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6.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4"/>
    <p:sldMasterId id="2147483767" r:id="rId5"/>
    <p:sldMasterId id="2147483840" r:id="rId6"/>
    <p:sldMasterId id="2147483883" r:id="rId7"/>
    <p:sldMasterId id="2147483916" r:id="rId8"/>
    <p:sldMasterId id="2147483949" r:id="rId9"/>
    <p:sldMasterId id="2147483982" r:id="rId10"/>
  </p:sldMasterIdLst>
  <p:notesMasterIdLst>
    <p:notesMasterId r:id="rId43"/>
  </p:notesMasterIdLst>
  <p:handoutMasterIdLst>
    <p:handoutMasterId r:id="rId44"/>
  </p:handoutMasterIdLst>
  <p:sldIdLst>
    <p:sldId id="841" r:id="rId11"/>
    <p:sldId id="882" r:id="rId12"/>
    <p:sldId id="883" r:id="rId13"/>
    <p:sldId id="884" r:id="rId14"/>
    <p:sldId id="881" r:id="rId15"/>
    <p:sldId id="885" r:id="rId16"/>
    <p:sldId id="874" r:id="rId17"/>
    <p:sldId id="888" r:id="rId18"/>
    <p:sldId id="887" r:id="rId19"/>
    <p:sldId id="880" r:id="rId20"/>
    <p:sldId id="889" r:id="rId21"/>
    <p:sldId id="875" r:id="rId22"/>
    <p:sldId id="862" r:id="rId23"/>
    <p:sldId id="890" r:id="rId24"/>
    <p:sldId id="891" r:id="rId25"/>
    <p:sldId id="892" r:id="rId26"/>
    <p:sldId id="893" r:id="rId27"/>
    <p:sldId id="894" r:id="rId28"/>
    <p:sldId id="895" r:id="rId29"/>
    <p:sldId id="896" r:id="rId30"/>
    <p:sldId id="897" r:id="rId31"/>
    <p:sldId id="898" r:id="rId32"/>
    <p:sldId id="899" r:id="rId33"/>
    <p:sldId id="900" r:id="rId34"/>
    <p:sldId id="901" r:id="rId35"/>
    <p:sldId id="902" r:id="rId36"/>
    <p:sldId id="903" r:id="rId37"/>
    <p:sldId id="904" r:id="rId38"/>
    <p:sldId id="905" r:id="rId39"/>
    <p:sldId id="906" r:id="rId40"/>
    <p:sldId id="907" r:id="rId41"/>
    <p:sldId id="908" r:id="rId4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lk, Steven" initials="CS" lastIdx="6" clrIdx="0">
    <p:extLst>
      <p:ext uri="{19B8F6BF-5375-455C-9EA6-DF929625EA0E}">
        <p15:presenceInfo xmlns:p15="http://schemas.microsoft.com/office/powerpoint/2012/main" userId="S-1-5-21-2844929807-1687724802-988633214-44026" providerId="AD"/>
      </p:ext>
    </p:extLst>
  </p:cmAuthor>
  <p:cmAuthor id="2" name="Lightner, Valri" initials="LV" lastIdx="13" clrIdx="1">
    <p:extLst>
      <p:ext uri="{19B8F6BF-5375-455C-9EA6-DF929625EA0E}">
        <p15:presenceInfo xmlns:p15="http://schemas.microsoft.com/office/powerpoint/2012/main" userId="S-1-5-21-2844929807-1687724802-988633214-45725" providerId="AD"/>
      </p:ext>
    </p:extLst>
  </p:cmAuthor>
  <p:cmAuthor id="3" name="Rachuri, Sudarsan" initials="RS" lastIdx="4" clrIdx="2">
    <p:extLst>
      <p:ext uri="{19B8F6BF-5375-455C-9EA6-DF929625EA0E}">
        <p15:presenceInfo xmlns:p15="http://schemas.microsoft.com/office/powerpoint/2012/main" userId="S-1-5-21-2844929807-1687724802-988633214-1996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65C"/>
    <a:srgbClr val="007934"/>
    <a:srgbClr val="003366"/>
    <a:srgbClr val="000066"/>
    <a:srgbClr val="0D3C8C"/>
    <a:srgbClr val="000000"/>
    <a:srgbClr val="005B82"/>
    <a:srgbClr val="BDD7EE"/>
    <a:srgbClr val="00853F"/>
    <a:srgbClr val="BED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312" autoAdjust="0"/>
    <p:restoredTop sz="89869" autoAdjust="0"/>
  </p:normalViewPr>
  <p:slideViewPr>
    <p:cSldViewPr>
      <p:cViewPr varScale="1">
        <p:scale>
          <a:sx n="87" d="100"/>
          <a:sy n="87" d="100"/>
        </p:scale>
        <p:origin x="774" y="84"/>
      </p:cViewPr>
      <p:guideLst>
        <p:guide orient="horz" pos="3024"/>
        <p:guide pos="2880"/>
      </p:guideLst>
    </p:cSldViewPr>
  </p:slideViewPr>
  <p:notesTextViewPr>
    <p:cViewPr>
      <p:scale>
        <a:sx n="100" d="100"/>
        <a:sy n="100" d="100"/>
      </p:scale>
      <p:origin x="0" y="0"/>
    </p:cViewPr>
  </p:notesTextViewPr>
  <p:sorterViewPr>
    <p:cViewPr>
      <p:scale>
        <a:sx n="110" d="100"/>
        <a:sy n="110" d="100"/>
      </p:scale>
      <p:origin x="0" y="0"/>
    </p:cViewPr>
  </p:sorterViewPr>
  <p:notesViewPr>
    <p:cSldViewPr>
      <p:cViewPr varScale="1">
        <p:scale>
          <a:sx n="66" d="100"/>
          <a:sy n="66" d="100"/>
        </p:scale>
        <p:origin x="-3354" y="-114"/>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523" cy="464662"/>
          </a:xfrm>
          <a:prstGeom prst="rect">
            <a:avLst/>
          </a:prstGeom>
        </p:spPr>
        <p:txBody>
          <a:bodyPr vert="horz" lIns="91323" tIns="45661" rIns="91323" bIns="45661" rtlCol="0"/>
          <a:lstStyle>
            <a:lvl1pPr algn="l">
              <a:defRPr sz="1200"/>
            </a:lvl1pPr>
          </a:lstStyle>
          <a:p>
            <a:endParaRPr lang="en-US"/>
          </a:p>
        </p:txBody>
      </p:sp>
      <p:sp>
        <p:nvSpPr>
          <p:cNvPr id="3" name="Date Placeholder 2"/>
          <p:cNvSpPr>
            <a:spLocks noGrp="1"/>
          </p:cNvSpPr>
          <p:nvPr>
            <p:ph type="dt" sz="quarter" idx="1"/>
          </p:nvPr>
        </p:nvSpPr>
        <p:spPr>
          <a:xfrm>
            <a:off x="3971293" y="1"/>
            <a:ext cx="3037523" cy="464662"/>
          </a:xfrm>
          <a:prstGeom prst="rect">
            <a:avLst/>
          </a:prstGeom>
        </p:spPr>
        <p:txBody>
          <a:bodyPr vert="horz" lIns="91323" tIns="45661" rIns="91323" bIns="45661" rtlCol="0"/>
          <a:lstStyle>
            <a:lvl1pPr algn="r">
              <a:defRPr sz="1200"/>
            </a:lvl1pPr>
          </a:lstStyle>
          <a:p>
            <a:fld id="{AC9F16DD-7689-4D4E-98CD-2B2C2458DAA4}" type="datetimeFigureOut">
              <a:rPr lang="en-US" smtClean="0"/>
              <a:pPr/>
              <a:t>5/29/2020</a:t>
            </a:fld>
            <a:endParaRPr lang="en-US"/>
          </a:p>
        </p:txBody>
      </p:sp>
      <p:sp>
        <p:nvSpPr>
          <p:cNvPr id="4" name="Footer Placeholder 3"/>
          <p:cNvSpPr>
            <a:spLocks noGrp="1"/>
          </p:cNvSpPr>
          <p:nvPr>
            <p:ph type="ftr" sz="quarter" idx="2"/>
          </p:nvPr>
        </p:nvSpPr>
        <p:spPr>
          <a:xfrm>
            <a:off x="0" y="8830153"/>
            <a:ext cx="3037523" cy="464662"/>
          </a:xfrm>
          <a:prstGeom prst="rect">
            <a:avLst/>
          </a:prstGeom>
        </p:spPr>
        <p:txBody>
          <a:bodyPr vert="horz" lIns="91323" tIns="45661" rIns="91323" bIns="45661" rtlCol="0" anchor="b"/>
          <a:lstStyle>
            <a:lvl1pPr algn="l">
              <a:defRPr sz="1200"/>
            </a:lvl1pPr>
          </a:lstStyle>
          <a:p>
            <a:endParaRPr lang="en-US"/>
          </a:p>
        </p:txBody>
      </p:sp>
      <p:sp>
        <p:nvSpPr>
          <p:cNvPr id="5" name="Slide Number Placeholder 4"/>
          <p:cNvSpPr>
            <a:spLocks noGrp="1"/>
          </p:cNvSpPr>
          <p:nvPr>
            <p:ph type="sldNum" sz="quarter" idx="3"/>
          </p:nvPr>
        </p:nvSpPr>
        <p:spPr>
          <a:xfrm>
            <a:off x="3971293" y="8830153"/>
            <a:ext cx="3037523" cy="464662"/>
          </a:xfrm>
          <a:prstGeom prst="rect">
            <a:avLst/>
          </a:prstGeom>
        </p:spPr>
        <p:txBody>
          <a:bodyPr vert="horz" lIns="91323" tIns="45661" rIns="91323" bIns="45661" rtlCol="0" anchor="b"/>
          <a:lstStyle>
            <a:lvl1pPr algn="r">
              <a:defRPr sz="1200"/>
            </a:lvl1pPr>
          </a:lstStyle>
          <a:p>
            <a:fld id="{9C6D537E-7B5E-4D65-9411-9AF92C69CD82}" type="slidenum">
              <a:rPr lang="en-US" smtClean="0"/>
              <a:pPr/>
              <a:t>‹#›</a:t>
            </a:fld>
            <a:endParaRPr lang="en-US"/>
          </a:p>
        </p:txBody>
      </p:sp>
    </p:spTree>
    <p:extLst>
      <p:ext uri="{BB962C8B-B14F-4D97-AF65-F5344CB8AC3E}">
        <p14:creationId xmlns:p14="http://schemas.microsoft.com/office/powerpoint/2010/main" val="1491914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8" tIns="46580" rIns="93158" bIns="4658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58" tIns="46580" rIns="93158" bIns="46580" rtlCol="0"/>
          <a:lstStyle>
            <a:lvl1pPr algn="r" fontAlgn="auto">
              <a:spcBef>
                <a:spcPts val="0"/>
              </a:spcBef>
              <a:spcAft>
                <a:spcPts val="0"/>
              </a:spcAft>
              <a:defRPr sz="1200" smtClean="0">
                <a:latin typeface="+mn-lt"/>
              </a:defRPr>
            </a:lvl1pPr>
          </a:lstStyle>
          <a:p>
            <a:pPr>
              <a:defRPr/>
            </a:pPr>
            <a:fld id="{8369CCE0-184C-4685-8528-10CBA3EC768B}" type="datetimeFigureOut">
              <a:rPr lang="en-US"/>
              <a:pPr>
                <a:defRPr/>
              </a:pPr>
              <a:t>5/29/2020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8" tIns="46580" rIns="93158" bIns="46580"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8" tIns="46580" rIns="93158" bIns="4658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58" tIns="46580" rIns="93158" bIns="4658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8" tIns="46580" rIns="93158" bIns="46580" rtlCol="0" anchor="b"/>
          <a:lstStyle>
            <a:lvl1pPr algn="r" fontAlgn="auto">
              <a:spcBef>
                <a:spcPts val="0"/>
              </a:spcBef>
              <a:spcAft>
                <a:spcPts val="0"/>
              </a:spcAft>
              <a:defRPr sz="1200" smtClean="0">
                <a:latin typeface="+mn-lt"/>
              </a:defRPr>
            </a:lvl1pPr>
          </a:lstStyle>
          <a:p>
            <a:pPr>
              <a:defRPr/>
            </a:pPr>
            <a:fld id="{75F75D11-0079-4D42-8AE6-22398F6E9898}" type="slidenum">
              <a:rPr lang="en-US"/>
              <a:pPr>
                <a:defRPr/>
              </a:pPr>
              <a:t>‹#›</a:t>
            </a:fld>
            <a:endParaRPr lang="en-US"/>
          </a:p>
        </p:txBody>
      </p:sp>
    </p:spTree>
    <p:extLst>
      <p:ext uri="{BB962C8B-B14F-4D97-AF65-F5344CB8AC3E}">
        <p14:creationId xmlns:p14="http://schemas.microsoft.com/office/powerpoint/2010/main" val="41919746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64789">
              <a:defRPr/>
            </a:pPr>
            <a:fld id="{3E259B31-9835-4232-91D0-DACD3CA69458}" type="slidenum">
              <a:rPr lang="en-US">
                <a:solidFill>
                  <a:srgbClr val="000000"/>
                </a:solidFill>
              </a:rPr>
              <a:pPr defTabSz="464789">
                <a:defRPr/>
              </a:pPr>
              <a:t>1</a:t>
            </a:fld>
            <a:endParaRPr lang="en-US">
              <a:solidFill>
                <a:srgbClr val="000000"/>
              </a:solidFill>
            </a:endParaRPr>
          </a:p>
        </p:txBody>
      </p:sp>
      <p:sp>
        <p:nvSpPr>
          <p:cNvPr id="18435" name="Slide Image Placeholder 5"/>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6" name="Notes Placeholder 6"/>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400" dirty="0"/>
          </a:p>
        </p:txBody>
      </p:sp>
      <p:sp>
        <p:nvSpPr>
          <p:cNvPr id="24582" name="Date Placeholder 2"/>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464789">
              <a:defRPr/>
            </a:pPr>
            <a:r>
              <a:rPr lang="en-US" dirty="0">
                <a:solidFill>
                  <a:srgbClr val="000000"/>
                </a:solidFill>
              </a:rPr>
              <a:t>5/15/2013</a:t>
            </a:r>
          </a:p>
        </p:txBody>
      </p:sp>
      <p:sp>
        <p:nvSpPr>
          <p:cNvPr id="24583" name="Header Placeholder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464789">
              <a:defRPr/>
            </a:pPr>
            <a:endParaRPr lang="en-US" dirty="0">
              <a:solidFill>
                <a:srgbClr val="000000"/>
              </a:solidFill>
            </a:endParaRPr>
          </a:p>
        </p:txBody>
      </p:sp>
      <p:sp>
        <p:nvSpPr>
          <p:cNvPr id="3" name="Footer Placeholder 2"/>
          <p:cNvSpPr>
            <a:spLocks noGrp="1"/>
          </p:cNvSpPr>
          <p:nvPr>
            <p:ph type="ftr" sz="quarter" idx="4"/>
          </p:nvPr>
        </p:nvSpPr>
        <p:spPr/>
        <p:txBody>
          <a:bodyPr/>
          <a:lstStyle/>
          <a:p>
            <a:pPr>
              <a:defRPr/>
            </a:pPr>
            <a:r>
              <a:rPr lang="en-US">
                <a:solidFill>
                  <a:prstClr val="black"/>
                </a:solidFill>
              </a:rPr>
              <a:t>AMO Overview</a:t>
            </a:r>
            <a:endParaRPr lang="en-US" dirty="0">
              <a:solidFill>
                <a:prstClr val="black"/>
              </a:solidFill>
            </a:endParaRPr>
          </a:p>
        </p:txBody>
      </p:sp>
    </p:spTree>
    <p:extLst>
      <p:ext uri="{BB962C8B-B14F-4D97-AF65-F5344CB8AC3E}">
        <p14:creationId xmlns:p14="http://schemas.microsoft.com/office/powerpoint/2010/main" val="2719139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87356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37241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64789">
              <a:defRPr/>
            </a:pPr>
            <a:fld id="{3E259B31-9835-4232-91D0-DACD3CA69458}" type="slidenum">
              <a:rPr lang="en-US">
                <a:solidFill>
                  <a:srgbClr val="000000"/>
                </a:solidFill>
              </a:rPr>
              <a:pPr defTabSz="464789">
                <a:defRPr/>
              </a:pPr>
              <a:t>14</a:t>
            </a:fld>
            <a:endParaRPr lang="en-US">
              <a:solidFill>
                <a:srgbClr val="000000"/>
              </a:solidFill>
            </a:endParaRPr>
          </a:p>
        </p:txBody>
      </p:sp>
      <p:sp>
        <p:nvSpPr>
          <p:cNvPr id="18435" name="Slide Image Placeholder 5"/>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436" name="Notes Placeholder 6"/>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400" dirty="0"/>
          </a:p>
        </p:txBody>
      </p:sp>
      <p:sp>
        <p:nvSpPr>
          <p:cNvPr id="24582" name="Date Placeholder 2"/>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464789">
              <a:defRPr/>
            </a:pPr>
            <a:r>
              <a:rPr lang="en-US" dirty="0">
                <a:solidFill>
                  <a:srgbClr val="000000"/>
                </a:solidFill>
              </a:rPr>
              <a:t>5/15/2013</a:t>
            </a:r>
          </a:p>
        </p:txBody>
      </p:sp>
      <p:sp>
        <p:nvSpPr>
          <p:cNvPr id="24583" name="Header Placeholder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464789">
              <a:defRPr/>
            </a:pPr>
            <a:endParaRPr lang="en-US" dirty="0">
              <a:solidFill>
                <a:srgbClr val="000000"/>
              </a:solidFill>
            </a:endParaRPr>
          </a:p>
        </p:txBody>
      </p:sp>
      <p:sp>
        <p:nvSpPr>
          <p:cNvPr id="3" name="Footer Placeholder 2"/>
          <p:cNvSpPr>
            <a:spLocks noGrp="1"/>
          </p:cNvSpPr>
          <p:nvPr>
            <p:ph type="ftr" sz="quarter" idx="4"/>
          </p:nvPr>
        </p:nvSpPr>
        <p:spPr/>
        <p:txBody>
          <a:bodyPr/>
          <a:lstStyle/>
          <a:p>
            <a:pPr>
              <a:defRPr/>
            </a:pPr>
            <a:r>
              <a:rPr lang="en-US">
                <a:solidFill>
                  <a:prstClr val="black"/>
                </a:solidFill>
              </a:rPr>
              <a:t>AMO Overview</a:t>
            </a:r>
            <a:endParaRPr lang="en-US" dirty="0">
              <a:solidFill>
                <a:prstClr val="black"/>
              </a:solidFill>
            </a:endParaRPr>
          </a:p>
        </p:txBody>
      </p:sp>
    </p:spTree>
    <p:extLst>
      <p:ext uri="{BB962C8B-B14F-4D97-AF65-F5344CB8AC3E}">
        <p14:creationId xmlns:p14="http://schemas.microsoft.com/office/powerpoint/2010/main" val="2529478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00296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891618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050487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090273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030751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075090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576625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314653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587263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618972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343154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32417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797803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78357134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5" name="Picture 16" descr="vol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1496236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2310854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Rectangle 9"/>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rgbClr val="000000"/>
              </a:solidFill>
            </a:endParaRPr>
          </a:p>
        </p:txBody>
      </p:sp>
      <p:sp>
        <p:nvSpPr>
          <p:cNvPr id="30" name="Text Placeholder 43"/>
          <p:cNvSpPr>
            <a:spLocks noGrp="1"/>
          </p:cNvSpPr>
          <p:nvPr>
            <p:ph type="body" sz="quarter" idx="17" hasCustomPrompt="1"/>
          </p:nvPr>
        </p:nvSpPr>
        <p:spPr>
          <a:xfrm>
            <a:off x="3444243" y="3200400"/>
            <a:ext cx="5410297"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Section Break (Click to Add Title)</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Tree>
    <p:extLst>
      <p:ext uri="{BB962C8B-B14F-4D97-AF65-F5344CB8AC3E}">
        <p14:creationId xmlns:p14="http://schemas.microsoft.com/office/powerpoint/2010/main" val="21159991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F6EFC63E-F8D9-44BB-A462-AC735E845F95}"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409079878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491318" y="1310185"/>
            <a:ext cx="8235345"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274638"/>
            <a:ext cx="8229600" cy="731520"/>
          </a:xfrm>
        </p:spPr>
        <p:txBody>
          <a:bodyPr/>
          <a:lstStyle>
            <a:lvl1pPr algn="l">
              <a:defRPr/>
            </a:lvl1pPr>
          </a:lstStyle>
          <a:p>
            <a:r>
              <a:rPr lang="en-US"/>
              <a:t>Click to edit Master title style</a:t>
            </a:r>
            <a:endParaRPr lang="en-US" dirty="0"/>
          </a:p>
        </p:txBody>
      </p:sp>
      <p:sp>
        <p:nvSpPr>
          <p:cNvPr id="4" name="Date Placeholder 2"/>
          <p:cNvSpPr>
            <a:spLocks noGrp="1"/>
          </p:cNvSpPr>
          <p:nvPr>
            <p:ph type="dt" sz="half" idx="14"/>
          </p:nvPr>
        </p:nvSpPr>
        <p:spPr>
          <a:xfrm>
            <a:off x="3656016" y="6478594"/>
            <a:ext cx="1279525"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5265860" y="6478593"/>
            <a:ext cx="341068"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680204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23459" y="1365664"/>
            <a:ext cx="7377545"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7518" y="2663896"/>
            <a:ext cx="7371608" cy="1492477"/>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098882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57435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userDrawn="1"/>
        </p:nvSpPr>
        <p:spPr>
          <a:xfrm>
            <a:off x="5686426" y="5932488"/>
            <a:ext cx="3157538"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92" eaLnBrk="0" hangingPunct="0">
              <a:defRPr/>
            </a:pPr>
            <a:endParaRPr lang="en-US" altLang="en-US" sz="1350" dirty="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321470" y="2362882"/>
            <a:ext cx="8522679" cy="2019114"/>
          </a:xfrm>
        </p:spPr>
        <p:txBody>
          <a:bodyPr anchor="ctr">
            <a:normAutofit/>
          </a:bodyPr>
          <a:lstStyle>
            <a:lvl1pPr>
              <a:defRPr sz="22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15460595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3162300"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8" y="1627188"/>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8" y="2671763"/>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4028" y="3740150"/>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4028" y="4797425"/>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0056" y="83137"/>
            <a:ext cx="8326041" cy="1258785"/>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18066" y="2588445"/>
            <a:ext cx="5308269" cy="3028208"/>
          </a:xfrm>
        </p:spPr>
        <p:txBody>
          <a:bodyPr/>
          <a:lstStyle>
            <a:lvl1pPr marL="0" indent="-128585">
              <a:buClr>
                <a:schemeClr val="tx2"/>
              </a:buClr>
              <a:buSzPct val="90000"/>
              <a:buFont typeface="Wingdings" charset="2"/>
              <a:buChar char="§"/>
              <a:defRPr/>
            </a:lvl1pPr>
            <a:lvl2pPr marL="0" indent="-128585">
              <a:buClr>
                <a:schemeClr val="tx2"/>
              </a:buClr>
              <a:buSzPct val="90000"/>
              <a:buFont typeface="Wingdings" charset="2"/>
              <a:buChar char="§"/>
              <a:defRPr/>
            </a:lvl2pPr>
            <a:lvl3pPr marL="385754" indent="-128585">
              <a:buClr>
                <a:schemeClr val="tx2"/>
              </a:buClr>
              <a:buSzPct val="90000"/>
              <a:buFont typeface="Wingdings" charset="2"/>
              <a:buChar char="§"/>
              <a:defRPr sz="1125"/>
            </a:lvl3pPr>
            <a:lvl4pPr marL="642922" indent="-128585">
              <a:buClr>
                <a:schemeClr val="tx2"/>
              </a:buClr>
              <a:buSzPct val="90000"/>
              <a:buFont typeface="Wingdings" charset="2"/>
              <a:buChar char="§"/>
              <a:defRPr/>
            </a:lvl4pPr>
            <a:lvl5pPr marL="900091" indent="-128585">
              <a:buClr>
                <a:schemeClr val="tx2"/>
              </a:buClr>
              <a:buSzPct val="9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439342" y="1543056"/>
            <a:ext cx="2400300" cy="4086225"/>
          </a:xfrm>
        </p:spPr>
        <p:txBody>
          <a:bodyPr lIns="0" tIns="0" rIns="0" bIns="0">
            <a:noAutofit/>
          </a:bodyPr>
          <a:lstStyle>
            <a:lvl1pPr>
              <a:lnSpc>
                <a:spcPct val="160000"/>
              </a:lnSpc>
              <a:buFontTx/>
              <a:buNone/>
              <a:defRPr sz="2475"/>
            </a:lvl1pPr>
            <a:lvl2pPr marL="0" indent="0">
              <a:lnSpc>
                <a:spcPct val="160000"/>
              </a:lnSpc>
              <a:buFontTx/>
              <a:buNone/>
              <a:defRPr sz="2250"/>
            </a:lvl2pPr>
            <a:lvl3pPr marL="257168" indent="0">
              <a:lnSpc>
                <a:spcPct val="160000"/>
              </a:lnSpc>
              <a:buFontTx/>
              <a:buNone/>
              <a:defRPr sz="2025"/>
            </a:lvl3pPr>
            <a:lvl4pPr marL="514337" indent="0">
              <a:lnSpc>
                <a:spcPct val="160000"/>
              </a:lnSpc>
              <a:buFontTx/>
              <a:buNone/>
              <a:defRPr sz="1800"/>
            </a:lvl4pPr>
            <a:lvl5pPr marL="771506" indent="0">
              <a:lnSpc>
                <a:spcPct val="160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2" name="Footer Placeholder 4"/>
          <p:cNvSpPr>
            <a:spLocks noGrp="1"/>
          </p:cNvSpPr>
          <p:nvPr>
            <p:ph type="ftr" sz="quarter" idx="15"/>
          </p:nvPr>
        </p:nvSpPr>
        <p:spPr>
          <a:xfrm>
            <a:off x="1603378" y="6226181"/>
            <a:ext cx="472916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3"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A1A6E02B-33B2-4B3F-A839-A7601A33199E}"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0470949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4025" y="2671763"/>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5" y="3740150"/>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5" y="4797425"/>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585916"/>
            <a:ext cx="8358187" cy="4086225"/>
          </a:xfrm>
        </p:spPr>
        <p:txBody>
          <a:bodyPr lIns="0" tIns="0" rIns="0" bIns="0">
            <a:noAutofit/>
          </a:bodyPr>
          <a:lstStyle>
            <a:lvl1pPr algn="ctr">
              <a:lnSpc>
                <a:spcPct val="155000"/>
              </a:lnSpc>
              <a:buFontTx/>
              <a:buNone/>
              <a:defRPr sz="2475"/>
            </a:lvl1pPr>
            <a:lvl2pPr marL="0" indent="0" algn="ctr">
              <a:lnSpc>
                <a:spcPct val="155000"/>
              </a:lnSpc>
              <a:buFontTx/>
              <a:buNone/>
              <a:defRPr sz="2250"/>
            </a:lvl2pPr>
            <a:lvl3pPr marL="257168" indent="0" algn="ctr">
              <a:lnSpc>
                <a:spcPct val="155000"/>
              </a:lnSpc>
              <a:buFontTx/>
              <a:buNone/>
              <a:defRPr sz="2025"/>
            </a:lvl3pPr>
            <a:lvl4pPr marL="514337" indent="0" algn="ctr">
              <a:lnSpc>
                <a:spcPct val="155000"/>
              </a:lnSpc>
              <a:buFontTx/>
              <a:buNone/>
              <a:defRPr sz="1800"/>
            </a:lvl4pPr>
            <a:lvl5pPr marL="771506" indent="0" algn="ctr">
              <a:lnSpc>
                <a:spcPct val="155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0" name="Footer Placeholder 4"/>
          <p:cNvSpPr>
            <a:spLocks noGrp="1"/>
          </p:cNvSpPr>
          <p:nvPr>
            <p:ph type="ftr" sz="quarter" idx="15"/>
          </p:nvPr>
        </p:nvSpPr>
        <p:spPr>
          <a:xfrm>
            <a:off x="1603378" y="6226181"/>
            <a:ext cx="463391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1"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4B4EF199-5C60-4CA1-9953-629704BE1536}"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25357378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2486025"/>
            <a:ext cx="8358187" cy="3271838"/>
          </a:xfrm>
        </p:spPr>
        <p:txBody>
          <a:bodyPr lIns="0" tIns="0" rIns="0" bIns="0">
            <a:noAutofit/>
          </a:bodyPr>
          <a:lstStyle>
            <a:lvl1pPr marL="257168" indent="-128585" algn="ctr">
              <a:lnSpc>
                <a:spcPct val="100000"/>
              </a:lnSpc>
              <a:spcBef>
                <a:spcPts val="900"/>
              </a:spcBef>
              <a:buFont typeface="Wingdings" charset="2"/>
              <a:buChar char="§"/>
              <a:defRPr sz="1575"/>
            </a:lvl1pPr>
            <a:lvl2pPr marL="257168" indent="-128585" algn="ctr">
              <a:lnSpc>
                <a:spcPct val="100000"/>
              </a:lnSpc>
              <a:spcBef>
                <a:spcPts val="900"/>
              </a:spcBef>
              <a:buFont typeface="Wingdings" charset="2"/>
              <a:buChar char="§"/>
              <a:defRPr sz="1575"/>
            </a:lvl2pPr>
            <a:lvl3pPr marL="514337" indent="-128585" algn="ctr">
              <a:lnSpc>
                <a:spcPct val="100000"/>
              </a:lnSpc>
              <a:spcBef>
                <a:spcPts val="900"/>
              </a:spcBef>
              <a:buFont typeface="Wingdings" charset="2"/>
              <a:buChar char="§"/>
              <a:defRPr sz="1575"/>
            </a:lvl3pPr>
            <a:lvl4pPr marL="771506" indent="-128585" algn="ctr">
              <a:lnSpc>
                <a:spcPct val="100000"/>
              </a:lnSpc>
              <a:spcBef>
                <a:spcPts val="900"/>
              </a:spcBef>
              <a:buFont typeface="Wingdings" charset="2"/>
              <a:buChar char="§"/>
              <a:defRPr sz="1575"/>
            </a:lvl4pPr>
            <a:lvl5pPr marL="1028675" indent="-128585" algn="ctr">
              <a:lnSpc>
                <a:spcPct val="100000"/>
              </a:lnSpc>
              <a:spcBef>
                <a:spcPts val="900"/>
              </a:spcBef>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BEA3D1BA-E4AE-4D99-ACC2-F63F1EAB335D}"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0300237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828806"/>
            <a:ext cx="8358187" cy="3929063"/>
          </a:xfrm>
        </p:spPr>
        <p:txBody>
          <a:bodyPr lIns="0" tIns="0" rIns="0" bIns="0">
            <a:noAutofit/>
          </a:bodyPr>
          <a:lstStyle>
            <a:lvl1pPr marL="257168" indent="-128585" algn="ctr">
              <a:lnSpc>
                <a:spcPct val="100000"/>
              </a:lnSpc>
              <a:buFont typeface="Wingdings" charset="2"/>
              <a:buChar char="§"/>
              <a:defRPr sz="1575"/>
            </a:lvl1pPr>
            <a:lvl2pPr marL="257168" indent="-128585" algn="ctr">
              <a:lnSpc>
                <a:spcPct val="100000"/>
              </a:lnSpc>
              <a:buFont typeface="Wingdings" charset="2"/>
              <a:buChar char="§"/>
              <a:defRPr sz="1575"/>
            </a:lvl2pPr>
            <a:lvl3pPr marL="514337" indent="-128585" algn="ctr">
              <a:lnSpc>
                <a:spcPct val="100000"/>
              </a:lnSpc>
              <a:buFont typeface="Wingdings" charset="2"/>
              <a:buChar char="§"/>
              <a:defRPr sz="1575"/>
            </a:lvl3pPr>
            <a:lvl4pPr marL="771506" indent="-128585" algn="ctr">
              <a:lnSpc>
                <a:spcPct val="100000"/>
              </a:lnSpc>
              <a:buFont typeface="Wingdings" charset="2"/>
              <a:buChar char="§"/>
              <a:defRPr sz="1575"/>
            </a:lvl4pPr>
            <a:lvl5pPr marL="1028675" indent="-128585" algn="ctr">
              <a:lnSpc>
                <a:spcPct val="100000"/>
              </a:lnSpc>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E83FBD0B-C542-4823-BBF6-B7A5EEB3544C}"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147031373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6646865" y="1973264"/>
            <a:ext cx="1486304"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92" eaLnBrk="0" hangingPunct="0">
              <a:defRPr/>
            </a:pPr>
            <a:r>
              <a:rPr lang="en-US" altLang="en-US" sz="750" dirty="0">
                <a:solidFill>
                  <a:srgbClr val="3B3838"/>
                </a:solidFill>
                <a:latin typeface="Calibri" panose="020F0502020204030204" pitchFamily="34" charset="0"/>
                <a:cs typeface="Franklin Gothic Book"/>
              </a:rPr>
              <a:t>https://</a:t>
            </a:r>
            <a:r>
              <a:rPr lang="en-US" altLang="en-US" sz="750" dirty="0" err="1">
                <a:solidFill>
                  <a:srgbClr val="3B3838"/>
                </a:solidFill>
                <a:latin typeface="Calibri" panose="020F0502020204030204" pitchFamily="34" charset="0"/>
                <a:cs typeface="Franklin Gothic Book"/>
              </a:rPr>
              <a:t>twitter.com</a:t>
            </a:r>
            <a:r>
              <a:rPr lang="en-US" altLang="en-US" sz="750" dirty="0">
                <a:solidFill>
                  <a:srgbClr val="3B3838"/>
                </a:solidFill>
                <a:latin typeface="Calibri" panose="020F0502020204030204" pitchFamily="34" charset="0"/>
                <a:cs typeface="Franklin Gothic Book"/>
              </a:rPr>
              <a:t>/</a:t>
            </a:r>
            <a:r>
              <a:rPr lang="en-US" altLang="en-US" sz="750" dirty="0" err="1">
                <a:solidFill>
                  <a:srgbClr val="3B3838"/>
                </a:solidFill>
                <a:latin typeface="Calibri" panose="020F0502020204030204" pitchFamily="34" charset="0"/>
                <a:cs typeface="Franklin Gothic Book"/>
              </a:rPr>
              <a:t>SMCoalition</a:t>
            </a:r>
            <a:r>
              <a:rPr lang="en-US" altLang="en-US" sz="750" dirty="0">
                <a:solidFill>
                  <a:srgbClr val="3B3838"/>
                </a:solidFill>
                <a:latin typeface="Calibri" panose="020F0502020204030204" pitchFamily="34" charset="0"/>
                <a:cs typeface="Franklin Gothic Book"/>
              </a:rPr>
              <a:t> </a:t>
            </a:r>
          </a:p>
        </p:txBody>
      </p:sp>
      <p:sp>
        <p:nvSpPr>
          <p:cNvPr id="8" name="Rectangle 7"/>
          <p:cNvSpPr/>
          <p:nvPr userDrawn="1"/>
        </p:nvSpPr>
        <p:spPr>
          <a:xfrm>
            <a:off x="6646863" y="2487615"/>
            <a:ext cx="1838965" cy="213597"/>
          </a:xfrm>
          <a:prstGeom prst="rect">
            <a:avLst/>
          </a:prstGeom>
        </p:spPr>
        <p:txBody>
          <a:bodyPr wrap="none">
            <a:spAutoFit/>
          </a:bodyPr>
          <a:lstStyle/>
          <a:p>
            <a:pPr defTabSz="342892" eaLnBrk="0" hangingPunct="0">
              <a:defRPr/>
            </a:pPr>
            <a:r>
              <a:rPr lang="en-US" sz="788" dirty="0" err="1">
                <a:solidFill>
                  <a:srgbClr val="E7E6E6">
                    <a:lumMod val="25000"/>
                  </a:srgbClr>
                </a:solidFill>
                <a:latin typeface="Franklin Gothic Book"/>
                <a:cs typeface="Franklin Gothic Book"/>
              </a:rPr>
              <a:t>Facebook.com</a:t>
            </a:r>
            <a:r>
              <a:rPr lang="en-US" sz="788" dirty="0">
                <a:solidFill>
                  <a:srgbClr val="E7E6E6">
                    <a:lumMod val="25000"/>
                  </a:srgbClr>
                </a:solidFill>
                <a:latin typeface="Franklin Gothic Book"/>
                <a:cs typeface="Franklin Gothic Book"/>
              </a:rPr>
              <a:t>/</a:t>
            </a:r>
            <a:r>
              <a:rPr lang="en-US" sz="788" dirty="0" err="1">
                <a:solidFill>
                  <a:srgbClr val="E7E6E6">
                    <a:lumMod val="25000"/>
                  </a:srgbClr>
                </a:solidFill>
                <a:latin typeface="Franklin Gothic Book"/>
                <a:cs typeface="Franklin Gothic Book"/>
              </a:rPr>
              <a:t>SMLeadershipCoalition</a:t>
            </a:r>
            <a:endParaRPr lang="en-US" sz="788" dirty="0">
              <a:solidFill>
                <a:srgbClr val="E7E6E6">
                  <a:lumMod val="25000"/>
                </a:srgbClr>
              </a:solidFill>
              <a:latin typeface="Franklin Gothic Book"/>
              <a:cs typeface="Franklin Gothic Book"/>
            </a:endParaRPr>
          </a:p>
        </p:txBody>
      </p:sp>
      <p:sp>
        <p:nvSpPr>
          <p:cNvPr id="9" name="Rectangle 8"/>
          <p:cNvSpPr/>
          <p:nvPr userDrawn="1"/>
        </p:nvSpPr>
        <p:spPr>
          <a:xfrm>
            <a:off x="6646863" y="3059116"/>
            <a:ext cx="2214562" cy="334835"/>
          </a:xfrm>
          <a:prstGeom prst="rect">
            <a:avLst/>
          </a:prstGeom>
        </p:spPr>
        <p:txBody>
          <a:bodyPr>
            <a:spAutoFit/>
          </a:bodyPr>
          <a:lstStyle/>
          <a:p>
            <a:pPr defTabSz="342892" eaLnBrk="0" hangingPunct="0">
              <a:defRPr/>
            </a:pPr>
            <a:r>
              <a:rPr lang="en-US" sz="788" dirty="0">
                <a:solidFill>
                  <a:srgbClr val="E7E6E6">
                    <a:lumMod val="25000"/>
                  </a:srgbClr>
                </a:solidFill>
                <a:latin typeface="Franklin Gothic Book"/>
                <a:cs typeface="Franklin Gothic Book"/>
              </a:rPr>
              <a:t>http://</a:t>
            </a:r>
            <a:r>
              <a:rPr lang="en-US" sz="788" dirty="0" err="1">
                <a:solidFill>
                  <a:srgbClr val="E7E6E6">
                    <a:lumMod val="25000"/>
                  </a:srgbClr>
                </a:solidFill>
                <a:latin typeface="Franklin Gothic Book"/>
                <a:cs typeface="Franklin Gothic Book"/>
              </a:rPr>
              <a:t>www.linkedin.com</a:t>
            </a:r>
            <a:r>
              <a:rPr lang="en-US" sz="788" dirty="0">
                <a:solidFill>
                  <a:srgbClr val="E7E6E6">
                    <a:lumMod val="25000"/>
                  </a:srgbClr>
                </a:solidFill>
                <a:latin typeface="Franklin Gothic Book"/>
                <a:cs typeface="Franklin Gothic Book"/>
              </a:rPr>
              <a:t> /groups </a:t>
            </a:r>
          </a:p>
          <a:p>
            <a:pPr defTabSz="342892" eaLnBrk="0" hangingPunct="0">
              <a:defRPr/>
            </a:pPr>
            <a:r>
              <a:rPr lang="en-US" sz="788" dirty="0">
                <a:solidFill>
                  <a:srgbClr val="E7E6E6">
                    <a:lumMod val="25000"/>
                  </a:srgbClr>
                </a:solidFill>
                <a:latin typeface="Franklin Gothic Book"/>
                <a:cs typeface="Franklin Gothic Book"/>
              </a:rPr>
              <a:t>/Smart-Manufacturing-Leadership-Coalition</a:t>
            </a:r>
          </a:p>
        </p:txBody>
      </p:sp>
      <p:pic>
        <p:nvPicPr>
          <p:cNvPr id="10" name="Picture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9676" y="197644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9676" y="2493969"/>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89676" y="301149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30576" y="451267"/>
            <a:ext cx="5141552"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24640" y="1906649"/>
            <a:ext cx="5158205" cy="2465326"/>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8822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7794964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6000"/>
          </a:blip>
          <a:stretch>
            <a:fillRect/>
          </a:stretch>
        </p:blipFill>
        <p:spPr>
          <a:xfrm>
            <a:off x="-1" y="0"/>
            <a:ext cx="9144001" cy="6858000"/>
          </a:xfrm>
          <a:prstGeom prst="rect">
            <a:avLst/>
          </a:prstGeom>
        </p:spPr>
      </p:pic>
      <p:sp>
        <p:nvSpPr>
          <p:cNvPr id="4" name="Title 8"/>
          <p:cNvSpPr>
            <a:spLocks noGrp="1"/>
          </p:cNvSpPr>
          <p:nvPr>
            <p:ph type="ctrTitle"/>
          </p:nvPr>
        </p:nvSpPr>
        <p:spPr>
          <a:xfrm>
            <a:off x="660057" y="3646137"/>
            <a:ext cx="7772400" cy="1829761"/>
          </a:xfrm>
        </p:spPr>
        <p:txBody>
          <a:bodyPr vert="horz" anchor="b">
            <a:normAutofit/>
            <a:scene3d>
              <a:camera prst="orthographicFront"/>
              <a:lightRig rig="soft" dir="t"/>
            </a:scene3d>
            <a:sp3d prstMaterial="softEdge"/>
          </a:bodyPr>
          <a:lstStyle>
            <a:lvl1pPr algn="r">
              <a:defRPr sz="2400" b="0" cap="none">
                <a:solidFill>
                  <a:schemeClr val="accent5"/>
                </a:solidFill>
                <a:effectLst/>
              </a:defRPr>
            </a:lvl1pPr>
          </a:lstStyle>
          <a:p>
            <a:r>
              <a:rPr kumimoji="0" lang="en-US" dirty="0"/>
              <a:t>Click to edit Master title style</a:t>
            </a:r>
          </a:p>
        </p:txBody>
      </p:sp>
      <p:sp>
        <p:nvSpPr>
          <p:cNvPr id="5" name="Subtitle 16"/>
          <p:cNvSpPr>
            <a:spLocks noGrp="1"/>
          </p:cNvSpPr>
          <p:nvPr>
            <p:ph type="subTitle" idx="1"/>
          </p:nvPr>
        </p:nvSpPr>
        <p:spPr>
          <a:xfrm>
            <a:off x="685800" y="5568513"/>
            <a:ext cx="7772400" cy="941485"/>
          </a:xfrm>
        </p:spPr>
        <p:txBody>
          <a:bodyPr lIns="45720" rIns="45720">
            <a:normAutofit/>
          </a:bodyPr>
          <a:lstStyle>
            <a:lvl1pPr marL="0" marR="48005" indent="0" algn="r">
              <a:buNone/>
              <a:defRPr sz="1800">
                <a:solidFill>
                  <a:schemeClr val="tx2">
                    <a:lumMod val="75000"/>
                  </a:schemeClr>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pic>
        <p:nvPicPr>
          <p:cNvPr id="3" name="Picture 2" descr="REMADE inst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7500" t="11900" r="8844" b="12579"/>
          <a:stretch/>
        </p:blipFill>
        <p:spPr>
          <a:xfrm>
            <a:off x="5172303" y="121940"/>
            <a:ext cx="3355810" cy="1561218"/>
          </a:xfrm>
          <a:prstGeom prst="rect">
            <a:avLst/>
          </a:prstGeom>
        </p:spPr>
      </p:pic>
    </p:spTree>
    <p:extLst>
      <p:ext uri="{BB962C8B-B14F-4D97-AF65-F5344CB8AC3E}">
        <p14:creationId xmlns:p14="http://schemas.microsoft.com/office/powerpoint/2010/main" val="37203055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457200" y="274644"/>
            <a:ext cx="8229600" cy="1029605"/>
          </a:xfrm>
        </p:spPr>
        <p:txBody>
          <a:bodyPr rtlCol="0"/>
          <a:lstStyle/>
          <a:p>
            <a:r>
              <a:rPr kumimoji="0" lang="en-US" dirty="0"/>
              <a:t>Click to edit Master title style</a:t>
            </a:r>
          </a:p>
        </p:txBody>
      </p:sp>
      <p:sp>
        <p:nvSpPr>
          <p:cNvPr id="16" name="Slide Number Placeholder 17"/>
          <p:cNvSpPr>
            <a:spLocks noGrp="1"/>
          </p:cNvSpPr>
          <p:nvPr>
            <p:ph type="sldNum" sz="quarter" idx="4"/>
          </p:nvPr>
        </p:nvSpPr>
        <p:spPr>
          <a:xfrm>
            <a:off x="8458202" y="6442269"/>
            <a:ext cx="245933"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92" fontAlgn="auto">
              <a:spcBef>
                <a:spcPts val="0"/>
              </a:spcBef>
              <a:spcAft>
                <a:spcPts val="0"/>
              </a:spcAft>
            </a:pPr>
            <a:fld id="{6D56EEAD-0332-044B-8491-07E146F0D709}" type="slidenum">
              <a:rPr lang="en-GB" smtClean="0">
                <a:solidFill>
                  <a:prstClr val="white">
                    <a:lumMod val="65000"/>
                  </a:prstClr>
                </a:solidFill>
              </a:rPr>
              <a:pPr defTabSz="342892" fontAlgn="auto">
                <a:spcBef>
                  <a:spcPts val="0"/>
                </a:spcBef>
                <a:spcAft>
                  <a:spcPts val="0"/>
                </a:spcAft>
              </a:pPr>
              <a:t>‹#›</a:t>
            </a:fld>
            <a:endParaRPr lang="en-GB" dirty="0">
              <a:solidFill>
                <a:prstClr val="white">
                  <a:lumMod val="65000"/>
                </a:prstClr>
              </a:solidFill>
            </a:endParaRPr>
          </a:p>
        </p:txBody>
      </p:sp>
      <p:pic>
        <p:nvPicPr>
          <p:cNvPr id="18" name="Picture 17" descr="REMADE inst_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500" t="11900" r="8844" b="12579"/>
          <a:stretch/>
        </p:blipFill>
        <p:spPr>
          <a:xfrm>
            <a:off x="180978" y="6214842"/>
            <a:ext cx="1123758" cy="522804"/>
          </a:xfrm>
          <a:prstGeom prst="rect">
            <a:avLst/>
          </a:prstGeom>
        </p:spPr>
      </p:pic>
      <p:sp>
        <p:nvSpPr>
          <p:cNvPr id="19" name="Footer Placeholder 21"/>
          <p:cNvSpPr>
            <a:spLocks noGrp="1"/>
          </p:cNvSpPr>
          <p:nvPr>
            <p:ph type="ftr" sz="quarter" idx="3"/>
          </p:nvPr>
        </p:nvSpPr>
        <p:spPr>
          <a:xfrm>
            <a:off x="1389720" y="6442274"/>
            <a:ext cx="7068480"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92" fontAlgn="auto">
              <a:spcBef>
                <a:spcPts val="0"/>
              </a:spcBef>
              <a:spcAft>
                <a:spcPts val="0"/>
              </a:spcAft>
            </a:pPr>
            <a:endParaRPr lang="en-GB" dirty="0"/>
          </a:p>
        </p:txBody>
      </p:sp>
      <p:cxnSp>
        <p:nvCxnSpPr>
          <p:cNvPr id="20" name="Straight Connector 19"/>
          <p:cNvCxnSpPr/>
          <p:nvPr userDrawn="1"/>
        </p:nvCxnSpPr>
        <p:spPr>
          <a:xfrm>
            <a:off x="2551814" y="6449283"/>
            <a:ext cx="6140616"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449038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206" y="177114"/>
            <a:ext cx="8804197" cy="577081"/>
          </a:xfrm>
        </p:spPr>
        <p:txBody>
          <a:bodyPr/>
          <a:lstStyle>
            <a:lvl1pPr>
              <a:defRPr sz="2700" b="0">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111204" y="1294023"/>
            <a:ext cx="8651796" cy="1338828"/>
          </a:xfrm>
          <a:prstGeom prst="rect">
            <a:avLst/>
          </a:prstGeom>
        </p:spPr>
        <p:txBody>
          <a:bodyPr>
            <a:spAutoFit/>
          </a:bodyPr>
          <a:lstStyle>
            <a:lvl1pPr>
              <a:buClr>
                <a:schemeClr val="accent1"/>
              </a:buClr>
              <a:defRPr sz="1800">
                <a:solidFill>
                  <a:schemeClr val="accent6">
                    <a:lumMod val="50000"/>
                  </a:schemeClr>
                </a:solidFill>
                <a:latin typeface="Franklin Gothic Book"/>
                <a:cs typeface="Franklin Gothic Book"/>
              </a:defRPr>
            </a:lvl1pPr>
            <a:lvl2pPr marL="386945" indent="-177400">
              <a:buClr>
                <a:schemeClr val="accent1"/>
              </a:buClr>
              <a:buFont typeface="Arial Narrow" pitchFamily="34" charset="0"/>
              <a:buChar char="–"/>
              <a:defRPr sz="1500">
                <a:solidFill>
                  <a:schemeClr val="bg2">
                    <a:lumMod val="25000"/>
                  </a:schemeClr>
                </a:solidFill>
                <a:latin typeface="Franklin Gothic Book"/>
                <a:cs typeface="Franklin Gothic Book"/>
              </a:defRPr>
            </a:lvl2pPr>
            <a:lvl3pPr marL="558390" indent="-126203">
              <a:buClr>
                <a:schemeClr val="accent1"/>
              </a:buClr>
              <a:defRPr sz="1350">
                <a:solidFill>
                  <a:schemeClr val="bg2">
                    <a:lumMod val="25000"/>
                  </a:schemeClr>
                </a:solidFill>
                <a:latin typeface="Franklin Gothic Book"/>
                <a:cs typeface="Franklin Gothic Book"/>
              </a:defRPr>
            </a:lvl3pPr>
            <a:lvl4pPr marL="729836" indent="-171446">
              <a:buClr>
                <a:schemeClr val="accent1"/>
              </a:buClr>
              <a:defRPr sz="1200">
                <a:solidFill>
                  <a:schemeClr val="bg2">
                    <a:lumMod val="25000"/>
                  </a:schemeClr>
                </a:solidFill>
                <a:latin typeface="Franklin Gothic Book"/>
                <a:cs typeface="Franklin Gothic Book"/>
              </a:defRPr>
            </a:lvl4pPr>
            <a:lvl5pPr marL="857228" indent="-127394">
              <a:buClr>
                <a:schemeClr val="accent1"/>
              </a:buClr>
              <a:buFont typeface="Arial" pitchFamily="34" charset="0"/>
              <a:buChar char="•"/>
              <a:defRPr sz="1200">
                <a:solidFill>
                  <a:schemeClr val="bg2">
                    <a:lumMod val="25000"/>
                  </a:schemeClr>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4632325" y="6356356"/>
            <a:ext cx="2895600" cy="365125"/>
          </a:xfrm>
          <a:prstGeom prst="rect">
            <a:avLst/>
          </a:prstGeom>
        </p:spPr>
        <p:txBody>
          <a:bodyPr/>
          <a:lstStyle>
            <a:lvl1pPr>
              <a:defRPr>
                <a:latin typeface="Franklin Gothic Book"/>
              </a:defRPr>
            </a:lvl1pPr>
          </a:lstStyle>
          <a:p>
            <a:pPr fontAlgn="auto">
              <a:spcBef>
                <a:spcPts val="0"/>
              </a:spcBef>
              <a:spcAft>
                <a:spcPts val="0"/>
              </a:spcAft>
              <a:defRPr/>
            </a:pPr>
            <a:endParaRPr lang="en-US" dirty="0">
              <a:solidFill>
                <a:srgbClr val="04617B">
                  <a:shade val="90000"/>
                </a:srgbClr>
              </a:solidFill>
            </a:endParaRPr>
          </a:p>
        </p:txBody>
      </p:sp>
    </p:spTree>
    <p:extLst>
      <p:ext uri="{BB962C8B-B14F-4D97-AF65-F5344CB8AC3E}">
        <p14:creationId xmlns:p14="http://schemas.microsoft.com/office/powerpoint/2010/main" val="169279475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vl1pPr>
          </a:lstStyle>
          <a:p>
            <a:r>
              <a:rPr lang="en-US" dirty="0"/>
              <a:t>Click to edit Master title style</a:t>
            </a:r>
          </a:p>
        </p:txBody>
      </p:sp>
      <p:sp>
        <p:nvSpPr>
          <p:cNvPr id="4" name="Text Placeholder 3"/>
          <p:cNvSpPr>
            <a:spLocks noGrp="1"/>
          </p:cNvSpPr>
          <p:nvPr>
            <p:ph type="body" sz="quarter" idx="10"/>
          </p:nvPr>
        </p:nvSpPr>
        <p:spPr>
          <a:xfrm>
            <a:off x="192088" y="812800"/>
            <a:ext cx="8731250" cy="5530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80057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79528107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1"/>
          </p:nvPr>
        </p:nvSpPr>
        <p:spPr>
          <a:xfrm>
            <a:off x="6781800" y="6601439"/>
            <a:ext cx="892175" cy="276225"/>
          </a:xfrm>
          <a:prstGeom prst="rect">
            <a:avLst/>
          </a:prstGeom>
          <a:ln/>
        </p:spPr>
        <p:txBody>
          <a:bodyPr/>
          <a:lstStyle>
            <a:lvl1pPr>
              <a:defRPr/>
            </a:lvl1pPr>
          </a:lstStyle>
          <a:p>
            <a:pPr fontAlgn="auto">
              <a:spcBef>
                <a:spcPts val="0"/>
              </a:spcBef>
              <a:spcAft>
                <a:spcPts val="0"/>
              </a:spcAft>
              <a:defRPr/>
            </a:pPr>
            <a:endParaRPr lang="en-US">
              <a:solidFill>
                <a:srgbClr val="4D4D4D"/>
              </a:solidFill>
              <a:latin typeface="Franklin Gothic Book"/>
            </a:endParaRPr>
          </a:p>
        </p:txBody>
      </p:sp>
      <p:sp>
        <p:nvSpPr>
          <p:cNvPr id="5" name="Slide Number Placeholder 15"/>
          <p:cNvSpPr>
            <a:spLocks noGrp="1"/>
          </p:cNvSpPr>
          <p:nvPr>
            <p:ph type="sldNum" sz="quarter" idx="4"/>
          </p:nvPr>
        </p:nvSpPr>
        <p:spPr>
          <a:xfrm>
            <a:off x="88496" y="6453547"/>
            <a:ext cx="1066800" cy="365125"/>
          </a:xfrm>
          <a:prstGeom prst="rect">
            <a:avLst/>
          </a:prstGeom>
          <a:ln>
            <a:solidFill>
              <a:schemeClr val="bg1"/>
            </a:solidFill>
          </a:ln>
        </p:spPr>
        <p:txBody>
          <a:bodyPr vert="horz" lIns="91440" tIns="45720" rIns="91440" bIns="45720" rtlCol="0" anchor="ctr"/>
          <a:lstStyle>
            <a:lvl1pPr algn="r">
              <a:defRPr sz="1200">
                <a:solidFill>
                  <a:schemeClr val="accent2">
                    <a:lumMod val="75000"/>
                  </a:schemeClr>
                </a:solidFill>
              </a:defRPr>
            </a:lvl1pPr>
          </a:lstStyle>
          <a:p>
            <a:pPr fontAlgn="auto">
              <a:spcBef>
                <a:spcPts val="0"/>
              </a:spcBef>
              <a:spcAft>
                <a:spcPts val="0"/>
              </a:spcAft>
            </a:pPr>
            <a:fld id="{048367B6-A0F1-485F-928A-F8387AE218C3}" type="slidenum">
              <a:rPr lang="en-US" smtClean="0">
                <a:solidFill>
                  <a:srgbClr val="4F81BD">
                    <a:lumMod val="75000"/>
                  </a:srgbClr>
                </a:solidFill>
                <a:latin typeface="Franklin Gothic Book"/>
              </a:rPr>
              <a:pPr fontAlgn="auto">
                <a:spcBef>
                  <a:spcPts val="0"/>
                </a:spcBef>
                <a:spcAft>
                  <a:spcPts val="0"/>
                </a:spcAft>
              </a:pPr>
              <a:t>‹#›</a:t>
            </a:fld>
            <a:endParaRPr lang="en-US" dirty="0">
              <a:solidFill>
                <a:srgbClr val="4F81BD">
                  <a:lumMod val="75000"/>
                </a:srgbClr>
              </a:solidFill>
              <a:latin typeface="Franklin Gothic Book"/>
            </a:endParaRPr>
          </a:p>
        </p:txBody>
      </p:sp>
    </p:spTree>
    <p:extLst>
      <p:ext uri="{BB962C8B-B14F-4D97-AF65-F5344CB8AC3E}">
        <p14:creationId xmlns:p14="http://schemas.microsoft.com/office/powerpoint/2010/main" val="275804468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42482232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DE74FFD-6C49-45E6-B5C5-FC5EAB4F6E45}" type="datetime1">
              <a:rPr lang="en-US" smtClean="0">
                <a:solidFill>
                  <a:prstClr val="black">
                    <a:tint val="75000"/>
                  </a:prstClr>
                </a:solidFill>
              </a:rPr>
              <a:pPr/>
              <a:t>5/29/2020</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AB31C74-3F7B-4CA2-B22E-7810D240DE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441741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76818594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5" name="Picture 16" descr="vol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3484176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608341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
        <p:nvSpPr>
          <p:cNvPr id="5" name="TextBox 4"/>
          <p:cNvSpPr txBox="1"/>
          <p:nvPr userDrawn="1"/>
        </p:nvSpPr>
        <p:spPr>
          <a:xfrm>
            <a:off x="685800" y="6507506"/>
            <a:ext cx="3962400" cy="350494"/>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r>
              <a:rPr lang="en-US" sz="1400" b="1" dirty="0">
                <a:solidFill>
                  <a:srgbClr val="FF0000"/>
                </a:solidFill>
                <a:latin typeface="Calibri"/>
                <a:cs typeface="Arial Narrow"/>
              </a:rPr>
              <a:t>For Internal DOE discussion only.  Do not distribute</a:t>
            </a:r>
          </a:p>
        </p:txBody>
      </p:sp>
    </p:spTree>
    <p:extLst>
      <p:ext uri="{BB962C8B-B14F-4D97-AF65-F5344CB8AC3E}">
        <p14:creationId xmlns:p14="http://schemas.microsoft.com/office/powerpoint/2010/main" val="416698592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662970"/>
            <a:ext cx="9144000" cy="45719"/>
          </a:xfrm>
          <a:prstGeom prst="rect">
            <a:avLst/>
          </a:prstGeom>
        </p:spPr>
      </p:pic>
    </p:spTree>
    <p:extLst>
      <p:ext uri="{BB962C8B-B14F-4D97-AF65-F5344CB8AC3E}">
        <p14:creationId xmlns:p14="http://schemas.microsoft.com/office/powerpoint/2010/main" val="276451081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Arial Narrow" pitchFamily="34" charset="0"/>
              </a:defRPr>
            </a:lvl1pPr>
            <a:lvl2pPr>
              <a:defRPr sz="2000">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
        <p:nvSpPr>
          <p:cNvPr id="4" name="TextBox 3"/>
          <p:cNvSpPr txBox="1"/>
          <p:nvPr userDrawn="1"/>
        </p:nvSpPr>
        <p:spPr>
          <a:xfrm>
            <a:off x="685800" y="6507506"/>
            <a:ext cx="3962400" cy="350494"/>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r>
              <a:rPr lang="en-US" sz="1400" b="1" dirty="0">
                <a:solidFill>
                  <a:srgbClr val="FF0000"/>
                </a:solidFill>
                <a:latin typeface="Calibri"/>
                <a:cs typeface="Arial Narrow"/>
              </a:rPr>
              <a:t>For Internal DOE discussion only.  Do not distribute</a:t>
            </a:r>
          </a:p>
        </p:txBody>
      </p:sp>
    </p:spTree>
    <p:extLst>
      <p:ext uri="{BB962C8B-B14F-4D97-AF65-F5344CB8AC3E}">
        <p14:creationId xmlns:p14="http://schemas.microsoft.com/office/powerpoint/2010/main" val="272016542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_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45750"/>
            <a:ext cx="8229600" cy="640080"/>
          </a:xfrm>
        </p:spPr>
        <p:txBody>
          <a:bodyPr anchor="b"/>
          <a:lstStyle>
            <a:lvl1pPr>
              <a:lnSpc>
                <a:spcPct val="100000"/>
              </a:lnSpc>
              <a:defRPr/>
            </a:lvl1pPr>
          </a:lstStyle>
          <a:p>
            <a:r>
              <a:rPr lang="en-US" dirty="0"/>
              <a:t>Click to edit Master title style</a:t>
            </a:r>
          </a:p>
        </p:txBody>
      </p:sp>
      <p:sp>
        <p:nvSpPr>
          <p:cNvPr id="2" name="TextBox 1"/>
          <p:cNvSpPr txBox="1"/>
          <p:nvPr userDrawn="1"/>
        </p:nvSpPr>
        <p:spPr>
          <a:xfrm>
            <a:off x="914400" y="6507506"/>
            <a:ext cx="3962400" cy="350494"/>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r>
              <a:rPr lang="en-US" sz="1400" b="1" dirty="0">
                <a:solidFill>
                  <a:srgbClr val="FF0000"/>
                </a:solidFill>
                <a:latin typeface="Calibri"/>
                <a:cs typeface="Arial Narrow"/>
              </a:rPr>
              <a:t>For Internal DOE discussion only.  Do not distribute</a:t>
            </a:r>
          </a:p>
        </p:txBody>
      </p:sp>
    </p:spTree>
    <p:extLst>
      <p:ext uri="{BB962C8B-B14F-4D97-AF65-F5344CB8AC3E}">
        <p14:creationId xmlns:p14="http://schemas.microsoft.com/office/powerpoint/2010/main" val="2749332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2714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6" name="Content Placeholder 2"/>
          <p:cNvSpPr>
            <a:spLocks noGrp="1"/>
          </p:cNvSpPr>
          <p:nvPr>
            <p:ph idx="11"/>
          </p:nvPr>
        </p:nvSpPr>
        <p:spPr>
          <a:xfrm>
            <a:off x="4572000" y="979940"/>
            <a:ext cx="4389120" cy="5394981"/>
          </a:xfrm>
        </p:spPr>
        <p:txBody>
          <a:bodyPr>
            <a:normAutofit/>
          </a:bodyPr>
          <a:lstStyle>
            <a:lvl1pPr>
              <a:defRPr sz="1800"/>
            </a:lvl1pPr>
            <a:lvl2pPr marL="463467" indent="-231733">
              <a:defRPr sz="1600"/>
            </a:lvl2pPr>
            <a:lvl3pPr marL="682503" indent="-219035">
              <a:defRPr sz="1600"/>
            </a:lvl3pPr>
            <a:lvl4pPr marL="914237" indent="-231733">
              <a:defRPr sz="1600"/>
            </a:lvl4pPr>
            <a:lvl5pPr marL="1145971" indent="-231733">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0"/>
          </p:nvPr>
        </p:nvSpPr>
        <p:spPr>
          <a:xfrm>
            <a:off x="0" y="6489365"/>
            <a:ext cx="381328" cy="370561"/>
          </a:xfrm>
          <a:prstGeom prst="rect">
            <a:avLst/>
          </a:prstGeom>
        </p:spPr>
        <p:txBody>
          <a:bodyPr/>
          <a:lstStyle/>
          <a:p>
            <a:pPr>
              <a:defRPr/>
            </a:pPr>
            <a:fld id="{4C119BEB-F095-4552-A9A7-AB58812D8D8D}" type="slidenum">
              <a:rPr lang="en-US" smtClean="0">
                <a:solidFill>
                  <a:srgbClr val="000000"/>
                </a:solidFill>
              </a:rPr>
              <a:pPr>
                <a:defRPr/>
              </a:pPr>
              <a:t>‹#›</a:t>
            </a:fld>
            <a:endParaRPr lang="en-US" dirty="0">
              <a:solidFill>
                <a:srgbClr val="000000"/>
              </a:solidFill>
            </a:endParaRPr>
          </a:p>
        </p:txBody>
      </p:sp>
      <p:sp>
        <p:nvSpPr>
          <p:cNvPr id="4" name="Content Placeholder 2"/>
          <p:cNvSpPr>
            <a:spLocks noGrp="1"/>
          </p:cNvSpPr>
          <p:nvPr>
            <p:ph idx="1"/>
          </p:nvPr>
        </p:nvSpPr>
        <p:spPr>
          <a:xfrm>
            <a:off x="152399" y="979940"/>
            <a:ext cx="4389120" cy="5394981"/>
          </a:xfrm>
        </p:spPr>
        <p:txBody>
          <a:bodyPr>
            <a:normAutofit/>
          </a:bodyPr>
          <a:lstStyle>
            <a:lvl1pPr>
              <a:defRPr sz="1800"/>
            </a:lvl1pPr>
            <a:lvl2pPr marL="463467" indent="-231733">
              <a:defRPr sz="1600"/>
            </a:lvl2pPr>
            <a:lvl3pPr marL="682503" indent="-219035">
              <a:defRPr sz="1600"/>
            </a:lvl3pPr>
            <a:lvl4pPr marL="914237" indent="-231733">
              <a:defRPr sz="1600"/>
            </a:lvl4pPr>
            <a:lvl5pPr marL="1145971" indent="-231733">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198438" y="0"/>
            <a:ext cx="8724900" cy="81272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90570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Arial Narrow" pitchFamily="34" charset="0"/>
              </a:defRPr>
            </a:lvl1pPr>
            <a:lvl2pPr>
              <a:defRPr sz="2000">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177800" y="0"/>
            <a:ext cx="8813800" cy="901700"/>
          </a:xfrm>
        </p:spPr>
        <p:txBody>
          <a:bodyPr/>
          <a:lstStyle>
            <a:lvl1pPr>
              <a:defRPr>
                <a:latin typeface="Arial Narrow" pitchFamily="34" charset="0"/>
              </a:defRPr>
            </a:lvl1pPr>
          </a:lstStyle>
          <a:p>
            <a:r>
              <a:rPr lang="en-US" dirty="0"/>
              <a:t>Click to edit Master title style</a:t>
            </a:r>
          </a:p>
        </p:txBody>
      </p:sp>
    </p:spTree>
    <p:extLst>
      <p:ext uri="{BB962C8B-B14F-4D97-AF65-F5344CB8AC3E}">
        <p14:creationId xmlns:p14="http://schemas.microsoft.com/office/powerpoint/2010/main" val="1163477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308103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209801"/>
            <a:ext cx="7772400" cy="2197100"/>
          </a:xfrm>
        </p:spPr>
        <p:txBody>
          <a:bodyPr anchor="ctr">
            <a:normAutofit/>
          </a:bodyPr>
          <a:lstStyle>
            <a:lvl1pPr marL="0" indent="0" algn="ctr">
              <a:buNone/>
              <a:defRPr sz="3000" b="0">
                <a:solidFill>
                  <a:srgbClr val="005C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4C4C4C"/>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4C4C4C"/>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01545C-FF7C-4876-A6D7-42F072A39C50}" type="slidenum">
              <a:rPr lang="en-US" smtClean="0">
                <a:solidFill>
                  <a:srgbClr val="4C4C4C"/>
                </a:solidFill>
              </a:rPr>
              <a:pPr/>
              <a:t>‹#›</a:t>
            </a:fld>
            <a:endParaRPr lang="en-US">
              <a:solidFill>
                <a:srgbClr val="4C4C4C"/>
              </a:solidFill>
            </a:endParaRPr>
          </a:p>
        </p:txBody>
      </p:sp>
    </p:spTree>
    <p:extLst>
      <p:ext uri="{BB962C8B-B14F-4D97-AF65-F5344CB8AC3E}">
        <p14:creationId xmlns:p14="http://schemas.microsoft.com/office/powerpoint/2010/main" val="2834633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5" name="Picture 16" descr="vol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2126041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2497001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811520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1817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914400"/>
            <a:ext cx="8229600" cy="518160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1807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919D344-0F32-413F-B8EE-CD01EB5EAA44}" type="datetimeFigureOut">
              <a:rPr lang="en-US" smtClean="0">
                <a:solidFill>
                  <a:srgbClr val="50565C"/>
                </a:solidFill>
              </a:rPr>
              <a:pPr/>
              <a:t>5/29/2020</a:t>
            </a:fld>
            <a:endParaRPr lang="en-US">
              <a:solidFill>
                <a:srgbClr val="50565C"/>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solidFill>
                <a:srgbClr val="50565C"/>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DC7B6F4C-3AD0-4948-8DAA-C680EF4FE580}" type="slidenum">
              <a:rPr lang="en-US" smtClean="0">
                <a:solidFill>
                  <a:srgbClr val="50565C"/>
                </a:solidFill>
              </a:rPr>
              <a:pPr/>
              <a:t>‹#›</a:t>
            </a:fld>
            <a:endParaRPr lang="en-US">
              <a:solidFill>
                <a:srgbClr val="50565C"/>
              </a:solidFill>
            </a:endParaRPr>
          </a:p>
        </p:txBody>
      </p:sp>
    </p:spTree>
    <p:extLst>
      <p:ext uri="{BB962C8B-B14F-4D97-AF65-F5344CB8AC3E}">
        <p14:creationId xmlns:p14="http://schemas.microsoft.com/office/powerpoint/2010/main" val="4064847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152400" y="10634"/>
            <a:ext cx="87630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1693318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1881840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dirty="0"/>
              <a:t>Click to edit Master title style</a:t>
            </a:r>
          </a:p>
        </p:txBody>
      </p:sp>
      <p:sp>
        <p:nvSpPr>
          <p:cNvPr id="3" name="Content Placeholder 2"/>
          <p:cNvSpPr>
            <a:spLocks noGrp="1"/>
          </p:cNvSpPr>
          <p:nvPr>
            <p:ph idx="1"/>
          </p:nvPr>
        </p:nvSpPr>
        <p:spPr>
          <a:xfrm>
            <a:off x="274638" y="1141413"/>
            <a:ext cx="8229600" cy="51101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172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6356350"/>
            <a:ext cx="2133600" cy="365125"/>
          </a:xfrm>
          <a:prstGeom prst="rect">
            <a:avLst/>
          </a:prstGeom>
          <a:noFill/>
        </p:spPr>
        <p:txBody>
          <a:bodyPr/>
          <a:lstStyle>
            <a:lvl1pPr>
              <a:defRPr>
                <a:solidFill>
                  <a:srgbClr val="002060"/>
                </a:solidFill>
              </a:defRPr>
            </a:lvl1pPr>
          </a:lstStyle>
          <a:p>
            <a:fld id="{9B5E1708-F8A3-4564-8049-367EAB969392}" type="slidenum">
              <a:rPr lang="en-US" smtClean="0"/>
              <a:pPr/>
              <a:t>‹#›</a:t>
            </a:fld>
            <a:endParaRPr lang="en-US" dirty="0"/>
          </a:p>
        </p:txBody>
      </p:sp>
    </p:spTree>
    <p:extLst>
      <p:ext uri="{BB962C8B-B14F-4D97-AF65-F5344CB8AC3E}">
        <p14:creationId xmlns:p14="http://schemas.microsoft.com/office/powerpoint/2010/main" val="2174909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print">
            <a:extLst>
              <a:ext uri="{28A0092B-C50C-407E-A947-70E740481C1C}">
                <a14:useLocalDpi xmlns:a14="http://schemas.microsoft.com/office/drawing/2010/main" val="0"/>
              </a:ext>
            </a:extLst>
          </a:blip>
          <a:srcRect t="28281"/>
          <a:stretch>
            <a:fillRect/>
          </a:stretch>
        </p:blipFill>
        <p:spPr bwMode="auto">
          <a:xfrm>
            <a:off x="647700" y="0"/>
            <a:ext cx="1857375" cy="135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5" descr="photo coll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148138"/>
            <a:ext cx="9166226" cy="272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Subtitle 2"/>
          <p:cNvSpPr>
            <a:spLocks noGrp="1"/>
          </p:cNvSpPr>
          <p:nvPr>
            <p:ph type="subTitle" idx="1"/>
          </p:nvPr>
        </p:nvSpPr>
        <p:spPr>
          <a:xfrm>
            <a:off x="530961" y="1544720"/>
            <a:ext cx="8269754" cy="1381360"/>
          </a:xfrm>
          <a:prstGeom prst="rect">
            <a:avLst/>
          </a:prstGeom>
        </p:spPr>
        <p:txBody>
          <a:bodyPr>
            <a:normAutofit/>
          </a:bodyPr>
          <a:lstStyle>
            <a:lvl1pPr marL="0" indent="0" algn="l">
              <a:buNone/>
              <a:defRPr sz="4000" b="1" i="0">
                <a:solidFill>
                  <a:srgbClr val="282B2E"/>
                </a:solidFill>
                <a:latin typeface="+mj-lt"/>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554669" y="2976351"/>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dirty="0"/>
              <a:t>Click to edit Master text styles</a:t>
            </a:r>
          </a:p>
        </p:txBody>
      </p:sp>
      <p:sp>
        <p:nvSpPr>
          <p:cNvPr id="22" name="Text Placeholder 18"/>
          <p:cNvSpPr>
            <a:spLocks noGrp="1"/>
          </p:cNvSpPr>
          <p:nvPr>
            <p:ph type="body" sz="quarter" idx="13"/>
          </p:nvPr>
        </p:nvSpPr>
        <p:spPr>
          <a:xfrm>
            <a:off x="559105" y="3424166"/>
            <a:ext cx="2849177"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dirty="0"/>
              <a:t>Click to edit Master text styles</a:t>
            </a:r>
          </a:p>
        </p:txBody>
      </p:sp>
    </p:spTree>
    <p:extLst>
      <p:ext uri="{BB962C8B-B14F-4D97-AF65-F5344CB8AC3E}">
        <p14:creationId xmlns:p14="http://schemas.microsoft.com/office/powerpoint/2010/main" val="1536310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358211" y="1046531"/>
            <a:ext cx="8427200"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71124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321016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9271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9" name="Rectangle 8"/>
          <p:cNvSpPr/>
          <p:nvPr userDrawn="1"/>
        </p:nvSpPr>
        <p:spPr>
          <a:xfrm>
            <a:off x="0" y="6456363"/>
            <a:ext cx="9153144" cy="4016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0" name="Rectangle 9"/>
          <p:cNvSpPr/>
          <p:nvPr userDrawn="1"/>
        </p:nvSpPr>
        <p:spPr>
          <a:xfrm flipH="1">
            <a:off x="0" y="5092700"/>
            <a:ext cx="4572000" cy="13636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2" name="Rectangle 11"/>
          <p:cNvSpPr/>
          <p:nvPr userDrawn="1"/>
        </p:nvSpPr>
        <p:spPr>
          <a:xfrm flipH="1">
            <a:off x="4555613" y="5092700"/>
            <a:ext cx="4597085" cy="1363663"/>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userDrawn="1"/>
        </p:nvPicPr>
        <p:blipFill>
          <a:blip r:embed="rId2"/>
          <a:srcRect/>
          <a:stretch>
            <a:fillRect/>
          </a:stretch>
        </p:blipFill>
        <p:spPr bwMode="auto">
          <a:xfrm>
            <a:off x="6121400" y="276225"/>
            <a:ext cx="2743200" cy="412750"/>
          </a:xfrm>
          <a:prstGeom prst="rect">
            <a:avLst/>
          </a:prstGeom>
          <a:noFill/>
          <a:ln w="9525">
            <a:noFill/>
            <a:miter lim="800000"/>
            <a:headEnd/>
            <a:tailEnd/>
          </a:ln>
        </p:spPr>
      </p:pic>
      <p:sp>
        <p:nvSpPr>
          <p:cNvPr id="18" name="Title 1"/>
          <p:cNvSpPr>
            <a:spLocks noGrp="1"/>
          </p:cNvSpPr>
          <p:nvPr>
            <p:ph type="ctrTitle" hasCustomPrompt="1"/>
          </p:nvPr>
        </p:nvSpPr>
        <p:spPr>
          <a:xfrm>
            <a:off x="202680" y="147797"/>
            <a:ext cx="5626620" cy="603505"/>
          </a:xfrm>
          <a:prstGeom prst="rect">
            <a:avLst/>
          </a:prstGeom>
        </p:spPr>
        <p:txBody>
          <a:bodyPr lIns="0" rIns="0" anchor="ctr" anchorCtr="0">
            <a:normAutofit/>
          </a:bodyPr>
          <a:lstStyle>
            <a:lvl1pPr algn="l">
              <a:defRPr sz="2000" b="0">
                <a:solidFill>
                  <a:srgbClr val="FFFFFF"/>
                </a:solidFill>
                <a:latin typeface="+mj-lt"/>
                <a:cs typeface="Arial"/>
              </a:defRPr>
            </a:lvl1pPr>
          </a:lstStyle>
          <a:p>
            <a:r>
              <a:rPr lang="en-US" dirty="0"/>
              <a:t>PROGRAM NAME (CAPS)</a:t>
            </a:r>
          </a:p>
        </p:txBody>
      </p:sp>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Title</a:t>
            </a:r>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a:t>Presenter </a:t>
            </a:r>
            <a:r>
              <a:rPr lang="en-US" noProof="0" dirty="0" err="1"/>
              <a:t>Name(s</a:t>
            </a:r>
            <a:r>
              <a:rPr lang="en-US" noProof="0" dirty="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a:t>Date</a:t>
            </a:r>
          </a:p>
        </p:txBody>
      </p:sp>
      <p:grpSp>
        <p:nvGrpSpPr>
          <p:cNvPr id="23" name="Group 21"/>
          <p:cNvGrpSpPr>
            <a:grpSpLocks/>
          </p:cNvGrpSpPr>
          <p:nvPr userDrawn="1"/>
        </p:nvGrpSpPr>
        <p:grpSpPr bwMode="auto">
          <a:xfrm flipH="1" flipV="1">
            <a:off x="-4" y="870857"/>
            <a:ext cx="9144002" cy="80752"/>
            <a:chOff x="2" y="824063"/>
            <a:chExt cx="9144002" cy="62911"/>
          </a:xfrm>
        </p:grpSpPr>
        <p:sp>
          <p:nvSpPr>
            <p:cNvPr id="24" name="Rectangle 23"/>
            <p:cNvSpPr/>
            <p:nvPr userDrawn="1"/>
          </p:nvSpPr>
          <p:spPr>
            <a:xfrm>
              <a:off x="3018119" y="830556"/>
              <a:ext cx="6125885" cy="564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25" name="Rectangle 24"/>
            <p:cNvSpPr/>
            <p:nvPr userDrawn="1"/>
          </p:nvSpPr>
          <p:spPr>
            <a:xfrm>
              <a:off x="2" y="824063"/>
              <a:ext cx="3169632" cy="6291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grpSp>
      <p:pic>
        <p:nvPicPr>
          <p:cNvPr id="7" name="Picture 13" descr="08616.jpg"/>
          <p:cNvPicPr>
            <a:picLocks noChangeAspect="1"/>
          </p:cNvPicPr>
          <p:nvPr userDrawn="1"/>
        </p:nvPicPr>
        <p:blipFill>
          <a:blip r:embed="rId3"/>
          <a:stretch>
            <a:fillRect/>
          </a:stretch>
        </p:blipFill>
        <p:spPr bwMode="auto">
          <a:xfrm>
            <a:off x="-7307" y="942657"/>
            <a:ext cx="9163564" cy="4144208"/>
          </a:xfrm>
          <a:prstGeom prst="rect">
            <a:avLst/>
          </a:prstGeom>
          <a:noFill/>
          <a:ln w="9525">
            <a:noFill/>
            <a:miter lim="800000"/>
            <a:headEnd/>
            <a:tailEnd/>
          </a:ln>
        </p:spPr>
      </p:pic>
    </p:spTree>
    <p:extLst>
      <p:ext uri="{BB962C8B-B14F-4D97-AF65-F5344CB8AC3E}">
        <p14:creationId xmlns:p14="http://schemas.microsoft.com/office/powerpoint/2010/main" val="15824520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23911426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6"/>
            <a:ext cx="9144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6373359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358211" y="1046531"/>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5952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24193383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40948720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0"/>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488944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40470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45750"/>
            <a:ext cx="8229600" cy="640080"/>
          </a:xfrm>
        </p:spPr>
        <p:txBody>
          <a:bodyPr anchor="b"/>
          <a:lstStyle>
            <a:lvl1pPr>
              <a:lnSpc>
                <a:spcPct val="100000"/>
              </a:lnSpc>
              <a:defRPr/>
            </a:lvl1pPr>
          </a:lstStyle>
          <a:p>
            <a:r>
              <a:rPr lang="en-US" dirty="0"/>
              <a:t>Click to edit Master title style</a:t>
            </a:r>
          </a:p>
        </p:txBody>
      </p:sp>
    </p:spTree>
    <p:extLst>
      <p:ext uri="{BB962C8B-B14F-4D97-AF65-F5344CB8AC3E}">
        <p14:creationId xmlns:p14="http://schemas.microsoft.com/office/powerpoint/2010/main" val="31820402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6800517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Date Placeholder 4"/>
          <p:cNvSpPr>
            <a:spLocks noGrp="1" noChangeArrowheads="1"/>
          </p:cNvSpPr>
          <p:nvPr>
            <p:ph type="dt" sz="half" idx="10"/>
          </p:nvPr>
        </p:nvSpPr>
        <p:spPr>
          <a:xfrm>
            <a:off x="609600" y="6662056"/>
            <a:ext cx="2894320" cy="195944"/>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Franklin Gothic Book"/>
            </a:endParaRPr>
          </a:p>
        </p:txBody>
      </p:sp>
      <p:sp>
        <p:nvSpPr>
          <p:cNvPr id="6"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BE6D4B03-E339-4C9D-AC39-0BD7C921B5B0}"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1250959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152400" y="10634"/>
            <a:ext cx="87630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33828050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2"/>
            <a:ext cx="8229600" cy="386644"/>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41004292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3" y="1231163"/>
            <a:ext cx="4864588" cy="2011094"/>
          </a:xfrm>
        </p:spPr>
        <p:txBody>
          <a:bodyPr tIns="457200" bIns="548640"/>
          <a:lstStyle>
            <a:lvl1pPr algn="r">
              <a:defRPr sz="2400" b="1" spc="30" baseline="0">
                <a:solidFill>
                  <a:schemeClr val="tx1"/>
                </a:solidFill>
                <a:latin typeface="Franklin Gothic Book"/>
                <a:cs typeface="Franklin Gothic Book"/>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3885634" y="4263457"/>
            <a:ext cx="4968114"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dirty="0"/>
              <a:t>Meeting date(s), Arial 20pt.</a:t>
            </a:r>
          </a:p>
        </p:txBody>
      </p:sp>
      <p:sp>
        <p:nvSpPr>
          <p:cNvPr id="28" name="Text Placeholder 37"/>
          <p:cNvSpPr>
            <a:spLocks noGrp="1"/>
          </p:cNvSpPr>
          <p:nvPr>
            <p:ph type="body" sz="quarter" idx="15" hasCustomPrompt="1"/>
          </p:nvPr>
        </p:nvSpPr>
        <p:spPr>
          <a:xfrm>
            <a:off x="3886164" y="4722131"/>
            <a:ext cx="4972728"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3886164" y="5222875"/>
            <a:ext cx="4972726"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dirty="0"/>
              <a:t>Speaker’s title, Arial 16pt.</a:t>
            </a:r>
          </a:p>
        </p:txBody>
      </p:sp>
      <p:sp>
        <p:nvSpPr>
          <p:cNvPr id="30" name="Text Placeholder 43"/>
          <p:cNvSpPr>
            <a:spLocks noGrp="1"/>
          </p:cNvSpPr>
          <p:nvPr>
            <p:ph type="body" sz="quarter" idx="17" hasCustomPrompt="1"/>
          </p:nvPr>
        </p:nvSpPr>
        <p:spPr>
          <a:xfrm>
            <a:off x="3894625" y="3760788"/>
            <a:ext cx="4959912"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
        <p:nvSpPr>
          <p:cNvPr id="15" name="Text Placeholder 14"/>
          <p:cNvSpPr>
            <a:spLocks noGrp="1"/>
          </p:cNvSpPr>
          <p:nvPr>
            <p:ph type="body" sz="quarter" idx="22" hasCustomPrompt="1"/>
          </p:nvPr>
        </p:nvSpPr>
        <p:spPr>
          <a:xfrm>
            <a:off x="1" y="4972056"/>
            <a:ext cx="3282950"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3" y="5603875"/>
            <a:ext cx="6416675"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3" y="6224588"/>
            <a:ext cx="6416675"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2666120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Rectangle 9"/>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rgbClr val="000000"/>
              </a:solidFill>
            </a:endParaRPr>
          </a:p>
        </p:txBody>
      </p:sp>
      <p:sp>
        <p:nvSpPr>
          <p:cNvPr id="30" name="Text Placeholder 43"/>
          <p:cNvSpPr>
            <a:spLocks noGrp="1"/>
          </p:cNvSpPr>
          <p:nvPr>
            <p:ph type="body" sz="quarter" idx="17" hasCustomPrompt="1"/>
          </p:nvPr>
        </p:nvSpPr>
        <p:spPr>
          <a:xfrm>
            <a:off x="3444243" y="3200400"/>
            <a:ext cx="5410297"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Section Break (Click to Add Title)</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Tree>
    <p:extLst>
      <p:ext uri="{BB962C8B-B14F-4D97-AF65-F5344CB8AC3E}">
        <p14:creationId xmlns:p14="http://schemas.microsoft.com/office/powerpoint/2010/main" val="20645801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F6EFC63E-F8D9-44BB-A462-AC735E845F95}"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6123070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491318" y="1310185"/>
            <a:ext cx="8235345"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274638"/>
            <a:ext cx="8229600" cy="731520"/>
          </a:xfrm>
        </p:spPr>
        <p:txBody>
          <a:bodyPr/>
          <a:lstStyle>
            <a:lvl1pPr algn="l">
              <a:defRPr/>
            </a:lvl1pPr>
          </a:lstStyle>
          <a:p>
            <a:r>
              <a:rPr lang="en-US"/>
              <a:t>Click to edit Master title style</a:t>
            </a:r>
            <a:endParaRPr lang="en-US" dirty="0"/>
          </a:p>
        </p:txBody>
      </p:sp>
      <p:sp>
        <p:nvSpPr>
          <p:cNvPr id="4" name="Date Placeholder 2"/>
          <p:cNvSpPr>
            <a:spLocks noGrp="1"/>
          </p:cNvSpPr>
          <p:nvPr>
            <p:ph type="dt" sz="half" idx="14"/>
          </p:nvPr>
        </p:nvSpPr>
        <p:spPr>
          <a:xfrm>
            <a:off x="3656016" y="6478594"/>
            <a:ext cx="1279525"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5265860" y="6478593"/>
            <a:ext cx="341068"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980324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23459" y="1365664"/>
            <a:ext cx="7377545"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7518" y="2663896"/>
            <a:ext cx="7371608" cy="1492477"/>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6168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57435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userDrawn="1"/>
        </p:nvSpPr>
        <p:spPr>
          <a:xfrm>
            <a:off x="5686426" y="5932488"/>
            <a:ext cx="3157538"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92" eaLnBrk="0" hangingPunct="0">
              <a:defRPr/>
            </a:pPr>
            <a:endParaRPr lang="en-US" altLang="en-US" sz="1350" dirty="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321470" y="2362882"/>
            <a:ext cx="8522679" cy="2019114"/>
          </a:xfrm>
        </p:spPr>
        <p:txBody>
          <a:bodyPr anchor="ctr">
            <a:normAutofit/>
          </a:bodyPr>
          <a:lstStyle>
            <a:lvl1pPr>
              <a:defRPr sz="22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41358698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3162300"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8" y="1627188"/>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8" y="2671763"/>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4028" y="3740150"/>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4028" y="4797425"/>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0056" y="83137"/>
            <a:ext cx="8326041" cy="1258785"/>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18066" y="2588445"/>
            <a:ext cx="5308269" cy="3028208"/>
          </a:xfrm>
        </p:spPr>
        <p:txBody>
          <a:bodyPr/>
          <a:lstStyle>
            <a:lvl1pPr marL="0" indent="-128585">
              <a:buClr>
                <a:schemeClr val="tx2"/>
              </a:buClr>
              <a:buSzPct val="90000"/>
              <a:buFont typeface="Wingdings" charset="2"/>
              <a:buChar char="§"/>
              <a:defRPr/>
            </a:lvl1pPr>
            <a:lvl2pPr marL="0" indent="-128585">
              <a:buClr>
                <a:schemeClr val="tx2"/>
              </a:buClr>
              <a:buSzPct val="90000"/>
              <a:buFont typeface="Wingdings" charset="2"/>
              <a:buChar char="§"/>
              <a:defRPr/>
            </a:lvl2pPr>
            <a:lvl3pPr marL="385754" indent="-128585">
              <a:buClr>
                <a:schemeClr val="tx2"/>
              </a:buClr>
              <a:buSzPct val="90000"/>
              <a:buFont typeface="Wingdings" charset="2"/>
              <a:buChar char="§"/>
              <a:defRPr sz="1125"/>
            </a:lvl3pPr>
            <a:lvl4pPr marL="642922" indent="-128585">
              <a:buClr>
                <a:schemeClr val="tx2"/>
              </a:buClr>
              <a:buSzPct val="90000"/>
              <a:buFont typeface="Wingdings" charset="2"/>
              <a:buChar char="§"/>
              <a:defRPr/>
            </a:lvl4pPr>
            <a:lvl5pPr marL="900091" indent="-128585">
              <a:buClr>
                <a:schemeClr val="tx2"/>
              </a:buClr>
              <a:buSzPct val="9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439342" y="1543056"/>
            <a:ext cx="2400300" cy="4086225"/>
          </a:xfrm>
        </p:spPr>
        <p:txBody>
          <a:bodyPr lIns="0" tIns="0" rIns="0" bIns="0">
            <a:noAutofit/>
          </a:bodyPr>
          <a:lstStyle>
            <a:lvl1pPr>
              <a:lnSpc>
                <a:spcPct val="160000"/>
              </a:lnSpc>
              <a:buFontTx/>
              <a:buNone/>
              <a:defRPr sz="2475"/>
            </a:lvl1pPr>
            <a:lvl2pPr marL="0" indent="0">
              <a:lnSpc>
                <a:spcPct val="160000"/>
              </a:lnSpc>
              <a:buFontTx/>
              <a:buNone/>
              <a:defRPr sz="2250"/>
            </a:lvl2pPr>
            <a:lvl3pPr marL="257168" indent="0">
              <a:lnSpc>
                <a:spcPct val="160000"/>
              </a:lnSpc>
              <a:buFontTx/>
              <a:buNone/>
              <a:defRPr sz="2025"/>
            </a:lvl3pPr>
            <a:lvl4pPr marL="514337" indent="0">
              <a:lnSpc>
                <a:spcPct val="160000"/>
              </a:lnSpc>
              <a:buFontTx/>
              <a:buNone/>
              <a:defRPr sz="1800"/>
            </a:lvl4pPr>
            <a:lvl5pPr marL="771506" indent="0">
              <a:lnSpc>
                <a:spcPct val="160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2" name="Footer Placeholder 4"/>
          <p:cNvSpPr>
            <a:spLocks noGrp="1"/>
          </p:cNvSpPr>
          <p:nvPr>
            <p:ph type="ftr" sz="quarter" idx="15"/>
          </p:nvPr>
        </p:nvSpPr>
        <p:spPr>
          <a:xfrm>
            <a:off x="1603378" y="6226181"/>
            <a:ext cx="472916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3"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A1A6E02B-33B2-4B3F-A839-A7601A33199E}"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24436018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4025" y="2671763"/>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5" y="3740150"/>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5" y="4797425"/>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585916"/>
            <a:ext cx="8358187" cy="4086225"/>
          </a:xfrm>
        </p:spPr>
        <p:txBody>
          <a:bodyPr lIns="0" tIns="0" rIns="0" bIns="0">
            <a:noAutofit/>
          </a:bodyPr>
          <a:lstStyle>
            <a:lvl1pPr algn="ctr">
              <a:lnSpc>
                <a:spcPct val="155000"/>
              </a:lnSpc>
              <a:buFontTx/>
              <a:buNone/>
              <a:defRPr sz="2475"/>
            </a:lvl1pPr>
            <a:lvl2pPr marL="0" indent="0" algn="ctr">
              <a:lnSpc>
                <a:spcPct val="155000"/>
              </a:lnSpc>
              <a:buFontTx/>
              <a:buNone/>
              <a:defRPr sz="2250"/>
            </a:lvl2pPr>
            <a:lvl3pPr marL="257168" indent="0" algn="ctr">
              <a:lnSpc>
                <a:spcPct val="155000"/>
              </a:lnSpc>
              <a:buFontTx/>
              <a:buNone/>
              <a:defRPr sz="2025"/>
            </a:lvl3pPr>
            <a:lvl4pPr marL="514337" indent="0" algn="ctr">
              <a:lnSpc>
                <a:spcPct val="155000"/>
              </a:lnSpc>
              <a:buFontTx/>
              <a:buNone/>
              <a:defRPr sz="1800"/>
            </a:lvl4pPr>
            <a:lvl5pPr marL="771506" indent="0" algn="ctr">
              <a:lnSpc>
                <a:spcPct val="155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0" name="Footer Placeholder 4"/>
          <p:cNvSpPr>
            <a:spLocks noGrp="1"/>
          </p:cNvSpPr>
          <p:nvPr>
            <p:ph type="ftr" sz="quarter" idx="15"/>
          </p:nvPr>
        </p:nvSpPr>
        <p:spPr>
          <a:xfrm>
            <a:off x="1603378" y="6226181"/>
            <a:ext cx="463391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1"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4B4EF199-5C60-4CA1-9953-629704BE1536}"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41605219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2486025"/>
            <a:ext cx="8358187" cy="3271838"/>
          </a:xfrm>
        </p:spPr>
        <p:txBody>
          <a:bodyPr lIns="0" tIns="0" rIns="0" bIns="0">
            <a:noAutofit/>
          </a:bodyPr>
          <a:lstStyle>
            <a:lvl1pPr marL="257168" indent="-128585" algn="ctr">
              <a:lnSpc>
                <a:spcPct val="100000"/>
              </a:lnSpc>
              <a:spcBef>
                <a:spcPts val="900"/>
              </a:spcBef>
              <a:buFont typeface="Wingdings" charset="2"/>
              <a:buChar char="§"/>
              <a:defRPr sz="1575"/>
            </a:lvl1pPr>
            <a:lvl2pPr marL="257168" indent="-128585" algn="ctr">
              <a:lnSpc>
                <a:spcPct val="100000"/>
              </a:lnSpc>
              <a:spcBef>
                <a:spcPts val="900"/>
              </a:spcBef>
              <a:buFont typeface="Wingdings" charset="2"/>
              <a:buChar char="§"/>
              <a:defRPr sz="1575"/>
            </a:lvl2pPr>
            <a:lvl3pPr marL="514337" indent="-128585" algn="ctr">
              <a:lnSpc>
                <a:spcPct val="100000"/>
              </a:lnSpc>
              <a:spcBef>
                <a:spcPts val="900"/>
              </a:spcBef>
              <a:buFont typeface="Wingdings" charset="2"/>
              <a:buChar char="§"/>
              <a:defRPr sz="1575"/>
            </a:lvl3pPr>
            <a:lvl4pPr marL="771506" indent="-128585" algn="ctr">
              <a:lnSpc>
                <a:spcPct val="100000"/>
              </a:lnSpc>
              <a:spcBef>
                <a:spcPts val="900"/>
              </a:spcBef>
              <a:buFont typeface="Wingdings" charset="2"/>
              <a:buChar char="§"/>
              <a:defRPr sz="1575"/>
            </a:lvl4pPr>
            <a:lvl5pPr marL="1028675" indent="-128585" algn="ctr">
              <a:lnSpc>
                <a:spcPct val="100000"/>
              </a:lnSpc>
              <a:spcBef>
                <a:spcPts val="900"/>
              </a:spcBef>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BEA3D1BA-E4AE-4D99-ACC2-F63F1EAB335D}"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788820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000"/>
              </a:lnSpc>
              <a:defRPr/>
            </a:lvl1pPr>
          </a:lstStyle>
          <a:p>
            <a:r>
              <a:rPr lang="en-US" dirty="0"/>
              <a:t>Click to edit Master title style</a:t>
            </a:r>
          </a:p>
        </p:txBody>
      </p:sp>
      <p:sp>
        <p:nvSpPr>
          <p:cNvPr id="3" name="Content Placeholder 2"/>
          <p:cNvSpPr>
            <a:spLocks noGrp="1"/>
          </p:cNvSpPr>
          <p:nvPr>
            <p:ph idx="1"/>
          </p:nvPr>
        </p:nvSpPr>
        <p:spPr>
          <a:xfrm>
            <a:off x="152400" y="805032"/>
            <a:ext cx="8763000" cy="5638800"/>
          </a:xfrm>
        </p:spPr>
        <p:txBody>
          <a:bodyPr/>
          <a:lstStyle>
            <a:lvl1pPr>
              <a:defRPr sz="22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37779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828806"/>
            <a:ext cx="8358187" cy="3929063"/>
          </a:xfrm>
        </p:spPr>
        <p:txBody>
          <a:bodyPr lIns="0" tIns="0" rIns="0" bIns="0">
            <a:noAutofit/>
          </a:bodyPr>
          <a:lstStyle>
            <a:lvl1pPr marL="257168" indent="-128585" algn="ctr">
              <a:lnSpc>
                <a:spcPct val="100000"/>
              </a:lnSpc>
              <a:buFont typeface="Wingdings" charset="2"/>
              <a:buChar char="§"/>
              <a:defRPr sz="1575"/>
            </a:lvl1pPr>
            <a:lvl2pPr marL="257168" indent="-128585" algn="ctr">
              <a:lnSpc>
                <a:spcPct val="100000"/>
              </a:lnSpc>
              <a:buFont typeface="Wingdings" charset="2"/>
              <a:buChar char="§"/>
              <a:defRPr sz="1575"/>
            </a:lvl2pPr>
            <a:lvl3pPr marL="514337" indent="-128585" algn="ctr">
              <a:lnSpc>
                <a:spcPct val="100000"/>
              </a:lnSpc>
              <a:buFont typeface="Wingdings" charset="2"/>
              <a:buChar char="§"/>
              <a:defRPr sz="1575"/>
            </a:lvl3pPr>
            <a:lvl4pPr marL="771506" indent="-128585" algn="ctr">
              <a:lnSpc>
                <a:spcPct val="100000"/>
              </a:lnSpc>
              <a:buFont typeface="Wingdings" charset="2"/>
              <a:buChar char="§"/>
              <a:defRPr sz="1575"/>
            </a:lvl4pPr>
            <a:lvl5pPr marL="1028675" indent="-128585" algn="ctr">
              <a:lnSpc>
                <a:spcPct val="100000"/>
              </a:lnSpc>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E83FBD0B-C542-4823-BBF6-B7A5EEB3544C}"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22347792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6646865" y="1973264"/>
            <a:ext cx="1486304"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92" eaLnBrk="0" hangingPunct="0">
              <a:defRPr/>
            </a:pPr>
            <a:r>
              <a:rPr lang="en-US" altLang="en-US" sz="750" dirty="0">
                <a:solidFill>
                  <a:srgbClr val="3B3838"/>
                </a:solidFill>
                <a:latin typeface="Calibri" panose="020F0502020204030204" pitchFamily="34" charset="0"/>
                <a:cs typeface="Franklin Gothic Book"/>
              </a:rPr>
              <a:t>https://</a:t>
            </a:r>
            <a:r>
              <a:rPr lang="en-US" altLang="en-US" sz="750" dirty="0" err="1">
                <a:solidFill>
                  <a:srgbClr val="3B3838"/>
                </a:solidFill>
                <a:latin typeface="Calibri" panose="020F0502020204030204" pitchFamily="34" charset="0"/>
                <a:cs typeface="Franklin Gothic Book"/>
              </a:rPr>
              <a:t>twitter.com</a:t>
            </a:r>
            <a:r>
              <a:rPr lang="en-US" altLang="en-US" sz="750" dirty="0">
                <a:solidFill>
                  <a:srgbClr val="3B3838"/>
                </a:solidFill>
                <a:latin typeface="Calibri" panose="020F0502020204030204" pitchFamily="34" charset="0"/>
                <a:cs typeface="Franklin Gothic Book"/>
              </a:rPr>
              <a:t>/</a:t>
            </a:r>
            <a:r>
              <a:rPr lang="en-US" altLang="en-US" sz="750" dirty="0" err="1">
                <a:solidFill>
                  <a:srgbClr val="3B3838"/>
                </a:solidFill>
                <a:latin typeface="Calibri" panose="020F0502020204030204" pitchFamily="34" charset="0"/>
                <a:cs typeface="Franklin Gothic Book"/>
              </a:rPr>
              <a:t>SMCoalition</a:t>
            </a:r>
            <a:r>
              <a:rPr lang="en-US" altLang="en-US" sz="750" dirty="0">
                <a:solidFill>
                  <a:srgbClr val="3B3838"/>
                </a:solidFill>
                <a:latin typeface="Calibri" panose="020F0502020204030204" pitchFamily="34" charset="0"/>
                <a:cs typeface="Franklin Gothic Book"/>
              </a:rPr>
              <a:t> </a:t>
            </a:r>
          </a:p>
        </p:txBody>
      </p:sp>
      <p:sp>
        <p:nvSpPr>
          <p:cNvPr id="8" name="Rectangle 7"/>
          <p:cNvSpPr/>
          <p:nvPr userDrawn="1"/>
        </p:nvSpPr>
        <p:spPr>
          <a:xfrm>
            <a:off x="6646863" y="2487615"/>
            <a:ext cx="1838965" cy="213597"/>
          </a:xfrm>
          <a:prstGeom prst="rect">
            <a:avLst/>
          </a:prstGeom>
        </p:spPr>
        <p:txBody>
          <a:bodyPr wrap="none">
            <a:spAutoFit/>
          </a:bodyPr>
          <a:lstStyle/>
          <a:p>
            <a:pPr defTabSz="342892" eaLnBrk="0" hangingPunct="0">
              <a:defRPr/>
            </a:pPr>
            <a:r>
              <a:rPr lang="en-US" sz="788" dirty="0" err="1">
                <a:solidFill>
                  <a:srgbClr val="E7E6E6">
                    <a:lumMod val="25000"/>
                  </a:srgbClr>
                </a:solidFill>
                <a:latin typeface="Franklin Gothic Book"/>
                <a:cs typeface="Franklin Gothic Book"/>
              </a:rPr>
              <a:t>Facebook.com</a:t>
            </a:r>
            <a:r>
              <a:rPr lang="en-US" sz="788" dirty="0">
                <a:solidFill>
                  <a:srgbClr val="E7E6E6">
                    <a:lumMod val="25000"/>
                  </a:srgbClr>
                </a:solidFill>
                <a:latin typeface="Franklin Gothic Book"/>
                <a:cs typeface="Franklin Gothic Book"/>
              </a:rPr>
              <a:t>/</a:t>
            </a:r>
            <a:r>
              <a:rPr lang="en-US" sz="788" dirty="0" err="1">
                <a:solidFill>
                  <a:srgbClr val="E7E6E6">
                    <a:lumMod val="25000"/>
                  </a:srgbClr>
                </a:solidFill>
                <a:latin typeface="Franklin Gothic Book"/>
                <a:cs typeface="Franklin Gothic Book"/>
              </a:rPr>
              <a:t>SMLeadershipCoalition</a:t>
            </a:r>
            <a:endParaRPr lang="en-US" sz="788" dirty="0">
              <a:solidFill>
                <a:srgbClr val="E7E6E6">
                  <a:lumMod val="25000"/>
                </a:srgbClr>
              </a:solidFill>
              <a:latin typeface="Franklin Gothic Book"/>
              <a:cs typeface="Franklin Gothic Book"/>
            </a:endParaRPr>
          </a:p>
        </p:txBody>
      </p:sp>
      <p:sp>
        <p:nvSpPr>
          <p:cNvPr id="9" name="Rectangle 8"/>
          <p:cNvSpPr/>
          <p:nvPr userDrawn="1"/>
        </p:nvSpPr>
        <p:spPr>
          <a:xfrm>
            <a:off x="6646863" y="3059116"/>
            <a:ext cx="2214562" cy="334835"/>
          </a:xfrm>
          <a:prstGeom prst="rect">
            <a:avLst/>
          </a:prstGeom>
        </p:spPr>
        <p:txBody>
          <a:bodyPr>
            <a:spAutoFit/>
          </a:bodyPr>
          <a:lstStyle/>
          <a:p>
            <a:pPr defTabSz="342892" eaLnBrk="0" hangingPunct="0">
              <a:defRPr/>
            </a:pPr>
            <a:r>
              <a:rPr lang="en-US" sz="788" dirty="0">
                <a:solidFill>
                  <a:srgbClr val="E7E6E6">
                    <a:lumMod val="25000"/>
                  </a:srgbClr>
                </a:solidFill>
                <a:latin typeface="Franklin Gothic Book"/>
                <a:cs typeface="Franklin Gothic Book"/>
              </a:rPr>
              <a:t>http://</a:t>
            </a:r>
            <a:r>
              <a:rPr lang="en-US" sz="788" dirty="0" err="1">
                <a:solidFill>
                  <a:srgbClr val="E7E6E6">
                    <a:lumMod val="25000"/>
                  </a:srgbClr>
                </a:solidFill>
                <a:latin typeface="Franklin Gothic Book"/>
                <a:cs typeface="Franklin Gothic Book"/>
              </a:rPr>
              <a:t>www.linkedin.com</a:t>
            </a:r>
            <a:r>
              <a:rPr lang="en-US" sz="788" dirty="0">
                <a:solidFill>
                  <a:srgbClr val="E7E6E6">
                    <a:lumMod val="25000"/>
                  </a:srgbClr>
                </a:solidFill>
                <a:latin typeface="Franklin Gothic Book"/>
                <a:cs typeface="Franklin Gothic Book"/>
              </a:rPr>
              <a:t> /groups </a:t>
            </a:r>
          </a:p>
          <a:p>
            <a:pPr defTabSz="342892" eaLnBrk="0" hangingPunct="0">
              <a:defRPr/>
            </a:pPr>
            <a:r>
              <a:rPr lang="en-US" sz="788" dirty="0">
                <a:solidFill>
                  <a:srgbClr val="E7E6E6">
                    <a:lumMod val="25000"/>
                  </a:srgbClr>
                </a:solidFill>
                <a:latin typeface="Franklin Gothic Book"/>
                <a:cs typeface="Franklin Gothic Book"/>
              </a:rPr>
              <a:t>/Smart-Manufacturing-Leadership-Coalition</a:t>
            </a:r>
          </a:p>
        </p:txBody>
      </p:sp>
      <p:pic>
        <p:nvPicPr>
          <p:cNvPr id="10" name="Picture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9676" y="197644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9676" y="2493969"/>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89676" y="301149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30576" y="451267"/>
            <a:ext cx="5141552"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24640" y="1906649"/>
            <a:ext cx="5158205" cy="2465326"/>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24794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6000"/>
          </a:blip>
          <a:stretch>
            <a:fillRect/>
          </a:stretch>
        </p:blipFill>
        <p:spPr>
          <a:xfrm>
            <a:off x="-1" y="0"/>
            <a:ext cx="9144001" cy="6858000"/>
          </a:xfrm>
          <a:prstGeom prst="rect">
            <a:avLst/>
          </a:prstGeom>
        </p:spPr>
      </p:pic>
      <p:sp>
        <p:nvSpPr>
          <p:cNvPr id="4" name="Title 8"/>
          <p:cNvSpPr>
            <a:spLocks noGrp="1"/>
          </p:cNvSpPr>
          <p:nvPr>
            <p:ph type="ctrTitle"/>
          </p:nvPr>
        </p:nvSpPr>
        <p:spPr>
          <a:xfrm>
            <a:off x="660057" y="3646137"/>
            <a:ext cx="7772400" cy="1829761"/>
          </a:xfrm>
        </p:spPr>
        <p:txBody>
          <a:bodyPr vert="horz" anchor="b">
            <a:normAutofit/>
            <a:scene3d>
              <a:camera prst="orthographicFront"/>
              <a:lightRig rig="soft" dir="t"/>
            </a:scene3d>
            <a:sp3d prstMaterial="softEdge"/>
          </a:bodyPr>
          <a:lstStyle>
            <a:lvl1pPr algn="r">
              <a:defRPr sz="2400" b="0" cap="none">
                <a:solidFill>
                  <a:schemeClr val="accent5"/>
                </a:solidFill>
                <a:effectLst/>
              </a:defRPr>
            </a:lvl1pPr>
          </a:lstStyle>
          <a:p>
            <a:r>
              <a:rPr kumimoji="0" lang="en-US" dirty="0"/>
              <a:t>Click to edit Master title style</a:t>
            </a:r>
          </a:p>
        </p:txBody>
      </p:sp>
      <p:sp>
        <p:nvSpPr>
          <p:cNvPr id="5" name="Subtitle 16"/>
          <p:cNvSpPr>
            <a:spLocks noGrp="1"/>
          </p:cNvSpPr>
          <p:nvPr>
            <p:ph type="subTitle" idx="1"/>
          </p:nvPr>
        </p:nvSpPr>
        <p:spPr>
          <a:xfrm>
            <a:off x="685800" y="5568513"/>
            <a:ext cx="7772400" cy="941485"/>
          </a:xfrm>
        </p:spPr>
        <p:txBody>
          <a:bodyPr lIns="45720" rIns="45720">
            <a:normAutofit/>
          </a:bodyPr>
          <a:lstStyle>
            <a:lvl1pPr marL="0" marR="48005" indent="0" algn="r">
              <a:buNone/>
              <a:defRPr sz="1800">
                <a:solidFill>
                  <a:schemeClr val="tx2">
                    <a:lumMod val="75000"/>
                  </a:schemeClr>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pic>
        <p:nvPicPr>
          <p:cNvPr id="3" name="Picture 2" descr="REMADE inst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7500" t="11900" r="8844" b="12579"/>
          <a:stretch/>
        </p:blipFill>
        <p:spPr>
          <a:xfrm>
            <a:off x="5172303" y="121940"/>
            <a:ext cx="3355810" cy="1561218"/>
          </a:xfrm>
          <a:prstGeom prst="rect">
            <a:avLst/>
          </a:prstGeom>
        </p:spPr>
      </p:pic>
    </p:spTree>
    <p:extLst>
      <p:ext uri="{BB962C8B-B14F-4D97-AF65-F5344CB8AC3E}">
        <p14:creationId xmlns:p14="http://schemas.microsoft.com/office/powerpoint/2010/main" val="16523121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457200" y="274644"/>
            <a:ext cx="8229600" cy="1029605"/>
          </a:xfrm>
        </p:spPr>
        <p:txBody>
          <a:bodyPr rtlCol="0"/>
          <a:lstStyle/>
          <a:p>
            <a:r>
              <a:rPr kumimoji="0" lang="en-US" dirty="0"/>
              <a:t>Click to edit Master title style</a:t>
            </a:r>
          </a:p>
        </p:txBody>
      </p:sp>
      <p:sp>
        <p:nvSpPr>
          <p:cNvPr id="16" name="Slide Number Placeholder 17"/>
          <p:cNvSpPr>
            <a:spLocks noGrp="1"/>
          </p:cNvSpPr>
          <p:nvPr>
            <p:ph type="sldNum" sz="quarter" idx="4"/>
          </p:nvPr>
        </p:nvSpPr>
        <p:spPr>
          <a:xfrm>
            <a:off x="8458202" y="6442269"/>
            <a:ext cx="245933"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92" fontAlgn="auto">
              <a:spcBef>
                <a:spcPts val="0"/>
              </a:spcBef>
              <a:spcAft>
                <a:spcPts val="0"/>
              </a:spcAft>
            </a:pPr>
            <a:fld id="{6D56EEAD-0332-044B-8491-07E146F0D709}" type="slidenum">
              <a:rPr lang="en-GB" smtClean="0">
                <a:solidFill>
                  <a:prstClr val="white">
                    <a:lumMod val="65000"/>
                  </a:prstClr>
                </a:solidFill>
              </a:rPr>
              <a:pPr defTabSz="342892" fontAlgn="auto">
                <a:spcBef>
                  <a:spcPts val="0"/>
                </a:spcBef>
                <a:spcAft>
                  <a:spcPts val="0"/>
                </a:spcAft>
              </a:pPr>
              <a:t>‹#›</a:t>
            </a:fld>
            <a:endParaRPr lang="en-GB" dirty="0">
              <a:solidFill>
                <a:prstClr val="white">
                  <a:lumMod val="65000"/>
                </a:prstClr>
              </a:solidFill>
            </a:endParaRPr>
          </a:p>
        </p:txBody>
      </p:sp>
      <p:pic>
        <p:nvPicPr>
          <p:cNvPr id="18" name="Picture 17" descr="REMADE inst_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500" t="11900" r="8844" b="12579"/>
          <a:stretch/>
        </p:blipFill>
        <p:spPr>
          <a:xfrm>
            <a:off x="180978" y="6214842"/>
            <a:ext cx="1123758" cy="522804"/>
          </a:xfrm>
          <a:prstGeom prst="rect">
            <a:avLst/>
          </a:prstGeom>
        </p:spPr>
      </p:pic>
      <p:sp>
        <p:nvSpPr>
          <p:cNvPr id="19" name="Footer Placeholder 21"/>
          <p:cNvSpPr>
            <a:spLocks noGrp="1"/>
          </p:cNvSpPr>
          <p:nvPr>
            <p:ph type="ftr" sz="quarter" idx="3"/>
          </p:nvPr>
        </p:nvSpPr>
        <p:spPr>
          <a:xfrm>
            <a:off x="1389720" y="6442274"/>
            <a:ext cx="7068480"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92" fontAlgn="auto">
              <a:spcBef>
                <a:spcPts val="0"/>
              </a:spcBef>
              <a:spcAft>
                <a:spcPts val="0"/>
              </a:spcAft>
            </a:pPr>
            <a:endParaRPr lang="en-GB" dirty="0"/>
          </a:p>
        </p:txBody>
      </p:sp>
      <p:cxnSp>
        <p:nvCxnSpPr>
          <p:cNvPr id="20" name="Straight Connector 19"/>
          <p:cNvCxnSpPr/>
          <p:nvPr userDrawn="1"/>
        </p:nvCxnSpPr>
        <p:spPr>
          <a:xfrm>
            <a:off x="2551814" y="6449283"/>
            <a:ext cx="6140616"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76748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206" y="177114"/>
            <a:ext cx="8804197" cy="577081"/>
          </a:xfrm>
        </p:spPr>
        <p:txBody>
          <a:bodyPr/>
          <a:lstStyle>
            <a:lvl1pPr>
              <a:defRPr sz="2700" b="0">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111204" y="1294023"/>
            <a:ext cx="8651796" cy="1338828"/>
          </a:xfrm>
          <a:prstGeom prst="rect">
            <a:avLst/>
          </a:prstGeom>
        </p:spPr>
        <p:txBody>
          <a:bodyPr>
            <a:spAutoFit/>
          </a:bodyPr>
          <a:lstStyle>
            <a:lvl1pPr>
              <a:buClr>
                <a:schemeClr val="accent1"/>
              </a:buClr>
              <a:defRPr sz="1800">
                <a:solidFill>
                  <a:schemeClr val="accent6">
                    <a:lumMod val="50000"/>
                  </a:schemeClr>
                </a:solidFill>
                <a:latin typeface="Franklin Gothic Book"/>
                <a:cs typeface="Franklin Gothic Book"/>
              </a:defRPr>
            </a:lvl1pPr>
            <a:lvl2pPr marL="386945" indent="-177400">
              <a:buClr>
                <a:schemeClr val="accent1"/>
              </a:buClr>
              <a:buFont typeface="Arial Narrow" pitchFamily="34" charset="0"/>
              <a:buChar char="–"/>
              <a:defRPr sz="1500">
                <a:solidFill>
                  <a:schemeClr val="bg2">
                    <a:lumMod val="25000"/>
                  </a:schemeClr>
                </a:solidFill>
                <a:latin typeface="Franklin Gothic Book"/>
                <a:cs typeface="Franklin Gothic Book"/>
              </a:defRPr>
            </a:lvl2pPr>
            <a:lvl3pPr marL="558390" indent="-126203">
              <a:buClr>
                <a:schemeClr val="accent1"/>
              </a:buClr>
              <a:defRPr sz="1350">
                <a:solidFill>
                  <a:schemeClr val="bg2">
                    <a:lumMod val="25000"/>
                  </a:schemeClr>
                </a:solidFill>
                <a:latin typeface="Franklin Gothic Book"/>
                <a:cs typeface="Franklin Gothic Book"/>
              </a:defRPr>
            </a:lvl3pPr>
            <a:lvl4pPr marL="729836" indent="-171446">
              <a:buClr>
                <a:schemeClr val="accent1"/>
              </a:buClr>
              <a:defRPr sz="1200">
                <a:solidFill>
                  <a:schemeClr val="bg2">
                    <a:lumMod val="25000"/>
                  </a:schemeClr>
                </a:solidFill>
                <a:latin typeface="Franklin Gothic Book"/>
                <a:cs typeface="Franklin Gothic Book"/>
              </a:defRPr>
            </a:lvl4pPr>
            <a:lvl5pPr marL="857228" indent="-127394">
              <a:buClr>
                <a:schemeClr val="accent1"/>
              </a:buClr>
              <a:buFont typeface="Arial" pitchFamily="34" charset="0"/>
              <a:buChar char="•"/>
              <a:defRPr sz="1200">
                <a:solidFill>
                  <a:schemeClr val="bg2">
                    <a:lumMod val="25000"/>
                  </a:schemeClr>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4632325" y="6356356"/>
            <a:ext cx="2895600" cy="365125"/>
          </a:xfrm>
          <a:prstGeom prst="rect">
            <a:avLst/>
          </a:prstGeom>
        </p:spPr>
        <p:txBody>
          <a:bodyPr/>
          <a:lstStyle>
            <a:lvl1pPr>
              <a:defRPr>
                <a:latin typeface="Franklin Gothic Book"/>
              </a:defRPr>
            </a:lvl1pPr>
          </a:lstStyle>
          <a:p>
            <a:pPr fontAlgn="auto">
              <a:spcBef>
                <a:spcPts val="0"/>
              </a:spcBef>
              <a:spcAft>
                <a:spcPts val="0"/>
              </a:spcAft>
              <a:defRPr/>
            </a:pPr>
            <a:endParaRPr lang="en-US" dirty="0">
              <a:solidFill>
                <a:srgbClr val="04617B">
                  <a:shade val="90000"/>
                </a:srgbClr>
              </a:solidFill>
            </a:endParaRPr>
          </a:p>
        </p:txBody>
      </p:sp>
    </p:spTree>
    <p:extLst>
      <p:ext uri="{BB962C8B-B14F-4D97-AF65-F5344CB8AC3E}">
        <p14:creationId xmlns:p14="http://schemas.microsoft.com/office/powerpoint/2010/main" val="5964200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vl1pPr>
          </a:lstStyle>
          <a:p>
            <a:r>
              <a:rPr lang="en-US" dirty="0"/>
              <a:t>Click to edit Master title style</a:t>
            </a:r>
          </a:p>
        </p:txBody>
      </p:sp>
      <p:sp>
        <p:nvSpPr>
          <p:cNvPr id="4" name="Text Placeholder 3"/>
          <p:cNvSpPr>
            <a:spLocks noGrp="1"/>
          </p:cNvSpPr>
          <p:nvPr>
            <p:ph type="body" sz="quarter" idx="10"/>
          </p:nvPr>
        </p:nvSpPr>
        <p:spPr>
          <a:xfrm>
            <a:off x="192088" y="812800"/>
            <a:ext cx="8731250" cy="5530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33688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31642011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1"/>
          </p:nvPr>
        </p:nvSpPr>
        <p:spPr>
          <a:xfrm>
            <a:off x="6781800" y="6601439"/>
            <a:ext cx="892175" cy="276225"/>
          </a:xfrm>
          <a:prstGeom prst="rect">
            <a:avLst/>
          </a:prstGeom>
          <a:ln/>
        </p:spPr>
        <p:txBody>
          <a:bodyPr/>
          <a:lstStyle>
            <a:lvl1pPr>
              <a:defRPr/>
            </a:lvl1pPr>
          </a:lstStyle>
          <a:p>
            <a:pPr fontAlgn="auto">
              <a:spcBef>
                <a:spcPts val="0"/>
              </a:spcBef>
              <a:spcAft>
                <a:spcPts val="0"/>
              </a:spcAft>
              <a:defRPr/>
            </a:pPr>
            <a:endParaRPr lang="en-US">
              <a:solidFill>
                <a:srgbClr val="4D4D4D"/>
              </a:solidFill>
              <a:latin typeface="Franklin Gothic Book"/>
            </a:endParaRPr>
          </a:p>
        </p:txBody>
      </p:sp>
      <p:sp>
        <p:nvSpPr>
          <p:cNvPr id="5" name="Slide Number Placeholder 15"/>
          <p:cNvSpPr>
            <a:spLocks noGrp="1"/>
          </p:cNvSpPr>
          <p:nvPr>
            <p:ph type="sldNum" sz="quarter" idx="4"/>
          </p:nvPr>
        </p:nvSpPr>
        <p:spPr>
          <a:xfrm>
            <a:off x="88496" y="6453547"/>
            <a:ext cx="1066800" cy="365125"/>
          </a:xfrm>
          <a:prstGeom prst="rect">
            <a:avLst/>
          </a:prstGeom>
          <a:ln>
            <a:solidFill>
              <a:schemeClr val="bg1"/>
            </a:solidFill>
          </a:ln>
        </p:spPr>
        <p:txBody>
          <a:bodyPr vert="horz" lIns="91440" tIns="45720" rIns="91440" bIns="45720" rtlCol="0" anchor="ctr"/>
          <a:lstStyle>
            <a:lvl1pPr algn="r">
              <a:defRPr sz="1200">
                <a:solidFill>
                  <a:schemeClr val="accent2">
                    <a:lumMod val="75000"/>
                  </a:schemeClr>
                </a:solidFill>
              </a:defRPr>
            </a:lvl1pPr>
          </a:lstStyle>
          <a:p>
            <a:pPr fontAlgn="auto">
              <a:spcBef>
                <a:spcPts val="0"/>
              </a:spcBef>
              <a:spcAft>
                <a:spcPts val="0"/>
              </a:spcAft>
            </a:pPr>
            <a:fld id="{048367B6-A0F1-485F-928A-F8387AE218C3}" type="slidenum">
              <a:rPr lang="en-US" smtClean="0">
                <a:solidFill>
                  <a:srgbClr val="4F81BD">
                    <a:lumMod val="75000"/>
                  </a:srgbClr>
                </a:solidFill>
                <a:latin typeface="Franklin Gothic Book"/>
              </a:rPr>
              <a:pPr fontAlgn="auto">
                <a:spcBef>
                  <a:spcPts val="0"/>
                </a:spcBef>
                <a:spcAft>
                  <a:spcPts val="0"/>
                </a:spcAft>
              </a:pPr>
              <a:t>‹#›</a:t>
            </a:fld>
            <a:endParaRPr lang="en-US" dirty="0">
              <a:solidFill>
                <a:srgbClr val="4F81BD">
                  <a:lumMod val="75000"/>
                </a:srgbClr>
              </a:solidFill>
              <a:latin typeface="Franklin Gothic Book"/>
            </a:endParaRPr>
          </a:p>
        </p:txBody>
      </p:sp>
    </p:spTree>
    <p:extLst>
      <p:ext uri="{BB962C8B-B14F-4D97-AF65-F5344CB8AC3E}">
        <p14:creationId xmlns:p14="http://schemas.microsoft.com/office/powerpoint/2010/main" val="24700503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7534263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print">
            <a:extLst>
              <a:ext uri="{28A0092B-C50C-407E-A947-70E740481C1C}">
                <a14:useLocalDpi xmlns:a14="http://schemas.microsoft.com/office/drawing/2010/main" val="0"/>
              </a:ext>
            </a:extLst>
          </a:blip>
          <a:srcRect t="28281"/>
          <a:stretch>
            <a:fillRect/>
          </a:stretch>
        </p:blipFill>
        <p:spPr bwMode="auto">
          <a:xfrm>
            <a:off x="647700" y="0"/>
            <a:ext cx="1857375" cy="135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5" descr="photo coll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148138"/>
            <a:ext cx="9166226" cy="272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Subtitle 2"/>
          <p:cNvSpPr>
            <a:spLocks noGrp="1"/>
          </p:cNvSpPr>
          <p:nvPr>
            <p:ph type="subTitle" idx="1"/>
          </p:nvPr>
        </p:nvSpPr>
        <p:spPr>
          <a:xfrm>
            <a:off x="530961" y="1544720"/>
            <a:ext cx="8269754" cy="1381360"/>
          </a:xfrm>
          <a:prstGeom prst="rect">
            <a:avLst/>
          </a:prstGeom>
        </p:spPr>
        <p:txBody>
          <a:bodyPr>
            <a:normAutofit/>
          </a:bodyPr>
          <a:lstStyle>
            <a:lvl1pPr marL="0" indent="0" algn="l">
              <a:buNone/>
              <a:defRPr sz="4000" b="1" i="0">
                <a:solidFill>
                  <a:srgbClr val="282B2E"/>
                </a:solidFill>
                <a:latin typeface="+mj-lt"/>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554669" y="2976351"/>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dirty="0"/>
              <a:t>Click to edit Master text styles</a:t>
            </a:r>
          </a:p>
        </p:txBody>
      </p:sp>
      <p:sp>
        <p:nvSpPr>
          <p:cNvPr id="22" name="Text Placeholder 18"/>
          <p:cNvSpPr>
            <a:spLocks noGrp="1"/>
          </p:cNvSpPr>
          <p:nvPr>
            <p:ph type="body" sz="quarter" idx="13"/>
          </p:nvPr>
        </p:nvSpPr>
        <p:spPr>
          <a:xfrm>
            <a:off x="559105" y="3424166"/>
            <a:ext cx="2849177"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dirty="0"/>
              <a:t>Click to edit Master text styles</a:t>
            </a:r>
          </a:p>
        </p:txBody>
      </p:sp>
    </p:spTree>
    <p:extLst>
      <p:ext uri="{BB962C8B-B14F-4D97-AF65-F5344CB8AC3E}">
        <p14:creationId xmlns:p14="http://schemas.microsoft.com/office/powerpoint/2010/main" val="3224788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13980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358211" y="1046531"/>
            <a:ext cx="8427200"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56679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16458375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28037965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6"/>
            <a:ext cx="9144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8560126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358211" y="1046531"/>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58672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1528470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38856805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0"/>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33359973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45750"/>
            <a:ext cx="8229600" cy="640080"/>
          </a:xfrm>
        </p:spPr>
        <p:txBody>
          <a:bodyPr anchor="b"/>
          <a:lstStyle>
            <a:lvl1pPr>
              <a:lnSpc>
                <a:spcPct val="100000"/>
              </a:lnSpc>
              <a:defRPr/>
            </a:lvl1pPr>
          </a:lstStyle>
          <a:p>
            <a:r>
              <a:rPr lang="en-US" dirty="0"/>
              <a:t>Click to edit Master title style</a:t>
            </a:r>
          </a:p>
        </p:txBody>
      </p:sp>
    </p:spTree>
    <p:extLst>
      <p:ext uri="{BB962C8B-B14F-4D97-AF65-F5344CB8AC3E}">
        <p14:creationId xmlns:p14="http://schemas.microsoft.com/office/powerpoint/2010/main" val="10324284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66990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fld id="{3B43A780-09F6-984A-AEB5-6C103D61FC56}" type="datetimeFigureOut">
              <a:rPr lang="en-US" smtClean="0">
                <a:solidFill>
                  <a:srgbClr val="4C4C4C"/>
                </a:solidFill>
                <a:latin typeface="Arial" pitchFamily="-106" charset="0"/>
                <a:ea typeface="ＭＳ Ｐゴシック" pitchFamily="-106" charset="-128"/>
              </a:rPr>
              <a:pPr defTabSz="457200"/>
              <a:t>5/29/2020</a:t>
            </a:fld>
            <a:endParaRPr lang="en-US" dirty="0">
              <a:solidFill>
                <a:srgbClr val="4C4C4C"/>
              </a:solidFill>
              <a:latin typeface="Arial" pitchFamily="-106" charset="0"/>
              <a:ea typeface="ＭＳ Ｐゴシック" pitchFamily="-106" charset="-128"/>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dirty="0">
              <a:solidFill>
                <a:srgbClr val="4C4C4C"/>
              </a:solidFill>
              <a:latin typeface="Arial" pitchFamily="-106" charset="0"/>
              <a:ea typeface="ＭＳ Ｐゴシック" pitchFamily="-106" charset="-128"/>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457200"/>
            <a:fld id="{B9D081FA-F989-6A4A-B2F0-0898E007A144}" type="slidenum">
              <a:rPr lang="en-US" smtClean="0">
                <a:solidFill>
                  <a:srgbClr val="4C4C4C"/>
                </a:solidFill>
                <a:latin typeface="Arial" pitchFamily="-106" charset="0"/>
                <a:ea typeface="ＭＳ Ｐゴシック" pitchFamily="-106" charset="-128"/>
              </a:rPr>
              <a:pPr defTabSz="457200"/>
              <a:t>‹#›</a:t>
            </a:fld>
            <a:endParaRPr lang="en-US" dirty="0">
              <a:solidFill>
                <a:srgbClr val="4C4C4C"/>
              </a:solidFill>
              <a:latin typeface="Arial" pitchFamily="-106" charset="0"/>
              <a:ea typeface="ＭＳ Ｐゴシック" pitchFamily="-106" charset="-128"/>
            </a:endParaRPr>
          </a:p>
        </p:txBody>
      </p:sp>
    </p:spTree>
    <p:extLst>
      <p:ext uri="{BB962C8B-B14F-4D97-AF65-F5344CB8AC3E}">
        <p14:creationId xmlns:p14="http://schemas.microsoft.com/office/powerpoint/2010/main" val="12165976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Date Placeholder 4"/>
          <p:cNvSpPr>
            <a:spLocks noGrp="1" noChangeArrowheads="1"/>
          </p:cNvSpPr>
          <p:nvPr>
            <p:ph type="dt" sz="half" idx="10"/>
          </p:nvPr>
        </p:nvSpPr>
        <p:spPr>
          <a:xfrm>
            <a:off x="609600" y="6662056"/>
            <a:ext cx="2894320" cy="195944"/>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Franklin Gothic Book"/>
            </a:endParaRPr>
          </a:p>
        </p:txBody>
      </p:sp>
      <p:sp>
        <p:nvSpPr>
          <p:cNvPr id="6"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BE6D4B03-E339-4C9D-AC39-0BD7C921B5B0}"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19933546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3" y="1231163"/>
            <a:ext cx="4864588" cy="2011094"/>
          </a:xfrm>
        </p:spPr>
        <p:txBody>
          <a:bodyPr tIns="457200" bIns="548640"/>
          <a:lstStyle>
            <a:lvl1pPr algn="r">
              <a:defRPr sz="2400" b="1" spc="30" baseline="0">
                <a:solidFill>
                  <a:schemeClr val="tx1"/>
                </a:solidFill>
                <a:latin typeface="Franklin Gothic Book"/>
                <a:cs typeface="Franklin Gothic Book"/>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3885634" y="4263457"/>
            <a:ext cx="4968114"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dirty="0"/>
              <a:t>Meeting date(s), Arial 20pt.</a:t>
            </a:r>
          </a:p>
        </p:txBody>
      </p:sp>
      <p:sp>
        <p:nvSpPr>
          <p:cNvPr id="28" name="Text Placeholder 37"/>
          <p:cNvSpPr>
            <a:spLocks noGrp="1"/>
          </p:cNvSpPr>
          <p:nvPr>
            <p:ph type="body" sz="quarter" idx="15" hasCustomPrompt="1"/>
          </p:nvPr>
        </p:nvSpPr>
        <p:spPr>
          <a:xfrm>
            <a:off x="3886164" y="4722131"/>
            <a:ext cx="4972728"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3886164" y="5222875"/>
            <a:ext cx="4972726"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dirty="0"/>
              <a:t>Speaker’s title, Arial 16pt.</a:t>
            </a:r>
          </a:p>
        </p:txBody>
      </p:sp>
      <p:sp>
        <p:nvSpPr>
          <p:cNvPr id="30" name="Text Placeholder 43"/>
          <p:cNvSpPr>
            <a:spLocks noGrp="1"/>
          </p:cNvSpPr>
          <p:nvPr>
            <p:ph type="body" sz="quarter" idx="17" hasCustomPrompt="1"/>
          </p:nvPr>
        </p:nvSpPr>
        <p:spPr>
          <a:xfrm>
            <a:off x="3894625" y="3760788"/>
            <a:ext cx="4959912"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
        <p:nvSpPr>
          <p:cNvPr id="15" name="Text Placeholder 14"/>
          <p:cNvSpPr>
            <a:spLocks noGrp="1"/>
          </p:cNvSpPr>
          <p:nvPr>
            <p:ph type="body" sz="quarter" idx="22" hasCustomPrompt="1"/>
          </p:nvPr>
        </p:nvSpPr>
        <p:spPr>
          <a:xfrm>
            <a:off x="1" y="4972056"/>
            <a:ext cx="3282950"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3" y="5603875"/>
            <a:ext cx="6416675"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3" y="6224588"/>
            <a:ext cx="6416675"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15056065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Rectangle 9"/>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rgbClr val="000000"/>
              </a:solidFill>
            </a:endParaRPr>
          </a:p>
        </p:txBody>
      </p:sp>
      <p:sp>
        <p:nvSpPr>
          <p:cNvPr id="30" name="Text Placeholder 43"/>
          <p:cNvSpPr>
            <a:spLocks noGrp="1"/>
          </p:cNvSpPr>
          <p:nvPr>
            <p:ph type="body" sz="quarter" idx="17" hasCustomPrompt="1"/>
          </p:nvPr>
        </p:nvSpPr>
        <p:spPr>
          <a:xfrm>
            <a:off x="3444243" y="3200400"/>
            <a:ext cx="5410297"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Section Break (Click to Add Title)</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Tree>
    <p:extLst>
      <p:ext uri="{BB962C8B-B14F-4D97-AF65-F5344CB8AC3E}">
        <p14:creationId xmlns:p14="http://schemas.microsoft.com/office/powerpoint/2010/main" val="24809202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F6EFC63E-F8D9-44BB-A462-AC735E845F95}"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19241198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491318" y="1310185"/>
            <a:ext cx="8235345"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274638"/>
            <a:ext cx="8229600" cy="731520"/>
          </a:xfrm>
        </p:spPr>
        <p:txBody>
          <a:bodyPr/>
          <a:lstStyle>
            <a:lvl1pPr algn="l">
              <a:defRPr/>
            </a:lvl1pPr>
          </a:lstStyle>
          <a:p>
            <a:r>
              <a:rPr lang="en-US"/>
              <a:t>Click to edit Master title style</a:t>
            </a:r>
            <a:endParaRPr lang="en-US" dirty="0"/>
          </a:p>
        </p:txBody>
      </p:sp>
      <p:sp>
        <p:nvSpPr>
          <p:cNvPr id="4" name="Date Placeholder 2"/>
          <p:cNvSpPr>
            <a:spLocks noGrp="1"/>
          </p:cNvSpPr>
          <p:nvPr>
            <p:ph type="dt" sz="half" idx="14"/>
          </p:nvPr>
        </p:nvSpPr>
        <p:spPr>
          <a:xfrm>
            <a:off x="3656016" y="6478594"/>
            <a:ext cx="1279525"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5265860" y="6478593"/>
            <a:ext cx="341068"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195175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23459" y="1365664"/>
            <a:ext cx="7377545"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7518" y="2663896"/>
            <a:ext cx="7371608" cy="1492477"/>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34713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57435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userDrawn="1"/>
        </p:nvSpPr>
        <p:spPr>
          <a:xfrm>
            <a:off x="5686426" y="5932488"/>
            <a:ext cx="3157538"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92" eaLnBrk="0" hangingPunct="0">
              <a:defRPr/>
            </a:pPr>
            <a:endParaRPr lang="en-US" altLang="en-US" sz="1350" dirty="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321470" y="2362882"/>
            <a:ext cx="8522679" cy="2019114"/>
          </a:xfrm>
        </p:spPr>
        <p:txBody>
          <a:bodyPr anchor="ctr">
            <a:normAutofit/>
          </a:bodyPr>
          <a:lstStyle>
            <a:lvl1pPr>
              <a:defRPr sz="22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2807676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3162300"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8" y="1627188"/>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8" y="2671763"/>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4028" y="3740150"/>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4028" y="4797425"/>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0056" y="83137"/>
            <a:ext cx="8326041" cy="1258785"/>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18066" y="2588445"/>
            <a:ext cx="5308269" cy="3028208"/>
          </a:xfrm>
        </p:spPr>
        <p:txBody>
          <a:bodyPr/>
          <a:lstStyle>
            <a:lvl1pPr marL="0" indent="-128585">
              <a:buClr>
                <a:schemeClr val="tx2"/>
              </a:buClr>
              <a:buSzPct val="90000"/>
              <a:buFont typeface="Wingdings" charset="2"/>
              <a:buChar char="§"/>
              <a:defRPr/>
            </a:lvl1pPr>
            <a:lvl2pPr marL="0" indent="-128585">
              <a:buClr>
                <a:schemeClr val="tx2"/>
              </a:buClr>
              <a:buSzPct val="90000"/>
              <a:buFont typeface="Wingdings" charset="2"/>
              <a:buChar char="§"/>
              <a:defRPr/>
            </a:lvl2pPr>
            <a:lvl3pPr marL="385754" indent="-128585">
              <a:buClr>
                <a:schemeClr val="tx2"/>
              </a:buClr>
              <a:buSzPct val="90000"/>
              <a:buFont typeface="Wingdings" charset="2"/>
              <a:buChar char="§"/>
              <a:defRPr sz="1125"/>
            </a:lvl3pPr>
            <a:lvl4pPr marL="642922" indent="-128585">
              <a:buClr>
                <a:schemeClr val="tx2"/>
              </a:buClr>
              <a:buSzPct val="90000"/>
              <a:buFont typeface="Wingdings" charset="2"/>
              <a:buChar char="§"/>
              <a:defRPr/>
            </a:lvl4pPr>
            <a:lvl5pPr marL="900091" indent="-128585">
              <a:buClr>
                <a:schemeClr val="tx2"/>
              </a:buClr>
              <a:buSzPct val="9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439342" y="1543056"/>
            <a:ext cx="2400300" cy="4086225"/>
          </a:xfrm>
        </p:spPr>
        <p:txBody>
          <a:bodyPr lIns="0" tIns="0" rIns="0" bIns="0">
            <a:noAutofit/>
          </a:bodyPr>
          <a:lstStyle>
            <a:lvl1pPr>
              <a:lnSpc>
                <a:spcPct val="160000"/>
              </a:lnSpc>
              <a:buFontTx/>
              <a:buNone/>
              <a:defRPr sz="2475"/>
            </a:lvl1pPr>
            <a:lvl2pPr marL="0" indent="0">
              <a:lnSpc>
                <a:spcPct val="160000"/>
              </a:lnSpc>
              <a:buFontTx/>
              <a:buNone/>
              <a:defRPr sz="2250"/>
            </a:lvl2pPr>
            <a:lvl3pPr marL="257168" indent="0">
              <a:lnSpc>
                <a:spcPct val="160000"/>
              </a:lnSpc>
              <a:buFontTx/>
              <a:buNone/>
              <a:defRPr sz="2025"/>
            </a:lvl3pPr>
            <a:lvl4pPr marL="514337" indent="0">
              <a:lnSpc>
                <a:spcPct val="160000"/>
              </a:lnSpc>
              <a:buFontTx/>
              <a:buNone/>
              <a:defRPr sz="1800"/>
            </a:lvl4pPr>
            <a:lvl5pPr marL="771506" indent="0">
              <a:lnSpc>
                <a:spcPct val="160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2" name="Footer Placeholder 4"/>
          <p:cNvSpPr>
            <a:spLocks noGrp="1"/>
          </p:cNvSpPr>
          <p:nvPr>
            <p:ph type="ftr" sz="quarter" idx="15"/>
          </p:nvPr>
        </p:nvSpPr>
        <p:spPr>
          <a:xfrm>
            <a:off x="1603378" y="6226181"/>
            <a:ext cx="472916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3"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A1A6E02B-33B2-4B3F-A839-A7601A33199E}"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2307835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4025" y="2671763"/>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5" y="3740150"/>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5" y="4797425"/>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585916"/>
            <a:ext cx="8358187" cy="4086225"/>
          </a:xfrm>
        </p:spPr>
        <p:txBody>
          <a:bodyPr lIns="0" tIns="0" rIns="0" bIns="0">
            <a:noAutofit/>
          </a:bodyPr>
          <a:lstStyle>
            <a:lvl1pPr algn="ctr">
              <a:lnSpc>
                <a:spcPct val="155000"/>
              </a:lnSpc>
              <a:buFontTx/>
              <a:buNone/>
              <a:defRPr sz="2475"/>
            </a:lvl1pPr>
            <a:lvl2pPr marL="0" indent="0" algn="ctr">
              <a:lnSpc>
                <a:spcPct val="155000"/>
              </a:lnSpc>
              <a:buFontTx/>
              <a:buNone/>
              <a:defRPr sz="2250"/>
            </a:lvl2pPr>
            <a:lvl3pPr marL="257168" indent="0" algn="ctr">
              <a:lnSpc>
                <a:spcPct val="155000"/>
              </a:lnSpc>
              <a:buFontTx/>
              <a:buNone/>
              <a:defRPr sz="2025"/>
            </a:lvl3pPr>
            <a:lvl4pPr marL="514337" indent="0" algn="ctr">
              <a:lnSpc>
                <a:spcPct val="155000"/>
              </a:lnSpc>
              <a:buFontTx/>
              <a:buNone/>
              <a:defRPr sz="1800"/>
            </a:lvl4pPr>
            <a:lvl5pPr marL="771506" indent="0" algn="ctr">
              <a:lnSpc>
                <a:spcPct val="155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0" name="Footer Placeholder 4"/>
          <p:cNvSpPr>
            <a:spLocks noGrp="1"/>
          </p:cNvSpPr>
          <p:nvPr>
            <p:ph type="ftr" sz="quarter" idx="15"/>
          </p:nvPr>
        </p:nvSpPr>
        <p:spPr>
          <a:xfrm>
            <a:off x="1603378" y="6226181"/>
            <a:ext cx="463391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1"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4B4EF199-5C60-4CA1-9953-629704BE1536}"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9190637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2486025"/>
            <a:ext cx="8358187" cy="3271838"/>
          </a:xfrm>
        </p:spPr>
        <p:txBody>
          <a:bodyPr lIns="0" tIns="0" rIns="0" bIns="0">
            <a:noAutofit/>
          </a:bodyPr>
          <a:lstStyle>
            <a:lvl1pPr marL="257168" indent="-128585" algn="ctr">
              <a:lnSpc>
                <a:spcPct val="100000"/>
              </a:lnSpc>
              <a:spcBef>
                <a:spcPts val="900"/>
              </a:spcBef>
              <a:buFont typeface="Wingdings" charset="2"/>
              <a:buChar char="§"/>
              <a:defRPr sz="1575"/>
            </a:lvl1pPr>
            <a:lvl2pPr marL="257168" indent="-128585" algn="ctr">
              <a:lnSpc>
                <a:spcPct val="100000"/>
              </a:lnSpc>
              <a:spcBef>
                <a:spcPts val="900"/>
              </a:spcBef>
              <a:buFont typeface="Wingdings" charset="2"/>
              <a:buChar char="§"/>
              <a:defRPr sz="1575"/>
            </a:lvl2pPr>
            <a:lvl3pPr marL="514337" indent="-128585" algn="ctr">
              <a:lnSpc>
                <a:spcPct val="100000"/>
              </a:lnSpc>
              <a:spcBef>
                <a:spcPts val="900"/>
              </a:spcBef>
              <a:buFont typeface="Wingdings" charset="2"/>
              <a:buChar char="§"/>
              <a:defRPr sz="1575"/>
            </a:lvl3pPr>
            <a:lvl4pPr marL="771506" indent="-128585" algn="ctr">
              <a:lnSpc>
                <a:spcPct val="100000"/>
              </a:lnSpc>
              <a:spcBef>
                <a:spcPts val="900"/>
              </a:spcBef>
              <a:buFont typeface="Wingdings" charset="2"/>
              <a:buChar char="§"/>
              <a:defRPr sz="1575"/>
            </a:lvl4pPr>
            <a:lvl5pPr marL="1028675" indent="-128585" algn="ctr">
              <a:lnSpc>
                <a:spcPct val="100000"/>
              </a:lnSpc>
              <a:spcBef>
                <a:spcPts val="900"/>
              </a:spcBef>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BEA3D1BA-E4AE-4D99-ACC2-F63F1EAB335D}"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255923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261975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828806"/>
            <a:ext cx="8358187" cy="3929063"/>
          </a:xfrm>
        </p:spPr>
        <p:txBody>
          <a:bodyPr lIns="0" tIns="0" rIns="0" bIns="0">
            <a:noAutofit/>
          </a:bodyPr>
          <a:lstStyle>
            <a:lvl1pPr marL="257168" indent="-128585" algn="ctr">
              <a:lnSpc>
                <a:spcPct val="100000"/>
              </a:lnSpc>
              <a:buFont typeface="Wingdings" charset="2"/>
              <a:buChar char="§"/>
              <a:defRPr sz="1575"/>
            </a:lvl1pPr>
            <a:lvl2pPr marL="257168" indent="-128585" algn="ctr">
              <a:lnSpc>
                <a:spcPct val="100000"/>
              </a:lnSpc>
              <a:buFont typeface="Wingdings" charset="2"/>
              <a:buChar char="§"/>
              <a:defRPr sz="1575"/>
            </a:lvl2pPr>
            <a:lvl3pPr marL="514337" indent="-128585" algn="ctr">
              <a:lnSpc>
                <a:spcPct val="100000"/>
              </a:lnSpc>
              <a:buFont typeface="Wingdings" charset="2"/>
              <a:buChar char="§"/>
              <a:defRPr sz="1575"/>
            </a:lvl3pPr>
            <a:lvl4pPr marL="771506" indent="-128585" algn="ctr">
              <a:lnSpc>
                <a:spcPct val="100000"/>
              </a:lnSpc>
              <a:buFont typeface="Wingdings" charset="2"/>
              <a:buChar char="§"/>
              <a:defRPr sz="1575"/>
            </a:lvl4pPr>
            <a:lvl5pPr marL="1028675" indent="-128585" algn="ctr">
              <a:lnSpc>
                <a:spcPct val="100000"/>
              </a:lnSpc>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E83FBD0B-C542-4823-BBF6-B7A5EEB3544C}"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12493670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6646865" y="1973264"/>
            <a:ext cx="1486304"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92" eaLnBrk="0" hangingPunct="0">
              <a:defRPr/>
            </a:pPr>
            <a:r>
              <a:rPr lang="en-US" altLang="en-US" sz="750" dirty="0">
                <a:solidFill>
                  <a:srgbClr val="3B3838"/>
                </a:solidFill>
                <a:latin typeface="Calibri" panose="020F0502020204030204" pitchFamily="34" charset="0"/>
                <a:cs typeface="Franklin Gothic Book"/>
              </a:rPr>
              <a:t>https://</a:t>
            </a:r>
            <a:r>
              <a:rPr lang="en-US" altLang="en-US" sz="750" dirty="0" err="1">
                <a:solidFill>
                  <a:srgbClr val="3B3838"/>
                </a:solidFill>
                <a:latin typeface="Calibri" panose="020F0502020204030204" pitchFamily="34" charset="0"/>
                <a:cs typeface="Franklin Gothic Book"/>
              </a:rPr>
              <a:t>twitter.com</a:t>
            </a:r>
            <a:r>
              <a:rPr lang="en-US" altLang="en-US" sz="750" dirty="0">
                <a:solidFill>
                  <a:srgbClr val="3B3838"/>
                </a:solidFill>
                <a:latin typeface="Calibri" panose="020F0502020204030204" pitchFamily="34" charset="0"/>
                <a:cs typeface="Franklin Gothic Book"/>
              </a:rPr>
              <a:t>/</a:t>
            </a:r>
            <a:r>
              <a:rPr lang="en-US" altLang="en-US" sz="750" dirty="0" err="1">
                <a:solidFill>
                  <a:srgbClr val="3B3838"/>
                </a:solidFill>
                <a:latin typeface="Calibri" panose="020F0502020204030204" pitchFamily="34" charset="0"/>
                <a:cs typeface="Franklin Gothic Book"/>
              </a:rPr>
              <a:t>SMCoalition</a:t>
            </a:r>
            <a:r>
              <a:rPr lang="en-US" altLang="en-US" sz="750" dirty="0">
                <a:solidFill>
                  <a:srgbClr val="3B3838"/>
                </a:solidFill>
                <a:latin typeface="Calibri" panose="020F0502020204030204" pitchFamily="34" charset="0"/>
                <a:cs typeface="Franklin Gothic Book"/>
              </a:rPr>
              <a:t> </a:t>
            </a:r>
          </a:p>
        </p:txBody>
      </p:sp>
      <p:sp>
        <p:nvSpPr>
          <p:cNvPr id="8" name="Rectangle 7"/>
          <p:cNvSpPr/>
          <p:nvPr userDrawn="1"/>
        </p:nvSpPr>
        <p:spPr>
          <a:xfrm>
            <a:off x="6646863" y="2487615"/>
            <a:ext cx="1838965" cy="213597"/>
          </a:xfrm>
          <a:prstGeom prst="rect">
            <a:avLst/>
          </a:prstGeom>
        </p:spPr>
        <p:txBody>
          <a:bodyPr wrap="none">
            <a:spAutoFit/>
          </a:bodyPr>
          <a:lstStyle/>
          <a:p>
            <a:pPr defTabSz="342892" eaLnBrk="0" hangingPunct="0">
              <a:defRPr/>
            </a:pPr>
            <a:r>
              <a:rPr lang="en-US" sz="788" dirty="0" err="1">
                <a:solidFill>
                  <a:srgbClr val="E7E6E6">
                    <a:lumMod val="25000"/>
                  </a:srgbClr>
                </a:solidFill>
                <a:latin typeface="Franklin Gothic Book"/>
                <a:cs typeface="Franklin Gothic Book"/>
              </a:rPr>
              <a:t>Facebook.com</a:t>
            </a:r>
            <a:r>
              <a:rPr lang="en-US" sz="788" dirty="0">
                <a:solidFill>
                  <a:srgbClr val="E7E6E6">
                    <a:lumMod val="25000"/>
                  </a:srgbClr>
                </a:solidFill>
                <a:latin typeface="Franklin Gothic Book"/>
                <a:cs typeface="Franklin Gothic Book"/>
              </a:rPr>
              <a:t>/</a:t>
            </a:r>
            <a:r>
              <a:rPr lang="en-US" sz="788" dirty="0" err="1">
                <a:solidFill>
                  <a:srgbClr val="E7E6E6">
                    <a:lumMod val="25000"/>
                  </a:srgbClr>
                </a:solidFill>
                <a:latin typeface="Franklin Gothic Book"/>
                <a:cs typeface="Franklin Gothic Book"/>
              </a:rPr>
              <a:t>SMLeadershipCoalition</a:t>
            </a:r>
            <a:endParaRPr lang="en-US" sz="788" dirty="0">
              <a:solidFill>
                <a:srgbClr val="E7E6E6">
                  <a:lumMod val="25000"/>
                </a:srgbClr>
              </a:solidFill>
              <a:latin typeface="Franklin Gothic Book"/>
              <a:cs typeface="Franklin Gothic Book"/>
            </a:endParaRPr>
          </a:p>
        </p:txBody>
      </p:sp>
      <p:sp>
        <p:nvSpPr>
          <p:cNvPr id="9" name="Rectangle 8"/>
          <p:cNvSpPr/>
          <p:nvPr userDrawn="1"/>
        </p:nvSpPr>
        <p:spPr>
          <a:xfrm>
            <a:off x="6646863" y="3059116"/>
            <a:ext cx="2214562" cy="334835"/>
          </a:xfrm>
          <a:prstGeom prst="rect">
            <a:avLst/>
          </a:prstGeom>
        </p:spPr>
        <p:txBody>
          <a:bodyPr>
            <a:spAutoFit/>
          </a:bodyPr>
          <a:lstStyle/>
          <a:p>
            <a:pPr defTabSz="342892" eaLnBrk="0" hangingPunct="0">
              <a:defRPr/>
            </a:pPr>
            <a:r>
              <a:rPr lang="en-US" sz="788" dirty="0">
                <a:solidFill>
                  <a:srgbClr val="E7E6E6">
                    <a:lumMod val="25000"/>
                  </a:srgbClr>
                </a:solidFill>
                <a:latin typeface="Franklin Gothic Book"/>
                <a:cs typeface="Franklin Gothic Book"/>
              </a:rPr>
              <a:t>http://</a:t>
            </a:r>
            <a:r>
              <a:rPr lang="en-US" sz="788" dirty="0" err="1">
                <a:solidFill>
                  <a:srgbClr val="E7E6E6">
                    <a:lumMod val="25000"/>
                  </a:srgbClr>
                </a:solidFill>
                <a:latin typeface="Franklin Gothic Book"/>
                <a:cs typeface="Franklin Gothic Book"/>
              </a:rPr>
              <a:t>www.linkedin.com</a:t>
            </a:r>
            <a:r>
              <a:rPr lang="en-US" sz="788" dirty="0">
                <a:solidFill>
                  <a:srgbClr val="E7E6E6">
                    <a:lumMod val="25000"/>
                  </a:srgbClr>
                </a:solidFill>
                <a:latin typeface="Franklin Gothic Book"/>
                <a:cs typeface="Franklin Gothic Book"/>
              </a:rPr>
              <a:t> /groups </a:t>
            </a:r>
          </a:p>
          <a:p>
            <a:pPr defTabSz="342892" eaLnBrk="0" hangingPunct="0">
              <a:defRPr/>
            </a:pPr>
            <a:r>
              <a:rPr lang="en-US" sz="788" dirty="0">
                <a:solidFill>
                  <a:srgbClr val="E7E6E6">
                    <a:lumMod val="25000"/>
                  </a:srgbClr>
                </a:solidFill>
                <a:latin typeface="Franklin Gothic Book"/>
                <a:cs typeface="Franklin Gothic Book"/>
              </a:rPr>
              <a:t>/Smart-Manufacturing-Leadership-Coalition</a:t>
            </a:r>
          </a:p>
        </p:txBody>
      </p:sp>
      <p:pic>
        <p:nvPicPr>
          <p:cNvPr id="10" name="Picture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9676" y="197644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9676" y="2493969"/>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89676" y="301149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30576" y="451267"/>
            <a:ext cx="5141552"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24640" y="1906649"/>
            <a:ext cx="5158205" cy="2465326"/>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43371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6000"/>
          </a:blip>
          <a:stretch>
            <a:fillRect/>
          </a:stretch>
        </p:blipFill>
        <p:spPr>
          <a:xfrm>
            <a:off x="-1" y="0"/>
            <a:ext cx="9144001" cy="6858000"/>
          </a:xfrm>
          <a:prstGeom prst="rect">
            <a:avLst/>
          </a:prstGeom>
        </p:spPr>
      </p:pic>
      <p:sp>
        <p:nvSpPr>
          <p:cNvPr id="4" name="Title 8"/>
          <p:cNvSpPr>
            <a:spLocks noGrp="1"/>
          </p:cNvSpPr>
          <p:nvPr>
            <p:ph type="ctrTitle"/>
          </p:nvPr>
        </p:nvSpPr>
        <p:spPr>
          <a:xfrm>
            <a:off x="660057" y="3646137"/>
            <a:ext cx="7772400" cy="1829761"/>
          </a:xfrm>
        </p:spPr>
        <p:txBody>
          <a:bodyPr vert="horz" anchor="b">
            <a:normAutofit/>
            <a:scene3d>
              <a:camera prst="orthographicFront"/>
              <a:lightRig rig="soft" dir="t"/>
            </a:scene3d>
            <a:sp3d prstMaterial="softEdge"/>
          </a:bodyPr>
          <a:lstStyle>
            <a:lvl1pPr algn="r">
              <a:defRPr sz="2400" b="0" cap="none">
                <a:solidFill>
                  <a:schemeClr val="accent5"/>
                </a:solidFill>
                <a:effectLst/>
              </a:defRPr>
            </a:lvl1pPr>
          </a:lstStyle>
          <a:p>
            <a:r>
              <a:rPr kumimoji="0" lang="en-US" dirty="0"/>
              <a:t>Click to edit Master title style</a:t>
            </a:r>
          </a:p>
        </p:txBody>
      </p:sp>
      <p:sp>
        <p:nvSpPr>
          <p:cNvPr id="5" name="Subtitle 16"/>
          <p:cNvSpPr>
            <a:spLocks noGrp="1"/>
          </p:cNvSpPr>
          <p:nvPr>
            <p:ph type="subTitle" idx="1"/>
          </p:nvPr>
        </p:nvSpPr>
        <p:spPr>
          <a:xfrm>
            <a:off x="685800" y="5568513"/>
            <a:ext cx="7772400" cy="941485"/>
          </a:xfrm>
        </p:spPr>
        <p:txBody>
          <a:bodyPr lIns="45720" rIns="45720">
            <a:normAutofit/>
          </a:bodyPr>
          <a:lstStyle>
            <a:lvl1pPr marL="0" marR="48005" indent="0" algn="r">
              <a:buNone/>
              <a:defRPr sz="1800">
                <a:solidFill>
                  <a:schemeClr val="tx2">
                    <a:lumMod val="75000"/>
                  </a:schemeClr>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pic>
        <p:nvPicPr>
          <p:cNvPr id="3" name="Picture 2" descr="REMADE inst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7500" t="11900" r="8844" b="12579"/>
          <a:stretch/>
        </p:blipFill>
        <p:spPr>
          <a:xfrm>
            <a:off x="5172303" y="121940"/>
            <a:ext cx="3355810" cy="1561218"/>
          </a:xfrm>
          <a:prstGeom prst="rect">
            <a:avLst/>
          </a:prstGeom>
        </p:spPr>
      </p:pic>
    </p:spTree>
    <p:extLst>
      <p:ext uri="{BB962C8B-B14F-4D97-AF65-F5344CB8AC3E}">
        <p14:creationId xmlns:p14="http://schemas.microsoft.com/office/powerpoint/2010/main" val="18505747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457200" y="274644"/>
            <a:ext cx="8229600" cy="1029605"/>
          </a:xfrm>
        </p:spPr>
        <p:txBody>
          <a:bodyPr rtlCol="0"/>
          <a:lstStyle/>
          <a:p>
            <a:r>
              <a:rPr kumimoji="0" lang="en-US" dirty="0"/>
              <a:t>Click to edit Master title style</a:t>
            </a:r>
          </a:p>
        </p:txBody>
      </p:sp>
      <p:sp>
        <p:nvSpPr>
          <p:cNvPr id="16" name="Slide Number Placeholder 17"/>
          <p:cNvSpPr>
            <a:spLocks noGrp="1"/>
          </p:cNvSpPr>
          <p:nvPr>
            <p:ph type="sldNum" sz="quarter" idx="4"/>
          </p:nvPr>
        </p:nvSpPr>
        <p:spPr>
          <a:xfrm>
            <a:off x="8458202" y="6442269"/>
            <a:ext cx="245933"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92" fontAlgn="auto">
              <a:spcBef>
                <a:spcPts val="0"/>
              </a:spcBef>
              <a:spcAft>
                <a:spcPts val="0"/>
              </a:spcAft>
            </a:pPr>
            <a:fld id="{6D56EEAD-0332-044B-8491-07E146F0D709}" type="slidenum">
              <a:rPr lang="en-GB" smtClean="0">
                <a:solidFill>
                  <a:prstClr val="white">
                    <a:lumMod val="65000"/>
                  </a:prstClr>
                </a:solidFill>
              </a:rPr>
              <a:pPr defTabSz="342892" fontAlgn="auto">
                <a:spcBef>
                  <a:spcPts val="0"/>
                </a:spcBef>
                <a:spcAft>
                  <a:spcPts val="0"/>
                </a:spcAft>
              </a:pPr>
              <a:t>‹#›</a:t>
            </a:fld>
            <a:endParaRPr lang="en-GB" dirty="0">
              <a:solidFill>
                <a:prstClr val="white">
                  <a:lumMod val="65000"/>
                </a:prstClr>
              </a:solidFill>
            </a:endParaRPr>
          </a:p>
        </p:txBody>
      </p:sp>
      <p:pic>
        <p:nvPicPr>
          <p:cNvPr id="18" name="Picture 17" descr="REMADE inst_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500" t="11900" r="8844" b="12579"/>
          <a:stretch/>
        </p:blipFill>
        <p:spPr>
          <a:xfrm>
            <a:off x="180978" y="6214842"/>
            <a:ext cx="1123758" cy="522804"/>
          </a:xfrm>
          <a:prstGeom prst="rect">
            <a:avLst/>
          </a:prstGeom>
        </p:spPr>
      </p:pic>
      <p:sp>
        <p:nvSpPr>
          <p:cNvPr id="19" name="Footer Placeholder 21"/>
          <p:cNvSpPr>
            <a:spLocks noGrp="1"/>
          </p:cNvSpPr>
          <p:nvPr>
            <p:ph type="ftr" sz="quarter" idx="3"/>
          </p:nvPr>
        </p:nvSpPr>
        <p:spPr>
          <a:xfrm>
            <a:off x="1389720" y="6442274"/>
            <a:ext cx="7068480"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92" fontAlgn="auto">
              <a:spcBef>
                <a:spcPts val="0"/>
              </a:spcBef>
              <a:spcAft>
                <a:spcPts val="0"/>
              </a:spcAft>
            </a:pPr>
            <a:endParaRPr lang="en-GB" dirty="0"/>
          </a:p>
        </p:txBody>
      </p:sp>
      <p:cxnSp>
        <p:nvCxnSpPr>
          <p:cNvPr id="20" name="Straight Connector 19"/>
          <p:cNvCxnSpPr/>
          <p:nvPr userDrawn="1"/>
        </p:nvCxnSpPr>
        <p:spPr>
          <a:xfrm>
            <a:off x="2551814" y="6449283"/>
            <a:ext cx="6140616"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40629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206" y="177114"/>
            <a:ext cx="8804197" cy="577081"/>
          </a:xfrm>
        </p:spPr>
        <p:txBody>
          <a:bodyPr/>
          <a:lstStyle>
            <a:lvl1pPr>
              <a:defRPr sz="2700" b="0">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111204" y="1294023"/>
            <a:ext cx="8651796" cy="1338828"/>
          </a:xfrm>
          <a:prstGeom prst="rect">
            <a:avLst/>
          </a:prstGeom>
        </p:spPr>
        <p:txBody>
          <a:bodyPr>
            <a:spAutoFit/>
          </a:bodyPr>
          <a:lstStyle>
            <a:lvl1pPr>
              <a:buClr>
                <a:schemeClr val="accent1"/>
              </a:buClr>
              <a:defRPr sz="1800">
                <a:solidFill>
                  <a:schemeClr val="accent6">
                    <a:lumMod val="50000"/>
                  </a:schemeClr>
                </a:solidFill>
                <a:latin typeface="Franklin Gothic Book"/>
                <a:cs typeface="Franklin Gothic Book"/>
              </a:defRPr>
            </a:lvl1pPr>
            <a:lvl2pPr marL="386945" indent="-177400">
              <a:buClr>
                <a:schemeClr val="accent1"/>
              </a:buClr>
              <a:buFont typeface="Arial Narrow" pitchFamily="34" charset="0"/>
              <a:buChar char="–"/>
              <a:defRPr sz="1500">
                <a:solidFill>
                  <a:schemeClr val="bg2">
                    <a:lumMod val="25000"/>
                  </a:schemeClr>
                </a:solidFill>
                <a:latin typeface="Franklin Gothic Book"/>
                <a:cs typeface="Franklin Gothic Book"/>
              </a:defRPr>
            </a:lvl2pPr>
            <a:lvl3pPr marL="558390" indent="-126203">
              <a:buClr>
                <a:schemeClr val="accent1"/>
              </a:buClr>
              <a:defRPr sz="1350">
                <a:solidFill>
                  <a:schemeClr val="bg2">
                    <a:lumMod val="25000"/>
                  </a:schemeClr>
                </a:solidFill>
                <a:latin typeface="Franklin Gothic Book"/>
                <a:cs typeface="Franklin Gothic Book"/>
              </a:defRPr>
            </a:lvl3pPr>
            <a:lvl4pPr marL="729836" indent="-171446">
              <a:buClr>
                <a:schemeClr val="accent1"/>
              </a:buClr>
              <a:defRPr sz="1200">
                <a:solidFill>
                  <a:schemeClr val="bg2">
                    <a:lumMod val="25000"/>
                  </a:schemeClr>
                </a:solidFill>
                <a:latin typeface="Franklin Gothic Book"/>
                <a:cs typeface="Franklin Gothic Book"/>
              </a:defRPr>
            </a:lvl4pPr>
            <a:lvl5pPr marL="857228" indent="-127394">
              <a:buClr>
                <a:schemeClr val="accent1"/>
              </a:buClr>
              <a:buFont typeface="Arial" pitchFamily="34" charset="0"/>
              <a:buChar char="•"/>
              <a:defRPr sz="1200">
                <a:solidFill>
                  <a:schemeClr val="bg2">
                    <a:lumMod val="25000"/>
                  </a:schemeClr>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4632325" y="6356356"/>
            <a:ext cx="2895600" cy="365125"/>
          </a:xfrm>
          <a:prstGeom prst="rect">
            <a:avLst/>
          </a:prstGeom>
        </p:spPr>
        <p:txBody>
          <a:bodyPr/>
          <a:lstStyle>
            <a:lvl1pPr>
              <a:defRPr>
                <a:latin typeface="Franklin Gothic Book"/>
              </a:defRPr>
            </a:lvl1pPr>
          </a:lstStyle>
          <a:p>
            <a:pPr fontAlgn="auto">
              <a:spcBef>
                <a:spcPts val="0"/>
              </a:spcBef>
              <a:spcAft>
                <a:spcPts val="0"/>
              </a:spcAft>
              <a:defRPr/>
            </a:pPr>
            <a:endParaRPr lang="en-US" dirty="0">
              <a:solidFill>
                <a:srgbClr val="04617B">
                  <a:shade val="90000"/>
                </a:srgbClr>
              </a:solidFill>
            </a:endParaRPr>
          </a:p>
        </p:txBody>
      </p:sp>
    </p:spTree>
    <p:extLst>
      <p:ext uri="{BB962C8B-B14F-4D97-AF65-F5344CB8AC3E}">
        <p14:creationId xmlns:p14="http://schemas.microsoft.com/office/powerpoint/2010/main" val="10602855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vl1pPr>
          </a:lstStyle>
          <a:p>
            <a:r>
              <a:rPr lang="en-US" dirty="0"/>
              <a:t>Click to edit Master title style</a:t>
            </a:r>
          </a:p>
        </p:txBody>
      </p:sp>
      <p:sp>
        <p:nvSpPr>
          <p:cNvPr id="4" name="Text Placeholder 3"/>
          <p:cNvSpPr>
            <a:spLocks noGrp="1"/>
          </p:cNvSpPr>
          <p:nvPr>
            <p:ph type="body" sz="quarter" idx="10"/>
          </p:nvPr>
        </p:nvSpPr>
        <p:spPr>
          <a:xfrm>
            <a:off x="192088" y="812800"/>
            <a:ext cx="8731250" cy="5530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04121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11055132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30098437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print">
            <a:extLst>
              <a:ext uri="{28A0092B-C50C-407E-A947-70E740481C1C}">
                <a14:useLocalDpi xmlns:a14="http://schemas.microsoft.com/office/drawing/2010/main" val="0"/>
              </a:ext>
            </a:extLst>
          </a:blip>
          <a:srcRect t="28281"/>
          <a:stretch>
            <a:fillRect/>
          </a:stretch>
        </p:blipFill>
        <p:spPr bwMode="auto">
          <a:xfrm>
            <a:off x="647700" y="0"/>
            <a:ext cx="1857375" cy="135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5" descr="photo coll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148138"/>
            <a:ext cx="9166226" cy="272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Subtitle 2"/>
          <p:cNvSpPr>
            <a:spLocks noGrp="1"/>
          </p:cNvSpPr>
          <p:nvPr>
            <p:ph type="subTitle" idx="1"/>
          </p:nvPr>
        </p:nvSpPr>
        <p:spPr>
          <a:xfrm>
            <a:off x="530961" y="1544720"/>
            <a:ext cx="8269754" cy="1381360"/>
          </a:xfrm>
          <a:prstGeom prst="rect">
            <a:avLst/>
          </a:prstGeom>
        </p:spPr>
        <p:txBody>
          <a:bodyPr>
            <a:normAutofit/>
          </a:bodyPr>
          <a:lstStyle>
            <a:lvl1pPr marL="0" indent="0" algn="l">
              <a:buNone/>
              <a:defRPr sz="4000" b="1" i="0">
                <a:solidFill>
                  <a:srgbClr val="282B2E"/>
                </a:solidFill>
                <a:latin typeface="+mj-lt"/>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554669" y="2976351"/>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dirty="0"/>
              <a:t>Click to edit Master text styles</a:t>
            </a:r>
          </a:p>
        </p:txBody>
      </p:sp>
      <p:sp>
        <p:nvSpPr>
          <p:cNvPr id="22" name="Text Placeholder 18"/>
          <p:cNvSpPr>
            <a:spLocks noGrp="1"/>
          </p:cNvSpPr>
          <p:nvPr>
            <p:ph type="body" sz="quarter" idx="13"/>
          </p:nvPr>
        </p:nvSpPr>
        <p:spPr>
          <a:xfrm>
            <a:off x="559105" y="3424166"/>
            <a:ext cx="2849177"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dirty="0"/>
              <a:t>Click to edit Master text styles</a:t>
            </a:r>
          </a:p>
        </p:txBody>
      </p:sp>
    </p:spTree>
    <p:extLst>
      <p:ext uri="{BB962C8B-B14F-4D97-AF65-F5344CB8AC3E}">
        <p14:creationId xmlns:p14="http://schemas.microsoft.com/office/powerpoint/2010/main" val="39419978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358211" y="1046531"/>
            <a:ext cx="8427200"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8250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0116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9795518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304613753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6"/>
            <a:ext cx="9144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1382222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358211" y="1046531"/>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44287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5276042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25031153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0"/>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1177317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033185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Date Placeholder 4"/>
          <p:cNvSpPr>
            <a:spLocks noGrp="1" noChangeArrowheads="1"/>
          </p:cNvSpPr>
          <p:nvPr>
            <p:ph type="dt" sz="half" idx="10"/>
          </p:nvPr>
        </p:nvSpPr>
        <p:spPr>
          <a:xfrm>
            <a:off x="609600" y="6662056"/>
            <a:ext cx="2894320" cy="195944"/>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Franklin Gothic Book"/>
            </a:endParaRPr>
          </a:p>
        </p:txBody>
      </p:sp>
      <p:sp>
        <p:nvSpPr>
          <p:cNvPr id="6"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BE6D4B03-E339-4C9D-AC39-0BD7C921B5B0}"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231094609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3" y="1231163"/>
            <a:ext cx="4864588" cy="2011094"/>
          </a:xfrm>
        </p:spPr>
        <p:txBody>
          <a:bodyPr tIns="457200" bIns="548640"/>
          <a:lstStyle>
            <a:lvl1pPr algn="r">
              <a:defRPr sz="2400" b="1" spc="30" baseline="0">
                <a:solidFill>
                  <a:schemeClr val="tx1"/>
                </a:solidFill>
                <a:latin typeface="Franklin Gothic Book"/>
                <a:cs typeface="Franklin Gothic Book"/>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3885634" y="4263457"/>
            <a:ext cx="4968114"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dirty="0"/>
              <a:t>Meeting date(s), Arial 20pt.</a:t>
            </a:r>
          </a:p>
        </p:txBody>
      </p:sp>
      <p:sp>
        <p:nvSpPr>
          <p:cNvPr id="28" name="Text Placeholder 37"/>
          <p:cNvSpPr>
            <a:spLocks noGrp="1"/>
          </p:cNvSpPr>
          <p:nvPr>
            <p:ph type="body" sz="quarter" idx="15" hasCustomPrompt="1"/>
          </p:nvPr>
        </p:nvSpPr>
        <p:spPr>
          <a:xfrm>
            <a:off x="3886164" y="4722131"/>
            <a:ext cx="4972728"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3886164" y="5222875"/>
            <a:ext cx="4972726"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dirty="0"/>
              <a:t>Speaker’s title, Arial 16pt.</a:t>
            </a:r>
          </a:p>
        </p:txBody>
      </p:sp>
      <p:sp>
        <p:nvSpPr>
          <p:cNvPr id="30" name="Text Placeholder 43"/>
          <p:cNvSpPr>
            <a:spLocks noGrp="1"/>
          </p:cNvSpPr>
          <p:nvPr>
            <p:ph type="body" sz="quarter" idx="17" hasCustomPrompt="1"/>
          </p:nvPr>
        </p:nvSpPr>
        <p:spPr>
          <a:xfrm>
            <a:off x="3894625" y="3760788"/>
            <a:ext cx="4959912"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
        <p:nvSpPr>
          <p:cNvPr id="15" name="Text Placeholder 14"/>
          <p:cNvSpPr>
            <a:spLocks noGrp="1"/>
          </p:cNvSpPr>
          <p:nvPr>
            <p:ph type="body" sz="quarter" idx="22" hasCustomPrompt="1"/>
          </p:nvPr>
        </p:nvSpPr>
        <p:spPr>
          <a:xfrm>
            <a:off x="1" y="4972056"/>
            <a:ext cx="3282950"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3" y="5603875"/>
            <a:ext cx="6416675"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3" y="6224588"/>
            <a:ext cx="6416675"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33128289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12.png"/><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1.jpeg"/><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theme" Target="../theme/theme4.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32" Type="http://schemas.openxmlformats.org/officeDocument/2006/relationships/theme" Target="../theme/theme6.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31" Type="http://schemas.openxmlformats.org/officeDocument/2006/relationships/slideLayout" Target="../slideLayouts/slideLayout118.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slideLayout" Target="../slideLayouts/slideLayout11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21.xml"/><Relationship Id="rId7" Type="http://schemas.openxmlformats.org/officeDocument/2006/relationships/image" Target="../media/image1.jpeg"/><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theme" Target="../theme/theme7.xml"/><Relationship Id="rId5" Type="http://schemas.openxmlformats.org/officeDocument/2006/relationships/slideLayout" Target="../slideLayouts/slideLayout123.xml"/><Relationship Id="rId4"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fontAlgn="base">
              <a:lnSpc>
                <a:spcPct val="90000"/>
              </a:lnSpc>
              <a:spcBef>
                <a:spcPct val="20000"/>
              </a:spcBef>
              <a:spcAft>
                <a:spcPct val="0"/>
              </a:spcAft>
              <a:buFont typeface="Arial" pitchFamily="-106" charset="0"/>
              <a:buNone/>
            </a:pPr>
            <a:fld id="{1EF35371-194E-174F-9528-630C4585B8CC}" type="slidenum">
              <a:rPr lang="en-US" sz="1000">
                <a:solidFill>
                  <a:srgbClr val="50565C"/>
                </a:solidFill>
                <a:latin typeface="Calibri"/>
                <a:ea typeface="Arial" pitchFamily="-106" charset="0"/>
                <a:cs typeface="Calibri"/>
              </a:rPr>
              <a:pPr marL="342900" indent="-342900" algn="ctr" defTabSz="457200" fontAlgn="base">
                <a:lnSpc>
                  <a:spcPct val="90000"/>
                </a:lnSpc>
                <a:spcBef>
                  <a:spcPct val="20000"/>
                </a:spcBef>
                <a:spcAft>
                  <a:spcPct val="0"/>
                </a:spcAft>
                <a:buFont typeface="Arial" pitchFamily="-106" charset="0"/>
                <a:buNone/>
              </a:pPr>
              <a:t>‹#›</a:t>
            </a:fld>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2235464485"/>
      </p:ext>
    </p:extLst>
  </p:cSld>
  <p:clrMap bg1="lt1" tx1="dk1" bg2="lt2" tx2="dk2" accent1="accent1" accent2="accent2" accent3="accent3" accent4="accent4" accent5="accent5" accent6="accent6" hlink="hlink" folHlink="folHlink"/>
  <p:sldLayoutIdLst>
    <p:sldLayoutId id="2147483725" r:id="rId1"/>
    <p:sldLayoutId id="2147483726" r:id="rId2"/>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0"/>
            <a:ext cx="8763000" cy="65698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2400" y="838200"/>
            <a:ext cx="8763000" cy="5562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21"/>
          <p:cNvGrpSpPr>
            <a:grpSpLocks/>
          </p:cNvGrpSpPr>
          <p:nvPr/>
        </p:nvGrpSpPr>
        <p:grpSpPr bwMode="auto">
          <a:xfrm flipH="1" flipV="1">
            <a:off x="-3" y="656983"/>
            <a:ext cx="9144003" cy="55568"/>
            <a:chOff x="0" y="832104"/>
            <a:chExt cx="9144003" cy="54869"/>
          </a:xfrm>
        </p:grpSpPr>
        <p:sp>
          <p:nvSpPr>
            <p:cNvPr id="11" name="Rectangle 10"/>
            <p:cNvSpPr/>
            <p:nvPr userDrawn="1"/>
          </p:nvSpPr>
          <p:spPr>
            <a:xfrm>
              <a:off x="3305300" y="832137"/>
              <a:ext cx="5838703" cy="548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3" name="Rectangle 12"/>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5" y="6532122"/>
            <a:ext cx="452308" cy="241300"/>
          </a:xfrm>
          <a:prstGeom prst="rect">
            <a:avLst/>
          </a:prstGeom>
        </p:spPr>
        <p:txBody>
          <a:bodyPr>
            <a:prstTxWarp prst="textNoShape">
              <a:avLst/>
            </a:prstTxWarp>
            <a:normAutofit/>
          </a:bodyPr>
          <a:lstStyle/>
          <a:p>
            <a:pPr marL="342900" indent="-342900" algn="ctr" defTabSz="457200">
              <a:lnSpc>
                <a:spcPct val="90000"/>
              </a:lnSpc>
              <a:spcBef>
                <a:spcPct val="20000"/>
              </a:spcBef>
              <a:buFont typeface="Arial" pitchFamily="-106" charset="0"/>
              <a:buNone/>
            </a:pPr>
            <a:fld id="{1EF35371-194E-174F-9528-630C4585B8CC}" type="slidenum">
              <a:rPr lang="en-US" sz="1000" smtClean="0">
                <a:solidFill>
                  <a:srgbClr val="4C4C4C"/>
                </a:solidFill>
                <a:latin typeface="Arial" pitchFamily="-106" charset="0"/>
                <a:ea typeface="Arial" pitchFamily="-106" charset="0"/>
                <a:cs typeface="Arial" pitchFamily="-106" charset="0"/>
              </a:rPr>
              <a:pPr marL="342900" indent="-342900" algn="ctr" defTabSz="457200">
                <a:lnSpc>
                  <a:spcPct val="90000"/>
                </a:lnSpc>
                <a:spcBef>
                  <a:spcPct val="20000"/>
                </a:spcBef>
                <a:buFont typeface="Arial" pitchFamily="-106" charset="0"/>
                <a:buNone/>
              </a:pPr>
              <a:t>‹#›</a:t>
            </a:fld>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7"/>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78459657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Lst>
  <p:txStyles>
    <p:titleStyle>
      <a:lvl1pPr algn="l" defTabSz="457200" rtl="0" eaLnBrk="1" latinLnBrk="0" hangingPunct="1">
        <a:lnSpc>
          <a:spcPts val="3000"/>
        </a:lnSpc>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a:lnSpc>
                <a:spcPct val="90000"/>
              </a:lnSpc>
              <a:spcBef>
                <a:spcPct val="20000"/>
              </a:spcBef>
              <a:buFont typeface="Arial" pitchFamily="-106" charset="0"/>
              <a:buNone/>
            </a:pPr>
            <a:fld id="{1EF35371-194E-174F-9528-630C4585B8CC}" type="slidenum">
              <a:rPr lang="en-US" sz="1000">
                <a:solidFill>
                  <a:srgbClr val="50565C"/>
                </a:solidFill>
                <a:latin typeface="Calibri"/>
                <a:ea typeface="Arial" pitchFamily="-106" charset="0"/>
                <a:cs typeface="Calibri"/>
              </a:rPr>
              <a:pPr marL="342900" indent="-342900" algn="ctr" defTabSz="457200">
                <a:lnSpc>
                  <a:spcPct val="90000"/>
                </a:lnSpc>
                <a:spcBef>
                  <a:spcPct val="20000"/>
                </a:spcBef>
                <a:buFont typeface="Arial" pitchFamily="-106" charset="0"/>
                <a:buNone/>
              </a:pPr>
              <a:t>‹#›</a:t>
            </a:fld>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44858512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5" r:id="rId4"/>
    <p:sldLayoutId id="2147483846" r:id="rId5"/>
    <p:sldLayoutId id="2147483847" r:id="rId6"/>
    <p:sldLayoutId id="2147483850" r:id="rId7"/>
    <p:sldLayoutId id="2147483851" r:id="rId8"/>
    <p:sldLayoutId id="2147483853" r:id="rId9"/>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16100" y="6578600"/>
            <a:ext cx="732790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25625"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363" y="-38100"/>
            <a:ext cx="8724900"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8691563" y="6605588"/>
            <a:ext cx="452437"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pPr>
            <a:fld id="{3B8FDC89-80CC-DB49-B2EA-BD0F5E541433}" type="slidenum">
              <a:rPr lang="en-US" sz="900">
                <a:solidFill>
                  <a:srgbClr val="FFFFFF"/>
                </a:solidFill>
                <a:latin typeface="Franklin Gothic Book" charset="0"/>
                <a:cs typeface="Franklin Gothic Book"/>
              </a:rPr>
              <a:pPr algn="ctr" eaLnBrk="1" fontAlgn="auto" hangingPunct="1">
                <a:lnSpc>
                  <a:spcPct val="90000"/>
                </a:lnSpc>
                <a:spcBef>
                  <a:spcPct val="20000"/>
                </a:spcBef>
                <a:spcAft>
                  <a:spcPts val="0"/>
                </a:spcAft>
                <a:buFont typeface="Arial" charset="0"/>
                <a:buNone/>
              </a:pPr>
              <a:t>‹#›</a:t>
            </a:fld>
            <a:endParaRPr lang="en-US" sz="900" dirty="0">
              <a:solidFill>
                <a:srgbClr val="FFFFFF"/>
              </a:solidFill>
              <a:latin typeface="Franklin Gothic Book" charset="0"/>
              <a:cs typeface="Franklin Gothic Book"/>
            </a:endParaRPr>
          </a:p>
        </p:txBody>
      </p:sp>
      <p:sp>
        <p:nvSpPr>
          <p:cNvPr id="11" name="Rectangle 10"/>
          <p:cNvSpPr/>
          <p:nvPr/>
        </p:nvSpPr>
        <p:spPr bwMode="auto">
          <a:xfrm flipH="1" flipV="1">
            <a:off x="0" y="787400"/>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73025" y="6596063"/>
            <a:ext cx="4945063" cy="238125"/>
          </a:xfrm>
          <a:prstGeom prst="rect">
            <a:avLst/>
          </a:prstGeom>
          <a:noFill/>
        </p:spPr>
        <p:txBody>
          <a:bodyPr>
            <a:spAutoFit/>
          </a:bodyPr>
          <a:lstStyle/>
          <a:p>
            <a:pPr fontAlgn="auto">
              <a:spcBef>
                <a:spcPts val="0"/>
              </a:spcBef>
              <a:spcAft>
                <a:spcPts val="0"/>
              </a:spcAft>
              <a:defRPr/>
            </a:pPr>
            <a:r>
              <a:rPr lang="en-US" sz="950"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363" y="104775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3184142"/>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 id="2147483901" r:id="rId18"/>
    <p:sldLayoutId id="2147483902" r:id="rId19"/>
    <p:sldLayoutId id="2147483903" r:id="rId20"/>
    <p:sldLayoutId id="2147483904" r:id="rId21"/>
    <p:sldLayoutId id="2147483905" r:id="rId22"/>
    <p:sldLayoutId id="2147483906" r:id="rId23"/>
    <p:sldLayoutId id="2147483907" r:id="rId24"/>
    <p:sldLayoutId id="2147483908" r:id="rId25"/>
    <p:sldLayoutId id="2147483909" r:id="rId26"/>
    <p:sldLayoutId id="2147483910" r:id="rId27"/>
    <p:sldLayoutId id="2147483911" r:id="rId28"/>
    <p:sldLayoutId id="2147483912" r:id="rId29"/>
    <p:sldLayoutId id="2147483913" r:id="rId30"/>
    <p:sldLayoutId id="2147483914" r:id="rId31"/>
    <p:sldLayoutId id="2147483915" r:id="rId32"/>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16100" y="6578600"/>
            <a:ext cx="732790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25625"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363" y="-38100"/>
            <a:ext cx="8724900"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8691563" y="6605588"/>
            <a:ext cx="452437"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pPr>
            <a:fld id="{3B8FDC89-80CC-DB49-B2EA-BD0F5E541433}" type="slidenum">
              <a:rPr lang="en-US" sz="900">
                <a:solidFill>
                  <a:srgbClr val="FFFFFF"/>
                </a:solidFill>
                <a:latin typeface="Franklin Gothic Book" charset="0"/>
                <a:cs typeface="Franklin Gothic Book"/>
              </a:rPr>
              <a:pPr algn="ctr" eaLnBrk="1" fontAlgn="auto" hangingPunct="1">
                <a:lnSpc>
                  <a:spcPct val="90000"/>
                </a:lnSpc>
                <a:spcBef>
                  <a:spcPct val="20000"/>
                </a:spcBef>
                <a:spcAft>
                  <a:spcPts val="0"/>
                </a:spcAft>
                <a:buFont typeface="Arial" charset="0"/>
                <a:buNone/>
              </a:pPr>
              <a:t>‹#›</a:t>
            </a:fld>
            <a:endParaRPr lang="en-US" sz="900" dirty="0">
              <a:solidFill>
                <a:srgbClr val="FFFFFF"/>
              </a:solidFill>
              <a:latin typeface="Franklin Gothic Book" charset="0"/>
              <a:cs typeface="Franklin Gothic Book"/>
            </a:endParaRPr>
          </a:p>
        </p:txBody>
      </p:sp>
      <p:sp>
        <p:nvSpPr>
          <p:cNvPr id="11" name="Rectangle 10"/>
          <p:cNvSpPr/>
          <p:nvPr/>
        </p:nvSpPr>
        <p:spPr bwMode="auto">
          <a:xfrm flipH="1" flipV="1">
            <a:off x="0" y="787400"/>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73025" y="6596063"/>
            <a:ext cx="4945063" cy="238125"/>
          </a:xfrm>
          <a:prstGeom prst="rect">
            <a:avLst/>
          </a:prstGeom>
          <a:noFill/>
        </p:spPr>
        <p:txBody>
          <a:bodyPr>
            <a:spAutoFit/>
          </a:bodyPr>
          <a:lstStyle/>
          <a:p>
            <a:pPr fontAlgn="auto">
              <a:spcBef>
                <a:spcPts val="0"/>
              </a:spcBef>
              <a:spcAft>
                <a:spcPts val="0"/>
              </a:spcAft>
              <a:defRPr/>
            </a:pPr>
            <a:r>
              <a:rPr lang="en-US" sz="950"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363" y="104775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6790318"/>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7" r:id="rId10"/>
    <p:sldLayoutId id="2147483928" r:id="rId11"/>
    <p:sldLayoutId id="2147483929" r:id="rId12"/>
    <p:sldLayoutId id="2147483931" r:id="rId13"/>
    <p:sldLayoutId id="2147483932" r:id="rId14"/>
    <p:sldLayoutId id="2147483933" r:id="rId15"/>
    <p:sldLayoutId id="2147483934" r:id="rId16"/>
    <p:sldLayoutId id="2147483935" r:id="rId17"/>
    <p:sldLayoutId id="2147483936" r:id="rId18"/>
    <p:sldLayoutId id="2147483937" r:id="rId19"/>
    <p:sldLayoutId id="2147483938" r:id="rId20"/>
    <p:sldLayoutId id="2147483939" r:id="rId21"/>
    <p:sldLayoutId id="2147483940" r:id="rId22"/>
    <p:sldLayoutId id="2147483941" r:id="rId23"/>
    <p:sldLayoutId id="2147483942" r:id="rId24"/>
    <p:sldLayoutId id="2147483943" r:id="rId25"/>
    <p:sldLayoutId id="2147483944" r:id="rId26"/>
    <p:sldLayoutId id="2147483945" r:id="rId27"/>
    <p:sldLayoutId id="2147483946" r:id="rId28"/>
    <p:sldLayoutId id="2147483948" r:id="rId29"/>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16100" y="6578600"/>
            <a:ext cx="732790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25625"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363" y="-38100"/>
            <a:ext cx="8724900"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8691563" y="6605588"/>
            <a:ext cx="452437"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pPr>
            <a:fld id="{3B8FDC89-80CC-DB49-B2EA-BD0F5E541433}" type="slidenum">
              <a:rPr lang="en-US" sz="900">
                <a:solidFill>
                  <a:srgbClr val="FFFFFF"/>
                </a:solidFill>
                <a:latin typeface="Franklin Gothic Book" charset="0"/>
                <a:cs typeface="Franklin Gothic Book"/>
              </a:rPr>
              <a:pPr algn="ctr" eaLnBrk="1" fontAlgn="auto" hangingPunct="1">
                <a:lnSpc>
                  <a:spcPct val="90000"/>
                </a:lnSpc>
                <a:spcBef>
                  <a:spcPct val="20000"/>
                </a:spcBef>
                <a:spcAft>
                  <a:spcPts val="0"/>
                </a:spcAft>
                <a:buFont typeface="Arial" charset="0"/>
                <a:buNone/>
              </a:pPr>
              <a:t>‹#›</a:t>
            </a:fld>
            <a:endParaRPr lang="en-US" sz="900" dirty="0">
              <a:solidFill>
                <a:srgbClr val="FFFFFF"/>
              </a:solidFill>
              <a:latin typeface="Franklin Gothic Book" charset="0"/>
              <a:cs typeface="Franklin Gothic Book"/>
            </a:endParaRPr>
          </a:p>
        </p:txBody>
      </p:sp>
      <p:sp>
        <p:nvSpPr>
          <p:cNvPr id="11" name="Rectangle 10"/>
          <p:cNvSpPr/>
          <p:nvPr/>
        </p:nvSpPr>
        <p:spPr bwMode="auto">
          <a:xfrm flipH="1" flipV="1">
            <a:off x="0" y="787400"/>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73025" y="6596063"/>
            <a:ext cx="4945063" cy="238125"/>
          </a:xfrm>
          <a:prstGeom prst="rect">
            <a:avLst/>
          </a:prstGeom>
          <a:noFill/>
        </p:spPr>
        <p:txBody>
          <a:bodyPr>
            <a:spAutoFit/>
          </a:bodyPr>
          <a:lstStyle/>
          <a:p>
            <a:pPr fontAlgn="auto">
              <a:spcBef>
                <a:spcPts val="0"/>
              </a:spcBef>
              <a:spcAft>
                <a:spcPts val="0"/>
              </a:spcAft>
              <a:defRPr/>
            </a:pPr>
            <a:r>
              <a:rPr lang="en-US" sz="950"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363" y="104775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6633241"/>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2" r:id="rId11"/>
    <p:sldLayoutId id="2147483964" r:id="rId12"/>
    <p:sldLayoutId id="2147483965" r:id="rId13"/>
    <p:sldLayoutId id="2147483966" r:id="rId14"/>
    <p:sldLayoutId id="2147483967" r:id="rId15"/>
    <p:sldLayoutId id="2147483968" r:id="rId16"/>
    <p:sldLayoutId id="2147483969" r:id="rId17"/>
    <p:sldLayoutId id="2147483970" r:id="rId18"/>
    <p:sldLayoutId id="2147483971" r:id="rId19"/>
    <p:sldLayoutId id="2147483972" r:id="rId20"/>
    <p:sldLayoutId id="2147483973" r:id="rId21"/>
    <p:sldLayoutId id="2147483974" r:id="rId22"/>
    <p:sldLayoutId id="2147483975" r:id="rId23"/>
    <p:sldLayoutId id="2147483976" r:id="rId24"/>
    <p:sldLayoutId id="2147483977" r:id="rId25"/>
    <p:sldLayoutId id="2147483978" r:id="rId26"/>
    <p:sldLayoutId id="2147483979" r:id="rId27"/>
    <p:sldLayoutId id="2147483980" r:id="rId28"/>
    <p:sldLayoutId id="2147483981" r:id="rId29"/>
    <p:sldLayoutId id="2147483988" r:id="rId30"/>
    <p:sldLayoutId id="2147483989" r:id="rId31"/>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a:lnSpc>
                <a:spcPct val="90000"/>
              </a:lnSpc>
              <a:spcBef>
                <a:spcPct val="20000"/>
              </a:spcBef>
              <a:buFont typeface="Arial" pitchFamily="-106" charset="0"/>
              <a:buNone/>
            </a:pPr>
            <a:fld id="{1EF35371-194E-174F-9528-630C4585B8CC}" type="slidenum">
              <a:rPr lang="en-US" sz="1000">
                <a:solidFill>
                  <a:srgbClr val="50565C"/>
                </a:solidFill>
                <a:latin typeface="Calibri"/>
                <a:ea typeface="Arial" pitchFamily="-106" charset="0"/>
                <a:cs typeface="Calibri"/>
              </a:rPr>
              <a:pPr marL="342900" indent="-342900" algn="ctr" defTabSz="457200">
                <a:lnSpc>
                  <a:spcPct val="90000"/>
                </a:lnSpc>
                <a:spcBef>
                  <a:spcPct val="20000"/>
                </a:spcBef>
                <a:buFont typeface="Arial" pitchFamily="-106" charset="0"/>
                <a:buNone/>
              </a:pPr>
              <a:t>‹#›</a:t>
            </a:fld>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3159600676"/>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7.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7.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9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8.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7.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7.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www.energy.gov/eere/amo/static-sankey-diagram-process-energy-us-manufacturing-sector-2014-mecs" TargetMode="External"/><Relationship Id="rId1" Type="http://schemas.openxmlformats.org/officeDocument/2006/relationships/slideLayout" Target="../slideLayouts/slideLayout1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7.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97.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7.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7.xml"/><Relationship Id="rId1" Type="http://schemas.openxmlformats.org/officeDocument/2006/relationships/slideLayout" Target="../slideLayouts/slideLayout9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7.xml"/></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9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0960" y="1666640"/>
            <a:ext cx="8471371" cy="1381360"/>
          </a:xfrm>
        </p:spPr>
        <p:txBody>
          <a:bodyPr>
            <a:normAutofit/>
          </a:bodyPr>
          <a:lstStyle/>
          <a:p>
            <a:r>
              <a:rPr lang="en-US" sz="2800" b="0" dirty="0"/>
              <a:t>Combined Heat and Power</a:t>
            </a:r>
          </a:p>
          <a:p>
            <a:endParaRPr lang="en-US" sz="2400" b="0" dirty="0"/>
          </a:p>
        </p:txBody>
      </p:sp>
      <p:sp>
        <p:nvSpPr>
          <p:cNvPr id="3" name="Text Placeholder 2"/>
          <p:cNvSpPr>
            <a:spLocks noGrp="1"/>
          </p:cNvSpPr>
          <p:nvPr>
            <p:ph type="body" sz="quarter" idx="10"/>
          </p:nvPr>
        </p:nvSpPr>
        <p:spPr>
          <a:xfrm>
            <a:off x="530960" y="2438400"/>
            <a:ext cx="5981000" cy="838200"/>
          </a:xfrm>
        </p:spPr>
        <p:txBody>
          <a:bodyPr/>
          <a:lstStyle/>
          <a:p>
            <a:r>
              <a:rPr lang="en-US" sz="1800" b="0" dirty="0"/>
              <a:t>Bob Gemmer, Technology Manager</a:t>
            </a:r>
          </a:p>
          <a:p>
            <a:r>
              <a:rPr lang="en-US" sz="1800" b="0" dirty="0"/>
              <a:t>Advanced Manufacturing Office</a:t>
            </a:r>
          </a:p>
        </p:txBody>
      </p:sp>
      <p:sp>
        <p:nvSpPr>
          <p:cNvPr id="4" name="Text Placeholder 3"/>
          <p:cNvSpPr>
            <a:spLocks noGrp="1"/>
          </p:cNvSpPr>
          <p:nvPr>
            <p:ph type="body" sz="quarter" idx="13"/>
          </p:nvPr>
        </p:nvSpPr>
        <p:spPr>
          <a:xfrm>
            <a:off x="524471" y="3429000"/>
            <a:ext cx="4448477" cy="478467"/>
          </a:xfrm>
        </p:spPr>
        <p:txBody>
          <a:bodyPr>
            <a:noAutofit/>
          </a:bodyPr>
          <a:lstStyle/>
          <a:p>
            <a:r>
              <a:rPr lang="en-US" sz="1800" dirty="0"/>
              <a:t>AMO Peer Review</a:t>
            </a:r>
          </a:p>
          <a:p>
            <a:r>
              <a:rPr lang="en-US" sz="1800" dirty="0"/>
              <a:t>June 2020  |  Washington, DC</a:t>
            </a:r>
          </a:p>
        </p:txBody>
      </p:sp>
      <p:sp>
        <p:nvSpPr>
          <p:cNvPr id="7" name="Text Placeholder 2"/>
          <p:cNvSpPr txBox="1">
            <a:spLocks/>
          </p:cNvSpPr>
          <p:nvPr/>
        </p:nvSpPr>
        <p:spPr bwMode="auto">
          <a:xfrm>
            <a:off x="4972948" y="3754547"/>
            <a:ext cx="4171052" cy="33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i="1" dirty="0" err="1">
                <a:solidFill>
                  <a:srgbClr val="005C82"/>
                </a:solidFill>
              </a:rPr>
              <a:t>manufacturing.energy.gov</a:t>
            </a:r>
            <a:endParaRPr i="1" dirty="0">
              <a:solidFill>
                <a:srgbClr val="005C82"/>
              </a:solidFill>
            </a:endParaRPr>
          </a:p>
        </p:txBody>
      </p:sp>
    </p:spTree>
    <p:extLst>
      <p:ext uri="{BB962C8B-B14F-4D97-AF65-F5344CB8AC3E}">
        <p14:creationId xmlns:p14="http://schemas.microsoft.com/office/powerpoint/2010/main" val="3012820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12800"/>
          </a:xfrm>
        </p:spPr>
        <p:txBody>
          <a:bodyPr/>
          <a:lstStyle/>
          <a:p>
            <a:r>
              <a:rPr lang="en-US" sz="2600" dirty="0">
                <a:solidFill>
                  <a:schemeClr val="accent5"/>
                </a:solidFill>
              </a:rPr>
              <a:t>Accomplishments: Impact of Flexible CHP Concept on the Grid (Modeling of the California Market)</a:t>
            </a:r>
          </a:p>
        </p:txBody>
      </p:sp>
      <p:sp>
        <p:nvSpPr>
          <p:cNvPr id="4" name="Content Placeholder 1">
            <a:extLst>
              <a:ext uri="{FF2B5EF4-FFF2-40B4-BE49-F238E27FC236}">
                <a16:creationId xmlns="" xmlns:a16="http://schemas.microsoft.com/office/drawing/2014/main" id="{7905E997-B8E5-4358-BC73-752A246D8F42}"/>
              </a:ext>
            </a:extLst>
          </p:cNvPr>
          <p:cNvSpPr txBox="1">
            <a:spLocks/>
          </p:cNvSpPr>
          <p:nvPr/>
        </p:nvSpPr>
        <p:spPr>
          <a:xfrm>
            <a:off x="177800" y="1447800"/>
            <a:ext cx="4470400" cy="4876800"/>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1800" u="sng" dirty="0">
                <a:latin typeface="+mn-lt"/>
              </a:rPr>
              <a:t>Objective</a:t>
            </a:r>
            <a:r>
              <a:rPr lang="en-US" sz="1800" dirty="0">
                <a:latin typeface="+mn-lt"/>
              </a:rPr>
              <a:t>: Estimate value of added flexible CHP at California </a:t>
            </a:r>
            <a:r>
              <a:rPr lang="en-US" sz="1800" b="1" dirty="0">
                <a:latin typeface="+mn-lt"/>
              </a:rPr>
              <a:t>industrial and institutional sites </a:t>
            </a:r>
            <a:r>
              <a:rPr lang="en-US" sz="1800" dirty="0">
                <a:latin typeface="+mn-lt"/>
              </a:rPr>
              <a:t>due to increased revenue from grid services and lower CHP costs. </a:t>
            </a:r>
          </a:p>
          <a:p>
            <a:pPr marL="0" indent="0">
              <a:buFont typeface="Arial" charset="0"/>
              <a:buNone/>
            </a:pPr>
            <a:r>
              <a:rPr lang="en-US" sz="1800" u="sng" dirty="0">
                <a:latin typeface="+mn-lt"/>
              </a:rPr>
              <a:t>Three scenarios modeled</a:t>
            </a:r>
            <a:r>
              <a:rPr lang="en-US" sz="1800" dirty="0">
                <a:latin typeface="+mn-lt"/>
              </a:rPr>
              <a:t>: Added flexible CHP systems on the CA grid in 2024:</a:t>
            </a:r>
          </a:p>
          <a:p>
            <a:r>
              <a:rPr lang="en-US" sz="1800" b="1" i="1" dirty="0">
                <a:latin typeface="+mn-lt"/>
              </a:rPr>
              <a:t>Baseline: </a:t>
            </a:r>
            <a:r>
              <a:rPr lang="en-US" sz="1800" dirty="0">
                <a:latin typeface="+mn-lt"/>
              </a:rPr>
              <a:t>33% renewables on grid, 3,400 MW existing CHP for site loads</a:t>
            </a:r>
          </a:p>
          <a:p>
            <a:r>
              <a:rPr lang="en-US" sz="1800" b="1" i="1" dirty="0">
                <a:latin typeface="+mn-lt"/>
              </a:rPr>
              <a:t>Traditional CHP: </a:t>
            </a:r>
            <a:r>
              <a:rPr lang="en-US" sz="1800" dirty="0">
                <a:latin typeface="+mn-lt"/>
              </a:rPr>
              <a:t>Serves site loads + 10% capacity for grid services &lt;500 </a:t>
            </a:r>
            <a:r>
              <a:rPr lang="en-US" sz="1800" dirty="0" err="1">
                <a:latin typeface="+mn-lt"/>
              </a:rPr>
              <a:t>hr</a:t>
            </a:r>
            <a:r>
              <a:rPr lang="en-US" sz="1800" dirty="0">
                <a:latin typeface="+mn-lt"/>
              </a:rPr>
              <a:t>/</a:t>
            </a:r>
            <a:r>
              <a:rPr lang="en-US" sz="1800" dirty="0" err="1">
                <a:latin typeface="+mn-lt"/>
              </a:rPr>
              <a:t>yr</a:t>
            </a:r>
            <a:endParaRPr lang="en-US" sz="1800" dirty="0">
              <a:latin typeface="+mn-lt"/>
            </a:endParaRPr>
          </a:p>
          <a:p>
            <a:r>
              <a:rPr lang="en-US" sz="1800" b="1" i="1" dirty="0">
                <a:latin typeface="+mn-lt"/>
              </a:rPr>
              <a:t>Advanced CHP: </a:t>
            </a:r>
            <a:r>
              <a:rPr lang="en-US" sz="1800" dirty="0">
                <a:latin typeface="+mn-lt"/>
              </a:rPr>
              <a:t>Serves site loads + large flexible capacity for grid services</a:t>
            </a:r>
          </a:p>
          <a:p>
            <a:r>
              <a:rPr lang="en-US" sz="1800" b="1" i="1" dirty="0">
                <a:latin typeface="+mn-lt"/>
              </a:rPr>
              <a:t>Combined Scenario: </a:t>
            </a:r>
            <a:r>
              <a:rPr lang="en-US" sz="1800" dirty="0">
                <a:latin typeface="+mn-lt"/>
              </a:rPr>
              <a:t>Selects most profitable option (between traditional and advanced) at each site</a:t>
            </a:r>
          </a:p>
          <a:p>
            <a:endParaRPr lang="en-US" sz="1800" dirty="0">
              <a:latin typeface="+mn-lt"/>
            </a:endParaRPr>
          </a:p>
          <a:p>
            <a:endParaRPr lang="en-US" dirty="0">
              <a:latin typeface="+mn-lt"/>
            </a:endParaRPr>
          </a:p>
        </p:txBody>
      </p:sp>
      <p:sp>
        <p:nvSpPr>
          <p:cNvPr id="5" name="Content Placeholder 3">
            <a:extLst>
              <a:ext uri="{FF2B5EF4-FFF2-40B4-BE49-F238E27FC236}">
                <a16:creationId xmlns="" xmlns:a16="http://schemas.microsoft.com/office/drawing/2014/main" id="{F05F0434-9650-4ABA-8B20-AAC266CE589E}"/>
              </a:ext>
            </a:extLst>
          </p:cNvPr>
          <p:cNvSpPr txBox="1">
            <a:spLocks/>
          </p:cNvSpPr>
          <p:nvPr/>
        </p:nvSpPr>
        <p:spPr>
          <a:xfrm>
            <a:off x="4648200" y="1447800"/>
            <a:ext cx="4318000" cy="4876800"/>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1800" u="sng" dirty="0">
                <a:latin typeface="+mn-lt"/>
              </a:rPr>
              <a:t>Key findings</a:t>
            </a:r>
            <a:r>
              <a:rPr lang="en-US" sz="1800" dirty="0">
                <a:latin typeface="+mn-lt"/>
              </a:rPr>
              <a:t>: </a:t>
            </a:r>
          </a:p>
          <a:p>
            <a:r>
              <a:rPr lang="en-US" sz="1800" b="1" i="1" dirty="0">
                <a:latin typeface="+mn-lt"/>
              </a:rPr>
              <a:t>Reduced grid operating costs</a:t>
            </a:r>
            <a:r>
              <a:rPr lang="en-US" sz="1800" dirty="0">
                <a:latin typeface="+mn-lt"/>
              </a:rPr>
              <a:t>:</a:t>
            </a:r>
          </a:p>
          <a:p>
            <a:pPr marL="400050" lvl="1" indent="0">
              <a:spcBef>
                <a:spcPts val="0"/>
              </a:spcBef>
              <a:buFont typeface="Arial" charset="0"/>
              <a:buNone/>
            </a:pPr>
            <a:r>
              <a:rPr lang="en-US" sz="1700" dirty="0"/>
              <a:t>All scenarios reduce grid operating costs by $1 Billion or more.  </a:t>
            </a:r>
          </a:p>
          <a:p>
            <a:r>
              <a:rPr lang="en-US" sz="1800" b="1" i="1" dirty="0">
                <a:latin typeface="+mn-lt"/>
              </a:rPr>
              <a:t>Increased generation capacity</a:t>
            </a:r>
            <a:r>
              <a:rPr lang="en-US" sz="1800" dirty="0">
                <a:latin typeface="+mn-lt"/>
              </a:rPr>
              <a:t>: </a:t>
            </a:r>
            <a:r>
              <a:rPr lang="en-US" sz="1700" dirty="0">
                <a:latin typeface="+mn-lt"/>
              </a:rPr>
              <a:t>Alleviates need for new centralized power plants. </a:t>
            </a:r>
          </a:p>
          <a:p>
            <a:r>
              <a:rPr lang="en-US" sz="1800" b="1" i="1" dirty="0">
                <a:latin typeface="+mn-lt"/>
              </a:rPr>
              <a:t>Lowers site energy costs and provides additional revenue stream</a:t>
            </a:r>
            <a:r>
              <a:rPr lang="en-US" sz="1800" dirty="0">
                <a:latin typeface="+mn-lt"/>
              </a:rPr>
              <a:t>: </a:t>
            </a:r>
          </a:p>
          <a:p>
            <a:pPr marL="400050" lvl="1" indent="0">
              <a:spcBef>
                <a:spcPts val="0"/>
              </a:spcBef>
              <a:buFont typeface="Arial" charset="0"/>
              <a:buNone/>
            </a:pPr>
            <a:r>
              <a:rPr lang="en-US" sz="1700" dirty="0"/>
              <a:t>Sites receive average additional revenue of $40,000 - $780,000 / MW surplus capacity.</a:t>
            </a:r>
          </a:p>
          <a:p>
            <a:r>
              <a:rPr lang="en-US" sz="1800" b="1" i="1" dirty="0">
                <a:latin typeface="+mn-lt"/>
              </a:rPr>
              <a:t>Reduction in grid stress:</a:t>
            </a:r>
            <a:r>
              <a:rPr lang="en-US" sz="1800" dirty="0">
                <a:latin typeface="+mn-lt"/>
              </a:rPr>
              <a:t> </a:t>
            </a:r>
          </a:p>
          <a:p>
            <a:pPr marL="400050" lvl="1" indent="0">
              <a:spcBef>
                <a:spcPts val="0"/>
              </a:spcBef>
              <a:buFont typeface="Arial" charset="0"/>
              <a:buNone/>
            </a:pPr>
            <a:r>
              <a:rPr lang="en-US" sz="1700" dirty="0"/>
              <a:t>Eliminates hours when reserves may not be met or transmission ratings exceeded.</a:t>
            </a:r>
          </a:p>
        </p:txBody>
      </p:sp>
      <p:sp>
        <p:nvSpPr>
          <p:cNvPr id="6" name="TextBox 5">
            <a:extLst>
              <a:ext uri="{FF2B5EF4-FFF2-40B4-BE49-F238E27FC236}">
                <a16:creationId xmlns="" xmlns:a16="http://schemas.microsoft.com/office/drawing/2014/main" id="{B5F396C9-D3B8-495D-B466-964EBE9CF728}"/>
              </a:ext>
            </a:extLst>
          </p:cNvPr>
          <p:cNvSpPr txBox="1"/>
          <p:nvPr/>
        </p:nvSpPr>
        <p:spPr>
          <a:xfrm>
            <a:off x="1714500" y="1000125"/>
            <a:ext cx="5715000" cy="381000"/>
          </a:xfrm>
          <a:prstGeom prst="rect">
            <a:avLst/>
          </a:prstGeom>
        </p:spPr>
        <p:txBody>
          <a:bodyPr vert="horz" wrap="square" lIns="91440" tIns="45720" rIns="91440" bIns="45720" rtlCol="0">
            <a:normAutofit fontScale="92500" lnSpcReduction="10000"/>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lang="en-US" sz="2323" b="1" dirty="0">
                <a:solidFill>
                  <a:schemeClr val="tx1">
                    <a:lumMod val="50000"/>
                  </a:schemeClr>
                </a:solidFill>
                <a:latin typeface="+mn-lt"/>
                <a:cs typeface="Arial Narrow"/>
              </a:rPr>
              <a:t>Analysis Results</a:t>
            </a:r>
          </a:p>
        </p:txBody>
      </p:sp>
    </p:spTree>
    <p:extLst>
      <p:ext uri="{BB962C8B-B14F-4D97-AF65-F5344CB8AC3E}">
        <p14:creationId xmlns:p14="http://schemas.microsoft.com/office/powerpoint/2010/main" val="1196933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F97F84-1EF9-4181-B05B-86A7D3F0649B}"/>
              </a:ext>
            </a:extLst>
          </p:cNvPr>
          <p:cNvSpPr>
            <a:spLocks noGrp="1"/>
          </p:cNvSpPr>
          <p:nvPr>
            <p:ph type="title"/>
          </p:nvPr>
        </p:nvSpPr>
        <p:spPr/>
        <p:txBody>
          <a:bodyPr/>
          <a:lstStyle/>
          <a:p>
            <a:r>
              <a:rPr lang="en-US" dirty="0"/>
              <a:t>CHP TAP Regions</a:t>
            </a:r>
          </a:p>
        </p:txBody>
      </p:sp>
      <p:pic>
        <p:nvPicPr>
          <p:cNvPr id="3" name="Content Placeholder 3">
            <a:extLst>
              <a:ext uri="{FF2B5EF4-FFF2-40B4-BE49-F238E27FC236}">
                <a16:creationId xmlns="" xmlns:a16="http://schemas.microsoft.com/office/drawing/2014/main" id="{89B20665-E222-4D63-AA01-47619F8D551C}"/>
              </a:ext>
            </a:extLst>
          </p:cNvPr>
          <p:cNvPicPr>
            <a:picLocks noChangeAspect="1"/>
          </p:cNvPicPr>
          <p:nvPr/>
        </p:nvPicPr>
        <p:blipFill rotWithShape="1">
          <a:blip r:embed="rId2"/>
          <a:srcRect b="17503"/>
          <a:stretch/>
        </p:blipFill>
        <p:spPr bwMode="auto">
          <a:xfrm>
            <a:off x="533400" y="1219200"/>
            <a:ext cx="8001138" cy="4953000"/>
          </a:xfrm>
          <a:prstGeom prst="rect">
            <a:avLst/>
          </a:prstGeom>
          <a:noFill/>
          <a:ln w="9525">
            <a:solidFill>
              <a:schemeClr val="accent1"/>
            </a:solid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2603033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15400" cy="812800"/>
          </a:xfrm>
        </p:spPr>
        <p:txBody>
          <a:bodyPr/>
          <a:lstStyle/>
          <a:p>
            <a:r>
              <a:rPr lang="en-US" sz="2400" dirty="0">
                <a:solidFill>
                  <a:schemeClr val="accent5"/>
                </a:solidFill>
              </a:rPr>
              <a:t>CHP TAP Accomplishments: FY19 and FY20 [through March 2020]</a:t>
            </a:r>
          </a:p>
        </p:txBody>
      </p:sp>
      <p:grpSp>
        <p:nvGrpSpPr>
          <p:cNvPr id="4" name="Group 3">
            <a:extLst>
              <a:ext uri="{FF2B5EF4-FFF2-40B4-BE49-F238E27FC236}">
                <a16:creationId xmlns="" xmlns:a16="http://schemas.microsoft.com/office/drawing/2014/main" id="{6B1E24A3-80F1-46D7-AF31-B9561CA0D022}"/>
              </a:ext>
            </a:extLst>
          </p:cNvPr>
          <p:cNvGrpSpPr/>
          <p:nvPr/>
        </p:nvGrpSpPr>
        <p:grpSpPr>
          <a:xfrm>
            <a:off x="208526" y="2006275"/>
            <a:ext cx="8430135" cy="3611800"/>
            <a:chOff x="1183300" y="1537797"/>
            <a:chExt cx="9825392" cy="4394710"/>
          </a:xfrm>
        </p:grpSpPr>
        <p:pic>
          <p:nvPicPr>
            <p:cNvPr id="5" name="Picture 4">
              <a:extLst>
                <a:ext uri="{FF2B5EF4-FFF2-40B4-BE49-F238E27FC236}">
                  <a16:creationId xmlns="" xmlns:a16="http://schemas.microsoft.com/office/drawing/2014/main" id="{BF31A018-C4AF-4D97-954A-679A6EBB48BC}"/>
                </a:ext>
              </a:extLst>
            </p:cNvPr>
            <p:cNvPicPr>
              <a:picLocks noChangeAspect="1"/>
            </p:cNvPicPr>
            <p:nvPr/>
          </p:nvPicPr>
          <p:blipFill>
            <a:blip r:embed="rId3"/>
            <a:stretch>
              <a:fillRect/>
            </a:stretch>
          </p:blipFill>
          <p:spPr>
            <a:xfrm>
              <a:off x="1183300" y="1537797"/>
              <a:ext cx="9825392" cy="4394710"/>
            </a:xfrm>
            <a:prstGeom prst="rect">
              <a:avLst/>
            </a:prstGeom>
            <a:ln w="3175">
              <a:solidFill>
                <a:schemeClr val="accent6">
                  <a:lumMod val="50000"/>
                </a:schemeClr>
              </a:solidFill>
            </a:ln>
            <a:effectLst>
              <a:outerShdw blurRad="63500" algn="ctr" rotWithShape="0">
                <a:prstClr val="black">
                  <a:alpha val="40000"/>
                </a:prstClr>
              </a:outerShdw>
            </a:effectLst>
          </p:spPr>
        </p:pic>
        <p:pic>
          <p:nvPicPr>
            <p:cNvPr id="6" name="Picture 5">
              <a:extLst>
                <a:ext uri="{FF2B5EF4-FFF2-40B4-BE49-F238E27FC236}">
                  <a16:creationId xmlns="" xmlns:a16="http://schemas.microsoft.com/office/drawing/2014/main" id="{730ED426-8C43-4FC2-A38B-952204416718}"/>
                </a:ext>
              </a:extLst>
            </p:cNvPr>
            <p:cNvPicPr>
              <a:picLocks noChangeAspect="1"/>
            </p:cNvPicPr>
            <p:nvPr/>
          </p:nvPicPr>
          <p:blipFill>
            <a:blip r:embed="rId4"/>
            <a:stretch>
              <a:fillRect/>
            </a:stretch>
          </p:blipFill>
          <p:spPr>
            <a:xfrm>
              <a:off x="1315711" y="3906003"/>
              <a:ext cx="2159106" cy="1920859"/>
            </a:xfrm>
            <a:prstGeom prst="rect">
              <a:avLst/>
            </a:prstGeom>
            <a:ln w="3175">
              <a:solidFill>
                <a:schemeClr val="accent6">
                  <a:lumMod val="50000"/>
                </a:schemeClr>
              </a:solidFill>
            </a:ln>
            <a:effectLst>
              <a:outerShdw blurRad="63500" algn="ctr" rotWithShape="0">
                <a:prstClr val="black">
                  <a:alpha val="40000"/>
                </a:prstClr>
              </a:outerShdw>
            </a:effectLst>
          </p:spPr>
        </p:pic>
        <p:pic>
          <p:nvPicPr>
            <p:cNvPr id="7" name="Picture 6">
              <a:extLst>
                <a:ext uri="{FF2B5EF4-FFF2-40B4-BE49-F238E27FC236}">
                  <a16:creationId xmlns="" xmlns:a16="http://schemas.microsoft.com/office/drawing/2014/main" id="{33A037EC-AD6B-4FD9-82E3-143AF5ECF57B}"/>
                </a:ext>
              </a:extLst>
            </p:cNvPr>
            <p:cNvPicPr>
              <a:picLocks noChangeAspect="1"/>
            </p:cNvPicPr>
            <p:nvPr/>
          </p:nvPicPr>
          <p:blipFill>
            <a:blip r:embed="rId5"/>
            <a:stretch>
              <a:fillRect/>
            </a:stretch>
          </p:blipFill>
          <p:spPr>
            <a:xfrm>
              <a:off x="3633793" y="4715469"/>
              <a:ext cx="1622695" cy="1111393"/>
            </a:xfrm>
            <a:prstGeom prst="rect">
              <a:avLst/>
            </a:prstGeom>
            <a:ln w="3175">
              <a:solidFill>
                <a:schemeClr val="accent6">
                  <a:lumMod val="50000"/>
                </a:schemeClr>
              </a:solidFill>
            </a:ln>
            <a:effectLst>
              <a:outerShdw blurRad="63500" algn="ctr" rotWithShape="0">
                <a:prstClr val="black">
                  <a:alpha val="40000"/>
                </a:prstClr>
              </a:outerShdw>
            </a:effectLst>
          </p:spPr>
        </p:pic>
        <p:pic>
          <p:nvPicPr>
            <p:cNvPr id="8" name="Picture 7">
              <a:extLst>
                <a:ext uri="{FF2B5EF4-FFF2-40B4-BE49-F238E27FC236}">
                  <a16:creationId xmlns="" xmlns:a16="http://schemas.microsoft.com/office/drawing/2014/main" id="{839D6FE2-C33A-4C7C-AA82-6783FA6F9CCF}"/>
                </a:ext>
              </a:extLst>
            </p:cNvPr>
            <p:cNvPicPr>
              <a:picLocks noChangeAspect="1"/>
            </p:cNvPicPr>
            <p:nvPr/>
          </p:nvPicPr>
          <p:blipFill>
            <a:blip r:embed="rId6"/>
            <a:stretch>
              <a:fillRect/>
            </a:stretch>
          </p:blipFill>
          <p:spPr>
            <a:xfrm>
              <a:off x="7457717" y="5333441"/>
              <a:ext cx="1349745" cy="493421"/>
            </a:xfrm>
            <a:prstGeom prst="rect">
              <a:avLst/>
            </a:prstGeom>
            <a:ln w="3175">
              <a:solidFill>
                <a:schemeClr val="accent6">
                  <a:lumMod val="50000"/>
                </a:schemeClr>
              </a:solidFill>
            </a:ln>
            <a:effectLst>
              <a:outerShdw blurRad="63500" algn="ctr" rotWithShape="0">
                <a:prstClr val="black">
                  <a:alpha val="40000"/>
                </a:prstClr>
              </a:outerShdw>
            </a:effectLst>
          </p:spPr>
        </p:pic>
        <p:pic>
          <p:nvPicPr>
            <p:cNvPr id="9" name="Picture 8">
              <a:extLst>
                <a:ext uri="{FF2B5EF4-FFF2-40B4-BE49-F238E27FC236}">
                  <a16:creationId xmlns="" xmlns:a16="http://schemas.microsoft.com/office/drawing/2014/main" id="{4AD023F0-C108-4B48-84C3-00455F607B79}"/>
                </a:ext>
              </a:extLst>
            </p:cNvPr>
            <p:cNvPicPr>
              <a:picLocks noChangeAspect="1"/>
            </p:cNvPicPr>
            <p:nvPr/>
          </p:nvPicPr>
          <p:blipFill>
            <a:blip r:embed="rId7"/>
            <a:stretch>
              <a:fillRect/>
            </a:stretch>
          </p:blipFill>
          <p:spPr>
            <a:xfrm>
              <a:off x="1374612" y="1671851"/>
              <a:ext cx="1628775" cy="647700"/>
            </a:xfrm>
            <a:prstGeom prst="rect">
              <a:avLst/>
            </a:prstGeom>
            <a:ln w="3175">
              <a:noFill/>
            </a:ln>
            <a:effectLst>
              <a:outerShdw blurRad="63500" algn="ctr" rotWithShape="0">
                <a:prstClr val="black">
                  <a:alpha val="40000"/>
                </a:prstClr>
              </a:outerShdw>
            </a:effectLst>
          </p:spPr>
        </p:pic>
      </p:grpSp>
      <p:sp>
        <p:nvSpPr>
          <p:cNvPr id="10" name="Rectangle 9">
            <a:extLst>
              <a:ext uri="{FF2B5EF4-FFF2-40B4-BE49-F238E27FC236}">
                <a16:creationId xmlns="" xmlns:a16="http://schemas.microsoft.com/office/drawing/2014/main" id="{C81D94FB-7877-40DE-BBA7-C90FB7FDE3CE}"/>
              </a:ext>
            </a:extLst>
          </p:cNvPr>
          <p:cNvSpPr/>
          <p:nvPr/>
        </p:nvSpPr>
        <p:spPr>
          <a:xfrm>
            <a:off x="180465" y="5666972"/>
            <a:ext cx="8742873" cy="769441"/>
          </a:xfrm>
          <a:prstGeom prst="rect">
            <a:avLst/>
          </a:prstGeom>
        </p:spPr>
        <p:txBody>
          <a:bodyPr wrap="square">
            <a:spAutoFit/>
          </a:bodyPr>
          <a:lstStyle/>
          <a:p>
            <a:r>
              <a:rPr lang="en-US" sz="1100" i="1" dirty="0">
                <a:ea typeface="Calibri" panose="020F0502020204030204" pitchFamily="34" charset="0"/>
              </a:rPr>
              <a:t>Some partner engagements physically occur in a single state and engage representatives from multiple states (e.g. at regional conferences, workshops, etc.). These engagements are reflected once in the map in the state where they occurred, even if they impacted other states. For example, multiple engagements occurred with representatives from Wyoming and South Dakota, although these are not reflected in the map because the engagements occurred outside their states.</a:t>
            </a:r>
            <a:endParaRPr lang="en-US" sz="1100" dirty="0">
              <a:ea typeface="Calibri" panose="020F0502020204030204" pitchFamily="34" charset="0"/>
            </a:endParaRPr>
          </a:p>
        </p:txBody>
      </p:sp>
      <p:sp>
        <p:nvSpPr>
          <p:cNvPr id="11" name="Content Placeholder 8">
            <a:extLst>
              <a:ext uri="{FF2B5EF4-FFF2-40B4-BE49-F238E27FC236}">
                <a16:creationId xmlns="" xmlns:a16="http://schemas.microsoft.com/office/drawing/2014/main" id="{51F884A4-373A-4544-868D-958EC70B1516}"/>
              </a:ext>
            </a:extLst>
          </p:cNvPr>
          <p:cNvSpPr>
            <a:spLocks noGrp="1"/>
          </p:cNvSpPr>
          <p:nvPr/>
        </p:nvSpPr>
        <p:spPr>
          <a:xfrm>
            <a:off x="208526" y="914400"/>
            <a:ext cx="8731250" cy="1763794"/>
          </a:xfrm>
          <a:prstGeom prst="rect">
            <a:avLst/>
          </a:prstGeom>
          <a:ln w="3175">
            <a:noFill/>
          </a:ln>
        </p:spPr>
        <p:txBody>
          <a:bodyPr vert="horz" lIns="91440" tIns="45720" rIns="91440" bIns="45720" rtlCol="0">
            <a:noAutofit/>
          </a:bodyPr>
          <a:lstStyle>
            <a:lvl1pPr marL="342900" indent="-342900" algn="l" defTabSz="457200" rtl="0" eaLnBrk="1" latinLnBrk="0" hangingPunct="1">
              <a:lnSpc>
                <a:spcPct val="114000"/>
              </a:lnSpc>
              <a:spcBef>
                <a:spcPts val="600"/>
              </a:spcBef>
              <a:buFont typeface="Arial"/>
              <a:buChar char="•"/>
              <a:defRPr sz="2000" kern="1200">
                <a:solidFill>
                  <a:schemeClr val="tx1"/>
                </a:solidFill>
                <a:latin typeface="+mn-lt"/>
                <a:ea typeface="+mn-ea"/>
                <a:cs typeface="Arial"/>
              </a:defRPr>
            </a:lvl1pPr>
            <a:lvl2pPr marL="742950" indent="-285750" algn="l" defTabSz="457200" rtl="0" eaLnBrk="1" latinLnBrk="0" hangingPunct="1">
              <a:lnSpc>
                <a:spcPct val="114000"/>
              </a:lnSpc>
              <a:spcBef>
                <a:spcPts val="600"/>
              </a:spcBef>
              <a:buFont typeface="Arial"/>
              <a:buChar char="–"/>
              <a:defRPr sz="1600" kern="1200">
                <a:solidFill>
                  <a:schemeClr val="tx1"/>
                </a:solidFill>
                <a:latin typeface="+mn-lt"/>
                <a:ea typeface="+mn-ea"/>
                <a:cs typeface="Arial"/>
              </a:defRPr>
            </a:lvl2pPr>
            <a:lvl3pPr marL="1143000" indent="-228600" algn="l" defTabSz="457200" rtl="0" eaLnBrk="1" latinLnBrk="0" hangingPunct="1">
              <a:lnSpc>
                <a:spcPct val="114000"/>
              </a:lnSpc>
              <a:spcBef>
                <a:spcPts val="600"/>
              </a:spcBef>
              <a:buFont typeface="Arial"/>
              <a:buChar char="•"/>
              <a:defRPr sz="1600" kern="1200">
                <a:solidFill>
                  <a:schemeClr val="tx1"/>
                </a:solidFill>
                <a:latin typeface="+mn-lt"/>
                <a:ea typeface="+mn-ea"/>
                <a:cs typeface="Arial"/>
              </a:defRPr>
            </a:lvl3pPr>
            <a:lvl4pPr marL="1600200" indent="-228600" algn="l" defTabSz="457200" rtl="0" eaLnBrk="1" latinLnBrk="0" hangingPunct="1">
              <a:lnSpc>
                <a:spcPct val="114000"/>
              </a:lnSpc>
              <a:spcBef>
                <a:spcPts val="600"/>
              </a:spcBef>
              <a:buFont typeface="Arial"/>
              <a:buChar char="–"/>
              <a:defRPr sz="1600" kern="1200">
                <a:solidFill>
                  <a:schemeClr val="tx1"/>
                </a:solidFill>
                <a:latin typeface="+mn-lt"/>
                <a:ea typeface="+mn-ea"/>
                <a:cs typeface="Arial"/>
              </a:defRPr>
            </a:lvl4pPr>
            <a:lvl5pPr marL="2057400" indent="-228600" algn="l" defTabSz="457200" rtl="0" eaLnBrk="1" latinLnBrk="0" hangingPunct="1">
              <a:lnSpc>
                <a:spcPct val="114000"/>
              </a:lnSpc>
              <a:spcBef>
                <a:spcPts val="600"/>
              </a:spcBef>
              <a:buFont typeface="Arial"/>
              <a:buChar char="»"/>
              <a:defRPr sz="16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Bef>
                <a:spcPts val="300"/>
              </a:spcBef>
            </a:pPr>
            <a:r>
              <a:rPr lang="en-US" sz="1800" b="1" dirty="0">
                <a:latin typeface="Calibri" panose="020F0502020204030204" pitchFamily="34" charset="0"/>
              </a:rPr>
              <a:t>Completed over 502 TA activities with an estimated capacity of ~800 MW</a:t>
            </a:r>
          </a:p>
          <a:p>
            <a:pPr>
              <a:lnSpc>
                <a:spcPct val="100000"/>
              </a:lnSpc>
              <a:spcBef>
                <a:spcPts val="300"/>
              </a:spcBef>
            </a:pPr>
            <a:r>
              <a:rPr lang="en-US" sz="1800" b="1" dirty="0">
                <a:latin typeface="Calibri" panose="020F0502020204030204" pitchFamily="34" charset="0"/>
              </a:rPr>
              <a:t>Identified 75 end-user partners and completed 247 engagements</a:t>
            </a:r>
          </a:p>
          <a:p>
            <a:pPr>
              <a:lnSpc>
                <a:spcPct val="100000"/>
              </a:lnSpc>
              <a:spcBef>
                <a:spcPts val="300"/>
              </a:spcBef>
            </a:pPr>
            <a:r>
              <a:rPr lang="en-US" sz="1800" b="1" dirty="0">
                <a:latin typeface="Calibri" panose="020F0502020204030204" pitchFamily="34" charset="0"/>
              </a:rPr>
              <a:t>Identified 120 stakeholder partners and completed 165 engagements</a:t>
            </a:r>
            <a:r>
              <a:rPr lang="en-US" sz="1600" b="1" dirty="0">
                <a:latin typeface="Calibri" panose="020F0502020204030204" pitchFamily="34" charset="0"/>
              </a:rPr>
              <a:t/>
            </a:r>
            <a:br>
              <a:rPr lang="en-US" sz="1600" b="1" dirty="0">
                <a:latin typeface="Calibri" panose="020F0502020204030204" pitchFamily="34" charset="0"/>
              </a:rPr>
            </a:br>
            <a:endParaRPr lang="en-US" sz="1600" b="1" dirty="0">
              <a:latin typeface="Calibri" panose="020F0502020204030204" pitchFamily="34" charset="0"/>
            </a:endParaRPr>
          </a:p>
        </p:txBody>
      </p:sp>
    </p:spTree>
    <p:extLst>
      <p:ext uri="{BB962C8B-B14F-4D97-AF65-F5344CB8AC3E}">
        <p14:creationId xmlns:p14="http://schemas.microsoft.com/office/powerpoint/2010/main" val="3420813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a:solidFill>
                  <a:schemeClr val="accent5"/>
                </a:solidFill>
              </a:rPr>
              <a:t>AMO CHP Team &amp; Additional Program Presentations</a:t>
            </a:r>
          </a:p>
        </p:txBody>
      </p:sp>
      <p:sp>
        <p:nvSpPr>
          <p:cNvPr id="3" name="TextBox 2"/>
          <p:cNvSpPr txBox="1"/>
          <p:nvPr/>
        </p:nvSpPr>
        <p:spPr>
          <a:xfrm>
            <a:off x="152400" y="1066800"/>
            <a:ext cx="8839200" cy="4462760"/>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2000" dirty="0" smtClean="0">
                <a:solidFill>
                  <a:srgbClr val="50565C"/>
                </a:solidFill>
                <a:latin typeface="Franklin Gothic Book"/>
              </a:rPr>
              <a:t>Federal Staff:</a:t>
            </a:r>
          </a:p>
          <a:p>
            <a:pPr marL="742950" lvl="1" indent="-285750" fontAlgn="ctr">
              <a:spcBef>
                <a:spcPts val="0"/>
              </a:spcBef>
              <a:spcAft>
                <a:spcPts val="600"/>
              </a:spcAft>
              <a:buClr>
                <a:srgbClr val="7AC143"/>
              </a:buClr>
              <a:buFont typeface="Wingdings" panose="05000000000000000000" pitchFamily="2" charset="2"/>
              <a:buChar char="Ø"/>
            </a:pPr>
            <a:r>
              <a:rPr lang="en-US" sz="2000" dirty="0" smtClean="0">
                <a:solidFill>
                  <a:srgbClr val="50565C"/>
                </a:solidFill>
                <a:latin typeface="Franklin Gothic Book"/>
              </a:rPr>
              <a:t>Bob </a:t>
            </a:r>
            <a:r>
              <a:rPr lang="en-US" sz="2000" dirty="0">
                <a:solidFill>
                  <a:srgbClr val="50565C"/>
                </a:solidFill>
                <a:latin typeface="Franklin Gothic Book"/>
              </a:rPr>
              <a:t>Gemmer, Technology Manager, CHP Program </a:t>
            </a:r>
          </a:p>
          <a:p>
            <a:pPr marL="742950" lvl="1" indent="-285750" fontAlgn="ctr">
              <a:spcBef>
                <a:spcPts val="0"/>
              </a:spcBef>
              <a:spcAft>
                <a:spcPts val="600"/>
              </a:spcAft>
              <a:buClr>
                <a:srgbClr val="7AC143"/>
              </a:buClr>
              <a:buFont typeface="Wingdings" panose="05000000000000000000" pitchFamily="2" charset="2"/>
              <a:buChar char="Ø"/>
            </a:pPr>
            <a:r>
              <a:rPr lang="en-US" sz="2000" dirty="0" smtClean="0">
                <a:solidFill>
                  <a:srgbClr val="50565C"/>
                </a:solidFill>
                <a:latin typeface="Franklin Gothic Book"/>
              </a:rPr>
              <a:t>Jamey </a:t>
            </a:r>
            <a:r>
              <a:rPr lang="en-US" sz="2000" dirty="0">
                <a:solidFill>
                  <a:srgbClr val="50565C"/>
                </a:solidFill>
                <a:latin typeface="Franklin Gothic Book"/>
              </a:rPr>
              <a:t>Evans, Technical Project Officer (TPO) for CHP </a:t>
            </a:r>
            <a:r>
              <a:rPr lang="en-US" sz="2000" dirty="0" smtClean="0">
                <a:solidFill>
                  <a:srgbClr val="50565C"/>
                </a:solidFill>
                <a:latin typeface="Franklin Gothic Book"/>
              </a:rPr>
              <a:t>TAPs</a:t>
            </a:r>
          </a:p>
          <a:p>
            <a:pPr marL="285750" indent="-285750" fontAlgn="ctr">
              <a:spcBef>
                <a:spcPts val="0"/>
              </a:spcBef>
              <a:spcAft>
                <a:spcPts val="600"/>
              </a:spcAft>
              <a:buClr>
                <a:srgbClr val="7AC143"/>
              </a:buClr>
              <a:buFont typeface="Wingdings" panose="05000000000000000000" pitchFamily="2" charset="2"/>
              <a:buChar char="Ø"/>
            </a:pPr>
            <a:r>
              <a:rPr lang="en-US" sz="2000" dirty="0" smtClean="0">
                <a:solidFill>
                  <a:srgbClr val="50565C"/>
                </a:solidFill>
                <a:latin typeface="Franklin Gothic Book"/>
              </a:rPr>
              <a:t>Contractor Support:</a:t>
            </a:r>
          </a:p>
          <a:p>
            <a:pPr marL="742950" lvl="1" indent="-285750" fontAlgn="ctr">
              <a:spcBef>
                <a:spcPts val="0"/>
              </a:spcBef>
              <a:spcAft>
                <a:spcPts val="600"/>
              </a:spcAft>
              <a:buClr>
                <a:srgbClr val="7AC143"/>
              </a:buClr>
              <a:buFont typeface="Wingdings" panose="05000000000000000000" pitchFamily="2" charset="2"/>
              <a:buChar char="Ø"/>
            </a:pPr>
            <a:r>
              <a:rPr lang="en-US" sz="2000" dirty="0">
                <a:latin typeface="Franklin Gothic Book"/>
              </a:rPr>
              <a:t>Tommi Makila, Technical and Program </a:t>
            </a:r>
            <a:r>
              <a:rPr lang="en-US" sz="2000" dirty="0" smtClean="0">
                <a:latin typeface="Franklin Gothic Book"/>
              </a:rPr>
              <a:t>Support</a:t>
            </a:r>
            <a:endParaRPr lang="en-US" sz="2000" dirty="0">
              <a:latin typeface="Franklin Gothic Book"/>
            </a:endParaRPr>
          </a:p>
          <a:p>
            <a:pPr marL="742950" lvl="1" indent="-285750" fontAlgn="ctr">
              <a:spcBef>
                <a:spcPts val="0"/>
              </a:spcBef>
              <a:spcAft>
                <a:spcPts val="600"/>
              </a:spcAft>
              <a:buClr>
                <a:srgbClr val="7AC143"/>
              </a:buClr>
              <a:buFont typeface="Wingdings" panose="05000000000000000000" pitchFamily="2" charset="2"/>
              <a:buChar char="Ø"/>
            </a:pPr>
            <a:r>
              <a:rPr lang="en-US" sz="2000" dirty="0">
                <a:latin typeface="Franklin Gothic Book"/>
              </a:rPr>
              <a:t>Patti Garland, DOE CHP TAP </a:t>
            </a:r>
            <a:r>
              <a:rPr lang="en-US" sz="2000" dirty="0" smtClean="0">
                <a:latin typeface="Franklin Gothic Book"/>
              </a:rPr>
              <a:t>Coordinator</a:t>
            </a:r>
            <a:endParaRPr lang="en-US" sz="2000" dirty="0">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endParaRPr lang="en-US" sz="2000" dirty="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r>
              <a:rPr lang="en-US" sz="2000" dirty="0" smtClean="0">
                <a:latin typeface="Franklin Gothic Book"/>
              </a:rPr>
              <a:t>Detailed presentations </a:t>
            </a:r>
            <a:r>
              <a:rPr lang="en-US" sz="2000" dirty="0">
                <a:latin typeface="Franklin Gothic Book"/>
              </a:rPr>
              <a:t>on the CHP Program are available on the Peer Review </a:t>
            </a:r>
            <a:r>
              <a:rPr lang="en-US" sz="2000" dirty="0" smtClean="0">
                <a:latin typeface="Franklin Gothic Book"/>
              </a:rPr>
              <a:t>website</a:t>
            </a:r>
            <a:endParaRPr lang="en-US" sz="2000" dirty="0">
              <a:latin typeface="Franklin Gothic Book"/>
            </a:endParaRPr>
          </a:p>
          <a:p>
            <a:pPr marL="742950" lvl="1" indent="-285750" fontAlgn="ctr">
              <a:spcBef>
                <a:spcPts val="0"/>
              </a:spcBef>
              <a:spcAft>
                <a:spcPts val="600"/>
              </a:spcAft>
              <a:buClr>
                <a:srgbClr val="7AC143"/>
              </a:buClr>
              <a:buFont typeface="Wingdings" panose="05000000000000000000" pitchFamily="2" charset="2"/>
              <a:buChar char="Ø"/>
            </a:pPr>
            <a:r>
              <a:rPr lang="en-US" dirty="0">
                <a:latin typeface="Franklin Gothic Book"/>
              </a:rPr>
              <a:t>Individual R&amp;D projects</a:t>
            </a:r>
          </a:p>
          <a:p>
            <a:pPr marL="742950" lvl="1" indent="-285750" fontAlgn="ctr">
              <a:spcBef>
                <a:spcPts val="0"/>
              </a:spcBef>
              <a:spcAft>
                <a:spcPts val="600"/>
              </a:spcAft>
              <a:buClr>
                <a:srgbClr val="7AC143"/>
              </a:buClr>
              <a:buFont typeface="Wingdings" panose="05000000000000000000" pitchFamily="2" charset="2"/>
              <a:buChar char="Ø"/>
            </a:pPr>
            <a:r>
              <a:rPr lang="en-US" dirty="0">
                <a:latin typeface="Franklin Gothic Book"/>
              </a:rPr>
              <a:t>CHP TAPs</a:t>
            </a:r>
          </a:p>
          <a:p>
            <a:pPr marL="742950" lvl="1" indent="-285750" fontAlgn="ctr">
              <a:spcBef>
                <a:spcPts val="0"/>
              </a:spcBef>
              <a:spcAft>
                <a:spcPts val="600"/>
              </a:spcAft>
              <a:buClr>
                <a:srgbClr val="7AC143"/>
              </a:buClr>
              <a:buFont typeface="Wingdings" panose="05000000000000000000" pitchFamily="2" charset="2"/>
              <a:buChar char="Ø"/>
            </a:pPr>
            <a:r>
              <a:rPr lang="en-US" dirty="0">
                <a:latin typeface="Franklin Gothic Book"/>
              </a:rPr>
              <a:t>CHP Deployment Program</a:t>
            </a:r>
          </a:p>
        </p:txBody>
      </p:sp>
      <p:sp>
        <p:nvSpPr>
          <p:cNvPr id="4" name="TextBox 3">
            <a:extLst>
              <a:ext uri="{FF2B5EF4-FFF2-40B4-BE49-F238E27FC236}">
                <a16:creationId xmlns="" xmlns:a16="http://schemas.microsoft.com/office/drawing/2014/main" id="{9875D5C3-7E57-4388-8678-08D479BD4B65}"/>
              </a:ext>
            </a:extLst>
          </p:cNvPr>
          <p:cNvSpPr txBox="1"/>
          <p:nvPr/>
        </p:nvSpPr>
        <p:spPr>
          <a:xfrm>
            <a:off x="152400" y="5877580"/>
            <a:ext cx="8839200" cy="523220"/>
          </a:xfrm>
          <a:prstGeom prst="rect">
            <a:avLst/>
          </a:prstGeom>
          <a:noFill/>
        </p:spPr>
        <p:txBody>
          <a:bodyPr wrap="square" rtlCol="0">
            <a:spAutoFit/>
          </a:bodyPr>
          <a:lstStyle/>
          <a:p>
            <a:pPr algn="ctr" fontAlgn="ctr">
              <a:spcBef>
                <a:spcPts val="0"/>
              </a:spcBef>
              <a:spcAft>
                <a:spcPts val="600"/>
              </a:spcAft>
              <a:buClr>
                <a:srgbClr val="7AC143"/>
              </a:buClr>
            </a:pPr>
            <a:r>
              <a:rPr lang="en-US" sz="2800" b="1" dirty="0">
                <a:solidFill>
                  <a:srgbClr val="50565C"/>
                </a:solidFill>
                <a:latin typeface="Franklin Gothic Medium" panose="020B0603020102020204" pitchFamily="34" charset="0"/>
              </a:rPr>
              <a:t>THANK YOU!</a:t>
            </a:r>
            <a:endParaRPr lang="en-US" sz="3600" b="1" dirty="0">
              <a:solidFill>
                <a:srgbClr val="50565C"/>
              </a:solidFill>
              <a:latin typeface="Franklin Gothic Medium" panose="020B0603020102020204" pitchFamily="34" charset="0"/>
            </a:endParaRPr>
          </a:p>
        </p:txBody>
      </p:sp>
    </p:spTree>
    <p:extLst>
      <p:ext uri="{BB962C8B-B14F-4D97-AF65-F5344CB8AC3E}">
        <p14:creationId xmlns:p14="http://schemas.microsoft.com/office/powerpoint/2010/main" val="3361975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0960" y="1697667"/>
            <a:ext cx="8471371" cy="664533"/>
          </a:xfrm>
        </p:spPr>
        <p:txBody>
          <a:bodyPr>
            <a:normAutofit/>
          </a:bodyPr>
          <a:lstStyle/>
          <a:p>
            <a:r>
              <a:rPr lang="en-US" sz="2800" b="0" dirty="0" smtClean="0"/>
              <a:t>Process Heating and Waste Heat Recovery</a:t>
            </a:r>
            <a:endParaRPr lang="en-US" sz="2800" b="0" dirty="0"/>
          </a:p>
          <a:p>
            <a:endParaRPr lang="en-US" sz="2400" b="0" dirty="0"/>
          </a:p>
        </p:txBody>
      </p:sp>
      <p:sp>
        <p:nvSpPr>
          <p:cNvPr id="3" name="Text Placeholder 2"/>
          <p:cNvSpPr>
            <a:spLocks noGrp="1"/>
          </p:cNvSpPr>
          <p:nvPr>
            <p:ph type="body" sz="quarter" idx="10"/>
          </p:nvPr>
        </p:nvSpPr>
        <p:spPr>
          <a:xfrm>
            <a:off x="530960" y="2590800"/>
            <a:ext cx="6936640" cy="838200"/>
          </a:xfrm>
        </p:spPr>
        <p:txBody>
          <a:bodyPr/>
          <a:lstStyle/>
          <a:p>
            <a:r>
              <a:rPr lang="en-US" sz="1800" b="0" dirty="0" smtClean="0"/>
              <a:t>Bob Gemmer, </a:t>
            </a:r>
            <a:r>
              <a:rPr lang="en-US" sz="1800" b="0" dirty="0"/>
              <a:t>Technology </a:t>
            </a:r>
            <a:r>
              <a:rPr lang="en-US" sz="1800" b="0" dirty="0" smtClean="0"/>
              <a:t>Manager and Joe Cresko, Chief Engineer</a:t>
            </a:r>
            <a:endParaRPr lang="en-US" sz="1800" b="0" dirty="0"/>
          </a:p>
          <a:p>
            <a:r>
              <a:rPr lang="en-US" sz="1800" b="0" dirty="0"/>
              <a:t>Advanced Manufacturing Office</a:t>
            </a:r>
          </a:p>
        </p:txBody>
      </p:sp>
      <p:sp>
        <p:nvSpPr>
          <p:cNvPr id="4" name="Text Placeholder 3"/>
          <p:cNvSpPr>
            <a:spLocks noGrp="1"/>
          </p:cNvSpPr>
          <p:nvPr>
            <p:ph type="body" sz="quarter" idx="13"/>
          </p:nvPr>
        </p:nvSpPr>
        <p:spPr>
          <a:xfrm>
            <a:off x="524471" y="3429000"/>
            <a:ext cx="4448477" cy="478467"/>
          </a:xfrm>
        </p:spPr>
        <p:txBody>
          <a:bodyPr>
            <a:noAutofit/>
          </a:bodyPr>
          <a:lstStyle/>
          <a:p>
            <a:r>
              <a:rPr lang="en-US" sz="1800" dirty="0"/>
              <a:t>AMO Peer Review</a:t>
            </a:r>
          </a:p>
          <a:p>
            <a:r>
              <a:rPr lang="en-US" sz="1800" dirty="0"/>
              <a:t>June 2020  |  Washington, DC</a:t>
            </a:r>
          </a:p>
        </p:txBody>
      </p:sp>
      <p:sp>
        <p:nvSpPr>
          <p:cNvPr id="7" name="Text Placeholder 2"/>
          <p:cNvSpPr txBox="1">
            <a:spLocks/>
          </p:cNvSpPr>
          <p:nvPr/>
        </p:nvSpPr>
        <p:spPr bwMode="auto">
          <a:xfrm>
            <a:off x="4972948" y="3754547"/>
            <a:ext cx="4171052" cy="331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i="1" dirty="0" err="1">
                <a:solidFill>
                  <a:srgbClr val="005C82"/>
                </a:solidFill>
              </a:rPr>
              <a:t>manufacturing.energy.gov</a:t>
            </a:r>
            <a:endParaRPr i="1" dirty="0">
              <a:solidFill>
                <a:srgbClr val="005C82"/>
              </a:solidFill>
            </a:endParaRPr>
          </a:p>
        </p:txBody>
      </p:sp>
    </p:spTree>
    <p:extLst>
      <p:ext uri="{BB962C8B-B14F-4D97-AF65-F5344CB8AC3E}">
        <p14:creationId xmlns:p14="http://schemas.microsoft.com/office/powerpoint/2010/main" val="329352024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126"/>
          <p:cNvSpPr/>
          <p:nvPr/>
        </p:nvSpPr>
        <p:spPr>
          <a:xfrm>
            <a:off x="0" y="0"/>
            <a:ext cx="9144000" cy="600164"/>
          </a:xfrm>
          <a:prstGeom prst="rect">
            <a:avLst/>
          </a:prstGeom>
        </p:spPr>
        <p:txBody>
          <a:bodyPr wrap="square">
            <a:spAutoFit/>
          </a:bodyPr>
          <a:lstStyle/>
          <a:p>
            <a:pPr>
              <a:spcAft>
                <a:spcPts val="600"/>
              </a:spcAft>
            </a:pPr>
            <a:r>
              <a:rPr lang="en-US" sz="3300" b="1" dirty="0">
                <a:solidFill>
                  <a:srgbClr val="007934"/>
                </a:solidFill>
                <a:latin typeface="Franklin Gothic Medium"/>
              </a:rPr>
              <a:t>Process </a:t>
            </a:r>
            <a:r>
              <a:rPr lang="en-US" sz="3300" b="1" dirty="0" smtClean="0">
                <a:solidFill>
                  <a:srgbClr val="007934"/>
                </a:solidFill>
                <a:latin typeface="Franklin Gothic Medium"/>
              </a:rPr>
              <a:t>Heating and Waste Heat </a:t>
            </a:r>
            <a:r>
              <a:rPr lang="en-US" sz="3300" b="1" dirty="0">
                <a:solidFill>
                  <a:srgbClr val="007934"/>
                </a:solidFill>
                <a:latin typeface="Franklin Gothic Medium"/>
              </a:rPr>
              <a:t>Background</a:t>
            </a:r>
            <a:r>
              <a:rPr lang="en-US" sz="2400" dirty="0" smtClean="0">
                <a:solidFill>
                  <a:prstClr val="black"/>
                </a:solidFill>
              </a:rPr>
              <a:t> </a:t>
            </a:r>
          </a:p>
        </p:txBody>
      </p:sp>
      <p:pic>
        <p:nvPicPr>
          <p:cNvPr id="7" name="Picture 6"/>
          <p:cNvPicPr/>
          <p:nvPr/>
        </p:nvPicPr>
        <p:blipFill rotWithShape="1">
          <a:blip r:embed="rId2" cstate="print">
            <a:extLst>
              <a:ext uri="{28A0092B-C50C-407E-A947-70E740481C1C}">
                <a14:useLocalDpi xmlns:a14="http://schemas.microsoft.com/office/drawing/2010/main" val="0"/>
              </a:ext>
            </a:extLst>
          </a:blip>
          <a:srcRect l="847" b="8195"/>
          <a:stretch/>
        </p:blipFill>
        <p:spPr bwMode="auto">
          <a:xfrm>
            <a:off x="609600" y="914400"/>
            <a:ext cx="7953176" cy="3258897"/>
          </a:xfrm>
          <a:prstGeom prst="rect">
            <a:avLst/>
          </a:prstGeom>
          <a:noFill/>
          <a:ln>
            <a:noFill/>
          </a:ln>
          <a:extLst>
            <a:ext uri="{53640926-AAD7-44d8-BBD7-CCE9431645EC}">
              <a14:shadowObscured xmlns:a14="http://schemas.microsoft.com/office/drawing/2010/main" xmlns=""/>
            </a:ext>
          </a:extLst>
        </p:spPr>
      </p:pic>
      <p:sp>
        <p:nvSpPr>
          <p:cNvPr id="8" name="Rounded Rectangle 7"/>
          <p:cNvSpPr/>
          <p:nvPr/>
        </p:nvSpPr>
        <p:spPr>
          <a:xfrm>
            <a:off x="609600" y="4267200"/>
            <a:ext cx="7935369" cy="2065020"/>
          </a:xfrm>
          <a:prstGeom prst="roundRect">
            <a:avLst>
              <a:gd name="adj" fmla="val 8839"/>
            </a:avLst>
          </a:prstGeom>
          <a:solidFill>
            <a:schemeClr val="bg1">
              <a:alpha val="65000"/>
            </a:schemeClr>
          </a:solidFill>
          <a:ln w="25400">
            <a:solidFill>
              <a:schemeClr val="accent1">
                <a:shade val="50000"/>
              </a:schemeClr>
            </a:solidFill>
          </a:ln>
        </p:spPr>
        <p:txBody>
          <a:bodyPr wrap="square">
            <a:spAutoFit/>
          </a:bodyPr>
          <a:lstStyle/>
          <a:p>
            <a:pPr marL="365760" indent="-365760">
              <a:buFont typeface="Arial" panose="020B0604020202020204" pitchFamily="34" charset="0"/>
              <a:buChar char="•"/>
            </a:pPr>
            <a:r>
              <a:rPr lang="en-US" sz="1400" b="1" dirty="0" smtClean="0">
                <a:solidFill>
                  <a:prstClr val="black"/>
                </a:solidFill>
              </a:rPr>
              <a:t>7 Quads opportunity space</a:t>
            </a:r>
            <a:r>
              <a:rPr lang="en-US" sz="1400" dirty="0" smtClean="0">
                <a:solidFill>
                  <a:prstClr val="black"/>
                </a:solidFill>
              </a:rPr>
              <a:t>. </a:t>
            </a:r>
            <a:r>
              <a:rPr lang="en-US" sz="1400" dirty="0"/>
              <a:t>Process heating accounts for a sizable fraction of total U.S. energy use, and more direct energy use than any other energy consuming processes in manufacturing.  Currently process heating is 95% fossil fuel based. </a:t>
            </a:r>
            <a:r>
              <a:rPr lang="en-US" sz="1400" dirty="0" smtClean="0">
                <a:solidFill>
                  <a:prstClr val="black"/>
                </a:solidFill>
              </a:rPr>
              <a:t>.</a:t>
            </a:r>
            <a:endParaRPr lang="en-US" sz="1400" dirty="0">
              <a:solidFill>
                <a:prstClr val="black"/>
              </a:solidFill>
            </a:endParaRPr>
          </a:p>
          <a:p>
            <a:pPr marL="365760" indent="-365760">
              <a:spcBef>
                <a:spcPts val="600"/>
              </a:spcBef>
              <a:buFont typeface="Arial" panose="020B0604020202020204" pitchFamily="34" charset="0"/>
              <a:buChar char="•"/>
            </a:pPr>
            <a:r>
              <a:rPr lang="en-US" sz="1400" b="1" dirty="0">
                <a:solidFill>
                  <a:prstClr val="black"/>
                </a:solidFill>
              </a:rPr>
              <a:t>95% fossil fuel based</a:t>
            </a:r>
            <a:r>
              <a:rPr lang="en-US" sz="1400" dirty="0">
                <a:solidFill>
                  <a:prstClr val="black"/>
                </a:solidFill>
              </a:rPr>
              <a:t>. Traditional industrial (thermal) processes can be inefficient, difficult to control and result in materials and products with compromised quality and performance.  </a:t>
            </a:r>
            <a:endParaRPr lang="en-US" sz="1400" dirty="0" smtClean="0">
              <a:solidFill>
                <a:prstClr val="black"/>
              </a:solidFill>
            </a:endParaRPr>
          </a:p>
          <a:p>
            <a:pPr marL="365760" indent="-365760">
              <a:spcBef>
                <a:spcPts val="600"/>
              </a:spcBef>
              <a:buFont typeface="Arial" panose="020B0604020202020204" pitchFamily="34" charset="0"/>
              <a:buChar char="•"/>
            </a:pPr>
            <a:r>
              <a:rPr lang="en-US" sz="1400" b="1" dirty="0" smtClean="0">
                <a:solidFill>
                  <a:prstClr val="black"/>
                </a:solidFill>
              </a:rPr>
              <a:t>1.25 Quads potential</a:t>
            </a:r>
            <a:r>
              <a:rPr lang="en-US" sz="1400" dirty="0" smtClean="0">
                <a:solidFill>
                  <a:prstClr val="black"/>
                </a:solidFill>
              </a:rPr>
              <a:t>.  Assuming half of the energy lost in current process heating operations can be avoided, this represents a &gt; 1% reduction in the total energy used in the U.S. economy.</a:t>
            </a:r>
            <a:endParaRPr lang="en-US" sz="1400" dirty="0">
              <a:solidFill>
                <a:prstClr val="black"/>
              </a:solidFill>
            </a:endParaRPr>
          </a:p>
        </p:txBody>
      </p:sp>
    </p:spTree>
    <p:extLst>
      <p:ext uri="{BB962C8B-B14F-4D97-AF65-F5344CB8AC3E}">
        <p14:creationId xmlns:p14="http://schemas.microsoft.com/office/powerpoint/2010/main" val="287508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89" t="-1" r="6933" b="-779"/>
          <a:stretch/>
        </p:blipFill>
        <p:spPr>
          <a:xfrm>
            <a:off x="4237860" y="1627470"/>
            <a:ext cx="4601339" cy="3477930"/>
          </a:xfrm>
          <a:prstGeom prst="rect">
            <a:avLst/>
          </a:prstGeom>
        </p:spPr>
      </p:pic>
      <p:sp>
        <p:nvSpPr>
          <p:cNvPr id="7" name="Rounded Rectangle 6"/>
          <p:cNvSpPr/>
          <p:nvPr/>
        </p:nvSpPr>
        <p:spPr>
          <a:xfrm>
            <a:off x="228600" y="990600"/>
            <a:ext cx="3899241" cy="2807137"/>
          </a:xfrm>
          <a:prstGeom prst="roundRect">
            <a:avLst>
              <a:gd name="adj" fmla="val 8839"/>
            </a:avLst>
          </a:prstGeom>
          <a:solidFill>
            <a:schemeClr val="bg1">
              <a:alpha val="65000"/>
            </a:schemeClr>
          </a:solidFill>
          <a:ln w="25400">
            <a:solidFill>
              <a:schemeClr val="accent1">
                <a:shade val="50000"/>
              </a:schemeClr>
            </a:solidFill>
          </a:ln>
        </p:spPr>
        <p:txBody>
          <a:bodyPr wrap="square">
            <a:spAutoFit/>
          </a:bodyPr>
          <a:lstStyle/>
          <a:p>
            <a:r>
              <a:rPr lang="en-US" sz="1600" b="1" dirty="0" smtClean="0">
                <a:solidFill>
                  <a:prstClr val="black"/>
                </a:solidFill>
              </a:rPr>
              <a:t>Thermal process intensification opportunities include:</a:t>
            </a:r>
            <a:endParaRPr lang="en-US" sz="1400" b="1" dirty="0" smtClean="0"/>
          </a:p>
          <a:p>
            <a:pPr marL="285750" indent="-285750">
              <a:spcBef>
                <a:spcPts val="0"/>
              </a:spcBef>
              <a:spcAft>
                <a:spcPts val="600"/>
              </a:spcAft>
              <a:buFont typeface="Arial" panose="020B0604020202020204" pitchFamily="34" charset="0"/>
              <a:buChar char="•"/>
            </a:pPr>
            <a:r>
              <a:rPr lang="en-US" sz="1400" b="1" dirty="0" smtClean="0"/>
              <a:t>Improved product quality – </a:t>
            </a:r>
            <a:r>
              <a:rPr lang="en-US" sz="1400" dirty="0" smtClean="0"/>
              <a:t>more uniform heating, less oxidation or distortion during heating.</a:t>
            </a:r>
          </a:p>
          <a:p>
            <a:pPr marL="285750" indent="-285750">
              <a:spcBef>
                <a:spcPts val="0"/>
              </a:spcBef>
              <a:spcAft>
                <a:spcPts val="600"/>
              </a:spcAft>
              <a:buFont typeface="Arial" panose="020B0604020202020204" pitchFamily="34" charset="0"/>
              <a:buChar char="•"/>
            </a:pPr>
            <a:r>
              <a:rPr lang="en-US" sz="1400" b="1" dirty="0" smtClean="0"/>
              <a:t>Mfg</a:t>
            </a:r>
            <a:r>
              <a:rPr lang="en-US" sz="1400" b="1" dirty="0"/>
              <a:t>. Flexibility – </a:t>
            </a:r>
            <a:r>
              <a:rPr lang="en-US" sz="1400" dirty="0"/>
              <a:t>expanded options </a:t>
            </a:r>
            <a:r>
              <a:rPr lang="en-US" sz="1400" dirty="0" smtClean="0"/>
              <a:t>for </a:t>
            </a:r>
            <a:r>
              <a:rPr lang="en-US" sz="1400" dirty="0"/>
              <a:t>automation, controls  and </a:t>
            </a:r>
            <a:r>
              <a:rPr lang="en-US" sz="1400" dirty="0" smtClean="0"/>
              <a:t>process </a:t>
            </a:r>
            <a:r>
              <a:rPr lang="en-US" sz="1400" dirty="0"/>
              <a:t>integration.</a:t>
            </a:r>
          </a:p>
          <a:p>
            <a:pPr marL="285750" indent="-285750">
              <a:spcBef>
                <a:spcPts val="0"/>
              </a:spcBef>
              <a:spcAft>
                <a:spcPts val="600"/>
              </a:spcAft>
              <a:buFont typeface="Arial" panose="020B0604020202020204" pitchFamily="34" charset="0"/>
              <a:buChar char="•"/>
            </a:pPr>
            <a:r>
              <a:rPr lang="en-US" sz="1400" b="1" dirty="0" smtClean="0"/>
              <a:t>Productivity </a:t>
            </a:r>
            <a:r>
              <a:rPr lang="en-US" sz="1400" b="1" dirty="0"/>
              <a:t>- </a:t>
            </a:r>
            <a:r>
              <a:rPr lang="en-US" sz="1400" dirty="0"/>
              <a:t>faster heat-up and cool-down time resulting in production flexibility, reduced labor cost etc. </a:t>
            </a:r>
          </a:p>
        </p:txBody>
      </p:sp>
      <p:cxnSp>
        <p:nvCxnSpPr>
          <p:cNvPr id="8" name="Straight Arrow Connector 7"/>
          <p:cNvCxnSpPr>
            <a:stCxn id="7" idx="3"/>
          </p:cNvCxnSpPr>
          <p:nvPr/>
        </p:nvCxnSpPr>
        <p:spPr>
          <a:xfrm>
            <a:off x="4127841" y="2394169"/>
            <a:ext cx="2044359" cy="1111031"/>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228600" y="4046055"/>
            <a:ext cx="3901183" cy="1579687"/>
          </a:xfrm>
          <a:prstGeom prst="roundRect">
            <a:avLst>
              <a:gd name="adj" fmla="val 8839"/>
            </a:avLst>
          </a:prstGeom>
          <a:solidFill>
            <a:schemeClr val="bg1">
              <a:alpha val="65000"/>
            </a:schemeClr>
          </a:solidFill>
          <a:ln w="25400">
            <a:solidFill>
              <a:schemeClr val="accent1">
                <a:shade val="50000"/>
              </a:schemeClr>
            </a:solidFill>
          </a:ln>
        </p:spPr>
        <p:txBody>
          <a:bodyPr wrap="square">
            <a:spAutoFit/>
          </a:bodyPr>
          <a:lstStyle/>
          <a:p>
            <a:pPr marL="0" marR="0">
              <a:spcBef>
                <a:spcPts val="0"/>
              </a:spcBef>
              <a:spcAft>
                <a:spcPts val="0"/>
              </a:spcAft>
            </a:pPr>
            <a:r>
              <a:rPr lang="en-US" sz="1600" b="1" kern="1200" dirty="0">
                <a:solidFill>
                  <a:srgbClr val="000000"/>
                </a:solidFill>
                <a:effectLst/>
                <a:latin typeface="Calibri"/>
                <a:ea typeface="ＭＳ 明朝"/>
                <a:cs typeface="Times New Roman"/>
              </a:rPr>
              <a:t>Implications </a:t>
            </a:r>
            <a:r>
              <a:rPr lang="en-US" sz="1600" b="1" dirty="0" smtClean="0">
                <a:solidFill>
                  <a:srgbClr val="000000"/>
                </a:solidFill>
                <a:latin typeface="Calibri"/>
                <a:ea typeface="ＭＳ 明朝"/>
                <a:cs typeface="Times New Roman"/>
              </a:rPr>
              <a:t>for</a:t>
            </a:r>
            <a:r>
              <a:rPr lang="en-US" sz="1600" b="1" kern="1200" dirty="0" smtClean="0">
                <a:solidFill>
                  <a:srgbClr val="000000"/>
                </a:solidFill>
                <a:effectLst/>
                <a:latin typeface="Calibri"/>
                <a:ea typeface="ＭＳ 明朝"/>
                <a:cs typeface="Times New Roman"/>
              </a:rPr>
              <a:t> </a:t>
            </a:r>
            <a:r>
              <a:rPr lang="en-US" sz="1600" b="1" kern="1200" dirty="0">
                <a:solidFill>
                  <a:srgbClr val="000000"/>
                </a:solidFill>
                <a:effectLst/>
                <a:latin typeface="Calibri"/>
                <a:ea typeface="ＭＳ 明朝"/>
                <a:cs typeface="Times New Roman"/>
              </a:rPr>
              <a:t>U.S. Manufacturing competitiveness are significant.  </a:t>
            </a:r>
            <a:endParaRPr lang="en-US" sz="1600" dirty="0">
              <a:effectLst/>
              <a:latin typeface="Times"/>
              <a:ea typeface="ＭＳ 明朝"/>
              <a:cs typeface="Times New Roman"/>
            </a:endParaRPr>
          </a:p>
          <a:p>
            <a:pPr marL="342900" marR="0" lvl="0" indent="-342900">
              <a:lnSpc>
                <a:spcPct val="107000"/>
              </a:lnSpc>
              <a:spcBef>
                <a:spcPts val="0"/>
              </a:spcBef>
              <a:spcAft>
                <a:spcPts val="0"/>
              </a:spcAft>
              <a:buFont typeface="Arial"/>
              <a:buChar char="•"/>
              <a:tabLst>
                <a:tab pos="457200" algn="l"/>
              </a:tabLst>
            </a:pPr>
            <a:r>
              <a:rPr lang="en-US" sz="1400" kern="1200" dirty="0">
                <a:solidFill>
                  <a:srgbClr val="000000"/>
                </a:solidFill>
                <a:effectLst/>
                <a:latin typeface="Calibri"/>
                <a:ea typeface="Calibri"/>
                <a:cs typeface="Times New Roman"/>
              </a:rPr>
              <a:t>Other countries, including Japan, India and Germany, have made advances that put at risk U.S. competitiveness in manufacturing industries identified by DOE as </a:t>
            </a:r>
            <a:r>
              <a:rPr lang="en-US" sz="1400" kern="1200" dirty="0" smtClean="0">
                <a:solidFill>
                  <a:srgbClr val="000000"/>
                </a:solidFill>
                <a:effectLst/>
                <a:latin typeface="Calibri"/>
                <a:ea typeface="Calibri"/>
                <a:cs typeface="Times New Roman"/>
              </a:rPr>
              <a:t>critical. </a:t>
            </a:r>
            <a:endParaRPr lang="en-US" sz="1100" dirty="0">
              <a:effectLst/>
              <a:latin typeface="Calibri"/>
              <a:ea typeface="Calibri"/>
              <a:cs typeface="Times New Roman"/>
            </a:endParaRPr>
          </a:p>
        </p:txBody>
      </p:sp>
      <p:sp>
        <p:nvSpPr>
          <p:cNvPr id="9" name="Rectangle 8"/>
          <p:cNvSpPr/>
          <p:nvPr/>
        </p:nvSpPr>
        <p:spPr>
          <a:xfrm>
            <a:off x="0" y="0"/>
            <a:ext cx="9144000" cy="600164"/>
          </a:xfrm>
          <a:prstGeom prst="rect">
            <a:avLst/>
          </a:prstGeom>
        </p:spPr>
        <p:txBody>
          <a:bodyPr wrap="square">
            <a:spAutoFit/>
          </a:bodyPr>
          <a:lstStyle/>
          <a:p>
            <a:pPr>
              <a:spcAft>
                <a:spcPts val="600"/>
              </a:spcAft>
            </a:pPr>
            <a:r>
              <a:rPr lang="en-US" sz="3300" b="1" dirty="0">
                <a:solidFill>
                  <a:srgbClr val="007934"/>
                </a:solidFill>
                <a:latin typeface="Franklin Gothic Medium"/>
              </a:rPr>
              <a:t>Process Heating Background</a:t>
            </a:r>
            <a:r>
              <a:rPr lang="en-US" sz="2400" dirty="0" smtClean="0">
                <a:solidFill>
                  <a:prstClr val="black"/>
                </a:solidFill>
              </a:rPr>
              <a:t> </a:t>
            </a:r>
          </a:p>
        </p:txBody>
      </p:sp>
    </p:spTree>
    <p:extLst>
      <p:ext uri="{BB962C8B-B14F-4D97-AF65-F5344CB8AC3E}">
        <p14:creationId xmlns:p14="http://schemas.microsoft.com/office/powerpoint/2010/main" val="74007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523215" y="6535956"/>
            <a:ext cx="838192" cy="365125"/>
          </a:xfrm>
          <a:prstGeom prst="rect">
            <a:avLst/>
          </a:prstGeom>
        </p:spPr>
        <p:txBody>
          <a:bodyPr/>
          <a:lstStyle/>
          <a:p>
            <a:fld id="{1136933C-3588-4702-9BB6-6B5171D99713}" type="slidenum">
              <a:rPr lang="en-US" smtClean="0">
                <a:solidFill>
                  <a:srgbClr val="4F81BD">
                    <a:lumMod val="75000"/>
                  </a:srgbClr>
                </a:solidFill>
              </a:rPr>
              <a:pPr/>
              <a:t>17</a:t>
            </a:fld>
            <a:endParaRPr lang="en-US" dirty="0">
              <a:solidFill>
                <a:srgbClr val="4F81BD">
                  <a:lumMod val="75000"/>
                </a:srgbClr>
              </a:solidFill>
            </a:endParaRPr>
          </a:p>
        </p:txBody>
      </p:sp>
      <p:sp>
        <p:nvSpPr>
          <p:cNvPr id="5" name="TextBox 4"/>
          <p:cNvSpPr txBox="1"/>
          <p:nvPr/>
        </p:nvSpPr>
        <p:spPr>
          <a:xfrm>
            <a:off x="6067583" y="5758334"/>
            <a:ext cx="2572884" cy="338554"/>
          </a:xfrm>
          <a:prstGeom prst="rect">
            <a:avLst/>
          </a:prstGeom>
          <a:noFill/>
        </p:spPr>
        <p:txBody>
          <a:bodyPr wrap="square" rtlCol="0">
            <a:spAutoFit/>
          </a:bodyPr>
          <a:lstStyle/>
          <a:p>
            <a:r>
              <a:rPr lang="en-US" sz="1600" b="1" dirty="0" smtClean="0">
                <a:solidFill>
                  <a:srgbClr val="040404"/>
                </a:solidFill>
              </a:rPr>
              <a:t>Note: 1 quad = 1,000 </a:t>
            </a:r>
            <a:r>
              <a:rPr lang="en-US" sz="1600" b="1" dirty="0" err="1" smtClean="0">
                <a:solidFill>
                  <a:srgbClr val="040404"/>
                </a:solidFill>
              </a:rPr>
              <a:t>TBtu</a:t>
            </a:r>
            <a:endParaRPr lang="en-US" sz="1600" b="1" dirty="0">
              <a:solidFill>
                <a:srgbClr val="040404"/>
              </a:solidFill>
            </a:endParaRPr>
          </a:p>
        </p:txBody>
      </p:sp>
      <p:sp>
        <p:nvSpPr>
          <p:cNvPr id="7" name="Rectangle 6"/>
          <p:cNvSpPr/>
          <p:nvPr/>
        </p:nvSpPr>
        <p:spPr>
          <a:xfrm>
            <a:off x="0" y="6488668"/>
            <a:ext cx="8796422" cy="307777"/>
          </a:xfrm>
          <a:prstGeom prst="rect">
            <a:avLst/>
          </a:prstGeom>
        </p:spPr>
        <p:txBody>
          <a:bodyPr wrap="square">
            <a:spAutoFit/>
          </a:bodyPr>
          <a:lstStyle/>
          <a:p>
            <a:r>
              <a:rPr lang="en-US" sz="1400" dirty="0">
                <a:hlinkClick r:id="rId2"/>
              </a:rPr>
              <a:t>https://www.energy.gov/eere/amo/static-sankey-diagram-process-energy-us-manufacturing-sector-2014-mecs</a:t>
            </a:r>
            <a:endParaRPr lang="en-US" sz="1400" dirty="0"/>
          </a:p>
        </p:txBody>
      </p:sp>
      <p:pic>
        <p:nvPicPr>
          <p:cNvPr id="3074" name="Picture 2" descr="screenshot of the 2014 MECS Sankey Charts-Process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418" y="1027863"/>
            <a:ext cx="7570049" cy="458946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bwMode="auto">
          <a:xfrm>
            <a:off x="512763" y="114300"/>
            <a:ext cx="8724900"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lang="en-US" sz="3300" b="1" kern="120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r>
              <a:rPr lang="en-US" dirty="0" smtClean="0"/>
              <a:t>The Opportunities</a:t>
            </a:r>
            <a:endParaRPr lang="en-US" dirty="0"/>
          </a:p>
        </p:txBody>
      </p:sp>
    </p:spTree>
    <p:extLst>
      <p:ext uri="{BB962C8B-B14F-4D97-AF65-F5344CB8AC3E}">
        <p14:creationId xmlns:p14="http://schemas.microsoft.com/office/powerpoint/2010/main" val="11975705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and Barriers</a:t>
            </a:r>
            <a:endParaRPr lang="en-US" dirty="0"/>
          </a:p>
        </p:txBody>
      </p:sp>
      <p:sp>
        <p:nvSpPr>
          <p:cNvPr id="3" name="Rectangle 2"/>
          <p:cNvSpPr/>
          <p:nvPr/>
        </p:nvSpPr>
        <p:spPr>
          <a:xfrm>
            <a:off x="152400" y="970776"/>
            <a:ext cx="8631237" cy="5201424"/>
          </a:xfrm>
          <a:prstGeom prst="rect">
            <a:avLst/>
          </a:prstGeom>
        </p:spPr>
        <p:txBody>
          <a:bodyPr wrap="square">
            <a:spAutoFit/>
          </a:bodyPr>
          <a:lstStyle/>
          <a:p>
            <a:pPr marL="0" marR="0">
              <a:spcBef>
                <a:spcPts val="0"/>
              </a:spcBef>
              <a:spcAft>
                <a:spcPts val="0"/>
              </a:spcAft>
            </a:pPr>
            <a:r>
              <a:rPr lang="en-US" sz="2000" b="1" dirty="0" smtClean="0">
                <a:solidFill>
                  <a:srgbClr val="017A3E"/>
                </a:solidFill>
                <a:latin typeface="Franklin Gothic Medium" panose="020B0603020102020204" pitchFamily="34" charset="0"/>
                <a:ea typeface="Calibri" panose="020F0502020204030204" pitchFamily="34" charset="0"/>
                <a:cs typeface="Arial" panose="020B0604020202020204" pitchFamily="34" charset="0"/>
              </a:rPr>
              <a:t>There are a number of critical challenges and barriers common across the process heating industry:</a:t>
            </a:r>
          </a:p>
          <a:p>
            <a:pPr marL="0" marR="0">
              <a:spcBef>
                <a:spcPts val="0"/>
              </a:spcBef>
              <a:spcAft>
                <a:spcPts val="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Ø"/>
            </a:pPr>
            <a:r>
              <a:rPr lang="en-US" sz="1600" b="1" dirty="0">
                <a:latin typeface="Franklin Gothic Book" panose="020B0503020102020204" pitchFamily="34" charset="0"/>
                <a:ea typeface="Calibri" panose="020F0502020204030204" pitchFamily="34" charset="0"/>
              </a:rPr>
              <a:t>Equipment inventory: </a:t>
            </a:r>
            <a:r>
              <a:rPr lang="en-US" sz="1600" dirty="0">
                <a:latin typeface="Franklin Gothic Book" panose="020B0503020102020204" pitchFamily="34" charset="0"/>
                <a:ea typeface="Calibri" panose="020F0502020204030204" pitchFamily="34" charset="0"/>
              </a:rPr>
              <a:t>lack of comprehensive and detailed understanding of the demographics (e.g., age, state, utilization capacity) of process heating equipment in the U.S.</a:t>
            </a:r>
            <a:endParaRPr lang="en-US" sz="1600" dirty="0">
              <a:latin typeface="Arial" panose="020B060402020202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Ø"/>
            </a:pPr>
            <a:r>
              <a:rPr lang="en-US" sz="1600" b="1" dirty="0" err="1">
                <a:latin typeface="Franklin Gothic Book" panose="020B0503020102020204" pitchFamily="34" charset="0"/>
                <a:ea typeface="Calibri" panose="020F0502020204030204" pitchFamily="34" charset="0"/>
              </a:rPr>
              <a:t>Electrotechnologies</a:t>
            </a:r>
            <a:r>
              <a:rPr lang="en-US" sz="1600" dirty="0">
                <a:latin typeface="Franklin Gothic Book" panose="020B0503020102020204" pitchFamily="34" charset="0"/>
                <a:ea typeface="Calibri" panose="020F0502020204030204" pitchFamily="34" charset="0"/>
              </a:rPr>
              <a:t>: currently very limited (&lt;5%) use of electric and hybrid-electric systems for heating, curing, drying, and other operations to take advantage of selective and/or volumetric heating energy benefits.</a:t>
            </a:r>
            <a:endParaRPr lang="en-US" sz="1600" dirty="0">
              <a:latin typeface="Arial" panose="020B060402020202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Ø"/>
            </a:pPr>
            <a:r>
              <a:rPr lang="en-US" sz="1600" b="1" dirty="0">
                <a:latin typeface="Franklin Gothic Book" panose="020B0503020102020204" pitchFamily="34" charset="0"/>
                <a:ea typeface="Calibri" panose="020F0502020204030204" pitchFamily="34" charset="0"/>
              </a:rPr>
              <a:t>Multi-physics modeling and design tools</a:t>
            </a:r>
            <a:r>
              <a:rPr lang="en-US" sz="1600" dirty="0">
                <a:latin typeface="Franklin Gothic Book" panose="020B0503020102020204" pitchFamily="34" charset="0"/>
                <a:ea typeface="Calibri" panose="020F0502020204030204" pitchFamily="34" charset="0"/>
              </a:rPr>
              <a:t>: lack of models to optimize energy use and heat transfer in high-temperature applications, including hybrid systems.</a:t>
            </a:r>
            <a:endParaRPr lang="en-US" sz="1600" dirty="0">
              <a:latin typeface="Arial" panose="020B060402020202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Ø"/>
            </a:pPr>
            <a:r>
              <a:rPr lang="en-US" sz="1600" b="1" dirty="0">
                <a:latin typeface="Franklin Gothic Book" panose="020B0503020102020204" pitchFamily="34" charset="0"/>
                <a:ea typeface="Calibri" panose="020F0502020204030204" pitchFamily="34" charset="0"/>
              </a:rPr>
              <a:t>Sensors and controls</a:t>
            </a:r>
            <a:r>
              <a:rPr lang="en-US" sz="1600" dirty="0">
                <a:latin typeface="Franklin Gothic Book" panose="020B0503020102020204" pitchFamily="34" charset="0"/>
                <a:ea typeface="Calibri" panose="020F0502020204030204" pitchFamily="34" charset="0"/>
              </a:rPr>
              <a:t>: lack of reliable, robust, and affordable sensors and process controls for use in high-temperature and corrosive environments.</a:t>
            </a:r>
            <a:endParaRPr lang="en-US" sz="1600" dirty="0">
              <a:latin typeface="Arial" panose="020B060402020202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Ø"/>
            </a:pPr>
            <a:r>
              <a:rPr lang="en-US" sz="1600" b="1" dirty="0" err="1">
                <a:latin typeface="Franklin Gothic Book" panose="020B0503020102020204" pitchFamily="34" charset="0"/>
                <a:ea typeface="Calibri" panose="020F0502020204030204" pitchFamily="34" charset="0"/>
              </a:rPr>
              <a:t>Retrofittable</a:t>
            </a:r>
            <a:r>
              <a:rPr lang="en-US" sz="1600" b="1" dirty="0">
                <a:latin typeface="Franklin Gothic Book" panose="020B0503020102020204" pitchFamily="34" charset="0"/>
                <a:ea typeface="Calibri" panose="020F0502020204030204" pitchFamily="34" charset="0"/>
              </a:rPr>
              <a:t> technologies</a:t>
            </a:r>
            <a:r>
              <a:rPr lang="en-US" sz="1600" dirty="0">
                <a:latin typeface="Franklin Gothic Book" panose="020B0503020102020204" pitchFamily="34" charset="0"/>
                <a:ea typeface="Calibri" panose="020F0502020204030204" pitchFamily="34" charset="0"/>
              </a:rPr>
              <a:t>: lack of strategies for integrating new furnace technologies into existing systems to improve performance without major interruptions.</a:t>
            </a:r>
            <a:endParaRPr lang="en-US" sz="1600" dirty="0">
              <a:latin typeface="Arial" panose="020B060402020202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Ø"/>
            </a:pPr>
            <a:r>
              <a:rPr lang="en-US" sz="1600" b="1" dirty="0">
                <a:latin typeface="Franklin Gothic Book" panose="020B0503020102020204" pitchFamily="34" charset="0"/>
                <a:ea typeface="Calibri" panose="020F0502020204030204" pitchFamily="34" charset="0"/>
              </a:rPr>
              <a:t>Fuel flexibility</a:t>
            </a:r>
            <a:r>
              <a:rPr lang="en-US" sz="1600" dirty="0">
                <a:latin typeface="Franklin Gothic Book" panose="020B0503020102020204" pitchFamily="34" charset="0"/>
                <a:ea typeface="Calibri" panose="020F0502020204030204" pitchFamily="34" charset="0"/>
              </a:rPr>
              <a:t>: poor compatibility of most process heating systems with a variety of input fuels, including fuel blends and low-heat-value fuels, such as waste products.</a:t>
            </a:r>
            <a:endParaRPr lang="en-US" sz="1600" dirty="0">
              <a:latin typeface="Arial" panose="020B060402020202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Ø"/>
            </a:pPr>
            <a:r>
              <a:rPr lang="en-US" sz="1600" b="1" dirty="0">
                <a:latin typeface="Franklin Gothic Book" panose="020B0503020102020204" pitchFamily="34" charset="0"/>
                <a:ea typeface="Calibri" panose="020F0502020204030204" pitchFamily="34" charset="0"/>
              </a:rPr>
              <a:t>Combustion processes</a:t>
            </a:r>
            <a:r>
              <a:rPr lang="en-US" sz="1600" dirty="0">
                <a:latin typeface="Franklin Gothic Book" panose="020B0503020102020204" pitchFamily="34" charset="0"/>
                <a:ea typeface="Calibri" panose="020F0502020204030204" pitchFamily="34" charset="0"/>
              </a:rPr>
              <a:t>: lack of understanding of fundamental processes (e.g., turbulent mixing, flue gas stream characteristics, conversion of fuels in catalytic combustion systems).</a:t>
            </a:r>
            <a:endParaRPr lang="en-US" sz="1600" dirty="0">
              <a:latin typeface="Arial" panose="020B060402020202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Ø"/>
            </a:pPr>
            <a:r>
              <a:rPr lang="en-US" sz="1600" b="1" dirty="0">
                <a:latin typeface="Franklin Gothic Book" panose="020B0503020102020204" pitchFamily="34" charset="0"/>
                <a:ea typeface="Calibri" panose="020F0502020204030204" pitchFamily="34" charset="0"/>
              </a:rPr>
              <a:t>Emissions</a:t>
            </a:r>
            <a:r>
              <a:rPr lang="en-US" sz="1600" dirty="0">
                <a:latin typeface="Franklin Gothic Book" panose="020B0503020102020204" pitchFamily="34" charset="0"/>
                <a:ea typeface="Calibri" panose="020F0502020204030204" pitchFamily="34" charset="0"/>
              </a:rPr>
              <a:t>: challenges in controlling greenhouse gas and fine particle emissions especially under diverse or varying process conditions.</a:t>
            </a:r>
            <a:endParaRPr lang="en-US" sz="16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989566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a:solidFill>
                  <a:schemeClr val="accent5"/>
                </a:solidFill>
              </a:rPr>
              <a:t>Technical Topic Objectives and Targets</a:t>
            </a:r>
          </a:p>
        </p:txBody>
      </p:sp>
      <p:sp>
        <p:nvSpPr>
          <p:cNvPr id="4" name="Rectangle: Rounded Corners 3">
            <a:extLst>
              <a:ext uri="{FF2B5EF4-FFF2-40B4-BE49-F238E27FC236}">
                <a16:creationId xmlns="" xmlns:a16="http://schemas.microsoft.com/office/drawing/2014/main" id="{46ADA786-E0F6-4D98-B093-8EAC761CC3EE}"/>
              </a:ext>
            </a:extLst>
          </p:cNvPr>
          <p:cNvSpPr/>
          <p:nvPr/>
        </p:nvSpPr>
        <p:spPr>
          <a:xfrm>
            <a:off x="457200" y="914400"/>
            <a:ext cx="7924800" cy="13716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chemeClr val="tx1"/>
              </a:solidFill>
            </a:endParaRPr>
          </a:p>
          <a:p>
            <a:pPr algn="ctr"/>
            <a:r>
              <a:rPr lang="en-US" b="1" dirty="0" smtClean="0">
                <a:solidFill>
                  <a:schemeClr val="tx1"/>
                </a:solidFill>
              </a:rPr>
              <a:t>OBJECTIVE</a:t>
            </a:r>
            <a:endParaRPr lang="en-US" b="1" dirty="0">
              <a:solidFill>
                <a:schemeClr val="tx1"/>
              </a:solidFill>
            </a:endParaRPr>
          </a:p>
          <a:p>
            <a:pPr algn="ctr"/>
            <a:r>
              <a:rPr lang="en-US" dirty="0">
                <a:solidFill>
                  <a:schemeClr val="tx1"/>
                </a:solidFill>
              </a:rPr>
              <a:t>Advance cost effective technologies for process heating that improve the properties of manufactured products, and develop alternative, low thermal budget technologies that reduce the energy requirements of materials processing.</a:t>
            </a:r>
          </a:p>
          <a:p>
            <a:pPr algn="ctr"/>
            <a:endParaRPr lang="en-US" dirty="0">
              <a:solidFill>
                <a:schemeClr val="tx1"/>
              </a:solidFill>
            </a:endParaRPr>
          </a:p>
        </p:txBody>
      </p:sp>
      <p:sp>
        <p:nvSpPr>
          <p:cNvPr id="5" name="Rectangle: Rounded Corners 4">
            <a:extLst>
              <a:ext uri="{FF2B5EF4-FFF2-40B4-BE49-F238E27FC236}">
                <a16:creationId xmlns="" xmlns:a16="http://schemas.microsoft.com/office/drawing/2014/main" id="{64B6DB81-0887-4A83-AAB3-486D2FF782C1}"/>
              </a:ext>
            </a:extLst>
          </p:cNvPr>
          <p:cNvSpPr/>
          <p:nvPr/>
        </p:nvSpPr>
        <p:spPr>
          <a:xfrm>
            <a:off x="457200" y="2438400"/>
            <a:ext cx="7924800" cy="3962400"/>
          </a:xfrm>
          <a:prstGeom prst="roundRect">
            <a:avLst/>
          </a:prstGeom>
          <a:solidFill>
            <a:schemeClr val="accent3">
              <a:lumMod val="75000"/>
            </a:schemeClr>
          </a:solidFill>
          <a:ln>
            <a:noFill/>
          </a:ln>
          <a:effectLst/>
          <a:scene3d>
            <a:camera prst="orthographicFront">
              <a:rot lat="0" lon="0" rev="0"/>
            </a:camera>
            <a:lightRig rig="chilly" dir="t">
              <a:rot lat="0" lon="0" rev="18480000"/>
            </a:lightRig>
          </a:scene3d>
          <a:sp3d prstMaterial="clear">
            <a:bevelT h="63500"/>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b="1" dirty="0" smtClean="0">
              <a:solidFill>
                <a:schemeClr val="tx1"/>
              </a:solidFill>
            </a:endParaRPr>
          </a:p>
          <a:p>
            <a:pPr algn="ctr"/>
            <a:endParaRPr lang="en-US" b="1" dirty="0">
              <a:solidFill>
                <a:schemeClr val="tx1"/>
              </a:solidFill>
            </a:endParaRPr>
          </a:p>
          <a:p>
            <a:pPr algn="ctr"/>
            <a:endParaRPr lang="en-US" b="1" dirty="0" smtClean="0">
              <a:solidFill>
                <a:schemeClr val="tx1"/>
              </a:solidFill>
            </a:endParaRPr>
          </a:p>
          <a:p>
            <a:pPr algn="ctr"/>
            <a:endParaRPr lang="en-US" b="1" dirty="0">
              <a:solidFill>
                <a:schemeClr val="tx1"/>
              </a:solidFill>
            </a:endParaRPr>
          </a:p>
          <a:p>
            <a:pPr algn="ctr"/>
            <a:endParaRPr lang="en-US" b="1" dirty="0" smtClean="0">
              <a:solidFill>
                <a:schemeClr val="tx1"/>
              </a:solidFill>
            </a:endParaRPr>
          </a:p>
          <a:p>
            <a:pPr algn="ctr"/>
            <a:endParaRPr lang="en-US" b="1" dirty="0">
              <a:solidFill>
                <a:schemeClr val="tx1"/>
              </a:solidFill>
            </a:endParaRPr>
          </a:p>
          <a:p>
            <a:pPr algn="ctr"/>
            <a:endParaRPr lang="en-US" b="1" dirty="0" smtClean="0">
              <a:solidFill>
                <a:schemeClr val="tx1"/>
              </a:solidFill>
            </a:endParaRPr>
          </a:p>
          <a:p>
            <a:pPr algn="ctr"/>
            <a:r>
              <a:rPr lang="en-US" b="1" dirty="0" smtClean="0">
                <a:solidFill>
                  <a:schemeClr val="tx1"/>
                </a:solidFill>
              </a:rPr>
              <a:t>TARGETS</a:t>
            </a:r>
            <a:endParaRPr lang="en-US" b="1" dirty="0">
              <a:solidFill>
                <a:schemeClr val="tx1"/>
              </a:solidFill>
            </a:endParaRPr>
          </a:p>
          <a:p>
            <a:endParaRPr lang="en-US" dirty="0">
              <a:solidFill>
                <a:schemeClr val="tx1"/>
              </a:solidFill>
            </a:endParaRPr>
          </a:p>
          <a:p>
            <a:pPr marL="342900" indent="-342900">
              <a:buFont typeface="+mj-lt"/>
              <a:buAutoNum type="arabicPeriod"/>
            </a:pPr>
            <a:r>
              <a:rPr lang="en-US" b="1" i="1" dirty="0" smtClean="0">
                <a:solidFill>
                  <a:schemeClr val="tx1"/>
                </a:solidFill>
              </a:rPr>
              <a:t>Develop </a:t>
            </a:r>
            <a:r>
              <a:rPr lang="en-US" b="1" i="1" dirty="0">
                <a:solidFill>
                  <a:schemeClr val="tx1"/>
                </a:solidFill>
              </a:rPr>
              <a:t>low-thermal-budget manufacturing technologies that reduce energy intensity (energy consumed per unit of physical output) by at least 50% compared to 2015 typical </a:t>
            </a:r>
            <a:r>
              <a:rPr lang="en-US" b="1" i="1" dirty="0" smtClean="0">
                <a:solidFill>
                  <a:schemeClr val="tx1"/>
                </a:solidFill>
              </a:rPr>
              <a:t>technology.</a:t>
            </a:r>
          </a:p>
          <a:p>
            <a:pPr marL="342900" indent="-342900">
              <a:buFont typeface="+mj-lt"/>
              <a:buAutoNum type="arabicPeriod"/>
            </a:pPr>
            <a:endParaRPr lang="en-US" b="1" i="1" dirty="0">
              <a:solidFill>
                <a:schemeClr val="tx1"/>
              </a:solidFill>
            </a:endParaRPr>
          </a:p>
          <a:p>
            <a:pPr marL="342900" indent="-342900">
              <a:buFont typeface="+mj-lt"/>
              <a:buAutoNum type="arabicPeriod"/>
            </a:pPr>
            <a:r>
              <a:rPr lang="en-US" b="1" i="1" dirty="0" smtClean="0">
                <a:solidFill>
                  <a:schemeClr val="tx1"/>
                </a:solidFill>
              </a:rPr>
              <a:t>Develop </a:t>
            </a:r>
            <a:r>
              <a:rPr lang="en-US" b="1" i="1" dirty="0">
                <a:solidFill>
                  <a:schemeClr val="tx1"/>
                </a:solidFill>
              </a:rPr>
              <a:t>advanced process heating unit operations that provide improved properties, quality, and/or product value at cost parity to conventional techniques.</a:t>
            </a:r>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pPr algn="ctr"/>
            <a:endParaRPr lang="en-US" dirty="0">
              <a:solidFill>
                <a:schemeClr val="tx1"/>
              </a:solidFill>
            </a:endParaRPr>
          </a:p>
        </p:txBody>
      </p:sp>
    </p:spTree>
    <p:extLst>
      <p:ext uri="{BB962C8B-B14F-4D97-AF65-F5344CB8AC3E}">
        <p14:creationId xmlns:p14="http://schemas.microsoft.com/office/powerpoint/2010/main" val="773790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600" dirty="0">
                <a:solidFill>
                  <a:schemeClr val="accent5"/>
                </a:solidFill>
              </a:rPr>
              <a:t>Combined Heat and Power (CHP) Background</a:t>
            </a:r>
          </a:p>
        </p:txBody>
      </p:sp>
      <p:sp>
        <p:nvSpPr>
          <p:cNvPr id="4" name="Content Placeholder 1">
            <a:extLst>
              <a:ext uri="{FF2B5EF4-FFF2-40B4-BE49-F238E27FC236}">
                <a16:creationId xmlns="" xmlns:a16="http://schemas.microsoft.com/office/drawing/2014/main" id="{99009C7C-7F39-40A2-BAC8-79973685C027}"/>
              </a:ext>
            </a:extLst>
          </p:cNvPr>
          <p:cNvSpPr txBox="1">
            <a:spLocks/>
          </p:cNvSpPr>
          <p:nvPr/>
        </p:nvSpPr>
        <p:spPr>
          <a:xfrm>
            <a:off x="381000" y="812800"/>
            <a:ext cx="8496300" cy="5664200"/>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1800" dirty="0">
                <a:solidFill>
                  <a:schemeClr val="tx1"/>
                </a:solidFill>
              </a:rPr>
              <a:t>Definition</a:t>
            </a:r>
          </a:p>
          <a:p>
            <a:pPr marL="712470" marR="128270" lvl="1" indent="-342900">
              <a:lnSpc>
                <a:spcPct val="108000"/>
              </a:lnSpc>
              <a:spcBef>
                <a:spcPts val="195"/>
              </a:spcBef>
              <a:spcAft>
                <a:spcPts val="0"/>
              </a:spcAft>
              <a:buFont typeface="Wingdings" panose="05000000000000000000" pitchFamily="2" charset="2"/>
              <a:buChar char="Ø"/>
            </a:pPr>
            <a:r>
              <a:rPr lang="en-US" sz="1600" dirty="0">
                <a:solidFill>
                  <a:schemeClr val="tx1"/>
                </a:solidFill>
              </a:rPr>
              <a:t>CHP is the concurrent production of electricity or mechanical power and useful thermal energy (for heating, cooling, and/or process uses) from a single energy input</a:t>
            </a:r>
          </a:p>
          <a:p>
            <a:pPr>
              <a:buFont typeface="Arial" panose="020B0604020202020204" pitchFamily="34" charset="0"/>
              <a:buChar char="•"/>
            </a:pPr>
            <a:r>
              <a:rPr lang="en-US" sz="1800" dirty="0"/>
              <a:t>Market space</a:t>
            </a:r>
          </a:p>
          <a:p>
            <a:pPr marL="747713" lvl="1">
              <a:buFont typeface="Wingdings" panose="05000000000000000000" pitchFamily="2" charset="2"/>
              <a:buChar char="Ø"/>
            </a:pPr>
            <a:r>
              <a:rPr lang="en-US" sz="1600" dirty="0"/>
              <a:t>CHP has largely saturated large industrial plants (&gt; 20 MW electricity)</a:t>
            </a:r>
          </a:p>
          <a:p>
            <a:pPr lvl="2">
              <a:buFont typeface="Arial" panose="020B0604020202020204" pitchFamily="34" charset="0"/>
              <a:buChar char="•"/>
            </a:pPr>
            <a:r>
              <a:rPr lang="en-US" sz="1400" dirty="0"/>
              <a:t>Provide demand reduction to the grid primarily in recent years</a:t>
            </a:r>
          </a:p>
          <a:p>
            <a:pPr lvl="2">
              <a:buFont typeface="Arial" panose="020B0604020202020204" pitchFamily="34" charset="0"/>
              <a:buChar char="•"/>
            </a:pPr>
            <a:r>
              <a:rPr lang="en-US" sz="1400" dirty="0"/>
              <a:t>Engineering and operating staff have the needed technical expertise to support cost-effective installation and operation of CHP systems</a:t>
            </a:r>
          </a:p>
          <a:p>
            <a:pPr lvl="2">
              <a:buFont typeface="Arial" panose="020B0604020202020204" pitchFamily="34" charset="0"/>
              <a:buChar char="•"/>
            </a:pPr>
            <a:r>
              <a:rPr lang="en-US" sz="1400" dirty="0"/>
              <a:t>Considering adding capacity and providing ancillary services to the grid when needed</a:t>
            </a:r>
          </a:p>
          <a:p>
            <a:pPr lvl="1">
              <a:buFont typeface="Wingdings" panose="05000000000000000000" pitchFamily="2" charset="2"/>
              <a:buChar char="Ø"/>
            </a:pPr>
            <a:r>
              <a:rPr lang="en-US" sz="1600" dirty="0"/>
              <a:t>Small/midsized industrial enterprises (SMEs) represent an important area of “white space” due to their large electric load (1-20 MW) and familiarity with self-generation</a:t>
            </a:r>
          </a:p>
          <a:p>
            <a:pPr lvl="2">
              <a:buFont typeface="Arial" panose="020B0604020202020204" pitchFamily="34" charset="0"/>
              <a:buChar char="•"/>
            </a:pPr>
            <a:r>
              <a:rPr lang="en-US" sz="1400" dirty="0"/>
              <a:t>Electric suppliers in select markets are looking at SME generation for capacity and ancillary services due to increases in variable generation</a:t>
            </a:r>
          </a:p>
          <a:p>
            <a:pPr lvl="2">
              <a:buFont typeface="Arial" panose="020B0604020202020204" pitchFamily="34" charset="0"/>
              <a:buChar char="•"/>
            </a:pPr>
            <a:r>
              <a:rPr lang="en-US" sz="1400" dirty="0"/>
              <a:t>SMEs are limited currently by technology barriers with available technologies in addition to regulatory and business barriers</a:t>
            </a:r>
          </a:p>
          <a:p>
            <a:pPr lvl="2">
              <a:buFont typeface="Arial" panose="020B0604020202020204" pitchFamily="34" charset="0"/>
              <a:buChar char="•"/>
            </a:pPr>
            <a:r>
              <a:rPr lang="en-US" sz="1400" dirty="0"/>
              <a:t>Additional technologies are needed to integrate these generation resources to the grid</a:t>
            </a:r>
          </a:p>
          <a:p>
            <a:pPr>
              <a:buFont typeface="Arial" panose="020B0604020202020204" pitchFamily="34" charset="0"/>
              <a:buChar char="•"/>
            </a:pPr>
            <a:r>
              <a:rPr lang="en-US" sz="1800" dirty="0"/>
              <a:t>The Opportunity: Flexible industrial CHP systems</a:t>
            </a:r>
          </a:p>
          <a:p>
            <a:pPr marL="712470" marR="128270" lvl="1" indent="-342900">
              <a:lnSpc>
                <a:spcPct val="108000"/>
              </a:lnSpc>
              <a:spcBef>
                <a:spcPts val="195"/>
              </a:spcBef>
              <a:spcAft>
                <a:spcPts val="0"/>
              </a:spcAft>
              <a:buFont typeface="Wingdings" panose="05000000000000000000" pitchFamily="2" charset="2"/>
              <a:buChar char="Ø"/>
            </a:pPr>
            <a:r>
              <a:rPr lang="en-US" sz="1600" dirty="0">
                <a:ea typeface="Times New Roman" panose="02020603050405020304" pitchFamily="18" charset="0"/>
                <a:cs typeface="Arial" panose="020B0604020202020204" pitchFamily="34" charset="0"/>
              </a:rPr>
              <a:t>Traditional CHP systems are sized to match the host facility’s own electricity load, but don’t typically meet the thermal needs of the host</a:t>
            </a:r>
          </a:p>
          <a:p>
            <a:pPr marL="712470" marR="128270" lvl="1" indent="-342900">
              <a:lnSpc>
                <a:spcPct val="108000"/>
              </a:lnSpc>
              <a:spcBef>
                <a:spcPts val="195"/>
              </a:spcBef>
              <a:spcAft>
                <a:spcPts val="0"/>
              </a:spcAft>
              <a:buFont typeface="Wingdings" panose="05000000000000000000" pitchFamily="2" charset="2"/>
              <a:buChar char="Ø"/>
            </a:pPr>
            <a:r>
              <a:rPr lang="en-US" sz="1600" dirty="0">
                <a:ea typeface="Times New Roman" panose="02020603050405020304" pitchFamily="18" charset="0"/>
                <a:cs typeface="Arial" panose="020B0604020202020204" pitchFamily="34" charset="0"/>
              </a:rPr>
              <a:t>An “oversized” CHP system could generate additional revenue for the host site by providing additional electricity and other services to the grid</a:t>
            </a:r>
          </a:p>
          <a:p>
            <a:pPr lvl="1">
              <a:buFont typeface="Courier New" panose="02070309020205020404" pitchFamily="49" charset="0"/>
              <a:buChar char="o"/>
            </a:pPr>
            <a:endParaRPr lang="en-US" sz="1800" dirty="0"/>
          </a:p>
          <a:p>
            <a:pPr lvl="1">
              <a:buFont typeface="Arial" panose="020B0604020202020204" pitchFamily="34" charset="0"/>
              <a:buChar char="•"/>
            </a:pPr>
            <a:endParaRPr lang="en-US" sz="1800" dirty="0"/>
          </a:p>
          <a:p>
            <a:pPr>
              <a:buFont typeface="Arial" panose="020B0604020202020204" pitchFamily="34" charset="0"/>
              <a:buChar char="•"/>
            </a:pPr>
            <a:endParaRPr lang="en-US" sz="2200" dirty="0"/>
          </a:p>
        </p:txBody>
      </p:sp>
    </p:spTree>
    <p:extLst>
      <p:ext uri="{BB962C8B-B14F-4D97-AF65-F5344CB8AC3E}">
        <p14:creationId xmlns:p14="http://schemas.microsoft.com/office/powerpoint/2010/main" val="1367020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27709"/>
            <a:ext cx="8839200" cy="812800"/>
          </a:xfrm>
        </p:spPr>
        <p:txBody>
          <a:bodyPr/>
          <a:lstStyle/>
          <a:p>
            <a:r>
              <a:rPr lang="en-US" sz="2800" dirty="0" smtClean="0">
                <a:solidFill>
                  <a:schemeClr val="accent5"/>
                </a:solidFill>
              </a:rPr>
              <a:t>Current Process Heating </a:t>
            </a:r>
            <a:r>
              <a:rPr lang="en-US" sz="2800" dirty="0">
                <a:solidFill>
                  <a:schemeClr val="accent5"/>
                </a:solidFill>
              </a:rPr>
              <a:t>Portfolio</a:t>
            </a:r>
          </a:p>
        </p:txBody>
      </p:sp>
      <p:sp>
        <p:nvSpPr>
          <p:cNvPr id="5" name="Rectangle 4"/>
          <p:cNvSpPr/>
          <p:nvPr/>
        </p:nvSpPr>
        <p:spPr>
          <a:xfrm>
            <a:off x="284018" y="990600"/>
            <a:ext cx="8686800" cy="5278368"/>
          </a:xfrm>
          <a:prstGeom prst="rect">
            <a:avLst/>
          </a:prstGeom>
        </p:spPr>
        <p:txBody>
          <a:bodyPr wrap="square">
            <a:spAutoFit/>
          </a:bodyPr>
          <a:lstStyle/>
          <a:p>
            <a:pPr marL="285750" lvl="0" indent="-285750" fontAlgn="ctr">
              <a:spcBef>
                <a:spcPts val="0"/>
              </a:spcBef>
              <a:spcAft>
                <a:spcPts val="600"/>
              </a:spcAft>
              <a:buClr>
                <a:srgbClr val="7AC143"/>
              </a:buClr>
              <a:buFont typeface="Wingdings" panose="05000000000000000000" pitchFamily="2" charset="2"/>
              <a:buChar char="Ø"/>
            </a:pPr>
            <a:r>
              <a:rPr lang="en-US" sz="1600" b="1" dirty="0" smtClean="0">
                <a:solidFill>
                  <a:srgbClr val="000000"/>
                </a:solidFill>
                <a:latin typeface="Franklin Gothic Book"/>
              </a:rPr>
              <a:t>AMO </a:t>
            </a:r>
            <a:r>
              <a:rPr lang="en-US" sz="1600" b="1" dirty="0">
                <a:solidFill>
                  <a:srgbClr val="000000"/>
                </a:solidFill>
                <a:latin typeface="Franklin Gothic Book"/>
              </a:rPr>
              <a:t>FY19 Multi-Topic FOA</a:t>
            </a:r>
            <a:r>
              <a:rPr lang="en-US" sz="1600" dirty="0">
                <a:solidFill>
                  <a:srgbClr val="000000"/>
                </a:solidFill>
                <a:latin typeface="Franklin Gothic Book"/>
              </a:rPr>
              <a:t> (awards announced February 2020)</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000000"/>
                </a:solidFill>
                <a:latin typeface="Franklin Gothic Book"/>
              </a:rPr>
              <a:t>Subtopic 2.1 - 6 awards, $11.7 </a:t>
            </a:r>
            <a:r>
              <a:rPr lang="en-US" sz="1600" dirty="0">
                <a:solidFill>
                  <a:srgbClr val="000000"/>
                </a:solidFill>
                <a:latin typeface="Franklin Gothic Book"/>
              </a:rPr>
              <a:t>million in AMO funding, 20% cost </a:t>
            </a:r>
            <a:r>
              <a:rPr lang="en-US" sz="1600" dirty="0" smtClean="0">
                <a:solidFill>
                  <a:srgbClr val="000000"/>
                </a:solidFill>
                <a:latin typeface="Franklin Gothic Book"/>
              </a:rPr>
              <a:t>share.  All address Target #2 – process drying:</a:t>
            </a:r>
          </a:p>
          <a:p>
            <a:pPr marL="1200150" lvl="2" indent="-285750" fontAlgn="ctr">
              <a:spcBef>
                <a:spcPts val="0"/>
              </a:spcBef>
              <a:spcAft>
                <a:spcPts val="600"/>
              </a:spcAft>
              <a:buClr>
                <a:srgbClr val="7AC143"/>
              </a:buClr>
              <a:buFont typeface="Wingdings" panose="05000000000000000000" pitchFamily="2" charset="2"/>
              <a:buChar char="Ø"/>
            </a:pPr>
            <a:r>
              <a:rPr lang="en-US" sz="1600" dirty="0">
                <a:solidFill>
                  <a:srgbClr val="000000"/>
                </a:solidFill>
                <a:latin typeface="Franklin Gothic Book"/>
              </a:rPr>
              <a:t>Forest Concepts, LLC</a:t>
            </a:r>
          </a:p>
          <a:p>
            <a:pPr marL="1200150" lvl="2" indent="-285750" fontAlgn="ctr">
              <a:spcBef>
                <a:spcPts val="0"/>
              </a:spcBef>
              <a:spcAft>
                <a:spcPts val="600"/>
              </a:spcAft>
              <a:buClr>
                <a:srgbClr val="7AC143"/>
              </a:buClr>
              <a:buFont typeface="Wingdings" panose="05000000000000000000" pitchFamily="2" charset="2"/>
              <a:buChar char="Ø"/>
            </a:pPr>
            <a:r>
              <a:rPr lang="en-US" sz="1600" dirty="0">
                <a:solidFill>
                  <a:srgbClr val="000000"/>
                </a:solidFill>
                <a:latin typeface="Franklin Gothic Book"/>
              </a:rPr>
              <a:t>Iowa State University</a:t>
            </a:r>
          </a:p>
          <a:p>
            <a:pPr marL="1200150" lvl="2" indent="-285750" fontAlgn="ctr">
              <a:spcBef>
                <a:spcPts val="0"/>
              </a:spcBef>
              <a:spcAft>
                <a:spcPts val="600"/>
              </a:spcAft>
              <a:buClr>
                <a:srgbClr val="7AC143"/>
              </a:buClr>
              <a:buFont typeface="Wingdings" panose="05000000000000000000" pitchFamily="2" charset="2"/>
              <a:buChar char="Ø"/>
            </a:pPr>
            <a:r>
              <a:rPr lang="en-US" sz="1600" dirty="0">
                <a:solidFill>
                  <a:srgbClr val="000000"/>
                </a:solidFill>
                <a:latin typeface="Franklin Gothic Book"/>
              </a:rPr>
              <a:t>Molecule Works Inc.</a:t>
            </a:r>
          </a:p>
          <a:p>
            <a:pPr marL="1200150" lvl="2" indent="-285750" fontAlgn="ctr">
              <a:spcBef>
                <a:spcPts val="0"/>
              </a:spcBef>
              <a:spcAft>
                <a:spcPts val="600"/>
              </a:spcAft>
              <a:buClr>
                <a:srgbClr val="7AC143"/>
              </a:buClr>
              <a:buFont typeface="Wingdings" panose="05000000000000000000" pitchFamily="2" charset="2"/>
              <a:buChar char="Ø"/>
            </a:pPr>
            <a:r>
              <a:rPr lang="en-US" sz="1600" dirty="0">
                <a:solidFill>
                  <a:srgbClr val="000000"/>
                </a:solidFill>
                <a:latin typeface="Franklin Gothic Book"/>
              </a:rPr>
              <a:t>Palo Alto Research Center, Inc.</a:t>
            </a:r>
          </a:p>
          <a:p>
            <a:pPr marL="1200150" lvl="2" indent="-285750" fontAlgn="ctr">
              <a:spcBef>
                <a:spcPts val="0"/>
              </a:spcBef>
              <a:spcAft>
                <a:spcPts val="600"/>
              </a:spcAft>
              <a:buClr>
                <a:srgbClr val="7AC143"/>
              </a:buClr>
              <a:buFont typeface="Wingdings" panose="05000000000000000000" pitchFamily="2" charset="2"/>
              <a:buChar char="Ø"/>
            </a:pPr>
            <a:r>
              <a:rPr lang="en-US" sz="1600" dirty="0">
                <a:solidFill>
                  <a:srgbClr val="000000"/>
                </a:solidFill>
                <a:latin typeface="Franklin Gothic Book"/>
              </a:rPr>
              <a:t>United Technologies Research Center</a:t>
            </a:r>
          </a:p>
          <a:p>
            <a:pPr marL="1200150" lvl="2" indent="-285750" fontAlgn="ctr">
              <a:spcBef>
                <a:spcPts val="0"/>
              </a:spcBef>
              <a:spcAft>
                <a:spcPts val="600"/>
              </a:spcAft>
              <a:buClr>
                <a:srgbClr val="7AC143"/>
              </a:buClr>
              <a:buFont typeface="Wingdings" panose="05000000000000000000" pitchFamily="2" charset="2"/>
              <a:buChar char="Ø"/>
            </a:pPr>
            <a:r>
              <a:rPr lang="en-US" sz="1600" dirty="0">
                <a:solidFill>
                  <a:srgbClr val="000000"/>
                </a:solidFill>
                <a:latin typeface="Franklin Gothic Book"/>
              </a:rPr>
              <a:t>Worcester Polytechnic </a:t>
            </a:r>
            <a:r>
              <a:rPr lang="en-US" sz="1600" dirty="0" smtClean="0">
                <a:solidFill>
                  <a:srgbClr val="000000"/>
                </a:solidFill>
                <a:latin typeface="Franklin Gothic Book"/>
              </a:rPr>
              <a:t>Institute</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000000"/>
                </a:solidFill>
                <a:latin typeface="Franklin Gothic Book"/>
              </a:rPr>
              <a:t>Subtopic 2.2 – 2 awards, $9.4 million in AMO funding.  20% cost share.  Both address Target #1 – low thermal energy processes.</a:t>
            </a:r>
          </a:p>
          <a:p>
            <a:pPr marL="1200150" lvl="2" indent="-285750" fontAlgn="ctr">
              <a:spcBef>
                <a:spcPts val="0"/>
              </a:spcBef>
              <a:spcAft>
                <a:spcPts val="600"/>
              </a:spcAft>
              <a:buClr>
                <a:srgbClr val="7AC143"/>
              </a:buClr>
              <a:buFont typeface="Wingdings" panose="05000000000000000000" pitchFamily="2" charset="2"/>
              <a:buChar char="Ø"/>
            </a:pPr>
            <a:r>
              <a:rPr lang="en-US" sz="1600" dirty="0" smtClean="0">
                <a:solidFill>
                  <a:srgbClr val="000000"/>
                </a:solidFill>
                <a:latin typeface="Franklin Gothic Book"/>
              </a:rPr>
              <a:t>University of Florida – led team</a:t>
            </a:r>
          </a:p>
          <a:p>
            <a:pPr marL="1200150" lvl="2" indent="-285750" fontAlgn="ctr">
              <a:spcBef>
                <a:spcPts val="0"/>
              </a:spcBef>
              <a:spcAft>
                <a:spcPts val="600"/>
              </a:spcAft>
              <a:buClr>
                <a:srgbClr val="7AC143"/>
              </a:buClr>
              <a:buFont typeface="Wingdings" panose="05000000000000000000" pitchFamily="2" charset="2"/>
              <a:buChar char="Ø"/>
            </a:pPr>
            <a:r>
              <a:rPr lang="en-US" sz="1600" dirty="0" smtClean="0">
                <a:solidFill>
                  <a:srgbClr val="000000"/>
                </a:solidFill>
                <a:latin typeface="Franklin Gothic Book"/>
              </a:rPr>
              <a:t>3 M</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000000"/>
                </a:solidFill>
                <a:latin typeface="Franklin Gothic Book"/>
              </a:rPr>
              <a:t>All are in the process of being negotiated</a:t>
            </a:r>
          </a:p>
          <a:p>
            <a:pPr marL="1200150" lvl="2" indent="-285750" fontAlgn="ctr">
              <a:spcBef>
                <a:spcPts val="0"/>
              </a:spcBef>
              <a:spcAft>
                <a:spcPts val="600"/>
              </a:spcAft>
              <a:buClr>
                <a:srgbClr val="7AC143"/>
              </a:buClr>
              <a:buFont typeface="Wingdings" panose="05000000000000000000" pitchFamily="2" charset="2"/>
              <a:buChar char="Ø"/>
            </a:pPr>
            <a:r>
              <a:rPr lang="en-US" sz="1600" dirty="0" smtClean="0">
                <a:solidFill>
                  <a:srgbClr val="000000"/>
                </a:solidFill>
                <a:latin typeface="Franklin Gothic Book"/>
              </a:rPr>
              <a:t>Projects will be available at the next Peer Review</a:t>
            </a:r>
            <a:endParaRPr lang="en-US" sz="1600" dirty="0">
              <a:solidFill>
                <a:srgbClr val="000000"/>
              </a:solidFill>
              <a:latin typeface="Franklin Gothic Book"/>
            </a:endParaRPr>
          </a:p>
          <a:p>
            <a:pPr marL="285750" lvl="0" indent="-285750" fontAlgn="ctr">
              <a:spcBef>
                <a:spcPts val="0"/>
              </a:spcBef>
              <a:spcAft>
                <a:spcPts val="600"/>
              </a:spcAft>
              <a:buClr>
                <a:srgbClr val="7AC143"/>
              </a:buClr>
              <a:buFont typeface="Wingdings" panose="05000000000000000000" pitchFamily="2" charset="2"/>
              <a:buChar char="Ø"/>
            </a:pPr>
            <a:r>
              <a:rPr lang="en-US" sz="1600" b="1" dirty="0" smtClean="0">
                <a:solidFill>
                  <a:srgbClr val="000000"/>
                </a:solidFill>
                <a:latin typeface="Franklin Gothic Book"/>
              </a:rPr>
              <a:t>AMO FY20 </a:t>
            </a:r>
            <a:r>
              <a:rPr lang="en-US" sz="1600" b="1" dirty="0">
                <a:solidFill>
                  <a:srgbClr val="000000"/>
                </a:solidFill>
                <a:latin typeface="Franklin Gothic Book"/>
              </a:rPr>
              <a:t>Multi-Topic FOA</a:t>
            </a:r>
            <a:r>
              <a:rPr lang="en-US" sz="1600" dirty="0">
                <a:solidFill>
                  <a:srgbClr val="000000"/>
                </a:solidFill>
                <a:latin typeface="Franklin Gothic Book"/>
              </a:rPr>
              <a:t> (released on May 20, 2020</a:t>
            </a:r>
            <a:r>
              <a:rPr lang="en-US" sz="1600" dirty="0" smtClean="0">
                <a:solidFill>
                  <a:srgbClr val="000000"/>
                </a:solidFill>
                <a:latin typeface="Franklin Gothic Book"/>
              </a:rPr>
              <a:t>):  Enhanced </a:t>
            </a:r>
            <a:r>
              <a:rPr lang="en-US" sz="1600" dirty="0">
                <a:solidFill>
                  <a:srgbClr val="000000"/>
                </a:solidFill>
                <a:latin typeface="Franklin Gothic Book"/>
              </a:rPr>
              <a:t>Efficiency of Drying </a:t>
            </a:r>
            <a:r>
              <a:rPr lang="en-US" sz="1600" dirty="0" smtClean="0">
                <a:solidFill>
                  <a:srgbClr val="000000"/>
                </a:solidFill>
                <a:latin typeface="Franklin Gothic Book"/>
              </a:rPr>
              <a:t>Processes.  Congressionally </a:t>
            </a:r>
            <a:r>
              <a:rPr lang="en-US" sz="1600" dirty="0">
                <a:solidFill>
                  <a:srgbClr val="000000"/>
                </a:solidFill>
                <a:latin typeface="Franklin Gothic Book"/>
              </a:rPr>
              <a:t>directed.  (Target #2)</a:t>
            </a:r>
          </a:p>
        </p:txBody>
      </p:sp>
    </p:spTree>
    <p:extLst>
      <p:ext uri="{BB962C8B-B14F-4D97-AF65-F5344CB8AC3E}">
        <p14:creationId xmlns:p14="http://schemas.microsoft.com/office/powerpoint/2010/main" val="3698429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smtClean="0">
                <a:solidFill>
                  <a:schemeClr val="accent5"/>
                </a:solidFill>
              </a:rPr>
              <a:t>Waste Heat Recovery Background</a:t>
            </a:r>
            <a:endParaRPr lang="en-US" sz="2800" dirty="0">
              <a:solidFill>
                <a:schemeClr val="accent5"/>
              </a:solidFill>
            </a:endParaRPr>
          </a:p>
        </p:txBody>
      </p:sp>
      <p:sp>
        <p:nvSpPr>
          <p:cNvPr id="6" name="Rectangle 5"/>
          <p:cNvSpPr/>
          <p:nvPr/>
        </p:nvSpPr>
        <p:spPr>
          <a:xfrm>
            <a:off x="266700" y="1065311"/>
            <a:ext cx="8572500" cy="5078313"/>
          </a:xfrm>
          <a:prstGeom prst="rect">
            <a:avLst/>
          </a:prstGeom>
        </p:spPr>
        <p:txBody>
          <a:bodyPr wrap="square">
            <a:spAutoFit/>
          </a:bodyPr>
          <a:lstStyle/>
          <a:p>
            <a:pPr marL="285750" indent="-285750">
              <a:buFont typeface="Wingdings" panose="05000000000000000000" pitchFamily="2" charset="2"/>
              <a:buChar char="Ø"/>
            </a:pPr>
            <a:r>
              <a:rPr lang="en-US" dirty="0" smtClean="0"/>
              <a:t>As noted above, waste </a:t>
            </a:r>
            <a:r>
              <a:rPr lang="en-US" dirty="0"/>
              <a:t>heat recovery offers significant potential to increase industrial efficiency; approximately 2,500 trillion Btu/year waste heat remains unrecovered from industrial manufacturing operations. </a:t>
            </a:r>
            <a:endParaRPr lang="en-US" dirty="0" smtClean="0"/>
          </a:p>
          <a:p>
            <a:pPr marL="742950" lvl="1" indent="-285750">
              <a:buFont typeface="Wingdings" panose="05000000000000000000" pitchFamily="2" charset="2"/>
              <a:buChar char="Ø"/>
            </a:pPr>
            <a:r>
              <a:rPr lang="en-US" dirty="0" smtClean="0"/>
              <a:t>This </a:t>
            </a:r>
            <a:r>
              <a:rPr lang="en-US" dirty="0"/>
              <a:t>heat </a:t>
            </a:r>
            <a:r>
              <a:rPr lang="en-US" dirty="0" smtClean="0"/>
              <a:t>ranges from as low as &lt;</a:t>
            </a:r>
            <a:r>
              <a:rPr lang="en-US" dirty="0"/>
              <a:t>450°F to as high as 3000°F. </a:t>
            </a:r>
            <a:endParaRPr lang="en-US" dirty="0" smtClean="0"/>
          </a:p>
          <a:p>
            <a:pPr marL="742950" lvl="1" indent="-285750">
              <a:buFont typeface="Wingdings" panose="05000000000000000000" pitchFamily="2" charset="2"/>
              <a:buChar char="Ø"/>
            </a:pPr>
            <a:r>
              <a:rPr lang="en-US" dirty="0" smtClean="0"/>
              <a:t>The </a:t>
            </a:r>
            <a:r>
              <a:rPr lang="en-US" dirty="0"/>
              <a:t>largest sources of waste heat for most industries are exhaust and flue gases and heated air from heating </a:t>
            </a:r>
            <a:r>
              <a:rPr lang="en-US" dirty="0" smtClean="0"/>
              <a:t>systems </a:t>
            </a:r>
            <a:r>
              <a:rPr lang="en-US" dirty="0"/>
              <a:t>such as </a:t>
            </a:r>
            <a:endParaRPr lang="en-US" dirty="0" smtClean="0"/>
          </a:p>
          <a:p>
            <a:pPr marL="1200150" lvl="2" indent="-285750">
              <a:buFont typeface="Wingdings" panose="05000000000000000000" pitchFamily="2" charset="2"/>
              <a:buChar char="Ø"/>
            </a:pPr>
            <a:r>
              <a:rPr lang="en-US" dirty="0" smtClean="0"/>
              <a:t>High-temperature </a:t>
            </a:r>
            <a:r>
              <a:rPr lang="en-US" dirty="0"/>
              <a:t>gases from burners in process </a:t>
            </a:r>
            <a:r>
              <a:rPr lang="en-US" dirty="0" smtClean="0"/>
              <a:t>heating</a:t>
            </a:r>
          </a:p>
          <a:p>
            <a:pPr marL="1200150" lvl="2" indent="-285750">
              <a:buFont typeface="Wingdings" panose="05000000000000000000" pitchFamily="2" charset="2"/>
              <a:buChar char="Ø"/>
            </a:pPr>
            <a:r>
              <a:rPr lang="en-US" dirty="0" smtClean="0"/>
              <a:t>Lower </a:t>
            </a:r>
            <a:r>
              <a:rPr lang="en-US" dirty="0"/>
              <a:t>temperature gases from heat treating furnaces, dryers, and </a:t>
            </a:r>
            <a:r>
              <a:rPr lang="en-US" dirty="0" smtClean="0"/>
              <a:t>heaters</a:t>
            </a:r>
          </a:p>
          <a:p>
            <a:pPr marL="1200150" lvl="2" indent="-285750">
              <a:buFont typeface="Wingdings" panose="05000000000000000000" pitchFamily="2" charset="2"/>
              <a:buChar char="Ø"/>
            </a:pPr>
            <a:r>
              <a:rPr lang="en-US" dirty="0" smtClean="0"/>
              <a:t>Heat </a:t>
            </a:r>
            <a:r>
              <a:rPr lang="en-US" dirty="0"/>
              <a:t>from heat exchangers, cooling liquids, and gases. </a:t>
            </a:r>
            <a:endParaRPr lang="en-US" dirty="0" smtClean="0"/>
          </a:p>
          <a:p>
            <a:pPr marL="742950" lvl="1" indent="-285750">
              <a:buFont typeface="Wingdings" panose="05000000000000000000" pitchFamily="2" charset="2"/>
              <a:buChar char="Ø"/>
            </a:pPr>
            <a:r>
              <a:rPr lang="en-US" dirty="0" smtClean="0"/>
              <a:t>Waste </a:t>
            </a:r>
            <a:r>
              <a:rPr lang="en-US" dirty="0"/>
              <a:t>heat is also discharged in the form of hot surfaces, steam leaks, and boiler blow-down water.  </a:t>
            </a:r>
            <a:endParaRPr lang="en-US" dirty="0" smtClean="0"/>
          </a:p>
          <a:p>
            <a:pPr marL="285750" indent="-285750">
              <a:buFont typeface="Wingdings" panose="05000000000000000000" pitchFamily="2" charset="2"/>
              <a:buChar char="Ø"/>
            </a:pPr>
            <a:r>
              <a:rPr lang="en-US" dirty="0"/>
              <a:t>Redirected waste heat can serve a number of useful purposes in an industrial facility, including combustion air preheating, boiler </a:t>
            </a:r>
            <a:r>
              <a:rPr lang="en-US" dirty="0" err="1"/>
              <a:t>feedwater</a:t>
            </a:r>
            <a:r>
              <a:rPr lang="en-US" dirty="0"/>
              <a:t> preheating, load preheating, power generation, steam generation, space heating, and water preheating.</a:t>
            </a:r>
          </a:p>
          <a:p>
            <a:pPr marL="285750" indent="-285750">
              <a:buFont typeface="Wingdings" panose="05000000000000000000" pitchFamily="2" charset="2"/>
              <a:buChar char="Ø"/>
            </a:pPr>
            <a:endParaRPr lang="en-US" dirty="0" smtClean="0"/>
          </a:p>
          <a:p>
            <a:pPr marL="742950" lvl="1"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37077477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accent5"/>
                </a:solidFill>
              </a:rPr>
              <a:t>Waste Heat Recovery </a:t>
            </a:r>
            <a:r>
              <a:rPr lang="en-US" sz="3600" dirty="0" smtClean="0">
                <a:solidFill>
                  <a:schemeClr val="accent5"/>
                </a:solidFill>
              </a:rPr>
              <a:t>Background</a:t>
            </a:r>
            <a:endParaRPr lang="en-US" dirty="0"/>
          </a:p>
        </p:txBody>
      </p:sp>
      <p:sp>
        <p:nvSpPr>
          <p:cNvPr id="4" name="Rectangle 3"/>
          <p:cNvSpPr/>
          <p:nvPr/>
        </p:nvSpPr>
        <p:spPr>
          <a:xfrm>
            <a:off x="381000" y="914400"/>
            <a:ext cx="8077200" cy="5078313"/>
          </a:xfrm>
          <a:prstGeom prst="rect">
            <a:avLst/>
          </a:prstGeom>
        </p:spPr>
        <p:txBody>
          <a:bodyPr wrap="square">
            <a:spAutoFit/>
          </a:bodyPr>
          <a:lstStyle/>
          <a:p>
            <a:pPr marL="285750" indent="-285750">
              <a:buFont typeface="Wingdings" panose="05000000000000000000" pitchFamily="2" charset="2"/>
              <a:buChar char="Ø"/>
            </a:pPr>
            <a:r>
              <a:rPr lang="en-US" dirty="0"/>
              <a:t>P</a:t>
            </a:r>
            <a:r>
              <a:rPr lang="en-US" dirty="0" smtClean="0"/>
              <a:t>ractical </a:t>
            </a:r>
            <a:r>
              <a:rPr lang="en-US" dirty="0"/>
              <a:t>limits – both technical and economic </a:t>
            </a:r>
            <a:endParaRPr lang="en-US" dirty="0" smtClean="0"/>
          </a:p>
          <a:p>
            <a:pPr marL="742950" lvl="1" indent="-285750">
              <a:buFont typeface="Wingdings" panose="05000000000000000000" pitchFamily="2" charset="2"/>
              <a:buChar char="Ø"/>
            </a:pPr>
            <a:r>
              <a:rPr lang="en-US" dirty="0" smtClean="0"/>
              <a:t>Heat </a:t>
            </a:r>
            <a:r>
              <a:rPr lang="en-US" dirty="0"/>
              <a:t>quantity, </a:t>
            </a:r>
            <a:endParaRPr lang="en-US" dirty="0" smtClean="0"/>
          </a:p>
          <a:p>
            <a:pPr marL="742950" lvl="1" indent="-285750">
              <a:buFont typeface="Wingdings" panose="05000000000000000000" pitchFamily="2" charset="2"/>
              <a:buChar char="Ø"/>
            </a:pPr>
            <a:r>
              <a:rPr lang="en-US" dirty="0" smtClean="0"/>
              <a:t>Heat temperature</a:t>
            </a:r>
          </a:p>
          <a:p>
            <a:pPr marL="742950" lvl="1" indent="-285750">
              <a:buFont typeface="Wingdings" panose="05000000000000000000" pitchFamily="2" charset="2"/>
              <a:buChar char="Ø"/>
            </a:pPr>
            <a:r>
              <a:rPr lang="en-US" dirty="0"/>
              <a:t>C</a:t>
            </a:r>
            <a:r>
              <a:rPr lang="en-US" dirty="0" smtClean="0"/>
              <a:t>omposition </a:t>
            </a:r>
            <a:r>
              <a:rPr lang="en-US" dirty="0"/>
              <a:t>of the waste heat </a:t>
            </a:r>
            <a:r>
              <a:rPr lang="en-US" dirty="0" smtClean="0"/>
              <a:t>source</a:t>
            </a:r>
          </a:p>
          <a:p>
            <a:pPr marL="1200150" lvl="2" indent="-285750">
              <a:buFont typeface="Wingdings" panose="05000000000000000000" pitchFamily="2" charset="2"/>
              <a:buChar char="Ø"/>
            </a:pPr>
            <a:r>
              <a:rPr lang="en-US" dirty="0" smtClean="0"/>
              <a:t>Especially contaminants in the </a:t>
            </a:r>
            <a:r>
              <a:rPr lang="en-US" dirty="0"/>
              <a:t>flue </a:t>
            </a:r>
            <a:r>
              <a:rPr lang="en-US" dirty="0" smtClean="0"/>
              <a:t>gas</a:t>
            </a:r>
          </a:p>
          <a:p>
            <a:pPr marL="742950" lvl="1" indent="-285750">
              <a:buFont typeface="Wingdings" panose="05000000000000000000" pitchFamily="2" charset="2"/>
              <a:buChar char="Ø"/>
            </a:pPr>
            <a:r>
              <a:rPr lang="en-US" dirty="0" smtClean="0"/>
              <a:t>Logistical constraints</a:t>
            </a:r>
          </a:p>
          <a:p>
            <a:pPr marL="1200150" lvl="2" indent="-285750">
              <a:buFont typeface="Wingdings" panose="05000000000000000000" pitchFamily="2" charset="2"/>
              <a:buChar char="Ø"/>
            </a:pPr>
            <a:r>
              <a:rPr lang="en-US" dirty="0" smtClean="0"/>
              <a:t>Operating schedules</a:t>
            </a:r>
            <a:endParaRPr lang="en-US" dirty="0"/>
          </a:p>
          <a:p>
            <a:pPr marL="1200150" lvl="2" indent="-285750">
              <a:buFont typeface="Wingdings" panose="05000000000000000000" pitchFamily="2" charset="2"/>
              <a:buChar char="Ø"/>
            </a:pPr>
            <a:r>
              <a:rPr lang="en-US" dirty="0" smtClean="0"/>
              <a:t>Availability</a:t>
            </a:r>
          </a:p>
          <a:p>
            <a:pPr marL="285750" indent="-285750">
              <a:buFont typeface="Wingdings" panose="05000000000000000000" pitchFamily="2" charset="2"/>
              <a:buChar char="Ø"/>
            </a:pPr>
            <a:r>
              <a:rPr lang="en-US" dirty="0" smtClean="0"/>
              <a:t>Energy-intensive </a:t>
            </a:r>
            <a:r>
              <a:rPr lang="en-US" dirty="0"/>
              <a:t>industries provide the greatest potential for waste heat recovery. </a:t>
            </a:r>
            <a:endParaRPr lang="en-US" dirty="0" smtClean="0"/>
          </a:p>
          <a:p>
            <a:pPr marL="742950" lvl="1" indent="-285750">
              <a:buFont typeface="Wingdings" panose="05000000000000000000" pitchFamily="2" charset="2"/>
              <a:buChar char="Ø"/>
            </a:pPr>
            <a:r>
              <a:rPr lang="en-US" dirty="0" smtClean="0"/>
              <a:t>Aluminum</a:t>
            </a:r>
          </a:p>
          <a:p>
            <a:pPr marL="742950" lvl="1" indent="-285750">
              <a:buFont typeface="Wingdings" panose="05000000000000000000" pitchFamily="2" charset="2"/>
              <a:buChar char="Ø"/>
            </a:pPr>
            <a:r>
              <a:rPr lang="en-US" dirty="0" smtClean="0"/>
              <a:t>Cement</a:t>
            </a:r>
          </a:p>
          <a:p>
            <a:pPr marL="742950" lvl="1" indent="-285750">
              <a:buFont typeface="Wingdings" panose="05000000000000000000" pitchFamily="2" charset="2"/>
              <a:buChar char="Ø"/>
            </a:pPr>
            <a:r>
              <a:rPr lang="en-US" dirty="0" smtClean="0"/>
              <a:t>Chemicals</a:t>
            </a:r>
          </a:p>
          <a:p>
            <a:pPr marL="742950" lvl="1" indent="-285750">
              <a:buFont typeface="Wingdings" panose="05000000000000000000" pitchFamily="2" charset="2"/>
              <a:buChar char="Ø"/>
            </a:pPr>
            <a:r>
              <a:rPr lang="en-US" dirty="0" smtClean="0"/>
              <a:t>Food processing</a:t>
            </a:r>
          </a:p>
          <a:p>
            <a:pPr marL="742950" lvl="1" indent="-285750">
              <a:buFont typeface="Wingdings" panose="05000000000000000000" pitchFamily="2" charset="2"/>
              <a:buChar char="Ø"/>
            </a:pPr>
            <a:r>
              <a:rPr lang="en-US" dirty="0" smtClean="0"/>
              <a:t>Glass</a:t>
            </a:r>
          </a:p>
          <a:p>
            <a:pPr marL="742950" lvl="1" indent="-285750">
              <a:buFont typeface="Wingdings" panose="05000000000000000000" pitchFamily="2" charset="2"/>
              <a:buChar char="Ø"/>
            </a:pPr>
            <a:r>
              <a:rPr lang="en-US" dirty="0"/>
              <a:t>I</a:t>
            </a:r>
            <a:r>
              <a:rPr lang="en-US" dirty="0" smtClean="0"/>
              <a:t>ron </a:t>
            </a:r>
            <a:r>
              <a:rPr lang="en-US" dirty="0"/>
              <a:t>and </a:t>
            </a:r>
            <a:r>
              <a:rPr lang="en-US" dirty="0" smtClean="0"/>
              <a:t>steel</a:t>
            </a:r>
          </a:p>
          <a:p>
            <a:pPr marL="742950" lvl="1" indent="-285750">
              <a:buFont typeface="Wingdings" panose="05000000000000000000" pitchFamily="2" charset="2"/>
              <a:buChar char="Ø"/>
            </a:pPr>
            <a:r>
              <a:rPr lang="en-US" dirty="0"/>
              <a:t>P</a:t>
            </a:r>
            <a:r>
              <a:rPr lang="en-US" dirty="0" smtClean="0"/>
              <a:t>etroleum refining</a:t>
            </a:r>
          </a:p>
          <a:p>
            <a:pPr marL="742950" lvl="1" indent="-285750">
              <a:buFont typeface="Wingdings" panose="05000000000000000000" pitchFamily="2" charset="2"/>
              <a:buChar char="Ø"/>
            </a:pPr>
            <a:r>
              <a:rPr lang="en-US" dirty="0"/>
              <a:t>P</a:t>
            </a:r>
            <a:r>
              <a:rPr lang="en-US" dirty="0" smtClean="0"/>
              <a:t>aper </a:t>
            </a:r>
            <a:r>
              <a:rPr lang="en-US" dirty="0"/>
              <a:t>industries. </a:t>
            </a:r>
          </a:p>
        </p:txBody>
      </p:sp>
      <p:grpSp>
        <p:nvGrpSpPr>
          <p:cNvPr id="5" name="Group 4"/>
          <p:cNvGrpSpPr/>
          <p:nvPr/>
        </p:nvGrpSpPr>
        <p:grpSpPr>
          <a:xfrm>
            <a:off x="3886200" y="3694940"/>
            <a:ext cx="4259195" cy="2297773"/>
            <a:chOff x="1162542" y="530156"/>
            <a:chExt cx="6754253" cy="4815617"/>
          </a:xfrm>
        </p:grpSpPr>
        <p:pic>
          <p:nvPicPr>
            <p:cNvPr id="6" name="Picture 5"/>
            <p:cNvPicPr>
              <a:picLocks noChangeAspect="1"/>
            </p:cNvPicPr>
            <p:nvPr/>
          </p:nvPicPr>
          <p:blipFill>
            <a:blip r:embed="rId2"/>
            <a:stretch>
              <a:fillRect/>
            </a:stretch>
          </p:blipFill>
          <p:spPr>
            <a:xfrm>
              <a:off x="2348571" y="530156"/>
              <a:ext cx="4346825" cy="3767655"/>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6359" t="15366" r="28957" b="33093"/>
            <a:stretch/>
          </p:blipFill>
          <p:spPr>
            <a:xfrm>
              <a:off x="1162542" y="3904663"/>
              <a:ext cx="2232307" cy="1441110"/>
            </a:xfrm>
            <a:prstGeom prst="rect">
              <a:avLst/>
            </a:prstGeom>
            <a:ln>
              <a:solidFill>
                <a:srgbClr val="62BB46"/>
              </a:solidFill>
            </a:ln>
          </p:spPr>
        </p:pic>
        <p:pic>
          <p:nvPicPr>
            <p:cNvPr id="8" name="Picture 7"/>
            <p:cNvPicPr>
              <a:picLocks noChangeAspect="1"/>
            </p:cNvPicPr>
            <p:nvPr/>
          </p:nvPicPr>
          <p:blipFill rotWithShape="1">
            <a:blip r:embed="rId4">
              <a:clrChange>
                <a:clrFrom>
                  <a:srgbClr val="FFFFFF"/>
                </a:clrFrom>
                <a:clrTo>
                  <a:srgbClr val="FFFFFF">
                    <a:alpha val="0"/>
                  </a:srgbClr>
                </a:clrTo>
              </a:clrChange>
            </a:blip>
            <a:srcRect l="19521" t="5749" r="24821" b="10884"/>
            <a:stretch/>
          </p:blipFill>
          <p:spPr>
            <a:xfrm>
              <a:off x="6888095" y="634045"/>
              <a:ext cx="1028700" cy="2305050"/>
            </a:xfrm>
            <a:prstGeom prst="rect">
              <a:avLst/>
            </a:prstGeom>
            <a:ln>
              <a:noFill/>
            </a:ln>
          </p:spPr>
        </p:pic>
      </p:grpSp>
    </p:spTree>
    <p:extLst>
      <p:ext uri="{BB962C8B-B14F-4D97-AF65-F5344CB8AC3E}">
        <p14:creationId xmlns:p14="http://schemas.microsoft.com/office/powerpoint/2010/main" val="3708240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576C140B-C251-46B9-A214-579802DCE474}"/>
              </a:ext>
            </a:extLst>
          </p:cNvPr>
          <p:cNvGraphicFramePr>
            <a:graphicFrameLocks noGrp="1"/>
          </p:cNvGraphicFramePr>
          <p:nvPr>
            <p:extLst/>
          </p:nvPr>
        </p:nvGraphicFramePr>
        <p:xfrm>
          <a:off x="685800" y="918449"/>
          <a:ext cx="7575259" cy="3043951"/>
        </p:xfrm>
        <a:graphic>
          <a:graphicData uri="http://schemas.openxmlformats.org/drawingml/2006/table">
            <a:tbl>
              <a:tblPr firstRow="1" firstCol="1" bandRow="1">
                <a:tableStyleId>{5C22544A-7EE6-4342-B048-85BDC9FD1C3A}</a:tableStyleId>
              </a:tblPr>
              <a:tblGrid>
                <a:gridCol w="3791824">
                  <a:extLst>
                    <a:ext uri="{9D8B030D-6E8A-4147-A177-3AD203B41FA5}">
                      <a16:colId xmlns:a16="http://schemas.microsoft.com/office/drawing/2014/main" xmlns="" val="2557612324"/>
                    </a:ext>
                  </a:extLst>
                </a:gridCol>
                <a:gridCol w="2177094">
                  <a:extLst>
                    <a:ext uri="{9D8B030D-6E8A-4147-A177-3AD203B41FA5}">
                      <a16:colId xmlns:a16="http://schemas.microsoft.com/office/drawing/2014/main" xmlns="" val="3062274106"/>
                    </a:ext>
                  </a:extLst>
                </a:gridCol>
                <a:gridCol w="1606341">
                  <a:extLst>
                    <a:ext uri="{9D8B030D-6E8A-4147-A177-3AD203B41FA5}">
                      <a16:colId xmlns:a16="http://schemas.microsoft.com/office/drawing/2014/main" xmlns="" val="1150104447"/>
                    </a:ext>
                  </a:extLst>
                </a:gridCol>
              </a:tblGrid>
              <a:tr h="204285">
                <a:tc>
                  <a:txBody>
                    <a:bodyPr/>
                    <a:lstStyle/>
                    <a:p>
                      <a:pPr marL="0" marR="0" algn="ctr">
                        <a:lnSpc>
                          <a:spcPct val="115000"/>
                        </a:lnSpc>
                        <a:spcBef>
                          <a:spcPts val="0"/>
                        </a:spcBef>
                        <a:spcAft>
                          <a:spcPts val="0"/>
                        </a:spcAft>
                      </a:pPr>
                      <a:r>
                        <a:rPr lang="en-US" sz="1400" dirty="0">
                          <a:effectLst/>
                        </a:rPr>
                        <a:t>Waste Heat Source</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Temperature Range (°F)</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Cleanliness</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70383993"/>
                  </a:ext>
                </a:extLst>
              </a:tr>
              <a:tr h="204285">
                <a:tc>
                  <a:txBody>
                    <a:bodyPr/>
                    <a:lstStyle/>
                    <a:p>
                      <a:pPr marL="0" marR="0" algn="l">
                        <a:lnSpc>
                          <a:spcPct val="115000"/>
                        </a:lnSpc>
                        <a:spcBef>
                          <a:spcPts val="0"/>
                        </a:spcBef>
                        <a:spcAft>
                          <a:spcPts val="0"/>
                        </a:spcAft>
                      </a:pPr>
                      <a:r>
                        <a:rPr lang="en-US" sz="1400" dirty="0">
                          <a:effectLst/>
                        </a:rPr>
                        <a:t>Furnace or heating system exhaust gases</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600 – 2,000</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a:effectLst/>
                        </a:rPr>
                        <a:t>Varies</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788568823"/>
                  </a:ext>
                </a:extLst>
              </a:tr>
              <a:tr h="204285">
                <a:tc>
                  <a:txBody>
                    <a:bodyPr/>
                    <a:lstStyle/>
                    <a:p>
                      <a:pPr marL="0" marR="0" algn="l">
                        <a:lnSpc>
                          <a:spcPct val="115000"/>
                        </a:lnSpc>
                        <a:spcBef>
                          <a:spcPts val="0"/>
                        </a:spcBef>
                        <a:spcAft>
                          <a:spcPts val="0"/>
                        </a:spcAft>
                      </a:pPr>
                      <a:r>
                        <a:rPr lang="en-US" sz="1400" dirty="0">
                          <a:effectLst/>
                        </a:rPr>
                        <a:t>Gas (combustion) turbine exhaust gases</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900 – 1,100</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dirty="0">
                          <a:effectLst/>
                        </a:rPr>
                        <a:t>Clean</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24519221"/>
                  </a:ext>
                </a:extLst>
              </a:tr>
              <a:tr h="204285">
                <a:tc>
                  <a:txBody>
                    <a:bodyPr/>
                    <a:lstStyle/>
                    <a:p>
                      <a:pPr marL="0" marR="0" algn="l">
                        <a:lnSpc>
                          <a:spcPct val="115000"/>
                        </a:lnSpc>
                        <a:spcBef>
                          <a:spcPts val="0"/>
                        </a:spcBef>
                        <a:spcAft>
                          <a:spcPts val="0"/>
                        </a:spcAft>
                      </a:pPr>
                      <a:r>
                        <a:rPr lang="en-US" sz="1400" dirty="0">
                          <a:effectLst/>
                        </a:rPr>
                        <a:t>Reciprocating engines</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endParaRPr lang="en-US" dirty="0"/>
                    </a:p>
                  </a:txBody>
                  <a:tcPr marL="68580" marR="68580" marT="0" marB="0"/>
                </a:tc>
                <a:tc>
                  <a:txBody>
                    <a:bodyPr/>
                    <a:lstStyle/>
                    <a:p>
                      <a:pPr marL="0" marR="0" algn="l">
                        <a:lnSpc>
                          <a:spcPct val="115000"/>
                        </a:lnSpc>
                        <a:spcBef>
                          <a:spcPts val="0"/>
                        </a:spcBef>
                        <a:spcAft>
                          <a:spcPts val="0"/>
                        </a:spcAft>
                      </a:pPr>
                      <a:endParaRPr lang="en-US" sz="1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14694764"/>
                  </a:ext>
                </a:extLst>
              </a:tr>
              <a:tr h="204285">
                <a:tc>
                  <a:txBody>
                    <a:bodyPr/>
                    <a:lstStyle/>
                    <a:p>
                      <a:pPr marL="0" marR="0" algn="l">
                        <a:lnSpc>
                          <a:spcPct val="115000"/>
                        </a:lnSpc>
                        <a:spcBef>
                          <a:spcPts val="0"/>
                        </a:spcBef>
                        <a:spcAft>
                          <a:spcPts val="0"/>
                        </a:spcAft>
                      </a:pPr>
                      <a:r>
                        <a:rPr lang="en-US" sz="1400" dirty="0">
                          <a:effectLst/>
                        </a:rPr>
                        <a:t>    Jacket cooling water</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190 – 200</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a:effectLst/>
                        </a:rPr>
                        <a:t>Clean</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42459959"/>
                  </a:ext>
                </a:extLst>
              </a:tr>
              <a:tr h="204285">
                <a:tc>
                  <a:txBody>
                    <a:bodyPr/>
                    <a:lstStyle/>
                    <a:p>
                      <a:pPr marL="0" marR="0" algn="l">
                        <a:lnSpc>
                          <a:spcPct val="115000"/>
                        </a:lnSpc>
                        <a:spcBef>
                          <a:spcPts val="0"/>
                        </a:spcBef>
                        <a:spcAft>
                          <a:spcPts val="0"/>
                        </a:spcAft>
                      </a:pPr>
                      <a:r>
                        <a:rPr lang="en-US" sz="1400">
                          <a:effectLst/>
                        </a:rPr>
                        <a:t>    Exhaust gases (for gas fuels)</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900 – 1,100</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a:effectLst/>
                        </a:rPr>
                        <a:t>Mostly clean</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10367479"/>
                  </a:ext>
                </a:extLst>
              </a:tr>
              <a:tr h="204285">
                <a:tc>
                  <a:txBody>
                    <a:bodyPr/>
                    <a:lstStyle/>
                    <a:p>
                      <a:pPr marL="0" marR="0" algn="l">
                        <a:lnSpc>
                          <a:spcPct val="115000"/>
                        </a:lnSpc>
                        <a:spcBef>
                          <a:spcPts val="0"/>
                        </a:spcBef>
                        <a:spcAft>
                          <a:spcPts val="0"/>
                        </a:spcAft>
                      </a:pPr>
                      <a:r>
                        <a:rPr lang="en-US" sz="1400">
                          <a:effectLst/>
                        </a:rPr>
                        <a:t>Hot surfaces</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150 – 600</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a:effectLst/>
                        </a:rPr>
                        <a:t>Clean</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13366270"/>
                  </a:ext>
                </a:extLst>
              </a:tr>
              <a:tr h="204285">
                <a:tc>
                  <a:txBody>
                    <a:bodyPr/>
                    <a:lstStyle/>
                    <a:p>
                      <a:pPr marL="0" marR="0" algn="l">
                        <a:lnSpc>
                          <a:spcPct val="115000"/>
                        </a:lnSpc>
                        <a:spcBef>
                          <a:spcPts val="0"/>
                        </a:spcBef>
                        <a:spcAft>
                          <a:spcPts val="0"/>
                        </a:spcAft>
                      </a:pPr>
                      <a:r>
                        <a:rPr lang="en-US" sz="1400" dirty="0">
                          <a:effectLst/>
                        </a:rPr>
                        <a:t>Compressor after-inter cooler water</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100 – 180</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a:effectLst/>
                        </a:rPr>
                        <a:t>Clean</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13062583"/>
                  </a:ext>
                </a:extLst>
              </a:tr>
              <a:tr h="204285">
                <a:tc>
                  <a:txBody>
                    <a:bodyPr/>
                    <a:lstStyle/>
                    <a:p>
                      <a:pPr marL="0" marR="0" algn="l">
                        <a:lnSpc>
                          <a:spcPct val="115000"/>
                        </a:lnSpc>
                        <a:spcBef>
                          <a:spcPts val="0"/>
                        </a:spcBef>
                        <a:spcAft>
                          <a:spcPts val="0"/>
                        </a:spcAft>
                      </a:pPr>
                      <a:r>
                        <a:rPr lang="en-US" sz="1400">
                          <a:effectLst/>
                        </a:rPr>
                        <a:t>Hot products</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200 – 2,500</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dirty="0">
                          <a:effectLst/>
                        </a:rPr>
                        <a:t>Mostly clean</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74777891"/>
                  </a:ext>
                </a:extLst>
              </a:tr>
              <a:tr h="204285">
                <a:tc>
                  <a:txBody>
                    <a:bodyPr/>
                    <a:lstStyle/>
                    <a:p>
                      <a:pPr marL="0" marR="0" algn="l">
                        <a:lnSpc>
                          <a:spcPct val="115000"/>
                        </a:lnSpc>
                        <a:spcBef>
                          <a:spcPts val="0"/>
                        </a:spcBef>
                        <a:spcAft>
                          <a:spcPts val="0"/>
                        </a:spcAft>
                      </a:pPr>
                      <a:r>
                        <a:rPr lang="en-US" sz="1400">
                          <a:effectLst/>
                        </a:rPr>
                        <a:t>Steam vents or leaks</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250 – 600</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dirty="0">
                          <a:effectLst/>
                        </a:rPr>
                        <a:t>Mostly clean</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42308473"/>
                  </a:ext>
                </a:extLst>
              </a:tr>
              <a:tr h="204285">
                <a:tc>
                  <a:txBody>
                    <a:bodyPr/>
                    <a:lstStyle/>
                    <a:p>
                      <a:pPr marL="0" marR="0" algn="l">
                        <a:lnSpc>
                          <a:spcPct val="115000"/>
                        </a:lnSpc>
                        <a:spcBef>
                          <a:spcPts val="0"/>
                        </a:spcBef>
                        <a:spcAft>
                          <a:spcPts val="0"/>
                        </a:spcAft>
                      </a:pPr>
                      <a:r>
                        <a:rPr lang="en-US" sz="1400">
                          <a:effectLst/>
                        </a:rPr>
                        <a:t>Condensate</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150 – 500</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dirty="0">
                          <a:effectLst/>
                        </a:rPr>
                        <a:t>Clean</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51134697"/>
                  </a:ext>
                </a:extLst>
              </a:tr>
              <a:tr h="315991">
                <a:tc>
                  <a:txBody>
                    <a:bodyPr/>
                    <a:lstStyle/>
                    <a:p>
                      <a:pPr marL="0" marR="0" algn="l">
                        <a:lnSpc>
                          <a:spcPct val="115000"/>
                        </a:lnSpc>
                        <a:spcBef>
                          <a:spcPts val="0"/>
                        </a:spcBef>
                        <a:spcAft>
                          <a:spcPts val="0"/>
                        </a:spcAft>
                      </a:pPr>
                      <a:r>
                        <a:rPr lang="en-US" sz="1400" dirty="0">
                          <a:effectLst/>
                        </a:rPr>
                        <a:t>Emission control devices </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150 – 1,500</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dirty="0">
                          <a:effectLst/>
                        </a:rPr>
                        <a:t>Mostly clean</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86334814"/>
                  </a:ext>
                </a:extLst>
              </a:tr>
            </a:tbl>
          </a:graphicData>
        </a:graphic>
      </p:graphicFrame>
      <p:pic>
        <p:nvPicPr>
          <p:cNvPr id="10" name="Picture 9">
            <a:extLst>
              <a:ext uri="{FF2B5EF4-FFF2-40B4-BE49-F238E27FC236}">
                <a16:creationId xmlns:a16="http://schemas.microsoft.com/office/drawing/2014/main" xmlns="" id="{F4EF7A1A-B3E7-4F28-B855-947A9F10C4A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13509" y="4024744"/>
            <a:ext cx="3706091" cy="2301016"/>
          </a:xfrm>
          <a:prstGeom prst="rect">
            <a:avLst/>
          </a:prstGeom>
          <a:noFill/>
          <a:ln>
            <a:noFill/>
          </a:ln>
        </p:spPr>
      </p:pic>
      <p:pic>
        <p:nvPicPr>
          <p:cNvPr id="12" name="Picture 11">
            <a:extLst>
              <a:ext uri="{FF2B5EF4-FFF2-40B4-BE49-F238E27FC236}">
                <a16:creationId xmlns:a16="http://schemas.microsoft.com/office/drawing/2014/main" xmlns="" id="{C54783ED-6CFD-49A5-8D3D-3BB06A5F684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0790" y="4038599"/>
            <a:ext cx="3650608" cy="2287161"/>
          </a:xfrm>
          <a:prstGeom prst="rect">
            <a:avLst/>
          </a:prstGeom>
          <a:noFill/>
        </p:spPr>
      </p:pic>
      <p:sp>
        <p:nvSpPr>
          <p:cNvPr id="11" name="Title 1"/>
          <p:cNvSpPr txBox="1">
            <a:spLocks/>
          </p:cNvSpPr>
          <p:nvPr/>
        </p:nvSpPr>
        <p:spPr bwMode="auto">
          <a:xfrm>
            <a:off x="360363" y="-38100"/>
            <a:ext cx="8724900"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r>
              <a:rPr lang="en-US" sz="3600" dirty="0" smtClean="0">
                <a:solidFill>
                  <a:schemeClr val="accent5"/>
                </a:solidFill>
              </a:rPr>
              <a:t>The Opportunity</a:t>
            </a:r>
            <a:endParaRPr lang="en-US" dirty="0"/>
          </a:p>
        </p:txBody>
      </p:sp>
    </p:spTree>
    <p:extLst>
      <p:ext uri="{BB962C8B-B14F-4D97-AF65-F5344CB8AC3E}">
        <p14:creationId xmlns:p14="http://schemas.microsoft.com/office/powerpoint/2010/main" val="33069813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and Barriers</a:t>
            </a:r>
            <a:endParaRPr lang="en-US" dirty="0"/>
          </a:p>
        </p:txBody>
      </p:sp>
      <p:sp>
        <p:nvSpPr>
          <p:cNvPr id="3" name="Rectangle 2"/>
          <p:cNvSpPr/>
          <p:nvPr/>
        </p:nvSpPr>
        <p:spPr>
          <a:xfrm>
            <a:off x="356899" y="914400"/>
            <a:ext cx="8250237" cy="5447645"/>
          </a:xfrm>
          <a:prstGeom prst="rect">
            <a:avLst/>
          </a:prstGeom>
        </p:spPr>
        <p:txBody>
          <a:bodyPr wrap="square">
            <a:spAutoFit/>
          </a:bodyPr>
          <a:lstStyle/>
          <a:p>
            <a:pPr marL="0" marR="0">
              <a:spcBef>
                <a:spcPts val="0"/>
              </a:spcBef>
              <a:spcAft>
                <a:spcPts val="0"/>
              </a:spcAft>
            </a:pPr>
            <a:r>
              <a:rPr lang="en-US" sz="2000" b="1" dirty="0">
                <a:solidFill>
                  <a:srgbClr val="017A3E"/>
                </a:solidFill>
                <a:latin typeface="Franklin Gothic Medium" panose="020B0603020102020204" pitchFamily="34" charset="0"/>
                <a:ea typeface="Calibri" panose="020F0502020204030204" pitchFamily="34" charset="0"/>
                <a:cs typeface="Arial" panose="020B0604020202020204" pitchFamily="34" charset="0"/>
              </a:rPr>
              <a:t>There are a number of critical challenges and barriers common </a:t>
            </a:r>
            <a:r>
              <a:rPr lang="en-US" sz="2000" b="1" dirty="0" smtClean="0">
                <a:solidFill>
                  <a:srgbClr val="017A3E"/>
                </a:solidFill>
                <a:latin typeface="Franklin Gothic Medium" panose="020B0603020102020204" pitchFamily="34" charset="0"/>
                <a:ea typeface="Calibri" panose="020F0502020204030204" pitchFamily="34" charset="0"/>
                <a:cs typeface="Arial" panose="020B0604020202020204" pitchFamily="34" charset="0"/>
              </a:rPr>
              <a:t>to waste heat recovery in industry:</a:t>
            </a:r>
          </a:p>
          <a:p>
            <a:pPr marL="0" marR="0">
              <a:spcBef>
                <a:spcPts val="0"/>
              </a:spcBef>
              <a:spcAft>
                <a:spcPts val="0"/>
              </a:spcAft>
            </a:pPr>
            <a:endParaRPr lang="en-US" sz="2000" b="1" dirty="0">
              <a:solidFill>
                <a:srgbClr val="017A3E"/>
              </a:solidFill>
              <a:latin typeface="Franklin Gothic Medium" panose="020B06030201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Wingdings" panose="05000000000000000000" pitchFamily="2" charset="2"/>
              <a:buChar char="Ø"/>
            </a:pPr>
            <a:r>
              <a:rPr lang="en-US" b="1" dirty="0" smtClean="0">
                <a:latin typeface="Franklin Gothic Book" panose="020B0503020102020204" pitchFamily="34" charset="0"/>
                <a:ea typeface="Calibri" panose="020F0502020204030204" pitchFamily="34" charset="0"/>
              </a:rPr>
              <a:t>Cleanliness </a:t>
            </a:r>
            <a:r>
              <a:rPr lang="en-US" b="1" dirty="0">
                <a:latin typeface="Franklin Gothic Book" panose="020B0503020102020204" pitchFamily="34" charset="0"/>
                <a:ea typeface="Calibri" panose="020F0502020204030204" pitchFamily="34" charset="0"/>
              </a:rPr>
              <a:t>of waste heat streams:</a:t>
            </a:r>
            <a:r>
              <a:rPr lang="en-US" dirty="0">
                <a:latin typeface="Franklin Gothic Book" panose="020B0503020102020204" pitchFamily="34" charset="0"/>
                <a:ea typeface="Calibri" panose="020F0502020204030204" pitchFamily="34" charset="0"/>
              </a:rPr>
              <a:t> fouling and interference with heat exchange as a result of moisture, particulates, and chemical contamination in waste stream.</a:t>
            </a:r>
            <a:endParaRPr lang="en-US" dirty="0">
              <a:latin typeface="Arial" panose="020B060402020202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Ø"/>
            </a:pPr>
            <a:r>
              <a:rPr lang="en-US" b="1" dirty="0">
                <a:latin typeface="Franklin Gothic Book" panose="020B0503020102020204" pitchFamily="34" charset="0"/>
                <a:ea typeface="Calibri" panose="020F0502020204030204" pitchFamily="34" charset="0"/>
              </a:rPr>
              <a:t>Lack of end use for waste heat:</a:t>
            </a:r>
            <a:r>
              <a:rPr lang="en-US" dirty="0">
                <a:latin typeface="Franklin Gothic Book" panose="020B0503020102020204" pitchFamily="34" charset="0"/>
                <a:ea typeface="Calibri" panose="020F0502020204030204" pitchFamily="34" charset="0"/>
              </a:rPr>
              <a:t> certain waste heat streams may have no viable end use within the facility, especially for low-temperature and contaminated gases.</a:t>
            </a:r>
            <a:endParaRPr lang="en-US" dirty="0">
              <a:latin typeface="Arial" panose="020B060402020202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Ø"/>
            </a:pPr>
            <a:r>
              <a:rPr lang="en-US" b="1" dirty="0">
                <a:latin typeface="Franklin Gothic Book" panose="020B0503020102020204" pitchFamily="34" charset="0"/>
                <a:ea typeface="Calibri" panose="020F0502020204030204" pitchFamily="34" charset="0"/>
              </a:rPr>
              <a:t>Low temperature waste heat:</a:t>
            </a:r>
            <a:r>
              <a:rPr lang="en-US" dirty="0">
                <a:latin typeface="Franklin Gothic Book" panose="020B0503020102020204" pitchFamily="34" charset="0"/>
                <a:ea typeface="Calibri" panose="020F0502020204030204" pitchFamily="34" charset="0"/>
              </a:rPr>
              <a:t> non-viable recovery for lower temperature (low quality) waste heat streams from cost and energy efficiency standpoints.</a:t>
            </a:r>
            <a:endParaRPr lang="en-US" dirty="0">
              <a:latin typeface="Arial" panose="020B060402020202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Ø"/>
            </a:pPr>
            <a:r>
              <a:rPr lang="en-US" b="1" dirty="0">
                <a:latin typeface="Franklin Gothic Book" panose="020B0503020102020204" pitchFamily="34" charset="0"/>
                <a:ea typeface="Calibri" panose="020F0502020204030204" pitchFamily="34" charset="0"/>
              </a:rPr>
              <a:t>Ultra-high-temperature waste heat:</a:t>
            </a:r>
            <a:r>
              <a:rPr lang="en-US" dirty="0">
                <a:latin typeface="Franklin Gothic Book" panose="020B0503020102020204" pitchFamily="34" charset="0"/>
                <a:ea typeface="Calibri" panose="020F0502020204030204" pitchFamily="34" charset="0"/>
              </a:rPr>
              <a:t> special materials required for ultra-high-temperature applications; material and equipment design critical.</a:t>
            </a:r>
            <a:endParaRPr lang="en-US" dirty="0">
              <a:latin typeface="Arial" panose="020B060402020202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Ø"/>
            </a:pPr>
            <a:r>
              <a:rPr lang="en-US" b="1" dirty="0">
                <a:latin typeface="Franklin Gothic Book" panose="020B0503020102020204" pitchFamily="34" charset="0"/>
                <a:ea typeface="Calibri" panose="020F0502020204030204" pitchFamily="34" charset="0"/>
              </a:rPr>
              <a:t>System maintenance challenges:</a:t>
            </a:r>
            <a:r>
              <a:rPr lang="en-US" dirty="0">
                <a:latin typeface="Franklin Gothic Book" panose="020B0503020102020204" pitchFamily="34" charset="0"/>
                <a:ea typeface="Calibri" panose="020F0502020204030204" pitchFamily="34" charset="0"/>
              </a:rPr>
              <a:t> lack of cleaning systems to allow on-line or automatic removal of contaminant materials on heat transfer surfaces.</a:t>
            </a:r>
            <a:endParaRPr lang="en-US" dirty="0">
              <a:latin typeface="Arial" panose="020B060402020202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Ø"/>
            </a:pPr>
            <a:r>
              <a:rPr lang="en-US" b="1" dirty="0">
                <a:latin typeface="Franklin Gothic Book" panose="020B0503020102020204" pitchFamily="34" charset="0"/>
                <a:ea typeface="Calibri" panose="020F0502020204030204" pitchFamily="34" charset="0"/>
              </a:rPr>
              <a:t>Materials availability:</a:t>
            </a:r>
            <a:r>
              <a:rPr lang="en-US" dirty="0">
                <a:latin typeface="Franklin Gothic Book" panose="020B0503020102020204" pitchFamily="34" charset="0"/>
                <a:ea typeface="Calibri" panose="020F0502020204030204" pitchFamily="34" charset="0"/>
              </a:rPr>
              <a:t> need for low-cost materials compatible with corrosive, high-temperature conditions.</a:t>
            </a:r>
            <a:endParaRPr lang="en-US" dirty="0">
              <a:latin typeface="Arial" panose="020B060402020202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Ø"/>
            </a:pPr>
            <a:r>
              <a:rPr lang="en-US" b="1" dirty="0">
                <a:latin typeface="Franklin Gothic Book" panose="020B0503020102020204" pitchFamily="34" charset="0"/>
                <a:ea typeface="Calibri" panose="020F0502020204030204" pitchFamily="34" charset="0"/>
              </a:rPr>
              <a:t>Equipment size:</a:t>
            </a:r>
            <a:r>
              <a:rPr lang="en-US" dirty="0">
                <a:latin typeface="Franklin Gothic Book" panose="020B0503020102020204" pitchFamily="34" charset="0"/>
                <a:ea typeface="Calibri" panose="020F0502020204030204" pitchFamily="34" charset="0"/>
              </a:rPr>
              <a:t> large system</a:t>
            </a:r>
            <a:r>
              <a:rPr lang="en-US" b="1" dirty="0">
                <a:latin typeface="Franklin Gothic Book" panose="020B0503020102020204" pitchFamily="34" charset="0"/>
                <a:ea typeface="Calibri" panose="020F0502020204030204" pitchFamily="34" charset="0"/>
              </a:rPr>
              <a:t> </a:t>
            </a:r>
            <a:r>
              <a:rPr lang="en-US" dirty="0">
                <a:latin typeface="Franklin Gothic Book" panose="020B0503020102020204" pitchFamily="34" charset="0"/>
                <a:ea typeface="Calibri" panose="020F0502020204030204" pitchFamily="34" charset="0"/>
              </a:rPr>
              <a:t>footprints make retrofitting challenging in space-constrained facilities.</a:t>
            </a:r>
            <a:endParaRPr lang="en-US"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42140540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a:solidFill>
                  <a:schemeClr val="accent5"/>
                </a:solidFill>
              </a:rPr>
              <a:t>Technical Topic Objectives and Targets</a:t>
            </a:r>
          </a:p>
        </p:txBody>
      </p:sp>
      <p:sp>
        <p:nvSpPr>
          <p:cNvPr id="4" name="Rectangle: Rounded Corners 3">
            <a:extLst>
              <a:ext uri="{FF2B5EF4-FFF2-40B4-BE49-F238E27FC236}">
                <a16:creationId xmlns="" xmlns:a16="http://schemas.microsoft.com/office/drawing/2014/main" id="{46ADA786-E0F6-4D98-B093-8EAC761CC3EE}"/>
              </a:ext>
            </a:extLst>
          </p:cNvPr>
          <p:cNvSpPr/>
          <p:nvPr/>
        </p:nvSpPr>
        <p:spPr>
          <a:xfrm>
            <a:off x="457200" y="914400"/>
            <a:ext cx="7924800" cy="13716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OBJECTIVE</a:t>
            </a:r>
          </a:p>
          <a:p>
            <a:pPr algn="ctr"/>
            <a:r>
              <a:rPr lang="en-US" dirty="0">
                <a:solidFill>
                  <a:schemeClr val="tx1"/>
                </a:solidFill>
              </a:rPr>
              <a:t>Advance technologies for waste heat recovery systems that enable the cost-effective capture and use of energy from industrial waste heat in order to reduce overall energy demands of manufacturing facilities.</a:t>
            </a:r>
          </a:p>
          <a:p>
            <a:pPr algn="ctr"/>
            <a:endParaRPr lang="en-US" dirty="0">
              <a:solidFill>
                <a:schemeClr val="tx1"/>
              </a:solidFill>
            </a:endParaRPr>
          </a:p>
        </p:txBody>
      </p:sp>
      <p:sp>
        <p:nvSpPr>
          <p:cNvPr id="5" name="Rectangle: Rounded Corners 4">
            <a:extLst>
              <a:ext uri="{FF2B5EF4-FFF2-40B4-BE49-F238E27FC236}">
                <a16:creationId xmlns="" xmlns:a16="http://schemas.microsoft.com/office/drawing/2014/main" id="{64B6DB81-0887-4A83-AAB3-486D2FF782C1}"/>
              </a:ext>
            </a:extLst>
          </p:cNvPr>
          <p:cNvSpPr/>
          <p:nvPr/>
        </p:nvSpPr>
        <p:spPr>
          <a:xfrm>
            <a:off x="457200" y="2438400"/>
            <a:ext cx="7924800" cy="39624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smtClean="0">
                <a:solidFill>
                  <a:schemeClr val="tx1"/>
                </a:solidFill>
              </a:rPr>
              <a:t>TARGETS</a:t>
            </a:r>
            <a:endParaRPr lang="en-US" b="1" dirty="0">
              <a:solidFill>
                <a:schemeClr val="tx1"/>
              </a:solidFill>
            </a:endParaRPr>
          </a:p>
          <a:p>
            <a:pPr marL="342900" indent="-342900">
              <a:buFont typeface="+mj-lt"/>
              <a:buAutoNum type="arabicPeriod"/>
            </a:pPr>
            <a:r>
              <a:rPr lang="en-US" b="1" i="1" dirty="0" smtClean="0">
                <a:solidFill>
                  <a:schemeClr val="tx1"/>
                </a:solidFill>
              </a:rPr>
              <a:t>Develop </a:t>
            </a:r>
            <a:r>
              <a:rPr lang="en-US" b="1" i="1" dirty="0">
                <a:solidFill>
                  <a:schemeClr val="tx1"/>
                </a:solidFill>
              </a:rPr>
              <a:t>enabling technologies for low maintenance, high reliability recovery systems for industrial waste heat streams, and reduce payback period by at least 30% compared to existing systems in various temperature ranges.</a:t>
            </a:r>
            <a:endParaRPr lang="en-US" dirty="0">
              <a:solidFill>
                <a:schemeClr val="tx1"/>
              </a:solidFill>
            </a:endParaRPr>
          </a:p>
          <a:p>
            <a:pPr marL="342900" indent="-342900">
              <a:buFont typeface="+mj-lt"/>
              <a:buAutoNum type="arabicPeriod"/>
            </a:pPr>
            <a:r>
              <a:rPr lang="en-US" b="1" i="1" dirty="0" smtClean="0">
                <a:solidFill>
                  <a:schemeClr val="tx1"/>
                </a:solidFill>
              </a:rPr>
              <a:t>Develop </a:t>
            </a:r>
            <a:r>
              <a:rPr lang="en-US" b="1" i="1" dirty="0">
                <a:solidFill>
                  <a:schemeClr val="tx1"/>
                </a:solidFill>
              </a:rPr>
              <a:t>material and system advancements to enable greater recovery from high-temperature (&gt;650°C) and heavily contaminated industrial waste heat streams, and cost-effectively utilize 30% of available waste heat in this temperature range.</a:t>
            </a:r>
            <a:endParaRPr lang="en-US" dirty="0">
              <a:solidFill>
                <a:schemeClr val="tx1"/>
              </a:solidFill>
            </a:endParaRPr>
          </a:p>
          <a:p>
            <a:pPr marL="342900" indent="-342900">
              <a:buFont typeface="+mj-lt"/>
              <a:buAutoNum type="arabicPeriod"/>
            </a:pPr>
            <a:r>
              <a:rPr lang="en-US" b="1" i="1" dirty="0" smtClean="0">
                <a:solidFill>
                  <a:schemeClr val="tx1"/>
                </a:solidFill>
              </a:rPr>
              <a:t>Develop </a:t>
            </a:r>
            <a:r>
              <a:rPr lang="en-US" b="1" i="1" dirty="0">
                <a:solidFill>
                  <a:schemeClr val="tx1"/>
                </a:solidFill>
              </a:rPr>
              <a:t>innovative, cost-effective systems to recover heat from low-temperature (&lt;230°C) waste heat sources and successfully utilize 20% of available waste heat in this temperature range.</a:t>
            </a:r>
            <a:endParaRPr lang="en-US" dirty="0">
              <a:solidFill>
                <a:schemeClr val="tx1"/>
              </a:solidFill>
            </a:endParaRPr>
          </a:p>
          <a:p>
            <a:pPr algn="ctr"/>
            <a:endParaRPr lang="en-US" dirty="0">
              <a:solidFill>
                <a:schemeClr val="tx1"/>
              </a:solidFill>
            </a:endParaRPr>
          </a:p>
        </p:txBody>
      </p:sp>
    </p:spTree>
    <p:extLst>
      <p:ext uri="{BB962C8B-B14F-4D97-AF65-F5344CB8AC3E}">
        <p14:creationId xmlns:p14="http://schemas.microsoft.com/office/powerpoint/2010/main" val="2456427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12800"/>
          </a:xfrm>
        </p:spPr>
        <p:txBody>
          <a:bodyPr/>
          <a:lstStyle/>
          <a:p>
            <a:r>
              <a:rPr lang="en-US" sz="2800" dirty="0">
                <a:solidFill>
                  <a:schemeClr val="accent5"/>
                </a:solidFill>
              </a:rPr>
              <a:t>Technical Topic Current Portfolio</a:t>
            </a:r>
          </a:p>
        </p:txBody>
      </p:sp>
      <p:sp>
        <p:nvSpPr>
          <p:cNvPr id="5" name="Rectangle 4"/>
          <p:cNvSpPr/>
          <p:nvPr/>
        </p:nvSpPr>
        <p:spPr>
          <a:xfrm>
            <a:off x="152400" y="1066800"/>
            <a:ext cx="8686800" cy="1554272"/>
          </a:xfrm>
          <a:prstGeom prst="rect">
            <a:avLst/>
          </a:prstGeom>
        </p:spPr>
        <p:txBody>
          <a:bodyPr wrap="square">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1600" b="1" dirty="0" smtClean="0">
                <a:latin typeface="Franklin Gothic Book"/>
              </a:rPr>
              <a:t>Emerging Research Exploration FOA</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latin typeface="Franklin Gothic Book"/>
              </a:rPr>
              <a:t>Two awards (Target #3):</a:t>
            </a:r>
          </a:p>
          <a:p>
            <a:pPr marL="1200150" lvl="2" indent="-285750" fontAlgn="ctr">
              <a:spcBef>
                <a:spcPts val="0"/>
              </a:spcBef>
              <a:spcAft>
                <a:spcPts val="600"/>
              </a:spcAft>
              <a:buClr>
                <a:srgbClr val="7AC143"/>
              </a:buClr>
              <a:buFont typeface="Wingdings" panose="05000000000000000000" pitchFamily="2" charset="2"/>
              <a:buChar char="Ø"/>
            </a:pPr>
            <a:r>
              <a:rPr lang="en-US" sz="1600" dirty="0" smtClean="0">
                <a:latin typeface="Franklin Gothic Book"/>
              </a:rPr>
              <a:t>Colorado State University – Turbocompression  cooling for ultra-low waste heat recovery</a:t>
            </a:r>
          </a:p>
          <a:p>
            <a:pPr marL="1657350" lvl="3" indent="-285750" fontAlgn="ctr">
              <a:spcBef>
                <a:spcPts val="0"/>
              </a:spcBef>
              <a:spcAft>
                <a:spcPts val="600"/>
              </a:spcAft>
              <a:buClr>
                <a:srgbClr val="7AC143"/>
              </a:buClr>
              <a:buFont typeface="Wingdings" panose="05000000000000000000" pitchFamily="2" charset="2"/>
              <a:buChar char="Ø"/>
            </a:pPr>
            <a:r>
              <a:rPr lang="en-US" sz="1600" dirty="0" smtClean="0">
                <a:latin typeface="Franklin Gothic Book"/>
              </a:rPr>
              <a:t>DOE funding $1.9 million, 20% cost share</a:t>
            </a:r>
          </a:p>
        </p:txBody>
      </p:sp>
      <p:sp>
        <p:nvSpPr>
          <p:cNvPr id="3" name="TextBox 2"/>
          <p:cNvSpPr txBox="1"/>
          <p:nvPr/>
        </p:nvSpPr>
        <p:spPr>
          <a:xfrm>
            <a:off x="152400" y="2621072"/>
            <a:ext cx="5386467" cy="2000548"/>
          </a:xfrm>
          <a:prstGeom prst="rect">
            <a:avLst/>
          </a:prstGeom>
          <a:noFill/>
        </p:spPr>
        <p:txBody>
          <a:bodyPr wrap="square" rtlCol="0">
            <a:spAutoFit/>
          </a:bodyPr>
          <a:lstStyle/>
          <a:p>
            <a:pPr marL="1200150" lvl="2"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University of Illinois, Champagne-Urbana – Roll-to-roll manufactured hybrid metal-polymer heat exchangers for anti-fouling and self-monitoring waste heat recovery</a:t>
            </a:r>
          </a:p>
          <a:p>
            <a:pPr marL="1657350" lvl="3"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DOE funding $1.0 million, 20% cost share</a:t>
            </a:r>
          </a:p>
          <a:p>
            <a:endParaRPr lang="en-US" dirty="0"/>
          </a:p>
        </p:txBody>
      </p:sp>
      <p:sp>
        <p:nvSpPr>
          <p:cNvPr id="9" name="TextBox 8"/>
          <p:cNvSpPr txBox="1"/>
          <p:nvPr/>
        </p:nvSpPr>
        <p:spPr>
          <a:xfrm>
            <a:off x="609600" y="4245620"/>
            <a:ext cx="7772400" cy="2231380"/>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1600" b="1" dirty="0">
                <a:latin typeface="Franklin Gothic Book"/>
              </a:rPr>
              <a:t>2018 Lab Call </a:t>
            </a:r>
          </a:p>
          <a:p>
            <a:pPr marL="742950" lvl="1"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One awards (Target #1):</a:t>
            </a:r>
          </a:p>
          <a:p>
            <a:pPr marL="1200150" lvl="2"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NREL and LBNL – Simulation-based design and optimization of waste heat recovery systems</a:t>
            </a:r>
          </a:p>
          <a:p>
            <a:pPr marL="1657350" lvl="3"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DOE funding $3,0 million, no cost share</a:t>
            </a:r>
          </a:p>
          <a:p>
            <a:pPr marL="1657350" lvl="3"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Congressionally directed</a:t>
            </a:r>
          </a:p>
          <a:p>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2786172"/>
            <a:ext cx="3100467" cy="2014428"/>
          </a:xfrm>
          <a:prstGeom prst="rect">
            <a:avLst/>
          </a:prstGeom>
        </p:spPr>
      </p:pic>
    </p:spTree>
    <p:extLst>
      <p:ext uri="{BB962C8B-B14F-4D97-AF65-F5344CB8AC3E}">
        <p14:creationId xmlns:p14="http://schemas.microsoft.com/office/powerpoint/2010/main" val="1842916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a:solidFill>
                  <a:schemeClr val="accent5"/>
                </a:solidFill>
              </a:rPr>
              <a:t>AMO Technical Topic Team</a:t>
            </a:r>
          </a:p>
        </p:txBody>
      </p:sp>
      <p:sp>
        <p:nvSpPr>
          <p:cNvPr id="3" name="TextBox 2"/>
          <p:cNvSpPr txBox="1"/>
          <p:nvPr/>
        </p:nvSpPr>
        <p:spPr>
          <a:xfrm>
            <a:off x="152400" y="1066800"/>
            <a:ext cx="8839200" cy="1723549"/>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3200" dirty="0" smtClean="0">
                <a:solidFill>
                  <a:srgbClr val="50565C"/>
                </a:solidFill>
                <a:latin typeface="Franklin Gothic Book"/>
              </a:rPr>
              <a:t>Bob Gemmer</a:t>
            </a:r>
          </a:p>
          <a:p>
            <a:pPr marL="285750" indent="-285750" fontAlgn="ctr">
              <a:spcBef>
                <a:spcPts val="0"/>
              </a:spcBef>
              <a:spcAft>
                <a:spcPts val="600"/>
              </a:spcAft>
              <a:buClr>
                <a:srgbClr val="7AC143"/>
              </a:buClr>
              <a:buFont typeface="Wingdings" panose="05000000000000000000" pitchFamily="2" charset="2"/>
              <a:buChar char="Ø"/>
            </a:pPr>
            <a:endParaRPr lang="en-US" sz="3200" dirty="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r>
              <a:rPr lang="en-US" sz="3200" dirty="0" smtClean="0">
                <a:solidFill>
                  <a:srgbClr val="50565C"/>
                </a:solidFill>
                <a:latin typeface="Franklin Gothic Book"/>
              </a:rPr>
              <a:t>Joe Cresko</a:t>
            </a:r>
            <a:endParaRPr lang="en-US" sz="3200" dirty="0">
              <a:solidFill>
                <a:srgbClr val="50565C"/>
              </a:solidFill>
              <a:latin typeface="Franklin Gothic Book"/>
            </a:endParaRPr>
          </a:p>
        </p:txBody>
      </p:sp>
      <p:sp>
        <p:nvSpPr>
          <p:cNvPr id="4" name="TextBox 3">
            <a:extLst>
              <a:ext uri="{FF2B5EF4-FFF2-40B4-BE49-F238E27FC236}">
                <a16:creationId xmlns="" xmlns:a16="http://schemas.microsoft.com/office/drawing/2014/main" id="{9875D5C3-7E57-4388-8678-08D479BD4B65}"/>
              </a:ext>
            </a:extLst>
          </p:cNvPr>
          <p:cNvSpPr txBox="1"/>
          <p:nvPr/>
        </p:nvSpPr>
        <p:spPr>
          <a:xfrm>
            <a:off x="152400" y="5877580"/>
            <a:ext cx="8839200" cy="523220"/>
          </a:xfrm>
          <a:prstGeom prst="rect">
            <a:avLst/>
          </a:prstGeom>
          <a:noFill/>
        </p:spPr>
        <p:txBody>
          <a:bodyPr wrap="square" rtlCol="0">
            <a:spAutoFit/>
          </a:bodyPr>
          <a:lstStyle/>
          <a:p>
            <a:pPr algn="ctr" fontAlgn="ctr">
              <a:spcBef>
                <a:spcPts val="0"/>
              </a:spcBef>
              <a:spcAft>
                <a:spcPts val="600"/>
              </a:spcAft>
              <a:buClr>
                <a:srgbClr val="7AC143"/>
              </a:buClr>
            </a:pPr>
            <a:r>
              <a:rPr lang="en-US" sz="2800" b="1" dirty="0">
                <a:solidFill>
                  <a:srgbClr val="50565C"/>
                </a:solidFill>
                <a:latin typeface="Franklin Gothic Medium" panose="020B0603020102020204" pitchFamily="34" charset="0"/>
              </a:rPr>
              <a:t>THANK YOU!</a:t>
            </a:r>
            <a:endParaRPr lang="en-US" sz="3600" b="1" dirty="0">
              <a:solidFill>
                <a:srgbClr val="50565C"/>
              </a:solidFill>
              <a:latin typeface="Franklin Gothic Medium" panose="020B0603020102020204" pitchFamily="34" charset="0"/>
            </a:endParaRPr>
          </a:p>
        </p:txBody>
      </p:sp>
    </p:spTree>
    <p:extLst>
      <p:ext uri="{BB962C8B-B14F-4D97-AF65-F5344CB8AC3E}">
        <p14:creationId xmlns:p14="http://schemas.microsoft.com/office/powerpoint/2010/main" val="2691632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Tree>
    <p:extLst>
      <p:ext uri="{BB962C8B-B14F-4D97-AF65-F5344CB8AC3E}">
        <p14:creationId xmlns:p14="http://schemas.microsoft.com/office/powerpoint/2010/main" val="3431607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04800" y="990600"/>
            <a:ext cx="8458200" cy="5260112"/>
            <a:chOff x="0" y="373410"/>
            <a:chExt cx="8991600" cy="6423896"/>
          </a:xfrm>
        </p:grpSpPr>
        <p:grpSp>
          <p:nvGrpSpPr>
            <p:cNvPr id="3" name="Group 2"/>
            <p:cNvGrpSpPr/>
            <p:nvPr/>
          </p:nvGrpSpPr>
          <p:grpSpPr>
            <a:xfrm>
              <a:off x="0" y="373410"/>
              <a:ext cx="8991600" cy="6423896"/>
              <a:chOff x="0" y="373410"/>
              <a:chExt cx="8991600" cy="6423896"/>
            </a:xfrm>
          </p:grpSpPr>
          <p:sp>
            <p:nvSpPr>
              <p:cNvPr id="59" name="TextBox 58"/>
              <p:cNvSpPr txBox="1"/>
              <p:nvPr/>
            </p:nvSpPr>
            <p:spPr>
              <a:xfrm flipH="1">
                <a:off x="160102" y="4823183"/>
                <a:ext cx="1774069" cy="714155"/>
              </a:xfrm>
              <a:prstGeom prst="rect">
                <a:avLst/>
              </a:prstGeom>
              <a:gradFill flip="none" rotWithShape="1">
                <a:gsLst>
                  <a:gs pos="0">
                    <a:schemeClr val="bg1"/>
                  </a:gs>
                  <a:gs pos="100000">
                    <a:schemeClr val="accent2"/>
                  </a:gs>
                </a:gsLst>
                <a:lin ang="10800000" scaled="1"/>
                <a:tileRect/>
              </a:gradFill>
            </p:spPr>
            <p:txBody>
              <a:bodyPr wrap="square" rtlCol="0">
                <a:spAutoFit/>
              </a:bodyPr>
              <a:lstStyle/>
              <a:p>
                <a:r>
                  <a:rPr lang="en-US" sz="1600" dirty="0" smtClean="0">
                    <a:solidFill>
                      <a:sysClr val="windowText" lastClr="000000"/>
                    </a:solidFill>
                  </a:rPr>
                  <a:t>Recovered Heat Energy</a:t>
                </a:r>
                <a:endParaRPr lang="en-US" sz="1600" dirty="0">
                  <a:solidFill>
                    <a:sysClr val="windowText" lastClr="000000"/>
                  </a:solidFill>
                </a:endParaRPr>
              </a:p>
            </p:txBody>
          </p:sp>
          <p:sp>
            <p:nvSpPr>
              <p:cNvPr id="60" name="TextBox 59"/>
              <p:cNvSpPr txBox="1"/>
              <p:nvPr/>
            </p:nvSpPr>
            <p:spPr>
              <a:xfrm flipH="1">
                <a:off x="152400" y="5186290"/>
                <a:ext cx="1781771" cy="338554"/>
              </a:xfrm>
              <a:prstGeom prst="rect">
                <a:avLst/>
              </a:prstGeom>
              <a:gradFill flip="none" rotWithShape="1">
                <a:gsLst>
                  <a:gs pos="0">
                    <a:srgbClr val="00B0F0"/>
                  </a:gs>
                  <a:gs pos="0">
                    <a:schemeClr val="bg1"/>
                  </a:gs>
                  <a:gs pos="100000">
                    <a:srgbClr val="BED4EC">
                      <a:shade val="100000"/>
                      <a:satMod val="115000"/>
                    </a:srgbClr>
                  </a:gs>
                </a:gsLst>
                <a:lin ang="8100000" scaled="1"/>
                <a:tileRect/>
              </a:gradFill>
            </p:spPr>
            <p:txBody>
              <a:bodyPr wrap="square" rtlCol="0">
                <a:spAutoFit/>
              </a:bodyPr>
              <a:lstStyle/>
              <a:p>
                <a:r>
                  <a:rPr lang="en-US" sz="1600" dirty="0" smtClean="0">
                    <a:solidFill>
                      <a:sysClr val="windowText" lastClr="000000"/>
                    </a:solidFill>
                  </a:rPr>
                  <a:t>Electricity</a:t>
                </a:r>
                <a:endParaRPr lang="en-US" sz="1600" dirty="0">
                  <a:solidFill>
                    <a:sysClr val="windowText" lastClr="000000"/>
                  </a:solidFill>
                </a:endParaRPr>
              </a:p>
            </p:txBody>
          </p:sp>
          <p:sp>
            <p:nvSpPr>
              <p:cNvPr id="4" name="Rectangle 3"/>
              <p:cNvSpPr/>
              <p:nvPr/>
            </p:nvSpPr>
            <p:spPr>
              <a:xfrm>
                <a:off x="2482525" y="832099"/>
                <a:ext cx="6509075" cy="3416001"/>
              </a:xfrm>
              <a:prstGeom prst="rect">
                <a:avLst/>
              </a:prstGeom>
              <a:solidFill>
                <a:schemeClr val="accent5">
                  <a:lumMod val="20000"/>
                  <a:lumOff val="80000"/>
                </a:schemeClr>
              </a:solidFill>
              <a:ln w="984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590799" y="373410"/>
                <a:ext cx="6248400" cy="488633"/>
              </a:xfrm>
              <a:prstGeom prst="rect">
                <a:avLst/>
              </a:prstGeom>
              <a:noFill/>
            </p:spPr>
            <p:txBody>
              <a:bodyPr wrap="square" rtlCol="0">
                <a:spAutoFit/>
              </a:bodyPr>
              <a:lstStyle/>
              <a:p>
                <a:pPr algn="ctr"/>
                <a:r>
                  <a:rPr lang="en-US" sz="2000" b="1" dirty="0" smtClean="0"/>
                  <a:t>Fuel, Steam or Electricity-based Systems</a:t>
                </a:r>
                <a:endParaRPr lang="en-US" sz="2000" b="1" dirty="0"/>
              </a:p>
            </p:txBody>
          </p:sp>
          <p:sp>
            <p:nvSpPr>
              <p:cNvPr id="6" name="Rectangle 5"/>
              <p:cNvSpPr/>
              <p:nvPr/>
            </p:nvSpPr>
            <p:spPr>
              <a:xfrm>
                <a:off x="0" y="1490118"/>
                <a:ext cx="1505909" cy="2161259"/>
              </a:xfrm>
              <a:prstGeom prst="rect">
                <a:avLst/>
              </a:prstGeom>
              <a:gradFill>
                <a:gsLst>
                  <a:gs pos="0">
                    <a:schemeClr val="bg1">
                      <a:lumMod val="75000"/>
                    </a:schemeClr>
                  </a:gs>
                  <a:gs pos="100000">
                    <a:schemeClr val="bg1"/>
                  </a:gs>
                </a:gsLst>
                <a:lin ang="0" scaled="1"/>
              </a:gradFill>
            </p:spPr>
            <p:txBody>
              <a:bodyPr wrap="square">
                <a:spAutoFit/>
              </a:bodyPr>
              <a:lstStyle/>
              <a:p>
                <a:r>
                  <a:rPr lang="en-US" sz="1600" dirty="0" smtClean="0"/>
                  <a:t>Energy Source</a:t>
                </a:r>
              </a:p>
              <a:p>
                <a:pPr marL="171450" indent="-171450">
                  <a:buFont typeface="Arial" panose="020B0604020202020204" pitchFamily="34" charset="0"/>
                  <a:buChar char="•"/>
                </a:pPr>
                <a:r>
                  <a:rPr lang="en-US" sz="1100" b="1" dirty="0" smtClean="0"/>
                  <a:t>Electricity</a:t>
                </a:r>
              </a:p>
              <a:p>
                <a:pPr marL="171450" indent="-171450">
                  <a:buFont typeface="Arial" panose="020B0604020202020204" pitchFamily="34" charset="0"/>
                  <a:buChar char="•"/>
                </a:pPr>
                <a:r>
                  <a:rPr lang="en-US" sz="1100" b="1" dirty="0" smtClean="0"/>
                  <a:t>Natural Gas</a:t>
                </a:r>
              </a:p>
              <a:p>
                <a:pPr marL="171450" indent="-171450">
                  <a:buFont typeface="Arial" panose="020B0604020202020204" pitchFamily="34" charset="0"/>
                  <a:buChar char="•"/>
                </a:pPr>
                <a:r>
                  <a:rPr lang="en-US" sz="1100" b="1" dirty="0" smtClean="0"/>
                  <a:t>Oil</a:t>
                </a:r>
              </a:p>
              <a:p>
                <a:pPr marL="171450" indent="-171450">
                  <a:buFont typeface="Arial" panose="020B0604020202020204" pitchFamily="34" charset="0"/>
                  <a:buChar char="•"/>
                </a:pPr>
                <a:r>
                  <a:rPr lang="en-US" sz="1100" b="1" dirty="0" smtClean="0"/>
                  <a:t>Coke or Coal</a:t>
                </a:r>
              </a:p>
              <a:p>
                <a:pPr marL="171450" indent="-171450">
                  <a:buFont typeface="Arial" panose="020B0604020202020204" pitchFamily="34" charset="0"/>
                  <a:buChar char="•"/>
                </a:pPr>
                <a:r>
                  <a:rPr lang="en-US" sz="1100" b="1" dirty="0" smtClean="0"/>
                  <a:t>Opportunity Fuel (e.g., waste product)</a:t>
                </a:r>
              </a:p>
            </p:txBody>
          </p:sp>
          <p:sp>
            <p:nvSpPr>
              <p:cNvPr id="7" name="Right Arrow 6"/>
              <p:cNvSpPr/>
              <p:nvPr/>
            </p:nvSpPr>
            <p:spPr>
              <a:xfrm>
                <a:off x="1363236" y="1970299"/>
                <a:ext cx="3818364" cy="1154986"/>
              </a:xfrm>
              <a:prstGeom prst="rightArrow">
                <a:avLst>
                  <a:gd name="adj1" fmla="val 56938"/>
                  <a:gd name="adj2" fmla="val 477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6239164" y="1422791"/>
                <a:ext cx="2494026" cy="2364323"/>
                <a:chOff x="5348717" y="2445207"/>
                <a:chExt cx="2494026" cy="2364323"/>
              </a:xfrm>
            </p:grpSpPr>
            <p:sp>
              <p:nvSpPr>
                <p:cNvPr id="8" name="Oval 7"/>
                <p:cNvSpPr/>
                <p:nvPr/>
              </p:nvSpPr>
              <p:spPr>
                <a:xfrm>
                  <a:off x="5925830" y="2773843"/>
                  <a:ext cx="1441588" cy="15433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endCxn id="8" idx="0"/>
                </p:cNvCxnSpPr>
                <p:nvPr/>
              </p:nvCxnSpPr>
              <p:spPr>
                <a:xfrm>
                  <a:off x="6575645" y="2445207"/>
                  <a:ext cx="70979" cy="328636"/>
                </a:xfrm>
                <a:prstGeom prst="straightConnector1">
                  <a:avLst/>
                </a:prstGeom>
                <a:ln w="50800">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8" idx="1"/>
                </p:cNvCxnSpPr>
                <p:nvPr/>
              </p:nvCxnSpPr>
              <p:spPr>
                <a:xfrm>
                  <a:off x="5715000" y="2676636"/>
                  <a:ext cx="421946" cy="323230"/>
                </a:xfrm>
                <a:prstGeom prst="straightConnector1">
                  <a:avLst/>
                </a:prstGeom>
                <a:ln w="50800">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8" idx="6"/>
                </p:cNvCxnSpPr>
                <p:nvPr/>
              </p:nvCxnSpPr>
              <p:spPr>
                <a:xfrm flipH="1" flipV="1">
                  <a:off x="7367418" y="3545531"/>
                  <a:ext cx="475325" cy="16985"/>
                </a:xfrm>
                <a:prstGeom prst="straightConnector1">
                  <a:avLst/>
                </a:prstGeom>
                <a:ln w="50800">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8" idx="7"/>
                </p:cNvCxnSpPr>
                <p:nvPr/>
              </p:nvCxnSpPr>
              <p:spPr>
                <a:xfrm flipH="1">
                  <a:off x="7156302" y="2680744"/>
                  <a:ext cx="321200" cy="319122"/>
                </a:xfrm>
                <a:prstGeom prst="straightConnector1">
                  <a:avLst/>
                </a:prstGeom>
                <a:ln w="50800">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8" idx="2"/>
                </p:cNvCxnSpPr>
                <p:nvPr/>
              </p:nvCxnSpPr>
              <p:spPr>
                <a:xfrm flipV="1">
                  <a:off x="5348717" y="3545531"/>
                  <a:ext cx="577113" cy="16985"/>
                </a:xfrm>
                <a:prstGeom prst="straightConnector1">
                  <a:avLst/>
                </a:prstGeom>
                <a:ln w="50800">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8" idx="3"/>
                </p:cNvCxnSpPr>
                <p:nvPr/>
              </p:nvCxnSpPr>
              <p:spPr>
                <a:xfrm flipV="1">
                  <a:off x="5713958" y="4091195"/>
                  <a:ext cx="422988" cy="353092"/>
                </a:xfrm>
                <a:prstGeom prst="straightConnector1">
                  <a:avLst/>
                </a:prstGeom>
                <a:ln w="50800">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8" idx="4"/>
                </p:cNvCxnSpPr>
                <p:nvPr/>
              </p:nvCxnSpPr>
              <p:spPr>
                <a:xfrm flipV="1">
                  <a:off x="6595731" y="4317218"/>
                  <a:ext cx="50893" cy="492312"/>
                </a:xfrm>
                <a:prstGeom prst="straightConnector1">
                  <a:avLst/>
                </a:prstGeom>
                <a:ln w="50800">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8" idx="5"/>
                </p:cNvCxnSpPr>
                <p:nvPr/>
              </p:nvCxnSpPr>
              <p:spPr>
                <a:xfrm flipH="1" flipV="1">
                  <a:off x="7156302" y="4091195"/>
                  <a:ext cx="320159" cy="353092"/>
                </a:xfrm>
                <a:prstGeom prst="straightConnector1">
                  <a:avLst/>
                </a:prstGeom>
                <a:ln w="50800">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4726712" y="2076356"/>
                <a:ext cx="1884335" cy="1315549"/>
              </a:xfrm>
              <a:prstGeom prst="rect">
                <a:avLst/>
              </a:prstGeom>
              <a:noFill/>
            </p:spPr>
            <p:txBody>
              <a:bodyPr wrap="square" rtlCol="0">
                <a:spAutoFit/>
              </a:bodyPr>
              <a:lstStyle/>
              <a:p>
                <a:pPr algn="ctr"/>
                <a:r>
                  <a:rPr lang="en-US" sz="1400" b="1" dirty="0" smtClean="0"/>
                  <a:t>Energy/Heat Transfer</a:t>
                </a:r>
              </a:p>
              <a:p>
                <a:pPr algn="ctr"/>
                <a:r>
                  <a:rPr lang="en-US" sz="900" b="1" dirty="0" smtClean="0"/>
                  <a:t>Direct or Indirect</a:t>
                </a:r>
              </a:p>
              <a:p>
                <a:pPr algn="ctr"/>
                <a:r>
                  <a:rPr lang="en-US" sz="900" b="1" dirty="0" smtClean="0"/>
                  <a:t>Conduction</a:t>
                </a:r>
              </a:p>
              <a:p>
                <a:pPr algn="ctr"/>
                <a:r>
                  <a:rPr lang="en-US" sz="900" b="1" dirty="0" smtClean="0"/>
                  <a:t>Convection</a:t>
                </a:r>
              </a:p>
              <a:p>
                <a:pPr algn="ctr"/>
                <a:r>
                  <a:rPr lang="en-US" sz="900" b="1" dirty="0" smtClean="0"/>
                  <a:t>Radiation</a:t>
                </a:r>
                <a:endParaRPr lang="en-US" sz="900" dirty="0"/>
              </a:p>
            </p:txBody>
          </p:sp>
          <p:sp>
            <p:nvSpPr>
              <p:cNvPr id="10" name="TextBox 9"/>
              <p:cNvSpPr txBox="1"/>
              <p:nvPr/>
            </p:nvSpPr>
            <p:spPr>
              <a:xfrm>
                <a:off x="6735842" y="2055733"/>
                <a:ext cx="1607715" cy="1014853"/>
              </a:xfrm>
              <a:prstGeom prst="rect">
                <a:avLst/>
              </a:prstGeom>
              <a:noFill/>
            </p:spPr>
            <p:txBody>
              <a:bodyPr wrap="square" rtlCol="0">
                <a:spAutoFit/>
              </a:bodyPr>
              <a:lstStyle/>
              <a:p>
                <a:pPr algn="ctr"/>
                <a:r>
                  <a:rPr lang="en-US" sz="1600" b="1" dirty="0" smtClean="0"/>
                  <a:t>Product or Charge Material</a:t>
                </a:r>
                <a:endParaRPr lang="en-US" sz="1600" dirty="0"/>
              </a:p>
            </p:txBody>
          </p:sp>
          <p:sp>
            <p:nvSpPr>
              <p:cNvPr id="47" name="TextBox 46"/>
              <p:cNvSpPr txBox="1"/>
              <p:nvPr/>
            </p:nvSpPr>
            <p:spPr>
              <a:xfrm>
                <a:off x="1350816" y="2232436"/>
                <a:ext cx="1551708" cy="584775"/>
              </a:xfrm>
              <a:prstGeom prst="rect">
                <a:avLst/>
              </a:prstGeom>
              <a:noFill/>
            </p:spPr>
            <p:txBody>
              <a:bodyPr wrap="square" rtlCol="0">
                <a:spAutoFit/>
              </a:bodyPr>
              <a:lstStyle/>
              <a:p>
                <a:r>
                  <a:rPr lang="en-US" sz="1600" b="1" dirty="0" smtClean="0">
                    <a:solidFill>
                      <a:schemeClr val="bg1"/>
                    </a:solidFill>
                  </a:rPr>
                  <a:t>Energy/Heat Generation</a:t>
                </a:r>
                <a:endParaRPr lang="en-US" sz="1600" dirty="0">
                  <a:solidFill>
                    <a:schemeClr val="bg1"/>
                  </a:solidFill>
                </a:endParaRPr>
              </a:p>
            </p:txBody>
          </p:sp>
          <p:sp>
            <p:nvSpPr>
              <p:cNvPr id="53" name="TextBox 52"/>
              <p:cNvSpPr txBox="1"/>
              <p:nvPr/>
            </p:nvSpPr>
            <p:spPr>
              <a:xfrm flipH="1">
                <a:off x="7466092" y="4561066"/>
                <a:ext cx="1227390" cy="1165200"/>
              </a:xfrm>
              <a:prstGeom prst="rect">
                <a:avLst/>
              </a:prstGeom>
              <a:gradFill flip="none" rotWithShape="1">
                <a:gsLst>
                  <a:gs pos="0">
                    <a:schemeClr val="bg1"/>
                  </a:gs>
                  <a:gs pos="100000">
                    <a:schemeClr val="accent2"/>
                  </a:gs>
                </a:gsLst>
                <a:lin ang="10800000" scaled="1"/>
                <a:tileRect/>
              </a:gradFill>
            </p:spPr>
            <p:txBody>
              <a:bodyPr wrap="square" rtlCol="0">
                <a:spAutoFit/>
              </a:bodyPr>
              <a:lstStyle/>
              <a:p>
                <a:r>
                  <a:rPr lang="en-US" sz="1400" dirty="0" smtClean="0">
                    <a:solidFill>
                      <a:sysClr val="windowText" lastClr="000000"/>
                    </a:solidFill>
                  </a:rPr>
                  <a:t>Energy Losses - Not Recovered</a:t>
                </a:r>
                <a:endParaRPr lang="en-US" sz="1400" dirty="0">
                  <a:solidFill>
                    <a:sysClr val="windowText" lastClr="000000"/>
                  </a:solidFill>
                </a:endParaRPr>
              </a:p>
            </p:txBody>
          </p:sp>
          <p:sp>
            <p:nvSpPr>
              <p:cNvPr id="55" name="Bent Arrow 54"/>
              <p:cNvSpPr/>
              <p:nvPr/>
            </p:nvSpPr>
            <p:spPr>
              <a:xfrm flipH="1" flipV="1">
                <a:off x="4936793" y="4285712"/>
                <a:ext cx="1623684" cy="1239131"/>
              </a:xfrm>
              <a:prstGeom prst="bentArrow">
                <a:avLst>
                  <a:gd name="adj1" fmla="val 32883"/>
                  <a:gd name="adj2" fmla="val 25068"/>
                  <a:gd name="adj3" fmla="val 29278"/>
                  <a:gd name="adj4" fmla="val 5501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Bent Arrow 51"/>
              <p:cNvSpPr/>
              <p:nvPr/>
            </p:nvSpPr>
            <p:spPr>
              <a:xfrm flipV="1">
                <a:off x="6497576" y="4285713"/>
                <a:ext cx="970025" cy="1141992"/>
              </a:xfrm>
              <a:prstGeom prst="bentArrow">
                <a:avLst>
                  <a:gd name="adj1" fmla="val 46509"/>
                  <a:gd name="adj2" fmla="val 36318"/>
                  <a:gd name="adj3" fmla="val 44362"/>
                  <a:gd name="adj4" fmla="val 5626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2757766" y="1769295"/>
                <a:ext cx="1677647" cy="1559866"/>
              </a:xfrm>
              <a:prstGeom prst="rect">
                <a:avLst/>
              </a:prstGeom>
              <a:gradFill>
                <a:gsLst>
                  <a:gs pos="0">
                    <a:schemeClr val="accent2">
                      <a:lumMod val="60000"/>
                      <a:lumOff val="40000"/>
                    </a:schemeClr>
                  </a:gs>
                  <a:gs pos="100000">
                    <a:schemeClr val="bg1"/>
                  </a:gs>
                </a:gsLst>
                <a:lin ang="0" scaled="1"/>
              </a:gradFill>
            </p:spPr>
            <p:txBody>
              <a:bodyPr wrap="square">
                <a:spAutoFit/>
              </a:bodyPr>
              <a:lstStyle/>
              <a:p>
                <a:pPr marL="171450" indent="-171450">
                  <a:buFont typeface="Arial" panose="020B0604020202020204" pitchFamily="34" charset="0"/>
                  <a:buChar char="•"/>
                </a:pPr>
                <a:r>
                  <a:rPr lang="en-US" sz="1100" b="1" dirty="0" smtClean="0"/>
                  <a:t>Combustion Products</a:t>
                </a:r>
              </a:p>
              <a:p>
                <a:pPr marL="171450" indent="-171450">
                  <a:buFont typeface="Arial" panose="020B0604020202020204" pitchFamily="34" charset="0"/>
                  <a:buChar char="•"/>
                </a:pPr>
                <a:r>
                  <a:rPr lang="en-US" sz="1100" b="1" dirty="0" smtClean="0"/>
                  <a:t>Steam</a:t>
                </a:r>
              </a:p>
              <a:p>
                <a:pPr marL="171450" indent="-171450">
                  <a:buFont typeface="Arial" panose="020B0604020202020204" pitchFamily="34" charset="0"/>
                  <a:buChar char="•"/>
                </a:pPr>
                <a:r>
                  <a:rPr lang="en-US" sz="1100" b="1" dirty="0" smtClean="0"/>
                  <a:t>Resistance</a:t>
                </a:r>
              </a:p>
              <a:p>
                <a:pPr marL="171450" indent="-171450">
                  <a:buFont typeface="Arial" panose="020B0604020202020204" pitchFamily="34" charset="0"/>
                  <a:buChar char="•"/>
                </a:pPr>
                <a:r>
                  <a:rPr lang="en-US" sz="1100" b="1" dirty="0" smtClean="0"/>
                  <a:t>Ionizing Radiation</a:t>
                </a:r>
              </a:p>
              <a:p>
                <a:pPr marL="171450" indent="-171450">
                  <a:buFont typeface="Arial" panose="020B0604020202020204" pitchFamily="34" charset="0"/>
                  <a:buChar char="•"/>
                </a:pPr>
                <a:r>
                  <a:rPr lang="en-US" sz="1100" b="1" dirty="0" smtClean="0"/>
                  <a:t>Non-Ionizing Radiation</a:t>
                </a:r>
              </a:p>
            </p:txBody>
          </p:sp>
          <p:sp>
            <p:nvSpPr>
              <p:cNvPr id="79" name="Bent Arrow 78"/>
              <p:cNvSpPr/>
              <p:nvPr/>
            </p:nvSpPr>
            <p:spPr>
              <a:xfrm rot="5400000" flipV="1">
                <a:off x="1570491" y="1399048"/>
                <a:ext cx="1131846" cy="467353"/>
              </a:xfrm>
              <a:prstGeom prst="bentArrow">
                <a:avLst>
                  <a:gd name="adj1" fmla="val 4424"/>
                  <a:gd name="adj2" fmla="val 12587"/>
                  <a:gd name="adj3" fmla="val 19852"/>
                  <a:gd name="adj4" fmla="val 5839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Rectangle 73"/>
              <p:cNvSpPr/>
              <p:nvPr/>
            </p:nvSpPr>
            <p:spPr>
              <a:xfrm>
                <a:off x="1505910" y="1191780"/>
                <a:ext cx="814210" cy="689902"/>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rot="16200000">
                <a:off x="2334676" y="962645"/>
                <a:ext cx="394835" cy="324010"/>
                <a:chOff x="7763770" y="1027928"/>
                <a:chExt cx="653808" cy="469900"/>
              </a:xfrm>
            </p:grpSpPr>
            <p:sp>
              <p:nvSpPr>
                <p:cNvPr id="66" name="Freeform 65"/>
                <p:cNvSpPr/>
                <p:nvPr/>
              </p:nvSpPr>
              <p:spPr>
                <a:xfrm>
                  <a:off x="7763770" y="1027928"/>
                  <a:ext cx="160163" cy="469900"/>
                </a:xfrm>
                <a:custGeom>
                  <a:avLst/>
                  <a:gdLst>
                    <a:gd name="connsiteX0" fmla="*/ 12718 w 368336"/>
                    <a:gd name="connsiteY0" fmla="*/ 0 h 469900"/>
                    <a:gd name="connsiteX1" fmla="*/ 368318 w 368336"/>
                    <a:gd name="connsiteY1" fmla="*/ 165100 h 469900"/>
                    <a:gd name="connsiteX2" fmla="*/ 18 w 368336"/>
                    <a:gd name="connsiteY2" fmla="*/ 317500 h 469900"/>
                    <a:gd name="connsiteX3" fmla="*/ 355618 w 368336"/>
                    <a:gd name="connsiteY3" fmla="*/ 469900 h 469900"/>
                  </a:gdLst>
                  <a:ahLst/>
                  <a:cxnLst>
                    <a:cxn ang="0">
                      <a:pos x="connsiteX0" y="connsiteY0"/>
                    </a:cxn>
                    <a:cxn ang="0">
                      <a:pos x="connsiteX1" y="connsiteY1"/>
                    </a:cxn>
                    <a:cxn ang="0">
                      <a:pos x="connsiteX2" y="connsiteY2"/>
                    </a:cxn>
                    <a:cxn ang="0">
                      <a:pos x="connsiteX3" y="connsiteY3"/>
                    </a:cxn>
                  </a:cxnLst>
                  <a:rect l="l" t="t" r="r" b="b"/>
                  <a:pathLst>
                    <a:path w="368336" h="469900">
                      <a:moveTo>
                        <a:pt x="12718" y="0"/>
                      </a:moveTo>
                      <a:cubicBezTo>
                        <a:pt x="191576" y="56091"/>
                        <a:pt x="370435" y="112183"/>
                        <a:pt x="368318" y="165100"/>
                      </a:cubicBezTo>
                      <a:cubicBezTo>
                        <a:pt x="366201" y="218017"/>
                        <a:pt x="2135" y="266700"/>
                        <a:pt x="18" y="317500"/>
                      </a:cubicBezTo>
                      <a:cubicBezTo>
                        <a:pt x="-2099" y="368300"/>
                        <a:pt x="176759" y="419100"/>
                        <a:pt x="355618" y="4699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8014572" y="1027928"/>
                  <a:ext cx="160163" cy="469900"/>
                </a:xfrm>
                <a:custGeom>
                  <a:avLst/>
                  <a:gdLst>
                    <a:gd name="connsiteX0" fmla="*/ 12718 w 368336"/>
                    <a:gd name="connsiteY0" fmla="*/ 0 h 469900"/>
                    <a:gd name="connsiteX1" fmla="*/ 368318 w 368336"/>
                    <a:gd name="connsiteY1" fmla="*/ 165100 h 469900"/>
                    <a:gd name="connsiteX2" fmla="*/ 18 w 368336"/>
                    <a:gd name="connsiteY2" fmla="*/ 317500 h 469900"/>
                    <a:gd name="connsiteX3" fmla="*/ 355618 w 368336"/>
                    <a:gd name="connsiteY3" fmla="*/ 469900 h 469900"/>
                  </a:gdLst>
                  <a:ahLst/>
                  <a:cxnLst>
                    <a:cxn ang="0">
                      <a:pos x="connsiteX0" y="connsiteY0"/>
                    </a:cxn>
                    <a:cxn ang="0">
                      <a:pos x="connsiteX1" y="connsiteY1"/>
                    </a:cxn>
                    <a:cxn ang="0">
                      <a:pos x="connsiteX2" y="connsiteY2"/>
                    </a:cxn>
                    <a:cxn ang="0">
                      <a:pos x="connsiteX3" y="connsiteY3"/>
                    </a:cxn>
                  </a:cxnLst>
                  <a:rect l="l" t="t" r="r" b="b"/>
                  <a:pathLst>
                    <a:path w="368336" h="469900">
                      <a:moveTo>
                        <a:pt x="12718" y="0"/>
                      </a:moveTo>
                      <a:cubicBezTo>
                        <a:pt x="191576" y="56091"/>
                        <a:pt x="370435" y="112183"/>
                        <a:pt x="368318" y="165100"/>
                      </a:cubicBezTo>
                      <a:cubicBezTo>
                        <a:pt x="366201" y="218017"/>
                        <a:pt x="2135" y="266700"/>
                        <a:pt x="18" y="317500"/>
                      </a:cubicBezTo>
                      <a:cubicBezTo>
                        <a:pt x="-2099" y="368300"/>
                        <a:pt x="176759" y="419100"/>
                        <a:pt x="355618" y="4699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8257415" y="1027928"/>
                  <a:ext cx="160163" cy="469900"/>
                </a:xfrm>
                <a:custGeom>
                  <a:avLst/>
                  <a:gdLst>
                    <a:gd name="connsiteX0" fmla="*/ 12718 w 368336"/>
                    <a:gd name="connsiteY0" fmla="*/ 0 h 469900"/>
                    <a:gd name="connsiteX1" fmla="*/ 368318 w 368336"/>
                    <a:gd name="connsiteY1" fmla="*/ 165100 h 469900"/>
                    <a:gd name="connsiteX2" fmla="*/ 18 w 368336"/>
                    <a:gd name="connsiteY2" fmla="*/ 317500 h 469900"/>
                    <a:gd name="connsiteX3" fmla="*/ 355618 w 368336"/>
                    <a:gd name="connsiteY3" fmla="*/ 469900 h 469900"/>
                  </a:gdLst>
                  <a:ahLst/>
                  <a:cxnLst>
                    <a:cxn ang="0">
                      <a:pos x="connsiteX0" y="connsiteY0"/>
                    </a:cxn>
                    <a:cxn ang="0">
                      <a:pos x="connsiteX1" y="connsiteY1"/>
                    </a:cxn>
                    <a:cxn ang="0">
                      <a:pos x="connsiteX2" y="connsiteY2"/>
                    </a:cxn>
                    <a:cxn ang="0">
                      <a:pos x="connsiteX3" y="connsiteY3"/>
                    </a:cxn>
                  </a:cxnLst>
                  <a:rect l="l" t="t" r="r" b="b"/>
                  <a:pathLst>
                    <a:path w="368336" h="469900">
                      <a:moveTo>
                        <a:pt x="12718" y="0"/>
                      </a:moveTo>
                      <a:cubicBezTo>
                        <a:pt x="191576" y="56091"/>
                        <a:pt x="370435" y="112183"/>
                        <a:pt x="368318" y="165100"/>
                      </a:cubicBezTo>
                      <a:cubicBezTo>
                        <a:pt x="366201" y="218017"/>
                        <a:pt x="2135" y="266700"/>
                        <a:pt x="18" y="317500"/>
                      </a:cubicBezTo>
                      <a:cubicBezTo>
                        <a:pt x="-2099" y="368300"/>
                        <a:pt x="176759" y="419100"/>
                        <a:pt x="355618" y="4699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p:cNvSpPr txBox="1"/>
              <p:nvPr/>
            </p:nvSpPr>
            <p:spPr>
              <a:xfrm>
                <a:off x="2684192" y="895290"/>
                <a:ext cx="1964008" cy="638981"/>
              </a:xfrm>
              <a:prstGeom prst="rect">
                <a:avLst/>
              </a:prstGeom>
              <a:noFill/>
            </p:spPr>
            <p:txBody>
              <a:bodyPr wrap="square" rtlCol="0">
                <a:spAutoFit/>
              </a:bodyPr>
              <a:lstStyle/>
              <a:p>
                <a:r>
                  <a:rPr lang="en-US" sz="1400" b="1" dirty="0"/>
                  <a:t>4</a:t>
                </a:r>
                <a:r>
                  <a:rPr lang="en-US" sz="1400" b="1" dirty="0" smtClean="0"/>
                  <a:t>. Sensors and Process Controls</a:t>
                </a:r>
                <a:endParaRPr lang="en-US" sz="1400" b="1" dirty="0"/>
              </a:p>
            </p:txBody>
          </p:sp>
          <p:sp>
            <p:nvSpPr>
              <p:cNvPr id="73" name="TextBox 72"/>
              <p:cNvSpPr txBox="1"/>
              <p:nvPr/>
            </p:nvSpPr>
            <p:spPr>
              <a:xfrm>
                <a:off x="1363236" y="1241838"/>
                <a:ext cx="1150654" cy="584775"/>
              </a:xfrm>
              <a:prstGeom prst="rect">
                <a:avLst/>
              </a:prstGeom>
              <a:noFill/>
            </p:spPr>
            <p:txBody>
              <a:bodyPr wrap="square" rtlCol="0">
                <a:spAutoFit/>
              </a:bodyPr>
              <a:lstStyle/>
              <a:p>
                <a:pPr algn="ctr"/>
                <a:r>
                  <a:rPr lang="en-US" sz="1600" dirty="0" smtClean="0"/>
                  <a:t>Control System</a:t>
                </a:r>
                <a:endParaRPr lang="en-US" sz="1600" dirty="0"/>
              </a:p>
            </p:txBody>
          </p:sp>
          <p:sp>
            <p:nvSpPr>
              <p:cNvPr id="46" name="TextBox 45"/>
              <p:cNvSpPr txBox="1"/>
              <p:nvPr/>
            </p:nvSpPr>
            <p:spPr>
              <a:xfrm flipH="1">
                <a:off x="3556801" y="4747184"/>
                <a:ext cx="1379992" cy="902091"/>
              </a:xfrm>
              <a:prstGeom prst="rect">
                <a:avLst/>
              </a:prstGeom>
              <a:gradFill flip="none" rotWithShape="1">
                <a:gsLst>
                  <a:gs pos="0">
                    <a:schemeClr val="bg1"/>
                  </a:gs>
                  <a:gs pos="100000">
                    <a:schemeClr val="accent2"/>
                  </a:gs>
                </a:gsLst>
                <a:lin ang="10800000" scaled="1"/>
                <a:tileRect/>
              </a:gradFill>
            </p:spPr>
            <p:txBody>
              <a:bodyPr wrap="square" rtlCol="0">
                <a:spAutoFit/>
              </a:bodyPr>
              <a:lstStyle/>
              <a:p>
                <a:r>
                  <a:rPr lang="en-US" sz="1400" dirty="0" smtClean="0">
                    <a:solidFill>
                      <a:sysClr val="windowText" lastClr="000000"/>
                    </a:solidFill>
                  </a:rPr>
                  <a:t>Energy Losses - Recovered</a:t>
                </a:r>
                <a:endParaRPr lang="en-US" sz="1400" dirty="0">
                  <a:solidFill>
                    <a:sysClr val="windowText" lastClr="000000"/>
                  </a:solidFill>
                </a:endParaRPr>
              </a:p>
            </p:txBody>
          </p:sp>
          <p:sp>
            <p:nvSpPr>
              <p:cNvPr id="57" name="Rectangle 56"/>
              <p:cNvSpPr/>
              <p:nvPr/>
            </p:nvSpPr>
            <p:spPr>
              <a:xfrm>
                <a:off x="1941769" y="4822825"/>
                <a:ext cx="1615032" cy="715287"/>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1855752" y="4823430"/>
                <a:ext cx="1761094" cy="638981"/>
              </a:xfrm>
              <a:prstGeom prst="rect">
                <a:avLst/>
              </a:prstGeom>
              <a:noFill/>
            </p:spPr>
            <p:txBody>
              <a:bodyPr wrap="square" rtlCol="0">
                <a:spAutoFit/>
              </a:bodyPr>
              <a:lstStyle/>
              <a:p>
                <a:pPr algn="ctr"/>
                <a:r>
                  <a:rPr lang="en-US" sz="1400" b="1" dirty="0" smtClean="0"/>
                  <a:t>Waste Heat Management</a:t>
                </a:r>
                <a:endParaRPr lang="en-US" sz="1100" dirty="0"/>
              </a:p>
            </p:txBody>
          </p:sp>
          <p:sp>
            <p:nvSpPr>
              <p:cNvPr id="48" name="TextBox 47"/>
              <p:cNvSpPr txBox="1"/>
              <p:nvPr/>
            </p:nvSpPr>
            <p:spPr>
              <a:xfrm>
                <a:off x="5729377" y="3537417"/>
                <a:ext cx="1723120" cy="1123384"/>
              </a:xfrm>
              <a:prstGeom prst="rect">
                <a:avLst/>
              </a:prstGeom>
              <a:noFill/>
            </p:spPr>
            <p:txBody>
              <a:bodyPr wrap="square" rtlCol="0">
                <a:spAutoFit/>
              </a:bodyPr>
              <a:lstStyle/>
              <a:p>
                <a:pPr algn="ctr">
                  <a:spcAft>
                    <a:spcPts val="600"/>
                  </a:spcAft>
                </a:pPr>
                <a:r>
                  <a:rPr lang="en-US" sz="1600" b="1" dirty="0" smtClean="0"/>
                  <a:t>Energy/Heat Discharge</a:t>
                </a:r>
              </a:p>
              <a:p>
                <a:pPr algn="ctr"/>
                <a:r>
                  <a:rPr lang="en-US" sz="1000" b="1" dirty="0" smtClean="0"/>
                  <a:t>Conduction</a:t>
                </a:r>
              </a:p>
              <a:p>
                <a:pPr algn="ctr"/>
                <a:r>
                  <a:rPr lang="en-US" sz="1000" b="1" dirty="0" smtClean="0"/>
                  <a:t>Convection</a:t>
                </a:r>
              </a:p>
              <a:p>
                <a:pPr algn="ctr"/>
                <a:r>
                  <a:rPr lang="en-US" sz="1000" b="1" dirty="0" smtClean="0"/>
                  <a:t>Radiation</a:t>
                </a:r>
                <a:endParaRPr lang="en-US" sz="1000" dirty="0"/>
              </a:p>
            </p:txBody>
          </p:sp>
          <p:sp>
            <p:nvSpPr>
              <p:cNvPr id="38" name="TextBox 37"/>
              <p:cNvSpPr txBox="1"/>
              <p:nvPr/>
            </p:nvSpPr>
            <p:spPr>
              <a:xfrm>
                <a:off x="3325274" y="3573308"/>
                <a:ext cx="1884335" cy="584775"/>
              </a:xfrm>
              <a:prstGeom prst="rect">
                <a:avLst/>
              </a:prstGeom>
              <a:noFill/>
            </p:spPr>
            <p:txBody>
              <a:bodyPr wrap="square" rtlCol="0">
                <a:spAutoFit/>
              </a:bodyPr>
              <a:lstStyle/>
              <a:p>
                <a:pPr algn="ctr">
                  <a:spcAft>
                    <a:spcPts val="600"/>
                  </a:spcAft>
                </a:pPr>
                <a:r>
                  <a:rPr lang="en-US" sz="1600" b="1" dirty="0" smtClean="0"/>
                  <a:t>Energy/Heat Containment</a:t>
                </a:r>
              </a:p>
            </p:txBody>
          </p:sp>
          <p:sp>
            <p:nvSpPr>
              <p:cNvPr id="41" name="Rectangle 40"/>
              <p:cNvSpPr/>
              <p:nvPr/>
            </p:nvSpPr>
            <p:spPr>
              <a:xfrm>
                <a:off x="3513967" y="6185394"/>
                <a:ext cx="2277233" cy="611912"/>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Advanced </a:t>
                </a:r>
                <a:r>
                  <a:rPr lang="en-US" sz="1600" b="1" dirty="0">
                    <a:solidFill>
                      <a:schemeClr val="tx1"/>
                    </a:solidFill>
                  </a:rPr>
                  <a:t>Materials</a:t>
                </a:r>
              </a:p>
            </p:txBody>
          </p:sp>
          <p:sp>
            <p:nvSpPr>
              <p:cNvPr id="42" name="Rectangle 41"/>
              <p:cNvSpPr/>
              <p:nvPr/>
            </p:nvSpPr>
            <p:spPr>
              <a:xfrm>
                <a:off x="5791200" y="6185394"/>
                <a:ext cx="3048000" cy="611912"/>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Design </a:t>
                </a:r>
                <a:r>
                  <a:rPr lang="en-US" sz="1600" b="1" dirty="0">
                    <a:solidFill>
                      <a:schemeClr val="tx1"/>
                    </a:solidFill>
                  </a:rPr>
                  <a:t>Tools, Models, and System Integration</a:t>
                </a:r>
              </a:p>
            </p:txBody>
          </p:sp>
          <p:sp>
            <p:nvSpPr>
              <p:cNvPr id="50" name="Rectangle 49"/>
              <p:cNvSpPr/>
              <p:nvPr/>
            </p:nvSpPr>
            <p:spPr>
              <a:xfrm>
                <a:off x="4648200" y="5880594"/>
                <a:ext cx="2277233" cy="22744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Enabling Technologies</a:t>
                </a:r>
                <a:endParaRPr lang="en-US" sz="1600" b="1" dirty="0">
                  <a:solidFill>
                    <a:schemeClr val="tx1"/>
                  </a:solidFill>
                </a:endParaRPr>
              </a:p>
            </p:txBody>
          </p:sp>
          <p:sp>
            <p:nvSpPr>
              <p:cNvPr id="51" name="Down Arrow 50"/>
              <p:cNvSpPr/>
              <p:nvPr/>
            </p:nvSpPr>
            <p:spPr>
              <a:xfrm>
                <a:off x="4549225" y="5913578"/>
                <a:ext cx="162405" cy="151246"/>
              </a:xfrm>
              <a:prstGeom prst="downArrow">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4" name="Down Arrow 53"/>
              <p:cNvSpPr/>
              <p:nvPr/>
            </p:nvSpPr>
            <p:spPr>
              <a:xfrm>
                <a:off x="6816276" y="5941865"/>
                <a:ext cx="162405" cy="151246"/>
              </a:xfrm>
              <a:prstGeom prst="downArrow">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1" name="Rectangle 10"/>
            <p:cNvSpPr/>
            <p:nvPr/>
          </p:nvSpPr>
          <p:spPr>
            <a:xfrm>
              <a:off x="5589373" y="858984"/>
              <a:ext cx="3402227" cy="563807"/>
            </a:xfrm>
            <a:prstGeom prst="rect">
              <a:avLst/>
            </a:prstGeom>
          </p:spPr>
          <p:txBody>
            <a:bodyPr wrap="square">
              <a:spAutoFit/>
            </a:bodyPr>
            <a:lstStyle/>
            <a:p>
              <a:pPr algn="ctr"/>
              <a:r>
                <a:rPr lang="en-US" sz="1200" b="1" dirty="0" smtClean="0"/>
                <a:t>Heating</a:t>
              </a:r>
              <a:r>
                <a:rPr lang="en-US" sz="1200" b="1" dirty="0"/>
                <a:t>, Melting</a:t>
              </a:r>
              <a:r>
                <a:rPr lang="en-US" sz="1200" b="1" dirty="0" smtClean="0"/>
                <a:t>, Drying</a:t>
              </a:r>
              <a:r>
                <a:rPr lang="en-US" sz="1200" b="1" dirty="0"/>
                <a:t>, </a:t>
              </a:r>
              <a:r>
                <a:rPr lang="en-US" sz="1200" b="1" dirty="0" smtClean="0"/>
                <a:t>Curing</a:t>
              </a:r>
              <a:r>
                <a:rPr lang="en-US" sz="1200" b="1" dirty="0"/>
                <a:t>, </a:t>
              </a:r>
              <a:r>
                <a:rPr lang="en-US" sz="1200" b="1" dirty="0" smtClean="0"/>
                <a:t>Heat Treating, Forming, etc.</a:t>
              </a:r>
              <a:endParaRPr lang="en-US" sz="1200" b="1" dirty="0"/>
            </a:p>
          </p:txBody>
        </p:sp>
      </p:grpSp>
      <p:sp>
        <p:nvSpPr>
          <p:cNvPr id="14" name="Rounded Rectangle 13"/>
          <p:cNvSpPr/>
          <p:nvPr/>
        </p:nvSpPr>
        <p:spPr>
          <a:xfrm>
            <a:off x="371958" y="4185346"/>
            <a:ext cx="8314841" cy="1148653"/>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itle 1"/>
          <p:cNvSpPr>
            <a:spLocks noGrp="1"/>
          </p:cNvSpPr>
          <p:nvPr>
            <p:ph type="title"/>
          </p:nvPr>
        </p:nvSpPr>
        <p:spPr>
          <a:xfrm>
            <a:off x="152400" y="-38100"/>
            <a:ext cx="8932863" cy="812800"/>
          </a:xfrm>
        </p:spPr>
        <p:txBody>
          <a:bodyPr/>
          <a:lstStyle/>
          <a:p>
            <a:r>
              <a:rPr lang="en-US" sz="3600" dirty="0" smtClean="0"/>
              <a:t>Overview of Process Heating</a:t>
            </a:r>
            <a:endParaRPr lang="en-US" sz="3600" dirty="0"/>
          </a:p>
        </p:txBody>
      </p:sp>
    </p:spTree>
    <p:extLst>
      <p:ext uri="{BB962C8B-B14F-4D97-AF65-F5344CB8AC3E}">
        <p14:creationId xmlns:p14="http://schemas.microsoft.com/office/powerpoint/2010/main" val="388728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a:solidFill>
                  <a:schemeClr val="accent5"/>
                </a:solidFill>
              </a:rPr>
              <a:t>CHP Challenges and Barriers</a:t>
            </a:r>
          </a:p>
        </p:txBody>
      </p:sp>
      <p:sp>
        <p:nvSpPr>
          <p:cNvPr id="3" name="TextBox 2"/>
          <p:cNvSpPr txBox="1"/>
          <p:nvPr/>
        </p:nvSpPr>
        <p:spPr>
          <a:xfrm>
            <a:off x="228600" y="1066800"/>
            <a:ext cx="8724900" cy="5863144"/>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1600" b="1" dirty="0">
                <a:solidFill>
                  <a:srgbClr val="50565C"/>
                </a:solidFill>
                <a:latin typeface="Franklin Gothic Book"/>
              </a:rPr>
              <a:t>Cost and complexity of installation and operation</a:t>
            </a:r>
            <a:r>
              <a:rPr lang="en-US" sz="1600" dirty="0">
                <a:solidFill>
                  <a:srgbClr val="50565C"/>
                </a:solidFill>
                <a:latin typeface="Franklin Gothic Book"/>
              </a:rPr>
              <a:t>: capital investments can often be cost prohibitive, particularly in a rapidly changing policy and economic environment. </a:t>
            </a:r>
          </a:p>
          <a:p>
            <a:pPr marL="285750" indent="-285750" fontAlgn="ctr">
              <a:spcBef>
                <a:spcPts val="0"/>
              </a:spcBef>
              <a:spcAft>
                <a:spcPts val="600"/>
              </a:spcAft>
              <a:buClr>
                <a:srgbClr val="7AC143"/>
              </a:buClr>
              <a:buFont typeface="Wingdings" panose="05000000000000000000" pitchFamily="2" charset="2"/>
              <a:buChar char="Ø"/>
            </a:pPr>
            <a:r>
              <a:rPr lang="en-US" sz="1600" b="1" dirty="0">
                <a:solidFill>
                  <a:srgbClr val="50565C"/>
                </a:solidFill>
                <a:latin typeface="Franklin Gothic Book"/>
              </a:rPr>
              <a:t>Reliability, availability, maintainability, and durability</a:t>
            </a:r>
            <a:r>
              <a:rPr lang="en-US" sz="1600" dirty="0">
                <a:solidFill>
                  <a:srgbClr val="50565C"/>
                </a:solidFill>
                <a:latin typeface="Franklin Gothic Book"/>
              </a:rPr>
              <a:t>: need for improved performance characteristics verification for CHP systems.</a:t>
            </a:r>
          </a:p>
          <a:p>
            <a:pPr marL="285750" indent="-285750" fontAlgn="ctr">
              <a:spcBef>
                <a:spcPts val="0"/>
              </a:spcBef>
              <a:spcAft>
                <a:spcPts val="600"/>
              </a:spcAft>
              <a:buClr>
                <a:srgbClr val="7AC143"/>
              </a:buClr>
              <a:buFont typeface="Wingdings" panose="05000000000000000000" pitchFamily="2" charset="2"/>
              <a:buChar char="Ø"/>
            </a:pPr>
            <a:r>
              <a:rPr lang="en-US" sz="1600" b="1" dirty="0">
                <a:solidFill>
                  <a:srgbClr val="50565C"/>
                </a:solidFill>
                <a:latin typeface="Franklin Gothic Book"/>
              </a:rPr>
              <a:t>System packaging</a:t>
            </a:r>
            <a:r>
              <a:rPr lang="en-US" sz="1600" dirty="0">
                <a:solidFill>
                  <a:srgbClr val="50565C"/>
                </a:solidFill>
                <a:latin typeface="Franklin Gothic Book"/>
              </a:rPr>
              <a:t>: need for pre-packaged CHP solutions that harmonize multiple components and can be easily selected and installed.</a:t>
            </a:r>
          </a:p>
          <a:p>
            <a:pPr marL="285750" indent="-285750" fontAlgn="ctr">
              <a:spcBef>
                <a:spcPts val="0"/>
              </a:spcBef>
              <a:spcAft>
                <a:spcPts val="600"/>
              </a:spcAft>
              <a:buClr>
                <a:srgbClr val="7AC143"/>
              </a:buClr>
              <a:buFont typeface="Wingdings" panose="05000000000000000000" pitchFamily="2" charset="2"/>
              <a:buChar char="Ø"/>
            </a:pPr>
            <a:r>
              <a:rPr lang="en-US" sz="1600" b="1" dirty="0">
                <a:solidFill>
                  <a:srgbClr val="50565C"/>
                </a:solidFill>
                <a:latin typeface="Franklin Gothic Book"/>
              </a:rPr>
              <a:t>Scalability</a:t>
            </a:r>
            <a:r>
              <a:rPr lang="en-US" sz="1600" dirty="0">
                <a:solidFill>
                  <a:srgbClr val="50565C"/>
                </a:solidFill>
                <a:latin typeface="Franklin Gothic Book"/>
              </a:rPr>
              <a:t>: need for higher-efficiency CHP systems in the 1-5 MW size range.</a:t>
            </a:r>
          </a:p>
          <a:p>
            <a:pPr marL="285750" indent="-285750" fontAlgn="ctr">
              <a:spcBef>
                <a:spcPts val="0"/>
              </a:spcBef>
              <a:spcAft>
                <a:spcPts val="600"/>
              </a:spcAft>
              <a:buClr>
                <a:srgbClr val="7AC143"/>
              </a:buClr>
              <a:buFont typeface="Wingdings" panose="05000000000000000000" pitchFamily="2" charset="2"/>
              <a:buChar char="Ø"/>
            </a:pPr>
            <a:r>
              <a:rPr lang="en-US" sz="1600" b="1" dirty="0">
                <a:solidFill>
                  <a:srgbClr val="50565C"/>
                </a:solidFill>
                <a:latin typeface="Franklin Gothic Book"/>
              </a:rPr>
              <a:t>Fuel flexibility</a:t>
            </a:r>
            <a:r>
              <a:rPr lang="en-US" sz="1600" dirty="0">
                <a:solidFill>
                  <a:srgbClr val="50565C"/>
                </a:solidFill>
                <a:latin typeface="Franklin Gothic Book"/>
              </a:rPr>
              <a:t>: lack of versatility to use a variety of input fuels, including renewable fuels. </a:t>
            </a:r>
          </a:p>
          <a:p>
            <a:pPr marL="285750" indent="-285750" fontAlgn="ctr">
              <a:spcBef>
                <a:spcPts val="0"/>
              </a:spcBef>
              <a:spcAft>
                <a:spcPts val="600"/>
              </a:spcAft>
              <a:buClr>
                <a:srgbClr val="7AC143"/>
              </a:buClr>
              <a:buFont typeface="Wingdings" panose="05000000000000000000" pitchFamily="2" charset="2"/>
              <a:buChar char="Ø"/>
            </a:pPr>
            <a:r>
              <a:rPr lang="en-US" sz="1600" b="1" dirty="0">
                <a:solidFill>
                  <a:srgbClr val="50565C"/>
                </a:solidFill>
                <a:latin typeface="Franklin Gothic Book"/>
              </a:rPr>
              <a:t>High power-to-heat ratios</a:t>
            </a:r>
            <a:r>
              <a:rPr lang="en-US" sz="1600" dirty="0">
                <a:solidFill>
                  <a:srgbClr val="50565C"/>
                </a:solidFill>
                <a:latin typeface="Franklin Gothic Book"/>
              </a:rPr>
              <a:t>: lack of high P/H ratios to enable broader adoption in end-use sectors.</a:t>
            </a:r>
          </a:p>
          <a:p>
            <a:pPr marL="285750" indent="-285750" fontAlgn="ctr">
              <a:spcBef>
                <a:spcPts val="0"/>
              </a:spcBef>
              <a:spcAft>
                <a:spcPts val="600"/>
              </a:spcAft>
              <a:buClr>
                <a:srgbClr val="7AC143"/>
              </a:buClr>
              <a:buFont typeface="Wingdings" panose="05000000000000000000" pitchFamily="2" charset="2"/>
              <a:buChar char="Ø"/>
            </a:pPr>
            <a:r>
              <a:rPr lang="en-US" sz="1600" b="1" dirty="0">
                <a:solidFill>
                  <a:srgbClr val="50565C"/>
                </a:solidFill>
                <a:latin typeface="Franklin Gothic Book"/>
              </a:rPr>
              <a:t>Materials challenges</a:t>
            </a:r>
            <a:r>
              <a:rPr lang="en-US" sz="1600" dirty="0">
                <a:solidFill>
                  <a:srgbClr val="50565C"/>
                </a:solidFill>
                <a:latin typeface="Franklin Gothic Book"/>
              </a:rPr>
              <a:t>: lack of economical materials that can operate at higher temperatures and resist corrosion.</a:t>
            </a:r>
          </a:p>
          <a:p>
            <a:pPr marL="285750" indent="-285750" fontAlgn="ctr">
              <a:spcBef>
                <a:spcPts val="0"/>
              </a:spcBef>
              <a:spcAft>
                <a:spcPts val="600"/>
              </a:spcAft>
              <a:buClr>
                <a:srgbClr val="7AC143"/>
              </a:buClr>
              <a:buFont typeface="Wingdings" panose="05000000000000000000" pitchFamily="2" charset="2"/>
              <a:buChar char="Ø"/>
            </a:pPr>
            <a:r>
              <a:rPr lang="en-US" sz="1600" b="1" dirty="0">
                <a:solidFill>
                  <a:srgbClr val="50565C"/>
                </a:solidFill>
                <a:latin typeface="Franklin Gothic Book"/>
              </a:rPr>
              <a:t>Combined-cycle integration</a:t>
            </a:r>
            <a:r>
              <a:rPr lang="en-US" sz="1600" dirty="0">
                <a:solidFill>
                  <a:srgbClr val="50565C"/>
                </a:solidFill>
                <a:latin typeface="Franklin Gothic Book"/>
              </a:rPr>
              <a:t>: need for balance of power distribution between cycles and optimization of internal mass and heat flows.</a:t>
            </a:r>
          </a:p>
          <a:p>
            <a:pPr marL="285750" indent="-285750" fontAlgn="ctr">
              <a:spcBef>
                <a:spcPts val="0"/>
              </a:spcBef>
              <a:spcAft>
                <a:spcPts val="600"/>
              </a:spcAft>
              <a:buClr>
                <a:srgbClr val="7AC143"/>
              </a:buClr>
              <a:buFont typeface="Wingdings" panose="05000000000000000000" pitchFamily="2" charset="2"/>
              <a:buChar char="Ø"/>
            </a:pPr>
            <a:r>
              <a:rPr lang="en-US" sz="1600" b="1" dirty="0">
                <a:solidFill>
                  <a:srgbClr val="50565C"/>
                </a:solidFill>
                <a:latin typeface="Franklin Gothic Book"/>
              </a:rPr>
              <a:t>Hybrid CHP-renewable energy</a:t>
            </a:r>
            <a:r>
              <a:rPr lang="en-US" sz="1600" dirty="0">
                <a:solidFill>
                  <a:srgbClr val="50565C"/>
                </a:solidFill>
                <a:latin typeface="Franklin Gothic Book"/>
              </a:rPr>
              <a:t>: need for commercially proven and available hybrid CHP-renewable energy systems.</a:t>
            </a:r>
          </a:p>
          <a:p>
            <a:pPr marL="285750" indent="-285750" fontAlgn="ctr">
              <a:spcBef>
                <a:spcPts val="0"/>
              </a:spcBef>
              <a:spcAft>
                <a:spcPts val="600"/>
              </a:spcAft>
              <a:buClr>
                <a:srgbClr val="7AC143"/>
              </a:buClr>
              <a:buFont typeface="Wingdings" panose="05000000000000000000" pitchFamily="2" charset="2"/>
              <a:buChar char="Ø"/>
            </a:pPr>
            <a:r>
              <a:rPr lang="en-US" sz="1600" b="1" dirty="0">
                <a:solidFill>
                  <a:srgbClr val="50565C"/>
                </a:solidFill>
                <a:latin typeface="Franklin Gothic Book"/>
              </a:rPr>
              <a:t>Regulatory barriers</a:t>
            </a:r>
            <a:r>
              <a:rPr lang="en-US" sz="1600" dirty="0">
                <a:solidFill>
                  <a:srgbClr val="50565C"/>
                </a:solidFill>
                <a:latin typeface="Franklin Gothic Book"/>
              </a:rPr>
              <a:t>: inconsistent interconnection requirements and standards; need to quantify CHP’s full energy and non-energy value in utility procurement and resource planning and incentives, and accurately apportion rates based on cost of service; unfavorable standby rates.</a:t>
            </a:r>
            <a:r>
              <a:rPr lang="en-US" sz="1400" dirty="0">
                <a:solidFill>
                  <a:srgbClr val="50565C"/>
                </a:solidFill>
                <a:latin typeface="Franklin Gothic Book"/>
              </a:rPr>
              <a:t> </a:t>
            </a:r>
          </a:p>
          <a:p>
            <a:pPr marL="285750" indent="-285750" fontAlgn="ctr">
              <a:spcBef>
                <a:spcPts val="0"/>
              </a:spcBef>
              <a:spcAft>
                <a:spcPts val="600"/>
              </a:spcAft>
              <a:buClr>
                <a:srgbClr val="7AC143"/>
              </a:buClr>
              <a:buFont typeface="Wingdings" panose="05000000000000000000" pitchFamily="2" charset="2"/>
              <a:buChar char="Ø"/>
            </a:pPr>
            <a:endParaRPr lang="en-US" sz="1600" dirty="0">
              <a:solidFill>
                <a:srgbClr val="50565C"/>
              </a:solidFill>
              <a:latin typeface="Franklin Gothic Book"/>
            </a:endParaRPr>
          </a:p>
          <a:p>
            <a:pPr fontAlgn="auto">
              <a:spcBef>
                <a:spcPts val="0"/>
              </a:spcBef>
              <a:spcAft>
                <a:spcPts val="600"/>
              </a:spcAft>
              <a:buClr>
                <a:srgbClr val="00425D"/>
              </a:buClr>
            </a:pPr>
            <a:endParaRPr lang="en-US" sz="1600" b="1" dirty="0">
              <a:solidFill>
                <a:srgbClr val="50565C"/>
              </a:solidFill>
              <a:latin typeface="Franklin Gothic Book"/>
            </a:endParaRPr>
          </a:p>
        </p:txBody>
      </p:sp>
    </p:spTree>
    <p:extLst>
      <p:ext uri="{BB962C8B-B14F-4D97-AF65-F5344CB8AC3E}">
        <p14:creationId xmlns:p14="http://schemas.microsoft.com/office/powerpoint/2010/main" val="4251360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AB31C74-3F7B-4CA2-B22E-7810D240DEDE}" type="slidenum">
              <a:rPr lang="en-US" smtClean="0">
                <a:solidFill>
                  <a:prstClr val="black">
                    <a:tint val="75000"/>
                  </a:prstClr>
                </a:solidFill>
              </a:rPr>
              <a:pPr/>
              <a:t>30</a:t>
            </a:fld>
            <a:endParaRPr lang="en-US">
              <a:solidFill>
                <a:prstClr val="black">
                  <a:tint val="75000"/>
                </a:prstClr>
              </a:solidFill>
            </a:endParaRPr>
          </a:p>
        </p:txBody>
      </p:sp>
      <p:sp>
        <p:nvSpPr>
          <p:cNvPr id="7" name="TextBox 6"/>
          <p:cNvSpPr txBox="1"/>
          <p:nvPr/>
        </p:nvSpPr>
        <p:spPr>
          <a:xfrm>
            <a:off x="0" y="0"/>
            <a:ext cx="9144000" cy="400110"/>
          </a:xfrm>
          <a:prstGeom prst="rect">
            <a:avLst/>
          </a:prstGeom>
          <a:noFill/>
        </p:spPr>
        <p:txBody>
          <a:bodyPr wrap="square" rtlCol="0">
            <a:spAutoFit/>
          </a:bodyPr>
          <a:lstStyle/>
          <a:p>
            <a:pPr algn="ctr"/>
            <a:r>
              <a:rPr lang="en-US" sz="2000" b="1" dirty="0" smtClean="0"/>
              <a:t>Energy Use and Loss by Industrial Subsector</a:t>
            </a:r>
            <a:endParaRPr lang="en-US" sz="2000" dirty="0">
              <a:solidFill>
                <a:prstClr val="black"/>
              </a:solidFill>
            </a:endParaRPr>
          </a:p>
        </p:txBody>
      </p:sp>
      <p:graphicFrame>
        <p:nvGraphicFramePr>
          <p:cNvPr id="2" name="Table 1"/>
          <p:cNvGraphicFramePr>
            <a:graphicFrameLocks noGrp="1"/>
          </p:cNvGraphicFramePr>
          <p:nvPr>
            <p:extLst/>
          </p:nvPr>
        </p:nvGraphicFramePr>
        <p:xfrm>
          <a:off x="647701" y="611138"/>
          <a:ext cx="7848598" cy="5927774"/>
        </p:xfrm>
        <a:graphic>
          <a:graphicData uri="http://schemas.openxmlformats.org/drawingml/2006/table">
            <a:tbl>
              <a:tblPr>
                <a:tableStyleId>{5C22544A-7EE6-4342-B048-85BDC9FD1C3A}</a:tableStyleId>
              </a:tblPr>
              <a:tblGrid>
                <a:gridCol w="1147454"/>
                <a:gridCol w="734372"/>
                <a:gridCol w="734372"/>
                <a:gridCol w="734372"/>
                <a:gridCol w="734372"/>
                <a:gridCol w="734372"/>
                <a:gridCol w="826168"/>
                <a:gridCol w="734372"/>
                <a:gridCol w="734372"/>
                <a:gridCol w="734372"/>
              </a:tblGrid>
              <a:tr h="1130766">
                <a:tc>
                  <a:txBody>
                    <a:bodyPr/>
                    <a:lstStyle/>
                    <a:p>
                      <a:pPr algn="ctr" fontAlgn="ctr"/>
                      <a:r>
                        <a:rPr lang="en-US" sz="1000" b="1" u="none" strike="noStrike" dirty="0">
                          <a:effectLst/>
                        </a:rPr>
                        <a:t>Manufacturing Industry</a:t>
                      </a:r>
                      <a:endParaRPr lang="en-US" sz="1000" b="1" i="0" u="none" strike="noStrike" dirty="0">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000" b="1" u="none" strike="noStrike">
                          <a:effectLst/>
                        </a:rPr>
                        <a:t>NAICS code</a:t>
                      </a:r>
                      <a:endParaRPr lang="en-US" sz="1000" b="1"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000" b="1" u="none" strike="noStrike" dirty="0">
                          <a:effectLst/>
                        </a:rPr>
                        <a:t>Process heating energy use (</a:t>
                      </a:r>
                      <a:r>
                        <a:rPr lang="en-US" sz="1000" b="1" u="none" strike="noStrike" dirty="0" err="1">
                          <a:effectLst/>
                        </a:rPr>
                        <a:t>TBtu</a:t>
                      </a:r>
                      <a:r>
                        <a:rPr lang="en-US" sz="1000" b="1" u="none" strike="noStrike" dirty="0">
                          <a:effectLst/>
                        </a:rPr>
                        <a:t>)</a:t>
                      </a:r>
                      <a:endParaRPr lang="en-US" sz="1000" b="1" i="0" u="none" strike="noStrike" dirty="0">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000" b="1" u="none" strike="noStrike" dirty="0">
                          <a:effectLst/>
                        </a:rPr>
                        <a:t>Percent of total U.S. manufacturing process heating energy use (%)*</a:t>
                      </a:r>
                      <a:endParaRPr lang="en-US" sz="1000" b="1" i="0" u="none" strike="noStrike" dirty="0">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000" b="1" u="none" strike="noStrike" dirty="0">
                          <a:effectLst/>
                        </a:rPr>
                        <a:t>Process heating energy loss (</a:t>
                      </a:r>
                      <a:r>
                        <a:rPr lang="en-US" sz="1000" b="1" u="none" strike="noStrike" dirty="0" err="1">
                          <a:effectLst/>
                        </a:rPr>
                        <a:t>TBtu</a:t>
                      </a:r>
                      <a:r>
                        <a:rPr lang="en-US" sz="1000" b="1" u="none" strike="noStrike" dirty="0">
                          <a:effectLst/>
                        </a:rPr>
                        <a:t>)</a:t>
                      </a:r>
                      <a:endParaRPr lang="en-US" sz="1000" b="1" i="0" u="none" strike="noStrike" dirty="0">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000" b="1" u="none" strike="noStrike" dirty="0">
                          <a:effectLst/>
                        </a:rPr>
                        <a:t>Percent of process heating energy lost  within sector (%)</a:t>
                      </a:r>
                      <a:endParaRPr lang="en-US" sz="1000" b="1" i="0" u="none" strike="noStrike" dirty="0">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000" b="1" u="none" strike="noStrike" dirty="0">
                          <a:effectLst/>
                        </a:rPr>
                        <a:t>Percent of total U.S. manufacturing process heating energy losses (%)*</a:t>
                      </a:r>
                      <a:endParaRPr lang="en-US" sz="1000" b="1" i="0" u="none" strike="noStrike" dirty="0">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000" b="1" u="none" strike="noStrike" dirty="0">
                          <a:effectLst/>
                        </a:rPr>
                        <a:t>Process heating energy applied (</a:t>
                      </a:r>
                      <a:r>
                        <a:rPr lang="en-US" sz="1000" b="1" u="none" strike="noStrike" dirty="0" err="1">
                          <a:effectLst/>
                        </a:rPr>
                        <a:t>TBtu</a:t>
                      </a:r>
                      <a:r>
                        <a:rPr lang="en-US" sz="1000" b="1" u="none" strike="noStrike" dirty="0">
                          <a:effectLst/>
                        </a:rPr>
                        <a:t>)</a:t>
                      </a:r>
                      <a:endParaRPr lang="en-US" sz="1000" b="1" i="0" u="none" strike="noStrike" dirty="0">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000" b="1" u="none" strike="noStrike" dirty="0">
                          <a:effectLst/>
                        </a:rPr>
                        <a:t>Percent of process heating energy applied  within sector (%)</a:t>
                      </a:r>
                      <a:endParaRPr lang="en-US" sz="1000" b="1" i="0" u="none" strike="noStrike" dirty="0">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000" b="1" u="none" strike="noStrike" dirty="0">
                          <a:effectLst/>
                        </a:rPr>
                        <a:t>Percent of total U.S. manufacturing process heating energy applied (%)*</a:t>
                      </a:r>
                      <a:endParaRPr lang="en-US" sz="1000" b="1" i="0" u="none" strike="noStrike" dirty="0">
                        <a:solidFill>
                          <a:srgbClr val="000000"/>
                        </a:solidFill>
                        <a:effectLst/>
                        <a:latin typeface="Calibri" panose="020F0502020204030204" pitchFamily="34" charset="0"/>
                      </a:endParaRPr>
                    </a:p>
                  </a:txBody>
                  <a:tcPr marL="6617" marR="6617" marT="6617" marB="0" anchor="ctr"/>
                </a:tc>
              </a:tr>
              <a:tr h="270887">
                <a:tc>
                  <a:txBody>
                    <a:bodyPr/>
                    <a:lstStyle/>
                    <a:p>
                      <a:pPr algn="ctr" fontAlgn="ctr"/>
                      <a:r>
                        <a:rPr lang="en-US" sz="1100" u="none" strike="noStrike">
                          <a:effectLst/>
                        </a:rPr>
                        <a:t>Petroleum refining</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324110</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2,250</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dirty="0">
                          <a:effectLst/>
                        </a:rPr>
                        <a:t>31.2%</a:t>
                      </a:r>
                      <a:endParaRPr lang="en-US" sz="1100" b="0" i="0" u="none" strike="noStrike" dirty="0">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405</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18%</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1,845</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82%</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26%</a:t>
                      </a:r>
                      <a:endParaRPr lang="en-US" sz="1100" b="0" i="0" u="none" strike="noStrike">
                        <a:solidFill>
                          <a:srgbClr val="000000"/>
                        </a:solidFill>
                        <a:effectLst/>
                        <a:latin typeface="Calibri" panose="020F0502020204030204" pitchFamily="34" charset="0"/>
                      </a:endParaRPr>
                    </a:p>
                  </a:txBody>
                  <a:tcPr marL="6617" marR="6617" marT="6617" marB="0" anchor="ctr"/>
                </a:tc>
              </a:tr>
              <a:tr h="157014">
                <a:tc>
                  <a:txBody>
                    <a:bodyPr/>
                    <a:lstStyle/>
                    <a:p>
                      <a:pPr algn="ctr" fontAlgn="ctr"/>
                      <a:r>
                        <a:rPr lang="en-US" sz="1100" u="none" strike="noStrike">
                          <a:effectLst/>
                        </a:rPr>
                        <a:t>Chemicals</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325</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1,455</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20.2%</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335</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23%</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1,120</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77%</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6617" marR="6617" marT="6617" marB="0" anchor="ctr"/>
                </a:tc>
              </a:tr>
              <a:tr h="157014">
                <a:tc>
                  <a:txBody>
                    <a:bodyPr/>
                    <a:lstStyle/>
                    <a:p>
                      <a:pPr algn="ctr" fontAlgn="ctr"/>
                      <a:r>
                        <a:rPr lang="en-US" sz="1100" u="none" strike="noStrike">
                          <a:effectLst/>
                        </a:rPr>
                        <a:t>Forest products</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321-322</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980</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13.6%</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dirty="0">
                          <a:effectLst/>
                        </a:rPr>
                        <a:t>706</a:t>
                      </a:r>
                      <a:endParaRPr lang="en-US" sz="1100" b="0" i="0" u="none" strike="noStrike" dirty="0">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72%</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27%</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274</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28%</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6617" marR="6617" marT="6617" marB="0" anchor="ctr"/>
                </a:tc>
              </a:tr>
              <a:tr h="263147">
                <a:tc>
                  <a:txBody>
                    <a:bodyPr/>
                    <a:lstStyle/>
                    <a:p>
                      <a:pPr algn="ctr" fontAlgn="ctr"/>
                      <a:r>
                        <a:rPr lang="en-US" sz="1100" u="none" strike="noStrike">
                          <a:effectLst/>
                        </a:rPr>
                        <a:t>Iron and steel</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3311-3312</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729</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10.1%</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335</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46%</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394</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54%</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6617" marR="6617" marT="6617" marB="0" anchor="ctr"/>
                </a:tc>
              </a:tr>
              <a:tr h="263147">
                <a:tc>
                  <a:txBody>
                    <a:bodyPr/>
                    <a:lstStyle/>
                    <a:p>
                      <a:pPr algn="ctr" fontAlgn="ctr"/>
                      <a:r>
                        <a:rPr lang="en-US" sz="1100" u="none" strike="noStrike">
                          <a:effectLst/>
                        </a:rPr>
                        <a:t>Food and beverage</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311-312</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519</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7.2%</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291</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dirty="0">
                          <a:effectLst/>
                        </a:rPr>
                        <a:t>56%</a:t>
                      </a:r>
                      <a:endParaRPr lang="en-US" sz="1100" b="0" i="0" u="none" strike="noStrike" dirty="0">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228</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44%</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617" marR="6617" marT="6617" marB="0" anchor="ctr"/>
                </a:tc>
              </a:tr>
              <a:tr h="157014">
                <a:tc>
                  <a:txBody>
                    <a:bodyPr/>
                    <a:lstStyle/>
                    <a:p>
                      <a:pPr algn="ctr" fontAlgn="ctr"/>
                      <a:r>
                        <a:rPr lang="en-US" sz="1100" u="none" strike="noStrike">
                          <a:effectLst/>
                        </a:rPr>
                        <a:t>Cement</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327310</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213</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85</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40%</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128</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60%</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6617" marR="6617" marT="6617" marB="0" anchor="ctr"/>
                </a:tc>
              </a:tr>
              <a:tr h="308067">
                <a:tc>
                  <a:txBody>
                    <a:bodyPr/>
                    <a:lstStyle/>
                    <a:p>
                      <a:pPr algn="ctr" fontAlgn="ctr"/>
                      <a:r>
                        <a:rPr lang="en-US" sz="1100" u="none" strike="noStrike">
                          <a:effectLst/>
                        </a:rPr>
                        <a:t>Glass</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3272, 327993</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161</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2.2%</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89</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55%</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72</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45%</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617" marR="6617" marT="6617" marB="0" anchor="ctr"/>
                </a:tc>
              </a:tr>
              <a:tr h="263147">
                <a:tc>
                  <a:txBody>
                    <a:bodyPr/>
                    <a:lstStyle/>
                    <a:p>
                      <a:pPr algn="ctr" fontAlgn="ctr"/>
                      <a:r>
                        <a:rPr lang="en-US" sz="1100" u="none" strike="noStrike" dirty="0">
                          <a:effectLst/>
                        </a:rPr>
                        <a:t>Fabricated metals</a:t>
                      </a:r>
                      <a:endParaRPr lang="en-US" sz="1100" b="0" i="0" u="none" strike="noStrike" dirty="0">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332</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138</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1.9%</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50</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dirty="0">
                          <a:effectLst/>
                        </a:rPr>
                        <a:t>36%</a:t>
                      </a:r>
                      <a:endParaRPr lang="en-US" sz="1100" b="0" i="0" u="none" strike="noStrike" dirty="0">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88</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64%</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617" marR="6617" marT="6617" marB="0" anchor="ctr"/>
                </a:tc>
              </a:tr>
              <a:tr h="263147">
                <a:tc>
                  <a:txBody>
                    <a:bodyPr/>
                    <a:lstStyle/>
                    <a:p>
                      <a:pPr algn="ctr" fontAlgn="ctr"/>
                      <a:r>
                        <a:rPr lang="en-US" sz="1100" u="none" strike="noStrike">
                          <a:effectLst/>
                        </a:rPr>
                        <a:t>Plastics and rubber</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326</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87</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dirty="0">
                          <a:effectLst/>
                        </a:rPr>
                        <a:t>23%</a:t>
                      </a:r>
                      <a:endParaRPr lang="en-US" sz="1100" b="0" i="0" u="none" strike="noStrike" dirty="0">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dirty="0">
                          <a:effectLst/>
                        </a:rPr>
                        <a:t>67</a:t>
                      </a:r>
                      <a:endParaRPr lang="en-US" sz="1100" b="0" i="0" u="none" strike="noStrike" dirty="0">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77%</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617" marR="6617" marT="6617" marB="0" anchor="ctr"/>
                </a:tc>
              </a:tr>
              <a:tr h="308067">
                <a:tc>
                  <a:txBody>
                    <a:bodyPr/>
                    <a:lstStyle/>
                    <a:p>
                      <a:pPr algn="ctr" fontAlgn="ctr"/>
                      <a:r>
                        <a:rPr lang="en-US" sz="1100" u="none" strike="noStrike">
                          <a:effectLst/>
                        </a:rPr>
                        <a:t>Alumina and aluminum</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3313</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82</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dirty="0">
                          <a:effectLst/>
                        </a:rPr>
                        <a:t>1.1%</a:t>
                      </a:r>
                      <a:endParaRPr lang="en-US" sz="1100" b="0" i="0" u="none" strike="noStrike" dirty="0">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38</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46%</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dirty="0">
                          <a:effectLst/>
                        </a:rPr>
                        <a:t>44</a:t>
                      </a:r>
                      <a:endParaRPr lang="en-US" sz="1100" b="0" i="0" u="none" strike="noStrike" dirty="0">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54%</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617" marR="6617" marT="6617" marB="0" anchor="ctr"/>
                </a:tc>
              </a:tr>
              <a:tr h="308067">
                <a:tc>
                  <a:txBody>
                    <a:bodyPr/>
                    <a:lstStyle/>
                    <a:p>
                      <a:pPr algn="ctr" fontAlgn="ctr"/>
                      <a:r>
                        <a:rPr lang="en-US" sz="1100" u="none" strike="noStrike">
                          <a:effectLst/>
                        </a:rPr>
                        <a:t>Transportation equipment</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336</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65</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0.9%</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23</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36%</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dirty="0">
                          <a:effectLst/>
                        </a:rPr>
                        <a:t>42</a:t>
                      </a:r>
                      <a:endParaRPr lang="en-US" sz="1100" b="0" i="0" u="none" strike="noStrike" dirty="0">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64%</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617" marR="6617" marT="6617" marB="0" anchor="ctr"/>
                </a:tc>
              </a:tr>
              <a:tr h="157014">
                <a:tc>
                  <a:txBody>
                    <a:bodyPr/>
                    <a:lstStyle/>
                    <a:p>
                      <a:pPr algn="ctr" fontAlgn="ctr"/>
                      <a:r>
                        <a:rPr lang="en-US" sz="1100" u="none" strike="noStrike">
                          <a:effectLst/>
                        </a:rPr>
                        <a:t>Foundries</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3315</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61</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0.8%</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28</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46%</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dirty="0">
                          <a:effectLst/>
                        </a:rPr>
                        <a:t>33</a:t>
                      </a:r>
                      <a:endParaRPr lang="en-US" sz="1100" b="0" i="0" u="none" strike="noStrike" dirty="0">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54%</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617" marR="6617" marT="6617" marB="0" anchor="ctr"/>
                </a:tc>
              </a:tr>
              <a:tr h="506863">
                <a:tc>
                  <a:txBody>
                    <a:bodyPr/>
                    <a:lstStyle/>
                    <a:p>
                      <a:pPr algn="ctr" fontAlgn="ctr"/>
                      <a:r>
                        <a:rPr lang="en-US" sz="1100" u="none" strike="noStrike">
                          <a:effectLst/>
                        </a:rPr>
                        <a:t>Computers, electronics, and electrical equipment</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334-335</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43</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0.6%</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36%</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28</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dirty="0">
                          <a:effectLst/>
                        </a:rPr>
                        <a:t>64%</a:t>
                      </a:r>
                      <a:endParaRPr lang="en-US" sz="1100" b="0" i="0" u="none" strike="noStrike" dirty="0">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617" marR="6617" marT="6617" marB="0" anchor="ctr"/>
                </a:tc>
              </a:tr>
              <a:tr h="157014">
                <a:tc>
                  <a:txBody>
                    <a:bodyPr/>
                    <a:lstStyle/>
                    <a:p>
                      <a:pPr algn="ctr" fontAlgn="ctr"/>
                      <a:r>
                        <a:rPr lang="en-US" sz="1100" u="none" strike="noStrike">
                          <a:effectLst/>
                        </a:rPr>
                        <a:t>Textiles</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313-316</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41</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0.6%</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23</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56%</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18</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dirty="0">
                          <a:effectLst/>
                        </a:rPr>
                        <a:t>44%</a:t>
                      </a:r>
                      <a:endParaRPr lang="en-US" sz="1100" b="0" i="0" u="none" strike="noStrike" dirty="0">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617" marR="6617" marT="6617" marB="0" anchor="ctr"/>
                </a:tc>
              </a:tr>
              <a:tr h="157014">
                <a:tc>
                  <a:txBody>
                    <a:bodyPr/>
                    <a:lstStyle/>
                    <a:p>
                      <a:pPr algn="ctr" fontAlgn="ctr"/>
                      <a:r>
                        <a:rPr lang="en-US" sz="1100" u="none" strike="noStrike">
                          <a:effectLst/>
                        </a:rPr>
                        <a:t>Other Mfg.</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342</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134</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39%</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617" marR="6617" marT="6617" marB="0" anchor="ctr"/>
                </a:tc>
              </a:tr>
              <a:tr h="157014">
                <a:tc>
                  <a:txBody>
                    <a:bodyPr/>
                    <a:lstStyle/>
                    <a:p>
                      <a:pPr algn="ctr" fontAlgn="ctr"/>
                      <a:r>
                        <a:rPr lang="en-US" sz="1100" u="none" strike="noStrike">
                          <a:effectLst/>
                        </a:rPr>
                        <a:t>Machinery</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333</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38</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0.5%</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36%</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24</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dirty="0">
                          <a:effectLst/>
                        </a:rPr>
                        <a:t>64%</a:t>
                      </a:r>
                      <a:endParaRPr lang="en-US" sz="1100" b="0" i="0" u="none" strike="noStrike" dirty="0">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617" marR="6617" marT="6617" marB="0" anchor="ctr"/>
                </a:tc>
              </a:tr>
              <a:tr h="472116">
                <a:tc>
                  <a:txBody>
                    <a:bodyPr/>
                    <a:lstStyle/>
                    <a:p>
                      <a:pPr algn="ctr" fontAlgn="ctr"/>
                      <a:r>
                        <a:rPr lang="en-US" sz="1100" u="none" strike="noStrike">
                          <a:effectLst/>
                        </a:rPr>
                        <a:t>All manufacturing</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31-33</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7,204</a:t>
                      </a:r>
                      <a:endParaRPr lang="en-US" sz="1100" b="1"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100.0%</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2590</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36%</a:t>
                      </a:r>
                      <a:endParaRPr lang="en-US" sz="1100" b="1"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4,614</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a:effectLst/>
                        </a:rPr>
                        <a:t>64%</a:t>
                      </a:r>
                      <a:endParaRPr lang="en-US" sz="1100" b="0" i="0" u="none" strike="noStrike">
                        <a:solidFill>
                          <a:srgbClr val="000000"/>
                        </a:solidFill>
                        <a:effectLst/>
                        <a:latin typeface="Calibri" panose="020F0502020204030204" pitchFamily="34" charset="0"/>
                      </a:endParaRPr>
                    </a:p>
                  </a:txBody>
                  <a:tcPr marL="6617" marR="6617" marT="6617" marB="0" anchor="ctr"/>
                </a:tc>
                <a:tc>
                  <a:txBody>
                    <a:bodyPr/>
                    <a:lstStyle/>
                    <a:p>
                      <a:pPr algn="ctr" fontAlgn="ctr"/>
                      <a:r>
                        <a:rPr lang="en-US" sz="1100" u="none" strike="noStrike" dirty="0">
                          <a:effectLst/>
                        </a:rPr>
                        <a:t>64%</a:t>
                      </a:r>
                      <a:endParaRPr lang="en-US" sz="1100" b="0" i="0" u="none" strike="noStrike" dirty="0">
                        <a:solidFill>
                          <a:srgbClr val="000000"/>
                        </a:solidFill>
                        <a:effectLst/>
                        <a:latin typeface="Calibri" panose="020F0502020204030204" pitchFamily="34" charset="0"/>
                      </a:endParaRPr>
                    </a:p>
                  </a:txBody>
                  <a:tcPr marL="6617" marR="6617" marT="6617" marB="0" anchor="ctr"/>
                </a:tc>
              </a:tr>
            </a:tbl>
          </a:graphicData>
        </a:graphic>
      </p:graphicFrame>
    </p:spTree>
    <p:extLst>
      <p:ext uri="{BB962C8B-B14F-4D97-AF65-F5344CB8AC3E}">
        <p14:creationId xmlns:p14="http://schemas.microsoft.com/office/powerpoint/2010/main" val="40607833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AB31C74-3F7B-4CA2-B22E-7810D240DEDE}" type="slidenum">
              <a:rPr lang="en-US" smtClean="0">
                <a:solidFill>
                  <a:prstClr val="black">
                    <a:tint val="75000"/>
                  </a:prstClr>
                </a:solidFill>
              </a:rPr>
              <a:pPr/>
              <a:t>31</a:t>
            </a:fld>
            <a:endParaRPr lang="en-US">
              <a:solidFill>
                <a:prstClr val="black">
                  <a:tint val="75000"/>
                </a:prstClr>
              </a:solidFill>
            </a:endParaRPr>
          </a:p>
        </p:txBody>
      </p:sp>
      <p:sp>
        <p:nvSpPr>
          <p:cNvPr id="7" name="TextBox 6"/>
          <p:cNvSpPr txBox="1"/>
          <p:nvPr/>
        </p:nvSpPr>
        <p:spPr>
          <a:xfrm>
            <a:off x="0" y="285690"/>
            <a:ext cx="9144000" cy="400110"/>
          </a:xfrm>
          <a:prstGeom prst="rect">
            <a:avLst/>
          </a:prstGeom>
          <a:noFill/>
        </p:spPr>
        <p:txBody>
          <a:bodyPr wrap="square" rtlCol="0">
            <a:spAutoFit/>
          </a:bodyPr>
          <a:lstStyle/>
          <a:p>
            <a:pPr algn="ctr"/>
            <a:r>
              <a:rPr lang="en-US" sz="2000" b="1" dirty="0" smtClean="0"/>
              <a:t>Energy Use and Loss by Key Unit Operations</a:t>
            </a:r>
            <a:endParaRPr lang="en-US" sz="2000" dirty="0">
              <a:solidFill>
                <a:prstClr val="black"/>
              </a:solidFill>
            </a:endParaRPr>
          </a:p>
        </p:txBody>
      </p:sp>
      <p:graphicFrame>
        <p:nvGraphicFramePr>
          <p:cNvPr id="4" name="Table 3"/>
          <p:cNvGraphicFramePr>
            <a:graphicFrameLocks noGrp="1"/>
          </p:cNvGraphicFramePr>
          <p:nvPr>
            <p:extLst/>
          </p:nvPr>
        </p:nvGraphicFramePr>
        <p:xfrm>
          <a:off x="1087745" y="1033168"/>
          <a:ext cx="6968510" cy="5143320"/>
        </p:xfrm>
        <a:graphic>
          <a:graphicData uri="http://schemas.openxmlformats.org/drawingml/2006/table">
            <a:tbl>
              <a:tblPr firstRow="1" firstCol="1" bandRow="1">
                <a:tableStyleId>{5C22544A-7EE6-4342-B048-85BDC9FD1C3A}</a:tableStyleId>
              </a:tblPr>
              <a:tblGrid>
                <a:gridCol w="1519450"/>
                <a:gridCol w="2685234"/>
                <a:gridCol w="1440857"/>
                <a:gridCol w="1322969"/>
              </a:tblGrid>
              <a:tr h="642915">
                <a:tc>
                  <a:txBody>
                    <a:bodyPr/>
                    <a:lstStyle/>
                    <a:p>
                      <a:pPr marL="0" marR="0" algn="ctr">
                        <a:spcBef>
                          <a:spcPts val="130"/>
                        </a:spcBef>
                        <a:spcAft>
                          <a:spcPts val="0"/>
                        </a:spcAft>
                      </a:pPr>
                      <a:r>
                        <a:rPr lang="en-US" sz="1200" dirty="0">
                          <a:effectLst/>
                        </a:rPr>
                        <a:t>Process Heating Operation</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130"/>
                        </a:spcBef>
                        <a:spcAft>
                          <a:spcPts val="0"/>
                        </a:spcAft>
                      </a:pPr>
                      <a:r>
                        <a:rPr lang="en-US" sz="1200">
                          <a:effectLst/>
                        </a:rPr>
                        <a:t>Description / Example Applications</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130"/>
                        </a:spcBef>
                        <a:spcAft>
                          <a:spcPts val="0"/>
                        </a:spcAft>
                      </a:pPr>
                      <a:r>
                        <a:rPr lang="en-US" sz="1200">
                          <a:effectLst/>
                        </a:rPr>
                        <a:t>Typical Temperature Range (ºF)</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130"/>
                        </a:spcBef>
                        <a:spcAft>
                          <a:spcPts val="0"/>
                        </a:spcAft>
                      </a:pPr>
                      <a:r>
                        <a:rPr lang="en-US" sz="1200">
                          <a:effectLst/>
                        </a:rPr>
                        <a:t>Estimated U.S. Energy Use (2010) (TBtu)</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642915">
                <a:tc>
                  <a:txBody>
                    <a:bodyPr/>
                    <a:lstStyle/>
                    <a:p>
                      <a:pPr marL="42545" marR="0">
                        <a:spcBef>
                          <a:spcPts val="130"/>
                        </a:spcBef>
                        <a:spcAft>
                          <a:spcPts val="0"/>
                        </a:spcAft>
                      </a:pPr>
                      <a:r>
                        <a:rPr lang="en-US" sz="1200">
                          <a:effectLst/>
                        </a:rPr>
                        <a:t>Fluid Heating, Boiling, and Distillation</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2545" marR="0">
                        <a:spcBef>
                          <a:spcPts val="130"/>
                        </a:spcBef>
                        <a:spcAft>
                          <a:spcPts val="0"/>
                        </a:spcAft>
                      </a:pPr>
                      <a:r>
                        <a:rPr lang="en-US" sz="1200">
                          <a:effectLst/>
                        </a:rPr>
                        <a:t>Distillation, reforming, cracking, and hydrotreating for chemicals production, food preparation</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2545" marR="0" algn="ctr">
                        <a:spcBef>
                          <a:spcPts val="130"/>
                        </a:spcBef>
                        <a:spcAft>
                          <a:spcPts val="0"/>
                        </a:spcAft>
                      </a:pPr>
                      <a:r>
                        <a:rPr lang="en-US" sz="1200">
                          <a:effectLst/>
                        </a:rPr>
                        <a:t>150–1000°F</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2545" marR="0" algn="r">
                        <a:spcBef>
                          <a:spcPts val="130"/>
                        </a:spcBef>
                        <a:spcAft>
                          <a:spcPts val="0"/>
                        </a:spcAft>
                      </a:pPr>
                      <a:r>
                        <a:rPr lang="en-US" sz="1200">
                          <a:effectLst/>
                        </a:rPr>
                        <a:t>3,015 TBtu</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28610">
                <a:tc>
                  <a:txBody>
                    <a:bodyPr/>
                    <a:lstStyle/>
                    <a:p>
                      <a:pPr marL="42545" marR="0">
                        <a:spcBef>
                          <a:spcPts val="130"/>
                        </a:spcBef>
                        <a:spcAft>
                          <a:spcPts val="0"/>
                        </a:spcAft>
                      </a:pPr>
                      <a:r>
                        <a:rPr lang="en-US" sz="1200">
                          <a:effectLst/>
                        </a:rPr>
                        <a:t>Drying</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2545" marR="0">
                        <a:spcBef>
                          <a:spcPts val="130"/>
                        </a:spcBef>
                        <a:spcAft>
                          <a:spcPts val="0"/>
                        </a:spcAft>
                      </a:pPr>
                      <a:r>
                        <a:rPr lang="en-US" sz="1200">
                          <a:effectLst/>
                        </a:rPr>
                        <a:t>Water and organic compound removal</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2545" marR="0" algn="ctr">
                        <a:spcBef>
                          <a:spcPts val="130"/>
                        </a:spcBef>
                        <a:spcAft>
                          <a:spcPts val="0"/>
                        </a:spcAft>
                      </a:pPr>
                      <a:r>
                        <a:rPr lang="en-US" sz="1200">
                          <a:effectLst/>
                        </a:rPr>
                        <a:t>200–700°F</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2545" marR="0" algn="r">
                        <a:spcBef>
                          <a:spcPts val="130"/>
                        </a:spcBef>
                        <a:spcAft>
                          <a:spcPts val="0"/>
                        </a:spcAft>
                      </a:pPr>
                      <a:r>
                        <a:rPr lang="en-US" sz="1200">
                          <a:effectLst/>
                        </a:rPr>
                        <a:t>1,178 TBtu</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28610">
                <a:tc>
                  <a:txBody>
                    <a:bodyPr/>
                    <a:lstStyle/>
                    <a:p>
                      <a:pPr marL="42545" marR="0">
                        <a:spcBef>
                          <a:spcPts val="130"/>
                        </a:spcBef>
                        <a:spcAft>
                          <a:spcPts val="0"/>
                        </a:spcAft>
                      </a:pPr>
                      <a:r>
                        <a:rPr lang="en-US" sz="1200">
                          <a:effectLst/>
                        </a:rPr>
                        <a:t>Metal Smelting and Melting</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2545" marR="0">
                        <a:spcBef>
                          <a:spcPts val="130"/>
                        </a:spcBef>
                        <a:spcAft>
                          <a:spcPts val="0"/>
                        </a:spcAft>
                      </a:pPr>
                      <a:r>
                        <a:rPr lang="en-US" sz="1200">
                          <a:effectLst/>
                        </a:rPr>
                        <a:t>Ore smelting, steelmaking, and other metals production</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2545" marR="0" algn="ctr">
                        <a:spcBef>
                          <a:spcPts val="130"/>
                        </a:spcBef>
                        <a:spcAft>
                          <a:spcPts val="0"/>
                        </a:spcAft>
                      </a:pPr>
                      <a:r>
                        <a:rPr lang="en-US" sz="1200">
                          <a:effectLst/>
                        </a:rPr>
                        <a:t>800–3000°F</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2545" marR="0" algn="r">
                        <a:spcBef>
                          <a:spcPts val="130"/>
                        </a:spcBef>
                        <a:spcAft>
                          <a:spcPts val="0"/>
                        </a:spcAft>
                      </a:pPr>
                      <a:r>
                        <a:rPr lang="en-US" sz="1200">
                          <a:effectLst/>
                        </a:rPr>
                        <a:t>968 TBtu</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214305">
                <a:tc>
                  <a:txBody>
                    <a:bodyPr/>
                    <a:lstStyle/>
                    <a:p>
                      <a:pPr marL="42545" marR="0">
                        <a:spcBef>
                          <a:spcPts val="130"/>
                        </a:spcBef>
                        <a:spcAft>
                          <a:spcPts val="0"/>
                        </a:spcAft>
                      </a:pPr>
                      <a:r>
                        <a:rPr lang="en-US" sz="1200">
                          <a:effectLst/>
                        </a:rPr>
                        <a:t>Calcining</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2545" marR="0">
                        <a:spcBef>
                          <a:spcPts val="130"/>
                        </a:spcBef>
                        <a:spcAft>
                          <a:spcPts val="0"/>
                        </a:spcAft>
                      </a:pPr>
                      <a:r>
                        <a:rPr lang="en-US" sz="1200">
                          <a:effectLst/>
                        </a:rPr>
                        <a:t>Lime calcining</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2545" marR="0" algn="ctr">
                        <a:spcBef>
                          <a:spcPts val="130"/>
                        </a:spcBef>
                        <a:spcAft>
                          <a:spcPts val="0"/>
                        </a:spcAft>
                      </a:pPr>
                      <a:r>
                        <a:rPr lang="en-US" sz="1200">
                          <a:effectLst/>
                        </a:rPr>
                        <a:t>1500–2000°F</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2545" marR="0" algn="r">
                        <a:spcBef>
                          <a:spcPts val="130"/>
                        </a:spcBef>
                        <a:spcAft>
                          <a:spcPts val="0"/>
                        </a:spcAft>
                      </a:pPr>
                      <a:r>
                        <a:rPr lang="en-US" sz="1200">
                          <a:effectLst/>
                        </a:rPr>
                        <a:t>395 TBtu</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642915">
                <a:tc>
                  <a:txBody>
                    <a:bodyPr/>
                    <a:lstStyle/>
                    <a:p>
                      <a:pPr marL="42545" marR="0">
                        <a:spcBef>
                          <a:spcPts val="130"/>
                        </a:spcBef>
                        <a:spcAft>
                          <a:spcPts val="0"/>
                        </a:spcAft>
                      </a:pPr>
                      <a:r>
                        <a:rPr lang="en-US" sz="1200">
                          <a:effectLst/>
                        </a:rPr>
                        <a:t>Metal Heat Treating and Reheating</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2545" marR="0">
                        <a:spcBef>
                          <a:spcPts val="130"/>
                        </a:spcBef>
                        <a:spcAft>
                          <a:spcPts val="0"/>
                        </a:spcAft>
                      </a:pPr>
                      <a:r>
                        <a:rPr lang="en-US" sz="1200" dirty="0">
                          <a:effectLst/>
                        </a:rPr>
                        <a:t>Hardening, annealing, tempering</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2545" marR="0" algn="ctr">
                        <a:spcBef>
                          <a:spcPts val="130"/>
                        </a:spcBef>
                        <a:spcAft>
                          <a:spcPts val="0"/>
                        </a:spcAft>
                      </a:pPr>
                      <a:r>
                        <a:rPr lang="en-US" sz="1200">
                          <a:effectLst/>
                        </a:rPr>
                        <a:t>200–2500°F</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2545" marR="0" algn="r">
                        <a:spcBef>
                          <a:spcPts val="130"/>
                        </a:spcBef>
                        <a:spcAft>
                          <a:spcPts val="0"/>
                        </a:spcAft>
                      </a:pPr>
                      <a:r>
                        <a:rPr lang="en-US" sz="1200">
                          <a:effectLst/>
                        </a:rPr>
                        <a:t>203 TBtu</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28610">
                <a:tc>
                  <a:txBody>
                    <a:bodyPr/>
                    <a:lstStyle/>
                    <a:p>
                      <a:pPr marL="42545" marR="0">
                        <a:spcBef>
                          <a:spcPts val="130"/>
                        </a:spcBef>
                        <a:spcAft>
                          <a:spcPts val="0"/>
                        </a:spcAft>
                      </a:pPr>
                      <a:r>
                        <a:rPr lang="en-US" sz="1200">
                          <a:effectLst/>
                        </a:rPr>
                        <a:t>Non-Metal Melting</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2545" marR="0">
                        <a:spcBef>
                          <a:spcPts val="130"/>
                        </a:spcBef>
                        <a:spcAft>
                          <a:spcPts val="0"/>
                        </a:spcAft>
                      </a:pPr>
                      <a:r>
                        <a:rPr lang="en-US" sz="1200">
                          <a:effectLst/>
                        </a:rPr>
                        <a:t>Glass, ceramics, and inorganics manufacturing</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2545" marR="0" algn="ctr">
                        <a:spcBef>
                          <a:spcPts val="130"/>
                        </a:spcBef>
                        <a:spcAft>
                          <a:spcPts val="0"/>
                        </a:spcAft>
                      </a:pPr>
                      <a:r>
                        <a:rPr lang="en-US" sz="1200">
                          <a:effectLst/>
                        </a:rPr>
                        <a:t>1500–3000°F</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2545" marR="0" algn="r">
                        <a:spcBef>
                          <a:spcPts val="130"/>
                        </a:spcBef>
                        <a:spcAft>
                          <a:spcPts val="0"/>
                        </a:spcAft>
                      </a:pPr>
                      <a:r>
                        <a:rPr lang="en-US" sz="1200">
                          <a:effectLst/>
                        </a:rPr>
                        <a:t>199 TBtu</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28610">
                <a:tc>
                  <a:txBody>
                    <a:bodyPr/>
                    <a:lstStyle/>
                    <a:p>
                      <a:pPr marL="42545" marR="0">
                        <a:spcBef>
                          <a:spcPts val="130"/>
                        </a:spcBef>
                        <a:spcAft>
                          <a:spcPts val="0"/>
                        </a:spcAft>
                      </a:pPr>
                      <a:r>
                        <a:rPr lang="en-US" sz="1200">
                          <a:effectLst/>
                        </a:rPr>
                        <a:t>Curing and Forming</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2545" marR="0">
                        <a:spcBef>
                          <a:spcPts val="130"/>
                        </a:spcBef>
                        <a:spcAft>
                          <a:spcPts val="0"/>
                        </a:spcAft>
                      </a:pPr>
                      <a:r>
                        <a:rPr lang="en-US" sz="1200">
                          <a:effectLst/>
                        </a:rPr>
                        <a:t>Polymer production, molding extrusion</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2545" marR="0" algn="ctr">
                        <a:spcBef>
                          <a:spcPts val="130"/>
                        </a:spcBef>
                        <a:spcAft>
                          <a:spcPts val="0"/>
                        </a:spcAft>
                      </a:pPr>
                      <a:r>
                        <a:rPr lang="en-US" sz="1200">
                          <a:effectLst/>
                        </a:rPr>
                        <a:t>300–2500°F</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2545" marR="0" algn="r">
                        <a:spcBef>
                          <a:spcPts val="130"/>
                        </a:spcBef>
                        <a:spcAft>
                          <a:spcPts val="0"/>
                        </a:spcAft>
                      </a:pPr>
                      <a:r>
                        <a:rPr lang="en-US" sz="1200">
                          <a:effectLst/>
                        </a:rPr>
                        <a:t>109 TBtu</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28610">
                <a:tc>
                  <a:txBody>
                    <a:bodyPr/>
                    <a:lstStyle/>
                    <a:p>
                      <a:pPr marL="42545" marR="0">
                        <a:spcBef>
                          <a:spcPts val="130"/>
                        </a:spcBef>
                        <a:spcAft>
                          <a:spcPts val="0"/>
                        </a:spcAft>
                      </a:pPr>
                      <a:r>
                        <a:rPr lang="en-US" sz="1200">
                          <a:effectLst/>
                        </a:rPr>
                        <a:t>Coking</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2545" marR="0">
                        <a:spcBef>
                          <a:spcPts val="130"/>
                        </a:spcBef>
                        <a:spcAft>
                          <a:spcPts val="0"/>
                        </a:spcAft>
                      </a:pPr>
                      <a:r>
                        <a:rPr lang="en-US" sz="1200">
                          <a:effectLst/>
                        </a:rPr>
                        <a:t>Cokemaking for iron and steel production</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2545" marR="0" algn="ctr">
                        <a:spcBef>
                          <a:spcPts val="130"/>
                        </a:spcBef>
                        <a:spcAft>
                          <a:spcPts val="0"/>
                        </a:spcAft>
                      </a:pPr>
                      <a:r>
                        <a:rPr lang="en-US" sz="1200">
                          <a:effectLst/>
                        </a:rPr>
                        <a:t>700–2000°F</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2545" marR="0" algn="r">
                        <a:spcBef>
                          <a:spcPts val="130"/>
                        </a:spcBef>
                        <a:spcAft>
                          <a:spcPts val="0"/>
                        </a:spcAft>
                      </a:pPr>
                      <a:r>
                        <a:rPr lang="en-US" sz="1200">
                          <a:effectLst/>
                        </a:rPr>
                        <a:t>88 TBtu</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642915">
                <a:tc>
                  <a:txBody>
                    <a:bodyPr/>
                    <a:lstStyle/>
                    <a:p>
                      <a:pPr marL="45720" marR="0">
                        <a:spcBef>
                          <a:spcPts val="130"/>
                        </a:spcBef>
                        <a:spcAft>
                          <a:spcPts val="0"/>
                        </a:spcAft>
                      </a:pPr>
                      <a:r>
                        <a:rPr lang="en-US" sz="1200">
                          <a:effectLst/>
                        </a:rPr>
                        <a:t>Other</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 marR="0">
                        <a:spcBef>
                          <a:spcPts val="130"/>
                        </a:spcBef>
                        <a:spcAft>
                          <a:spcPts val="0"/>
                        </a:spcAft>
                      </a:pPr>
                      <a:r>
                        <a:rPr lang="en-US" sz="1200">
                          <a:effectLst/>
                        </a:rPr>
                        <a:t>Preheating, catalysis, thermal oxidation, incineration, softening, and warming</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 marR="0" algn="ctr">
                        <a:spcBef>
                          <a:spcPts val="130"/>
                        </a:spcBef>
                        <a:spcAft>
                          <a:spcPts val="0"/>
                        </a:spcAft>
                      </a:pPr>
                      <a:r>
                        <a:rPr lang="en-US" sz="1200">
                          <a:effectLst/>
                        </a:rPr>
                        <a:t>200–3000°F</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 marR="0" algn="r">
                        <a:spcBef>
                          <a:spcPts val="130"/>
                        </a:spcBef>
                        <a:spcAft>
                          <a:spcPts val="0"/>
                        </a:spcAft>
                      </a:pPr>
                      <a:r>
                        <a:rPr lang="en-US" sz="1200">
                          <a:effectLst/>
                        </a:rPr>
                        <a:t>1,049 TBtu</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214305">
                <a:tc>
                  <a:txBody>
                    <a:bodyPr/>
                    <a:lstStyle/>
                    <a:p>
                      <a:pPr marL="42545" marR="0">
                        <a:spcBef>
                          <a:spcPts val="130"/>
                        </a:spcBef>
                        <a:spcAft>
                          <a:spcPts val="0"/>
                        </a:spcAft>
                      </a:pPr>
                      <a:r>
                        <a:rPr lang="en-US" sz="1200">
                          <a:effectLst/>
                        </a:rPr>
                        <a:t>Total</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2545" marR="0">
                        <a:spcBef>
                          <a:spcPts val="13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2545" marR="0" algn="ctr">
                        <a:spcBef>
                          <a:spcPts val="13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2545" marR="0" algn="r">
                        <a:spcBef>
                          <a:spcPts val="130"/>
                        </a:spcBef>
                        <a:spcAft>
                          <a:spcPts val="0"/>
                        </a:spcAft>
                      </a:pPr>
                      <a:r>
                        <a:rPr lang="en-US" sz="1200" dirty="0">
                          <a:effectLst/>
                        </a:rPr>
                        <a:t>7,204 </a:t>
                      </a:r>
                      <a:r>
                        <a:rPr lang="en-US" sz="1200" dirty="0" err="1">
                          <a:effectLst/>
                        </a:rPr>
                        <a:t>TBtu</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28047287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AB31C74-3F7B-4CA2-B22E-7810D240DEDE}" type="slidenum">
              <a:rPr lang="en-US" smtClean="0">
                <a:solidFill>
                  <a:prstClr val="black">
                    <a:tint val="75000"/>
                  </a:prstClr>
                </a:solidFill>
              </a:rPr>
              <a:pPr/>
              <a:t>32</a:t>
            </a:fld>
            <a:endParaRPr lang="en-US">
              <a:solidFill>
                <a:prstClr val="black">
                  <a:tint val="75000"/>
                </a:prstClr>
              </a:solidFill>
            </a:endParaRPr>
          </a:p>
        </p:txBody>
      </p:sp>
      <p:sp>
        <p:nvSpPr>
          <p:cNvPr id="7" name="TextBox 6"/>
          <p:cNvSpPr txBox="1"/>
          <p:nvPr/>
        </p:nvSpPr>
        <p:spPr>
          <a:xfrm>
            <a:off x="0" y="152400"/>
            <a:ext cx="9144000" cy="400110"/>
          </a:xfrm>
          <a:prstGeom prst="rect">
            <a:avLst/>
          </a:prstGeom>
          <a:noFill/>
        </p:spPr>
        <p:txBody>
          <a:bodyPr wrap="square" rtlCol="0">
            <a:spAutoFit/>
          </a:bodyPr>
          <a:lstStyle/>
          <a:p>
            <a:pPr algn="ctr"/>
            <a:r>
              <a:rPr lang="en-US" sz="2000" b="1" dirty="0" smtClean="0"/>
              <a:t>Candidate </a:t>
            </a:r>
            <a:r>
              <a:rPr lang="en-US" sz="2000" b="1" dirty="0"/>
              <a:t>Technology Opportunities </a:t>
            </a:r>
            <a:r>
              <a:rPr lang="en-US" sz="2000" b="1" dirty="0" smtClean="0"/>
              <a:t>with </a:t>
            </a:r>
            <a:r>
              <a:rPr lang="en-US" sz="2000" b="1" dirty="0"/>
              <a:t>Associated Energy </a:t>
            </a:r>
            <a:r>
              <a:rPr lang="en-US" sz="2000" b="1" dirty="0" smtClean="0"/>
              <a:t>Savings</a:t>
            </a:r>
            <a:endParaRPr lang="en-US" sz="2000" dirty="0">
              <a:solidFill>
                <a:prstClr val="black"/>
              </a:solidFill>
            </a:endParaRPr>
          </a:p>
        </p:txBody>
      </p:sp>
      <p:graphicFrame>
        <p:nvGraphicFramePr>
          <p:cNvPr id="2" name="Table 1"/>
          <p:cNvGraphicFramePr>
            <a:graphicFrameLocks noGrp="1"/>
          </p:cNvGraphicFramePr>
          <p:nvPr>
            <p:extLst/>
          </p:nvPr>
        </p:nvGraphicFramePr>
        <p:xfrm>
          <a:off x="838201" y="956019"/>
          <a:ext cx="7176654" cy="5534848"/>
        </p:xfrm>
        <a:graphic>
          <a:graphicData uri="http://schemas.openxmlformats.org/drawingml/2006/table">
            <a:tbl>
              <a:tblPr firstRow="1" firstCol="1" bandRow="1">
                <a:tableStyleId>{5C22544A-7EE6-4342-B048-85BDC9FD1C3A}</a:tableStyleId>
              </a:tblPr>
              <a:tblGrid>
                <a:gridCol w="2782220"/>
                <a:gridCol w="1980720"/>
                <a:gridCol w="1031816"/>
                <a:gridCol w="1381898"/>
              </a:tblGrid>
              <a:tr h="1067697">
                <a:tc>
                  <a:txBody>
                    <a:bodyPr/>
                    <a:lstStyle/>
                    <a:p>
                      <a:pPr marL="42545" marR="0" algn="ctr">
                        <a:spcBef>
                          <a:spcPts val="130"/>
                        </a:spcBef>
                        <a:spcAft>
                          <a:spcPts val="0"/>
                        </a:spcAft>
                      </a:pPr>
                      <a:r>
                        <a:rPr lang="en-US" sz="1200" dirty="0">
                          <a:effectLst/>
                        </a:rPr>
                        <a:t>Technology Opportunity</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2545" marR="0" algn="ctr">
                        <a:spcBef>
                          <a:spcPts val="130"/>
                        </a:spcBef>
                        <a:spcAft>
                          <a:spcPts val="0"/>
                        </a:spcAft>
                      </a:pPr>
                      <a:r>
                        <a:rPr lang="en-US" sz="1200">
                          <a:effectLst/>
                        </a:rPr>
                        <a:t>Applications</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2545" marR="0" algn="ctr">
                        <a:spcBef>
                          <a:spcPts val="130"/>
                        </a:spcBef>
                        <a:spcAft>
                          <a:spcPts val="0"/>
                        </a:spcAft>
                      </a:pPr>
                      <a:r>
                        <a:rPr lang="en-US" sz="1200">
                          <a:effectLst/>
                        </a:rPr>
                        <a:t>Estimated Annual Energy Savings Opportunity (TBtu/yr)</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2545" marR="0" algn="ctr">
                        <a:spcBef>
                          <a:spcPts val="130"/>
                        </a:spcBef>
                        <a:spcAft>
                          <a:spcPts val="0"/>
                        </a:spcAft>
                        <a:tabLst>
                          <a:tab pos="597535" algn="l"/>
                        </a:tabLst>
                      </a:pPr>
                      <a:r>
                        <a:rPr lang="en-US" sz="1200">
                          <a:effectLst/>
                        </a:rPr>
                        <a:t>Estimated Annual CO</a:t>
                      </a:r>
                      <a:r>
                        <a:rPr lang="en-US" sz="1200" baseline="-25000">
                          <a:effectLst/>
                        </a:rPr>
                        <a:t>2</a:t>
                      </a:r>
                      <a:r>
                        <a:rPr lang="en-US" sz="1200">
                          <a:effectLst/>
                        </a:rPr>
                        <a:t> Emissions Savings Opportunity (million metric tons [MMT]/yr)</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364649">
                <a:tc>
                  <a:txBody>
                    <a:bodyPr/>
                    <a:lstStyle/>
                    <a:p>
                      <a:pPr marL="42545" marR="0">
                        <a:spcBef>
                          <a:spcPts val="130"/>
                        </a:spcBef>
                        <a:spcAft>
                          <a:spcPts val="0"/>
                        </a:spcAft>
                      </a:pPr>
                      <a:r>
                        <a:rPr lang="en-US" sz="1200">
                          <a:effectLst/>
                        </a:rPr>
                        <a:t>Advanced non-thermal water removal technologies</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2545" marR="0">
                        <a:spcBef>
                          <a:spcPts val="130"/>
                        </a:spcBef>
                        <a:spcAft>
                          <a:spcPts val="0"/>
                        </a:spcAft>
                      </a:pPr>
                      <a:r>
                        <a:rPr lang="en-US" sz="1200" dirty="0">
                          <a:effectLst/>
                        </a:rPr>
                        <a:t>Drying and Concentration</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2545" marR="0" algn="r">
                        <a:spcBef>
                          <a:spcPts val="130"/>
                        </a:spcBef>
                        <a:spcAft>
                          <a:spcPts val="0"/>
                        </a:spcAft>
                      </a:pPr>
                      <a:r>
                        <a:rPr lang="en-US" sz="1200">
                          <a:effectLst/>
                        </a:rPr>
                        <a:t>500 TBtu</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2545" marR="0" algn="r">
                        <a:spcBef>
                          <a:spcPts val="130"/>
                        </a:spcBef>
                        <a:spcAft>
                          <a:spcPts val="0"/>
                        </a:spcAft>
                      </a:pPr>
                      <a:r>
                        <a:rPr lang="en-US" sz="1200">
                          <a:effectLst/>
                        </a:rPr>
                        <a:t>35 MMT</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546975">
                <a:tc>
                  <a:txBody>
                    <a:bodyPr/>
                    <a:lstStyle/>
                    <a:p>
                      <a:pPr marL="42545" marR="0">
                        <a:spcBef>
                          <a:spcPts val="130"/>
                        </a:spcBef>
                        <a:spcAft>
                          <a:spcPts val="0"/>
                        </a:spcAft>
                      </a:pPr>
                      <a:r>
                        <a:rPr lang="en-US" sz="1200">
                          <a:effectLst/>
                        </a:rPr>
                        <a:t>“Super boilers” to produce steam with high efficiency, high reliability, and low footprint</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2545" marR="0">
                        <a:spcBef>
                          <a:spcPts val="130"/>
                        </a:spcBef>
                        <a:spcAft>
                          <a:spcPts val="0"/>
                        </a:spcAft>
                      </a:pPr>
                      <a:r>
                        <a:rPr lang="en-US" sz="1200">
                          <a:effectLst/>
                        </a:rPr>
                        <a:t>Steam Production</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2545" marR="0" algn="r">
                        <a:spcBef>
                          <a:spcPts val="130"/>
                        </a:spcBef>
                        <a:spcAft>
                          <a:spcPts val="0"/>
                        </a:spcAft>
                      </a:pPr>
                      <a:r>
                        <a:rPr lang="en-US" sz="1200">
                          <a:effectLst/>
                        </a:rPr>
                        <a:t>350 TBtu</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2545" marR="0" algn="r">
                        <a:spcBef>
                          <a:spcPts val="130"/>
                        </a:spcBef>
                        <a:spcAft>
                          <a:spcPts val="0"/>
                        </a:spcAft>
                      </a:pPr>
                      <a:r>
                        <a:rPr lang="en-US" sz="1200">
                          <a:effectLst/>
                        </a:rPr>
                        <a:t>20 MMT</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182325">
                <a:tc>
                  <a:txBody>
                    <a:bodyPr/>
                    <a:lstStyle/>
                    <a:p>
                      <a:pPr marL="42545" marR="0">
                        <a:spcBef>
                          <a:spcPts val="130"/>
                        </a:spcBef>
                        <a:spcAft>
                          <a:spcPts val="0"/>
                        </a:spcAft>
                      </a:pPr>
                      <a:r>
                        <a:rPr lang="en-US" sz="1200">
                          <a:effectLst/>
                        </a:rPr>
                        <a:t>Waste heat recovery systems</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2545" marR="0">
                        <a:spcBef>
                          <a:spcPts val="130"/>
                        </a:spcBef>
                        <a:spcAft>
                          <a:spcPts val="0"/>
                        </a:spcAft>
                      </a:pPr>
                      <a:r>
                        <a:rPr lang="en-US" sz="1200">
                          <a:effectLst/>
                        </a:rPr>
                        <a:t>Cross-Cutting</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2545" marR="0" algn="r">
                        <a:spcBef>
                          <a:spcPts val="130"/>
                        </a:spcBef>
                        <a:spcAft>
                          <a:spcPts val="0"/>
                        </a:spcAft>
                      </a:pPr>
                      <a:r>
                        <a:rPr lang="en-US" sz="1200">
                          <a:effectLst/>
                        </a:rPr>
                        <a:t>260 TBtu</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2545" marR="0" algn="r">
                        <a:spcBef>
                          <a:spcPts val="130"/>
                        </a:spcBef>
                        <a:spcAft>
                          <a:spcPts val="0"/>
                        </a:spcAft>
                      </a:pPr>
                      <a:r>
                        <a:rPr lang="en-US" sz="1200" dirty="0">
                          <a:effectLst/>
                        </a:rPr>
                        <a:t>25 MMT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182325">
                <a:tc>
                  <a:txBody>
                    <a:bodyPr/>
                    <a:lstStyle/>
                    <a:p>
                      <a:pPr marL="42545" marR="0">
                        <a:spcBef>
                          <a:spcPts val="130"/>
                        </a:spcBef>
                        <a:spcAft>
                          <a:spcPts val="0"/>
                        </a:spcAft>
                      </a:pPr>
                      <a:r>
                        <a:rPr lang="en-US" sz="1200">
                          <a:effectLst/>
                        </a:rPr>
                        <a:t>Hybrid distillation</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2545" marR="0">
                        <a:spcBef>
                          <a:spcPts val="130"/>
                        </a:spcBef>
                        <a:spcAft>
                          <a:spcPts val="0"/>
                        </a:spcAft>
                      </a:pPr>
                      <a:r>
                        <a:rPr lang="en-US" sz="1200">
                          <a:effectLst/>
                        </a:rPr>
                        <a:t>Distillation</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2545" marR="0" algn="r">
                        <a:spcBef>
                          <a:spcPts val="130"/>
                        </a:spcBef>
                        <a:spcAft>
                          <a:spcPts val="0"/>
                        </a:spcAft>
                      </a:pPr>
                      <a:r>
                        <a:rPr lang="en-US" sz="1200">
                          <a:effectLst/>
                        </a:rPr>
                        <a:t>240 TBtu</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2545" marR="0" algn="r">
                        <a:spcBef>
                          <a:spcPts val="130"/>
                        </a:spcBef>
                        <a:spcAft>
                          <a:spcPts val="0"/>
                        </a:spcAft>
                      </a:pPr>
                      <a:r>
                        <a:rPr lang="en-US" sz="1200">
                          <a:effectLst/>
                        </a:rPr>
                        <a:t>20 MMT</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546975">
                <a:tc>
                  <a:txBody>
                    <a:bodyPr/>
                    <a:lstStyle/>
                    <a:p>
                      <a:pPr marL="42545" marR="0">
                        <a:spcBef>
                          <a:spcPts val="130"/>
                        </a:spcBef>
                        <a:spcAft>
                          <a:spcPts val="0"/>
                        </a:spcAft>
                      </a:pPr>
                      <a:r>
                        <a:rPr lang="en-US" sz="1200">
                          <a:effectLst/>
                        </a:rPr>
                        <a:t>New catalysts and reaction processes to improve yields of conversion processes</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2545" marR="0">
                        <a:spcBef>
                          <a:spcPts val="130"/>
                        </a:spcBef>
                        <a:spcAft>
                          <a:spcPts val="0"/>
                        </a:spcAft>
                      </a:pPr>
                      <a:r>
                        <a:rPr lang="en-US" sz="1200" dirty="0">
                          <a:effectLst/>
                        </a:rPr>
                        <a:t>Catalysis and Conversion</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2545" marR="0" algn="r">
                        <a:spcBef>
                          <a:spcPts val="130"/>
                        </a:spcBef>
                        <a:spcAft>
                          <a:spcPts val="0"/>
                        </a:spcAft>
                      </a:pPr>
                      <a:r>
                        <a:rPr lang="en-US" sz="1200">
                          <a:effectLst/>
                        </a:rPr>
                        <a:t>200 TBtu</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2545" marR="0" algn="r">
                        <a:spcBef>
                          <a:spcPts val="130"/>
                        </a:spcBef>
                        <a:spcAft>
                          <a:spcPts val="0"/>
                        </a:spcAft>
                      </a:pPr>
                      <a:r>
                        <a:rPr lang="en-US" sz="1200">
                          <a:effectLst/>
                        </a:rPr>
                        <a:t>15 MMT</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546975">
                <a:tc>
                  <a:txBody>
                    <a:bodyPr/>
                    <a:lstStyle/>
                    <a:p>
                      <a:pPr marL="42545" marR="0">
                        <a:spcBef>
                          <a:spcPts val="130"/>
                        </a:spcBef>
                        <a:spcAft>
                          <a:spcPts val="0"/>
                        </a:spcAft>
                      </a:pPr>
                      <a:r>
                        <a:rPr lang="en-US" sz="1200">
                          <a:effectLst/>
                        </a:rPr>
                        <a:t>Lower-energy, high-temperature material processing (e.g., microwave heating)</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2545" marR="0">
                        <a:spcBef>
                          <a:spcPts val="130"/>
                        </a:spcBef>
                        <a:spcAft>
                          <a:spcPts val="0"/>
                        </a:spcAft>
                      </a:pPr>
                      <a:r>
                        <a:rPr lang="en-US" sz="1200">
                          <a:effectLst/>
                        </a:rPr>
                        <a:t>Cross-Cutting</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2545" marR="0" algn="r">
                        <a:spcBef>
                          <a:spcPts val="130"/>
                        </a:spcBef>
                        <a:spcAft>
                          <a:spcPts val="0"/>
                        </a:spcAft>
                      </a:pPr>
                      <a:r>
                        <a:rPr lang="en-US" sz="1200">
                          <a:effectLst/>
                        </a:rPr>
                        <a:t>150 TBtu</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2545" marR="0" algn="r">
                        <a:spcBef>
                          <a:spcPts val="130"/>
                        </a:spcBef>
                        <a:spcAft>
                          <a:spcPts val="0"/>
                        </a:spcAft>
                      </a:pPr>
                      <a:r>
                        <a:rPr lang="en-US" sz="1200">
                          <a:effectLst/>
                        </a:rPr>
                        <a:t>10 MMT</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546975">
                <a:tc>
                  <a:txBody>
                    <a:bodyPr/>
                    <a:lstStyle/>
                    <a:p>
                      <a:pPr marL="42545" marR="0">
                        <a:spcBef>
                          <a:spcPts val="130"/>
                        </a:spcBef>
                        <a:spcAft>
                          <a:spcPts val="0"/>
                        </a:spcAft>
                      </a:pPr>
                      <a:r>
                        <a:rPr lang="en-US" sz="1200">
                          <a:effectLst/>
                        </a:rPr>
                        <a:t>Advanced high-temperature materials for high-temperature processing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2545" marR="0">
                        <a:spcBef>
                          <a:spcPts val="130"/>
                        </a:spcBef>
                        <a:spcAft>
                          <a:spcPts val="0"/>
                        </a:spcAft>
                      </a:pPr>
                      <a:r>
                        <a:rPr lang="en-US" sz="1200">
                          <a:effectLst/>
                        </a:rPr>
                        <a:t>Cross-Cutting</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2545" marR="0" algn="r">
                        <a:spcBef>
                          <a:spcPts val="130"/>
                        </a:spcBef>
                        <a:spcAft>
                          <a:spcPts val="0"/>
                        </a:spcAft>
                      </a:pPr>
                      <a:r>
                        <a:rPr lang="en-US" sz="1200">
                          <a:effectLst/>
                        </a:rPr>
                        <a:t>150 TBtu</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2545" marR="0" algn="r">
                        <a:spcBef>
                          <a:spcPts val="130"/>
                        </a:spcBef>
                        <a:spcAft>
                          <a:spcPts val="0"/>
                        </a:spcAft>
                      </a:pPr>
                      <a:r>
                        <a:rPr lang="en-US" sz="1200">
                          <a:effectLst/>
                        </a:rPr>
                        <a:t>10 MMT</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861408">
                <a:tc>
                  <a:txBody>
                    <a:bodyPr/>
                    <a:lstStyle/>
                    <a:p>
                      <a:pPr marL="45720" marR="0">
                        <a:spcBef>
                          <a:spcPts val="130"/>
                        </a:spcBef>
                        <a:spcAft>
                          <a:spcPts val="0"/>
                        </a:spcAft>
                      </a:pPr>
                      <a:r>
                        <a:rPr lang="en-US" sz="1200">
                          <a:effectLst/>
                        </a:rPr>
                        <a:t>Net and Near-Net-Shape Design and Manufacturing</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 marR="0">
                        <a:spcBef>
                          <a:spcPts val="130"/>
                        </a:spcBef>
                        <a:spcAft>
                          <a:spcPts val="0"/>
                        </a:spcAft>
                      </a:pPr>
                      <a:r>
                        <a:rPr lang="en-US" sz="1200">
                          <a:effectLst/>
                        </a:rPr>
                        <a:t>Casting, Rolling, Forging, Additive Manufacturing, and Powder Metallurgy</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 marR="0" algn="r">
                        <a:spcBef>
                          <a:spcPts val="130"/>
                        </a:spcBef>
                        <a:spcAft>
                          <a:spcPts val="0"/>
                        </a:spcAft>
                      </a:pPr>
                      <a:r>
                        <a:rPr lang="en-US" sz="1200">
                          <a:effectLst/>
                        </a:rPr>
                        <a:t>140 TBtu</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 marR="0" algn="r">
                        <a:spcBef>
                          <a:spcPts val="130"/>
                        </a:spcBef>
                        <a:spcAft>
                          <a:spcPts val="0"/>
                        </a:spcAft>
                      </a:pPr>
                      <a:r>
                        <a:rPr lang="en-US" sz="1200">
                          <a:effectLst/>
                        </a:rPr>
                        <a:t>10 MMT</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364649">
                <a:tc>
                  <a:txBody>
                    <a:bodyPr/>
                    <a:lstStyle/>
                    <a:p>
                      <a:pPr marL="42545" marR="0">
                        <a:spcBef>
                          <a:spcPts val="130"/>
                        </a:spcBef>
                        <a:spcAft>
                          <a:spcPts val="0"/>
                        </a:spcAft>
                      </a:pPr>
                      <a:r>
                        <a:rPr lang="en-US" sz="1200">
                          <a:effectLst/>
                        </a:rPr>
                        <a:t>Integrated Manufacturing Control Systems</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2545" marR="0">
                        <a:spcBef>
                          <a:spcPts val="130"/>
                        </a:spcBef>
                        <a:spcAft>
                          <a:spcPts val="0"/>
                        </a:spcAft>
                      </a:pPr>
                      <a:r>
                        <a:rPr lang="en-US" sz="1200">
                          <a:effectLst/>
                        </a:rPr>
                        <a:t>Cross-Cutting</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2545" marR="0" algn="r">
                        <a:spcBef>
                          <a:spcPts val="130"/>
                        </a:spcBef>
                        <a:spcAft>
                          <a:spcPts val="0"/>
                        </a:spcAft>
                      </a:pPr>
                      <a:r>
                        <a:rPr lang="en-US" sz="1200">
                          <a:effectLst/>
                        </a:rPr>
                        <a:t>130 TBtu</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2545" marR="0" algn="r">
                        <a:spcBef>
                          <a:spcPts val="130"/>
                        </a:spcBef>
                        <a:spcAft>
                          <a:spcPts val="0"/>
                        </a:spcAft>
                      </a:pPr>
                      <a:r>
                        <a:rPr lang="en-US" sz="1200">
                          <a:effectLst/>
                        </a:rPr>
                        <a:t>10 MMT</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289315">
                <a:tc>
                  <a:txBody>
                    <a:bodyPr/>
                    <a:lstStyle/>
                    <a:p>
                      <a:pPr marL="42545" marR="0">
                        <a:spcBef>
                          <a:spcPts val="130"/>
                        </a:spcBef>
                        <a:spcAft>
                          <a:spcPts val="0"/>
                        </a:spcAft>
                      </a:pPr>
                      <a:r>
                        <a:rPr lang="en-US" sz="1200">
                          <a:effectLst/>
                        </a:rPr>
                        <a:t>Total</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2545" marR="0" algn="r">
                        <a:spcBef>
                          <a:spcPts val="13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2545" marR="0" algn="r">
                        <a:spcBef>
                          <a:spcPts val="130"/>
                        </a:spcBef>
                        <a:spcAft>
                          <a:spcPts val="0"/>
                        </a:spcAft>
                      </a:pPr>
                      <a:r>
                        <a:rPr lang="en-US" sz="1200">
                          <a:effectLst/>
                        </a:rPr>
                        <a:t>2,210 TBtu</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2545" marR="0" algn="r">
                        <a:spcBef>
                          <a:spcPts val="130"/>
                        </a:spcBef>
                        <a:spcAft>
                          <a:spcPts val="0"/>
                        </a:spcAft>
                      </a:pPr>
                      <a:r>
                        <a:rPr lang="en-US" sz="1200" dirty="0">
                          <a:effectLst/>
                        </a:rPr>
                        <a:t>155 MMT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2796311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a:solidFill>
                  <a:schemeClr val="accent5"/>
                </a:solidFill>
              </a:rPr>
              <a:t>CHP Objectives and Targets (AMO MYPP)</a:t>
            </a:r>
          </a:p>
        </p:txBody>
      </p:sp>
      <p:sp>
        <p:nvSpPr>
          <p:cNvPr id="4" name="Rectangle: Rounded Corners 3">
            <a:extLst>
              <a:ext uri="{FF2B5EF4-FFF2-40B4-BE49-F238E27FC236}">
                <a16:creationId xmlns="" xmlns:a16="http://schemas.microsoft.com/office/drawing/2014/main" id="{46ADA786-E0F6-4D98-B093-8EAC761CC3EE}"/>
              </a:ext>
            </a:extLst>
          </p:cNvPr>
          <p:cNvSpPr/>
          <p:nvPr/>
        </p:nvSpPr>
        <p:spPr>
          <a:xfrm>
            <a:off x="457200" y="914400"/>
            <a:ext cx="7924800" cy="13716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OBJECTIVE</a:t>
            </a:r>
          </a:p>
          <a:p>
            <a:pPr algn="ctr"/>
            <a:endParaRPr lang="en-US" sz="800" b="1" dirty="0">
              <a:solidFill>
                <a:schemeClr val="tx1"/>
              </a:solidFill>
            </a:endParaRPr>
          </a:p>
          <a:p>
            <a:pPr algn="ctr"/>
            <a:r>
              <a:rPr lang="en-US" sz="1560" dirty="0">
                <a:solidFill>
                  <a:schemeClr val="tx1"/>
                </a:solidFill>
              </a:rPr>
              <a:t>Advance technologies and develop strategies that accelerate the adoption of combined heat and power through streamlined installation processes; operating improvements; increased flexibility of fuel use; and reduced cost, emissions, and perceived customer risk.</a:t>
            </a:r>
          </a:p>
        </p:txBody>
      </p:sp>
      <p:sp>
        <p:nvSpPr>
          <p:cNvPr id="5" name="Rectangle: Rounded Corners 4">
            <a:extLst>
              <a:ext uri="{FF2B5EF4-FFF2-40B4-BE49-F238E27FC236}">
                <a16:creationId xmlns="" xmlns:a16="http://schemas.microsoft.com/office/drawing/2014/main" id="{64B6DB81-0887-4A83-AAB3-486D2FF782C1}"/>
              </a:ext>
            </a:extLst>
          </p:cNvPr>
          <p:cNvSpPr/>
          <p:nvPr/>
        </p:nvSpPr>
        <p:spPr>
          <a:xfrm>
            <a:off x="457200" y="2438400"/>
            <a:ext cx="7924800" cy="39624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a:solidFill>
                  <a:schemeClr val="tx1"/>
                </a:solidFill>
              </a:rPr>
              <a:t>TARGETS</a:t>
            </a:r>
          </a:p>
          <a:p>
            <a:endParaRPr lang="en-US" sz="800" dirty="0">
              <a:solidFill>
                <a:schemeClr val="tx1"/>
              </a:solidFill>
            </a:endParaRPr>
          </a:p>
          <a:p>
            <a:pPr marL="342900" indent="-342900">
              <a:buFont typeface="+mj-lt"/>
              <a:buAutoNum type="arabicPeriod"/>
            </a:pPr>
            <a:r>
              <a:rPr lang="en-US" dirty="0">
                <a:solidFill>
                  <a:schemeClr val="tx1"/>
                </a:solidFill>
              </a:rPr>
              <a:t>Achieve a ten-fold cumulative increase in direct CHP technical support activities to potential commercial, institutional, and industrial end-users.</a:t>
            </a:r>
          </a:p>
          <a:p>
            <a:pPr marL="342900" indent="-342900">
              <a:buFont typeface="+mj-lt"/>
              <a:buAutoNum type="arabicPeriod"/>
            </a:pPr>
            <a:r>
              <a:rPr lang="en-US" dirty="0">
                <a:solidFill>
                  <a:schemeClr val="tx1"/>
                </a:solidFill>
              </a:rPr>
              <a:t>Advance the development of cost-effective CHP systems that are responsive to site demands as well as grid requirements.</a:t>
            </a:r>
          </a:p>
          <a:p>
            <a:pPr marL="342900" indent="-342900">
              <a:buFont typeface="+mj-lt"/>
              <a:buAutoNum type="arabicPeriod"/>
            </a:pPr>
            <a:r>
              <a:rPr lang="en-US" dirty="0">
                <a:solidFill>
                  <a:schemeClr val="tx1"/>
                </a:solidFill>
              </a:rPr>
              <a:t>Develop cost effective, high power-to-heat (P/H) ratio CHP systems with &gt;65% electric generation efficiency, &gt;75% system efficiency (HHV), and P/H greater than or equal to one (&gt;= 1).</a:t>
            </a:r>
          </a:p>
          <a:p>
            <a:pPr marL="342900" indent="-342900">
              <a:buFont typeface="+mj-lt"/>
              <a:buAutoNum type="arabicPeriod"/>
            </a:pPr>
            <a:r>
              <a:rPr lang="en-US" dirty="0">
                <a:solidFill>
                  <a:schemeClr val="tx1"/>
                </a:solidFill>
              </a:rPr>
              <a:t>Support a 20% reduction in installed cost of commercially available, packaged (&lt;10 MW) CHP systems (while maintaining &gt;75% system efficiency at HHV).</a:t>
            </a:r>
          </a:p>
          <a:p>
            <a:pPr algn="ctr"/>
            <a:endParaRPr lang="en-US" dirty="0">
              <a:solidFill>
                <a:schemeClr val="tx1"/>
              </a:solidFill>
            </a:endParaRPr>
          </a:p>
        </p:txBody>
      </p:sp>
    </p:spTree>
    <p:extLst>
      <p:ext uri="{BB962C8B-B14F-4D97-AF65-F5344CB8AC3E}">
        <p14:creationId xmlns:p14="http://schemas.microsoft.com/office/powerpoint/2010/main" val="1163499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a:solidFill>
                  <a:schemeClr val="accent5"/>
                </a:solidFill>
              </a:rPr>
              <a:t>Key Concept: Flexible CHP Systems (the Basics)</a:t>
            </a:r>
          </a:p>
        </p:txBody>
      </p:sp>
      <p:pic>
        <p:nvPicPr>
          <p:cNvPr id="4" name="Picture 3">
            <a:extLst>
              <a:ext uri="{FF2B5EF4-FFF2-40B4-BE49-F238E27FC236}">
                <a16:creationId xmlns="" xmlns:a16="http://schemas.microsoft.com/office/drawing/2014/main" id="{58F4B6DB-3E2A-47E0-B592-25AB0235E9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558"/>
          <a:stretch/>
        </p:blipFill>
        <p:spPr>
          <a:xfrm>
            <a:off x="197022" y="990600"/>
            <a:ext cx="8749956" cy="4343386"/>
          </a:xfrm>
          <a:prstGeom prst="rect">
            <a:avLst/>
          </a:prstGeom>
        </p:spPr>
      </p:pic>
      <p:sp>
        <p:nvSpPr>
          <p:cNvPr id="5" name="Content Placeholder 1">
            <a:extLst>
              <a:ext uri="{FF2B5EF4-FFF2-40B4-BE49-F238E27FC236}">
                <a16:creationId xmlns="" xmlns:a16="http://schemas.microsoft.com/office/drawing/2014/main" id="{2D781918-C750-4B11-AB5E-079B43B6D18A}"/>
              </a:ext>
            </a:extLst>
          </p:cNvPr>
          <p:cNvSpPr txBox="1">
            <a:spLocks/>
          </p:cNvSpPr>
          <p:nvPr/>
        </p:nvSpPr>
        <p:spPr>
          <a:xfrm>
            <a:off x="396619" y="5486400"/>
            <a:ext cx="8518781" cy="1752600"/>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a:t>Concept can improve grid reliability and resiliency, along with providing economic benefits to manufacturing facilities</a:t>
            </a:r>
          </a:p>
          <a:p>
            <a:pPr marL="285750" indent="-285750">
              <a:buFont typeface="Arial" panose="020B0604020202020204" pitchFamily="34" charset="0"/>
              <a:buChar char="•"/>
            </a:pPr>
            <a:r>
              <a:rPr lang="en-US" sz="1600" dirty="0"/>
              <a:t>Technology advancements are needed to bring the concept to fruition</a:t>
            </a:r>
          </a:p>
        </p:txBody>
      </p:sp>
    </p:spTree>
    <p:extLst>
      <p:ext uri="{BB962C8B-B14F-4D97-AF65-F5344CB8AC3E}">
        <p14:creationId xmlns:p14="http://schemas.microsoft.com/office/powerpoint/2010/main" val="3916461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12800"/>
          </a:xfrm>
        </p:spPr>
        <p:txBody>
          <a:bodyPr/>
          <a:lstStyle/>
          <a:p>
            <a:r>
              <a:rPr lang="en-US" sz="2800" dirty="0">
                <a:solidFill>
                  <a:schemeClr val="accent5"/>
                </a:solidFill>
              </a:rPr>
              <a:t>CHP Current R&amp;D Portfolio</a:t>
            </a:r>
          </a:p>
        </p:txBody>
      </p:sp>
      <p:sp>
        <p:nvSpPr>
          <p:cNvPr id="3" name="TextBox 2"/>
          <p:cNvSpPr txBox="1"/>
          <p:nvPr/>
        </p:nvSpPr>
        <p:spPr>
          <a:xfrm>
            <a:off x="228600" y="990600"/>
            <a:ext cx="8610600" cy="5201424"/>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1600" b="1" dirty="0">
                <a:latin typeface="Franklin Gothic Book"/>
              </a:rPr>
              <a:t>Flexible CHP Systems </a:t>
            </a:r>
            <a:r>
              <a:rPr lang="en-US" sz="1600" dirty="0">
                <a:latin typeface="Franklin Gothic Book"/>
              </a:rPr>
              <a:t>to Support Grid </a:t>
            </a:r>
            <a:r>
              <a:rPr lang="en-US" sz="1600" dirty="0" smtClean="0">
                <a:latin typeface="Franklin Gothic Book"/>
              </a:rPr>
              <a:t>Modernization, 2018 selections.  (Target #2 - cost)</a:t>
            </a:r>
            <a:endParaRPr lang="en-US" sz="1600" dirty="0">
              <a:latin typeface="Franklin Gothic Book"/>
            </a:endParaRPr>
          </a:p>
          <a:p>
            <a:pPr marL="742950" lvl="1"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7 awards from 2 topics </a:t>
            </a:r>
            <a:r>
              <a:rPr lang="en-US" sz="1600" dirty="0" smtClean="0">
                <a:latin typeface="Franklin Gothic Book"/>
              </a:rPr>
              <a:t>($9.2 </a:t>
            </a:r>
            <a:r>
              <a:rPr lang="en-US" sz="1600" dirty="0">
                <a:latin typeface="Franklin Gothic Book"/>
              </a:rPr>
              <a:t>million in AMO </a:t>
            </a:r>
            <a:r>
              <a:rPr lang="en-US" sz="1600" dirty="0" smtClean="0">
                <a:latin typeface="Franklin Gothic Book"/>
              </a:rPr>
              <a:t>funding, 20% cost share)</a:t>
            </a:r>
            <a:endParaRPr lang="en-US" sz="1600" dirty="0">
              <a:latin typeface="Franklin Gothic Book"/>
            </a:endParaRPr>
          </a:p>
          <a:p>
            <a:pPr marL="1200150" lvl="2"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4 awards in Power Electronics and Control Systems </a:t>
            </a:r>
            <a:r>
              <a:rPr lang="en-US" sz="1600" i="1" u="sng" dirty="0">
                <a:latin typeface="Franklin Gothic Book"/>
              </a:rPr>
              <a:t>(</a:t>
            </a:r>
            <a:r>
              <a:rPr lang="en-US" sz="1600" i="1" u="sng" dirty="0">
                <a:solidFill>
                  <a:schemeClr val="accent3">
                    <a:lumMod val="75000"/>
                  </a:schemeClr>
                </a:solidFill>
                <a:latin typeface="Franklin Gothic Book"/>
              </a:rPr>
              <a:t>strong connection with Power Electronics technical topic area</a:t>
            </a:r>
            <a:r>
              <a:rPr lang="en-US" sz="1600" i="1" u="sng" dirty="0">
                <a:latin typeface="Franklin Gothic Book"/>
              </a:rPr>
              <a:t>)</a:t>
            </a:r>
            <a:endParaRPr lang="en-US" sz="1600" dirty="0">
              <a:latin typeface="Franklin Gothic Book"/>
            </a:endParaRPr>
          </a:p>
          <a:p>
            <a:pPr marL="1200150" lvl="2"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3 awards in Electricity Generation Components</a:t>
            </a:r>
          </a:p>
          <a:p>
            <a:pPr marL="285750" indent="-285750" fontAlgn="ctr">
              <a:spcBef>
                <a:spcPts val="0"/>
              </a:spcBef>
              <a:spcAft>
                <a:spcPts val="600"/>
              </a:spcAft>
              <a:buClr>
                <a:srgbClr val="7AC143"/>
              </a:buClr>
              <a:buFont typeface="Wingdings" panose="05000000000000000000" pitchFamily="2" charset="2"/>
              <a:buChar char="Ø"/>
            </a:pPr>
            <a:r>
              <a:rPr lang="en-US" sz="1600" b="1" dirty="0" smtClean="0">
                <a:latin typeface="Franklin Gothic Book"/>
              </a:rPr>
              <a:t>2018 Lab Call </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latin typeface="Franklin Gothic Book"/>
              </a:rPr>
              <a:t>4 </a:t>
            </a:r>
            <a:r>
              <a:rPr lang="en-US" sz="1600" dirty="0">
                <a:latin typeface="Franklin Gothic Book"/>
              </a:rPr>
              <a:t>awards from 2 topics </a:t>
            </a:r>
            <a:r>
              <a:rPr lang="en-US" sz="1600" dirty="0" smtClean="0">
                <a:latin typeface="Franklin Gothic Book"/>
              </a:rPr>
              <a:t>($7.9 </a:t>
            </a:r>
            <a:r>
              <a:rPr lang="en-US" sz="1600" dirty="0">
                <a:latin typeface="Franklin Gothic Book"/>
              </a:rPr>
              <a:t>million in AMO funding)</a:t>
            </a:r>
          </a:p>
          <a:p>
            <a:pPr marL="1200150" lvl="2"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2 awards in Highly Efficient </a:t>
            </a:r>
            <a:r>
              <a:rPr lang="en-US" sz="1600" dirty="0" smtClean="0">
                <a:latin typeface="Franklin Gothic Book"/>
              </a:rPr>
              <a:t>Turbines (Target #2 - cost)</a:t>
            </a:r>
            <a:endParaRPr lang="en-US" sz="1600" dirty="0">
              <a:latin typeface="Franklin Gothic Book"/>
            </a:endParaRPr>
          </a:p>
          <a:p>
            <a:pPr marL="1200150" lvl="2" indent="-285750" fontAlgn="ctr">
              <a:spcBef>
                <a:spcPts val="0"/>
              </a:spcBef>
              <a:spcAft>
                <a:spcPts val="600"/>
              </a:spcAft>
              <a:buClr>
                <a:srgbClr val="7AC143"/>
              </a:buClr>
              <a:buFont typeface="Wingdings" panose="05000000000000000000" pitchFamily="2" charset="2"/>
              <a:buChar char="Ø"/>
            </a:pPr>
            <a:r>
              <a:rPr lang="en-US" sz="1600" dirty="0" smtClean="0">
                <a:latin typeface="Franklin Gothic Book"/>
              </a:rPr>
              <a:t>1 awards </a:t>
            </a:r>
            <a:r>
              <a:rPr lang="en-US" sz="1600" dirty="0">
                <a:latin typeface="Franklin Gothic Book"/>
              </a:rPr>
              <a:t>in District Energy and </a:t>
            </a:r>
            <a:r>
              <a:rPr lang="en-US" sz="1600" dirty="0" smtClean="0">
                <a:latin typeface="Franklin Gothic Book"/>
              </a:rPr>
              <a:t>Microgrids, Congressionally directed (Target #1 - TA)</a:t>
            </a:r>
            <a:endParaRPr lang="en-US" sz="1600" dirty="0">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r>
              <a:rPr lang="en-US" sz="1600" b="1" dirty="0">
                <a:latin typeface="Franklin Gothic Book"/>
              </a:rPr>
              <a:t>AMO FY19 Multi-Topic FOA</a:t>
            </a:r>
            <a:r>
              <a:rPr lang="en-US" sz="1600" dirty="0">
                <a:latin typeface="Franklin Gothic Book"/>
              </a:rPr>
              <a:t> (awards announced February 2020)</a:t>
            </a:r>
          </a:p>
          <a:p>
            <a:pPr marL="742950" lvl="1"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8 awards from 2 sub-topics </a:t>
            </a:r>
            <a:r>
              <a:rPr lang="en-US" sz="1600" dirty="0" smtClean="0">
                <a:latin typeface="Franklin Gothic Book"/>
              </a:rPr>
              <a:t>($17.6 </a:t>
            </a:r>
            <a:r>
              <a:rPr lang="en-US" sz="1600" dirty="0">
                <a:latin typeface="Franklin Gothic Book"/>
              </a:rPr>
              <a:t>million in AMO </a:t>
            </a:r>
            <a:r>
              <a:rPr lang="en-US" sz="1600" dirty="0" smtClean="0">
                <a:latin typeface="Franklin Gothic Book"/>
              </a:rPr>
              <a:t>funding, 20% cost share)</a:t>
            </a:r>
            <a:endParaRPr lang="en-US" sz="1600" dirty="0">
              <a:latin typeface="Franklin Gothic Book"/>
            </a:endParaRPr>
          </a:p>
          <a:p>
            <a:pPr marL="1200150" lvl="2"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3 awards in High Power to Heat Ratio, High Efficiency </a:t>
            </a:r>
            <a:r>
              <a:rPr lang="en-US" sz="1600" dirty="0" smtClean="0">
                <a:latin typeface="Franklin Gothic Book"/>
              </a:rPr>
              <a:t>CHP (Target #3 – high P/H)</a:t>
            </a:r>
            <a:endParaRPr lang="en-US" sz="1600" dirty="0">
              <a:latin typeface="Franklin Gothic Book"/>
            </a:endParaRPr>
          </a:p>
          <a:p>
            <a:pPr marL="1200150" lvl="2"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5 awards in Verification and Validation of CHP and District </a:t>
            </a:r>
            <a:r>
              <a:rPr lang="en-US" sz="1600" dirty="0" smtClean="0">
                <a:latin typeface="Franklin Gothic Book"/>
              </a:rPr>
              <a:t>Energy.  Congressionally directed.  (Target #1 - TA)</a:t>
            </a:r>
            <a:endParaRPr lang="en-US" sz="1600" dirty="0">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r>
              <a:rPr lang="en-US" sz="1600" b="1" dirty="0">
                <a:latin typeface="Franklin Gothic Book"/>
              </a:rPr>
              <a:t>AMO </a:t>
            </a:r>
            <a:r>
              <a:rPr lang="en-US" sz="1600" b="1" dirty="0" smtClean="0">
                <a:latin typeface="Franklin Gothic Book"/>
              </a:rPr>
              <a:t>FY20 </a:t>
            </a:r>
            <a:r>
              <a:rPr lang="en-US" sz="1600" b="1" dirty="0">
                <a:latin typeface="Franklin Gothic Book"/>
              </a:rPr>
              <a:t>Multi-Topic FOA</a:t>
            </a:r>
            <a:r>
              <a:rPr lang="en-US" sz="1600" dirty="0">
                <a:latin typeface="Franklin Gothic Book"/>
              </a:rPr>
              <a:t> (released </a:t>
            </a:r>
            <a:r>
              <a:rPr lang="en-US" sz="1600" dirty="0" smtClean="0">
                <a:latin typeface="Franklin Gothic Book"/>
              </a:rPr>
              <a:t>on May 20, </a:t>
            </a:r>
            <a:r>
              <a:rPr lang="en-US" sz="1600" dirty="0">
                <a:latin typeface="Franklin Gothic Book"/>
              </a:rPr>
              <a:t>2020): CHP Demonstration in a District Energy System Integrated with a Renewably-Fueled Municipal Generating </a:t>
            </a:r>
            <a:r>
              <a:rPr lang="en-US" sz="1600" dirty="0" smtClean="0">
                <a:latin typeface="Franklin Gothic Book"/>
              </a:rPr>
              <a:t>Station.  Congressionally directed.  (Target #2 - cost)</a:t>
            </a:r>
            <a:endParaRPr lang="en-US" sz="1600" dirty="0">
              <a:latin typeface="Franklin Gothic Book"/>
            </a:endParaRPr>
          </a:p>
        </p:txBody>
      </p:sp>
    </p:spTree>
    <p:extLst>
      <p:ext uri="{BB962C8B-B14F-4D97-AF65-F5344CB8AC3E}">
        <p14:creationId xmlns:p14="http://schemas.microsoft.com/office/powerpoint/2010/main" val="236200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12800"/>
          </a:xfrm>
        </p:spPr>
        <p:txBody>
          <a:bodyPr/>
          <a:lstStyle/>
          <a:p>
            <a:r>
              <a:rPr lang="en-US" sz="2800" dirty="0">
                <a:solidFill>
                  <a:schemeClr val="accent5"/>
                </a:solidFill>
              </a:rPr>
              <a:t>CHP Current Deployment Portfolio</a:t>
            </a:r>
          </a:p>
        </p:txBody>
      </p:sp>
      <p:sp>
        <p:nvSpPr>
          <p:cNvPr id="3" name="TextBox 2"/>
          <p:cNvSpPr txBox="1"/>
          <p:nvPr/>
        </p:nvSpPr>
        <p:spPr>
          <a:xfrm>
            <a:off x="228600" y="990600"/>
            <a:ext cx="8610600" cy="3477875"/>
          </a:xfrm>
          <a:prstGeom prst="rect">
            <a:avLst/>
          </a:prstGeom>
          <a:noFill/>
        </p:spPr>
        <p:txBody>
          <a:bodyPr wrap="square" rtlCol="0">
            <a:spAutoFit/>
          </a:bodyPr>
          <a:lstStyle/>
          <a:p>
            <a:pPr fontAlgn="ctr">
              <a:spcBef>
                <a:spcPts val="0"/>
              </a:spcBef>
              <a:spcAft>
                <a:spcPts val="600"/>
              </a:spcAft>
              <a:buClr>
                <a:srgbClr val="7AC143"/>
              </a:buClr>
            </a:pPr>
            <a:r>
              <a:rPr lang="en-US" sz="2000" dirty="0" smtClean="0">
                <a:latin typeface="Franklin Gothic Book"/>
              </a:rPr>
              <a:t>Address Targets </a:t>
            </a:r>
            <a:r>
              <a:rPr lang="en-US" sz="2000" dirty="0">
                <a:latin typeface="Franklin Gothic Book"/>
              </a:rPr>
              <a:t>#1 and </a:t>
            </a:r>
            <a:r>
              <a:rPr lang="en-US" sz="2000" dirty="0" smtClean="0">
                <a:latin typeface="Franklin Gothic Book"/>
              </a:rPr>
              <a:t>Targets </a:t>
            </a:r>
            <a:r>
              <a:rPr lang="en-US" sz="2000" dirty="0">
                <a:latin typeface="Franklin Gothic Book"/>
              </a:rPr>
              <a:t>#</a:t>
            </a:r>
            <a:r>
              <a:rPr lang="en-US" sz="2000" dirty="0" smtClean="0">
                <a:latin typeface="Franklin Gothic Book"/>
              </a:rPr>
              <a:t>4</a:t>
            </a:r>
          </a:p>
          <a:p>
            <a:pPr fontAlgn="ctr">
              <a:spcBef>
                <a:spcPts val="0"/>
              </a:spcBef>
              <a:spcAft>
                <a:spcPts val="600"/>
              </a:spcAft>
              <a:buClr>
                <a:srgbClr val="7AC143"/>
              </a:buClr>
            </a:pPr>
            <a:endParaRPr lang="en-US" sz="2000" dirty="0">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r>
              <a:rPr lang="en-US" sz="2000" dirty="0">
                <a:latin typeface="Franklin Gothic Book"/>
              </a:rPr>
              <a:t>Technical Assistance Partnerships (TAPs) (Congressionally directed activity)</a:t>
            </a:r>
          </a:p>
          <a:p>
            <a:pPr marL="742950" lvl="1" indent="-285750" fontAlgn="ctr">
              <a:spcBef>
                <a:spcPts val="0"/>
              </a:spcBef>
              <a:spcAft>
                <a:spcPts val="600"/>
              </a:spcAft>
              <a:buClr>
                <a:srgbClr val="7AC143"/>
              </a:buClr>
              <a:buFont typeface="Wingdings" panose="05000000000000000000" pitchFamily="2" charset="2"/>
              <a:buChar char="Ø"/>
            </a:pPr>
            <a:r>
              <a:rPr lang="en-US" sz="2000" dirty="0">
                <a:latin typeface="Franklin Gothic Book"/>
              </a:rPr>
              <a:t>10 regional centers across the country</a:t>
            </a:r>
          </a:p>
          <a:p>
            <a:pPr marL="742950" lvl="1" indent="-285750" fontAlgn="ctr">
              <a:spcBef>
                <a:spcPts val="0"/>
              </a:spcBef>
              <a:spcAft>
                <a:spcPts val="600"/>
              </a:spcAft>
              <a:buClr>
                <a:srgbClr val="7AC143"/>
              </a:buClr>
              <a:buFont typeface="Wingdings" panose="05000000000000000000" pitchFamily="2" charset="2"/>
              <a:buChar char="Ø"/>
            </a:pPr>
            <a:r>
              <a:rPr lang="en-US" sz="2000" dirty="0">
                <a:latin typeface="Franklin Gothic Book"/>
              </a:rPr>
              <a:t>Competitively selected every 5 years</a:t>
            </a:r>
          </a:p>
          <a:p>
            <a:pPr marL="285750" indent="-285750" fontAlgn="ctr">
              <a:spcBef>
                <a:spcPts val="0"/>
              </a:spcBef>
              <a:spcAft>
                <a:spcPts val="600"/>
              </a:spcAft>
              <a:buClr>
                <a:srgbClr val="7AC143"/>
              </a:buClr>
              <a:buFont typeface="Wingdings" panose="05000000000000000000" pitchFamily="2" charset="2"/>
              <a:buChar char="Ø"/>
            </a:pPr>
            <a:r>
              <a:rPr lang="en-US" sz="2000" dirty="0" smtClean="0">
                <a:latin typeface="Franklin Gothic Book"/>
              </a:rPr>
              <a:t>Lawrence Berkeley Laboratory Support</a:t>
            </a:r>
          </a:p>
          <a:p>
            <a:pPr marL="742950" lvl="1" indent="-285750" fontAlgn="ctr">
              <a:spcBef>
                <a:spcPts val="0"/>
              </a:spcBef>
              <a:spcAft>
                <a:spcPts val="600"/>
              </a:spcAft>
              <a:buClr>
                <a:srgbClr val="7AC143"/>
              </a:buClr>
              <a:buFont typeface="Wingdings" panose="05000000000000000000" pitchFamily="2" charset="2"/>
              <a:buChar char="Ø"/>
            </a:pPr>
            <a:r>
              <a:rPr lang="en-US" sz="2000" dirty="0" smtClean="0">
                <a:latin typeface="Franklin Gothic Book"/>
              </a:rPr>
              <a:t>CHP </a:t>
            </a:r>
            <a:r>
              <a:rPr lang="en-US" sz="2000" dirty="0">
                <a:latin typeface="Franklin Gothic Book"/>
              </a:rPr>
              <a:t>eCatalog</a:t>
            </a:r>
          </a:p>
          <a:p>
            <a:pPr marL="742950" lvl="1" indent="-285750" fontAlgn="ctr">
              <a:spcBef>
                <a:spcPts val="0"/>
              </a:spcBef>
              <a:spcAft>
                <a:spcPts val="600"/>
              </a:spcAft>
              <a:buClr>
                <a:srgbClr val="7AC143"/>
              </a:buClr>
              <a:buFont typeface="Wingdings" panose="05000000000000000000" pitchFamily="2" charset="2"/>
              <a:buChar char="Ø"/>
            </a:pPr>
            <a:r>
              <a:rPr lang="en-US" sz="2000" dirty="0">
                <a:latin typeface="Franklin Gothic Book"/>
              </a:rPr>
              <a:t>Packaged CHP Accelerator</a:t>
            </a:r>
          </a:p>
          <a:p>
            <a:pPr marL="742950" lvl="1" indent="-285750" fontAlgn="ctr">
              <a:spcBef>
                <a:spcPts val="0"/>
              </a:spcBef>
              <a:spcAft>
                <a:spcPts val="600"/>
              </a:spcAft>
              <a:buClr>
                <a:srgbClr val="7AC143"/>
              </a:buClr>
              <a:buFont typeface="Wingdings" panose="05000000000000000000" pitchFamily="2" charset="2"/>
              <a:buChar char="Ø"/>
            </a:pPr>
            <a:r>
              <a:rPr lang="en-US" sz="2000" dirty="0">
                <a:latin typeface="Franklin Gothic Book"/>
              </a:rPr>
              <a:t>CHP Market </a:t>
            </a:r>
            <a:r>
              <a:rPr lang="en-US" sz="2000" dirty="0" smtClean="0">
                <a:latin typeface="Franklin Gothic Book"/>
              </a:rPr>
              <a:t>Resources Support</a:t>
            </a:r>
            <a:endParaRPr lang="en-US" sz="2000" dirty="0">
              <a:solidFill>
                <a:srgbClr val="50565C"/>
              </a:solidFill>
              <a:latin typeface="Franklin Gothic Book"/>
            </a:endParaRPr>
          </a:p>
        </p:txBody>
      </p:sp>
      <p:graphicFrame>
        <p:nvGraphicFramePr>
          <p:cNvPr id="5" name="Table 4"/>
          <p:cNvGraphicFramePr>
            <a:graphicFrameLocks noGrp="1"/>
          </p:cNvGraphicFramePr>
          <p:nvPr>
            <p:extLst>
              <p:ext uri="{D42A27DB-BD31-4B8C-83A1-F6EECF244321}">
                <p14:modId xmlns:p14="http://schemas.microsoft.com/office/powerpoint/2010/main" val="1698590775"/>
              </p:ext>
            </p:extLst>
          </p:nvPr>
        </p:nvGraphicFramePr>
        <p:xfrm>
          <a:off x="1143000" y="4718128"/>
          <a:ext cx="6248400" cy="1433274"/>
        </p:xfrm>
        <a:graphic>
          <a:graphicData uri="http://schemas.openxmlformats.org/drawingml/2006/table">
            <a:tbl>
              <a:tblPr firstRow="1" firstCol="1" bandRow="1">
                <a:tableStyleId>{5C22544A-7EE6-4342-B048-85BDC9FD1C3A}</a:tableStyleId>
              </a:tblPr>
              <a:tblGrid>
                <a:gridCol w="1886280">
                  <a:extLst>
                    <a:ext uri="{9D8B030D-6E8A-4147-A177-3AD203B41FA5}">
                      <a16:colId xmlns="" xmlns:a16="http://schemas.microsoft.com/office/drawing/2014/main" val="20000"/>
                    </a:ext>
                  </a:extLst>
                </a:gridCol>
                <a:gridCol w="1139905"/>
                <a:gridCol w="1545815"/>
                <a:gridCol w="1676400">
                  <a:extLst>
                    <a:ext uri="{9D8B030D-6E8A-4147-A177-3AD203B41FA5}">
                      <a16:colId xmlns="" xmlns:a16="http://schemas.microsoft.com/office/drawing/2014/main" val="20001"/>
                    </a:ext>
                  </a:extLst>
                </a:gridCol>
              </a:tblGrid>
              <a:tr h="447518">
                <a:tc>
                  <a:txBody>
                    <a:bodyPr/>
                    <a:lstStyle/>
                    <a:p>
                      <a:pPr marL="0" marR="0" algn="ctr">
                        <a:spcBef>
                          <a:spcPts val="0"/>
                        </a:spcBef>
                        <a:spcAft>
                          <a:spcPts val="0"/>
                        </a:spcAft>
                      </a:pPr>
                      <a:r>
                        <a:rPr lang="en-US" sz="1100" dirty="0" smtClean="0">
                          <a:effectLst/>
                          <a:latin typeface="Arial Narrow" panose="020B0606020202030204" pitchFamily="34" charset="0"/>
                          <a:cs typeface="Arial" panose="020B0604020202020204" pitchFamily="34" charset="0"/>
                        </a:rPr>
                        <a:t>Deployment  Budget</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white"/>
                          </a:solidFill>
                          <a:effectLst/>
                          <a:uLnTx/>
                          <a:uFillTx/>
                          <a:latin typeface="Arial Narrow" panose="020B0606020202030204" pitchFamily="34" charset="0"/>
                          <a:ea typeface="+mn-ea"/>
                          <a:cs typeface="Arial" panose="020B0604020202020204" pitchFamily="34" charset="0"/>
                        </a:rPr>
                        <a:t>Budgets</a:t>
                      </a:r>
                      <a:endParaRPr kumimoji="0" lang="en-US" sz="11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white"/>
                          </a:solidFill>
                          <a:effectLst/>
                          <a:uLnTx/>
                          <a:uFillTx/>
                          <a:latin typeface="Arial Narrow" panose="020B0606020202030204" pitchFamily="34" charset="0"/>
                          <a:ea typeface="+mn-ea"/>
                          <a:cs typeface="Arial" panose="020B0604020202020204" pitchFamily="34" charset="0"/>
                        </a:rPr>
                        <a:t>Doe Funding</a:t>
                      </a:r>
                      <a:endParaRPr kumimoji="0" lang="en-US" sz="11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smtClean="0">
                          <a:effectLst/>
                          <a:latin typeface="Arial Narrow" panose="020B0606020202030204" pitchFamily="34" charset="0"/>
                          <a:cs typeface="Arial" panose="020B0604020202020204" pitchFamily="34" charset="0"/>
                        </a:rPr>
                        <a:t>Cost</a:t>
                      </a:r>
                      <a:r>
                        <a:rPr lang="en-US" sz="1100" baseline="0" dirty="0" smtClean="0">
                          <a:effectLst/>
                          <a:latin typeface="Arial Narrow" panose="020B0606020202030204" pitchFamily="34" charset="0"/>
                          <a:cs typeface="Arial" panose="020B0604020202020204" pitchFamily="34" charset="0"/>
                        </a:rPr>
                        <a:t> Share</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 xmlns:a16="http://schemas.microsoft.com/office/drawing/2014/main" val="10000"/>
                  </a:ext>
                </a:extLst>
              </a:tr>
              <a:tr h="314482">
                <a:tc rowSpan="2">
                  <a:txBody>
                    <a:bodyPr/>
                    <a:lstStyle/>
                    <a:p>
                      <a:pPr marL="0" marR="0" algn="ctr">
                        <a:spcBef>
                          <a:spcPts val="0"/>
                        </a:spcBef>
                        <a:spcAft>
                          <a:spcPts val="0"/>
                        </a:spcAft>
                      </a:pPr>
                      <a:r>
                        <a:rPr lang="en-US" sz="1100" dirty="0" err="1" smtClean="0">
                          <a:effectLst/>
                          <a:latin typeface="Arial Narrow" panose="020B0606020202030204" pitchFamily="34" charset="0"/>
                          <a:cs typeface="Arial" panose="020B0604020202020204" pitchFamily="34" charset="0"/>
                        </a:rPr>
                        <a:t>Techncial</a:t>
                      </a:r>
                      <a:r>
                        <a:rPr lang="en-US" sz="1100" dirty="0" smtClean="0">
                          <a:effectLst/>
                          <a:latin typeface="Arial Narrow" panose="020B0606020202030204" pitchFamily="34" charset="0"/>
                          <a:cs typeface="Arial" panose="020B0604020202020204" pitchFamily="34" charset="0"/>
                        </a:rPr>
                        <a:t> Assistance</a:t>
                      </a:r>
                      <a:r>
                        <a:rPr lang="en-US" sz="1100" baseline="0" dirty="0" smtClean="0">
                          <a:effectLst/>
                          <a:latin typeface="Arial Narrow" panose="020B0606020202030204" pitchFamily="34" charset="0"/>
                          <a:cs typeface="Arial" panose="020B0604020202020204" pitchFamily="34" charset="0"/>
                        </a:rPr>
                        <a:t> Partnerships</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Available</a:t>
                      </a:r>
                      <a:r>
                        <a:rPr lang="en-US" sz="1100" baseline="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 Funds</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$24,998,700</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smtClean="0">
                          <a:solidFill>
                            <a:schemeClr val="dk1"/>
                          </a:solidFill>
                          <a:effectLst/>
                          <a:latin typeface="Arial Narrow" panose="020B0606020202030204" pitchFamily="34" charset="0"/>
                          <a:ea typeface="+mn-ea"/>
                          <a:cs typeface="Arial" panose="020B0604020202020204" pitchFamily="34" charset="0"/>
                        </a:rPr>
                        <a:t>20%</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 xmlns:a16="http://schemas.microsoft.com/office/drawing/2014/main" val="10001"/>
                  </a:ext>
                </a:extLst>
              </a:tr>
              <a:tr h="223758">
                <a:tc vMerge="1">
                  <a:txBody>
                    <a:bodyPr/>
                    <a:lstStyle/>
                    <a:p>
                      <a:pPr marL="0" marR="0" algn="ctr">
                        <a:spcBef>
                          <a:spcPts val="0"/>
                        </a:spcBef>
                        <a:spcAft>
                          <a:spcPts val="0"/>
                        </a:spcAft>
                      </a:pP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Approved Budget</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$9,917,685</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smtClean="0">
                          <a:solidFill>
                            <a:schemeClr val="dk1"/>
                          </a:solidFill>
                          <a:effectLst/>
                          <a:latin typeface="Arial Narrow" panose="020B0606020202030204" pitchFamily="34" charset="0"/>
                          <a:ea typeface="+mn-ea"/>
                          <a:cs typeface="Arial" panose="020B0604020202020204" pitchFamily="34" charset="0"/>
                        </a:rPr>
                        <a:t>20%</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 xmlns:a16="http://schemas.microsoft.com/office/drawing/2014/main" val="10002"/>
                  </a:ext>
                </a:extLst>
              </a:tr>
              <a:tr h="223758">
                <a:tc rowSpan="2">
                  <a:txBody>
                    <a:bodyPr/>
                    <a:lstStyle/>
                    <a:p>
                      <a:pPr marL="0" marR="0" algn="ctr">
                        <a:spcBef>
                          <a:spcPts val="0"/>
                        </a:spcBef>
                        <a:spcAft>
                          <a:spcPts val="0"/>
                        </a:spcAft>
                      </a:pPr>
                      <a:r>
                        <a:rPr lang="en-US" sz="1100" dirty="0" smtClean="0">
                          <a:solidFill>
                            <a:schemeClr val="lt1"/>
                          </a:solidFill>
                          <a:effectLst/>
                          <a:latin typeface="Arial Narrow" panose="020B0606020202030204" pitchFamily="34" charset="0"/>
                          <a:ea typeface="+mn-ea"/>
                          <a:cs typeface="Arial" panose="020B0604020202020204" pitchFamily="34" charset="0"/>
                        </a:rPr>
                        <a:t>LBNL Support</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Carry</a:t>
                      </a:r>
                      <a:r>
                        <a:rPr lang="en-US" sz="1100" baseline="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-over Funds</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$3,691000</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smtClean="0">
                          <a:solidFill>
                            <a:schemeClr val="dk1"/>
                          </a:solidFill>
                          <a:effectLst/>
                          <a:latin typeface="Arial Narrow" panose="020B0606020202030204" pitchFamily="34" charset="0"/>
                          <a:ea typeface="+mn-ea"/>
                          <a:cs typeface="Arial" panose="020B0604020202020204" pitchFamily="34" charset="0"/>
                        </a:rPr>
                        <a:t>0%</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 xmlns:a16="http://schemas.microsoft.com/office/drawing/2014/main" val="10003"/>
                  </a:ext>
                </a:extLst>
              </a:tr>
              <a:tr h="223758">
                <a:tc vMerge="1">
                  <a:txBody>
                    <a:bodyPr/>
                    <a:lstStyle/>
                    <a:p>
                      <a:pPr marL="0" marR="0" algn="ctr">
                        <a:spcBef>
                          <a:spcPts val="0"/>
                        </a:spcBef>
                        <a:spcAft>
                          <a:spcPts val="0"/>
                        </a:spcAft>
                      </a:pP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2020</a:t>
                      </a:r>
                      <a:r>
                        <a:rPr lang="en-US" sz="1100" baseline="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 Budget</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$2,000,000</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smtClean="0">
                          <a:solidFill>
                            <a:schemeClr val="dk1"/>
                          </a:solidFill>
                          <a:effectLst/>
                          <a:latin typeface="Arial Narrow" panose="020B0606020202030204" pitchFamily="34" charset="0"/>
                          <a:ea typeface="+mn-ea"/>
                          <a:cs typeface="Arial" panose="020B0604020202020204" pitchFamily="34" charset="0"/>
                        </a:rPr>
                        <a:t>0%</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r>
            </a:tbl>
          </a:graphicData>
        </a:graphic>
      </p:graphicFrame>
    </p:spTree>
    <p:extLst>
      <p:ext uri="{BB962C8B-B14F-4D97-AF65-F5344CB8AC3E}">
        <p14:creationId xmlns:p14="http://schemas.microsoft.com/office/powerpoint/2010/main" val="2919355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1E129F-7065-4A25-AD4F-4F7C4A941FAD}"/>
              </a:ext>
            </a:extLst>
          </p:cNvPr>
          <p:cNvSpPr>
            <a:spLocks noGrp="1"/>
          </p:cNvSpPr>
          <p:nvPr>
            <p:ph type="title"/>
          </p:nvPr>
        </p:nvSpPr>
        <p:spPr/>
        <p:txBody>
          <a:bodyPr/>
          <a:lstStyle/>
          <a:p>
            <a:r>
              <a:rPr lang="en-US" sz="2800" dirty="0"/>
              <a:t>CHP </a:t>
            </a:r>
            <a:r>
              <a:rPr lang="en-US" sz="2800" dirty="0" smtClean="0"/>
              <a:t>Deployment Activities</a:t>
            </a:r>
            <a:endParaRPr lang="en-US" sz="2800" dirty="0"/>
          </a:p>
        </p:txBody>
      </p:sp>
      <p:sp>
        <p:nvSpPr>
          <p:cNvPr id="3" name="Content Placeholder 2">
            <a:extLst>
              <a:ext uri="{FF2B5EF4-FFF2-40B4-BE49-F238E27FC236}">
                <a16:creationId xmlns="" xmlns:a16="http://schemas.microsoft.com/office/drawing/2014/main" id="{531101DA-E9F5-4280-8E12-20BF048750C4}"/>
              </a:ext>
            </a:extLst>
          </p:cNvPr>
          <p:cNvSpPr txBox="1">
            <a:spLocks/>
          </p:cNvSpPr>
          <p:nvPr/>
        </p:nvSpPr>
        <p:spPr>
          <a:xfrm>
            <a:off x="71437" y="1097894"/>
            <a:ext cx="9001126" cy="5150506"/>
          </a:xfrm>
          <a:prstGeom prst="rect">
            <a:avLst/>
          </a:prstGeom>
        </p:spPr>
        <p:txBody>
          <a:bodyPr>
            <a:normAutofit fontScale="925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7525" indent="-457200">
              <a:spcBef>
                <a:spcPts val="600"/>
              </a:spcBef>
              <a:buFont typeface="Wingdings" panose="05000000000000000000" pitchFamily="2" charset="2"/>
              <a:buChar char="Ø"/>
              <a:defRPr/>
            </a:pPr>
            <a:r>
              <a:rPr lang="en-US" sz="2000" b="1" dirty="0" smtClean="0"/>
              <a:t>TAPs</a:t>
            </a:r>
          </a:p>
          <a:p>
            <a:pPr marL="917575" lvl="1" indent="-457200">
              <a:spcBef>
                <a:spcPts val="600"/>
              </a:spcBef>
              <a:buFont typeface="Wingdings" panose="05000000000000000000" pitchFamily="2" charset="2"/>
              <a:buChar char="Ø"/>
              <a:defRPr/>
            </a:pPr>
            <a:r>
              <a:rPr lang="en-US" sz="1600" b="1" dirty="0" smtClean="0"/>
              <a:t>End </a:t>
            </a:r>
            <a:r>
              <a:rPr lang="en-US" sz="1600" b="1" dirty="0"/>
              <a:t>User </a:t>
            </a:r>
            <a:r>
              <a:rPr lang="en-US" sz="1600" b="1" dirty="0" smtClean="0"/>
              <a:t>Engagement:  </a:t>
            </a:r>
            <a:r>
              <a:rPr lang="en-US" sz="1400" dirty="0" smtClean="0">
                <a:solidFill>
                  <a:schemeClr val="bg2">
                    <a:lumMod val="10000"/>
                  </a:schemeClr>
                </a:solidFill>
              </a:rPr>
              <a:t>Partner </a:t>
            </a:r>
            <a:r>
              <a:rPr lang="en-US" sz="1400" dirty="0">
                <a:solidFill>
                  <a:schemeClr val="bg2">
                    <a:lumMod val="10000"/>
                  </a:schemeClr>
                </a:solidFill>
              </a:rPr>
              <a:t>with strategic End Users to advance technical solutions using CHP as a cost effective and resilient way to ensure American competitiveness, utilize local fuels, and enhance energy security.  CHP TAPs offer fact-based, non-biased engineering support to manufacturing, commercial, institutional and federal facilities and campuses. </a:t>
            </a:r>
          </a:p>
          <a:p>
            <a:pPr marL="917575" lvl="1" indent="-457200">
              <a:spcBef>
                <a:spcPts val="600"/>
              </a:spcBef>
              <a:buFont typeface="Wingdings" panose="05000000000000000000" pitchFamily="2" charset="2"/>
              <a:buChar char="Ø"/>
              <a:defRPr/>
            </a:pPr>
            <a:r>
              <a:rPr lang="en-US" sz="1600" b="1" dirty="0"/>
              <a:t>Stakeholder </a:t>
            </a:r>
            <a:r>
              <a:rPr lang="en-US" sz="1600" b="1" dirty="0" smtClean="0"/>
              <a:t>Engagement:  </a:t>
            </a:r>
            <a:r>
              <a:rPr lang="en-US" sz="1400" dirty="0" smtClean="0">
                <a:solidFill>
                  <a:schemeClr val="bg2">
                    <a:lumMod val="10000"/>
                  </a:schemeClr>
                </a:solidFill>
              </a:rPr>
              <a:t>Engage </a:t>
            </a:r>
            <a:r>
              <a:rPr lang="en-US" sz="1400" dirty="0">
                <a:solidFill>
                  <a:schemeClr val="bg2">
                    <a:lumMod val="10000"/>
                  </a:schemeClr>
                </a:solidFill>
              </a:rPr>
              <a:t>with strategic Stakeholders, including regulators, utilities, and policy makers, to identify and reduce the barriers to using CHP to advance regional efficiency, promote energy independence, and enhance the nation’s resilient grid. CHP TAPs provide fact-based, non-biased education to advance sound CHP programs and policies</a:t>
            </a:r>
            <a:r>
              <a:rPr lang="en-US" sz="1400" dirty="0" smtClean="0">
                <a:solidFill>
                  <a:schemeClr val="bg2">
                    <a:lumMod val="10000"/>
                  </a:schemeClr>
                </a:solidFill>
              </a:rPr>
              <a:t>.</a:t>
            </a:r>
          </a:p>
          <a:p>
            <a:pPr marL="917575" lvl="1" indent="-457200">
              <a:spcBef>
                <a:spcPts val="600"/>
              </a:spcBef>
              <a:buFont typeface="Wingdings" panose="05000000000000000000" pitchFamily="2" charset="2"/>
              <a:buChar char="Ø"/>
              <a:defRPr/>
            </a:pPr>
            <a:r>
              <a:rPr lang="en-US" sz="1600" b="1" dirty="0"/>
              <a:t>Technical </a:t>
            </a:r>
            <a:r>
              <a:rPr lang="en-US" sz="1600" b="1" dirty="0" smtClean="0"/>
              <a:t>Services:  </a:t>
            </a:r>
            <a:r>
              <a:rPr lang="en-US" sz="1400" dirty="0" smtClean="0">
                <a:solidFill>
                  <a:schemeClr val="bg2">
                    <a:lumMod val="10000"/>
                  </a:schemeClr>
                </a:solidFill>
              </a:rPr>
              <a:t>As </a:t>
            </a:r>
            <a:r>
              <a:rPr lang="en-US" sz="1400" dirty="0">
                <a:solidFill>
                  <a:schemeClr val="bg2">
                    <a:lumMod val="10000"/>
                  </a:schemeClr>
                </a:solidFill>
              </a:rPr>
              <a:t>leading experts in CHP (as well as microgrids, waste heat to power, and district energy) the CHP TAPs work with sites to screen for CHP opportunities as well as provide advanced services to maximize the economic impact and reduce the risk of CHP from initial CHP screening to installation.</a:t>
            </a:r>
            <a:r>
              <a:rPr lang="en-US" sz="1400" dirty="0">
                <a:solidFill>
                  <a:srgbClr val="008000"/>
                </a:solidFill>
              </a:rPr>
              <a:t> </a:t>
            </a:r>
            <a:endParaRPr lang="en-US" sz="1400" dirty="0" smtClean="0">
              <a:solidFill>
                <a:srgbClr val="008000"/>
              </a:solidFill>
            </a:endParaRPr>
          </a:p>
          <a:p>
            <a:pPr marL="517525" indent="-457200">
              <a:spcBef>
                <a:spcPts val="600"/>
              </a:spcBef>
              <a:buFont typeface="Wingdings" panose="05000000000000000000" pitchFamily="2" charset="2"/>
              <a:buChar char="Ø"/>
              <a:defRPr/>
            </a:pPr>
            <a:r>
              <a:rPr lang="en-US" sz="2000" b="1" dirty="0"/>
              <a:t>Packaged </a:t>
            </a:r>
            <a:r>
              <a:rPr lang="en-US" sz="2000" b="1" dirty="0" smtClean="0"/>
              <a:t>CHP</a:t>
            </a:r>
          </a:p>
          <a:p>
            <a:pPr marL="917575" lvl="1" indent="-457200">
              <a:spcBef>
                <a:spcPts val="600"/>
              </a:spcBef>
              <a:buFont typeface="Wingdings" panose="05000000000000000000" pitchFamily="2" charset="2"/>
              <a:buChar char="Ø"/>
              <a:defRPr/>
            </a:pPr>
            <a:r>
              <a:rPr lang="en-US" sz="1400" b="1" dirty="0" smtClean="0"/>
              <a:t>eCatalog:  </a:t>
            </a:r>
            <a:r>
              <a:rPr lang="en-US" sz="1400" dirty="0" smtClean="0">
                <a:solidFill>
                  <a:srgbClr val="000000"/>
                </a:solidFill>
                <a:cs typeface="Calibri" panose="020F0502020204030204" pitchFamily="34" charset="0"/>
              </a:rPr>
              <a:t>Reduce </a:t>
            </a:r>
            <a:r>
              <a:rPr lang="en-US" sz="1400" dirty="0">
                <a:solidFill>
                  <a:srgbClr val="000000"/>
                </a:solidFill>
                <a:cs typeface="Calibri" panose="020F0502020204030204" pitchFamily="34" charset="0"/>
              </a:rPr>
              <a:t>risks for end-users and vendors through a national web-based catalog (</a:t>
            </a:r>
            <a:r>
              <a:rPr lang="en-US" sz="1400" i="1" dirty="0">
                <a:solidFill>
                  <a:srgbClr val="000000"/>
                </a:solidFill>
                <a:cs typeface="Calibri" panose="020F0502020204030204" pitchFamily="34" charset="0"/>
              </a:rPr>
              <a:t>eCatalog</a:t>
            </a:r>
            <a:r>
              <a:rPr lang="en-US" sz="1400" dirty="0">
                <a:solidFill>
                  <a:srgbClr val="000000"/>
                </a:solidFill>
                <a:cs typeface="Calibri" panose="020F0502020204030204" pitchFamily="34" charset="0"/>
              </a:rPr>
              <a:t>) of DOE-recognized packaged systems and suppliers, and a partnership with state/utility partners with CHP market engagement </a:t>
            </a:r>
            <a:r>
              <a:rPr lang="en-US" sz="1400" dirty="0" smtClean="0">
                <a:solidFill>
                  <a:srgbClr val="000000"/>
                </a:solidFill>
                <a:cs typeface="Calibri" panose="020F0502020204030204" pitchFamily="34" charset="0"/>
              </a:rPr>
              <a:t>programs</a:t>
            </a:r>
          </a:p>
          <a:p>
            <a:pPr marL="917575" lvl="1" indent="-457200">
              <a:spcBef>
                <a:spcPts val="600"/>
              </a:spcBef>
              <a:buFont typeface="Wingdings" panose="05000000000000000000" pitchFamily="2" charset="2"/>
              <a:buChar char="Ø"/>
              <a:defRPr/>
            </a:pPr>
            <a:r>
              <a:rPr lang="en-US" sz="1400" b="1" dirty="0" smtClean="0"/>
              <a:t>Accelerator:  </a:t>
            </a:r>
            <a:r>
              <a:rPr lang="en-US" sz="1400" dirty="0" smtClean="0"/>
              <a:t>Work with utilities</a:t>
            </a:r>
            <a:r>
              <a:rPr lang="en-US" sz="1400" dirty="0"/>
              <a:t>, states and federal </a:t>
            </a:r>
            <a:r>
              <a:rPr lang="en-US" sz="1400" dirty="0" smtClean="0"/>
              <a:t>agencies </a:t>
            </a:r>
            <a:r>
              <a:rPr lang="en-US" sz="1400" dirty="0"/>
              <a:t>committed to promoting </a:t>
            </a:r>
            <a:br>
              <a:rPr lang="en-US" sz="1400" dirty="0"/>
            </a:br>
            <a:r>
              <a:rPr lang="en-US" sz="1400" dirty="0"/>
              <a:t>packaged CHP </a:t>
            </a:r>
            <a:r>
              <a:rPr lang="en-US" sz="1400" dirty="0" smtClean="0"/>
              <a:t>to characterize packaged </a:t>
            </a:r>
            <a:r>
              <a:rPr lang="en-US" sz="1400" dirty="0"/>
              <a:t>CHP system </a:t>
            </a:r>
            <a:r>
              <a:rPr lang="en-US" sz="1400" dirty="0" smtClean="0"/>
              <a:t>performance </a:t>
            </a:r>
            <a:r>
              <a:rPr lang="en-US" sz="1400" dirty="0"/>
              <a:t>in small/medium </a:t>
            </a:r>
            <a:r>
              <a:rPr lang="en-US" sz="1400" dirty="0" smtClean="0"/>
              <a:t>industrial</a:t>
            </a:r>
            <a:r>
              <a:rPr lang="en-US" sz="1400" dirty="0"/>
              <a:t>, commercial, </a:t>
            </a:r>
            <a:r>
              <a:rPr lang="en-US" sz="1400" dirty="0" smtClean="0"/>
              <a:t>institutional </a:t>
            </a:r>
            <a:r>
              <a:rPr lang="en-US" sz="1400" dirty="0"/>
              <a:t>and </a:t>
            </a:r>
            <a:r>
              <a:rPr lang="en-US" sz="1400" dirty="0" smtClean="0"/>
              <a:t>government markets.</a:t>
            </a:r>
          </a:p>
          <a:p>
            <a:pPr marL="517525" indent="-457200">
              <a:spcBef>
                <a:spcPts val="600"/>
              </a:spcBef>
              <a:buFont typeface="Wingdings" panose="05000000000000000000" pitchFamily="2" charset="2"/>
              <a:buChar char="Ø"/>
              <a:defRPr/>
            </a:pPr>
            <a:r>
              <a:rPr lang="en-US" sz="2000" b="1" dirty="0" smtClean="0"/>
              <a:t>Market Resources</a:t>
            </a:r>
          </a:p>
          <a:p>
            <a:pPr marL="917575" lvl="1" indent="-457200">
              <a:spcBef>
                <a:spcPts val="600"/>
              </a:spcBef>
              <a:buFont typeface="Wingdings" panose="05000000000000000000" pitchFamily="2" charset="2"/>
              <a:buChar char="Ø"/>
              <a:defRPr/>
            </a:pPr>
            <a:r>
              <a:rPr lang="en-US" sz="1600" dirty="0" smtClean="0"/>
              <a:t>Help </a:t>
            </a:r>
            <a:r>
              <a:rPr lang="en-US" sz="1600" dirty="0"/>
              <a:t>assure messaging consistent with AMO CHP </a:t>
            </a:r>
            <a:r>
              <a:rPr lang="en-US" sz="1600" dirty="0" smtClean="0"/>
              <a:t>strategy</a:t>
            </a:r>
          </a:p>
          <a:p>
            <a:pPr marL="917575" lvl="1" indent="-457200">
              <a:spcBef>
                <a:spcPts val="600"/>
              </a:spcBef>
              <a:buFont typeface="Wingdings" panose="05000000000000000000" pitchFamily="2" charset="2"/>
              <a:buChar char="Ø"/>
              <a:defRPr/>
            </a:pPr>
            <a:r>
              <a:rPr lang="en-US" sz="1600" dirty="0" smtClean="0"/>
              <a:t>Publications, </a:t>
            </a:r>
            <a:r>
              <a:rPr lang="en-US" sz="1600" dirty="0"/>
              <a:t>tools, analyses and technical materials to support CHP TAP mission; educate state and local policy makers, regulators, end users, trade associations, and CHP stakeholders; and inform AMO CHP program planning</a:t>
            </a:r>
          </a:p>
          <a:p>
            <a:pPr marL="917575" lvl="1" indent="-457200">
              <a:spcBef>
                <a:spcPts val="600"/>
              </a:spcBef>
              <a:buFont typeface="Wingdings" panose="05000000000000000000" pitchFamily="2" charset="2"/>
              <a:buChar char="Ø"/>
              <a:defRPr/>
            </a:pPr>
            <a:endParaRPr lang="en-US" sz="1600" b="1" dirty="0"/>
          </a:p>
          <a:p>
            <a:pPr marL="917575" lvl="1" indent="-457200">
              <a:spcBef>
                <a:spcPts val="600"/>
              </a:spcBef>
              <a:buFont typeface="Wingdings" panose="05000000000000000000" pitchFamily="2" charset="2"/>
              <a:buChar char="Ø"/>
              <a:defRPr/>
            </a:pPr>
            <a:endParaRPr lang="en-US" sz="1600" b="1" dirty="0"/>
          </a:p>
        </p:txBody>
      </p:sp>
    </p:spTree>
    <p:extLst>
      <p:ext uri="{BB962C8B-B14F-4D97-AF65-F5344CB8AC3E}">
        <p14:creationId xmlns:p14="http://schemas.microsoft.com/office/powerpoint/2010/main" val="914495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12800"/>
          </a:xfrm>
        </p:spPr>
        <p:txBody>
          <a:bodyPr/>
          <a:lstStyle/>
          <a:p>
            <a:r>
              <a:rPr lang="en-US" sz="2800" dirty="0">
                <a:solidFill>
                  <a:schemeClr val="accent5"/>
                </a:solidFill>
              </a:rPr>
              <a:t>CHP Collaborations and Outreach</a:t>
            </a:r>
          </a:p>
        </p:txBody>
      </p:sp>
      <p:sp>
        <p:nvSpPr>
          <p:cNvPr id="3" name="TextBox 2"/>
          <p:cNvSpPr txBox="1"/>
          <p:nvPr/>
        </p:nvSpPr>
        <p:spPr>
          <a:xfrm>
            <a:off x="228600" y="990600"/>
            <a:ext cx="8610600" cy="4632037"/>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Upcoming Outreach</a:t>
            </a:r>
          </a:p>
          <a:p>
            <a:pPr marL="742950" lvl="1"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Packaged CHP </a:t>
            </a:r>
            <a:r>
              <a:rPr lang="en-US" sz="1600" dirty="0" err="1">
                <a:latin typeface="Franklin Gothic Book"/>
              </a:rPr>
              <a:t>eCatalog</a:t>
            </a:r>
            <a:r>
              <a:rPr lang="en-US" sz="1600" dirty="0">
                <a:latin typeface="Franklin Gothic Book"/>
              </a:rPr>
              <a:t> and Accelerator Program Session at DOE Better Buildings/Better Plants Virtual Summit (June 10, 2020)</a:t>
            </a:r>
          </a:p>
          <a:p>
            <a:pPr marL="742950" lvl="1"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CHP TAP Booth at FEMP Energy Exchange (August 11-13, 2020 in Atlanta, GA)</a:t>
            </a:r>
          </a:p>
          <a:p>
            <a:pPr marL="742950" lvl="1"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Workshop on the Role of CHP in Industry and the Grid</a:t>
            </a:r>
          </a:p>
          <a:p>
            <a:pPr marL="1200150" lvl="2"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Potential partnership with CHP Alliance and Council of Industrial Boiler Owners</a:t>
            </a:r>
          </a:p>
          <a:p>
            <a:pPr marL="742950" lvl="1"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CHP TAP Directors Meetings (recurring; next one Fall 2020)</a:t>
            </a:r>
          </a:p>
          <a:p>
            <a:pPr marL="285750"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Major Past Outreach Events</a:t>
            </a:r>
          </a:p>
          <a:p>
            <a:pPr marL="742950" lvl="1"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Dispatchable Distributed Generation: Manufacturing’s Role in Support of Grid Modernization workshop (February 2016 in Austin, TX)</a:t>
            </a:r>
          </a:p>
          <a:p>
            <a:pPr marL="742950" lvl="1"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Flexible CHP Portfolio meeting (October 2019 in Charleston, SC)</a:t>
            </a:r>
          </a:p>
          <a:p>
            <a:pPr fontAlgn="ctr">
              <a:spcBef>
                <a:spcPts val="0"/>
              </a:spcBef>
              <a:spcAft>
                <a:spcPts val="600"/>
              </a:spcAft>
              <a:buClr>
                <a:srgbClr val="7AC143"/>
              </a:buClr>
            </a:pPr>
            <a:endParaRPr lang="en-US" sz="1600" dirty="0">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Regular collaboration with partners and stakeholders (regional energy organizations, state energy offices, utilities, nonprofits, trade organizations, manufacturers, suppliers, end users)</a:t>
            </a:r>
          </a:p>
          <a:p>
            <a:pPr marL="742950" lvl="1" indent="-285750" fontAlgn="ctr">
              <a:spcBef>
                <a:spcPts val="0"/>
              </a:spcBef>
              <a:spcAft>
                <a:spcPts val="600"/>
              </a:spcAft>
              <a:buClr>
                <a:srgbClr val="7AC143"/>
              </a:buClr>
              <a:buFont typeface="Wingdings" panose="05000000000000000000" pitchFamily="2" charset="2"/>
              <a:buChar char="Ø"/>
            </a:pPr>
            <a:endParaRPr lang="en-US" sz="1600" dirty="0">
              <a:latin typeface="Franklin Gothic Book"/>
            </a:endParaRPr>
          </a:p>
        </p:txBody>
      </p:sp>
    </p:spTree>
    <p:extLst>
      <p:ext uri="{BB962C8B-B14F-4D97-AF65-F5344CB8AC3E}">
        <p14:creationId xmlns:p14="http://schemas.microsoft.com/office/powerpoint/2010/main" val="720677417"/>
      </p:ext>
    </p:extLst>
  </p:cSld>
  <p:clrMapOvr>
    <a:masterClrMapping/>
  </p:clrMapOvr>
</p:sld>
</file>

<file path=ppt/theme/theme1.xml><?xml version="1.0" encoding="utf-8"?>
<a:theme xmlns:a="http://schemas.openxmlformats.org/drawingml/2006/main" name="2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Additional IETC Slides (SS v1)">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4.xml><?xml version="1.0" encoding="utf-8"?>
<a:theme xmlns:a="http://schemas.openxmlformats.org/drawingml/2006/main" name="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2453FF7554DA4F9291B03EBD8A47F3" ma:contentTypeVersion="3" ma:contentTypeDescription="Create a new document." ma:contentTypeScope="" ma:versionID="c5f87d83da031da738e88df1fdb78700">
  <xsd:schema xmlns:xsd="http://www.w3.org/2001/XMLSchema" xmlns:xs="http://www.w3.org/2001/XMLSchema" xmlns:p="http://schemas.microsoft.com/office/2006/metadata/properties" xmlns:ns3="aae98916-b8dd-4dc4-bcb8-76c8688f57f5" targetNamespace="http://schemas.microsoft.com/office/2006/metadata/properties" ma:root="true" ma:fieldsID="e799d22cebaa1f8397274e29e3fc86c3" ns3:_="">
    <xsd:import namespace="aae98916-b8dd-4dc4-bcb8-76c8688f57f5"/>
    <xsd:element name="properties">
      <xsd:complexType>
        <xsd:sequence>
          <xsd:element name="documentManagement">
            <xsd:complexType>
              <xsd:all>
                <xsd:element ref="ns3:SharedWithUsers" minOccurs="0"/>
                <xsd:element ref="ns3:SharedWithDetail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e98916-b8dd-4dc4-bcb8-76c8688f57f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755BD2-1C8E-4830-A9D3-4394BA87E297}">
  <ds:schemaRefs>
    <ds:schemaRef ds:uri="http://schemas.microsoft.com/office/2006/metadata/properties"/>
    <ds:schemaRef ds:uri="http://www.w3.org/XML/1998/namespace"/>
    <ds:schemaRef ds:uri="aae98916-b8dd-4dc4-bcb8-76c8688f57f5"/>
    <ds:schemaRef ds:uri="http://schemas.microsoft.com/office/infopath/2007/PartnerControls"/>
    <ds:schemaRef ds:uri="http://schemas.microsoft.com/office/2006/documentManagement/types"/>
    <ds:schemaRef ds:uri="http://purl.org/dc/terms/"/>
    <ds:schemaRef ds:uri="http://purl.org/dc/elements/1.1/"/>
    <ds:schemaRef ds:uri="http://purl.org/dc/dcmitype/"/>
    <ds:schemaRef ds:uri="http://schemas.openxmlformats.org/package/2006/metadata/core-properties"/>
  </ds:schemaRefs>
</ds:datastoreItem>
</file>

<file path=customXml/itemProps2.xml><?xml version="1.0" encoding="utf-8"?>
<ds:datastoreItem xmlns:ds="http://schemas.openxmlformats.org/officeDocument/2006/customXml" ds:itemID="{8CC6EAF0-3C59-4CCB-85C4-00BFABD32CCC}">
  <ds:schemaRefs>
    <ds:schemaRef ds:uri="http://schemas.microsoft.com/sharepoint/v3/contenttype/forms"/>
  </ds:schemaRefs>
</ds:datastoreItem>
</file>

<file path=customXml/itemProps3.xml><?xml version="1.0" encoding="utf-8"?>
<ds:datastoreItem xmlns:ds="http://schemas.openxmlformats.org/officeDocument/2006/customXml" ds:itemID="{B967F29C-2DDB-4D86-AFE4-0772A47842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e98916-b8dd-4dc4-bcb8-76c8688f57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27043</TotalTime>
  <Words>3964</Words>
  <Application>Microsoft Office PowerPoint</Application>
  <PresentationFormat>On-screen Show (4:3)</PresentationFormat>
  <Paragraphs>646</Paragraphs>
  <Slides>32</Slides>
  <Notes>18</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32</vt:i4>
      </vt:variant>
    </vt:vector>
  </HeadingPairs>
  <TitlesOfParts>
    <vt:vector size="51" baseType="lpstr">
      <vt:lpstr>ＭＳ 明朝</vt:lpstr>
      <vt:lpstr>ＭＳ Ｐゴシック</vt:lpstr>
      <vt:lpstr>Arial</vt:lpstr>
      <vt:lpstr>Arial Narrow</vt:lpstr>
      <vt:lpstr>Calibri</vt:lpstr>
      <vt:lpstr>Courier New</vt:lpstr>
      <vt:lpstr>Franklin Gothic Book</vt:lpstr>
      <vt:lpstr>Franklin Gothic Medium</vt:lpstr>
      <vt:lpstr>Times</vt:lpstr>
      <vt:lpstr>Times New Roman</vt:lpstr>
      <vt:lpstr>Wingdings</vt:lpstr>
      <vt:lpstr>ヒラギノ角ゴ Pro W3</vt:lpstr>
      <vt:lpstr>2_EERE Black</vt:lpstr>
      <vt:lpstr>Additional IETC Slides (SS v1)</vt:lpstr>
      <vt:lpstr>3_EERE Black</vt:lpstr>
      <vt:lpstr>EERE PPT</vt:lpstr>
      <vt:lpstr>1_EERE PPT</vt:lpstr>
      <vt:lpstr>2_EERE PPT</vt:lpstr>
      <vt:lpstr>4_EERE Black</vt:lpstr>
      <vt:lpstr>PowerPoint Presentation</vt:lpstr>
      <vt:lpstr>Combined Heat and Power (CHP) Background</vt:lpstr>
      <vt:lpstr>CHP Challenges and Barriers</vt:lpstr>
      <vt:lpstr>CHP Objectives and Targets (AMO MYPP)</vt:lpstr>
      <vt:lpstr>Key Concept: Flexible CHP Systems (the Basics)</vt:lpstr>
      <vt:lpstr>CHP Current R&amp;D Portfolio</vt:lpstr>
      <vt:lpstr>CHP Current Deployment Portfolio</vt:lpstr>
      <vt:lpstr>CHP Deployment Activities</vt:lpstr>
      <vt:lpstr>CHP Collaborations and Outreach</vt:lpstr>
      <vt:lpstr>Accomplishments: Impact of Flexible CHP Concept on the Grid (Modeling of the California Market)</vt:lpstr>
      <vt:lpstr>CHP TAP Regions</vt:lpstr>
      <vt:lpstr>CHP TAP Accomplishments: FY19 and FY20 [through March 2020]</vt:lpstr>
      <vt:lpstr>AMO CHP Team &amp; Additional Program Presentations</vt:lpstr>
      <vt:lpstr>PowerPoint Presentation</vt:lpstr>
      <vt:lpstr>PowerPoint Presentation</vt:lpstr>
      <vt:lpstr>PowerPoint Presentation</vt:lpstr>
      <vt:lpstr>PowerPoint Presentation</vt:lpstr>
      <vt:lpstr>Challenges and Barriers</vt:lpstr>
      <vt:lpstr>Technical Topic Objectives and Targets</vt:lpstr>
      <vt:lpstr>Current Process Heating Portfolio</vt:lpstr>
      <vt:lpstr>Waste Heat Recovery Background</vt:lpstr>
      <vt:lpstr>Waste Heat Recovery Background</vt:lpstr>
      <vt:lpstr>PowerPoint Presentation</vt:lpstr>
      <vt:lpstr>Challenges and Barriers</vt:lpstr>
      <vt:lpstr>Technical Topic Objectives and Targets</vt:lpstr>
      <vt:lpstr>Technical Topic Current Portfolio</vt:lpstr>
      <vt:lpstr>AMO Technical Topic Team</vt:lpstr>
      <vt:lpstr>Backup Slides</vt:lpstr>
      <vt:lpstr>Overview of Process Heating</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 Isaac</dc:creator>
  <cp:lastModifiedBy>Klembara, Melissa</cp:lastModifiedBy>
  <cp:revision>1091</cp:revision>
  <cp:lastPrinted>2019-10-30T16:02:12Z</cp:lastPrinted>
  <dcterms:created xsi:type="dcterms:W3CDTF">2011-06-04T16:38:42Z</dcterms:created>
  <dcterms:modified xsi:type="dcterms:W3CDTF">2020-05-29T20:39:07Z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0x010100762453FF7554DA4F9291B03EBD8A47F3</vt:lpwstr>
  </property>
</Properties>
</file>