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3" r:id="rId1"/>
    <p:sldMasterId id="2147484006" r:id="rId2"/>
  </p:sldMasterIdLst>
  <p:notesMasterIdLst>
    <p:notesMasterId r:id="rId32"/>
  </p:notesMasterIdLst>
  <p:sldIdLst>
    <p:sldId id="256" r:id="rId3"/>
    <p:sldId id="291" r:id="rId4"/>
    <p:sldId id="29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8" r:id="rId29"/>
    <p:sldId id="356" r:id="rId30"/>
    <p:sldId id="331" r:id="rId3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CkTf8qVi3+NBBrcgqdhTg==" hashData="M10f1jgx3qT8cedEvg/Y6TeZqbISFS0RbzbW8AY1rXJbxvpz+R9XuywQQ5bDyXSDsCgkNVvO1w00O6wV7tszE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2" autoAdjust="0"/>
    <p:restoredTop sz="68646" autoAdjust="0"/>
  </p:normalViewPr>
  <p:slideViewPr>
    <p:cSldViewPr snapToGrid="0">
      <p:cViewPr varScale="1">
        <p:scale>
          <a:sx n="61" d="100"/>
          <a:sy n="61" d="100"/>
        </p:scale>
        <p:origin x="15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8843F3-8BEF-4726-9EC0-A5DE9F5D51FA}" type="datetimeFigureOut">
              <a:rPr lang="en-US" smtClean="0"/>
              <a:t>4/8/2020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79599AB-6022-45F8-905D-070D3DABCD23}" type="slidenum">
              <a:rPr lang="en-US" smtClean="0"/>
              <a:t>‹#›</a:t>
            </a:fld>
            <a:endParaRPr lang="en-US"/>
          </a:p>
        </p:txBody>
      </p:sp>
    </p:spTree>
    <p:extLst>
      <p:ext uri="{BB962C8B-B14F-4D97-AF65-F5344CB8AC3E}">
        <p14:creationId xmlns:p14="http://schemas.microsoft.com/office/powerpoint/2010/main" val="10257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EVMS Training Snippet, sponsored by the Department of Energy’s Office of Project Management is the second of two Snippets regarding Management Reserve or MR versus Contingency. The purpose is to provide a common understanding within DOE and among DOE contractors, and to provide consistency. </a:t>
            </a:r>
          </a:p>
          <a:p>
            <a:r>
              <a:rPr lang="en-US" sz="1200" kern="1200" dirty="0">
                <a:solidFill>
                  <a:schemeClr val="tx1"/>
                </a:solidFill>
                <a:effectLst/>
                <a:latin typeface="+mn-lt"/>
                <a:ea typeface="+mn-ea"/>
                <a:cs typeface="+mn-cs"/>
              </a:rPr>
              <a:t>Snippet 6-3A is a discussion of Management Reserve and Contingency concepts, purposes, and uses.  Snippet 6-3B is a discussion of different Management Reserve and Contingency detailed scenarios.</a:t>
            </a:r>
          </a:p>
          <a:p>
            <a:endParaRPr lang="en-US" sz="1300" dirty="0"/>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1</a:t>
            </a:fld>
            <a:endParaRPr lang="en-US"/>
          </a:p>
        </p:txBody>
      </p:sp>
    </p:spTree>
    <p:extLst>
      <p:ext uri="{BB962C8B-B14F-4D97-AF65-F5344CB8AC3E}">
        <p14:creationId xmlns:p14="http://schemas.microsoft.com/office/powerpoint/2010/main" val="263580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A8222B45-F487-4887-8FBE-924EFBCA7CA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FBA9CF86-C7C3-49AF-9389-4653E9FEE12F}"/>
              </a:ext>
            </a:extLst>
          </p:cNvPr>
          <p:cNvSpPr>
            <a:spLocks noGrp="1"/>
          </p:cNvSpPr>
          <p:nvPr>
            <p:ph type="body" idx="1"/>
          </p:nvPr>
        </p:nvSpPr>
        <p:spPr/>
        <p:txBody>
          <a:bodyPr/>
          <a:lstStyle/>
          <a:p>
            <a:pPr defTabSz="966612">
              <a:defRPr/>
            </a:pPr>
            <a:r>
              <a:rPr lang="en-US" sz="1300" dirty="0"/>
              <a:t>Since new scope was added by contract modification, the CBB or PBB increased to 690 million dollars and both the performance measurement baseline and estimate at completion increased to 630 million dollars.    The MR did not change but the DOE Contingency was reduced to 10 million dollars.  </a:t>
            </a:r>
          </a:p>
          <a:p>
            <a:pPr>
              <a:defRPr/>
            </a:pPr>
            <a:r>
              <a:rPr lang="en-US" dirty="0">
                <a:cs typeface="+mn-cs"/>
              </a:rPr>
              <a:t> </a:t>
            </a:r>
          </a:p>
        </p:txBody>
      </p:sp>
      <p:sp>
        <p:nvSpPr>
          <p:cNvPr id="82948" name="Slide Number Placeholder 3">
            <a:extLst>
              <a:ext uri="{FF2B5EF4-FFF2-40B4-BE49-F238E27FC236}">
                <a16:creationId xmlns:a16="http://schemas.microsoft.com/office/drawing/2014/main" xmlns="" id="{29072048-0375-4D27-A53E-47BCF2FA7FE8}"/>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70C46F0C-0371-4B97-8E05-8B472C2C344E}" type="slidenum">
              <a:rPr lang="en-US" altLang="en-US"/>
              <a:pPr defTabSz="966612">
                <a:defRPr/>
              </a:pPr>
              <a:t>10</a:t>
            </a:fld>
            <a:endParaRPr lang="en-US" altLang="en-US"/>
          </a:p>
        </p:txBody>
      </p:sp>
    </p:spTree>
    <p:extLst>
      <p:ext uri="{BB962C8B-B14F-4D97-AF65-F5344CB8AC3E}">
        <p14:creationId xmlns:p14="http://schemas.microsoft.com/office/powerpoint/2010/main" val="303371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04E0E544-6026-4664-AD22-E40BB1A7F893}"/>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0CFE9AF5-6F42-40A3-AF74-40448D74BD52}"/>
              </a:ext>
            </a:extLst>
          </p:cNvPr>
          <p:cNvSpPr>
            <a:spLocks noGrp="1"/>
          </p:cNvSpPr>
          <p:nvPr>
            <p:ph type="body" idx="1"/>
          </p:nvPr>
        </p:nvSpPr>
        <p:spPr/>
        <p:txBody>
          <a:bodyPr/>
          <a:lstStyle/>
          <a:p>
            <a:r>
              <a:rPr lang="en-US" sz="1300" dirty="0"/>
              <a:t>In period 4, the contractor conducted its annual project Comprehensive Estimate at Completion. Once all the new estimates were reviewed and summarized, they realized they were forecasting an overrun of 40 million dollars against the performance measurement baseline.  </a:t>
            </a:r>
          </a:p>
          <a:p>
            <a:endParaRPr lang="en-US" sz="1300" dirty="0"/>
          </a:p>
          <a:p>
            <a:r>
              <a:rPr lang="en-US" sz="1300" dirty="0"/>
              <a:t> Note that the PMB did not change with the incorporation of the EAC.  The EAC simply was the best estimate at the time of what the responsible managers thought would be the ultimate cost of the work when it is completed.  Because the contractor had 60 million dollars of management reserve, the government did not have to increase funding as the contract budget base was not impacted.  However, the government is on alert now that further overruns or use of MR could impact funding.  </a:t>
            </a:r>
          </a:p>
        </p:txBody>
      </p:sp>
      <p:sp>
        <p:nvSpPr>
          <p:cNvPr id="83972" name="Slide Number Placeholder 3">
            <a:extLst>
              <a:ext uri="{FF2B5EF4-FFF2-40B4-BE49-F238E27FC236}">
                <a16:creationId xmlns:a16="http://schemas.microsoft.com/office/drawing/2014/main" xmlns="" id="{CE596A56-E664-43C6-AAFC-54CECE8AD0B1}"/>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A9A9D187-F7EF-4EFB-A8BD-9B80D25E8347}" type="slidenum">
              <a:rPr lang="en-US" altLang="en-US"/>
              <a:pPr defTabSz="966612">
                <a:defRPr/>
              </a:pPr>
              <a:t>11</a:t>
            </a:fld>
            <a:endParaRPr lang="en-US" altLang="en-US"/>
          </a:p>
        </p:txBody>
      </p:sp>
    </p:spTree>
    <p:extLst>
      <p:ext uri="{BB962C8B-B14F-4D97-AF65-F5344CB8AC3E}">
        <p14:creationId xmlns:p14="http://schemas.microsoft.com/office/powerpoint/2010/main" val="216909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xmlns="" id="{B4E850CA-CEDF-4964-A39C-42F9662DE491}"/>
              </a:ext>
            </a:extLst>
          </p:cNvPr>
          <p:cNvSpPr>
            <a:spLocks noGrp="1" noRot="1" noChangeAspect="1" noChangeArrowheads="1" noTextEdit="1"/>
          </p:cNvSpPr>
          <p:nvPr>
            <p:ph type="sldImg"/>
          </p:nvPr>
        </p:nvSpPr>
        <p:spPr>
          <a:ln/>
        </p:spPr>
      </p:sp>
      <p:sp>
        <p:nvSpPr>
          <p:cNvPr id="254979" name="Rectangle 3">
            <a:extLst>
              <a:ext uri="{FF2B5EF4-FFF2-40B4-BE49-F238E27FC236}">
                <a16:creationId xmlns:a16="http://schemas.microsoft.com/office/drawing/2014/main" xmlns="" id="{86AC14BA-FF45-4C37-A55C-1ADE54849554}"/>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300" dirty="0"/>
              <a:t>The bar chart shows how the estimate at completion (red line) increased by 40 because of the project comprehensive EAC. The difference between the PMB and the EAC is called the Variance at Completion.  In this scenario, the contractor still has 60 million dollars of MR; so at this point, there is no need for the government to increase the authorized funding (green line) because the projected EAC is within the boundaries of the CBB or PBB.  </a:t>
            </a:r>
          </a:p>
          <a:p>
            <a:endParaRPr lang="en-US" sz="1300" dirty="0"/>
          </a:p>
          <a:p>
            <a:r>
              <a:rPr lang="en-US" sz="1300" dirty="0"/>
              <a:t> Said another way, if the contractor completed the project at this point with an actual overrun of 40 million dollars and did not use any of the existing MR, the authorized funding would be sufficient.  </a:t>
            </a:r>
          </a:p>
          <a:p>
            <a:endParaRPr lang="en-US" sz="1300" dirty="0"/>
          </a:p>
          <a:p>
            <a:r>
              <a:rPr lang="en-US" sz="1300" dirty="0"/>
              <a:t> However, the concern is that the project is not complete, and the government needs to track this very closely as any significant use of the 60 million dollars of MR could cause an immediate need to increase the authorized funding on this project. </a:t>
            </a:r>
          </a:p>
        </p:txBody>
      </p:sp>
    </p:spTree>
    <p:extLst>
      <p:ext uri="{BB962C8B-B14F-4D97-AF65-F5344CB8AC3E}">
        <p14:creationId xmlns:p14="http://schemas.microsoft.com/office/powerpoint/2010/main" val="64217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61EFDDC2-ACE0-4037-B58E-FE351B2309B9}"/>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2118B131-F883-43B8-BBF6-565CE116DACC}"/>
              </a:ext>
            </a:extLst>
          </p:cNvPr>
          <p:cNvSpPr>
            <a:spLocks noGrp="1"/>
          </p:cNvSpPr>
          <p:nvPr>
            <p:ph type="body" idx="1"/>
          </p:nvPr>
        </p:nvSpPr>
        <p:spPr/>
        <p:txBody>
          <a:bodyPr/>
          <a:lstStyle/>
          <a:p>
            <a:r>
              <a:rPr lang="en-US" sz="1300" dirty="0"/>
              <a:t>The S curve shows the 40 million dollars increase in the EAC. Again, the MR available for the contractor to use is still 60 million dollars, but if MR greater than 20 million dollars is used and the estimate at </a:t>
            </a:r>
            <a:r>
              <a:rPr lang="en-US" sz="1300" b="1" dirty="0"/>
              <a:t>completion</a:t>
            </a:r>
            <a:r>
              <a:rPr lang="en-US" sz="1300" dirty="0"/>
              <a:t> is accurate, the contractor will overrun the current funding level.  </a:t>
            </a:r>
          </a:p>
          <a:p>
            <a:pPr>
              <a:defRPr/>
            </a:pPr>
            <a:endParaRPr lang="en-US" sz="1100" dirty="0"/>
          </a:p>
        </p:txBody>
      </p:sp>
      <p:sp>
        <p:nvSpPr>
          <p:cNvPr id="86020" name="Slide Number Placeholder 3">
            <a:extLst>
              <a:ext uri="{FF2B5EF4-FFF2-40B4-BE49-F238E27FC236}">
                <a16:creationId xmlns:a16="http://schemas.microsoft.com/office/drawing/2014/main" xmlns="" id="{F768D4C8-786E-4217-986E-647C167A7A54}"/>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4033B157-F1C8-4EAD-A041-F6A181A11C77}" type="slidenum">
              <a:rPr lang="en-US" altLang="en-US"/>
              <a:pPr defTabSz="966612">
                <a:defRPr/>
              </a:pPr>
              <a:t>13</a:t>
            </a:fld>
            <a:endParaRPr lang="en-US" altLang="en-US"/>
          </a:p>
        </p:txBody>
      </p:sp>
    </p:spTree>
    <p:extLst>
      <p:ext uri="{BB962C8B-B14F-4D97-AF65-F5344CB8AC3E}">
        <p14:creationId xmlns:p14="http://schemas.microsoft.com/office/powerpoint/2010/main" val="421251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F365219B-22F9-4E56-9D34-2646847FF19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FB0C65F1-9E25-4508-97CA-89E203AEF041}"/>
              </a:ext>
            </a:extLst>
          </p:cNvPr>
          <p:cNvSpPr>
            <a:spLocks noGrp="1"/>
          </p:cNvSpPr>
          <p:nvPr>
            <p:ph type="body" idx="1"/>
          </p:nvPr>
        </p:nvSpPr>
        <p:spPr/>
        <p:txBody>
          <a:bodyPr/>
          <a:lstStyle/>
          <a:p>
            <a:r>
              <a:rPr lang="en-US" sz="1300" dirty="0"/>
              <a:t>In Period 5, the weld process for the stainless steel containers proved more difficult than originally planned.  Two tanks had to be scrapped and rebuilt. This caused an estimated 20 million dollars increase in the Estimate at Completion.  </a:t>
            </a:r>
          </a:p>
          <a:p>
            <a:r>
              <a:rPr lang="en-US" sz="1300" dirty="0"/>
              <a:t>The overrun eliminated any possibility that there might be enough unused MR budget to offset any additional overruns.  The DOE still holds 10 million dollars of Contingency.</a:t>
            </a:r>
          </a:p>
        </p:txBody>
      </p:sp>
      <p:sp>
        <p:nvSpPr>
          <p:cNvPr id="87044" name="Slide Number Placeholder 3">
            <a:extLst>
              <a:ext uri="{FF2B5EF4-FFF2-40B4-BE49-F238E27FC236}">
                <a16:creationId xmlns:a16="http://schemas.microsoft.com/office/drawing/2014/main" xmlns="" id="{D634058D-BB3C-41E0-9833-80F672846568}"/>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6F1E7D51-9724-4967-A31C-C7BAAE4C865A}" type="slidenum">
              <a:rPr lang="en-US" altLang="en-US"/>
              <a:pPr defTabSz="966612">
                <a:defRPr/>
              </a:pPr>
              <a:t>14</a:t>
            </a:fld>
            <a:endParaRPr lang="en-US" altLang="en-US"/>
          </a:p>
        </p:txBody>
      </p:sp>
    </p:spTree>
    <p:extLst>
      <p:ext uri="{BB962C8B-B14F-4D97-AF65-F5344CB8AC3E}">
        <p14:creationId xmlns:p14="http://schemas.microsoft.com/office/powerpoint/2010/main" val="42765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991A8129-3CA0-4C45-BB2E-BB701E52DD15}"/>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xmlns="" id="{25EF90DB-6679-474F-BDA7-FD0B1E8964FE}"/>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300" dirty="0"/>
              <a:t>The bar chart shows how the increase in the estimate at completion for the scope of work in the performance measurement baseline is now equal to the contract budget base.  Note that the 60 million dollars of management reserve is still available for the contractor’s use for future work.  Should the contractor transfer any MR to the PMB, it will cause the projected EAC to increase, thus requiring additional funding.  </a:t>
            </a:r>
          </a:p>
        </p:txBody>
      </p:sp>
    </p:spTree>
    <p:extLst>
      <p:ext uri="{BB962C8B-B14F-4D97-AF65-F5344CB8AC3E}">
        <p14:creationId xmlns:p14="http://schemas.microsoft.com/office/powerpoint/2010/main" val="80222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2A00AE67-64FB-4352-9679-12D1CF607E2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4100DAA0-3037-4F63-9948-F74B875BFC24}"/>
              </a:ext>
            </a:extLst>
          </p:cNvPr>
          <p:cNvSpPr>
            <a:spLocks noGrp="1"/>
          </p:cNvSpPr>
          <p:nvPr>
            <p:ph type="body" idx="1"/>
          </p:nvPr>
        </p:nvSpPr>
        <p:spPr/>
        <p:txBody>
          <a:bodyPr/>
          <a:lstStyle/>
          <a:p>
            <a:r>
              <a:rPr lang="en-US" sz="1300" dirty="0"/>
              <a:t>The EAC curve increased to the CBB or PBB line and the contractor still has 60 million dollars of MR; however, any use of it could set off an immediate need for additional funding.  The DOE Federal Project Director (FPD) needs to watch this very carefully. The 10 million dollars of contingency must be set aside or obligated to fund the projected overrun. </a:t>
            </a:r>
          </a:p>
        </p:txBody>
      </p:sp>
      <p:sp>
        <p:nvSpPr>
          <p:cNvPr id="89092" name="Slide Number Placeholder 3">
            <a:extLst>
              <a:ext uri="{FF2B5EF4-FFF2-40B4-BE49-F238E27FC236}">
                <a16:creationId xmlns:a16="http://schemas.microsoft.com/office/drawing/2014/main" xmlns="" id="{F5F48CD7-DF5B-4B38-849A-EBB7BDCD4622}"/>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61E9B114-CDAF-4B83-B0A7-CB85A4DD43A0}" type="slidenum">
              <a:rPr lang="en-US" altLang="en-US"/>
              <a:pPr defTabSz="966612">
                <a:defRPr/>
              </a:pPr>
              <a:t>16</a:t>
            </a:fld>
            <a:endParaRPr lang="en-US" altLang="en-US"/>
          </a:p>
        </p:txBody>
      </p:sp>
    </p:spTree>
    <p:extLst>
      <p:ext uri="{BB962C8B-B14F-4D97-AF65-F5344CB8AC3E}">
        <p14:creationId xmlns:p14="http://schemas.microsoft.com/office/powerpoint/2010/main" val="65858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xmlns="" id="{C67604F4-8540-480C-B4A0-58BCDE5355E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8EA10632-4D38-4CAA-9C2A-2AFD7780056F}"/>
              </a:ext>
            </a:extLst>
          </p:cNvPr>
          <p:cNvSpPr>
            <a:spLocks noGrp="1"/>
          </p:cNvSpPr>
          <p:nvPr>
            <p:ph type="body" idx="1"/>
          </p:nvPr>
        </p:nvSpPr>
        <p:spPr/>
        <p:txBody>
          <a:bodyPr/>
          <a:lstStyle/>
          <a:p>
            <a:r>
              <a:rPr lang="en-US" sz="1300" dirty="0"/>
              <a:t>Period 6 will be approached with two different scenarios. The first scenario shows that the impact from the welding issues was 10 million dollars more than originally projected as the contractor’s struggles continue.  This does not change the contract budget base since it is only an EAC and funding increase, but it does require the customer to change the funding authorization to accommodate the increase in the estimate at completion.  The Contingency is gone as is any flexibility for the DOE customer to make additional project adjustments. </a:t>
            </a:r>
          </a:p>
        </p:txBody>
      </p:sp>
      <p:sp>
        <p:nvSpPr>
          <p:cNvPr id="90116" name="Slide Number Placeholder 3">
            <a:extLst>
              <a:ext uri="{FF2B5EF4-FFF2-40B4-BE49-F238E27FC236}">
                <a16:creationId xmlns:a16="http://schemas.microsoft.com/office/drawing/2014/main" xmlns="" id="{703E9504-EBE6-4AAE-834E-D0517AD38090}"/>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4C74429B-99D4-4DFF-A79E-71A82C7C7C09}" type="slidenum">
              <a:rPr lang="en-US" altLang="en-US"/>
              <a:pPr defTabSz="966612">
                <a:defRPr/>
              </a:pPr>
              <a:t>17</a:t>
            </a:fld>
            <a:endParaRPr lang="en-US" altLang="en-US"/>
          </a:p>
        </p:txBody>
      </p:sp>
    </p:spTree>
    <p:extLst>
      <p:ext uri="{BB962C8B-B14F-4D97-AF65-F5344CB8AC3E}">
        <p14:creationId xmlns:p14="http://schemas.microsoft.com/office/powerpoint/2010/main" val="2428097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69C864BB-23D0-4289-BF0B-BA64DFF7B87E}"/>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xmlns="" id="{A2969143-9C91-4400-BA84-9AD6DC53E3F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300" dirty="0"/>
              <a:t>The bar chart shows that because of the increase in the estimate at completion, the government had to apply contingency, this time as funding for current scope as opposed to using the contingency for future scope changes. The Contingency is now gone as is any flexibility for the DOE customer to make additional project adjustments. If this project is not close to completion, the DOE Project Manager would need to pursue additional funding in case of further overruns.  </a:t>
            </a:r>
          </a:p>
          <a:p>
            <a:r>
              <a:rPr lang="en-US" sz="1300" dirty="0"/>
              <a:t> Note that only the red EAC line and the green Authorized Funding lines increased but the yellow contract budget base line did not.  Why is that?  The answer is that the amount of budget provided to the contractor has not changed. This scenario helps to visualize how the DOE Contingency is not only used for funding additional scope, but in this example, it is being used to fund the overrun.  </a:t>
            </a:r>
          </a:p>
        </p:txBody>
      </p:sp>
    </p:spTree>
    <p:extLst>
      <p:ext uri="{BB962C8B-B14F-4D97-AF65-F5344CB8AC3E}">
        <p14:creationId xmlns:p14="http://schemas.microsoft.com/office/powerpoint/2010/main" val="3981816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xmlns="" id="{08096798-4E77-4669-A27A-8F7114F0931F}"/>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251237CE-9102-4460-8A67-2B8F85601562}"/>
              </a:ext>
            </a:extLst>
          </p:cNvPr>
          <p:cNvSpPr>
            <a:spLocks noGrp="1"/>
          </p:cNvSpPr>
          <p:nvPr>
            <p:ph type="body" idx="1"/>
          </p:nvPr>
        </p:nvSpPr>
        <p:spPr/>
        <p:txBody>
          <a:bodyPr/>
          <a:lstStyle/>
          <a:p>
            <a:r>
              <a:rPr lang="en-US" sz="1300" dirty="0"/>
              <a:t>Once the EAC reached the Total Project Cost line, no Contingency remained. Contingency could only be applied via contract modification for increased scope </a:t>
            </a:r>
            <a:r>
              <a:rPr lang="en-US" sz="1300" u="sng" dirty="0"/>
              <a:t>if</a:t>
            </a:r>
            <a:r>
              <a:rPr lang="en-US" sz="1300" dirty="0"/>
              <a:t> the EAC projection improved. </a:t>
            </a:r>
          </a:p>
        </p:txBody>
      </p:sp>
      <p:sp>
        <p:nvSpPr>
          <p:cNvPr id="92164" name="Slide Number Placeholder 3">
            <a:extLst>
              <a:ext uri="{FF2B5EF4-FFF2-40B4-BE49-F238E27FC236}">
                <a16:creationId xmlns:a16="http://schemas.microsoft.com/office/drawing/2014/main" xmlns="" id="{35CBDD64-3EC6-4FEF-83B7-F96648A5D07C}"/>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D00F075A-318F-44FB-99F8-96485B143F9E}" type="slidenum">
              <a:rPr lang="en-US" altLang="en-US"/>
              <a:pPr defTabSz="966612">
                <a:defRPr/>
              </a:pPr>
              <a:t>19</a:t>
            </a:fld>
            <a:endParaRPr lang="en-US" altLang="en-US"/>
          </a:p>
        </p:txBody>
      </p:sp>
    </p:spTree>
    <p:extLst>
      <p:ext uri="{BB962C8B-B14F-4D97-AF65-F5344CB8AC3E}">
        <p14:creationId xmlns:p14="http://schemas.microsoft.com/office/powerpoint/2010/main" val="41074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This snippet provides detailed scenarios of how normal project changes impact the performance measurement baseline, management reserve, projected variances at completion, and DOE contingency. A project hierarchy is shown to refresh viewers of a project hierarchy. Note to </a:t>
            </a:r>
            <a:r>
              <a:rPr lang="en-US" sz="1400" dirty="0"/>
              <a:t>refer to </a:t>
            </a:r>
            <a:r>
              <a:rPr lang="en-US" sz="1400" b="1" dirty="0"/>
              <a:t>Snippet 1-11 Varying Project and Contract Structures </a:t>
            </a:r>
            <a:r>
              <a:rPr lang="en-US" sz="1400" dirty="0"/>
              <a:t>or the </a:t>
            </a:r>
            <a:r>
              <a:rPr lang="en-US" sz="1400" b="1" dirty="0"/>
              <a:t>DOE EVMS Gold Card </a:t>
            </a:r>
            <a:r>
              <a:rPr lang="en-US" sz="1400" dirty="0"/>
              <a:t>for information relative to the relation of the Contract Budget Base (CBB) and Project Budget Base (PBB). </a:t>
            </a:r>
          </a:p>
          <a:p>
            <a:endParaRPr lang="en-US" sz="1300" dirty="0"/>
          </a:p>
          <a:p>
            <a:endParaRPr lang="en-US" dirty="0"/>
          </a:p>
        </p:txBody>
      </p:sp>
      <p:sp>
        <p:nvSpPr>
          <p:cNvPr id="4" name="Slide Number Placeholder 3"/>
          <p:cNvSpPr>
            <a:spLocks noGrp="1"/>
          </p:cNvSpPr>
          <p:nvPr>
            <p:ph type="sldNum" sz="quarter" idx="5"/>
          </p:nvPr>
        </p:nvSpPr>
        <p:spPr/>
        <p:txBody>
          <a:bodyPr/>
          <a:lstStyle/>
          <a:p>
            <a:fld id="{979599AB-6022-45F8-905D-070D3DABCD23}" type="slidenum">
              <a:rPr lang="en-US" smtClean="0"/>
              <a:t>2</a:t>
            </a:fld>
            <a:endParaRPr lang="en-US"/>
          </a:p>
        </p:txBody>
      </p:sp>
    </p:spTree>
    <p:extLst>
      <p:ext uri="{BB962C8B-B14F-4D97-AF65-F5344CB8AC3E}">
        <p14:creationId xmlns:p14="http://schemas.microsoft.com/office/powerpoint/2010/main" val="377477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296FB98A-4F96-427A-8B4F-C0B2AB8E113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8EC6DF29-5920-4B51-B096-B3F8B962480F}"/>
              </a:ext>
            </a:extLst>
          </p:cNvPr>
          <p:cNvSpPr>
            <a:spLocks noGrp="1"/>
          </p:cNvSpPr>
          <p:nvPr>
            <p:ph type="body" idx="1"/>
          </p:nvPr>
        </p:nvSpPr>
        <p:spPr/>
        <p:txBody>
          <a:bodyPr/>
          <a:lstStyle/>
          <a:p>
            <a:r>
              <a:rPr lang="en-US" sz="1300" dirty="0"/>
              <a:t>Let’s look at Period 6 with a different twist applied. The contractor applied 10 million dollars of MR to the PMB due to the realization that additional unanticipated ground water testing would need to be accomplished. This was identified in its risk mitigation plan.   </a:t>
            </a:r>
          </a:p>
          <a:p>
            <a:endParaRPr lang="en-US" sz="1300" dirty="0"/>
          </a:p>
          <a:p>
            <a:r>
              <a:rPr lang="en-US" sz="1300" dirty="0"/>
              <a:t>The additional MR caused the PMB to increase, the EAC to increase, and forced the need for additional funding.  DOE must change the funding authorization to match the increase in the EAC.  The Contingency is gone as is any flexibility for the DOE to make additional project adjustments. </a:t>
            </a:r>
          </a:p>
        </p:txBody>
      </p:sp>
      <p:sp>
        <p:nvSpPr>
          <p:cNvPr id="93188" name="Slide Number Placeholder 3">
            <a:extLst>
              <a:ext uri="{FF2B5EF4-FFF2-40B4-BE49-F238E27FC236}">
                <a16:creationId xmlns:a16="http://schemas.microsoft.com/office/drawing/2014/main" xmlns="" id="{60F48608-98F9-4552-9C7C-6808F33CC01B}"/>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AC123EC1-D97C-4211-B22F-8F58F6B79E37}" type="slidenum">
              <a:rPr lang="en-US" altLang="en-US"/>
              <a:pPr defTabSz="966612">
                <a:defRPr/>
              </a:pPr>
              <a:t>20</a:t>
            </a:fld>
            <a:endParaRPr lang="en-US" altLang="en-US"/>
          </a:p>
        </p:txBody>
      </p:sp>
    </p:spTree>
    <p:extLst>
      <p:ext uri="{BB962C8B-B14F-4D97-AF65-F5344CB8AC3E}">
        <p14:creationId xmlns:p14="http://schemas.microsoft.com/office/powerpoint/2010/main" val="264138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xmlns="" id="{A7E08C26-2B25-4A2C-9F11-63320E92E441}"/>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xmlns="" id="{AD0EFF8A-69F6-46FD-B944-F3DD77B5CD76}"/>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300" dirty="0"/>
              <a:t>The only difference between the first scenario for Period 6 and this 2</a:t>
            </a:r>
            <a:r>
              <a:rPr lang="en-US" sz="1300" baseline="30000" dirty="0"/>
              <a:t>nd</a:t>
            </a:r>
            <a:r>
              <a:rPr lang="en-US" sz="1300" dirty="0"/>
              <a:t> scenario is that the grey Performance Measurement Baseline line increased to show the transfer of budget from MR to the PMB for an internal scope change.  The PMB increased to 640 million dollars and MR was reduced to 50 million dollars. </a:t>
            </a:r>
          </a:p>
          <a:p>
            <a:endParaRPr lang="en-US" sz="1300" dirty="0"/>
          </a:p>
          <a:p>
            <a:r>
              <a:rPr lang="en-US" sz="1300" dirty="0"/>
              <a:t>Although MR was available, the 10 million dollars of contingency must be obligated to fund the projected overrun caused by the application of MR to the PMB, which also caused an increase to the EAC.</a:t>
            </a:r>
          </a:p>
          <a:p>
            <a:endParaRPr lang="en-US" sz="1300" dirty="0"/>
          </a:p>
          <a:p>
            <a:r>
              <a:rPr lang="en-US" sz="1300" dirty="0"/>
              <a:t> Again, the 10 million dollars above the CBB or PBB is labeled here as “contract overrun” since it exceeds the CBB or PBB.  The Variance at Completion or VAC, estimated at 60 million dollars less the 10 million dollars contract overrun, is considered estimated PMB overrun. What this means to the DOE is that if the contractor were to use any MR in the future, an increase to the authorized funding would be likely. DOE may need to take action to execute a Baseline Change Proposal (referred to as a BCP) to increase the TPC, thereby making additional contingency available based on current projections, and ensuring sufficient funding authorization is in place to complete the project.</a:t>
            </a:r>
          </a:p>
        </p:txBody>
      </p:sp>
    </p:spTree>
    <p:extLst>
      <p:ext uri="{BB962C8B-B14F-4D97-AF65-F5344CB8AC3E}">
        <p14:creationId xmlns:p14="http://schemas.microsoft.com/office/powerpoint/2010/main" val="291474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DA63976A-5FD7-4814-A3C5-4C3F8D2FD8B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D08968A7-FF59-4CD6-ABA5-7903F4FCF79D}"/>
              </a:ext>
            </a:extLst>
          </p:cNvPr>
          <p:cNvSpPr>
            <a:spLocks noGrp="1"/>
          </p:cNvSpPr>
          <p:nvPr>
            <p:ph type="body" idx="1"/>
          </p:nvPr>
        </p:nvSpPr>
        <p:spPr/>
        <p:txBody>
          <a:bodyPr/>
          <a:lstStyle/>
          <a:p>
            <a:r>
              <a:rPr lang="en-US" sz="1300" dirty="0"/>
              <a:t>In this scenario the EAC reached the Total Project Cost line because of the use of MR which also caused an increase to the EAC.  Again there is no Contingency remaining.</a:t>
            </a:r>
          </a:p>
          <a:p>
            <a:r>
              <a:rPr lang="en-US" sz="1300" dirty="0"/>
              <a:t>The point of these two scenarios for Period 6 is to demonstrate that in either case, the contingency is depleted.</a:t>
            </a:r>
          </a:p>
        </p:txBody>
      </p:sp>
      <p:sp>
        <p:nvSpPr>
          <p:cNvPr id="95236" name="Slide Number Placeholder 3">
            <a:extLst>
              <a:ext uri="{FF2B5EF4-FFF2-40B4-BE49-F238E27FC236}">
                <a16:creationId xmlns:a16="http://schemas.microsoft.com/office/drawing/2014/main" xmlns="" id="{4C913FDC-EC5E-41CE-9880-86AF58AC5479}"/>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2A212EB3-202D-48F2-8310-5B180FCFCFBB}" type="slidenum">
              <a:rPr lang="en-US" altLang="en-US"/>
              <a:pPr defTabSz="966612">
                <a:defRPr/>
              </a:pPr>
              <a:t>22</a:t>
            </a:fld>
            <a:endParaRPr lang="en-US" altLang="en-US"/>
          </a:p>
        </p:txBody>
      </p:sp>
    </p:spTree>
    <p:extLst>
      <p:ext uri="{BB962C8B-B14F-4D97-AF65-F5344CB8AC3E}">
        <p14:creationId xmlns:p14="http://schemas.microsoft.com/office/powerpoint/2010/main" val="1177653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xmlns="" id="{D1169659-0E51-4091-AFFA-4C12575E5BC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CD10ACFF-F8B4-44ED-A275-22442E363EFF}"/>
              </a:ext>
            </a:extLst>
          </p:cNvPr>
          <p:cNvSpPr>
            <a:spLocks noGrp="1"/>
          </p:cNvSpPr>
          <p:nvPr>
            <p:ph type="body" idx="1"/>
          </p:nvPr>
        </p:nvSpPr>
        <p:spPr/>
        <p:txBody>
          <a:bodyPr/>
          <a:lstStyle/>
          <a:p>
            <a:r>
              <a:rPr lang="en-US" sz="1300" dirty="0"/>
              <a:t>In Period 7, the contractor received authorization to implement and report an Over Target Baseline (OTB).  Recall that an OTB is a baseline that exceeds the Contract Budget Base, which becomes a new Performance Measurement Baseline for management purposes. The CBB or PBB is </a:t>
            </a:r>
            <a:r>
              <a:rPr lang="en-US" sz="1300" u="sng" dirty="0"/>
              <a:t>not</a:t>
            </a:r>
            <a:r>
              <a:rPr lang="en-US" sz="1300" dirty="0"/>
              <a:t> adjusted as a result of an OTB.  </a:t>
            </a:r>
          </a:p>
          <a:p>
            <a:endParaRPr lang="en-US" sz="1300" dirty="0"/>
          </a:p>
          <a:p>
            <a:r>
              <a:rPr lang="en-US" sz="1300" dirty="0"/>
              <a:t>In EVM terminology, before an OTB, the sum of the budgets distributed to control accounts and summary level planning packages, plus undistributed budget (UB) and management reserve (MR) equals the CBB or PBB which also equals the TAB.  After the OTB, the TAB exceeds the CBB or PBB. The difference between the new TAB and the CBB or PBB is the amount of the new Performance Measurement Baseline, which resulted from the overrun and revised EAC, as well as the reduced amount of Management Reserve. Establishment of an OTB entails adding budget for the work remaining to be performed and possibly adjusting variances (cost, schedule or both). For more detailed information on an Over Target Baseline, please refer to Snippets 1-5A and 5B.  </a:t>
            </a:r>
          </a:p>
        </p:txBody>
      </p:sp>
      <p:sp>
        <p:nvSpPr>
          <p:cNvPr id="96260" name="Slide Number Placeholder 3">
            <a:extLst>
              <a:ext uri="{FF2B5EF4-FFF2-40B4-BE49-F238E27FC236}">
                <a16:creationId xmlns:a16="http://schemas.microsoft.com/office/drawing/2014/main" xmlns="" id="{028A7FE7-7553-4F76-8712-9814A33652F3}"/>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B3EDE950-C722-46D2-9E1E-61784B135BE0}" type="slidenum">
              <a:rPr lang="en-US" altLang="en-US"/>
              <a:pPr defTabSz="966612">
                <a:defRPr/>
              </a:pPr>
              <a:t>23</a:t>
            </a:fld>
            <a:endParaRPr lang="en-US" altLang="en-US"/>
          </a:p>
        </p:txBody>
      </p:sp>
    </p:spTree>
    <p:extLst>
      <p:ext uri="{BB962C8B-B14F-4D97-AF65-F5344CB8AC3E}">
        <p14:creationId xmlns:p14="http://schemas.microsoft.com/office/powerpoint/2010/main" val="158801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9D5628AF-1A05-4A1C-925B-C1D5D59B01D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47C9B38A-C788-4C92-9DC2-4ED076AD7EE6}"/>
              </a:ext>
            </a:extLst>
          </p:cNvPr>
          <p:cNvSpPr>
            <a:spLocks noGrp="1"/>
          </p:cNvSpPr>
          <p:nvPr>
            <p:ph type="body" idx="1"/>
          </p:nvPr>
        </p:nvSpPr>
        <p:spPr/>
        <p:txBody>
          <a:bodyPr/>
          <a:lstStyle/>
          <a:p>
            <a:r>
              <a:rPr lang="en-US" sz="1300" dirty="0"/>
              <a:t>Let’s take a look at how the OTB looks on our Bar Chart.  In our scenario, the contractor was obviously showing signs of trouble as the EAC overran the contract budget base in period 6.  Between Period 6 and Period 7, the contractor and DOE agreed to an Over Target Baseline, thus allowing the contractor to provide a formal replan of its PMB and MR to reflect a realistic baseline to complete the project.  </a:t>
            </a:r>
          </a:p>
          <a:p>
            <a:endParaRPr lang="en-US" sz="1300" dirty="0"/>
          </a:p>
          <a:p>
            <a:r>
              <a:rPr lang="en-US" sz="1300" dirty="0"/>
              <a:t> The government also received approval from the Chief Executive for Project Management for additional project funding.  The TPC (less profit/fees</a:t>
            </a:r>
            <a:r>
              <a:rPr lang="en-US" sz="1300" b="1" dirty="0"/>
              <a:t> and</a:t>
            </a:r>
            <a:r>
              <a:rPr lang="en-US" sz="1300" dirty="0"/>
              <a:t> ODC) is now 760 million dollars.  Authorized Funding to the contractor is 730 million dollars, reflected as budget of 710 million dollars in the PMB and 20 million dollars in MR.  The DOE Contingency is 30 million dollars. The EAC is currently 710 million dollars.   </a:t>
            </a:r>
          </a:p>
        </p:txBody>
      </p:sp>
      <p:sp>
        <p:nvSpPr>
          <p:cNvPr id="97284" name="Slide Number Placeholder 3">
            <a:extLst>
              <a:ext uri="{FF2B5EF4-FFF2-40B4-BE49-F238E27FC236}">
                <a16:creationId xmlns:a16="http://schemas.microsoft.com/office/drawing/2014/main" xmlns="" id="{F77D041F-6A22-4ACA-B54C-48D36FB48F0C}"/>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CC4195A0-D31A-4460-AA40-693A692170F8}" type="slidenum">
              <a:rPr lang="en-US" altLang="en-US"/>
              <a:pPr defTabSz="966612">
                <a:defRPr/>
              </a:pPr>
              <a:t>24</a:t>
            </a:fld>
            <a:endParaRPr lang="en-US" altLang="en-US"/>
          </a:p>
        </p:txBody>
      </p:sp>
    </p:spTree>
    <p:extLst>
      <p:ext uri="{BB962C8B-B14F-4D97-AF65-F5344CB8AC3E}">
        <p14:creationId xmlns:p14="http://schemas.microsoft.com/office/powerpoint/2010/main" val="977640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xmlns="" id="{7A19B7FE-FBD7-4D2B-96CA-96E5E1CB8F94}"/>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xmlns="" id="{4E8C7F65-3261-4781-8440-25FB9B6DBD17}"/>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ormAutofit/>
          </a:bodyPr>
          <a:lstStyle/>
          <a:p>
            <a:r>
              <a:rPr lang="en-US" sz="1300" dirty="0"/>
              <a:t>Let’s take a look at how the OTB looks on our Bar Chart. The post OTB Management Reserve (blue area) is 20 million dollars. The post OTB Performance Measurement Baseline (grey line) increased from 640 million dollars to 710 million dollars. </a:t>
            </a:r>
          </a:p>
          <a:p>
            <a:r>
              <a:rPr lang="en-US" sz="1300" dirty="0"/>
              <a:t>The Contract Budget Base as shown by the yellow line remains at 690 million dollars since this is an OTB, not a change in scope. The authorized funding is 730 million dollars as shown by the green line. The EAC (red line) increased by 10 million dollars since Period 6.  </a:t>
            </a:r>
          </a:p>
          <a:p>
            <a:r>
              <a:rPr lang="en-US" sz="1300" dirty="0"/>
              <a:t>By definition, the OTB is the PMB, 710 million dollars, plus the MR of 20 million dollars, minus the CBB or PBB of 690 which equals 40 million dollars.  The sum of the OTB, 40 million dollars, plus the CBB or PBB, 690 million dollars, equals the TAB at 730 million dollars.   </a:t>
            </a:r>
          </a:p>
          <a:p>
            <a:pPr>
              <a:defRPr/>
            </a:pPr>
            <a:endParaRPr lang="en-US" dirty="0">
              <a:cs typeface="+mn-cs"/>
            </a:endParaRPr>
          </a:p>
        </p:txBody>
      </p:sp>
    </p:spTree>
    <p:extLst>
      <p:ext uri="{BB962C8B-B14F-4D97-AF65-F5344CB8AC3E}">
        <p14:creationId xmlns:p14="http://schemas.microsoft.com/office/powerpoint/2010/main" val="2116077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xmlns="" id="{9F898DA4-833E-49BB-810A-52AE6A88B852}"/>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xmlns="" id="{1C6FDAA2-B57F-4005-9D87-8A7D7A88C8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New TPC, TAB, PMB along with the OTB and Over Target Schedule (OTS) are shown on this S curve chart.  </a:t>
            </a:r>
          </a:p>
        </p:txBody>
      </p:sp>
      <p:sp>
        <p:nvSpPr>
          <p:cNvPr id="99332" name="Slide Number Placeholder 3">
            <a:extLst>
              <a:ext uri="{FF2B5EF4-FFF2-40B4-BE49-F238E27FC236}">
                <a16:creationId xmlns:a16="http://schemas.microsoft.com/office/drawing/2014/main" xmlns="" id="{FB8BA02F-81CC-434F-B834-29AA812448A7}"/>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E32D4D8B-9A14-4E51-9B37-C548DBAB8EFA}" type="slidenum">
              <a:rPr lang="en-US" altLang="en-US"/>
              <a:pPr defTabSz="966612">
                <a:defRPr/>
              </a:pPr>
              <a:t>26</a:t>
            </a:fld>
            <a:endParaRPr lang="en-US" altLang="en-US"/>
          </a:p>
        </p:txBody>
      </p:sp>
    </p:spTree>
    <p:extLst>
      <p:ext uri="{BB962C8B-B14F-4D97-AF65-F5344CB8AC3E}">
        <p14:creationId xmlns:p14="http://schemas.microsoft.com/office/powerpoint/2010/main" val="3719829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xmlns="" id="{D1169659-0E51-4091-AFFA-4C12575E5BC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CD10ACFF-F8B4-44ED-A275-22442E363EF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From the examples that we have shown throughout this training module, the need for funding status is apparent.  The DOE FPD can use the PARS EAC Funding Requirements report to track whether sufficient funding is available to complete the project.  An example of the Report in PARZ is shown. Major components of Total Project Cost (TPC) are plotted in a stacked column.  This allows the analyst to identify the current balances of each major TPC component, mainly DOE Contingency and CBB or PBB.  Further analysis should look at how the contractor’s reported forecast (EAC) is plotted against the TPC and if additional funding may be required to complete the project. Extreme increases in the EAC may indicate that an Over Target Baseline should be considered. </a:t>
            </a:r>
          </a:p>
          <a:p>
            <a:r>
              <a:rPr lang="en-US" sz="1200" kern="1200" dirty="0">
                <a:solidFill>
                  <a:schemeClr val="tx1"/>
                </a:solidFill>
                <a:effectLst/>
                <a:latin typeface="+mn-lt"/>
                <a:ea typeface="+mn-ea"/>
                <a:cs typeface="+mn-cs"/>
              </a:rPr>
              <a:t>Focus areas for analysis include:</a:t>
            </a:r>
          </a:p>
          <a:p>
            <a:r>
              <a:rPr lang="en-US" sz="1200" kern="1200" dirty="0">
                <a:solidFill>
                  <a:schemeClr val="tx1"/>
                </a:solidFill>
                <a:effectLst/>
                <a:latin typeface="+mn-lt"/>
                <a:ea typeface="+mn-ea"/>
                <a:cs typeface="+mn-cs"/>
              </a:rPr>
              <a:t>A comparison of the contractor’s reported forecast (EAC) against the Total Project Cost to determine if additional funding may be required to complete the project.  </a:t>
            </a:r>
          </a:p>
          <a:p>
            <a:r>
              <a:rPr lang="en-US" sz="1200" kern="1200" dirty="0">
                <a:solidFill>
                  <a:schemeClr val="tx1"/>
                </a:solidFill>
                <a:effectLst/>
                <a:latin typeface="+mn-lt"/>
                <a:ea typeface="+mn-ea"/>
                <a:cs typeface="+mn-cs"/>
              </a:rPr>
              <a:t>Verification that all components of Total Project Cost are being accurately reported, the height of each column for each period is the same or very close, and any indications that the risk reserves and contractor baseline have not been reported accurately or are being used improperly. </a:t>
            </a:r>
          </a:p>
          <a:p>
            <a:r>
              <a:rPr lang="en-US" sz="1200" kern="1200" dirty="0">
                <a:solidFill>
                  <a:schemeClr val="tx1"/>
                </a:solidFill>
                <a:effectLst/>
                <a:latin typeface="+mn-lt"/>
                <a:ea typeface="+mn-ea"/>
                <a:cs typeface="+mn-cs"/>
              </a:rPr>
              <a:t> The indicators include:  Fluctuations in the CBB or PBB line without corresponding reverse changes in the DOE Contingency, a significant change in Contingency balance that is not reflected in the CBB or PBB line, and a decrease in Contingency with an associated increase in MR without any change to the Budget at Completion.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EAC Funding Requirements report is located in PARS,  Select Project Reports, then select the Project Summary Excel Workbook, and click on the EAC Funding Requirements Tab.</a:t>
            </a:r>
          </a:p>
          <a:p>
            <a:pPr>
              <a:defRPr/>
            </a:pPr>
            <a:endParaRPr lang="en-US" dirty="0">
              <a:cs typeface="+mn-cs"/>
            </a:endParaRPr>
          </a:p>
        </p:txBody>
      </p:sp>
      <p:sp>
        <p:nvSpPr>
          <p:cNvPr id="96260" name="Slide Number Placeholder 3">
            <a:extLst>
              <a:ext uri="{FF2B5EF4-FFF2-40B4-BE49-F238E27FC236}">
                <a16:creationId xmlns:a16="http://schemas.microsoft.com/office/drawing/2014/main" xmlns="" id="{028A7FE7-7553-4F76-8712-9814A33652F3}"/>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B3EDE950-C722-46D2-9E1E-61784B135BE0}" type="slidenum">
              <a:rPr lang="en-US" altLang="en-US"/>
              <a:pPr defTabSz="966612">
                <a:defRPr/>
              </a:pPr>
              <a:t>27</a:t>
            </a:fld>
            <a:endParaRPr lang="en-US" altLang="en-US"/>
          </a:p>
        </p:txBody>
      </p:sp>
    </p:spTree>
    <p:extLst>
      <p:ext uri="{BB962C8B-B14F-4D97-AF65-F5344CB8AC3E}">
        <p14:creationId xmlns:p14="http://schemas.microsoft.com/office/powerpoint/2010/main" val="897212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summary, choosing MR (the Contractor’s Budget) or DOE Contingency depends upon each situation. </a:t>
            </a:r>
          </a:p>
          <a:p>
            <a:r>
              <a:rPr lang="en-US" sz="1200" kern="1200" dirty="0">
                <a:solidFill>
                  <a:schemeClr val="tx1"/>
                </a:solidFill>
                <a:effectLst/>
                <a:latin typeface="+mn-lt"/>
                <a:ea typeface="+mn-ea"/>
                <a:cs typeface="+mn-cs"/>
              </a:rPr>
              <a:t>As we learned while working though the scenarios in this snippet, the impact of selecting the correct source is crucial to project management and oversight as the choice may cause funding concerns.</a:t>
            </a:r>
          </a:p>
          <a:p>
            <a:r>
              <a:rPr lang="en-US" sz="1200" kern="1200" dirty="0">
                <a:solidFill>
                  <a:schemeClr val="tx1"/>
                </a:solidFill>
                <a:effectLst/>
                <a:latin typeface="+mn-lt"/>
                <a:ea typeface="+mn-ea"/>
                <a:cs typeface="+mn-cs"/>
              </a:rPr>
              <a:t>The EAC Funding Requirements report provides a visualization of each of the PB components and fluctuations indicating concerns with remaining risk reserves and project cost variances that may signal insufficient funds to complete the project. </a:t>
            </a:r>
          </a:p>
        </p:txBody>
      </p:sp>
      <p:sp>
        <p:nvSpPr>
          <p:cNvPr id="4" name="Slide Number Placeholder 3"/>
          <p:cNvSpPr>
            <a:spLocks noGrp="1"/>
          </p:cNvSpPr>
          <p:nvPr>
            <p:ph type="sldNum" sz="quarter" idx="5"/>
          </p:nvPr>
        </p:nvSpPr>
        <p:spPr/>
        <p:txBody>
          <a:bodyPr/>
          <a:lstStyle/>
          <a:p>
            <a:fld id="{979599AB-6022-45F8-905D-070D3DABCD23}" type="slidenum">
              <a:rPr lang="en-US" smtClean="0"/>
              <a:t>28</a:t>
            </a:fld>
            <a:endParaRPr lang="en-US"/>
          </a:p>
        </p:txBody>
      </p:sp>
    </p:spTree>
    <p:extLst>
      <p:ext uri="{BB962C8B-B14F-4D97-AF65-F5344CB8AC3E}">
        <p14:creationId xmlns:p14="http://schemas.microsoft.com/office/powerpoint/2010/main" val="687061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1699"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Please refer to Snippet 6-3A for information relative to MR and Contingency concepts, purpose, and uses. </a:t>
            </a:r>
          </a:p>
          <a:p>
            <a:pPr defTabSz="1021699">
              <a:defRPr/>
            </a:pPr>
            <a:endParaRPr lang="en-US" dirty="0"/>
          </a:p>
          <a:p>
            <a:pPr defTabSz="1021699">
              <a:defRPr/>
            </a:pPr>
            <a:r>
              <a:rPr lang="en-US" dirty="0"/>
              <a:t>For additional information relative to EVMS procedures, templates, helpful references, more Snippets, and training materials, please refer to DOE PM’s external EVM Home page or the internal Max.Gov PM Library. Check back periodically for updated or new information.  </a:t>
            </a:r>
          </a:p>
          <a:p>
            <a:pPr defTabSz="1021699">
              <a:defRPr/>
            </a:pPr>
            <a:endParaRPr lang="en-US" dirty="0"/>
          </a:p>
          <a:p>
            <a:pPr defTabSz="1021699"/>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7F6673D9-9FF7-4AE6-A25F-BC3207227545}" type="slidenum">
              <a:rPr lang="en-US" smtClean="0"/>
              <a:t>29</a:t>
            </a:fld>
            <a:endParaRPr lang="en-US" dirty="0"/>
          </a:p>
        </p:txBody>
      </p:sp>
    </p:spTree>
    <p:extLst>
      <p:ext uri="{BB962C8B-B14F-4D97-AF65-F5344CB8AC3E}">
        <p14:creationId xmlns:p14="http://schemas.microsoft.com/office/powerpoint/2010/main" val="151119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xmlns="" id="{2BC9B674-0569-4F26-89D4-4DDDC0745E26}"/>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E674AAF8-C320-4BA6-8B6A-DBE7C6972927}"/>
              </a:ext>
            </a:extLst>
          </p:cNvPr>
          <p:cNvSpPr>
            <a:spLocks noGrp="1"/>
          </p:cNvSpPr>
          <p:nvPr>
            <p:ph type="body" idx="1"/>
          </p:nvPr>
        </p:nvSpPr>
        <p:spPr/>
        <p:txBody>
          <a:bodyPr/>
          <a:lstStyle/>
          <a:p>
            <a:pPr>
              <a:defRPr/>
            </a:pPr>
            <a:r>
              <a:rPr lang="en-US" dirty="0">
                <a:cs typeface="+mn-cs"/>
              </a:rPr>
              <a:t>We are going to walk through several scenarios to demonstrate how changes in the project impact different elements.  To simplify our examples, we are not including profit, fee, or Other Direct Costs (ODC). For all of the scenarios, the information will be presented in a table, a bar chart, and in an “S” Curve.</a:t>
            </a:r>
          </a:p>
          <a:p>
            <a:pPr>
              <a:defRPr/>
            </a:pPr>
            <a:r>
              <a:rPr lang="en-US" dirty="0">
                <a:cs typeface="+mn-cs"/>
              </a:rPr>
              <a:t> </a:t>
            </a:r>
          </a:p>
          <a:p>
            <a:pPr>
              <a:defRPr/>
            </a:pPr>
            <a:r>
              <a:rPr lang="en-US" dirty="0">
                <a:cs typeface="+mn-cs"/>
              </a:rPr>
              <a:t>For the first scenario, we have an example of an active project. Note the legend at the bottom of the bar chart.   The grey line represents the amount of the PMB, $600M. The Red line represents the Estimate at Completion, which is currently $600M.  The Blue area represents the amount of Management Reserve the contractor has available for those scope changes that are within the contractual project statement of work but not yet allocated to any control account.  The scale to the left of the bar shows that the MR is $80M.  The yellow line represents the CBB or PBB. Since it is the sum of the MR and the PMB, it is $680M on the scale.  The green line represents the Authorized Funding (less profit/fee/ </a:t>
            </a:r>
            <a:r>
              <a:rPr lang="en-US" b="1" dirty="0">
                <a:cs typeface="+mn-cs"/>
              </a:rPr>
              <a:t>and </a:t>
            </a:r>
            <a:r>
              <a:rPr lang="en-US" dirty="0">
                <a:cs typeface="+mn-cs"/>
              </a:rPr>
              <a:t>ODC).  At this point, the authorized funding from the DOE to the contractor is $680M.  The DOE customer’s Contingency is not part of the CBB or PBB, therefore it is above that point and is shown in orange.  You can see by the scale the Contingency is $20M.</a:t>
            </a:r>
          </a:p>
          <a:p>
            <a:pPr>
              <a:defRPr/>
            </a:pPr>
            <a:r>
              <a:rPr lang="en-US" dirty="0">
                <a:cs typeface="+mn-cs"/>
              </a:rPr>
              <a:t> </a:t>
            </a:r>
          </a:p>
          <a:p>
            <a:pPr>
              <a:defRPr/>
            </a:pPr>
            <a:r>
              <a:rPr lang="en-US" dirty="0">
                <a:cs typeface="+mn-cs"/>
              </a:rPr>
              <a:t>The sum of the PMB plus the MR plus the contingency equals the Total Project Cost or TPC; therefore, the TPC is $700M.  The current Estimate at Completion is $600M, which indicates that no total project variance at completion is expected for the scope of work represented by the PMB.  </a:t>
            </a:r>
          </a:p>
        </p:txBody>
      </p:sp>
      <p:sp>
        <p:nvSpPr>
          <p:cNvPr id="75780" name="Slide Number Placeholder 3">
            <a:extLst>
              <a:ext uri="{FF2B5EF4-FFF2-40B4-BE49-F238E27FC236}">
                <a16:creationId xmlns:a16="http://schemas.microsoft.com/office/drawing/2014/main" xmlns="" id="{638C68DA-2B65-4878-BDFB-98405196FFA8}"/>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69BFB343-B1AD-4778-A7D8-0F52232D6298}" type="slidenum">
              <a:rPr lang="en-US" altLang="en-US"/>
              <a:pPr defTabSz="966612">
                <a:defRPr/>
              </a:pPr>
              <a:t>3</a:t>
            </a:fld>
            <a:endParaRPr lang="en-US" altLang="en-US"/>
          </a:p>
        </p:txBody>
      </p:sp>
    </p:spTree>
    <p:extLst>
      <p:ext uri="{BB962C8B-B14F-4D97-AF65-F5344CB8AC3E}">
        <p14:creationId xmlns:p14="http://schemas.microsoft.com/office/powerpoint/2010/main" val="303382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F047BBBB-A275-4174-A751-027018278DD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2B9A62E9-0936-4485-B841-99D0381AC3C6}"/>
              </a:ext>
            </a:extLst>
          </p:cNvPr>
          <p:cNvSpPr>
            <a:spLocks noGrp="1"/>
          </p:cNvSpPr>
          <p:nvPr>
            <p:ph type="body" idx="1"/>
          </p:nvPr>
        </p:nvSpPr>
        <p:spPr/>
        <p:txBody>
          <a:bodyPr/>
          <a:lstStyle/>
          <a:p>
            <a:r>
              <a:rPr lang="en-US" sz="1300" dirty="0"/>
              <a:t>This is an S curve which shows the same information as previously shown in the table and the bar chart associated with this scenario.  We are showing each scenario in all three forms to reinforce the teaching points presented in each scenario.  As the scenarios progress, you will see changes to each of these three visual representations - the table showing the current period changes, the bar chart, and the S curve.  </a:t>
            </a:r>
          </a:p>
          <a:p>
            <a:pPr>
              <a:defRPr/>
            </a:pPr>
            <a:endParaRPr lang="en-US" dirty="0">
              <a:cs typeface="+mn-cs"/>
            </a:endParaRPr>
          </a:p>
          <a:p>
            <a:pPr>
              <a:defRPr/>
            </a:pPr>
            <a:endParaRPr lang="en-US" dirty="0">
              <a:cs typeface="+mn-cs"/>
            </a:endParaRPr>
          </a:p>
          <a:p>
            <a:pPr>
              <a:defRPr/>
            </a:pPr>
            <a:endParaRPr lang="en-US" dirty="0">
              <a:cs typeface="+mn-cs"/>
            </a:endParaRPr>
          </a:p>
        </p:txBody>
      </p:sp>
      <p:sp>
        <p:nvSpPr>
          <p:cNvPr id="76804" name="Slide Number Placeholder 3">
            <a:extLst>
              <a:ext uri="{FF2B5EF4-FFF2-40B4-BE49-F238E27FC236}">
                <a16:creationId xmlns:a16="http://schemas.microsoft.com/office/drawing/2014/main" xmlns="" id="{234147F2-76A0-42FD-8DDC-7E243B3A5057}"/>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68BEB66F-CAB3-41B2-BB4D-6D258D12B7E7}" type="slidenum">
              <a:rPr lang="en-US" altLang="en-US"/>
              <a:pPr defTabSz="966612">
                <a:defRPr/>
              </a:pPr>
              <a:t>4</a:t>
            </a:fld>
            <a:endParaRPr lang="en-US" altLang="en-US"/>
          </a:p>
        </p:txBody>
      </p:sp>
    </p:spTree>
    <p:extLst>
      <p:ext uri="{BB962C8B-B14F-4D97-AF65-F5344CB8AC3E}">
        <p14:creationId xmlns:p14="http://schemas.microsoft.com/office/powerpoint/2010/main" val="176589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A0E966FE-2BD4-4432-9CB6-E920ABA0BDC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3EB27D05-70BB-41C8-BB16-19F579C0681C}"/>
              </a:ext>
            </a:extLst>
          </p:cNvPr>
          <p:cNvSpPr>
            <a:spLocks noGrp="1"/>
          </p:cNvSpPr>
          <p:nvPr>
            <p:ph type="body" idx="1"/>
          </p:nvPr>
        </p:nvSpPr>
        <p:spPr/>
        <p:txBody>
          <a:bodyPr/>
          <a:lstStyle/>
          <a:p>
            <a:r>
              <a:rPr lang="en-US" sz="1300" dirty="0"/>
              <a:t>In Period 2, the contractor transferred management reserve to the performance measurement baseline because of the realization that waste treatment testing would need to be done. This effort was required to meet the project statement of work, but was not planned within an existing control account.  Therefore, 20 million dollars of MR was authorized to a control account for this scope.   </a:t>
            </a:r>
          </a:p>
          <a:p>
            <a:r>
              <a:rPr lang="en-US" sz="1300" dirty="0"/>
              <a:t>Because of the internal application of budget for the waste treatment testing, the performance measurement baseline as well as the Estimate at Completion increased by 20 million dollars. No contingency was used because the scope was not new to the project requirements, and there was no additional funding impact for the customer. </a:t>
            </a:r>
          </a:p>
        </p:txBody>
      </p:sp>
      <p:sp>
        <p:nvSpPr>
          <p:cNvPr id="77828" name="Slide Number Placeholder 3">
            <a:extLst>
              <a:ext uri="{FF2B5EF4-FFF2-40B4-BE49-F238E27FC236}">
                <a16:creationId xmlns:a16="http://schemas.microsoft.com/office/drawing/2014/main" xmlns="" id="{994A7CB8-AFEB-44F1-9BFD-12C47D44C814}"/>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8E09904C-AC3F-4930-924D-594C76D7A786}" type="slidenum">
              <a:rPr lang="en-US" altLang="en-US"/>
              <a:pPr defTabSz="966612">
                <a:defRPr/>
              </a:pPr>
              <a:t>5</a:t>
            </a:fld>
            <a:endParaRPr lang="en-US" altLang="en-US"/>
          </a:p>
        </p:txBody>
      </p:sp>
    </p:spTree>
    <p:extLst>
      <p:ext uri="{BB962C8B-B14F-4D97-AF65-F5344CB8AC3E}">
        <p14:creationId xmlns:p14="http://schemas.microsoft.com/office/powerpoint/2010/main" val="79499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235AEF50-C6EC-4FB0-95A5-F0A60A6D9950}"/>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xmlns="" id="{F56838F8-2305-44F3-81C1-84549119B032}"/>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300" dirty="0"/>
              <a:t>Because 20 million dollars’ worth of Management reserve was transferred to the performance measurement baseline to conduct the waste treatment testing scope that was not previously included in any control account, the PMB (grey line) and EAC (red line) is now at 620 million dollars while the MR is reduced from 80 million dollars to 60 million dollars.  Note that the CBB or PBB remains at 680 million dollars since the sum of the PMB, now 620 million dollars, plus the MR, now 60 million dollars, equals 680 million dollars.  </a:t>
            </a:r>
          </a:p>
          <a:p>
            <a:endParaRPr lang="en-US" sz="1300" dirty="0"/>
          </a:p>
          <a:p>
            <a:pPr defTabSz="966612">
              <a:defRPr/>
            </a:pPr>
            <a:r>
              <a:rPr lang="en-US" sz="1300" dirty="0"/>
              <a:t>Because this was an internal application of budget from MR, the Contract Budget Base (yellow line), Authorized Funding (green line), and Contingency (orange area) did not change. </a:t>
            </a:r>
          </a:p>
          <a:p>
            <a:endParaRPr lang="en-US" sz="1300" dirty="0"/>
          </a:p>
        </p:txBody>
      </p:sp>
    </p:spTree>
    <p:extLst>
      <p:ext uri="{BB962C8B-B14F-4D97-AF65-F5344CB8AC3E}">
        <p14:creationId xmlns:p14="http://schemas.microsoft.com/office/powerpoint/2010/main" val="910449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C3A22733-56D8-420D-84FF-BD006787DEDB}"/>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EB0FAFAE-0477-4FD2-A820-635E51B21B83}"/>
              </a:ext>
            </a:extLst>
          </p:cNvPr>
          <p:cNvSpPr>
            <a:spLocks noGrp="1"/>
          </p:cNvSpPr>
          <p:nvPr>
            <p:ph type="body" idx="1"/>
          </p:nvPr>
        </p:nvSpPr>
        <p:spPr/>
        <p:txBody>
          <a:bodyPr/>
          <a:lstStyle/>
          <a:p>
            <a:r>
              <a:rPr lang="en-US" sz="1300" dirty="0"/>
              <a:t>The only changes to the S curves were that the PMB and EAC increased by 20 million dollars and the MR was reduced by 20 million dollars.  </a:t>
            </a:r>
          </a:p>
          <a:p>
            <a:pPr>
              <a:defRPr/>
            </a:pPr>
            <a:endParaRPr lang="en-US" sz="1100" dirty="0"/>
          </a:p>
        </p:txBody>
      </p:sp>
      <p:sp>
        <p:nvSpPr>
          <p:cNvPr id="79876" name="Slide Number Placeholder 3">
            <a:extLst>
              <a:ext uri="{FF2B5EF4-FFF2-40B4-BE49-F238E27FC236}">
                <a16:creationId xmlns:a16="http://schemas.microsoft.com/office/drawing/2014/main" xmlns="" id="{C5A92310-54C1-43C2-953B-5735D2181EF7}"/>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323F6D76-DBA3-4E55-85D0-CBF95EEB6F3C}" type="slidenum">
              <a:rPr lang="en-US" altLang="en-US"/>
              <a:pPr defTabSz="966612">
                <a:defRPr/>
              </a:pPr>
              <a:t>7</a:t>
            </a:fld>
            <a:endParaRPr lang="en-US" altLang="en-US"/>
          </a:p>
        </p:txBody>
      </p:sp>
    </p:spTree>
    <p:extLst>
      <p:ext uri="{BB962C8B-B14F-4D97-AF65-F5344CB8AC3E}">
        <p14:creationId xmlns:p14="http://schemas.microsoft.com/office/powerpoint/2010/main" val="296072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D49880B4-ACFE-4D3B-878C-D6DF89CCDDF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xmlns="" id="{38E993D8-6280-4ADE-8E8C-C18503377218}"/>
              </a:ext>
            </a:extLst>
          </p:cNvPr>
          <p:cNvSpPr>
            <a:spLocks noGrp="1"/>
          </p:cNvSpPr>
          <p:nvPr>
            <p:ph type="body" idx="1"/>
          </p:nvPr>
        </p:nvSpPr>
        <p:spPr/>
        <p:txBody>
          <a:bodyPr/>
          <a:lstStyle/>
          <a:p>
            <a:r>
              <a:rPr lang="en-US" sz="1300" dirty="0"/>
              <a:t>In Period 3, the DOE customer modified the contract to add two additional holding tanks, a new scope of work estimated at 10 million dollars.  This contract modification was an increase not only to the contractor’s performance measurement baseline and contract budget base, but it also increased the estimate at completion for that effort.  MR was not affected, but the change decreased the available government Contingency by 10 million dollars and increased the total contract value.  </a:t>
            </a:r>
          </a:p>
          <a:p>
            <a:r>
              <a:rPr lang="en-US" sz="1300" dirty="0"/>
              <a:t>Why wasn’t management reserve used?  The reason is because the two additional holding tanks were not part of the original contract scope of work. Thus a contract modification with additional budget was required. </a:t>
            </a:r>
          </a:p>
        </p:txBody>
      </p:sp>
      <p:sp>
        <p:nvSpPr>
          <p:cNvPr id="80900" name="Slide Number Placeholder 3">
            <a:extLst>
              <a:ext uri="{FF2B5EF4-FFF2-40B4-BE49-F238E27FC236}">
                <a16:creationId xmlns:a16="http://schemas.microsoft.com/office/drawing/2014/main" xmlns="" id="{C12C8465-F1AB-416E-8CF6-8A42C22D08CA}"/>
              </a:ext>
            </a:extLst>
          </p:cNvPr>
          <p:cNvSpPr>
            <a:spLocks noGrp="1"/>
          </p:cNvSpPr>
          <p:nvPr>
            <p:ph type="sldNum" sz="quarter" idx="4294967295"/>
          </p:nvPr>
        </p:nvSpPr>
        <p:spPr bwMode="auto">
          <a:xfrm>
            <a:off x="4199467" y="9211152"/>
            <a:ext cx="3212254" cy="4850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3" tIns="47581" rIns="95163" bIns="47581"/>
          <a:lstStyle>
            <a:lvl1pPr>
              <a:defRPr sz="1300">
                <a:solidFill>
                  <a:srgbClr val="000000"/>
                </a:solidFill>
                <a:latin typeface="Arial" panose="020B0604020202020204" pitchFamily="34" charset="0"/>
                <a:cs typeface="ヒラギノ角ゴ ProN W3" charset="0"/>
                <a:sym typeface="Arial" panose="020B0604020202020204" pitchFamily="34" charset="0"/>
              </a:defRPr>
            </a:lvl1pPr>
            <a:lvl2pPr marL="785372" indent="-302066">
              <a:defRPr sz="1300">
                <a:solidFill>
                  <a:srgbClr val="000000"/>
                </a:solidFill>
                <a:latin typeface="Arial" panose="020B0604020202020204" pitchFamily="34" charset="0"/>
                <a:cs typeface="ヒラギノ角ゴ ProN W3" charset="0"/>
                <a:sym typeface="Arial" panose="020B0604020202020204" pitchFamily="34" charset="0"/>
              </a:defRPr>
            </a:lvl2pPr>
            <a:lvl3pPr marL="1208265" indent="-241653">
              <a:defRPr sz="1300">
                <a:solidFill>
                  <a:srgbClr val="000000"/>
                </a:solidFill>
                <a:latin typeface="Arial" panose="020B0604020202020204" pitchFamily="34" charset="0"/>
                <a:cs typeface="ヒラギノ角ゴ ProN W3" charset="0"/>
                <a:sym typeface="Arial" panose="020B0604020202020204" pitchFamily="34" charset="0"/>
              </a:defRPr>
            </a:lvl3pPr>
            <a:lvl4pPr marL="1691571" indent="-241653">
              <a:defRPr sz="1300">
                <a:solidFill>
                  <a:srgbClr val="000000"/>
                </a:solidFill>
                <a:latin typeface="Arial" panose="020B0604020202020204" pitchFamily="34" charset="0"/>
                <a:cs typeface="ヒラギノ角ゴ ProN W3" charset="0"/>
                <a:sym typeface="Arial" panose="020B0604020202020204" pitchFamily="34" charset="0"/>
              </a:defRPr>
            </a:lvl4pPr>
            <a:lvl5pPr marL="2174878" indent="-241653">
              <a:defRPr sz="1300">
                <a:solidFill>
                  <a:srgbClr val="000000"/>
                </a:solidFill>
                <a:latin typeface="Arial" panose="020B0604020202020204" pitchFamily="34" charset="0"/>
                <a:cs typeface="ヒラギノ角ゴ ProN W3" charset="0"/>
                <a:sym typeface="Arial" panose="020B0604020202020204" pitchFamily="34" charset="0"/>
              </a:defRPr>
            </a:lvl5pPr>
            <a:lvl6pPr marL="2658184"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6pPr>
            <a:lvl7pPr marL="3141490"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7pPr>
            <a:lvl8pPr marL="3624796"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8pPr>
            <a:lvl9pPr marL="4108102" indent="-241653" eaLnBrk="0" fontAlgn="base" hangingPunct="0">
              <a:spcBef>
                <a:spcPct val="0"/>
              </a:spcBef>
              <a:spcAft>
                <a:spcPct val="0"/>
              </a:spcAft>
              <a:defRPr sz="1300">
                <a:solidFill>
                  <a:srgbClr val="000000"/>
                </a:solidFill>
                <a:latin typeface="Arial" panose="020B0604020202020204" pitchFamily="34" charset="0"/>
                <a:cs typeface="ヒラギノ角ゴ ProN W3" charset="0"/>
                <a:sym typeface="Arial" panose="020B0604020202020204" pitchFamily="34" charset="0"/>
              </a:defRPr>
            </a:lvl9pPr>
          </a:lstStyle>
          <a:p>
            <a:pPr defTabSz="966612">
              <a:defRPr/>
            </a:pPr>
            <a:fld id="{D5D4633B-CEF5-4F17-B1F5-FB1A011FC350}" type="slidenum">
              <a:rPr lang="en-US" altLang="en-US"/>
              <a:pPr defTabSz="966612">
                <a:defRPr/>
              </a:pPr>
              <a:t>8</a:t>
            </a:fld>
            <a:endParaRPr lang="en-US" altLang="en-US"/>
          </a:p>
        </p:txBody>
      </p:sp>
    </p:spTree>
    <p:extLst>
      <p:ext uri="{BB962C8B-B14F-4D97-AF65-F5344CB8AC3E}">
        <p14:creationId xmlns:p14="http://schemas.microsoft.com/office/powerpoint/2010/main" val="338038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xmlns="" id="{CAD5018A-277B-4D00-A5BE-BB3310D4C2CE}"/>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xmlns="" id="{65023576-7BFB-428D-AC21-F51FBEEC982A}"/>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z="1300" dirty="0"/>
              <a:t>On the bar chart, you can see how the application of contingency impacted the budget and funding profile.  </a:t>
            </a:r>
          </a:p>
          <a:p>
            <a:r>
              <a:rPr lang="en-US" sz="1300" dirty="0"/>
              <a:t>The performance measurement baseline (grey line), estimate at completion (red line), contract budget base (yellow line), and the authorized funding (green line) all increased by 10 million dollars.  The contingency (orange area) was reduced by 10 million dollars.  </a:t>
            </a:r>
          </a:p>
          <a:p>
            <a:pPr eaLnBrk="1" hangingPunct="1">
              <a:defRPr/>
            </a:pPr>
            <a:endParaRPr lang="en-US" sz="1100" dirty="0"/>
          </a:p>
        </p:txBody>
      </p:sp>
    </p:spTree>
    <p:extLst>
      <p:ext uri="{BB962C8B-B14F-4D97-AF65-F5344CB8AC3E}">
        <p14:creationId xmlns:p14="http://schemas.microsoft.com/office/powerpoint/2010/main" val="276324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D6C1C-D0A6-4F97-A1FA-B47219CC9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7499A5-67B9-4BF9-BBB1-8FB86AB33A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72369D-71EE-4DDD-8C9B-8270814D880E}"/>
              </a:ext>
            </a:extLst>
          </p:cNvPr>
          <p:cNvSpPr>
            <a:spLocks noGrp="1"/>
          </p:cNvSpPr>
          <p:nvPr>
            <p:ph type="dt" sz="half" idx="10"/>
          </p:nvPr>
        </p:nvSpPr>
        <p:spPr/>
        <p:txBody>
          <a:bodyPr/>
          <a:lstStyle/>
          <a:p>
            <a:fld id="{6774730E-D38E-4FA4-AA23-0814CA3DD272}" type="datetime1">
              <a:rPr lang="en-US" smtClean="0"/>
              <a:t>4/8/2020</a:t>
            </a:fld>
            <a:endParaRPr lang="en-US"/>
          </a:p>
        </p:txBody>
      </p:sp>
      <p:sp>
        <p:nvSpPr>
          <p:cNvPr id="5" name="Footer Placeholder 4">
            <a:extLst>
              <a:ext uri="{FF2B5EF4-FFF2-40B4-BE49-F238E27FC236}">
                <a16:creationId xmlns:a16="http://schemas.microsoft.com/office/drawing/2014/main" xmlns="" id="{4469F25C-1D45-4971-A627-B1D65DB29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7D8B87-443D-4830-8DE6-044253032BB4}"/>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61563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72E4F-587A-4288-A997-B3059B2372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CDC0F1-D291-4029-BD6D-11A1AD838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18B8BD-3F25-45FA-B8E8-9C948F51C7BB}"/>
              </a:ext>
            </a:extLst>
          </p:cNvPr>
          <p:cNvSpPr>
            <a:spLocks noGrp="1"/>
          </p:cNvSpPr>
          <p:nvPr>
            <p:ph type="dt" sz="half" idx="10"/>
          </p:nvPr>
        </p:nvSpPr>
        <p:spPr/>
        <p:txBody>
          <a:bodyPr/>
          <a:lstStyle/>
          <a:p>
            <a:fld id="{5F850361-FC81-4ABE-8CE4-70C963748460}" type="datetime1">
              <a:rPr lang="en-US" smtClean="0"/>
              <a:t>4/8/2020</a:t>
            </a:fld>
            <a:endParaRPr lang="en-US"/>
          </a:p>
        </p:txBody>
      </p:sp>
      <p:sp>
        <p:nvSpPr>
          <p:cNvPr id="5" name="Footer Placeholder 4">
            <a:extLst>
              <a:ext uri="{FF2B5EF4-FFF2-40B4-BE49-F238E27FC236}">
                <a16:creationId xmlns:a16="http://schemas.microsoft.com/office/drawing/2014/main" xmlns="" id="{D86B6B99-F266-49F1-976B-65F7FAFF5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48BE42-A9EC-4553-B202-32139F819DA8}"/>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92011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E4280F-74C5-4E6F-905D-767B5E669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07EA566-9968-4C66-B717-A6D262A4B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85A6EA-06D4-4904-BE85-DBB50EEFF0F1}"/>
              </a:ext>
            </a:extLst>
          </p:cNvPr>
          <p:cNvSpPr>
            <a:spLocks noGrp="1"/>
          </p:cNvSpPr>
          <p:nvPr>
            <p:ph type="dt" sz="half" idx="10"/>
          </p:nvPr>
        </p:nvSpPr>
        <p:spPr/>
        <p:txBody>
          <a:bodyPr/>
          <a:lstStyle/>
          <a:p>
            <a:fld id="{C9F6A593-F5D8-4BE4-A45C-C8AA16C05306}" type="datetime1">
              <a:rPr lang="en-US" smtClean="0"/>
              <a:t>4/8/2020</a:t>
            </a:fld>
            <a:endParaRPr lang="en-US"/>
          </a:p>
        </p:txBody>
      </p:sp>
      <p:sp>
        <p:nvSpPr>
          <p:cNvPr id="5" name="Footer Placeholder 4">
            <a:extLst>
              <a:ext uri="{FF2B5EF4-FFF2-40B4-BE49-F238E27FC236}">
                <a16:creationId xmlns:a16="http://schemas.microsoft.com/office/drawing/2014/main" xmlns="" id="{63CBA7E2-AE82-400F-BD27-45054591F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C9CEEC-32A8-4099-8F3F-2C51D52D860D}"/>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39697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xmlns="" id="{E7BEFD63-7116-488D-8F30-A8FF77D7CC4A}"/>
              </a:ext>
            </a:extLst>
          </p:cNvPr>
          <p:cNvSpPr/>
          <p:nvPr userDrawn="1"/>
        </p:nvSpPr>
        <p:spPr>
          <a:xfrm>
            <a:off x="0" y="0"/>
            <a:ext cx="12192000"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latin typeface="Arial" panose="020B0604020202020204" pitchFamily="34" charset="0"/>
              <a:sym typeface="Times New Roman" pitchFamily="18" charset="0"/>
            </a:endParaRPr>
          </a:p>
        </p:txBody>
      </p:sp>
      <p:sp>
        <p:nvSpPr>
          <p:cNvPr id="5" name="Rectangle 22">
            <a:extLst>
              <a:ext uri="{FF2B5EF4-FFF2-40B4-BE49-F238E27FC236}">
                <a16:creationId xmlns:a16="http://schemas.microsoft.com/office/drawing/2014/main" xmlns="" id="{259AA2FC-9D19-452D-A789-8B095E021F9C}"/>
              </a:ext>
            </a:extLst>
          </p:cNvPr>
          <p:cNvSpPr>
            <a:spLocks noChangeArrowheads="1"/>
          </p:cNvSpPr>
          <p:nvPr userDrawn="1"/>
        </p:nvSpPr>
        <p:spPr bwMode="auto">
          <a:xfrm flipH="1" flipV="1">
            <a:off x="0" y="933451"/>
            <a:ext cx="12192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sym typeface="Times New Roman" pitchFamily="18" charset="0"/>
            </a:endParaRPr>
          </a:p>
        </p:txBody>
      </p:sp>
      <p:sp>
        <p:nvSpPr>
          <p:cNvPr id="6" name="Rectangle 22">
            <a:extLst>
              <a:ext uri="{FF2B5EF4-FFF2-40B4-BE49-F238E27FC236}">
                <a16:creationId xmlns:a16="http://schemas.microsoft.com/office/drawing/2014/main" xmlns="" id="{FF4CFE3B-1929-482D-AAB1-8ADB066FF9B6}"/>
              </a:ext>
            </a:extLst>
          </p:cNvPr>
          <p:cNvSpPr>
            <a:spLocks noChangeArrowheads="1"/>
          </p:cNvSpPr>
          <p:nvPr userDrawn="1"/>
        </p:nvSpPr>
        <p:spPr bwMode="auto">
          <a:xfrm flipH="1" flipV="1">
            <a:off x="0" y="933451"/>
            <a:ext cx="12192000"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sym typeface="Times New Roman" pitchFamily="18" charset="0"/>
            </a:endParaRPr>
          </a:p>
        </p:txBody>
      </p:sp>
      <p:sp>
        <p:nvSpPr>
          <p:cNvPr id="13" name="Text Placeholder 12"/>
          <p:cNvSpPr>
            <a:spLocks noGrp="1"/>
          </p:cNvSpPr>
          <p:nvPr>
            <p:ph type="body" sz="quarter" idx="13"/>
          </p:nvPr>
        </p:nvSpPr>
        <p:spPr>
          <a:xfrm>
            <a:off x="0" y="0"/>
            <a:ext cx="9956800"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dirty="0"/>
              <a:t>Click to edit Master text styles</a:t>
            </a:r>
          </a:p>
        </p:txBody>
      </p:sp>
      <p:sp>
        <p:nvSpPr>
          <p:cNvPr id="14" name="Content Placeholder 2"/>
          <p:cNvSpPr>
            <a:spLocks noGrp="1"/>
          </p:cNvSpPr>
          <p:nvPr>
            <p:ph idx="1"/>
          </p:nvPr>
        </p:nvSpPr>
        <p:spPr>
          <a:xfrm>
            <a:off x="304800" y="1066800"/>
            <a:ext cx="11582400" cy="5562600"/>
          </a:xfrm>
          <a:prstGeom prst="rect">
            <a:avLst/>
          </a:prstGeom>
        </p:spPr>
        <p:txBody>
          <a:bodyPr>
            <a:noAutofit/>
          </a:bodyPr>
          <a:lstStyle>
            <a:lvl1pPr>
              <a:buSzPct val="125000"/>
              <a:defRPr sz="2000" b="1">
                <a:solidFill>
                  <a:schemeClr val="accent1">
                    <a:lumMod val="50000"/>
                  </a:schemeClr>
                </a:solidFill>
                <a:latin typeface="Arial" pitchFamily="34" charset="0"/>
                <a:cs typeface="Arial" pitchFamily="34" charset="0"/>
              </a:defRPr>
            </a:lvl1pPr>
            <a:lvl2pPr marL="576263" indent="-228600">
              <a:defRPr sz="1800">
                <a:solidFill>
                  <a:schemeClr val="accent1">
                    <a:lumMod val="50000"/>
                  </a:schemeClr>
                </a:solidFill>
                <a:latin typeface="Arial" pitchFamily="34" charset="0"/>
                <a:cs typeface="Arial" pitchFamily="34" charset="0"/>
              </a:defRPr>
            </a:lvl2pPr>
            <a:lvl3pPr marL="804863" indent="-228600">
              <a:defRPr sz="1800">
                <a:solidFill>
                  <a:schemeClr val="accent1">
                    <a:lumMod val="50000"/>
                  </a:schemeClr>
                </a:solidFill>
                <a:latin typeface="Arial" pitchFamily="34" charset="0"/>
                <a:cs typeface="Arial" pitchFamily="34" charset="0"/>
              </a:defRPr>
            </a:lvl3pPr>
            <a:lvl4pPr marL="1033463" indent="-228600">
              <a:defRPr sz="1600">
                <a:solidFill>
                  <a:schemeClr val="accent1">
                    <a:lumMod val="50000"/>
                  </a:schemeClr>
                </a:solidFill>
                <a:latin typeface="Arial" pitchFamily="34" charset="0"/>
                <a:cs typeface="Arial" pitchFamily="34" charset="0"/>
              </a:defRPr>
            </a:lvl4pPr>
            <a:lvl5pPr marL="1262063" indent="-228600">
              <a:defRPr sz="1600">
                <a:solidFill>
                  <a:schemeClr val="accent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6390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3828CB-ABF7-431E-BE46-DEC9208A46EC}" type="datetime1">
              <a:rPr lang="en-US" smtClean="0"/>
              <a:t>4/8/2020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1341767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B03634-862A-4B05-A4EC-CA96DBC47A98}"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910619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22EFE5-1089-4C54-A389-974ED20F0511}"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468823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6BDC78-B057-4D3B-BD47-B096A0188562}"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946083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7EF244-C4D0-4FB8-9B4D-DB02B29F0A6C}"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4168976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BA77D8-C303-43B4-95B2-849F8F055ED9}"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39383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891EC-B366-4C01-A8B0-A83AEE50BE8F}"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285627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F546C-8076-4815-893A-6CD0324F2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D4F3AA-A4A7-454A-ABAC-1C4F5E9BFE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38FAC9-53CC-442D-9725-22B1ED3062C5}"/>
              </a:ext>
            </a:extLst>
          </p:cNvPr>
          <p:cNvSpPr>
            <a:spLocks noGrp="1"/>
          </p:cNvSpPr>
          <p:nvPr>
            <p:ph type="dt" sz="half" idx="10"/>
          </p:nvPr>
        </p:nvSpPr>
        <p:spPr/>
        <p:txBody>
          <a:bodyPr/>
          <a:lstStyle/>
          <a:p>
            <a:fld id="{0B34C730-7F1D-4849-8063-5131DB1C95CF}" type="datetime1">
              <a:rPr lang="en-US" smtClean="0"/>
              <a:t>4/8/2020</a:t>
            </a:fld>
            <a:endParaRPr lang="en-US"/>
          </a:p>
        </p:txBody>
      </p:sp>
      <p:sp>
        <p:nvSpPr>
          <p:cNvPr id="5" name="Footer Placeholder 4">
            <a:extLst>
              <a:ext uri="{FF2B5EF4-FFF2-40B4-BE49-F238E27FC236}">
                <a16:creationId xmlns:a16="http://schemas.microsoft.com/office/drawing/2014/main" xmlns="" id="{F1B3020C-848D-4476-8D7E-4DEB866D5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591C86-0513-486C-9514-338AEBE13735}"/>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4052638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CD505F-F707-4F43-B0EC-E69E519427B6}"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3106527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B4B171-995C-4FFC-939B-F54576E17C4D}"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sz="1400" b="0">
                <a:latin typeface="Arial Black" panose="020B0A04020102020204" pitchFamily="34" charset="0"/>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1555352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76AC26-8496-4755-942C-898EF1C12DB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80811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A77FEB-AE86-4EE2-8C49-6F11AFFF5EBB}"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51491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CD58F-B60D-4966-BD55-340DD053D4B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1234130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6A43C-7DCF-45AE-AD34-A4E75C763364}"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2124913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EDDD8-3BAF-4808-A567-6812760E95D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2456525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7A9FBA-B7A9-466F-8DC2-4AF881A05032}"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4293686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AC53-0B7B-4DF7-837D-A6BEC3586C09}"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2086423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B26551-11E7-423F-AEF5-86474C0C16E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536-19A2-4BFB-8C78-8FE06AB2C0DE}" type="slidenum">
              <a:rPr lang="en-US" smtClean="0"/>
              <a:t>‹#›</a:t>
            </a:fld>
            <a:endParaRPr lang="en-US"/>
          </a:p>
        </p:txBody>
      </p:sp>
    </p:spTree>
    <p:extLst>
      <p:ext uri="{BB962C8B-B14F-4D97-AF65-F5344CB8AC3E}">
        <p14:creationId xmlns:p14="http://schemas.microsoft.com/office/powerpoint/2010/main" val="88095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25902-B215-4201-BD49-80780F6AF0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01AFC3-B50C-410C-BE04-291A5C1EE7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1A12D6-3B02-4B54-B780-51F46D2A7F5A}"/>
              </a:ext>
            </a:extLst>
          </p:cNvPr>
          <p:cNvSpPr>
            <a:spLocks noGrp="1"/>
          </p:cNvSpPr>
          <p:nvPr>
            <p:ph type="dt" sz="half" idx="10"/>
          </p:nvPr>
        </p:nvSpPr>
        <p:spPr/>
        <p:txBody>
          <a:bodyPr/>
          <a:lstStyle/>
          <a:p>
            <a:fld id="{AE9FBE55-D148-4E73-9F08-5B074358EDAE}" type="datetime1">
              <a:rPr lang="en-US" smtClean="0"/>
              <a:t>4/8/2020</a:t>
            </a:fld>
            <a:endParaRPr lang="en-US"/>
          </a:p>
        </p:txBody>
      </p:sp>
      <p:sp>
        <p:nvSpPr>
          <p:cNvPr id="5" name="Footer Placeholder 4">
            <a:extLst>
              <a:ext uri="{FF2B5EF4-FFF2-40B4-BE49-F238E27FC236}">
                <a16:creationId xmlns:a16="http://schemas.microsoft.com/office/drawing/2014/main" xmlns="" id="{2FCEEDEA-13D0-42FA-9B86-C8A965488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58EB51-A9CA-4841-AD2B-A286523E46E2}"/>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20189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E7072-B918-46C7-9BC6-66420340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F424D9-764E-44DA-8F4C-F98CF3BD1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9B66E0-B632-4FB5-A6E4-C010D1D8E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C71806-2AF4-43BF-A597-967EB269C6C3}"/>
              </a:ext>
            </a:extLst>
          </p:cNvPr>
          <p:cNvSpPr>
            <a:spLocks noGrp="1"/>
          </p:cNvSpPr>
          <p:nvPr>
            <p:ph type="dt" sz="half" idx="10"/>
          </p:nvPr>
        </p:nvSpPr>
        <p:spPr/>
        <p:txBody>
          <a:bodyPr/>
          <a:lstStyle/>
          <a:p>
            <a:fld id="{4FB921E7-1F41-4405-B973-49019A324442}" type="datetime1">
              <a:rPr lang="en-US" smtClean="0"/>
              <a:t>4/8/2020</a:t>
            </a:fld>
            <a:endParaRPr lang="en-US"/>
          </a:p>
        </p:txBody>
      </p:sp>
      <p:sp>
        <p:nvSpPr>
          <p:cNvPr id="6" name="Footer Placeholder 5">
            <a:extLst>
              <a:ext uri="{FF2B5EF4-FFF2-40B4-BE49-F238E27FC236}">
                <a16:creationId xmlns:a16="http://schemas.microsoft.com/office/drawing/2014/main" xmlns="" id="{DE4A0243-6B5F-4DC4-BE59-08F1BA6CA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1AEAA7-B219-421B-A170-4B9A8E61E368}"/>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33391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8BF32-279A-4A45-97D1-A919F6845E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79FFB1-48A6-4F68-9E86-E758C79F3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6E34A25-03C4-4AF4-8720-111346BBA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3763404-5A57-4F6F-82C8-2FEDD0F36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948889B-85A3-4D1D-8D9A-64D68586EF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AF5F832-0C29-4477-8452-1BB0465E73BD}"/>
              </a:ext>
            </a:extLst>
          </p:cNvPr>
          <p:cNvSpPr>
            <a:spLocks noGrp="1"/>
          </p:cNvSpPr>
          <p:nvPr>
            <p:ph type="dt" sz="half" idx="10"/>
          </p:nvPr>
        </p:nvSpPr>
        <p:spPr/>
        <p:txBody>
          <a:bodyPr/>
          <a:lstStyle/>
          <a:p>
            <a:fld id="{1FC79074-B9C3-44B3-9C63-052EACA00670}" type="datetime1">
              <a:rPr lang="en-US" smtClean="0"/>
              <a:t>4/8/2020</a:t>
            </a:fld>
            <a:endParaRPr lang="en-US"/>
          </a:p>
        </p:txBody>
      </p:sp>
      <p:sp>
        <p:nvSpPr>
          <p:cNvPr id="8" name="Footer Placeholder 7">
            <a:extLst>
              <a:ext uri="{FF2B5EF4-FFF2-40B4-BE49-F238E27FC236}">
                <a16:creationId xmlns:a16="http://schemas.microsoft.com/office/drawing/2014/main" xmlns="" id="{370E633C-ABC1-44B7-83AC-FF0C5FA5B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F812435-29E2-4820-BBC8-05EAA76CC936}"/>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98544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C9033-FAF9-47EB-8787-50F9B28047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135C58-E4C0-41D7-BBD8-85A007E750AC}"/>
              </a:ext>
            </a:extLst>
          </p:cNvPr>
          <p:cNvSpPr>
            <a:spLocks noGrp="1"/>
          </p:cNvSpPr>
          <p:nvPr>
            <p:ph type="dt" sz="half" idx="10"/>
          </p:nvPr>
        </p:nvSpPr>
        <p:spPr/>
        <p:txBody>
          <a:bodyPr/>
          <a:lstStyle/>
          <a:p>
            <a:fld id="{D0F7AB00-DAAB-44BB-88E3-81EB68468732}" type="datetime1">
              <a:rPr lang="en-US" smtClean="0"/>
              <a:t>4/8/2020</a:t>
            </a:fld>
            <a:endParaRPr lang="en-US"/>
          </a:p>
        </p:txBody>
      </p:sp>
      <p:sp>
        <p:nvSpPr>
          <p:cNvPr id="4" name="Footer Placeholder 3">
            <a:extLst>
              <a:ext uri="{FF2B5EF4-FFF2-40B4-BE49-F238E27FC236}">
                <a16:creationId xmlns:a16="http://schemas.microsoft.com/office/drawing/2014/main" xmlns="" id="{A084E1F1-8F7E-47A4-98A6-00717858EE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86FB0E-3CD2-4E61-9A4F-71EE1C530B38}"/>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46322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7D2D7B-45C8-4774-A46A-E81E6A20D2FD}"/>
              </a:ext>
            </a:extLst>
          </p:cNvPr>
          <p:cNvSpPr>
            <a:spLocks noGrp="1"/>
          </p:cNvSpPr>
          <p:nvPr>
            <p:ph type="dt" sz="half" idx="10"/>
          </p:nvPr>
        </p:nvSpPr>
        <p:spPr/>
        <p:txBody>
          <a:bodyPr/>
          <a:lstStyle/>
          <a:p>
            <a:fld id="{A63AA175-1710-4B25-A4A4-543E677BC9F5}" type="datetime1">
              <a:rPr lang="en-US" smtClean="0"/>
              <a:t>4/8/2020</a:t>
            </a:fld>
            <a:endParaRPr lang="en-US"/>
          </a:p>
        </p:txBody>
      </p:sp>
      <p:sp>
        <p:nvSpPr>
          <p:cNvPr id="3" name="Footer Placeholder 2">
            <a:extLst>
              <a:ext uri="{FF2B5EF4-FFF2-40B4-BE49-F238E27FC236}">
                <a16:creationId xmlns:a16="http://schemas.microsoft.com/office/drawing/2014/main" xmlns="" id="{D4888570-BF84-426F-8982-EE24DFBA9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E562546-C1B9-40B0-9154-D9CA36A085FD}"/>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295107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4C8A-345F-42E1-826F-5400625555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A8F9DBD-C040-45CF-9870-BC03A53E4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0D5DC13-8373-4367-B377-F889FC35D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DE4760-A24D-4E83-A6FE-01BF2335C532}"/>
              </a:ext>
            </a:extLst>
          </p:cNvPr>
          <p:cNvSpPr>
            <a:spLocks noGrp="1"/>
          </p:cNvSpPr>
          <p:nvPr>
            <p:ph type="dt" sz="half" idx="10"/>
          </p:nvPr>
        </p:nvSpPr>
        <p:spPr/>
        <p:txBody>
          <a:bodyPr/>
          <a:lstStyle/>
          <a:p>
            <a:fld id="{5EFCA79A-5553-4BD7-8487-48863A5C6C4F}" type="datetime1">
              <a:rPr lang="en-US" smtClean="0"/>
              <a:t>4/8/2020</a:t>
            </a:fld>
            <a:endParaRPr lang="en-US"/>
          </a:p>
        </p:txBody>
      </p:sp>
      <p:sp>
        <p:nvSpPr>
          <p:cNvPr id="6" name="Footer Placeholder 5">
            <a:extLst>
              <a:ext uri="{FF2B5EF4-FFF2-40B4-BE49-F238E27FC236}">
                <a16:creationId xmlns:a16="http://schemas.microsoft.com/office/drawing/2014/main" xmlns="" id="{CCCE4249-506C-4E46-966F-C7B5F57E6A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EFF0AD-8841-45FD-AD9A-C074F0CC82B9}"/>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121945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DC1C7-D514-4446-9290-5053354A0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1D102FF-60D0-4550-B650-6583AD93D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170AC8-8FCE-4A35-B170-BB2E7C57A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8F0698-43F1-4BA0-8823-EA919C777295}"/>
              </a:ext>
            </a:extLst>
          </p:cNvPr>
          <p:cNvSpPr>
            <a:spLocks noGrp="1"/>
          </p:cNvSpPr>
          <p:nvPr>
            <p:ph type="dt" sz="half" idx="10"/>
          </p:nvPr>
        </p:nvSpPr>
        <p:spPr/>
        <p:txBody>
          <a:bodyPr/>
          <a:lstStyle/>
          <a:p>
            <a:fld id="{1AC39E79-A10E-4536-9D27-8DF64028BE03}" type="datetime1">
              <a:rPr lang="en-US" smtClean="0"/>
              <a:t>4/8/2020</a:t>
            </a:fld>
            <a:endParaRPr lang="en-US"/>
          </a:p>
        </p:txBody>
      </p:sp>
      <p:sp>
        <p:nvSpPr>
          <p:cNvPr id="6" name="Footer Placeholder 5">
            <a:extLst>
              <a:ext uri="{FF2B5EF4-FFF2-40B4-BE49-F238E27FC236}">
                <a16:creationId xmlns:a16="http://schemas.microsoft.com/office/drawing/2014/main" xmlns="" id="{40384863-B7A6-487E-8360-6F88329AF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C11A5D-E272-42BF-9E0B-725323B86402}"/>
              </a:ext>
            </a:extLst>
          </p:cNvPr>
          <p:cNvSpPr>
            <a:spLocks noGrp="1"/>
          </p:cNvSpPr>
          <p:nvPr>
            <p:ph type="sldNum" sz="quarter" idx="12"/>
          </p:nvPr>
        </p:nvSpPr>
        <p:spPr/>
        <p:txBody>
          <a:bodyPr/>
          <a:lstStyle/>
          <a:p>
            <a:fld id="{7B59A598-58D1-480D-8057-49927A977735}" type="slidenum">
              <a:rPr lang="en-US" smtClean="0"/>
              <a:t>‹#›</a:t>
            </a:fld>
            <a:endParaRPr lang="en-US"/>
          </a:p>
        </p:txBody>
      </p:sp>
    </p:spTree>
    <p:extLst>
      <p:ext uri="{BB962C8B-B14F-4D97-AF65-F5344CB8AC3E}">
        <p14:creationId xmlns:p14="http://schemas.microsoft.com/office/powerpoint/2010/main" val="399806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0A779E4-F194-4C9D-9C24-C762E1C4D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F556CD-C862-427F-B534-8AE47BB9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5D8F1B-240A-4715-9E8F-120177E4D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EA5F5-5DCA-4D15-8DE2-7F38D042BCAB}" type="datetime1">
              <a:rPr lang="en-US" smtClean="0"/>
              <a:t>4/8/2020</a:t>
            </a:fld>
            <a:endParaRPr lang="en-US"/>
          </a:p>
        </p:txBody>
      </p:sp>
      <p:sp>
        <p:nvSpPr>
          <p:cNvPr id="5" name="Footer Placeholder 4">
            <a:extLst>
              <a:ext uri="{FF2B5EF4-FFF2-40B4-BE49-F238E27FC236}">
                <a16:creationId xmlns:a16="http://schemas.microsoft.com/office/drawing/2014/main" xmlns="" id="{CA1656D3-5FD0-436E-9E6D-6BF40E16E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E396D0-D302-47B2-A93D-8DC0257660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latin typeface="Arial Black" panose="020B0A04020102020204" pitchFamily="34" charset="0"/>
              </a:defRPr>
            </a:lvl1pPr>
          </a:lstStyle>
          <a:p>
            <a:fld id="{7B59A598-58D1-480D-8057-49927A977735}" type="slidenum">
              <a:rPr lang="en-US" smtClean="0"/>
              <a:pPr/>
              <a:t>‹#›</a:t>
            </a:fld>
            <a:endParaRPr lang="en-US" dirty="0"/>
          </a:p>
        </p:txBody>
      </p:sp>
    </p:spTree>
    <p:extLst>
      <p:ext uri="{BB962C8B-B14F-4D97-AF65-F5344CB8AC3E}">
        <p14:creationId xmlns:p14="http://schemas.microsoft.com/office/powerpoint/2010/main" val="3396815818"/>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641339-9225-4B7F-A3CC-4D030D298537}" type="datetime1">
              <a:rPr lang="en-US" smtClean="0"/>
              <a:t>4/8/2020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200" b="1" i="0">
                <a:solidFill>
                  <a:schemeClr val="tx1"/>
                </a:solidFill>
                <a:effectLst/>
                <a:latin typeface="+mn-lt"/>
              </a:defRPr>
            </a:lvl1pPr>
          </a:lstStyle>
          <a:p>
            <a:fld id="{F53EB536-19A2-4BFB-8C78-8FE06AB2C0DE}" type="slidenum">
              <a:rPr lang="en-US" smtClean="0"/>
              <a:pPr/>
              <a:t>‹#›</a:t>
            </a:fld>
            <a:endParaRPr lang="en-US" dirty="0"/>
          </a:p>
        </p:txBody>
      </p:sp>
    </p:spTree>
    <p:extLst>
      <p:ext uri="{BB962C8B-B14F-4D97-AF65-F5344CB8AC3E}">
        <p14:creationId xmlns:p14="http://schemas.microsoft.com/office/powerpoint/2010/main" val="3556178002"/>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19.jpeg"/><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community.max.gov/display/DOEExternal/PM+Library" TargetMode="External"/><Relationship Id="rId4" Type="http://schemas.openxmlformats.org/officeDocument/2006/relationships/hyperlink" Target="http://www.energy.gov/projectmanagement/services-0/earned-value-managemen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1D75F-D460-4D7F-9F96-6420D6D15057}"/>
              </a:ext>
            </a:extLst>
          </p:cNvPr>
          <p:cNvSpPr>
            <a:spLocks noGrp="1"/>
          </p:cNvSpPr>
          <p:nvPr>
            <p:ph type="ctrTitle"/>
          </p:nvPr>
        </p:nvSpPr>
        <p:spPr>
          <a:xfrm>
            <a:off x="1476624" y="812801"/>
            <a:ext cx="5915891" cy="2616199"/>
          </a:xfrm>
        </p:spPr>
        <p:txBody>
          <a:bodyPr>
            <a:normAutofit/>
          </a:bodyPr>
          <a:lstStyle/>
          <a:p>
            <a:pPr>
              <a:lnSpc>
                <a:spcPct val="90000"/>
              </a:lnSpc>
            </a:pPr>
            <a:r>
              <a:rPr lang="en-US" sz="3800" b="1" dirty="0"/>
              <a:t>Snippet 6-3B:</a:t>
            </a:r>
            <a:br>
              <a:rPr lang="en-US" sz="3800" b="1" dirty="0"/>
            </a:br>
            <a:r>
              <a:rPr lang="en-US" sz="3800" b="1" dirty="0"/>
              <a:t>Management Reserve </a:t>
            </a:r>
            <a:br>
              <a:rPr lang="en-US" sz="3800" b="1" dirty="0"/>
            </a:br>
            <a:r>
              <a:rPr lang="en-US" sz="3800" b="1" dirty="0"/>
              <a:t>vs. Contingency Scenarios</a:t>
            </a:r>
          </a:p>
        </p:txBody>
      </p:sp>
      <p:sp>
        <p:nvSpPr>
          <p:cNvPr id="3" name="Subtitle 2">
            <a:extLst>
              <a:ext uri="{FF2B5EF4-FFF2-40B4-BE49-F238E27FC236}">
                <a16:creationId xmlns:a16="http://schemas.microsoft.com/office/drawing/2014/main" xmlns="" id="{B3A0E5B7-971B-4078-9A44-DB0CCC916F2C}"/>
              </a:ext>
            </a:extLst>
          </p:cNvPr>
          <p:cNvSpPr>
            <a:spLocks noGrp="1"/>
          </p:cNvSpPr>
          <p:nvPr>
            <p:ph type="subTitle" idx="1"/>
          </p:nvPr>
        </p:nvSpPr>
        <p:spPr>
          <a:xfrm>
            <a:off x="3151575" y="3996267"/>
            <a:ext cx="4080514" cy="1139151"/>
          </a:xfrm>
        </p:spPr>
        <p:txBody>
          <a:bodyPr>
            <a:normAutofit/>
          </a:bodyPr>
          <a:lstStyle/>
          <a:p>
            <a:pPr>
              <a:lnSpc>
                <a:spcPct val="90000"/>
              </a:lnSpc>
            </a:pPr>
            <a:r>
              <a:rPr lang="en-US"/>
              <a:t>U.S. Department of Energy</a:t>
            </a:r>
          </a:p>
          <a:p>
            <a:pPr>
              <a:lnSpc>
                <a:spcPct val="90000"/>
              </a:lnSpc>
            </a:pPr>
            <a:r>
              <a:rPr lang="en-US"/>
              <a:t>Office of Project Management (PM)</a:t>
            </a:r>
          </a:p>
        </p:txBody>
      </p:sp>
      <p:sp>
        <p:nvSpPr>
          <p:cNvPr id="21" name="Rounded Rectangle 4">
            <a:extLst>
              <a:ext uri="{FF2B5EF4-FFF2-40B4-BE49-F238E27FC236}">
                <a16:creationId xmlns:a16="http://schemas.microsoft.com/office/drawing/2014/main" xmlns="" id="{260615AE-7DBC-4FF7-9107-9FE957695B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ign on a pole&#10;&#10;Description automatically generated">
            <a:extLst>
              <a:ext uri="{FF2B5EF4-FFF2-40B4-BE49-F238E27FC236}">
                <a16:creationId xmlns:a16="http://schemas.microsoft.com/office/drawing/2014/main" xmlns="" id="{3B1AF05E-2F24-4662-9AF9-065C6BE12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801" y="1823349"/>
            <a:ext cx="3341190" cy="2923540"/>
          </a:xfrm>
          <a:prstGeom prst="rect">
            <a:avLst/>
          </a:prstGeom>
        </p:spPr>
      </p:pic>
    </p:spTree>
    <p:extLst>
      <p:ext uri="{BB962C8B-B14F-4D97-AF65-F5344CB8AC3E}">
        <p14:creationId xmlns:p14="http://schemas.microsoft.com/office/powerpoint/2010/main" val="299284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CE276-1934-44C8-B8EC-443A4A644427}"/>
              </a:ext>
            </a:extLst>
          </p:cNvPr>
          <p:cNvSpPr>
            <a:spLocks noGrp="1"/>
          </p:cNvSpPr>
          <p:nvPr>
            <p:ph type="title"/>
          </p:nvPr>
        </p:nvSpPr>
        <p:spPr>
          <a:xfrm>
            <a:off x="0" y="0"/>
            <a:ext cx="12192000" cy="714375"/>
          </a:xfrm>
          <a:solidFill>
            <a:schemeClr val="accent1">
              <a:lumMod val="75000"/>
            </a:schemeClr>
          </a:solidFill>
          <a:ln>
            <a:solidFill>
              <a:schemeClr val="accent1"/>
            </a:solidFill>
          </a:ln>
        </p:spPr>
        <p:txBody>
          <a:bodyPr/>
          <a:lstStyle/>
          <a:p>
            <a:r>
              <a:rPr lang="en-US" dirty="0">
                <a:solidFill>
                  <a:schemeClr val="bg1"/>
                </a:solidFill>
              </a:rPr>
              <a:t>	</a:t>
            </a:r>
            <a:r>
              <a:rPr lang="en-US" sz="3600" dirty="0">
                <a:solidFill>
                  <a:schemeClr val="bg1"/>
                </a:solidFill>
                <a:latin typeface="+mn-lt"/>
              </a:rPr>
              <a:t>Period 3 “S” Curve</a:t>
            </a:r>
            <a:endParaRPr lang="en-US" dirty="0">
              <a:solidFill>
                <a:schemeClr val="bg1"/>
              </a:solidFill>
              <a:latin typeface="+mn-lt"/>
            </a:endParaRPr>
          </a:p>
        </p:txBody>
      </p:sp>
      <p:pic>
        <p:nvPicPr>
          <p:cNvPr id="40964" name="Picture 52" descr="C:\Users\charles1028\Desktop\Slide22.png">
            <a:extLst>
              <a:ext uri="{FF2B5EF4-FFF2-40B4-BE49-F238E27FC236}">
                <a16:creationId xmlns:a16="http://schemas.microsoft.com/office/drawing/2014/main" xmlns="" id="{4815036C-648F-4EFB-8FA5-4693EAA15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081" y="1201736"/>
            <a:ext cx="9167813"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DFCAA353-B2E9-466A-A055-DA0359F79C1D}"/>
              </a:ext>
            </a:extLst>
          </p:cNvPr>
          <p:cNvSpPr>
            <a:spLocks noGrp="1"/>
          </p:cNvSpPr>
          <p:nvPr>
            <p:ph type="sldNum" sz="quarter" idx="12"/>
          </p:nvPr>
        </p:nvSpPr>
        <p:spPr/>
        <p:txBody>
          <a:bodyPr/>
          <a:lstStyle/>
          <a:p>
            <a:fld id="{7B59A598-58D1-480D-8057-49927A977735}" type="slidenum">
              <a:rPr lang="en-US" smtClean="0"/>
              <a:t>10</a:t>
            </a:fld>
            <a:endParaRPr lang="en-US"/>
          </a:p>
        </p:txBody>
      </p:sp>
      <p:sp>
        <p:nvSpPr>
          <p:cNvPr id="6" name="TextBox 5">
            <a:extLst>
              <a:ext uri="{FF2B5EF4-FFF2-40B4-BE49-F238E27FC236}">
                <a16:creationId xmlns:a16="http://schemas.microsoft.com/office/drawing/2014/main" xmlns="" id="{FBA698C3-EBA3-4406-B30C-0D74F024A52C}"/>
              </a:ext>
            </a:extLst>
          </p:cNvPr>
          <p:cNvSpPr txBox="1"/>
          <p:nvPr/>
        </p:nvSpPr>
        <p:spPr>
          <a:xfrm>
            <a:off x="8610600" y="1632575"/>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B6FC75-E347-4623-BB52-23349579E04A}"/>
              </a:ext>
            </a:extLst>
          </p:cNvPr>
          <p:cNvSpPr>
            <a:spLocks noGrp="1"/>
          </p:cNvSpPr>
          <p:nvPr>
            <p:ph idx="1"/>
          </p:nvPr>
        </p:nvSpPr>
        <p:spPr/>
        <p:txBody>
          <a:bodyPr/>
          <a:lstStyle/>
          <a:p>
            <a:pPr eaLnBrk="1" hangingPunct="1">
              <a:defRPr/>
            </a:pPr>
            <a:r>
              <a:rPr lang="en-US" sz="2400" b="0" dirty="0">
                <a:cs typeface="Arial" charset="0"/>
              </a:rPr>
              <a:t>A project wide comprehensive EAC exercise has resulted in a $40M forecasted overrun to the current PMB</a:t>
            </a:r>
          </a:p>
        </p:txBody>
      </p:sp>
      <p:sp>
        <p:nvSpPr>
          <p:cNvPr id="2" name="Text Placeholder 1">
            <a:extLst>
              <a:ext uri="{FF2B5EF4-FFF2-40B4-BE49-F238E27FC236}">
                <a16:creationId xmlns:a16="http://schemas.microsoft.com/office/drawing/2014/main" xmlns="" id="{B8B79E53-8053-4E5F-8647-8DBFF1004CAA}"/>
              </a:ext>
            </a:extLst>
          </p:cNvPr>
          <p:cNvSpPr>
            <a:spLocks noGrp="1"/>
          </p:cNvSpPr>
          <p:nvPr>
            <p:ph type="body" sz="quarter" idx="4294967295"/>
          </p:nvPr>
        </p:nvSpPr>
        <p:spPr>
          <a:xfrm>
            <a:off x="0" y="0"/>
            <a:ext cx="12192000" cy="914400"/>
          </a:xfrm>
          <a:solidFill>
            <a:schemeClr val="accent1">
              <a:lumMod val="75000"/>
            </a:schemeClr>
          </a:solidFill>
          <a:ln>
            <a:solidFill>
              <a:schemeClr val="accent1"/>
            </a:solidFill>
          </a:ln>
        </p:spPr>
        <p:txBody>
          <a:bodyPr>
            <a:normAutofit fontScale="92500" lnSpcReduction="20000"/>
          </a:bodyPr>
          <a:lstStyle/>
          <a:p>
            <a:pPr>
              <a:defRPr/>
            </a:pPr>
            <a:endParaRPr lang="en-US" sz="2400" dirty="0"/>
          </a:p>
          <a:p>
            <a:pPr marL="0" indent="0">
              <a:buNone/>
              <a:defRPr/>
            </a:pPr>
            <a:r>
              <a:rPr lang="en-US" sz="3600" dirty="0"/>
              <a:t>	</a:t>
            </a:r>
            <a:r>
              <a:rPr lang="en-US" sz="3900" dirty="0">
                <a:solidFill>
                  <a:schemeClr val="bg1"/>
                </a:solidFill>
              </a:rPr>
              <a:t>Period 4</a:t>
            </a:r>
          </a:p>
          <a:p>
            <a:pPr>
              <a:defRPr/>
            </a:pPr>
            <a:endParaRPr lang="en-US" dirty="0"/>
          </a:p>
        </p:txBody>
      </p:sp>
      <p:graphicFrame>
        <p:nvGraphicFramePr>
          <p:cNvPr id="6" name="Table 5">
            <a:extLst>
              <a:ext uri="{FF2B5EF4-FFF2-40B4-BE49-F238E27FC236}">
                <a16:creationId xmlns:a16="http://schemas.microsoft.com/office/drawing/2014/main" xmlns="" id="{8059BA4D-085B-4E33-AD1A-C1188294B887}"/>
              </a:ext>
            </a:extLst>
          </p:cNvPr>
          <p:cNvGraphicFramePr>
            <a:graphicFrameLocks noGrp="1"/>
          </p:cNvGraphicFramePr>
          <p:nvPr/>
        </p:nvGraphicFramePr>
        <p:xfrm>
          <a:off x="1895475" y="3200400"/>
          <a:ext cx="8658224" cy="1890714"/>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gridCol w="1272339">
                  <a:extLst>
                    <a:ext uri="{9D8B030D-6E8A-4147-A177-3AD203B41FA5}">
                      <a16:colId xmlns:a16="http://schemas.microsoft.com/office/drawing/2014/main" xmlns="" val="20002"/>
                    </a:ext>
                  </a:extLst>
                </a:gridCol>
                <a:gridCol w="1936708">
                  <a:extLst>
                    <a:ext uri="{9D8B030D-6E8A-4147-A177-3AD203B41FA5}">
                      <a16:colId xmlns:a16="http://schemas.microsoft.com/office/drawing/2014/main" xmlns="" val="20003"/>
                    </a:ext>
                  </a:extLst>
                </a:gridCol>
                <a:gridCol w="1481012">
                  <a:extLst>
                    <a:ext uri="{9D8B030D-6E8A-4147-A177-3AD203B41FA5}">
                      <a16:colId xmlns:a16="http://schemas.microsoft.com/office/drawing/2014/main" xmlns="" val="20004"/>
                    </a:ext>
                  </a:extLst>
                </a:gridCol>
                <a:gridCol w="1139240">
                  <a:extLst>
                    <a:ext uri="{9D8B030D-6E8A-4147-A177-3AD203B41FA5}">
                      <a16:colId xmlns:a16="http://schemas.microsoft.com/office/drawing/2014/main" xmlns="" val="20005"/>
                    </a:ext>
                  </a:extLst>
                </a:gridCol>
              </a:tblGrid>
              <a:tr h="701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45" marB="45745"/>
                </a:tc>
                <a:tc>
                  <a:txBody>
                    <a:bodyPr/>
                    <a:lstStyle/>
                    <a:p>
                      <a:pPr algn="ctr"/>
                      <a:r>
                        <a:rPr lang="en-US" sz="2000" dirty="0">
                          <a:latin typeface="Arial" panose="020B0604020202020204" pitchFamily="34" charset="0"/>
                        </a:rPr>
                        <a:t>PMB</a:t>
                      </a:r>
                    </a:p>
                  </a:txBody>
                  <a:tcPr marL="102870" marR="102870" marT="45745" marB="45745"/>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45" marB="45745"/>
                </a:tc>
                <a:tc>
                  <a:txBody>
                    <a:bodyPr/>
                    <a:lstStyle/>
                    <a:p>
                      <a:pPr algn="ctr"/>
                      <a:r>
                        <a:rPr lang="en-US" sz="2000" dirty="0">
                          <a:latin typeface="Arial" panose="020B0604020202020204" pitchFamily="34" charset="0"/>
                        </a:rPr>
                        <a:t>+ Contingency</a:t>
                      </a:r>
                    </a:p>
                  </a:txBody>
                  <a:tcPr marL="102870" marR="102870" marT="45745" marB="45745"/>
                </a:tc>
                <a:tc>
                  <a:txBody>
                    <a:bodyPr/>
                    <a:lstStyle/>
                    <a:p>
                      <a:pPr algn="ctr"/>
                      <a:r>
                        <a:rPr lang="en-US" sz="2000" dirty="0">
                          <a:latin typeface="Arial" panose="020B0604020202020204" pitchFamily="34" charset="0"/>
                        </a:rPr>
                        <a:t>= TPC </a:t>
                      </a:r>
                    </a:p>
                  </a:txBody>
                  <a:tcPr marL="102870" marR="102870" marT="45745" marB="45745"/>
                </a:tc>
                <a:tc>
                  <a:txBody>
                    <a:bodyPr/>
                    <a:lstStyle/>
                    <a:p>
                      <a:pPr algn="ctr"/>
                      <a:r>
                        <a:rPr lang="en-US" sz="2000" dirty="0">
                          <a:latin typeface="Arial" panose="020B0604020202020204" pitchFamily="34" charset="0"/>
                        </a:rPr>
                        <a:t>EAC</a:t>
                      </a:r>
                    </a:p>
                  </a:txBody>
                  <a:tcPr marL="102870" marR="102870" marT="45745" marB="45745"/>
                </a:tc>
                <a:extLst>
                  <a:ext uri="{0D108BD9-81ED-4DB2-BD59-A6C34878D82A}">
                    <a16:rowId xmlns:a16="http://schemas.microsoft.com/office/drawing/2014/main" xmlns="" val="10000"/>
                  </a:ext>
                </a:extLst>
              </a:tr>
              <a:tr h="396464">
                <a:tc>
                  <a:txBody>
                    <a:bodyPr/>
                    <a:lstStyle/>
                    <a:p>
                      <a:r>
                        <a:rPr lang="en-US" sz="2000" dirty="0">
                          <a:latin typeface="Arial" panose="020B0604020202020204" pitchFamily="34" charset="0"/>
                        </a:rPr>
                        <a:t>Prior Period</a:t>
                      </a:r>
                    </a:p>
                  </a:txBody>
                  <a:tcPr marL="102870" marR="102870" marT="45745" marB="45745"/>
                </a:tc>
                <a:tc>
                  <a:txBody>
                    <a:bodyPr/>
                    <a:lstStyle/>
                    <a:p>
                      <a:pPr algn="ctr"/>
                      <a:r>
                        <a:rPr lang="en-US" sz="2000" dirty="0">
                          <a:latin typeface="Arial" panose="020B0604020202020204" pitchFamily="34" charset="0"/>
                        </a:rPr>
                        <a:t>630</a:t>
                      </a:r>
                    </a:p>
                  </a:txBody>
                  <a:tcPr marL="102870" marR="102870" marT="45745" marB="45745"/>
                </a:tc>
                <a:tc>
                  <a:txBody>
                    <a:bodyPr/>
                    <a:lstStyle/>
                    <a:p>
                      <a:pPr algn="ctr"/>
                      <a:r>
                        <a:rPr lang="en-US" sz="2000" dirty="0">
                          <a:latin typeface="Arial" panose="020B0604020202020204" pitchFamily="34" charset="0"/>
                        </a:rPr>
                        <a:t>60</a:t>
                      </a:r>
                    </a:p>
                  </a:txBody>
                  <a:tcPr marL="102870" marR="102870" marT="45745" marB="45745"/>
                </a:tc>
                <a:tc>
                  <a:txBody>
                    <a:bodyPr/>
                    <a:lstStyle/>
                    <a:p>
                      <a:pPr algn="ctr"/>
                      <a:r>
                        <a:rPr lang="en-US" sz="2000" dirty="0">
                          <a:latin typeface="Arial" panose="020B0604020202020204" pitchFamily="34" charset="0"/>
                        </a:rPr>
                        <a:t>10</a:t>
                      </a:r>
                    </a:p>
                  </a:txBody>
                  <a:tcPr marL="102870" marR="102870" marT="45745" marB="45745"/>
                </a:tc>
                <a:tc>
                  <a:txBody>
                    <a:bodyPr/>
                    <a:lstStyle/>
                    <a:p>
                      <a:pPr algn="ctr"/>
                      <a:r>
                        <a:rPr lang="en-US" sz="2000" dirty="0">
                          <a:latin typeface="Arial" panose="020B0604020202020204" pitchFamily="34" charset="0"/>
                        </a:rPr>
                        <a:t>700</a:t>
                      </a:r>
                    </a:p>
                  </a:txBody>
                  <a:tcPr marL="102870" marR="102870" marT="45745" marB="45745"/>
                </a:tc>
                <a:tc>
                  <a:txBody>
                    <a:bodyPr/>
                    <a:lstStyle/>
                    <a:p>
                      <a:pPr algn="ctr"/>
                      <a:r>
                        <a:rPr lang="en-US" sz="2000" dirty="0">
                          <a:latin typeface="Arial" panose="020B0604020202020204" pitchFamily="34" charset="0"/>
                        </a:rPr>
                        <a:t>630</a:t>
                      </a:r>
                    </a:p>
                  </a:txBody>
                  <a:tcPr marL="102870" marR="102870" marT="45745" marB="45745"/>
                </a:tc>
                <a:extLst>
                  <a:ext uri="{0D108BD9-81ED-4DB2-BD59-A6C34878D82A}">
                    <a16:rowId xmlns:a16="http://schemas.microsoft.com/office/drawing/2014/main" xmlns="" val="10001"/>
                  </a:ext>
                </a:extLst>
              </a:tr>
              <a:tr h="396464">
                <a:tc>
                  <a:txBody>
                    <a:bodyPr/>
                    <a:lstStyle/>
                    <a:p>
                      <a:r>
                        <a:rPr lang="en-US" sz="2000" b="1" dirty="0">
                          <a:solidFill>
                            <a:srgbClr val="C00000"/>
                          </a:solidFill>
                          <a:latin typeface="Arial" panose="020B0604020202020204" pitchFamily="34" charset="0"/>
                        </a:rPr>
                        <a:t>Period 4</a:t>
                      </a:r>
                      <a:endParaRPr lang="en-US" sz="1800" b="1" dirty="0">
                        <a:solidFill>
                          <a:srgbClr val="C00000"/>
                        </a:solidFill>
                        <a:latin typeface="Arial" panose="020B0604020202020204" pitchFamily="34" charset="0"/>
                      </a:endParaRP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C00000"/>
                        </a:solidFill>
                        <a:latin typeface="Arial" panose="020B0604020202020204" pitchFamily="34" charset="0"/>
                      </a:endParaRP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 40</a:t>
                      </a:r>
                    </a:p>
                  </a:txBody>
                  <a:tcPr marL="102870" marR="102870" marT="45745" marB="45745"/>
                </a:tc>
                <a:extLst>
                  <a:ext uri="{0D108BD9-81ED-4DB2-BD59-A6C34878D82A}">
                    <a16:rowId xmlns:a16="http://schemas.microsoft.com/office/drawing/2014/main" xmlns="" val="10002"/>
                  </a:ext>
                </a:extLst>
              </a:tr>
              <a:tr h="396464">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630</a:t>
                      </a:r>
                    </a:p>
                  </a:txBody>
                  <a:tcPr marL="102870" marR="102870" marT="45745" marB="45745"/>
                </a:tc>
                <a:tc>
                  <a:txBody>
                    <a:bodyPr/>
                    <a:lstStyle/>
                    <a:p>
                      <a:pPr algn="ctr"/>
                      <a:r>
                        <a:rPr lang="en-US" sz="2000" b="1" dirty="0">
                          <a:solidFill>
                            <a:srgbClr val="C00000"/>
                          </a:solidFill>
                          <a:latin typeface="Arial" panose="020B0604020202020204" pitchFamily="34" charset="0"/>
                        </a:rPr>
                        <a:t>60</a:t>
                      </a:r>
                    </a:p>
                  </a:txBody>
                  <a:tcPr marL="102870" marR="102870" marT="45745" marB="45745"/>
                </a:tc>
                <a:tc>
                  <a:txBody>
                    <a:bodyPr/>
                    <a:lstStyle/>
                    <a:p>
                      <a:pPr algn="ctr"/>
                      <a:r>
                        <a:rPr lang="en-US" sz="2000" b="1" dirty="0">
                          <a:solidFill>
                            <a:srgbClr val="C00000"/>
                          </a:solidFill>
                          <a:latin typeface="Arial" panose="020B0604020202020204" pitchFamily="34" charset="0"/>
                        </a:rPr>
                        <a:t>10</a:t>
                      </a:r>
                    </a:p>
                  </a:txBody>
                  <a:tcPr marL="102870" marR="102870" marT="45745" marB="45745"/>
                </a:tc>
                <a:tc>
                  <a:txBody>
                    <a:bodyPr/>
                    <a:lstStyle/>
                    <a:p>
                      <a:pPr algn="ctr"/>
                      <a:r>
                        <a:rPr lang="en-US" sz="2000" b="1" dirty="0">
                          <a:solidFill>
                            <a:srgbClr val="C00000"/>
                          </a:solidFill>
                          <a:latin typeface="Arial" panose="020B0604020202020204" pitchFamily="34" charset="0"/>
                        </a:rPr>
                        <a:t>700</a:t>
                      </a:r>
                    </a:p>
                  </a:txBody>
                  <a:tcPr marL="102870" marR="102870" marT="45745" marB="45745"/>
                </a:tc>
                <a:tc>
                  <a:txBody>
                    <a:bodyPr/>
                    <a:lstStyle/>
                    <a:p>
                      <a:pPr algn="ctr"/>
                      <a:r>
                        <a:rPr lang="en-US" sz="2000" b="1" dirty="0">
                          <a:solidFill>
                            <a:srgbClr val="C00000"/>
                          </a:solidFill>
                          <a:latin typeface="Arial" panose="020B0604020202020204" pitchFamily="34" charset="0"/>
                        </a:rPr>
                        <a:t>670</a:t>
                      </a:r>
                    </a:p>
                  </a:txBody>
                  <a:tcPr marL="102870" marR="102870" marT="45745" marB="45745"/>
                </a:tc>
                <a:extLst>
                  <a:ext uri="{0D108BD9-81ED-4DB2-BD59-A6C34878D82A}">
                    <a16:rowId xmlns:a16="http://schemas.microsoft.com/office/drawing/2014/main" xmlns="" val="10003"/>
                  </a:ext>
                </a:extLst>
              </a:tr>
            </a:tbl>
          </a:graphicData>
        </a:graphic>
      </p:graphicFrame>
      <p:sp>
        <p:nvSpPr>
          <p:cNvPr id="4" name="Slide Number Placeholder 3">
            <a:extLst>
              <a:ext uri="{FF2B5EF4-FFF2-40B4-BE49-F238E27FC236}">
                <a16:creationId xmlns:a16="http://schemas.microsoft.com/office/drawing/2014/main" xmlns="" id="{C7AD28C0-CFD7-4A8A-99F7-54A0462FA786}"/>
              </a:ext>
            </a:extLst>
          </p:cNvPr>
          <p:cNvSpPr>
            <a:spLocks noGrp="1"/>
          </p:cNvSpPr>
          <p:nvPr>
            <p:ph type="sldNum" sz="quarter" idx="12"/>
          </p:nvPr>
        </p:nvSpPr>
        <p:spPr/>
        <p:txBody>
          <a:bodyPr/>
          <a:lstStyle/>
          <a:p>
            <a:fld id="{7B59A598-58D1-480D-8057-49927A977735}" type="slidenum">
              <a:rPr lang="en-US" smtClean="0"/>
              <a:t>11</a:t>
            </a:fld>
            <a:endParaRPr lang="en-US"/>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1090FBE9-374C-4091-A83C-DFCEFB02D1EE}"/>
              </a:ext>
            </a:extLst>
          </p:cNvPr>
          <p:cNvSpPr txBox="1">
            <a:spLocks/>
          </p:cNvSpPr>
          <p:nvPr/>
        </p:nvSpPr>
        <p:spPr>
          <a:xfrm>
            <a:off x="0" y="0"/>
            <a:ext cx="12192000" cy="742950"/>
          </a:xfrm>
          <a:prstGeom prst="rect">
            <a:avLst/>
          </a:prstGeom>
          <a:solidFill>
            <a:schemeClr val="accent1">
              <a:lumMod val="75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Period 4 Bar Chart</a:t>
            </a:r>
            <a:endParaRPr kumimoji="0" lang="en-US"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43012" name="Picture 73" descr="C:\Users\charles1028\Desktop\Slide24.png">
            <a:extLst>
              <a:ext uri="{FF2B5EF4-FFF2-40B4-BE49-F238E27FC236}">
                <a16:creationId xmlns:a16="http://schemas.microsoft.com/office/drawing/2014/main" xmlns="" id="{DE99DECD-A22B-4CE7-96EC-11A703B0F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338" y="1066801"/>
            <a:ext cx="794226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F45B73AD-3C46-4F83-A77E-B28DE2A305E4}"/>
              </a:ext>
            </a:extLst>
          </p:cNvPr>
          <p:cNvSpPr>
            <a:spLocks noGrp="1"/>
          </p:cNvSpPr>
          <p:nvPr>
            <p:ph type="sldNum" sz="quarter" idx="12"/>
          </p:nvPr>
        </p:nvSpPr>
        <p:spPr/>
        <p:txBody>
          <a:bodyPr/>
          <a:lstStyle/>
          <a:p>
            <a:fld id="{7B59A598-58D1-480D-8057-49927A977735}" type="slidenum">
              <a:rPr lang="en-US" smtClean="0"/>
              <a:t>12</a:t>
            </a:fld>
            <a:endParaRPr lang="en-US"/>
          </a:p>
        </p:txBody>
      </p:sp>
      <p:sp>
        <p:nvSpPr>
          <p:cNvPr id="6" name="TextBox 5">
            <a:extLst>
              <a:ext uri="{FF2B5EF4-FFF2-40B4-BE49-F238E27FC236}">
                <a16:creationId xmlns:a16="http://schemas.microsoft.com/office/drawing/2014/main" xmlns="" id="{A93A2232-6121-4844-A48C-76818EF99DF9}"/>
              </a:ext>
            </a:extLst>
          </p:cNvPr>
          <p:cNvSpPr txBox="1"/>
          <p:nvPr/>
        </p:nvSpPr>
        <p:spPr>
          <a:xfrm>
            <a:off x="2822029" y="5775433"/>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2F8A688F-E71C-4646-9934-2EA86392B342}"/>
              </a:ext>
            </a:extLst>
          </p:cNvPr>
          <p:cNvSpPr txBox="1">
            <a:spLocks/>
          </p:cNvSpPr>
          <p:nvPr/>
        </p:nvSpPr>
        <p:spPr>
          <a:xfrm>
            <a:off x="0" y="21590"/>
            <a:ext cx="12192000" cy="714375"/>
          </a:xfrm>
          <a:prstGeom prst="rect">
            <a:avLst/>
          </a:prstGeom>
          <a:solidFill>
            <a:schemeClr val="accent1">
              <a:lumMod val="75000"/>
            </a:schemeClr>
          </a:solidFill>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Period 4 “S” Curve</a:t>
            </a:r>
            <a:endParaRPr kumimoji="0" lang="en-US"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44036" name="Picture 53" descr="C:\Users\charles1028\Desktop\Slide25.png">
            <a:extLst>
              <a:ext uri="{FF2B5EF4-FFF2-40B4-BE49-F238E27FC236}">
                <a16:creationId xmlns:a16="http://schemas.microsoft.com/office/drawing/2014/main" xmlns="" id="{65708DD9-B75D-40E6-956D-2F179D942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049338"/>
            <a:ext cx="9167812"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21DE3958-51AF-4E32-B820-C809C843740F}"/>
              </a:ext>
            </a:extLst>
          </p:cNvPr>
          <p:cNvSpPr>
            <a:spLocks noGrp="1"/>
          </p:cNvSpPr>
          <p:nvPr>
            <p:ph type="sldNum" sz="quarter" idx="12"/>
          </p:nvPr>
        </p:nvSpPr>
        <p:spPr/>
        <p:txBody>
          <a:bodyPr/>
          <a:lstStyle/>
          <a:p>
            <a:fld id="{7B59A598-58D1-480D-8057-49927A977735}" type="slidenum">
              <a:rPr lang="en-US" smtClean="0"/>
              <a:t>13</a:t>
            </a:fld>
            <a:endParaRPr lang="en-US"/>
          </a:p>
        </p:txBody>
      </p:sp>
      <p:sp>
        <p:nvSpPr>
          <p:cNvPr id="6" name="TextBox 5">
            <a:extLst>
              <a:ext uri="{FF2B5EF4-FFF2-40B4-BE49-F238E27FC236}">
                <a16:creationId xmlns:a16="http://schemas.microsoft.com/office/drawing/2014/main" xmlns="" id="{9A6443A0-9052-46BD-99FA-9B8418B25CDA}"/>
              </a:ext>
            </a:extLst>
          </p:cNvPr>
          <p:cNvSpPr txBox="1"/>
          <p:nvPr/>
        </p:nvSpPr>
        <p:spPr>
          <a:xfrm>
            <a:off x="8516008" y="1490687"/>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AD7E25-1BB9-4052-AEC4-8DE7B1300FEF}"/>
              </a:ext>
            </a:extLst>
          </p:cNvPr>
          <p:cNvSpPr>
            <a:spLocks noGrp="1"/>
          </p:cNvSpPr>
          <p:nvPr>
            <p:ph idx="1"/>
          </p:nvPr>
        </p:nvSpPr>
        <p:spPr>
          <a:xfrm>
            <a:off x="838200" y="1825625"/>
            <a:ext cx="10515600" cy="4351338"/>
          </a:xfrm>
        </p:spPr>
        <p:txBody>
          <a:bodyPr/>
          <a:lstStyle/>
          <a:p>
            <a:pPr eaLnBrk="1" hangingPunct="1">
              <a:defRPr/>
            </a:pPr>
            <a:r>
              <a:rPr lang="en-US" sz="2400" b="0" dirty="0">
                <a:cs typeface="Arial" charset="0"/>
              </a:rPr>
              <a:t>Two tanks scrapped due to welding issues</a:t>
            </a:r>
          </a:p>
          <a:p>
            <a:pPr eaLnBrk="1" hangingPunct="1">
              <a:defRPr/>
            </a:pPr>
            <a:r>
              <a:rPr lang="en-US" sz="2400" b="0" dirty="0">
                <a:cs typeface="Arial" charset="0"/>
              </a:rPr>
              <a:t>Overrun associated with two new tanks is $20M </a:t>
            </a:r>
          </a:p>
        </p:txBody>
      </p:sp>
      <p:graphicFrame>
        <p:nvGraphicFramePr>
          <p:cNvPr id="6" name="Table 5">
            <a:extLst>
              <a:ext uri="{FF2B5EF4-FFF2-40B4-BE49-F238E27FC236}">
                <a16:creationId xmlns:a16="http://schemas.microsoft.com/office/drawing/2014/main" xmlns="" id="{4F1A0BD2-9760-461F-91AD-09A101515AD5}"/>
              </a:ext>
            </a:extLst>
          </p:cNvPr>
          <p:cNvGraphicFramePr>
            <a:graphicFrameLocks noGrp="1"/>
          </p:cNvGraphicFramePr>
          <p:nvPr/>
        </p:nvGraphicFramePr>
        <p:xfrm>
          <a:off x="1638300" y="3276600"/>
          <a:ext cx="8658224" cy="1890714"/>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xmlns="" val="20000"/>
                    </a:ext>
                  </a:extLst>
                </a:gridCol>
                <a:gridCol w="942975">
                  <a:extLst>
                    <a:ext uri="{9D8B030D-6E8A-4147-A177-3AD203B41FA5}">
                      <a16:colId xmlns:a16="http://schemas.microsoft.com/office/drawing/2014/main" xmlns="" val="20001"/>
                    </a:ext>
                  </a:extLst>
                </a:gridCol>
                <a:gridCol w="1358064">
                  <a:extLst>
                    <a:ext uri="{9D8B030D-6E8A-4147-A177-3AD203B41FA5}">
                      <a16:colId xmlns:a16="http://schemas.microsoft.com/office/drawing/2014/main" xmlns="" val="20002"/>
                    </a:ext>
                  </a:extLst>
                </a:gridCol>
                <a:gridCol w="1936708">
                  <a:extLst>
                    <a:ext uri="{9D8B030D-6E8A-4147-A177-3AD203B41FA5}">
                      <a16:colId xmlns:a16="http://schemas.microsoft.com/office/drawing/2014/main" xmlns="" val="20003"/>
                    </a:ext>
                  </a:extLst>
                </a:gridCol>
                <a:gridCol w="1481012">
                  <a:extLst>
                    <a:ext uri="{9D8B030D-6E8A-4147-A177-3AD203B41FA5}">
                      <a16:colId xmlns:a16="http://schemas.microsoft.com/office/drawing/2014/main" xmlns="" val="20004"/>
                    </a:ext>
                  </a:extLst>
                </a:gridCol>
                <a:gridCol w="1139240">
                  <a:extLst>
                    <a:ext uri="{9D8B030D-6E8A-4147-A177-3AD203B41FA5}">
                      <a16:colId xmlns:a16="http://schemas.microsoft.com/office/drawing/2014/main" xmlns="" val="20005"/>
                    </a:ext>
                  </a:extLst>
                </a:gridCol>
              </a:tblGrid>
              <a:tr h="701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45" marB="45745"/>
                </a:tc>
                <a:tc>
                  <a:txBody>
                    <a:bodyPr/>
                    <a:lstStyle/>
                    <a:p>
                      <a:pPr algn="ctr"/>
                      <a:r>
                        <a:rPr lang="en-US" sz="2000" dirty="0">
                          <a:latin typeface="Arial" panose="020B0604020202020204" pitchFamily="34" charset="0"/>
                        </a:rPr>
                        <a:t>PMB</a:t>
                      </a:r>
                    </a:p>
                  </a:txBody>
                  <a:tcPr marL="102870" marR="102870" marT="45745" marB="45745"/>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45" marB="45745"/>
                </a:tc>
                <a:tc>
                  <a:txBody>
                    <a:bodyPr/>
                    <a:lstStyle/>
                    <a:p>
                      <a:pPr algn="ctr"/>
                      <a:r>
                        <a:rPr lang="en-US" sz="2000" dirty="0">
                          <a:latin typeface="Arial" panose="020B0604020202020204" pitchFamily="34" charset="0"/>
                        </a:rPr>
                        <a:t>+ Contingency</a:t>
                      </a:r>
                    </a:p>
                  </a:txBody>
                  <a:tcPr marL="102870" marR="102870" marT="45745" marB="45745"/>
                </a:tc>
                <a:tc>
                  <a:txBody>
                    <a:bodyPr/>
                    <a:lstStyle/>
                    <a:p>
                      <a:pPr algn="ctr"/>
                      <a:r>
                        <a:rPr lang="en-US" sz="2000" dirty="0">
                          <a:latin typeface="Arial" panose="020B0604020202020204" pitchFamily="34" charset="0"/>
                        </a:rPr>
                        <a:t>= TPC </a:t>
                      </a:r>
                    </a:p>
                  </a:txBody>
                  <a:tcPr marL="102870" marR="102870" marT="45745" marB="45745"/>
                </a:tc>
                <a:tc>
                  <a:txBody>
                    <a:bodyPr/>
                    <a:lstStyle/>
                    <a:p>
                      <a:pPr algn="ctr"/>
                      <a:r>
                        <a:rPr lang="en-US" sz="2000" dirty="0">
                          <a:latin typeface="Arial" panose="020B0604020202020204" pitchFamily="34" charset="0"/>
                        </a:rPr>
                        <a:t>EAC</a:t>
                      </a:r>
                    </a:p>
                  </a:txBody>
                  <a:tcPr marL="102870" marR="102870" marT="45745" marB="45745"/>
                </a:tc>
                <a:extLst>
                  <a:ext uri="{0D108BD9-81ED-4DB2-BD59-A6C34878D82A}">
                    <a16:rowId xmlns:a16="http://schemas.microsoft.com/office/drawing/2014/main" xmlns="" val="10000"/>
                  </a:ext>
                </a:extLst>
              </a:tr>
              <a:tr h="396464">
                <a:tc>
                  <a:txBody>
                    <a:bodyPr/>
                    <a:lstStyle/>
                    <a:p>
                      <a:r>
                        <a:rPr lang="en-US" sz="2000" dirty="0">
                          <a:latin typeface="Arial" panose="020B0604020202020204" pitchFamily="34" charset="0"/>
                        </a:rPr>
                        <a:t>Prior Period</a:t>
                      </a:r>
                    </a:p>
                  </a:txBody>
                  <a:tcPr marL="102870" marR="102870" marT="45745" marB="45745"/>
                </a:tc>
                <a:tc>
                  <a:txBody>
                    <a:bodyPr/>
                    <a:lstStyle/>
                    <a:p>
                      <a:pPr algn="ctr"/>
                      <a:r>
                        <a:rPr lang="en-US" sz="2000" dirty="0">
                          <a:latin typeface="Arial" panose="020B0604020202020204" pitchFamily="34" charset="0"/>
                        </a:rPr>
                        <a:t>630</a:t>
                      </a:r>
                    </a:p>
                  </a:txBody>
                  <a:tcPr marL="102870" marR="102870" marT="45745" marB="45745"/>
                </a:tc>
                <a:tc>
                  <a:txBody>
                    <a:bodyPr/>
                    <a:lstStyle/>
                    <a:p>
                      <a:pPr algn="ctr"/>
                      <a:r>
                        <a:rPr lang="en-US" sz="2000" dirty="0">
                          <a:latin typeface="Arial" panose="020B0604020202020204" pitchFamily="34" charset="0"/>
                        </a:rPr>
                        <a:t>60</a:t>
                      </a:r>
                    </a:p>
                  </a:txBody>
                  <a:tcPr marL="102870" marR="102870" marT="45745" marB="45745"/>
                </a:tc>
                <a:tc>
                  <a:txBody>
                    <a:bodyPr/>
                    <a:lstStyle/>
                    <a:p>
                      <a:pPr algn="ctr"/>
                      <a:r>
                        <a:rPr lang="en-US" sz="2000" dirty="0">
                          <a:latin typeface="Arial" panose="020B0604020202020204" pitchFamily="34" charset="0"/>
                        </a:rPr>
                        <a:t>10</a:t>
                      </a:r>
                    </a:p>
                  </a:txBody>
                  <a:tcPr marL="102870" marR="102870" marT="45745" marB="45745"/>
                </a:tc>
                <a:tc>
                  <a:txBody>
                    <a:bodyPr/>
                    <a:lstStyle/>
                    <a:p>
                      <a:pPr algn="ctr"/>
                      <a:r>
                        <a:rPr lang="en-US" sz="2000" dirty="0">
                          <a:latin typeface="Arial" panose="020B0604020202020204" pitchFamily="34" charset="0"/>
                        </a:rPr>
                        <a:t>700</a:t>
                      </a:r>
                    </a:p>
                  </a:txBody>
                  <a:tcPr marL="102870" marR="102870" marT="45745" marB="45745"/>
                </a:tc>
                <a:tc>
                  <a:txBody>
                    <a:bodyPr/>
                    <a:lstStyle/>
                    <a:p>
                      <a:pPr algn="ctr"/>
                      <a:r>
                        <a:rPr lang="en-US" sz="2000" dirty="0">
                          <a:latin typeface="Arial" panose="020B0604020202020204" pitchFamily="34" charset="0"/>
                        </a:rPr>
                        <a:t>670</a:t>
                      </a:r>
                    </a:p>
                  </a:txBody>
                  <a:tcPr marL="102870" marR="102870" marT="45745" marB="45745"/>
                </a:tc>
                <a:extLst>
                  <a:ext uri="{0D108BD9-81ED-4DB2-BD59-A6C34878D82A}">
                    <a16:rowId xmlns:a16="http://schemas.microsoft.com/office/drawing/2014/main" xmlns="" val="10001"/>
                  </a:ext>
                </a:extLst>
              </a:tr>
              <a:tr h="396464">
                <a:tc>
                  <a:txBody>
                    <a:bodyPr/>
                    <a:lstStyle/>
                    <a:p>
                      <a:r>
                        <a:rPr lang="en-US" sz="2000" b="1" dirty="0">
                          <a:solidFill>
                            <a:srgbClr val="C00000"/>
                          </a:solidFill>
                          <a:latin typeface="Arial" panose="020B0604020202020204" pitchFamily="34" charset="0"/>
                        </a:rPr>
                        <a:t>Period 5</a:t>
                      </a:r>
                      <a:endParaRPr lang="en-US" sz="1800" b="1" dirty="0">
                        <a:solidFill>
                          <a:srgbClr val="C00000"/>
                        </a:solidFill>
                        <a:latin typeface="Arial" panose="020B0604020202020204" pitchFamily="34" charset="0"/>
                      </a:endParaRP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C00000"/>
                        </a:solidFill>
                        <a:latin typeface="Arial" panose="020B0604020202020204" pitchFamily="34" charset="0"/>
                      </a:endParaRP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 20</a:t>
                      </a:r>
                    </a:p>
                  </a:txBody>
                  <a:tcPr marL="102870" marR="102870" marT="45745" marB="45745"/>
                </a:tc>
                <a:extLst>
                  <a:ext uri="{0D108BD9-81ED-4DB2-BD59-A6C34878D82A}">
                    <a16:rowId xmlns:a16="http://schemas.microsoft.com/office/drawing/2014/main" xmlns="" val="10002"/>
                  </a:ext>
                </a:extLst>
              </a:tr>
              <a:tr h="396464">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630</a:t>
                      </a:r>
                    </a:p>
                  </a:txBody>
                  <a:tcPr marL="102870" marR="102870" marT="45745" marB="45745"/>
                </a:tc>
                <a:tc>
                  <a:txBody>
                    <a:bodyPr/>
                    <a:lstStyle/>
                    <a:p>
                      <a:pPr algn="ctr"/>
                      <a:r>
                        <a:rPr lang="en-US" sz="2000" b="1" dirty="0">
                          <a:solidFill>
                            <a:srgbClr val="C00000"/>
                          </a:solidFill>
                          <a:latin typeface="Arial" panose="020B0604020202020204" pitchFamily="34" charset="0"/>
                        </a:rPr>
                        <a:t>60</a:t>
                      </a:r>
                    </a:p>
                  </a:txBody>
                  <a:tcPr marL="102870" marR="102870" marT="45745" marB="45745"/>
                </a:tc>
                <a:tc>
                  <a:txBody>
                    <a:bodyPr/>
                    <a:lstStyle/>
                    <a:p>
                      <a:pPr algn="ctr"/>
                      <a:r>
                        <a:rPr lang="en-US" sz="2000" b="1" dirty="0">
                          <a:solidFill>
                            <a:srgbClr val="C00000"/>
                          </a:solidFill>
                          <a:latin typeface="Arial" panose="020B0604020202020204" pitchFamily="34" charset="0"/>
                        </a:rPr>
                        <a:t>10</a:t>
                      </a:r>
                    </a:p>
                  </a:txBody>
                  <a:tcPr marL="102870" marR="102870" marT="45745" marB="45745"/>
                </a:tc>
                <a:tc>
                  <a:txBody>
                    <a:bodyPr/>
                    <a:lstStyle/>
                    <a:p>
                      <a:pPr algn="ctr"/>
                      <a:r>
                        <a:rPr lang="en-US" sz="2000" b="1" dirty="0">
                          <a:solidFill>
                            <a:srgbClr val="C00000"/>
                          </a:solidFill>
                          <a:latin typeface="Arial" panose="020B0604020202020204" pitchFamily="34" charset="0"/>
                        </a:rPr>
                        <a:t>700</a:t>
                      </a:r>
                    </a:p>
                  </a:txBody>
                  <a:tcPr marL="102870" marR="102870" marT="45745" marB="45745"/>
                </a:tc>
                <a:tc>
                  <a:txBody>
                    <a:bodyPr/>
                    <a:lstStyle/>
                    <a:p>
                      <a:pPr algn="ctr"/>
                      <a:r>
                        <a:rPr lang="en-US" sz="2000" b="1" dirty="0">
                          <a:solidFill>
                            <a:srgbClr val="C00000"/>
                          </a:solidFill>
                          <a:latin typeface="Arial" panose="020B0604020202020204" pitchFamily="34" charset="0"/>
                        </a:rPr>
                        <a:t>690</a:t>
                      </a:r>
                    </a:p>
                  </a:txBody>
                  <a:tcPr marL="102870" marR="102870" marT="45745" marB="45745"/>
                </a:tc>
                <a:extLst>
                  <a:ext uri="{0D108BD9-81ED-4DB2-BD59-A6C34878D82A}">
                    <a16:rowId xmlns:a16="http://schemas.microsoft.com/office/drawing/2014/main" xmlns="" val="10003"/>
                  </a:ext>
                </a:extLst>
              </a:tr>
            </a:tbl>
          </a:graphicData>
        </a:graphic>
      </p:graphicFrame>
      <p:sp>
        <p:nvSpPr>
          <p:cNvPr id="45097" name="TextBox 4">
            <a:extLst>
              <a:ext uri="{FF2B5EF4-FFF2-40B4-BE49-F238E27FC236}">
                <a16:creationId xmlns:a16="http://schemas.microsoft.com/office/drawing/2014/main" xmlns="" id="{96EB260C-4CAB-4EC0-9FF5-AC14E4845EFB}"/>
              </a:ext>
            </a:extLst>
          </p:cNvPr>
          <p:cNvSpPr txBox="1">
            <a:spLocks noChangeArrowheads="1"/>
          </p:cNvSpPr>
          <p:nvPr/>
        </p:nvSpPr>
        <p:spPr bwMode="auto">
          <a:xfrm>
            <a:off x="9953626"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t>Page </a:t>
            </a:r>
            <a:fld id="{4A96DAAE-BDBF-42F7-83C9-00BEC8382195}" type="slidenum">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p:txBody>
      </p:sp>
      <p:sp>
        <p:nvSpPr>
          <p:cNvPr id="7" name="Text Placeholder 1">
            <a:extLst>
              <a:ext uri="{FF2B5EF4-FFF2-40B4-BE49-F238E27FC236}">
                <a16:creationId xmlns:a16="http://schemas.microsoft.com/office/drawing/2014/main" xmlns="" id="{A52B5C9C-D472-405C-AF2B-90E35FD34883}"/>
              </a:ext>
            </a:extLst>
          </p:cNvPr>
          <p:cNvSpPr txBox="1">
            <a:spLocks/>
          </p:cNvSpPr>
          <p:nvPr/>
        </p:nvSpPr>
        <p:spPr>
          <a:xfrm>
            <a:off x="0" y="-31433"/>
            <a:ext cx="12192000" cy="914400"/>
          </a:xfrm>
          <a:prstGeom prst="rect">
            <a:avLst/>
          </a:prstGeom>
          <a:solidFill>
            <a:schemeClr val="accent1">
              <a:lumMod val="75000"/>
            </a:schemeClr>
          </a:solidFill>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900" b="0" i="0" u="none" strike="noStrike" kern="1200" cap="none" spc="0" normalizeH="0" baseline="0" noProof="0" dirty="0">
                <a:ln>
                  <a:noFill/>
                </a:ln>
                <a:solidFill>
                  <a:prstClr val="white"/>
                </a:solidFill>
                <a:effectLst/>
                <a:uLnTx/>
                <a:uFillTx/>
                <a:latin typeface="Calibri" panose="020F0502020204030204"/>
                <a:ea typeface="+mn-ea"/>
                <a:cs typeface="+mn-cs"/>
              </a:rPr>
              <a:t>Period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xmlns="" id="{E4D9BB1F-3583-432D-88CC-2A7C3AE589C2}"/>
              </a:ext>
            </a:extLst>
          </p:cNvPr>
          <p:cNvSpPr>
            <a:spLocks noGrp="1"/>
          </p:cNvSpPr>
          <p:nvPr>
            <p:ph type="sldNum" sz="quarter" idx="12"/>
          </p:nvPr>
        </p:nvSpPr>
        <p:spPr/>
        <p:txBody>
          <a:bodyPr/>
          <a:lstStyle/>
          <a:p>
            <a:fld id="{7B59A598-58D1-480D-8057-49927A977735}" type="slidenum">
              <a:rPr lang="en-US" smtClean="0"/>
              <a:t>14</a:t>
            </a:fld>
            <a:endParaRPr 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5FD2B346-6F8A-44A4-9A7C-4502853B64EA}"/>
              </a:ext>
            </a:extLst>
          </p:cNvPr>
          <p:cNvSpPr txBox="1">
            <a:spLocks/>
          </p:cNvSpPr>
          <p:nvPr/>
        </p:nvSpPr>
        <p:spPr>
          <a:xfrm>
            <a:off x="0" y="6986"/>
            <a:ext cx="12192000" cy="714375"/>
          </a:xfrm>
          <a:prstGeom prst="rect">
            <a:avLst/>
          </a:prstGeom>
          <a:solidFill>
            <a:schemeClr val="accent1">
              <a:lumMod val="75000"/>
            </a:schemeClr>
          </a:solidFill>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Period 5 Bar Chart</a:t>
            </a:r>
            <a:endParaRPr kumimoji="0" lang="en-US"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pic>
        <p:nvPicPr>
          <p:cNvPr id="46084" name="Picture 79" descr="C:\Users\charles1028\Desktop\Slide27.png">
            <a:extLst>
              <a:ext uri="{FF2B5EF4-FFF2-40B4-BE49-F238E27FC236}">
                <a16:creationId xmlns:a16="http://schemas.microsoft.com/office/drawing/2014/main" xmlns="" id="{7B2E92E2-936E-46DD-92D8-30F7790B6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066801"/>
            <a:ext cx="866775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7310F85F-9333-41F3-A88C-97C25B1D015F}"/>
              </a:ext>
            </a:extLst>
          </p:cNvPr>
          <p:cNvSpPr>
            <a:spLocks noGrp="1"/>
          </p:cNvSpPr>
          <p:nvPr>
            <p:ph type="sldNum" sz="quarter" idx="12"/>
          </p:nvPr>
        </p:nvSpPr>
        <p:spPr/>
        <p:txBody>
          <a:bodyPr/>
          <a:lstStyle/>
          <a:p>
            <a:fld id="{7B59A598-58D1-480D-8057-49927A977735}" type="slidenum">
              <a:rPr lang="en-US" smtClean="0"/>
              <a:t>15</a:t>
            </a:fld>
            <a:endParaRPr lang="en-US"/>
          </a:p>
        </p:txBody>
      </p:sp>
      <p:sp>
        <p:nvSpPr>
          <p:cNvPr id="6" name="TextBox 5">
            <a:extLst>
              <a:ext uri="{FF2B5EF4-FFF2-40B4-BE49-F238E27FC236}">
                <a16:creationId xmlns:a16="http://schemas.microsoft.com/office/drawing/2014/main" xmlns="" id="{D782D5CC-52C0-4ED0-B1FB-9C662A42C054}"/>
              </a:ext>
            </a:extLst>
          </p:cNvPr>
          <p:cNvSpPr txBox="1"/>
          <p:nvPr/>
        </p:nvSpPr>
        <p:spPr>
          <a:xfrm>
            <a:off x="2758967" y="5622299"/>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Box 4">
            <a:extLst>
              <a:ext uri="{FF2B5EF4-FFF2-40B4-BE49-F238E27FC236}">
                <a16:creationId xmlns:a16="http://schemas.microsoft.com/office/drawing/2014/main" xmlns="" id="{2163C52C-665B-49F9-80C8-329BA2079BF0}"/>
              </a:ext>
            </a:extLst>
          </p:cNvPr>
          <p:cNvSpPr txBox="1">
            <a:spLocks noChangeArrowheads="1"/>
          </p:cNvSpPr>
          <p:nvPr/>
        </p:nvSpPr>
        <p:spPr bwMode="auto">
          <a:xfrm>
            <a:off x="10210800" y="-47625"/>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t>Page </a:t>
            </a:r>
            <a:fld id="{25AA93AC-A747-4889-80B6-45282DCBB455}" type="slidenum">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p:txBody>
      </p:sp>
      <p:pic>
        <p:nvPicPr>
          <p:cNvPr id="47108" name="Picture 50" descr="C:\Users\charles1028\Desktop\Slide28.png">
            <a:extLst>
              <a:ext uri="{FF2B5EF4-FFF2-40B4-BE49-F238E27FC236}">
                <a16:creationId xmlns:a16="http://schemas.microsoft.com/office/drawing/2014/main" xmlns="" id="{AB427EFD-06EC-4258-A219-0B4C636D3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049338"/>
            <a:ext cx="9167812"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xmlns="" id="{68C78A26-52DD-4D5A-9FD4-3011BC264DE2}"/>
              </a:ext>
            </a:extLst>
          </p:cNvPr>
          <p:cNvSpPr txBox="1">
            <a:spLocks/>
          </p:cNvSpPr>
          <p:nvPr/>
        </p:nvSpPr>
        <p:spPr>
          <a:xfrm>
            <a:off x="0" y="21590"/>
            <a:ext cx="12192000" cy="714375"/>
          </a:xfrm>
          <a:prstGeom prst="rect">
            <a:avLst/>
          </a:prstGeom>
          <a:solidFill>
            <a:schemeClr val="accent1">
              <a:lumMod val="75000"/>
            </a:schemeClr>
          </a:solidFill>
          <a:ln>
            <a:solidFill>
              <a:schemeClr val="accent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Period 5 “S” Curve</a:t>
            </a:r>
            <a:endParaRPr kumimoji="0" lang="en-US"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2" name="Slide Number Placeholder 1">
            <a:extLst>
              <a:ext uri="{FF2B5EF4-FFF2-40B4-BE49-F238E27FC236}">
                <a16:creationId xmlns:a16="http://schemas.microsoft.com/office/drawing/2014/main" xmlns="" id="{B64A596F-EC3B-4793-86F3-54103FF80BC1}"/>
              </a:ext>
            </a:extLst>
          </p:cNvPr>
          <p:cNvSpPr>
            <a:spLocks noGrp="1"/>
          </p:cNvSpPr>
          <p:nvPr>
            <p:ph type="sldNum" sz="quarter" idx="12"/>
          </p:nvPr>
        </p:nvSpPr>
        <p:spPr/>
        <p:txBody>
          <a:bodyPr/>
          <a:lstStyle/>
          <a:p>
            <a:fld id="{7B59A598-58D1-480D-8057-49927A977735}" type="slidenum">
              <a:rPr lang="en-US" smtClean="0"/>
              <a:t>16</a:t>
            </a:fld>
            <a:endParaRPr lang="en-US"/>
          </a:p>
        </p:txBody>
      </p:sp>
      <p:sp>
        <p:nvSpPr>
          <p:cNvPr id="6" name="TextBox 5">
            <a:extLst>
              <a:ext uri="{FF2B5EF4-FFF2-40B4-BE49-F238E27FC236}">
                <a16:creationId xmlns:a16="http://schemas.microsoft.com/office/drawing/2014/main" xmlns="" id="{CAC7BB32-7B0B-4984-A051-66CC33AFBBB7}"/>
              </a:ext>
            </a:extLst>
          </p:cNvPr>
          <p:cNvSpPr txBox="1"/>
          <p:nvPr/>
        </p:nvSpPr>
        <p:spPr>
          <a:xfrm>
            <a:off x="8594834" y="1490686"/>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77D0E8E-5675-47A2-AE3F-5887CAD27D74}"/>
              </a:ext>
            </a:extLst>
          </p:cNvPr>
          <p:cNvSpPr>
            <a:spLocks noGrp="1"/>
          </p:cNvSpPr>
          <p:nvPr>
            <p:ph idx="1"/>
          </p:nvPr>
        </p:nvSpPr>
        <p:spPr>
          <a:xfrm>
            <a:off x="838200" y="1349375"/>
            <a:ext cx="10515600" cy="4351338"/>
          </a:xfrm>
        </p:spPr>
        <p:txBody>
          <a:bodyPr/>
          <a:lstStyle/>
          <a:p>
            <a:pPr eaLnBrk="1" hangingPunct="1">
              <a:defRPr/>
            </a:pPr>
            <a:r>
              <a:rPr lang="en-US" sz="2400" b="0" dirty="0">
                <a:cs typeface="Arial" charset="0"/>
              </a:rPr>
              <a:t>The impact from the welding issues is $10M more than originally projected as the contractor struggles continue </a:t>
            </a:r>
          </a:p>
          <a:p>
            <a:pPr eaLnBrk="1" hangingPunct="1">
              <a:defRPr/>
            </a:pPr>
            <a:r>
              <a:rPr lang="en-US" sz="2400" b="0" dirty="0">
                <a:cs typeface="Arial" charset="0"/>
              </a:rPr>
              <a:t>Since the EAC exceeds the CBB or PBB, additional funding is needed to pay for the costs of the overrun</a:t>
            </a:r>
          </a:p>
          <a:p>
            <a:pPr eaLnBrk="1" hangingPunct="1">
              <a:defRPr/>
            </a:pPr>
            <a:r>
              <a:rPr lang="en-US" sz="2400" b="0" dirty="0">
                <a:cs typeface="Arial" charset="0"/>
              </a:rPr>
              <a:t>*The $10M of contingency must be obligated to fund the projected overrun</a:t>
            </a:r>
          </a:p>
          <a:p>
            <a:pPr eaLnBrk="1" hangingPunct="1">
              <a:defRPr/>
            </a:pPr>
            <a:endParaRPr lang="en-US" dirty="0">
              <a:cs typeface="Arial" charset="0"/>
            </a:endParaRPr>
          </a:p>
          <a:p>
            <a:pPr>
              <a:defRPr/>
            </a:pPr>
            <a:endParaRPr lang="en-US" dirty="0"/>
          </a:p>
        </p:txBody>
      </p:sp>
      <p:sp>
        <p:nvSpPr>
          <p:cNvPr id="2" name="Text Placeholder 1">
            <a:extLst>
              <a:ext uri="{FF2B5EF4-FFF2-40B4-BE49-F238E27FC236}">
                <a16:creationId xmlns:a16="http://schemas.microsoft.com/office/drawing/2014/main" xmlns="" id="{17D4C69A-C2C0-4CB8-9F90-AE205F984A0F}"/>
              </a:ext>
            </a:extLst>
          </p:cNvPr>
          <p:cNvSpPr>
            <a:spLocks noGrp="1"/>
          </p:cNvSpPr>
          <p:nvPr>
            <p:ph type="body" sz="quarter" idx="4294967295"/>
          </p:nvPr>
        </p:nvSpPr>
        <p:spPr>
          <a:xfrm>
            <a:off x="0" y="-1"/>
            <a:ext cx="12192000" cy="883921"/>
          </a:xfrm>
          <a:solidFill>
            <a:schemeClr val="accent1">
              <a:lumMod val="75000"/>
            </a:schemeClr>
          </a:solidFill>
          <a:ln>
            <a:solidFill>
              <a:schemeClr val="accent1"/>
            </a:solidFill>
          </a:ln>
        </p:spPr>
        <p:txBody>
          <a:bodyPr>
            <a:normAutofit/>
          </a:bodyPr>
          <a:lstStyle/>
          <a:p>
            <a:pPr marL="0" indent="0">
              <a:buNone/>
              <a:defRPr/>
            </a:pPr>
            <a:r>
              <a:rPr lang="en-US" sz="3600" dirty="0">
                <a:solidFill>
                  <a:schemeClr val="bg1"/>
                </a:solidFill>
              </a:rPr>
              <a:t>	Period 6, Scenario 1</a:t>
            </a:r>
          </a:p>
          <a:p>
            <a:pPr>
              <a:defRPr/>
            </a:pPr>
            <a:endParaRPr lang="en-US" dirty="0">
              <a:solidFill>
                <a:schemeClr val="bg1"/>
              </a:solidFill>
            </a:endParaRPr>
          </a:p>
        </p:txBody>
      </p:sp>
      <p:graphicFrame>
        <p:nvGraphicFramePr>
          <p:cNvPr id="5" name="Table 4">
            <a:extLst>
              <a:ext uri="{FF2B5EF4-FFF2-40B4-BE49-F238E27FC236}">
                <a16:creationId xmlns:a16="http://schemas.microsoft.com/office/drawing/2014/main" xmlns="" id="{5FBBFFDA-8FBF-4047-8333-207A27E99CCC}"/>
              </a:ext>
            </a:extLst>
          </p:cNvPr>
          <p:cNvGraphicFramePr>
            <a:graphicFrameLocks noGrp="1"/>
          </p:cNvGraphicFramePr>
          <p:nvPr/>
        </p:nvGraphicFramePr>
        <p:xfrm>
          <a:off x="1381125" y="3687764"/>
          <a:ext cx="9001124" cy="1722437"/>
        </p:xfrm>
        <a:graphic>
          <a:graphicData uri="http://schemas.openxmlformats.org/drawingml/2006/table">
            <a:tbl>
              <a:tblPr firstRow="1" bandRow="1">
                <a:tableStyleId>{5C22544A-7EE6-4342-B048-85BDC9FD1C3A}</a:tableStyleId>
              </a:tblPr>
              <a:tblGrid>
                <a:gridCol w="1628773">
                  <a:extLst>
                    <a:ext uri="{9D8B030D-6E8A-4147-A177-3AD203B41FA5}">
                      <a16:colId xmlns:a16="http://schemas.microsoft.com/office/drawing/2014/main" xmlns="" val="20000"/>
                    </a:ext>
                  </a:extLst>
                </a:gridCol>
                <a:gridCol w="1114425">
                  <a:extLst>
                    <a:ext uri="{9D8B030D-6E8A-4147-A177-3AD203B41FA5}">
                      <a16:colId xmlns:a16="http://schemas.microsoft.com/office/drawing/2014/main" xmlns="" val="20001"/>
                    </a:ext>
                  </a:extLst>
                </a:gridCol>
                <a:gridCol w="1520493">
                  <a:extLst>
                    <a:ext uri="{9D8B030D-6E8A-4147-A177-3AD203B41FA5}">
                      <a16:colId xmlns:a16="http://schemas.microsoft.com/office/drawing/2014/main" xmlns="" val="20002"/>
                    </a:ext>
                  </a:extLst>
                </a:gridCol>
                <a:gridCol w="2013409">
                  <a:extLst>
                    <a:ext uri="{9D8B030D-6E8A-4147-A177-3AD203B41FA5}">
                      <a16:colId xmlns:a16="http://schemas.microsoft.com/office/drawing/2014/main" xmlns="" val="20003"/>
                    </a:ext>
                  </a:extLst>
                </a:gridCol>
                <a:gridCol w="1539666">
                  <a:extLst>
                    <a:ext uri="{9D8B030D-6E8A-4147-A177-3AD203B41FA5}">
                      <a16:colId xmlns:a16="http://schemas.microsoft.com/office/drawing/2014/main" xmlns="" val="20004"/>
                    </a:ext>
                  </a:extLst>
                </a:gridCol>
                <a:gridCol w="1184358">
                  <a:extLst>
                    <a:ext uri="{9D8B030D-6E8A-4147-A177-3AD203B41FA5}">
                      <a16:colId xmlns:a16="http://schemas.microsoft.com/office/drawing/2014/main" xmlns="" val="20005"/>
                    </a:ext>
                  </a:extLst>
                </a:gridCol>
              </a:tblGrid>
              <a:tr h="533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28" marB="45728"/>
                </a:tc>
                <a:tc>
                  <a:txBody>
                    <a:bodyPr/>
                    <a:lstStyle/>
                    <a:p>
                      <a:pPr algn="ctr"/>
                      <a:r>
                        <a:rPr lang="en-US" sz="2000" dirty="0">
                          <a:latin typeface="Arial" panose="020B0604020202020204" pitchFamily="34" charset="0"/>
                        </a:rPr>
                        <a:t>PMB</a:t>
                      </a:r>
                    </a:p>
                  </a:txBody>
                  <a:tcPr marL="102870" marR="102870" marT="45728" marB="45728"/>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28" marB="45728"/>
                </a:tc>
                <a:tc>
                  <a:txBody>
                    <a:bodyPr/>
                    <a:lstStyle/>
                    <a:p>
                      <a:pPr algn="ctr"/>
                      <a:r>
                        <a:rPr lang="en-US" sz="2000" dirty="0">
                          <a:latin typeface="Arial" panose="020B0604020202020204" pitchFamily="34" charset="0"/>
                        </a:rPr>
                        <a:t>+ Contingency</a:t>
                      </a:r>
                    </a:p>
                  </a:txBody>
                  <a:tcPr marL="102870" marR="102870" marT="45728" marB="45728"/>
                </a:tc>
                <a:tc>
                  <a:txBody>
                    <a:bodyPr/>
                    <a:lstStyle/>
                    <a:p>
                      <a:pPr algn="ctr"/>
                      <a:r>
                        <a:rPr lang="en-US" sz="2000" dirty="0">
                          <a:latin typeface="Arial" panose="020B0604020202020204" pitchFamily="34" charset="0"/>
                        </a:rPr>
                        <a:t>= TPC </a:t>
                      </a:r>
                    </a:p>
                  </a:txBody>
                  <a:tcPr marL="102870" marR="102870" marT="45728" marB="45728"/>
                </a:tc>
                <a:tc>
                  <a:txBody>
                    <a:bodyPr/>
                    <a:lstStyle/>
                    <a:p>
                      <a:pPr algn="ctr"/>
                      <a:r>
                        <a:rPr lang="en-US" sz="2000" dirty="0">
                          <a:latin typeface="Arial" panose="020B0604020202020204" pitchFamily="34" charset="0"/>
                        </a:rPr>
                        <a:t>EAC</a:t>
                      </a:r>
                    </a:p>
                  </a:txBody>
                  <a:tcPr marL="102870" marR="102870" marT="45728" marB="45728"/>
                </a:tc>
                <a:extLst>
                  <a:ext uri="{0D108BD9-81ED-4DB2-BD59-A6C34878D82A}">
                    <a16:rowId xmlns:a16="http://schemas.microsoft.com/office/drawing/2014/main" xmlns="" val="10000"/>
                  </a:ext>
                </a:extLst>
              </a:tr>
              <a:tr h="396313">
                <a:tc>
                  <a:txBody>
                    <a:bodyPr/>
                    <a:lstStyle/>
                    <a:p>
                      <a:r>
                        <a:rPr lang="en-US" sz="2000" dirty="0">
                          <a:latin typeface="Arial" panose="020B0604020202020204" pitchFamily="34" charset="0"/>
                        </a:rPr>
                        <a:t>Prior Period</a:t>
                      </a:r>
                    </a:p>
                  </a:txBody>
                  <a:tcPr marL="102870" marR="102870" marT="45728" marB="45728"/>
                </a:tc>
                <a:tc>
                  <a:txBody>
                    <a:bodyPr/>
                    <a:lstStyle/>
                    <a:p>
                      <a:pPr algn="ctr"/>
                      <a:r>
                        <a:rPr lang="en-US" sz="2000" dirty="0">
                          <a:latin typeface="Arial" panose="020B0604020202020204" pitchFamily="34" charset="0"/>
                        </a:rPr>
                        <a:t>630</a:t>
                      </a:r>
                    </a:p>
                  </a:txBody>
                  <a:tcPr marL="102870" marR="102870" marT="45728" marB="45728"/>
                </a:tc>
                <a:tc>
                  <a:txBody>
                    <a:bodyPr/>
                    <a:lstStyle/>
                    <a:p>
                      <a:pPr algn="ctr"/>
                      <a:r>
                        <a:rPr lang="en-US" sz="2000" dirty="0">
                          <a:latin typeface="Arial" panose="020B0604020202020204" pitchFamily="34" charset="0"/>
                        </a:rPr>
                        <a:t>60</a:t>
                      </a:r>
                    </a:p>
                  </a:txBody>
                  <a:tcPr marL="102870" marR="102870" marT="45728" marB="45728"/>
                </a:tc>
                <a:tc>
                  <a:txBody>
                    <a:bodyPr/>
                    <a:lstStyle/>
                    <a:p>
                      <a:pPr algn="ctr"/>
                      <a:r>
                        <a:rPr lang="en-US" sz="2000" dirty="0">
                          <a:latin typeface="Arial" panose="020B0604020202020204" pitchFamily="34" charset="0"/>
                        </a:rPr>
                        <a:t>10</a:t>
                      </a:r>
                    </a:p>
                  </a:txBody>
                  <a:tcPr marL="102870" marR="102870" marT="45728" marB="45728"/>
                </a:tc>
                <a:tc>
                  <a:txBody>
                    <a:bodyPr/>
                    <a:lstStyle/>
                    <a:p>
                      <a:pPr algn="ctr"/>
                      <a:r>
                        <a:rPr lang="en-US" sz="2000" dirty="0">
                          <a:latin typeface="Arial" panose="020B0604020202020204" pitchFamily="34" charset="0"/>
                        </a:rPr>
                        <a:t>700</a:t>
                      </a:r>
                    </a:p>
                  </a:txBody>
                  <a:tcPr marL="102870" marR="102870" marT="45728" marB="45728"/>
                </a:tc>
                <a:tc>
                  <a:txBody>
                    <a:bodyPr/>
                    <a:lstStyle/>
                    <a:p>
                      <a:pPr algn="ctr"/>
                      <a:r>
                        <a:rPr lang="en-US" sz="2000" dirty="0">
                          <a:latin typeface="Arial" panose="020B0604020202020204" pitchFamily="34" charset="0"/>
                        </a:rPr>
                        <a:t>690</a:t>
                      </a:r>
                    </a:p>
                  </a:txBody>
                  <a:tcPr marL="102870" marR="102870" marT="45728" marB="45728"/>
                </a:tc>
                <a:extLst>
                  <a:ext uri="{0D108BD9-81ED-4DB2-BD59-A6C34878D82A}">
                    <a16:rowId xmlns:a16="http://schemas.microsoft.com/office/drawing/2014/main" xmlns="" val="10001"/>
                  </a:ext>
                </a:extLst>
              </a:tr>
              <a:tr h="396313">
                <a:tc>
                  <a:txBody>
                    <a:bodyPr/>
                    <a:lstStyle/>
                    <a:p>
                      <a:r>
                        <a:rPr lang="en-US" sz="2000" b="1" dirty="0">
                          <a:solidFill>
                            <a:srgbClr val="C00000"/>
                          </a:solidFill>
                          <a:latin typeface="Arial" panose="020B0604020202020204" pitchFamily="34" charset="0"/>
                        </a:rPr>
                        <a:t>Period 6.1</a:t>
                      </a:r>
                      <a:endParaRPr lang="en-US" sz="1800" b="1" dirty="0">
                        <a:solidFill>
                          <a:srgbClr val="C00000"/>
                        </a:solidFill>
                        <a:latin typeface="Arial" panose="020B0604020202020204" pitchFamily="34" charset="0"/>
                      </a:endParaRPr>
                    </a:p>
                  </a:txBody>
                  <a:tcPr marL="102870" marR="102870" marT="45728" marB="45728"/>
                </a:tc>
                <a:tc>
                  <a:txBody>
                    <a:bodyPr/>
                    <a:lstStyle/>
                    <a:p>
                      <a:pPr algn="ctr"/>
                      <a:endParaRPr lang="en-US" sz="2000" b="1" dirty="0">
                        <a:solidFill>
                          <a:srgbClr val="C00000"/>
                        </a:solidFill>
                        <a:latin typeface="Arial" panose="020B0604020202020204" pitchFamily="34" charset="0"/>
                      </a:endParaRPr>
                    </a:p>
                  </a:txBody>
                  <a:tcPr marL="102870" marR="102870" marT="45728" marB="45728"/>
                </a:tc>
                <a:tc>
                  <a:txBody>
                    <a:bodyPr/>
                    <a:lstStyle/>
                    <a:p>
                      <a:pPr algn="ctr"/>
                      <a:endParaRPr lang="en-US" sz="2000" b="1" dirty="0">
                        <a:solidFill>
                          <a:srgbClr val="C00000"/>
                        </a:solidFill>
                        <a:latin typeface="Arial" panose="020B0604020202020204" pitchFamily="34" charset="0"/>
                      </a:endParaRPr>
                    </a:p>
                  </a:txBody>
                  <a:tcPr marL="102870" marR="102870"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C00000"/>
                        </a:solidFill>
                        <a:latin typeface="Arial" panose="020B0604020202020204" pitchFamily="34" charset="0"/>
                      </a:endParaRPr>
                    </a:p>
                  </a:txBody>
                  <a:tcPr marL="102870" marR="102870" marT="45728" marB="45728"/>
                </a:tc>
                <a:tc>
                  <a:txBody>
                    <a:bodyPr/>
                    <a:lstStyle/>
                    <a:p>
                      <a:pPr algn="ctr"/>
                      <a:endParaRPr lang="en-US" sz="20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 10</a:t>
                      </a:r>
                    </a:p>
                  </a:txBody>
                  <a:tcPr marL="102870" marR="102870" marT="45728" marB="45728"/>
                </a:tc>
                <a:extLst>
                  <a:ext uri="{0D108BD9-81ED-4DB2-BD59-A6C34878D82A}">
                    <a16:rowId xmlns:a16="http://schemas.microsoft.com/office/drawing/2014/main" xmlns="" val="10002"/>
                  </a:ext>
                </a:extLst>
              </a:tr>
              <a:tr h="396313">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630</a:t>
                      </a:r>
                    </a:p>
                  </a:txBody>
                  <a:tcPr marL="102870" marR="102870" marT="45728" marB="45728"/>
                </a:tc>
                <a:tc>
                  <a:txBody>
                    <a:bodyPr/>
                    <a:lstStyle/>
                    <a:p>
                      <a:pPr algn="ctr"/>
                      <a:r>
                        <a:rPr lang="en-US" sz="2000" b="1" dirty="0">
                          <a:solidFill>
                            <a:srgbClr val="C00000"/>
                          </a:solidFill>
                          <a:latin typeface="Arial" panose="020B0604020202020204" pitchFamily="34" charset="0"/>
                        </a:rPr>
                        <a:t>60</a:t>
                      </a:r>
                    </a:p>
                  </a:txBody>
                  <a:tcPr marL="102870" marR="102870" marT="45728" marB="45728"/>
                </a:tc>
                <a:tc>
                  <a:txBody>
                    <a:bodyPr/>
                    <a:lstStyle/>
                    <a:p>
                      <a:pPr algn="ctr"/>
                      <a:r>
                        <a:rPr lang="en-US" sz="2000" b="1" dirty="0">
                          <a:solidFill>
                            <a:srgbClr val="C00000"/>
                          </a:solidFill>
                          <a:latin typeface="Arial" panose="020B0604020202020204" pitchFamily="34" charset="0"/>
                        </a:rPr>
                        <a:t>10*</a:t>
                      </a:r>
                    </a:p>
                  </a:txBody>
                  <a:tcPr marL="102870" marR="102870" marT="45728" marB="45728"/>
                </a:tc>
                <a:tc>
                  <a:txBody>
                    <a:bodyPr/>
                    <a:lstStyle/>
                    <a:p>
                      <a:pPr algn="ctr"/>
                      <a:r>
                        <a:rPr lang="en-US" sz="2000" b="1" dirty="0">
                          <a:solidFill>
                            <a:srgbClr val="C00000"/>
                          </a:solidFill>
                          <a:latin typeface="Arial" panose="020B0604020202020204" pitchFamily="34" charset="0"/>
                        </a:rPr>
                        <a:t>700</a:t>
                      </a:r>
                    </a:p>
                  </a:txBody>
                  <a:tcPr marL="102870" marR="102870" marT="45728" marB="45728"/>
                </a:tc>
                <a:tc>
                  <a:txBody>
                    <a:bodyPr/>
                    <a:lstStyle/>
                    <a:p>
                      <a:pPr algn="ctr"/>
                      <a:r>
                        <a:rPr lang="en-US" sz="2000" b="1" dirty="0">
                          <a:solidFill>
                            <a:srgbClr val="C00000"/>
                          </a:solidFill>
                          <a:latin typeface="Arial" panose="020B0604020202020204" pitchFamily="34" charset="0"/>
                        </a:rPr>
                        <a:t>700</a:t>
                      </a:r>
                    </a:p>
                  </a:txBody>
                  <a:tcPr marL="102870" marR="102870" marT="45728" marB="45728"/>
                </a:tc>
                <a:extLst>
                  <a:ext uri="{0D108BD9-81ED-4DB2-BD59-A6C34878D82A}">
                    <a16:rowId xmlns:a16="http://schemas.microsoft.com/office/drawing/2014/main" xmlns="" val="10003"/>
                  </a:ext>
                </a:extLst>
              </a:tr>
            </a:tbl>
          </a:graphicData>
        </a:graphic>
      </p:graphicFrame>
      <p:sp>
        <p:nvSpPr>
          <p:cNvPr id="4" name="Slide Number Placeholder 3">
            <a:extLst>
              <a:ext uri="{FF2B5EF4-FFF2-40B4-BE49-F238E27FC236}">
                <a16:creationId xmlns:a16="http://schemas.microsoft.com/office/drawing/2014/main" xmlns="" id="{0DBCB8BA-33AA-4F23-A91D-5B8C96E32AE5}"/>
              </a:ext>
            </a:extLst>
          </p:cNvPr>
          <p:cNvSpPr>
            <a:spLocks noGrp="1"/>
          </p:cNvSpPr>
          <p:nvPr>
            <p:ph type="sldNum" sz="quarter" idx="12"/>
          </p:nvPr>
        </p:nvSpPr>
        <p:spPr/>
        <p:txBody>
          <a:bodyPr/>
          <a:lstStyle/>
          <a:p>
            <a:fld id="{7B59A598-58D1-480D-8057-49927A977735}" type="slidenum">
              <a:rPr lang="en-US" smtClean="0"/>
              <a:t>17</a:t>
            </a:fld>
            <a:endParaRPr lang="en-US"/>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3">
            <a:extLst>
              <a:ext uri="{FF2B5EF4-FFF2-40B4-BE49-F238E27FC236}">
                <a16:creationId xmlns:a16="http://schemas.microsoft.com/office/drawing/2014/main" xmlns="" id="{4C746203-9109-4328-BB5E-F824C9F03855}"/>
              </a:ext>
            </a:extLst>
          </p:cNvPr>
          <p:cNvSpPr txBox="1">
            <a:spLocks noGrp="1" noChangeArrowheads="1"/>
          </p:cNvSpPr>
          <p:nvPr>
            <p:ph idx="1"/>
          </p:nvPr>
        </p:nvSpPr>
        <p:spPr bwMode="auto">
          <a:xfrm>
            <a:off x="0" y="0"/>
            <a:ext cx="12192000" cy="590931"/>
          </a:xfrm>
          <a:solidFill>
            <a:schemeClr val="accent1">
              <a:lumMod val="75000"/>
            </a:schemeClr>
          </a:solidFill>
          <a:ln>
            <a:solidFill>
              <a:schemeClr val="accent1"/>
            </a:solidFill>
          </a:ln>
        </p:spPr>
        <p:txBody>
          <a:bodyPr vert="horz" wrap="square" lIns="91440" tIns="45720" rIns="91440" bIns="45720" numCol="1" rtlCol="0" anchor="ctr" anchorCtr="0" compatLnSpc="1">
            <a:prstTxWarp prst="textNoShape">
              <a:avLst/>
            </a:prstTxWarp>
            <a:spAutoFit/>
          </a:bodyPr>
          <a:lstStyle/>
          <a:p>
            <a:pPr marL="0" indent="0">
              <a:buNone/>
            </a:pPr>
            <a:r>
              <a:rPr lang="en-US" altLang="en-US" sz="3600" dirty="0">
                <a:solidFill>
                  <a:schemeClr val="bg1"/>
                </a:solidFill>
              </a:rPr>
              <a:t>	Period 6, Scenario 1 Bar Chart</a:t>
            </a:r>
          </a:p>
        </p:txBody>
      </p:sp>
      <p:pic>
        <p:nvPicPr>
          <p:cNvPr id="49156" name="Picture 90" descr="C:\Users\charles1028\Desktop\Slide30.png">
            <a:extLst>
              <a:ext uri="{FF2B5EF4-FFF2-40B4-BE49-F238E27FC236}">
                <a16:creationId xmlns:a16="http://schemas.microsoft.com/office/drawing/2014/main" xmlns="" id="{EA20AD57-6DD4-4A6B-A770-A7C4263F4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321" y="1214438"/>
            <a:ext cx="9002713"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042D8DE2-290C-4D00-A5B1-419974689305}"/>
              </a:ext>
            </a:extLst>
          </p:cNvPr>
          <p:cNvSpPr>
            <a:spLocks noGrp="1"/>
          </p:cNvSpPr>
          <p:nvPr>
            <p:ph type="sldNum" sz="quarter" idx="12"/>
          </p:nvPr>
        </p:nvSpPr>
        <p:spPr/>
        <p:txBody>
          <a:bodyPr/>
          <a:lstStyle/>
          <a:p>
            <a:fld id="{7B59A598-58D1-480D-8057-49927A977735}" type="slidenum">
              <a:rPr lang="en-US" smtClean="0"/>
              <a:t>18</a:t>
            </a:fld>
            <a:endParaRPr lang="en-US"/>
          </a:p>
        </p:txBody>
      </p:sp>
      <p:sp>
        <p:nvSpPr>
          <p:cNvPr id="6" name="TextBox 5">
            <a:extLst>
              <a:ext uri="{FF2B5EF4-FFF2-40B4-BE49-F238E27FC236}">
                <a16:creationId xmlns:a16="http://schemas.microsoft.com/office/drawing/2014/main" xmlns="" id="{9EFF98B0-3E9C-4325-B32D-B9A9AFB96547}"/>
              </a:ext>
            </a:extLst>
          </p:cNvPr>
          <p:cNvSpPr txBox="1"/>
          <p:nvPr/>
        </p:nvSpPr>
        <p:spPr>
          <a:xfrm>
            <a:off x="2695901" y="5986264"/>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F4C5D4C5-063E-4DCE-BC47-41203105AF14}"/>
              </a:ext>
            </a:extLst>
          </p:cNvPr>
          <p:cNvSpPr>
            <a:spLocks noGrp="1"/>
          </p:cNvSpPr>
          <p:nvPr>
            <p:ph idx="1"/>
          </p:nvPr>
        </p:nvSpPr>
        <p:spPr>
          <a:xfrm>
            <a:off x="0" y="0"/>
            <a:ext cx="12192000" cy="660400"/>
          </a:xfrm>
          <a:solidFill>
            <a:schemeClr val="accent1">
              <a:lumMod val="75000"/>
            </a:schemeClr>
          </a:solidFill>
          <a:ln>
            <a:solidFill>
              <a:schemeClr val="accent1"/>
            </a:solidFill>
          </a:ln>
        </p:spPr>
        <p:txBody>
          <a:bodyPr>
            <a:normAutofit/>
          </a:bodyPr>
          <a:lstStyle/>
          <a:p>
            <a:pPr marL="457200" lvl="1" indent="0">
              <a:buNone/>
              <a:defRPr/>
            </a:pPr>
            <a:r>
              <a:rPr lang="en-US" sz="3200" dirty="0">
                <a:solidFill>
                  <a:schemeClr val="bg1"/>
                </a:solidFill>
              </a:rPr>
              <a:t>Period 6, Scenario 1 “S” Curve</a:t>
            </a:r>
          </a:p>
        </p:txBody>
      </p:sp>
      <p:pic>
        <p:nvPicPr>
          <p:cNvPr id="50180" name="Picture 49" descr="C:\Users\charles1028\Desktop\Slide31.png">
            <a:extLst>
              <a:ext uri="{FF2B5EF4-FFF2-40B4-BE49-F238E27FC236}">
                <a16:creationId xmlns:a16="http://schemas.microsoft.com/office/drawing/2014/main" xmlns="" id="{F809BDCF-7C27-407F-A7A4-56A6E2EC6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066801"/>
            <a:ext cx="9167813" cy="56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9685C501-92DC-4CC4-BE19-D0A6FA4E6F5A}"/>
              </a:ext>
            </a:extLst>
          </p:cNvPr>
          <p:cNvSpPr>
            <a:spLocks noGrp="1"/>
          </p:cNvSpPr>
          <p:nvPr>
            <p:ph type="sldNum" sz="quarter" idx="12"/>
          </p:nvPr>
        </p:nvSpPr>
        <p:spPr/>
        <p:txBody>
          <a:bodyPr/>
          <a:lstStyle/>
          <a:p>
            <a:fld id="{7B59A598-58D1-480D-8057-49927A977735}" type="slidenum">
              <a:rPr lang="en-US" smtClean="0"/>
              <a:t>19</a:t>
            </a:fld>
            <a:endParaRPr lang="en-US"/>
          </a:p>
        </p:txBody>
      </p:sp>
      <p:sp>
        <p:nvSpPr>
          <p:cNvPr id="6" name="TextBox 5">
            <a:extLst>
              <a:ext uri="{FF2B5EF4-FFF2-40B4-BE49-F238E27FC236}">
                <a16:creationId xmlns:a16="http://schemas.microsoft.com/office/drawing/2014/main" xmlns="" id="{BB8643D3-391F-428C-AE53-20B943ECACF2}"/>
              </a:ext>
            </a:extLst>
          </p:cNvPr>
          <p:cNvSpPr txBox="1"/>
          <p:nvPr/>
        </p:nvSpPr>
        <p:spPr>
          <a:xfrm>
            <a:off x="7759262" y="1742933"/>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28A4A409-9242-444A-AC1F-809866828B5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32" name="Freeform 6">
              <a:extLst>
                <a:ext uri="{FF2B5EF4-FFF2-40B4-BE49-F238E27FC236}">
                  <a16:creationId xmlns:a16="http://schemas.microsoft.com/office/drawing/2014/main" xmlns="" id="{ABF65108-5AB6-40BD-BCAF-526D8E3091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xmlns="" id="{C77C904B-BC3A-472F-BB70-8750D41E41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xmlns="" id="{E910D569-2CFD-4010-B886-2F31BB8EC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xmlns="" id="{5A816932-FBAD-46C0-AA92-336589A5A9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xmlns="" id="{3D914BDD-E5E0-4DFB-8072-5B498F94A6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xmlns="" id="{ED9E392E-46C2-4B84-A121-9B2BC452F0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6BA2E490-0D51-434E-A39A-D749A68D9785}"/>
              </a:ext>
            </a:extLst>
          </p:cNvPr>
          <p:cNvSpPr>
            <a:spLocks noGrp="1"/>
          </p:cNvSpPr>
          <p:nvPr>
            <p:ph type="title"/>
          </p:nvPr>
        </p:nvSpPr>
        <p:spPr>
          <a:xfrm>
            <a:off x="1484312" y="685800"/>
            <a:ext cx="2812385" cy="1752599"/>
          </a:xfrm>
        </p:spPr>
        <p:txBody>
          <a:bodyPr vert="horz" lIns="91440" tIns="45720" rIns="91440" bIns="45720" rtlCol="0">
            <a:normAutofit/>
          </a:bodyPr>
          <a:lstStyle/>
          <a:p>
            <a:r>
              <a:rPr lang="en-US" sz="3200"/>
              <a:t>Introduction to Time Phased Scenarios</a:t>
            </a:r>
          </a:p>
        </p:txBody>
      </p:sp>
      <p:sp>
        <p:nvSpPr>
          <p:cNvPr id="8" name="Content Placeholder 7">
            <a:extLst>
              <a:ext uri="{FF2B5EF4-FFF2-40B4-BE49-F238E27FC236}">
                <a16:creationId xmlns:a16="http://schemas.microsoft.com/office/drawing/2014/main" xmlns="" id="{724AE57C-B222-4021-9B83-DC9C44E18C05}"/>
              </a:ext>
            </a:extLst>
          </p:cNvPr>
          <p:cNvSpPr>
            <a:spLocks noGrp="1"/>
          </p:cNvSpPr>
          <p:nvPr>
            <p:ph idx="1"/>
          </p:nvPr>
        </p:nvSpPr>
        <p:spPr>
          <a:xfrm>
            <a:off x="1484310" y="2666999"/>
            <a:ext cx="2812387" cy="3124201"/>
          </a:xfrm>
        </p:spPr>
        <p:txBody>
          <a:bodyPr>
            <a:normAutofit/>
          </a:bodyPr>
          <a:lstStyle/>
          <a:p>
            <a:pPr marL="0" indent="0">
              <a:buNone/>
            </a:pPr>
            <a:r>
              <a:rPr lang="en-US" sz="1800" baseline="30000" dirty="0"/>
              <a:t>1 </a:t>
            </a:r>
            <a:r>
              <a:rPr lang="en-US" sz="1800" dirty="0"/>
              <a:t>Refer to </a:t>
            </a:r>
            <a:r>
              <a:rPr lang="en-US" sz="1800" b="1" dirty="0"/>
              <a:t>Snippet 1-11 Varying Project and Contract Structures </a:t>
            </a:r>
            <a:r>
              <a:rPr lang="en-US" sz="1800" dirty="0"/>
              <a:t>or the </a:t>
            </a:r>
            <a:r>
              <a:rPr lang="en-US" sz="1800" b="1" dirty="0"/>
              <a:t>DOE EVMS Gold Card </a:t>
            </a:r>
            <a:r>
              <a:rPr lang="en-US" sz="1800" dirty="0"/>
              <a:t>for information relative to the relation of the Contract Budget Base (CBB) and Project Budget Base (PBB)</a:t>
            </a:r>
          </a:p>
          <a:p>
            <a:pPr marL="0" indent="0">
              <a:buNone/>
            </a:pPr>
            <a:endParaRPr lang="en-US" sz="1800" dirty="0"/>
          </a:p>
        </p:txBody>
      </p:sp>
      <p:sp>
        <p:nvSpPr>
          <p:cNvPr id="26" name="Slide Number Placeholder 1">
            <a:extLst>
              <a:ext uri="{FF2B5EF4-FFF2-40B4-BE49-F238E27FC236}">
                <a16:creationId xmlns:a16="http://schemas.microsoft.com/office/drawing/2014/main" xmlns="" id="{B7B65F93-17C5-4E82-BA8A-8022380BBB09}"/>
              </a:ext>
            </a:extLst>
          </p:cNvPr>
          <p:cNvSpPr>
            <a:spLocks noGrp="1"/>
          </p:cNvSpPr>
          <p:nvPr>
            <p:ph type="sldNum" sz="quarter" idx="12"/>
          </p:nvPr>
        </p:nvSpPr>
        <p:spPr>
          <a:xfrm>
            <a:off x="11178561" y="6211302"/>
            <a:ext cx="551167" cy="365125"/>
          </a:xfrm>
        </p:spPr>
        <p:txBody>
          <a:bodyPr>
            <a:normAutofit/>
          </a:bodyPr>
          <a:lstStyle/>
          <a:p>
            <a:pPr>
              <a:spcAft>
                <a:spcPts val="600"/>
              </a:spcAft>
            </a:pPr>
            <a:fld id="{5F7606BC-8AB3-4269-911F-2A8DC2C0517E}" type="slidenum">
              <a:rPr lang="en-US" smtClean="0"/>
              <a:pPr>
                <a:spcAft>
                  <a:spcPts val="600"/>
                </a:spcAft>
              </a:pPr>
              <a:t>2</a:t>
            </a:fld>
            <a:endParaRPr lang="en-US" dirty="0"/>
          </a:p>
        </p:txBody>
      </p:sp>
      <p:sp>
        <p:nvSpPr>
          <p:cNvPr id="39" name="Rounded Rectangle 16">
            <a:extLst>
              <a:ext uri="{FF2B5EF4-FFF2-40B4-BE49-F238E27FC236}">
                <a16:creationId xmlns:a16="http://schemas.microsoft.com/office/drawing/2014/main" xmlns="" id="{21ECAAB0-702B-4C08-B30F-0AFAC3479A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0274072-9D18-48DA-853C-68F9D056E925}"/>
              </a:ext>
            </a:extLst>
          </p:cNvPr>
          <p:cNvPicPr>
            <a:picLocks noChangeAspect="1"/>
          </p:cNvPicPr>
          <p:nvPr/>
        </p:nvPicPr>
        <p:blipFill>
          <a:blip r:embed="rId4"/>
          <a:stretch>
            <a:fillRect/>
          </a:stretch>
        </p:blipFill>
        <p:spPr>
          <a:xfrm>
            <a:off x="4895376" y="1551709"/>
            <a:ext cx="6394022" cy="3356861"/>
          </a:xfrm>
          <a:prstGeom prst="rect">
            <a:avLst/>
          </a:prstGeom>
        </p:spPr>
      </p:pic>
    </p:spTree>
    <p:extLst>
      <p:ext uri="{BB962C8B-B14F-4D97-AF65-F5344CB8AC3E}">
        <p14:creationId xmlns:p14="http://schemas.microsoft.com/office/powerpoint/2010/main" val="192017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B5AE82-41F0-4A75-8AB3-CA394A489151}"/>
              </a:ext>
            </a:extLst>
          </p:cNvPr>
          <p:cNvSpPr>
            <a:spLocks noGrp="1"/>
          </p:cNvSpPr>
          <p:nvPr>
            <p:ph idx="1"/>
          </p:nvPr>
        </p:nvSpPr>
        <p:spPr/>
        <p:txBody>
          <a:bodyPr/>
          <a:lstStyle/>
          <a:p>
            <a:pPr eaLnBrk="1" hangingPunct="1">
              <a:defRPr/>
            </a:pPr>
            <a:r>
              <a:rPr lang="en-US" sz="2400" b="0" dirty="0">
                <a:solidFill>
                  <a:schemeClr val="accent1">
                    <a:lumMod val="50000"/>
                  </a:schemeClr>
                </a:solidFill>
                <a:cs typeface="Arial" charset="0"/>
              </a:rPr>
              <a:t>The contractor applied $10M MR to the PMB due to the realization that additional unanticipated ground water testing would need to be done as part of their risk mitigation program </a:t>
            </a:r>
          </a:p>
          <a:p>
            <a:pPr>
              <a:defRPr/>
            </a:pPr>
            <a:r>
              <a:rPr lang="en-US" sz="2400" b="0" dirty="0">
                <a:solidFill>
                  <a:schemeClr val="accent1">
                    <a:lumMod val="50000"/>
                  </a:schemeClr>
                </a:solidFill>
                <a:cs typeface="Arial" charset="0"/>
              </a:rPr>
              <a:t>*The $10M of contingency must be obligated to fund the projected overrun caused by the application of MR to the PMB which caused an increase to the EAC </a:t>
            </a:r>
          </a:p>
          <a:p>
            <a:pPr>
              <a:defRPr/>
            </a:pPr>
            <a:endParaRPr lang="en-US" sz="2400" b="0" dirty="0">
              <a:cs typeface="Arial" charset="0"/>
            </a:endParaRPr>
          </a:p>
          <a:p>
            <a:pPr eaLnBrk="1" hangingPunct="1">
              <a:defRPr/>
            </a:pPr>
            <a:endParaRPr lang="en-US" sz="2400" b="0" dirty="0">
              <a:solidFill>
                <a:schemeClr val="tx2"/>
              </a:solidFill>
              <a:cs typeface="Arial" charset="0"/>
            </a:endParaRPr>
          </a:p>
        </p:txBody>
      </p:sp>
      <p:sp>
        <p:nvSpPr>
          <p:cNvPr id="2" name="Text Placeholder 1">
            <a:extLst>
              <a:ext uri="{FF2B5EF4-FFF2-40B4-BE49-F238E27FC236}">
                <a16:creationId xmlns:a16="http://schemas.microsoft.com/office/drawing/2014/main" xmlns="" id="{8C38560A-8ECB-47D0-B9F7-7FDD6F7D1A71}"/>
              </a:ext>
            </a:extLst>
          </p:cNvPr>
          <p:cNvSpPr>
            <a:spLocks noGrp="1"/>
          </p:cNvSpPr>
          <p:nvPr>
            <p:ph type="body" sz="quarter" idx="4294967295"/>
          </p:nvPr>
        </p:nvSpPr>
        <p:spPr>
          <a:xfrm>
            <a:off x="0" y="0"/>
            <a:ext cx="12192000" cy="914400"/>
          </a:xfrm>
          <a:solidFill>
            <a:schemeClr val="accent1">
              <a:lumMod val="75000"/>
            </a:schemeClr>
          </a:solidFill>
          <a:ln>
            <a:solidFill>
              <a:schemeClr val="accent1"/>
            </a:solidFill>
          </a:ln>
        </p:spPr>
        <p:txBody>
          <a:bodyPr>
            <a:normAutofit fontScale="92500" lnSpcReduction="10000"/>
          </a:bodyPr>
          <a:lstStyle/>
          <a:p>
            <a:pPr>
              <a:defRPr/>
            </a:pPr>
            <a:endParaRPr lang="en-US" sz="2400" dirty="0"/>
          </a:p>
          <a:p>
            <a:pPr marL="0" indent="0">
              <a:buNone/>
              <a:defRPr/>
            </a:pPr>
            <a:r>
              <a:rPr lang="en-US" sz="3600" dirty="0">
                <a:solidFill>
                  <a:schemeClr val="bg1"/>
                </a:solidFill>
              </a:rPr>
              <a:t>	Period 6, Scenario 2</a:t>
            </a:r>
          </a:p>
          <a:p>
            <a:pPr>
              <a:defRPr/>
            </a:pPr>
            <a:endParaRPr lang="en-US" dirty="0"/>
          </a:p>
        </p:txBody>
      </p:sp>
      <p:graphicFrame>
        <p:nvGraphicFramePr>
          <p:cNvPr id="5" name="Table 4">
            <a:extLst>
              <a:ext uri="{FF2B5EF4-FFF2-40B4-BE49-F238E27FC236}">
                <a16:creationId xmlns:a16="http://schemas.microsoft.com/office/drawing/2014/main" xmlns="" id="{9364FF22-029D-4677-AD2D-F53D279E38FC}"/>
              </a:ext>
            </a:extLst>
          </p:cNvPr>
          <p:cNvGraphicFramePr>
            <a:graphicFrameLocks noGrp="1"/>
          </p:cNvGraphicFramePr>
          <p:nvPr/>
        </p:nvGraphicFramePr>
        <p:xfrm>
          <a:off x="1638300" y="4297364"/>
          <a:ext cx="8915400" cy="1722437"/>
        </p:xfrm>
        <a:graphic>
          <a:graphicData uri="http://schemas.openxmlformats.org/drawingml/2006/table">
            <a:tbl>
              <a:tblPr firstRow="1" bandRow="1">
                <a:tableStyleId>{5C22544A-7EE6-4342-B048-85BDC9FD1C3A}</a:tableStyleId>
              </a:tblPr>
              <a:tblGrid>
                <a:gridCol w="1714499">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gridCol w="1479885">
                  <a:extLst>
                    <a:ext uri="{9D8B030D-6E8A-4147-A177-3AD203B41FA5}">
                      <a16:colId xmlns:a16="http://schemas.microsoft.com/office/drawing/2014/main" xmlns="" val="20002"/>
                    </a:ext>
                  </a:extLst>
                </a:gridCol>
                <a:gridCol w="1994234">
                  <a:extLst>
                    <a:ext uri="{9D8B030D-6E8A-4147-A177-3AD203B41FA5}">
                      <a16:colId xmlns:a16="http://schemas.microsoft.com/office/drawing/2014/main" xmlns="" val="20003"/>
                    </a:ext>
                  </a:extLst>
                </a:gridCol>
                <a:gridCol w="1525003">
                  <a:extLst>
                    <a:ext uri="{9D8B030D-6E8A-4147-A177-3AD203B41FA5}">
                      <a16:colId xmlns:a16="http://schemas.microsoft.com/office/drawing/2014/main" xmlns="" val="20004"/>
                    </a:ext>
                  </a:extLst>
                </a:gridCol>
                <a:gridCol w="1173079">
                  <a:extLst>
                    <a:ext uri="{9D8B030D-6E8A-4147-A177-3AD203B41FA5}">
                      <a16:colId xmlns:a16="http://schemas.microsoft.com/office/drawing/2014/main" xmlns="" val="20005"/>
                    </a:ext>
                  </a:extLst>
                </a:gridCol>
              </a:tblGrid>
              <a:tr h="533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28" marB="45728"/>
                </a:tc>
                <a:tc>
                  <a:txBody>
                    <a:bodyPr/>
                    <a:lstStyle/>
                    <a:p>
                      <a:pPr algn="ctr"/>
                      <a:r>
                        <a:rPr lang="en-US" sz="2000" dirty="0">
                          <a:latin typeface="Arial" panose="020B0604020202020204" pitchFamily="34" charset="0"/>
                        </a:rPr>
                        <a:t>PMB</a:t>
                      </a:r>
                    </a:p>
                  </a:txBody>
                  <a:tcPr marL="102870" marR="102870" marT="45728" marB="45728"/>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28" marB="45728"/>
                </a:tc>
                <a:tc>
                  <a:txBody>
                    <a:bodyPr/>
                    <a:lstStyle/>
                    <a:p>
                      <a:pPr algn="ctr"/>
                      <a:r>
                        <a:rPr lang="en-US" sz="2000" dirty="0">
                          <a:latin typeface="Arial" panose="020B0604020202020204" pitchFamily="34" charset="0"/>
                        </a:rPr>
                        <a:t>+ Contingency</a:t>
                      </a:r>
                    </a:p>
                  </a:txBody>
                  <a:tcPr marL="102870" marR="102870" marT="45728" marB="45728"/>
                </a:tc>
                <a:tc>
                  <a:txBody>
                    <a:bodyPr/>
                    <a:lstStyle/>
                    <a:p>
                      <a:pPr algn="ctr"/>
                      <a:r>
                        <a:rPr lang="en-US" sz="2000" dirty="0">
                          <a:latin typeface="Arial" panose="020B0604020202020204" pitchFamily="34" charset="0"/>
                        </a:rPr>
                        <a:t>= TPC </a:t>
                      </a:r>
                    </a:p>
                  </a:txBody>
                  <a:tcPr marL="102870" marR="102870" marT="45728" marB="45728"/>
                </a:tc>
                <a:tc>
                  <a:txBody>
                    <a:bodyPr/>
                    <a:lstStyle/>
                    <a:p>
                      <a:pPr algn="ctr"/>
                      <a:r>
                        <a:rPr lang="en-US" sz="2000" dirty="0">
                          <a:latin typeface="Arial" panose="020B0604020202020204" pitchFamily="34" charset="0"/>
                        </a:rPr>
                        <a:t>EAC</a:t>
                      </a:r>
                    </a:p>
                  </a:txBody>
                  <a:tcPr marL="102870" marR="102870" marT="45728" marB="45728"/>
                </a:tc>
                <a:extLst>
                  <a:ext uri="{0D108BD9-81ED-4DB2-BD59-A6C34878D82A}">
                    <a16:rowId xmlns:a16="http://schemas.microsoft.com/office/drawing/2014/main" xmlns="" val="10000"/>
                  </a:ext>
                </a:extLst>
              </a:tr>
              <a:tr h="396313">
                <a:tc>
                  <a:txBody>
                    <a:bodyPr/>
                    <a:lstStyle/>
                    <a:p>
                      <a:r>
                        <a:rPr lang="en-US" sz="2000" dirty="0">
                          <a:latin typeface="Arial" panose="020B0604020202020204" pitchFamily="34" charset="0"/>
                        </a:rPr>
                        <a:t>Prior Period</a:t>
                      </a:r>
                    </a:p>
                  </a:txBody>
                  <a:tcPr marL="102870" marR="102870" marT="45728" marB="45728"/>
                </a:tc>
                <a:tc>
                  <a:txBody>
                    <a:bodyPr/>
                    <a:lstStyle/>
                    <a:p>
                      <a:pPr algn="ctr"/>
                      <a:r>
                        <a:rPr lang="en-US" sz="2000" dirty="0">
                          <a:latin typeface="Arial" panose="020B0604020202020204" pitchFamily="34" charset="0"/>
                        </a:rPr>
                        <a:t>630</a:t>
                      </a:r>
                    </a:p>
                  </a:txBody>
                  <a:tcPr marL="102870" marR="102870" marT="45728" marB="45728"/>
                </a:tc>
                <a:tc>
                  <a:txBody>
                    <a:bodyPr/>
                    <a:lstStyle/>
                    <a:p>
                      <a:pPr algn="ctr"/>
                      <a:r>
                        <a:rPr lang="en-US" sz="2000" dirty="0">
                          <a:latin typeface="Arial" panose="020B0604020202020204" pitchFamily="34" charset="0"/>
                        </a:rPr>
                        <a:t>60</a:t>
                      </a:r>
                    </a:p>
                  </a:txBody>
                  <a:tcPr marL="102870" marR="102870" marT="45728" marB="45728"/>
                </a:tc>
                <a:tc>
                  <a:txBody>
                    <a:bodyPr/>
                    <a:lstStyle/>
                    <a:p>
                      <a:pPr algn="ctr"/>
                      <a:r>
                        <a:rPr lang="en-US" sz="2000" dirty="0">
                          <a:latin typeface="Arial" panose="020B0604020202020204" pitchFamily="34" charset="0"/>
                        </a:rPr>
                        <a:t>10</a:t>
                      </a:r>
                    </a:p>
                  </a:txBody>
                  <a:tcPr marL="102870" marR="102870" marT="45728" marB="45728"/>
                </a:tc>
                <a:tc>
                  <a:txBody>
                    <a:bodyPr/>
                    <a:lstStyle/>
                    <a:p>
                      <a:pPr algn="ctr"/>
                      <a:r>
                        <a:rPr lang="en-US" sz="2000" dirty="0">
                          <a:latin typeface="Arial" panose="020B0604020202020204" pitchFamily="34" charset="0"/>
                        </a:rPr>
                        <a:t>700</a:t>
                      </a:r>
                    </a:p>
                  </a:txBody>
                  <a:tcPr marL="102870" marR="102870" marT="45728" marB="45728"/>
                </a:tc>
                <a:tc>
                  <a:txBody>
                    <a:bodyPr/>
                    <a:lstStyle/>
                    <a:p>
                      <a:pPr algn="ctr"/>
                      <a:r>
                        <a:rPr lang="en-US" sz="2000" dirty="0">
                          <a:latin typeface="Arial" panose="020B0604020202020204" pitchFamily="34" charset="0"/>
                        </a:rPr>
                        <a:t>690</a:t>
                      </a:r>
                    </a:p>
                  </a:txBody>
                  <a:tcPr marL="102870" marR="102870" marT="45728" marB="45728"/>
                </a:tc>
                <a:extLst>
                  <a:ext uri="{0D108BD9-81ED-4DB2-BD59-A6C34878D82A}">
                    <a16:rowId xmlns:a16="http://schemas.microsoft.com/office/drawing/2014/main" xmlns="" val="10001"/>
                  </a:ext>
                </a:extLst>
              </a:tr>
              <a:tr h="396313">
                <a:tc>
                  <a:txBody>
                    <a:bodyPr/>
                    <a:lstStyle/>
                    <a:p>
                      <a:r>
                        <a:rPr lang="en-US" sz="2000" b="1" dirty="0">
                          <a:solidFill>
                            <a:srgbClr val="C00000"/>
                          </a:solidFill>
                          <a:latin typeface="Arial" panose="020B0604020202020204" pitchFamily="34" charset="0"/>
                        </a:rPr>
                        <a:t>Period 6.2</a:t>
                      </a:r>
                      <a:endParaRPr lang="en-US" sz="18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 10</a:t>
                      </a:r>
                    </a:p>
                  </a:txBody>
                  <a:tcPr marL="102870" marR="102870" marT="45728" marB="45728"/>
                </a:tc>
                <a:tc>
                  <a:txBody>
                    <a:bodyPr/>
                    <a:lstStyle/>
                    <a:p>
                      <a:pPr algn="ctr"/>
                      <a:r>
                        <a:rPr lang="en-US" sz="2000" b="1" dirty="0">
                          <a:solidFill>
                            <a:srgbClr val="C00000"/>
                          </a:solidFill>
                          <a:latin typeface="Arial" panose="020B0604020202020204" pitchFamily="34" charset="0"/>
                        </a:rPr>
                        <a:t>(10)</a:t>
                      </a:r>
                    </a:p>
                  </a:txBody>
                  <a:tcPr marL="102870" marR="102870"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C00000"/>
                        </a:solidFill>
                        <a:latin typeface="Arial" panose="020B0604020202020204" pitchFamily="34" charset="0"/>
                      </a:endParaRPr>
                    </a:p>
                  </a:txBody>
                  <a:tcPr marL="102870" marR="102870" marT="45728" marB="45728"/>
                </a:tc>
                <a:tc>
                  <a:txBody>
                    <a:bodyPr/>
                    <a:lstStyle/>
                    <a:p>
                      <a:pPr algn="ctr"/>
                      <a:endParaRPr lang="en-US" sz="20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 10</a:t>
                      </a:r>
                    </a:p>
                  </a:txBody>
                  <a:tcPr marL="102870" marR="102870" marT="45728" marB="45728"/>
                </a:tc>
                <a:extLst>
                  <a:ext uri="{0D108BD9-81ED-4DB2-BD59-A6C34878D82A}">
                    <a16:rowId xmlns:a16="http://schemas.microsoft.com/office/drawing/2014/main" xmlns="" val="10002"/>
                  </a:ext>
                </a:extLst>
              </a:tr>
              <a:tr h="396313">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640</a:t>
                      </a:r>
                    </a:p>
                  </a:txBody>
                  <a:tcPr marL="102870" marR="102870" marT="45728" marB="45728"/>
                </a:tc>
                <a:tc>
                  <a:txBody>
                    <a:bodyPr/>
                    <a:lstStyle/>
                    <a:p>
                      <a:pPr algn="ctr"/>
                      <a:r>
                        <a:rPr lang="en-US" sz="2000" b="1" dirty="0">
                          <a:solidFill>
                            <a:srgbClr val="C00000"/>
                          </a:solidFill>
                          <a:latin typeface="Arial" panose="020B0604020202020204" pitchFamily="34" charset="0"/>
                        </a:rPr>
                        <a:t>50</a:t>
                      </a:r>
                    </a:p>
                  </a:txBody>
                  <a:tcPr marL="102870" marR="102870" marT="45728" marB="45728"/>
                </a:tc>
                <a:tc>
                  <a:txBody>
                    <a:bodyPr/>
                    <a:lstStyle/>
                    <a:p>
                      <a:pPr algn="ctr"/>
                      <a:r>
                        <a:rPr lang="en-US" sz="2000" b="1" dirty="0">
                          <a:solidFill>
                            <a:srgbClr val="C00000"/>
                          </a:solidFill>
                          <a:latin typeface="Arial" panose="020B0604020202020204" pitchFamily="34" charset="0"/>
                        </a:rPr>
                        <a:t>10*</a:t>
                      </a:r>
                    </a:p>
                  </a:txBody>
                  <a:tcPr marL="102870" marR="102870" marT="45728" marB="45728"/>
                </a:tc>
                <a:tc>
                  <a:txBody>
                    <a:bodyPr/>
                    <a:lstStyle/>
                    <a:p>
                      <a:pPr algn="ctr"/>
                      <a:r>
                        <a:rPr lang="en-US" sz="2000" b="1" dirty="0">
                          <a:solidFill>
                            <a:srgbClr val="C00000"/>
                          </a:solidFill>
                          <a:latin typeface="Arial" panose="020B0604020202020204" pitchFamily="34" charset="0"/>
                        </a:rPr>
                        <a:t>700</a:t>
                      </a:r>
                    </a:p>
                  </a:txBody>
                  <a:tcPr marL="102870" marR="102870" marT="45728" marB="45728"/>
                </a:tc>
                <a:tc>
                  <a:txBody>
                    <a:bodyPr/>
                    <a:lstStyle/>
                    <a:p>
                      <a:pPr algn="ctr"/>
                      <a:r>
                        <a:rPr lang="en-US" sz="2000" b="1" dirty="0">
                          <a:solidFill>
                            <a:srgbClr val="C00000"/>
                          </a:solidFill>
                          <a:latin typeface="Arial" panose="020B0604020202020204" pitchFamily="34" charset="0"/>
                        </a:rPr>
                        <a:t>700</a:t>
                      </a:r>
                    </a:p>
                  </a:txBody>
                  <a:tcPr marL="102870" marR="102870" marT="45728" marB="45728"/>
                </a:tc>
                <a:extLst>
                  <a:ext uri="{0D108BD9-81ED-4DB2-BD59-A6C34878D82A}">
                    <a16:rowId xmlns:a16="http://schemas.microsoft.com/office/drawing/2014/main" xmlns="" val="10003"/>
                  </a:ext>
                </a:extLst>
              </a:tr>
            </a:tbl>
          </a:graphicData>
        </a:graphic>
      </p:graphicFrame>
      <p:sp>
        <p:nvSpPr>
          <p:cNvPr id="4" name="Slide Number Placeholder 3">
            <a:extLst>
              <a:ext uri="{FF2B5EF4-FFF2-40B4-BE49-F238E27FC236}">
                <a16:creationId xmlns:a16="http://schemas.microsoft.com/office/drawing/2014/main" xmlns="" id="{A6EC51FB-A1D6-45FA-9832-2CFF537F9E85}"/>
              </a:ext>
            </a:extLst>
          </p:cNvPr>
          <p:cNvSpPr>
            <a:spLocks noGrp="1"/>
          </p:cNvSpPr>
          <p:nvPr>
            <p:ph type="sldNum" sz="quarter" idx="12"/>
          </p:nvPr>
        </p:nvSpPr>
        <p:spPr/>
        <p:txBody>
          <a:bodyPr/>
          <a:lstStyle/>
          <a:p>
            <a:fld id="{7B59A598-58D1-480D-8057-49927A977735}" type="slidenum">
              <a:rPr lang="en-US" smtClean="0"/>
              <a:t>20</a:t>
            </a:fld>
            <a:endParaRPr lang="en-US"/>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3B1C7B4-166E-4804-907D-FA282FAFF38B}"/>
              </a:ext>
            </a:extLst>
          </p:cNvPr>
          <p:cNvSpPr>
            <a:spLocks noGrp="1"/>
          </p:cNvSpPr>
          <p:nvPr>
            <p:ph type="title"/>
          </p:nvPr>
        </p:nvSpPr>
        <p:spPr>
          <a:xfrm>
            <a:off x="0" y="0"/>
            <a:ext cx="12192000" cy="762000"/>
          </a:xfrm>
          <a:solidFill>
            <a:schemeClr val="accent1">
              <a:lumMod val="75000"/>
            </a:schemeClr>
          </a:solidFill>
          <a:ln>
            <a:solidFill>
              <a:schemeClr val="accent1"/>
            </a:solidFill>
          </a:ln>
        </p:spPr>
        <p:txBody>
          <a:bodyPr>
            <a:normAutofit fontScale="90000"/>
          </a:bodyPr>
          <a:lstStyle/>
          <a:p>
            <a:r>
              <a:rPr lang="en-US" altLang="en-US" sz="3600" dirty="0">
                <a:latin typeface="+mn-lt"/>
              </a:rPr>
              <a:t>	</a:t>
            </a:r>
            <a:br>
              <a:rPr lang="en-US" altLang="en-US" sz="3600" dirty="0">
                <a:latin typeface="+mn-lt"/>
              </a:rPr>
            </a:br>
            <a:r>
              <a:rPr lang="en-US" altLang="en-US" sz="3600" dirty="0">
                <a:latin typeface="+mn-lt"/>
              </a:rPr>
              <a:t>	</a:t>
            </a:r>
            <a:r>
              <a:rPr lang="en-US" altLang="en-US" sz="3600" dirty="0">
                <a:solidFill>
                  <a:schemeClr val="bg1"/>
                </a:solidFill>
                <a:latin typeface="+mn-lt"/>
              </a:rPr>
              <a:t>Period 6, Scenario 2 Bar Chart</a:t>
            </a:r>
            <a:r>
              <a:rPr lang="en-US" altLang="en-US" dirty="0">
                <a:solidFill>
                  <a:schemeClr val="bg1"/>
                </a:solidFill>
              </a:rPr>
              <a:t/>
            </a:r>
            <a:br>
              <a:rPr lang="en-US" altLang="en-US" dirty="0">
                <a:solidFill>
                  <a:schemeClr val="bg1"/>
                </a:solidFill>
              </a:rPr>
            </a:br>
            <a:endParaRPr lang="en-US" dirty="0">
              <a:solidFill>
                <a:schemeClr val="bg1"/>
              </a:solidFill>
            </a:endParaRPr>
          </a:p>
        </p:txBody>
      </p:sp>
      <p:pic>
        <p:nvPicPr>
          <p:cNvPr id="52228" name="Picture 93" descr="C:\Users\charles1028\Desktop\Slide33.png">
            <a:extLst>
              <a:ext uri="{FF2B5EF4-FFF2-40B4-BE49-F238E27FC236}">
                <a16:creationId xmlns:a16="http://schemas.microsoft.com/office/drawing/2014/main" xmlns="" id="{E07EB55E-C523-492B-B33B-D7A71E783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1" y="1072198"/>
            <a:ext cx="9002713"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FE73B252-307C-4DD1-8589-9F2B4998B8DA}"/>
              </a:ext>
            </a:extLst>
          </p:cNvPr>
          <p:cNvSpPr>
            <a:spLocks noGrp="1"/>
          </p:cNvSpPr>
          <p:nvPr>
            <p:ph type="sldNum" sz="quarter" idx="12"/>
          </p:nvPr>
        </p:nvSpPr>
        <p:spPr/>
        <p:txBody>
          <a:bodyPr/>
          <a:lstStyle/>
          <a:p>
            <a:fld id="{7B59A598-58D1-480D-8057-49927A977735}" type="slidenum">
              <a:rPr lang="en-US" smtClean="0"/>
              <a:t>21</a:t>
            </a:fld>
            <a:endParaRPr lang="en-US"/>
          </a:p>
        </p:txBody>
      </p:sp>
      <p:sp>
        <p:nvSpPr>
          <p:cNvPr id="6" name="TextBox 5">
            <a:extLst>
              <a:ext uri="{FF2B5EF4-FFF2-40B4-BE49-F238E27FC236}">
                <a16:creationId xmlns:a16="http://schemas.microsoft.com/office/drawing/2014/main" xmlns="" id="{624C637C-AD85-4A9F-89A1-6DA1BD678F1E}"/>
              </a:ext>
            </a:extLst>
          </p:cNvPr>
          <p:cNvSpPr txBox="1"/>
          <p:nvPr/>
        </p:nvSpPr>
        <p:spPr>
          <a:xfrm>
            <a:off x="2790497" y="5864632"/>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54889A2-0E32-4C64-98FE-0A72A12630DB}"/>
              </a:ext>
            </a:extLst>
          </p:cNvPr>
          <p:cNvSpPr>
            <a:spLocks noGrp="1"/>
          </p:cNvSpPr>
          <p:nvPr>
            <p:ph type="title"/>
          </p:nvPr>
        </p:nvSpPr>
        <p:spPr>
          <a:xfrm>
            <a:off x="0" y="0"/>
            <a:ext cx="12192000" cy="933450"/>
          </a:xfrm>
          <a:solidFill>
            <a:schemeClr val="accent1">
              <a:lumMod val="75000"/>
            </a:schemeClr>
          </a:solidFill>
          <a:ln>
            <a:solidFill>
              <a:schemeClr val="accent1"/>
            </a:solidFill>
          </a:ln>
        </p:spPr>
        <p:txBody>
          <a:bodyPr/>
          <a:lstStyle/>
          <a:p>
            <a:r>
              <a:rPr lang="en-US" dirty="0"/>
              <a:t>	</a:t>
            </a:r>
            <a:r>
              <a:rPr lang="en-US" sz="3600" dirty="0">
                <a:solidFill>
                  <a:schemeClr val="bg1"/>
                </a:solidFill>
                <a:latin typeface="+mn-lt"/>
              </a:rPr>
              <a:t>Period 6, Scenario 2 “S” Curve</a:t>
            </a:r>
            <a:endParaRPr lang="en-US" dirty="0">
              <a:solidFill>
                <a:schemeClr val="bg1"/>
              </a:solidFill>
              <a:latin typeface="+mn-lt"/>
            </a:endParaRPr>
          </a:p>
        </p:txBody>
      </p:sp>
      <p:pic>
        <p:nvPicPr>
          <p:cNvPr id="53252" name="Picture 49" descr="C:\Users\charles1028\Desktop\Slide34.png">
            <a:extLst>
              <a:ext uri="{FF2B5EF4-FFF2-40B4-BE49-F238E27FC236}">
                <a16:creationId xmlns:a16="http://schemas.microsoft.com/office/drawing/2014/main" xmlns="" id="{2AFC62B5-372F-4833-8E59-994AD10A0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049338"/>
            <a:ext cx="9167813"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DEEF5F2E-EE74-4472-A8FA-031BECDFF8F2}"/>
              </a:ext>
            </a:extLst>
          </p:cNvPr>
          <p:cNvSpPr>
            <a:spLocks noGrp="1"/>
          </p:cNvSpPr>
          <p:nvPr>
            <p:ph type="sldNum" sz="quarter" idx="12"/>
          </p:nvPr>
        </p:nvSpPr>
        <p:spPr/>
        <p:txBody>
          <a:bodyPr/>
          <a:lstStyle/>
          <a:p>
            <a:fld id="{7B59A598-58D1-480D-8057-49927A977735}" type="slidenum">
              <a:rPr lang="en-US" smtClean="0"/>
              <a:t>22</a:t>
            </a:fld>
            <a:endParaRPr lang="en-US"/>
          </a:p>
        </p:txBody>
      </p:sp>
      <p:sp>
        <p:nvSpPr>
          <p:cNvPr id="6" name="TextBox 5">
            <a:extLst>
              <a:ext uri="{FF2B5EF4-FFF2-40B4-BE49-F238E27FC236}">
                <a16:creationId xmlns:a16="http://schemas.microsoft.com/office/drawing/2014/main" xmlns="" id="{176CF48B-681D-4895-9392-00ACB792663F}"/>
              </a:ext>
            </a:extLst>
          </p:cNvPr>
          <p:cNvSpPr txBox="1"/>
          <p:nvPr/>
        </p:nvSpPr>
        <p:spPr>
          <a:xfrm>
            <a:off x="7775007" y="1758698"/>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a:extLst>
              <a:ext uri="{FF2B5EF4-FFF2-40B4-BE49-F238E27FC236}">
                <a16:creationId xmlns:a16="http://schemas.microsoft.com/office/drawing/2014/main" xmlns="" id="{EC0928A8-16DD-4F41-93E3-57BF7FE4EE6E}"/>
              </a:ext>
            </a:extLst>
          </p:cNvPr>
          <p:cNvSpPr>
            <a:spLocks noGrp="1"/>
          </p:cNvSpPr>
          <p:nvPr>
            <p:ph idx="1"/>
          </p:nvPr>
        </p:nvSpPr>
        <p:spPr bwMode="auto">
          <a:xfrm>
            <a:off x="838200" y="1359376"/>
            <a:ext cx="10515600" cy="4795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b="0" dirty="0">
                <a:solidFill>
                  <a:schemeClr val="tx2"/>
                </a:solidFill>
              </a:rPr>
              <a:t>The contractor has requested and received authorization from DOE to report to an Over Target Baseline (OTB)</a:t>
            </a:r>
          </a:p>
          <a:p>
            <a:pPr eaLnBrk="1" hangingPunct="1"/>
            <a:endParaRPr lang="en-US" altLang="en-US" b="0" dirty="0">
              <a:solidFill>
                <a:schemeClr val="tx2"/>
              </a:solidFill>
            </a:endParaRPr>
          </a:p>
        </p:txBody>
      </p:sp>
      <p:sp>
        <p:nvSpPr>
          <p:cNvPr id="2" name="Text Placeholder 1">
            <a:extLst>
              <a:ext uri="{FF2B5EF4-FFF2-40B4-BE49-F238E27FC236}">
                <a16:creationId xmlns:a16="http://schemas.microsoft.com/office/drawing/2014/main" xmlns="" id="{DDB45014-1ED8-4318-9E29-492774B94962}"/>
              </a:ext>
            </a:extLst>
          </p:cNvPr>
          <p:cNvSpPr>
            <a:spLocks noGrp="1"/>
          </p:cNvSpPr>
          <p:nvPr>
            <p:ph type="body" sz="quarter" idx="4294967295"/>
          </p:nvPr>
        </p:nvSpPr>
        <p:spPr>
          <a:xfrm>
            <a:off x="0" y="0"/>
            <a:ext cx="12192000" cy="914400"/>
          </a:xfrm>
          <a:solidFill>
            <a:schemeClr val="accent1">
              <a:lumMod val="75000"/>
            </a:schemeClr>
          </a:solidFill>
          <a:ln>
            <a:solidFill>
              <a:schemeClr val="accent1"/>
            </a:solidFill>
          </a:ln>
        </p:spPr>
        <p:txBody>
          <a:bodyPr>
            <a:normAutofit fontScale="85000" lnSpcReduction="20000"/>
          </a:bodyPr>
          <a:lstStyle/>
          <a:p>
            <a:pPr marL="457200" lvl="1" indent="0">
              <a:buNone/>
              <a:defRPr/>
            </a:pPr>
            <a:endParaRPr lang="en-US" sz="3600" dirty="0">
              <a:solidFill>
                <a:schemeClr val="bg1"/>
              </a:solidFill>
            </a:endParaRPr>
          </a:p>
          <a:p>
            <a:pPr marL="457200" lvl="1" indent="0">
              <a:buNone/>
              <a:defRPr/>
            </a:pPr>
            <a:r>
              <a:rPr lang="en-US" sz="4200" dirty="0">
                <a:solidFill>
                  <a:schemeClr val="bg1"/>
                </a:solidFill>
              </a:rPr>
              <a:t>Period 7 Over Target Baseline </a:t>
            </a:r>
          </a:p>
        </p:txBody>
      </p:sp>
      <p:sp>
        <p:nvSpPr>
          <p:cNvPr id="3" name="Slide Number Placeholder 2">
            <a:extLst>
              <a:ext uri="{FF2B5EF4-FFF2-40B4-BE49-F238E27FC236}">
                <a16:creationId xmlns:a16="http://schemas.microsoft.com/office/drawing/2014/main" xmlns="" id="{2F3C2EEC-6B94-4545-A8B1-479233420EFC}"/>
              </a:ext>
            </a:extLst>
          </p:cNvPr>
          <p:cNvSpPr>
            <a:spLocks noGrp="1"/>
          </p:cNvSpPr>
          <p:nvPr>
            <p:ph type="sldNum" sz="quarter" idx="12"/>
          </p:nvPr>
        </p:nvSpPr>
        <p:spPr/>
        <p:txBody>
          <a:bodyPr/>
          <a:lstStyle/>
          <a:p>
            <a:fld id="{7B59A598-58D1-480D-8057-49927A977735}" type="slidenum">
              <a:rPr lang="en-US" smtClean="0"/>
              <a:t>23</a:t>
            </a:fld>
            <a:endParaRPr lang="en-US"/>
          </a:p>
        </p:txBody>
      </p:sp>
      <p:graphicFrame>
        <p:nvGraphicFramePr>
          <p:cNvPr id="4" name="Table 3">
            <a:extLst>
              <a:ext uri="{FF2B5EF4-FFF2-40B4-BE49-F238E27FC236}">
                <a16:creationId xmlns:a16="http://schemas.microsoft.com/office/drawing/2014/main" xmlns="" id="{FDAA1B00-47FC-41B2-956A-84A274AE2B91}"/>
              </a:ext>
            </a:extLst>
          </p:cNvPr>
          <p:cNvGraphicFramePr>
            <a:graphicFrameLocks noGrp="1"/>
          </p:cNvGraphicFramePr>
          <p:nvPr>
            <p:extLst>
              <p:ext uri="{D42A27DB-BD31-4B8C-83A1-F6EECF244321}">
                <p14:modId xmlns:p14="http://schemas.microsoft.com/office/powerpoint/2010/main" val="66661048"/>
              </p:ext>
            </p:extLst>
          </p:nvPr>
        </p:nvGraphicFramePr>
        <p:xfrm>
          <a:off x="1056640" y="2440147"/>
          <a:ext cx="6351325" cy="1645920"/>
        </p:xfrm>
        <a:graphic>
          <a:graphicData uri="http://schemas.openxmlformats.org/drawingml/2006/table">
            <a:tbl>
              <a:tblPr firstRow="1" bandRow="1">
                <a:tableStyleId>{5C22544A-7EE6-4342-B048-85BDC9FD1C3A}</a:tableStyleId>
              </a:tblPr>
              <a:tblGrid>
                <a:gridCol w="5535678">
                  <a:extLst>
                    <a:ext uri="{9D8B030D-6E8A-4147-A177-3AD203B41FA5}">
                      <a16:colId xmlns:a16="http://schemas.microsoft.com/office/drawing/2014/main" xmlns="" val="1037434534"/>
                    </a:ext>
                  </a:extLst>
                </a:gridCol>
                <a:gridCol w="815647">
                  <a:extLst>
                    <a:ext uri="{9D8B030D-6E8A-4147-A177-3AD203B41FA5}">
                      <a16:colId xmlns:a16="http://schemas.microsoft.com/office/drawing/2014/main" xmlns="" val="1624650316"/>
                    </a:ext>
                  </a:extLst>
                </a:gridCol>
              </a:tblGrid>
              <a:tr h="370840">
                <a:tc gridSpan="2">
                  <a:txBody>
                    <a:bodyPr/>
                    <a:lstStyle/>
                    <a:p>
                      <a:pPr algn="ctr"/>
                      <a:r>
                        <a:rPr lang="en-US" sz="2400" dirty="0">
                          <a:solidFill>
                            <a:schemeClr val="tx1"/>
                          </a:solidFill>
                        </a:rPr>
                        <a:t>Before OTB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2400" dirty="0"/>
                    </a:p>
                  </a:txBody>
                  <a:tcPr/>
                </a:tc>
                <a:extLst>
                  <a:ext uri="{0D108BD9-81ED-4DB2-BD59-A6C34878D82A}">
                    <a16:rowId xmlns:a16="http://schemas.microsoft.com/office/drawing/2014/main" xmlns="" val="2833016746"/>
                  </a:ext>
                </a:extLst>
              </a:tr>
              <a:tr h="370840">
                <a:tc gridSpan="2">
                  <a:txBody>
                    <a:bodyPr/>
                    <a:lstStyle/>
                    <a:p>
                      <a:pPr algn="ctr"/>
                      <a:r>
                        <a:rPr lang="en-US" sz="2000" b="1" dirty="0"/>
                        <a:t>Total Allocated Budget (TAB)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dirty="0"/>
                    </a:p>
                  </a:txBody>
                  <a:tcPr/>
                </a:tc>
                <a:extLst>
                  <a:ext uri="{0D108BD9-81ED-4DB2-BD59-A6C34878D82A}">
                    <a16:rowId xmlns:a16="http://schemas.microsoft.com/office/drawing/2014/main" xmlns="" val="85579257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Contract Budget Base (CBB) or Project Budget Base (PBB)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988170204"/>
                  </a:ext>
                </a:extLst>
              </a:tr>
              <a:tr h="370840">
                <a:tc>
                  <a:txBody>
                    <a:bodyPr/>
                    <a:lstStyle/>
                    <a:p>
                      <a:pPr algn="ctr"/>
                      <a:r>
                        <a:rPr lang="en-US" sz="2000" b="1" dirty="0"/>
                        <a:t>Performance Measurement Baseline (PMB)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a:t>MR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2644794791"/>
                  </a:ext>
                </a:extLst>
              </a:tr>
            </a:tbl>
          </a:graphicData>
        </a:graphic>
      </p:graphicFrame>
      <p:graphicFrame>
        <p:nvGraphicFramePr>
          <p:cNvPr id="10" name="Table 9">
            <a:extLst>
              <a:ext uri="{FF2B5EF4-FFF2-40B4-BE49-F238E27FC236}">
                <a16:creationId xmlns:a16="http://schemas.microsoft.com/office/drawing/2014/main" xmlns="" id="{99D78232-4D49-48A8-8FAE-3F3364AF8283}"/>
              </a:ext>
            </a:extLst>
          </p:cNvPr>
          <p:cNvGraphicFramePr>
            <a:graphicFrameLocks noGrp="1"/>
          </p:cNvGraphicFramePr>
          <p:nvPr>
            <p:extLst>
              <p:ext uri="{D42A27DB-BD31-4B8C-83A1-F6EECF244321}">
                <p14:modId xmlns:p14="http://schemas.microsoft.com/office/powerpoint/2010/main" val="305929629"/>
              </p:ext>
            </p:extLst>
          </p:nvPr>
        </p:nvGraphicFramePr>
        <p:xfrm>
          <a:off x="1056640" y="4509294"/>
          <a:ext cx="9325610" cy="1645920"/>
        </p:xfrm>
        <a:graphic>
          <a:graphicData uri="http://schemas.openxmlformats.org/drawingml/2006/table">
            <a:tbl>
              <a:tblPr firstRow="1" bandRow="1">
                <a:tableStyleId>{5C22544A-7EE6-4342-B048-85BDC9FD1C3A}</a:tableStyleId>
              </a:tblPr>
              <a:tblGrid>
                <a:gridCol w="6333765">
                  <a:extLst>
                    <a:ext uri="{9D8B030D-6E8A-4147-A177-3AD203B41FA5}">
                      <a16:colId xmlns:a16="http://schemas.microsoft.com/office/drawing/2014/main" xmlns="" val="1037434534"/>
                    </a:ext>
                  </a:extLst>
                </a:gridCol>
                <a:gridCol w="2383515">
                  <a:extLst>
                    <a:ext uri="{9D8B030D-6E8A-4147-A177-3AD203B41FA5}">
                      <a16:colId xmlns:a16="http://schemas.microsoft.com/office/drawing/2014/main" xmlns="" val="1074653132"/>
                    </a:ext>
                  </a:extLst>
                </a:gridCol>
                <a:gridCol w="608330">
                  <a:extLst>
                    <a:ext uri="{9D8B030D-6E8A-4147-A177-3AD203B41FA5}">
                      <a16:colId xmlns:a16="http://schemas.microsoft.com/office/drawing/2014/main" xmlns="" val="1624650316"/>
                    </a:ext>
                  </a:extLst>
                </a:gridCol>
              </a:tblGrid>
              <a:tr h="370840">
                <a:tc gridSpan="3">
                  <a:txBody>
                    <a:bodyPr/>
                    <a:lstStyle/>
                    <a:p>
                      <a:pPr algn="ctr"/>
                      <a:r>
                        <a:rPr lang="en-US" sz="2400" dirty="0">
                          <a:solidFill>
                            <a:schemeClr val="tx1"/>
                          </a:solidFill>
                        </a:rPr>
                        <a:t>After OTB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algn="ctr"/>
                      <a:endParaRPr lang="en-US" sz="2400" dirty="0"/>
                    </a:p>
                  </a:txBody>
                  <a:tcPr/>
                </a:tc>
                <a:extLst>
                  <a:ext uri="{0D108BD9-81ED-4DB2-BD59-A6C34878D82A}">
                    <a16:rowId xmlns:a16="http://schemas.microsoft.com/office/drawing/2014/main" xmlns="" val="2833016746"/>
                  </a:ext>
                </a:extLst>
              </a:tr>
              <a:tr h="370840">
                <a:tc gridSpan="3">
                  <a:txBody>
                    <a:bodyPr/>
                    <a:lstStyle/>
                    <a:p>
                      <a:pPr algn="ctr"/>
                      <a:r>
                        <a:rPr lang="en-US" sz="2000" b="1" dirty="0"/>
                        <a:t>Total Allocated Budget (TAB)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85579257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Contract Budget Base (CBB) or Project Budget Base (PBB)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Over Target Budget (OTB)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988170204"/>
                  </a:ext>
                </a:extLst>
              </a:tr>
              <a:tr h="370840">
                <a:tc gridSpan="2">
                  <a:txBody>
                    <a:bodyPr/>
                    <a:lstStyle/>
                    <a:p>
                      <a:pPr algn="ctr"/>
                      <a:r>
                        <a:rPr lang="en-US" sz="2000" b="1" dirty="0"/>
                        <a:t>Performance Measurement Baseline (PMB)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dirty="0"/>
                    </a:p>
                  </a:txBody>
                  <a:tcPr/>
                </a:tc>
                <a:tc>
                  <a:txBody>
                    <a:bodyPr/>
                    <a:lstStyle/>
                    <a:p>
                      <a:pPr algn="ctr"/>
                      <a:r>
                        <a:rPr lang="en-US" sz="2000" b="1" dirty="0"/>
                        <a:t>MR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2644794791"/>
                  </a:ext>
                </a:extLst>
              </a:tr>
            </a:tbl>
          </a:graphicData>
        </a:graphic>
      </p:graphicFrame>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xmlns="" id="{6B7016BB-B150-4992-9993-D34F45E495CD}"/>
              </a:ext>
            </a:extLst>
          </p:cNvPr>
          <p:cNvSpPr txBox="1">
            <a:spLocks/>
          </p:cNvSpPr>
          <p:nvPr/>
        </p:nvSpPr>
        <p:spPr>
          <a:xfrm>
            <a:off x="0" y="0"/>
            <a:ext cx="12192000" cy="773112"/>
          </a:xfrm>
          <a:prstGeom prst="rect">
            <a:avLst/>
          </a:prstGeom>
          <a:solidFill>
            <a:schemeClr val="accent1">
              <a:lumMod val="75000"/>
            </a:schemeClr>
          </a:solidFill>
          <a:ln>
            <a:solidFill>
              <a:schemeClr val="accent1"/>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7600" b="0" i="0" u="none" strike="noStrike" kern="1200" cap="none" spc="0" normalizeH="0" baseline="0" noProof="0" dirty="0">
                <a:ln>
                  <a:noFill/>
                </a:ln>
                <a:solidFill>
                  <a:prstClr val="white"/>
                </a:solidFill>
                <a:effectLst/>
                <a:uLnTx/>
                <a:uFillTx/>
                <a:latin typeface="Calibri" panose="020F0502020204030204"/>
                <a:ea typeface="+mn-ea"/>
                <a:cs typeface="+mn-cs"/>
              </a:rPr>
              <a:t>Period 7 OTB</a:t>
            </a:r>
          </a:p>
        </p:txBody>
      </p:sp>
      <p:sp>
        <p:nvSpPr>
          <p:cNvPr id="3" name="Content Placeholder 2">
            <a:extLst>
              <a:ext uri="{FF2B5EF4-FFF2-40B4-BE49-F238E27FC236}">
                <a16:creationId xmlns:a16="http://schemas.microsoft.com/office/drawing/2014/main" xmlns="" id="{86028CFF-5D2F-4E05-B71B-E725F715450F}"/>
              </a:ext>
            </a:extLst>
          </p:cNvPr>
          <p:cNvSpPr>
            <a:spLocks noGrp="1"/>
          </p:cNvSpPr>
          <p:nvPr>
            <p:ph idx="1"/>
          </p:nvPr>
        </p:nvSpPr>
        <p:spPr>
          <a:xfrm>
            <a:off x="838200" y="1381125"/>
            <a:ext cx="10515600" cy="4795838"/>
          </a:xfrm>
        </p:spPr>
        <p:txBody>
          <a:bodyPr/>
          <a:lstStyle/>
          <a:p>
            <a:pPr eaLnBrk="1" hangingPunct="1">
              <a:defRPr/>
            </a:pPr>
            <a:r>
              <a:rPr lang="en-US" sz="2400" b="0" dirty="0"/>
              <a:t>Between Period 6 and Period 7, the contractor and DOE agreed to an OTB, thus allowing the contractor to provide a formal replan of its PMB and MR to reflect a realistic baseline to complete the project</a:t>
            </a:r>
          </a:p>
          <a:p>
            <a:pPr>
              <a:defRPr/>
            </a:pPr>
            <a:r>
              <a:rPr lang="en-US" sz="2400" b="0" dirty="0"/>
              <a:t>DOE also received Project Management Executive approval for additional project funding; TPC (less profit/fees and ODC) is now $760M  </a:t>
            </a:r>
          </a:p>
          <a:p>
            <a:pPr>
              <a:defRPr/>
            </a:pPr>
            <a:r>
              <a:rPr lang="en-US" sz="2400" b="0" dirty="0"/>
              <a:t>Authorized Funding to the contractor is $710M as designated by the green line, and the Contingency is $30M     </a:t>
            </a:r>
          </a:p>
          <a:p>
            <a:pPr>
              <a:defRPr/>
            </a:pPr>
            <a:endParaRPr lang="en-US" sz="2400" b="0" dirty="0">
              <a:cs typeface="Arial" charset="0"/>
            </a:endParaRPr>
          </a:p>
          <a:p>
            <a:pPr eaLnBrk="1" hangingPunct="1">
              <a:defRPr/>
            </a:pPr>
            <a:endParaRPr lang="en-US" sz="2400" b="0" dirty="0">
              <a:solidFill>
                <a:schemeClr val="tx2"/>
              </a:solidFill>
              <a:cs typeface="Arial" charset="0"/>
            </a:endParaRPr>
          </a:p>
        </p:txBody>
      </p:sp>
      <p:graphicFrame>
        <p:nvGraphicFramePr>
          <p:cNvPr id="5" name="Table 4">
            <a:extLst>
              <a:ext uri="{FF2B5EF4-FFF2-40B4-BE49-F238E27FC236}">
                <a16:creationId xmlns:a16="http://schemas.microsoft.com/office/drawing/2014/main" xmlns="" id="{A43691CD-6CB2-4CFC-9A48-5E244ECB36AD}"/>
              </a:ext>
            </a:extLst>
          </p:cNvPr>
          <p:cNvGraphicFramePr>
            <a:graphicFrameLocks noGrp="1"/>
          </p:cNvGraphicFramePr>
          <p:nvPr/>
        </p:nvGraphicFramePr>
        <p:xfrm>
          <a:off x="1552575" y="4362451"/>
          <a:ext cx="8915400" cy="1722437"/>
        </p:xfrm>
        <a:graphic>
          <a:graphicData uri="http://schemas.openxmlformats.org/drawingml/2006/table">
            <a:tbl>
              <a:tblPr firstRow="1" bandRow="1">
                <a:tableStyleId>{5C22544A-7EE6-4342-B048-85BDC9FD1C3A}</a:tableStyleId>
              </a:tblPr>
              <a:tblGrid>
                <a:gridCol w="1714499">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gridCol w="1479885">
                  <a:extLst>
                    <a:ext uri="{9D8B030D-6E8A-4147-A177-3AD203B41FA5}">
                      <a16:colId xmlns:a16="http://schemas.microsoft.com/office/drawing/2014/main" xmlns="" val="20002"/>
                    </a:ext>
                  </a:extLst>
                </a:gridCol>
                <a:gridCol w="1994234">
                  <a:extLst>
                    <a:ext uri="{9D8B030D-6E8A-4147-A177-3AD203B41FA5}">
                      <a16:colId xmlns:a16="http://schemas.microsoft.com/office/drawing/2014/main" xmlns="" val="20003"/>
                    </a:ext>
                  </a:extLst>
                </a:gridCol>
                <a:gridCol w="1525003">
                  <a:extLst>
                    <a:ext uri="{9D8B030D-6E8A-4147-A177-3AD203B41FA5}">
                      <a16:colId xmlns:a16="http://schemas.microsoft.com/office/drawing/2014/main" xmlns="" val="20004"/>
                    </a:ext>
                  </a:extLst>
                </a:gridCol>
                <a:gridCol w="1173079">
                  <a:extLst>
                    <a:ext uri="{9D8B030D-6E8A-4147-A177-3AD203B41FA5}">
                      <a16:colId xmlns:a16="http://schemas.microsoft.com/office/drawing/2014/main" xmlns="" val="20005"/>
                    </a:ext>
                  </a:extLst>
                </a:gridCol>
              </a:tblGrid>
              <a:tr h="533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28" marB="45728"/>
                </a:tc>
                <a:tc>
                  <a:txBody>
                    <a:bodyPr/>
                    <a:lstStyle/>
                    <a:p>
                      <a:pPr algn="ctr"/>
                      <a:r>
                        <a:rPr lang="en-US" sz="2000" dirty="0">
                          <a:latin typeface="Arial" panose="020B0604020202020204" pitchFamily="34" charset="0"/>
                        </a:rPr>
                        <a:t>PMB</a:t>
                      </a:r>
                    </a:p>
                  </a:txBody>
                  <a:tcPr marL="102870" marR="102870" marT="45728" marB="45728"/>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28" marB="45728"/>
                </a:tc>
                <a:tc>
                  <a:txBody>
                    <a:bodyPr/>
                    <a:lstStyle/>
                    <a:p>
                      <a:pPr algn="ctr"/>
                      <a:r>
                        <a:rPr lang="en-US" sz="2000" dirty="0">
                          <a:latin typeface="Arial" panose="020B0604020202020204" pitchFamily="34" charset="0"/>
                        </a:rPr>
                        <a:t>+ Contingency</a:t>
                      </a:r>
                    </a:p>
                  </a:txBody>
                  <a:tcPr marL="102870" marR="102870" marT="45728" marB="45728"/>
                </a:tc>
                <a:tc>
                  <a:txBody>
                    <a:bodyPr/>
                    <a:lstStyle/>
                    <a:p>
                      <a:pPr algn="ctr"/>
                      <a:r>
                        <a:rPr lang="en-US" sz="2000" dirty="0">
                          <a:latin typeface="Arial" panose="020B0604020202020204" pitchFamily="34" charset="0"/>
                        </a:rPr>
                        <a:t>= TPC </a:t>
                      </a:r>
                    </a:p>
                  </a:txBody>
                  <a:tcPr marL="102870" marR="102870" marT="45728" marB="45728"/>
                </a:tc>
                <a:tc>
                  <a:txBody>
                    <a:bodyPr/>
                    <a:lstStyle/>
                    <a:p>
                      <a:pPr algn="ctr"/>
                      <a:r>
                        <a:rPr lang="en-US" sz="2000" dirty="0">
                          <a:latin typeface="Arial" panose="020B0604020202020204" pitchFamily="34" charset="0"/>
                        </a:rPr>
                        <a:t>EAC</a:t>
                      </a:r>
                    </a:p>
                  </a:txBody>
                  <a:tcPr marL="102870" marR="102870" marT="45728" marB="45728"/>
                </a:tc>
                <a:extLst>
                  <a:ext uri="{0D108BD9-81ED-4DB2-BD59-A6C34878D82A}">
                    <a16:rowId xmlns:a16="http://schemas.microsoft.com/office/drawing/2014/main" xmlns="" val="10000"/>
                  </a:ext>
                </a:extLst>
              </a:tr>
              <a:tr h="396313">
                <a:tc>
                  <a:txBody>
                    <a:bodyPr/>
                    <a:lstStyle/>
                    <a:p>
                      <a:r>
                        <a:rPr lang="en-US" sz="2000" dirty="0">
                          <a:latin typeface="Arial" panose="020B0604020202020204" pitchFamily="34" charset="0"/>
                        </a:rPr>
                        <a:t>Prior Period</a:t>
                      </a:r>
                    </a:p>
                  </a:txBody>
                  <a:tcPr marL="102870" marR="102870" marT="45728" marB="45728"/>
                </a:tc>
                <a:tc>
                  <a:txBody>
                    <a:bodyPr/>
                    <a:lstStyle/>
                    <a:p>
                      <a:pPr algn="ctr"/>
                      <a:r>
                        <a:rPr lang="en-US" sz="2000" dirty="0">
                          <a:latin typeface="Arial" panose="020B0604020202020204" pitchFamily="34" charset="0"/>
                        </a:rPr>
                        <a:t>640</a:t>
                      </a:r>
                    </a:p>
                  </a:txBody>
                  <a:tcPr marL="102870" marR="102870" marT="45728" marB="45728"/>
                </a:tc>
                <a:tc>
                  <a:txBody>
                    <a:bodyPr/>
                    <a:lstStyle/>
                    <a:p>
                      <a:pPr algn="ctr"/>
                      <a:r>
                        <a:rPr lang="en-US" sz="2000" dirty="0">
                          <a:latin typeface="Arial" panose="020B0604020202020204" pitchFamily="34" charset="0"/>
                        </a:rPr>
                        <a:t>50</a:t>
                      </a:r>
                    </a:p>
                  </a:txBody>
                  <a:tcPr marL="102870" marR="102870" marT="45728" marB="45728"/>
                </a:tc>
                <a:tc>
                  <a:txBody>
                    <a:bodyPr/>
                    <a:lstStyle/>
                    <a:p>
                      <a:pPr algn="ctr"/>
                      <a:r>
                        <a:rPr lang="en-US" sz="2000" dirty="0">
                          <a:latin typeface="Arial" panose="020B0604020202020204" pitchFamily="34" charset="0"/>
                        </a:rPr>
                        <a:t>10</a:t>
                      </a:r>
                    </a:p>
                  </a:txBody>
                  <a:tcPr marL="102870" marR="102870" marT="45728" marB="45728"/>
                </a:tc>
                <a:tc>
                  <a:txBody>
                    <a:bodyPr/>
                    <a:lstStyle/>
                    <a:p>
                      <a:pPr algn="ctr"/>
                      <a:r>
                        <a:rPr lang="en-US" sz="2000" dirty="0">
                          <a:latin typeface="Arial" panose="020B0604020202020204" pitchFamily="34" charset="0"/>
                        </a:rPr>
                        <a:t>700</a:t>
                      </a:r>
                    </a:p>
                  </a:txBody>
                  <a:tcPr marL="102870" marR="102870" marT="45728" marB="45728"/>
                </a:tc>
                <a:tc>
                  <a:txBody>
                    <a:bodyPr/>
                    <a:lstStyle/>
                    <a:p>
                      <a:pPr algn="ctr"/>
                      <a:r>
                        <a:rPr lang="en-US" sz="2000" dirty="0">
                          <a:latin typeface="Arial" panose="020B0604020202020204" pitchFamily="34" charset="0"/>
                        </a:rPr>
                        <a:t>700</a:t>
                      </a:r>
                    </a:p>
                  </a:txBody>
                  <a:tcPr marL="102870" marR="102870" marT="45728" marB="45728"/>
                </a:tc>
                <a:extLst>
                  <a:ext uri="{0D108BD9-81ED-4DB2-BD59-A6C34878D82A}">
                    <a16:rowId xmlns:a16="http://schemas.microsoft.com/office/drawing/2014/main" xmlns="" val="10001"/>
                  </a:ext>
                </a:extLst>
              </a:tr>
              <a:tr h="396313">
                <a:tc>
                  <a:txBody>
                    <a:bodyPr/>
                    <a:lstStyle/>
                    <a:p>
                      <a:r>
                        <a:rPr lang="en-US" sz="2000" b="1" dirty="0">
                          <a:solidFill>
                            <a:srgbClr val="C00000"/>
                          </a:solidFill>
                          <a:latin typeface="Arial" panose="020B0604020202020204" pitchFamily="34" charset="0"/>
                        </a:rPr>
                        <a:t>Period 7</a:t>
                      </a:r>
                      <a:endParaRPr lang="en-US" sz="18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 70</a:t>
                      </a:r>
                    </a:p>
                  </a:txBody>
                  <a:tcPr marL="102870" marR="102870" marT="45728" marB="45728"/>
                </a:tc>
                <a:tc>
                  <a:txBody>
                    <a:bodyPr/>
                    <a:lstStyle/>
                    <a:p>
                      <a:pPr algn="ctr"/>
                      <a:r>
                        <a:rPr lang="en-US" sz="2000" b="1" dirty="0">
                          <a:solidFill>
                            <a:srgbClr val="C00000"/>
                          </a:solidFill>
                          <a:latin typeface="Arial" panose="020B0604020202020204" pitchFamily="34" charset="0"/>
                        </a:rPr>
                        <a:t>(30)</a:t>
                      </a:r>
                    </a:p>
                  </a:txBody>
                  <a:tcPr marL="102870" marR="102870"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rPr>
                        <a:t>20</a:t>
                      </a:r>
                    </a:p>
                  </a:txBody>
                  <a:tcPr marL="102870" marR="102870" marT="45728" marB="45728"/>
                </a:tc>
                <a:tc>
                  <a:txBody>
                    <a:bodyPr/>
                    <a:lstStyle/>
                    <a:p>
                      <a:pPr algn="ctr"/>
                      <a:r>
                        <a:rPr lang="en-US" sz="2000" b="1" dirty="0">
                          <a:solidFill>
                            <a:srgbClr val="C00000"/>
                          </a:solidFill>
                          <a:latin typeface="Arial" panose="020B0604020202020204" pitchFamily="34" charset="0"/>
                        </a:rPr>
                        <a:t>60</a:t>
                      </a:r>
                    </a:p>
                  </a:txBody>
                  <a:tcPr marL="102870" marR="102870" marT="45728" marB="45728"/>
                </a:tc>
                <a:tc>
                  <a:txBody>
                    <a:bodyPr/>
                    <a:lstStyle/>
                    <a:p>
                      <a:pPr algn="ctr"/>
                      <a:r>
                        <a:rPr lang="en-US" sz="2000" b="1" dirty="0">
                          <a:solidFill>
                            <a:srgbClr val="C00000"/>
                          </a:solidFill>
                          <a:latin typeface="Arial" panose="020B0604020202020204" pitchFamily="34" charset="0"/>
                        </a:rPr>
                        <a:t> 10 </a:t>
                      </a:r>
                    </a:p>
                  </a:txBody>
                  <a:tcPr marL="102870" marR="102870" marT="45728" marB="45728"/>
                </a:tc>
                <a:extLst>
                  <a:ext uri="{0D108BD9-81ED-4DB2-BD59-A6C34878D82A}">
                    <a16:rowId xmlns:a16="http://schemas.microsoft.com/office/drawing/2014/main" xmlns="" val="10002"/>
                  </a:ext>
                </a:extLst>
              </a:tr>
              <a:tr h="396313">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28" marB="45728"/>
                </a:tc>
                <a:tc>
                  <a:txBody>
                    <a:bodyPr/>
                    <a:lstStyle/>
                    <a:p>
                      <a:pPr algn="ctr"/>
                      <a:r>
                        <a:rPr lang="en-US" sz="2000" b="1" dirty="0">
                          <a:solidFill>
                            <a:srgbClr val="C00000"/>
                          </a:solidFill>
                          <a:latin typeface="Arial" panose="020B0604020202020204" pitchFamily="34" charset="0"/>
                        </a:rPr>
                        <a:t>710</a:t>
                      </a:r>
                    </a:p>
                  </a:txBody>
                  <a:tcPr marL="102870" marR="102870" marT="45728" marB="45728"/>
                </a:tc>
                <a:tc>
                  <a:txBody>
                    <a:bodyPr/>
                    <a:lstStyle/>
                    <a:p>
                      <a:pPr algn="ctr"/>
                      <a:r>
                        <a:rPr lang="en-US" sz="2000" b="1" dirty="0">
                          <a:solidFill>
                            <a:srgbClr val="C00000"/>
                          </a:solidFill>
                          <a:latin typeface="Arial" panose="020B0604020202020204" pitchFamily="34" charset="0"/>
                        </a:rPr>
                        <a:t>20</a:t>
                      </a:r>
                    </a:p>
                  </a:txBody>
                  <a:tcPr marL="102870" marR="102870" marT="45728" marB="45728"/>
                </a:tc>
                <a:tc>
                  <a:txBody>
                    <a:bodyPr/>
                    <a:lstStyle/>
                    <a:p>
                      <a:pPr algn="ctr"/>
                      <a:r>
                        <a:rPr lang="en-US" sz="2000" b="1" dirty="0">
                          <a:solidFill>
                            <a:srgbClr val="C00000"/>
                          </a:solidFill>
                          <a:latin typeface="Arial" panose="020B0604020202020204" pitchFamily="34" charset="0"/>
                        </a:rPr>
                        <a:t>30</a:t>
                      </a:r>
                    </a:p>
                  </a:txBody>
                  <a:tcPr marL="102870" marR="102870" marT="45728" marB="45728"/>
                </a:tc>
                <a:tc>
                  <a:txBody>
                    <a:bodyPr/>
                    <a:lstStyle/>
                    <a:p>
                      <a:pPr algn="ctr"/>
                      <a:r>
                        <a:rPr lang="en-US" sz="2000" b="1" dirty="0">
                          <a:solidFill>
                            <a:srgbClr val="C00000"/>
                          </a:solidFill>
                          <a:latin typeface="Arial" panose="020B0604020202020204" pitchFamily="34" charset="0"/>
                        </a:rPr>
                        <a:t>760</a:t>
                      </a:r>
                    </a:p>
                  </a:txBody>
                  <a:tcPr marL="102870" marR="102870" marT="45728" marB="45728"/>
                </a:tc>
                <a:tc>
                  <a:txBody>
                    <a:bodyPr/>
                    <a:lstStyle/>
                    <a:p>
                      <a:pPr algn="ctr"/>
                      <a:r>
                        <a:rPr lang="en-US" sz="2000" b="1" dirty="0">
                          <a:solidFill>
                            <a:srgbClr val="C00000"/>
                          </a:solidFill>
                          <a:latin typeface="Arial" panose="020B0604020202020204" pitchFamily="34" charset="0"/>
                        </a:rPr>
                        <a:t>710</a:t>
                      </a:r>
                    </a:p>
                  </a:txBody>
                  <a:tcPr marL="102870" marR="102870" marT="45728" marB="45728"/>
                </a:tc>
                <a:extLst>
                  <a:ext uri="{0D108BD9-81ED-4DB2-BD59-A6C34878D82A}">
                    <a16:rowId xmlns:a16="http://schemas.microsoft.com/office/drawing/2014/main" xmlns="" val="10003"/>
                  </a:ext>
                </a:extLst>
              </a:tr>
            </a:tbl>
          </a:graphicData>
        </a:graphic>
      </p:graphicFrame>
      <p:sp>
        <p:nvSpPr>
          <p:cNvPr id="2" name="Slide Number Placeholder 1">
            <a:extLst>
              <a:ext uri="{FF2B5EF4-FFF2-40B4-BE49-F238E27FC236}">
                <a16:creationId xmlns:a16="http://schemas.microsoft.com/office/drawing/2014/main" xmlns="" id="{8F54AB3C-7F51-46D0-A041-B79ED3522E80}"/>
              </a:ext>
            </a:extLst>
          </p:cNvPr>
          <p:cNvSpPr>
            <a:spLocks noGrp="1"/>
          </p:cNvSpPr>
          <p:nvPr>
            <p:ph type="sldNum" sz="quarter" idx="12"/>
          </p:nvPr>
        </p:nvSpPr>
        <p:spPr/>
        <p:txBody>
          <a:bodyPr/>
          <a:lstStyle/>
          <a:p>
            <a:fld id="{7B59A598-58D1-480D-8057-49927A977735}" type="slidenum">
              <a:rPr lang="en-US" smtClean="0"/>
              <a:t>24</a:t>
            </a:fld>
            <a:endParaRPr lang="en-US"/>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2">
            <a:extLst>
              <a:ext uri="{FF2B5EF4-FFF2-40B4-BE49-F238E27FC236}">
                <a16:creationId xmlns:a16="http://schemas.microsoft.com/office/drawing/2014/main" xmlns="" id="{50EEC7EA-973C-45D0-A7B1-E5A90716CCB4}"/>
              </a:ext>
            </a:extLst>
          </p:cNvPr>
          <p:cNvSpPr>
            <a:spLocks noChangeArrowheads="1"/>
          </p:cNvSpPr>
          <p:nvPr/>
        </p:nvSpPr>
        <p:spPr bwMode="auto">
          <a:xfrm>
            <a:off x="8645524" y="2286000"/>
            <a:ext cx="1066802" cy="395288"/>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47" name="Rectangle 38">
            <a:extLst>
              <a:ext uri="{FF2B5EF4-FFF2-40B4-BE49-F238E27FC236}">
                <a16:creationId xmlns:a16="http://schemas.microsoft.com/office/drawing/2014/main" xmlns="" id="{B51DE1C8-D2CA-4B59-8DB8-59D331CE5A01}"/>
              </a:ext>
            </a:extLst>
          </p:cNvPr>
          <p:cNvSpPr>
            <a:spLocks noChangeArrowheads="1"/>
          </p:cNvSpPr>
          <p:nvPr/>
        </p:nvSpPr>
        <p:spPr bwMode="auto">
          <a:xfrm flipH="1">
            <a:off x="8655050" y="2617789"/>
            <a:ext cx="50800" cy="3063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cxnSp>
        <p:nvCxnSpPr>
          <p:cNvPr id="121" name="Straight Connector 120">
            <a:extLst>
              <a:ext uri="{FF2B5EF4-FFF2-40B4-BE49-F238E27FC236}">
                <a16:creationId xmlns:a16="http://schemas.microsoft.com/office/drawing/2014/main" xmlns="" id="{3D9CF372-850A-4349-BC01-FA03A58019E5}"/>
              </a:ext>
            </a:extLst>
          </p:cNvPr>
          <p:cNvCxnSpPr/>
          <p:nvPr/>
        </p:nvCxnSpPr>
        <p:spPr>
          <a:xfrm flipH="1">
            <a:off x="8670925" y="2681289"/>
            <a:ext cx="12700" cy="676275"/>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F4A7001-6C40-479E-81BD-12839C660FBE}"/>
              </a:ext>
            </a:extLst>
          </p:cNvPr>
          <p:cNvCxnSpPr>
            <a:cxnSpLocks/>
          </p:cNvCxnSpPr>
          <p:nvPr/>
        </p:nvCxnSpPr>
        <p:spPr>
          <a:xfrm>
            <a:off x="8670925" y="3353167"/>
            <a:ext cx="0" cy="1441081"/>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xmlns="" id="{5912BAFB-A418-4253-A05D-46A6BC2B7E2A}"/>
              </a:ext>
            </a:extLst>
          </p:cNvPr>
          <p:cNvSpPr/>
          <p:nvPr/>
        </p:nvSpPr>
        <p:spPr>
          <a:xfrm>
            <a:off x="7489143" y="3298811"/>
            <a:ext cx="1162732" cy="1403364"/>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Rectangle 32">
            <a:extLst>
              <a:ext uri="{FF2B5EF4-FFF2-40B4-BE49-F238E27FC236}">
                <a16:creationId xmlns:a16="http://schemas.microsoft.com/office/drawing/2014/main" xmlns="" id="{CA38E8E8-D26A-4D65-9B62-EDB76ADC63BC}"/>
              </a:ext>
            </a:extLst>
          </p:cNvPr>
          <p:cNvSpPr>
            <a:spLocks noChangeArrowheads="1"/>
          </p:cNvSpPr>
          <p:nvPr/>
        </p:nvSpPr>
        <p:spPr bwMode="auto">
          <a:xfrm>
            <a:off x="8677275" y="1714500"/>
            <a:ext cx="1035050" cy="571500"/>
          </a:xfrm>
          <a:prstGeom prst="rect">
            <a:avLst/>
          </a:prstGeom>
          <a:solidFill>
            <a:schemeClr val="accent2"/>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endParaRPr>
          </a:p>
        </p:txBody>
      </p:sp>
      <p:grpSp>
        <p:nvGrpSpPr>
          <p:cNvPr id="56324" name="Group 4">
            <a:extLst>
              <a:ext uri="{FF2B5EF4-FFF2-40B4-BE49-F238E27FC236}">
                <a16:creationId xmlns:a16="http://schemas.microsoft.com/office/drawing/2014/main" xmlns="" id="{FFC60B47-634B-44B1-B3B7-A5E8A45F9676}"/>
              </a:ext>
            </a:extLst>
          </p:cNvPr>
          <p:cNvGrpSpPr>
            <a:grpSpLocks/>
          </p:cNvGrpSpPr>
          <p:nvPr/>
        </p:nvGrpSpPr>
        <p:grpSpPr bwMode="auto">
          <a:xfrm>
            <a:off x="1254125" y="935037"/>
            <a:ext cx="8588378" cy="5816600"/>
            <a:chOff x="1041401" y="-884030"/>
            <a:chExt cx="7997826" cy="7476976"/>
          </a:xfrm>
        </p:grpSpPr>
        <p:sp>
          <p:nvSpPr>
            <p:cNvPr id="56355" name="Text Box 21">
              <a:extLst>
                <a:ext uri="{FF2B5EF4-FFF2-40B4-BE49-F238E27FC236}">
                  <a16:creationId xmlns:a16="http://schemas.microsoft.com/office/drawing/2014/main" xmlns="" id="{166A6883-DF7B-4BA5-9A7F-D1B54CA3131E}"/>
                </a:ext>
              </a:extLst>
            </p:cNvPr>
            <p:cNvSpPr txBox="1">
              <a:spLocks noChangeArrowheads="1"/>
            </p:cNvSpPr>
            <p:nvPr/>
          </p:nvSpPr>
          <p:spPr bwMode="auto">
            <a:xfrm>
              <a:off x="2161823" y="5867401"/>
              <a:ext cx="913668" cy="3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44546A"/>
                  </a:solidFill>
                  <a:effectLst/>
                  <a:uLnTx/>
                  <a:uFillTx/>
                  <a:latin typeface="Arial Black" panose="020B0A04020102020204" pitchFamily="34" charset="0"/>
                  <a:ea typeface="+mn-ea"/>
                  <a:sym typeface="Arial" panose="020B0604020202020204" pitchFamily="34" charset="0"/>
                </a:rPr>
                <a:t>CBB</a:t>
              </a:r>
            </a:p>
          </p:txBody>
        </p:sp>
        <p:sp>
          <p:nvSpPr>
            <p:cNvPr id="56356" name="Rectangle 52">
              <a:extLst>
                <a:ext uri="{FF2B5EF4-FFF2-40B4-BE49-F238E27FC236}">
                  <a16:creationId xmlns:a16="http://schemas.microsoft.com/office/drawing/2014/main" xmlns="" id="{C5D5E4D6-902A-4E77-A9E1-43F4051CD7D4}"/>
                </a:ext>
              </a:extLst>
            </p:cNvPr>
            <p:cNvSpPr>
              <a:spLocks noChangeArrowheads="1"/>
            </p:cNvSpPr>
            <p:nvPr/>
          </p:nvSpPr>
          <p:spPr bwMode="auto">
            <a:xfrm>
              <a:off x="4724400" y="2057400"/>
              <a:ext cx="2143125" cy="2362200"/>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57" name="Rectangle 2">
              <a:extLst>
                <a:ext uri="{FF2B5EF4-FFF2-40B4-BE49-F238E27FC236}">
                  <a16:creationId xmlns:a16="http://schemas.microsoft.com/office/drawing/2014/main" xmlns="" id="{D127026A-BACD-4D9E-86C6-97F20863C950}"/>
                </a:ext>
              </a:extLst>
            </p:cNvPr>
            <p:cNvSpPr>
              <a:spLocks noChangeArrowheads="1"/>
            </p:cNvSpPr>
            <p:nvPr/>
          </p:nvSpPr>
          <p:spPr bwMode="auto">
            <a:xfrm>
              <a:off x="1524000" y="2438400"/>
              <a:ext cx="1066800" cy="3124200"/>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184323" name="Rectangle 3">
              <a:extLst>
                <a:ext uri="{FF2B5EF4-FFF2-40B4-BE49-F238E27FC236}">
                  <a16:creationId xmlns:a16="http://schemas.microsoft.com/office/drawing/2014/main" xmlns="" id="{20420A0E-B150-4A6A-827A-6B2B6ECD280E}"/>
                </a:ext>
              </a:extLst>
            </p:cNvPr>
            <p:cNvSpPr>
              <a:spLocks noChangeArrowheads="1"/>
            </p:cNvSpPr>
            <p:nvPr/>
          </p:nvSpPr>
          <p:spPr bwMode="auto">
            <a:xfrm>
              <a:off x="1523340" y="1676997"/>
              <a:ext cx="1067362" cy="7611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endParaRPr>
            </a:p>
          </p:txBody>
        </p:sp>
        <p:sp>
          <p:nvSpPr>
            <p:cNvPr id="56359" name="Line 4">
              <a:extLst>
                <a:ext uri="{FF2B5EF4-FFF2-40B4-BE49-F238E27FC236}">
                  <a16:creationId xmlns:a16="http://schemas.microsoft.com/office/drawing/2014/main" xmlns="" id="{6C18DDBA-8A1C-4A52-BFF9-F972A0DE4D56}"/>
                </a:ext>
              </a:extLst>
            </p:cNvPr>
            <p:cNvSpPr>
              <a:spLocks noChangeShapeType="1"/>
            </p:cNvSpPr>
            <p:nvPr/>
          </p:nvSpPr>
          <p:spPr bwMode="auto">
            <a:xfrm>
              <a:off x="1371600" y="1676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0" name="Line 5">
              <a:extLst>
                <a:ext uri="{FF2B5EF4-FFF2-40B4-BE49-F238E27FC236}">
                  <a16:creationId xmlns:a16="http://schemas.microsoft.com/office/drawing/2014/main" xmlns="" id="{8DB3908E-3A9C-4948-B42D-D2470A97F97D}"/>
                </a:ext>
              </a:extLst>
            </p:cNvPr>
            <p:cNvSpPr>
              <a:spLocks noChangeShapeType="1"/>
            </p:cNvSpPr>
            <p:nvPr/>
          </p:nvSpPr>
          <p:spPr bwMode="auto">
            <a:xfrm>
              <a:off x="1371600" y="2057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1" name="Line 6">
              <a:extLst>
                <a:ext uri="{FF2B5EF4-FFF2-40B4-BE49-F238E27FC236}">
                  <a16:creationId xmlns:a16="http://schemas.microsoft.com/office/drawing/2014/main" xmlns="" id="{E0F2BA86-8FFB-4A5D-BD3D-2A99230B5DDE}"/>
                </a:ext>
              </a:extLst>
            </p:cNvPr>
            <p:cNvSpPr>
              <a:spLocks noChangeShapeType="1"/>
            </p:cNvSpPr>
            <p:nvPr/>
          </p:nvSpPr>
          <p:spPr bwMode="auto">
            <a:xfrm>
              <a:off x="1371600" y="5181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2" name="Line 7">
              <a:extLst>
                <a:ext uri="{FF2B5EF4-FFF2-40B4-BE49-F238E27FC236}">
                  <a16:creationId xmlns:a16="http://schemas.microsoft.com/office/drawing/2014/main" xmlns="" id="{33DD9DFD-463B-4009-BE20-C80261645C2A}"/>
                </a:ext>
              </a:extLst>
            </p:cNvPr>
            <p:cNvSpPr>
              <a:spLocks noChangeShapeType="1"/>
            </p:cNvSpPr>
            <p:nvPr/>
          </p:nvSpPr>
          <p:spPr bwMode="auto">
            <a:xfrm>
              <a:off x="1371600" y="2438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3" name="Line 8">
              <a:extLst>
                <a:ext uri="{FF2B5EF4-FFF2-40B4-BE49-F238E27FC236}">
                  <a16:creationId xmlns:a16="http://schemas.microsoft.com/office/drawing/2014/main" xmlns="" id="{E04FF886-E48B-449C-8598-C512258DDB04}"/>
                </a:ext>
              </a:extLst>
            </p:cNvPr>
            <p:cNvSpPr>
              <a:spLocks noChangeShapeType="1"/>
            </p:cNvSpPr>
            <p:nvPr/>
          </p:nvSpPr>
          <p:spPr bwMode="auto">
            <a:xfrm>
              <a:off x="1371600" y="4368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4" name="Line 9">
              <a:extLst>
                <a:ext uri="{FF2B5EF4-FFF2-40B4-BE49-F238E27FC236}">
                  <a16:creationId xmlns:a16="http://schemas.microsoft.com/office/drawing/2014/main" xmlns="" id="{BB61DB68-7B5D-4E57-BB05-C28D9FD266B7}"/>
                </a:ext>
              </a:extLst>
            </p:cNvPr>
            <p:cNvSpPr>
              <a:spLocks noChangeShapeType="1"/>
            </p:cNvSpPr>
            <p:nvPr/>
          </p:nvSpPr>
          <p:spPr bwMode="auto">
            <a:xfrm>
              <a:off x="1371600" y="2819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5" name="Line 10">
              <a:extLst>
                <a:ext uri="{FF2B5EF4-FFF2-40B4-BE49-F238E27FC236}">
                  <a16:creationId xmlns:a16="http://schemas.microsoft.com/office/drawing/2014/main" xmlns="" id="{2D074898-92FE-4CEF-9908-B8FA8D446521}"/>
                </a:ext>
              </a:extLst>
            </p:cNvPr>
            <p:cNvSpPr>
              <a:spLocks noChangeShapeType="1"/>
            </p:cNvSpPr>
            <p:nvPr/>
          </p:nvSpPr>
          <p:spPr bwMode="auto">
            <a:xfrm>
              <a:off x="1371600" y="32385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6" name="Line 11">
              <a:extLst>
                <a:ext uri="{FF2B5EF4-FFF2-40B4-BE49-F238E27FC236}">
                  <a16:creationId xmlns:a16="http://schemas.microsoft.com/office/drawing/2014/main" xmlns="" id="{CFCC52E2-57BE-490B-8C07-20957B0CA355}"/>
                </a:ext>
              </a:extLst>
            </p:cNvPr>
            <p:cNvSpPr>
              <a:spLocks noChangeShapeType="1"/>
            </p:cNvSpPr>
            <p:nvPr/>
          </p:nvSpPr>
          <p:spPr bwMode="auto">
            <a:xfrm>
              <a:off x="1371600" y="36195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7" name="Line 12">
              <a:extLst>
                <a:ext uri="{FF2B5EF4-FFF2-40B4-BE49-F238E27FC236}">
                  <a16:creationId xmlns:a16="http://schemas.microsoft.com/office/drawing/2014/main" xmlns="" id="{1853D17A-0660-463B-8232-B64B6D4E3161}"/>
                </a:ext>
              </a:extLst>
            </p:cNvPr>
            <p:cNvSpPr>
              <a:spLocks noChangeShapeType="1"/>
            </p:cNvSpPr>
            <p:nvPr/>
          </p:nvSpPr>
          <p:spPr bwMode="auto">
            <a:xfrm>
              <a:off x="1371600" y="40005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8" name="Line 13">
              <a:extLst>
                <a:ext uri="{FF2B5EF4-FFF2-40B4-BE49-F238E27FC236}">
                  <a16:creationId xmlns:a16="http://schemas.microsoft.com/office/drawing/2014/main" xmlns="" id="{AABD4A4E-FAE6-4487-A557-7EF3CAE8690A}"/>
                </a:ext>
              </a:extLst>
            </p:cNvPr>
            <p:cNvSpPr>
              <a:spLocks noChangeShapeType="1"/>
            </p:cNvSpPr>
            <p:nvPr/>
          </p:nvSpPr>
          <p:spPr bwMode="auto">
            <a:xfrm>
              <a:off x="1371600" y="4775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69" name="Line 14">
              <a:extLst>
                <a:ext uri="{FF2B5EF4-FFF2-40B4-BE49-F238E27FC236}">
                  <a16:creationId xmlns:a16="http://schemas.microsoft.com/office/drawing/2014/main" xmlns="" id="{8307686C-C2DA-451E-88ED-F8740C6FD91E}"/>
                </a:ext>
              </a:extLst>
            </p:cNvPr>
            <p:cNvSpPr>
              <a:spLocks noChangeShapeType="1"/>
            </p:cNvSpPr>
            <p:nvPr/>
          </p:nvSpPr>
          <p:spPr bwMode="auto">
            <a:xfrm>
              <a:off x="1358900" y="5562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370" name="Picture 15">
              <a:extLst>
                <a:ext uri="{FF2B5EF4-FFF2-40B4-BE49-F238E27FC236}">
                  <a16:creationId xmlns:a16="http://schemas.microsoft.com/office/drawing/2014/main" xmlns="" id="{E08F97B7-C82E-4CE9-83E3-C0138A8A88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401" y="1538288"/>
              <a:ext cx="2921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71" name="Text Box 16">
              <a:extLst>
                <a:ext uri="{FF2B5EF4-FFF2-40B4-BE49-F238E27FC236}">
                  <a16:creationId xmlns:a16="http://schemas.microsoft.com/office/drawing/2014/main" xmlns="" id="{281A67D2-27B1-4D35-91E2-4381DAC4234E}"/>
                </a:ext>
              </a:extLst>
            </p:cNvPr>
            <p:cNvSpPr txBox="1">
              <a:spLocks noChangeArrowheads="1"/>
            </p:cNvSpPr>
            <p:nvPr/>
          </p:nvSpPr>
          <p:spPr bwMode="auto">
            <a:xfrm>
              <a:off x="1555618" y="-865807"/>
              <a:ext cx="1073281" cy="3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1</a:t>
              </a:r>
            </a:p>
          </p:txBody>
        </p:sp>
        <p:sp>
          <p:nvSpPr>
            <p:cNvPr id="56372" name="Rectangle 17">
              <a:extLst>
                <a:ext uri="{FF2B5EF4-FFF2-40B4-BE49-F238E27FC236}">
                  <a16:creationId xmlns:a16="http://schemas.microsoft.com/office/drawing/2014/main" xmlns="" id="{187895A5-33FC-4119-B168-E124CBDC7FCD}"/>
                </a:ext>
              </a:extLst>
            </p:cNvPr>
            <p:cNvSpPr>
              <a:spLocks noChangeArrowheads="1"/>
            </p:cNvSpPr>
            <p:nvPr/>
          </p:nvSpPr>
          <p:spPr bwMode="auto">
            <a:xfrm>
              <a:off x="1524000" y="5943600"/>
              <a:ext cx="685800" cy="76200"/>
            </a:xfrm>
            <a:prstGeom prst="rect">
              <a:avLst/>
            </a:prstGeom>
            <a:solidFill>
              <a:srgbClr val="FFFF00"/>
            </a:solidFill>
            <a:ln w="9525">
              <a:solidFill>
                <a:schemeClr val="tx1"/>
              </a:solidFill>
              <a:miter lim="800000"/>
              <a:headEnd/>
              <a:tailEnd/>
            </a:ln>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73" name="Rectangle 18">
              <a:extLst>
                <a:ext uri="{FF2B5EF4-FFF2-40B4-BE49-F238E27FC236}">
                  <a16:creationId xmlns:a16="http://schemas.microsoft.com/office/drawing/2014/main" xmlns="" id="{7FA34931-B3C4-4C41-BFCD-46FC72CA2220}"/>
                </a:ext>
              </a:extLst>
            </p:cNvPr>
            <p:cNvSpPr>
              <a:spLocks noChangeArrowheads="1"/>
            </p:cNvSpPr>
            <p:nvPr/>
          </p:nvSpPr>
          <p:spPr bwMode="auto">
            <a:xfrm>
              <a:off x="1524000" y="5791200"/>
              <a:ext cx="685800" cy="76200"/>
            </a:xfrm>
            <a:prstGeom prst="rect">
              <a:avLst/>
            </a:prstGeom>
            <a:solidFill>
              <a:srgbClr val="008000"/>
            </a:solidFill>
            <a:ln w="9525">
              <a:solidFill>
                <a:schemeClr val="tx1"/>
              </a:solidFill>
              <a:miter lim="800000"/>
              <a:headEnd/>
              <a:tailEnd/>
            </a:ln>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74" name="Rectangle 19">
              <a:extLst>
                <a:ext uri="{FF2B5EF4-FFF2-40B4-BE49-F238E27FC236}">
                  <a16:creationId xmlns:a16="http://schemas.microsoft.com/office/drawing/2014/main" xmlns="" id="{6BCC1C71-ECC5-49E5-AFFF-238092052475}"/>
                </a:ext>
              </a:extLst>
            </p:cNvPr>
            <p:cNvSpPr>
              <a:spLocks noChangeArrowheads="1"/>
            </p:cNvSpPr>
            <p:nvPr/>
          </p:nvSpPr>
          <p:spPr bwMode="auto">
            <a:xfrm>
              <a:off x="1524000" y="6142871"/>
              <a:ext cx="685800" cy="76201"/>
            </a:xfrm>
            <a:prstGeom prst="rect">
              <a:avLst/>
            </a:prstGeom>
            <a:solidFill>
              <a:srgbClr val="FF0000"/>
            </a:solidFill>
            <a:ln w="9525">
              <a:solidFill>
                <a:schemeClr val="tx1"/>
              </a:solidFill>
              <a:miter lim="800000"/>
              <a:headEnd/>
              <a:tailEnd/>
            </a:ln>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75" name="Rectangle 20">
              <a:extLst>
                <a:ext uri="{FF2B5EF4-FFF2-40B4-BE49-F238E27FC236}">
                  <a16:creationId xmlns:a16="http://schemas.microsoft.com/office/drawing/2014/main" xmlns="" id="{5EEE0BB5-50E6-4949-BFB5-2941428E138A}"/>
                </a:ext>
              </a:extLst>
            </p:cNvPr>
            <p:cNvSpPr>
              <a:spLocks noChangeArrowheads="1"/>
            </p:cNvSpPr>
            <p:nvPr/>
          </p:nvSpPr>
          <p:spPr bwMode="auto">
            <a:xfrm>
              <a:off x="1511551" y="6338741"/>
              <a:ext cx="685800" cy="76201"/>
            </a:xfrm>
            <a:prstGeom prst="rect">
              <a:avLst/>
            </a:prstGeom>
            <a:solidFill>
              <a:srgbClr val="969696"/>
            </a:solidFill>
            <a:ln w="9525">
              <a:solidFill>
                <a:schemeClr val="tx1"/>
              </a:solidFill>
              <a:miter lim="800000"/>
              <a:headEnd/>
              <a:tailEnd/>
            </a:ln>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76" name="Text Box 22">
              <a:extLst>
                <a:ext uri="{FF2B5EF4-FFF2-40B4-BE49-F238E27FC236}">
                  <a16:creationId xmlns:a16="http://schemas.microsoft.com/office/drawing/2014/main" xmlns="" id="{35AA7180-53D0-4424-8C1B-962945C6A11E}"/>
                </a:ext>
              </a:extLst>
            </p:cNvPr>
            <p:cNvSpPr txBox="1">
              <a:spLocks noChangeArrowheads="1"/>
            </p:cNvSpPr>
            <p:nvPr/>
          </p:nvSpPr>
          <p:spPr bwMode="auto">
            <a:xfrm>
              <a:off x="2161822" y="5631461"/>
              <a:ext cx="2029177" cy="3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Authorized Funding</a:t>
              </a:r>
            </a:p>
          </p:txBody>
        </p:sp>
        <p:sp>
          <p:nvSpPr>
            <p:cNvPr id="56377" name="Text Box 23">
              <a:extLst>
                <a:ext uri="{FF2B5EF4-FFF2-40B4-BE49-F238E27FC236}">
                  <a16:creationId xmlns:a16="http://schemas.microsoft.com/office/drawing/2014/main" xmlns="" id="{2EB552A5-AF06-4460-B81E-D2821629D98A}"/>
                </a:ext>
              </a:extLst>
            </p:cNvPr>
            <p:cNvSpPr txBox="1">
              <a:spLocks noChangeArrowheads="1"/>
            </p:cNvSpPr>
            <p:nvPr/>
          </p:nvSpPr>
          <p:spPr bwMode="auto">
            <a:xfrm>
              <a:off x="2161823" y="6058933"/>
              <a:ext cx="674176" cy="3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EAC</a:t>
              </a:r>
            </a:p>
          </p:txBody>
        </p:sp>
        <p:sp>
          <p:nvSpPr>
            <p:cNvPr id="56378" name="Text Box 24">
              <a:extLst>
                <a:ext uri="{FF2B5EF4-FFF2-40B4-BE49-F238E27FC236}">
                  <a16:creationId xmlns:a16="http://schemas.microsoft.com/office/drawing/2014/main" xmlns="" id="{97F83E60-3E34-48C0-89AC-D9B55F9A2889}"/>
                </a:ext>
              </a:extLst>
            </p:cNvPr>
            <p:cNvSpPr txBox="1">
              <a:spLocks noChangeArrowheads="1"/>
            </p:cNvSpPr>
            <p:nvPr/>
          </p:nvSpPr>
          <p:spPr bwMode="auto">
            <a:xfrm>
              <a:off x="2152961" y="6236936"/>
              <a:ext cx="1438463" cy="3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PMB</a:t>
              </a:r>
            </a:p>
          </p:txBody>
        </p:sp>
        <p:sp>
          <p:nvSpPr>
            <p:cNvPr id="56379" name="Rectangle 25">
              <a:extLst>
                <a:ext uri="{FF2B5EF4-FFF2-40B4-BE49-F238E27FC236}">
                  <a16:creationId xmlns:a16="http://schemas.microsoft.com/office/drawing/2014/main" xmlns="" id="{8E07CD84-BD55-4B97-8B3E-5AA3D630C861}"/>
                </a:ext>
              </a:extLst>
            </p:cNvPr>
            <p:cNvSpPr>
              <a:spLocks noChangeArrowheads="1"/>
            </p:cNvSpPr>
            <p:nvPr/>
          </p:nvSpPr>
          <p:spPr bwMode="auto">
            <a:xfrm>
              <a:off x="1524000" y="2438400"/>
              <a:ext cx="1066800" cy="76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0" name="Rectangle 26">
              <a:extLst>
                <a:ext uri="{FF2B5EF4-FFF2-40B4-BE49-F238E27FC236}">
                  <a16:creationId xmlns:a16="http://schemas.microsoft.com/office/drawing/2014/main" xmlns="" id="{8D2431E7-642E-4FD9-8B21-15FBD6A02207}"/>
                </a:ext>
              </a:extLst>
            </p:cNvPr>
            <p:cNvSpPr>
              <a:spLocks noChangeArrowheads="1"/>
            </p:cNvSpPr>
            <p:nvPr/>
          </p:nvSpPr>
          <p:spPr bwMode="auto">
            <a:xfrm>
              <a:off x="1524000" y="2362200"/>
              <a:ext cx="10668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1" name="Rectangle 27">
              <a:extLst>
                <a:ext uri="{FF2B5EF4-FFF2-40B4-BE49-F238E27FC236}">
                  <a16:creationId xmlns:a16="http://schemas.microsoft.com/office/drawing/2014/main" xmlns="" id="{6EEB2195-1873-4AD8-84C3-82EFDE641B3A}"/>
                </a:ext>
              </a:extLst>
            </p:cNvPr>
            <p:cNvSpPr>
              <a:spLocks noChangeArrowheads="1"/>
            </p:cNvSpPr>
            <p:nvPr/>
          </p:nvSpPr>
          <p:spPr bwMode="auto">
            <a:xfrm>
              <a:off x="1524000" y="5486400"/>
              <a:ext cx="10668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2" name="Rectangle 28">
              <a:extLst>
                <a:ext uri="{FF2B5EF4-FFF2-40B4-BE49-F238E27FC236}">
                  <a16:creationId xmlns:a16="http://schemas.microsoft.com/office/drawing/2014/main" xmlns="" id="{CBAE42AD-7BB1-43ED-A7E5-2A85C7E9B3B2}"/>
                </a:ext>
              </a:extLst>
            </p:cNvPr>
            <p:cNvSpPr>
              <a:spLocks noChangeArrowheads="1"/>
            </p:cNvSpPr>
            <p:nvPr/>
          </p:nvSpPr>
          <p:spPr bwMode="auto">
            <a:xfrm>
              <a:off x="1524000" y="5562600"/>
              <a:ext cx="1066800" cy="762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184352" name="Rectangle 32">
              <a:extLst>
                <a:ext uri="{FF2B5EF4-FFF2-40B4-BE49-F238E27FC236}">
                  <a16:creationId xmlns:a16="http://schemas.microsoft.com/office/drawing/2014/main" xmlns="" id="{B333E3CF-47A8-4BC9-95FF-B9142803302E}"/>
                </a:ext>
              </a:extLst>
            </p:cNvPr>
            <p:cNvSpPr>
              <a:spLocks noChangeArrowheads="1"/>
            </p:cNvSpPr>
            <p:nvPr/>
          </p:nvSpPr>
          <p:spPr bwMode="auto">
            <a:xfrm>
              <a:off x="2590702" y="1676997"/>
              <a:ext cx="1067362" cy="7611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endParaRPr>
            </a:p>
          </p:txBody>
        </p:sp>
        <p:sp>
          <p:nvSpPr>
            <p:cNvPr id="56384" name="Rectangle 33">
              <a:extLst>
                <a:ext uri="{FF2B5EF4-FFF2-40B4-BE49-F238E27FC236}">
                  <a16:creationId xmlns:a16="http://schemas.microsoft.com/office/drawing/2014/main" xmlns="" id="{E98897DD-40E4-458B-8C7C-ADA2FD1F9DA5}"/>
                </a:ext>
              </a:extLst>
            </p:cNvPr>
            <p:cNvSpPr>
              <a:spLocks noChangeArrowheads="1"/>
            </p:cNvSpPr>
            <p:nvPr/>
          </p:nvSpPr>
          <p:spPr bwMode="auto">
            <a:xfrm>
              <a:off x="2590800" y="2362200"/>
              <a:ext cx="10668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5" name="Rectangle 34">
              <a:extLst>
                <a:ext uri="{FF2B5EF4-FFF2-40B4-BE49-F238E27FC236}">
                  <a16:creationId xmlns:a16="http://schemas.microsoft.com/office/drawing/2014/main" xmlns="" id="{E244410C-3C1D-49E7-85FA-179DC96E891D}"/>
                </a:ext>
              </a:extLst>
            </p:cNvPr>
            <p:cNvSpPr>
              <a:spLocks noChangeArrowheads="1"/>
            </p:cNvSpPr>
            <p:nvPr/>
          </p:nvSpPr>
          <p:spPr bwMode="auto">
            <a:xfrm>
              <a:off x="2590800" y="2438400"/>
              <a:ext cx="1066800" cy="76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6" name="Rectangle 35">
              <a:extLst>
                <a:ext uri="{FF2B5EF4-FFF2-40B4-BE49-F238E27FC236}">
                  <a16:creationId xmlns:a16="http://schemas.microsoft.com/office/drawing/2014/main" xmlns="" id="{740D9DE7-F65B-4EA2-BCFB-7CC52013C174}"/>
                </a:ext>
              </a:extLst>
            </p:cNvPr>
            <p:cNvSpPr>
              <a:spLocks noChangeArrowheads="1"/>
            </p:cNvSpPr>
            <p:nvPr/>
          </p:nvSpPr>
          <p:spPr bwMode="auto">
            <a:xfrm>
              <a:off x="2590800" y="2514600"/>
              <a:ext cx="1066800" cy="2286000"/>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7" name="Rectangle 36">
              <a:extLst>
                <a:ext uri="{FF2B5EF4-FFF2-40B4-BE49-F238E27FC236}">
                  <a16:creationId xmlns:a16="http://schemas.microsoft.com/office/drawing/2014/main" xmlns="" id="{A18A1595-BE02-403D-A665-DFBFDF778E4A}"/>
                </a:ext>
              </a:extLst>
            </p:cNvPr>
            <p:cNvSpPr>
              <a:spLocks noChangeArrowheads="1"/>
            </p:cNvSpPr>
            <p:nvPr/>
          </p:nvSpPr>
          <p:spPr bwMode="auto">
            <a:xfrm>
              <a:off x="2590800" y="4724400"/>
              <a:ext cx="10668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8" name="Rectangle 37">
              <a:extLst>
                <a:ext uri="{FF2B5EF4-FFF2-40B4-BE49-F238E27FC236}">
                  <a16:creationId xmlns:a16="http://schemas.microsoft.com/office/drawing/2014/main" xmlns="" id="{82C5F3A6-A486-4C88-A93F-52B1821866DC}"/>
                </a:ext>
              </a:extLst>
            </p:cNvPr>
            <p:cNvSpPr>
              <a:spLocks noChangeArrowheads="1"/>
            </p:cNvSpPr>
            <p:nvPr/>
          </p:nvSpPr>
          <p:spPr bwMode="auto">
            <a:xfrm>
              <a:off x="2590800" y="4800600"/>
              <a:ext cx="1143000" cy="762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89" name="Rectangle 38">
              <a:extLst>
                <a:ext uri="{FF2B5EF4-FFF2-40B4-BE49-F238E27FC236}">
                  <a16:creationId xmlns:a16="http://schemas.microsoft.com/office/drawing/2014/main" xmlns="" id="{8DAE6AED-6A2F-442A-AEDD-BEEF51C52775}"/>
                </a:ext>
              </a:extLst>
            </p:cNvPr>
            <p:cNvSpPr>
              <a:spLocks noChangeArrowheads="1"/>
            </p:cNvSpPr>
            <p:nvPr/>
          </p:nvSpPr>
          <p:spPr bwMode="auto">
            <a:xfrm>
              <a:off x="2514600" y="4724400"/>
              <a:ext cx="76200" cy="762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90" name="Rectangle 39">
              <a:extLst>
                <a:ext uri="{FF2B5EF4-FFF2-40B4-BE49-F238E27FC236}">
                  <a16:creationId xmlns:a16="http://schemas.microsoft.com/office/drawing/2014/main" xmlns="" id="{145C2D88-D615-48D1-B4E0-1051E8F99A32}"/>
                </a:ext>
              </a:extLst>
            </p:cNvPr>
            <p:cNvSpPr>
              <a:spLocks noChangeArrowheads="1"/>
            </p:cNvSpPr>
            <p:nvPr/>
          </p:nvSpPr>
          <p:spPr bwMode="auto">
            <a:xfrm flipH="1">
              <a:off x="2590800" y="4876800"/>
              <a:ext cx="76200" cy="7620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91" name="Line 40">
              <a:extLst>
                <a:ext uri="{FF2B5EF4-FFF2-40B4-BE49-F238E27FC236}">
                  <a16:creationId xmlns:a16="http://schemas.microsoft.com/office/drawing/2014/main" xmlns="" id="{14FF142A-0871-4812-B863-E2EB116EBA9E}"/>
                </a:ext>
              </a:extLst>
            </p:cNvPr>
            <p:cNvSpPr>
              <a:spLocks noChangeShapeType="1"/>
            </p:cNvSpPr>
            <p:nvPr/>
          </p:nvSpPr>
          <p:spPr bwMode="auto">
            <a:xfrm>
              <a:off x="1524000" y="5638800"/>
              <a:ext cx="533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92" name="Text Box 41">
              <a:extLst>
                <a:ext uri="{FF2B5EF4-FFF2-40B4-BE49-F238E27FC236}">
                  <a16:creationId xmlns:a16="http://schemas.microsoft.com/office/drawing/2014/main" xmlns="" id="{EEB0E5BE-88C4-4936-A6E7-C5CB60E4CF06}"/>
                </a:ext>
              </a:extLst>
            </p:cNvPr>
            <p:cNvSpPr txBox="1">
              <a:spLocks noChangeArrowheads="1"/>
            </p:cNvSpPr>
            <p:nvPr/>
          </p:nvSpPr>
          <p:spPr bwMode="auto">
            <a:xfrm>
              <a:off x="2676337" y="-884030"/>
              <a:ext cx="1057463" cy="3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2</a:t>
              </a:r>
            </a:p>
          </p:txBody>
        </p:sp>
        <p:sp>
          <p:nvSpPr>
            <p:cNvPr id="184364" name="Rectangle 44">
              <a:extLst>
                <a:ext uri="{FF2B5EF4-FFF2-40B4-BE49-F238E27FC236}">
                  <a16:creationId xmlns:a16="http://schemas.microsoft.com/office/drawing/2014/main" xmlns="" id="{0BC0F946-DDA1-42E7-B198-57A8CD8B5B8C}"/>
                </a:ext>
              </a:extLst>
            </p:cNvPr>
            <p:cNvSpPr>
              <a:spLocks noChangeArrowheads="1"/>
            </p:cNvSpPr>
            <p:nvPr/>
          </p:nvSpPr>
          <p:spPr bwMode="auto">
            <a:xfrm>
              <a:off x="3658064" y="1676997"/>
              <a:ext cx="1065884" cy="379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endParaRPr>
            </a:p>
          </p:txBody>
        </p:sp>
        <p:sp>
          <p:nvSpPr>
            <p:cNvPr id="56394" name="Rectangle 45">
              <a:extLst>
                <a:ext uri="{FF2B5EF4-FFF2-40B4-BE49-F238E27FC236}">
                  <a16:creationId xmlns:a16="http://schemas.microsoft.com/office/drawing/2014/main" xmlns="" id="{578C7668-6882-4A3F-BF80-24AF483D6BC1}"/>
                </a:ext>
              </a:extLst>
            </p:cNvPr>
            <p:cNvSpPr>
              <a:spLocks noChangeArrowheads="1"/>
            </p:cNvSpPr>
            <p:nvPr/>
          </p:nvSpPr>
          <p:spPr bwMode="auto">
            <a:xfrm>
              <a:off x="3657600" y="1981200"/>
              <a:ext cx="10668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95" name="Rectangle 46">
              <a:extLst>
                <a:ext uri="{FF2B5EF4-FFF2-40B4-BE49-F238E27FC236}">
                  <a16:creationId xmlns:a16="http://schemas.microsoft.com/office/drawing/2014/main" xmlns="" id="{60C4AF68-2420-40D4-AAB0-606694B71CDA}"/>
                </a:ext>
              </a:extLst>
            </p:cNvPr>
            <p:cNvSpPr>
              <a:spLocks noChangeArrowheads="1"/>
            </p:cNvSpPr>
            <p:nvPr/>
          </p:nvSpPr>
          <p:spPr bwMode="auto">
            <a:xfrm flipH="1">
              <a:off x="3581400" y="1981200"/>
              <a:ext cx="76200" cy="3810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96" name="Text Box 47">
              <a:extLst>
                <a:ext uri="{FF2B5EF4-FFF2-40B4-BE49-F238E27FC236}">
                  <a16:creationId xmlns:a16="http://schemas.microsoft.com/office/drawing/2014/main" xmlns="" id="{A0565A59-F407-4250-A320-190A0430C617}"/>
                </a:ext>
              </a:extLst>
            </p:cNvPr>
            <p:cNvSpPr txBox="1">
              <a:spLocks noChangeArrowheads="1"/>
            </p:cNvSpPr>
            <p:nvPr/>
          </p:nvSpPr>
          <p:spPr bwMode="auto">
            <a:xfrm>
              <a:off x="3681548" y="-828775"/>
              <a:ext cx="1042851" cy="3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3</a:t>
              </a:r>
            </a:p>
          </p:txBody>
        </p:sp>
        <p:sp>
          <p:nvSpPr>
            <p:cNvPr id="56397" name="Rectangle 48">
              <a:extLst>
                <a:ext uri="{FF2B5EF4-FFF2-40B4-BE49-F238E27FC236}">
                  <a16:creationId xmlns:a16="http://schemas.microsoft.com/office/drawing/2014/main" xmlns="" id="{2181F96E-3672-4F18-9038-4FA29BBEF61A}"/>
                </a:ext>
              </a:extLst>
            </p:cNvPr>
            <p:cNvSpPr>
              <a:spLocks noChangeArrowheads="1"/>
            </p:cNvSpPr>
            <p:nvPr/>
          </p:nvSpPr>
          <p:spPr bwMode="auto">
            <a:xfrm>
              <a:off x="3581400" y="4343400"/>
              <a:ext cx="76200" cy="381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98" name="Rectangle 49">
              <a:extLst>
                <a:ext uri="{FF2B5EF4-FFF2-40B4-BE49-F238E27FC236}">
                  <a16:creationId xmlns:a16="http://schemas.microsoft.com/office/drawing/2014/main" xmlns="" id="{A6280ED6-C02E-4D34-B142-532CA24A2793}"/>
                </a:ext>
              </a:extLst>
            </p:cNvPr>
            <p:cNvSpPr>
              <a:spLocks noChangeArrowheads="1"/>
            </p:cNvSpPr>
            <p:nvPr/>
          </p:nvSpPr>
          <p:spPr bwMode="auto">
            <a:xfrm flipH="1">
              <a:off x="3657600" y="4426857"/>
              <a:ext cx="47898" cy="37374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99" name="Line 50">
              <a:extLst>
                <a:ext uri="{FF2B5EF4-FFF2-40B4-BE49-F238E27FC236}">
                  <a16:creationId xmlns:a16="http://schemas.microsoft.com/office/drawing/2014/main" xmlns="" id="{8A08C95B-30DA-479E-84AD-013856807906}"/>
                </a:ext>
              </a:extLst>
            </p:cNvPr>
            <p:cNvSpPr>
              <a:spLocks noChangeShapeType="1"/>
            </p:cNvSpPr>
            <p:nvPr/>
          </p:nvSpPr>
          <p:spPr bwMode="auto">
            <a:xfrm>
              <a:off x="2590800" y="1371600"/>
              <a:ext cx="0" cy="426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prstDash val="dash"/>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371" name="Rectangle 51">
              <a:extLst>
                <a:ext uri="{FF2B5EF4-FFF2-40B4-BE49-F238E27FC236}">
                  <a16:creationId xmlns:a16="http://schemas.microsoft.com/office/drawing/2014/main" xmlns="" id="{1E54D15E-5C57-4568-8142-5859CBFAD276}"/>
                </a:ext>
              </a:extLst>
            </p:cNvPr>
            <p:cNvSpPr>
              <a:spLocks noChangeArrowheads="1"/>
            </p:cNvSpPr>
            <p:nvPr/>
          </p:nvSpPr>
          <p:spPr bwMode="auto">
            <a:xfrm>
              <a:off x="4723949" y="1676997"/>
              <a:ext cx="1067362" cy="379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endParaRPr>
            </a:p>
          </p:txBody>
        </p:sp>
        <p:sp>
          <p:nvSpPr>
            <p:cNvPr id="56401" name="Rectangle 53">
              <a:extLst>
                <a:ext uri="{FF2B5EF4-FFF2-40B4-BE49-F238E27FC236}">
                  <a16:creationId xmlns:a16="http://schemas.microsoft.com/office/drawing/2014/main" xmlns="" id="{1173F6A9-E92E-4745-BAE3-4BC8ED7E3690}"/>
                </a:ext>
              </a:extLst>
            </p:cNvPr>
            <p:cNvSpPr>
              <a:spLocks noChangeArrowheads="1"/>
            </p:cNvSpPr>
            <p:nvPr/>
          </p:nvSpPr>
          <p:spPr bwMode="auto">
            <a:xfrm>
              <a:off x="4648200" y="2057400"/>
              <a:ext cx="1219200" cy="76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02" name="Text Box 54">
              <a:extLst>
                <a:ext uri="{FF2B5EF4-FFF2-40B4-BE49-F238E27FC236}">
                  <a16:creationId xmlns:a16="http://schemas.microsoft.com/office/drawing/2014/main" xmlns="" id="{0932B54C-7063-436F-BD55-D8819A1AF4E4}"/>
                </a:ext>
              </a:extLst>
            </p:cNvPr>
            <p:cNvSpPr txBox="1">
              <a:spLocks noChangeArrowheads="1"/>
            </p:cNvSpPr>
            <p:nvPr/>
          </p:nvSpPr>
          <p:spPr bwMode="auto">
            <a:xfrm>
              <a:off x="4796953" y="-865807"/>
              <a:ext cx="1085851" cy="3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4</a:t>
              </a:r>
            </a:p>
          </p:txBody>
        </p:sp>
        <p:sp>
          <p:nvSpPr>
            <p:cNvPr id="184375" name="Rectangle 55">
              <a:extLst>
                <a:ext uri="{FF2B5EF4-FFF2-40B4-BE49-F238E27FC236}">
                  <a16:creationId xmlns:a16="http://schemas.microsoft.com/office/drawing/2014/main" xmlns="" id="{A8F11D37-5705-4088-8736-A53891D78A61}"/>
                </a:ext>
              </a:extLst>
            </p:cNvPr>
            <p:cNvSpPr>
              <a:spLocks noChangeArrowheads="1"/>
            </p:cNvSpPr>
            <p:nvPr/>
          </p:nvSpPr>
          <p:spPr bwMode="auto">
            <a:xfrm>
              <a:off x="5791311" y="1676997"/>
              <a:ext cx="1067362" cy="379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ヒラギノ角ゴ ProN W3" charset="0"/>
                <a:cs typeface="+mn-cs"/>
              </a:endParaRPr>
            </a:p>
          </p:txBody>
        </p:sp>
        <p:sp>
          <p:nvSpPr>
            <p:cNvPr id="56404" name="Rectangle 56">
              <a:extLst>
                <a:ext uri="{FF2B5EF4-FFF2-40B4-BE49-F238E27FC236}">
                  <a16:creationId xmlns:a16="http://schemas.microsoft.com/office/drawing/2014/main" xmlns="" id="{C52E8858-9A42-4CE9-A424-CB4F134CA386}"/>
                </a:ext>
              </a:extLst>
            </p:cNvPr>
            <p:cNvSpPr>
              <a:spLocks noChangeArrowheads="1"/>
            </p:cNvSpPr>
            <p:nvPr/>
          </p:nvSpPr>
          <p:spPr bwMode="auto">
            <a:xfrm>
              <a:off x="5715000" y="2133600"/>
              <a:ext cx="76200" cy="609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05" name="Rectangle 57">
              <a:extLst>
                <a:ext uri="{FF2B5EF4-FFF2-40B4-BE49-F238E27FC236}">
                  <a16:creationId xmlns:a16="http://schemas.microsoft.com/office/drawing/2014/main" xmlns="" id="{386B30F5-D8DA-406A-B645-902D2D6CEAEB}"/>
                </a:ext>
              </a:extLst>
            </p:cNvPr>
            <p:cNvSpPr>
              <a:spLocks noChangeArrowheads="1"/>
            </p:cNvSpPr>
            <p:nvPr/>
          </p:nvSpPr>
          <p:spPr bwMode="auto">
            <a:xfrm>
              <a:off x="5867400" y="2057400"/>
              <a:ext cx="990600" cy="76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06" name="Text Box 58">
              <a:extLst>
                <a:ext uri="{FF2B5EF4-FFF2-40B4-BE49-F238E27FC236}">
                  <a16:creationId xmlns:a16="http://schemas.microsoft.com/office/drawing/2014/main" xmlns="" id="{80868012-8627-4648-852F-0F2768CCBBCC}"/>
                </a:ext>
              </a:extLst>
            </p:cNvPr>
            <p:cNvSpPr txBox="1">
              <a:spLocks noChangeArrowheads="1"/>
            </p:cNvSpPr>
            <p:nvPr/>
          </p:nvSpPr>
          <p:spPr bwMode="auto">
            <a:xfrm>
              <a:off x="5795963" y="-831133"/>
              <a:ext cx="1111249" cy="3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5</a:t>
              </a:r>
            </a:p>
          </p:txBody>
        </p:sp>
        <p:sp>
          <p:nvSpPr>
            <p:cNvPr id="56407" name="Rectangle 59">
              <a:extLst>
                <a:ext uri="{FF2B5EF4-FFF2-40B4-BE49-F238E27FC236}">
                  <a16:creationId xmlns:a16="http://schemas.microsoft.com/office/drawing/2014/main" xmlns="" id="{82ED9D70-D6AA-418A-8A30-F7B2E10FD5D6}"/>
                </a:ext>
              </a:extLst>
            </p:cNvPr>
            <p:cNvSpPr>
              <a:spLocks noChangeArrowheads="1"/>
            </p:cNvSpPr>
            <p:nvPr/>
          </p:nvSpPr>
          <p:spPr bwMode="auto">
            <a:xfrm>
              <a:off x="4724400" y="1981200"/>
              <a:ext cx="2133600" cy="762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08" name="Line 60">
              <a:extLst>
                <a:ext uri="{FF2B5EF4-FFF2-40B4-BE49-F238E27FC236}">
                  <a16:creationId xmlns:a16="http://schemas.microsoft.com/office/drawing/2014/main" xmlns="" id="{E1959E7A-938D-4685-84CE-10F19C6454E5}"/>
                </a:ext>
              </a:extLst>
            </p:cNvPr>
            <p:cNvSpPr>
              <a:spLocks noChangeShapeType="1"/>
            </p:cNvSpPr>
            <p:nvPr/>
          </p:nvSpPr>
          <p:spPr bwMode="auto">
            <a:xfrm>
              <a:off x="269256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09" name="Rectangle 61">
              <a:extLst>
                <a:ext uri="{FF2B5EF4-FFF2-40B4-BE49-F238E27FC236}">
                  <a16:creationId xmlns:a16="http://schemas.microsoft.com/office/drawing/2014/main" xmlns="" id="{E44BF077-9A82-4A98-992A-DE913D4BEB23}"/>
                </a:ext>
              </a:extLst>
            </p:cNvPr>
            <p:cNvSpPr>
              <a:spLocks noChangeArrowheads="1"/>
            </p:cNvSpPr>
            <p:nvPr/>
          </p:nvSpPr>
          <p:spPr bwMode="auto">
            <a:xfrm>
              <a:off x="5791200" y="2133599"/>
              <a:ext cx="1143000" cy="930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0" name="Line 62">
              <a:extLst>
                <a:ext uri="{FF2B5EF4-FFF2-40B4-BE49-F238E27FC236}">
                  <a16:creationId xmlns:a16="http://schemas.microsoft.com/office/drawing/2014/main" xmlns="" id="{4F287A20-56EE-4C5F-8EF5-5815BD16A885}"/>
                </a:ext>
              </a:extLst>
            </p:cNvPr>
            <p:cNvSpPr>
              <a:spLocks noChangeShapeType="1"/>
            </p:cNvSpPr>
            <p:nvPr/>
          </p:nvSpPr>
          <p:spPr bwMode="auto">
            <a:xfrm>
              <a:off x="1511299" y="18478"/>
              <a:ext cx="12701" cy="5620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11" name="Line 63">
              <a:extLst>
                <a:ext uri="{FF2B5EF4-FFF2-40B4-BE49-F238E27FC236}">
                  <a16:creationId xmlns:a16="http://schemas.microsoft.com/office/drawing/2014/main" xmlns="" id="{4724C781-9A48-4F75-9C70-2718D16546BE}"/>
                </a:ext>
              </a:extLst>
            </p:cNvPr>
            <p:cNvSpPr>
              <a:spLocks noChangeShapeType="1"/>
            </p:cNvSpPr>
            <p:nvPr/>
          </p:nvSpPr>
          <p:spPr bwMode="auto">
            <a:xfrm>
              <a:off x="57912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12" name="Rectangle 65">
              <a:extLst>
                <a:ext uri="{FF2B5EF4-FFF2-40B4-BE49-F238E27FC236}">
                  <a16:creationId xmlns:a16="http://schemas.microsoft.com/office/drawing/2014/main" xmlns="" id="{2759BDDD-D637-4F22-88A3-F9E1958C7CAE}"/>
                </a:ext>
              </a:extLst>
            </p:cNvPr>
            <p:cNvSpPr>
              <a:spLocks noChangeArrowheads="1"/>
            </p:cNvSpPr>
            <p:nvPr/>
          </p:nvSpPr>
          <p:spPr bwMode="auto">
            <a:xfrm>
              <a:off x="3657600" y="2057400"/>
              <a:ext cx="1066800" cy="2286000"/>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3" name="Rectangle 66">
              <a:extLst>
                <a:ext uri="{FF2B5EF4-FFF2-40B4-BE49-F238E27FC236}">
                  <a16:creationId xmlns:a16="http://schemas.microsoft.com/office/drawing/2014/main" xmlns="" id="{EC443D3D-43EC-4A8C-840A-A4B9CFB9D60B}"/>
                </a:ext>
              </a:extLst>
            </p:cNvPr>
            <p:cNvSpPr>
              <a:spLocks noChangeArrowheads="1"/>
            </p:cNvSpPr>
            <p:nvPr/>
          </p:nvSpPr>
          <p:spPr bwMode="auto">
            <a:xfrm>
              <a:off x="3657600" y="4343400"/>
              <a:ext cx="10668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4" name="Rectangle 67">
              <a:extLst>
                <a:ext uri="{FF2B5EF4-FFF2-40B4-BE49-F238E27FC236}">
                  <a16:creationId xmlns:a16="http://schemas.microsoft.com/office/drawing/2014/main" xmlns="" id="{8F28CDCE-C4FC-46E1-95AC-29AF79A584DE}"/>
                </a:ext>
              </a:extLst>
            </p:cNvPr>
            <p:cNvSpPr>
              <a:spLocks noChangeArrowheads="1"/>
            </p:cNvSpPr>
            <p:nvPr/>
          </p:nvSpPr>
          <p:spPr bwMode="auto">
            <a:xfrm>
              <a:off x="3657600" y="2057400"/>
              <a:ext cx="1066800" cy="76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5" name="Rectangle 68">
              <a:extLst>
                <a:ext uri="{FF2B5EF4-FFF2-40B4-BE49-F238E27FC236}">
                  <a16:creationId xmlns:a16="http://schemas.microsoft.com/office/drawing/2014/main" xmlns="" id="{F6A95B7C-CBEA-4C99-B7C4-B208BE0B19CD}"/>
                </a:ext>
              </a:extLst>
            </p:cNvPr>
            <p:cNvSpPr>
              <a:spLocks noChangeArrowheads="1"/>
            </p:cNvSpPr>
            <p:nvPr/>
          </p:nvSpPr>
          <p:spPr bwMode="auto">
            <a:xfrm>
              <a:off x="3657600" y="2057400"/>
              <a:ext cx="76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6" name="Rectangle 69">
              <a:extLst>
                <a:ext uri="{FF2B5EF4-FFF2-40B4-BE49-F238E27FC236}">
                  <a16:creationId xmlns:a16="http://schemas.microsoft.com/office/drawing/2014/main" xmlns="" id="{0F853B70-B989-47B1-BC18-AA1176CB2E23}"/>
                </a:ext>
              </a:extLst>
            </p:cNvPr>
            <p:cNvSpPr>
              <a:spLocks noChangeArrowheads="1"/>
            </p:cNvSpPr>
            <p:nvPr/>
          </p:nvSpPr>
          <p:spPr bwMode="auto">
            <a:xfrm>
              <a:off x="4648200" y="2743200"/>
              <a:ext cx="1143000" cy="76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7" name="Rectangle 70">
              <a:extLst>
                <a:ext uri="{FF2B5EF4-FFF2-40B4-BE49-F238E27FC236}">
                  <a16:creationId xmlns:a16="http://schemas.microsoft.com/office/drawing/2014/main" xmlns="" id="{0B167A72-D673-4EAE-B0DB-9912751D6499}"/>
                </a:ext>
              </a:extLst>
            </p:cNvPr>
            <p:cNvSpPr>
              <a:spLocks noChangeArrowheads="1"/>
            </p:cNvSpPr>
            <p:nvPr/>
          </p:nvSpPr>
          <p:spPr bwMode="auto">
            <a:xfrm>
              <a:off x="3657599" y="4419600"/>
              <a:ext cx="3223860" cy="13457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18" name="Line 71">
              <a:extLst>
                <a:ext uri="{FF2B5EF4-FFF2-40B4-BE49-F238E27FC236}">
                  <a16:creationId xmlns:a16="http://schemas.microsoft.com/office/drawing/2014/main" xmlns="" id="{3FB85100-EB5B-4722-9275-0AB90A8363B2}"/>
                </a:ext>
              </a:extLst>
            </p:cNvPr>
            <p:cNvSpPr>
              <a:spLocks noChangeShapeType="1"/>
            </p:cNvSpPr>
            <p:nvPr/>
          </p:nvSpPr>
          <p:spPr bwMode="auto">
            <a:xfrm>
              <a:off x="36576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419" name="Rectangle 72">
              <a:extLst>
                <a:ext uri="{FF2B5EF4-FFF2-40B4-BE49-F238E27FC236}">
                  <a16:creationId xmlns:a16="http://schemas.microsoft.com/office/drawing/2014/main" xmlns="" id="{E953FB92-676F-4C17-9CB3-0D39FF6AAA15}"/>
                </a:ext>
              </a:extLst>
            </p:cNvPr>
            <p:cNvSpPr>
              <a:spLocks noChangeArrowheads="1"/>
            </p:cNvSpPr>
            <p:nvPr/>
          </p:nvSpPr>
          <p:spPr bwMode="auto">
            <a:xfrm>
              <a:off x="4648200" y="2819400"/>
              <a:ext cx="76200" cy="1524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20" name="Line 73">
              <a:extLst>
                <a:ext uri="{FF2B5EF4-FFF2-40B4-BE49-F238E27FC236}">
                  <a16:creationId xmlns:a16="http://schemas.microsoft.com/office/drawing/2014/main" xmlns="" id="{7254839B-B2E2-4203-8D30-80C2314E14BF}"/>
                </a:ext>
              </a:extLst>
            </p:cNvPr>
            <p:cNvSpPr>
              <a:spLocks noChangeShapeType="1"/>
            </p:cNvSpPr>
            <p:nvPr/>
          </p:nvSpPr>
          <p:spPr bwMode="auto">
            <a:xfrm>
              <a:off x="47244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6421" name="Group 74">
              <a:extLst>
                <a:ext uri="{FF2B5EF4-FFF2-40B4-BE49-F238E27FC236}">
                  <a16:creationId xmlns:a16="http://schemas.microsoft.com/office/drawing/2014/main" xmlns="" id="{29D752F3-2226-47AC-B1B2-7D4763947D6F}"/>
                </a:ext>
              </a:extLst>
            </p:cNvPr>
            <p:cNvGrpSpPr>
              <a:grpSpLocks/>
            </p:cNvGrpSpPr>
            <p:nvPr/>
          </p:nvGrpSpPr>
          <p:grpSpPr bwMode="auto">
            <a:xfrm>
              <a:off x="6853239" y="-830262"/>
              <a:ext cx="2185988" cy="6469063"/>
              <a:chOff x="4317" y="-523"/>
              <a:chExt cx="1377" cy="4075"/>
            </a:xfrm>
          </p:grpSpPr>
          <p:sp>
            <p:nvSpPr>
              <p:cNvPr id="56425" name="Rectangle 78">
                <a:extLst>
                  <a:ext uri="{FF2B5EF4-FFF2-40B4-BE49-F238E27FC236}">
                    <a16:creationId xmlns:a16="http://schemas.microsoft.com/office/drawing/2014/main" xmlns="" id="{71254E5E-6380-4384-B313-B180FABD7A51}"/>
                  </a:ext>
                </a:extLst>
              </p:cNvPr>
              <p:cNvSpPr>
                <a:spLocks noChangeArrowheads="1"/>
              </p:cNvSpPr>
              <p:nvPr/>
            </p:nvSpPr>
            <p:spPr bwMode="auto">
              <a:xfrm>
                <a:off x="4317" y="989"/>
                <a:ext cx="697" cy="6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26" name="Text Box 75">
                <a:extLst>
                  <a:ext uri="{FF2B5EF4-FFF2-40B4-BE49-F238E27FC236}">
                    <a16:creationId xmlns:a16="http://schemas.microsoft.com/office/drawing/2014/main" xmlns="" id="{AF56BDF3-1C26-4805-8153-4C96A73575F9}"/>
                  </a:ext>
                </a:extLst>
              </p:cNvPr>
              <p:cNvSpPr txBox="1">
                <a:spLocks noChangeArrowheads="1"/>
              </p:cNvSpPr>
              <p:nvPr/>
            </p:nvSpPr>
            <p:spPr bwMode="auto">
              <a:xfrm>
                <a:off x="4344" y="-523"/>
                <a:ext cx="67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6</a:t>
                </a:r>
              </a:p>
            </p:txBody>
          </p:sp>
          <p:sp>
            <p:nvSpPr>
              <p:cNvPr id="56428" name="Rectangle 79" descr="30%">
                <a:extLst>
                  <a:ext uri="{FF2B5EF4-FFF2-40B4-BE49-F238E27FC236}">
                    <a16:creationId xmlns:a16="http://schemas.microsoft.com/office/drawing/2014/main" xmlns="" id="{38D7DEF1-DCE4-4162-B127-E573D2FF2F8D}"/>
                  </a:ext>
                </a:extLst>
              </p:cNvPr>
              <p:cNvSpPr>
                <a:spLocks noChangeArrowheads="1"/>
              </p:cNvSpPr>
              <p:nvPr/>
            </p:nvSpPr>
            <p:spPr bwMode="auto">
              <a:xfrm>
                <a:off x="4339" y="1054"/>
                <a:ext cx="672" cy="238"/>
              </a:xfrm>
              <a:prstGeom prst="rect">
                <a:avLst/>
              </a:prstGeom>
              <a:blipFill dpi="0" rotWithShape="1">
                <a:blip r:embed="rId5"/>
                <a:srcRect/>
                <a:tile tx="0" ty="0" sx="100000" sy="100000" flip="none" algn="tl"/>
              </a:blipFill>
              <a:ln w="9525">
                <a:noFill/>
                <a:miter lim="800000"/>
                <a:headEnd/>
                <a:tailEnd/>
              </a:ln>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29" name="Rectangle 77">
                <a:extLst>
                  <a:ext uri="{FF2B5EF4-FFF2-40B4-BE49-F238E27FC236}">
                    <a16:creationId xmlns:a16="http://schemas.microsoft.com/office/drawing/2014/main" xmlns="" id="{C453B863-1929-40E1-934E-4D476979AF8D}"/>
                  </a:ext>
                </a:extLst>
              </p:cNvPr>
              <p:cNvSpPr>
                <a:spLocks noChangeArrowheads="1"/>
              </p:cNvSpPr>
              <p:nvPr/>
            </p:nvSpPr>
            <p:spPr bwMode="auto">
              <a:xfrm>
                <a:off x="4320" y="969"/>
                <a:ext cx="681" cy="3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30" name="Rectangle 80">
                <a:extLst>
                  <a:ext uri="{FF2B5EF4-FFF2-40B4-BE49-F238E27FC236}">
                    <a16:creationId xmlns:a16="http://schemas.microsoft.com/office/drawing/2014/main" xmlns="" id="{1FAE3501-794C-4461-8389-9E5AD5915E27}"/>
                  </a:ext>
                </a:extLst>
              </p:cNvPr>
              <p:cNvSpPr>
                <a:spLocks noChangeArrowheads="1"/>
              </p:cNvSpPr>
              <p:nvPr/>
            </p:nvSpPr>
            <p:spPr bwMode="auto">
              <a:xfrm>
                <a:off x="4320" y="1056"/>
                <a:ext cx="48" cy="33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31" name="Rectangle 82">
                <a:extLst>
                  <a:ext uri="{FF2B5EF4-FFF2-40B4-BE49-F238E27FC236}">
                    <a16:creationId xmlns:a16="http://schemas.microsoft.com/office/drawing/2014/main" xmlns="" id="{0C7357A2-7720-4428-A86D-573425208968}"/>
                  </a:ext>
                </a:extLst>
              </p:cNvPr>
              <p:cNvSpPr>
                <a:spLocks noChangeArrowheads="1"/>
              </p:cNvSpPr>
              <p:nvPr/>
            </p:nvSpPr>
            <p:spPr bwMode="auto">
              <a:xfrm>
                <a:off x="4320" y="1296"/>
                <a:ext cx="672" cy="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432" name="Line 83">
                <a:extLst>
                  <a:ext uri="{FF2B5EF4-FFF2-40B4-BE49-F238E27FC236}">
                    <a16:creationId xmlns:a16="http://schemas.microsoft.com/office/drawing/2014/main" xmlns="" id="{212FCE05-60F1-4502-BA4A-718D2E625D0E}"/>
                  </a:ext>
                </a:extLst>
              </p:cNvPr>
              <p:cNvSpPr>
                <a:spLocks noChangeShapeType="1"/>
              </p:cNvSpPr>
              <p:nvPr/>
            </p:nvSpPr>
            <p:spPr bwMode="auto">
              <a:xfrm flipH="1">
                <a:off x="4320" y="1032"/>
                <a:ext cx="12" cy="252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434" name="Line 86">
                <a:extLst>
                  <a:ext uri="{FF2B5EF4-FFF2-40B4-BE49-F238E27FC236}">
                    <a16:creationId xmlns:a16="http://schemas.microsoft.com/office/drawing/2014/main" xmlns="" id="{FFB8C7B3-115B-4ED5-AFC9-4554E8FA59BE}"/>
                  </a:ext>
                </a:extLst>
              </p:cNvPr>
              <p:cNvSpPr>
                <a:spLocks noChangeShapeType="1"/>
              </p:cNvSpPr>
              <p:nvPr/>
            </p:nvSpPr>
            <p:spPr bwMode="auto">
              <a:xfrm>
                <a:off x="4320" y="3552"/>
                <a:ext cx="137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35" name="Text Box 81">
                <a:extLst>
                  <a:ext uri="{FF2B5EF4-FFF2-40B4-BE49-F238E27FC236}">
                    <a16:creationId xmlns:a16="http://schemas.microsoft.com/office/drawing/2014/main" xmlns="" id="{491A47A9-04C1-4F4D-8505-5C028E2C078F}"/>
                  </a:ext>
                </a:extLst>
              </p:cNvPr>
              <p:cNvSpPr txBox="1">
                <a:spLocks noChangeArrowheads="1"/>
              </p:cNvSpPr>
              <p:nvPr/>
            </p:nvSpPr>
            <p:spPr bwMode="auto">
              <a:xfrm>
                <a:off x="4348" y="1025"/>
                <a:ext cx="624" cy="3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ctr" defTabSz="914400" rtl="0" eaLnBrk="1" fontAlgn="auto" latinLnBrk="0" hangingPunct="1">
                  <a:lnSpc>
                    <a:spcPts val="1100"/>
                  </a:lnSpc>
                  <a:spcBef>
                    <a:spcPct val="50000"/>
                  </a:spcBef>
                  <a:spcAft>
                    <a:spcPts val="0"/>
                  </a:spcAft>
                  <a:buClrTx/>
                  <a:buSzTx/>
                  <a:buFontTx/>
                  <a:buNone/>
                  <a:tabLst/>
                  <a:defRPr/>
                </a:pPr>
                <a:r>
                  <a:rPr kumimoji="0" lang="en-US" altLang="en-US" sz="1200" b="0" i="0" u="none" strike="noStrike" kern="1200" cap="none" spc="0" normalizeH="0" baseline="0" noProof="0" dirty="0">
                    <a:solidFill>
                      <a:srgbClr val="44546A"/>
                    </a:solidFill>
                    <a:effectLst/>
                    <a:uLnTx/>
                    <a:uFillTx/>
                    <a:latin typeface="Arial Black" panose="020B0A04020102020204" pitchFamily="34" charset="0"/>
                    <a:ea typeface="+mn-ea"/>
                    <a:sym typeface="Arial" panose="020B0604020202020204" pitchFamily="34" charset="0"/>
                  </a:rPr>
                  <a:t>Contract Overrun</a:t>
                </a:r>
              </a:p>
            </p:txBody>
          </p:sp>
          <p:sp>
            <p:nvSpPr>
              <p:cNvPr id="56433" name="Line 84">
                <a:extLst>
                  <a:ext uri="{FF2B5EF4-FFF2-40B4-BE49-F238E27FC236}">
                    <a16:creationId xmlns:a16="http://schemas.microsoft.com/office/drawing/2014/main" xmlns="" id="{7B7CEE35-F2CC-4C2C-B4C1-EE2093859575}"/>
                  </a:ext>
                </a:extLst>
              </p:cNvPr>
              <p:cNvSpPr>
                <a:spLocks noChangeShapeType="1"/>
              </p:cNvSpPr>
              <p:nvPr/>
            </p:nvSpPr>
            <p:spPr bwMode="auto">
              <a:xfrm flipH="1">
                <a:off x="4991" y="-82"/>
                <a:ext cx="19" cy="3634"/>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6422" name="Text Box 30">
              <a:extLst>
                <a:ext uri="{FF2B5EF4-FFF2-40B4-BE49-F238E27FC236}">
                  <a16:creationId xmlns:a16="http://schemas.microsoft.com/office/drawing/2014/main" xmlns="" id="{BA6F143A-4587-43B2-85DA-0F1A36C4DB35}"/>
                </a:ext>
              </a:extLst>
            </p:cNvPr>
            <p:cNvSpPr txBox="1">
              <a:spLocks noChangeArrowheads="1"/>
            </p:cNvSpPr>
            <p:nvPr/>
          </p:nvSpPr>
          <p:spPr bwMode="auto">
            <a:xfrm>
              <a:off x="1446305" y="1828800"/>
              <a:ext cx="2135094" cy="3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sym typeface="Arial" panose="020B0604020202020204" pitchFamily="34" charset="0"/>
                </a:rPr>
                <a:t>DOE Contingency</a:t>
              </a:r>
            </a:p>
          </p:txBody>
        </p:sp>
        <p:sp>
          <p:nvSpPr>
            <p:cNvPr id="56423" name="Text Box 31">
              <a:extLst>
                <a:ext uri="{FF2B5EF4-FFF2-40B4-BE49-F238E27FC236}">
                  <a16:creationId xmlns:a16="http://schemas.microsoft.com/office/drawing/2014/main" xmlns="" id="{218D65FE-A9FD-45C3-8EBF-F0AA7E7B72BE}"/>
                </a:ext>
              </a:extLst>
            </p:cNvPr>
            <p:cNvSpPr txBox="1">
              <a:spLocks noChangeArrowheads="1"/>
            </p:cNvSpPr>
            <p:nvPr/>
          </p:nvSpPr>
          <p:spPr bwMode="auto">
            <a:xfrm>
              <a:off x="1523999" y="2987210"/>
              <a:ext cx="2908618" cy="67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prstClr val="white"/>
                  </a:solidFill>
                  <a:effectLst/>
                  <a:uLnTx/>
                  <a:uFillTx/>
                  <a:latin typeface="Arial Black" panose="020B0A04020102020204" pitchFamily="34" charset="0"/>
                  <a:ea typeface="+mn-ea"/>
                  <a:sym typeface="Arial" panose="020B0604020202020204" pitchFamily="34" charset="0"/>
                </a:rPr>
                <a:t>Contractor Management Reserve</a:t>
              </a:r>
            </a:p>
          </p:txBody>
        </p:sp>
        <p:sp>
          <p:nvSpPr>
            <p:cNvPr id="56424" name="Text Box 64">
              <a:extLst>
                <a:ext uri="{FF2B5EF4-FFF2-40B4-BE49-F238E27FC236}">
                  <a16:creationId xmlns:a16="http://schemas.microsoft.com/office/drawing/2014/main" xmlns="" id="{7382744E-C225-4146-AB08-3C152A945530}"/>
                </a:ext>
              </a:extLst>
            </p:cNvPr>
            <p:cNvSpPr txBox="1">
              <a:spLocks noChangeArrowheads="1"/>
            </p:cNvSpPr>
            <p:nvPr/>
          </p:nvSpPr>
          <p:spPr bwMode="auto">
            <a:xfrm>
              <a:off x="2514599" y="4847979"/>
              <a:ext cx="1359202" cy="81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Project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Scope</a:t>
              </a:r>
            </a:p>
          </p:txBody>
        </p:sp>
      </p:grpSp>
      <p:sp>
        <p:nvSpPr>
          <p:cNvPr id="56325" name="Text Box 33">
            <a:extLst>
              <a:ext uri="{FF2B5EF4-FFF2-40B4-BE49-F238E27FC236}">
                <a16:creationId xmlns:a16="http://schemas.microsoft.com/office/drawing/2014/main" xmlns="" id="{99EBC9B8-2014-4C3E-8461-3145B8B640C2}"/>
              </a:ext>
            </a:extLst>
          </p:cNvPr>
          <p:cNvSpPr txBox="1">
            <a:spLocks noGrp="1" noChangeArrowheads="1"/>
          </p:cNvSpPr>
          <p:nvPr>
            <p:ph type="body" sz="quarter" idx="4294967295"/>
          </p:nvPr>
        </p:nvSpPr>
        <p:spPr bwMode="auto">
          <a:xfrm>
            <a:off x="0" y="13335"/>
            <a:ext cx="12192000" cy="590550"/>
          </a:xfrm>
          <a:solidFill>
            <a:schemeClr val="accent1">
              <a:lumMod val="75000"/>
            </a:schemeClr>
          </a:solidFill>
          <a:ln>
            <a:solidFill>
              <a:schemeClr val="accent1"/>
            </a:solidFill>
          </a:ln>
        </p:spPr>
        <p:txBody>
          <a:bodyPr vert="horz" wrap="square" lIns="91440" tIns="45720" rIns="91440" bIns="45720" numCol="1" rtlCol="0" anchor="ctr" anchorCtr="0" compatLnSpc="1">
            <a:prstTxWarp prst="textNoShape">
              <a:avLst/>
            </a:prstTxWarp>
            <a:spAutoFit/>
          </a:bodyPr>
          <a:lstStyle/>
          <a:p>
            <a:pPr marL="0" indent="0">
              <a:buNone/>
            </a:pPr>
            <a:r>
              <a:rPr lang="en-US" altLang="en-US" sz="3600" dirty="0">
                <a:solidFill>
                  <a:schemeClr val="bg1"/>
                </a:solidFill>
              </a:rPr>
              <a:t>	Period 7 OTB Bar Chart</a:t>
            </a:r>
          </a:p>
        </p:txBody>
      </p:sp>
      <p:sp>
        <p:nvSpPr>
          <p:cNvPr id="56326" name="Line 83">
            <a:extLst>
              <a:ext uri="{FF2B5EF4-FFF2-40B4-BE49-F238E27FC236}">
                <a16:creationId xmlns:a16="http://schemas.microsoft.com/office/drawing/2014/main" xmlns="" id="{AFD68B8B-180B-41EB-BAD1-E7AC5A2C2764}"/>
              </a:ext>
            </a:extLst>
          </p:cNvPr>
          <p:cNvSpPr>
            <a:spLocks noChangeShapeType="1"/>
          </p:cNvSpPr>
          <p:nvPr/>
        </p:nvSpPr>
        <p:spPr bwMode="auto">
          <a:xfrm>
            <a:off x="9696450" y="1536700"/>
            <a:ext cx="0" cy="44529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27" name="Text Box 75">
            <a:extLst>
              <a:ext uri="{FF2B5EF4-FFF2-40B4-BE49-F238E27FC236}">
                <a16:creationId xmlns:a16="http://schemas.microsoft.com/office/drawing/2014/main" xmlns="" id="{4FE2E82E-A6CA-494E-A6D9-7D02D4E1AA3F}"/>
              </a:ext>
            </a:extLst>
          </p:cNvPr>
          <p:cNvSpPr txBox="1">
            <a:spLocks noChangeArrowheads="1"/>
          </p:cNvSpPr>
          <p:nvPr/>
        </p:nvSpPr>
        <p:spPr bwMode="auto">
          <a:xfrm>
            <a:off x="8645525" y="992189"/>
            <a:ext cx="128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a:ln>
                  <a:noFill/>
                </a:ln>
                <a:solidFill>
                  <a:srgbClr val="44546A"/>
                </a:solidFill>
                <a:effectLst/>
                <a:uLnTx/>
                <a:uFillTx/>
                <a:latin typeface="Arial Black" panose="020B0A04020102020204" pitchFamily="34" charset="0"/>
                <a:ea typeface="+mn-ea"/>
                <a:sym typeface="Arial" panose="020B0604020202020204" pitchFamily="34" charset="0"/>
              </a:rPr>
              <a:t>Period 7</a:t>
            </a:r>
          </a:p>
        </p:txBody>
      </p:sp>
      <p:sp>
        <p:nvSpPr>
          <p:cNvPr id="56328" name="TextBox 5">
            <a:extLst>
              <a:ext uri="{FF2B5EF4-FFF2-40B4-BE49-F238E27FC236}">
                <a16:creationId xmlns:a16="http://schemas.microsoft.com/office/drawing/2014/main" xmlns="" id="{6DD5061B-41E8-4485-B761-7D9358110814}"/>
              </a:ext>
            </a:extLst>
          </p:cNvPr>
          <p:cNvSpPr txBox="1">
            <a:spLocks noChangeArrowheads="1"/>
          </p:cNvSpPr>
          <p:nvPr/>
        </p:nvSpPr>
        <p:spPr bwMode="auto">
          <a:xfrm>
            <a:off x="1235076" y="1600200"/>
            <a:ext cx="358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Symbol" panose="05050102010706020507" pitchFamily="18" charset="2"/>
                <a:ea typeface="+mn-ea"/>
                <a:sym typeface="Arial" panose="020B0604020202020204" pitchFamily="34" charset="0"/>
              </a:rPr>
              <a:t>760</a:t>
            </a:r>
          </a:p>
        </p:txBody>
      </p:sp>
      <p:sp>
        <p:nvSpPr>
          <p:cNvPr id="56329" name="Rectangle 82">
            <a:extLst>
              <a:ext uri="{FF2B5EF4-FFF2-40B4-BE49-F238E27FC236}">
                <a16:creationId xmlns:a16="http://schemas.microsoft.com/office/drawing/2014/main" xmlns="" id="{3155E726-8F82-4237-B485-030FDF26D5F5}"/>
              </a:ext>
            </a:extLst>
          </p:cNvPr>
          <p:cNvSpPr>
            <a:spLocks noChangeArrowheads="1"/>
          </p:cNvSpPr>
          <p:nvPr/>
        </p:nvSpPr>
        <p:spPr bwMode="auto">
          <a:xfrm flipV="1">
            <a:off x="8632825" y="3201713"/>
            <a:ext cx="1079500" cy="8521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30" name="Rectangle 85">
            <a:extLst>
              <a:ext uri="{FF2B5EF4-FFF2-40B4-BE49-F238E27FC236}">
                <a16:creationId xmlns:a16="http://schemas.microsoft.com/office/drawing/2014/main" xmlns="" id="{84AA695A-8D62-484F-B5FA-AC749E8E5881}"/>
              </a:ext>
            </a:extLst>
          </p:cNvPr>
          <p:cNvSpPr>
            <a:spLocks noChangeArrowheads="1"/>
          </p:cNvSpPr>
          <p:nvPr/>
        </p:nvSpPr>
        <p:spPr bwMode="auto">
          <a:xfrm flipV="1">
            <a:off x="8645525" y="2681289"/>
            <a:ext cx="1054100" cy="58737"/>
          </a:xfrm>
          <a:prstGeom prst="rect">
            <a:avLst/>
          </a:prstGeom>
          <a:solidFill>
            <a:srgbClr val="969696"/>
          </a:solidFill>
          <a:ln w="9525">
            <a:solidFill>
              <a:srgbClr val="000000"/>
            </a:solidFill>
            <a:miter lim="800000"/>
            <a:headEnd/>
            <a:tailEnd/>
          </a:ln>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8" name="Right Brace 7">
            <a:extLst>
              <a:ext uri="{FF2B5EF4-FFF2-40B4-BE49-F238E27FC236}">
                <a16:creationId xmlns:a16="http://schemas.microsoft.com/office/drawing/2014/main" xmlns="" id="{EFC5BD3C-CB41-457F-83F8-22C8EC44BCB1}"/>
              </a:ext>
            </a:extLst>
          </p:cNvPr>
          <p:cNvSpPr/>
          <p:nvPr/>
        </p:nvSpPr>
        <p:spPr>
          <a:xfrm>
            <a:off x="9790114" y="2276475"/>
            <a:ext cx="274637" cy="903288"/>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6332" name="TextBox 8">
            <a:extLst>
              <a:ext uri="{FF2B5EF4-FFF2-40B4-BE49-F238E27FC236}">
                <a16:creationId xmlns:a16="http://schemas.microsoft.com/office/drawing/2014/main" xmlns="" id="{9B44FBDD-8BED-4A8D-BC89-580BCD736CC5}"/>
              </a:ext>
            </a:extLst>
          </p:cNvPr>
          <p:cNvSpPr txBox="1">
            <a:spLocks noChangeArrowheads="1"/>
          </p:cNvSpPr>
          <p:nvPr/>
        </p:nvSpPr>
        <p:spPr bwMode="auto">
          <a:xfrm>
            <a:off x="10064750" y="2579688"/>
            <a:ext cx="509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rPr>
              <a:t>OTB</a:t>
            </a:r>
          </a:p>
        </p:txBody>
      </p:sp>
      <p:sp>
        <p:nvSpPr>
          <p:cNvPr id="56333" name="TextBox 103">
            <a:extLst>
              <a:ext uri="{FF2B5EF4-FFF2-40B4-BE49-F238E27FC236}">
                <a16:creationId xmlns:a16="http://schemas.microsoft.com/office/drawing/2014/main" xmlns="" id="{0FA162FB-C1DF-46B4-BF6B-A719F6DC4C53}"/>
              </a:ext>
            </a:extLst>
          </p:cNvPr>
          <p:cNvSpPr txBox="1">
            <a:spLocks noChangeArrowheads="1"/>
          </p:cNvSpPr>
          <p:nvPr/>
        </p:nvSpPr>
        <p:spPr bwMode="auto">
          <a:xfrm>
            <a:off x="1209675" y="2362200"/>
            <a:ext cx="357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Symbol" panose="05050102010706020507" pitchFamily="18" charset="2"/>
                <a:ea typeface="+mn-ea"/>
                <a:sym typeface="Arial" panose="020B0604020202020204" pitchFamily="34" charset="0"/>
              </a:rPr>
              <a:t>720</a:t>
            </a:r>
          </a:p>
        </p:txBody>
      </p:sp>
      <p:sp>
        <p:nvSpPr>
          <p:cNvPr id="56334" name="TextBox 104">
            <a:extLst>
              <a:ext uri="{FF2B5EF4-FFF2-40B4-BE49-F238E27FC236}">
                <a16:creationId xmlns:a16="http://schemas.microsoft.com/office/drawing/2014/main" xmlns="" id="{995CE6CD-84A2-4F85-AD8C-F8C9A4AD6F43}"/>
              </a:ext>
            </a:extLst>
          </p:cNvPr>
          <p:cNvSpPr txBox="1">
            <a:spLocks noChangeArrowheads="1"/>
          </p:cNvSpPr>
          <p:nvPr/>
        </p:nvSpPr>
        <p:spPr bwMode="auto">
          <a:xfrm>
            <a:off x="1225551" y="1981200"/>
            <a:ext cx="358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Symbol" panose="05050102010706020507" pitchFamily="18" charset="2"/>
                <a:ea typeface="+mn-ea"/>
                <a:sym typeface="Arial" panose="020B0604020202020204" pitchFamily="34" charset="0"/>
              </a:rPr>
              <a:t>740</a:t>
            </a:r>
          </a:p>
        </p:txBody>
      </p:sp>
      <p:sp>
        <p:nvSpPr>
          <p:cNvPr id="56335" name="Line 4">
            <a:extLst>
              <a:ext uri="{FF2B5EF4-FFF2-40B4-BE49-F238E27FC236}">
                <a16:creationId xmlns:a16="http://schemas.microsoft.com/office/drawing/2014/main" xmlns="" id="{8DC0CF45-12CF-4342-B5CA-40A40CD9B174}"/>
              </a:ext>
            </a:extLst>
          </p:cNvPr>
          <p:cNvSpPr>
            <a:spLocks noChangeShapeType="1"/>
          </p:cNvSpPr>
          <p:nvPr/>
        </p:nvSpPr>
        <p:spPr bwMode="auto">
          <a:xfrm>
            <a:off x="1590676" y="2495550"/>
            <a:ext cx="1635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36" name="Line 4">
            <a:extLst>
              <a:ext uri="{FF2B5EF4-FFF2-40B4-BE49-F238E27FC236}">
                <a16:creationId xmlns:a16="http://schemas.microsoft.com/office/drawing/2014/main" xmlns="" id="{30BC6599-6801-48FD-94DF-C792E1B96312}"/>
              </a:ext>
            </a:extLst>
          </p:cNvPr>
          <p:cNvSpPr>
            <a:spLocks noChangeShapeType="1"/>
          </p:cNvSpPr>
          <p:nvPr/>
        </p:nvSpPr>
        <p:spPr bwMode="auto">
          <a:xfrm>
            <a:off x="1608138" y="2705100"/>
            <a:ext cx="165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37" name="Line 4">
            <a:extLst>
              <a:ext uri="{FF2B5EF4-FFF2-40B4-BE49-F238E27FC236}">
                <a16:creationId xmlns:a16="http://schemas.microsoft.com/office/drawing/2014/main" xmlns="" id="{A2D09881-8534-4FE3-8DB7-60AACE893F73}"/>
              </a:ext>
            </a:extLst>
          </p:cNvPr>
          <p:cNvSpPr>
            <a:spLocks noChangeShapeType="1"/>
          </p:cNvSpPr>
          <p:nvPr/>
        </p:nvSpPr>
        <p:spPr bwMode="auto">
          <a:xfrm>
            <a:off x="1595438" y="2097088"/>
            <a:ext cx="163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38" name="Line 4">
            <a:extLst>
              <a:ext uri="{FF2B5EF4-FFF2-40B4-BE49-F238E27FC236}">
                <a16:creationId xmlns:a16="http://schemas.microsoft.com/office/drawing/2014/main" xmlns="" id="{516DA544-1DEA-4147-BC62-CE9DD9A1DDA0}"/>
              </a:ext>
            </a:extLst>
          </p:cNvPr>
          <p:cNvSpPr>
            <a:spLocks noChangeShapeType="1"/>
          </p:cNvSpPr>
          <p:nvPr/>
        </p:nvSpPr>
        <p:spPr bwMode="auto">
          <a:xfrm>
            <a:off x="1601788" y="1716088"/>
            <a:ext cx="163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39" name="Line 4">
            <a:extLst>
              <a:ext uri="{FF2B5EF4-FFF2-40B4-BE49-F238E27FC236}">
                <a16:creationId xmlns:a16="http://schemas.microsoft.com/office/drawing/2014/main" xmlns="" id="{4B001338-4727-46B2-B1E5-C4A2A4C18089}"/>
              </a:ext>
            </a:extLst>
          </p:cNvPr>
          <p:cNvSpPr>
            <a:spLocks noChangeShapeType="1"/>
          </p:cNvSpPr>
          <p:nvPr/>
        </p:nvSpPr>
        <p:spPr bwMode="auto">
          <a:xfrm>
            <a:off x="1601788" y="2286000"/>
            <a:ext cx="163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40" name="Line 4">
            <a:extLst>
              <a:ext uri="{FF2B5EF4-FFF2-40B4-BE49-F238E27FC236}">
                <a16:creationId xmlns:a16="http://schemas.microsoft.com/office/drawing/2014/main" xmlns="" id="{B62D33B8-6FD6-4368-BD75-C59C7C481ADB}"/>
              </a:ext>
            </a:extLst>
          </p:cNvPr>
          <p:cNvSpPr>
            <a:spLocks noChangeShapeType="1"/>
          </p:cNvSpPr>
          <p:nvPr/>
        </p:nvSpPr>
        <p:spPr bwMode="auto">
          <a:xfrm>
            <a:off x="1601788" y="1905000"/>
            <a:ext cx="1635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43" name="Rectangle 85">
            <a:extLst>
              <a:ext uri="{FF2B5EF4-FFF2-40B4-BE49-F238E27FC236}">
                <a16:creationId xmlns:a16="http://schemas.microsoft.com/office/drawing/2014/main" xmlns="" id="{8DA9E3FB-E20C-44E7-98CB-83FCC6FF5681}"/>
              </a:ext>
            </a:extLst>
          </p:cNvPr>
          <p:cNvSpPr>
            <a:spLocks noChangeArrowheads="1"/>
          </p:cNvSpPr>
          <p:nvPr/>
        </p:nvSpPr>
        <p:spPr bwMode="auto">
          <a:xfrm>
            <a:off x="7494587" y="4694487"/>
            <a:ext cx="1182687" cy="11563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45" name="Rectangle 49">
            <a:extLst>
              <a:ext uri="{FF2B5EF4-FFF2-40B4-BE49-F238E27FC236}">
                <a16:creationId xmlns:a16="http://schemas.microsoft.com/office/drawing/2014/main" xmlns="" id="{17463C0C-B215-4B62-A6E3-7A7274AD6024}"/>
              </a:ext>
            </a:extLst>
          </p:cNvPr>
          <p:cNvSpPr>
            <a:spLocks noChangeArrowheads="1"/>
          </p:cNvSpPr>
          <p:nvPr/>
        </p:nvSpPr>
        <p:spPr bwMode="auto">
          <a:xfrm flipH="1">
            <a:off x="7494589" y="4710114"/>
            <a:ext cx="52387" cy="4714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46" name="Rectangle 78">
            <a:extLst>
              <a:ext uri="{FF2B5EF4-FFF2-40B4-BE49-F238E27FC236}">
                <a16:creationId xmlns:a16="http://schemas.microsoft.com/office/drawing/2014/main" xmlns="" id="{EE73BD57-3085-44AC-970A-7686396E821C}"/>
              </a:ext>
            </a:extLst>
          </p:cNvPr>
          <p:cNvSpPr>
            <a:spLocks noChangeArrowheads="1"/>
          </p:cNvSpPr>
          <p:nvPr/>
        </p:nvSpPr>
        <p:spPr bwMode="auto">
          <a:xfrm>
            <a:off x="8616950" y="2606283"/>
            <a:ext cx="1079500" cy="8262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48" name="Rectangle 76">
            <a:extLst>
              <a:ext uri="{FF2B5EF4-FFF2-40B4-BE49-F238E27FC236}">
                <a16:creationId xmlns:a16="http://schemas.microsoft.com/office/drawing/2014/main" xmlns="" id="{FCA1ECDC-2D7B-4A2A-AB73-37FC3BA0E31E}"/>
              </a:ext>
            </a:extLst>
          </p:cNvPr>
          <p:cNvSpPr>
            <a:spLocks noChangeArrowheads="1"/>
          </p:cNvSpPr>
          <p:nvPr/>
        </p:nvSpPr>
        <p:spPr bwMode="auto">
          <a:xfrm>
            <a:off x="8604250" y="2247901"/>
            <a:ext cx="57152" cy="58737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49" name="Rectangle 33">
            <a:extLst>
              <a:ext uri="{FF2B5EF4-FFF2-40B4-BE49-F238E27FC236}">
                <a16:creationId xmlns:a16="http://schemas.microsoft.com/office/drawing/2014/main" xmlns="" id="{E5EE57A6-D032-4F1B-A5F1-5CFD1993BEE1}"/>
              </a:ext>
            </a:extLst>
          </p:cNvPr>
          <p:cNvSpPr>
            <a:spLocks noChangeArrowheads="1"/>
          </p:cNvSpPr>
          <p:nvPr/>
        </p:nvSpPr>
        <p:spPr bwMode="auto">
          <a:xfrm flipV="1">
            <a:off x="7472548" y="2835273"/>
            <a:ext cx="1184090" cy="4571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
        <p:nvSpPr>
          <p:cNvPr id="56350" name="Rectangle 77">
            <a:extLst>
              <a:ext uri="{FF2B5EF4-FFF2-40B4-BE49-F238E27FC236}">
                <a16:creationId xmlns:a16="http://schemas.microsoft.com/office/drawing/2014/main" xmlns="" id="{890C32EE-93B8-44E5-BF0C-7376B67995A0}"/>
              </a:ext>
            </a:extLst>
          </p:cNvPr>
          <p:cNvSpPr>
            <a:spLocks noChangeArrowheads="1"/>
          </p:cNvSpPr>
          <p:nvPr/>
        </p:nvSpPr>
        <p:spPr bwMode="auto">
          <a:xfrm>
            <a:off x="8602664" y="2247900"/>
            <a:ext cx="1139825" cy="5873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cxnSp>
        <p:nvCxnSpPr>
          <p:cNvPr id="26" name="Straight Connector 25">
            <a:extLst>
              <a:ext uri="{FF2B5EF4-FFF2-40B4-BE49-F238E27FC236}">
                <a16:creationId xmlns:a16="http://schemas.microsoft.com/office/drawing/2014/main" xmlns="" id="{5F8B2C28-5198-4E52-AB87-8665A34CD32D}"/>
              </a:ext>
            </a:extLst>
          </p:cNvPr>
          <p:cNvCxnSpPr/>
          <p:nvPr/>
        </p:nvCxnSpPr>
        <p:spPr>
          <a:xfrm flipH="1">
            <a:off x="1254126" y="2295505"/>
            <a:ext cx="8785225" cy="9525"/>
          </a:xfrm>
          <a:prstGeom prst="line">
            <a:avLst/>
          </a:prstGeom>
          <a:ln w="19050">
            <a:solidFill>
              <a:srgbClr val="7030A0"/>
            </a:solidFill>
            <a:prstDash val="lgDashDotDot"/>
          </a:ln>
        </p:spPr>
        <p:style>
          <a:lnRef idx="1">
            <a:schemeClr val="dk1"/>
          </a:lnRef>
          <a:fillRef idx="0">
            <a:schemeClr val="dk1"/>
          </a:fillRef>
          <a:effectRef idx="0">
            <a:schemeClr val="dk1"/>
          </a:effectRef>
          <a:fontRef idx="minor">
            <a:schemeClr val="tx1"/>
          </a:fontRef>
        </p:style>
      </p:cxnSp>
      <p:sp>
        <p:nvSpPr>
          <p:cNvPr id="56352" name="TextBox 26">
            <a:extLst>
              <a:ext uri="{FF2B5EF4-FFF2-40B4-BE49-F238E27FC236}">
                <a16:creationId xmlns:a16="http://schemas.microsoft.com/office/drawing/2014/main" xmlns="" id="{EC69E359-1C7E-4BE1-BDC5-07D8316F246B}"/>
              </a:ext>
            </a:extLst>
          </p:cNvPr>
          <p:cNvSpPr txBox="1">
            <a:spLocks noChangeArrowheads="1"/>
          </p:cNvSpPr>
          <p:nvPr/>
        </p:nvSpPr>
        <p:spPr bwMode="auto">
          <a:xfrm>
            <a:off x="2268538" y="2357439"/>
            <a:ext cx="32159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7030A0"/>
                </a:solidFill>
                <a:effectLst/>
                <a:uLnTx/>
                <a:uFillTx/>
                <a:latin typeface="Arial" panose="020B0604020202020204" pitchFamily="34" charset="0"/>
                <a:ea typeface="+mn-ea"/>
                <a:sym typeface="Arial" panose="020B0604020202020204" pitchFamily="34" charset="0"/>
              </a:rPr>
              <a:t>OTB = (PMB + MR) – CBB or PBB = $40M </a:t>
            </a:r>
          </a:p>
        </p:txBody>
      </p:sp>
      <p:sp>
        <p:nvSpPr>
          <p:cNvPr id="56353" name="TextBox 118">
            <a:extLst>
              <a:ext uri="{FF2B5EF4-FFF2-40B4-BE49-F238E27FC236}">
                <a16:creationId xmlns:a16="http://schemas.microsoft.com/office/drawing/2014/main" xmlns="" id="{86F2DCE8-D0BA-49E5-B5FB-6497FCAB7FBD}"/>
              </a:ext>
            </a:extLst>
          </p:cNvPr>
          <p:cNvSpPr txBox="1">
            <a:spLocks noChangeArrowheads="1"/>
          </p:cNvSpPr>
          <p:nvPr/>
        </p:nvSpPr>
        <p:spPr bwMode="auto">
          <a:xfrm>
            <a:off x="2122488" y="1878013"/>
            <a:ext cx="45146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7030A0"/>
                </a:solidFill>
                <a:effectLst/>
                <a:uLnTx/>
                <a:uFillTx/>
                <a:latin typeface="Arial" panose="020B0604020202020204" pitchFamily="34" charset="0"/>
                <a:ea typeface="+mn-ea"/>
                <a:sym typeface="Arial" panose="020B0604020202020204" pitchFamily="34" charset="0"/>
              </a:rPr>
              <a:t>Total Allocated Budget (TAB) = CBB or PBB + OTB =  $730M</a:t>
            </a:r>
          </a:p>
        </p:txBody>
      </p:sp>
      <p:sp>
        <p:nvSpPr>
          <p:cNvPr id="2" name="Slide Number Placeholder 1">
            <a:extLst>
              <a:ext uri="{FF2B5EF4-FFF2-40B4-BE49-F238E27FC236}">
                <a16:creationId xmlns:a16="http://schemas.microsoft.com/office/drawing/2014/main" xmlns="" id="{63E3A31E-F03E-4B6D-ABB6-5077BCE91137}"/>
              </a:ext>
            </a:extLst>
          </p:cNvPr>
          <p:cNvSpPr>
            <a:spLocks noGrp="1"/>
          </p:cNvSpPr>
          <p:nvPr>
            <p:ph type="sldNum" sz="quarter" idx="12"/>
          </p:nvPr>
        </p:nvSpPr>
        <p:spPr/>
        <p:txBody>
          <a:bodyPr/>
          <a:lstStyle/>
          <a:p>
            <a:fld id="{7B59A598-58D1-480D-8057-49927A977735}" type="slidenum">
              <a:rPr lang="en-US" smtClean="0"/>
              <a:t>25</a:t>
            </a:fld>
            <a:endParaRPr lang="en-US"/>
          </a:p>
        </p:txBody>
      </p:sp>
      <p:sp>
        <p:nvSpPr>
          <p:cNvPr id="3" name="TextBox 2">
            <a:extLst>
              <a:ext uri="{FF2B5EF4-FFF2-40B4-BE49-F238E27FC236}">
                <a16:creationId xmlns:a16="http://schemas.microsoft.com/office/drawing/2014/main" xmlns="" id="{A35A1E03-747B-48E5-8B4F-32E3358E3AFE}"/>
              </a:ext>
            </a:extLst>
          </p:cNvPr>
          <p:cNvSpPr txBox="1"/>
          <p:nvPr/>
        </p:nvSpPr>
        <p:spPr>
          <a:xfrm>
            <a:off x="2837778" y="6177952"/>
            <a:ext cx="758541" cy="276999"/>
          </a:xfrm>
          <a:prstGeom prst="rect">
            <a:avLst/>
          </a:prstGeom>
          <a:noFill/>
        </p:spPr>
        <p:txBody>
          <a:bodyPr wrap="none" rtlCol="0">
            <a:spAutoFit/>
          </a:bodyPr>
          <a:lstStyle/>
          <a:p>
            <a:r>
              <a:rPr lang="en-US" sz="1200" b="1" dirty="0">
                <a:solidFill>
                  <a:schemeClr val="accent1">
                    <a:lumMod val="50000"/>
                  </a:schemeClr>
                </a:solidFill>
                <a:latin typeface="Arial Black" panose="020B0A04020102020204" pitchFamily="34" charset="0"/>
              </a:rPr>
              <a:t>or PBB</a:t>
            </a:r>
          </a:p>
        </p:txBody>
      </p:sp>
      <p:sp>
        <p:nvSpPr>
          <p:cNvPr id="120" name="Rectangle 46">
            <a:extLst>
              <a:ext uri="{FF2B5EF4-FFF2-40B4-BE49-F238E27FC236}">
                <a16:creationId xmlns:a16="http://schemas.microsoft.com/office/drawing/2014/main" xmlns="" id="{9CDE7ECA-4F9E-4F21-98CE-79E106E59857}"/>
              </a:ext>
            </a:extLst>
          </p:cNvPr>
          <p:cNvSpPr>
            <a:spLocks noChangeArrowheads="1"/>
          </p:cNvSpPr>
          <p:nvPr/>
        </p:nvSpPr>
        <p:spPr bwMode="auto">
          <a:xfrm flipH="1">
            <a:off x="7448689" y="2817024"/>
            <a:ext cx="45719" cy="36840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sym typeface="Arial" panose="020B0604020202020204" pitchFamily="34" charset="0"/>
            </a:endParaRP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DE5F153-EB97-48BD-B5E7-47C805A2C97C}"/>
              </a:ext>
            </a:extLst>
          </p:cNvPr>
          <p:cNvSpPr>
            <a:spLocks noGrp="1"/>
          </p:cNvSpPr>
          <p:nvPr>
            <p:ph type="body" sz="quarter" idx="4294967295"/>
          </p:nvPr>
        </p:nvSpPr>
        <p:spPr>
          <a:xfrm>
            <a:off x="0" y="-33337"/>
            <a:ext cx="12192000" cy="690562"/>
          </a:xfrm>
          <a:solidFill>
            <a:schemeClr val="accent1">
              <a:lumMod val="75000"/>
            </a:schemeClr>
          </a:solidFill>
          <a:ln>
            <a:solidFill>
              <a:schemeClr val="accent1"/>
            </a:solidFill>
          </a:ln>
        </p:spPr>
        <p:txBody>
          <a:bodyPr>
            <a:noAutofit/>
          </a:bodyPr>
          <a:lstStyle/>
          <a:p>
            <a:pPr marL="0" indent="0">
              <a:buNone/>
              <a:defRPr/>
            </a:pPr>
            <a:r>
              <a:rPr lang="en-US" sz="3600" dirty="0">
                <a:solidFill>
                  <a:schemeClr val="bg1"/>
                </a:solidFill>
              </a:rPr>
              <a:t>	Period 7 OTB “S” Curve</a:t>
            </a:r>
          </a:p>
        </p:txBody>
      </p:sp>
      <p:pic>
        <p:nvPicPr>
          <p:cNvPr id="57348" name="Picture 70">
            <a:extLst>
              <a:ext uri="{FF2B5EF4-FFF2-40B4-BE49-F238E27FC236}">
                <a16:creationId xmlns:a16="http://schemas.microsoft.com/office/drawing/2014/main" xmlns="" id="{D0D5160E-E7CC-4603-9772-D6E9DD064BBA}"/>
              </a:ext>
            </a:extLst>
          </p:cNvPr>
          <p:cNvPicPr>
            <a:picLocks noChangeAspect="1"/>
          </p:cNvPicPr>
          <p:nvPr/>
        </p:nvPicPr>
        <p:blipFill>
          <a:blip r:embed="rId4">
            <a:extLst>
              <a:ext uri="{28A0092B-C50C-407E-A947-70E740481C1C}">
                <a14:useLocalDpi xmlns:a14="http://schemas.microsoft.com/office/drawing/2010/main" val="0"/>
              </a:ext>
            </a:extLst>
          </a:blip>
          <a:srcRect l="12912" t="16325" r="12729" b="3159"/>
          <a:stretch>
            <a:fillRect/>
          </a:stretch>
        </p:blipFill>
        <p:spPr bwMode="auto">
          <a:xfrm>
            <a:off x="1143000" y="1104900"/>
            <a:ext cx="9105900" cy="55435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1BB95D64-F524-428B-88CF-D10754295F7F}"/>
              </a:ext>
            </a:extLst>
          </p:cNvPr>
          <p:cNvSpPr>
            <a:spLocks noGrp="1"/>
          </p:cNvSpPr>
          <p:nvPr>
            <p:ph type="sldNum" sz="quarter" idx="12"/>
          </p:nvPr>
        </p:nvSpPr>
        <p:spPr/>
        <p:txBody>
          <a:bodyPr/>
          <a:lstStyle/>
          <a:p>
            <a:fld id="{7B59A598-58D1-480D-8057-49927A977735}" type="slidenum">
              <a:rPr lang="en-US" smtClean="0"/>
              <a:t>26</a:t>
            </a:fld>
            <a:endParaRPr lang="en-US"/>
          </a:p>
        </p:txBody>
      </p:sp>
      <p:sp>
        <p:nvSpPr>
          <p:cNvPr id="6" name="TextBox 5">
            <a:extLst>
              <a:ext uri="{FF2B5EF4-FFF2-40B4-BE49-F238E27FC236}">
                <a16:creationId xmlns:a16="http://schemas.microsoft.com/office/drawing/2014/main" xmlns="" id="{F86AA895-5AB4-4B53-9E34-EDB803A9CB46}"/>
              </a:ext>
            </a:extLst>
          </p:cNvPr>
          <p:cNvSpPr txBox="1"/>
          <p:nvPr/>
        </p:nvSpPr>
        <p:spPr>
          <a:xfrm>
            <a:off x="8581699" y="2998113"/>
            <a:ext cx="2743200" cy="430887"/>
          </a:xfrm>
          <a:prstGeom prst="rect">
            <a:avLst/>
          </a:prstGeom>
          <a:solidFill>
            <a:schemeClr val="bg1"/>
          </a:solidFill>
        </p:spPr>
        <p:txBody>
          <a:bodyPr wrap="square" rtlCol="0">
            <a:spAutoFit/>
          </a:bodyPr>
          <a:lstStyle/>
          <a:p>
            <a:r>
              <a:rPr lang="en-US" sz="2000" b="1" dirty="0"/>
              <a:t>or </a:t>
            </a:r>
            <a:r>
              <a:rPr lang="en-US" sz="2200" b="1" dirty="0"/>
              <a:t>PBB &amp; Original TAB</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DB45014-1ED8-4318-9E29-492774B94962}"/>
              </a:ext>
            </a:extLst>
          </p:cNvPr>
          <p:cNvSpPr>
            <a:spLocks noGrp="1"/>
          </p:cNvSpPr>
          <p:nvPr>
            <p:ph type="body" sz="quarter" idx="4294967295"/>
          </p:nvPr>
        </p:nvSpPr>
        <p:spPr>
          <a:xfrm>
            <a:off x="96982" y="823840"/>
            <a:ext cx="4289644" cy="4351338"/>
          </a:xfrm>
        </p:spPr>
        <p:txBody>
          <a:bodyPr>
            <a:normAutofit/>
          </a:bodyPr>
          <a:lstStyle/>
          <a:p>
            <a:pPr marL="457200" lvl="1" indent="0">
              <a:buNone/>
              <a:defRPr/>
            </a:pPr>
            <a:endParaRPr lang="en-US" sz="2000" dirty="0"/>
          </a:p>
          <a:p>
            <a:pPr marL="457200" lvl="1" indent="0">
              <a:buNone/>
              <a:defRPr/>
            </a:pPr>
            <a:endParaRPr lang="en-US" sz="2000" dirty="0"/>
          </a:p>
          <a:p>
            <a:pPr marL="0" indent="0" algn="ctr">
              <a:buNone/>
              <a:defRPr/>
            </a:pPr>
            <a:r>
              <a:rPr lang="en-US" dirty="0"/>
              <a:t>EAC Funding Requirements Report Location: </a:t>
            </a:r>
          </a:p>
          <a:p>
            <a:pPr marL="0" indent="0">
              <a:buNone/>
              <a:defRPr/>
            </a:pPr>
            <a:endParaRPr lang="en-US" sz="2800" dirty="0"/>
          </a:p>
          <a:p>
            <a:pPr lvl="1">
              <a:defRPr/>
            </a:pPr>
            <a:r>
              <a:rPr lang="en-US" dirty="0"/>
              <a:t>PARS Project Reports</a:t>
            </a:r>
          </a:p>
          <a:p>
            <a:pPr lvl="2">
              <a:defRPr/>
            </a:pPr>
            <a:r>
              <a:rPr lang="en-US" sz="2200" dirty="0"/>
              <a:t>Project Summary Excel Workbook</a:t>
            </a:r>
          </a:p>
          <a:p>
            <a:pPr lvl="2">
              <a:defRPr/>
            </a:pPr>
            <a:r>
              <a:rPr lang="en-US" sz="2200" dirty="0"/>
              <a:t>Tab ‘EAC Funding Requirements’</a:t>
            </a:r>
          </a:p>
        </p:txBody>
      </p:sp>
      <p:pic>
        <p:nvPicPr>
          <p:cNvPr id="5" name="Picture 4">
            <a:extLst>
              <a:ext uri="{FF2B5EF4-FFF2-40B4-BE49-F238E27FC236}">
                <a16:creationId xmlns:a16="http://schemas.microsoft.com/office/drawing/2014/main" xmlns="" id="{12A8327E-167F-466C-A507-9272D63994B0}"/>
              </a:ext>
            </a:extLst>
          </p:cNvPr>
          <p:cNvPicPr/>
          <p:nvPr/>
        </p:nvPicPr>
        <p:blipFill rotWithShape="1">
          <a:blip r:embed="rId4"/>
          <a:srcRect l="2622" t="13150" r="3" b="3"/>
          <a:stretch/>
        </p:blipFill>
        <p:spPr>
          <a:xfrm>
            <a:off x="4670366" y="1144082"/>
            <a:ext cx="6932815" cy="4874635"/>
          </a:xfrm>
          <a:prstGeom prst="rect">
            <a:avLst/>
          </a:prstGeom>
          <a:ln w="228600" cap="sq" cmpd="thickThin">
            <a:solidFill>
              <a:schemeClr val="accent1"/>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xmlns="" id="{580DE28E-31B8-4F83-97B2-9B5E8747B4E4}"/>
              </a:ext>
            </a:extLst>
          </p:cNvPr>
          <p:cNvSpPr>
            <a:spLocks noGrp="1"/>
          </p:cNvSpPr>
          <p:nvPr>
            <p:ph type="sldNum" sz="quarter" idx="12"/>
          </p:nvPr>
        </p:nvSpPr>
        <p:spPr>
          <a:xfrm>
            <a:off x="8610600" y="6356350"/>
            <a:ext cx="2743200" cy="365125"/>
          </a:xfrm>
        </p:spPr>
        <p:txBody>
          <a:bodyPr>
            <a:normAutofit/>
          </a:bodyPr>
          <a:lstStyle/>
          <a:p>
            <a:pPr>
              <a:spcAft>
                <a:spcPts val="600"/>
              </a:spcAft>
            </a:pPr>
            <a:fld id="{7B59A598-58D1-480D-8057-49927A977735}" type="slidenum">
              <a:rPr lang="en-US" smtClean="0"/>
              <a:pPr>
                <a:spcAft>
                  <a:spcPts val="600"/>
                </a:spcAft>
              </a:pPr>
              <a:t>27</a:t>
            </a:fld>
            <a:endParaRPr lang="en-US"/>
          </a:p>
        </p:txBody>
      </p:sp>
      <p:sp>
        <p:nvSpPr>
          <p:cNvPr id="11" name="Text Placeholder 7">
            <a:extLst>
              <a:ext uri="{FF2B5EF4-FFF2-40B4-BE49-F238E27FC236}">
                <a16:creationId xmlns:a16="http://schemas.microsoft.com/office/drawing/2014/main" xmlns="" id="{F75D5F61-C259-4DD2-80EB-7544DE74CE8C}"/>
              </a:ext>
            </a:extLst>
          </p:cNvPr>
          <p:cNvSpPr txBox="1">
            <a:spLocks/>
          </p:cNvSpPr>
          <p:nvPr/>
        </p:nvSpPr>
        <p:spPr>
          <a:xfrm>
            <a:off x="0" y="-32038"/>
            <a:ext cx="12192000" cy="723900"/>
          </a:xfrm>
          <a:prstGeom prst="rect">
            <a:avLst/>
          </a:prstGeom>
          <a:solidFill>
            <a:schemeClr val="accent1">
              <a:lumMod val="75000"/>
            </a:schemeClr>
          </a:solidFill>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mn-cs"/>
              </a:rPr>
              <a:t>PARS EAC Funding Requirements</a:t>
            </a:r>
          </a:p>
        </p:txBody>
      </p:sp>
    </p:spTree>
    <p:custDataLst>
      <p:tags r:id="rId1"/>
    </p:custDataLst>
    <p:extLst>
      <p:ext uri="{BB962C8B-B14F-4D97-AF65-F5344CB8AC3E}">
        <p14:creationId xmlns:p14="http://schemas.microsoft.com/office/powerpoint/2010/main" val="29548099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94C52C56-BEF2-4E22-8C8E-A7AC96B03A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xmlns="" id="{5E5ED8D5-3D02-49B7-9351-414B47981690}"/>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SUMMARY</a:t>
            </a:r>
          </a:p>
        </p:txBody>
      </p:sp>
      <p:grpSp>
        <p:nvGrpSpPr>
          <p:cNvPr id="16" name="Group 15">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9"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0"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Slide Number Placeholder 4">
            <a:extLst>
              <a:ext uri="{FF2B5EF4-FFF2-40B4-BE49-F238E27FC236}">
                <a16:creationId xmlns:a16="http://schemas.microsoft.com/office/drawing/2014/main" xmlns="" id="{BCEC45AF-C5DD-405F-976C-6FE122CA3C53}"/>
              </a:ext>
            </a:extLst>
          </p:cNvPr>
          <p:cNvSpPr>
            <a:spLocks noGrp="1"/>
          </p:cNvSpPr>
          <p:nvPr>
            <p:ph type="sldNum" sz="quarter" idx="12"/>
          </p:nvPr>
        </p:nvSpPr>
        <p:spPr>
          <a:xfrm>
            <a:off x="10951856" y="5867131"/>
            <a:ext cx="551167" cy="365125"/>
          </a:xfrm>
        </p:spPr>
        <p:txBody>
          <a:bodyPr>
            <a:normAutofit/>
          </a:bodyPr>
          <a:lstStyle/>
          <a:p>
            <a:pPr>
              <a:spcAft>
                <a:spcPts val="600"/>
              </a:spcAft>
            </a:pPr>
            <a:fld id="{F53EB536-19A2-4BFB-8C78-8FE06AB2C0DE}" type="slidenum">
              <a:rPr lang="en-US" smtClean="0"/>
              <a:pPr>
                <a:spcAft>
                  <a:spcPts val="600"/>
                </a:spcAft>
              </a:pPr>
              <a:t>28</a:t>
            </a:fld>
            <a:endParaRPr lang="en-US"/>
          </a:p>
        </p:txBody>
      </p:sp>
      <p:sp>
        <p:nvSpPr>
          <p:cNvPr id="4" name="Content Placeholder 3">
            <a:extLst>
              <a:ext uri="{FF2B5EF4-FFF2-40B4-BE49-F238E27FC236}">
                <a16:creationId xmlns:a16="http://schemas.microsoft.com/office/drawing/2014/main" xmlns="" id="{B52D2F41-C7A1-422A-968B-D138F708021A}"/>
              </a:ext>
            </a:extLst>
          </p:cNvPr>
          <p:cNvSpPr>
            <a:spLocks noGrp="1"/>
          </p:cNvSpPr>
          <p:nvPr>
            <p:ph idx="1"/>
          </p:nvPr>
        </p:nvSpPr>
        <p:spPr>
          <a:xfrm>
            <a:off x="4838103" y="1076324"/>
            <a:ext cx="6758828" cy="5155932"/>
          </a:xfrm>
        </p:spPr>
        <p:txBody>
          <a:bodyPr>
            <a:normAutofit/>
          </a:bodyPr>
          <a:lstStyle/>
          <a:p>
            <a:pPr lvl="0">
              <a:spcBef>
                <a:spcPts val="600"/>
              </a:spcBef>
              <a:spcAft>
                <a:spcPts val="1200"/>
              </a:spcAft>
            </a:pPr>
            <a:r>
              <a:rPr lang="en-US" dirty="0">
                <a:latin typeface="Calibri" panose="020F0502020204030204" pitchFamily="34" charset="0"/>
                <a:cs typeface="Calibri" panose="020F0502020204030204" pitchFamily="34" charset="0"/>
              </a:rPr>
              <a:t>Choosing MR or DOE Contingency depends on the situation.</a:t>
            </a:r>
          </a:p>
          <a:p>
            <a:pPr lvl="0">
              <a:spcBef>
                <a:spcPts val="600"/>
              </a:spcBef>
              <a:spcAft>
                <a:spcPts val="1200"/>
              </a:spcAft>
            </a:pPr>
            <a:r>
              <a:rPr lang="en-US" dirty="0">
                <a:latin typeface="Calibri" panose="020F0502020204030204" pitchFamily="34" charset="0"/>
                <a:cs typeface="Calibri" panose="020F0502020204030204" pitchFamily="34" charset="0"/>
              </a:rPr>
              <a:t>The impact of selecting the correct source is crucial to project management and oversight.</a:t>
            </a:r>
          </a:p>
          <a:p>
            <a:pPr lvl="0">
              <a:spcBef>
                <a:spcPts val="600"/>
              </a:spcBef>
              <a:spcAft>
                <a:spcPts val="1200"/>
              </a:spcAft>
            </a:pPr>
            <a:r>
              <a:rPr lang="en-US" dirty="0">
                <a:latin typeface="Calibri" panose="020F0502020204030204" pitchFamily="34" charset="0"/>
                <a:cs typeface="Calibri" panose="020F0502020204030204" pitchFamily="34" charset="0"/>
              </a:rPr>
              <a:t>EAC Funding Requirements:  Provides a visualization of each of the PB components and fluctuations indicating concerns with remaining risk reserves and project cost variances that may signal insufficient funds to complete the project</a:t>
            </a:r>
          </a:p>
          <a:p>
            <a:endParaRPr lang="en-US" dirty="0"/>
          </a:p>
        </p:txBody>
      </p:sp>
    </p:spTree>
    <p:extLst>
      <p:ext uri="{BB962C8B-B14F-4D97-AF65-F5344CB8AC3E}">
        <p14:creationId xmlns:p14="http://schemas.microsoft.com/office/powerpoint/2010/main" val="293762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2858" y="754744"/>
            <a:ext cx="8171542" cy="4946732"/>
          </a:xfrm>
          <a:solidFill>
            <a:schemeClr val="tx2">
              <a:lumMod val="10000"/>
              <a:lumOff val="90000"/>
            </a:schemeClr>
          </a:solidFill>
        </p:spPr>
        <p:txBody>
          <a:bodyPr>
            <a:normAutofit/>
          </a:bodyPr>
          <a:lstStyle/>
          <a:p>
            <a:pPr algn="l">
              <a:lnSpc>
                <a:spcPct val="90000"/>
              </a:lnSpc>
              <a:spcBef>
                <a:spcPts val="450"/>
              </a:spcBef>
            </a:pPr>
            <a:r>
              <a:rPr lang="en-US" sz="2400" b="1" dirty="0">
                <a:latin typeface="Arial" panose="020B0604020202020204" pitchFamily="34" charset="0"/>
                <a:cs typeface="Arial" panose="020B0604020202020204" pitchFamily="34" charset="0"/>
              </a:rPr>
              <a:t>For additional information, please browse our library at the following Project Management Earned Value Management websites.</a:t>
            </a:r>
          </a:p>
          <a:p>
            <a:pPr algn="l">
              <a:lnSpc>
                <a:spcPct val="90000"/>
              </a:lnSpc>
              <a:spcBef>
                <a:spcPts val="450"/>
              </a:spcBef>
            </a:pPr>
            <a:endParaRPr lang="en-US" sz="2400" dirty="0">
              <a:latin typeface="Arial" panose="020B0604020202020204" pitchFamily="34" charset="0"/>
              <a:cs typeface="Arial" panose="020B0604020202020204" pitchFamily="34" charset="0"/>
            </a:endParaRPr>
          </a:p>
          <a:p>
            <a:pPr algn="l">
              <a:lnSpc>
                <a:spcPct val="90000"/>
              </a:lnSpc>
              <a:spcBef>
                <a:spcPts val="450"/>
              </a:spcBef>
            </a:pPr>
            <a:r>
              <a:rPr lang="en-US" sz="2400" b="1" dirty="0">
                <a:latin typeface="Arial" panose="020B0604020202020204" pitchFamily="34" charset="0"/>
                <a:cs typeface="Arial" panose="020B0604020202020204" pitchFamily="34" charset="0"/>
              </a:rPr>
              <a:t>External:</a:t>
            </a:r>
          </a:p>
          <a:p>
            <a:pPr algn="l">
              <a:lnSpc>
                <a:spcPct val="90000"/>
              </a:lnSpc>
              <a:spcBef>
                <a:spcPts val="450"/>
              </a:spcBef>
            </a:pPr>
            <a:r>
              <a:rPr lang="en-US" sz="2400" dirty="0">
                <a:latin typeface="Arial" panose="020B0604020202020204" pitchFamily="34" charset="0"/>
                <a:cs typeface="Arial" panose="020B0604020202020204" pitchFamily="34" charset="0"/>
              </a:rPr>
              <a:t>https://</a:t>
            </a:r>
            <a:r>
              <a:rPr lang="en-US" alt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www.energy.gov/projectmanagement/services-0/earned-value-management</a:t>
            </a:r>
            <a:endParaRPr lang="en-US" sz="2400" dirty="0">
              <a:latin typeface="Arial" panose="020B0604020202020204" pitchFamily="34" charset="0"/>
              <a:cs typeface="Arial" panose="020B0604020202020204" pitchFamily="34" charset="0"/>
            </a:endParaRPr>
          </a:p>
          <a:p>
            <a:pPr algn="l">
              <a:lnSpc>
                <a:spcPct val="90000"/>
              </a:lnSpc>
              <a:spcBef>
                <a:spcPts val="450"/>
              </a:spcBef>
            </a:pPr>
            <a:endParaRPr lang="en-US" sz="2400" dirty="0">
              <a:latin typeface="Arial" panose="020B0604020202020204" pitchFamily="34" charset="0"/>
              <a:cs typeface="Arial" panose="020B0604020202020204" pitchFamily="34" charset="0"/>
            </a:endParaRPr>
          </a:p>
          <a:p>
            <a:pPr algn="l">
              <a:lnSpc>
                <a:spcPct val="90000"/>
              </a:lnSpc>
              <a:spcBef>
                <a:spcPts val="450"/>
              </a:spcBef>
            </a:pPr>
            <a:r>
              <a:rPr lang="en-US" sz="2400" b="1" dirty="0">
                <a:latin typeface="Arial" panose="020B0604020202020204" pitchFamily="34" charset="0"/>
                <a:cs typeface="Arial" panose="020B0604020202020204" pitchFamily="34" charset="0"/>
              </a:rPr>
              <a:t>Internal:</a:t>
            </a:r>
          </a:p>
          <a:p>
            <a:pPr algn="l">
              <a:lnSpc>
                <a:spcPct val="90000"/>
              </a:lnSpc>
              <a:spcBef>
                <a:spcPts val="450"/>
              </a:spcBef>
            </a:pPr>
            <a:r>
              <a:rPr lang="en-US" sz="2400"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https://community.max.gov/display/DOEExternal/PM+EVM+Guidance</a:t>
            </a:r>
            <a:endParaRPr lang="en-US" sz="2400" dirty="0">
              <a:latin typeface="Arial" panose="020B0604020202020204" pitchFamily="34" charset="0"/>
              <a:cs typeface="Arial" panose="020B0604020202020204" pitchFamily="34" charset="0"/>
            </a:endParaRPr>
          </a:p>
          <a:p>
            <a:pPr algn="l">
              <a:lnSpc>
                <a:spcPct val="90000"/>
              </a:lnSpc>
            </a:pPr>
            <a:endParaRPr lang="en-US" sz="2400" b="1" dirty="0"/>
          </a:p>
        </p:txBody>
      </p:sp>
      <p:pic>
        <p:nvPicPr>
          <p:cNvPr id="11" name="Picture 10" descr="A picture containing indoor, woman, clothing&#10;&#10;Description automatically generated">
            <a:extLst>
              <a:ext uri="{FF2B5EF4-FFF2-40B4-BE49-F238E27FC236}">
                <a16:creationId xmlns:a16="http://schemas.microsoft.com/office/drawing/2014/main" xmlns="" id="{7F57813E-8E9C-4D05-A18A-29573EE1F76B}"/>
              </a:ext>
            </a:extLst>
          </p:cNvPr>
          <p:cNvPicPr>
            <a:picLocks noChangeAspect="1"/>
          </p:cNvPicPr>
          <p:nvPr/>
        </p:nvPicPr>
        <p:blipFill rotWithShape="1">
          <a:blip r:embed="rId6">
            <a:extLst>
              <a:ext uri="{28A0092B-C50C-407E-A947-70E740481C1C}">
                <a14:useLocalDpi xmlns:a14="http://schemas.microsoft.com/office/drawing/2010/main" val="0"/>
              </a:ext>
            </a:extLst>
          </a:blip>
          <a:srcRect l="5185"/>
          <a:stretch/>
        </p:blipFill>
        <p:spPr>
          <a:xfrm>
            <a:off x="8534400" y="10"/>
            <a:ext cx="3841375" cy="6857990"/>
          </a:xfrm>
          <a:prstGeom prst="rect">
            <a:avLst/>
          </a:prstGeom>
        </p:spPr>
      </p:pic>
      <p:sp>
        <p:nvSpPr>
          <p:cNvPr id="2" name="TextBox 1">
            <a:extLst>
              <a:ext uri="{FF2B5EF4-FFF2-40B4-BE49-F238E27FC236}">
                <a16:creationId xmlns:a16="http://schemas.microsoft.com/office/drawing/2014/main" xmlns="" id="{B528D6C3-9C11-4075-9E0A-AE801FA1AD8B}"/>
              </a:ext>
            </a:extLst>
          </p:cNvPr>
          <p:cNvSpPr txBox="1"/>
          <p:nvPr/>
        </p:nvSpPr>
        <p:spPr>
          <a:xfrm>
            <a:off x="11410950" y="6273404"/>
            <a:ext cx="781050" cy="307777"/>
          </a:xfrm>
          <a:prstGeom prst="rect">
            <a:avLst/>
          </a:prstGeom>
          <a:noFill/>
        </p:spPr>
        <p:txBody>
          <a:bodyPr wrap="square" rtlCol="0">
            <a:spAutoFit/>
          </a:bodyPr>
          <a:lstStyle/>
          <a:p>
            <a:r>
              <a:rPr lang="en-US" sz="1400" dirty="0">
                <a:latin typeface="Arial Black" panose="020B0A04020102020204" pitchFamily="34" charset="0"/>
              </a:rPr>
              <a:t>46</a:t>
            </a:r>
            <a:endParaRPr lang="en-US" dirty="0">
              <a:latin typeface="Arial Black" panose="020B0A04020102020204" pitchFamily="34" charset="0"/>
            </a:endParaRPr>
          </a:p>
        </p:txBody>
      </p:sp>
    </p:spTree>
    <p:extLst>
      <p:ext uri="{BB962C8B-B14F-4D97-AF65-F5344CB8AC3E}">
        <p14:creationId xmlns:p14="http://schemas.microsoft.com/office/powerpoint/2010/main" val="78798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4">
            <a:extLst>
              <a:ext uri="{FF2B5EF4-FFF2-40B4-BE49-F238E27FC236}">
                <a16:creationId xmlns:a16="http://schemas.microsoft.com/office/drawing/2014/main" xmlns="" id="{49FFF5A8-1A14-4B8D-8A21-77AF5E83B523}"/>
              </a:ext>
            </a:extLst>
          </p:cNvPr>
          <p:cNvSpPr txBox="1">
            <a:spLocks noChangeArrowheads="1"/>
          </p:cNvSpPr>
          <p:nvPr/>
        </p:nvSpPr>
        <p:spPr bwMode="auto">
          <a:xfrm>
            <a:off x="9961564" y="212724"/>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Times New Roman" panose="02020603050405020304" pitchFamily="18" charset="0"/>
                <a:ea typeface="+mn-ea"/>
                <a:sym typeface="Times New Roman" panose="02020603050405020304" pitchFamily="18" charset="0"/>
              </a:rPr>
              <a:t>Page </a:t>
            </a:r>
            <a:fld id="{72C2E8DD-798B-4ECE-8DDA-2DF36081598E}" type="slidenum">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000" b="0" i="0" u="none" strike="noStrike" kern="1200" cap="none" spc="0" normalizeH="0" baseline="0" noProof="0" dirty="0">
              <a:ln>
                <a:noFill/>
              </a:ln>
              <a:solidFill>
                <a:prstClr val="white"/>
              </a:solidFill>
              <a:effectLst/>
              <a:uLnTx/>
              <a:uFillTx/>
              <a:latin typeface="Times New Roman" panose="02020603050405020304" pitchFamily="18" charset="0"/>
              <a:ea typeface="+mn-ea"/>
              <a:sym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dirty="0">
              <a:ln>
                <a:noFill/>
              </a:ln>
              <a:solidFill>
                <a:prstClr val="white"/>
              </a:solidFill>
              <a:effectLst/>
              <a:uLnTx/>
              <a:uFillTx/>
              <a:latin typeface="Times New Roman" panose="02020603050405020304" pitchFamily="18" charset="0"/>
              <a:ea typeface="+mn-ea"/>
              <a:sym typeface="Times New Roman" panose="02020603050405020304" pitchFamily="18" charset="0"/>
            </a:endParaRPr>
          </a:p>
        </p:txBody>
      </p:sp>
      <p:pic>
        <p:nvPicPr>
          <p:cNvPr id="33796" name="Picture 62" descr="C:\Users\charles1028\Desktop\Slide15.png">
            <a:extLst>
              <a:ext uri="{FF2B5EF4-FFF2-40B4-BE49-F238E27FC236}">
                <a16:creationId xmlns:a16="http://schemas.microsoft.com/office/drawing/2014/main" xmlns="" id="{74A348D4-86B7-4F49-B40A-3A8A65F64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143000"/>
            <a:ext cx="96774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7">
            <a:extLst>
              <a:ext uri="{FF2B5EF4-FFF2-40B4-BE49-F238E27FC236}">
                <a16:creationId xmlns:a16="http://schemas.microsoft.com/office/drawing/2014/main" xmlns="" id="{849498ED-2813-458F-835A-407ED35677B6}"/>
              </a:ext>
            </a:extLst>
          </p:cNvPr>
          <p:cNvSpPr txBox="1">
            <a:spLocks/>
          </p:cNvSpPr>
          <p:nvPr/>
        </p:nvSpPr>
        <p:spPr>
          <a:xfrm>
            <a:off x="0" y="-32038"/>
            <a:ext cx="12192000" cy="723900"/>
          </a:xfrm>
          <a:prstGeom prst="rect">
            <a:avLst/>
          </a:prstGeom>
          <a:solidFill>
            <a:schemeClr val="accent1">
              <a:lumMod val="75000"/>
            </a:schemeClr>
          </a:solidFill>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mn-cs"/>
              </a:rPr>
              <a:t>Scenario Period 1 Bar Chart</a:t>
            </a:r>
          </a:p>
        </p:txBody>
      </p:sp>
      <p:sp>
        <p:nvSpPr>
          <p:cNvPr id="2" name="Slide Number Placeholder 1">
            <a:extLst>
              <a:ext uri="{FF2B5EF4-FFF2-40B4-BE49-F238E27FC236}">
                <a16:creationId xmlns:a16="http://schemas.microsoft.com/office/drawing/2014/main" xmlns="" id="{2B8A2F26-BA9A-4503-91D3-636F238D4B8C}"/>
              </a:ext>
            </a:extLst>
          </p:cNvPr>
          <p:cNvSpPr>
            <a:spLocks noGrp="1"/>
          </p:cNvSpPr>
          <p:nvPr>
            <p:ph type="sldNum" sz="quarter" idx="12"/>
          </p:nvPr>
        </p:nvSpPr>
        <p:spPr/>
        <p:txBody>
          <a:bodyPr/>
          <a:lstStyle/>
          <a:p>
            <a:fld id="{7B59A598-58D1-480D-8057-49927A977735}" type="slidenum">
              <a:rPr lang="en-US" sz="1400" smtClean="0">
                <a:latin typeface="Arial Black" panose="020B0A04020102020204" pitchFamily="34" charset="0"/>
              </a:rPr>
              <a:t>3</a:t>
            </a:fld>
            <a:endParaRPr lang="en-US" dirty="0">
              <a:latin typeface="Arial Black" panose="020B0A04020102020204" pitchFamily="34" charset="0"/>
            </a:endParaRPr>
          </a:p>
        </p:txBody>
      </p:sp>
      <p:sp>
        <p:nvSpPr>
          <p:cNvPr id="3" name="TextBox 2">
            <a:extLst>
              <a:ext uri="{FF2B5EF4-FFF2-40B4-BE49-F238E27FC236}">
                <a16:creationId xmlns:a16="http://schemas.microsoft.com/office/drawing/2014/main" xmlns="" id="{D73FD063-3CF6-442E-AA3B-FB7FC7D3763B}"/>
              </a:ext>
            </a:extLst>
          </p:cNvPr>
          <p:cNvSpPr txBox="1"/>
          <p:nvPr/>
        </p:nvSpPr>
        <p:spPr>
          <a:xfrm>
            <a:off x="3783724" y="5827257"/>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0BD0099F-C205-40EA-A5B4-48BC9A80B879}"/>
              </a:ext>
            </a:extLst>
          </p:cNvPr>
          <p:cNvSpPr>
            <a:spLocks noGrp="1"/>
          </p:cNvSpPr>
          <p:nvPr>
            <p:ph type="body" sz="quarter" idx="4294967295"/>
          </p:nvPr>
        </p:nvSpPr>
        <p:spPr>
          <a:xfrm>
            <a:off x="0" y="0"/>
            <a:ext cx="12192000" cy="723900"/>
          </a:xfrm>
          <a:solidFill>
            <a:schemeClr val="accent1">
              <a:lumMod val="75000"/>
            </a:schemeClr>
          </a:solidFill>
          <a:ln>
            <a:solidFill>
              <a:schemeClr val="accent1"/>
            </a:solidFill>
          </a:ln>
        </p:spPr>
        <p:txBody>
          <a:bodyPr>
            <a:normAutofit fontScale="85000" lnSpcReduction="20000"/>
          </a:bodyPr>
          <a:lstStyle/>
          <a:p>
            <a:pPr>
              <a:defRPr/>
            </a:pPr>
            <a:endParaRPr lang="en-US" sz="1800" dirty="0"/>
          </a:p>
          <a:p>
            <a:pPr marL="457200" lvl="1" indent="0">
              <a:buNone/>
              <a:defRPr/>
            </a:pPr>
            <a:r>
              <a:rPr lang="en-US" sz="4200" dirty="0">
                <a:solidFill>
                  <a:schemeClr val="bg1"/>
                </a:solidFill>
              </a:rPr>
              <a:t>Period 1 “S” Curve</a:t>
            </a:r>
          </a:p>
        </p:txBody>
      </p:sp>
      <p:pic>
        <p:nvPicPr>
          <p:cNvPr id="34820" name="Picture 50" descr="C:\Users\charles1028\Desktop\Slide16.png">
            <a:extLst>
              <a:ext uri="{FF2B5EF4-FFF2-40B4-BE49-F238E27FC236}">
                <a16:creationId xmlns:a16="http://schemas.microsoft.com/office/drawing/2014/main" xmlns="" id="{14205BDA-93A3-4FDC-A416-D16D1D1086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6" y="1049338"/>
            <a:ext cx="9167813"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7DAFB255-F11E-49CD-99F6-32410BC25555}"/>
              </a:ext>
            </a:extLst>
          </p:cNvPr>
          <p:cNvSpPr>
            <a:spLocks noGrp="1"/>
          </p:cNvSpPr>
          <p:nvPr>
            <p:ph type="sldNum" sz="quarter" idx="12"/>
          </p:nvPr>
        </p:nvSpPr>
        <p:spPr/>
        <p:txBody>
          <a:bodyPr/>
          <a:lstStyle/>
          <a:p>
            <a:fld id="{7B59A598-58D1-480D-8057-49927A977735}" type="slidenum">
              <a:rPr lang="en-US" sz="1400" smtClean="0">
                <a:latin typeface="Arial Black" panose="020B0A04020102020204" pitchFamily="34" charset="0"/>
              </a:rPr>
              <a:t>4</a:t>
            </a:fld>
            <a:endParaRPr lang="en-US" dirty="0">
              <a:latin typeface="Arial Black" panose="020B0A04020102020204" pitchFamily="34" charset="0"/>
            </a:endParaRPr>
          </a:p>
        </p:txBody>
      </p:sp>
      <p:sp>
        <p:nvSpPr>
          <p:cNvPr id="3" name="TextBox 2">
            <a:extLst>
              <a:ext uri="{FF2B5EF4-FFF2-40B4-BE49-F238E27FC236}">
                <a16:creationId xmlns:a16="http://schemas.microsoft.com/office/drawing/2014/main" xmlns="" id="{C3134BD1-1266-4B7E-B17C-3752FBC21A72}"/>
              </a:ext>
            </a:extLst>
          </p:cNvPr>
          <p:cNvSpPr txBox="1"/>
          <p:nvPr/>
        </p:nvSpPr>
        <p:spPr>
          <a:xfrm>
            <a:off x="8484476" y="1790230"/>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B701C5-51FC-4B70-A81D-19A34B36142D}"/>
              </a:ext>
            </a:extLst>
          </p:cNvPr>
          <p:cNvSpPr>
            <a:spLocks noGrp="1"/>
          </p:cNvSpPr>
          <p:nvPr>
            <p:ph idx="1"/>
          </p:nvPr>
        </p:nvSpPr>
        <p:spPr>
          <a:xfrm>
            <a:off x="838200" y="1253331"/>
            <a:ext cx="10515600" cy="4351338"/>
          </a:xfrm>
        </p:spPr>
        <p:txBody>
          <a:bodyPr/>
          <a:lstStyle/>
          <a:p>
            <a:pPr>
              <a:spcBef>
                <a:spcPts val="0"/>
              </a:spcBef>
              <a:defRPr/>
            </a:pPr>
            <a:r>
              <a:rPr lang="en-US" sz="2400" b="0" dirty="0">
                <a:cs typeface="Arial" charset="0"/>
              </a:rPr>
              <a:t>Contractor applied MR due to the realization that waste treatment testing would need to be done</a:t>
            </a:r>
          </a:p>
          <a:p>
            <a:pPr>
              <a:spcBef>
                <a:spcPts val="0"/>
              </a:spcBef>
              <a:defRPr/>
            </a:pPr>
            <a:endParaRPr lang="en-US" sz="2400" b="0" dirty="0">
              <a:cs typeface="Arial" charset="0"/>
            </a:endParaRPr>
          </a:p>
          <a:p>
            <a:pPr>
              <a:spcBef>
                <a:spcPts val="0"/>
              </a:spcBef>
              <a:defRPr/>
            </a:pPr>
            <a:r>
              <a:rPr lang="en-US" sz="2400" b="0" dirty="0">
                <a:cs typeface="Arial" charset="0"/>
              </a:rPr>
              <a:t>This effort is required to meet the project statement of work, but was not planned within an existing control account</a:t>
            </a:r>
          </a:p>
          <a:p>
            <a:pPr>
              <a:defRPr/>
            </a:pPr>
            <a:endParaRPr lang="en-US" b="0" dirty="0"/>
          </a:p>
        </p:txBody>
      </p:sp>
      <p:graphicFrame>
        <p:nvGraphicFramePr>
          <p:cNvPr id="4" name="Table 3">
            <a:extLst>
              <a:ext uri="{FF2B5EF4-FFF2-40B4-BE49-F238E27FC236}">
                <a16:creationId xmlns:a16="http://schemas.microsoft.com/office/drawing/2014/main" xmlns="" id="{B03681B8-11DA-4EAB-A96C-4B89F2E2B32A}"/>
              </a:ext>
            </a:extLst>
          </p:cNvPr>
          <p:cNvGraphicFramePr>
            <a:graphicFrameLocks noGrp="1"/>
          </p:cNvGraphicFramePr>
          <p:nvPr/>
        </p:nvGraphicFramePr>
        <p:xfrm>
          <a:off x="1895475" y="3581400"/>
          <a:ext cx="8658224" cy="2195512"/>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xmlns="" val="20000"/>
                    </a:ext>
                  </a:extLst>
                </a:gridCol>
                <a:gridCol w="1114425">
                  <a:extLst>
                    <a:ext uri="{9D8B030D-6E8A-4147-A177-3AD203B41FA5}">
                      <a16:colId xmlns:a16="http://schemas.microsoft.com/office/drawing/2014/main" xmlns="" val="20001"/>
                    </a:ext>
                  </a:extLst>
                </a:gridCol>
                <a:gridCol w="1015164">
                  <a:extLst>
                    <a:ext uri="{9D8B030D-6E8A-4147-A177-3AD203B41FA5}">
                      <a16:colId xmlns:a16="http://schemas.microsoft.com/office/drawing/2014/main" xmlns="" val="20002"/>
                    </a:ext>
                  </a:extLst>
                </a:gridCol>
                <a:gridCol w="1936708">
                  <a:extLst>
                    <a:ext uri="{9D8B030D-6E8A-4147-A177-3AD203B41FA5}">
                      <a16:colId xmlns:a16="http://schemas.microsoft.com/office/drawing/2014/main" xmlns="" val="20003"/>
                    </a:ext>
                  </a:extLst>
                </a:gridCol>
                <a:gridCol w="1481012">
                  <a:extLst>
                    <a:ext uri="{9D8B030D-6E8A-4147-A177-3AD203B41FA5}">
                      <a16:colId xmlns:a16="http://schemas.microsoft.com/office/drawing/2014/main" xmlns="" val="20004"/>
                    </a:ext>
                  </a:extLst>
                </a:gridCol>
                <a:gridCol w="1139240">
                  <a:extLst>
                    <a:ext uri="{9D8B030D-6E8A-4147-A177-3AD203B41FA5}">
                      <a16:colId xmlns:a16="http://schemas.microsoft.com/office/drawing/2014/main" xmlns="" val="20005"/>
                    </a:ext>
                  </a:extLst>
                </a:gridCol>
              </a:tblGrid>
              <a:tr h="701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42" marB="45742"/>
                </a:tc>
                <a:tc>
                  <a:txBody>
                    <a:bodyPr/>
                    <a:lstStyle/>
                    <a:p>
                      <a:pPr algn="ctr"/>
                      <a:r>
                        <a:rPr lang="en-US" sz="2000" dirty="0">
                          <a:latin typeface="Arial" panose="020B0604020202020204" pitchFamily="34" charset="0"/>
                        </a:rPr>
                        <a:t>PMB</a:t>
                      </a:r>
                    </a:p>
                  </a:txBody>
                  <a:tcPr marL="102870" marR="102870" marT="45742" marB="45742"/>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42" marB="45742"/>
                </a:tc>
                <a:tc>
                  <a:txBody>
                    <a:bodyPr/>
                    <a:lstStyle/>
                    <a:p>
                      <a:pPr algn="ctr"/>
                      <a:r>
                        <a:rPr lang="en-US" sz="2000" dirty="0">
                          <a:latin typeface="Arial" panose="020B0604020202020204" pitchFamily="34" charset="0"/>
                        </a:rPr>
                        <a:t>+ Contingency</a:t>
                      </a:r>
                    </a:p>
                  </a:txBody>
                  <a:tcPr marL="102870" marR="102870" marT="45742" marB="45742"/>
                </a:tc>
                <a:tc>
                  <a:txBody>
                    <a:bodyPr/>
                    <a:lstStyle/>
                    <a:p>
                      <a:pPr algn="ctr"/>
                      <a:r>
                        <a:rPr lang="en-US" sz="2000" dirty="0">
                          <a:latin typeface="Arial" panose="020B0604020202020204" pitchFamily="34" charset="0"/>
                        </a:rPr>
                        <a:t>= TPC </a:t>
                      </a:r>
                    </a:p>
                  </a:txBody>
                  <a:tcPr marL="102870" marR="102870" marT="45742" marB="45742"/>
                </a:tc>
                <a:tc>
                  <a:txBody>
                    <a:bodyPr/>
                    <a:lstStyle/>
                    <a:p>
                      <a:pPr algn="ctr"/>
                      <a:r>
                        <a:rPr lang="en-US" sz="2000" dirty="0">
                          <a:latin typeface="Arial" panose="020B0604020202020204" pitchFamily="34" charset="0"/>
                        </a:rPr>
                        <a:t>EAC</a:t>
                      </a:r>
                    </a:p>
                  </a:txBody>
                  <a:tcPr marL="102870" marR="102870" marT="45742" marB="45742"/>
                </a:tc>
                <a:extLst>
                  <a:ext uri="{0D108BD9-81ED-4DB2-BD59-A6C34878D82A}">
                    <a16:rowId xmlns:a16="http://schemas.microsoft.com/office/drawing/2014/main" xmlns="" val="10000"/>
                  </a:ext>
                </a:extLst>
              </a:tr>
              <a:tr h="396429">
                <a:tc>
                  <a:txBody>
                    <a:bodyPr/>
                    <a:lstStyle/>
                    <a:p>
                      <a:r>
                        <a:rPr lang="en-US" sz="2000" dirty="0">
                          <a:latin typeface="Arial" panose="020B0604020202020204" pitchFamily="34" charset="0"/>
                        </a:rPr>
                        <a:t>Prior Period</a:t>
                      </a:r>
                    </a:p>
                  </a:txBody>
                  <a:tcPr marL="102870" marR="102870" marT="45742" marB="45742"/>
                </a:tc>
                <a:tc>
                  <a:txBody>
                    <a:bodyPr/>
                    <a:lstStyle/>
                    <a:p>
                      <a:pPr algn="ctr"/>
                      <a:r>
                        <a:rPr lang="en-US" sz="2000" dirty="0">
                          <a:latin typeface="Arial" panose="020B0604020202020204" pitchFamily="34" charset="0"/>
                        </a:rPr>
                        <a:t>600</a:t>
                      </a:r>
                    </a:p>
                  </a:txBody>
                  <a:tcPr marL="102870" marR="102870" marT="45742" marB="45742"/>
                </a:tc>
                <a:tc>
                  <a:txBody>
                    <a:bodyPr/>
                    <a:lstStyle/>
                    <a:p>
                      <a:pPr algn="ctr"/>
                      <a:r>
                        <a:rPr lang="en-US" sz="2000" dirty="0">
                          <a:latin typeface="Arial" panose="020B0604020202020204" pitchFamily="34" charset="0"/>
                        </a:rPr>
                        <a:t>80</a:t>
                      </a:r>
                    </a:p>
                  </a:txBody>
                  <a:tcPr marL="102870" marR="102870" marT="45742" marB="45742"/>
                </a:tc>
                <a:tc>
                  <a:txBody>
                    <a:bodyPr/>
                    <a:lstStyle/>
                    <a:p>
                      <a:pPr algn="ctr"/>
                      <a:r>
                        <a:rPr lang="en-US" sz="2000" dirty="0">
                          <a:latin typeface="Arial" panose="020B0604020202020204" pitchFamily="34" charset="0"/>
                        </a:rPr>
                        <a:t>20</a:t>
                      </a:r>
                    </a:p>
                  </a:txBody>
                  <a:tcPr marL="102870" marR="102870" marT="45742" marB="45742"/>
                </a:tc>
                <a:tc>
                  <a:txBody>
                    <a:bodyPr/>
                    <a:lstStyle/>
                    <a:p>
                      <a:pPr algn="ctr"/>
                      <a:r>
                        <a:rPr lang="en-US" sz="2000" dirty="0">
                          <a:latin typeface="Arial" panose="020B0604020202020204" pitchFamily="34" charset="0"/>
                        </a:rPr>
                        <a:t>700</a:t>
                      </a:r>
                    </a:p>
                  </a:txBody>
                  <a:tcPr marL="102870" marR="102870" marT="45742" marB="45742"/>
                </a:tc>
                <a:tc>
                  <a:txBody>
                    <a:bodyPr/>
                    <a:lstStyle/>
                    <a:p>
                      <a:pPr algn="ctr"/>
                      <a:r>
                        <a:rPr lang="en-US" sz="2000" dirty="0">
                          <a:latin typeface="Arial" panose="020B0604020202020204" pitchFamily="34" charset="0"/>
                        </a:rPr>
                        <a:t>600</a:t>
                      </a:r>
                    </a:p>
                  </a:txBody>
                  <a:tcPr marL="102870" marR="102870" marT="45742" marB="45742"/>
                </a:tc>
                <a:extLst>
                  <a:ext uri="{0D108BD9-81ED-4DB2-BD59-A6C34878D82A}">
                    <a16:rowId xmlns:a16="http://schemas.microsoft.com/office/drawing/2014/main" xmlns="" val="10001"/>
                  </a:ext>
                </a:extLst>
              </a:tr>
              <a:tr h="396429">
                <a:tc>
                  <a:txBody>
                    <a:bodyPr/>
                    <a:lstStyle/>
                    <a:p>
                      <a:r>
                        <a:rPr lang="en-US" sz="2000" b="1" dirty="0">
                          <a:solidFill>
                            <a:srgbClr val="C00000"/>
                          </a:solidFill>
                          <a:latin typeface="Arial" panose="020B0604020202020204" pitchFamily="34" charset="0"/>
                        </a:rPr>
                        <a:t>Period 2</a:t>
                      </a:r>
                      <a:endParaRPr lang="en-US" sz="1800" b="1" dirty="0">
                        <a:solidFill>
                          <a:srgbClr val="C00000"/>
                        </a:solidFill>
                        <a:latin typeface="Arial" panose="020B0604020202020204" pitchFamily="34" charset="0"/>
                      </a:endParaRPr>
                    </a:p>
                  </a:txBody>
                  <a:tcPr marL="102870" marR="102870" marT="45742" marB="45742"/>
                </a:tc>
                <a:tc>
                  <a:txBody>
                    <a:bodyPr/>
                    <a:lstStyle/>
                    <a:p>
                      <a:pPr algn="ctr"/>
                      <a:r>
                        <a:rPr lang="en-US" sz="2000" b="1" dirty="0">
                          <a:solidFill>
                            <a:srgbClr val="C00000"/>
                          </a:solidFill>
                          <a:latin typeface="Arial" panose="020B0604020202020204" pitchFamily="34" charset="0"/>
                        </a:rPr>
                        <a:t>20</a:t>
                      </a:r>
                    </a:p>
                  </a:txBody>
                  <a:tcPr marL="102870" marR="102870" marT="45742" marB="45742"/>
                </a:tc>
                <a:tc>
                  <a:txBody>
                    <a:bodyPr/>
                    <a:lstStyle/>
                    <a:p>
                      <a:pPr algn="ctr"/>
                      <a:r>
                        <a:rPr lang="en-US" sz="2000" b="1" dirty="0">
                          <a:solidFill>
                            <a:srgbClr val="C00000"/>
                          </a:solidFill>
                          <a:latin typeface="Arial" panose="020B0604020202020204" pitchFamily="34" charset="0"/>
                        </a:rPr>
                        <a:t>(20)</a:t>
                      </a:r>
                    </a:p>
                  </a:txBody>
                  <a:tcPr marL="102870" marR="102870" marT="45742" marB="45742"/>
                </a:tc>
                <a:tc>
                  <a:txBody>
                    <a:bodyPr/>
                    <a:lstStyle/>
                    <a:p>
                      <a:pPr algn="ctr"/>
                      <a:r>
                        <a:rPr lang="en-US" sz="2000" b="1" dirty="0">
                          <a:solidFill>
                            <a:srgbClr val="C00000"/>
                          </a:solidFill>
                          <a:latin typeface="Arial" panose="020B0604020202020204" pitchFamily="34" charset="0"/>
                        </a:rPr>
                        <a:t> </a:t>
                      </a:r>
                    </a:p>
                  </a:txBody>
                  <a:tcPr marL="102870" marR="102870" marT="45742" marB="45742"/>
                </a:tc>
                <a:tc>
                  <a:txBody>
                    <a:bodyPr/>
                    <a:lstStyle/>
                    <a:p>
                      <a:pPr algn="ctr"/>
                      <a:endParaRPr lang="en-US" sz="2000" b="1" dirty="0">
                        <a:solidFill>
                          <a:srgbClr val="C00000"/>
                        </a:solidFill>
                        <a:latin typeface="Arial" panose="020B0604020202020204" pitchFamily="34" charset="0"/>
                      </a:endParaRPr>
                    </a:p>
                  </a:txBody>
                  <a:tcPr marL="102870" marR="102870" marT="45742" marB="45742"/>
                </a:tc>
                <a:tc>
                  <a:txBody>
                    <a:bodyPr/>
                    <a:lstStyle/>
                    <a:p>
                      <a:pPr algn="ctr"/>
                      <a:r>
                        <a:rPr lang="en-US" sz="2000" b="1" dirty="0">
                          <a:solidFill>
                            <a:srgbClr val="C00000"/>
                          </a:solidFill>
                          <a:latin typeface="Arial" panose="020B0604020202020204" pitchFamily="34" charset="0"/>
                        </a:rPr>
                        <a:t>20</a:t>
                      </a:r>
                    </a:p>
                  </a:txBody>
                  <a:tcPr marL="102870" marR="102870" marT="45742" marB="45742"/>
                </a:tc>
                <a:extLst>
                  <a:ext uri="{0D108BD9-81ED-4DB2-BD59-A6C34878D82A}">
                    <a16:rowId xmlns:a16="http://schemas.microsoft.com/office/drawing/2014/main" xmlns="" val="10002"/>
                  </a:ext>
                </a:extLst>
              </a:tr>
              <a:tr h="701375">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42" marB="45742"/>
                </a:tc>
                <a:tc>
                  <a:txBody>
                    <a:bodyPr/>
                    <a:lstStyle/>
                    <a:p>
                      <a:pPr algn="ctr"/>
                      <a:r>
                        <a:rPr lang="en-US" sz="2000" b="1" dirty="0">
                          <a:solidFill>
                            <a:srgbClr val="C00000"/>
                          </a:solidFill>
                          <a:latin typeface="Arial" panose="020B0604020202020204" pitchFamily="34" charset="0"/>
                        </a:rPr>
                        <a:t>620</a:t>
                      </a:r>
                    </a:p>
                  </a:txBody>
                  <a:tcPr marL="102870" marR="102870" marT="45742" marB="45742"/>
                </a:tc>
                <a:tc>
                  <a:txBody>
                    <a:bodyPr/>
                    <a:lstStyle/>
                    <a:p>
                      <a:pPr algn="ctr"/>
                      <a:r>
                        <a:rPr lang="en-US" sz="2000" b="1" dirty="0">
                          <a:solidFill>
                            <a:srgbClr val="C00000"/>
                          </a:solidFill>
                          <a:latin typeface="Arial" panose="020B0604020202020204" pitchFamily="34" charset="0"/>
                        </a:rPr>
                        <a:t>60</a:t>
                      </a:r>
                    </a:p>
                  </a:txBody>
                  <a:tcPr marL="102870" marR="102870" marT="45742" marB="45742"/>
                </a:tc>
                <a:tc>
                  <a:txBody>
                    <a:bodyPr/>
                    <a:lstStyle/>
                    <a:p>
                      <a:pPr algn="ctr"/>
                      <a:r>
                        <a:rPr lang="en-US" sz="2000" b="1" dirty="0">
                          <a:solidFill>
                            <a:srgbClr val="C00000"/>
                          </a:solidFill>
                          <a:latin typeface="Arial" panose="020B0604020202020204" pitchFamily="34" charset="0"/>
                        </a:rPr>
                        <a:t>20</a:t>
                      </a:r>
                    </a:p>
                  </a:txBody>
                  <a:tcPr marL="102870" marR="102870" marT="45742" marB="45742"/>
                </a:tc>
                <a:tc>
                  <a:txBody>
                    <a:bodyPr/>
                    <a:lstStyle/>
                    <a:p>
                      <a:pPr algn="ctr"/>
                      <a:r>
                        <a:rPr lang="en-US" sz="2000" b="1" dirty="0">
                          <a:solidFill>
                            <a:srgbClr val="C00000"/>
                          </a:solidFill>
                          <a:latin typeface="Arial" panose="020B0604020202020204" pitchFamily="34" charset="0"/>
                        </a:rPr>
                        <a:t>700</a:t>
                      </a:r>
                    </a:p>
                    <a:p>
                      <a:pPr algn="ctr"/>
                      <a:endParaRPr lang="en-US" sz="2000" b="1" dirty="0">
                        <a:solidFill>
                          <a:srgbClr val="C00000"/>
                        </a:solidFill>
                        <a:latin typeface="Arial" panose="020B0604020202020204" pitchFamily="34" charset="0"/>
                      </a:endParaRPr>
                    </a:p>
                  </a:txBody>
                  <a:tcPr marL="102870" marR="102870" marT="45742" marB="45742"/>
                </a:tc>
                <a:tc>
                  <a:txBody>
                    <a:bodyPr/>
                    <a:lstStyle/>
                    <a:p>
                      <a:pPr algn="ctr"/>
                      <a:r>
                        <a:rPr lang="en-US" sz="2000" b="1" dirty="0">
                          <a:solidFill>
                            <a:srgbClr val="C00000"/>
                          </a:solidFill>
                          <a:latin typeface="Arial" panose="020B0604020202020204" pitchFamily="34" charset="0"/>
                        </a:rPr>
                        <a:t>620</a:t>
                      </a:r>
                    </a:p>
                  </a:txBody>
                  <a:tcPr marL="102870" marR="102870" marT="45742" marB="45742"/>
                </a:tc>
                <a:extLst>
                  <a:ext uri="{0D108BD9-81ED-4DB2-BD59-A6C34878D82A}">
                    <a16:rowId xmlns:a16="http://schemas.microsoft.com/office/drawing/2014/main" xmlns="" val="10003"/>
                  </a:ext>
                </a:extLst>
              </a:tr>
            </a:tbl>
          </a:graphicData>
        </a:graphic>
      </p:graphicFrame>
      <p:sp>
        <p:nvSpPr>
          <p:cNvPr id="35881" name="TextBox 4">
            <a:extLst>
              <a:ext uri="{FF2B5EF4-FFF2-40B4-BE49-F238E27FC236}">
                <a16:creationId xmlns:a16="http://schemas.microsoft.com/office/drawing/2014/main" xmlns="" id="{6322B86F-2081-4144-86DA-71E6DE2A828F}"/>
              </a:ext>
            </a:extLst>
          </p:cNvPr>
          <p:cNvSpPr txBox="1">
            <a:spLocks noChangeArrowheads="1"/>
          </p:cNvSpPr>
          <p:nvPr/>
        </p:nvSpPr>
        <p:spPr bwMode="auto">
          <a:xfrm>
            <a:off x="9982201" y="140493"/>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white"/>
                </a:solidFill>
                <a:effectLst/>
                <a:uLnTx/>
                <a:uFillTx/>
                <a:latin typeface="Times New Roman" panose="02020603050405020304" pitchFamily="18" charset="0"/>
                <a:ea typeface="+mn-ea"/>
                <a:sym typeface="Times New Roman" panose="02020603050405020304" pitchFamily="18" charset="0"/>
              </a:rPr>
              <a:t>Page </a:t>
            </a:r>
            <a:fld id="{1483541E-8E70-4949-A719-8E532DDA36F5}" type="slidenum">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000" b="0" i="0" u="none" strike="noStrike" kern="1200" cap="none" spc="0" normalizeH="0" baseline="0" noProof="0" dirty="0">
              <a:ln>
                <a:noFill/>
              </a:ln>
              <a:solidFill>
                <a:prstClr val="white"/>
              </a:solidFill>
              <a:effectLst/>
              <a:uLnTx/>
              <a:uFillTx/>
              <a:latin typeface="Times New Roman" panose="02020603050405020304" pitchFamily="18" charset="0"/>
              <a:ea typeface="+mn-ea"/>
              <a:sym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dirty="0">
              <a:ln>
                <a:noFill/>
              </a:ln>
              <a:solidFill>
                <a:prstClr val="white"/>
              </a:solidFill>
              <a:effectLst/>
              <a:uLnTx/>
              <a:uFillTx/>
              <a:latin typeface="Times New Roman" panose="02020603050405020304" pitchFamily="18" charset="0"/>
              <a:ea typeface="+mn-ea"/>
              <a:sym typeface="Times New Roman" panose="02020603050405020304" pitchFamily="18" charset="0"/>
            </a:endParaRPr>
          </a:p>
        </p:txBody>
      </p:sp>
      <p:sp>
        <p:nvSpPr>
          <p:cNvPr id="7" name="Text Placeholder 7">
            <a:extLst>
              <a:ext uri="{FF2B5EF4-FFF2-40B4-BE49-F238E27FC236}">
                <a16:creationId xmlns:a16="http://schemas.microsoft.com/office/drawing/2014/main" xmlns="" id="{FC259815-AF8F-43AE-9260-75D17281970B}"/>
              </a:ext>
            </a:extLst>
          </p:cNvPr>
          <p:cNvSpPr txBox="1">
            <a:spLocks/>
          </p:cNvSpPr>
          <p:nvPr/>
        </p:nvSpPr>
        <p:spPr>
          <a:xfrm>
            <a:off x="0" y="0"/>
            <a:ext cx="12192000" cy="723900"/>
          </a:xfrm>
          <a:prstGeom prst="rect">
            <a:avLst/>
          </a:prstGeom>
          <a:solidFill>
            <a:schemeClr val="accent1">
              <a:lumMod val="75000"/>
            </a:schemeClr>
          </a:solidFill>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mn-cs"/>
              </a:rPr>
              <a:t>Period 2</a:t>
            </a:r>
          </a:p>
        </p:txBody>
      </p:sp>
      <p:sp>
        <p:nvSpPr>
          <p:cNvPr id="2" name="Slide Number Placeholder 1">
            <a:extLst>
              <a:ext uri="{FF2B5EF4-FFF2-40B4-BE49-F238E27FC236}">
                <a16:creationId xmlns:a16="http://schemas.microsoft.com/office/drawing/2014/main" xmlns="" id="{5BC512B5-1900-409F-80C2-FEDD9DF1C6C2}"/>
              </a:ext>
            </a:extLst>
          </p:cNvPr>
          <p:cNvSpPr>
            <a:spLocks noGrp="1"/>
          </p:cNvSpPr>
          <p:nvPr>
            <p:ph type="sldNum" sz="quarter" idx="12"/>
          </p:nvPr>
        </p:nvSpPr>
        <p:spPr/>
        <p:txBody>
          <a:bodyPr/>
          <a:lstStyle/>
          <a:p>
            <a:fld id="{7B59A598-58D1-480D-8057-49927A977735}" type="slidenum">
              <a:rPr lang="en-US" smtClean="0"/>
              <a:t>5</a:t>
            </a:fld>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0BB5F9-2CC5-468F-B013-60B74AC5C152}"/>
              </a:ext>
            </a:extLst>
          </p:cNvPr>
          <p:cNvSpPr>
            <a:spLocks noGrp="1"/>
          </p:cNvSpPr>
          <p:nvPr>
            <p:ph type="title"/>
          </p:nvPr>
        </p:nvSpPr>
        <p:spPr>
          <a:xfrm>
            <a:off x="0" y="1"/>
            <a:ext cx="12192000" cy="772160"/>
          </a:xfrm>
          <a:solidFill>
            <a:schemeClr val="accent1">
              <a:lumMod val="75000"/>
            </a:schemeClr>
          </a:solidFill>
          <a:ln>
            <a:solidFill>
              <a:schemeClr val="accent1"/>
            </a:solidFill>
          </a:ln>
        </p:spPr>
        <p:txBody>
          <a:bodyPr/>
          <a:lstStyle/>
          <a:p>
            <a:r>
              <a:rPr lang="en-US" dirty="0">
                <a:solidFill>
                  <a:schemeClr val="bg1"/>
                </a:solidFill>
              </a:rPr>
              <a:t>	</a:t>
            </a:r>
            <a:r>
              <a:rPr lang="en-US" sz="3600" dirty="0">
                <a:solidFill>
                  <a:schemeClr val="bg1"/>
                </a:solidFill>
                <a:latin typeface="+mn-lt"/>
              </a:rPr>
              <a:t>Period 2 Bar Chart</a:t>
            </a:r>
            <a:endParaRPr lang="en-US" dirty="0">
              <a:latin typeface="+mn-lt"/>
            </a:endParaRPr>
          </a:p>
        </p:txBody>
      </p:sp>
      <p:pic>
        <p:nvPicPr>
          <p:cNvPr id="36868" name="Picture 48" descr="C:\Users\charles1028\Desktop\Slide18.png">
            <a:extLst>
              <a:ext uri="{FF2B5EF4-FFF2-40B4-BE49-F238E27FC236}">
                <a16:creationId xmlns:a16="http://schemas.microsoft.com/office/drawing/2014/main" xmlns="" id="{AE0020D2-4A41-4647-AB6E-383FA90E18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046481"/>
            <a:ext cx="3571875"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D0F00DD1-6300-4C31-816E-A2444DC20E70}"/>
              </a:ext>
            </a:extLst>
          </p:cNvPr>
          <p:cNvSpPr>
            <a:spLocks noGrp="1"/>
          </p:cNvSpPr>
          <p:nvPr>
            <p:ph type="sldNum" sz="quarter" idx="12"/>
          </p:nvPr>
        </p:nvSpPr>
        <p:spPr/>
        <p:txBody>
          <a:bodyPr/>
          <a:lstStyle/>
          <a:p>
            <a:fld id="{7B59A598-58D1-480D-8057-49927A977735}" type="slidenum">
              <a:rPr lang="en-US" smtClean="0"/>
              <a:t>6</a:t>
            </a:fld>
            <a:endParaRPr lang="en-US"/>
          </a:p>
        </p:txBody>
      </p:sp>
      <p:sp>
        <p:nvSpPr>
          <p:cNvPr id="6" name="TextBox 5">
            <a:extLst>
              <a:ext uri="{FF2B5EF4-FFF2-40B4-BE49-F238E27FC236}">
                <a16:creationId xmlns:a16="http://schemas.microsoft.com/office/drawing/2014/main" xmlns="" id="{557FA9E9-8F49-48D6-B97E-C2275995A6F8}"/>
              </a:ext>
            </a:extLst>
          </p:cNvPr>
          <p:cNvSpPr txBox="1"/>
          <p:nvPr/>
        </p:nvSpPr>
        <p:spPr>
          <a:xfrm>
            <a:off x="3002674" y="6017796"/>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25A7D-E85B-498C-B001-D45C3766CF43}"/>
              </a:ext>
            </a:extLst>
          </p:cNvPr>
          <p:cNvSpPr>
            <a:spLocks noGrp="1"/>
          </p:cNvSpPr>
          <p:nvPr>
            <p:ph type="title"/>
          </p:nvPr>
        </p:nvSpPr>
        <p:spPr>
          <a:xfrm>
            <a:off x="0" y="-9525"/>
            <a:ext cx="12192000" cy="742950"/>
          </a:xfrm>
          <a:solidFill>
            <a:schemeClr val="accent1">
              <a:lumMod val="75000"/>
            </a:schemeClr>
          </a:solidFill>
          <a:ln>
            <a:solidFill>
              <a:schemeClr val="accent1"/>
            </a:solidFill>
          </a:ln>
        </p:spPr>
        <p:txBody>
          <a:bodyPr/>
          <a:lstStyle/>
          <a:p>
            <a:r>
              <a:rPr lang="en-US" dirty="0">
                <a:solidFill>
                  <a:schemeClr val="bg1"/>
                </a:solidFill>
              </a:rPr>
              <a:t>	</a:t>
            </a:r>
            <a:r>
              <a:rPr lang="en-US" sz="3600" dirty="0">
                <a:solidFill>
                  <a:schemeClr val="bg1"/>
                </a:solidFill>
                <a:latin typeface="+mn-lt"/>
              </a:rPr>
              <a:t>Scenario 2 “S” Curve</a:t>
            </a:r>
            <a:endParaRPr lang="en-US" dirty="0">
              <a:solidFill>
                <a:schemeClr val="bg1"/>
              </a:solidFill>
              <a:latin typeface="+mn-lt"/>
            </a:endParaRPr>
          </a:p>
        </p:txBody>
      </p:sp>
      <p:pic>
        <p:nvPicPr>
          <p:cNvPr id="37892" name="Picture 52" descr="C:\Users\charles1028\Desktop\Slide19.png">
            <a:extLst>
              <a:ext uri="{FF2B5EF4-FFF2-40B4-BE49-F238E27FC236}">
                <a16:creationId xmlns:a16="http://schemas.microsoft.com/office/drawing/2014/main" xmlns="" id="{BA2AC514-78F6-42F9-B119-F7C3E050F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991394"/>
            <a:ext cx="9410065"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xmlns="" id="{0657F787-98DF-44B3-AE84-E5E94E0894B3}"/>
              </a:ext>
            </a:extLst>
          </p:cNvPr>
          <p:cNvSpPr>
            <a:spLocks noGrp="1"/>
          </p:cNvSpPr>
          <p:nvPr>
            <p:ph type="sldNum" sz="quarter" idx="12"/>
          </p:nvPr>
        </p:nvSpPr>
        <p:spPr/>
        <p:txBody>
          <a:bodyPr/>
          <a:lstStyle/>
          <a:p>
            <a:fld id="{7B59A598-58D1-480D-8057-49927A977735}" type="slidenum">
              <a:rPr lang="en-US" smtClean="0"/>
              <a:t>7</a:t>
            </a:fld>
            <a:endParaRPr lang="en-US"/>
          </a:p>
        </p:txBody>
      </p:sp>
      <p:sp>
        <p:nvSpPr>
          <p:cNvPr id="6" name="TextBox 5">
            <a:extLst>
              <a:ext uri="{FF2B5EF4-FFF2-40B4-BE49-F238E27FC236}">
                <a16:creationId xmlns:a16="http://schemas.microsoft.com/office/drawing/2014/main" xmlns="" id="{0724CBBA-3F22-438A-9343-C6A6A10AF197}"/>
              </a:ext>
            </a:extLst>
          </p:cNvPr>
          <p:cNvSpPr txBox="1"/>
          <p:nvPr/>
        </p:nvSpPr>
        <p:spPr>
          <a:xfrm>
            <a:off x="8484476" y="1742932"/>
            <a:ext cx="1195552" cy="430887"/>
          </a:xfrm>
          <a:prstGeom prst="rect">
            <a:avLst/>
          </a:prstGeom>
          <a:noFill/>
        </p:spPr>
        <p:txBody>
          <a:bodyPr wrap="square" rtlCol="0">
            <a:spAutoFit/>
          </a:bodyPr>
          <a:lstStyle/>
          <a:p>
            <a:r>
              <a:rPr lang="en-US" sz="2000" b="1" dirty="0"/>
              <a:t>or </a:t>
            </a:r>
            <a:r>
              <a:rPr lang="en-US" sz="2200" b="1" dirty="0"/>
              <a:t>PBB</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793BBB7-0289-479E-B66B-B68170C31E00}"/>
              </a:ext>
            </a:extLst>
          </p:cNvPr>
          <p:cNvSpPr>
            <a:spLocks noGrp="1"/>
          </p:cNvSpPr>
          <p:nvPr>
            <p:ph idx="1"/>
          </p:nvPr>
        </p:nvSpPr>
        <p:spPr>
          <a:xfrm>
            <a:off x="723901" y="1285875"/>
            <a:ext cx="10515600" cy="4351338"/>
          </a:xfrm>
        </p:spPr>
        <p:txBody>
          <a:bodyPr/>
          <a:lstStyle/>
          <a:p>
            <a:pPr>
              <a:spcAft>
                <a:spcPts val="600"/>
              </a:spcAft>
              <a:defRPr/>
            </a:pPr>
            <a:r>
              <a:rPr lang="en-US" sz="2400" b="0" dirty="0">
                <a:cs typeface="Arial" charset="0"/>
              </a:rPr>
              <a:t>The DOE customer modifies the contract to add two additional holding tanks, a new scope of work estimated at $10M </a:t>
            </a:r>
          </a:p>
          <a:p>
            <a:pPr>
              <a:spcAft>
                <a:spcPts val="600"/>
              </a:spcAft>
              <a:defRPr/>
            </a:pPr>
            <a:r>
              <a:rPr lang="en-US" sz="2400" b="0" dirty="0">
                <a:cs typeface="Arial" charset="0"/>
              </a:rPr>
              <a:t>This out-of-scope change is an increase not only in the contractor PMB and EAC for this effort, but also the CBB or PBB  </a:t>
            </a:r>
          </a:p>
          <a:p>
            <a:pPr>
              <a:spcAft>
                <a:spcPts val="600"/>
              </a:spcAft>
              <a:defRPr/>
            </a:pPr>
            <a:r>
              <a:rPr lang="en-US" sz="2400" b="0" dirty="0">
                <a:cs typeface="Arial" charset="0"/>
              </a:rPr>
              <a:t>This change decreases the available government contingency by $10M  </a:t>
            </a:r>
          </a:p>
          <a:p>
            <a:pPr>
              <a:defRPr/>
            </a:pPr>
            <a:endParaRPr lang="en-US" dirty="0"/>
          </a:p>
        </p:txBody>
      </p:sp>
      <p:sp>
        <p:nvSpPr>
          <p:cNvPr id="2" name="Text Placeholder 1">
            <a:extLst>
              <a:ext uri="{FF2B5EF4-FFF2-40B4-BE49-F238E27FC236}">
                <a16:creationId xmlns:a16="http://schemas.microsoft.com/office/drawing/2014/main" xmlns="" id="{DDBE710B-779E-4E83-B197-C6FFA2058A16}"/>
              </a:ext>
            </a:extLst>
          </p:cNvPr>
          <p:cNvSpPr>
            <a:spLocks noGrp="1"/>
          </p:cNvSpPr>
          <p:nvPr>
            <p:ph type="body" sz="quarter" idx="4294967295"/>
          </p:nvPr>
        </p:nvSpPr>
        <p:spPr>
          <a:xfrm>
            <a:off x="0" y="0"/>
            <a:ext cx="9956800" cy="914400"/>
          </a:xfrm>
        </p:spPr>
        <p:txBody>
          <a:bodyPr>
            <a:normAutofit/>
          </a:bodyPr>
          <a:lstStyle/>
          <a:p>
            <a:pPr>
              <a:defRPr/>
            </a:pPr>
            <a:endParaRPr lang="en-US" sz="2400" dirty="0"/>
          </a:p>
          <a:p>
            <a:pPr marL="0" indent="0">
              <a:buNone/>
              <a:defRPr/>
            </a:pPr>
            <a:endParaRPr lang="en-US" dirty="0"/>
          </a:p>
        </p:txBody>
      </p:sp>
      <p:graphicFrame>
        <p:nvGraphicFramePr>
          <p:cNvPr id="5" name="Table 4">
            <a:extLst>
              <a:ext uri="{FF2B5EF4-FFF2-40B4-BE49-F238E27FC236}">
                <a16:creationId xmlns:a16="http://schemas.microsoft.com/office/drawing/2014/main" xmlns="" id="{5EE0BA4D-FE0D-47B0-9AF3-CA65A8D51DA8}"/>
              </a:ext>
            </a:extLst>
          </p:cNvPr>
          <p:cNvGraphicFramePr>
            <a:graphicFrameLocks noGrp="1"/>
          </p:cNvGraphicFramePr>
          <p:nvPr/>
        </p:nvGraphicFramePr>
        <p:xfrm>
          <a:off x="1895475" y="4221164"/>
          <a:ext cx="8658224" cy="189071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xmlns="" val="20000"/>
                    </a:ext>
                  </a:extLst>
                </a:gridCol>
                <a:gridCol w="1114425">
                  <a:extLst>
                    <a:ext uri="{9D8B030D-6E8A-4147-A177-3AD203B41FA5}">
                      <a16:colId xmlns:a16="http://schemas.microsoft.com/office/drawing/2014/main" xmlns="" val="20001"/>
                    </a:ext>
                  </a:extLst>
                </a:gridCol>
                <a:gridCol w="1272339">
                  <a:extLst>
                    <a:ext uri="{9D8B030D-6E8A-4147-A177-3AD203B41FA5}">
                      <a16:colId xmlns:a16="http://schemas.microsoft.com/office/drawing/2014/main" xmlns="" val="20002"/>
                    </a:ext>
                  </a:extLst>
                </a:gridCol>
                <a:gridCol w="1936708">
                  <a:extLst>
                    <a:ext uri="{9D8B030D-6E8A-4147-A177-3AD203B41FA5}">
                      <a16:colId xmlns:a16="http://schemas.microsoft.com/office/drawing/2014/main" xmlns="" val="20003"/>
                    </a:ext>
                  </a:extLst>
                </a:gridCol>
                <a:gridCol w="1481012">
                  <a:extLst>
                    <a:ext uri="{9D8B030D-6E8A-4147-A177-3AD203B41FA5}">
                      <a16:colId xmlns:a16="http://schemas.microsoft.com/office/drawing/2014/main" xmlns="" val="20004"/>
                    </a:ext>
                  </a:extLst>
                </a:gridCol>
                <a:gridCol w="1139240">
                  <a:extLst>
                    <a:ext uri="{9D8B030D-6E8A-4147-A177-3AD203B41FA5}">
                      <a16:colId xmlns:a16="http://schemas.microsoft.com/office/drawing/2014/main" xmlns="" val="20005"/>
                    </a:ext>
                  </a:extLst>
                </a:gridCol>
              </a:tblGrid>
              <a:tr h="701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rPr>
                        <a:t>Balance</a:t>
                      </a:r>
                    </a:p>
                  </a:txBody>
                  <a:tcPr marL="102870" marR="102870" marT="45745" marB="45745"/>
                </a:tc>
                <a:tc>
                  <a:txBody>
                    <a:bodyPr/>
                    <a:lstStyle/>
                    <a:p>
                      <a:pPr algn="ctr"/>
                      <a:r>
                        <a:rPr lang="en-US" sz="2000" dirty="0">
                          <a:latin typeface="Arial" panose="020B0604020202020204" pitchFamily="34" charset="0"/>
                        </a:rPr>
                        <a:t>PMB</a:t>
                      </a:r>
                    </a:p>
                  </a:txBody>
                  <a:tcPr marL="102870" marR="102870" marT="45745" marB="45745"/>
                </a:tc>
                <a:tc>
                  <a:txBody>
                    <a:bodyPr/>
                    <a:lstStyle/>
                    <a:p>
                      <a:pPr algn="ctr"/>
                      <a:r>
                        <a:rPr lang="en-US" sz="2000" dirty="0">
                          <a:latin typeface="Arial" panose="020B0604020202020204" pitchFamily="34" charset="0"/>
                        </a:rPr>
                        <a:t>+</a:t>
                      </a:r>
                      <a:r>
                        <a:rPr lang="en-US" sz="2000" baseline="0" dirty="0">
                          <a:latin typeface="Arial" panose="020B0604020202020204" pitchFamily="34" charset="0"/>
                        </a:rPr>
                        <a:t> </a:t>
                      </a:r>
                      <a:r>
                        <a:rPr lang="en-US" sz="2000" dirty="0">
                          <a:latin typeface="Arial" panose="020B0604020202020204" pitchFamily="34" charset="0"/>
                        </a:rPr>
                        <a:t>MR </a:t>
                      </a:r>
                    </a:p>
                  </a:txBody>
                  <a:tcPr marL="102870" marR="102870" marT="45745" marB="45745"/>
                </a:tc>
                <a:tc>
                  <a:txBody>
                    <a:bodyPr/>
                    <a:lstStyle/>
                    <a:p>
                      <a:pPr algn="ctr"/>
                      <a:r>
                        <a:rPr lang="en-US" sz="2000" dirty="0">
                          <a:latin typeface="Arial" panose="020B0604020202020204" pitchFamily="34" charset="0"/>
                        </a:rPr>
                        <a:t>+ Contingency</a:t>
                      </a:r>
                    </a:p>
                  </a:txBody>
                  <a:tcPr marL="102870" marR="102870" marT="45745" marB="45745"/>
                </a:tc>
                <a:tc>
                  <a:txBody>
                    <a:bodyPr/>
                    <a:lstStyle/>
                    <a:p>
                      <a:pPr algn="ctr"/>
                      <a:r>
                        <a:rPr lang="en-US" sz="2000" dirty="0">
                          <a:latin typeface="Arial" panose="020B0604020202020204" pitchFamily="34" charset="0"/>
                        </a:rPr>
                        <a:t>= TPC </a:t>
                      </a:r>
                    </a:p>
                  </a:txBody>
                  <a:tcPr marL="102870" marR="102870" marT="45745" marB="45745"/>
                </a:tc>
                <a:tc>
                  <a:txBody>
                    <a:bodyPr/>
                    <a:lstStyle/>
                    <a:p>
                      <a:pPr algn="ctr"/>
                      <a:r>
                        <a:rPr lang="en-US" sz="2000" dirty="0">
                          <a:latin typeface="Arial" panose="020B0604020202020204" pitchFamily="34" charset="0"/>
                        </a:rPr>
                        <a:t>EAC</a:t>
                      </a:r>
                    </a:p>
                  </a:txBody>
                  <a:tcPr marL="102870" marR="102870" marT="45745" marB="45745"/>
                </a:tc>
                <a:extLst>
                  <a:ext uri="{0D108BD9-81ED-4DB2-BD59-A6C34878D82A}">
                    <a16:rowId xmlns:a16="http://schemas.microsoft.com/office/drawing/2014/main" xmlns="" val="10000"/>
                  </a:ext>
                </a:extLst>
              </a:tr>
              <a:tr h="396463">
                <a:tc>
                  <a:txBody>
                    <a:bodyPr/>
                    <a:lstStyle/>
                    <a:p>
                      <a:r>
                        <a:rPr lang="en-US" sz="2000" dirty="0">
                          <a:latin typeface="Arial" panose="020B0604020202020204" pitchFamily="34" charset="0"/>
                        </a:rPr>
                        <a:t>Prior Period</a:t>
                      </a:r>
                    </a:p>
                  </a:txBody>
                  <a:tcPr marL="102870" marR="102870" marT="45745" marB="45745"/>
                </a:tc>
                <a:tc>
                  <a:txBody>
                    <a:bodyPr/>
                    <a:lstStyle/>
                    <a:p>
                      <a:pPr algn="ctr"/>
                      <a:r>
                        <a:rPr lang="en-US" sz="2000" dirty="0">
                          <a:latin typeface="Arial" panose="020B0604020202020204" pitchFamily="34" charset="0"/>
                        </a:rPr>
                        <a:t>620</a:t>
                      </a:r>
                    </a:p>
                  </a:txBody>
                  <a:tcPr marL="102870" marR="102870" marT="45745" marB="45745"/>
                </a:tc>
                <a:tc>
                  <a:txBody>
                    <a:bodyPr/>
                    <a:lstStyle/>
                    <a:p>
                      <a:pPr algn="ctr"/>
                      <a:r>
                        <a:rPr lang="en-US" sz="2000" dirty="0">
                          <a:latin typeface="Arial" panose="020B0604020202020204" pitchFamily="34" charset="0"/>
                        </a:rPr>
                        <a:t>60</a:t>
                      </a:r>
                    </a:p>
                  </a:txBody>
                  <a:tcPr marL="102870" marR="102870" marT="45745" marB="45745"/>
                </a:tc>
                <a:tc>
                  <a:txBody>
                    <a:bodyPr/>
                    <a:lstStyle/>
                    <a:p>
                      <a:pPr algn="ctr"/>
                      <a:r>
                        <a:rPr lang="en-US" sz="2000" dirty="0">
                          <a:latin typeface="Arial" panose="020B0604020202020204" pitchFamily="34" charset="0"/>
                        </a:rPr>
                        <a:t>20</a:t>
                      </a:r>
                    </a:p>
                  </a:txBody>
                  <a:tcPr marL="102870" marR="102870" marT="45745" marB="45745"/>
                </a:tc>
                <a:tc>
                  <a:txBody>
                    <a:bodyPr/>
                    <a:lstStyle/>
                    <a:p>
                      <a:pPr algn="ctr"/>
                      <a:r>
                        <a:rPr lang="en-US" sz="2000" dirty="0">
                          <a:latin typeface="Arial" panose="020B0604020202020204" pitchFamily="34" charset="0"/>
                        </a:rPr>
                        <a:t>700</a:t>
                      </a:r>
                    </a:p>
                  </a:txBody>
                  <a:tcPr marL="102870" marR="102870" marT="45745" marB="45745"/>
                </a:tc>
                <a:tc>
                  <a:txBody>
                    <a:bodyPr/>
                    <a:lstStyle/>
                    <a:p>
                      <a:pPr algn="ctr"/>
                      <a:r>
                        <a:rPr lang="en-US" sz="2000" dirty="0">
                          <a:latin typeface="Arial" panose="020B0604020202020204" pitchFamily="34" charset="0"/>
                        </a:rPr>
                        <a:t>620</a:t>
                      </a:r>
                    </a:p>
                  </a:txBody>
                  <a:tcPr marL="102870" marR="102870" marT="45745" marB="45745"/>
                </a:tc>
                <a:extLst>
                  <a:ext uri="{0D108BD9-81ED-4DB2-BD59-A6C34878D82A}">
                    <a16:rowId xmlns:a16="http://schemas.microsoft.com/office/drawing/2014/main" xmlns="" val="10001"/>
                  </a:ext>
                </a:extLst>
              </a:tr>
              <a:tr h="396463">
                <a:tc>
                  <a:txBody>
                    <a:bodyPr/>
                    <a:lstStyle/>
                    <a:p>
                      <a:r>
                        <a:rPr lang="en-US" sz="2000" b="1" dirty="0">
                          <a:solidFill>
                            <a:srgbClr val="C00000"/>
                          </a:solidFill>
                          <a:latin typeface="Arial" panose="020B0604020202020204" pitchFamily="34" charset="0"/>
                        </a:rPr>
                        <a:t>Period 3</a:t>
                      </a:r>
                      <a:endParaRPr lang="en-US" sz="18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 10</a:t>
                      </a: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latin typeface="Arial" panose="020B0604020202020204" pitchFamily="34" charset="0"/>
                        </a:rPr>
                        <a:t>(10)</a:t>
                      </a:r>
                    </a:p>
                  </a:txBody>
                  <a:tcPr marL="102870" marR="102870" marT="45745" marB="45745"/>
                </a:tc>
                <a:tc>
                  <a:txBody>
                    <a:bodyPr/>
                    <a:lstStyle/>
                    <a:p>
                      <a:pPr algn="ctr"/>
                      <a:endParaRPr lang="en-US" sz="20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 10</a:t>
                      </a:r>
                    </a:p>
                  </a:txBody>
                  <a:tcPr marL="102870" marR="102870" marT="45745" marB="45745"/>
                </a:tc>
                <a:extLst>
                  <a:ext uri="{0D108BD9-81ED-4DB2-BD59-A6C34878D82A}">
                    <a16:rowId xmlns:a16="http://schemas.microsoft.com/office/drawing/2014/main" xmlns="" val="10002"/>
                  </a:ext>
                </a:extLst>
              </a:tr>
              <a:tr h="396463">
                <a:tc>
                  <a:txBody>
                    <a:bodyPr/>
                    <a:lstStyle/>
                    <a:p>
                      <a:r>
                        <a:rPr lang="en-US" sz="2000" b="1" dirty="0">
                          <a:solidFill>
                            <a:srgbClr val="C00000"/>
                          </a:solidFill>
                          <a:latin typeface="Arial" panose="020B0604020202020204" pitchFamily="34" charset="0"/>
                        </a:rPr>
                        <a:t>Balance</a:t>
                      </a:r>
                      <a:endParaRPr lang="en-US" sz="2400" b="1" dirty="0">
                        <a:solidFill>
                          <a:srgbClr val="C00000"/>
                        </a:solidFill>
                        <a:latin typeface="Arial" panose="020B0604020202020204" pitchFamily="34" charset="0"/>
                      </a:endParaRPr>
                    </a:p>
                  </a:txBody>
                  <a:tcPr marL="102870" marR="102870" marT="45745" marB="45745"/>
                </a:tc>
                <a:tc>
                  <a:txBody>
                    <a:bodyPr/>
                    <a:lstStyle/>
                    <a:p>
                      <a:pPr algn="ctr"/>
                      <a:r>
                        <a:rPr lang="en-US" sz="2000" b="1" dirty="0">
                          <a:solidFill>
                            <a:srgbClr val="C00000"/>
                          </a:solidFill>
                          <a:latin typeface="Arial" panose="020B0604020202020204" pitchFamily="34" charset="0"/>
                        </a:rPr>
                        <a:t>630</a:t>
                      </a:r>
                    </a:p>
                  </a:txBody>
                  <a:tcPr marL="102870" marR="102870" marT="45745" marB="45745"/>
                </a:tc>
                <a:tc>
                  <a:txBody>
                    <a:bodyPr/>
                    <a:lstStyle/>
                    <a:p>
                      <a:pPr algn="ctr"/>
                      <a:r>
                        <a:rPr lang="en-US" sz="2000" b="1" dirty="0">
                          <a:solidFill>
                            <a:srgbClr val="C00000"/>
                          </a:solidFill>
                          <a:latin typeface="Arial" panose="020B0604020202020204" pitchFamily="34" charset="0"/>
                        </a:rPr>
                        <a:t>60</a:t>
                      </a:r>
                    </a:p>
                  </a:txBody>
                  <a:tcPr marL="102870" marR="102870" marT="45745" marB="45745"/>
                </a:tc>
                <a:tc>
                  <a:txBody>
                    <a:bodyPr/>
                    <a:lstStyle/>
                    <a:p>
                      <a:pPr algn="ctr"/>
                      <a:r>
                        <a:rPr lang="en-US" sz="2000" b="1" dirty="0">
                          <a:solidFill>
                            <a:srgbClr val="C00000"/>
                          </a:solidFill>
                          <a:latin typeface="Arial" panose="020B0604020202020204" pitchFamily="34" charset="0"/>
                        </a:rPr>
                        <a:t>10</a:t>
                      </a:r>
                    </a:p>
                  </a:txBody>
                  <a:tcPr marL="102870" marR="102870" marT="45745" marB="45745"/>
                </a:tc>
                <a:tc>
                  <a:txBody>
                    <a:bodyPr/>
                    <a:lstStyle/>
                    <a:p>
                      <a:pPr algn="ctr"/>
                      <a:r>
                        <a:rPr lang="en-US" sz="2000" b="1" dirty="0">
                          <a:solidFill>
                            <a:srgbClr val="C00000"/>
                          </a:solidFill>
                          <a:latin typeface="Arial" panose="020B0604020202020204" pitchFamily="34" charset="0"/>
                        </a:rPr>
                        <a:t>700</a:t>
                      </a:r>
                    </a:p>
                  </a:txBody>
                  <a:tcPr marL="102870" marR="102870" marT="45745" marB="45745"/>
                </a:tc>
                <a:tc>
                  <a:txBody>
                    <a:bodyPr/>
                    <a:lstStyle/>
                    <a:p>
                      <a:pPr algn="ctr"/>
                      <a:r>
                        <a:rPr lang="en-US" sz="2000" b="1" dirty="0">
                          <a:solidFill>
                            <a:srgbClr val="C00000"/>
                          </a:solidFill>
                          <a:latin typeface="Arial" panose="020B0604020202020204" pitchFamily="34" charset="0"/>
                        </a:rPr>
                        <a:t>630</a:t>
                      </a:r>
                    </a:p>
                  </a:txBody>
                  <a:tcPr marL="102870" marR="102870" marT="45745" marB="45745"/>
                </a:tc>
                <a:extLst>
                  <a:ext uri="{0D108BD9-81ED-4DB2-BD59-A6C34878D82A}">
                    <a16:rowId xmlns:a16="http://schemas.microsoft.com/office/drawing/2014/main" xmlns="" val="10003"/>
                  </a:ext>
                </a:extLst>
              </a:tr>
            </a:tbl>
          </a:graphicData>
        </a:graphic>
      </p:graphicFrame>
      <p:sp>
        <p:nvSpPr>
          <p:cNvPr id="38953" name="TextBox 4">
            <a:extLst>
              <a:ext uri="{FF2B5EF4-FFF2-40B4-BE49-F238E27FC236}">
                <a16:creationId xmlns:a16="http://schemas.microsoft.com/office/drawing/2014/main" xmlns="" id="{F34CEB95-0400-4121-8731-F35220CFAD3E}"/>
              </a:ext>
            </a:extLst>
          </p:cNvPr>
          <p:cNvSpPr txBox="1">
            <a:spLocks noChangeArrowheads="1"/>
          </p:cNvSpPr>
          <p:nvPr/>
        </p:nvSpPr>
        <p:spPr bwMode="auto">
          <a:xfrm>
            <a:off x="9953626"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t>Page </a:t>
            </a:r>
            <a:fld id="{9FA9BF45-DEB1-45A9-A8B6-F5E3A03AFA1D}" type="slidenum">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p:txBody>
      </p:sp>
      <p:sp>
        <p:nvSpPr>
          <p:cNvPr id="9" name="Title 1">
            <a:extLst>
              <a:ext uri="{FF2B5EF4-FFF2-40B4-BE49-F238E27FC236}">
                <a16:creationId xmlns:a16="http://schemas.microsoft.com/office/drawing/2014/main" xmlns="" id="{DA123B84-89CF-407C-993F-0CB9944A9CA6}"/>
              </a:ext>
            </a:extLst>
          </p:cNvPr>
          <p:cNvSpPr txBox="1">
            <a:spLocks/>
          </p:cNvSpPr>
          <p:nvPr/>
        </p:nvSpPr>
        <p:spPr>
          <a:xfrm>
            <a:off x="0" y="-19050"/>
            <a:ext cx="12192000" cy="742950"/>
          </a:xfrm>
          <a:prstGeom prst="rect">
            <a:avLst/>
          </a:prstGeom>
          <a:solidFill>
            <a:schemeClr val="accent1">
              <a:lumMod val="75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Period 3</a:t>
            </a:r>
            <a:endParaRPr kumimoji="0" lang="en-US"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4" name="Slide Number Placeholder 3">
            <a:extLst>
              <a:ext uri="{FF2B5EF4-FFF2-40B4-BE49-F238E27FC236}">
                <a16:creationId xmlns:a16="http://schemas.microsoft.com/office/drawing/2014/main" xmlns="" id="{36F5F8BE-1E15-44AF-B6F2-1377A00004A9}"/>
              </a:ext>
            </a:extLst>
          </p:cNvPr>
          <p:cNvSpPr>
            <a:spLocks noGrp="1"/>
          </p:cNvSpPr>
          <p:nvPr>
            <p:ph type="sldNum" sz="quarter" idx="12"/>
          </p:nvPr>
        </p:nvSpPr>
        <p:spPr/>
        <p:txBody>
          <a:bodyPr/>
          <a:lstStyle/>
          <a:p>
            <a:fld id="{7B59A598-58D1-480D-8057-49927A977735}" type="slidenum">
              <a:rPr lang="en-US" smtClean="0"/>
              <a:t>8</a:t>
            </a:fld>
            <a:endParaRPr lang="en-US"/>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4">
            <a:extLst>
              <a:ext uri="{FF2B5EF4-FFF2-40B4-BE49-F238E27FC236}">
                <a16:creationId xmlns:a16="http://schemas.microsoft.com/office/drawing/2014/main" xmlns="" id="{1276056F-14E8-43B2-98CE-A1F2DCB5E8E0}"/>
              </a:ext>
            </a:extLst>
          </p:cNvPr>
          <p:cNvSpPr txBox="1">
            <a:spLocks noChangeArrowheads="1"/>
          </p:cNvSpPr>
          <p:nvPr/>
        </p:nvSpPr>
        <p:spPr bwMode="auto">
          <a:xfrm>
            <a:off x="9953626"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t>Page </a:t>
            </a:r>
            <a:fld id="{5A9A5757-E106-4BCD-90B7-F8B2B2C71CD3}" type="slidenum">
              <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000" b="0" i="0" u="none" strike="noStrike" kern="1200" cap="none" spc="0" normalizeH="0" baseline="0" noProof="0">
              <a:ln>
                <a:noFill/>
              </a:ln>
              <a:solidFill>
                <a:prstClr val="white"/>
              </a:solidFill>
              <a:effectLst/>
              <a:uLnTx/>
              <a:uFillTx/>
              <a:latin typeface="Times New Roman" panose="02020603050405020304" pitchFamily="18" charset="0"/>
              <a:ea typeface="+mn-ea"/>
              <a:sym typeface="Times New Roman" panose="02020603050405020304" pitchFamily="18" charset="0"/>
            </a:endParaRPr>
          </a:p>
        </p:txBody>
      </p:sp>
      <p:pic>
        <p:nvPicPr>
          <p:cNvPr id="39940" name="Picture 61" descr="C:\Users\charles1028\Desktop\Slide21.png">
            <a:extLst>
              <a:ext uri="{FF2B5EF4-FFF2-40B4-BE49-F238E27FC236}">
                <a16:creationId xmlns:a16="http://schemas.microsoft.com/office/drawing/2014/main" xmlns="" id="{5949679C-CDEE-42BC-891E-D7B31A14B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9976"/>
            <a:ext cx="57785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xmlns="" id="{DCA9C87D-46B7-4E5D-A707-439F68F0FCE3}"/>
              </a:ext>
            </a:extLst>
          </p:cNvPr>
          <p:cNvSpPr txBox="1">
            <a:spLocks/>
          </p:cNvSpPr>
          <p:nvPr/>
        </p:nvSpPr>
        <p:spPr>
          <a:xfrm>
            <a:off x="0" y="-9525"/>
            <a:ext cx="12192000" cy="742950"/>
          </a:xfrm>
          <a:prstGeom prst="rect">
            <a:avLst/>
          </a:prstGeom>
          <a:solidFill>
            <a:schemeClr val="accent1">
              <a:lumMod val="75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rPr>
              <a:t>	</a:t>
            </a:r>
            <a:r>
              <a:rPr kumimoji="0" lang="en-US" sz="3600" b="0" i="0" u="none" strike="noStrike" kern="1200" cap="none" spc="0" normalizeH="0" baseline="0" noProof="0" dirty="0">
                <a:ln>
                  <a:noFill/>
                </a:ln>
                <a:solidFill>
                  <a:prstClr val="white"/>
                </a:solidFill>
                <a:effectLst/>
                <a:uLnTx/>
                <a:uFillTx/>
                <a:latin typeface="Calibri" panose="020F0502020204030204"/>
                <a:ea typeface="+mj-ea"/>
                <a:cs typeface="+mj-cs"/>
              </a:rPr>
              <a:t>Period 3 Bar Chart</a:t>
            </a:r>
            <a:endParaRPr kumimoji="0" lang="en-US" sz="4400" b="0"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2" name="Slide Number Placeholder 1">
            <a:extLst>
              <a:ext uri="{FF2B5EF4-FFF2-40B4-BE49-F238E27FC236}">
                <a16:creationId xmlns:a16="http://schemas.microsoft.com/office/drawing/2014/main" xmlns="" id="{5E9CAE51-69E8-46C0-97D2-6A27196889D0}"/>
              </a:ext>
            </a:extLst>
          </p:cNvPr>
          <p:cNvSpPr>
            <a:spLocks noGrp="1"/>
          </p:cNvSpPr>
          <p:nvPr>
            <p:ph type="sldNum" sz="quarter" idx="12"/>
          </p:nvPr>
        </p:nvSpPr>
        <p:spPr/>
        <p:txBody>
          <a:bodyPr/>
          <a:lstStyle/>
          <a:p>
            <a:fld id="{7B59A598-58D1-480D-8057-49927A977735}" type="slidenum">
              <a:rPr lang="en-US" smtClean="0"/>
              <a:t>9</a:t>
            </a:fld>
            <a:endParaRPr lang="en-US"/>
          </a:p>
        </p:txBody>
      </p:sp>
      <p:sp>
        <p:nvSpPr>
          <p:cNvPr id="8" name="TextBox 7">
            <a:extLst>
              <a:ext uri="{FF2B5EF4-FFF2-40B4-BE49-F238E27FC236}">
                <a16:creationId xmlns:a16="http://schemas.microsoft.com/office/drawing/2014/main" xmlns="" id="{05FA8CAD-EC17-47D6-BB4F-DD23D3323D8E}"/>
              </a:ext>
            </a:extLst>
          </p:cNvPr>
          <p:cNvSpPr txBox="1"/>
          <p:nvPr/>
        </p:nvSpPr>
        <p:spPr>
          <a:xfrm>
            <a:off x="3184630" y="5843023"/>
            <a:ext cx="1040524" cy="338554"/>
          </a:xfrm>
          <a:prstGeom prst="rect">
            <a:avLst/>
          </a:prstGeom>
          <a:noFill/>
        </p:spPr>
        <p:txBody>
          <a:bodyPr wrap="square" rtlCol="0">
            <a:spAutoFit/>
          </a:bodyPr>
          <a:lstStyle/>
          <a:p>
            <a:r>
              <a:rPr lang="en-US" sz="1600" b="1" dirty="0">
                <a:solidFill>
                  <a:schemeClr val="accent5">
                    <a:lumMod val="50000"/>
                  </a:schemeClr>
                </a:solidFill>
              </a:rPr>
              <a:t>or PBB</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TITLE_TAG" val="Scenario Period 1 Bar Chart"/>
  <p:tag name="AUDIO_ID" val="280"/>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15.mp3"/>
  <p:tag name="ELAPSEDTIME" val="115.792"/>
  <p:tag name="ARTICULATE_USED_LAYOUT" val="3"/>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eriod 4 Bar Chart"/>
  <p:tag name="AUDIO_ID" val="289"/>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4.mp3"/>
  <p:tag name="ELAPSEDTIME" val="60.192"/>
  <p:tag name="ARTICULATE_USED_LAYOUT" val="3"/>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eriod 4 “S” Curve"/>
  <p:tag name="AUDIO_ID" val="290"/>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5.mp3"/>
  <p:tag name="ELAPSEDTIME" val="20.632"/>
  <p:tag name="ARTICULATE_USED_LAYOUT" val="3"/>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eriod 5"/>
  <p:tag name="AUDIO_ID" val="291"/>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6.mp3"/>
  <p:tag name="ELAPSEDTIME" val="29.182"/>
  <p:tag name="ARTICULATE_USED_LAYOUT" val="3"/>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eriod 5 Bar Chart"/>
  <p:tag name="AUDIO_ID" val="292"/>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7.mp3"/>
  <p:tag name="ELAPSEDTIME" val="27.592"/>
  <p:tag name="ARTICULATE_USED_LAYOUT" val="3"/>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eriod 5 “S” Curve"/>
  <p:tag name="AUDIO_ID" val="293"/>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8.mp3"/>
  <p:tag name="ELAPSEDTIME" val="26.232"/>
  <p:tag name="ARTICULATE_USED_LAYOUT" val="3"/>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eriod 6, Scenario 1"/>
  <p:tag name="AUDIO_ID" val="294"/>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9.mp3"/>
  <p:tag name="ELAPSEDTIME" val="36.872"/>
  <p:tag name="ARTICULATE_USED_LAYOUT" val="3"/>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Period 6, Scenario 1 Bar Chart"/>
  <p:tag name="AUDIO_ID" val="295"/>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0.mp3"/>
  <p:tag name="ELAPSEDTIME" val="58.992"/>
  <p:tag name="ARTICULATE_USED_LAYOUT" val="3"/>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Period 6, Scenario 1 &quot;S&quot; Curve"/>
  <p:tag name="AUDIO_ID" val="296"/>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1.mp3"/>
  <p:tag name="ELAPSEDTIME" val="13.852"/>
  <p:tag name="ARTICULATE_USED_LAYOUT" val="3"/>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Period 6, Scenario 2"/>
  <p:tag name="AUDIO_ID" val="297"/>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2.mp3"/>
  <p:tag name="ELAPSEDTIME" val="39.552"/>
  <p:tag name="ARTICULATE_USED_LAYOUT" val="3"/>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Period 6, Scenario 2 Bar Chart"/>
  <p:tag name="AUDIO_ID" val="298"/>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3.mp3"/>
  <p:tag name="ELAPSEDTIME" val="86.862"/>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eriod 1 “S” Curve"/>
  <p:tag name="AUDIO_ID" val="281"/>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16.mp3"/>
  <p:tag name="ELAPSEDTIME" val="27.622"/>
  <p:tag name="ARTICULATE_USED_LAYOUT" val="3"/>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Period 6, Scenario 2 “S” Curve"/>
  <p:tag name="AUDIO_ID" val="299"/>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4.mp3"/>
  <p:tag name="ELAPSEDTIME" val="20.662"/>
  <p:tag name="ARTICULATE_USED_LAYOUT" val="3"/>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Period 7 Over Target Baseline "/>
  <p:tag name="AUDIO_ID" val="300"/>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5.mp3"/>
  <p:tag name="ELAPSEDTIME" val="76.772"/>
  <p:tag name="ARTICULATE_USED_LAYOUT" val="3"/>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Period 7 OTB "/>
  <p:tag name="AUDIO_ID" val="301"/>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6.mp3"/>
  <p:tag name="ELAPSEDTIME" val="62.882"/>
  <p:tag name="ARTICULATE_USED_LAYOUT" val="3"/>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Period 7 OTB Bar Chart"/>
  <p:tag name="AUDIO_ID" val="302"/>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7.mp3"/>
  <p:tag name="ELAPSEDTIME" val="65.082"/>
  <p:tag name="ARTICULATE_USED_LAYOUT" val="3"/>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Period 7 OTB “S” Curve"/>
  <p:tag name="AUDIO_ID" val="303"/>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8.mp3"/>
  <p:tag name="ELAPSEDTIME" val="10.142"/>
  <p:tag name="ARTICULATE_USED_LAYOUT" val="3"/>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Period 7 Over Target Baseline "/>
  <p:tag name="AUDIO_ID" val="300"/>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35.mp3"/>
  <p:tag name="ELAPSEDTIME" val="76.772"/>
  <p:tag name="ARTICULATE_USED_LAYOUT" val="3"/>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eriod 2"/>
  <p:tag name="AUDIO_ID" val="282"/>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17.mp3"/>
  <p:tag name="ELAPSEDTIME" val="43.722"/>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eriod 2 Bar Chart"/>
  <p:tag name="AUDIO_ID" val="283"/>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18.mp3"/>
  <p:tag name="ELAPSEDTIME" val="53.682"/>
  <p:tag name="ARTICULATE_USED_LAYOUT" val="3"/>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cenario 2 &quot;S&quot; Curve"/>
  <p:tag name="AUDIO_ID" val="284"/>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19.mp3"/>
  <p:tag name="ELAPSEDTIME" val="10.732"/>
  <p:tag name="ARTICULATE_USED_LAYOUT" val="3"/>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eriod 3"/>
  <p:tag name="AUDIO_ID" val="285"/>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0.mp3"/>
  <p:tag name="ELAPSEDTIME" val="46.822"/>
  <p:tag name="ARTICULATE_USED_LAYOUT" val="3"/>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eriod 3 Bar Chart"/>
  <p:tag name="AUDIO_ID" val="286"/>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1.mp3"/>
  <p:tag name="ELAPSEDTIME" val="25.452"/>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eriod 3 &quot;S&quot; Curve"/>
  <p:tag name="AUDIO_ID" val="287"/>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2.mp3"/>
  <p:tag name="ELAPSEDTIME" val="20.632"/>
  <p:tag name="ARTICULATE_USED_LAYOUT" val="3"/>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eriod 4"/>
  <p:tag name="AUDIO_ID" val="288"/>
  <p:tag name="ARTICULATE_NAV_LEVEL" val="1"/>
  <p:tag name="ARTICULATE_SLIDE_PRESENTER_GUID" val="b7f35aa8-c147-46a5-9a06-89482dfc1fcb"/>
  <p:tag name="ARTICULATE_SLIDE_PAUSE" val="0"/>
  <p:tag name="ARTICULATE_LOCK_SLIDE" val="0"/>
  <p:tag name="ARTICULATE_HIDE_SLIDE" val="0"/>
  <p:tag name="ARTICULATE_PLAYER_CONTROL_PREVIOUS" val="True"/>
  <p:tag name="ARTICULATE_PLAYER_CONTROL_NEXT" val="True"/>
  <p:tag name="ORIGINAL_AUDIO_FILEPATH" val="C:\Users\charles1028\Desktop\DOE\Audio\4.3\Slide 4_3-23.mp3"/>
  <p:tag name="ELAPSEDTIME" val="49.172"/>
  <p:tag name="ARTICULATE_USED_LAYOUT" val="3"/>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3436</Words>
  <Application>Microsoft Office PowerPoint</Application>
  <PresentationFormat>Widescreen</PresentationFormat>
  <Paragraphs>405</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Arial Black</vt:lpstr>
      <vt:lpstr>Calibri</vt:lpstr>
      <vt:lpstr>Calibri Light</vt:lpstr>
      <vt:lpstr>Corbel</vt:lpstr>
      <vt:lpstr>Symbol</vt:lpstr>
      <vt:lpstr>Times New Roman</vt:lpstr>
      <vt:lpstr>ヒラギノ角ゴ ProN W3</vt:lpstr>
      <vt:lpstr>Office Theme</vt:lpstr>
      <vt:lpstr>Parallax</vt:lpstr>
      <vt:lpstr>Snippet 6-3B: Management Reserve  vs. Contingency Scenarios</vt:lpstr>
      <vt:lpstr>Introduction to Time Phased Scenarios</vt:lpstr>
      <vt:lpstr>PowerPoint Presentation</vt:lpstr>
      <vt:lpstr>PowerPoint Presentation</vt:lpstr>
      <vt:lpstr>PowerPoint Presentation</vt:lpstr>
      <vt:lpstr> Period 2 Bar Chart</vt:lpstr>
      <vt:lpstr> Scenario 2 “S” Curve</vt:lpstr>
      <vt:lpstr>PowerPoint Presentation</vt:lpstr>
      <vt:lpstr>PowerPoint Presentation</vt:lpstr>
      <vt:lpstr> Period 3 “S” Curve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Period 6, Scenario 2 Bar Chart </vt:lpstr>
      <vt:lpstr> Period 6, Scenario 2 “S” Curve</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6-3B: Management Reserve  vs. Contingency Scenarios</dc:title>
  <dc:creator>PM-30</dc:creator>
  <cp:lastModifiedBy>Taliaferro, Matthew</cp:lastModifiedBy>
  <cp:revision>10</cp:revision>
  <dcterms:created xsi:type="dcterms:W3CDTF">2019-12-16T20:11:31Z</dcterms:created>
  <dcterms:modified xsi:type="dcterms:W3CDTF">2020-04-08T18:52:01Z</dcterms:modified>
</cp:coreProperties>
</file>