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77" r:id="rId2"/>
    <p:sldId id="257" r:id="rId3"/>
    <p:sldId id="294" r:id="rId4"/>
    <p:sldId id="297" r:id="rId5"/>
    <p:sldId id="296" r:id="rId6"/>
    <p:sldId id="262" r:id="rId7"/>
    <p:sldId id="322" r:id="rId8"/>
    <p:sldId id="329" r:id="rId9"/>
    <p:sldId id="328" r:id="rId10"/>
    <p:sldId id="327" r:id="rId11"/>
    <p:sldId id="326" r:id="rId12"/>
    <p:sldId id="323" r:id="rId13"/>
    <p:sldId id="324" r:id="rId14"/>
    <p:sldId id="325" r:id="rId15"/>
    <p:sldId id="311" r:id="rId16"/>
    <p:sldId id="310" r:id="rId17"/>
    <p:sldId id="312" r:id="rId18"/>
    <p:sldId id="313" r:id="rId19"/>
    <p:sldId id="314" r:id="rId20"/>
    <p:sldId id="315" r:id="rId21"/>
    <p:sldId id="316" r:id="rId22"/>
    <p:sldId id="318" r:id="rId23"/>
    <p:sldId id="319" r:id="rId24"/>
    <p:sldId id="3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g997lBjUeo1aRwItcMO3w==" hashData="MC9fT2ec0rKSeHNcRJJjl820O64q9dfH7StDbQA4EaNqFBG+07nE4L44KU8sGTpT58RbaAR1RSNxaWIbSD9/y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3602" autoAdjust="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DD2FD-4A52-41D4-B8E7-DF4C084DD735}" type="datetimeFigureOut">
              <a:rPr lang="en-US" smtClean="0"/>
              <a:t>4/8/2020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673D9-9FF7-4AE6-A25F-BC3207227545}" type="slidenum">
              <a:rPr lang="en-US" smtClean="0"/>
              <a:t>‹#›</a:t>
            </a:fld>
            <a:endParaRPr lang="en-US"/>
          </a:p>
        </p:txBody>
      </p:sp>
    </p:spTree>
    <p:extLst>
      <p:ext uri="{BB962C8B-B14F-4D97-AF65-F5344CB8AC3E}">
        <p14:creationId xmlns:p14="http://schemas.microsoft.com/office/powerpoint/2010/main" val="116633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EVMS Training Snippet, sponsored by the United States Department of Energy’s Office of Project Management discusses the nature of the baseline freeze period and guidance for executing baseline changes during this time period. </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a:t>
            </a:fld>
            <a:endParaRPr lang="en-US"/>
          </a:p>
        </p:txBody>
      </p:sp>
    </p:spTree>
    <p:extLst>
      <p:ext uri="{BB962C8B-B14F-4D97-AF65-F5344CB8AC3E}">
        <p14:creationId xmlns:p14="http://schemas.microsoft.com/office/powerpoint/2010/main" val="2848777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Like UB, Management Reserve, or MR, is a holding account for budget.  However, unlike UB, the MR budget has no scope assigned to it.  When additional scope is transferred to control accounts that is not associated with a change in the contract’s budget or authorized scope, the source of that budget is MR.  While it is preferred that a change control program identifies scope and budget changes outside the freeze period, it is permissible to make freeze period changes if that work scope needs to begin in the freeze period.</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10</a:t>
            </a:fld>
            <a:endParaRPr lang="en-US"/>
          </a:p>
        </p:txBody>
      </p:sp>
    </p:spTree>
    <p:extLst>
      <p:ext uri="{BB962C8B-B14F-4D97-AF65-F5344CB8AC3E}">
        <p14:creationId xmlns:p14="http://schemas.microsoft.com/office/powerpoint/2010/main" val="69483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Errors that are discovered in Earned Value data need to be corrected promptly.  If the error is in previously reported or current period data, these adjustments are reflected in the current period of Formats 1 and 2 and explained in Format 5.  There can be a broad range of reasons that qualify as errors, however poor planning or significant variances do not qualify.</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11</a:t>
            </a:fld>
            <a:endParaRPr lang="en-US"/>
          </a:p>
        </p:txBody>
      </p:sp>
    </p:spTree>
    <p:extLst>
      <p:ext uri="{BB962C8B-B14F-4D97-AF65-F5344CB8AC3E}">
        <p14:creationId xmlns:p14="http://schemas.microsoft.com/office/powerpoint/2010/main" val="3077761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the execution of work scope, there may be safety or emergency  situations which require immediate action regardless of documented authorization or eventual source of budget.  These “emergent” issues may begin immediately, with coordination of the DOE.  Associated change documentation should be initiated and implemented on an “as soon as possible” basis.</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12</a:t>
            </a:fld>
            <a:endParaRPr lang="en-US"/>
          </a:p>
        </p:txBody>
      </p:sp>
    </p:spTree>
    <p:extLst>
      <p:ext uri="{BB962C8B-B14F-4D97-AF65-F5344CB8AC3E}">
        <p14:creationId xmlns:p14="http://schemas.microsoft.com/office/powerpoint/2010/main" val="1811396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Often adjustments to direct and indirect rates are made which have impact to previous recorded and/or current period actual costs.  Adjustments resulting from changes to prior periods are recorded in the Current Period column of the Formats 1 and 2, plus they are explained in Format 5.  Like the first bullet, rate adjustments only impact current period ACWP; freeze period and prior period budgets, like BCWS and BCWP, are never impacted by routine rate adjustments.</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13</a:t>
            </a:fld>
            <a:endParaRPr lang="en-US"/>
          </a:p>
        </p:txBody>
      </p:sp>
    </p:spTree>
    <p:extLst>
      <p:ext uri="{BB962C8B-B14F-4D97-AF65-F5344CB8AC3E}">
        <p14:creationId xmlns:p14="http://schemas.microsoft.com/office/powerpoint/2010/main" val="478209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Level of Effort, or LOE, work packages earn their value, or BCWP, simply by the passage of time.  Therefore, the reporting of BCWP may not necessarily mean that the work in the LOE work package has actually started.  The only measure of whether an LOE work package has begun is the reporting of ACWP.  In the cases where an LOE work package has cumulative BCWS and BCWP reported, but very little or zero reported ACWP, it is permissible to replan that work package in the Freeze Period.</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14</a:t>
            </a:fld>
            <a:endParaRPr lang="en-US"/>
          </a:p>
        </p:txBody>
      </p:sp>
    </p:spTree>
    <p:extLst>
      <p:ext uri="{BB962C8B-B14F-4D97-AF65-F5344CB8AC3E}">
        <p14:creationId xmlns:p14="http://schemas.microsoft.com/office/powerpoint/2010/main" val="94476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Questions often arise regarding the allowability to make changes to data in the periods preceding the current month, in other words, true retroactive changes.  As mentioned before, any changes to the data in prior periods are recorded in the EVM reports as current period changes and discussed in Format 5.  </a:t>
            </a:r>
          </a:p>
          <a:p>
            <a:r>
              <a:rPr lang="en-US" sz="1200" kern="1200" dirty="0">
                <a:solidFill>
                  <a:schemeClr val="tx1"/>
                </a:solidFill>
                <a:effectLst/>
                <a:latin typeface="+mn-lt"/>
                <a:ea typeface="+mn-ea"/>
                <a:cs typeface="+mn-cs"/>
              </a:rPr>
              <a:t>These changes are generally limited to correction of errors, including accruals reversals and timecard adjustments;</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15</a:t>
            </a:fld>
            <a:endParaRPr lang="en-US"/>
          </a:p>
        </p:txBody>
      </p:sp>
    </p:spTree>
    <p:extLst>
      <p:ext uri="{BB962C8B-B14F-4D97-AF65-F5344CB8AC3E}">
        <p14:creationId xmlns:p14="http://schemas.microsoft.com/office/powerpoint/2010/main" val="2581069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 routine accounting adjustments to ACWP, including retroactive rate adjustments;</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16</a:t>
            </a:fld>
            <a:endParaRPr lang="en-US"/>
          </a:p>
        </p:txBody>
      </p:sp>
    </p:spTree>
    <p:extLst>
      <p:ext uri="{BB962C8B-B14F-4D97-AF65-F5344CB8AC3E}">
        <p14:creationId xmlns:p14="http://schemas.microsoft.com/office/powerpoint/2010/main" val="3070605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DOE directed or approved changes which may require an adjustment to previously reported BCWS, BCWP, or ACWP.  These types of changes are rare, but occasionally in order to accommodate the negotiation of authorized scope, it may be required to make a budget adjustment in prior months.  In addition, if a DOE decision is made regarding the allowability of historical costs, the ACWP will be adjusted accordingly;</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17</a:t>
            </a:fld>
            <a:endParaRPr lang="en-US"/>
          </a:p>
        </p:txBody>
      </p:sp>
    </p:spTree>
    <p:extLst>
      <p:ext uri="{BB962C8B-B14F-4D97-AF65-F5344CB8AC3E}">
        <p14:creationId xmlns:p14="http://schemas.microsoft.com/office/powerpoint/2010/main" val="2962794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changes required to improve baseline integrity and accuracy of the performance measurement data.  These should be exceptionally rare and require prior DOE approval.</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18</a:t>
            </a:fld>
            <a:endParaRPr lang="en-US"/>
          </a:p>
        </p:txBody>
      </p:sp>
    </p:spTree>
    <p:extLst>
      <p:ext uri="{BB962C8B-B14F-4D97-AF65-F5344CB8AC3E}">
        <p14:creationId xmlns:p14="http://schemas.microsoft.com/office/powerpoint/2010/main" val="2703034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finally, a few words on the changes that are allowed to open work packages.  If there is no scope adjustment or impact within the Freeze Period, the time-phasing of the BCWS for an open work package may be changed within the overall budget and schedule parameters.  This must be done by Element of Cost, or EOC.</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19</a:t>
            </a:fld>
            <a:endParaRPr lang="en-US"/>
          </a:p>
        </p:txBody>
      </p:sp>
    </p:spTree>
    <p:extLst>
      <p:ext uri="{BB962C8B-B14F-4D97-AF65-F5344CB8AC3E}">
        <p14:creationId xmlns:p14="http://schemas.microsoft.com/office/powerpoint/2010/main" val="395546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performance measurement baseline, or PMB, represents the time phased plan against which performance is measured.  For this measurement to provide meaningful information which can be used for decision making, it must directly tie to the authorized scope of work and represent the current execution plan for the project.  Having a disciplined change control process helps to ensure that these goals are met.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achieve this, the Control Account Manager, or CAM, has the option to request approval from the Project Manager to change the scope, schedule, and/or budgets for their control accounts to improve integrity and accuracy.  However, when considering changes to the near-term baseline, defined as the current period, or month, and the next period, there is additional guidance needed in order to ensure a disciplined approach.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definition of “Freeze Period” is a restrictive period for baseline changes.</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2</a:t>
            </a:fld>
            <a:endParaRPr lang="en-US"/>
          </a:p>
        </p:txBody>
      </p:sp>
    </p:spTree>
    <p:extLst>
      <p:ext uri="{BB962C8B-B14F-4D97-AF65-F5344CB8AC3E}">
        <p14:creationId xmlns:p14="http://schemas.microsoft.com/office/powerpoint/2010/main" val="2327212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new scope has been authorized which changes the current scope of an open work package, the preferred method is to close the work package by setting BCWS equal to BCWP.  </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20</a:t>
            </a:fld>
            <a:endParaRPr lang="en-US"/>
          </a:p>
        </p:txBody>
      </p:sp>
    </p:spTree>
    <p:extLst>
      <p:ext uri="{BB962C8B-B14F-4D97-AF65-F5344CB8AC3E}">
        <p14:creationId xmlns:p14="http://schemas.microsoft.com/office/powerpoint/2010/main" val="3579759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method will erase any schedule variance but retain the cost variance in the closed work package.  A new work package is then established comprised of the remaining scope and budget from the closed work package, </a:t>
            </a:r>
            <a:r>
              <a:rPr lang="en-US" sz="1200" b="1" kern="1200" dirty="0">
                <a:solidFill>
                  <a:schemeClr val="tx1"/>
                </a:solidFill>
                <a:effectLst/>
                <a:latin typeface="+mn-lt"/>
                <a:ea typeface="+mn-ea"/>
                <a:cs typeface="+mn-cs"/>
              </a:rPr>
              <a:t>plus the scope and budget of the newly authorized scope</a:t>
            </a:r>
            <a:r>
              <a:rPr lang="en-US" sz="1200" kern="1200" dirty="0">
                <a:solidFill>
                  <a:schemeClr val="tx1"/>
                </a:solidFill>
                <a:effectLst/>
                <a:latin typeface="+mn-lt"/>
                <a:ea typeface="+mn-ea"/>
                <a:cs typeface="+mn-cs"/>
              </a:rPr>
              <a:t>.  The budget value used from the closed work package is calculated by subtracting the cumulative BCWP from the Budget at Completion, or BAC.  This results in the budgeted cost of the work remaining, also referred to as BCWR.</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21</a:t>
            </a:fld>
            <a:endParaRPr lang="en-US"/>
          </a:p>
        </p:txBody>
      </p:sp>
    </p:spTree>
    <p:extLst>
      <p:ext uri="{BB962C8B-B14F-4D97-AF65-F5344CB8AC3E}">
        <p14:creationId xmlns:p14="http://schemas.microsoft.com/office/powerpoint/2010/main" val="3796718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closing the existing work package is not an option, the least preferred method is to revise the existing work package.  This is often the case when work packages are linked to subcontractor purchase orders, and closing a work package is prohibitive in the accounting and purchasing systems.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22</a:t>
            </a:fld>
            <a:endParaRPr lang="en-US"/>
          </a:p>
        </p:txBody>
      </p:sp>
    </p:spTree>
    <p:extLst>
      <p:ext uri="{BB962C8B-B14F-4D97-AF65-F5344CB8AC3E}">
        <p14:creationId xmlns:p14="http://schemas.microsoft.com/office/powerpoint/2010/main" val="2010460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additional scope added to the existing work package is budgeted using the currently applicable planning rates; both indirect and direct.  Often these changes result in a baseline change to the Integrated Master Schedule, or IMS, resulting in a baseline adjustment to baseline start and/or finish dates, and milestones.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finally, all changes to existing work packages, other than replanning the BCWS outside the freeze period but within the BAC, must be justified in Format 5 of the IPMR.</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23</a:t>
            </a:fld>
            <a:endParaRPr lang="en-US"/>
          </a:p>
        </p:txBody>
      </p:sp>
    </p:spTree>
    <p:extLst>
      <p:ext uri="{BB962C8B-B14F-4D97-AF65-F5344CB8AC3E}">
        <p14:creationId xmlns:p14="http://schemas.microsoft.com/office/powerpoint/2010/main" val="940915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24</a:t>
            </a:fld>
            <a:endParaRPr lang="en-US"/>
          </a:p>
        </p:txBody>
      </p:sp>
    </p:spTree>
    <p:extLst>
      <p:ext uri="{BB962C8B-B14F-4D97-AF65-F5344CB8AC3E}">
        <p14:creationId xmlns:p14="http://schemas.microsoft.com/office/powerpoint/2010/main" val="151119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intent of the Freeze Period is to limit, or control, the baseline changes made in reaction to project performance and to motivate a more forward focused change control system.</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3</a:t>
            </a:fld>
            <a:endParaRPr lang="en-US"/>
          </a:p>
        </p:txBody>
      </p:sp>
    </p:spTree>
    <p:extLst>
      <p:ext uri="{BB962C8B-B14F-4D97-AF65-F5344CB8AC3E}">
        <p14:creationId xmlns:p14="http://schemas.microsoft.com/office/powerpoint/2010/main" val="241209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Baseline changes are highly restricted during the freeze period to maintain a stable and measurable work plan for ongoing work.  In other words, the freeze period restricts the ability to adjust the budget time phasing based on actual performance in an effort to mask variances. </a:t>
            </a:r>
          </a:p>
        </p:txBody>
      </p:sp>
      <p:sp>
        <p:nvSpPr>
          <p:cNvPr id="4" name="Slide Number Placeholder 3"/>
          <p:cNvSpPr>
            <a:spLocks noGrp="1"/>
          </p:cNvSpPr>
          <p:nvPr>
            <p:ph type="sldNum" sz="quarter" idx="5"/>
          </p:nvPr>
        </p:nvSpPr>
        <p:spPr/>
        <p:txBody>
          <a:bodyPr/>
          <a:lstStyle/>
          <a:p>
            <a:fld id="{7F6673D9-9FF7-4AE6-A25F-BC3207227545}" type="slidenum">
              <a:rPr lang="en-US" smtClean="0"/>
              <a:t>4</a:t>
            </a:fld>
            <a:endParaRPr lang="en-US"/>
          </a:p>
        </p:txBody>
      </p:sp>
    </p:spTree>
    <p:extLst>
      <p:ext uri="{BB962C8B-B14F-4D97-AF65-F5344CB8AC3E}">
        <p14:creationId xmlns:p14="http://schemas.microsoft.com/office/powerpoint/2010/main" val="217009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 DOE guidance, this freeze period is, at a minimum, the current accounting period plus the next accounting period.  Frequent, continuing, or unallowable adjustments to the baseline within the freeze period are suggestive of a poor plan and will result in the lack of insight into the true performance and progress of the project.  Repeated freeze period changes have the potential for actual cost misallocation and mischarging as well as misstating actual performance against the plan.</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5</a:t>
            </a:fld>
            <a:endParaRPr lang="en-US"/>
          </a:p>
        </p:txBody>
      </p:sp>
    </p:spTree>
    <p:extLst>
      <p:ext uri="{BB962C8B-B14F-4D97-AF65-F5344CB8AC3E}">
        <p14:creationId xmlns:p14="http://schemas.microsoft.com/office/powerpoint/2010/main" val="187752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freeze period is depicted in this graphic as the orange section spanning the months of December and January.  The months which comprise the freeze period are always depicted using the accounting calendar.  The month beginning after the freeze period is called the “Planning Period”, signifying that normal, less restrictive, baseline change control is in effect.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at some of the changes which are allowed during the Freeze Period.</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6</a:t>
            </a:fld>
            <a:endParaRPr lang="en-US"/>
          </a:p>
        </p:txBody>
      </p:sp>
    </p:spTree>
    <p:extLst>
      <p:ext uri="{BB962C8B-B14F-4D97-AF65-F5344CB8AC3E}">
        <p14:creationId xmlns:p14="http://schemas.microsoft.com/office/powerpoint/2010/main" val="62601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primary allowance is for routine accounting changes.  Because these are changes related to the accounting and other related systems, such as accruals and timekeeping, changes under this category are limited to changing the ACWP.  All changes to cumulative data, even if the corrections are for prior accounting periods, are made in the current period of the EVM data and reported in the Current Month ACWP column in the IPMR Formats 1 and 2, and explained in Format 5.</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7</a:t>
            </a:fld>
            <a:endParaRPr lang="en-US"/>
          </a:p>
        </p:txBody>
      </p:sp>
    </p:spTree>
    <p:extLst>
      <p:ext uri="{BB962C8B-B14F-4D97-AF65-F5344CB8AC3E}">
        <p14:creationId xmlns:p14="http://schemas.microsoft.com/office/powerpoint/2010/main" val="374754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some circumstances, changes approved by the customer are made in the current period budgets.  This may include negotiations of previously authorized effort that is definitized with a change in the contract value, but this also includes newly authorized work that must begin immediately.</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8</a:t>
            </a:fld>
            <a:endParaRPr lang="en-US"/>
          </a:p>
        </p:txBody>
      </p:sp>
    </p:spTree>
    <p:extLst>
      <p:ext uri="{BB962C8B-B14F-4D97-AF65-F5344CB8AC3E}">
        <p14:creationId xmlns:p14="http://schemas.microsoft.com/office/powerpoint/2010/main" val="329821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Undistributed Budget, or UB, is budget set aside for authorized scope which has not yet been distributed to control accounts.  UB is considered a temporary holding account for scope and budget.  As the baseline changes are authorized by the Project Manager, this scope and budget is transferred to the appropriate control account.  These movements may take place within the freeze period.</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9</a:t>
            </a:fld>
            <a:endParaRPr lang="en-US"/>
          </a:p>
        </p:txBody>
      </p:sp>
    </p:spTree>
    <p:extLst>
      <p:ext uri="{BB962C8B-B14F-4D97-AF65-F5344CB8AC3E}">
        <p14:creationId xmlns:p14="http://schemas.microsoft.com/office/powerpoint/2010/main" val="380254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D6C1C-D0A6-4F97-A1FA-B47219CC9E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7499A5-67B9-4BF9-BBB1-8FB86AB33A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D72369D-71EE-4DDD-8C9B-8270814D880E}"/>
              </a:ext>
            </a:extLst>
          </p:cNvPr>
          <p:cNvSpPr>
            <a:spLocks noGrp="1"/>
          </p:cNvSpPr>
          <p:nvPr>
            <p:ph type="dt" sz="half" idx="10"/>
          </p:nvPr>
        </p:nvSpPr>
        <p:spPr/>
        <p:txBody>
          <a:bodyPr/>
          <a:lstStyle/>
          <a:p>
            <a:fld id="{7E19BC6D-6D54-4FB7-81AC-48717B995141}" type="datetime1">
              <a:rPr lang="en-US" smtClean="0"/>
              <a:t>4/8/2020</a:t>
            </a:fld>
            <a:endParaRPr lang="en-US"/>
          </a:p>
        </p:txBody>
      </p:sp>
      <p:sp>
        <p:nvSpPr>
          <p:cNvPr id="5" name="Footer Placeholder 4">
            <a:extLst>
              <a:ext uri="{FF2B5EF4-FFF2-40B4-BE49-F238E27FC236}">
                <a16:creationId xmlns:a16="http://schemas.microsoft.com/office/drawing/2014/main" xmlns="" id="{4469F25C-1D45-4971-A627-B1D65DB29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7D8B87-443D-4830-8DE6-044253032BB4}"/>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36484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72E4F-587A-4288-A997-B3059B2372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7CDC0F1-D291-4029-BD6D-11A1AD8386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18B8BD-3F25-45FA-B8E8-9C948F51C7BB}"/>
              </a:ext>
            </a:extLst>
          </p:cNvPr>
          <p:cNvSpPr>
            <a:spLocks noGrp="1"/>
          </p:cNvSpPr>
          <p:nvPr>
            <p:ph type="dt" sz="half" idx="10"/>
          </p:nvPr>
        </p:nvSpPr>
        <p:spPr/>
        <p:txBody>
          <a:bodyPr/>
          <a:lstStyle/>
          <a:p>
            <a:fld id="{632932AC-EF24-4649-8C0E-2600AABE3C6A}" type="datetime1">
              <a:rPr lang="en-US" smtClean="0"/>
              <a:t>4/8/2020</a:t>
            </a:fld>
            <a:endParaRPr lang="en-US"/>
          </a:p>
        </p:txBody>
      </p:sp>
      <p:sp>
        <p:nvSpPr>
          <p:cNvPr id="5" name="Footer Placeholder 4">
            <a:extLst>
              <a:ext uri="{FF2B5EF4-FFF2-40B4-BE49-F238E27FC236}">
                <a16:creationId xmlns:a16="http://schemas.microsoft.com/office/drawing/2014/main" xmlns="" id="{D86B6B99-F266-49F1-976B-65F7FAFF5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48BE42-A9EC-4553-B202-32139F819DA8}"/>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36195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4E4280F-74C5-4E6F-905D-767B5E669F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07EA566-9968-4C66-B717-A6D262A4BF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85A6EA-06D4-4904-BE85-DBB50EEFF0F1}"/>
              </a:ext>
            </a:extLst>
          </p:cNvPr>
          <p:cNvSpPr>
            <a:spLocks noGrp="1"/>
          </p:cNvSpPr>
          <p:nvPr>
            <p:ph type="dt" sz="half" idx="10"/>
          </p:nvPr>
        </p:nvSpPr>
        <p:spPr/>
        <p:txBody>
          <a:bodyPr/>
          <a:lstStyle/>
          <a:p>
            <a:fld id="{E992F22F-2F0E-4F16-A30A-D9CC62DDE00F}" type="datetime1">
              <a:rPr lang="en-US" smtClean="0"/>
              <a:t>4/8/2020</a:t>
            </a:fld>
            <a:endParaRPr lang="en-US"/>
          </a:p>
        </p:txBody>
      </p:sp>
      <p:sp>
        <p:nvSpPr>
          <p:cNvPr id="5" name="Footer Placeholder 4">
            <a:extLst>
              <a:ext uri="{FF2B5EF4-FFF2-40B4-BE49-F238E27FC236}">
                <a16:creationId xmlns:a16="http://schemas.microsoft.com/office/drawing/2014/main" xmlns="" id="{63CBA7E2-AE82-400F-BD27-45054591F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C9CEEC-32A8-4099-8F3F-2C51D52D860D}"/>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85174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F546C-8076-4815-893A-6CD0324F2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D4F3AA-A4A7-454A-ABAC-1C4F5E9BFE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38FAC9-53CC-442D-9725-22B1ED3062C5}"/>
              </a:ext>
            </a:extLst>
          </p:cNvPr>
          <p:cNvSpPr>
            <a:spLocks noGrp="1"/>
          </p:cNvSpPr>
          <p:nvPr>
            <p:ph type="dt" sz="half" idx="10"/>
          </p:nvPr>
        </p:nvSpPr>
        <p:spPr/>
        <p:txBody>
          <a:bodyPr/>
          <a:lstStyle/>
          <a:p>
            <a:fld id="{FA2054C5-A25F-4875-BA91-A1365499E49F}" type="datetime1">
              <a:rPr lang="en-US" smtClean="0"/>
              <a:t>4/8/2020</a:t>
            </a:fld>
            <a:endParaRPr lang="en-US"/>
          </a:p>
        </p:txBody>
      </p:sp>
      <p:sp>
        <p:nvSpPr>
          <p:cNvPr id="5" name="Footer Placeholder 4">
            <a:extLst>
              <a:ext uri="{FF2B5EF4-FFF2-40B4-BE49-F238E27FC236}">
                <a16:creationId xmlns:a16="http://schemas.microsoft.com/office/drawing/2014/main" xmlns="" id="{F1B3020C-848D-4476-8D7E-4DEB866D5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591C86-0513-486C-9514-338AEBE13735}"/>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355547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25902-B215-4201-BD49-80780F6AF0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701AFC3-B50C-410C-BE04-291A5C1EE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01A12D6-3B02-4B54-B780-51F46D2A7F5A}"/>
              </a:ext>
            </a:extLst>
          </p:cNvPr>
          <p:cNvSpPr>
            <a:spLocks noGrp="1"/>
          </p:cNvSpPr>
          <p:nvPr>
            <p:ph type="dt" sz="half" idx="10"/>
          </p:nvPr>
        </p:nvSpPr>
        <p:spPr/>
        <p:txBody>
          <a:bodyPr/>
          <a:lstStyle/>
          <a:p>
            <a:fld id="{D7E14BC5-07F5-4043-8342-42045A417476}" type="datetime1">
              <a:rPr lang="en-US" smtClean="0"/>
              <a:t>4/8/2020</a:t>
            </a:fld>
            <a:endParaRPr lang="en-US"/>
          </a:p>
        </p:txBody>
      </p:sp>
      <p:sp>
        <p:nvSpPr>
          <p:cNvPr id="5" name="Footer Placeholder 4">
            <a:extLst>
              <a:ext uri="{FF2B5EF4-FFF2-40B4-BE49-F238E27FC236}">
                <a16:creationId xmlns:a16="http://schemas.microsoft.com/office/drawing/2014/main" xmlns="" id="{2FCEEDEA-13D0-42FA-9B86-C8A965488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58EB51-A9CA-4841-AD2B-A286523E46E2}"/>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378272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E7072-B918-46C7-9BC6-66420340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F424D9-764E-44DA-8F4C-F98CF3BD14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9B66E0-B632-4FB5-A6E4-C010D1D8E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C71806-2AF4-43BF-A597-967EB269C6C3}"/>
              </a:ext>
            </a:extLst>
          </p:cNvPr>
          <p:cNvSpPr>
            <a:spLocks noGrp="1"/>
          </p:cNvSpPr>
          <p:nvPr>
            <p:ph type="dt" sz="half" idx="10"/>
          </p:nvPr>
        </p:nvSpPr>
        <p:spPr/>
        <p:txBody>
          <a:bodyPr/>
          <a:lstStyle/>
          <a:p>
            <a:fld id="{BF66BC85-0113-44ED-B19E-F8722357B6EE}" type="datetime1">
              <a:rPr lang="en-US" smtClean="0"/>
              <a:t>4/8/2020</a:t>
            </a:fld>
            <a:endParaRPr lang="en-US"/>
          </a:p>
        </p:txBody>
      </p:sp>
      <p:sp>
        <p:nvSpPr>
          <p:cNvPr id="6" name="Footer Placeholder 5">
            <a:extLst>
              <a:ext uri="{FF2B5EF4-FFF2-40B4-BE49-F238E27FC236}">
                <a16:creationId xmlns:a16="http://schemas.microsoft.com/office/drawing/2014/main" xmlns="" id="{DE4A0243-6B5F-4DC4-BE59-08F1BA6CA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D1AEAA7-B219-421B-A170-4B9A8E61E368}"/>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0370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8BF32-279A-4A45-97D1-A919F6845E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579FFB1-48A6-4F68-9E86-E758C79F3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E34A25-03C4-4AF4-8720-111346BBAA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3763404-5A57-4F6F-82C8-2FEDD0F369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948889B-85A3-4D1D-8D9A-64D68586EF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AF5F832-0C29-4477-8452-1BB0465E73BD}"/>
              </a:ext>
            </a:extLst>
          </p:cNvPr>
          <p:cNvSpPr>
            <a:spLocks noGrp="1"/>
          </p:cNvSpPr>
          <p:nvPr>
            <p:ph type="dt" sz="half" idx="10"/>
          </p:nvPr>
        </p:nvSpPr>
        <p:spPr/>
        <p:txBody>
          <a:bodyPr/>
          <a:lstStyle/>
          <a:p>
            <a:fld id="{EDD5349A-DE20-4AAF-9229-81D76FF65BEE}" type="datetime1">
              <a:rPr lang="en-US" smtClean="0"/>
              <a:t>4/8/2020</a:t>
            </a:fld>
            <a:endParaRPr lang="en-US"/>
          </a:p>
        </p:txBody>
      </p:sp>
      <p:sp>
        <p:nvSpPr>
          <p:cNvPr id="8" name="Footer Placeholder 7">
            <a:extLst>
              <a:ext uri="{FF2B5EF4-FFF2-40B4-BE49-F238E27FC236}">
                <a16:creationId xmlns:a16="http://schemas.microsoft.com/office/drawing/2014/main" xmlns="" id="{370E633C-ABC1-44B7-83AC-FF0C5FA5B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F812435-29E2-4820-BBC8-05EAA76CC936}"/>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34930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8C9033-FAF9-47EB-8787-50F9B28047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6135C58-E4C0-41D7-BBD8-85A007E750AC}"/>
              </a:ext>
            </a:extLst>
          </p:cNvPr>
          <p:cNvSpPr>
            <a:spLocks noGrp="1"/>
          </p:cNvSpPr>
          <p:nvPr>
            <p:ph type="dt" sz="half" idx="10"/>
          </p:nvPr>
        </p:nvSpPr>
        <p:spPr/>
        <p:txBody>
          <a:bodyPr/>
          <a:lstStyle/>
          <a:p>
            <a:fld id="{3E178D64-A36F-4B8C-A994-48F8B33F7A98}" type="datetime1">
              <a:rPr lang="en-US" smtClean="0"/>
              <a:t>4/8/2020</a:t>
            </a:fld>
            <a:endParaRPr lang="en-US"/>
          </a:p>
        </p:txBody>
      </p:sp>
      <p:sp>
        <p:nvSpPr>
          <p:cNvPr id="4" name="Footer Placeholder 3">
            <a:extLst>
              <a:ext uri="{FF2B5EF4-FFF2-40B4-BE49-F238E27FC236}">
                <a16:creationId xmlns:a16="http://schemas.microsoft.com/office/drawing/2014/main" xmlns="" id="{A084E1F1-8F7E-47A4-98A6-00717858E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586FB0E-3CD2-4E61-9A4F-71EE1C530B38}"/>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86822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7D2D7B-45C8-4774-A46A-E81E6A20D2FD}"/>
              </a:ext>
            </a:extLst>
          </p:cNvPr>
          <p:cNvSpPr>
            <a:spLocks noGrp="1"/>
          </p:cNvSpPr>
          <p:nvPr>
            <p:ph type="dt" sz="half" idx="10"/>
          </p:nvPr>
        </p:nvSpPr>
        <p:spPr/>
        <p:txBody>
          <a:bodyPr/>
          <a:lstStyle/>
          <a:p>
            <a:fld id="{DB677E47-CF6C-4651-BAA2-6AD9A7687F6C}" type="datetime1">
              <a:rPr lang="en-US" smtClean="0"/>
              <a:t>4/8/2020</a:t>
            </a:fld>
            <a:endParaRPr lang="en-US"/>
          </a:p>
        </p:txBody>
      </p:sp>
      <p:sp>
        <p:nvSpPr>
          <p:cNvPr id="3" name="Footer Placeholder 2">
            <a:extLst>
              <a:ext uri="{FF2B5EF4-FFF2-40B4-BE49-F238E27FC236}">
                <a16:creationId xmlns:a16="http://schemas.microsoft.com/office/drawing/2014/main" xmlns="" id="{D4888570-BF84-426F-8982-EE24DFBA91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E562546-C1B9-40B0-9154-D9CA36A085FD}"/>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96203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4C8A-345F-42E1-826F-5400625555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A8F9DBD-C040-45CF-9870-BC03A53E4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0D5DC13-8373-4367-B377-F889FC35D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9DE4760-A24D-4E83-A6FE-01BF2335C532}"/>
              </a:ext>
            </a:extLst>
          </p:cNvPr>
          <p:cNvSpPr>
            <a:spLocks noGrp="1"/>
          </p:cNvSpPr>
          <p:nvPr>
            <p:ph type="dt" sz="half" idx="10"/>
          </p:nvPr>
        </p:nvSpPr>
        <p:spPr/>
        <p:txBody>
          <a:bodyPr/>
          <a:lstStyle/>
          <a:p>
            <a:fld id="{72A0A74A-3FA9-4C3F-BBE9-53AB1E165653}" type="datetime1">
              <a:rPr lang="en-US" smtClean="0"/>
              <a:t>4/8/2020</a:t>
            </a:fld>
            <a:endParaRPr lang="en-US"/>
          </a:p>
        </p:txBody>
      </p:sp>
      <p:sp>
        <p:nvSpPr>
          <p:cNvPr id="6" name="Footer Placeholder 5">
            <a:extLst>
              <a:ext uri="{FF2B5EF4-FFF2-40B4-BE49-F238E27FC236}">
                <a16:creationId xmlns:a16="http://schemas.microsoft.com/office/drawing/2014/main" xmlns="" id="{CCCE4249-506C-4E46-966F-C7B5F57E6A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6EFF0AD-8841-45FD-AD9A-C074F0CC82B9}"/>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18825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DC1C7-D514-4446-9290-5053354A0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1D102FF-60D0-4550-B650-6583AD93D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7170AC8-8FCE-4A35-B170-BB2E7C57A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8F0698-43F1-4BA0-8823-EA919C777295}"/>
              </a:ext>
            </a:extLst>
          </p:cNvPr>
          <p:cNvSpPr>
            <a:spLocks noGrp="1"/>
          </p:cNvSpPr>
          <p:nvPr>
            <p:ph type="dt" sz="half" idx="10"/>
          </p:nvPr>
        </p:nvSpPr>
        <p:spPr/>
        <p:txBody>
          <a:bodyPr/>
          <a:lstStyle/>
          <a:p>
            <a:fld id="{D0DDB821-4ECD-47F3-9F20-3FEF8C3725AA}" type="datetime1">
              <a:rPr lang="en-US" smtClean="0"/>
              <a:t>4/8/2020</a:t>
            </a:fld>
            <a:endParaRPr lang="en-US"/>
          </a:p>
        </p:txBody>
      </p:sp>
      <p:sp>
        <p:nvSpPr>
          <p:cNvPr id="6" name="Footer Placeholder 5">
            <a:extLst>
              <a:ext uri="{FF2B5EF4-FFF2-40B4-BE49-F238E27FC236}">
                <a16:creationId xmlns:a16="http://schemas.microsoft.com/office/drawing/2014/main" xmlns="" id="{40384863-B7A6-487E-8360-6F88329AF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7C11A5D-E272-42BF-9E0B-725323B86402}"/>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28674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0A779E4-F194-4C9D-9C24-C762E1C4DB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2F556CD-C862-427F-B534-8AE47BB9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5D8F1B-240A-4715-9E8F-120177E4D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403C4-8F1C-451A-977C-485EE7B2EC35}" type="datetime1">
              <a:rPr lang="en-US" smtClean="0"/>
              <a:t>4/8/2020</a:t>
            </a:fld>
            <a:endParaRPr lang="en-US"/>
          </a:p>
        </p:txBody>
      </p:sp>
      <p:sp>
        <p:nvSpPr>
          <p:cNvPr id="5" name="Footer Placeholder 4">
            <a:extLst>
              <a:ext uri="{FF2B5EF4-FFF2-40B4-BE49-F238E27FC236}">
                <a16:creationId xmlns:a16="http://schemas.microsoft.com/office/drawing/2014/main" xmlns="" id="{CA1656D3-5FD0-436E-9E6D-6BF40E16EE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AE396D0-D302-47B2-A93D-8DC025766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9A598-58D1-480D-8057-49927A977735}" type="slidenum">
              <a:rPr lang="en-US" smtClean="0"/>
              <a:t>‹#›</a:t>
            </a:fld>
            <a:endParaRPr lang="en-US"/>
          </a:p>
        </p:txBody>
      </p:sp>
    </p:spTree>
    <p:extLst>
      <p:ext uri="{BB962C8B-B14F-4D97-AF65-F5344CB8AC3E}">
        <p14:creationId xmlns:p14="http://schemas.microsoft.com/office/powerpoint/2010/main" val="941438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hyperlink" Target="https://community.max.gov/display/DOEExternal/PM+EVM+Guidance" TargetMode="External"/><Relationship Id="rId4" Type="http://schemas.openxmlformats.org/officeDocument/2006/relationships/hyperlink" Target="http://www.energy.gov/projectmanagement/services-0/earned-value-manage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237" y="914400"/>
            <a:ext cx="3657600" cy="2887579"/>
          </a:xfrm>
        </p:spPr>
        <p:txBody>
          <a:bodyPr>
            <a:normAutofit/>
          </a:bodyPr>
          <a:lstStyle/>
          <a:p>
            <a:r>
              <a:rPr lang="en-US" sz="4800" b="1" dirty="0">
                <a:solidFill>
                  <a:srgbClr val="FFFFFF"/>
                </a:solidFill>
              </a:rPr>
              <a:t>Snippet 6-1:  Baseline Freeze Period</a:t>
            </a:r>
          </a:p>
        </p:txBody>
      </p:sp>
      <p:sp>
        <p:nvSpPr>
          <p:cNvPr id="3" name="Subtitle 2"/>
          <p:cNvSpPr>
            <a:spLocks noGrp="1"/>
          </p:cNvSpPr>
          <p:nvPr>
            <p:ph type="subTitle" idx="1"/>
          </p:nvPr>
        </p:nvSpPr>
        <p:spPr>
          <a:xfrm>
            <a:off x="674237" y="4170501"/>
            <a:ext cx="3657600" cy="1525597"/>
          </a:xfrm>
        </p:spPr>
        <p:txBody>
          <a:bodyPr>
            <a:normAutofit lnSpcReduction="10000"/>
          </a:bodyPr>
          <a:lstStyle/>
          <a:p>
            <a:endParaRPr lang="en-US" sz="2000" dirty="0">
              <a:solidFill>
                <a:srgbClr val="FFFFFF"/>
              </a:solidFill>
            </a:endParaRPr>
          </a:p>
          <a:p>
            <a:r>
              <a:rPr lang="en-US" b="1" dirty="0">
                <a:solidFill>
                  <a:srgbClr val="FFFFFF"/>
                </a:solidFill>
              </a:rPr>
              <a:t>U.S. Dept. of Energy</a:t>
            </a:r>
          </a:p>
          <a:p>
            <a:r>
              <a:rPr lang="en-US" b="1" dirty="0">
                <a:solidFill>
                  <a:srgbClr val="FFFFFF"/>
                </a:solidFill>
              </a:rPr>
              <a:t>Office of Project Management (PM)</a:t>
            </a:r>
          </a:p>
        </p:txBody>
      </p:sp>
      <p:cxnSp>
        <p:nvCxnSpPr>
          <p:cNvPr id="12" name="Straight Connector 11">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9E08E74A-28A2-466A-8FD6-E55839D5D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079" y="758431"/>
            <a:ext cx="6553545" cy="5341138"/>
          </a:xfrm>
          <a:prstGeom prst="rect">
            <a:avLst/>
          </a:prstGeom>
        </p:spPr>
      </p:pic>
    </p:spTree>
    <p:extLst>
      <p:ext uri="{BB962C8B-B14F-4D97-AF65-F5344CB8AC3E}">
        <p14:creationId xmlns:p14="http://schemas.microsoft.com/office/powerpoint/2010/main" val="4136769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Arial Black" panose="020B0A04020102020204" pitchFamily="34" charset="0"/>
              </a:rPr>
              <a:t>Allowed Changes During </a:t>
            </a:r>
            <a:br>
              <a:rPr lang="en-US" sz="4000" dirty="0">
                <a:solidFill>
                  <a:srgbClr val="FFFFFF"/>
                </a:solidFill>
                <a:latin typeface="Arial Black" panose="020B0A04020102020204" pitchFamily="34" charset="0"/>
              </a:rPr>
            </a:br>
            <a:r>
              <a:rPr lang="en-US" sz="4000" dirty="0">
                <a:solidFill>
                  <a:srgbClr val="FFFFFF"/>
                </a:solidFill>
                <a:latin typeface="Arial Black" panose="020B0A04020102020204" pitchFamily="34" charset="0"/>
              </a:rPr>
              <a:t>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753979" y="2584213"/>
            <a:ext cx="10258795" cy="4273787"/>
          </a:xfrm>
        </p:spPr>
        <p:txBody>
          <a:bodyPr>
            <a:normAutofit/>
          </a:bodyPr>
          <a:lstStyle/>
          <a:p>
            <a:r>
              <a:rPr lang="en-US" dirty="0"/>
              <a:t>Routine Accounting Changes (ACWP Only) such as Accrual Reversals</a:t>
            </a:r>
          </a:p>
          <a:p>
            <a:r>
              <a:rPr lang="en-US" dirty="0"/>
              <a:t>Customer approved changes; i.e., Definitization of previously awarded work or newly authorized work;</a:t>
            </a:r>
          </a:p>
          <a:p>
            <a:r>
              <a:rPr lang="en-US" dirty="0"/>
              <a:t>Distribution of Undistributed Budget</a:t>
            </a:r>
          </a:p>
          <a:p>
            <a:r>
              <a:rPr lang="en-US" dirty="0"/>
              <a:t>Work Scope changes budgeted from Management Reserve</a:t>
            </a:r>
          </a:p>
          <a:p>
            <a:endParaRPr lang="en-US" dirty="0"/>
          </a:p>
          <a:p>
            <a:endParaRPr lang="en-US" dirty="0"/>
          </a:p>
        </p:txBody>
      </p:sp>
      <p:grpSp>
        <p:nvGrpSpPr>
          <p:cNvPr id="18" name="Group 17">
            <a:extLst>
              <a:ext uri="{FF2B5EF4-FFF2-40B4-BE49-F238E27FC236}">
                <a16:creationId xmlns:a16="http://schemas.microsoft.com/office/drawing/2014/main" xmlns="" id="{450F5244-3D05-413C-9FAD-56E1EF106CD7}"/>
              </a:ext>
            </a:extLst>
          </p:cNvPr>
          <p:cNvGrpSpPr/>
          <p:nvPr/>
        </p:nvGrpSpPr>
        <p:grpSpPr>
          <a:xfrm>
            <a:off x="9571884" y="3580616"/>
            <a:ext cx="2414468" cy="1706133"/>
            <a:chOff x="9667875" y="2808716"/>
            <a:chExt cx="2414468" cy="1706133"/>
          </a:xfrm>
        </p:grpSpPr>
        <p:sp>
          <p:nvSpPr>
            <p:cNvPr id="19" name="Rectangle 18">
              <a:extLst>
                <a:ext uri="{FF2B5EF4-FFF2-40B4-BE49-F238E27FC236}">
                  <a16:creationId xmlns:a16="http://schemas.microsoft.com/office/drawing/2014/main" xmlns="" id="{D340F773-3934-4B9A-B7FC-3DB6446E841C}"/>
                </a:ext>
              </a:extLst>
            </p:cNvPr>
            <p:cNvSpPr/>
            <p:nvPr/>
          </p:nvSpPr>
          <p:spPr>
            <a:xfrm>
              <a:off x="10882099" y="3073683"/>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87CF52D6-00A7-4752-88AA-9CE9A1294C3E}"/>
                </a:ext>
              </a:extLst>
            </p:cNvPr>
            <p:cNvSpPr/>
            <p:nvPr/>
          </p:nvSpPr>
          <p:spPr>
            <a:xfrm>
              <a:off x="9683252" y="3070775"/>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D047C2E6-9EBB-4254-BFCC-18404A762709}"/>
                </a:ext>
              </a:extLst>
            </p:cNvPr>
            <p:cNvSpPr/>
            <p:nvPr/>
          </p:nvSpPr>
          <p:spPr>
            <a:xfrm>
              <a:off x="10880895" y="2813245"/>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F580E5C0-7584-407D-936C-649B9DE54EE6}"/>
                </a:ext>
              </a:extLst>
            </p:cNvPr>
            <p:cNvSpPr/>
            <p:nvPr/>
          </p:nvSpPr>
          <p:spPr>
            <a:xfrm>
              <a:off x="9683616" y="2812317"/>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B74D0E4-6341-44CC-8388-4C3723578042}"/>
                </a:ext>
              </a:extLst>
            </p:cNvPr>
            <p:cNvSpPr txBox="1"/>
            <p:nvPr/>
          </p:nvSpPr>
          <p:spPr>
            <a:xfrm>
              <a:off x="10012254"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4" name="TextBox 23">
              <a:extLst>
                <a:ext uri="{FF2B5EF4-FFF2-40B4-BE49-F238E27FC236}">
                  <a16:creationId xmlns:a16="http://schemas.microsoft.com/office/drawing/2014/main" xmlns="" id="{7A682800-90D5-45C5-8907-2DA8E9EED320}"/>
                </a:ext>
              </a:extLst>
            </p:cNvPr>
            <p:cNvSpPr txBox="1"/>
            <p:nvPr/>
          </p:nvSpPr>
          <p:spPr>
            <a:xfrm>
              <a:off x="11156447"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5" name="TextBox 24">
              <a:extLst>
                <a:ext uri="{FF2B5EF4-FFF2-40B4-BE49-F238E27FC236}">
                  <a16:creationId xmlns:a16="http://schemas.microsoft.com/office/drawing/2014/main" xmlns="" id="{A80E43C6-B376-4424-B221-BE02B8FCD2D1}"/>
                </a:ext>
              </a:extLst>
            </p:cNvPr>
            <p:cNvSpPr txBox="1"/>
            <p:nvPr/>
          </p:nvSpPr>
          <p:spPr>
            <a:xfrm>
              <a:off x="9667875" y="3213620"/>
              <a:ext cx="121597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6" name="TextBox 25">
              <a:extLst>
                <a:ext uri="{FF2B5EF4-FFF2-40B4-BE49-F238E27FC236}">
                  <a16:creationId xmlns:a16="http://schemas.microsoft.com/office/drawing/2014/main" xmlns="" id="{26B243EA-CA1B-4D2D-9DCF-18C3C4CACD75}"/>
                </a:ext>
              </a:extLst>
            </p:cNvPr>
            <p:cNvSpPr txBox="1"/>
            <p:nvPr/>
          </p:nvSpPr>
          <p:spPr>
            <a:xfrm>
              <a:off x="10887082" y="3213823"/>
              <a:ext cx="1191677"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7" name="Rectangle 26">
              <a:extLst>
                <a:ext uri="{FF2B5EF4-FFF2-40B4-BE49-F238E27FC236}">
                  <a16:creationId xmlns:a16="http://schemas.microsoft.com/office/drawing/2014/main" xmlns="" id="{ED320740-4DD6-4E90-BCD2-364131F86B4B}"/>
                </a:ext>
              </a:extLst>
            </p:cNvPr>
            <p:cNvSpPr/>
            <p:nvPr/>
          </p:nvSpPr>
          <p:spPr>
            <a:xfrm>
              <a:off x="9692162" y="3881966"/>
              <a:ext cx="2383342" cy="359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34ABAB8B-8D9D-4DEA-8F3B-A95701711A95}"/>
                </a:ext>
              </a:extLst>
            </p:cNvPr>
            <p:cNvSpPr txBox="1"/>
            <p:nvPr/>
          </p:nvSpPr>
          <p:spPr>
            <a:xfrm>
              <a:off x="9687601" y="3935127"/>
              <a:ext cx="23815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pic>
          <p:nvPicPr>
            <p:cNvPr id="29" name="Picture 28">
              <a:extLst>
                <a:ext uri="{FF2B5EF4-FFF2-40B4-BE49-F238E27FC236}">
                  <a16:creationId xmlns:a16="http://schemas.microsoft.com/office/drawing/2014/main" xmlns="" id="{6EF16EAA-73C4-4BEE-BD99-637C22F385CB}"/>
                </a:ext>
              </a:extLst>
            </p:cNvPr>
            <p:cNvPicPr>
              <a:picLocks noChangeAspect="1"/>
            </p:cNvPicPr>
            <p:nvPr/>
          </p:nvPicPr>
          <p:blipFill>
            <a:blip r:embed="rId4"/>
            <a:stretch>
              <a:fillRect/>
            </a:stretch>
          </p:blipFill>
          <p:spPr>
            <a:xfrm rot="10800000" flipV="1">
              <a:off x="9701042" y="4247650"/>
              <a:ext cx="2368158" cy="255799"/>
            </a:xfrm>
            <a:prstGeom prst="rect">
              <a:avLst/>
            </a:prstGeom>
            <a:ln>
              <a:solidFill>
                <a:schemeClr val="accent1">
                  <a:lumMod val="75000"/>
                </a:schemeClr>
              </a:solidFill>
            </a:ln>
          </p:spPr>
        </p:pic>
      </p:grpSp>
      <p:sp>
        <p:nvSpPr>
          <p:cNvPr id="4" name="Slide Number Placeholder 3">
            <a:extLst>
              <a:ext uri="{FF2B5EF4-FFF2-40B4-BE49-F238E27FC236}">
                <a16:creationId xmlns:a16="http://schemas.microsoft.com/office/drawing/2014/main" xmlns="" id="{FAEE7FC2-9444-4814-925B-51861FF99ED0}"/>
              </a:ext>
            </a:extLst>
          </p:cNvPr>
          <p:cNvSpPr>
            <a:spLocks noGrp="1"/>
          </p:cNvSpPr>
          <p:nvPr>
            <p:ph type="sldNum" sz="quarter" idx="12"/>
          </p:nvPr>
        </p:nvSpPr>
        <p:spPr/>
        <p:txBody>
          <a:bodyPr/>
          <a:lstStyle/>
          <a:p>
            <a:fld id="{7B59A598-58D1-480D-8057-49927A977735}" type="slidenum">
              <a:rPr lang="en-US" smtClean="0"/>
              <a:t>10</a:t>
            </a:fld>
            <a:endParaRPr lang="en-US"/>
          </a:p>
        </p:txBody>
      </p:sp>
    </p:spTree>
    <p:extLst>
      <p:ext uri="{BB962C8B-B14F-4D97-AF65-F5344CB8AC3E}">
        <p14:creationId xmlns:p14="http://schemas.microsoft.com/office/powerpoint/2010/main" val="144839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Arial Black" panose="020B0A04020102020204" pitchFamily="34" charset="0"/>
              </a:rPr>
              <a:t>Allowed Changes During </a:t>
            </a:r>
            <a:br>
              <a:rPr lang="en-US" sz="4000" dirty="0">
                <a:solidFill>
                  <a:srgbClr val="FFFFFF"/>
                </a:solidFill>
                <a:latin typeface="Arial Black" panose="020B0A04020102020204" pitchFamily="34" charset="0"/>
              </a:rPr>
            </a:br>
            <a:r>
              <a:rPr lang="en-US" sz="4000" dirty="0">
                <a:solidFill>
                  <a:srgbClr val="FFFFFF"/>
                </a:solidFill>
                <a:latin typeface="Arial Black" panose="020B0A04020102020204" pitchFamily="34" charset="0"/>
              </a:rPr>
              <a:t>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753979" y="2584213"/>
            <a:ext cx="10258795" cy="4273787"/>
          </a:xfrm>
        </p:spPr>
        <p:txBody>
          <a:bodyPr>
            <a:normAutofit/>
          </a:bodyPr>
          <a:lstStyle/>
          <a:p>
            <a:r>
              <a:rPr lang="en-US" dirty="0"/>
              <a:t>Routine Accounting Changes (ACWP Only) such as Accrual Reversals</a:t>
            </a:r>
          </a:p>
          <a:p>
            <a:r>
              <a:rPr lang="en-US" dirty="0"/>
              <a:t>Customer approved changes; i.e., Definitization of previously awarded work or newly authorized work;</a:t>
            </a:r>
          </a:p>
          <a:p>
            <a:r>
              <a:rPr lang="en-US" dirty="0"/>
              <a:t>Distribution of Undistributed Budget</a:t>
            </a:r>
          </a:p>
          <a:p>
            <a:r>
              <a:rPr lang="en-US" dirty="0"/>
              <a:t>Work Scope changes budgeted from Management Reserve</a:t>
            </a:r>
          </a:p>
          <a:p>
            <a:r>
              <a:rPr lang="en-US" dirty="0"/>
              <a:t>Correction of Errors</a:t>
            </a:r>
          </a:p>
          <a:p>
            <a:pPr marL="0" indent="0">
              <a:buNone/>
            </a:pPr>
            <a:endParaRPr lang="en-US" dirty="0"/>
          </a:p>
          <a:p>
            <a:endParaRPr lang="en-US" dirty="0"/>
          </a:p>
        </p:txBody>
      </p:sp>
      <p:grpSp>
        <p:nvGrpSpPr>
          <p:cNvPr id="18" name="Group 17">
            <a:extLst>
              <a:ext uri="{FF2B5EF4-FFF2-40B4-BE49-F238E27FC236}">
                <a16:creationId xmlns:a16="http://schemas.microsoft.com/office/drawing/2014/main" xmlns="" id="{450F5244-3D05-413C-9FAD-56E1EF106CD7}"/>
              </a:ext>
            </a:extLst>
          </p:cNvPr>
          <p:cNvGrpSpPr/>
          <p:nvPr/>
        </p:nvGrpSpPr>
        <p:grpSpPr>
          <a:xfrm>
            <a:off x="9571884" y="3580616"/>
            <a:ext cx="2414468" cy="1706133"/>
            <a:chOff x="9667875" y="2808716"/>
            <a:chExt cx="2414468" cy="1706133"/>
          </a:xfrm>
        </p:grpSpPr>
        <p:sp>
          <p:nvSpPr>
            <p:cNvPr id="19" name="Rectangle 18">
              <a:extLst>
                <a:ext uri="{FF2B5EF4-FFF2-40B4-BE49-F238E27FC236}">
                  <a16:creationId xmlns:a16="http://schemas.microsoft.com/office/drawing/2014/main" xmlns="" id="{D340F773-3934-4B9A-B7FC-3DB6446E841C}"/>
                </a:ext>
              </a:extLst>
            </p:cNvPr>
            <p:cNvSpPr/>
            <p:nvPr/>
          </p:nvSpPr>
          <p:spPr>
            <a:xfrm>
              <a:off x="10882099" y="3073683"/>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87CF52D6-00A7-4752-88AA-9CE9A1294C3E}"/>
                </a:ext>
              </a:extLst>
            </p:cNvPr>
            <p:cNvSpPr/>
            <p:nvPr/>
          </p:nvSpPr>
          <p:spPr>
            <a:xfrm>
              <a:off x="9683252" y="3070775"/>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D047C2E6-9EBB-4254-BFCC-18404A762709}"/>
                </a:ext>
              </a:extLst>
            </p:cNvPr>
            <p:cNvSpPr/>
            <p:nvPr/>
          </p:nvSpPr>
          <p:spPr>
            <a:xfrm>
              <a:off x="10880895" y="2813245"/>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F580E5C0-7584-407D-936C-649B9DE54EE6}"/>
                </a:ext>
              </a:extLst>
            </p:cNvPr>
            <p:cNvSpPr/>
            <p:nvPr/>
          </p:nvSpPr>
          <p:spPr>
            <a:xfrm>
              <a:off x="9683616" y="2812317"/>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B74D0E4-6341-44CC-8388-4C3723578042}"/>
                </a:ext>
              </a:extLst>
            </p:cNvPr>
            <p:cNvSpPr txBox="1"/>
            <p:nvPr/>
          </p:nvSpPr>
          <p:spPr>
            <a:xfrm>
              <a:off x="10012254"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4" name="TextBox 23">
              <a:extLst>
                <a:ext uri="{FF2B5EF4-FFF2-40B4-BE49-F238E27FC236}">
                  <a16:creationId xmlns:a16="http://schemas.microsoft.com/office/drawing/2014/main" xmlns="" id="{7A682800-90D5-45C5-8907-2DA8E9EED320}"/>
                </a:ext>
              </a:extLst>
            </p:cNvPr>
            <p:cNvSpPr txBox="1"/>
            <p:nvPr/>
          </p:nvSpPr>
          <p:spPr>
            <a:xfrm>
              <a:off x="11156447"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5" name="TextBox 24">
              <a:extLst>
                <a:ext uri="{FF2B5EF4-FFF2-40B4-BE49-F238E27FC236}">
                  <a16:creationId xmlns:a16="http://schemas.microsoft.com/office/drawing/2014/main" xmlns="" id="{A80E43C6-B376-4424-B221-BE02B8FCD2D1}"/>
                </a:ext>
              </a:extLst>
            </p:cNvPr>
            <p:cNvSpPr txBox="1"/>
            <p:nvPr/>
          </p:nvSpPr>
          <p:spPr>
            <a:xfrm>
              <a:off x="9667875" y="3213620"/>
              <a:ext cx="121597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6" name="TextBox 25">
              <a:extLst>
                <a:ext uri="{FF2B5EF4-FFF2-40B4-BE49-F238E27FC236}">
                  <a16:creationId xmlns:a16="http://schemas.microsoft.com/office/drawing/2014/main" xmlns="" id="{26B243EA-CA1B-4D2D-9DCF-18C3C4CACD75}"/>
                </a:ext>
              </a:extLst>
            </p:cNvPr>
            <p:cNvSpPr txBox="1"/>
            <p:nvPr/>
          </p:nvSpPr>
          <p:spPr>
            <a:xfrm>
              <a:off x="10887082" y="3213823"/>
              <a:ext cx="1191677"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7" name="Rectangle 26">
              <a:extLst>
                <a:ext uri="{FF2B5EF4-FFF2-40B4-BE49-F238E27FC236}">
                  <a16:creationId xmlns:a16="http://schemas.microsoft.com/office/drawing/2014/main" xmlns="" id="{ED320740-4DD6-4E90-BCD2-364131F86B4B}"/>
                </a:ext>
              </a:extLst>
            </p:cNvPr>
            <p:cNvSpPr/>
            <p:nvPr/>
          </p:nvSpPr>
          <p:spPr>
            <a:xfrm>
              <a:off x="9692162" y="3881966"/>
              <a:ext cx="2383342" cy="359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34ABAB8B-8D9D-4DEA-8F3B-A95701711A95}"/>
                </a:ext>
              </a:extLst>
            </p:cNvPr>
            <p:cNvSpPr txBox="1"/>
            <p:nvPr/>
          </p:nvSpPr>
          <p:spPr>
            <a:xfrm>
              <a:off x="9687601" y="3935127"/>
              <a:ext cx="23815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pic>
          <p:nvPicPr>
            <p:cNvPr id="29" name="Picture 28">
              <a:extLst>
                <a:ext uri="{FF2B5EF4-FFF2-40B4-BE49-F238E27FC236}">
                  <a16:creationId xmlns:a16="http://schemas.microsoft.com/office/drawing/2014/main" xmlns="" id="{6EF16EAA-73C4-4BEE-BD99-637C22F385CB}"/>
                </a:ext>
              </a:extLst>
            </p:cNvPr>
            <p:cNvPicPr>
              <a:picLocks noChangeAspect="1"/>
            </p:cNvPicPr>
            <p:nvPr/>
          </p:nvPicPr>
          <p:blipFill>
            <a:blip r:embed="rId4"/>
            <a:stretch>
              <a:fillRect/>
            </a:stretch>
          </p:blipFill>
          <p:spPr>
            <a:xfrm rot="10800000" flipV="1">
              <a:off x="9701042" y="4247650"/>
              <a:ext cx="2368158" cy="255799"/>
            </a:xfrm>
            <a:prstGeom prst="rect">
              <a:avLst/>
            </a:prstGeom>
            <a:ln>
              <a:solidFill>
                <a:schemeClr val="accent1">
                  <a:lumMod val="75000"/>
                </a:schemeClr>
              </a:solidFill>
            </a:ln>
          </p:spPr>
        </p:pic>
      </p:grpSp>
      <p:sp>
        <p:nvSpPr>
          <p:cNvPr id="4" name="Slide Number Placeholder 3">
            <a:extLst>
              <a:ext uri="{FF2B5EF4-FFF2-40B4-BE49-F238E27FC236}">
                <a16:creationId xmlns:a16="http://schemas.microsoft.com/office/drawing/2014/main" xmlns="" id="{D038005E-1A0A-4AE6-9D7E-CEE269A04734}"/>
              </a:ext>
            </a:extLst>
          </p:cNvPr>
          <p:cNvSpPr>
            <a:spLocks noGrp="1"/>
          </p:cNvSpPr>
          <p:nvPr>
            <p:ph type="sldNum" sz="quarter" idx="12"/>
          </p:nvPr>
        </p:nvSpPr>
        <p:spPr/>
        <p:txBody>
          <a:bodyPr/>
          <a:lstStyle/>
          <a:p>
            <a:fld id="{7B59A598-58D1-480D-8057-49927A977735}" type="slidenum">
              <a:rPr lang="en-US" smtClean="0"/>
              <a:t>11</a:t>
            </a:fld>
            <a:endParaRPr lang="en-US"/>
          </a:p>
        </p:txBody>
      </p:sp>
    </p:spTree>
    <p:extLst>
      <p:ext uri="{BB962C8B-B14F-4D97-AF65-F5344CB8AC3E}">
        <p14:creationId xmlns:p14="http://schemas.microsoft.com/office/powerpoint/2010/main" val="103112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Arial Black" panose="020B0A04020102020204" pitchFamily="34" charset="0"/>
              </a:rPr>
              <a:t>Allowed Changes During </a:t>
            </a:r>
            <a:br>
              <a:rPr lang="en-US" sz="4000" dirty="0">
                <a:solidFill>
                  <a:srgbClr val="FFFFFF"/>
                </a:solidFill>
                <a:latin typeface="Arial Black" panose="020B0A04020102020204" pitchFamily="34" charset="0"/>
              </a:rPr>
            </a:br>
            <a:r>
              <a:rPr lang="en-US" sz="4000" dirty="0">
                <a:solidFill>
                  <a:srgbClr val="FFFFFF"/>
                </a:solidFill>
                <a:latin typeface="Arial Black" panose="020B0A04020102020204" pitchFamily="34" charset="0"/>
              </a:rPr>
              <a:t>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753979" y="2584213"/>
            <a:ext cx="10258795" cy="4273787"/>
          </a:xfrm>
        </p:spPr>
        <p:txBody>
          <a:bodyPr>
            <a:normAutofit/>
          </a:bodyPr>
          <a:lstStyle/>
          <a:p>
            <a:r>
              <a:rPr lang="en-US" dirty="0"/>
              <a:t>Routine Accounting Changes (ACWP Only) such as Accrual Reversals</a:t>
            </a:r>
          </a:p>
          <a:p>
            <a:r>
              <a:rPr lang="en-US" dirty="0"/>
              <a:t>Customer approved changes; i.e., Definitization of previously awarded work or newly authorized work;</a:t>
            </a:r>
          </a:p>
          <a:p>
            <a:r>
              <a:rPr lang="en-US" dirty="0"/>
              <a:t>Distribution of Undistributed Budget</a:t>
            </a:r>
          </a:p>
          <a:p>
            <a:r>
              <a:rPr lang="en-US" dirty="0"/>
              <a:t>Work Scope changes budgeted from Management Reserve</a:t>
            </a:r>
          </a:p>
          <a:p>
            <a:r>
              <a:rPr lang="en-US" dirty="0"/>
              <a:t>Correction of Errors</a:t>
            </a:r>
          </a:p>
          <a:p>
            <a:r>
              <a:rPr lang="en-US" dirty="0"/>
              <a:t>Emergent safety or emergency issues, recognized by DOE</a:t>
            </a:r>
          </a:p>
          <a:p>
            <a:endParaRPr lang="en-US" dirty="0"/>
          </a:p>
          <a:p>
            <a:endParaRPr lang="en-US" dirty="0"/>
          </a:p>
        </p:txBody>
      </p:sp>
      <p:grpSp>
        <p:nvGrpSpPr>
          <p:cNvPr id="18" name="Group 17">
            <a:extLst>
              <a:ext uri="{FF2B5EF4-FFF2-40B4-BE49-F238E27FC236}">
                <a16:creationId xmlns:a16="http://schemas.microsoft.com/office/drawing/2014/main" xmlns="" id="{450F5244-3D05-413C-9FAD-56E1EF106CD7}"/>
              </a:ext>
            </a:extLst>
          </p:cNvPr>
          <p:cNvGrpSpPr/>
          <p:nvPr/>
        </p:nvGrpSpPr>
        <p:grpSpPr>
          <a:xfrm>
            <a:off x="9571884" y="3580616"/>
            <a:ext cx="2414468" cy="1706133"/>
            <a:chOff x="9667875" y="2808716"/>
            <a:chExt cx="2414468" cy="1706133"/>
          </a:xfrm>
        </p:grpSpPr>
        <p:sp>
          <p:nvSpPr>
            <p:cNvPr id="19" name="Rectangle 18">
              <a:extLst>
                <a:ext uri="{FF2B5EF4-FFF2-40B4-BE49-F238E27FC236}">
                  <a16:creationId xmlns:a16="http://schemas.microsoft.com/office/drawing/2014/main" xmlns="" id="{D340F773-3934-4B9A-B7FC-3DB6446E841C}"/>
                </a:ext>
              </a:extLst>
            </p:cNvPr>
            <p:cNvSpPr/>
            <p:nvPr/>
          </p:nvSpPr>
          <p:spPr>
            <a:xfrm>
              <a:off x="10882099" y="3073683"/>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87CF52D6-00A7-4752-88AA-9CE9A1294C3E}"/>
                </a:ext>
              </a:extLst>
            </p:cNvPr>
            <p:cNvSpPr/>
            <p:nvPr/>
          </p:nvSpPr>
          <p:spPr>
            <a:xfrm>
              <a:off x="9683252" y="3070775"/>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D047C2E6-9EBB-4254-BFCC-18404A762709}"/>
                </a:ext>
              </a:extLst>
            </p:cNvPr>
            <p:cNvSpPr/>
            <p:nvPr/>
          </p:nvSpPr>
          <p:spPr>
            <a:xfrm>
              <a:off x="10880895" y="2813245"/>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F580E5C0-7584-407D-936C-649B9DE54EE6}"/>
                </a:ext>
              </a:extLst>
            </p:cNvPr>
            <p:cNvSpPr/>
            <p:nvPr/>
          </p:nvSpPr>
          <p:spPr>
            <a:xfrm>
              <a:off x="9683616" y="2812317"/>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B74D0E4-6341-44CC-8388-4C3723578042}"/>
                </a:ext>
              </a:extLst>
            </p:cNvPr>
            <p:cNvSpPr txBox="1"/>
            <p:nvPr/>
          </p:nvSpPr>
          <p:spPr>
            <a:xfrm>
              <a:off x="10012254"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4" name="TextBox 23">
              <a:extLst>
                <a:ext uri="{FF2B5EF4-FFF2-40B4-BE49-F238E27FC236}">
                  <a16:creationId xmlns:a16="http://schemas.microsoft.com/office/drawing/2014/main" xmlns="" id="{7A682800-90D5-45C5-8907-2DA8E9EED320}"/>
                </a:ext>
              </a:extLst>
            </p:cNvPr>
            <p:cNvSpPr txBox="1"/>
            <p:nvPr/>
          </p:nvSpPr>
          <p:spPr>
            <a:xfrm>
              <a:off x="11156447"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5" name="TextBox 24">
              <a:extLst>
                <a:ext uri="{FF2B5EF4-FFF2-40B4-BE49-F238E27FC236}">
                  <a16:creationId xmlns:a16="http://schemas.microsoft.com/office/drawing/2014/main" xmlns="" id="{A80E43C6-B376-4424-B221-BE02B8FCD2D1}"/>
                </a:ext>
              </a:extLst>
            </p:cNvPr>
            <p:cNvSpPr txBox="1"/>
            <p:nvPr/>
          </p:nvSpPr>
          <p:spPr>
            <a:xfrm>
              <a:off x="9667875" y="3213620"/>
              <a:ext cx="121597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6" name="TextBox 25">
              <a:extLst>
                <a:ext uri="{FF2B5EF4-FFF2-40B4-BE49-F238E27FC236}">
                  <a16:creationId xmlns:a16="http://schemas.microsoft.com/office/drawing/2014/main" xmlns="" id="{26B243EA-CA1B-4D2D-9DCF-18C3C4CACD75}"/>
                </a:ext>
              </a:extLst>
            </p:cNvPr>
            <p:cNvSpPr txBox="1"/>
            <p:nvPr/>
          </p:nvSpPr>
          <p:spPr>
            <a:xfrm>
              <a:off x="10887082" y="3213823"/>
              <a:ext cx="1191677"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7" name="Rectangle 26">
              <a:extLst>
                <a:ext uri="{FF2B5EF4-FFF2-40B4-BE49-F238E27FC236}">
                  <a16:creationId xmlns:a16="http://schemas.microsoft.com/office/drawing/2014/main" xmlns="" id="{ED320740-4DD6-4E90-BCD2-364131F86B4B}"/>
                </a:ext>
              </a:extLst>
            </p:cNvPr>
            <p:cNvSpPr/>
            <p:nvPr/>
          </p:nvSpPr>
          <p:spPr>
            <a:xfrm>
              <a:off x="9692162" y="3881966"/>
              <a:ext cx="2383342" cy="359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34ABAB8B-8D9D-4DEA-8F3B-A95701711A95}"/>
                </a:ext>
              </a:extLst>
            </p:cNvPr>
            <p:cNvSpPr txBox="1"/>
            <p:nvPr/>
          </p:nvSpPr>
          <p:spPr>
            <a:xfrm>
              <a:off x="9687601" y="3935127"/>
              <a:ext cx="23815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pic>
          <p:nvPicPr>
            <p:cNvPr id="29" name="Picture 28">
              <a:extLst>
                <a:ext uri="{FF2B5EF4-FFF2-40B4-BE49-F238E27FC236}">
                  <a16:creationId xmlns:a16="http://schemas.microsoft.com/office/drawing/2014/main" xmlns="" id="{6EF16EAA-73C4-4BEE-BD99-637C22F385CB}"/>
                </a:ext>
              </a:extLst>
            </p:cNvPr>
            <p:cNvPicPr>
              <a:picLocks noChangeAspect="1"/>
            </p:cNvPicPr>
            <p:nvPr/>
          </p:nvPicPr>
          <p:blipFill>
            <a:blip r:embed="rId4"/>
            <a:stretch>
              <a:fillRect/>
            </a:stretch>
          </p:blipFill>
          <p:spPr>
            <a:xfrm rot="10800000" flipV="1">
              <a:off x="9701042" y="4247650"/>
              <a:ext cx="2368158" cy="255799"/>
            </a:xfrm>
            <a:prstGeom prst="rect">
              <a:avLst/>
            </a:prstGeom>
            <a:ln>
              <a:solidFill>
                <a:schemeClr val="accent1">
                  <a:lumMod val="75000"/>
                </a:schemeClr>
              </a:solidFill>
            </a:ln>
          </p:spPr>
        </p:pic>
      </p:grpSp>
      <p:sp>
        <p:nvSpPr>
          <p:cNvPr id="4" name="Slide Number Placeholder 3">
            <a:extLst>
              <a:ext uri="{FF2B5EF4-FFF2-40B4-BE49-F238E27FC236}">
                <a16:creationId xmlns:a16="http://schemas.microsoft.com/office/drawing/2014/main" xmlns="" id="{056124C9-4DB1-42BA-923E-2416AAD8F7C0}"/>
              </a:ext>
            </a:extLst>
          </p:cNvPr>
          <p:cNvSpPr>
            <a:spLocks noGrp="1"/>
          </p:cNvSpPr>
          <p:nvPr>
            <p:ph type="sldNum" sz="quarter" idx="12"/>
          </p:nvPr>
        </p:nvSpPr>
        <p:spPr/>
        <p:txBody>
          <a:bodyPr/>
          <a:lstStyle/>
          <a:p>
            <a:fld id="{7B59A598-58D1-480D-8057-49927A977735}" type="slidenum">
              <a:rPr lang="en-US" smtClean="0"/>
              <a:t>12</a:t>
            </a:fld>
            <a:endParaRPr lang="en-US"/>
          </a:p>
        </p:txBody>
      </p:sp>
    </p:spTree>
    <p:extLst>
      <p:ext uri="{BB962C8B-B14F-4D97-AF65-F5344CB8AC3E}">
        <p14:creationId xmlns:p14="http://schemas.microsoft.com/office/powerpoint/2010/main" val="201743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Arial Black" panose="020B0A04020102020204" pitchFamily="34" charset="0"/>
              </a:rPr>
              <a:t>Allowed Changes During </a:t>
            </a:r>
            <a:br>
              <a:rPr lang="en-US" sz="4000" dirty="0">
                <a:solidFill>
                  <a:srgbClr val="FFFFFF"/>
                </a:solidFill>
                <a:latin typeface="Arial Black" panose="020B0A04020102020204" pitchFamily="34" charset="0"/>
              </a:rPr>
            </a:br>
            <a:r>
              <a:rPr lang="en-US" sz="4000" dirty="0">
                <a:solidFill>
                  <a:srgbClr val="FFFFFF"/>
                </a:solidFill>
                <a:latin typeface="Arial Black" panose="020B0A04020102020204" pitchFamily="34" charset="0"/>
              </a:rPr>
              <a:t>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753979" y="2584213"/>
            <a:ext cx="10258795" cy="4273787"/>
          </a:xfrm>
        </p:spPr>
        <p:txBody>
          <a:bodyPr>
            <a:normAutofit/>
          </a:bodyPr>
          <a:lstStyle/>
          <a:p>
            <a:r>
              <a:rPr lang="en-US" dirty="0"/>
              <a:t>Routine Accounting Changes (ACWP Only) such as Accrual Reversals</a:t>
            </a:r>
          </a:p>
          <a:p>
            <a:r>
              <a:rPr lang="en-US" dirty="0"/>
              <a:t>Customer approved changes; i.e., Definitization of previously awarded work or newly authorized work;</a:t>
            </a:r>
          </a:p>
          <a:p>
            <a:r>
              <a:rPr lang="en-US" dirty="0"/>
              <a:t>Distribution of Undistributed Budget</a:t>
            </a:r>
          </a:p>
          <a:p>
            <a:r>
              <a:rPr lang="en-US" dirty="0"/>
              <a:t>Work Scope changes budgeted from Management Reserve</a:t>
            </a:r>
          </a:p>
          <a:p>
            <a:r>
              <a:rPr lang="en-US" dirty="0"/>
              <a:t>Correction of Errors</a:t>
            </a:r>
          </a:p>
          <a:p>
            <a:r>
              <a:rPr lang="en-US" dirty="0"/>
              <a:t>Emergent safety or emergency issues, recognized by DOE</a:t>
            </a:r>
          </a:p>
          <a:p>
            <a:r>
              <a:rPr lang="en-US" dirty="0"/>
              <a:t>Routine Rate Adjustments (does not impact Baseline)</a:t>
            </a:r>
          </a:p>
          <a:p>
            <a:endParaRPr lang="en-US" dirty="0"/>
          </a:p>
          <a:p>
            <a:endParaRPr lang="en-US" dirty="0"/>
          </a:p>
        </p:txBody>
      </p:sp>
      <p:grpSp>
        <p:nvGrpSpPr>
          <p:cNvPr id="18" name="Group 17">
            <a:extLst>
              <a:ext uri="{FF2B5EF4-FFF2-40B4-BE49-F238E27FC236}">
                <a16:creationId xmlns:a16="http://schemas.microsoft.com/office/drawing/2014/main" xmlns="" id="{450F5244-3D05-413C-9FAD-56E1EF106CD7}"/>
              </a:ext>
            </a:extLst>
          </p:cNvPr>
          <p:cNvGrpSpPr/>
          <p:nvPr/>
        </p:nvGrpSpPr>
        <p:grpSpPr>
          <a:xfrm>
            <a:off x="9571884" y="3580616"/>
            <a:ext cx="2414468" cy="1706133"/>
            <a:chOff x="9667875" y="2808716"/>
            <a:chExt cx="2414468" cy="1706133"/>
          </a:xfrm>
        </p:grpSpPr>
        <p:sp>
          <p:nvSpPr>
            <p:cNvPr id="19" name="Rectangle 18">
              <a:extLst>
                <a:ext uri="{FF2B5EF4-FFF2-40B4-BE49-F238E27FC236}">
                  <a16:creationId xmlns:a16="http://schemas.microsoft.com/office/drawing/2014/main" xmlns="" id="{D340F773-3934-4B9A-B7FC-3DB6446E841C}"/>
                </a:ext>
              </a:extLst>
            </p:cNvPr>
            <p:cNvSpPr/>
            <p:nvPr/>
          </p:nvSpPr>
          <p:spPr>
            <a:xfrm>
              <a:off x="10882099" y="3073683"/>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87CF52D6-00A7-4752-88AA-9CE9A1294C3E}"/>
                </a:ext>
              </a:extLst>
            </p:cNvPr>
            <p:cNvSpPr/>
            <p:nvPr/>
          </p:nvSpPr>
          <p:spPr>
            <a:xfrm>
              <a:off x="9683252" y="3070775"/>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D047C2E6-9EBB-4254-BFCC-18404A762709}"/>
                </a:ext>
              </a:extLst>
            </p:cNvPr>
            <p:cNvSpPr/>
            <p:nvPr/>
          </p:nvSpPr>
          <p:spPr>
            <a:xfrm>
              <a:off x="10880895" y="2813245"/>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F580E5C0-7584-407D-936C-649B9DE54EE6}"/>
                </a:ext>
              </a:extLst>
            </p:cNvPr>
            <p:cNvSpPr/>
            <p:nvPr/>
          </p:nvSpPr>
          <p:spPr>
            <a:xfrm>
              <a:off x="9683616" y="2812317"/>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B74D0E4-6341-44CC-8388-4C3723578042}"/>
                </a:ext>
              </a:extLst>
            </p:cNvPr>
            <p:cNvSpPr txBox="1"/>
            <p:nvPr/>
          </p:nvSpPr>
          <p:spPr>
            <a:xfrm>
              <a:off x="10012254"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4" name="TextBox 23">
              <a:extLst>
                <a:ext uri="{FF2B5EF4-FFF2-40B4-BE49-F238E27FC236}">
                  <a16:creationId xmlns:a16="http://schemas.microsoft.com/office/drawing/2014/main" xmlns="" id="{7A682800-90D5-45C5-8907-2DA8E9EED320}"/>
                </a:ext>
              </a:extLst>
            </p:cNvPr>
            <p:cNvSpPr txBox="1"/>
            <p:nvPr/>
          </p:nvSpPr>
          <p:spPr>
            <a:xfrm>
              <a:off x="11156447"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5" name="TextBox 24">
              <a:extLst>
                <a:ext uri="{FF2B5EF4-FFF2-40B4-BE49-F238E27FC236}">
                  <a16:creationId xmlns:a16="http://schemas.microsoft.com/office/drawing/2014/main" xmlns="" id="{A80E43C6-B376-4424-B221-BE02B8FCD2D1}"/>
                </a:ext>
              </a:extLst>
            </p:cNvPr>
            <p:cNvSpPr txBox="1"/>
            <p:nvPr/>
          </p:nvSpPr>
          <p:spPr>
            <a:xfrm>
              <a:off x="9667875" y="3213620"/>
              <a:ext cx="121597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6" name="TextBox 25">
              <a:extLst>
                <a:ext uri="{FF2B5EF4-FFF2-40B4-BE49-F238E27FC236}">
                  <a16:creationId xmlns:a16="http://schemas.microsoft.com/office/drawing/2014/main" xmlns="" id="{26B243EA-CA1B-4D2D-9DCF-18C3C4CACD75}"/>
                </a:ext>
              </a:extLst>
            </p:cNvPr>
            <p:cNvSpPr txBox="1"/>
            <p:nvPr/>
          </p:nvSpPr>
          <p:spPr>
            <a:xfrm>
              <a:off x="10887082" y="3213823"/>
              <a:ext cx="1191677"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7" name="Rectangle 26">
              <a:extLst>
                <a:ext uri="{FF2B5EF4-FFF2-40B4-BE49-F238E27FC236}">
                  <a16:creationId xmlns:a16="http://schemas.microsoft.com/office/drawing/2014/main" xmlns="" id="{ED320740-4DD6-4E90-BCD2-364131F86B4B}"/>
                </a:ext>
              </a:extLst>
            </p:cNvPr>
            <p:cNvSpPr/>
            <p:nvPr/>
          </p:nvSpPr>
          <p:spPr>
            <a:xfrm>
              <a:off x="9692162" y="3881966"/>
              <a:ext cx="2383342" cy="359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34ABAB8B-8D9D-4DEA-8F3B-A95701711A95}"/>
                </a:ext>
              </a:extLst>
            </p:cNvPr>
            <p:cNvSpPr txBox="1"/>
            <p:nvPr/>
          </p:nvSpPr>
          <p:spPr>
            <a:xfrm>
              <a:off x="9687601" y="3935127"/>
              <a:ext cx="23815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pic>
          <p:nvPicPr>
            <p:cNvPr id="29" name="Picture 28">
              <a:extLst>
                <a:ext uri="{FF2B5EF4-FFF2-40B4-BE49-F238E27FC236}">
                  <a16:creationId xmlns:a16="http://schemas.microsoft.com/office/drawing/2014/main" xmlns="" id="{6EF16EAA-73C4-4BEE-BD99-637C22F385CB}"/>
                </a:ext>
              </a:extLst>
            </p:cNvPr>
            <p:cNvPicPr>
              <a:picLocks noChangeAspect="1"/>
            </p:cNvPicPr>
            <p:nvPr/>
          </p:nvPicPr>
          <p:blipFill>
            <a:blip r:embed="rId4"/>
            <a:stretch>
              <a:fillRect/>
            </a:stretch>
          </p:blipFill>
          <p:spPr>
            <a:xfrm rot="10800000" flipV="1">
              <a:off x="9701042" y="4247650"/>
              <a:ext cx="2368158" cy="255799"/>
            </a:xfrm>
            <a:prstGeom prst="rect">
              <a:avLst/>
            </a:prstGeom>
            <a:ln>
              <a:solidFill>
                <a:schemeClr val="accent1">
                  <a:lumMod val="75000"/>
                </a:schemeClr>
              </a:solidFill>
            </a:ln>
          </p:spPr>
        </p:pic>
      </p:grpSp>
      <p:sp>
        <p:nvSpPr>
          <p:cNvPr id="4" name="Slide Number Placeholder 3">
            <a:extLst>
              <a:ext uri="{FF2B5EF4-FFF2-40B4-BE49-F238E27FC236}">
                <a16:creationId xmlns:a16="http://schemas.microsoft.com/office/drawing/2014/main" xmlns="" id="{D627C63F-7C9E-4FC4-BA61-F79CE124DBDF}"/>
              </a:ext>
            </a:extLst>
          </p:cNvPr>
          <p:cNvSpPr>
            <a:spLocks noGrp="1"/>
          </p:cNvSpPr>
          <p:nvPr>
            <p:ph type="sldNum" sz="quarter" idx="12"/>
          </p:nvPr>
        </p:nvSpPr>
        <p:spPr/>
        <p:txBody>
          <a:bodyPr/>
          <a:lstStyle/>
          <a:p>
            <a:fld id="{7B59A598-58D1-480D-8057-49927A977735}" type="slidenum">
              <a:rPr lang="en-US" smtClean="0"/>
              <a:t>13</a:t>
            </a:fld>
            <a:endParaRPr lang="en-US"/>
          </a:p>
        </p:txBody>
      </p:sp>
    </p:spTree>
    <p:extLst>
      <p:ext uri="{BB962C8B-B14F-4D97-AF65-F5344CB8AC3E}">
        <p14:creationId xmlns:p14="http://schemas.microsoft.com/office/powerpoint/2010/main" val="899998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Arial Black" panose="020B0A04020102020204" pitchFamily="34" charset="0"/>
              </a:rPr>
              <a:t>Allowed Changes During </a:t>
            </a:r>
            <a:br>
              <a:rPr lang="en-US" sz="4000" dirty="0">
                <a:solidFill>
                  <a:srgbClr val="FFFFFF"/>
                </a:solidFill>
                <a:latin typeface="Arial Black" panose="020B0A04020102020204" pitchFamily="34" charset="0"/>
              </a:rPr>
            </a:br>
            <a:r>
              <a:rPr lang="en-US" sz="4000" dirty="0">
                <a:solidFill>
                  <a:srgbClr val="FFFFFF"/>
                </a:solidFill>
                <a:latin typeface="Arial Black" panose="020B0A04020102020204" pitchFamily="34" charset="0"/>
              </a:rPr>
              <a:t>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753979" y="2584213"/>
            <a:ext cx="10258795" cy="4273787"/>
          </a:xfrm>
        </p:spPr>
        <p:txBody>
          <a:bodyPr>
            <a:normAutofit lnSpcReduction="10000"/>
          </a:bodyPr>
          <a:lstStyle/>
          <a:p>
            <a:r>
              <a:rPr lang="en-US" dirty="0"/>
              <a:t>Routine Accounting Changes (ACWP Only) such as Accrual Reversals</a:t>
            </a:r>
          </a:p>
          <a:p>
            <a:r>
              <a:rPr lang="en-US" dirty="0"/>
              <a:t>Customer approved changes; i.e., Definitization of previously awarded work or newly authorized work;</a:t>
            </a:r>
          </a:p>
          <a:p>
            <a:r>
              <a:rPr lang="en-US" dirty="0"/>
              <a:t>Distribution of Undistributed Budget</a:t>
            </a:r>
          </a:p>
          <a:p>
            <a:r>
              <a:rPr lang="en-US" dirty="0"/>
              <a:t>Work Scope changes budgeted from Management Reserve</a:t>
            </a:r>
          </a:p>
          <a:p>
            <a:r>
              <a:rPr lang="en-US" dirty="0"/>
              <a:t>Correction of Errors</a:t>
            </a:r>
          </a:p>
          <a:p>
            <a:r>
              <a:rPr lang="en-US" dirty="0"/>
              <a:t>Emergent safety or emergency issues, recognized by DOE</a:t>
            </a:r>
          </a:p>
          <a:p>
            <a:r>
              <a:rPr lang="en-US" dirty="0"/>
              <a:t>Routine Rate Adjustments (does not impact Baseline)</a:t>
            </a:r>
          </a:p>
          <a:p>
            <a:r>
              <a:rPr lang="en-US" dirty="0"/>
              <a:t>Replanning of LOE Work Packages with little cumulative ACWP</a:t>
            </a:r>
          </a:p>
          <a:p>
            <a:endParaRPr lang="en-US" dirty="0"/>
          </a:p>
          <a:p>
            <a:endParaRPr lang="en-US" dirty="0"/>
          </a:p>
        </p:txBody>
      </p:sp>
      <p:grpSp>
        <p:nvGrpSpPr>
          <p:cNvPr id="18" name="Group 17">
            <a:extLst>
              <a:ext uri="{FF2B5EF4-FFF2-40B4-BE49-F238E27FC236}">
                <a16:creationId xmlns:a16="http://schemas.microsoft.com/office/drawing/2014/main" xmlns="" id="{450F5244-3D05-413C-9FAD-56E1EF106CD7}"/>
              </a:ext>
            </a:extLst>
          </p:cNvPr>
          <p:cNvGrpSpPr/>
          <p:nvPr/>
        </p:nvGrpSpPr>
        <p:grpSpPr>
          <a:xfrm>
            <a:off x="9571884" y="3580616"/>
            <a:ext cx="2414468" cy="1706133"/>
            <a:chOff x="9667875" y="2808716"/>
            <a:chExt cx="2414468" cy="1706133"/>
          </a:xfrm>
        </p:grpSpPr>
        <p:sp>
          <p:nvSpPr>
            <p:cNvPr id="19" name="Rectangle 18">
              <a:extLst>
                <a:ext uri="{FF2B5EF4-FFF2-40B4-BE49-F238E27FC236}">
                  <a16:creationId xmlns:a16="http://schemas.microsoft.com/office/drawing/2014/main" xmlns="" id="{D340F773-3934-4B9A-B7FC-3DB6446E841C}"/>
                </a:ext>
              </a:extLst>
            </p:cNvPr>
            <p:cNvSpPr/>
            <p:nvPr/>
          </p:nvSpPr>
          <p:spPr>
            <a:xfrm>
              <a:off x="10882099" y="3073683"/>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87CF52D6-00A7-4752-88AA-9CE9A1294C3E}"/>
                </a:ext>
              </a:extLst>
            </p:cNvPr>
            <p:cNvSpPr/>
            <p:nvPr/>
          </p:nvSpPr>
          <p:spPr>
            <a:xfrm>
              <a:off x="9683252" y="3070775"/>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D047C2E6-9EBB-4254-BFCC-18404A762709}"/>
                </a:ext>
              </a:extLst>
            </p:cNvPr>
            <p:cNvSpPr/>
            <p:nvPr/>
          </p:nvSpPr>
          <p:spPr>
            <a:xfrm>
              <a:off x="10880895" y="2813245"/>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F580E5C0-7584-407D-936C-649B9DE54EE6}"/>
                </a:ext>
              </a:extLst>
            </p:cNvPr>
            <p:cNvSpPr/>
            <p:nvPr/>
          </p:nvSpPr>
          <p:spPr>
            <a:xfrm>
              <a:off x="9683616" y="2812317"/>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B74D0E4-6341-44CC-8388-4C3723578042}"/>
                </a:ext>
              </a:extLst>
            </p:cNvPr>
            <p:cNvSpPr txBox="1"/>
            <p:nvPr/>
          </p:nvSpPr>
          <p:spPr>
            <a:xfrm>
              <a:off x="10012254"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4" name="TextBox 23">
              <a:extLst>
                <a:ext uri="{FF2B5EF4-FFF2-40B4-BE49-F238E27FC236}">
                  <a16:creationId xmlns:a16="http://schemas.microsoft.com/office/drawing/2014/main" xmlns="" id="{7A682800-90D5-45C5-8907-2DA8E9EED320}"/>
                </a:ext>
              </a:extLst>
            </p:cNvPr>
            <p:cNvSpPr txBox="1"/>
            <p:nvPr/>
          </p:nvSpPr>
          <p:spPr>
            <a:xfrm>
              <a:off x="11156447"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5" name="TextBox 24">
              <a:extLst>
                <a:ext uri="{FF2B5EF4-FFF2-40B4-BE49-F238E27FC236}">
                  <a16:creationId xmlns:a16="http://schemas.microsoft.com/office/drawing/2014/main" xmlns="" id="{A80E43C6-B376-4424-B221-BE02B8FCD2D1}"/>
                </a:ext>
              </a:extLst>
            </p:cNvPr>
            <p:cNvSpPr txBox="1"/>
            <p:nvPr/>
          </p:nvSpPr>
          <p:spPr>
            <a:xfrm>
              <a:off x="9667875" y="3213620"/>
              <a:ext cx="121597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6" name="TextBox 25">
              <a:extLst>
                <a:ext uri="{FF2B5EF4-FFF2-40B4-BE49-F238E27FC236}">
                  <a16:creationId xmlns:a16="http://schemas.microsoft.com/office/drawing/2014/main" xmlns="" id="{26B243EA-CA1B-4D2D-9DCF-18C3C4CACD75}"/>
                </a:ext>
              </a:extLst>
            </p:cNvPr>
            <p:cNvSpPr txBox="1"/>
            <p:nvPr/>
          </p:nvSpPr>
          <p:spPr>
            <a:xfrm>
              <a:off x="10887082" y="3213823"/>
              <a:ext cx="1191677"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7" name="Rectangle 26">
              <a:extLst>
                <a:ext uri="{FF2B5EF4-FFF2-40B4-BE49-F238E27FC236}">
                  <a16:creationId xmlns:a16="http://schemas.microsoft.com/office/drawing/2014/main" xmlns="" id="{ED320740-4DD6-4E90-BCD2-364131F86B4B}"/>
                </a:ext>
              </a:extLst>
            </p:cNvPr>
            <p:cNvSpPr/>
            <p:nvPr/>
          </p:nvSpPr>
          <p:spPr>
            <a:xfrm>
              <a:off x="9692162" y="3881966"/>
              <a:ext cx="2383342" cy="359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34ABAB8B-8D9D-4DEA-8F3B-A95701711A95}"/>
                </a:ext>
              </a:extLst>
            </p:cNvPr>
            <p:cNvSpPr txBox="1"/>
            <p:nvPr/>
          </p:nvSpPr>
          <p:spPr>
            <a:xfrm>
              <a:off x="9687601" y="3935127"/>
              <a:ext cx="23815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pic>
          <p:nvPicPr>
            <p:cNvPr id="29" name="Picture 28">
              <a:extLst>
                <a:ext uri="{FF2B5EF4-FFF2-40B4-BE49-F238E27FC236}">
                  <a16:creationId xmlns:a16="http://schemas.microsoft.com/office/drawing/2014/main" xmlns="" id="{6EF16EAA-73C4-4BEE-BD99-637C22F385CB}"/>
                </a:ext>
              </a:extLst>
            </p:cNvPr>
            <p:cNvPicPr>
              <a:picLocks noChangeAspect="1"/>
            </p:cNvPicPr>
            <p:nvPr/>
          </p:nvPicPr>
          <p:blipFill>
            <a:blip r:embed="rId4"/>
            <a:stretch>
              <a:fillRect/>
            </a:stretch>
          </p:blipFill>
          <p:spPr>
            <a:xfrm rot="10800000" flipV="1">
              <a:off x="9701042" y="4247650"/>
              <a:ext cx="2368158" cy="255799"/>
            </a:xfrm>
            <a:prstGeom prst="rect">
              <a:avLst/>
            </a:prstGeom>
            <a:ln>
              <a:solidFill>
                <a:schemeClr val="accent1">
                  <a:lumMod val="75000"/>
                </a:schemeClr>
              </a:solidFill>
            </a:ln>
          </p:spPr>
        </p:pic>
      </p:grpSp>
      <p:sp>
        <p:nvSpPr>
          <p:cNvPr id="4" name="Slide Number Placeholder 3">
            <a:extLst>
              <a:ext uri="{FF2B5EF4-FFF2-40B4-BE49-F238E27FC236}">
                <a16:creationId xmlns:a16="http://schemas.microsoft.com/office/drawing/2014/main" xmlns="" id="{88976597-466F-4D9B-B9F8-7FCE76B9FD39}"/>
              </a:ext>
            </a:extLst>
          </p:cNvPr>
          <p:cNvSpPr>
            <a:spLocks noGrp="1"/>
          </p:cNvSpPr>
          <p:nvPr>
            <p:ph type="sldNum" sz="quarter" idx="12"/>
          </p:nvPr>
        </p:nvSpPr>
        <p:spPr/>
        <p:txBody>
          <a:bodyPr/>
          <a:lstStyle/>
          <a:p>
            <a:fld id="{7B59A598-58D1-480D-8057-49927A977735}" type="slidenum">
              <a:rPr lang="en-US" smtClean="0"/>
              <a:t>14</a:t>
            </a:fld>
            <a:endParaRPr lang="en-US"/>
          </a:p>
        </p:txBody>
      </p:sp>
    </p:spTree>
    <p:extLst>
      <p:ext uri="{BB962C8B-B14F-4D97-AF65-F5344CB8AC3E}">
        <p14:creationId xmlns:p14="http://schemas.microsoft.com/office/powerpoint/2010/main" val="2871416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b="1" dirty="0">
                <a:solidFill>
                  <a:schemeClr val="bg1"/>
                </a:solidFill>
                <a:latin typeface="Arial Black" panose="020B0A04020102020204" pitchFamily="34" charset="0"/>
              </a:rPr>
              <a:t>Retroactive Changes </a:t>
            </a:r>
            <a:br>
              <a:rPr lang="en-US" sz="4000" b="1" dirty="0">
                <a:solidFill>
                  <a:schemeClr val="bg1"/>
                </a:solidFill>
                <a:latin typeface="Arial Black" panose="020B0A04020102020204" pitchFamily="34" charset="0"/>
              </a:rPr>
            </a:br>
            <a:r>
              <a:rPr lang="en-US" sz="4000" b="1" dirty="0">
                <a:solidFill>
                  <a:schemeClr val="bg1"/>
                </a:solidFill>
                <a:latin typeface="Arial Black" panose="020B0A04020102020204" pitchFamily="34" charset="0"/>
              </a:rPr>
              <a:t>Are Restricted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1179226" y="2566737"/>
            <a:ext cx="9833548" cy="3866147"/>
          </a:xfrm>
        </p:spPr>
        <p:txBody>
          <a:bodyPr>
            <a:normAutofit/>
          </a:bodyPr>
          <a:lstStyle/>
          <a:p>
            <a:endParaRPr lang="en-US" dirty="0"/>
          </a:p>
          <a:p>
            <a:endParaRPr lang="en-US" sz="2000" dirty="0">
              <a:solidFill>
                <a:srgbClr val="000000"/>
              </a:solidFill>
            </a:endParaRPr>
          </a:p>
        </p:txBody>
      </p:sp>
      <p:grpSp>
        <p:nvGrpSpPr>
          <p:cNvPr id="6" name="Group 5">
            <a:extLst>
              <a:ext uri="{FF2B5EF4-FFF2-40B4-BE49-F238E27FC236}">
                <a16:creationId xmlns:a16="http://schemas.microsoft.com/office/drawing/2014/main" xmlns="" id="{F96429F9-3BDB-469C-905D-3C7795054D92}"/>
              </a:ext>
            </a:extLst>
          </p:cNvPr>
          <p:cNvGrpSpPr/>
          <p:nvPr/>
        </p:nvGrpSpPr>
        <p:grpSpPr>
          <a:xfrm>
            <a:off x="505741" y="2566737"/>
            <a:ext cx="11330354" cy="1885184"/>
            <a:chOff x="636816" y="3172347"/>
            <a:chExt cx="7745451" cy="1885184"/>
          </a:xfrm>
        </p:grpSpPr>
        <p:sp>
          <p:nvSpPr>
            <p:cNvPr id="7" name="Rectangle 6">
              <a:extLst>
                <a:ext uri="{FF2B5EF4-FFF2-40B4-BE49-F238E27FC236}">
                  <a16:creationId xmlns:a16="http://schemas.microsoft.com/office/drawing/2014/main" xmlns="" id="{85A3D525-1B2E-4F4C-A23C-CAC2BFAE0A96}"/>
                </a:ext>
              </a:extLst>
            </p:cNvPr>
            <p:cNvSpPr/>
            <p:nvPr/>
          </p:nvSpPr>
          <p:spPr>
            <a:xfrm>
              <a:off x="5761701" y="347552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F324EA22-FD06-4F5C-9204-AEED5C92AC5D}"/>
                </a:ext>
              </a:extLst>
            </p:cNvPr>
            <p:cNvSpPr/>
            <p:nvPr/>
          </p:nvSpPr>
          <p:spPr>
            <a:xfrm>
              <a:off x="7040189" y="3474497"/>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CB6EB6E8-319D-4F38-820D-FE35A79F4F38}"/>
                </a:ext>
              </a:extLst>
            </p:cNvPr>
            <p:cNvSpPr/>
            <p:nvPr/>
          </p:nvSpPr>
          <p:spPr>
            <a:xfrm>
              <a:off x="5756641" y="4356206"/>
              <a:ext cx="2542032" cy="39319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FDE60401-F9C3-4036-9746-77F8680BA245}"/>
                </a:ext>
              </a:extLst>
            </p:cNvPr>
            <p:cNvSpPr/>
            <p:nvPr/>
          </p:nvSpPr>
          <p:spPr>
            <a:xfrm>
              <a:off x="637906" y="3478434"/>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9DC97D27-B51A-4851-9B8C-02F0380C706B}"/>
                </a:ext>
              </a:extLst>
            </p:cNvPr>
            <p:cNvSpPr/>
            <p:nvPr/>
          </p:nvSpPr>
          <p:spPr>
            <a:xfrm>
              <a:off x="1918752" y="347925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AD1E4A59-7CA7-4852-8867-28A64DF12FBF}"/>
                </a:ext>
              </a:extLst>
            </p:cNvPr>
            <p:cNvSpPr/>
            <p:nvPr/>
          </p:nvSpPr>
          <p:spPr>
            <a:xfrm>
              <a:off x="4481224" y="3475521"/>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E11EE117-404B-4F41-AC7C-2EB1105A28EE}"/>
                </a:ext>
              </a:extLst>
            </p:cNvPr>
            <p:cNvSpPr/>
            <p:nvPr/>
          </p:nvSpPr>
          <p:spPr>
            <a:xfrm>
              <a:off x="640445" y="3189882"/>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87CD59A8-0487-4C4B-945E-A6C578CAB17B}"/>
                </a:ext>
              </a:extLst>
            </p:cNvPr>
            <p:cNvSpPr/>
            <p:nvPr/>
          </p:nvSpPr>
          <p:spPr>
            <a:xfrm>
              <a:off x="3202554" y="3472336"/>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0638DC3D-31E6-4D2D-AEBB-FF0C44023569}"/>
                </a:ext>
              </a:extLst>
            </p:cNvPr>
            <p:cNvSpPr/>
            <p:nvPr/>
          </p:nvSpPr>
          <p:spPr>
            <a:xfrm>
              <a:off x="1920468"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A49DDC1E-84C2-42F3-A780-1E9841AC51FA}"/>
                </a:ext>
              </a:extLst>
            </p:cNvPr>
            <p:cNvSpPr/>
            <p:nvPr/>
          </p:nvSpPr>
          <p:spPr>
            <a:xfrm>
              <a:off x="4479940" y="3190305"/>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CA9717CE-87AC-4F3F-850B-6461487B37DB}"/>
                </a:ext>
              </a:extLst>
            </p:cNvPr>
            <p:cNvSpPr/>
            <p:nvPr/>
          </p:nvSpPr>
          <p:spPr>
            <a:xfrm>
              <a:off x="3202942"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A280A089-59CF-4699-B4AA-EBF0B602AB82}"/>
                </a:ext>
              </a:extLst>
            </p:cNvPr>
            <p:cNvSpPr/>
            <p:nvPr/>
          </p:nvSpPr>
          <p:spPr>
            <a:xfrm>
              <a:off x="5761955" y="3189881"/>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B214BB6B-D872-4E15-806F-1D09114BE273}"/>
                </a:ext>
              </a:extLst>
            </p:cNvPr>
            <p:cNvSpPr txBox="1"/>
            <p:nvPr/>
          </p:nvSpPr>
          <p:spPr>
            <a:xfrm>
              <a:off x="1000748" y="317840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Oct</a:t>
              </a:r>
            </a:p>
          </p:txBody>
        </p:sp>
        <p:sp>
          <p:nvSpPr>
            <p:cNvPr id="20" name="TextBox 19">
              <a:extLst>
                <a:ext uri="{FF2B5EF4-FFF2-40B4-BE49-F238E27FC236}">
                  <a16:creationId xmlns:a16="http://schemas.microsoft.com/office/drawing/2014/main" xmlns="" id="{8E1FCD1F-5E38-4E4E-B377-6F3C8A324B85}"/>
                </a:ext>
              </a:extLst>
            </p:cNvPr>
            <p:cNvSpPr txBox="1"/>
            <p:nvPr/>
          </p:nvSpPr>
          <p:spPr>
            <a:xfrm>
              <a:off x="2267582" y="3179073"/>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Nov</a:t>
              </a:r>
            </a:p>
          </p:txBody>
        </p:sp>
        <p:sp>
          <p:nvSpPr>
            <p:cNvPr id="21" name="TextBox 20">
              <a:extLst>
                <a:ext uri="{FF2B5EF4-FFF2-40B4-BE49-F238E27FC236}">
                  <a16:creationId xmlns:a16="http://schemas.microsoft.com/office/drawing/2014/main" xmlns="" id="{887DCC33-E1FB-4AFE-9727-0B540A50DF09}"/>
                </a:ext>
              </a:extLst>
            </p:cNvPr>
            <p:cNvSpPr txBox="1"/>
            <p:nvPr/>
          </p:nvSpPr>
          <p:spPr>
            <a:xfrm>
              <a:off x="3547604" y="317840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2" name="TextBox 21">
              <a:extLst>
                <a:ext uri="{FF2B5EF4-FFF2-40B4-BE49-F238E27FC236}">
                  <a16:creationId xmlns:a16="http://schemas.microsoft.com/office/drawing/2014/main" xmlns="" id="{75AA6DD7-85C0-40D6-AB85-E2B4C6FEEF5D}"/>
                </a:ext>
              </a:extLst>
            </p:cNvPr>
            <p:cNvSpPr txBox="1"/>
            <p:nvPr/>
          </p:nvSpPr>
          <p:spPr>
            <a:xfrm>
              <a:off x="4773839" y="3185345"/>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3" name="TextBox 22">
              <a:extLst>
                <a:ext uri="{FF2B5EF4-FFF2-40B4-BE49-F238E27FC236}">
                  <a16:creationId xmlns:a16="http://schemas.microsoft.com/office/drawing/2014/main" xmlns="" id="{2809DA8E-DEF2-4A56-8861-60C90256E1FA}"/>
                </a:ext>
              </a:extLst>
            </p:cNvPr>
            <p:cNvSpPr txBox="1"/>
            <p:nvPr/>
          </p:nvSpPr>
          <p:spPr>
            <a:xfrm>
              <a:off x="6132117" y="3173372"/>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Feb</a:t>
              </a:r>
            </a:p>
          </p:txBody>
        </p:sp>
        <p:sp>
          <p:nvSpPr>
            <p:cNvPr id="24" name="TextBox 23">
              <a:extLst>
                <a:ext uri="{FF2B5EF4-FFF2-40B4-BE49-F238E27FC236}">
                  <a16:creationId xmlns:a16="http://schemas.microsoft.com/office/drawing/2014/main" xmlns="" id="{2CAEE050-E7E6-4464-B4F9-E96DC96153D0}"/>
                </a:ext>
              </a:extLst>
            </p:cNvPr>
            <p:cNvSpPr txBox="1"/>
            <p:nvPr/>
          </p:nvSpPr>
          <p:spPr>
            <a:xfrm>
              <a:off x="644992" y="3622089"/>
              <a:ext cx="125566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Earlier Periods (Time Now -2…n)</a:t>
              </a:r>
            </a:p>
          </p:txBody>
        </p:sp>
        <p:sp>
          <p:nvSpPr>
            <p:cNvPr id="25" name="TextBox 24">
              <a:extLst>
                <a:ext uri="{FF2B5EF4-FFF2-40B4-BE49-F238E27FC236}">
                  <a16:creationId xmlns:a16="http://schemas.microsoft.com/office/drawing/2014/main" xmlns="" id="{61CB565B-A175-4735-BA6F-4FE6B20A2925}"/>
                </a:ext>
              </a:extLst>
            </p:cNvPr>
            <p:cNvSpPr txBox="1"/>
            <p:nvPr/>
          </p:nvSpPr>
          <p:spPr>
            <a:xfrm>
              <a:off x="1912848" y="3621560"/>
              <a:ext cx="1287698"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Prior Period (Time Now -1)</a:t>
              </a:r>
            </a:p>
          </p:txBody>
        </p:sp>
        <p:sp>
          <p:nvSpPr>
            <p:cNvPr id="26" name="TextBox 25">
              <a:extLst>
                <a:ext uri="{FF2B5EF4-FFF2-40B4-BE49-F238E27FC236}">
                  <a16:creationId xmlns:a16="http://schemas.microsoft.com/office/drawing/2014/main" xmlns="" id="{5365D5D9-FBA1-4455-B662-FAFF57AC3820}"/>
                </a:ext>
              </a:extLst>
            </p:cNvPr>
            <p:cNvSpPr txBox="1"/>
            <p:nvPr/>
          </p:nvSpPr>
          <p:spPr>
            <a:xfrm>
              <a:off x="3186153" y="3628772"/>
              <a:ext cx="1296937"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7" name="TextBox 26">
              <a:extLst>
                <a:ext uri="{FF2B5EF4-FFF2-40B4-BE49-F238E27FC236}">
                  <a16:creationId xmlns:a16="http://schemas.microsoft.com/office/drawing/2014/main" xmlns="" id="{B509B664-A244-4CDD-A8A7-A80642E1C585}"/>
                </a:ext>
              </a:extLst>
            </p:cNvPr>
            <p:cNvSpPr txBox="1"/>
            <p:nvPr/>
          </p:nvSpPr>
          <p:spPr>
            <a:xfrm>
              <a:off x="4486538" y="3628994"/>
              <a:ext cx="1271022"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8" name="TextBox 27">
              <a:extLst>
                <a:ext uri="{FF2B5EF4-FFF2-40B4-BE49-F238E27FC236}">
                  <a16:creationId xmlns:a16="http://schemas.microsoft.com/office/drawing/2014/main" xmlns="" id="{EF35D20E-F359-4A81-B435-2EC3F1548EF0}"/>
                </a:ext>
              </a:extLst>
            </p:cNvPr>
            <p:cNvSpPr txBox="1"/>
            <p:nvPr/>
          </p:nvSpPr>
          <p:spPr>
            <a:xfrm>
              <a:off x="5747367" y="3626237"/>
              <a:ext cx="1280160"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Future Periods (Time Now +2…n)</a:t>
              </a:r>
            </a:p>
          </p:txBody>
        </p:sp>
        <p:sp>
          <p:nvSpPr>
            <p:cNvPr id="29" name="Rectangle 28">
              <a:extLst>
                <a:ext uri="{FF2B5EF4-FFF2-40B4-BE49-F238E27FC236}">
                  <a16:creationId xmlns:a16="http://schemas.microsoft.com/office/drawing/2014/main" xmlns="" id="{82B871CC-C616-4604-A184-FDCD5C81A34B}"/>
                </a:ext>
              </a:extLst>
            </p:cNvPr>
            <p:cNvSpPr/>
            <p:nvPr/>
          </p:nvSpPr>
          <p:spPr>
            <a:xfrm>
              <a:off x="652829" y="4360026"/>
              <a:ext cx="2535993" cy="393192"/>
            </a:xfrm>
            <a:prstGeom prst="rect">
              <a:avLst/>
            </a:prstGeom>
            <a:solidFill>
              <a:srgbClr val="F67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C57E0D3D-EA77-4FEF-93C1-0F87B4851A24}"/>
                </a:ext>
              </a:extLst>
            </p:cNvPr>
            <p:cNvSpPr txBox="1"/>
            <p:nvPr/>
          </p:nvSpPr>
          <p:spPr>
            <a:xfrm>
              <a:off x="636816" y="4398457"/>
              <a:ext cx="255949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Retroactive Change Period (GL 30)</a:t>
              </a:r>
            </a:p>
          </p:txBody>
        </p:sp>
        <p:sp>
          <p:nvSpPr>
            <p:cNvPr id="31" name="Rectangle 30">
              <a:extLst>
                <a:ext uri="{FF2B5EF4-FFF2-40B4-BE49-F238E27FC236}">
                  <a16:creationId xmlns:a16="http://schemas.microsoft.com/office/drawing/2014/main" xmlns="" id="{0D722B78-777B-4341-B33E-568A1FCBA52C}"/>
                </a:ext>
              </a:extLst>
            </p:cNvPr>
            <p:cNvSpPr/>
            <p:nvPr/>
          </p:nvSpPr>
          <p:spPr>
            <a:xfrm>
              <a:off x="3212058" y="4360704"/>
              <a:ext cx="2542032" cy="39375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CD3C046C-4692-42E8-A5B0-D7043DA87EC9}"/>
                </a:ext>
              </a:extLst>
            </p:cNvPr>
            <p:cNvSpPr txBox="1"/>
            <p:nvPr/>
          </p:nvSpPr>
          <p:spPr>
            <a:xfrm>
              <a:off x="3207193" y="4418923"/>
              <a:ext cx="254017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cxnSp>
          <p:nvCxnSpPr>
            <p:cNvPr id="33" name="Straight Arrow Connector 32">
              <a:extLst>
                <a:ext uri="{FF2B5EF4-FFF2-40B4-BE49-F238E27FC236}">
                  <a16:creationId xmlns:a16="http://schemas.microsoft.com/office/drawing/2014/main" xmlns="" id="{5D4C78FC-132F-4BC4-A174-68047400A409}"/>
                </a:ext>
              </a:extLst>
            </p:cNvPr>
            <p:cNvCxnSpPr>
              <a:cxnSpLocks/>
            </p:cNvCxnSpPr>
            <p:nvPr/>
          </p:nvCxnSpPr>
          <p:spPr>
            <a:xfrm flipH="1">
              <a:off x="779259" y="4200593"/>
              <a:ext cx="2261227" cy="913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xmlns="" id="{EBE67D82-45E0-4838-9C87-6F73CD2DBA46}"/>
                </a:ext>
              </a:extLst>
            </p:cNvPr>
            <p:cNvPicPr>
              <a:picLocks noChangeAspect="1"/>
            </p:cNvPicPr>
            <p:nvPr/>
          </p:nvPicPr>
          <p:blipFill>
            <a:blip r:embed="rId4"/>
            <a:stretch>
              <a:fillRect/>
            </a:stretch>
          </p:blipFill>
          <p:spPr>
            <a:xfrm rot="10800000" flipV="1">
              <a:off x="3221528" y="4761180"/>
              <a:ext cx="2525837" cy="280136"/>
            </a:xfrm>
            <a:prstGeom prst="rect">
              <a:avLst/>
            </a:prstGeom>
            <a:ln>
              <a:solidFill>
                <a:schemeClr val="accent1">
                  <a:lumMod val="75000"/>
                </a:schemeClr>
              </a:solidFill>
            </a:ln>
          </p:spPr>
        </p:pic>
        <p:sp>
          <p:nvSpPr>
            <p:cNvPr id="35" name="Rectangle 34">
              <a:extLst>
                <a:ext uri="{FF2B5EF4-FFF2-40B4-BE49-F238E27FC236}">
                  <a16:creationId xmlns:a16="http://schemas.microsoft.com/office/drawing/2014/main" xmlns="" id="{469CB167-08FD-44F1-B778-AA42D2CAE811}"/>
                </a:ext>
              </a:extLst>
            </p:cNvPr>
            <p:cNvSpPr/>
            <p:nvPr/>
          </p:nvSpPr>
          <p:spPr>
            <a:xfrm>
              <a:off x="7040443" y="3188856"/>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E4EE001D-035D-4D75-8C9C-747895FD574B}"/>
                </a:ext>
              </a:extLst>
            </p:cNvPr>
            <p:cNvSpPr txBox="1"/>
            <p:nvPr/>
          </p:nvSpPr>
          <p:spPr>
            <a:xfrm>
              <a:off x="7410605" y="317234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Mar</a:t>
              </a:r>
            </a:p>
          </p:txBody>
        </p:sp>
        <p:sp>
          <p:nvSpPr>
            <p:cNvPr id="37" name="TextBox 36">
              <a:extLst>
                <a:ext uri="{FF2B5EF4-FFF2-40B4-BE49-F238E27FC236}">
                  <a16:creationId xmlns:a16="http://schemas.microsoft.com/office/drawing/2014/main" xmlns="" id="{73A26075-0830-4B2B-AA51-0C0235D3464A}"/>
                </a:ext>
              </a:extLst>
            </p:cNvPr>
            <p:cNvSpPr txBox="1"/>
            <p:nvPr/>
          </p:nvSpPr>
          <p:spPr>
            <a:xfrm>
              <a:off x="7025855" y="3625212"/>
              <a:ext cx="1280160"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Future Periods (Time Now +3…n)</a:t>
              </a:r>
            </a:p>
          </p:txBody>
        </p:sp>
        <p:cxnSp>
          <p:nvCxnSpPr>
            <p:cNvPr id="38" name="Straight Arrow Connector 37">
              <a:extLst>
                <a:ext uri="{FF2B5EF4-FFF2-40B4-BE49-F238E27FC236}">
                  <a16:creationId xmlns:a16="http://schemas.microsoft.com/office/drawing/2014/main" xmlns="" id="{1634A137-EDD7-40F8-9C3D-8CC5DA11BD89}"/>
                </a:ext>
              </a:extLst>
            </p:cNvPr>
            <p:cNvCxnSpPr>
              <a:cxnSpLocks/>
            </p:cNvCxnSpPr>
            <p:nvPr/>
          </p:nvCxnSpPr>
          <p:spPr>
            <a:xfrm>
              <a:off x="5935133" y="4200593"/>
              <a:ext cx="229292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F355600F-229A-4452-AD1F-379C8900BBF0}"/>
                </a:ext>
              </a:extLst>
            </p:cNvPr>
            <p:cNvSpPr txBox="1"/>
            <p:nvPr/>
          </p:nvSpPr>
          <p:spPr>
            <a:xfrm>
              <a:off x="5842318" y="4393137"/>
              <a:ext cx="253994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Planning Period (GL 28 &amp; 29)</a:t>
              </a:r>
            </a:p>
          </p:txBody>
        </p:sp>
      </p:grpSp>
      <p:sp>
        <p:nvSpPr>
          <p:cNvPr id="40" name="Content Placeholder 41">
            <a:extLst>
              <a:ext uri="{FF2B5EF4-FFF2-40B4-BE49-F238E27FC236}">
                <a16:creationId xmlns:a16="http://schemas.microsoft.com/office/drawing/2014/main" xmlns="" id="{C2F9CDB2-CBC1-4B34-95DB-E6463612CE0B}"/>
              </a:ext>
            </a:extLst>
          </p:cNvPr>
          <p:cNvSpPr txBox="1">
            <a:spLocks/>
          </p:cNvSpPr>
          <p:nvPr/>
        </p:nvSpPr>
        <p:spPr>
          <a:xfrm>
            <a:off x="480645" y="4585812"/>
            <a:ext cx="4027187" cy="1959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Correction of Errors</a:t>
            </a:r>
          </a:p>
          <a:p>
            <a:endParaRPr lang="en-US" sz="2600" dirty="0"/>
          </a:p>
        </p:txBody>
      </p:sp>
      <p:sp>
        <p:nvSpPr>
          <p:cNvPr id="4" name="Slide Number Placeholder 3">
            <a:extLst>
              <a:ext uri="{FF2B5EF4-FFF2-40B4-BE49-F238E27FC236}">
                <a16:creationId xmlns:a16="http://schemas.microsoft.com/office/drawing/2014/main" xmlns="" id="{CF391398-D6EA-411B-AF7B-B3B66987D3B1}"/>
              </a:ext>
            </a:extLst>
          </p:cNvPr>
          <p:cNvSpPr>
            <a:spLocks noGrp="1"/>
          </p:cNvSpPr>
          <p:nvPr>
            <p:ph type="sldNum" sz="quarter" idx="12"/>
          </p:nvPr>
        </p:nvSpPr>
        <p:spPr/>
        <p:txBody>
          <a:bodyPr/>
          <a:lstStyle/>
          <a:p>
            <a:fld id="{7B59A598-58D1-480D-8057-49927A977735}" type="slidenum">
              <a:rPr lang="en-US" smtClean="0"/>
              <a:t>15</a:t>
            </a:fld>
            <a:endParaRPr lang="en-US"/>
          </a:p>
        </p:txBody>
      </p:sp>
    </p:spTree>
    <p:extLst>
      <p:ext uri="{BB962C8B-B14F-4D97-AF65-F5344CB8AC3E}">
        <p14:creationId xmlns:p14="http://schemas.microsoft.com/office/powerpoint/2010/main" val="352029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b="1" dirty="0">
                <a:solidFill>
                  <a:schemeClr val="bg1"/>
                </a:solidFill>
                <a:latin typeface="Arial Black" panose="020B0A04020102020204" pitchFamily="34" charset="0"/>
              </a:rPr>
              <a:t>Retroactive Changes </a:t>
            </a:r>
            <a:br>
              <a:rPr lang="en-US" sz="4000" b="1" dirty="0">
                <a:solidFill>
                  <a:schemeClr val="bg1"/>
                </a:solidFill>
                <a:latin typeface="Arial Black" panose="020B0A04020102020204" pitchFamily="34" charset="0"/>
              </a:rPr>
            </a:br>
            <a:r>
              <a:rPr lang="en-US" sz="4000" b="1" dirty="0">
                <a:solidFill>
                  <a:schemeClr val="bg1"/>
                </a:solidFill>
                <a:latin typeface="Arial Black" panose="020B0A04020102020204" pitchFamily="34" charset="0"/>
              </a:rPr>
              <a:t>Are Restricted</a:t>
            </a:r>
          </a:p>
        </p:txBody>
      </p:sp>
      <p:grpSp>
        <p:nvGrpSpPr>
          <p:cNvPr id="6" name="Group 5">
            <a:extLst>
              <a:ext uri="{FF2B5EF4-FFF2-40B4-BE49-F238E27FC236}">
                <a16:creationId xmlns:a16="http://schemas.microsoft.com/office/drawing/2014/main" xmlns="" id="{F96429F9-3BDB-469C-905D-3C7795054D92}"/>
              </a:ext>
            </a:extLst>
          </p:cNvPr>
          <p:cNvGrpSpPr/>
          <p:nvPr/>
        </p:nvGrpSpPr>
        <p:grpSpPr>
          <a:xfrm>
            <a:off x="505741" y="2566737"/>
            <a:ext cx="11330354" cy="1885184"/>
            <a:chOff x="636816" y="3172347"/>
            <a:chExt cx="7745451" cy="1885184"/>
          </a:xfrm>
        </p:grpSpPr>
        <p:sp>
          <p:nvSpPr>
            <p:cNvPr id="7" name="Rectangle 6">
              <a:extLst>
                <a:ext uri="{FF2B5EF4-FFF2-40B4-BE49-F238E27FC236}">
                  <a16:creationId xmlns:a16="http://schemas.microsoft.com/office/drawing/2014/main" xmlns="" id="{85A3D525-1B2E-4F4C-A23C-CAC2BFAE0A96}"/>
                </a:ext>
              </a:extLst>
            </p:cNvPr>
            <p:cNvSpPr/>
            <p:nvPr/>
          </p:nvSpPr>
          <p:spPr>
            <a:xfrm>
              <a:off x="5761701" y="347552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F324EA22-FD06-4F5C-9204-AEED5C92AC5D}"/>
                </a:ext>
              </a:extLst>
            </p:cNvPr>
            <p:cNvSpPr/>
            <p:nvPr/>
          </p:nvSpPr>
          <p:spPr>
            <a:xfrm>
              <a:off x="7040189" y="3474497"/>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CB6EB6E8-319D-4F38-820D-FE35A79F4F38}"/>
                </a:ext>
              </a:extLst>
            </p:cNvPr>
            <p:cNvSpPr/>
            <p:nvPr/>
          </p:nvSpPr>
          <p:spPr>
            <a:xfrm>
              <a:off x="5756641" y="4356206"/>
              <a:ext cx="2542032" cy="39319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FDE60401-F9C3-4036-9746-77F8680BA245}"/>
                </a:ext>
              </a:extLst>
            </p:cNvPr>
            <p:cNvSpPr/>
            <p:nvPr/>
          </p:nvSpPr>
          <p:spPr>
            <a:xfrm>
              <a:off x="637906" y="3478434"/>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9DC97D27-B51A-4851-9B8C-02F0380C706B}"/>
                </a:ext>
              </a:extLst>
            </p:cNvPr>
            <p:cNvSpPr/>
            <p:nvPr/>
          </p:nvSpPr>
          <p:spPr>
            <a:xfrm>
              <a:off x="1918752" y="347925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AD1E4A59-7CA7-4852-8867-28A64DF12FBF}"/>
                </a:ext>
              </a:extLst>
            </p:cNvPr>
            <p:cNvSpPr/>
            <p:nvPr/>
          </p:nvSpPr>
          <p:spPr>
            <a:xfrm>
              <a:off x="4481224" y="3475521"/>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E11EE117-404B-4F41-AC7C-2EB1105A28EE}"/>
                </a:ext>
              </a:extLst>
            </p:cNvPr>
            <p:cNvSpPr/>
            <p:nvPr/>
          </p:nvSpPr>
          <p:spPr>
            <a:xfrm>
              <a:off x="640445" y="3189882"/>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87CD59A8-0487-4C4B-945E-A6C578CAB17B}"/>
                </a:ext>
              </a:extLst>
            </p:cNvPr>
            <p:cNvSpPr/>
            <p:nvPr/>
          </p:nvSpPr>
          <p:spPr>
            <a:xfrm>
              <a:off x="3202554" y="3472336"/>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0638DC3D-31E6-4D2D-AEBB-FF0C44023569}"/>
                </a:ext>
              </a:extLst>
            </p:cNvPr>
            <p:cNvSpPr/>
            <p:nvPr/>
          </p:nvSpPr>
          <p:spPr>
            <a:xfrm>
              <a:off x="1920468"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A49DDC1E-84C2-42F3-A780-1E9841AC51FA}"/>
                </a:ext>
              </a:extLst>
            </p:cNvPr>
            <p:cNvSpPr/>
            <p:nvPr/>
          </p:nvSpPr>
          <p:spPr>
            <a:xfrm>
              <a:off x="4479940" y="3190305"/>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CA9717CE-87AC-4F3F-850B-6461487B37DB}"/>
                </a:ext>
              </a:extLst>
            </p:cNvPr>
            <p:cNvSpPr/>
            <p:nvPr/>
          </p:nvSpPr>
          <p:spPr>
            <a:xfrm>
              <a:off x="3202942"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A280A089-59CF-4699-B4AA-EBF0B602AB82}"/>
                </a:ext>
              </a:extLst>
            </p:cNvPr>
            <p:cNvSpPr/>
            <p:nvPr/>
          </p:nvSpPr>
          <p:spPr>
            <a:xfrm>
              <a:off x="5761955" y="3189881"/>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B214BB6B-D872-4E15-806F-1D09114BE273}"/>
                </a:ext>
              </a:extLst>
            </p:cNvPr>
            <p:cNvSpPr txBox="1"/>
            <p:nvPr/>
          </p:nvSpPr>
          <p:spPr>
            <a:xfrm>
              <a:off x="1000748" y="317840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Oct</a:t>
              </a:r>
            </a:p>
          </p:txBody>
        </p:sp>
        <p:sp>
          <p:nvSpPr>
            <p:cNvPr id="20" name="TextBox 19">
              <a:extLst>
                <a:ext uri="{FF2B5EF4-FFF2-40B4-BE49-F238E27FC236}">
                  <a16:creationId xmlns:a16="http://schemas.microsoft.com/office/drawing/2014/main" xmlns="" id="{8E1FCD1F-5E38-4E4E-B377-6F3C8A324B85}"/>
                </a:ext>
              </a:extLst>
            </p:cNvPr>
            <p:cNvSpPr txBox="1"/>
            <p:nvPr/>
          </p:nvSpPr>
          <p:spPr>
            <a:xfrm>
              <a:off x="2267582" y="3179073"/>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Nov</a:t>
              </a:r>
            </a:p>
          </p:txBody>
        </p:sp>
        <p:sp>
          <p:nvSpPr>
            <p:cNvPr id="21" name="TextBox 20">
              <a:extLst>
                <a:ext uri="{FF2B5EF4-FFF2-40B4-BE49-F238E27FC236}">
                  <a16:creationId xmlns:a16="http://schemas.microsoft.com/office/drawing/2014/main" xmlns="" id="{887DCC33-E1FB-4AFE-9727-0B540A50DF09}"/>
                </a:ext>
              </a:extLst>
            </p:cNvPr>
            <p:cNvSpPr txBox="1"/>
            <p:nvPr/>
          </p:nvSpPr>
          <p:spPr>
            <a:xfrm>
              <a:off x="3547604" y="317840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2" name="TextBox 21">
              <a:extLst>
                <a:ext uri="{FF2B5EF4-FFF2-40B4-BE49-F238E27FC236}">
                  <a16:creationId xmlns:a16="http://schemas.microsoft.com/office/drawing/2014/main" xmlns="" id="{75AA6DD7-85C0-40D6-AB85-E2B4C6FEEF5D}"/>
                </a:ext>
              </a:extLst>
            </p:cNvPr>
            <p:cNvSpPr txBox="1"/>
            <p:nvPr/>
          </p:nvSpPr>
          <p:spPr>
            <a:xfrm>
              <a:off x="4773839" y="3185345"/>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3" name="TextBox 22">
              <a:extLst>
                <a:ext uri="{FF2B5EF4-FFF2-40B4-BE49-F238E27FC236}">
                  <a16:creationId xmlns:a16="http://schemas.microsoft.com/office/drawing/2014/main" xmlns="" id="{2809DA8E-DEF2-4A56-8861-60C90256E1FA}"/>
                </a:ext>
              </a:extLst>
            </p:cNvPr>
            <p:cNvSpPr txBox="1"/>
            <p:nvPr/>
          </p:nvSpPr>
          <p:spPr>
            <a:xfrm>
              <a:off x="6132117" y="3173372"/>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Feb</a:t>
              </a:r>
            </a:p>
          </p:txBody>
        </p:sp>
        <p:sp>
          <p:nvSpPr>
            <p:cNvPr id="24" name="TextBox 23">
              <a:extLst>
                <a:ext uri="{FF2B5EF4-FFF2-40B4-BE49-F238E27FC236}">
                  <a16:creationId xmlns:a16="http://schemas.microsoft.com/office/drawing/2014/main" xmlns="" id="{2CAEE050-E7E6-4464-B4F9-E96DC96153D0}"/>
                </a:ext>
              </a:extLst>
            </p:cNvPr>
            <p:cNvSpPr txBox="1"/>
            <p:nvPr/>
          </p:nvSpPr>
          <p:spPr>
            <a:xfrm>
              <a:off x="644992" y="3622089"/>
              <a:ext cx="125566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Earlier Periods (Time Now -2…n)</a:t>
              </a:r>
            </a:p>
          </p:txBody>
        </p:sp>
        <p:sp>
          <p:nvSpPr>
            <p:cNvPr id="25" name="TextBox 24">
              <a:extLst>
                <a:ext uri="{FF2B5EF4-FFF2-40B4-BE49-F238E27FC236}">
                  <a16:creationId xmlns:a16="http://schemas.microsoft.com/office/drawing/2014/main" xmlns="" id="{61CB565B-A175-4735-BA6F-4FE6B20A2925}"/>
                </a:ext>
              </a:extLst>
            </p:cNvPr>
            <p:cNvSpPr txBox="1"/>
            <p:nvPr/>
          </p:nvSpPr>
          <p:spPr>
            <a:xfrm>
              <a:off x="1912848" y="3621560"/>
              <a:ext cx="1287698"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Prior Period (Time Now -1)</a:t>
              </a:r>
            </a:p>
          </p:txBody>
        </p:sp>
        <p:sp>
          <p:nvSpPr>
            <p:cNvPr id="26" name="TextBox 25">
              <a:extLst>
                <a:ext uri="{FF2B5EF4-FFF2-40B4-BE49-F238E27FC236}">
                  <a16:creationId xmlns:a16="http://schemas.microsoft.com/office/drawing/2014/main" xmlns="" id="{5365D5D9-FBA1-4455-B662-FAFF57AC3820}"/>
                </a:ext>
              </a:extLst>
            </p:cNvPr>
            <p:cNvSpPr txBox="1"/>
            <p:nvPr/>
          </p:nvSpPr>
          <p:spPr>
            <a:xfrm>
              <a:off x="3186153" y="3628772"/>
              <a:ext cx="1296937"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7" name="TextBox 26">
              <a:extLst>
                <a:ext uri="{FF2B5EF4-FFF2-40B4-BE49-F238E27FC236}">
                  <a16:creationId xmlns:a16="http://schemas.microsoft.com/office/drawing/2014/main" xmlns="" id="{B509B664-A244-4CDD-A8A7-A80642E1C585}"/>
                </a:ext>
              </a:extLst>
            </p:cNvPr>
            <p:cNvSpPr txBox="1"/>
            <p:nvPr/>
          </p:nvSpPr>
          <p:spPr>
            <a:xfrm>
              <a:off x="4486538" y="3628994"/>
              <a:ext cx="1271022"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8" name="TextBox 27">
              <a:extLst>
                <a:ext uri="{FF2B5EF4-FFF2-40B4-BE49-F238E27FC236}">
                  <a16:creationId xmlns:a16="http://schemas.microsoft.com/office/drawing/2014/main" xmlns="" id="{EF35D20E-F359-4A81-B435-2EC3F1548EF0}"/>
                </a:ext>
              </a:extLst>
            </p:cNvPr>
            <p:cNvSpPr txBox="1"/>
            <p:nvPr/>
          </p:nvSpPr>
          <p:spPr>
            <a:xfrm>
              <a:off x="5747367" y="3626237"/>
              <a:ext cx="1280160"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Future Periods (Time Now +2…n)</a:t>
              </a:r>
            </a:p>
          </p:txBody>
        </p:sp>
        <p:sp>
          <p:nvSpPr>
            <p:cNvPr id="29" name="Rectangle 28">
              <a:extLst>
                <a:ext uri="{FF2B5EF4-FFF2-40B4-BE49-F238E27FC236}">
                  <a16:creationId xmlns:a16="http://schemas.microsoft.com/office/drawing/2014/main" xmlns="" id="{82B871CC-C616-4604-A184-FDCD5C81A34B}"/>
                </a:ext>
              </a:extLst>
            </p:cNvPr>
            <p:cNvSpPr/>
            <p:nvPr/>
          </p:nvSpPr>
          <p:spPr>
            <a:xfrm>
              <a:off x="652829" y="4360026"/>
              <a:ext cx="2535993" cy="393192"/>
            </a:xfrm>
            <a:prstGeom prst="rect">
              <a:avLst/>
            </a:prstGeom>
            <a:solidFill>
              <a:srgbClr val="F67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C57E0D3D-EA77-4FEF-93C1-0F87B4851A24}"/>
                </a:ext>
              </a:extLst>
            </p:cNvPr>
            <p:cNvSpPr txBox="1"/>
            <p:nvPr/>
          </p:nvSpPr>
          <p:spPr>
            <a:xfrm>
              <a:off x="636816" y="4398457"/>
              <a:ext cx="255949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Retroactive Change Period (GL 30)</a:t>
              </a:r>
            </a:p>
          </p:txBody>
        </p:sp>
        <p:sp>
          <p:nvSpPr>
            <p:cNvPr id="31" name="Rectangle 30">
              <a:extLst>
                <a:ext uri="{FF2B5EF4-FFF2-40B4-BE49-F238E27FC236}">
                  <a16:creationId xmlns:a16="http://schemas.microsoft.com/office/drawing/2014/main" xmlns="" id="{0D722B78-777B-4341-B33E-568A1FCBA52C}"/>
                </a:ext>
              </a:extLst>
            </p:cNvPr>
            <p:cNvSpPr/>
            <p:nvPr/>
          </p:nvSpPr>
          <p:spPr>
            <a:xfrm>
              <a:off x="3212058" y="4360704"/>
              <a:ext cx="2542032" cy="39375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CD3C046C-4692-42E8-A5B0-D7043DA87EC9}"/>
                </a:ext>
              </a:extLst>
            </p:cNvPr>
            <p:cNvSpPr txBox="1"/>
            <p:nvPr/>
          </p:nvSpPr>
          <p:spPr>
            <a:xfrm>
              <a:off x="3207193" y="4418923"/>
              <a:ext cx="254017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cxnSp>
          <p:nvCxnSpPr>
            <p:cNvPr id="33" name="Straight Arrow Connector 32">
              <a:extLst>
                <a:ext uri="{FF2B5EF4-FFF2-40B4-BE49-F238E27FC236}">
                  <a16:creationId xmlns:a16="http://schemas.microsoft.com/office/drawing/2014/main" xmlns="" id="{5D4C78FC-132F-4BC4-A174-68047400A409}"/>
                </a:ext>
              </a:extLst>
            </p:cNvPr>
            <p:cNvCxnSpPr>
              <a:cxnSpLocks/>
            </p:cNvCxnSpPr>
            <p:nvPr/>
          </p:nvCxnSpPr>
          <p:spPr>
            <a:xfrm flipH="1">
              <a:off x="779259" y="4200593"/>
              <a:ext cx="2261227" cy="913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xmlns="" id="{EBE67D82-45E0-4838-9C87-6F73CD2DBA46}"/>
                </a:ext>
              </a:extLst>
            </p:cNvPr>
            <p:cNvPicPr>
              <a:picLocks noChangeAspect="1"/>
            </p:cNvPicPr>
            <p:nvPr/>
          </p:nvPicPr>
          <p:blipFill>
            <a:blip r:embed="rId4"/>
            <a:stretch>
              <a:fillRect/>
            </a:stretch>
          </p:blipFill>
          <p:spPr>
            <a:xfrm rot="10800000" flipV="1">
              <a:off x="3221528" y="4761180"/>
              <a:ext cx="2525837" cy="280136"/>
            </a:xfrm>
            <a:prstGeom prst="rect">
              <a:avLst/>
            </a:prstGeom>
            <a:ln>
              <a:solidFill>
                <a:schemeClr val="accent1">
                  <a:lumMod val="75000"/>
                </a:schemeClr>
              </a:solidFill>
            </a:ln>
          </p:spPr>
        </p:pic>
        <p:sp>
          <p:nvSpPr>
            <p:cNvPr id="35" name="Rectangle 34">
              <a:extLst>
                <a:ext uri="{FF2B5EF4-FFF2-40B4-BE49-F238E27FC236}">
                  <a16:creationId xmlns:a16="http://schemas.microsoft.com/office/drawing/2014/main" xmlns="" id="{469CB167-08FD-44F1-B778-AA42D2CAE811}"/>
                </a:ext>
              </a:extLst>
            </p:cNvPr>
            <p:cNvSpPr/>
            <p:nvPr/>
          </p:nvSpPr>
          <p:spPr>
            <a:xfrm>
              <a:off x="7040443" y="3188856"/>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E4EE001D-035D-4D75-8C9C-747895FD574B}"/>
                </a:ext>
              </a:extLst>
            </p:cNvPr>
            <p:cNvSpPr txBox="1"/>
            <p:nvPr/>
          </p:nvSpPr>
          <p:spPr>
            <a:xfrm>
              <a:off x="7410605" y="317234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Mar</a:t>
              </a:r>
            </a:p>
          </p:txBody>
        </p:sp>
        <p:sp>
          <p:nvSpPr>
            <p:cNvPr id="37" name="TextBox 36">
              <a:extLst>
                <a:ext uri="{FF2B5EF4-FFF2-40B4-BE49-F238E27FC236}">
                  <a16:creationId xmlns:a16="http://schemas.microsoft.com/office/drawing/2014/main" xmlns="" id="{73A26075-0830-4B2B-AA51-0C0235D3464A}"/>
                </a:ext>
              </a:extLst>
            </p:cNvPr>
            <p:cNvSpPr txBox="1"/>
            <p:nvPr/>
          </p:nvSpPr>
          <p:spPr>
            <a:xfrm>
              <a:off x="7025855" y="3625212"/>
              <a:ext cx="1280160"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Future Periods (Time Now +3…n)</a:t>
              </a:r>
            </a:p>
          </p:txBody>
        </p:sp>
        <p:cxnSp>
          <p:nvCxnSpPr>
            <p:cNvPr id="38" name="Straight Arrow Connector 37">
              <a:extLst>
                <a:ext uri="{FF2B5EF4-FFF2-40B4-BE49-F238E27FC236}">
                  <a16:creationId xmlns:a16="http://schemas.microsoft.com/office/drawing/2014/main" xmlns="" id="{1634A137-EDD7-40F8-9C3D-8CC5DA11BD89}"/>
                </a:ext>
              </a:extLst>
            </p:cNvPr>
            <p:cNvCxnSpPr>
              <a:cxnSpLocks/>
            </p:cNvCxnSpPr>
            <p:nvPr/>
          </p:nvCxnSpPr>
          <p:spPr>
            <a:xfrm>
              <a:off x="5935133" y="4200593"/>
              <a:ext cx="229292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F355600F-229A-4452-AD1F-379C8900BBF0}"/>
                </a:ext>
              </a:extLst>
            </p:cNvPr>
            <p:cNvSpPr txBox="1"/>
            <p:nvPr/>
          </p:nvSpPr>
          <p:spPr>
            <a:xfrm>
              <a:off x="5842318" y="4393137"/>
              <a:ext cx="253994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Planning Period (GL 28 &amp; 29)</a:t>
              </a:r>
            </a:p>
          </p:txBody>
        </p:sp>
      </p:grpSp>
      <p:sp>
        <p:nvSpPr>
          <p:cNvPr id="40" name="Content Placeholder 41">
            <a:extLst>
              <a:ext uri="{FF2B5EF4-FFF2-40B4-BE49-F238E27FC236}">
                <a16:creationId xmlns:a16="http://schemas.microsoft.com/office/drawing/2014/main" xmlns="" id="{C2F9CDB2-CBC1-4B34-95DB-E6463612CE0B}"/>
              </a:ext>
            </a:extLst>
          </p:cNvPr>
          <p:cNvSpPr txBox="1">
            <a:spLocks/>
          </p:cNvSpPr>
          <p:nvPr/>
        </p:nvSpPr>
        <p:spPr>
          <a:xfrm>
            <a:off x="480645" y="4585812"/>
            <a:ext cx="4843830" cy="1959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Correction of Errors</a:t>
            </a:r>
          </a:p>
          <a:p>
            <a:r>
              <a:rPr lang="en-US" sz="2600" dirty="0"/>
              <a:t>Routine Accounting Adjustments</a:t>
            </a:r>
          </a:p>
          <a:p>
            <a:endParaRPr lang="en-US" sz="2600" dirty="0"/>
          </a:p>
        </p:txBody>
      </p:sp>
      <p:sp>
        <p:nvSpPr>
          <p:cNvPr id="3" name="Slide Number Placeholder 2">
            <a:extLst>
              <a:ext uri="{FF2B5EF4-FFF2-40B4-BE49-F238E27FC236}">
                <a16:creationId xmlns:a16="http://schemas.microsoft.com/office/drawing/2014/main" xmlns="" id="{D7AA51D4-4646-44AA-B710-EA1466DA9CF9}"/>
              </a:ext>
            </a:extLst>
          </p:cNvPr>
          <p:cNvSpPr>
            <a:spLocks noGrp="1"/>
          </p:cNvSpPr>
          <p:nvPr>
            <p:ph type="sldNum" sz="quarter" idx="12"/>
          </p:nvPr>
        </p:nvSpPr>
        <p:spPr/>
        <p:txBody>
          <a:bodyPr/>
          <a:lstStyle/>
          <a:p>
            <a:fld id="{7B59A598-58D1-480D-8057-49927A977735}" type="slidenum">
              <a:rPr lang="en-US" smtClean="0"/>
              <a:t>16</a:t>
            </a:fld>
            <a:endParaRPr lang="en-US"/>
          </a:p>
        </p:txBody>
      </p:sp>
    </p:spTree>
    <p:extLst>
      <p:ext uri="{BB962C8B-B14F-4D97-AF65-F5344CB8AC3E}">
        <p14:creationId xmlns:p14="http://schemas.microsoft.com/office/powerpoint/2010/main" val="1038435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b="1" dirty="0">
                <a:solidFill>
                  <a:schemeClr val="bg1"/>
                </a:solidFill>
                <a:latin typeface="Arial Black" panose="020B0A04020102020204" pitchFamily="34" charset="0"/>
              </a:rPr>
              <a:t>Retroactive Changes </a:t>
            </a:r>
            <a:br>
              <a:rPr lang="en-US" sz="4000" b="1" dirty="0">
                <a:solidFill>
                  <a:schemeClr val="bg1"/>
                </a:solidFill>
                <a:latin typeface="Arial Black" panose="020B0A04020102020204" pitchFamily="34" charset="0"/>
              </a:rPr>
            </a:br>
            <a:r>
              <a:rPr lang="en-US" sz="4000" b="1" dirty="0">
                <a:solidFill>
                  <a:schemeClr val="bg1"/>
                </a:solidFill>
                <a:latin typeface="Arial Black" panose="020B0A04020102020204" pitchFamily="34" charset="0"/>
              </a:rPr>
              <a:t>Are Restricted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1179226" y="2566737"/>
            <a:ext cx="9833548" cy="3866147"/>
          </a:xfrm>
        </p:spPr>
        <p:txBody>
          <a:bodyPr>
            <a:normAutofit/>
          </a:bodyPr>
          <a:lstStyle/>
          <a:p>
            <a:endParaRPr lang="en-US" dirty="0"/>
          </a:p>
          <a:p>
            <a:endParaRPr lang="en-US" sz="2000" dirty="0">
              <a:solidFill>
                <a:srgbClr val="000000"/>
              </a:solidFill>
            </a:endParaRPr>
          </a:p>
        </p:txBody>
      </p:sp>
      <p:grpSp>
        <p:nvGrpSpPr>
          <p:cNvPr id="6" name="Group 5">
            <a:extLst>
              <a:ext uri="{FF2B5EF4-FFF2-40B4-BE49-F238E27FC236}">
                <a16:creationId xmlns:a16="http://schemas.microsoft.com/office/drawing/2014/main" xmlns="" id="{F96429F9-3BDB-469C-905D-3C7795054D92}"/>
              </a:ext>
            </a:extLst>
          </p:cNvPr>
          <p:cNvGrpSpPr/>
          <p:nvPr/>
        </p:nvGrpSpPr>
        <p:grpSpPr>
          <a:xfrm>
            <a:off x="505741" y="2566737"/>
            <a:ext cx="11330354" cy="1885184"/>
            <a:chOff x="636816" y="3172347"/>
            <a:chExt cx="7745451" cy="1885184"/>
          </a:xfrm>
        </p:grpSpPr>
        <p:sp>
          <p:nvSpPr>
            <p:cNvPr id="7" name="Rectangle 6">
              <a:extLst>
                <a:ext uri="{FF2B5EF4-FFF2-40B4-BE49-F238E27FC236}">
                  <a16:creationId xmlns:a16="http://schemas.microsoft.com/office/drawing/2014/main" xmlns="" id="{85A3D525-1B2E-4F4C-A23C-CAC2BFAE0A96}"/>
                </a:ext>
              </a:extLst>
            </p:cNvPr>
            <p:cNvSpPr/>
            <p:nvPr/>
          </p:nvSpPr>
          <p:spPr>
            <a:xfrm>
              <a:off x="5761701" y="347552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F324EA22-FD06-4F5C-9204-AEED5C92AC5D}"/>
                </a:ext>
              </a:extLst>
            </p:cNvPr>
            <p:cNvSpPr/>
            <p:nvPr/>
          </p:nvSpPr>
          <p:spPr>
            <a:xfrm>
              <a:off x="7040189" y="3474497"/>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CB6EB6E8-319D-4F38-820D-FE35A79F4F38}"/>
                </a:ext>
              </a:extLst>
            </p:cNvPr>
            <p:cNvSpPr/>
            <p:nvPr/>
          </p:nvSpPr>
          <p:spPr>
            <a:xfrm>
              <a:off x="5756641" y="4356206"/>
              <a:ext cx="2542032" cy="39319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FDE60401-F9C3-4036-9746-77F8680BA245}"/>
                </a:ext>
              </a:extLst>
            </p:cNvPr>
            <p:cNvSpPr/>
            <p:nvPr/>
          </p:nvSpPr>
          <p:spPr>
            <a:xfrm>
              <a:off x="637906" y="3478434"/>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9DC97D27-B51A-4851-9B8C-02F0380C706B}"/>
                </a:ext>
              </a:extLst>
            </p:cNvPr>
            <p:cNvSpPr/>
            <p:nvPr/>
          </p:nvSpPr>
          <p:spPr>
            <a:xfrm>
              <a:off x="1918752" y="347925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AD1E4A59-7CA7-4852-8867-28A64DF12FBF}"/>
                </a:ext>
              </a:extLst>
            </p:cNvPr>
            <p:cNvSpPr/>
            <p:nvPr/>
          </p:nvSpPr>
          <p:spPr>
            <a:xfrm>
              <a:off x="4481224" y="3475521"/>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E11EE117-404B-4F41-AC7C-2EB1105A28EE}"/>
                </a:ext>
              </a:extLst>
            </p:cNvPr>
            <p:cNvSpPr/>
            <p:nvPr/>
          </p:nvSpPr>
          <p:spPr>
            <a:xfrm>
              <a:off x="640445" y="3189882"/>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87CD59A8-0487-4C4B-945E-A6C578CAB17B}"/>
                </a:ext>
              </a:extLst>
            </p:cNvPr>
            <p:cNvSpPr/>
            <p:nvPr/>
          </p:nvSpPr>
          <p:spPr>
            <a:xfrm>
              <a:off x="3202554" y="3472336"/>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0638DC3D-31E6-4D2D-AEBB-FF0C44023569}"/>
                </a:ext>
              </a:extLst>
            </p:cNvPr>
            <p:cNvSpPr/>
            <p:nvPr/>
          </p:nvSpPr>
          <p:spPr>
            <a:xfrm>
              <a:off x="1920468"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A49DDC1E-84C2-42F3-A780-1E9841AC51FA}"/>
                </a:ext>
              </a:extLst>
            </p:cNvPr>
            <p:cNvSpPr/>
            <p:nvPr/>
          </p:nvSpPr>
          <p:spPr>
            <a:xfrm>
              <a:off x="4479940" y="3190305"/>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CA9717CE-87AC-4F3F-850B-6461487B37DB}"/>
                </a:ext>
              </a:extLst>
            </p:cNvPr>
            <p:cNvSpPr/>
            <p:nvPr/>
          </p:nvSpPr>
          <p:spPr>
            <a:xfrm>
              <a:off x="3202942"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A280A089-59CF-4699-B4AA-EBF0B602AB82}"/>
                </a:ext>
              </a:extLst>
            </p:cNvPr>
            <p:cNvSpPr/>
            <p:nvPr/>
          </p:nvSpPr>
          <p:spPr>
            <a:xfrm>
              <a:off x="5761955" y="3189881"/>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B214BB6B-D872-4E15-806F-1D09114BE273}"/>
                </a:ext>
              </a:extLst>
            </p:cNvPr>
            <p:cNvSpPr txBox="1"/>
            <p:nvPr/>
          </p:nvSpPr>
          <p:spPr>
            <a:xfrm>
              <a:off x="1000748" y="317840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Oct</a:t>
              </a:r>
            </a:p>
          </p:txBody>
        </p:sp>
        <p:sp>
          <p:nvSpPr>
            <p:cNvPr id="20" name="TextBox 19">
              <a:extLst>
                <a:ext uri="{FF2B5EF4-FFF2-40B4-BE49-F238E27FC236}">
                  <a16:creationId xmlns:a16="http://schemas.microsoft.com/office/drawing/2014/main" xmlns="" id="{8E1FCD1F-5E38-4E4E-B377-6F3C8A324B85}"/>
                </a:ext>
              </a:extLst>
            </p:cNvPr>
            <p:cNvSpPr txBox="1"/>
            <p:nvPr/>
          </p:nvSpPr>
          <p:spPr>
            <a:xfrm>
              <a:off x="2267582" y="3179073"/>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Nov</a:t>
              </a:r>
            </a:p>
          </p:txBody>
        </p:sp>
        <p:sp>
          <p:nvSpPr>
            <p:cNvPr id="21" name="TextBox 20">
              <a:extLst>
                <a:ext uri="{FF2B5EF4-FFF2-40B4-BE49-F238E27FC236}">
                  <a16:creationId xmlns:a16="http://schemas.microsoft.com/office/drawing/2014/main" xmlns="" id="{887DCC33-E1FB-4AFE-9727-0B540A50DF09}"/>
                </a:ext>
              </a:extLst>
            </p:cNvPr>
            <p:cNvSpPr txBox="1"/>
            <p:nvPr/>
          </p:nvSpPr>
          <p:spPr>
            <a:xfrm>
              <a:off x="3547604" y="317840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2" name="TextBox 21">
              <a:extLst>
                <a:ext uri="{FF2B5EF4-FFF2-40B4-BE49-F238E27FC236}">
                  <a16:creationId xmlns:a16="http://schemas.microsoft.com/office/drawing/2014/main" xmlns="" id="{75AA6DD7-85C0-40D6-AB85-E2B4C6FEEF5D}"/>
                </a:ext>
              </a:extLst>
            </p:cNvPr>
            <p:cNvSpPr txBox="1"/>
            <p:nvPr/>
          </p:nvSpPr>
          <p:spPr>
            <a:xfrm>
              <a:off x="4773839" y="3185345"/>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3" name="TextBox 22">
              <a:extLst>
                <a:ext uri="{FF2B5EF4-FFF2-40B4-BE49-F238E27FC236}">
                  <a16:creationId xmlns:a16="http://schemas.microsoft.com/office/drawing/2014/main" xmlns="" id="{2809DA8E-DEF2-4A56-8861-60C90256E1FA}"/>
                </a:ext>
              </a:extLst>
            </p:cNvPr>
            <p:cNvSpPr txBox="1"/>
            <p:nvPr/>
          </p:nvSpPr>
          <p:spPr>
            <a:xfrm>
              <a:off x="6132117" y="3173372"/>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Feb</a:t>
              </a:r>
            </a:p>
          </p:txBody>
        </p:sp>
        <p:sp>
          <p:nvSpPr>
            <p:cNvPr id="24" name="TextBox 23">
              <a:extLst>
                <a:ext uri="{FF2B5EF4-FFF2-40B4-BE49-F238E27FC236}">
                  <a16:creationId xmlns:a16="http://schemas.microsoft.com/office/drawing/2014/main" xmlns="" id="{2CAEE050-E7E6-4464-B4F9-E96DC96153D0}"/>
                </a:ext>
              </a:extLst>
            </p:cNvPr>
            <p:cNvSpPr txBox="1"/>
            <p:nvPr/>
          </p:nvSpPr>
          <p:spPr>
            <a:xfrm>
              <a:off x="644992" y="3622089"/>
              <a:ext cx="125566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Earlier Periods (Time Now -2…n)</a:t>
              </a:r>
            </a:p>
          </p:txBody>
        </p:sp>
        <p:sp>
          <p:nvSpPr>
            <p:cNvPr id="25" name="TextBox 24">
              <a:extLst>
                <a:ext uri="{FF2B5EF4-FFF2-40B4-BE49-F238E27FC236}">
                  <a16:creationId xmlns:a16="http://schemas.microsoft.com/office/drawing/2014/main" xmlns="" id="{61CB565B-A175-4735-BA6F-4FE6B20A2925}"/>
                </a:ext>
              </a:extLst>
            </p:cNvPr>
            <p:cNvSpPr txBox="1"/>
            <p:nvPr/>
          </p:nvSpPr>
          <p:spPr>
            <a:xfrm>
              <a:off x="1912848" y="3621560"/>
              <a:ext cx="1287698"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Prior Period (Time Now -1)</a:t>
              </a:r>
            </a:p>
          </p:txBody>
        </p:sp>
        <p:sp>
          <p:nvSpPr>
            <p:cNvPr id="26" name="TextBox 25">
              <a:extLst>
                <a:ext uri="{FF2B5EF4-FFF2-40B4-BE49-F238E27FC236}">
                  <a16:creationId xmlns:a16="http://schemas.microsoft.com/office/drawing/2014/main" xmlns="" id="{5365D5D9-FBA1-4455-B662-FAFF57AC3820}"/>
                </a:ext>
              </a:extLst>
            </p:cNvPr>
            <p:cNvSpPr txBox="1"/>
            <p:nvPr/>
          </p:nvSpPr>
          <p:spPr>
            <a:xfrm>
              <a:off x="3186153" y="3628772"/>
              <a:ext cx="1296937"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7" name="TextBox 26">
              <a:extLst>
                <a:ext uri="{FF2B5EF4-FFF2-40B4-BE49-F238E27FC236}">
                  <a16:creationId xmlns:a16="http://schemas.microsoft.com/office/drawing/2014/main" xmlns="" id="{B509B664-A244-4CDD-A8A7-A80642E1C585}"/>
                </a:ext>
              </a:extLst>
            </p:cNvPr>
            <p:cNvSpPr txBox="1"/>
            <p:nvPr/>
          </p:nvSpPr>
          <p:spPr>
            <a:xfrm>
              <a:off x="4486538" y="3628994"/>
              <a:ext cx="1271022"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8" name="TextBox 27">
              <a:extLst>
                <a:ext uri="{FF2B5EF4-FFF2-40B4-BE49-F238E27FC236}">
                  <a16:creationId xmlns:a16="http://schemas.microsoft.com/office/drawing/2014/main" xmlns="" id="{EF35D20E-F359-4A81-B435-2EC3F1548EF0}"/>
                </a:ext>
              </a:extLst>
            </p:cNvPr>
            <p:cNvSpPr txBox="1"/>
            <p:nvPr/>
          </p:nvSpPr>
          <p:spPr>
            <a:xfrm>
              <a:off x="5747367" y="3626237"/>
              <a:ext cx="1280160"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Future Periods (Time Now +2…n)</a:t>
              </a:r>
            </a:p>
          </p:txBody>
        </p:sp>
        <p:sp>
          <p:nvSpPr>
            <p:cNvPr id="29" name="Rectangle 28">
              <a:extLst>
                <a:ext uri="{FF2B5EF4-FFF2-40B4-BE49-F238E27FC236}">
                  <a16:creationId xmlns:a16="http://schemas.microsoft.com/office/drawing/2014/main" xmlns="" id="{82B871CC-C616-4604-A184-FDCD5C81A34B}"/>
                </a:ext>
              </a:extLst>
            </p:cNvPr>
            <p:cNvSpPr/>
            <p:nvPr/>
          </p:nvSpPr>
          <p:spPr>
            <a:xfrm>
              <a:off x="652829" y="4360026"/>
              <a:ext cx="2535993" cy="393192"/>
            </a:xfrm>
            <a:prstGeom prst="rect">
              <a:avLst/>
            </a:prstGeom>
            <a:solidFill>
              <a:srgbClr val="F67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C57E0D3D-EA77-4FEF-93C1-0F87B4851A24}"/>
                </a:ext>
              </a:extLst>
            </p:cNvPr>
            <p:cNvSpPr txBox="1"/>
            <p:nvPr/>
          </p:nvSpPr>
          <p:spPr>
            <a:xfrm>
              <a:off x="636816" y="4398457"/>
              <a:ext cx="255949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Retroactive Change Period (GL 30)</a:t>
              </a:r>
            </a:p>
          </p:txBody>
        </p:sp>
        <p:sp>
          <p:nvSpPr>
            <p:cNvPr id="31" name="Rectangle 30">
              <a:extLst>
                <a:ext uri="{FF2B5EF4-FFF2-40B4-BE49-F238E27FC236}">
                  <a16:creationId xmlns:a16="http://schemas.microsoft.com/office/drawing/2014/main" xmlns="" id="{0D722B78-777B-4341-B33E-568A1FCBA52C}"/>
                </a:ext>
              </a:extLst>
            </p:cNvPr>
            <p:cNvSpPr/>
            <p:nvPr/>
          </p:nvSpPr>
          <p:spPr>
            <a:xfrm>
              <a:off x="3212058" y="4360704"/>
              <a:ext cx="2542032" cy="39375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CD3C046C-4692-42E8-A5B0-D7043DA87EC9}"/>
                </a:ext>
              </a:extLst>
            </p:cNvPr>
            <p:cNvSpPr txBox="1"/>
            <p:nvPr/>
          </p:nvSpPr>
          <p:spPr>
            <a:xfrm>
              <a:off x="3207193" y="4418923"/>
              <a:ext cx="254017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cxnSp>
          <p:nvCxnSpPr>
            <p:cNvPr id="33" name="Straight Arrow Connector 32">
              <a:extLst>
                <a:ext uri="{FF2B5EF4-FFF2-40B4-BE49-F238E27FC236}">
                  <a16:creationId xmlns:a16="http://schemas.microsoft.com/office/drawing/2014/main" xmlns="" id="{5D4C78FC-132F-4BC4-A174-68047400A409}"/>
                </a:ext>
              </a:extLst>
            </p:cNvPr>
            <p:cNvCxnSpPr>
              <a:cxnSpLocks/>
            </p:cNvCxnSpPr>
            <p:nvPr/>
          </p:nvCxnSpPr>
          <p:spPr>
            <a:xfrm flipH="1">
              <a:off x="779259" y="4200593"/>
              <a:ext cx="2261227" cy="913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xmlns="" id="{EBE67D82-45E0-4838-9C87-6F73CD2DBA46}"/>
                </a:ext>
              </a:extLst>
            </p:cNvPr>
            <p:cNvPicPr>
              <a:picLocks noChangeAspect="1"/>
            </p:cNvPicPr>
            <p:nvPr/>
          </p:nvPicPr>
          <p:blipFill>
            <a:blip r:embed="rId4"/>
            <a:stretch>
              <a:fillRect/>
            </a:stretch>
          </p:blipFill>
          <p:spPr>
            <a:xfrm rot="10800000" flipV="1">
              <a:off x="3221528" y="4761180"/>
              <a:ext cx="2525837" cy="280136"/>
            </a:xfrm>
            <a:prstGeom prst="rect">
              <a:avLst/>
            </a:prstGeom>
            <a:ln>
              <a:solidFill>
                <a:schemeClr val="accent1">
                  <a:lumMod val="75000"/>
                </a:schemeClr>
              </a:solidFill>
            </a:ln>
          </p:spPr>
        </p:pic>
        <p:sp>
          <p:nvSpPr>
            <p:cNvPr id="35" name="Rectangle 34">
              <a:extLst>
                <a:ext uri="{FF2B5EF4-FFF2-40B4-BE49-F238E27FC236}">
                  <a16:creationId xmlns:a16="http://schemas.microsoft.com/office/drawing/2014/main" xmlns="" id="{469CB167-08FD-44F1-B778-AA42D2CAE811}"/>
                </a:ext>
              </a:extLst>
            </p:cNvPr>
            <p:cNvSpPr/>
            <p:nvPr/>
          </p:nvSpPr>
          <p:spPr>
            <a:xfrm>
              <a:off x="7040443" y="3188856"/>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E4EE001D-035D-4D75-8C9C-747895FD574B}"/>
                </a:ext>
              </a:extLst>
            </p:cNvPr>
            <p:cNvSpPr txBox="1"/>
            <p:nvPr/>
          </p:nvSpPr>
          <p:spPr>
            <a:xfrm>
              <a:off x="7410605" y="317234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Mar</a:t>
              </a:r>
            </a:p>
          </p:txBody>
        </p:sp>
        <p:sp>
          <p:nvSpPr>
            <p:cNvPr id="37" name="TextBox 36">
              <a:extLst>
                <a:ext uri="{FF2B5EF4-FFF2-40B4-BE49-F238E27FC236}">
                  <a16:creationId xmlns:a16="http://schemas.microsoft.com/office/drawing/2014/main" xmlns="" id="{73A26075-0830-4B2B-AA51-0C0235D3464A}"/>
                </a:ext>
              </a:extLst>
            </p:cNvPr>
            <p:cNvSpPr txBox="1"/>
            <p:nvPr/>
          </p:nvSpPr>
          <p:spPr>
            <a:xfrm>
              <a:off x="7025855" y="3625212"/>
              <a:ext cx="1280160"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Future Periods (Time Now +3…n)</a:t>
              </a:r>
            </a:p>
          </p:txBody>
        </p:sp>
        <p:cxnSp>
          <p:nvCxnSpPr>
            <p:cNvPr id="38" name="Straight Arrow Connector 37">
              <a:extLst>
                <a:ext uri="{FF2B5EF4-FFF2-40B4-BE49-F238E27FC236}">
                  <a16:creationId xmlns:a16="http://schemas.microsoft.com/office/drawing/2014/main" xmlns="" id="{1634A137-EDD7-40F8-9C3D-8CC5DA11BD89}"/>
                </a:ext>
              </a:extLst>
            </p:cNvPr>
            <p:cNvCxnSpPr>
              <a:cxnSpLocks/>
            </p:cNvCxnSpPr>
            <p:nvPr/>
          </p:nvCxnSpPr>
          <p:spPr>
            <a:xfrm>
              <a:off x="5935133" y="4200593"/>
              <a:ext cx="229292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F355600F-229A-4452-AD1F-379C8900BBF0}"/>
                </a:ext>
              </a:extLst>
            </p:cNvPr>
            <p:cNvSpPr txBox="1"/>
            <p:nvPr/>
          </p:nvSpPr>
          <p:spPr>
            <a:xfrm>
              <a:off x="5842318" y="4393137"/>
              <a:ext cx="253994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Planning Period (GL 28 &amp; 29)</a:t>
              </a:r>
            </a:p>
          </p:txBody>
        </p:sp>
      </p:grpSp>
      <p:sp>
        <p:nvSpPr>
          <p:cNvPr id="40" name="Content Placeholder 41">
            <a:extLst>
              <a:ext uri="{FF2B5EF4-FFF2-40B4-BE49-F238E27FC236}">
                <a16:creationId xmlns:a16="http://schemas.microsoft.com/office/drawing/2014/main" xmlns="" id="{C2F9CDB2-CBC1-4B34-95DB-E6463612CE0B}"/>
              </a:ext>
            </a:extLst>
          </p:cNvPr>
          <p:cNvSpPr txBox="1">
            <a:spLocks/>
          </p:cNvSpPr>
          <p:nvPr/>
        </p:nvSpPr>
        <p:spPr>
          <a:xfrm>
            <a:off x="446482" y="4564711"/>
            <a:ext cx="4868468" cy="1959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Correction of Errors</a:t>
            </a:r>
          </a:p>
          <a:p>
            <a:r>
              <a:rPr lang="en-US" sz="2600" dirty="0"/>
              <a:t>Routine Accounting Adjustments</a:t>
            </a:r>
          </a:p>
          <a:p>
            <a:r>
              <a:rPr lang="en-US" sz="2600" dirty="0"/>
              <a:t>Effects of Directed Changes</a:t>
            </a:r>
          </a:p>
          <a:p>
            <a:endParaRPr lang="en-US" sz="2600" dirty="0"/>
          </a:p>
          <a:p>
            <a:endParaRPr lang="en-US" sz="2600" dirty="0"/>
          </a:p>
          <a:p>
            <a:endParaRPr lang="en-US" sz="2600" dirty="0"/>
          </a:p>
        </p:txBody>
      </p:sp>
      <p:sp>
        <p:nvSpPr>
          <p:cNvPr id="4" name="Slide Number Placeholder 3">
            <a:extLst>
              <a:ext uri="{FF2B5EF4-FFF2-40B4-BE49-F238E27FC236}">
                <a16:creationId xmlns:a16="http://schemas.microsoft.com/office/drawing/2014/main" xmlns="" id="{23292A4C-E1A9-4445-B2C3-561BF4A804EF}"/>
              </a:ext>
            </a:extLst>
          </p:cNvPr>
          <p:cNvSpPr>
            <a:spLocks noGrp="1"/>
          </p:cNvSpPr>
          <p:nvPr>
            <p:ph type="sldNum" sz="quarter" idx="12"/>
          </p:nvPr>
        </p:nvSpPr>
        <p:spPr/>
        <p:txBody>
          <a:bodyPr/>
          <a:lstStyle/>
          <a:p>
            <a:fld id="{7B59A598-58D1-480D-8057-49927A977735}" type="slidenum">
              <a:rPr lang="en-US" smtClean="0"/>
              <a:t>17</a:t>
            </a:fld>
            <a:endParaRPr lang="en-US"/>
          </a:p>
        </p:txBody>
      </p:sp>
    </p:spTree>
    <p:extLst>
      <p:ext uri="{BB962C8B-B14F-4D97-AF65-F5344CB8AC3E}">
        <p14:creationId xmlns:p14="http://schemas.microsoft.com/office/powerpoint/2010/main" val="414924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b="1" dirty="0">
                <a:solidFill>
                  <a:schemeClr val="bg1"/>
                </a:solidFill>
                <a:latin typeface="Arial Black" panose="020B0A04020102020204" pitchFamily="34" charset="0"/>
              </a:rPr>
              <a:t>Retroactive Changes </a:t>
            </a:r>
            <a:br>
              <a:rPr lang="en-US" sz="4000" b="1" dirty="0">
                <a:solidFill>
                  <a:schemeClr val="bg1"/>
                </a:solidFill>
                <a:latin typeface="Arial Black" panose="020B0A04020102020204" pitchFamily="34" charset="0"/>
              </a:rPr>
            </a:br>
            <a:r>
              <a:rPr lang="en-US" sz="4000" b="1" dirty="0">
                <a:solidFill>
                  <a:schemeClr val="bg1"/>
                </a:solidFill>
                <a:latin typeface="Arial Black" panose="020B0A04020102020204" pitchFamily="34" charset="0"/>
              </a:rPr>
              <a:t>Are Restricted</a:t>
            </a:r>
          </a:p>
        </p:txBody>
      </p:sp>
      <p:grpSp>
        <p:nvGrpSpPr>
          <p:cNvPr id="6" name="Group 5">
            <a:extLst>
              <a:ext uri="{FF2B5EF4-FFF2-40B4-BE49-F238E27FC236}">
                <a16:creationId xmlns:a16="http://schemas.microsoft.com/office/drawing/2014/main" xmlns="" id="{F96429F9-3BDB-469C-905D-3C7795054D92}"/>
              </a:ext>
            </a:extLst>
          </p:cNvPr>
          <p:cNvGrpSpPr/>
          <p:nvPr/>
        </p:nvGrpSpPr>
        <p:grpSpPr>
          <a:xfrm>
            <a:off x="505741" y="2528637"/>
            <a:ext cx="11330354" cy="1885184"/>
            <a:chOff x="636816" y="3172347"/>
            <a:chExt cx="7745451" cy="1885184"/>
          </a:xfrm>
        </p:grpSpPr>
        <p:sp>
          <p:nvSpPr>
            <p:cNvPr id="7" name="Rectangle 6">
              <a:extLst>
                <a:ext uri="{FF2B5EF4-FFF2-40B4-BE49-F238E27FC236}">
                  <a16:creationId xmlns:a16="http://schemas.microsoft.com/office/drawing/2014/main" xmlns="" id="{85A3D525-1B2E-4F4C-A23C-CAC2BFAE0A96}"/>
                </a:ext>
              </a:extLst>
            </p:cNvPr>
            <p:cNvSpPr/>
            <p:nvPr/>
          </p:nvSpPr>
          <p:spPr>
            <a:xfrm>
              <a:off x="5761701" y="347552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F324EA22-FD06-4F5C-9204-AEED5C92AC5D}"/>
                </a:ext>
              </a:extLst>
            </p:cNvPr>
            <p:cNvSpPr/>
            <p:nvPr/>
          </p:nvSpPr>
          <p:spPr>
            <a:xfrm>
              <a:off x="7040189" y="3474497"/>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CB6EB6E8-319D-4F38-820D-FE35A79F4F38}"/>
                </a:ext>
              </a:extLst>
            </p:cNvPr>
            <p:cNvSpPr/>
            <p:nvPr/>
          </p:nvSpPr>
          <p:spPr>
            <a:xfrm>
              <a:off x="5756641" y="4356206"/>
              <a:ext cx="2542032" cy="39319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FDE60401-F9C3-4036-9746-77F8680BA245}"/>
                </a:ext>
              </a:extLst>
            </p:cNvPr>
            <p:cNvSpPr/>
            <p:nvPr/>
          </p:nvSpPr>
          <p:spPr>
            <a:xfrm>
              <a:off x="637906" y="3478434"/>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9DC97D27-B51A-4851-9B8C-02F0380C706B}"/>
                </a:ext>
              </a:extLst>
            </p:cNvPr>
            <p:cNvSpPr/>
            <p:nvPr/>
          </p:nvSpPr>
          <p:spPr>
            <a:xfrm>
              <a:off x="1918752" y="347925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AD1E4A59-7CA7-4852-8867-28A64DF12FBF}"/>
                </a:ext>
              </a:extLst>
            </p:cNvPr>
            <p:cNvSpPr/>
            <p:nvPr/>
          </p:nvSpPr>
          <p:spPr>
            <a:xfrm>
              <a:off x="4481224" y="3475521"/>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E11EE117-404B-4F41-AC7C-2EB1105A28EE}"/>
                </a:ext>
              </a:extLst>
            </p:cNvPr>
            <p:cNvSpPr/>
            <p:nvPr/>
          </p:nvSpPr>
          <p:spPr>
            <a:xfrm>
              <a:off x="640445" y="3189882"/>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87CD59A8-0487-4C4B-945E-A6C578CAB17B}"/>
                </a:ext>
              </a:extLst>
            </p:cNvPr>
            <p:cNvSpPr/>
            <p:nvPr/>
          </p:nvSpPr>
          <p:spPr>
            <a:xfrm>
              <a:off x="3202554" y="3472336"/>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0638DC3D-31E6-4D2D-AEBB-FF0C44023569}"/>
                </a:ext>
              </a:extLst>
            </p:cNvPr>
            <p:cNvSpPr/>
            <p:nvPr/>
          </p:nvSpPr>
          <p:spPr>
            <a:xfrm>
              <a:off x="1920468"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A49DDC1E-84C2-42F3-A780-1E9841AC51FA}"/>
                </a:ext>
              </a:extLst>
            </p:cNvPr>
            <p:cNvSpPr/>
            <p:nvPr/>
          </p:nvSpPr>
          <p:spPr>
            <a:xfrm>
              <a:off x="4479940" y="3190305"/>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CA9717CE-87AC-4F3F-850B-6461487B37DB}"/>
                </a:ext>
              </a:extLst>
            </p:cNvPr>
            <p:cNvSpPr/>
            <p:nvPr/>
          </p:nvSpPr>
          <p:spPr>
            <a:xfrm>
              <a:off x="3202942"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A280A089-59CF-4699-B4AA-EBF0B602AB82}"/>
                </a:ext>
              </a:extLst>
            </p:cNvPr>
            <p:cNvSpPr/>
            <p:nvPr/>
          </p:nvSpPr>
          <p:spPr>
            <a:xfrm>
              <a:off x="5761955" y="3189881"/>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B214BB6B-D872-4E15-806F-1D09114BE273}"/>
                </a:ext>
              </a:extLst>
            </p:cNvPr>
            <p:cNvSpPr txBox="1"/>
            <p:nvPr/>
          </p:nvSpPr>
          <p:spPr>
            <a:xfrm>
              <a:off x="1000748" y="317840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Oct</a:t>
              </a:r>
            </a:p>
          </p:txBody>
        </p:sp>
        <p:sp>
          <p:nvSpPr>
            <p:cNvPr id="20" name="TextBox 19">
              <a:extLst>
                <a:ext uri="{FF2B5EF4-FFF2-40B4-BE49-F238E27FC236}">
                  <a16:creationId xmlns:a16="http://schemas.microsoft.com/office/drawing/2014/main" xmlns="" id="{8E1FCD1F-5E38-4E4E-B377-6F3C8A324B85}"/>
                </a:ext>
              </a:extLst>
            </p:cNvPr>
            <p:cNvSpPr txBox="1"/>
            <p:nvPr/>
          </p:nvSpPr>
          <p:spPr>
            <a:xfrm>
              <a:off x="2267582" y="3179073"/>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Nov</a:t>
              </a:r>
            </a:p>
          </p:txBody>
        </p:sp>
        <p:sp>
          <p:nvSpPr>
            <p:cNvPr id="21" name="TextBox 20">
              <a:extLst>
                <a:ext uri="{FF2B5EF4-FFF2-40B4-BE49-F238E27FC236}">
                  <a16:creationId xmlns:a16="http://schemas.microsoft.com/office/drawing/2014/main" xmlns="" id="{887DCC33-E1FB-4AFE-9727-0B540A50DF09}"/>
                </a:ext>
              </a:extLst>
            </p:cNvPr>
            <p:cNvSpPr txBox="1"/>
            <p:nvPr/>
          </p:nvSpPr>
          <p:spPr>
            <a:xfrm>
              <a:off x="3547604" y="317840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2" name="TextBox 21">
              <a:extLst>
                <a:ext uri="{FF2B5EF4-FFF2-40B4-BE49-F238E27FC236}">
                  <a16:creationId xmlns:a16="http://schemas.microsoft.com/office/drawing/2014/main" xmlns="" id="{75AA6DD7-85C0-40D6-AB85-E2B4C6FEEF5D}"/>
                </a:ext>
              </a:extLst>
            </p:cNvPr>
            <p:cNvSpPr txBox="1"/>
            <p:nvPr/>
          </p:nvSpPr>
          <p:spPr>
            <a:xfrm>
              <a:off x="4773839" y="3185345"/>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3" name="TextBox 22">
              <a:extLst>
                <a:ext uri="{FF2B5EF4-FFF2-40B4-BE49-F238E27FC236}">
                  <a16:creationId xmlns:a16="http://schemas.microsoft.com/office/drawing/2014/main" xmlns="" id="{2809DA8E-DEF2-4A56-8861-60C90256E1FA}"/>
                </a:ext>
              </a:extLst>
            </p:cNvPr>
            <p:cNvSpPr txBox="1"/>
            <p:nvPr/>
          </p:nvSpPr>
          <p:spPr>
            <a:xfrm>
              <a:off x="6132117" y="3173372"/>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Feb</a:t>
              </a:r>
            </a:p>
          </p:txBody>
        </p:sp>
        <p:sp>
          <p:nvSpPr>
            <p:cNvPr id="24" name="TextBox 23">
              <a:extLst>
                <a:ext uri="{FF2B5EF4-FFF2-40B4-BE49-F238E27FC236}">
                  <a16:creationId xmlns:a16="http://schemas.microsoft.com/office/drawing/2014/main" xmlns="" id="{2CAEE050-E7E6-4464-B4F9-E96DC96153D0}"/>
                </a:ext>
              </a:extLst>
            </p:cNvPr>
            <p:cNvSpPr txBox="1"/>
            <p:nvPr/>
          </p:nvSpPr>
          <p:spPr>
            <a:xfrm>
              <a:off x="644992" y="3622089"/>
              <a:ext cx="125566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Earlier Periods (Time Now -2…n)</a:t>
              </a:r>
            </a:p>
          </p:txBody>
        </p:sp>
        <p:sp>
          <p:nvSpPr>
            <p:cNvPr id="25" name="TextBox 24">
              <a:extLst>
                <a:ext uri="{FF2B5EF4-FFF2-40B4-BE49-F238E27FC236}">
                  <a16:creationId xmlns:a16="http://schemas.microsoft.com/office/drawing/2014/main" xmlns="" id="{61CB565B-A175-4735-BA6F-4FE6B20A2925}"/>
                </a:ext>
              </a:extLst>
            </p:cNvPr>
            <p:cNvSpPr txBox="1"/>
            <p:nvPr/>
          </p:nvSpPr>
          <p:spPr>
            <a:xfrm>
              <a:off x="1912848" y="3621560"/>
              <a:ext cx="1287698"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Prior Period (Time Now -1)</a:t>
              </a:r>
            </a:p>
          </p:txBody>
        </p:sp>
        <p:sp>
          <p:nvSpPr>
            <p:cNvPr id="26" name="TextBox 25">
              <a:extLst>
                <a:ext uri="{FF2B5EF4-FFF2-40B4-BE49-F238E27FC236}">
                  <a16:creationId xmlns:a16="http://schemas.microsoft.com/office/drawing/2014/main" xmlns="" id="{5365D5D9-FBA1-4455-B662-FAFF57AC3820}"/>
                </a:ext>
              </a:extLst>
            </p:cNvPr>
            <p:cNvSpPr txBox="1"/>
            <p:nvPr/>
          </p:nvSpPr>
          <p:spPr>
            <a:xfrm>
              <a:off x="3186153" y="3628772"/>
              <a:ext cx="1296937"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7" name="TextBox 26">
              <a:extLst>
                <a:ext uri="{FF2B5EF4-FFF2-40B4-BE49-F238E27FC236}">
                  <a16:creationId xmlns:a16="http://schemas.microsoft.com/office/drawing/2014/main" xmlns="" id="{B509B664-A244-4CDD-A8A7-A80642E1C585}"/>
                </a:ext>
              </a:extLst>
            </p:cNvPr>
            <p:cNvSpPr txBox="1"/>
            <p:nvPr/>
          </p:nvSpPr>
          <p:spPr>
            <a:xfrm>
              <a:off x="4486538" y="3628994"/>
              <a:ext cx="1271022"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8" name="TextBox 27">
              <a:extLst>
                <a:ext uri="{FF2B5EF4-FFF2-40B4-BE49-F238E27FC236}">
                  <a16:creationId xmlns:a16="http://schemas.microsoft.com/office/drawing/2014/main" xmlns="" id="{EF35D20E-F359-4A81-B435-2EC3F1548EF0}"/>
                </a:ext>
              </a:extLst>
            </p:cNvPr>
            <p:cNvSpPr txBox="1"/>
            <p:nvPr/>
          </p:nvSpPr>
          <p:spPr>
            <a:xfrm>
              <a:off x="5747367" y="3626237"/>
              <a:ext cx="1280160"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Future Periods (Time Now +2…n)</a:t>
              </a:r>
            </a:p>
          </p:txBody>
        </p:sp>
        <p:sp>
          <p:nvSpPr>
            <p:cNvPr id="29" name="Rectangle 28">
              <a:extLst>
                <a:ext uri="{FF2B5EF4-FFF2-40B4-BE49-F238E27FC236}">
                  <a16:creationId xmlns:a16="http://schemas.microsoft.com/office/drawing/2014/main" xmlns="" id="{82B871CC-C616-4604-A184-FDCD5C81A34B}"/>
                </a:ext>
              </a:extLst>
            </p:cNvPr>
            <p:cNvSpPr/>
            <p:nvPr/>
          </p:nvSpPr>
          <p:spPr>
            <a:xfrm>
              <a:off x="652829" y="4360026"/>
              <a:ext cx="2535993" cy="393192"/>
            </a:xfrm>
            <a:prstGeom prst="rect">
              <a:avLst/>
            </a:prstGeom>
            <a:solidFill>
              <a:srgbClr val="F67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C57E0D3D-EA77-4FEF-93C1-0F87B4851A24}"/>
                </a:ext>
              </a:extLst>
            </p:cNvPr>
            <p:cNvSpPr txBox="1"/>
            <p:nvPr/>
          </p:nvSpPr>
          <p:spPr>
            <a:xfrm>
              <a:off x="636816" y="4398457"/>
              <a:ext cx="255949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Retroactive Change Period (GL 30)</a:t>
              </a:r>
            </a:p>
          </p:txBody>
        </p:sp>
        <p:sp>
          <p:nvSpPr>
            <p:cNvPr id="31" name="Rectangle 30">
              <a:extLst>
                <a:ext uri="{FF2B5EF4-FFF2-40B4-BE49-F238E27FC236}">
                  <a16:creationId xmlns:a16="http://schemas.microsoft.com/office/drawing/2014/main" xmlns="" id="{0D722B78-777B-4341-B33E-568A1FCBA52C}"/>
                </a:ext>
              </a:extLst>
            </p:cNvPr>
            <p:cNvSpPr/>
            <p:nvPr/>
          </p:nvSpPr>
          <p:spPr>
            <a:xfrm>
              <a:off x="3212058" y="4360704"/>
              <a:ext cx="2542032" cy="39375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CD3C046C-4692-42E8-A5B0-D7043DA87EC9}"/>
                </a:ext>
              </a:extLst>
            </p:cNvPr>
            <p:cNvSpPr txBox="1"/>
            <p:nvPr/>
          </p:nvSpPr>
          <p:spPr>
            <a:xfrm>
              <a:off x="3207193" y="4418923"/>
              <a:ext cx="254017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cxnSp>
          <p:nvCxnSpPr>
            <p:cNvPr id="33" name="Straight Arrow Connector 32">
              <a:extLst>
                <a:ext uri="{FF2B5EF4-FFF2-40B4-BE49-F238E27FC236}">
                  <a16:creationId xmlns:a16="http://schemas.microsoft.com/office/drawing/2014/main" xmlns="" id="{5D4C78FC-132F-4BC4-A174-68047400A409}"/>
                </a:ext>
              </a:extLst>
            </p:cNvPr>
            <p:cNvCxnSpPr>
              <a:cxnSpLocks/>
            </p:cNvCxnSpPr>
            <p:nvPr/>
          </p:nvCxnSpPr>
          <p:spPr>
            <a:xfrm flipH="1">
              <a:off x="779259" y="4200593"/>
              <a:ext cx="2261227" cy="913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xmlns="" id="{EBE67D82-45E0-4838-9C87-6F73CD2DBA46}"/>
                </a:ext>
              </a:extLst>
            </p:cNvPr>
            <p:cNvPicPr>
              <a:picLocks noChangeAspect="1"/>
            </p:cNvPicPr>
            <p:nvPr/>
          </p:nvPicPr>
          <p:blipFill>
            <a:blip r:embed="rId4"/>
            <a:stretch>
              <a:fillRect/>
            </a:stretch>
          </p:blipFill>
          <p:spPr>
            <a:xfrm rot="10800000" flipV="1">
              <a:off x="3221528" y="4761180"/>
              <a:ext cx="2525837" cy="280136"/>
            </a:xfrm>
            <a:prstGeom prst="rect">
              <a:avLst/>
            </a:prstGeom>
            <a:ln>
              <a:solidFill>
                <a:schemeClr val="accent1">
                  <a:lumMod val="75000"/>
                </a:schemeClr>
              </a:solidFill>
            </a:ln>
          </p:spPr>
        </p:pic>
        <p:sp>
          <p:nvSpPr>
            <p:cNvPr id="35" name="Rectangle 34">
              <a:extLst>
                <a:ext uri="{FF2B5EF4-FFF2-40B4-BE49-F238E27FC236}">
                  <a16:creationId xmlns:a16="http://schemas.microsoft.com/office/drawing/2014/main" xmlns="" id="{469CB167-08FD-44F1-B778-AA42D2CAE811}"/>
                </a:ext>
              </a:extLst>
            </p:cNvPr>
            <p:cNvSpPr/>
            <p:nvPr/>
          </p:nvSpPr>
          <p:spPr>
            <a:xfrm>
              <a:off x="7040443" y="3188856"/>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E4EE001D-035D-4D75-8C9C-747895FD574B}"/>
                </a:ext>
              </a:extLst>
            </p:cNvPr>
            <p:cNvSpPr txBox="1"/>
            <p:nvPr/>
          </p:nvSpPr>
          <p:spPr>
            <a:xfrm>
              <a:off x="7410605" y="317234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Mar</a:t>
              </a:r>
            </a:p>
          </p:txBody>
        </p:sp>
        <p:sp>
          <p:nvSpPr>
            <p:cNvPr id="37" name="TextBox 36">
              <a:extLst>
                <a:ext uri="{FF2B5EF4-FFF2-40B4-BE49-F238E27FC236}">
                  <a16:creationId xmlns:a16="http://schemas.microsoft.com/office/drawing/2014/main" xmlns="" id="{73A26075-0830-4B2B-AA51-0C0235D3464A}"/>
                </a:ext>
              </a:extLst>
            </p:cNvPr>
            <p:cNvSpPr txBox="1"/>
            <p:nvPr/>
          </p:nvSpPr>
          <p:spPr>
            <a:xfrm>
              <a:off x="7025855" y="3625212"/>
              <a:ext cx="1280160"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Future Periods (Time Now +3…n)</a:t>
              </a:r>
            </a:p>
          </p:txBody>
        </p:sp>
        <p:cxnSp>
          <p:nvCxnSpPr>
            <p:cNvPr id="38" name="Straight Arrow Connector 37">
              <a:extLst>
                <a:ext uri="{FF2B5EF4-FFF2-40B4-BE49-F238E27FC236}">
                  <a16:creationId xmlns:a16="http://schemas.microsoft.com/office/drawing/2014/main" xmlns="" id="{1634A137-EDD7-40F8-9C3D-8CC5DA11BD89}"/>
                </a:ext>
              </a:extLst>
            </p:cNvPr>
            <p:cNvCxnSpPr>
              <a:cxnSpLocks/>
            </p:cNvCxnSpPr>
            <p:nvPr/>
          </p:nvCxnSpPr>
          <p:spPr>
            <a:xfrm>
              <a:off x="5935133" y="4200593"/>
              <a:ext cx="229292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F355600F-229A-4452-AD1F-379C8900BBF0}"/>
                </a:ext>
              </a:extLst>
            </p:cNvPr>
            <p:cNvSpPr txBox="1"/>
            <p:nvPr/>
          </p:nvSpPr>
          <p:spPr>
            <a:xfrm>
              <a:off x="5842318" y="4393137"/>
              <a:ext cx="253994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Planning Period (GL 28 &amp; 29)</a:t>
              </a:r>
            </a:p>
          </p:txBody>
        </p:sp>
      </p:grpSp>
      <p:sp>
        <p:nvSpPr>
          <p:cNvPr id="40" name="Content Placeholder 41">
            <a:extLst>
              <a:ext uri="{FF2B5EF4-FFF2-40B4-BE49-F238E27FC236}">
                <a16:creationId xmlns:a16="http://schemas.microsoft.com/office/drawing/2014/main" xmlns="" id="{C2F9CDB2-CBC1-4B34-95DB-E6463612CE0B}"/>
              </a:ext>
            </a:extLst>
          </p:cNvPr>
          <p:cNvSpPr txBox="1">
            <a:spLocks/>
          </p:cNvSpPr>
          <p:nvPr/>
        </p:nvSpPr>
        <p:spPr>
          <a:xfrm>
            <a:off x="480645" y="4465125"/>
            <a:ext cx="6805980" cy="23071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Correction of Errors</a:t>
            </a:r>
          </a:p>
          <a:p>
            <a:r>
              <a:rPr lang="en-US" sz="2600" dirty="0"/>
              <a:t>Routine Accounting Adjustments</a:t>
            </a:r>
          </a:p>
          <a:p>
            <a:r>
              <a:rPr lang="en-US" sz="2600" dirty="0"/>
              <a:t>Effects of Directed Changes</a:t>
            </a:r>
          </a:p>
          <a:p>
            <a:pPr>
              <a:lnSpc>
                <a:spcPct val="120000"/>
              </a:lnSpc>
              <a:spcBef>
                <a:spcPts val="0"/>
              </a:spcBef>
            </a:pPr>
            <a:r>
              <a:rPr lang="en-US" sz="2600" dirty="0"/>
              <a:t>DOE Approved Changes to Improve Baseline Integrity and Accuracy of Performance Measurement Data (rare)</a:t>
            </a:r>
          </a:p>
          <a:p>
            <a:endParaRPr lang="en-US" sz="2600" dirty="0"/>
          </a:p>
          <a:p>
            <a:endParaRPr lang="en-US" sz="2600" dirty="0"/>
          </a:p>
          <a:p>
            <a:endParaRPr lang="en-US" sz="2600" dirty="0"/>
          </a:p>
        </p:txBody>
      </p:sp>
      <p:sp>
        <p:nvSpPr>
          <p:cNvPr id="3" name="Slide Number Placeholder 2">
            <a:extLst>
              <a:ext uri="{FF2B5EF4-FFF2-40B4-BE49-F238E27FC236}">
                <a16:creationId xmlns:a16="http://schemas.microsoft.com/office/drawing/2014/main" xmlns="" id="{B7FBFD8E-7BD8-4DBF-996C-364A76FF4C28}"/>
              </a:ext>
            </a:extLst>
          </p:cNvPr>
          <p:cNvSpPr>
            <a:spLocks noGrp="1"/>
          </p:cNvSpPr>
          <p:nvPr>
            <p:ph type="sldNum" sz="quarter" idx="12"/>
          </p:nvPr>
        </p:nvSpPr>
        <p:spPr/>
        <p:txBody>
          <a:bodyPr/>
          <a:lstStyle/>
          <a:p>
            <a:fld id="{7B59A598-58D1-480D-8057-49927A977735}" type="slidenum">
              <a:rPr lang="en-US" smtClean="0"/>
              <a:t>18</a:t>
            </a:fld>
            <a:endParaRPr lang="en-US"/>
          </a:p>
        </p:txBody>
      </p:sp>
    </p:spTree>
    <p:extLst>
      <p:ext uri="{BB962C8B-B14F-4D97-AF65-F5344CB8AC3E}">
        <p14:creationId xmlns:p14="http://schemas.microsoft.com/office/powerpoint/2010/main" val="144401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807110" y="758158"/>
            <a:ext cx="9833548" cy="1325563"/>
          </a:xfrm>
        </p:spPr>
        <p:txBody>
          <a:bodyPr>
            <a:normAutofit/>
          </a:bodyPr>
          <a:lstStyle/>
          <a:p>
            <a:pPr algn="ctr"/>
            <a:r>
              <a:rPr lang="en-US" sz="4000" b="1" dirty="0">
                <a:solidFill>
                  <a:schemeClr val="bg1"/>
                </a:solidFill>
                <a:latin typeface="Arial Black" panose="020B0A04020102020204" pitchFamily="34" charset="0"/>
              </a:rPr>
              <a:t>Allowed Changes to Open Work Packages</a:t>
            </a:r>
          </a:p>
        </p:txBody>
      </p:sp>
      <p:grpSp>
        <p:nvGrpSpPr>
          <p:cNvPr id="6" name="Group 5">
            <a:extLst>
              <a:ext uri="{FF2B5EF4-FFF2-40B4-BE49-F238E27FC236}">
                <a16:creationId xmlns:a16="http://schemas.microsoft.com/office/drawing/2014/main" xmlns="" id="{F96429F9-3BDB-469C-905D-3C7795054D92}"/>
              </a:ext>
            </a:extLst>
          </p:cNvPr>
          <p:cNvGrpSpPr/>
          <p:nvPr/>
        </p:nvGrpSpPr>
        <p:grpSpPr>
          <a:xfrm>
            <a:off x="430671" y="4259567"/>
            <a:ext cx="11330354" cy="1885184"/>
            <a:chOff x="636816" y="3172347"/>
            <a:chExt cx="7745451" cy="1885184"/>
          </a:xfrm>
        </p:grpSpPr>
        <p:sp>
          <p:nvSpPr>
            <p:cNvPr id="7" name="Rectangle 6">
              <a:extLst>
                <a:ext uri="{FF2B5EF4-FFF2-40B4-BE49-F238E27FC236}">
                  <a16:creationId xmlns:a16="http://schemas.microsoft.com/office/drawing/2014/main" xmlns="" id="{85A3D525-1B2E-4F4C-A23C-CAC2BFAE0A96}"/>
                </a:ext>
              </a:extLst>
            </p:cNvPr>
            <p:cNvSpPr/>
            <p:nvPr/>
          </p:nvSpPr>
          <p:spPr>
            <a:xfrm>
              <a:off x="5761701" y="347552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F324EA22-FD06-4F5C-9204-AEED5C92AC5D}"/>
                </a:ext>
              </a:extLst>
            </p:cNvPr>
            <p:cNvSpPr/>
            <p:nvPr/>
          </p:nvSpPr>
          <p:spPr>
            <a:xfrm>
              <a:off x="7040189" y="3474497"/>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CB6EB6E8-319D-4F38-820D-FE35A79F4F38}"/>
                </a:ext>
              </a:extLst>
            </p:cNvPr>
            <p:cNvSpPr/>
            <p:nvPr/>
          </p:nvSpPr>
          <p:spPr>
            <a:xfrm>
              <a:off x="5756641" y="4356206"/>
              <a:ext cx="2542032" cy="39319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FDE60401-F9C3-4036-9746-77F8680BA245}"/>
                </a:ext>
              </a:extLst>
            </p:cNvPr>
            <p:cNvSpPr/>
            <p:nvPr/>
          </p:nvSpPr>
          <p:spPr>
            <a:xfrm>
              <a:off x="637906" y="3478434"/>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9DC97D27-B51A-4851-9B8C-02F0380C706B}"/>
                </a:ext>
              </a:extLst>
            </p:cNvPr>
            <p:cNvSpPr/>
            <p:nvPr/>
          </p:nvSpPr>
          <p:spPr>
            <a:xfrm>
              <a:off x="1918752" y="347925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AD1E4A59-7CA7-4852-8867-28A64DF12FBF}"/>
                </a:ext>
              </a:extLst>
            </p:cNvPr>
            <p:cNvSpPr/>
            <p:nvPr/>
          </p:nvSpPr>
          <p:spPr>
            <a:xfrm>
              <a:off x="4481224" y="3475521"/>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E11EE117-404B-4F41-AC7C-2EB1105A28EE}"/>
                </a:ext>
              </a:extLst>
            </p:cNvPr>
            <p:cNvSpPr/>
            <p:nvPr/>
          </p:nvSpPr>
          <p:spPr>
            <a:xfrm>
              <a:off x="640445" y="3189882"/>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xmlns="" id="{87CD59A8-0487-4C4B-945E-A6C578CAB17B}"/>
                </a:ext>
              </a:extLst>
            </p:cNvPr>
            <p:cNvSpPr/>
            <p:nvPr/>
          </p:nvSpPr>
          <p:spPr>
            <a:xfrm>
              <a:off x="3202554" y="3472336"/>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0638DC3D-31E6-4D2D-AEBB-FF0C44023569}"/>
                </a:ext>
              </a:extLst>
            </p:cNvPr>
            <p:cNvSpPr/>
            <p:nvPr/>
          </p:nvSpPr>
          <p:spPr>
            <a:xfrm>
              <a:off x="1920468"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A49DDC1E-84C2-42F3-A780-1E9841AC51FA}"/>
                </a:ext>
              </a:extLst>
            </p:cNvPr>
            <p:cNvSpPr/>
            <p:nvPr/>
          </p:nvSpPr>
          <p:spPr>
            <a:xfrm>
              <a:off x="4479940" y="3190305"/>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CA9717CE-87AC-4F3F-850B-6461487B37DB}"/>
                </a:ext>
              </a:extLst>
            </p:cNvPr>
            <p:cNvSpPr/>
            <p:nvPr/>
          </p:nvSpPr>
          <p:spPr>
            <a:xfrm>
              <a:off x="3202942"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A280A089-59CF-4699-B4AA-EBF0B602AB82}"/>
                </a:ext>
              </a:extLst>
            </p:cNvPr>
            <p:cNvSpPr/>
            <p:nvPr/>
          </p:nvSpPr>
          <p:spPr>
            <a:xfrm>
              <a:off x="5761955" y="3189881"/>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B214BB6B-D872-4E15-806F-1D09114BE273}"/>
                </a:ext>
              </a:extLst>
            </p:cNvPr>
            <p:cNvSpPr txBox="1"/>
            <p:nvPr/>
          </p:nvSpPr>
          <p:spPr>
            <a:xfrm>
              <a:off x="1000748" y="317840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Oct</a:t>
              </a:r>
            </a:p>
          </p:txBody>
        </p:sp>
        <p:sp>
          <p:nvSpPr>
            <p:cNvPr id="20" name="TextBox 19">
              <a:extLst>
                <a:ext uri="{FF2B5EF4-FFF2-40B4-BE49-F238E27FC236}">
                  <a16:creationId xmlns:a16="http://schemas.microsoft.com/office/drawing/2014/main" xmlns="" id="{8E1FCD1F-5E38-4E4E-B377-6F3C8A324B85}"/>
                </a:ext>
              </a:extLst>
            </p:cNvPr>
            <p:cNvSpPr txBox="1"/>
            <p:nvPr/>
          </p:nvSpPr>
          <p:spPr>
            <a:xfrm>
              <a:off x="2267582" y="3179073"/>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Nov</a:t>
              </a:r>
            </a:p>
          </p:txBody>
        </p:sp>
        <p:sp>
          <p:nvSpPr>
            <p:cNvPr id="21" name="TextBox 20">
              <a:extLst>
                <a:ext uri="{FF2B5EF4-FFF2-40B4-BE49-F238E27FC236}">
                  <a16:creationId xmlns:a16="http://schemas.microsoft.com/office/drawing/2014/main" xmlns="" id="{887DCC33-E1FB-4AFE-9727-0B540A50DF09}"/>
                </a:ext>
              </a:extLst>
            </p:cNvPr>
            <p:cNvSpPr txBox="1"/>
            <p:nvPr/>
          </p:nvSpPr>
          <p:spPr>
            <a:xfrm>
              <a:off x="3547604" y="317840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2" name="TextBox 21">
              <a:extLst>
                <a:ext uri="{FF2B5EF4-FFF2-40B4-BE49-F238E27FC236}">
                  <a16:creationId xmlns:a16="http://schemas.microsoft.com/office/drawing/2014/main" xmlns="" id="{75AA6DD7-85C0-40D6-AB85-E2B4C6FEEF5D}"/>
                </a:ext>
              </a:extLst>
            </p:cNvPr>
            <p:cNvSpPr txBox="1"/>
            <p:nvPr/>
          </p:nvSpPr>
          <p:spPr>
            <a:xfrm>
              <a:off x="4773839" y="3185345"/>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3" name="TextBox 22">
              <a:extLst>
                <a:ext uri="{FF2B5EF4-FFF2-40B4-BE49-F238E27FC236}">
                  <a16:creationId xmlns:a16="http://schemas.microsoft.com/office/drawing/2014/main" xmlns="" id="{2809DA8E-DEF2-4A56-8861-60C90256E1FA}"/>
                </a:ext>
              </a:extLst>
            </p:cNvPr>
            <p:cNvSpPr txBox="1"/>
            <p:nvPr/>
          </p:nvSpPr>
          <p:spPr>
            <a:xfrm>
              <a:off x="6132117" y="3173372"/>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Feb</a:t>
              </a:r>
            </a:p>
          </p:txBody>
        </p:sp>
        <p:sp>
          <p:nvSpPr>
            <p:cNvPr id="24" name="TextBox 23">
              <a:extLst>
                <a:ext uri="{FF2B5EF4-FFF2-40B4-BE49-F238E27FC236}">
                  <a16:creationId xmlns:a16="http://schemas.microsoft.com/office/drawing/2014/main" xmlns="" id="{2CAEE050-E7E6-4464-B4F9-E96DC96153D0}"/>
                </a:ext>
              </a:extLst>
            </p:cNvPr>
            <p:cNvSpPr txBox="1"/>
            <p:nvPr/>
          </p:nvSpPr>
          <p:spPr>
            <a:xfrm>
              <a:off x="644992" y="3622089"/>
              <a:ext cx="125566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Earlier Periods (Time Now -2…n)</a:t>
              </a:r>
            </a:p>
          </p:txBody>
        </p:sp>
        <p:sp>
          <p:nvSpPr>
            <p:cNvPr id="25" name="TextBox 24">
              <a:extLst>
                <a:ext uri="{FF2B5EF4-FFF2-40B4-BE49-F238E27FC236}">
                  <a16:creationId xmlns:a16="http://schemas.microsoft.com/office/drawing/2014/main" xmlns="" id="{61CB565B-A175-4735-BA6F-4FE6B20A2925}"/>
                </a:ext>
              </a:extLst>
            </p:cNvPr>
            <p:cNvSpPr txBox="1"/>
            <p:nvPr/>
          </p:nvSpPr>
          <p:spPr>
            <a:xfrm>
              <a:off x="1912848" y="3621560"/>
              <a:ext cx="1287698"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Prior Period (Time Now -1)</a:t>
              </a:r>
            </a:p>
          </p:txBody>
        </p:sp>
        <p:sp>
          <p:nvSpPr>
            <p:cNvPr id="26" name="TextBox 25">
              <a:extLst>
                <a:ext uri="{FF2B5EF4-FFF2-40B4-BE49-F238E27FC236}">
                  <a16:creationId xmlns:a16="http://schemas.microsoft.com/office/drawing/2014/main" xmlns="" id="{5365D5D9-FBA1-4455-B662-FAFF57AC3820}"/>
                </a:ext>
              </a:extLst>
            </p:cNvPr>
            <p:cNvSpPr txBox="1"/>
            <p:nvPr/>
          </p:nvSpPr>
          <p:spPr>
            <a:xfrm>
              <a:off x="3186153" y="3628772"/>
              <a:ext cx="1296937"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7" name="TextBox 26">
              <a:extLst>
                <a:ext uri="{FF2B5EF4-FFF2-40B4-BE49-F238E27FC236}">
                  <a16:creationId xmlns:a16="http://schemas.microsoft.com/office/drawing/2014/main" xmlns="" id="{B509B664-A244-4CDD-A8A7-A80642E1C585}"/>
                </a:ext>
              </a:extLst>
            </p:cNvPr>
            <p:cNvSpPr txBox="1"/>
            <p:nvPr/>
          </p:nvSpPr>
          <p:spPr>
            <a:xfrm>
              <a:off x="4486538" y="3628994"/>
              <a:ext cx="1271022"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8" name="TextBox 27">
              <a:extLst>
                <a:ext uri="{FF2B5EF4-FFF2-40B4-BE49-F238E27FC236}">
                  <a16:creationId xmlns:a16="http://schemas.microsoft.com/office/drawing/2014/main" xmlns="" id="{EF35D20E-F359-4A81-B435-2EC3F1548EF0}"/>
                </a:ext>
              </a:extLst>
            </p:cNvPr>
            <p:cNvSpPr txBox="1"/>
            <p:nvPr/>
          </p:nvSpPr>
          <p:spPr>
            <a:xfrm>
              <a:off x="5747367" y="3626237"/>
              <a:ext cx="1280160"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Future Periods (Time Now +2…n)</a:t>
              </a:r>
            </a:p>
          </p:txBody>
        </p:sp>
        <p:sp>
          <p:nvSpPr>
            <p:cNvPr id="29" name="Rectangle 28">
              <a:extLst>
                <a:ext uri="{FF2B5EF4-FFF2-40B4-BE49-F238E27FC236}">
                  <a16:creationId xmlns:a16="http://schemas.microsoft.com/office/drawing/2014/main" xmlns="" id="{82B871CC-C616-4604-A184-FDCD5C81A34B}"/>
                </a:ext>
              </a:extLst>
            </p:cNvPr>
            <p:cNvSpPr/>
            <p:nvPr/>
          </p:nvSpPr>
          <p:spPr>
            <a:xfrm>
              <a:off x="652829" y="4360026"/>
              <a:ext cx="2535993" cy="393192"/>
            </a:xfrm>
            <a:prstGeom prst="rect">
              <a:avLst/>
            </a:prstGeom>
            <a:solidFill>
              <a:srgbClr val="F67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C57E0D3D-EA77-4FEF-93C1-0F87B4851A24}"/>
                </a:ext>
              </a:extLst>
            </p:cNvPr>
            <p:cNvSpPr txBox="1"/>
            <p:nvPr/>
          </p:nvSpPr>
          <p:spPr>
            <a:xfrm>
              <a:off x="636816" y="4398457"/>
              <a:ext cx="255949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Retroactive Change Period (GL 30)</a:t>
              </a:r>
            </a:p>
          </p:txBody>
        </p:sp>
        <p:sp>
          <p:nvSpPr>
            <p:cNvPr id="31" name="Rectangle 30">
              <a:extLst>
                <a:ext uri="{FF2B5EF4-FFF2-40B4-BE49-F238E27FC236}">
                  <a16:creationId xmlns:a16="http://schemas.microsoft.com/office/drawing/2014/main" xmlns="" id="{0D722B78-777B-4341-B33E-568A1FCBA52C}"/>
                </a:ext>
              </a:extLst>
            </p:cNvPr>
            <p:cNvSpPr/>
            <p:nvPr/>
          </p:nvSpPr>
          <p:spPr>
            <a:xfrm>
              <a:off x="3212058" y="4360704"/>
              <a:ext cx="2542032" cy="39375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CD3C046C-4692-42E8-A5B0-D7043DA87EC9}"/>
                </a:ext>
              </a:extLst>
            </p:cNvPr>
            <p:cNvSpPr txBox="1"/>
            <p:nvPr/>
          </p:nvSpPr>
          <p:spPr>
            <a:xfrm>
              <a:off x="3207193" y="4418923"/>
              <a:ext cx="254017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cxnSp>
          <p:nvCxnSpPr>
            <p:cNvPr id="33" name="Straight Arrow Connector 32">
              <a:extLst>
                <a:ext uri="{FF2B5EF4-FFF2-40B4-BE49-F238E27FC236}">
                  <a16:creationId xmlns:a16="http://schemas.microsoft.com/office/drawing/2014/main" xmlns="" id="{5D4C78FC-132F-4BC4-A174-68047400A409}"/>
                </a:ext>
              </a:extLst>
            </p:cNvPr>
            <p:cNvCxnSpPr>
              <a:cxnSpLocks/>
            </p:cNvCxnSpPr>
            <p:nvPr/>
          </p:nvCxnSpPr>
          <p:spPr>
            <a:xfrm flipH="1">
              <a:off x="779259" y="4200593"/>
              <a:ext cx="2261227" cy="913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xmlns="" id="{EBE67D82-45E0-4838-9C87-6F73CD2DBA46}"/>
                </a:ext>
              </a:extLst>
            </p:cNvPr>
            <p:cNvPicPr>
              <a:picLocks noChangeAspect="1"/>
            </p:cNvPicPr>
            <p:nvPr/>
          </p:nvPicPr>
          <p:blipFill>
            <a:blip r:embed="rId4"/>
            <a:stretch>
              <a:fillRect/>
            </a:stretch>
          </p:blipFill>
          <p:spPr>
            <a:xfrm rot="10800000" flipV="1">
              <a:off x="3221528" y="4761180"/>
              <a:ext cx="2525837" cy="280136"/>
            </a:xfrm>
            <a:prstGeom prst="rect">
              <a:avLst/>
            </a:prstGeom>
            <a:ln>
              <a:solidFill>
                <a:schemeClr val="accent1">
                  <a:lumMod val="75000"/>
                </a:schemeClr>
              </a:solidFill>
            </a:ln>
          </p:spPr>
        </p:pic>
        <p:sp>
          <p:nvSpPr>
            <p:cNvPr id="35" name="Rectangle 34">
              <a:extLst>
                <a:ext uri="{FF2B5EF4-FFF2-40B4-BE49-F238E27FC236}">
                  <a16:creationId xmlns:a16="http://schemas.microsoft.com/office/drawing/2014/main" xmlns="" id="{469CB167-08FD-44F1-B778-AA42D2CAE811}"/>
                </a:ext>
              </a:extLst>
            </p:cNvPr>
            <p:cNvSpPr/>
            <p:nvPr/>
          </p:nvSpPr>
          <p:spPr>
            <a:xfrm>
              <a:off x="7040443" y="3188856"/>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E4EE001D-035D-4D75-8C9C-747895FD574B}"/>
                </a:ext>
              </a:extLst>
            </p:cNvPr>
            <p:cNvSpPr txBox="1"/>
            <p:nvPr/>
          </p:nvSpPr>
          <p:spPr>
            <a:xfrm>
              <a:off x="7410605" y="317234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Mar</a:t>
              </a:r>
            </a:p>
          </p:txBody>
        </p:sp>
        <p:sp>
          <p:nvSpPr>
            <p:cNvPr id="37" name="TextBox 36">
              <a:extLst>
                <a:ext uri="{FF2B5EF4-FFF2-40B4-BE49-F238E27FC236}">
                  <a16:creationId xmlns:a16="http://schemas.microsoft.com/office/drawing/2014/main" xmlns="" id="{73A26075-0830-4B2B-AA51-0C0235D3464A}"/>
                </a:ext>
              </a:extLst>
            </p:cNvPr>
            <p:cNvSpPr txBox="1"/>
            <p:nvPr/>
          </p:nvSpPr>
          <p:spPr>
            <a:xfrm>
              <a:off x="7025855" y="3625212"/>
              <a:ext cx="1280160"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Future Periods (Time Now +3…n)</a:t>
              </a:r>
            </a:p>
          </p:txBody>
        </p:sp>
        <p:cxnSp>
          <p:nvCxnSpPr>
            <p:cNvPr id="38" name="Straight Arrow Connector 37">
              <a:extLst>
                <a:ext uri="{FF2B5EF4-FFF2-40B4-BE49-F238E27FC236}">
                  <a16:creationId xmlns:a16="http://schemas.microsoft.com/office/drawing/2014/main" xmlns="" id="{1634A137-EDD7-40F8-9C3D-8CC5DA11BD89}"/>
                </a:ext>
              </a:extLst>
            </p:cNvPr>
            <p:cNvCxnSpPr>
              <a:cxnSpLocks/>
            </p:cNvCxnSpPr>
            <p:nvPr/>
          </p:nvCxnSpPr>
          <p:spPr>
            <a:xfrm>
              <a:off x="5935133" y="4200593"/>
              <a:ext cx="229292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F355600F-229A-4452-AD1F-379C8900BBF0}"/>
                </a:ext>
              </a:extLst>
            </p:cNvPr>
            <p:cNvSpPr txBox="1"/>
            <p:nvPr/>
          </p:nvSpPr>
          <p:spPr>
            <a:xfrm>
              <a:off x="5842318" y="4393137"/>
              <a:ext cx="253994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Planning Period (GL 28 &amp; 29)</a:t>
              </a:r>
            </a:p>
          </p:txBody>
        </p:sp>
      </p:grpSp>
      <p:sp>
        <p:nvSpPr>
          <p:cNvPr id="41" name="Rectangle: Rounded Corners 40">
            <a:extLst>
              <a:ext uri="{FF2B5EF4-FFF2-40B4-BE49-F238E27FC236}">
                <a16:creationId xmlns:a16="http://schemas.microsoft.com/office/drawing/2014/main" xmlns="" id="{651FEEAE-5101-40EC-AF8A-9B876F286A75}"/>
              </a:ext>
            </a:extLst>
          </p:cNvPr>
          <p:cNvSpPr/>
          <p:nvPr/>
        </p:nvSpPr>
        <p:spPr>
          <a:xfrm>
            <a:off x="7906586" y="3705081"/>
            <a:ext cx="3840871" cy="2839452"/>
          </a:xfrm>
          <a:prstGeom prst="roundRect">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F0853272-9925-4B97-AB1D-6BC4EEDDB99F}"/>
              </a:ext>
            </a:extLst>
          </p:cNvPr>
          <p:cNvSpPr txBox="1"/>
          <p:nvPr/>
        </p:nvSpPr>
        <p:spPr>
          <a:xfrm>
            <a:off x="8637230" y="3777449"/>
            <a:ext cx="2279163" cy="369332"/>
          </a:xfrm>
          <a:prstGeom prst="rect">
            <a:avLst/>
          </a:prstGeom>
          <a:noFill/>
        </p:spPr>
        <p:txBody>
          <a:bodyPr wrap="square" rtlCol="0">
            <a:spAutoFit/>
          </a:bodyPr>
          <a:lstStyle/>
          <a:p>
            <a:r>
              <a:rPr lang="en-US" b="1" dirty="0"/>
              <a:t>Beyond Freeze Period</a:t>
            </a:r>
          </a:p>
        </p:txBody>
      </p:sp>
      <p:sp>
        <p:nvSpPr>
          <p:cNvPr id="43" name="Content Placeholder 2">
            <a:extLst>
              <a:ext uri="{FF2B5EF4-FFF2-40B4-BE49-F238E27FC236}">
                <a16:creationId xmlns:a16="http://schemas.microsoft.com/office/drawing/2014/main" xmlns="" id="{B53688B9-A913-44DC-80BA-09CE6CE16862}"/>
              </a:ext>
            </a:extLst>
          </p:cNvPr>
          <p:cNvSpPr>
            <a:spLocks noGrp="1"/>
          </p:cNvSpPr>
          <p:nvPr>
            <p:ph idx="1"/>
          </p:nvPr>
        </p:nvSpPr>
        <p:spPr>
          <a:xfrm>
            <a:off x="639042" y="2786810"/>
            <a:ext cx="10515600" cy="876776"/>
          </a:xfrm>
        </p:spPr>
        <p:txBody>
          <a:bodyPr>
            <a:normAutofit/>
          </a:bodyPr>
          <a:lstStyle/>
          <a:p>
            <a:r>
              <a:rPr lang="en-US" dirty="0"/>
              <a:t>Change in phasing of the existing budget, by EOC, beyond the Freeze Period.</a:t>
            </a:r>
          </a:p>
          <a:p>
            <a:pPr marL="457200" lvl="1" indent="0">
              <a:buNone/>
            </a:pPr>
            <a:endParaRPr lang="en-US" dirty="0"/>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xmlns="" id="{0CF812C8-4905-4A34-8553-B01C94FD1088}"/>
              </a:ext>
            </a:extLst>
          </p:cNvPr>
          <p:cNvSpPr>
            <a:spLocks noGrp="1"/>
          </p:cNvSpPr>
          <p:nvPr>
            <p:ph type="sldNum" sz="quarter" idx="12"/>
          </p:nvPr>
        </p:nvSpPr>
        <p:spPr>
          <a:xfrm>
            <a:off x="8723698" y="6486526"/>
            <a:ext cx="2743200" cy="365125"/>
          </a:xfrm>
        </p:spPr>
        <p:txBody>
          <a:bodyPr/>
          <a:lstStyle/>
          <a:p>
            <a:fld id="{7B59A598-58D1-480D-8057-49927A977735}" type="slidenum">
              <a:rPr lang="en-US" smtClean="0"/>
              <a:t>19</a:t>
            </a:fld>
            <a:endParaRPr lang="en-US" dirty="0"/>
          </a:p>
        </p:txBody>
      </p:sp>
    </p:spTree>
    <p:extLst>
      <p:ext uri="{BB962C8B-B14F-4D97-AF65-F5344CB8AC3E}">
        <p14:creationId xmlns:p14="http://schemas.microsoft.com/office/powerpoint/2010/main" val="157665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latin typeface="Arial Black" panose="020B0A04020102020204" pitchFamily="34" charset="0"/>
              </a:rPr>
              <a:t>Baseline 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1179226" y="3092970"/>
            <a:ext cx="9833548" cy="2693976"/>
          </a:xfrm>
        </p:spPr>
        <p:txBody>
          <a:bodyPr>
            <a:normAutofit/>
          </a:bodyPr>
          <a:lstStyle/>
          <a:p>
            <a:r>
              <a:rPr lang="en-US" dirty="0">
                <a:solidFill>
                  <a:srgbClr val="000000"/>
                </a:solidFill>
              </a:rPr>
              <a:t>“Freeze Period”:  A term which indicates a restrictive period for baseline changes.</a:t>
            </a: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0908FF5D-D216-4A98-85AA-88EFA4D123FC}"/>
              </a:ext>
            </a:extLst>
          </p:cNvPr>
          <p:cNvSpPr>
            <a:spLocks noGrp="1"/>
          </p:cNvSpPr>
          <p:nvPr>
            <p:ph type="sldNum" sz="quarter" idx="12"/>
          </p:nvPr>
        </p:nvSpPr>
        <p:spPr/>
        <p:txBody>
          <a:bodyPr/>
          <a:lstStyle/>
          <a:p>
            <a:fld id="{7B59A598-58D1-480D-8057-49927A977735}" type="slidenum">
              <a:rPr lang="en-US" smtClean="0"/>
              <a:t>2</a:t>
            </a:fld>
            <a:endParaRPr lang="en-US"/>
          </a:p>
        </p:txBody>
      </p:sp>
    </p:spTree>
    <p:extLst>
      <p:ext uri="{BB962C8B-B14F-4D97-AF65-F5344CB8AC3E}">
        <p14:creationId xmlns:p14="http://schemas.microsoft.com/office/powerpoint/2010/main" val="2752908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807110" y="758158"/>
            <a:ext cx="9833548" cy="1325563"/>
          </a:xfrm>
        </p:spPr>
        <p:txBody>
          <a:bodyPr>
            <a:normAutofit/>
          </a:bodyPr>
          <a:lstStyle/>
          <a:p>
            <a:pPr algn="ctr"/>
            <a:r>
              <a:rPr lang="en-US" sz="4000" b="1" dirty="0">
                <a:solidFill>
                  <a:schemeClr val="bg1"/>
                </a:solidFill>
                <a:latin typeface="Arial Black" panose="020B0A04020102020204" pitchFamily="34" charset="0"/>
              </a:rPr>
              <a:t>Allowed Changes to Open Work Packages</a:t>
            </a:r>
          </a:p>
        </p:txBody>
      </p:sp>
      <p:sp>
        <p:nvSpPr>
          <p:cNvPr id="43" name="Content Placeholder 2">
            <a:extLst>
              <a:ext uri="{FF2B5EF4-FFF2-40B4-BE49-F238E27FC236}">
                <a16:creationId xmlns:a16="http://schemas.microsoft.com/office/drawing/2014/main" xmlns="" id="{B53688B9-A913-44DC-80BA-09CE6CE16862}"/>
              </a:ext>
            </a:extLst>
          </p:cNvPr>
          <p:cNvSpPr>
            <a:spLocks noGrp="1"/>
          </p:cNvSpPr>
          <p:nvPr>
            <p:ph idx="1"/>
          </p:nvPr>
        </p:nvSpPr>
        <p:spPr>
          <a:xfrm>
            <a:off x="703209" y="2753936"/>
            <a:ext cx="10734811" cy="2282496"/>
          </a:xfrm>
        </p:spPr>
        <p:txBody>
          <a:bodyPr>
            <a:normAutofit/>
          </a:bodyPr>
          <a:lstStyle/>
          <a:p>
            <a:pPr lvl="0"/>
            <a:r>
              <a:rPr lang="en-US" dirty="0">
                <a:solidFill>
                  <a:prstClr val="black"/>
                </a:solidFill>
              </a:rPr>
              <a:t>New scope-related changes:</a:t>
            </a:r>
          </a:p>
          <a:p>
            <a:pPr lvl="1"/>
            <a:r>
              <a:rPr lang="en-US" dirty="0">
                <a:solidFill>
                  <a:prstClr val="black"/>
                </a:solidFill>
              </a:rPr>
              <a:t>Preferred method is closing the existing Work Package (setting BCWS = BCWP) </a:t>
            </a:r>
          </a:p>
        </p:txBody>
      </p:sp>
      <p:grpSp>
        <p:nvGrpSpPr>
          <p:cNvPr id="44" name="Group 43">
            <a:extLst>
              <a:ext uri="{FF2B5EF4-FFF2-40B4-BE49-F238E27FC236}">
                <a16:creationId xmlns:a16="http://schemas.microsoft.com/office/drawing/2014/main" xmlns="" id="{C95687E6-72F2-4298-B649-4672C85B56F6}"/>
              </a:ext>
            </a:extLst>
          </p:cNvPr>
          <p:cNvGrpSpPr/>
          <p:nvPr/>
        </p:nvGrpSpPr>
        <p:grpSpPr>
          <a:xfrm>
            <a:off x="1441084" y="3624550"/>
            <a:ext cx="3769894" cy="2330449"/>
            <a:chOff x="1633590" y="4058294"/>
            <a:chExt cx="3096802" cy="1903802"/>
          </a:xfrm>
        </p:grpSpPr>
        <p:sp>
          <p:nvSpPr>
            <p:cNvPr id="45" name="Rectangle 44">
              <a:extLst>
                <a:ext uri="{FF2B5EF4-FFF2-40B4-BE49-F238E27FC236}">
                  <a16:creationId xmlns:a16="http://schemas.microsoft.com/office/drawing/2014/main" xmlns="" id="{BBA53FD0-B90D-4895-905C-FD6042896F48}"/>
                </a:ext>
              </a:extLst>
            </p:cNvPr>
            <p:cNvSpPr/>
            <p:nvPr/>
          </p:nvSpPr>
          <p:spPr>
            <a:xfrm>
              <a:off x="1633590" y="4767212"/>
              <a:ext cx="3096802" cy="657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Existing WP # 1</a:t>
              </a:r>
            </a:p>
          </p:txBody>
        </p:sp>
        <p:cxnSp>
          <p:nvCxnSpPr>
            <p:cNvPr id="46" name="Straight Connector 45">
              <a:extLst>
                <a:ext uri="{FF2B5EF4-FFF2-40B4-BE49-F238E27FC236}">
                  <a16:creationId xmlns:a16="http://schemas.microsoft.com/office/drawing/2014/main" xmlns="" id="{43FFA036-2E52-4F94-B190-83543F63903A}"/>
                </a:ext>
              </a:extLst>
            </p:cNvPr>
            <p:cNvCxnSpPr>
              <a:cxnSpLocks/>
            </p:cNvCxnSpPr>
            <p:nvPr/>
          </p:nvCxnSpPr>
          <p:spPr>
            <a:xfrm>
              <a:off x="4089115" y="4258641"/>
              <a:ext cx="0" cy="1279133"/>
            </a:xfrm>
            <a:prstGeom prst="line">
              <a:avLst/>
            </a:prstGeom>
            <a:ln w="53975"/>
          </p:spPr>
          <p:style>
            <a:lnRef idx="2">
              <a:schemeClr val="accent6"/>
            </a:lnRef>
            <a:fillRef idx="0">
              <a:schemeClr val="accent6"/>
            </a:fillRef>
            <a:effectRef idx="1">
              <a:schemeClr val="accent6"/>
            </a:effectRef>
            <a:fontRef idx="minor">
              <a:schemeClr val="tx1"/>
            </a:fontRef>
          </p:style>
        </p:cxnSp>
        <p:sp>
          <p:nvSpPr>
            <p:cNvPr id="47" name="Rectangle: Rounded Corners 46">
              <a:extLst>
                <a:ext uri="{FF2B5EF4-FFF2-40B4-BE49-F238E27FC236}">
                  <a16:creationId xmlns:a16="http://schemas.microsoft.com/office/drawing/2014/main" xmlns="" id="{121CF747-4ECD-41EB-8F39-D3CB4DC1944C}"/>
                </a:ext>
              </a:extLst>
            </p:cNvPr>
            <p:cNvSpPr/>
            <p:nvPr/>
          </p:nvSpPr>
          <p:spPr>
            <a:xfrm>
              <a:off x="3729519" y="4058294"/>
              <a:ext cx="719191" cy="59590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Time Now</a:t>
              </a:r>
            </a:p>
          </p:txBody>
        </p:sp>
        <p:sp>
          <p:nvSpPr>
            <p:cNvPr id="48" name="TextBox 47">
              <a:extLst>
                <a:ext uri="{FF2B5EF4-FFF2-40B4-BE49-F238E27FC236}">
                  <a16:creationId xmlns:a16="http://schemas.microsoft.com/office/drawing/2014/main" xmlns="" id="{39D2D862-50D0-4FC8-A49B-A9E3F54ABB57}"/>
                </a:ext>
              </a:extLst>
            </p:cNvPr>
            <p:cNvSpPr txBox="1"/>
            <p:nvPr/>
          </p:nvSpPr>
          <p:spPr>
            <a:xfrm>
              <a:off x="2450387" y="5434092"/>
              <a:ext cx="1458930" cy="528004"/>
            </a:xfrm>
            <a:prstGeom prst="rect">
              <a:avLst/>
            </a:prstGeom>
            <a:noFill/>
          </p:spPr>
          <p:txBody>
            <a:bodyPr wrap="square" rtlCol="0">
              <a:spAutoFit/>
            </a:bodyPr>
            <a:lstStyle/>
            <a:p>
              <a:r>
                <a:rPr lang="en-US" b="1" dirty="0"/>
                <a:t>BAC     = 100</a:t>
              </a:r>
            </a:p>
            <a:p>
              <a:r>
                <a:rPr lang="en-US" b="1" dirty="0"/>
                <a:t>BCWP =   80</a:t>
              </a:r>
            </a:p>
          </p:txBody>
        </p:sp>
      </p:grpSp>
      <p:sp>
        <p:nvSpPr>
          <p:cNvPr id="3" name="Slide Number Placeholder 2">
            <a:extLst>
              <a:ext uri="{FF2B5EF4-FFF2-40B4-BE49-F238E27FC236}">
                <a16:creationId xmlns:a16="http://schemas.microsoft.com/office/drawing/2014/main" xmlns="" id="{012760C6-0E09-4D4C-985E-62F1A1F96727}"/>
              </a:ext>
            </a:extLst>
          </p:cNvPr>
          <p:cNvSpPr>
            <a:spLocks noGrp="1"/>
          </p:cNvSpPr>
          <p:nvPr>
            <p:ph type="sldNum" sz="quarter" idx="12"/>
          </p:nvPr>
        </p:nvSpPr>
        <p:spPr/>
        <p:txBody>
          <a:bodyPr/>
          <a:lstStyle/>
          <a:p>
            <a:fld id="{7B59A598-58D1-480D-8057-49927A977735}" type="slidenum">
              <a:rPr lang="en-US" smtClean="0"/>
              <a:t>20</a:t>
            </a:fld>
            <a:endParaRPr lang="en-US"/>
          </a:p>
        </p:txBody>
      </p:sp>
    </p:spTree>
    <p:extLst>
      <p:ext uri="{BB962C8B-B14F-4D97-AF65-F5344CB8AC3E}">
        <p14:creationId xmlns:p14="http://schemas.microsoft.com/office/powerpoint/2010/main" val="796544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807110" y="758158"/>
            <a:ext cx="9833548" cy="1325563"/>
          </a:xfrm>
        </p:spPr>
        <p:txBody>
          <a:bodyPr>
            <a:normAutofit/>
          </a:bodyPr>
          <a:lstStyle/>
          <a:p>
            <a:pPr algn="ctr"/>
            <a:r>
              <a:rPr lang="en-US" sz="4000" b="1" dirty="0">
                <a:solidFill>
                  <a:schemeClr val="bg1"/>
                </a:solidFill>
                <a:latin typeface="Arial Black" panose="020B0A04020102020204" pitchFamily="34" charset="0"/>
              </a:rPr>
              <a:t>Allowed Changes to Open Work Packages</a:t>
            </a:r>
          </a:p>
        </p:txBody>
      </p:sp>
      <p:sp>
        <p:nvSpPr>
          <p:cNvPr id="43" name="Content Placeholder 2">
            <a:extLst>
              <a:ext uri="{FF2B5EF4-FFF2-40B4-BE49-F238E27FC236}">
                <a16:creationId xmlns:a16="http://schemas.microsoft.com/office/drawing/2014/main" xmlns="" id="{B53688B9-A913-44DC-80BA-09CE6CE16862}"/>
              </a:ext>
            </a:extLst>
          </p:cNvPr>
          <p:cNvSpPr>
            <a:spLocks noGrp="1"/>
          </p:cNvSpPr>
          <p:nvPr>
            <p:ph idx="1"/>
          </p:nvPr>
        </p:nvSpPr>
        <p:spPr>
          <a:xfrm>
            <a:off x="728442" y="2578795"/>
            <a:ext cx="10734811" cy="2282496"/>
          </a:xfrm>
        </p:spPr>
        <p:txBody>
          <a:bodyPr>
            <a:normAutofit/>
          </a:bodyPr>
          <a:lstStyle/>
          <a:p>
            <a:pPr lvl="0"/>
            <a:r>
              <a:rPr lang="en-US" dirty="0">
                <a:solidFill>
                  <a:prstClr val="black"/>
                </a:solidFill>
              </a:rPr>
              <a:t>New scope-related changes:</a:t>
            </a:r>
          </a:p>
          <a:p>
            <a:pPr lvl="1"/>
            <a:r>
              <a:rPr lang="en-US" dirty="0">
                <a:solidFill>
                  <a:prstClr val="black"/>
                </a:solidFill>
              </a:rPr>
              <a:t>Preferred method is closing the existing Work Package (setting BCWS = BCWP)</a:t>
            </a:r>
          </a:p>
          <a:p>
            <a:pPr lvl="1"/>
            <a:r>
              <a:rPr lang="en-US" dirty="0">
                <a:solidFill>
                  <a:prstClr val="black"/>
                </a:solidFill>
              </a:rPr>
              <a:t>Plan new work package with revised scope and budget.</a:t>
            </a:r>
          </a:p>
        </p:txBody>
      </p:sp>
      <p:grpSp>
        <p:nvGrpSpPr>
          <p:cNvPr id="3" name="Group 2">
            <a:extLst>
              <a:ext uri="{FF2B5EF4-FFF2-40B4-BE49-F238E27FC236}">
                <a16:creationId xmlns:a16="http://schemas.microsoft.com/office/drawing/2014/main" xmlns="" id="{7AFDB073-82C4-4471-80D7-4B3ED50BF87E}"/>
              </a:ext>
            </a:extLst>
          </p:cNvPr>
          <p:cNvGrpSpPr/>
          <p:nvPr/>
        </p:nvGrpSpPr>
        <p:grpSpPr>
          <a:xfrm>
            <a:off x="1675106" y="3862663"/>
            <a:ext cx="7828879" cy="2739694"/>
            <a:chOff x="1498836" y="4027916"/>
            <a:chExt cx="7828879" cy="2739694"/>
          </a:xfrm>
        </p:grpSpPr>
        <p:cxnSp>
          <p:nvCxnSpPr>
            <p:cNvPr id="17" name="Straight Connector 16">
              <a:extLst>
                <a:ext uri="{FF2B5EF4-FFF2-40B4-BE49-F238E27FC236}">
                  <a16:creationId xmlns:a16="http://schemas.microsoft.com/office/drawing/2014/main" xmlns="" id="{4B23B83B-D70D-432B-9B09-D4F9DCF06208}"/>
                </a:ext>
              </a:extLst>
            </p:cNvPr>
            <p:cNvCxnSpPr>
              <a:cxnSpLocks/>
            </p:cNvCxnSpPr>
            <p:nvPr/>
          </p:nvCxnSpPr>
          <p:spPr>
            <a:xfrm flipH="1">
              <a:off x="3973597" y="4364873"/>
              <a:ext cx="6" cy="2285997"/>
            </a:xfrm>
            <a:prstGeom prst="line">
              <a:avLst/>
            </a:prstGeom>
            <a:ln w="53975"/>
          </p:spPr>
          <p:style>
            <a:lnRef idx="2">
              <a:schemeClr val="accent6"/>
            </a:lnRef>
            <a:fillRef idx="0">
              <a:schemeClr val="accent6"/>
            </a:fillRef>
            <a:effectRef idx="1">
              <a:schemeClr val="accent6"/>
            </a:effectRef>
            <a:fontRef idx="minor">
              <a:schemeClr val="tx1"/>
            </a:fontRef>
          </p:style>
        </p:cxnSp>
        <p:grpSp>
          <p:nvGrpSpPr>
            <p:cNvPr id="11" name="Group 10">
              <a:extLst>
                <a:ext uri="{FF2B5EF4-FFF2-40B4-BE49-F238E27FC236}">
                  <a16:creationId xmlns:a16="http://schemas.microsoft.com/office/drawing/2014/main" xmlns="" id="{BF7BB4DA-F317-4576-85AA-C469B2799E12}"/>
                </a:ext>
              </a:extLst>
            </p:cNvPr>
            <p:cNvGrpSpPr/>
            <p:nvPr/>
          </p:nvGrpSpPr>
          <p:grpSpPr>
            <a:xfrm>
              <a:off x="1498836" y="4027916"/>
              <a:ext cx="7828879" cy="2739694"/>
              <a:chOff x="1633590" y="4058294"/>
              <a:chExt cx="7828879" cy="2739694"/>
            </a:xfrm>
          </p:grpSpPr>
          <p:sp>
            <p:nvSpPr>
              <p:cNvPr id="12" name="Rectangle 11">
                <a:extLst>
                  <a:ext uri="{FF2B5EF4-FFF2-40B4-BE49-F238E27FC236}">
                    <a16:creationId xmlns:a16="http://schemas.microsoft.com/office/drawing/2014/main" xmlns="" id="{7C643CE5-CC14-43E3-BB62-18AD4FB22F10}"/>
                  </a:ext>
                </a:extLst>
              </p:cNvPr>
              <p:cNvSpPr/>
              <p:nvPr/>
            </p:nvSpPr>
            <p:spPr>
              <a:xfrm>
                <a:off x="1633590" y="4767212"/>
                <a:ext cx="2455519" cy="657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Closed WP # 1</a:t>
                </a:r>
              </a:p>
            </p:txBody>
          </p:sp>
          <p:sp>
            <p:nvSpPr>
              <p:cNvPr id="13" name="Rectangle: Rounded Corners 12">
                <a:extLst>
                  <a:ext uri="{FF2B5EF4-FFF2-40B4-BE49-F238E27FC236}">
                    <a16:creationId xmlns:a16="http://schemas.microsoft.com/office/drawing/2014/main" xmlns="" id="{75CC72E1-2C75-43A2-8177-9AEDAB5AF8E3}"/>
                  </a:ext>
                </a:extLst>
              </p:cNvPr>
              <p:cNvSpPr/>
              <p:nvPr/>
            </p:nvSpPr>
            <p:spPr>
              <a:xfrm>
                <a:off x="3729519" y="4058294"/>
                <a:ext cx="719191" cy="59590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Time Now</a:t>
                </a:r>
              </a:p>
            </p:txBody>
          </p:sp>
          <p:sp>
            <p:nvSpPr>
              <p:cNvPr id="14" name="TextBox 13">
                <a:extLst>
                  <a:ext uri="{FF2B5EF4-FFF2-40B4-BE49-F238E27FC236}">
                    <a16:creationId xmlns:a16="http://schemas.microsoft.com/office/drawing/2014/main" xmlns="" id="{35C94D26-465E-4FBD-8F98-705B9617D9EC}"/>
                  </a:ext>
                </a:extLst>
              </p:cNvPr>
              <p:cNvSpPr txBox="1"/>
              <p:nvPr/>
            </p:nvSpPr>
            <p:spPr>
              <a:xfrm>
                <a:off x="2450386" y="5434092"/>
                <a:ext cx="1458931" cy="646331"/>
              </a:xfrm>
              <a:prstGeom prst="rect">
                <a:avLst/>
              </a:prstGeom>
              <a:noFill/>
            </p:spPr>
            <p:txBody>
              <a:bodyPr wrap="square" rtlCol="0">
                <a:spAutoFit/>
              </a:bodyPr>
              <a:lstStyle/>
              <a:p>
                <a:r>
                  <a:rPr lang="en-US" b="1" dirty="0"/>
                  <a:t>BAC     =  80</a:t>
                </a:r>
              </a:p>
              <a:p>
                <a:r>
                  <a:rPr lang="en-US" b="1" dirty="0"/>
                  <a:t>BCWP =   80</a:t>
                </a:r>
              </a:p>
            </p:txBody>
          </p:sp>
          <p:sp>
            <p:nvSpPr>
              <p:cNvPr id="15" name="Rectangle 14">
                <a:extLst>
                  <a:ext uri="{FF2B5EF4-FFF2-40B4-BE49-F238E27FC236}">
                    <a16:creationId xmlns:a16="http://schemas.microsoft.com/office/drawing/2014/main" xmlns="" id="{F7661689-19FA-45E7-913E-41EFF46F2141}"/>
                  </a:ext>
                </a:extLst>
              </p:cNvPr>
              <p:cNvSpPr/>
              <p:nvPr/>
            </p:nvSpPr>
            <p:spPr>
              <a:xfrm>
                <a:off x="4089109" y="5494111"/>
                <a:ext cx="3113063" cy="657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New Work Package # 2</a:t>
                </a:r>
              </a:p>
            </p:txBody>
          </p:sp>
          <p:sp>
            <p:nvSpPr>
              <p:cNvPr id="16" name="TextBox 15">
                <a:extLst>
                  <a:ext uri="{FF2B5EF4-FFF2-40B4-BE49-F238E27FC236}">
                    <a16:creationId xmlns:a16="http://schemas.microsoft.com/office/drawing/2014/main" xmlns="" id="{4CAFC87A-5270-475F-8B12-BA11F1A89464}"/>
                  </a:ext>
                </a:extLst>
              </p:cNvPr>
              <p:cNvSpPr txBox="1"/>
              <p:nvPr/>
            </p:nvSpPr>
            <p:spPr>
              <a:xfrm>
                <a:off x="4780907" y="6151657"/>
                <a:ext cx="4681562" cy="646331"/>
              </a:xfrm>
              <a:prstGeom prst="rect">
                <a:avLst/>
              </a:prstGeom>
              <a:noFill/>
            </p:spPr>
            <p:txBody>
              <a:bodyPr wrap="square" rtlCol="0">
                <a:spAutoFit/>
              </a:bodyPr>
              <a:lstStyle/>
              <a:p>
                <a:r>
                  <a:rPr lang="en-US" b="1" dirty="0"/>
                  <a:t>BAC     =  20 from WP # 1 + BAC of New Scope </a:t>
                </a:r>
              </a:p>
              <a:p>
                <a:r>
                  <a:rPr lang="en-US" b="1" dirty="0"/>
                  <a:t>BCWP =   0</a:t>
                </a:r>
              </a:p>
            </p:txBody>
          </p:sp>
        </p:grpSp>
      </p:grpSp>
      <p:sp>
        <p:nvSpPr>
          <p:cNvPr id="4" name="Slide Number Placeholder 3">
            <a:extLst>
              <a:ext uri="{FF2B5EF4-FFF2-40B4-BE49-F238E27FC236}">
                <a16:creationId xmlns:a16="http://schemas.microsoft.com/office/drawing/2014/main" xmlns="" id="{FE410A28-95F8-473C-A83F-18985DFBFFB4}"/>
              </a:ext>
            </a:extLst>
          </p:cNvPr>
          <p:cNvSpPr>
            <a:spLocks noGrp="1"/>
          </p:cNvSpPr>
          <p:nvPr>
            <p:ph type="sldNum" sz="quarter" idx="12"/>
          </p:nvPr>
        </p:nvSpPr>
        <p:spPr/>
        <p:txBody>
          <a:bodyPr/>
          <a:lstStyle/>
          <a:p>
            <a:fld id="{7B59A598-58D1-480D-8057-49927A977735}" type="slidenum">
              <a:rPr lang="en-US" smtClean="0"/>
              <a:t>21</a:t>
            </a:fld>
            <a:endParaRPr lang="en-US"/>
          </a:p>
        </p:txBody>
      </p:sp>
    </p:spTree>
    <p:extLst>
      <p:ext uri="{BB962C8B-B14F-4D97-AF65-F5344CB8AC3E}">
        <p14:creationId xmlns:p14="http://schemas.microsoft.com/office/powerpoint/2010/main" val="260081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807110" y="758158"/>
            <a:ext cx="9833548" cy="1325563"/>
          </a:xfrm>
        </p:spPr>
        <p:txBody>
          <a:bodyPr>
            <a:normAutofit/>
          </a:bodyPr>
          <a:lstStyle/>
          <a:p>
            <a:pPr algn="ctr"/>
            <a:r>
              <a:rPr lang="en-US" sz="4000" b="1" dirty="0">
                <a:solidFill>
                  <a:schemeClr val="bg1"/>
                </a:solidFill>
                <a:latin typeface="Arial Black" panose="020B0A04020102020204" pitchFamily="34" charset="0"/>
              </a:rPr>
              <a:t>Allowed Changes to Open Work Packages</a:t>
            </a:r>
          </a:p>
        </p:txBody>
      </p:sp>
      <p:sp>
        <p:nvSpPr>
          <p:cNvPr id="43" name="Content Placeholder 2">
            <a:extLst>
              <a:ext uri="{FF2B5EF4-FFF2-40B4-BE49-F238E27FC236}">
                <a16:creationId xmlns:a16="http://schemas.microsoft.com/office/drawing/2014/main" xmlns="" id="{B53688B9-A913-44DC-80BA-09CE6CE16862}"/>
              </a:ext>
            </a:extLst>
          </p:cNvPr>
          <p:cNvSpPr>
            <a:spLocks noGrp="1"/>
          </p:cNvSpPr>
          <p:nvPr>
            <p:ph idx="1"/>
          </p:nvPr>
        </p:nvSpPr>
        <p:spPr>
          <a:xfrm>
            <a:off x="703209" y="2753936"/>
            <a:ext cx="10734811" cy="2282496"/>
          </a:xfrm>
        </p:spPr>
        <p:txBody>
          <a:bodyPr>
            <a:normAutofit/>
          </a:bodyPr>
          <a:lstStyle/>
          <a:p>
            <a:r>
              <a:rPr lang="en-US" dirty="0"/>
              <a:t>If revising existing WP:</a:t>
            </a:r>
          </a:p>
          <a:p>
            <a:pPr lvl="1"/>
            <a:r>
              <a:rPr lang="en-US" dirty="0"/>
              <a:t>Add additional budget using current Planning Rates</a:t>
            </a:r>
          </a:p>
          <a:p>
            <a:pPr lvl="1"/>
            <a:r>
              <a:rPr lang="en-US" dirty="0"/>
              <a:t>Update IMS</a:t>
            </a:r>
          </a:p>
          <a:p>
            <a:pPr lvl="1"/>
            <a:r>
              <a:rPr lang="en-US" dirty="0"/>
              <a:t>Justify in Format 5 of IPMR</a:t>
            </a:r>
          </a:p>
        </p:txBody>
      </p:sp>
      <p:grpSp>
        <p:nvGrpSpPr>
          <p:cNvPr id="14" name="Group 13">
            <a:extLst>
              <a:ext uri="{FF2B5EF4-FFF2-40B4-BE49-F238E27FC236}">
                <a16:creationId xmlns:a16="http://schemas.microsoft.com/office/drawing/2014/main" xmlns="" id="{95C3F067-C2AB-477A-9F05-55FFFCE46CC5}"/>
              </a:ext>
            </a:extLst>
          </p:cNvPr>
          <p:cNvGrpSpPr/>
          <p:nvPr/>
        </p:nvGrpSpPr>
        <p:grpSpPr>
          <a:xfrm>
            <a:off x="6274625" y="3925087"/>
            <a:ext cx="3096802" cy="2022129"/>
            <a:chOff x="6739846" y="4345970"/>
            <a:chExt cx="3096802" cy="2022129"/>
          </a:xfrm>
        </p:grpSpPr>
        <p:sp>
          <p:nvSpPr>
            <p:cNvPr id="15" name="Rectangle 14">
              <a:extLst>
                <a:ext uri="{FF2B5EF4-FFF2-40B4-BE49-F238E27FC236}">
                  <a16:creationId xmlns:a16="http://schemas.microsoft.com/office/drawing/2014/main" xmlns="" id="{5FCEE433-B9A0-4EE4-BF5A-19B1FC435EC3}"/>
                </a:ext>
              </a:extLst>
            </p:cNvPr>
            <p:cNvSpPr/>
            <p:nvPr/>
          </p:nvSpPr>
          <p:spPr>
            <a:xfrm>
              <a:off x="6739846" y="5054888"/>
              <a:ext cx="3096802" cy="657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Existing WP # 1</a:t>
              </a:r>
            </a:p>
          </p:txBody>
        </p:sp>
        <p:cxnSp>
          <p:nvCxnSpPr>
            <p:cNvPr id="16" name="Straight Connector 15">
              <a:extLst>
                <a:ext uri="{FF2B5EF4-FFF2-40B4-BE49-F238E27FC236}">
                  <a16:creationId xmlns:a16="http://schemas.microsoft.com/office/drawing/2014/main" xmlns="" id="{4F767607-C08E-4E14-868F-4C401E6284FF}"/>
                </a:ext>
              </a:extLst>
            </p:cNvPr>
            <p:cNvCxnSpPr>
              <a:cxnSpLocks/>
            </p:cNvCxnSpPr>
            <p:nvPr/>
          </p:nvCxnSpPr>
          <p:spPr>
            <a:xfrm>
              <a:off x="9195371" y="4546317"/>
              <a:ext cx="0" cy="1279133"/>
            </a:xfrm>
            <a:prstGeom prst="line">
              <a:avLst/>
            </a:prstGeom>
            <a:ln w="53975"/>
          </p:spPr>
          <p:style>
            <a:lnRef idx="2">
              <a:schemeClr val="accent6"/>
            </a:lnRef>
            <a:fillRef idx="0">
              <a:schemeClr val="accent6"/>
            </a:fillRef>
            <a:effectRef idx="1">
              <a:schemeClr val="accent6"/>
            </a:effectRef>
            <a:fontRef idx="minor">
              <a:schemeClr val="tx1"/>
            </a:fontRef>
          </p:style>
        </p:cxnSp>
        <p:sp>
          <p:nvSpPr>
            <p:cNvPr id="24" name="Rectangle: Rounded Corners 23">
              <a:extLst>
                <a:ext uri="{FF2B5EF4-FFF2-40B4-BE49-F238E27FC236}">
                  <a16:creationId xmlns:a16="http://schemas.microsoft.com/office/drawing/2014/main" xmlns="" id="{B5EF904B-BB11-4956-8F2A-B3AF6443AE98}"/>
                </a:ext>
              </a:extLst>
            </p:cNvPr>
            <p:cNvSpPr/>
            <p:nvPr/>
          </p:nvSpPr>
          <p:spPr>
            <a:xfrm>
              <a:off x="8835775" y="4345970"/>
              <a:ext cx="719191" cy="59590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Time Now</a:t>
              </a:r>
            </a:p>
          </p:txBody>
        </p:sp>
        <p:sp>
          <p:nvSpPr>
            <p:cNvPr id="25" name="TextBox 24">
              <a:extLst>
                <a:ext uri="{FF2B5EF4-FFF2-40B4-BE49-F238E27FC236}">
                  <a16:creationId xmlns:a16="http://schemas.microsoft.com/office/drawing/2014/main" xmlns="" id="{B38A72D2-C462-4F96-B021-76337EB8DA18}"/>
                </a:ext>
              </a:extLst>
            </p:cNvPr>
            <p:cNvSpPr txBox="1"/>
            <p:nvPr/>
          </p:nvSpPr>
          <p:spPr>
            <a:xfrm>
              <a:off x="7556642" y="5721768"/>
              <a:ext cx="1458931" cy="646331"/>
            </a:xfrm>
            <a:prstGeom prst="rect">
              <a:avLst/>
            </a:prstGeom>
            <a:noFill/>
          </p:spPr>
          <p:txBody>
            <a:bodyPr wrap="square" rtlCol="0">
              <a:spAutoFit/>
            </a:bodyPr>
            <a:lstStyle/>
            <a:p>
              <a:r>
                <a:rPr lang="en-US" b="1" dirty="0"/>
                <a:t>BAC     = 100</a:t>
              </a:r>
            </a:p>
            <a:p>
              <a:r>
                <a:rPr lang="en-US" b="1" dirty="0"/>
                <a:t>BCWP =   80</a:t>
              </a:r>
            </a:p>
          </p:txBody>
        </p:sp>
      </p:grpSp>
      <p:sp>
        <p:nvSpPr>
          <p:cNvPr id="3" name="Slide Number Placeholder 2">
            <a:extLst>
              <a:ext uri="{FF2B5EF4-FFF2-40B4-BE49-F238E27FC236}">
                <a16:creationId xmlns:a16="http://schemas.microsoft.com/office/drawing/2014/main" xmlns="" id="{086A99B0-B454-4802-BCF3-D7077211F5EE}"/>
              </a:ext>
            </a:extLst>
          </p:cNvPr>
          <p:cNvSpPr>
            <a:spLocks noGrp="1"/>
          </p:cNvSpPr>
          <p:nvPr>
            <p:ph type="sldNum" sz="quarter" idx="12"/>
          </p:nvPr>
        </p:nvSpPr>
        <p:spPr/>
        <p:txBody>
          <a:bodyPr/>
          <a:lstStyle/>
          <a:p>
            <a:fld id="{7B59A598-58D1-480D-8057-49927A977735}" type="slidenum">
              <a:rPr lang="en-US" smtClean="0"/>
              <a:t>22</a:t>
            </a:fld>
            <a:endParaRPr lang="en-US"/>
          </a:p>
        </p:txBody>
      </p:sp>
    </p:spTree>
    <p:extLst>
      <p:ext uri="{BB962C8B-B14F-4D97-AF65-F5344CB8AC3E}">
        <p14:creationId xmlns:p14="http://schemas.microsoft.com/office/powerpoint/2010/main" val="5763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807110" y="758158"/>
            <a:ext cx="9833548" cy="1325563"/>
          </a:xfrm>
        </p:spPr>
        <p:txBody>
          <a:bodyPr>
            <a:normAutofit/>
          </a:bodyPr>
          <a:lstStyle/>
          <a:p>
            <a:pPr algn="ctr"/>
            <a:r>
              <a:rPr lang="en-US" sz="4000" b="1" dirty="0">
                <a:solidFill>
                  <a:schemeClr val="bg1"/>
                </a:solidFill>
                <a:latin typeface="Arial Black" panose="020B0A04020102020204" pitchFamily="34" charset="0"/>
              </a:rPr>
              <a:t>Allowed Changes to Open Work Packages</a:t>
            </a:r>
          </a:p>
        </p:txBody>
      </p:sp>
      <p:sp>
        <p:nvSpPr>
          <p:cNvPr id="43" name="Content Placeholder 2">
            <a:extLst>
              <a:ext uri="{FF2B5EF4-FFF2-40B4-BE49-F238E27FC236}">
                <a16:creationId xmlns:a16="http://schemas.microsoft.com/office/drawing/2014/main" xmlns="" id="{B53688B9-A913-44DC-80BA-09CE6CE16862}"/>
              </a:ext>
            </a:extLst>
          </p:cNvPr>
          <p:cNvSpPr>
            <a:spLocks noGrp="1"/>
          </p:cNvSpPr>
          <p:nvPr>
            <p:ph idx="1"/>
          </p:nvPr>
        </p:nvSpPr>
        <p:spPr>
          <a:xfrm>
            <a:off x="703209" y="2753936"/>
            <a:ext cx="10734811" cy="2282496"/>
          </a:xfrm>
        </p:spPr>
        <p:txBody>
          <a:bodyPr>
            <a:normAutofit/>
          </a:bodyPr>
          <a:lstStyle/>
          <a:p>
            <a:r>
              <a:rPr lang="en-US" dirty="0"/>
              <a:t>If revising existing WP:</a:t>
            </a:r>
          </a:p>
          <a:p>
            <a:pPr lvl="1"/>
            <a:r>
              <a:rPr lang="en-US" dirty="0"/>
              <a:t>Add additional budget using current Planning Rates</a:t>
            </a:r>
          </a:p>
          <a:p>
            <a:pPr lvl="1"/>
            <a:r>
              <a:rPr lang="en-US" dirty="0"/>
              <a:t>Update IMS</a:t>
            </a:r>
          </a:p>
          <a:p>
            <a:pPr lvl="1"/>
            <a:r>
              <a:rPr lang="en-US" dirty="0"/>
              <a:t>Justify in Format 5 of IPMR</a:t>
            </a:r>
          </a:p>
        </p:txBody>
      </p:sp>
      <p:grpSp>
        <p:nvGrpSpPr>
          <p:cNvPr id="11" name="Group 10">
            <a:extLst>
              <a:ext uri="{FF2B5EF4-FFF2-40B4-BE49-F238E27FC236}">
                <a16:creationId xmlns:a16="http://schemas.microsoft.com/office/drawing/2014/main" xmlns="" id="{C07B3A38-C4D1-4460-992A-9934A8A916AB}"/>
              </a:ext>
            </a:extLst>
          </p:cNvPr>
          <p:cNvGrpSpPr/>
          <p:nvPr/>
        </p:nvGrpSpPr>
        <p:grpSpPr>
          <a:xfrm>
            <a:off x="6300369" y="3841785"/>
            <a:ext cx="4128179" cy="2047664"/>
            <a:chOff x="6739846" y="4345970"/>
            <a:chExt cx="4128179" cy="2047664"/>
          </a:xfrm>
        </p:grpSpPr>
        <p:sp>
          <p:nvSpPr>
            <p:cNvPr id="12" name="Rectangle 11">
              <a:extLst>
                <a:ext uri="{FF2B5EF4-FFF2-40B4-BE49-F238E27FC236}">
                  <a16:creationId xmlns:a16="http://schemas.microsoft.com/office/drawing/2014/main" xmlns="" id="{74363EE5-03E9-47D9-99CC-46684D04008A}"/>
                </a:ext>
              </a:extLst>
            </p:cNvPr>
            <p:cNvSpPr/>
            <p:nvPr/>
          </p:nvSpPr>
          <p:spPr>
            <a:xfrm>
              <a:off x="6739846" y="5054888"/>
              <a:ext cx="3096802" cy="657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Existing WP # 1</a:t>
              </a:r>
            </a:p>
          </p:txBody>
        </p:sp>
        <p:cxnSp>
          <p:nvCxnSpPr>
            <p:cNvPr id="13" name="Straight Connector 12">
              <a:extLst>
                <a:ext uri="{FF2B5EF4-FFF2-40B4-BE49-F238E27FC236}">
                  <a16:creationId xmlns:a16="http://schemas.microsoft.com/office/drawing/2014/main" xmlns="" id="{930A0C6F-054F-42D9-AD04-B4EA4D72A931}"/>
                </a:ext>
              </a:extLst>
            </p:cNvPr>
            <p:cNvCxnSpPr>
              <a:cxnSpLocks/>
            </p:cNvCxnSpPr>
            <p:nvPr/>
          </p:nvCxnSpPr>
          <p:spPr>
            <a:xfrm>
              <a:off x="9195371" y="4546317"/>
              <a:ext cx="0" cy="1279133"/>
            </a:xfrm>
            <a:prstGeom prst="line">
              <a:avLst/>
            </a:prstGeom>
            <a:ln w="53975"/>
          </p:spPr>
          <p:style>
            <a:lnRef idx="2">
              <a:schemeClr val="accent6"/>
            </a:lnRef>
            <a:fillRef idx="0">
              <a:schemeClr val="accent6"/>
            </a:fillRef>
            <a:effectRef idx="1">
              <a:schemeClr val="accent6"/>
            </a:effectRef>
            <a:fontRef idx="minor">
              <a:schemeClr val="tx1"/>
            </a:fontRef>
          </p:style>
        </p:cxnSp>
        <p:sp>
          <p:nvSpPr>
            <p:cNvPr id="17" name="Rectangle: Rounded Corners 16">
              <a:extLst>
                <a:ext uri="{FF2B5EF4-FFF2-40B4-BE49-F238E27FC236}">
                  <a16:creationId xmlns:a16="http://schemas.microsoft.com/office/drawing/2014/main" xmlns="" id="{F738504B-F725-461D-B2E4-29D8ACFF5F57}"/>
                </a:ext>
              </a:extLst>
            </p:cNvPr>
            <p:cNvSpPr/>
            <p:nvPr/>
          </p:nvSpPr>
          <p:spPr>
            <a:xfrm>
              <a:off x="8835775" y="4345970"/>
              <a:ext cx="719191" cy="59590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Time Now</a:t>
              </a:r>
            </a:p>
          </p:txBody>
        </p:sp>
        <p:sp>
          <p:nvSpPr>
            <p:cNvPr id="18" name="TextBox 17">
              <a:extLst>
                <a:ext uri="{FF2B5EF4-FFF2-40B4-BE49-F238E27FC236}">
                  <a16:creationId xmlns:a16="http://schemas.microsoft.com/office/drawing/2014/main" xmlns="" id="{672AF6A0-9669-4AD0-8A34-B0F25EBD8B5B}"/>
                </a:ext>
              </a:extLst>
            </p:cNvPr>
            <p:cNvSpPr txBox="1"/>
            <p:nvPr/>
          </p:nvSpPr>
          <p:spPr>
            <a:xfrm>
              <a:off x="7213742" y="5747303"/>
              <a:ext cx="3654283" cy="646331"/>
            </a:xfrm>
            <a:prstGeom prst="rect">
              <a:avLst/>
            </a:prstGeom>
            <a:noFill/>
          </p:spPr>
          <p:txBody>
            <a:bodyPr wrap="square" rtlCol="0">
              <a:spAutoFit/>
            </a:bodyPr>
            <a:lstStyle/>
            <a:p>
              <a:r>
                <a:rPr lang="en-US" b="1" dirty="0"/>
                <a:t>BAC     = 100 + New Scope Budget</a:t>
              </a:r>
            </a:p>
            <a:p>
              <a:r>
                <a:rPr lang="en-US" b="1" dirty="0"/>
                <a:t>BCWP =   80</a:t>
              </a:r>
            </a:p>
          </p:txBody>
        </p:sp>
        <p:sp>
          <p:nvSpPr>
            <p:cNvPr id="19" name="Rectangle 18">
              <a:extLst>
                <a:ext uri="{FF2B5EF4-FFF2-40B4-BE49-F238E27FC236}">
                  <a16:creationId xmlns:a16="http://schemas.microsoft.com/office/drawing/2014/main" xmlns="" id="{FA9C6059-B310-45C4-B533-5366E1FE8BE1}"/>
                </a:ext>
              </a:extLst>
            </p:cNvPr>
            <p:cNvSpPr/>
            <p:nvPr/>
          </p:nvSpPr>
          <p:spPr>
            <a:xfrm>
              <a:off x="9830656" y="5056374"/>
              <a:ext cx="887859" cy="657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New Scope</a:t>
              </a:r>
            </a:p>
          </p:txBody>
        </p:sp>
      </p:grpSp>
      <p:sp>
        <p:nvSpPr>
          <p:cNvPr id="3" name="Slide Number Placeholder 2">
            <a:extLst>
              <a:ext uri="{FF2B5EF4-FFF2-40B4-BE49-F238E27FC236}">
                <a16:creationId xmlns:a16="http://schemas.microsoft.com/office/drawing/2014/main" xmlns="" id="{61C1E692-B6B4-438D-B824-BA86E38D2087}"/>
              </a:ext>
            </a:extLst>
          </p:cNvPr>
          <p:cNvSpPr>
            <a:spLocks noGrp="1"/>
          </p:cNvSpPr>
          <p:nvPr>
            <p:ph type="sldNum" sz="quarter" idx="12"/>
          </p:nvPr>
        </p:nvSpPr>
        <p:spPr/>
        <p:txBody>
          <a:bodyPr/>
          <a:lstStyle/>
          <a:p>
            <a:fld id="{7B59A598-58D1-480D-8057-49927A977735}" type="slidenum">
              <a:rPr lang="en-US" smtClean="0"/>
              <a:t>23</a:t>
            </a:fld>
            <a:endParaRPr lang="en-US" dirty="0"/>
          </a:p>
        </p:txBody>
      </p:sp>
    </p:spTree>
    <p:extLst>
      <p:ext uri="{BB962C8B-B14F-4D97-AF65-F5344CB8AC3E}">
        <p14:creationId xmlns:p14="http://schemas.microsoft.com/office/powerpoint/2010/main" val="2138563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xmlns=""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6405252" y="33422"/>
            <a:ext cx="5288096" cy="5895891"/>
          </a:xfrm>
        </p:spPr>
        <p:txBody>
          <a:bodyPr anchor="b">
            <a:normAutofit fontScale="62500" lnSpcReduction="20000"/>
          </a:bodyPr>
          <a:lstStyle/>
          <a:p>
            <a:pPr algn="l">
              <a:lnSpc>
                <a:spcPct val="120000"/>
              </a:lnSpc>
              <a:spcBef>
                <a:spcPts val="600"/>
              </a:spcBef>
            </a:pPr>
            <a:r>
              <a:rPr lang="en-US" sz="3800" b="1" dirty="0">
                <a:solidFill>
                  <a:srgbClr val="000000"/>
                </a:solidFill>
              </a:rPr>
              <a:t>For additional information, please browse our library at the following </a:t>
            </a:r>
            <a:r>
              <a:rPr lang="en-US" sz="3800" b="1" dirty="0"/>
              <a:t>Project Management Earned Value Management websites.</a:t>
            </a:r>
          </a:p>
          <a:p>
            <a:pPr algn="l">
              <a:lnSpc>
                <a:spcPct val="120000"/>
              </a:lnSpc>
              <a:spcBef>
                <a:spcPts val="600"/>
              </a:spcBef>
            </a:pPr>
            <a:endParaRPr lang="en-US" sz="3800" dirty="0"/>
          </a:p>
          <a:p>
            <a:pPr algn="l">
              <a:lnSpc>
                <a:spcPct val="120000"/>
              </a:lnSpc>
              <a:spcBef>
                <a:spcPts val="600"/>
              </a:spcBef>
            </a:pPr>
            <a:r>
              <a:rPr lang="en-US" sz="3800" b="1" dirty="0"/>
              <a:t>External:</a:t>
            </a:r>
          </a:p>
          <a:p>
            <a:pPr algn="l">
              <a:lnSpc>
                <a:spcPct val="120000"/>
              </a:lnSpc>
              <a:spcBef>
                <a:spcPts val="600"/>
              </a:spcBef>
            </a:pPr>
            <a:r>
              <a:rPr lang="en-US" sz="3800" dirty="0">
                <a:solidFill>
                  <a:schemeClr val="accent1">
                    <a:lumMod val="75000"/>
                  </a:schemeClr>
                </a:solidFill>
              </a:rPr>
              <a:t>https://</a:t>
            </a:r>
            <a:r>
              <a:rPr lang="en-US" altLang="en-US" sz="3800" dirty="0">
                <a:solidFill>
                  <a:srgbClr val="1155CC"/>
                </a:solidFill>
                <a:latin typeface="Calibri" panose="020F0502020204030204" pitchFamily="34" charset="0"/>
                <a:cs typeface="Calibri" panose="020F0502020204030204" pitchFamily="34" charset="0"/>
                <a:hlinkClick r:id="rId4"/>
              </a:rPr>
              <a:t>www.energy.gov/projectmanagement/services-0/earned-value-management</a:t>
            </a:r>
            <a:endParaRPr lang="en-US" sz="3800" dirty="0"/>
          </a:p>
          <a:p>
            <a:pPr algn="l">
              <a:lnSpc>
                <a:spcPct val="120000"/>
              </a:lnSpc>
              <a:spcBef>
                <a:spcPts val="600"/>
              </a:spcBef>
            </a:pPr>
            <a:endParaRPr lang="en-US" sz="3800" dirty="0"/>
          </a:p>
          <a:p>
            <a:pPr algn="l">
              <a:lnSpc>
                <a:spcPct val="120000"/>
              </a:lnSpc>
              <a:spcBef>
                <a:spcPts val="600"/>
              </a:spcBef>
            </a:pPr>
            <a:r>
              <a:rPr lang="en-US" sz="3800" b="1" dirty="0"/>
              <a:t>Internal: </a:t>
            </a:r>
          </a:p>
          <a:p>
            <a:pPr algn="l">
              <a:lnSpc>
                <a:spcPct val="120000"/>
              </a:lnSpc>
              <a:spcBef>
                <a:spcPts val="600"/>
              </a:spcBef>
            </a:pPr>
            <a:r>
              <a:rPr lang="en-US" altLang="en-US" sz="3900" dirty="0">
                <a:solidFill>
                  <a:srgbClr val="1155CC"/>
                </a:solidFill>
                <a:latin typeface="Calibri" panose="020F0502020204030204" pitchFamily="34" charset="0"/>
                <a:cs typeface="Calibri" panose="020F0502020204030204" pitchFamily="34" charset="0"/>
                <a:hlinkClick r:id="rId5"/>
              </a:rPr>
              <a:t>https://community.max.gov/display/DOEExternal/PM+EVM+Guidance</a:t>
            </a:r>
            <a:endParaRPr lang="en-US" sz="3900" b="1" dirty="0"/>
          </a:p>
        </p:txBody>
      </p:sp>
      <p:sp>
        <p:nvSpPr>
          <p:cNvPr id="28" name="Freeform 49">
            <a:extLst>
              <a:ext uri="{FF2B5EF4-FFF2-40B4-BE49-F238E27FC236}">
                <a16:creationId xmlns:a16="http://schemas.microsoft.com/office/drawing/2014/main" xmlns=""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xmlns="" id="{29182DCF-ADBF-4573-8FA7-1926B2506796}"/>
              </a:ext>
            </a:extLst>
          </p:cNvPr>
          <p:cNvSpPr/>
          <p:nvPr/>
        </p:nvSpPr>
        <p:spPr>
          <a:xfrm>
            <a:off x="238763" y="746418"/>
            <a:ext cx="3638550" cy="1754326"/>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That’s Not All Folks! </a:t>
            </a:r>
          </a:p>
        </p:txBody>
      </p:sp>
      <p:pic>
        <p:nvPicPr>
          <p:cNvPr id="18" name="Picture 17">
            <a:extLst>
              <a:ext uri="{FF2B5EF4-FFF2-40B4-BE49-F238E27FC236}">
                <a16:creationId xmlns:a16="http://schemas.microsoft.com/office/drawing/2014/main" xmlns="" id="{702DD01C-81EC-4000-9E23-504FE68BC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75" y="2273007"/>
            <a:ext cx="4762500" cy="4762500"/>
          </a:xfrm>
          <a:prstGeom prst="rect">
            <a:avLst/>
          </a:prstGeom>
        </p:spPr>
      </p:pic>
      <p:sp>
        <p:nvSpPr>
          <p:cNvPr id="22" name="Slide Number Placeholder 2">
            <a:extLst>
              <a:ext uri="{FF2B5EF4-FFF2-40B4-BE49-F238E27FC236}">
                <a16:creationId xmlns:a16="http://schemas.microsoft.com/office/drawing/2014/main" xmlns="" id="{7661C0A0-4F5A-4049-95C5-D663457AD7E2}"/>
              </a:ext>
            </a:extLst>
          </p:cNvPr>
          <p:cNvSpPr>
            <a:spLocks noGrp="1"/>
          </p:cNvSpPr>
          <p:nvPr>
            <p:ph type="sldNum" sz="quarter" idx="12"/>
          </p:nvPr>
        </p:nvSpPr>
        <p:spPr>
          <a:xfrm>
            <a:off x="8610600" y="6356350"/>
            <a:ext cx="2743200" cy="365125"/>
          </a:xfrm>
        </p:spPr>
        <p:txBody>
          <a:bodyPr/>
          <a:lstStyle/>
          <a:p>
            <a:fld id="{7B59A598-58D1-480D-8057-49927A977735}" type="slidenum">
              <a:rPr lang="en-US" smtClean="0"/>
              <a:t>24</a:t>
            </a:fld>
            <a:endParaRPr lang="en-US" dirty="0"/>
          </a:p>
        </p:txBody>
      </p:sp>
    </p:spTree>
    <p:extLst>
      <p:ext uri="{BB962C8B-B14F-4D97-AF65-F5344CB8AC3E}">
        <p14:creationId xmlns:p14="http://schemas.microsoft.com/office/powerpoint/2010/main" val="78798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latin typeface="Arial Black" panose="020B0A04020102020204" pitchFamily="34" charset="0"/>
              </a:rPr>
              <a:t>Baseline 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1179226" y="3092970"/>
            <a:ext cx="9833548" cy="2693976"/>
          </a:xfrm>
        </p:spPr>
        <p:txBody>
          <a:bodyPr>
            <a:normAutofit/>
          </a:bodyPr>
          <a:lstStyle/>
          <a:p>
            <a:r>
              <a:rPr lang="en-US" dirty="0">
                <a:solidFill>
                  <a:srgbClr val="000000"/>
                </a:solidFill>
              </a:rPr>
              <a:t>“Freeze Period”:  A term which indicates a restrictive period for baseline changes.</a:t>
            </a:r>
          </a:p>
          <a:p>
            <a:r>
              <a:rPr lang="en-US" dirty="0"/>
              <a:t>The intent of the Freeze Period is to limit, or control, the baseline changes made in reaction to project performance.</a:t>
            </a:r>
          </a:p>
          <a:p>
            <a:endParaRPr lang="en-US" dirty="0"/>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9A9103C2-30BF-4B94-AB03-89D5FF520A4B}"/>
              </a:ext>
            </a:extLst>
          </p:cNvPr>
          <p:cNvSpPr>
            <a:spLocks noGrp="1"/>
          </p:cNvSpPr>
          <p:nvPr>
            <p:ph type="sldNum" sz="quarter" idx="12"/>
          </p:nvPr>
        </p:nvSpPr>
        <p:spPr/>
        <p:txBody>
          <a:bodyPr/>
          <a:lstStyle/>
          <a:p>
            <a:fld id="{7B59A598-58D1-480D-8057-49927A977735}" type="slidenum">
              <a:rPr lang="en-US" smtClean="0"/>
              <a:t>3</a:t>
            </a:fld>
            <a:endParaRPr lang="en-US"/>
          </a:p>
        </p:txBody>
      </p:sp>
    </p:spTree>
    <p:extLst>
      <p:ext uri="{BB962C8B-B14F-4D97-AF65-F5344CB8AC3E}">
        <p14:creationId xmlns:p14="http://schemas.microsoft.com/office/powerpoint/2010/main" val="2983075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latin typeface="Arial Black" panose="020B0A04020102020204" pitchFamily="34" charset="0"/>
              </a:rPr>
              <a:t>Baseline 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1179226" y="3092970"/>
            <a:ext cx="9833548" cy="2693976"/>
          </a:xfrm>
        </p:spPr>
        <p:txBody>
          <a:bodyPr>
            <a:normAutofit/>
          </a:bodyPr>
          <a:lstStyle/>
          <a:p>
            <a:r>
              <a:rPr lang="en-US" dirty="0"/>
              <a:t>“Freeze Period”:  A term which indicates a restrictive period for baseline changes.</a:t>
            </a:r>
          </a:p>
          <a:p>
            <a:r>
              <a:rPr lang="en-US" dirty="0"/>
              <a:t>The intent of the Freeze Period is to limit, or control, the baseline changes made in reaction to project performance.</a:t>
            </a:r>
          </a:p>
          <a:p>
            <a:r>
              <a:rPr lang="en-US" dirty="0"/>
              <a:t>Baseline changes may not be a method to mask variances.</a:t>
            </a:r>
          </a:p>
          <a:p>
            <a:endParaRPr lang="en-US" dirty="0"/>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4C585F1F-6D9B-4389-8133-918C2F699F71}"/>
              </a:ext>
            </a:extLst>
          </p:cNvPr>
          <p:cNvSpPr>
            <a:spLocks noGrp="1"/>
          </p:cNvSpPr>
          <p:nvPr>
            <p:ph type="sldNum" sz="quarter" idx="12"/>
          </p:nvPr>
        </p:nvSpPr>
        <p:spPr/>
        <p:txBody>
          <a:bodyPr/>
          <a:lstStyle/>
          <a:p>
            <a:fld id="{7B59A598-58D1-480D-8057-49927A977735}" type="slidenum">
              <a:rPr lang="en-US" smtClean="0"/>
              <a:t>4</a:t>
            </a:fld>
            <a:endParaRPr lang="en-US"/>
          </a:p>
        </p:txBody>
      </p:sp>
    </p:spTree>
    <p:extLst>
      <p:ext uri="{BB962C8B-B14F-4D97-AF65-F5344CB8AC3E}">
        <p14:creationId xmlns:p14="http://schemas.microsoft.com/office/powerpoint/2010/main" val="413178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latin typeface="Arial Black" panose="020B0A04020102020204" pitchFamily="34" charset="0"/>
              </a:rPr>
              <a:t>Baseline 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1179226" y="3092970"/>
            <a:ext cx="9833548" cy="2938350"/>
          </a:xfrm>
        </p:spPr>
        <p:txBody>
          <a:bodyPr>
            <a:normAutofit lnSpcReduction="10000"/>
          </a:bodyPr>
          <a:lstStyle/>
          <a:p>
            <a:r>
              <a:rPr lang="en-US" dirty="0">
                <a:solidFill>
                  <a:srgbClr val="000000"/>
                </a:solidFill>
              </a:rPr>
              <a:t>“Freeze Period”:  A term which indicates a restrictive period for baseline changes.</a:t>
            </a:r>
          </a:p>
          <a:p>
            <a:r>
              <a:rPr lang="en-US" dirty="0">
                <a:solidFill>
                  <a:srgbClr val="000000"/>
                </a:solidFill>
              </a:rPr>
              <a:t>The intent of the Freeze Period is to limit, or control, the baseline changes made in reaction to project performance.</a:t>
            </a:r>
          </a:p>
          <a:p>
            <a:r>
              <a:rPr lang="en-US" dirty="0">
                <a:solidFill>
                  <a:srgbClr val="000000"/>
                </a:solidFill>
              </a:rPr>
              <a:t>Baseline changes may not be a method to mask variances.</a:t>
            </a:r>
          </a:p>
          <a:p>
            <a:r>
              <a:rPr lang="en-US" dirty="0">
                <a:solidFill>
                  <a:srgbClr val="000000"/>
                </a:solidFill>
              </a:rPr>
              <a:t>Freeze Period is, at a minimum, the current period plus the next accounting period.</a:t>
            </a:r>
          </a:p>
          <a:p>
            <a:endParaRPr lang="en-US" sz="2000" dirty="0">
              <a:solidFill>
                <a:srgbClr val="000000"/>
              </a:solidFill>
            </a:endParaRP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EDCDD5F4-8C28-4319-9087-D75A809C1706}"/>
              </a:ext>
            </a:extLst>
          </p:cNvPr>
          <p:cNvSpPr>
            <a:spLocks noGrp="1"/>
          </p:cNvSpPr>
          <p:nvPr>
            <p:ph type="sldNum" sz="quarter" idx="12"/>
          </p:nvPr>
        </p:nvSpPr>
        <p:spPr/>
        <p:txBody>
          <a:bodyPr/>
          <a:lstStyle/>
          <a:p>
            <a:fld id="{7B59A598-58D1-480D-8057-49927A977735}" type="slidenum">
              <a:rPr lang="en-US" smtClean="0"/>
              <a:t>5</a:t>
            </a:fld>
            <a:endParaRPr lang="en-US"/>
          </a:p>
        </p:txBody>
      </p:sp>
    </p:spTree>
    <p:extLst>
      <p:ext uri="{BB962C8B-B14F-4D97-AF65-F5344CB8AC3E}">
        <p14:creationId xmlns:p14="http://schemas.microsoft.com/office/powerpoint/2010/main" val="222634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268B7-E563-4C1D-972D-E19FD79B0942}"/>
              </a:ext>
            </a:extLst>
          </p:cNvPr>
          <p:cNvSpPr>
            <a:spLocks noGrp="1"/>
          </p:cNvSpPr>
          <p:nvPr>
            <p:ph type="title"/>
          </p:nvPr>
        </p:nvSpPr>
        <p:spPr>
          <a:xfrm>
            <a:off x="890337" y="570655"/>
            <a:ext cx="6669317" cy="1325563"/>
          </a:xfrm>
        </p:spPr>
        <p:txBody>
          <a:bodyPr>
            <a:normAutofit/>
          </a:bodyPr>
          <a:lstStyle/>
          <a:p>
            <a:pPr algn="ctr"/>
            <a:r>
              <a:rPr lang="en-US" sz="3200" dirty="0">
                <a:latin typeface="Arial Black" panose="020B0A04020102020204" pitchFamily="34" charset="0"/>
              </a:rPr>
              <a:t>Baseline Changes Restricted</a:t>
            </a:r>
          </a:p>
        </p:txBody>
      </p:sp>
      <p:grpSp>
        <p:nvGrpSpPr>
          <p:cNvPr id="40" name="Group 39">
            <a:extLst>
              <a:ext uri="{FF2B5EF4-FFF2-40B4-BE49-F238E27FC236}">
                <a16:creationId xmlns:a16="http://schemas.microsoft.com/office/drawing/2014/main" xmlns="" id="{C8319F4E-664B-492F-91D1-C60825DDF977}"/>
              </a:ext>
            </a:extLst>
          </p:cNvPr>
          <p:cNvGrpSpPr/>
          <p:nvPr/>
        </p:nvGrpSpPr>
        <p:grpSpPr>
          <a:xfrm>
            <a:off x="480646" y="1652580"/>
            <a:ext cx="11330354" cy="1885184"/>
            <a:chOff x="636816" y="3172347"/>
            <a:chExt cx="7745451" cy="1885184"/>
          </a:xfrm>
        </p:grpSpPr>
        <p:sp>
          <p:nvSpPr>
            <p:cNvPr id="7" name="Rectangle 6">
              <a:extLst>
                <a:ext uri="{FF2B5EF4-FFF2-40B4-BE49-F238E27FC236}">
                  <a16:creationId xmlns:a16="http://schemas.microsoft.com/office/drawing/2014/main" xmlns="" id="{D260E5EB-9DDA-4655-BD24-D0088531BC06}"/>
                </a:ext>
              </a:extLst>
            </p:cNvPr>
            <p:cNvSpPr/>
            <p:nvPr/>
          </p:nvSpPr>
          <p:spPr>
            <a:xfrm>
              <a:off x="5761701" y="347552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4470D66E-72B4-4A31-8A1A-5E18A20783BE}"/>
                </a:ext>
              </a:extLst>
            </p:cNvPr>
            <p:cNvSpPr/>
            <p:nvPr/>
          </p:nvSpPr>
          <p:spPr>
            <a:xfrm>
              <a:off x="7040189" y="3474497"/>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xmlns="" id="{B80F77A8-A576-4116-B599-577A9443B8AE}"/>
                </a:ext>
              </a:extLst>
            </p:cNvPr>
            <p:cNvSpPr/>
            <p:nvPr/>
          </p:nvSpPr>
          <p:spPr>
            <a:xfrm>
              <a:off x="5756641" y="4356206"/>
              <a:ext cx="2542032" cy="39319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F742E12A-78B1-4F88-9C26-9B5F022C650F}"/>
                </a:ext>
              </a:extLst>
            </p:cNvPr>
            <p:cNvSpPr/>
            <p:nvPr/>
          </p:nvSpPr>
          <p:spPr>
            <a:xfrm>
              <a:off x="637906" y="3478434"/>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61B79FAA-AA9D-4F8C-ABAE-A239FF40F0D3}"/>
                </a:ext>
              </a:extLst>
            </p:cNvPr>
            <p:cNvSpPr/>
            <p:nvPr/>
          </p:nvSpPr>
          <p:spPr>
            <a:xfrm>
              <a:off x="1918752" y="3479252"/>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6C29D3D9-432A-49CA-B2E9-1A7CB3B9C4A3}"/>
                </a:ext>
              </a:extLst>
            </p:cNvPr>
            <p:cNvSpPr/>
            <p:nvPr/>
          </p:nvSpPr>
          <p:spPr>
            <a:xfrm>
              <a:off x="4481224" y="3475521"/>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88BF046B-80A9-41DF-99CA-8D06EAEF6429}"/>
                </a:ext>
              </a:extLst>
            </p:cNvPr>
            <p:cNvSpPr/>
            <p:nvPr/>
          </p:nvSpPr>
          <p:spPr>
            <a:xfrm>
              <a:off x="640445" y="3189882"/>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9990FE3B-643B-4FA3-86E0-E21ECADAE99C}"/>
                </a:ext>
              </a:extLst>
            </p:cNvPr>
            <p:cNvSpPr/>
            <p:nvPr/>
          </p:nvSpPr>
          <p:spPr>
            <a:xfrm>
              <a:off x="3202554" y="3472336"/>
              <a:ext cx="1280160" cy="157827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1C949925-8EE7-4F8C-A569-F2CD0A6F19C5}"/>
                </a:ext>
              </a:extLst>
            </p:cNvPr>
            <p:cNvSpPr/>
            <p:nvPr/>
          </p:nvSpPr>
          <p:spPr>
            <a:xfrm>
              <a:off x="1920468"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13AFA969-76FD-4704-B1EA-3CFAE65B1ACF}"/>
                </a:ext>
              </a:extLst>
            </p:cNvPr>
            <p:cNvSpPr/>
            <p:nvPr/>
          </p:nvSpPr>
          <p:spPr>
            <a:xfrm>
              <a:off x="4479940" y="3190305"/>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D987356A-CC80-4727-9722-6656C77A106E}"/>
                </a:ext>
              </a:extLst>
            </p:cNvPr>
            <p:cNvSpPr/>
            <p:nvPr/>
          </p:nvSpPr>
          <p:spPr>
            <a:xfrm>
              <a:off x="3202942" y="3189289"/>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2881FB42-5E4C-4ACD-92DD-8F458EC2810F}"/>
                </a:ext>
              </a:extLst>
            </p:cNvPr>
            <p:cNvSpPr/>
            <p:nvPr/>
          </p:nvSpPr>
          <p:spPr>
            <a:xfrm>
              <a:off x="5761955" y="3189881"/>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D32D5085-9433-4A38-AC38-EBFC7B784A90}"/>
                </a:ext>
              </a:extLst>
            </p:cNvPr>
            <p:cNvSpPr txBox="1"/>
            <p:nvPr/>
          </p:nvSpPr>
          <p:spPr>
            <a:xfrm>
              <a:off x="1000748" y="317840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Oct</a:t>
              </a:r>
            </a:p>
          </p:txBody>
        </p:sp>
        <p:sp>
          <p:nvSpPr>
            <p:cNvPr id="15" name="TextBox 14">
              <a:extLst>
                <a:ext uri="{FF2B5EF4-FFF2-40B4-BE49-F238E27FC236}">
                  <a16:creationId xmlns:a16="http://schemas.microsoft.com/office/drawing/2014/main" xmlns="" id="{D894A74C-1A3C-4F05-B665-9644CC48E594}"/>
                </a:ext>
              </a:extLst>
            </p:cNvPr>
            <p:cNvSpPr txBox="1"/>
            <p:nvPr/>
          </p:nvSpPr>
          <p:spPr>
            <a:xfrm>
              <a:off x="2267582" y="3179073"/>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Nov</a:t>
              </a:r>
            </a:p>
          </p:txBody>
        </p:sp>
        <p:sp>
          <p:nvSpPr>
            <p:cNvPr id="16" name="TextBox 15">
              <a:extLst>
                <a:ext uri="{FF2B5EF4-FFF2-40B4-BE49-F238E27FC236}">
                  <a16:creationId xmlns:a16="http://schemas.microsoft.com/office/drawing/2014/main" xmlns="" id="{EC5B23E3-CDB1-44DA-BE16-49529252BFEB}"/>
                </a:ext>
              </a:extLst>
            </p:cNvPr>
            <p:cNvSpPr txBox="1"/>
            <p:nvPr/>
          </p:nvSpPr>
          <p:spPr>
            <a:xfrm>
              <a:off x="3553462" y="3185345"/>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17" name="TextBox 16">
              <a:extLst>
                <a:ext uri="{FF2B5EF4-FFF2-40B4-BE49-F238E27FC236}">
                  <a16:creationId xmlns:a16="http://schemas.microsoft.com/office/drawing/2014/main" xmlns="" id="{3F680DBA-B9C0-4740-A718-F0932AAE4D7D}"/>
                </a:ext>
              </a:extLst>
            </p:cNvPr>
            <p:cNvSpPr txBox="1"/>
            <p:nvPr/>
          </p:nvSpPr>
          <p:spPr>
            <a:xfrm>
              <a:off x="4773839" y="3185345"/>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18" name="TextBox 17">
              <a:extLst>
                <a:ext uri="{FF2B5EF4-FFF2-40B4-BE49-F238E27FC236}">
                  <a16:creationId xmlns:a16="http://schemas.microsoft.com/office/drawing/2014/main" xmlns="" id="{C235355C-E830-47F3-9917-48287216CA3D}"/>
                </a:ext>
              </a:extLst>
            </p:cNvPr>
            <p:cNvSpPr txBox="1"/>
            <p:nvPr/>
          </p:nvSpPr>
          <p:spPr>
            <a:xfrm>
              <a:off x="6132117" y="3173372"/>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Feb</a:t>
              </a:r>
            </a:p>
          </p:txBody>
        </p:sp>
        <p:sp>
          <p:nvSpPr>
            <p:cNvPr id="19" name="TextBox 18">
              <a:extLst>
                <a:ext uri="{FF2B5EF4-FFF2-40B4-BE49-F238E27FC236}">
                  <a16:creationId xmlns:a16="http://schemas.microsoft.com/office/drawing/2014/main" xmlns="" id="{5B819437-87D2-4A67-A122-F5DB3A951E01}"/>
                </a:ext>
              </a:extLst>
            </p:cNvPr>
            <p:cNvSpPr txBox="1"/>
            <p:nvPr/>
          </p:nvSpPr>
          <p:spPr>
            <a:xfrm>
              <a:off x="644992" y="3622089"/>
              <a:ext cx="1255664" cy="415498"/>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Earlier Periods (Time Now -2…n)</a:t>
              </a:r>
            </a:p>
          </p:txBody>
        </p:sp>
        <p:sp>
          <p:nvSpPr>
            <p:cNvPr id="20" name="TextBox 19">
              <a:extLst>
                <a:ext uri="{FF2B5EF4-FFF2-40B4-BE49-F238E27FC236}">
                  <a16:creationId xmlns:a16="http://schemas.microsoft.com/office/drawing/2014/main" xmlns="" id="{751E0F91-9A6D-47FC-A74D-D0CC3D16B169}"/>
                </a:ext>
              </a:extLst>
            </p:cNvPr>
            <p:cNvSpPr txBox="1"/>
            <p:nvPr/>
          </p:nvSpPr>
          <p:spPr>
            <a:xfrm>
              <a:off x="1912848" y="3621560"/>
              <a:ext cx="1287698" cy="415498"/>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Prior Period (Time Now -1)</a:t>
              </a:r>
            </a:p>
          </p:txBody>
        </p:sp>
        <p:sp>
          <p:nvSpPr>
            <p:cNvPr id="21" name="TextBox 20">
              <a:extLst>
                <a:ext uri="{FF2B5EF4-FFF2-40B4-BE49-F238E27FC236}">
                  <a16:creationId xmlns:a16="http://schemas.microsoft.com/office/drawing/2014/main" xmlns="" id="{083F1451-69F3-420B-AB0A-B4077BF6D657}"/>
                </a:ext>
              </a:extLst>
            </p:cNvPr>
            <p:cNvSpPr txBox="1"/>
            <p:nvPr/>
          </p:nvSpPr>
          <p:spPr>
            <a:xfrm>
              <a:off x="3186153" y="3628772"/>
              <a:ext cx="1296937" cy="415498"/>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Current Period (Time Now)</a:t>
              </a:r>
            </a:p>
          </p:txBody>
        </p:sp>
        <p:sp>
          <p:nvSpPr>
            <p:cNvPr id="22" name="TextBox 21">
              <a:extLst>
                <a:ext uri="{FF2B5EF4-FFF2-40B4-BE49-F238E27FC236}">
                  <a16:creationId xmlns:a16="http://schemas.microsoft.com/office/drawing/2014/main" xmlns="" id="{7CDFCDB3-7E48-4EE1-856A-B459C7075260}"/>
                </a:ext>
              </a:extLst>
            </p:cNvPr>
            <p:cNvSpPr txBox="1"/>
            <p:nvPr/>
          </p:nvSpPr>
          <p:spPr>
            <a:xfrm>
              <a:off x="4486538" y="3628994"/>
              <a:ext cx="1271022" cy="415498"/>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Next Period (Time Now +1)</a:t>
              </a:r>
            </a:p>
          </p:txBody>
        </p:sp>
        <p:sp>
          <p:nvSpPr>
            <p:cNvPr id="23" name="TextBox 22">
              <a:extLst>
                <a:ext uri="{FF2B5EF4-FFF2-40B4-BE49-F238E27FC236}">
                  <a16:creationId xmlns:a16="http://schemas.microsoft.com/office/drawing/2014/main" xmlns="" id="{4B4A6FD0-8F88-474B-B6CC-C0160D2D8E0A}"/>
                </a:ext>
              </a:extLst>
            </p:cNvPr>
            <p:cNvSpPr txBox="1"/>
            <p:nvPr/>
          </p:nvSpPr>
          <p:spPr>
            <a:xfrm>
              <a:off x="5747367" y="3626237"/>
              <a:ext cx="1280160" cy="415498"/>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Future Periods (Time Now +2…n)</a:t>
              </a:r>
            </a:p>
          </p:txBody>
        </p:sp>
        <p:sp>
          <p:nvSpPr>
            <p:cNvPr id="24" name="Rectangle 23">
              <a:extLst>
                <a:ext uri="{FF2B5EF4-FFF2-40B4-BE49-F238E27FC236}">
                  <a16:creationId xmlns:a16="http://schemas.microsoft.com/office/drawing/2014/main" xmlns="" id="{1D15A9B7-1206-49D5-B9C7-6EF711A6071F}"/>
                </a:ext>
              </a:extLst>
            </p:cNvPr>
            <p:cNvSpPr/>
            <p:nvPr/>
          </p:nvSpPr>
          <p:spPr>
            <a:xfrm>
              <a:off x="652829" y="4360026"/>
              <a:ext cx="2535993" cy="393192"/>
            </a:xfrm>
            <a:prstGeom prst="rect">
              <a:avLst/>
            </a:prstGeom>
            <a:solidFill>
              <a:srgbClr val="F676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CE9C659B-CB11-4A4C-8147-237133DF26DE}"/>
                </a:ext>
              </a:extLst>
            </p:cNvPr>
            <p:cNvSpPr txBox="1"/>
            <p:nvPr/>
          </p:nvSpPr>
          <p:spPr>
            <a:xfrm>
              <a:off x="636816" y="4398457"/>
              <a:ext cx="2559497" cy="276999"/>
            </a:xfrm>
            <a:prstGeom prst="rect">
              <a:avLst/>
            </a:prstGeom>
            <a:solidFill>
              <a:srgbClr val="F67676"/>
            </a:solidFill>
          </p:spPr>
          <p:txBody>
            <a:bodyPr wrap="square" rtlCol="0">
              <a:spAutoFit/>
            </a:bodyPr>
            <a:lstStyle/>
            <a:p>
              <a:pPr algn="ctr"/>
              <a:r>
                <a:rPr lang="en-US" sz="1200" b="1" dirty="0">
                  <a:latin typeface="Arial" panose="020B0604020202020204" pitchFamily="34" charset="0"/>
                  <a:cs typeface="Arial" panose="020B0604020202020204" pitchFamily="34" charset="0"/>
                </a:rPr>
                <a:t>Retroactive Change Period (GL 30)</a:t>
              </a:r>
            </a:p>
          </p:txBody>
        </p:sp>
        <p:sp>
          <p:nvSpPr>
            <p:cNvPr id="28" name="Rectangle 27">
              <a:extLst>
                <a:ext uri="{FF2B5EF4-FFF2-40B4-BE49-F238E27FC236}">
                  <a16:creationId xmlns:a16="http://schemas.microsoft.com/office/drawing/2014/main" xmlns="" id="{D5F5EF0E-4774-44F4-8637-F1CF75126701}"/>
                </a:ext>
              </a:extLst>
            </p:cNvPr>
            <p:cNvSpPr/>
            <p:nvPr/>
          </p:nvSpPr>
          <p:spPr>
            <a:xfrm>
              <a:off x="3212058" y="4360704"/>
              <a:ext cx="2542032" cy="39375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51A89955-7E6F-4221-A249-12EDF86D7C73}"/>
                </a:ext>
              </a:extLst>
            </p:cNvPr>
            <p:cNvSpPr txBox="1"/>
            <p:nvPr/>
          </p:nvSpPr>
          <p:spPr>
            <a:xfrm>
              <a:off x="3207193" y="4418923"/>
              <a:ext cx="254017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cxnSp>
          <p:nvCxnSpPr>
            <p:cNvPr id="30" name="Straight Arrow Connector 29">
              <a:extLst>
                <a:ext uri="{FF2B5EF4-FFF2-40B4-BE49-F238E27FC236}">
                  <a16:creationId xmlns:a16="http://schemas.microsoft.com/office/drawing/2014/main" xmlns="" id="{4153219D-698A-4801-83E3-690604B7A6C7}"/>
                </a:ext>
              </a:extLst>
            </p:cNvPr>
            <p:cNvCxnSpPr>
              <a:cxnSpLocks/>
            </p:cNvCxnSpPr>
            <p:nvPr/>
          </p:nvCxnSpPr>
          <p:spPr>
            <a:xfrm flipH="1">
              <a:off x="779259" y="4200593"/>
              <a:ext cx="2261227" cy="913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xmlns="" id="{E9CE2E1B-F1BB-4875-A5A9-33A341EE1D60}"/>
                </a:ext>
              </a:extLst>
            </p:cNvPr>
            <p:cNvPicPr>
              <a:picLocks noChangeAspect="1"/>
            </p:cNvPicPr>
            <p:nvPr/>
          </p:nvPicPr>
          <p:blipFill>
            <a:blip r:embed="rId3"/>
            <a:stretch>
              <a:fillRect/>
            </a:stretch>
          </p:blipFill>
          <p:spPr>
            <a:xfrm rot="10800000" flipV="1">
              <a:off x="3221528" y="4761180"/>
              <a:ext cx="2525837" cy="280136"/>
            </a:xfrm>
            <a:prstGeom prst="rect">
              <a:avLst/>
            </a:prstGeom>
            <a:ln>
              <a:solidFill>
                <a:schemeClr val="accent1">
                  <a:lumMod val="75000"/>
                </a:schemeClr>
              </a:solidFill>
            </a:ln>
          </p:spPr>
        </p:pic>
        <p:sp>
          <p:nvSpPr>
            <p:cNvPr id="34" name="Rectangle 33">
              <a:extLst>
                <a:ext uri="{FF2B5EF4-FFF2-40B4-BE49-F238E27FC236}">
                  <a16:creationId xmlns:a16="http://schemas.microsoft.com/office/drawing/2014/main" xmlns="" id="{C0459164-94EA-43B3-BF1F-39F4B93D21A5}"/>
                </a:ext>
              </a:extLst>
            </p:cNvPr>
            <p:cNvSpPr/>
            <p:nvPr/>
          </p:nvSpPr>
          <p:spPr>
            <a:xfrm>
              <a:off x="7040443" y="3188856"/>
              <a:ext cx="1280160" cy="28601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F9E5390B-D763-4388-95BA-463C6B41FB10}"/>
                </a:ext>
              </a:extLst>
            </p:cNvPr>
            <p:cNvSpPr txBox="1"/>
            <p:nvPr/>
          </p:nvSpPr>
          <p:spPr>
            <a:xfrm>
              <a:off x="7410605" y="3172347"/>
              <a:ext cx="563880"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Mar</a:t>
              </a:r>
            </a:p>
          </p:txBody>
        </p:sp>
        <p:sp>
          <p:nvSpPr>
            <p:cNvPr id="36" name="TextBox 35">
              <a:extLst>
                <a:ext uri="{FF2B5EF4-FFF2-40B4-BE49-F238E27FC236}">
                  <a16:creationId xmlns:a16="http://schemas.microsoft.com/office/drawing/2014/main" xmlns="" id="{2700B11D-2CC7-407C-839F-EE25C1EA2D36}"/>
                </a:ext>
              </a:extLst>
            </p:cNvPr>
            <p:cNvSpPr txBox="1"/>
            <p:nvPr/>
          </p:nvSpPr>
          <p:spPr>
            <a:xfrm>
              <a:off x="7025855" y="3625212"/>
              <a:ext cx="1280160" cy="415498"/>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Future Periods (Time Now +3…n)</a:t>
              </a:r>
            </a:p>
          </p:txBody>
        </p:sp>
        <p:cxnSp>
          <p:nvCxnSpPr>
            <p:cNvPr id="37" name="Straight Arrow Connector 36">
              <a:extLst>
                <a:ext uri="{FF2B5EF4-FFF2-40B4-BE49-F238E27FC236}">
                  <a16:creationId xmlns:a16="http://schemas.microsoft.com/office/drawing/2014/main" xmlns="" id="{69A1CA28-FF49-42D1-9EF4-9B52FFA1C283}"/>
                </a:ext>
              </a:extLst>
            </p:cNvPr>
            <p:cNvCxnSpPr>
              <a:cxnSpLocks/>
            </p:cNvCxnSpPr>
            <p:nvPr/>
          </p:nvCxnSpPr>
          <p:spPr>
            <a:xfrm>
              <a:off x="5935133" y="4200593"/>
              <a:ext cx="229292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5B838F44-77FE-4C41-A6B6-85E3EB2971AC}"/>
                </a:ext>
              </a:extLst>
            </p:cNvPr>
            <p:cNvSpPr txBox="1"/>
            <p:nvPr/>
          </p:nvSpPr>
          <p:spPr>
            <a:xfrm>
              <a:off x="5842318" y="4393137"/>
              <a:ext cx="253994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Planning Period (GL 28 &amp; 29)</a:t>
              </a:r>
            </a:p>
          </p:txBody>
        </p:sp>
      </p:grpSp>
      <p:cxnSp>
        <p:nvCxnSpPr>
          <p:cNvPr id="39" name="Straight Arrow Connector 38">
            <a:extLst>
              <a:ext uri="{FF2B5EF4-FFF2-40B4-BE49-F238E27FC236}">
                <a16:creationId xmlns:a16="http://schemas.microsoft.com/office/drawing/2014/main" xmlns="" id="{4153219D-698A-4801-83E3-690604B7A6C7}"/>
              </a:ext>
            </a:extLst>
          </p:cNvPr>
          <p:cNvCxnSpPr>
            <a:cxnSpLocks/>
          </p:cNvCxnSpPr>
          <p:nvPr/>
        </p:nvCxnSpPr>
        <p:spPr>
          <a:xfrm flipH="1" flipV="1">
            <a:off x="480646" y="1202293"/>
            <a:ext cx="541724"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4153219D-698A-4801-83E3-690604B7A6C7}"/>
              </a:ext>
            </a:extLst>
          </p:cNvPr>
          <p:cNvCxnSpPr>
            <a:cxnSpLocks/>
          </p:cNvCxnSpPr>
          <p:nvPr/>
        </p:nvCxnSpPr>
        <p:spPr>
          <a:xfrm>
            <a:off x="7435694" y="1248229"/>
            <a:ext cx="539496"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A picture containing sky&#10;&#10;Description automatically generated">
            <a:extLst>
              <a:ext uri="{FF2B5EF4-FFF2-40B4-BE49-F238E27FC236}">
                <a16:creationId xmlns:a16="http://schemas.microsoft.com/office/drawing/2014/main" xmlns="" id="{90C2D9EF-4C9A-4434-8775-FC33440B0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0363" y="2730078"/>
            <a:ext cx="3674300" cy="4762500"/>
          </a:xfrm>
          <a:prstGeom prst="rect">
            <a:avLst/>
          </a:prstGeom>
        </p:spPr>
      </p:pic>
      <p:sp>
        <p:nvSpPr>
          <p:cNvPr id="42" name="Slide Number Placeholder 41">
            <a:extLst>
              <a:ext uri="{FF2B5EF4-FFF2-40B4-BE49-F238E27FC236}">
                <a16:creationId xmlns:a16="http://schemas.microsoft.com/office/drawing/2014/main" xmlns="" id="{8D76C9C5-462E-4C42-91AB-6F969D2ED422}"/>
              </a:ext>
            </a:extLst>
          </p:cNvPr>
          <p:cNvSpPr>
            <a:spLocks noGrp="1"/>
          </p:cNvSpPr>
          <p:nvPr>
            <p:ph type="sldNum" sz="quarter" idx="12"/>
          </p:nvPr>
        </p:nvSpPr>
        <p:spPr/>
        <p:txBody>
          <a:bodyPr/>
          <a:lstStyle/>
          <a:p>
            <a:fld id="{7B59A598-58D1-480D-8057-49927A977735}" type="slidenum">
              <a:rPr lang="en-US" smtClean="0"/>
              <a:t>6</a:t>
            </a:fld>
            <a:endParaRPr lang="en-US"/>
          </a:p>
        </p:txBody>
      </p:sp>
    </p:spTree>
    <p:extLst>
      <p:ext uri="{BB962C8B-B14F-4D97-AF65-F5344CB8AC3E}">
        <p14:creationId xmlns:p14="http://schemas.microsoft.com/office/powerpoint/2010/main" val="563211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Arial Black" panose="020B0A04020102020204" pitchFamily="34" charset="0"/>
              </a:rPr>
              <a:t>Allowed Changes During </a:t>
            </a:r>
            <a:br>
              <a:rPr lang="en-US" sz="4000" dirty="0">
                <a:solidFill>
                  <a:srgbClr val="FFFFFF"/>
                </a:solidFill>
                <a:latin typeface="Arial Black" panose="020B0A04020102020204" pitchFamily="34" charset="0"/>
              </a:rPr>
            </a:br>
            <a:r>
              <a:rPr lang="en-US" sz="4000" dirty="0">
                <a:solidFill>
                  <a:srgbClr val="FFFFFF"/>
                </a:solidFill>
                <a:latin typeface="Arial Black" panose="020B0A04020102020204" pitchFamily="34" charset="0"/>
              </a:rPr>
              <a:t>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753979" y="2584213"/>
            <a:ext cx="10258795" cy="4273787"/>
          </a:xfrm>
        </p:spPr>
        <p:txBody>
          <a:bodyPr>
            <a:normAutofit/>
          </a:bodyPr>
          <a:lstStyle/>
          <a:p>
            <a:r>
              <a:rPr lang="en-US" dirty="0"/>
              <a:t>Routine Accounting Changes (ACWP Only) such as Accrual Reversals</a:t>
            </a:r>
          </a:p>
          <a:p>
            <a:pPr marL="0" indent="0">
              <a:buNone/>
            </a:pPr>
            <a:endParaRPr lang="en-US" dirty="0"/>
          </a:p>
          <a:p>
            <a:endParaRPr lang="en-US" dirty="0"/>
          </a:p>
        </p:txBody>
      </p:sp>
      <p:grpSp>
        <p:nvGrpSpPr>
          <p:cNvPr id="18" name="Group 17">
            <a:extLst>
              <a:ext uri="{FF2B5EF4-FFF2-40B4-BE49-F238E27FC236}">
                <a16:creationId xmlns:a16="http://schemas.microsoft.com/office/drawing/2014/main" xmlns="" id="{450F5244-3D05-413C-9FAD-56E1EF106CD7}"/>
              </a:ext>
            </a:extLst>
          </p:cNvPr>
          <p:cNvGrpSpPr/>
          <p:nvPr/>
        </p:nvGrpSpPr>
        <p:grpSpPr>
          <a:xfrm>
            <a:off x="9571884" y="3580616"/>
            <a:ext cx="2414468" cy="1706133"/>
            <a:chOff x="9667875" y="2808716"/>
            <a:chExt cx="2414468" cy="1706133"/>
          </a:xfrm>
        </p:grpSpPr>
        <p:sp>
          <p:nvSpPr>
            <p:cNvPr id="19" name="Rectangle 18">
              <a:extLst>
                <a:ext uri="{FF2B5EF4-FFF2-40B4-BE49-F238E27FC236}">
                  <a16:creationId xmlns:a16="http://schemas.microsoft.com/office/drawing/2014/main" xmlns="" id="{D340F773-3934-4B9A-B7FC-3DB6446E841C}"/>
                </a:ext>
              </a:extLst>
            </p:cNvPr>
            <p:cNvSpPr/>
            <p:nvPr/>
          </p:nvSpPr>
          <p:spPr>
            <a:xfrm>
              <a:off x="10882099" y="3073683"/>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87CF52D6-00A7-4752-88AA-9CE9A1294C3E}"/>
                </a:ext>
              </a:extLst>
            </p:cNvPr>
            <p:cNvSpPr/>
            <p:nvPr/>
          </p:nvSpPr>
          <p:spPr>
            <a:xfrm>
              <a:off x="9683252" y="3070775"/>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D047C2E6-9EBB-4254-BFCC-18404A762709}"/>
                </a:ext>
              </a:extLst>
            </p:cNvPr>
            <p:cNvSpPr/>
            <p:nvPr/>
          </p:nvSpPr>
          <p:spPr>
            <a:xfrm>
              <a:off x="10880895" y="2813245"/>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F580E5C0-7584-407D-936C-649B9DE54EE6}"/>
                </a:ext>
              </a:extLst>
            </p:cNvPr>
            <p:cNvSpPr/>
            <p:nvPr/>
          </p:nvSpPr>
          <p:spPr>
            <a:xfrm>
              <a:off x="9683616" y="2812317"/>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B74D0E4-6341-44CC-8388-4C3723578042}"/>
                </a:ext>
              </a:extLst>
            </p:cNvPr>
            <p:cNvSpPr txBox="1"/>
            <p:nvPr/>
          </p:nvSpPr>
          <p:spPr>
            <a:xfrm>
              <a:off x="10012254"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4" name="TextBox 23">
              <a:extLst>
                <a:ext uri="{FF2B5EF4-FFF2-40B4-BE49-F238E27FC236}">
                  <a16:creationId xmlns:a16="http://schemas.microsoft.com/office/drawing/2014/main" xmlns="" id="{7A682800-90D5-45C5-8907-2DA8E9EED320}"/>
                </a:ext>
              </a:extLst>
            </p:cNvPr>
            <p:cNvSpPr txBox="1"/>
            <p:nvPr/>
          </p:nvSpPr>
          <p:spPr>
            <a:xfrm>
              <a:off x="11156447"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5" name="TextBox 24">
              <a:extLst>
                <a:ext uri="{FF2B5EF4-FFF2-40B4-BE49-F238E27FC236}">
                  <a16:creationId xmlns:a16="http://schemas.microsoft.com/office/drawing/2014/main" xmlns="" id="{A80E43C6-B376-4424-B221-BE02B8FCD2D1}"/>
                </a:ext>
              </a:extLst>
            </p:cNvPr>
            <p:cNvSpPr txBox="1"/>
            <p:nvPr/>
          </p:nvSpPr>
          <p:spPr>
            <a:xfrm>
              <a:off x="9667875" y="3213620"/>
              <a:ext cx="121597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6" name="TextBox 25">
              <a:extLst>
                <a:ext uri="{FF2B5EF4-FFF2-40B4-BE49-F238E27FC236}">
                  <a16:creationId xmlns:a16="http://schemas.microsoft.com/office/drawing/2014/main" xmlns="" id="{26B243EA-CA1B-4D2D-9DCF-18C3C4CACD75}"/>
                </a:ext>
              </a:extLst>
            </p:cNvPr>
            <p:cNvSpPr txBox="1"/>
            <p:nvPr/>
          </p:nvSpPr>
          <p:spPr>
            <a:xfrm>
              <a:off x="10887082" y="3213823"/>
              <a:ext cx="1191677"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7" name="Rectangle 26">
              <a:extLst>
                <a:ext uri="{FF2B5EF4-FFF2-40B4-BE49-F238E27FC236}">
                  <a16:creationId xmlns:a16="http://schemas.microsoft.com/office/drawing/2014/main" xmlns="" id="{ED320740-4DD6-4E90-BCD2-364131F86B4B}"/>
                </a:ext>
              </a:extLst>
            </p:cNvPr>
            <p:cNvSpPr/>
            <p:nvPr/>
          </p:nvSpPr>
          <p:spPr>
            <a:xfrm>
              <a:off x="9692162" y="3881966"/>
              <a:ext cx="2383342" cy="359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34ABAB8B-8D9D-4DEA-8F3B-A95701711A95}"/>
                </a:ext>
              </a:extLst>
            </p:cNvPr>
            <p:cNvSpPr txBox="1"/>
            <p:nvPr/>
          </p:nvSpPr>
          <p:spPr>
            <a:xfrm>
              <a:off x="9687601" y="3935127"/>
              <a:ext cx="23815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pic>
          <p:nvPicPr>
            <p:cNvPr id="29" name="Picture 28">
              <a:extLst>
                <a:ext uri="{FF2B5EF4-FFF2-40B4-BE49-F238E27FC236}">
                  <a16:creationId xmlns:a16="http://schemas.microsoft.com/office/drawing/2014/main" xmlns="" id="{6EF16EAA-73C4-4BEE-BD99-637C22F385CB}"/>
                </a:ext>
              </a:extLst>
            </p:cNvPr>
            <p:cNvPicPr>
              <a:picLocks noChangeAspect="1"/>
            </p:cNvPicPr>
            <p:nvPr/>
          </p:nvPicPr>
          <p:blipFill>
            <a:blip r:embed="rId4"/>
            <a:stretch>
              <a:fillRect/>
            </a:stretch>
          </p:blipFill>
          <p:spPr>
            <a:xfrm rot="10800000" flipV="1">
              <a:off x="9701042" y="4247650"/>
              <a:ext cx="2368158" cy="255799"/>
            </a:xfrm>
            <a:prstGeom prst="rect">
              <a:avLst/>
            </a:prstGeom>
            <a:ln>
              <a:solidFill>
                <a:schemeClr val="accent1">
                  <a:lumMod val="75000"/>
                </a:schemeClr>
              </a:solidFill>
            </a:ln>
          </p:spPr>
        </p:pic>
      </p:grpSp>
      <p:sp>
        <p:nvSpPr>
          <p:cNvPr id="4" name="Slide Number Placeholder 3">
            <a:extLst>
              <a:ext uri="{FF2B5EF4-FFF2-40B4-BE49-F238E27FC236}">
                <a16:creationId xmlns:a16="http://schemas.microsoft.com/office/drawing/2014/main" xmlns="" id="{DBF41303-D195-4A3B-8B3D-D43B53F3B2A5}"/>
              </a:ext>
            </a:extLst>
          </p:cNvPr>
          <p:cNvSpPr>
            <a:spLocks noGrp="1"/>
          </p:cNvSpPr>
          <p:nvPr>
            <p:ph type="sldNum" sz="quarter" idx="12"/>
          </p:nvPr>
        </p:nvSpPr>
        <p:spPr/>
        <p:txBody>
          <a:bodyPr/>
          <a:lstStyle/>
          <a:p>
            <a:fld id="{7B59A598-58D1-480D-8057-49927A977735}" type="slidenum">
              <a:rPr lang="en-US" smtClean="0"/>
              <a:t>7</a:t>
            </a:fld>
            <a:endParaRPr lang="en-US"/>
          </a:p>
        </p:txBody>
      </p:sp>
    </p:spTree>
    <p:extLst>
      <p:ext uri="{BB962C8B-B14F-4D97-AF65-F5344CB8AC3E}">
        <p14:creationId xmlns:p14="http://schemas.microsoft.com/office/powerpoint/2010/main" val="249043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Arial Black" panose="020B0A04020102020204" pitchFamily="34" charset="0"/>
              </a:rPr>
              <a:t>Allowed Changes During </a:t>
            </a:r>
            <a:br>
              <a:rPr lang="en-US" sz="4000" dirty="0">
                <a:solidFill>
                  <a:srgbClr val="FFFFFF"/>
                </a:solidFill>
                <a:latin typeface="Arial Black" panose="020B0A04020102020204" pitchFamily="34" charset="0"/>
              </a:rPr>
            </a:br>
            <a:r>
              <a:rPr lang="en-US" sz="4000" dirty="0">
                <a:solidFill>
                  <a:srgbClr val="FFFFFF"/>
                </a:solidFill>
                <a:latin typeface="Arial Black" panose="020B0A04020102020204" pitchFamily="34" charset="0"/>
              </a:rPr>
              <a:t>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753979" y="2584213"/>
            <a:ext cx="10258795" cy="4273787"/>
          </a:xfrm>
        </p:spPr>
        <p:txBody>
          <a:bodyPr>
            <a:normAutofit/>
          </a:bodyPr>
          <a:lstStyle/>
          <a:p>
            <a:r>
              <a:rPr lang="en-US" dirty="0"/>
              <a:t>Routine Accounting Changes (ACWP Only) such as Accrual Reversals</a:t>
            </a:r>
          </a:p>
          <a:p>
            <a:r>
              <a:rPr lang="en-US" dirty="0"/>
              <a:t>Customer approved changes; i.e., Definitization of previously awarded work or newly authorized work;</a:t>
            </a:r>
          </a:p>
          <a:p>
            <a:pPr marL="0" indent="0">
              <a:buNone/>
            </a:pPr>
            <a:endParaRPr lang="en-US" dirty="0"/>
          </a:p>
          <a:p>
            <a:endParaRPr lang="en-US" dirty="0"/>
          </a:p>
        </p:txBody>
      </p:sp>
      <p:grpSp>
        <p:nvGrpSpPr>
          <p:cNvPr id="18" name="Group 17">
            <a:extLst>
              <a:ext uri="{FF2B5EF4-FFF2-40B4-BE49-F238E27FC236}">
                <a16:creationId xmlns:a16="http://schemas.microsoft.com/office/drawing/2014/main" xmlns="" id="{450F5244-3D05-413C-9FAD-56E1EF106CD7}"/>
              </a:ext>
            </a:extLst>
          </p:cNvPr>
          <p:cNvGrpSpPr/>
          <p:nvPr/>
        </p:nvGrpSpPr>
        <p:grpSpPr>
          <a:xfrm>
            <a:off x="9571884" y="3580616"/>
            <a:ext cx="2414468" cy="1706133"/>
            <a:chOff x="9667875" y="2808716"/>
            <a:chExt cx="2414468" cy="1706133"/>
          </a:xfrm>
        </p:grpSpPr>
        <p:sp>
          <p:nvSpPr>
            <p:cNvPr id="19" name="Rectangle 18">
              <a:extLst>
                <a:ext uri="{FF2B5EF4-FFF2-40B4-BE49-F238E27FC236}">
                  <a16:creationId xmlns:a16="http://schemas.microsoft.com/office/drawing/2014/main" xmlns="" id="{D340F773-3934-4B9A-B7FC-3DB6446E841C}"/>
                </a:ext>
              </a:extLst>
            </p:cNvPr>
            <p:cNvSpPr/>
            <p:nvPr/>
          </p:nvSpPr>
          <p:spPr>
            <a:xfrm>
              <a:off x="10882099" y="3073683"/>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87CF52D6-00A7-4752-88AA-9CE9A1294C3E}"/>
                </a:ext>
              </a:extLst>
            </p:cNvPr>
            <p:cNvSpPr/>
            <p:nvPr/>
          </p:nvSpPr>
          <p:spPr>
            <a:xfrm>
              <a:off x="9683252" y="3070775"/>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D047C2E6-9EBB-4254-BFCC-18404A762709}"/>
                </a:ext>
              </a:extLst>
            </p:cNvPr>
            <p:cNvSpPr/>
            <p:nvPr/>
          </p:nvSpPr>
          <p:spPr>
            <a:xfrm>
              <a:off x="10880895" y="2813245"/>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F580E5C0-7584-407D-936C-649B9DE54EE6}"/>
                </a:ext>
              </a:extLst>
            </p:cNvPr>
            <p:cNvSpPr/>
            <p:nvPr/>
          </p:nvSpPr>
          <p:spPr>
            <a:xfrm>
              <a:off x="9683616" y="2812317"/>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B74D0E4-6341-44CC-8388-4C3723578042}"/>
                </a:ext>
              </a:extLst>
            </p:cNvPr>
            <p:cNvSpPr txBox="1"/>
            <p:nvPr/>
          </p:nvSpPr>
          <p:spPr>
            <a:xfrm>
              <a:off x="10012254"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4" name="TextBox 23">
              <a:extLst>
                <a:ext uri="{FF2B5EF4-FFF2-40B4-BE49-F238E27FC236}">
                  <a16:creationId xmlns:a16="http://schemas.microsoft.com/office/drawing/2014/main" xmlns="" id="{7A682800-90D5-45C5-8907-2DA8E9EED320}"/>
                </a:ext>
              </a:extLst>
            </p:cNvPr>
            <p:cNvSpPr txBox="1"/>
            <p:nvPr/>
          </p:nvSpPr>
          <p:spPr>
            <a:xfrm>
              <a:off x="11156447"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5" name="TextBox 24">
              <a:extLst>
                <a:ext uri="{FF2B5EF4-FFF2-40B4-BE49-F238E27FC236}">
                  <a16:creationId xmlns:a16="http://schemas.microsoft.com/office/drawing/2014/main" xmlns="" id="{A80E43C6-B376-4424-B221-BE02B8FCD2D1}"/>
                </a:ext>
              </a:extLst>
            </p:cNvPr>
            <p:cNvSpPr txBox="1"/>
            <p:nvPr/>
          </p:nvSpPr>
          <p:spPr>
            <a:xfrm>
              <a:off x="9667875" y="3213620"/>
              <a:ext cx="121597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6" name="TextBox 25">
              <a:extLst>
                <a:ext uri="{FF2B5EF4-FFF2-40B4-BE49-F238E27FC236}">
                  <a16:creationId xmlns:a16="http://schemas.microsoft.com/office/drawing/2014/main" xmlns="" id="{26B243EA-CA1B-4D2D-9DCF-18C3C4CACD75}"/>
                </a:ext>
              </a:extLst>
            </p:cNvPr>
            <p:cNvSpPr txBox="1"/>
            <p:nvPr/>
          </p:nvSpPr>
          <p:spPr>
            <a:xfrm>
              <a:off x="10887082" y="3213823"/>
              <a:ext cx="1191677"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7" name="Rectangle 26">
              <a:extLst>
                <a:ext uri="{FF2B5EF4-FFF2-40B4-BE49-F238E27FC236}">
                  <a16:creationId xmlns:a16="http://schemas.microsoft.com/office/drawing/2014/main" xmlns="" id="{ED320740-4DD6-4E90-BCD2-364131F86B4B}"/>
                </a:ext>
              </a:extLst>
            </p:cNvPr>
            <p:cNvSpPr/>
            <p:nvPr/>
          </p:nvSpPr>
          <p:spPr>
            <a:xfrm>
              <a:off x="9692162" y="3881966"/>
              <a:ext cx="2383342" cy="359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34ABAB8B-8D9D-4DEA-8F3B-A95701711A95}"/>
                </a:ext>
              </a:extLst>
            </p:cNvPr>
            <p:cNvSpPr txBox="1"/>
            <p:nvPr/>
          </p:nvSpPr>
          <p:spPr>
            <a:xfrm>
              <a:off x="9687601" y="3935127"/>
              <a:ext cx="23815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pic>
          <p:nvPicPr>
            <p:cNvPr id="29" name="Picture 28">
              <a:extLst>
                <a:ext uri="{FF2B5EF4-FFF2-40B4-BE49-F238E27FC236}">
                  <a16:creationId xmlns:a16="http://schemas.microsoft.com/office/drawing/2014/main" xmlns="" id="{6EF16EAA-73C4-4BEE-BD99-637C22F385CB}"/>
                </a:ext>
              </a:extLst>
            </p:cNvPr>
            <p:cNvPicPr>
              <a:picLocks noChangeAspect="1"/>
            </p:cNvPicPr>
            <p:nvPr/>
          </p:nvPicPr>
          <p:blipFill>
            <a:blip r:embed="rId4"/>
            <a:stretch>
              <a:fillRect/>
            </a:stretch>
          </p:blipFill>
          <p:spPr>
            <a:xfrm rot="10800000" flipV="1">
              <a:off x="9701042" y="4247650"/>
              <a:ext cx="2368158" cy="255799"/>
            </a:xfrm>
            <a:prstGeom prst="rect">
              <a:avLst/>
            </a:prstGeom>
            <a:ln>
              <a:solidFill>
                <a:schemeClr val="accent1">
                  <a:lumMod val="75000"/>
                </a:schemeClr>
              </a:solidFill>
            </a:ln>
          </p:spPr>
        </p:pic>
      </p:grpSp>
      <p:sp>
        <p:nvSpPr>
          <p:cNvPr id="4" name="Slide Number Placeholder 3">
            <a:extLst>
              <a:ext uri="{FF2B5EF4-FFF2-40B4-BE49-F238E27FC236}">
                <a16:creationId xmlns:a16="http://schemas.microsoft.com/office/drawing/2014/main" xmlns="" id="{95D44831-05AD-4EBB-A25B-F82222A88E1F}"/>
              </a:ext>
            </a:extLst>
          </p:cNvPr>
          <p:cNvSpPr>
            <a:spLocks noGrp="1"/>
          </p:cNvSpPr>
          <p:nvPr>
            <p:ph type="sldNum" sz="quarter" idx="12"/>
          </p:nvPr>
        </p:nvSpPr>
        <p:spPr/>
        <p:txBody>
          <a:bodyPr/>
          <a:lstStyle/>
          <a:p>
            <a:fld id="{7B59A598-58D1-480D-8057-49927A977735}" type="slidenum">
              <a:rPr lang="en-US" smtClean="0"/>
              <a:t>8</a:t>
            </a:fld>
            <a:endParaRPr lang="en-US"/>
          </a:p>
        </p:txBody>
      </p:sp>
    </p:spTree>
    <p:extLst>
      <p:ext uri="{BB962C8B-B14F-4D97-AF65-F5344CB8AC3E}">
        <p14:creationId xmlns:p14="http://schemas.microsoft.com/office/powerpoint/2010/main" val="407115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Arial Black" panose="020B0A04020102020204" pitchFamily="34" charset="0"/>
              </a:rPr>
              <a:t>Allowed Changes During </a:t>
            </a:r>
            <a:br>
              <a:rPr lang="en-US" sz="4000" dirty="0">
                <a:solidFill>
                  <a:srgbClr val="FFFFFF"/>
                </a:solidFill>
                <a:latin typeface="Arial Black" panose="020B0A04020102020204" pitchFamily="34" charset="0"/>
              </a:rPr>
            </a:br>
            <a:r>
              <a:rPr lang="en-US" sz="4000" dirty="0">
                <a:solidFill>
                  <a:srgbClr val="FFFFFF"/>
                </a:solidFill>
                <a:latin typeface="Arial Black" panose="020B0A04020102020204" pitchFamily="34" charset="0"/>
              </a:rPr>
              <a:t>Freeze Period</a:t>
            </a:r>
          </a:p>
        </p:txBody>
      </p:sp>
      <p:sp>
        <p:nvSpPr>
          <p:cNvPr id="3" name="Content Placeholder 2">
            <a:extLst>
              <a:ext uri="{FF2B5EF4-FFF2-40B4-BE49-F238E27FC236}">
                <a16:creationId xmlns:a16="http://schemas.microsoft.com/office/drawing/2014/main" xmlns="" id="{7EF37625-F137-4B15-AAB0-7A7BD179E1E9}"/>
              </a:ext>
            </a:extLst>
          </p:cNvPr>
          <p:cNvSpPr>
            <a:spLocks noGrp="1"/>
          </p:cNvSpPr>
          <p:nvPr>
            <p:ph idx="1"/>
          </p:nvPr>
        </p:nvSpPr>
        <p:spPr>
          <a:xfrm>
            <a:off x="753979" y="2584213"/>
            <a:ext cx="10258795" cy="4273787"/>
          </a:xfrm>
        </p:spPr>
        <p:txBody>
          <a:bodyPr>
            <a:normAutofit/>
          </a:bodyPr>
          <a:lstStyle/>
          <a:p>
            <a:r>
              <a:rPr lang="en-US" dirty="0"/>
              <a:t>Routine Accounting Changes (ACWP Only) such as Accrual Reversals</a:t>
            </a:r>
          </a:p>
          <a:p>
            <a:r>
              <a:rPr lang="en-US" dirty="0"/>
              <a:t>Customer approved changes; i.e., Definitization of previously awarded work or newly authorized work;</a:t>
            </a:r>
          </a:p>
          <a:p>
            <a:r>
              <a:rPr lang="en-US" dirty="0"/>
              <a:t>Distribution of Undistributed Budget</a:t>
            </a:r>
          </a:p>
          <a:p>
            <a:pPr marL="0" indent="0">
              <a:buNone/>
            </a:pPr>
            <a:endParaRPr lang="en-US" dirty="0"/>
          </a:p>
          <a:p>
            <a:endParaRPr lang="en-US" dirty="0"/>
          </a:p>
        </p:txBody>
      </p:sp>
      <p:grpSp>
        <p:nvGrpSpPr>
          <p:cNvPr id="18" name="Group 17">
            <a:extLst>
              <a:ext uri="{FF2B5EF4-FFF2-40B4-BE49-F238E27FC236}">
                <a16:creationId xmlns:a16="http://schemas.microsoft.com/office/drawing/2014/main" xmlns="" id="{450F5244-3D05-413C-9FAD-56E1EF106CD7}"/>
              </a:ext>
            </a:extLst>
          </p:cNvPr>
          <p:cNvGrpSpPr/>
          <p:nvPr/>
        </p:nvGrpSpPr>
        <p:grpSpPr>
          <a:xfrm>
            <a:off x="9571884" y="3580616"/>
            <a:ext cx="2414468" cy="1706133"/>
            <a:chOff x="9667875" y="2808716"/>
            <a:chExt cx="2414468" cy="1706133"/>
          </a:xfrm>
        </p:grpSpPr>
        <p:sp>
          <p:nvSpPr>
            <p:cNvPr id="19" name="Rectangle 18">
              <a:extLst>
                <a:ext uri="{FF2B5EF4-FFF2-40B4-BE49-F238E27FC236}">
                  <a16:creationId xmlns:a16="http://schemas.microsoft.com/office/drawing/2014/main" xmlns="" id="{D340F773-3934-4B9A-B7FC-3DB6446E841C}"/>
                </a:ext>
              </a:extLst>
            </p:cNvPr>
            <p:cNvSpPr/>
            <p:nvPr/>
          </p:nvSpPr>
          <p:spPr>
            <a:xfrm>
              <a:off x="10882099" y="3073683"/>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87CF52D6-00A7-4752-88AA-9CE9A1294C3E}"/>
                </a:ext>
              </a:extLst>
            </p:cNvPr>
            <p:cNvSpPr/>
            <p:nvPr/>
          </p:nvSpPr>
          <p:spPr>
            <a:xfrm>
              <a:off x="9683252" y="3070775"/>
              <a:ext cx="1200244" cy="144116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xmlns="" id="{D047C2E6-9EBB-4254-BFCC-18404A762709}"/>
                </a:ext>
              </a:extLst>
            </p:cNvPr>
            <p:cNvSpPr/>
            <p:nvPr/>
          </p:nvSpPr>
          <p:spPr>
            <a:xfrm>
              <a:off x="10880895" y="2813245"/>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F580E5C0-7584-407D-936C-649B9DE54EE6}"/>
                </a:ext>
              </a:extLst>
            </p:cNvPr>
            <p:cNvSpPr/>
            <p:nvPr/>
          </p:nvSpPr>
          <p:spPr>
            <a:xfrm>
              <a:off x="9683616" y="2812317"/>
              <a:ext cx="1200244" cy="2611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B74D0E4-6341-44CC-8388-4C3723578042}"/>
                </a:ext>
              </a:extLst>
            </p:cNvPr>
            <p:cNvSpPr txBox="1"/>
            <p:nvPr/>
          </p:nvSpPr>
          <p:spPr>
            <a:xfrm>
              <a:off x="10012254"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Dec</a:t>
              </a:r>
            </a:p>
          </p:txBody>
        </p:sp>
        <p:sp>
          <p:nvSpPr>
            <p:cNvPr id="24" name="TextBox 23">
              <a:extLst>
                <a:ext uri="{FF2B5EF4-FFF2-40B4-BE49-F238E27FC236}">
                  <a16:creationId xmlns:a16="http://schemas.microsoft.com/office/drawing/2014/main" xmlns="" id="{7A682800-90D5-45C5-8907-2DA8E9EED320}"/>
                </a:ext>
              </a:extLst>
            </p:cNvPr>
            <p:cNvSpPr txBox="1"/>
            <p:nvPr/>
          </p:nvSpPr>
          <p:spPr>
            <a:xfrm>
              <a:off x="11156447" y="2808716"/>
              <a:ext cx="528679"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Jan</a:t>
              </a:r>
            </a:p>
          </p:txBody>
        </p:sp>
        <p:sp>
          <p:nvSpPr>
            <p:cNvPr id="25" name="TextBox 24">
              <a:extLst>
                <a:ext uri="{FF2B5EF4-FFF2-40B4-BE49-F238E27FC236}">
                  <a16:creationId xmlns:a16="http://schemas.microsoft.com/office/drawing/2014/main" xmlns="" id="{A80E43C6-B376-4424-B221-BE02B8FCD2D1}"/>
                </a:ext>
              </a:extLst>
            </p:cNvPr>
            <p:cNvSpPr txBox="1"/>
            <p:nvPr/>
          </p:nvSpPr>
          <p:spPr>
            <a:xfrm>
              <a:off x="9667875" y="3213620"/>
              <a:ext cx="1215974"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Current Period (Time Now)</a:t>
              </a:r>
            </a:p>
          </p:txBody>
        </p:sp>
        <p:sp>
          <p:nvSpPr>
            <p:cNvPr id="26" name="TextBox 25">
              <a:extLst>
                <a:ext uri="{FF2B5EF4-FFF2-40B4-BE49-F238E27FC236}">
                  <a16:creationId xmlns:a16="http://schemas.microsoft.com/office/drawing/2014/main" xmlns="" id="{26B243EA-CA1B-4D2D-9DCF-18C3C4CACD75}"/>
                </a:ext>
              </a:extLst>
            </p:cNvPr>
            <p:cNvSpPr txBox="1"/>
            <p:nvPr/>
          </p:nvSpPr>
          <p:spPr>
            <a:xfrm>
              <a:off x="10887082" y="3213823"/>
              <a:ext cx="1191677"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Next Period (Time Now +1)</a:t>
              </a:r>
            </a:p>
          </p:txBody>
        </p:sp>
        <p:sp>
          <p:nvSpPr>
            <p:cNvPr id="27" name="Rectangle 26">
              <a:extLst>
                <a:ext uri="{FF2B5EF4-FFF2-40B4-BE49-F238E27FC236}">
                  <a16:creationId xmlns:a16="http://schemas.microsoft.com/office/drawing/2014/main" xmlns="" id="{ED320740-4DD6-4E90-BCD2-364131F86B4B}"/>
                </a:ext>
              </a:extLst>
            </p:cNvPr>
            <p:cNvSpPr/>
            <p:nvPr/>
          </p:nvSpPr>
          <p:spPr>
            <a:xfrm>
              <a:off x="9692162" y="3881966"/>
              <a:ext cx="2383342" cy="359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34ABAB8B-8D9D-4DEA-8F3B-A95701711A95}"/>
                </a:ext>
              </a:extLst>
            </p:cNvPr>
            <p:cNvSpPr txBox="1"/>
            <p:nvPr/>
          </p:nvSpPr>
          <p:spPr>
            <a:xfrm>
              <a:off x="9687601" y="3935127"/>
              <a:ext cx="23815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Freeze Period (GL 28 &amp; 29)</a:t>
              </a:r>
            </a:p>
          </p:txBody>
        </p:sp>
        <p:pic>
          <p:nvPicPr>
            <p:cNvPr id="29" name="Picture 28">
              <a:extLst>
                <a:ext uri="{FF2B5EF4-FFF2-40B4-BE49-F238E27FC236}">
                  <a16:creationId xmlns:a16="http://schemas.microsoft.com/office/drawing/2014/main" xmlns="" id="{6EF16EAA-73C4-4BEE-BD99-637C22F385CB}"/>
                </a:ext>
              </a:extLst>
            </p:cNvPr>
            <p:cNvPicPr>
              <a:picLocks noChangeAspect="1"/>
            </p:cNvPicPr>
            <p:nvPr/>
          </p:nvPicPr>
          <p:blipFill>
            <a:blip r:embed="rId4"/>
            <a:stretch>
              <a:fillRect/>
            </a:stretch>
          </p:blipFill>
          <p:spPr>
            <a:xfrm rot="10800000" flipV="1">
              <a:off x="9701042" y="4247650"/>
              <a:ext cx="2368158" cy="255799"/>
            </a:xfrm>
            <a:prstGeom prst="rect">
              <a:avLst/>
            </a:prstGeom>
            <a:ln>
              <a:solidFill>
                <a:schemeClr val="accent1">
                  <a:lumMod val="75000"/>
                </a:schemeClr>
              </a:solidFill>
            </a:ln>
          </p:spPr>
        </p:pic>
      </p:grpSp>
      <p:sp>
        <p:nvSpPr>
          <p:cNvPr id="4" name="Slide Number Placeholder 3">
            <a:extLst>
              <a:ext uri="{FF2B5EF4-FFF2-40B4-BE49-F238E27FC236}">
                <a16:creationId xmlns:a16="http://schemas.microsoft.com/office/drawing/2014/main" xmlns="" id="{4A8CC267-6644-4D8A-8B40-06C259743EC1}"/>
              </a:ext>
            </a:extLst>
          </p:cNvPr>
          <p:cNvSpPr>
            <a:spLocks noGrp="1"/>
          </p:cNvSpPr>
          <p:nvPr>
            <p:ph type="sldNum" sz="quarter" idx="12"/>
          </p:nvPr>
        </p:nvSpPr>
        <p:spPr/>
        <p:txBody>
          <a:bodyPr/>
          <a:lstStyle/>
          <a:p>
            <a:fld id="{7B59A598-58D1-480D-8057-49927A977735}" type="slidenum">
              <a:rPr lang="en-US" smtClean="0"/>
              <a:t>9</a:t>
            </a:fld>
            <a:endParaRPr lang="en-US"/>
          </a:p>
        </p:txBody>
      </p:sp>
    </p:spTree>
    <p:extLst>
      <p:ext uri="{BB962C8B-B14F-4D97-AF65-F5344CB8AC3E}">
        <p14:creationId xmlns:p14="http://schemas.microsoft.com/office/powerpoint/2010/main" val="1825610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6127</TotalTime>
  <Words>3104</Words>
  <Application>Microsoft Office PowerPoint</Application>
  <PresentationFormat>Widescreen</PresentationFormat>
  <Paragraphs>337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Calibri Light</vt:lpstr>
      <vt:lpstr>Office Theme</vt:lpstr>
      <vt:lpstr>Snippet 6-1:  Baseline Freeze Period</vt:lpstr>
      <vt:lpstr>Baseline Freeze Period</vt:lpstr>
      <vt:lpstr>Baseline Freeze Period</vt:lpstr>
      <vt:lpstr>Baseline Freeze Period</vt:lpstr>
      <vt:lpstr>Baseline Freeze Period</vt:lpstr>
      <vt:lpstr>Baseline Changes Restricted</vt:lpstr>
      <vt:lpstr>Allowed Changes During  Freeze Period</vt:lpstr>
      <vt:lpstr>Allowed Changes During  Freeze Period</vt:lpstr>
      <vt:lpstr>Allowed Changes During  Freeze Period</vt:lpstr>
      <vt:lpstr>Allowed Changes During  Freeze Period</vt:lpstr>
      <vt:lpstr>Allowed Changes During  Freeze Period</vt:lpstr>
      <vt:lpstr>Allowed Changes During  Freeze Period</vt:lpstr>
      <vt:lpstr>Allowed Changes During  Freeze Period</vt:lpstr>
      <vt:lpstr>Allowed Changes During  Freeze Period</vt:lpstr>
      <vt:lpstr>Retroactive Changes  Are Restricted</vt:lpstr>
      <vt:lpstr>Retroactive Changes  Are Restricted</vt:lpstr>
      <vt:lpstr>Retroactive Changes  Are Restricted</vt:lpstr>
      <vt:lpstr>Retroactive Changes  Are Restricted</vt:lpstr>
      <vt:lpstr>Allowed Changes to Open Work Packages</vt:lpstr>
      <vt:lpstr>Allowed Changes to Open Work Packages</vt:lpstr>
      <vt:lpstr>Allowed Changes to Open Work Packages</vt:lpstr>
      <vt:lpstr>Allowed Changes to Open Work Packages</vt:lpstr>
      <vt:lpstr>Allowed Changes to Open Work Packages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Snippet:  Baseline Freeze Period</dc:title>
  <dc:creator>PM-30;ku9224@yahoo.com</dc:creator>
  <cp:lastModifiedBy>Taliaferro, Matthew</cp:lastModifiedBy>
  <cp:revision>23</cp:revision>
  <dcterms:created xsi:type="dcterms:W3CDTF">2019-06-20T23:21:32Z</dcterms:created>
  <dcterms:modified xsi:type="dcterms:W3CDTF">2020-04-08T18:45:09Z</dcterms:modified>
</cp:coreProperties>
</file>