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5" r:id="rId1"/>
  </p:sldMasterIdLst>
  <p:notesMasterIdLst>
    <p:notesMasterId r:id="rId21"/>
  </p:notesMasterIdLst>
  <p:sldIdLst>
    <p:sldId id="352" r:id="rId2"/>
    <p:sldId id="365" r:id="rId3"/>
    <p:sldId id="378" r:id="rId4"/>
    <p:sldId id="375" r:id="rId5"/>
    <p:sldId id="372" r:id="rId6"/>
    <p:sldId id="328" r:id="rId7"/>
    <p:sldId id="351" r:id="rId8"/>
    <p:sldId id="341" r:id="rId9"/>
    <p:sldId id="342" r:id="rId10"/>
    <p:sldId id="343" r:id="rId11"/>
    <p:sldId id="344" r:id="rId12"/>
    <p:sldId id="379" r:id="rId13"/>
    <p:sldId id="346" r:id="rId14"/>
    <p:sldId id="348" r:id="rId15"/>
    <p:sldId id="347" r:id="rId16"/>
    <p:sldId id="349" r:id="rId17"/>
    <p:sldId id="350" r:id="rId18"/>
    <p:sldId id="376" r:id="rId19"/>
    <p:sldId id="371" r:id="rId2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nCI1J18Mtm9cA1cs/gieg==" hashData="HpHRz73SC0sWDh75+Ff1CJJHXfCtkPUgoZqi308Y9TxdupS+GVXnQeVfAY9gEUafymaBTOg7cddGK9rrN1ML6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339933"/>
    <a:srgbClr val="FFFFCC"/>
    <a:srgbClr val="99FFCC"/>
    <a:srgbClr val="CC66FF"/>
    <a:srgbClr val="FF6699"/>
    <a:srgbClr val="8E42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1" autoAdjust="0"/>
    <p:restoredTop sz="79758" autoAdjust="0"/>
  </p:normalViewPr>
  <p:slideViewPr>
    <p:cSldViewPr snapToGrid="0">
      <p:cViewPr varScale="1">
        <p:scale>
          <a:sx n="71" d="100"/>
          <a:sy n="71" d="100"/>
        </p:scale>
        <p:origin x="1147" y="4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85F23E8-E0B8-4E5B-9840-A5BAD0B7EE06}" type="datetimeFigureOut">
              <a:rPr lang="en-US" smtClean="0"/>
              <a:t>4/8/2020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E56AB97-E836-46F0-B417-787571FA54D5}" type="slidenum">
              <a:rPr lang="en-US" smtClean="0"/>
              <a:t>‹#›</a:t>
            </a:fld>
            <a:endParaRPr lang="en-US"/>
          </a:p>
        </p:txBody>
      </p:sp>
    </p:spTree>
    <p:extLst>
      <p:ext uri="{BB962C8B-B14F-4D97-AF65-F5344CB8AC3E}">
        <p14:creationId xmlns:p14="http://schemas.microsoft.com/office/powerpoint/2010/main" val="213576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This EVMS Training Snippet, sponsored by the U.S. Department of Energy’s Office of Project Management, discusses the process and results associated with Earned Value Technique selections and Rules of Credit including Qualified Backup Data (QBDs).  The intent is to provide a common understanding within DOE and among DOE contractors, and to provide consistency.</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1</a:t>
            </a:fld>
            <a:endParaRPr lang="en-US"/>
          </a:p>
        </p:txBody>
      </p:sp>
    </p:spTree>
    <p:extLst>
      <p:ext uri="{BB962C8B-B14F-4D97-AF65-F5344CB8AC3E}">
        <p14:creationId xmlns:p14="http://schemas.microsoft.com/office/powerpoint/2010/main" val="84141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As the scope associated with these milestones is accomplished, their weighted value is earned.  In this example, the Design Requirements have been approved and the preliminary design finalized, therefore both milestones A and B are earned.  The value of these two weights are $70 and $130 respectively.</a:t>
            </a:r>
          </a:p>
          <a:p>
            <a:r>
              <a:rPr lang="en-US" sz="1300" dirty="0"/>
              <a:t>Note that the milestone cannot simply measure the end of the month, but rather a pre-defined scope of work associated with the development of the detailed drawing packages.  Again, these milestones cannot be financial events such as paying an invoice, the earned value must be earned for the physical accomplishment of work in terms of budget.</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10</a:t>
            </a:fld>
            <a:endParaRPr lang="en-US"/>
          </a:p>
        </p:txBody>
      </p:sp>
    </p:spTree>
    <p:extLst>
      <p:ext uri="{BB962C8B-B14F-4D97-AF65-F5344CB8AC3E}">
        <p14:creationId xmlns:p14="http://schemas.microsoft.com/office/powerpoint/2010/main" val="4116464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next Discrete EVT is Units Complete.  This technique is based directly on the physical count of completed work, such as drawings, cable, pipe, et cetera, and the budget is calculated by multiplying by the budgeted unit value by the number of units.  It’s important that the units which comprise an activity are similar, or homogeneous, in nature.  If for example, multiple diameters of pipe were planned in the same activity using an average unit price, but the more expensive pipe was installed first, there would be a cost variance generated which would not be corrected until the less expensive pipe was installed later. Because that cost variance would be temporary or artificial yet appear in all management reports and may need to be explained, units complete methods works best when only using similar prices. </a:t>
            </a:r>
          </a:p>
          <a:p>
            <a:r>
              <a:rPr lang="en-US" sz="1300" dirty="0"/>
              <a:t>In this case, the plan is to install 300 feet of pipe over a 5 month period per the plan shown.  Because each unit of pipe is priced at $250 per foot installed, the 300 feet of pipe has a total budget of $75,000.</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11</a:t>
            </a:fld>
            <a:endParaRPr lang="en-US"/>
          </a:p>
        </p:txBody>
      </p:sp>
    </p:spTree>
    <p:extLst>
      <p:ext uri="{BB962C8B-B14F-4D97-AF65-F5344CB8AC3E}">
        <p14:creationId xmlns:p14="http://schemas.microsoft.com/office/powerpoint/2010/main" val="698527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using the Units Complete EVT, the effort is always earned using the same budgeted value for planning.  In January, the plan was to lay 70 feet of pipe, however only 50 was actually done.  This 20 fewer feet of pipe, at $250 per foot, resulted in a January behind schedule variance of $5,000.  The schedule variance is directly related to the planned versus earned units and is a true variance.</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12</a:t>
            </a:fld>
            <a:endParaRPr lang="en-US"/>
          </a:p>
        </p:txBody>
      </p:sp>
    </p:spTree>
    <p:extLst>
      <p:ext uri="{BB962C8B-B14F-4D97-AF65-F5344CB8AC3E}">
        <p14:creationId xmlns:p14="http://schemas.microsoft.com/office/powerpoint/2010/main" val="4214366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final discrete EVT is also one of the most commonly used.  This is percent complete with Quantifiable Backup Data, or QBD. </a:t>
            </a:r>
            <a:r>
              <a:rPr lang="en-US" sz="1400" kern="1200" dirty="0">
                <a:solidFill>
                  <a:schemeClr val="tx1"/>
                </a:solidFill>
                <a:effectLst/>
                <a:latin typeface="+mn-lt"/>
                <a:ea typeface="+mn-ea"/>
                <a:cs typeface="+mn-cs"/>
              </a:rPr>
              <a:t>QBD is also sometimes referred to as Rules of Credit, Rules of Performance, Predetermined Rationale, or other descriptive names. </a:t>
            </a:r>
            <a:r>
              <a:rPr lang="en-US" sz="1300" dirty="0"/>
              <a:t>As said before, discretely measured activities must have at least one objectively measured point in each reporting period, this means that any activity longer than two accounting periods must have some form of interim, objective measurement. </a:t>
            </a:r>
          </a:p>
          <a:p>
            <a:r>
              <a:rPr lang="en-US" sz="1300" dirty="0"/>
              <a:t>In this case, there is a 4 month Test Work-Package which has been broken down into 3 activities in the integrated master schedule.  The final activity, Analysis Report, is budgeted at 240 hours, and is 63 days in duration.  Typically, activities that are greater than 44 days of duration will stretch across more than two accounting periods, so the Analysis Report work requires quantifiable backup.</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13</a:t>
            </a:fld>
            <a:endParaRPr lang="en-US"/>
          </a:p>
        </p:txBody>
      </p:sp>
    </p:spTree>
    <p:extLst>
      <p:ext uri="{BB962C8B-B14F-4D97-AF65-F5344CB8AC3E}">
        <p14:creationId xmlns:p14="http://schemas.microsoft.com/office/powerpoint/2010/main" val="3665487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There are many acceptable methods for creating QBD Table, but in the example outlined in red, the “Analysis Report” activity is broken down into 4 lower level activities as described in the QBD table below the Analysis Report activity.  Each of these activities are given a weight in hours and planned in sequence.  The sum of both the duration and weights of the lower level activities, Draft Report, Review Draft, Finalize Data, and Finalize &amp; Submit, is the duration and weight of the Analysis Report parent activity.  </a:t>
            </a:r>
          </a:p>
          <a:p>
            <a:pPr defTabSz="966612">
              <a:defRPr/>
            </a:pPr>
            <a:endParaRPr lang="en-US" sz="1300" dirty="0"/>
          </a:p>
          <a:p>
            <a:pPr defTabSz="966612">
              <a:defRPr/>
            </a:pPr>
            <a:r>
              <a:rPr lang="en-US" sz="1300" dirty="0"/>
              <a:t>As a reminder: When applying an earned value technique, ensure that the time phased BCWS reflects the way the resources are planned to be expended and work performed to prevent artificial variances. </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14</a:t>
            </a:fld>
            <a:endParaRPr lang="en-US"/>
          </a:p>
        </p:txBody>
      </p:sp>
    </p:spTree>
    <p:extLst>
      <p:ext uri="{BB962C8B-B14F-4D97-AF65-F5344CB8AC3E}">
        <p14:creationId xmlns:p14="http://schemas.microsoft.com/office/powerpoint/2010/main" val="2369520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As can be seen here, based on the weighted values of the QBD, it was planned to accomplish the Draft Report QBD in February for 30 hours of effort, and both the Review Draft and Finalize Data QBDs in March for an additional 121 hours.  This results in a total of 151 hours of weighted QBD planned by the end of March.  </a:t>
            </a:r>
          </a:p>
          <a:p>
            <a:r>
              <a:rPr lang="en-US" sz="1300" dirty="0"/>
              <a:t>However, because of issues in the Review Draft QBD, the Finalize Data QBD was not started as of March month-end, therefore 53 planned hours were not earned (as shown within the red outline). The weighted value of the accomplished work at the end of March is 98 hours, or 41 percent of the total 240 hours complete.</a:t>
            </a:r>
          </a:p>
          <a:p>
            <a:r>
              <a:rPr lang="en-US" sz="1300" dirty="0"/>
              <a:t>Based on the status provided by the underlying QBD, the Analysis Report activity in the schedule is reported as 41 percent complete.</a:t>
            </a:r>
          </a:p>
          <a:p>
            <a:r>
              <a:rPr lang="en-US" sz="1300" dirty="0"/>
              <a:t>Again, this is just one example of a Quantifiable Backup Data approach.</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15</a:t>
            </a:fld>
            <a:endParaRPr lang="en-US"/>
          </a:p>
        </p:txBody>
      </p:sp>
    </p:spTree>
    <p:extLst>
      <p:ext uri="{BB962C8B-B14F-4D97-AF65-F5344CB8AC3E}">
        <p14:creationId xmlns:p14="http://schemas.microsoft.com/office/powerpoint/2010/main" val="329504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While Apportioned effort is not measured using a Discrete EVT, it is work scope which is directly associated with discrete work scope.  The BCWS is planned and the BCWP earned at a fixed ratio to the Discrete effort it is associated with.  The actual costs, however, are collected directly and are not apportioned.  The ratio between the discrete and apportioned efforts should be based on a documented history between the two work scopes.</a:t>
            </a:r>
          </a:p>
          <a:p>
            <a:r>
              <a:rPr lang="en-US" sz="1300" dirty="0"/>
              <a:t>In this example, the discrete work scope is the receipt of project material.  Upon receipt this material must be inspected.  Because the work associated with inspecting the material is directly tied to the actual value of the material, and prior documented history can demonstrate this relationship, we have established the budget for inspection at 10% of the value of the material in each month and in total for this example.</a:t>
            </a:r>
          </a:p>
          <a:p>
            <a:r>
              <a:rPr lang="en-US" sz="1300" dirty="0"/>
              <a:t>As the material is received, the inspection work package automatically earns BCWP based on the value of the earned material.</a:t>
            </a:r>
          </a:p>
          <a:p>
            <a:r>
              <a:rPr lang="en-US" sz="1300" dirty="0"/>
              <a:t>In January, for example, the Inspection Work Package reports that it planned to accomplish $150 of work but only accomplished $100, resulting in a behind schedule condition of $50.  The cause of this variance is attributed to a behind schedule condition in the Material work package.</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16</a:t>
            </a:fld>
            <a:endParaRPr lang="en-US"/>
          </a:p>
        </p:txBody>
      </p:sp>
    </p:spTree>
    <p:extLst>
      <p:ext uri="{BB962C8B-B14F-4D97-AF65-F5344CB8AC3E}">
        <p14:creationId xmlns:p14="http://schemas.microsoft.com/office/powerpoint/2010/main" val="2330051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final earning method to be discussed is Level of Effort, or LOE.  This method is reserved for work scope such as supervisory or support tasks that are necessary yet would not result in discernable end products or discretely measured tasks. LOE is planned based on the resources anticipated to be expended in each month, and the plan may vary from month to month based on the anticipated resources necessary.</a:t>
            </a:r>
          </a:p>
          <a:p>
            <a:r>
              <a:rPr lang="en-US" sz="1300" dirty="0"/>
              <a:t>LOE is earned simply on the passage of time.  For each reporting month the planned value, or BCWS, will automatically be earned as BCWP.  And thus, LOE work packages will never have a schedule variance, but may have a cost variance based on actual hours reported via timecards. </a:t>
            </a:r>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17</a:t>
            </a:fld>
            <a:endParaRPr lang="en-US"/>
          </a:p>
        </p:txBody>
      </p:sp>
    </p:spTree>
    <p:extLst>
      <p:ext uri="{BB962C8B-B14F-4D97-AF65-F5344CB8AC3E}">
        <p14:creationId xmlns:p14="http://schemas.microsoft.com/office/powerpoint/2010/main" val="2963410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purpose of assigning EVTs to planned work scope is to allow for accurate measurement of performance and reporting of status.</a:t>
            </a:r>
          </a:p>
          <a:p>
            <a:endParaRPr lang="en-US" sz="1300" dirty="0"/>
          </a:p>
          <a:p>
            <a:r>
              <a:rPr lang="en-US" sz="1300" dirty="0"/>
              <a:t>There are many factors to consider when choosing an EVT but most important are the nature of the work and the duration of the planned activity.</a:t>
            </a:r>
          </a:p>
          <a:p>
            <a:endParaRPr lang="en-US" sz="1300" dirty="0"/>
          </a:p>
          <a:p>
            <a:r>
              <a:rPr lang="en-US" sz="1300" dirty="0"/>
              <a:t>An Earned Value Management System depends on objective performance measurement in terms of budget. EVTs are those objective measures. With a goal of choosing the most objective and appropriate method for the work scope, the order of preference in available methods is Discrete, Apportioned, and then Level of Effort.</a:t>
            </a:r>
          </a:p>
          <a:p>
            <a:endParaRPr lang="en-US" sz="1300" dirty="0"/>
          </a:p>
          <a:p>
            <a:r>
              <a:rPr lang="en-US" sz="1300" dirty="0"/>
              <a:t>When choosing Discrete EVTs, always choose an objective measurement of an activity’s physical accomplishment on at least a monthly basis.  </a:t>
            </a:r>
          </a:p>
          <a:p>
            <a:endParaRPr lang="en-US" sz="1300" dirty="0"/>
          </a:p>
          <a:p>
            <a:r>
              <a:rPr lang="en-US" sz="1300" dirty="0"/>
              <a:t>In order to avoid a false reporting of status and resulting variances, it is crucial that each activity has a measurement point planned in each reporting period of its duration.</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18</a:t>
            </a:fld>
            <a:endParaRPr lang="en-US"/>
          </a:p>
        </p:txBody>
      </p:sp>
    </p:spTree>
    <p:extLst>
      <p:ext uri="{BB962C8B-B14F-4D97-AF65-F5344CB8AC3E}">
        <p14:creationId xmlns:p14="http://schemas.microsoft.com/office/powerpoint/2010/main" val="3018735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49471">
              <a:defRPr/>
            </a:pPr>
            <a:r>
              <a:rPr lang="en-US" dirty="0"/>
              <a:t>For additional information relative to EVMS procedures, templates, helpful references, more Snippets, and training materials, please refer to DOE PM’s external EVM Home page or the internal </a:t>
            </a:r>
            <a:r>
              <a:rPr lang="en-US" dirty="0" err="1"/>
              <a:t>Max.Gov</a:t>
            </a:r>
            <a:r>
              <a:rPr lang="en-US" dirty="0"/>
              <a:t> PM Library. Check back periodically for updated or new information. </a:t>
            </a:r>
          </a:p>
          <a:p>
            <a:pPr defTabSz="1049471">
              <a:defRPr/>
            </a:pPr>
            <a:endParaRPr lang="en-US" dirty="0"/>
          </a:p>
          <a:p>
            <a:pPr defTabSz="1049471"/>
            <a:r>
              <a:rPr lang="en-US" dirty="0"/>
              <a:t>Thank You for using the Snippet Library. </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19</a:t>
            </a:fld>
            <a:endParaRPr lang="en-US"/>
          </a:p>
        </p:txBody>
      </p:sp>
    </p:spTree>
    <p:extLst>
      <p:ext uri="{BB962C8B-B14F-4D97-AF65-F5344CB8AC3E}">
        <p14:creationId xmlns:p14="http://schemas.microsoft.com/office/powerpoint/2010/main" val="374241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Work is defined by the type of effort. This is the first step in choosing a measurement technique.  The Earned Value Technique, or EVT, allows for accurate measurement of performance which best reflects the nature of the activity being performed.</a:t>
            </a:r>
          </a:p>
          <a:p>
            <a:r>
              <a:rPr lang="en-US" sz="1300" dirty="0"/>
              <a:t>Discrete effort can be measured by objective, or observable means.  There are several techniques for measuring discrete effort that will be covered later.</a:t>
            </a:r>
          </a:p>
          <a:p>
            <a:r>
              <a:rPr lang="en-US" sz="1300" dirty="0"/>
              <a:t>Apportioned effort derives its earned value from the discrete effort of another work package.  An example is inspection efforts during the manufacturing process.  The inspection effort earns its value in the same proportion as the manufacturing effort earns its value.</a:t>
            </a:r>
          </a:p>
          <a:p>
            <a:r>
              <a:rPr lang="en-US" sz="1300" dirty="0"/>
              <a:t>Level of effort is used on tasks that have no observable events.  A good example is project management, which occurs regardless of actual progress on the project.  In level of effort, there is no schedule variance; the earned value is always equal to the time-phased budgeted value.</a:t>
            </a:r>
          </a:p>
          <a:p>
            <a:r>
              <a:rPr lang="en-US" sz="1300" dirty="0"/>
              <a:t>Each work package is assigned a single EVT, in other words, there should not be a mix of EVTs within a single work package.</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2</a:t>
            </a:fld>
            <a:endParaRPr lang="en-US"/>
          </a:p>
        </p:txBody>
      </p:sp>
    </p:spTree>
    <p:extLst>
      <p:ext uri="{BB962C8B-B14F-4D97-AF65-F5344CB8AC3E}">
        <p14:creationId xmlns:p14="http://schemas.microsoft.com/office/powerpoint/2010/main" val="43198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pPr marL="0" marR="0" lvl="0" indent="0" algn="l" defTabSz="914400" rtl="0" eaLnBrk="1" fontAlgn="auto" latinLnBrk="0" hangingPunct="1">
              <a:lnSpc>
                <a:spcPct val="100000"/>
              </a:lnSpc>
              <a:spcBef>
                <a:spcPts val="1600"/>
              </a:spcBef>
              <a:spcAft>
                <a:spcPts val="0"/>
              </a:spcAft>
              <a:buClr>
                <a:schemeClr val="accent3">
                  <a:lumMod val="75000"/>
                </a:schemeClr>
              </a:buClr>
              <a:buSzPct val="97000"/>
              <a:buFontTx/>
              <a:buNone/>
              <a:tabLst/>
              <a:defRPr/>
            </a:pPr>
            <a:r>
              <a:rPr lang="en-US" sz="1300" dirty="0"/>
              <a:t>This EVT Decision Tree was developed to assist users in determining the most accurate means of measuring performance. The EVT Decision Tree is available in the PM EVMS Compliance Review Standard Operating Procedure. </a:t>
            </a:r>
            <a:endParaRPr lang="en-US" sz="1400" dirty="0"/>
          </a:p>
          <a:p>
            <a:pPr>
              <a:spcBef>
                <a:spcPts val="1600"/>
              </a:spcBef>
              <a:buClr>
                <a:schemeClr val="accent3">
                  <a:lumMod val="75000"/>
                </a:schemeClr>
              </a:buClr>
              <a:buSzPct val="97000"/>
              <a:defRPr/>
            </a:pPr>
            <a:endParaRPr lang="en-US" sz="1300" dirty="0"/>
          </a:p>
          <a:p>
            <a:pPr>
              <a:spcBef>
                <a:spcPts val="1600"/>
              </a:spcBef>
              <a:buClr>
                <a:schemeClr val="accent3">
                  <a:lumMod val="75000"/>
                </a:schemeClr>
              </a:buClr>
              <a:buSzPct val="97000"/>
              <a:defRPr/>
            </a:pPr>
            <a:r>
              <a:rPr lang="en-US" sz="1400" dirty="0"/>
              <a:t>The Order of preference is first a Discrete method, next is Apportioned, and lastly Level of Effort.  </a:t>
            </a:r>
          </a:p>
          <a:p>
            <a:pPr>
              <a:spcBef>
                <a:spcPts val="1600"/>
              </a:spcBef>
              <a:buClr>
                <a:schemeClr val="accent3">
                  <a:lumMod val="75000"/>
                </a:schemeClr>
              </a:buClr>
              <a:buSzPct val="97000"/>
              <a:defRPr/>
            </a:pPr>
            <a:endParaRPr lang="en-US" sz="1400" dirty="0"/>
          </a:p>
          <a:p>
            <a:pPr>
              <a:spcBef>
                <a:spcPts val="1600"/>
              </a:spcBef>
              <a:buClr>
                <a:schemeClr val="accent3">
                  <a:lumMod val="75000"/>
                </a:schemeClr>
              </a:buClr>
              <a:buSzPct val="97000"/>
              <a:defRPr/>
            </a:pPr>
            <a:r>
              <a:rPr lang="en-US" sz="1400" dirty="0"/>
              <a:t>Keep in mind when choosing one of the numerous types of discrete EVTs is to choose the best objective measurement of physical completion and report monthly</a:t>
            </a:r>
            <a:r>
              <a:rPr lang="en-US" sz="1400" dirty="0">
                <a:latin typeface="Arial Narrow" panose="020B0606020202030204" pitchFamily="34" charset="0"/>
              </a:rPr>
              <a:t>. </a:t>
            </a:r>
          </a:p>
          <a:p>
            <a:pPr>
              <a:spcBef>
                <a:spcPts val="1600"/>
              </a:spcBef>
              <a:buClr>
                <a:schemeClr val="accent3">
                  <a:lumMod val="75000"/>
                </a:schemeClr>
              </a:buClr>
              <a:buSzPct val="97000"/>
              <a:defRPr/>
            </a:pPr>
            <a:endParaRPr lang="en-US" sz="1400" dirty="0">
              <a:latin typeface="Arial Narrow" panose="020B0606020202030204" pitchFamily="34" charset="0"/>
            </a:endParaRPr>
          </a:p>
          <a:p>
            <a:pPr defTabSz="966612">
              <a:buClr>
                <a:schemeClr val="accent4"/>
              </a:buClr>
              <a:defRPr/>
            </a:pPr>
            <a:r>
              <a:rPr lang="en-US" sz="1400" dirty="0"/>
              <a:t>Regardless of which method is chosen, the time phased plan or BCWS  must reflect the way the work will be performed, that is the BCWP, and when the cost of the work will be accrued, as in ACWP. This prevents artificial variances. </a:t>
            </a:r>
          </a:p>
          <a:p>
            <a:pPr defTabSz="966612">
              <a:buClr>
                <a:schemeClr val="accent4"/>
              </a:buClr>
              <a:defRPr/>
            </a:pPr>
            <a:endParaRPr lang="en-US" sz="1400" dirty="0"/>
          </a:p>
          <a:p>
            <a:r>
              <a:rPr lang="en-US" sz="1300" dirty="0"/>
              <a:t>We will talk through several scenarios based on these EVTs. </a:t>
            </a:r>
          </a:p>
          <a:p>
            <a:endParaRPr lang="en-US" sz="1300" dirty="0"/>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3</a:t>
            </a:fld>
            <a:endParaRPr lang="en-US"/>
          </a:p>
        </p:txBody>
      </p:sp>
    </p:spTree>
    <p:extLst>
      <p:ext uri="{BB962C8B-B14F-4D97-AF65-F5344CB8AC3E}">
        <p14:creationId xmlns:p14="http://schemas.microsoft.com/office/powerpoint/2010/main" val="51193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There are several discrete methods of measuring accomplishment. In this snippet we will cover four primary Discrete EVTs:  Fixed Formula, Milestone Weights, Units Complete, and Percent Complete with Quantifiable Backup Data.</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4</a:t>
            </a:fld>
            <a:endParaRPr lang="en-US"/>
          </a:p>
        </p:txBody>
      </p:sp>
    </p:spTree>
    <p:extLst>
      <p:ext uri="{BB962C8B-B14F-4D97-AF65-F5344CB8AC3E}">
        <p14:creationId xmlns:p14="http://schemas.microsoft.com/office/powerpoint/2010/main" val="306255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Discrete work is the primary driver for an earned value management system.  It is only by measuring the accomplishment of discrete effort and measuring that accomplishment in an objective manner that an EVMS becomes truly meaningful.</a:t>
            </a:r>
          </a:p>
          <a:p>
            <a:pPr marL="285750" indent="-285750">
              <a:buFont typeface="Arial" panose="020B0604020202020204" pitchFamily="34" charset="0"/>
              <a:buChar char="•"/>
            </a:pPr>
            <a:r>
              <a:rPr lang="en-US" sz="1300" dirty="0"/>
              <a:t>Discrete work has a specific product or service with distinct and measurable outputs, and these outputs are directly relatable to the project’s objectives.  For example, if a project has a critical milestone for completion of a building’s construction, the discrete EVTs must provide direct measurement of progress towards that goal.</a:t>
            </a:r>
          </a:p>
          <a:p>
            <a:r>
              <a:rPr lang="en-US" sz="1300" dirty="0"/>
              <a:t>This is accomplished by breaking the effort into small and manageable segments, and then choosing an EVT which best reflects the nature of the activity being performed.  This process provides an accurate status of performance and fosters an awareness for proactive identification and resolution of issues impacting the cost, schedule and technical achievement of project objectives.</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5</a:t>
            </a:fld>
            <a:endParaRPr lang="en-US"/>
          </a:p>
        </p:txBody>
      </p:sp>
    </p:spTree>
    <p:extLst>
      <p:ext uri="{BB962C8B-B14F-4D97-AF65-F5344CB8AC3E}">
        <p14:creationId xmlns:p14="http://schemas.microsoft.com/office/powerpoint/2010/main" val="181176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first set of Discrete EVTs we will address are called fixed formula.  These techniques assigns a weight to the start and finish of each activity.  Because these techniques only measure accomplishment on the beginning and end of an activity, they must be no more than 2 months in duration.  If one was 3 or more months in length, credit would still only be earned in the first and last months, resulting in actual costs in the interim months with no corresponding accomplishment.  </a:t>
            </a:r>
          </a:p>
          <a:p>
            <a:r>
              <a:rPr lang="en-US" sz="1300" dirty="0"/>
              <a:t>In the example shown, the Conduct Stress Test activity begins in accounting month may and ends in June and was assigned the 50-50 EVT.  Not only is the total budget planned using the 50-50 method, half of the total budget in the first month and half in the second, this is also the way the activity will be performed, and accomplishment measured.</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6</a:t>
            </a:fld>
            <a:endParaRPr lang="en-US"/>
          </a:p>
        </p:txBody>
      </p:sp>
    </p:spTree>
    <p:extLst>
      <p:ext uri="{BB962C8B-B14F-4D97-AF65-F5344CB8AC3E}">
        <p14:creationId xmlns:p14="http://schemas.microsoft.com/office/powerpoint/2010/main" val="183754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are a variety of fixed formula techniques that may be used, however, the sum of the start and finish weights must equal 100%. The choice of the technique used should match the nature of the work and the expected spread of resources required to accomplish the work.</a:t>
            </a:r>
          </a:p>
          <a:p>
            <a:r>
              <a:rPr lang="en-US" sz="1300" dirty="0"/>
              <a:t>In this example, the Conduct Stress Test activity is assigned the 30-70 technique.  Starting this activity would earn 30% of the $100 budget, or $30, and finishing the remaining $70.</a:t>
            </a:r>
          </a:p>
          <a:p>
            <a:endParaRPr lang="en-US" sz="1300" dirty="0"/>
          </a:p>
          <a:p>
            <a:r>
              <a:rPr lang="en-US" sz="1200" kern="1200" dirty="0">
                <a:solidFill>
                  <a:schemeClr val="tx1"/>
                </a:solidFill>
                <a:effectLst/>
                <a:latin typeface="+mn-lt"/>
                <a:ea typeface="+mn-ea"/>
                <a:cs typeface="+mn-cs"/>
              </a:rPr>
              <a:t>Front loading is when too much earned credit is given just for starting the activity. Because this fixed formula choice assumes the effort takes two reporting periods to finish, care must be taken to plan as the work will be executed and costs accrued to avoid a variance. </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7</a:t>
            </a:fld>
            <a:endParaRPr lang="en-US"/>
          </a:p>
        </p:txBody>
      </p:sp>
    </p:spTree>
    <p:extLst>
      <p:ext uri="{BB962C8B-B14F-4D97-AF65-F5344CB8AC3E}">
        <p14:creationId xmlns:p14="http://schemas.microsoft.com/office/powerpoint/2010/main" val="255655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final fixed formula technique we’ll cover is the 0/100.  This EVT has a key difference from the others.  Because there can be no credit earned for starting the activity, this EVT cannot be used for tasks longer than 1 month.  In other words, the activity must start and finish in the same accounting period.  In this example, credit will not be earned until the stress test is finished, at which time the reported accomplishment of $100 will be earned.  </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8</a:t>
            </a:fld>
            <a:endParaRPr lang="en-US"/>
          </a:p>
        </p:txBody>
      </p:sp>
    </p:spTree>
    <p:extLst>
      <p:ext uri="{BB962C8B-B14F-4D97-AF65-F5344CB8AC3E}">
        <p14:creationId xmlns:p14="http://schemas.microsoft.com/office/powerpoint/2010/main" val="81855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next EVT covered are Milestone Weights.  A milestone weight activity can be more than 2 accounting periods in length, as long as in each month there is an objective measure based on physical accomplishment.  In this case, we have a 3-month activity to Develop Detailed Drawing Packages.  Prior to the end of each month the CAM has assigned a milestone with a weight commensurate with the budgeted cost of the work required to accomplish the scope of the milestone.  In this example, the weighting associated with the 3 months of the activity is $70 in May, $130 in June, and $100 in July, with a total budgeted value of $300.</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9</a:t>
            </a:fld>
            <a:endParaRPr lang="en-US"/>
          </a:p>
        </p:txBody>
      </p:sp>
    </p:spTree>
    <p:extLst>
      <p:ext uri="{BB962C8B-B14F-4D97-AF65-F5344CB8AC3E}">
        <p14:creationId xmlns:p14="http://schemas.microsoft.com/office/powerpoint/2010/main" val="1774837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13BDF7-1773-4441-9C59-65822FCE1C34}"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285470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8838C7-184E-4483-B80D-A7F8EA2DCA87}"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388391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45096-7239-44AB-8B43-886B02108DE7}"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405860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C67A4-D6A2-4098-A9DF-0DD4F342109B}"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246889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405A8-5717-46EC-ACD3-7AA3BF85B433}"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125971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5C9CB0-2848-4EA2-8610-7C995A125D52}"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86187679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0717CE-792A-4C29-AC6D-B686ACD94CE4}"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19677963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AC2A39-CDC5-4395-A06A-0C6BC917A8F3}"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078191" y="6310312"/>
            <a:ext cx="2743200" cy="365125"/>
          </a:xfrm>
        </p:spPr>
        <p:txBody>
          <a:bodyPr/>
          <a:lstStyle>
            <a:lvl1pPr>
              <a:defRPr b="1">
                <a:solidFill>
                  <a:schemeClr val="tx1"/>
                </a:solidFill>
              </a:defRPr>
            </a:lvl1pPr>
          </a:lstStyle>
          <a:p>
            <a:fld id="{7B59A598-58D1-480D-8057-49927A977735}" type="slidenum">
              <a:rPr lang="en-US" smtClean="0"/>
              <a:pPr/>
              <a:t>‹#›</a:t>
            </a:fld>
            <a:endParaRPr lang="en-US" dirty="0"/>
          </a:p>
        </p:txBody>
      </p:sp>
    </p:spTree>
    <p:extLst>
      <p:ext uri="{BB962C8B-B14F-4D97-AF65-F5344CB8AC3E}">
        <p14:creationId xmlns:p14="http://schemas.microsoft.com/office/powerpoint/2010/main" val="3550962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0C63A-3275-46BB-911D-E68DBBEAEACC}"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17498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C9D9D8-0928-48F6-B204-111A78FA2F2D}"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20166192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407D76-0EFC-41DC-835D-5D136E6EFB00}"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2575057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9AFDB-E973-46A2-8FC3-76EC4543104D}" type="datetime1">
              <a:rPr lang="en-US" smtClean="0"/>
              <a:t>4/8/2020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b="0">
                <a:solidFill>
                  <a:schemeClr val="tx1">
                    <a:tint val="75000"/>
                  </a:schemeClr>
                </a:solidFill>
              </a:defRPr>
            </a:lvl1pPr>
          </a:lstStyle>
          <a:p>
            <a:fld id="{7B59A598-58D1-480D-8057-49927A977735}" type="slidenum">
              <a:rPr lang="en-US" smtClean="0"/>
              <a:pPr/>
              <a:t>‹#›</a:t>
            </a:fld>
            <a:endParaRPr lang="en-US" dirty="0"/>
          </a:p>
        </p:txBody>
      </p:sp>
    </p:spTree>
    <p:extLst>
      <p:ext uri="{BB962C8B-B14F-4D97-AF65-F5344CB8AC3E}">
        <p14:creationId xmlns:p14="http://schemas.microsoft.com/office/powerpoint/2010/main" val="330746492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nergy.gov/projectmanagement/services-0/earned-value-management"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community.max.gov/display/DOEExternal/PM+EVM+Guidan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 153">
            <a:extLst>
              <a:ext uri="{FF2B5EF4-FFF2-40B4-BE49-F238E27FC236}">
                <a16:creationId xmlns:a16="http://schemas.microsoft.com/office/drawing/2014/main" xmlns="" id="{B35E537B-3C10-4B62-972E-6FC2A14A63F3}"/>
              </a:ext>
            </a:extLst>
          </p:cNvPr>
          <p:cNvGrpSpPr>
            <a:grpSpLocks noChangeAspect="1"/>
          </p:cNvGrpSpPr>
          <p:nvPr/>
        </p:nvGrpSpPr>
        <p:grpSpPr bwMode="auto">
          <a:xfrm>
            <a:off x="1524001" y="179669"/>
            <a:ext cx="9730946" cy="6505348"/>
            <a:chOff x="4" y="2"/>
            <a:chExt cx="6178" cy="4452"/>
          </a:xfrm>
          <a:solidFill>
            <a:schemeClr val="bg1">
              <a:lumMod val="95000"/>
            </a:schemeClr>
          </a:solidFill>
        </p:grpSpPr>
        <p:sp>
          <p:nvSpPr>
            <p:cNvPr id="155" name="Freeform 136">
              <a:extLst>
                <a:ext uri="{FF2B5EF4-FFF2-40B4-BE49-F238E27FC236}">
                  <a16:creationId xmlns:a16="http://schemas.microsoft.com/office/drawing/2014/main" xmlns="" id="{961B5479-7C53-46D2-8FF2-13D983CE2B37}"/>
                </a:ext>
              </a:extLst>
            </p:cNvPr>
            <p:cNvSpPr>
              <a:spLocks noEditPoints="1"/>
            </p:cNvSpPr>
            <p:nvPr/>
          </p:nvSpPr>
          <p:spPr bwMode="auto">
            <a:xfrm>
              <a:off x="832" y="575"/>
              <a:ext cx="1015" cy="1218"/>
            </a:xfrm>
            <a:custGeom>
              <a:avLst/>
              <a:gdLst>
                <a:gd name="T0" fmla="*/ 313 w 429"/>
                <a:gd name="T1" fmla="*/ 1 h 515"/>
                <a:gd name="T2" fmla="*/ 304 w 429"/>
                <a:gd name="T3" fmla="*/ 8 h 515"/>
                <a:gd name="T4" fmla="*/ 23 w 429"/>
                <a:gd name="T5" fmla="*/ 73 h 515"/>
                <a:gd name="T6" fmla="*/ 23 w 429"/>
                <a:gd name="T7" fmla="*/ 73 h 515"/>
                <a:gd name="T8" fmla="*/ 0 w 429"/>
                <a:gd name="T9" fmla="*/ 104 h 515"/>
                <a:gd name="T10" fmla="*/ 75 w 429"/>
                <a:gd name="T11" fmla="*/ 111 h 515"/>
                <a:gd name="T12" fmla="*/ 88 w 429"/>
                <a:gd name="T13" fmla="*/ 182 h 515"/>
                <a:gd name="T14" fmla="*/ 34 w 429"/>
                <a:gd name="T15" fmla="*/ 214 h 515"/>
                <a:gd name="T16" fmla="*/ 155 w 429"/>
                <a:gd name="T17" fmla="*/ 207 h 515"/>
                <a:gd name="T18" fmla="*/ 116 w 429"/>
                <a:gd name="T19" fmla="*/ 111 h 515"/>
                <a:gd name="T20" fmla="*/ 190 w 429"/>
                <a:gd name="T21" fmla="*/ 107 h 515"/>
                <a:gd name="T22" fmla="*/ 262 w 429"/>
                <a:gd name="T23" fmla="*/ 107 h 515"/>
                <a:gd name="T24" fmla="*/ 267 w 429"/>
                <a:gd name="T25" fmla="*/ 451 h 515"/>
                <a:gd name="T26" fmla="*/ 248 w 429"/>
                <a:gd name="T27" fmla="*/ 478 h 515"/>
                <a:gd name="T28" fmla="*/ 352 w 429"/>
                <a:gd name="T29" fmla="*/ 478 h 515"/>
                <a:gd name="T30" fmla="*/ 320 w 429"/>
                <a:gd name="T31" fmla="*/ 451 h 515"/>
                <a:gd name="T32" fmla="*/ 320 w 429"/>
                <a:gd name="T33" fmla="*/ 106 h 515"/>
                <a:gd name="T34" fmla="*/ 393 w 429"/>
                <a:gd name="T35" fmla="*/ 88 h 515"/>
                <a:gd name="T36" fmla="*/ 22 w 429"/>
                <a:gd name="T37" fmla="*/ 104 h 515"/>
                <a:gd name="T38" fmla="*/ 288 w 429"/>
                <a:gd name="T39" fmla="*/ 78 h 515"/>
                <a:gd name="T40" fmla="*/ 105 w 429"/>
                <a:gd name="T41" fmla="*/ 76 h 515"/>
                <a:gd name="T42" fmla="*/ 81 w 429"/>
                <a:gd name="T43" fmla="*/ 79 h 515"/>
                <a:gd name="T44" fmla="*/ 78 w 429"/>
                <a:gd name="T45" fmla="*/ 76 h 515"/>
                <a:gd name="T46" fmla="*/ 25 w 429"/>
                <a:gd name="T47" fmla="*/ 104 h 515"/>
                <a:gd name="T48" fmla="*/ 50 w 429"/>
                <a:gd name="T49" fmla="*/ 101 h 515"/>
                <a:gd name="T50" fmla="*/ 53 w 429"/>
                <a:gd name="T51" fmla="*/ 79 h 515"/>
                <a:gd name="T52" fmla="*/ 97 w 429"/>
                <a:gd name="T53" fmla="*/ 190 h 515"/>
                <a:gd name="T54" fmla="*/ 97 w 429"/>
                <a:gd name="T55" fmla="*/ 173 h 515"/>
                <a:gd name="T56" fmla="*/ 108 w 429"/>
                <a:gd name="T57" fmla="*/ 104 h 515"/>
                <a:gd name="T58" fmla="*/ 133 w 429"/>
                <a:gd name="T59" fmla="*/ 101 h 515"/>
                <a:gd name="T60" fmla="*/ 136 w 429"/>
                <a:gd name="T61" fmla="*/ 104 h 515"/>
                <a:gd name="T62" fmla="*/ 161 w 429"/>
                <a:gd name="T63" fmla="*/ 101 h 515"/>
                <a:gd name="T64" fmla="*/ 164 w 429"/>
                <a:gd name="T65" fmla="*/ 104 h 515"/>
                <a:gd name="T66" fmla="*/ 188 w 429"/>
                <a:gd name="T67" fmla="*/ 101 h 515"/>
                <a:gd name="T68" fmla="*/ 191 w 429"/>
                <a:gd name="T69" fmla="*/ 104 h 515"/>
                <a:gd name="T70" fmla="*/ 216 w 429"/>
                <a:gd name="T71" fmla="*/ 101 h 515"/>
                <a:gd name="T72" fmla="*/ 219 w 429"/>
                <a:gd name="T73" fmla="*/ 104 h 515"/>
                <a:gd name="T74" fmla="*/ 244 w 429"/>
                <a:gd name="T75" fmla="*/ 101 h 515"/>
                <a:gd name="T76" fmla="*/ 247 w 429"/>
                <a:gd name="T77" fmla="*/ 74 h 515"/>
                <a:gd name="T78" fmla="*/ 246 w 429"/>
                <a:gd name="T79" fmla="*/ 73 h 515"/>
                <a:gd name="T80" fmla="*/ 284 w 429"/>
                <a:gd name="T81" fmla="*/ 79 h 515"/>
                <a:gd name="T82" fmla="*/ 247 w 429"/>
                <a:gd name="T83" fmla="*/ 74 h 515"/>
                <a:gd name="T84" fmla="*/ 264 w 429"/>
                <a:gd name="T85" fmla="*/ 104 h 515"/>
                <a:gd name="T86" fmla="*/ 274 w 429"/>
                <a:gd name="T87" fmla="*/ 451 h 515"/>
                <a:gd name="T88" fmla="*/ 307 w 429"/>
                <a:gd name="T89" fmla="*/ 415 h 515"/>
                <a:gd name="T90" fmla="*/ 310 w 429"/>
                <a:gd name="T91" fmla="*/ 411 h 515"/>
                <a:gd name="T92" fmla="*/ 307 w 429"/>
                <a:gd name="T93" fmla="*/ 376 h 515"/>
                <a:gd name="T94" fmla="*/ 310 w 429"/>
                <a:gd name="T95" fmla="*/ 372 h 515"/>
                <a:gd name="T96" fmla="*/ 307 w 429"/>
                <a:gd name="T97" fmla="*/ 337 h 515"/>
                <a:gd name="T98" fmla="*/ 310 w 429"/>
                <a:gd name="T99" fmla="*/ 334 h 515"/>
                <a:gd name="T100" fmla="*/ 307 w 429"/>
                <a:gd name="T101" fmla="*/ 299 h 515"/>
                <a:gd name="T102" fmla="*/ 310 w 429"/>
                <a:gd name="T103" fmla="*/ 295 h 515"/>
                <a:gd name="T104" fmla="*/ 307 w 429"/>
                <a:gd name="T105" fmla="*/ 260 h 515"/>
                <a:gd name="T106" fmla="*/ 310 w 429"/>
                <a:gd name="T107" fmla="*/ 256 h 515"/>
                <a:gd name="T108" fmla="*/ 307 w 429"/>
                <a:gd name="T109" fmla="*/ 221 h 515"/>
                <a:gd name="T110" fmla="*/ 310 w 429"/>
                <a:gd name="T111" fmla="*/ 218 h 515"/>
                <a:gd name="T112" fmla="*/ 271 w 429"/>
                <a:gd name="T113" fmla="*/ 183 h 515"/>
                <a:gd name="T114" fmla="*/ 310 w 429"/>
                <a:gd name="T115" fmla="*/ 179 h 515"/>
                <a:gd name="T116" fmla="*/ 306 w 429"/>
                <a:gd name="T117" fmla="*/ 144 h 515"/>
                <a:gd name="T118" fmla="*/ 316 w 429"/>
                <a:gd name="T119" fmla="*/ 15 h 515"/>
                <a:gd name="T120" fmla="*/ 313 w 429"/>
                <a:gd name="T121" fmla="*/ 7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9" h="515">
                  <a:moveTo>
                    <a:pt x="393" y="88"/>
                  </a:moveTo>
                  <a:cubicBezTo>
                    <a:pt x="318" y="13"/>
                    <a:pt x="318" y="13"/>
                    <a:pt x="318" y="13"/>
                  </a:cubicBezTo>
                  <a:cubicBezTo>
                    <a:pt x="319" y="11"/>
                    <a:pt x="319" y="10"/>
                    <a:pt x="319" y="8"/>
                  </a:cubicBezTo>
                  <a:cubicBezTo>
                    <a:pt x="319" y="4"/>
                    <a:pt x="317" y="1"/>
                    <a:pt x="313" y="1"/>
                  </a:cubicBezTo>
                  <a:cubicBezTo>
                    <a:pt x="313" y="0"/>
                    <a:pt x="313" y="0"/>
                    <a:pt x="313" y="0"/>
                  </a:cubicBezTo>
                  <a:cubicBezTo>
                    <a:pt x="313" y="1"/>
                    <a:pt x="313" y="1"/>
                    <a:pt x="313" y="1"/>
                  </a:cubicBezTo>
                  <a:cubicBezTo>
                    <a:pt x="313" y="0"/>
                    <a:pt x="312" y="0"/>
                    <a:pt x="312" y="0"/>
                  </a:cubicBezTo>
                  <a:cubicBezTo>
                    <a:pt x="307" y="0"/>
                    <a:pt x="304" y="4"/>
                    <a:pt x="304" y="8"/>
                  </a:cubicBezTo>
                  <a:cubicBezTo>
                    <a:pt x="304" y="9"/>
                    <a:pt x="304" y="9"/>
                    <a:pt x="304" y="9"/>
                  </a:cubicBezTo>
                  <a:cubicBezTo>
                    <a:pt x="107" y="73"/>
                    <a:pt x="107" y="73"/>
                    <a:pt x="107" y="73"/>
                  </a:cubicBezTo>
                  <a:cubicBezTo>
                    <a:pt x="23" y="73"/>
                    <a:pt x="23" y="73"/>
                    <a:pt x="23" y="73"/>
                  </a:cubicBezTo>
                  <a:cubicBezTo>
                    <a:pt x="23" y="73"/>
                    <a:pt x="23" y="73"/>
                    <a:pt x="23" y="73"/>
                  </a:cubicBezTo>
                  <a:cubicBezTo>
                    <a:pt x="23" y="73"/>
                    <a:pt x="23" y="73"/>
                    <a:pt x="23" y="73"/>
                  </a:cubicBezTo>
                  <a:cubicBezTo>
                    <a:pt x="23" y="73"/>
                    <a:pt x="23" y="73"/>
                    <a:pt x="23" y="73"/>
                  </a:cubicBezTo>
                  <a:cubicBezTo>
                    <a:pt x="23" y="73"/>
                    <a:pt x="23" y="73"/>
                    <a:pt x="23" y="73"/>
                  </a:cubicBezTo>
                  <a:cubicBezTo>
                    <a:pt x="23" y="73"/>
                    <a:pt x="23" y="73"/>
                    <a:pt x="23" y="73"/>
                  </a:cubicBezTo>
                  <a:cubicBezTo>
                    <a:pt x="23" y="73"/>
                    <a:pt x="22" y="73"/>
                    <a:pt x="22" y="73"/>
                  </a:cubicBezTo>
                  <a:cubicBezTo>
                    <a:pt x="22" y="73"/>
                    <a:pt x="22" y="73"/>
                    <a:pt x="22" y="73"/>
                  </a:cubicBezTo>
                  <a:cubicBezTo>
                    <a:pt x="22" y="74"/>
                    <a:pt x="22" y="74"/>
                    <a:pt x="22" y="74"/>
                  </a:cubicBezTo>
                  <a:cubicBezTo>
                    <a:pt x="0" y="104"/>
                    <a:pt x="0" y="104"/>
                    <a:pt x="0" y="104"/>
                  </a:cubicBezTo>
                  <a:cubicBezTo>
                    <a:pt x="0" y="105"/>
                    <a:pt x="0" y="106"/>
                    <a:pt x="0" y="106"/>
                  </a:cubicBezTo>
                  <a:cubicBezTo>
                    <a:pt x="0" y="107"/>
                    <a:pt x="1" y="107"/>
                    <a:pt x="1" y="107"/>
                  </a:cubicBezTo>
                  <a:cubicBezTo>
                    <a:pt x="74" y="107"/>
                    <a:pt x="74" y="107"/>
                    <a:pt x="74" y="107"/>
                  </a:cubicBezTo>
                  <a:cubicBezTo>
                    <a:pt x="75" y="111"/>
                    <a:pt x="75" y="111"/>
                    <a:pt x="75" y="111"/>
                  </a:cubicBezTo>
                  <a:cubicBezTo>
                    <a:pt x="78" y="111"/>
                    <a:pt x="78" y="111"/>
                    <a:pt x="78" y="111"/>
                  </a:cubicBezTo>
                  <a:cubicBezTo>
                    <a:pt x="93" y="174"/>
                    <a:pt x="93" y="174"/>
                    <a:pt x="93" y="174"/>
                  </a:cubicBezTo>
                  <a:cubicBezTo>
                    <a:pt x="90" y="176"/>
                    <a:pt x="88" y="178"/>
                    <a:pt x="88" y="182"/>
                  </a:cubicBezTo>
                  <a:cubicBezTo>
                    <a:pt x="88" y="182"/>
                    <a:pt x="88" y="182"/>
                    <a:pt x="88" y="182"/>
                  </a:cubicBezTo>
                  <a:cubicBezTo>
                    <a:pt x="38" y="207"/>
                    <a:pt x="38" y="207"/>
                    <a:pt x="38" y="207"/>
                  </a:cubicBezTo>
                  <a:cubicBezTo>
                    <a:pt x="38" y="207"/>
                    <a:pt x="38" y="207"/>
                    <a:pt x="38" y="207"/>
                  </a:cubicBezTo>
                  <a:cubicBezTo>
                    <a:pt x="34" y="207"/>
                    <a:pt x="34" y="207"/>
                    <a:pt x="34" y="207"/>
                  </a:cubicBezTo>
                  <a:cubicBezTo>
                    <a:pt x="34" y="214"/>
                    <a:pt x="34" y="214"/>
                    <a:pt x="34" y="214"/>
                  </a:cubicBezTo>
                  <a:cubicBezTo>
                    <a:pt x="162" y="214"/>
                    <a:pt x="162" y="214"/>
                    <a:pt x="162" y="214"/>
                  </a:cubicBezTo>
                  <a:cubicBezTo>
                    <a:pt x="162" y="207"/>
                    <a:pt x="162" y="207"/>
                    <a:pt x="162" y="207"/>
                  </a:cubicBezTo>
                  <a:cubicBezTo>
                    <a:pt x="155" y="207"/>
                    <a:pt x="155" y="207"/>
                    <a:pt x="155" y="207"/>
                  </a:cubicBezTo>
                  <a:cubicBezTo>
                    <a:pt x="155" y="207"/>
                    <a:pt x="155" y="207"/>
                    <a:pt x="155" y="207"/>
                  </a:cubicBezTo>
                  <a:cubicBezTo>
                    <a:pt x="105" y="183"/>
                    <a:pt x="105" y="183"/>
                    <a:pt x="105" y="183"/>
                  </a:cubicBezTo>
                  <a:cubicBezTo>
                    <a:pt x="105" y="183"/>
                    <a:pt x="105" y="182"/>
                    <a:pt x="105" y="182"/>
                  </a:cubicBezTo>
                  <a:cubicBezTo>
                    <a:pt x="105" y="178"/>
                    <a:pt x="103" y="175"/>
                    <a:pt x="100" y="174"/>
                  </a:cubicBezTo>
                  <a:cubicBezTo>
                    <a:pt x="116" y="111"/>
                    <a:pt x="116" y="111"/>
                    <a:pt x="116" y="111"/>
                  </a:cubicBezTo>
                  <a:cubicBezTo>
                    <a:pt x="118" y="111"/>
                    <a:pt x="118" y="111"/>
                    <a:pt x="118" y="111"/>
                  </a:cubicBezTo>
                  <a:cubicBezTo>
                    <a:pt x="119" y="107"/>
                    <a:pt x="119" y="107"/>
                    <a:pt x="119" y="107"/>
                  </a:cubicBezTo>
                  <a:cubicBezTo>
                    <a:pt x="190" y="107"/>
                    <a:pt x="190" y="107"/>
                    <a:pt x="190" y="107"/>
                  </a:cubicBezTo>
                  <a:cubicBezTo>
                    <a:pt x="190" y="107"/>
                    <a:pt x="190" y="107"/>
                    <a:pt x="190" y="107"/>
                  </a:cubicBezTo>
                  <a:cubicBezTo>
                    <a:pt x="217" y="107"/>
                    <a:pt x="217" y="107"/>
                    <a:pt x="217" y="107"/>
                  </a:cubicBezTo>
                  <a:cubicBezTo>
                    <a:pt x="217" y="107"/>
                    <a:pt x="217" y="107"/>
                    <a:pt x="217" y="107"/>
                  </a:cubicBezTo>
                  <a:cubicBezTo>
                    <a:pt x="217" y="107"/>
                    <a:pt x="217" y="107"/>
                    <a:pt x="217" y="107"/>
                  </a:cubicBezTo>
                  <a:cubicBezTo>
                    <a:pt x="262" y="107"/>
                    <a:pt x="262" y="107"/>
                    <a:pt x="262" y="107"/>
                  </a:cubicBezTo>
                  <a:cubicBezTo>
                    <a:pt x="257" y="114"/>
                    <a:pt x="257" y="114"/>
                    <a:pt x="257" y="114"/>
                  </a:cubicBezTo>
                  <a:cubicBezTo>
                    <a:pt x="257" y="144"/>
                    <a:pt x="257" y="144"/>
                    <a:pt x="257" y="144"/>
                  </a:cubicBezTo>
                  <a:cubicBezTo>
                    <a:pt x="267" y="144"/>
                    <a:pt x="267" y="144"/>
                    <a:pt x="267" y="144"/>
                  </a:cubicBezTo>
                  <a:cubicBezTo>
                    <a:pt x="267" y="451"/>
                    <a:pt x="267" y="451"/>
                    <a:pt x="267" y="451"/>
                  </a:cubicBezTo>
                  <a:cubicBezTo>
                    <a:pt x="261" y="451"/>
                    <a:pt x="261" y="451"/>
                    <a:pt x="261" y="451"/>
                  </a:cubicBezTo>
                  <a:cubicBezTo>
                    <a:pt x="261" y="464"/>
                    <a:pt x="261" y="464"/>
                    <a:pt x="261" y="464"/>
                  </a:cubicBezTo>
                  <a:cubicBezTo>
                    <a:pt x="248" y="464"/>
                    <a:pt x="248" y="464"/>
                    <a:pt x="248" y="464"/>
                  </a:cubicBezTo>
                  <a:cubicBezTo>
                    <a:pt x="248" y="478"/>
                    <a:pt x="248" y="478"/>
                    <a:pt x="248" y="478"/>
                  </a:cubicBezTo>
                  <a:cubicBezTo>
                    <a:pt x="228" y="478"/>
                    <a:pt x="228" y="478"/>
                    <a:pt x="228" y="478"/>
                  </a:cubicBezTo>
                  <a:cubicBezTo>
                    <a:pt x="222" y="515"/>
                    <a:pt x="222" y="515"/>
                    <a:pt x="222" y="515"/>
                  </a:cubicBezTo>
                  <a:cubicBezTo>
                    <a:pt x="358" y="515"/>
                    <a:pt x="358" y="515"/>
                    <a:pt x="358" y="515"/>
                  </a:cubicBezTo>
                  <a:cubicBezTo>
                    <a:pt x="352" y="478"/>
                    <a:pt x="352" y="478"/>
                    <a:pt x="352" y="478"/>
                  </a:cubicBezTo>
                  <a:cubicBezTo>
                    <a:pt x="333" y="478"/>
                    <a:pt x="333" y="478"/>
                    <a:pt x="333" y="478"/>
                  </a:cubicBezTo>
                  <a:cubicBezTo>
                    <a:pt x="333" y="464"/>
                    <a:pt x="333" y="464"/>
                    <a:pt x="333" y="464"/>
                  </a:cubicBezTo>
                  <a:cubicBezTo>
                    <a:pt x="320" y="464"/>
                    <a:pt x="320" y="464"/>
                    <a:pt x="320" y="464"/>
                  </a:cubicBezTo>
                  <a:cubicBezTo>
                    <a:pt x="320" y="451"/>
                    <a:pt x="320" y="451"/>
                    <a:pt x="320" y="451"/>
                  </a:cubicBezTo>
                  <a:cubicBezTo>
                    <a:pt x="313" y="451"/>
                    <a:pt x="313" y="451"/>
                    <a:pt x="313" y="451"/>
                  </a:cubicBezTo>
                  <a:cubicBezTo>
                    <a:pt x="313" y="144"/>
                    <a:pt x="313" y="144"/>
                    <a:pt x="313" y="144"/>
                  </a:cubicBezTo>
                  <a:cubicBezTo>
                    <a:pt x="320" y="144"/>
                    <a:pt x="320" y="144"/>
                    <a:pt x="320" y="144"/>
                  </a:cubicBezTo>
                  <a:cubicBezTo>
                    <a:pt x="320" y="106"/>
                    <a:pt x="320" y="106"/>
                    <a:pt x="320" y="106"/>
                  </a:cubicBezTo>
                  <a:cubicBezTo>
                    <a:pt x="429" y="106"/>
                    <a:pt x="429" y="106"/>
                    <a:pt x="429" y="106"/>
                  </a:cubicBezTo>
                  <a:cubicBezTo>
                    <a:pt x="429" y="97"/>
                    <a:pt x="429" y="97"/>
                    <a:pt x="429" y="97"/>
                  </a:cubicBezTo>
                  <a:cubicBezTo>
                    <a:pt x="429" y="88"/>
                    <a:pt x="429" y="88"/>
                    <a:pt x="429" y="88"/>
                  </a:cubicBezTo>
                  <a:lnTo>
                    <a:pt x="393" y="88"/>
                  </a:lnTo>
                  <a:close/>
                  <a:moveTo>
                    <a:pt x="22" y="104"/>
                  </a:moveTo>
                  <a:cubicBezTo>
                    <a:pt x="4" y="104"/>
                    <a:pt x="4" y="104"/>
                    <a:pt x="4" y="104"/>
                  </a:cubicBezTo>
                  <a:cubicBezTo>
                    <a:pt x="22" y="79"/>
                    <a:pt x="22" y="79"/>
                    <a:pt x="22" y="79"/>
                  </a:cubicBezTo>
                  <a:lnTo>
                    <a:pt x="22" y="104"/>
                  </a:lnTo>
                  <a:close/>
                  <a:moveTo>
                    <a:pt x="288" y="78"/>
                  </a:moveTo>
                  <a:cubicBezTo>
                    <a:pt x="310" y="17"/>
                    <a:pt x="310" y="17"/>
                    <a:pt x="310" y="17"/>
                  </a:cubicBezTo>
                  <a:cubicBezTo>
                    <a:pt x="310" y="78"/>
                    <a:pt x="310" y="78"/>
                    <a:pt x="310" y="78"/>
                  </a:cubicBezTo>
                  <a:lnTo>
                    <a:pt x="288" y="78"/>
                  </a:lnTo>
                  <a:close/>
                  <a:moveTo>
                    <a:pt x="105" y="76"/>
                  </a:moveTo>
                  <a:cubicBezTo>
                    <a:pt x="105" y="101"/>
                    <a:pt x="105" y="101"/>
                    <a:pt x="105" y="101"/>
                  </a:cubicBezTo>
                  <a:cubicBezTo>
                    <a:pt x="83" y="76"/>
                    <a:pt x="83" y="76"/>
                    <a:pt x="83" y="76"/>
                  </a:cubicBezTo>
                  <a:lnTo>
                    <a:pt x="105" y="76"/>
                  </a:lnTo>
                  <a:close/>
                  <a:moveTo>
                    <a:pt x="81" y="79"/>
                  </a:moveTo>
                  <a:cubicBezTo>
                    <a:pt x="103" y="104"/>
                    <a:pt x="103" y="104"/>
                    <a:pt x="103" y="104"/>
                  </a:cubicBezTo>
                  <a:cubicBezTo>
                    <a:pt x="81" y="104"/>
                    <a:pt x="81" y="104"/>
                    <a:pt x="81" y="104"/>
                  </a:cubicBezTo>
                  <a:lnTo>
                    <a:pt x="81" y="79"/>
                  </a:lnTo>
                  <a:close/>
                  <a:moveTo>
                    <a:pt x="78" y="76"/>
                  </a:moveTo>
                  <a:cubicBezTo>
                    <a:pt x="78" y="101"/>
                    <a:pt x="78" y="101"/>
                    <a:pt x="78" y="101"/>
                  </a:cubicBezTo>
                  <a:cubicBezTo>
                    <a:pt x="55" y="76"/>
                    <a:pt x="55" y="76"/>
                    <a:pt x="55" y="76"/>
                  </a:cubicBezTo>
                  <a:lnTo>
                    <a:pt x="78" y="76"/>
                  </a:lnTo>
                  <a:close/>
                  <a:moveTo>
                    <a:pt x="25" y="104"/>
                  </a:moveTo>
                  <a:cubicBezTo>
                    <a:pt x="25" y="78"/>
                    <a:pt x="25" y="78"/>
                    <a:pt x="25" y="78"/>
                  </a:cubicBezTo>
                  <a:cubicBezTo>
                    <a:pt x="48" y="104"/>
                    <a:pt x="48" y="104"/>
                    <a:pt x="48" y="104"/>
                  </a:cubicBezTo>
                  <a:lnTo>
                    <a:pt x="25" y="104"/>
                  </a:lnTo>
                  <a:close/>
                  <a:moveTo>
                    <a:pt x="50" y="101"/>
                  </a:moveTo>
                  <a:cubicBezTo>
                    <a:pt x="27" y="76"/>
                    <a:pt x="27" y="76"/>
                    <a:pt x="27" y="76"/>
                  </a:cubicBezTo>
                  <a:cubicBezTo>
                    <a:pt x="50" y="76"/>
                    <a:pt x="50" y="76"/>
                    <a:pt x="50" y="76"/>
                  </a:cubicBezTo>
                  <a:lnTo>
                    <a:pt x="50" y="101"/>
                  </a:lnTo>
                  <a:close/>
                  <a:moveTo>
                    <a:pt x="53" y="79"/>
                  </a:moveTo>
                  <a:cubicBezTo>
                    <a:pt x="76" y="104"/>
                    <a:pt x="76" y="104"/>
                    <a:pt x="76" y="104"/>
                  </a:cubicBezTo>
                  <a:cubicBezTo>
                    <a:pt x="53" y="104"/>
                    <a:pt x="53" y="104"/>
                    <a:pt x="53" y="104"/>
                  </a:cubicBezTo>
                  <a:lnTo>
                    <a:pt x="53" y="79"/>
                  </a:lnTo>
                  <a:close/>
                  <a:moveTo>
                    <a:pt x="149" y="207"/>
                  </a:moveTo>
                  <a:cubicBezTo>
                    <a:pt x="44" y="207"/>
                    <a:pt x="44" y="207"/>
                    <a:pt x="44" y="207"/>
                  </a:cubicBezTo>
                  <a:cubicBezTo>
                    <a:pt x="89" y="185"/>
                    <a:pt x="89" y="185"/>
                    <a:pt x="89" y="185"/>
                  </a:cubicBezTo>
                  <a:cubicBezTo>
                    <a:pt x="90" y="188"/>
                    <a:pt x="93" y="190"/>
                    <a:pt x="97" y="190"/>
                  </a:cubicBezTo>
                  <a:cubicBezTo>
                    <a:pt x="100" y="190"/>
                    <a:pt x="103" y="188"/>
                    <a:pt x="104" y="186"/>
                  </a:cubicBezTo>
                  <a:lnTo>
                    <a:pt x="149" y="207"/>
                  </a:lnTo>
                  <a:close/>
                  <a:moveTo>
                    <a:pt x="97" y="173"/>
                  </a:moveTo>
                  <a:cubicBezTo>
                    <a:pt x="97" y="173"/>
                    <a:pt x="97" y="173"/>
                    <a:pt x="97" y="173"/>
                  </a:cubicBezTo>
                  <a:cubicBezTo>
                    <a:pt x="82" y="111"/>
                    <a:pt x="82" y="111"/>
                    <a:pt x="82" y="111"/>
                  </a:cubicBezTo>
                  <a:cubicBezTo>
                    <a:pt x="112" y="111"/>
                    <a:pt x="112" y="111"/>
                    <a:pt x="112" y="111"/>
                  </a:cubicBezTo>
                  <a:lnTo>
                    <a:pt x="97" y="173"/>
                  </a:lnTo>
                  <a:close/>
                  <a:moveTo>
                    <a:pt x="108" y="104"/>
                  </a:moveTo>
                  <a:cubicBezTo>
                    <a:pt x="108" y="79"/>
                    <a:pt x="108" y="79"/>
                    <a:pt x="108" y="79"/>
                  </a:cubicBezTo>
                  <a:cubicBezTo>
                    <a:pt x="131" y="104"/>
                    <a:pt x="131" y="104"/>
                    <a:pt x="131" y="104"/>
                  </a:cubicBezTo>
                  <a:lnTo>
                    <a:pt x="108" y="104"/>
                  </a:lnTo>
                  <a:close/>
                  <a:moveTo>
                    <a:pt x="133" y="101"/>
                  </a:moveTo>
                  <a:cubicBezTo>
                    <a:pt x="110" y="76"/>
                    <a:pt x="110" y="76"/>
                    <a:pt x="110" y="76"/>
                  </a:cubicBezTo>
                  <a:cubicBezTo>
                    <a:pt x="133" y="76"/>
                    <a:pt x="133" y="76"/>
                    <a:pt x="133" y="76"/>
                  </a:cubicBezTo>
                  <a:lnTo>
                    <a:pt x="133" y="101"/>
                  </a:lnTo>
                  <a:close/>
                  <a:moveTo>
                    <a:pt x="136" y="104"/>
                  </a:moveTo>
                  <a:cubicBezTo>
                    <a:pt x="136" y="79"/>
                    <a:pt x="136" y="79"/>
                    <a:pt x="136" y="79"/>
                  </a:cubicBezTo>
                  <a:cubicBezTo>
                    <a:pt x="159" y="104"/>
                    <a:pt x="159" y="104"/>
                    <a:pt x="159" y="104"/>
                  </a:cubicBezTo>
                  <a:lnTo>
                    <a:pt x="136" y="104"/>
                  </a:lnTo>
                  <a:close/>
                  <a:moveTo>
                    <a:pt x="161" y="101"/>
                  </a:moveTo>
                  <a:cubicBezTo>
                    <a:pt x="138" y="76"/>
                    <a:pt x="138" y="76"/>
                    <a:pt x="138" y="76"/>
                  </a:cubicBezTo>
                  <a:cubicBezTo>
                    <a:pt x="161" y="76"/>
                    <a:pt x="161" y="76"/>
                    <a:pt x="161" y="76"/>
                  </a:cubicBezTo>
                  <a:lnTo>
                    <a:pt x="161" y="101"/>
                  </a:lnTo>
                  <a:close/>
                  <a:moveTo>
                    <a:pt x="164" y="104"/>
                  </a:moveTo>
                  <a:cubicBezTo>
                    <a:pt x="164" y="79"/>
                    <a:pt x="164" y="79"/>
                    <a:pt x="164" y="79"/>
                  </a:cubicBezTo>
                  <a:cubicBezTo>
                    <a:pt x="186" y="104"/>
                    <a:pt x="186" y="104"/>
                    <a:pt x="186" y="104"/>
                  </a:cubicBezTo>
                  <a:lnTo>
                    <a:pt x="164" y="104"/>
                  </a:lnTo>
                  <a:close/>
                  <a:moveTo>
                    <a:pt x="188" y="101"/>
                  </a:moveTo>
                  <a:cubicBezTo>
                    <a:pt x="166" y="76"/>
                    <a:pt x="166" y="76"/>
                    <a:pt x="166" y="76"/>
                  </a:cubicBezTo>
                  <a:cubicBezTo>
                    <a:pt x="188" y="76"/>
                    <a:pt x="188" y="76"/>
                    <a:pt x="188" y="76"/>
                  </a:cubicBezTo>
                  <a:lnTo>
                    <a:pt x="188" y="101"/>
                  </a:lnTo>
                  <a:close/>
                  <a:moveTo>
                    <a:pt x="191" y="104"/>
                  </a:moveTo>
                  <a:cubicBezTo>
                    <a:pt x="191" y="79"/>
                    <a:pt x="191" y="79"/>
                    <a:pt x="191" y="79"/>
                  </a:cubicBezTo>
                  <a:cubicBezTo>
                    <a:pt x="214" y="104"/>
                    <a:pt x="214" y="104"/>
                    <a:pt x="214" y="104"/>
                  </a:cubicBezTo>
                  <a:lnTo>
                    <a:pt x="191" y="104"/>
                  </a:lnTo>
                  <a:close/>
                  <a:moveTo>
                    <a:pt x="216" y="101"/>
                  </a:moveTo>
                  <a:cubicBezTo>
                    <a:pt x="193" y="76"/>
                    <a:pt x="193" y="76"/>
                    <a:pt x="193" y="76"/>
                  </a:cubicBezTo>
                  <a:cubicBezTo>
                    <a:pt x="216" y="76"/>
                    <a:pt x="216" y="76"/>
                    <a:pt x="216" y="76"/>
                  </a:cubicBezTo>
                  <a:lnTo>
                    <a:pt x="216" y="101"/>
                  </a:lnTo>
                  <a:close/>
                  <a:moveTo>
                    <a:pt x="219" y="104"/>
                  </a:moveTo>
                  <a:cubicBezTo>
                    <a:pt x="219" y="78"/>
                    <a:pt x="219" y="78"/>
                    <a:pt x="219" y="78"/>
                  </a:cubicBezTo>
                  <a:cubicBezTo>
                    <a:pt x="242" y="104"/>
                    <a:pt x="242" y="104"/>
                    <a:pt x="242" y="104"/>
                  </a:cubicBezTo>
                  <a:lnTo>
                    <a:pt x="219" y="104"/>
                  </a:lnTo>
                  <a:close/>
                  <a:moveTo>
                    <a:pt x="244" y="101"/>
                  </a:moveTo>
                  <a:cubicBezTo>
                    <a:pt x="221" y="76"/>
                    <a:pt x="221" y="76"/>
                    <a:pt x="221" y="76"/>
                  </a:cubicBezTo>
                  <a:cubicBezTo>
                    <a:pt x="244" y="76"/>
                    <a:pt x="244" y="76"/>
                    <a:pt x="244" y="76"/>
                  </a:cubicBezTo>
                  <a:lnTo>
                    <a:pt x="244" y="101"/>
                  </a:lnTo>
                  <a:close/>
                  <a:moveTo>
                    <a:pt x="247" y="74"/>
                  </a:moveTo>
                  <a:cubicBezTo>
                    <a:pt x="247" y="74"/>
                    <a:pt x="247" y="74"/>
                    <a:pt x="247" y="74"/>
                  </a:cubicBezTo>
                  <a:cubicBezTo>
                    <a:pt x="247" y="73"/>
                    <a:pt x="247" y="73"/>
                    <a:pt x="246" y="73"/>
                  </a:cubicBezTo>
                  <a:cubicBezTo>
                    <a:pt x="246" y="73"/>
                    <a:pt x="246" y="73"/>
                    <a:pt x="246" y="73"/>
                  </a:cubicBezTo>
                  <a:cubicBezTo>
                    <a:pt x="246" y="73"/>
                    <a:pt x="246" y="73"/>
                    <a:pt x="246" y="73"/>
                  </a:cubicBezTo>
                  <a:cubicBezTo>
                    <a:pt x="116" y="73"/>
                    <a:pt x="116" y="73"/>
                    <a:pt x="116" y="73"/>
                  </a:cubicBezTo>
                  <a:cubicBezTo>
                    <a:pt x="305" y="12"/>
                    <a:pt x="305" y="12"/>
                    <a:pt x="305" y="12"/>
                  </a:cubicBezTo>
                  <a:cubicBezTo>
                    <a:pt x="305" y="13"/>
                    <a:pt x="306" y="14"/>
                    <a:pt x="308" y="15"/>
                  </a:cubicBezTo>
                  <a:cubicBezTo>
                    <a:pt x="284" y="79"/>
                    <a:pt x="284" y="79"/>
                    <a:pt x="284" y="79"/>
                  </a:cubicBezTo>
                  <a:cubicBezTo>
                    <a:pt x="283" y="79"/>
                    <a:pt x="283" y="79"/>
                    <a:pt x="283" y="79"/>
                  </a:cubicBezTo>
                  <a:cubicBezTo>
                    <a:pt x="267" y="99"/>
                    <a:pt x="267" y="99"/>
                    <a:pt x="267" y="99"/>
                  </a:cubicBezTo>
                  <a:cubicBezTo>
                    <a:pt x="247" y="74"/>
                    <a:pt x="247" y="74"/>
                    <a:pt x="247" y="74"/>
                  </a:cubicBezTo>
                  <a:cubicBezTo>
                    <a:pt x="247" y="74"/>
                    <a:pt x="247" y="74"/>
                    <a:pt x="247" y="74"/>
                  </a:cubicBezTo>
                  <a:close/>
                  <a:moveTo>
                    <a:pt x="247" y="104"/>
                  </a:moveTo>
                  <a:cubicBezTo>
                    <a:pt x="247" y="79"/>
                    <a:pt x="247" y="79"/>
                    <a:pt x="247" y="79"/>
                  </a:cubicBezTo>
                  <a:cubicBezTo>
                    <a:pt x="266" y="102"/>
                    <a:pt x="266" y="102"/>
                    <a:pt x="266" y="102"/>
                  </a:cubicBezTo>
                  <a:cubicBezTo>
                    <a:pt x="264" y="104"/>
                    <a:pt x="264" y="104"/>
                    <a:pt x="264" y="104"/>
                  </a:cubicBezTo>
                  <a:lnTo>
                    <a:pt x="247" y="104"/>
                  </a:lnTo>
                  <a:close/>
                  <a:moveTo>
                    <a:pt x="310" y="417"/>
                  </a:moveTo>
                  <a:cubicBezTo>
                    <a:pt x="310" y="451"/>
                    <a:pt x="310" y="451"/>
                    <a:pt x="310" y="451"/>
                  </a:cubicBezTo>
                  <a:cubicBezTo>
                    <a:pt x="274" y="451"/>
                    <a:pt x="274" y="451"/>
                    <a:pt x="274" y="451"/>
                  </a:cubicBezTo>
                  <a:lnTo>
                    <a:pt x="310" y="417"/>
                  </a:lnTo>
                  <a:close/>
                  <a:moveTo>
                    <a:pt x="271" y="448"/>
                  </a:moveTo>
                  <a:cubicBezTo>
                    <a:pt x="271" y="415"/>
                    <a:pt x="271" y="415"/>
                    <a:pt x="271" y="415"/>
                  </a:cubicBezTo>
                  <a:cubicBezTo>
                    <a:pt x="307" y="415"/>
                    <a:pt x="307" y="415"/>
                    <a:pt x="307" y="415"/>
                  </a:cubicBezTo>
                  <a:lnTo>
                    <a:pt x="271" y="448"/>
                  </a:lnTo>
                  <a:close/>
                  <a:moveTo>
                    <a:pt x="274" y="411"/>
                  </a:moveTo>
                  <a:cubicBezTo>
                    <a:pt x="310" y="378"/>
                    <a:pt x="310" y="378"/>
                    <a:pt x="310" y="378"/>
                  </a:cubicBezTo>
                  <a:cubicBezTo>
                    <a:pt x="310" y="411"/>
                    <a:pt x="310" y="411"/>
                    <a:pt x="310" y="411"/>
                  </a:cubicBezTo>
                  <a:lnTo>
                    <a:pt x="274" y="411"/>
                  </a:lnTo>
                  <a:close/>
                  <a:moveTo>
                    <a:pt x="271" y="409"/>
                  </a:moveTo>
                  <a:cubicBezTo>
                    <a:pt x="271" y="376"/>
                    <a:pt x="271" y="376"/>
                    <a:pt x="271" y="376"/>
                  </a:cubicBezTo>
                  <a:cubicBezTo>
                    <a:pt x="307" y="376"/>
                    <a:pt x="307" y="376"/>
                    <a:pt x="307" y="376"/>
                  </a:cubicBezTo>
                  <a:lnTo>
                    <a:pt x="271" y="409"/>
                  </a:lnTo>
                  <a:close/>
                  <a:moveTo>
                    <a:pt x="274" y="372"/>
                  </a:moveTo>
                  <a:cubicBezTo>
                    <a:pt x="310" y="340"/>
                    <a:pt x="310" y="340"/>
                    <a:pt x="310" y="340"/>
                  </a:cubicBezTo>
                  <a:cubicBezTo>
                    <a:pt x="310" y="372"/>
                    <a:pt x="310" y="372"/>
                    <a:pt x="310" y="372"/>
                  </a:cubicBezTo>
                  <a:lnTo>
                    <a:pt x="274" y="372"/>
                  </a:lnTo>
                  <a:close/>
                  <a:moveTo>
                    <a:pt x="271" y="370"/>
                  </a:moveTo>
                  <a:cubicBezTo>
                    <a:pt x="271" y="337"/>
                    <a:pt x="271" y="337"/>
                    <a:pt x="271" y="337"/>
                  </a:cubicBezTo>
                  <a:cubicBezTo>
                    <a:pt x="307" y="337"/>
                    <a:pt x="307" y="337"/>
                    <a:pt x="307" y="337"/>
                  </a:cubicBezTo>
                  <a:lnTo>
                    <a:pt x="271" y="370"/>
                  </a:lnTo>
                  <a:close/>
                  <a:moveTo>
                    <a:pt x="274" y="334"/>
                  </a:moveTo>
                  <a:cubicBezTo>
                    <a:pt x="310" y="301"/>
                    <a:pt x="310" y="301"/>
                    <a:pt x="310" y="301"/>
                  </a:cubicBezTo>
                  <a:cubicBezTo>
                    <a:pt x="310" y="334"/>
                    <a:pt x="310" y="334"/>
                    <a:pt x="310" y="334"/>
                  </a:cubicBezTo>
                  <a:lnTo>
                    <a:pt x="274" y="334"/>
                  </a:lnTo>
                  <a:close/>
                  <a:moveTo>
                    <a:pt x="271" y="331"/>
                  </a:moveTo>
                  <a:cubicBezTo>
                    <a:pt x="271" y="299"/>
                    <a:pt x="271" y="299"/>
                    <a:pt x="271" y="299"/>
                  </a:cubicBezTo>
                  <a:cubicBezTo>
                    <a:pt x="307" y="299"/>
                    <a:pt x="307" y="299"/>
                    <a:pt x="307" y="299"/>
                  </a:cubicBezTo>
                  <a:lnTo>
                    <a:pt x="271" y="331"/>
                  </a:lnTo>
                  <a:close/>
                  <a:moveTo>
                    <a:pt x="274" y="295"/>
                  </a:moveTo>
                  <a:cubicBezTo>
                    <a:pt x="310" y="262"/>
                    <a:pt x="310" y="262"/>
                    <a:pt x="310" y="262"/>
                  </a:cubicBezTo>
                  <a:cubicBezTo>
                    <a:pt x="310" y="295"/>
                    <a:pt x="310" y="295"/>
                    <a:pt x="310" y="295"/>
                  </a:cubicBezTo>
                  <a:lnTo>
                    <a:pt x="274" y="295"/>
                  </a:lnTo>
                  <a:close/>
                  <a:moveTo>
                    <a:pt x="271" y="293"/>
                  </a:moveTo>
                  <a:cubicBezTo>
                    <a:pt x="271" y="260"/>
                    <a:pt x="271" y="260"/>
                    <a:pt x="271" y="260"/>
                  </a:cubicBezTo>
                  <a:cubicBezTo>
                    <a:pt x="307" y="260"/>
                    <a:pt x="307" y="260"/>
                    <a:pt x="307" y="260"/>
                  </a:cubicBezTo>
                  <a:lnTo>
                    <a:pt x="271" y="293"/>
                  </a:lnTo>
                  <a:close/>
                  <a:moveTo>
                    <a:pt x="274" y="256"/>
                  </a:moveTo>
                  <a:cubicBezTo>
                    <a:pt x="310" y="224"/>
                    <a:pt x="310" y="224"/>
                    <a:pt x="310" y="224"/>
                  </a:cubicBezTo>
                  <a:cubicBezTo>
                    <a:pt x="310" y="256"/>
                    <a:pt x="310" y="256"/>
                    <a:pt x="310" y="256"/>
                  </a:cubicBezTo>
                  <a:lnTo>
                    <a:pt x="274" y="256"/>
                  </a:lnTo>
                  <a:close/>
                  <a:moveTo>
                    <a:pt x="271" y="254"/>
                  </a:moveTo>
                  <a:cubicBezTo>
                    <a:pt x="271" y="221"/>
                    <a:pt x="271" y="221"/>
                    <a:pt x="271" y="221"/>
                  </a:cubicBezTo>
                  <a:cubicBezTo>
                    <a:pt x="307" y="221"/>
                    <a:pt x="307" y="221"/>
                    <a:pt x="307" y="221"/>
                  </a:cubicBezTo>
                  <a:lnTo>
                    <a:pt x="271" y="254"/>
                  </a:lnTo>
                  <a:close/>
                  <a:moveTo>
                    <a:pt x="274" y="218"/>
                  </a:moveTo>
                  <a:cubicBezTo>
                    <a:pt x="310" y="185"/>
                    <a:pt x="310" y="185"/>
                    <a:pt x="310" y="185"/>
                  </a:cubicBezTo>
                  <a:cubicBezTo>
                    <a:pt x="310" y="218"/>
                    <a:pt x="310" y="218"/>
                    <a:pt x="310" y="218"/>
                  </a:cubicBezTo>
                  <a:lnTo>
                    <a:pt x="274" y="218"/>
                  </a:lnTo>
                  <a:close/>
                  <a:moveTo>
                    <a:pt x="307" y="183"/>
                  </a:moveTo>
                  <a:cubicBezTo>
                    <a:pt x="271" y="215"/>
                    <a:pt x="271" y="215"/>
                    <a:pt x="271" y="215"/>
                  </a:cubicBezTo>
                  <a:cubicBezTo>
                    <a:pt x="271" y="183"/>
                    <a:pt x="271" y="183"/>
                    <a:pt x="271" y="183"/>
                  </a:cubicBezTo>
                  <a:lnTo>
                    <a:pt x="307" y="183"/>
                  </a:lnTo>
                  <a:close/>
                  <a:moveTo>
                    <a:pt x="274" y="179"/>
                  </a:moveTo>
                  <a:cubicBezTo>
                    <a:pt x="310" y="146"/>
                    <a:pt x="310" y="146"/>
                    <a:pt x="310" y="146"/>
                  </a:cubicBezTo>
                  <a:cubicBezTo>
                    <a:pt x="310" y="179"/>
                    <a:pt x="310" y="179"/>
                    <a:pt x="310" y="179"/>
                  </a:cubicBezTo>
                  <a:lnTo>
                    <a:pt x="274" y="179"/>
                  </a:lnTo>
                  <a:close/>
                  <a:moveTo>
                    <a:pt x="271" y="177"/>
                  </a:moveTo>
                  <a:cubicBezTo>
                    <a:pt x="271" y="144"/>
                    <a:pt x="271" y="144"/>
                    <a:pt x="271" y="144"/>
                  </a:cubicBezTo>
                  <a:cubicBezTo>
                    <a:pt x="306" y="144"/>
                    <a:pt x="306" y="144"/>
                    <a:pt x="306" y="144"/>
                  </a:cubicBezTo>
                  <a:lnTo>
                    <a:pt x="271" y="177"/>
                  </a:lnTo>
                  <a:close/>
                  <a:moveTo>
                    <a:pt x="313" y="79"/>
                  </a:moveTo>
                  <a:cubicBezTo>
                    <a:pt x="313" y="16"/>
                    <a:pt x="313" y="16"/>
                    <a:pt x="313" y="16"/>
                  </a:cubicBezTo>
                  <a:cubicBezTo>
                    <a:pt x="314" y="16"/>
                    <a:pt x="315" y="15"/>
                    <a:pt x="316" y="15"/>
                  </a:cubicBezTo>
                  <a:cubicBezTo>
                    <a:pt x="388" y="88"/>
                    <a:pt x="388" y="88"/>
                    <a:pt x="388" y="88"/>
                  </a:cubicBezTo>
                  <a:cubicBezTo>
                    <a:pt x="320" y="88"/>
                    <a:pt x="320" y="88"/>
                    <a:pt x="320" y="88"/>
                  </a:cubicBezTo>
                  <a:cubicBezTo>
                    <a:pt x="320" y="79"/>
                    <a:pt x="320" y="79"/>
                    <a:pt x="320" y="79"/>
                  </a:cubicBezTo>
                  <a:lnTo>
                    <a:pt x="31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6" name="Freeform 137">
              <a:extLst>
                <a:ext uri="{FF2B5EF4-FFF2-40B4-BE49-F238E27FC236}">
                  <a16:creationId xmlns:a16="http://schemas.microsoft.com/office/drawing/2014/main" xmlns="" id="{E573166B-75A4-4794-867B-A0F5477F2162}"/>
                </a:ext>
              </a:extLst>
            </p:cNvPr>
            <p:cNvSpPr>
              <a:spLocks noEditPoints="1"/>
            </p:cNvSpPr>
            <p:nvPr/>
          </p:nvSpPr>
          <p:spPr bwMode="auto">
            <a:xfrm>
              <a:off x="5165" y="1057"/>
              <a:ext cx="1017" cy="1216"/>
            </a:xfrm>
            <a:custGeom>
              <a:avLst/>
              <a:gdLst>
                <a:gd name="T0" fmla="*/ 110 w 430"/>
                <a:gd name="T1" fmla="*/ 105 h 514"/>
                <a:gd name="T2" fmla="*/ 110 w 430"/>
                <a:gd name="T3" fmla="*/ 450 h 514"/>
                <a:gd name="T4" fmla="*/ 78 w 430"/>
                <a:gd name="T5" fmla="*/ 477 h 514"/>
                <a:gd name="T6" fmla="*/ 182 w 430"/>
                <a:gd name="T7" fmla="*/ 477 h 514"/>
                <a:gd name="T8" fmla="*/ 162 w 430"/>
                <a:gd name="T9" fmla="*/ 450 h 514"/>
                <a:gd name="T10" fmla="*/ 168 w 430"/>
                <a:gd name="T11" fmla="*/ 106 h 514"/>
                <a:gd name="T12" fmla="*/ 240 w 430"/>
                <a:gd name="T13" fmla="*/ 106 h 514"/>
                <a:gd name="T14" fmla="*/ 314 w 430"/>
                <a:gd name="T15" fmla="*/ 110 h 514"/>
                <a:gd name="T16" fmla="*/ 274 w 430"/>
                <a:gd name="T17" fmla="*/ 206 h 514"/>
                <a:gd name="T18" fmla="*/ 396 w 430"/>
                <a:gd name="T19" fmla="*/ 213 h 514"/>
                <a:gd name="T20" fmla="*/ 341 w 430"/>
                <a:gd name="T21" fmla="*/ 181 h 514"/>
                <a:gd name="T22" fmla="*/ 355 w 430"/>
                <a:gd name="T23" fmla="*/ 110 h 514"/>
                <a:gd name="T24" fmla="*/ 430 w 430"/>
                <a:gd name="T25" fmla="*/ 104 h 514"/>
                <a:gd name="T26" fmla="*/ 407 w 430"/>
                <a:gd name="T27" fmla="*/ 73 h 514"/>
                <a:gd name="T28" fmla="*/ 407 w 430"/>
                <a:gd name="T29" fmla="*/ 72 h 514"/>
                <a:gd name="T30" fmla="*/ 126 w 430"/>
                <a:gd name="T31" fmla="*/ 8 h 514"/>
                <a:gd name="T32" fmla="*/ 117 w 430"/>
                <a:gd name="T33" fmla="*/ 0 h 514"/>
                <a:gd name="T34" fmla="*/ 0 w 430"/>
                <a:gd name="T35" fmla="*/ 88 h 514"/>
                <a:gd name="T36" fmla="*/ 408 w 430"/>
                <a:gd name="T37" fmla="*/ 79 h 514"/>
                <a:gd name="T38" fmla="*/ 120 w 430"/>
                <a:gd name="T39" fmla="*/ 77 h 514"/>
                <a:gd name="T40" fmla="*/ 347 w 430"/>
                <a:gd name="T41" fmla="*/ 75 h 514"/>
                <a:gd name="T42" fmla="*/ 349 w 430"/>
                <a:gd name="T43" fmla="*/ 103 h 514"/>
                <a:gd name="T44" fmla="*/ 375 w 430"/>
                <a:gd name="T45" fmla="*/ 75 h 514"/>
                <a:gd name="T46" fmla="*/ 382 w 430"/>
                <a:gd name="T47" fmla="*/ 103 h 514"/>
                <a:gd name="T48" fmla="*/ 380 w 430"/>
                <a:gd name="T49" fmla="*/ 75 h 514"/>
                <a:gd name="T50" fmla="*/ 377 w 430"/>
                <a:gd name="T51" fmla="*/ 103 h 514"/>
                <a:gd name="T52" fmla="*/ 386 w 430"/>
                <a:gd name="T53" fmla="*/ 206 h 514"/>
                <a:gd name="T54" fmla="*/ 348 w 430"/>
                <a:gd name="T55" fmla="*/ 110 h 514"/>
                <a:gd name="T56" fmla="*/ 299 w 430"/>
                <a:gd name="T57" fmla="*/ 103 h 514"/>
                <a:gd name="T58" fmla="*/ 297 w 430"/>
                <a:gd name="T59" fmla="*/ 75 h 514"/>
                <a:gd name="T60" fmla="*/ 271 w 430"/>
                <a:gd name="T61" fmla="*/ 103 h 514"/>
                <a:gd name="T62" fmla="*/ 269 w 430"/>
                <a:gd name="T63" fmla="*/ 75 h 514"/>
                <a:gd name="T64" fmla="*/ 243 w 430"/>
                <a:gd name="T65" fmla="*/ 103 h 514"/>
                <a:gd name="T66" fmla="*/ 241 w 430"/>
                <a:gd name="T67" fmla="*/ 75 h 514"/>
                <a:gd name="T68" fmla="*/ 216 w 430"/>
                <a:gd name="T69" fmla="*/ 103 h 514"/>
                <a:gd name="T70" fmla="*/ 214 w 430"/>
                <a:gd name="T71" fmla="*/ 75 h 514"/>
                <a:gd name="T72" fmla="*/ 187 w 430"/>
                <a:gd name="T73" fmla="*/ 103 h 514"/>
                <a:gd name="T74" fmla="*/ 186 w 430"/>
                <a:gd name="T75" fmla="*/ 75 h 514"/>
                <a:gd name="T76" fmla="*/ 183 w 430"/>
                <a:gd name="T77" fmla="*/ 73 h 514"/>
                <a:gd name="T78" fmla="*/ 122 w 430"/>
                <a:gd name="T79" fmla="*/ 14 h 514"/>
                <a:gd name="T80" fmla="*/ 183 w 430"/>
                <a:gd name="T81" fmla="*/ 73 h 514"/>
                <a:gd name="T82" fmla="*/ 183 w 430"/>
                <a:gd name="T83" fmla="*/ 73 h 514"/>
                <a:gd name="T84" fmla="*/ 182 w 430"/>
                <a:gd name="T85" fmla="*/ 103 h 514"/>
                <a:gd name="T86" fmla="*/ 120 w 430"/>
                <a:gd name="T87" fmla="*/ 416 h 514"/>
                <a:gd name="T88" fmla="*/ 159 w 430"/>
                <a:gd name="T89" fmla="*/ 448 h 514"/>
                <a:gd name="T90" fmla="*/ 156 w 430"/>
                <a:gd name="T91" fmla="*/ 410 h 514"/>
                <a:gd name="T92" fmla="*/ 159 w 430"/>
                <a:gd name="T93" fmla="*/ 408 h 514"/>
                <a:gd name="T94" fmla="*/ 156 w 430"/>
                <a:gd name="T95" fmla="*/ 372 h 514"/>
                <a:gd name="T96" fmla="*/ 159 w 430"/>
                <a:gd name="T97" fmla="*/ 369 h 514"/>
                <a:gd name="T98" fmla="*/ 156 w 430"/>
                <a:gd name="T99" fmla="*/ 333 h 514"/>
                <a:gd name="T100" fmla="*/ 159 w 430"/>
                <a:gd name="T101" fmla="*/ 331 h 514"/>
                <a:gd name="T102" fmla="*/ 156 w 430"/>
                <a:gd name="T103" fmla="*/ 294 h 514"/>
                <a:gd name="T104" fmla="*/ 159 w 430"/>
                <a:gd name="T105" fmla="*/ 292 h 514"/>
                <a:gd name="T106" fmla="*/ 156 w 430"/>
                <a:gd name="T107" fmla="*/ 256 h 514"/>
                <a:gd name="T108" fmla="*/ 159 w 430"/>
                <a:gd name="T109" fmla="*/ 253 h 514"/>
                <a:gd name="T110" fmla="*/ 156 w 430"/>
                <a:gd name="T111" fmla="*/ 217 h 514"/>
                <a:gd name="T112" fmla="*/ 123 w 430"/>
                <a:gd name="T113" fmla="*/ 182 h 514"/>
                <a:gd name="T114" fmla="*/ 156 w 430"/>
                <a:gd name="T115" fmla="*/ 178 h 514"/>
                <a:gd name="T116" fmla="*/ 159 w 430"/>
                <a:gd name="T117" fmla="*/ 176 h 514"/>
                <a:gd name="T118" fmla="*/ 41 w 430"/>
                <a:gd name="T119" fmla="*/ 88 h 514"/>
                <a:gd name="T120" fmla="*/ 110 w 430"/>
                <a:gd name="T121" fmla="*/ 78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0" h="514">
                  <a:moveTo>
                    <a:pt x="0" y="88"/>
                  </a:moveTo>
                  <a:cubicBezTo>
                    <a:pt x="0" y="96"/>
                    <a:pt x="0" y="96"/>
                    <a:pt x="0" y="96"/>
                  </a:cubicBezTo>
                  <a:cubicBezTo>
                    <a:pt x="0" y="105"/>
                    <a:pt x="0" y="105"/>
                    <a:pt x="0" y="105"/>
                  </a:cubicBezTo>
                  <a:cubicBezTo>
                    <a:pt x="110" y="105"/>
                    <a:pt x="110" y="105"/>
                    <a:pt x="110" y="105"/>
                  </a:cubicBezTo>
                  <a:cubicBezTo>
                    <a:pt x="110" y="143"/>
                    <a:pt x="110" y="143"/>
                    <a:pt x="110" y="143"/>
                  </a:cubicBezTo>
                  <a:cubicBezTo>
                    <a:pt x="117" y="143"/>
                    <a:pt x="117" y="143"/>
                    <a:pt x="117" y="143"/>
                  </a:cubicBezTo>
                  <a:cubicBezTo>
                    <a:pt x="117" y="450"/>
                    <a:pt x="117" y="450"/>
                    <a:pt x="117" y="450"/>
                  </a:cubicBezTo>
                  <a:cubicBezTo>
                    <a:pt x="110" y="450"/>
                    <a:pt x="110" y="450"/>
                    <a:pt x="110" y="450"/>
                  </a:cubicBezTo>
                  <a:cubicBezTo>
                    <a:pt x="110" y="463"/>
                    <a:pt x="110" y="463"/>
                    <a:pt x="110" y="463"/>
                  </a:cubicBezTo>
                  <a:cubicBezTo>
                    <a:pt x="97" y="463"/>
                    <a:pt x="97" y="463"/>
                    <a:pt x="97" y="463"/>
                  </a:cubicBezTo>
                  <a:cubicBezTo>
                    <a:pt x="97" y="477"/>
                    <a:pt x="97" y="477"/>
                    <a:pt x="97" y="477"/>
                  </a:cubicBezTo>
                  <a:cubicBezTo>
                    <a:pt x="78" y="477"/>
                    <a:pt x="78" y="477"/>
                    <a:pt x="78" y="477"/>
                  </a:cubicBezTo>
                  <a:cubicBezTo>
                    <a:pt x="72" y="514"/>
                    <a:pt x="72" y="514"/>
                    <a:pt x="72" y="514"/>
                  </a:cubicBezTo>
                  <a:cubicBezTo>
                    <a:pt x="207" y="514"/>
                    <a:pt x="207" y="514"/>
                    <a:pt x="207" y="514"/>
                  </a:cubicBezTo>
                  <a:cubicBezTo>
                    <a:pt x="201" y="477"/>
                    <a:pt x="201" y="477"/>
                    <a:pt x="201" y="477"/>
                  </a:cubicBezTo>
                  <a:cubicBezTo>
                    <a:pt x="182" y="477"/>
                    <a:pt x="182" y="477"/>
                    <a:pt x="182" y="477"/>
                  </a:cubicBezTo>
                  <a:cubicBezTo>
                    <a:pt x="182" y="463"/>
                    <a:pt x="182" y="463"/>
                    <a:pt x="182" y="463"/>
                  </a:cubicBezTo>
                  <a:cubicBezTo>
                    <a:pt x="169" y="463"/>
                    <a:pt x="169" y="463"/>
                    <a:pt x="169" y="463"/>
                  </a:cubicBezTo>
                  <a:cubicBezTo>
                    <a:pt x="169" y="450"/>
                    <a:pt x="169" y="450"/>
                    <a:pt x="169" y="450"/>
                  </a:cubicBezTo>
                  <a:cubicBezTo>
                    <a:pt x="162" y="450"/>
                    <a:pt x="162" y="450"/>
                    <a:pt x="162" y="450"/>
                  </a:cubicBezTo>
                  <a:cubicBezTo>
                    <a:pt x="162" y="143"/>
                    <a:pt x="162" y="143"/>
                    <a:pt x="162" y="143"/>
                  </a:cubicBezTo>
                  <a:cubicBezTo>
                    <a:pt x="173" y="143"/>
                    <a:pt x="173" y="143"/>
                    <a:pt x="173" y="143"/>
                  </a:cubicBezTo>
                  <a:cubicBezTo>
                    <a:pt x="173" y="113"/>
                    <a:pt x="173" y="113"/>
                    <a:pt x="173" y="113"/>
                  </a:cubicBezTo>
                  <a:cubicBezTo>
                    <a:pt x="168" y="106"/>
                    <a:pt x="168" y="106"/>
                    <a:pt x="168" y="106"/>
                  </a:cubicBezTo>
                  <a:cubicBezTo>
                    <a:pt x="212" y="106"/>
                    <a:pt x="212" y="106"/>
                    <a:pt x="212" y="106"/>
                  </a:cubicBezTo>
                  <a:cubicBezTo>
                    <a:pt x="212" y="106"/>
                    <a:pt x="212" y="106"/>
                    <a:pt x="212" y="106"/>
                  </a:cubicBezTo>
                  <a:cubicBezTo>
                    <a:pt x="212" y="106"/>
                    <a:pt x="212" y="106"/>
                    <a:pt x="212" y="106"/>
                  </a:cubicBezTo>
                  <a:cubicBezTo>
                    <a:pt x="240" y="106"/>
                    <a:pt x="240" y="106"/>
                    <a:pt x="240" y="106"/>
                  </a:cubicBezTo>
                  <a:cubicBezTo>
                    <a:pt x="240" y="106"/>
                    <a:pt x="240" y="106"/>
                    <a:pt x="240" y="106"/>
                  </a:cubicBezTo>
                  <a:cubicBezTo>
                    <a:pt x="311" y="106"/>
                    <a:pt x="311" y="106"/>
                    <a:pt x="311" y="106"/>
                  </a:cubicBezTo>
                  <a:cubicBezTo>
                    <a:pt x="312" y="110"/>
                    <a:pt x="312" y="110"/>
                    <a:pt x="312" y="110"/>
                  </a:cubicBezTo>
                  <a:cubicBezTo>
                    <a:pt x="314" y="110"/>
                    <a:pt x="314" y="110"/>
                    <a:pt x="314" y="110"/>
                  </a:cubicBezTo>
                  <a:cubicBezTo>
                    <a:pt x="330" y="173"/>
                    <a:pt x="330" y="173"/>
                    <a:pt x="330" y="173"/>
                  </a:cubicBezTo>
                  <a:cubicBezTo>
                    <a:pt x="327" y="175"/>
                    <a:pt x="325" y="178"/>
                    <a:pt x="325" y="181"/>
                  </a:cubicBezTo>
                  <a:cubicBezTo>
                    <a:pt x="325" y="182"/>
                    <a:pt x="325" y="182"/>
                    <a:pt x="325" y="183"/>
                  </a:cubicBezTo>
                  <a:cubicBezTo>
                    <a:pt x="274" y="206"/>
                    <a:pt x="274" y="206"/>
                    <a:pt x="274" y="206"/>
                  </a:cubicBezTo>
                  <a:cubicBezTo>
                    <a:pt x="274" y="206"/>
                    <a:pt x="274" y="206"/>
                    <a:pt x="274" y="206"/>
                  </a:cubicBezTo>
                  <a:cubicBezTo>
                    <a:pt x="268" y="206"/>
                    <a:pt x="268" y="206"/>
                    <a:pt x="268" y="206"/>
                  </a:cubicBezTo>
                  <a:cubicBezTo>
                    <a:pt x="268" y="213"/>
                    <a:pt x="268" y="213"/>
                    <a:pt x="268" y="213"/>
                  </a:cubicBezTo>
                  <a:cubicBezTo>
                    <a:pt x="396" y="213"/>
                    <a:pt x="396" y="213"/>
                    <a:pt x="396" y="213"/>
                  </a:cubicBezTo>
                  <a:cubicBezTo>
                    <a:pt x="396" y="206"/>
                    <a:pt x="396" y="206"/>
                    <a:pt x="396" y="206"/>
                  </a:cubicBezTo>
                  <a:cubicBezTo>
                    <a:pt x="391" y="206"/>
                    <a:pt x="391" y="206"/>
                    <a:pt x="391" y="206"/>
                  </a:cubicBezTo>
                  <a:cubicBezTo>
                    <a:pt x="391" y="206"/>
                    <a:pt x="391" y="206"/>
                    <a:pt x="391" y="206"/>
                  </a:cubicBezTo>
                  <a:cubicBezTo>
                    <a:pt x="341" y="181"/>
                    <a:pt x="341" y="181"/>
                    <a:pt x="341" y="181"/>
                  </a:cubicBezTo>
                  <a:cubicBezTo>
                    <a:pt x="341" y="181"/>
                    <a:pt x="341" y="181"/>
                    <a:pt x="341" y="181"/>
                  </a:cubicBezTo>
                  <a:cubicBezTo>
                    <a:pt x="341" y="178"/>
                    <a:pt x="339" y="175"/>
                    <a:pt x="337" y="174"/>
                  </a:cubicBezTo>
                  <a:cubicBezTo>
                    <a:pt x="352" y="110"/>
                    <a:pt x="352" y="110"/>
                    <a:pt x="352" y="110"/>
                  </a:cubicBezTo>
                  <a:cubicBezTo>
                    <a:pt x="355" y="110"/>
                    <a:pt x="355" y="110"/>
                    <a:pt x="355" y="110"/>
                  </a:cubicBezTo>
                  <a:cubicBezTo>
                    <a:pt x="356" y="106"/>
                    <a:pt x="356" y="106"/>
                    <a:pt x="356" y="106"/>
                  </a:cubicBezTo>
                  <a:cubicBezTo>
                    <a:pt x="428" y="106"/>
                    <a:pt x="428" y="106"/>
                    <a:pt x="428" y="106"/>
                  </a:cubicBezTo>
                  <a:cubicBezTo>
                    <a:pt x="429" y="106"/>
                    <a:pt x="429" y="106"/>
                    <a:pt x="430" y="105"/>
                  </a:cubicBezTo>
                  <a:cubicBezTo>
                    <a:pt x="430" y="105"/>
                    <a:pt x="430" y="104"/>
                    <a:pt x="430" y="104"/>
                  </a:cubicBezTo>
                  <a:cubicBezTo>
                    <a:pt x="408" y="73"/>
                    <a:pt x="408" y="73"/>
                    <a:pt x="408" y="73"/>
                  </a:cubicBezTo>
                  <a:cubicBezTo>
                    <a:pt x="408" y="73"/>
                    <a:pt x="408" y="73"/>
                    <a:pt x="407" y="73"/>
                  </a:cubicBezTo>
                  <a:cubicBezTo>
                    <a:pt x="407" y="73"/>
                    <a:pt x="407" y="73"/>
                    <a:pt x="407" y="73"/>
                  </a:cubicBezTo>
                  <a:cubicBezTo>
                    <a:pt x="407" y="73"/>
                    <a:pt x="407" y="73"/>
                    <a:pt x="407" y="73"/>
                  </a:cubicBezTo>
                  <a:cubicBezTo>
                    <a:pt x="407" y="73"/>
                    <a:pt x="407" y="73"/>
                    <a:pt x="407" y="73"/>
                  </a:cubicBezTo>
                  <a:cubicBezTo>
                    <a:pt x="407" y="72"/>
                    <a:pt x="407" y="72"/>
                    <a:pt x="407" y="72"/>
                  </a:cubicBezTo>
                  <a:cubicBezTo>
                    <a:pt x="407" y="72"/>
                    <a:pt x="407" y="72"/>
                    <a:pt x="407" y="72"/>
                  </a:cubicBezTo>
                  <a:cubicBezTo>
                    <a:pt x="407" y="72"/>
                    <a:pt x="407" y="72"/>
                    <a:pt x="407" y="72"/>
                  </a:cubicBezTo>
                  <a:cubicBezTo>
                    <a:pt x="406" y="72"/>
                    <a:pt x="406" y="72"/>
                    <a:pt x="406" y="72"/>
                  </a:cubicBezTo>
                  <a:cubicBezTo>
                    <a:pt x="323" y="72"/>
                    <a:pt x="323" y="72"/>
                    <a:pt x="323" y="72"/>
                  </a:cubicBezTo>
                  <a:cubicBezTo>
                    <a:pt x="126" y="8"/>
                    <a:pt x="126" y="8"/>
                    <a:pt x="126" y="8"/>
                  </a:cubicBezTo>
                  <a:cubicBezTo>
                    <a:pt x="126" y="8"/>
                    <a:pt x="126" y="8"/>
                    <a:pt x="126" y="8"/>
                  </a:cubicBezTo>
                  <a:cubicBezTo>
                    <a:pt x="126" y="3"/>
                    <a:pt x="122" y="0"/>
                    <a:pt x="118" y="0"/>
                  </a:cubicBezTo>
                  <a:cubicBezTo>
                    <a:pt x="118" y="0"/>
                    <a:pt x="117" y="0"/>
                    <a:pt x="117" y="0"/>
                  </a:cubicBezTo>
                  <a:cubicBezTo>
                    <a:pt x="117" y="0"/>
                    <a:pt x="117" y="0"/>
                    <a:pt x="117" y="0"/>
                  </a:cubicBezTo>
                  <a:cubicBezTo>
                    <a:pt x="117" y="0"/>
                    <a:pt x="117" y="0"/>
                    <a:pt x="117" y="0"/>
                  </a:cubicBezTo>
                  <a:cubicBezTo>
                    <a:pt x="113" y="0"/>
                    <a:pt x="110" y="4"/>
                    <a:pt x="110" y="8"/>
                  </a:cubicBezTo>
                  <a:cubicBezTo>
                    <a:pt x="110" y="9"/>
                    <a:pt x="111" y="11"/>
                    <a:pt x="112" y="12"/>
                  </a:cubicBezTo>
                  <a:cubicBezTo>
                    <a:pt x="37" y="88"/>
                    <a:pt x="37" y="88"/>
                    <a:pt x="37" y="88"/>
                  </a:cubicBezTo>
                  <a:lnTo>
                    <a:pt x="0" y="88"/>
                  </a:lnTo>
                  <a:close/>
                  <a:moveTo>
                    <a:pt x="408" y="79"/>
                  </a:moveTo>
                  <a:cubicBezTo>
                    <a:pt x="425" y="103"/>
                    <a:pt x="425" y="103"/>
                    <a:pt x="425" y="103"/>
                  </a:cubicBezTo>
                  <a:cubicBezTo>
                    <a:pt x="408" y="103"/>
                    <a:pt x="408" y="103"/>
                    <a:pt x="408" y="103"/>
                  </a:cubicBezTo>
                  <a:lnTo>
                    <a:pt x="408" y="79"/>
                  </a:lnTo>
                  <a:close/>
                  <a:moveTo>
                    <a:pt x="120" y="77"/>
                  </a:moveTo>
                  <a:cubicBezTo>
                    <a:pt x="120" y="16"/>
                    <a:pt x="120" y="16"/>
                    <a:pt x="120" y="16"/>
                  </a:cubicBezTo>
                  <a:cubicBezTo>
                    <a:pt x="142" y="77"/>
                    <a:pt x="142" y="77"/>
                    <a:pt x="142" y="77"/>
                  </a:cubicBezTo>
                  <a:lnTo>
                    <a:pt x="120" y="77"/>
                  </a:lnTo>
                  <a:close/>
                  <a:moveTo>
                    <a:pt x="347" y="75"/>
                  </a:moveTo>
                  <a:cubicBezTo>
                    <a:pt x="324" y="101"/>
                    <a:pt x="324" y="101"/>
                    <a:pt x="324" y="101"/>
                  </a:cubicBezTo>
                  <a:cubicBezTo>
                    <a:pt x="324" y="75"/>
                    <a:pt x="324" y="75"/>
                    <a:pt x="324" y="75"/>
                  </a:cubicBezTo>
                  <a:lnTo>
                    <a:pt x="347" y="75"/>
                  </a:lnTo>
                  <a:close/>
                  <a:moveTo>
                    <a:pt x="349" y="103"/>
                  </a:moveTo>
                  <a:cubicBezTo>
                    <a:pt x="326" y="103"/>
                    <a:pt x="326" y="103"/>
                    <a:pt x="326" y="103"/>
                  </a:cubicBezTo>
                  <a:cubicBezTo>
                    <a:pt x="349" y="78"/>
                    <a:pt x="349" y="78"/>
                    <a:pt x="349" y="78"/>
                  </a:cubicBezTo>
                  <a:lnTo>
                    <a:pt x="349" y="103"/>
                  </a:lnTo>
                  <a:close/>
                  <a:moveTo>
                    <a:pt x="375" y="75"/>
                  </a:moveTo>
                  <a:cubicBezTo>
                    <a:pt x="352" y="101"/>
                    <a:pt x="352" y="101"/>
                    <a:pt x="352" y="101"/>
                  </a:cubicBezTo>
                  <a:cubicBezTo>
                    <a:pt x="352" y="75"/>
                    <a:pt x="352" y="75"/>
                    <a:pt x="352" y="75"/>
                  </a:cubicBezTo>
                  <a:lnTo>
                    <a:pt x="375" y="75"/>
                  </a:lnTo>
                  <a:close/>
                  <a:moveTo>
                    <a:pt x="382" y="103"/>
                  </a:moveTo>
                  <a:cubicBezTo>
                    <a:pt x="405" y="78"/>
                    <a:pt x="405" y="78"/>
                    <a:pt x="405" y="78"/>
                  </a:cubicBezTo>
                  <a:cubicBezTo>
                    <a:pt x="405" y="103"/>
                    <a:pt x="405" y="103"/>
                    <a:pt x="405" y="103"/>
                  </a:cubicBezTo>
                  <a:lnTo>
                    <a:pt x="382" y="103"/>
                  </a:lnTo>
                  <a:close/>
                  <a:moveTo>
                    <a:pt x="380" y="75"/>
                  </a:moveTo>
                  <a:cubicBezTo>
                    <a:pt x="403" y="75"/>
                    <a:pt x="403" y="75"/>
                    <a:pt x="403" y="75"/>
                  </a:cubicBezTo>
                  <a:cubicBezTo>
                    <a:pt x="380" y="101"/>
                    <a:pt x="380" y="101"/>
                    <a:pt x="380" y="101"/>
                  </a:cubicBezTo>
                  <a:lnTo>
                    <a:pt x="380" y="75"/>
                  </a:lnTo>
                  <a:close/>
                  <a:moveTo>
                    <a:pt x="377" y="103"/>
                  </a:moveTo>
                  <a:cubicBezTo>
                    <a:pt x="354" y="103"/>
                    <a:pt x="354" y="103"/>
                    <a:pt x="354" y="103"/>
                  </a:cubicBezTo>
                  <a:cubicBezTo>
                    <a:pt x="377" y="78"/>
                    <a:pt x="377" y="78"/>
                    <a:pt x="377" y="78"/>
                  </a:cubicBezTo>
                  <a:lnTo>
                    <a:pt x="377" y="103"/>
                  </a:lnTo>
                  <a:close/>
                  <a:moveTo>
                    <a:pt x="326" y="185"/>
                  </a:moveTo>
                  <a:cubicBezTo>
                    <a:pt x="327" y="188"/>
                    <a:pt x="330" y="189"/>
                    <a:pt x="333" y="189"/>
                  </a:cubicBezTo>
                  <a:cubicBezTo>
                    <a:pt x="337" y="189"/>
                    <a:pt x="340" y="187"/>
                    <a:pt x="341" y="184"/>
                  </a:cubicBezTo>
                  <a:cubicBezTo>
                    <a:pt x="386" y="206"/>
                    <a:pt x="386" y="206"/>
                    <a:pt x="386" y="206"/>
                  </a:cubicBezTo>
                  <a:cubicBezTo>
                    <a:pt x="281" y="206"/>
                    <a:pt x="281" y="206"/>
                    <a:pt x="281" y="206"/>
                  </a:cubicBezTo>
                  <a:lnTo>
                    <a:pt x="326" y="185"/>
                  </a:lnTo>
                  <a:close/>
                  <a:moveTo>
                    <a:pt x="318" y="110"/>
                  </a:moveTo>
                  <a:cubicBezTo>
                    <a:pt x="348" y="110"/>
                    <a:pt x="348" y="110"/>
                    <a:pt x="348" y="110"/>
                  </a:cubicBezTo>
                  <a:cubicBezTo>
                    <a:pt x="333" y="173"/>
                    <a:pt x="333" y="173"/>
                    <a:pt x="333" y="173"/>
                  </a:cubicBezTo>
                  <a:cubicBezTo>
                    <a:pt x="333" y="173"/>
                    <a:pt x="333" y="173"/>
                    <a:pt x="333" y="173"/>
                  </a:cubicBezTo>
                  <a:lnTo>
                    <a:pt x="318" y="110"/>
                  </a:lnTo>
                  <a:close/>
                  <a:moveTo>
                    <a:pt x="299" y="103"/>
                  </a:moveTo>
                  <a:cubicBezTo>
                    <a:pt x="321" y="78"/>
                    <a:pt x="321" y="78"/>
                    <a:pt x="321" y="78"/>
                  </a:cubicBezTo>
                  <a:cubicBezTo>
                    <a:pt x="321" y="103"/>
                    <a:pt x="321" y="103"/>
                    <a:pt x="321" y="103"/>
                  </a:cubicBezTo>
                  <a:lnTo>
                    <a:pt x="299" y="103"/>
                  </a:lnTo>
                  <a:close/>
                  <a:moveTo>
                    <a:pt x="297" y="75"/>
                  </a:moveTo>
                  <a:cubicBezTo>
                    <a:pt x="319" y="75"/>
                    <a:pt x="319" y="75"/>
                    <a:pt x="319" y="75"/>
                  </a:cubicBezTo>
                  <a:cubicBezTo>
                    <a:pt x="297" y="101"/>
                    <a:pt x="297" y="101"/>
                    <a:pt x="297" y="101"/>
                  </a:cubicBezTo>
                  <a:lnTo>
                    <a:pt x="297" y="75"/>
                  </a:lnTo>
                  <a:close/>
                  <a:moveTo>
                    <a:pt x="271" y="103"/>
                  </a:moveTo>
                  <a:cubicBezTo>
                    <a:pt x="294" y="78"/>
                    <a:pt x="294" y="78"/>
                    <a:pt x="294" y="78"/>
                  </a:cubicBezTo>
                  <a:cubicBezTo>
                    <a:pt x="294" y="103"/>
                    <a:pt x="294" y="103"/>
                    <a:pt x="294" y="103"/>
                  </a:cubicBezTo>
                  <a:lnTo>
                    <a:pt x="271" y="103"/>
                  </a:lnTo>
                  <a:close/>
                  <a:moveTo>
                    <a:pt x="269" y="75"/>
                  </a:moveTo>
                  <a:cubicBezTo>
                    <a:pt x="292" y="75"/>
                    <a:pt x="292" y="75"/>
                    <a:pt x="292" y="75"/>
                  </a:cubicBezTo>
                  <a:cubicBezTo>
                    <a:pt x="269" y="101"/>
                    <a:pt x="269" y="101"/>
                    <a:pt x="269" y="101"/>
                  </a:cubicBezTo>
                  <a:lnTo>
                    <a:pt x="269" y="75"/>
                  </a:lnTo>
                  <a:close/>
                  <a:moveTo>
                    <a:pt x="243" y="103"/>
                  </a:moveTo>
                  <a:cubicBezTo>
                    <a:pt x="266" y="78"/>
                    <a:pt x="266" y="78"/>
                    <a:pt x="266" y="78"/>
                  </a:cubicBezTo>
                  <a:cubicBezTo>
                    <a:pt x="266" y="103"/>
                    <a:pt x="266" y="103"/>
                    <a:pt x="266" y="103"/>
                  </a:cubicBezTo>
                  <a:lnTo>
                    <a:pt x="243" y="103"/>
                  </a:lnTo>
                  <a:close/>
                  <a:moveTo>
                    <a:pt x="241" y="75"/>
                  </a:moveTo>
                  <a:cubicBezTo>
                    <a:pt x="264" y="75"/>
                    <a:pt x="264" y="75"/>
                    <a:pt x="264" y="75"/>
                  </a:cubicBezTo>
                  <a:cubicBezTo>
                    <a:pt x="241" y="101"/>
                    <a:pt x="241" y="101"/>
                    <a:pt x="241" y="101"/>
                  </a:cubicBezTo>
                  <a:lnTo>
                    <a:pt x="241" y="75"/>
                  </a:lnTo>
                  <a:close/>
                  <a:moveTo>
                    <a:pt x="216" y="103"/>
                  </a:moveTo>
                  <a:cubicBezTo>
                    <a:pt x="238" y="78"/>
                    <a:pt x="238" y="78"/>
                    <a:pt x="238" y="78"/>
                  </a:cubicBezTo>
                  <a:cubicBezTo>
                    <a:pt x="238" y="103"/>
                    <a:pt x="238" y="103"/>
                    <a:pt x="238" y="103"/>
                  </a:cubicBezTo>
                  <a:lnTo>
                    <a:pt x="216" y="103"/>
                  </a:lnTo>
                  <a:close/>
                  <a:moveTo>
                    <a:pt x="214" y="75"/>
                  </a:moveTo>
                  <a:cubicBezTo>
                    <a:pt x="237" y="75"/>
                    <a:pt x="237" y="75"/>
                    <a:pt x="237" y="75"/>
                  </a:cubicBezTo>
                  <a:cubicBezTo>
                    <a:pt x="214" y="101"/>
                    <a:pt x="214" y="101"/>
                    <a:pt x="214" y="101"/>
                  </a:cubicBezTo>
                  <a:lnTo>
                    <a:pt x="214" y="75"/>
                  </a:lnTo>
                  <a:close/>
                  <a:moveTo>
                    <a:pt x="187" y="103"/>
                  </a:moveTo>
                  <a:cubicBezTo>
                    <a:pt x="211" y="78"/>
                    <a:pt x="211" y="78"/>
                    <a:pt x="211" y="78"/>
                  </a:cubicBezTo>
                  <a:cubicBezTo>
                    <a:pt x="211" y="103"/>
                    <a:pt x="211" y="103"/>
                    <a:pt x="211" y="103"/>
                  </a:cubicBezTo>
                  <a:lnTo>
                    <a:pt x="187" y="103"/>
                  </a:lnTo>
                  <a:close/>
                  <a:moveTo>
                    <a:pt x="186" y="75"/>
                  </a:moveTo>
                  <a:cubicBezTo>
                    <a:pt x="209" y="75"/>
                    <a:pt x="209" y="75"/>
                    <a:pt x="209" y="75"/>
                  </a:cubicBezTo>
                  <a:cubicBezTo>
                    <a:pt x="186" y="101"/>
                    <a:pt x="186" y="101"/>
                    <a:pt x="186" y="101"/>
                  </a:cubicBezTo>
                  <a:lnTo>
                    <a:pt x="186" y="75"/>
                  </a:lnTo>
                  <a:close/>
                  <a:moveTo>
                    <a:pt x="183" y="73"/>
                  </a:moveTo>
                  <a:cubicBezTo>
                    <a:pt x="162" y="99"/>
                    <a:pt x="162" y="99"/>
                    <a:pt x="162" y="99"/>
                  </a:cubicBezTo>
                  <a:cubicBezTo>
                    <a:pt x="147" y="78"/>
                    <a:pt x="147" y="78"/>
                    <a:pt x="147" y="78"/>
                  </a:cubicBezTo>
                  <a:cubicBezTo>
                    <a:pt x="145" y="78"/>
                    <a:pt x="145" y="78"/>
                    <a:pt x="145" y="78"/>
                  </a:cubicBezTo>
                  <a:cubicBezTo>
                    <a:pt x="122" y="14"/>
                    <a:pt x="122" y="14"/>
                    <a:pt x="122" y="14"/>
                  </a:cubicBezTo>
                  <a:cubicBezTo>
                    <a:pt x="123" y="14"/>
                    <a:pt x="124" y="13"/>
                    <a:pt x="125" y="11"/>
                  </a:cubicBezTo>
                  <a:cubicBezTo>
                    <a:pt x="313" y="72"/>
                    <a:pt x="313" y="72"/>
                    <a:pt x="313" y="72"/>
                  </a:cubicBezTo>
                  <a:cubicBezTo>
                    <a:pt x="184" y="72"/>
                    <a:pt x="184" y="72"/>
                    <a:pt x="184" y="72"/>
                  </a:cubicBezTo>
                  <a:cubicBezTo>
                    <a:pt x="184" y="72"/>
                    <a:pt x="184" y="72"/>
                    <a:pt x="183" y="73"/>
                  </a:cubicBezTo>
                  <a:cubicBezTo>
                    <a:pt x="183" y="73"/>
                    <a:pt x="183" y="73"/>
                    <a:pt x="183" y="73"/>
                  </a:cubicBezTo>
                  <a:cubicBezTo>
                    <a:pt x="183" y="73"/>
                    <a:pt x="183" y="73"/>
                    <a:pt x="183" y="73"/>
                  </a:cubicBezTo>
                  <a:cubicBezTo>
                    <a:pt x="183" y="73"/>
                    <a:pt x="183" y="73"/>
                    <a:pt x="183" y="73"/>
                  </a:cubicBezTo>
                  <a:cubicBezTo>
                    <a:pt x="183" y="73"/>
                    <a:pt x="183" y="73"/>
                    <a:pt x="183" y="73"/>
                  </a:cubicBezTo>
                  <a:close/>
                  <a:moveTo>
                    <a:pt x="166" y="103"/>
                  </a:moveTo>
                  <a:cubicBezTo>
                    <a:pt x="164" y="101"/>
                    <a:pt x="164" y="101"/>
                    <a:pt x="164" y="101"/>
                  </a:cubicBezTo>
                  <a:cubicBezTo>
                    <a:pt x="182" y="78"/>
                    <a:pt x="182" y="78"/>
                    <a:pt x="182" y="78"/>
                  </a:cubicBezTo>
                  <a:cubicBezTo>
                    <a:pt x="182" y="103"/>
                    <a:pt x="182" y="103"/>
                    <a:pt x="182" y="103"/>
                  </a:cubicBezTo>
                  <a:lnTo>
                    <a:pt x="166" y="103"/>
                  </a:lnTo>
                  <a:close/>
                  <a:moveTo>
                    <a:pt x="156" y="450"/>
                  </a:moveTo>
                  <a:cubicBezTo>
                    <a:pt x="120" y="450"/>
                    <a:pt x="120" y="450"/>
                    <a:pt x="120" y="450"/>
                  </a:cubicBezTo>
                  <a:cubicBezTo>
                    <a:pt x="120" y="416"/>
                    <a:pt x="120" y="416"/>
                    <a:pt x="120" y="416"/>
                  </a:cubicBezTo>
                  <a:lnTo>
                    <a:pt x="156" y="450"/>
                  </a:lnTo>
                  <a:close/>
                  <a:moveTo>
                    <a:pt x="123" y="414"/>
                  </a:moveTo>
                  <a:cubicBezTo>
                    <a:pt x="159" y="414"/>
                    <a:pt x="159" y="414"/>
                    <a:pt x="159" y="414"/>
                  </a:cubicBezTo>
                  <a:cubicBezTo>
                    <a:pt x="159" y="448"/>
                    <a:pt x="159" y="448"/>
                    <a:pt x="159" y="448"/>
                  </a:cubicBezTo>
                  <a:lnTo>
                    <a:pt x="123" y="414"/>
                  </a:lnTo>
                  <a:close/>
                  <a:moveTo>
                    <a:pt x="120" y="410"/>
                  </a:moveTo>
                  <a:cubicBezTo>
                    <a:pt x="120" y="378"/>
                    <a:pt x="120" y="378"/>
                    <a:pt x="120" y="378"/>
                  </a:cubicBezTo>
                  <a:cubicBezTo>
                    <a:pt x="156" y="410"/>
                    <a:pt x="156" y="410"/>
                    <a:pt x="156" y="410"/>
                  </a:cubicBezTo>
                  <a:lnTo>
                    <a:pt x="120" y="410"/>
                  </a:lnTo>
                  <a:close/>
                  <a:moveTo>
                    <a:pt x="123" y="375"/>
                  </a:moveTo>
                  <a:cubicBezTo>
                    <a:pt x="159" y="375"/>
                    <a:pt x="159" y="375"/>
                    <a:pt x="159" y="375"/>
                  </a:cubicBezTo>
                  <a:cubicBezTo>
                    <a:pt x="159" y="408"/>
                    <a:pt x="159" y="408"/>
                    <a:pt x="159" y="408"/>
                  </a:cubicBezTo>
                  <a:lnTo>
                    <a:pt x="123" y="375"/>
                  </a:lnTo>
                  <a:close/>
                  <a:moveTo>
                    <a:pt x="120" y="372"/>
                  </a:moveTo>
                  <a:cubicBezTo>
                    <a:pt x="120" y="339"/>
                    <a:pt x="120" y="339"/>
                    <a:pt x="120" y="339"/>
                  </a:cubicBezTo>
                  <a:cubicBezTo>
                    <a:pt x="156" y="372"/>
                    <a:pt x="156" y="372"/>
                    <a:pt x="156" y="372"/>
                  </a:cubicBezTo>
                  <a:lnTo>
                    <a:pt x="120" y="372"/>
                  </a:lnTo>
                  <a:close/>
                  <a:moveTo>
                    <a:pt x="123" y="337"/>
                  </a:moveTo>
                  <a:cubicBezTo>
                    <a:pt x="159" y="337"/>
                    <a:pt x="159" y="337"/>
                    <a:pt x="159" y="337"/>
                  </a:cubicBezTo>
                  <a:cubicBezTo>
                    <a:pt x="159" y="369"/>
                    <a:pt x="159" y="369"/>
                    <a:pt x="159" y="369"/>
                  </a:cubicBezTo>
                  <a:lnTo>
                    <a:pt x="123" y="337"/>
                  </a:lnTo>
                  <a:close/>
                  <a:moveTo>
                    <a:pt x="120" y="333"/>
                  </a:moveTo>
                  <a:cubicBezTo>
                    <a:pt x="120" y="300"/>
                    <a:pt x="120" y="300"/>
                    <a:pt x="120" y="300"/>
                  </a:cubicBezTo>
                  <a:cubicBezTo>
                    <a:pt x="156" y="333"/>
                    <a:pt x="156" y="333"/>
                    <a:pt x="156" y="333"/>
                  </a:cubicBezTo>
                  <a:lnTo>
                    <a:pt x="120" y="333"/>
                  </a:lnTo>
                  <a:close/>
                  <a:moveTo>
                    <a:pt x="123" y="298"/>
                  </a:moveTo>
                  <a:cubicBezTo>
                    <a:pt x="159" y="298"/>
                    <a:pt x="159" y="298"/>
                    <a:pt x="159" y="298"/>
                  </a:cubicBezTo>
                  <a:cubicBezTo>
                    <a:pt x="159" y="331"/>
                    <a:pt x="159" y="331"/>
                    <a:pt x="159" y="331"/>
                  </a:cubicBezTo>
                  <a:lnTo>
                    <a:pt x="123" y="298"/>
                  </a:lnTo>
                  <a:close/>
                  <a:moveTo>
                    <a:pt x="120" y="294"/>
                  </a:moveTo>
                  <a:cubicBezTo>
                    <a:pt x="120" y="262"/>
                    <a:pt x="120" y="262"/>
                    <a:pt x="120" y="262"/>
                  </a:cubicBezTo>
                  <a:cubicBezTo>
                    <a:pt x="156" y="294"/>
                    <a:pt x="156" y="294"/>
                    <a:pt x="156" y="294"/>
                  </a:cubicBezTo>
                  <a:lnTo>
                    <a:pt x="120" y="294"/>
                  </a:lnTo>
                  <a:close/>
                  <a:moveTo>
                    <a:pt x="123" y="259"/>
                  </a:moveTo>
                  <a:cubicBezTo>
                    <a:pt x="159" y="259"/>
                    <a:pt x="159" y="259"/>
                    <a:pt x="159" y="259"/>
                  </a:cubicBezTo>
                  <a:cubicBezTo>
                    <a:pt x="159" y="292"/>
                    <a:pt x="159" y="292"/>
                    <a:pt x="159" y="292"/>
                  </a:cubicBezTo>
                  <a:lnTo>
                    <a:pt x="123" y="259"/>
                  </a:lnTo>
                  <a:close/>
                  <a:moveTo>
                    <a:pt x="120" y="256"/>
                  </a:moveTo>
                  <a:cubicBezTo>
                    <a:pt x="120" y="223"/>
                    <a:pt x="120" y="223"/>
                    <a:pt x="120" y="223"/>
                  </a:cubicBezTo>
                  <a:cubicBezTo>
                    <a:pt x="156" y="256"/>
                    <a:pt x="156" y="256"/>
                    <a:pt x="156" y="256"/>
                  </a:cubicBezTo>
                  <a:lnTo>
                    <a:pt x="120" y="256"/>
                  </a:lnTo>
                  <a:close/>
                  <a:moveTo>
                    <a:pt x="123" y="221"/>
                  </a:moveTo>
                  <a:cubicBezTo>
                    <a:pt x="159" y="221"/>
                    <a:pt x="159" y="221"/>
                    <a:pt x="159" y="221"/>
                  </a:cubicBezTo>
                  <a:cubicBezTo>
                    <a:pt x="159" y="253"/>
                    <a:pt x="159" y="253"/>
                    <a:pt x="159" y="253"/>
                  </a:cubicBezTo>
                  <a:lnTo>
                    <a:pt x="123" y="221"/>
                  </a:lnTo>
                  <a:close/>
                  <a:moveTo>
                    <a:pt x="120" y="217"/>
                  </a:moveTo>
                  <a:cubicBezTo>
                    <a:pt x="120" y="184"/>
                    <a:pt x="120" y="184"/>
                    <a:pt x="120" y="184"/>
                  </a:cubicBezTo>
                  <a:cubicBezTo>
                    <a:pt x="156" y="217"/>
                    <a:pt x="156" y="217"/>
                    <a:pt x="156" y="217"/>
                  </a:cubicBezTo>
                  <a:lnTo>
                    <a:pt x="120" y="217"/>
                  </a:lnTo>
                  <a:close/>
                  <a:moveTo>
                    <a:pt x="159" y="182"/>
                  </a:moveTo>
                  <a:cubicBezTo>
                    <a:pt x="159" y="215"/>
                    <a:pt x="159" y="215"/>
                    <a:pt x="159" y="215"/>
                  </a:cubicBezTo>
                  <a:cubicBezTo>
                    <a:pt x="123" y="182"/>
                    <a:pt x="123" y="182"/>
                    <a:pt x="123" y="182"/>
                  </a:cubicBezTo>
                  <a:lnTo>
                    <a:pt x="159" y="182"/>
                  </a:lnTo>
                  <a:close/>
                  <a:moveTo>
                    <a:pt x="120" y="178"/>
                  </a:moveTo>
                  <a:cubicBezTo>
                    <a:pt x="120" y="145"/>
                    <a:pt x="120" y="145"/>
                    <a:pt x="120" y="145"/>
                  </a:cubicBezTo>
                  <a:cubicBezTo>
                    <a:pt x="156" y="178"/>
                    <a:pt x="156" y="178"/>
                    <a:pt x="156" y="178"/>
                  </a:cubicBezTo>
                  <a:lnTo>
                    <a:pt x="120" y="178"/>
                  </a:lnTo>
                  <a:close/>
                  <a:moveTo>
                    <a:pt x="124" y="143"/>
                  </a:moveTo>
                  <a:cubicBezTo>
                    <a:pt x="159" y="143"/>
                    <a:pt x="159" y="143"/>
                    <a:pt x="159" y="143"/>
                  </a:cubicBezTo>
                  <a:cubicBezTo>
                    <a:pt x="159" y="176"/>
                    <a:pt x="159" y="176"/>
                    <a:pt x="159" y="176"/>
                  </a:cubicBezTo>
                  <a:lnTo>
                    <a:pt x="124" y="143"/>
                  </a:lnTo>
                  <a:close/>
                  <a:moveTo>
                    <a:pt x="110" y="78"/>
                  </a:moveTo>
                  <a:cubicBezTo>
                    <a:pt x="110" y="88"/>
                    <a:pt x="110" y="88"/>
                    <a:pt x="110" y="88"/>
                  </a:cubicBezTo>
                  <a:cubicBezTo>
                    <a:pt x="41" y="88"/>
                    <a:pt x="41" y="88"/>
                    <a:pt x="41" y="88"/>
                  </a:cubicBezTo>
                  <a:cubicBezTo>
                    <a:pt x="114" y="14"/>
                    <a:pt x="114" y="14"/>
                    <a:pt x="114" y="14"/>
                  </a:cubicBezTo>
                  <a:cubicBezTo>
                    <a:pt x="115" y="15"/>
                    <a:pt x="116" y="15"/>
                    <a:pt x="117" y="15"/>
                  </a:cubicBezTo>
                  <a:cubicBezTo>
                    <a:pt x="117" y="78"/>
                    <a:pt x="117" y="78"/>
                    <a:pt x="117" y="78"/>
                  </a:cubicBezTo>
                  <a:lnTo>
                    <a:pt x="11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7" name="Freeform 138">
              <a:extLst>
                <a:ext uri="{FF2B5EF4-FFF2-40B4-BE49-F238E27FC236}">
                  <a16:creationId xmlns:a16="http://schemas.microsoft.com/office/drawing/2014/main" xmlns="" id="{D0289670-CDCF-4E10-891C-4375D0B3FE44}"/>
                </a:ext>
              </a:extLst>
            </p:cNvPr>
            <p:cNvSpPr>
              <a:spLocks/>
            </p:cNvSpPr>
            <p:nvPr/>
          </p:nvSpPr>
          <p:spPr bwMode="auto">
            <a:xfrm>
              <a:off x="4945" y="1637"/>
              <a:ext cx="374" cy="2817"/>
            </a:xfrm>
            <a:custGeom>
              <a:avLst/>
              <a:gdLst>
                <a:gd name="T0" fmla="*/ 374 w 374"/>
                <a:gd name="T1" fmla="*/ 2817 h 2817"/>
                <a:gd name="T2" fmla="*/ 0 w 374"/>
                <a:gd name="T3" fmla="*/ 2817 h 2817"/>
                <a:gd name="T4" fmla="*/ 0 w 374"/>
                <a:gd name="T5" fmla="*/ 345 h 2817"/>
                <a:gd name="T6" fmla="*/ 374 w 374"/>
                <a:gd name="T7" fmla="*/ 0 h 2817"/>
                <a:gd name="T8" fmla="*/ 374 w 374"/>
                <a:gd name="T9" fmla="*/ 2817 h 2817"/>
              </a:gdLst>
              <a:ahLst/>
              <a:cxnLst>
                <a:cxn ang="0">
                  <a:pos x="T0" y="T1"/>
                </a:cxn>
                <a:cxn ang="0">
                  <a:pos x="T2" y="T3"/>
                </a:cxn>
                <a:cxn ang="0">
                  <a:pos x="T4" y="T5"/>
                </a:cxn>
                <a:cxn ang="0">
                  <a:pos x="T6" y="T7"/>
                </a:cxn>
                <a:cxn ang="0">
                  <a:pos x="T8" y="T9"/>
                </a:cxn>
              </a:cxnLst>
              <a:rect l="0" t="0" r="r" b="b"/>
              <a:pathLst>
                <a:path w="374" h="2817">
                  <a:moveTo>
                    <a:pt x="374" y="2817"/>
                  </a:moveTo>
                  <a:lnTo>
                    <a:pt x="0" y="2817"/>
                  </a:lnTo>
                  <a:lnTo>
                    <a:pt x="0" y="345"/>
                  </a:lnTo>
                  <a:lnTo>
                    <a:pt x="374" y="0"/>
                  </a:lnTo>
                  <a:lnTo>
                    <a:pt x="374" y="28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8" name="Freeform 139">
              <a:extLst>
                <a:ext uri="{FF2B5EF4-FFF2-40B4-BE49-F238E27FC236}">
                  <a16:creationId xmlns:a16="http://schemas.microsoft.com/office/drawing/2014/main" xmlns="" id="{DB30CD36-3CD8-4C81-9F9F-ACBC107686D9}"/>
                </a:ext>
              </a:extLst>
            </p:cNvPr>
            <p:cNvSpPr>
              <a:spLocks/>
            </p:cNvSpPr>
            <p:nvPr/>
          </p:nvSpPr>
          <p:spPr bwMode="auto">
            <a:xfrm>
              <a:off x="5319" y="1637"/>
              <a:ext cx="492" cy="2817"/>
            </a:xfrm>
            <a:custGeom>
              <a:avLst/>
              <a:gdLst>
                <a:gd name="T0" fmla="*/ 0 w 492"/>
                <a:gd name="T1" fmla="*/ 2817 h 2817"/>
                <a:gd name="T2" fmla="*/ 492 w 492"/>
                <a:gd name="T3" fmla="*/ 2817 h 2817"/>
                <a:gd name="T4" fmla="*/ 492 w 492"/>
                <a:gd name="T5" fmla="*/ 210 h 2817"/>
                <a:gd name="T6" fmla="*/ 0 w 492"/>
                <a:gd name="T7" fmla="*/ 0 h 2817"/>
                <a:gd name="T8" fmla="*/ 0 w 492"/>
                <a:gd name="T9" fmla="*/ 2817 h 2817"/>
              </a:gdLst>
              <a:ahLst/>
              <a:cxnLst>
                <a:cxn ang="0">
                  <a:pos x="T0" y="T1"/>
                </a:cxn>
                <a:cxn ang="0">
                  <a:pos x="T2" y="T3"/>
                </a:cxn>
                <a:cxn ang="0">
                  <a:pos x="T4" y="T5"/>
                </a:cxn>
                <a:cxn ang="0">
                  <a:pos x="T6" y="T7"/>
                </a:cxn>
                <a:cxn ang="0">
                  <a:pos x="T8" y="T9"/>
                </a:cxn>
              </a:cxnLst>
              <a:rect l="0" t="0" r="r" b="b"/>
              <a:pathLst>
                <a:path w="492" h="2817">
                  <a:moveTo>
                    <a:pt x="0" y="2817"/>
                  </a:moveTo>
                  <a:lnTo>
                    <a:pt x="492" y="2817"/>
                  </a:lnTo>
                  <a:lnTo>
                    <a:pt x="492" y="210"/>
                  </a:lnTo>
                  <a:lnTo>
                    <a:pt x="0" y="0"/>
                  </a:lnTo>
                  <a:lnTo>
                    <a:pt x="0" y="28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9" name="Freeform 140">
              <a:extLst>
                <a:ext uri="{FF2B5EF4-FFF2-40B4-BE49-F238E27FC236}">
                  <a16:creationId xmlns:a16="http://schemas.microsoft.com/office/drawing/2014/main" xmlns="" id="{797F6D2E-AB1F-4EDE-A564-AA2F1D12A8C9}"/>
                </a:ext>
              </a:extLst>
            </p:cNvPr>
            <p:cNvSpPr>
              <a:spLocks/>
            </p:cNvSpPr>
            <p:nvPr/>
          </p:nvSpPr>
          <p:spPr bwMode="auto">
            <a:xfrm>
              <a:off x="939" y="1573"/>
              <a:ext cx="605" cy="2881"/>
            </a:xfrm>
            <a:custGeom>
              <a:avLst/>
              <a:gdLst>
                <a:gd name="T0" fmla="*/ 605 w 605"/>
                <a:gd name="T1" fmla="*/ 2881 h 2881"/>
                <a:gd name="T2" fmla="*/ 0 w 605"/>
                <a:gd name="T3" fmla="*/ 2881 h 2881"/>
                <a:gd name="T4" fmla="*/ 0 w 605"/>
                <a:gd name="T5" fmla="*/ 225 h 2881"/>
                <a:gd name="T6" fmla="*/ 605 w 605"/>
                <a:gd name="T7" fmla="*/ 0 h 2881"/>
                <a:gd name="T8" fmla="*/ 605 w 605"/>
                <a:gd name="T9" fmla="*/ 2881 h 2881"/>
              </a:gdLst>
              <a:ahLst/>
              <a:cxnLst>
                <a:cxn ang="0">
                  <a:pos x="T0" y="T1"/>
                </a:cxn>
                <a:cxn ang="0">
                  <a:pos x="T2" y="T3"/>
                </a:cxn>
                <a:cxn ang="0">
                  <a:pos x="T4" y="T5"/>
                </a:cxn>
                <a:cxn ang="0">
                  <a:pos x="T6" y="T7"/>
                </a:cxn>
                <a:cxn ang="0">
                  <a:pos x="T8" y="T9"/>
                </a:cxn>
              </a:cxnLst>
              <a:rect l="0" t="0" r="r" b="b"/>
              <a:pathLst>
                <a:path w="605" h="2881">
                  <a:moveTo>
                    <a:pt x="605" y="2881"/>
                  </a:moveTo>
                  <a:lnTo>
                    <a:pt x="0" y="2881"/>
                  </a:lnTo>
                  <a:lnTo>
                    <a:pt x="0" y="225"/>
                  </a:lnTo>
                  <a:lnTo>
                    <a:pt x="605" y="0"/>
                  </a:lnTo>
                  <a:lnTo>
                    <a:pt x="605" y="28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0" name="Freeform 141">
              <a:extLst>
                <a:ext uri="{FF2B5EF4-FFF2-40B4-BE49-F238E27FC236}">
                  <a16:creationId xmlns:a16="http://schemas.microsoft.com/office/drawing/2014/main" xmlns="" id="{623203C2-F813-4574-AAA8-6A29AEA727C9}"/>
                </a:ext>
              </a:extLst>
            </p:cNvPr>
            <p:cNvSpPr>
              <a:spLocks/>
            </p:cNvSpPr>
            <p:nvPr/>
          </p:nvSpPr>
          <p:spPr bwMode="auto">
            <a:xfrm>
              <a:off x="1544" y="1573"/>
              <a:ext cx="400" cy="2881"/>
            </a:xfrm>
            <a:custGeom>
              <a:avLst/>
              <a:gdLst>
                <a:gd name="T0" fmla="*/ 0 w 400"/>
                <a:gd name="T1" fmla="*/ 2881 h 2881"/>
                <a:gd name="T2" fmla="*/ 400 w 400"/>
                <a:gd name="T3" fmla="*/ 2881 h 2881"/>
                <a:gd name="T4" fmla="*/ 400 w 400"/>
                <a:gd name="T5" fmla="*/ 90 h 2881"/>
                <a:gd name="T6" fmla="*/ 0 w 400"/>
                <a:gd name="T7" fmla="*/ 0 h 2881"/>
                <a:gd name="T8" fmla="*/ 0 w 400"/>
                <a:gd name="T9" fmla="*/ 2881 h 2881"/>
              </a:gdLst>
              <a:ahLst/>
              <a:cxnLst>
                <a:cxn ang="0">
                  <a:pos x="T0" y="T1"/>
                </a:cxn>
                <a:cxn ang="0">
                  <a:pos x="T2" y="T3"/>
                </a:cxn>
                <a:cxn ang="0">
                  <a:pos x="T4" y="T5"/>
                </a:cxn>
                <a:cxn ang="0">
                  <a:pos x="T6" y="T7"/>
                </a:cxn>
                <a:cxn ang="0">
                  <a:pos x="T8" y="T9"/>
                </a:cxn>
              </a:cxnLst>
              <a:rect l="0" t="0" r="r" b="b"/>
              <a:pathLst>
                <a:path w="400" h="2881">
                  <a:moveTo>
                    <a:pt x="0" y="2881"/>
                  </a:moveTo>
                  <a:lnTo>
                    <a:pt x="400" y="2881"/>
                  </a:lnTo>
                  <a:lnTo>
                    <a:pt x="400" y="90"/>
                  </a:lnTo>
                  <a:lnTo>
                    <a:pt x="0" y="0"/>
                  </a:lnTo>
                  <a:lnTo>
                    <a:pt x="0" y="28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1" name="Freeform 142">
              <a:extLst>
                <a:ext uri="{FF2B5EF4-FFF2-40B4-BE49-F238E27FC236}">
                  <a16:creationId xmlns:a16="http://schemas.microsoft.com/office/drawing/2014/main" xmlns="" id="{5BCD9B5D-32F5-45F2-9690-176DC85240D3}"/>
                </a:ext>
              </a:extLst>
            </p:cNvPr>
            <p:cNvSpPr>
              <a:spLocks/>
            </p:cNvSpPr>
            <p:nvPr/>
          </p:nvSpPr>
          <p:spPr bwMode="auto">
            <a:xfrm>
              <a:off x="4" y="2"/>
              <a:ext cx="521" cy="4452"/>
            </a:xfrm>
            <a:custGeom>
              <a:avLst/>
              <a:gdLst>
                <a:gd name="T0" fmla="*/ 521 w 521"/>
                <a:gd name="T1" fmla="*/ 4452 h 4452"/>
                <a:gd name="T2" fmla="*/ 0 w 521"/>
                <a:gd name="T3" fmla="*/ 4452 h 4452"/>
                <a:gd name="T4" fmla="*/ 0 w 521"/>
                <a:gd name="T5" fmla="*/ 227 h 4452"/>
                <a:gd name="T6" fmla="*/ 521 w 521"/>
                <a:gd name="T7" fmla="*/ 0 h 4452"/>
                <a:gd name="T8" fmla="*/ 521 w 521"/>
                <a:gd name="T9" fmla="*/ 4452 h 4452"/>
              </a:gdLst>
              <a:ahLst/>
              <a:cxnLst>
                <a:cxn ang="0">
                  <a:pos x="T0" y="T1"/>
                </a:cxn>
                <a:cxn ang="0">
                  <a:pos x="T2" y="T3"/>
                </a:cxn>
                <a:cxn ang="0">
                  <a:pos x="T4" y="T5"/>
                </a:cxn>
                <a:cxn ang="0">
                  <a:pos x="T6" y="T7"/>
                </a:cxn>
                <a:cxn ang="0">
                  <a:pos x="T8" y="T9"/>
                </a:cxn>
              </a:cxnLst>
              <a:rect l="0" t="0" r="r" b="b"/>
              <a:pathLst>
                <a:path w="521" h="4452">
                  <a:moveTo>
                    <a:pt x="521" y="4452"/>
                  </a:moveTo>
                  <a:lnTo>
                    <a:pt x="0" y="4452"/>
                  </a:lnTo>
                  <a:lnTo>
                    <a:pt x="0" y="227"/>
                  </a:lnTo>
                  <a:lnTo>
                    <a:pt x="521" y="0"/>
                  </a:lnTo>
                  <a:lnTo>
                    <a:pt x="521" y="4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2" name="Freeform 143">
              <a:extLst>
                <a:ext uri="{FF2B5EF4-FFF2-40B4-BE49-F238E27FC236}">
                  <a16:creationId xmlns:a16="http://schemas.microsoft.com/office/drawing/2014/main" xmlns="" id="{32BB610D-10C8-482F-B125-F87316294036}"/>
                </a:ext>
              </a:extLst>
            </p:cNvPr>
            <p:cNvSpPr>
              <a:spLocks/>
            </p:cNvSpPr>
            <p:nvPr/>
          </p:nvSpPr>
          <p:spPr bwMode="auto">
            <a:xfrm>
              <a:off x="525" y="2"/>
              <a:ext cx="343" cy="4452"/>
            </a:xfrm>
            <a:custGeom>
              <a:avLst/>
              <a:gdLst>
                <a:gd name="T0" fmla="*/ 0 w 343"/>
                <a:gd name="T1" fmla="*/ 4452 h 4452"/>
                <a:gd name="T2" fmla="*/ 343 w 343"/>
                <a:gd name="T3" fmla="*/ 4452 h 4452"/>
                <a:gd name="T4" fmla="*/ 343 w 343"/>
                <a:gd name="T5" fmla="*/ 90 h 4452"/>
                <a:gd name="T6" fmla="*/ 0 w 343"/>
                <a:gd name="T7" fmla="*/ 0 h 4452"/>
                <a:gd name="T8" fmla="*/ 0 w 343"/>
                <a:gd name="T9" fmla="*/ 4452 h 4452"/>
              </a:gdLst>
              <a:ahLst/>
              <a:cxnLst>
                <a:cxn ang="0">
                  <a:pos x="T0" y="T1"/>
                </a:cxn>
                <a:cxn ang="0">
                  <a:pos x="T2" y="T3"/>
                </a:cxn>
                <a:cxn ang="0">
                  <a:pos x="T4" y="T5"/>
                </a:cxn>
                <a:cxn ang="0">
                  <a:pos x="T6" y="T7"/>
                </a:cxn>
                <a:cxn ang="0">
                  <a:pos x="T8" y="T9"/>
                </a:cxn>
              </a:cxnLst>
              <a:rect l="0" t="0" r="r" b="b"/>
              <a:pathLst>
                <a:path w="343" h="4452">
                  <a:moveTo>
                    <a:pt x="0" y="4452"/>
                  </a:moveTo>
                  <a:lnTo>
                    <a:pt x="343" y="4452"/>
                  </a:lnTo>
                  <a:lnTo>
                    <a:pt x="343" y="90"/>
                  </a:lnTo>
                  <a:lnTo>
                    <a:pt x="0" y="0"/>
                  </a:lnTo>
                  <a:lnTo>
                    <a:pt x="0" y="4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3" name="Freeform 144">
              <a:extLst>
                <a:ext uri="{FF2B5EF4-FFF2-40B4-BE49-F238E27FC236}">
                  <a16:creationId xmlns:a16="http://schemas.microsoft.com/office/drawing/2014/main" xmlns="" id="{328B1089-5B1B-4D1C-AD2B-9C8D8072C6D2}"/>
                </a:ext>
              </a:extLst>
            </p:cNvPr>
            <p:cNvSpPr>
              <a:spLocks/>
            </p:cNvSpPr>
            <p:nvPr/>
          </p:nvSpPr>
          <p:spPr bwMode="auto">
            <a:xfrm>
              <a:off x="1894" y="511"/>
              <a:ext cx="371" cy="3943"/>
            </a:xfrm>
            <a:custGeom>
              <a:avLst/>
              <a:gdLst>
                <a:gd name="T0" fmla="*/ 371 w 371"/>
                <a:gd name="T1" fmla="*/ 3943 h 3943"/>
                <a:gd name="T2" fmla="*/ 0 w 371"/>
                <a:gd name="T3" fmla="*/ 3943 h 3943"/>
                <a:gd name="T4" fmla="*/ 0 w 371"/>
                <a:gd name="T5" fmla="*/ 205 h 3943"/>
                <a:gd name="T6" fmla="*/ 371 w 371"/>
                <a:gd name="T7" fmla="*/ 0 h 3943"/>
                <a:gd name="T8" fmla="*/ 371 w 371"/>
                <a:gd name="T9" fmla="*/ 3943 h 3943"/>
              </a:gdLst>
              <a:ahLst/>
              <a:cxnLst>
                <a:cxn ang="0">
                  <a:pos x="T0" y="T1"/>
                </a:cxn>
                <a:cxn ang="0">
                  <a:pos x="T2" y="T3"/>
                </a:cxn>
                <a:cxn ang="0">
                  <a:pos x="T4" y="T5"/>
                </a:cxn>
                <a:cxn ang="0">
                  <a:pos x="T6" y="T7"/>
                </a:cxn>
                <a:cxn ang="0">
                  <a:pos x="T8" y="T9"/>
                </a:cxn>
              </a:cxnLst>
              <a:rect l="0" t="0" r="r" b="b"/>
              <a:pathLst>
                <a:path w="371" h="3943">
                  <a:moveTo>
                    <a:pt x="371" y="3943"/>
                  </a:moveTo>
                  <a:lnTo>
                    <a:pt x="0" y="3943"/>
                  </a:lnTo>
                  <a:lnTo>
                    <a:pt x="0" y="205"/>
                  </a:lnTo>
                  <a:lnTo>
                    <a:pt x="371" y="0"/>
                  </a:lnTo>
                  <a:lnTo>
                    <a:pt x="371" y="39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4" name="Freeform 145">
              <a:extLst>
                <a:ext uri="{FF2B5EF4-FFF2-40B4-BE49-F238E27FC236}">
                  <a16:creationId xmlns:a16="http://schemas.microsoft.com/office/drawing/2014/main" xmlns="" id="{B28D078F-632E-4F99-8412-CAEC0030806A}"/>
                </a:ext>
              </a:extLst>
            </p:cNvPr>
            <p:cNvSpPr>
              <a:spLocks/>
            </p:cNvSpPr>
            <p:nvPr/>
          </p:nvSpPr>
          <p:spPr bwMode="auto">
            <a:xfrm>
              <a:off x="2265" y="511"/>
              <a:ext cx="492" cy="3943"/>
            </a:xfrm>
            <a:custGeom>
              <a:avLst/>
              <a:gdLst>
                <a:gd name="T0" fmla="*/ 0 w 492"/>
                <a:gd name="T1" fmla="*/ 3943 h 3943"/>
                <a:gd name="T2" fmla="*/ 492 w 492"/>
                <a:gd name="T3" fmla="*/ 3943 h 3943"/>
                <a:gd name="T4" fmla="*/ 492 w 492"/>
                <a:gd name="T5" fmla="*/ 71 h 3943"/>
                <a:gd name="T6" fmla="*/ 0 w 492"/>
                <a:gd name="T7" fmla="*/ 0 h 3943"/>
                <a:gd name="T8" fmla="*/ 0 w 492"/>
                <a:gd name="T9" fmla="*/ 3943 h 3943"/>
              </a:gdLst>
              <a:ahLst/>
              <a:cxnLst>
                <a:cxn ang="0">
                  <a:pos x="T0" y="T1"/>
                </a:cxn>
                <a:cxn ang="0">
                  <a:pos x="T2" y="T3"/>
                </a:cxn>
                <a:cxn ang="0">
                  <a:pos x="T4" y="T5"/>
                </a:cxn>
                <a:cxn ang="0">
                  <a:pos x="T6" y="T7"/>
                </a:cxn>
                <a:cxn ang="0">
                  <a:pos x="T8" y="T9"/>
                </a:cxn>
              </a:cxnLst>
              <a:rect l="0" t="0" r="r" b="b"/>
              <a:pathLst>
                <a:path w="492" h="3943">
                  <a:moveTo>
                    <a:pt x="0" y="3943"/>
                  </a:moveTo>
                  <a:lnTo>
                    <a:pt x="492" y="3943"/>
                  </a:lnTo>
                  <a:lnTo>
                    <a:pt x="492" y="71"/>
                  </a:lnTo>
                  <a:lnTo>
                    <a:pt x="0" y="0"/>
                  </a:lnTo>
                  <a:lnTo>
                    <a:pt x="0" y="39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5" name="Freeform 146">
              <a:extLst>
                <a:ext uri="{FF2B5EF4-FFF2-40B4-BE49-F238E27FC236}">
                  <a16:creationId xmlns:a16="http://schemas.microsoft.com/office/drawing/2014/main" xmlns="" id="{C4FC53F6-A9E1-41B9-AEC4-445F335145E4}"/>
                </a:ext>
              </a:extLst>
            </p:cNvPr>
            <p:cNvSpPr>
              <a:spLocks/>
            </p:cNvSpPr>
            <p:nvPr/>
          </p:nvSpPr>
          <p:spPr bwMode="auto">
            <a:xfrm>
              <a:off x="2906" y="1026"/>
              <a:ext cx="374" cy="3428"/>
            </a:xfrm>
            <a:custGeom>
              <a:avLst/>
              <a:gdLst>
                <a:gd name="T0" fmla="*/ 374 w 374"/>
                <a:gd name="T1" fmla="*/ 3428 h 3428"/>
                <a:gd name="T2" fmla="*/ 0 w 374"/>
                <a:gd name="T3" fmla="*/ 3428 h 3428"/>
                <a:gd name="T4" fmla="*/ 0 w 374"/>
                <a:gd name="T5" fmla="*/ 346 h 3428"/>
                <a:gd name="T6" fmla="*/ 374 w 374"/>
                <a:gd name="T7" fmla="*/ 0 h 3428"/>
                <a:gd name="T8" fmla="*/ 374 w 374"/>
                <a:gd name="T9" fmla="*/ 3428 h 3428"/>
              </a:gdLst>
              <a:ahLst/>
              <a:cxnLst>
                <a:cxn ang="0">
                  <a:pos x="T0" y="T1"/>
                </a:cxn>
                <a:cxn ang="0">
                  <a:pos x="T2" y="T3"/>
                </a:cxn>
                <a:cxn ang="0">
                  <a:pos x="T4" y="T5"/>
                </a:cxn>
                <a:cxn ang="0">
                  <a:pos x="T6" y="T7"/>
                </a:cxn>
                <a:cxn ang="0">
                  <a:pos x="T8" y="T9"/>
                </a:cxn>
              </a:cxnLst>
              <a:rect l="0" t="0" r="r" b="b"/>
              <a:pathLst>
                <a:path w="374" h="3428">
                  <a:moveTo>
                    <a:pt x="374" y="3428"/>
                  </a:moveTo>
                  <a:lnTo>
                    <a:pt x="0" y="3428"/>
                  </a:lnTo>
                  <a:lnTo>
                    <a:pt x="0" y="346"/>
                  </a:lnTo>
                  <a:lnTo>
                    <a:pt x="374" y="0"/>
                  </a:lnTo>
                  <a:lnTo>
                    <a:pt x="374" y="34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6" name="Freeform 147">
              <a:extLst>
                <a:ext uri="{FF2B5EF4-FFF2-40B4-BE49-F238E27FC236}">
                  <a16:creationId xmlns:a16="http://schemas.microsoft.com/office/drawing/2014/main" xmlns="" id="{6AC0569A-546A-47C6-8C1C-CF80D8757C1F}"/>
                </a:ext>
              </a:extLst>
            </p:cNvPr>
            <p:cNvSpPr>
              <a:spLocks/>
            </p:cNvSpPr>
            <p:nvPr/>
          </p:nvSpPr>
          <p:spPr bwMode="auto">
            <a:xfrm>
              <a:off x="3280" y="1026"/>
              <a:ext cx="492" cy="3428"/>
            </a:xfrm>
            <a:custGeom>
              <a:avLst/>
              <a:gdLst>
                <a:gd name="T0" fmla="*/ 0 w 492"/>
                <a:gd name="T1" fmla="*/ 3428 h 3428"/>
                <a:gd name="T2" fmla="*/ 492 w 492"/>
                <a:gd name="T3" fmla="*/ 3428 h 3428"/>
                <a:gd name="T4" fmla="*/ 492 w 492"/>
                <a:gd name="T5" fmla="*/ 211 h 3428"/>
                <a:gd name="T6" fmla="*/ 0 w 492"/>
                <a:gd name="T7" fmla="*/ 0 h 3428"/>
                <a:gd name="T8" fmla="*/ 0 w 492"/>
                <a:gd name="T9" fmla="*/ 3428 h 3428"/>
              </a:gdLst>
              <a:ahLst/>
              <a:cxnLst>
                <a:cxn ang="0">
                  <a:pos x="T0" y="T1"/>
                </a:cxn>
                <a:cxn ang="0">
                  <a:pos x="T2" y="T3"/>
                </a:cxn>
                <a:cxn ang="0">
                  <a:pos x="T4" y="T5"/>
                </a:cxn>
                <a:cxn ang="0">
                  <a:pos x="T6" y="T7"/>
                </a:cxn>
                <a:cxn ang="0">
                  <a:pos x="T8" y="T9"/>
                </a:cxn>
              </a:cxnLst>
              <a:rect l="0" t="0" r="r" b="b"/>
              <a:pathLst>
                <a:path w="492" h="3428">
                  <a:moveTo>
                    <a:pt x="0" y="3428"/>
                  </a:moveTo>
                  <a:lnTo>
                    <a:pt x="492" y="3428"/>
                  </a:lnTo>
                  <a:lnTo>
                    <a:pt x="492" y="211"/>
                  </a:lnTo>
                  <a:lnTo>
                    <a:pt x="0" y="0"/>
                  </a:lnTo>
                  <a:lnTo>
                    <a:pt x="0" y="34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7" name="Freeform 148">
              <a:extLst>
                <a:ext uri="{FF2B5EF4-FFF2-40B4-BE49-F238E27FC236}">
                  <a16:creationId xmlns:a16="http://schemas.microsoft.com/office/drawing/2014/main" xmlns="" id="{7ACEDDA3-AAC3-4443-8C21-63ABE3F5E149}"/>
                </a:ext>
              </a:extLst>
            </p:cNvPr>
            <p:cNvSpPr>
              <a:spLocks/>
            </p:cNvSpPr>
            <p:nvPr/>
          </p:nvSpPr>
          <p:spPr bwMode="auto">
            <a:xfrm>
              <a:off x="3907" y="307"/>
              <a:ext cx="513" cy="4147"/>
            </a:xfrm>
            <a:custGeom>
              <a:avLst/>
              <a:gdLst>
                <a:gd name="T0" fmla="*/ 513 w 513"/>
                <a:gd name="T1" fmla="*/ 4147 h 4147"/>
                <a:gd name="T2" fmla="*/ 0 w 513"/>
                <a:gd name="T3" fmla="*/ 4147 h 4147"/>
                <a:gd name="T4" fmla="*/ 0 w 513"/>
                <a:gd name="T5" fmla="*/ 343 h 4147"/>
                <a:gd name="T6" fmla="*/ 513 w 513"/>
                <a:gd name="T7" fmla="*/ 0 h 4147"/>
                <a:gd name="T8" fmla="*/ 513 w 513"/>
                <a:gd name="T9" fmla="*/ 4147 h 4147"/>
              </a:gdLst>
              <a:ahLst/>
              <a:cxnLst>
                <a:cxn ang="0">
                  <a:pos x="T0" y="T1"/>
                </a:cxn>
                <a:cxn ang="0">
                  <a:pos x="T2" y="T3"/>
                </a:cxn>
                <a:cxn ang="0">
                  <a:pos x="T4" y="T5"/>
                </a:cxn>
                <a:cxn ang="0">
                  <a:pos x="T6" y="T7"/>
                </a:cxn>
                <a:cxn ang="0">
                  <a:pos x="T8" y="T9"/>
                </a:cxn>
              </a:cxnLst>
              <a:rect l="0" t="0" r="r" b="b"/>
              <a:pathLst>
                <a:path w="513" h="4147">
                  <a:moveTo>
                    <a:pt x="513" y="4147"/>
                  </a:moveTo>
                  <a:lnTo>
                    <a:pt x="0" y="4147"/>
                  </a:lnTo>
                  <a:lnTo>
                    <a:pt x="0" y="343"/>
                  </a:lnTo>
                  <a:lnTo>
                    <a:pt x="513" y="0"/>
                  </a:lnTo>
                  <a:lnTo>
                    <a:pt x="513" y="4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8" name="Freeform 149">
              <a:extLst>
                <a:ext uri="{FF2B5EF4-FFF2-40B4-BE49-F238E27FC236}">
                  <a16:creationId xmlns:a16="http://schemas.microsoft.com/office/drawing/2014/main" xmlns="" id="{F5C12127-66B9-4689-97F1-91028D3501D3}"/>
                </a:ext>
              </a:extLst>
            </p:cNvPr>
            <p:cNvSpPr>
              <a:spLocks/>
            </p:cNvSpPr>
            <p:nvPr/>
          </p:nvSpPr>
          <p:spPr bwMode="auto">
            <a:xfrm>
              <a:off x="4420" y="307"/>
              <a:ext cx="558" cy="4147"/>
            </a:xfrm>
            <a:custGeom>
              <a:avLst/>
              <a:gdLst>
                <a:gd name="T0" fmla="*/ 0 w 558"/>
                <a:gd name="T1" fmla="*/ 4147 h 4147"/>
                <a:gd name="T2" fmla="*/ 558 w 558"/>
                <a:gd name="T3" fmla="*/ 4147 h 4147"/>
                <a:gd name="T4" fmla="*/ 558 w 558"/>
                <a:gd name="T5" fmla="*/ 343 h 4147"/>
                <a:gd name="T6" fmla="*/ 0 w 558"/>
                <a:gd name="T7" fmla="*/ 0 h 4147"/>
                <a:gd name="T8" fmla="*/ 0 w 558"/>
                <a:gd name="T9" fmla="*/ 4147 h 4147"/>
              </a:gdLst>
              <a:ahLst/>
              <a:cxnLst>
                <a:cxn ang="0">
                  <a:pos x="T0" y="T1"/>
                </a:cxn>
                <a:cxn ang="0">
                  <a:pos x="T2" y="T3"/>
                </a:cxn>
                <a:cxn ang="0">
                  <a:pos x="T4" y="T5"/>
                </a:cxn>
                <a:cxn ang="0">
                  <a:pos x="T6" y="T7"/>
                </a:cxn>
                <a:cxn ang="0">
                  <a:pos x="T8" y="T9"/>
                </a:cxn>
              </a:cxnLst>
              <a:rect l="0" t="0" r="r" b="b"/>
              <a:pathLst>
                <a:path w="558" h="4147">
                  <a:moveTo>
                    <a:pt x="0" y="4147"/>
                  </a:moveTo>
                  <a:lnTo>
                    <a:pt x="558" y="4147"/>
                  </a:lnTo>
                  <a:lnTo>
                    <a:pt x="558" y="343"/>
                  </a:lnTo>
                  <a:lnTo>
                    <a:pt x="0" y="0"/>
                  </a:lnTo>
                  <a:lnTo>
                    <a:pt x="0" y="4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9" name="Freeform 150">
              <a:extLst>
                <a:ext uri="{FF2B5EF4-FFF2-40B4-BE49-F238E27FC236}">
                  <a16:creationId xmlns:a16="http://schemas.microsoft.com/office/drawing/2014/main" xmlns="" id="{7E80343C-CA11-4650-B277-C26BA77D56BD}"/>
                </a:ext>
              </a:extLst>
            </p:cNvPr>
            <p:cNvSpPr>
              <a:spLocks/>
            </p:cNvSpPr>
            <p:nvPr/>
          </p:nvSpPr>
          <p:spPr bwMode="auto">
            <a:xfrm>
              <a:off x="4278" y="3217"/>
              <a:ext cx="1533" cy="1237"/>
            </a:xfrm>
            <a:custGeom>
              <a:avLst/>
              <a:gdLst>
                <a:gd name="T0" fmla="*/ 1533 w 1533"/>
                <a:gd name="T1" fmla="*/ 1237 h 1237"/>
                <a:gd name="T2" fmla="*/ 0 w 1533"/>
                <a:gd name="T3" fmla="*/ 1237 h 1237"/>
                <a:gd name="T4" fmla="*/ 0 w 1533"/>
                <a:gd name="T5" fmla="*/ 0 h 1237"/>
                <a:gd name="T6" fmla="*/ 1041 w 1533"/>
                <a:gd name="T7" fmla="*/ 0 h 1237"/>
                <a:gd name="T8" fmla="*/ 1533 w 1533"/>
                <a:gd name="T9" fmla="*/ 1237 h 1237"/>
              </a:gdLst>
              <a:ahLst/>
              <a:cxnLst>
                <a:cxn ang="0">
                  <a:pos x="T0" y="T1"/>
                </a:cxn>
                <a:cxn ang="0">
                  <a:pos x="T2" y="T3"/>
                </a:cxn>
                <a:cxn ang="0">
                  <a:pos x="T4" y="T5"/>
                </a:cxn>
                <a:cxn ang="0">
                  <a:pos x="T6" y="T7"/>
                </a:cxn>
                <a:cxn ang="0">
                  <a:pos x="T8" y="T9"/>
                </a:cxn>
              </a:cxnLst>
              <a:rect l="0" t="0" r="r" b="b"/>
              <a:pathLst>
                <a:path w="1533" h="1237">
                  <a:moveTo>
                    <a:pt x="1533" y="1237"/>
                  </a:moveTo>
                  <a:lnTo>
                    <a:pt x="0" y="1237"/>
                  </a:lnTo>
                  <a:lnTo>
                    <a:pt x="0" y="0"/>
                  </a:lnTo>
                  <a:lnTo>
                    <a:pt x="1041" y="0"/>
                  </a:lnTo>
                  <a:lnTo>
                    <a:pt x="1533" y="1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0" name="Freeform 151">
              <a:extLst>
                <a:ext uri="{FF2B5EF4-FFF2-40B4-BE49-F238E27FC236}">
                  <a16:creationId xmlns:a16="http://schemas.microsoft.com/office/drawing/2014/main" xmlns="" id="{AF8C0C06-FE7E-4B9B-808F-40433296D7A2}"/>
                </a:ext>
              </a:extLst>
            </p:cNvPr>
            <p:cNvSpPr>
              <a:spLocks/>
            </p:cNvSpPr>
            <p:nvPr/>
          </p:nvSpPr>
          <p:spPr bwMode="auto">
            <a:xfrm>
              <a:off x="3252" y="1949"/>
              <a:ext cx="1026" cy="2505"/>
            </a:xfrm>
            <a:custGeom>
              <a:avLst/>
              <a:gdLst>
                <a:gd name="T0" fmla="*/ 1026 w 1026"/>
                <a:gd name="T1" fmla="*/ 2505 h 2505"/>
                <a:gd name="T2" fmla="*/ 0 w 1026"/>
                <a:gd name="T3" fmla="*/ 2505 h 2505"/>
                <a:gd name="T4" fmla="*/ 0 w 1026"/>
                <a:gd name="T5" fmla="*/ 681 h 2505"/>
                <a:gd name="T6" fmla="*/ 1026 w 1026"/>
                <a:gd name="T7" fmla="*/ 0 h 2505"/>
                <a:gd name="T8" fmla="*/ 1026 w 1026"/>
                <a:gd name="T9" fmla="*/ 2505 h 2505"/>
              </a:gdLst>
              <a:ahLst/>
              <a:cxnLst>
                <a:cxn ang="0">
                  <a:pos x="T0" y="T1"/>
                </a:cxn>
                <a:cxn ang="0">
                  <a:pos x="T2" y="T3"/>
                </a:cxn>
                <a:cxn ang="0">
                  <a:pos x="T4" y="T5"/>
                </a:cxn>
                <a:cxn ang="0">
                  <a:pos x="T6" y="T7"/>
                </a:cxn>
                <a:cxn ang="0">
                  <a:pos x="T8" y="T9"/>
                </a:cxn>
              </a:cxnLst>
              <a:rect l="0" t="0" r="r" b="b"/>
              <a:pathLst>
                <a:path w="1026" h="2505">
                  <a:moveTo>
                    <a:pt x="1026" y="2505"/>
                  </a:moveTo>
                  <a:lnTo>
                    <a:pt x="0" y="2505"/>
                  </a:lnTo>
                  <a:lnTo>
                    <a:pt x="0" y="681"/>
                  </a:lnTo>
                  <a:lnTo>
                    <a:pt x="1026" y="0"/>
                  </a:lnTo>
                  <a:lnTo>
                    <a:pt x="1026" y="25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1" name="Freeform 152">
              <a:extLst>
                <a:ext uri="{FF2B5EF4-FFF2-40B4-BE49-F238E27FC236}">
                  <a16:creationId xmlns:a16="http://schemas.microsoft.com/office/drawing/2014/main" xmlns="" id="{49383655-308E-4224-A4EA-8C7ABB4B484A}"/>
                </a:ext>
              </a:extLst>
            </p:cNvPr>
            <p:cNvSpPr>
              <a:spLocks/>
            </p:cNvSpPr>
            <p:nvPr/>
          </p:nvSpPr>
          <p:spPr bwMode="auto">
            <a:xfrm>
              <a:off x="2121" y="1949"/>
              <a:ext cx="1027" cy="2505"/>
            </a:xfrm>
            <a:custGeom>
              <a:avLst/>
              <a:gdLst>
                <a:gd name="T0" fmla="*/ 1027 w 1027"/>
                <a:gd name="T1" fmla="*/ 2505 h 2505"/>
                <a:gd name="T2" fmla="*/ 0 w 1027"/>
                <a:gd name="T3" fmla="*/ 2505 h 2505"/>
                <a:gd name="T4" fmla="*/ 0 w 1027"/>
                <a:gd name="T5" fmla="*/ 681 h 2505"/>
                <a:gd name="T6" fmla="*/ 1027 w 1027"/>
                <a:gd name="T7" fmla="*/ 0 h 2505"/>
                <a:gd name="T8" fmla="*/ 1027 w 1027"/>
                <a:gd name="T9" fmla="*/ 2505 h 2505"/>
              </a:gdLst>
              <a:ahLst/>
              <a:cxnLst>
                <a:cxn ang="0">
                  <a:pos x="T0" y="T1"/>
                </a:cxn>
                <a:cxn ang="0">
                  <a:pos x="T2" y="T3"/>
                </a:cxn>
                <a:cxn ang="0">
                  <a:pos x="T4" y="T5"/>
                </a:cxn>
                <a:cxn ang="0">
                  <a:pos x="T6" y="T7"/>
                </a:cxn>
                <a:cxn ang="0">
                  <a:pos x="T8" y="T9"/>
                </a:cxn>
              </a:cxnLst>
              <a:rect l="0" t="0" r="r" b="b"/>
              <a:pathLst>
                <a:path w="1027" h="2505">
                  <a:moveTo>
                    <a:pt x="1027" y="2505"/>
                  </a:moveTo>
                  <a:lnTo>
                    <a:pt x="0" y="2505"/>
                  </a:lnTo>
                  <a:lnTo>
                    <a:pt x="0" y="681"/>
                  </a:lnTo>
                  <a:lnTo>
                    <a:pt x="1027" y="0"/>
                  </a:lnTo>
                  <a:lnTo>
                    <a:pt x="1027" y="25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2" name="Freeform 153">
              <a:extLst>
                <a:ext uri="{FF2B5EF4-FFF2-40B4-BE49-F238E27FC236}">
                  <a16:creationId xmlns:a16="http://schemas.microsoft.com/office/drawing/2014/main" xmlns="" id="{D0DF6E3E-F9C2-4E72-A0E6-885C5799DB39}"/>
                </a:ext>
              </a:extLst>
            </p:cNvPr>
            <p:cNvSpPr>
              <a:spLocks/>
            </p:cNvSpPr>
            <p:nvPr/>
          </p:nvSpPr>
          <p:spPr bwMode="auto">
            <a:xfrm>
              <a:off x="328" y="2417"/>
              <a:ext cx="1027" cy="2037"/>
            </a:xfrm>
            <a:custGeom>
              <a:avLst/>
              <a:gdLst>
                <a:gd name="T0" fmla="*/ 1027 w 1027"/>
                <a:gd name="T1" fmla="*/ 2037 h 2037"/>
                <a:gd name="T2" fmla="*/ 0 w 1027"/>
                <a:gd name="T3" fmla="*/ 2037 h 2037"/>
                <a:gd name="T4" fmla="*/ 0 w 1027"/>
                <a:gd name="T5" fmla="*/ 521 h 2037"/>
                <a:gd name="T6" fmla="*/ 1027 w 1027"/>
                <a:gd name="T7" fmla="*/ 0 h 2037"/>
                <a:gd name="T8" fmla="*/ 1027 w 1027"/>
                <a:gd name="T9" fmla="*/ 2037 h 2037"/>
              </a:gdLst>
              <a:ahLst/>
              <a:cxnLst>
                <a:cxn ang="0">
                  <a:pos x="T0" y="T1"/>
                </a:cxn>
                <a:cxn ang="0">
                  <a:pos x="T2" y="T3"/>
                </a:cxn>
                <a:cxn ang="0">
                  <a:pos x="T4" y="T5"/>
                </a:cxn>
                <a:cxn ang="0">
                  <a:pos x="T6" y="T7"/>
                </a:cxn>
                <a:cxn ang="0">
                  <a:pos x="T8" y="T9"/>
                </a:cxn>
              </a:cxnLst>
              <a:rect l="0" t="0" r="r" b="b"/>
              <a:pathLst>
                <a:path w="1027" h="2037">
                  <a:moveTo>
                    <a:pt x="1027" y="2037"/>
                  </a:moveTo>
                  <a:lnTo>
                    <a:pt x="0" y="2037"/>
                  </a:lnTo>
                  <a:lnTo>
                    <a:pt x="0" y="521"/>
                  </a:lnTo>
                  <a:lnTo>
                    <a:pt x="1027" y="0"/>
                  </a:lnTo>
                  <a:lnTo>
                    <a:pt x="1027" y="20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3" name="Freeform 154">
              <a:extLst>
                <a:ext uri="{FF2B5EF4-FFF2-40B4-BE49-F238E27FC236}">
                  <a16:creationId xmlns:a16="http://schemas.microsoft.com/office/drawing/2014/main" xmlns="" id="{64CEF85D-CFBE-4139-801B-0672B60D968A}"/>
                </a:ext>
              </a:extLst>
            </p:cNvPr>
            <p:cNvSpPr>
              <a:spLocks/>
            </p:cNvSpPr>
            <p:nvPr/>
          </p:nvSpPr>
          <p:spPr bwMode="auto">
            <a:xfrm>
              <a:off x="1407" y="2891"/>
              <a:ext cx="624" cy="1563"/>
            </a:xfrm>
            <a:custGeom>
              <a:avLst/>
              <a:gdLst>
                <a:gd name="T0" fmla="*/ 0 w 624"/>
                <a:gd name="T1" fmla="*/ 1563 h 1563"/>
                <a:gd name="T2" fmla="*/ 624 w 624"/>
                <a:gd name="T3" fmla="*/ 1563 h 1563"/>
                <a:gd name="T4" fmla="*/ 624 w 624"/>
                <a:gd name="T5" fmla="*/ 260 h 1563"/>
                <a:gd name="T6" fmla="*/ 0 w 624"/>
                <a:gd name="T7" fmla="*/ 0 h 1563"/>
                <a:gd name="T8" fmla="*/ 0 w 624"/>
                <a:gd name="T9" fmla="*/ 1563 h 1563"/>
              </a:gdLst>
              <a:ahLst/>
              <a:cxnLst>
                <a:cxn ang="0">
                  <a:pos x="T0" y="T1"/>
                </a:cxn>
                <a:cxn ang="0">
                  <a:pos x="T2" y="T3"/>
                </a:cxn>
                <a:cxn ang="0">
                  <a:pos x="T4" y="T5"/>
                </a:cxn>
                <a:cxn ang="0">
                  <a:pos x="T6" y="T7"/>
                </a:cxn>
                <a:cxn ang="0">
                  <a:pos x="T8" y="T9"/>
                </a:cxn>
              </a:cxnLst>
              <a:rect l="0" t="0" r="r" b="b"/>
              <a:pathLst>
                <a:path w="624" h="1563">
                  <a:moveTo>
                    <a:pt x="0" y="1563"/>
                  </a:moveTo>
                  <a:lnTo>
                    <a:pt x="624" y="1563"/>
                  </a:lnTo>
                  <a:lnTo>
                    <a:pt x="624" y="260"/>
                  </a:lnTo>
                  <a:lnTo>
                    <a:pt x="0" y="0"/>
                  </a:lnTo>
                  <a:lnTo>
                    <a:pt x="0" y="1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grpSp>
      <p:grpSp>
        <p:nvGrpSpPr>
          <p:cNvPr id="6" name="Group 5">
            <a:extLst>
              <a:ext uri="{FF2B5EF4-FFF2-40B4-BE49-F238E27FC236}">
                <a16:creationId xmlns:a16="http://schemas.microsoft.com/office/drawing/2014/main" xmlns="" id="{B9DE34C6-ECAC-492A-9C10-188D1D35A03B}"/>
              </a:ext>
            </a:extLst>
          </p:cNvPr>
          <p:cNvGrpSpPr/>
          <p:nvPr/>
        </p:nvGrpSpPr>
        <p:grpSpPr>
          <a:xfrm>
            <a:off x="-49559" y="2397544"/>
            <a:ext cx="9630392" cy="4494793"/>
            <a:chOff x="-667067" y="2053725"/>
            <a:chExt cx="10292063" cy="4803615"/>
          </a:xfrm>
        </p:grpSpPr>
        <p:sp>
          <p:nvSpPr>
            <p:cNvPr id="440" name="Freeform: Shape 439">
              <a:extLst>
                <a:ext uri="{FF2B5EF4-FFF2-40B4-BE49-F238E27FC236}">
                  <a16:creationId xmlns:a16="http://schemas.microsoft.com/office/drawing/2014/main" xmlns="" id="{51098CF7-E4F6-4D94-B05F-36E584F82F0D}"/>
                </a:ext>
              </a:extLst>
            </p:cNvPr>
            <p:cNvSpPr>
              <a:spLocks noChangeArrowheads="1"/>
            </p:cNvSpPr>
            <p:nvPr/>
          </p:nvSpPr>
          <p:spPr bwMode="auto">
            <a:xfrm>
              <a:off x="-667067" y="2053725"/>
              <a:ext cx="9423211" cy="4803615"/>
            </a:xfrm>
            <a:custGeom>
              <a:avLst/>
              <a:gdLst>
                <a:gd name="connsiteX0" fmla="*/ 3896485 w 9423211"/>
                <a:gd name="connsiteY0" fmla="*/ 3402560 h 4803615"/>
                <a:gd name="connsiteX1" fmla="*/ 3896485 w 9423211"/>
                <a:gd name="connsiteY1" fmla="*/ 3402561 h 4803615"/>
                <a:gd name="connsiteX2" fmla="*/ 4322258 w 9423211"/>
                <a:gd name="connsiteY2" fmla="*/ 3402561 h 4803615"/>
                <a:gd name="connsiteX3" fmla="*/ 4322258 w 9423211"/>
                <a:gd name="connsiteY3" fmla="*/ 3402560 h 4803615"/>
                <a:gd name="connsiteX4" fmla="*/ 3325084 w 9423211"/>
                <a:gd name="connsiteY4" fmla="*/ 3402560 h 4803615"/>
                <a:gd name="connsiteX5" fmla="*/ 3325084 w 9423211"/>
                <a:gd name="connsiteY5" fmla="*/ 3402561 h 4803615"/>
                <a:gd name="connsiteX6" fmla="*/ 3806093 w 9423211"/>
                <a:gd name="connsiteY6" fmla="*/ 3402561 h 4803615"/>
                <a:gd name="connsiteX7" fmla="*/ 3806093 w 9423211"/>
                <a:gd name="connsiteY7" fmla="*/ 3402560 h 4803615"/>
                <a:gd name="connsiteX8" fmla="*/ 2997962 w 9423211"/>
                <a:gd name="connsiteY8" fmla="*/ 3402560 h 4803615"/>
                <a:gd name="connsiteX9" fmla="*/ 2997963 w 9423211"/>
                <a:gd name="connsiteY9" fmla="*/ 3402561 h 4803615"/>
                <a:gd name="connsiteX10" fmla="*/ 3231467 w 9423211"/>
                <a:gd name="connsiteY10" fmla="*/ 3402561 h 4803615"/>
                <a:gd name="connsiteX11" fmla="*/ 3231467 w 9423211"/>
                <a:gd name="connsiteY11" fmla="*/ 3402560 h 4803615"/>
                <a:gd name="connsiteX12" fmla="*/ 6053175 w 9423211"/>
                <a:gd name="connsiteY12" fmla="*/ 3333762 h 4803615"/>
                <a:gd name="connsiteX13" fmla="*/ 6061978 w 9423211"/>
                <a:gd name="connsiteY13" fmla="*/ 3350008 h 4803615"/>
                <a:gd name="connsiteX14" fmla="*/ 6070609 w 9423211"/>
                <a:gd name="connsiteY14" fmla="*/ 3346346 h 4803615"/>
                <a:gd name="connsiteX15" fmla="*/ 5410519 w 9423211"/>
                <a:gd name="connsiteY15" fmla="*/ 2869898 h 4803615"/>
                <a:gd name="connsiteX16" fmla="*/ 5410519 w 9423211"/>
                <a:gd name="connsiteY16" fmla="*/ 2873517 h 4803615"/>
                <a:gd name="connsiteX17" fmla="*/ 5416880 w 9423211"/>
                <a:gd name="connsiteY17" fmla="*/ 2874490 h 4803615"/>
                <a:gd name="connsiteX18" fmla="*/ 4096631 w 9423211"/>
                <a:gd name="connsiteY18" fmla="*/ 2718175 h 4803615"/>
                <a:gd name="connsiteX19" fmla="*/ 4096631 w 9423211"/>
                <a:gd name="connsiteY19" fmla="*/ 3163671 h 4803615"/>
                <a:gd name="connsiteX20" fmla="*/ 4096634 w 9423211"/>
                <a:gd name="connsiteY20" fmla="*/ 3163671 h 4803615"/>
                <a:gd name="connsiteX21" fmla="*/ 4096634 w 9423211"/>
                <a:gd name="connsiteY21" fmla="*/ 2718175 h 4803615"/>
                <a:gd name="connsiteX22" fmla="*/ 4096633 w 9423211"/>
                <a:gd name="connsiteY22" fmla="*/ 2559991 h 4803615"/>
                <a:gd name="connsiteX23" fmla="*/ 4096633 w 9423211"/>
                <a:gd name="connsiteY23" fmla="*/ 2621376 h 4803615"/>
                <a:gd name="connsiteX24" fmla="*/ 4096632 w 9423211"/>
                <a:gd name="connsiteY24" fmla="*/ 2621379 h 4803615"/>
                <a:gd name="connsiteX25" fmla="*/ 4096632 w 9423211"/>
                <a:gd name="connsiteY25" fmla="*/ 2682664 h 4803615"/>
                <a:gd name="connsiteX26" fmla="*/ 4096634 w 9423211"/>
                <a:gd name="connsiteY26" fmla="*/ 2682664 h 4803615"/>
                <a:gd name="connsiteX27" fmla="*/ 4096634 w 9423211"/>
                <a:gd name="connsiteY27" fmla="*/ 2559991 h 4803615"/>
                <a:gd name="connsiteX28" fmla="*/ 4532442 w 9423211"/>
                <a:gd name="connsiteY28" fmla="*/ 2559980 h 4803615"/>
                <a:gd name="connsiteX29" fmla="*/ 4532442 w 9423211"/>
                <a:gd name="connsiteY29" fmla="*/ 2559991 h 4803615"/>
                <a:gd name="connsiteX30" fmla="*/ 4590384 w 9423211"/>
                <a:gd name="connsiteY30" fmla="*/ 2611643 h 4803615"/>
                <a:gd name="connsiteX31" fmla="*/ 5052724 w 9423211"/>
                <a:gd name="connsiteY31" fmla="*/ 2611643 h 4803615"/>
                <a:gd name="connsiteX32" fmla="*/ 4981163 w 9423211"/>
                <a:gd name="connsiteY32" fmla="*/ 2559991 h 4803615"/>
                <a:gd name="connsiteX33" fmla="*/ 4822981 w 9423211"/>
                <a:gd name="connsiteY33" fmla="*/ 2559991 h 4803615"/>
                <a:gd name="connsiteX34" fmla="*/ 4815314 w 9423211"/>
                <a:gd name="connsiteY34" fmla="*/ 2559991 h 4803615"/>
                <a:gd name="connsiteX35" fmla="*/ 4797104 w 9423211"/>
                <a:gd name="connsiteY35" fmla="*/ 2559991 h 4803615"/>
                <a:gd name="connsiteX36" fmla="*/ 4761644 w 9423211"/>
                <a:gd name="connsiteY36" fmla="*/ 2559991 h 4803615"/>
                <a:gd name="connsiteX37" fmla="*/ 4532451 w 9423211"/>
                <a:gd name="connsiteY37" fmla="*/ 2559991 h 4803615"/>
                <a:gd name="connsiteX38" fmla="*/ 8324595 w 9423211"/>
                <a:gd name="connsiteY38" fmla="*/ 2517582 h 4803615"/>
                <a:gd name="connsiteX39" fmla="*/ 8322214 w 9423211"/>
                <a:gd name="connsiteY39" fmla="*/ 2519198 h 4803615"/>
                <a:gd name="connsiteX40" fmla="*/ 8322214 w 9423211"/>
                <a:gd name="connsiteY40" fmla="*/ 2519162 h 4803615"/>
                <a:gd name="connsiteX41" fmla="*/ 8340056 w 9423211"/>
                <a:gd name="connsiteY41" fmla="*/ 2507320 h 4803615"/>
                <a:gd name="connsiteX42" fmla="*/ 8324595 w 9423211"/>
                <a:gd name="connsiteY42" fmla="*/ 2517582 h 4803615"/>
                <a:gd name="connsiteX43" fmla="*/ 8330454 w 9423211"/>
                <a:gd name="connsiteY43" fmla="*/ 2513605 h 4803615"/>
                <a:gd name="connsiteX44" fmla="*/ 8340056 w 9423211"/>
                <a:gd name="connsiteY44" fmla="*/ 2507320 h 4803615"/>
                <a:gd name="connsiteX45" fmla="*/ 6259544 w 9423211"/>
                <a:gd name="connsiteY45" fmla="*/ 2337243 h 4803615"/>
                <a:gd name="connsiteX46" fmla="*/ 6259544 w 9423211"/>
                <a:gd name="connsiteY46" fmla="*/ 2359753 h 4803615"/>
                <a:gd name="connsiteX47" fmla="*/ 6198479 w 9423211"/>
                <a:gd name="connsiteY47" fmla="*/ 2421177 h 4803615"/>
                <a:gd name="connsiteX48" fmla="*/ 5815054 w 9423211"/>
                <a:gd name="connsiteY48" fmla="*/ 2421177 h 4803615"/>
                <a:gd name="connsiteX49" fmla="*/ 5714384 w 9423211"/>
                <a:gd name="connsiteY49" fmla="*/ 2421177 h 4803615"/>
                <a:gd name="connsiteX50" fmla="*/ 5707664 w 9423211"/>
                <a:gd name="connsiteY50" fmla="*/ 2454278 h 4803615"/>
                <a:gd name="connsiteX51" fmla="*/ 5701445 w 9423211"/>
                <a:gd name="connsiteY51" fmla="*/ 2463450 h 4803615"/>
                <a:gd name="connsiteX52" fmla="*/ 6504889 w 9423211"/>
                <a:gd name="connsiteY52" fmla="*/ 2840847 h 4803615"/>
                <a:gd name="connsiteX53" fmla="*/ 6566225 w 9423211"/>
                <a:gd name="connsiteY53" fmla="*/ 2950214 h 4803615"/>
                <a:gd name="connsiteX54" fmla="*/ 6566225 w 9423211"/>
                <a:gd name="connsiteY54" fmla="*/ 2912065 h 4803615"/>
                <a:gd name="connsiteX55" fmla="*/ 6566225 w 9423211"/>
                <a:gd name="connsiteY55" fmla="*/ 2808192 h 4803615"/>
                <a:gd name="connsiteX56" fmla="*/ 6566225 w 9423211"/>
                <a:gd name="connsiteY56" fmla="*/ 2756913 h 4803615"/>
                <a:gd name="connsiteX57" fmla="*/ 6566225 w 9423211"/>
                <a:gd name="connsiteY57" fmla="*/ 2695577 h 4803615"/>
                <a:gd name="connsiteX58" fmla="*/ 6566225 w 9423211"/>
                <a:gd name="connsiteY58" fmla="*/ 2691351 h 4803615"/>
                <a:gd name="connsiteX59" fmla="*/ 6566225 w 9423211"/>
                <a:gd name="connsiteY59" fmla="*/ 2634241 h 4803615"/>
                <a:gd name="connsiteX60" fmla="*/ 6566225 w 9423211"/>
                <a:gd name="connsiteY60" fmla="*/ 2582589 h 4803615"/>
                <a:gd name="connsiteX61" fmla="*/ 6566225 w 9423211"/>
                <a:gd name="connsiteY61" fmla="*/ 2560780 h 4803615"/>
                <a:gd name="connsiteX62" fmla="*/ 6566225 w 9423211"/>
                <a:gd name="connsiteY62" fmla="*/ 2415714 h 4803615"/>
                <a:gd name="connsiteX63" fmla="*/ 6566225 w 9423211"/>
                <a:gd name="connsiteY63" fmla="*/ 2337243 h 4803615"/>
                <a:gd name="connsiteX64" fmla="*/ 4034903 w 9423211"/>
                <a:gd name="connsiteY64" fmla="*/ 0 h 4803615"/>
                <a:gd name="connsiteX65" fmla="*/ 4080904 w 9423211"/>
                <a:gd name="connsiteY65" fmla="*/ 0 h 4803615"/>
                <a:gd name="connsiteX66" fmla="*/ 4119240 w 9423211"/>
                <a:gd name="connsiteY66" fmla="*/ 38201 h 4803615"/>
                <a:gd name="connsiteX67" fmla="*/ 4119240 w 9423211"/>
                <a:gd name="connsiteY67" fmla="*/ 38740 h 4803615"/>
                <a:gd name="connsiteX68" fmla="*/ 4148803 w 9423211"/>
                <a:gd name="connsiteY68" fmla="*/ 38740 h 4803615"/>
                <a:gd name="connsiteX69" fmla="*/ 4187032 w 9423211"/>
                <a:gd name="connsiteY69" fmla="*/ 77299 h 4803615"/>
                <a:gd name="connsiteX70" fmla="*/ 4187032 w 9423211"/>
                <a:gd name="connsiteY70" fmla="*/ 103328 h 4803615"/>
                <a:gd name="connsiteX71" fmla="*/ 4187032 w 9423211"/>
                <a:gd name="connsiteY71" fmla="*/ 116216 h 4803615"/>
                <a:gd name="connsiteX72" fmla="*/ 4242018 w 9423211"/>
                <a:gd name="connsiteY72" fmla="*/ 116216 h 4803615"/>
                <a:gd name="connsiteX73" fmla="*/ 4303235 w 9423211"/>
                <a:gd name="connsiteY73" fmla="*/ 177502 h 4803615"/>
                <a:gd name="connsiteX74" fmla="*/ 4303235 w 9423211"/>
                <a:gd name="connsiteY74" fmla="*/ 299505 h 4803615"/>
                <a:gd name="connsiteX75" fmla="*/ 4303235 w 9423211"/>
                <a:gd name="connsiteY75" fmla="*/ 351878 h 4803615"/>
                <a:gd name="connsiteX76" fmla="*/ 4379030 w 9423211"/>
                <a:gd name="connsiteY76" fmla="*/ 351878 h 4803615"/>
                <a:gd name="connsiteX77" fmla="*/ 4578701 w 9423211"/>
                <a:gd name="connsiteY77" fmla="*/ 351878 h 4803615"/>
                <a:gd name="connsiteX78" fmla="*/ 4655119 w 9423211"/>
                <a:gd name="connsiteY78" fmla="*/ 428548 h 4803615"/>
                <a:gd name="connsiteX79" fmla="*/ 4655119 w 9423211"/>
                <a:gd name="connsiteY79" fmla="*/ 765899 h 4803615"/>
                <a:gd name="connsiteX80" fmla="*/ 4578701 w 9423211"/>
                <a:gd name="connsiteY80" fmla="*/ 842570 h 4803615"/>
                <a:gd name="connsiteX81" fmla="*/ 4538909 w 9423211"/>
                <a:gd name="connsiteY81" fmla="*/ 842570 h 4803615"/>
                <a:gd name="connsiteX82" fmla="*/ 4538909 w 9423211"/>
                <a:gd name="connsiteY82" fmla="*/ 882091 h 4803615"/>
                <a:gd name="connsiteX83" fmla="*/ 4486180 w 9423211"/>
                <a:gd name="connsiteY83" fmla="*/ 936189 h 4803615"/>
                <a:gd name="connsiteX84" fmla="*/ 4477573 w 9423211"/>
                <a:gd name="connsiteY84" fmla="*/ 934591 h 4803615"/>
                <a:gd name="connsiteX85" fmla="*/ 4477573 w 9423211"/>
                <a:gd name="connsiteY85" fmla="*/ 990495 h 4803615"/>
                <a:gd name="connsiteX86" fmla="*/ 4477573 w 9423211"/>
                <a:gd name="connsiteY86" fmla="*/ 1180644 h 4803615"/>
                <a:gd name="connsiteX87" fmla="*/ 4423686 w 9423211"/>
                <a:gd name="connsiteY87" fmla="*/ 1226730 h 4803615"/>
                <a:gd name="connsiteX88" fmla="*/ 4377497 w 9423211"/>
                <a:gd name="connsiteY88" fmla="*/ 1180644 h 4803615"/>
                <a:gd name="connsiteX89" fmla="*/ 4377497 w 9423211"/>
                <a:gd name="connsiteY89" fmla="*/ 604571 h 4803615"/>
                <a:gd name="connsiteX90" fmla="*/ 4423686 w 9423211"/>
                <a:gd name="connsiteY90" fmla="*/ 558485 h 4803615"/>
                <a:gd name="connsiteX91" fmla="*/ 4477573 w 9423211"/>
                <a:gd name="connsiteY91" fmla="*/ 604571 h 4803615"/>
                <a:gd name="connsiteX92" fmla="*/ 4477573 w 9423211"/>
                <a:gd name="connsiteY92" fmla="*/ 676580 h 4803615"/>
                <a:gd name="connsiteX93" fmla="*/ 4477573 w 9423211"/>
                <a:gd name="connsiteY93" fmla="*/ 682755 h 4803615"/>
                <a:gd name="connsiteX94" fmla="*/ 4486180 w 9423211"/>
                <a:gd name="connsiteY94" fmla="*/ 681158 h 4803615"/>
                <a:gd name="connsiteX95" fmla="*/ 4538909 w 9423211"/>
                <a:gd name="connsiteY95" fmla="*/ 735255 h 4803615"/>
                <a:gd name="connsiteX96" fmla="*/ 4538909 w 9423211"/>
                <a:gd name="connsiteY96" fmla="*/ 797202 h 4803615"/>
                <a:gd name="connsiteX97" fmla="*/ 4538909 w 9423211"/>
                <a:gd name="connsiteY97" fmla="*/ 804235 h 4803615"/>
                <a:gd name="connsiteX98" fmla="*/ 4543235 w 9423211"/>
                <a:gd name="connsiteY98" fmla="*/ 804235 h 4803615"/>
                <a:gd name="connsiteX99" fmla="*/ 4578701 w 9423211"/>
                <a:gd name="connsiteY99" fmla="*/ 804235 h 4803615"/>
                <a:gd name="connsiteX100" fmla="*/ 4616908 w 9423211"/>
                <a:gd name="connsiteY100" fmla="*/ 765899 h 4803615"/>
                <a:gd name="connsiteX101" fmla="*/ 4616908 w 9423211"/>
                <a:gd name="connsiteY101" fmla="*/ 428548 h 4803615"/>
                <a:gd name="connsiteX102" fmla="*/ 4578701 w 9423211"/>
                <a:gd name="connsiteY102" fmla="*/ 382546 h 4803615"/>
                <a:gd name="connsiteX103" fmla="*/ 4317906 w 9423211"/>
                <a:gd name="connsiteY103" fmla="*/ 382546 h 4803615"/>
                <a:gd name="connsiteX104" fmla="*/ 4303235 w 9423211"/>
                <a:gd name="connsiteY104" fmla="*/ 382546 h 4803615"/>
                <a:gd name="connsiteX105" fmla="*/ 4303235 w 9423211"/>
                <a:gd name="connsiteY105" fmla="*/ 466695 h 4803615"/>
                <a:gd name="connsiteX106" fmla="*/ 4303235 w 9423211"/>
                <a:gd name="connsiteY106" fmla="*/ 1899456 h 4803615"/>
                <a:gd name="connsiteX107" fmla="*/ 4303235 w 9423211"/>
                <a:gd name="connsiteY107" fmla="*/ 1914380 h 4803615"/>
                <a:gd name="connsiteX108" fmla="*/ 4303249 w 9423211"/>
                <a:gd name="connsiteY108" fmla="*/ 1914344 h 4803615"/>
                <a:gd name="connsiteX109" fmla="*/ 4532451 w 9423211"/>
                <a:gd name="connsiteY109" fmla="*/ 1914344 h 4803615"/>
                <a:gd name="connsiteX110" fmla="*/ 5188398 w 9423211"/>
                <a:gd name="connsiteY110" fmla="*/ 2222459 h 4803615"/>
                <a:gd name="connsiteX111" fmla="*/ 5242397 w 9423211"/>
                <a:gd name="connsiteY111" fmla="*/ 2142821 h 4803615"/>
                <a:gd name="connsiteX112" fmla="*/ 5444416 w 9423211"/>
                <a:gd name="connsiteY112" fmla="*/ 2059614 h 4803615"/>
                <a:gd name="connsiteX113" fmla="*/ 5604153 w 9423211"/>
                <a:gd name="connsiteY113" fmla="*/ 2108131 h 4803615"/>
                <a:gd name="connsiteX114" fmla="*/ 5639453 w 9423211"/>
                <a:gd name="connsiteY114" fmla="*/ 2137092 h 4803615"/>
                <a:gd name="connsiteX115" fmla="*/ 5673449 w 9423211"/>
                <a:gd name="connsiteY115" fmla="*/ 2137092 h 4803615"/>
                <a:gd name="connsiteX116" fmla="*/ 6198479 w 9423211"/>
                <a:gd name="connsiteY116" fmla="*/ 2137092 h 4803615"/>
                <a:gd name="connsiteX117" fmla="*/ 6259544 w 9423211"/>
                <a:gd name="connsiteY117" fmla="*/ 2198516 h 4803615"/>
                <a:gd name="connsiteX118" fmla="*/ 6259544 w 9423211"/>
                <a:gd name="connsiteY118" fmla="*/ 2207019 h 4803615"/>
                <a:gd name="connsiteX119" fmla="*/ 6259544 w 9423211"/>
                <a:gd name="connsiteY119" fmla="*/ 2214570 h 4803615"/>
                <a:gd name="connsiteX120" fmla="*/ 6566225 w 9423211"/>
                <a:gd name="connsiteY120" fmla="*/ 2214570 h 4803615"/>
                <a:gd name="connsiteX121" fmla="*/ 6566225 w 9423211"/>
                <a:gd name="connsiteY121" fmla="*/ 2198429 h 4803615"/>
                <a:gd name="connsiteX122" fmla="*/ 6627203 w 9423211"/>
                <a:gd name="connsiteY122" fmla="*/ 2137092 h 4803615"/>
                <a:gd name="connsiteX123" fmla="*/ 6779647 w 9423211"/>
                <a:gd name="connsiteY123" fmla="*/ 2137092 h 4803615"/>
                <a:gd name="connsiteX124" fmla="*/ 6840625 w 9423211"/>
                <a:gd name="connsiteY124" fmla="*/ 2198429 h 4803615"/>
                <a:gd name="connsiteX125" fmla="*/ 6840625 w 9423211"/>
                <a:gd name="connsiteY125" fmla="*/ 2528941 h 4803615"/>
                <a:gd name="connsiteX126" fmla="*/ 6840625 w 9423211"/>
                <a:gd name="connsiteY126" fmla="*/ 2582589 h 4803615"/>
                <a:gd name="connsiteX127" fmla="*/ 6840625 w 9423211"/>
                <a:gd name="connsiteY127" fmla="*/ 2599548 h 4803615"/>
                <a:gd name="connsiteX128" fmla="*/ 6840625 w 9423211"/>
                <a:gd name="connsiteY128" fmla="*/ 2634241 h 4803615"/>
                <a:gd name="connsiteX129" fmla="*/ 6840625 w 9423211"/>
                <a:gd name="connsiteY129" fmla="*/ 2695577 h 4803615"/>
                <a:gd name="connsiteX130" fmla="*/ 6840625 w 9423211"/>
                <a:gd name="connsiteY130" fmla="*/ 2719190 h 4803615"/>
                <a:gd name="connsiteX131" fmla="*/ 6840625 w 9423211"/>
                <a:gd name="connsiteY131" fmla="*/ 2756913 h 4803615"/>
                <a:gd name="connsiteX132" fmla="*/ 6840625 w 9423211"/>
                <a:gd name="connsiteY132" fmla="*/ 2860531 h 4803615"/>
                <a:gd name="connsiteX133" fmla="*/ 6840625 w 9423211"/>
                <a:gd name="connsiteY133" fmla="*/ 3432826 h 4803615"/>
                <a:gd name="connsiteX134" fmla="*/ 6838870 w 9423211"/>
                <a:gd name="connsiteY134" fmla="*/ 3436358 h 4803615"/>
                <a:gd name="connsiteX135" fmla="*/ 7046838 w 9423211"/>
                <a:gd name="connsiteY135" fmla="*/ 3807180 h 4803615"/>
                <a:gd name="connsiteX136" fmla="*/ 7079112 w 9423211"/>
                <a:gd name="connsiteY136" fmla="*/ 3721645 h 4803615"/>
                <a:gd name="connsiteX137" fmla="*/ 8296558 w 9423211"/>
                <a:gd name="connsiteY137" fmla="*/ 2536617 h 4803615"/>
                <a:gd name="connsiteX138" fmla="*/ 8322214 w 9423211"/>
                <a:gd name="connsiteY138" fmla="*/ 2519198 h 4803615"/>
                <a:gd name="connsiteX139" fmla="*/ 8322214 w 9423211"/>
                <a:gd name="connsiteY139" fmla="*/ 2579866 h 4803615"/>
                <a:gd name="connsiteX140" fmla="*/ 8322214 w 9423211"/>
                <a:gd name="connsiteY140" fmla="*/ 2703068 h 4803615"/>
                <a:gd name="connsiteX141" fmla="*/ 8257583 w 9423211"/>
                <a:gd name="connsiteY141" fmla="*/ 2753954 h 4803615"/>
                <a:gd name="connsiteX142" fmla="*/ 8193271 w 9423211"/>
                <a:gd name="connsiteY142" fmla="*/ 2805555 h 4803615"/>
                <a:gd name="connsiteX143" fmla="*/ 8200988 w 9423211"/>
                <a:gd name="connsiteY143" fmla="*/ 2818437 h 4803615"/>
                <a:gd name="connsiteX144" fmla="*/ 9095099 w 9423211"/>
                <a:gd name="connsiteY144" fmla="*/ 4310930 h 4803615"/>
                <a:gd name="connsiteX145" fmla="*/ 9141793 w 9423211"/>
                <a:gd name="connsiteY145" fmla="*/ 4388873 h 4803615"/>
                <a:gd name="connsiteX146" fmla="*/ 9156086 w 9423211"/>
                <a:gd name="connsiteY146" fmla="*/ 4388873 h 4803615"/>
                <a:gd name="connsiteX147" fmla="*/ 9323816 w 9423211"/>
                <a:gd name="connsiteY147" fmla="*/ 4388873 h 4803615"/>
                <a:gd name="connsiteX148" fmla="*/ 9423211 w 9423211"/>
                <a:gd name="connsiteY148" fmla="*/ 4542128 h 4803615"/>
                <a:gd name="connsiteX149" fmla="*/ 7970507 w 9423211"/>
                <a:gd name="connsiteY149" fmla="*/ 4542128 h 4803615"/>
                <a:gd name="connsiteX150" fmla="*/ 7024486 w 9423211"/>
                <a:gd name="connsiteY150" fmla="*/ 4075718 h 4803615"/>
                <a:gd name="connsiteX151" fmla="*/ 7020570 w 9423211"/>
                <a:gd name="connsiteY151" fmla="*/ 4032021 h 4803615"/>
                <a:gd name="connsiteX152" fmla="*/ 6158313 w 9423211"/>
                <a:gd name="connsiteY152" fmla="*/ 3409650 h 4803615"/>
                <a:gd name="connsiteX153" fmla="*/ 6198205 w 9423211"/>
                <a:gd name="connsiteY153" fmla="*/ 3499408 h 4803615"/>
                <a:gd name="connsiteX154" fmla="*/ 6136596 w 9423211"/>
                <a:gd name="connsiteY154" fmla="*/ 3527413 h 4803615"/>
                <a:gd name="connsiteX155" fmla="*/ 6162881 w 9423211"/>
                <a:gd name="connsiteY155" fmla="*/ 3612236 h 4803615"/>
                <a:gd name="connsiteX156" fmla="*/ 6172644 w 9423211"/>
                <a:gd name="connsiteY156" fmla="*/ 3709243 h 4803615"/>
                <a:gd name="connsiteX157" fmla="*/ 6236944 w 9423211"/>
                <a:gd name="connsiteY157" fmla="*/ 3709243 h 4803615"/>
                <a:gd name="connsiteX158" fmla="*/ 6236944 w 9423211"/>
                <a:gd name="connsiteY158" fmla="*/ 3899709 h 4803615"/>
                <a:gd name="connsiteX159" fmla="*/ 6172319 w 9423211"/>
                <a:gd name="connsiteY159" fmla="*/ 3899709 h 4803615"/>
                <a:gd name="connsiteX160" fmla="*/ 6162881 w 9423211"/>
                <a:gd name="connsiteY160" fmla="*/ 3993489 h 4803615"/>
                <a:gd name="connsiteX161" fmla="*/ 6136084 w 9423211"/>
                <a:gd name="connsiteY161" fmla="*/ 4079962 h 4803615"/>
                <a:gd name="connsiteX162" fmla="*/ 6198205 w 9423211"/>
                <a:gd name="connsiteY162" fmla="*/ 4106316 h 4803615"/>
                <a:gd name="connsiteX163" fmla="*/ 6120728 w 9423211"/>
                <a:gd name="connsiteY163" fmla="*/ 4283869 h 4803615"/>
                <a:gd name="connsiteX164" fmla="*/ 6061348 w 9423211"/>
                <a:gd name="connsiteY164" fmla="*/ 4256879 h 4803615"/>
                <a:gd name="connsiteX165" fmla="*/ 6020801 w 9423211"/>
                <a:gd name="connsiteY165" fmla="*/ 4331709 h 4803615"/>
                <a:gd name="connsiteX166" fmla="*/ 5967981 w 9423211"/>
                <a:gd name="connsiteY166" fmla="*/ 4395837 h 4803615"/>
                <a:gd name="connsiteX167" fmla="*/ 6014196 w 9423211"/>
                <a:gd name="connsiteY167" fmla="*/ 4442052 h 4803615"/>
                <a:gd name="connsiteX168" fmla="*/ 5875382 w 9423211"/>
                <a:gd name="connsiteY168" fmla="*/ 4574410 h 4803615"/>
                <a:gd name="connsiteX169" fmla="*/ 5832773 w 9423211"/>
                <a:gd name="connsiteY169" fmla="*/ 4531802 h 4803615"/>
                <a:gd name="connsiteX170" fmla="*/ 5765751 w 9423211"/>
                <a:gd name="connsiteY170" fmla="*/ 4587195 h 4803615"/>
                <a:gd name="connsiteX171" fmla="*/ 5693374 w 9423211"/>
                <a:gd name="connsiteY171" fmla="*/ 4631240 h 4803615"/>
                <a:gd name="connsiteX172" fmla="*/ 5717199 w 9423211"/>
                <a:gd name="connsiteY172" fmla="*/ 4687399 h 4803615"/>
                <a:gd name="connsiteX173" fmla="*/ 5539646 w 9423211"/>
                <a:gd name="connsiteY173" fmla="*/ 4764876 h 4803615"/>
                <a:gd name="connsiteX174" fmla="*/ 5516993 w 9423211"/>
                <a:gd name="connsiteY174" fmla="*/ 4706625 h 4803615"/>
                <a:gd name="connsiteX175" fmla="*/ 5428108 w 9423211"/>
                <a:gd name="connsiteY175" fmla="*/ 4729518 h 4803615"/>
                <a:gd name="connsiteX176" fmla="*/ 5334352 w 9423211"/>
                <a:gd name="connsiteY176" fmla="*/ 4743852 h 4803615"/>
                <a:gd name="connsiteX177" fmla="*/ 5333040 w 9423211"/>
                <a:gd name="connsiteY177" fmla="*/ 4743918 h 4803615"/>
                <a:gd name="connsiteX178" fmla="*/ 5333040 w 9423211"/>
                <a:gd name="connsiteY178" fmla="*/ 4803615 h 4803615"/>
                <a:gd name="connsiteX179" fmla="*/ 5142574 w 9423211"/>
                <a:gd name="connsiteY179" fmla="*/ 4803615 h 4803615"/>
                <a:gd name="connsiteX180" fmla="*/ 5142574 w 9423211"/>
                <a:gd name="connsiteY180" fmla="*/ 4743918 h 4803615"/>
                <a:gd name="connsiteX181" fmla="*/ 5141262 w 9423211"/>
                <a:gd name="connsiteY181" fmla="*/ 4743852 h 4803615"/>
                <a:gd name="connsiteX182" fmla="*/ 5047506 w 9423211"/>
                <a:gd name="connsiteY182" fmla="*/ 4729518 h 4803615"/>
                <a:gd name="connsiteX183" fmla="*/ 4957421 w 9423211"/>
                <a:gd name="connsiteY183" fmla="*/ 4706316 h 4803615"/>
                <a:gd name="connsiteX184" fmla="*/ 4935967 w 9423211"/>
                <a:gd name="connsiteY184" fmla="*/ 4758419 h 4803615"/>
                <a:gd name="connsiteX185" fmla="*/ 4761642 w 9423211"/>
                <a:gd name="connsiteY185" fmla="*/ 4680942 h 4803615"/>
                <a:gd name="connsiteX186" fmla="*/ 4782628 w 9423211"/>
                <a:gd name="connsiteY186" fmla="*/ 4631476 h 4803615"/>
                <a:gd name="connsiteX187" fmla="*/ 4709864 w 9423211"/>
                <a:gd name="connsiteY187" fmla="*/ 4587195 h 4803615"/>
                <a:gd name="connsiteX188" fmla="*/ 4642845 w 9423211"/>
                <a:gd name="connsiteY188" fmla="*/ 4531805 h 4803615"/>
                <a:gd name="connsiteX189" fmla="*/ 4600239 w 9423211"/>
                <a:gd name="connsiteY189" fmla="*/ 4574410 h 4803615"/>
                <a:gd name="connsiteX190" fmla="*/ 4461431 w 9423211"/>
                <a:gd name="connsiteY190" fmla="*/ 4442052 h 4803615"/>
                <a:gd name="connsiteX191" fmla="*/ 4508426 w 9423211"/>
                <a:gd name="connsiteY191" fmla="*/ 4396798 h 4803615"/>
                <a:gd name="connsiteX192" fmla="*/ 4454814 w 9423211"/>
                <a:gd name="connsiteY192" fmla="*/ 4331709 h 4803615"/>
                <a:gd name="connsiteX193" fmla="*/ 4410795 w 9423211"/>
                <a:gd name="connsiteY193" fmla="*/ 4250471 h 4803615"/>
                <a:gd name="connsiteX194" fmla="*/ 4354899 w 9423211"/>
                <a:gd name="connsiteY194" fmla="*/ 4274184 h 4803615"/>
                <a:gd name="connsiteX195" fmla="*/ 4280649 w 9423211"/>
                <a:gd name="connsiteY195" fmla="*/ 4099860 h 4803615"/>
                <a:gd name="connsiteX196" fmla="*/ 4338070 w 9423211"/>
                <a:gd name="connsiteY196" fmla="*/ 4075251 h 4803615"/>
                <a:gd name="connsiteX197" fmla="*/ 4312733 w 9423211"/>
                <a:gd name="connsiteY197" fmla="*/ 3993489 h 4803615"/>
                <a:gd name="connsiteX198" fmla="*/ 4303296 w 9423211"/>
                <a:gd name="connsiteY198" fmla="*/ 3899709 h 4803615"/>
                <a:gd name="connsiteX199" fmla="*/ 4241913 w 9423211"/>
                <a:gd name="connsiteY199" fmla="*/ 3899709 h 4803615"/>
                <a:gd name="connsiteX200" fmla="*/ 4241913 w 9423211"/>
                <a:gd name="connsiteY200" fmla="*/ 3709243 h 4803615"/>
                <a:gd name="connsiteX201" fmla="*/ 4302971 w 9423211"/>
                <a:gd name="connsiteY201" fmla="*/ 3709243 h 4803615"/>
                <a:gd name="connsiteX202" fmla="*/ 4306220 w 9423211"/>
                <a:gd name="connsiteY202" fmla="*/ 3676961 h 4803615"/>
                <a:gd name="connsiteX203" fmla="*/ 3896485 w 9423211"/>
                <a:gd name="connsiteY203" fmla="*/ 3676961 h 4803615"/>
                <a:gd name="connsiteX204" fmla="*/ 3896485 w 9423211"/>
                <a:gd name="connsiteY204" fmla="*/ 4067577 h 4803615"/>
                <a:gd name="connsiteX205" fmla="*/ 3806103 w 9423211"/>
                <a:gd name="connsiteY205" fmla="*/ 4067577 h 4803615"/>
                <a:gd name="connsiteX206" fmla="*/ 3806103 w 9423211"/>
                <a:gd name="connsiteY206" fmla="*/ 4067578 h 4803615"/>
                <a:gd name="connsiteX207" fmla="*/ 3325091 w 9423211"/>
                <a:gd name="connsiteY207" fmla="*/ 4067578 h 4803615"/>
                <a:gd name="connsiteX208" fmla="*/ 3325091 w 9423211"/>
                <a:gd name="connsiteY208" fmla="*/ 3977187 h 4803615"/>
                <a:gd name="connsiteX209" fmla="*/ 3806093 w 9423211"/>
                <a:gd name="connsiteY209" fmla="*/ 3977187 h 4803615"/>
                <a:gd name="connsiteX210" fmla="*/ 3806093 w 9423211"/>
                <a:gd name="connsiteY210" fmla="*/ 3722156 h 4803615"/>
                <a:gd name="connsiteX211" fmla="*/ 3325091 w 9423211"/>
                <a:gd name="connsiteY211" fmla="*/ 3722156 h 4803615"/>
                <a:gd name="connsiteX212" fmla="*/ 3325091 w 9423211"/>
                <a:gd name="connsiteY212" fmla="*/ 3676961 h 4803615"/>
                <a:gd name="connsiteX213" fmla="*/ 3325084 w 9423211"/>
                <a:gd name="connsiteY213" fmla="*/ 3676961 h 4803615"/>
                <a:gd name="connsiteX214" fmla="*/ 3325084 w 9423211"/>
                <a:gd name="connsiteY214" fmla="*/ 4067577 h 4803615"/>
                <a:gd name="connsiteX215" fmla="*/ 3231467 w 9423211"/>
                <a:gd name="connsiteY215" fmla="*/ 4067577 h 4803615"/>
                <a:gd name="connsiteX216" fmla="*/ 3231467 w 9423211"/>
                <a:gd name="connsiteY216" fmla="*/ 3676961 h 4803615"/>
                <a:gd name="connsiteX217" fmla="*/ 3014572 w 9423211"/>
                <a:gd name="connsiteY217" fmla="*/ 3676961 h 4803615"/>
                <a:gd name="connsiteX218" fmla="*/ 3017209 w 9423211"/>
                <a:gd name="connsiteY218" fmla="*/ 3709243 h 4803615"/>
                <a:gd name="connsiteX219" fmla="*/ 3079745 w 9423211"/>
                <a:gd name="connsiteY219" fmla="*/ 3709243 h 4803615"/>
                <a:gd name="connsiteX220" fmla="*/ 3079745 w 9423211"/>
                <a:gd name="connsiteY220" fmla="*/ 3899709 h 4803615"/>
                <a:gd name="connsiteX221" fmla="*/ 3015125 w 9423211"/>
                <a:gd name="connsiteY221" fmla="*/ 3899709 h 4803615"/>
                <a:gd name="connsiteX222" fmla="*/ 3005703 w 9423211"/>
                <a:gd name="connsiteY222" fmla="*/ 3993489 h 4803615"/>
                <a:gd name="connsiteX223" fmla="*/ 2978195 w 9423211"/>
                <a:gd name="connsiteY223" fmla="*/ 4082408 h 4803615"/>
                <a:gd name="connsiteX224" fmla="*/ 3034549 w 9423211"/>
                <a:gd name="connsiteY224" fmla="*/ 4106316 h 4803615"/>
                <a:gd name="connsiteX225" fmla="*/ 2963530 w 9423211"/>
                <a:gd name="connsiteY225" fmla="*/ 4283869 h 4803615"/>
                <a:gd name="connsiteX226" fmla="*/ 2903630 w 9423211"/>
                <a:gd name="connsiteY226" fmla="*/ 4258198 h 4803615"/>
                <a:gd name="connsiteX227" fmla="*/ 2863866 w 9423211"/>
                <a:gd name="connsiteY227" fmla="*/ 4331709 h 4803615"/>
                <a:gd name="connsiteX228" fmla="*/ 2809601 w 9423211"/>
                <a:gd name="connsiteY228" fmla="*/ 4397703 h 4803615"/>
                <a:gd name="connsiteX229" fmla="*/ 2850540 w 9423211"/>
                <a:gd name="connsiteY229" fmla="*/ 4442052 h 4803615"/>
                <a:gd name="connsiteX230" fmla="*/ 2721408 w 9423211"/>
                <a:gd name="connsiteY230" fmla="*/ 4574410 h 4803615"/>
                <a:gd name="connsiteX231" fmla="*/ 2677604 w 9423211"/>
                <a:gd name="connsiteY231" fmla="*/ 4530606 h 4803615"/>
                <a:gd name="connsiteX232" fmla="*/ 2609252 w 9423211"/>
                <a:gd name="connsiteY232" fmla="*/ 4587195 h 4803615"/>
                <a:gd name="connsiteX233" fmla="*/ 2531530 w 9423211"/>
                <a:gd name="connsiteY233" fmla="*/ 4634573 h 4803615"/>
                <a:gd name="connsiteX234" fmla="*/ 2529889 w 9423211"/>
                <a:gd name="connsiteY234" fmla="*/ 4635367 h 4803615"/>
                <a:gd name="connsiteX235" fmla="*/ 2553540 w 9423211"/>
                <a:gd name="connsiteY235" fmla="*/ 4687399 h 4803615"/>
                <a:gd name="connsiteX236" fmla="*/ 2375989 w 9423211"/>
                <a:gd name="connsiteY236" fmla="*/ 4764876 h 4803615"/>
                <a:gd name="connsiteX237" fmla="*/ 2354027 w 9423211"/>
                <a:gd name="connsiteY237" fmla="*/ 4708403 h 4803615"/>
                <a:gd name="connsiteX238" fmla="*/ 2272186 w 9423211"/>
                <a:gd name="connsiteY238" fmla="*/ 4729518 h 4803615"/>
                <a:gd name="connsiteX239" fmla="*/ 2179068 w 9423211"/>
                <a:gd name="connsiteY239" fmla="*/ 4743779 h 4803615"/>
                <a:gd name="connsiteX240" fmla="*/ 2179068 w 9423211"/>
                <a:gd name="connsiteY240" fmla="*/ 4803615 h 4803615"/>
                <a:gd name="connsiteX241" fmla="*/ 1985374 w 9423211"/>
                <a:gd name="connsiteY241" fmla="*/ 4803615 h 4803615"/>
                <a:gd name="connsiteX242" fmla="*/ 1985374 w 9423211"/>
                <a:gd name="connsiteY242" fmla="*/ 4743782 h 4803615"/>
                <a:gd name="connsiteX243" fmla="*/ 1892235 w 9423211"/>
                <a:gd name="connsiteY243" fmla="*/ 4729518 h 4803615"/>
                <a:gd name="connsiteX244" fmla="*/ 1801897 w 9423211"/>
                <a:gd name="connsiteY244" fmla="*/ 4706211 h 4803615"/>
                <a:gd name="connsiteX245" fmla="*/ 1794870 w 9423211"/>
                <a:gd name="connsiteY245" fmla="*/ 4703630 h 4803615"/>
                <a:gd name="connsiteX246" fmla="*/ 1772309 w 9423211"/>
                <a:gd name="connsiteY246" fmla="*/ 4758419 h 4803615"/>
                <a:gd name="connsiteX247" fmla="*/ 1597985 w 9423211"/>
                <a:gd name="connsiteY247" fmla="*/ 4680942 h 4803615"/>
                <a:gd name="connsiteX248" fmla="*/ 1623301 w 9423211"/>
                <a:gd name="connsiteY248" fmla="*/ 4628728 h 4803615"/>
                <a:gd name="connsiteX249" fmla="*/ 1555169 w 9423211"/>
                <a:gd name="connsiteY249" fmla="*/ 4587195 h 4803615"/>
                <a:gd name="connsiteX250" fmla="*/ 1486827 w 9423211"/>
                <a:gd name="connsiteY250" fmla="*/ 4530614 h 4803615"/>
                <a:gd name="connsiteX251" fmla="*/ 1443031 w 9423211"/>
                <a:gd name="connsiteY251" fmla="*/ 4574410 h 4803615"/>
                <a:gd name="connsiteX252" fmla="*/ 1307445 w 9423211"/>
                <a:gd name="connsiteY252" fmla="*/ 4442052 h 4803615"/>
                <a:gd name="connsiteX253" fmla="*/ 1353454 w 9423211"/>
                <a:gd name="connsiteY253" fmla="*/ 4396043 h 4803615"/>
                <a:gd name="connsiteX254" fmla="*/ 1300555 w 9423211"/>
                <a:gd name="connsiteY254" fmla="*/ 4331709 h 4803615"/>
                <a:gd name="connsiteX255" fmla="*/ 1255846 w 9423211"/>
                <a:gd name="connsiteY255" fmla="*/ 4249056 h 4803615"/>
                <a:gd name="connsiteX256" fmla="*/ 1191230 w 9423211"/>
                <a:gd name="connsiteY256" fmla="*/ 4274184 h 4803615"/>
                <a:gd name="connsiteX257" fmla="*/ 1123436 w 9423211"/>
                <a:gd name="connsiteY257" fmla="*/ 4099860 h 4803615"/>
                <a:gd name="connsiteX258" fmla="*/ 1183218 w 9423211"/>
                <a:gd name="connsiteY258" fmla="*/ 4072686 h 4803615"/>
                <a:gd name="connsiteX259" fmla="*/ 1158718 w 9423211"/>
                <a:gd name="connsiteY259" fmla="*/ 3993489 h 4803615"/>
                <a:gd name="connsiteX260" fmla="*/ 1149296 w 9423211"/>
                <a:gd name="connsiteY260" fmla="*/ 3899709 h 4803615"/>
                <a:gd name="connsiteX261" fmla="*/ 1084697 w 9423211"/>
                <a:gd name="connsiteY261" fmla="*/ 3899709 h 4803615"/>
                <a:gd name="connsiteX262" fmla="*/ 1084697 w 9423211"/>
                <a:gd name="connsiteY262" fmla="*/ 3709243 h 4803615"/>
                <a:gd name="connsiteX263" fmla="*/ 1146625 w 9423211"/>
                <a:gd name="connsiteY263" fmla="*/ 3709243 h 4803615"/>
                <a:gd name="connsiteX264" fmla="*/ 1149059 w 9423211"/>
                <a:gd name="connsiteY264" fmla="*/ 3676961 h 4803615"/>
                <a:gd name="connsiteX265" fmla="*/ 497161 w 9423211"/>
                <a:gd name="connsiteY265" fmla="*/ 3676961 h 4803615"/>
                <a:gd name="connsiteX266" fmla="*/ 11 w 9423211"/>
                <a:gd name="connsiteY266" fmla="*/ 3463897 h 4803615"/>
                <a:gd name="connsiteX267" fmla="*/ 11 w 9423211"/>
                <a:gd name="connsiteY267" fmla="*/ 3402561 h 4803615"/>
                <a:gd name="connsiteX268" fmla="*/ 1163610 w 9423211"/>
                <a:gd name="connsiteY268" fmla="*/ 3402561 h 4803615"/>
                <a:gd name="connsiteX269" fmla="*/ 1163610 w 9423211"/>
                <a:gd name="connsiteY269" fmla="*/ 3402560 h 4803615"/>
                <a:gd name="connsiteX270" fmla="*/ 11 w 9423211"/>
                <a:gd name="connsiteY270" fmla="*/ 3402560 h 4803615"/>
                <a:gd name="connsiteX271" fmla="*/ 11 w 9423211"/>
                <a:gd name="connsiteY271" fmla="*/ 3163671 h 4803615"/>
                <a:gd name="connsiteX272" fmla="*/ 8 w 9423211"/>
                <a:gd name="connsiteY272" fmla="*/ 3163671 h 4803615"/>
                <a:gd name="connsiteX273" fmla="*/ 0 w 9423211"/>
                <a:gd name="connsiteY273" fmla="*/ 3163671 h 4803615"/>
                <a:gd name="connsiteX274" fmla="*/ 397073 w 9423211"/>
                <a:gd name="connsiteY274" fmla="*/ 1769073 h 4803615"/>
                <a:gd name="connsiteX275" fmla="*/ 397081 w 9423211"/>
                <a:gd name="connsiteY275" fmla="*/ 1769073 h 4803615"/>
                <a:gd name="connsiteX276" fmla="*/ 1305976 w 9423211"/>
                <a:gd name="connsiteY276" fmla="*/ 1769073 h 4803615"/>
                <a:gd name="connsiteX277" fmla="*/ 1305976 w 9423211"/>
                <a:gd name="connsiteY277" fmla="*/ 1202392 h 4803615"/>
                <a:gd name="connsiteX278" fmla="*/ 1168629 w 9423211"/>
                <a:gd name="connsiteY278" fmla="*/ 1079775 h 4803615"/>
                <a:gd name="connsiteX279" fmla="*/ 1168629 w 9423211"/>
                <a:gd name="connsiteY279" fmla="*/ 926504 h 4803615"/>
                <a:gd name="connsiteX280" fmla="*/ 1420432 w 9423211"/>
                <a:gd name="connsiteY280" fmla="*/ 1202392 h 4803615"/>
                <a:gd name="connsiteX281" fmla="*/ 1420432 w 9423211"/>
                <a:gd name="connsiteY281" fmla="*/ 1701243 h 4803615"/>
                <a:gd name="connsiteX282" fmla="*/ 1420432 w 9423211"/>
                <a:gd name="connsiteY282" fmla="*/ 1769073 h 4803615"/>
                <a:gd name="connsiteX283" fmla="*/ 1720658 w 9423211"/>
                <a:gd name="connsiteY283" fmla="*/ 1769073 h 4803615"/>
                <a:gd name="connsiteX284" fmla="*/ 1720658 w 9423211"/>
                <a:gd name="connsiteY284" fmla="*/ 1607661 h 4803615"/>
                <a:gd name="connsiteX285" fmla="*/ 1719662 w 9423211"/>
                <a:gd name="connsiteY285" fmla="*/ 1607661 h 4803615"/>
                <a:gd name="connsiteX286" fmla="*/ 1716655 w 9423211"/>
                <a:gd name="connsiteY286" fmla="*/ 1607661 h 4803615"/>
                <a:gd name="connsiteX287" fmla="*/ 1628504 w 9423211"/>
                <a:gd name="connsiteY287" fmla="*/ 1607661 h 4803615"/>
                <a:gd name="connsiteX288" fmla="*/ 1597983 w 9423211"/>
                <a:gd name="connsiteY288" fmla="*/ 1576993 h 4803615"/>
                <a:gd name="connsiteX289" fmla="*/ 1628504 w 9423211"/>
                <a:gd name="connsiteY289" fmla="*/ 1546325 h 4803615"/>
                <a:gd name="connsiteX290" fmla="*/ 1661886 w 9423211"/>
                <a:gd name="connsiteY290" fmla="*/ 1546325 h 4803615"/>
                <a:gd name="connsiteX291" fmla="*/ 1666217 w 9423211"/>
                <a:gd name="connsiteY291" fmla="*/ 1546325 h 4803615"/>
                <a:gd name="connsiteX292" fmla="*/ 1681174 w 9423211"/>
                <a:gd name="connsiteY292" fmla="*/ 1509738 h 4803615"/>
                <a:gd name="connsiteX293" fmla="*/ 1719662 w 9423211"/>
                <a:gd name="connsiteY293" fmla="*/ 1494673 h 4803615"/>
                <a:gd name="connsiteX294" fmla="*/ 1804343 w 9423211"/>
                <a:gd name="connsiteY294" fmla="*/ 1494673 h 4803615"/>
                <a:gd name="connsiteX295" fmla="*/ 1846682 w 9423211"/>
                <a:gd name="connsiteY295" fmla="*/ 1509738 h 4803615"/>
                <a:gd name="connsiteX296" fmla="*/ 1865377 w 9423211"/>
                <a:gd name="connsiteY296" fmla="*/ 1546325 h 4803615"/>
                <a:gd name="connsiteX297" fmla="*/ 1895566 w 9423211"/>
                <a:gd name="connsiteY297" fmla="*/ 1546325 h 4803615"/>
                <a:gd name="connsiteX298" fmla="*/ 1933718 w 9423211"/>
                <a:gd name="connsiteY298" fmla="*/ 1576993 h 4803615"/>
                <a:gd name="connsiteX299" fmla="*/ 1895566 w 9423211"/>
                <a:gd name="connsiteY299" fmla="*/ 1607661 h 4803615"/>
                <a:gd name="connsiteX300" fmla="*/ 1830366 w 9423211"/>
                <a:gd name="connsiteY300" fmla="*/ 1607661 h 4803615"/>
                <a:gd name="connsiteX301" fmla="*/ 1811047 w 9423211"/>
                <a:gd name="connsiteY301" fmla="*/ 1607661 h 4803615"/>
                <a:gd name="connsiteX302" fmla="*/ 1811047 w 9423211"/>
                <a:gd name="connsiteY302" fmla="*/ 1769073 h 4803615"/>
                <a:gd name="connsiteX303" fmla="*/ 2337240 w 9423211"/>
                <a:gd name="connsiteY303" fmla="*/ 1769073 h 4803615"/>
                <a:gd name="connsiteX304" fmla="*/ 2337242 w 9423211"/>
                <a:gd name="connsiteY304" fmla="*/ 1769073 h 4803615"/>
                <a:gd name="connsiteX305" fmla="*/ 2337245 w 9423211"/>
                <a:gd name="connsiteY305" fmla="*/ 1769073 h 4803615"/>
                <a:gd name="connsiteX306" fmla="*/ 2385665 w 9423211"/>
                <a:gd name="connsiteY306" fmla="*/ 1769073 h 4803615"/>
                <a:gd name="connsiteX307" fmla="*/ 2385665 w 9423211"/>
                <a:gd name="connsiteY307" fmla="*/ 2840848 h 4803615"/>
                <a:gd name="connsiteX308" fmla="*/ 2385667 w 9423211"/>
                <a:gd name="connsiteY308" fmla="*/ 2840849 h 4803615"/>
                <a:gd name="connsiteX309" fmla="*/ 2385667 w 9423211"/>
                <a:gd name="connsiteY309" fmla="*/ 2682664 h 4803615"/>
                <a:gd name="connsiteX310" fmla="*/ 2385667 w 9423211"/>
                <a:gd name="connsiteY310" fmla="*/ 1769073 h 4803615"/>
                <a:gd name="connsiteX311" fmla="*/ 2385667 w 9423211"/>
                <a:gd name="connsiteY311" fmla="*/ 177504 h 4803615"/>
                <a:gd name="connsiteX312" fmla="*/ 2439135 w 9423211"/>
                <a:gd name="connsiteY312" fmla="*/ 116216 h 4803615"/>
                <a:gd name="connsiteX313" fmla="*/ 3522980 w 9423211"/>
                <a:gd name="connsiteY313" fmla="*/ 116216 h 4803615"/>
                <a:gd name="connsiteX314" fmla="*/ 3538024 w 9423211"/>
                <a:gd name="connsiteY314" fmla="*/ 116216 h 4803615"/>
                <a:gd name="connsiteX315" fmla="*/ 3539399 w 9423211"/>
                <a:gd name="connsiteY315" fmla="*/ 116216 h 4803615"/>
                <a:gd name="connsiteX316" fmla="*/ 3549024 w 9423211"/>
                <a:gd name="connsiteY316" fmla="*/ 116216 h 4803615"/>
                <a:gd name="connsiteX317" fmla="*/ 3575149 w 9423211"/>
                <a:gd name="connsiteY317" fmla="*/ 116216 h 4803615"/>
                <a:gd name="connsiteX318" fmla="*/ 3626023 w 9423211"/>
                <a:gd name="connsiteY318" fmla="*/ 116216 h 4803615"/>
                <a:gd name="connsiteX319" fmla="*/ 3709898 w 9423211"/>
                <a:gd name="connsiteY319" fmla="*/ 116216 h 4803615"/>
                <a:gd name="connsiteX320" fmla="*/ 3754521 w 9423211"/>
                <a:gd name="connsiteY320" fmla="*/ 116216 h 4803615"/>
                <a:gd name="connsiteX321" fmla="*/ 3835022 w 9423211"/>
                <a:gd name="connsiteY321" fmla="*/ 116216 h 4803615"/>
                <a:gd name="connsiteX322" fmla="*/ 3996566 w 9423211"/>
                <a:gd name="connsiteY322" fmla="*/ 116216 h 4803615"/>
                <a:gd name="connsiteX323" fmla="*/ 3996566 w 9423211"/>
                <a:gd name="connsiteY323" fmla="*/ 88638 h 4803615"/>
                <a:gd name="connsiteX324" fmla="*/ 3996566 w 9423211"/>
                <a:gd name="connsiteY324" fmla="*/ 38201 h 4803615"/>
                <a:gd name="connsiteX325" fmla="*/ 4034903 w 9423211"/>
                <a:gd name="connsiteY325" fmla="*/ 0 h 480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9423211" h="4803615">
                  <a:moveTo>
                    <a:pt x="3896485" y="3402560"/>
                  </a:moveTo>
                  <a:lnTo>
                    <a:pt x="3896485" y="3402561"/>
                  </a:lnTo>
                  <a:lnTo>
                    <a:pt x="4322258" y="3402561"/>
                  </a:lnTo>
                  <a:lnTo>
                    <a:pt x="4322258" y="3402560"/>
                  </a:lnTo>
                  <a:close/>
                  <a:moveTo>
                    <a:pt x="3325084" y="3402560"/>
                  </a:moveTo>
                  <a:lnTo>
                    <a:pt x="3325084" y="3402561"/>
                  </a:lnTo>
                  <a:lnTo>
                    <a:pt x="3806093" y="3402561"/>
                  </a:lnTo>
                  <a:lnTo>
                    <a:pt x="3806093" y="3402560"/>
                  </a:lnTo>
                  <a:close/>
                  <a:moveTo>
                    <a:pt x="2997962" y="3402560"/>
                  </a:moveTo>
                  <a:lnTo>
                    <a:pt x="2997963" y="3402561"/>
                  </a:lnTo>
                  <a:lnTo>
                    <a:pt x="3231467" y="3402561"/>
                  </a:lnTo>
                  <a:lnTo>
                    <a:pt x="3231467" y="3402560"/>
                  </a:lnTo>
                  <a:close/>
                  <a:moveTo>
                    <a:pt x="6053175" y="3333762"/>
                  </a:moveTo>
                  <a:lnTo>
                    <a:pt x="6061978" y="3350008"/>
                  </a:lnTo>
                  <a:lnTo>
                    <a:pt x="6070609" y="3346346"/>
                  </a:lnTo>
                  <a:close/>
                  <a:moveTo>
                    <a:pt x="5410519" y="2869898"/>
                  </a:moveTo>
                  <a:lnTo>
                    <a:pt x="5410519" y="2873517"/>
                  </a:lnTo>
                  <a:lnTo>
                    <a:pt x="5416880" y="2874490"/>
                  </a:lnTo>
                  <a:close/>
                  <a:moveTo>
                    <a:pt x="4096631" y="2718175"/>
                  </a:moveTo>
                  <a:lnTo>
                    <a:pt x="4096631" y="3163671"/>
                  </a:lnTo>
                  <a:lnTo>
                    <a:pt x="4096634" y="3163671"/>
                  </a:lnTo>
                  <a:lnTo>
                    <a:pt x="4096634" y="2718175"/>
                  </a:lnTo>
                  <a:close/>
                  <a:moveTo>
                    <a:pt x="4096633" y="2559991"/>
                  </a:moveTo>
                  <a:lnTo>
                    <a:pt x="4096633" y="2621376"/>
                  </a:lnTo>
                  <a:lnTo>
                    <a:pt x="4096632" y="2621379"/>
                  </a:lnTo>
                  <a:lnTo>
                    <a:pt x="4096632" y="2682664"/>
                  </a:lnTo>
                  <a:lnTo>
                    <a:pt x="4096634" y="2682664"/>
                  </a:lnTo>
                  <a:lnTo>
                    <a:pt x="4096634" y="2559991"/>
                  </a:lnTo>
                  <a:close/>
                  <a:moveTo>
                    <a:pt x="4532442" y="2559980"/>
                  </a:moveTo>
                  <a:lnTo>
                    <a:pt x="4532442" y="2559991"/>
                  </a:lnTo>
                  <a:lnTo>
                    <a:pt x="4590384" y="2611643"/>
                  </a:lnTo>
                  <a:lnTo>
                    <a:pt x="5052724" y="2611643"/>
                  </a:lnTo>
                  <a:lnTo>
                    <a:pt x="4981163" y="2559991"/>
                  </a:lnTo>
                  <a:lnTo>
                    <a:pt x="4822981" y="2559991"/>
                  </a:lnTo>
                  <a:lnTo>
                    <a:pt x="4815314" y="2559991"/>
                  </a:lnTo>
                  <a:lnTo>
                    <a:pt x="4797104" y="2559991"/>
                  </a:lnTo>
                  <a:lnTo>
                    <a:pt x="4761644" y="2559991"/>
                  </a:lnTo>
                  <a:lnTo>
                    <a:pt x="4532451" y="2559991"/>
                  </a:lnTo>
                  <a:close/>
                  <a:moveTo>
                    <a:pt x="8324595" y="2517582"/>
                  </a:moveTo>
                  <a:lnTo>
                    <a:pt x="8322214" y="2519198"/>
                  </a:lnTo>
                  <a:lnTo>
                    <a:pt x="8322214" y="2519162"/>
                  </a:lnTo>
                  <a:close/>
                  <a:moveTo>
                    <a:pt x="8340056" y="2507320"/>
                  </a:moveTo>
                  <a:lnTo>
                    <a:pt x="8324595" y="2517582"/>
                  </a:lnTo>
                  <a:lnTo>
                    <a:pt x="8330454" y="2513605"/>
                  </a:lnTo>
                  <a:cubicBezTo>
                    <a:pt x="8337878" y="2508644"/>
                    <a:pt x="8341254" y="2506471"/>
                    <a:pt x="8340056" y="2507320"/>
                  </a:cubicBezTo>
                  <a:close/>
                  <a:moveTo>
                    <a:pt x="6259544" y="2337243"/>
                  </a:moveTo>
                  <a:lnTo>
                    <a:pt x="6259544" y="2359753"/>
                  </a:lnTo>
                  <a:cubicBezTo>
                    <a:pt x="6259544" y="2390465"/>
                    <a:pt x="6229012" y="2421177"/>
                    <a:pt x="6198479" y="2421177"/>
                  </a:cubicBezTo>
                  <a:cubicBezTo>
                    <a:pt x="6198479" y="2421177"/>
                    <a:pt x="6198479" y="2421177"/>
                    <a:pt x="5815054" y="2421177"/>
                  </a:cubicBezTo>
                  <a:lnTo>
                    <a:pt x="5714384" y="2421177"/>
                  </a:lnTo>
                  <a:lnTo>
                    <a:pt x="5707664" y="2454278"/>
                  </a:lnTo>
                  <a:lnTo>
                    <a:pt x="5701445" y="2463450"/>
                  </a:lnTo>
                  <a:lnTo>
                    <a:pt x="6504889" y="2840847"/>
                  </a:lnTo>
                  <a:lnTo>
                    <a:pt x="6566225" y="2950214"/>
                  </a:lnTo>
                  <a:lnTo>
                    <a:pt x="6566225" y="2912065"/>
                  </a:lnTo>
                  <a:cubicBezTo>
                    <a:pt x="6566225" y="2879517"/>
                    <a:pt x="6566225" y="2844935"/>
                    <a:pt x="6566225" y="2808192"/>
                  </a:cubicBezTo>
                  <a:lnTo>
                    <a:pt x="6566225" y="2756913"/>
                  </a:lnTo>
                  <a:lnTo>
                    <a:pt x="6566225" y="2695577"/>
                  </a:lnTo>
                  <a:lnTo>
                    <a:pt x="6566225" y="2691351"/>
                  </a:lnTo>
                  <a:lnTo>
                    <a:pt x="6566225" y="2634241"/>
                  </a:lnTo>
                  <a:lnTo>
                    <a:pt x="6566225" y="2582589"/>
                  </a:lnTo>
                  <a:lnTo>
                    <a:pt x="6566225" y="2560780"/>
                  </a:lnTo>
                  <a:cubicBezTo>
                    <a:pt x="6566225" y="2514882"/>
                    <a:pt x="6566225" y="2466570"/>
                    <a:pt x="6566225" y="2415714"/>
                  </a:cubicBezTo>
                  <a:lnTo>
                    <a:pt x="6566225" y="2337243"/>
                  </a:lnTo>
                  <a:close/>
                  <a:moveTo>
                    <a:pt x="4034903" y="0"/>
                  </a:moveTo>
                  <a:lnTo>
                    <a:pt x="4080904" y="0"/>
                  </a:lnTo>
                  <a:cubicBezTo>
                    <a:pt x="4103906" y="0"/>
                    <a:pt x="4119240" y="15281"/>
                    <a:pt x="4119240" y="38201"/>
                  </a:cubicBezTo>
                  <a:lnTo>
                    <a:pt x="4119240" y="38740"/>
                  </a:lnTo>
                  <a:lnTo>
                    <a:pt x="4148803" y="38740"/>
                  </a:lnTo>
                  <a:cubicBezTo>
                    <a:pt x="4171740" y="38740"/>
                    <a:pt x="4187032" y="54163"/>
                    <a:pt x="4187032" y="77299"/>
                  </a:cubicBezTo>
                  <a:cubicBezTo>
                    <a:pt x="4187032" y="77299"/>
                    <a:pt x="4187032" y="77299"/>
                    <a:pt x="4187032" y="103328"/>
                  </a:cubicBezTo>
                  <a:lnTo>
                    <a:pt x="4187032" y="116216"/>
                  </a:lnTo>
                  <a:lnTo>
                    <a:pt x="4242018" y="116216"/>
                  </a:lnTo>
                  <a:cubicBezTo>
                    <a:pt x="4280279" y="116216"/>
                    <a:pt x="4303235" y="146859"/>
                    <a:pt x="4303235" y="177502"/>
                  </a:cubicBezTo>
                  <a:cubicBezTo>
                    <a:pt x="4303235" y="177502"/>
                    <a:pt x="4303235" y="177502"/>
                    <a:pt x="4303235" y="299505"/>
                  </a:cubicBezTo>
                  <a:lnTo>
                    <a:pt x="4303235" y="351878"/>
                  </a:lnTo>
                  <a:lnTo>
                    <a:pt x="4379030" y="351878"/>
                  </a:lnTo>
                  <a:cubicBezTo>
                    <a:pt x="4578701" y="351878"/>
                    <a:pt x="4578701" y="351878"/>
                    <a:pt x="4578701" y="351878"/>
                  </a:cubicBezTo>
                  <a:cubicBezTo>
                    <a:pt x="4624552" y="351878"/>
                    <a:pt x="4655119" y="382546"/>
                    <a:pt x="4655119" y="428548"/>
                  </a:cubicBezTo>
                  <a:cubicBezTo>
                    <a:pt x="4655119" y="765899"/>
                    <a:pt x="4655119" y="765899"/>
                    <a:pt x="4655119" y="765899"/>
                  </a:cubicBezTo>
                  <a:cubicBezTo>
                    <a:pt x="4655119" y="804235"/>
                    <a:pt x="4624552" y="842570"/>
                    <a:pt x="4578701" y="842570"/>
                  </a:cubicBezTo>
                  <a:lnTo>
                    <a:pt x="4538909" y="842570"/>
                  </a:lnTo>
                  <a:lnTo>
                    <a:pt x="4538909" y="882091"/>
                  </a:lnTo>
                  <a:cubicBezTo>
                    <a:pt x="4538909" y="913004"/>
                    <a:pt x="4508778" y="936189"/>
                    <a:pt x="4486180" y="936189"/>
                  </a:cubicBezTo>
                  <a:lnTo>
                    <a:pt x="4477573" y="934591"/>
                  </a:lnTo>
                  <a:lnTo>
                    <a:pt x="4477573" y="990495"/>
                  </a:lnTo>
                  <a:cubicBezTo>
                    <a:pt x="4477573" y="1045627"/>
                    <a:pt x="4477573" y="1108635"/>
                    <a:pt x="4477573" y="1180644"/>
                  </a:cubicBezTo>
                  <a:cubicBezTo>
                    <a:pt x="4477573" y="1203687"/>
                    <a:pt x="4454478" y="1226730"/>
                    <a:pt x="4423686" y="1226730"/>
                  </a:cubicBezTo>
                  <a:cubicBezTo>
                    <a:pt x="4400590" y="1226730"/>
                    <a:pt x="4377497" y="1203687"/>
                    <a:pt x="4377497" y="1180644"/>
                  </a:cubicBezTo>
                  <a:lnTo>
                    <a:pt x="4377497" y="604571"/>
                  </a:lnTo>
                  <a:cubicBezTo>
                    <a:pt x="4377497" y="581528"/>
                    <a:pt x="4400590" y="558485"/>
                    <a:pt x="4423686" y="558485"/>
                  </a:cubicBezTo>
                  <a:cubicBezTo>
                    <a:pt x="4454478" y="558485"/>
                    <a:pt x="4477573" y="581528"/>
                    <a:pt x="4477573" y="604571"/>
                  </a:cubicBezTo>
                  <a:cubicBezTo>
                    <a:pt x="4477573" y="604571"/>
                    <a:pt x="4477573" y="604571"/>
                    <a:pt x="4477573" y="676580"/>
                  </a:cubicBezTo>
                  <a:lnTo>
                    <a:pt x="4477573" y="682755"/>
                  </a:lnTo>
                  <a:lnTo>
                    <a:pt x="4486180" y="681158"/>
                  </a:lnTo>
                  <a:cubicBezTo>
                    <a:pt x="4508778" y="681158"/>
                    <a:pt x="4538909" y="704343"/>
                    <a:pt x="4538909" y="735255"/>
                  </a:cubicBezTo>
                  <a:cubicBezTo>
                    <a:pt x="4538909" y="735255"/>
                    <a:pt x="4538909" y="735255"/>
                    <a:pt x="4538909" y="797202"/>
                  </a:cubicBezTo>
                  <a:lnTo>
                    <a:pt x="4538909" y="804235"/>
                  </a:lnTo>
                  <a:lnTo>
                    <a:pt x="4543235" y="804235"/>
                  </a:lnTo>
                  <a:cubicBezTo>
                    <a:pt x="4578701" y="804235"/>
                    <a:pt x="4578701" y="804235"/>
                    <a:pt x="4578701" y="804235"/>
                  </a:cubicBezTo>
                  <a:cubicBezTo>
                    <a:pt x="4601624" y="804235"/>
                    <a:pt x="4616908" y="788900"/>
                    <a:pt x="4616908" y="765899"/>
                  </a:cubicBezTo>
                  <a:cubicBezTo>
                    <a:pt x="4616908" y="428548"/>
                    <a:pt x="4616908" y="428548"/>
                    <a:pt x="4616908" y="428548"/>
                  </a:cubicBezTo>
                  <a:cubicBezTo>
                    <a:pt x="4616908" y="405547"/>
                    <a:pt x="4601624" y="382546"/>
                    <a:pt x="4578701" y="382546"/>
                  </a:cubicBezTo>
                  <a:cubicBezTo>
                    <a:pt x="4429675" y="382546"/>
                    <a:pt x="4355162" y="382546"/>
                    <a:pt x="4317906" y="382546"/>
                  </a:cubicBezTo>
                  <a:lnTo>
                    <a:pt x="4303235" y="382546"/>
                  </a:lnTo>
                  <a:lnTo>
                    <a:pt x="4303235" y="466695"/>
                  </a:lnTo>
                  <a:cubicBezTo>
                    <a:pt x="4303235" y="701664"/>
                    <a:pt x="4303235" y="1127545"/>
                    <a:pt x="4303235" y="1899456"/>
                  </a:cubicBezTo>
                  <a:lnTo>
                    <a:pt x="4303235" y="1914380"/>
                  </a:lnTo>
                  <a:lnTo>
                    <a:pt x="4303249" y="1914344"/>
                  </a:lnTo>
                  <a:lnTo>
                    <a:pt x="4532451" y="1914344"/>
                  </a:lnTo>
                  <a:lnTo>
                    <a:pt x="5188398" y="2222459"/>
                  </a:lnTo>
                  <a:lnTo>
                    <a:pt x="5242397" y="2142821"/>
                  </a:lnTo>
                  <a:cubicBezTo>
                    <a:pt x="5294098" y="2091411"/>
                    <a:pt x="5365523" y="2059614"/>
                    <a:pt x="5444416" y="2059614"/>
                  </a:cubicBezTo>
                  <a:cubicBezTo>
                    <a:pt x="5503586" y="2059614"/>
                    <a:pt x="5558555" y="2077500"/>
                    <a:pt x="5604153" y="2108131"/>
                  </a:cubicBezTo>
                  <a:lnTo>
                    <a:pt x="5639453" y="2137092"/>
                  </a:lnTo>
                  <a:lnTo>
                    <a:pt x="5673449" y="2137092"/>
                  </a:lnTo>
                  <a:cubicBezTo>
                    <a:pt x="5775199" y="2137092"/>
                    <a:pt x="5937999" y="2137092"/>
                    <a:pt x="6198479" y="2137092"/>
                  </a:cubicBezTo>
                  <a:cubicBezTo>
                    <a:pt x="6229012" y="2137092"/>
                    <a:pt x="6259544" y="2167804"/>
                    <a:pt x="6259544" y="2198516"/>
                  </a:cubicBezTo>
                  <a:cubicBezTo>
                    <a:pt x="6259544" y="2198516"/>
                    <a:pt x="6259544" y="2198516"/>
                    <a:pt x="6259544" y="2207019"/>
                  </a:cubicBezTo>
                  <a:lnTo>
                    <a:pt x="6259544" y="2214570"/>
                  </a:lnTo>
                  <a:lnTo>
                    <a:pt x="6566225" y="2214570"/>
                  </a:lnTo>
                  <a:lnTo>
                    <a:pt x="6566225" y="2198429"/>
                  </a:lnTo>
                  <a:cubicBezTo>
                    <a:pt x="6566225" y="2167760"/>
                    <a:pt x="6596714" y="2137092"/>
                    <a:pt x="6627203" y="2137092"/>
                  </a:cubicBezTo>
                  <a:cubicBezTo>
                    <a:pt x="6627203" y="2137092"/>
                    <a:pt x="6627203" y="2137092"/>
                    <a:pt x="6779647" y="2137092"/>
                  </a:cubicBezTo>
                  <a:cubicBezTo>
                    <a:pt x="6810136" y="2137092"/>
                    <a:pt x="6840625" y="2167760"/>
                    <a:pt x="6840625" y="2198429"/>
                  </a:cubicBezTo>
                  <a:cubicBezTo>
                    <a:pt x="6840625" y="2198429"/>
                    <a:pt x="6840625" y="2198429"/>
                    <a:pt x="6840625" y="2528941"/>
                  </a:cubicBezTo>
                  <a:lnTo>
                    <a:pt x="6840625" y="2582589"/>
                  </a:lnTo>
                  <a:lnTo>
                    <a:pt x="6840625" y="2599548"/>
                  </a:lnTo>
                  <a:lnTo>
                    <a:pt x="6840625" y="2634241"/>
                  </a:lnTo>
                  <a:lnTo>
                    <a:pt x="6840625" y="2695577"/>
                  </a:lnTo>
                  <a:lnTo>
                    <a:pt x="6840625" y="2719190"/>
                  </a:lnTo>
                  <a:lnTo>
                    <a:pt x="6840625" y="2756913"/>
                  </a:lnTo>
                  <a:lnTo>
                    <a:pt x="6840625" y="2860531"/>
                  </a:lnTo>
                  <a:cubicBezTo>
                    <a:pt x="6840625" y="3013324"/>
                    <a:pt x="6840625" y="3201376"/>
                    <a:pt x="6840625" y="3432826"/>
                  </a:cubicBezTo>
                  <a:lnTo>
                    <a:pt x="6838870" y="3436358"/>
                  </a:lnTo>
                  <a:lnTo>
                    <a:pt x="7046838" y="3807180"/>
                  </a:lnTo>
                  <a:lnTo>
                    <a:pt x="7079112" y="3721645"/>
                  </a:lnTo>
                  <a:cubicBezTo>
                    <a:pt x="7311148" y="3236286"/>
                    <a:pt x="8101596" y="2670562"/>
                    <a:pt x="8296558" y="2536617"/>
                  </a:cubicBezTo>
                  <a:lnTo>
                    <a:pt x="8322214" y="2519198"/>
                  </a:lnTo>
                  <a:lnTo>
                    <a:pt x="8322214" y="2579866"/>
                  </a:lnTo>
                  <a:cubicBezTo>
                    <a:pt x="8322214" y="2703068"/>
                    <a:pt x="8322214" y="2703068"/>
                    <a:pt x="8322214" y="2703068"/>
                  </a:cubicBezTo>
                  <a:cubicBezTo>
                    <a:pt x="8322214" y="2703068"/>
                    <a:pt x="8299277" y="2720788"/>
                    <a:pt x="8257583" y="2753954"/>
                  </a:cubicBezTo>
                  <a:lnTo>
                    <a:pt x="8193271" y="2805555"/>
                  </a:lnTo>
                  <a:lnTo>
                    <a:pt x="8200988" y="2818437"/>
                  </a:lnTo>
                  <a:cubicBezTo>
                    <a:pt x="8266204" y="2927299"/>
                    <a:pt x="8468374" y="3264770"/>
                    <a:pt x="9095099" y="4310930"/>
                  </a:cubicBezTo>
                  <a:lnTo>
                    <a:pt x="9141793" y="4388873"/>
                  </a:lnTo>
                  <a:lnTo>
                    <a:pt x="9156086" y="4388873"/>
                  </a:lnTo>
                  <a:cubicBezTo>
                    <a:pt x="9260260" y="4388873"/>
                    <a:pt x="9323816" y="4388873"/>
                    <a:pt x="9323816" y="4388873"/>
                  </a:cubicBezTo>
                  <a:lnTo>
                    <a:pt x="9423211" y="4542128"/>
                  </a:lnTo>
                  <a:cubicBezTo>
                    <a:pt x="9423211" y="4542128"/>
                    <a:pt x="8176943" y="4542128"/>
                    <a:pt x="7970507" y="4542128"/>
                  </a:cubicBezTo>
                  <a:cubicBezTo>
                    <a:pt x="7301498" y="4542128"/>
                    <a:pt x="7071526" y="4325057"/>
                    <a:pt x="7024486" y="4075718"/>
                  </a:cubicBezTo>
                  <a:lnTo>
                    <a:pt x="7020570" y="4032021"/>
                  </a:lnTo>
                  <a:lnTo>
                    <a:pt x="6158313" y="3409650"/>
                  </a:lnTo>
                  <a:lnTo>
                    <a:pt x="6198205" y="3499408"/>
                  </a:lnTo>
                  <a:lnTo>
                    <a:pt x="6136596" y="3527413"/>
                  </a:lnTo>
                  <a:lnTo>
                    <a:pt x="6162881" y="3612236"/>
                  </a:lnTo>
                  <a:lnTo>
                    <a:pt x="6172644" y="3709243"/>
                  </a:lnTo>
                  <a:lnTo>
                    <a:pt x="6236944" y="3709243"/>
                  </a:lnTo>
                  <a:lnTo>
                    <a:pt x="6236944" y="3899709"/>
                  </a:lnTo>
                  <a:lnTo>
                    <a:pt x="6172319" y="3899709"/>
                  </a:lnTo>
                  <a:lnTo>
                    <a:pt x="6162881" y="3993489"/>
                  </a:lnTo>
                  <a:lnTo>
                    <a:pt x="6136084" y="4079962"/>
                  </a:lnTo>
                  <a:lnTo>
                    <a:pt x="6198205" y="4106316"/>
                  </a:lnTo>
                  <a:lnTo>
                    <a:pt x="6120728" y="4283869"/>
                  </a:lnTo>
                  <a:lnTo>
                    <a:pt x="6061348" y="4256879"/>
                  </a:lnTo>
                  <a:lnTo>
                    <a:pt x="6020801" y="4331709"/>
                  </a:lnTo>
                  <a:lnTo>
                    <a:pt x="5967981" y="4395837"/>
                  </a:lnTo>
                  <a:lnTo>
                    <a:pt x="6014196" y="4442052"/>
                  </a:lnTo>
                  <a:lnTo>
                    <a:pt x="5875382" y="4574410"/>
                  </a:lnTo>
                  <a:lnTo>
                    <a:pt x="5832773" y="4531802"/>
                  </a:lnTo>
                  <a:lnTo>
                    <a:pt x="5765751" y="4587195"/>
                  </a:lnTo>
                  <a:lnTo>
                    <a:pt x="5693374" y="4631240"/>
                  </a:lnTo>
                  <a:lnTo>
                    <a:pt x="5717199" y="4687399"/>
                  </a:lnTo>
                  <a:lnTo>
                    <a:pt x="5539646" y="4764876"/>
                  </a:lnTo>
                  <a:lnTo>
                    <a:pt x="5516993" y="4706625"/>
                  </a:lnTo>
                  <a:lnTo>
                    <a:pt x="5428108" y="4729518"/>
                  </a:lnTo>
                  <a:cubicBezTo>
                    <a:pt x="5397373" y="4735818"/>
                    <a:pt x="5366095" y="4740623"/>
                    <a:pt x="5334352" y="4743852"/>
                  </a:cubicBezTo>
                  <a:lnTo>
                    <a:pt x="5333040" y="4743918"/>
                  </a:lnTo>
                  <a:lnTo>
                    <a:pt x="5333040" y="4803615"/>
                  </a:lnTo>
                  <a:lnTo>
                    <a:pt x="5142574" y="4803615"/>
                  </a:lnTo>
                  <a:lnTo>
                    <a:pt x="5142574" y="4743918"/>
                  </a:lnTo>
                  <a:lnTo>
                    <a:pt x="5141262" y="4743852"/>
                  </a:lnTo>
                  <a:cubicBezTo>
                    <a:pt x="5109519" y="4740623"/>
                    <a:pt x="5078241" y="4735818"/>
                    <a:pt x="5047506" y="4729518"/>
                  </a:cubicBezTo>
                  <a:lnTo>
                    <a:pt x="4957421" y="4706316"/>
                  </a:lnTo>
                  <a:lnTo>
                    <a:pt x="4935967" y="4758419"/>
                  </a:lnTo>
                  <a:lnTo>
                    <a:pt x="4761642" y="4680942"/>
                  </a:lnTo>
                  <a:lnTo>
                    <a:pt x="4782628" y="4631476"/>
                  </a:lnTo>
                  <a:lnTo>
                    <a:pt x="4709864" y="4587195"/>
                  </a:lnTo>
                  <a:lnTo>
                    <a:pt x="4642845" y="4531805"/>
                  </a:lnTo>
                  <a:lnTo>
                    <a:pt x="4600239" y="4574410"/>
                  </a:lnTo>
                  <a:lnTo>
                    <a:pt x="4461431" y="4442052"/>
                  </a:lnTo>
                  <a:lnTo>
                    <a:pt x="4508426" y="4396798"/>
                  </a:lnTo>
                  <a:lnTo>
                    <a:pt x="4454814" y="4331709"/>
                  </a:lnTo>
                  <a:lnTo>
                    <a:pt x="4410795" y="4250471"/>
                  </a:lnTo>
                  <a:lnTo>
                    <a:pt x="4354899" y="4274184"/>
                  </a:lnTo>
                  <a:lnTo>
                    <a:pt x="4280649" y="4099860"/>
                  </a:lnTo>
                  <a:lnTo>
                    <a:pt x="4338070" y="4075251"/>
                  </a:lnTo>
                  <a:lnTo>
                    <a:pt x="4312733" y="3993489"/>
                  </a:lnTo>
                  <a:lnTo>
                    <a:pt x="4303296" y="3899709"/>
                  </a:lnTo>
                  <a:lnTo>
                    <a:pt x="4241913" y="3899709"/>
                  </a:lnTo>
                  <a:lnTo>
                    <a:pt x="4241913" y="3709243"/>
                  </a:lnTo>
                  <a:lnTo>
                    <a:pt x="4302971" y="3709243"/>
                  </a:lnTo>
                  <a:lnTo>
                    <a:pt x="4306220" y="3676961"/>
                  </a:lnTo>
                  <a:lnTo>
                    <a:pt x="3896485" y="3676961"/>
                  </a:lnTo>
                  <a:lnTo>
                    <a:pt x="3896485" y="4067577"/>
                  </a:lnTo>
                  <a:lnTo>
                    <a:pt x="3806103" y="4067577"/>
                  </a:lnTo>
                  <a:lnTo>
                    <a:pt x="3806103" y="4067578"/>
                  </a:lnTo>
                  <a:lnTo>
                    <a:pt x="3325091" y="4067578"/>
                  </a:lnTo>
                  <a:lnTo>
                    <a:pt x="3325091" y="3977187"/>
                  </a:lnTo>
                  <a:lnTo>
                    <a:pt x="3806093" y="3977187"/>
                  </a:lnTo>
                  <a:lnTo>
                    <a:pt x="3806093" y="3722156"/>
                  </a:lnTo>
                  <a:lnTo>
                    <a:pt x="3325091" y="3722156"/>
                  </a:lnTo>
                  <a:lnTo>
                    <a:pt x="3325091" y="3676961"/>
                  </a:lnTo>
                  <a:lnTo>
                    <a:pt x="3325084" y="3676961"/>
                  </a:lnTo>
                  <a:lnTo>
                    <a:pt x="3325084" y="4067577"/>
                  </a:lnTo>
                  <a:lnTo>
                    <a:pt x="3231467" y="4067577"/>
                  </a:lnTo>
                  <a:lnTo>
                    <a:pt x="3231467" y="3676961"/>
                  </a:lnTo>
                  <a:lnTo>
                    <a:pt x="3014572" y="3676961"/>
                  </a:lnTo>
                  <a:lnTo>
                    <a:pt x="3017209" y="3709243"/>
                  </a:lnTo>
                  <a:lnTo>
                    <a:pt x="3079745" y="3709243"/>
                  </a:lnTo>
                  <a:lnTo>
                    <a:pt x="3079745" y="3899709"/>
                  </a:lnTo>
                  <a:lnTo>
                    <a:pt x="3015125" y="3899709"/>
                  </a:lnTo>
                  <a:lnTo>
                    <a:pt x="3005703" y="3993489"/>
                  </a:lnTo>
                  <a:lnTo>
                    <a:pt x="2978195" y="4082408"/>
                  </a:lnTo>
                  <a:lnTo>
                    <a:pt x="3034549" y="4106316"/>
                  </a:lnTo>
                  <a:lnTo>
                    <a:pt x="2963530" y="4283869"/>
                  </a:lnTo>
                  <a:lnTo>
                    <a:pt x="2903630" y="4258198"/>
                  </a:lnTo>
                  <a:lnTo>
                    <a:pt x="2863866" y="4331709"/>
                  </a:lnTo>
                  <a:lnTo>
                    <a:pt x="2809601" y="4397703"/>
                  </a:lnTo>
                  <a:lnTo>
                    <a:pt x="2850540" y="4442052"/>
                  </a:lnTo>
                  <a:lnTo>
                    <a:pt x="2721408" y="4574410"/>
                  </a:lnTo>
                  <a:lnTo>
                    <a:pt x="2677604" y="4530606"/>
                  </a:lnTo>
                  <a:lnTo>
                    <a:pt x="2609252" y="4587195"/>
                  </a:lnTo>
                  <a:cubicBezTo>
                    <a:pt x="2584177" y="4604193"/>
                    <a:pt x="2558244" y="4620012"/>
                    <a:pt x="2531530" y="4634573"/>
                  </a:cubicBezTo>
                  <a:lnTo>
                    <a:pt x="2529889" y="4635367"/>
                  </a:lnTo>
                  <a:lnTo>
                    <a:pt x="2553540" y="4687399"/>
                  </a:lnTo>
                  <a:lnTo>
                    <a:pt x="2375989" y="4764876"/>
                  </a:lnTo>
                  <a:lnTo>
                    <a:pt x="2354027" y="4708403"/>
                  </a:lnTo>
                  <a:lnTo>
                    <a:pt x="2272186" y="4729518"/>
                  </a:lnTo>
                  <a:lnTo>
                    <a:pt x="2179068" y="4743779"/>
                  </a:lnTo>
                  <a:lnTo>
                    <a:pt x="2179068" y="4803615"/>
                  </a:lnTo>
                  <a:lnTo>
                    <a:pt x="1985374" y="4803615"/>
                  </a:lnTo>
                  <a:lnTo>
                    <a:pt x="1985374" y="4743782"/>
                  </a:lnTo>
                  <a:lnTo>
                    <a:pt x="1892235" y="4729518"/>
                  </a:lnTo>
                  <a:cubicBezTo>
                    <a:pt x="1861553" y="4723219"/>
                    <a:pt x="1831414" y="4715423"/>
                    <a:pt x="1801897" y="4706211"/>
                  </a:cubicBezTo>
                  <a:lnTo>
                    <a:pt x="1794870" y="4703630"/>
                  </a:lnTo>
                  <a:lnTo>
                    <a:pt x="1772309" y="4758419"/>
                  </a:lnTo>
                  <a:lnTo>
                    <a:pt x="1597985" y="4680942"/>
                  </a:lnTo>
                  <a:lnTo>
                    <a:pt x="1623301" y="4628728"/>
                  </a:lnTo>
                  <a:lnTo>
                    <a:pt x="1555169" y="4587195"/>
                  </a:lnTo>
                  <a:lnTo>
                    <a:pt x="1486827" y="4530614"/>
                  </a:lnTo>
                  <a:lnTo>
                    <a:pt x="1443031" y="4574410"/>
                  </a:lnTo>
                  <a:lnTo>
                    <a:pt x="1307445" y="4442052"/>
                  </a:lnTo>
                  <a:lnTo>
                    <a:pt x="1353454" y="4396043"/>
                  </a:lnTo>
                  <a:lnTo>
                    <a:pt x="1300555" y="4331709"/>
                  </a:lnTo>
                  <a:lnTo>
                    <a:pt x="1255846" y="4249056"/>
                  </a:lnTo>
                  <a:lnTo>
                    <a:pt x="1191230" y="4274184"/>
                  </a:lnTo>
                  <a:lnTo>
                    <a:pt x="1123436" y="4099860"/>
                  </a:lnTo>
                  <a:lnTo>
                    <a:pt x="1183218" y="4072686"/>
                  </a:lnTo>
                  <a:lnTo>
                    <a:pt x="1158718" y="3993489"/>
                  </a:lnTo>
                  <a:lnTo>
                    <a:pt x="1149296" y="3899709"/>
                  </a:lnTo>
                  <a:lnTo>
                    <a:pt x="1084697" y="3899709"/>
                  </a:lnTo>
                  <a:lnTo>
                    <a:pt x="1084697" y="3709243"/>
                  </a:lnTo>
                  <a:lnTo>
                    <a:pt x="1146625" y="3709243"/>
                  </a:lnTo>
                  <a:lnTo>
                    <a:pt x="1149059" y="3676961"/>
                  </a:lnTo>
                  <a:lnTo>
                    <a:pt x="497161" y="3676961"/>
                  </a:lnTo>
                  <a:lnTo>
                    <a:pt x="11" y="3463897"/>
                  </a:lnTo>
                  <a:lnTo>
                    <a:pt x="11" y="3402561"/>
                  </a:lnTo>
                  <a:lnTo>
                    <a:pt x="1163610" y="3402561"/>
                  </a:lnTo>
                  <a:lnTo>
                    <a:pt x="1163610" y="3402560"/>
                  </a:lnTo>
                  <a:lnTo>
                    <a:pt x="11" y="3402560"/>
                  </a:lnTo>
                  <a:lnTo>
                    <a:pt x="11" y="3163671"/>
                  </a:lnTo>
                  <a:lnTo>
                    <a:pt x="8" y="3163671"/>
                  </a:lnTo>
                  <a:lnTo>
                    <a:pt x="0" y="3163671"/>
                  </a:lnTo>
                  <a:lnTo>
                    <a:pt x="397073" y="1769073"/>
                  </a:lnTo>
                  <a:lnTo>
                    <a:pt x="397081" y="1769073"/>
                  </a:lnTo>
                  <a:lnTo>
                    <a:pt x="1305976" y="1769073"/>
                  </a:lnTo>
                  <a:lnTo>
                    <a:pt x="1305976" y="1202392"/>
                  </a:lnTo>
                  <a:cubicBezTo>
                    <a:pt x="1305976" y="1118093"/>
                    <a:pt x="1237303" y="1095102"/>
                    <a:pt x="1168629" y="1079775"/>
                  </a:cubicBezTo>
                  <a:cubicBezTo>
                    <a:pt x="1168629" y="1079775"/>
                    <a:pt x="1168629" y="1079775"/>
                    <a:pt x="1168629" y="926504"/>
                  </a:cubicBezTo>
                  <a:cubicBezTo>
                    <a:pt x="1305976" y="980149"/>
                    <a:pt x="1420432" y="1079775"/>
                    <a:pt x="1420432" y="1202392"/>
                  </a:cubicBezTo>
                  <a:cubicBezTo>
                    <a:pt x="1420432" y="1202392"/>
                    <a:pt x="1420432" y="1202392"/>
                    <a:pt x="1420432" y="1701243"/>
                  </a:cubicBezTo>
                  <a:lnTo>
                    <a:pt x="1420432" y="1769073"/>
                  </a:lnTo>
                  <a:lnTo>
                    <a:pt x="1720658" y="1769073"/>
                  </a:lnTo>
                  <a:lnTo>
                    <a:pt x="1720658" y="1607661"/>
                  </a:lnTo>
                  <a:lnTo>
                    <a:pt x="1719662" y="1607661"/>
                  </a:lnTo>
                  <a:lnTo>
                    <a:pt x="1716655" y="1607661"/>
                  </a:lnTo>
                  <a:cubicBezTo>
                    <a:pt x="1691097" y="1607661"/>
                    <a:pt x="1661886" y="1607661"/>
                    <a:pt x="1628504" y="1607661"/>
                  </a:cubicBezTo>
                  <a:cubicBezTo>
                    <a:pt x="1613242" y="1607661"/>
                    <a:pt x="1597983" y="1592327"/>
                    <a:pt x="1597983" y="1576993"/>
                  </a:cubicBezTo>
                  <a:cubicBezTo>
                    <a:pt x="1597983" y="1561659"/>
                    <a:pt x="1613242" y="1546325"/>
                    <a:pt x="1628504" y="1546325"/>
                  </a:cubicBezTo>
                  <a:cubicBezTo>
                    <a:pt x="1628504" y="1546325"/>
                    <a:pt x="1628504" y="1546325"/>
                    <a:pt x="1661886" y="1546325"/>
                  </a:cubicBezTo>
                  <a:lnTo>
                    <a:pt x="1666217" y="1546325"/>
                  </a:lnTo>
                  <a:lnTo>
                    <a:pt x="1681174" y="1509738"/>
                  </a:lnTo>
                  <a:cubicBezTo>
                    <a:pt x="1690796" y="1500322"/>
                    <a:pt x="1704268" y="1494673"/>
                    <a:pt x="1719662" y="1494673"/>
                  </a:cubicBezTo>
                  <a:cubicBezTo>
                    <a:pt x="1719662" y="1494673"/>
                    <a:pt x="1719662" y="1494673"/>
                    <a:pt x="1804343" y="1494673"/>
                  </a:cubicBezTo>
                  <a:cubicBezTo>
                    <a:pt x="1819738" y="1494673"/>
                    <a:pt x="1835134" y="1500322"/>
                    <a:pt x="1846682" y="1509738"/>
                  </a:cubicBezTo>
                  <a:lnTo>
                    <a:pt x="1865377" y="1546325"/>
                  </a:lnTo>
                  <a:lnTo>
                    <a:pt x="1895566" y="1546325"/>
                  </a:lnTo>
                  <a:cubicBezTo>
                    <a:pt x="1918457" y="1546325"/>
                    <a:pt x="1933718" y="1561659"/>
                    <a:pt x="1933718" y="1576993"/>
                  </a:cubicBezTo>
                  <a:cubicBezTo>
                    <a:pt x="1933718" y="1592327"/>
                    <a:pt x="1918457" y="1607661"/>
                    <a:pt x="1895566" y="1607661"/>
                  </a:cubicBezTo>
                  <a:cubicBezTo>
                    <a:pt x="1895566" y="1607661"/>
                    <a:pt x="1895566" y="1607661"/>
                    <a:pt x="1830366" y="1607661"/>
                  </a:cubicBezTo>
                  <a:lnTo>
                    <a:pt x="1811047" y="1607661"/>
                  </a:lnTo>
                  <a:lnTo>
                    <a:pt x="1811047" y="1769073"/>
                  </a:lnTo>
                  <a:lnTo>
                    <a:pt x="2337240" y="1769073"/>
                  </a:lnTo>
                  <a:lnTo>
                    <a:pt x="2337242" y="1769073"/>
                  </a:lnTo>
                  <a:lnTo>
                    <a:pt x="2337245" y="1769073"/>
                  </a:lnTo>
                  <a:lnTo>
                    <a:pt x="2385665" y="1769073"/>
                  </a:lnTo>
                  <a:lnTo>
                    <a:pt x="2385665" y="2840848"/>
                  </a:lnTo>
                  <a:lnTo>
                    <a:pt x="2385667" y="2840849"/>
                  </a:lnTo>
                  <a:lnTo>
                    <a:pt x="2385667" y="2682664"/>
                  </a:lnTo>
                  <a:lnTo>
                    <a:pt x="2385667" y="1769073"/>
                  </a:lnTo>
                  <a:lnTo>
                    <a:pt x="2385667" y="177504"/>
                  </a:lnTo>
                  <a:cubicBezTo>
                    <a:pt x="2385667" y="139200"/>
                    <a:pt x="2408582" y="116216"/>
                    <a:pt x="2439135" y="116216"/>
                  </a:cubicBezTo>
                  <a:cubicBezTo>
                    <a:pt x="2439135" y="116216"/>
                    <a:pt x="2439135" y="116216"/>
                    <a:pt x="3522980" y="116216"/>
                  </a:cubicBezTo>
                  <a:lnTo>
                    <a:pt x="3538024" y="116216"/>
                  </a:lnTo>
                  <a:lnTo>
                    <a:pt x="3539399" y="116216"/>
                  </a:lnTo>
                  <a:lnTo>
                    <a:pt x="3549024" y="116216"/>
                  </a:lnTo>
                  <a:lnTo>
                    <a:pt x="3575149" y="116216"/>
                  </a:lnTo>
                  <a:lnTo>
                    <a:pt x="3626023" y="116216"/>
                  </a:lnTo>
                  <a:lnTo>
                    <a:pt x="3709898" y="116216"/>
                  </a:lnTo>
                  <a:lnTo>
                    <a:pt x="3754521" y="116216"/>
                  </a:lnTo>
                  <a:lnTo>
                    <a:pt x="3835022" y="116216"/>
                  </a:lnTo>
                  <a:lnTo>
                    <a:pt x="3996566" y="116216"/>
                  </a:lnTo>
                  <a:lnTo>
                    <a:pt x="3996566" y="88638"/>
                  </a:lnTo>
                  <a:cubicBezTo>
                    <a:pt x="3996566" y="74014"/>
                    <a:pt x="3996566" y="57302"/>
                    <a:pt x="3996566" y="38201"/>
                  </a:cubicBezTo>
                  <a:cubicBezTo>
                    <a:pt x="3996566" y="15281"/>
                    <a:pt x="4011901" y="0"/>
                    <a:pt x="4034903"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441" name="Freeform: Shape 440">
              <a:extLst>
                <a:ext uri="{FF2B5EF4-FFF2-40B4-BE49-F238E27FC236}">
                  <a16:creationId xmlns:a16="http://schemas.microsoft.com/office/drawing/2014/main" xmlns="" id="{61729B1D-B4B0-4898-8F05-BD9B8879CED9}"/>
                </a:ext>
              </a:extLst>
            </p:cNvPr>
            <p:cNvSpPr>
              <a:spLocks/>
            </p:cNvSpPr>
            <p:nvPr/>
          </p:nvSpPr>
          <p:spPr bwMode="auto">
            <a:xfrm flipH="1">
              <a:off x="7849907" y="5856146"/>
              <a:ext cx="1775089" cy="725179"/>
            </a:xfrm>
            <a:custGeom>
              <a:avLst/>
              <a:gdLst>
                <a:gd name="connsiteX0" fmla="*/ 1420813 w 2840038"/>
                <a:gd name="connsiteY0" fmla="*/ 0 h 895350"/>
                <a:gd name="connsiteX1" fmla="*/ 0 w 2840038"/>
                <a:gd name="connsiteY1" fmla="*/ 895350 h 895350"/>
                <a:gd name="connsiteX2" fmla="*/ 1420813 w 2840038"/>
                <a:gd name="connsiteY2" fmla="*/ 895350 h 895350"/>
                <a:gd name="connsiteX3" fmla="*/ 2840038 w 2840038"/>
                <a:gd name="connsiteY3" fmla="*/ 895350 h 895350"/>
                <a:gd name="connsiteX4" fmla="*/ 1420813 w 2840038"/>
                <a:gd name="connsiteY4" fmla="*/ 0 h 895350"/>
                <a:gd name="connsiteX0" fmla="*/ 3588103 w 3811371"/>
                <a:gd name="connsiteY0" fmla="*/ 0 h 604499"/>
                <a:gd name="connsiteX1" fmla="*/ 0 w 3811371"/>
                <a:gd name="connsiteY1" fmla="*/ 604499 h 604499"/>
                <a:gd name="connsiteX2" fmla="*/ 1420813 w 3811371"/>
                <a:gd name="connsiteY2" fmla="*/ 604499 h 604499"/>
                <a:gd name="connsiteX3" fmla="*/ 2840038 w 3811371"/>
                <a:gd name="connsiteY3" fmla="*/ 604499 h 604499"/>
                <a:gd name="connsiteX4" fmla="*/ 3588103 w 3811371"/>
                <a:gd name="connsiteY4" fmla="*/ 0 h 604499"/>
                <a:gd name="connsiteX0" fmla="*/ 3588103 w 3880429"/>
                <a:gd name="connsiteY0" fmla="*/ 0 h 604499"/>
                <a:gd name="connsiteX1" fmla="*/ 0 w 3880429"/>
                <a:gd name="connsiteY1" fmla="*/ 604499 h 604499"/>
                <a:gd name="connsiteX2" fmla="*/ 1420813 w 3880429"/>
                <a:gd name="connsiteY2" fmla="*/ 604499 h 604499"/>
                <a:gd name="connsiteX3" fmla="*/ 2840038 w 3880429"/>
                <a:gd name="connsiteY3" fmla="*/ 604499 h 604499"/>
                <a:gd name="connsiteX4" fmla="*/ 3588103 w 3880429"/>
                <a:gd name="connsiteY4" fmla="*/ 0 h 604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0429" h="604499">
                  <a:moveTo>
                    <a:pt x="3588103" y="0"/>
                  </a:moveTo>
                  <a:cubicBezTo>
                    <a:pt x="2802521" y="0"/>
                    <a:pt x="0" y="109800"/>
                    <a:pt x="0" y="604499"/>
                  </a:cubicBezTo>
                  <a:lnTo>
                    <a:pt x="1420813" y="604499"/>
                  </a:lnTo>
                  <a:lnTo>
                    <a:pt x="2840038" y="604499"/>
                  </a:lnTo>
                  <a:cubicBezTo>
                    <a:pt x="3391712" y="139888"/>
                    <a:pt x="4371967" y="0"/>
                    <a:pt x="3588103"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grpSp>
      <p:grpSp>
        <p:nvGrpSpPr>
          <p:cNvPr id="2" name="Group 1">
            <a:extLst>
              <a:ext uri="{FF2B5EF4-FFF2-40B4-BE49-F238E27FC236}">
                <a16:creationId xmlns:a16="http://schemas.microsoft.com/office/drawing/2014/main" xmlns="" id="{56C4B1D1-F98E-427C-99A4-B177D7D7280C}"/>
              </a:ext>
            </a:extLst>
          </p:cNvPr>
          <p:cNvGrpSpPr/>
          <p:nvPr/>
        </p:nvGrpSpPr>
        <p:grpSpPr>
          <a:xfrm>
            <a:off x="1820301" y="371790"/>
            <a:ext cx="2986311" cy="6316572"/>
            <a:chOff x="1082023" y="278645"/>
            <a:chExt cx="2985684" cy="6315247"/>
          </a:xfrm>
        </p:grpSpPr>
        <p:sp>
          <p:nvSpPr>
            <p:cNvPr id="308" name="Rectangle 245">
              <a:extLst>
                <a:ext uri="{FF2B5EF4-FFF2-40B4-BE49-F238E27FC236}">
                  <a16:creationId xmlns:a16="http://schemas.microsoft.com/office/drawing/2014/main" xmlns="" id="{120DCC09-3194-48E8-9010-81C5C20F9D57}"/>
                </a:ext>
              </a:extLst>
            </p:cNvPr>
            <p:cNvSpPr>
              <a:spLocks noChangeArrowheads="1"/>
            </p:cNvSpPr>
            <p:nvPr/>
          </p:nvSpPr>
          <p:spPr bwMode="auto">
            <a:xfrm flipH="1">
              <a:off x="2574865" y="2324664"/>
              <a:ext cx="131926" cy="399508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09" name="Rectangle 246">
              <a:extLst>
                <a:ext uri="{FF2B5EF4-FFF2-40B4-BE49-F238E27FC236}">
                  <a16:creationId xmlns:a16="http://schemas.microsoft.com/office/drawing/2014/main" xmlns="" id="{F339010D-14E0-441A-936E-4E8B6CE49E4E}"/>
                </a:ext>
              </a:extLst>
            </p:cNvPr>
            <p:cNvSpPr>
              <a:spLocks noChangeArrowheads="1"/>
            </p:cNvSpPr>
            <p:nvPr/>
          </p:nvSpPr>
          <p:spPr bwMode="auto">
            <a:xfrm flipH="1">
              <a:off x="2574865" y="2324664"/>
              <a:ext cx="131926" cy="399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10" name="Rectangle 247">
              <a:extLst>
                <a:ext uri="{FF2B5EF4-FFF2-40B4-BE49-F238E27FC236}">
                  <a16:creationId xmlns:a16="http://schemas.microsoft.com/office/drawing/2014/main" xmlns="" id="{49059582-BF22-4CF4-84FA-73F35F69C6CB}"/>
                </a:ext>
              </a:extLst>
            </p:cNvPr>
            <p:cNvSpPr>
              <a:spLocks noChangeArrowheads="1"/>
            </p:cNvSpPr>
            <p:nvPr/>
          </p:nvSpPr>
          <p:spPr bwMode="auto">
            <a:xfrm flipH="1">
              <a:off x="2442940" y="2324664"/>
              <a:ext cx="131926" cy="399508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11" name="Rectangle 248">
              <a:extLst>
                <a:ext uri="{FF2B5EF4-FFF2-40B4-BE49-F238E27FC236}">
                  <a16:creationId xmlns:a16="http://schemas.microsoft.com/office/drawing/2014/main" xmlns="" id="{376F0175-ACF0-4408-B353-7F44EDF8F72B}"/>
                </a:ext>
              </a:extLst>
            </p:cNvPr>
            <p:cNvSpPr>
              <a:spLocks noChangeArrowheads="1"/>
            </p:cNvSpPr>
            <p:nvPr/>
          </p:nvSpPr>
          <p:spPr bwMode="auto">
            <a:xfrm flipH="1">
              <a:off x="2442940" y="2324664"/>
              <a:ext cx="131926" cy="399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12" name="Rectangle 249">
              <a:extLst>
                <a:ext uri="{FF2B5EF4-FFF2-40B4-BE49-F238E27FC236}">
                  <a16:creationId xmlns:a16="http://schemas.microsoft.com/office/drawing/2014/main" xmlns="" id="{F70989AC-407F-4C0F-AF69-A44577F1A854}"/>
                </a:ext>
              </a:extLst>
            </p:cNvPr>
            <p:cNvSpPr>
              <a:spLocks noChangeArrowheads="1"/>
            </p:cNvSpPr>
            <p:nvPr/>
          </p:nvSpPr>
          <p:spPr bwMode="auto">
            <a:xfrm flipH="1">
              <a:off x="2342261" y="6319752"/>
              <a:ext cx="458268" cy="11366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13" name="Rectangle 250">
              <a:extLst>
                <a:ext uri="{FF2B5EF4-FFF2-40B4-BE49-F238E27FC236}">
                  <a16:creationId xmlns:a16="http://schemas.microsoft.com/office/drawing/2014/main" xmlns="" id="{E87E35B3-BA59-44F2-8AF6-F28321715E97}"/>
                </a:ext>
              </a:extLst>
            </p:cNvPr>
            <p:cNvSpPr>
              <a:spLocks noChangeArrowheads="1"/>
            </p:cNvSpPr>
            <p:nvPr/>
          </p:nvSpPr>
          <p:spPr bwMode="auto">
            <a:xfrm flipH="1">
              <a:off x="2342261" y="6319752"/>
              <a:ext cx="458268" cy="11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14" name="Rectangle 251">
              <a:extLst>
                <a:ext uri="{FF2B5EF4-FFF2-40B4-BE49-F238E27FC236}">
                  <a16:creationId xmlns:a16="http://schemas.microsoft.com/office/drawing/2014/main" xmlns="" id="{E06AC92E-7737-4328-A461-966EAB87182F}"/>
                </a:ext>
              </a:extLst>
            </p:cNvPr>
            <p:cNvSpPr>
              <a:spLocks noChangeArrowheads="1"/>
            </p:cNvSpPr>
            <p:nvPr/>
          </p:nvSpPr>
          <p:spPr bwMode="auto">
            <a:xfrm flipH="1">
              <a:off x="2255466" y="6433420"/>
              <a:ext cx="631854" cy="16047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55000" lnSpcReduction="20000"/>
            </a:bodyPr>
            <a:lstStyle/>
            <a:p>
              <a:endParaRPr lang="en-US" sz="1350"/>
            </a:p>
          </p:txBody>
        </p:sp>
        <p:sp>
          <p:nvSpPr>
            <p:cNvPr id="315" name="Rectangle 252">
              <a:extLst>
                <a:ext uri="{FF2B5EF4-FFF2-40B4-BE49-F238E27FC236}">
                  <a16:creationId xmlns:a16="http://schemas.microsoft.com/office/drawing/2014/main" xmlns="" id="{8D3253A5-F464-4F25-8EC6-AEEE4768E0A6}"/>
                </a:ext>
              </a:extLst>
            </p:cNvPr>
            <p:cNvSpPr>
              <a:spLocks noChangeArrowheads="1"/>
            </p:cNvSpPr>
            <p:nvPr/>
          </p:nvSpPr>
          <p:spPr bwMode="auto">
            <a:xfrm flipH="1">
              <a:off x="2255466" y="6433420"/>
              <a:ext cx="631854" cy="16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55000" lnSpcReduction="20000"/>
            </a:bodyPr>
            <a:lstStyle/>
            <a:p>
              <a:endParaRPr lang="en-US" sz="1350"/>
            </a:p>
          </p:txBody>
        </p:sp>
        <p:sp>
          <p:nvSpPr>
            <p:cNvPr id="339" name="Freeform 292">
              <a:extLst>
                <a:ext uri="{FF2B5EF4-FFF2-40B4-BE49-F238E27FC236}">
                  <a16:creationId xmlns:a16="http://schemas.microsoft.com/office/drawing/2014/main" xmlns="" id="{545E957B-4E2C-4127-9058-BCF258B797B2}"/>
                </a:ext>
              </a:extLst>
            </p:cNvPr>
            <p:cNvSpPr>
              <a:spLocks/>
            </p:cNvSpPr>
            <p:nvPr/>
          </p:nvSpPr>
          <p:spPr bwMode="auto">
            <a:xfrm flipH="1">
              <a:off x="2706791" y="6420047"/>
              <a:ext cx="3473" cy="13373"/>
            </a:xfrm>
            <a:custGeom>
              <a:avLst/>
              <a:gdLst>
                <a:gd name="T0" fmla="*/ 1 w 1"/>
                <a:gd name="T1" fmla="*/ 0 h 4"/>
                <a:gd name="T2" fmla="*/ 0 w 1"/>
                <a:gd name="T3" fmla="*/ 4 h 4"/>
                <a:gd name="T4" fmla="*/ 0 w 1"/>
                <a:gd name="T5" fmla="*/ 4 h 4"/>
                <a:gd name="T6" fmla="*/ 1 w 1"/>
                <a:gd name="T7" fmla="*/ 0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lnTo>
                    <a:pt x="0" y="4"/>
                  </a:lnTo>
                  <a:lnTo>
                    <a:pt x="0" y="4"/>
                  </a:lnTo>
                  <a:lnTo>
                    <a:pt x="1" y="0"/>
                  </a:lnTo>
                  <a:lnTo>
                    <a:pt x="1"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40" name="Freeform 293">
              <a:extLst>
                <a:ext uri="{FF2B5EF4-FFF2-40B4-BE49-F238E27FC236}">
                  <a16:creationId xmlns:a16="http://schemas.microsoft.com/office/drawing/2014/main" xmlns="" id="{F519F4E5-93C2-40F1-ABCF-67B5362F4F96}"/>
                </a:ext>
              </a:extLst>
            </p:cNvPr>
            <p:cNvSpPr>
              <a:spLocks/>
            </p:cNvSpPr>
            <p:nvPr/>
          </p:nvSpPr>
          <p:spPr bwMode="auto">
            <a:xfrm flipH="1">
              <a:off x="2706791" y="6420047"/>
              <a:ext cx="3473" cy="13373"/>
            </a:xfrm>
            <a:custGeom>
              <a:avLst/>
              <a:gdLst>
                <a:gd name="T0" fmla="*/ 1 w 1"/>
                <a:gd name="T1" fmla="*/ 0 h 4"/>
                <a:gd name="T2" fmla="*/ 0 w 1"/>
                <a:gd name="T3" fmla="*/ 4 h 4"/>
                <a:gd name="T4" fmla="*/ 0 w 1"/>
                <a:gd name="T5" fmla="*/ 4 h 4"/>
                <a:gd name="T6" fmla="*/ 1 w 1"/>
                <a:gd name="T7" fmla="*/ 0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lnTo>
                    <a:pt x="0" y="4"/>
                  </a:lnTo>
                  <a:lnTo>
                    <a:pt x="0" y="4"/>
                  </a:lnTo>
                  <a:lnTo>
                    <a:pt x="1"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41" name="Freeform 294">
              <a:extLst>
                <a:ext uri="{FF2B5EF4-FFF2-40B4-BE49-F238E27FC236}">
                  <a16:creationId xmlns:a16="http://schemas.microsoft.com/office/drawing/2014/main" xmlns="" id="{B1A56C56-06C4-49ED-8731-6897AC065377}"/>
                </a:ext>
              </a:extLst>
            </p:cNvPr>
            <p:cNvSpPr>
              <a:spLocks noEditPoints="1"/>
            </p:cNvSpPr>
            <p:nvPr/>
          </p:nvSpPr>
          <p:spPr bwMode="auto">
            <a:xfrm flipH="1">
              <a:off x="2710264" y="6433420"/>
              <a:ext cx="177059" cy="150444"/>
            </a:xfrm>
            <a:custGeom>
              <a:avLst/>
              <a:gdLst>
                <a:gd name="T0" fmla="*/ 0 w 51"/>
                <a:gd name="T1" fmla="*/ 44 h 45"/>
                <a:gd name="T2" fmla="*/ 0 w 51"/>
                <a:gd name="T3" fmla="*/ 44 h 45"/>
                <a:gd name="T4" fmla="*/ 25 w 51"/>
                <a:gd name="T5" fmla="*/ 45 h 45"/>
                <a:gd name="T6" fmla="*/ 25 w 51"/>
                <a:gd name="T7" fmla="*/ 45 h 45"/>
                <a:gd name="T8" fmla="*/ 0 w 51"/>
                <a:gd name="T9" fmla="*/ 44 h 45"/>
                <a:gd name="T10" fmla="*/ 51 w 51"/>
                <a:gd name="T11" fmla="*/ 0 h 45"/>
                <a:gd name="T12" fmla="*/ 51 w 51"/>
                <a:gd name="T13" fmla="*/ 0 h 45"/>
                <a:gd name="T14" fmla="*/ 38 w 51"/>
                <a:gd name="T15" fmla="*/ 45 h 45"/>
                <a:gd name="T16" fmla="*/ 38 w 51"/>
                <a:gd name="T17" fmla="*/ 45 h 45"/>
                <a:gd name="T18" fmla="*/ 51 w 51"/>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5">
                  <a:moveTo>
                    <a:pt x="0" y="44"/>
                  </a:moveTo>
                  <a:lnTo>
                    <a:pt x="0" y="44"/>
                  </a:lnTo>
                  <a:lnTo>
                    <a:pt x="25" y="45"/>
                  </a:lnTo>
                  <a:lnTo>
                    <a:pt x="25" y="45"/>
                  </a:lnTo>
                  <a:lnTo>
                    <a:pt x="0" y="44"/>
                  </a:lnTo>
                  <a:close/>
                  <a:moveTo>
                    <a:pt x="51" y="0"/>
                  </a:moveTo>
                  <a:lnTo>
                    <a:pt x="51" y="0"/>
                  </a:lnTo>
                  <a:lnTo>
                    <a:pt x="38" y="45"/>
                  </a:lnTo>
                  <a:lnTo>
                    <a:pt x="38" y="45"/>
                  </a:lnTo>
                  <a:lnTo>
                    <a:pt x="51"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342" name="Freeform 295">
              <a:extLst>
                <a:ext uri="{FF2B5EF4-FFF2-40B4-BE49-F238E27FC236}">
                  <a16:creationId xmlns:a16="http://schemas.microsoft.com/office/drawing/2014/main" xmlns="" id="{4106DC82-4FE6-441A-A450-C51BD0F26DF8}"/>
                </a:ext>
              </a:extLst>
            </p:cNvPr>
            <p:cNvSpPr>
              <a:spLocks noEditPoints="1"/>
            </p:cNvSpPr>
            <p:nvPr/>
          </p:nvSpPr>
          <p:spPr bwMode="auto">
            <a:xfrm flipH="1">
              <a:off x="2710264" y="6433420"/>
              <a:ext cx="177059" cy="150444"/>
            </a:xfrm>
            <a:custGeom>
              <a:avLst/>
              <a:gdLst>
                <a:gd name="T0" fmla="*/ 0 w 51"/>
                <a:gd name="T1" fmla="*/ 44 h 45"/>
                <a:gd name="T2" fmla="*/ 0 w 51"/>
                <a:gd name="T3" fmla="*/ 44 h 45"/>
                <a:gd name="T4" fmla="*/ 25 w 51"/>
                <a:gd name="T5" fmla="*/ 45 h 45"/>
                <a:gd name="T6" fmla="*/ 25 w 51"/>
                <a:gd name="T7" fmla="*/ 45 h 45"/>
                <a:gd name="T8" fmla="*/ 0 w 51"/>
                <a:gd name="T9" fmla="*/ 44 h 45"/>
                <a:gd name="T10" fmla="*/ 51 w 51"/>
                <a:gd name="T11" fmla="*/ 0 h 45"/>
                <a:gd name="T12" fmla="*/ 51 w 51"/>
                <a:gd name="T13" fmla="*/ 0 h 45"/>
                <a:gd name="T14" fmla="*/ 38 w 51"/>
                <a:gd name="T15" fmla="*/ 45 h 45"/>
                <a:gd name="T16" fmla="*/ 38 w 51"/>
                <a:gd name="T17" fmla="*/ 45 h 45"/>
                <a:gd name="T18" fmla="*/ 51 w 51"/>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5">
                  <a:moveTo>
                    <a:pt x="0" y="44"/>
                  </a:moveTo>
                  <a:lnTo>
                    <a:pt x="0" y="44"/>
                  </a:lnTo>
                  <a:lnTo>
                    <a:pt x="25" y="45"/>
                  </a:lnTo>
                  <a:lnTo>
                    <a:pt x="25" y="45"/>
                  </a:lnTo>
                  <a:lnTo>
                    <a:pt x="0" y="44"/>
                  </a:lnTo>
                  <a:moveTo>
                    <a:pt x="51" y="0"/>
                  </a:moveTo>
                  <a:lnTo>
                    <a:pt x="51" y="0"/>
                  </a:lnTo>
                  <a:lnTo>
                    <a:pt x="38" y="45"/>
                  </a:lnTo>
                  <a:lnTo>
                    <a:pt x="38" y="45"/>
                  </a:lnTo>
                  <a:lnTo>
                    <a:pt x="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343" name="Freeform 296">
              <a:extLst>
                <a:ext uri="{FF2B5EF4-FFF2-40B4-BE49-F238E27FC236}">
                  <a16:creationId xmlns:a16="http://schemas.microsoft.com/office/drawing/2014/main" xmlns="" id="{2BA66772-D68F-448E-A915-69B3D671111C}"/>
                </a:ext>
              </a:extLst>
            </p:cNvPr>
            <p:cNvSpPr>
              <a:spLocks/>
            </p:cNvSpPr>
            <p:nvPr/>
          </p:nvSpPr>
          <p:spPr bwMode="auto">
            <a:xfrm flipH="1">
              <a:off x="2755395" y="6583861"/>
              <a:ext cx="45134" cy="6686"/>
            </a:xfrm>
            <a:custGeom>
              <a:avLst/>
              <a:gdLst>
                <a:gd name="T0" fmla="*/ 13 w 13"/>
                <a:gd name="T1" fmla="*/ 0 h 2"/>
                <a:gd name="T2" fmla="*/ 13 w 13"/>
                <a:gd name="T3" fmla="*/ 0 h 2"/>
                <a:gd name="T4" fmla="*/ 13 w 13"/>
                <a:gd name="T5" fmla="*/ 2 h 2"/>
                <a:gd name="T6" fmla="*/ 0 w 13"/>
                <a:gd name="T7" fmla="*/ 0 h 2"/>
                <a:gd name="T8" fmla="*/ 0 w 13"/>
                <a:gd name="T9" fmla="*/ 0 h 2"/>
                <a:gd name="T10" fmla="*/ 13 w 13"/>
                <a:gd name="T11" fmla="*/ 2 h 2"/>
                <a:gd name="T12" fmla="*/ 13 w 1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13" y="0"/>
                  </a:moveTo>
                  <a:lnTo>
                    <a:pt x="13" y="0"/>
                  </a:lnTo>
                  <a:lnTo>
                    <a:pt x="13" y="2"/>
                  </a:lnTo>
                  <a:lnTo>
                    <a:pt x="0" y="0"/>
                  </a:lnTo>
                  <a:lnTo>
                    <a:pt x="0" y="0"/>
                  </a:lnTo>
                  <a:lnTo>
                    <a:pt x="13" y="2"/>
                  </a:lnTo>
                  <a:lnTo>
                    <a:pt x="13"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44" name="Freeform 297">
              <a:extLst>
                <a:ext uri="{FF2B5EF4-FFF2-40B4-BE49-F238E27FC236}">
                  <a16:creationId xmlns:a16="http://schemas.microsoft.com/office/drawing/2014/main" xmlns="" id="{F3610991-364A-46C6-83D9-29B033B17B6B}"/>
                </a:ext>
              </a:extLst>
            </p:cNvPr>
            <p:cNvSpPr>
              <a:spLocks/>
            </p:cNvSpPr>
            <p:nvPr/>
          </p:nvSpPr>
          <p:spPr bwMode="auto">
            <a:xfrm flipH="1">
              <a:off x="2755395" y="6583861"/>
              <a:ext cx="45134" cy="6686"/>
            </a:xfrm>
            <a:custGeom>
              <a:avLst/>
              <a:gdLst>
                <a:gd name="T0" fmla="*/ 13 w 13"/>
                <a:gd name="T1" fmla="*/ 0 h 2"/>
                <a:gd name="T2" fmla="*/ 13 w 13"/>
                <a:gd name="T3" fmla="*/ 0 h 2"/>
                <a:gd name="T4" fmla="*/ 13 w 13"/>
                <a:gd name="T5" fmla="*/ 2 h 2"/>
                <a:gd name="T6" fmla="*/ 0 w 13"/>
                <a:gd name="T7" fmla="*/ 0 h 2"/>
                <a:gd name="T8" fmla="*/ 0 w 13"/>
                <a:gd name="T9" fmla="*/ 0 h 2"/>
                <a:gd name="T10" fmla="*/ 13 w 13"/>
                <a:gd name="T11" fmla="*/ 2 h 2"/>
                <a:gd name="T12" fmla="*/ 13 w 1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13" y="0"/>
                  </a:moveTo>
                  <a:lnTo>
                    <a:pt x="13" y="0"/>
                  </a:lnTo>
                  <a:lnTo>
                    <a:pt x="13" y="2"/>
                  </a:lnTo>
                  <a:lnTo>
                    <a:pt x="0" y="0"/>
                  </a:lnTo>
                  <a:lnTo>
                    <a:pt x="0" y="0"/>
                  </a:lnTo>
                  <a:lnTo>
                    <a:pt x="13"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grpSp>
          <p:nvGrpSpPr>
            <p:cNvPr id="350" name="Group 349">
              <a:extLst>
                <a:ext uri="{FF2B5EF4-FFF2-40B4-BE49-F238E27FC236}">
                  <a16:creationId xmlns:a16="http://schemas.microsoft.com/office/drawing/2014/main" xmlns="" id="{504D3CFE-94D3-46FA-9A1D-05D77E95BAC0}"/>
                </a:ext>
              </a:extLst>
            </p:cNvPr>
            <p:cNvGrpSpPr/>
            <p:nvPr/>
          </p:nvGrpSpPr>
          <p:grpSpPr>
            <a:xfrm flipH="1">
              <a:off x="1082023" y="278645"/>
              <a:ext cx="2985684" cy="2875125"/>
              <a:chOff x="6061376" y="3733800"/>
              <a:chExt cx="1365250" cy="1365250"/>
            </a:xfrm>
          </p:grpSpPr>
          <p:sp>
            <p:nvSpPr>
              <p:cNvPr id="351" name="Freeform 308">
                <a:extLst>
                  <a:ext uri="{FF2B5EF4-FFF2-40B4-BE49-F238E27FC236}">
                    <a16:creationId xmlns:a16="http://schemas.microsoft.com/office/drawing/2014/main" xmlns="" id="{205EA556-77D1-4BC7-9C6F-88DCE9315E45}"/>
                  </a:ext>
                </a:extLst>
              </p:cNvPr>
              <p:cNvSpPr>
                <a:spLocks/>
              </p:cNvSpPr>
              <p:nvPr/>
            </p:nvSpPr>
            <p:spPr bwMode="auto">
              <a:xfrm flipH="1">
                <a:off x="6061376" y="3733800"/>
                <a:ext cx="1365250" cy="1365250"/>
              </a:xfrm>
              <a:custGeom>
                <a:avLst/>
                <a:gdLst>
                  <a:gd name="T0" fmla="*/ 389 w 726"/>
                  <a:gd name="T1" fmla="*/ 712 h 726"/>
                  <a:gd name="T2" fmla="*/ 338 w 726"/>
                  <a:gd name="T3" fmla="*/ 712 h 726"/>
                  <a:gd name="T4" fmla="*/ 14 w 726"/>
                  <a:gd name="T5" fmla="*/ 389 h 726"/>
                  <a:gd name="T6" fmla="*/ 14 w 726"/>
                  <a:gd name="T7" fmla="*/ 338 h 726"/>
                  <a:gd name="T8" fmla="*/ 338 w 726"/>
                  <a:gd name="T9" fmla="*/ 14 h 726"/>
                  <a:gd name="T10" fmla="*/ 389 w 726"/>
                  <a:gd name="T11" fmla="*/ 14 h 726"/>
                  <a:gd name="T12" fmla="*/ 712 w 726"/>
                  <a:gd name="T13" fmla="*/ 338 h 726"/>
                  <a:gd name="T14" fmla="*/ 712 w 726"/>
                  <a:gd name="T15" fmla="*/ 389 h 726"/>
                  <a:gd name="T16" fmla="*/ 389 w 726"/>
                  <a:gd name="T17" fmla="*/ 712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6" h="726">
                    <a:moveTo>
                      <a:pt x="389" y="712"/>
                    </a:moveTo>
                    <a:cubicBezTo>
                      <a:pt x="375" y="726"/>
                      <a:pt x="352" y="726"/>
                      <a:pt x="338" y="712"/>
                    </a:cubicBezTo>
                    <a:cubicBezTo>
                      <a:pt x="14" y="389"/>
                      <a:pt x="14" y="389"/>
                      <a:pt x="14" y="389"/>
                    </a:cubicBezTo>
                    <a:cubicBezTo>
                      <a:pt x="0" y="375"/>
                      <a:pt x="0" y="352"/>
                      <a:pt x="14" y="338"/>
                    </a:cubicBezTo>
                    <a:cubicBezTo>
                      <a:pt x="338" y="14"/>
                      <a:pt x="338" y="14"/>
                      <a:pt x="338" y="14"/>
                    </a:cubicBezTo>
                    <a:cubicBezTo>
                      <a:pt x="352" y="0"/>
                      <a:pt x="375" y="0"/>
                      <a:pt x="389" y="14"/>
                    </a:cubicBezTo>
                    <a:cubicBezTo>
                      <a:pt x="712" y="338"/>
                      <a:pt x="712" y="338"/>
                      <a:pt x="712" y="338"/>
                    </a:cubicBezTo>
                    <a:cubicBezTo>
                      <a:pt x="726" y="352"/>
                      <a:pt x="726" y="375"/>
                      <a:pt x="712" y="389"/>
                    </a:cubicBezTo>
                    <a:cubicBezTo>
                      <a:pt x="389" y="712"/>
                      <a:pt x="389" y="712"/>
                      <a:pt x="389" y="712"/>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52" name="Freeform 309">
                <a:extLst>
                  <a:ext uri="{FF2B5EF4-FFF2-40B4-BE49-F238E27FC236}">
                    <a16:creationId xmlns:a16="http://schemas.microsoft.com/office/drawing/2014/main" xmlns="" id="{25A02D02-0F67-4917-9F42-A4106BC2341C}"/>
                  </a:ext>
                </a:extLst>
              </p:cNvPr>
              <p:cNvSpPr>
                <a:spLocks noEditPoints="1"/>
              </p:cNvSpPr>
              <p:nvPr/>
            </p:nvSpPr>
            <p:spPr bwMode="auto">
              <a:xfrm flipH="1">
                <a:off x="6151864" y="3832225"/>
                <a:ext cx="1184275" cy="1169988"/>
              </a:xfrm>
              <a:custGeom>
                <a:avLst/>
                <a:gdLst>
                  <a:gd name="T0" fmla="*/ 315 w 630"/>
                  <a:gd name="T1" fmla="*/ 24 h 622"/>
                  <a:gd name="T2" fmla="*/ 324 w 630"/>
                  <a:gd name="T3" fmla="*/ 27 h 622"/>
                  <a:gd name="T4" fmla="*/ 599 w 630"/>
                  <a:gd name="T5" fmla="*/ 303 h 622"/>
                  <a:gd name="T6" fmla="*/ 599 w 630"/>
                  <a:gd name="T7" fmla="*/ 320 h 622"/>
                  <a:gd name="T8" fmla="*/ 324 w 630"/>
                  <a:gd name="T9" fmla="*/ 595 h 622"/>
                  <a:gd name="T10" fmla="*/ 315 w 630"/>
                  <a:gd name="T11" fmla="*/ 598 h 622"/>
                  <a:gd name="T12" fmla="*/ 307 w 630"/>
                  <a:gd name="T13" fmla="*/ 595 h 622"/>
                  <a:gd name="T14" fmla="*/ 31 w 630"/>
                  <a:gd name="T15" fmla="*/ 320 h 622"/>
                  <a:gd name="T16" fmla="*/ 31 w 630"/>
                  <a:gd name="T17" fmla="*/ 303 h 622"/>
                  <a:gd name="T18" fmla="*/ 307 w 630"/>
                  <a:gd name="T19" fmla="*/ 27 h 622"/>
                  <a:gd name="T20" fmla="*/ 315 w 630"/>
                  <a:gd name="T21" fmla="*/ 24 h 622"/>
                  <a:gd name="T22" fmla="*/ 315 w 630"/>
                  <a:gd name="T23" fmla="*/ 0 h 622"/>
                  <a:gd name="T24" fmla="*/ 290 w 630"/>
                  <a:gd name="T25" fmla="*/ 10 h 622"/>
                  <a:gd name="T26" fmla="*/ 14 w 630"/>
                  <a:gd name="T27" fmla="*/ 286 h 622"/>
                  <a:gd name="T28" fmla="*/ 14 w 630"/>
                  <a:gd name="T29" fmla="*/ 337 h 622"/>
                  <a:gd name="T30" fmla="*/ 290 w 630"/>
                  <a:gd name="T31" fmla="*/ 612 h 622"/>
                  <a:gd name="T32" fmla="*/ 315 w 630"/>
                  <a:gd name="T33" fmla="*/ 622 h 622"/>
                  <a:gd name="T34" fmla="*/ 341 w 630"/>
                  <a:gd name="T35" fmla="*/ 612 h 622"/>
                  <a:gd name="T36" fmla="*/ 616 w 630"/>
                  <a:gd name="T37" fmla="*/ 337 h 622"/>
                  <a:gd name="T38" fmla="*/ 616 w 630"/>
                  <a:gd name="T39" fmla="*/ 286 h 622"/>
                  <a:gd name="T40" fmla="*/ 341 w 630"/>
                  <a:gd name="T41" fmla="*/ 10 h 622"/>
                  <a:gd name="T42" fmla="*/ 315 w 630"/>
                  <a:gd name="T4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0" h="622">
                    <a:moveTo>
                      <a:pt x="315" y="24"/>
                    </a:moveTo>
                    <a:cubicBezTo>
                      <a:pt x="317" y="24"/>
                      <a:pt x="321" y="24"/>
                      <a:pt x="324" y="27"/>
                    </a:cubicBezTo>
                    <a:cubicBezTo>
                      <a:pt x="599" y="303"/>
                      <a:pt x="599" y="303"/>
                      <a:pt x="599" y="303"/>
                    </a:cubicBezTo>
                    <a:cubicBezTo>
                      <a:pt x="604" y="307"/>
                      <a:pt x="604" y="315"/>
                      <a:pt x="599" y="320"/>
                    </a:cubicBezTo>
                    <a:cubicBezTo>
                      <a:pt x="324" y="595"/>
                      <a:pt x="324" y="595"/>
                      <a:pt x="324" y="595"/>
                    </a:cubicBezTo>
                    <a:cubicBezTo>
                      <a:pt x="321" y="598"/>
                      <a:pt x="317" y="598"/>
                      <a:pt x="315" y="598"/>
                    </a:cubicBezTo>
                    <a:cubicBezTo>
                      <a:pt x="313" y="598"/>
                      <a:pt x="310" y="598"/>
                      <a:pt x="307" y="595"/>
                    </a:cubicBezTo>
                    <a:cubicBezTo>
                      <a:pt x="31" y="320"/>
                      <a:pt x="31" y="320"/>
                      <a:pt x="31" y="320"/>
                    </a:cubicBezTo>
                    <a:cubicBezTo>
                      <a:pt x="27" y="315"/>
                      <a:pt x="27" y="307"/>
                      <a:pt x="31" y="303"/>
                    </a:cubicBezTo>
                    <a:cubicBezTo>
                      <a:pt x="307" y="27"/>
                      <a:pt x="307" y="27"/>
                      <a:pt x="307" y="27"/>
                    </a:cubicBezTo>
                    <a:cubicBezTo>
                      <a:pt x="310" y="24"/>
                      <a:pt x="313" y="24"/>
                      <a:pt x="315" y="24"/>
                    </a:cubicBezTo>
                    <a:moveTo>
                      <a:pt x="315" y="0"/>
                    </a:moveTo>
                    <a:cubicBezTo>
                      <a:pt x="306" y="0"/>
                      <a:pt x="297" y="3"/>
                      <a:pt x="290" y="10"/>
                    </a:cubicBezTo>
                    <a:cubicBezTo>
                      <a:pt x="14" y="286"/>
                      <a:pt x="14" y="286"/>
                      <a:pt x="14" y="286"/>
                    </a:cubicBezTo>
                    <a:cubicBezTo>
                      <a:pt x="0" y="300"/>
                      <a:pt x="0" y="323"/>
                      <a:pt x="14" y="337"/>
                    </a:cubicBezTo>
                    <a:cubicBezTo>
                      <a:pt x="290" y="612"/>
                      <a:pt x="290" y="612"/>
                      <a:pt x="290" y="612"/>
                    </a:cubicBezTo>
                    <a:cubicBezTo>
                      <a:pt x="297" y="619"/>
                      <a:pt x="306" y="622"/>
                      <a:pt x="315" y="622"/>
                    </a:cubicBezTo>
                    <a:cubicBezTo>
                      <a:pt x="324" y="622"/>
                      <a:pt x="334" y="619"/>
                      <a:pt x="341" y="612"/>
                    </a:cubicBezTo>
                    <a:cubicBezTo>
                      <a:pt x="616" y="337"/>
                      <a:pt x="616" y="337"/>
                      <a:pt x="616" y="337"/>
                    </a:cubicBezTo>
                    <a:cubicBezTo>
                      <a:pt x="630" y="323"/>
                      <a:pt x="630" y="300"/>
                      <a:pt x="616" y="286"/>
                    </a:cubicBezTo>
                    <a:cubicBezTo>
                      <a:pt x="341" y="10"/>
                      <a:pt x="341" y="10"/>
                      <a:pt x="341" y="10"/>
                    </a:cubicBezTo>
                    <a:cubicBezTo>
                      <a:pt x="334" y="3"/>
                      <a:pt x="324" y="0"/>
                      <a:pt x="3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53" name="Oval 310">
                <a:extLst>
                  <a:ext uri="{FF2B5EF4-FFF2-40B4-BE49-F238E27FC236}">
                    <a16:creationId xmlns:a16="http://schemas.microsoft.com/office/drawing/2014/main" xmlns="" id="{4C27C570-256B-4E9D-B3D9-6B62EF61362F}"/>
                  </a:ext>
                </a:extLst>
              </p:cNvPr>
              <p:cNvSpPr>
                <a:spLocks noChangeArrowheads="1"/>
              </p:cNvSpPr>
              <p:nvPr/>
            </p:nvSpPr>
            <p:spPr bwMode="auto">
              <a:xfrm flipH="1">
                <a:off x="6777339" y="4144963"/>
                <a:ext cx="80963" cy="80963"/>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354" name="Freeform 311">
                <a:extLst>
                  <a:ext uri="{FF2B5EF4-FFF2-40B4-BE49-F238E27FC236}">
                    <a16:creationId xmlns:a16="http://schemas.microsoft.com/office/drawing/2014/main" xmlns="" id="{7E79F158-5531-4EBB-938C-A5A620BFAE9A}"/>
                  </a:ext>
                </a:extLst>
              </p:cNvPr>
              <p:cNvSpPr>
                <a:spLocks noEditPoints="1"/>
              </p:cNvSpPr>
              <p:nvPr/>
            </p:nvSpPr>
            <p:spPr bwMode="auto">
              <a:xfrm flipH="1">
                <a:off x="6421739" y="4200525"/>
                <a:ext cx="627063" cy="409575"/>
              </a:xfrm>
              <a:custGeom>
                <a:avLst/>
                <a:gdLst>
                  <a:gd name="T0" fmla="*/ 333 w 333"/>
                  <a:gd name="T1" fmla="*/ 209 h 218"/>
                  <a:gd name="T2" fmla="*/ 256 w 333"/>
                  <a:gd name="T3" fmla="*/ 126 h 218"/>
                  <a:gd name="T4" fmla="*/ 243 w 333"/>
                  <a:gd name="T5" fmla="*/ 112 h 218"/>
                  <a:gd name="T6" fmla="*/ 208 w 333"/>
                  <a:gd name="T7" fmla="*/ 148 h 218"/>
                  <a:gd name="T8" fmla="*/ 152 w 333"/>
                  <a:gd name="T9" fmla="*/ 118 h 218"/>
                  <a:gd name="T10" fmla="*/ 127 w 333"/>
                  <a:gd name="T11" fmla="*/ 68 h 218"/>
                  <a:gd name="T12" fmla="*/ 131 w 333"/>
                  <a:gd name="T13" fmla="*/ 31 h 218"/>
                  <a:gd name="T14" fmla="*/ 123 w 333"/>
                  <a:gd name="T15" fmla="*/ 19 h 218"/>
                  <a:gd name="T16" fmla="*/ 82 w 333"/>
                  <a:gd name="T17" fmla="*/ 1 h 218"/>
                  <a:gd name="T18" fmla="*/ 82 w 333"/>
                  <a:gd name="T19" fmla="*/ 1 h 218"/>
                  <a:gd name="T20" fmla="*/ 75 w 333"/>
                  <a:gd name="T21" fmla="*/ 1 h 218"/>
                  <a:gd name="T22" fmla="*/ 24 w 333"/>
                  <a:gd name="T23" fmla="*/ 16 h 218"/>
                  <a:gd name="T24" fmla="*/ 16 w 333"/>
                  <a:gd name="T25" fmla="*/ 29 h 218"/>
                  <a:gd name="T26" fmla="*/ 19 w 333"/>
                  <a:gd name="T27" fmla="*/ 48 h 218"/>
                  <a:gd name="T28" fmla="*/ 11 w 333"/>
                  <a:gd name="T29" fmla="*/ 44 h 218"/>
                  <a:gd name="T30" fmla="*/ 2 w 333"/>
                  <a:gd name="T31" fmla="*/ 47 h 218"/>
                  <a:gd name="T32" fmla="*/ 5 w 333"/>
                  <a:gd name="T33" fmla="*/ 57 h 218"/>
                  <a:gd name="T34" fmla="*/ 21 w 333"/>
                  <a:gd name="T35" fmla="*/ 65 h 218"/>
                  <a:gd name="T36" fmla="*/ 22 w 333"/>
                  <a:gd name="T37" fmla="*/ 75 h 218"/>
                  <a:gd name="T38" fmla="*/ 34 w 333"/>
                  <a:gd name="T39" fmla="*/ 85 h 218"/>
                  <a:gd name="T40" fmla="*/ 35 w 333"/>
                  <a:gd name="T41" fmla="*/ 85 h 218"/>
                  <a:gd name="T42" fmla="*/ 38 w 333"/>
                  <a:gd name="T43" fmla="*/ 84 h 218"/>
                  <a:gd name="T44" fmla="*/ 36 w 333"/>
                  <a:gd name="T45" fmla="*/ 93 h 218"/>
                  <a:gd name="T46" fmla="*/ 43 w 333"/>
                  <a:gd name="T47" fmla="*/ 138 h 218"/>
                  <a:gd name="T48" fmla="*/ 8 w 333"/>
                  <a:gd name="T49" fmla="*/ 200 h 218"/>
                  <a:gd name="T50" fmla="*/ 12 w 333"/>
                  <a:gd name="T51" fmla="*/ 216 h 218"/>
                  <a:gd name="T52" fmla="*/ 18 w 333"/>
                  <a:gd name="T53" fmla="*/ 218 h 218"/>
                  <a:gd name="T54" fmla="*/ 28 w 333"/>
                  <a:gd name="T55" fmla="*/ 212 h 218"/>
                  <a:gd name="T56" fmla="*/ 66 w 333"/>
                  <a:gd name="T57" fmla="*/ 147 h 218"/>
                  <a:gd name="T58" fmla="*/ 67 w 333"/>
                  <a:gd name="T59" fmla="*/ 139 h 218"/>
                  <a:gd name="T60" fmla="*/ 63 w 333"/>
                  <a:gd name="T61" fmla="*/ 116 h 218"/>
                  <a:gd name="T62" fmla="*/ 95 w 333"/>
                  <a:gd name="T63" fmla="*/ 145 h 218"/>
                  <a:gd name="T64" fmla="*/ 77 w 333"/>
                  <a:gd name="T65" fmla="*/ 203 h 218"/>
                  <a:gd name="T66" fmla="*/ 84 w 333"/>
                  <a:gd name="T67" fmla="*/ 217 h 218"/>
                  <a:gd name="T68" fmla="*/ 88 w 333"/>
                  <a:gd name="T69" fmla="*/ 218 h 218"/>
                  <a:gd name="T70" fmla="*/ 99 w 333"/>
                  <a:gd name="T71" fmla="*/ 210 h 218"/>
                  <a:gd name="T72" fmla="*/ 120 w 333"/>
                  <a:gd name="T73" fmla="*/ 145 h 218"/>
                  <a:gd name="T74" fmla="*/ 117 w 333"/>
                  <a:gd name="T75" fmla="*/ 133 h 218"/>
                  <a:gd name="T76" fmla="*/ 87 w 333"/>
                  <a:gd name="T77" fmla="*/ 106 h 218"/>
                  <a:gd name="T78" fmla="*/ 89 w 333"/>
                  <a:gd name="T79" fmla="*/ 101 h 218"/>
                  <a:gd name="T80" fmla="*/ 127 w 333"/>
                  <a:gd name="T81" fmla="*/ 121 h 218"/>
                  <a:gd name="T82" fmla="*/ 137 w 333"/>
                  <a:gd name="T83" fmla="*/ 141 h 218"/>
                  <a:gd name="T84" fmla="*/ 148 w 333"/>
                  <a:gd name="T85" fmla="*/ 148 h 218"/>
                  <a:gd name="T86" fmla="*/ 153 w 333"/>
                  <a:gd name="T87" fmla="*/ 146 h 218"/>
                  <a:gd name="T88" fmla="*/ 159 w 333"/>
                  <a:gd name="T89" fmla="*/ 138 h 218"/>
                  <a:gd name="T90" fmla="*/ 198 w 333"/>
                  <a:gd name="T91" fmla="*/ 158 h 218"/>
                  <a:gd name="T92" fmla="*/ 148 w 333"/>
                  <a:gd name="T93" fmla="*/ 209 h 218"/>
                  <a:gd name="T94" fmla="*/ 333 w 333"/>
                  <a:gd name="T95" fmla="*/ 209 h 218"/>
                  <a:gd name="T96" fmla="*/ 49 w 333"/>
                  <a:gd name="T97" fmla="*/ 64 h 218"/>
                  <a:gd name="T98" fmla="*/ 44 w 333"/>
                  <a:gd name="T99" fmla="*/ 62 h 218"/>
                  <a:gd name="T100" fmla="*/ 41 w 333"/>
                  <a:gd name="T101" fmla="*/ 36 h 218"/>
                  <a:gd name="T102" fmla="*/ 68 w 333"/>
                  <a:gd name="T103" fmla="*/ 28 h 218"/>
                  <a:gd name="T104" fmla="*/ 49 w 333"/>
                  <a:gd name="T105" fmla="*/ 64 h 218"/>
                  <a:gd name="T106" fmla="*/ 95 w 333"/>
                  <a:gd name="T107" fmla="*/ 88 h 218"/>
                  <a:gd name="T108" fmla="*/ 103 w 333"/>
                  <a:gd name="T109" fmla="*/ 70 h 218"/>
                  <a:gd name="T110" fmla="*/ 105 w 333"/>
                  <a:gd name="T111" fmla="*/ 76 h 218"/>
                  <a:gd name="T112" fmla="*/ 116 w 333"/>
                  <a:gd name="T113" fmla="*/ 100 h 218"/>
                  <a:gd name="T114" fmla="*/ 95 w 333"/>
                  <a:gd name="T115" fmla="*/ 8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218">
                    <a:moveTo>
                      <a:pt x="333" y="209"/>
                    </a:moveTo>
                    <a:cubicBezTo>
                      <a:pt x="256" y="126"/>
                      <a:pt x="256" y="126"/>
                      <a:pt x="256" y="126"/>
                    </a:cubicBezTo>
                    <a:cubicBezTo>
                      <a:pt x="243" y="112"/>
                      <a:pt x="243" y="112"/>
                      <a:pt x="243" y="112"/>
                    </a:cubicBezTo>
                    <a:cubicBezTo>
                      <a:pt x="208" y="148"/>
                      <a:pt x="208" y="148"/>
                      <a:pt x="208" y="148"/>
                    </a:cubicBezTo>
                    <a:cubicBezTo>
                      <a:pt x="152" y="118"/>
                      <a:pt x="152" y="118"/>
                      <a:pt x="152" y="118"/>
                    </a:cubicBezTo>
                    <a:cubicBezTo>
                      <a:pt x="127" y="68"/>
                      <a:pt x="127" y="68"/>
                      <a:pt x="127" y="68"/>
                    </a:cubicBezTo>
                    <a:cubicBezTo>
                      <a:pt x="131" y="31"/>
                      <a:pt x="131" y="31"/>
                      <a:pt x="131" y="31"/>
                    </a:cubicBezTo>
                    <a:cubicBezTo>
                      <a:pt x="132" y="25"/>
                      <a:pt x="128" y="20"/>
                      <a:pt x="123" y="19"/>
                    </a:cubicBezTo>
                    <a:cubicBezTo>
                      <a:pt x="82" y="1"/>
                      <a:pt x="82" y="1"/>
                      <a:pt x="82" y="1"/>
                    </a:cubicBezTo>
                    <a:cubicBezTo>
                      <a:pt x="82" y="1"/>
                      <a:pt x="82" y="1"/>
                      <a:pt x="82" y="1"/>
                    </a:cubicBezTo>
                    <a:cubicBezTo>
                      <a:pt x="80" y="0"/>
                      <a:pt x="78" y="0"/>
                      <a:pt x="75" y="1"/>
                    </a:cubicBezTo>
                    <a:cubicBezTo>
                      <a:pt x="24" y="16"/>
                      <a:pt x="24" y="16"/>
                      <a:pt x="24" y="16"/>
                    </a:cubicBezTo>
                    <a:cubicBezTo>
                      <a:pt x="19" y="18"/>
                      <a:pt x="15" y="23"/>
                      <a:pt x="16" y="29"/>
                    </a:cubicBezTo>
                    <a:cubicBezTo>
                      <a:pt x="19" y="48"/>
                      <a:pt x="19" y="48"/>
                      <a:pt x="19" y="48"/>
                    </a:cubicBezTo>
                    <a:cubicBezTo>
                      <a:pt x="11" y="44"/>
                      <a:pt x="11" y="44"/>
                      <a:pt x="11" y="44"/>
                    </a:cubicBezTo>
                    <a:cubicBezTo>
                      <a:pt x="8" y="42"/>
                      <a:pt x="3" y="44"/>
                      <a:pt x="2" y="47"/>
                    </a:cubicBezTo>
                    <a:cubicBezTo>
                      <a:pt x="0" y="51"/>
                      <a:pt x="1" y="55"/>
                      <a:pt x="5" y="57"/>
                    </a:cubicBezTo>
                    <a:cubicBezTo>
                      <a:pt x="21" y="65"/>
                      <a:pt x="21" y="65"/>
                      <a:pt x="21" y="65"/>
                    </a:cubicBezTo>
                    <a:cubicBezTo>
                      <a:pt x="22" y="75"/>
                      <a:pt x="22" y="75"/>
                      <a:pt x="22" y="75"/>
                    </a:cubicBezTo>
                    <a:cubicBezTo>
                      <a:pt x="23" y="81"/>
                      <a:pt x="28" y="85"/>
                      <a:pt x="34" y="85"/>
                    </a:cubicBezTo>
                    <a:cubicBezTo>
                      <a:pt x="34" y="85"/>
                      <a:pt x="35" y="85"/>
                      <a:pt x="35" y="85"/>
                    </a:cubicBezTo>
                    <a:cubicBezTo>
                      <a:pt x="36" y="85"/>
                      <a:pt x="37" y="84"/>
                      <a:pt x="38" y="84"/>
                    </a:cubicBezTo>
                    <a:cubicBezTo>
                      <a:pt x="36" y="87"/>
                      <a:pt x="35" y="90"/>
                      <a:pt x="36" y="93"/>
                    </a:cubicBezTo>
                    <a:cubicBezTo>
                      <a:pt x="43" y="138"/>
                      <a:pt x="43" y="138"/>
                      <a:pt x="43" y="138"/>
                    </a:cubicBezTo>
                    <a:cubicBezTo>
                      <a:pt x="8" y="200"/>
                      <a:pt x="8" y="200"/>
                      <a:pt x="8" y="200"/>
                    </a:cubicBezTo>
                    <a:cubicBezTo>
                      <a:pt x="4" y="206"/>
                      <a:pt x="6" y="213"/>
                      <a:pt x="12" y="216"/>
                    </a:cubicBezTo>
                    <a:cubicBezTo>
                      <a:pt x="14" y="217"/>
                      <a:pt x="16" y="218"/>
                      <a:pt x="18" y="218"/>
                    </a:cubicBezTo>
                    <a:cubicBezTo>
                      <a:pt x="22" y="218"/>
                      <a:pt x="26" y="216"/>
                      <a:pt x="28" y="212"/>
                    </a:cubicBezTo>
                    <a:cubicBezTo>
                      <a:pt x="66" y="147"/>
                      <a:pt x="66" y="147"/>
                      <a:pt x="66" y="147"/>
                    </a:cubicBezTo>
                    <a:cubicBezTo>
                      <a:pt x="67" y="144"/>
                      <a:pt x="68" y="141"/>
                      <a:pt x="67" y="139"/>
                    </a:cubicBezTo>
                    <a:cubicBezTo>
                      <a:pt x="63" y="116"/>
                      <a:pt x="63" y="116"/>
                      <a:pt x="63" y="116"/>
                    </a:cubicBezTo>
                    <a:cubicBezTo>
                      <a:pt x="95" y="145"/>
                      <a:pt x="95" y="145"/>
                      <a:pt x="95" y="145"/>
                    </a:cubicBezTo>
                    <a:cubicBezTo>
                      <a:pt x="77" y="203"/>
                      <a:pt x="77" y="203"/>
                      <a:pt x="77" y="203"/>
                    </a:cubicBezTo>
                    <a:cubicBezTo>
                      <a:pt x="75" y="209"/>
                      <a:pt x="78" y="215"/>
                      <a:pt x="84" y="217"/>
                    </a:cubicBezTo>
                    <a:cubicBezTo>
                      <a:pt x="86" y="218"/>
                      <a:pt x="87" y="218"/>
                      <a:pt x="88" y="218"/>
                    </a:cubicBezTo>
                    <a:cubicBezTo>
                      <a:pt x="93" y="218"/>
                      <a:pt x="97" y="215"/>
                      <a:pt x="99" y="210"/>
                    </a:cubicBezTo>
                    <a:cubicBezTo>
                      <a:pt x="120" y="145"/>
                      <a:pt x="120" y="145"/>
                      <a:pt x="120" y="145"/>
                    </a:cubicBezTo>
                    <a:cubicBezTo>
                      <a:pt x="121" y="141"/>
                      <a:pt x="120" y="136"/>
                      <a:pt x="117" y="133"/>
                    </a:cubicBezTo>
                    <a:cubicBezTo>
                      <a:pt x="87" y="106"/>
                      <a:pt x="87" y="106"/>
                      <a:pt x="87" y="106"/>
                    </a:cubicBezTo>
                    <a:cubicBezTo>
                      <a:pt x="89" y="101"/>
                      <a:pt x="89" y="101"/>
                      <a:pt x="89" y="101"/>
                    </a:cubicBezTo>
                    <a:cubicBezTo>
                      <a:pt x="127" y="121"/>
                      <a:pt x="127" y="121"/>
                      <a:pt x="127" y="121"/>
                    </a:cubicBezTo>
                    <a:cubicBezTo>
                      <a:pt x="137" y="141"/>
                      <a:pt x="137" y="141"/>
                      <a:pt x="137" y="141"/>
                    </a:cubicBezTo>
                    <a:cubicBezTo>
                      <a:pt x="139" y="145"/>
                      <a:pt x="143" y="148"/>
                      <a:pt x="148" y="148"/>
                    </a:cubicBezTo>
                    <a:cubicBezTo>
                      <a:pt x="150" y="148"/>
                      <a:pt x="151" y="147"/>
                      <a:pt x="153" y="146"/>
                    </a:cubicBezTo>
                    <a:cubicBezTo>
                      <a:pt x="156" y="145"/>
                      <a:pt x="159" y="141"/>
                      <a:pt x="159" y="138"/>
                    </a:cubicBezTo>
                    <a:cubicBezTo>
                      <a:pt x="198" y="158"/>
                      <a:pt x="198" y="158"/>
                      <a:pt x="198" y="158"/>
                    </a:cubicBezTo>
                    <a:cubicBezTo>
                      <a:pt x="148" y="209"/>
                      <a:pt x="148" y="209"/>
                      <a:pt x="148" y="209"/>
                    </a:cubicBezTo>
                    <a:cubicBezTo>
                      <a:pt x="333" y="209"/>
                      <a:pt x="333" y="209"/>
                      <a:pt x="333" y="209"/>
                    </a:cubicBezTo>
                    <a:moveTo>
                      <a:pt x="49" y="64"/>
                    </a:moveTo>
                    <a:cubicBezTo>
                      <a:pt x="44" y="62"/>
                      <a:pt x="44" y="62"/>
                      <a:pt x="44" y="62"/>
                    </a:cubicBezTo>
                    <a:cubicBezTo>
                      <a:pt x="41" y="36"/>
                      <a:pt x="41" y="36"/>
                      <a:pt x="41" y="36"/>
                    </a:cubicBezTo>
                    <a:cubicBezTo>
                      <a:pt x="68" y="28"/>
                      <a:pt x="68" y="28"/>
                      <a:pt x="68" y="28"/>
                    </a:cubicBezTo>
                    <a:cubicBezTo>
                      <a:pt x="49" y="64"/>
                      <a:pt x="49" y="64"/>
                      <a:pt x="49" y="64"/>
                    </a:cubicBezTo>
                    <a:moveTo>
                      <a:pt x="95" y="88"/>
                    </a:moveTo>
                    <a:cubicBezTo>
                      <a:pt x="103" y="70"/>
                      <a:pt x="103" y="70"/>
                      <a:pt x="103" y="70"/>
                    </a:cubicBezTo>
                    <a:cubicBezTo>
                      <a:pt x="103" y="72"/>
                      <a:pt x="104" y="74"/>
                      <a:pt x="105" y="76"/>
                    </a:cubicBezTo>
                    <a:cubicBezTo>
                      <a:pt x="116" y="100"/>
                      <a:pt x="116" y="100"/>
                      <a:pt x="116" y="100"/>
                    </a:cubicBezTo>
                    <a:cubicBezTo>
                      <a:pt x="95" y="88"/>
                      <a:pt x="95" y="88"/>
                      <a:pt x="95" y="88"/>
                    </a:cubicBezTo>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55" name="Freeform 312">
                <a:extLst>
                  <a:ext uri="{FF2B5EF4-FFF2-40B4-BE49-F238E27FC236}">
                    <a16:creationId xmlns:a16="http://schemas.microsoft.com/office/drawing/2014/main" xmlns="" id="{DF34B570-4DC8-47E7-8D5B-181F346D833E}"/>
                  </a:ext>
                </a:extLst>
              </p:cNvPr>
              <p:cNvSpPr>
                <a:spLocks/>
              </p:cNvSpPr>
              <p:nvPr/>
            </p:nvSpPr>
            <p:spPr bwMode="auto">
              <a:xfrm flipH="1">
                <a:off x="6089951" y="4302125"/>
                <a:ext cx="65088" cy="66675"/>
              </a:xfrm>
              <a:custGeom>
                <a:avLst/>
                <a:gdLst>
                  <a:gd name="T0" fmla="*/ 0 w 35"/>
                  <a:gd name="T1" fmla="*/ 0 h 35"/>
                  <a:gd name="T2" fmla="*/ 35 w 35"/>
                  <a:gd name="T3" fmla="*/ 35 h 35"/>
                  <a:gd name="T4" fmla="*/ 35 w 35"/>
                  <a:gd name="T5" fmla="*/ 35 h 35"/>
                  <a:gd name="T6" fmla="*/ 0 w 35"/>
                  <a:gd name="T7" fmla="*/ 0 h 35"/>
                </a:gdLst>
                <a:ahLst/>
                <a:cxnLst>
                  <a:cxn ang="0">
                    <a:pos x="T0" y="T1"/>
                  </a:cxn>
                  <a:cxn ang="0">
                    <a:pos x="T2" y="T3"/>
                  </a:cxn>
                  <a:cxn ang="0">
                    <a:pos x="T4" y="T5"/>
                  </a:cxn>
                  <a:cxn ang="0">
                    <a:pos x="T6" y="T7"/>
                  </a:cxn>
                </a:cxnLst>
                <a:rect l="0" t="0" r="r" b="b"/>
                <a:pathLst>
                  <a:path w="35" h="35">
                    <a:moveTo>
                      <a:pt x="0" y="0"/>
                    </a:moveTo>
                    <a:cubicBezTo>
                      <a:pt x="35" y="35"/>
                      <a:pt x="35" y="35"/>
                      <a:pt x="35" y="35"/>
                    </a:cubicBezTo>
                    <a:cubicBezTo>
                      <a:pt x="35" y="35"/>
                      <a:pt x="35" y="35"/>
                      <a:pt x="35" y="35"/>
                    </a:cubicBezTo>
                    <a:cubicBezTo>
                      <a:pt x="0" y="0"/>
                      <a:pt x="0" y="0"/>
                      <a:pt x="0"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356" name="Freeform 313">
                <a:extLst>
                  <a:ext uri="{FF2B5EF4-FFF2-40B4-BE49-F238E27FC236}">
                    <a16:creationId xmlns:a16="http://schemas.microsoft.com/office/drawing/2014/main" xmlns="" id="{3E1D3B8B-FBCB-48EF-8DA5-B495BEDBA8DE}"/>
                  </a:ext>
                </a:extLst>
              </p:cNvPr>
              <p:cNvSpPr>
                <a:spLocks noEditPoints="1"/>
              </p:cNvSpPr>
              <p:nvPr/>
            </p:nvSpPr>
            <p:spPr bwMode="auto">
              <a:xfrm flipH="1">
                <a:off x="6061376" y="3741738"/>
                <a:ext cx="682625" cy="1350963"/>
              </a:xfrm>
              <a:custGeom>
                <a:avLst/>
                <a:gdLst>
                  <a:gd name="T0" fmla="*/ 0 w 363"/>
                  <a:gd name="T1" fmla="*/ 383 h 718"/>
                  <a:gd name="T2" fmla="*/ 0 w 363"/>
                  <a:gd name="T3" fmla="*/ 438 h 718"/>
                  <a:gd name="T4" fmla="*/ 36 w 363"/>
                  <a:gd name="T5" fmla="*/ 402 h 718"/>
                  <a:gd name="T6" fmla="*/ 0 w 363"/>
                  <a:gd name="T7" fmla="*/ 383 h 718"/>
                  <a:gd name="T8" fmla="*/ 0 w 363"/>
                  <a:gd name="T9" fmla="*/ 72 h 718"/>
                  <a:gd name="T10" fmla="*/ 0 w 363"/>
                  <a:gd name="T11" fmla="*/ 368 h 718"/>
                  <a:gd name="T12" fmla="*/ 46 w 363"/>
                  <a:gd name="T13" fmla="*/ 392 h 718"/>
                  <a:gd name="T14" fmla="*/ 81 w 363"/>
                  <a:gd name="T15" fmla="*/ 356 h 718"/>
                  <a:gd name="T16" fmla="*/ 94 w 363"/>
                  <a:gd name="T17" fmla="*/ 370 h 718"/>
                  <a:gd name="T18" fmla="*/ 171 w 363"/>
                  <a:gd name="T19" fmla="*/ 453 h 718"/>
                  <a:gd name="T20" fmla="*/ 0 w 363"/>
                  <a:gd name="T21" fmla="*/ 453 h 718"/>
                  <a:gd name="T22" fmla="*/ 0 w 363"/>
                  <a:gd name="T23" fmla="*/ 646 h 718"/>
                  <a:gd name="T24" fmla="*/ 9 w 363"/>
                  <a:gd name="T25" fmla="*/ 643 h 718"/>
                  <a:gd name="T26" fmla="*/ 284 w 363"/>
                  <a:gd name="T27" fmla="*/ 368 h 718"/>
                  <a:gd name="T28" fmla="*/ 284 w 363"/>
                  <a:gd name="T29" fmla="*/ 351 h 718"/>
                  <a:gd name="T30" fmla="*/ 9 w 363"/>
                  <a:gd name="T31" fmla="*/ 75 h 718"/>
                  <a:gd name="T32" fmla="*/ 0 w 363"/>
                  <a:gd name="T33" fmla="*/ 72 h 718"/>
                  <a:gd name="T34" fmla="*/ 0 w 363"/>
                  <a:gd name="T35" fmla="*/ 0 h 718"/>
                  <a:gd name="T36" fmla="*/ 0 w 363"/>
                  <a:gd name="T37" fmla="*/ 48 h 718"/>
                  <a:gd name="T38" fmla="*/ 26 w 363"/>
                  <a:gd name="T39" fmla="*/ 58 h 718"/>
                  <a:gd name="T40" fmla="*/ 301 w 363"/>
                  <a:gd name="T41" fmla="*/ 334 h 718"/>
                  <a:gd name="T42" fmla="*/ 301 w 363"/>
                  <a:gd name="T43" fmla="*/ 385 h 718"/>
                  <a:gd name="T44" fmla="*/ 26 w 363"/>
                  <a:gd name="T45" fmla="*/ 660 h 718"/>
                  <a:gd name="T46" fmla="*/ 0 w 363"/>
                  <a:gd name="T47" fmla="*/ 670 h 718"/>
                  <a:gd name="T48" fmla="*/ 0 w 363"/>
                  <a:gd name="T49" fmla="*/ 718 h 718"/>
                  <a:gd name="T50" fmla="*/ 27 w 363"/>
                  <a:gd name="T51" fmla="*/ 707 h 718"/>
                  <a:gd name="T52" fmla="*/ 348 w 363"/>
                  <a:gd name="T53" fmla="*/ 386 h 718"/>
                  <a:gd name="T54" fmla="*/ 348 w 363"/>
                  <a:gd name="T55" fmla="*/ 333 h 718"/>
                  <a:gd name="T56" fmla="*/ 313 w 363"/>
                  <a:gd name="T57" fmla="*/ 298 h 718"/>
                  <a:gd name="T58" fmla="*/ 27 w 363"/>
                  <a:gd name="T59" fmla="*/ 11 h 718"/>
                  <a:gd name="T60" fmla="*/ 0 w 363"/>
                  <a:gd name="T61"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3" h="718">
                    <a:moveTo>
                      <a:pt x="0" y="383"/>
                    </a:moveTo>
                    <a:cubicBezTo>
                      <a:pt x="0" y="438"/>
                      <a:pt x="0" y="438"/>
                      <a:pt x="0" y="438"/>
                    </a:cubicBezTo>
                    <a:cubicBezTo>
                      <a:pt x="36" y="402"/>
                      <a:pt x="36" y="402"/>
                      <a:pt x="36" y="402"/>
                    </a:cubicBezTo>
                    <a:cubicBezTo>
                      <a:pt x="0" y="383"/>
                      <a:pt x="0" y="383"/>
                      <a:pt x="0" y="383"/>
                    </a:cubicBezTo>
                    <a:moveTo>
                      <a:pt x="0" y="72"/>
                    </a:moveTo>
                    <a:cubicBezTo>
                      <a:pt x="0" y="368"/>
                      <a:pt x="0" y="368"/>
                      <a:pt x="0" y="368"/>
                    </a:cubicBezTo>
                    <a:cubicBezTo>
                      <a:pt x="46" y="392"/>
                      <a:pt x="46" y="392"/>
                      <a:pt x="46" y="392"/>
                    </a:cubicBezTo>
                    <a:cubicBezTo>
                      <a:pt x="81" y="356"/>
                      <a:pt x="81" y="356"/>
                      <a:pt x="81" y="356"/>
                    </a:cubicBezTo>
                    <a:cubicBezTo>
                      <a:pt x="94" y="370"/>
                      <a:pt x="94" y="370"/>
                      <a:pt x="94" y="370"/>
                    </a:cubicBezTo>
                    <a:cubicBezTo>
                      <a:pt x="171" y="453"/>
                      <a:pt x="171" y="453"/>
                      <a:pt x="171" y="453"/>
                    </a:cubicBezTo>
                    <a:cubicBezTo>
                      <a:pt x="0" y="453"/>
                      <a:pt x="0" y="453"/>
                      <a:pt x="0" y="453"/>
                    </a:cubicBezTo>
                    <a:cubicBezTo>
                      <a:pt x="0" y="646"/>
                      <a:pt x="0" y="646"/>
                      <a:pt x="0" y="646"/>
                    </a:cubicBezTo>
                    <a:cubicBezTo>
                      <a:pt x="2" y="646"/>
                      <a:pt x="6" y="646"/>
                      <a:pt x="9" y="643"/>
                    </a:cubicBezTo>
                    <a:cubicBezTo>
                      <a:pt x="284" y="368"/>
                      <a:pt x="284" y="368"/>
                      <a:pt x="284" y="368"/>
                    </a:cubicBezTo>
                    <a:cubicBezTo>
                      <a:pt x="289" y="363"/>
                      <a:pt x="289" y="355"/>
                      <a:pt x="284" y="351"/>
                    </a:cubicBezTo>
                    <a:cubicBezTo>
                      <a:pt x="9" y="75"/>
                      <a:pt x="9" y="75"/>
                      <a:pt x="9" y="75"/>
                    </a:cubicBezTo>
                    <a:cubicBezTo>
                      <a:pt x="6" y="72"/>
                      <a:pt x="2" y="72"/>
                      <a:pt x="0" y="72"/>
                    </a:cubicBezTo>
                    <a:moveTo>
                      <a:pt x="0" y="0"/>
                    </a:moveTo>
                    <a:cubicBezTo>
                      <a:pt x="0" y="48"/>
                      <a:pt x="0" y="48"/>
                      <a:pt x="0" y="48"/>
                    </a:cubicBezTo>
                    <a:cubicBezTo>
                      <a:pt x="9" y="48"/>
                      <a:pt x="19" y="51"/>
                      <a:pt x="26" y="58"/>
                    </a:cubicBezTo>
                    <a:cubicBezTo>
                      <a:pt x="301" y="334"/>
                      <a:pt x="301" y="334"/>
                      <a:pt x="301" y="334"/>
                    </a:cubicBezTo>
                    <a:cubicBezTo>
                      <a:pt x="315" y="348"/>
                      <a:pt x="315" y="371"/>
                      <a:pt x="301" y="385"/>
                    </a:cubicBezTo>
                    <a:cubicBezTo>
                      <a:pt x="26" y="660"/>
                      <a:pt x="26" y="660"/>
                      <a:pt x="26" y="660"/>
                    </a:cubicBezTo>
                    <a:cubicBezTo>
                      <a:pt x="19" y="667"/>
                      <a:pt x="9" y="670"/>
                      <a:pt x="0" y="670"/>
                    </a:cubicBezTo>
                    <a:cubicBezTo>
                      <a:pt x="0" y="718"/>
                      <a:pt x="0" y="718"/>
                      <a:pt x="0" y="718"/>
                    </a:cubicBezTo>
                    <a:cubicBezTo>
                      <a:pt x="10" y="718"/>
                      <a:pt x="19" y="715"/>
                      <a:pt x="27" y="707"/>
                    </a:cubicBezTo>
                    <a:cubicBezTo>
                      <a:pt x="348" y="386"/>
                      <a:pt x="348" y="386"/>
                      <a:pt x="348" y="386"/>
                    </a:cubicBezTo>
                    <a:cubicBezTo>
                      <a:pt x="363" y="371"/>
                      <a:pt x="363" y="347"/>
                      <a:pt x="348" y="333"/>
                    </a:cubicBezTo>
                    <a:cubicBezTo>
                      <a:pt x="313" y="298"/>
                      <a:pt x="313" y="298"/>
                      <a:pt x="313" y="298"/>
                    </a:cubicBezTo>
                    <a:cubicBezTo>
                      <a:pt x="27" y="11"/>
                      <a:pt x="27" y="11"/>
                      <a:pt x="27" y="11"/>
                    </a:cubicBezTo>
                    <a:cubicBezTo>
                      <a:pt x="19" y="4"/>
                      <a:pt x="10" y="0"/>
                      <a:pt x="0"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57" name="Freeform 314">
                <a:extLst>
                  <a:ext uri="{FF2B5EF4-FFF2-40B4-BE49-F238E27FC236}">
                    <a16:creationId xmlns:a16="http://schemas.microsoft.com/office/drawing/2014/main" xmlns="" id="{EAE72D14-55E9-433B-8084-0A86CD2FB5F5}"/>
                  </a:ext>
                </a:extLst>
              </p:cNvPr>
              <p:cNvSpPr>
                <a:spLocks/>
              </p:cNvSpPr>
              <p:nvPr/>
            </p:nvSpPr>
            <p:spPr bwMode="auto">
              <a:xfrm flipH="1">
                <a:off x="6151864" y="3832225"/>
                <a:ext cx="592138" cy="1169988"/>
              </a:xfrm>
              <a:custGeom>
                <a:avLst/>
                <a:gdLst>
                  <a:gd name="T0" fmla="*/ 0 w 315"/>
                  <a:gd name="T1" fmla="*/ 0 h 622"/>
                  <a:gd name="T2" fmla="*/ 0 w 315"/>
                  <a:gd name="T3" fmla="*/ 24 h 622"/>
                  <a:gd name="T4" fmla="*/ 9 w 315"/>
                  <a:gd name="T5" fmla="*/ 27 h 622"/>
                  <a:gd name="T6" fmla="*/ 284 w 315"/>
                  <a:gd name="T7" fmla="*/ 303 h 622"/>
                  <a:gd name="T8" fmla="*/ 284 w 315"/>
                  <a:gd name="T9" fmla="*/ 320 h 622"/>
                  <a:gd name="T10" fmla="*/ 9 w 315"/>
                  <a:gd name="T11" fmla="*/ 595 h 622"/>
                  <a:gd name="T12" fmla="*/ 0 w 315"/>
                  <a:gd name="T13" fmla="*/ 598 h 622"/>
                  <a:gd name="T14" fmla="*/ 0 w 315"/>
                  <a:gd name="T15" fmla="*/ 622 h 622"/>
                  <a:gd name="T16" fmla="*/ 26 w 315"/>
                  <a:gd name="T17" fmla="*/ 612 h 622"/>
                  <a:gd name="T18" fmla="*/ 301 w 315"/>
                  <a:gd name="T19" fmla="*/ 337 h 622"/>
                  <a:gd name="T20" fmla="*/ 301 w 315"/>
                  <a:gd name="T21" fmla="*/ 286 h 622"/>
                  <a:gd name="T22" fmla="*/ 26 w 315"/>
                  <a:gd name="T23" fmla="*/ 10 h 622"/>
                  <a:gd name="T24" fmla="*/ 0 w 315"/>
                  <a:gd name="T25"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622">
                    <a:moveTo>
                      <a:pt x="0" y="0"/>
                    </a:moveTo>
                    <a:cubicBezTo>
                      <a:pt x="0" y="24"/>
                      <a:pt x="0" y="24"/>
                      <a:pt x="0" y="24"/>
                    </a:cubicBezTo>
                    <a:cubicBezTo>
                      <a:pt x="2" y="24"/>
                      <a:pt x="6" y="24"/>
                      <a:pt x="9" y="27"/>
                    </a:cubicBezTo>
                    <a:cubicBezTo>
                      <a:pt x="284" y="303"/>
                      <a:pt x="284" y="303"/>
                      <a:pt x="284" y="303"/>
                    </a:cubicBezTo>
                    <a:cubicBezTo>
                      <a:pt x="289" y="307"/>
                      <a:pt x="289" y="315"/>
                      <a:pt x="284" y="320"/>
                    </a:cubicBezTo>
                    <a:cubicBezTo>
                      <a:pt x="9" y="595"/>
                      <a:pt x="9" y="595"/>
                      <a:pt x="9" y="595"/>
                    </a:cubicBezTo>
                    <a:cubicBezTo>
                      <a:pt x="6" y="598"/>
                      <a:pt x="2" y="598"/>
                      <a:pt x="0" y="598"/>
                    </a:cubicBezTo>
                    <a:cubicBezTo>
                      <a:pt x="0" y="622"/>
                      <a:pt x="0" y="622"/>
                      <a:pt x="0" y="622"/>
                    </a:cubicBezTo>
                    <a:cubicBezTo>
                      <a:pt x="9" y="622"/>
                      <a:pt x="19" y="619"/>
                      <a:pt x="26" y="612"/>
                    </a:cubicBezTo>
                    <a:cubicBezTo>
                      <a:pt x="301" y="337"/>
                      <a:pt x="301" y="337"/>
                      <a:pt x="301" y="337"/>
                    </a:cubicBezTo>
                    <a:cubicBezTo>
                      <a:pt x="315" y="323"/>
                      <a:pt x="315" y="300"/>
                      <a:pt x="301" y="286"/>
                    </a:cubicBezTo>
                    <a:cubicBezTo>
                      <a:pt x="26" y="10"/>
                      <a:pt x="26" y="10"/>
                      <a:pt x="26" y="10"/>
                    </a:cubicBezTo>
                    <a:cubicBezTo>
                      <a:pt x="19" y="3"/>
                      <a:pt x="9" y="0"/>
                      <a:pt x="0"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58" name="Freeform 315">
                <a:extLst>
                  <a:ext uri="{FF2B5EF4-FFF2-40B4-BE49-F238E27FC236}">
                    <a16:creationId xmlns:a16="http://schemas.microsoft.com/office/drawing/2014/main" xmlns="" id="{8855A0D3-EEB6-4981-9602-905B98600846}"/>
                  </a:ext>
                </a:extLst>
              </p:cNvPr>
              <p:cNvSpPr>
                <a:spLocks/>
              </p:cNvSpPr>
              <p:nvPr/>
            </p:nvSpPr>
            <p:spPr bwMode="auto">
              <a:xfrm flipH="1">
                <a:off x="6421739" y="4411663"/>
                <a:ext cx="322263" cy="182563"/>
              </a:xfrm>
              <a:custGeom>
                <a:avLst/>
                <a:gdLst>
                  <a:gd name="T0" fmla="*/ 96 w 203"/>
                  <a:gd name="T1" fmla="*/ 0 h 115"/>
                  <a:gd name="T2" fmla="*/ 55 w 203"/>
                  <a:gd name="T3" fmla="*/ 43 h 115"/>
                  <a:gd name="T4" fmla="*/ 0 w 203"/>
                  <a:gd name="T5" fmla="*/ 14 h 115"/>
                  <a:gd name="T6" fmla="*/ 0 w 203"/>
                  <a:gd name="T7" fmla="*/ 32 h 115"/>
                  <a:gd name="T8" fmla="*/ 43 w 203"/>
                  <a:gd name="T9" fmla="*/ 54 h 115"/>
                  <a:gd name="T10" fmla="*/ 0 w 203"/>
                  <a:gd name="T11" fmla="*/ 97 h 115"/>
                  <a:gd name="T12" fmla="*/ 0 w 203"/>
                  <a:gd name="T13" fmla="*/ 115 h 115"/>
                  <a:gd name="T14" fmla="*/ 203 w 203"/>
                  <a:gd name="T15" fmla="*/ 115 h 115"/>
                  <a:gd name="T16" fmla="*/ 112 w 203"/>
                  <a:gd name="T17" fmla="*/ 16 h 115"/>
                  <a:gd name="T18" fmla="*/ 96 w 20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115">
                    <a:moveTo>
                      <a:pt x="96" y="0"/>
                    </a:moveTo>
                    <a:lnTo>
                      <a:pt x="55" y="43"/>
                    </a:lnTo>
                    <a:lnTo>
                      <a:pt x="0" y="14"/>
                    </a:lnTo>
                    <a:lnTo>
                      <a:pt x="0" y="32"/>
                    </a:lnTo>
                    <a:lnTo>
                      <a:pt x="43" y="54"/>
                    </a:lnTo>
                    <a:lnTo>
                      <a:pt x="0" y="97"/>
                    </a:lnTo>
                    <a:lnTo>
                      <a:pt x="0" y="115"/>
                    </a:lnTo>
                    <a:lnTo>
                      <a:pt x="203" y="115"/>
                    </a:lnTo>
                    <a:lnTo>
                      <a:pt x="112" y="16"/>
                    </a:lnTo>
                    <a:lnTo>
                      <a:pt x="96"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59" name="Freeform 316">
                <a:extLst>
                  <a:ext uri="{FF2B5EF4-FFF2-40B4-BE49-F238E27FC236}">
                    <a16:creationId xmlns:a16="http://schemas.microsoft.com/office/drawing/2014/main" xmlns="" id="{CDB6AB3E-9BD2-48EC-BFD3-188F3F72774D}"/>
                  </a:ext>
                </a:extLst>
              </p:cNvPr>
              <p:cNvSpPr>
                <a:spLocks/>
              </p:cNvSpPr>
              <p:nvPr/>
            </p:nvSpPr>
            <p:spPr bwMode="auto">
              <a:xfrm flipH="1">
                <a:off x="6421739" y="4411663"/>
                <a:ext cx="322263" cy="182563"/>
              </a:xfrm>
              <a:custGeom>
                <a:avLst/>
                <a:gdLst>
                  <a:gd name="T0" fmla="*/ 96 w 203"/>
                  <a:gd name="T1" fmla="*/ 0 h 115"/>
                  <a:gd name="T2" fmla="*/ 55 w 203"/>
                  <a:gd name="T3" fmla="*/ 43 h 115"/>
                  <a:gd name="T4" fmla="*/ 0 w 203"/>
                  <a:gd name="T5" fmla="*/ 14 h 115"/>
                  <a:gd name="T6" fmla="*/ 0 w 203"/>
                  <a:gd name="T7" fmla="*/ 32 h 115"/>
                  <a:gd name="T8" fmla="*/ 43 w 203"/>
                  <a:gd name="T9" fmla="*/ 54 h 115"/>
                  <a:gd name="T10" fmla="*/ 0 w 203"/>
                  <a:gd name="T11" fmla="*/ 97 h 115"/>
                  <a:gd name="T12" fmla="*/ 0 w 203"/>
                  <a:gd name="T13" fmla="*/ 115 h 115"/>
                  <a:gd name="T14" fmla="*/ 203 w 203"/>
                  <a:gd name="T15" fmla="*/ 115 h 115"/>
                  <a:gd name="T16" fmla="*/ 112 w 203"/>
                  <a:gd name="T17" fmla="*/ 16 h 115"/>
                  <a:gd name="T18" fmla="*/ 96 w 20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115">
                    <a:moveTo>
                      <a:pt x="96" y="0"/>
                    </a:moveTo>
                    <a:lnTo>
                      <a:pt x="55" y="43"/>
                    </a:lnTo>
                    <a:lnTo>
                      <a:pt x="0" y="14"/>
                    </a:lnTo>
                    <a:lnTo>
                      <a:pt x="0" y="32"/>
                    </a:lnTo>
                    <a:lnTo>
                      <a:pt x="43" y="54"/>
                    </a:lnTo>
                    <a:lnTo>
                      <a:pt x="0" y="97"/>
                    </a:lnTo>
                    <a:lnTo>
                      <a:pt x="0" y="115"/>
                    </a:lnTo>
                    <a:lnTo>
                      <a:pt x="203" y="115"/>
                    </a:lnTo>
                    <a:lnTo>
                      <a:pt x="112" y="16"/>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grpSp>
      </p:grpSp>
      <p:grpSp>
        <p:nvGrpSpPr>
          <p:cNvPr id="177" name="Group 176">
            <a:extLst>
              <a:ext uri="{FF2B5EF4-FFF2-40B4-BE49-F238E27FC236}">
                <a16:creationId xmlns:a16="http://schemas.microsoft.com/office/drawing/2014/main" xmlns="" id="{ABE1523B-AD53-46B2-9C0C-9BC9D5F1E46D}"/>
              </a:ext>
            </a:extLst>
          </p:cNvPr>
          <p:cNvGrpSpPr/>
          <p:nvPr/>
        </p:nvGrpSpPr>
        <p:grpSpPr>
          <a:xfrm>
            <a:off x="4592556" y="5372408"/>
            <a:ext cx="1008583" cy="1281245"/>
            <a:chOff x="7655226" y="5789613"/>
            <a:chExt cx="711200" cy="938213"/>
          </a:xfrm>
        </p:grpSpPr>
        <p:sp>
          <p:nvSpPr>
            <p:cNvPr id="190" name="Freeform 254">
              <a:extLst>
                <a:ext uri="{FF2B5EF4-FFF2-40B4-BE49-F238E27FC236}">
                  <a16:creationId xmlns:a16="http://schemas.microsoft.com/office/drawing/2014/main" xmlns="" id="{D8B08995-A5D0-4106-BD3E-216ECA241003}"/>
                </a:ext>
              </a:extLst>
            </p:cNvPr>
            <p:cNvSpPr>
              <a:spLocks/>
            </p:cNvSpPr>
            <p:nvPr/>
          </p:nvSpPr>
          <p:spPr bwMode="auto">
            <a:xfrm flipH="1">
              <a:off x="7655226" y="5789613"/>
              <a:ext cx="711200" cy="938213"/>
            </a:xfrm>
            <a:custGeom>
              <a:avLst/>
              <a:gdLst>
                <a:gd name="T0" fmla="*/ 448 w 448"/>
                <a:gd name="T1" fmla="*/ 532 h 591"/>
                <a:gd name="T2" fmla="*/ 448 w 448"/>
                <a:gd name="T3" fmla="*/ 591 h 591"/>
                <a:gd name="T4" fmla="*/ 0 w 448"/>
                <a:gd name="T5" fmla="*/ 591 h 591"/>
                <a:gd name="T6" fmla="*/ 0 w 448"/>
                <a:gd name="T7" fmla="*/ 532 h 591"/>
                <a:gd name="T8" fmla="*/ 42 w 448"/>
                <a:gd name="T9" fmla="*/ 532 h 591"/>
                <a:gd name="T10" fmla="*/ 49 w 448"/>
                <a:gd name="T11" fmla="*/ 500 h 591"/>
                <a:gd name="T12" fmla="*/ 63 w 448"/>
                <a:gd name="T13" fmla="*/ 437 h 591"/>
                <a:gd name="T14" fmla="*/ 76 w 448"/>
                <a:gd name="T15" fmla="*/ 375 h 591"/>
                <a:gd name="T16" fmla="*/ 90 w 448"/>
                <a:gd name="T17" fmla="*/ 313 h 591"/>
                <a:gd name="T18" fmla="*/ 105 w 448"/>
                <a:gd name="T19" fmla="*/ 250 h 591"/>
                <a:gd name="T20" fmla="*/ 119 w 448"/>
                <a:gd name="T21" fmla="*/ 187 h 591"/>
                <a:gd name="T22" fmla="*/ 133 w 448"/>
                <a:gd name="T23" fmla="*/ 125 h 591"/>
                <a:gd name="T24" fmla="*/ 146 w 448"/>
                <a:gd name="T25" fmla="*/ 63 h 591"/>
                <a:gd name="T26" fmla="*/ 160 w 448"/>
                <a:gd name="T27" fmla="*/ 0 h 591"/>
                <a:gd name="T28" fmla="*/ 288 w 448"/>
                <a:gd name="T29" fmla="*/ 0 h 591"/>
                <a:gd name="T30" fmla="*/ 301 w 448"/>
                <a:gd name="T31" fmla="*/ 63 h 591"/>
                <a:gd name="T32" fmla="*/ 315 w 448"/>
                <a:gd name="T33" fmla="*/ 125 h 591"/>
                <a:gd name="T34" fmla="*/ 330 w 448"/>
                <a:gd name="T35" fmla="*/ 187 h 591"/>
                <a:gd name="T36" fmla="*/ 344 w 448"/>
                <a:gd name="T37" fmla="*/ 250 h 591"/>
                <a:gd name="T38" fmla="*/ 358 w 448"/>
                <a:gd name="T39" fmla="*/ 313 h 591"/>
                <a:gd name="T40" fmla="*/ 371 w 448"/>
                <a:gd name="T41" fmla="*/ 375 h 591"/>
                <a:gd name="T42" fmla="*/ 385 w 448"/>
                <a:gd name="T43" fmla="*/ 437 h 591"/>
                <a:gd name="T44" fmla="*/ 399 w 448"/>
                <a:gd name="T45" fmla="*/ 500 h 591"/>
                <a:gd name="T46" fmla="*/ 407 w 448"/>
                <a:gd name="T47" fmla="*/ 532 h 591"/>
                <a:gd name="T48" fmla="*/ 448 w 448"/>
                <a:gd name="T49" fmla="*/ 53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591">
                  <a:moveTo>
                    <a:pt x="448" y="532"/>
                  </a:moveTo>
                  <a:lnTo>
                    <a:pt x="448" y="591"/>
                  </a:lnTo>
                  <a:lnTo>
                    <a:pt x="0" y="591"/>
                  </a:lnTo>
                  <a:lnTo>
                    <a:pt x="0" y="532"/>
                  </a:lnTo>
                  <a:lnTo>
                    <a:pt x="42" y="532"/>
                  </a:lnTo>
                  <a:lnTo>
                    <a:pt x="49" y="500"/>
                  </a:lnTo>
                  <a:lnTo>
                    <a:pt x="63" y="437"/>
                  </a:lnTo>
                  <a:lnTo>
                    <a:pt x="76" y="375"/>
                  </a:lnTo>
                  <a:lnTo>
                    <a:pt x="90" y="313"/>
                  </a:lnTo>
                  <a:lnTo>
                    <a:pt x="105" y="250"/>
                  </a:lnTo>
                  <a:lnTo>
                    <a:pt x="119" y="187"/>
                  </a:lnTo>
                  <a:lnTo>
                    <a:pt x="133" y="125"/>
                  </a:lnTo>
                  <a:lnTo>
                    <a:pt x="146" y="63"/>
                  </a:lnTo>
                  <a:lnTo>
                    <a:pt x="160" y="0"/>
                  </a:lnTo>
                  <a:lnTo>
                    <a:pt x="288" y="0"/>
                  </a:lnTo>
                  <a:lnTo>
                    <a:pt x="301" y="63"/>
                  </a:lnTo>
                  <a:lnTo>
                    <a:pt x="315" y="125"/>
                  </a:lnTo>
                  <a:lnTo>
                    <a:pt x="330" y="187"/>
                  </a:lnTo>
                  <a:lnTo>
                    <a:pt x="344" y="250"/>
                  </a:lnTo>
                  <a:lnTo>
                    <a:pt x="358" y="313"/>
                  </a:lnTo>
                  <a:lnTo>
                    <a:pt x="371" y="375"/>
                  </a:lnTo>
                  <a:lnTo>
                    <a:pt x="385" y="437"/>
                  </a:lnTo>
                  <a:lnTo>
                    <a:pt x="399" y="500"/>
                  </a:lnTo>
                  <a:lnTo>
                    <a:pt x="407" y="532"/>
                  </a:lnTo>
                  <a:lnTo>
                    <a:pt x="448" y="532"/>
                  </a:ln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91" name="Freeform 256">
              <a:extLst>
                <a:ext uri="{FF2B5EF4-FFF2-40B4-BE49-F238E27FC236}">
                  <a16:creationId xmlns:a16="http://schemas.microsoft.com/office/drawing/2014/main" xmlns="" id="{34A3F9E3-520C-4F26-AB3B-AE2B81C4B978}"/>
                </a:ext>
              </a:extLst>
            </p:cNvPr>
            <p:cNvSpPr>
              <a:spLocks/>
            </p:cNvSpPr>
            <p:nvPr/>
          </p:nvSpPr>
          <p:spPr bwMode="auto">
            <a:xfrm flipH="1">
              <a:off x="7866364" y="5889625"/>
              <a:ext cx="288925" cy="98425"/>
            </a:xfrm>
            <a:custGeom>
              <a:avLst/>
              <a:gdLst>
                <a:gd name="T0" fmla="*/ 182 w 182"/>
                <a:gd name="T1" fmla="*/ 62 h 62"/>
                <a:gd name="T2" fmla="*/ 0 w 182"/>
                <a:gd name="T3" fmla="*/ 62 h 62"/>
                <a:gd name="T4" fmla="*/ 13 w 182"/>
                <a:gd name="T5" fmla="*/ 0 h 62"/>
                <a:gd name="T6" fmla="*/ 168 w 182"/>
                <a:gd name="T7" fmla="*/ 0 h 62"/>
                <a:gd name="T8" fmla="*/ 182 w 182"/>
                <a:gd name="T9" fmla="*/ 62 h 62"/>
              </a:gdLst>
              <a:ahLst/>
              <a:cxnLst>
                <a:cxn ang="0">
                  <a:pos x="T0" y="T1"/>
                </a:cxn>
                <a:cxn ang="0">
                  <a:pos x="T2" y="T3"/>
                </a:cxn>
                <a:cxn ang="0">
                  <a:pos x="T4" y="T5"/>
                </a:cxn>
                <a:cxn ang="0">
                  <a:pos x="T6" y="T7"/>
                </a:cxn>
                <a:cxn ang="0">
                  <a:pos x="T8" y="T9"/>
                </a:cxn>
              </a:cxnLst>
              <a:rect l="0" t="0" r="r" b="b"/>
              <a:pathLst>
                <a:path w="182" h="62">
                  <a:moveTo>
                    <a:pt x="182" y="62"/>
                  </a:moveTo>
                  <a:lnTo>
                    <a:pt x="0" y="62"/>
                  </a:lnTo>
                  <a:lnTo>
                    <a:pt x="13" y="0"/>
                  </a:lnTo>
                  <a:lnTo>
                    <a:pt x="168" y="0"/>
                  </a:lnTo>
                  <a:lnTo>
                    <a:pt x="182" y="62"/>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192" name="Freeform 258">
              <a:extLst>
                <a:ext uri="{FF2B5EF4-FFF2-40B4-BE49-F238E27FC236}">
                  <a16:creationId xmlns:a16="http://schemas.microsoft.com/office/drawing/2014/main" xmlns="" id="{FF7AD063-2DA8-4EE5-8348-574BC889081C}"/>
                </a:ext>
              </a:extLst>
            </p:cNvPr>
            <p:cNvSpPr>
              <a:spLocks/>
            </p:cNvSpPr>
            <p:nvPr/>
          </p:nvSpPr>
          <p:spPr bwMode="auto">
            <a:xfrm flipH="1">
              <a:off x="7820326" y="6086475"/>
              <a:ext cx="379413" cy="100013"/>
            </a:xfrm>
            <a:custGeom>
              <a:avLst/>
              <a:gdLst>
                <a:gd name="T0" fmla="*/ 239 w 239"/>
                <a:gd name="T1" fmla="*/ 63 h 63"/>
                <a:gd name="T2" fmla="*/ 0 w 239"/>
                <a:gd name="T3" fmla="*/ 63 h 63"/>
                <a:gd name="T4" fmla="*/ 14 w 239"/>
                <a:gd name="T5" fmla="*/ 0 h 63"/>
                <a:gd name="T6" fmla="*/ 225 w 239"/>
                <a:gd name="T7" fmla="*/ 0 h 63"/>
                <a:gd name="T8" fmla="*/ 239 w 239"/>
                <a:gd name="T9" fmla="*/ 63 h 63"/>
              </a:gdLst>
              <a:ahLst/>
              <a:cxnLst>
                <a:cxn ang="0">
                  <a:pos x="T0" y="T1"/>
                </a:cxn>
                <a:cxn ang="0">
                  <a:pos x="T2" y="T3"/>
                </a:cxn>
                <a:cxn ang="0">
                  <a:pos x="T4" y="T5"/>
                </a:cxn>
                <a:cxn ang="0">
                  <a:pos x="T6" y="T7"/>
                </a:cxn>
                <a:cxn ang="0">
                  <a:pos x="T8" y="T9"/>
                </a:cxn>
              </a:cxnLst>
              <a:rect l="0" t="0" r="r" b="b"/>
              <a:pathLst>
                <a:path w="239" h="63">
                  <a:moveTo>
                    <a:pt x="239" y="63"/>
                  </a:moveTo>
                  <a:lnTo>
                    <a:pt x="0" y="63"/>
                  </a:lnTo>
                  <a:lnTo>
                    <a:pt x="14" y="0"/>
                  </a:lnTo>
                  <a:lnTo>
                    <a:pt x="225" y="0"/>
                  </a:lnTo>
                  <a:lnTo>
                    <a:pt x="239" y="63"/>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193" name="Freeform 260">
              <a:extLst>
                <a:ext uri="{FF2B5EF4-FFF2-40B4-BE49-F238E27FC236}">
                  <a16:creationId xmlns:a16="http://schemas.microsoft.com/office/drawing/2014/main" xmlns="" id="{D792340D-36CE-41E6-B956-6F537D80CA64}"/>
                </a:ext>
              </a:extLst>
            </p:cNvPr>
            <p:cNvSpPr>
              <a:spLocks/>
            </p:cNvSpPr>
            <p:nvPr/>
          </p:nvSpPr>
          <p:spPr bwMode="auto">
            <a:xfrm flipH="1">
              <a:off x="7777464" y="6286500"/>
              <a:ext cx="468313" cy="98425"/>
            </a:xfrm>
            <a:custGeom>
              <a:avLst/>
              <a:gdLst>
                <a:gd name="T0" fmla="*/ 295 w 295"/>
                <a:gd name="T1" fmla="*/ 62 h 62"/>
                <a:gd name="T2" fmla="*/ 0 w 295"/>
                <a:gd name="T3" fmla="*/ 62 h 62"/>
                <a:gd name="T4" fmla="*/ 14 w 295"/>
                <a:gd name="T5" fmla="*/ 0 h 62"/>
                <a:gd name="T6" fmla="*/ 282 w 295"/>
                <a:gd name="T7" fmla="*/ 0 h 62"/>
                <a:gd name="T8" fmla="*/ 295 w 295"/>
                <a:gd name="T9" fmla="*/ 62 h 62"/>
              </a:gdLst>
              <a:ahLst/>
              <a:cxnLst>
                <a:cxn ang="0">
                  <a:pos x="T0" y="T1"/>
                </a:cxn>
                <a:cxn ang="0">
                  <a:pos x="T2" y="T3"/>
                </a:cxn>
                <a:cxn ang="0">
                  <a:pos x="T4" y="T5"/>
                </a:cxn>
                <a:cxn ang="0">
                  <a:pos x="T6" y="T7"/>
                </a:cxn>
                <a:cxn ang="0">
                  <a:pos x="T8" y="T9"/>
                </a:cxn>
              </a:cxnLst>
              <a:rect l="0" t="0" r="r" b="b"/>
              <a:pathLst>
                <a:path w="295" h="62">
                  <a:moveTo>
                    <a:pt x="295" y="62"/>
                  </a:moveTo>
                  <a:lnTo>
                    <a:pt x="0" y="62"/>
                  </a:lnTo>
                  <a:lnTo>
                    <a:pt x="14" y="0"/>
                  </a:lnTo>
                  <a:lnTo>
                    <a:pt x="282" y="0"/>
                  </a:lnTo>
                  <a:lnTo>
                    <a:pt x="295" y="62"/>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194" name="Freeform 262">
              <a:extLst>
                <a:ext uri="{FF2B5EF4-FFF2-40B4-BE49-F238E27FC236}">
                  <a16:creationId xmlns:a16="http://schemas.microsoft.com/office/drawing/2014/main" xmlns="" id="{96350BDF-46ED-4585-9C86-27B0E6A62B25}"/>
                </a:ext>
              </a:extLst>
            </p:cNvPr>
            <p:cNvSpPr>
              <a:spLocks/>
            </p:cNvSpPr>
            <p:nvPr/>
          </p:nvSpPr>
          <p:spPr bwMode="auto">
            <a:xfrm flipH="1">
              <a:off x="7733014" y="6483350"/>
              <a:ext cx="555625" cy="100013"/>
            </a:xfrm>
            <a:custGeom>
              <a:avLst/>
              <a:gdLst>
                <a:gd name="T0" fmla="*/ 350 w 350"/>
                <a:gd name="T1" fmla="*/ 63 h 63"/>
                <a:gd name="T2" fmla="*/ 0 w 350"/>
                <a:gd name="T3" fmla="*/ 63 h 63"/>
                <a:gd name="T4" fmla="*/ 14 w 350"/>
                <a:gd name="T5" fmla="*/ 0 h 63"/>
                <a:gd name="T6" fmla="*/ 336 w 350"/>
                <a:gd name="T7" fmla="*/ 0 h 63"/>
                <a:gd name="T8" fmla="*/ 350 w 350"/>
                <a:gd name="T9" fmla="*/ 63 h 63"/>
              </a:gdLst>
              <a:ahLst/>
              <a:cxnLst>
                <a:cxn ang="0">
                  <a:pos x="T0" y="T1"/>
                </a:cxn>
                <a:cxn ang="0">
                  <a:pos x="T2" y="T3"/>
                </a:cxn>
                <a:cxn ang="0">
                  <a:pos x="T4" y="T5"/>
                </a:cxn>
                <a:cxn ang="0">
                  <a:pos x="T6" y="T7"/>
                </a:cxn>
                <a:cxn ang="0">
                  <a:pos x="T8" y="T9"/>
                </a:cxn>
              </a:cxnLst>
              <a:rect l="0" t="0" r="r" b="b"/>
              <a:pathLst>
                <a:path w="350" h="63">
                  <a:moveTo>
                    <a:pt x="350" y="63"/>
                  </a:moveTo>
                  <a:lnTo>
                    <a:pt x="0" y="63"/>
                  </a:lnTo>
                  <a:lnTo>
                    <a:pt x="14" y="0"/>
                  </a:lnTo>
                  <a:lnTo>
                    <a:pt x="336" y="0"/>
                  </a:lnTo>
                  <a:lnTo>
                    <a:pt x="350" y="63"/>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196" name="Freeform 266">
              <a:extLst>
                <a:ext uri="{FF2B5EF4-FFF2-40B4-BE49-F238E27FC236}">
                  <a16:creationId xmlns:a16="http://schemas.microsoft.com/office/drawing/2014/main" xmlns="" id="{FDE4B46E-CBC8-4C2D-880F-CB1CA9F68D63}"/>
                </a:ext>
              </a:extLst>
            </p:cNvPr>
            <p:cNvSpPr>
              <a:spLocks noEditPoints="1"/>
            </p:cNvSpPr>
            <p:nvPr/>
          </p:nvSpPr>
          <p:spPr bwMode="auto">
            <a:xfrm flipH="1">
              <a:off x="7655226" y="5789613"/>
              <a:ext cx="355600" cy="938213"/>
            </a:xfrm>
            <a:custGeom>
              <a:avLst/>
              <a:gdLst>
                <a:gd name="T0" fmla="*/ 175 w 224"/>
                <a:gd name="T1" fmla="*/ 500 h 591"/>
                <a:gd name="T2" fmla="*/ 0 w 224"/>
                <a:gd name="T3" fmla="*/ 500 h 591"/>
                <a:gd name="T4" fmla="*/ 0 w 224"/>
                <a:gd name="T5" fmla="*/ 591 h 591"/>
                <a:gd name="T6" fmla="*/ 224 w 224"/>
                <a:gd name="T7" fmla="*/ 591 h 591"/>
                <a:gd name="T8" fmla="*/ 224 w 224"/>
                <a:gd name="T9" fmla="*/ 532 h 591"/>
                <a:gd name="T10" fmla="*/ 183 w 224"/>
                <a:gd name="T11" fmla="*/ 532 h 591"/>
                <a:gd name="T12" fmla="*/ 175 w 224"/>
                <a:gd name="T13" fmla="*/ 500 h 591"/>
                <a:gd name="T14" fmla="*/ 147 w 224"/>
                <a:gd name="T15" fmla="*/ 375 h 591"/>
                <a:gd name="T16" fmla="*/ 0 w 224"/>
                <a:gd name="T17" fmla="*/ 375 h 591"/>
                <a:gd name="T18" fmla="*/ 0 w 224"/>
                <a:gd name="T19" fmla="*/ 437 h 591"/>
                <a:gd name="T20" fmla="*/ 161 w 224"/>
                <a:gd name="T21" fmla="*/ 437 h 591"/>
                <a:gd name="T22" fmla="*/ 147 w 224"/>
                <a:gd name="T23" fmla="*/ 375 h 591"/>
                <a:gd name="T24" fmla="*/ 120 w 224"/>
                <a:gd name="T25" fmla="*/ 250 h 591"/>
                <a:gd name="T26" fmla="*/ 0 w 224"/>
                <a:gd name="T27" fmla="*/ 250 h 591"/>
                <a:gd name="T28" fmla="*/ 0 w 224"/>
                <a:gd name="T29" fmla="*/ 313 h 591"/>
                <a:gd name="T30" fmla="*/ 134 w 224"/>
                <a:gd name="T31" fmla="*/ 313 h 591"/>
                <a:gd name="T32" fmla="*/ 120 w 224"/>
                <a:gd name="T33" fmla="*/ 250 h 591"/>
                <a:gd name="T34" fmla="*/ 91 w 224"/>
                <a:gd name="T35" fmla="*/ 125 h 591"/>
                <a:gd name="T36" fmla="*/ 0 w 224"/>
                <a:gd name="T37" fmla="*/ 125 h 591"/>
                <a:gd name="T38" fmla="*/ 0 w 224"/>
                <a:gd name="T39" fmla="*/ 187 h 591"/>
                <a:gd name="T40" fmla="*/ 106 w 224"/>
                <a:gd name="T41" fmla="*/ 187 h 591"/>
                <a:gd name="T42" fmla="*/ 91 w 224"/>
                <a:gd name="T43" fmla="*/ 125 h 591"/>
                <a:gd name="T44" fmla="*/ 64 w 224"/>
                <a:gd name="T45" fmla="*/ 0 h 591"/>
                <a:gd name="T46" fmla="*/ 0 w 224"/>
                <a:gd name="T47" fmla="*/ 0 h 591"/>
                <a:gd name="T48" fmla="*/ 0 w 224"/>
                <a:gd name="T49" fmla="*/ 63 h 591"/>
                <a:gd name="T50" fmla="*/ 77 w 224"/>
                <a:gd name="T51" fmla="*/ 63 h 591"/>
                <a:gd name="T52" fmla="*/ 64 w 224"/>
                <a:gd name="T5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591">
                  <a:moveTo>
                    <a:pt x="175" y="500"/>
                  </a:moveTo>
                  <a:lnTo>
                    <a:pt x="0" y="500"/>
                  </a:lnTo>
                  <a:lnTo>
                    <a:pt x="0" y="591"/>
                  </a:lnTo>
                  <a:lnTo>
                    <a:pt x="224" y="591"/>
                  </a:lnTo>
                  <a:lnTo>
                    <a:pt x="224" y="532"/>
                  </a:lnTo>
                  <a:lnTo>
                    <a:pt x="183" y="532"/>
                  </a:lnTo>
                  <a:lnTo>
                    <a:pt x="175" y="500"/>
                  </a:lnTo>
                  <a:close/>
                  <a:moveTo>
                    <a:pt x="147" y="375"/>
                  </a:moveTo>
                  <a:lnTo>
                    <a:pt x="0" y="375"/>
                  </a:lnTo>
                  <a:lnTo>
                    <a:pt x="0" y="437"/>
                  </a:lnTo>
                  <a:lnTo>
                    <a:pt x="161" y="437"/>
                  </a:lnTo>
                  <a:lnTo>
                    <a:pt x="147" y="375"/>
                  </a:lnTo>
                  <a:close/>
                  <a:moveTo>
                    <a:pt x="120" y="250"/>
                  </a:moveTo>
                  <a:lnTo>
                    <a:pt x="0" y="250"/>
                  </a:lnTo>
                  <a:lnTo>
                    <a:pt x="0" y="313"/>
                  </a:lnTo>
                  <a:lnTo>
                    <a:pt x="134" y="313"/>
                  </a:lnTo>
                  <a:lnTo>
                    <a:pt x="120" y="250"/>
                  </a:lnTo>
                  <a:close/>
                  <a:moveTo>
                    <a:pt x="91" y="125"/>
                  </a:moveTo>
                  <a:lnTo>
                    <a:pt x="0" y="125"/>
                  </a:lnTo>
                  <a:lnTo>
                    <a:pt x="0" y="187"/>
                  </a:lnTo>
                  <a:lnTo>
                    <a:pt x="106" y="187"/>
                  </a:lnTo>
                  <a:lnTo>
                    <a:pt x="91" y="125"/>
                  </a:lnTo>
                  <a:close/>
                  <a:moveTo>
                    <a:pt x="64" y="0"/>
                  </a:moveTo>
                  <a:lnTo>
                    <a:pt x="0" y="0"/>
                  </a:lnTo>
                  <a:lnTo>
                    <a:pt x="0" y="63"/>
                  </a:lnTo>
                  <a:lnTo>
                    <a:pt x="77" y="63"/>
                  </a:lnTo>
                  <a:lnTo>
                    <a:pt x="64" y="0"/>
                  </a:lnTo>
                  <a:close/>
                </a:path>
              </a:pathLst>
            </a:custGeom>
            <a:solidFill>
              <a:srgbClr val="D95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97" name="Freeform 268">
              <a:extLst>
                <a:ext uri="{FF2B5EF4-FFF2-40B4-BE49-F238E27FC236}">
                  <a16:creationId xmlns:a16="http://schemas.microsoft.com/office/drawing/2014/main" xmlns="" id="{F931A1CF-A978-43DC-9561-2AA39C666857}"/>
                </a:ext>
              </a:extLst>
            </p:cNvPr>
            <p:cNvSpPr>
              <a:spLocks/>
            </p:cNvSpPr>
            <p:nvPr/>
          </p:nvSpPr>
          <p:spPr bwMode="auto">
            <a:xfrm flipH="1">
              <a:off x="7866364" y="5889625"/>
              <a:ext cx="144463" cy="98425"/>
            </a:xfrm>
            <a:custGeom>
              <a:avLst/>
              <a:gdLst>
                <a:gd name="T0" fmla="*/ 77 w 91"/>
                <a:gd name="T1" fmla="*/ 0 h 62"/>
                <a:gd name="T2" fmla="*/ 77 w 91"/>
                <a:gd name="T3" fmla="*/ 0 h 62"/>
                <a:gd name="T4" fmla="*/ 0 w 91"/>
                <a:gd name="T5" fmla="*/ 0 h 62"/>
                <a:gd name="T6" fmla="*/ 0 w 91"/>
                <a:gd name="T7" fmla="*/ 62 h 62"/>
                <a:gd name="T8" fmla="*/ 91 w 91"/>
                <a:gd name="T9" fmla="*/ 62 h 62"/>
                <a:gd name="T10" fmla="*/ 89 w 91"/>
                <a:gd name="T11" fmla="*/ 50 h 62"/>
                <a:gd name="T12" fmla="*/ 77 w 91"/>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91" h="62">
                  <a:moveTo>
                    <a:pt x="77" y="0"/>
                  </a:moveTo>
                  <a:lnTo>
                    <a:pt x="77" y="0"/>
                  </a:lnTo>
                  <a:lnTo>
                    <a:pt x="0" y="0"/>
                  </a:lnTo>
                  <a:lnTo>
                    <a:pt x="0" y="62"/>
                  </a:lnTo>
                  <a:lnTo>
                    <a:pt x="91" y="62"/>
                  </a:lnTo>
                  <a:lnTo>
                    <a:pt x="89" y="50"/>
                  </a:lnTo>
                  <a:lnTo>
                    <a:pt x="77"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198" name="Freeform 270">
              <a:extLst>
                <a:ext uri="{FF2B5EF4-FFF2-40B4-BE49-F238E27FC236}">
                  <a16:creationId xmlns:a16="http://schemas.microsoft.com/office/drawing/2014/main" xmlns="" id="{A9004EBB-DCDF-4B47-97DE-59CC56F2A700}"/>
                </a:ext>
              </a:extLst>
            </p:cNvPr>
            <p:cNvSpPr>
              <a:spLocks/>
            </p:cNvSpPr>
            <p:nvPr/>
          </p:nvSpPr>
          <p:spPr bwMode="auto">
            <a:xfrm flipH="1">
              <a:off x="7820326" y="6086475"/>
              <a:ext cx="190500" cy="100013"/>
            </a:xfrm>
            <a:custGeom>
              <a:avLst/>
              <a:gdLst>
                <a:gd name="T0" fmla="*/ 106 w 120"/>
                <a:gd name="T1" fmla="*/ 0 h 63"/>
                <a:gd name="T2" fmla="*/ 0 w 120"/>
                <a:gd name="T3" fmla="*/ 0 h 63"/>
                <a:gd name="T4" fmla="*/ 0 w 120"/>
                <a:gd name="T5" fmla="*/ 63 h 63"/>
                <a:gd name="T6" fmla="*/ 120 w 120"/>
                <a:gd name="T7" fmla="*/ 63 h 63"/>
                <a:gd name="T8" fmla="*/ 111 w 120"/>
                <a:gd name="T9" fmla="*/ 29 h 63"/>
                <a:gd name="T10" fmla="*/ 106 w 120"/>
                <a:gd name="T11" fmla="*/ 0 h 63"/>
              </a:gdLst>
              <a:ahLst/>
              <a:cxnLst>
                <a:cxn ang="0">
                  <a:pos x="T0" y="T1"/>
                </a:cxn>
                <a:cxn ang="0">
                  <a:pos x="T2" y="T3"/>
                </a:cxn>
                <a:cxn ang="0">
                  <a:pos x="T4" y="T5"/>
                </a:cxn>
                <a:cxn ang="0">
                  <a:pos x="T6" y="T7"/>
                </a:cxn>
                <a:cxn ang="0">
                  <a:pos x="T8" y="T9"/>
                </a:cxn>
                <a:cxn ang="0">
                  <a:pos x="T10" y="T11"/>
                </a:cxn>
              </a:cxnLst>
              <a:rect l="0" t="0" r="r" b="b"/>
              <a:pathLst>
                <a:path w="120" h="63">
                  <a:moveTo>
                    <a:pt x="106" y="0"/>
                  </a:moveTo>
                  <a:lnTo>
                    <a:pt x="0" y="0"/>
                  </a:lnTo>
                  <a:lnTo>
                    <a:pt x="0" y="63"/>
                  </a:lnTo>
                  <a:lnTo>
                    <a:pt x="120" y="63"/>
                  </a:lnTo>
                  <a:lnTo>
                    <a:pt x="111" y="29"/>
                  </a:lnTo>
                  <a:lnTo>
                    <a:pt x="106"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221" name="Freeform 272">
              <a:extLst>
                <a:ext uri="{FF2B5EF4-FFF2-40B4-BE49-F238E27FC236}">
                  <a16:creationId xmlns:a16="http://schemas.microsoft.com/office/drawing/2014/main" xmlns="" id="{1165724F-B86E-44D5-AB49-67F797577838}"/>
                </a:ext>
              </a:extLst>
            </p:cNvPr>
            <p:cNvSpPr>
              <a:spLocks/>
            </p:cNvSpPr>
            <p:nvPr/>
          </p:nvSpPr>
          <p:spPr bwMode="auto">
            <a:xfrm flipH="1">
              <a:off x="7777464" y="6286500"/>
              <a:ext cx="233363" cy="98425"/>
            </a:xfrm>
            <a:custGeom>
              <a:avLst/>
              <a:gdLst>
                <a:gd name="T0" fmla="*/ 134 w 147"/>
                <a:gd name="T1" fmla="*/ 0 h 62"/>
                <a:gd name="T2" fmla="*/ 134 w 147"/>
                <a:gd name="T3" fmla="*/ 0 h 62"/>
                <a:gd name="T4" fmla="*/ 0 w 147"/>
                <a:gd name="T5" fmla="*/ 0 h 62"/>
                <a:gd name="T6" fmla="*/ 0 w 147"/>
                <a:gd name="T7" fmla="*/ 62 h 62"/>
                <a:gd name="T8" fmla="*/ 147 w 147"/>
                <a:gd name="T9" fmla="*/ 62 h 62"/>
                <a:gd name="T10" fmla="*/ 147 w 147"/>
                <a:gd name="T11" fmla="*/ 60 h 62"/>
                <a:gd name="T12" fmla="*/ 134 w 147"/>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47" h="62">
                  <a:moveTo>
                    <a:pt x="134" y="0"/>
                  </a:moveTo>
                  <a:lnTo>
                    <a:pt x="134" y="0"/>
                  </a:lnTo>
                  <a:lnTo>
                    <a:pt x="0" y="0"/>
                  </a:lnTo>
                  <a:lnTo>
                    <a:pt x="0" y="62"/>
                  </a:lnTo>
                  <a:lnTo>
                    <a:pt x="147" y="62"/>
                  </a:lnTo>
                  <a:lnTo>
                    <a:pt x="147" y="60"/>
                  </a:lnTo>
                  <a:lnTo>
                    <a:pt x="1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222" name="Freeform 274">
              <a:extLst>
                <a:ext uri="{FF2B5EF4-FFF2-40B4-BE49-F238E27FC236}">
                  <a16:creationId xmlns:a16="http://schemas.microsoft.com/office/drawing/2014/main" xmlns="" id="{2D53B070-8370-4D28-8E41-1C63A9E55A14}"/>
                </a:ext>
              </a:extLst>
            </p:cNvPr>
            <p:cNvSpPr>
              <a:spLocks/>
            </p:cNvSpPr>
            <p:nvPr/>
          </p:nvSpPr>
          <p:spPr bwMode="auto">
            <a:xfrm flipH="1">
              <a:off x="7733014" y="6483350"/>
              <a:ext cx="277813" cy="100013"/>
            </a:xfrm>
            <a:custGeom>
              <a:avLst/>
              <a:gdLst>
                <a:gd name="T0" fmla="*/ 161 w 175"/>
                <a:gd name="T1" fmla="*/ 0 h 63"/>
                <a:gd name="T2" fmla="*/ 0 w 175"/>
                <a:gd name="T3" fmla="*/ 0 h 63"/>
                <a:gd name="T4" fmla="*/ 0 w 175"/>
                <a:gd name="T5" fmla="*/ 63 h 63"/>
                <a:gd name="T6" fmla="*/ 175 w 175"/>
                <a:gd name="T7" fmla="*/ 63 h 63"/>
                <a:gd name="T8" fmla="*/ 161 w 175"/>
                <a:gd name="T9" fmla="*/ 0 h 63"/>
              </a:gdLst>
              <a:ahLst/>
              <a:cxnLst>
                <a:cxn ang="0">
                  <a:pos x="T0" y="T1"/>
                </a:cxn>
                <a:cxn ang="0">
                  <a:pos x="T2" y="T3"/>
                </a:cxn>
                <a:cxn ang="0">
                  <a:pos x="T4" y="T5"/>
                </a:cxn>
                <a:cxn ang="0">
                  <a:pos x="T6" y="T7"/>
                </a:cxn>
                <a:cxn ang="0">
                  <a:pos x="T8" y="T9"/>
                </a:cxn>
              </a:cxnLst>
              <a:rect l="0" t="0" r="r" b="b"/>
              <a:pathLst>
                <a:path w="175" h="63">
                  <a:moveTo>
                    <a:pt x="161" y="0"/>
                  </a:moveTo>
                  <a:lnTo>
                    <a:pt x="0" y="0"/>
                  </a:lnTo>
                  <a:lnTo>
                    <a:pt x="0" y="63"/>
                  </a:lnTo>
                  <a:lnTo>
                    <a:pt x="175" y="63"/>
                  </a:lnTo>
                  <a:lnTo>
                    <a:pt x="161"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grpSp>
      <p:grpSp>
        <p:nvGrpSpPr>
          <p:cNvPr id="178" name="Group 177">
            <a:extLst>
              <a:ext uri="{FF2B5EF4-FFF2-40B4-BE49-F238E27FC236}">
                <a16:creationId xmlns:a16="http://schemas.microsoft.com/office/drawing/2014/main" xmlns="" id="{654C856B-E39E-4425-B835-5CC010BE5511}"/>
              </a:ext>
            </a:extLst>
          </p:cNvPr>
          <p:cNvGrpSpPr/>
          <p:nvPr/>
        </p:nvGrpSpPr>
        <p:grpSpPr>
          <a:xfrm>
            <a:off x="3046865" y="5716688"/>
            <a:ext cx="1444875" cy="942951"/>
            <a:chOff x="6778926" y="6146800"/>
            <a:chExt cx="862013" cy="584200"/>
          </a:xfrm>
        </p:grpSpPr>
        <p:sp>
          <p:nvSpPr>
            <p:cNvPr id="179" name="Freeform 276">
              <a:extLst>
                <a:ext uri="{FF2B5EF4-FFF2-40B4-BE49-F238E27FC236}">
                  <a16:creationId xmlns:a16="http://schemas.microsoft.com/office/drawing/2014/main" xmlns="" id="{BB8FC402-B1F6-48D1-A277-68C518E3909A}"/>
                </a:ext>
              </a:extLst>
            </p:cNvPr>
            <p:cNvSpPr>
              <a:spLocks/>
            </p:cNvSpPr>
            <p:nvPr/>
          </p:nvSpPr>
          <p:spPr bwMode="auto">
            <a:xfrm flipH="1">
              <a:off x="6778926" y="6146800"/>
              <a:ext cx="862013" cy="584200"/>
            </a:xfrm>
            <a:custGeom>
              <a:avLst/>
              <a:gdLst>
                <a:gd name="T0" fmla="*/ 543 w 543"/>
                <a:gd name="T1" fmla="*/ 266 h 368"/>
                <a:gd name="T2" fmla="*/ 513 w 543"/>
                <a:gd name="T3" fmla="*/ 368 h 368"/>
                <a:gd name="T4" fmla="*/ 460 w 543"/>
                <a:gd name="T5" fmla="*/ 364 h 368"/>
                <a:gd name="T6" fmla="*/ 407 w 543"/>
                <a:gd name="T7" fmla="*/ 362 h 368"/>
                <a:gd name="T8" fmla="*/ 353 w 543"/>
                <a:gd name="T9" fmla="*/ 358 h 368"/>
                <a:gd name="T10" fmla="*/ 247 w 543"/>
                <a:gd name="T11" fmla="*/ 352 h 368"/>
                <a:gd name="T12" fmla="*/ 193 w 543"/>
                <a:gd name="T13" fmla="*/ 349 h 368"/>
                <a:gd name="T14" fmla="*/ 140 w 543"/>
                <a:gd name="T15" fmla="*/ 345 h 368"/>
                <a:gd name="T16" fmla="*/ 87 w 543"/>
                <a:gd name="T17" fmla="*/ 343 h 368"/>
                <a:gd name="T18" fmla="*/ 60 w 543"/>
                <a:gd name="T19" fmla="*/ 340 h 368"/>
                <a:gd name="T20" fmla="*/ 51 w 543"/>
                <a:gd name="T21" fmla="*/ 366 h 368"/>
                <a:gd name="T22" fmla="*/ 0 w 543"/>
                <a:gd name="T23" fmla="*/ 366 h 368"/>
                <a:gd name="T24" fmla="*/ 105 w 543"/>
                <a:gd name="T25" fmla="*/ 0 h 368"/>
                <a:gd name="T26" fmla="*/ 153 w 543"/>
                <a:gd name="T27" fmla="*/ 15 h 368"/>
                <a:gd name="T28" fmla="*/ 144 w 543"/>
                <a:gd name="T29" fmla="*/ 48 h 368"/>
                <a:gd name="T30" fmla="*/ 167 w 543"/>
                <a:gd name="T31" fmla="*/ 61 h 368"/>
                <a:gd name="T32" fmla="*/ 215 w 543"/>
                <a:gd name="T33" fmla="*/ 87 h 368"/>
                <a:gd name="T34" fmla="*/ 261 w 543"/>
                <a:gd name="T35" fmla="*/ 112 h 368"/>
                <a:gd name="T36" fmla="*/ 308 w 543"/>
                <a:gd name="T37" fmla="*/ 138 h 368"/>
                <a:gd name="T38" fmla="*/ 356 w 543"/>
                <a:gd name="T39" fmla="*/ 164 h 368"/>
                <a:gd name="T40" fmla="*/ 402 w 543"/>
                <a:gd name="T41" fmla="*/ 189 h 368"/>
                <a:gd name="T42" fmla="*/ 449 w 543"/>
                <a:gd name="T43" fmla="*/ 215 h 368"/>
                <a:gd name="T44" fmla="*/ 497 w 543"/>
                <a:gd name="T45" fmla="*/ 240 h 368"/>
                <a:gd name="T46" fmla="*/ 543 w 543"/>
                <a:gd name="T47" fmla="*/ 26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3" h="368">
                  <a:moveTo>
                    <a:pt x="543" y="266"/>
                  </a:moveTo>
                  <a:lnTo>
                    <a:pt x="513" y="368"/>
                  </a:lnTo>
                  <a:lnTo>
                    <a:pt x="460" y="364"/>
                  </a:lnTo>
                  <a:lnTo>
                    <a:pt x="407" y="362"/>
                  </a:lnTo>
                  <a:lnTo>
                    <a:pt x="353" y="358"/>
                  </a:lnTo>
                  <a:lnTo>
                    <a:pt x="247" y="352"/>
                  </a:lnTo>
                  <a:lnTo>
                    <a:pt x="193" y="349"/>
                  </a:lnTo>
                  <a:lnTo>
                    <a:pt x="140" y="345"/>
                  </a:lnTo>
                  <a:lnTo>
                    <a:pt x="87" y="343"/>
                  </a:lnTo>
                  <a:lnTo>
                    <a:pt x="60" y="340"/>
                  </a:lnTo>
                  <a:lnTo>
                    <a:pt x="51" y="366"/>
                  </a:lnTo>
                  <a:lnTo>
                    <a:pt x="0" y="366"/>
                  </a:lnTo>
                  <a:lnTo>
                    <a:pt x="105" y="0"/>
                  </a:lnTo>
                  <a:lnTo>
                    <a:pt x="153" y="15"/>
                  </a:lnTo>
                  <a:lnTo>
                    <a:pt x="144" y="48"/>
                  </a:lnTo>
                  <a:lnTo>
                    <a:pt x="167" y="61"/>
                  </a:lnTo>
                  <a:lnTo>
                    <a:pt x="215" y="87"/>
                  </a:lnTo>
                  <a:lnTo>
                    <a:pt x="261" y="112"/>
                  </a:lnTo>
                  <a:lnTo>
                    <a:pt x="308" y="138"/>
                  </a:lnTo>
                  <a:lnTo>
                    <a:pt x="356" y="164"/>
                  </a:lnTo>
                  <a:lnTo>
                    <a:pt x="402" y="189"/>
                  </a:lnTo>
                  <a:lnTo>
                    <a:pt x="449" y="215"/>
                  </a:lnTo>
                  <a:lnTo>
                    <a:pt x="497" y="240"/>
                  </a:lnTo>
                  <a:lnTo>
                    <a:pt x="543" y="266"/>
                  </a:ln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80" name="Freeform 278">
              <a:extLst>
                <a:ext uri="{FF2B5EF4-FFF2-40B4-BE49-F238E27FC236}">
                  <a16:creationId xmlns:a16="http://schemas.microsoft.com/office/drawing/2014/main" xmlns="" id="{5D175651-5D0C-4EC1-8E69-B1CFBFE6A5E4}"/>
                </a:ext>
              </a:extLst>
            </p:cNvPr>
            <p:cNvSpPr>
              <a:spLocks/>
            </p:cNvSpPr>
            <p:nvPr/>
          </p:nvSpPr>
          <p:spPr bwMode="auto">
            <a:xfrm flipH="1">
              <a:off x="6851951" y="6488113"/>
              <a:ext cx="142875" cy="236538"/>
            </a:xfrm>
            <a:custGeom>
              <a:avLst/>
              <a:gdLst>
                <a:gd name="T0" fmla="*/ 90 w 90"/>
                <a:gd name="T1" fmla="*/ 25 h 149"/>
                <a:gd name="T2" fmla="*/ 53 w 90"/>
                <a:gd name="T3" fmla="*/ 149 h 149"/>
                <a:gd name="T4" fmla="*/ 0 w 90"/>
                <a:gd name="T5" fmla="*/ 147 h 149"/>
                <a:gd name="T6" fmla="*/ 42 w 90"/>
                <a:gd name="T7" fmla="*/ 0 h 149"/>
                <a:gd name="T8" fmla="*/ 90 w 90"/>
                <a:gd name="T9" fmla="*/ 25 h 149"/>
              </a:gdLst>
              <a:ahLst/>
              <a:cxnLst>
                <a:cxn ang="0">
                  <a:pos x="T0" y="T1"/>
                </a:cxn>
                <a:cxn ang="0">
                  <a:pos x="T2" y="T3"/>
                </a:cxn>
                <a:cxn ang="0">
                  <a:pos x="T4" y="T5"/>
                </a:cxn>
                <a:cxn ang="0">
                  <a:pos x="T6" y="T7"/>
                </a:cxn>
                <a:cxn ang="0">
                  <a:pos x="T8" y="T9"/>
                </a:cxn>
              </a:cxnLst>
              <a:rect l="0" t="0" r="r" b="b"/>
              <a:pathLst>
                <a:path w="90" h="149">
                  <a:moveTo>
                    <a:pt x="90" y="25"/>
                  </a:moveTo>
                  <a:lnTo>
                    <a:pt x="53" y="149"/>
                  </a:lnTo>
                  <a:lnTo>
                    <a:pt x="0" y="147"/>
                  </a:lnTo>
                  <a:lnTo>
                    <a:pt x="42" y="0"/>
                  </a:lnTo>
                  <a:lnTo>
                    <a:pt x="90" y="25"/>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81" name="Freeform 280">
              <a:extLst>
                <a:ext uri="{FF2B5EF4-FFF2-40B4-BE49-F238E27FC236}">
                  <a16:creationId xmlns:a16="http://schemas.microsoft.com/office/drawing/2014/main" xmlns="" id="{7E4F8DBE-7607-4D4A-916F-CB498C73C89A}"/>
                </a:ext>
              </a:extLst>
            </p:cNvPr>
            <p:cNvSpPr>
              <a:spLocks/>
            </p:cNvSpPr>
            <p:nvPr/>
          </p:nvSpPr>
          <p:spPr bwMode="auto">
            <a:xfrm flipH="1">
              <a:off x="7002764" y="6407150"/>
              <a:ext cx="161925" cy="307975"/>
            </a:xfrm>
            <a:custGeom>
              <a:avLst/>
              <a:gdLst>
                <a:gd name="T0" fmla="*/ 102 w 102"/>
                <a:gd name="T1" fmla="*/ 25 h 194"/>
                <a:gd name="T2" fmla="*/ 53 w 102"/>
                <a:gd name="T3" fmla="*/ 194 h 194"/>
                <a:gd name="T4" fmla="*/ 0 w 102"/>
                <a:gd name="T5" fmla="*/ 191 h 194"/>
                <a:gd name="T6" fmla="*/ 56 w 102"/>
                <a:gd name="T7" fmla="*/ 0 h 194"/>
                <a:gd name="T8" fmla="*/ 102 w 102"/>
                <a:gd name="T9" fmla="*/ 25 h 194"/>
              </a:gdLst>
              <a:ahLst/>
              <a:cxnLst>
                <a:cxn ang="0">
                  <a:pos x="T0" y="T1"/>
                </a:cxn>
                <a:cxn ang="0">
                  <a:pos x="T2" y="T3"/>
                </a:cxn>
                <a:cxn ang="0">
                  <a:pos x="T4" y="T5"/>
                </a:cxn>
                <a:cxn ang="0">
                  <a:pos x="T6" y="T7"/>
                </a:cxn>
                <a:cxn ang="0">
                  <a:pos x="T8" y="T9"/>
                </a:cxn>
              </a:cxnLst>
              <a:rect l="0" t="0" r="r" b="b"/>
              <a:pathLst>
                <a:path w="102" h="194">
                  <a:moveTo>
                    <a:pt x="102" y="25"/>
                  </a:moveTo>
                  <a:lnTo>
                    <a:pt x="53" y="194"/>
                  </a:lnTo>
                  <a:lnTo>
                    <a:pt x="0" y="191"/>
                  </a:lnTo>
                  <a:lnTo>
                    <a:pt x="56" y="0"/>
                  </a:lnTo>
                  <a:lnTo>
                    <a:pt x="102" y="25"/>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82" name="Freeform 282">
              <a:extLst>
                <a:ext uri="{FF2B5EF4-FFF2-40B4-BE49-F238E27FC236}">
                  <a16:creationId xmlns:a16="http://schemas.microsoft.com/office/drawing/2014/main" xmlns="" id="{AD5F25AB-92DF-4614-833A-7DDFC3D9A7EA}"/>
                </a:ext>
              </a:extLst>
            </p:cNvPr>
            <p:cNvSpPr>
              <a:spLocks/>
            </p:cNvSpPr>
            <p:nvPr/>
          </p:nvSpPr>
          <p:spPr bwMode="auto">
            <a:xfrm flipH="1">
              <a:off x="7151989" y="6324600"/>
              <a:ext cx="182563" cy="381000"/>
            </a:xfrm>
            <a:custGeom>
              <a:avLst/>
              <a:gdLst>
                <a:gd name="T0" fmla="*/ 115 w 115"/>
                <a:gd name="T1" fmla="*/ 26 h 240"/>
                <a:gd name="T2" fmla="*/ 54 w 115"/>
                <a:gd name="T3" fmla="*/ 240 h 240"/>
                <a:gd name="T4" fmla="*/ 0 w 115"/>
                <a:gd name="T5" fmla="*/ 237 h 240"/>
                <a:gd name="T6" fmla="*/ 68 w 115"/>
                <a:gd name="T7" fmla="*/ 0 h 240"/>
                <a:gd name="T8" fmla="*/ 115 w 115"/>
                <a:gd name="T9" fmla="*/ 26 h 240"/>
              </a:gdLst>
              <a:ahLst/>
              <a:cxnLst>
                <a:cxn ang="0">
                  <a:pos x="T0" y="T1"/>
                </a:cxn>
                <a:cxn ang="0">
                  <a:pos x="T2" y="T3"/>
                </a:cxn>
                <a:cxn ang="0">
                  <a:pos x="T4" y="T5"/>
                </a:cxn>
                <a:cxn ang="0">
                  <a:pos x="T6" y="T7"/>
                </a:cxn>
                <a:cxn ang="0">
                  <a:pos x="T8" y="T9"/>
                </a:cxn>
              </a:cxnLst>
              <a:rect l="0" t="0" r="r" b="b"/>
              <a:pathLst>
                <a:path w="115" h="240">
                  <a:moveTo>
                    <a:pt x="115" y="26"/>
                  </a:moveTo>
                  <a:lnTo>
                    <a:pt x="54" y="240"/>
                  </a:lnTo>
                  <a:lnTo>
                    <a:pt x="0" y="237"/>
                  </a:lnTo>
                  <a:lnTo>
                    <a:pt x="68" y="0"/>
                  </a:lnTo>
                  <a:lnTo>
                    <a:pt x="115" y="26"/>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83" name="Freeform 284">
              <a:extLst>
                <a:ext uri="{FF2B5EF4-FFF2-40B4-BE49-F238E27FC236}">
                  <a16:creationId xmlns:a16="http://schemas.microsoft.com/office/drawing/2014/main" xmlns="" id="{23BD6556-35C2-405A-807B-7159B179BDCD}"/>
                </a:ext>
              </a:extLst>
            </p:cNvPr>
            <p:cNvSpPr>
              <a:spLocks/>
            </p:cNvSpPr>
            <p:nvPr/>
          </p:nvSpPr>
          <p:spPr bwMode="auto">
            <a:xfrm flipH="1">
              <a:off x="7299626" y="6243638"/>
              <a:ext cx="203200" cy="450850"/>
            </a:xfrm>
            <a:custGeom>
              <a:avLst/>
              <a:gdLst>
                <a:gd name="T0" fmla="*/ 128 w 128"/>
                <a:gd name="T1" fmla="*/ 26 h 284"/>
                <a:gd name="T2" fmla="*/ 53 w 128"/>
                <a:gd name="T3" fmla="*/ 284 h 284"/>
                <a:gd name="T4" fmla="*/ 0 w 128"/>
                <a:gd name="T5" fmla="*/ 282 h 284"/>
                <a:gd name="T6" fmla="*/ 80 w 128"/>
                <a:gd name="T7" fmla="*/ 0 h 284"/>
                <a:gd name="T8" fmla="*/ 128 w 128"/>
                <a:gd name="T9" fmla="*/ 26 h 284"/>
              </a:gdLst>
              <a:ahLst/>
              <a:cxnLst>
                <a:cxn ang="0">
                  <a:pos x="T0" y="T1"/>
                </a:cxn>
                <a:cxn ang="0">
                  <a:pos x="T2" y="T3"/>
                </a:cxn>
                <a:cxn ang="0">
                  <a:pos x="T4" y="T5"/>
                </a:cxn>
                <a:cxn ang="0">
                  <a:pos x="T6" y="T7"/>
                </a:cxn>
                <a:cxn ang="0">
                  <a:pos x="T8" y="T9"/>
                </a:cxn>
              </a:cxnLst>
              <a:rect l="0" t="0" r="r" b="b"/>
              <a:pathLst>
                <a:path w="128" h="284">
                  <a:moveTo>
                    <a:pt x="128" y="26"/>
                  </a:moveTo>
                  <a:lnTo>
                    <a:pt x="53" y="284"/>
                  </a:lnTo>
                  <a:lnTo>
                    <a:pt x="0" y="282"/>
                  </a:lnTo>
                  <a:lnTo>
                    <a:pt x="80" y="0"/>
                  </a:lnTo>
                  <a:lnTo>
                    <a:pt x="128" y="26"/>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84" name="Freeform 288">
              <a:extLst>
                <a:ext uri="{FF2B5EF4-FFF2-40B4-BE49-F238E27FC236}">
                  <a16:creationId xmlns:a16="http://schemas.microsoft.com/office/drawing/2014/main" xmlns="" id="{75DD2124-70B8-44F3-9249-276DF73A2D4E}"/>
                </a:ext>
              </a:extLst>
            </p:cNvPr>
            <p:cNvSpPr>
              <a:spLocks/>
            </p:cNvSpPr>
            <p:nvPr/>
          </p:nvSpPr>
          <p:spPr bwMode="auto">
            <a:xfrm flipH="1">
              <a:off x="7439326" y="6432550"/>
              <a:ext cx="201613" cy="295275"/>
            </a:xfrm>
            <a:custGeom>
              <a:avLst/>
              <a:gdLst>
                <a:gd name="T0" fmla="*/ 54 w 127"/>
                <a:gd name="T1" fmla="*/ 0 h 186"/>
                <a:gd name="T2" fmla="*/ 11 w 127"/>
                <a:gd name="T3" fmla="*/ 151 h 186"/>
                <a:gd name="T4" fmla="*/ 0 w 127"/>
                <a:gd name="T5" fmla="*/ 186 h 186"/>
                <a:gd name="T6" fmla="*/ 51 w 127"/>
                <a:gd name="T7" fmla="*/ 186 h 186"/>
                <a:gd name="T8" fmla="*/ 55 w 127"/>
                <a:gd name="T9" fmla="*/ 178 h 186"/>
                <a:gd name="T10" fmla="*/ 60 w 127"/>
                <a:gd name="T11" fmla="*/ 160 h 186"/>
                <a:gd name="T12" fmla="*/ 69 w 127"/>
                <a:gd name="T13" fmla="*/ 162 h 186"/>
                <a:gd name="T14" fmla="*/ 87 w 127"/>
                <a:gd name="T15" fmla="*/ 163 h 186"/>
                <a:gd name="T16" fmla="*/ 127 w 127"/>
                <a:gd name="T17" fmla="*/ 22 h 186"/>
                <a:gd name="T18" fmla="*/ 54 w 127"/>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86">
                  <a:moveTo>
                    <a:pt x="54" y="0"/>
                  </a:moveTo>
                  <a:lnTo>
                    <a:pt x="11" y="151"/>
                  </a:lnTo>
                  <a:lnTo>
                    <a:pt x="0" y="186"/>
                  </a:lnTo>
                  <a:lnTo>
                    <a:pt x="51" y="186"/>
                  </a:lnTo>
                  <a:lnTo>
                    <a:pt x="55" y="178"/>
                  </a:lnTo>
                  <a:lnTo>
                    <a:pt x="60" y="160"/>
                  </a:lnTo>
                  <a:lnTo>
                    <a:pt x="69" y="162"/>
                  </a:lnTo>
                  <a:lnTo>
                    <a:pt x="87" y="163"/>
                  </a:lnTo>
                  <a:lnTo>
                    <a:pt x="127" y="22"/>
                  </a:lnTo>
                  <a:lnTo>
                    <a:pt x="54" y="0"/>
                  </a:lnTo>
                  <a:close/>
                </a:path>
              </a:pathLst>
            </a:custGeom>
            <a:solidFill>
              <a:srgbClr val="D95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85" name="Freeform 298">
              <a:extLst>
                <a:ext uri="{FF2B5EF4-FFF2-40B4-BE49-F238E27FC236}">
                  <a16:creationId xmlns:a16="http://schemas.microsoft.com/office/drawing/2014/main" xmlns="" id="{BDD7B161-4937-475D-B422-8AB905350FAF}"/>
                </a:ext>
              </a:extLst>
            </p:cNvPr>
            <p:cNvSpPr>
              <a:spLocks noEditPoints="1"/>
            </p:cNvSpPr>
            <p:nvPr/>
          </p:nvSpPr>
          <p:spPr bwMode="auto">
            <a:xfrm flipH="1">
              <a:off x="6804326" y="6489700"/>
              <a:ext cx="673100" cy="241300"/>
            </a:xfrm>
            <a:custGeom>
              <a:avLst/>
              <a:gdLst>
                <a:gd name="T0" fmla="*/ 275 w 424"/>
                <a:gd name="T1" fmla="*/ 58 h 152"/>
                <a:gd name="T2" fmla="*/ 250 w 424"/>
                <a:gd name="T3" fmla="*/ 142 h 152"/>
                <a:gd name="T4" fmla="*/ 304 w 424"/>
                <a:gd name="T5" fmla="*/ 146 h 152"/>
                <a:gd name="T6" fmla="*/ 357 w 424"/>
                <a:gd name="T7" fmla="*/ 148 h 152"/>
                <a:gd name="T8" fmla="*/ 372 w 424"/>
                <a:gd name="T9" fmla="*/ 149 h 152"/>
                <a:gd name="T10" fmla="*/ 397 w 424"/>
                <a:gd name="T11" fmla="*/ 150 h 152"/>
                <a:gd name="T12" fmla="*/ 410 w 424"/>
                <a:gd name="T13" fmla="*/ 152 h 152"/>
                <a:gd name="T14" fmla="*/ 410 w 424"/>
                <a:gd name="T15" fmla="*/ 150 h 152"/>
                <a:gd name="T16" fmla="*/ 423 w 424"/>
                <a:gd name="T17" fmla="*/ 105 h 152"/>
                <a:gd name="T18" fmla="*/ 424 w 424"/>
                <a:gd name="T19" fmla="*/ 101 h 152"/>
                <a:gd name="T20" fmla="*/ 376 w 424"/>
                <a:gd name="T21" fmla="*/ 86 h 152"/>
                <a:gd name="T22" fmla="*/ 357 w 424"/>
                <a:gd name="T23" fmla="*/ 148 h 152"/>
                <a:gd name="T24" fmla="*/ 304 w 424"/>
                <a:gd name="T25" fmla="*/ 146 h 152"/>
                <a:gd name="T26" fmla="*/ 325 w 424"/>
                <a:gd name="T27" fmla="*/ 72 h 152"/>
                <a:gd name="T28" fmla="*/ 275 w 424"/>
                <a:gd name="T29" fmla="*/ 58 h 152"/>
                <a:gd name="T30" fmla="*/ 74 w 424"/>
                <a:gd name="T31" fmla="*/ 0 h 152"/>
                <a:gd name="T32" fmla="*/ 37 w 424"/>
                <a:gd name="T33" fmla="*/ 129 h 152"/>
                <a:gd name="T34" fmla="*/ 0 w 424"/>
                <a:gd name="T35" fmla="*/ 128 h 152"/>
                <a:gd name="T36" fmla="*/ 37 w 424"/>
                <a:gd name="T37" fmla="*/ 129 h 152"/>
                <a:gd name="T38" fmla="*/ 90 w 424"/>
                <a:gd name="T39" fmla="*/ 133 h 152"/>
                <a:gd name="T40" fmla="*/ 144 w 424"/>
                <a:gd name="T41" fmla="*/ 136 h 152"/>
                <a:gd name="T42" fmla="*/ 197 w 424"/>
                <a:gd name="T43" fmla="*/ 139 h 152"/>
                <a:gd name="T44" fmla="*/ 224 w 424"/>
                <a:gd name="T45" fmla="*/ 44 h 152"/>
                <a:gd name="T46" fmla="*/ 175 w 424"/>
                <a:gd name="T47" fmla="*/ 28 h 152"/>
                <a:gd name="T48" fmla="*/ 144 w 424"/>
                <a:gd name="T49" fmla="*/ 136 h 152"/>
                <a:gd name="T50" fmla="*/ 90 w 424"/>
                <a:gd name="T51" fmla="*/ 133 h 152"/>
                <a:gd name="T52" fmla="*/ 125 w 424"/>
                <a:gd name="T53" fmla="*/ 14 h 152"/>
                <a:gd name="T54" fmla="*/ 74 w 424"/>
                <a:gd name="T5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4" h="152">
                  <a:moveTo>
                    <a:pt x="275" y="58"/>
                  </a:moveTo>
                  <a:lnTo>
                    <a:pt x="250" y="142"/>
                  </a:lnTo>
                  <a:lnTo>
                    <a:pt x="304" y="146"/>
                  </a:lnTo>
                  <a:lnTo>
                    <a:pt x="357" y="148"/>
                  </a:lnTo>
                  <a:lnTo>
                    <a:pt x="372" y="149"/>
                  </a:lnTo>
                  <a:lnTo>
                    <a:pt x="397" y="150"/>
                  </a:lnTo>
                  <a:lnTo>
                    <a:pt x="410" y="152"/>
                  </a:lnTo>
                  <a:lnTo>
                    <a:pt x="410" y="150"/>
                  </a:lnTo>
                  <a:lnTo>
                    <a:pt x="423" y="105"/>
                  </a:lnTo>
                  <a:lnTo>
                    <a:pt x="424" y="101"/>
                  </a:lnTo>
                  <a:lnTo>
                    <a:pt x="376" y="86"/>
                  </a:lnTo>
                  <a:lnTo>
                    <a:pt x="357" y="148"/>
                  </a:lnTo>
                  <a:lnTo>
                    <a:pt x="304" y="146"/>
                  </a:lnTo>
                  <a:lnTo>
                    <a:pt x="325" y="72"/>
                  </a:lnTo>
                  <a:lnTo>
                    <a:pt x="275" y="58"/>
                  </a:lnTo>
                  <a:close/>
                  <a:moveTo>
                    <a:pt x="74" y="0"/>
                  </a:moveTo>
                  <a:lnTo>
                    <a:pt x="37" y="129"/>
                  </a:lnTo>
                  <a:lnTo>
                    <a:pt x="0" y="128"/>
                  </a:lnTo>
                  <a:lnTo>
                    <a:pt x="37" y="129"/>
                  </a:lnTo>
                  <a:lnTo>
                    <a:pt x="90" y="133"/>
                  </a:lnTo>
                  <a:lnTo>
                    <a:pt x="144" y="136"/>
                  </a:lnTo>
                  <a:lnTo>
                    <a:pt x="197" y="139"/>
                  </a:lnTo>
                  <a:lnTo>
                    <a:pt x="224" y="44"/>
                  </a:lnTo>
                  <a:lnTo>
                    <a:pt x="175" y="28"/>
                  </a:lnTo>
                  <a:lnTo>
                    <a:pt x="144" y="136"/>
                  </a:lnTo>
                  <a:lnTo>
                    <a:pt x="90" y="133"/>
                  </a:lnTo>
                  <a:lnTo>
                    <a:pt x="125" y="14"/>
                  </a:lnTo>
                  <a:lnTo>
                    <a:pt x="74" y="0"/>
                  </a:lnTo>
                  <a:close/>
                </a:path>
              </a:pathLst>
            </a:custGeom>
            <a:solidFill>
              <a:srgbClr val="D95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86" name="Freeform 300">
              <a:extLst>
                <a:ext uri="{FF2B5EF4-FFF2-40B4-BE49-F238E27FC236}">
                  <a16:creationId xmlns:a16="http://schemas.microsoft.com/office/drawing/2014/main" xmlns="" id="{7F6F5D40-2D61-418A-B241-38E948EB4E75}"/>
                </a:ext>
              </a:extLst>
            </p:cNvPr>
            <p:cNvSpPr>
              <a:spLocks/>
            </p:cNvSpPr>
            <p:nvPr/>
          </p:nvSpPr>
          <p:spPr bwMode="auto">
            <a:xfrm flipH="1">
              <a:off x="6880526" y="6604000"/>
              <a:ext cx="114300" cy="120650"/>
            </a:xfrm>
            <a:custGeom>
              <a:avLst/>
              <a:gdLst>
                <a:gd name="T0" fmla="*/ 21 w 72"/>
                <a:gd name="T1" fmla="*/ 0 h 76"/>
                <a:gd name="T2" fmla="*/ 0 w 72"/>
                <a:gd name="T3" fmla="*/ 74 h 76"/>
                <a:gd name="T4" fmla="*/ 53 w 72"/>
                <a:gd name="T5" fmla="*/ 76 h 76"/>
                <a:gd name="T6" fmla="*/ 72 w 72"/>
                <a:gd name="T7" fmla="*/ 14 h 76"/>
                <a:gd name="T8" fmla="*/ 21 w 72"/>
                <a:gd name="T9" fmla="*/ 0 h 76"/>
              </a:gdLst>
              <a:ahLst/>
              <a:cxnLst>
                <a:cxn ang="0">
                  <a:pos x="T0" y="T1"/>
                </a:cxn>
                <a:cxn ang="0">
                  <a:pos x="T2" y="T3"/>
                </a:cxn>
                <a:cxn ang="0">
                  <a:pos x="T4" y="T5"/>
                </a:cxn>
                <a:cxn ang="0">
                  <a:pos x="T6" y="T7"/>
                </a:cxn>
                <a:cxn ang="0">
                  <a:pos x="T8" y="T9"/>
                </a:cxn>
              </a:cxnLst>
              <a:rect l="0" t="0" r="r" b="b"/>
              <a:pathLst>
                <a:path w="72" h="76">
                  <a:moveTo>
                    <a:pt x="21" y="0"/>
                  </a:moveTo>
                  <a:lnTo>
                    <a:pt x="0" y="74"/>
                  </a:lnTo>
                  <a:lnTo>
                    <a:pt x="53" y="76"/>
                  </a:lnTo>
                  <a:lnTo>
                    <a:pt x="72" y="14"/>
                  </a:lnTo>
                  <a:lnTo>
                    <a:pt x="21"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p>
              <a:endParaRPr lang="en-US" sz="1350"/>
            </a:p>
          </p:txBody>
        </p:sp>
        <p:sp>
          <p:nvSpPr>
            <p:cNvPr id="187" name="Freeform 302">
              <a:extLst>
                <a:ext uri="{FF2B5EF4-FFF2-40B4-BE49-F238E27FC236}">
                  <a16:creationId xmlns:a16="http://schemas.microsoft.com/office/drawing/2014/main" xmlns="" id="{5D2753F1-5153-4F6B-A13A-AEB2A58DAED8}"/>
                </a:ext>
              </a:extLst>
            </p:cNvPr>
            <p:cNvSpPr>
              <a:spLocks/>
            </p:cNvSpPr>
            <p:nvPr/>
          </p:nvSpPr>
          <p:spPr bwMode="auto">
            <a:xfrm flipH="1">
              <a:off x="7040864" y="6559550"/>
              <a:ext cx="123825" cy="155575"/>
            </a:xfrm>
            <a:custGeom>
              <a:avLst/>
              <a:gdLst>
                <a:gd name="T0" fmla="*/ 27 w 78"/>
                <a:gd name="T1" fmla="*/ 0 h 98"/>
                <a:gd name="T2" fmla="*/ 0 w 78"/>
                <a:gd name="T3" fmla="*/ 95 h 98"/>
                <a:gd name="T4" fmla="*/ 53 w 78"/>
                <a:gd name="T5" fmla="*/ 98 h 98"/>
                <a:gd name="T6" fmla="*/ 78 w 78"/>
                <a:gd name="T7" fmla="*/ 14 h 98"/>
                <a:gd name="T8" fmla="*/ 27 w 78"/>
                <a:gd name="T9" fmla="*/ 0 h 98"/>
              </a:gdLst>
              <a:ahLst/>
              <a:cxnLst>
                <a:cxn ang="0">
                  <a:pos x="T0" y="T1"/>
                </a:cxn>
                <a:cxn ang="0">
                  <a:pos x="T2" y="T3"/>
                </a:cxn>
                <a:cxn ang="0">
                  <a:pos x="T4" y="T5"/>
                </a:cxn>
                <a:cxn ang="0">
                  <a:pos x="T6" y="T7"/>
                </a:cxn>
                <a:cxn ang="0">
                  <a:pos x="T8" y="T9"/>
                </a:cxn>
              </a:cxnLst>
              <a:rect l="0" t="0" r="r" b="b"/>
              <a:pathLst>
                <a:path w="78" h="98">
                  <a:moveTo>
                    <a:pt x="27" y="0"/>
                  </a:moveTo>
                  <a:lnTo>
                    <a:pt x="0" y="95"/>
                  </a:lnTo>
                  <a:lnTo>
                    <a:pt x="53" y="98"/>
                  </a:lnTo>
                  <a:lnTo>
                    <a:pt x="78" y="14"/>
                  </a:lnTo>
                  <a:lnTo>
                    <a:pt x="27"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188" name="Freeform 304">
              <a:extLst>
                <a:ext uri="{FF2B5EF4-FFF2-40B4-BE49-F238E27FC236}">
                  <a16:creationId xmlns:a16="http://schemas.microsoft.com/office/drawing/2014/main" xmlns="" id="{B3371689-F54B-463C-AA4B-C15FD3430993}"/>
                </a:ext>
              </a:extLst>
            </p:cNvPr>
            <p:cNvSpPr>
              <a:spLocks/>
            </p:cNvSpPr>
            <p:nvPr/>
          </p:nvSpPr>
          <p:spPr bwMode="auto">
            <a:xfrm flipH="1">
              <a:off x="7199614" y="6511925"/>
              <a:ext cx="134938" cy="193675"/>
            </a:xfrm>
            <a:custGeom>
              <a:avLst/>
              <a:gdLst>
                <a:gd name="T0" fmla="*/ 35 w 85"/>
                <a:gd name="T1" fmla="*/ 0 h 122"/>
                <a:gd name="T2" fmla="*/ 0 w 85"/>
                <a:gd name="T3" fmla="*/ 119 h 122"/>
                <a:gd name="T4" fmla="*/ 54 w 85"/>
                <a:gd name="T5" fmla="*/ 122 h 122"/>
                <a:gd name="T6" fmla="*/ 85 w 85"/>
                <a:gd name="T7" fmla="*/ 14 h 122"/>
                <a:gd name="T8" fmla="*/ 35 w 85"/>
                <a:gd name="T9" fmla="*/ 0 h 122"/>
              </a:gdLst>
              <a:ahLst/>
              <a:cxnLst>
                <a:cxn ang="0">
                  <a:pos x="T0" y="T1"/>
                </a:cxn>
                <a:cxn ang="0">
                  <a:pos x="T2" y="T3"/>
                </a:cxn>
                <a:cxn ang="0">
                  <a:pos x="T4" y="T5"/>
                </a:cxn>
                <a:cxn ang="0">
                  <a:pos x="T6" y="T7"/>
                </a:cxn>
                <a:cxn ang="0">
                  <a:pos x="T8" y="T9"/>
                </a:cxn>
              </a:cxnLst>
              <a:rect l="0" t="0" r="r" b="b"/>
              <a:pathLst>
                <a:path w="85" h="122">
                  <a:moveTo>
                    <a:pt x="35" y="0"/>
                  </a:moveTo>
                  <a:lnTo>
                    <a:pt x="0" y="119"/>
                  </a:lnTo>
                  <a:lnTo>
                    <a:pt x="54" y="122"/>
                  </a:lnTo>
                  <a:lnTo>
                    <a:pt x="85" y="14"/>
                  </a:lnTo>
                  <a:lnTo>
                    <a:pt x="35"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89" name="Freeform 306">
              <a:extLst>
                <a:ext uri="{FF2B5EF4-FFF2-40B4-BE49-F238E27FC236}">
                  <a16:creationId xmlns:a16="http://schemas.microsoft.com/office/drawing/2014/main" xmlns="" id="{896575B3-AE7C-4FC5-960A-7367970681C1}"/>
                </a:ext>
              </a:extLst>
            </p:cNvPr>
            <p:cNvSpPr>
              <a:spLocks/>
            </p:cNvSpPr>
            <p:nvPr/>
          </p:nvSpPr>
          <p:spPr bwMode="auto">
            <a:xfrm flipH="1">
              <a:off x="7359951" y="6467475"/>
              <a:ext cx="142875" cy="227013"/>
            </a:xfrm>
            <a:custGeom>
              <a:avLst/>
              <a:gdLst>
                <a:gd name="T0" fmla="*/ 40 w 90"/>
                <a:gd name="T1" fmla="*/ 0 h 143"/>
                <a:gd name="T2" fmla="*/ 0 w 90"/>
                <a:gd name="T3" fmla="*/ 141 h 143"/>
                <a:gd name="T4" fmla="*/ 16 w 90"/>
                <a:gd name="T5" fmla="*/ 142 h 143"/>
                <a:gd name="T6" fmla="*/ 53 w 90"/>
                <a:gd name="T7" fmla="*/ 143 h 143"/>
                <a:gd name="T8" fmla="*/ 90 w 90"/>
                <a:gd name="T9" fmla="*/ 14 h 143"/>
                <a:gd name="T10" fmla="*/ 40 w 90"/>
                <a:gd name="T11" fmla="*/ 0 h 143"/>
              </a:gdLst>
              <a:ahLst/>
              <a:cxnLst>
                <a:cxn ang="0">
                  <a:pos x="T0" y="T1"/>
                </a:cxn>
                <a:cxn ang="0">
                  <a:pos x="T2" y="T3"/>
                </a:cxn>
                <a:cxn ang="0">
                  <a:pos x="T4" y="T5"/>
                </a:cxn>
                <a:cxn ang="0">
                  <a:pos x="T6" y="T7"/>
                </a:cxn>
                <a:cxn ang="0">
                  <a:pos x="T8" y="T9"/>
                </a:cxn>
                <a:cxn ang="0">
                  <a:pos x="T10" y="T11"/>
                </a:cxn>
              </a:cxnLst>
              <a:rect l="0" t="0" r="r" b="b"/>
              <a:pathLst>
                <a:path w="90" h="143">
                  <a:moveTo>
                    <a:pt x="40" y="0"/>
                  </a:moveTo>
                  <a:lnTo>
                    <a:pt x="0" y="141"/>
                  </a:lnTo>
                  <a:lnTo>
                    <a:pt x="16" y="142"/>
                  </a:lnTo>
                  <a:lnTo>
                    <a:pt x="53" y="143"/>
                  </a:lnTo>
                  <a:lnTo>
                    <a:pt x="90" y="14"/>
                  </a:lnTo>
                  <a:lnTo>
                    <a:pt x="4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grpSp>
      <p:sp>
        <p:nvSpPr>
          <p:cNvPr id="195" name="TextBox 194"/>
          <p:cNvSpPr txBox="1"/>
          <p:nvPr/>
        </p:nvSpPr>
        <p:spPr>
          <a:xfrm>
            <a:off x="3873982" y="1502614"/>
            <a:ext cx="6663771" cy="1846660"/>
          </a:xfrm>
          <a:prstGeom prst="rect">
            <a:avLst/>
          </a:prstGeom>
          <a:noFill/>
        </p:spPr>
        <p:txBody>
          <a:bodyPr wrap="square" lIns="0" tIns="0" rIns="0" bIns="0" rtlCol="0">
            <a:normAutofit fontScale="92500" lnSpcReduction="20000"/>
          </a:bodyPr>
          <a:lstStyle/>
          <a:p>
            <a:pPr algn="r"/>
            <a:endParaRPr lang="en-US" sz="4000" b="1" dirty="0">
              <a:solidFill>
                <a:schemeClr val="tx1">
                  <a:lumMod val="75000"/>
                  <a:lumOff val="25000"/>
                </a:schemeClr>
              </a:solidFill>
              <a:latin typeface="+mj-lt"/>
            </a:endParaRPr>
          </a:p>
          <a:p>
            <a:pPr algn="r"/>
            <a:r>
              <a:rPr lang="en-US" sz="4000" b="1" dirty="0">
                <a:solidFill>
                  <a:schemeClr val="tx1">
                    <a:lumMod val="75000"/>
                    <a:lumOff val="25000"/>
                  </a:schemeClr>
                </a:solidFill>
                <a:latin typeface="+mj-lt"/>
              </a:rPr>
              <a:t>Snippet 3-2:</a:t>
            </a:r>
          </a:p>
          <a:p>
            <a:pPr algn="r"/>
            <a:r>
              <a:rPr lang="en-US" sz="4000" b="1" dirty="0">
                <a:solidFill>
                  <a:schemeClr val="tx1">
                    <a:lumMod val="75000"/>
                    <a:lumOff val="25000"/>
                  </a:schemeClr>
                </a:solidFill>
                <a:latin typeface="+mj-lt"/>
              </a:rPr>
              <a:t>Earned Value Techniques </a:t>
            </a:r>
            <a:r>
              <a:rPr lang="en-US" sz="4000" b="1" dirty="0">
                <a:solidFill>
                  <a:schemeClr val="tx1">
                    <a:lumMod val="75000"/>
                    <a:lumOff val="25000"/>
                  </a:schemeClr>
                </a:solidFill>
              </a:rPr>
              <a:t>(EVTs)</a:t>
            </a:r>
            <a:r>
              <a:rPr lang="en-US" sz="4000" b="1" dirty="0">
                <a:solidFill>
                  <a:schemeClr val="tx1">
                    <a:lumMod val="75000"/>
                    <a:lumOff val="25000"/>
                  </a:schemeClr>
                </a:solidFill>
                <a:latin typeface="+mj-lt"/>
              </a:rPr>
              <a:t>   and Rules of Credit</a:t>
            </a:r>
          </a:p>
        </p:txBody>
      </p:sp>
      <p:sp>
        <p:nvSpPr>
          <p:cNvPr id="316" name="Freeform 253">
            <a:extLst>
              <a:ext uri="{FF2B5EF4-FFF2-40B4-BE49-F238E27FC236}">
                <a16:creationId xmlns:a16="http://schemas.microsoft.com/office/drawing/2014/main" xmlns="" id="{D26CCC43-F85E-4DB5-9B18-BD8B7B9AE146}"/>
              </a:ext>
            </a:extLst>
          </p:cNvPr>
          <p:cNvSpPr>
            <a:spLocks/>
          </p:cNvSpPr>
          <p:nvPr/>
        </p:nvSpPr>
        <p:spPr bwMode="auto">
          <a:xfrm flipH="1">
            <a:off x="1585625" y="6651294"/>
            <a:ext cx="9022148" cy="205605"/>
          </a:xfrm>
          <a:custGeom>
            <a:avLst/>
            <a:gdLst>
              <a:gd name="T0" fmla="*/ 2926 w 2926"/>
              <a:gd name="T1" fmla="*/ 35 h 69"/>
              <a:gd name="T2" fmla="*/ 2892 w 2926"/>
              <a:gd name="T3" fmla="*/ 69 h 69"/>
              <a:gd name="T4" fmla="*/ 35 w 2926"/>
              <a:gd name="T5" fmla="*/ 69 h 69"/>
              <a:gd name="T6" fmla="*/ 0 w 2926"/>
              <a:gd name="T7" fmla="*/ 35 h 69"/>
              <a:gd name="T8" fmla="*/ 35 w 2926"/>
              <a:gd name="T9" fmla="*/ 0 h 69"/>
              <a:gd name="T10" fmla="*/ 2892 w 2926"/>
              <a:gd name="T11" fmla="*/ 0 h 69"/>
              <a:gd name="T12" fmla="*/ 2926 w 2926"/>
              <a:gd name="T13" fmla="*/ 35 h 69"/>
            </a:gdLst>
            <a:ahLst/>
            <a:cxnLst>
              <a:cxn ang="0">
                <a:pos x="T0" y="T1"/>
              </a:cxn>
              <a:cxn ang="0">
                <a:pos x="T2" y="T3"/>
              </a:cxn>
              <a:cxn ang="0">
                <a:pos x="T4" y="T5"/>
              </a:cxn>
              <a:cxn ang="0">
                <a:pos x="T6" y="T7"/>
              </a:cxn>
              <a:cxn ang="0">
                <a:pos x="T8" y="T9"/>
              </a:cxn>
              <a:cxn ang="0">
                <a:pos x="T10" y="T11"/>
              </a:cxn>
              <a:cxn ang="0">
                <a:pos x="T12" y="T13"/>
              </a:cxn>
            </a:cxnLst>
            <a:rect l="0" t="0" r="r" b="b"/>
            <a:pathLst>
              <a:path w="2926" h="69">
                <a:moveTo>
                  <a:pt x="2926" y="35"/>
                </a:moveTo>
                <a:cubicBezTo>
                  <a:pt x="2926" y="54"/>
                  <a:pt x="2911" y="69"/>
                  <a:pt x="2892" y="69"/>
                </a:cubicBezTo>
                <a:cubicBezTo>
                  <a:pt x="35" y="69"/>
                  <a:pt x="35" y="69"/>
                  <a:pt x="35" y="69"/>
                </a:cubicBezTo>
                <a:cubicBezTo>
                  <a:pt x="16" y="69"/>
                  <a:pt x="0" y="54"/>
                  <a:pt x="0" y="35"/>
                </a:cubicBezTo>
                <a:cubicBezTo>
                  <a:pt x="0" y="16"/>
                  <a:pt x="16" y="0"/>
                  <a:pt x="35" y="0"/>
                </a:cubicBezTo>
                <a:cubicBezTo>
                  <a:pt x="2892" y="0"/>
                  <a:pt x="2892" y="0"/>
                  <a:pt x="2892" y="0"/>
                </a:cubicBezTo>
                <a:cubicBezTo>
                  <a:pt x="2911" y="0"/>
                  <a:pt x="2926" y="16"/>
                  <a:pt x="2926" y="35"/>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85000" lnSpcReduction="20000"/>
          </a:bodyPr>
          <a:lstStyle/>
          <a:p>
            <a:endParaRPr lang="en-US" sz="1350"/>
          </a:p>
        </p:txBody>
      </p:sp>
      <p:sp>
        <p:nvSpPr>
          <p:cNvPr id="317" name="Freeform 255">
            <a:extLst>
              <a:ext uri="{FF2B5EF4-FFF2-40B4-BE49-F238E27FC236}">
                <a16:creationId xmlns:a16="http://schemas.microsoft.com/office/drawing/2014/main" xmlns="" id="{DF6F5566-5325-43B8-BC57-14164C6C9729}"/>
              </a:ext>
            </a:extLst>
          </p:cNvPr>
          <p:cNvSpPr>
            <a:spLocks/>
          </p:cNvSpPr>
          <p:nvPr/>
        </p:nvSpPr>
        <p:spPr bwMode="auto">
          <a:xfrm flipH="1">
            <a:off x="4949727" y="4313288"/>
            <a:ext cx="1166500" cy="1481861"/>
          </a:xfrm>
          <a:custGeom>
            <a:avLst/>
            <a:gdLst>
              <a:gd name="T0" fmla="*/ 448 w 448"/>
              <a:gd name="T1" fmla="*/ 532 h 591"/>
              <a:gd name="T2" fmla="*/ 448 w 448"/>
              <a:gd name="T3" fmla="*/ 591 h 591"/>
              <a:gd name="T4" fmla="*/ 0 w 448"/>
              <a:gd name="T5" fmla="*/ 591 h 591"/>
              <a:gd name="T6" fmla="*/ 0 w 448"/>
              <a:gd name="T7" fmla="*/ 532 h 591"/>
              <a:gd name="T8" fmla="*/ 42 w 448"/>
              <a:gd name="T9" fmla="*/ 532 h 591"/>
              <a:gd name="T10" fmla="*/ 49 w 448"/>
              <a:gd name="T11" fmla="*/ 500 h 591"/>
              <a:gd name="T12" fmla="*/ 63 w 448"/>
              <a:gd name="T13" fmla="*/ 437 h 591"/>
              <a:gd name="T14" fmla="*/ 76 w 448"/>
              <a:gd name="T15" fmla="*/ 375 h 591"/>
              <a:gd name="T16" fmla="*/ 90 w 448"/>
              <a:gd name="T17" fmla="*/ 313 h 591"/>
              <a:gd name="T18" fmla="*/ 105 w 448"/>
              <a:gd name="T19" fmla="*/ 250 h 591"/>
              <a:gd name="T20" fmla="*/ 119 w 448"/>
              <a:gd name="T21" fmla="*/ 187 h 591"/>
              <a:gd name="T22" fmla="*/ 133 w 448"/>
              <a:gd name="T23" fmla="*/ 125 h 591"/>
              <a:gd name="T24" fmla="*/ 146 w 448"/>
              <a:gd name="T25" fmla="*/ 63 h 591"/>
              <a:gd name="T26" fmla="*/ 160 w 448"/>
              <a:gd name="T27" fmla="*/ 0 h 591"/>
              <a:gd name="T28" fmla="*/ 288 w 448"/>
              <a:gd name="T29" fmla="*/ 0 h 591"/>
              <a:gd name="T30" fmla="*/ 301 w 448"/>
              <a:gd name="T31" fmla="*/ 63 h 591"/>
              <a:gd name="T32" fmla="*/ 315 w 448"/>
              <a:gd name="T33" fmla="*/ 125 h 591"/>
              <a:gd name="T34" fmla="*/ 330 w 448"/>
              <a:gd name="T35" fmla="*/ 187 h 591"/>
              <a:gd name="T36" fmla="*/ 344 w 448"/>
              <a:gd name="T37" fmla="*/ 250 h 591"/>
              <a:gd name="T38" fmla="*/ 358 w 448"/>
              <a:gd name="T39" fmla="*/ 313 h 591"/>
              <a:gd name="T40" fmla="*/ 371 w 448"/>
              <a:gd name="T41" fmla="*/ 375 h 591"/>
              <a:gd name="T42" fmla="*/ 385 w 448"/>
              <a:gd name="T43" fmla="*/ 437 h 591"/>
              <a:gd name="T44" fmla="*/ 399 w 448"/>
              <a:gd name="T45" fmla="*/ 500 h 591"/>
              <a:gd name="T46" fmla="*/ 407 w 448"/>
              <a:gd name="T47" fmla="*/ 532 h 591"/>
              <a:gd name="T48" fmla="*/ 448 w 448"/>
              <a:gd name="T49" fmla="*/ 53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591">
                <a:moveTo>
                  <a:pt x="448" y="532"/>
                </a:moveTo>
                <a:lnTo>
                  <a:pt x="448" y="591"/>
                </a:lnTo>
                <a:lnTo>
                  <a:pt x="0" y="591"/>
                </a:lnTo>
                <a:lnTo>
                  <a:pt x="0" y="532"/>
                </a:lnTo>
                <a:lnTo>
                  <a:pt x="42" y="532"/>
                </a:lnTo>
                <a:lnTo>
                  <a:pt x="49" y="500"/>
                </a:lnTo>
                <a:lnTo>
                  <a:pt x="63" y="437"/>
                </a:lnTo>
                <a:lnTo>
                  <a:pt x="76" y="375"/>
                </a:lnTo>
                <a:lnTo>
                  <a:pt x="90" y="313"/>
                </a:lnTo>
                <a:lnTo>
                  <a:pt x="105" y="250"/>
                </a:lnTo>
                <a:lnTo>
                  <a:pt x="119" y="187"/>
                </a:lnTo>
                <a:lnTo>
                  <a:pt x="133" y="125"/>
                </a:lnTo>
                <a:lnTo>
                  <a:pt x="146" y="63"/>
                </a:lnTo>
                <a:lnTo>
                  <a:pt x="160" y="0"/>
                </a:lnTo>
                <a:lnTo>
                  <a:pt x="288" y="0"/>
                </a:lnTo>
                <a:lnTo>
                  <a:pt x="301" y="63"/>
                </a:lnTo>
                <a:lnTo>
                  <a:pt x="315" y="125"/>
                </a:lnTo>
                <a:lnTo>
                  <a:pt x="330" y="187"/>
                </a:lnTo>
                <a:lnTo>
                  <a:pt x="344" y="250"/>
                </a:lnTo>
                <a:lnTo>
                  <a:pt x="358" y="313"/>
                </a:lnTo>
                <a:lnTo>
                  <a:pt x="371" y="375"/>
                </a:lnTo>
                <a:lnTo>
                  <a:pt x="385" y="437"/>
                </a:lnTo>
                <a:lnTo>
                  <a:pt x="399" y="500"/>
                </a:lnTo>
                <a:lnTo>
                  <a:pt x="407" y="532"/>
                </a:lnTo>
                <a:lnTo>
                  <a:pt x="448" y="5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24" name="Freeform 267">
            <a:extLst>
              <a:ext uri="{FF2B5EF4-FFF2-40B4-BE49-F238E27FC236}">
                <a16:creationId xmlns:a16="http://schemas.microsoft.com/office/drawing/2014/main" xmlns="" id="{A639C86F-D8CE-465A-AF32-23E69B791DF8}"/>
              </a:ext>
            </a:extLst>
          </p:cNvPr>
          <p:cNvSpPr>
            <a:spLocks noEditPoints="1"/>
          </p:cNvSpPr>
          <p:nvPr/>
        </p:nvSpPr>
        <p:spPr bwMode="auto">
          <a:xfrm flipH="1">
            <a:off x="4949728" y="4313288"/>
            <a:ext cx="583250" cy="1481861"/>
          </a:xfrm>
          <a:custGeom>
            <a:avLst/>
            <a:gdLst>
              <a:gd name="T0" fmla="*/ 175 w 224"/>
              <a:gd name="T1" fmla="*/ 500 h 591"/>
              <a:gd name="T2" fmla="*/ 0 w 224"/>
              <a:gd name="T3" fmla="*/ 500 h 591"/>
              <a:gd name="T4" fmla="*/ 0 w 224"/>
              <a:gd name="T5" fmla="*/ 591 h 591"/>
              <a:gd name="T6" fmla="*/ 224 w 224"/>
              <a:gd name="T7" fmla="*/ 591 h 591"/>
              <a:gd name="T8" fmla="*/ 224 w 224"/>
              <a:gd name="T9" fmla="*/ 532 h 591"/>
              <a:gd name="T10" fmla="*/ 183 w 224"/>
              <a:gd name="T11" fmla="*/ 532 h 591"/>
              <a:gd name="T12" fmla="*/ 175 w 224"/>
              <a:gd name="T13" fmla="*/ 500 h 591"/>
              <a:gd name="T14" fmla="*/ 147 w 224"/>
              <a:gd name="T15" fmla="*/ 375 h 591"/>
              <a:gd name="T16" fmla="*/ 0 w 224"/>
              <a:gd name="T17" fmla="*/ 375 h 591"/>
              <a:gd name="T18" fmla="*/ 0 w 224"/>
              <a:gd name="T19" fmla="*/ 437 h 591"/>
              <a:gd name="T20" fmla="*/ 161 w 224"/>
              <a:gd name="T21" fmla="*/ 437 h 591"/>
              <a:gd name="T22" fmla="*/ 147 w 224"/>
              <a:gd name="T23" fmla="*/ 375 h 591"/>
              <a:gd name="T24" fmla="*/ 120 w 224"/>
              <a:gd name="T25" fmla="*/ 250 h 591"/>
              <a:gd name="T26" fmla="*/ 0 w 224"/>
              <a:gd name="T27" fmla="*/ 250 h 591"/>
              <a:gd name="T28" fmla="*/ 0 w 224"/>
              <a:gd name="T29" fmla="*/ 313 h 591"/>
              <a:gd name="T30" fmla="*/ 134 w 224"/>
              <a:gd name="T31" fmla="*/ 313 h 591"/>
              <a:gd name="T32" fmla="*/ 120 w 224"/>
              <a:gd name="T33" fmla="*/ 250 h 591"/>
              <a:gd name="T34" fmla="*/ 91 w 224"/>
              <a:gd name="T35" fmla="*/ 125 h 591"/>
              <a:gd name="T36" fmla="*/ 0 w 224"/>
              <a:gd name="T37" fmla="*/ 125 h 591"/>
              <a:gd name="T38" fmla="*/ 0 w 224"/>
              <a:gd name="T39" fmla="*/ 187 h 591"/>
              <a:gd name="T40" fmla="*/ 106 w 224"/>
              <a:gd name="T41" fmla="*/ 187 h 591"/>
              <a:gd name="T42" fmla="*/ 91 w 224"/>
              <a:gd name="T43" fmla="*/ 125 h 591"/>
              <a:gd name="T44" fmla="*/ 64 w 224"/>
              <a:gd name="T45" fmla="*/ 0 h 591"/>
              <a:gd name="T46" fmla="*/ 0 w 224"/>
              <a:gd name="T47" fmla="*/ 0 h 591"/>
              <a:gd name="T48" fmla="*/ 0 w 224"/>
              <a:gd name="T49" fmla="*/ 63 h 591"/>
              <a:gd name="T50" fmla="*/ 77 w 224"/>
              <a:gd name="T51" fmla="*/ 63 h 591"/>
              <a:gd name="T52" fmla="*/ 64 w 224"/>
              <a:gd name="T5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591">
                <a:moveTo>
                  <a:pt x="175" y="500"/>
                </a:moveTo>
                <a:lnTo>
                  <a:pt x="0" y="500"/>
                </a:lnTo>
                <a:lnTo>
                  <a:pt x="0" y="591"/>
                </a:lnTo>
                <a:lnTo>
                  <a:pt x="224" y="591"/>
                </a:lnTo>
                <a:lnTo>
                  <a:pt x="224" y="532"/>
                </a:lnTo>
                <a:lnTo>
                  <a:pt x="183" y="532"/>
                </a:lnTo>
                <a:lnTo>
                  <a:pt x="175" y="500"/>
                </a:lnTo>
                <a:moveTo>
                  <a:pt x="147" y="375"/>
                </a:moveTo>
                <a:lnTo>
                  <a:pt x="0" y="375"/>
                </a:lnTo>
                <a:lnTo>
                  <a:pt x="0" y="437"/>
                </a:lnTo>
                <a:lnTo>
                  <a:pt x="161" y="437"/>
                </a:lnTo>
                <a:lnTo>
                  <a:pt x="147" y="375"/>
                </a:lnTo>
                <a:moveTo>
                  <a:pt x="120" y="250"/>
                </a:moveTo>
                <a:lnTo>
                  <a:pt x="0" y="250"/>
                </a:lnTo>
                <a:lnTo>
                  <a:pt x="0" y="313"/>
                </a:lnTo>
                <a:lnTo>
                  <a:pt x="134" y="313"/>
                </a:lnTo>
                <a:lnTo>
                  <a:pt x="120" y="250"/>
                </a:lnTo>
                <a:moveTo>
                  <a:pt x="91" y="125"/>
                </a:moveTo>
                <a:lnTo>
                  <a:pt x="0" y="125"/>
                </a:lnTo>
                <a:lnTo>
                  <a:pt x="0" y="187"/>
                </a:lnTo>
                <a:lnTo>
                  <a:pt x="106" y="187"/>
                </a:lnTo>
                <a:lnTo>
                  <a:pt x="91" y="125"/>
                </a:lnTo>
                <a:moveTo>
                  <a:pt x="64" y="0"/>
                </a:moveTo>
                <a:lnTo>
                  <a:pt x="0" y="0"/>
                </a:lnTo>
                <a:lnTo>
                  <a:pt x="0" y="63"/>
                </a:lnTo>
                <a:lnTo>
                  <a:pt x="77" y="63"/>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29" name="Freeform 277">
            <a:extLst>
              <a:ext uri="{FF2B5EF4-FFF2-40B4-BE49-F238E27FC236}">
                <a16:creationId xmlns:a16="http://schemas.microsoft.com/office/drawing/2014/main" xmlns="" id="{EF79B266-A0A9-4623-BD33-8D7FECF888F0}"/>
              </a:ext>
            </a:extLst>
          </p:cNvPr>
          <p:cNvSpPr>
            <a:spLocks/>
          </p:cNvSpPr>
          <p:nvPr/>
        </p:nvSpPr>
        <p:spPr bwMode="auto">
          <a:xfrm flipH="1">
            <a:off x="3512433" y="4877447"/>
            <a:ext cx="1413861" cy="922715"/>
          </a:xfrm>
          <a:custGeom>
            <a:avLst/>
            <a:gdLst>
              <a:gd name="T0" fmla="*/ 543 w 543"/>
              <a:gd name="T1" fmla="*/ 266 h 368"/>
              <a:gd name="T2" fmla="*/ 513 w 543"/>
              <a:gd name="T3" fmla="*/ 368 h 368"/>
              <a:gd name="T4" fmla="*/ 460 w 543"/>
              <a:gd name="T5" fmla="*/ 364 h 368"/>
              <a:gd name="T6" fmla="*/ 407 w 543"/>
              <a:gd name="T7" fmla="*/ 362 h 368"/>
              <a:gd name="T8" fmla="*/ 353 w 543"/>
              <a:gd name="T9" fmla="*/ 358 h 368"/>
              <a:gd name="T10" fmla="*/ 247 w 543"/>
              <a:gd name="T11" fmla="*/ 352 h 368"/>
              <a:gd name="T12" fmla="*/ 193 w 543"/>
              <a:gd name="T13" fmla="*/ 349 h 368"/>
              <a:gd name="T14" fmla="*/ 140 w 543"/>
              <a:gd name="T15" fmla="*/ 345 h 368"/>
              <a:gd name="T16" fmla="*/ 87 w 543"/>
              <a:gd name="T17" fmla="*/ 343 h 368"/>
              <a:gd name="T18" fmla="*/ 60 w 543"/>
              <a:gd name="T19" fmla="*/ 340 h 368"/>
              <a:gd name="T20" fmla="*/ 51 w 543"/>
              <a:gd name="T21" fmla="*/ 366 h 368"/>
              <a:gd name="T22" fmla="*/ 0 w 543"/>
              <a:gd name="T23" fmla="*/ 366 h 368"/>
              <a:gd name="T24" fmla="*/ 105 w 543"/>
              <a:gd name="T25" fmla="*/ 0 h 368"/>
              <a:gd name="T26" fmla="*/ 153 w 543"/>
              <a:gd name="T27" fmla="*/ 15 h 368"/>
              <a:gd name="T28" fmla="*/ 144 w 543"/>
              <a:gd name="T29" fmla="*/ 48 h 368"/>
              <a:gd name="T30" fmla="*/ 167 w 543"/>
              <a:gd name="T31" fmla="*/ 61 h 368"/>
              <a:gd name="T32" fmla="*/ 215 w 543"/>
              <a:gd name="T33" fmla="*/ 87 h 368"/>
              <a:gd name="T34" fmla="*/ 261 w 543"/>
              <a:gd name="T35" fmla="*/ 112 h 368"/>
              <a:gd name="T36" fmla="*/ 308 w 543"/>
              <a:gd name="T37" fmla="*/ 138 h 368"/>
              <a:gd name="T38" fmla="*/ 356 w 543"/>
              <a:gd name="T39" fmla="*/ 164 h 368"/>
              <a:gd name="T40" fmla="*/ 402 w 543"/>
              <a:gd name="T41" fmla="*/ 189 h 368"/>
              <a:gd name="T42" fmla="*/ 449 w 543"/>
              <a:gd name="T43" fmla="*/ 215 h 368"/>
              <a:gd name="T44" fmla="*/ 497 w 543"/>
              <a:gd name="T45" fmla="*/ 240 h 368"/>
              <a:gd name="T46" fmla="*/ 543 w 543"/>
              <a:gd name="T47" fmla="*/ 26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3" h="368">
                <a:moveTo>
                  <a:pt x="543" y="266"/>
                </a:moveTo>
                <a:lnTo>
                  <a:pt x="513" y="368"/>
                </a:lnTo>
                <a:lnTo>
                  <a:pt x="460" y="364"/>
                </a:lnTo>
                <a:lnTo>
                  <a:pt x="407" y="362"/>
                </a:lnTo>
                <a:lnTo>
                  <a:pt x="353" y="358"/>
                </a:lnTo>
                <a:lnTo>
                  <a:pt x="247" y="352"/>
                </a:lnTo>
                <a:lnTo>
                  <a:pt x="193" y="349"/>
                </a:lnTo>
                <a:lnTo>
                  <a:pt x="140" y="345"/>
                </a:lnTo>
                <a:lnTo>
                  <a:pt x="87" y="343"/>
                </a:lnTo>
                <a:lnTo>
                  <a:pt x="60" y="340"/>
                </a:lnTo>
                <a:lnTo>
                  <a:pt x="51" y="366"/>
                </a:lnTo>
                <a:lnTo>
                  <a:pt x="0" y="366"/>
                </a:lnTo>
                <a:lnTo>
                  <a:pt x="105" y="0"/>
                </a:lnTo>
                <a:lnTo>
                  <a:pt x="153" y="15"/>
                </a:lnTo>
                <a:lnTo>
                  <a:pt x="144" y="48"/>
                </a:lnTo>
                <a:lnTo>
                  <a:pt x="167" y="61"/>
                </a:lnTo>
                <a:lnTo>
                  <a:pt x="215" y="87"/>
                </a:lnTo>
                <a:lnTo>
                  <a:pt x="261" y="112"/>
                </a:lnTo>
                <a:lnTo>
                  <a:pt x="308" y="138"/>
                </a:lnTo>
                <a:lnTo>
                  <a:pt x="356" y="164"/>
                </a:lnTo>
                <a:lnTo>
                  <a:pt x="402" y="189"/>
                </a:lnTo>
                <a:lnTo>
                  <a:pt x="449" y="215"/>
                </a:lnTo>
                <a:lnTo>
                  <a:pt x="497" y="240"/>
                </a:lnTo>
                <a:lnTo>
                  <a:pt x="543"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30" name="Freeform 279">
            <a:extLst>
              <a:ext uri="{FF2B5EF4-FFF2-40B4-BE49-F238E27FC236}">
                <a16:creationId xmlns:a16="http://schemas.microsoft.com/office/drawing/2014/main" xmlns="" id="{894EA60F-CBE9-4AEF-9809-189AF1A7C1C0}"/>
              </a:ext>
            </a:extLst>
          </p:cNvPr>
          <p:cNvSpPr>
            <a:spLocks/>
          </p:cNvSpPr>
          <p:nvPr/>
        </p:nvSpPr>
        <p:spPr bwMode="auto">
          <a:xfrm flipH="1">
            <a:off x="3632208" y="5416533"/>
            <a:ext cx="234341" cy="373600"/>
          </a:xfrm>
          <a:custGeom>
            <a:avLst/>
            <a:gdLst>
              <a:gd name="T0" fmla="*/ 90 w 90"/>
              <a:gd name="T1" fmla="*/ 25 h 149"/>
              <a:gd name="T2" fmla="*/ 53 w 90"/>
              <a:gd name="T3" fmla="*/ 149 h 149"/>
              <a:gd name="T4" fmla="*/ 0 w 90"/>
              <a:gd name="T5" fmla="*/ 147 h 149"/>
              <a:gd name="T6" fmla="*/ 42 w 90"/>
              <a:gd name="T7" fmla="*/ 0 h 149"/>
              <a:gd name="T8" fmla="*/ 90 w 90"/>
              <a:gd name="T9" fmla="*/ 25 h 149"/>
            </a:gdLst>
            <a:ahLst/>
            <a:cxnLst>
              <a:cxn ang="0">
                <a:pos x="T0" y="T1"/>
              </a:cxn>
              <a:cxn ang="0">
                <a:pos x="T2" y="T3"/>
              </a:cxn>
              <a:cxn ang="0">
                <a:pos x="T4" y="T5"/>
              </a:cxn>
              <a:cxn ang="0">
                <a:pos x="T6" y="T7"/>
              </a:cxn>
              <a:cxn ang="0">
                <a:pos x="T8" y="T9"/>
              </a:cxn>
            </a:cxnLst>
            <a:rect l="0" t="0" r="r" b="b"/>
            <a:pathLst>
              <a:path w="90" h="149">
                <a:moveTo>
                  <a:pt x="90" y="25"/>
                </a:moveTo>
                <a:lnTo>
                  <a:pt x="53" y="149"/>
                </a:lnTo>
                <a:lnTo>
                  <a:pt x="0" y="147"/>
                </a:lnTo>
                <a:lnTo>
                  <a:pt x="42" y="0"/>
                </a:lnTo>
                <a:lnTo>
                  <a:pt x="90"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31" name="Freeform 281">
            <a:extLst>
              <a:ext uri="{FF2B5EF4-FFF2-40B4-BE49-F238E27FC236}">
                <a16:creationId xmlns:a16="http://schemas.microsoft.com/office/drawing/2014/main" xmlns="" id="{FB35B1C6-ADE4-47A9-A251-97B0BB6C4CB3}"/>
              </a:ext>
            </a:extLst>
          </p:cNvPr>
          <p:cNvSpPr>
            <a:spLocks/>
          </p:cNvSpPr>
          <p:nvPr/>
        </p:nvSpPr>
        <p:spPr bwMode="auto">
          <a:xfrm flipH="1">
            <a:off x="3879570" y="5288657"/>
            <a:ext cx="265587" cy="486431"/>
          </a:xfrm>
          <a:custGeom>
            <a:avLst/>
            <a:gdLst>
              <a:gd name="T0" fmla="*/ 102 w 102"/>
              <a:gd name="T1" fmla="*/ 25 h 194"/>
              <a:gd name="T2" fmla="*/ 53 w 102"/>
              <a:gd name="T3" fmla="*/ 194 h 194"/>
              <a:gd name="T4" fmla="*/ 0 w 102"/>
              <a:gd name="T5" fmla="*/ 191 h 194"/>
              <a:gd name="T6" fmla="*/ 56 w 102"/>
              <a:gd name="T7" fmla="*/ 0 h 194"/>
              <a:gd name="T8" fmla="*/ 102 w 102"/>
              <a:gd name="T9" fmla="*/ 25 h 194"/>
            </a:gdLst>
            <a:ahLst/>
            <a:cxnLst>
              <a:cxn ang="0">
                <a:pos x="T0" y="T1"/>
              </a:cxn>
              <a:cxn ang="0">
                <a:pos x="T2" y="T3"/>
              </a:cxn>
              <a:cxn ang="0">
                <a:pos x="T4" y="T5"/>
              </a:cxn>
              <a:cxn ang="0">
                <a:pos x="T6" y="T7"/>
              </a:cxn>
              <a:cxn ang="0">
                <a:pos x="T8" y="T9"/>
              </a:cxn>
            </a:cxnLst>
            <a:rect l="0" t="0" r="r" b="b"/>
            <a:pathLst>
              <a:path w="102" h="194">
                <a:moveTo>
                  <a:pt x="102" y="25"/>
                </a:moveTo>
                <a:lnTo>
                  <a:pt x="53" y="194"/>
                </a:lnTo>
                <a:lnTo>
                  <a:pt x="0" y="191"/>
                </a:lnTo>
                <a:lnTo>
                  <a:pt x="56" y="0"/>
                </a:lnTo>
                <a:lnTo>
                  <a:pt x="102"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32" name="Freeform 283">
            <a:extLst>
              <a:ext uri="{FF2B5EF4-FFF2-40B4-BE49-F238E27FC236}">
                <a16:creationId xmlns:a16="http://schemas.microsoft.com/office/drawing/2014/main" xmlns="" id="{355AA326-81CE-43EE-B8F7-C9866E15970C}"/>
              </a:ext>
            </a:extLst>
          </p:cNvPr>
          <p:cNvSpPr>
            <a:spLocks/>
          </p:cNvSpPr>
          <p:nvPr/>
        </p:nvSpPr>
        <p:spPr bwMode="auto">
          <a:xfrm flipH="1">
            <a:off x="4124325" y="5158272"/>
            <a:ext cx="299438" cy="601770"/>
          </a:xfrm>
          <a:custGeom>
            <a:avLst/>
            <a:gdLst>
              <a:gd name="T0" fmla="*/ 115 w 115"/>
              <a:gd name="T1" fmla="*/ 26 h 240"/>
              <a:gd name="T2" fmla="*/ 54 w 115"/>
              <a:gd name="T3" fmla="*/ 240 h 240"/>
              <a:gd name="T4" fmla="*/ 0 w 115"/>
              <a:gd name="T5" fmla="*/ 237 h 240"/>
              <a:gd name="T6" fmla="*/ 68 w 115"/>
              <a:gd name="T7" fmla="*/ 0 h 240"/>
              <a:gd name="T8" fmla="*/ 115 w 115"/>
              <a:gd name="T9" fmla="*/ 26 h 240"/>
            </a:gdLst>
            <a:ahLst/>
            <a:cxnLst>
              <a:cxn ang="0">
                <a:pos x="T0" y="T1"/>
              </a:cxn>
              <a:cxn ang="0">
                <a:pos x="T2" y="T3"/>
              </a:cxn>
              <a:cxn ang="0">
                <a:pos x="T4" y="T5"/>
              </a:cxn>
              <a:cxn ang="0">
                <a:pos x="T6" y="T7"/>
              </a:cxn>
              <a:cxn ang="0">
                <a:pos x="T8" y="T9"/>
              </a:cxn>
            </a:cxnLst>
            <a:rect l="0" t="0" r="r" b="b"/>
            <a:pathLst>
              <a:path w="115" h="240">
                <a:moveTo>
                  <a:pt x="115" y="26"/>
                </a:moveTo>
                <a:lnTo>
                  <a:pt x="54" y="240"/>
                </a:lnTo>
                <a:lnTo>
                  <a:pt x="0" y="237"/>
                </a:lnTo>
                <a:lnTo>
                  <a:pt x="68" y="0"/>
                </a:lnTo>
                <a:lnTo>
                  <a:pt x="115"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33" name="Freeform 285">
            <a:extLst>
              <a:ext uri="{FF2B5EF4-FFF2-40B4-BE49-F238E27FC236}">
                <a16:creationId xmlns:a16="http://schemas.microsoft.com/office/drawing/2014/main" xmlns="" id="{E786D7CC-1FE5-4241-9F80-498DCCAE9AF9}"/>
              </a:ext>
            </a:extLst>
          </p:cNvPr>
          <p:cNvSpPr>
            <a:spLocks/>
          </p:cNvSpPr>
          <p:nvPr/>
        </p:nvSpPr>
        <p:spPr bwMode="auto">
          <a:xfrm flipH="1">
            <a:off x="4366477" y="5030398"/>
            <a:ext cx="333286" cy="712095"/>
          </a:xfrm>
          <a:custGeom>
            <a:avLst/>
            <a:gdLst>
              <a:gd name="T0" fmla="*/ 128 w 128"/>
              <a:gd name="T1" fmla="*/ 26 h 284"/>
              <a:gd name="T2" fmla="*/ 53 w 128"/>
              <a:gd name="T3" fmla="*/ 284 h 284"/>
              <a:gd name="T4" fmla="*/ 0 w 128"/>
              <a:gd name="T5" fmla="*/ 282 h 284"/>
              <a:gd name="T6" fmla="*/ 80 w 128"/>
              <a:gd name="T7" fmla="*/ 0 h 284"/>
              <a:gd name="T8" fmla="*/ 128 w 128"/>
              <a:gd name="T9" fmla="*/ 26 h 284"/>
            </a:gdLst>
            <a:ahLst/>
            <a:cxnLst>
              <a:cxn ang="0">
                <a:pos x="T0" y="T1"/>
              </a:cxn>
              <a:cxn ang="0">
                <a:pos x="T2" y="T3"/>
              </a:cxn>
              <a:cxn ang="0">
                <a:pos x="T4" y="T5"/>
              </a:cxn>
              <a:cxn ang="0">
                <a:pos x="T6" y="T7"/>
              </a:cxn>
              <a:cxn ang="0">
                <a:pos x="T8" y="T9"/>
              </a:cxn>
            </a:cxnLst>
            <a:rect l="0" t="0" r="r" b="b"/>
            <a:pathLst>
              <a:path w="128" h="284">
                <a:moveTo>
                  <a:pt x="128" y="26"/>
                </a:moveTo>
                <a:lnTo>
                  <a:pt x="53" y="284"/>
                </a:lnTo>
                <a:lnTo>
                  <a:pt x="0" y="282"/>
                </a:lnTo>
                <a:lnTo>
                  <a:pt x="80" y="0"/>
                </a:lnTo>
                <a:lnTo>
                  <a:pt x="128"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34" name="Freeform 286">
            <a:extLst>
              <a:ext uri="{FF2B5EF4-FFF2-40B4-BE49-F238E27FC236}">
                <a16:creationId xmlns:a16="http://schemas.microsoft.com/office/drawing/2014/main" xmlns="" id="{18321FD4-F368-4A96-B512-A94F428FD6BF}"/>
              </a:ext>
            </a:extLst>
          </p:cNvPr>
          <p:cNvSpPr>
            <a:spLocks noEditPoints="1"/>
          </p:cNvSpPr>
          <p:nvPr/>
        </p:nvSpPr>
        <p:spPr bwMode="auto">
          <a:xfrm flipH="1">
            <a:off x="4746632" y="5328774"/>
            <a:ext cx="179663" cy="466372"/>
          </a:xfrm>
          <a:custGeom>
            <a:avLst/>
            <a:gdLst>
              <a:gd name="T0" fmla="*/ 51 w 69"/>
              <a:gd name="T1" fmla="*/ 186 h 186"/>
              <a:gd name="T2" fmla="*/ 0 w 69"/>
              <a:gd name="T3" fmla="*/ 186 h 186"/>
              <a:gd name="T4" fmla="*/ 0 w 69"/>
              <a:gd name="T5" fmla="*/ 186 h 186"/>
              <a:gd name="T6" fmla="*/ 51 w 69"/>
              <a:gd name="T7" fmla="*/ 186 h 186"/>
              <a:gd name="T8" fmla="*/ 51 w 69"/>
              <a:gd name="T9" fmla="*/ 186 h 186"/>
              <a:gd name="T10" fmla="*/ 60 w 69"/>
              <a:gd name="T11" fmla="*/ 160 h 186"/>
              <a:gd name="T12" fmla="*/ 55 w 69"/>
              <a:gd name="T13" fmla="*/ 178 h 186"/>
              <a:gd name="T14" fmla="*/ 60 w 69"/>
              <a:gd name="T15" fmla="*/ 160 h 186"/>
              <a:gd name="T16" fmla="*/ 69 w 69"/>
              <a:gd name="T17" fmla="*/ 162 h 186"/>
              <a:gd name="T18" fmla="*/ 60 w 69"/>
              <a:gd name="T19" fmla="*/ 160 h 186"/>
              <a:gd name="T20" fmla="*/ 54 w 69"/>
              <a:gd name="T21" fmla="*/ 0 h 186"/>
              <a:gd name="T22" fmla="*/ 11 w 69"/>
              <a:gd name="T23" fmla="*/ 151 h 186"/>
              <a:gd name="T24" fmla="*/ 54 w 69"/>
              <a:gd name="T25" fmla="*/ 0 h 186"/>
              <a:gd name="T26" fmla="*/ 54 w 69"/>
              <a:gd name="T2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86">
                <a:moveTo>
                  <a:pt x="51" y="186"/>
                </a:moveTo>
                <a:lnTo>
                  <a:pt x="0" y="186"/>
                </a:lnTo>
                <a:lnTo>
                  <a:pt x="0" y="186"/>
                </a:lnTo>
                <a:lnTo>
                  <a:pt x="51" y="186"/>
                </a:lnTo>
                <a:lnTo>
                  <a:pt x="51" y="186"/>
                </a:lnTo>
                <a:close/>
                <a:moveTo>
                  <a:pt x="60" y="160"/>
                </a:moveTo>
                <a:lnTo>
                  <a:pt x="55" y="178"/>
                </a:lnTo>
                <a:lnTo>
                  <a:pt x="60" y="160"/>
                </a:lnTo>
                <a:lnTo>
                  <a:pt x="69" y="162"/>
                </a:lnTo>
                <a:lnTo>
                  <a:pt x="60" y="160"/>
                </a:lnTo>
                <a:close/>
                <a:moveTo>
                  <a:pt x="54" y="0"/>
                </a:moveTo>
                <a:lnTo>
                  <a:pt x="11" y="151"/>
                </a:lnTo>
                <a:lnTo>
                  <a:pt x="54" y="0"/>
                </a:lnTo>
                <a:lnTo>
                  <a:pt x="54" y="0"/>
                </a:lnTo>
                <a:close/>
              </a:path>
            </a:pathLst>
          </a:custGeom>
          <a:solidFill>
            <a:srgbClr val="967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35" name="Freeform 287">
            <a:extLst>
              <a:ext uri="{FF2B5EF4-FFF2-40B4-BE49-F238E27FC236}">
                <a16:creationId xmlns:a16="http://schemas.microsoft.com/office/drawing/2014/main" xmlns="" id="{432722C7-3A56-4575-BAD9-514197BC98BC}"/>
              </a:ext>
            </a:extLst>
          </p:cNvPr>
          <p:cNvSpPr>
            <a:spLocks noEditPoints="1"/>
          </p:cNvSpPr>
          <p:nvPr/>
        </p:nvSpPr>
        <p:spPr bwMode="auto">
          <a:xfrm flipH="1">
            <a:off x="4746632" y="5328774"/>
            <a:ext cx="179663" cy="466372"/>
          </a:xfrm>
          <a:custGeom>
            <a:avLst/>
            <a:gdLst>
              <a:gd name="T0" fmla="*/ 51 w 69"/>
              <a:gd name="T1" fmla="*/ 186 h 186"/>
              <a:gd name="T2" fmla="*/ 0 w 69"/>
              <a:gd name="T3" fmla="*/ 186 h 186"/>
              <a:gd name="T4" fmla="*/ 0 w 69"/>
              <a:gd name="T5" fmla="*/ 186 h 186"/>
              <a:gd name="T6" fmla="*/ 51 w 69"/>
              <a:gd name="T7" fmla="*/ 186 h 186"/>
              <a:gd name="T8" fmla="*/ 51 w 69"/>
              <a:gd name="T9" fmla="*/ 186 h 186"/>
              <a:gd name="T10" fmla="*/ 60 w 69"/>
              <a:gd name="T11" fmla="*/ 160 h 186"/>
              <a:gd name="T12" fmla="*/ 55 w 69"/>
              <a:gd name="T13" fmla="*/ 178 h 186"/>
              <a:gd name="T14" fmla="*/ 60 w 69"/>
              <a:gd name="T15" fmla="*/ 160 h 186"/>
              <a:gd name="T16" fmla="*/ 69 w 69"/>
              <a:gd name="T17" fmla="*/ 162 h 186"/>
              <a:gd name="T18" fmla="*/ 60 w 69"/>
              <a:gd name="T19" fmla="*/ 160 h 186"/>
              <a:gd name="T20" fmla="*/ 54 w 69"/>
              <a:gd name="T21" fmla="*/ 0 h 186"/>
              <a:gd name="T22" fmla="*/ 11 w 69"/>
              <a:gd name="T23" fmla="*/ 151 h 186"/>
              <a:gd name="T24" fmla="*/ 54 w 69"/>
              <a:gd name="T25" fmla="*/ 0 h 186"/>
              <a:gd name="T26" fmla="*/ 54 w 69"/>
              <a:gd name="T2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86">
                <a:moveTo>
                  <a:pt x="51" y="186"/>
                </a:moveTo>
                <a:lnTo>
                  <a:pt x="0" y="186"/>
                </a:lnTo>
                <a:lnTo>
                  <a:pt x="0" y="186"/>
                </a:lnTo>
                <a:lnTo>
                  <a:pt x="51" y="186"/>
                </a:lnTo>
                <a:lnTo>
                  <a:pt x="51" y="186"/>
                </a:lnTo>
                <a:moveTo>
                  <a:pt x="60" y="160"/>
                </a:moveTo>
                <a:lnTo>
                  <a:pt x="55" y="178"/>
                </a:lnTo>
                <a:lnTo>
                  <a:pt x="60" y="160"/>
                </a:lnTo>
                <a:lnTo>
                  <a:pt x="69" y="162"/>
                </a:lnTo>
                <a:lnTo>
                  <a:pt x="60" y="160"/>
                </a:lnTo>
                <a:moveTo>
                  <a:pt x="54" y="0"/>
                </a:moveTo>
                <a:lnTo>
                  <a:pt x="11" y="151"/>
                </a:lnTo>
                <a:lnTo>
                  <a:pt x="54" y="0"/>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36" name="Freeform 289">
            <a:extLst>
              <a:ext uri="{FF2B5EF4-FFF2-40B4-BE49-F238E27FC236}">
                <a16:creationId xmlns:a16="http://schemas.microsoft.com/office/drawing/2014/main" xmlns="" id="{0401808A-42BE-448B-B734-7B6E693FE2D7}"/>
              </a:ext>
            </a:extLst>
          </p:cNvPr>
          <p:cNvSpPr>
            <a:spLocks/>
          </p:cNvSpPr>
          <p:nvPr/>
        </p:nvSpPr>
        <p:spPr bwMode="auto">
          <a:xfrm flipH="1">
            <a:off x="4595612" y="5328774"/>
            <a:ext cx="330683" cy="466372"/>
          </a:xfrm>
          <a:custGeom>
            <a:avLst/>
            <a:gdLst>
              <a:gd name="T0" fmla="*/ 54 w 127"/>
              <a:gd name="T1" fmla="*/ 0 h 186"/>
              <a:gd name="T2" fmla="*/ 11 w 127"/>
              <a:gd name="T3" fmla="*/ 151 h 186"/>
              <a:gd name="T4" fmla="*/ 0 w 127"/>
              <a:gd name="T5" fmla="*/ 186 h 186"/>
              <a:gd name="T6" fmla="*/ 51 w 127"/>
              <a:gd name="T7" fmla="*/ 186 h 186"/>
              <a:gd name="T8" fmla="*/ 55 w 127"/>
              <a:gd name="T9" fmla="*/ 178 h 186"/>
              <a:gd name="T10" fmla="*/ 60 w 127"/>
              <a:gd name="T11" fmla="*/ 160 h 186"/>
              <a:gd name="T12" fmla="*/ 69 w 127"/>
              <a:gd name="T13" fmla="*/ 162 h 186"/>
              <a:gd name="T14" fmla="*/ 87 w 127"/>
              <a:gd name="T15" fmla="*/ 163 h 186"/>
              <a:gd name="T16" fmla="*/ 127 w 127"/>
              <a:gd name="T17" fmla="*/ 22 h 186"/>
              <a:gd name="T18" fmla="*/ 54 w 127"/>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86">
                <a:moveTo>
                  <a:pt x="54" y="0"/>
                </a:moveTo>
                <a:lnTo>
                  <a:pt x="11" y="151"/>
                </a:lnTo>
                <a:lnTo>
                  <a:pt x="0" y="186"/>
                </a:lnTo>
                <a:lnTo>
                  <a:pt x="51" y="186"/>
                </a:lnTo>
                <a:lnTo>
                  <a:pt x="55" y="178"/>
                </a:lnTo>
                <a:lnTo>
                  <a:pt x="60" y="160"/>
                </a:lnTo>
                <a:lnTo>
                  <a:pt x="69" y="162"/>
                </a:lnTo>
                <a:lnTo>
                  <a:pt x="87" y="163"/>
                </a:lnTo>
                <a:lnTo>
                  <a:pt x="127" y="22"/>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37" name="Freeform 290">
            <a:extLst>
              <a:ext uri="{FF2B5EF4-FFF2-40B4-BE49-F238E27FC236}">
                <a16:creationId xmlns:a16="http://schemas.microsoft.com/office/drawing/2014/main" xmlns="" id="{0B08AF5B-100A-4D35-AE89-B99AE15EB5B0}"/>
              </a:ext>
            </a:extLst>
          </p:cNvPr>
          <p:cNvSpPr>
            <a:spLocks/>
          </p:cNvSpPr>
          <p:nvPr/>
        </p:nvSpPr>
        <p:spPr bwMode="auto">
          <a:xfrm flipH="1">
            <a:off x="3689490" y="5739983"/>
            <a:ext cx="968612" cy="52656"/>
          </a:xfrm>
          <a:custGeom>
            <a:avLst/>
            <a:gdLst>
              <a:gd name="T0" fmla="*/ 0 w 372"/>
              <a:gd name="T1" fmla="*/ 0 h 21"/>
              <a:gd name="T2" fmla="*/ 372 w 372"/>
              <a:gd name="T3" fmla="*/ 21 h 21"/>
              <a:gd name="T4" fmla="*/ 372 w 372"/>
              <a:gd name="T5" fmla="*/ 21 h 21"/>
              <a:gd name="T6" fmla="*/ 357 w 372"/>
              <a:gd name="T7" fmla="*/ 20 h 21"/>
              <a:gd name="T8" fmla="*/ 304 w 372"/>
              <a:gd name="T9" fmla="*/ 18 h 21"/>
              <a:gd name="T10" fmla="*/ 250 w 372"/>
              <a:gd name="T11" fmla="*/ 14 h 21"/>
              <a:gd name="T12" fmla="*/ 197 w 372"/>
              <a:gd name="T13" fmla="*/ 11 h 21"/>
              <a:gd name="T14" fmla="*/ 144 w 372"/>
              <a:gd name="T15" fmla="*/ 8 h 21"/>
              <a:gd name="T16" fmla="*/ 90 w 372"/>
              <a:gd name="T17" fmla="*/ 5 h 21"/>
              <a:gd name="T18" fmla="*/ 37 w 372"/>
              <a:gd name="T19" fmla="*/ 1 h 21"/>
              <a:gd name="T20" fmla="*/ 0 w 37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21">
                <a:moveTo>
                  <a:pt x="0" y="0"/>
                </a:moveTo>
                <a:lnTo>
                  <a:pt x="372" y="21"/>
                </a:lnTo>
                <a:lnTo>
                  <a:pt x="372" y="21"/>
                </a:lnTo>
                <a:lnTo>
                  <a:pt x="357" y="20"/>
                </a:lnTo>
                <a:lnTo>
                  <a:pt x="304" y="18"/>
                </a:lnTo>
                <a:lnTo>
                  <a:pt x="250" y="14"/>
                </a:lnTo>
                <a:lnTo>
                  <a:pt x="197" y="11"/>
                </a:lnTo>
                <a:lnTo>
                  <a:pt x="144" y="8"/>
                </a:lnTo>
                <a:lnTo>
                  <a:pt x="90" y="5"/>
                </a:lnTo>
                <a:lnTo>
                  <a:pt x="37" y="1"/>
                </a:lnTo>
                <a:lnTo>
                  <a:pt x="0" y="0"/>
                </a:lnTo>
                <a:close/>
              </a:path>
            </a:pathLst>
          </a:custGeom>
          <a:solidFill>
            <a:srgbClr val="967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38" name="Freeform 291">
            <a:extLst>
              <a:ext uri="{FF2B5EF4-FFF2-40B4-BE49-F238E27FC236}">
                <a16:creationId xmlns:a16="http://schemas.microsoft.com/office/drawing/2014/main" xmlns="" id="{52316A77-0050-4AE1-9014-AA177CA6DE00}"/>
              </a:ext>
            </a:extLst>
          </p:cNvPr>
          <p:cNvSpPr>
            <a:spLocks/>
          </p:cNvSpPr>
          <p:nvPr/>
        </p:nvSpPr>
        <p:spPr bwMode="auto">
          <a:xfrm flipH="1">
            <a:off x="3689490" y="5739983"/>
            <a:ext cx="968612" cy="52656"/>
          </a:xfrm>
          <a:custGeom>
            <a:avLst/>
            <a:gdLst>
              <a:gd name="T0" fmla="*/ 0 w 372"/>
              <a:gd name="T1" fmla="*/ 0 h 21"/>
              <a:gd name="T2" fmla="*/ 372 w 372"/>
              <a:gd name="T3" fmla="*/ 21 h 21"/>
              <a:gd name="T4" fmla="*/ 372 w 372"/>
              <a:gd name="T5" fmla="*/ 21 h 21"/>
              <a:gd name="T6" fmla="*/ 357 w 372"/>
              <a:gd name="T7" fmla="*/ 20 h 21"/>
              <a:gd name="T8" fmla="*/ 304 w 372"/>
              <a:gd name="T9" fmla="*/ 18 h 21"/>
              <a:gd name="T10" fmla="*/ 250 w 372"/>
              <a:gd name="T11" fmla="*/ 14 h 21"/>
              <a:gd name="T12" fmla="*/ 197 w 372"/>
              <a:gd name="T13" fmla="*/ 11 h 21"/>
              <a:gd name="T14" fmla="*/ 144 w 372"/>
              <a:gd name="T15" fmla="*/ 8 h 21"/>
              <a:gd name="T16" fmla="*/ 90 w 372"/>
              <a:gd name="T17" fmla="*/ 5 h 21"/>
              <a:gd name="T18" fmla="*/ 37 w 372"/>
              <a:gd name="T19" fmla="*/ 1 h 21"/>
              <a:gd name="T20" fmla="*/ 0 w 37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21">
                <a:moveTo>
                  <a:pt x="0" y="0"/>
                </a:moveTo>
                <a:lnTo>
                  <a:pt x="372" y="21"/>
                </a:lnTo>
                <a:lnTo>
                  <a:pt x="372" y="21"/>
                </a:lnTo>
                <a:lnTo>
                  <a:pt x="357" y="20"/>
                </a:lnTo>
                <a:lnTo>
                  <a:pt x="304" y="18"/>
                </a:lnTo>
                <a:lnTo>
                  <a:pt x="250" y="14"/>
                </a:lnTo>
                <a:lnTo>
                  <a:pt x="197" y="11"/>
                </a:lnTo>
                <a:lnTo>
                  <a:pt x="144" y="8"/>
                </a:lnTo>
                <a:lnTo>
                  <a:pt x="90" y="5"/>
                </a:lnTo>
                <a:lnTo>
                  <a:pt x="37"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45" name="Freeform 299">
            <a:extLst>
              <a:ext uri="{FF2B5EF4-FFF2-40B4-BE49-F238E27FC236}">
                <a16:creationId xmlns:a16="http://schemas.microsoft.com/office/drawing/2014/main" xmlns="" id="{5E4C3865-114F-41A2-A3BF-DC1AD0708003}"/>
              </a:ext>
            </a:extLst>
          </p:cNvPr>
          <p:cNvSpPr>
            <a:spLocks noEditPoints="1"/>
          </p:cNvSpPr>
          <p:nvPr/>
        </p:nvSpPr>
        <p:spPr bwMode="auto">
          <a:xfrm flipH="1">
            <a:off x="3554094" y="5419039"/>
            <a:ext cx="1104009" cy="381122"/>
          </a:xfrm>
          <a:custGeom>
            <a:avLst/>
            <a:gdLst>
              <a:gd name="T0" fmla="*/ 275 w 424"/>
              <a:gd name="T1" fmla="*/ 58 h 152"/>
              <a:gd name="T2" fmla="*/ 250 w 424"/>
              <a:gd name="T3" fmla="*/ 142 h 152"/>
              <a:gd name="T4" fmla="*/ 304 w 424"/>
              <a:gd name="T5" fmla="*/ 146 h 152"/>
              <a:gd name="T6" fmla="*/ 357 w 424"/>
              <a:gd name="T7" fmla="*/ 148 h 152"/>
              <a:gd name="T8" fmla="*/ 372 w 424"/>
              <a:gd name="T9" fmla="*/ 149 h 152"/>
              <a:gd name="T10" fmla="*/ 397 w 424"/>
              <a:gd name="T11" fmla="*/ 150 h 152"/>
              <a:gd name="T12" fmla="*/ 410 w 424"/>
              <a:gd name="T13" fmla="*/ 152 h 152"/>
              <a:gd name="T14" fmla="*/ 410 w 424"/>
              <a:gd name="T15" fmla="*/ 150 h 152"/>
              <a:gd name="T16" fmla="*/ 423 w 424"/>
              <a:gd name="T17" fmla="*/ 105 h 152"/>
              <a:gd name="T18" fmla="*/ 424 w 424"/>
              <a:gd name="T19" fmla="*/ 101 h 152"/>
              <a:gd name="T20" fmla="*/ 376 w 424"/>
              <a:gd name="T21" fmla="*/ 86 h 152"/>
              <a:gd name="T22" fmla="*/ 357 w 424"/>
              <a:gd name="T23" fmla="*/ 148 h 152"/>
              <a:gd name="T24" fmla="*/ 304 w 424"/>
              <a:gd name="T25" fmla="*/ 146 h 152"/>
              <a:gd name="T26" fmla="*/ 325 w 424"/>
              <a:gd name="T27" fmla="*/ 72 h 152"/>
              <a:gd name="T28" fmla="*/ 275 w 424"/>
              <a:gd name="T29" fmla="*/ 58 h 152"/>
              <a:gd name="T30" fmla="*/ 74 w 424"/>
              <a:gd name="T31" fmla="*/ 0 h 152"/>
              <a:gd name="T32" fmla="*/ 37 w 424"/>
              <a:gd name="T33" fmla="*/ 129 h 152"/>
              <a:gd name="T34" fmla="*/ 0 w 424"/>
              <a:gd name="T35" fmla="*/ 128 h 152"/>
              <a:gd name="T36" fmla="*/ 37 w 424"/>
              <a:gd name="T37" fmla="*/ 129 h 152"/>
              <a:gd name="T38" fmla="*/ 90 w 424"/>
              <a:gd name="T39" fmla="*/ 133 h 152"/>
              <a:gd name="T40" fmla="*/ 144 w 424"/>
              <a:gd name="T41" fmla="*/ 136 h 152"/>
              <a:gd name="T42" fmla="*/ 197 w 424"/>
              <a:gd name="T43" fmla="*/ 139 h 152"/>
              <a:gd name="T44" fmla="*/ 224 w 424"/>
              <a:gd name="T45" fmla="*/ 44 h 152"/>
              <a:gd name="T46" fmla="*/ 175 w 424"/>
              <a:gd name="T47" fmla="*/ 28 h 152"/>
              <a:gd name="T48" fmla="*/ 144 w 424"/>
              <a:gd name="T49" fmla="*/ 136 h 152"/>
              <a:gd name="T50" fmla="*/ 90 w 424"/>
              <a:gd name="T51" fmla="*/ 133 h 152"/>
              <a:gd name="T52" fmla="*/ 125 w 424"/>
              <a:gd name="T53" fmla="*/ 14 h 152"/>
              <a:gd name="T54" fmla="*/ 74 w 424"/>
              <a:gd name="T5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4" h="152">
                <a:moveTo>
                  <a:pt x="275" y="58"/>
                </a:moveTo>
                <a:lnTo>
                  <a:pt x="250" y="142"/>
                </a:lnTo>
                <a:lnTo>
                  <a:pt x="304" y="146"/>
                </a:lnTo>
                <a:lnTo>
                  <a:pt x="357" y="148"/>
                </a:lnTo>
                <a:lnTo>
                  <a:pt x="372" y="149"/>
                </a:lnTo>
                <a:lnTo>
                  <a:pt x="397" y="150"/>
                </a:lnTo>
                <a:lnTo>
                  <a:pt x="410" y="152"/>
                </a:lnTo>
                <a:lnTo>
                  <a:pt x="410" y="150"/>
                </a:lnTo>
                <a:lnTo>
                  <a:pt x="423" y="105"/>
                </a:lnTo>
                <a:lnTo>
                  <a:pt x="424" y="101"/>
                </a:lnTo>
                <a:lnTo>
                  <a:pt x="376" y="86"/>
                </a:lnTo>
                <a:lnTo>
                  <a:pt x="357" y="148"/>
                </a:lnTo>
                <a:lnTo>
                  <a:pt x="304" y="146"/>
                </a:lnTo>
                <a:lnTo>
                  <a:pt x="325" y="72"/>
                </a:lnTo>
                <a:lnTo>
                  <a:pt x="275" y="58"/>
                </a:lnTo>
                <a:moveTo>
                  <a:pt x="74" y="0"/>
                </a:moveTo>
                <a:lnTo>
                  <a:pt x="37" y="129"/>
                </a:lnTo>
                <a:lnTo>
                  <a:pt x="0" y="128"/>
                </a:lnTo>
                <a:lnTo>
                  <a:pt x="37" y="129"/>
                </a:lnTo>
                <a:lnTo>
                  <a:pt x="90" y="133"/>
                </a:lnTo>
                <a:lnTo>
                  <a:pt x="144" y="136"/>
                </a:lnTo>
                <a:lnTo>
                  <a:pt x="197" y="139"/>
                </a:lnTo>
                <a:lnTo>
                  <a:pt x="224" y="44"/>
                </a:lnTo>
                <a:lnTo>
                  <a:pt x="175" y="28"/>
                </a:lnTo>
                <a:lnTo>
                  <a:pt x="144" y="136"/>
                </a:lnTo>
                <a:lnTo>
                  <a:pt x="90" y="133"/>
                </a:lnTo>
                <a:lnTo>
                  <a:pt x="125" y="14"/>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46" name="Freeform 301">
            <a:extLst>
              <a:ext uri="{FF2B5EF4-FFF2-40B4-BE49-F238E27FC236}">
                <a16:creationId xmlns:a16="http://schemas.microsoft.com/office/drawing/2014/main" xmlns="" id="{5F7DF195-B9DF-49A4-AD1E-5FEDDD7BFC8D}"/>
              </a:ext>
            </a:extLst>
          </p:cNvPr>
          <p:cNvSpPr>
            <a:spLocks/>
          </p:cNvSpPr>
          <p:nvPr/>
        </p:nvSpPr>
        <p:spPr bwMode="auto">
          <a:xfrm flipH="1">
            <a:off x="3679077" y="5599572"/>
            <a:ext cx="187473" cy="190561"/>
          </a:xfrm>
          <a:custGeom>
            <a:avLst/>
            <a:gdLst>
              <a:gd name="T0" fmla="*/ 21 w 72"/>
              <a:gd name="T1" fmla="*/ 0 h 76"/>
              <a:gd name="T2" fmla="*/ 0 w 72"/>
              <a:gd name="T3" fmla="*/ 74 h 76"/>
              <a:gd name="T4" fmla="*/ 53 w 72"/>
              <a:gd name="T5" fmla="*/ 76 h 76"/>
              <a:gd name="T6" fmla="*/ 72 w 72"/>
              <a:gd name="T7" fmla="*/ 14 h 76"/>
              <a:gd name="T8" fmla="*/ 21 w 72"/>
              <a:gd name="T9" fmla="*/ 0 h 76"/>
            </a:gdLst>
            <a:ahLst/>
            <a:cxnLst>
              <a:cxn ang="0">
                <a:pos x="T0" y="T1"/>
              </a:cxn>
              <a:cxn ang="0">
                <a:pos x="T2" y="T3"/>
              </a:cxn>
              <a:cxn ang="0">
                <a:pos x="T4" y="T5"/>
              </a:cxn>
              <a:cxn ang="0">
                <a:pos x="T6" y="T7"/>
              </a:cxn>
              <a:cxn ang="0">
                <a:pos x="T8" y="T9"/>
              </a:cxn>
            </a:cxnLst>
            <a:rect l="0" t="0" r="r" b="b"/>
            <a:pathLst>
              <a:path w="72" h="76">
                <a:moveTo>
                  <a:pt x="21" y="0"/>
                </a:moveTo>
                <a:lnTo>
                  <a:pt x="0" y="74"/>
                </a:lnTo>
                <a:lnTo>
                  <a:pt x="53" y="76"/>
                </a:lnTo>
                <a:lnTo>
                  <a:pt x="72" y="1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p>
            <a:endParaRPr lang="en-US" sz="1350"/>
          </a:p>
        </p:txBody>
      </p:sp>
      <p:sp>
        <p:nvSpPr>
          <p:cNvPr id="347" name="Freeform 303">
            <a:extLst>
              <a:ext uri="{FF2B5EF4-FFF2-40B4-BE49-F238E27FC236}">
                <a16:creationId xmlns:a16="http://schemas.microsoft.com/office/drawing/2014/main" xmlns="" id="{A2C41058-6B74-459C-BC6D-E250DAD42573}"/>
              </a:ext>
            </a:extLst>
          </p:cNvPr>
          <p:cNvSpPr>
            <a:spLocks/>
          </p:cNvSpPr>
          <p:nvPr/>
        </p:nvSpPr>
        <p:spPr bwMode="auto">
          <a:xfrm flipH="1">
            <a:off x="3942060" y="5529365"/>
            <a:ext cx="203096" cy="245723"/>
          </a:xfrm>
          <a:custGeom>
            <a:avLst/>
            <a:gdLst>
              <a:gd name="T0" fmla="*/ 27 w 78"/>
              <a:gd name="T1" fmla="*/ 0 h 98"/>
              <a:gd name="T2" fmla="*/ 0 w 78"/>
              <a:gd name="T3" fmla="*/ 95 h 98"/>
              <a:gd name="T4" fmla="*/ 53 w 78"/>
              <a:gd name="T5" fmla="*/ 98 h 98"/>
              <a:gd name="T6" fmla="*/ 78 w 78"/>
              <a:gd name="T7" fmla="*/ 14 h 98"/>
              <a:gd name="T8" fmla="*/ 27 w 78"/>
              <a:gd name="T9" fmla="*/ 0 h 98"/>
            </a:gdLst>
            <a:ahLst/>
            <a:cxnLst>
              <a:cxn ang="0">
                <a:pos x="T0" y="T1"/>
              </a:cxn>
              <a:cxn ang="0">
                <a:pos x="T2" y="T3"/>
              </a:cxn>
              <a:cxn ang="0">
                <a:pos x="T4" y="T5"/>
              </a:cxn>
              <a:cxn ang="0">
                <a:pos x="T6" y="T7"/>
              </a:cxn>
              <a:cxn ang="0">
                <a:pos x="T8" y="T9"/>
              </a:cxn>
            </a:cxnLst>
            <a:rect l="0" t="0" r="r" b="b"/>
            <a:pathLst>
              <a:path w="78" h="98">
                <a:moveTo>
                  <a:pt x="27" y="0"/>
                </a:moveTo>
                <a:lnTo>
                  <a:pt x="0" y="95"/>
                </a:lnTo>
                <a:lnTo>
                  <a:pt x="53" y="98"/>
                </a:lnTo>
                <a:lnTo>
                  <a:pt x="78" y="14"/>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48" name="Freeform 305">
            <a:extLst>
              <a:ext uri="{FF2B5EF4-FFF2-40B4-BE49-F238E27FC236}">
                <a16:creationId xmlns:a16="http://schemas.microsoft.com/office/drawing/2014/main" xmlns="" id="{0550B568-B22C-4555-A25D-64909C1803F9}"/>
              </a:ext>
            </a:extLst>
          </p:cNvPr>
          <p:cNvSpPr>
            <a:spLocks/>
          </p:cNvSpPr>
          <p:nvPr/>
        </p:nvSpPr>
        <p:spPr bwMode="auto">
          <a:xfrm flipH="1">
            <a:off x="4202439" y="5454143"/>
            <a:ext cx="221324" cy="305900"/>
          </a:xfrm>
          <a:custGeom>
            <a:avLst/>
            <a:gdLst>
              <a:gd name="T0" fmla="*/ 35 w 85"/>
              <a:gd name="T1" fmla="*/ 0 h 122"/>
              <a:gd name="T2" fmla="*/ 0 w 85"/>
              <a:gd name="T3" fmla="*/ 119 h 122"/>
              <a:gd name="T4" fmla="*/ 54 w 85"/>
              <a:gd name="T5" fmla="*/ 122 h 122"/>
              <a:gd name="T6" fmla="*/ 85 w 85"/>
              <a:gd name="T7" fmla="*/ 14 h 122"/>
              <a:gd name="T8" fmla="*/ 35 w 85"/>
              <a:gd name="T9" fmla="*/ 0 h 122"/>
            </a:gdLst>
            <a:ahLst/>
            <a:cxnLst>
              <a:cxn ang="0">
                <a:pos x="T0" y="T1"/>
              </a:cxn>
              <a:cxn ang="0">
                <a:pos x="T2" y="T3"/>
              </a:cxn>
              <a:cxn ang="0">
                <a:pos x="T4" y="T5"/>
              </a:cxn>
              <a:cxn ang="0">
                <a:pos x="T6" y="T7"/>
              </a:cxn>
              <a:cxn ang="0">
                <a:pos x="T8" y="T9"/>
              </a:cxn>
            </a:cxnLst>
            <a:rect l="0" t="0" r="r" b="b"/>
            <a:pathLst>
              <a:path w="85" h="122">
                <a:moveTo>
                  <a:pt x="35" y="0"/>
                </a:moveTo>
                <a:lnTo>
                  <a:pt x="0" y="119"/>
                </a:lnTo>
                <a:lnTo>
                  <a:pt x="54" y="122"/>
                </a:lnTo>
                <a:lnTo>
                  <a:pt x="85" y="14"/>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349" name="Freeform 307">
            <a:extLst>
              <a:ext uri="{FF2B5EF4-FFF2-40B4-BE49-F238E27FC236}">
                <a16:creationId xmlns:a16="http://schemas.microsoft.com/office/drawing/2014/main" xmlns="" id="{B151FC9B-17C8-4782-9AAC-149505BD1894}"/>
              </a:ext>
            </a:extLst>
          </p:cNvPr>
          <p:cNvSpPr>
            <a:spLocks/>
          </p:cNvSpPr>
          <p:nvPr/>
        </p:nvSpPr>
        <p:spPr bwMode="auto">
          <a:xfrm flipH="1">
            <a:off x="4465423" y="5383936"/>
            <a:ext cx="234341" cy="358556"/>
          </a:xfrm>
          <a:custGeom>
            <a:avLst/>
            <a:gdLst>
              <a:gd name="T0" fmla="*/ 40 w 90"/>
              <a:gd name="T1" fmla="*/ 0 h 143"/>
              <a:gd name="T2" fmla="*/ 0 w 90"/>
              <a:gd name="T3" fmla="*/ 141 h 143"/>
              <a:gd name="T4" fmla="*/ 16 w 90"/>
              <a:gd name="T5" fmla="*/ 142 h 143"/>
              <a:gd name="T6" fmla="*/ 53 w 90"/>
              <a:gd name="T7" fmla="*/ 143 h 143"/>
              <a:gd name="T8" fmla="*/ 90 w 90"/>
              <a:gd name="T9" fmla="*/ 14 h 143"/>
              <a:gd name="T10" fmla="*/ 40 w 90"/>
              <a:gd name="T11" fmla="*/ 0 h 143"/>
            </a:gdLst>
            <a:ahLst/>
            <a:cxnLst>
              <a:cxn ang="0">
                <a:pos x="T0" y="T1"/>
              </a:cxn>
              <a:cxn ang="0">
                <a:pos x="T2" y="T3"/>
              </a:cxn>
              <a:cxn ang="0">
                <a:pos x="T4" y="T5"/>
              </a:cxn>
              <a:cxn ang="0">
                <a:pos x="T6" y="T7"/>
              </a:cxn>
              <a:cxn ang="0">
                <a:pos x="T8" y="T9"/>
              </a:cxn>
              <a:cxn ang="0">
                <a:pos x="T10" y="T11"/>
              </a:cxn>
            </a:cxnLst>
            <a:rect l="0" t="0" r="r" b="b"/>
            <a:pathLst>
              <a:path w="90" h="143">
                <a:moveTo>
                  <a:pt x="40" y="0"/>
                </a:moveTo>
                <a:lnTo>
                  <a:pt x="0" y="141"/>
                </a:lnTo>
                <a:lnTo>
                  <a:pt x="16" y="142"/>
                </a:lnTo>
                <a:lnTo>
                  <a:pt x="53" y="143"/>
                </a:lnTo>
                <a:lnTo>
                  <a:pt x="90" y="14"/>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grpSp>
        <p:nvGrpSpPr>
          <p:cNvPr id="5" name="Group 4">
            <a:extLst>
              <a:ext uri="{FF2B5EF4-FFF2-40B4-BE49-F238E27FC236}">
                <a16:creationId xmlns:a16="http://schemas.microsoft.com/office/drawing/2014/main" xmlns="" id="{92CA1C51-64C2-49C1-84E5-138FC589A735}"/>
              </a:ext>
            </a:extLst>
          </p:cNvPr>
          <p:cNvGrpSpPr/>
          <p:nvPr/>
        </p:nvGrpSpPr>
        <p:grpSpPr>
          <a:xfrm>
            <a:off x="4557405" y="3472614"/>
            <a:ext cx="6156622" cy="234382"/>
            <a:chOff x="4044539" y="3487151"/>
            <a:chExt cx="8208829" cy="312509"/>
          </a:xfrm>
        </p:grpSpPr>
        <p:sp>
          <p:nvSpPr>
            <p:cNvPr id="394" name="Freeform 193">
              <a:extLst>
                <a:ext uri="{FF2B5EF4-FFF2-40B4-BE49-F238E27FC236}">
                  <a16:creationId xmlns:a16="http://schemas.microsoft.com/office/drawing/2014/main" xmlns="" id="{03F37CF6-5465-4503-8074-BCD25AB8B11F}"/>
                </a:ext>
              </a:extLst>
            </p:cNvPr>
            <p:cNvSpPr>
              <a:spLocks/>
            </p:cNvSpPr>
            <p:nvPr/>
          </p:nvSpPr>
          <p:spPr bwMode="auto">
            <a:xfrm>
              <a:off x="11204141" y="3487151"/>
              <a:ext cx="617867" cy="312509"/>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95" name="Freeform 194">
              <a:extLst>
                <a:ext uri="{FF2B5EF4-FFF2-40B4-BE49-F238E27FC236}">
                  <a16:creationId xmlns:a16="http://schemas.microsoft.com/office/drawing/2014/main" xmlns="" id="{A7A0C371-E1A9-4C56-A9FA-3166841753D0}"/>
                </a:ext>
              </a:extLst>
            </p:cNvPr>
            <p:cNvSpPr>
              <a:spLocks/>
            </p:cNvSpPr>
            <p:nvPr/>
          </p:nvSpPr>
          <p:spPr bwMode="auto">
            <a:xfrm>
              <a:off x="11402267" y="3487151"/>
              <a:ext cx="731228" cy="312509"/>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446" name="Freeform: Shape 445">
              <a:extLst>
                <a:ext uri="{FF2B5EF4-FFF2-40B4-BE49-F238E27FC236}">
                  <a16:creationId xmlns:a16="http://schemas.microsoft.com/office/drawing/2014/main" xmlns="" id="{9310F1E5-1BE9-4C1A-BFF6-CB084F270E5C}"/>
                </a:ext>
              </a:extLst>
            </p:cNvPr>
            <p:cNvSpPr>
              <a:spLocks/>
            </p:cNvSpPr>
            <p:nvPr/>
          </p:nvSpPr>
          <p:spPr bwMode="auto">
            <a:xfrm>
              <a:off x="11715796" y="3487151"/>
              <a:ext cx="537572" cy="312509"/>
            </a:xfrm>
            <a:custGeom>
              <a:avLst/>
              <a:gdLst>
                <a:gd name="connsiteX0" fmla="*/ 0 w 537572"/>
                <a:gd name="connsiteY0" fmla="*/ 0 h 312509"/>
                <a:gd name="connsiteX1" fmla="*/ 198126 w 537572"/>
                <a:gd name="connsiteY1" fmla="*/ 0 h 312509"/>
                <a:gd name="connsiteX2" fmla="*/ 537572 w 537572"/>
                <a:gd name="connsiteY2" fmla="*/ 252114 h 312509"/>
                <a:gd name="connsiteX3" fmla="*/ 537572 w 537572"/>
                <a:gd name="connsiteY3" fmla="*/ 312509 h 312509"/>
                <a:gd name="connsiteX4" fmla="*/ 420762 w 537572"/>
                <a:gd name="connsiteY4" fmla="*/ 312509 h 31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72" h="312509">
                  <a:moveTo>
                    <a:pt x="0" y="0"/>
                  </a:moveTo>
                  <a:lnTo>
                    <a:pt x="198126" y="0"/>
                  </a:lnTo>
                  <a:lnTo>
                    <a:pt x="537572" y="252114"/>
                  </a:lnTo>
                  <a:lnTo>
                    <a:pt x="537572" y="312509"/>
                  </a:lnTo>
                  <a:lnTo>
                    <a:pt x="420762" y="312509"/>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445" name="Freeform: Shape 444">
              <a:extLst>
                <a:ext uri="{FF2B5EF4-FFF2-40B4-BE49-F238E27FC236}">
                  <a16:creationId xmlns:a16="http://schemas.microsoft.com/office/drawing/2014/main" xmlns="" id="{0A0A6DC0-FB9D-4D7A-A3E7-A34FF1DDF508}"/>
                </a:ext>
              </a:extLst>
            </p:cNvPr>
            <p:cNvSpPr>
              <a:spLocks/>
            </p:cNvSpPr>
            <p:nvPr/>
          </p:nvSpPr>
          <p:spPr bwMode="auto">
            <a:xfrm>
              <a:off x="11913923" y="3487151"/>
              <a:ext cx="329320" cy="244593"/>
            </a:xfrm>
            <a:custGeom>
              <a:avLst/>
              <a:gdLst>
                <a:gd name="connsiteX0" fmla="*/ 0 w 329320"/>
                <a:gd name="connsiteY0" fmla="*/ 0 h 244593"/>
                <a:gd name="connsiteX1" fmla="*/ 311487 w 329320"/>
                <a:gd name="connsiteY1" fmla="*/ 0 h 244593"/>
                <a:gd name="connsiteX2" fmla="*/ 329320 w 329320"/>
                <a:gd name="connsiteY2" fmla="*/ 13245 h 244593"/>
                <a:gd name="connsiteX3" fmla="*/ 329320 w 329320"/>
                <a:gd name="connsiteY3" fmla="*/ 244593 h 244593"/>
              </a:gdLst>
              <a:ahLst/>
              <a:cxnLst>
                <a:cxn ang="0">
                  <a:pos x="connsiteX0" y="connsiteY0"/>
                </a:cxn>
                <a:cxn ang="0">
                  <a:pos x="connsiteX1" y="connsiteY1"/>
                </a:cxn>
                <a:cxn ang="0">
                  <a:pos x="connsiteX2" y="connsiteY2"/>
                </a:cxn>
                <a:cxn ang="0">
                  <a:pos x="connsiteX3" y="connsiteY3"/>
                </a:cxn>
              </a:cxnLst>
              <a:rect l="l" t="t" r="r" b="b"/>
              <a:pathLst>
                <a:path w="329320" h="244593">
                  <a:moveTo>
                    <a:pt x="0" y="0"/>
                  </a:moveTo>
                  <a:lnTo>
                    <a:pt x="311487" y="0"/>
                  </a:lnTo>
                  <a:lnTo>
                    <a:pt x="329320" y="13245"/>
                  </a:lnTo>
                  <a:lnTo>
                    <a:pt x="329320" y="24459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70000" lnSpcReduction="20000"/>
            </a:bodyPr>
            <a:lstStyle/>
            <a:p>
              <a:endParaRPr lang="en-US" sz="1350"/>
            </a:p>
          </p:txBody>
        </p:sp>
        <p:sp>
          <p:nvSpPr>
            <p:cNvPr id="372" name="Freeform 193">
              <a:extLst>
                <a:ext uri="{FF2B5EF4-FFF2-40B4-BE49-F238E27FC236}">
                  <a16:creationId xmlns:a16="http://schemas.microsoft.com/office/drawing/2014/main" xmlns="" id="{984E21D5-E402-4134-838B-A690FCADE027}"/>
                </a:ext>
              </a:extLst>
            </p:cNvPr>
            <p:cNvSpPr>
              <a:spLocks/>
            </p:cNvSpPr>
            <p:nvPr/>
          </p:nvSpPr>
          <p:spPr bwMode="auto">
            <a:xfrm>
              <a:off x="5577594" y="3487151"/>
              <a:ext cx="617867" cy="312509"/>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73" name="Freeform 194">
              <a:extLst>
                <a:ext uri="{FF2B5EF4-FFF2-40B4-BE49-F238E27FC236}">
                  <a16:creationId xmlns:a16="http://schemas.microsoft.com/office/drawing/2014/main" xmlns="" id="{A44A1FFC-E25A-476D-A566-B0AD831DCFC9}"/>
                </a:ext>
              </a:extLst>
            </p:cNvPr>
            <p:cNvSpPr>
              <a:spLocks/>
            </p:cNvSpPr>
            <p:nvPr/>
          </p:nvSpPr>
          <p:spPr bwMode="auto">
            <a:xfrm>
              <a:off x="5775720" y="3487151"/>
              <a:ext cx="731228" cy="312509"/>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74" name="Freeform 195">
              <a:extLst>
                <a:ext uri="{FF2B5EF4-FFF2-40B4-BE49-F238E27FC236}">
                  <a16:creationId xmlns:a16="http://schemas.microsoft.com/office/drawing/2014/main" xmlns="" id="{21053808-0198-4ED4-B7ED-31C8EF6333D3}"/>
                </a:ext>
              </a:extLst>
            </p:cNvPr>
            <p:cNvSpPr>
              <a:spLocks/>
            </p:cNvSpPr>
            <p:nvPr/>
          </p:nvSpPr>
          <p:spPr bwMode="auto">
            <a:xfrm>
              <a:off x="6089249" y="3487151"/>
              <a:ext cx="618888" cy="312509"/>
            </a:xfrm>
            <a:custGeom>
              <a:avLst/>
              <a:gdLst>
                <a:gd name="T0" fmla="*/ 606 w 606"/>
                <a:gd name="T1" fmla="*/ 306 h 306"/>
                <a:gd name="T2" fmla="*/ 412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2"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75" name="Freeform 196">
              <a:extLst>
                <a:ext uri="{FF2B5EF4-FFF2-40B4-BE49-F238E27FC236}">
                  <a16:creationId xmlns:a16="http://schemas.microsoft.com/office/drawing/2014/main" xmlns="" id="{56CE14C9-5D45-4CFE-8CAD-836302C0AAB2}"/>
                </a:ext>
              </a:extLst>
            </p:cNvPr>
            <p:cNvSpPr>
              <a:spLocks/>
            </p:cNvSpPr>
            <p:nvPr/>
          </p:nvSpPr>
          <p:spPr bwMode="auto">
            <a:xfrm>
              <a:off x="6287376" y="3487151"/>
              <a:ext cx="732250" cy="312509"/>
            </a:xfrm>
            <a:custGeom>
              <a:avLst/>
              <a:gdLst>
                <a:gd name="T0" fmla="*/ 717 w 717"/>
                <a:gd name="T1" fmla="*/ 306 h 306"/>
                <a:gd name="T2" fmla="*/ 412 w 717"/>
                <a:gd name="T3" fmla="*/ 306 h 306"/>
                <a:gd name="T4" fmla="*/ 0 w 717"/>
                <a:gd name="T5" fmla="*/ 0 h 306"/>
                <a:gd name="T6" fmla="*/ 305 w 717"/>
                <a:gd name="T7" fmla="*/ 0 h 306"/>
                <a:gd name="T8" fmla="*/ 717 w 717"/>
                <a:gd name="T9" fmla="*/ 306 h 306"/>
              </a:gdLst>
              <a:ahLst/>
              <a:cxnLst>
                <a:cxn ang="0">
                  <a:pos x="T0" y="T1"/>
                </a:cxn>
                <a:cxn ang="0">
                  <a:pos x="T2" y="T3"/>
                </a:cxn>
                <a:cxn ang="0">
                  <a:pos x="T4" y="T5"/>
                </a:cxn>
                <a:cxn ang="0">
                  <a:pos x="T6" y="T7"/>
                </a:cxn>
                <a:cxn ang="0">
                  <a:pos x="T8" y="T9"/>
                </a:cxn>
              </a:cxnLst>
              <a:rect l="0" t="0" r="r" b="b"/>
              <a:pathLst>
                <a:path w="717" h="306">
                  <a:moveTo>
                    <a:pt x="717" y="306"/>
                  </a:moveTo>
                  <a:lnTo>
                    <a:pt x="412" y="306"/>
                  </a:lnTo>
                  <a:lnTo>
                    <a:pt x="0" y="0"/>
                  </a:lnTo>
                  <a:lnTo>
                    <a:pt x="305" y="0"/>
                  </a:lnTo>
                  <a:lnTo>
                    <a:pt x="717"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76" name="Freeform 197">
              <a:extLst>
                <a:ext uri="{FF2B5EF4-FFF2-40B4-BE49-F238E27FC236}">
                  <a16:creationId xmlns:a16="http://schemas.microsoft.com/office/drawing/2014/main" xmlns="" id="{256F8AA4-6B45-4142-8405-6D065ED8D834}"/>
                </a:ext>
              </a:extLst>
            </p:cNvPr>
            <p:cNvSpPr>
              <a:spLocks/>
            </p:cNvSpPr>
            <p:nvPr/>
          </p:nvSpPr>
          <p:spPr bwMode="auto">
            <a:xfrm>
              <a:off x="6601926" y="3487151"/>
              <a:ext cx="617867" cy="312509"/>
            </a:xfrm>
            <a:custGeom>
              <a:avLst/>
              <a:gdLst>
                <a:gd name="T0" fmla="*/ 605 w 605"/>
                <a:gd name="T1" fmla="*/ 306 h 306"/>
                <a:gd name="T2" fmla="*/ 411 w 605"/>
                <a:gd name="T3" fmla="*/ 306 h 306"/>
                <a:gd name="T4" fmla="*/ 0 w 605"/>
                <a:gd name="T5" fmla="*/ 0 h 306"/>
                <a:gd name="T6" fmla="*/ 191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1"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77" name="Freeform 198">
              <a:extLst>
                <a:ext uri="{FF2B5EF4-FFF2-40B4-BE49-F238E27FC236}">
                  <a16:creationId xmlns:a16="http://schemas.microsoft.com/office/drawing/2014/main" xmlns="" id="{E29B3BE8-DFCD-45C2-B686-C01B136D8176}"/>
                </a:ext>
              </a:extLst>
            </p:cNvPr>
            <p:cNvSpPr>
              <a:spLocks/>
            </p:cNvSpPr>
            <p:nvPr/>
          </p:nvSpPr>
          <p:spPr bwMode="auto">
            <a:xfrm>
              <a:off x="6796988" y="3487151"/>
              <a:ext cx="734291" cy="312509"/>
            </a:xfrm>
            <a:custGeom>
              <a:avLst/>
              <a:gdLst>
                <a:gd name="T0" fmla="*/ 719 w 719"/>
                <a:gd name="T1" fmla="*/ 306 h 306"/>
                <a:gd name="T2" fmla="*/ 414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4"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78" name="Freeform 199">
              <a:extLst>
                <a:ext uri="{FF2B5EF4-FFF2-40B4-BE49-F238E27FC236}">
                  <a16:creationId xmlns:a16="http://schemas.microsoft.com/office/drawing/2014/main" xmlns="" id="{2FB0F89C-9EE6-40CD-820B-4F94166D882C}"/>
                </a:ext>
              </a:extLst>
            </p:cNvPr>
            <p:cNvSpPr>
              <a:spLocks/>
            </p:cNvSpPr>
            <p:nvPr/>
          </p:nvSpPr>
          <p:spPr bwMode="auto">
            <a:xfrm>
              <a:off x="7113581" y="3487151"/>
              <a:ext cx="617867" cy="312509"/>
            </a:xfrm>
            <a:custGeom>
              <a:avLst/>
              <a:gdLst>
                <a:gd name="T0" fmla="*/ 605 w 605"/>
                <a:gd name="T1" fmla="*/ 306 h 306"/>
                <a:gd name="T2" fmla="*/ 411 w 605"/>
                <a:gd name="T3" fmla="*/ 306 h 306"/>
                <a:gd name="T4" fmla="*/ 0 w 605"/>
                <a:gd name="T5" fmla="*/ 0 h 306"/>
                <a:gd name="T6" fmla="*/ 192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2"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79" name="Freeform 200">
              <a:extLst>
                <a:ext uri="{FF2B5EF4-FFF2-40B4-BE49-F238E27FC236}">
                  <a16:creationId xmlns:a16="http://schemas.microsoft.com/office/drawing/2014/main" xmlns="" id="{D1AE1649-0185-4B77-B467-A143FC692799}"/>
                </a:ext>
              </a:extLst>
            </p:cNvPr>
            <p:cNvSpPr>
              <a:spLocks/>
            </p:cNvSpPr>
            <p:nvPr/>
          </p:nvSpPr>
          <p:spPr bwMode="auto">
            <a:xfrm>
              <a:off x="7309664" y="3487151"/>
              <a:ext cx="733270" cy="312509"/>
            </a:xfrm>
            <a:custGeom>
              <a:avLst/>
              <a:gdLst>
                <a:gd name="T0" fmla="*/ 718 w 718"/>
                <a:gd name="T1" fmla="*/ 306 h 306"/>
                <a:gd name="T2" fmla="*/ 413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3"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80" name="Freeform 201">
              <a:extLst>
                <a:ext uri="{FF2B5EF4-FFF2-40B4-BE49-F238E27FC236}">
                  <a16:creationId xmlns:a16="http://schemas.microsoft.com/office/drawing/2014/main" xmlns="" id="{DA5E9857-6D23-4B5A-AA3A-F90BB4056423}"/>
                </a:ext>
              </a:extLst>
            </p:cNvPr>
            <p:cNvSpPr>
              <a:spLocks/>
            </p:cNvSpPr>
            <p:nvPr/>
          </p:nvSpPr>
          <p:spPr bwMode="auto">
            <a:xfrm>
              <a:off x="7625236" y="3487151"/>
              <a:ext cx="615824" cy="312509"/>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81" name="Freeform 202">
              <a:extLst>
                <a:ext uri="{FF2B5EF4-FFF2-40B4-BE49-F238E27FC236}">
                  <a16:creationId xmlns:a16="http://schemas.microsoft.com/office/drawing/2014/main" xmlns="" id="{675B168F-7683-451A-B4D5-7B8A6D72F309}"/>
                </a:ext>
              </a:extLst>
            </p:cNvPr>
            <p:cNvSpPr>
              <a:spLocks/>
            </p:cNvSpPr>
            <p:nvPr/>
          </p:nvSpPr>
          <p:spPr bwMode="auto">
            <a:xfrm>
              <a:off x="7821320" y="3487151"/>
              <a:ext cx="734291" cy="312509"/>
            </a:xfrm>
            <a:custGeom>
              <a:avLst/>
              <a:gdLst>
                <a:gd name="T0" fmla="*/ 719 w 719"/>
                <a:gd name="T1" fmla="*/ 306 h 306"/>
                <a:gd name="T2" fmla="*/ 411 w 719"/>
                <a:gd name="T3" fmla="*/ 306 h 306"/>
                <a:gd name="T4" fmla="*/ 0 w 719"/>
                <a:gd name="T5" fmla="*/ 0 h 306"/>
                <a:gd name="T6" fmla="*/ 307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7"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82" name="Freeform 203">
              <a:extLst>
                <a:ext uri="{FF2B5EF4-FFF2-40B4-BE49-F238E27FC236}">
                  <a16:creationId xmlns:a16="http://schemas.microsoft.com/office/drawing/2014/main" xmlns="" id="{A98EF6A5-A2FB-4CEF-B19D-0B6322CCAD09}"/>
                </a:ext>
              </a:extLst>
            </p:cNvPr>
            <p:cNvSpPr>
              <a:spLocks/>
            </p:cNvSpPr>
            <p:nvPr/>
          </p:nvSpPr>
          <p:spPr bwMode="auto">
            <a:xfrm>
              <a:off x="8137913" y="3487151"/>
              <a:ext cx="615824" cy="312509"/>
            </a:xfrm>
            <a:custGeom>
              <a:avLst/>
              <a:gdLst>
                <a:gd name="T0" fmla="*/ 603 w 603"/>
                <a:gd name="T1" fmla="*/ 306 h 306"/>
                <a:gd name="T2" fmla="*/ 411 w 603"/>
                <a:gd name="T3" fmla="*/ 306 h 306"/>
                <a:gd name="T4" fmla="*/ 0 w 603"/>
                <a:gd name="T5" fmla="*/ 0 h 306"/>
                <a:gd name="T6" fmla="*/ 191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1"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83" name="Freeform 204">
              <a:extLst>
                <a:ext uri="{FF2B5EF4-FFF2-40B4-BE49-F238E27FC236}">
                  <a16:creationId xmlns:a16="http://schemas.microsoft.com/office/drawing/2014/main" xmlns="" id="{EE0E6226-50F0-4FEE-BEA3-254964B29198}"/>
                </a:ext>
              </a:extLst>
            </p:cNvPr>
            <p:cNvSpPr>
              <a:spLocks/>
            </p:cNvSpPr>
            <p:nvPr/>
          </p:nvSpPr>
          <p:spPr bwMode="auto">
            <a:xfrm>
              <a:off x="8332975" y="3487151"/>
              <a:ext cx="734291" cy="312509"/>
            </a:xfrm>
            <a:custGeom>
              <a:avLst/>
              <a:gdLst>
                <a:gd name="T0" fmla="*/ 719 w 719"/>
                <a:gd name="T1" fmla="*/ 306 h 306"/>
                <a:gd name="T2" fmla="*/ 412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84" name="Freeform 205">
              <a:extLst>
                <a:ext uri="{FF2B5EF4-FFF2-40B4-BE49-F238E27FC236}">
                  <a16:creationId xmlns:a16="http://schemas.microsoft.com/office/drawing/2014/main" xmlns="" id="{2D02535A-EA8D-48B1-A908-E96909822C66}"/>
                </a:ext>
              </a:extLst>
            </p:cNvPr>
            <p:cNvSpPr>
              <a:spLocks/>
            </p:cNvSpPr>
            <p:nvPr/>
          </p:nvSpPr>
          <p:spPr bwMode="auto">
            <a:xfrm>
              <a:off x="8649568" y="3487151"/>
              <a:ext cx="615824" cy="312509"/>
            </a:xfrm>
            <a:custGeom>
              <a:avLst/>
              <a:gdLst>
                <a:gd name="T0" fmla="*/ 603 w 603"/>
                <a:gd name="T1" fmla="*/ 306 h 306"/>
                <a:gd name="T2" fmla="*/ 411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85" name="Freeform 206">
              <a:extLst>
                <a:ext uri="{FF2B5EF4-FFF2-40B4-BE49-F238E27FC236}">
                  <a16:creationId xmlns:a16="http://schemas.microsoft.com/office/drawing/2014/main" xmlns="" id="{986E18A7-1495-4296-826C-C591A2FE6CF9}"/>
                </a:ext>
              </a:extLst>
            </p:cNvPr>
            <p:cNvSpPr>
              <a:spLocks/>
            </p:cNvSpPr>
            <p:nvPr/>
          </p:nvSpPr>
          <p:spPr bwMode="auto">
            <a:xfrm>
              <a:off x="8845652" y="3487151"/>
              <a:ext cx="733270" cy="312509"/>
            </a:xfrm>
            <a:custGeom>
              <a:avLst/>
              <a:gdLst>
                <a:gd name="T0" fmla="*/ 718 w 718"/>
                <a:gd name="T1" fmla="*/ 306 h 306"/>
                <a:gd name="T2" fmla="*/ 411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1"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86" name="Freeform 207">
              <a:extLst>
                <a:ext uri="{FF2B5EF4-FFF2-40B4-BE49-F238E27FC236}">
                  <a16:creationId xmlns:a16="http://schemas.microsoft.com/office/drawing/2014/main" xmlns="" id="{93E4468B-5F1D-4F52-9B4B-B4CA42363AF0}"/>
                </a:ext>
              </a:extLst>
            </p:cNvPr>
            <p:cNvSpPr>
              <a:spLocks/>
            </p:cNvSpPr>
            <p:nvPr/>
          </p:nvSpPr>
          <p:spPr bwMode="auto">
            <a:xfrm>
              <a:off x="9161224" y="3487151"/>
              <a:ext cx="615824" cy="312509"/>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87" name="Freeform 208">
              <a:extLst>
                <a:ext uri="{FF2B5EF4-FFF2-40B4-BE49-F238E27FC236}">
                  <a16:creationId xmlns:a16="http://schemas.microsoft.com/office/drawing/2014/main" xmlns="" id="{9A84810B-85F0-4464-B645-423744C554DB}"/>
                </a:ext>
              </a:extLst>
            </p:cNvPr>
            <p:cNvSpPr>
              <a:spLocks/>
            </p:cNvSpPr>
            <p:nvPr/>
          </p:nvSpPr>
          <p:spPr bwMode="auto">
            <a:xfrm>
              <a:off x="9357307" y="3487151"/>
              <a:ext cx="734291" cy="312509"/>
            </a:xfrm>
            <a:custGeom>
              <a:avLst/>
              <a:gdLst>
                <a:gd name="T0" fmla="*/ 719 w 719"/>
                <a:gd name="T1" fmla="*/ 306 h 306"/>
                <a:gd name="T2" fmla="*/ 411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88" name="Freeform 209">
              <a:extLst>
                <a:ext uri="{FF2B5EF4-FFF2-40B4-BE49-F238E27FC236}">
                  <a16:creationId xmlns:a16="http://schemas.microsoft.com/office/drawing/2014/main" xmlns="" id="{053F5F1B-D96A-460F-BD55-AB9B576D8300}"/>
                </a:ext>
              </a:extLst>
            </p:cNvPr>
            <p:cNvSpPr>
              <a:spLocks/>
            </p:cNvSpPr>
            <p:nvPr/>
          </p:nvSpPr>
          <p:spPr bwMode="auto">
            <a:xfrm>
              <a:off x="9670836" y="3487151"/>
              <a:ext cx="618888" cy="312509"/>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89" name="Freeform 210">
              <a:extLst>
                <a:ext uri="{FF2B5EF4-FFF2-40B4-BE49-F238E27FC236}">
                  <a16:creationId xmlns:a16="http://schemas.microsoft.com/office/drawing/2014/main" xmlns="" id="{7B9BF362-F890-4A96-8158-B21BD3732822}"/>
                </a:ext>
              </a:extLst>
            </p:cNvPr>
            <p:cNvSpPr>
              <a:spLocks/>
            </p:cNvSpPr>
            <p:nvPr/>
          </p:nvSpPr>
          <p:spPr bwMode="auto">
            <a:xfrm>
              <a:off x="9868962" y="3487151"/>
              <a:ext cx="734291" cy="312509"/>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90" name="Freeform 211">
              <a:extLst>
                <a:ext uri="{FF2B5EF4-FFF2-40B4-BE49-F238E27FC236}">
                  <a16:creationId xmlns:a16="http://schemas.microsoft.com/office/drawing/2014/main" xmlns="" id="{064EAFD3-D9FD-405C-B82B-918890979FC5}"/>
                </a:ext>
              </a:extLst>
            </p:cNvPr>
            <p:cNvSpPr>
              <a:spLocks/>
            </p:cNvSpPr>
            <p:nvPr/>
          </p:nvSpPr>
          <p:spPr bwMode="auto">
            <a:xfrm>
              <a:off x="10183512" y="3487151"/>
              <a:ext cx="617867" cy="312509"/>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91" name="Freeform 212">
              <a:extLst>
                <a:ext uri="{FF2B5EF4-FFF2-40B4-BE49-F238E27FC236}">
                  <a16:creationId xmlns:a16="http://schemas.microsoft.com/office/drawing/2014/main" xmlns="" id="{C51B18DF-4874-4A07-A2FF-9F8052A9DCDE}"/>
                </a:ext>
              </a:extLst>
            </p:cNvPr>
            <p:cNvSpPr>
              <a:spLocks/>
            </p:cNvSpPr>
            <p:nvPr/>
          </p:nvSpPr>
          <p:spPr bwMode="auto">
            <a:xfrm>
              <a:off x="10381638" y="3487151"/>
              <a:ext cx="731228" cy="312509"/>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92" name="Freeform 213">
              <a:extLst>
                <a:ext uri="{FF2B5EF4-FFF2-40B4-BE49-F238E27FC236}">
                  <a16:creationId xmlns:a16="http://schemas.microsoft.com/office/drawing/2014/main" xmlns="" id="{96D526BA-40EC-4EF4-BDEF-DDEA3F7B9FFA}"/>
                </a:ext>
              </a:extLst>
            </p:cNvPr>
            <p:cNvSpPr>
              <a:spLocks/>
            </p:cNvSpPr>
            <p:nvPr/>
          </p:nvSpPr>
          <p:spPr bwMode="auto">
            <a:xfrm>
              <a:off x="10695168" y="3487151"/>
              <a:ext cx="617867" cy="312509"/>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93" name="Freeform 214">
              <a:extLst>
                <a:ext uri="{FF2B5EF4-FFF2-40B4-BE49-F238E27FC236}">
                  <a16:creationId xmlns:a16="http://schemas.microsoft.com/office/drawing/2014/main" xmlns="" id="{BF388338-7AB8-4EDE-8741-E6AE683E4F1D}"/>
                </a:ext>
              </a:extLst>
            </p:cNvPr>
            <p:cNvSpPr>
              <a:spLocks/>
            </p:cNvSpPr>
            <p:nvPr/>
          </p:nvSpPr>
          <p:spPr bwMode="auto">
            <a:xfrm>
              <a:off x="10893294" y="3487151"/>
              <a:ext cx="731228" cy="312509"/>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65" name="Freeform 209">
              <a:extLst>
                <a:ext uri="{FF2B5EF4-FFF2-40B4-BE49-F238E27FC236}">
                  <a16:creationId xmlns:a16="http://schemas.microsoft.com/office/drawing/2014/main" xmlns="" id="{14BA2D89-C4F0-4E4A-973B-45256E53CE48}"/>
                </a:ext>
              </a:extLst>
            </p:cNvPr>
            <p:cNvSpPr>
              <a:spLocks/>
            </p:cNvSpPr>
            <p:nvPr userDrawn="1"/>
          </p:nvSpPr>
          <p:spPr bwMode="auto">
            <a:xfrm>
              <a:off x="4044539" y="3487151"/>
              <a:ext cx="618887" cy="312509"/>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66" name="Freeform 210">
              <a:extLst>
                <a:ext uri="{FF2B5EF4-FFF2-40B4-BE49-F238E27FC236}">
                  <a16:creationId xmlns:a16="http://schemas.microsoft.com/office/drawing/2014/main" xmlns="" id="{33B9611A-4128-4D5A-B8BF-544603C98D06}"/>
                </a:ext>
              </a:extLst>
            </p:cNvPr>
            <p:cNvSpPr>
              <a:spLocks/>
            </p:cNvSpPr>
            <p:nvPr userDrawn="1"/>
          </p:nvSpPr>
          <p:spPr bwMode="auto">
            <a:xfrm>
              <a:off x="4242665" y="3487151"/>
              <a:ext cx="734292" cy="312509"/>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67" name="Freeform 211">
              <a:extLst>
                <a:ext uri="{FF2B5EF4-FFF2-40B4-BE49-F238E27FC236}">
                  <a16:creationId xmlns:a16="http://schemas.microsoft.com/office/drawing/2014/main" xmlns="" id="{496EFB97-1C37-48D8-80B7-30C74715068F}"/>
                </a:ext>
              </a:extLst>
            </p:cNvPr>
            <p:cNvSpPr>
              <a:spLocks/>
            </p:cNvSpPr>
            <p:nvPr userDrawn="1"/>
          </p:nvSpPr>
          <p:spPr bwMode="auto">
            <a:xfrm>
              <a:off x="4557216" y="3487151"/>
              <a:ext cx="617867" cy="312509"/>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68" name="Freeform 212">
              <a:extLst>
                <a:ext uri="{FF2B5EF4-FFF2-40B4-BE49-F238E27FC236}">
                  <a16:creationId xmlns:a16="http://schemas.microsoft.com/office/drawing/2014/main" xmlns="" id="{74343CCA-36FF-4936-993B-72EAF2346ACA}"/>
                </a:ext>
              </a:extLst>
            </p:cNvPr>
            <p:cNvSpPr>
              <a:spLocks/>
            </p:cNvSpPr>
            <p:nvPr userDrawn="1"/>
          </p:nvSpPr>
          <p:spPr bwMode="auto">
            <a:xfrm>
              <a:off x="4755342" y="3487151"/>
              <a:ext cx="731228" cy="312509"/>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69" name="Freeform 213">
              <a:extLst>
                <a:ext uri="{FF2B5EF4-FFF2-40B4-BE49-F238E27FC236}">
                  <a16:creationId xmlns:a16="http://schemas.microsoft.com/office/drawing/2014/main" xmlns="" id="{28D024BB-8A61-48B8-B60F-A6221645D5D9}"/>
                </a:ext>
              </a:extLst>
            </p:cNvPr>
            <p:cNvSpPr>
              <a:spLocks/>
            </p:cNvSpPr>
            <p:nvPr userDrawn="1"/>
          </p:nvSpPr>
          <p:spPr bwMode="auto">
            <a:xfrm>
              <a:off x="5068871" y="3487151"/>
              <a:ext cx="617867" cy="312509"/>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370" name="Freeform 214">
              <a:extLst>
                <a:ext uri="{FF2B5EF4-FFF2-40B4-BE49-F238E27FC236}">
                  <a16:creationId xmlns:a16="http://schemas.microsoft.com/office/drawing/2014/main" xmlns="" id="{F009302B-019C-4DBE-B8B2-B33D507FCA7B}"/>
                </a:ext>
              </a:extLst>
            </p:cNvPr>
            <p:cNvSpPr>
              <a:spLocks/>
            </p:cNvSpPr>
            <p:nvPr userDrawn="1"/>
          </p:nvSpPr>
          <p:spPr bwMode="auto">
            <a:xfrm>
              <a:off x="5266998" y="3487151"/>
              <a:ext cx="731228" cy="312509"/>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grpSp>
      <p:sp>
        <p:nvSpPr>
          <p:cNvPr id="125" name="TextBox 124">
            <a:extLst>
              <a:ext uri="{FF2B5EF4-FFF2-40B4-BE49-F238E27FC236}">
                <a16:creationId xmlns:a16="http://schemas.microsoft.com/office/drawing/2014/main" xmlns="" id="{0D26637F-E6AA-4073-A6DA-271EF580F2CA}"/>
              </a:ext>
            </a:extLst>
          </p:cNvPr>
          <p:cNvSpPr txBox="1"/>
          <p:nvPr/>
        </p:nvSpPr>
        <p:spPr>
          <a:xfrm>
            <a:off x="4557405" y="3948486"/>
            <a:ext cx="5974395" cy="1846660"/>
          </a:xfrm>
          <a:prstGeom prst="rect">
            <a:avLst/>
          </a:prstGeom>
          <a:noFill/>
        </p:spPr>
        <p:txBody>
          <a:bodyPr wrap="square" lIns="0" tIns="0" rIns="0" bIns="0" rtlCol="0">
            <a:noAutofit/>
          </a:bodyPr>
          <a:lstStyle/>
          <a:p>
            <a:pPr algn="r"/>
            <a:r>
              <a:rPr lang="en-US" sz="2400" b="1" dirty="0">
                <a:solidFill>
                  <a:schemeClr val="tx1">
                    <a:lumMod val="75000"/>
                    <a:lumOff val="25000"/>
                  </a:schemeClr>
                </a:solidFill>
                <a:latin typeface="+mj-lt"/>
              </a:rPr>
              <a:t>U.S. Dept. of Energy</a:t>
            </a:r>
          </a:p>
          <a:p>
            <a:pPr algn="r"/>
            <a:r>
              <a:rPr lang="en-US" sz="2400" b="1" dirty="0">
                <a:solidFill>
                  <a:schemeClr val="tx1">
                    <a:lumMod val="75000"/>
                    <a:lumOff val="25000"/>
                  </a:schemeClr>
                </a:solidFill>
                <a:latin typeface="+mj-lt"/>
              </a:rPr>
              <a:t>Office of Project Management (PM)</a:t>
            </a:r>
          </a:p>
        </p:txBody>
      </p:sp>
    </p:spTree>
    <p:extLst>
      <p:ext uri="{BB962C8B-B14F-4D97-AF65-F5344CB8AC3E}">
        <p14:creationId xmlns:p14="http://schemas.microsoft.com/office/powerpoint/2010/main" val="40986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
                                  </p:stCondLst>
                                  <p:childTnLst>
                                    <p:set>
                                      <p:cBhvr>
                                        <p:cTn id="6" dur="1" fill="hold">
                                          <p:stCondLst>
                                            <p:cond delay="0"/>
                                          </p:stCondLst>
                                        </p:cTn>
                                        <p:tgtEl>
                                          <p:spTgt spid="316"/>
                                        </p:tgtEl>
                                        <p:attrNameLst>
                                          <p:attrName>style.visibility</p:attrName>
                                        </p:attrNameLst>
                                      </p:cBhvr>
                                      <p:to>
                                        <p:strVal val="visible"/>
                                      </p:to>
                                    </p:set>
                                    <p:anim calcmode="lin" valueType="num">
                                      <p:cBhvr additive="base">
                                        <p:cTn id="7" dur="600" fill="hold"/>
                                        <p:tgtEl>
                                          <p:spTgt spid="316"/>
                                        </p:tgtEl>
                                        <p:attrNameLst>
                                          <p:attrName>ppt_x</p:attrName>
                                        </p:attrNameLst>
                                      </p:cBhvr>
                                      <p:tavLst>
                                        <p:tav tm="0">
                                          <p:val>
                                            <p:strVal val="#ppt_x"/>
                                          </p:val>
                                        </p:tav>
                                        <p:tav tm="100000">
                                          <p:val>
                                            <p:strVal val="#ppt_x"/>
                                          </p:val>
                                        </p:tav>
                                      </p:tavLst>
                                    </p:anim>
                                    <p:anim calcmode="lin" valueType="num">
                                      <p:cBhvr additive="base">
                                        <p:cTn id="8" dur="600" fill="hold"/>
                                        <p:tgtEl>
                                          <p:spTgt spid="316"/>
                                        </p:tgtEl>
                                        <p:attrNameLst>
                                          <p:attrName>ppt_y</p:attrName>
                                        </p:attrNameLst>
                                      </p:cBhvr>
                                      <p:tavLst>
                                        <p:tav tm="0">
                                          <p:val>
                                            <p:strVal val="1+#ppt_h/2"/>
                                          </p:val>
                                        </p:tav>
                                        <p:tav tm="100000">
                                          <p:val>
                                            <p:strVal val="#ppt_y"/>
                                          </p:val>
                                        </p:tav>
                                      </p:tavLst>
                                    </p:anim>
                                  </p:childTnLst>
                                </p:cTn>
                              </p:par>
                            </p:childTnLst>
                          </p:cTn>
                        </p:par>
                        <p:par>
                          <p:cTn id="9" fill="hold">
                            <p:stCondLst>
                              <p:cond delay="800"/>
                            </p:stCondLst>
                            <p:childTnLst>
                              <p:par>
                                <p:cTn id="10" presetID="2" presetClass="entr" presetSubtype="4" decel="5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decel="50000" fill="hold" nodeType="withEffect">
                                  <p:stCondLst>
                                    <p:cond delay="200"/>
                                  </p:stCondLst>
                                  <p:childTnLst>
                                    <p:set>
                                      <p:cBhvr>
                                        <p:cTn id="15" dur="1" fill="hold">
                                          <p:stCondLst>
                                            <p:cond delay="0"/>
                                          </p:stCondLst>
                                        </p:cTn>
                                        <p:tgtEl>
                                          <p:spTgt spid="178"/>
                                        </p:tgtEl>
                                        <p:attrNameLst>
                                          <p:attrName>style.visibility</p:attrName>
                                        </p:attrNameLst>
                                      </p:cBhvr>
                                      <p:to>
                                        <p:strVal val="visible"/>
                                      </p:to>
                                    </p:set>
                                    <p:anim calcmode="lin" valueType="num">
                                      <p:cBhvr additive="base">
                                        <p:cTn id="16" dur="500" fill="hold"/>
                                        <p:tgtEl>
                                          <p:spTgt spid="178"/>
                                        </p:tgtEl>
                                        <p:attrNameLst>
                                          <p:attrName>ppt_x</p:attrName>
                                        </p:attrNameLst>
                                      </p:cBhvr>
                                      <p:tavLst>
                                        <p:tav tm="0">
                                          <p:val>
                                            <p:strVal val="#ppt_x"/>
                                          </p:val>
                                        </p:tav>
                                        <p:tav tm="100000">
                                          <p:val>
                                            <p:strVal val="#ppt_x"/>
                                          </p:val>
                                        </p:tav>
                                      </p:tavLst>
                                    </p:anim>
                                    <p:anim calcmode="lin" valueType="num">
                                      <p:cBhvr additive="base">
                                        <p:cTn id="17" dur="500" fill="hold"/>
                                        <p:tgtEl>
                                          <p:spTgt spid="178"/>
                                        </p:tgtEl>
                                        <p:attrNameLst>
                                          <p:attrName>ppt_y</p:attrName>
                                        </p:attrNameLst>
                                      </p:cBhvr>
                                      <p:tavLst>
                                        <p:tav tm="0">
                                          <p:val>
                                            <p:strVal val="1+#ppt_h/2"/>
                                          </p:val>
                                        </p:tav>
                                        <p:tav tm="100000">
                                          <p:val>
                                            <p:strVal val="#ppt_y"/>
                                          </p:val>
                                        </p:tav>
                                      </p:tavLst>
                                    </p:anim>
                                  </p:childTnLst>
                                </p:cTn>
                              </p:par>
                              <p:par>
                                <p:cTn id="18" presetID="2" presetClass="entr" presetSubtype="4" decel="50000" fill="hold" nodeType="withEffect">
                                  <p:stCondLst>
                                    <p:cond delay="200"/>
                                  </p:stCondLst>
                                  <p:childTnLst>
                                    <p:set>
                                      <p:cBhvr>
                                        <p:cTn id="19" dur="1" fill="hold">
                                          <p:stCondLst>
                                            <p:cond delay="0"/>
                                          </p:stCondLst>
                                        </p:cTn>
                                        <p:tgtEl>
                                          <p:spTgt spid="177"/>
                                        </p:tgtEl>
                                        <p:attrNameLst>
                                          <p:attrName>style.visibility</p:attrName>
                                        </p:attrNameLst>
                                      </p:cBhvr>
                                      <p:to>
                                        <p:strVal val="visible"/>
                                      </p:to>
                                    </p:set>
                                    <p:anim calcmode="lin" valueType="num">
                                      <p:cBhvr additive="base">
                                        <p:cTn id="20" dur="500" fill="hold"/>
                                        <p:tgtEl>
                                          <p:spTgt spid="177"/>
                                        </p:tgtEl>
                                        <p:attrNameLst>
                                          <p:attrName>ppt_x</p:attrName>
                                        </p:attrNameLst>
                                      </p:cBhvr>
                                      <p:tavLst>
                                        <p:tav tm="0">
                                          <p:val>
                                            <p:strVal val="#ppt_x"/>
                                          </p:val>
                                        </p:tav>
                                        <p:tav tm="100000">
                                          <p:val>
                                            <p:strVal val="#ppt_x"/>
                                          </p:val>
                                        </p:tav>
                                      </p:tavLst>
                                    </p:anim>
                                    <p:anim calcmode="lin" valueType="num">
                                      <p:cBhvr additive="base">
                                        <p:cTn id="21" dur="500" fill="hold"/>
                                        <p:tgtEl>
                                          <p:spTgt spid="177"/>
                                        </p:tgtEl>
                                        <p:attrNameLst>
                                          <p:attrName>ppt_y</p:attrName>
                                        </p:attrNameLst>
                                      </p:cBhvr>
                                      <p:tavLst>
                                        <p:tav tm="0">
                                          <p:val>
                                            <p:strVal val="1+#ppt_h/2"/>
                                          </p:val>
                                        </p:tav>
                                        <p:tav tm="100000">
                                          <p:val>
                                            <p:strVal val="#ppt_y"/>
                                          </p:val>
                                        </p:tav>
                                      </p:tavLst>
                                    </p:anim>
                                  </p:childTnLst>
                                </p:cTn>
                              </p:par>
                            </p:childTnLst>
                          </p:cTn>
                        </p:par>
                        <p:par>
                          <p:cTn id="22" fill="hold">
                            <p:stCondLst>
                              <p:cond delay="1550"/>
                            </p:stCondLst>
                            <p:childTnLst>
                              <p:par>
                                <p:cTn id="23" presetID="2" presetClass="entr" presetSubtype="2" decel="6000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250" fill="hold"/>
                                        <p:tgtEl>
                                          <p:spTgt spid="5"/>
                                        </p:tgtEl>
                                        <p:attrNameLst>
                                          <p:attrName>ppt_x</p:attrName>
                                        </p:attrNameLst>
                                      </p:cBhvr>
                                      <p:tavLst>
                                        <p:tav tm="0">
                                          <p:val>
                                            <p:strVal val="1+#ppt_w/2"/>
                                          </p:val>
                                        </p:tav>
                                        <p:tav tm="100000">
                                          <p:val>
                                            <p:strVal val="#ppt_x"/>
                                          </p:val>
                                        </p:tav>
                                      </p:tavLst>
                                    </p:anim>
                                    <p:anim calcmode="lin" valueType="num">
                                      <p:cBhvr additive="base">
                                        <p:cTn id="26" dur="125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2800"/>
                            </p:stCondLst>
                            <p:childTnLst>
                              <p:par>
                                <p:cTn id="28" presetID="23" presetClass="entr" presetSubtype="16" fill="hold" grpId="0" nodeType="afterEffect">
                                  <p:stCondLst>
                                    <p:cond delay="0"/>
                                  </p:stCondLst>
                                  <p:childTnLst>
                                    <p:set>
                                      <p:cBhvr>
                                        <p:cTn id="29" dur="1" fill="hold">
                                          <p:stCondLst>
                                            <p:cond delay="0"/>
                                          </p:stCondLst>
                                        </p:cTn>
                                        <p:tgtEl>
                                          <p:spTgt spid="195"/>
                                        </p:tgtEl>
                                        <p:attrNameLst>
                                          <p:attrName>style.visibility</p:attrName>
                                        </p:attrNameLst>
                                      </p:cBhvr>
                                      <p:to>
                                        <p:strVal val="visible"/>
                                      </p:to>
                                    </p:set>
                                    <p:anim calcmode="lin" valueType="num">
                                      <p:cBhvr>
                                        <p:cTn id="30" dur="500" fill="hold"/>
                                        <p:tgtEl>
                                          <p:spTgt spid="195"/>
                                        </p:tgtEl>
                                        <p:attrNameLst>
                                          <p:attrName>ppt_w</p:attrName>
                                        </p:attrNameLst>
                                      </p:cBhvr>
                                      <p:tavLst>
                                        <p:tav tm="0">
                                          <p:val>
                                            <p:fltVal val="0"/>
                                          </p:val>
                                        </p:tav>
                                        <p:tav tm="100000">
                                          <p:val>
                                            <p:strVal val="#ppt_w"/>
                                          </p:val>
                                        </p:tav>
                                      </p:tavLst>
                                    </p:anim>
                                    <p:anim calcmode="lin" valueType="num">
                                      <p:cBhvr>
                                        <p:cTn id="31" dur="500" fill="hold"/>
                                        <p:tgtEl>
                                          <p:spTgt spid="195"/>
                                        </p:tgtEl>
                                        <p:attrNameLst>
                                          <p:attrName>ppt_h</p:attrName>
                                        </p:attrNameLst>
                                      </p:cBhvr>
                                      <p:tavLst>
                                        <p:tav tm="0">
                                          <p:val>
                                            <p:fltVal val="0"/>
                                          </p:val>
                                        </p:tav>
                                        <p:tav tm="100000">
                                          <p:val>
                                            <p:strVal val="#ppt_h"/>
                                          </p:val>
                                        </p:tav>
                                      </p:tavLst>
                                    </p:anim>
                                  </p:childTnLst>
                                </p:cTn>
                              </p:par>
                            </p:childTnLst>
                          </p:cTn>
                        </p:par>
                        <p:par>
                          <p:cTn id="32" fill="hold">
                            <p:stCondLst>
                              <p:cond delay="3300"/>
                            </p:stCondLst>
                            <p:childTnLst>
                              <p:par>
                                <p:cTn id="33" presetID="6" presetClass="emph" presetSubtype="0" autoRev="1" fill="hold" grpId="1" nodeType="afterEffect">
                                  <p:stCondLst>
                                    <p:cond delay="0"/>
                                  </p:stCondLst>
                                  <p:childTnLst>
                                    <p:animScale>
                                      <p:cBhvr>
                                        <p:cTn id="34" dur="125" fill="hold"/>
                                        <p:tgtEl>
                                          <p:spTgt spid="195"/>
                                        </p:tgtEl>
                                      </p:cBhvr>
                                      <p:by x="110000" y="110000"/>
                                    </p:animScale>
                                  </p:childTnLst>
                                </p:cTn>
                              </p:par>
                            </p:childTnLst>
                          </p:cTn>
                        </p:par>
                        <p:par>
                          <p:cTn id="35" fill="hold">
                            <p:stCondLst>
                              <p:cond delay="3550"/>
                            </p:stCondLst>
                            <p:childTnLst>
                              <p:par>
                                <p:cTn id="36" presetID="2" presetClass="entr" presetSubtype="8" decel="43333" fill="hold" nodeType="afterEffect">
                                  <p:stCondLst>
                                    <p:cond delay="5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2800" fill="hold"/>
                                        <p:tgtEl>
                                          <p:spTgt spid="6"/>
                                        </p:tgtEl>
                                        <p:attrNameLst>
                                          <p:attrName>ppt_x</p:attrName>
                                        </p:attrNameLst>
                                      </p:cBhvr>
                                      <p:tavLst>
                                        <p:tav tm="0">
                                          <p:val>
                                            <p:strVal val="0-#ppt_w/2"/>
                                          </p:val>
                                        </p:tav>
                                        <p:tav tm="100000">
                                          <p:val>
                                            <p:strVal val="#ppt_x"/>
                                          </p:val>
                                        </p:tav>
                                      </p:tavLst>
                                    </p:anim>
                                    <p:anim calcmode="lin" valueType="num">
                                      <p:cBhvr additive="base">
                                        <p:cTn id="39" dur="2800" fill="hold"/>
                                        <p:tgtEl>
                                          <p:spTgt spid="6"/>
                                        </p:tgtEl>
                                        <p:attrNameLst>
                                          <p:attrName>ppt_y</p:attrName>
                                        </p:attrNameLst>
                                      </p:cBhvr>
                                      <p:tavLst>
                                        <p:tav tm="0">
                                          <p:val>
                                            <p:strVal val="#ppt_y"/>
                                          </p:val>
                                        </p:tav>
                                        <p:tav tm="100000">
                                          <p:val>
                                            <p:strVal val="#ppt_y"/>
                                          </p:val>
                                        </p:tav>
                                      </p:tavLst>
                                    </p:anim>
                                  </p:childTnLst>
                                </p:cTn>
                              </p:par>
                            </p:childTnLst>
                          </p:cTn>
                        </p:par>
                        <p:par>
                          <p:cTn id="40" fill="hold">
                            <p:stCondLst>
                              <p:cond delay="6400"/>
                            </p:stCondLst>
                            <p:childTnLst>
                              <p:par>
                                <p:cTn id="41" presetID="23" presetClass="entr" presetSubtype="16" fill="hold" grpId="0" nodeType="after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p:cTn id="43" dur="500" fill="hold"/>
                                        <p:tgtEl>
                                          <p:spTgt spid="125"/>
                                        </p:tgtEl>
                                        <p:attrNameLst>
                                          <p:attrName>ppt_w</p:attrName>
                                        </p:attrNameLst>
                                      </p:cBhvr>
                                      <p:tavLst>
                                        <p:tav tm="0">
                                          <p:val>
                                            <p:fltVal val="0"/>
                                          </p:val>
                                        </p:tav>
                                        <p:tav tm="100000">
                                          <p:val>
                                            <p:strVal val="#ppt_w"/>
                                          </p:val>
                                        </p:tav>
                                      </p:tavLst>
                                    </p:anim>
                                    <p:anim calcmode="lin" valueType="num">
                                      <p:cBhvr>
                                        <p:cTn id="44" dur="500" fill="hold"/>
                                        <p:tgtEl>
                                          <p:spTgt spid="125"/>
                                        </p:tgtEl>
                                        <p:attrNameLst>
                                          <p:attrName>ppt_h</p:attrName>
                                        </p:attrNameLst>
                                      </p:cBhvr>
                                      <p:tavLst>
                                        <p:tav tm="0">
                                          <p:val>
                                            <p:fltVal val="0"/>
                                          </p:val>
                                        </p:tav>
                                        <p:tav tm="100000">
                                          <p:val>
                                            <p:strVal val="#ppt_h"/>
                                          </p:val>
                                        </p:tav>
                                      </p:tavLst>
                                    </p:anim>
                                  </p:childTnLst>
                                </p:cTn>
                              </p:par>
                            </p:childTnLst>
                          </p:cTn>
                        </p:par>
                        <p:par>
                          <p:cTn id="45" fill="hold">
                            <p:stCondLst>
                              <p:cond delay="6900"/>
                            </p:stCondLst>
                            <p:childTnLst>
                              <p:par>
                                <p:cTn id="46" presetID="6" presetClass="emph" presetSubtype="0" autoRev="1" fill="hold" grpId="1" nodeType="afterEffect">
                                  <p:stCondLst>
                                    <p:cond delay="0"/>
                                  </p:stCondLst>
                                  <p:childTnLst>
                                    <p:animScale>
                                      <p:cBhvr>
                                        <p:cTn id="47" dur="125" fill="hold"/>
                                        <p:tgtEl>
                                          <p:spTgt spid="12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195" grpId="1"/>
      <p:bldP spid="316" grpId="0" animBg="1"/>
      <p:bldP spid="125" grpId="0"/>
      <p:bldP spid="12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4A0C8A0F-3514-4E86-99DF-513D8CF016DD}"/>
              </a:ext>
            </a:extLst>
          </p:cNvPr>
          <p:cNvSpPr txBox="1">
            <a:spLocks noChangeArrowheads="1"/>
          </p:cNvSpPr>
          <p:nvPr/>
        </p:nvSpPr>
        <p:spPr bwMode="auto">
          <a:xfrm>
            <a:off x="1046671" y="955377"/>
            <a:ext cx="11145329" cy="171739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As Milestones are completed, their weighted value is “earned”.</a:t>
            </a:r>
          </a:p>
          <a:p>
            <a:pPr marL="342900" marR="0" lvl="0" indent="-342900"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lang="en-US" sz="2400" kern="0" dirty="0">
                <a:latin typeface="Arial Narrow" panose="020B0606020202030204" pitchFamily="34" charset="0"/>
              </a:rPr>
              <a:t>The result is BCWP associated with the accomplishment.</a:t>
            </a:r>
          </a:p>
          <a:p>
            <a:pPr marL="342900" marR="0" lvl="0" indent="-342900"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I</a:t>
            </a:r>
            <a:r>
              <a:rPr lang="en-US" sz="2400" kern="0" dirty="0">
                <a:latin typeface="Arial Narrow" panose="020B0606020202030204" pitchFamily="34" charset="0"/>
              </a:rPr>
              <a:t>t is a goal to have at least one objective measurement point each month; Milestones should always be based on physical accomplishment, never financial events like payments.</a:t>
            </a:r>
            <a:endParaRPr kumimoji="0" lang="en-US" sz="2400" b="0" i="0" u="none" strike="noStrike" kern="0" cap="none" spc="0" normalizeH="0" baseline="0" noProof="0" dirty="0">
              <a:ln>
                <a:noFill/>
              </a:ln>
              <a:solidFill>
                <a:schemeClr val="tx1"/>
              </a:solidFill>
              <a:effectLst/>
              <a:uLnTx/>
              <a:uFillTx/>
              <a:latin typeface="Arial Narrow" panose="020B0606020202030204" pitchFamily="34" charset="0"/>
            </a:endParaRPr>
          </a:p>
        </p:txBody>
      </p:sp>
      <p:sp>
        <p:nvSpPr>
          <p:cNvPr id="57" name="Rectangle 56">
            <a:extLst>
              <a:ext uri="{FF2B5EF4-FFF2-40B4-BE49-F238E27FC236}">
                <a16:creationId xmlns:a16="http://schemas.microsoft.com/office/drawing/2014/main" xmlns="" id="{FED1BFD2-4961-4FF1-A005-A999093A780C}"/>
              </a:ext>
            </a:extLst>
          </p:cNvPr>
          <p:cNvSpPr/>
          <p:nvPr/>
        </p:nvSpPr>
        <p:spPr>
          <a:xfrm>
            <a:off x="1504602" y="3597437"/>
            <a:ext cx="7924845" cy="752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 Detailed Drawing Packages</a:t>
            </a:r>
          </a:p>
        </p:txBody>
      </p:sp>
      <p:sp>
        <p:nvSpPr>
          <p:cNvPr id="59" name="Isosceles Triangle 58">
            <a:extLst>
              <a:ext uri="{FF2B5EF4-FFF2-40B4-BE49-F238E27FC236}">
                <a16:creationId xmlns:a16="http://schemas.microsoft.com/office/drawing/2014/main" xmlns="" id="{FABBCD39-6F0D-4D07-AA46-D9245DCD0C6F}"/>
              </a:ext>
            </a:extLst>
          </p:cNvPr>
          <p:cNvSpPr/>
          <p:nvPr/>
        </p:nvSpPr>
        <p:spPr>
          <a:xfrm rot="10800000">
            <a:off x="3584626" y="3054570"/>
            <a:ext cx="721453" cy="536895"/>
          </a:xfrm>
          <a:prstGeom prst="triangle">
            <a:avLst/>
          </a:prstGeom>
          <a:solidFill>
            <a:schemeClr val="accent1">
              <a:lumMod val="75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endParaRPr lang="en-US" dirty="0">
              <a:solidFill>
                <a:schemeClr val="bg1"/>
              </a:solidFill>
            </a:endParaRPr>
          </a:p>
        </p:txBody>
      </p:sp>
      <p:sp>
        <p:nvSpPr>
          <p:cNvPr id="66" name="TextBox 65">
            <a:extLst>
              <a:ext uri="{FF2B5EF4-FFF2-40B4-BE49-F238E27FC236}">
                <a16:creationId xmlns:a16="http://schemas.microsoft.com/office/drawing/2014/main" xmlns="" id="{0662C2C8-155C-496E-872E-D7F861CF75E5}"/>
              </a:ext>
            </a:extLst>
          </p:cNvPr>
          <p:cNvSpPr txBox="1"/>
          <p:nvPr/>
        </p:nvSpPr>
        <p:spPr>
          <a:xfrm>
            <a:off x="3647740" y="3051676"/>
            <a:ext cx="595223" cy="369332"/>
          </a:xfrm>
          <a:prstGeom prst="rect">
            <a:avLst/>
          </a:prstGeom>
          <a:noFill/>
        </p:spPr>
        <p:txBody>
          <a:bodyPr wrap="square" rtlCol="0">
            <a:spAutoFit/>
          </a:bodyPr>
          <a:lstStyle/>
          <a:p>
            <a:pPr algn="ctr"/>
            <a:r>
              <a:rPr lang="en-US" dirty="0">
                <a:solidFill>
                  <a:schemeClr val="bg1"/>
                </a:solidFill>
              </a:rPr>
              <a:t>A</a:t>
            </a:r>
          </a:p>
        </p:txBody>
      </p:sp>
      <p:sp>
        <p:nvSpPr>
          <p:cNvPr id="69" name="TextBox 68">
            <a:extLst>
              <a:ext uri="{FF2B5EF4-FFF2-40B4-BE49-F238E27FC236}">
                <a16:creationId xmlns:a16="http://schemas.microsoft.com/office/drawing/2014/main" xmlns="" id="{168E3231-4869-4E4B-82F1-1302832F7860}"/>
              </a:ext>
            </a:extLst>
          </p:cNvPr>
          <p:cNvSpPr txBox="1"/>
          <p:nvPr/>
        </p:nvSpPr>
        <p:spPr>
          <a:xfrm>
            <a:off x="2618230" y="5154676"/>
            <a:ext cx="905164" cy="369332"/>
          </a:xfrm>
          <a:prstGeom prst="rect">
            <a:avLst/>
          </a:prstGeom>
          <a:noFill/>
        </p:spPr>
        <p:txBody>
          <a:bodyPr wrap="square" rtlCol="0">
            <a:spAutoFit/>
          </a:bodyPr>
          <a:lstStyle/>
          <a:p>
            <a:pPr algn="ctr"/>
            <a:r>
              <a:rPr lang="en-US" dirty="0">
                <a:solidFill>
                  <a:srgbClr val="0070C0"/>
                </a:solidFill>
              </a:rPr>
              <a:t>$70</a:t>
            </a:r>
          </a:p>
        </p:txBody>
      </p:sp>
      <p:sp>
        <p:nvSpPr>
          <p:cNvPr id="70" name="TextBox 69">
            <a:extLst>
              <a:ext uri="{FF2B5EF4-FFF2-40B4-BE49-F238E27FC236}">
                <a16:creationId xmlns:a16="http://schemas.microsoft.com/office/drawing/2014/main" xmlns="" id="{AF875866-811F-4A81-A65F-0ABE435D4B95}"/>
              </a:ext>
            </a:extLst>
          </p:cNvPr>
          <p:cNvSpPr txBox="1"/>
          <p:nvPr/>
        </p:nvSpPr>
        <p:spPr>
          <a:xfrm>
            <a:off x="9968589" y="3836721"/>
            <a:ext cx="1448093" cy="400110"/>
          </a:xfrm>
          <a:prstGeom prst="rect">
            <a:avLst/>
          </a:prstGeom>
          <a:noFill/>
        </p:spPr>
        <p:txBody>
          <a:bodyPr wrap="square" rtlCol="0">
            <a:spAutoFit/>
          </a:bodyPr>
          <a:lstStyle/>
          <a:p>
            <a:r>
              <a:rPr lang="en-US" sz="2000" b="1" dirty="0"/>
              <a:t>BAC = $300</a:t>
            </a:r>
          </a:p>
        </p:txBody>
      </p:sp>
      <p:sp>
        <p:nvSpPr>
          <p:cNvPr id="71" name="TextBox 70">
            <a:extLst>
              <a:ext uri="{FF2B5EF4-FFF2-40B4-BE49-F238E27FC236}">
                <a16:creationId xmlns:a16="http://schemas.microsoft.com/office/drawing/2014/main" xmlns="" id="{0BD65152-89DB-458A-9B67-81CC06EF6C31}"/>
              </a:ext>
            </a:extLst>
          </p:cNvPr>
          <p:cNvSpPr txBox="1"/>
          <p:nvPr/>
        </p:nvSpPr>
        <p:spPr>
          <a:xfrm>
            <a:off x="1451464" y="5154676"/>
            <a:ext cx="905164" cy="369332"/>
          </a:xfrm>
          <a:prstGeom prst="rect">
            <a:avLst/>
          </a:prstGeom>
          <a:noFill/>
        </p:spPr>
        <p:txBody>
          <a:bodyPr wrap="square" rtlCol="0">
            <a:spAutoFit/>
          </a:bodyPr>
          <a:lstStyle/>
          <a:p>
            <a:pPr algn="ctr"/>
            <a:r>
              <a:rPr lang="en-US" dirty="0"/>
              <a:t>A</a:t>
            </a:r>
          </a:p>
        </p:txBody>
      </p:sp>
      <p:sp>
        <p:nvSpPr>
          <p:cNvPr id="72" name="TextBox 71">
            <a:extLst>
              <a:ext uri="{FF2B5EF4-FFF2-40B4-BE49-F238E27FC236}">
                <a16:creationId xmlns:a16="http://schemas.microsoft.com/office/drawing/2014/main" xmlns="" id="{6FECF579-E454-4287-8493-FCDB1B6F2B36}"/>
              </a:ext>
            </a:extLst>
          </p:cNvPr>
          <p:cNvSpPr txBox="1"/>
          <p:nvPr/>
        </p:nvSpPr>
        <p:spPr>
          <a:xfrm>
            <a:off x="2570639" y="4725485"/>
            <a:ext cx="905164" cy="369332"/>
          </a:xfrm>
          <a:prstGeom prst="rect">
            <a:avLst/>
          </a:prstGeom>
          <a:noFill/>
        </p:spPr>
        <p:txBody>
          <a:bodyPr wrap="square" rtlCol="0">
            <a:spAutoFit/>
          </a:bodyPr>
          <a:lstStyle/>
          <a:p>
            <a:pPr algn="ctr"/>
            <a:r>
              <a:rPr lang="en-US" b="1" dirty="0"/>
              <a:t>Weight</a:t>
            </a:r>
          </a:p>
        </p:txBody>
      </p:sp>
      <p:sp>
        <p:nvSpPr>
          <p:cNvPr id="73" name="TextBox 72">
            <a:extLst>
              <a:ext uri="{FF2B5EF4-FFF2-40B4-BE49-F238E27FC236}">
                <a16:creationId xmlns:a16="http://schemas.microsoft.com/office/drawing/2014/main" xmlns="" id="{2F0AD8F1-3BAD-456F-9878-4913F7EFC324}"/>
              </a:ext>
            </a:extLst>
          </p:cNvPr>
          <p:cNvSpPr txBox="1"/>
          <p:nvPr/>
        </p:nvSpPr>
        <p:spPr>
          <a:xfrm>
            <a:off x="1442967" y="5413401"/>
            <a:ext cx="905164" cy="369332"/>
          </a:xfrm>
          <a:prstGeom prst="rect">
            <a:avLst/>
          </a:prstGeom>
          <a:noFill/>
        </p:spPr>
        <p:txBody>
          <a:bodyPr wrap="square" rtlCol="0">
            <a:spAutoFit/>
          </a:bodyPr>
          <a:lstStyle/>
          <a:p>
            <a:pPr algn="ctr"/>
            <a:r>
              <a:rPr lang="en-US" dirty="0"/>
              <a:t>B</a:t>
            </a:r>
          </a:p>
        </p:txBody>
      </p:sp>
      <p:sp>
        <p:nvSpPr>
          <p:cNvPr id="74" name="TextBox 73">
            <a:extLst>
              <a:ext uri="{FF2B5EF4-FFF2-40B4-BE49-F238E27FC236}">
                <a16:creationId xmlns:a16="http://schemas.microsoft.com/office/drawing/2014/main" xmlns="" id="{DAE99A1F-BB09-4B44-A636-9607F120E997}"/>
              </a:ext>
            </a:extLst>
          </p:cNvPr>
          <p:cNvSpPr txBox="1"/>
          <p:nvPr/>
        </p:nvSpPr>
        <p:spPr>
          <a:xfrm>
            <a:off x="2555902" y="5457575"/>
            <a:ext cx="905164" cy="369332"/>
          </a:xfrm>
          <a:prstGeom prst="rect">
            <a:avLst/>
          </a:prstGeom>
          <a:noFill/>
        </p:spPr>
        <p:txBody>
          <a:bodyPr wrap="square" rtlCol="0">
            <a:spAutoFit/>
          </a:bodyPr>
          <a:lstStyle/>
          <a:p>
            <a:pPr algn="ctr"/>
            <a:r>
              <a:rPr lang="en-US" dirty="0">
                <a:solidFill>
                  <a:srgbClr val="0070C0"/>
                </a:solidFill>
              </a:rPr>
              <a:t>$130</a:t>
            </a:r>
          </a:p>
        </p:txBody>
      </p:sp>
      <p:cxnSp>
        <p:nvCxnSpPr>
          <p:cNvPr id="75" name="Straight Connector 74">
            <a:extLst>
              <a:ext uri="{FF2B5EF4-FFF2-40B4-BE49-F238E27FC236}">
                <a16:creationId xmlns:a16="http://schemas.microsoft.com/office/drawing/2014/main" xmlns="" id="{6807E259-5AD7-4F3F-9EE2-3E58B74DAD2A}"/>
              </a:ext>
            </a:extLst>
          </p:cNvPr>
          <p:cNvCxnSpPr/>
          <p:nvPr/>
        </p:nvCxnSpPr>
        <p:spPr>
          <a:xfrm>
            <a:off x="2523331" y="6129806"/>
            <a:ext cx="7902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xmlns="" id="{21022981-16F0-4DC1-B575-45C4ADF80D36}"/>
              </a:ext>
            </a:extLst>
          </p:cNvPr>
          <p:cNvSpPr txBox="1"/>
          <p:nvPr/>
        </p:nvSpPr>
        <p:spPr>
          <a:xfrm>
            <a:off x="2562609" y="5760474"/>
            <a:ext cx="905164" cy="369332"/>
          </a:xfrm>
          <a:prstGeom prst="rect">
            <a:avLst/>
          </a:prstGeom>
          <a:noFill/>
        </p:spPr>
        <p:txBody>
          <a:bodyPr wrap="square" rtlCol="0">
            <a:spAutoFit/>
          </a:bodyPr>
          <a:lstStyle/>
          <a:p>
            <a:pPr algn="ctr"/>
            <a:r>
              <a:rPr lang="en-US" dirty="0">
                <a:solidFill>
                  <a:srgbClr val="0070C0"/>
                </a:solidFill>
              </a:rPr>
              <a:t>$100</a:t>
            </a:r>
          </a:p>
        </p:txBody>
      </p:sp>
      <p:cxnSp>
        <p:nvCxnSpPr>
          <p:cNvPr id="77" name="Straight Connector 76">
            <a:extLst>
              <a:ext uri="{FF2B5EF4-FFF2-40B4-BE49-F238E27FC236}">
                <a16:creationId xmlns:a16="http://schemas.microsoft.com/office/drawing/2014/main" xmlns="" id="{5D1CA4A7-A5AE-4F80-9792-6DAE9BD36289}"/>
              </a:ext>
            </a:extLst>
          </p:cNvPr>
          <p:cNvCxnSpPr>
            <a:cxnSpLocks/>
          </p:cNvCxnSpPr>
          <p:nvPr/>
        </p:nvCxnSpPr>
        <p:spPr>
          <a:xfrm>
            <a:off x="3967215" y="3597437"/>
            <a:ext cx="0" cy="752081"/>
          </a:xfrm>
          <a:prstGeom prst="line">
            <a:avLst/>
          </a:prstGeom>
          <a:ln>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xmlns="" id="{5DE71361-E6CB-4FDD-85E3-322B86285B60}"/>
              </a:ext>
            </a:extLst>
          </p:cNvPr>
          <p:cNvSpPr txBox="1"/>
          <p:nvPr/>
        </p:nvSpPr>
        <p:spPr>
          <a:xfrm>
            <a:off x="1468999" y="6142083"/>
            <a:ext cx="905164" cy="369332"/>
          </a:xfrm>
          <a:prstGeom prst="rect">
            <a:avLst/>
          </a:prstGeom>
          <a:noFill/>
        </p:spPr>
        <p:txBody>
          <a:bodyPr wrap="square" rtlCol="0">
            <a:spAutoFit/>
          </a:bodyPr>
          <a:lstStyle/>
          <a:p>
            <a:pPr algn="ctr"/>
            <a:r>
              <a:rPr lang="en-US" dirty="0"/>
              <a:t>Total</a:t>
            </a:r>
          </a:p>
        </p:txBody>
      </p:sp>
      <p:cxnSp>
        <p:nvCxnSpPr>
          <p:cNvPr id="82" name="Straight Connector 81">
            <a:extLst>
              <a:ext uri="{FF2B5EF4-FFF2-40B4-BE49-F238E27FC236}">
                <a16:creationId xmlns:a16="http://schemas.microsoft.com/office/drawing/2014/main" xmlns="" id="{AA2B6313-7694-48DA-A91F-923DD9104B70}"/>
              </a:ext>
            </a:extLst>
          </p:cNvPr>
          <p:cNvCxnSpPr>
            <a:cxnSpLocks/>
          </p:cNvCxnSpPr>
          <p:nvPr/>
        </p:nvCxnSpPr>
        <p:spPr>
          <a:xfrm>
            <a:off x="6901519" y="3597437"/>
            <a:ext cx="0" cy="752081"/>
          </a:xfrm>
          <a:prstGeom prst="line">
            <a:avLst/>
          </a:prstGeom>
          <a:ln>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Isosceles Triangle 84">
            <a:extLst>
              <a:ext uri="{FF2B5EF4-FFF2-40B4-BE49-F238E27FC236}">
                <a16:creationId xmlns:a16="http://schemas.microsoft.com/office/drawing/2014/main" xmlns="" id="{14966D2B-20CF-4198-9708-6D6BA6531098}"/>
              </a:ext>
            </a:extLst>
          </p:cNvPr>
          <p:cNvSpPr/>
          <p:nvPr/>
        </p:nvSpPr>
        <p:spPr>
          <a:xfrm rot="10800000">
            <a:off x="6540793" y="3060197"/>
            <a:ext cx="721453" cy="536895"/>
          </a:xfrm>
          <a:prstGeom prst="triangle">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endParaRPr lang="en-US" dirty="0"/>
          </a:p>
        </p:txBody>
      </p:sp>
      <p:sp>
        <p:nvSpPr>
          <p:cNvPr id="87" name="TextBox 86">
            <a:extLst>
              <a:ext uri="{FF2B5EF4-FFF2-40B4-BE49-F238E27FC236}">
                <a16:creationId xmlns:a16="http://schemas.microsoft.com/office/drawing/2014/main" xmlns="" id="{1E00C409-7DE1-429E-8373-BCE988F1CE91}"/>
              </a:ext>
            </a:extLst>
          </p:cNvPr>
          <p:cNvSpPr txBox="1"/>
          <p:nvPr/>
        </p:nvSpPr>
        <p:spPr>
          <a:xfrm>
            <a:off x="6603907" y="3057303"/>
            <a:ext cx="595223" cy="369332"/>
          </a:xfrm>
          <a:prstGeom prst="rect">
            <a:avLst/>
          </a:prstGeom>
          <a:noFill/>
        </p:spPr>
        <p:txBody>
          <a:bodyPr wrap="square" rtlCol="0">
            <a:spAutoFit/>
          </a:bodyPr>
          <a:lstStyle/>
          <a:p>
            <a:pPr algn="ctr"/>
            <a:r>
              <a:rPr lang="en-US" dirty="0">
                <a:solidFill>
                  <a:schemeClr val="bg1"/>
                </a:solidFill>
              </a:rPr>
              <a:t>B</a:t>
            </a:r>
          </a:p>
        </p:txBody>
      </p:sp>
      <p:sp>
        <p:nvSpPr>
          <p:cNvPr id="109" name="Isosceles Triangle 108">
            <a:extLst>
              <a:ext uri="{FF2B5EF4-FFF2-40B4-BE49-F238E27FC236}">
                <a16:creationId xmlns:a16="http://schemas.microsoft.com/office/drawing/2014/main" xmlns="" id="{DC1428FF-04F4-4EEA-B337-EF36F894434A}"/>
              </a:ext>
            </a:extLst>
          </p:cNvPr>
          <p:cNvSpPr/>
          <p:nvPr/>
        </p:nvSpPr>
        <p:spPr>
          <a:xfrm rot="10800000">
            <a:off x="9032833" y="3057036"/>
            <a:ext cx="721453" cy="536895"/>
          </a:xfrm>
          <a:prstGeom prst="triangle">
            <a:avLst/>
          </a:prstGeom>
          <a:noFill/>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endParaRPr lang="en-US" dirty="0"/>
          </a:p>
        </p:txBody>
      </p:sp>
      <p:sp>
        <p:nvSpPr>
          <p:cNvPr id="110" name="TextBox 109">
            <a:extLst>
              <a:ext uri="{FF2B5EF4-FFF2-40B4-BE49-F238E27FC236}">
                <a16:creationId xmlns:a16="http://schemas.microsoft.com/office/drawing/2014/main" xmlns="" id="{6F232E9D-922F-402C-B97B-374A92036719}"/>
              </a:ext>
            </a:extLst>
          </p:cNvPr>
          <p:cNvSpPr txBox="1"/>
          <p:nvPr/>
        </p:nvSpPr>
        <p:spPr>
          <a:xfrm>
            <a:off x="9079852" y="3034435"/>
            <a:ext cx="595223" cy="369332"/>
          </a:xfrm>
          <a:prstGeom prst="rect">
            <a:avLst/>
          </a:prstGeom>
          <a:noFill/>
        </p:spPr>
        <p:txBody>
          <a:bodyPr wrap="square" rtlCol="0">
            <a:spAutoFit/>
          </a:bodyPr>
          <a:lstStyle/>
          <a:p>
            <a:pPr algn="ctr"/>
            <a:r>
              <a:rPr lang="en-US" dirty="0"/>
              <a:t>C</a:t>
            </a:r>
          </a:p>
        </p:txBody>
      </p:sp>
      <p:sp>
        <p:nvSpPr>
          <p:cNvPr id="115" name="TextBox 114">
            <a:extLst>
              <a:ext uri="{FF2B5EF4-FFF2-40B4-BE49-F238E27FC236}">
                <a16:creationId xmlns:a16="http://schemas.microsoft.com/office/drawing/2014/main" xmlns="" id="{ADF1220D-C7FB-4E13-A826-FFC213DA1A5A}"/>
              </a:ext>
            </a:extLst>
          </p:cNvPr>
          <p:cNvSpPr txBox="1"/>
          <p:nvPr/>
        </p:nvSpPr>
        <p:spPr>
          <a:xfrm>
            <a:off x="1256924" y="4711285"/>
            <a:ext cx="1217821" cy="369332"/>
          </a:xfrm>
          <a:prstGeom prst="rect">
            <a:avLst/>
          </a:prstGeom>
          <a:noFill/>
        </p:spPr>
        <p:txBody>
          <a:bodyPr wrap="square" rtlCol="0">
            <a:spAutoFit/>
          </a:bodyPr>
          <a:lstStyle/>
          <a:p>
            <a:pPr algn="ctr"/>
            <a:r>
              <a:rPr lang="en-US" b="1" dirty="0"/>
              <a:t>Milestone</a:t>
            </a:r>
          </a:p>
        </p:txBody>
      </p:sp>
      <p:sp>
        <p:nvSpPr>
          <p:cNvPr id="116" name="TextBox 115">
            <a:extLst>
              <a:ext uri="{FF2B5EF4-FFF2-40B4-BE49-F238E27FC236}">
                <a16:creationId xmlns:a16="http://schemas.microsoft.com/office/drawing/2014/main" xmlns="" id="{551D7EFE-2A50-4ACC-9618-CFE37B1307E7}"/>
              </a:ext>
            </a:extLst>
          </p:cNvPr>
          <p:cNvSpPr txBox="1"/>
          <p:nvPr/>
        </p:nvSpPr>
        <p:spPr>
          <a:xfrm>
            <a:off x="1449674" y="5720951"/>
            <a:ext cx="905164" cy="369332"/>
          </a:xfrm>
          <a:prstGeom prst="rect">
            <a:avLst/>
          </a:prstGeom>
          <a:noFill/>
        </p:spPr>
        <p:txBody>
          <a:bodyPr wrap="square" rtlCol="0">
            <a:spAutoFit/>
          </a:bodyPr>
          <a:lstStyle/>
          <a:p>
            <a:pPr algn="ctr"/>
            <a:r>
              <a:rPr lang="en-US" dirty="0"/>
              <a:t>C</a:t>
            </a:r>
          </a:p>
        </p:txBody>
      </p:sp>
      <p:sp>
        <p:nvSpPr>
          <p:cNvPr id="117" name="TextBox 116">
            <a:extLst>
              <a:ext uri="{FF2B5EF4-FFF2-40B4-BE49-F238E27FC236}">
                <a16:creationId xmlns:a16="http://schemas.microsoft.com/office/drawing/2014/main" xmlns="" id="{A8117B26-881D-4B40-9EBD-BF7E9C59F0A9}"/>
              </a:ext>
            </a:extLst>
          </p:cNvPr>
          <p:cNvSpPr txBox="1"/>
          <p:nvPr/>
        </p:nvSpPr>
        <p:spPr>
          <a:xfrm>
            <a:off x="2699664" y="6130191"/>
            <a:ext cx="687010" cy="369332"/>
          </a:xfrm>
          <a:prstGeom prst="rect">
            <a:avLst/>
          </a:prstGeom>
          <a:noFill/>
        </p:spPr>
        <p:txBody>
          <a:bodyPr wrap="square" rtlCol="0">
            <a:spAutoFit/>
          </a:bodyPr>
          <a:lstStyle/>
          <a:p>
            <a:r>
              <a:rPr lang="en-US" dirty="0">
                <a:solidFill>
                  <a:schemeClr val="accent1">
                    <a:lumMod val="75000"/>
                  </a:schemeClr>
                </a:solidFill>
              </a:rPr>
              <a:t>$300</a:t>
            </a:r>
          </a:p>
        </p:txBody>
      </p:sp>
      <p:sp>
        <p:nvSpPr>
          <p:cNvPr id="118" name="TextBox 117">
            <a:extLst>
              <a:ext uri="{FF2B5EF4-FFF2-40B4-BE49-F238E27FC236}">
                <a16:creationId xmlns:a16="http://schemas.microsoft.com/office/drawing/2014/main" xmlns="" id="{A79F6B04-3DDD-4CB0-B51F-A6D82E31AB37}"/>
              </a:ext>
            </a:extLst>
          </p:cNvPr>
          <p:cNvSpPr txBox="1"/>
          <p:nvPr/>
        </p:nvSpPr>
        <p:spPr>
          <a:xfrm>
            <a:off x="8635661" y="4679523"/>
            <a:ext cx="905164" cy="369332"/>
          </a:xfrm>
          <a:prstGeom prst="rect">
            <a:avLst/>
          </a:prstGeom>
          <a:noFill/>
        </p:spPr>
        <p:txBody>
          <a:bodyPr wrap="square" rtlCol="0">
            <a:spAutoFit/>
          </a:bodyPr>
          <a:lstStyle/>
          <a:p>
            <a:pPr algn="ctr"/>
            <a:r>
              <a:rPr lang="en-US" b="1" dirty="0"/>
              <a:t>May</a:t>
            </a:r>
          </a:p>
        </p:txBody>
      </p:sp>
      <p:sp>
        <p:nvSpPr>
          <p:cNvPr id="119" name="TextBox 118">
            <a:extLst>
              <a:ext uri="{FF2B5EF4-FFF2-40B4-BE49-F238E27FC236}">
                <a16:creationId xmlns:a16="http://schemas.microsoft.com/office/drawing/2014/main" xmlns="" id="{E9478E3D-AE0E-4660-B110-1E69003B00AA}"/>
              </a:ext>
            </a:extLst>
          </p:cNvPr>
          <p:cNvSpPr txBox="1"/>
          <p:nvPr/>
        </p:nvSpPr>
        <p:spPr>
          <a:xfrm>
            <a:off x="9559405" y="4679523"/>
            <a:ext cx="905164" cy="369332"/>
          </a:xfrm>
          <a:prstGeom prst="rect">
            <a:avLst/>
          </a:prstGeom>
          <a:noFill/>
        </p:spPr>
        <p:txBody>
          <a:bodyPr wrap="square" rtlCol="0">
            <a:spAutoFit/>
          </a:bodyPr>
          <a:lstStyle/>
          <a:p>
            <a:pPr algn="ctr"/>
            <a:r>
              <a:rPr lang="en-US" b="1" dirty="0"/>
              <a:t>June</a:t>
            </a:r>
          </a:p>
        </p:txBody>
      </p:sp>
      <p:sp>
        <p:nvSpPr>
          <p:cNvPr id="120" name="TextBox 119">
            <a:extLst>
              <a:ext uri="{FF2B5EF4-FFF2-40B4-BE49-F238E27FC236}">
                <a16:creationId xmlns:a16="http://schemas.microsoft.com/office/drawing/2014/main" xmlns="" id="{8CA7E1E1-2378-4473-9066-FBBE8BC5FAD6}"/>
              </a:ext>
            </a:extLst>
          </p:cNvPr>
          <p:cNvSpPr txBox="1"/>
          <p:nvPr/>
        </p:nvSpPr>
        <p:spPr>
          <a:xfrm>
            <a:off x="10483149" y="4688960"/>
            <a:ext cx="905164" cy="369332"/>
          </a:xfrm>
          <a:prstGeom prst="rect">
            <a:avLst/>
          </a:prstGeom>
          <a:noFill/>
        </p:spPr>
        <p:txBody>
          <a:bodyPr wrap="square" rtlCol="0">
            <a:spAutoFit/>
          </a:bodyPr>
          <a:lstStyle/>
          <a:p>
            <a:pPr algn="ctr"/>
            <a:r>
              <a:rPr lang="en-US" b="1" dirty="0"/>
              <a:t>July</a:t>
            </a:r>
          </a:p>
        </p:txBody>
      </p:sp>
      <p:sp>
        <p:nvSpPr>
          <p:cNvPr id="121" name="TextBox 120">
            <a:extLst>
              <a:ext uri="{FF2B5EF4-FFF2-40B4-BE49-F238E27FC236}">
                <a16:creationId xmlns:a16="http://schemas.microsoft.com/office/drawing/2014/main" xmlns="" id="{632A616C-3F8E-4021-A0DA-0D010F8A841F}"/>
              </a:ext>
            </a:extLst>
          </p:cNvPr>
          <p:cNvSpPr txBox="1"/>
          <p:nvPr/>
        </p:nvSpPr>
        <p:spPr>
          <a:xfrm>
            <a:off x="7398488" y="4970010"/>
            <a:ext cx="1217821" cy="369332"/>
          </a:xfrm>
          <a:prstGeom prst="rect">
            <a:avLst/>
          </a:prstGeom>
          <a:noFill/>
        </p:spPr>
        <p:txBody>
          <a:bodyPr wrap="square" rtlCol="0">
            <a:spAutoFit/>
          </a:bodyPr>
          <a:lstStyle/>
          <a:p>
            <a:r>
              <a:rPr lang="en-US" b="1" dirty="0"/>
              <a:t>BCWS</a:t>
            </a:r>
          </a:p>
        </p:txBody>
      </p:sp>
      <p:sp>
        <p:nvSpPr>
          <p:cNvPr id="122" name="TextBox 121">
            <a:extLst>
              <a:ext uri="{FF2B5EF4-FFF2-40B4-BE49-F238E27FC236}">
                <a16:creationId xmlns:a16="http://schemas.microsoft.com/office/drawing/2014/main" xmlns="" id="{F614E0BC-34D5-4A76-84CF-C028F4A6F017}"/>
              </a:ext>
            </a:extLst>
          </p:cNvPr>
          <p:cNvSpPr txBox="1"/>
          <p:nvPr/>
        </p:nvSpPr>
        <p:spPr>
          <a:xfrm>
            <a:off x="7387607" y="5272909"/>
            <a:ext cx="1217821" cy="369332"/>
          </a:xfrm>
          <a:prstGeom prst="rect">
            <a:avLst/>
          </a:prstGeom>
          <a:noFill/>
        </p:spPr>
        <p:txBody>
          <a:bodyPr wrap="square" rtlCol="0">
            <a:spAutoFit/>
          </a:bodyPr>
          <a:lstStyle/>
          <a:p>
            <a:r>
              <a:rPr lang="en-US" b="1" dirty="0"/>
              <a:t>BCWScum</a:t>
            </a:r>
          </a:p>
        </p:txBody>
      </p:sp>
      <p:sp>
        <p:nvSpPr>
          <p:cNvPr id="123" name="TextBox 122">
            <a:extLst>
              <a:ext uri="{FF2B5EF4-FFF2-40B4-BE49-F238E27FC236}">
                <a16:creationId xmlns:a16="http://schemas.microsoft.com/office/drawing/2014/main" xmlns="" id="{C67DD5C4-1B0B-4146-929E-202615F5F228}"/>
              </a:ext>
            </a:extLst>
          </p:cNvPr>
          <p:cNvSpPr txBox="1"/>
          <p:nvPr/>
        </p:nvSpPr>
        <p:spPr>
          <a:xfrm>
            <a:off x="8644564" y="4970010"/>
            <a:ext cx="905164" cy="369332"/>
          </a:xfrm>
          <a:prstGeom prst="rect">
            <a:avLst/>
          </a:prstGeom>
          <a:noFill/>
        </p:spPr>
        <p:txBody>
          <a:bodyPr wrap="square" rtlCol="0">
            <a:spAutoFit/>
          </a:bodyPr>
          <a:lstStyle/>
          <a:p>
            <a:pPr algn="ctr"/>
            <a:r>
              <a:rPr lang="en-US" dirty="0">
                <a:solidFill>
                  <a:srgbClr val="0070C0"/>
                </a:solidFill>
              </a:rPr>
              <a:t>$70</a:t>
            </a:r>
          </a:p>
        </p:txBody>
      </p:sp>
      <p:sp>
        <p:nvSpPr>
          <p:cNvPr id="124" name="TextBox 123">
            <a:extLst>
              <a:ext uri="{FF2B5EF4-FFF2-40B4-BE49-F238E27FC236}">
                <a16:creationId xmlns:a16="http://schemas.microsoft.com/office/drawing/2014/main" xmlns="" id="{116D332C-AAD4-4739-AA0D-C16A734C8FA5}"/>
              </a:ext>
            </a:extLst>
          </p:cNvPr>
          <p:cNvSpPr txBox="1"/>
          <p:nvPr/>
        </p:nvSpPr>
        <p:spPr>
          <a:xfrm>
            <a:off x="8635661" y="5287332"/>
            <a:ext cx="905164" cy="369332"/>
          </a:xfrm>
          <a:prstGeom prst="rect">
            <a:avLst/>
          </a:prstGeom>
          <a:noFill/>
        </p:spPr>
        <p:txBody>
          <a:bodyPr wrap="square" rtlCol="0">
            <a:spAutoFit/>
          </a:bodyPr>
          <a:lstStyle/>
          <a:p>
            <a:pPr algn="ctr"/>
            <a:r>
              <a:rPr lang="en-US" dirty="0">
                <a:solidFill>
                  <a:srgbClr val="0070C0"/>
                </a:solidFill>
              </a:rPr>
              <a:t>$70</a:t>
            </a:r>
          </a:p>
        </p:txBody>
      </p:sp>
      <p:sp>
        <p:nvSpPr>
          <p:cNvPr id="125" name="TextBox 124">
            <a:extLst>
              <a:ext uri="{FF2B5EF4-FFF2-40B4-BE49-F238E27FC236}">
                <a16:creationId xmlns:a16="http://schemas.microsoft.com/office/drawing/2014/main" xmlns="" id="{0EA53B89-25B3-4738-86E1-E38EEEC2DA31}"/>
              </a:ext>
            </a:extLst>
          </p:cNvPr>
          <p:cNvSpPr txBox="1"/>
          <p:nvPr/>
        </p:nvSpPr>
        <p:spPr>
          <a:xfrm>
            <a:off x="9554566" y="5001583"/>
            <a:ext cx="905164" cy="369332"/>
          </a:xfrm>
          <a:prstGeom prst="rect">
            <a:avLst/>
          </a:prstGeom>
          <a:noFill/>
        </p:spPr>
        <p:txBody>
          <a:bodyPr wrap="square" rtlCol="0">
            <a:spAutoFit/>
          </a:bodyPr>
          <a:lstStyle/>
          <a:p>
            <a:pPr algn="ctr"/>
            <a:r>
              <a:rPr lang="en-US" dirty="0">
                <a:solidFill>
                  <a:srgbClr val="0070C0"/>
                </a:solidFill>
              </a:rPr>
              <a:t>$130</a:t>
            </a:r>
          </a:p>
        </p:txBody>
      </p:sp>
      <p:sp>
        <p:nvSpPr>
          <p:cNvPr id="126" name="TextBox 125">
            <a:extLst>
              <a:ext uri="{FF2B5EF4-FFF2-40B4-BE49-F238E27FC236}">
                <a16:creationId xmlns:a16="http://schemas.microsoft.com/office/drawing/2014/main" xmlns="" id="{9D75E3E3-1CD8-4501-979E-DA049AEF319F}"/>
              </a:ext>
            </a:extLst>
          </p:cNvPr>
          <p:cNvSpPr txBox="1"/>
          <p:nvPr/>
        </p:nvSpPr>
        <p:spPr>
          <a:xfrm>
            <a:off x="9558631" y="5292171"/>
            <a:ext cx="905164" cy="369332"/>
          </a:xfrm>
          <a:prstGeom prst="rect">
            <a:avLst/>
          </a:prstGeom>
          <a:noFill/>
        </p:spPr>
        <p:txBody>
          <a:bodyPr wrap="square" rtlCol="0">
            <a:spAutoFit/>
          </a:bodyPr>
          <a:lstStyle/>
          <a:p>
            <a:pPr algn="ctr"/>
            <a:r>
              <a:rPr lang="en-US" dirty="0">
                <a:solidFill>
                  <a:srgbClr val="0070C0"/>
                </a:solidFill>
              </a:rPr>
              <a:t>$200</a:t>
            </a:r>
          </a:p>
        </p:txBody>
      </p:sp>
      <p:sp>
        <p:nvSpPr>
          <p:cNvPr id="127" name="TextBox 126">
            <a:extLst>
              <a:ext uri="{FF2B5EF4-FFF2-40B4-BE49-F238E27FC236}">
                <a16:creationId xmlns:a16="http://schemas.microsoft.com/office/drawing/2014/main" xmlns="" id="{2142B11D-B21C-4B27-8776-486FDC46D81A}"/>
              </a:ext>
            </a:extLst>
          </p:cNvPr>
          <p:cNvSpPr txBox="1"/>
          <p:nvPr/>
        </p:nvSpPr>
        <p:spPr>
          <a:xfrm>
            <a:off x="10443701" y="4988908"/>
            <a:ext cx="905164" cy="369332"/>
          </a:xfrm>
          <a:prstGeom prst="rect">
            <a:avLst/>
          </a:prstGeom>
          <a:noFill/>
        </p:spPr>
        <p:txBody>
          <a:bodyPr wrap="square" rtlCol="0">
            <a:spAutoFit/>
          </a:bodyPr>
          <a:lstStyle/>
          <a:p>
            <a:pPr algn="ctr"/>
            <a:r>
              <a:rPr lang="en-US" dirty="0">
                <a:solidFill>
                  <a:srgbClr val="0070C0"/>
                </a:solidFill>
              </a:rPr>
              <a:t>$100</a:t>
            </a:r>
          </a:p>
        </p:txBody>
      </p:sp>
      <p:sp>
        <p:nvSpPr>
          <p:cNvPr id="128" name="TextBox 127">
            <a:extLst>
              <a:ext uri="{FF2B5EF4-FFF2-40B4-BE49-F238E27FC236}">
                <a16:creationId xmlns:a16="http://schemas.microsoft.com/office/drawing/2014/main" xmlns="" id="{D6E4DF1F-1F56-42E1-BC6B-8430AA61ECF6}"/>
              </a:ext>
            </a:extLst>
          </p:cNvPr>
          <p:cNvSpPr txBox="1"/>
          <p:nvPr/>
        </p:nvSpPr>
        <p:spPr>
          <a:xfrm>
            <a:off x="10447766" y="5279496"/>
            <a:ext cx="905164" cy="369332"/>
          </a:xfrm>
          <a:prstGeom prst="rect">
            <a:avLst/>
          </a:prstGeom>
          <a:noFill/>
        </p:spPr>
        <p:txBody>
          <a:bodyPr wrap="square" rtlCol="0">
            <a:spAutoFit/>
          </a:bodyPr>
          <a:lstStyle/>
          <a:p>
            <a:pPr algn="ctr"/>
            <a:r>
              <a:rPr lang="en-US" dirty="0">
                <a:solidFill>
                  <a:srgbClr val="0070C0"/>
                </a:solidFill>
              </a:rPr>
              <a:t>$300</a:t>
            </a:r>
          </a:p>
        </p:txBody>
      </p:sp>
      <p:sp>
        <p:nvSpPr>
          <p:cNvPr id="40" name="TextBox 39">
            <a:extLst>
              <a:ext uri="{FF2B5EF4-FFF2-40B4-BE49-F238E27FC236}">
                <a16:creationId xmlns:a16="http://schemas.microsoft.com/office/drawing/2014/main" xmlns="" id="{378FEAF2-6AD6-4722-BE52-786207FBE30A}"/>
              </a:ext>
            </a:extLst>
          </p:cNvPr>
          <p:cNvSpPr txBox="1"/>
          <p:nvPr/>
        </p:nvSpPr>
        <p:spPr>
          <a:xfrm>
            <a:off x="7387608" y="5890261"/>
            <a:ext cx="1217821" cy="369332"/>
          </a:xfrm>
          <a:prstGeom prst="rect">
            <a:avLst/>
          </a:prstGeom>
          <a:noFill/>
        </p:spPr>
        <p:txBody>
          <a:bodyPr wrap="square" rtlCol="0">
            <a:spAutoFit/>
          </a:bodyPr>
          <a:lstStyle/>
          <a:p>
            <a:r>
              <a:rPr lang="en-US" b="1" dirty="0"/>
              <a:t>BCWP</a:t>
            </a:r>
          </a:p>
        </p:txBody>
      </p:sp>
      <p:sp>
        <p:nvSpPr>
          <p:cNvPr id="41" name="TextBox 40">
            <a:extLst>
              <a:ext uri="{FF2B5EF4-FFF2-40B4-BE49-F238E27FC236}">
                <a16:creationId xmlns:a16="http://schemas.microsoft.com/office/drawing/2014/main" xmlns="" id="{282944FA-57B9-43F9-9D58-4E6A99AA4E5C}"/>
              </a:ext>
            </a:extLst>
          </p:cNvPr>
          <p:cNvSpPr txBox="1"/>
          <p:nvPr/>
        </p:nvSpPr>
        <p:spPr>
          <a:xfrm>
            <a:off x="7387607" y="6199004"/>
            <a:ext cx="1217821" cy="369332"/>
          </a:xfrm>
          <a:prstGeom prst="rect">
            <a:avLst/>
          </a:prstGeom>
          <a:noFill/>
        </p:spPr>
        <p:txBody>
          <a:bodyPr wrap="square" rtlCol="0">
            <a:spAutoFit/>
          </a:bodyPr>
          <a:lstStyle/>
          <a:p>
            <a:r>
              <a:rPr lang="en-US" b="1" dirty="0"/>
              <a:t>BCWPcum</a:t>
            </a:r>
          </a:p>
        </p:txBody>
      </p:sp>
      <p:sp>
        <p:nvSpPr>
          <p:cNvPr id="42" name="TextBox 41">
            <a:extLst>
              <a:ext uri="{FF2B5EF4-FFF2-40B4-BE49-F238E27FC236}">
                <a16:creationId xmlns:a16="http://schemas.microsoft.com/office/drawing/2014/main" xmlns="" id="{B6D5075E-88B7-409F-8903-4FFB4DF38E60}"/>
              </a:ext>
            </a:extLst>
          </p:cNvPr>
          <p:cNvSpPr txBox="1"/>
          <p:nvPr/>
        </p:nvSpPr>
        <p:spPr>
          <a:xfrm>
            <a:off x="8633684" y="5890261"/>
            <a:ext cx="905164" cy="369332"/>
          </a:xfrm>
          <a:prstGeom prst="rect">
            <a:avLst/>
          </a:prstGeom>
          <a:noFill/>
        </p:spPr>
        <p:txBody>
          <a:bodyPr wrap="square" rtlCol="0">
            <a:spAutoFit/>
          </a:bodyPr>
          <a:lstStyle/>
          <a:p>
            <a:pPr algn="ctr"/>
            <a:r>
              <a:rPr lang="en-US" dirty="0">
                <a:solidFill>
                  <a:srgbClr val="0070C0"/>
                </a:solidFill>
              </a:rPr>
              <a:t>$70</a:t>
            </a:r>
          </a:p>
        </p:txBody>
      </p:sp>
      <p:sp>
        <p:nvSpPr>
          <p:cNvPr id="43" name="TextBox 42">
            <a:extLst>
              <a:ext uri="{FF2B5EF4-FFF2-40B4-BE49-F238E27FC236}">
                <a16:creationId xmlns:a16="http://schemas.microsoft.com/office/drawing/2014/main" xmlns="" id="{ADD3833E-8A79-437A-A829-230D0B916103}"/>
              </a:ext>
            </a:extLst>
          </p:cNvPr>
          <p:cNvSpPr txBox="1"/>
          <p:nvPr/>
        </p:nvSpPr>
        <p:spPr>
          <a:xfrm>
            <a:off x="8624781" y="6207583"/>
            <a:ext cx="905164" cy="369332"/>
          </a:xfrm>
          <a:prstGeom prst="rect">
            <a:avLst/>
          </a:prstGeom>
          <a:noFill/>
        </p:spPr>
        <p:txBody>
          <a:bodyPr wrap="square" rtlCol="0">
            <a:spAutoFit/>
          </a:bodyPr>
          <a:lstStyle/>
          <a:p>
            <a:pPr algn="ctr"/>
            <a:r>
              <a:rPr lang="en-US" dirty="0">
                <a:solidFill>
                  <a:srgbClr val="0070C0"/>
                </a:solidFill>
              </a:rPr>
              <a:t>$70</a:t>
            </a:r>
          </a:p>
        </p:txBody>
      </p:sp>
      <p:sp>
        <p:nvSpPr>
          <p:cNvPr id="44" name="TextBox 43">
            <a:extLst>
              <a:ext uri="{FF2B5EF4-FFF2-40B4-BE49-F238E27FC236}">
                <a16:creationId xmlns:a16="http://schemas.microsoft.com/office/drawing/2014/main" xmlns="" id="{056AD3F7-288D-4B74-9415-A484DDBC485C}"/>
              </a:ext>
            </a:extLst>
          </p:cNvPr>
          <p:cNvSpPr txBox="1"/>
          <p:nvPr/>
        </p:nvSpPr>
        <p:spPr>
          <a:xfrm>
            <a:off x="9543686" y="5921834"/>
            <a:ext cx="905164" cy="369332"/>
          </a:xfrm>
          <a:prstGeom prst="rect">
            <a:avLst/>
          </a:prstGeom>
          <a:noFill/>
        </p:spPr>
        <p:txBody>
          <a:bodyPr wrap="square" rtlCol="0">
            <a:spAutoFit/>
          </a:bodyPr>
          <a:lstStyle/>
          <a:p>
            <a:pPr algn="ctr"/>
            <a:r>
              <a:rPr lang="en-US" dirty="0">
                <a:solidFill>
                  <a:srgbClr val="0070C0"/>
                </a:solidFill>
              </a:rPr>
              <a:t>$130</a:t>
            </a:r>
          </a:p>
        </p:txBody>
      </p:sp>
      <p:sp>
        <p:nvSpPr>
          <p:cNvPr id="45" name="TextBox 44">
            <a:extLst>
              <a:ext uri="{FF2B5EF4-FFF2-40B4-BE49-F238E27FC236}">
                <a16:creationId xmlns:a16="http://schemas.microsoft.com/office/drawing/2014/main" xmlns="" id="{F6127047-D6C7-4686-9E91-A63F5417F7A3}"/>
              </a:ext>
            </a:extLst>
          </p:cNvPr>
          <p:cNvSpPr txBox="1"/>
          <p:nvPr/>
        </p:nvSpPr>
        <p:spPr>
          <a:xfrm>
            <a:off x="9547751" y="6212422"/>
            <a:ext cx="905164" cy="369332"/>
          </a:xfrm>
          <a:prstGeom prst="rect">
            <a:avLst/>
          </a:prstGeom>
          <a:noFill/>
        </p:spPr>
        <p:txBody>
          <a:bodyPr wrap="square" rtlCol="0">
            <a:spAutoFit/>
          </a:bodyPr>
          <a:lstStyle/>
          <a:p>
            <a:pPr algn="ctr"/>
            <a:r>
              <a:rPr lang="en-US" dirty="0">
                <a:solidFill>
                  <a:srgbClr val="0070C0"/>
                </a:solidFill>
              </a:rPr>
              <a:t>$200</a:t>
            </a:r>
          </a:p>
        </p:txBody>
      </p:sp>
      <p:sp>
        <p:nvSpPr>
          <p:cNvPr id="46" name="TextBox 45">
            <a:extLst>
              <a:ext uri="{FF2B5EF4-FFF2-40B4-BE49-F238E27FC236}">
                <a16:creationId xmlns:a16="http://schemas.microsoft.com/office/drawing/2014/main" xmlns="" id="{0B13D5F3-91C5-4EA4-A9F3-14063C3DD7EC}"/>
              </a:ext>
            </a:extLst>
          </p:cNvPr>
          <p:cNvSpPr txBox="1"/>
          <p:nvPr/>
        </p:nvSpPr>
        <p:spPr>
          <a:xfrm>
            <a:off x="10553771" y="5909159"/>
            <a:ext cx="905164" cy="369332"/>
          </a:xfrm>
          <a:prstGeom prst="rect">
            <a:avLst/>
          </a:prstGeom>
          <a:noFill/>
        </p:spPr>
        <p:txBody>
          <a:bodyPr wrap="square" rtlCol="0">
            <a:spAutoFit/>
          </a:bodyPr>
          <a:lstStyle/>
          <a:p>
            <a:pPr algn="ctr"/>
            <a:r>
              <a:rPr lang="en-US" dirty="0">
                <a:solidFill>
                  <a:srgbClr val="0070C0"/>
                </a:solidFill>
              </a:rPr>
              <a:t>$0</a:t>
            </a:r>
          </a:p>
        </p:txBody>
      </p:sp>
      <p:sp>
        <p:nvSpPr>
          <p:cNvPr id="47" name="TextBox 46">
            <a:extLst>
              <a:ext uri="{FF2B5EF4-FFF2-40B4-BE49-F238E27FC236}">
                <a16:creationId xmlns:a16="http://schemas.microsoft.com/office/drawing/2014/main" xmlns="" id="{FD9257FA-A449-439B-84AE-F1066CDF5D96}"/>
              </a:ext>
            </a:extLst>
          </p:cNvPr>
          <p:cNvSpPr txBox="1"/>
          <p:nvPr/>
        </p:nvSpPr>
        <p:spPr>
          <a:xfrm>
            <a:off x="10446562" y="6209423"/>
            <a:ext cx="905164" cy="369332"/>
          </a:xfrm>
          <a:prstGeom prst="rect">
            <a:avLst/>
          </a:prstGeom>
          <a:noFill/>
        </p:spPr>
        <p:txBody>
          <a:bodyPr wrap="square" rtlCol="0">
            <a:spAutoFit/>
          </a:bodyPr>
          <a:lstStyle/>
          <a:p>
            <a:pPr algn="ctr"/>
            <a:r>
              <a:rPr lang="en-US" dirty="0">
                <a:solidFill>
                  <a:srgbClr val="0070C0"/>
                </a:solidFill>
              </a:rPr>
              <a:t>$200</a:t>
            </a:r>
          </a:p>
        </p:txBody>
      </p:sp>
      <p:sp>
        <p:nvSpPr>
          <p:cNvPr id="48" name="TextBox 47">
            <a:extLst>
              <a:ext uri="{FF2B5EF4-FFF2-40B4-BE49-F238E27FC236}">
                <a16:creationId xmlns:a16="http://schemas.microsoft.com/office/drawing/2014/main" xmlns="" id="{887801B1-DAC7-46A0-A591-D38D85330387}"/>
              </a:ext>
            </a:extLst>
          </p:cNvPr>
          <p:cNvSpPr txBox="1"/>
          <p:nvPr/>
        </p:nvSpPr>
        <p:spPr>
          <a:xfrm>
            <a:off x="2035233" y="4350661"/>
            <a:ext cx="1248932" cy="369332"/>
          </a:xfrm>
          <a:prstGeom prst="rect">
            <a:avLst/>
          </a:prstGeom>
          <a:noFill/>
        </p:spPr>
        <p:txBody>
          <a:bodyPr wrap="square" rtlCol="0">
            <a:spAutoFit/>
          </a:bodyPr>
          <a:lstStyle/>
          <a:p>
            <a:pPr algn="ctr"/>
            <a:r>
              <a:rPr lang="en-US" dirty="0"/>
              <a:t>May</a:t>
            </a:r>
          </a:p>
        </p:txBody>
      </p:sp>
      <p:sp>
        <p:nvSpPr>
          <p:cNvPr id="49" name="TextBox 48">
            <a:extLst>
              <a:ext uri="{FF2B5EF4-FFF2-40B4-BE49-F238E27FC236}">
                <a16:creationId xmlns:a16="http://schemas.microsoft.com/office/drawing/2014/main" xmlns="" id="{A594B18D-DB84-4A53-A9BC-4A2791FA4EE8}"/>
              </a:ext>
            </a:extLst>
          </p:cNvPr>
          <p:cNvSpPr txBox="1"/>
          <p:nvPr/>
        </p:nvSpPr>
        <p:spPr>
          <a:xfrm>
            <a:off x="4842558" y="4320710"/>
            <a:ext cx="1248932" cy="369332"/>
          </a:xfrm>
          <a:prstGeom prst="rect">
            <a:avLst/>
          </a:prstGeom>
          <a:noFill/>
        </p:spPr>
        <p:txBody>
          <a:bodyPr wrap="square" rtlCol="0">
            <a:spAutoFit/>
          </a:bodyPr>
          <a:lstStyle/>
          <a:p>
            <a:pPr algn="ctr"/>
            <a:r>
              <a:rPr lang="en-US" dirty="0"/>
              <a:t>June</a:t>
            </a:r>
          </a:p>
        </p:txBody>
      </p:sp>
      <p:sp>
        <p:nvSpPr>
          <p:cNvPr id="50" name="TextBox 49">
            <a:extLst>
              <a:ext uri="{FF2B5EF4-FFF2-40B4-BE49-F238E27FC236}">
                <a16:creationId xmlns:a16="http://schemas.microsoft.com/office/drawing/2014/main" xmlns="" id="{59FB1B85-A14D-4FD5-A731-FB32EFCD4F11}"/>
              </a:ext>
            </a:extLst>
          </p:cNvPr>
          <p:cNvSpPr txBox="1"/>
          <p:nvPr/>
        </p:nvSpPr>
        <p:spPr>
          <a:xfrm>
            <a:off x="7494891" y="4305130"/>
            <a:ext cx="1248932" cy="369332"/>
          </a:xfrm>
          <a:prstGeom prst="rect">
            <a:avLst/>
          </a:prstGeom>
          <a:noFill/>
        </p:spPr>
        <p:txBody>
          <a:bodyPr wrap="square" rtlCol="0">
            <a:spAutoFit/>
          </a:bodyPr>
          <a:lstStyle/>
          <a:p>
            <a:pPr algn="ctr"/>
            <a:r>
              <a:rPr lang="en-US" dirty="0"/>
              <a:t>July</a:t>
            </a:r>
          </a:p>
        </p:txBody>
      </p:sp>
      <p:sp>
        <p:nvSpPr>
          <p:cNvPr id="51" name="TextBox 50">
            <a:extLst>
              <a:ext uri="{FF2B5EF4-FFF2-40B4-BE49-F238E27FC236}">
                <a16:creationId xmlns:a16="http://schemas.microsoft.com/office/drawing/2014/main" xmlns="" id="{14EF772C-32A0-4AAC-9F37-DF526D7FA1EB}"/>
              </a:ext>
            </a:extLst>
          </p:cNvPr>
          <p:cNvSpPr txBox="1"/>
          <p:nvPr/>
        </p:nvSpPr>
        <p:spPr>
          <a:xfrm>
            <a:off x="3337815" y="5156351"/>
            <a:ext cx="3696458" cy="369332"/>
          </a:xfrm>
          <a:prstGeom prst="rect">
            <a:avLst/>
          </a:prstGeom>
          <a:noFill/>
        </p:spPr>
        <p:txBody>
          <a:bodyPr wrap="square" rtlCol="0">
            <a:spAutoFit/>
          </a:bodyPr>
          <a:lstStyle/>
          <a:p>
            <a:r>
              <a:rPr lang="en-US" b="1" dirty="0"/>
              <a:t>Design Requirements Approved</a:t>
            </a:r>
          </a:p>
        </p:txBody>
      </p:sp>
      <p:sp>
        <p:nvSpPr>
          <p:cNvPr id="52" name="TextBox 51">
            <a:extLst>
              <a:ext uri="{FF2B5EF4-FFF2-40B4-BE49-F238E27FC236}">
                <a16:creationId xmlns:a16="http://schemas.microsoft.com/office/drawing/2014/main" xmlns="" id="{7E11D89C-BC1B-4755-A493-54FF13CB3F29}"/>
              </a:ext>
            </a:extLst>
          </p:cNvPr>
          <p:cNvSpPr txBox="1"/>
          <p:nvPr/>
        </p:nvSpPr>
        <p:spPr>
          <a:xfrm>
            <a:off x="3357168" y="5460641"/>
            <a:ext cx="3696458" cy="369332"/>
          </a:xfrm>
          <a:prstGeom prst="rect">
            <a:avLst/>
          </a:prstGeom>
          <a:noFill/>
        </p:spPr>
        <p:txBody>
          <a:bodyPr wrap="square" rtlCol="0">
            <a:spAutoFit/>
          </a:bodyPr>
          <a:lstStyle/>
          <a:p>
            <a:r>
              <a:rPr lang="en-US" b="1" dirty="0"/>
              <a:t>Preliminary Design Finalized</a:t>
            </a:r>
          </a:p>
        </p:txBody>
      </p:sp>
      <p:sp>
        <p:nvSpPr>
          <p:cNvPr id="53" name="TextBox 52">
            <a:extLst>
              <a:ext uri="{FF2B5EF4-FFF2-40B4-BE49-F238E27FC236}">
                <a16:creationId xmlns:a16="http://schemas.microsoft.com/office/drawing/2014/main" xmlns="" id="{DD57B40B-B29D-4D46-9BD7-2F3A0ABBCD31}"/>
              </a:ext>
            </a:extLst>
          </p:cNvPr>
          <p:cNvSpPr txBox="1"/>
          <p:nvPr/>
        </p:nvSpPr>
        <p:spPr>
          <a:xfrm>
            <a:off x="3364039" y="5760474"/>
            <a:ext cx="3696458" cy="369332"/>
          </a:xfrm>
          <a:prstGeom prst="rect">
            <a:avLst/>
          </a:prstGeom>
          <a:noFill/>
        </p:spPr>
        <p:txBody>
          <a:bodyPr wrap="square" rtlCol="0">
            <a:spAutoFit/>
          </a:bodyPr>
          <a:lstStyle/>
          <a:p>
            <a:r>
              <a:rPr lang="en-US" b="1" dirty="0"/>
              <a:t>Final Drawing Approved</a:t>
            </a:r>
          </a:p>
        </p:txBody>
      </p:sp>
      <p:sp>
        <p:nvSpPr>
          <p:cNvPr id="55" name="Title 1">
            <a:extLst>
              <a:ext uri="{FF2B5EF4-FFF2-40B4-BE49-F238E27FC236}">
                <a16:creationId xmlns:a16="http://schemas.microsoft.com/office/drawing/2014/main" xmlns="" id="{B0B23B6E-45AB-41D0-9EAA-AF273BD7FAF9}"/>
              </a:ext>
            </a:extLst>
          </p:cNvPr>
          <p:cNvSpPr txBox="1">
            <a:spLocks/>
          </p:cNvSpPr>
          <p:nvPr/>
        </p:nvSpPr>
        <p:spPr>
          <a:xfrm>
            <a:off x="736600" y="162753"/>
            <a:ext cx="10515600" cy="751760"/>
          </a:xfrm>
          <a:prstGeom prst="rect">
            <a:avLst/>
          </a:prstGeom>
          <a:solidFill>
            <a:schemeClr val="accent3">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Discrete EVT: Milestone Weights</a:t>
            </a:r>
          </a:p>
        </p:txBody>
      </p:sp>
      <p:sp>
        <p:nvSpPr>
          <p:cNvPr id="2" name="Slide Number Placeholder 1">
            <a:extLst>
              <a:ext uri="{FF2B5EF4-FFF2-40B4-BE49-F238E27FC236}">
                <a16:creationId xmlns:a16="http://schemas.microsoft.com/office/drawing/2014/main" xmlns="" id="{8FDD55DF-BB80-4A7A-91BE-FA02222734CB}"/>
              </a:ext>
            </a:extLst>
          </p:cNvPr>
          <p:cNvSpPr>
            <a:spLocks noGrp="1"/>
          </p:cNvSpPr>
          <p:nvPr>
            <p:ph type="sldNum" sz="quarter" idx="12"/>
          </p:nvPr>
        </p:nvSpPr>
        <p:spPr>
          <a:xfrm>
            <a:off x="9032833" y="6367618"/>
            <a:ext cx="2743200" cy="365125"/>
          </a:xfrm>
        </p:spPr>
        <p:txBody>
          <a:bodyPr/>
          <a:lstStyle/>
          <a:p>
            <a:fld id="{7B59A598-58D1-480D-8057-49927A977735}" type="slidenum">
              <a:rPr lang="en-US" b="1" smtClean="0">
                <a:solidFill>
                  <a:schemeClr val="tx1"/>
                </a:solidFill>
              </a:rPr>
              <a:t>10</a:t>
            </a:fld>
            <a:endParaRPr lang="en-US" b="1" dirty="0">
              <a:solidFill>
                <a:schemeClr val="tx1"/>
              </a:solidFill>
            </a:endParaRPr>
          </a:p>
        </p:txBody>
      </p:sp>
    </p:spTree>
    <p:extLst>
      <p:ext uri="{BB962C8B-B14F-4D97-AF65-F5344CB8AC3E}">
        <p14:creationId xmlns:p14="http://schemas.microsoft.com/office/powerpoint/2010/main" val="186444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4A0C8A0F-3514-4E86-99DF-513D8CF016DD}"/>
              </a:ext>
            </a:extLst>
          </p:cNvPr>
          <p:cNvSpPr txBox="1">
            <a:spLocks noChangeArrowheads="1"/>
          </p:cNvSpPr>
          <p:nvPr/>
        </p:nvSpPr>
        <p:spPr bwMode="auto">
          <a:xfrm>
            <a:off x="981075" y="1403509"/>
            <a:ext cx="10458450" cy="9048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Work is planned in “homogeneous” units, such as feet of the same diameter pipe.</a:t>
            </a:r>
          </a:p>
          <a:p>
            <a:pPr marL="342900" marR="0" lvl="0" indent="-342900"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lang="en-US" sz="2400" kern="0" dirty="0">
                <a:latin typeface="Arial Narrow" panose="020B0606020202030204" pitchFamily="34" charset="0"/>
              </a:rPr>
              <a:t>The total budget is based on a unit budget price times the planned units in each period.</a:t>
            </a:r>
          </a:p>
        </p:txBody>
      </p:sp>
      <p:graphicFrame>
        <p:nvGraphicFramePr>
          <p:cNvPr id="3" name="Table 2">
            <a:extLst>
              <a:ext uri="{FF2B5EF4-FFF2-40B4-BE49-F238E27FC236}">
                <a16:creationId xmlns:a16="http://schemas.microsoft.com/office/drawing/2014/main" xmlns="" id="{3B8DCB92-6306-439D-A60C-BDF6F53AC3E2}"/>
              </a:ext>
            </a:extLst>
          </p:cNvPr>
          <p:cNvGraphicFramePr>
            <a:graphicFrameLocks noGrp="1"/>
          </p:cNvGraphicFramePr>
          <p:nvPr>
            <p:extLst>
              <p:ext uri="{D42A27DB-BD31-4B8C-83A1-F6EECF244321}">
                <p14:modId xmlns:p14="http://schemas.microsoft.com/office/powerpoint/2010/main" val="3593357207"/>
              </p:ext>
            </p:extLst>
          </p:nvPr>
        </p:nvGraphicFramePr>
        <p:xfrm>
          <a:off x="1369897" y="3300572"/>
          <a:ext cx="9249005" cy="1185068"/>
        </p:xfrm>
        <a:graphic>
          <a:graphicData uri="http://schemas.openxmlformats.org/drawingml/2006/table">
            <a:tbl>
              <a:tblPr firstRow="1" bandRow="1">
                <a:tableStyleId>{5C22544A-7EE6-4342-B048-85BDC9FD1C3A}</a:tableStyleId>
              </a:tblPr>
              <a:tblGrid>
                <a:gridCol w="2665325">
                  <a:extLst>
                    <a:ext uri="{9D8B030D-6E8A-4147-A177-3AD203B41FA5}">
                      <a16:colId xmlns:a16="http://schemas.microsoft.com/office/drawing/2014/main" xmlns="" val="454352574"/>
                    </a:ext>
                  </a:extLst>
                </a:gridCol>
                <a:gridCol w="1097280">
                  <a:extLst>
                    <a:ext uri="{9D8B030D-6E8A-4147-A177-3AD203B41FA5}">
                      <a16:colId xmlns:a16="http://schemas.microsoft.com/office/drawing/2014/main" xmlns="" val="2204094805"/>
                    </a:ext>
                  </a:extLst>
                </a:gridCol>
                <a:gridCol w="1097280">
                  <a:extLst>
                    <a:ext uri="{9D8B030D-6E8A-4147-A177-3AD203B41FA5}">
                      <a16:colId xmlns:a16="http://schemas.microsoft.com/office/drawing/2014/main" xmlns="" val="338388258"/>
                    </a:ext>
                  </a:extLst>
                </a:gridCol>
                <a:gridCol w="1097280">
                  <a:extLst>
                    <a:ext uri="{9D8B030D-6E8A-4147-A177-3AD203B41FA5}">
                      <a16:colId xmlns:a16="http://schemas.microsoft.com/office/drawing/2014/main" xmlns="" val="3419410696"/>
                    </a:ext>
                  </a:extLst>
                </a:gridCol>
                <a:gridCol w="1097280">
                  <a:extLst>
                    <a:ext uri="{9D8B030D-6E8A-4147-A177-3AD203B41FA5}">
                      <a16:colId xmlns:a16="http://schemas.microsoft.com/office/drawing/2014/main" xmlns="" val="2303968897"/>
                    </a:ext>
                  </a:extLst>
                </a:gridCol>
                <a:gridCol w="1097280">
                  <a:extLst>
                    <a:ext uri="{9D8B030D-6E8A-4147-A177-3AD203B41FA5}">
                      <a16:colId xmlns:a16="http://schemas.microsoft.com/office/drawing/2014/main" xmlns="" val="2288632268"/>
                    </a:ext>
                  </a:extLst>
                </a:gridCol>
                <a:gridCol w="1097280">
                  <a:extLst>
                    <a:ext uri="{9D8B030D-6E8A-4147-A177-3AD203B41FA5}">
                      <a16:colId xmlns:a16="http://schemas.microsoft.com/office/drawing/2014/main" xmlns="" val="1406438570"/>
                    </a:ext>
                  </a:extLst>
                </a:gridCol>
              </a:tblGrid>
              <a:tr h="370840">
                <a:tc>
                  <a:txBody>
                    <a:bodyPr/>
                    <a:lstStyle/>
                    <a:p>
                      <a:pPr algn="ctr"/>
                      <a:endParaRPr lang="en-US" dirty="0"/>
                    </a:p>
                  </a:txBody>
                  <a:tcPr anchor="ctr"/>
                </a:tc>
                <a:tc>
                  <a:txBody>
                    <a:bodyPr/>
                    <a:lstStyle/>
                    <a:p>
                      <a:pPr algn="ctr"/>
                      <a:r>
                        <a:rPr lang="en-US" dirty="0"/>
                        <a:t>January</a:t>
                      </a:r>
                    </a:p>
                  </a:txBody>
                  <a:tcPr anchor="ctr"/>
                </a:tc>
                <a:tc>
                  <a:txBody>
                    <a:bodyPr/>
                    <a:lstStyle/>
                    <a:p>
                      <a:pPr algn="ctr"/>
                      <a:r>
                        <a:rPr lang="en-US" dirty="0"/>
                        <a:t>February</a:t>
                      </a:r>
                    </a:p>
                  </a:txBody>
                  <a:tcPr anchor="ctr"/>
                </a:tc>
                <a:tc>
                  <a:txBody>
                    <a:bodyPr/>
                    <a:lstStyle/>
                    <a:p>
                      <a:pPr algn="ctr"/>
                      <a:r>
                        <a:rPr lang="en-US" dirty="0"/>
                        <a:t>March</a:t>
                      </a:r>
                    </a:p>
                  </a:txBody>
                  <a:tcPr anchor="ctr"/>
                </a:tc>
                <a:tc>
                  <a:txBody>
                    <a:bodyPr/>
                    <a:lstStyle/>
                    <a:p>
                      <a:pPr algn="ctr"/>
                      <a:r>
                        <a:rPr lang="en-US" dirty="0"/>
                        <a:t>April</a:t>
                      </a:r>
                    </a:p>
                  </a:txBody>
                  <a:tcPr anchor="ctr"/>
                </a:tc>
                <a:tc>
                  <a:txBody>
                    <a:bodyPr/>
                    <a:lstStyle/>
                    <a:p>
                      <a:pPr algn="ctr"/>
                      <a:r>
                        <a:rPr lang="en-US" dirty="0"/>
                        <a:t>May</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51178128"/>
                  </a:ext>
                </a:extLst>
              </a:tr>
              <a:tr h="443388">
                <a:tc>
                  <a:txBody>
                    <a:bodyPr/>
                    <a:lstStyle/>
                    <a:p>
                      <a:r>
                        <a:rPr lang="en-US" dirty="0"/>
                        <a:t>Planned Pipe </a:t>
                      </a:r>
                    </a:p>
                  </a:txBody>
                  <a:tcPr/>
                </a:tc>
                <a:tc>
                  <a:txBody>
                    <a:bodyPr/>
                    <a:lstStyle/>
                    <a:p>
                      <a:pPr algn="r"/>
                      <a:r>
                        <a:rPr lang="en-US" dirty="0"/>
                        <a:t>70</a:t>
                      </a:r>
                    </a:p>
                  </a:txBody>
                  <a:tcPr/>
                </a:tc>
                <a:tc>
                  <a:txBody>
                    <a:bodyPr/>
                    <a:lstStyle/>
                    <a:p>
                      <a:pPr algn="r"/>
                      <a:r>
                        <a:rPr lang="en-US" dirty="0"/>
                        <a:t>50</a:t>
                      </a:r>
                    </a:p>
                  </a:txBody>
                  <a:tcPr/>
                </a:tc>
                <a:tc>
                  <a:txBody>
                    <a:bodyPr/>
                    <a:lstStyle/>
                    <a:p>
                      <a:pPr algn="r"/>
                      <a:r>
                        <a:rPr lang="en-US" dirty="0"/>
                        <a:t>50</a:t>
                      </a:r>
                    </a:p>
                  </a:txBody>
                  <a:tcPr/>
                </a:tc>
                <a:tc>
                  <a:txBody>
                    <a:bodyPr/>
                    <a:lstStyle/>
                    <a:p>
                      <a:pPr algn="r"/>
                      <a:r>
                        <a:rPr lang="en-US" dirty="0"/>
                        <a:t>40</a:t>
                      </a:r>
                    </a:p>
                  </a:txBody>
                  <a:tcPr/>
                </a:tc>
                <a:tc>
                  <a:txBody>
                    <a:bodyPr/>
                    <a:lstStyle/>
                    <a:p>
                      <a:pPr algn="r"/>
                      <a:r>
                        <a:rPr lang="en-US" dirty="0"/>
                        <a:t>90</a:t>
                      </a:r>
                    </a:p>
                  </a:txBody>
                  <a:tcPr>
                    <a:lnR w="12700" cap="flat" cmpd="sng" algn="ctr">
                      <a:solidFill>
                        <a:schemeClr val="tx1"/>
                      </a:solidFill>
                      <a:prstDash val="solid"/>
                      <a:round/>
                      <a:headEnd type="none" w="med" len="med"/>
                      <a:tailEnd type="none" w="med" len="med"/>
                    </a:lnR>
                  </a:tcPr>
                </a:tc>
                <a:tc>
                  <a:txBody>
                    <a:bodyPr/>
                    <a:lstStyle/>
                    <a:p>
                      <a:pPr algn="r"/>
                      <a:r>
                        <a:rPr lang="en-US" dirty="0"/>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398515060"/>
                  </a:ext>
                </a:extLst>
              </a:tr>
              <a:tr h="370840">
                <a:tc>
                  <a:txBody>
                    <a:bodyPr/>
                    <a:lstStyle/>
                    <a:p>
                      <a:r>
                        <a:rPr lang="en-US" dirty="0"/>
                        <a:t>Budget @ $250 per foot</a:t>
                      </a:r>
                    </a:p>
                  </a:txBody>
                  <a:tcPr/>
                </a:tc>
                <a:tc>
                  <a:txBody>
                    <a:bodyPr/>
                    <a:lstStyle/>
                    <a:p>
                      <a:pPr algn="r"/>
                      <a:r>
                        <a:rPr lang="en-US" dirty="0"/>
                        <a:t>$17,500</a:t>
                      </a:r>
                    </a:p>
                  </a:txBody>
                  <a:tcPr/>
                </a:tc>
                <a:tc>
                  <a:txBody>
                    <a:bodyPr/>
                    <a:lstStyle/>
                    <a:p>
                      <a:pPr algn="r"/>
                      <a:r>
                        <a:rPr lang="en-US" dirty="0"/>
                        <a:t>$12,500</a:t>
                      </a:r>
                    </a:p>
                  </a:txBody>
                  <a:tcPr/>
                </a:tc>
                <a:tc>
                  <a:txBody>
                    <a:bodyPr/>
                    <a:lstStyle/>
                    <a:p>
                      <a:pPr algn="r"/>
                      <a:r>
                        <a:rPr lang="en-US" dirty="0"/>
                        <a:t>$12,500</a:t>
                      </a:r>
                    </a:p>
                  </a:txBody>
                  <a:tcPr/>
                </a:tc>
                <a:tc>
                  <a:txBody>
                    <a:bodyPr/>
                    <a:lstStyle/>
                    <a:p>
                      <a:pPr algn="r"/>
                      <a:r>
                        <a:rPr lang="en-US" dirty="0"/>
                        <a:t>$10,000</a:t>
                      </a:r>
                    </a:p>
                  </a:txBody>
                  <a:tcPr/>
                </a:tc>
                <a:tc>
                  <a:txBody>
                    <a:bodyPr/>
                    <a:lstStyle/>
                    <a:p>
                      <a:pPr algn="r"/>
                      <a:r>
                        <a:rPr lang="en-US" dirty="0"/>
                        <a:t>$22,500</a:t>
                      </a:r>
                    </a:p>
                  </a:txBody>
                  <a:tcPr>
                    <a:lnR w="12700" cap="flat" cmpd="sng" algn="ctr">
                      <a:solidFill>
                        <a:schemeClr val="tx1"/>
                      </a:solidFill>
                      <a:prstDash val="solid"/>
                      <a:round/>
                      <a:headEnd type="none" w="med" len="med"/>
                      <a:tailEnd type="none" w="med" len="med"/>
                    </a:lnR>
                  </a:tcPr>
                </a:tc>
                <a:tc>
                  <a:txBody>
                    <a:bodyPr/>
                    <a:lstStyle/>
                    <a:p>
                      <a:pPr algn="r"/>
                      <a:r>
                        <a:rPr lang="en-US" dirty="0"/>
                        <a:t>$75,000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05287986"/>
                  </a:ext>
                </a:extLst>
              </a:tr>
            </a:tbl>
          </a:graphicData>
        </a:graphic>
      </p:graphicFrame>
      <p:sp>
        <p:nvSpPr>
          <p:cNvPr id="5" name="TextBox 4">
            <a:extLst>
              <a:ext uri="{FF2B5EF4-FFF2-40B4-BE49-F238E27FC236}">
                <a16:creationId xmlns:a16="http://schemas.microsoft.com/office/drawing/2014/main" xmlns="" id="{47C39393-E450-41E2-9F97-3DEEE01BFB37}"/>
              </a:ext>
            </a:extLst>
          </p:cNvPr>
          <p:cNvSpPr txBox="1">
            <a:spLocks noChangeArrowheads="1"/>
          </p:cNvSpPr>
          <p:nvPr/>
        </p:nvSpPr>
        <p:spPr bwMode="auto">
          <a:xfrm>
            <a:off x="523335" y="5347186"/>
            <a:ext cx="11145329" cy="1348061"/>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ctr" defTabSz="914400" rtl="0" eaLnBrk="1" fontAlgn="base" latinLnBrk="0" hangingPunct="1">
              <a:lnSpc>
                <a:spcPct val="100000"/>
              </a:lnSpc>
              <a:spcBef>
                <a:spcPct val="20000"/>
              </a:spcBef>
              <a:spcAft>
                <a:spcPct val="0"/>
              </a:spcAft>
              <a:buClr>
                <a:srgbClr val="3333FF"/>
              </a:buClr>
              <a:buSzTx/>
              <a:buFontTx/>
              <a:buNone/>
              <a:tabLst/>
              <a:defRPr/>
            </a:pPr>
            <a:r>
              <a:rPr lang="en-US" sz="2400" kern="0" dirty="0">
                <a:latin typeface="Arial Narrow" panose="020B0606020202030204" pitchFamily="34" charset="0"/>
              </a:rPr>
              <a:t>CAUTION:  Combining different types of units in a single activity, </a:t>
            </a:r>
          </a:p>
          <a:p>
            <a:pPr marL="228600" marR="0" lvl="0" indent="-228600" algn="ctr" defTabSz="914400" rtl="0" eaLnBrk="1" fontAlgn="base" latinLnBrk="0" hangingPunct="1">
              <a:lnSpc>
                <a:spcPct val="100000"/>
              </a:lnSpc>
              <a:spcBef>
                <a:spcPct val="20000"/>
              </a:spcBef>
              <a:spcAft>
                <a:spcPct val="0"/>
              </a:spcAft>
              <a:buClr>
                <a:srgbClr val="3333FF"/>
              </a:buClr>
              <a:buSzTx/>
              <a:buFontTx/>
              <a:buNone/>
              <a:tabLst/>
              <a:defRPr/>
            </a:pPr>
            <a:r>
              <a:rPr lang="en-US" sz="2400" kern="0" dirty="0">
                <a:latin typeface="Arial Narrow" panose="020B0606020202030204" pitchFamily="34" charset="0"/>
              </a:rPr>
              <a:t>such as multiple dimensions of pipe, </a:t>
            </a:r>
          </a:p>
          <a:p>
            <a:pPr marL="228600" marR="0" lvl="0" indent="-228600" algn="ctr" defTabSz="914400" rtl="0" eaLnBrk="1" fontAlgn="base" latinLnBrk="0" hangingPunct="1">
              <a:lnSpc>
                <a:spcPct val="100000"/>
              </a:lnSpc>
              <a:spcBef>
                <a:spcPct val="20000"/>
              </a:spcBef>
              <a:spcAft>
                <a:spcPct val="0"/>
              </a:spcAft>
              <a:buClr>
                <a:srgbClr val="3333FF"/>
              </a:buClr>
              <a:buSzTx/>
              <a:buFontTx/>
              <a:buNone/>
              <a:tabLst/>
              <a:defRPr/>
            </a:pPr>
            <a:r>
              <a:rPr lang="en-US" sz="2400" kern="0" dirty="0">
                <a:latin typeface="Arial Narrow" panose="020B0606020202030204" pitchFamily="34" charset="0"/>
              </a:rPr>
              <a:t>can result in an artificial variance.</a:t>
            </a:r>
          </a:p>
        </p:txBody>
      </p:sp>
      <p:sp>
        <p:nvSpPr>
          <p:cNvPr id="8" name="Title 1">
            <a:extLst>
              <a:ext uri="{FF2B5EF4-FFF2-40B4-BE49-F238E27FC236}">
                <a16:creationId xmlns:a16="http://schemas.microsoft.com/office/drawing/2014/main" xmlns="" id="{C19541B4-B12A-4E81-B2DC-6B0C0F800C8D}"/>
              </a:ext>
            </a:extLst>
          </p:cNvPr>
          <p:cNvSpPr txBox="1">
            <a:spLocks/>
          </p:cNvSpPr>
          <p:nvPr/>
        </p:nvSpPr>
        <p:spPr>
          <a:xfrm>
            <a:off x="736600" y="162753"/>
            <a:ext cx="10515600" cy="751760"/>
          </a:xfrm>
          <a:prstGeom prst="rect">
            <a:avLst/>
          </a:prstGeom>
          <a:solidFill>
            <a:schemeClr val="accent3">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Discrete EVT: Units Complete</a:t>
            </a:r>
          </a:p>
        </p:txBody>
      </p:sp>
      <p:sp>
        <p:nvSpPr>
          <p:cNvPr id="2" name="Slide Number Placeholder 1">
            <a:extLst>
              <a:ext uri="{FF2B5EF4-FFF2-40B4-BE49-F238E27FC236}">
                <a16:creationId xmlns:a16="http://schemas.microsoft.com/office/drawing/2014/main" xmlns="" id="{E16DF1E7-5722-4418-9DDC-1B04A2DD8B58}"/>
              </a:ext>
            </a:extLst>
          </p:cNvPr>
          <p:cNvSpPr>
            <a:spLocks noGrp="1"/>
          </p:cNvSpPr>
          <p:nvPr>
            <p:ph type="sldNum" sz="quarter" idx="12"/>
          </p:nvPr>
        </p:nvSpPr>
        <p:spPr>
          <a:xfrm>
            <a:off x="8897043" y="6355774"/>
            <a:ext cx="2743200" cy="365125"/>
          </a:xfrm>
        </p:spPr>
        <p:txBody>
          <a:bodyPr/>
          <a:lstStyle/>
          <a:p>
            <a:fld id="{7B59A598-58D1-480D-8057-49927A977735}" type="slidenum">
              <a:rPr lang="en-US" b="1" smtClean="0">
                <a:solidFill>
                  <a:schemeClr val="tx1"/>
                </a:solidFill>
              </a:rPr>
              <a:t>11</a:t>
            </a:fld>
            <a:endParaRPr lang="en-US" b="1" dirty="0">
              <a:solidFill>
                <a:schemeClr val="tx1"/>
              </a:solidFill>
            </a:endParaRPr>
          </a:p>
        </p:txBody>
      </p:sp>
      <p:grpSp>
        <p:nvGrpSpPr>
          <p:cNvPr id="7" name="Group 6">
            <a:extLst>
              <a:ext uri="{FF2B5EF4-FFF2-40B4-BE49-F238E27FC236}">
                <a16:creationId xmlns:a16="http://schemas.microsoft.com/office/drawing/2014/main" xmlns="" id="{44E7DE30-5BE0-4D2A-8C44-AA6E8FCB1E9E}"/>
              </a:ext>
            </a:extLst>
          </p:cNvPr>
          <p:cNvGrpSpPr/>
          <p:nvPr/>
        </p:nvGrpSpPr>
        <p:grpSpPr>
          <a:xfrm>
            <a:off x="1901474" y="6658586"/>
            <a:ext cx="9144000" cy="200025"/>
            <a:chOff x="0" y="0"/>
            <a:chExt cx="12192000" cy="200025"/>
          </a:xfrm>
        </p:grpSpPr>
        <p:grpSp>
          <p:nvGrpSpPr>
            <p:cNvPr id="9" name="Group 8">
              <a:extLst>
                <a:ext uri="{FF2B5EF4-FFF2-40B4-BE49-F238E27FC236}">
                  <a16:creationId xmlns:a16="http://schemas.microsoft.com/office/drawing/2014/main" xmlns="" id="{F6900C1A-4770-475E-8E77-73B43258B9D7}"/>
                </a:ext>
              </a:extLst>
            </p:cNvPr>
            <p:cNvGrpSpPr/>
            <p:nvPr userDrawn="1"/>
          </p:nvGrpSpPr>
          <p:grpSpPr>
            <a:xfrm>
              <a:off x="8261895" y="0"/>
              <a:ext cx="3930105" cy="200025"/>
              <a:chOff x="4905373" y="3677833"/>
              <a:chExt cx="7286628" cy="370857"/>
            </a:xfrm>
          </p:grpSpPr>
          <p:sp>
            <p:nvSpPr>
              <p:cNvPr id="65" name="Freeform 193">
                <a:extLst>
                  <a:ext uri="{FF2B5EF4-FFF2-40B4-BE49-F238E27FC236}">
                    <a16:creationId xmlns:a16="http://schemas.microsoft.com/office/drawing/2014/main" xmlns="" id="{BFFE27C0-95B9-43B7-A3E0-C4E4078C4AD9}"/>
                  </a:ext>
                </a:extLst>
              </p:cNvPr>
              <p:cNvSpPr>
                <a:spLocks/>
              </p:cNvSpPr>
              <p:nvPr/>
            </p:nvSpPr>
            <p:spPr bwMode="auto">
              <a:xfrm>
                <a:off x="4905373" y="3677833"/>
                <a:ext cx="733228" cy="370857"/>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6" name="Freeform 194">
                <a:extLst>
                  <a:ext uri="{FF2B5EF4-FFF2-40B4-BE49-F238E27FC236}">
                    <a16:creationId xmlns:a16="http://schemas.microsoft.com/office/drawing/2014/main" xmlns="" id="{B7BE811A-D164-474D-B0F9-FDD871F469F9}"/>
                  </a:ext>
                </a:extLst>
              </p:cNvPr>
              <p:cNvSpPr>
                <a:spLocks/>
              </p:cNvSpPr>
              <p:nvPr/>
            </p:nvSpPr>
            <p:spPr bwMode="auto">
              <a:xfrm>
                <a:off x="514049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7" name="Freeform 195">
                <a:extLst>
                  <a:ext uri="{FF2B5EF4-FFF2-40B4-BE49-F238E27FC236}">
                    <a16:creationId xmlns:a16="http://schemas.microsoft.com/office/drawing/2014/main" xmlns="" id="{F2DB94CB-78E7-4398-A1D2-69AFCDBEB91C}"/>
                  </a:ext>
                </a:extLst>
              </p:cNvPr>
              <p:cNvSpPr>
                <a:spLocks/>
              </p:cNvSpPr>
              <p:nvPr/>
            </p:nvSpPr>
            <p:spPr bwMode="auto">
              <a:xfrm>
                <a:off x="5512559" y="3677833"/>
                <a:ext cx="734440" cy="370857"/>
              </a:xfrm>
              <a:custGeom>
                <a:avLst/>
                <a:gdLst>
                  <a:gd name="T0" fmla="*/ 606 w 606"/>
                  <a:gd name="T1" fmla="*/ 306 h 306"/>
                  <a:gd name="T2" fmla="*/ 412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2"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8" name="Freeform 196">
                <a:extLst>
                  <a:ext uri="{FF2B5EF4-FFF2-40B4-BE49-F238E27FC236}">
                    <a16:creationId xmlns:a16="http://schemas.microsoft.com/office/drawing/2014/main" xmlns="" id="{67258C78-8A9D-43EA-B629-E95A0AA94ED8}"/>
                  </a:ext>
                </a:extLst>
              </p:cNvPr>
              <p:cNvSpPr>
                <a:spLocks/>
              </p:cNvSpPr>
              <p:nvPr/>
            </p:nvSpPr>
            <p:spPr bwMode="auto">
              <a:xfrm>
                <a:off x="5747677" y="3677833"/>
                <a:ext cx="868967" cy="370857"/>
              </a:xfrm>
              <a:custGeom>
                <a:avLst/>
                <a:gdLst>
                  <a:gd name="T0" fmla="*/ 717 w 717"/>
                  <a:gd name="T1" fmla="*/ 306 h 306"/>
                  <a:gd name="T2" fmla="*/ 412 w 717"/>
                  <a:gd name="T3" fmla="*/ 306 h 306"/>
                  <a:gd name="T4" fmla="*/ 0 w 717"/>
                  <a:gd name="T5" fmla="*/ 0 h 306"/>
                  <a:gd name="T6" fmla="*/ 305 w 717"/>
                  <a:gd name="T7" fmla="*/ 0 h 306"/>
                  <a:gd name="T8" fmla="*/ 717 w 717"/>
                  <a:gd name="T9" fmla="*/ 306 h 306"/>
                </a:gdLst>
                <a:ahLst/>
                <a:cxnLst>
                  <a:cxn ang="0">
                    <a:pos x="T0" y="T1"/>
                  </a:cxn>
                  <a:cxn ang="0">
                    <a:pos x="T2" y="T3"/>
                  </a:cxn>
                  <a:cxn ang="0">
                    <a:pos x="T4" y="T5"/>
                  </a:cxn>
                  <a:cxn ang="0">
                    <a:pos x="T6" y="T7"/>
                  </a:cxn>
                  <a:cxn ang="0">
                    <a:pos x="T8" y="T9"/>
                  </a:cxn>
                </a:cxnLst>
                <a:rect l="0" t="0" r="r" b="b"/>
                <a:pathLst>
                  <a:path w="717" h="306">
                    <a:moveTo>
                      <a:pt x="717" y="306"/>
                    </a:moveTo>
                    <a:lnTo>
                      <a:pt x="412" y="306"/>
                    </a:lnTo>
                    <a:lnTo>
                      <a:pt x="0" y="0"/>
                    </a:lnTo>
                    <a:lnTo>
                      <a:pt x="305" y="0"/>
                    </a:lnTo>
                    <a:lnTo>
                      <a:pt x="717"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9" name="Freeform 197">
                <a:extLst>
                  <a:ext uri="{FF2B5EF4-FFF2-40B4-BE49-F238E27FC236}">
                    <a16:creationId xmlns:a16="http://schemas.microsoft.com/office/drawing/2014/main" xmlns="" id="{E837952A-70C6-4CA8-8773-E19248F8F091}"/>
                  </a:ext>
                </a:extLst>
              </p:cNvPr>
              <p:cNvSpPr>
                <a:spLocks/>
              </p:cNvSpPr>
              <p:nvPr/>
            </p:nvSpPr>
            <p:spPr bwMode="auto">
              <a:xfrm>
                <a:off x="6120957" y="3677833"/>
                <a:ext cx="733228" cy="370857"/>
              </a:xfrm>
              <a:custGeom>
                <a:avLst/>
                <a:gdLst>
                  <a:gd name="T0" fmla="*/ 605 w 605"/>
                  <a:gd name="T1" fmla="*/ 306 h 306"/>
                  <a:gd name="T2" fmla="*/ 411 w 605"/>
                  <a:gd name="T3" fmla="*/ 306 h 306"/>
                  <a:gd name="T4" fmla="*/ 0 w 605"/>
                  <a:gd name="T5" fmla="*/ 0 h 306"/>
                  <a:gd name="T6" fmla="*/ 191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1"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0" name="Freeform 198">
                <a:extLst>
                  <a:ext uri="{FF2B5EF4-FFF2-40B4-BE49-F238E27FC236}">
                    <a16:creationId xmlns:a16="http://schemas.microsoft.com/office/drawing/2014/main" xmlns="" id="{04E4ECC5-147C-4C36-BBA4-3A9775D00887}"/>
                  </a:ext>
                </a:extLst>
              </p:cNvPr>
              <p:cNvSpPr>
                <a:spLocks/>
              </p:cNvSpPr>
              <p:nvPr/>
            </p:nvSpPr>
            <p:spPr bwMode="auto">
              <a:xfrm>
                <a:off x="6352439" y="3677833"/>
                <a:ext cx="871390" cy="370857"/>
              </a:xfrm>
              <a:custGeom>
                <a:avLst/>
                <a:gdLst>
                  <a:gd name="T0" fmla="*/ 719 w 719"/>
                  <a:gd name="T1" fmla="*/ 306 h 306"/>
                  <a:gd name="T2" fmla="*/ 414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4"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1" name="Freeform 199">
                <a:extLst>
                  <a:ext uri="{FF2B5EF4-FFF2-40B4-BE49-F238E27FC236}">
                    <a16:creationId xmlns:a16="http://schemas.microsoft.com/office/drawing/2014/main" xmlns="" id="{8C398569-5A11-47CE-AB84-47ADE1878D82}"/>
                  </a:ext>
                </a:extLst>
              </p:cNvPr>
              <p:cNvSpPr>
                <a:spLocks/>
              </p:cNvSpPr>
              <p:nvPr/>
            </p:nvSpPr>
            <p:spPr bwMode="auto">
              <a:xfrm>
                <a:off x="6728142" y="3677833"/>
                <a:ext cx="733228" cy="370857"/>
              </a:xfrm>
              <a:custGeom>
                <a:avLst/>
                <a:gdLst>
                  <a:gd name="T0" fmla="*/ 605 w 605"/>
                  <a:gd name="T1" fmla="*/ 306 h 306"/>
                  <a:gd name="T2" fmla="*/ 411 w 605"/>
                  <a:gd name="T3" fmla="*/ 306 h 306"/>
                  <a:gd name="T4" fmla="*/ 0 w 605"/>
                  <a:gd name="T5" fmla="*/ 0 h 306"/>
                  <a:gd name="T6" fmla="*/ 192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2"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2" name="Freeform 200">
                <a:extLst>
                  <a:ext uri="{FF2B5EF4-FFF2-40B4-BE49-F238E27FC236}">
                    <a16:creationId xmlns:a16="http://schemas.microsoft.com/office/drawing/2014/main" xmlns="" id="{7E4A03FC-5646-41F9-8AC7-3A146D46E4CC}"/>
                  </a:ext>
                </a:extLst>
              </p:cNvPr>
              <p:cNvSpPr>
                <a:spLocks/>
              </p:cNvSpPr>
              <p:nvPr/>
            </p:nvSpPr>
            <p:spPr bwMode="auto">
              <a:xfrm>
                <a:off x="6960836" y="3677833"/>
                <a:ext cx="870178" cy="370857"/>
              </a:xfrm>
              <a:custGeom>
                <a:avLst/>
                <a:gdLst>
                  <a:gd name="T0" fmla="*/ 718 w 718"/>
                  <a:gd name="T1" fmla="*/ 306 h 306"/>
                  <a:gd name="T2" fmla="*/ 413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3"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3" name="Freeform 201">
                <a:extLst>
                  <a:ext uri="{FF2B5EF4-FFF2-40B4-BE49-F238E27FC236}">
                    <a16:creationId xmlns:a16="http://schemas.microsoft.com/office/drawing/2014/main" xmlns="" id="{2D31144E-E1A0-46E2-B10C-46B7E217B652}"/>
                  </a:ext>
                </a:extLst>
              </p:cNvPr>
              <p:cNvSpPr>
                <a:spLocks/>
              </p:cNvSpPr>
              <p:nvPr/>
            </p:nvSpPr>
            <p:spPr bwMode="auto">
              <a:xfrm>
                <a:off x="733532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4" name="Freeform 202">
                <a:extLst>
                  <a:ext uri="{FF2B5EF4-FFF2-40B4-BE49-F238E27FC236}">
                    <a16:creationId xmlns:a16="http://schemas.microsoft.com/office/drawing/2014/main" xmlns="" id="{C94D9D65-7F6A-4953-B616-AF28A0BA6806}"/>
                  </a:ext>
                </a:extLst>
              </p:cNvPr>
              <p:cNvSpPr>
                <a:spLocks/>
              </p:cNvSpPr>
              <p:nvPr/>
            </p:nvSpPr>
            <p:spPr bwMode="auto">
              <a:xfrm>
                <a:off x="7568022" y="3677833"/>
                <a:ext cx="871390" cy="370857"/>
              </a:xfrm>
              <a:custGeom>
                <a:avLst/>
                <a:gdLst>
                  <a:gd name="T0" fmla="*/ 719 w 719"/>
                  <a:gd name="T1" fmla="*/ 306 h 306"/>
                  <a:gd name="T2" fmla="*/ 411 w 719"/>
                  <a:gd name="T3" fmla="*/ 306 h 306"/>
                  <a:gd name="T4" fmla="*/ 0 w 719"/>
                  <a:gd name="T5" fmla="*/ 0 h 306"/>
                  <a:gd name="T6" fmla="*/ 307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7"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5" name="Freeform 203">
                <a:extLst>
                  <a:ext uri="{FF2B5EF4-FFF2-40B4-BE49-F238E27FC236}">
                    <a16:creationId xmlns:a16="http://schemas.microsoft.com/office/drawing/2014/main" xmlns="" id="{7BBD448E-23F8-4F65-9ACC-C068939BF7B6}"/>
                  </a:ext>
                </a:extLst>
              </p:cNvPr>
              <p:cNvSpPr>
                <a:spLocks/>
              </p:cNvSpPr>
              <p:nvPr/>
            </p:nvSpPr>
            <p:spPr bwMode="auto">
              <a:xfrm>
                <a:off x="7943726" y="3677833"/>
                <a:ext cx="730804" cy="370857"/>
              </a:xfrm>
              <a:custGeom>
                <a:avLst/>
                <a:gdLst>
                  <a:gd name="T0" fmla="*/ 603 w 603"/>
                  <a:gd name="T1" fmla="*/ 306 h 306"/>
                  <a:gd name="T2" fmla="*/ 411 w 603"/>
                  <a:gd name="T3" fmla="*/ 306 h 306"/>
                  <a:gd name="T4" fmla="*/ 0 w 603"/>
                  <a:gd name="T5" fmla="*/ 0 h 306"/>
                  <a:gd name="T6" fmla="*/ 191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1"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6" name="Freeform 204">
                <a:extLst>
                  <a:ext uri="{FF2B5EF4-FFF2-40B4-BE49-F238E27FC236}">
                    <a16:creationId xmlns:a16="http://schemas.microsoft.com/office/drawing/2014/main" xmlns="" id="{7BB5E1B0-580A-42C8-A3EF-B005F7E3B23F}"/>
                  </a:ext>
                </a:extLst>
              </p:cNvPr>
              <p:cNvSpPr>
                <a:spLocks/>
              </p:cNvSpPr>
              <p:nvPr/>
            </p:nvSpPr>
            <p:spPr bwMode="auto">
              <a:xfrm>
                <a:off x="8175208" y="3677833"/>
                <a:ext cx="871390" cy="370857"/>
              </a:xfrm>
              <a:custGeom>
                <a:avLst/>
                <a:gdLst>
                  <a:gd name="T0" fmla="*/ 719 w 719"/>
                  <a:gd name="T1" fmla="*/ 306 h 306"/>
                  <a:gd name="T2" fmla="*/ 412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7" name="Freeform 205">
                <a:extLst>
                  <a:ext uri="{FF2B5EF4-FFF2-40B4-BE49-F238E27FC236}">
                    <a16:creationId xmlns:a16="http://schemas.microsoft.com/office/drawing/2014/main" xmlns="" id="{96A39DF9-64C3-44C2-B129-E968DA0DC460}"/>
                  </a:ext>
                </a:extLst>
              </p:cNvPr>
              <p:cNvSpPr>
                <a:spLocks/>
              </p:cNvSpPr>
              <p:nvPr/>
            </p:nvSpPr>
            <p:spPr bwMode="auto">
              <a:xfrm>
                <a:off x="8550912" y="3677833"/>
                <a:ext cx="730804" cy="370857"/>
              </a:xfrm>
              <a:custGeom>
                <a:avLst/>
                <a:gdLst>
                  <a:gd name="T0" fmla="*/ 603 w 603"/>
                  <a:gd name="T1" fmla="*/ 306 h 306"/>
                  <a:gd name="T2" fmla="*/ 411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8" name="Freeform 206">
                <a:extLst>
                  <a:ext uri="{FF2B5EF4-FFF2-40B4-BE49-F238E27FC236}">
                    <a16:creationId xmlns:a16="http://schemas.microsoft.com/office/drawing/2014/main" xmlns="" id="{10DA179C-8FFB-4505-9231-5FF53B6993B2}"/>
                  </a:ext>
                </a:extLst>
              </p:cNvPr>
              <p:cNvSpPr>
                <a:spLocks/>
              </p:cNvSpPr>
              <p:nvPr/>
            </p:nvSpPr>
            <p:spPr bwMode="auto">
              <a:xfrm>
                <a:off x="8783606" y="3677833"/>
                <a:ext cx="870178" cy="370857"/>
              </a:xfrm>
              <a:custGeom>
                <a:avLst/>
                <a:gdLst>
                  <a:gd name="T0" fmla="*/ 718 w 718"/>
                  <a:gd name="T1" fmla="*/ 306 h 306"/>
                  <a:gd name="T2" fmla="*/ 411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1"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9" name="Freeform 207">
                <a:extLst>
                  <a:ext uri="{FF2B5EF4-FFF2-40B4-BE49-F238E27FC236}">
                    <a16:creationId xmlns:a16="http://schemas.microsoft.com/office/drawing/2014/main" xmlns="" id="{DB122941-A54F-4A5F-B0BA-909F1DE56F9B}"/>
                  </a:ext>
                </a:extLst>
              </p:cNvPr>
              <p:cNvSpPr>
                <a:spLocks/>
              </p:cNvSpPr>
              <p:nvPr/>
            </p:nvSpPr>
            <p:spPr bwMode="auto">
              <a:xfrm>
                <a:off x="915809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0" name="Freeform 208">
                <a:extLst>
                  <a:ext uri="{FF2B5EF4-FFF2-40B4-BE49-F238E27FC236}">
                    <a16:creationId xmlns:a16="http://schemas.microsoft.com/office/drawing/2014/main" xmlns="" id="{3979806B-D71A-4DD7-83DB-4B653FDAE045}"/>
                  </a:ext>
                </a:extLst>
              </p:cNvPr>
              <p:cNvSpPr>
                <a:spLocks/>
              </p:cNvSpPr>
              <p:nvPr/>
            </p:nvSpPr>
            <p:spPr bwMode="auto">
              <a:xfrm>
                <a:off x="9390792" y="3677833"/>
                <a:ext cx="871390" cy="370857"/>
              </a:xfrm>
              <a:custGeom>
                <a:avLst/>
                <a:gdLst>
                  <a:gd name="T0" fmla="*/ 719 w 719"/>
                  <a:gd name="T1" fmla="*/ 306 h 306"/>
                  <a:gd name="T2" fmla="*/ 411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1" name="Freeform 209">
                <a:extLst>
                  <a:ext uri="{FF2B5EF4-FFF2-40B4-BE49-F238E27FC236}">
                    <a16:creationId xmlns:a16="http://schemas.microsoft.com/office/drawing/2014/main" xmlns="" id="{CBA87161-38A6-48B3-B6C1-18C17F81CCFE}"/>
                  </a:ext>
                </a:extLst>
              </p:cNvPr>
              <p:cNvSpPr>
                <a:spLocks/>
              </p:cNvSpPr>
              <p:nvPr/>
            </p:nvSpPr>
            <p:spPr bwMode="auto">
              <a:xfrm>
                <a:off x="9762859" y="3677833"/>
                <a:ext cx="734440" cy="370857"/>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2" name="Freeform 210">
                <a:extLst>
                  <a:ext uri="{FF2B5EF4-FFF2-40B4-BE49-F238E27FC236}">
                    <a16:creationId xmlns:a16="http://schemas.microsoft.com/office/drawing/2014/main" xmlns="" id="{989BB87C-55A9-40A0-A066-1C271FB79159}"/>
                  </a:ext>
                </a:extLst>
              </p:cNvPr>
              <p:cNvSpPr>
                <a:spLocks/>
              </p:cNvSpPr>
              <p:nvPr/>
            </p:nvSpPr>
            <p:spPr bwMode="auto">
              <a:xfrm>
                <a:off x="9997977" y="3677833"/>
                <a:ext cx="871390" cy="370857"/>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3" name="Freeform 211">
                <a:extLst>
                  <a:ext uri="{FF2B5EF4-FFF2-40B4-BE49-F238E27FC236}">
                    <a16:creationId xmlns:a16="http://schemas.microsoft.com/office/drawing/2014/main" xmlns="" id="{D43A26AE-7938-4924-BF6E-6103AE4DCBCD}"/>
                  </a:ext>
                </a:extLst>
              </p:cNvPr>
              <p:cNvSpPr>
                <a:spLocks/>
              </p:cNvSpPr>
              <p:nvPr/>
            </p:nvSpPr>
            <p:spPr bwMode="auto">
              <a:xfrm>
                <a:off x="10371257" y="3677833"/>
                <a:ext cx="733228" cy="370857"/>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4" name="Freeform 212">
                <a:extLst>
                  <a:ext uri="{FF2B5EF4-FFF2-40B4-BE49-F238E27FC236}">
                    <a16:creationId xmlns:a16="http://schemas.microsoft.com/office/drawing/2014/main" xmlns="" id="{E043AC89-6E82-478B-A525-8874313C2303}"/>
                  </a:ext>
                </a:extLst>
              </p:cNvPr>
              <p:cNvSpPr>
                <a:spLocks/>
              </p:cNvSpPr>
              <p:nvPr/>
            </p:nvSpPr>
            <p:spPr bwMode="auto">
              <a:xfrm>
                <a:off x="10606375"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5" name="Freeform 213">
                <a:extLst>
                  <a:ext uri="{FF2B5EF4-FFF2-40B4-BE49-F238E27FC236}">
                    <a16:creationId xmlns:a16="http://schemas.microsoft.com/office/drawing/2014/main" xmlns="" id="{36A0250C-B233-4851-9D10-B68A9C8DE02F}"/>
                  </a:ext>
                </a:extLst>
              </p:cNvPr>
              <p:cNvSpPr>
                <a:spLocks/>
              </p:cNvSpPr>
              <p:nvPr/>
            </p:nvSpPr>
            <p:spPr bwMode="auto">
              <a:xfrm>
                <a:off x="10978443" y="3677833"/>
                <a:ext cx="733228" cy="370857"/>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6" name="Freeform 214">
                <a:extLst>
                  <a:ext uri="{FF2B5EF4-FFF2-40B4-BE49-F238E27FC236}">
                    <a16:creationId xmlns:a16="http://schemas.microsoft.com/office/drawing/2014/main" xmlns="" id="{2FA13C7B-F542-4744-8944-6E7BA9EA3C2B}"/>
                  </a:ext>
                </a:extLst>
              </p:cNvPr>
              <p:cNvSpPr>
                <a:spLocks/>
              </p:cNvSpPr>
              <p:nvPr/>
            </p:nvSpPr>
            <p:spPr bwMode="auto">
              <a:xfrm>
                <a:off x="1121356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7" name="Freeform 83">
                <a:extLst>
                  <a:ext uri="{FF2B5EF4-FFF2-40B4-BE49-F238E27FC236}">
                    <a16:creationId xmlns:a16="http://schemas.microsoft.com/office/drawing/2014/main" xmlns="" id="{23173789-A4B6-4947-8056-2B1650376DE3}"/>
                  </a:ext>
                </a:extLst>
              </p:cNvPr>
              <p:cNvSpPr>
                <a:spLocks/>
              </p:cNvSpPr>
              <p:nvPr/>
            </p:nvSpPr>
            <p:spPr bwMode="auto">
              <a:xfrm>
                <a:off x="11585630" y="3677833"/>
                <a:ext cx="606371" cy="370857"/>
              </a:xfrm>
              <a:custGeom>
                <a:avLst/>
                <a:gdLst>
                  <a:gd name="connsiteX0" fmla="*/ 0 w 606371"/>
                  <a:gd name="connsiteY0" fmla="*/ 0 h 370857"/>
                  <a:gd name="connsiteX1" fmla="*/ 235118 w 606371"/>
                  <a:gd name="connsiteY1" fmla="*/ 0 h 370857"/>
                  <a:gd name="connsiteX2" fmla="*/ 606371 w 606371"/>
                  <a:gd name="connsiteY2" fmla="*/ 275738 h 370857"/>
                  <a:gd name="connsiteX3" fmla="*/ 606371 w 606371"/>
                  <a:gd name="connsiteY3" fmla="*/ 370857 h 370857"/>
                  <a:gd name="connsiteX4" fmla="*/ 499322 w 606371"/>
                  <a:gd name="connsiteY4" fmla="*/ 370857 h 370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371" h="370857">
                    <a:moveTo>
                      <a:pt x="0" y="0"/>
                    </a:moveTo>
                    <a:lnTo>
                      <a:pt x="235118" y="0"/>
                    </a:lnTo>
                    <a:lnTo>
                      <a:pt x="606371" y="275738"/>
                    </a:lnTo>
                    <a:lnTo>
                      <a:pt x="606371" y="370857"/>
                    </a:lnTo>
                    <a:lnTo>
                      <a:pt x="499322" y="37085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sp>
            <p:nvSpPr>
              <p:cNvPr id="88" name="Freeform 84">
                <a:extLst>
                  <a:ext uri="{FF2B5EF4-FFF2-40B4-BE49-F238E27FC236}">
                    <a16:creationId xmlns:a16="http://schemas.microsoft.com/office/drawing/2014/main" xmlns="" id="{75C6DEC8-F44B-49DE-BBD1-229E7EF6A0CE}"/>
                  </a:ext>
                </a:extLst>
              </p:cNvPr>
              <p:cNvSpPr>
                <a:spLocks/>
              </p:cNvSpPr>
              <p:nvPr/>
            </p:nvSpPr>
            <p:spPr bwMode="auto">
              <a:xfrm>
                <a:off x="11820747" y="3677833"/>
                <a:ext cx="371253" cy="275737"/>
              </a:xfrm>
              <a:custGeom>
                <a:avLst/>
                <a:gdLst>
                  <a:gd name="connsiteX0" fmla="*/ 0 w 371253"/>
                  <a:gd name="connsiteY0" fmla="*/ 0 h 275737"/>
                  <a:gd name="connsiteX1" fmla="*/ 369644 w 371253"/>
                  <a:gd name="connsiteY1" fmla="*/ 0 h 275737"/>
                  <a:gd name="connsiteX2" fmla="*/ 371253 w 371253"/>
                  <a:gd name="connsiteY2" fmla="*/ 1195 h 275737"/>
                  <a:gd name="connsiteX3" fmla="*/ 371253 w 371253"/>
                  <a:gd name="connsiteY3" fmla="*/ 275737 h 275737"/>
                </a:gdLst>
                <a:ahLst/>
                <a:cxnLst>
                  <a:cxn ang="0">
                    <a:pos x="connsiteX0" y="connsiteY0"/>
                  </a:cxn>
                  <a:cxn ang="0">
                    <a:pos x="connsiteX1" y="connsiteY1"/>
                  </a:cxn>
                  <a:cxn ang="0">
                    <a:pos x="connsiteX2" y="connsiteY2"/>
                  </a:cxn>
                  <a:cxn ang="0">
                    <a:pos x="connsiteX3" y="connsiteY3"/>
                  </a:cxn>
                </a:cxnLst>
                <a:rect l="l" t="t" r="r" b="b"/>
                <a:pathLst>
                  <a:path w="371253" h="275737">
                    <a:moveTo>
                      <a:pt x="0" y="0"/>
                    </a:moveTo>
                    <a:lnTo>
                      <a:pt x="369644" y="0"/>
                    </a:lnTo>
                    <a:lnTo>
                      <a:pt x="371253" y="1195"/>
                    </a:lnTo>
                    <a:lnTo>
                      <a:pt x="371253" y="27573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grpSp>
        <p:grpSp>
          <p:nvGrpSpPr>
            <p:cNvPr id="10" name="Group 9">
              <a:extLst>
                <a:ext uri="{FF2B5EF4-FFF2-40B4-BE49-F238E27FC236}">
                  <a16:creationId xmlns:a16="http://schemas.microsoft.com/office/drawing/2014/main" xmlns="" id="{224C4107-A7F2-47A5-B444-FEE87FDA1694}"/>
                </a:ext>
              </a:extLst>
            </p:cNvPr>
            <p:cNvGrpSpPr/>
            <p:nvPr userDrawn="1"/>
          </p:nvGrpSpPr>
          <p:grpSpPr>
            <a:xfrm>
              <a:off x="4658188" y="0"/>
              <a:ext cx="3870406" cy="200025"/>
              <a:chOff x="4905373" y="3677833"/>
              <a:chExt cx="7175943" cy="370857"/>
            </a:xfrm>
          </p:grpSpPr>
          <p:sp>
            <p:nvSpPr>
              <p:cNvPr id="43" name="Freeform 193">
                <a:extLst>
                  <a:ext uri="{FF2B5EF4-FFF2-40B4-BE49-F238E27FC236}">
                    <a16:creationId xmlns:a16="http://schemas.microsoft.com/office/drawing/2014/main" xmlns="" id="{202D66FA-2D10-4368-9C4C-C5CCFAA1957E}"/>
                  </a:ext>
                </a:extLst>
              </p:cNvPr>
              <p:cNvSpPr>
                <a:spLocks/>
              </p:cNvSpPr>
              <p:nvPr/>
            </p:nvSpPr>
            <p:spPr bwMode="auto">
              <a:xfrm>
                <a:off x="4905373" y="3677833"/>
                <a:ext cx="733228" cy="370857"/>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4" name="Freeform 194">
                <a:extLst>
                  <a:ext uri="{FF2B5EF4-FFF2-40B4-BE49-F238E27FC236}">
                    <a16:creationId xmlns:a16="http://schemas.microsoft.com/office/drawing/2014/main" xmlns="" id="{7EEEBEBD-1CFE-4D55-AFE7-736F19C70E4A}"/>
                  </a:ext>
                </a:extLst>
              </p:cNvPr>
              <p:cNvSpPr>
                <a:spLocks/>
              </p:cNvSpPr>
              <p:nvPr/>
            </p:nvSpPr>
            <p:spPr bwMode="auto">
              <a:xfrm>
                <a:off x="514049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5" name="Freeform 195">
                <a:extLst>
                  <a:ext uri="{FF2B5EF4-FFF2-40B4-BE49-F238E27FC236}">
                    <a16:creationId xmlns:a16="http://schemas.microsoft.com/office/drawing/2014/main" xmlns="" id="{8467E8A6-2FAE-4A16-8014-D7FBB11E567C}"/>
                  </a:ext>
                </a:extLst>
              </p:cNvPr>
              <p:cNvSpPr>
                <a:spLocks/>
              </p:cNvSpPr>
              <p:nvPr/>
            </p:nvSpPr>
            <p:spPr bwMode="auto">
              <a:xfrm>
                <a:off x="5512559" y="3677833"/>
                <a:ext cx="734440" cy="370857"/>
              </a:xfrm>
              <a:custGeom>
                <a:avLst/>
                <a:gdLst>
                  <a:gd name="T0" fmla="*/ 606 w 606"/>
                  <a:gd name="T1" fmla="*/ 306 h 306"/>
                  <a:gd name="T2" fmla="*/ 412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2"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6" name="Freeform 196">
                <a:extLst>
                  <a:ext uri="{FF2B5EF4-FFF2-40B4-BE49-F238E27FC236}">
                    <a16:creationId xmlns:a16="http://schemas.microsoft.com/office/drawing/2014/main" xmlns="" id="{BE6496CA-8A26-4C8F-84E5-0D972ACDF7D0}"/>
                  </a:ext>
                </a:extLst>
              </p:cNvPr>
              <p:cNvSpPr>
                <a:spLocks/>
              </p:cNvSpPr>
              <p:nvPr/>
            </p:nvSpPr>
            <p:spPr bwMode="auto">
              <a:xfrm>
                <a:off x="5747677" y="3677833"/>
                <a:ext cx="868967" cy="370857"/>
              </a:xfrm>
              <a:custGeom>
                <a:avLst/>
                <a:gdLst>
                  <a:gd name="T0" fmla="*/ 717 w 717"/>
                  <a:gd name="T1" fmla="*/ 306 h 306"/>
                  <a:gd name="T2" fmla="*/ 412 w 717"/>
                  <a:gd name="T3" fmla="*/ 306 h 306"/>
                  <a:gd name="T4" fmla="*/ 0 w 717"/>
                  <a:gd name="T5" fmla="*/ 0 h 306"/>
                  <a:gd name="T6" fmla="*/ 305 w 717"/>
                  <a:gd name="T7" fmla="*/ 0 h 306"/>
                  <a:gd name="T8" fmla="*/ 717 w 717"/>
                  <a:gd name="T9" fmla="*/ 306 h 306"/>
                </a:gdLst>
                <a:ahLst/>
                <a:cxnLst>
                  <a:cxn ang="0">
                    <a:pos x="T0" y="T1"/>
                  </a:cxn>
                  <a:cxn ang="0">
                    <a:pos x="T2" y="T3"/>
                  </a:cxn>
                  <a:cxn ang="0">
                    <a:pos x="T4" y="T5"/>
                  </a:cxn>
                  <a:cxn ang="0">
                    <a:pos x="T6" y="T7"/>
                  </a:cxn>
                  <a:cxn ang="0">
                    <a:pos x="T8" y="T9"/>
                  </a:cxn>
                </a:cxnLst>
                <a:rect l="0" t="0" r="r" b="b"/>
                <a:pathLst>
                  <a:path w="717" h="306">
                    <a:moveTo>
                      <a:pt x="717" y="306"/>
                    </a:moveTo>
                    <a:lnTo>
                      <a:pt x="412" y="306"/>
                    </a:lnTo>
                    <a:lnTo>
                      <a:pt x="0" y="0"/>
                    </a:lnTo>
                    <a:lnTo>
                      <a:pt x="305" y="0"/>
                    </a:lnTo>
                    <a:lnTo>
                      <a:pt x="717"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7" name="Freeform 197">
                <a:extLst>
                  <a:ext uri="{FF2B5EF4-FFF2-40B4-BE49-F238E27FC236}">
                    <a16:creationId xmlns:a16="http://schemas.microsoft.com/office/drawing/2014/main" xmlns="" id="{2DCDEDED-49C7-423C-928C-94D0D03C0842}"/>
                  </a:ext>
                </a:extLst>
              </p:cNvPr>
              <p:cNvSpPr>
                <a:spLocks/>
              </p:cNvSpPr>
              <p:nvPr/>
            </p:nvSpPr>
            <p:spPr bwMode="auto">
              <a:xfrm>
                <a:off x="6120957" y="3677833"/>
                <a:ext cx="733228" cy="370857"/>
              </a:xfrm>
              <a:custGeom>
                <a:avLst/>
                <a:gdLst>
                  <a:gd name="T0" fmla="*/ 605 w 605"/>
                  <a:gd name="T1" fmla="*/ 306 h 306"/>
                  <a:gd name="T2" fmla="*/ 411 w 605"/>
                  <a:gd name="T3" fmla="*/ 306 h 306"/>
                  <a:gd name="T4" fmla="*/ 0 w 605"/>
                  <a:gd name="T5" fmla="*/ 0 h 306"/>
                  <a:gd name="T6" fmla="*/ 191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1"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8" name="Freeform 198">
                <a:extLst>
                  <a:ext uri="{FF2B5EF4-FFF2-40B4-BE49-F238E27FC236}">
                    <a16:creationId xmlns:a16="http://schemas.microsoft.com/office/drawing/2014/main" xmlns="" id="{DB6B4FD4-17CD-4A86-A994-BF612493FF3F}"/>
                  </a:ext>
                </a:extLst>
              </p:cNvPr>
              <p:cNvSpPr>
                <a:spLocks/>
              </p:cNvSpPr>
              <p:nvPr/>
            </p:nvSpPr>
            <p:spPr bwMode="auto">
              <a:xfrm>
                <a:off x="6352439" y="3677833"/>
                <a:ext cx="871390" cy="370857"/>
              </a:xfrm>
              <a:custGeom>
                <a:avLst/>
                <a:gdLst>
                  <a:gd name="T0" fmla="*/ 719 w 719"/>
                  <a:gd name="T1" fmla="*/ 306 h 306"/>
                  <a:gd name="T2" fmla="*/ 414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4"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9" name="Freeform 199">
                <a:extLst>
                  <a:ext uri="{FF2B5EF4-FFF2-40B4-BE49-F238E27FC236}">
                    <a16:creationId xmlns:a16="http://schemas.microsoft.com/office/drawing/2014/main" xmlns="" id="{DBCA60FC-E3FD-4EB7-87E3-9773B0D10E7D}"/>
                  </a:ext>
                </a:extLst>
              </p:cNvPr>
              <p:cNvSpPr>
                <a:spLocks/>
              </p:cNvSpPr>
              <p:nvPr/>
            </p:nvSpPr>
            <p:spPr bwMode="auto">
              <a:xfrm>
                <a:off x="6728142" y="3677833"/>
                <a:ext cx="733228" cy="370857"/>
              </a:xfrm>
              <a:custGeom>
                <a:avLst/>
                <a:gdLst>
                  <a:gd name="T0" fmla="*/ 605 w 605"/>
                  <a:gd name="T1" fmla="*/ 306 h 306"/>
                  <a:gd name="T2" fmla="*/ 411 w 605"/>
                  <a:gd name="T3" fmla="*/ 306 h 306"/>
                  <a:gd name="T4" fmla="*/ 0 w 605"/>
                  <a:gd name="T5" fmla="*/ 0 h 306"/>
                  <a:gd name="T6" fmla="*/ 192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2"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0" name="Freeform 200">
                <a:extLst>
                  <a:ext uri="{FF2B5EF4-FFF2-40B4-BE49-F238E27FC236}">
                    <a16:creationId xmlns:a16="http://schemas.microsoft.com/office/drawing/2014/main" xmlns="" id="{257F5359-7AF6-43F2-99B7-EC2E319973C3}"/>
                  </a:ext>
                </a:extLst>
              </p:cNvPr>
              <p:cNvSpPr>
                <a:spLocks/>
              </p:cNvSpPr>
              <p:nvPr/>
            </p:nvSpPr>
            <p:spPr bwMode="auto">
              <a:xfrm>
                <a:off x="6960836" y="3677833"/>
                <a:ext cx="870178" cy="370857"/>
              </a:xfrm>
              <a:custGeom>
                <a:avLst/>
                <a:gdLst>
                  <a:gd name="T0" fmla="*/ 718 w 718"/>
                  <a:gd name="T1" fmla="*/ 306 h 306"/>
                  <a:gd name="T2" fmla="*/ 413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3"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1" name="Freeform 201">
                <a:extLst>
                  <a:ext uri="{FF2B5EF4-FFF2-40B4-BE49-F238E27FC236}">
                    <a16:creationId xmlns:a16="http://schemas.microsoft.com/office/drawing/2014/main" xmlns="" id="{0364060D-FC14-4BD8-AFE5-26AD60E2E238}"/>
                  </a:ext>
                </a:extLst>
              </p:cNvPr>
              <p:cNvSpPr>
                <a:spLocks/>
              </p:cNvSpPr>
              <p:nvPr/>
            </p:nvSpPr>
            <p:spPr bwMode="auto">
              <a:xfrm>
                <a:off x="733532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2" name="Freeform 202">
                <a:extLst>
                  <a:ext uri="{FF2B5EF4-FFF2-40B4-BE49-F238E27FC236}">
                    <a16:creationId xmlns:a16="http://schemas.microsoft.com/office/drawing/2014/main" xmlns="" id="{47AB32A3-4AAE-4BE5-93EE-1E822D3E80CB}"/>
                  </a:ext>
                </a:extLst>
              </p:cNvPr>
              <p:cNvSpPr>
                <a:spLocks/>
              </p:cNvSpPr>
              <p:nvPr/>
            </p:nvSpPr>
            <p:spPr bwMode="auto">
              <a:xfrm>
                <a:off x="7568022" y="3677833"/>
                <a:ext cx="871390" cy="370857"/>
              </a:xfrm>
              <a:custGeom>
                <a:avLst/>
                <a:gdLst>
                  <a:gd name="T0" fmla="*/ 719 w 719"/>
                  <a:gd name="T1" fmla="*/ 306 h 306"/>
                  <a:gd name="T2" fmla="*/ 411 w 719"/>
                  <a:gd name="T3" fmla="*/ 306 h 306"/>
                  <a:gd name="T4" fmla="*/ 0 w 719"/>
                  <a:gd name="T5" fmla="*/ 0 h 306"/>
                  <a:gd name="T6" fmla="*/ 307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7"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3" name="Freeform 203">
                <a:extLst>
                  <a:ext uri="{FF2B5EF4-FFF2-40B4-BE49-F238E27FC236}">
                    <a16:creationId xmlns:a16="http://schemas.microsoft.com/office/drawing/2014/main" xmlns="" id="{8C5F09B7-287E-4857-8417-6130DDEB026C}"/>
                  </a:ext>
                </a:extLst>
              </p:cNvPr>
              <p:cNvSpPr>
                <a:spLocks/>
              </p:cNvSpPr>
              <p:nvPr/>
            </p:nvSpPr>
            <p:spPr bwMode="auto">
              <a:xfrm>
                <a:off x="7943726" y="3677833"/>
                <a:ext cx="730804" cy="370857"/>
              </a:xfrm>
              <a:custGeom>
                <a:avLst/>
                <a:gdLst>
                  <a:gd name="T0" fmla="*/ 603 w 603"/>
                  <a:gd name="T1" fmla="*/ 306 h 306"/>
                  <a:gd name="T2" fmla="*/ 411 w 603"/>
                  <a:gd name="T3" fmla="*/ 306 h 306"/>
                  <a:gd name="T4" fmla="*/ 0 w 603"/>
                  <a:gd name="T5" fmla="*/ 0 h 306"/>
                  <a:gd name="T6" fmla="*/ 191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1"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4" name="Freeform 204">
                <a:extLst>
                  <a:ext uri="{FF2B5EF4-FFF2-40B4-BE49-F238E27FC236}">
                    <a16:creationId xmlns:a16="http://schemas.microsoft.com/office/drawing/2014/main" xmlns="" id="{0C9F9FB2-67EB-47E5-AAB1-730D385EAB5E}"/>
                  </a:ext>
                </a:extLst>
              </p:cNvPr>
              <p:cNvSpPr>
                <a:spLocks/>
              </p:cNvSpPr>
              <p:nvPr/>
            </p:nvSpPr>
            <p:spPr bwMode="auto">
              <a:xfrm>
                <a:off x="8175208" y="3677833"/>
                <a:ext cx="871390" cy="370857"/>
              </a:xfrm>
              <a:custGeom>
                <a:avLst/>
                <a:gdLst>
                  <a:gd name="T0" fmla="*/ 719 w 719"/>
                  <a:gd name="T1" fmla="*/ 306 h 306"/>
                  <a:gd name="T2" fmla="*/ 412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5" name="Freeform 205">
                <a:extLst>
                  <a:ext uri="{FF2B5EF4-FFF2-40B4-BE49-F238E27FC236}">
                    <a16:creationId xmlns:a16="http://schemas.microsoft.com/office/drawing/2014/main" xmlns="" id="{9405F1F2-708A-4FFC-B90B-D35E5F93A02A}"/>
                  </a:ext>
                </a:extLst>
              </p:cNvPr>
              <p:cNvSpPr>
                <a:spLocks/>
              </p:cNvSpPr>
              <p:nvPr/>
            </p:nvSpPr>
            <p:spPr bwMode="auto">
              <a:xfrm>
                <a:off x="8550912" y="3677833"/>
                <a:ext cx="730804" cy="370857"/>
              </a:xfrm>
              <a:custGeom>
                <a:avLst/>
                <a:gdLst>
                  <a:gd name="T0" fmla="*/ 603 w 603"/>
                  <a:gd name="T1" fmla="*/ 306 h 306"/>
                  <a:gd name="T2" fmla="*/ 411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6" name="Freeform 206">
                <a:extLst>
                  <a:ext uri="{FF2B5EF4-FFF2-40B4-BE49-F238E27FC236}">
                    <a16:creationId xmlns:a16="http://schemas.microsoft.com/office/drawing/2014/main" xmlns="" id="{1849AB6C-6C91-4305-9344-B409051F3912}"/>
                  </a:ext>
                </a:extLst>
              </p:cNvPr>
              <p:cNvSpPr>
                <a:spLocks/>
              </p:cNvSpPr>
              <p:nvPr/>
            </p:nvSpPr>
            <p:spPr bwMode="auto">
              <a:xfrm>
                <a:off x="8783606" y="3677833"/>
                <a:ext cx="870178" cy="370857"/>
              </a:xfrm>
              <a:custGeom>
                <a:avLst/>
                <a:gdLst>
                  <a:gd name="T0" fmla="*/ 718 w 718"/>
                  <a:gd name="T1" fmla="*/ 306 h 306"/>
                  <a:gd name="T2" fmla="*/ 411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1"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7" name="Freeform 207">
                <a:extLst>
                  <a:ext uri="{FF2B5EF4-FFF2-40B4-BE49-F238E27FC236}">
                    <a16:creationId xmlns:a16="http://schemas.microsoft.com/office/drawing/2014/main" xmlns="" id="{3AEE8E60-B620-424A-9A38-8A62CF0A9BE5}"/>
                  </a:ext>
                </a:extLst>
              </p:cNvPr>
              <p:cNvSpPr>
                <a:spLocks/>
              </p:cNvSpPr>
              <p:nvPr/>
            </p:nvSpPr>
            <p:spPr bwMode="auto">
              <a:xfrm>
                <a:off x="915809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8" name="Freeform 208">
                <a:extLst>
                  <a:ext uri="{FF2B5EF4-FFF2-40B4-BE49-F238E27FC236}">
                    <a16:creationId xmlns:a16="http://schemas.microsoft.com/office/drawing/2014/main" xmlns="" id="{186841E0-77E7-491B-B62D-E021B1B33001}"/>
                  </a:ext>
                </a:extLst>
              </p:cNvPr>
              <p:cNvSpPr>
                <a:spLocks/>
              </p:cNvSpPr>
              <p:nvPr/>
            </p:nvSpPr>
            <p:spPr bwMode="auto">
              <a:xfrm>
                <a:off x="9390792" y="3677833"/>
                <a:ext cx="871390" cy="370857"/>
              </a:xfrm>
              <a:custGeom>
                <a:avLst/>
                <a:gdLst>
                  <a:gd name="T0" fmla="*/ 719 w 719"/>
                  <a:gd name="T1" fmla="*/ 306 h 306"/>
                  <a:gd name="T2" fmla="*/ 411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9" name="Freeform 209">
                <a:extLst>
                  <a:ext uri="{FF2B5EF4-FFF2-40B4-BE49-F238E27FC236}">
                    <a16:creationId xmlns:a16="http://schemas.microsoft.com/office/drawing/2014/main" xmlns="" id="{40E266F6-F839-474B-9179-6BAAB4E8DC1E}"/>
                  </a:ext>
                </a:extLst>
              </p:cNvPr>
              <p:cNvSpPr>
                <a:spLocks/>
              </p:cNvSpPr>
              <p:nvPr/>
            </p:nvSpPr>
            <p:spPr bwMode="auto">
              <a:xfrm>
                <a:off x="9762859" y="3677833"/>
                <a:ext cx="734440" cy="370857"/>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0" name="Freeform 210">
                <a:extLst>
                  <a:ext uri="{FF2B5EF4-FFF2-40B4-BE49-F238E27FC236}">
                    <a16:creationId xmlns:a16="http://schemas.microsoft.com/office/drawing/2014/main" xmlns="" id="{989C6F4C-2285-4BD8-9A32-B7DE6E6EE0E4}"/>
                  </a:ext>
                </a:extLst>
              </p:cNvPr>
              <p:cNvSpPr>
                <a:spLocks/>
              </p:cNvSpPr>
              <p:nvPr/>
            </p:nvSpPr>
            <p:spPr bwMode="auto">
              <a:xfrm>
                <a:off x="9997977" y="3677833"/>
                <a:ext cx="871390" cy="370857"/>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1" name="Freeform 211">
                <a:extLst>
                  <a:ext uri="{FF2B5EF4-FFF2-40B4-BE49-F238E27FC236}">
                    <a16:creationId xmlns:a16="http://schemas.microsoft.com/office/drawing/2014/main" xmlns="" id="{5B2219E8-18B7-4907-B6EA-67BD639C9DD0}"/>
                  </a:ext>
                </a:extLst>
              </p:cNvPr>
              <p:cNvSpPr>
                <a:spLocks/>
              </p:cNvSpPr>
              <p:nvPr/>
            </p:nvSpPr>
            <p:spPr bwMode="auto">
              <a:xfrm>
                <a:off x="10371257" y="3677833"/>
                <a:ext cx="733228" cy="370857"/>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2" name="Freeform 212">
                <a:extLst>
                  <a:ext uri="{FF2B5EF4-FFF2-40B4-BE49-F238E27FC236}">
                    <a16:creationId xmlns:a16="http://schemas.microsoft.com/office/drawing/2014/main" xmlns="" id="{DCD7FB44-24BB-42FA-AA19-7EEE7BC4E437}"/>
                  </a:ext>
                </a:extLst>
              </p:cNvPr>
              <p:cNvSpPr>
                <a:spLocks/>
              </p:cNvSpPr>
              <p:nvPr/>
            </p:nvSpPr>
            <p:spPr bwMode="auto">
              <a:xfrm>
                <a:off x="10606375"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3" name="Freeform 213">
                <a:extLst>
                  <a:ext uri="{FF2B5EF4-FFF2-40B4-BE49-F238E27FC236}">
                    <a16:creationId xmlns:a16="http://schemas.microsoft.com/office/drawing/2014/main" xmlns="" id="{A79002D4-14BC-4A92-9198-3555702EBA42}"/>
                  </a:ext>
                </a:extLst>
              </p:cNvPr>
              <p:cNvSpPr>
                <a:spLocks/>
              </p:cNvSpPr>
              <p:nvPr/>
            </p:nvSpPr>
            <p:spPr bwMode="auto">
              <a:xfrm>
                <a:off x="10978443" y="3677833"/>
                <a:ext cx="733228" cy="370857"/>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4" name="Freeform 214">
                <a:extLst>
                  <a:ext uri="{FF2B5EF4-FFF2-40B4-BE49-F238E27FC236}">
                    <a16:creationId xmlns:a16="http://schemas.microsoft.com/office/drawing/2014/main" xmlns="" id="{76F6EFD3-91B5-46B3-A5F1-CF4F484D653A}"/>
                  </a:ext>
                </a:extLst>
              </p:cNvPr>
              <p:cNvSpPr>
                <a:spLocks/>
              </p:cNvSpPr>
              <p:nvPr/>
            </p:nvSpPr>
            <p:spPr bwMode="auto">
              <a:xfrm>
                <a:off x="1121356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nvGrpSpPr>
            <p:cNvPr id="11" name="Group 10">
              <a:extLst>
                <a:ext uri="{FF2B5EF4-FFF2-40B4-BE49-F238E27FC236}">
                  <a16:creationId xmlns:a16="http://schemas.microsoft.com/office/drawing/2014/main" xmlns="" id="{F9563F61-25EA-4674-B1A9-CDAA49934DEE}"/>
                </a:ext>
              </a:extLst>
            </p:cNvPr>
            <p:cNvGrpSpPr/>
            <p:nvPr userDrawn="1"/>
          </p:nvGrpSpPr>
          <p:grpSpPr>
            <a:xfrm>
              <a:off x="1056852" y="0"/>
              <a:ext cx="3870406" cy="200025"/>
              <a:chOff x="4905373" y="3677833"/>
              <a:chExt cx="7175943" cy="370857"/>
            </a:xfrm>
          </p:grpSpPr>
          <p:sp>
            <p:nvSpPr>
              <p:cNvPr id="21" name="Freeform 193">
                <a:extLst>
                  <a:ext uri="{FF2B5EF4-FFF2-40B4-BE49-F238E27FC236}">
                    <a16:creationId xmlns:a16="http://schemas.microsoft.com/office/drawing/2014/main" xmlns="" id="{7D5AF8CA-141E-4E7E-8EDA-81C7D693FB1E}"/>
                  </a:ext>
                </a:extLst>
              </p:cNvPr>
              <p:cNvSpPr>
                <a:spLocks/>
              </p:cNvSpPr>
              <p:nvPr/>
            </p:nvSpPr>
            <p:spPr bwMode="auto">
              <a:xfrm>
                <a:off x="4905373" y="3677833"/>
                <a:ext cx="733228" cy="370857"/>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2" name="Freeform 194">
                <a:extLst>
                  <a:ext uri="{FF2B5EF4-FFF2-40B4-BE49-F238E27FC236}">
                    <a16:creationId xmlns:a16="http://schemas.microsoft.com/office/drawing/2014/main" xmlns="" id="{C0F019DF-715D-44E7-B4A9-7D49C4F29611}"/>
                  </a:ext>
                </a:extLst>
              </p:cNvPr>
              <p:cNvSpPr>
                <a:spLocks/>
              </p:cNvSpPr>
              <p:nvPr/>
            </p:nvSpPr>
            <p:spPr bwMode="auto">
              <a:xfrm>
                <a:off x="514049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3" name="Freeform 195">
                <a:extLst>
                  <a:ext uri="{FF2B5EF4-FFF2-40B4-BE49-F238E27FC236}">
                    <a16:creationId xmlns:a16="http://schemas.microsoft.com/office/drawing/2014/main" xmlns="" id="{FFA61D67-464E-4089-8DBD-7BCE53596E9D}"/>
                  </a:ext>
                </a:extLst>
              </p:cNvPr>
              <p:cNvSpPr>
                <a:spLocks/>
              </p:cNvSpPr>
              <p:nvPr/>
            </p:nvSpPr>
            <p:spPr bwMode="auto">
              <a:xfrm>
                <a:off x="5512559" y="3677833"/>
                <a:ext cx="734440" cy="370857"/>
              </a:xfrm>
              <a:custGeom>
                <a:avLst/>
                <a:gdLst>
                  <a:gd name="T0" fmla="*/ 606 w 606"/>
                  <a:gd name="T1" fmla="*/ 306 h 306"/>
                  <a:gd name="T2" fmla="*/ 412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2"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4" name="Freeform 196">
                <a:extLst>
                  <a:ext uri="{FF2B5EF4-FFF2-40B4-BE49-F238E27FC236}">
                    <a16:creationId xmlns:a16="http://schemas.microsoft.com/office/drawing/2014/main" xmlns="" id="{D9D31C4B-F84D-489A-9196-305A15FD718D}"/>
                  </a:ext>
                </a:extLst>
              </p:cNvPr>
              <p:cNvSpPr>
                <a:spLocks/>
              </p:cNvSpPr>
              <p:nvPr/>
            </p:nvSpPr>
            <p:spPr bwMode="auto">
              <a:xfrm>
                <a:off x="5747677" y="3677833"/>
                <a:ext cx="868967" cy="370857"/>
              </a:xfrm>
              <a:custGeom>
                <a:avLst/>
                <a:gdLst>
                  <a:gd name="T0" fmla="*/ 717 w 717"/>
                  <a:gd name="T1" fmla="*/ 306 h 306"/>
                  <a:gd name="T2" fmla="*/ 412 w 717"/>
                  <a:gd name="T3" fmla="*/ 306 h 306"/>
                  <a:gd name="T4" fmla="*/ 0 w 717"/>
                  <a:gd name="T5" fmla="*/ 0 h 306"/>
                  <a:gd name="T6" fmla="*/ 305 w 717"/>
                  <a:gd name="T7" fmla="*/ 0 h 306"/>
                  <a:gd name="T8" fmla="*/ 717 w 717"/>
                  <a:gd name="T9" fmla="*/ 306 h 306"/>
                </a:gdLst>
                <a:ahLst/>
                <a:cxnLst>
                  <a:cxn ang="0">
                    <a:pos x="T0" y="T1"/>
                  </a:cxn>
                  <a:cxn ang="0">
                    <a:pos x="T2" y="T3"/>
                  </a:cxn>
                  <a:cxn ang="0">
                    <a:pos x="T4" y="T5"/>
                  </a:cxn>
                  <a:cxn ang="0">
                    <a:pos x="T6" y="T7"/>
                  </a:cxn>
                  <a:cxn ang="0">
                    <a:pos x="T8" y="T9"/>
                  </a:cxn>
                </a:cxnLst>
                <a:rect l="0" t="0" r="r" b="b"/>
                <a:pathLst>
                  <a:path w="717" h="306">
                    <a:moveTo>
                      <a:pt x="717" y="306"/>
                    </a:moveTo>
                    <a:lnTo>
                      <a:pt x="412" y="306"/>
                    </a:lnTo>
                    <a:lnTo>
                      <a:pt x="0" y="0"/>
                    </a:lnTo>
                    <a:lnTo>
                      <a:pt x="305" y="0"/>
                    </a:lnTo>
                    <a:lnTo>
                      <a:pt x="717"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5" name="Freeform 197">
                <a:extLst>
                  <a:ext uri="{FF2B5EF4-FFF2-40B4-BE49-F238E27FC236}">
                    <a16:creationId xmlns:a16="http://schemas.microsoft.com/office/drawing/2014/main" xmlns="" id="{C854B4AF-CD58-41C5-BE4C-AA65C733BB6E}"/>
                  </a:ext>
                </a:extLst>
              </p:cNvPr>
              <p:cNvSpPr>
                <a:spLocks/>
              </p:cNvSpPr>
              <p:nvPr/>
            </p:nvSpPr>
            <p:spPr bwMode="auto">
              <a:xfrm>
                <a:off x="6120957" y="3677833"/>
                <a:ext cx="733228" cy="370857"/>
              </a:xfrm>
              <a:custGeom>
                <a:avLst/>
                <a:gdLst>
                  <a:gd name="T0" fmla="*/ 605 w 605"/>
                  <a:gd name="T1" fmla="*/ 306 h 306"/>
                  <a:gd name="T2" fmla="*/ 411 w 605"/>
                  <a:gd name="T3" fmla="*/ 306 h 306"/>
                  <a:gd name="T4" fmla="*/ 0 w 605"/>
                  <a:gd name="T5" fmla="*/ 0 h 306"/>
                  <a:gd name="T6" fmla="*/ 191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1"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6" name="Freeform 198">
                <a:extLst>
                  <a:ext uri="{FF2B5EF4-FFF2-40B4-BE49-F238E27FC236}">
                    <a16:creationId xmlns:a16="http://schemas.microsoft.com/office/drawing/2014/main" xmlns="" id="{3D8E3911-27A7-4C37-9D6F-8EC120CAC758}"/>
                  </a:ext>
                </a:extLst>
              </p:cNvPr>
              <p:cNvSpPr>
                <a:spLocks/>
              </p:cNvSpPr>
              <p:nvPr/>
            </p:nvSpPr>
            <p:spPr bwMode="auto">
              <a:xfrm>
                <a:off x="6352439" y="3677833"/>
                <a:ext cx="871390" cy="370857"/>
              </a:xfrm>
              <a:custGeom>
                <a:avLst/>
                <a:gdLst>
                  <a:gd name="T0" fmla="*/ 719 w 719"/>
                  <a:gd name="T1" fmla="*/ 306 h 306"/>
                  <a:gd name="T2" fmla="*/ 414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4"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7" name="Freeform 199">
                <a:extLst>
                  <a:ext uri="{FF2B5EF4-FFF2-40B4-BE49-F238E27FC236}">
                    <a16:creationId xmlns:a16="http://schemas.microsoft.com/office/drawing/2014/main" xmlns="" id="{F808EA22-5DCF-42DC-AE9B-926F9101907B}"/>
                  </a:ext>
                </a:extLst>
              </p:cNvPr>
              <p:cNvSpPr>
                <a:spLocks/>
              </p:cNvSpPr>
              <p:nvPr/>
            </p:nvSpPr>
            <p:spPr bwMode="auto">
              <a:xfrm>
                <a:off x="6728142" y="3677833"/>
                <a:ext cx="733228" cy="370857"/>
              </a:xfrm>
              <a:custGeom>
                <a:avLst/>
                <a:gdLst>
                  <a:gd name="T0" fmla="*/ 605 w 605"/>
                  <a:gd name="T1" fmla="*/ 306 h 306"/>
                  <a:gd name="T2" fmla="*/ 411 w 605"/>
                  <a:gd name="T3" fmla="*/ 306 h 306"/>
                  <a:gd name="T4" fmla="*/ 0 w 605"/>
                  <a:gd name="T5" fmla="*/ 0 h 306"/>
                  <a:gd name="T6" fmla="*/ 192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2"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8" name="Freeform 200">
                <a:extLst>
                  <a:ext uri="{FF2B5EF4-FFF2-40B4-BE49-F238E27FC236}">
                    <a16:creationId xmlns:a16="http://schemas.microsoft.com/office/drawing/2014/main" xmlns="" id="{CC3B3240-F046-42EE-842B-91A6A40935DF}"/>
                  </a:ext>
                </a:extLst>
              </p:cNvPr>
              <p:cNvSpPr>
                <a:spLocks/>
              </p:cNvSpPr>
              <p:nvPr/>
            </p:nvSpPr>
            <p:spPr bwMode="auto">
              <a:xfrm>
                <a:off x="6960836" y="3677833"/>
                <a:ext cx="870178" cy="370857"/>
              </a:xfrm>
              <a:custGeom>
                <a:avLst/>
                <a:gdLst>
                  <a:gd name="T0" fmla="*/ 718 w 718"/>
                  <a:gd name="T1" fmla="*/ 306 h 306"/>
                  <a:gd name="T2" fmla="*/ 413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3"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9" name="Freeform 201">
                <a:extLst>
                  <a:ext uri="{FF2B5EF4-FFF2-40B4-BE49-F238E27FC236}">
                    <a16:creationId xmlns:a16="http://schemas.microsoft.com/office/drawing/2014/main" xmlns="" id="{7CED8965-6F45-43DE-BECA-23CE27563D56}"/>
                  </a:ext>
                </a:extLst>
              </p:cNvPr>
              <p:cNvSpPr>
                <a:spLocks/>
              </p:cNvSpPr>
              <p:nvPr/>
            </p:nvSpPr>
            <p:spPr bwMode="auto">
              <a:xfrm>
                <a:off x="733532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0" name="Freeform 202">
                <a:extLst>
                  <a:ext uri="{FF2B5EF4-FFF2-40B4-BE49-F238E27FC236}">
                    <a16:creationId xmlns:a16="http://schemas.microsoft.com/office/drawing/2014/main" xmlns="" id="{67017413-F378-463F-A55B-955A0F299590}"/>
                  </a:ext>
                </a:extLst>
              </p:cNvPr>
              <p:cNvSpPr>
                <a:spLocks/>
              </p:cNvSpPr>
              <p:nvPr/>
            </p:nvSpPr>
            <p:spPr bwMode="auto">
              <a:xfrm>
                <a:off x="7568022" y="3677833"/>
                <a:ext cx="871390" cy="370857"/>
              </a:xfrm>
              <a:custGeom>
                <a:avLst/>
                <a:gdLst>
                  <a:gd name="T0" fmla="*/ 719 w 719"/>
                  <a:gd name="T1" fmla="*/ 306 h 306"/>
                  <a:gd name="T2" fmla="*/ 411 w 719"/>
                  <a:gd name="T3" fmla="*/ 306 h 306"/>
                  <a:gd name="T4" fmla="*/ 0 w 719"/>
                  <a:gd name="T5" fmla="*/ 0 h 306"/>
                  <a:gd name="T6" fmla="*/ 307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7"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1" name="Freeform 203">
                <a:extLst>
                  <a:ext uri="{FF2B5EF4-FFF2-40B4-BE49-F238E27FC236}">
                    <a16:creationId xmlns:a16="http://schemas.microsoft.com/office/drawing/2014/main" xmlns="" id="{3B2D5C86-DACA-4E5B-940D-F34847BCB5DF}"/>
                  </a:ext>
                </a:extLst>
              </p:cNvPr>
              <p:cNvSpPr>
                <a:spLocks/>
              </p:cNvSpPr>
              <p:nvPr/>
            </p:nvSpPr>
            <p:spPr bwMode="auto">
              <a:xfrm>
                <a:off x="7943726" y="3677833"/>
                <a:ext cx="730804" cy="370857"/>
              </a:xfrm>
              <a:custGeom>
                <a:avLst/>
                <a:gdLst>
                  <a:gd name="T0" fmla="*/ 603 w 603"/>
                  <a:gd name="T1" fmla="*/ 306 h 306"/>
                  <a:gd name="T2" fmla="*/ 411 w 603"/>
                  <a:gd name="T3" fmla="*/ 306 h 306"/>
                  <a:gd name="T4" fmla="*/ 0 w 603"/>
                  <a:gd name="T5" fmla="*/ 0 h 306"/>
                  <a:gd name="T6" fmla="*/ 191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1"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2" name="Freeform 204">
                <a:extLst>
                  <a:ext uri="{FF2B5EF4-FFF2-40B4-BE49-F238E27FC236}">
                    <a16:creationId xmlns:a16="http://schemas.microsoft.com/office/drawing/2014/main" xmlns="" id="{8FDBA371-A6B4-4700-95F5-5C8751A73B55}"/>
                  </a:ext>
                </a:extLst>
              </p:cNvPr>
              <p:cNvSpPr>
                <a:spLocks/>
              </p:cNvSpPr>
              <p:nvPr/>
            </p:nvSpPr>
            <p:spPr bwMode="auto">
              <a:xfrm>
                <a:off x="8175208" y="3677833"/>
                <a:ext cx="871390" cy="370857"/>
              </a:xfrm>
              <a:custGeom>
                <a:avLst/>
                <a:gdLst>
                  <a:gd name="T0" fmla="*/ 719 w 719"/>
                  <a:gd name="T1" fmla="*/ 306 h 306"/>
                  <a:gd name="T2" fmla="*/ 412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3" name="Freeform 205">
                <a:extLst>
                  <a:ext uri="{FF2B5EF4-FFF2-40B4-BE49-F238E27FC236}">
                    <a16:creationId xmlns:a16="http://schemas.microsoft.com/office/drawing/2014/main" xmlns="" id="{9506495A-220F-4E56-AAF5-46DF73CDAE61}"/>
                  </a:ext>
                </a:extLst>
              </p:cNvPr>
              <p:cNvSpPr>
                <a:spLocks/>
              </p:cNvSpPr>
              <p:nvPr/>
            </p:nvSpPr>
            <p:spPr bwMode="auto">
              <a:xfrm>
                <a:off x="8550912" y="3677833"/>
                <a:ext cx="730804" cy="370857"/>
              </a:xfrm>
              <a:custGeom>
                <a:avLst/>
                <a:gdLst>
                  <a:gd name="T0" fmla="*/ 603 w 603"/>
                  <a:gd name="T1" fmla="*/ 306 h 306"/>
                  <a:gd name="T2" fmla="*/ 411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4" name="Freeform 206">
                <a:extLst>
                  <a:ext uri="{FF2B5EF4-FFF2-40B4-BE49-F238E27FC236}">
                    <a16:creationId xmlns:a16="http://schemas.microsoft.com/office/drawing/2014/main" xmlns="" id="{21ED3B67-4707-4E2E-A71D-783FB0C135E9}"/>
                  </a:ext>
                </a:extLst>
              </p:cNvPr>
              <p:cNvSpPr>
                <a:spLocks/>
              </p:cNvSpPr>
              <p:nvPr/>
            </p:nvSpPr>
            <p:spPr bwMode="auto">
              <a:xfrm>
                <a:off x="8783606" y="3677833"/>
                <a:ext cx="870178" cy="370857"/>
              </a:xfrm>
              <a:custGeom>
                <a:avLst/>
                <a:gdLst>
                  <a:gd name="T0" fmla="*/ 718 w 718"/>
                  <a:gd name="T1" fmla="*/ 306 h 306"/>
                  <a:gd name="T2" fmla="*/ 411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1"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5" name="Freeform 207">
                <a:extLst>
                  <a:ext uri="{FF2B5EF4-FFF2-40B4-BE49-F238E27FC236}">
                    <a16:creationId xmlns:a16="http://schemas.microsoft.com/office/drawing/2014/main" xmlns="" id="{97F68367-CBCE-4C9E-9207-945985AF59BD}"/>
                  </a:ext>
                </a:extLst>
              </p:cNvPr>
              <p:cNvSpPr>
                <a:spLocks/>
              </p:cNvSpPr>
              <p:nvPr/>
            </p:nvSpPr>
            <p:spPr bwMode="auto">
              <a:xfrm>
                <a:off x="915809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6" name="Freeform 208">
                <a:extLst>
                  <a:ext uri="{FF2B5EF4-FFF2-40B4-BE49-F238E27FC236}">
                    <a16:creationId xmlns:a16="http://schemas.microsoft.com/office/drawing/2014/main" xmlns="" id="{B4E82700-A0E0-45C3-8E66-134C17A67D0C}"/>
                  </a:ext>
                </a:extLst>
              </p:cNvPr>
              <p:cNvSpPr>
                <a:spLocks/>
              </p:cNvSpPr>
              <p:nvPr/>
            </p:nvSpPr>
            <p:spPr bwMode="auto">
              <a:xfrm>
                <a:off x="9390792" y="3677833"/>
                <a:ext cx="871390" cy="370857"/>
              </a:xfrm>
              <a:custGeom>
                <a:avLst/>
                <a:gdLst>
                  <a:gd name="T0" fmla="*/ 719 w 719"/>
                  <a:gd name="T1" fmla="*/ 306 h 306"/>
                  <a:gd name="T2" fmla="*/ 411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7" name="Freeform 209">
                <a:extLst>
                  <a:ext uri="{FF2B5EF4-FFF2-40B4-BE49-F238E27FC236}">
                    <a16:creationId xmlns:a16="http://schemas.microsoft.com/office/drawing/2014/main" xmlns="" id="{733B3754-2117-4FD6-A93E-043A6E07FC26}"/>
                  </a:ext>
                </a:extLst>
              </p:cNvPr>
              <p:cNvSpPr>
                <a:spLocks/>
              </p:cNvSpPr>
              <p:nvPr/>
            </p:nvSpPr>
            <p:spPr bwMode="auto">
              <a:xfrm>
                <a:off x="9762859" y="3677833"/>
                <a:ext cx="734440" cy="370857"/>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8" name="Freeform 210">
                <a:extLst>
                  <a:ext uri="{FF2B5EF4-FFF2-40B4-BE49-F238E27FC236}">
                    <a16:creationId xmlns:a16="http://schemas.microsoft.com/office/drawing/2014/main" xmlns="" id="{13D6008B-7A72-46B2-8306-EF11AB46EA8A}"/>
                  </a:ext>
                </a:extLst>
              </p:cNvPr>
              <p:cNvSpPr>
                <a:spLocks/>
              </p:cNvSpPr>
              <p:nvPr/>
            </p:nvSpPr>
            <p:spPr bwMode="auto">
              <a:xfrm>
                <a:off x="9997977" y="3677833"/>
                <a:ext cx="871390" cy="370857"/>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9" name="Freeform 211">
                <a:extLst>
                  <a:ext uri="{FF2B5EF4-FFF2-40B4-BE49-F238E27FC236}">
                    <a16:creationId xmlns:a16="http://schemas.microsoft.com/office/drawing/2014/main" xmlns="" id="{1CCA95A8-A2AC-4DAC-BFE4-20F629CD4E45}"/>
                  </a:ext>
                </a:extLst>
              </p:cNvPr>
              <p:cNvSpPr>
                <a:spLocks/>
              </p:cNvSpPr>
              <p:nvPr/>
            </p:nvSpPr>
            <p:spPr bwMode="auto">
              <a:xfrm>
                <a:off x="10371257" y="3677833"/>
                <a:ext cx="733228" cy="370857"/>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0" name="Freeform 212">
                <a:extLst>
                  <a:ext uri="{FF2B5EF4-FFF2-40B4-BE49-F238E27FC236}">
                    <a16:creationId xmlns:a16="http://schemas.microsoft.com/office/drawing/2014/main" xmlns="" id="{1750FF3F-03F4-4CAA-81A1-C33557019AD7}"/>
                  </a:ext>
                </a:extLst>
              </p:cNvPr>
              <p:cNvSpPr>
                <a:spLocks/>
              </p:cNvSpPr>
              <p:nvPr/>
            </p:nvSpPr>
            <p:spPr bwMode="auto">
              <a:xfrm>
                <a:off x="10606375"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1" name="Freeform 213">
                <a:extLst>
                  <a:ext uri="{FF2B5EF4-FFF2-40B4-BE49-F238E27FC236}">
                    <a16:creationId xmlns:a16="http://schemas.microsoft.com/office/drawing/2014/main" xmlns="" id="{F7BD3E8C-AF00-4292-A7CE-3A101A17214D}"/>
                  </a:ext>
                </a:extLst>
              </p:cNvPr>
              <p:cNvSpPr>
                <a:spLocks/>
              </p:cNvSpPr>
              <p:nvPr/>
            </p:nvSpPr>
            <p:spPr bwMode="auto">
              <a:xfrm>
                <a:off x="10978443" y="3677833"/>
                <a:ext cx="733228" cy="370857"/>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2" name="Freeform 214">
                <a:extLst>
                  <a:ext uri="{FF2B5EF4-FFF2-40B4-BE49-F238E27FC236}">
                    <a16:creationId xmlns:a16="http://schemas.microsoft.com/office/drawing/2014/main" xmlns="" id="{D4FCFBB5-CC4E-4BAD-A2A5-79D7217BAEF4}"/>
                  </a:ext>
                </a:extLst>
              </p:cNvPr>
              <p:cNvSpPr>
                <a:spLocks/>
              </p:cNvSpPr>
              <p:nvPr/>
            </p:nvSpPr>
            <p:spPr bwMode="auto">
              <a:xfrm>
                <a:off x="1121356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13" name="Freeform 9">
              <a:extLst>
                <a:ext uri="{FF2B5EF4-FFF2-40B4-BE49-F238E27FC236}">
                  <a16:creationId xmlns:a16="http://schemas.microsoft.com/office/drawing/2014/main" xmlns="" id="{03BF3344-BEB1-4A2B-B733-2AA878695563}"/>
                </a:ext>
              </a:extLst>
            </p:cNvPr>
            <p:cNvSpPr>
              <a:spLocks/>
            </p:cNvSpPr>
            <p:nvPr/>
          </p:nvSpPr>
          <p:spPr bwMode="auto">
            <a:xfrm>
              <a:off x="1" y="0"/>
              <a:ext cx="344916" cy="200025"/>
            </a:xfrm>
            <a:custGeom>
              <a:avLst/>
              <a:gdLst>
                <a:gd name="connsiteX0" fmla="*/ 0 w 344916"/>
                <a:gd name="connsiteY0" fmla="*/ 0 h 200025"/>
                <a:gd name="connsiteX1" fmla="*/ 74295 w 344916"/>
                <a:gd name="connsiteY1" fmla="*/ 0 h 200025"/>
                <a:gd name="connsiteX2" fmla="*/ 344916 w 344916"/>
                <a:gd name="connsiteY2" fmla="*/ 200025 h 200025"/>
                <a:gd name="connsiteX3" fmla="*/ 143584 w 344916"/>
                <a:gd name="connsiteY3" fmla="*/ 200025 h 200025"/>
                <a:gd name="connsiteX4" fmla="*/ 0 w 344916"/>
                <a:gd name="connsiteY4" fmla="*/ 93123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916" h="200025">
                  <a:moveTo>
                    <a:pt x="0" y="0"/>
                  </a:moveTo>
                  <a:lnTo>
                    <a:pt x="74295" y="0"/>
                  </a:lnTo>
                  <a:lnTo>
                    <a:pt x="344916" y="200025"/>
                  </a:lnTo>
                  <a:lnTo>
                    <a:pt x="143584" y="200025"/>
                  </a:lnTo>
                  <a:lnTo>
                    <a:pt x="0" y="9312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sp>
          <p:nvSpPr>
            <p:cNvPr id="14" name="Freeform 209">
              <a:extLst>
                <a:ext uri="{FF2B5EF4-FFF2-40B4-BE49-F238E27FC236}">
                  <a16:creationId xmlns:a16="http://schemas.microsoft.com/office/drawing/2014/main" xmlns="" id="{43B12F00-296E-4998-AE3E-8819511AB404}"/>
                </a:ext>
              </a:extLst>
            </p:cNvPr>
            <p:cNvSpPr>
              <a:spLocks/>
            </p:cNvSpPr>
            <p:nvPr/>
          </p:nvSpPr>
          <p:spPr bwMode="auto">
            <a:xfrm>
              <a:off x="75602" y="0"/>
              <a:ext cx="396126" cy="200025"/>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 name="Freeform 210">
              <a:extLst>
                <a:ext uri="{FF2B5EF4-FFF2-40B4-BE49-F238E27FC236}">
                  <a16:creationId xmlns:a16="http://schemas.microsoft.com/office/drawing/2014/main" xmlns="" id="{BE686F80-6ADD-4B11-B00A-543C1DDE64CD}"/>
                </a:ext>
              </a:extLst>
            </p:cNvPr>
            <p:cNvSpPr>
              <a:spLocks/>
            </p:cNvSpPr>
            <p:nvPr/>
          </p:nvSpPr>
          <p:spPr bwMode="auto">
            <a:xfrm>
              <a:off x="202415" y="0"/>
              <a:ext cx="469992" cy="200025"/>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 name="Freeform 211">
              <a:extLst>
                <a:ext uri="{FF2B5EF4-FFF2-40B4-BE49-F238E27FC236}">
                  <a16:creationId xmlns:a16="http://schemas.microsoft.com/office/drawing/2014/main" xmlns="" id="{B99C219D-18DE-4293-B8A4-91E66671277E}"/>
                </a:ext>
              </a:extLst>
            </p:cNvPr>
            <p:cNvSpPr>
              <a:spLocks/>
            </p:cNvSpPr>
            <p:nvPr/>
          </p:nvSpPr>
          <p:spPr bwMode="auto">
            <a:xfrm>
              <a:off x="403747" y="0"/>
              <a:ext cx="395473" cy="200025"/>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7" name="Freeform 212">
              <a:extLst>
                <a:ext uri="{FF2B5EF4-FFF2-40B4-BE49-F238E27FC236}">
                  <a16:creationId xmlns:a16="http://schemas.microsoft.com/office/drawing/2014/main" xmlns="" id="{35095029-F606-4E20-A60C-E8305AE5B5DE}"/>
                </a:ext>
              </a:extLst>
            </p:cNvPr>
            <p:cNvSpPr>
              <a:spLocks/>
            </p:cNvSpPr>
            <p:nvPr/>
          </p:nvSpPr>
          <p:spPr bwMode="auto">
            <a:xfrm>
              <a:off x="530560" y="0"/>
              <a:ext cx="468031" cy="200025"/>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 name="Freeform 213">
              <a:extLst>
                <a:ext uri="{FF2B5EF4-FFF2-40B4-BE49-F238E27FC236}">
                  <a16:creationId xmlns:a16="http://schemas.microsoft.com/office/drawing/2014/main" xmlns="" id="{3032B135-6A92-40CB-A38C-712FD98817B7}"/>
                </a:ext>
              </a:extLst>
            </p:cNvPr>
            <p:cNvSpPr>
              <a:spLocks/>
            </p:cNvSpPr>
            <p:nvPr/>
          </p:nvSpPr>
          <p:spPr bwMode="auto">
            <a:xfrm>
              <a:off x="731238" y="0"/>
              <a:ext cx="395473" cy="200025"/>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 name="Freeform 214">
              <a:extLst>
                <a:ext uri="{FF2B5EF4-FFF2-40B4-BE49-F238E27FC236}">
                  <a16:creationId xmlns:a16="http://schemas.microsoft.com/office/drawing/2014/main" xmlns="" id="{5520EA2D-F67D-464C-8F76-8436BBA67D6E}"/>
                </a:ext>
              </a:extLst>
            </p:cNvPr>
            <p:cNvSpPr>
              <a:spLocks/>
            </p:cNvSpPr>
            <p:nvPr/>
          </p:nvSpPr>
          <p:spPr bwMode="auto">
            <a:xfrm>
              <a:off x="858051" y="0"/>
              <a:ext cx="468031" cy="200025"/>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 name="Freeform 16">
              <a:extLst>
                <a:ext uri="{FF2B5EF4-FFF2-40B4-BE49-F238E27FC236}">
                  <a16:creationId xmlns:a16="http://schemas.microsoft.com/office/drawing/2014/main" xmlns="" id="{0F191750-F848-4271-8176-153BB518F8DC}"/>
                </a:ext>
              </a:extLst>
            </p:cNvPr>
            <p:cNvSpPr>
              <a:spLocks/>
            </p:cNvSpPr>
            <p:nvPr userDrawn="1"/>
          </p:nvSpPr>
          <p:spPr bwMode="auto">
            <a:xfrm>
              <a:off x="0" y="94838"/>
              <a:ext cx="141623" cy="105187"/>
            </a:xfrm>
            <a:custGeom>
              <a:avLst/>
              <a:gdLst>
                <a:gd name="connsiteX0" fmla="*/ 0 w 141623"/>
                <a:gd name="connsiteY0" fmla="*/ 0 h 105187"/>
                <a:gd name="connsiteX1" fmla="*/ 141623 w 141623"/>
                <a:gd name="connsiteY1" fmla="*/ 105187 h 105187"/>
                <a:gd name="connsiteX2" fmla="*/ 16118 w 141623"/>
                <a:gd name="connsiteY2" fmla="*/ 105187 h 105187"/>
                <a:gd name="connsiteX3" fmla="*/ 0 w 141623"/>
                <a:gd name="connsiteY3" fmla="*/ 93274 h 105187"/>
              </a:gdLst>
              <a:ahLst/>
              <a:cxnLst>
                <a:cxn ang="0">
                  <a:pos x="connsiteX0" y="connsiteY0"/>
                </a:cxn>
                <a:cxn ang="0">
                  <a:pos x="connsiteX1" y="connsiteY1"/>
                </a:cxn>
                <a:cxn ang="0">
                  <a:pos x="connsiteX2" y="connsiteY2"/>
                </a:cxn>
                <a:cxn ang="0">
                  <a:pos x="connsiteX3" y="connsiteY3"/>
                </a:cxn>
              </a:cxnLst>
              <a:rect l="l" t="t" r="r" b="b"/>
              <a:pathLst>
                <a:path w="141623" h="105187">
                  <a:moveTo>
                    <a:pt x="0" y="0"/>
                  </a:moveTo>
                  <a:lnTo>
                    <a:pt x="141623" y="105187"/>
                  </a:lnTo>
                  <a:lnTo>
                    <a:pt x="16118" y="105187"/>
                  </a:lnTo>
                  <a:lnTo>
                    <a:pt x="0" y="9327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grpSp>
      <p:grpSp>
        <p:nvGrpSpPr>
          <p:cNvPr id="89" name="Group 88">
            <a:extLst>
              <a:ext uri="{FF2B5EF4-FFF2-40B4-BE49-F238E27FC236}">
                <a16:creationId xmlns:a16="http://schemas.microsoft.com/office/drawing/2014/main" xmlns="" id="{AB522E3D-336C-410D-BD98-7CC3712898B2}"/>
              </a:ext>
            </a:extLst>
          </p:cNvPr>
          <p:cNvGrpSpPr/>
          <p:nvPr/>
        </p:nvGrpSpPr>
        <p:grpSpPr>
          <a:xfrm>
            <a:off x="1939009" y="5225564"/>
            <a:ext cx="9144000" cy="200025"/>
            <a:chOff x="0" y="0"/>
            <a:chExt cx="12192000" cy="200025"/>
          </a:xfrm>
        </p:grpSpPr>
        <p:grpSp>
          <p:nvGrpSpPr>
            <p:cNvPr id="90" name="Group 89">
              <a:extLst>
                <a:ext uri="{FF2B5EF4-FFF2-40B4-BE49-F238E27FC236}">
                  <a16:creationId xmlns:a16="http://schemas.microsoft.com/office/drawing/2014/main" xmlns="" id="{6745E1DB-52E7-4188-8359-AB5C62EFC694}"/>
                </a:ext>
              </a:extLst>
            </p:cNvPr>
            <p:cNvGrpSpPr/>
            <p:nvPr userDrawn="1"/>
          </p:nvGrpSpPr>
          <p:grpSpPr>
            <a:xfrm>
              <a:off x="8261895" y="0"/>
              <a:ext cx="3930105" cy="200025"/>
              <a:chOff x="4905373" y="3677833"/>
              <a:chExt cx="7286628" cy="370857"/>
            </a:xfrm>
          </p:grpSpPr>
          <p:sp>
            <p:nvSpPr>
              <p:cNvPr id="145" name="Freeform 193">
                <a:extLst>
                  <a:ext uri="{FF2B5EF4-FFF2-40B4-BE49-F238E27FC236}">
                    <a16:creationId xmlns:a16="http://schemas.microsoft.com/office/drawing/2014/main" xmlns="" id="{55AB832A-07AE-4FFD-8EE9-728649809441}"/>
                  </a:ext>
                </a:extLst>
              </p:cNvPr>
              <p:cNvSpPr>
                <a:spLocks/>
              </p:cNvSpPr>
              <p:nvPr/>
            </p:nvSpPr>
            <p:spPr bwMode="auto">
              <a:xfrm>
                <a:off x="4905373" y="3677833"/>
                <a:ext cx="733228" cy="370857"/>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6" name="Freeform 194">
                <a:extLst>
                  <a:ext uri="{FF2B5EF4-FFF2-40B4-BE49-F238E27FC236}">
                    <a16:creationId xmlns:a16="http://schemas.microsoft.com/office/drawing/2014/main" xmlns="" id="{E595F10E-D0D2-4FCC-A3A7-7EA5433C81C7}"/>
                  </a:ext>
                </a:extLst>
              </p:cNvPr>
              <p:cNvSpPr>
                <a:spLocks/>
              </p:cNvSpPr>
              <p:nvPr/>
            </p:nvSpPr>
            <p:spPr bwMode="auto">
              <a:xfrm>
                <a:off x="514049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7" name="Freeform 195">
                <a:extLst>
                  <a:ext uri="{FF2B5EF4-FFF2-40B4-BE49-F238E27FC236}">
                    <a16:creationId xmlns:a16="http://schemas.microsoft.com/office/drawing/2014/main" xmlns="" id="{93770633-47A2-40CC-8AE5-BAC3A0E38EA7}"/>
                  </a:ext>
                </a:extLst>
              </p:cNvPr>
              <p:cNvSpPr>
                <a:spLocks/>
              </p:cNvSpPr>
              <p:nvPr/>
            </p:nvSpPr>
            <p:spPr bwMode="auto">
              <a:xfrm>
                <a:off x="5512559" y="3677833"/>
                <a:ext cx="734440" cy="370857"/>
              </a:xfrm>
              <a:custGeom>
                <a:avLst/>
                <a:gdLst>
                  <a:gd name="T0" fmla="*/ 606 w 606"/>
                  <a:gd name="T1" fmla="*/ 306 h 306"/>
                  <a:gd name="T2" fmla="*/ 412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2"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8" name="Freeform 196">
                <a:extLst>
                  <a:ext uri="{FF2B5EF4-FFF2-40B4-BE49-F238E27FC236}">
                    <a16:creationId xmlns:a16="http://schemas.microsoft.com/office/drawing/2014/main" xmlns="" id="{A7B22209-2DA7-42DE-BBC9-9DD49A99340E}"/>
                  </a:ext>
                </a:extLst>
              </p:cNvPr>
              <p:cNvSpPr>
                <a:spLocks/>
              </p:cNvSpPr>
              <p:nvPr/>
            </p:nvSpPr>
            <p:spPr bwMode="auto">
              <a:xfrm>
                <a:off x="5747677" y="3677833"/>
                <a:ext cx="868967" cy="370857"/>
              </a:xfrm>
              <a:custGeom>
                <a:avLst/>
                <a:gdLst>
                  <a:gd name="T0" fmla="*/ 717 w 717"/>
                  <a:gd name="T1" fmla="*/ 306 h 306"/>
                  <a:gd name="T2" fmla="*/ 412 w 717"/>
                  <a:gd name="T3" fmla="*/ 306 h 306"/>
                  <a:gd name="T4" fmla="*/ 0 w 717"/>
                  <a:gd name="T5" fmla="*/ 0 h 306"/>
                  <a:gd name="T6" fmla="*/ 305 w 717"/>
                  <a:gd name="T7" fmla="*/ 0 h 306"/>
                  <a:gd name="T8" fmla="*/ 717 w 717"/>
                  <a:gd name="T9" fmla="*/ 306 h 306"/>
                </a:gdLst>
                <a:ahLst/>
                <a:cxnLst>
                  <a:cxn ang="0">
                    <a:pos x="T0" y="T1"/>
                  </a:cxn>
                  <a:cxn ang="0">
                    <a:pos x="T2" y="T3"/>
                  </a:cxn>
                  <a:cxn ang="0">
                    <a:pos x="T4" y="T5"/>
                  </a:cxn>
                  <a:cxn ang="0">
                    <a:pos x="T6" y="T7"/>
                  </a:cxn>
                  <a:cxn ang="0">
                    <a:pos x="T8" y="T9"/>
                  </a:cxn>
                </a:cxnLst>
                <a:rect l="0" t="0" r="r" b="b"/>
                <a:pathLst>
                  <a:path w="717" h="306">
                    <a:moveTo>
                      <a:pt x="717" y="306"/>
                    </a:moveTo>
                    <a:lnTo>
                      <a:pt x="412" y="306"/>
                    </a:lnTo>
                    <a:lnTo>
                      <a:pt x="0" y="0"/>
                    </a:lnTo>
                    <a:lnTo>
                      <a:pt x="305" y="0"/>
                    </a:lnTo>
                    <a:lnTo>
                      <a:pt x="717"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9" name="Freeform 197">
                <a:extLst>
                  <a:ext uri="{FF2B5EF4-FFF2-40B4-BE49-F238E27FC236}">
                    <a16:creationId xmlns:a16="http://schemas.microsoft.com/office/drawing/2014/main" xmlns="" id="{B3951427-B008-4631-95E9-D3EB17ADF15C}"/>
                  </a:ext>
                </a:extLst>
              </p:cNvPr>
              <p:cNvSpPr>
                <a:spLocks/>
              </p:cNvSpPr>
              <p:nvPr/>
            </p:nvSpPr>
            <p:spPr bwMode="auto">
              <a:xfrm>
                <a:off x="6120957" y="3677833"/>
                <a:ext cx="733228" cy="370857"/>
              </a:xfrm>
              <a:custGeom>
                <a:avLst/>
                <a:gdLst>
                  <a:gd name="T0" fmla="*/ 605 w 605"/>
                  <a:gd name="T1" fmla="*/ 306 h 306"/>
                  <a:gd name="T2" fmla="*/ 411 w 605"/>
                  <a:gd name="T3" fmla="*/ 306 h 306"/>
                  <a:gd name="T4" fmla="*/ 0 w 605"/>
                  <a:gd name="T5" fmla="*/ 0 h 306"/>
                  <a:gd name="T6" fmla="*/ 191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1"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0" name="Freeform 198">
                <a:extLst>
                  <a:ext uri="{FF2B5EF4-FFF2-40B4-BE49-F238E27FC236}">
                    <a16:creationId xmlns:a16="http://schemas.microsoft.com/office/drawing/2014/main" xmlns="" id="{26788A0E-917E-4B7F-B129-81D71FA78BA6}"/>
                  </a:ext>
                </a:extLst>
              </p:cNvPr>
              <p:cNvSpPr>
                <a:spLocks/>
              </p:cNvSpPr>
              <p:nvPr/>
            </p:nvSpPr>
            <p:spPr bwMode="auto">
              <a:xfrm>
                <a:off x="6352439" y="3677833"/>
                <a:ext cx="871390" cy="370857"/>
              </a:xfrm>
              <a:custGeom>
                <a:avLst/>
                <a:gdLst>
                  <a:gd name="T0" fmla="*/ 719 w 719"/>
                  <a:gd name="T1" fmla="*/ 306 h 306"/>
                  <a:gd name="T2" fmla="*/ 414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4"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1" name="Freeform 199">
                <a:extLst>
                  <a:ext uri="{FF2B5EF4-FFF2-40B4-BE49-F238E27FC236}">
                    <a16:creationId xmlns:a16="http://schemas.microsoft.com/office/drawing/2014/main" xmlns="" id="{1F89620A-9594-4401-B0F1-6874D21FDB23}"/>
                  </a:ext>
                </a:extLst>
              </p:cNvPr>
              <p:cNvSpPr>
                <a:spLocks/>
              </p:cNvSpPr>
              <p:nvPr/>
            </p:nvSpPr>
            <p:spPr bwMode="auto">
              <a:xfrm>
                <a:off x="6728142" y="3677833"/>
                <a:ext cx="733228" cy="370857"/>
              </a:xfrm>
              <a:custGeom>
                <a:avLst/>
                <a:gdLst>
                  <a:gd name="T0" fmla="*/ 605 w 605"/>
                  <a:gd name="T1" fmla="*/ 306 h 306"/>
                  <a:gd name="T2" fmla="*/ 411 w 605"/>
                  <a:gd name="T3" fmla="*/ 306 h 306"/>
                  <a:gd name="T4" fmla="*/ 0 w 605"/>
                  <a:gd name="T5" fmla="*/ 0 h 306"/>
                  <a:gd name="T6" fmla="*/ 192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2"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2" name="Freeform 200">
                <a:extLst>
                  <a:ext uri="{FF2B5EF4-FFF2-40B4-BE49-F238E27FC236}">
                    <a16:creationId xmlns:a16="http://schemas.microsoft.com/office/drawing/2014/main" xmlns="" id="{0DE38CD1-4765-4DB8-B490-1EFD9E46E7C7}"/>
                  </a:ext>
                </a:extLst>
              </p:cNvPr>
              <p:cNvSpPr>
                <a:spLocks/>
              </p:cNvSpPr>
              <p:nvPr/>
            </p:nvSpPr>
            <p:spPr bwMode="auto">
              <a:xfrm>
                <a:off x="6960836" y="3677833"/>
                <a:ext cx="870178" cy="370857"/>
              </a:xfrm>
              <a:custGeom>
                <a:avLst/>
                <a:gdLst>
                  <a:gd name="T0" fmla="*/ 718 w 718"/>
                  <a:gd name="T1" fmla="*/ 306 h 306"/>
                  <a:gd name="T2" fmla="*/ 413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3"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3" name="Freeform 201">
                <a:extLst>
                  <a:ext uri="{FF2B5EF4-FFF2-40B4-BE49-F238E27FC236}">
                    <a16:creationId xmlns:a16="http://schemas.microsoft.com/office/drawing/2014/main" xmlns="" id="{F149B55D-696C-4E3A-BD1D-130C8995DC86}"/>
                  </a:ext>
                </a:extLst>
              </p:cNvPr>
              <p:cNvSpPr>
                <a:spLocks/>
              </p:cNvSpPr>
              <p:nvPr/>
            </p:nvSpPr>
            <p:spPr bwMode="auto">
              <a:xfrm>
                <a:off x="733532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4" name="Freeform 202">
                <a:extLst>
                  <a:ext uri="{FF2B5EF4-FFF2-40B4-BE49-F238E27FC236}">
                    <a16:creationId xmlns:a16="http://schemas.microsoft.com/office/drawing/2014/main" xmlns="" id="{CD05CA11-5911-4164-9DD5-DDE6F5895FFF}"/>
                  </a:ext>
                </a:extLst>
              </p:cNvPr>
              <p:cNvSpPr>
                <a:spLocks/>
              </p:cNvSpPr>
              <p:nvPr/>
            </p:nvSpPr>
            <p:spPr bwMode="auto">
              <a:xfrm>
                <a:off x="7568022" y="3677833"/>
                <a:ext cx="871390" cy="370857"/>
              </a:xfrm>
              <a:custGeom>
                <a:avLst/>
                <a:gdLst>
                  <a:gd name="T0" fmla="*/ 719 w 719"/>
                  <a:gd name="T1" fmla="*/ 306 h 306"/>
                  <a:gd name="T2" fmla="*/ 411 w 719"/>
                  <a:gd name="T3" fmla="*/ 306 h 306"/>
                  <a:gd name="T4" fmla="*/ 0 w 719"/>
                  <a:gd name="T5" fmla="*/ 0 h 306"/>
                  <a:gd name="T6" fmla="*/ 307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7"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5" name="Freeform 203">
                <a:extLst>
                  <a:ext uri="{FF2B5EF4-FFF2-40B4-BE49-F238E27FC236}">
                    <a16:creationId xmlns:a16="http://schemas.microsoft.com/office/drawing/2014/main" xmlns="" id="{04F5BD4C-2C57-499D-B47A-4B29C1A4EE37}"/>
                  </a:ext>
                </a:extLst>
              </p:cNvPr>
              <p:cNvSpPr>
                <a:spLocks/>
              </p:cNvSpPr>
              <p:nvPr/>
            </p:nvSpPr>
            <p:spPr bwMode="auto">
              <a:xfrm>
                <a:off x="7943726" y="3677833"/>
                <a:ext cx="730804" cy="370857"/>
              </a:xfrm>
              <a:custGeom>
                <a:avLst/>
                <a:gdLst>
                  <a:gd name="T0" fmla="*/ 603 w 603"/>
                  <a:gd name="T1" fmla="*/ 306 h 306"/>
                  <a:gd name="T2" fmla="*/ 411 w 603"/>
                  <a:gd name="T3" fmla="*/ 306 h 306"/>
                  <a:gd name="T4" fmla="*/ 0 w 603"/>
                  <a:gd name="T5" fmla="*/ 0 h 306"/>
                  <a:gd name="T6" fmla="*/ 191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1"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6" name="Freeform 204">
                <a:extLst>
                  <a:ext uri="{FF2B5EF4-FFF2-40B4-BE49-F238E27FC236}">
                    <a16:creationId xmlns:a16="http://schemas.microsoft.com/office/drawing/2014/main" xmlns="" id="{139FDF8A-962C-49EA-AC6E-19D629F86F4F}"/>
                  </a:ext>
                </a:extLst>
              </p:cNvPr>
              <p:cNvSpPr>
                <a:spLocks/>
              </p:cNvSpPr>
              <p:nvPr/>
            </p:nvSpPr>
            <p:spPr bwMode="auto">
              <a:xfrm>
                <a:off x="8175208" y="3677833"/>
                <a:ext cx="871390" cy="370857"/>
              </a:xfrm>
              <a:custGeom>
                <a:avLst/>
                <a:gdLst>
                  <a:gd name="T0" fmla="*/ 719 w 719"/>
                  <a:gd name="T1" fmla="*/ 306 h 306"/>
                  <a:gd name="T2" fmla="*/ 412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7" name="Freeform 205">
                <a:extLst>
                  <a:ext uri="{FF2B5EF4-FFF2-40B4-BE49-F238E27FC236}">
                    <a16:creationId xmlns:a16="http://schemas.microsoft.com/office/drawing/2014/main" xmlns="" id="{FDECC53D-B72C-42FF-AFE4-40ED942417EA}"/>
                  </a:ext>
                </a:extLst>
              </p:cNvPr>
              <p:cNvSpPr>
                <a:spLocks/>
              </p:cNvSpPr>
              <p:nvPr/>
            </p:nvSpPr>
            <p:spPr bwMode="auto">
              <a:xfrm>
                <a:off x="8550912" y="3677833"/>
                <a:ext cx="730804" cy="370857"/>
              </a:xfrm>
              <a:custGeom>
                <a:avLst/>
                <a:gdLst>
                  <a:gd name="T0" fmla="*/ 603 w 603"/>
                  <a:gd name="T1" fmla="*/ 306 h 306"/>
                  <a:gd name="T2" fmla="*/ 411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8" name="Freeform 206">
                <a:extLst>
                  <a:ext uri="{FF2B5EF4-FFF2-40B4-BE49-F238E27FC236}">
                    <a16:creationId xmlns:a16="http://schemas.microsoft.com/office/drawing/2014/main" xmlns="" id="{1E3CBABF-29EC-49C3-83EB-E151AE74C5D6}"/>
                  </a:ext>
                </a:extLst>
              </p:cNvPr>
              <p:cNvSpPr>
                <a:spLocks/>
              </p:cNvSpPr>
              <p:nvPr/>
            </p:nvSpPr>
            <p:spPr bwMode="auto">
              <a:xfrm>
                <a:off x="8783606" y="3677833"/>
                <a:ext cx="870178" cy="370857"/>
              </a:xfrm>
              <a:custGeom>
                <a:avLst/>
                <a:gdLst>
                  <a:gd name="T0" fmla="*/ 718 w 718"/>
                  <a:gd name="T1" fmla="*/ 306 h 306"/>
                  <a:gd name="T2" fmla="*/ 411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1"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9" name="Freeform 207">
                <a:extLst>
                  <a:ext uri="{FF2B5EF4-FFF2-40B4-BE49-F238E27FC236}">
                    <a16:creationId xmlns:a16="http://schemas.microsoft.com/office/drawing/2014/main" xmlns="" id="{4743FD87-6833-42CA-B9D7-C82A9C399382}"/>
                  </a:ext>
                </a:extLst>
              </p:cNvPr>
              <p:cNvSpPr>
                <a:spLocks/>
              </p:cNvSpPr>
              <p:nvPr/>
            </p:nvSpPr>
            <p:spPr bwMode="auto">
              <a:xfrm>
                <a:off x="915809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0" name="Freeform 208">
                <a:extLst>
                  <a:ext uri="{FF2B5EF4-FFF2-40B4-BE49-F238E27FC236}">
                    <a16:creationId xmlns:a16="http://schemas.microsoft.com/office/drawing/2014/main" xmlns="" id="{A32769D2-1F3C-4327-9676-7DD770CA36FD}"/>
                  </a:ext>
                </a:extLst>
              </p:cNvPr>
              <p:cNvSpPr>
                <a:spLocks/>
              </p:cNvSpPr>
              <p:nvPr/>
            </p:nvSpPr>
            <p:spPr bwMode="auto">
              <a:xfrm>
                <a:off x="9390792" y="3677833"/>
                <a:ext cx="871390" cy="370857"/>
              </a:xfrm>
              <a:custGeom>
                <a:avLst/>
                <a:gdLst>
                  <a:gd name="T0" fmla="*/ 719 w 719"/>
                  <a:gd name="T1" fmla="*/ 306 h 306"/>
                  <a:gd name="T2" fmla="*/ 411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1" name="Freeform 209">
                <a:extLst>
                  <a:ext uri="{FF2B5EF4-FFF2-40B4-BE49-F238E27FC236}">
                    <a16:creationId xmlns:a16="http://schemas.microsoft.com/office/drawing/2014/main" xmlns="" id="{9DB75D44-D8E9-4214-A4A0-4A27FD9D8BA8}"/>
                  </a:ext>
                </a:extLst>
              </p:cNvPr>
              <p:cNvSpPr>
                <a:spLocks/>
              </p:cNvSpPr>
              <p:nvPr/>
            </p:nvSpPr>
            <p:spPr bwMode="auto">
              <a:xfrm>
                <a:off x="9762859" y="3677833"/>
                <a:ext cx="734440" cy="370857"/>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2" name="Freeform 210">
                <a:extLst>
                  <a:ext uri="{FF2B5EF4-FFF2-40B4-BE49-F238E27FC236}">
                    <a16:creationId xmlns:a16="http://schemas.microsoft.com/office/drawing/2014/main" xmlns="" id="{5BF8F425-ECF5-4EED-B62B-03F2296F75A2}"/>
                  </a:ext>
                </a:extLst>
              </p:cNvPr>
              <p:cNvSpPr>
                <a:spLocks/>
              </p:cNvSpPr>
              <p:nvPr/>
            </p:nvSpPr>
            <p:spPr bwMode="auto">
              <a:xfrm>
                <a:off x="9997977" y="3677833"/>
                <a:ext cx="871390" cy="370857"/>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3" name="Freeform 211">
                <a:extLst>
                  <a:ext uri="{FF2B5EF4-FFF2-40B4-BE49-F238E27FC236}">
                    <a16:creationId xmlns:a16="http://schemas.microsoft.com/office/drawing/2014/main" xmlns="" id="{8E190436-A90D-4D49-A77B-3BB9349FE707}"/>
                  </a:ext>
                </a:extLst>
              </p:cNvPr>
              <p:cNvSpPr>
                <a:spLocks/>
              </p:cNvSpPr>
              <p:nvPr/>
            </p:nvSpPr>
            <p:spPr bwMode="auto">
              <a:xfrm>
                <a:off x="10371257" y="3677833"/>
                <a:ext cx="733228" cy="370857"/>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4" name="Freeform 212">
                <a:extLst>
                  <a:ext uri="{FF2B5EF4-FFF2-40B4-BE49-F238E27FC236}">
                    <a16:creationId xmlns:a16="http://schemas.microsoft.com/office/drawing/2014/main" xmlns="" id="{7154957D-8A96-409E-A7E7-17E5A1083D36}"/>
                  </a:ext>
                </a:extLst>
              </p:cNvPr>
              <p:cNvSpPr>
                <a:spLocks/>
              </p:cNvSpPr>
              <p:nvPr/>
            </p:nvSpPr>
            <p:spPr bwMode="auto">
              <a:xfrm>
                <a:off x="10606375"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5" name="Freeform 213">
                <a:extLst>
                  <a:ext uri="{FF2B5EF4-FFF2-40B4-BE49-F238E27FC236}">
                    <a16:creationId xmlns:a16="http://schemas.microsoft.com/office/drawing/2014/main" xmlns="" id="{BF6AAD83-2E77-45F8-A97B-0D631D118C12}"/>
                  </a:ext>
                </a:extLst>
              </p:cNvPr>
              <p:cNvSpPr>
                <a:spLocks/>
              </p:cNvSpPr>
              <p:nvPr/>
            </p:nvSpPr>
            <p:spPr bwMode="auto">
              <a:xfrm>
                <a:off x="10978443" y="3677833"/>
                <a:ext cx="733228" cy="370857"/>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6" name="Freeform 214">
                <a:extLst>
                  <a:ext uri="{FF2B5EF4-FFF2-40B4-BE49-F238E27FC236}">
                    <a16:creationId xmlns:a16="http://schemas.microsoft.com/office/drawing/2014/main" xmlns="" id="{F9125AD7-A031-4560-9BA7-24465F220936}"/>
                  </a:ext>
                </a:extLst>
              </p:cNvPr>
              <p:cNvSpPr>
                <a:spLocks/>
              </p:cNvSpPr>
              <p:nvPr/>
            </p:nvSpPr>
            <p:spPr bwMode="auto">
              <a:xfrm>
                <a:off x="1121356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7" name="Freeform 83">
                <a:extLst>
                  <a:ext uri="{FF2B5EF4-FFF2-40B4-BE49-F238E27FC236}">
                    <a16:creationId xmlns:a16="http://schemas.microsoft.com/office/drawing/2014/main" xmlns="" id="{FF80739C-14F9-44EF-9AF5-81D6ABF7BFD7}"/>
                  </a:ext>
                </a:extLst>
              </p:cNvPr>
              <p:cNvSpPr>
                <a:spLocks/>
              </p:cNvSpPr>
              <p:nvPr/>
            </p:nvSpPr>
            <p:spPr bwMode="auto">
              <a:xfrm>
                <a:off x="11585630" y="3677833"/>
                <a:ext cx="606371" cy="370857"/>
              </a:xfrm>
              <a:custGeom>
                <a:avLst/>
                <a:gdLst>
                  <a:gd name="connsiteX0" fmla="*/ 0 w 606371"/>
                  <a:gd name="connsiteY0" fmla="*/ 0 h 370857"/>
                  <a:gd name="connsiteX1" fmla="*/ 235118 w 606371"/>
                  <a:gd name="connsiteY1" fmla="*/ 0 h 370857"/>
                  <a:gd name="connsiteX2" fmla="*/ 606371 w 606371"/>
                  <a:gd name="connsiteY2" fmla="*/ 275738 h 370857"/>
                  <a:gd name="connsiteX3" fmla="*/ 606371 w 606371"/>
                  <a:gd name="connsiteY3" fmla="*/ 370857 h 370857"/>
                  <a:gd name="connsiteX4" fmla="*/ 499322 w 606371"/>
                  <a:gd name="connsiteY4" fmla="*/ 370857 h 370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371" h="370857">
                    <a:moveTo>
                      <a:pt x="0" y="0"/>
                    </a:moveTo>
                    <a:lnTo>
                      <a:pt x="235118" y="0"/>
                    </a:lnTo>
                    <a:lnTo>
                      <a:pt x="606371" y="275738"/>
                    </a:lnTo>
                    <a:lnTo>
                      <a:pt x="606371" y="370857"/>
                    </a:lnTo>
                    <a:lnTo>
                      <a:pt x="499322" y="37085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sp>
            <p:nvSpPr>
              <p:cNvPr id="168" name="Freeform 84">
                <a:extLst>
                  <a:ext uri="{FF2B5EF4-FFF2-40B4-BE49-F238E27FC236}">
                    <a16:creationId xmlns:a16="http://schemas.microsoft.com/office/drawing/2014/main" xmlns="" id="{D790EC5C-287C-4D72-922F-5DCCD3CCBDF3}"/>
                  </a:ext>
                </a:extLst>
              </p:cNvPr>
              <p:cNvSpPr>
                <a:spLocks/>
              </p:cNvSpPr>
              <p:nvPr/>
            </p:nvSpPr>
            <p:spPr bwMode="auto">
              <a:xfrm>
                <a:off x="11820747" y="3677833"/>
                <a:ext cx="371253" cy="275737"/>
              </a:xfrm>
              <a:custGeom>
                <a:avLst/>
                <a:gdLst>
                  <a:gd name="connsiteX0" fmla="*/ 0 w 371253"/>
                  <a:gd name="connsiteY0" fmla="*/ 0 h 275737"/>
                  <a:gd name="connsiteX1" fmla="*/ 369644 w 371253"/>
                  <a:gd name="connsiteY1" fmla="*/ 0 h 275737"/>
                  <a:gd name="connsiteX2" fmla="*/ 371253 w 371253"/>
                  <a:gd name="connsiteY2" fmla="*/ 1195 h 275737"/>
                  <a:gd name="connsiteX3" fmla="*/ 371253 w 371253"/>
                  <a:gd name="connsiteY3" fmla="*/ 275737 h 275737"/>
                </a:gdLst>
                <a:ahLst/>
                <a:cxnLst>
                  <a:cxn ang="0">
                    <a:pos x="connsiteX0" y="connsiteY0"/>
                  </a:cxn>
                  <a:cxn ang="0">
                    <a:pos x="connsiteX1" y="connsiteY1"/>
                  </a:cxn>
                  <a:cxn ang="0">
                    <a:pos x="connsiteX2" y="connsiteY2"/>
                  </a:cxn>
                  <a:cxn ang="0">
                    <a:pos x="connsiteX3" y="connsiteY3"/>
                  </a:cxn>
                </a:cxnLst>
                <a:rect l="l" t="t" r="r" b="b"/>
                <a:pathLst>
                  <a:path w="371253" h="275737">
                    <a:moveTo>
                      <a:pt x="0" y="0"/>
                    </a:moveTo>
                    <a:lnTo>
                      <a:pt x="369644" y="0"/>
                    </a:lnTo>
                    <a:lnTo>
                      <a:pt x="371253" y="1195"/>
                    </a:lnTo>
                    <a:lnTo>
                      <a:pt x="371253" y="27573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1" name="Group 90">
              <a:extLst>
                <a:ext uri="{FF2B5EF4-FFF2-40B4-BE49-F238E27FC236}">
                  <a16:creationId xmlns:a16="http://schemas.microsoft.com/office/drawing/2014/main" xmlns="" id="{4D554386-E798-4A7B-82E0-33450B92BEED}"/>
                </a:ext>
              </a:extLst>
            </p:cNvPr>
            <p:cNvGrpSpPr/>
            <p:nvPr userDrawn="1"/>
          </p:nvGrpSpPr>
          <p:grpSpPr>
            <a:xfrm>
              <a:off x="4658188" y="0"/>
              <a:ext cx="3870406" cy="200025"/>
              <a:chOff x="4905373" y="3677833"/>
              <a:chExt cx="7175943" cy="370857"/>
            </a:xfrm>
          </p:grpSpPr>
          <p:sp>
            <p:nvSpPr>
              <p:cNvPr id="123" name="Freeform 193">
                <a:extLst>
                  <a:ext uri="{FF2B5EF4-FFF2-40B4-BE49-F238E27FC236}">
                    <a16:creationId xmlns:a16="http://schemas.microsoft.com/office/drawing/2014/main" xmlns="" id="{A39B9431-DC44-47B8-A8A6-8D16885D038D}"/>
                  </a:ext>
                </a:extLst>
              </p:cNvPr>
              <p:cNvSpPr>
                <a:spLocks/>
              </p:cNvSpPr>
              <p:nvPr/>
            </p:nvSpPr>
            <p:spPr bwMode="auto">
              <a:xfrm>
                <a:off x="4905373" y="3677833"/>
                <a:ext cx="733228" cy="370857"/>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4" name="Freeform 194">
                <a:extLst>
                  <a:ext uri="{FF2B5EF4-FFF2-40B4-BE49-F238E27FC236}">
                    <a16:creationId xmlns:a16="http://schemas.microsoft.com/office/drawing/2014/main" xmlns="" id="{4CB23EA0-9F72-4DA2-BD60-581BEE8FFC9F}"/>
                  </a:ext>
                </a:extLst>
              </p:cNvPr>
              <p:cNvSpPr>
                <a:spLocks/>
              </p:cNvSpPr>
              <p:nvPr/>
            </p:nvSpPr>
            <p:spPr bwMode="auto">
              <a:xfrm>
                <a:off x="514049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5" name="Freeform 195">
                <a:extLst>
                  <a:ext uri="{FF2B5EF4-FFF2-40B4-BE49-F238E27FC236}">
                    <a16:creationId xmlns:a16="http://schemas.microsoft.com/office/drawing/2014/main" xmlns="" id="{1D01AB98-E0B0-47C3-A90C-CB391EFD5E95}"/>
                  </a:ext>
                </a:extLst>
              </p:cNvPr>
              <p:cNvSpPr>
                <a:spLocks/>
              </p:cNvSpPr>
              <p:nvPr/>
            </p:nvSpPr>
            <p:spPr bwMode="auto">
              <a:xfrm>
                <a:off x="5512559" y="3677833"/>
                <a:ext cx="734440" cy="370857"/>
              </a:xfrm>
              <a:custGeom>
                <a:avLst/>
                <a:gdLst>
                  <a:gd name="T0" fmla="*/ 606 w 606"/>
                  <a:gd name="T1" fmla="*/ 306 h 306"/>
                  <a:gd name="T2" fmla="*/ 412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2"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6" name="Freeform 196">
                <a:extLst>
                  <a:ext uri="{FF2B5EF4-FFF2-40B4-BE49-F238E27FC236}">
                    <a16:creationId xmlns:a16="http://schemas.microsoft.com/office/drawing/2014/main" xmlns="" id="{48FB7CFD-9B4A-48E0-A787-3512A40C8228}"/>
                  </a:ext>
                </a:extLst>
              </p:cNvPr>
              <p:cNvSpPr>
                <a:spLocks/>
              </p:cNvSpPr>
              <p:nvPr/>
            </p:nvSpPr>
            <p:spPr bwMode="auto">
              <a:xfrm>
                <a:off x="5747677" y="3677833"/>
                <a:ext cx="868967" cy="370857"/>
              </a:xfrm>
              <a:custGeom>
                <a:avLst/>
                <a:gdLst>
                  <a:gd name="T0" fmla="*/ 717 w 717"/>
                  <a:gd name="T1" fmla="*/ 306 h 306"/>
                  <a:gd name="T2" fmla="*/ 412 w 717"/>
                  <a:gd name="T3" fmla="*/ 306 h 306"/>
                  <a:gd name="T4" fmla="*/ 0 w 717"/>
                  <a:gd name="T5" fmla="*/ 0 h 306"/>
                  <a:gd name="T6" fmla="*/ 305 w 717"/>
                  <a:gd name="T7" fmla="*/ 0 h 306"/>
                  <a:gd name="T8" fmla="*/ 717 w 717"/>
                  <a:gd name="T9" fmla="*/ 306 h 306"/>
                </a:gdLst>
                <a:ahLst/>
                <a:cxnLst>
                  <a:cxn ang="0">
                    <a:pos x="T0" y="T1"/>
                  </a:cxn>
                  <a:cxn ang="0">
                    <a:pos x="T2" y="T3"/>
                  </a:cxn>
                  <a:cxn ang="0">
                    <a:pos x="T4" y="T5"/>
                  </a:cxn>
                  <a:cxn ang="0">
                    <a:pos x="T6" y="T7"/>
                  </a:cxn>
                  <a:cxn ang="0">
                    <a:pos x="T8" y="T9"/>
                  </a:cxn>
                </a:cxnLst>
                <a:rect l="0" t="0" r="r" b="b"/>
                <a:pathLst>
                  <a:path w="717" h="306">
                    <a:moveTo>
                      <a:pt x="717" y="306"/>
                    </a:moveTo>
                    <a:lnTo>
                      <a:pt x="412" y="306"/>
                    </a:lnTo>
                    <a:lnTo>
                      <a:pt x="0" y="0"/>
                    </a:lnTo>
                    <a:lnTo>
                      <a:pt x="305" y="0"/>
                    </a:lnTo>
                    <a:lnTo>
                      <a:pt x="717"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7" name="Freeform 197">
                <a:extLst>
                  <a:ext uri="{FF2B5EF4-FFF2-40B4-BE49-F238E27FC236}">
                    <a16:creationId xmlns:a16="http://schemas.microsoft.com/office/drawing/2014/main" xmlns="" id="{63CA346E-4593-4DF3-BBF1-EFED49AB88ED}"/>
                  </a:ext>
                </a:extLst>
              </p:cNvPr>
              <p:cNvSpPr>
                <a:spLocks/>
              </p:cNvSpPr>
              <p:nvPr/>
            </p:nvSpPr>
            <p:spPr bwMode="auto">
              <a:xfrm>
                <a:off x="6120957" y="3677833"/>
                <a:ext cx="733228" cy="370857"/>
              </a:xfrm>
              <a:custGeom>
                <a:avLst/>
                <a:gdLst>
                  <a:gd name="T0" fmla="*/ 605 w 605"/>
                  <a:gd name="T1" fmla="*/ 306 h 306"/>
                  <a:gd name="T2" fmla="*/ 411 w 605"/>
                  <a:gd name="T3" fmla="*/ 306 h 306"/>
                  <a:gd name="T4" fmla="*/ 0 w 605"/>
                  <a:gd name="T5" fmla="*/ 0 h 306"/>
                  <a:gd name="T6" fmla="*/ 191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1"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8" name="Freeform 198">
                <a:extLst>
                  <a:ext uri="{FF2B5EF4-FFF2-40B4-BE49-F238E27FC236}">
                    <a16:creationId xmlns:a16="http://schemas.microsoft.com/office/drawing/2014/main" xmlns="" id="{D2D7094C-064F-4971-BEAB-6B89790041C7}"/>
                  </a:ext>
                </a:extLst>
              </p:cNvPr>
              <p:cNvSpPr>
                <a:spLocks/>
              </p:cNvSpPr>
              <p:nvPr/>
            </p:nvSpPr>
            <p:spPr bwMode="auto">
              <a:xfrm>
                <a:off x="6352439" y="3677833"/>
                <a:ext cx="871390" cy="370857"/>
              </a:xfrm>
              <a:custGeom>
                <a:avLst/>
                <a:gdLst>
                  <a:gd name="T0" fmla="*/ 719 w 719"/>
                  <a:gd name="T1" fmla="*/ 306 h 306"/>
                  <a:gd name="T2" fmla="*/ 414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4"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9" name="Freeform 199">
                <a:extLst>
                  <a:ext uri="{FF2B5EF4-FFF2-40B4-BE49-F238E27FC236}">
                    <a16:creationId xmlns:a16="http://schemas.microsoft.com/office/drawing/2014/main" xmlns="" id="{EDE9A0A2-CA08-4839-A120-2BCDF4AC02FE}"/>
                  </a:ext>
                </a:extLst>
              </p:cNvPr>
              <p:cNvSpPr>
                <a:spLocks/>
              </p:cNvSpPr>
              <p:nvPr/>
            </p:nvSpPr>
            <p:spPr bwMode="auto">
              <a:xfrm>
                <a:off x="6728142" y="3677833"/>
                <a:ext cx="733228" cy="370857"/>
              </a:xfrm>
              <a:custGeom>
                <a:avLst/>
                <a:gdLst>
                  <a:gd name="T0" fmla="*/ 605 w 605"/>
                  <a:gd name="T1" fmla="*/ 306 h 306"/>
                  <a:gd name="T2" fmla="*/ 411 w 605"/>
                  <a:gd name="T3" fmla="*/ 306 h 306"/>
                  <a:gd name="T4" fmla="*/ 0 w 605"/>
                  <a:gd name="T5" fmla="*/ 0 h 306"/>
                  <a:gd name="T6" fmla="*/ 192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2"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0" name="Freeform 200">
                <a:extLst>
                  <a:ext uri="{FF2B5EF4-FFF2-40B4-BE49-F238E27FC236}">
                    <a16:creationId xmlns:a16="http://schemas.microsoft.com/office/drawing/2014/main" xmlns="" id="{B9E7E623-8D44-45AC-9843-A04BF2EA8798}"/>
                  </a:ext>
                </a:extLst>
              </p:cNvPr>
              <p:cNvSpPr>
                <a:spLocks/>
              </p:cNvSpPr>
              <p:nvPr/>
            </p:nvSpPr>
            <p:spPr bwMode="auto">
              <a:xfrm>
                <a:off x="6960836" y="3677833"/>
                <a:ext cx="870178" cy="370857"/>
              </a:xfrm>
              <a:custGeom>
                <a:avLst/>
                <a:gdLst>
                  <a:gd name="T0" fmla="*/ 718 w 718"/>
                  <a:gd name="T1" fmla="*/ 306 h 306"/>
                  <a:gd name="T2" fmla="*/ 413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3"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1" name="Freeform 201">
                <a:extLst>
                  <a:ext uri="{FF2B5EF4-FFF2-40B4-BE49-F238E27FC236}">
                    <a16:creationId xmlns:a16="http://schemas.microsoft.com/office/drawing/2014/main" xmlns="" id="{4D95F788-DCF9-40C5-A9EA-F7223B428881}"/>
                  </a:ext>
                </a:extLst>
              </p:cNvPr>
              <p:cNvSpPr>
                <a:spLocks/>
              </p:cNvSpPr>
              <p:nvPr/>
            </p:nvSpPr>
            <p:spPr bwMode="auto">
              <a:xfrm>
                <a:off x="733532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2" name="Freeform 202">
                <a:extLst>
                  <a:ext uri="{FF2B5EF4-FFF2-40B4-BE49-F238E27FC236}">
                    <a16:creationId xmlns:a16="http://schemas.microsoft.com/office/drawing/2014/main" xmlns="" id="{8AC81183-980F-4619-A0B8-15DFFDBDA6A5}"/>
                  </a:ext>
                </a:extLst>
              </p:cNvPr>
              <p:cNvSpPr>
                <a:spLocks/>
              </p:cNvSpPr>
              <p:nvPr/>
            </p:nvSpPr>
            <p:spPr bwMode="auto">
              <a:xfrm>
                <a:off x="7568022" y="3677833"/>
                <a:ext cx="871390" cy="370857"/>
              </a:xfrm>
              <a:custGeom>
                <a:avLst/>
                <a:gdLst>
                  <a:gd name="T0" fmla="*/ 719 w 719"/>
                  <a:gd name="T1" fmla="*/ 306 h 306"/>
                  <a:gd name="T2" fmla="*/ 411 w 719"/>
                  <a:gd name="T3" fmla="*/ 306 h 306"/>
                  <a:gd name="T4" fmla="*/ 0 w 719"/>
                  <a:gd name="T5" fmla="*/ 0 h 306"/>
                  <a:gd name="T6" fmla="*/ 307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7"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3" name="Freeform 203">
                <a:extLst>
                  <a:ext uri="{FF2B5EF4-FFF2-40B4-BE49-F238E27FC236}">
                    <a16:creationId xmlns:a16="http://schemas.microsoft.com/office/drawing/2014/main" xmlns="" id="{72FEC13A-2DAB-40A0-9B28-B6DF4D3A22E2}"/>
                  </a:ext>
                </a:extLst>
              </p:cNvPr>
              <p:cNvSpPr>
                <a:spLocks/>
              </p:cNvSpPr>
              <p:nvPr/>
            </p:nvSpPr>
            <p:spPr bwMode="auto">
              <a:xfrm>
                <a:off x="7943726" y="3677833"/>
                <a:ext cx="730804" cy="370857"/>
              </a:xfrm>
              <a:custGeom>
                <a:avLst/>
                <a:gdLst>
                  <a:gd name="T0" fmla="*/ 603 w 603"/>
                  <a:gd name="T1" fmla="*/ 306 h 306"/>
                  <a:gd name="T2" fmla="*/ 411 w 603"/>
                  <a:gd name="T3" fmla="*/ 306 h 306"/>
                  <a:gd name="T4" fmla="*/ 0 w 603"/>
                  <a:gd name="T5" fmla="*/ 0 h 306"/>
                  <a:gd name="T6" fmla="*/ 191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1"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4" name="Freeform 204">
                <a:extLst>
                  <a:ext uri="{FF2B5EF4-FFF2-40B4-BE49-F238E27FC236}">
                    <a16:creationId xmlns:a16="http://schemas.microsoft.com/office/drawing/2014/main" xmlns="" id="{EEC180EC-19BF-4503-A7E7-CCE869E72ADD}"/>
                  </a:ext>
                </a:extLst>
              </p:cNvPr>
              <p:cNvSpPr>
                <a:spLocks/>
              </p:cNvSpPr>
              <p:nvPr/>
            </p:nvSpPr>
            <p:spPr bwMode="auto">
              <a:xfrm>
                <a:off x="8175208" y="3677833"/>
                <a:ext cx="871390" cy="370857"/>
              </a:xfrm>
              <a:custGeom>
                <a:avLst/>
                <a:gdLst>
                  <a:gd name="T0" fmla="*/ 719 w 719"/>
                  <a:gd name="T1" fmla="*/ 306 h 306"/>
                  <a:gd name="T2" fmla="*/ 412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5" name="Freeform 205">
                <a:extLst>
                  <a:ext uri="{FF2B5EF4-FFF2-40B4-BE49-F238E27FC236}">
                    <a16:creationId xmlns:a16="http://schemas.microsoft.com/office/drawing/2014/main" xmlns="" id="{1484B227-A11E-4AF8-A444-181E4D7EAC09}"/>
                  </a:ext>
                </a:extLst>
              </p:cNvPr>
              <p:cNvSpPr>
                <a:spLocks/>
              </p:cNvSpPr>
              <p:nvPr/>
            </p:nvSpPr>
            <p:spPr bwMode="auto">
              <a:xfrm>
                <a:off x="8550912" y="3677833"/>
                <a:ext cx="730804" cy="370857"/>
              </a:xfrm>
              <a:custGeom>
                <a:avLst/>
                <a:gdLst>
                  <a:gd name="T0" fmla="*/ 603 w 603"/>
                  <a:gd name="T1" fmla="*/ 306 h 306"/>
                  <a:gd name="T2" fmla="*/ 411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6" name="Freeform 206">
                <a:extLst>
                  <a:ext uri="{FF2B5EF4-FFF2-40B4-BE49-F238E27FC236}">
                    <a16:creationId xmlns:a16="http://schemas.microsoft.com/office/drawing/2014/main" xmlns="" id="{02FD7874-AD3E-4F01-92F2-A5CA20263EEF}"/>
                  </a:ext>
                </a:extLst>
              </p:cNvPr>
              <p:cNvSpPr>
                <a:spLocks/>
              </p:cNvSpPr>
              <p:nvPr/>
            </p:nvSpPr>
            <p:spPr bwMode="auto">
              <a:xfrm>
                <a:off x="8783606" y="3677833"/>
                <a:ext cx="870178" cy="370857"/>
              </a:xfrm>
              <a:custGeom>
                <a:avLst/>
                <a:gdLst>
                  <a:gd name="T0" fmla="*/ 718 w 718"/>
                  <a:gd name="T1" fmla="*/ 306 h 306"/>
                  <a:gd name="T2" fmla="*/ 411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1"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7" name="Freeform 207">
                <a:extLst>
                  <a:ext uri="{FF2B5EF4-FFF2-40B4-BE49-F238E27FC236}">
                    <a16:creationId xmlns:a16="http://schemas.microsoft.com/office/drawing/2014/main" xmlns="" id="{03C0A13F-C3C3-4D71-AF12-785F4FA218C9}"/>
                  </a:ext>
                </a:extLst>
              </p:cNvPr>
              <p:cNvSpPr>
                <a:spLocks/>
              </p:cNvSpPr>
              <p:nvPr/>
            </p:nvSpPr>
            <p:spPr bwMode="auto">
              <a:xfrm>
                <a:off x="915809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8" name="Freeform 208">
                <a:extLst>
                  <a:ext uri="{FF2B5EF4-FFF2-40B4-BE49-F238E27FC236}">
                    <a16:creationId xmlns:a16="http://schemas.microsoft.com/office/drawing/2014/main" xmlns="" id="{04356F52-3D51-4092-BA65-505434FA678D}"/>
                  </a:ext>
                </a:extLst>
              </p:cNvPr>
              <p:cNvSpPr>
                <a:spLocks/>
              </p:cNvSpPr>
              <p:nvPr/>
            </p:nvSpPr>
            <p:spPr bwMode="auto">
              <a:xfrm>
                <a:off x="9390792" y="3677833"/>
                <a:ext cx="871390" cy="370857"/>
              </a:xfrm>
              <a:custGeom>
                <a:avLst/>
                <a:gdLst>
                  <a:gd name="T0" fmla="*/ 719 w 719"/>
                  <a:gd name="T1" fmla="*/ 306 h 306"/>
                  <a:gd name="T2" fmla="*/ 411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9" name="Freeform 209">
                <a:extLst>
                  <a:ext uri="{FF2B5EF4-FFF2-40B4-BE49-F238E27FC236}">
                    <a16:creationId xmlns:a16="http://schemas.microsoft.com/office/drawing/2014/main" xmlns="" id="{137A04CE-C6D0-4CB2-8AE7-F9A55C50E33F}"/>
                  </a:ext>
                </a:extLst>
              </p:cNvPr>
              <p:cNvSpPr>
                <a:spLocks/>
              </p:cNvSpPr>
              <p:nvPr/>
            </p:nvSpPr>
            <p:spPr bwMode="auto">
              <a:xfrm>
                <a:off x="9762859" y="3677833"/>
                <a:ext cx="734440" cy="370857"/>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0" name="Freeform 210">
                <a:extLst>
                  <a:ext uri="{FF2B5EF4-FFF2-40B4-BE49-F238E27FC236}">
                    <a16:creationId xmlns:a16="http://schemas.microsoft.com/office/drawing/2014/main" xmlns="" id="{F7079D3D-879D-4AF5-ADA7-D577B86F5266}"/>
                  </a:ext>
                </a:extLst>
              </p:cNvPr>
              <p:cNvSpPr>
                <a:spLocks/>
              </p:cNvSpPr>
              <p:nvPr/>
            </p:nvSpPr>
            <p:spPr bwMode="auto">
              <a:xfrm>
                <a:off x="9997977" y="3677833"/>
                <a:ext cx="871390" cy="370857"/>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1" name="Freeform 211">
                <a:extLst>
                  <a:ext uri="{FF2B5EF4-FFF2-40B4-BE49-F238E27FC236}">
                    <a16:creationId xmlns:a16="http://schemas.microsoft.com/office/drawing/2014/main" xmlns="" id="{B828C876-F076-4BB9-A104-1FDC44C41828}"/>
                  </a:ext>
                </a:extLst>
              </p:cNvPr>
              <p:cNvSpPr>
                <a:spLocks/>
              </p:cNvSpPr>
              <p:nvPr/>
            </p:nvSpPr>
            <p:spPr bwMode="auto">
              <a:xfrm>
                <a:off x="10371257" y="3677833"/>
                <a:ext cx="733228" cy="370857"/>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2" name="Freeform 212">
                <a:extLst>
                  <a:ext uri="{FF2B5EF4-FFF2-40B4-BE49-F238E27FC236}">
                    <a16:creationId xmlns:a16="http://schemas.microsoft.com/office/drawing/2014/main" xmlns="" id="{3F08BC48-E33F-4717-930C-17A1C18C764F}"/>
                  </a:ext>
                </a:extLst>
              </p:cNvPr>
              <p:cNvSpPr>
                <a:spLocks/>
              </p:cNvSpPr>
              <p:nvPr/>
            </p:nvSpPr>
            <p:spPr bwMode="auto">
              <a:xfrm>
                <a:off x="10606375"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3" name="Freeform 213">
                <a:extLst>
                  <a:ext uri="{FF2B5EF4-FFF2-40B4-BE49-F238E27FC236}">
                    <a16:creationId xmlns:a16="http://schemas.microsoft.com/office/drawing/2014/main" xmlns="" id="{B2F180DC-7581-491E-B2A6-3D168E90D95B}"/>
                  </a:ext>
                </a:extLst>
              </p:cNvPr>
              <p:cNvSpPr>
                <a:spLocks/>
              </p:cNvSpPr>
              <p:nvPr/>
            </p:nvSpPr>
            <p:spPr bwMode="auto">
              <a:xfrm>
                <a:off x="10978443" y="3677833"/>
                <a:ext cx="733228" cy="370857"/>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4" name="Freeform 214">
                <a:extLst>
                  <a:ext uri="{FF2B5EF4-FFF2-40B4-BE49-F238E27FC236}">
                    <a16:creationId xmlns:a16="http://schemas.microsoft.com/office/drawing/2014/main" xmlns="" id="{502F382D-49AE-4D9C-A95D-ABD8580327B9}"/>
                  </a:ext>
                </a:extLst>
              </p:cNvPr>
              <p:cNvSpPr>
                <a:spLocks/>
              </p:cNvSpPr>
              <p:nvPr/>
            </p:nvSpPr>
            <p:spPr bwMode="auto">
              <a:xfrm>
                <a:off x="1121356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nvGrpSpPr>
            <p:cNvPr id="92" name="Group 91">
              <a:extLst>
                <a:ext uri="{FF2B5EF4-FFF2-40B4-BE49-F238E27FC236}">
                  <a16:creationId xmlns:a16="http://schemas.microsoft.com/office/drawing/2014/main" xmlns="" id="{90D7C906-FDAC-4286-A368-45651FE38C15}"/>
                </a:ext>
              </a:extLst>
            </p:cNvPr>
            <p:cNvGrpSpPr/>
            <p:nvPr userDrawn="1"/>
          </p:nvGrpSpPr>
          <p:grpSpPr>
            <a:xfrm>
              <a:off x="1056852" y="0"/>
              <a:ext cx="3870406" cy="200025"/>
              <a:chOff x="4905373" y="3677833"/>
              <a:chExt cx="7175943" cy="370857"/>
            </a:xfrm>
          </p:grpSpPr>
          <p:sp>
            <p:nvSpPr>
              <p:cNvPr id="101" name="Freeform 193">
                <a:extLst>
                  <a:ext uri="{FF2B5EF4-FFF2-40B4-BE49-F238E27FC236}">
                    <a16:creationId xmlns:a16="http://schemas.microsoft.com/office/drawing/2014/main" xmlns="" id="{24A98B70-338C-49A2-9559-65990F8F2018}"/>
                  </a:ext>
                </a:extLst>
              </p:cNvPr>
              <p:cNvSpPr>
                <a:spLocks/>
              </p:cNvSpPr>
              <p:nvPr/>
            </p:nvSpPr>
            <p:spPr bwMode="auto">
              <a:xfrm>
                <a:off x="4905373" y="3677833"/>
                <a:ext cx="733228" cy="370857"/>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2" name="Freeform 194">
                <a:extLst>
                  <a:ext uri="{FF2B5EF4-FFF2-40B4-BE49-F238E27FC236}">
                    <a16:creationId xmlns:a16="http://schemas.microsoft.com/office/drawing/2014/main" xmlns="" id="{C2D9AF34-3580-4620-9286-A285E91D5F9B}"/>
                  </a:ext>
                </a:extLst>
              </p:cNvPr>
              <p:cNvSpPr>
                <a:spLocks/>
              </p:cNvSpPr>
              <p:nvPr/>
            </p:nvSpPr>
            <p:spPr bwMode="auto">
              <a:xfrm>
                <a:off x="514049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3" name="Freeform 195">
                <a:extLst>
                  <a:ext uri="{FF2B5EF4-FFF2-40B4-BE49-F238E27FC236}">
                    <a16:creationId xmlns:a16="http://schemas.microsoft.com/office/drawing/2014/main" xmlns="" id="{06950D0E-CACF-4DBC-85A2-ECE3389405CB}"/>
                  </a:ext>
                </a:extLst>
              </p:cNvPr>
              <p:cNvSpPr>
                <a:spLocks/>
              </p:cNvSpPr>
              <p:nvPr/>
            </p:nvSpPr>
            <p:spPr bwMode="auto">
              <a:xfrm>
                <a:off x="5512559" y="3677833"/>
                <a:ext cx="734440" cy="370857"/>
              </a:xfrm>
              <a:custGeom>
                <a:avLst/>
                <a:gdLst>
                  <a:gd name="T0" fmla="*/ 606 w 606"/>
                  <a:gd name="T1" fmla="*/ 306 h 306"/>
                  <a:gd name="T2" fmla="*/ 412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2"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4" name="Freeform 196">
                <a:extLst>
                  <a:ext uri="{FF2B5EF4-FFF2-40B4-BE49-F238E27FC236}">
                    <a16:creationId xmlns:a16="http://schemas.microsoft.com/office/drawing/2014/main" xmlns="" id="{AA21881B-58A0-4E81-8042-35CE59D5C4B0}"/>
                  </a:ext>
                </a:extLst>
              </p:cNvPr>
              <p:cNvSpPr>
                <a:spLocks/>
              </p:cNvSpPr>
              <p:nvPr/>
            </p:nvSpPr>
            <p:spPr bwMode="auto">
              <a:xfrm>
                <a:off x="5747677" y="3677833"/>
                <a:ext cx="868967" cy="370857"/>
              </a:xfrm>
              <a:custGeom>
                <a:avLst/>
                <a:gdLst>
                  <a:gd name="T0" fmla="*/ 717 w 717"/>
                  <a:gd name="T1" fmla="*/ 306 h 306"/>
                  <a:gd name="T2" fmla="*/ 412 w 717"/>
                  <a:gd name="T3" fmla="*/ 306 h 306"/>
                  <a:gd name="T4" fmla="*/ 0 w 717"/>
                  <a:gd name="T5" fmla="*/ 0 h 306"/>
                  <a:gd name="T6" fmla="*/ 305 w 717"/>
                  <a:gd name="T7" fmla="*/ 0 h 306"/>
                  <a:gd name="T8" fmla="*/ 717 w 717"/>
                  <a:gd name="T9" fmla="*/ 306 h 306"/>
                </a:gdLst>
                <a:ahLst/>
                <a:cxnLst>
                  <a:cxn ang="0">
                    <a:pos x="T0" y="T1"/>
                  </a:cxn>
                  <a:cxn ang="0">
                    <a:pos x="T2" y="T3"/>
                  </a:cxn>
                  <a:cxn ang="0">
                    <a:pos x="T4" y="T5"/>
                  </a:cxn>
                  <a:cxn ang="0">
                    <a:pos x="T6" y="T7"/>
                  </a:cxn>
                  <a:cxn ang="0">
                    <a:pos x="T8" y="T9"/>
                  </a:cxn>
                </a:cxnLst>
                <a:rect l="0" t="0" r="r" b="b"/>
                <a:pathLst>
                  <a:path w="717" h="306">
                    <a:moveTo>
                      <a:pt x="717" y="306"/>
                    </a:moveTo>
                    <a:lnTo>
                      <a:pt x="412" y="306"/>
                    </a:lnTo>
                    <a:lnTo>
                      <a:pt x="0" y="0"/>
                    </a:lnTo>
                    <a:lnTo>
                      <a:pt x="305" y="0"/>
                    </a:lnTo>
                    <a:lnTo>
                      <a:pt x="717"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5" name="Freeform 197">
                <a:extLst>
                  <a:ext uri="{FF2B5EF4-FFF2-40B4-BE49-F238E27FC236}">
                    <a16:creationId xmlns:a16="http://schemas.microsoft.com/office/drawing/2014/main" xmlns="" id="{C7EF4902-CE65-4925-BBED-5320172CA7D2}"/>
                  </a:ext>
                </a:extLst>
              </p:cNvPr>
              <p:cNvSpPr>
                <a:spLocks/>
              </p:cNvSpPr>
              <p:nvPr/>
            </p:nvSpPr>
            <p:spPr bwMode="auto">
              <a:xfrm>
                <a:off x="6120957" y="3677833"/>
                <a:ext cx="733228" cy="370857"/>
              </a:xfrm>
              <a:custGeom>
                <a:avLst/>
                <a:gdLst>
                  <a:gd name="T0" fmla="*/ 605 w 605"/>
                  <a:gd name="T1" fmla="*/ 306 h 306"/>
                  <a:gd name="T2" fmla="*/ 411 w 605"/>
                  <a:gd name="T3" fmla="*/ 306 h 306"/>
                  <a:gd name="T4" fmla="*/ 0 w 605"/>
                  <a:gd name="T5" fmla="*/ 0 h 306"/>
                  <a:gd name="T6" fmla="*/ 191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1"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6" name="Freeform 198">
                <a:extLst>
                  <a:ext uri="{FF2B5EF4-FFF2-40B4-BE49-F238E27FC236}">
                    <a16:creationId xmlns:a16="http://schemas.microsoft.com/office/drawing/2014/main" xmlns="" id="{ADA247F3-DFC8-41CD-B85F-3D489D289D76}"/>
                  </a:ext>
                </a:extLst>
              </p:cNvPr>
              <p:cNvSpPr>
                <a:spLocks/>
              </p:cNvSpPr>
              <p:nvPr/>
            </p:nvSpPr>
            <p:spPr bwMode="auto">
              <a:xfrm>
                <a:off x="6352439" y="3677833"/>
                <a:ext cx="871390" cy="370857"/>
              </a:xfrm>
              <a:custGeom>
                <a:avLst/>
                <a:gdLst>
                  <a:gd name="T0" fmla="*/ 719 w 719"/>
                  <a:gd name="T1" fmla="*/ 306 h 306"/>
                  <a:gd name="T2" fmla="*/ 414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4"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7" name="Freeform 199">
                <a:extLst>
                  <a:ext uri="{FF2B5EF4-FFF2-40B4-BE49-F238E27FC236}">
                    <a16:creationId xmlns:a16="http://schemas.microsoft.com/office/drawing/2014/main" xmlns="" id="{DA25DB93-399A-4767-A82A-8A50F82A3FF3}"/>
                  </a:ext>
                </a:extLst>
              </p:cNvPr>
              <p:cNvSpPr>
                <a:spLocks/>
              </p:cNvSpPr>
              <p:nvPr/>
            </p:nvSpPr>
            <p:spPr bwMode="auto">
              <a:xfrm>
                <a:off x="6728142" y="3677833"/>
                <a:ext cx="733228" cy="370857"/>
              </a:xfrm>
              <a:custGeom>
                <a:avLst/>
                <a:gdLst>
                  <a:gd name="T0" fmla="*/ 605 w 605"/>
                  <a:gd name="T1" fmla="*/ 306 h 306"/>
                  <a:gd name="T2" fmla="*/ 411 w 605"/>
                  <a:gd name="T3" fmla="*/ 306 h 306"/>
                  <a:gd name="T4" fmla="*/ 0 w 605"/>
                  <a:gd name="T5" fmla="*/ 0 h 306"/>
                  <a:gd name="T6" fmla="*/ 192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2"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8" name="Freeform 200">
                <a:extLst>
                  <a:ext uri="{FF2B5EF4-FFF2-40B4-BE49-F238E27FC236}">
                    <a16:creationId xmlns:a16="http://schemas.microsoft.com/office/drawing/2014/main" xmlns="" id="{6F052055-2552-4852-B389-EAF230E70F72}"/>
                  </a:ext>
                </a:extLst>
              </p:cNvPr>
              <p:cNvSpPr>
                <a:spLocks/>
              </p:cNvSpPr>
              <p:nvPr/>
            </p:nvSpPr>
            <p:spPr bwMode="auto">
              <a:xfrm>
                <a:off x="6960836" y="3677833"/>
                <a:ext cx="870178" cy="370857"/>
              </a:xfrm>
              <a:custGeom>
                <a:avLst/>
                <a:gdLst>
                  <a:gd name="T0" fmla="*/ 718 w 718"/>
                  <a:gd name="T1" fmla="*/ 306 h 306"/>
                  <a:gd name="T2" fmla="*/ 413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3"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9" name="Freeform 201">
                <a:extLst>
                  <a:ext uri="{FF2B5EF4-FFF2-40B4-BE49-F238E27FC236}">
                    <a16:creationId xmlns:a16="http://schemas.microsoft.com/office/drawing/2014/main" xmlns="" id="{51D566F6-6E6D-4975-B3F0-73C796BD3EAA}"/>
                  </a:ext>
                </a:extLst>
              </p:cNvPr>
              <p:cNvSpPr>
                <a:spLocks/>
              </p:cNvSpPr>
              <p:nvPr/>
            </p:nvSpPr>
            <p:spPr bwMode="auto">
              <a:xfrm>
                <a:off x="733532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0" name="Freeform 202">
                <a:extLst>
                  <a:ext uri="{FF2B5EF4-FFF2-40B4-BE49-F238E27FC236}">
                    <a16:creationId xmlns:a16="http://schemas.microsoft.com/office/drawing/2014/main" xmlns="" id="{E7B1069C-A3E6-41B3-BB5B-E6C142B2E5EF}"/>
                  </a:ext>
                </a:extLst>
              </p:cNvPr>
              <p:cNvSpPr>
                <a:spLocks/>
              </p:cNvSpPr>
              <p:nvPr/>
            </p:nvSpPr>
            <p:spPr bwMode="auto">
              <a:xfrm>
                <a:off x="7568022" y="3677833"/>
                <a:ext cx="871390" cy="370857"/>
              </a:xfrm>
              <a:custGeom>
                <a:avLst/>
                <a:gdLst>
                  <a:gd name="T0" fmla="*/ 719 w 719"/>
                  <a:gd name="T1" fmla="*/ 306 h 306"/>
                  <a:gd name="T2" fmla="*/ 411 w 719"/>
                  <a:gd name="T3" fmla="*/ 306 h 306"/>
                  <a:gd name="T4" fmla="*/ 0 w 719"/>
                  <a:gd name="T5" fmla="*/ 0 h 306"/>
                  <a:gd name="T6" fmla="*/ 307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7"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1" name="Freeform 203">
                <a:extLst>
                  <a:ext uri="{FF2B5EF4-FFF2-40B4-BE49-F238E27FC236}">
                    <a16:creationId xmlns:a16="http://schemas.microsoft.com/office/drawing/2014/main" xmlns="" id="{D68F6895-026B-4463-8F09-25D69D891A6B}"/>
                  </a:ext>
                </a:extLst>
              </p:cNvPr>
              <p:cNvSpPr>
                <a:spLocks/>
              </p:cNvSpPr>
              <p:nvPr/>
            </p:nvSpPr>
            <p:spPr bwMode="auto">
              <a:xfrm>
                <a:off x="7943726" y="3677833"/>
                <a:ext cx="730804" cy="370857"/>
              </a:xfrm>
              <a:custGeom>
                <a:avLst/>
                <a:gdLst>
                  <a:gd name="T0" fmla="*/ 603 w 603"/>
                  <a:gd name="T1" fmla="*/ 306 h 306"/>
                  <a:gd name="T2" fmla="*/ 411 w 603"/>
                  <a:gd name="T3" fmla="*/ 306 h 306"/>
                  <a:gd name="T4" fmla="*/ 0 w 603"/>
                  <a:gd name="T5" fmla="*/ 0 h 306"/>
                  <a:gd name="T6" fmla="*/ 191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1"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2" name="Freeform 204">
                <a:extLst>
                  <a:ext uri="{FF2B5EF4-FFF2-40B4-BE49-F238E27FC236}">
                    <a16:creationId xmlns:a16="http://schemas.microsoft.com/office/drawing/2014/main" xmlns="" id="{94DAE7DA-8E5F-4D59-AEE8-1E2F998ED669}"/>
                  </a:ext>
                </a:extLst>
              </p:cNvPr>
              <p:cNvSpPr>
                <a:spLocks/>
              </p:cNvSpPr>
              <p:nvPr/>
            </p:nvSpPr>
            <p:spPr bwMode="auto">
              <a:xfrm>
                <a:off x="8175208" y="3677833"/>
                <a:ext cx="871390" cy="370857"/>
              </a:xfrm>
              <a:custGeom>
                <a:avLst/>
                <a:gdLst>
                  <a:gd name="T0" fmla="*/ 719 w 719"/>
                  <a:gd name="T1" fmla="*/ 306 h 306"/>
                  <a:gd name="T2" fmla="*/ 412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3" name="Freeform 205">
                <a:extLst>
                  <a:ext uri="{FF2B5EF4-FFF2-40B4-BE49-F238E27FC236}">
                    <a16:creationId xmlns:a16="http://schemas.microsoft.com/office/drawing/2014/main" xmlns="" id="{8AE77FD5-88FE-4AFA-8518-BA1CD6A1AE36}"/>
                  </a:ext>
                </a:extLst>
              </p:cNvPr>
              <p:cNvSpPr>
                <a:spLocks/>
              </p:cNvSpPr>
              <p:nvPr/>
            </p:nvSpPr>
            <p:spPr bwMode="auto">
              <a:xfrm>
                <a:off x="8550912" y="3677833"/>
                <a:ext cx="730804" cy="370857"/>
              </a:xfrm>
              <a:custGeom>
                <a:avLst/>
                <a:gdLst>
                  <a:gd name="T0" fmla="*/ 603 w 603"/>
                  <a:gd name="T1" fmla="*/ 306 h 306"/>
                  <a:gd name="T2" fmla="*/ 411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4" name="Freeform 206">
                <a:extLst>
                  <a:ext uri="{FF2B5EF4-FFF2-40B4-BE49-F238E27FC236}">
                    <a16:creationId xmlns:a16="http://schemas.microsoft.com/office/drawing/2014/main" xmlns="" id="{8B0900A2-F980-474F-9586-66BEC858D82F}"/>
                  </a:ext>
                </a:extLst>
              </p:cNvPr>
              <p:cNvSpPr>
                <a:spLocks/>
              </p:cNvSpPr>
              <p:nvPr/>
            </p:nvSpPr>
            <p:spPr bwMode="auto">
              <a:xfrm>
                <a:off x="8783606" y="3677833"/>
                <a:ext cx="870178" cy="370857"/>
              </a:xfrm>
              <a:custGeom>
                <a:avLst/>
                <a:gdLst>
                  <a:gd name="T0" fmla="*/ 718 w 718"/>
                  <a:gd name="T1" fmla="*/ 306 h 306"/>
                  <a:gd name="T2" fmla="*/ 411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1"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5" name="Freeform 207">
                <a:extLst>
                  <a:ext uri="{FF2B5EF4-FFF2-40B4-BE49-F238E27FC236}">
                    <a16:creationId xmlns:a16="http://schemas.microsoft.com/office/drawing/2014/main" xmlns="" id="{F5168817-1652-4950-9CD5-66531A4CD6F9}"/>
                  </a:ext>
                </a:extLst>
              </p:cNvPr>
              <p:cNvSpPr>
                <a:spLocks/>
              </p:cNvSpPr>
              <p:nvPr/>
            </p:nvSpPr>
            <p:spPr bwMode="auto">
              <a:xfrm>
                <a:off x="915809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6" name="Freeform 208">
                <a:extLst>
                  <a:ext uri="{FF2B5EF4-FFF2-40B4-BE49-F238E27FC236}">
                    <a16:creationId xmlns:a16="http://schemas.microsoft.com/office/drawing/2014/main" xmlns="" id="{57DBA8FD-47F1-4EE3-AE86-CEEAA352A879}"/>
                  </a:ext>
                </a:extLst>
              </p:cNvPr>
              <p:cNvSpPr>
                <a:spLocks/>
              </p:cNvSpPr>
              <p:nvPr/>
            </p:nvSpPr>
            <p:spPr bwMode="auto">
              <a:xfrm>
                <a:off x="9390792" y="3677833"/>
                <a:ext cx="871390" cy="370857"/>
              </a:xfrm>
              <a:custGeom>
                <a:avLst/>
                <a:gdLst>
                  <a:gd name="T0" fmla="*/ 719 w 719"/>
                  <a:gd name="T1" fmla="*/ 306 h 306"/>
                  <a:gd name="T2" fmla="*/ 411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7" name="Freeform 209">
                <a:extLst>
                  <a:ext uri="{FF2B5EF4-FFF2-40B4-BE49-F238E27FC236}">
                    <a16:creationId xmlns:a16="http://schemas.microsoft.com/office/drawing/2014/main" xmlns="" id="{6369A119-9E74-4465-AB25-DA4265D022A7}"/>
                  </a:ext>
                </a:extLst>
              </p:cNvPr>
              <p:cNvSpPr>
                <a:spLocks/>
              </p:cNvSpPr>
              <p:nvPr/>
            </p:nvSpPr>
            <p:spPr bwMode="auto">
              <a:xfrm>
                <a:off x="9762859" y="3677833"/>
                <a:ext cx="734440" cy="370857"/>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8" name="Freeform 210">
                <a:extLst>
                  <a:ext uri="{FF2B5EF4-FFF2-40B4-BE49-F238E27FC236}">
                    <a16:creationId xmlns:a16="http://schemas.microsoft.com/office/drawing/2014/main" xmlns="" id="{EA94DAAB-1779-4E73-9C7A-8BFF92463EB0}"/>
                  </a:ext>
                </a:extLst>
              </p:cNvPr>
              <p:cNvSpPr>
                <a:spLocks/>
              </p:cNvSpPr>
              <p:nvPr/>
            </p:nvSpPr>
            <p:spPr bwMode="auto">
              <a:xfrm>
                <a:off x="9997977" y="3677833"/>
                <a:ext cx="871390" cy="370857"/>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9" name="Freeform 211">
                <a:extLst>
                  <a:ext uri="{FF2B5EF4-FFF2-40B4-BE49-F238E27FC236}">
                    <a16:creationId xmlns:a16="http://schemas.microsoft.com/office/drawing/2014/main" xmlns="" id="{D2404B5A-77BD-4C91-A97E-77BBB6C540A5}"/>
                  </a:ext>
                </a:extLst>
              </p:cNvPr>
              <p:cNvSpPr>
                <a:spLocks/>
              </p:cNvSpPr>
              <p:nvPr/>
            </p:nvSpPr>
            <p:spPr bwMode="auto">
              <a:xfrm>
                <a:off x="10371257" y="3677833"/>
                <a:ext cx="733228" cy="370857"/>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0" name="Freeform 212">
                <a:extLst>
                  <a:ext uri="{FF2B5EF4-FFF2-40B4-BE49-F238E27FC236}">
                    <a16:creationId xmlns:a16="http://schemas.microsoft.com/office/drawing/2014/main" xmlns="" id="{DAD96276-9724-4FCF-84FA-EE56092D26C3}"/>
                  </a:ext>
                </a:extLst>
              </p:cNvPr>
              <p:cNvSpPr>
                <a:spLocks/>
              </p:cNvSpPr>
              <p:nvPr/>
            </p:nvSpPr>
            <p:spPr bwMode="auto">
              <a:xfrm>
                <a:off x="10606375"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1" name="Freeform 213">
                <a:extLst>
                  <a:ext uri="{FF2B5EF4-FFF2-40B4-BE49-F238E27FC236}">
                    <a16:creationId xmlns:a16="http://schemas.microsoft.com/office/drawing/2014/main" xmlns="" id="{F004739A-DCAA-4374-BA4C-F73879E35BFD}"/>
                  </a:ext>
                </a:extLst>
              </p:cNvPr>
              <p:cNvSpPr>
                <a:spLocks/>
              </p:cNvSpPr>
              <p:nvPr/>
            </p:nvSpPr>
            <p:spPr bwMode="auto">
              <a:xfrm>
                <a:off x="10978443" y="3677833"/>
                <a:ext cx="733228" cy="370857"/>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2" name="Freeform 214">
                <a:extLst>
                  <a:ext uri="{FF2B5EF4-FFF2-40B4-BE49-F238E27FC236}">
                    <a16:creationId xmlns:a16="http://schemas.microsoft.com/office/drawing/2014/main" xmlns="" id="{708D59AD-FEB9-4C0A-A12C-BCE86FE75B1E}"/>
                  </a:ext>
                </a:extLst>
              </p:cNvPr>
              <p:cNvSpPr>
                <a:spLocks/>
              </p:cNvSpPr>
              <p:nvPr/>
            </p:nvSpPr>
            <p:spPr bwMode="auto">
              <a:xfrm>
                <a:off x="1121356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93" name="Freeform 9">
              <a:extLst>
                <a:ext uri="{FF2B5EF4-FFF2-40B4-BE49-F238E27FC236}">
                  <a16:creationId xmlns:a16="http://schemas.microsoft.com/office/drawing/2014/main" xmlns="" id="{35E6790A-DDB0-4E03-BCC6-D38E22368E40}"/>
                </a:ext>
              </a:extLst>
            </p:cNvPr>
            <p:cNvSpPr>
              <a:spLocks/>
            </p:cNvSpPr>
            <p:nvPr/>
          </p:nvSpPr>
          <p:spPr bwMode="auto">
            <a:xfrm>
              <a:off x="1" y="0"/>
              <a:ext cx="344916" cy="200025"/>
            </a:xfrm>
            <a:custGeom>
              <a:avLst/>
              <a:gdLst>
                <a:gd name="connsiteX0" fmla="*/ 0 w 344916"/>
                <a:gd name="connsiteY0" fmla="*/ 0 h 200025"/>
                <a:gd name="connsiteX1" fmla="*/ 74295 w 344916"/>
                <a:gd name="connsiteY1" fmla="*/ 0 h 200025"/>
                <a:gd name="connsiteX2" fmla="*/ 344916 w 344916"/>
                <a:gd name="connsiteY2" fmla="*/ 200025 h 200025"/>
                <a:gd name="connsiteX3" fmla="*/ 143584 w 344916"/>
                <a:gd name="connsiteY3" fmla="*/ 200025 h 200025"/>
                <a:gd name="connsiteX4" fmla="*/ 0 w 344916"/>
                <a:gd name="connsiteY4" fmla="*/ 93123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916" h="200025">
                  <a:moveTo>
                    <a:pt x="0" y="0"/>
                  </a:moveTo>
                  <a:lnTo>
                    <a:pt x="74295" y="0"/>
                  </a:lnTo>
                  <a:lnTo>
                    <a:pt x="344916" y="200025"/>
                  </a:lnTo>
                  <a:lnTo>
                    <a:pt x="143584" y="200025"/>
                  </a:lnTo>
                  <a:lnTo>
                    <a:pt x="0" y="9312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sp>
          <p:nvSpPr>
            <p:cNvPr id="94" name="Freeform 209">
              <a:extLst>
                <a:ext uri="{FF2B5EF4-FFF2-40B4-BE49-F238E27FC236}">
                  <a16:creationId xmlns:a16="http://schemas.microsoft.com/office/drawing/2014/main" xmlns="" id="{0F9B47E1-40D5-4F81-A7C0-32FA5E0C56F0}"/>
                </a:ext>
              </a:extLst>
            </p:cNvPr>
            <p:cNvSpPr>
              <a:spLocks/>
            </p:cNvSpPr>
            <p:nvPr/>
          </p:nvSpPr>
          <p:spPr bwMode="auto">
            <a:xfrm>
              <a:off x="75602" y="0"/>
              <a:ext cx="396126" cy="200025"/>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5" name="Freeform 210">
              <a:extLst>
                <a:ext uri="{FF2B5EF4-FFF2-40B4-BE49-F238E27FC236}">
                  <a16:creationId xmlns:a16="http://schemas.microsoft.com/office/drawing/2014/main" xmlns="" id="{E367014F-013E-47B8-BF95-F458CD7BD841}"/>
                </a:ext>
              </a:extLst>
            </p:cNvPr>
            <p:cNvSpPr>
              <a:spLocks/>
            </p:cNvSpPr>
            <p:nvPr/>
          </p:nvSpPr>
          <p:spPr bwMode="auto">
            <a:xfrm>
              <a:off x="202415" y="0"/>
              <a:ext cx="469992" cy="200025"/>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6" name="Freeform 211">
              <a:extLst>
                <a:ext uri="{FF2B5EF4-FFF2-40B4-BE49-F238E27FC236}">
                  <a16:creationId xmlns:a16="http://schemas.microsoft.com/office/drawing/2014/main" xmlns="" id="{138CC15B-ADF4-44CA-9E7D-D226F8DB3858}"/>
                </a:ext>
              </a:extLst>
            </p:cNvPr>
            <p:cNvSpPr>
              <a:spLocks/>
            </p:cNvSpPr>
            <p:nvPr/>
          </p:nvSpPr>
          <p:spPr bwMode="auto">
            <a:xfrm>
              <a:off x="403747" y="0"/>
              <a:ext cx="395473" cy="200025"/>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7" name="Freeform 212">
              <a:extLst>
                <a:ext uri="{FF2B5EF4-FFF2-40B4-BE49-F238E27FC236}">
                  <a16:creationId xmlns:a16="http://schemas.microsoft.com/office/drawing/2014/main" xmlns="" id="{37028B9C-DF18-411A-9E38-6BFCE7B8F01D}"/>
                </a:ext>
              </a:extLst>
            </p:cNvPr>
            <p:cNvSpPr>
              <a:spLocks/>
            </p:cNvSpPr>
            <p:nvPr/>
          </p:nvSpPr>
          <p:spPr bwMode="auto">
            <a:xfrm>
              <a:off x="530560" y="0"/>
              <a:ext cx="468031" cy="200025"/>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8" name="Freeform 213">
              <a:extLst>
                <a:ext uri="{FF2B5EF4-FFF2-40B4-BE49-F238E27FC236}">
                  <a16:creationId xmlns:a16="http://schemas.microsoft.com/office/drawing/2014/main" xmlns="" id="{CC6AC7B1-7CDF-49BB-988F-03C41B23BE8F}"/>
                </a:ext>
              </a:extLst>
            </p:cNvPr>
            <p:cNvSpPr>
              <a:spLocks/>
            </p:cNvSpPr>
            <p:nvPr/>
          </p:nvSpPr>
          <p:spPr bwMode="auto">
            <a:xfrm>
              <a:off x="731238" y="0"/>
              <a:ext cx="395473" cy="200025"/>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9" name="Freeform 214">
              <a:extLst>
                <a:ext uri="{FF2B5EF4-FFF2-40B4-BE49-F238E27FC236}">
                  <a16:creationId xmlns:a16="http://schemas.microsoft.com/office/drawing/2014/main" xmlns="" id="{C3AC6E9B-00F4-481C-8673-BBFA48219B33}"/>
                </a:ext>
              </a:extLst>
            </p:cNvPr>
            <p:cNvSpPr>
              <a:spLocks/>
            </p:cNvSpPr>
            <p:nvPr/>
          </p:nvSpPr>
          <p:spPr bwMode="auto">
            <a:xfrm>
              <a:off x="858051" y="0"/>
              <a:ext cx="468031" cy="200025"/>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0" name="Freeform 16">
              <a:extLst>
                <a:ext uri="{FF2B5EF4-FFF2-40B4-BE49-F238E27FC236}">
                  <a16:creationId xmlns:a16="http://schemas.microsoft.com/office/drawing/2014/main" xmlns="" id="{602D58D0-2142-49C4-885D-FC60F547162D}"/>
                </a:ext>
              </a:extLst>
            </p:cNvPr>
            <p:cNvSpPr>
              <a:spLocks/>
            </p:cNvSpPr>
            <p:nvPr userDrawn="1"/>
          </p:nvSpPr>
          <p:spPr bwMode="auto">
            <a:xfrm>
              <a:off x="0" y="94838"/>
              <a:ext cx="141623" cy="105187"/>
            </a:xfrm>
            <a:custGeom>
              <a:avLst/>
              <a:gdLst>
                <a:gd name="connsiteX0" fmla="*/ 0 w 141623"/>
                <a:gd name="connsiteY0" fmla="*/ 0 h 105187"/>
                <a:gd name="connsiteX1" fmla="*/ 141623 w 141623"/>
                <a:gd name="connsiteY1" fmla="*/ 105187 h 105187"/>
                <a:gd name="connsiteX2" fmla="*/ 16118 w 141623"/>
                <a:gd name="connsiteY2" fmla="*/ 105187 h 105187"/>
                <a:gd name="connsiteX3" fmla="*/ 0 w 141623"/>
                <a:gd name="connsiteY3" fmla="*/ 93274 h 105187"/>
              </a:gdLst>
              <a:ahLst/>
              <a:cxnLst>
                <a:cxn ang="0">
                  <a:pos x="connsiteX0" y="connsiteY0"/>
                </a:cxn>
                <a:cxn ang="0">
                  <a:pos x="connsiteX1" y="connsiteY1"/>
                </a:cxn>
                <a:cxn ang="0">
                  <a:pos x="connsiteX2" y="connsiteY2"/>
                </a:cxn>
                <a:cxn ang="0">
                  <a:pos x="connsiteX3" y="connsiteY3"/>
                </a:cxn>
              </a:cxnLst>
              <a:rect l="l" t="t" r="r" b="b"/>
              <a:pathLst>
                <a:path w="141623" h="105187">
                  <a:moveTo>
                    <a:pt x="0" y="0"/>
                  </a:moveTo>
                  <a:lnTo>
                    <a:pt x="141623" y="105187"/>
                  </a:lnTo>
                  <a:lnTo>
                    <a:pt x="16118" y="105187"/>
                  </a:lnTo>
                  <a:lnTo>
                    <a:pt x="0" y="9327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grpSp>
    </p:spTree>
    <p:extLst>
      <p:ext uri="{BB962C8B-B14F-4D97-AF65-F5344CB8AC3E}">
        <p14:creationId xmlns:p14="http://schemas.microsoft.com/office/powerpoint/2010/main" val="53512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4A0C8A0F-3514-4E86-99DF-513D8CF016DD}"/>
              </a:ext>
            </a:extLst>
          </p:cNvPr>
          <p:cNvSpPr txBox="1">
            <a:spLocks noChangeArrowheads="1"/>
          </p:cNvSpPr>
          <p:nvPr/>
        </p:nvSpPr>
        <p:spPr bwMode="auto">
          <a:xfrm>
            <a:off x="2371185" y="1200620"/>
            <a:ext cx="7008789" cy="46166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defTabSz="914400" rtl="0" eaLnBrk="1" fontAlgn="base" latinLnBrk="0" hangingPunct="1">
              <a:lnSpc>
                <a:spcPct val="100000"/>
              </a:lnSpc>
              <a:spcBef>
                <a:spcPct val="20000"/>
              </a:spcBef>
              <a:spcAft>
                <a:spcPct val="0"/>
              </a:spcAft>
              <a:buClr>
                <a:srgbClr val="3333FF"/>
              </a:buClr>
              <a:buSzTx/>
              <a:buFontTx/>
              <a:buNone/>
              <a:tabLst/>
              <a:defRPr/>
            </a:pPr>
            <a:r>
              <a:rPr lang="en-US" sz="2400" kern="0" dirty="0">
                <a:latin typeface="Arial Narrow" panose="020B0606020202030204" pitchFamily="34" charset="0"/>
              </a:rPr>
              <a:t>Effort is earned using the same budgeted value as planned. </a:t>
            </a:r>
          </a:p>
        </p:txBody>
      </p:sp>
      <p:graphicFrame>
        <p:nvGraphicFramePr>
          <p:cNvPr id="3" name="Table 2">
            <a:extLst>
              <a:ext uri="{FF2B5EF4-FFF2-40B4-BE49-F238E27FC236}">
                <a16:creationId xmlns:a16="http://schemas.microsoft.com/office/drawing/2014/main" xmlns="" id="{3B8DCB92-6306-439D-A60C-BDF6F53AC3E2}"/>
              </a:ext>
            </a:extLst>
          </p:cNvPr>
          <p:cNvGraphicFramePr>
            <a:graphicFrameLocks noGrp="1"/>
          </p:cNvGraphicFramePr>
          <p:nvPr/>
        </p:nvGraphicFramePr>
        <p:xfrm>
          <a:off x="1417664" y="1832519"/>
          <a:ext cx="9249005" cy="1854200"/>
        </p:xfrm>
        <a:graphic>
          <a:graphicData uri="http://schemas.openxmlformats.org/drawingml/2006/table">
            <a:tbl>
              <a:tblPr firstRow="1" bandRow="1">
                <a:tableStyleId>{5C22544A-7EE6-4342-B048-85BDC9FD1C3A}</a:tableStyleId>
              </a:tblPr>
              <a:tblGrid>
                <a:gridCol w="2665325">
                  <a:extLst>
                    <a:ext uri="{9D8B030D-6E8A-4147-A177-3AD203B41FA5}">
                      <a16:colId xmlns:a16="http://schemas.microsoft.com/office/drawing/2014/main" xmlns="" val="454352574"/>
                    </a:ext>
                  </a:extLst>
                </a:gridCol>
                <a:gridCol w="1097280">
                  <a:extLst>
                    <a:ext uri="{9D8B030D-6E8A-4147-A177-3AD203B41FA5}">
                      <a16:colId xmlns:a16="http://schemas.microsoft.com/office/drawing/2014/main" xmlns="" val="2204094805"/>
                    </a:ext>
                  </a:extLst>
                </a:gridCol>
                <a:gridCol w="1097280">
                  <a:extLst>
                    <a:ext uri="{9D8B030D-6E8A-4147-A177-3AD203B41FA5}">
                      <a16:colId xmlns:a16="http://schemas.microsoft.com/office/drawing/2014/main" xmlns="" val="338388258"/>
                    </a:ext>
                  </a:extLst>
                </a:gridCol>
                <a:gridCol w="1097280">
                  <a:extLst>
                    <a:ext uri="{9D8B030D-6E8A-4147-A177-3AD203B41FA5}">
                      <a16:colId xmlns:a16="http://schemas.microsoft.com/office/drawing/2014/main" xmlns="" val="3419410696"/>
                    </a:ext>
                  </a:extLst>
                </a:gridCol>
                <a:gridCol w="1097280">
                  <a:extLst>
                    <a:ext uri="{9D8B030D-6E8A-4147-A177-3AD203B41FA5}">
                      <a16:colId xmlns:a16="http://schemas.microsoft.com/office/drawing/2014/main" xmlns="" val="2303968897"/>
                    </a:ext>
                  </a:extLst>
                </a:gridCol>
                <a:gridCol w="1097280">
                  <a:extLst>
                    <a:ext uri="{9D8B030D-6E8A-4147-A177-3AD203B41FA5}">
                      <a16:colId xmlns:a16="http://schemas.microsoft.com/office/drawing/2014/main" xmlns="" val="2288632268"/>
                    </a:ext>
                  </a:extLst>
                </a:gridCol>
                <a:gridCol w="1097280">
                  <a:extLst>
                    <a:ext uri="{9D8B030D-6E8A-4147-A177-3AD203B41FA5}">
                      <a16:colId xmlns:a16="http://schemas.microsoft.com/office/drawing/2014/main" xmlns="" val="1406438570"/>
                    </a:ext>
                  </a:extLst>
                </a:gridCol>
              </a:tblGrid>
              <a:tr h="370840">
                <a:tc>
                  <a:txBody>
                    <a:bodyPr/>
                    <a:lstStyle/>
                    <a:p>
                      <a:pPr algn="ctr"/>
                      <a:endParaRPr lang="en-US" dirty="0"/>
                    </a:p>
                  </a:txBody>
                  <a:tcPr anchor="ctr"/>
                </a:tc>
                <a:tc>
                  <a:txBody>
                    <a:bodyPr/>
                    <a:lstStyle/>
                    <a:p>
                      <a:pPr algn="ctr"/>
                      <a:r>
                        <a:rPr lang="en-US" dirty="0"/>
                        <a:t>January</a:t>
                      </a:r>
                    </a:p>
                  </a:txBody>
                  <a:tcPr anchor="ctr"/>
                </a:tc>
                <a:tc>
                  <a:txBody>
                    <a:bodyPr/>
                    <a:lstStyle/>
                    <a:p>
                      <a:pPr algn="ctr"/>
                      <a:r>
                        <a:rPr lang="en-US" dirty="0"/>
                        <a:t>February</a:t>
                      </a:r>
                    </a:p>
                  </a:txBody>
                  <a:tcPr anchor="ctr"/>
                </a:tc>
                <a:tc>
                  <a:txBody>
                    <a:bodyPr/>
                    <a:lstStyle/>
                    <a:p>
                      <a:pPr algn="ctr"/>
                      <a:r>
                        <a:rPr lang="en-US" dirty="0"/>
                        <a:t>March</a:t>
                      </a:r>
                    </a:p>
                  </a:txBody>
                  <a:tcPr anchor="ctr"/>
                </a:tc>
                <a:tc>
                  <a:txBody>
                    <a:bodyPr/>
                    <a:lstStyle/>
                    <a:p>
                      <a:pPr algn="ctr"/>
                      <a:r>
                        <a:rPr lang="en-US" dirty="0"/>
                        <a:t>April</a:t>
                      </a:r>
                    </a:p>
                  </a:txBody>
                  <a:tcPr anchor="ctr"/>
                </a:tc>
                <a:tc>
                  <a:txBody>
                    <a:bodyPr/>
                    <a:lstStyle/>
                    <a:p>
                      <a:pPr algn="ctr"/>
                      <a:r>
                        <a:rPr lang="en-US" dirty="0"/>
                        <a:t>May</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51178128"/>
                  </a:ext>
                </a:extLst>
              </a:tr>
              <a:tr h="370840">
                <a:tc>
                  <a:txBody>
                    <a:bodyPr/>
                    <a:lstStyle/>
                    <a:p>
                      <a:r>
                        <a:rPr lang="en-US" dirty="0"/>
                        <a:t>Planned Pipe (feet)</a:t>
                      </a:r>
                    </a:p>
                  </a:txBody>
                  <a:tcPr/>
                </a:tc>
                <a:tc>
                  <a:txBody>
                    <a:bodyPr/>
                    <a:lstStyle/>
                    <a:p>
                      <a:pPr algn="r"/>
                      <a:r>
                        <a:rPr lang="en-US" dirty="0"/>
                        <a:t>70</a:t>
                      </a:r>
                    </a:p>
                  </a:txBody>
                  <a:tcPr/>
                </a:tc>
                <a:tc>
                  <a:txBody>
                    <a:bodyPr/>
                    <a:lstStyle/>
                    <a:p>
                      <a:pPr algn="r"/>
                      <a:r>
                        <a:rPr lang="en-US" dirty="0"/>
                        <a:t>50</a:t>
                      </a:r>
                    </a:p>
                  </a:txBody>
                  <a:tcPr/>
                </a:tc>
                <a:tc>
                  <a:txBody>
                    <a:bodyPr/>
                    <a:lstStyle/>
                    <a:p>
                      <a:pPr algn="r"/>
                      <a:r>
                        <a:rPr lang="en-US" dirty="0"/>
                        <a:t>50</a:t>
                      </a:r>
                    </a:p>
                  </a:txBody>
                  <a:tcPr/>
                </a:tc>
                <a:tc>
                  <a:txBody>
                    <a:bodyPr/>
                    <a:lstStyle/>
                    <a:p>
                      <a:pPr algn="r"/>
                      <a:r>
                        <a:rPr lang="en-US" dirty="0"/>
                        <a:t>40</a:t>
                      </a:r>
                    </a:p>
                  </a:txBody>
                  <a:tcPr/>
                </a:tc>
                <a:tc>
                  <a:txBody>
                    <a:bodyPr/>
                    <a:lstStyle/>
                    <a:p>
                      <a:pPr algn="r"/>
                      <a:r>
                        <a:rPr lang="en-US" dirty="0"/>
                        <a:t>90</a:t>
                      </a:r>
                    </a:p>
                  </a:txBody>
                  <a:tcPr>
                    <a:lnR w="12700" cap="flat" cmpd="sng" algn="ctr">
                      <a:solidFill>
                        <a:schemeClr val="tx1"/>
                      </a:solidFill>
                      <a:prstDash val="solid"/>
                      <a:round/>
                      <a:headEnd type="none" w="med" len="med"/>
                      <a:tailEnd type="none" w="med" len="med"/>
                    </a:lnR>
                  </a:tcPr>
                </a:tc>
                <a:tc>
                  <a:txBody>
                    <a:bodyPr/>
                    <a:lstStyle/>
                    <a:p>
                      <a:pPr algn="r"/>
                      <a:r>
                        <a:rPr lang="en-US" dirty="0"/>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398515060"/>
                  </a:ext>
                </a:extLst>
              </a:tr>
              <a:tr h="370840">
                <a:tc>
                  <a:txBody>
                    <a:bodyPr/>
                    <a:lstStyle/>
                    <a:p>
                      <a:r>
                        <a:rPr lang="en-US" dirty="0"/>
                        <a:t>Budget @ $250 per foot</a:t>
                      </a:r>
                    </a:p>
                  </a:txBody>
                  <a:tcPr/>
                </a:tc>
                <a:tc>
                  <a:txBody>
                    <a:bodyPr/>
                    <a:lstStyle/>
                    <a:p>
                      <a:pPr algn="r"/>
                      <a:r>
                        <a:rPr lang="en-US" dirty="0"/>
                        <a:t>$17,500</a:t>
                      </a:r>
                    </a:p>
                  </a:txBody>
                  <a:tcPr/>
                </a:tc>
                <a:tc>
                  <a:txBody>
                    <a:bodyPr/>
                    <a:lstStyle/>
                    <a:p>
                      <a:pPr algn="r"/>
                      <a:r>
                        <a:rPr lang="en-US" dirty="0"/>
                        <a:t>$12,500</a:t>
                      </a:r>
                    </a:p>
                  </a:txBody>
                  <a:tcPr/>
                </a:tc>
                <a:tc>
                  <a:txBody>
                    <a:bodyPr/>
                    <a:lstStyle/>
                    <a:p>
                      <a:pPr algn="r"/>
                      <a:r>
                        <a:rPr lang="en-US" dirty="0"/>
                        <a:t>$12,500</a:t>
                      </a:r>
                    </a:p>
                  </a:txBody>
                  <a:tcPr/>
                </a:tc>
                <a:tc>
                  <a:txBody>
                    <a:bodyPr/>
                    <a:lstStyle/>
                    <a:p>
                      <a:pPr algn="r"/>
                      <a:r>
                        <a:rPr lang="en-US" dirty="0"/>
                        <a:t>$10,000</a:t>
                      </a:r>
                    </a:p>
                  </a:txBody>
                  <a:tcPr/>
                </a:tc>
                <a:tc>
                  <a:txBody>
                    <a:bodyPr/>
                    <a:lstStyle/>
                    <a:p>
                      <a:pPr algn="r"/>
                      <a:r>
                        <a:rPr lang="en-US" dirty="0"/>
                        <a:t>$22,500</a:t>
                      </a:r>
                    </a:p>
                  </a:txBody>
                  <a:tcPr>
                    <a:lnR w="12700" cap="flat" cmpd="sng" algn="ctr">
                      <a:solidFill>
                        <a:schemeClr val="tx1"/>
                      </a:solidFill>
                      <a:prstDash val="solid"/>
                      <a:round/>
                      <a:headEnd type="none" w="med" len="med"/>
                      <a:tailEnd type="none" w="med" len="med"/>
                    </a:lnR>
                  </a:tcPr>
                </a:tc>
                <a:tc>
                  <a:txBody>
                    <a:bodyPr/>
                    <a:lstStyle/>
                    <a:p>
                      <a:pPr algn="r"/>
                      <a:r>
                        <a:rPr lang="en-US" dirty="0"/>
                        <a:t>$75,000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405287986"/>
                  </a:ext>
                </a:extLst>
              </a:tr>
              <a:tr h="370840">
                <a:tc>
                  <a:txBody>
                    <a:bodyPr/>
                    <a:lstStyle/>
                    <a:p>
                      <a:r>
                        <a:rPr lang="en-US" dirty="0"/>
                        <a:t>Planned Pipe Cumulative</a:t>
                      </a:r>
                    </a:p>
                  </a:txBody>
                  <a:tcPr/>
                </a:tc>
                <a:tc>
                  <a:txBody>
                    <a:bodyPr/>
                    <a:lstStyle/>
                    <a:p>
                      <a:pPr algn="r"/>
                      <a:r>
                        <a:rPr lang="en-US" dirty="0"/>
                        <a:t>70</a:t>
                      </a:r>
                    </a:p>
                  </a:txBody>
                  <a:tcPr/>
                </a:tc>
                <a:tc>
                  <a:txBody>
                    <a:bodyPr/>
                    <a:lstStyle/>
                    <a:p>
                      <a:pPr algn="r"/>
                      <a:r>
                        <a:rPr lang="en-US" dirty="0"/>
                        <a:t>120</a:t>
                      </a:r>
                    </a:p>
                  </a:txBody>
                  <a:tcPr/>
                </a:tc>
                <a:tc>
                  <a:txBody>
                    <a:bodyPr/>
                    <a:lstStyle/>
                    <a:p>
                      <a:pPr algn="r"/>
                      <a:r>
                        <a:rPr lang="en-US" dirty="0"/>
                        <a:t>170</a:t>
                      </a:r>
                    </a:p>
                  </a:txBody>
                  <a:tcPr/>
                </a:tc>
                <a:tc>
                  <a:txBody>
                    <a:bodyPr/>
                    <a:lstStyle/>
                    <a:p>
                      <a:pPr algn="r"/>
                      <a:r>
                        <a:rPr lang="en-US" dirty="0"/>
                        <a:t>210</a:t>
                      </a:r>
                    </a:p>
                  </a:txBody>
                  <a:tcPr/>
                </a:tc>
                <a:tc>
                  <a:txBody>
                    <a:bodyPr/>
                    <a:lstStyle/>
                    <a:p>
                      <a:pPr algn="r"/>
                      <a:r>
                        <a:rPr lang="en-US" dirty="0"/>
                        <a:t>300</a:t>
                      </a:r>
                    </a:p>
                  </a:txBody>
                  <a:tcPr>
                    <a:lnR w="12700" cap="flat" cmpd="sng" algn="ctr">
                      <a:solidFill>
                        <a:schemeClr val="tx1"/>
                      </a:solidFill>
                      <a:prstDash val="solid"/>
                      <a:round/>
                      <a:headEnd type="none" w="med" len="med"/>
                      <a:tailEnd type="none" w="med" len="med"/>
                    </a:lnR>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681978468"/>
                  </a:ext>
                </a:extLst>
              </a:tr>
              <a:tr h="370840">
                <a:tc>
                  <a:txBody>
                    <a:bodyPr/>
                    <a:lstStyle/>
                    <a:p>
                      <a:r>
                        <a:rPr lang="en-US" dirty="0"/>
                        <a:t>Budget Cumulative</a:t>
                      </a:r>
                    </a:p>
                  </a:txBody>
                  <a:tcPr/>
                </a:tc>
                <a:tc>
                  <a:txBody>
                    <a:bodyPr/>
                    <a:lstStyle/>
                    <a:p>
                      <a:pPr algn="r"/>
                      <a:r>
                        <a:rPr lang="en-US" dirty="0"/>
                        <a:t>$17,500</a:t>
                      </a:r>
                    </a:p>
                  </a:txBody>
                  <a:tcPr/>
                </a:tc>
                <a:tc>
                  <a:txBody>
                    <a:bodyPr/>
                    <a:lstStyle/>
                    <a:p>
                      <a:pPr algn="r"/>
                      <a:r>
                        <a:rPr lang="en-US" dirty="0"/>
                        <a:t>$30,000</a:t>
                      </a:r>
                    </a:p>
                  </a:txBody>
                  <a:tcPr/>
                </a:tc>
                <a:tc>
                  <a:txBody>
                    <a:bodyPr/>
                    <a:lstStyle/>
                    <a:p>
                      <a:pPr algn="r"/>
                      <a:r>
                        <a:rPr lang="en-US" dirty="0"/>
                        <a:t>$42,500</a:t>
                      </a:r>
                    </a:p>
                  </a:txBody>
                  <a:tcPr/>
                </a:tc>
                <a:tc>
                  <a:txBody>
                    <a:bodyPr/>
                    <a:lstStyle/>
                    <a:p>
                      <a:pPr algn="r"/>
                      <a:r>
                        <a:rPr lang="en-US" dirty="0"/>
                        <a:t>$52,500</a:t>
                      </a:r>
                    </a:p>
                  </a:txBody>
                  <a:tcPr/>
                </a:tc>
                <a:tc>
                  <a:txBody>
                    <a:bodyPr/>
                    <a:lstStyle/>
                    <a:p>
                      <a:pPr algn="r"/>
                      <a:r>
                        <a:rPr lang="en-US" dirty="0"/>
                        <a:t>$75,000</a:t>
                      </a:r>
                    </a:p>
                  </a:txBody>
                  <a:tcPr>
                    <a:lnR w="12700" cap="flat" cmpd="sng" algn="ctr">
                      <a:solidFill>
                        <a:schemeClr val="tx1"/>
                      </a:solidFill>
                      <a:prstDash val="solid"/>
                      <a:round/>
                      <a:headEnd type="none" w="med" len="med"/>
                      <a:tailEnd type="none" w="med" len="med"/>
                    </a:lnR>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75674313"/>
                  </a:ext>
                </a:extLst>
              </a:tr>
            </a:tbl>
          </a:graphicData>
        </a:graphic>
      </p:graphicFrame>
      <p:graphicFrame>
        <p:nvGraphicFramePr>
          <p:cNvPr id="5" name="Table 4">
            <a:extLst>
              <a:ext uri="{FF2B5EF4-FFF2-40B4-BE49-F238E27FC236}">
                <a16:creationId xmlns:a16="http://schemas.microsoft.com/office/drawing/2014/main" xmlns="" id="{328DC535-E40D-443E-8B90-2EB9CE2651D1}"/>
              </a:ext>
            </a:extLst>
          </p:cNvPr>
          <p:cNvGraphicFramePr>
            <a:graphicFrameLocks noGrp="1"/>
          </p:cNvGraphicFramePr>
          <p:nvPr/>
        </p:nvGraphicFramePr>
        <p:xfrm>
          <a:off x="1369897" y="4048465"/>
          <a:ext cx="9249005" cy="1854200"/>
        </p:xfrm>
        <a:graphic>
          <a:graphicData uri="http://schemas.openxmlformats.org/drawingml/2006/table">
            <a:tbl>
              <a:tblPr firstRow="1" bandRow="1">
                <a:tableStyleId>{5C22544A-7EE6-4342-B048-85BDC9FD1C3A}</a:tableStyleId>
              </a:tblPr>
              <a:tblGrid>
                <a:gridCol w="2665325">
                  <a:extLst>
                    <a:ext uri="{9D8B030D-6E8A-4147-A177-3AD203B41FA5}">
                      <a16:colId xmlns:a16="http://schemas.microsoft.com/office/drawing/2014/main" xmlns="" val="454352574"/>
                    </a:ext>
                  </a:extLst>
                </a:gridCol>
                <a:gridCol w="1097280">
                  <a:extLst>
                    <a:ext uri="{9D8B030D-6E8A-4147-A177-3AD203B41FA5}">
                      <a16:colId xmlns:a16="http://schemas.microsoft.com/office/drawing/2014/main" xmlns="" val="2204094805"/>
                    </a:ext>
                  </a:extLst>
                </a:gridCol>
                <a:gridCol w="1097280">
                  <a:extLst>
                    <a:ext uri="{9D8B030D-6E8A-4147-A177-3AD203B41FA5}">
                      <a16:colId xmlns:a16="http://schemas.microsoft.com/office/drawing/2014/main" xmlns="" val="338388258"/>
                    </a:ext>
                  </a:extLst>
                </a:gridCol>
                <a:gridCol w="1097280">
                  <a:extLst>
                    <a:ext uri="{9D8B030D-6E8A-4147-A177-3AD203B41FA5}">
                      <a16:colId xmlns:a16="http://schemas.microsoft.com/office/drawing/2014/main" xmlns="" val="3419410696"/>
                    </a:ext>
                  </a:extLst>
                </a:gridCol>
                <a:gridCol w="1097280">
                  <a:extLst>
                    <a:ext uri="{9D8B030D-6E8A-4147-A177-3AD203B41FA5}">
                      <a16:colId xmlns:a16="http://schemas.microsoft.com/office/drawing/2014/main" xmlns="" val="2303968897"/>
                    </a:ext>
                  </a:extLst>
                </a:gridCol>
                <a:gridCol w="1097280">
                  <a:extLst>
                    <a:ext uri="{9D8B030D-6E8A-4147-A177-3AD203B41FA5}">
                      <a16:colId xmlns:a16="http://schemas.microsoft.com/office/drawing/2014/main" xmlns="" val="2288632268"/>
                    </a:ext>
                  </a:extLst>
                </a:gridCol>
                <a:gridCol w="1097280">
                  <a:extLst>
                    <a:ext uri="{9D8B030D-6E8A-4147-A177-3AD203B41FA5}">
                      <a16:colId xmlns:a16="http://schemas.microsoft.com/office/drawing/2014/main" xmlns="" val="1406438570"/>
                    </a:ext>
                  </a:extLst>
                </a:gridCol>
              </a:tblGrid>
              <a:tr h="370840">
                <a:tc>
                  <a:txBody>
                    <a:bodyPr/>
                    <a:lstStyle/>
                    <a:p>
                      <a:pPr algn="ctr"/>
                      <a:endParaRPr lang="en-US" dirty="0"/>
                    </a:p>
                  </a:txBody>
                  <a:tcPr anchor="ctr"/>
                </a:tc>
                <a:tc>
                  <a:txBody>
                    <a:bodyPr/>
                    <a:lstStyle/>
                    <a:p>
                      <a:pPr algn="ctr"/>
                      <a:r>
                        <a:rPr lang="en-US" dirty="0"/>
                        <a:t>January</a:t>
                      </a:r>
                    </a:p>
                  </a:txBody>
                  <a:tcPr anchor="ctr"/>
                </a:tc>
                <a:tc>
                  <a:txBody>
                    <a:bodyPr/>
                    <a:lstStyle/>
                    <a:p>
                      <a:pPr algn="ctr"/>
                      <a:r>
                        <a:rPr lang="en-US" dirty="0"/>
                        <a:t>February</a:t>
                      </a:r>
                    </a:p>
                  </a:txBody>
                  <a:tcPr anchor="ctr"/>
                </a:tc>
                <a:tc>
                  <a:txBody>
                    <a:bodyPr/>
                    <a:lstStyle/>
                    <a:p>
                      <a:pPr algn="ctr"/>
                      <a:r>
                        <a:rPr lang="en-US" dirty="0"/>
                        <a:t>March</a:t>
                      </a:r>
                    </a:p>
                  </a:txBody>
                  <a:tcPr anchor="ctr"/>
                </a:tc>
                <a:tc>
                  <a:txBody>
                    <a:bodyPr/>
                    <a:lstStyle/>
                    <a:p>
                      <a:pPr algn="ctr"/>
                      <a:r>
                        <a:rPr lang="en-US" dirty="0"/>
                        <a:t>April</a:t>
                      </a:r>
                    </a:p>
                  </a:txBody>
                  <a:tcPr anchor="ctr"/>
                </a:tc>
                <a:tc>
                  <a:txBody>
                    <a:bodyPr/>
                    <a:lstStyle/>
                    <a:p>
                      <a:pPr algn="ctr"/>
                      <a:r>
                        <a:rPr lang="en-US" dirty="0"/>
                        <a:t>May</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51178128"/>
                  </a:ext>
                </a:extLst>
              </a:tr>
              <a:tr h="370840">
                <a:tc>
                  <a:txBody>
                    <a:bodyPr/>
                    <a:lstStyle/>
                    <a:p>
                      <a:r>
                        <a:rPr lang="en-US" dirty="0"/>
                        <a:t>Quantity Installed (feet)</a:t>
                      </a:r>
                    </a:p>
                  </a:txBody>
                  <a:tcPr/>
                </a:tc>
                <a:tc>
                  <a:txBody>
                    <a:bodyPr/>
                    <a:lstStyle/>
                    <a:p>
                      <a:pPr algn="r"/>
                      <a:r>
                        <a:rPr lang="en-US" dirty="0"/>
                        <a:t>50</a:t>
                      </a:r>
                    </a:p>
                  </a:txBody>
                  <a:tcPr/>
                </a:tc>
                <a:tc>
                  <a:txBody>
                    <a:bodyPr/>
                    <a:lstStyle/>
                    <a:p>
                      <a:pPr algn="r"/>
                      <a:r>
                        <a:rPr lang="en-US" dirty="0"/>
                        <a:t>55</a:t>
                      </a:r>
                    </a:p>
                  </a:txBody>
                  <a:tcPr/>
                </a:tc>
                <a:tc>
                  <a:txBody>
                    <a:bodyPr/>
                    <a:lstStyle/>
                    <a:p>
                      <a:pPr algn="r"/>
                      <a:r>
                        <a:rPr lang="en-US" dirty="0"/>
                        <a:t>40</a:t>
                      </a:r>
                    </a:p>
                  </a:txBody>
                  <a:tcPr/>
                </a:tc>
                <a:tc>
                  <a:txBody>
                    <a:bodyPr/>
                    <a:lstStyle/>
                    <a:p>
                      <a:pPr algn="r"/>
                      <a:r>
                        <a:rPr lang="en-US" dirty="0"/>
                        <a:t>70</a:t>
                      </a:r>
                    </a:p>
                  </a:txBody>
                  <a:tcPr/>
                </a:tc>
                <a:tc>
                  <a:txBody>
                    <a:bodyPr/>
                    <a:lstStyle/>
                    <a:p>
                      <a:pPr algn="r"/>
                      <a:r>
                        <a:rPr lang="en-US" dirty="0"/>
                        <a:t>85</a:t>
                      </a:r>
                    </a:p>
                  </a:txBody>
                  <a:tcPr>
                    <a:lnR w="12700" cap="flat" cmpd="sng" algn="ctr">
                      <a:solidFill>
                        <a:schemeClr val="tx1"/>
                      </a:solidFill>
                      <a:prstDash val="solid"/>
                      <a:round/>
                      <a:headEnd type="none" w="med" len="med"/>
                      <a:tailEnd type="none" w="med" len="med"/>
                    </a:lnR>
                  </a:tcPr>
                </a:tc>
                <a:tc>
                  <a:txBody>
                    <a:bodyPr/>
                    <a:lstStyle/>
                    <a:p>
                      <a:pPr algn="r"/>
                      <a:r>
                        <a:rPr lang="en-US" dirty="0"/>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398515060"/>
                  </a:ext>
                </a:extLst>
              </a:tr>
              <a:tr h="370840">
                <a:tc>
                  <a:txBody>
                    <a:bodyPr/>
                    <a:lstStyle/>
                    <a:p>
                      <a:r>
                        <a:rPr lang="en-US" dirty="0"/>
                        <a:t>Earned @ $250 per foot</a:t>
                      </a:r>
                    </a:p>
                  </a:txBody>
                  <a:tcPr/>
                </a:tc>
                <a:tc>
                  <a:txBody>
                    <a:bodyPr/>
                    <a:lstStyle/>
                    <a:p>
                      <a:pPr marL="0" algn="r" defTabSz="914400" rtl="0" eaLnBrk="1" latinLnBrk="0" hangingPunct="1"/>
                      <a:r>
                        <a:rPr lang="en-US" sz="1800" kern="1200" dirty="0">
                          <a:solidFill>
                            <a:schemeClr val="dk1"/>
                          </a:solidFill>
                          <a:latin typeface="+mn-lt"/>
                          <a:ea typeface="+mn-ea"/>
                          <a:cs typeface="+mn-cs"/>
                        </a:rPr>
                        <a:t>$12,500</a:t>
                      </a:r>
                    </a:p>
                  </a:txBody>
                  <a:tcPr/>
                </a:tc>
                <a:tc>
                  <a:txBody>
                    <a:bodyPr/>
                    <a:lstStyle/>
                    <a:p>
                      <a:pPr marL="0" algn="r" defTabSz="914400" rtl="0" eaLnBrk="1" latinLnBrk="0" hangingPunct="1"/>
                      <a:r>
                        <a:rPr lang="en-US" sz="1800" kern="1200" dirty="0">
                          <a:solidFill>
                            <a:schemeClr val="dk1"/>
                          </a:solidFill>
                          <a:latin typeface="+mn-lt"/>
                          <a:ea typeface="+mn-ea"/>
                          <a:cs typeface="+mn-cs"/>
                        </a:rPr>
                        <a:t>$13,750</a:t>
                      </a:r>
                    </a:p>
                  </a:txBody>
                  <a:tcPr/>
                </a:tc>
                <a:tc>
                  <a:txBody>
                    <a:bodyPr/>
                    <a:lstStyle/>
                    <a:p>
                      <a:pPr marL="0" algn="r" defTabSz="914400" rtl="0" eaLnBrk="1" latinLnBrk="0" hangingPunct="1"/>
                      <a:r>
                        <a:rPr lang="en-US" sz="1800" kern="1200" dirty="0">
                          <a:solidFill>
                            <a:schemeClr val="dk1"/>
                          </a:solidFill>
                          <a:latin typeface="+mn-lt"/>
                          <a:ea typeface="+mn-ea"/>
                          <a:cs typeface="+mn-cs"/>
                        </a:rPr>
                        <a:t>$10,000</a:t>
                      </a:r>
                    </a:p>
                  </a:txBody>
                  <a:tcPr/>
                </a:tc>
                <a:tc>
                  <a:txBody>
                    <a:bodyPr/>
                    <a:lstStyle/>
                    <a:p>
                      <a:pPr marL="0" algn="r" defTabSz="914400" rtl="0" eaLnBrk="1" latinLnBrk="0" hangingPunct="1"/>
                      <a:r>
                        <a:rPr lang="en-US" sz="1800" kern="1200" dirty="0">
                          <a:solidFill>
                            <a:schemeClr val="dk1"/>
                          </a:solidFill>
                          <a:latin typeface="+mn-lt"/>
                          <a:ea typeface="+mn-ea"/>
                          <a:cs typeface="+mn-cs"/>
                        </a:rPr>
                        <a:t>$17,500</a:t>
                      </a:r>
                    </a:p>
                  </a:txBody>
                  <a:tcPr/>
                </a:tc>
                <a:tc>
                  <a:txBody>
                    <a:bodyPr/>
                    <a:lstStyle/>
                    <a:p>
                      <a:pPr marL="0" algn="r" defTabSz="914400" rtl="0" eaLnBrk="1" latinLnBrk="0" hangingPunct="1"/>
                      <a:r>
                        <a:rPr lang="en-US" sz="1800" kern="1200" dirty="0">
                          <a:solidFill>
                            <a:schemeClr val="dk1"/>
                          </a:solidFill>
                          <a:latin typeface="+mn-lt"/>
                          <a:ea typeface="+mn-ea"/>
                          <a:cs typeface="+mn-cs"/>
                        </a:rPr>
                        <a:t>$21,250</a:t>
                      </a:r>
                    </a:p>
                  </a:txBody>
                  <a:tcPr>
                    <a:lnR w="12700" cap="flat" cmpd="sng" algn="ctr">
                      <a:solidFill>
                        <a:schemeClr val="tx1"/>
                      </a:solidFill>
                      <a:prstDash val="solid"/>
                      <a:round/>
                      <a:headEnd type="none" w="med" len="med"/>
                      <a:tailEnd type="none" w="med" len="med"/>
                    </a:lnR>
                  </a:tcPr>
                </a:tc>
                <a:tc>
                  <a:txBody>
                    <a:bodyPr/>
                    <a:lstStyle/>
                    <a:p>
                      <a:pPr marL="0" algn="r" defTabSz="914400" rtl="0" eaLnBrk="1" latinLnBrk="0" hangingPunct="1"/>
                      <a:r>
                        <a:rPr lang="en-US" sz="1800" kern="1200" dirty="0">
                          <a:solidFill>
                            <a:schemeClr val="dk1"/>
                          </a:solidFill>
                          <a:latin typeface="+mn-lt"/>
                          <a:ea typeface="+mn-ea"/>
                          <a:cs typeface="+mn-cs"/>
                        </a:rPr>
                        <a:t>$75,000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405287986"/>
                  </a:ext>
                </a:extLst>
              </a:tr>
              <a:tr h="370840">
                <a:tc>
                  <a:txBody>
                    <a:bodyPr/>
                    <a:lstStyle/>
                    <a:p>
                      <a:r>
                        <a:rPr lang="en-US" dirty="0"/>
                        <a:t>Installed Pipe Cumulative</a:t>
                      </a:r>
                    </a:p>
                  </a:txBody>
                  <a:tcPr/>
                </a:tc>
                <a:tc>
                  <a:txBody>
                    <a:bodyPr/>
                    <a:lstStyle/>
                    <a:p>
                      <a:pPr marL="0" algn="r" defTabSz="914400" rtl="0" eaLnBrk="1" latinLnBrk="0" hangingPunct="1"/>
                      <a:r>
                        <a:rPr lang="en-US" sz="1800" kern="1200" dirty="0">
                          <a:solidFill>
                            <a:schemeClr val="dk1"/>
                          </a:solidFill>
                          <a:latin typeface="+mn-lt"/>
                          <a:ea typeface="+mn-ea"/>
                          <a:cs typeface="+mn-cs"/>
                        </a:rPr>
                        <a:t>50</a:t>
                      </a:r>
                    </a:p>
                  </a:txBody>
                  <a:tcPr/>
                </a:tc>
                <a:tc>
                  <a:txBody>
                    <a:bodyPr/>
                    <a:lstStyle/>
                    <a:p>
                      <a:pPr marL="0" algn="r" defTabSz="914400" rtl="0" eaLnBrk="1" latinLnBrk="0" hangingPunct="1"/>
                      <a:r>
                        <a:rPr lang="en-US" sz="1800" kern="1200" dirty="0">
                          <a:solidFill>
                            <a:schemeClr val="dk1"/>
                          </a:solidFill>
                          <a:latin typeface="+mn-lt"/>
                          <a:ea typeface="+mn-ea"/>
                          <a:cs typeface="+mn-cs"/>
                        </a:rPr>
                        <a:t>105</a:t>
                      </a:r>
                    </a:p>
                  </a:txBody>
                  <a:tcPr/>
                </a:tc>
                <a:tc>
                  <a:txBody>
                    <a:bodyPr/>
                    <a:lstStyle/>
                    <a:p>
                      <a:pPr marL="0" algn="r" defTabSz="914400" rtl="0" eaLnBrk="1" latinLnBrk="0" hangingPunct="1"/>
                      <a:r>
                        <a:rPr lang="en-US" sz="1800" kern="1200" dirty="0">
                          <a:solidFill>
                            <a:schemeClr val="dk1"/>
                          </a:solidFill>
                          <a:latin typeface="+mn-lt"/>
                          <a:ea typeface="+mn-ea"/>
                          <a:cs typeface="+mn-cs"/>
                        </a:rPr>
                        <a:t>145</a:t>
                      </a:r>
                    </a:p>
                  </a:txBody>
                  <a:tcPr/>
                </a:tc>
                <a:tc>
                  <a:txBody>
                    <a:bodyPr/>
                    <a:lstStyle/>
                    <a:p>
                      <a:pPr marL="0" algn="r" defTabSz="914400" rtl="0" eaLnBrk="1" latinLnBrk="0" hangingPunct="1"/>
                      <a:r>
                        <a:rPr lang="en-US" sz="1800" kern="1200" dirty="0">
                          <a:solidFill>
                            <a:schemeClr val="dk1"/>
                          </a:solidFill>
                          <a:latin typeface="+mn-lt"/>
                          <a:ea typeface="+mn-ea"/>
                          <a:cs typeface="+mn-cs"/>
                        </a:rPr>
                        <a:t>215</a:t>
                      </a:r>
                    </a:p>
                  </a:txBody>
                  <a:tcPr/>
                </a:tc>
                <a:tc>
                  <a:txBody>
                    <a:bodyPr/>
                    <a:lstStyle/>
                    <a:p>
                      <a:pPr marL="0" algn="r" defTabSz="914400" rtl="0" eaLnBrk="1" latinLnBrk="0" hangingPunct="1"/>
                      <a:r>
                        <a:rPr lang="en-US" sz="1800" kern="1200" dirty="0">
                          <a:solidFill>
                            <a:schemeClr val="dk1"/>
                          </a:solidFill>
                          <a:latin typeface="+mn-lt"/>
                          <a:ea typeface="+mn-ea"/>
                          <a:cs typeface="+mn-cs"/>
                        </a:rPr>
                        <a:t>300</a:t>
                      </a:r>
                    </a:p>
                  </a:txBody>
                  <a:tcPr>
                    <a:lnR w="12700" cap="flat" cmpd="sng" algn="ctr">
                      <a:solidFill>
                        <a:schemeClr val="tx1"/>
                      </a:solidFill>
                      <a:prstDash val="solid"/>
                      <a:round/>
                      <a:headEnd type="none" w="med" len="med"/>
                      <a:tailEnd type="none" w="med" len="med"/>
                    </a:lnR>
                  </a:tcPr>
                </a:tc>
                <a:tc>
                  <a:txBody>
                    <a:bodyPr/>
                    <a:lstStyle/>
                    <a:p>
                      <a:pPr marL="0" algn="r" defTabSz="914400" rtl="0" eaLnBrk="1" latinLnBrk="0" hangingPunct="1"/>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46154449"/>
                  </a:ext>
                </a:extLst>
              </a:tr>
              <a:tr h="370840">
                <a:tc>
                  <a:txBody>
                    <a:bodyPr/>
                    <a:lstStyle/>
                    <a:p>
                      <a:r>
                        <a:rPr lang="en-US" dirty="0"/>
                        <a:t>Earned Value Cumulative</a:t>
                      </a:r>
                    </a:p>
                  </a:txBody>
                  <a:tcPr/>
                </a:tc>
                <a:tc>
                  <a:txBody>
                    <a:bodyPr/>
                    <a:lstStyle/>
                    <a:p>
                      <a:pPr marL="0" algn="r" defTabSz="914400" rtl="0" eaLnBrk="1" latinLnBrk="0" hangingPunct="1"/>
                      <a:r>
                        <a:rPr lang="en-US" sz="1800" kern="1200" dirty="0">
                          <a:solidFill>
                            <a:schemeClr val="dk1"/>
                          </a:solidFill>
                          <a:latin typeface="+mn-lt"/>
                          <a:ea typeface="+mn-ea"/>
                          <a:cs typeface="+mn-cs"/>
                        </a:rPr>
                        <a:t>$12,500</a:t>
                      </a:r>
                    </a:p>
                  </a:txBody>
                  <a:tcPr/>
                </a:tc>
                <a:tc>
                  <a:txBody>
                    <a:bodyPr/>
                    <a:lstStyle/>
                    <a:p>
                      <a:pPr marL="0" algn="r" defTabSz="914400" rtl="0" eaLnBrk="1" latinLnBrk="0" hangingPunct="1"/>
                      <a:r>
                        <a:rPr lang="en-US" sz="1800" kern="1200" dirty="0">
                          <a:solidFill>
                            <a:schemeClr val="dk1"/>
                          </a:solidFill>
                          <a:latin typeface="+mn-lt"/>
                          <a:ea typeface="+mn-ea"/>
                          <a:cs typeface="+mn-cs"/>
                        </a:rPr>
                        <a:t>$26,250</a:t>
                      </a:r>
                    </a:p>
                  </a:txBody>
                  <a:tcPr/>
                </a:tc>
                <a:tc>
                  <a:txBody>
                    <a:bodyPr/>
                    <a:lstStyle/>
                    <a:p>
                      <a:pPr marL="0" algn="r" defTabSz="914400" rtl="0" eaLnBrk="1" latinLnBrk="0" hangingPunct="1"/>
                      <a:r>
                        <a:rPr lang="en-US" sz="1800" kern="1200" dirty="0">
                          <a:solidFill>
                            <a:schemeClr val="dk1"/>
                          </a:solidFill>
                          <a:latin typeface="+mn-lt"/>
                          <a:ea typeface="+mn-ea"/>
                          <a:cs typeface="+mn-cs"/>
                        </a:rPr>
                        <a:t>$36,250</a:t>
                      </a:r>
                    </a:p>
                  </a:txBody>
                  <a:tcPr/>
                </a:tc>
                <a:tc>
                  <a:txBody>
                    <a:bodyPr/>
                    <a:lstStyle/>
                    <a:p>
                      <a:pPr marL="0" algn="r" defTabSz="914400" rtl="0" eaLnBrk="1" latinLnBrk="0" hangingPunct="1"/>
                      <a:r>
                        <a:rPr lang="en-US" sz="1800" kern="1200" dirty="0">
                          <a:solidFill>
                            <a:schemeClr val="dk1"/>
                          </a:solidFill>
                          <a:latin typeface="+mn-lt"/>
                          <a:ea typeface="+mn-ea"/>
                          <a:cs typeface="+mn-cs"/>
                        </a:rPr>
                        <a:t>$53,750</a:t>
                      </a:r>
                    </a:p>
                  </a:txBody>
                  <a:tcPr/>
                </a:tc>
                <a:tc>
                  <a:txBody>
                    <a:bodyPr/>
                    <a:lstStyle/>
                    <a:p>
                      <a:pPr marL="0" algn="r" defTabSz="914400" rtl="0" eaLnBrk="1" latinLnBrk="0" hangingPunct="1"/>
                      <a:r>
                        <a:rPr lang="en-US" sz="1800" kern="1200" dirty="0">
                          <a:solidFill>
                            <a:schemeClr val="dk1"/>
                          </a:solidFill>
                          <a:latin typeface="+mn-lt"/>
                          <a:ea typeface="+mn-ea"/>
                          <a:cs typeface="+mn-cs"/>
                        </a:rPr>
                        <a:t>$75,000</a:t>
                      </a:r>
                    </a:p>
                  </a:txBody>
                  <a:tcPr>
                    <a:lnR w="12700" cap="flat" cmpd="sng" algn="ctr">
                      <a:solidFill>
                        <a:schemeClr val="tx1"/>
                      </a:solidFill>
                      <a:prstDash val="solid"/>
                      <a:round/>
                      <a:headEnd type="none" w="med" len="med"/>
                      <a:tailEnd type="none" w="med" len="med"/>
                    </a:lnR>
                  </a:tcPr>
                </a:tc>
                <a:tc>
                  <a:txBody>
                    <a:bodyPr/>
                    <a:lstStyle/>
                    <a:p>
                      <a:pPr marL="0" algn="r" defTabSz="914400" rtl="0" eaLnBrk="1" latinLnBrk="0" hangingPunct="1"/>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55137305"/>
                  </a:ext>
                </a:extLst>
              </a:tr>
            </a:tbl>
          </a:graphicData>
        </a:graphic>
      </p:graphicFrame>
      <p:sp>
        <p:nvSpPr>
          <p:cNvPr id="7" name="TextBox 6">
            <a:extLst>
              <a:ext uri="{FF2B5EF4-FFF2-40B4-BE49-F238E27FC236}">
                <a16:creationId xmlns:a16="http://schemas.microsoft.com/office/drawing/2014/main" xmlns="" id="{C98C4386-7C23-4B50-96E0-D76126732B66}"/>
              </a:ext>
            </a:extLst>
          </p:cNvPr>
          <p:cNvSpPr txBox="1">
            <a:spLocks noChangeArrowheads="1"/>
          </p:cNvSpPr>
          <p:nvPr/>
        </p:nvSpPr>
        <p:spPr bwMode="auto">
          <a:xfrm>
            <a:off x="523336" y="5979633"/>
            <a:ext cx="11145329" cy="9048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ctr" defTabSz="914400" rtl="0" eaLnBrk="1" fontAlgn="base" latinLnBrk="0" hangingPunct="1">
              <a:lnSpc>
                <a:spcPct val="100000"/>
              </a:lnSpc>
              <a:spcBef>
                <a:spcPct val="20000"/>
              </a:spcBef>
              <a:spcAft>
                <a:spcPct val="0"/>
              </a:spcAft>
              <a:buClr>
                <a:srgbClr val="3333FF"/>
              </a:buClr>
              <a:buSzTx/>
              <a:buFontTx/>
              <a:buNone/>
              <a:tabLst/>
              <a:defRPr/>
            </a:pPr>
            <a:r>
              <a:rPr lang="en-US" sz="2400" kern="0" dirty="0">
                <a:latin typeface="Arial Narrow" panose="020B0606020202030204" pitchFamily="34" charset="0"/>
              </a:rPr>
              <a:t>Schedule Variance is directly related to the planned versus earned units.</a:t>
            </a:r>
          </a:p>
          <a:p>
            <a:pPr marL="228600" marR="0" lvl="0" indent="-228600" defTabSz="914400" rtl="0" eaLnBrk="1" fontAlgn="base" latinLnBrk="0" hangingPunct="1">
              <a:lnSpc>
                <a:spcPct val="100000"/>
              </a:lnSpc>
              <a:spcBef>
                <a:spcPct val="20000"/>
              </a:spcBef>
              <a:spcAft>
                <a:spcPct val="0"/>
              </a:spcAft>
              <a:buClr>
                <a:srgbClr val="3333FF"/>
              </a:buClr>
              <a:buSzTx/>
              <a:buFontTx/>
              <a:buNone/>
              <a:tabLst/>
              <a:defRPr/>
            </a:pPr>
            <a:r>
              <a:rPr lang="en-US" sz="2400" kern="0" dirty="0">
                <a:latin typeface="Arial Narrow" panose="020B0606020202030204" pitchFamily="34" charset="0"/>
              </a:rPr>
              <a:t>.</a:t>
            </a:r>
          </a:p>
        </p:txBody>
      </p:sp>
      <p:sp>
        <p:nvSpPr>
          <p:cNvPr id="9" name="Title 1">
            <a:extLst>
              <a:ext uri="{FF2B5EF4-FFF2-40B4-BE49-F238E27FC236}">
                <a16:creationId xmlns:a16="http://schemas.microsoft.com/office/drawing/2014/main" xmlns="" id="{24101EED-4305-4CD8-B288-B70AF6E2FA5E}"/>
              </a:ext>
            </a:extLst>
          </p:cNvPr>
          <p:cNvSpPr txBox="1">
            <a:spLocks/>
          </p:cNvSpPr>
          <p:nvPr/>
        </p:nvSpPr>
        <p:spPr>
          <a:xfrm>
            <a:off x="736600" y="162753"/>
            <a:ext cx="10515600" cy="751760"/>
          </a:xfrm>
          <a:prstGeom prst="rect">
            <a:avLst/>
          </a:prstGeom>
          <a:solidFill>
            <a:schemeClr val="accent3">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Discrete EVT: Units Complete</a:t>
            </a:r>
          </a:p>
        </p:txBody>
      </p:sp>
      <p:sp>
        <p:nvSpPr>
          <p:cNvPr id="2" name="Slide Number Placeholder 1">
            <a:extLst>
              <a:ext uri="{FF2B5EF4-FFF2-40B4-BE49-F238E27FC236}">
                <a16:creationId xmlns:a16="http://schemas.microsoft.com/office/drawing/2014/main" xmlns="" id="{3F5003D1-B698-4F02-9E11-05105DF482E7}"/>
              </a:ext>
            </a:extLst>
          </p:cNvPr>
          <p:cNvSpPr>
            <a:spLocks noGrp="1"/>
          </p:cNvSpPr>
          <p:nvPr>
            <p:ph type="sldNum" sz="quarter" idx="12"/>
          </p:nvPr>
        </p:nvSpPr>
        <p:spPr>
          <a:xfrm>
            <a:off x="9051275" y="6249501"/>
            <a:ext cx="2743200" cy="365125"/>
          </a:xfrm>
        </p:spPr>
        <p:txBody>
          <a:bodyPr/>
          <a:lstStyle/>
          <a:p>
            <a:fld id="{7B59A598-58D1-480D-8057-49927A977735}" type="slidenum">
              <a:rPr lang="en-US" b="1" smtClean="0">
                <a:solidFill>
                  <a:schemeClr val="tx1"/>
                </a:solidFill>
              </a:rPr>
              <a:t>12</a:t>
            </a:fld>
            <a:endParaRPr lang="en-US" b="1" dirty="0">
              <a:solidFill>
                <a:schemeClr val="tx1"/>
              </a:solidFill>
            </a:endParaRPr>
          </a:p>
        </p:txBody>
      </p:sp>
      <p:sp>
        <p:nvSpPr>
          <p:cNvPr id="4" name="TextBox 3">
            <a:extLst>
              <a:ext uri="{FF2B5EF4-FFF2-40B4-BE49-F238E27FC236}">
                <a16:creationId xmlns:a16="http://schemas.microsoft.com/office/drawing/2014/main" xmlns="" id="{268817BF-50BD-4F89-B242-B321AF6EAA14}"/>
              </a:ext>
            </a:extLst>
          </p:cNvPr>
          <p:cNvSpPr txBox="1"/>
          <p:nvPr/>
        </p:nvSpPr>
        <p:spPr>
          <a:xfrm rot="16200000">
            <a:off x="495203" y="2740280"/>
            <a:ext cx="1523548" cy="369332"/>
          </a:xfrm>
          <a:prstGeom prst="rect">
            <a:avLst/>
          </a:prstGeom>
          <a:noFill/>
        </p:spPr>
        <p:txBody>
          <a:bodyPr wrap="square" rtlCol="0">
            <a:spAutoFit/>
          </a:bodyPr>
          <a:lstStyle/>
          <a:p>
            <a:pPr algn="ctr"/>
            <a:r>
              <a:rPr lang="en-US" b="1" dirty="0"/>
              <a:t>BCWS</a:t>
            </a:r>
          </a:p>
        </p:txBody>
      </p:sp>
      <p:sp>
        <p:nvSpPr>
          <p:cNvPr id="10" name="TextBox 9">
            <a:extLst>
              <a:ext uri="{FF2B5EF4-FFF2-40B4-BE49-F238E27FC236}">
                <a16:creationId xmlns:a16="http://schemas.microsoft.com/office/drawing/2014/main" xmlns="" id="{BDD85C94-324D-4EDD-982F-BA6D59AB12B3}"/>
              </a:ext>
            </a:extLst>
          </p:cNvPr>
          <p:cNvSpPr txBox="1"/>
          <p:nvPr/>
        </p:nvSpPr>
        <p:spPr>
          <a:xfrm rot="16200000">
            <a:off x="431476" y="4970020"/>
            <a:ext cx="1487614" cy="377676"/>
          </a:xfrm>
          <a:prstGeom prst="rect">
            <a:avLst/>
          </a:prstGeom>
          <a:noFill/>
        </p:spPr>
        <p:txBody>
          <a:bodyPr wrap="square" rtlCol="0">
            <a:spAutoFit/>
          </a:bodyPr>
          <a:lstStyle/>
          <a:p>
            <a:pPr algn="ctr"/>
            <a:r>
              <a:rPr lang="en-US" b="1" dirty="0"/>
              <a:t>BCWP</a:t>
            </a:r>
          </a:p>
        </p:txBody>
      </p:sp>
    </p:spTree>
    <p:extLst>
      <p:ext uri="{BB962C8B-B14F-4D97-AF65-F5344CB8AC3E}">
        <p14:creationId xmlns:p14="http://schemas.microsoft.com/office/powerpoint/2010/main" val="1598522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4A0C8A0F-3514-4E86-99DF-513D8CF016DD}"/>
              </a:ext>
            </a:extLst>
          </p:cNvPr>
          <p:cNvSpPr txBox="1">
            <a:spLocks noChangeArrowheads="1"/>
          </p:cNvSpPr>
          <p:nvPr/>
        </p:nvSpPr>
        <p:spPr bwMode="auto">
          <a:xfrm>
            <a:off x="1285335" y="1098912"/>
            <a:ext cx="11145329" cy="46166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defTabSz="914400" rtl="0" eaLnBrk="1" fontAlgn="base" latinLnBrk="0" hangingPunct="1">
              <a:lnSpc>
                <a:spcPct val="100000"/>
              </a:lnSpc>
              <a:spcBef>
                <a:spcPct val="20000"/>
              </a:spcBef>
              <a:spcAft>
                <a:spcPct val="0"/>
              </a:spcAft>
              <a:buClr>
                <a:srgbClr val="3333FF"/>
              </a:buClr>
              <a:buSzTx/>
              <a:buFontTx/>
              <a:buNone/>
              <a:tabLst/>
              <a:defRPr/>
            </a:pPr>
            <a:r>
              <a:rPr lang="en-US" sz="2400" kern="0" dirty="0">
                <a:latin typeface="Arial Narrow" panose="020B0606020202030204" pitchFamily="34" charset="0"/>
              </a:rPr>
              <a:t>Activities longer than 2 accounting periods require interim, objective, measurement.</a:t>
            </a:r>
          </a:p>
        </p:txBody>
      </p:sp>
      <p:graphicFrame>
        <p:nvGraphicFramePr>
          <p:cNvPr id="8" name="Table 7">
            <a:extLst>
              <a:ext uri="{FF2B5EF4-FFF2-40B4-BE49-F238E27FC236}">
                <a16:creationId xmlns:a16="http://schemas.microsoft.com/office/drawing/2014/main" xmlns="" id="{7561C6B4-8585-44CE-AF17-CB7F9DFC2526}"/>
              </a:ext>
            </a:extLst>
          </p:cNvPr>
          <p:cNvGraphicFramePr>
            <a:graphicFrameLocks noGrp="1"/>
          </p:cNvGraphicFramePr>
          <p:nvPr>
            <p:extLst>
              <p:ext uri="{D42A27DB-BD31-4B8C-83A1-F6EECF244321}">
                <p14:modId xmlns:p14="http://schemas.microsoft.com/office/powerpoint/2010/main" val="840881647"/>
              </p:ext>
            </p:extLst>
          </p:nvPr>
        </p:nvGraphicFramePr>
        <p:xfrm>
          <a:off x="644032" y="2294261"/>
          <a:ext cx="8151725" cy="741680"/>
        </p:xfrm>
        <a:graphic>
          <a:graphicData uri="http://schemas.openxmlformats.org/drawingml/2006/table">
            <a:tbl>
              <a:tblPr firstRow="1" bandRow="1">
                <a:tableStyleId>{5C22544A-7EE6-4342-B048-85BDC9FD1C3A}</a:tableStyleId>
              </a:tblPr>
              <a:tblGrid>
                <a:gridCol w="2665325">
                  <a:extLst>
                    <a:ext uri="{9D8B030D-6E8A-4147-A177-3AD203B41FA5}">
                      <a16:colId xmlns:a16="http://schemas.microsoft.com/office/drawing/2014/main" xmlns="" val="454352574"/>
                    </a:ext>
                  </a:extLst>
                </a:gridCol>
                <a:gridCol w="1097280">
                  <a:extLst>
                    <a:ext uri="{9D8B030D-6E8A-4147-A177-3AD203B41FA5}">
                      <a16:colId xmlns:a16="http://schemas.microsoft.com/office/drawing/2014/main" xmlns="" val="2204094805"/>
                    </a:ext>
                  </a:extLst>
                </a:gridCol>
                <a:gridCol w="1097280">
                  <a:extLst>
                    <a:ext uri="{9D8B030D-6E8A-4147-A177-3AD203B41FA5}">
                      <a16:colId xmlns:a16="http://schemas.microsoft.com/office/drawing/2014/main" xmlns="" val="338388258"/>
                    </a:ext>
                  </a:extLst>
                </a:gridCol>
                <a:gridCol w="1097280">
                  <a:extLst>
                    <a:ext uri="{9D8B030D-6E8A-4147-A177-3AD203B41FA5}">
                      <a16:colId xmlns:a16="http://schemas.microsoft.com/office/drawing/2014/main" xmlns="" val="3419410696"/>
                    </a:ext>
                  </a:extLst>
                </a:gridCol>
                <a:gridCol w="1097280">
                  <a:extLst>
                    <a:ext uri="{9D8B030D-6E8A-4147-A177-3AD203B41FA5}">
                      <a16:colId xmlns:a16="http://schemas.microsoft.com/office/drawing/2014/main" xmlns="" val="2303968897"/>
                    </a:ext>
                  </a:extLst>
                </a:gridCol>
                <a:gridCol w="1097280">
                  <a:extLst>
                    <a:ext uri="{9D8B030D-6E8A-4147-A177-3AD203B41FA5}">
                      <a16:colId xmlns:a16="http://schemas.microsoft.com/office/drawing/2014/main" xmlns="" val="2288632268"/>
                    </a:ext>
                  </a:extLst>
                </a:gridCol>
              </a:tblGrid>
              <a:tr h="370840">
                <a:tc>
                  <a:txBody>
                    <a:bodyPr/>
                    <a:lstStyle/>
                    <a:p>
                      <a:pPr algn="ctr"/>
                      <a:r>
                        <a:rPr lang="en-US" dirty="0"/>
                        <a:t>Test Work Package</a:t>
                      </a:r>
                    </a:p>
                  </a:txBody>
                  <a:tcPr anchor="ctr"/>
                </a:tc>
                <a:tc>
                  <a:txBody>
                    <a:bodyPr/>
                    <a:lstStyle/>
                    <a:p>
                      <a:pPr algn="ctr"/>
                      <a:r>
                        <a:rPr lang="en-US" dirty="0"/>
                        <a:t>January</a:t>
                      </a:r>
                    </a:p>
                  </a:txBody>
                  <a:tcPr anchor="ctr"/>
                </a:tc>
                <a:tc>
                  <a:txBody>
                    <a:bodyPr/>
                    <a:lstStyle/>
                    <a:p>
                      <a:pPr algn="ctr"/>
                      <a:r>
                        <a:rPr lang="en-US" dirty="0"/>
                        <a:t>February</a:t>
                      </a:r>
                    </a:p>
                  </a:txBody>
                  <a:tcPr anchor="ctr"/>
                </a:tc>
                <a:tc>
                  <a:txBody>
                    <a:bodyPr/>
                    <a:lstStyle/>
                    <a:p>
                      <a:pPr algn="ctr"/>
                      <a:r>
                        <a:rPr lang="en-US" dirty="0"/>
                        <a:t>March</a:t>
                      </a:r>
                    </a:p>
                  </a:txBody>
                  <a:tcPr anchor="ctr"/>
                </a:tc>
                <a:tc>
                  <a:txBody>
                    <a:bodyPr/>
                    <a:lstStyle/>
                    <a:p>
                      <a:pPr algn="ctr"/>
                      <a:r>
                        <a:rPr lang="en-US" dirty="0"/>
                        <a:t>April</a:t>
                      </a:r>
                    </a:p>
                  </a:txBody>
                  <a:tcPr anchor="ctr"/>
                </a:tc>
                <a:tc>
                  <a:txBody>
                    <a:bodyPr/>
                    <a:lstStyle/>
                    <a:p>
                      <a:pPr algn="ctr"/>
                      <a:r>
                        <a:rPr lang="en-US" dirty="0"/>
                        <a:t>BAC</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51178128"/>
                  </a:ext>
                </a:extLst>
              </a:tr>
              <a:tr h="370840">
                <a:tc>
                  <a:txBody>
                    <a:bodyPr/>
                    <a:lstStyle/>
                    <a:p>
                      <a:r>
                        <a:rPr lang="en-US" dirty="0"/>
                        <a:t>BCWS</a:t>
                      </a:r>
                    </a:p>
                  </a:txBody>
                  <a:tcPr/>
                </a:tc>
                <a:tc>
                  <a:txBody>
                    <a:bodyPr/>
                    <a:lstStyle/>
                    <a:p>
                      <a:pPr algn="r"/>
                      <a:r>
                        <a:rPr lang="en-US" dirty="0"/>
                        <a:t>$100</a:t>
                      </a:r>
                    </a:p>
                  </a:txBody>
                  <a:tcPr/>
                </a:tc>
                <a:tc>
                  <a:txBody>
                    <a:bodyPr/>
                    <a:lstStyle/>
                    <a:p>
                      <a:pPr algn="r"/>
                      <a:r>
                        <a:rPr lang="en-US" dirty="0"/>
                        <a:t>$300</a:t>
                      </a:r>
                    </a:p>
                  </a:txBody>
                  <a:tcPr/>
                </a:tc>
                <a:tc>
                  <a:txBody>
                    <a:bodyPr/>
                    <a:lstStyle/>
                    <a:p>
                      <a:pPr algn="r"/>
                      <a:r>
                        <a:rPr lang="en-US" dirty="0"/>
                        <a:t>$500</a:t>
                      </a:r>
                    </a:p>
                  </a:txBody>
                  <a:tcPr/>
                </a:tc>
                <a:tc>
                  <a:txBody>
                    <a:bodyPr/>
                    <a:lstStyle/>
                    <a:p>
                      <a:pPr algn="r"/>
                      <a:r>
                        <a:rPr lang="en-US" dirty="0"/>
                        <a:t>$400</a:t>
                      </a:r>
                    </a:p>
                  </a:txBody>
                  <a:tcPr/>
                </a:tc>
                <a:tc>
                  <a:txBody>
                    <a:bodyPr/>
                    <a:lstStyle/>
                    <a:p>
                      <a:pPr algn="r"/>
                      <a:r>
                        <a:rPr lang="en-US" dirty="0"/>
                        <a:t>$1,300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398515060"/>
                  </a:ext>
                </a:extLst>
              </a:tr>
            </a:tbl>
          </a:graphicData>
        </a:graphic>
      </p:graphicFrame>
      <p:sp>
        <p:nvSpPr>
          <p:cNvPr id="9" name="Rectangle 8">
            <a:extLst>
              <a:ext uri="{FF2B5EF4-FFF2-40B4-BE49-F238E27FC236}">
                <a16:creationId xmlns:a16="http://schemas.microsoft.com/office/drawing/2014/main" xmlns="" id="{0797D059-DD3F-4DBF-8291-AC60BB663294}"/>
              </a:ext>
            </a:extLst>
          </p:cNvPr>
          <p:cNvSpPr/>
          <p:nvPr/>
        </p:nvSpPr>
        <p:spPr>
          <a:xfrm>
            <a:off x="3319737" y="3082036"/>
            <a:ext cx="2355199" cy="26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 Prep</a:t>
            </a:r>
          </a:p>
        </p:txBody>
      </p:sp>
      <p:sp>
        <p:nvSpPr>
          <p:cNvPr id="10" name="Rectangle 9">
            <a:extLst>
              <a:ext uri="{FF2B5EF4-FFF2-40B4-BE49-F238E27FC236}">
                <a16:creationId xmlns:a16="http://schemas.microsoft.com/office/drawing/2014/main" xmlns="" id="{432C9A5B-6E33-44FB-975C-2EFA28FEC130}"/>
              </a:ext>
            </a:extLst>
          </p:cNvPr>
          <p:cNvSpPr/>
          <p:nvPr/>
        </p:nvSpPr>
        <p:spPr>
          <a:xfrm>
            <a:off x="3868063" y="3412557"/>
            <a:ext cx="3070064" cy="26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Structural Testing</a:t>
            </a:r>
          </a:p>
        </p:txBody>
      </p:sp>
      <p:sp>
        <p:nvSpPr>
          <p:cNvPr id="11" name="Rectangle 10">
            <a:extLst>
              <a:ext uri="{FF2B5EF4-FFF2-40B4-BE49-F238E27FC236}">
                <a16:creationId xmlns:a16="http://schemas.microsoft.com/office/drawing/2014/main" xmlns="" id="{BEE45E0A-018C-4C9C-81B2-AAA56964DA08}"/>
              </a:ext>
            </a:extLst>
          </p:cNvPr>
          <p:cNvSpPr/>
          <p:nvPr/>
        </p:nvSpPr>
        <p:spPr>
          <a:xfrm>
            <a:off x="5147036" y="3716359"/>
            <a:ext cx="2518526" cy="26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Report</a:t>
            </a:r>
          </a:p>
        </p:txBody>
      </p:sp>
      <p:sp>
        <p:nvSpPr>
          <p:cNvPr id="13" name="TextBox 12">
            <a:extLst>
              <a:ext uri="{FF2B5EF4-FFF2-40B4-BE49-F238E27FC236}">
                <a16:creationId xmlns:a16="http://schemas.microsoft.com/office/drawing/2014/main" xmlns="" id="{F6E57CEF-8A47-4E48-9466-2261C5DB6AB8}"/>
              </a:ext>
            </a:extLst>
          </p:cNvPr>
          <p:cNvSpPr txBox="1"/>
          <p:nvPr/>
        </p:nvSpPr>
        <p:spPr>
          <a:xfrm>
            <a:off x="8531258" y="3481203"/>
            <a:ext cx="2318445" cy="707886"/>
          </a:xfrm>
          <a:prstGeom prst="rect">
            <a:avLst/>
          </a:prstGeom>
          <a:noFill/>
        </p:spPr>
        <p:txBody>
          <a:bodyPr wrap="square" rtlCol="0">
            <a:spAutoFit/>
          </a:bodyPr>
          <a:lstStyle/>
          <a:p>
            <a:r>
              <a:rPr lang="en-US" sz="2000" b="1" dirty="0"/>
              <a:t>240 Hours Planned</a:t>
            </a:r>
          </a:p>
          <a:p>
            <a:r>
              <a:rPr lang="en-US" sz="2000" b="1" dirty="0"/>
              <a:t>63 Days in Duration</a:t>
            </a:r>
          </a:p>
        </p:txBody>
      </p:sp>
      <p:cxnSp>
        <p:nvCxnSpPr>
          <p:cNvPr id="15" name="Straight Arrow Connector 14">
            <a:extLst>
              <a:ext uri="{FF2B5EF4-FFF2-40B4-BE49-F238E27FC236}">
                <a16:creationId xmlns:a16="http://schemas.microsoft.com/office/drawing/2014/main" xmlns="" id="{3F25908C-7242-4F0F-8D9D-F55C4F177A0D}"/>
              </a:ext>
            </a:extLst>
          </p:cNvPr>
          <p:cNvCxnSpPr/>
          <p:nvPr/>
        </p:nvCxnSpPr>
        <p:spPr>
          <a:xfrm>
            <a:off x="7731550" y="3865284"/>
            <a:ext cx="7337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A976A2EC-5521-40BC-8A0B-869527C27625}"/>
              </a:ext>
            </a:extLst>
          </p:cNvPr>
          <p:cNvSpPr/>
          <p:nvPr/>
        </p:nvSpPr>
        <p:spPr>
          <a:xfrm>
            <a:off x="8465270" y="3412557"/>
            <a:ext cx="2384433" cy="9044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CEDC7CB8-6CB1-40EF-B38F-965905496F38}"/>
              </a:ext>
            </a:extLst>
          </p:cNvPr>
          <p:cNvSpPr txBox="1">
            <a:spLocks noChangeArrowheads="1"/>
          </p:cNvSpPr>
          <p:nvPr/>
        </p:nvSpPr>
        <p:spPr bwMode="auto">
          <a:xfrm>
            <a:off x="4994417" y="4576904"/>
            <a:ext cx="5982779" cy="46166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defTabSz="914400" rtl="0" eaLnBrk="1" fontAlgn="base" latinLnBrk="0" hangingPunct="1">
              <a:lnSpc>
                <a:spcPct val="100000"/>
              </a:lnSpc>
              <a:spcBef>
                <a:spcPct val="20000"/>
              </a:spcBef>
              <a:spcAft>
                <a:spcPct val="0"/>
              </a:spcAft>
              <a:buClr>
                <a:srgbClr val="3333FF"/>
              </a:buClr>
              <a:buSzTx/>
              <a:buFontTx/>
              <a:buNone/>
              <a:tabLst/>
              <a:defRPr/>
            </a:pPr>
            <a:r>
              <a:rPr lang="en-US" sz="2400" kern="0" dirty="0">
                <a:latin typeface="Arial Narrow" panose="020B0606020202030204" pitchFamily="34" charset="0"/>
              </a:rPr>
              <a:t>63 Days of duration will span 3 accounting periods</a:t>
            </a:r>
          </a:p>
        </p:txBody>
      </p:sp>
      <p:sp>
        <p:nvSpPr>
          <p:cNvPr id="16" name="Title 1">
            <a:extLst>
              <a:ext uri="{FF2B5EF4-FFF2-40B4-BE49-F238E27FC236}">
                <a16:creationId xmlns:a16="http://schemas.microsoft.com/office/drawing/2014/main" xmlns="" id="{2CD937A7-69CC-47FF-8CDE-F8A08CA51B7A}"/>
              </a:ext>
            </a:extLst>
          </p:cNvPr>
          <p:cNvSpPr txBox="1">
            <a:spLocks/>
          </p:cNvSpPr>
          <p:nvPr/>
        </p:nvSpPr>
        <p:spPr>
          <a:xfrm>
            <a:off x="838199" y="222175"/>
            <a:ext cx="10515600" cy="751760"/>
          </a:xfrm>
          <a:prstGeom prst="rect">
            <a:avLst/>
          </a:prstGeom>
          <a:solidFill>
            <a:schemeClr val="accent3">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Discrete EVT: Percent Complete with QBD</a:t>
            </a:r>
          </a:p>
        </p:txBody>
      </p:sp>
      <p:sp>
        <p:nvSpPr>
          <p:cNvPr id="2" name="Slide Number Placeholder 1">
            <a:extLst>
              <a:ext uri="{FF2B5EF4-FFF2-40B4-BE49-F238E27FC236}">
                <a16:creationId xmlns:a16="http://schemas.microsoft.com/office/drawing/2014/main" xmlns="" id="{5C3EF3A4-79E7-4782-92BA-CEF25FE9277A}"/>
              </a:ext>
            </a:extLst>
          </p:cNvPr>
          <p:cNvSpPr>
            <a:spLocks noGrp="1"/>
          </p:cNvSpPr>
          <p:nvPr>
            <p:ph type="sldNum" sz="quarter" idx="12"/>
          </p:nvPr>
        </p:nvSpPr>
        <p:spPr>
          <a:xfrm>
            <a:off x="9150427" y="6396969"/>
            <a:ext cx="2743200" cy="365125"/>
          </a:xfrm>
        </p:spPr>
        <p:txBody>
          <a:bodyPr/>
          <a:lstStyle/>
          <a:p>
            <a:fld id="{7B59A598-58D1-480D-8057-49927A977735}" type="slidenum">
              <a:rPr lang="en-US" b="1" smtClean="0">
                <a:solidFill>
                  <a:schemeClr val="tx1"/>
                </a:solidFill>
              </a:rPr>
              <a:t>13</a:t>
            </a:fld>
            <a:endParaRPr lang="en-US" b="1" dirty="0">
              <a:solidFill>
                <a:schemeClr val="tx1"/>
              </a:solidFill>
            </a:endParaRPr>
          </a:p>
        </p:txBody>
      </p:sp>
    </p:spTree>
    <p:extLst>
      <p:ext uri="{BB962C8B-B14F-4D97-AF65-F5344CB8AC3E}">
        <p14:creationId xmlns:p14="http://schemas.microsoft.com/office/powerpoint/2010/main" val="57402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4A0C8A0F-3514-4E86-99DF-513D8CF016DD}"/>
              </a:ext>
            </a:extLst>
          </p:cNvPr>
          <p:cNvSpPr txBox="1">
            <a:spLocks noChangeArrowheads="1"/>
          </p:cNvSpPr>
          <p:nvPr/>
        </p:nvSpPr>
        <p:spPr bwMode="auto">
          <a:xfrm>
            <a:off x="1252035" y="1152132"/>
            <a:ext cx="11145329" cy="46166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defTabSz="914400" rtl="0" eaLnBrk="1" fontAlgn="base" latinLnBrk="0" hangingPunct="1">
              <a:lnSpc>
                <a:spcPct val="100000"/>
              </a:lnSpc>
              <a:spcBef>
                <a:spcPct val="20000"/>
              </a:spcBef>
              <a:spcAft>
                <a:spcPct val="0"/>
              </a:spcAft>
              <a:buClr>
                <a:srgbClr val="3333FF"/>
              </a:buClr>
              <a:buSzTx/>
              <a:buFontTx/>
              <a:buNone/>
              <a:tabLst/>
              <a:defRPr/>
            </a:pPr>
            <a:r>
              <a:rPr lang="en-US" sz="2400" kern="0" dirty="0">
                <a:latin typeface="Arial Narrow" panose="020B0606020202030204" pitchFamily="34" charset="0"/>
              </a:rPr>
              <a:t>Activities longer than 2 accounting periods require interim, objective, measurement.</a:t>
            </a:r>
          </a:p>
        </p:txBody>
      </p:sp>
      <p:graphicFrame>
        <p:nvGraphicFramePr>
          <p:cNvPr id="8" name="Table 7">
            <a:extLst>
              <a:ext uri="{FF2B5EF4-FFF2-40B4-BE49-F238E27FC236}">
                <a16:creationId xmlns:a16="http://schemas.microsoft.com/office/drawing/2014/main" xmlns="" id="{7561C6B4-8585-44CE-AF17-CB7F9DFC2526}"/>
              </a:ext>
            </a:extLst>
          </p:cNvPr>
          <p:cNvGraphicFramePr>
            <a:graphicFrameLocks noGrp="1"/>
          </p:cNvGraphicFramePr>
          <p:nvPr/>
        </p:nvGraphicFramePr>
        <p:xfrm>
          <a:off x="644032" y="1894211"/>
          <a:ext cx="8151725" cy="741680"/>
        </p:xfrm>
        <a:graphic>
          <a:graphicData uri="http://schemas.openxmlformats.org/drawingml/2006/table">
            <a:tbl>
              <a:tblPr firstRow="1" bandRow="1">
                <a:tableStyleId>{5C22544A-7EE6-4342-B048-85BDC9FD1C3A}</a:tableStyleId>
              </a:tblPr>
              <a:tblGrid>
                <a:gridCol w="2665325">
                  <a:extLst>
                    <a:ext uri="{9D8B030D-6E8A-4147-A177-3AD203B41FA5}">
                      <a16:colId xmlns:a16="http://schemas.microsoft.com/office/drawing/2014/main" xmlns="" val="454352574"/>
                    </a:ext>
                  </a:extLst>
                </a:gridCol>
                <a:gridCol w="1097280">
                  <a:extLst>
                    <a:ext uri="{9D8B030D-6E8A-4147-A177-3AD203B41FA5}">
                      <a16:colId xmlns:a16="http://schemas.microsoft.com/office/drawing/2014/main" xmlns="" val="2204094805"/>
                    </a:ext>
                  </a:extLst>
                </a:gridCol>
                <a:gridCol w="1097280">
                  <a:extLst>
                    <a:ext uri="{9D8B030D-6E8A-4147-A177-3AD203B41FA5}">
                      <a16:colId xmlns:a16="http://schemas.microsoft.com/office/drawing/2014/main" xmlns="" val="338388258"/>
                    </a:ext>
                  </a:extLst>
                </a:gridCol>
                <a:gridCol w="1097280">
                  <a:extLst>
                    <a:ext uri="{9D8B030D-6E8A-4147-A177-3AD203B41FA5}">
                      <a16:colId xmlns:a16="http://schemas.microsoft.com/office/drawing/2014/main" xmlns="" val="3419410696"/>
                    </a:ext>
                  </a:extLst>
                </a:gridCol>
                <a:gridCol w="1097280">
                  <a:extLst>
                    <a:ext uri="{9D8B030D-6E8A-4147-A177-3AD203B41FA5}">
                      <a16:colId xmlns:a16="http://schemas.microsoft.com/office/drawing/2014/main" xmlns="" val="2303968897"/>
                    </a:ext>
                  </a:extLst>
                </a:gridCol>
                <a:gridCol w="1097280">
                  <a:extLst>
                    <a:ext uri="{9D8B030D-6E8A-4147-A177-3AD203B41FA5}">
                      <a16:colId xmlns:a16="http://schemas.microsoft.com/office/drawing/2014/main" xmlns="" val="2288632268"/>
                    </a:ext>
                  </a:extLst>
                </a:gridCol>
              </a:tblGrid>
              <a:tr h="370840">
                <a:tc>
                  <a:txBody>
                    <a:bodyPr/>
                    <a:lstStyle/>
                    <a:p>
                      <a:pPr algn="ctr"/>
                      <a:r>
                        <a:rPr lang="en-US" dirty="0"/>
                        <a:t>Test Work Package</a:t>
                      </a:r>
                    </a:p>
                  </a:txBody>
                  <a:tcPr anchor="ctr"/>
                </a:tc>
                <a:tc>
                  <a:txBody>
                    <a:bodyPr/>
                    <a:lstStyle/>
                    <a:p>
                      <a:pPr algn="ctr"/>
                      <a:r>
                        <a:rPr lang="en-US" dirty="0"/>
                        <a:t>January</a:t>
                      </a:r>
                    </a:p>
                  </a:txBody>
                  <a:tcPr anchor="ctr"/>
                </a:tc>
                <a:tc>
                  <a:txBody>
                    <a:bodyPr/>
                    <a:lstStyle/>
                    <a:p>
                      <a:pPr algn="ctr"/>
                      <a:r>
                        <a:rPr lang="en-US" dirty="0"/>
                        <a:t>February</a:t>
                      </a:r>
                    </a:p>
                  </a:txBody>
                  <a:tcPr anchor="ctr"/>
                </a:tc>
                <a:tc>
                  <a:txBody>
                    <a:bodyPr/>
                    <a:lstStyle/>
                    <a:p>
                      <a:pPr algn="ctr"/>
                      <a:r>
                        <a:rPr lang="en-US" dirty="0"/>
                        <a:t>March</a:t>
                      </a:r>
                    </a:p>
                  </a:txBody>
                  <a:tcPr anchor="ctr"/>
                </a:tc>
                <a:tc>
                  <a:txBody>
                    <a:bodyPr/>
                    <a:lstStyle/>
                    <a:p>
                      <a:pPr algn="ctr"/>
                      <a:r>
                        <a:rPr lang="en-US" dirty="0"/>
                        <a:t>April</a:t>
                      </a:r>
                    </a:p>
                  </a:txBody>
                  <a:tcPr anchor="ctr"/>
                </a:tc>
                <a:tc>
                  <a:txBody>
                    <a:bodyPr/>
                    <a:lstStyle/>
                    <a:p>
                      <a:pPr algn="ctr"/>
                      <a:r>
                        <a:rPr lang="en-US" dirty="0"/>
                        <a:t>BAC</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51178128"/>
                  </a:ext>
                </a:extLst>
              </a:tr>
              <a:tr h="370840">
                <a:tc>
                  <a:txBody>
                    <a:bodyPr/>
                    <a:lstStyle/>
                    <a:p>
                      <a:r>
                        <a:rPr lang="en-US" dirty="0"/>
                        <a:t>BCWS</a:t>
                      </a:r>
                    </a:p>
                  </a:txBody>
                  <a:tcPr/>
                </a:tc>
                <a:tc>
                  <a:txBody>
                    <a:bodyPr/>
                    <a:lstStyle/>
                    <a:p>
                      <a:pPr algn="r"/>
                      <a:r>
                        <a:rPr lang="en-US" dirty="0"/>
                        <a:t>$100</a:t>
                      </a:r>
                    </a:p>
                  </a:txBody>
                  <a:tcPr/>
                </a:tc>
                <a:tc>
                  <a:txBody>
                    <a:bodyPr/>
                    <a:lstStyle/>
                    <a:p>
                      <a:pPr algn="r"/>
                      <a:r>
                        <a:rPr lang="en-US" dirty="0"/>
                        <a:t>$300</a:t>
                      </a:r>
                    </a:p>
                  </a:txBody>
                  <a:tcPr/>
                </a:tc>
                <a:tc>
                  <a:txBody>
                    <a:bodyPr/>
                    <a:lstStyle/>
                    <a:p>
                      <a:pPr algn="r"/>
                      <a:r>
                        <a:rPr lang="en-US" dirty="0"/>
                        <a:t>$500</a:t>
                      </a:r>
                    </a:p>
                  </a:txBody>
                  <a:tcPr/>
                </a:tc>
                <a:tc>
                  <a:txBody>
                    <a:bodyPr/>
                    <a:lstStyle/>
                    <a:p>
                      <a:pPr algn="r"/>
                      <a:r>
                        <a:rPr lang="en-US" dirty="0"/>
                        <a:t>$400</a:t>
                      </a:r>
                    </a:p>
                  </a:txBody>
                  <a:tcPr/>
                </a:tc>
                <a:tc>
                  <a:txBody>
                    <a:bodyPr/>
                    <a:lstStyle/>
                    <a:p>
                      <a:pPr algn="r"/>
                      <a:r>
                        <a:rPr lang="en-US" dirty="0"/>
                        <a:t>$1,300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398515060"/>
                  </a:ext>
                </a:extLst>
              </a:tr>
            </a:tbl>
          </a:graphicData>
        </a:graphic>
      </p:graphicFrame>
      <p:sp>
        <p:nvSpPr>
          <p:cNvPr id="9" name="Rectangle 8">
            <a:extLst>
              <a:ext uri="{FF2B5EF4-FFF2-40B4-BE49-F238E27FC236}">
                <a16:creationId xmlns:a16="http://schemas.microsoft.com/office/drawing/2014/main" xmlns="" id="{0797D059-DD3F-4DBF-8291-AC60BB663294}"/>
              </a:ext>
            </a:extLst>
          </p:cNvPr>
          <p:cNvSpPr/>
          <p:nvPr/>
        </p:nvSpPr>
        <p:spPr>
          <a:xfrm>
            <a:off x="3319737" y="2681986"/>
            <a:ext cx="2355199" cy="26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 Prep</a:t>
            </a:r>
          </a:p>
        </p:txBody>
      </p:sp>
      <p:sp>
        <p:nvSpPr>
          <p:cNvPr id="10" name="Rectangle 9">
            <a:extLst>
              <a:ext uri="{FF2B5EF4-FFF2-40B4-BE49-F238E27FC236}">
                <a16:creationId xmlns:a16="http://schemas.microsoft.com/office/drawing/2014/main" xmlns="" id="{432C9A5B-6E33-44FB-975C-2EFA28FEC130}"/>
              </a:ext>
            </a:extLst>
          </p:cNvPr>
          <p:cNvSpPr/>
          <p:nvPr/>
        </p:nvSpPr>
        <p:spPr>
          <a:xfrm>
            <a:off x="3868063" y="3012507"/>
            <a:ext cx="3070064" cy="26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Structural Testing</a:t>
            </a:r>
          </a:p>
        </p:txBody>
      </p:sp>
      <p:sp>
        <p:nvSpPr>
          <p:cNvPr id="11" name="Rectangle 10">
            <a:extLst>
              <a:ext uri="{FF2B5EF4-FFF2-40B4-BE49-F238E27FC236}">
                <a16:creationId xmlns:a16="http://schemas.microsoft.com/office/drawing/2014/main" xmlns="" id="{BEE45E0A-018C-4C9C-81B2-AAA56964DA08}"/>
              </a:ext>
            </a:extLst>
          </p:cNvPr>
          <p:cNvSpPr/>
          <p:nvPr/>
        </p:nvSpPr>
        <p:spPr>
          <a:xfrm>
            <a:off x="5147036" y="3316309"/>
            <a:ext cx="2518526" cy="26203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Analysis Report</a:t>
            </a:r>
          </a:p>
        </p:txBody>
      </p:sp>
      <p:graphicFrame>
        <p:nvGraphicFramePr>
          <p:cNvPr id="6" name="Table 5">
            <a:extLst>
              <a:ext uri="{FF2B5EF4-FFF2-40B4-BE49-F238E27FC236}">
                <a16:creationId xmlns:a16="http://schemas.microsoft.com/office/drawing/2014/main" xmlns="" id="{461CF96F-C79A-436C-BE54-0DC5C8004EF0}"/>
              </a:ext>
            </a:extLst>
          </p:cNvPr>
          <p:cNvGraphicFramePr>
            <a:graphicFrameLocks noGrp="1"/>
          </p:cNvGraphicFramePr>
          <p:nvPr>
            <p:extLst>
              <p:ext uri="{D42A27DB-BD31-4B8C-83A1-F6EECF244321}">
                <p14:modId xmlns:p14="http://schemas.microsoft.com/office/powerpoint/2010/main" val="878827463"/>
              </p:ext>
            </p:extLst>
          </p:nvPr>
        </p:nvGraphicFramePr>
        <p:xfrm>
          <a:off x="2080320" y="3888202"/>
          <a:ext cx="8749649" cy="2519680"/>
        </p:xfrm>
        <a:graphic>
          <a:graphicData uri="http://schemas.openxmlformats.org/drawingml/2006/table">
            <a:tbl>
              <a:tblPr firstRow="1" bandRow="1">
                <a:tableStyleId>{5C22544A-7EE6-4342-B048-85BDC9FD1C3A}</a:tableStyleId>
              </a:tblPr>
              <a:tblGrid>
                <a:gridCol w="1891649">
                  <a:extLst>
                    <a:ext uri="{9D8B030D-6E8A-4147-A177-3AD203B41FA5}">
                      <a16:colId xmlns:a16="http://schemas.microsoft.com/office/drawing/2014/main" xmlns="" val="2509331467"/>
                    </a:ext>
                  </a:extLst>
                </a:gridCol>
                <a:gridCol w="1097280">
                  <a:extLst>
                    <a:ext uri="{9D8B030D-6E8A-4147-A177-3AD203B41FA5}">
                      <a16:colId xmlns:a16="http://schemas.microsoft.com/office/drawing/2014/main" xmlns="" val="583471627"/>
                    </a:ext>
                  </a:extLst>
                </a:gridCol>
                <a:gridCol w="1097280">
                  <a:extLst>
                    <a:ext uri="{9D8B030D-6E8A-4147-A177-3AD203B41FA5}">
                      <a16:colId xmlns:a16="http://schemas.microsoft.com/office/drawing/2014/main" xmlns="" val="3908470153"/>
                    </a:ext>
                  </a:extLst>
                </a:gridCol>
                <a:gridCol w="1097280">
                  <a:extLst>
                    <a:ext uri="{9D8B030D-6E8A-4147-A177-3AD203B41FA5}">
                      <a16:colId xmlns:a16="http://schemas.microsoft.com/office/drawing/2014/main" xmlns="" val="3018797249"/>
                    </a:ext>
                  </a:extLst>
                </a:gridCol>
                <a:gridCol w="1097280">
                  <a:extLst>
                    <a:ext uri="{9D8B030D-6E8A-4147-A177-3AD203B41FA5}">
                      <a16:colId xmlns:a16="http://schemas.microsoft.com/office/drawing/2014/main" xmlns="" val="2493057306"/>
                    </a:ext>
                  </a:extLst>
                </a:gridCol>
                <a:gridCol w="1234440">
                  <a:extLst>
                    <a:ext uri="{9D8B030D-6E8A-4147-A177-3AD203B41FA5}">
                      <a16:colId xmlns:a16="http://schemas.microsoft.com/office/drawing/2014/main" xmlns="" val="3916851741"/>
                    </a:ext>
                  </a:extLst>
                </a:gridCol>
                <a:gridCol w="1234440">
                  <a:extLst>
                    <a:ext uri="{9D8B030D-6E8A-4147-A177-3AD203B41FA5}">
                      <a16:colId xmlns:a16="http://schemas.microsoft.com/office/drawing/2014/main" xmlns="" val="2876882680"/>
                    </a:ext>
                  </a:extLst>
                </a:gridCol>
              </a:tblGrid>
              <a:tr h="370840">
                <a:tc>
                  <a:txBody>
                    <a:bodyPr/>
                    <a:lstStyle/>
                    <a:p>
                      <a:r>
                        <a:rPr lang="en-US" dirty="0">
                          <a:solidFill>
                            <a:schemeClr val="tx1"/>
                          </a:solidFill>
                        </a:rPr>
                        <a:t>IMS Activity: </a:t>
                      </a:r>
                    </a:p>
                    <a:p>
                      <a:r>
                        <a:rPr lang="en-US" dirty="0">
                          <a:solidFill>
                            <a:schemeClr val="tx1"/>
                          </a:solidFill>
                        </a:rPr>
                        <a:t>Analysis Report</a:t>
                      </a:r>
                    </a:p>
                  </a:txBody>
                  <a:tcPr anchor="ctr">
                    <a:solidFill>
                      <a:schemeClr val="accent4">
                        <a:lumMod val="60000"/>
                        <a:lumOff val="40000"/>
                      </a:schemeClr>
                    </a:solidFill>
                  </a:tcPr>
                </a:tc>
                <a:tc>
                  <a:txBody>
                    <a:bodyPr/>
                    <a:lstStyle/>
                    <a:p>
                      <a:pPr algn="ctr"/>
                      <a:r>
                        <a:rPr lang="en-US" dirty="0">
                          <a:solidFill>
                            <a:schemeClr val="tx1"/>
                          </a:solidFill>
                        </a:rPr>
                        <a:t>Status </a:t>
                      </a:r>
                    </a:p>
                    <a:p>
                      <a:pPr algn="ctr"/>
                      <a:r>
                        <a:rPr lang="en-US" dirty="0">
                          <a:solidFill>
                            <a:schemeClr val="tx1"/>
                          </a:solidFill>
                        </a:rPr>
                        <a:t>% Comp</a:t>
                      </a:r>
                    </a:p>
                  </a:txBody>
                  <a:tcPr>
                    <a:solidFill>
                      <a:schemeClr val="accent4">
                        <a:lumMod val="60000"/>
                        <a:lumOff val="40000"/>
                      </a:schemeClr>
                    </a:solidFill>
                  </a:tcPr>
                </a:tc>
                <a:tc>
                  <a:txBody>
                    <a:bodyPr/>
                    <a:lstStyle/>
                    <a:p>
                      <a:pPr algn="ctr"/>
                      <a:r>
                        <a:rPr lang="en-US" dirty="0">
                          <a:solidFill>
                            <a:schemeClr val="tx1"/>
                          </a:solidFill>
                        </a:rPr>
                        <a:t>Hours Earned</a:t>
                      </a:r>
                    </a:p>
                  </a:txBody>
                  <a:tcPr>
                    <a:solidFill>
                      <a:schemeClr val="accent4">
                        <a:lumMod val="60000"/>
                        <a:lumOff val="40000"/>
                      </a:schemeClr>
                    </a:solidFill>
                  </a:tcPr>
                </a:tc>
                <a:tc>
                  <a:txBody>
                    <a:bodyPr/>
                    <a:lstStyle/>
                    <a:p>
                      <a:pPr algn="ctr"/>
                      <a:r>
                        <a:rPr lang="en-US" dirty="0">
                          <a:solidFill>
                            <a:schemeClr val="tx1"/>
                          </a:solidFill>
                        </a:rPr>
                        <a:t>Hours Planned</a:t>
                      </a:r>
                    </a:p>
                  </a:txBody>
                  <a:tcPr>
                    <a:solidFill>
                      <a:schemeClr val="accent4">
                        <a:lumMod val="60000"/>
                        <a:lumOff val="40000"/>
                      </a:schemeClr>
                    </a:solidFill>
                  </a:tcPr>
                </a:tc>
                <a:tc>
                  <a:txBody>
                    <a:bodyPr/>
                    <a:lstStyle/>
                    <a:p>
                      <a:pPr algn="ctr"/>
                      <a:r>
                        <a:rPr lang="en-US" dirty="0">
                          <a:solidFill>
                            <a:schemeClr val="tx1"/>
                          </a:solidFill>
                        </a:rPr>
                        <a:t>Duration</a:t>
                      </a:r>
                    </a:p>
                  </a:txBody>
                  <a:tcPr anchor="ctr">
                    <a:solidFill>
                      <a:schemeClr val="accent4">
                        <a:lumMod val="60000"/>
                        <a:lumOff val="40000"/>
                      </a:schemeClr>
                    </a:solidFill>
                  </a:tcPr>
                </a:tc>
                <a:tc>
                  <a:txBody>
                    <a:bodyPr/>
                    <a:lstStyle/>
                    <a:p>
                      <a:pPr algn="ctr"/>
                      <a:r>
                        <a:rPr lang="en-US" dirty="0">
                          <a:solidFill>
                            <a:schemeClr val="tx1"/>
                          </a:solidFill>
                        </a:rPr>
                        <a:t>Planned </a:t>
                      </a:r>
                    </a:p>
                    <a:p>
                      <a:pPr algn="ctr"/>
                      <a:r>
                        <a:rPr lang="en-US" dirty="0">
                          <a:solidFill>
                            <a:schemeClr val="tx1"/>
                          </a:solidFill>
                        </a:rPr>
                        <a:t>Start</a:t>
                      </a:r>
                    </a:p>
                  </a:txBody>
                  <a:tcPr anchor="ctr">
                    <a:solidFill>
                      <a:schemeClr val="accent4">
                        <a:lumMod val="60000"/>
                        <a:lumOff val="40000"/>
                      </a:schemeClr>
                    </a:solidFill>
                  </a:tcPr>
                </a:tc>
                <a:tc>
                  <a:txBody>
                    <a:bodyPr/>
                    <a:lstStyle/>
                    <a:p>
                      <a:pPr algn="ctr"/>
                      <a:r>
                        <a:rPr lang="en-US" dirty="0">
                          <a:solidFill>
                            <a:schemeClr val="tx1"/>
                          </a:solidFill>
                        </a:rPr>
                        <a:t>Planned</a:t>
                      </a:r>
                    </a:p>
                    <a:p>
                      <a:pPr algn="ctr"/>
                      <a:r>
                        <a:rPr lang="en-US" dirty="0">
                          <a:solidFill>
                            <a:schemeClr val="tx1"/>
                          </a:solidFill>
                        </a:rPr>
                        <a:t>Finish</a:t>
                      </a:r>
                    </a:p>
                  </a:txBody>
                  <a:tcPr anchor="ctr">
                    <a:solidFill>
                      <a:schemeClr val="accent4">
                        <a:lumMod val="60000"/>
                        <a:lumOff val="40000"/>
                      </a:schemeClr>
                    </a:solidFill>
                  </a:tcPr>
                </a:tc>
                <a:extLst>
                  <a:ext uri="{0D108BD9-81ED-4DB2-BD59-A6C34878D82A}">
                    <a16:rowId xmlns:a16="http://schemas.microsoft.com/office/drawing/2014/main" xmlns="" val="3605641001"/>
                  </a:ext>
                </a:extLst>
              </a:tr>
              <a:tr h="370840">
                <a:tc>
                  <a:txBody>
                    <a:bodyPr/>
                    <a:lstStyle/>
                    <a:p>
                      <a:r>
                        <a:rPr lang="en-US" sz="2000" b="1" dirty="0"/>
                        <a:t>TOTAL</a:t>
                      </a:r>
                    </a:p>
                  </a:txBody>
                  <a:tcPr/>
                </a:tc>
                <a:tc>
                  <a:txBody>
                    <a:bodyPr/>
                    <a:lstStyle/>
                    <a:p>
                      <a:pPr algn="ctr"/>
                      <a:r>
                        <a:rPr lang="en-US" sz="2000" b="1" dirty="0"/>
                        <a:t>0%</a:t>
                      </a:r>
                    </a:p>
                  </a:txBody>
                  <a:tcPr/>
                </a:tc>
                <a:tc>
                  <a:txBody>
                    <a:bodyPr/>
                    <a:lstStyle/>
                    <a:p>
                      <a:pPr algn="ctr"/>
                      <a:r>
                        <a:rPr lang="en-US" sz="2000" b="1" dirty="0"/>
                        <a:t>0</a:t>
                      </a:r>
                    </a:p>
                  </a:txBody>
                  <a:tcPr/>
                </a:tc>
                <a:tc>
                  <a:txBody>
                    <a:bodyPr/>
                    <a:lstStyle/>
                    <a:p>
                      <a:pPr algn="ctr"/>
                      <a:r>
                        <a:rPr lang="en-US" sz="2000" b="1" dirty="0"/>
                        <a:t>240</a:t>
                      </a:r>
                    </a:p>
                  </a:txBody>
                  <a:tcPr/>
                </a:tc>
                <a:tc>
                  <a:txBody>
                    <a:bodyPr/>
                    <a:lstStyle/>
                    <a:p>
                      <a:pPr algn="ctr"/>
                      <a:r>
                        <a:rPr lang="en-US" sz="2000" b="1" dirty="0"/>
                        <a:t>63 Days</a:t>
                      </a:r>
                    </a:p>
                  </a:txBody>
                  <a:tcPr/>
                </a:tc>
                <a:tc>
                  <a:txBody>
                    <a:bodyPr/>
                    <a:lstStyle/>
                    <a:p>
                      <a:pPr algn="ctr"/>
                      <a:r>
                        <a:rPr lang="en-US" sz="2000" b="1" dirty="0"/>
                        <a:t>02/21/19</a:t>
                      </a:r>
                    </a:p>
                  </a:txBody>
                  <a:tcPr anchor="ctr"/>
                </a:tc>
                <a:tc>
                  <a:txBody>
                    <a:bodyPr/>
                    <a:lstStyle/>
                    <a:p>
                      <a:pPr algn="ctr"/>
                      <a:r>
                        <a:rPr lang="en-US" sz="2000" b="1" dirty="0"/>
                        <a:t>04/23/19</a:t>
                      </a:r>
                    </a:p>
                  </a:txBody>
                  <a:tcPr/>
                </a:tc>
                <a:extLst>
                  <a:ext uri="{0D108BD9-81ED-4DB2-BD59-A6C34878D82A}">
                    <a16:rowId xmlns:a16="http://schemas.microsoft.com/office/drawing/2014/main" xmlns="" val="1046829816"/>
                  </a:ext>
                </a:extLst>
              </a:tr>
              <a:tr h="370840">
                <a:tc>
                  <a:txBody>
                    <a:bodyPr/>
                    <a:lstStyle/>
                    <a:p>
                      <a:r>
                        <a:rPr lang="en-US" dirty="0"/>
                        <a:t>Draft Report</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30</a:t>
                      </a:r>
                    </a:p>
                  </a:txBody>
                  <a:tcPr/>
                </a:tc>
                <a:tc>
                  <a:txBody>
                    <a:bodyPr/>
                    <a:lstStyle/>
                    <a:p>
                      <a:pPr algn="ctr"/>
                      <a:r>
                        <a:rPr lang="en-US" dirty="0"/>
                        <a:t>8</a:t>
                      </a:r>
                    </a:p>
                  </a:txBody>
                  <a:tcPr/>
                </a:tc>
                <a:tc>
                  <a:txBody>
                    <a:bodyPr/>
                    <a:lstStyle/>
                    <a:p>
                      <a:pPr algn="ctr"/>
                      <a:r>
                        <a:rPr lang="en-US" dirty="0"/>
                        <a:t>02/21/19</a:t>
                      </a:r>
                    </a:p>
                  </a:txBody>
                  <a:tcPr anchor="ctr"/>
                </a:tc>
                <a:tc>
                  <a:txBody>
                    <a:bodyPr/>
                    <a:lstStyle/>
                    <a:p>
                      <a:pPr algn="ctr"/>
                      <a:r>
                        <a:rPr lang="en-US" dirty="0"/>
                        <a:t>02/28/19</a:t>
                      </a:r>
                    </a:p>
                  </a:txBody>
                  <a:tcPr/>
                </a:tc>
                <a:extLst>
                  <a:ext uri="{0D108BD9-81ED-4DB2-BD59-A6C34878D82A}">
                    <a16:rowId xmlns:a16="http://schemas.microsoft.com/office/drawing/2014/main" xmlns="" val="906364093"/>
                  </a:ext>
                </a:extLst>
              </a:tr>
              <a:tr h="370840">
                <a:tc>
                  <a:txBody>
                    <a:bodyPr/>
                    <a:lstStyle/>
                    <a:p>
                      <a:r>
                        <a:rPr lang="en-US" dirty="0"/>
                        <a:t>Review Draft</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68</a:t>
                      </a:r>
                    </a:p>
                  </a:txBody>
                  <a:tcPr/>
                </a:tc>
                <a:tc>
                  <a:txBody>
                    <a:bodyPr/>
                    <a:lstStyle/>
                    <a:p>
                      <a:pPr algn="ctr"/>
                      <a:r>
                        <a:rPr lang="en-US" dirty="0"/>
                        <a:t>18</a:t>
                      </a:r>
                    </a:p>
                  </a:txBody>
                  <a:tcPr/>
                </a:tc>
                <a:tc>
                  <a:txBody>
                    <a:bodyPr/>
                    <a:lstStyle/>
                    <a:p>
                      <a:pPr algn="ctr"/>
                      <a:r>
                        <a:rPr lang="en-US" dirty="0"/>
                        <a:t>03/01/19</a:t>
                      </a:r>
                    </a:p>
                  </a:txBody>
                  <a:tcPr anchor="ctr"/>
                </a:tc>
                <a:tc>
                  <a:txBody>
                    <a:bodyPr/>
                    <a:lstStyle/>
                    <a:p>
                      <a:pPr algn="ctr"/>
                      <a:r>
                        <a:rPr lang="en-US" dirty="0"/>
                        <a:t>03/17/19</a:t>
                      </a:r>
                    </a:p>
                  </a:txBody>
                  <a:tcPr/>
                </a:tc>
                <a:extLst>
                  <a:ext uri="{0D108BD9-81ED-4DB2-BD59-A6C34878D82A}">
                    <a16:rowId xmlns:a16="http://schemas.microsoft.com/office/drawing/2014/main" xmlns="" val="3419191847"/>
                  </a:ext>
                </a:extLst>
              </a:tr>
              <a:tr h="370840">
                <a:tc>
                  <a:txBody>
                    <a:bodyPr/>
                    <a:lstStyle/>
                    <a:p>
                      <a:r>
                        <a:rPr lang="en-US" dirty="0"/>
                        <a:t>Finalize Data</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53</a:t>
                      </a:r>
                    </a:p>
                  </a:txBody>
                  <a:tcPr/>
                </a:tc>
                <a:tc>
                  <a:txBody>
                    <a:bodyPr/>
                    <a:lstStyle/>
                    <a:p>
                      <a:pPr algn="ctr"/>
                      <a:r>
                        <a:rPr lang="en-US" dirty="0"/>
                        <a:t>14</a:t>
                      </a:r>
                    </a:p>
                  </a:txBody>
                  <a:tcPr/>
                </a:tc>
                <a:tc>
                  <a:txBody>
                    <a:bodyPr/>
                    <a:lstStyle/>
                    <a:p>
                      <a:pPr algn="ctr"/>
                      <a:r>
                        <a:rPr lang="en-US" dirty="0"/>
                        <a:t>03/18/19</a:t>
                      </a:r>
                    </a:p>
                  </a:txBody>
                  <a:tcPr anchor="ctr"/>
                </a:tc>
                <a:tc>
                  <a:txBody>
                    <a:bodyPr/>
                    <a:lstStyle/>
                    <a:p>
                      <a:pPr algn="ctr"/>
                      <a:r>
                        <a:rPr lang="en-US" dirty="0"/>
                        <a:t>03/31/19</a:t>
                      </a:r>
                    </a:p>
                  </a:txBody>
                  <a:tcPr/>
                </a:tc>
                <a:extLst>
                  <a:ext uri="{0D108BD9-81ED-4DB2-BD59-A6C34878D82A}">
                    <a16:rowId xmlns:a16="http://schemas.microsoft.com/office/drawing/2014/main" xmlns="" val="1138303200"/>
                  </a:ext>
                </a:extLst>
              </a:tr>
              <a:tr h="370840">
                <a:tc>
                  <a:txBody>
                    <a:bodyPr/>
                    <a:lstStyle/>
                    <a:p>
                      <a:r>
                        <a:rPr lang="en-US" dirty="0"/>
                        <a:t>Finalize &amp; Submit</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89</a:t>
                      </a:r>
                    </a:p>
                  </a:txBody>
                  <a:tcPr/>
                </a:tc>
                <a:tc>
                  <a:txBody>
                    <a:bodyPr/>
                    <a:lstStyle/>
                    <a:p>
                      <a:pPr algn="ctr"/>
                      <a:r>
                        <a:rPr lang="en-US" dirty="0"/>
                        <a:t>23</a:t>
                      </a:r>
                    </a:p>
                  </a:txBody>
                  <a:tcPr/>
                </a:tc>
                <a:tc>
                  <a:txBody>
                    <a:bodyPr/>
                    <a:lstStyle/>
                    <a:p>
                      <a:pPr algn="ctr"/>
                      <a:r>
                        <a:rPr lang="en-US" dirty="0"/>
                        <a:t>04/01/19</a:t>
                      </a:r>
                    </a:p>
                  </a:txBody>
                  <a:tcPr anchor="ctr"/>
                </a:tc>
                <a:tc>
                  <a:txBody>
                    <a:bodyPr/>
                    <a:lstStyle/>
                    <a:p>
                      <a:pPr algn="ctr"/>
                      <a:r>
                        <a:rPr lang="en-US" dirty="0"/>
                        <a:t>04/23/19</a:t>
                      </a:r>
                    </a:p>
                  </a:txBody>
                  <a:tcPr/>
                </a:tc>
                <a:extLst>
                  <a:ext uri="{0D108BD9-81ED-4DB2-BD59-A6C34878D82A}">
                    <a16:rowId xmlns:a16="http://schemas.microsoft.com/office/drawing/2014/main" xmlns="" val="1059381731"/>
                  </a:ext>
                </a:extLst>
              </a:tr>
            </a:tbl>
          </a:graphicData>
        </a:graphic>
      </p:graphicFrame>
      <p:sp>
        <p:nvSpPr>
          <p:cNvPr id="13" name="TextBox 12">
            <a:extLst>
              <a:ext uri="{FF2B5EF4-FFF2-40B4-BE49-F238E27FC236}">
                <a16:creationId xmlns:a16="http://schemas.microsoft.com/office/drawing/2014/main" xmlns="" id="{F6E57CEF-8A47-4E48-9466-2261C5DB6AB8}"/>
              </a:ext>
            </a:extLst>
          </p:cNvPr>
          <p:cNvSpPr txBox="1"/>
          <p:nvPr/>
        </p:nvSpPr>
        <p:spPr>
          <a:xfrm>
            <a:off x="8531258" y="3198720"/>
            <a:ext cx="2318445" cy="707886"/>
          </a:xfrm>
          <a:prstGeom prst="rect">
            <a:avLst/>
          </a:prstGeom>
          <a:noFill/>
        </p:spPr>
        <p:txBody>
          <a:bodyPr wrap="square" rtlCol="0">
            <a:spAutoFit/>
          </a:bodyPr>
          <a:lstStyle/>
          <a:p>
            <a:r>
              <a:rPr lang="en-US" sz="2000" b="1" dirty="0"/>
              <a:t>240 Hours Planned</a:t>
            </a:r>
          </a:p>
          <a:p>
            <a:r>
              <a:rPr lang="en-US" sz="2000" b="1" dirty="0"/>
              <a:t>63 Days in Duration</a:t>
            </a:r>
          </a:p>
        </p:txBody>
      </p:sp>
      <p:cxnSp>
        <p:nvCxnSpPr>
          <p:cNvPr id="15" name="Straight Arrow Connector 14">
            <a:extLst>
              <a:ext uri="{FF2B5EF4-FFF2-40B4-BE49-F238E27FC236}">
                <a16:creationId xmlns:a16="http://schemas.microsoft.com/office/drawing/2014/main" xmlns="" id="{3F25908C-7242-4F0F-8D9D-F55C4F177A0D}"/>
              </a:ext>
            </a:extLst>
          </p:cNvPr>
          <p:cNvCxnSpPr/>
          <p:nvPr/>
        </p:nvCxnSpPr>
        <p:spPr>
          <a:xfrm>
            <a:off x="7731550" y="3465234"/>
            <a:ext cx="7337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7972F47C-4623-40FA-A728-95552DD68124}"/>
              </a:ext>
            </a:extLst>
          </p:cNvPr>
          <p:cNvSpPr txBox="1"/>
          <p:nvPr/>
        </p:nvSpPr>
        <p:spPr>
          <a:xfrm rot="16200000">
            <a:off x="406337" y="4855654"/>
            <a:ext cx="2519681" cy="584775"/>
          </a:xfrm>
          <a:prstGeom prst="rect">
            <a:avLst/>
          </a:prstGeom>
          <a:noFill/>
        </p:spPr>
        <p:txBody>
          <a:bodyPr wrap="square" rtlCol="0">
            <a:spAutoFit/>
          </a:bodyPr>
          <a:lstStyle/>
          <a:p>
            <a:pPr algn="ctr"/>
            <a:r>
              <a:rPr lang="en-US" sz="1600" b="1" dirty="0"/>
              <a:t>Analysis Report Quantifiable Backup Data</a:t>
            </a:r>
          </a:p>
        </p:txBody>
      </p:sp>
      <p:sp>
        <p:nvSpPr>
          <p:cNvPr id="14" name="Title 1">
            <a:extLst>
              <a:ext uri="{FF2B5EF4-FFF2-40B4-BE49-F238E27FC236}">
                <a16:creationId xmlns:a16="http://schemas.microsoft.com/office/drawing/2014/main" xmlns="" id="{4DF6C7A5-C17F-40AA-BAD8-B9A69D197BBC}"/>
              </a:ext>
            </a:extLst>
          </p:cNvPr>
          <p:cNvSpPr txBox="1">
            <a:spLocks/>
          </p:cNvSpPr>
          <p:nvPr/>
        </p:nvSpPr>
        <p:spPr>
          <a:xfrm>
            <a:off x="838199" y="222175"/>
            <a:ext cx="10515600" cy="751760"/>
          </a:xfrm>
          <a:prstGeom prst="rect">
            <a:avLst/>
          </a:prstGeom>
          <a:solidFill>
            <a:schemeClr val="accent3">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Discrete EVT: Percent Complete with QBD</a:t>
            </a:r>
          </a:p>
        </p:txBody>
      </p:sp>
      <p:sp>
        <p:nvSpPr>
          <p:cNvPr id="2" name="Slide Number Placeholder 1">
            <a:extLst>
              <a:ext uri="{FF2B5EF4-FFF2-40B4-BE49-F238E27FC236}">
                <a16:creationId xmlns:a16="http://schemas.microsoft.com/office/drawing/2014/main" xmlns="" id="{34391919-5800-4FB2-9972-681441A6AD1A}"/>
              </a:ext>
            </a:extLst>
          </p:cNvPr>
          <p:cNvSpPr>
            <a:spLocks noGrp="1"/>
          </p:cNvSpPr>
          <p:nvPr>
            <p:ph type="sldNum" sz="quarter" idx="12"/>
          </p:nvPr>
        </p:nvSpPr>
        <p:spPr>
          <a:xfrm>
            <a:off x="9163165" y="6352615"/>
            <a:ext cx="2743200" cy="365125"/>
          </a:xfrm>
        </p:spPr>
        <p:txBody>
          <a:bodyPr/>
          <a:lstStyle/>
          <a:p>
            <a:fld id="{7B59A598-58D1-480D-8057-49927A977735}" type="slidenum">
              <a:rPr lang="en-US" b="1" smtClean="0">
                <a:solidFill>
                  <a:schemeClr val="tx1"/>
                </a:solidFill>
              </a:rPr>
              <a:t>14</a:t>
            </a:fld>
            <a:endParaRPr lang="en-US" b="1" dirty="0">
              <a:solidFill>
                <a:schemeClr val="tx1"/>
              </a:solidFill>
            </a:endParaRPr>
          </a:p>
        </p:txBody>
      </p:sp>
      <p:sp>
        <p:nvSpPr>
          <p:cNvPr id="3" name="Rectangle 2">
            <a:extLst>
              <a:ext uri="{FF2B5EF4-FFF2-40B4-BE49-F238E27FC236}">
                <a16:creationId xmlns:a16="http://schemas.microsoft.com/office/drawing/2014/main" xmlns="" id="{471D21EB-FBC5-4832-B88F-6D00B4D0EA20}"/>
              </a:ext>
            </a:extLst>
          </p:cNvPr>
          <p:cNvSpPr/>
          <p:nvPr/>
        </p:nvSpPr>
        <p:spPr>
          <a:xfrm>
            <a:off x="1252035" y="3274542"/>
            <a:ext cx="10295531" cy="344693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63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4A0C8A0F-3514-4E86-99DF-513D8CF016DD}"/>
              </a:ext>
            </a:extLst>
          </p:cNvPr>
          <p:cNvSpPr txBox="1">
            <a:spLocks noChangeArrowheads="1"/>
          </p:cNvSpPr>
          <p:nvPr/>
        </p:nvSpPr>
        <p:spPr bwMode="auto">
          <a:xfrm>
            <a:off x="1046671" y="1106772"/>
            <a:ext cx="11145329" cy="46166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defTabSz="914400" rtl="0" eaLnBrk="1" fontAlgn="base" latinLnBrk="0" hangingPunct="1">
              <a:lnSpc>
                <a:spcPct val="100000"/>
              </a:lnSpc>
              <a:spcBef>
                <a:spcPct val="20000"/>
              </a:spcBef>
              <a:spcAft>
                <a:spcPct val="0"/>
              </a:spcAft>
              <a:buClr>
                <a:srgbClr val="3333FF"/>
              </a:buClr>
              <a:buSzTx/>
              <a:buFontTx/>
              <a:buNone/>
              <a:tabLst/>
              <a:defRPr/>
            </a:pPr>
            <a:r>
              <a:rPr lang="en-US" sz="2400" kern="0" dirty="0">
                <a:latin typeface="Arial Narrow" panose="020B0606020202030204" pitchFamily="34" charset="0"/>
              </a:rPr>
              <a:t>The QBD are statused by the CAM, which drives the percent complete and BCWP</a:t>
            </a:r>
          </a:p>
        </p:txBody>
      </p:sp>
      <p:sp>
        <p:nvSpPr>
          <p:cNvPr id="11" name="Rectangle 10">
            <a:extLst>
              <a:ext uri="{FF2B5EF4-FFF2-40B4-BE49-F238E27FC236}">
                <a16:creationId xmlns:a16="http://schemas.microsoft.com/office/drawing/2014/main" xmlns="" id="{BEE45E0A-018C-4C9C-81B2-AAA56964DA08}"/>
              </a:ext>
            </a:extLst>
          </p:cNvPr>
          <p:cNvSpPr/>
          <p:nvPr/>
        </p:nvSpPr>
        <p:spPr>
          <a:xfrm>
            <a:off x="1659118" y="1920927"/>
            <a:ext cx="1823812" cy="26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Report</a:t>
            </a:r>
          </a:p>
        </p:txBody>
      </p:sp>
      <p:graphicFrame>
        <p:nvGraphicFramePr>
          <p:cNvPr id="6" name="Table 5">
            <a:extLst>
              <a:ext uri="{FF2B5EF4-FFF2-40B4-BE49-F238E27FC236}">
                <a16:creationId xmlns:a16="http://schemas.microsoft.com/office/drawing/2014/main" xmlns="" id="{461CF96F-C79A-436C-BE54-0DC5C8004EF0}"/>
              </a:ext>
            </a:extLst>
          </p:cNvPr>
          <p:cNvGraphicFramePr>
            <a:graphicFrameLocks noGrp="1"/>
          </p:cNvGraphicFramePr>
          <p:nvPr>
            <p:extLst>
              <p:ext uri="{D42A27DB-BD31-4B8C-83A1-F6EECF244321}">
                <p14:modId xmlns:p14="http://schemas.microsoft.com/office/powerpoint/2010/main" val="2513782614"/>
              </p:ext>
            </p:extLst>
          </p:nvPr>
        </p:nvGraphicFramePr>
        <p:xfrm>
          <a:off x="770317" y="4010208"/>
          <a:ext cx="11219688" cy="2519680"/>
        </p:xfrm>
        <a:graphic>
          <a:graphicData uri="http://schemas.openxmlformats.org/drawingml/2006/table">
            <a:tbl>
              <a:tblPr firstRow="1" bandRow="1">
                <a:tableStyleId>{5C22544A-7EE6-4342-B048-85BDC9FD1C3A}</a:tableStyleId>
              </a:tblPr>
              <a:tblGrid>
                <a:gridCol w="1892808">
                  <a:extLst>
                    <a:ext uri="{9D8B030D-6E8A-4147-A177-3AD203B41FA5}">
                      <a16:colId xmlns:a16="http://schemas.microsoft.com/office/drawing/2014/main" xmlns="" val="2509331467"/>
                    </a:ext>
                  </a:extLst>
                </a:gridCol>
                <a:gridCol w="1097280">
                  <a:extLst>
                    <a:ext uri="{9D8B030D-6E8A-4147-A177-3AD203B41FA5}">
                      <a16:colId xmlns:a16="http://schemas.microsoft.com/office/drawing/2014/main" xmlns="" val="583471627"/>
                    </a:ext>
                  </a:extLst>
                </a:gridCol>
                <a:gridCol w="1097280">
                  <a:extLst>
                    <a:ext uri="{9D8B030D-6E8A-4147-A177-3AD203B41FA5}">
                      <a16:colId xmlns:a16="http://schemas.microsoft.com/office/drawing/2014/main" xmlns="" val="3908470153"/>
                    </a:ext>
                  </a:extLst>
                </a:gridCol>
                <a:gridCol w="1097280">
                  <a:extLst>
                    <a:ext uri="{9D8B030D-6E8A-4147-A177-3AD203B41FA5}">
                      <a16:colId xmlns:a16="http://schemas.microsoft.com/office/drawing/2014/main" xmlns="" val="3018797249"/>
                    </a:ext>
                  </a:extLst>
                </a:gridCol>
                <a:gridCol w="1097280">
                  <a:extLst>
                    <a:ext uri="{9D8B030D-6E8A-4147-A177-3AD203B41FA5}">
                      <a16:colId xmlns:a16="http://schemas.microsoft.com/office/drawing/2014/main" xmlns="" val="2493057306"/>
                    </a:ext>
                  </a:extLst>
                </a:gridCol>
                <a:gridCol w="1234440">
                  <a:extLst>
                    <a:ext uri="{9D8B030D-6E8A-4147-A177-3AD203B41FA5}">
                      <a16:colId xmlns:a16="http://schemas.microsoft.com/office/drawing/2014/main" xmlns="" val="3916851741"/>
                    </a:ext>
                  </a:extLst>
                </a:gridCol>
                <a:gridCol w="1234440">
                  <a:extLst>
                    <a:ext uri="{9D8B030D-6E8A-4147-A177-3AD203B41FA5}">
                      <a16:colId xmlns:a16="http://schemas.microsoft.com/office/drawing/2014/main" xmlns="" val="2876882680"/>
                    </a:ext>
                  </a:extLst>
                </a:gridCol>
                <a:gridCol w="1234440">
                  <a:extLst>
                    <a:ext uri="{9D8B030D-6E8A-4147-A177-3AD203B41FA5}">
                      <a16:colId xmlns:a16="http://schemas.microsoft.com/office/drawing/2014/main" xmlns="" val="2450642080"/>
                    </a:ext>
                  </a:extLst>
                </a:gridCol>
                <a:gridCol w="1234440">
                  <a:extLst>
                    <a:ext uri="{9D8B030D-6E8A-4147-A177-3AD203B41FA5}">
                      <a16:colId xmlns:a16="http://schemas.microsoft.com/office/drawing/2014/main" xmlns="" val="3930118045"/>
                    </a:ext>
                  </a:extLst>
                </a:gridCol>
              </a:tblGrid>
              <a:tr h="370840">
                <a:tc>
                  <a:txBody>
                    <a:bodyPr/>
                    <a:lstStyle/>
                    <a:p>
                      <a:r>
                        <a:rPr lang="en-US" dirty="0"/>
                        <a:t>IMS Activity: </a:t>
                      </a:r>
                    </a:p>
                    <a:p>
                      <a:r>
                        <a:rPr lang="en-US" dirty="0"/>
                        <a:t>Analysis Report</a:t>
                      </a:r>
                    </a:p>
                  </a:txBody>
                  <a:tcPr anchor="ctr"/>
                </a:tc>
                <a:tc>
                  <a:txBody>
                    <a:bodyPr/>
                    <a:lstStyle/>
                    <a:p>
                      <a:pPr algn="ctr"/>
                      <a:r>
                        <a:rPr lang="en-US" dirty="0"/>
                        <a:t>Status </a:t>
                      </a:r>
                    </a:p>
                    <a:p>
                      <a:pPr algn="ctr"/>
                      <a:r>
                        <a:rPr lang="en-US" dirty="0"/>
                        <a:t>% Comp</a:t>
                      </a:r>
                    </a:p>
                  </a:txBody>
                  <a:tcPr/>
                </a:tc>
                <a:tc>
                  <a:txBody>
                    <a:bodyPr/>
                    <a:lstStyle/>
                    <a:p>
                      <a:pPr algn="ctr"/>
                      <a:r>
                        <a:rPr lang="en-US" dirty="0"/>
                        <a:t>Hours Earned</a:t>
                      </a:r>
                    </a:p>
                  </a:txBody>
                  <a:tcPr/>
                </a:tc>
                <a:tc>
                  <a:txBody>
                    <a:bodyPr/>
                    <a:lstStyle/>
                    <a:p>
                      <a:pPr algn="ctr"/>
                      <a:r>
                        <a:rPr lang="en-US" dirty="0"/>
                        <a:t>Hours Planned</a:t>
                      </a:r>
                    </a:p>
                  </a:txBody>
                  <a:tcPr/>
                </a:tc>
                <a:tc>
                  <a:txBody>
                    <a:bodyPr/>
                    <a:lstStyle/>
                    <a:p>
                      <a:pPr algn="ctr"/>
                      <a:r>
                        <a:rPr lang="en-US" dirty="0"/>
                        <a:t>Duration</a:t>
                      </a:r>
                    </a:p>
                  </a:txBody>
                  <a:tcPr anchor="ctr"/>
                </a:tc>
                <a:tc>
                  <a:txBody>
                    <a:bodyPr/>
                    <a:lstStyle/>
                    <a:p>
                      <a:pPr algn="ctr"/>
                      <a:r>
                        <a:rPr lang="en-US" dirty="0"/>
                        <a:t>Planned</a:t>
                      </a:r>
                    </a:p>
                    <a:p>
                      <a:pPr algn="ctr"/>
                      <a:r>
                        <a:rPr lang="en-US" dirty="0"/>
                        <a:t>Start</a:t>
                      </a:r>
                    </a:p>
                  </a:txBody>
                  <a:tcPr anchor="ctr"/>
                </a:tc>
                <a:tc>
                  <a:txBody>
                    <a:bodyPr/>
                    <a:lstStyle/>
                    <a:p>
                      <a:pPr algn="ctr"/>
                      <a:r>
                        <a:rPr lang="en-US" dirty="0"/>
                        <a:t>Planned Finish</a:t>
                      </a:r>
                    </a:p>
                  </a:txBody>
                  <a:tcPr anchor="ctr"/>
                </a:tc>
                <a:tc>
                  <a:txBody>
                    <a:bodyPr/>
                    <a:lstStyle/>
                    <a:p>
                      <a:pPr algn="ctr"/>
                      <a:r>
                        <a:rPr lang="en-US" dirty="0"/>
                        <a:t>Actual</a:t>
                      </a:r>
                    </a:p>
                    <a:p>
                      <a:pPr algn="ctr"/>
                      <a:r>
                        <a:rPr lang="en-US" dirty="0"/>
                        <a:t>Start</a:t>
                      </a:r>
                    </a:p>
                  </a:txBody>
                  <a:tcPr anchor="ctr"/>
                </a:tc>
                <a:tc>
                  <a:txBody>
                    <a:bodyPr/>
                    <a:lstStyle/>
                    <a:p>
                      <a:pPr algn="ctr"/>
                      <a:r>
                        <a:rPr lang="en-US" dirty="0"/>
                        <a:t>Actual Finish</a:t>
                      </a:r>
                    </a:p>
                  </a:txBody>
                  <a:tcPr anchor="ctr"/>
                </a:tc>
                <a:extLst>
                  <a:ext uri="{0D108BD9-81ED-4DB2-BD59-A6C34878D82A}">
                    <a16:rowId xmlns:a16="http://schemas.microsoft.com/office/drawing/2014/main" xmlns="" val="3605641001"/>
                  </a:ext>
                </a:extLst>
              </a:tr>
              <a:tr h="370840">
                <a:tc>
                  <a:txBody>
                    <a:bodyPr/>
                    <a:lstStyle/>
                    <a:p>
                      <a:r>
                        <a:rPr lang="en-US" sz="2000" b="1" dirty="0"/>
                        <a:t>TOTAL</a:t>
                      </a:r>
                    </a:p>
                  </a:txBody>
                  <a:tcPr/>
                </a:tc>
                <a:tc>
                  <a:txBody>
                    <a:bodyPr/>
                    <a:lstStyle/>
                    <a:p>
                      <a:pPr algn="ctr"/>
                      <a:r>
                        <a:rPr lang="en-US" sz="2000" b="1" dirty="0"/>
                        <a:t>41%</a:t>
                      </a:r>
                    </a:p>
                  </a:txBody>
                  <a:tcPr/>
                </a:tc>
                <a:tc>
                  <a:txBody>
                    <a:bodyPr/>
                    <a:lstStyle/>
                    <a:p>
                      <a:pPr algn="ctr"/>
                      <a:r>
                        <a:rPr lang="en-US" sz="2000" b="1" dirty="0"/>
                        <a:t>98</a:t>
                      </a:r>
                    </a:p>
                  </a:txBody>
                  <a:tcPr/>
                </a:tc>
                <a:tc>
                  <a:txBody>
                    <a:bodyPr/>
                    <a:lstStyle/>
                    <a:p>
                      <a:pPr algn="ctr"/>
                      <a:r>
                        <a:rPr lang="en-US" sz="2000" b="1" dirty="0"/>
                        <a:t>240</a:t>
                      </a:r>
                    </a:p>
                  </a:txBody>
                  <a:tcPr/>
                </a:tc>
                <a:tc>
                  <a:txBody>
                    <a:bodyPr/>
                    <a:lstStyle/>
                    <a:p>
                      <a:pPr algn="ctr"/>
                      <a:r>
                        <a:rPr lang="en-US" sz="2000" b="1" dirty="0"/>
                        <a:t>63 Days</a:t>
                      </a:r>
                    </a:p>
                  </a:txBody>
                  <a:tcPr/>
                </a:tc>
                <a:tc>
                  <a:txBody>
                    <a:bodyPr/>
                    <a:lstStyle/>
                    <a:p>
                      <a:pPr algn="ctr"/>
                      <a:r>
                        <a:rPr lang="en-US" sz="2000" b="1" dirty="0"/>
                        <a:t>02/21/19</a:t>
                      </a:r>
                    </a:p>
                  </a:txBody>
                  <a:tcPr anchor="ctr"/>
                </a:tc>
                <a:tc>
                  <a:txBody>
                    <a:bodyPr/>
                    <a:lstStyle/>
                    <a:p>
                      <a:pPr algn="ctr"/>
                      <a:r>
                        <a:rPr lang="en-US" sz="2000" b="1" dirty="0"/>
                        <a:t>04/23/19</a:t>
                      </a:r>
                    </a:p>
                  </a:txBody>
                  <a:tcPr/>
                </a:tc>
                <a:tc>
                  <a:txBody>
                    <a:bodyPr/>
                    <a:lstStyle/>
                    <a:p>
                      <a:pPr algn="ctr"/>
                      <a:r>
                        <a:rPr lang="en-US" sz="2000" b="1" dirty="0"/>
                        <a:t>02/21/19</a:t>
                      </a:r>
                    </a:p>
                  </a:txBody>
                  <a:tcPr anchor="ctr"/>
                </a:tc>
                <a:tc>
                  <a:txBody>
                    <a:bodyPr/>
                    <a:lstStyle/>
                    <a:p>
                      <a:pPr algn="ctr"/>
                      <a:endParaRPr lang="en-US" sz="2000" b="1" dirty="0"/>
                    </a:p>
                  </a:txBody>
                  <a:tcPr/>
                </a:tc>
                <a:extLst>
                  <a:ext uri="{0D108BD9-81ED-4DB2-BD59-A6C34878D82A}">
                    <a16:rowId xmlns:a16="http://schemas.microsoft.com/office/drawing/2014/main" xmlns="" val="1046829816"/>
                  </a:ext>
                </a:extLst>
              </a:tr>
              <a:tr h="370840">
                <a:tc>
                  <a:txBody>
                    <a:bodyPr/>
                    <a:lstStyle/>
                    <a:p>
                      <a:r>
                        <a:rPr lang="en-US" dirty="0"/>
                        <a:t>Draft Report</a:t>
                      </a:r>
                    </a:p>
                  </a:txBody>
                  <a:tcPr/>
                </a:tc>
                <a:tc>
                  <a:txBody>
                    <a:bodyPr/>
                    <a:lstStyle/>
                    <a:p>
                      <a:pPr algn="ctr"/>
                      <a:r>
                        <a:rPr lang="en-US" dirty="0"/>
                        <a:t>100%</a:t>
                      </a:r>
                    </a:p>
                  </a:txBody>
                  <a:tcPr/>
                </a:tc>
                <a:tc>
                  <a:txBody>
                    <a:bodyPr/>
                    <a:lstStyle/>
                    <a:p>
                      <a:pPr algn="ctr"/>
                      <a:r>
                        <a:rPr lang="en-US" dirty="0"/>
                        <a:t>30</a:t>
                      </a:r>
                    </a:p>
                  </a:txBody>
                  <a:tcPr/>
                </a:tc>
                <a:tc>
                  <a:txBody>
                    <a:bodyPr/>
                    <a:lstStyle/>
                    <a:p>
                      <a:pPr algn="ctr"/>
                      <a:r>
                        <a:rPr lang="en-US" dirty="0"/>
                        <a:t>30</a:t>
                      </a:r>
                    </a:p>
                  </a:txBody>
                  <a:tcPr/>
                </a:tc>
                <a:tc>
                  <a:txBody>
                    <a:bodyPr/>
                    <a:lstStyle/>
                    <a:p>
                      <a:pPr algn="ctr"/>
                      <a:r>
                        <a:rPr lang="en-US" dirty="0"/>
                        <a:t>8</a:t>
                      </a:r>
                    </a:p>
                  </a:txBody>
                  <a:tcPr/>
                </a:tc>
                <a:tc>
                  <a:txBody>
                    <a:bodyPr/>
                    <a:lstStyle/>
                    <a:p>
                      <a:pPr algn="ctr"/>
                      <a:r>
                        <a:rPr lang="en-US" dirty="0"/>
                        <a:t>02/21/19</a:t>
                      </a:r>
                    </a:p>
                  </a:txBody>
                  <a:tcPr anchor="ctr"/>
                </a:tc>
                <a:tc>
                  <a:txBody>
                    <a:bodyPr/>
                    <a:lstStyle/>
                    <a:p>
                      <a:pPr algn="ctr"/>
                      <a:r>
                        <a:rPr lang="en-US" dirty="0"/>
                        <a:t>02/28/19</a:t>
                      </a:r>
                    </a:p>
                  </a:txBody>
                  <a:tcPr/>
                </a:tc>
                <a:tc>
                  <a:txBody>
                    <a:bodyPr/>
                    <a:lstStyle/>
                    <a:p>
                      <a:pPr algn="ctr"/>
                      <a:r>
                        <a:rPr lang="en-US" dirty="0"/>
                        <a:t>02/21/19</a:t>
                      </a:r>
                    </a:p>
                  </a:txBody>
                  <a:tcPr anchor="ctr"/>
                </a:tc>
                <a:tc>
                  <a:txBody>
                    <a:bodyPr/>
                    <a:lstStyle/>
                    <a:p>
                      <a:pPr algn="ctr"/>
                      <a:r>
                        <a:rPr lang="en-US" dirty="0"/>
                        <a:t>02/28/19</a:t>
                      </a:r>
                    </a:p>
                  </a:txBody>
                  <a:tcPr/>
                </a:tc>
                <a:extLst>
                  <a:ext uri="{0D108BD9-81ED-4DB2-BD59-A6C34878D82A}">
                    <a16:rowId xmlns:a16="http://schemas.microsoft.com/office/drawing/2014/main" xmlns="" val="906364093"/>
                  </a:ext>
                </a:extLst>
              </a:tr>
              <a:tr h="370840">
                <a:tc>
                  <a:txBody>
                    <a:bodyPr/>
                    <a:lstStyle/>
                    <a:p>
                      <a:r>
                        <a:rPr lang="en-US" dirty="0"/>
                        <a:t>Review Draft</a:t>
                      </a:r>
                    </a:p>
                  </a:txBody>
                  <a:tcPr/>
                </a:tc>
                <a:tc>
                  <a:txBody>
                    <a:bodyPr/>
                    <a:lstStyle/>
                    <a:p>
                      <a:pPr algn="ctr"/>
                      <a:r>
                        <a:rPr lang="en-US" dirty="0"/>
                        <a:t>100%</a:t>
                      </a:r>
                    </a:p>
                  </a:txBody>
                  <a:tcPr/>
                </a:tc>
                <a:tc>
                  <a:txBody>
                    <a:bodyPr/>
                    <a:lstStyle/>
                    <a:p>
                      <a:pPr algn="ctr"/>
                      <a:r>
                        <a:rPr lang="en-US" dirty="0"/>
                        <a:t>68</a:t>
                      </a:r>
                    </a:p>
                  </a:txBody>
                  <a:tcPr/>
                </a:tc>
                <a:tc>
                  <a:txBody>
                    <a:bodyPr/>
                    <a:lstStyle/>
                    <a:p>
                      <a:pPr algn="ctr"/>
                      <a:r>
                        <a:rPr lang="en-US" dirty="0"/>
                        <a:t>68</a:t>
                      </a:r>
                    </a:p>
                  </a:txBody>
                  <a:tcPr/>
                </a:tc>
                <a:tc>
                  <a:txBody>
                    <a:bodyPr/>
                    <a:lstStyle/>
                    <a:p>
                      <a:pPr algn="ctr"/>
                      <a:r>
                        <a:rPr lang="en-US" dirty="0"/>
                        <a:t>18</a:t>
                      </a:r>
                    </a:p>
                  </a:txBody>
                  <a:tcPr/>
                </a:tc>
                <a:tc>
                  <a:txBody>
                    <a:bodyPr/>
                    <a:lstStyle/>
                    <a:p>
                      <a:pPr algn="ctr"/>
                      <a:r>
                        <a:rPr lang="en-US" dirty="0"/>
                        <a:t>03/01/19</a:t>
                      </a:r>
                    </a:p>
                  </a:txBody>
                  <a:tcPr anchor="ctr"/>
                </a:tc>
                <a:tc>
                  <a:txBody>
                    <a:bodyPr/>
                    <a:lstStyle/>
                    <a:p>
                      <a:pPr algn="ctr"/>
                      <a:r>
                        <a:rPr lang="en-US" dirty="0"/>
                        <a:t>03/17/19</a:t>
                      </a:r>
                    </a:p>
                  </a:txBody>
                  <a:tcPr/>
                </a:tc>
                <a:tc>
                  <a:txBody>
                    <a:bodyPr/>
                    <a:lstStyle/>
                    <a:p>
                      <a:pPr algn="ctr"/>
                      <a:r>
                        <a:rPr lang="en-US" dirty="0"/>
                        <a:t>03/01/19</a:t>
                      </a:r>
                    </a:p>
                  </a:txBody>
                  <a:tcPr anchor="ctr"/>
                </a:tc>
                <a:tc>
                  <a:txBody>
                    <a:bodyPr/>
                    <a:lstStyle/>
                    <a:p>
                      <a:pPr algn="ctr"/>
                      <a:r>
                        <a:rPr lang="en-US" dirty="0"/>
                        <a:t>03/31/19</a:t>
                      </a:r>
                    </a:p>
                  </a:txBody>
                  <a:tcPr/>
                </a:tc>
                <a:extLst>
                  <a:ext uri="{0D108BD9-81ED-4DB2-BD59-A6C34878D82A}">
                    <a16:rowId xmlns:a16="http://schemas.microsoft.com/office/drawing/2014/main" xmlns="" val="3419191847"/>
                  </a:ext>
                </a:extLst>
              </a:tr>
              <a:tr h="370840">
                <a:tc>
                  <a:txBody>
                    <a:bodyPr/>
                    <a:lstStyle/>
                    <a:p>
                      <a:r>
                        <a:rPr lang="en-US" dirty="0"/>
                        <a:t>Finalize Data</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53</a:t>
                      </a:r>
                    </a:p>
                  </a:txBody>
                  <a:tcPr/>
                </a:tc>
                <a:tc>
                  <a:txBody>
                    <a:bodyPr/>
                    <a:lstStyle/>
                    <a:p>
                      <a:pPr algn="ctr"/>
                      <a:r>
                        <a:rPr lang="en-US" dirty="0"/>
                        <a:t>14</a:t>
                      </a:r>
                    </a:p>
                  </a:txBody>
                  <a:tcPr/>
                </a:tc>
                <a:tc>
                  <a:txBody>
                    <a:bodyPr/>
                    <a:lstStyle/>
                    <a:p>
                      <a:pPr algn="ctr"/>
                      <a:r>
                        <a:rPr lang="en-US" dirty="0"/>
                        <a:t>03/18/19</a:t>
                      </a:r>
                    </a:p>
                  </a:txBody>
                  <a:tcPr anchor="ctr"/>
                </a:tc>
                <a:tc>
                  <a:txBody>
                    <a:bodyPr/>
                    <a:lstStyle/>
                    <a:p>
                      <a:pPr algn="ctr"/>
                      <a:r>
                        <a:rPr lang="en-US" dirty="0"/>
                        <a:t>03/31/19</a:t>
                      </a:r>
                    </a:p>
                  </a:txBody>
                  <a:tcPr/>
                </a:tc>
                <a:tc>
                  <a:txBody>
                    <a:bodyPr/>
                    <a:lstStyle/>
                    <a:p>
                      <a:pPr algn="ctr"/>
                      <a:endParaRPr lang="en-US" dirty="0"/>
                    </a:p>
                  </a:txBody>
                  <a:tcPr anchor="ctr"/>
                </a:tc>
                <a:tc>
                  <a:txBody>
                    <a:bodyPr/>
                    <a:lstStyle/>
                    <a:p>
                      <a:pPr algn="ctr"/>
                      <a:endParaRPr lang="en-US" dirty="0"/>
                    </a:p>
                  </a:txBody>
                  <a:tcPr/>
                </a:tc>
                <a:extLst>
                  <a:ext uri="{0D108BD9-81ED-4DB2-BD59-A6C34878D82A}">
                    <a16:rowId xmlns:a16="http://schemas.microsoft.com/office/drawing/2014/main" xmlns="" val="1138303200"/>
                  </a:ext>
                </a:extLst>
              </a:tr>
              <a:tr h="370840">
                <a:tc>
                  <a:txBody>
                    <a:bodyPr/>
                    <a:lstStyle/>
                    <a:p>
                      <a:r>
                        <a:rPr lang="en-US" dirty="0"/>
                        <a:t>Finalize &amp; Submit</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89</a:t>
                      </a:r>
                    </a:p>
                  </a:txBody>
                  <a:tcPr/>
                </a:tc>
                <a:tc>
                  <a:txBody>
                    <a:bodyPr/>
                    <a:lstStyle/>
                    <a:p>
                      <a:pPr algn="ctr"/>
                      <a:r>
                        <a:rPr lang="en-US" dirty="0"/>
                        <a:t>23</a:t>
                      </a:r>
                    </a:p>
                  </a:txBody>
                  <a:tcPr/>
                </a:tc>
                <a:tc>
                  <a:txBody>
                    <a:bodyPr/>
                    <a:lstStyle/>
                    <a:p>
                      <a:pPr algn="ctr"/>
                      <a:r>
                        <a:rPr lang="en-US" dirty="0"/>
                        <a:t>04/01/19</a:t>
                      </a:r>
                    </a:p>
                  </a:txBody>
                  <a:tcPr anchor="ctr"/>
                </a:tc>
                <a:tc>
                  <a:txBody>
                    <a:bodyPr/>
                    <a:lstStyle/>
                    <a:p>
                      <a:pPr algn="ctr"/>
                      <a:r>
                        <a:rPr lang="en-US" dirty="0"/>
                        <a:t>04/23/19</a:t>
                      </a:r>
                    </a:p>
                  </a:txBody>
                  <a:tcPr/>
                </a:tc>
                <a:tc>
                  <a:txBody>
                    <a:bodyPr/>
                    <a:lstStyle/>
                    <a:p>
                      <a:pPr algn="ctr"/>
                      <a:endParaRPr lang="en-US" dirty="0"/>
                    </a:p>
                  </a:txBody>
                  <a:tcPr anchor="ctr"/>
                </a:tc>
                <a:tc>
                  <a:txBody>
                    <a:bodyPr/>
                    <a:lstStyle/>
                    <a:p>
                      <a:pPr algn="ctr"/>
                      <a:endParaRPr lang="en-US" dirty="0"/>
                    </a:p>
                  </a:txBody>
                  <a:tcPr/>
                </a:tc>
                <a:extLst>
                  <a:ext uri="{0D108BD9-81ED-4DB2-BD59-A6C34878D82A}">
                    <a16:rowId xmlns:a16="http://schemas.microsoft.com/office/drawing/2014/main" xmlns="" val="1059381731"/>
                  </a:ext>
                </a:extLst>
              </a:tr>
            </a:tbl>
          </a:graphicData>
        </a:graphic>
      </p:graphicFrame>
      <p:sp>
        <p:nvSpPr>
          <p:cNvPr id="20" name="TextBox 19">
            <a:extLst>
              <a:ext uri="{FF2B5EF4-FFF2-40B4-BE49-F238E27FC236}">
                <a16:creationId xmlns:a16="http://schemas.microsoft.com/office/drawing/2014/main" xmlns="" id="{78786FDE-5CC5-43FA-9E7D-B9E448FC1C05}"/>
              </a:ext>
            </a:extLst>
          </p:cNvPr>
          <p:cNvSpPr txBox="1"/>
          <p:nvPr/>
        </p:nvSpPr>
        <p:spPr>
          <a:xfrm>
            <a:off x="4677655" y="1880269"/>
            <a:ext cx="905164" cy="369332"/>
          </a:xfrm>
          <a:prstGeom prst="rect">
            <a:avLst/>
          </a:prstGeom>
          <a:noFill/>
        </p:spPr>
        <p:txBody>
          <a:bodyPr wrap="square" rtlCol="0">
            <a:spAutoFit/>
          </a:bodyPr>
          <a:lstStyle/>
          <a:p>
            <a:pPr algn="ctr"/>
            <a:r>
              <a:rPr lang="en-US" b="1" dirty="0"/>
              <a:t>Mar</a:t>
            </a:r>
          </a:p>
        </p:txBody>
      </p:sp>
      <p:sp>
        <p:nvSpPr>
          <p:cNvPr id="21" name="TextBox 20">
            <a:extLst>
              <a:ext uri="{FF2B5EF4-FFF2-40B4-BE49-F238E27FC236}">
                <a16:creationId xmlns:a16="http://schemas.microsoft.com/office/drawing/2014/main" xmlns="" id="{3EA8839E-6A43-4D3E-84A0-81AF93A3DBD8}"/>
              </a:ext>
            </a:extLst>
          </p:cNvPr>
          <p:cNvSpPr txBox="1"/>
          <p:nvPr/>
        </p:nvSpPr>
        <p:spPr>
          <a:xfrm>
            <a:off x="5601399" y="1880269"/>
            <a:ext cx="905164" cy="369332"/>
          </a:xfrm>
          <a:prstGeom prst="rect">
            <a:avLst/>
          </a:prstGeom>
          <a:noFill/>
        </p:spPr>
        <p:txBody>
          <a:bodyPr wrap="square" rtlCol="0">
            <a:spAutoFit/>
          </a:bodyPr>
          <a:lstStyle/>
          <a:p>
            <a:pPr algn="ctr"/>
            <a:r>
              <a:rPr lang="en-US" b="1" dirty="0"/>
              <a:t>Apr</a:t>
            </a:r>
          </a:p>
        </p:txBody>
      </p:sp>
      <p:sp>
        <p:nvSpPr>
          <p:cNvPr id="23" name="TextBox 22">
            <a:extLst>
              <a:ext uri="{FF2B5EF4-FFF2-40B4-BE49-F238E27FC236}">
                <a16:creationId xmlns:a16="http://schemas.microsoft.com/office/drawing/2014/main" xmlns="" id="{0D578BEB-ED37-499A-BBDB-1B03A076D404}"/>
              </a:ext>
            </a:extLst>
          </p:cNvPr>
          <p:cNvSpPr txBox="1"/>
          <p:nvPr/>
        </p:nvSpPr>
        <p:spPr>
          <a:xfrm>
            <a:off x="2404550" y="2200813"/>
            <a:ext cx="1217821" cy="369332"/>
          </a:xfrm>
          <a:prstGeom prst="rect">
            <a:avLst/>
          </a:prstGeom>
          <a:noFill/>
        </p:spPr>
        <p:txBody>
          <a:bodyPr wrap="square" rtlCol="0">
            <a:spAutoFit/>
          </a:bodyPr>
          <a:lstStyle/>
          <a:p>
            <a:r>
              <a:rPr lang="en-US" b="1" dirty="0"/>
              <a:t>BCWS</a:t>
            </a:r>
          </a:p>
        </p:txBody>
      </p:sp>
      <p:sp>
        <p:nvSpPr>
          <p:cNvPr id="24" name="TextBox 23">
            <a:extLst>
              <a:ext uri="{FF2B5EF4-FFF2-40B4-BE49-F238E27FC236}">
                <a16:creationId xmlns:a16="http://schemas.microsoft.com/office/drawing/2014/main" xmlns="" id="{0DB4B2B0-6023-4830-B64B-539BB7A5204C}"/>
              </a:ext>
            </a:extLst>
          </p:cNvPr>
          <p:cNvSpPr txBox="1"/>
          <p:nvPr/>
        </p:nvSpPr>
        <p:spPr>
          <a:xfrm>
            <a:off x="2393178" y="2481079"/>
            <a:ext cx="1217821" cy="369332"/>
          </a:xfrm>
          <a:prstGeom prst="rect">
            <a:avLst/>
          </a:prstGeom>
          <a:noFill/>
        </p:spPr>
        <p:txBody>
          <a:bodyPr wrap="square" rtlCol="0">
            <a:spAutoFit/>
          </a:bodyPr>
          <a:lstStyle/>
          <a:p>
            <a:r>
              <a:rPr lang="en-US" b="1" dirty="0"/>
              <a:t>BCWScum</a:t>
            </a:r>
          </a:p>
        </p:txBody>
      </p:sp>
      <p:sp>
        <p:nvSpPr>
          <p:cNvPr id="25" name="TextBox 24">
            <a:extLst>
              <a:ext uri="{FF2B5EF4-FFF2-40B4-BE49-F238E27FC236}">
                <a16:creationId xmlns:a16="http://schemas.microsoft.com/office/drawing/2014/main" xmlns="" id="{E481A32C-2FCE-452B-89E7-ECF396241C7D}"/>
              </a:ext>
            </a:extLst>
          </p:cNvPr>
          <p:cNvSpPr txBox="1"/>
          <p:nvPr/>
        </p:nvSpPr>
        <p:spPr>
          <a:xfrm>
            <a:off x="4676666" y="2189654"/>
            <a:ext cx="905164" cy="369332"/>
          </a:xfrm>
          <a:prstGeom prst="rect">
            <a:avLst/>
          </a:prstGeom>
          <a:noFill/>
        </p:spPr>
        <p:txBody>
          <a:bodyPr wrap="square" rtlCol="0">
            <a:spAutoFit/>
          </a:bodyPr>
          <a:lstStyle/>
          <a:p>
            <a:pPr algn="ctr"/>
            <a:r>
              <a:rPr lang="en-US" dirty="0">
                <a:solidFill>
                  <a:srgbClr val="0070C0"/>
                </a:solidFill>
              </a:rPr>
              <a:t>121</a:t>
            </a:r>
          </a:p>
        </p:txBody>
      </p:sp>
      <p:sp>
        <p:nvSpPr>
          <p:cNvPr id="26" name="TextBox 25">
            <a:extLst>
              <a:ext uri="{FF2B5EF4-FFF2-40B4-BE49-F238E27FC236}">
                <a16:creationId xmlns:a16="http://schemas.microsoft.com/office/drawing/2014/main" xmlns="" id="{431993BD-27C2-49DA-AD92-10EF697CACBC}"/>
              </a:ext>
            </a:extLst>
          </p:cNvPr>
          <p:cNvSpPr txBox="1"/>
          <p:nvPr/>
        </p:nvSpPr>
        <p:spPr>
          <a:xfrm>
            <a:off x="4677655" y="2488078"/>
            <a:ext cx="905164" cy="369332"/>
          </a:xfrm>
          <a:prstGeom prst="rect">
            <a:avLst/>
          </a:prstGeom>
          <a:noFill/>
        </p:spPr>
        <p:txBody>
          <a:bodyPr wrap="square" rtlCol="0">
            <a:spAutoFit/>
          </a:bodyPr>
          <a:lstStyle/>
          <a:p>
            <a:pPr algn="ctr"/>
            <a:r>
              <a:rPr lang="en-US" dirty="0">
                <a:solidFill>
                  <a:srgbClr val="0070C0"/>
                </a:solidFill>
              </a:rPr>
              <a:t>151</a:t>
            </a:r>
          </a:p>
        </p:txBody>
      </p:sp>
      <p:sp>
        <p:nvSpPr>
          <p:cNvPr id="27" name="TextBox 26">
            <a:extLst>
              <a:ext uri="{FF2B5EF4-FFF2-40B4-BE49-F238E27FC236}">
                <a16:creationId xmlns:a16="http://schemas.microsoft.com/office/drawing/2014/main" xmlns="" id="{49ABE2E0-C513-42D9-A0A8-DAF58F9BAD68}"/>
              </a:ext>
            </a:extLst>
          </p:cNvPr>
          <p:cNvSpPr txBox="1"/>
          <p:nvPr/>
        </p:nvSpPr>
        <p:spPr>
          <a:xfrm>
            <a:off x="5596560" y="2202329"/>
            <a:ext cx="905164" cy="369332"/>
          </a:xfrm>
          <a:prstGeom prst="rect">
            <a:avLst/>
          </a:prstGeom>
          <a:noFill/>
        </p:spPr>
        <p:txBody>
          <a:bodyPr wrap="square" rtlCol="0">
            <a:spAutoFit/>
          </a:bodyPr>
          <a:lstStyle/>
          <a:p>
            <a:pPr algn="ctr"/>
            <a:r>
              <a:rPr lang="en-US" dirty="0">
                <a:solidFill>
                  <a:srgbClr val="0070C0"/>
                </a:solidFill>
              </a:rPr>
              <a:t>89</a:t>
            </a:r>
          </a:p>
        </p:txBody>
      </p:sp>
      <p:sp>
        <p:nvSpPr>
          <p:cNvPr id="28" name="TextBox 27">
            <a:extLst>
              <a:ext uri="{FF2B5EF4-FFF2-40B4-BE49-F238E27FC236}">
                <a16:creationId xmlns:a16="http://schemas.microsoft.com/office/drawing/2014/main" xmlns="" id="{31C62F24-AA98-4F18-8080-2230AF1BAF8F}"/>
              </a:ext>
            </a:extLst>
          </p:cNvPr>
          <p:cNvSpPr txBox="1"/>
          <p:nvPr/>
        </p:nvSpPr>
        <p:spPr>
          <a:xfrm>
            <a:off x="5562917" y="2492917"/>
            <a:ext cx="905164" cy="369332"/>
          </a:xfrm>
          <a:prstGeom prst="rect">
            <a:avLst/>
          </a:prstGeom>
          <a:noFill/>
        </p:spPr>
        <p:txBody>
          <a:bodyPr wrap="square" rtlCol="0">
            <a:spAutoFit/>
          </a:bodyPr>
          <a:lstStyle/>
          <a:p>
            <a:pPr algn="ctr"/>
            <a:r>
              <a:rPr lang="en-US" dirty="0">
                <a:solidFill>
                  <a:srgbClr val="0070C0"/>
                </a:solidFill>
              </a:rPr>
              <a:t>240</a:t>
            </a:r>
          </a:p>
        </p:txBody>
      </p:sp>
      <p:sp>
        <p:nvSpPr>
          <p:cNvPr id="31" name="TextBox 30">
            <a:extLst>
              <a:ext uri="{FF2B5EF4-FFF2-40B4-BE49-F238E27FC236}">
                <a16:creationId xmlns:a16="http://schemas.microsoft.com/office/drawing/2014/main" xmlns="" id="{DFBEDD80-0191-4E11-9D9F-C00869011D4E}"/>
              </a:ext>
            </a:extLst>
          </p:cNvPr>
          <p:cNvSpPr txBox="1"/>
          <p:nvPr/>
        </p:nvSpPr>
        <p:spPr>
          <a:xfrm>
            <a:off x="2393179" y="2961592"/>
            <a:ext cx="1217821" cy="369332"/>
          </a:xfrm>
          <a:prstGeom prst="rect">
            <a:avLst/>
          </a:prstGeom>
          <a:noFill/>
        </p:spPr>
        <p:txBody>
          <a:bodyPr wrap="square" rtlCol="0">
            <a:spAutoFit/>
          </a:bodyPr>
          <a:lstStyle/>
          <a:p>
            <a:r>
              <a:rPr lang="en-US" b="1" dirty="0"/>
              <a:t>BCWP</a:t>
            </a:r>
          </a:p>
        </p:txBody>
      </p:sp>
      <p:sp>
        <p:nvSpPr>
          <p:cNvPr id="32" name="TextBox 31">
            <a:extLst>
              <a:ext uri="{FF2B5EF4-FFF2-40B4-BE49-F238E27FC236}">
                <a16:creationId xmlns:a16="http://schemas.microsoft.com/office/drawing/2014/main" xmlns="" id="{288991A5-3DA7-4907-BC97-50CDF03274E9}"/>
              </a:ext>
            </a:extLst>
          </p:cNvPr>
          <p:cNvSpPr txBox="1"/>
          <p:nvPr/>
        </p:nvSpPr>
        <p:spPr>
          <a:xfrm>
            <a:off x="2393178" y="3270335"/>
            <a:ext cx="1217821" cy="369332"/>
          </a:xfrm>
          <a:prstGeom prst="rect">
            <a:avLst/>
          </a:prstGeom>
          <a:noFill/>
        </p:spPr>
        <p:txBody>
          <a:bodyPr wrap="square" rtlCol="0">
            <a:spAutoFit/>
          </a:bodyPr>
          <a:lstStyle/>
          <a:p>
            <a:r>
              <a:rPr lang="en-US" b="1" dirty="0"/>
              <a:t>BCWPcum</a:t>
            </a:r>
          </a:p>
        </p:txBody>
      </p:sp>
      <p:sp>
        <p:nvSpPr>
          <p:cNvPr id="33" name="TextBox 32">
            <a:extLst>
              <a:ext uri="{FF2B5EF4-FFF2-40B4-BE49-F238E27FC236}">
                <a16:creationId xmlns:a16="http://schemas.microsoft.com/office/drawing/2014/main" xmlns="" id="{55C11792-4BBE-46ED-8789-1FEBBA6EC33F}"/>
              </a:ext>
            </a:extLst>
          </p:cNvPr>
          <p:cNvSpPr txBox="1"/>
          <p:nvPr/>
        </p:nvSpPr>
        <p:spPr>
          <a:xfrm>
            <a:off x="4675187" y="2931535"/>
            <a:ext cx="905164" cy="369332"/>
          </a:xfrm>
          <a:prstGeom prst="rect">
            <a:avLst/>
          </a:prstGeom>
          <a:noFill/>
        </p:spPr>
        <p:txBody>
          <a:bodyPr wrap="square" rtlCol="0">
            <a:spAutoFit/>
          </a:bodyPr>
          <a:lstStyle/>
          <a:p>
            <a:pPr algn="ctr"/>
            <a:r>
              <a:rPr lang="en-US" dirty="0">
                <a:solidFill>
                  <a:srgbClr val="0070C0"/>
                </a:solidFill>
              </a:rPr>
              <a:t>68</a:t>
            </a:r>
          </a:p>
        </p:txBody>
      </p:sp>
      <p:sp>
        <p:nvSpPr>
          <p:cNvPr id="39" name="TextBox 38">
            <a:extLst>
              <a:ext uri="{FF2B5EF4-FFF2-40B4-BE49-F238E27FC236}">
                <a16:creationId xmlns:a16="http://schemas.microsoft.com/office/drawing/2014/main" xmlns="" id="{13D2F5E7-EAC1-481E-B778-1E8AC75B9FDB}"/>
              </a:ext>
            </a:extLst>
          </p:cNvPr>
          <p:cNvSpPr txBox="1"/>
          <p:nvPr/>
        </p:nvSpPr>
        <p:spPr>
          <a:xfrm>
            <a:off x="4676666" y="3272587"/>
            <a:ext cx="905164" cy="369332"/>
          </a:xfrm>
          <a:prstGeom prst="rect">
            <a:avLst/>
          </a:prstGeom>
          <a:noFill/>
        </p:spPr>
        <p:txBody>
          <a:bodyPr wrap="square" rtlCol="0">
            <a:spAutoFit/>
          </a:bodyPr>
          <a:lstStyle/>
          <a:p>
            <a:pPr algn="ctr"/>
            <a:r>
              <a:rPr lang="en-US" dirty="0">
                <a:solidFill>
                  <a:srgbClr val="0070C0"/>
                </a:solidFill>
              </a:rPr>
              <a:t>98</a:t>
            </a:r>
          </a:p>
        </p:txBody>
      </p:sp>
      <p:sp>
        <p:nvSpPr>
          <p:cNvPr id="41" name="TextBox 40">
            <a:extLst>
              <a:ext uri="{FF2B5EF4-FFF2-40B4-BE49-F238E27FC236}">
                <a16:creationId xmlns:a16="http://schemas.microsoft.com/office/drawing/2014/main" xmlns="" id="{B65E0DA9-9B27-457C-A3A7-6DC8D8074E2C}"/>
              </a:ext>
            </a:extLst>
          </p:cNvPr>
          <p:cNvSpPr txBox="1"/>
          <p:nvPr/>
        </p:nvSpPr>
        <p:spPr>
          <a:xfrm>
            <a:off x="3737741" y="1883562"/>
            <a:ext cx="905164" cy="369332"/>
          </a:xfrm>
          <a:prstGeom prst="rect">
            <a:avLst/>
          </a:prstGeom>
          <a:noFill/>
        </p:spPr>
        <p:txBody>
          <a:bodyPr wrap="square" rtlCol="0">
            <a:spAutoFit/>
          </a:bodyPr>
          <a:lstStyle/>
          <a:p>
            <a:pPr algn="ctr"/>
            <a:r>
              <a:rPr lang="en-US" b="1" dirty="0"/>
              <a:t>Feb</a:t>
            </a:r>
          </a:p>
        </p:txBody>
      </p:sp>
      <p:sp>
        <p:nvSpPr>
          <p:cNvPr id="42" name="TextBox 41">
            <a:extLst>
              <a:ext uri="{FF2B5EF4-FFF2-40B4-BE49-F238E27FC236}">
                <a16:creationId xmlns:a16="http://schemas.microsoft.com/office/drawing/2014/main" xmlns="" id="{B3E4D882-D34C-4872-A59C-AC5535547B79}"/>
              </a:ext>
            </a:extLst>
          </p:cNvPr>
          <p:cNvSpPr txBox="1"/>
          <p:nvPr/>
        </p:nvSpPr>
        <p:spPr>
          <a:xfrm>
            <a:off x="3736752" y="2192947"/>
            <a:ext cx="905164" cy="369332"/>
          </a:xfrm>
          <a:prstGeom prst="rect">
            <a:avLst/>
          </a:prstGeom>
          <a:noFill/>
        </p:spPr>
        <p:txBody>
          <a:bodyPr wrap="square" rtlCol="0">
            <a:spAutoFit/>
          </a:bodyPr>
          <a:lstStyle/>
          <a:p>
            <a:pPr algn="ctr"/>
            <a:r>
              <a:rPr lang="en-US" dirty="0">
                <a:solidFill>
                  <a:srgbClr val="0070C0"/>
                </a:solidFill>
              </a:rPr>
              <a:t>30</a:t>
            </a:r>
          </a:p>
        </p:txBody>
      </p:sp>
      <p:sp>
        <p:nvSpPr>
          <p:cNvPr id="43" name="TextBox 42">
            <a:extLst>
              <a:ext uri="{FF2B5EF4-FFF2-40B4-BE49-F238E27FC236}">
                <a16:creationId xmlns:a16="http://schemas.microsoft.com/office/drawing/2014/main" xmlns="" id="{4A004554-60DE-4524-AAB0-E87E55BCD42F}"/>
              </a:ext>
            </a:extLst>
          </p:cNvPr>
          <p:cNvSpPr txBox="1"/>
          <p:nvPr/>
        </p:nvSpPr>
        <p:spPr>
          <a:xfrm>
            <a:off x="3737741" y="2491371"/>
            <a:ext cx="905164" cy="369332"/>
          </a:xfrm>
          <a:prstGeom prst="rect">
            <a:avLst/>
          </a:prstGeom>
          <a:noFill/>
        </p:spPr>
        <p:txBody>
          <a:bodyPr wrap="square" rtlCol="0">
            <a:spAutoFit/>
          </a:bodyPr>
          <a:lstStyle/>
          <a:p>
            <a:pPr algn="ctr"/>
            <a:r>
              <a:rPr lang="en-US" dirty="0">
                <a:solidFill>
                  <a:srgbClr val="0070C0"/>
                </a:solidFill>
              </a:rPr>
              <a:t>30</a:t>
            </a:r>
          </a:p>
        </p:txBody>
      </p:sp>
      <p:sp>
        <p:nvSpPr>
          <p:cNvPr id="44" name="TextBox 43">
            <a:extLst>
              <a:ext uri="{FF2B5EF4-FFF2-40B4-BE49-F238E27FC236}">
                <a16:creationId xmlns:a16="http://schemas.microsoft.com/office/drawing/2014/main" xmlns="" id="{4249E91A-D316-4BB8-857A-48C041779688}"/>
              </a:ext>
            </a:extLst>
          </p:cNvPr>
          <p:cNvSpPr txBox="1"/>
          <p:nvPr/>
        </p:nvSpPr>
        <p:spPr>
          <a:xfrm>
            <a:off x="3735273" y="2934828"/>
            <a:ext cx="905164" cy="369332"/>
          </a:xfrm>
          <a:prstGeom prst="rect">
            <a:avLst/>
          </a:prstGeom>
          <a:noFill/>
        </p:spPr>
        <p:txBody>
          <a:bodyPr wrap="square" rtlCol="0">
            <a:spAutoFit/>
          </a:bodyPr>
          <a:lstStyle/>
          <a:p>
            <a:pPr algn="ctr"/>
            <a:r>
              <a:rPr lang="en-US" dirty="0">
                <a:solidFill>
                  <a:srgbClr val="0070C0"/>
                </a:solidFill>
              </a:rPr>
              <a:t>30</a:t>
            </a:r>
          </a:p>
        </p:txBody>
      </p:sp>
      <p:sp>
        <p:nvSpPr>
          <p:cNvPr id="45" name="TextBox 44">
            <a:extLst>
              <a:ext uri="{FF2B5EF4-FFF2-40B4-BE49-F238E27FC236}">
                <a16:creationId xmlns:a16="http://schemas.microsoft.com/office/drawing/2014/main" xmlns="" id="{9B8CC7F9-4AAD-4253-B3CA-57DCDFE9B660}"/>
              </a:ext>
            </a:extLst>
          </p:cNvPr>
          <p:cNvSpPr txBox="1"/>
          <p:nvPr/>
        </p:nvSpPr>
        <p:spPr>
          <a:xfrm>
            <a:off x="3736752" y="3275880"/>
            <a:ext cx="905164" cy="369332"/>
          </a:xfrm>
          <a:prstGeom prst="rect">
            <a:avLst/>
          </a:prstGeom>
          <a:noFill/>
        </p:spPr>
        <p:txBody>
          <a:bodyPr wrap="square" rtlCol="0">
            <a:spAutoFit/>
          </a:bodyPr>
          <a:lstStyle/>
          <a:p>
            <a:pPr algn="ctr"/>
            <a:r>
              <a:rPr lang="en-US" dirty="0">
                <a:solidFill>
                  <a:srgbClr val="0070C0"/>
                </a:solidFill>
              </a:rPr>
              <a:t>30</a:t>
            </a:r>
          </a:p>
        </p:txBody>
      </p:sp>
      <p:sp>
        <p:nvSpPr>
          <p:cNvPr id="46" name="TextBox 45">
            <a:extLst>
              <a:ext uri="{FF2B5EF4-FFF2-40B4-BE49-F238E27FC236}">
                <a16:creationId xmlns:a16="http://schemas.microsoft.com/office/drawing/2014/main" xmlns="" id="{BC130E45-FA92-4E47-B744-81B5D35EFB99}"/>
              </a:ext>
            </a:extLst>
          </p:cNvPr>
          <p:cNvSpPr txBox="1"/>
          <p:nvPr/>
        </p:nvSpPr>
        <p:spPr>
          <a:xfrm rot="16200000">
            <a:off x="-781911" y="4977660"/>
            <a:ext cx="2519681" cy="584775"/>
          </a:xfrm>
          <a:prstGeom prst="rect">
            <a:avLst/>
          </a:prstGeom>
          <a:noFill/>
        </p:spPr>
        <p:txBody>
          <a:bodyPr wrap="square" rtlCol="0">
            <a:spAutoFit/>
          </a:bodyPr>
          <a:lstStyle/>
          <a:p>
            <a:pPr algn="ctr"/>
            <a:r>
              <a:rPr lang="en-US" sz="1600" b="1" dirty="0"/>
              <a:t>Analysis Report Quantifiable Backup Data</a:t>
            </a:r>
          </a:p>
        </p:txBody>
      </p:sp>
      <p:cxnSp>
        <p:nvCxnSpPr>
          <p:cNvPr id="48" name="Straight Connector 47">
            <a:extLst>
              <a:ext uri="{FF2B5EF4-FFF2-40B4-BE49-F238E27FC236}">
                <a16:creationId xmlns:a16="http://schemas.microsoft.com/office/drawing/2014/main" xmlns="" id="{F8FC810E-F391-4932-94C9-D87BF6E5A234}"/>
              </a:ext>
            </a:extLst>
          </p:cNvPr>
          <p:cNvCxnSpPr>
            <a:cxnSpLocks/>
          </p:cNvCxnSpPr>
          <p:nvPr/>
        </p:nvCxnSpPr>
        <p:spPr>
          <a:xfrm flipH="1">
            <a:off x="5580351" y="1920927"/>
            <a:ext cx="16209" cy="187807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103FBC38-A50D-4733-A7AC-FD523FD8DEC7}"/>
              </a:ext>
            </a:extLst>
          </p:cNvPr>
          <p:cNvSpPr txBox="1"/>
          <p:nvPr/>
        </p:nvSpPr>
        <p:spPr>
          <a:xfrm>
            <a:off x="4954006" y="1604817"/>
            <a:ext cx="1217821" cy="369332"/>
          </a:xfrm>
          <a:prstGeom prst="rect">
            <a:avLst/>
          </a:prstGeom>
          <a:noFill/>
        </p:spPr>
        <p:txBody>
          <a:bodyPr wrap="square" rtlCol="0">
            <a:spAutoFit/>
          </a:bodyPr>
          <a:lstStyle/>
          <a:p>
            <a:pPr algn="ctr"/>
            <a:r>
              <a:rPr lang="en-US" b="1" dirty="0"/>
              <a:t>Time Now</a:t>
            </a:r>
          </a:p>
        </p:txBody>
      </p:sp>
      <p:sp>
        <p:nvSpPr>
          <p:cNvPr id="3" name="Rectangle 2">
            <a:extLst>
              <a:ext uri="{FF2B5EF4-FFF2-40B4-BE49-F238E27FC236}">
                <a16:creationId xmlns:a16="http://schemas.microsoft.com/office/drawing/2014/main" xmlns="" id="{818BF6C6-4059-4487-A833-68353FA960E2}"/>
              </a:ext>
            </a:extLst>
          </p:cNvPr>
          <p:cNvSpPr/>
          <p:nvPr/>
        </p:nvSpPr>
        <p:spPr>
          <a:xfrm>
            <a:off x="4954006" y="5119007"/>
            <a:ext cx="891623" cy="103411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xmlns="" id="{6FE49B85-D887-455C-83BD-E61A9CF01FB0}"/>
              </a:ext>
            </a:extLst>
          </p:cNvPr>
          <p:cNvCxnSpPr>
            <a:cxnSpLocks/>
          </p:cNvCxnSpPr>
          <p:nvPr/>
        </p:nvCxnSpPr>
        <p:spPr>
          <a:xfrm flipH="1" flipV="1">
            <a:off x="5260855" y="2782868"/>
            <a:ext cx="544859" cy="23069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7C6F100B-8D67-4097-B126-5E2DE66B1D9D}"/>
              </a:ext>
            </a:extLst>
          </p:cNvPr>
          <p:cNvCxnSpPr>
            <a:cxnSpLocks/>
          </p:cNvCxnSpPr>
          <p:nvPr/>
        </p:nvCxnSpPr>
        <p:spPr>
          <a:xfrm flipV="1">
            <a:off x="3920916" y="3570044"/>
            <a:ext cx="1076836" cy="15489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xmlns="" id="{44E3A393-A5DA-46BB-B498-5AF372247438}"/>
              </a:ext>
            </a:extLst>
          </p:cNvPr>
          <p:cNvSpPr/>
          <p:nvPr/>
        </p:nvSpPr>
        <p:spPr>
          <a:xfrm>
            <a:off x="3922395" y="5096434"/>
            <a:ext cx="891623" cy="103411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xmlns="" id="{658FD188-F309-419D-91E6-0DC1630704E4}"/>
              </a:ext>
            </a:extLst>
          </p:cNvPr>
          <p:cNvSpPr txBox="1">
            <a:spLocks/>
          </p:cNvSpPr>
          <p:nvPr/>
        </p:nvSpPr>
        <p:spPr>
          <a:xfrm>
            <a:off x="838199" y="222175"/>
            <a:ext cx="10515600" cy="751760"/>
          </a:xfrm>
          <a:prstGeom prst="rect">
            <a:avLst/>
          </a:prstGeom>
          <a:solidFill>
            <a:schemeClr val="accent3">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Discrete EVT: Percent Complete with QBD</a:t>
            </a:r>
          </a:p>
        </p:txBody>
      </p:sp>
      <p:sp>
        <p:nvSpPr>
          <p:cNvPr id="2" name="Slide Number Placeholder 1">
            <a:extLst>
              <a:ext uri="{FF2B5EF4-FFF2-40B4-BE49-F238E27FC236}">
                <a16:creationId xmlns:a16="http://schemas.microsoft.com/office/drawing/2014/main" xmlns="" id="{D4B9897E-0B26-4CDA-A40C-769E50EEA3C6}"/>
              </a:ext>
            </a:extLst>
          </p:cNvPr>
          <p:cNvSpPr>
            <a:spLocks noGrp="1"/>
          </p:cNvSpPr>
          <p:nvPr>
            <p:ph type="sldNum" sz="quarter" idx="12"/>
          </p:nvPr>
        </p:nvSpPr>
        <p:spPr>
          <a:xfrm>
            <a:off x="9263258" y="6492875"/>
            <a:ext cx="2743200" cy="365125"/>
          </a:xfrm>
        </p:spPr>
        <p:txBody>
          <a:bodyPr/>
          <a:lstStyle/>
          <a:p>
            <a:fld id="{7B59A598-58D1-480D-8057-49927A977735}" type="slidenum">
              <a:rPr lang="en-US" b="1" smtClean="0">
                <a:solidFill>
                  <a:schemeClr val="tx1"/>
                </a:solidFill>
              </a:rPr>
              <a:t>15</a:t>
            </a:fld>
            <a:endParaRPr lang="en-US" b="1" dirty="0">
              <a:solidFill>
                <a:schemeClr val="tx1"/>
              </a:solidFill>
            </a:endParaRPr>
          </a:p>
        </p:txBody>
      </p:sp>
      <p:sp>
        <p:nvSpPr>
          <p:cNvPr id="9" name="Rectangle 8">
            <a:extLst>
              <a:ext uri="{FF2B5EF4-FFF2-40B4-BE49-F238E27FC236}">
                <a16:creationId xmlns:a16="http://schemas.microsoft.com/office/drawing/2014/main" xmlns="" id="{E386DE7A-144C-4AC7-8B0D-BB8AE5435407}"/>
              </a:ext>
            </a:extLst>
          </p:cNvPr>
          <p:cNvSpPr/>
          <p:nvPr/>
        </p:nvSpPr>
        <p:spPr>
          <a:xfrm>
            <a:off x="4153989" y="5812971"/>
            <a:ext cx="1442571" cy="2846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405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xmlns="" id="{47EE9F49-604D-41DB-A9D1-ACFF7356204B}"/>
              </a:ext>
            </a:extLst>
          </p:cNvPr>
          <p:cNvSpPr txBox="1">
            <a:spLocks noChangeArrowheads="1"/>
          </p:cNvSpPr>
          <p:nvPr/>
        </p:nvSpPr>
        <p:spPr bwMode="auto">
          <a:xfrm>
            <a:off x="1028700" y="1325563"/>
            <a:ext cx="9605817" cy="208672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Apportioned Effort is work scope directly associated with Discrete Work Scope</a:t>
            </a:r>
          </a:p>
          <a:p>
            <a:pPr marL="342900" marR="0" lvl="0" indent="-342900" algn="l"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BCWS is planned and BCWP earned at a fixed ratio to the Discrete effort.  ACWP is not apportioned.</a:t>
            </a:r>
          </a:p>
          <a:p>
            <a:pPr marL="342900" marR="0" lvl="0" indent="-342900" algn="l"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lang="en-US" sz="2400" kern="0" dirty="0">
                <a:latin typeface="Arial Narrow" panose="020B0606020202030204" pitchFamily="34" charset="0"/>
              </a:rPr>
              <a:t>The ratio between the discrete and the apportioned efforts should be based on history and documented.10% was used in this example.</a:t>
            </a:r>
            <a:endParaRPr kumimoji="0" lang="en-US" sz="2400" b="0" i="0" u="none" strike="noStrike" kern="0" cap="none" spc="0" normalizeH="0" baseline="0" noProof="0" dirty="0">
              <a:ln>
                <a:noFill/>
              </a:ln>
              <a:solidFill>
                <a:schemeClr val="tx1"/>
              </a:solidFill>
              <a:effectLst/>
              <a:uLnTx/>
              <a:uFillTx/>
              <a:latin typeface="Arial Narrow" panose="020B0606020202030204" pitchFamily="34" charset="0"/>
            </a:endParaRPr>
          </a:p>
        </p:txBody>
      </p:sp>
      <p:graphicFrame>
        <p:nvGraphicFramePr>
          <p:cNvPr id="3" name="Table 2">
            <a:extLst>
              <a:ext uri="{FF2B5EF4-FFF2-40B4-BE49-F238E27FC236}">
                <a16:creationId xmlns:a16="http://schemas.microsoft.com/office/drawing/2014/main" xmlns="" id="{32801FB4-586D-4CB3-8B82-98C9447BC469}"/>
              </a:ext>
            </a:extLst>
          </p:cNvPr>
          <p:cNvGraphicFramePr>
            <a:graphicFrameLocks noGrp="1"/>
          </p:cNvGraphicFramePr>
          <p:nvPr>
            <p:extLst>
              <p:ext uri="{D42A27DB-BD31-4B8C-83A1-F6EECF244321}">
                <p14:modId xmlns:p14="http://schemas.microsoft.com/office/powerpoint/2010/main" val="3986931347"/>
              </p:ext>
            </p:extLst>
          </p:nvPr>
        </p:nvGraphicFramePr>
        <p:xfrm>
          <a:off x="1245089" y="4078327"/>
          <a:ext cx="1106853" cy="1854200"/>
        </p:xfrm>
        <a:graphic>
          <a:graphicData uri="http://schemas.openxmlformats.org/drawingml/2006/table">
            <a:tbl>
              <a:tblPr firstRow="1" bandRow="1">
                <a:tableStyleId>{5C22544A-7EE6-4342-B048-85BDC9FD1C3A}</a:tableStyleId>
              </a:tblPr>
              <a:tblGrid>
                <a:gridCol w="1106853">
                  <a:extLst>
                    <a:ext uri="{9D8B030D-6E8A-4147-A177-3AD203B41FA5}">
                      <a16:colId xmlns:a16="http://schemas.microsoft.com/office/drawing/2014/main" xmlns="" val="3612847517"/>
                    </a:ext>
                  </a:extLst>
                </a:gridCol>
              </a:tblGrid>
              <a:tr h="370840">
                <a:tc>
                  <a:txBody>
                    <a:bodyPr/>
                    <a:lstStyle/>
                    <a:p>
                      <a:r>
                        <a:rPr lang="en-US" dirty="0"/>
                        <a:t>Month</a:t>
                      </a:r>
                    </a:p>
                  </a:txBody>
                  <a:tcPr/>
                </a:tc>
                <a:extLst>
                  <a:ext uri="{0D108BD9-81ED-4DB2-BD59-A6C34878D82A}">
                    <a16:rowId xmlns:a16="http://schemas.microsoft.com/office/drawing/2014/main" xmlns="" val="2458263015"/>
                  </a:ext>
                </a:extLst>
              </a:tr>
              <a:tr h="370840">
                <a:tc>
                  <a:txBody>
                    <a:bodyPr/>
                    <a:lstStyle/>
                    <a:p>
                      <a:r>
                        <a:rPr lang="en-US" dirty="0"/>
                        <a:t>January</a:t>
                      </a:r>
                    </a:p>
                  </a:txBody>
                  <a:tcPr/>
                </a:tc>
                <a:extLst>
                  <a:ext uri="{0D108BD9-81ED-4DB2-BD59-A6C34878D82A}">
                    <a16:rowId xmlns:a16="http://schemas.microsoft.com/office/drawing/2014/main" xmlns="" val="589739343"/>
                  </a:ext>
                </a:extLst>
              </a:tr>
              <a:tr h="370840">
                <a:tc>
                  <a:txBody>
                    <a:bodyPr/>
                    <a:lstStyle/>
                    <a:p>
                      <a:r>
                        <a:rPr lang="en-US" dirty="0"/>
                        <a:t>February</a:t>
                      </a:r>
                    </a:p>
                  </a:txBody>
                  <a:tcPr/>
                </a:tc>
                <a:extLst>
                  <a:ext uri="{0D108BD9-81ED-4DB2-BD59-A6C34878D82A}">
                    <a16:rowId xmlns:a16="http://schemas.microsoft.com/office/drawing/2014/main" xmlns="" val="306470571"/>
                  </a:ext>
                </a:extLst>
              </a:tr>
              <a:tr h="370840">
                <a:tc>
                  <a:txBody>
                    <a:bodyPr/>
                    <a:lstStyle/>
                    <a:p>
                      <a:r>
                        <a:rPr lang="en-US" dirty="0"/>
                        <a:t>March</a:t>
                      </a:r>
                    </a:p>
                  </a:txBody>
                  <a:tcPr/>
                </a:tc>
                <a:extLst>
                  <a:ext uri="{0D108BD9-81ED-4DB2-BD59-A6C34878D82A}">
                    <a16:rowId xmlns:a16="http://schemas.microsoft.com/office/drawing/2014/main" xmlns="" val="4035613691"/>
                  </a:ext>
                </a:extLst>
              </a:tr>
              <a:tr h="370840">
                <a:tc>
                  <a:txBody>
                    <a:bodyPr/>
                    <a:lstStyle/>
                    <a:p>
                      <a:r>
                        <a:rPr lang="en-US" b="1" dirty="0"/>
                        <a:t>TOTAL</a:t>
                      </a:r>
                    </a:p>
                  </a:txBody>
                  <a:tcPr/>
                </a:tc>
                <a:extLst>
                  <a:ext uri="{0D108BD9-81ED-4DB2-BD59-A6C34878D82A}">
                    <a16:rowId xmlns:a16="http://schemas.microsoft.com/office/drawing/2014/main" xmlns="" val="3673465082"/>
                  </a:ext>
                </a:extLst>
              </a:tr>
            </a:tbl>
          </a:graphicData>
        </a:graphic>
      </p:graphicFrame>
      <p:graphicFrame>
        <p:nvGraphicFramePr>
          <p:cNvPr id="5" name="Table 4">
            <a:extLst>
              <a:ext uri="{FF2B5EF4-FFF2-40B4-BE49-F238E27FC236}">
                <a16:creationId xmlns:a16="http://schemas.microsoft.com/office/drawing/2014/main" xmlns="" id="{1B028400-3B35-4CBD-92A0-849229585B80}"/>
              </a:ext>
            </a:extLst>
          </p:cNvPr>
          <p:cNvGraphicFramePr>
            <a:graphicFrameLocks noGrp="1"/>
          </p:cNvGraphicFramePr>
          <p:nvPr>
            <p:extLst>
              <p:ext uri="{D42A27DB-BD31-4B8C-83A1-F6EECF244321}">
                <p14:modId xmlns:p14="http://schemas.microsoft.com/office/powerpoint/2010/main" val="1437615337"/>
              </p:ext>
            </p:extLst>
          </p:nvPr>
        </p:nvGraphicFramePr>
        <p:xfrm>
          <a:off x="2423257" y="4078327"/>
          <a:ext cx="4148994" cy="2123440"/>
        </p:xfrm>
        <a:graphic>
          <a:graphicData uri="http://schemas.openxmlformats.org/drawingml/2006/table">
            <a:tbl>
              <a:tblPr firstRow="1" bandRow="1">
                <a:tableStyleId>{5C22544A-7EE6-4342-B048-85BDC9FD1C3A}</a:tableStyleId>
              </a:tblPr>
              <a:tblGrid>
                <a:gridCol w="2074497">
                  <a:extLst>
                    <a:ext uri="{9D8B030D-6E8A-4147-A177-3AD203B41FA5}">
                      <a16:colId xmlns:a16="http://schemas.microsoft.com/office/drawing/2014/main" xmlns="" val="1434525527"/>
                    </a:ext>
                  </a:extLst>
                </a:gridCol>
                <a:gridCol w="2074497">
                  <a:extLst>
                    <a:ext uri="{9D8B030D-6E8A-4147-A177-3AD203B41FA5}">
                      <a16:colId xmlns:a16="http://schemas.microsoft.com/office/drawing/2014/main" xmlns="" val="3992165965"/>
                    </a:ext>
                  </a:extLst>
                </a:gridCol>
              </a:tblGrid>
              <a:tr h="370840">
                <a:tc>
                  <a:txBody>
                    <a:bodyPr/>
                    <a:lstStyle/>
                    <a:p>
                      <a:pPr algn="ctr"/>
                      <a:r>
                        <a:rPr lang="en-US" dirty="0"/>
                        <a:t>Material WP</a:t>
                      </a:r>
                    </a:p>
                  </a:txBody>
                  <a:tcPr anchor="ctr"/>
                </a:tc>
                <a:tc>
                  <a:txBody>
                    <a:bodyPr/>
                    <a:lstStyle/>
                    <a:p>
                      <a:pPr algn="ctr"/>
                      <a:r>
                        <a:rPr lang="en-US" dirty="0"/>
                        <a:t>Inspection WP (10%)</a:t>
                      </a:r>
                    </a:p>
                  </a:txBody>
                  <a:tcPr anchor="ctr"/>
                </a:tc>
                <a:extLst>
                  <a:ext uri="{0D108BD9-81ED-4DB2-BD59-A6C34878D82A}">
                    <a16:rowId xmlns:a16="http://schemas.microsoft.com/office/drawing/2014/main" xmlns="" val="3414787477"/>
                  </a:ext>
                </a:extLst>
              </a:tr>
              <a:tr h="370840">
                <a:tc>
                  <a:txBody>
                    <a:bodyPr/>
                    <a:lstStyle/>
                    <a:p>
                      <a:pPr algn="ctr"/>
                      <a:r>
                        <a:rPr lang="en-US" dirty="0"/>
                        <a:t>$1,500</a:t>
                      </a:r>
                    </a:p>
                  </a:txBody>
                  <a:tcPr anchor="ctr"/>
                </a:tc>
                <a:tc>
                  <a:txBody>
                    <a:bodyPr/>
                    <a:lstStyle/>
                    <a:p>
                      <a:pPr algn="ctr"/>
                      <a:r>
                        <a:rPr lang="en-US" dirty="0"/>
                        <a:t>$150</a:t>
                      </a:r>
                    </a:p>
                  </a:txBody>
                  <a:tcPr anchor="ctr"/>
                </a:tc>
                <a:extLst>
                  <a:ext uri="{0D108BD9-81ED-4DB2-BD59-A6C34878D82A}">
                    <a16:rowId xmlns:a16="http://schemas.microsoft.com/office/drawing/2014/main" xmlns="" val="1666750755"/>
                  </a:ext>
                </a:extLst>
              </a:tr>
              <a:tr h="370840">
                <a:tc>
                  <a:txBody>
                    <a:bodyPr/>
                    <a:lstStyle/>
                    <a:p>
                      <a:pPr algn="ctr"/>
                      <a:r>
                        <a:rPr lang="en-US" dirty="0"/>
                        <a:t>$2,000</a:t>
                      </a:r>
                    </a:p>
                  </a:txBody>
                  <a:tcPr anchor="ctr"/>
                </a:tc>
                <a:tc>
                  <a:txBody>
                    <a:bodyPr/>
                    <a:lstStyle/>
                    <a:p>
                      <a:pPr algn="ctr"/>
                      <a:r>
                        <a:rPr lang="en-US" dirty="0"/>
                        <a:t>$200</a:t>
                      </a:r>
                    </a:p>
                  </a:txBody>
                  <a:tcPr anchor="ctr"/>
                </a:tc>
                <a:extLst>
                  <a:ext uri="{0D108BD9-81ED-4DB2-BD59-A6C34878D82A}">
                    <a16:rowId xmlns:a16="http://schemas.microsoft.com/office/drawing/2014/main" xmlns="" val="3756562876"/>
                  </a:ext>
                </a:extLst>
              </a:tr>
              <a:tr h="370840">
                <a:tc>
                  <a:txBody>
                    <a:bodyPr/>
                    <a:lstStyle/>
                    <a:p>
                      <a:pPr algn="ctr"/>
                      <a:r>
                        <a:rPr lang="en-US" dirty="0"/>
                        <a:t>$1,000</a:t>
                      </a:r>
                    </a:p>
                  </a:txBody>
                  <a:tcPr anchor="ctr"/>
                </a:tc>
                <a:tc>
                  <a:txBody>
                    <a:bodyPr/>
                    <a:lstStyle/>
                    <a:p>
                      <a:pPr algn="ctr"/>
                      <a:r>
                        <a:rPr lang="en-US" dirty="0"/>
                        <a:t>$100</a:t>
                      </a:r>
                    </a:p>
                  </a:txBody>
                  <a:tcPr anchor="ctr"/>
                </a:tc>
                <a:extLst>
                  <a:ext uri="{0D108BD9-81ED-4DB2-BD59-A6C34878D82A}">
                    <a16:rowId xmlns:a16="http://schemas.microsoft.com/office/drawing/2014/main" xmlns="" val="1003245283"/>
                  </a:ext>
                </a:extLst>
              </a:tr>
              <a:tr h="370840">
                <a:tc>
                  <a:txBody>
                    <a:bodyPr/>
                    <a:lstStyle/>
                    <a:p>
                      <a:pPr algn="ctr"/>
                      <a:r>
                        <a:rPr lang="en-US" b="1" dirty="0"/>
                        <a:t>$4,500</a:t>
                      </a:r>
                    </a:p>
                  </a:txBody>
                  <a:tcPr anchor="ctr"/>
                </a:tc>
                <a:tc>
                  <a:txBody>
                    <a:bodyPr/>
                    <a:lstStyle/>
                    <a:p>
                      <a:pPr algn="ctr"/>
                      <a:r>
                        <a:rPr lang="en-US" b="1" dirty="0"/>
                        <a:t>$450</a:t>
                      </a:r>
                    </a:p>
                  </a:txBody>
                  <a:tcPr anchor="ctr"/>
                </a:tc>
                <a:extLst>
                  <a:ext uri="{0D108BD9-81ED-4DB2-BD59-A6C34878D82A}">
                    <a16:rowId xmlns:a16="http://schemas.microsoft.com/office/drawing/2014/main" xmlns="" val="2729317182"/>
                  </a:ext>
                </a:extLst>
              </a:tr>
            </a:tbl>
          </a:graphicData>
        </a:graphic>
      </p:graphicFrame>
      <p:graphicFrame>
        <p:nvGraphicFramePr>
          <p:cNvPr id="7" name="Table 6">
            <a:extLst>
              <a:ext uri="{FF2B5EF4-FFF2-40B4-BE49-F238E27FC236}">
                <a16:creationId xmlns:a16="http://schemas.microsoft.com/office/drawing/2014/main" xmlns="" id="{7981AD6C-67A8-4B3B-8E53-A4F35DC5EC8D}"/>
              </a:ext>
            </a:extLst>
          </p:cNvPr>
          <p:cNvGraphicFramePr>
            <a:graphicFrameLocks noGrp="1"/>
          </p:cNvGraphicFramePr>
          <p:nvPr>
            <p:extLst>
              <p:ext uri="{D42A27DB-BD31-4B8C-83A1-F6EECF244321}">
                <p14:modId xmlns:p14="http://schemas.microsoft.com/office/powerpoint/2010/main" val="1449561310"/>
              </p:ext>
            </p:extLst>
          </p:nvPr>
        </p:nvGraphicFramePr>
        <p:xfrm>
          <a:off x="6643566" y="4078327"/>
          <a:ext cx="4148994" cy="2123440"/>
        </p:xfrm>
        <a:graphic>
          <a:graphicData uri="http://schemas.openxmlformats.org/drawingml/2006/table">
            <a:tbl>
              <a:tblPr firstRow="1" bandRow="1">
                <a:tableStyleId>{5C22544A-7EE6-4342-B048-85BDC9FD1C3A}</a:tableStyleId>
              </a:tblPr>
              <a:tblGrid>
                <a:gridCol w="2074497">
                  <a:extLst>
                    <a:ext uri="{9D8B030D-6E8A-4147-A177-3AD203B41FA5}">
                      <a16:colId xmlns:a16="http://schemas.microsoft.com/office/drawing/2014/main" xmlns="" val="1434525527"/>
                    </a:ext>
                  </a:extLst>
                </a:gridCol>
                <a:gridCol w="2074497">
                  <a:extLst>
                    <a:ext uri="{9D8B030D-6E8A-4147-A177-3AD203B41FA5}">
                      <a16:colId xmlns:a16="http://schemas.microsoft.com/office/drawing/2014/main" xmlns="" val="3992165965"/>
                    </a:ext>
                  </a:extLst>
                </a:gridCol>
              </a:tblGrid>
              <a:tr h="370840">
                <a:tc>
                  <a:txBody>
                    <a:bodyPr/>
                    <a:lstStyle/>
                    <a:p>
                      <a:pPr algn="ctr"/>
                      <a:r>
                        <a:rPr lang="en-US" dirty="0"/>
                        <a:t>Material WP</a:t>
                      </a:r>
                    </a:p>
                  </a:txBody>
                  <a:tcPr anchor="ctr"/>
                </a:tc>
                <a:tc>
                  <a:txBody>
                    <a:bodyPr/>
                    <a:lstStyle/>
                    <a:p>
                      <a:pPr algn="ctr"/>
                      <a:r>
                        <a:rPr lang="en-US" dirty="0"/>
                        <a:t>Inspection WP (10%)</a:t>
                      </a:r>
                    </a:p>
                  </a:txBody>
                  <a:tcPr anchor="ctr"/>
                </a:tc>
                <a:extLst>
                  <a:ext uri="{0D108BD9-81ED-4DB2-BD59-A6C34878D82A}">
                    <a16:rowId xmlns:a16="http://schemas.microsoft.com/office/drawing/2014/main" xmlns="" val="3414787477"/>
                  </a:ext>
                </a:extLst>
              </a:tr>
              <a:tr h="370840">
                <a:tc>
                  <a:txBody>
                    <a:bodyPr/>
                    <a:lstStyle/>
                    <a:p>
                      <a:pPr algn="ctr"/>
                      <a:r>
                        <a:rPr lang="en-US" dirty="0"/>
                        <a:t>$1,000</a:t>
                      </a:r>
                    </a:p>
                  </a:txBody>
                  <a:tcPr anchor="ctr"/>
                </a:tc>
                <a:tc>
                  <a:txBody>
                    <a:bodyPr/>
                    <a:lstStyle/>
                    <a:p>
                      <a:pPr algn="ctr"/>
                      <a:r>
                        <a:rPr lang="en-US" dirty="0"/>
                        <a:t>$100</a:t>
                      </a:r>
                    </a:p>
                  </a:txBody>
                  <a:tcPr anchor="ctr"/>
                </a:tc>
                <a:extLst>
                  <a:ext uri="{0D108BD9-81ED-4DB2-BD59-A6C34878D82A}">
                    <a16:rowId xmlns:a16="http://schemas.microsoft.com/office/drawing/2014/main" xmlns="" val="1666750755"/>
                  </a:ext>
                </a:extLst>
              </a:tr>
              <a:tr h="370840">
                <a:tc>
                  <a:txBody>
                    <a:bodyPr/>
                    <a:lstStyle/>
                    <a:p>
                      <a:pPr algn="ctr"/>
                      <a:r>
                        <a:rPr lang="en-US" dirty="0"/>
                        <a:t>$1,500</a:t>
                      </a:r>
                    </a:p>
                  </a:txBody>
                  <a:tcPr anchor="ctr"/>
                </a:tc>
                <a:tc>
                  <a:txBody>
                    <a:bodyPr/>
                    <a:lstStyle/>
                    <a:p>
                      <a:pPr algn="ctr"/>
                      <a:r>
                        <a:rPr lang="en-US" dirty="0"/>
                        <a:t>$150</a:t>
                      </a:r>
                    </a:p>
                  </a:txBody>
                  <a:tcPr anchor="ctr"/>
                </a:tc>
                <a:extLst>
                  <a:ext uri="{0D108BD9-81ED-4DB2-BD59-A6C34878D82A}">
                    <a16:rowId xmlns:a16="http://schemas.microsoft.com/office/drawing/2014/main" xmlns="" val="3756562876"/>
                  </a:ext>
                </a:extLst>
              </a:tr>
              <a:tr h="370840">
                <a:tc>
                  <a:txBody>
                    <a:bodyPr/>
                    <a:lstStyle/>
                    <a:p>
                      <a:pPr algn="ctr"/>
                      <a:r>
                        <a:rPr lang="en-US" dirty="0"/>
                        <a:t>$2,000</a:t>
                      </a:r>
                    </a:p>
                  </a:txBody>
                  <a:tcPr anchor="ctr"/>
                </a:tc>
                <a:tc>
                  <a:txBody>
                    <a:bodyPr/>
                    <a:lstStyle/>
                    <a:p>
                      <a:pPr algn="ctr"/>
                      <a:r>
                        <a:rPr lang="en-US" dirty="0"/>
                        <a:t>$200</a:t>
                      </a:r>
                    </a:p>
                  </a:txBody>
                  <a:tcPr anchor="ctr"/>
                </a:tc>
                <a:extLst>
                  <a:ext uri="{0D108BD9-81ED-4DB2-BD59-A6C34878D82A}">
                    <a16:rowId xmlns:a16="http://schemas.microsoft.com/office/drawing/2014/main" xmlns="" val="1003245283"/>
                  </a:ext>
                </a:extLst>
              </a:tr>
              <a:tr h="370840">
                <a:tc>
                  <a:txBody>
                    <a:bodyPr/>
                    <a:lstStyle/>
                    <a:p>
                      <a:pPr algn="ctr"/>
                      <a:r>
                        <a:rPr lang="en-US" b="1" dirty="0"/>
                        <a:t>$4,500</a:t>
                      </a:r>
                    </a:p>
                  </a:txBody>
                  <a:tcPr anchor="ctr"/>
                </a:tc>
                <a:tc>
                  <a:txBody>
                    <a:bodyPr/>
                    <a:lstStyle/>
                    <a:p>
                      <a:pPr algn="ctr"/>
                      <a:r>
                        <a:rPr lang="en-US" b="1" dirty="0"/>
                        <a:t>$450</a:t>
                      </a:r>
                    </a:p>
                  </a:txBody>
                  <a:tcPr anchor="ctr"/>
                </a:tc>
                <a:extLst>
                  <a:ext uri="{0D108BD9-81ED-4DB2-BD59-A6C34878D82A}">
                    <a16:rowId xmlns:a16="http://schemas.microsoft.com/office/drawing/2014/main" xmlns="" val="2729317182"/>
                  </a:ext>
                </a:extLst>
              </a:tr>
            </a:tbl>
          </a:graphicData>
        </a:graphic>
      </p:graphicFrame>
      <p:sp>
        <p:nvSpPr>
          <p:cNvPr id="6" name="Rectangle: Rounded Corners 5">
            <a:extLst>
              <a:ext uri="{FF2B5EF4-FFF2-40B4-BE49-F238E27FC236}">
                <a16:creationId xmlns:a16="http://schemas.microsoft.com/office/drawing/2014/main" xmlns="" id="{5B38BD5B-AA29-46AB-BAA8-37A595C0C19E}"/>
              </a:ext>
            </a:extLst>
          </p:cNvPr>
          <p:cNvSpPr/>
          <p:nvPr/>
        </p:nvSpPr>
        <p:spPr>
          <a:xfrm>
            <a:off x="2470638" y="3618035"/>
            <a:ext cx="4057650" cy="416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Budgeted</a:t>
            </a:r>
          </a:p>
        </p:txBody>
      </p:sp>
      <p:sp>
        <p:nvSpPr>
          <p:cNvPr id="9" name="Rectangle: Rounded Corners 8">
            <a:extLst>
              <a:ext uri="{FF2B5EF4-FFF2-40B4-BE49-F238E27FC236}">
                <a16:creationId xmlns:a16="http://schemas.microsoft.com/office/drawing/2014/main" xmlns="" id="{867C72EC-99A4-48C2-84EB-1FD065808BE7}"/>
              </a:ext>
            </a:extLst>
          </p:cNvPr>
          <p:cNvSpPr/>
          <p:nvPr/>
        </p:nvSpPr>
        <p:spPr>
          <a:xfrm>
            <a:off x="6643566" y="3618035"/>
            <a:ext cx="4057650" cy="416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Earned</a:t>
            </a:r>
          </a:p>
        </p:txBody>
      </p:sp>
      <p:sp>
        <p:nvSpPr>
          <p:cNvPr id="12" name="Title 1">
            <a:extLst>
              <a:ext uri="{FF2B5EF4-FFF2-40B4-BE49-F238E27FC236}">
                <a16:creationId xmlns:a16="http://schemas.microsoft.com/office/drawing/2014/main" xmlns="" id="{D71E3D0B-3659-4452-942F-EF8EE763807D}"/>
              </a:ext>
            </a:extLst>
          </p:cNvPr>
          <p:cNvSpPr txBox="1">
            <a:spLocks/>
          </p:cNvSpPr>
          <p:nvPr/>
        </p:nvSpPr>
        <p:spPr>
          <a:xfrm>
            <a:off x="838199" y="222175"/>
            <a:ext cx="10515600" cy="751760"/>
          </a:xfrm>
          <a:prstGeom prst="rect">
            <a:avLst/>
          </a:prstGeom>
          <a:solidFill>
            <a:schemeClr val="accent3">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Apportioned Method</a:t>
            </a:r>
          </a:p>
        </p:txBody>
      </p:sp>
      <p:sp>
        <p:nvSpPr>
          <p:cNvPr id="2" name="Slide Number Placeholder 1">
            <a:extLst>
              <a:ext uri="{FF2B5EF4-FFF2-40B4-BE49-F238E27FC236}">
                <a16:creationId xmlns:a16="http://schemas.microsoft.com/office/drawing/2014/main" xmlns="" id="{56BA462F-BB5D-48C6-A4BA-2B1848D33138}"/>
              </a:ext>
            </a:extLst>
          </p:cNvPr>
          <p:cNvSpPr>
            <a:spLocks noGrp="1"/>
          </p:cNvSpPr>
          <p:nvPr>
            <p:ph type="sldNum" sz="quarter" idx="12"/>
          </p:nvPr>
        </p:nvSpPr>
        <p:spPr>
          <a:xfrm>
            <a:off x="9062292" y="6334117"/>
            <a:ext cx="2743200" cy="365125"/>
          </a:xfrm>
        </p:spPr>
        <p:txBody>
          <a:bodyPr/>
          <a:lstStyle/>
          <a:p>
            <a:fld id="{7B59A598-58D1-480D-8057-49927A977735}" type="slidenum">
              <a:rPr lang="en-US" b="1" smtClean="0">
                <a:solidFill>
                  <a:schemeClr val="tx1"/>
                </a:solidFill>
              </a:rPr>
              <a:t>16</a:t>
            </a:fld>
            <a:endParaRPr lang="en-US" b="1" dirty="0">
              <a:solidFill>
                <a:schemeClr val="tx1"/>
              </a:solidFill>
            </a:endParaRPr>
          </a:p>
        </p:txBody>
      </p:sp>
    </p:spTree>
    <p:extLst>
      <p:ext uri="{BB962C8B-B14F-4D97-AF65-F5344CB8AC3E}">
        <p14:creationId xmlns:p14="http://schemas.microsoft.com/office/powerpoint/2010/main" val="276743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xmlns="" id="{A10D7200-55CF-4617-95EA-832A4C679F04}"/>
              </a:ext>
            </a:extLst>
          </p:cNvPr>
          <p:cNvSpPr>
            <a:spLocks noGrp="1"/>
          </p:cNvSpPr>
          <p:nvPr>
            <p:ph idx="1"/>
          </p:nvPr>
        </p:nvSpPr>
        <p:spPr>
          <a:xfrm>
            <a:off x="1047750" y="1299574"/>
            <a:ext cx="10814538" cy="2199542"/>
          </a:xfrm>
        </p:spPr>
        <p:txBody>
          <a:bodyPr>
            <a:noAutofit/>
          </a:bodyPr>
          <a:lstStyle/>
          <a:p>
            <a:pPr>
              <a:buClr>
                <a:schemeClr val="accent5">
                  <a:lumMod val="75000"/>
                </a:schemeClr>
              </a:buClr>
            </a:pPr>
            <a:r>
              <a:rPr lang="en-US" sz="2400" dirty="0">
                <a:latin typeface="Arial Narrow" panose="020B0606020202030204" pitchFamily="34" charset="0"/>
                <a:cs typeface="Arial" panose="020B0604020202020204" pitchFamily="34" charset="0"/>
              </a:rPr>
              <a:t>LOE is used for supervisory or support type efforts where there are no discernable end products or discretely measurable tasks.</a:t>
            </a:r>
          </a:p>
          <a:p>
            <a:pPr>
              <a:buClr>
                <a:schemeClr val="accent5">
                  <a:lumMod val="75000"/>
                </a:schemeClr>
              </a:buClr>
            </a:pPr>
            <a:r>
              <a:rPr lang="en-US" sz="2400" dirty="0">
                <a:latin typeface="Arial Narrow" panose="020B0606020202030204" pitchFamily="34" charset="0"/>
                <a:cs typeface="Arial" panose="020B0604020202020204" pitchFamily="34" charset="0"/>
              </a:rPr>
              <a:t>LOE is planned based on the resources anticipated to be expended each month.</a:t>
            </a:r>
          </a:p>
          <a:p>
            <a:pPr>
              <a:buClr>
                <a:schemeClr val="accent5">
                  <a:lumMod val="75000"/>
                </a:schemeClr>
              </a:buClr>
            </a:pPr>
            <a:r>
              <a:rPr lang="en-US" sz="2400" dirty="0">
                <a:latin typeface="Arial Narrow" panose="020B0606020202030204" pitchFamily="34" charset="0"/>
                <a:cs typeface="Arial" panose="020B0604020202020204" pitchFamily="34" charset="0"/>
              </a:rPr>
              <a:t>BCWP is measured through the passage of time.</a:t>
            </a:r>
          </a:p>
          <a:p>
            <a:pPr>
              <a:buClr>
                <a:schemeClr val="accent5">
                  <a:lumMod val="75000"/>
                </a:schemeClr>
              </a:buClr>
            </a:pPr>
            <a:r>
              <a:rPr lang="en-US" sz="2400" dirty="0">
                <a:latin typeface="Arial Narrow" panose="020B0606020202030204" pitchFamily="34" charset="0"/>
                <a:cs typeface="Arial" panose="020B0604020202020204" pitchFamily="34" charset="0"/>
              </a:rPr>
              <a:t>LOE will never have a schedule variance, but it can have a cost variance.</a:t>
            </a:r>
            <a:endParaRPr lang="en-US" sz="2400" dirty="0">
              <a:latin typeface="Arial Narrow" panose="020B0606020202030204" pitchFamily="34" charset="0"/>
            </a:endParaRPr>
          </a:p>
        </p:txBody>
      </p:sp>
      <p:graphicFrame>
        <p:nvGraphicFramePr>
          <p:cNvPr id="4" name="Table 3">
            <a:extLst>
              <a:ext uri="{FF2B5EF4-FFF2-40B4-BE49-F238E27FC236}">
                <a16:creationId xmlns:a16="http://schemas.microsoft.com/office/drawing/2014/main" xmlns="" id="{F6F9D8EA-7527-49FC-9590-61C7722649C7}"/>
              </a:ext>
            </a:extLst>
          </p:cNvPr>
          <p:cNvGraphicFramePr>
            <a:graphicFrameLocks noGrp="1"/>
          </p:cNvGraphicFramePr>
          <p:nvPr>
            <p:extLst>
              <p:ext uri="{D42A27DB-BD31-4B8C-83A1-F6EECF244321}">
                <p14:modId xmlns:p14="http://schemas.microsoft.com/office/powerpoint/2010/main" val="3616657933"/>
              </p:ext>
            </p:extLst>
          </p:nvPr>
        </p:nvGraphicFramePr>
        <p:xfrm>
          <a:off x="1925864" y="4515400"/>
          <a:ext cx="8128000" cy="111252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xmlns="" val="2823584573"/>
                    </a:ext>
                  </a:extLst>
                </a:gridCol>
                <a:gridCol w="1016000">
                  <a:extLst>
                    <a:ext uri="{9D8B030D-6E8A-4147-A177-3AD203B41FA5}">
                      <a16:colId xmlns:a16="http://schemas.microsoft.com/office/drawing/2014/main" xmlns="" val="300366794"/>
                    </a:ext>
                  </a:extLst>
                </a:gridCol>
                <a:gridCol w="1016000">
                  <a:extLst>
                    <a:ext uri="{9D8B030D-6E8A-4147-A177-3AD203B41FA5}">
                      <a16:colId xmlns:a16="http://schemas.microsoft.com/office/drawing/2014/main" xmlns="" val="109557978"/>
                    </a:ext>
                  </a:extLst>
                </a:gridCol>
                <a:gridCol w="1016000">
                  <a:extLst>
                    <a:ext uri="{9D8B030D-6E8A-4147-A177-3AD203B41FA5}">
                      <a16:colId xmlns:a16="http://schemas.microsoft.com/office/drawing/2014/main" xmlns="" val="771610008"/>
                    </a:ext>
                  </a:extLst>
                </a:gridCol>
                <a:gridCol w="1016000">
                  <a:extLst>
                    <a:ext uri="{9D8B030D-6E8A-4147-A177-3AD203B41FA5}">
                      <a16:colId xmlns:a16="http://schemas.microsoft.com/office/drawing/2014/main" xmlns="" val="2367463936"/>
                    </a:ext>
                  </a:extLst>
                </a:gridCol>
                <a:gridCol w="1016000">
                  <a:extLst>
                    <a:ext uri="{9D8B030D-6E8A-4147-A177-3AD203B41FA5}">
                      <a16:colId xmlns:a16="http://schemas.microsoft.com/office/drawing/2014/main" xmlns="" val="10818650"/>
                    </a:ext>
                  </a:extLst>
                </a:gridCol>
                <a:gridCol w="1016000">
                  <a:extLst>
                    <a:ext uri="{9D8B030D-6E8A-4147-A177-3AD203B41FA5}">
                      <a16:colId xmlns:a16="http://schemas.microsoft.com/office/drawing/2014/main" xmlns="" val="2155350047"/>
                    </a:ext>
                  </a:extLst>
                </a:gridCol>
                <a:gridCol w="1016000">
                  <a:extLst>
                    <a:ext uri="{9D8B030D-6E8A-4147-A177-3AD203B41FA5}">
                      <a16:colId xmlns:a16="http://schemas.microsoft.com/office/drawing/2014/main" xmlns="" val="3644979564"/>
                    </a:ext>
                  </a:extLst>
                </a:gridCol>
              </a:tblGrid>
              <a:tr h="370840">
                <a:tc>
                  <a:txBody>
                    <a:bodyPr/>
                    <a:lstStyle/>
                    <a:p>
                      <a:endParaRPr lang="en-US" dirty="0"/>
                    </a:p>
                  </a:txBody>
                  <a:tcPr/>
                </a:tc>
                <a:tc>
                  <a:txBody>
                    <a:bodyPr/>
                    <a:lstStyle/>
                    <a:p>
                      <a:pPr algn="ctr"/>
                      <a:r>
                        <a:rPr lang="en-US" dirty="0"/>
                        <a:t>Jan</a:t>
                      </a:r>
                    </a:p>
                  </a:txBody>
                  <a:tcPr/>
                </a:tc>
                <a:tc>
                  <a:txBody>
                    <a:bodyPr/>
                    <a:lstStyle/>
                    <a:p>
                      <a:pPr algn="ctr"/>
                      <a:r>
                        <a:rPr lang="en-US" dirty="0"/>
                        <a:t>Feb</a:t>
                      </a:r>
                    </a:p>
                  </a:txBody>
                  <a:tcPr/>
                </a:tc>
                <a:tc>
                  <a:txBody>
                    <a:bodyPr/>
                    <a:lstStyle/>
                    <a:p>
                      <a:pPr algn="ctr"/>
                      <a:r>
                        <a:rPr lang="en-US" dirty="0"/>
                        <a:t>Mar</a:t>
                      </a:r>
                    </a:p>
                  </a:txBody>
                  <a:tcPr/>
                </a:tc>
                <a:tc>
                  <a:txBody>
                    <a:bodyPr/>
                    <a:lstStyle/>
                    <a:p>
                      <a:pPr algn="ctr"/>
                      <a:r>
                        <a:rPr lang="en-US" dirty="0"/>
                        <a:t>Apr</a:t>
                      </a:r>
                    </a:p>
                  </a:txBody>
                  <a:tcPr/>
                </a:tc>
                <a:tc>
                  <a:txBody>
                    <a:bodyPr/>
                    <a:lstStyle/>
                    <a:p>
                      <a:pPr algn="ctr"/>
                      <a:r>
                        <a:rPr lang="en-US" dirty="0"/>
                        <a:t>Jun</a:t>
                      </a:r>
                    </a:p>
                  </a:txBody>
                  <a:tcPr/>
                </a:tc>
                <a:tc>
                  <a:txBody>
                    <a:bodyPr/>
                    <a:lstStyle/>
                    <a:p>
                      <a:pPr algn="ctr"/>
                      <a:r>
                        <a:rPr lang="en-US" dirty="0"/>
                        <a:t>Jul</a:t>
                      </a:r>
                    </a:p>
                  </a:txBody>
                  <a:tcPr/>
                </a:tc>
                <a:tc>
                  <a:txBody>
                    <a:bodyPr/>
                    <a:lstStyle/>
                    <a:p>
                      <a:pPr algn="ctr"/>
                      <a:r>
                        <a:rPr lang="en-US" dirty="0"/>
                        <a:t>TOTAL</a:t>
                      </a:r>
                    </a:p>
                  </a:txBody>
                  <a:tcPr/>
                </a:tc>
                <a:extLst>
                  <a:ext uri="{0D108BD9-81ED-4DB2-BD59-A6C34878D82A}">
                    <a16:rowId xmlns:a16="http://schemas.microsoft.com/office/drawing/2014/main" xmlns="" val="4045403617"/>
                  </a:ext>
                </a:extLst>
              </a:tr>
              <a:tr h="370840">
                <a:tc>
                  <a:txBody>
                    <a:bodyPr/>
                    <a:lstStyle/>
                    <a:p>
                      <a:r>
                        <a:rPr lang="en-US" dirty="0"/>
                        <a:t>BCWS</a:t>
                      </a:r>
                    </a:p>
                  </a:txBody>
                  <a:tcPr/>
                </a:tc>
                <a:tc>
                  <a:txBody>
                    <a:bodyPr/>
                    <a:lstStyle/>
                    <a:p>
                      <a:pPr algn="ctr"/>
                      <a:r>
                        <a:rPr lang="en-US" dirty="0"/>
                        <a:t>5</a:t>
                      </a:r>
                    </a:p>
                  </a:txBody>
                  <a:tcPr anchor="ctr"/>
                </a:tc>
                <a:tc>
                  <a:txBody>
                    <a:bodyPr/>
                    <a:lstStyle/>
                    <a:p>
                      <a:pPr algn="ctr"/>
                      <a:r>
                        <a:rPr lang="en-US" dirty="0"/>
                        <a:t>15</a:t>
                      </a:r>
                    </a:p>
                  </a:txBody>
                  <a:tcPr anchor="ctr"/>
                </a:tc>
                <a:tc>
                  <a:txBody>
                    <a:bodyPr/>
                    <a:lstStyle/>
                    <a:p>
                      <a:pPr algn="ctr"/>
                      <a:r>
                        <a:rPr lang="en-US" dirty="0"/>
                        <a:t>25</a:t>
                      </a:r>
                    </a:p>
                  </a:txBody>
                  <a:tcPr anchor="ctr"/>
                </a:tc>
                <a:tc>
                  <a:txBody>
                    <a:bodyPr/>
                    <a:lstStyle/>
                    <a:p>
                      <a:pPr algn="ctr"/>
                      <a:r>
                        <a:rPr lang="en-US" dirty="0"/>
                        <a:t>20</a:t>
                      </a:r>
                    </a:p>
                  </a:txBody>
                  <a:tcPr anchor="ctr"/>
                </a:tc>
                <a:tc>
                  <a:txBody>
                    <a:bodyPr/>
                    <a:lstStyle/>
                    <a:p>
                      <a:pPr algn="ctr"/>
                      <a:r>
                        <a:rPr lang="en-US" dirty="0"/>
                        <a:t>25</a:t>
                      </a:r>
                    </a:p>
                  </a:txBody>
                  <a:tcPr anchor="ctr"/>
                </a:tc>
                <a:tc>
                  <a:txBody>
                    <a:bodyPr/>
                    <a:lstStyle/>
                    <a:p>
                      <a:pPr algn="ctr"/>
                      <a:r>
                        <a:rPr lang="en-US" dirty="0"/>
                        <a:t>10</a:t>
                      </a:r>
                    </a:p>
                  </a:txBody>
                  <a:tcPr anchor="ctr"/>
                </a:tc>
                <a:tc>
                  <a:txBody>
                    <a:bodyPr/>
                    <a:lstStyle/>
                    <a:p>
                      <a:pPr algn="ctr"/>
                      <a:r>
                        <a:rPr lang="en-US" dirty="0"/>
                        <a:t>100</a:t>
                      </a:r>
                    </a:p>
                  </a:txBody>
                  <a:tcPr anchor="ctr"/>
                </a:tc>
                <a:extLst>
                  <a:ext uri="{0D108BD9-81ED-4DB2-BD59-A6C34878D82A}">
                    <a16:rowId xmlns:a16="http://schemas.microsoft.com/office/drawing/2014/main" xmlns="" val="3102185931"/>
                  </a:ext>
                </a:extLst>
              </a:tr>
              <a:tr h="370840">
                <a:tc>
                  <a:txBody>
                    <a:bodyPr/>
                    <a:lstStyle/>
                    <a:p>
                      <a:r>
                        <a:rPr lang="en-US" dirty="0"/>
                        <a:t>BCWP</a:t>
                      </a:r>
                    </a:p>
                  </a:txBody>
                  <a:tcPr/>
                </a:tc>
                <a:tc>
                  <a:txBody>
                    <a:bodyPr/>
                    <a:lstStyle/>
                    <a:p>
                      <a:pPr algn="ctr"/>
                      <a:r>
                        <a:rPr lang="en-US" dirty="0"/>
                        <a:t>5</a:t>
                      </a:r>
                    </a:p>
                  </a:txBody>
                  <a:tcPr anchor="ctr"/>
                </a:tc>
                <a:tc>
                  <a:txBody>
                    <a:bodyPr/>
                    <a:lstStyle/>
                    <a:p>
                      <a:pPr algn="ctr"/>
                      <a:r>
                        <a:rPr lang="en-US" dirty="0"/>
                        <a:t>15</a:t>
                      </a:r>
                    </a:p>
                  </a:txBody>
                  <a:tcPr anchor="ctr"/>
                </a:tc>
                <a:tc>
                  <a:txBody>
                    <a:bodyPr/>
                    <a:lstStyle/>
                    <a:p>
                      <a:pPr algn="ctr"/>
                      <a:r>
                        <a:rPr lang="en-US" dirty="0"/>
                        <a:t>25</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xmlns="" val="3914520790"/>
                  </a:ext>
                </a:extLst>
              </a:tr>
            </a:tbl>
          </a:graphicData>
        </a:graphic>
      </p:graphicFrame>
      <p:sp>
        <p:nvSpPr>
          <p:cNvPr id="13" name="Isosceles Triangle 12">
            <a:extLst>
              <a:ext uri="{FF2B5EF4-FFF2-40B4-BE49-F238E27FC236}">
                <a16:creationId xmlns:a16="http://schemas.microsoft.com/office/drawing/2014/main" xmlns="" id="{16D1F2CF-EB82-416E-8502-CF0B666FF367}"/>
              </a:ext>
            </a:extLst>
          </p:cNvPr>
          <p:cNvSpPr/>
          <p:nvPr/>
        </p:nvSpPr>
        <p:spPr>
          <a:xfrm rot="10800000">
            <a:off x="5809381" y="4233756"/>
            <a:ext cx="360727" cy="268448"/>
          </a:xfrm>
          <a:prstGeom prst="triangle">
            <a:avLst/>
          </a:prstGeom>
          <a:noFill/>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endParaRPr lang="en-US" dirty="0"/>
          </a:p>
        </p:txBody>
      </p:sp>
      <p:sp>
        <p:nvSpPr>
          <p:cNvPr id="14" name="TextBox 13">
            <a:extLst>
              <a:ext uri="{FF2B5EF4-FFF2-40B4-BE49-F238E27FC236}">
                <a16:creationId xmlns:a16="http://schemas.microsoft.com/office/drawing/2014/main" xmlns="" id="{E5822E86-C4A9-40D5-AEEC-281217683680}"/>
              </a:ext>
            </a:extLst>
          </p:cNvPr>
          <p:cNvSpPr txBox="1"/>
          <p:nvPr/>
        </p:nvSpPr>
        <p:spPr>
          <a:xfrm>
            <a:off x="5635015" y="3601915"/>
            <a:ext cx="709457" cy="707886"/>
          </a:xfrm>
          <a:prstGeom prst="rect">
            <a:avLst/>
          </a:prstGeom>
          <a:noFill/>
        </p:spPr>
        <p:txBody>
          <a:bodyPr wrap="square" rtlCol="0">
            <a:spAutoFit/>
          </a:bodyPr>
          <a:lstStyle/>
          <a:p>
            <a:pPr algn="ctr"/>
            <a:r>
              <a:rPr lang="en-US" sz="2000" b="1" dirty="0"/>
              <a:t>Time</a:t>
            </a:r>
          </a:p>
          <a:p>
            <a:pPr algn="ctr"/>
            <a:r>
              <a:rPr lang="en-US" sz="2000" b="1" dirty="0"/>
              <a:t>Now</a:t>
            </a:r>
          </a:p>
        </p:txBody>
      </p:sp>
      <p:sp>
        <p:nvSpPr>
          <p:cNvPr id="10" name="Title 1">
            <a:extLst>
              <a:ext uri="{FF2B5EF4-FFF2-40B4-BE49-F238E27FC236}">
                <a16:creationId xmlns:a16="http://schemas.microsoft.com/office/drawing/2014/main" xmlns="" id="{1C05CDDA-25BC-4E81-99C4-BE1F3167DE41}"/>
              </a:ext>
            </a:extLst>
          </p:cNvPr>
          <p:cNvSpPr txBox="1">
            <a:spLocks/>
          </p:cNvSpPr>
          <p:nvPr/>
        </p:nvSpPr>
        <p:spPr>
          <a:xfrm>
            <a:off x="838199" y="222175"/>
            <a:ext cx="10515600" cy="751760"/>
          </a:xfrm>
          <a:prstGeom prst="rect">
            <a:avLst/>
          </a:prstGeom>
          <a:solidFill>
            <a:schemeClr val="accent3">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Level of Effort (LOE)</a:t>
            </a:r>
          </a:p>
        </p:txBody>
      </p:sp>
      <p:sp>
        <p:nvSpPr>
          <p:cNvPr id="2" name="Slide Number Placeholder 1">
            <a:extLst>
              <a:ext uri="{FF2B5EF4-FFF2-40B4-BE49-F238E27FC236}">
                <a16:creationId xmlns:a16="http://schemas.microsoft.com/office/drawing/2014/main" xmlns="" id="{A0AB0DCC-C64B-4850-B57C-006066DBE7CE}"/>
              </a:ext>
            </a:extLst>
          </p:cNvPr>
          <p:cNvSpPr>
            <a:spLocks noGrp="1"/>
          </p:cNvSpPr>
          <p:nvPr>
            <p:ph type="sldNum" sz="quarter" idx="12"/>
          </p:nvPr>
        </p:nvSpPr>
        <p:spPr>
          <a:xfrm>
            <a:off x="8974157" y="6339672"/>
            <a:ext cx="2743200" cy="365125"/>
          </a:xfrm>
        </p:spPr>
        <p:txBody>
          <a:bodyPr/>
          <a:lstStyle/>
          <a:p>
            <a:fld id="{7B59A598-58D1-480D-8057-49927A977735}" type="slidenum">
              <a:rPr lang="en-US" b="1" smtClean="0">
                <a:solidFill>
                  <a:schemeClr val="tx1"/>
                </a:solidFill>
              </a:rPr>
              <a:t>17</a:t>
            </a:fld>
            <a:endParaRPr lang="en-US" b="1" dirty="0">
              <a:solidFill>
                <a:schemeClr val="tx1"/>
              </a:solidFill>
            </a:endParaRPr>
          </a:p>
        </p:txBody>
      </p:sp>
    </p:spTree>
    <p:extLst>
      <p:ext uri="{BB962C8B-B14F-4D97-AF65-F5344CB8AC3E}">
        <p14:creationId xmlns:p14="http://schemas.microsoft.com/office/powerpoint/2010/main" val="739957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6802DB-B8AD-4AC1-986C-8075EA8ABDC6}"/>
              </a:ext>
            </a:extLst>
          </p:cNvPr>
          <p:cNvSpPr>
            <a:spLocks noGrp="1"/>
          </p:cNvSpPr>
          <p:nvPr>
            <p:ph type="title"/>
          </p:nvPr>
        </p:nvSpPr>
        <p:spPr>
          <a:xfrm>
            <a:off x="838200" y="365126"/>
            <a:ext cx="10515600" cy="836658"/>
          </a:xfrm>
          <a:solidFill>
            <a:schemeClr val="accent3">
              <a:lumMod val="75000"/>
            </a:schemeClr>
          </a:solidFill>
        </p:spPr>
        <p:txBody>
          <a:bodyPr/>
          <a:lstStyle/>
          <a:p>
            <a:r>
              <a:rPr lang="en-US" dirty="0"/>
              <a:t>Summary</a:t>
            </a:r>
          </a:p>
        </p:txBody>
      </p:sp>
      <p:sp>
        <p:nvSpPr>
          <p:cNvPr id="3" name="Content Placeholder 2">
            <a:extLst>
              <a:ext uri="{FF2B5EF4-FFF2-40B4-BE49-F238E27FC236}">
                <a16:creationId xmlns:a16="http://schemas.microsoft.com/office/drawing/2014/main" xmlns="" id="{76B7FBC0-6AA5-40E8-AF50-CE61B368F7A7}"/>
              </a:ext>
            </a:extLst>
          </p:cNvPr>
          <p:cNvSpPr>
            <a:spLocks noGrp="1"/>
          </p:cNvSpPr>
          <p:nvPr>
            <p:ph idx="1"/>
          </p:nvPr>
        </p:nvSpPr>
        <p:spPr>
          <a:xfrm>
            <a:off x="3896265" y="2116183"/>
            <a:ext cx="7222723" cy="4541794"/>
          </a:xfrm>
          <a:ln w="38100">
            <a:solidFill>
              <a:schemeClr val="accent1">
                <a:lumMod val="50000"/>
              </a:schemeClr>
            </a:solidFill>
          </a:ln>
        </p:spPr>
        <p:txBody>
          <a:bodyPr>
            <a:normAutofit fontScale="92500" lnSpcReduction="10000"/>
          </a:bodyPr>
          <a:lstStyle/>
          <a:p>
            <a:pPr>
              <a:spcBef>
                <a:spcPts val="1600"/>
              </a:spcBef>
              <a:buClr>
                <a:schemeClr val="accent3">
                  <a:lumMod val="75000"/>
                </a:schemeClr>
              </a:buClr>
              <a:buSzPct val="97000"/>
              <a:defRPr/>
            </a:pPr>
            <a:r>
              <a:rPr lang="en-US" sz="2600" dirty="0"/>
              <a:t>EVTs allow for accurate measurement of planned work scope performance.</a:t>
            </a:r>
          </a:p>
          <a:p>
            <a:pPr>
              <a:spcBef>
                <a:spcPts val="1600"/>
              </a:spcBef>
              <a:buClr>
                <a:schemeClr val="accent3">
                  <a:lumMod val="75000"/>
                </a:schemeClr>
              </a:buClr>
              <a:buSzPct val="97000"/>
              <a:defRPr/>
            </a:pPr>
            <a:r>
              <a:rPr lang="en-US" sz="2600" dirty="0"/>
              <a:t> The choice of which EVT to use depends on the nature and duration of the work being measured.</a:t>
            </a:r>
          </a:p>
          <a:p>
            <a:pPr>
              <a:spcBef>
                <a:spcPts val="1600"/>
              </a:spcBef>
              <a:buClr>
                <a:schemeClr val="accent3">
                  <a:lumMod val="75000"/>
                </a:schemeClr>
              </a:buClr>
              <a:buSzPct val="97000"/>
              <a:defRPr/>
            </a:pPr>
            <a:r>
              <a:rPr lang="en-US" sz="2600" dirty="0"/>
              <a:t>Order of preference: Discrete, Apportioned, and Level of Effort.</a:t>
            </a:r>
          </a:p>
          <a:p>
            <a:pPr>
              <a:spcBef>
                <a:spcPts val="1600"/>
              </a:spcBef>
              <a:buClr>
                <a:schemeClr val="accent3">
                  <a:lumMod val="75000"/>
                </a:schemeClr>
              </a:buClr>
              <a:buSzPct val="97000"/>
              <a:defRPr/>
            </a:pPr>
            <a:r>
              <a:rPr lang="en-US" sz="2600" dirty="0"/>
              <a:t>For discrete EVTs choose the best objective measurement of physical completion and report monthly</a:t>
            </a:r>
            <a:r>
              <a:rPr lang="en-US" sz="2600" dirty="0">
                <a:latin typeface="Arial Narrow" panose="020B0606020202030204" pitchFamily="34" charset="0"/>
              </a:rPr>
              <a:t>. </a:t>
            </a:r>
          </a:p>
          <a:p>
            <a:pPr defTabSz="966612">
              <a:buClr>
                <a:schemeClr val="accent4"/>
              </a:buClr>
              <a:defRPr/>
            </a:pPr>
            <a:r>
              <a:rPr lang="en-US" sz="2600" dirty="0"/>
              <a:t>The time phased plan must reflect the way the resources are planned to be expended and work  performed to prevent artificial variances. </a:t>
            </a:r>
          </a:p>
        </p:txBody>
      </p:sp>
      <p:sp>
        <p:nvSpPr>
          <p:cNvPr id="4" name="Slide Number Placeholder 3">
            <a:extLst>
              <a:ext uri="{FF2B5EF4-FFF2-40B4-BE49-F238E27FC236}">
                <a16:creationId xmlns:a16="http://schemas.microsoft.com/office/drawing/2014/main" xmlns="" id="{F4840E21-396D-4851-8A69-544D554D3B2F}"/>
              </a:ext>
            </a:extLst>
          </p:cNvPr>
          <p:cNvSpPr>
            <a:spLocks noGrp="1"/>
          </p:cNvSpPr>
          <p:nvPr>
            <p:ph type="sldNum" sz="quarter" idx="12"/>
          </p:nvPr>
        </p:nvSpPr>
        <p:spPr>
          <a:xfrm>
            <a:off x="9160718" y="6310311"/>
            <a:ext cx="2743200" cy="365125"/>
          </a:xfrm>
        </p:spPr>
        <p:txBody>
          <a:bodyPr/>
          <a:lstStyle/>
          <a:p>
            <a:fld id="{7B59A598-58D1-480D-8057-49927A977735}" type="slidenum">
              <a:rPr lang="en-US" b="1" smtClean="0">
                <a:solidFill>
                  <a:schemeClr val="tx1"/>
                </a:solidFill>
              </a:rPr>
              <a:t>18</a:t>
            </a:fld>
            <a:endParaRPr lang="en-US" b="1" dirty="0">
              <a:solidFill>
                <a:schemeClr val="tx1"/>
              </a:solidFill>
            </a:endParaRPr>
          </a:p>
        </p:txBody>
      </p:sp>
      <p:grpSp>
        <p:nvGrpSpPr>
          <p:cNvPr id="50" name="Group 49">
            <a:extLst>
              <a:ext uri="{FF2B5EF4-FFF2-40B4-BE49-F238E27FC236}">
                <a16:creationId xmlns:a16="http://schemas.microsoft.com/office/drawing/2014/main" xmlns="" id="{4E628A44-55C7-44BA-9067-AA1DFEB67519}"/>
              </a:ext>
            </a:extLst>
          </p:cNvPr>
          <p:cNvGrpSpPr/>
          <p:nvPr/>
        </p:nvGrpSpPr>
        <p:grpSpPr>
          <a:xfrm>
            <a:off x="2229402" y="6657977"/>
            <a:ext cx="9144000" cy="200025"/>
            <a:chOff x="0" y="0"/>
            <a:chExt cx="12192000" cy="200025"/>
          </a:xfrm>
        </p:grpSpPr>
        <p:grpSp>
          <p:nvGrpSpPr>
            <p:cNvPr id="51" name="Group 50">
              <a:extLst>
                <a:ext uri="{FF2B5EF4-FFF2-40B4-BE49-F238E27FC236}">
                  <a16:creationId xmlns:a16="http://schemas.microsoft.com/office/drawing/2014/main" xmlns="" id="{B53E39A9-8064-4C67-8CF4-8539A38C5725}"/>
                </a:ext>
              </a:extLst>
            </p:cNvPr>
            <p:cNvGrpSpPr/>
            <p:nvPr userDrawn="1"/>
          </p:nvGrpSpPr>
          <p:grpSpPr>
            <a:xfrm>
              <a:off x="8261895" y="0"/>
              <a:ext cx="3930105" cy="200025"/>
              <a:chOff x="4905373" y="3677833"/>
              <a:chExt cx="7286628" cy="370857"/>
            </a:xfrm>
          </p:grpSpPr>
          <p:sp>
            <p:nvSpPr>
              <p:cNvPr id="106" name="Freeform 193">
                <a:extLst>
                  <a:ext uri="{FF2B5EF4-FFF2-40B4-BE49-F238E27FC236}">
                    <a16:creationId xmlns:a16="http://schemas.microsoft.com/office/drawing/2014/main" xmlns="" id="{EC87E56C-DBAE-4D08-AA7B-D6109DACA18E}"/>
                  </a:ext>
                </a:extLst>
              </p:cNvPr>
              <p:cNvSpPr>
                <a:spLocks/>
              </p:cNvSpPr>
              <p:nvPr/>
            </p:nvSpPr>
            <p:spPr bwMode="auto">
              <a:xfrm>
                <a:off x="4905373" y="3677833"/>
                <a:ext cx="733228" cy="370857"/>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7" name="Freeform 194">
                <a:extLst>
                  <a:ext uri="{FF2B5EF4-FFF2-40B4-BE49-F238E27FC236}">
                    <a16:creationId xmlns:a16="http://schemas.microsoft.com/office/drawing/2014/main" xmlns="" id="{32D2E330-6A39-4EBB-B5FD-29D40856C864}"/>
                  </a:ext>
                </a:extLst>
              </p:cNvPr>
              <p:cNvSpPr>
                <a:spLocks/>
              </p:cNvSpPr>
              <p:nvPr/>
            </p:nvSpPr>
            <p:spPr bwMode="auto">
              <a:xfrm>
                <a:off x="514049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8" name="Freeform 195">
                <a:extLst>
                  <a:ext uri="{FF2B5EF4-FFF2-40B4-BE49-F238E27FC236}">
                    <a16:creationId xmlns:a16="http://schemas.microsoft.com/office/drawing/2014/main" xmlns="" id="{89666817-DEAC-4A15-8D4D-9B6609D4CCF2}"/>
                  </a:ext>
                </a:extLst>
              </p:cNvPr>
              <p:cNvSpPr>
                <a:spLocks/>
              </p:cNvSpPr>
              <p:nvPr/>
            </p:nvSpPr>
            <p:spPr bwMode="auto">
              <a:xfrm>
                <a:off x="5512559" y="3677833"/>
                <a:ext cx="734440" cy="370857"/>
              </a:xfrm>
              <a:custGeom>
                <a:avLst/>
                <a:gdLst>
                  <a:gd name="T0" fmla="*/ 606 w 606"/>
                  <a:gd name="T1" fmla="*/ 306 h 306"/>
                  <a:gd name="T2" fmla="*/ 412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2"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9" name="Freeform 196">
                <a:extLst>
                  <a:ext uri="{FF2B5EF4-FFF2-40B4-BE49-F238E27FC236}">
                    <a16:creationId xmlns:a16="http://schemas.microsoft.com/office/drawing/2014/main" xmlns="" id="{8F8F66DF-95AC-465D-8387-E097B420D286}"/>
                  </a:ext>
                </a:extLst>
              </p:cNvPr>
              <p:cNvSpPr>
                <a:spLocks/>
              </p:cNvSpPr>
              <p:nvPr/>
            </p:nvSpPr>
            <p:spPr bwMode="auto">
              <a:xfrm>
                <a:off x="5747677" y="3677833"/>
                <a:ext cx="868967" cy="370857"/>
              </a:xfrm>
              <a:custGeom>
                <a:avLst/>
                <a:gdLst>
                  <a:gd name="T0" fmla="*/ 717 w 717"/>
                  <a:gd name="T1" fmla="*/ 306 h 306"/>
                  <a:gd name="T2" fmla="*/ 412 w 717"/>
                  <a:gd name="T3" fmla="*/ 306 h 306"/>
                  <a:gd name="T4" fmla="*/ 0 w 717"/>
                  <a:gd name="T5" fmla="*/ 0 h 306"/>
                  <a:gd name="T6" fmla="*/ 305 w 717"/>
                  <a:gd name="T7" fmla="*/ 0 h 306"/>
                  <a:gd name="T8" fmla="*/ 717 w 717"/>
                  <a:gd name="T9" fmla="*/ 306 h 306"/>
                </a:gdLst>
                <a:ahLst/>
                <a:cxnLst>
                  <a:cxn ang="0">
                    <a:pos x="T0" y="T1"/>
                  </a:cxn>
                  <a:cxn ang="0">
                    <a:pos x="T2" y="T3"/>
                  </a:cxn>
                  <a:cxn ang="0">
                    <a:pos x="T4" y="T5"/>
                  </a:cxn>
                  <a:cxn ang="0">
                    <a:pos x="T6" y="T7"/>
                  </a:cxn>
                  <a:cxn ang="0">
                    <a:pos x="T8" y="T9"/>
                  </a:cxn>
                </a:cxnLst>
                <a:rect l="0" t="0" r="r" b="b"/>
                <a:pathLst>
                  <a:path w="717" h="306">
                    <a:moveTo>
                      <a:pt x="717" y="306"/>
                    </a:moveTo>
                    <a:lnTo>
                      <a:pt x="412" y="306"/>
                    </a:lnTo>
                    <a:lnTo>
                      <a:pt x="0" y="0"/>
                    </a:lnTo>
                    <a:lnTo>
                      <a:pt x="305" y="0"/>
                    </a:lnTo>
                    <a:lnTo>
                      <a:pt x="717"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0" name="Freeform 197">
                <a:extLst>
                  <a:ext uri="{FF2B5EF4-FFF2-40B4-BE49-F238E27FC236}">
                    <a16:creationId xmlns:a16="http://schemas.microsoft.com/office/drawing/2014/main" xmlns="" id="{F57C2BA3-AD84-4AB4-B904-3A64C6715265}"/>
                  </a:ext>
                </a:extLst>
              </p:cNvPr>
              <p:cNvSpPr>
                <a:spLocks/>
              </p:cNvSpPr>
              <p:nvPr/>
            </p:nvSpPr>
            <p:spPr bwMode="auto">
              <a:xfrm>
                <a:off x="6120957" y="3677833"/>
                <a:ext cx="733228" cy="370857"/>
              </a:xfrm>
              <a:custGeom>
                <a:avLst/>
                <a:gdLst>
                  <a:gd name="T0" fmla="*/ 605 w 605"/>
                  <a:gd name="T1" fmla="*/ 306 h 306"/>
                  <a:gd name="T2" fmla="*/ 411 w 605"/>
                  <a:gd name="T3" fmla="*/ 306 h 306"/>
                  <a:gd name="T4" fmla="*/ 0 w 605"/>
                  <a:gd name="T5" fmla="*/ 0 h 306"/>
                  <a:gd name="T6" fmla="*/ 191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1"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1" name="Freeform 198">
                <a:extLst>
                  <a:ext uri="{FF2B5EF4-FFF2-40B4-BE49-F238E27FC236}">
                    <a16:creationId xmlns:a16="http://schemas.microsoft.com/office/drawing/2014/main" xmlns="" id="{00EF7FEF-4040-41DA-BFB9-C357E0516D61}"/>
                  </a:ext>
                </a:extLst>
              </p:cNvPr>
              <p:cNvSpPr>
                <a:spLocks/>
              </p:cNvSpPr>
              <p:nvPr/>
            </p:nvSpPr>
            <p:spPr bwMode="auto">
              <a:xfrm>
                <a:off x="6352439" y="3677833"/>
                <a:ext cx="871390" cy="370857"/>
              </a:xfrm>
              <a:custGeom>
                <a:avLst/>
                <a:gdLst>
                  <a:gd name="T0" fmla="*/ 719 w 719"/>
                  <a:gd name="T1" fmla="*/ 306 h 306"/>
                  <a:gd name="T2" fmla="*/ 414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4"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2" name="Freeform 199">
                <a:extLst>
                  <a:ext uri="{FF2B5EF4-FFF2-40B4-BE49-F238E27FC236}">
                    <a16:creationId xmlns:a16="http://schemas.microsoft.com/office/drawing/2014/main" xmlns="" id="{3B6801ED-97CB-4FE5-BE96-E3A7E04D426F}"/>
                  </a:ext>
                </a:extLst>
              </p:cNvPr>
              <p:cNvSpPr>
                <a:spLocks/>
              </p:cNvSpPr>
              <p:nvPr/>
            </p:nvSpPr>
            <p:spPr bwMode="auto">
              <a:xfrm>
                <a:off x="6728142" y="3677833"/>
                <a:ext cx="733228" cy="370857"/>
              </a:xfrm>
              <a:custGeom>
                <a:avLst/>
                <a:gdLst>
                  <a:gd name="T0" fmla="*/ 605 w 605"/>
                  <a:gd name="T1" fmla="*/ 306 h 306"/>
                  <a:gd name="T2" fmla="*/ 411 w 605"/>
                  <a:gd name="T3" fmla="*/ 306 h 306"/>
                  <a:gd name="T4" fmla="*/ 0 w 605"/>
                  <a:gd name="T5" fmla="*/ 0 h 306"/>
                  <a:gd name="T6" fmla="*/ 192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2"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3" name="Freeform 200">
                <a:extLst>
                  <a:ext uri="{FF2B5EF4-FFF2-40B4-BE49-F238E27FC236}">
                    <a16:creationId xmlns:a16="http://schemas.microsoft.com/office/drawing/2014/main" xmlns="" id="{9E0C4EC1-6158-47BA-AD7E-C1F3C8FF9B6B}"/>
                  </a:ext>
                </a:extLst>
              </p:cNvPr>
              <p:cNvSpPr>
                <a:spLocks/>
              </p:cNvSpPr>
              <p:nvPr/>
            </p:nvSpPr>
            <p:spPr bwMode="auto">
              <a:xfrm>
                <a:off x="6960836" y="3677833"/>
                <a:ext cx="870178" cy="370857"/>
              </a:xfrm>
              <a:custGeom>
                <a:avLst/>
                <a:gdLst>
                  <a:gd name="T0" fmla="*/ 718 w 718"/>
                  <a:gd name="T1" fmla="*/ 306 h 306"/>
                  <a:gd name="T2" fmla="*/ 413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3"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4" name="Freeform 201">
                <a:extLst>
                  <a:ext uri="{FF2B5EF4-FFF2-40B4-BE49-F238E27FC236}">
                    <a16:creationId xmlns:a16="http://schemas.microsoft.com/office/drawing/2014/main" xmlns="" id="{FE3C667A-3691-42DA-B147-FFD1208217E8}"/>
                  </a:ext>
                </a:extLst>
              </p:cNvPr>
              <p:cNvSpPr>
                <a:spLocks/>
              </p:cNvSpPr>
              <p:nvPr/>
            </p:nvSpPr>
            <p:spPr bwMode="auto">
              <a:xfrm>
                <a:off x="733532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5" name="Freeform 202">
                <a:extLst>
                  <a:ext uri="{FF2B5EF4-FFF2-40B4-BE49-F238E27FC236}">
                    <a16:creationId xmlns:a16="http://schemas.microsoft.com/office/drawing/2014/main" xmlns="" id="{05A3A47A-8CE4-4961-B539-A09AF910461C}"/>
                  </a:ext>
                </a:extLst>
              </p:cNvPr>
              <p:cNvSpPr>
                <a:spLocks/>
              </p:cNvSpPr>
              <p:nvPr/>
            </p:nvSpPr>
            <p:spPr bwMode="auto">
              <a:xfrm>
                <a:off x="7568022" y="3677833"/>
                <a:ext cx="871390" cy="370857"/>
              </a:xfrm>
              <a:custGeom>
                <a:avLst/>
                <a:gdLst>
                  <a:gd name="T0" fmla="*/ 719 w 719"/>
                  <a:gd name="T1" fmla="*/ 306 h 306"/>
                  <a:gd name="T2" fmla="*/ 411 w 719"/>
                  <a:gd name="T3" fmla="*/ 306 h 306"/>
                  <a:gd name="T4" fmla="*/ 0 w 719"/>
                  <a:gd name="T5" fmla="*/ 0 h 306"/>
                  <a:gd name="T6" fmla="*/ 307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7"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6" name="Freeform 203">
                <a:extLst>
                  <a:ext uri="{FF2B5EF4-FFF2-40B4-BE49-F238E27FC236}">
                    <a16:creationId xmlns:a16="http://schemas.microsoft.com/office/drawing/2014/main" xmlns="" id="{FFBC34E0-200D-4374-A53E-141586AB1678}"/>
                  </a:ext>
                </a:extLst>
              </p:cNvPr>
              <p:cNvSpPr>
                <a:spLocks/>
              </p:cNvSpPr>
              <p:nvPr/>
            </p:nvSpPr>
            <p:spPr bwMode="auto">
              <a:xfrm>
                <a:off x="7943726" y="3677833"/>
                <a:ext cx="730804" cy="370857"/>
              </a:xfrm>
              <a:custGeom>
                <a:avLst/>
                <a:gdLst>
                  <a:gd name="T0" fmla="*/ 603 w 603"/>
                  <a:gd name="T1" fmla="*/ 306 h 306"/>
                  <a:gd name="T2" fmla="*/ 411 w 603"/>
                  <a:gd name="T3" fmla="*/ 306 h 306"/>
                  <a:gd name="T4" fmla="*/ 0 w 603"/>
                  <a:gd name="T5" fmla="*/ 0 h 306"/>
                  <a:gd name="T6" fmla="*/ 191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1"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7" name="Freeform 204">
                <a:extLst>
                  <a:ext uri="{FF2B5EF4-FFF2-40B4-BE49-F238E27FC236}">
                    <a16:creationId xmlns:a16="http://schemas.microsoft.com/office/drawing/2014/main" xmlns="" id="{9636A306-8D50-4F78-BF0A-B494612ADF4E}"/>
                  </a:ext>
                </a:extLst>
              </p:cNvPr>
              <p:cNvSpPr>
                <a:spLocks/>
              </p:cNvSpPr>
              <p:nvPr/>
            </p:nvSpPr>
            <p:spPr bwMode="auto">
              <a:xfrm>
                <a:off x="8175208" y="3677833"/>
                <a:ext cx="871390" cy="370857"/>
              </a:xfrm>
              <a:custGeom>
                <a:avLst/>
                <a:gdLst>
                  <a:gd name="T0" fmla="*/ 719 w 719"/>
                  <a:gd name="T1" fmla="*/ 306 h 306"/>
                  <a:gd name="T2" fmla="*/ 412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8" name="Freeform 205">
                <a:extLst>
                  <a:ext uri="{FF2B5EF4-FFF2-40B4-BE49-F238E27FC236}">
                    <a16:creationId xmlns:a16="http://schemas.microsoft.com/office/drawing/2014/main" xmlns="" id="{4F0EBC57-C497-42FC-AE60-5481F6CDD7B9}"/>
                  </a:ext>
                </a:extLst>
              </p:cNvPr>
              <p:cNvSpPr>
                <a:spLocks/>
              </p:cNvSpPr>
              <p:nvPr/>
            </p:nvSpPr>
            <p:spPr bwMode="auto">
              <a:xfrm>
                <a:off x="8550912" y="3677833"/>
                <a:ext cx="730804" cy="370857"/>
              </a:xfrm>
              <a:custGeom>
                <a:avLst/>
                <a:gdLst>
                  <a:gd name="T0" fmla="*/ 603 w 603"/>
                  <a:gd name="T1" fmla="*/ 306 h 306"/>
                  <a:gd name="T2" fmla="*/ 411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9" name="Freeform 206">
                <a:extLst>
                  <a:ext uri="{FF2B5EF4-FFF2-40B4-BE49-F238E27FC236}">
                    <a16:creationId xmlns:a16="http://schemas.microsoft.com/office/drawing/2014/main" xmlns="" id="{8A9304E8-AA28-4B52-A508-53D12625CAE7}"/>
                  </a:ext>
                </a:extLst>
              </p:cNvPr>
              <p:cNvSpPr>
                <a:spLocks/>
              </p:cNvSpPr>
              <p:nvPr/>
            </p:nvSpPr>
            <p:spPr bwMode="auto">
              <a:xfrm>
                <a:off x="8783606" y="3677833"/>
                <a:ext cx="870178" cy="370857"/>
              </a:xfrm>
              <a:custGeom>
                <a:avLst/>
                <a:gdLst>
                  <a:gd name="T0" fmla="*/ 718 w 718"/>
                  <a:gd name="T1" fmla="*/ 306 h 306"/>
                  <a:gd name="T2" fmla="*/ 411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1"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0" name="Freeform 207">
                <a:extLst>
                  <a:ext uri="{FF2B5EF4-FFF2-40B4-BE49-F238E27FC236}">
                    <a16:creationId xmlns:a16="http://schemas.microsoft.com/office/drawing/2014/main" xmlns="" id="{377F3ACD-7E5B-4356-A4FF-088D3894D537}"/>
                  </a:ext>
                </a:extLst>
              </p:cNvPr>
              <p:cNvSpPr>
                <a:spLocks/>
              </p:cNvSpPr>
              <p:nvPr/>
            </p:nvSpPr>
            <p:spPr bwMode="auto">
              <a:xfrm>
                <a:off x="915809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1" name="Freeform 208">
                <a:extLst>
                  <a:ext uri="{FF2B5EF4-FFF2-40B4-BE49-F238E27FC236}">
                    <a16:creationId xmlns:a16="http://schemas.microsoft.com/office/drawing/2014/main" xmlns="" id="{D4FCE283-C5E4-42A6-AFD3-30139A51947A}"/>
                  </a:ext>
                </a:extLst>
              </p:cNvPr>
              <p:cNvSpPr>
                <a:spLocks/>
              </p:cNvSpPr>
              <p:nvPr/>
            </p:nvSpPr>
            <p:spPr bwMode="auto">
              <a:xfrm>
                <a:off x="9390792" y="3677833"/>
                <a:ext cx="871390" cy="370857"/>
              </a:xfrm>
              <a:custGeom>
                <a:avLst/>
                <a:gdLst>
                  <a:gd name="T0" fmla="*/ 719 w 719"/>
                  <a:gd name="T1" fmla="*/ 306 h 306"/>
                  <a:gd name="T2" fmla="*/ 411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2" name="Freeform 209">
                <a:extLst>
                  <a:ext uri="{FF2B5EF4-FFF2-40B4-BE49-F238E27FC236}">
                    <a16:creationId xmlns:a16="http://schemas.microsoft.com/office/drawing/2014/main" xmlns="" id="{F35F7EDD-7968-4703-8CF3-0C1B5737E85B}"/>
                  </a:ext>
                </a:extLst>
              </p:cNvPr>
              <p:cNvSpPr>
                <a:spLocks/>
              </p:cNvSpPr>
              <p:nvPr/>
            </p:nvSpPr>
            <p:spPr bwMode="auto">
              <a:xfrm>
                <a:off x="9762859" y="3677833"/>
                <a:ext cx="734440" cy="370857"/>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3" name="Freeform 210">
                <a:extLst>
                  <a:ext uri="{FF2B5EF4-FFF2-40B4-BE49-F238E27FC236}">
                    <a16:creationId xmlns:a16="http://schemas.microsoft.com/office/drawing/2014/main" xmlns="" id="{155BD930-07AE-4111-9BE9-4F979956455E}"/>
                  </a:ext>
                </a:extLst>
              </p:cNvPr>
              <p:cNvSpPr>
                <a:spLocks/>
              </p:cNvSpPr>
              <p:nvPr/>
            </p:nvSpPr>
            <p:spPr bwMode="auto">
              <a:xfrm>
                <a:off x="9997977" y="3677833"/>
                <a:ext cx="871390" cy="370857"/>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4" name="Freeform 211">
                <a:extLst>
                  <a:ext uri="{FF2B5EF4-FFF2-40B4-BE49-F238E27FC236}">
                    <a16:creationId xmlns:a16="http://schemas.microsoft.com/office/drawing/2014/main" xmlns="" id="{90C1F26C-5F45-41BF-B81D-0C682A40126B}"/>
                  </a:ext>
                </a:extLst>
              </p:cNvPr>
              <p:cNvSpPr>
                <a:spLocks/>
              </p:cNvSpPr>
              <p:nvPr/>
            </p:nvSpPr>
            <p:spPr bwMode="auto">
              <a:xfrm>
                <a:off x="10371257" y="3677833"/>
                <a:ext cx="733228" cy="370857"/>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5" name="Freeform 212">
                <a:extLst>
                  <a:ext uri="{FF2B5EF4-FFF2-40B4-BE49-F238E27FC236}">
                    <a16:creationId xmlns:a16="http://schemas.microsoft.com/office/drawing/2014/main" xmlns="" id="{8B8B1763-92AB-46B5-89F3-88CC2FA7B816}"/>
                  </a:ext>
                </a:extLst>
              </p:cNvPr>
              <p:cNvSpPr>
                <a:spLocks/>
              </p:cNvSpPr>
              <p:nvPr/>
            </p:nvSpPr>
            <p:spPr bwMode="auto">
              <a:xfrm>
                <a:off x="10606375"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6" name="Freeform 213">
                <a:extLst>
                  <a:ext uri="{FF2B5EF4-FFF2-40B4-BE49-F238E27FC236}">
                    <a16:creationId xmlns:a16="http://schemas.microsoft.com/office/drawing/2014/main" xmlns="" id="{FF62E6F4-0B9F-4B6B-9368-B890C52DB730}"/>
                  </a:ext>
                </a:extLst>
              </p:cNvPr>
              <p:cNvSpPr>
                <a:spLocks/>
              </p:cNvSpPr>
              <p:nvPr/>
            </p:nvSpPr>
            <p:spPr bwMode="auto">
              <a:xfrm>
                <a:off x="10978443" y="3677833"/>
                <a:ext cx="733228" cy="370857"/>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7" name="Freeform 214">
                <a:extLst>
                  <a:ext uri="{FF2B5EF4-FFF2-40B4-BE49-F238E27FC236}">
                    <a16:creationId xmlns:a16="http://schemas.microsoft.com/office/drawing/2014/main" xmlns="" id="{BCCA9630-A1A3-48A4-9F83-CC63B84A578F}"/>
                  </a:ext>
                </a:extLst>
              </p:cNvPr>
              <p:cNvSpPr>
                <a:spLocks/>
              </p:cNvSpPr>
              <p:nvPr/>
            </p:nvSpPr>
            <p:spPr bwMode="auto">
              <a:xfrm>
                <a:off x="1121356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8" name="Freeform 83">
                <a:extLst>
                  <a:ext uri="{FF2B5EF4-FFF2-40B4-BE49-F238E27FC236}">
                    <a16:creationId xmlns:a16="http://schemas.microsoft.com/office/drawing/2014/main" xmlns="" id="{39A5D859-63C3-4C48-BC74-99CFE6296A86}"/>
                  </a:ext>
                </a:extLst>
              </p:cNvPr>
              <p:cNvSpPr>
                <a:spLocks/>
              </p:cNvSpPr>
              <p:nvPr/>
            </p:nvSpPr>
            <p:spPr bwMode="auto">
              <a:xfrm>
                <a:off x="11585630" y="3677833"/>
                <a:ext cx="606371" cy="370857"/>
              </a:xfrm>
              <a:custGeom>
                <a:avLst/>
                <a:gdLst>
                  <a:gd name="connsiteX0" fmla="*/ 0 w 606371"/>
                  <a:gd name="connsiteY0" fmla="*/ 0 h 370857"/>
                  <a:gd name="connsiteX1" fmla="*/ 235118 w 606371"/>
                  <a:gd name="connsiteY1" fmla="*/ 0 h 370857"/>
                  <a:gd name="connsiteX2" fmla="*/ 606371 w 606371"/>
                  <a:gd name="connsiteY2" fmla="*/ 275738 h 370857"/>
                  <a:gd name="connsiteX3" fmla="*/ 606371 w 606371"/>
                  <a:gd name="connsiteY3" fmla="*/ 370857 h 370857"/>
                  <a:gd name="connsiteX4" fmla="*/ 499322 w 606371"/>
                  <a:gd name="connsiteY4" fmla="*/ 370857 h 370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371" h="370857">
                    <a:moveTo>
                      <a:pt x="0" y="0"/>
                    </a:moveTo>
                    <a:lnTo>
                      <a:pt x="235118" y="0"/>
                    </a:lnTo>
                    <a:lnTo>
                      <a:pt x="606371" y="275738"/>
                    </a:lnTo>
                    <a:lnTo>
                      <a:pt x="606371" y="370857"/>
                    </a:lnTo>
                    <a:lnTo>
                      <a:pt x="499322" y="37085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sp>
            <p:nvSpPr>
              <p:cNvPr id="129" name="Freeform 84">
                <a:extLst>
                  <a:ext uri="{FF2B5EF4-FFF2-40B4-BE49-F238E27FC236}">
                    <a16:creationId xmlns:a16="http://schemas.microsoft.com/office/drawing/2014/main" xmlns="" id="{E248BF84-9E37-442D-843B-78F2260E22C9}"/>
                  </a:ext>
                </a:extLst>
              </p:cNvPr>
              <p:cNvSpPr>
                <a:spLocks/>
              </p:cNvSpPr>
              <p:nvPr/>
            </p:nvSpPr>
            <p:spPr bwMode="auto">
              <a:xfrm>
                <a:off x="11820747" y="3677833"/>
                <a:ext cx="371253" cy="275737"/>
              </a:xfrm>
              <a:custGeom>
                <a:avLst/>
                <a:gdLst>
                  <a:gd name="connsiteX0" fmla="*/ 0 w 371253"/>
                  <a:gd name="connsiteY0" fmla="*/ 0 h 275737"/>
                  <a:gd name="connsiteX1" fmla="*/ 369644 w 371253"/>
                  <a:gd name="connsiteY1" fmla="*/ 0 h 275737"/>
                  <a:gd name="connsiteX2" fmla="*/ 371253 w 371253"/>
                  <a:gd name="connsiteY2" fmla="*/ 1195 h 275737"/>
                  <a:gd name="connsiteX3" fmla="*/ 371253 w 371253"/>
                  <a:gd name="connsiteY3" fmla="*/ 275737 h 275737"/>
                </a:gdLst>
                <a:ahLst/>
                <a:cxnLst>
                  <a:cxn ang="0">
                    <a:pos x="connsiteX0" y="connsiteY0"/>
                  </a:cxn>
                  <a:cxn ang="0">
                    <a:pos x="connsiteX1" y="connsiteY1"/>
                  </a:cxn>
                  <a:cxn ang="0">
                    <a:pos x="connsiteX2" y="connsiteY2"/>
                  </a:cxn>
                  <a:cxn ang="0">
                    <a:pos x="connsiteX3" y="connsiteY3"/>
                  </a:cxn>
                </a:cxnLst>
                <a:rect l="l" t="t" r="r" b="b"/>
                <a:pathLst>
                  <a:path w="371253" h="275737">
                    <a:moveTo>
                      <a:pt x="0" y="0"/>
                    </a:moveTo>
                    <a:lnTo>
                      <a:pt x="369644" y="0"/>
                    </a:lnTo>
                    <a:lnTo>
                      <a:pt x="371253" y="1195"/>
                    </a:lnTo>
                    <a:lnTo>
                      <a:pt x="371253" y="27573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grpSp>
        <p:grpSp>
          <p:nvGrpSpPr>
            <p:cNvPr id="52" name="Group 51">
              <a:extLst>
                <a:ext uri="{FF2B5EF4-FFF2-40B4-BE49-F238E27FC236}">
                  <a16:creationId xmlns:a16="http://schemas.microsoft.com/office/drawing/2014/main" xmlns="" id="{F0CF8C24-60B9-46BF-BABE-82F79FE5831D}"/>
                </a:ext>
              </a:extLst>
            </p:cNvPr>
            <p:cNvGrpSpPr/>
            <p:nvPr userDrawn="1"/>
          </p:nvGrpSpPr>
          <p:grpSpPr>
            <a:xfrm>
              <a:off x="4658188" y="0"/>
              <a:ext cx="3870406" cy="200025"/>
              <a:chOff x="4905373" y="3677833"/>
              <a:chExt cx="7175943" cy="370857"/>
            </a:xfrm>
          </p:grpSpPr>
          <p:sp>
            <p:nvSpPr>
              <p:cNvPr id="84" name="Freeform 193">
                <a:extLst>
                  <a:ext uri="{FF2B5EF4-FFF2-40B4-BE49-F238E27FC236}">
                    <a16:creationId xmlns:a16="http://schemas.microsoft.com/office/drawing/2014/main" xmlns="" id="{6DC3D836-E09A-4D08-896A-F35476C8239B}"/>
                  </a:ext>
                </a:extLst>
              </p:cNvPr>
              <p:cNvSpPr>
                <a:spLocks/>
              </p:cNvSpPr>
              <p:nvPr/>
            </p:nvSpPr>
            <p:spPr bwMode="auto">
              <a:xfrm>
                <a:off x="4905373" y="3677833"/>
                <a:ext cx="733228" cy="370857"/>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5" name="Freeform 194">
                <a:extLst>
                  <a:ext uri="{FF2B5EF4-FFF2-40B4-BE49-F238E27FC236}">
                    <a16:creationId xmlns:a16="http://schemas.microsoft.com/office/drawing/2014/main" xmlns="" id="{DB05FF64-285C-40A8-AC31-7002069EF9F9}"/>
                  </a:ext>
                </a:extLst>
              </p:cNvPr>
              <p:cNvSpPr>
                <a:spLocks/>
              </p:cNvSpPr>
              <p:nvPr/>
            </p:nvSpPr>
            <p:spPr bwMode="auto">
              <a:xfrm>
                <a:off x="514049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6" name="Freeform 195">
                <a:extLst>
                  <a:ext uri="{FF2B5EF4-FFF2-40B4-BE49-F238E27FC236}">
                    <a16:creationId xmlns:a16="http://schemas.microsoft.com/office/drawing/2014/main" xmlns="" id="{469A1994-0208-4042-8212-CB0DA1EDF2D0}"/>
                  </a:ext>
                </a:extLst>
              </p:cNvPr>
              <p:cNvSpPr>
                <a:spLocks/>
              </p:cNvSpPr>
              <p:nvPr/>
            </p:nvSpPr>
            <p:spPr bwMode="auto">
              <a:xfrm>
                <a:off x="5512559" y="3677833"/>
                <a:ext cx="734440" cy="370857"/>
              </a:xfrm>
              <a:custGeom>
                <a:avLst/>
                <a:gdLst>
                  <a:gd name="T0" fmla="*/ 606 w 606"/>
                  <a:gd name="T1" fmla="*/ 306 h 306"/>
                  <a:gd name="T2" fmla="*/ 412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2"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7" name="Freeform 196">
                <a:extLst>
                  <a:ext uri="{FF2B5EF4-FFF2-40B4-BE49-F238E27FC236}">
                    <a16:creationId xmlns:a16="http://schemas.microsoft.com/office/drawing/2014/main" xmlns="" id="{9C95E5D2-B56B-44D2-AA61-1ECD87897A14}"/>
                  </a:ext>
                </a:extLst>
              </p:cNvPr>
              <p:cNvSpPr>
                <a:spLocks/>
              </p:cNvSpPr>
              <p:nvPr/>
            </p:nvSpPr>
            <p:spPr bwMode="auto">
              <a:xfrm>
                <a:off x="5747677" y="3677833"/>
                <a:ext cx="868967" cy="370857"/>
              </a:xfrm>
              <a:custGeom>
                <a:avLst/>
                <a:gdLst>
                  <a:gd name="T0" fmla="*/ 717 w 717"/>
                  <a:gd name="T1" fmla="*/ 306 h 306"/>
                  <a:gd name="T2" fmla="*/ 412 w 717"/>
                  <a:gd name="T3" fmla="*/ 306 h 306"/>
                  <a:gd name="T4" fmla="*/ 0 w 717"/>
                  <a:gd name="T5" fmla="*/ 0 h 306"/>
                  <a:gd name="T6" fmla="*/ 305 w 717"/>
                  <a:gd name="T7" fmla="*/ 0 h 306"/>
                  <a:gd name="T8" fmla="*/ 717 w 717"/>
                  <a:gd name="T9" fmla="*/ 306 h 306"/>
                </a:gdLst>
                <a:ahLst/>
                <a:cxnLst>
                  <a:cxn ang="0">
                    <a:pos x="T0" y="T1"/>
                  </a:cxn>
                  <a:cxn ang="0">
                    <a:pos x="T2" y="T3"/>
                  </a:cxn>
                  <a:cxn ang="0">
                    <a:pos x="T4" y="T5"/>
                  </a:cxn>
                  <a:cxn ang="0">
                    <a:pos x="T6" y="T7"/>
                  </a:cxn>
                  <a:cxn ang="0">
                    <a:pos x="T8" y="T9"/>
                  </a:cxn>
                </a:cxnLst>
                <a:rect l="0" t="0" r="r" b="b"/>
                <a:pathLst>
                  <a:path w="717" h="306">
                    <a:moveTo>
                      <a:pt x="717" y="306"/>
                    </a:moveTo>
                    <a:lnTo>
                      <a:pt x="412" y="306"/>
                    </a:lnTo>
                    <a:lnTo>
                      <a:pt x="0" y="0"/>
                    </a:lnTo>
                    <a:lnTo>
                      <a:pt x="305" y="0"/>
                    </a:lnTo>
                    <a:lnTo>
                      <a:pt x="717"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8" name="Freeform 197">
                <a:extLst>
                  <a:ext uri="{FF2B5EF4-FFF2-40B4-BE49-F238E27FC236}">
                    <a16:creationId xmlns:a16="http://schemas.microsoft.com/office/drawing/2014/main" xmlns="" id="{2ADB6970-0BAD-45E2-9AFC-0DF6B2ECCD52}"/>
                  </a:ext>
                </a:extLst>
              </p:cNvPr>
              <p:cNvSpPr>
                <a:spLocks/>
              </p:cNvSpPr>
              <p:nvPr/>
            </p:nvSpPr>
            <p:spPr bwMode="auto">
              <a:xfrm>
                <a:off x="6120957" y="3677833"/>
                <a:ext cx="733228" cy="370857"/>
              </a:xfrm>
              <a:custGeom>
                <a:avLst/>
                <a:gdLst>
                  <a:gd name="T0" fmla="*/ 605 w 605"/>
                  <a:gd name="T1" fmla="*/ 306 h 306"/>
                  <a:gd name="T2" fmla="*/ 411 w 605"/>
                  <a:gd name="T3" fmla="*/ 306 h 306"/>
                  <a:gd name="T4" fmla="*/ 0 w 605"/>
                  <a:gd name="T5" fmla="*/ 0 h 306"/>
                  <a:gd name="T6" fmla="*/ 191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1"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9" name="Freeform 198">
                <a:extLst>
                  <a:ext uri="{FF2B5EF4-FFF2-40B4-BE49-F238E27FC236}">
                    <a16:creationId xmlns:a16="http://schemas.microsoft.com/office/drawing/2014/main" xmlns="" id="{11AC8BF6-6627-4334-B3B0-AFCC7BD8D26B}"/>
                  </a:ext>
                </a:extLst>
              </p:cNvPr>
              <p:cNvSpPr>
                <a:spLocks/>
              </p:cNvSpPr>
              <p:nvPr/>
            </p:nvSpPr>
            <p:spPr bwMode="auto">
              <a:xfrm>
                <a:off x="6352439" y="3677833"/>
                <a:ext cx="871390" cy="370857"/>
              </a:xfrm>
              <a:custGeom>
                <a:avLst/>
                <a:gdLst>
                  <a:gd name="T0" fmla="*/ 719 w 719"/>
                  <a:gd name="T1" fmla="*/ 306 h 306"/>
                  <a:gd name="T2" fmla="*/ 414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4"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0" name="Freeform 199">
                <a:extLst>
                  <a:ext uri="{FF2B5EF4-FFF2-40B4-BE49-F238E27FC236}">
                    <a16:creationId xmlns:a16="http://schemas.microsoft.com/office/drawing/2014/main" xmlns="" id="{FD5D0121-BBFD-4EB4-BED4-CBEB8CFB1B80}"/>
                  </a:ext>
                </a:extLst>
              </p:cNvPr>
              <p:cNvSpPr>
                <a:spLocks/>
              </p:cNvSpPr>
              <p:nvPr/>
            </p:nvSpPr>
            <p:spPr bwMode="auto">
              <a:xfrm>
                <a:off x="6728142" y="3677833"/>
                <a:ext cx="733228" cy="370857"/>
              </a:xfrm>
              <a:custGeom>
                <a:avLst/>
                <a:gdLst>
                  <a:gd name="T0" fmla="*/ 605 w 605"/>
                  <a:gd name="T1" fmla="*/ 306 h 306"/>
                  <a:gd name="T2" fmla="*/ 411 w 605"/>
                  <a:gd name="T3" fmla="*/ 306 h 306"/>
                  <a:gd name="T4" fmla="*/ 0 w 605"/>
                  <a:gd name="T5" fmla="*/ 0 h 306"/>
                  <a:gd name="T6" fmla="*/ 192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2"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1" name="Freeform 200">
                <a:extLst>
                  <a:ext uri="{FF2B5EF4-FFF2-40B4-BE49-F238E27FC236}">
                    <a16:creationId xmlns:a16="http://schemas.microsoft.com/office/drawing/2014/main" xmlns="" id="{DF941760-6E18-4E8C-A00A-E22B07C23929}"/>
                  </a:ext>
                </a:extLst>
              </p:cNvPr>
              <p:cNvSpPr>
                <a:spLocks/>
              </p:cNvSpPr>
              <p:nvPr/>
            </p:nvSpPr>
            <p:spPr bwMode="auto">
              <a:xfrm>
                <a:off x="6960836" y="3677833"/>
                <a:ext cx="870178" cy="370857"/>
              </a:xfrm>
              <a:custGeom>
                <a:avLst/>
                <a:gdLst>
                  <a:gd name="T0" fmla="*/ 718 w 718"/>
                  <a:gd name="T1" fmla="*/ 306 h 306"/>
                  <a:gd name="T2" fmla="*/ 413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3"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2" name="Freeform 201">
                <a:extLst>
                  <a:ext uri="{FF2B5EF4-FFF2-40B4-BE49-F238E27FC236}">
                    <a16:creationId xmlns:a16="http://schemas.microsoft.com/office/drawing/2014/main" xmlns="" id="{9703146F-7359-4C2E-B6DE-C50FB9EEC6CF}"/>
                  </a:ext>
                </a:extLst>
              </p:cNvPr>
              <p:cNvSpPr>
                <a:spLocks/>
              </p:cNvSpPr>
              <p:nvPr/>
            </p:nvSpPr>
            <p:spPr bwMode="auto">
              <a:xfrm>
                <a:off x="733532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3" name="Freeform 202">
                <a:extLst>
                  <a:ext uri="{FF2B5EF4-FFF2-40B4-BE49-F238E27FC236}">
                    <a16:creationId xmlns:a16="http://schemas.microsoft.com/office/drawing/2014/main" xmlns="" id="{28910A42-9EEB-4229-A96C-F6515415AD63}"/>
                  </a:ext>
                </a:extLst>
              </p:cNvPr>
              <p:cNvSpPr>
                <a:spLocks/>
              </p:cNvSpPr>
              <p:nvPr/>
            </p:nvSpPr>
            <p:spPr bwMode="auto">
              <a:xfrm>
                <a:off x="7568022" y="3677833"/>
                <a:ext cx="871390" cy="370857"/>
              </a:xfrm>
              <a:custGeom>
                <a:avLst/>
                <a:gdLst>
                  <a:gd name="T0" fmla="*/ 719 w 719"/>
                  <a:gd name="T1" fmla="*/ 306 h 306"/>
                  <a:gd name="T2" fmla="*/ 411 w 719"/>
                  <a:gd name="T3" fmla="*/ 306 h 306"/>
                  <a:gd name="T4" fmla="*/ 0 w 719"/>
                  <a:gd name="T5" fmla="*/ 0 h 306"/>
                  <a:gd name="T6" fmla="*/ 307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7"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4" name="Freeform 203">
                <a:extLst>
                  <a:ext uri="{FF2B5EF4-FFF2-40B4-BE49-F238E27FC236}">
                    <a16:creationId xmlns:a16="http://schemas.microsoft.com/office/drawing/2014/main" xmlns="" id="{869FD4E1-6644-4E72-9A36-ACFEAFA9802E}"/>
                  </a:ext>
                </a:extLst>
              </p:cNvPr>
              <p:cNvSpPr>
                <a:spLocks/>
              </p:cNvSpPr>
              <p:nvPr/>
            </p:nvSpPr>
            <p:spPr bwMode="auto">
              <a:xfrm>
                <a:off x="7943726" y="3677833"/>
                <a:ext cx="730804" cy="370857"/>
              </a:xfrm>
              <a:custGeom>
                <a:avLst/>
                <a:gdLst>
                  <a:gd name="T0" fmla="*/ 603 w 603"/>
                  <a:gd name="T1" fmla="*/ 306 h 306"/>
                  <a:gd name="T2" fmla="*/ 411 w 603"/>
                  <a:gd name="T3" fmla="*/ 306 h 306"/>
                  <a:gd name="T4" fmla="*/ 0 w 603"/>
                  <a:gd name="T5" fmla="*/ 0 h 306"/>
                  <a:gd name="T6" fmla="*/ 191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1"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5" name="Freeform 204">
                <a:extLst>
                  <a:ext uri="{FF2B5EF4-FFF2-40B4-BE49-F238E27FC236}">
                    <a16:creationId xmlns:a16="http://schemas.microsoft.com/office/drawing/2014/main" xmlns="" id="{8417A624-267F-4697-829D-D061E7961B81}"/>
                  </a:ext>
                </a:extLst>
              </p:cNvPr>
              <p:cNvSpPr>
                <a:spLocks/>
              </p:cNvSpPr>
              <p:nvPr/>
            </p:nvSpPr>
            <p:spPr bwMode="auto">
              <a:xfrm>
                <a:off x="8175208" y="3677833"/>
                <a:ext cx="871390" cy="370857"/>
              </a:xfrm>
              <a:custGeom>
                <a:avLst/>
                <a:gdLst>
                  <a:gd name="T0" fmla="*/ 719 w 719"/>
                  <a:gd name="T1" fmla="*/ 306 h 306"/>
                  <a:gd name="T2" fmla="*/ 412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6" name="Freeform 205">
                <a:extLst>
                  <a:ext uri="{FF2B5EF4-FFF2-40B4-BE49-F238E27FC236}">
                    <a16:creationId xmlns:a16="http://schemas.microsoft.com/office/drawing/2014/main" xmlns="" id="{AE90624E-5660-4A3F-9FA4-D5FADB7119A5}"/>
                  </a:ext>
                </a:extLst>
              </p:cNvPr>
              <p:cNvSpPr>
                <a:spLocks/>
              </p:cNvSpPr>
              <p:nvPr/>
            </p:nvSpPr>
            <p:spPr bwMode="auto">
              <a:xfrm>
                <a:off x="8550912" y="3677833"/>
                <a:ext cx="730804" cy="370857"/>
              </a:xfrm>
              <a:custGeom>
                <a:avLst/>
                <a:gdLst>
                  <a:gd name="T0" fmla="*/ 603 w 603"/>
                  <a:gd name="T1" fmla="*/ 306 h 306"/>
                  <a:gd name="T2" fmla="*/ 411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7" name="Freeform 206">
                <a:extLst>
                  <a:ext uri="{FF2B5EF4-FFF2-40B4-BE49-F238E27FC236}">
                    <a16:creationId xmlns:a16="http://schemas.microsoft.com/office/drawing/2014/main" xmlns="" id="{B22CE3E5-09E9-4DC0-AB91-00C2C83522E0}"/>
                  </a:ext>
                </a:extLst>
              </p:cNvPr>
              <p:cNvSpPr>
                <a:spLocks/>
              </p:cNvSpPr>
              <p:nvPr/>
            </p:nvSpPr>
            <p:spPr bwMode="auto">
              <a:xfrm>
                <a:off x="8783606" y="3677833"/>
                <a:ext cx="870178" cy="370857"/>
              </a:xfrm>
              <a:custGeom>
                <a:avLst/>
                <a:gdLst>
                  <a:gd name="T0" fmla="*/ 718 w 718"/>
                  <a:gd name="T1" fmla="*/ 306 h 306"/>
                  <a:gd name="T2" fmla="*/ 411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1"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8" name="Freeform 207">
                <a:extLst>
                  <a:ext uri="{FF2B5EF4-FFF2-40B4-BE49-F238E27FC236}">
                    <a16:creationId xmlns:a16="http://schemas.microsoft.com/office/drawing/2014/main" xmlns="" id="{CE33A65A-E7C6-4D4E-ABA4-CCA9DC7B771D}"/>
                  </a:ext>
                </a:extLst>
              </p:cNvPr>
              <p:cNvSpPr>
                <a:spLocks/>
              </p:cNvSpPr>
              <p:nvPr/>
            </p:nvSpPr>
            <p:spPr bwMode="auto">
              <a:xfrm>
                <a:off x="915809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9" name="Freeform 208">
                <a:extLst>
                  <a:ext uri="{FF2B5EF4-FFF2-40B4-BE49-F238E27FC236}">
                    <a16:creationId xmlns:a16="http://schemas.microsoft.com/office/drawing/2014/main" xmlns="" id="{1E16FB53-0D92-4F51-A34A-E7BD161EF4C3}"/>
                  </a:ext>
                </a:extLst>
              </p:cNvPr>
              <p:cNvSpPr>
                <a:spLocks/>
              </p:cNvSpPr>
              <p:nvPr/>
            </p:nvSpPr>
            <p:spPr bwMode="auto">
              <a:xfrm>
                <a:off x="9390792" y="3677833"/>
                <a:ext cx="871390" cy="370857"/>
              </a:xfrm>
              <a:custGeom>
                <a:avLst/>
                <a:gdLst>
                  <a:gd name="T0" fmla="*/ 719 w 719"/>
                  <a:gd name="T1" fmla="*/ 306 h 306"/>
                  <a:gd name="T2" fmla="*/ 411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0" name="Freeform 209">
                <a:extLst>
                  <a:ext uri="{FF2B5EF4-FFF2-40B4-BE49-F238E27FC236}">
                    <a16:creationId xmlns:a16="http://schemas.microsoft.com/office/drawing/2014/main" xmlns="" id="{FDFC1095-879D-46CB-866C-143A63792926}"/>
                  </a:ext>
                </a:extLst>
              </p:cNvPr>
              <p:cNvSpPr>
                <a:spLocks/>
              </p:cNvSpPr>
              <p:nvPr/>
            </p:nvSpPr>
            <p:spPr bwMode="auto">
              <a:xfrm>
                <a:off x="9762859" y="3677833"/>
                <a:ext cx="734440" cy="370857"/>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1" name="Freeform 210">
                <a:extLst>
                  <a:ext uri="{FF2B5EF4-FFF2-40B4-BE49-F238E27FC236}">
                    <a16:creationId xmlns:a16="http://schemas.microsoft.com/office/drawing/2014/main" xmlns="" id="{E60DE4F2-850B-45A6-854D-2A140C097514}"/>
                  </a:ext>
                </a:extLst>
              </p:cNvPr>
              <p:cNvSpPr>
                <a:spLocks/>
              </p:cNvSpPr>
              <p:nvPr/>
            </p:nvSpPr>
            <p:spPr bwMode="auto">
              <a:xfrm>
                <a:off x="9997977" y="3677833"/>
                <a:ext cx="871390" cy="370857"/>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2" name="Freeform 211">
                <a:extLst>
                  <a:ext uri="{FF2B5EF4-FFF2-40B4-BE49-F238E27FC236}">
                    <a16:creationId xmlns:a16="http://schemas.microsoft.com/office/drawing/2014/main" xmlns="" id="{83006E2D-3866-4D9C-A440-A737CCC107E7}"/>
                  </a:ext>
                </a:extLst>
              </p:cNvPr>
              <p:cNvSpPr>
                <a:spLocks/>
              </p:cNvSpPr>
              <p:nvPr/>
            </p:nvSpPr>
            <p:spPr bwMode="auto">
              <a:xfrm>
                <a:off x="10371257" y="3677833"/>
                <a:ext cx="733228" cy="370857"/>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3" name="Freeform 212">
                <a:extLst>
                  <a:ext uri="{FF2B5EF4-FFF2-40B4-BE49-F238E27FC236}">
                    <a16:creationId xmlns:a16="http://schemas.microsoft.com/office/drawing/2014/main" xmlns="" id="{29FC8959-9708-43E7-8012-3D136FBAD511}"/>
                  </a:ext>
                </a:extLst>
              </p:cNvPr>
              <p:cNvSpPr>
                <a:spLocks/>
              </p:cNvSpPr>
              <p:nvPr/>
            </p:nvSpPr>
            <p:spPr bwMode="auto">
              <a:xfrm>
                <a:off x="10606375"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4" name="Freeform 213">
                <a:extLst>
                  <a:ext uri="{FF2B5EF4-FFF2-40B4-BE49-F238E27FC236}">
                    <a16:creationId xmlns:a16="http://schemas.microsoft.com/office/drawing/2014/main" xmlns="" id="{4219E765-1013-4DED-83F5-19A70667BD43}"/>
                  </a:ext>
                </a:extLst>
              </p:cNvPr>
              <p:cNvSpPr>
                <a:spLocks/>
              </p:cNvSpPr>
              <p:nvPr/>
            </p:nvSpPr>
            <p:spPr bwMode="auto">
              <a:xfrm>
                <a:off x="10978443" y="3677833"/>
                <a:ext cx="733228" cy="370857"/>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5" name="Freeform 214">
                <a:extLst>
                  <a:ext uri="{FF2B5EF4-FFF2-40B4-BE49-F238E27FC236}">
                    <a16:creationId xmlns:a16="http://schemas.microsoft.com/office/drawing/2014/main" xmlns="" id="{06A89960-7693-4127-A71D-857AF8BAB8B2}"/>
                  </a:ext>
                </a:extLst>
              </p:cNvPr>
              <p:cNvSpPr>
                <a:spLocks/>
              </p:cNvSpPr>
              <p:nvPr/>
            </p:nvSpPr>
            <p:spPr bwMode="auto">
              <a:xfrm>
                <a:off x="1121356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nvGrpSpPr>
            <p:cNvPr id="53" name="Group 52">
              <a:extLst>
                <a:ext uri="{FF2B5EF4-FFF2-40B4-BE49-F238E27FC236}">
                  <a16:creationId xmlns:a16="http://schemas.microsoft.com/office/drawing/2014/main" xmlns="" id="{A4ED55BA-0EF5-4CD6-9973-9B47B9414EDE}"/>
                </a:ext>
              </a:extLst>
            </p:cNvPr>
            <p:cNvGrpSpPr/>
            <p:nvPr userDrawn="1"/>
          </p:nvGrpSpPr>
          <p:grpSpPr>
            <a:xfrm>
              <a:off x="1056852" y="0"/>
              <a:ext cx="3870406" cy="200025"/>
              <a:chOff x="4905373" y="3677833"/>
              <a:chExt cx="7175943" cy="370857"/>
            </a:xfrm>
          </p:grpSpPr>
          <p:sp>
            <p:nvSpPr>
              <p:cNvPr id="62" name="Freeform 193">
                <a:extLst>
                  <a:ext uri="{FF2B5EF4-FFF2-40B4-BE49-F238E27FC236}">
                    <a16:creationId xmlns:a16="http://schemas.microsoft.com/office/drawing/2014/main" xmlns="" id="{65886462-322C-4512-B721-819018F47FDB}"/>
                  </a:ext>
                </a:extLst>
              </p:cNvPr>
              <p:cNvSpPr>
                <a:spLocks/>
              </p:cNvSpPr>
              <p:nvPr/>
            </p:nvSpPr>
            <p:spPr bwMode="auto">
              <a:xfrm>
                <a:off x="4905373" y="3677833"/>
                <a:ext cx="733228" cy="370857"/>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3" name="Freeform 194">
                <a:extLst>
                  <a:ext uri="{FF2B5EF4-FFF2-40B4-BE49-F238E27FC236}">
                    <a16:creationId xmlns:a16="http://schemas.microsoft.com/office/drawing/2014/main" xmlns="" id="{86B8C090-39C8-4488-ADB0-242156C7F5B0}"/>
                  </a:ext>
                </a:extLst>
              </p:cNvPr>
              <p:cNvSpPr>
                <a:spLocks/>
              </p:cNvSpPr>
              <p:nvPr/>
            </p:nvSpPr>
            <p:spPr bwMode="auto">
              <a:xfrm>
                <a:off x="514049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4" name="Freeform 195">
                <a:extLst>
                  <a:ext uri="{FF2B5EF4-FFF2-40B4-BE49-F238E27FC236}">
                    <a16:creationId xmlns:a16="http://schemas.microsoft.com/office/drawing/2014/main" xmlns="" id="{FAC926BA-93BD-4DE7-A99C-68F42258818A}"/>
                  </a:ext>
                </a:extLst>
              </p:cNvPr>
              <p:cNvSpPr>
                <a:spLocks/>
              </p:cNvSpPr>
              <p:nvPr/>
            </p:nvSpPr>
            <p:spPr bwMode="auto">
              <a:xfrm>
                <a:off x="5512559" y="3677833"/>
                <a:ext cx="734440" cy="370857"/>
              </a:xfrm>
              <a:custGeom>
                <a:avLst/>
                <a:gdLst>
                  <a:gd name="T0" fmla="*/ 606 w 606"/>
                  <a:gd name="T1" fmla="*/ 306 h 306"/>
                  <a:gd name="T2" fmla="*/ 412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2"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5" name="Freeform 196">
                <a:extLst>
                  <a:ext uri="{FF2B5EF4-FFF2-40B4-BE49-F238E27FC236}">
                    <a16:creationId xmlns:a16="http://schemas.microsoft.com/office/drawing/2014/main" xmlns="" id="{7D4181BF-DD05-4DE4-BE65-2C344735307D}"/>
                  </a:ext>
                </a:extLst>
              </p:cNvPr>
              <p:cNvSpPr>
                <a:spLocks/>
              </p:cNvSpPr>
              <p:nvPr/>
            </p:nvSpPr>
            <p:spPr bwMode="auto">
              <a:xfrm>
                <a:off x="5747677" y="3677833"/>
                <a:ext cx="868967" cy="370857"/>
              </a:xfrm>
              <a:custGeom>
                <a:avLst/>
                <a:gdLst>
                  <a:gd name="T0" fmla="*/ 717 w 717"/>
                  <a:gd name="T1" fmla="*/ 306 h 306"/>
                  <a:gd name="T2" fmla="*/ 412 w 717"/>
                  <a:gd name="T3" fmla="*/ 306 h 306"/>
                  <a:gd name="T4" fmla="*/ 0 w 717"/>
                  <a:gd name="T5" fmla="*/ 0 h 306"/>
                  <a:gd name="T6" fmla="*/ 305 w 717"/>
                  <a:gd name="T7" fmla="*/ 0 h 306"/>
                  <a:gd name="T8" fmla="*/ 717 w 717"/>
                  <a:gd name="T9" fmla="*/ 306 h 306"/>
                </a:gdLst>
                <a:ahLst/>
                <a:cxnLst>
                  <a:cxn ang="0">
                    <a:pos x="T0" y="T1"/>
                  </a:cxn>
                  <a:cxn ang="0">
                    <a:pos x="T2" y="T3"/>
                  </a:cxn>
                  <a:cxn ang="0">
                    <a:pos x="T4" y="T5"/>
                  </a:cxn>
                  <a:cxn ang="0">
                    <a:pos x="T6" y="T7"/>
                  </a:cxn>
                  <a:cxn ang="0">
                    <a:pos x="T8" y="T9"/>
                  </a:cxn>
                </a:cxnLst>
                <a:rect l="0" t="0" r="r" b="b"/>
                <a:pathLst>
                  <a:path w="717" h="306">
                    <a:moveTo>
                      <a:pt x="717" y="306"/>
                    </a:moveTo>
                    <a:lnTo>
                      <a:pt x="412" y="306"/>
                    </a:lnTo>
                    <a:lnTo>
                      <a:pt x="0" y="0"/>
                    </a:lnTo>
                    <a:lnTo>
                      <a:pt x="305" y="0"/>
                    </a:lnTo>
                    <a:lnTo>
                      <a:pt x="717"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6" name="Freeform 197">
                <a:extLst>
                  <a:ext uri="{FF2B5EF4-FFF2-40B4-BE49-F238E27FC236}">
                    <a16:creationId xmlns:a16="http://schemas.microsoft.com/office/drawing/2014/main" xmlns="" id="{BC2852AC-3C3C-4D21-AD89-FD55F44F6400}"/>
                  </a:ext>
                </a:extLst>
              </p:cNvPr>
              <p:cNvSpPr>
                <a:spLocks/>
              </p:cNvSpPr>
              <p:nvPr/>
            </p:nvSpPr>
            <p:spPr bwMode="auto">
              <a:xfrm>
                <a:off x="6120957" y="3677833"/>
                <a:ext cx="733228" cy="370857"/>
              </a:xfrm>
              <a:custGeom>
                <a:avLst/>
                <a:gdLst>
                  <a:gd name="T0" fmla="*/ 605 w 605"/>
                  <a:gd name="T1" fmla="*/ 306 h 306"/>
                  <a:gd name="T2" fmla="*/ 411 w 605"/>
                  <a:gd name="T3" fmla="*/ 306 h 306"/>
                  <a:gd name="T4" fmla="*/ 0 w 605"/>
                  <a:gd name="T5" fmla="*/ 0 h 306"/>
                  <a:gd name="T6" fmla="*/ 191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1"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7" name="Freeform 198">
                <a:extLst>
                  <a:ext uri="{FF2B5EF4-FFF2-40B4-BE49-F238E27FC236}">
                    <a16:creationId xmlns:a16="http://schemas.microsoft.com/office/drawing/2014/main" xmlns="" id="{B2D2A146-6F98-4281-9D7B-83C15AF20A29}"/>
                  </a:ext>
                </a:extLst>
              </p:cNvPr>
              <p:cNvSpPr>
                <a:spLocks/>
              </p:cNvSpPr>
              <p:nvPr/>
            </p:nvSpPr>
            <p:spPr bwMode="auto">
              <a:xfrm>
                <a:off x="6352439" y="3677833"/>
                <a:ext cx="871390" cy="370857"/>
              </a:xfrm>
              <a:custGeom>
                <a:avLst/>
                <a:gdLst>
                  <a:gd name="T0" fmla="*/ 719 w 719"/>
                  <a:gd name="T1" fmla="*/ 306 h 306"/>
                  <a:gd name="T2" fmla="*/ 414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4"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8" name="Freeform 199">
                <a:extLst>
                  <a:ext uri="{FF2B5EF4-FFF2-40B4-BE49-F238E27FC236}">
                    <a16:creationId xmlns:a16="http://schemas.microsoft.com/office/drawing/2014/main" xmlns="" id="{EA44C464-6509-40AA-8672-78C336AC9D69}"/>
                  </a:ext>
                </a:extLst>
              </p:cNvPr>
              <p:cNvSpPr>
                <a:spLocks/>
              </p:cNvSpPr>
              <p:nvPr/>
            </p:nvSpPr>
            <p:spPr bwMode="auto">
              <a:xfrm>
                <a:off x="6728142" y="3677833"/>
                <a:ext cx="733228" cy="370857"/>
              </a:xfrm>
              <a:custGeom>
                <a:avLst/>
                <a:gdLst>
                  <a:gd name="T0" fmla="*/ 605 w 605"/>
                  <a:gd name="T1" fmla="*/ 306 h 306"/>
                  <a:gd name="T2" fmla="*/ 411 w 605"/>
                  <a:gd name="T3" fmla="*/ 306 h 306"/>
                  <a:gd name="T4" fmla="*/ 0 w 605"/>
                  <a:gd name="T5" fmla="*/ 0 h 306"/>
                  <a:gd name="T6" fmla="*/ 192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2"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9" name="Freeform 200">
                <a:extLst>
                  <a:ext uri="{FF2B5EF4-FFF2-40B4-BE49-F238E27FC236}">
                    <a16:creationId xmlns:a16="http://schemas.microsoft.com/office/drawing/2014/main" xmlns="" id="{9A374CD5-AF53-4E73-9F2D-D459087DB2EE}"/>
                  </a:ext>
                </a:extLst>
              </p:cNvPr>
              <p:cNvSpPr>
                <a:spLocks/>
              </p:cNvSpPr>
              <p:nvPr/>
            </p:nvSpPr>
            <p:spPr bwMode="auto">
              <a:xfrm>
                <a:off x="6960836" y="3677833"/>
                <a:ext cx="870178" cy="370857"/>
              </a:xfrm>
              <a:custGeom>
                <a:avLst/>
                <a:gdLst>
                  <a:gd name="T0" fmla="*/ 718 w 718"/>
                  <a:gd name="T1" fmla="*/ 306 h 306"/>
                  <a:gd name="T2" fmla="*/ 413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3"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0" name="Freeform 201">
                <a:extLst>
                  <a:ext uri="{FF2B5EF4-FFF2-40B4-BE49-F238E27FC236}">
                    <a16:creationId xmlns:a16="http://schemas.microsoft.com/office/drawing/2014/main" xmlns="" id="{CC7EF3AA-33A5-4503-81CA-72FB9C4E55B9}"/>
                  </a:ext>
                </a:extLst>
              </p:cNvPr>
              <p:cNvSpPr>
                <a:spLocks/>
              </p:cNvSpPr>
              <p:nvPr/>
            </p:nvSpPr>
            <p:spPr bwMode="auto">
              <a:xfrm>
                <a:off x="733532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1" name="Freeform 202">
                <a:extLst>
                  <a:ext uri="{FF2B5EF4-FFF2-40B4-BE49-F238E27FC236}">
                    <a16:creationId xmlns:a16="http://schemas.microsoft.com/office/drawing/2014/main" xmlns="" id="{C93A985E-0DA1-4F5F-9F28-461333E81B6C}"/>
                  </a:ext>
                </a:extLst>
              </p:cNvPr>
              <p:cNvSpPr>
                <a:spLocks/>
              </p:cNvSpPr>
              <p:nvPr/>
            </p:nvSpPr>
            <p:spPr bwMode="auto">
              <a:xfrm>
                <a:off x="7568022" y="3677833"/>
                <a:ext cx="871390" cy="370857"/>
              </a:xfrm>
              <a:custGeom>
                <a:avLst/>
                <a:gdLst>
                  <a:gd name="T0" fmla="*/ 719 w 719"/>
                  <a:gd name="T1" fmla="*/ 306 h 306"/>
                  <a:gd name="T2" fmla="*/ 411 w 719"/>
                  <a:gd name="T3" fmla="*/ 306 h 306"/>
                  <a:gd name="T4" fmla="*/ 0 w 719"/>
                  <a:gd name="T5" fmla="*/ 0 h 306"/>
                  <a:gd name="T6" fmla="*/ 307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7"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2" name="Freeform 203">
                <a:extLst>
                  <a:ext uri="{FF2B5EF4-FFF2-40B4-BE49-F238E27FC236}">
                    <a16:creationId xmlns:a16="http://schemas.microsoft.com/office/drawing/2014/main" xmlns="" id="{195FEEB5-369A-45DA-B8C9-2A99BAB0218A}"/>
                  </a:ext>
                </a:extLst>
              </p:cNvPr>
              <p:cNvSpPr>
                <a:spLocks/>
              </p:cNvSpPr>
              <p:nvPr/>
            </p:nvSpPr>
            <p:spPr bwMode="auto">
              <a:xfrm>
                <a:off x="7943726" y="3677833"/>
                <a:ext cx="730804" cy="370857"/>
              </a:xfrm>
              <a:custGeom>
                <a:avLst/>
                <a:gdLst>
                  <a:gd name="T0" fmla="*/ 603 w 603"/>
                  <a:gd name="T1" fmla="*/ 306 h 306"/>
                  <a:gd name="T2" fmla="*/ 411 w 603"/>
                  <a:gd name="T3" fmla="*/ 306 h 306"/>
                  <a:gd name="T4" fmla="*/ 0 w 603"/>
                  <a:gd name="T5" fmla="*/ 0 h 306"/>
                  <a:gd name="T6" fmla="*/ 191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1"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3" name="Freeform 204">
                <a:extLst>
                  <a:ext uri="{FF2B5EF4-FFF2-40B4-BE49-F238E27FC236}">
                    <a16:creationId xmlns:a16="http://schemas.microsoft.com/office/drawing/2014/main" xmlns="" id="{140281D8-7030-4DB9-B63B-EFF7126F15E5}"/>
                  </a:ext>
                </a:extLst>
              </p:cNvPr>
              <p:cNvSpPr>
                <a:spLocks/>
              </p:cNvSpPr>
              <p:nvPr/>
            </p:nvSpPr>
            <p:spPr bwMode="auto">
              <a:xfrm>
                <a:off x="8175208" y="3677833"/>
                <a:ext cx="871390" cy="370857"/>
              </a:xfrm>
              <a:custGeom>
                <a:avLst/>
                <a:gdLst>
                  <a:gd name="T0" fmla="*/ 719 w 719"/>
                  <a:gd name="T1" fmla="*/ 306 h 306"/>
                  <a:gd name="T2" fmla="*/ 412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4" name="Freeform 205">
                <a:extLst>
                  <a:ext uri="{FF2B5EF4-FFF2-40B4-BE49-F238E27FC236}">
                    <a16:creationId xmlns:a16="http://schemas.microsoft.com/office/drawing/2014/main" xmlns="" id="{93BC6DC7-F222-407B-9EF3-D3999C42E561}"/>
                  </a:ext>
                </a:extLst>
              </p:cNvPr>
              <p:cNvSpPr>
                <a:spLocks/>
              </p:cNvSpPr>
              <p:nvPr/>
            </p:nvSpPr>
            <p:spPr bwMode="auto">
              <a:xfrm>
                <a:off x="8550912" y="3677833"/>
                <a:ext cx="730804" cy="370857"/>
              </a:xfrm>
              <a:custGeom>
                <a:avLst/>
                <a:gdLst>
                  <a:gd name="T0" fmla="*/ 603 w 603"/>
                  <a:gd name="T1" fmla="*/ 306 h 306"/>
                  <a:gd name="T2" fmla="*/ 411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5" name="Freeform 206">
                <a:extLst>
                  <a:ext uri="{FF2B5EF4-FFF2-40B4-BE49-F238E27FC236}">
                    <a16:creationId xmlns:a16="http://schemas.microsoft.com/office/drawing/2014/main" xmlns="" id="{AE5D9751-AA72-45C8-9F9C-305139EE85BF}"/>
                  </a:ext>
                </a:extLst>
              </p:cNvPr>
              <p:cNvSpPr>
                <a:spLocks/>
              </p:cNvSpPr>
              <p:nvPr/>
            </p:nvSpPr>
            <p:spPr bwMode="auto">
              <a:xfrm>
                <a:off x="8783606" y="3677833"/>
                <a:ext cx="870178" cy="370857"/>
              </a:xfrm>
              <a:custGeom>
                <a:avLst/>
                <a:gdLst>
                  <a:gd name="T0" fmla="*/ 718 w 718"/>
                  <a:gd name="T1" fmla="*/ 306 h 306"/>
                  <a:gd name="T2" fmla="*/ 411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1"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6" name="Freeform 207">
                <a:extLst>
                  <a:ext uri="{FF2B5EF4-FFF2-40B4-BE49-F238E27FC236}">
                    <a16:creationId xmlns:a16="http://schemas.microsoft.com/office/drawing/2014/main" xmlns="" id="{FF41E35C-830C-4FCF-B790-1E3D11D17FD4}"/>
                  </a:ext>
                </a:extLst>
              </p:cNvPr>
              <p:cNvSpPr>
                <a:spLocks/>
              </p:cNvSpPr>
              <p:nvPr/>
            </p:nvSpPr>
            <p:spPr bwMode="auto">
              <a:xfrm>
                <a:off x="915809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7" name="Freeform 208">
                <a:extLst>
                  <a:ext uri="{FF2B5EF4-FFF2-40B4-BE49-F238E27FC236}">
                    <a16:creationId xmlns:a16="http://schemas.microsoft.com/office/drawing/2014/main" xmlns="" id="{78BD5D09-686C-4C58-BFEA-4CC8A6BF420A}"/>
                  </a:ext>
                </a:extLst>
              </p:cNvPr>
              <p:cNvSpPr>
                <a:spLocks/>
              </p:cNvSpPr>
              <p:nvPr/>
            </p:nvSpPr>
            <p:spPr bwMode="auto">
              <a:xfrm>
                <a:off x="9390792" y="3677833"/>
                <a:ext cx="871390" cy="370857"/>
              </a:xfrm>
              <a:custGeom>
                <a:avLst/>
                <a:gdLst>
                  <a:gd name="T0" fmla="*/ 719 w 719"/>
                  <a:gd name="T1" fmla="*/ 306 h 306"/>
                  <a:gd name="T2" fmla="*/ 411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8" name="Freeform 209">
                <a:extLst>
                  <a:ext uri="{FF2B5EF4-FFF2-40B4-BE49-F238E27FC236}">
                    <a16:creationId xmlns:a16="http://schemas.microsoft.com/office/drawing/2014/main" xmlns="" id="{6207EF73-DE63-4E48-B1B8-99F7676A7D6E}"/>
                  </a:ext>
                </a:extLst>
              </p:cNvPr>
              <p:cNvSpPr>
                <a:spLocks/>
              </p:cNvSpPr>
              <p:nvPr/>
            </p:nvSpPr>
            <p:spPr bwMode="auto">
              <a:xfrm>
                <a:off x="9762859" y="3677833"/>
                <a:ext cx="734440" cy="370857"/>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9" name="Freeform 210">
                <a:extLst>
                  <a:ext uri="{FF2B5EF4-FFF2-40B4-BE49-F238E27FC236}">
                    <a16:creationId xmlns:a16="http://schemas.microsoft.com/office/drawing/2014/main" xmlns="" id="{4425C99C-32EF-45A1-89C4-8A52D7292F1F}"/>
                  </a:ext>
                </a:extLst>
              </p:cNvPr>
              <p:cNvSpPr>
                <a:spLocks/>
              </p:cNvSpPr>
              <p:nvPr/>
            </p:nvSpPr>
            <p:spPr bwMode="auto">
              <a:xfrm>
                <a:off x="9997977" y="3677833"/>
                <a:ext cx="871390" cy="370857"/>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0" name="Freeform 211">
                <a:extLst>
                  <a:ext uri="{FF2B5EF4-FFF2-40B4-BE49-F238E27FC236}">
                    <a16:creationId xmlns:a16="http://schemas.microsoft.com/office/drawing/2014/main" xmlns="" id="{44357592-B28E-4C33-889B-FFCFB752ECDE}"/>
                  </a:ext>
                </a:extLst>
              </p:cNvPr>
              <p:cNvSpPr>
                <a:spLocks/>
              </p:cNvSpPr>
              <p:nvPr/>
            </p:nvSpPr>
            <p:spPr bwMode="auto">
              <a:xfrm>
                <a:off x="10371257" y="3677833"/>
                <a:ext cx="733228" cy="370857"/>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1" name="Freeform 212">
                <a:extLst>
                  <a:ext uri="{FF2B5EF4-FFF2-40B4-BE49-F238E27FC236}">
                    <a16:creationId xmlns:a16="http://schemas.microsoft.com/office/drawing/2014/main" xmlns="" id="{1A3B333C-C88E-4D2B-B16D-4A07A21134F9}"/>
                  </a:ext>
                </a:extLst>
              </p:cNvPr>
              <p:cNvSpPr>
                <a:spLocks/>
              </p:cNvSpPr>
              <p:nvPr/>
            </p:nvSpPr>
            <p:spPr bwMode="auto">
              <a:xfrm>
                <a:off x="10606375"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2" name="Freeform 213">
                <a:extLst>
                  <a:ext uri="{FF2B5EF4-FFF2-40B4-BE49-F238E27FC236}">
                    <a16:creationId xmlns:a16="http://schemas.microsoft.com/office/drawing/2014/main" xmlns="" id="{AACAF366-7F73-4EEB-BDB1-F5D5ADE9AEFD}"/>
                  </a:ext>
                </a:extLst>
              </p:cNvPr>
              <p:cNvSpPr>
                <a:spLocks/>
              </p:cNvSpPr>
              <p:nvPr/>
            </p:nvSpPr>
            <p:spPr bwMode="auto">
              <a:xfrm>
                <a:off x="10978443" y="3677833"/>
                <a:ext cx="733228" cy="370857"/>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3" name="Freeform 214">
                <a:extLst>
                  <a:ext uri="{FF2B5EF4-FFF2-40B4-BE49-F238E27FC236}">
                    <a16:creationId xmlns:a16="http://schemas.microsoft.com/office/drawing/2014/main" xmlns="" id="{120CCFD4-F9AC-44FB-9DEA-19E152F960F0}"/>
                  </a:ext>
                </a:extLst>
              </p:cNvPr>
              <p:cNvSpPr>
                <a:spLocks/>
              </p:cNvSpPr>
              <p:nvPr/>
            </p:nvSpPr>
            <p:spPr bwMode="auto">
              <a:xfrm>
                <a:off x="1121356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54" name="Freeform 9">
              <a:extLst>
                <a:ext uri="{FF2B5EF4-FFF2-40B4-BE49-F238E27FC236}">
                  <a16:creationId xmlns:a16="http://schemas.microsoft.com/office/drawing/2014/main" xmlns="" id="{C6365B4D-91E9-4CCC-AFE8-1DF36F51BA88}"/>
                </a:ext>
              </a:extLst>
            </p:cNvPr>
            <p:cNvSpPr>
              <a:spLocks/>
            </p:cNvSpPr>
            <p:nvPr/>
          </p:nvSpPr>
          <p:spPr bwMode="auto">
            <a:xfrm>
              <a:off x="1" y="0"/>
              <a:ext cx="344916" cy="200025"/>
            </a:xfrm>
            <a:custGeom>
              <a:avLst/>
              <a:gdLst>
                <a:gd name="connsiteX0" fmla="*/ 0 w 344916"/>
                <a:gd name="connsiteY0" fmla="*/ 0 h 200025"/>
                <a:gd name="connsiteX1" fmla="*/ 74295 w 344916"/>
                <a:gd name="connsiteY1" fmla="*/ 0 h 200025"/>
                <a:gd name="connsiteX2" fmla="*/ 344916 w 344916"/>
                <a:gd name="connsiteY2" fmla="*/ 200025 h 200025"/>
                <a:gd name="connsiteX3" fmla="*/ 143584 w 344916"/>
                <a:gd name="connsiteY3" fmla="*/ 200025 h 200025"/>
                <a:gd name="connsiteX4" fmla="*/ 0 w 344916"/>
                <a:gd name="connsiteY4" fmla="*/ 93123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916" h="200025">
                  <a:moveTo>
                    <a:pt x="0" y="0"/>
                  </a:moveTo>
                  <a:lnTo>
                    <a:pt x="74295" y="0"/>
                  </a:lnTo>
                  <a:lnTo>
                    <a:pt x="344916" y="200025"/>
                  </a:lnTo>
                  <a:lnTo>
                    <a:pt x="143584" y="200025"/>
                  </a:lnTo>
                  <a:lnTo>
                    <a:pt x="0" y="9312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sp>
          <p:nvSpPr>
            <p:cNvPr id="55" name="Freeform 209">
              <a:extLst>
                <a:ext uri="{FF2B5EF4-FFF2-40B4-BE49-F238E27FC236}">
                  <a16:creationId xmlns:a16="http://schemas.microsoft.com/office/drawing/2014/main" xmlns="" id="{A189BB53-8D79-468F-9BB1-6756D074D370}"/>
                </a:ext>
              </a:extLst>
            </p:cNvPr>
            <p:cNvSpPr>
              <a:spLocks/>
            </p:cNvSpPr>
            <p:nvPr/>
          </p:nvSpPr>
          <p:spPr bwMode="auto">
            <a:xfrm>
              <a:off x="75602" y="0"/>
              <a:ext cx="396126" cy="200025"/>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6" name="Freeform 210">
              <a:extLst>
                <a:ext uri="{FF2B5EF4-FFF2-40B4-BE49-F238E27FC236}">
                  <a16:creationId xmlns:a16="http://schemas.microsoft.com/office/drawing/2014/main" xmlns="" id="{41C91CBC-39C7-4A69-9425-132400A91232}"/>
                </a:ext>
              </a:extLst>
            </p:cNvPr>
            <p:cNvSpPr>
              <a:spLocks/>
            </p:cNvSpPr>
            <p:nvPr/>
          </p:nvSpPr>
          <p:spPr bwMode="auto">
            <a:xfrm>
              <a:off x="202415" y="0"/>
              <a:ext cx="469992" cy="200025"/>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7" name="Freeform 211">
              <a:extLst>
                <a:ext uri="{FF2B5EF4-FFF2-40B4-BE49-F238E27FC236}">
                  <a16:creationId xmlns:a16="http://schemas.microsoft.com/office/drawing/2014/main" xmlns="" id="{79258D93-560E-4C2A-B0A0-5007C2D602C0}"/>
                </a:ext>
              </a:extLst>
            </p:cNvPr>
            <p:cNvSpPr>
              <a:spLocks/>
            </p:cNvSpPr>
            <p:nvPr/>
          </p:nvSpPr>
          <p:spPr bwMode="auto">
            <a:xfrm>
              <a:off x="403747" y="0"/>
              <a:ext cx="395473" cy="200025"/>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8" name="Freeform 212">
              <a:extLst>
                <a:ext uri="{FF2B5EF4-FFF2-40B4-BE49-F238E27FC236}">
                  <a16:creationId xmlns:a16="http://schemas.microsoft.com/office/drawing/2014/main" xmlns="" id="{74294F42-F5C4-449E-AC8B-6BCC2864B1C3}"/>
                </a:ext>
              </a:extLst>
            </p:cNvPr>
            <p:cNvSpPr>
              <a:spLocks/>
            </p:cNvSpPr>
            <p:nvPr/>
          </p:nvSpPr>
          <p:spPr bwMode="auto">
            <a:xfrm>
              <a:off x="530560" y="0"/>
              <a:ext cx="468031" cy="200025"/>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9" name="Freeform 213">
              <a:extLst>
                <a:ext uri="{FF2B5EF4-FFF2-40B4-BE49-F238E27FC236}">
                  <a16:creationId xmlns:a16="http://schemas.microsoft.com/office/drawing/2014/main" xmlns="" id="{B11D8637-C7F8-4866-8B87-3A632911246F}"/>
                </a:ext>
              </a:extLst>
            </p:cNvPr>
            <p:cNvSpPr>
              <a:spLocks/>
            </p:cNvSpPr>
            <p:nvPr/>
          </p:nvSpPr>
          <p:spPr bwMode="auto">
            <a:xfrm>
              <a:off x="731238" y="0"/>
              <a:ext cx="395473" cy="200025"/>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0" name="Freeform 214">
              <a:extLst>
                <a:ext uri="{FF2B5EF4-FFF2-40B4-BE49-F238E27FC236}">
                  <a16:creationId xmlns:a16="http://schemas.microsoft.com/office/drawing/2014/main" xmlns="" id="{27622991-AC9F-43E7-91AC-1C69D944A095}"/>
                </a:ext>
              </a:extLst>
            </p:cNvPr>
            <p:cNvSpPr>
              <a:spLocks/>
            </p:cNvSpPr>
            <p:nvPr/>
          </p:nvSpPr>
          <p:spPr bwMode="auto">
            <a:xfrm>
              <a:off x="858051" y="0"/>
              <a:ext cx="468031" cy="200025"/>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1" name="Freeform 16">
              <a:extLst>
                <a:ext uri="{FF2B5EF4-FFF2-40B4-BE49-F238E27FC236}">
                  <a16:creationId xmlns:a16="http://schemas.microsoft.com/office/drawing/2014/main" xmlns="" id="{43D417FA-BF9E-45F2-885E-94DDE2083B2C}"/>
                </a:ext>
              </a:extLst>
            </p:cNvPr>
            <p:cNvSpPr>
              <a:spLocks/>
            </p:cNvSpPr>
            <p:nvPr userDrawn="1"/>
          </p:nvSpPr>
          <p:spPr bwMode="auto">
            <a:xfrm>
              <a:off x="0" y="94838"/>
              <a:ext cx="141623" cy="105187"/>
            </a:xfrm>
            <a:custGeom>
              <a:avLst/>
              <a:gdLst>
                <a:gd name="connsiteX0" fmla="*/ 0 w 141623"/>
                <a:gd name="connsiteY0" fmla="*/ 0 h 105187"/>
                <a:gd name="connsiteX1" fmla="*/ 141623 w 141623"/>
                <a:gd name="connsiteY1" fmla="*/ 105187 h 105187"/>
                <a:gd name="connsiteX2" fmla="*/ 16118 w 141623"/>
                <a:gd name="connsiteY2" fmla="*/ 105187 h 105187"/>
                <a:gd name="connsiteX3" fmla="*/ 0 w 141623"/>
                <a:gd name="connsiteY3" fmla="*/ 93274 h 105187"/>
              </a:gdLst>
              <a:ahLst/>
              <a:cxnLst>
                <a:cxn ang="0">
                  <a:pos x="connsiteX0" y="connsiteY0"/>
                </a:cxn>
                <a:cxn ang="0">
                  <a:pos x="connsiteX1" y="connsiteY1"/>
                </a:cxn>
                <a:cxn ang="0">
                  <a:pos x="connsiteX2" y="connsiteY2"/>
                </a:cxn>
                <a:cxn ang="0">
                  <a:pos x="connsiteX3" y="connsiteY3"/>
                </a:cxn>
              </a:cxnLst>
              <a:rect l="l" t="t" r="r" b="b"/>
              <a:pathLst>
                <a:path w="141623" h="105187">
                  <a:moveTo>
                    <a:pt x="0" y="0"/>
                  </a:moveTo>
                  <a:lnTo>
                    <a:pt x="141623" y="105187"/>
                  </a:lnTo>
                  <a:lnTo>
                    <a:pt x="16118" y="105187"/>
                  </a:lnTo>
                  <a:lnTo>
                    <a:pt x="0" y="9327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grpSp>
      <p:pic>
        <p:nvPicPr>
          <p:cNvPr id="131" name="Picture 130" descr="A person wearing a helmet&#10;&#10;Description automatically generated">
            <a:extLst>
              <a:ext uri="{FF2B5EF4-FFF2-40B4-BE49-F238E27FC236}">
                <a16:creationId xmlns:a16="http://schemas.microsoft.com/office/drawing/2014/main" xmlns="" id="{0E74F704-8186-46E6-BFC3-D76E4B24B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66" y="1345474"/>
            <a:ext cx="4822031" cy="6858000"/>
          </a:xfrm>
          <a:prstGeom prst="rect">
            <a:avLst/>
          </a:prstGeom>
        </p:spPr>
      </p:pic>
    </p:spTree>
    <p:extLst>
      <p:ext uri="{BB962C8B-B14F-4D97-AF65-F5344CB8AC3E}">
        <p14:creationId xmlns:p14="http://schemas.microsoft.com/office/powerpoint/2010/main" val="1460705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7" name="Group 4"/>
          <p:cNvGrpSpPr>
            <a:grpSpLocks noChangeAspect="1"/>
          </p:cNvGrpSpPr>
          <p:nvPr/>
        </p:nvGrpSpPr>
        <p:grpSpPr bwMode="auto">
          <a:xfrm>
            <a:off x="603427" y="3276600"/>
            <a:ext cx="5199611" cy="2650578"/>
            <a:chOff x="1176" y="1809"/>
            <a:chExt cx="2919" cy="1488"/>
          </a:xfrm>
        </p:grpSpPr>
        <p:sp>
          <p:nvSpPr>
            <p:cNvPr id="478" name="Freeform 477"/>
            <p:cNvSpPr>
              <a:spLocks/>
            </p:cNvSpPr>
            <p:nvPr/>
          </p:nvSpPr>
          <p:spPr bwMode="auto">
            <a:xfrm>
              <a:off x="1176" y="2357"/>
              <a:ext cx="724" cy="432"/>
            </a:xfrm>
            <a:custGeom>
              <a:avLst/>
              <a:gdLst>
                <a:gd name="T0" fmla="*/ 724 w 724"/>
                <a:gd name="T1" fmla="*/ 432 h 432"/>
                <a:gd name="T2" fmla="*/ 724 w 724"/>
                <a:gd name="T3" fmla="*/ 0 h 432"/>
                <a:gd name="T4" fmla="*/ 123 w 724"/>
                <a:gd name="T5" fmla="*/ 0 h 432"/>
                <a:gd name="T6" fmla="*/ 0 w 724"/>
                <a:gd name="T7" fmla="*/ 432 h 432"/>
                <a:gd name="T8" fmla="*/ 724 w 724"/>
                <a:gd name="T9" fmla="*/ 432 h 432"/>
              </a:gdLst>
              <a:ahLst/>
              <a:cxnLst>
                <a:cxn ang="0">
                  <a:pos x="T0" y="T1"/>
                </a:cxn>
                <a:cxn ang="0">
                  <a:pos x="T2" y="T3"/>
                </a:cxn>
                <a:cxn ang="0">
                  <a:pos x="T4" y="T5"/>
                </a:cxn>
                <a:cxn ang="0">
                  <a:pos x="T6" y="T7"/>
                </a:cxn>
                <a:cxn ang="0">
                  <a:pos x="T8" y="T9"/>
                </a:cxn>
              </a:cxnLst>
              <a:rect l="0" t="0" r="r" b="b"/>
              <a:pathLst>
                <a:path w="724" h="432">
                  <a:moveTo>
                    <a:pt x="724" y="432"/>
                  </a:moveTo>
                  <a:lnTo>
                    <a:pt x="724" y="0"/>
                  </a:lnTo>
                  <a:lnTo>
                    <a:pt x="123" y="0"/>
                  </a:lnTo>
                  <a:lnTo>
                    <a:pt x="0" y="432"/>
                  </a:lnTo>
                  <a:lnTo>
                    <a:pt x="724" y="43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479" name="Freeform 478"/>
            <p:cNvSpPr>
              <a:spLocks/>
            </p:cNvSpPr>
            <p:nvPr/>
          </p:nvSpPr>
          <p:spPr bwMode="auto">
            <a:xfrm>
              <a:off x="1176" y="2357"/>
              <a:ext cx="724" cy="432"/>
            </a:xfrm>
            <a:custGeom>
              <a:avLst/>
              <a:gdLst>
                <a:gd name="T0" fmla="*/ 724 w 724"/>
                <a:gd name="T1" fmla="*/ 432 h 432"/>
                <a:gd name="T2" fmla="*/ 724 w 724"/>
                <a:gd name="T3" fmla="*/ 0 h 432"/>
                <a:gd name="T4" fmla="*/ 123 w 724"/>
                <a:gd name="T5" fmla="*/ 0 h 432"/>
                <a:gd name="T6" fmla="*/ 0 w 724"/>
                <a:gd name="T7" fmla="*/ 432 h 432"/>
                <a:gd name="T8" fmla="*/ 724 w 724"/>
                <a:gd name="T9" fmla="*/ 432 h 432"/>
              </a:gdLst>
              <a:ahLst/>
              <a:cxnLst>
                <a:cxn ang="0">
                  <a:pos x="T0" y="T1"/>
                </a:cxn>
                <a:cxn ang="0">
                  <a:pos x="T2" y="T3"/>
                </a:cxn>
                <a:cxn ang="0">
                  <a:pos x="T4" y="T5"/>
                </a:cxn>
                <a:cxn ang="0">
                  <a:pos x="T6" y="T7"/>
                </a:cxn>
                <a:cxn ang="0">
                  <a:pos x="T8" y="T9"/>
                </a:cxn>
              </a:cxnLst>
              <a:rect l="0" t="0" r="r" b="b"/>
              <a:pathLst>
                <a:path w="724" h="432">
                  <a:moveTo>
                    <a:pt x="724" y="432"/>
                  </a:moveTo>
                  <a:lnTo>
                    <a:pt x="724" y="0"/>
                  </a:lnTo>
                  <a:lnTo>
                    <a:pt x="123" y="0"/>
                  </a:lnTo>
                  <a:lnTo>
                    <a:pt x="0" y="432"/>
                  </a:lnTo>
                  <a:lnTo>
                    <a:pt x="724" y="4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480" name="Freeform 479"/>
            <p:cNvSpPr>
              <a:spLocks/>
            </p:cNvSpPr>
            <p:nvPr/>
          </p:nvSpPr>
          <p:spPr bwMode="auto">
            <a:xfrm>
              <a:off x="1223" y="2734"/>
              <a:ext cx="48" cy="81"/>
            </a:xfrm>
            <a:custGeom>
              <a:avLst/>
              <a:gdLst>
                <a:gd name="T0" fmla="*/ 0 w 20"/>
                <a:gd name="T1" fmla="*/ 26 h 34"/>
                <a:gd name="T2" fmla="*/ 8 w 20"/>
                <a:gd name="T3" fmla="*/ 34 h 34"/>
                <a:gd name="T4" fmla="*/ 12 w 20"/>
                <a:gd name="T5" fmla="*/ 34 h 34"/>
                <a:gd name="T6" fmla="*/ 20 w 20"/>
                <a:gd name="T7" fmla="*/ 26 h 34"/>
                <a:gd name="T8" fmla="*/ 20 w 20"/>
                <a:gd name="T9" fmla="*/ 8 h 34"/>
                <a:gd name="T10" fmla="*/ 12 w 20"/>
                <a:gd name="T11" fmla="*/ 0 h 34"/>
                <a:gd name="T12" fmla="*/ 8 w 20"/>
                <a:gd name="T13" fmla="*/ 0 h 34"/>
                <a:gd name="T14" fmla="*/ 0 w 20"/>
                <a:gd name="T15" fmla="*/ 8 h 34"/>
                <a:gd name="T16" fmla="*/ 0 w 20"/>
                <a:gd name="T17"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0" y="26"/>
                  </a:moveTo>
                  <a:cubicBezTo>
                    <a:pt x="0" y="30"/>
                    <a:pt x="3" y="34"/>
                    <a:pt x="8" y="34"/>
                  </a:cubicBezTo>
                  <a:cubicBezTo>
                    <a:pt x="12" y="34"/>
                    <a:pt x="12" y="34"/>
                    <a:pt x="12" y="34"/>
                  </a:cubicBezTo>
                  <a:cubicBezTo>
                    <a:pt x="17" y="34"/>
                    <a:pt x="20" y="30"/>
                    <a:pt x="20" y="26"/>
                  </a:cubicBezTo>
                  <a:cubicBezTo>
                    <a:pt x="20" y="8"/>
                    <a:pt x="20" y="8"/>
                    <a:pt x="20" y="8"/>
                  </a:cubicBezTo>
                  <a:cubicBezTo>
                    <a:pt x="20" y="3"/>
                    <a:pt x="17" y="0"/>
                    <a:pt x="12" y="0"/>
                  </a:cubicBezTo>
                  <a:cubicBezTo>
                    <a:pt x="8" y="0"/>
                    <a:pt x="8" y="0"/>
                    <a:pt x="8" y="0"/>
                  </a:cubicBezTo>
                  <a:cubicBezTo>
                    <a:pt x="3" y="0"/>
                    <a:pt x="0" y="3"/>
                    <a:pt x="0" y="8"/>
                  </a:cubicBezTo>
                  <a:lnTo>
                    <a:pt x="0" y="26"/>
                  </a:lnTo>
                  <a:close/>
                </a:path>
              </a:pathLst>
            </a:custGeom>
            <a:solidFill>
              <a:srgbClr val="FD5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481" name="Freeform 480"/>
            <p:cNvSpPr>
              <a:spLocks/>
            </p:cNvSpPr>
            <p:nvPr/>
          </p:nvSpPr>
          <p:spPr bwMode="auto">
            <a:xfrm>
              <a:off x="2428" y="1821"/>
              <a:ext cx="45" cy="43"/>
            </a:xfrm>
            <a:custGeom>
              <a:avLst/>
              <a:gdLst>
                <a:gd name="T0" fmla="*/ 0 w 19"/>
                <a:gd name="T1" fmla="*/ 13 h 18"/>
                <a:gd name="T2" fmla="*/ 5 w 19"/>
                <a:gd name="T3" fmla="*/ 18 h 18"/>
                <a:gd name="T4" fmla="*/ 14 w 19"/>
                <a:gd name="T5" fmla="*/ 18 h 18"/>
                <a:gd name="T6" fmla="*/ 19 w 19"/>
                <a:gd name="T7" fmla="*/ 13 h 18"/>
                <a:gd name="T8" fmla="*/ 19 w 19"/>
                <a:gd name="T9" fmla="*/ 5 h 18"/>
                <a:gd name="T10" fmla="*/ 14 w 19"/>
                <a:gd name="T11" fmla="*/ 0 h 18"/>
                <a:gd name="T12" fmla="*/ 5 w 19"/>
                <a:gd name="T13" fmla="*/ 0 h 18"/>
                <a:gd name="T14" fmla="*/ 0 w 19"/>
                <a:gd name="T15" fmla="*/ 5 h 18"/>
                <a:gd name="T16" fmla="*/ 0 w 19"/>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0" y="13"/>
                  </a:moveTo>
                  <a:cubicBezTo>
                    <a:pt x="0" y="16"/>
                    <a:pt x="2" y="18"/>
                    <a:pt x="5" y="18"/>
                  </a:cubicBezTo>
                  <a:cubicBezTo>
                    <a:pt x="14" y="18"/>
                    <a:pt x="14" y="18"/>
                    <a:pt x="14" y="18"/>
                  </a:cubicBezTo>
                  <a:cubicBezTo>
                    <a:pt x="17" y="18"/>
                    <a:pt x="19" y="16"/>
                    <a:pt x="19" y="13"/>
                  </a:cubicBezTo>
                  <a:cubicBezTo>
                    <a:pt x="19" y="5"/>
                    <a:pt x="19" y="5"/>
                    <a:pt x="19" y="5"/>
                  </a:cubicBezTo>
                  <a:cubicBezTo>
                    <a:pt x="19" y="2"/>
                    <a:pt x="17" y="0"/>
                    <a:pt x="14" y="0"/>
                  </a:cubicBezTo>
                  <a:cubicBezTo>
                    <a:pt x="5" y="0"/>
                    <a:pt x="5" y="0"/>
                    <a:pt x="5" y="0"/>
                  </a:cubicBezTo>
                  <a:cubicBezTo>
                    <a:pt x="2" y="0"/>
                    <a:pt x="0" y="2"/>
                    <a:pt x="0" y="5"/>
                  </a:cubicBez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82" name="Freeform 481"/>
            <p:cNvSpPr>
              <a:spLocks/>
            </p:cNvSpPr>
            <p:nvPr/>
          </p:nvSpPr>
          <p:spPr bwMode="auto">
            <a:xfrm>
              <a:off x="2414" y="1809"/>
              <a:ext cx="38" cy="71"/>
            </a:xfrm>
            <a:custGeom>
              <a:avLst/>
              <a:gdLst>
                <a:gd name="T0" fmla="*/ 5 w 16"/>
                <a:gd name="T1" fmla="*/ 0 h 30"/>
                <a:gd name="T2" fmla="*/ 0 w 16"/>
                <a:gd name="T3" fmla="*/ 5 h 30"/>
                <a:gd name="T4" fmla="*/ 0 w 16"/>
                <a:gd name="T5" fmla="*/ 25 h 30"/>
                <a:gd name="T6" fmla="*/ 5 w 16"/>
                <a:gd name="T7" fmla="*/ 30 h 30"/>
                <a:gd name="T8" fmla="*/ 11 w 16"/>
                <a:gd name="T9" fmla="*/ 30 h 30"/>
                <a:gd name="T10" fmla="*/ 16 w 16"/>
                <a:gd name="T11" fmla="*/ 25 h 30"/>
                <a:gd name="T12" fmla="*/ 16 w 16"/>
                <a:gd name="T13" fmla="*/ 5 h 30"/>
                <a:gd name="T14" fmla="*/ 11 w 16"/>
                <a:gd name="T15" fmla="*/ 0 h 30"/>
                <a:gd name="T16" fmla="*/ 5 w 1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0">
                  <a:moveTo>
                    <a:pt x="5" y="0"/>
                  </a:moveTo>
                  <a:cubicBezTo>
                    <a:pt x="2" y="0"/>
                    <a:pt x="0" y="2"/>
                    <a:pt x="0" y="5"/>
                  </a:cubicBezTo>
                  <a:cubicBezTo>
                    <a:pt x="0" y="25"/>
                    <a:pt x="0" y="25"/>
                    <a:pt x="0" y="25"/>
                  </a:cubicBezTo>
                  <a:cubicBezTo>
                    <a:pt x="0" y="28"/>
                    <a:pt x="2" y="30"/>
                    <a:pt x="5" y="30"/>
                  </a:cubicBezTo>
                  <a:cubicBezTo>
                    <a:pt x="11" y="30"/>
                    <a:pt x="11" y="30"/>
                    <a:pt x="11" y="30"/>
                  </a:cubicBezTo>
                  <a:cubicBezTo>
                    <a:pt x="14" y="30"/>
                    <a:pt x="16" y="28"/>
                    <a:pt x="16" y="25"/>
                  </a:cubicBezTo>
                  <a:cubicBezTo>
                    <a:pt x="16" y="5"/>
                    <a:pt x="16" y="5"/>
                    <a:pt x="16" y="5"/>
                  </a:cubicBezTo>
                  <a:cubicBezTo>
                    <a:pt x="16" y="2"/>
                    <a:pt x="14" y="0"/>
                    <a:pt x="11" y="0"/>
                  </a:cubicBezTo>
                  <a:lnTo>
                    <a:pt x="5" y="0"/>
                  </a:lnTo>
                  <a:close/>
                </a:path>
              </a:pathLst>
            </a:cu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483" name="Rectangle 482"/>
            <p:cNvSpPr>
              <a:spLocks noChangeArrowheads="1"/>
            </p:cNvSpPr>
            <p:nvPr/>
          </p:nvSpPr>
          <p:spPr bwMode="auto">
            <a:xfrm>
              <a:off x="3053" y="2495"/>
              <a:ext cx="197" cy="38"/>
            </a:xfrm>
            <a:prstGeom prst="rect">
              <a:avLst/>
            </a:prstGeom>
            <a:solidFill>
              <a:srgbClr val="B4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84" name="Freeform 483"/>
            <p:cNvSpPr>
              <a:spLocks/>
            </p:cNvSpPr>
            <p:nvPr/>
          </p:nvSpPr>
          <p:spPr bwMode="auto">
            <a:xfrm>
              <a:off x="2862" y="2471"/>
              <a:ext cx="253" cy="88"/>
            </a:xfrm>
            <a:custGeom>
              <a:avLst/>
              <a:gdLst>
                <a:gd name="T0" fmla="*/ 0 w 107"/>
                <a:gd name="T1" fmla="*/ 29 h 37"/>
                <a:gd name="T2" fmla="*/ 8 w 107"/>
                <a:gd name="T3" fmla="*/ 37 h 37"/>
                <a:gd name="T4" fmla="*/ 99 w 107"/>
                <a:gd name="T5" fmla="*/ 37 h 37"/>
                <a:gd name="T6" fmla="*/ 107 w 107"/>
                <a:gd name="T7" fmla="*/ 29 h 37"/>
                <a:gd name="T8" fmla="*/ 107 w 107"/>
                <a:gd name="T9" fmla="*/ 8 h 37"/>
                <a:gd name="T10" fmla="*/ 99 w 107"/>
                <a:gd name="T11" fmla="*/ 0 h 37"/>
                <a:gd name="T12" fmla="*/ 8 w 107"/>
                <a:gd name="T13" fmla="*/ 0 h 37"/>
                <a:gd name="T14" fmla="*/ 0 w 107"/>
                <a:gd name="T15" fmla="*/ 8 h 37"/>
                <a:gd name="T16" fmla="*/ 0 w 107"/>
                <a:gd name="T17"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7">
                  <a:moveTo>
                    <a:pt x="0" y="29"/>
                  </a:moveTo>
                  <a:cubicBezTo>
                    <a:pt x="0" y="33"/>
                    <a:pt x="4" y="37"/>
                    <a:pt x="8" y="37"/>
                  </a:cubicBezTo>
                  <a:cubicBezTo>
                    <a:pt x="99" y="37"/>
                    <a:pt x="99" y="37"/>
                    <a:pt x="99" y="37"/>
                  </a:cubicBezTo>
                  <a:cubicBezTo>
                    <a:pt x="103" y="37"/>
                    <a:pt x="107" y="33"/>
                    <a:pt x="107" y="29"/>
                  </a:cubicBezTo>
                  <a:cubicBezTo>
                    <a:pt x="107" y="8"/>
                    <a:pt x="107" y="8"/>
                    <a:pt x="107" y="8"/>
                  </a:cubicBezTo>
                  <a:cubicBezTo>
                    <a:pt x="107" y="4"/>
                    <a:pt x="103" y="0"/>
                    <a:pt x="99" y="0"/>
                  </a:cubicBezTo>
                  <a:cubicBezTo>
                    <a:pt x="8" y="0"/>
                    <a:pt x="8" y="0"/>
                    <a:pt x="8" y="0"/>
                  </a:cubicBezTo>
                  <a:cubicBezTo>
                    <a:pt x="4" y="0"/>
                    <a:pt x="0" y="4"/>
                    <a:pt x="0" y="8"/>
                  </a:cubicBezTo>
                  <a:lnTo>
                    <a:pt x="0" y="2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55000" lnSpcReduction="20000"/>
            </a:bodyPr>
            <a:lstStyle/>
            <a:p>
              <a:endParaRPr lang="en-US" sz="1350"/>
            </a:p>
          </p:txBody>
        </p:sp>
        <p:sp>
          <p:nvSpPr>
            <p:cNvPr id="485" name="Freeform 484"/>
            <p:cNvSpPr>
              <a:spLocks/>
            </p:cNvSpPr>
            <p:nvPr/>
          </p:nvSpPr>
          <p:spPr bwMode="auto">
            <a:xfrm>
              <a:off x="3210" y="2471"/>
              <a:ext cx="85" cy="418"/>
            </a:xfrm>
            <a:custGeom>
              <a:avLst/>
              <a:gdLst>
                <a:gd name="T0" fmla="*/ 0 w 36"/>
                <a:gd name="T1" fmla="*/ 169 h 176"/>
                <a:gd name="T2" fmla="*/ 8 w 36"/>
                <a:gd name="T3" fmla="*/ 176 h 176"/>
                <a:gd name="T4" fmla="*/ 28 w 36"/>
                <a:gd name="T5" fmla="*/ 176 h 176"/>
                <a:gd name="T6" fmla="*/ 36 w 36"/>
                <a:gd name="T7" fmla="*/ 169 h 176"/>
                <a:gd name="T8" fmla="*/ 36 w 36"/>
                <a:gd name="T9" fmla="*/ 8 h 176"/>
                <a:gd name="T10" fmla="*/ 28 w 36"/>
                <a:gd name="T11" fmla="*/ 0 h 176"/>
                <a:gd name="T12" fmla="*/ 8 w 36"/>
                <a:gd name="T13" fmla="*/ 0 h 176"/>
                <a:gd name="T14" fmla="*/ 0 w 36"/>
                <a:gd name="T15" fmla="*/ 8 h 176"/>
                <a:gd name="T16" fmla="*/ 0 w 36"/>
                <a:gd name="T1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6">
                  <a:moveTo>
                    <a:pt x="0" y="169"/>
                  </a:moveTo>
                  <a:cubicBezTo>
                    <a:pt x="0" y="173"/>
                    <a:pt x="4" y="176"/>
                    <a:pt x="8" y="176"/>
                  </a:cubicBezTo>
                  <a:cubicBezTo>
                    <a:pt x="28" y="176"/>
                    <a:pt x="28" y="176"/>
                    <a:pt x="28" y="176"/>
                  </a:cubicBezTo>
                  <a:cubicBezTo>
                    <a:pt x="32" y="176"/>
                    <a:pt x="36" y="173"/>
                    <a:pt x="36" y="169"/>
                  </a:cubicBezTo>
                  <a:cubicBezTo>
                    <a:pt x="36" y="8"/>
                    <a:pt x="36" y="8"/>
                    <a:pt x="36" y="8"/>
                  </a:cubicBezTo>
                  <a:cubicBezTo>
                    <a:pt x="36" y="4"/>
                    <a:pt x="32" y="0"/>
                    <a:pt x="28" y="0"/>
                  </a:cubicBezTo>
                  <a:cubicBezTo>
                    <a:pt x="8" y="0"/>
                    <a:pt x="8" y="0"/>
                    <a:pt x="8" y="0"/>
                  </a:cubicBezTo>
                  <a:cubicBezTo>
                    <a:pt x="4" y="0"/>
                    <a:pt x="0" y="4"/>
                    <a:pt x="0" y="8"/>
                  </a:cubicBezTo>
                  <a:cubicBezTo>
                    <a:pt x="0" y="169"/>
                    <a:pt x="0" y="169"/>
                    <a:pt x="0" y="169"/>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486" name="Oval 485"/>
            <p:cNvSpPr>
              <a:spLocks noChangeArrowheads="1"/>
            </p:cNvSpPr>
            <p:nvPr/>
          </p:nvSpPr>
          <p:spPr bwMode="auto">
            <a:xfrm>
              <a:off x="2774" y="2447"/>
              <a:ext cx="177" cy="176"/>
            </a:xfrm>
            <a:prstGeom prst="ellipse">
              <a:avLst/>
            </a:prstGeom>
            <a:solidFill>
              <a:srgbClr val="FDC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20000"/>
            </a:bodyPr>
            <a:lstStyle/>
            <a:p>
              <a:endParaRPr lang="en-US" sz="1350"/>
            </a:p>
          </p:txBody>
        </p:sp>
        <p:sp>
          <p:nvSpPr>
            <p:cNvPr id="487" name="Freeform 486"/>
            <p:cNvSpPr>
              <a:spLocks/>
            </p:cNvSpPr>
            <p:nvPr/>
          </p:nvSpPr>
          <p:spPr bwMode="auto">
            <a:xfrm>
              <a:off x="2502" y="1918"/>
              <a:ext cx="116" cy="152"/>
            </a:xfrm>
            <a:custGeom>
              <a:avLst/>
              <a:gdLst>
                <a:gd name="T0" fmla="*/ 44 w 49"/>
                <a:gd name="T1" fmla="*/ 54 h 64"/>
                <a:gd name="T2" fmla="*/ 44 w 49"/>
                <a:gd name="T3" fmla="*/ 10 h 64"/>
                <a:gd name="T4" fmla="*/ 39 w 49"/>
                <a:gd name="T5" fmla="*/ 4 h 64"/>
                <a:gd name="T6" fmla="*/ 0 w 49"/>
                <a:gd name="T7" fmla="*/ 4 h 64"/>
                <a:gd name="T8" fmla="*/ 0 w 49"/>
                <a:gd name="T9" fmla="*/ 0 h 64"/>
                <a:gd name="T10" fmla="*/ 39 w 49"/>
                <a:gd name="T11" fmla="*/ 0 h 64"/>
                <a:gd name="T12" fmla="*/ 49 w 49"/>
                <a:gd name="T13" fmla="*/ 10 h 64"/>
                <a:gd name="T14" fmla="*/ 49 w 49"/>
                <a:gd name="T15" fmla="*/ 54 h 64"/>
                <a:gd name="T16" fmla="*/ 39 w 49"/>
                <a:gd name="T17" fmla="*/ 64 h 64"/>
                <a:gd name="T18" fmla="*/ 28 w 49"/>
                <a:gd name="T19" fmla="*/ 64 h 64"/>
                <a:gd name="T20" fmla="*/ 28 w 49"/>
                <a:gd name="T21" fmla="*/ 59 h 64"/>
                <a:gd name="T22" fmla="*/ 39 w 49"/>
                <a:gd name="T23" fmla="*/ 59 h 64"/>
                <a:gd name="T24" fmla="*/ 44 w 49"/>
                <a:gd name="T25"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4">
                  <a:moveTo>
                    <a:pt x="44" y="54"/>
                  </a:moveTo>
                  <a:cubicBezTo>
                    <a:pt x="44" y="10"/>
                    <a:pt x="44" y="10"/>
                    <a:pt x="44" y="10"/>
                  </a:cubicBezTo>
                  <a:cubicBezTo>
                    <a:pt x="44" y="7"/>
                    <a:pt x="42" y="4"/>
                    <a:pt x="39" y="4"/>
                  </a:cubicBezTo>
                  <a:cubicBezTo>
                    <a:pt x="0" y="4"/>
                    <a:pt x="0" y="4"/>
                    <a:pt x="0" y="4"/>
                  </a:cubicBezTo>
                  <a:cubicBezTo>
                    <a:pt x="0" y="0"/>
                    <a:pt x="0" y="0"/>
                    <a:pt x="0" y="0"/>
                  </a:cubicBezTo>
                  <a:cubicBezTo>
                    <a:pt x="39" y="0"/>
                    <a:pt x="39" y="0"/>
                    <a:pt x="39" y="0"/>
                  </a:cubicBezTo>
                  <a:cubicBezTo>
                    <a:pt x="45" y="0"/>
                    <a:pt x="49" y="4"/>
                    <a:pt x="49" y="10"/>
                  </a:cubicBezTo>
                  <a:cubicBezTo>
                    <a:pt x="49" y="54"/>
                    <a:pt x="49" y="54"/>
                    <a:pt x="49" y="54"/>
                  </a:cubicBezTo>
                  <a:cubicBezTo>
                    <a:pt x="49" y="59"/>
                    <a:pt x="45" y="64"/>
                    <a:pt x="39" y="64"/>
                  </a:cubicBezTo>
                  <a:cubicBezTo>
                    <a:pt x="28" y="64"/>
                    <a:pt x="28" y="64"/>
                    <a:pt x="28" y="64"/>
                  </a:cubicBezTo>
                  <a:cubicBezTo>
                    <a:pt x="28" y="59"/>
                    <a:pt x="28" y="59"/>
                    <a:pt x="28" y="59"/>
                  </a:cubicBezTo>
                  <a:cubicBezTo>
                    <a:pt x="39" y="59"/>
                    <a:pt x="39" y="59"/>
                    <a:pt x="39" y="59"/>
                  </a:cubicBezTo>
                  <a:cubicBezTo>
                    <a:pt x="42" y="59"/>
                    <a:pt x="44" y="57"/>
                    <a:pt x="44" y="54"/>
                  </a:cubicBezTo>
                  <a:close/>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488" name="Freeform 487"/>
            <p:cNvSpPr>
              <a:spLocks/>
            </p:cNvSpPr>
            <p:nvPr/>
          </p:nvSpPr>
          <p:spPr bwMode="auto">
            <a:xfrm>
              <a:off x="2547" y="2020"/>
              <a:ext cx="35" cy="79"/>
            </a:xfrm>
            <a:custGeom>
              <a:avLst/>
              <a:gdLst>
                <a:gd name="T0" fmla="*/ 0 w 15"/>
                <a:gd name="T1" fmla="*/ 26 h 33"/>
                <a:gd name="T2" fmla="*/ 8 w 15"/>
                <a:gd name="T3" fmla="*/ 33 h 33"/>
                <a:gd name="T4" fmla="*/ 15 w 15"/>
                <a:gd name="T5" fmla="*/ 26 h 33"/>
                <a:gd name="T6" fmla="*/ 15 w 15"/>
                <a:gd name="T7" fmla="*/ 7 h 33"/>
                <a:gd name="T8" fmla="*/ 8 w 15"/>
                <a:gd name="T9" fmla="*/ 0 h 33"/>
                <a:gd name="T10" fmla="*/ 0 w 15"/>
                <a:gd name="T11" fmla="*/ 7 h 33"/>
                <a:gd name="T12" fmla="*/ 0 w 15"/>
                <a:gd name="T13" fmla="*/ 26 h 33"/>
              </a:gdLst>
              <a:ahLst/>
              <a:cxnLst>
                <a:cxn ang="0">
                  <a:pos x="T0" y="T1"/>
                </a:cxn>
                <a:cxn ang="0">
                  <a:pos x="T2" y="T3"/>
                </a:cxn>
                <a:cxn ang="0">
                  <a:pos x="T4" y="T5"/>
                </a:cxn>
                <a:cxn ang="0">
                  <a:pos x="T6" y="T7"/>
                </a:cxn>
                <a:cxn ang="0">
                  <a:pos x="T8" y="T9"/>
                </a:cxn>
                <a:cxn ang="0">
                  <a:pos x="T10" y="T11"/>
                </a:cxn>
                <a:cxn ang="0">
                  <a:pos x="T12" y="T13"/>
                </a:cxn>
              </a:cxnLst>
              <a:rect l="0" t="0" r="r" b="b"/>
              <a:pathLst>
                <a:path w="15" h="33">
                  <a:moveTo>
                    <a:pt x="0" y="26"/>
                  </a:moveTo>
                  <a:cubicBezTo>
                    <a:pt x="0" y="30"/>
                    <a:pt x="4" y="33"/>
                    <a:pt x="8" y="33"/>
                  </a:cubicBezTo>
                  <a:cubicBezTo>
                    <a:pt x="11" y="33"/>
                    <a:pt x="15" y="30"/>
                    <a:pt x="15" y="26"/>
                  </a:cubicBezTo>
                  <a:cubicBezTo>
                    <a:pt x="15" y="7"/>
                    <a:pt x="15" y="7"/>
                    <a:pt x="15" y="7"/>
                  </a:cubicBezTo>
                  <a:cubicBezTo>
                    <a:pt x="15" y="3"/>
                    <a:pt x="11" y="0"/>
                    <a:pt x="8" y="0"/>
                  </a:cubicBezTo>
                  <a:cubicBezTo>
                    <a:pt x="4" y="0"/>
                    <a:pt x="0" y="3"/>
                    <a:pt x="0" y="7"/>
                  </a:cubicBezTo>
                  <a:lnTo>
                    <a:pt x="0" y="26"/>
                  </a:lnTo>
                  <a:close/>
                </a:path>
              </a:pathLst>
            </a:cu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489" name="Freeform 488"/>
            <p:cNvSpPr>
              <a:spLocks/>
            </p:cNvSpPr>
            <p:nvPr/>
          </p:nvSpPr>
          <p:spPr bwMode="auto">
            <a:xfrm>
              <a:off x="2532" y="1982"/>
              <a:ext cx="31" cy="207"/>
            </a:xfrm>
            <a:custGeom>
              <a:avLst/>
              <a:gdLst>
                <a:gd name="T0" fmla="*/ 0 w 13"/>
                <a:gd name="T1" fmla="*/ 81 h 87"/>
                <a:gd name="T2" fmla="*/ 6 w 13"/>
                <a:gd name="T3" fmla="*/ 87 h 87"/>
                <a:gd name="T4" fmla="*/ 13 w 13"/>
                <a:gd name="T5" fmla="*/ 81 h 87"/>
                <a:gd name="T6" fmla="*/ 13 w 13"/>
                <a:gd name="T7" fmla="*/ 6 h 87"/>
                <a:gd name="T8" fmla="*/ 6 w 13"/>
                <a:gd name="T9" fmla="*/ 0 h 87"/>
                <a:gd name="T10" fmla="*/ 0 w 13"/>
                <a:gd name="T11" fmla="*/ 6 h 87"/>
                <a:gd name="T12" fmla="*/ 0 w 13"/>
                <a:gd name="T13" fmla="*/ 81 h 87"/>
              </a:gdLst>
              <a:ahLst/>
              <a:cxnLst>
                <a:cxn ang="0">
                  <a:pos x="T0" y="T1"/>
                </a:cxn>
                <a:cxn ang="0">
                  <a:pos x="T2" y="T3"/>
                </a:cxn>
                <a:cxn ang="0">
                  <a:pos x="T4" y="T5"/>
                </a:cxn>
                <a:cxn ang="0">
                  <a:pos x="T6" y="T7"/>
                </a:cxn>
                <a:cxn ang="0">
                  <a:pos x="T8" y="T9"/>
                </a:cxn>
                <a:cxn ang="0">
                  <a:pos x="T10" y="T11"/>
                </a:cxn>
                <a:cxn ang="0">
                  <a:pos x="T12" y="T13"/>
                </a:cxn>
              </a:cxnLst>
              <a:rect l="0" t="0" r="r" b="b"/>
              <a:pathLst>
                <a:path w="13" h="87">
                  <a:moveTo>
                    <a:pt x="0" y="81"/>
                  </a:moveTo>
                  <a:cubicBezTo>
                    <a:pt x="0" y="84"/>
                    <a:pt x="3" y="87"/>
                    <a:pt x="6" y="87"/>
                  </a:cubicBezTo>
                  <a:cubicBezTo>
                    <a:pt x="10" y="87"/>
                    <a:pt x="13" y="84"/>
                    <a:pt x="13" y="81"/>
                  </a:cubicBezTo>
                  <a:cubicBezTo>
                    <a:pt x="13" y="6"/>
                    <a:pt x="13" y="6"/>
                    <a:pt x="13" y="6"/>
                  </a:cubicBezTo>
                  <a:cubicBezTo>
                    <a:pt x="13" y="3"/>
                    <a:pt x="10" y="0"/>
                    <a:pt x="6" y="0"/>
                  </a:cubicBezTo>
                  <a:cubicBezTo>
                    <a:pt x="3" y="0"/>
                    <a:pt x="0" y="3"/>
                    <a:pt x="0" y="6"/>
                  </a:cubicBezTo>
                  <a:lnTo>
                    <a:pt x="0" y="81"/>
                  </a:lnTo>
                  <a:close/>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490" name="Freeform 489"/>
            <p:cNvSpPr>
              <a:spLocks/>
            </p:cNvSpPr>
            <p:nvPr/>
          </p:nvSpPr>
          <p:spPr bwMode="auto">
            <a:xfrm>
              <a:off x="2253" y="1845"/>
              <a:ext cx="256" cy="757"/>
            </a:xfrm>
            <a:custGeom>
              <a:avLst/>
              <a:gdLst>
                <a:gd name="T0" fmla="*/ 0 w 108"/>
                <a:gd name="T1" fmla="*/ 310 h 319"/>
                <a:gd name="T2" fmla="*/ 8 w 108"/>
                <a:gd name="T3" fmla="*/ 319 h 319"/>
                <a:gd name="T4" fmla="*/ 100 w 108"/>
                <a:gd name="T5" fmla="*/ 319 h 319"/>
                <a:gd name="T6" fmla="*/ 108 w 108"/>
                <a:gd name="T7" fmla="*/ 310 h 319"/>
                <a:gd name="T8" fmla="*/ 108 w 108"/>
                <a:gd name="T9" fmla="*/ 8 h 319"/>
                <a:gd name="T10" fmla="*/ 100 w 108"/>
                <a:gd name="T11" fmla="*/ 0 h 319"/>
                <a:gd name="T12" fmla="*/ 8 w 108"/>
                <a:gd name="T13" fmla="*/ 0 h 319"/>
                <a:gd name="T14" fmla="*/ 0 w 108"/>
                <a:gd name="T15" fmla="*/ 8 h 319"/>
                <a:gd name="T16" fmla="*/ 0 w 108"/>
                <a:gd name="T17" fmla="*/ 31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19">
                  <a:moveTo>
                    <a:pt x="0" y="310"/>
                  </a:moveTo>
                  <a:cubicBezTo>
                    <a:pt x="0" y="315"/>
                    <a:pt x="3" y="319"/>
                    <a:pt x="8" y="319"/>
                  </a:cubicBezTo>
                  <a:cubicBezTo>
                    <a:pt x="100" y="319"/>
                    <a:pt x="100" y="319"/>
                    <a:pt x="100" y="319"/>
                  </a:cubicBezTo>
                  <a:cubicBezTo>
                    <a:pt x="105" y="319"/>
                    <a:pt x="108" y="315"/>
                    <a:pt x="108" y="310"/>
                  </a:cubicBezTo>
                  <a:cubicBezTo>
                    <a:pt x="108" y="8"/>
                    <a:pt x="108" y="8"/>
                    <a:pt x="108" y="8"/>
                  </a:cubicBezTo>
                  <a:cubicBezTo>
                    <a:pt x="108" y="4"/>
                    <a:pt x="105" y="0"/>
                    <a:pt x="100" y="0"/>
                  </a:cubicBezTo>
                  <a:cubicBezTo>
                    <a:pt x="8" y="0"/>
                    <a:pt x="8" y="0"/>
                    <a:pt x="8" y="0"/>
                  </a:cubicBezTo>
                  <a:cubicBezTo>
                    <a:pt x="3" y="0"/>
                    <a:pt x="0" y="4"/>
                    <a:pt x="0" y="8"/>
                  </a:cubicBezTo>
                  <a:lnTo>
                    <a:pt x="0" y="310"/>
                  </a:lnTo>
                  <a:close/>
                </a:path>
              </a:pathLst>
            </a:custGeom>
            <a:solidFill>
              <a:srgbClr val="5E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491" name="Freeform 490"/>
            <p:cNvSpPr>
              <a:spLocks/>
            </p:cNvSpPr>
            <p:nvPr/>
          </p:nvSpPr>
          <p:spPr bwMode="auto">
            <a:xfrm>
              <a:off x="2253" y="1899"/>
              <a:ext cx="239" cy="627"/>
            </a:xfrm>
            <a:custGeom>
              <a:avLst/>
              <a:gdLst>
                <a:gd name="T0" fmla="*/ 0 w 101"/>
                <a:gd name="T1" fmla="*/ 256 h 264"/>
                <a:gd name="T2" fmla="*/ 7 w 101"/>
                <a:gd name="T3" fmla="*/ 264 h 264"/>
                <a:gd name="T4" fmla="*/ 93 w 101"/>
                <a:gd name="T5" fmla="*/ 264 h 264"/>
                <a:gd name="T6" fmla="*/ 101 w 101"/>
                <a:gd name="T7" fmla="*/ 256 h 264"/>
                <a:gd name="T8" fmla="*/ 101 w 101"/>
                <a:gd name="T9" fmla="*/ 8 h 264"/>
                <a:gd name="T10" fmla="*/ 93 w 101"/>
                <a:gd name="T11" fmla="*/ 0 h 264"/>
                <a:gd name="T12" fmla="*/ 7 w 101"/>
                <a:gd name="T13" fmla="*/ 0 h 264"/>
                <a:gd name="T14" fmla="*/ 0 w 101"/>
                <a:gd name="T15" fmla="*/ 8 h 264"/>
                <a:gd name="T16" fmla="*/ 0 w 101"/>
                <a:gd name="T17" fmla="*/ 25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264">
                  <a:moveTo>
                    <a:pt x="0" y="256"/>
                  </a:moveTo>
                  <a:cubicBezTo>
                    <a:pt x="0" y="261"/>
                    <a:pt x="3" y="264"/>
                    <a:pt x="7" y="264"/>
                  </a:cubicBezTo>
                  <a:cubicBezTo>
                    <a:pt x="93" y="264"/>
                    <a:pt x="93" y="264"/>
                    <a:pt x="93" y="264"/>
                  </a:cubicBezTo>
                  <a:cubicBezTo>
                    <a:pt x="97" y="264"/>
                    <a:pt x="101" y="261"/>
                    <a:pt x="101" y="256"/>
                  </a:cubicBezTo>
                  <a:cubicBezTo>
                    <a:pt x="101" y="8"/>
                    <a:pt x="101" y="8"/>
                    <a:pt x="101" y="8"/>
                  </a:cubicBezTo>
                  <a:cubicBezTo>
                    <a:pt x="101" y="3"/>
                    <a:pt x="97" y="0"/>
                    <a:pt x="93" y="0"/>
                  </a:cubicBezTo>
                  <a:cubicBezTo>
                    <a:pt x="7" y="0"/>
                    <a:pt x="7" y="0"/>
                    <a:pt x="7" y="0"/>
                  </a:cubicBezTo>
                  <a:cubicBezTo>
                    <a:pt x="3" y="0"/>
                    <a:pt x="0" y="3"/>
                    <a:pt x="0" y="8"/>
                  </a:cubicBezTo>
                  <a:lnTo>
                    <a:pt x="0" y="256"/>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492" name="Rectangle 491"/>
            <p:cNvSpPr>
              <a:spLocks noChangeArrowheads="1"/>
            </p:cNvSpPr>
            <p:nvPr/>
          </p:nvSpPr>
          <p:spPr bwMode="auto">
            <a:xfrm>
              <a:off x="2435" y="2338"/>
              <a:ext cx="67" cy="183"/>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493" name="Rectangle 492"/>
            <p:cNvSpPr>
              <a:spLocks noChangeArrowheads="1"/>
            </p:cNvSpPr>
            <p:nvPr/>
          </p:nvSpPr>
          <p:spPr bwMode="auto">
            <a:xfrm>
              <a:off x="2577" y="2618"/>
              <a:ext cx="275" cy="15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494" name="Freeform 493"/>
            <p:cNvSpPr>
              <a:spLocks/>
            </p:cNvSpPr>
            <p:nvPr/>
          </p:nvSpPr>
          <p:spPr bwMode="auto">
            <a:xfrm>
              <a:off x="2478" y="2402"/>
              <a:ext cx="902" cy="667"/>
            </a:xfrm>
            <a:custGeom>
              <a:avLst/>
              <a:gdLst>
                <a:gd name="T0" fmla="*/ 902 w 902"/>
                <a:gd name="T1" fmla="*/ 624 h 667"/>
                <a:gd name="T2" fmla="*/ 713 w 902"/>
                <a:gd name="T3" fmla="*/ 287 h 667"/>
                <a:gd name="T4" fmla="*/ 102 w 902"/>
                <a:gd name="T5" fmla="*/ 0 h 667"/>
                <a:gd name="T6" fmla="*/ 31 w 902"/>
                <a:gd name="T7" fmla="*/ 0 h 667"/>
                <a:gd name="T8" fmla="*/ 0 w 902"/>
                <a:gd name="T9" fmla="*/ 79 h 667"/>
                <a:gd name="T10" fmla="*/ 102 w 902"/>
                <a:gd name="T11" fmla="*/ 200 h 667"/>
                <a:gd name="T12" fmla="*/ 241 w 902"/>
                <a:gd name="T13" fmla="*/ 200 h 667"/>
                <a:gd name="T14" fmla="*/ 888 w 902"/>
                <a:gd name="T15" fmla="*/ 667 h 667"/>
                <a:gd name="T16" fmla="*/ 902 w 902"/>
                <a:gd name="T17" fmla="*/ 62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2" h="667">
                  <a:moveTo>
                    <a:pt x="902" y="624"/>
                  </a:moveTo>
                  <a:lnTo>
                    <a:pt x="713" y="287"/>
                  </a:lnTo>
                  <a:lnTo>
                    <a:pt x="102" y="0"/>
                  </a:lnTo>
                  <a:lnTo>
                    <a:pt x="31" y="0"/>
                  </a:lnTo>
                  <a:lnTo>
                    <a:pt x="0" y="79"/>
                  </a:lnTo>
                  <a:lnTo>
                    <a:pt x="102" y="200"/>
                  </a:lnTo>
                  <a:lnTo>
                    <a:pt x="241" y="200"/>
                  </a:lnTo>
                  <a:lnTo>
                    <a:pt x="888" y="667"/>
                  </a:lnTo>
                  <a:lnTo>
                    <a:pt x="902" y="624"/>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495" name="Freeform 494"/>
            <p:cNvSpPr>
              <a:spLocks/>
            </p:cNvSpPr>
            <p:nvPr/>
          </p:nvSpPr>
          <p:spPr bwMode="auto">
            <a:xfrm>
              <a:off x="2459" y="2457"/>
              <a:ext cx="121" cy="237"/>
            </a:xfrm>
            <a:custGeom>
              <a:avLst/>
              <a:gdLst>
                <a:gd name="T0" fmla="*/ 121 w 121"/>
                <a:gd name="T1" fmla="*/ 140 h 237"/>
                <a:gd name="T2" fmla="*/ 0 w 121"/>
                <a:gd name="T3" fmla="*/ 0 h 237"/>
                <a:gd name="T4" fmla="*/ 0 w 121"/>
                <a:gd name="T5" fmla="*/ 237 h 237"/>
                <a:gd name="T6" fmla="*/ 121 w 121"/>
                <a:gd name="T7" fmla="*/ 237 h 237"/>
                <a:gd name="T8" fmla="*/ 121 w 121"/>
                <a:gd name="T9" fmla="*/ 140 h 237"/>
              </a:gdLst>
              <a:ahLst/>
              <a:cxnLst>
                <a:cxn ang="0">
                  <a:pos x="T0" y="T1"/>
                </a:cxn>
                <a:cxn ang="0">
                  <a:pos x="T2" y="T3"/>
                </a:cxn>
                <a:cxn ang="0">
                  <a:pos x="T4" y="T5"/>
                </a:cxn>
                <a:cxn ang="0">
                  <a:pos x="T6" y="T7"/>
                </a:cxn>
                <a:cxn ang="0">
                  <a:pos x="T8" y="T9"/>
                </a:cxn>
              </a:cxnLst>
              <a:rect l="0" t="0" r="r" b="b"/>
              <a:pathLst>
                <a:path w="121" h="237">
                  <a:moveTo>
                    <a:pt x="121" y="140"/>
                  </a:moveTo>
                  <a:lnTo>
                    <a:pt x="0" y="0"/>
                  </a:lnTo>
                  <a:lnTo>
                    <a:pt x="0" y="237"/>
                  </a:lnTo>
                  <a:lnTo>
                    <a:pt x="121" y="237"/>
                  </a:lnTo>
                  <a:lnTo>
                    <a:pt x="121" y="14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496" name="Freeform 495"/>
            <p:cNvSpPr>
              <a:spLocks/>
            </p:cNvSpPr>
            <p:nvPr/>
          </p:nvSpPr>
          <p:spPr bwMode="auto">
            <a:xfrm>
              <a:off x="2459" y="2602"/>
              <a:ext cx="296" cy="187"/>
            </a:xfrm>
            <a:custGeom>
              <a:avLst/>
              <a:gdLst>
                <a:gd name="T0" fmla="*/ 59 w 296"/>
                <a:gd name="T1" fmla="*/ 92 h 187"/>
                <a:gd name="T2" fmla="*/ 121 w 296"/>
                <a:gd name="T3" fmla="*/ 0 h 187"/>
                <a:gd name="T4" fmla="*/ 296 w 296"/>
                <a:gd name="T5" fmla="*/ 156 h 187"/>
                <a:gd name="T6" fmla="*/ 296 w 296"/>
                <a:gd name="T7" fmla="*/ 187 h 187"/>
                <a:gd name="T8" fmla="*/ 0 w 296"/>
                <a:gd name="T9" fmla="*/ 187 h 187"/>
                <a:gd name="T10" fmla="*/ 0 w 296"/>
                <a:gd name="T11" fmla="*/ 92 h 187"/>
                <a:gd name="T12" fmla="*/ 59 w 296"/>
                <a:gd name="T13" fmla="*/ 92 h 187"/>
              </a:gdLst>
              <a:ahLst/>
              <a:cxnLst>
                <a:cxn ang="0">
                  <a:pos x="T0" y="T1"/>
                </a:cxn>
                <a:cxn ang="0">
                  <a:pos x="T2" y="T3"/>
                </a:cxn>
                <a:cxn ang="0">
                  <a:pos x="T4" y="T5"/>
                </a:cxn>
                <a:cxn ang="0">
                  <a:pos x="T6" y="T7"/>
                </a:cxn>
                <a:cxn ang="0">
                  <a:pos x="T8" y="T9"/>
                </a:cxn>
                <a:cxn ang="0">
                  <a:pos x="T10" y="T11"/>
                </a:cxn>
                <a:cxn ang="0">
                  <a:pos x="T12" y="T13"/>
                </a:cxn>
              </a:cxnLst>
              <a:rect l="0" t="0" r="r" b="b"/>
              <a:pathLst>
                <a:path w="296" h="187">
                  <a:moveTo>
                    <a:pt x="59" y="92"/>
                  </a:moveTo>
                  <a:lnTo>
                    <a:pt x="121" y="0"/>
                  </a:lnTo>
                  <a:lnTo>
                    <a:pt x="296" y="156"/>
                  </a:lnTo>
                  <a:lnTo>
                    <a:pt x="296" y="187"/>
                  </a:lnTo>
                  <a:lnTo>
                    <a:pt x="0" y="187"/>
                  </a:lnTo>
                  <a:lnTo>
                    <a:pt x="0" y="92"/>
                  </a:lnTo>
                  <a:lnTo>
                    <a:pt x="59" y="92"/>
                  </a:lnTo>
                  <a:close/>
                </a:path>
              </a:pathLst>
            </a:custGeom>
            <a:solidFill>
              <a:srgbClr val="75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497" name="Rectangle 496"/>
            <p:cNvSpPr>
              <a:spLocks noChangeArrowheads="1"/>
            </p:cNvSpPr>
            <p:nvPr/>
          </p:nvSpPr>
          <p:spPr bwMode="auto">
            <a:xfrm>
              <a:off x="1709" y="2305"/>
              <a:ext cx="28" cy="57"/>
            </a:xfrm>
            <a:prstGeom prst="rect">
              <a:avLst/>
            </a:prstGeom>
            <a:solidFill>
              <a:srgbClr val="B4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98" name="Freeform 497"/>
            <p:cNvSpPr>
              <a:spLocks/>
            </p:cNvSpPr>
            <p:nvPr/>
          </p:nvSpPr>
          <p:spPr bwMode="auto">
            <a:xfrm>
              <a:off x="1692" y="2272"/>
              <a:ext cx="62" cy="35"/>
            </a:xfrm>
            <a:custGeom>
              <a:avLst/>
              <a:gdLst>
                <a:gd name="T0" fmla="*/ 0 w 26"/>
                <a:gd name="T1" fmla="*/ 7 h 15"/>
                <a:gd name="T2" fmla="*/ 7 w 26"/>
                <a:gd name="T3" fmla="*/ 15 h 15"/>
                <a:gd name="T4" fmla="*/ 18 w 26"/>
                <a:gd name="T5" fmla="*/ 15 h 15"/>
                <a:gd name="T6" fmla="*/ 26 w 26"/>
                <a:gd name="T7" fmla="*/ 7 h 15"/>
                <a:gd name="T8" fmla="*/ 18 w 26"/>
                <a:gd name="T9" fmla="*/ 0 h 15"/>
                <a:gd name="T10" fmla="*/ 7 w 26"/>
                <a:gd name="T11" fmla="*/ 0 h 15"/>
                <a:gd name="T12" fmla="*/ 0 w 2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26" h="15">
                  <a:moveTo>
                    <a:pt x="0" y="7"/>
                  </a:moveTo>
                  <a:cubicBezTo>
                    <a:pt x="0" y="11"/>
                    <a:pt x="3" y="15"/>
                    <a:pt x="7" y="15"/>
                  </a:cubicBezTo>
                  <a:cubicBezTo>
                    <a:pt x="18" y="15"/>
                    <a:pt x="18" y="15"/>
                    <a:pt x="18" y="15"/>
                  </a:cubicBezTo>
                  <a:cubicBezTo>
                    <a:pt x="22" y="15"/>
                    <a:pt x="26" y="11"/>
                    <a:pt x="26" y="7"/>
                  </a:cubicBezTo>
                  <a:cubicBezTo>
                    <a:pt x="26" y="3"/>
                    <a:pt x="22" y="0"/>
                    <a:pt x="18" y="0"/>
                  </a:cubicBezTo>
                  <a:cubicBezTo>
                    <a:pt x="7" y="0"/>
                    <a:pt x="7" y="0"/>
                    <a:pt x="7" y="0"/>
                  </a:cubicBezTo>
                  <a:cubicBezTo>
                    <a:pt x="3" y="0"/>
                    <a:pt x="0" y="3"/>
                    <a:pt x="0" y="7"/>
                  </a:cubicBezTo>
                  <a:close/>
                </a:path>
              </a:pathLst>
            </a:cu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99" name="Freeform 498"/>
            <p:cNvSpPr>
              <a:spLocks/>
            </p:cNvSpPr>
            <p:nvPr/>
          </p:nvSpPr>
          <p:spPr bwMode="auto">
            <a:xfrm>
              <a:off x="1538" y="2096"/>
              <a:ext cx="78" cy="273"/>
            </a:xfrm>
            <a:custGeom>
              <a:avLst/>
              <a:gdLst>
                <a:gd name="T0" fmla="*/ 18 w 33"/>
                <a:gd name="T1" fmla="*/ 115 h 115"/>
                <a:gd name="T2" fmla="*/ 33 w 33"/>
                <a:gd name="T3" fmla="*/ 115 h 115"/>
                <a:gd name="T4" fmla="*/ 33 w 33"/>
                <a:gd name="T5" fmla="*/ 36 h 115"/>
                <a:gd name="T6" fmla="*/ 0 w 33"/>
                <a:gd name="T7" fmla="*/ 0 h 115"/>
                <a:gd name="T8" fmla="*/ 0 w 33"/>
                <a:gd name="T9" fmla="*/ 20 h 115"/>
                <a:gd name="T10" fmla="*/ 18 w 33"/>
                <a:gd name="T11" fmla="*/ 36 h 115"/>
                <a:gd name="T12" fmla="*/ 18 w 33"/>
                <a:gd name="T13" fmla="*/ 115 h 115"/>
              </a:gdLst>
              <a:ahLst/>
              <a:cxnLst>
                <a:cxn ang="0">
                  <a:pos x="T0" y="T1"/>
                </a:cxn>
                <a:cxn ang="0">
                  <a:pos x="T2" y="T3"/>
                </a:cxn>
                <a:cxn ang="0">
                  <a:pos x="T4" y="T5"/>
                </a:cxn>
                <a:cxn ang="0">
                  <a:pos x="T6" y="T7"/>
                </a:cxn>
                <a:cxn ang="0">
                  <a:pos x="T8" y="T9"/>
                </a:cxn>
                <a:cxn ang="0">
                  <a:pos x="T10" y="T11"/>
                </a:cxn>
                <a:cxn ang="0">
                  <a:pos x="T12" y="T13"/>
                </a:cxn>
              </a:cxnLst>
              <a:rect l="0" t="0" r="r" b="b"/>
              <a:pathLst>
                <a:path w="33" h="115">
                  <a:moveTo>
                    <a:pt x="18" y="115"/>
                  </a:moveTo>
                  <a:cubicBezTo>
                    <a:pt x="33" y="115"/>
                    <a:pt x="33" y="115"/>
                    <a:pt x="33" y="115"/>
                  </a:cubicBezTo>
                  <a:cubicBezTo>
                    <a:pt x="33" y="36"/>
                    <a:pt x="33" y="36"/>
                    <a:pt x="33" y="36"/>
                  </a:cubicBezTo>
                  <a:cubicBezTo>
                    <a:pt x="33" y="20"/>
                    <a:pt x="18" y="7"/>
                    <a:pt x="0" y="0"/>
                  </a:cubicBezTo>
                  <a:cubicBezTo>
                    <a:pt x="0" y="20"/>
                    <a:pt x="0" y="20"/>
                    <a:pt x="0" y="20"/>
                  </a:cubicBezTo>
                  <a:cubicBezTo>
                    <a:pt x="9" y="22"/>
                    <a:pt x="18" y="25"/>
                    <a:pt x="18" y="36"/>
                  </a:cubicBezTo>
                  <a:lnTo>
                    <a:pt x="18" y="115"/>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00" name="Freeform 499"/>
            <p:cNvSpPr>
              <a:spLocks/>
            </p:cNvSpPr>
            <p:nvPr/>
          </p:nvSpPr>
          <p:spPr bwMode="auto">
            <a:xfrm>
              <a:off x="1915" y="1845"/>
              <a:ext cx="530" cy="795"/>
            </a:xfrm>
            <a:custGeom>
              <a:avLst/>
              <a:gdLst>
                <a:gd name="T0" fmla="*/ 0 w 224"/>
                <a:gd name="T1" fmla="*/ 327 h 335"/>
                <a:gd name="T2" fmla="*/ 7 w 224"/>
                <a:gd name="T3" fmla="*/ 335 h 335"/>
                <a:gd name="T4" fmla="*/ 216 w 224"/>
                <a:gd name="T5" fmla="*/ 335 h 335"/>
                <a:gd name="T6" fmla="*/ 224 w 224"/>
                <a:gd name="T7" fmla="*/ 327 h 335"/>
                <a:gd name="T8" fmla="*/ 224 w 224"/>
                <a:gd name="T9" fmla="*/ 8 h 335"/>
                <a:gd name="T10" fmla="*/ 216 w 224"/>
                <a:gd name="T11" fmla="*/ 0 h 335"/>
                <a:gd name="T12" fmla="*/ 7 w 224"/>
                <a:gd name="T13" fmla="*/ 0 h 335"/>
                <a:gd name="T14" fmla="*/ 0 w 224"/>
                <a:gd name="T15" fmla="*/ 8 h 335"/>
                <a:gd name="T16" fmla="*/ 0 w 224"/>
                <a:gd name="T17" fmla="*/ 32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335">
                  <a:moveTo>
                    <a:pt x="0" y="327"/>
                  </a:moveTo>
                  <a:cubicBezTo>
                    <a:pt x="0" y="332"/>
                    <a:pt x="3" y="335"/>
                    <a:pt x="7" y="335"/>
                  </a:cubicBezTo>
                  <a:cubicBezTo>
                    <a:pt x="216" y="335"/>
                    <a:pt x="216" y="335"/>
                    <a:pt x="216" y="335"/>
                  </a:cubicBezTo>
                  <a:cubicBezTo>
                    <a:pt x="220" y="335"/>
                    <a:pt x="224" y="332"/>
                    <a:pt x="224" y="327"/>
                  </a:cubicBezTo>
                  <a:cubicBezTo>
                    <a:pt x="224" y="8"/>
                    <a:pt x="224" y="8"/>
                    <a:pt x="224" y="8"/>
                  </a:cubicBezTo>
                  <a:cubicBezTo>
                    <a:pt x="224" y="3"/>
                    <a:pt x="220" y="0"/>
                    <a:pt x="216" y="0"/>
                  </a:cubicBezTo>
                  <a:cubicBezTo>
                    <a:pt x="7" y="0"/>
                    <a:pt x="7" y="0"/>
                    <a:pt x="7" y="0"/>
                  </a:cubicBezTo>
                  <a:cubicBezTo>
                    <a:pt x="3" y="0"/>
                    <a:pt x="0" y="3"/>
                    <a:pt x="0" y="8"/>
                  </a:cubicBezTo>
                  <a:lnTo>
                    <a:pt x="0" y="327"/>
                  </a:lnTo>
                  <a:close/>
                </a:path>
              </a:pathLst>
            </a:custGeom>
            <a:solidFill>
              <a:srgbClr val="5E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01" name="Freeform 500"/>
            <p:cNvSpPr>
              <a:spLocks/>
            </p:cNvSpPr>
            <p:nvPr/>
          </p:nvSpPr>
          <p:spPr bwMode="auto">
            <a:xfrm>
              <a:off x="1176" y="2882"/>
              <a:ext cx="1503" cy="66"/>
            </a:xfrm>
            <a:custGeom>
              <a:avLst/>
              <a:gdLst>
                <a:gd name="T0" fmla="*/ 0 w 1503"/>
                <a:gd name="T1" fmla="*/ 0 h 66"/>
                <a:gd name="T2" fmla="*/ 154 w 1503"/>
                <a:gd name="T3" fmla="*/ 66 h 66"/>
                <a:gd name="T4" fmla="*/ 1477 w 1503"/>
                <a:gd name="T5" fmla="*/ 66 h 66"/>
                <a:gd name="T6" fmla="*/ 1503 w 1503"/>
                <a:gd name="T7" fmla="*/ 0 h 66"/>
                <a:gd name="T8" fmla="*/ 0 w 1503"/>
                <a:gd name="T9" fmla="*/ 0 h 66"/>
              </a:gdLst>
              <a:ahLst/>
              <a:cxnLst>
                <a:cxn ang="0">
                  <a:pos x="T0" y="T1"/>
                </a:cxn>
                <a:cxn ang="0">
                  <a:pos x="T2" y="T3"/>
                </a:cxn>
                <a:cxn ang="0">
                  <a:pos x="T4" y="T5"/>
                </a:cxn>
                <a:cxn ang="0">
                  <a:pos x="T6" y="T7"/>
                </a:cxn>
                <a:cxn ang="0">
                  <a:pos x="T8" y="T9"/>
                </a:cxn>
              </a:cxnLst>
              <a:rect l="0" t="0" r="r" b="b"/>
              <a:pathLst>
                <a:path w="1503" h="66">
                  <a:moveTo>
                    <a:pt x="0" y="0"/>
                  </a:moveTo>
                  <a:lnTo>
                    <a:pt x="154" y="66"/>
                  </a:lnTo>
                  <a:lnTo>
                    <a:pt x="1477" y="66"/>
                  </a:lnTo>
                  <a:lnTo>
                    <a:pt x="1503" y="0"/>
                  </a:lnTo>
                  <a:lnTo>
                    <a:pt x="0" y="0"/>
                  </a:lnTo>
                  <a:close/>
                </a:path>
              </a:pathLst>
            </a:custGeom>
            <a:solidFill>
              <a:srgbClr val="5E5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02" name="Rectangle 501"/>
            <p:cNvSpPr>
              <a:spLocks noChangeArrowheads="1"/>
            </p:cNvSpPr>
            <p:nvPr/>
          </p:nvSpPr>
          <p:spPr bwMode="auto">
            <a:xfrm>
              <a:off x="1176" y="2789"/>
              <a:ext cx="1503" cy="74"/>
            </a:xfrm>
            <a:prstGeom prst="rect">
              <a:avLst/>
            </a:prstGeom>
            <a:solidFill>
              <a:srgbClr val="5E5C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503" name="Rectangle 502"/>
            <p:cNvSpPr>
              <a:spLocks noChangeArrowheads="1"/>
            </p:cNvSpPr>
            <p:nvPr/>
          </p:nvSpPr>
          <p:spPr bwMode="auto">
            <a:xfrm>
              <a:off x="1176" y="2863"/>
              <a:ext cx="1503" cy="19"/>
            </a:xfrm>
            <a:prstGeom prst="rect">
              <a:avLst/>
            </a:prstGeom>
            <a:solidFill>
              <a:srgbClr val="75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04" name="Rectangle 503"/>
            <p:cNvSpPr>
              <a:spLocks noChangeArrowheads="1"/>
            </p:cNvSpPr>
            <p:nvPr/>
          </p:nvSpPr>
          <p:spPr bwMode="auto">
            <a:xfrm>
              <a:off x="1915" y="2640"/>
              <a:ext cx="530" cy="149"/>
            </a:xfrm>
            <a:prstGeom prst="rect">
              <a:avLst/>
            </a:prstGeom>
            <a:solidFill>
              <a:srgbClr val="75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505" name="Rectangle 504"/>
            <p:cNvSpPr>
              <a:spLocks noChangeArrowheads="1"/>
            </p:cNvSpPr>
            <p:nvPr/>
          </p:nvSpPr>
          <p:spPr bwMode="auto">
            <a:xfrm>
              <a:off x="1915" y="2640"/>
              <a:ext cx="530" cy="11"/>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06" name="Rectangle 505"/>
            <p:cNvSpPr>
              <a:spLocks noChangeArrowheads="1"/>
            </p:cNvSpPr>
            <p:nvPr/>
          </p:nvSpPr>
          <p:spPr bwMode="auto">
            <a:xfrm>
              <a:off x="2371" y="2644"/>
              <a:ext cx="12" cy="145"/>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507" name="Rectangle 506"/>
            <p:cNvSpPr>
              <a:spLocks noChangeArrowheads="1"/>
            </p:cNvSpPr>
            <p:nvPr/>
          </p:nvSpPr>
          <p:spPr bwMode="auto">
            <a:xfrm>
              <a:off x="2303" y="2644"/>
              <a:ext cx="12" cy="145"/>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508" name="Rectangle 507"/>
            <p:cNvSpPr>
              <a:spLocks noChangeArrowheads="1"/>
            </p:cNvSpPr>
            <p:nvPr/>
          </p:nvSpPr>
          <p:spPr bwMode="auto">
            <a:xfrm>
              <a:off x="2234" y="2644"/>
              <a:ext cx="12" cy="145"/>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509" name="Rectangle 508"/>
            <p:cNvSpPr>
              <a:spLocks noChangeArrowheads="1"/>
            </p:cNvSpPr>
            <p:nvPr/>
          </p:nvSpPr>
          <p:spPr bwMode="auto">
            <a:xfrm>
              <a:off x="2166" y="2644"/>
              <a:ext cx="11" cy="145"/>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510" name="Rectangle 509"/>
            <p:cNvSpPr>
              <a:spLocks noChangeArrowheads="1"/>
            </p:cNvSpPr>
            <p:nvPr/>
          </p:nvSpPr>
          <p:spPr bwMode="auto">
            <a:xfrm>
              <a:off x="2097" y="2644"/>
              <a:ext cx="12" cy="145"/>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511" name="Rectangle 510"/>
            <p:cNvSpPr>
              <a:spLocks noChangeArrowheads="1"/>
            </p:cNvSpPr>
            <p:nvPr/>
          </p:nvSpPr>
          <p:spPr bwMode="auto">
            <a:xfrm>
              <a:off x="2031" y="2644"/>
              <a:ext cx="9" cy="145"/>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512" name="Rectangle 511"/>
            <p:cNvSpPr>
              <a:spLocks noChangeArrowheads="1"/>
            </p:cNvSpPr>
            <p:nvPr/>
          </p:nvSpPr>
          <p:spPr bwMode="auto">
            <a:xfrm>
              <a:off x="1962" y="2644"/>
              <a:ext cx="9" cy="145"/>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513" name="Rectangle 512"/>
            <p:cNvSpPr>
              <a:spLocks noChangeArrowheads="1"/>
            </p:cNvSpPr>
            <p:nvPr/>
          </p:nvSpPr>
          <p:spPr bwMode="auto">
            <a:xfrm>
              <a:off x="1900" y="2357"/>
              <a:ext cx="15" cy="432"/>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14" name="Freeform 513"/>
            <p:cNvSpPr>
              <a:spLocks noEditPoints="1"/>
            </p:cNvSpPr>
            <p:nvPr/>
          </p:nvSpPr>
          <p:spPr bwMode="auto">
            <a:xfrm>
              <a:off x="1389" y="2476"/>
              <a:ext cx="362" cy="239"/>
            </a:xfrm>
            <a:custGeom>
              <a:avLst/>
              <a:gdLst>
                <a:gd name="T0" fmla="*/ 4 w 153"/>
                <a:gd name="T1" fmla="*/ 91 h 101"/>
                <a:gd name="T2" fmla="*/ 4 w 153"/>
                <a:gd name="T3" fmla="*/ 10 h 101"/>
                <a:gd name="T4" fmla="*/ 10 w 153"/>
                <a:gd name="T5" fmla="*/ 4 h 101"/>
                <a:gd name="T6" fmla="*/ 144 w 153"/>
                <a:gd name="T7" fmla="*/ 4 h 101"/>
                <a:gd name="T8" fmla="*/ 149 w 153"/>
                <a:gd name="T9" fmla="*/ 10 h 101"/>
                <a:gd name="T10" fmla="*/ 149 w 153"/>
                <a:gd name="T11" fmla="*/ 91 h 101"/>
                <a:gd name="T12" fmla="*/ 144 w 153"/>
                <a:gd name="T13" fmla="*/ 97 h 101"/>
                <a:gd name="T14" fmla="*/ 10 w 153"/>
                <a:gd name="T15" fmla="*/ 97 h 101"/>
                <a:gd name="T16" fmla="*/ 4 w 153"/>
                <a:gd name="T17" fmla="*/ 91 h 101"/>
                <a:gd name="T18" fmla="*/ 4 w 153"/>
                <a:gd name="T19" fmla="*/ 91 h 101"/>
                <a:gd name="T20" fmla="*/ 144 w 153"/>
                <a:gd name="T21" fmla="*/ 0 h 101"/>
                <a:gd name="T22" fmla="*/ 10 w 153"/>
                <a:gd name="T23" fmla="*/ 0 h 101"/>
                <a:gd name="T24" fmla="*/ 0 w 153"/>
                <a:gd name="T25" fmla="*/ 10 h 101"/>
                <a:gd name="T26" fmla="*/ 0 w 153"/>
                <a:gd name="T27" fmla="*/ 91 h 101"/>
                <a:gd name="T28" fmla="*/ 2 w 153"/>
                <a:gd name="T29" fmla="*/ 91 h 101"/>
                <a:gd name="T30" fmla="*/ 4 w 153"/>
                <a:gd name="T31" fmla="*/ 91 h 101"/>
                <a:gd name="T32" fmla="*/ 2 w 153"/>
                <a:gd name="T33" fmla="*/ 91 h 101"/>
                <a:gd name="T34" fmla="*/ 0 w 153"/>
                <a:gd name="T35" fmla="*/ 91 h 101"/>
                <a:gd name="T36" fmla="*/ 10 w 153"/>
                <a:gd name="T37" fmla="*/ 101 h 101"/>
                <a:gd name="T38" fmla="*/ 144 w 153"/>
                <a:gd name="T39" fmla="*/ 101 h 101"/>
                <a:gd name="T40" fmla="*/ 153 w 153"/>
                <a:gd name="T41" fmla="*/ 91 h 101"/>
                <a:gd name="T42" fmla="*/ 153 w 153"/>
                <a:gd name="T43" fmla="*/ 10 h 101"/>
                <a:gd name="T44" fmla="*/ 144 w 153"/>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01">
                  <a:moveTo>
                    <a:pt x="4" y="91"/>
                  </a:moveTo>
                  <a:cubicBezTo>
                    <a:pt x="4" y="10"/>
                    <a:pt x="4" y="10"/>
                    <a:pt x="4" y="10"/>
                  </a:cubicBezTo>
                  <a:cubicBezTo>
                    <a:pt x="4" y="6"/>
                    <a:pt x="7" y="4"/>
                    <a:pt x="10" y="4"/>
                  </a:cubicBezTo>
                  <a:cubicBezTo>
                    <a:pt x="144" y="4"/>
                    <a:pt x="144" y="4"/>
                    <a:pt x="144" y="4"/>
                  </a:cubicBezTo>
                  <a:cubicBezTo>
                    <a:pt x="147" y="4"/>
                    <a:pt x="149" y="6"/>
                    <a:pt x="149" y="10"/>
                  </a:cubicBezTo>
                  <a:cubicBezTo>
                    <a:pt x="149" y="91"/>
                    <a:pt x="149" y="91"/>
                    <a:pt x="149" y="91"/>
                  </a:cubicBezTo>
                  <a:cubicBezTo>
                    <a:pt x="149" y="94"/>
                    <a:pt x="147" y="97"/>
                    <a:pt x="144" y="97"/>
                  </a:cubicBezTo>
                  <a:cubicBezTo>
                    <a:pt x="10" y="97"/>
                    <a:pt x="10" y="97"/>
                    <a:pt x="10" y="97"/>
                  </a:cubicBezTo>
                  <a:cubicBezTo>
                    <a:pt x="7" y="97"/>
                    <a:pt x="4" y="94"/>
                    <a:pt x="4" y="91"/>
                  </a:cubicBezTo>
                  <a:cubicBezTo>
                    <a:pt x="4" y="91"/>
                    <a:pt x="4" y="91"/>
                    <a:pt x="4" y="91"/>
                  </a:cubicBezTo>
                  <a:moveTo>
                    <a:pt x="144" y="0"/>
                  </a:moveTo>
                  <a:cubicBezTo>
                    <a:pt x="10" y="0"/>
                    <a:pt x="10" y="0"/>
                    <a:pt x="10" y="0"/>
                  </a:cubicBezTo>
                  <a:cubicBezTo>
                    <a:pt x="5" y="0"/>
                    <a:pt x="0" y="4"/>
                    <a:pt x="0" y="10"/>
                  </a:cubicBezTo>
                  <a:cubicBezTo>
                    <a:pt x="0" y="91"/>
                    <a:pt x="0" y="91"/>
                    <a:pt x="0" y="91"/>
                  </a:cubicBezTo>
                  <a:cubicBezTo>
                    <a:pt x="2" y="91"/>
                    <a:pt x="2" y="91"/>
                    <a:pt x="2" y="91"/>
                  </a:cubicBezTo>
                  <a:cubicBezTo>
                    <a:pt x="4" y="91"/>
                    <a:pt x="4" y="91"/>
                    <a:pt x="4" y="91"/>
                  </a:cubicBezTo>
                  <a:cubicBezTo>
                    <a:pt x="2" y="91"/>
                    <a:pt x="2" y="91"/>
                    <a:pt x="2" y="91"/>
                  </a:cubicBezTo>
                  <a:cubicBezTo>
                    <a:pt x="0" y="91"/>
                    <a:pt x="0" y="91"/>
                    <a:pt x="0" y="91"/>
                  </a:cubicBezTo>
                  <a:cubicBezTo>
                    <a:pt x="0" y="97"/>
                    <a:pt x="5" y="101"/>
                    <a:pt x="10" y="101"/>
                  </a:cubicBezTo>
                  <a:cubicBezTo>
                    <a:pt x="144" y="101"/>
                    <a:pt x="144" y="101"/>
                    <a:pt x="144" y="101"/>
                  </a:cubicBezTo>
                  <a:cubicBezTo>
                    <a:pt x="149" y="101"/>
                    <a:pt x="153" y="97"/>
                    <a:pt x="153" y="91"/>
                  </a:cubicBezTo>
                  <a:cubicBezTo>
                    <a:pt x="153" y="10"/>
                    <a:pt x="153" y="10"/>
                    <a:pt x="153" y="10"/>
                  </a:cubicBezTo>
                  <a:cubicBezTo>
                    <a:pt x="153" y="4"/>
                    <a:pt x="149" y="0"/>
                    <a:pt x="144" y="0"/>
                  </a:cubicBezTo>
                </a:path>
              </a:pathLst>
            </a:custGeom>
            <a:solidFill>
              <a:srgbClr val="AE8F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15" name="Freeform 514"/>
            <p:cNvSpPr>
              <a:spLocks/>
            </p:cNvSpPr>
            <p:nvPr/>
          </p:nvSpPr>
          <p:spPr bwMode="auto">
            <a:xfrm>
              <a:off x="1593" y="2516"/>
              <a:ext cx="111" cy="10"/>
            </a:xfrm>
            <a:custGeom>
              <a:avLst/>
              <a:gdLst>
                <a:gd name="T0" fmla="*/ 45 w 47"/>
                <a:gd name="T1" fmla="*/ 0 h 4"/>
                <a:gd name="T2" fmla="*/ 2 w 47"/>
                <a:gd name="T3" fmla="*/ 0 h 4"/>
                <a:gd name="T4" fmla="*/ 0 w 47"/>
                <a:gd name="T5" fmla="*/ 2 h 4"/>
                <a:gd name="T6" fmla="*/ 2 w 47"/>
                <a:gd name="T7" fmla="*/ 4 h 4"/>
                <a:gd name="T8" fmla="*/ 45 w 47"/>
                <a:gd name="T9" fmla="*/ 4 h 4"/>
                <a:gd name="T10" fmla="*/ 47 w 47"/>
                <a:gd name="T11" fmla="*/ 2 h 4"/>
                <a:gd name="T12" fmla="*/ 45 w 4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7" h="4">
                  <a:moveTo>
                    <a:pt x="45" y="0"/>
                  </a:moveTo>
                  <a:cubicBezTo>
                    <a:pt x="2" y="0"/>
                    <a:pt x="2" y="0"/>
                    <a:pt x="2" y="0"/>
                  </a:cubicBezTo>
                  <a:cubicBezTo>
                    <a:pt x="1" y="0"/>
                    <a:pt x="0" y="1"/>
                    <a:pt x="0" y="2"/>
                  </a:cubicBezTo>
                  <a:cubicBezTo>
                    <a:pt x="0" y="3"/>
                    <a:pt x="1" y="4"/>
                    <a:pt x="2" y="4"/>
                  </a:cubicBezTo>
                  <a:cubicBezTo>
                    <a:pt x="45" y="4"/>
                    <a:pt x="45" y="4"/>
                    <a:pt x="45" y="4"/>
                  </a:cubicBezTo>
                  <a:cubicBezTo>
                    <a:pt x="46" y="4"/>
                    <a:pt x="47" y="3"/>
                    <a:pt x="47" y="2"/>
                  </a:cubicBezTo>
                  <a:cubicBezTo>
                    <a:pt x="47" y="1"/>
                    <a:pt x="46" y="0"/>
                    <a:pt x="45"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16" name="Freeform 515"/>
            <p:cNvSpPr>
              <a:spLocks/>
            </p:cNvSpPr>
            <p:nvPr/>
          </p:nvSpPr>
          <p:spPr bwMode="auto">
            <a:xfrm>
              <a:off x="1436" y="2516"/>
              <a:ext cx="114" cy="10"/>
            </a:xfrm>
            <a:custGeom>
              <a:avLst/>
              <a:gdLst>
                <a:gd name="T0" fmla="*/ 46 w 48"/>
                <a:gd name="T1" fmla="*/ 0 h 4"/>
                <a:gd name="T2" fmla="*/ 3 w 48"/>
                <a:gd name="T3" fmla="*/ 0 h 4"/>
                <a:gd name="T4" fmla="*/ 0 w 48"/>
                <a:gd name="T5" fmla="*/ 2 h 4"/>
                <a:gd name="T6" fmla="*/ 3 w 48"/>
                <a:gd name="T7" fmla="*/ 4 h 4"/>
                <a:gd name="T8" fmla="*/ 46 w 48"/>
                <a:gd name="T9" fmla="*/ 4 h 4"/>
                <a:gd name="T10" fmla="*/ 48 w 48"/>
                <a:gd name="T11" fmla="*/ 2 h 4"/>
                <a:gd name="T12" fmla="*/ 46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0"/>
                  </a:moveTo>
                  <a:cubicBezTo>
                    <a:pt x="3" y="0"/>
                    <a:pt x="3" y="0"/>
                    <a:pt x="3" y="0"/>
                  </a:cubicBezTo>
                  <a:cubicBezTo>
                    <a:pt x="1" y="0"/>
                    <a:pt x="0" y="1"/>
                    <a:pt x="0" y="2"/>
                  </a:cubicBezTo>
                  <a:cubicBezTo>
                    <a:pt x="0" y="3"/>
                    <a:pt x="1" y="4"/>
                    <a:pt x="3" y="4"/>
                  </a:cubicBezTo>
                  <a:cubicBezTo>
                    <a:pt x="46" y="4"/>
                    <a:pt x="46" y="4"/>
                    <a:pt x="46" y="4"/>
                  </a:cubicBezTo>
                  <a:cubicBezTo>
                    <a:pt x="47" y="4"/>
                    <a:pt x="48" y="3"/>
                    <a:pt x="48" y="2"/>
                  </a:cubicBezTo>
                  <a:cubicBezTo>
                    <a:pt x="48" y="1"/>
                    <a:pt x="47" y="0"/>
                    <a:pt x="46"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17" name="Freeform 516"/>
            <p:cNvSpPr>
              <a:spLocks/>
            </p:cNvSpPr>
            <p:nvPr/>
          </p:nvSpPr>
          <p:spPr bwMode="auto">
            <a:xfrm>
              <a:off x="1593" y="2554"/>
              <a:ext cx="111" cy="10"/>
            </a:xfrm>
            <a:custGeom>
              <a:avLst/>
              <a:gdLst>
                <a:gd name="T0" fmla="*/ 45 w 47"/>
                <a:gd name="T1" fmla="*/ 0 h 4"/>
                <a:gd name="T2" fmla="*/ 2 w 47"/>
                <a:gd name="T3" fmla="*/ 0 h 4"/>
                <a:gd name="T4" fmla="*/ 0 w 47"/>
                <a:gd name="T5" fmla="*/ 2 h 4"/>
                <a:gd name="T6" fmla="*/ 2 w 47"/>
                <a:gd name="T7" fmla="*/ 4 h 4"/>
                <a:gd name="T8" fmla="*/ 45 w 47"/>
                <a:gd name="T9" fmla="*/ 4 h 4"/>
                <a:gd name="T10" fmla="*/ 47 w 47"/>
                <a:gd name="T11" fmla="*/ 2 h 4"/>
                <a:gd name="T12" fmla="*/ 45 w 4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7" h="4">
                  <a:moveTo>
                    <a:pt x="45" y="0"/>
                  </a:moveTo>
                  <a:cubicBezTo>
                    <a:pt x="2" y="0"/>
                    <a:pt x="2" y="0"/>
                    <a:pt x="2" y="0"/>
                  </a:cubicBezTo>
                  <a:cubicBezTo>
                    <a:pt x="1" y="0"/>
                    <a:pt x="0" y="1"/>
                    <a:pt x="0" y="2"/>
                  </a:cubicBezTo>
                  <a:cubicBezTo>
                    <a:pt x="0" y="3"/>
                    <a:pt x="1" y="4"/>
                    <a:pt x="2" y="4"/>
                  </a:cubicBezTo>
                  <a:cubicBezTo>
                    <a:pt x="45" y="4"/>
                    <a:pt x="45" y="4"/>
                    <a:pt x="45" y="4"/>
                  </a:cubicBezTo>
                  <a:cubicBezTo>
                    <a:pt x="46" y="4"/>
                    <a:pt x="47" y="3"/>
                    <a:pt x="47" y="2"/>
                  </a:cubicBezTo>
                  <a:cubicBezTo>
                    <a:pt x="47" y="1"/>
                    <a:pt x="46" y="0"/>
                    <a:pt x="45"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18" name="Freeform 517"/>
            <p:cNvSpPr>
              <a:spLocks/>
            </p:cNvSpPr>
            <p:nvPr/>
          </p:nvSpPr>
          <p:spPr bwMode="auto">
            <a:xfrm>
              <a:off x="1436" y="2554"/>
              <a:ext cx="114" cy="10"/>
            </a:xfrm>
            <a:custGeom>
              <a:avLst/>
              <a:gdLst>
                <a:gd name="T0" fmla="*/ 46 w 48"/>
                <a:gd name="T1" fmla="*/ 0 h 4"/>
                <a:gd name="T2" fmla="*/ 3 w 48"/>
                <a:gd name="T3" fmla="*/ 0 h 4"/>
                <a:gd name="T4" fmla="*/ 0 w 48"/>
                <a:gd name="T5" fmla="*/ 2 h 4"/>
                <a:gd name="T6" fmla="*/ 3 w 48"/>
                <a:gd name="T7" fmla="*/ 4 h 4"/>
                <a:gd name="T8" fmla="*/ 46 w 48"/>
                <a:gd name="T9" fmla="*/ 4 h 4"/>
                <a:gd name="T10" fmla="*/ 48 w 48"/>
                <a:gd name="T11" fmla="*/ 2 h 4"/>
                <a:gd name="T12" fmla="*/ 46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0"/>
                  </a:moveTo>
                  <a:cubicBezTo>
                    <a:pt x="3" y="0"/>
                    <a:pt x="3" y="0"/>
                    <a:pt x="3" y="0"/>
                  </a:cubicBezTo>
                  <a:cubicBezTo>
                    <a:pt x="1" y="0"/>
                    <a:pt x="0" y="1"/>
                    <a:pt x="0" y="2"/>
                  </a:cubicBezTo>
                  <a:cubicBezTo>
                    <a:pt x="0" y="3"/>
                    <a:pt x="1" y="4"/>
                    <a:pt x="3" y="4"/>
                  </a:cubicBezTo>
                  <a:cubicBezTo>
                    <a:pt x="46" y="4"/>
                    <a:pt x="46" y="4"/>
                    <a:pt x="46" y="4"/>
                  </a:cubicBezTo>
                  <a:cubicBezTo>
                    <a:pt x="47" y="4"/>
                    <a:pt x="48" y="3"/>
                    <a:pt x="48" y="2"/>
                  </a:cubicBezTo>
                  <a:cubicBezTo>
                    <a:pt x="48" y="1"/>
                    <a:pt x="47" y="0"/>
                    <a:pt x="46"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19" name="Freeform 518"/>
            <p:cNvSpPr>
              <a:spLocks/>
            </p:cNvSpPr>
            <p:nvPr/>
          </p:nvSpPr>
          <p:spPr bwMode="auto">
            <a:xfrm>
              <a:off x="1593" y="2590"/>
              <a:ext cx="111" cy="12"/>
            </a:xfrm>
            <a:custGeom>
              <a:avLst/>
              <a:gdLst>
                <a:gd name="T0" fmla="*/ 45 w 47"/>
                <a:gd name="T1" fmla="*/ 0 h 5"/>
                <a:gd name="T2" fmla="*/ 2 w 47"/>
                <a:gd name="T3" fmla="*/ 0 h 5"/>
                <a:gd name="T4" fmla="*/ 0 w 47"/>
                <a:gd name="T5" fmla="*/ 2 h 5"/>
                <a:gd name="T6" fmla="*/ 2 w 47"/>
                <a:gd name="T7" fmla="*/ 5 h 5"/>
                <a:gd name="T8" fmla="*/ 45 w 47"/>
                <a:gd name="T9" fmla="*/ 5 h 5"/>
                <a:gd name="T10" fmla="*/ 47 w 47"/>
                <a:gd name="T11" fmla="*/ 2 h 5"/>
                <a:gd name="T12" fmla="*/ 45 w 4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7" h="5">
                  <a:moveTo>
                    <a:pt x="45" y="0"/>
                  </a:moveTo>
                  <a:cubicBezTo>
                    <a:pt x="2" y="0"/>
                    <a:pt x="2" y="0"/>
                    <a:pt x="2" y="0"/>
                  </a:cubicBezTo>
                  <a:cubicBezTo>
                    <a:pt x="1" y="0"/>
                    <a:pt x="0" y="1"/>
                    <a:pt x="0" y="2"/>
                  </a:cubicBezTo>
                  <a:cubicBezTo>
                    <a:pt x="0" y="4"/>
                    <a:pt x="1" y="5"/>
                    <a:pt x="2" y="5"/>
                  </a:cubicBezTo>
                  <a:cubicBezTo>
                    <a:pt x="45" y="5"/>
                    <a:pt x="45" y="5"/>
                    <a:pt x="45" y="5"/>
                  </a:cubicBezTo>
                  <a:cubicBezTo>
                    <a:pt x="46" y="5"/>
                    <a:pt x="47" y="4"/>
                    <a:pt x="47" y="2"/>
                  </a:cubicBezTo>
                  <a:cubicBezTo>
                    <a:pt x="47" y="1"/>
                    <a:pt x="46" y="0"/>
                    <a:pt x="45"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20" name="Freeform 519"/>
            <p:cNvSpPr>
              <a:spLocks/>
            </p:cNvSpPr>
            <p:nvPr/>
          </p:nvSpPr>
          <p:spPr bwMode="auto">
            <a:xfrm>
              <a:off x="1436" y="2590"/>
              <a:ext cx="114" cy="12"/>
            </a:xfrm>
            <a:custGeom>
              <a:avLst/>
              <a:gdLst>
                <a:gd name="T0" fmla="*/ 46 w 48"/>
                <a:gd name="T1" fmla="*/ 0 h 5"/>
                <a:gd name="T2" fmla="*/ 3 w 48"/>
                <a:gd name="T3" fmla="*/ 0 h 5"/>
                <a:gd name="T4" fmla="*/ 0 w 48"/>
                <a:gd name="T5" fmla="*/ 2 h 5"/>
                <a:gd name="T6" fmla="*/ 3 w 48"/>
                <a:gd name="T7" fmla="*/ 5 h 5"/>
                <a:gd name="T8" fmla="*/ 46 w 48"/>
                <a:gd name="T9" fmla="*/ 5 h 5"/>
                <a:gd name="T10" fmla="*/ 48 w 48"/>
                <a:gd name="T11" fmla="*/ 2 h 5"/>
                <a:gd name="T12" fmla="*/ 46 w 4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6" y="0"/>
                  </a:moveTo>
                  <a:cubicBezTo>
                    <a:pt x="3" y="0"/>
                    <a:pt x="3" y="0"/>
                    <a:pt x="3" y="0"/>
                  </a:cubicBezTo>
                  <a:cubicBezTo>
                    <a:pt x="1" y="0"/>
                    <a:pt x="0" y="1"/>
                    <a:pt x="0" y="2"/>
                  </a:cubicBezTo>
                  <a:cubicBezTo>
                    <a:pt x="0" y="4"/>
                    <a:pt x="1" y="5"/>
                    <a:pt x="3" y="5"/>
                  </a:cubicBezTo>
                  <a:cubicBezTo>
                    <a:pt x="46" y="5"/>
                    <a:pt x="46" y="5"/>
                    <a:pt x="46" y="5"/>
                  </a:cubicBezTo>
                  <a:cubicBezTo>
                    <a:pt x="47" y="5"/>
                    <a:pt x="48" y="4"/>
                    <a:pt x="48" y="2"/>
                  </a:cubicBezTo>
                  <a:cubicBezTo>
                    <a:pt x="48" y="1"/>
                    <a:pt x="47" y="0"/>
                    <a:pt x="46"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21" name="Freeform 520"/>
            <p:cNvSpPr>
              <a:spLocks/>
            </p:cNvSpPr>
            <p:nvPr/>
          </p:nvSpPr>
          <p:spPr bwMode="auto">
            <a:xfrm>
              <a:off x="1593" y="2628"/>
              <a:ext cx="111" cy="9"/>
            </a:xfrm>
            <a:custGeom>
              <a:avLst/>
              <a:gdLst>
                <a:gd name="T0" fmla="*/ 45 w 47"/>
                <a:gd name="T1" fmla="*/ 0 h 4"/>
                <a:gd name="T2" fmla="*/ 2 w 47"/>
                <a:gd name="T3" fmla="*/ 0 h 4"/>
                <a:gd name="T4" fmla="*/ 0 w 47"/>
                <a:gd name="T5" fmla="*/ 2 h 4"/>
                <a:gd name="T6" fmla="*/ 2 w 47"/>
                <a:gd name="T7" fmla="*/ 4 h 4"/>
                <a:gd name="T8" fmla="*/ 45 w 47"/>
                <a:gd name="T9" fmla="*/ 4 h 4"/>
                <a:gd name="T10" fmla="*/ 47 w 47"/>
                <a:gd name="T11" fmla="*/ 2 h 4"/>
                <a:gd name="T12" fmla="*/ 45 w 4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7" h="4">
                  <a:moveTo>
                    <a:pt x="45" y="0"/>
                  </a:moveTo>
                  <a:cubicBezTo>
                    <a:pt x="2" y="0"/>
                    <a:pt x="2" y="0"/>
                    <a:pt x="2" y="0"/>
                  </a:cubicBezTo>
                  <a:cubicBezTo>
                    <a:pt x="1" y="0"/>
                    <a:pt x="0" y="1"/>
                    <a:pt x="0" y="2"/>
                  </a:cubicBezTo>
                  <a:cubicBezTo>
                    <a:pt x="0" y="3"/>
                    <a:pt x="1" y="4"/>
                    <a:pt x="2" y="4"/>
                  </a:cubicBezTo>
                  <a:cubicBezTo>
                    <a:pt x="45" y="4"/>
                    <a:pt x="45" y="4"/>
                    <a:pt x="45" y="4"/>
                  </a:cubicBezTo>
                  <a:cubicBezTo>
                    <a:pt x="46" y="4"/>
                    <a:pt x="47" y="3"/>
                    <a:pt x="47" y="2"/>
                  </a:cubicBezTo>
                  <a:cubicBezTo>
                    <a:pt x="47" y="1"/>
                    <a:pt x="46" y="0"/>
                    <a:pt x="45"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22" name="Freeform 521"/>
            <p:cNvSpPr>
              <a:spLocks/>
            </p:cNvSpPr>
            <p:nvPr/>
          </p:nvSpPr>
          <p:spPr bwMode="auto">
            <a:xfrm>
              <a:off x="1436" y="2628"/>
              <a:ext cx="114" cy="9"/>
            </a:xfrm>
            <a:custGeom>
              <a:avLst/>
              <a:gdLst>
                <a:gd name="T0" fmla="*/ 46 w 48"/>
                <a:gd name="T1" fmla="*/ 0 h 4"/>
                <a:gd name="T2" fmla="*/ 3 w 48"/>
                <a:gd name="T3" fmla="*/ 0 h 4"/>
                <a:gd name="T4" fmla="*/ 0 w 48"/>
                <a:gd name="T5" fmla="*/ 2 h 4"/>
                <a:gd name="T6" fmla="*/ 3 w 48"/>
                <a:gd name="T7" fmla="*/ 4 h 4"/>
                <a:gd name="T8" fmla="*/ 46 w 48"/>
                <a:gd name="T9" fmla="*/ 4 h 4"/>
                <a:gd name="T10" fmla="*/ 48 w 48"/>
                <a:gd name="T11" fmla="*/ 2 h 4"/>
                <a:gd name="T12" fmla="*/ 46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0"/>
                  </a:moveTo>
                  <a:cubicBezTo>
                    <a:pt x="3" y="0"/>
                    <a:pt x="3" y="0"/>
                    <a:pt x="3" y="0"/>
                  </a:cubicBezTo>
                  <a:cubicBezTo>
                    <a:pt x="1" y="0"/>
                    <a:pt x="0" y="1"/>
                    <a:pt x="0" y="2"/>
                  </a:cubicBezTo>
                  <a:cubicBezTo>
                    <a:pt x="0" y="3"/>
                    <a:pt x="1" y="4"/>
                    <a:pt x="3" y="4"/>
                  </a:cubicBezTo>
                  <a:cubicBezTo>
                    <a:pt x="46" y="4"/>
                    <a:pt x="46" y="4"/>
                    <a:pt x="46" y="4"/>
                  </a:cubicBezTo>
                  <a:cubicBezTo>
                    <a:pt x="47" y="4"/>
                    <a:pt x="48" y="3"/>
                    <a:pt x="48" y="2"/>
                  </a:cubicBezTo>
                  <a:cubicBezTo>
                    <a:pt x="48" y="1"/>
                    <a:pt x="47" y="0"/>
                    <a:pt x="46"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23" name="Freeform 522"/>
            <p:cNvSpPr>
              <a:spLocks/>
            </p:cNvSpPr>
            <p:nvPr/>
          </p:nvSpPr>
          <p:spPr bwMode="auto">
            <a:xfrm>
              <a:off x="1593" y="2663"/>
              <a:ext cx="111" cy="12"/>
            </a:xfrm>
            <a:custGeom>
              <a:avLst/>
              <a:gdLst>
                <a:gd name="T0" fmla="*/ 45 w 47"/>
                <a:gd name="T1" fmla="*/ 0 h 5"/>
                <a:gd name="T2" fmla="*/ 2 w 47"/>
                <a:gd name="T3" fmla="*/ 0 h 5"/>
                <a:gd name="T4" fmla="*/ 0 w 47"/>
                <a:gd name="T5" fmla="*/ 3 h 5"/>
                <a:gd name="T6" fmla="*/ 2 w 47"/>
                <a:gd name="T7" fmla="*/ 5 h 5"/>
                <a:gd name="T8" fmla="*/ 45 w 47"/>
                <a:gd name="T9" fmla="*/ 5 h 5"/>
                <a:gd name="T10" fmla="*/ 47 w 47"/>
                <a:gd name="T11" fmla="*/ 3 h 5"/>
                <a:gd name="T12" fmla="*/ 45 w 4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7" h="5">
                  <a:moveTo>
                    <a:pt x="45" y="0"/>
                  </a:moveTo>
                  <a:cubicBezTo>
                    <a:pt x="2" y="0"/>
                    <a:pt x="2" y="0"/>
                    <a:pt x="2" y="0"/>
                  </a:cubicBezTo>
                  <a:cubicBezTo>
                    <a:pt x="1" y="0"/>
                    <a:pt x="0" y="1"/>
                    <a:pt x="0" y="3"/>
                  </a:cubicBezTo>
                  <a:cubicBezTo>
                    <a:pt x="0" y="4"/>
                    <a:pt x="1" y="5"/>
                    <a:pt x="2" y="5"/>
                  </a:cubicBezTo>
                  <a:cubicBezTo>
                    <a:pt x="45" y="5"/>
                    <a:pt x="45" y="5"/>
                    <a:pt x="45" y="5"/>
                  </a:cubicBezTo>
                  <a:cubicBezTo>
                    <a:pt x="46" y="5"/>
                    <a:pt x="47" y="4"/>
                    <a:pt x="47" y="3"/>
                  </a:cubicBezTo>
                  <a:cubicBezTo>
                    <a:pt x="47" y="1"/>
                    <a:pt x="46" y="0"/>
                    <a:pt x="45"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24" name="Freeform 523"/>
            <p:cNvSpPr>
              <a:spLocks/>
            </p:cNvSpPr>
            <p:nvPr/>
          </p:nvSpPr>
          <p:spPr bwMode="auto">
            <a:xfrm>
              <a:off x="1436" y="2663"/>
              <a:ext cx="114" cy="12"/>
            </a:xfrm>
            <a:custGeom>
              <a:avLst/>
              <a:gdLst>
                <a:gd name="T0" fmla="*/ 46 w 48"/>
                <a:gd name="T1" fmla="*/ 0 h 5"/>
                <a:gd name="T2" fmla="*/ 3 w 48"/>
                <a:gd name="T3" fmla="*/ 0 h 5"/>
                <a:gd name="T4" fmla="*/ 0 w 48"/>
                <a:gd name="T5" fmla="*/ 3 h 5"/>
                <a:gd name="T6" fmla="*/ 3 w 48"/>
                <a:gd name="T7" fmla="*/ 5 h 5"/>
                <a:gd name="T8" fmla="*/ 46 w 48"/>
                <a:gd name="T9" fmla="*/ 5 h 5"/>
                <a:gd name="T10" fmla="*/ 48 w 48"/>
                <a:gd name="T11" fmla="*/ 3 h 5"/>
                <a:gd name="T12" fmla="*/ 46 w 4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6" y="0"/>
                  </a:moveTo>
                  <a:cubicBezTo>
                    <a:pt x="3" y="0"/>
                    <a:pt x="3" y="0"/>
                    <a:pt x="3" y="0"/>
                  </a:cubicBezTo>
                  <a:cubicBezTo>
                    <a:pt x="1" y="0"/>
                    <a:pt x="0" y="1"/>
                    <a:pt x="0" y="3"/>
                  </a:cubicBezTo>
                  <a:cubicBezTo>
                    <a:pt x="0" y="4"/>
                    <a:pt x="1" y="5"/>
                    <a:pt x="3" y="5"/>
                  </a:cubicBezTo>
                  <a:cubicBezTo>
                    <a:pt x="46" y="5"/>
                    <a:pt x="46" y="5"/>
                    <a:pt x="46" y="5"/>
                  </a:cubicBezTo>
                  <a:cubicBezTo>
                    <a:pt x="47" y="5"/>
                    <a:pt x="48" y="4"/>
                    <a:pt x="48" y="3"/>
                  </a:cubicBezTo>
                  <a:cubicBezTo>
                    <a:pt x="48" y="1"/>
                    <a:pt x="47" y="0"/>
                    <a:pt x="46"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25" name="Oval 524"/>
            <p:cNvSpPr>
              <a:spLocks noChangeArrowheads="1"/>
            </p:cNvSpPr>
            <p:nvPr/>
          </p:nvSpPr>
          <p:spPr bwMode="auto">
            <a:xfrm>
              <a:off x="2506" y="2694"/>
              <a:ext cx="585" cy="586"/>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26" name="Oval 525"/>
            <p:cNvSpPr>
              <a:spLocks noChangeArrowheads="1"/>
            </p:cNvSpPr>
            <p:nvPr/>
          </p:nvSpPr>
          <p:spPr bwMode="auto">
            <a:xfrm>
              <a:off x="2627" y="2813"/>
              <a:ext cx="343" cy="346"/>
            </a:xfrm>
            <a:prstGeom prst="ellipse">
              <a:avLst/>
            </a:pr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27" name="Oval 526"/>
            <p:cNvSpPr>
              <a:spLocks noChangeArrowheads="1"/>
            </p:cNvSpPr>
            <p:nvPr/>
          </p:nvSpPr>
          <p:spPr bwMode="auto">
            <a:xfrm>
              <a:off x="2693" y="2882"/>
              <a:ext cx="211" cy="21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528" name="Oval 527"/>
            <p:cNvSpPr>
              <a:spLocks noChangeArrowheads="1"/>
            </p:cNvSpPr>
            <p:nvPr/>
          </p:nvSpPr>
          <p:spPr bwMode="auto">
            <a:xfrm>
              <a:off x="2748" y="2934"/>
              <a:ext cx="104" cy="104"/>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29" name="Rectangle 528"/>
            <p:cNvSpPr>
              <a:spLocks noChangeArrowheads="1"/>
            </p:cNvSpPr>
            <p:nvPr/>
          </p:nvSpPr>
          <p:spPr bwMode="auto">
            <a:xfrm>
              <a:off x="2769" y="2675"/>
              <a:ext cx="59" cy="38"/>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30" name="Rectangle 529"/>
            <p:cNvSpPr>
              <a:spLocks noChangeArrowheads="1"/>
            </p:cNvSpPr>
            <p:nvPr/>
          </p:nvSpPr>
          <p:spPr bwMode="auto">
            <a:xfrm>
              <a:off x="2769" y="3259"/>
              <a:ext cx="59" cy="38"/>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31" name="Rectangle 530"/>
            <p:cNvSpPr>
              <a:spLocks noChangeArrowheads="1"/>
            </p:cNvSpPr>
            <p:nvPr/>
          </p:nvSpPr>
          <p:spPr bwMode="auto">
            <a:xfrm>
              <a:off x="3072" y="2958"/>
              <a:ext cx="36" cy="59"/>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32" name="Rectangle 531"/>
            <p:cNvSpPr>
              <a:spLocks noChangeArrowheads="1"/>
            </p:cNvSpPr>
            <p:nvPr/>
          </p:nvSpPr>
          <p:spPr bwMode="auto">
            <a:xfrm>
              <a:off x="2490" y="2958"/>
              <a:ext cx="35" cy="59"/>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33" name="Freeform 532"/>
            <p:cNvSpPr>
              <a:spLocks/>
            </p:cNvSpPr>
            <p:nvPr/>
          </p:nvSpPr>
          <p:spPr bwMode="auto">
            <a:xfrm>
              <a:off x="2970" y="2746"/>
              <a:ext cx="69" cy="69"/>
            </a:xfrm>
            <a:custGeom>
              <a:avLst/>
              <a:gdLst>
                <a:gd name="T0" fmla="*/ 0 w 69"/>
                <a:gd name="T1" fmla="*/ 26 h 69"/>
                <a:gd name="T2" fmla="*/ 43 w 69"/>
                <a:gd name="T3" fmla="*/ 69 h 69"/>
                <a:gd name="T4" fmla="*/ 69 w 69"/>
                <a:gd name="T5" fmla="*/ 43 h 69"/>
                <a:gd name="T6" fmla="*/ 26 w 69"/>
                <a:gd name="T7" fmla="*/ 0 h 69"/>
                <a:gd name="T8" fmla="*/ 0 w 69"/>
                <a:gd name="T9" fmla="*/ 26 h 69"/>
              </a:gdLst>
              <a:ahLst/>
              <a:cxnLst>
                <a:cxn ang="0">
                  <a:pos x="T0" y="T1"/>
                </a:cxn>
                <a:cxn ang="0">
                  <a:pos x="T2" y="T3"/>
                </a:cxn>
                <a:cxn ang="0">
                  <a:pos x="T4" y="T5"/>
                </a:cxn>
                <a:cxn ang="0">
                  <a:pos x="T6" y="T7"/>
                </a:cxn>
                <a:cxn ang="0">
                  <a:pos x="T8" y="T9"/>
                </a:cxn>
              </a:cxnLst>
              <a:rect l="0" t="0" r="r" b="b"/>
              <a:pathLst>
                <a:path w="69" h="69">
                  <a:moveTo>
                    <a:pt x="0" y="26"/>
                  </a:moveTo>
                  <a:lnTo>
                    <a:pt x="43" y="69"/>
                  </a:lnTo>
                  <a:lnTo>
                    <a:pt x="69" y="43"/>
                  </a:lnTo>
                  <a:lnTo>
                    <a:pt x="26" y="0"/>
                  </a:lnTo>
                  <a:lnTo>
                    <a:pt x="0" y="26"/>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34" name="Freeform 533"/>
            <p:cNvSpPr>
              <a:spLocks/>
            </p:cNvSpPr>
            <p:nvPr/>
          </p:nvSpPr>
          <p:spPr bwMode="auto">
            <a:xfrm>
              <a:off x="2558" y="3159"/>
              <a:ext cx="69" cy="67"/>
            </a:xfrm>
            <a:custGeom>
              <a:avLst/>
              <a:gdLst>
                <a:gd name="T0" fmla="*/ 0 w 69"/>
                <a:gd name="T1" fmla="*/ 26 h 67"/>
                <a:gd name="T2" fmla="*/ 43 w 69"/>
                <a:gd name="T3" fmla="*/ 67 h 67"/>
                <a:gd name="T4" fmla="*/ 69 w 69"/>
                <a:gd name="T5" fmla="*/ 41 h 67"/>
                <a:gd name="T6" fmla="*/ 27 w 69"/>
                <a:gd name="T7" fmla="*/ 0 h 67"/>
                <a:gd name="T8" fmla="*/ 0 w 69"/>
                <a:gd name="T9" fmla="*/ 26 h 67"/>
              </a:gdLst>
              <a:ahLst/>
              <a:cxnLst>
                <a:cxn ang="0">
                  <a:pos x="T0" y="T1"/>
                </a:cxn>
                <a:cxn ang="0">
                  <a:pos x="T2" y="T3"/>
                </a:cxn>
                <a:cxn ang="0">
                  <a:pos x="T4" y="T5"/>
                </a:cxn>
                <a:cxn ang="0">
                  <a:pos x="T6" y="T7"/>
                </a:cxn>
                <a:cxn ang="0">
                  <a:pos x="T8" y="T9"/>
                </a:cxn>
              </a:cxnLst>
              <a:rect l="0" t="0" r="r" b="b"/>
              <a:pathLst>
                <a:path w="69" h="67">
                  <a:moveTo>
                    <a:pt x="0" y="26"/>
                  </a:moveTo>
                  <a:lnTo>
                    <a:pt x="43" y="67"/>
                  </a:lnTo>
                  <a:lnTo>
                    <a:pt x="69" y="41"/>
                  </a:lnTo>
                  <a:lnTo>
                    <a:pt x="27" y="0"/>
                  </a:lnTo>
                  <a:lnTo>
                    <a:pt x="0" y="26"/>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35" name="Freeform 534"/>
            <p:cNvSpPr>
              <a:spLocks/>
            </p:cNvSpPr>
            <p:nvPr/>
          </p:nvSpPr>
          <p:spPr bwMode="auto">
            <a:xfrm>
              <a:off x="2970" y="3159"/>
              <a:ext cx="69" cy="67"/>
            </a:xfrm>
            <a:custGeom>
              <a:avLst/>
              <a:gdLst>
                <a:gd name="T0" fmla="*/ 43 w 69"/>
                <a:gd name="T1" fmla="*/ 0 h 67"/>
                <a:gd name="T2" fmla="*/ 0 w 69"/>
                <a:gd name="T3" fmla="*/ 41 h 67"/>
                <a:gd name="T4" fmla="*/ 26 w 69"/>
                <a:gd name="T5" fmla="*/ 67 h 67"/>
                <a:gd name="T6" fmla="*/ 69 w 69"/>
                <a:gd name="T7" fmla="*/ 26 h 67"/>
                <a:gd name="T8" fmla="*/ 43 w 69"/>
                <a:gd name="T9" fmla="*/ 0 h 67"/>
              </a:gdLst>
              <a:ahLst/>
              <a:cxnLst>
                <a:cxn ang="0">
                  <a:pos x="T0" y="T1"/>
                </a:cxn>
                <a:cxn ang="0">
                  <a:pos x="T2" y="T3"/>
                </a:cxn>
                <a:cxn ang="0">
                  <a:pos x="T4" y="T5"/>
                </a:cxn>
                <a:cxn ang="0">
                  <a:pos x="T6" y="T7"/>
                </a:cxn>
                <a:cxn ang="0">
                  <a:pos x="T8" y="T9"/>
                </a:cxn>
              </a:cxnLst>
              <a:rect l="0" t="0" r="r" b="b"/>
              <a:pathLst>
                <a:path w="69" h="67">
                  <a:moveTo>
                    <a:pt x="43" y="0"/>
                  </a:moveTo>
                  <a:lnTo>
                    <a:pt x="0" y="41"/>
                  </a:lnTo>
                  <a:lnTo>
                    <a:pt x="26" y="67"/>
                  </a:lnTo>
                  <a:lnTo>
                    <a:pt x="69" y="26"/>
                  </a:lnTo>
                  <a:lnTo>
                    <a:pt x="43"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36" name="Freeform 535"/>
            <p:cNvSpPr>
              <a:spLocks/>
            </p:cNvSpPr>
            <p:nvPr/>
          </p:nvSpPr>
          <p:spPr bwMode="auto">
            <a:xfrm>
              <a:off x="2558" y="2746"/>
              <a:ext cx="69" cy="69"/>
            </a:xfrm>
            <a:custGeom>
              <a:avLst/>
              <a:gdLst>
                <a:gd name="T0" fmla="*/ 43 w 69"/>
                <a:gd name="T1" fmla="*/ 0 h 69"/>
                <a:gd name="T2" fmla="*/ 0 w 69"/>
                <a:gd name="T3" fmla="*/ 43 h 69"/>
                <a:gd name="T4" fmla="*/ 27 w 69"/>
                <a:gd name="T5" fmla="*/ 69 h 69"/>
                <a:gd name="T6" fmla="*/ 69 w 69"/>
                <a:gd name="T7" fmla="*/ 26 h 69"/>
                <a:gd name="T8" fmla="*/ 43 w 69"/>
                <a:gd name="T9" fmla="*/ 0 h 69"/>
              </a:gdLst>
              <a:ahLst/>
              <a:cxnLst>
                <a:cxn ang="0">
                  <a:pos x="T0" y="T1"/>
                </a:cxn>
                <a:cxn ang="0">
                  <a:pos x="T2" y="T3"/>
                </a:cxn>
                <a:cxn ang="0">
                  <a:pos x="T4" y="T5"/>
                </a:cxn>
                <a:cxn ang="0">
                  <a:pos x="T6" y="T7"/>
                </a:cxn>
                <a:cxn ang="0">
                  <a:pos x="T8" y="T9"/>
                </a:cxn>
              </a:cxnLst>
              <a:rect l="0" t="0" r="r" b="b"/>
              <a:pathLst>
                <a:path w="69" h="69">
                  <a:moveTo>
                    <a:pt x="43" y="0"/>
                  </a:moveTo>
                  <a:lnTo>
                    <a:pt x="0" y="43"/>
                  </a:lnTo>
                  <a:lnTo>
                    <a:pt x="27" y="69"/>
                  </a:lnTo>
                  <a:lnTo>
                    <a:pt x="69" y="26"/>
                  </a:lnTo>
                  <a:lnTo>
                    <a:pt x="43"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37" name="Freeform 536"/>
            <p:cNvSpPr>
              <a:spLocks/>
            </p:cNvSpPr>
            <p:nvPr/>
          </p:nvSpPr>
          <p:spPr bwMode="auto">
            <a:xfrm>
              <a:off x="3039" y="2839"/>
              <a:ext cx="57" cy="69"/>
            </a:xfrm>
            <a:custGeom>
              <a:avLst/>
              <a:gdLst>
                <a:gd name="T0" fmla="*/ 0 w 57"/>
                <a:gd name="T1" fmla="*/ 14 h 69"/>
                <a:gd name="T2" fmla="*/ 24 w 57"/>
                <a:gd name="T3" fmla="*/ 69 h 69"/>
                <a:gd name="T4" fmla="*/ 57 w 57"/>
                <a:gd name="T5" fmla="*/ 54 h 69"/>
                <a:gd name="T6" fmla="*/ 33 w 57"/>
                <a:gd name="T7" fmla="*/ 0 h 69"/>
                <a:gd name="T8" fmla="*/ 0 w 57"/>
                <a:gd name="T9" fmla="*/ 14 h 69"/>
              </a:gdLst>
              <a:ahLst/>
              <a:cxnLst>
                <a:cxn ang="0">
                  <a:pos x="T0" y="T1"/>
                </a:cxn>
                <a:cxn ang="0">
                  <a:pos x="T2" y="T3"/>
                </a:cxn>
                <a:cxn ang="0">
                  <a:pos x="T4" y="T5"/>
                </a:cxn>
                <a:cxn ang="0">
                  <a:pos x="T6" y="T7"/>
                </a:cxn>
                <a:cxn ang="0">
                  <a:pos x="T8" y="T9"/>
                </a:cxn>
              </a:cxnLst>
              <a:rect l="0" t="0" r="r" b="b"/>
              <a:pathLst>
                <a:path w="57" h="69">
                  <a:moveTo>
                    <a:pt x="0" y="14"/>
                  </a:moveTo>
                  <a:lnTo>
                    <a:pt x="24" y="69"/>
                  </a:lnTo>
                  <a:lnTo>
                    <a:pt x="57" y="54"/>
                  </a:lnTo>
                  <a:lnTo>
                    <a:pt x="33" y="0"/>
                  </a:lnTo>
                  <a:lnTo>
                    <a:pt x="0" y="1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38" name="Freeform 537"/>
            <p:cNvSpPr>
              <a:spLocks/>
            </p:cNvSpPr>
            <p:nvPr/>
          </p:nvSpPr>
          <p:spPr bwMode="auto">
            <a:xfrm>
              <a:off x="2502" y="3064"/>
              <a:ext cx="56" cy="69"/>
            </a:xfrm>
            <a:custGeom>
              <a:avLst/>
              <a:gdLst>
                <a:gd name="T0" fmla="*/ 0 w 56"/>
                <a:gd name="T1" fmla="*/ 15 h 69"/>
                <a:gd name="T2" fmla="*/ 23 w 56"/>
                <a:gd name="T3" fmla="*/ 69 h 69"/>
                <a:gd name="T4" fmla="*/ 56 w 56"/>
                <a:gd name="T5" fmla="*/ 55 h 69"/>
                <a:gd name="T6" fmla="*/ 35 w 56"/>
                <a:gd name="T7" fmla="*/ 0 h 69"/>
                <a:gd name="T8" fmla="*/ 0 w 56"/>
                <a:gd name="T9" fmla="*/ 15 h 69"/>
              </a:gdLst>
              <a:ahLst/>
              <a:cxnLst>
                <a:cxn ang="0">
                  <a:pos x="T0" y="T1"/>
                </a:cxn>
                <a:cxn ang="0">
                  <a:pos x="T2" y="T3"/>
                </a:cxn>
                <a:cxn ang="0">
                  <a:pos x="T4" y="T5"/>
                </a:cxn>
                <a:cxn ang="0">
                  <a:pos x="T6" y="T7"/>
                </a:cxn>
                <a:cxn ang="0">
                  <a:pos x="T8" y="T9"/>
                </a:cxn>
              </a:cxnLst>
              <a:rect l="0" t="0" r="r" b="b"/>
              <a:pathLst>
                <a:path w="56" h="69">
                  <a:moveTo>
                    <a:pt x="0" y="15"/>
                  </a:moveTo>
                  <a:lnTo>
                    <a:pt x="23" y="69"/>
                  </a:lnTo>
                  <a:lnTo>
                    <a:pt x="56" y="55"/>
                  </a:lnTo>
                  <a:lnTo>
                    <a:pt x="35" y="0"/>
                  </a:lnTo>
                  <a:lnTo>
                    <a:pt x="0" y="15"/>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39" name="Freeform 538"/>
            <p:cNvSpPr>
              <a:spLocks/>
            </p:cNvSpPr>
            <p:nvPr/>
          </p:nvSpPr>
          <p:spPr bwMode="auto">
            <a:xfrm>
              <a:off x="2878" y="3228"/>
              <a:ext cx="69" cy="57"/>
            </a:xfrm>
            <a:custGeom>
              <a:avLst/>
              <a:gdLst>
                <a:gd name="T0" fmla="*/ 55 w 69"/>
                <a:gd name="T1" fmla="*/ 0 h 57"/>
                <a:gd name="T2" fmla="*/ 0 w 69"/>
                <a:gd name="T3" fmla="*/ 21 h 57"/>
                <a:gd name="T4" fmla="*/ 14 w 69"/>
                <a:gd name="T5" fmla="*/ 57 h 57"/>
                <a:gd name="T6" fmla="*/ 69 w 69"/>
                <a:gd name="T7" fmla="*/ 33 h 57"/>
                <a:gd name="T8" fmla="*/ 55 w 69"/>
                <a:gd name="T9" fmla="*/ 0 h 57"/>
              </a:gdLst>
              <a:ahLst/>
              <a:cxnLst>
                <a:cxn ang="0">
                  <a:pos x="T0" y="T1"/>
                </a:cxn>
                <a:cxn ang="0">
                  <a:pos x="T2" y="T3"/>
                </a:cxn>
                <a:cxn ang="0">
                  <a:pos x="T4" y="T5"/>
                </a:cxn>
                <a:cxn ang="0">
                  <a:pos x="T6" y="T7"/>
                </a:cxn>
                <a:cxn ang="0">
                  <a:pos x="T8" y="T9"/>
                </a:cxn>
              </a:cxnLst>
              <a:rect l="0" t="0" r="r" b="b"/>
              <a:pathLst>
                <a:path w="69" h="57">
                  <a:moveTo>
                    <a:pt x="55" y="0"/>
                  </a:moveTo>
                  <a:lnTo>
                    <a:pt x="0" y="21"/>
                  </a:lnTo>
                  <a:lnTo>
                    <a:pt x="14" y="57"/>
                  </a:lnTo>
                  <a:lnTo>
                    <a:pt x="69" y="33"/>
                  </a:lnTo>
                  <a:lnTo>
                    <a:pt x="55"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40" name="Freeform 539"/>
            <p:cNvSpPr>
              <a:spLocks/>
            </p:cNvSpPr>
            <p:nvPr/>
          </p:nvSpPr>
          <p:spPr bwMode="auto">
            <a:xfrm>
              <a:off x="2653" y="2689"/>
              <a:ext cx="69" cy="57"/>
            </a:xfrm>
            <a:custGeom>
              <a:avLst/>
              <a:gdLst>
                <a:gd name="T0" fmla="*/ 55 w 69"/>
                <a:gd name="T1" fmla="*/ 0 h 57"/>
                <a:gd name="T2" fmla="*/ 0 w 69"/>
                <a:gd name="T3" fmla="*/ 22 h 57"/>
                <a:gd name="T4" fmla="*/ 14 w 69"/>
                <a:gd name="T5" fmla="*/ 57 h 57"/>
                <a:gd name="T6" fmla="*/ 69 w 69"/>
                <a:gd name="T7" fmla="*/ 34 h 57"/>
                <a:gd name="T8" fmla="*/ 55 w 69"/>
                <a:gd name="T9" fmla="*/ 0 h 57"/>
              </a:gdLst>
              <a:ahLst/>
              <a:cxnLst>
                <a:cxn ang="0">
                  <a:pos x="T0" y="T1"/>
                </a:cxn>
                <a:cxn ang="0">
                  <a:pos x="T2" y="T3"/>
                </a:cxn>
                <a:cxn ang="0">
                  <a:pos x="T4" y="T5"/>
                </a:cxn>
                <a:cxn ang="0">
                  <a:pos x="T6" y="T7"/>
                </a:cxn>
                <a:cxn ang="0">
                  <a:pos x="T8" y="T9"/>
                </a:cxn>
              </a:cxnLst>
              <a:rect l="0" t="0" r="r" b="b"/>
              <a:pathLst>
                <a:path w="69" h="57">
                  <a:moveTo>
                    <a:pt x="55" y="0"/>
                  </a:moveTo>
                  <a:lnTo>
                    <a:pt x="0" y="22"/>
                  </a:lnTo>
                  <a:lnTo>
                    <a:pt x="14" y="57"/>
                  </a:lnTo>
                  <a:lnTo>
                    <a:pt x="69" y="34"/>
                  </a:lnTo>
                  <a:lnTo>
                    <a:pt x="55"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41" name="Freeform 540"/>
            <p:cNvSpPr>
              <a:spLocks/>
            </p:cNvSpPr>
            <p:nvPr/>
          </p:nvSpPr>
          <p:spPr bwMode="auto">
            <a:xfrm>
              <a:off x="3039" y="3067"/>
              <a:ext cx="57" cy="69"/>
            </a:xfrm>
            <a:custGeom>
              <a:avLst/>
              <a:gdLst>
                <a:gd name="T0" fmla="*/ 24 w 57"/>
                <a:gd name="T1" fmla="*/ 0 h 69"/>
                <a:gd name="T2" fmla="*/ 0 w 57"/>
                <a:gd name="T3" fmla="*/ 54 h 69"/>
                <a:gd name="T4" fmla="*/ 33 w 57"/>
                <a:gd name="T5" fmla="*/ 69 h 69"/>
                <a:gd name="T6" fmla="*/ 57 w 57"/>
                <a:gd name="T7" fmla="*/ 14 h 69"/>
                <a:gd name="T8" fmla="*/ 24 w 57"/>
                <a:gd name="T9" fmla="*/ 0 h 69"/>
              </a:gdLst>
              <a:ahLst/>
              <a:cxnLst>
                <a:cxn ang="0">
                  <a:pos x="T0" y="T1"/>
                </a:cxn>
                <a:cxn ang="0">
                  <a:pos x="T2" y="T3"/>
                </a:cxn>
                <a:cxn ang="0">
                  <a:pos x="T4" y="T5"/>
                </a:cxn>
                <a:cxn ang="0">
                  <a:pos x="T6" y="T7"/>
                </a:cxn>
                <a:cxn ang="0">
                  <a:pos x="T8" y="T9"/>
                </a:cxn>
              </a:cxnLst>
              <a:rect l="0" t="0" r="r" b="b"/>
              <a:pathLst>
                <a:path w="57" h="69">
                  <a:moveTo>
                    <a:pt x="24" y="0"/>
                  </a:moveTo>
                  <a:lnTo>
                    <a:pt x="0" y="54"/>
                  </a:lnTo>
                  <a:lnTo>
                    <a:pt x="33" y="69"/>
                  </a:lnTo>
                  <a:lnTo>
                    <a:pt x="57" y="14"/>
                  </a:lnTo>
                  <a:lnTo>
                    <a:pt x="24"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42" name="Freeform 541"/>
            <p:cNvSpPr>
              <a:spLocks/>
            </p:cNvSpPr>
            <p:nvPr/>
          </p:nvSpPr>
          <p:spPr bwMode="auto">
            <a:xfrm>
              <a:off x="2504" y="2837"/>
              <a:ext cx="57" cy="68"/>
            </a:xfrm>
            <a:custGeom>
              <a:avLst/>
              <a:gdLst>
                <a:gd name="T0" fmla="*/ 21 w 57"/>
                <a:gd name="T1" fmla="*/ 0 h 68"/>
                <a:gd name="T2" fmla="*/ 0 w 57"/>
                <a:gd name="T3" fmla="*/ 54 h 68"/>
                <a:gd name="T4" fmla="*/ 33 w 57"/>
                <a:gd name="T5" fmla="*/ 68 h 68"/>
                <a:gd name="T6" fmla="*/ 57 w 57"/>
                <a:gd name="T7" fmla="*/ 16 h 68"/>
                <a:gd name="T8" fmla="*/ 21 w 57"/>
                <a:gd name="T9" fmla="*/ 0 h 68"/>
              </a:gdLst>
              <a:ahLst/>
              <a:cxnLst>
                <a:cxn ang="0">
                  <a:pos x="T0" y="T1"/>
                </a:cxn>
                <a:cxn ang="0">
                  <a:pos x="T2" y="T3"/>
                </a:cxn>
                <a:cxn ang="0">
                  <a:pos x="T4" y="T5"/>
                </a:cxn>
                <a:cxn ang="0">
                  <a:pos x="T6" y="T7"/>
                </a:cxn>
                <a:cxn ang="0">
                  <a:pos x="T8" y="T9"/>
                </a:cxn>
              </a:cxnLst>
              <a:rect l="0" t="0" r="r" b="b"/>
              <a:pathLst>
                <a:path w="57" h="68">
                  <a:moveTo>
                    <a:pt x="21" y="0"/>
                  </a:moveTo>
                  <a:lnTo>
                    <a:pt x="0" y="54"/>
                  </a:lnTo>
                  <a:lnTo>
                    <a:pt x="33" y="68"/>
                  </a:lnTo>
                  <a:lnTo>
                    <a:pt x="57" y="16"/>
                  </a:lnTo>
                  <a:lnTo>
                    <a:pt x="21"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43" name="Freeform 542"/>
            <p:cNvSpPr>
              <a:spLocks/>
            </p:cNvSpPr>
            <p:nvPr/>
          </p:nvSpPr>
          <p:spPr bwMode="auto">
            <a:xfrm>
              <a:off x="2651" y="3226"/>
              <a:ext cx="68" cy="57"/>
            </a:xfrm>
            <a:custGeom>
              <a:avLst/>
              <a:gdLst>
                <a:gd name="T0" fmla="*/ 68 w 68"/>
                <a:gd name="T1" fmla="*/ 23 h 57"/>
                <a:gd name="T2" fmla="*/ 14 w 68"/>
                <a:gd name="T3" fmla="*/ 0 h 57"/>
                <a:gd name="T4" fmla="*/ 0 w 68"/>
                <a:gd name="T5" fmla="*/ 33 h 57"/>
                <a:gd name="T6" fmla="*/ 54 w 68"/>
                <a:gd name="T7" fmla="*/ 57 h 57"/>
                <a:gd name="T8" fmla="*/ 68 w 68"/>
                <a:gd name="T9" fmla="*/ 23 h 57"/>
              </a:gdLst>
              <a:ahLst/>
              <a:cxnLst>
                <a:cxn ang="0">
                  <a:pos x="T0" y="T1"/>
                </a:cxn>
                <a:cxn ang="0">
                  <a:pos x="T2" y="T3"/>
                </a:cxn>
                <a:cxn ang="0">
                  <a:pos x="T4" y="T5"/>
                </a:cxn>
                <a:cxn ang="0">
                  <a:pos x="T6" y="T7"/>
                </a:cxn>
                <a:cxn ang="0">
                  <a:pos x="T8" y="T9"/>
                </a:cxn>
              </a:cxnLst>
              <a:rect l="0" t="0" r="r" b="b"/>
              <a:pathLst>
                <a:path w="68" h="57">
                  <a:moveTo>
                    <a:pt x="68" y="23"/>
                  </a:moveTo>
                  <a:lnTo>
                    <a:pt x="14" y="0"/>
                  </a:lnTo>
                  <a:lnTo>
                    <a:pt x="0" y="33"/>
                  </a:lnTo>
                  <a:lnTo>
                    <a:pt x="54" y="57"/>
                  </a:lnTo>
                  <a:lnTo>
                    <a:pt x="68" y="23"/>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44" name="Freeform 543"/>
            <p:cNvSpPr>
              <a:spLocks/>
            </p:cNvSpPr>
            <p:nvPr/>
          </p:nvSpPr>
          <p:spPr bwMode="auto">
            <a:xfrm>
              <a:off x="2878" y="2689"/>
              <a:ext cx="69" cy="57"/>
            </a:xfrm>
            <a:custGeom>
              <a:avLst/>
              <a:gdLst>
                <a:gd name="T0" fmla="*/ 69 w 69"/>
                <a:gd name="T1" fmla="*/ 24 h 57"/>
                <a:gd name="T2" fmla="*/ 17 w 69"/>
                <a:gd name="T3" fmla="*/ 0 h 57"/>
                <a:gd name="T4" fmla="*/ 0 w 69"/>
                <a:gd name="T5" fmla="*/ 34 h 57"/>
                <a:gd name="T6" fmla="*/ 55 w 69"/>
                <a:gd name="T7" fmla="*/ 57 h 57"/>
                <a:gd name="T8" fmla="*/ 69 w 69"/>
                <a:gd name="T9" fmla="*/ 24 h 57"/>
              </a:gdLst>
              <a:ahLst/>
              <a:cxnLst>
                <a:cxn ang="0">
                  <a:pos x="T0" y="T1"/>
                </a:cxn>
                <a:cxn ang="0">
                  <a:pos x="T2" y="T3"/>
                </a:cxn>
                <a:cxn ang="0">
                  <a:pos x="T4" y="T5"/>
                </a:cxn>
                <a:cxn ang="0">
                  <a:pos x="T6" y="T7"/>
                </a:cxn>
                <a:cxn ang="0">
                  <a:pos x="T8" y="T9"/>
                </a:cxn>
              </a:cxnLst>
              <a:rect l="0" t="0" r="r" b="b"/>
              <a:pathLst>
                <a:path w="69" h="57">
                  <a:moveTo>
                    <a:pt x="69" y="24"/>
                  </a:moveTo>
                  <a:lnTo>
                    <a:pt x="17" y="0"/>
                  </a:lnTo>
                  <a:lnTo>
                    <a:pt x="0" y="34"/>
                  </a:lnTo>
                  <a:lnTo>
                    <a:pt x="55" y="57"/>
                  </a:lnTo>
                  <a:lnTo>
                    <a:pt x="69" y="2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45" name="Oval 544"/>
            <p:cNvSpPr>
              <a:spLocks noChangeArrowheads="1"/>
            </p:cNvSpPr>
            <p:nvPr/>
          </p:nvSpPr>
          <p:spPr bwMode="auto">
            <a:xfrm>
              <a:off x="1529" y="2694"/>
              <a:ext cx="584" cy="586"/>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46" name="Oval 545"/>
            <p:cNvSpPr>
              <a:spLocks noChangeArrowheads="1"/>
            </p:cNvSpPr>
            <p:nvPr/>
          </p:nvSpPr>
          <p:spPr bwMode="auto">
            <a:xfrm>
              <a:off x="1649" y="2813"/>
              <a:ext cx="344" cy="346"/>
            </a:xfrm>
            <a:prstGeom prst="ellipse">
              <a:avLst/>
            </a:pr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47" name="Oval 546"/>
            <p:cNvSpPr>
              <a:spLocks noChangeArrowheads="1"/>
            </p:cNvSpPr>
            <p:nvPr/>
          </p:nvSpPr>
          <p:spPr bwMode="auto">
            <a:xfrm>
              <a:off x="1716" y="2882"/>
              <a:ext cx="210" cy="21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548" name="Oval 547"/>
            <p:cNvSpPr>
              <a:spLocks noChangeArrowheads="1"/>
            </p:cNvSpPr>
            <p:nvPr/>
          </p:nvSpPr>
          <p:spPr bwMode="auto">
            <a:xfrm>
              <a:off x="1768" y="2934"/>
              <a:ext cx="104" cy="104"/>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49" name="Rectangle 548"/>
            <p:cNvSpPr>
              <a:spLocks noChangeArrowheads="1"/>
            </p:cNvSpPr>
            <p:nvPr/>
          </p:nvSpPr>
          <p:spPr bwMode="auto">
            <a:xfrm>
              <a:off x="1791" y="2675"/>
              <a:ext cx="60" cy="38"/>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50" name="Rectangle 549"/>
            <p:cNvSpPr>
              <a:spLocks noChangeArrowheads="1"/>
            </p:cNvSpPr>
            <p:nvPr/>
          </p:nvSpPr>
          <p:spPr bwMode="auto">
            <a:xfrm>
              <a:off x="1791" y="3259"/>
              <a:ext cx="60" cy="38"/>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51" name="Rectangle 550"/>
            <p:cNvSpPr>
              <a:spLocks noChangeArrowheads="1"/>
            </p:cNvSpPr>
            <p:nvPr/>
          </p:nvSpPr>
          <p:spPr bwMode="auto">
            <a:xfrm>
              <a:off x="2092" y="2958"/>
              <a:ext cx="38" cy="59"/>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52" name="Rectangle 551"/>
            <p:cNvSpPr>
              <a:spLocks noChangeArrowheads="1"/>
            </p:cNvSpPr>
            <p:nvPr/>
          </p:nvSpPr>
          <p:spPr bwMode="auto">
            <a:xfrm>
              <a:off x="1512" y="2958"/>
              <a:ext cx="36" cy="59"/>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53" name="Freeform 552"/>
            <p:cNvSpPr>
              <a:spLocks/>
            </p:cNvSpPr>
            <p:nvPr/>
          </p:nvSpPr>
          <p:spPr bwMode="auto">
            <a:xfrm>
              <a:off x="1993" y="2746"/>
              <a:ext cx="66" cy="69"/>
            </a:xfrm>
            <a:custGeom>
              <a:avLst/>
              <a:gdLst>
                <a:gd name="T0" fmla="*/ 0 w 66"/>
                <a:gd name="T1" fmla="*/ 26 h 69"/>
                <a:gd name="T2" fmla="*/ 42 w 66"/>
                <a:gd name="T3" fmla="*/ 69 h 69"/>
                <a:gd name="T4" fmla="*/ 66 w 66"/>
                <a:gd name="T5" fmla="*/ 43 h 69"/>
                <a:gd name="T6" fmla="*/ 26 w 66"/>
                <a:gd name="T7" fmla="*/ 0 h 69"/>
                <a:gd name="T8" fmla="*/ 0 w 66"/>
                <a:gd name="T9" fmla="*/ 26 h 69"/>
              </a:gdLst>
              <a:ahLst/>
              <a:cxnLst>
                <a:cxn ang="0">
                  <a:pos x="T0" y="T1"/>
                </a:cxn>
                <a:cxn ang="0">
                  <a:pos x="T2" y="T3"/>
                </a:cxn>
                <a:cxn ang="0">
                  <a:pos x="T4" y="T5"/>
                </a:cxn>
                <a:cxn ang="0">
                  <a:pos x="T6" y="T7"/>
                </a:cxn>
                <a:cxn ang="0">
                  <a:pos x="T8" y="T9"/>
                </a:cxn>
              </a:cxnLst>
              <a:rect l="0" t="0" r="r" b="b"/>
              <a:pathLst>
                <a:path w="66" h="69">
                  <a:moveTo>
                    <a:pt x="0" y="26"/>
                  </a:moveTo>
                  <a:lnTo>
                    <a:pt x="42" y="69"/>
                  </a:lnTo>
                  <a:lnTo>
                    <a:pt x="66" y="43"/>
                  </a:lnTo>
                  <a:lnTo>
                    <a:pt x="26" y="0"/>
                  </a:lnTo>
                  <a:lnTo>
                    <a:pt x="0" y="26"/>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54" name="Freeform 553"/>
            <p:cNvSpPr>
              <a:spLocks/>
            </p:cNvSpPr>
            <p:nvPr/>
          </p:nvSpPr>
          <p:spPr bwMode="auto">
            <a:xfrm>
              <a:off x="1581" y="3159"/>
              <a:ext cx="68" cy="67"/>
            </a:xfrm>
            <a:custGeom>
              <a:avLst/>
              <a:gdLst>
                <a:gd name="T0" fmla="*/ 0 w 68"/>
                <a:gd name="T1" fmla="*/ 26 h 67"/>
                <a:gd name="T2" fmla="*/ 42 w 68"/>
                <a:gd name="T3" fmla="*/ 67 h 67"/>
                <a:gd name="T4" fmla="*/ 68 w 68"/>
                <a:gd name="T5" fmla="*/ 41 h 67"/>
                <a:gd name="T6" fmla="*/ 26 w 68"/>
                <a:gd name="T7" fmla="*/ 0 h 67"/>
                <a:gd name="T8" fmla="*/ 0 w 68"/>
                <a:gd name="T9" fmla="*/ 26 h 67"/>
              </a:gdLst>
              <a:ahLst/>
              <a:cxnLst>
                <a:cxn ang="0">
                  <a:pos x="T0" y="T1"/>
                </a:cxn>
                <a:cxn ang="0">
                  <a:pos x="T2" y="T3"/>
                </a:cxn>
                <a:cxn ang="0">
                  <a:pos x="T4" y="T5"/>
                </a:cxn>
                <a:cxn ang="0">
                  <a:pos x="T6" y="T7"/>
                </a:cxn>
                <a:cxn ang="0">
                  <a:pos x="T8" y="T9"/>
                </a:cxn>
              </a:cxnLst>
              <a:rect l="0" t="0" r="r" b="b"/>
              <a:pathLst>
                <a:path w="68" h="67">
                  <a:moveTo>
                    <a:pt x="0" y="26"/>
                  </a:moveTo>
                  <a:lnTo>
                    <a:pt x="42" y="67"/>
                  </a:lnTo>
                  <a:lnTo>
                    <a:pt x="68" y="41"/>
                  </a:lnTo>
                  <a:lnTo>
                    <a:pt x="26" y="0"/>
                  </a:lnTo>
                  <a:lnTo>
                    <a:pt x="0" y="26"/>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55" name="Freeform 554"/>
            <p:cNvSpPr>
              <a:spLocks/>
            </p:cNvSpPr>
            <p:nvPr/>
          </p:nvSpPr>
          <p:spPr bwMode="auto">
            <a:xfrm>
              <a:off x="1993" y="3159"/>
              <a:ext cx="66" cy="67"/>
            </a:xfrm>
            <a:custGeom>
              <a:avLst/>
              <a:gdLst>
                <a:gd name="T0" fmla="*/ 42 w 66"/>
                <a:gd name="T1" fmla="*/ 0 h 67"/>
                <a:gd name="T2" fmla="*/ 0 w 66"/>
                <a:gd name="T3" fmla="*/ 41 h 67"/>
                <a:gd name="T4" fmla="*/ 26 w 66"/>
                <a:gd name="T5" fmla="*/ 67 h 67"/>
                <a:gd name="T6" fmla="*/ 66 w 66"/>
                <a:gd name="T7" fmla="*/ 26 h 67"/>
                <a:gd name="T8" fmla="*/ 42 w 66"/>
                <a:gd name="T9" fmla="*/ 0 h 67"/>
              </a:gdLst>
              <a:ahLst/>
              <a:cxnLst>
                <a:cxn ang="0">
                  <a:pos x="T0" y="T1"/>
                </a:cxn>
                <a:cxn ang="0">
                  <a:pos x="T2" y="T3"/>
                </a:cxn>
                <a:cxn ang="0">
                  <a:pos x="T4" y="T5"/>
                </a:cxn>
                <a:cxn ang="0">
                  <a:pos x="T6" y="T7"/>
                </a:cxn>
                <a:cxn ang="0">
                  <a:pos x="T8" y="T9"/>
                </a:cxn>
              </a:cxnLst>
              <a:rect l="0" t="0" r="r" b="b"/>
              <a:pathLst>
                <a:path w="66" h="67">
                  <a:moveTo>
                    <a:pt x="42" y="0"/>
                  </a:moveTo>
                  <a:lnTo>
                    <a:pt x="0" y="41"/>
                  </a:lnTo>
                  <a:lnTo>
                    <a:pt x="26" y="67"/>
                  </a:lnTo>
                  <a:lnTo>
                    <a:pt x="66" y="26"/>
                  </a:lnTo>
                  <a:lnTo>
                    <a:pt x="42"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56" name="Freeform 555"/>
            <p:cNvSpPr>
              <a:spLocks/>
            </p:cNvSpPr>
            <p:nvPr/>
          </p:nvSpPr>
          <p:spPr bwMode="auto">
            <a:xfrm>
              <a:off x="1581" y="2746"/>
              <a:ext cx="68" cy="69"/>
            </a:xfrm>
            <a:custGeom>
              <a:avLst/>
              <a:gdLst>
                <a:gd name="T0" fmla="*/ 42 w 68"/>
                <a:gd name="T1" fmla="*/ 0 h 69"/>
                <a:gd name="T2" fmla="*/ 0 w 68"/>
                <a:gd name="T3" fmla="*/ 43 h 69"/>
                <a:gd name="T4" fmla="*/ 26 w 68"/>
                <a:gd name="T5" fmla="*/ 69 h 69"/>
                <a:gd name="T6" fmla="*/ 68 w 68"/>
                <a:gd name="T7" fmla="*/ 26 h 69"/>
                <a:gd name="T8" fmla="*/ 42 w 68"/>
                <a:gd name="T9" fmla="*/ 0 h 69"/>
              </a:gdLst>
              <a:ahLst/>
              <a:cxnLst>
                <a:cxn ang="0">
                  <a:pos x="T0" y="T1"/>
                </a:cxn>
                <a:cxn ang="0">
                  <a:pos x="T2" y="T3"/>
                </a:cxn>
                <a:cxn ang="0">
                  <a:pos x="T4" y="T5"/>
                </a:cxn>
                <a:cxn ang="0">
                  <a:pos x="T6" y="T7"/>
                </a:cxn>
                <a:cxn ang="0">
                  <a:pos x="T8" y="T9"/>
                </a:cxn>
              </a:cxnLst>
              <a:rect l="0" t="0" r="r" b="b"/>
              <a:pathLst>
                <a:path w="68" h="69">
                  <a:moveTo>
                    <a:pt x="42" y="0"/>
                  </a:moveTo>
                  <a:lnTo>
                    <a:pt x="0" y="43"/>
                  </a:lnTo>
                  <a:lnTo>
                    <a:pt x="26" y="69"/>
                  </a:lnTo>
                  <a:lnTo>
                    <a:pt x="68" y="26"/>
                  </a:lnTo>
                  <a:lnTo>
                    <a:pt x="42"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57" name="Freeform 556"/>
            <p:cNvSpPr>
              <a:spLocks/>
            </p:cNvSpPr>
            <p:nvPr/>
          </p:nvSpPr>
          <p:spPr bwMode="auto">
            <a:xfrm>
              <a:off x="2061" y="2839"/>
              <a:ext cx="57" cy="69"/>
            </a:xfrm>
            <a:custGeom>
              <a:avLst/>
              <a:gdLst>
                <a:gd name="T0" fmla="*/ 0 w 57"/>
                <a:gd name="T1" fmla="*/ 14 h 69"/>
                <a:gd name="T2" fmla="*/ 22 w 57"/>
                <a:gd name="T3" fmla="*/ 69 h 69"/>
                <a:gd name="T4" fmla="*/ 57 w 57"/>
                <a:gd name="T5" fmla="*/ 54 h 69"/>
                <a:gd name="T6" fmla="*/ 33 w 57"/>
                <a:gd name="T7" fmla="*/ 0 h 69"/>
                <a:gd name="T8" fmla="*/ 0 w 57"/>
                <a:gd name="T9" fmla="*/ 14 h 69"/>
              </a:gdLst>
              <a:ahLst/>
              <a:cxnLst>
                <a:cxn ang="0">
                  <a:pos x="T0" y="T1"/>
                </a:cxn>
                <a:cxn ang="0">
                  <a:pos x="T2" y="T3"/>
                </a:cxn>
                <a:cxn ang="0">
                  <a:pos x="T4" y="T5"/>
                </a:cxn>
                <a:cxn ang="0">
                  <a:pos x="T6" y="T7"/>
                </a:cxn>
                <a:cxn ang="0">
                  <a:pos x="T8" y="T9"/>
                </a:cxn>
              </a:cxnLst>
              <a:rect l="0" t="0" r="r" b="b"/>
              <a:pathLst>
                <a:path w="57" h="69">
                  <a:moveTo>
                    <a:pt x="0" y="14"/>
                  </a:moveTo>
                  <a:lnTo>
                    <a:pt x="22" y="69"/>
                  </a:lnTo>
                  <a:lnTo>
                    <a:pt x="57" y="54"/>
                  </a:lnTo>
                  <a:lnTo>
                    <a:pt x="33" y="0"/>
                  </a:lnTo>
                  <a:lnTo>
                    <a:pt x="0" y="1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58" name="Freeform 557"/>
            <p:cNvSpPr>
              <a:spLocks/>
            </p:cNvSpPr>
            <p:nvPr/>
          </p:nvSpPr>
          <p:spPr bwMode="auto">
            <a:xfrm>
              <a:off x="1524" y="3064"/>
              <a:ext cx="57" cy="69"/>
            </a:xfrm>
            <a:custGeom>
              <a:avLst/>
              <a:gdLst>
                <a:gd name="T0" fmla="*/ 0 w 57"/>
                <a:gd name="T1" fmla="*/ 15 h 69"/>
                <a:gd name="T2" fmla="*/ 21 w 57"/>
                <a:gd name="T3" fmla="*/ 69 h 69"/>
                <a:gd name="T4" fmla="*/ 57 w 57"/>
                <a:gd name="T5" fmla="*/ 55 h 69"/>
                <a:gd name="T6" fmla="*/ 33 w 57"/>
                <a:gd name="T7" fmla="*/ 0 h 69"/>
                <a:gd name="T8" fmla="*/ 0 w 57"/>
                <a:gd name="T9" fmla="*/ 15 h 69"/>
              </a:gdLst>
              <a:ahLst/>
              <a:cxnLst>
                <a:cxn ang="0">
                  <a:pos x="T0" y="T1"/>
                </a:cxn>
                <a:cxn ang="0">
                  <a:pos x="T2" y="T3"/>
                </a:cxn>
                <a:cxn ang="0">
                  <a:pos x="T4" y="T5"/>
                </a:cxn>
                <a:cxn ang="0">
                  <a:pos x="T6" y="T7"/>
                </a:cxn>
                <a:cxn ang="0">
                  <a:pos x="T8" y="T9"/>
                </a:cxn>
              </a:cxnLst>
              <a:rect l="0" t="0" r="r" b="b"/>
              <a:pathLst>
                <a:path w="57" h="69">
                  <a:moveTo>
                    <a:pt x="0" y="15"/>
                  </a:moveTo>
                  <a:lnTo>
                    <a:pt x="21" y="69"/>
                  </a:lnTo>
                  <a:lnTo>
                    <a:pt x="57" y="55"/>
                  </a:lnTo>
                  <a:lnTo>
                    <a:pt x="33" y="0"/>
                  </a:lnTo>
                  <a:lnTo>
                    <a:pt x="0" y="15"/>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59" name="Freeform 558"/>
            <p:cNvSpPr>
              <a:spLocks/>
            </p:cNvSpPr>
            <p:nvPr/>
          </p:nvSpPr>
          <p:spPr bwMode="auto">
            <a:xfrm>
              <a:off x="1898" y="3228"/>
              <a:ext cx="69" cy="57"/>
            </a:xfrm>
            <a:custGeom>
              <a:avLst/>
              <a:gdLst>
                <a:gd name="T0" fmla="*/ 54 w 69"/>
                <a:gd name="T1" fmla="*/ 0 h 57"/>
                <a:gd name="T2" fmla="*/ 0 w 69"/>
                <a:gd name="T3" fmla="*/ 21 h 57"/>
                <a:gd name="T4" fmla="*/ 14 w 69"/>
                <a:gd name="T5" fmla="*/ 57 h 57"/>
                <a:gd name="T6" fmla="*/ 69 w 69"/>
                <a:gd name="T7" fmla="*/ 33 h 57"/>
                <a:gd name="T8" fmla="*/ 54 w 69"/>
                <a:gd name="T9" fmla="*/ 0 h 57"/>
              </a:gdLst>
              <a:ahLst/>
              <a:cxnLst>
                <a:cxn ang="0">
                  <a:pos x="T0" y="T1"/>
                </a:cxn>
                <a:cxn ang="0">
                  <a:pos x="T2" y="T3"/>
                </a:cxn>
                <a:cxn ang="0">
                  <a:pos x="T4" y="T5"/>
                </a:cxn>
                <a:cxn ang="0">
                  <a:pos x="T6" y="T7"/>
                </a:cxn>
                <a:cxn ang="0">
                  <a:pos x="T8" y="T9"/>
                </a:cxn>
              </a:cxnLst>
              <a:rect l="0" t="0" r="r" b="b"/>
              <a:pathLst>
                <a:path w="69" h="57">
                  <a:moveTo>
                    <a:pt x="54" y="0"/>
                  </a:moveTo>
                  <a:lnTo>
                    <a:pt x="0" y="21"/>
                  </a:lnTo>
                  <a:lnTo>
                    <a:pt x="14" y="57"/>
                  </a:lnTo>
                  <a:lnTo>
                    <a:pt x="69" y="33"/>
                  </a:lnTo>
                  <a:lnTo>
                    <a:pt x="54"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60" name="Freeform 559"/>
            <p:cNvSpPr>
              <a:spLocks/>
            </p:cNvSpPr>
            <p:nvPr/>
          </p:nvSpPr>
          <p:spPr bwMode="auto">
            <a:xfrm>
              <a:off x="1673" y="2689"/>
              <a:ext cx="69" cy="57"/>
            </a:xfrm>
            <a:custGeom>
              <a:avLst/>
              <a:gdLst>
                <a:gd name="T0" fmla="*/ 55 w 69"/>
                <a:gd name="T1" fmla="*/ 0 h 57"/>
                <a:gd name="T2" fmla="*/ 0 w 69"/>
                <a:gd name="T3" fmla="*/ 22 h 57"/>
                <a:gd name="T4" fmla="*/ 14 w 69"/>
                <a:gd name="T5" fmla="*/ 57 h 57"/>
                <a:gd name="T6" fmla="*/ 69 w 69"/>
                <a:gd name="T7" fmla="*/ 34 h 57"/>
                <a:gd name="T8" fmla="*/ 55 w 69"/>
                <a:gd name="T9" fmla="*/ 0 h 57"/>
              </a:gdLst>
              <a:ahLst/>
              <a:cxnLst>
                <a:cxn ang="0">
                  <a:pos x="T0" y="T1"/>
                </a:cxn>
                <a:cxn ang="0">
                  <a:pos x="T2" y="T3"/>
                </a:cxn>
                <a:cxn ang="0">
                  <a:pos x="T4" y="T5"/>
                </a:cxn>
                <a:cxn ang="0">
                  <a:pos x="T6" y="T7"/>
                </a:cxn>
                <a:cxn ang="0">
                  <a:pos x="T8" y="T9"/>
                </a:cxn>
              </a:cxnLst>
              <a:rect l="0" t="0" r="r" b="b"/>
              <a:pathLst>
                <a:path w="69" h="57">
                  <a:moveTo>
                    <a:pt x="55" y="0"/>
                  </a:moveTo>
                  <a:lnTo>
                    <a:pt x="0" y="22"/>
                  </a:lnTo>
                  <a:lnTo>
                    <a:pt x="14" y="57"/>
                  </a:lnTo>
                  <a:lnTo>
                    <a:pt x="69" y="34"/>
                  </a:lnTo>
                  <a:lnTo>
                    <a:pt x="55"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61" name="Freeform 560"/>
            <p:cNvSpPr>
              <a:spLocks/>
            </p:cNvSpPr>
            <p:nvPr/>
          </p:nvSpPr>
          <p:spPr bwMode="auto">
            <a:xfrm>
              <a:off x="2059" y="3067"/>
              <a:ext cx="57" cy="69"/>
            </a:xfrm>
            <a:custGeom>
              <a:avLst/>
              <a:gdLst>
                <a:gd name="T0" fmla="*/ 24 w 57"/>
                <a:gd name="T1" fmla="*/ 0 h 69"/>
                <a:gd name="T2" fmla="*/ 0 w 57"/>
                <a:gd name="T3" fmla="*/ 54 h 69"/>
                <a:gd name="T4" fmla="*/ 35 w 57"/>
                <a:gd name="T5" fmla="*/ 69 h 69"/>
                <a:gd name="T6" fmla="*/ 57 w 57"/>
                <a:gd name="T7" fmla="*/ 14 h 69"/>
                <a:gd name="T8" fmla="*/ 24 w 57"/>
                <a:gd name="T9" fmla="*/ 0 h 69"/>
              </a:gdLst>
              <a:ahLst/>
              <a:cxnLst>
                <a:cxn ang="0">
                  <a:pos x="T0" y="T1"/>
                </a:cxn>
                <a:cxn ang="0">
                  <a:pos x="T2" y="T3"/>
                </a:cxn>
                <a:cxn ang="0">
                  <a:pos x="T4" y="T5"/>
                </a:cxn>
                <a:cxn ang="0">
                  <a:pos x="T6" y="T7"/>
                </a:cxn>
                <a:cxn ang="0">
                  <a:pos x="T8" y="T9"/>
                </a:cxn>
              </a:cxnLst>
              <a:rect l="0" t="0" r="r" b="b"/>
              <a:pathLst>
                <a:path w="57" h="69">
                  <a:moveTo>
                    <a:pt x="24" y="0"/>
                  </a:moveTo>
                  <a:lnTo>
                    <a:pt x="0" y="54"/>
                  </a:lnTo>
                  <a:lnTo>
                    <a:pt x="35" y="69"/>
                  </a:lnTo>
                  <a:lnTo>
                    <a:pt x="57" y="14"/>
                  </a:lnTo>
                  <a:lnTo>
                    <a:pt x="24"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62" name="Freeform 561"/>
            <p:cNvSpPr>
              <a:spLocks/>
            </p:cNvSpPr>
            <p:nvPr/>
          </p:nvSpPr>
          <p:spPr bwMode="auto">
            <a:xfrm>
              <a:off x="1524" y="2837"/>
              <a:ext cx="57" cy="68"/>
            </a:xfrm>
            <a:custGeom>
              <a:avLst/>
              <a:gdLst>
                <a:gd name="T0" fmla="*/ 24 w 57"/>
                <a:gd name="T1" fmla="*/ 0 h 68"/>
                <a:gd name="T2" fmla="*/ 0 w 57"/>
                <a:gd name="T3" fmla="*/ 54 h 68"/>
                <a:gd name="T4" fmla="*/ 33 w 57"/>
                <a:gd name="T5" fmla="*/ 68 h 68"/>
                <a:gd name="T6" fmla="*/ 57 w 57"/>
                <a:gd name="T7" fmla="*/ 16 h 68"/>
                <a:gd name="T8" fmla="*/ 24 w 57"/>
                <a:gd name="T9" fmla="*/ 0 h 68"/>
              </a:gdLst>
              <a:ahLst/>
              <a:cxnLst>
                <a:cxn ang="0">
                  <a:pos x="T0" y="T1"/>
                </a:cxn>
                <a:cxn ang="0">
                  <a:pos x="T2" y="T3"/>
                </a:cxn>
                <a:cxn ang="0">
                  <a:pos x="T4" y="T5"/>
                </a:cxn>
                <a:cxn ang="0">
                  <a:pos x="T6" y="T7"/>
                </a:cxn>
                <a:cxn ang="0">
                  <a:pos x="T8" y="T9"/>
                </a:cxn>
              </a:cxnLst>
              <a:rect l="0" t="0" r="r" b="b"/>
              <a:pathLst>
                <a:path w="57" h="68">
                  <a:moveTo>
                    <a:pt x="24" y="0"/>
                  </a:moveTo>
                  <a:lnTo>
                    <a:pt x="0" y="54"/>
                  </a:lnTo>
                  <a:lnTo>
                    <a:pt x="33" y="68"/>
                  </a:lnTo>
                  <a:lnTo>
                    <a:pt x="57" y="16"/>
                  </a:lnTo>
                  <a:lnTo>
                    <a:pt x="24"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563" name="Freeform 562"/>
            <p:cNvSpPr>
              <a:spLocks/>
            </p:cNvSpPr>
            <p:nvPr/>
          </p:nvSpPr>
          <p:spPr bwMode="auto">
            <a:xfrm>
              <a:off x="1671" y="3226"/>
              <a:ext cx="68" cy="57"/>
            </a:xfrm>
            <a:custGeom>
              <a:avLst/>
              <a:gdLst>
                <a:gd name="T0" fmla="*/ 68 w 68"/>
                <a:gd name="T1" fmla="*/ 23 h 57"/>
                <a:gd name="T2" fmla="*/ 16 w 68"/>
                <a:gd name="T3" fmla="*/ 0 h 57"/>
                <a:gd name="T4" fmla="*/ 0 w 68"/>
                <a:gd name="T5" fmla="*/ 33 h 57"/>
                <a:gd name="T6" fmla="*/ 54 w 68"/>
                <a:gd name="T7" fmla="*/ 57 h 57"/>
                <a:gd name="T8" fmla="*/ 68 w 68"/>
                <a:gd name="T9" fmla="*/ 23 h 57"/>
              </a:gdLst>
              <a:ahLst/>
              <a:cxnLst>
                <a:cxn ang="0">
                  <a:pos x="T0" y="T1"/>
                </a:cxn>
                <a:cxn ang="0">
                  <a:pos x="T2" y="T3"/>
                </a:cxn>
                <a:cxn ang="0">
                  <a:pos x="T4" y="T5"/>
                </a:cxn>
                <a:cxn ang="0">
                  <a:pos x="T6" y="T7"/>
                </a:cxn>
                <a:cxn ang="0">
                  <a:pos x="T8" y="T9"/>
                </a:cxn>
              </a:cxnLst>
              <a:rect l="0" t="0" r="r" b="b"/>
              <a:pathLst>
                <a:path w="68" h="57">
                  <a:moveTo>
                    <a:pt x="68" y="23"/>
                  </a:moveTo>
                  <a:lnTo>
                    <a:pt x="16" y="0"/>
                  </a:lnTo>
                  <a:lnTo>
                    <a:pt x="0" y="33"/>
                  </a:lnTo>
                  <a:lnTo>
                    <a:pt x="54" y="57"/>
                  </a:lnTo>
                  <a:lnTo>
                    <a:pt x="68" y="23"/>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64" name="Freeform 563"/>
            <p:cNvSpPr>
              <a:spLocks/>
            </p:cNvSpPr>
            <p:nvPr/>
          </p:nvSpPr>
          <p:spPr bwMode="auto">
            <a:xfrm>
              <a:off x="1900" y="2689"/>
              <a:ext cx="69" cy="57"/>
            </a:xfrm>
            <a:custGeom>
              <a:avLst/>
              <a:gdLst>
                <a:gd name="T0" fmla="*/ 69 w 69"/>
                <a:gd name="T1" fmla="*/ 24 h 57"/>
                <a:gd name="T2" fmla="*/ 15 w 69"/>
                <a:gd name="T3" fmla="*/ 0 h 57"/>
                <a:gd name="T4" fmla="*/ 0 w 69"/>
                <a:gd name="T5" fmla="*/ 34 h 57"/>
                <a:gd name="T6" fmla="*/ 55 w 69"/>
                <a:gd name="T7" fmla="*/ 57 h 57"/>
                <a:gd name="T8" fmla="*/ 69 w 69"/>
                <a:gd name="T9" fmla="*/ 24 h 57"/>
              </a:gdLst>
              <a:ahLst/>
              <a:cxnLst>
                <a:cxn ang="0">
                  <a:pos x="T0" y="T1"/>
                </a:cxn>
                <a:cxn ang="0">
                  <a:pos x="T2" y="T3"/>
                </a:cxn>
                <a:cxn ang="0">
                  <a:pos x="T4" y="T5"/>
                </a:cxn>
                <a:cxn ang="0">
                  <a:pos x="T6" y="T7"/>
                </a:cxn>
                <a:cxn ang="0">
                  <a:pos x="T8" y="T9"/>
                </a:cxn>
              </a:cxnLst>
              <a:rect l="0" t="0" r="r" b="b"/>
              <a:pathLst>
                <a:path w="69" h="57">
                  <a:moveTo>
                    <a:pt x="69" y="24"/>
                  </a:moveTo>
                  <a:lnTo>
                    <a:pt x="15" y="0"/>
                  </a:lnTo>
                  <a:lnTo>
                    <a:pt x="0" y="34"/>
                  </a:lnTo>
                  <a:lnTo>
                    <a:pt x="55" y="57"/>
                  </a:lnTo>
                  <a:lnTo>
                    <a:pt x="69" y="2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65" name="Freeform 564"/>
            <p:cNvSpPr>
              <a:spLocks/>
            </p:cNvSpPr>
            <p:nvPr/>
          </p:nvSpPr>
          <p:spPr bwMode="auto">
            <a:xfrm>
              <a:off x="1238" y="2713"/>
              <a:ext cx="108" cy="76"/>
            </a:xfrm>
            <a:custGeom>
              <a:avLst/>
              <a:gdLst>
                <a:gd name="T0" fmla="*/ 0 w 46"/>
                <a:gd name="T1" fmla="*/ 32 h 32"/>
                <a:gd name="T2" fmla="*/ 0 w 46"/>
                <a:gd name="T3" fmla="*/ 8 h 32"/>
                <a:gd name="T4" fmla="*/ 8 w 46"/>
                <a:gd name="T5" fmla="*/ 0 h 32"/>
                <a:gd name="T6" fmla="*/ 38 w 46"/>
                <a:gd name="T7" fmla="*/ 0 h 32"/>
                <a:gd name="T8" fmla="*/ 46 w 46"/>
                <a:gd name="T9" fmla="*/ 8 h 32"/>
                <a:gd name="T10" fmla="*/ 46 w 46"/>
                <a:gd name="T11" fmla="*/ 32 h 32"/>
                <a:gd name="T12" fmla="*/ 0 w 46"/>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46" h="32">
                  <a:moveTo>
                    <a:pt x="0" y="32"/>
                  </a:moveTo>
                  <a:cubicBezTo>
                    <a:pt x="0" y="8"/>
                    <a:pt x="0" y="8"/>
                    <a:pt x="0" y="8"/>
                  </a:cubicBezTo>
                  <a:cubicBezTo>
                    <a:pt x="0" y="3"/>
                    <a:pt x="3" y="0"/>
                    <a:pt x="8" y="0"/>
                  </a:cubicBezTo>
                  <a:cubicBezTo>
                    <a:pt x="38" y="0"/>
                    <a:pt x="38" y="0"/>
                    <a:pt x="38" y="0"/>
                  </a:cubicBezTo>
                  <a:cubicBezTo>
                    <a:pt x="42" y="0"/>
                    <a:pt x="46" y="3"/>
                    <a:pt x="46" y="8"/>
                  </a:cubicBezTo>
                  <a:cubicBezTo>
                    <a:pt x="46" y="32"/>
                    <a:pt x="46" y="32"/>
                    <a:pt x="46" y="32"/>
                  </a:cubicBezTo>
                  <a:lnTo>
                    <a:pt x="0" y="32"/>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566" name="Rectangle 565"/>
            <p:cNvSpPr>
              <a:spLocks noChangeArrowheads="1"/>
            </p:cNvSpPr>
            <p:nvPr/>
          </p:nvSpPr>
          <p:spPr bwMode="auto">
            <a:xfrm>
              <a:off x="1346" y="2751"/>
              <a:ext cx="112" cy="19"/>
            </a:xfrm>
            <a:prstGeom prst="rect">
              <a:avLst/>
            </a:prstGeom>
            <a:solidFill>
              <a:srgbClr val="75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67" name="Rectangle 566"/>
            <p:cNvSpPr>
              <a:spLocks noChangeArrowheads="1"/>
            </p:cNvSpPr>
            <p:nvPr/>
          </p:nvSpPr>
          <p:spPr bwMode="auto">
            <a:xfrm>
              <a:off x="1436" y="2751"/>
              <a:ext cx="22" cy="38"/>
            </a:xfrm>
            <a:prstGeom prst="rect">
              <a:avLst/>
            </a:prstGeom>
            <a:solidFill>
              <a:srgbClr val="75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68" name="Freeform 567"/>
            <p:cNvSpPr>
              <a:spLocks/>
            </p:cNvSpPr>
            <p:nvPr/>
          </p:nvSpPr>
          <p:spPr bwMode="auto">
            <a:xfrm>
              <a:off x="1915" y="2357"/>
              <a:ext cx="530" cy="283"/>
            </a:xfrm>
            <a:custGeom>
              <a:avLst/>
              <a:gdLst>
                <a:gd name="T0" fmla="*/ 530 w 530"/>
                <a:gd name="T1" fmla="*/ 159 h 283"/>
                <a:gd name="T2" fmla="*/ 0 w 530"/>
                <a:gd name="T3" fmla="*/ 0 h 283"/>
                <a:gd name="T4" fmla="*/ 0 w 530"/>
                <a:gd name="T5" fmla="*/ 283 h 283"/>
                <a:gd name="T6" fmla="*/ 530 w 530"/>
                <a:gd name="T7" fmla="*/ 283 h 283"/>
                <a:gd name="T8" fmla="*/ 530 w 530"/>
                <a:gd name="T9" fmla="*/ 159 h 283"/>
              </a:gdLst>
              <a:ahLst/>
              <a:cxnLst>
                <a:cxn ang="0">
                  <a:pos x="T0" y="T1"/>
                </a:cxn>
                <a:cxn ang="0">
                  <a:pos x="T2" y="T3"/>
                </a:cxn>
                <a:cxn ang="0">
                  <a:pos x="T4" y="T5"/>
                </a:cxn>
                <a:cxn ang="0">
                  <a:pos x="T6" y="T7"/>
                </a:cxn>
                <a:cxn ang="0">
                  <a:pos x="T8" y="T9"/>
                </a:cxn>
              </a:cxnLst>
              <a:rect l="0" t="0" r="r" b="b"/>
              <a:pathLst>
                <a:path w="530" h="283">
                  <a:moveTo>
                    <a:pt x="530" y="159"/>
                  </a:moveTo>
                  <a:lnTo>
                    <a:pt x="0" y="0"/>
                  </a:lnTo>
                  <a:lnTo>
                    <a:pt x="0" y="283"/>
                  </a:lnTo>
                  <a:lnTo>
                    <a:pt x="530" y="283"/>
                  </a:lnTo>
                  <a:lnTo>
                    <a:pt x="530" y="15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69" name="Freeform 568"/>
            <p:cNvSpPr>
              <a:spLocks/>
            </p:cNvSpPr>
            <p:nvPr/>
          </p:nvSpPr>
          <p:spPr bwMode="auto">
            <a:xfrm>
              <a:off x="1955" y="1899"/>
              <a:ext cx="151" cy="449"/>
            </a:xfrm>
            <a:custGeom>
              <a:avLst/>
              <a:gdLst>
                <a:gd name="T0" fmla="*/ 0 w 64"/>
                <a:gd name="T1" fmla="*/ 182 h 189"/>
                <a:gd name="T2" fmla="*/ 8 w 64"/>
                <a:gd name="T3" fmla="*/ 189 h 189"/>
                <a:gd name="T4" fmla="*/ 57 w 64"/>
                <a:gd name="T5" fmla="*/ 189 h 189"/>
                <a:gd name="T6" fmla="*/ 64 w 64"/>
                <a:gd name="T7" fmla="*/ 182 h 189"/>
                <a:gd name="T8" fmla="*/ 64 w 64"/>
                <a:gd name="T9" fmla="*/ 8 h 189"/>
                <a:gd name="T10" fmla="*/ 57 w 64"/>
                <a:gd name="T11" fmla="*/ 0 h 189"/>
                <a:gd name="T12" fmla="*/ 8 w 64"/>
                <a:gd name="T13" fmla="*/ 0 h 189"/>
                <a:gd name="T14" fmla="*/ 0 w 64"/>
                <a:gd name="T15" fmla="*/ 8 h 189"/>
                <a:gd name="T16" fmla="*/ 0 w 64"/>
                <a:gd name="T17" fmla="*/ 18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89">
                  <a:moveTo>
                    <a:pt x="0" y="182"/>
                  </a:moveTo>
                  <a:cubicBezTo>
                    <a:pt x="0" y="186"/>
                    <a:pt x="4" y="189"/>
                    <a:pt x="8" y="189"/>
                  </a:cubicBezTo>
                  <a:cubicBezTo>
                    <a:pt x="57" y="189"/>
                    <a:pt x="57" y="189"/>
                    <a:pt x="57" y="189"/>
                  </a:cubicBezTo>
                  <a:cubicBezTo>
                    <a:pt x="61" y="189"/>
                    <a:pt x="64" y="186"/>
                    <a:pt x="64" y="182"/>
                  </a:cubicBezTo>
                  <a:cubicBezTo>
                    <a:pt x="64" y="8"/>
                    <a:pt x="64" y="8"/>
                    <a:pt x="64" y="8"/>
                  </a:cubicBezTo>
                  <a:cubicBezTo>
                    <a:pt x="64" y="3"/>
                    <a:pt x="61" y="0"/>
                    <a:pt x="57" y="0"/>
                  </a:cubicBezTo>
                  <a:cubicBezTo>
                    <a:pt x="8" y="0"/>
                    <a:pt x="8" y="0"/>
                    <a:pt x="8" y="0"/>
                  </a:cubicBezTo>
                  <a:cubicBezTo>
                    <a:pt x="4" y="0"/>
                    <a:pt x="0" y="3"/>
                    <a:pt x="0" y="8"/>
                  </a:cubicBezTo>
                  <a:lnTo>
                    <a:pt x="0" y="18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70" name="Freeform 569"/>
            <p:cNvSpPr>
              <a:spLocks/>
            </p:cNvSpPr>
            <p:nvPr/>
          </p:nvSpPr>
          <p:spPr bwMode="auto">
            <a:xfrm>
              <a:off x="2154" y="1899"/>
              <a:ext cx="239" cy="449"/>
            </a:xfrm>
            <a:custGeom>
              <a:avLst/>
              <a:gdLst>
                <a:gd name="T0" fmla="*/ 0 w 101"/>
                <a:gd name="T1" fmla="*/ 182 h 189"/>
                <a:gd name="T2" fmla="*/ 8 w 101"/>
                <a:gd name="T3" fmla="*/ 189 h 189"/>
                <a:gd name="T4" fmla="*/ 93 w 101"/>
                <a:gd name="T5" fmla="*/ 189 h 189"/>
                <a:gd name="T6" fmla="*/ 101 w 101"/>
                <a:gd name="T7" fmla="*/ 182 h 189"/>
                <a:gd name="T8" fmla="*/ 101 w 101"/>
                <a:gd name="T9" fmla="*/ 8 h 189"/>
                <a:gd name="T10" fmla="*/ 93 w 101"/>
                <a:gd name="T11" fmla="*/ 0 h 189"/>
                <a:gd name="T12" fmla="*/ 8 w 101"/>
                <a:gd name="T13" fmla="*/ 0 h 189"/>
                <a:gd name="T14" fmla="*/ 0 w 101"/>
                <a:gd name="T15" fmla="*/ 8 h 189"/>
                <a:gd name="T16" fmla="*/ 0 w 101"/>
                <a:gd name="T17" fmla="*/ 18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89">
                  <a:moveTo>
                    <a:pt x="0" y="182"/>
                  </a:moveTo>
                  <a:cubicBezTo>
                    <a:pt x="0" y="186"/>
                    <a:pt x="3" y="189"/>
                    <a:pt x="8" y="189"/>
                  </a:cubicBezTo>
                  <a:cubicBezTo>
                    <a:pt x="93" y="189"/>
                    <a:pt x="93" y="189"/>
                    <a:pt x="93" y="189"/>
                  </a:cubicBezTo>
                  <a:cubicBezTo>
                    <a:pt x="97" y="189"/>
                    <a:pt x="101" y="186"/>
                    <a:pt x="101" y="182"/>
                  </a:cubicBezTo>
                  <a:cubicBezTo>
                    <a:pt x="101" y="8"/>
                    <a:pt x="101" y="8"/>
                    <a:pt x="101" y="8"/>
                  </a:cubicBezTo>
                  <a:cubicBezTo>
                    <a:pt x="101" y="3"/>
                    <a:pt x="97" y="0"/>
                    <a:pt x="93" y="0"/>
                  </a:cubicBezTo>
                  <a:cubicBezTo>
                    <a:pt x="8" y="0"/>
                    <a:pt x="8" y="0"/>
                    <a:pt x="8" y="0"/>
                  </a:cubicBezTo>
                  <a:cubicBezTo>
                    <a:pt x="3" y="0"/>
                    <a:pt x="0" y="3"/>
                    <a:pt x="0" y="8"/>
                  </a:cubicBezTo>
                  <a:lnTo>
                    <a:pt x="0" y="18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71" name="Freeform 570"/>
            <p:cNvSpPr>
              <a:spLocks/>
            </p:cNvSpPr>
            <p:nvPr/>
          </p:nvSpPr>
          <p:spPr bwMode="auto">
            <a:xfrm>
              <a:off x="2154" y="1923"/>
              <a:ext cx="239" cy="266"/>
            </a:xfrm>
            <a:custGeom>
              <a:avLst/>
              <a:gdLst>
                <a:gd name="T0" fmla="*/ 0 w 239"/>
                <a:gd name="T1" fmla="*/ 28 h 266"/>
                <a:gd name="T2" fmla="*/ 239 w 239"/>
                <a:gd name="T3" fmla="*/ 266 h 266"/>
                <a:gd name="T4" fmla="*/ 239 w 239"/>
                <a:gd name="T5" fmla="*/ 237 h 266"/>
                <a:gd name="T6" fmla="*/ 0 w 239"/>
                <a:gd name="T7" fmla="*/ 0 h 266"/>
                <a:gd name="T8" fmla="*/ 0 w 239"/>
                <a:gd name="T9" fmla="*/ 28 h 266"/>
              </a:gdLst>
              <a:ahLst/>
              <a:cxnLst>
                <a:cxn ang="0">
                  <a:pos x="T0" y="T1"/>
                </a:cxn>
                <a:cxn ang="0">
                  <a:pos x="T2" y="T3"/>
                </a:cxn>
                <a:cxn ang="0">
                  <a:pos x="T4" y="T5"/>
                </a:cxn>
                <a:cxn ang="0">
                  <a:pos x="T6" y="T7"/>
                </a:cxn>
                <a:cxn ang="0">
                  <a:pos x="T8" y="T9"/>
                </a:cxn>
              </a:cxnLst>
              <a:rect l="0" t="0" r="r" b="b"/>
              <a:pathLst>
                <a:path w="239" h="266">
                  <a:moveTo>
                    <a:pt x="0" y="28"/>
                  </a:moveTo>
                  <a:lnTo>
                    <a:pt x="239" y="266"/>
                  </a:lnTo>
                  <a:lnTo>
                    <a:pt x="239" y="237"/>
                  </a:lnTo>
                  <a:lnTo>
                    <a:pt x="0" y="0"/>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72" name="Freeform 571"/>
            <p:cNvSpPr>
              <a:spLocks/>
            </p:cNvSpPr>
            <p:nvPr/>
          </p:nvSpPr>
          <p:spPr bwMode="auto">
            <a:xfrm>
              <a:off x="2154" y="1994"/>
              <a:ext cx="239" cy="318"/>
            </a:xfrm>
            <a:custGeom>
              <a:avLst/>
              <a:gdLst>
                <a:gd name="T0" fmla="*/ 0 w 239"/>
                <a:gd name="T1" fmla="*/ 81 h 318"/>
                <a:gd name="T2" fmla="*/ 239 w 239"/>
                <a:gd name="T3" fmla="*/ 318 h 318"/>
                <a:gd name="T4" fmla="*/ 239 w 239"/>
                <a:gd name="T5" fmla="*/ 240 h 318"/>
                <a:gd name="T6" fmla="*/ 0 w 239"/>
                <a:gd name="T7" fmla="*/ 0 h 318"/>
                <a:gd name="T8" fmla="*/ 0 w 239"/>
                <a:gd name="T9" fmla="*/ 81 h 318"/>
              </a:gdLst>
              <a:ahLst/>
              <a:cxnLst>
                <a:cxn ang="0">
                  <a:pos x="T0" y="T1"/>
                </a:cxn>
                <a:cxn ang="0">
                  <a:pos x="T2" y="T3"/>
                </a:cxn>
                <a:cxn ang="0">
                  <a:pos x="T4" y="T5"/>
                </a:cxn>
                <a:cxn ang="0">
                  <a:pos x="T6" y="T7"/>
                </a:cxn>
                <a:cxn ang="0">
                  <a:pos x="T8" y="T9"/>
                </a:cxn>
              </a:cxnLst>
              <a:rect l="0" t="0" r="r" b="b"/>
              <a:pathLst>
                <a:path w="239" h="318">
                  <a:moveTo>
                    <a:pt x="0" y="81"/>
                  </a:moveTo>
                  <a:lnTo>
                    <a:pt x="239" y="318"/>
                  </a:lnTo>
                  <a:lnTo>
                    <a:pt x="239" y="240"/>
                  </a:lnTo>
                  <a:lnTo>
                    <a:pt x="0" y="0"/>
                  </a:ln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73" name="Freeform 572"/>
            <p:cNvSpPr>
              <a:spLocks/>
            </p:cNvSpPr>
            <p:nvPr/>
          </p:nvSpPr>
          <p:spPr bwMode="auto">
            <a:xfrm>
              <a:off x="2149" y="1894"/>
              <a:ext cx="249" cy="712"/>
            </a:xfrm>
            <a:custGeom>
              <a:avLst/>
              <a:gdLst>
                <a:gd name="T0" fmla="*/ 2 w 105"/>
                <a:gd name="T1" fmla="*/ 290 h 300"/>
                <a:gd name="T2" fmla="*/ 0 w 105"/>
                <a:gd name="T3" fmla="*/ 290 h 300"/>
                <a:gd name="T4" fmla="*/ 10 w 105"/>
                <a:gd name="T5" fmla="*/ 300 h 300"/>
                <a:gd name="T6" fmla="*/ 95 w 105"/>
                <a:gd name="T7" fmla="*/ 300 h 300"/>
                <a:gd name="T8" fmla="*/ 105 w 105"/>
                <a:gd name="T9" fmla="*/ 290 h 300"/>
                <a:gd name="T10" fmla="*/ 105 w 105"/>
                <a:gd name="T11" fmla="*/ 10 h 300"/>
                <a:gd name="T12" fmla="*/ 95 w 105"/>
                <a:gd name="T13" fmla="*/ 0 h 300"/>
                <a:gd name="T14" fmla="*/ 10 w 105"/>
                <a:gd name="T15" fmla="*/ 0 h 300"/>
                <a:gd name="T16" fmla="*/ 0 w 105"/>
                <a:gd name="T17" fmla="*/ 10 h 300"/>
                <a:gd name="T18" fmla="*/ 0 w 105"/>
                <a:gd name="T19" fmla="*/ 290 h 300"/>
                <a:gd name="T20" fmla="*/ 2 w 105"/>
                <a:gd name="T21" fmla="*/ 290 h 300"/>
                <a:gd name="T22" fmla="*/ 4 w 105"/>
                <a:gd name="T23" fmla="*/ 290 h 300"/>
                <a:gd name="T24" fmla="*/ 4 w 105"/>
                <a:gd name="T25" fmla="*/ 10 h 300"/>
                <a:gd name="T26" fmla="*/ 10 w 105"/>
                <a:gd name="T27" fmla="*/ 4 h 300"/>
                <a:gd name="T28" fmla="*/ 95 w 105"/>
                <a:gd name="T29" fmla="*/ 4 h 300"/>
                <a:gd name="T30" fmla="*/ 101 w 105"/>
                <a:gd name="T31" fmla="*/ 10 h 300"/>
                <a:gd name="T32" fmla="*/ 101 w 105"/>
                <a:gd name="T33" fmla="*/ 290 h 300"/>
                <a:gd name="T34" fmla="*/ 95 w 105"/>
                <a:gd name="T35" fmla="*/ 296 h 300"/>
                <a:gd name="T36" fmla="*/ 10 w 105"/>
                <a:gd name="T37" fmla="*/ 296 h 300"/>
                <a:gd name="T38" fmla="*/ 4 w 105"/>
                <a:gd name="T39" fmla="*/ 290 h 300"/>
                <a:gd name="T40" fmla="*/ 2 w 105"/>
                <a:gd name="T41" fmla="*/ 2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300">
                  <a:moveTo>
                    <a:pt x="2" y="290"/>
                  </a:moveTo>
                  <a:cubicBezTo>
                    <a:pt x="0" y="290"/>
                    <a:pt x="0" y="290"/>
                    <a:pt x="0" y="290"/>
                  </a:cubicBezTo>
                  <a:cubicBezTo>
                    <a:pt x="0" y="295"/>
                    <a:pt x="4" y="300"/>
                    <a:pt x="10" y="300"/>
                  </a:cubicBezTo>
                  <a:cubicBezTo>
                    <a:pt x="95" y="300"/>
                    <a:pt x="95" y="300"/>
                    <a:pt x="95" y="300"/>
                  </a:cubicBezTo>
                  <a:cubicBezTo>
                    <a:pt x="100" y="300"/>
                    <a:pt x="105" y="295"/>
                    <a:pt x="105" y="290"/>
                  </a:cubicBezTo>
                  <a:cubicBezTo>
                    <a:pt x="105" y="10"/>
                    <a:pt x="105" y="10"/>
                    <a:pt x="105" y="10"/>
                  </a:cubicBezTo>
                  <a:cubicBezTo>
                    <a:pt x="105" y="4"/>
                    <a:pt x="100" y="0"/>
                    <a:pt x="95" y="0"/>
                  </a:cubicBezTo>
                  <a:cubicBezTo>
                    <a:pt x="10" y="0"/>
                    <a:pt x="10" y="0"/>
                    <a:pt x="10" y="0"/>
                  </a:cubicBezTo>
                  <a:cubicBezTo>
                    <a:pt x="4" y="0"/>
                    <a:pt x="0" y="4"/>
                    <a:pt x="0" y="10"/>
                  </a:cubicBezTo>
                  <a:cubicBezTo>
                    <a:pt x="0" y="290"/>
                    <a:pt x="0" y="290"/>
                    <a:pt x="0" y="290"/>
                  </a:cubicBezTo>
                  <a:cubicBezTo>
                    <a:pt x="2" y="290"/>
                    <a:pt x="2" y="290"/>
                    <a:pt x="2" y="290"/>
                  </a:cubicBezTo>
                  <a:cubicBezTo>
                    <a:pt x="4" y="290"/>
                    <a:pt x="4" y="290"/>
                    <a:pt x="4" y="290"/>
                  </a:cubicBezTo>
                  <a:cubicBezTo>
                    <a:pt x="4" y="10"/>
                    <a:pt x="4" y="10"/>
                    <a:pt x="4" y="10"/>
                  </a:cubicBezTo>
                  <a:cubicBezTo>
                    <a:pt x="4" y="6"/>
                    <a:pt x="6" y="4"/>
                    <a:pt x="10" y="4"/>
                  </a:cubicBezTo>
                  <a:cubicBezTo>
                    <a:pt x="95" y="4"/>
                    <a:pt x="95" y="4"/>
                    <a:pt x="95" y="4"/>
                  </a:cubicBezTo>
                  <a:cubicBezTo>
                    <a:pt x="98" y="4"/>
                    <a:pt x="101" y="6"/>
                    <a:pt x="101" y="10"/>
                  </a:cubicBezTo>
                  <a:cubicBezTo>
                    <a:pt x="101" y="290"/>
                    <a:pt x="101" y="290"/>
                    <a:pt x="101" y="290"/>
                  </a:cubicBezTo>
                  <a:cubicBezTo>
                    <a:pt x="101" y="293"/>
                    <a:pt x="98" y="296"/>
                    <a:pt x="95" y="296"/>
                  </a:cubicBezTo>
                  <a:cubicBezTo>
                    <a:pt x="10" y="296"/>
                    <a:pt x="10" y="296"/>
                    <a:pt x="10" y="296"/>
                  </a:cubicBezTo>
                  <a:cubicBezTo>
                    <a:pt x="6" y="296"/>
                    <a:pt x="4" y="293"/>
                    <a:pt x="4" y="290"/>
                  </a:cubicBezTo>
                  <a:lnTo>
                    <a:pt x="2" y="29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74" name="Freeform 573"/>
            <p:cNvSpPr>
              <a:spLocks/>
            </p:cNvSpPr>
            <p:nvPr/>
          </p:nvSpPr>
          <p:spPr bwMode="auto">
            <a:xfrm>
              <a:off x="2149" y="1894"/>
              <a:ext cx="249" cy="458"/>
            </a:xfrm>
            <a:custGeom>
              <a:avLst/>
              <a:gdLst>
                <a:gd name="T0" fmla="*/ 2 w 105"/>
                <a:gd name="T1" fmla="*/ 184 h 193"/>
                <a:gd name="T2" fmla="*/ 0 w 105"/>
                <a:gd name="T3" fmla="*/ 184 h 193"/>
                <a:gd name="T4" fmla="*/ 10 w 105"/>
                <a:gd name="T5" fmla="*/ 193 h 193"/>
                <a:gd name="T6" fmla="*/ 95 w 105"/>
                <a:gd name="T7" fmla="*/ 193 h 193"/>
                <a:gd name="T8" fmla="*/ 105 w 105"/>
                <a:gd name="T9" fmla="*/ 184 h 193"/>
                <a:gd name="T10" fmla="*/ 105 w 105"/>
                <a:gd name="T11" fmla="*/ 10 h 193"/>
                <a:gd name="T12" fmla="*/ 95 w 105"/>
                <a:gd name="T13" fmla="*/ 0 h 193"/>
                <a:gd name="T14" fmla="*/ 10 w 105"/>
                <a:gd name="T15" fmla="*/ 0 h 193"/>
                <a:gd name="T16" fmla="*/ 0 w 105"/>
                <a:gd name="T17" fmla="*/ 10 h 193"/>
                <a:gd name="T18" fmla="*/ 0 w 105"/>
                <a:gd name="T19" fmla="*/ 184 h 193"/>
                <a:gd name="T20" fmla="*/ 2 w 105"/>
                <a:gd name="T21" fmla="*/ 184 h 193"/>
                <a:gd name="T22" fmla="*/ 4 w 105"/>
                <a:gd name="T23" fmla="*/ 184 h 193"/>
                <a:gd name="T24" fmla="*/ 4 w 105"/>
                <a:gd name="T25" fmla="*/ 10 h 193"/>
                <a:gd name="T26" fmla="*/ 10 w 105"/>
                <a:gd name="T27" fmla="*/ 4 h 193"/>
                <a:gd name="T28" fmla="*/ 95 w 105"/>
                <a:gd name="T29" fmla="*/ 4 h 193"/>
                <a:gd name="T30" fmla="*/ 101 w 105"/>
                <a:gd name="T31" fmla="*/ 10 h 193"/>
                <a:gd name="T32" fmla="*/ 101 w 105"/>
                <a:gd name="T33" fmla="*/ 184 h 193"/>
                <a:gd name="T34" fmla="*/ 95 w 105"/>
                <a:gd name="T35" fmla="*/ 189 h 193"/>
                <a:gd name="T36" fmla="*/ 10 w 105"/>
                <a:gd name="T37" fmla="*/ 189 h 193"/>
                <a:gd name="T38" fmla="*/ 4 w 105"/>
                <a:gd name="T39" fmla="*/ 184 h 193"/>
                <a:gd name="T40" fmla="*/ 2 w 105"/>
                <a:gd name="T41" fmla="*/ 18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93">
                  <a:moveTo>
                    <a:pt x="2" y="184"/>
                  </a:moveTo>
                  <a:cubicBezTo>
                    <a:pt x="0" y="184"/>
                    <a:pt x="0" y="184"/>
                    <a:pt x="0" y="184"/>
                  </a:cubicBezTo>
                  <a:cubicBezTo>
                    <a:pt x="0" y="189"/>
                    <a:pt x="4" y="193"/>
                    <a:pt x="10" y="193"/>
                  </a:cubicBezTo>
                  <a:cubicBezTo>
                    <a:pt x="95" y="193"/>
                    <a:pt x="95" y="193"/>
                    <a:pt x="95" y="193"/>
                  </a:cubicBezTo>
                  <a:cubicBezTo>
                    <a:pt x="100" y="193"/>
                    <a:pt x="105" y="189"/>
                    <a:pt x="105" y="184"/>
                  </a:cubicBezTo>
                  <a:cubicBezTo>
                    <a:pt x="105" y="10"/>
                    <a:pt x="105" y="10"/>
                    <a:pt x="105" y="10"/>
                  </a:cubicBezTo>
                  <a:cubicBezTo>
                    <a:pt x="105" y="4"/>
                    <a:pt x="100" y="0"/>
                    <a:pt x="95" y="0"/>
                  </a:cubicBezTo>
                  <a:cubicBezTo>
                    <a:pt x="10" y="0"/>
                    <a:pt x="10" y="0"/>
                    <a:pt x="10" y="0"/>
                  </a:cubicBezTo>
                  <a:cubicBezTo>
                    <a:pt x="4" y="0"/>
                    <a:pt x="0" y="4"/>
                    <a:pt x="0" y="10"/>
                  </a:cubicBezTo>
                  <a:cubicBezTo>
                    <a:pt x="0" y="184"/>
                    <a:pt x="0" y="184"/>
                    <a:pt x="0" y="184"/>
                  </a:cubicBezTo>
                  <a:cubicBezTo>
                    <a:pt x="2" y="184"/>
                    <a:pt x="2" y="184"/>
                    <a:pt x="2" y="184"/>
                  </a:cubicBezTo>
                  <a:cubicBezTo>
                    <a:pt x="4" y="184"/>
                    <a:pt x="4" y="184"/>
                    <a:pt x="4" y="184"/>
                  </a:cubicBezTo>
                  <a:cubicBezTo>
                    <a:pt x="4" y="10"/>
                    <a:pt x="4" y="10"/>
                    <a:pt x="4" y="10"/>
                  </a:cubicBezTo>
                  <a:cubicBezTo>
                    <a:pt x="4" y="6"/>
                    <a:pt x="6" y="4"/>
                    <a:pt x="10" y="4"/>
                  </a:cubicBezTo>
                  <a:cubicBezTo>
                    <a:pt x="95" y="4"/>
                    <a:pt x="95" y="4"/>
                    <a:pt x="95" y="4"/>
                  </a:cubicBezTo>
                  <a:cubicBezTo>
                    <a:pt x="98" y="4"/>
                    <a:pt x="101" y="6"/>
                    <a:pt x="101" y="10"/>
                  </a:cubicBezTo>
                  <a:cubicBezTo>
                    <a:pt x="101" y="184"/>
                    <a:pt x="101" y="184"/>
                    <a:pt x="101" y="184"/>
                  </a:cubicBezTo>
                  <a:cubicBezTo>
                    <a:pt x="101" y="187"/>
                    <a:pt x="98" y="189"/>
                    <a:pt x="95" y="189"/>
                  </a:cubicBezTo>
                  <a:cubicBezTo>
                    <a:pt x="10" y="189"/>
                    <a:pt x="10" y="189"/>
                    <a:pt x="10" y="189"/>
                  </a:cubicBezTo>
                  <a:cubicBezTo>
                    <a:pt x="6" y="189"/>
                    <a:pt x="4" y="187"/>
                    <a:pt x="4" y="184"/>
                  </a:cubicBezTo>
                  <a:lnTo>
                    <a:pt x="2" y="18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75" name="Freeform 574"/>
            <p:cNvSpPr>
              <a:spLocks/>
            </p:cNvSpPr>
            <p:nvPr/>
          </p:nvSpPr>
          <p:spPr bwMode="auto">
            <a:xfrm>
              <a:off x="1955" y="1968"/>
              <a:ext cx="151" cy="235"/>
            </a:xfrm>
            <a:custGeom>
              <a:avLst/>
              <a:gdLst>
                <a:gd name="T0" fmla="*/ 151 w 151"/>
                <a:gd name="T1" fmla="*/ 154 h 235"/>
                <a:gd name="T2" fmla="*/ 151 w 151"/>
                <a:gd name="T3" fmla="*/ 235 h 235"/>
                <a:gd name="T4" fmla="*/ 0 w 151"/>
                <a:gd name="T5" fmla="*/ 81 h 235"/>
                <a:gd name="T6" fmla="*/ 0 w 151"/>
                <a:gd name="T7" fmla="*/ 0 h 235"/>
                <a:gd name="T8" fmla="*/ 151 w 151"/>
                <a:gd name="T9" fmla="*/ 154 h 235"/>
              </a:gdLst>
              <a:ahLst/>
              <a:cxnLst>
                <a:cxn ang="0">
                  <a:pos x="T0" y="T1"/>
                </a:cxn>
                <a:cxn ang="0">
                  <a:pos x="T2" y="T3"/>
                </a:cxn>
                <a:cxn ang="0">
                  <a:pos x="T4" y="T5"/>
                </a:cxn>
                <a:cxn ang="0">
                  <a:pos x="T6" y="T7"/>
                </a:cxn>
                <a:cxn ang="0">
                  <a:pos x="T8" y="T9"/>
                </a:cxn>
              </a:cxnLst>
              <a:rect l="0" t="0" r="r" b="b"/>
              <a:pathLst>
                <a:path w="151" h="235">
                  <a:moveTo>
                    <a:pt x="151" y="154"/>
                  </a:moveTo>
                  <a:lnTo>
                    <a:pt x="151" y="235"/>
                  </a:lnTo>
                  <a:lnTo>
                    <a:pt x="0" y="81"/>
                  </a:lnTo>
                  <a:lnTo>
                    <a:pt x="0" y="0"/>
                  </a:lnTo>
                  <a:lnTo>
                    <a:pt x="15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76" name="Freeform 575"/>
            <p:cNvSpPr>
              <a:spLocks/>
            </p:cNvSpPr>
            <p:nvPr/>
          </p:nvSpPr>
          <p:spPr bwMode="auto">
            <a:xfrm>
              <a:off x="1955" y="2103"/>
              <a:ext cx="151" cy="176"/>
            </a:xfrm>
            <a:custGeom>
              <a:avLst/>
              <a:gdLst>
                <a:gd name="T0" fmla="*/ 151 w 151"/>
                <a:gd name="T1" fmla="*/ 152 h 176"/>
                <a:gd name="T2" fmla="*/ 151 w 151"/>
                <a:gd name="T3" fmla="*/ 176 h 176"/>
                <a:gd name="T4" fmla="*/ 0 w 151"/>
                <a:gd name="T5" fmla="*/ 22 h 176"/>
                <a:gd name="T6" fmla="*/ 0 w 151"/>
                <a:gd name="T7" fmla="*/ 0 h 176"/>
                <a:gd name="T8" fmla="*/ 151 w 151"/>
                <a:gd name="T9" fmla="*/ 152 h 176"/>
              </a:gdLst>
              <a:ahLst/>
              <a:cxnLst>
                <a:cxn ang="0">
                  <a:pos x="T0" y="T1"/>
                </a:cxn>
                <a:cxn ang="0">
                  <a:pos x="T2" y="T3"/>
                </a:cxn>
                <a:cxn ang="0">
                  <a:pos x="T4" y="T5"/>
                </a:cxn>
                <a:cxn ang="0">
                  <a:pos x="T6" y="T7"/>
                </a:cxn>
                <a:cxn ang="0">
                  <a:pos x="T8" y="T9"/>
                </a:cxn>
              </a:cxnLst>
              <a:rect l="0" t="0" r="r" b="b"/>
              <a:pathLst>
                <a:path w="151" h="176">
                  <a:moveTo>
                    <a:pt x="151" y="152"/>
                  </a:moveTo>
                  <a:lnTo>
                    <a:pt x="151" y="176"/>
                  </a:lnTo>
                  <a:lnTo>
                    <a:pt x="0" y="22"/>
                  </a:lnTo>
                  <a:lnTo>
                    <a:pt x="0" y="0"/>
                  </a:lnTo>
                  <a:lnTo>
                    <a:pt x="151"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77" name="Freeform 576"/>
            <p:cNvSpPr>
              <a:spLocks/>
            </p:cNvSpPr>
            <p:nvPr/>
          </p:nvSpPr>
          <p:spPr bwMode="auto">
            <a:xfrm>
              <a:off x="1950" y="1894"/>
              <a:ext cx="161" cy="458"/>
            </a:xfrm>
            <a:custGeom>
              <a:avLst/>
              <a:gdLst>
                <a:gd name="T0" fmla="*/ 2 w 68"/>
                <a:gd name="T1" fmla="*/ 184 h 193"/>
                <a:gd name="T2" fmla="*/ 0 w 68"/>
                <a:gd name="T3" fmla="*/ 184 h 193"/>
                <a:gd name="T4" fmla="*/ 10 w 68"/>
                <a:gd name="T5" fmla="*/ 193 h 193"/>
                <a:gd name="T6" fmla="*/ 59 w 68"/>
                <a:gd name="T7" fmla="*/ 193 h 193"/>
                <a:gd name="T8" fmla="*/ 68 w 68"/>
                <a:gd name="T9" fmla="*/ 184 h 193"/>
                <a:gd name="T10" fmla="*/ 68 w 68"/>
                <a:gd name="T11" fmla="*/ 10 h 193"/>
                <a:gd name="T12" fmla="*/ 59 w 68"/>
                <a:gd name="T13" fmla="*/ 0 h 193"/>
                <a:gd name="T14" fmla="*/ 10 w 68"/>
                <a:gd name="T15" fmla="*/ 0 h 193"/>
                <a:gd name="T16" fmla="*/ 0 w 68"/>
                <a:gd name="T17" fmla="*/ 10 h 193"/>
                <a:gd name="T18" fmla="*/ 0 w 68"/>
                <a:gd name="T19" fmla="*/ 184 h 193"/>
                <a:gd name="T20" fmla="*/ 2 w 68"/>
                <a:gd name="T21" fmla="*/ 184 h 193"/>
                <a:gd name="T22" fmla="*/ 4 w 68"/>
                <a:gd name="T23" fmla="*/ 184 h 193"/>
                <a:gd name="T24" fmla="*/ 4 w 68"/>
                <a:gd name="T25" fmla="*/ 10 h 193"/>
                <a:gd name="T26" fmla="*/ 10 w 68"/>
                <a:gd name="T27" fmla="*/ 4 h 193"/>
                <a:gd name="T28" fmla="*/ 59 w 68"/>
                <a:gd name="T29" fmla="*/ 4 h 193"/>
                <a:gd name="T30" fmla="*/ 64 w 68"/>
                <a:gd name="T31" fmla="*/ 10 h 193"/>
                <a:gd name="T32" fmla="*/ 64 w 68"/>
                <a:gd name="T33" fmla="*/ 184 h 193"/>
                <a:gd name="T34" fmla="*/ 59 w 68"/>
                <a:gd name="T35" fmla="*/ 189 h 193"/>
                <a:gd name="T36" fmla="*/ 10 w 68"/>
                <a:gd name="T37" fmla="*/ 189 h 193"/>
                <a:gd name="T38" fmla="*/ 4 w 68"/>
                <a:gd name="T39" fmla="*/ 184 h 193"/>
                <a:gd name="T40" fmla="*/ 2 w 68"/>
                <a:gd name="T41" fmla="*/ 18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193">
                  <a:moveTo>
                    <a:pt x="2" y="184"/>
                  </a:moveTo>
                  <a:cubicBezTo>
                    <a:pt x="0" y="184"/>
                    <a:pt x="0" y="184"/>
                    <a:pt x="0" y="184"/>
                  </a:cubicBezTo>
                  <a:cubicBezTo>
                    <a:pt x="0" y="189"/>
                    <a:pt x="5" y="193"/>
                    <a:pt x="10" y="193"/>
                  </a:cubicBezTo>
                  <a:cubicBezTo>
                    <a:pt x="59" y="193"/>
                    <a:pt x="59" y="193"/>
                    <a:pt x="59" y="193"/>
                  </a:cubicBezTo>
                  <a:cubicBezTo>
                    <a:pt x="64" y="193"/>
                    <a:pt x="68" y="189"/>
                    <a:pt x="68" y="184"/>
                  </a:cubicBezTo>
                  <a:cubicBezTo>
                    <a:pt x="68" y="10"/>
                    <a:pt x="68" y="10"/>
                    <a:pt x="68" y="10"/>
                  </a:cubicBezTo>
                  <a:cubicBezTo>
                    <a:pt x="68" y="4"/>
                    <a:pt x="64" y="0"/>
                    <a:pt x="59" y="0"/>
                  </a:cubicBezTo>
                  <a:cubicBezTo>
                    <a:pt x="10" y="0"/>
                    <a:pt x="10" y="0"/>
                    <a:pt x="10" y="0"/>
                  </a:cubicBezTo>
                  <a:cubicBezTo>
                    <a:pt x="5" y="0"/>
                    <a:pt x="0" y="4"/>
                    <a:pt x="0" y="10"/>
                  </a:cubicBezTo>
                  <a:cubicBezTo>
                    <a:pt x="0" y="184"/>
                    <a:pt x="0" y="184"/>
                    <a:pt x="0" y="184"/>
                  </a:cubicBezTo>
                  <a:cubicBezTo>
                    <a:pt x="2" y="184"/>
                    <a:pt x="2" y="184"/>
                    <a:pt x="2" y="184"/>
                  </a:cubicBezTo>
                  <a:cubicBezTo>
                    <a:pt x="4" y="184"/>
                    <a:pt x="4" y="184"/>
                    <a:pt x="4" y="184"/>
                  </a:cubicBezTo>
                  <a:cubicBezTo>
                    <a:pt x="4" y="10"/>
                    <a:pt x="4" y="10"/>
                    <a:pt x="4" y="10"/>
                  </a:cubicBezTo>
                  <a:cubicBezTo>
                    <a:pt x="4" y="6"/>
                    <a:pt x="7" y="4"/>
                    <a:pt x="10" y="4"/>
                  </a:cubicBezTo>
                  <a:cubicBezTo>
                    <a:pt x="59" y="4"/>
                    <a:pt x="59" y="4"/>
                    <a:pt x="59" y="4"/>
                  </a:cubicBezTo>
                  <a:cubicBezTo>
                    <a:pt x="62" y="4"/>
                    <a:pt x="64" y="6"/>
                    <a:pt x="64" y="10"/>
                  </a:cubicBezTo>
                  <a:cubicBezTo>
                    <a:pt x="64" y="184"/>
                    <a:pt x="64" y="184"/>
                    <a:pt x="64" y="184"/>
                  </a:cubicBezTo>
                  <a:cubicBezTo>
                    <a:pt x="64" y="187"/>
                    <a:pt x="62" y="189"/>
                    <a:pt x="59" y="189"/>
                  </a:cubicBezTo>
                  <a:cubicBezTo>
                    <a:pt x="10" y="189"/>
                    <a:pt x="10" y="189"/>
                    <a:pt x="10" y="189"/>
                  </a:cubicBezTo>
                  <a:cubicBezTo>
                    <a:pt x="7" y="189"/>
                    <a:pt x="4" y="187"/>
                    <a:pt x="4" y="184"/>
                  </a:cubicBezTo>
                  <a:lnTo>
                    <a:pt x="2" y="18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78" name="Freeform 577"/>
            <p:cNvSpPr>
              <a:spLocks/>
            </p:cNvSpPr>
            <p:nvPr/>
          </p:nvSpPr>
          <p:spPr bwMode="auto">
            <a:xfrm>
              <a:off x="1671" y="2288"/>
              <a:ext cx="104" cy="19"/>
            </a:xfrm>
            <a:custGeom>
              <a:avLst/>
              <a:gdLst>
                <a:gd name="T0" fmla="*/ 0 w 44"/>
                <a:gd name="T1" fmla="*/ 4 h 8"/>
                <a:gd name="T2" fmla="*/ 4 w 44"/>
                <a:gd name="T3" fmla="*/ 8 h 8"/>
                <a:gd name="T4" fmla="*/ 39 w 44"/>
                <a:gd name="T5" fmla="*/ 8 h 8"/>
                <a:gd name="T6" fmla="*/ 44 w 44"/>
                <a:gd name="T7" fmla="*/ 4 h 8"/>
                <a:gd name="T8" fmla="*/ 39 w 44"/>
                <a:gd name="T9" fmla="*/ 0 h 8"/>
                <a:gd name="T10" fmla="*/ 4 w 44"/>
                <a:gd name="T11" fmla="*/ 0 h 8"/>
                <a:gd name="T12" fmla="*/ 0 w 4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4" h="8">
                  <a:moveTo>
                    <a:pt x="0" y="4"/>
                  </a:moveTo>
                  <a:cubicBezTo>
                    <a:pt x="0" y="6"/>
                    <a:pt x="2" y="8"/>
                    <a:pt x="4" y="8"/>
                  </a:cubicBezTo>
                  <a:cubicBezTo>
                    <a:pt x="39" y="8"/>
                    <a:pt x="39" y="8"/>
                    <a:pt x="39" y="8"/>
                  </a:cubicBezTo>
                  <a:cubicBezTo>
                    <a:pt x="42" y="8"/>
                    <a:pt x="44" y="6"/>
                    <a:pt x="44" y="4"/>
                  </a:cubicBezTo>
                  <a:cubicBezTo>
                    <a:pt x="44" y="2"/>
                    <a:pt x="42" y="0"/>
                    <a:pt x="39" y="0"/>
                  </a:cubicBezTo>
                  <a:cubicBezTo>
                    <a:pt x="4" y="0"/>
                    <a:pt x="4" y="0"/>
                    <a:pt x="4" y="0"/>
                  </a:cubicBezTo>
                  <a:cubicBezTo>
                    <a:pt x="2" y="0"/>
                    <a:pt x="0" y="2"/>
                    <a:pt x="0" y="4"/>
                  </a:cubicBezTo>
                  <a:close/>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79" name="Freeform 578"/>
            <p:cNvSpPr>
              <a:spLocks/>
            </p:cNvSpPr>
            <p:nvPr/>
          </p:nvSpPr>
          <p:spPr bwMode="auto">
            <a:xfrm>
              <a:off x="1988" y="2559"/>
              <a:ext cx="83" cy="83"/>
            </a:xfrm>
            <a:custGeom>
              <a:avLst/>
              <a:gdLst>
                <a:gd name="T0" fmla="*/ 5 w 35"/>
                <a:gd name="T1" fmla="*/ 7 h 35"/>
                <a:gd name="T2" fmla="*/ 3 w 35"/>
                <a:gd name="T3" fmla="*/ 5 h 35"/>
                <a:gd name="T4" fmla="*/ 0 w 35"/>
                <a:gd name="T5" fmla="*/ 13 h 35"/>
                <a:gd name="T6" fmla="*/ 3 w 35"/>
                <a:gd name="T7" fmla="*/ 19 h 35"/>
                <a:gd name="T8" fmla="*/ 14 w 35"/>
                <a:gd name="T9" fmla="*/ 32 h 35"/>
                <a:gd name="T10" fmla="*/ 22 w 35"/>
                <a:gd name="T11" fmla="*/ 35 h 35"/>
                <a:gd name="T12" fmla="*/ 28 w 35"/>
                <a:gd name="T13" fmla="*/ 33 h 35"/>
                <a:gd name="T14" fmla="*/ 32 w 35"/>
                <a:gd name="T15" fmla="*/ 30 h 35"/>
                <a:gd name="T16" fmla="*/ 35 w 35"/>
                <a:gd name="T17" fmla="*/ 23 h 35"/>
                <a:gd name="T18" fmla="*/ 32 w 35"/>
                <a:gd name="T19" fmla="*/ 16 h 35"/>
                <a:gd name="T20" fmla="*/ 21 w 35"/>
                <a:gd name="T21" fmla="*/ 3 h 35"/>
                <a:gd name="T22" fmla="*/ 13 w 35"/>
                <a:gd name="T23" fmla="*/ 0 h 35"/>
                <a:gd name="T24" fmla="*/ 7 w 35"/>
                <a:gd name="T25" fmla="*/ 2 h 35"/>
                <a:gd name="T26" fmla="*/ 3 w 35"/>
                <a:gd name="T27" fmla="*/ 5 h 35"/>
                <a:gd name="T28" fmla="*/ 5 w 35"/>
                <a:gd name="T29" fmla="*/ 7 h 35"/>
                <a:gd name="T30" fmla="*/ 6 w 35"/>
                <a:gd name="T31" fmla="*/ 8 h 35"/>
                <a:gd name="T32" fmla="*/ 10 w 35"/>
                <a:gd name="T33" fmla="*/ 5 h 35"/>
                <a:gd name="T34" fmla="*/ 13 w 35"/>
                <a:gd name="T35" fmla="*/ 4 h 35"/>
                <a:gd name="T36" fmla="*/ 18 w 35"/>
                <a:gd name="T37" fmla="*/ 6 h 35"/>
                <a:gd name="T38" fmla="*/ 29 w 35"/>
                <a:gd name="T39" fmla="*/ 19 h 35"/>
                <a:gd name="T40" fmla="*/ 31 w 35"/>
                <a:gd name="T41" fmla="*/ 23 h 35"/>
                <a:gd name="T42" fmla="*/ 29 w 35"/>
                <a:gd name="T43" fmla="*/ 27 h 35"/>
                <a:gd name="T44" fmla="*/ 25 w 35"/>
                <a:gd name="T45" fmla="*/ 30 h 35"/>
                <a:gd name="T46" fmla="*/ 22 w 35"/>
                <a:gd name="T47" fmla="*/ 31 h 35"/>
                <a:gd name="T48" fmla="*/ 17 w 35"/>
                <a:gd name="T49" fmla="*/ 29 h 35"/>
                <a:gd name="T50" fmla="*/ 6 w 35"/>
                <a:gd name="T51" fmla="*/ 16 h 35"/>
                <a:gd name="T52" fmla="*/ 4 w 35"/>
                <a:gd name="T53" fmla="*/ 13 h 35"/>
                <a:gd name="T54" fmla="*/ 6 w 35"/>
                <a:gd name="T55" fmla="*/ 8 h 35"/>
                <a:gd name="T56" fmla="*/ 5 w 35"/>
                <a:gd name="T57"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5" y="7"/>
                  </a:moveTo>
                  <a:cubicBezTo>
                    <a:pt x="3" y="5"/>
                    <a:pt x="3" y="5"/>
                    <a:pt x="3" y="5"/>
                  </a:cubicBezTo>
                  <a:cubicBezTo>
                    <a:pt x="1" y="7"/>
                    <a:pt x="0" y="10"/>
                    <a:pt x="0" y="13"/>
                  </a:cubicBezTo>
                  <a:cubicBezTo>
                    <a:pt x="0" y="15"/>
                    <a:pt x="1" y="17"/>
                    <a:pt x="3" y="19"/>
                  </a:cubicBezTo>
                  <a:cubicBezTo>
                    <a:pt x="14" y="32"/>
                    <a:pt x="14" y="32"/>
                    <a:pt x="14" y="32"/>
                  </a:cubicBezTo>
                  <a:cubicBezTo>
                    <a:pt x="16" y="34"/>
                    <a:pt x="19" y="35"/>
                    <a:pt x="22" y="35"/>
                  </a:cubicBezTo>
                  <a:cubicBezTo>
                    <a:pt x="24" y="35"/>
                    <a:pt x="26" y="34"/>
                    <a:pt x="28" y="33"/>
                  </a:cubicBezTo>
                  <a:cubicBezTo>
                    <a:pt x="32" y="30"/>
                    <a:pt x="32" y="30"/>
                    <a:pt x="32" y="30"/>
                  </a:cubicBezTo>
                  <a:cubicBezTo>
                    <a:pt x="34" y="28"/>
                    <a:pt x="35" y="25"/>
                    <a:pt x="35" y="23"/>
                  </a:cubicBezTo>
                  <a:cubicBezTo>
                    <a:pt x="35" y="20"/>
                    <a:pt x="34" y="18"/>
                    <a:pt x="32" y="16"/>
                  </a:cubicBezTo>
                  <a:cubicBezTo>
                    <a:pt x="21" y="3"/>
                    <a:pt x="21" y="3"/>
                    <a:pt x="21" y="3"/>
                  </a:cubicBezTo>
                  <a:cubicBezTo>
                    <a:pt x="19" y="1"/>
                    <a:pt x="16" y="0"/>
                    <a:pt x="13" y="0"/>
                  </a:cubicBezTo>
                  <a:cubicBezTo>
                    <a:pt x="11" y="0"/>
                    <a:pt x="9" y="1"/>
                    <a:pt x="7" y="2"/>
                  </a:cubicBezTo>
                  <a:cubicBezTo>
                    <a:pt x="3" y="5"/>
                    <a:pt x="3" y="5"/>
                    <a:pt x="3" y="5"/>
                  </a:cubicBezTo>
                  <a:cubicBezTo>
                    <a:pt x="5" y="7"/>
                    <a:pt x="5" y="7"/>
                    <a:pt x="5" y="7"/>
                  </a:cubicBezTo>
                  <a:cubicBezTo>
                    <a:pt x="6" y="8"/>
                    <a:pt x="6" y="8"/>
                    <a:pt x="6" y="8"/>
                  </a:cubicBezTo>
                  <a:cubicBezTo>
                    <a:pt x="10" y="5"/>
                    <a:pt x="10" y="5"/>
                    <a:pt x="10" y="5"/>
                  </a:cubicBezTo>
                  <a:cubicBezTo>
                    <a:pt x="11" y="4"/>
                    <a:pt x="12" y="4"/>
                    <a:pt x="13" y="4"/>
                  </a:cubicBezTo>
                  <a:cubicBezTo>
                    <a:pt x="15" y="4"/>
                    <a:pt x="16" y="4"/>
                    <a:pt x="18" y="6"/>
                  </a:cubicBezTo>
                  <a:cubicBezTo>
                    <a:pt x="29" y="19"/>
                    <a:pt x="29" y="19"/>
                    <a:pt x="29" y="19"/>
                  </a:cubicBezTo>
                  <a:cubicBezTo>
                    <a:pt x="30" y="20"/>
                    <a:pt x="31" y="21"/>
                    <a:pt x="31" y="23"/>
                  </a:cubicBezTo>
                  <a:cubicBezTo>
                    <a:pt x="31" y="24"/>
                    <a:pt x="30" y="26"/>
                    <a:pt x="29" y="27"/>
                  </a:cubicBezTo>
                  <a:cubicBezTo>
                    <a:pt x="25" y="30"/>
                    <a:pt x="25" y="30"/>
                    <a:pt x="25" y="30"/>
                  </a:cubicBezTo>
                  <a:cubicBezTo>
                    <a:pt x="24" y="31"/>
                    <a:pt x="23" y="31"/>
                    <a:pt x="22" y="31"/>
                  </a:cubicBezTo>
                  <a:cubicBezTo>
                    <a:pt x="20" y="31"/>
                    <a:pt x="19" y="31"/>
                    <a:pt x="17" y="29"/>
                  </a:cubicBezTo>
                  <a:cubicBezTo>
                    <a:pt x="6" y="16"/>
                    <a:pt x="6" y="16"/>
                    <a:pt x="6" y="16"/>
                  </a:cubicBezTo>
                  <a:cubicBezTo>
                    <a:pt x="5" y="15"/>
                    <a:pt x="4" y="14"/>
                    <a:pt x="4" y="13"/>
                  </a:cubicBezTo>
                  <a:cubicBezTo>
                    <a:pt x="4" y="11"/>
                    <a:pt x="5" y="9"/>
                    <a:pt x="6" y="8"/>
                  </a:cubicBezTo>
                  <a:lnTo>
                    <a:pt x="5" y="7"/>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580" name="Freeform 579"/>
            <p:cNvSpPr>
              <a:spLocks/>
            </p:cNvSpPr>
            <p:nvPr/>
          </p:nvSpPr>
          <p:spPr bwMode="auto">
            <a:xfrm>
              <a:off x="2180" y="2376"/>
              <a:ext cx="78" cy="17"/>
            </a:xfrm>
            <a:custGeom>
              <a:avLst/>
              <a:gdLst>
                <a:gd name="T0" fmla="*/ 0 w 33"/>
                <a:gd name="T1" fmla="*/ 3 h 7"/>
                <a:gd name="T2" fmla="*/ 3 w 33"/>
                <a:gd name="T3" fmla="*/ 7 h 7"/>
                <a:gd name="T4" fmla="*/ 30 w 33"/>
                <a:gd name="T5" fmla="*/ 7 h 7"/>
                <a:gd name="T6" fmla="*/ 33 w 33"/>
                <a:gd name="T7" fmla="*/ 3 h 7"/>
                <a:gd name="T8" fmla="*/ 30 w 33"/>
                <a:gd name="T9" fmla="*/ 0 h 7"/>
                <a:gd name="T10" fmla="*/ 3 w 33"/>
                <a:gd name="T11" fmla="*/ 0 h 7"/>
                <a:gd name="T12" fmla="*/ 0 w 33"/>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0" y="3"/>
                  </a:moveTo>
                  <a:cubicBezTo>
                    <a:pt x="0" y="5"/>
                    <a:pt x="1" y="7"/>
                    <a:pt x="3" y="7"/>
                  </a:cubicBezTo>
                  <a:cubicBezTo>
                    <a:pt x="30" y="7"/>
                    <a:pt x="30" y="7"/>
                    <a:pt x="30" y="7"/>
                  </a:cubicBezTo>
                  <a:cubicBezTo>
                    <a:pt x="32" y="7"/>
                    <a:pt x="33" y="5"/>
                    <a:pt x="33" y="3"/>
                  </a:cubicBezTo>
                  <a:cubicBezTo>
                    <a:pt x="33" y="2"/>
                    <a:pt x="32" y="0"/>
                    <a:pt x="30" y="0"/>
                  </a:cubicBezTo>
                  <a:cubicBezTo>
                    <a:pt x="3" y="0"/>
                    <a:pt x="3" y="0"/>
                    <a:pt x="3" y="0"/>
                  </a:cubicBezTo>
                  <a:cubicBezTo>
                    <a:pt x="1" y="0"/>
                    <a:pt x="0" y="2"/>
                    <a:pt x="0" y="3"/>
                  </a:cubicBezTo>
                  <a:close/>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1" name="Oval 580"/>
            <p:cNvSpPr>
              <a:spLocks noChangeArrowheads="1"/>
            </p:cNvSpPr>
            <p:nvPr/>
          </p:nvSpPr>
          <p:spPr bwMode="auto">
            <a:xfrm>
              <a:off x="2528" y="2435"/>
              <a:ext cx="73" cy="74"/>
            </a:xfrm>
            <a:prstGeom prst="ellipse">
              <a:avLst/>
            </a:prstGeom>
            <a:solidFill>
              <a:srgbClr val="FDC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2" name="Oval 581"/>
            <p:cNvSpPr>
              <a:spLocks noChangeArrowheads="1"/>
            </p:cNvSpPr>
            <p:nvPr/>
          </p:nvSpPr>
          <p:spPr bwMode="auto">
            <a:xfrm>
              <a:off x="2852" y="2471"/>
              <a:ext cx="54" cy="55"/>
            </a:xfrm>
            <a:prstGeom prst="ellipse">
              <a:avLst/>
            </a:prstGeom>
            <a:solidFill>
              <a:srgbClr val="F5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3" name="Rectangle 582"/>
            <p:cNvSpPr>
              <a:spLocks noChangeArrowheads="1"/>
            </p:cNvSpPr>
            <p:nvPr/>
          </p:nvSpPr>
          <p:spPr bwMode="auto">
            <a:xfrm>
              <a:off x="2445" y="2457"/>
              <a:ext cx="14" cy="332"/>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84" name="Oval 583"/>
            <p:cNvSpPr>
              <a:spLocks noChangeArrowheads="1"/>
            </p:cNvSpPr>
            <p:nvPr/>
          </p:nvSpPr>
          <p:spPr bwMode="auto">
            <a:xfrm>
              <a:off x="3233" y="2495"/>
              <a:ext cx="38" cy="38"/>
            </a:xfrm>
            <a:prstGeom prst="ellipse">
              <a:avLst/>
            </a:prstGeom>
            <a:solidFill>
              <a:srgbClr val="F5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5" name="Rectangle 584"/>
            <p:cNvSpPr>
              <a:spLocks noChangeArrowheads="1"/>
            </p:cNvSpPr>
            <p:nvPr/>
          </p:nvSpPr>
          <p:spPr bwMode="auto">
            <a:xfrm>
              <a:off x="3210" y="2644"/>
              <a:ext cx="85" cy="19"/>
            </a:xfrm>
            <a:prstGeom prst="rect">
              <a:avLst/>
            </a:prstGeom>
            <a:solidFill>
              <a:srgbClr val="AE8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6" name="Rectangle 585"/>
            <p:cNvSpPr>
              <a:spLocks noChangeArrowheads="1"/>
            </p:cNvSpPr>
            <p:nvPr/>
          </p:nvSpPr>
          <p:spPr bwMode="auto">
            <a:xfrm>
              <a:off x="3210" y="2644"/>
              <a:ext cx="85"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7" name="Rectangle 586"/>
            <p:cNvSpPr>
              <a:spLocks noChangeArrowheads="1"/>
            </p:cNvSpPr>
            <p:nvPr/>
          </p:nvSpPr>
          <p:spPr bwMode="auto">
            <a:xfrm>
              <a:off x="3210" y="2609"/>
              <a:ext cx="85" cy="16"/>
            </a:xfrm>
            <a:prstGeom prst="rect">
              <a:avLst/>
            </a:prstGeom>
            <a:solidFill>
              <a:srgbClr val="AE8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8" name="Rectangle 587"/>
            <p:cNvSpPr>
              <a:spLocks noChangeArrowheads="1"/>
            </p:cNvSpPr>
            <p:nvPr/>
          </p:nvSpPr>
          <p:spPr bwMode="auto">
            <a:xfrm>
              <a:off x="3210" y="2609"/>
              <a:ext cx="85"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9" name="Freeform 588"/>
            <p:cNvSpPr>
              <a:spLocks/>
            </p:cNvSpPr>
            <p:nvPr/>
          </p:nvSpPr>
          <p:spPr bwMode="auto">
            <a:xfrm>
              <a:off x="2653" y="2511"/>
              <a:ext cx="66" cy="64"/>
            </a:xfrm>
            <a:custGeom>
              <a:avLst/>
              <a:gdLst>
                <a:gd name="T0" fmla="*/ 0 w 28"/>
                <a:gd name="T1" fmla="*/ 20 h 27"/>
                <a:gd name="T2" fmla="*/ 8 w 28"/>
                <a:gd name="T3" fmla="*/ 27 h 27"/>
                <a:gd name="T4" fmla="*/ 21 w 28"/>
                <a:gd name="T5" fmla="*/ 27 h 27"/>
                <a:gd name="T6" fmla="*/ 28 w 28"/>
                <a:gd name="T7" fmla="*/ 20 h 27"/>
                <a:gd name="T8" fmla="*/ 28 w 28"/>
                <a:gd name="T9" fmla="*/ 7 h 27"/>
                <a:gd name="T10" fmla="*/ 21 w 28"/>
                <a:gd name="T11" fmla="*/ 0 h 27"/>
                <a:gd name="T12" fmla="*/ 8 w 28"/>
                <a:gd name="T13" fmla="*/ 0 h 27"/>
                <a:gd name="T14" fmla="*/ 0 w 28"/>
                <a:gd name="T15" fmla="*/ 7 h 27"/>
                <a:gd name="T16" fmla="*/ 0 w 28"/>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0" y="20"/>
                  </a:moveTo>
                  <a:cubicBezTo>
                    <a:pt x="0" y="24"/>
                    <a:pt x="3" y="27"/>
                    <a:pt x="8" y="27"/>
                  </a:cubicBezTo>
                  <a:cubicBezTo>
                    <a:pt x="21" y="27"/>
                    <a:pt x="21" y="27"/>
                    <a:pt x="21" y="27"/>
                  </a:cubicBezTo>
                  <a:cubicBezTo>
                    <a:pt x="25" y="27"/>
                    <a:pt x="28" y="24"/>
                    <a:pt x="28" y="20"/>
                  </a:cubicBezTo>
                  <a:cubicBezTo>
                    <a:pt x="28" y="7"/>
                    <a:pt x="28" y="7"/>
                    <a:pt x="28" y="7"/>
                  </a:cubicBezTo>
                  <a:cubicBezTo>
                    <a:pt x="28" y="3"/>
                    <a:pt x="25" y="0"/>
                    <a:pt x="21" y="0"/>
                  </a:cubicBezTo>
                  <a:cubicBezTo>
                    <a:pt x="8" y="0"/>
                    <a:pt x="8" y="0"/>
                    <a:pt x="8" y="0"/>
                  </a:cubicBezTo>
                  <a:cubicBezTo>
                    <a:pt x="3" y="0"/>
                    <a:pt x="0" y="3"/>
                    <a:pt x="0" y="7"/>
                  </a:cubicBez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90" name="Freeform 589"/>
            <p:cNvSpPr>
              <a:spLocks/>
            </p:cNvSpPr>
            <p:nvPr/>
          </p:nvSpPr>
          <p:spPr bwMode="auto">
            <a:xfrm>
              <a:off x="2632" y="2492"/>
              <a:ext cx="57" cy="110"/>
            </a:xfrm>
            <a:custGeom>
              <a:avLst/>
              <a:gdLst>
                <a:gd name="T0" fmla="*/ 8 w 24"/>
                <a:gd name="T1" fmla="*/ 0 h 46"/>
                <a:gd name="T2" fmla="*/ 0 w 24"/>
                <a:gd name="T3" fmla="*/ 7 h 46"/>
                <a:gd name="T4" fmla="*/ 0 w 24"/>
                <a:gd name="T5" fmla="*/ 38 h 46"/>
                <a:gd name="T6" fmla="*/ 8 w 24"/>
                <a:gd name="T7" fmla="*/ 46 h 46"/>
                <a:gd name="T8" fmla="*/ 16 w 24"/>
                <a:gd name="T9" fmla="*/ 46 h 46"/>
                <a:gd name="T10" fmla="*/ 24 w 24"/>
                <a:gd name="T11" fmla="*/ 38 h 46"/>
                <a:gd name="T12" fmla="*/ 24 w 24"/>
                <a:gd name="T13" fmla="*/ 7 h 46"/>
                <a:gd name="T14" fmla="*/ 16 w 24"/>
                <a:gd name="T15" fmla="*/ 0 h 46"/>
                <a:gd name="T16" fmla="*/ 8 w 24"/>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6">
                  <a:moveTo>
                    <a:pt x="8" y="0"/>
                  </a:moveTo>
                  <a:cubicBezTo>
                    <a:pt x="3" y="0"/>
                    <a:pt x="0" y="3"/>
                    <a:pt x="0" y="7"/>
                  </a:cubicBezTo>
                  <a:cubicBezTo>
                    <a:pt x="0" y="38"/>
                    <a:pt x="0" y="38"/>
                    <a:pt x="0" y="38"/>
                  </a:cubicBezTo>
                  <a:cubicBezTo>
                    <a:pt x="0" y="42"/>
                    <a:pt x="3" y="46"/>
                    <a:pt x="8" y="46"/>
                  </a:cubicBezTo>
                  <a:cubicBezTo>
                    <a:pt x="16" y="46"/>
                    <a:pt x="16" y="46"/>
                    <a:pt x="16" y="46"/>
                  </a:cubicBezTo>
                  <a:cubicBezTo>
                    <a:pt x="20" y="46"/>
                    <a:pt x="24" y="42"/>
                    <a:pt x="24" y="38"/>
                  </a:cubicBezTo>
                  <a:cubicBezTo>
                    <a:pt x="24" y="7"/>
                    <a:pt x="24" y="7"/>
                    <a:pt x="24" y="7"/>
                  </a:cubicBezTo>
                  <a:cubicBezTo>
                    <a:pt x="24" y="3"/>
                    <a:pt x="20" y="0"/>
                    <a:pt x="16" y="0"/>
                  </a:cubicBezTo>
                  <a:lnTo>
                    <a:pt x="8" y="0"/>
                  </a:lnTo>
                  <a:close/>
                </a:path>
              </a:pathLst>
            </a:cu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p>
              <a:endParaRPr lang="en-US" sz="1350"/>
            </a:p>
          </p:txBody>
        </p:sp>
        <p:sp>
          <p:nvSpPr>
            <p:cNvPr id="591" name="Freeform 590"/>
            <p:cNvSpPr>
              <a:spLocks/>
            </p:cNvSpPr>
            <p:nvPr/>
          </p:nvSpPr>
          <p:spPr bwMode="auto">
            <a:xfrm>
              <a:off x="1801" y="2561"/>
              <a:ext cx="954" cy="183"/>
            </a:xfrm>
            <a:custGeom>
              <a:avLst/>
              <a:gdLst>
                <a:gd name="T0" fmla="*/ 123 w 403"/>
                <a:gd name="T1" fmla="*/ 77 h 77"/>
                <a:gd name="T2" fmla="*/ 301 w 403"/>
                <a:gd name="T3" fmla="*/ 77 h 77"/>
                <a:gd name="T4" fmla="*/ 333 w 403"/>
                <a:gd name="T5" fmla="*/ 24 h 77"/>
                <a:gd name="T6" fmla="*/ 395 w 403"/>
                <a:gd name="T7" fmla="*/ 24 h 77"/>
                <a:gd name="T8" fmla="*/ 403 w 403"/>
                <a:gd name="T9" fmla="*/ 16 h 77"/>
                <a:gd name="T10" fmla="*/ 395 w 403"/>
                <a:gd name="T11" fmla="*/ 9 h 77"/>
                <a:gd name="T12" fmla="*/ 324 w 403"/>
                <a:gd name="T13" fmla="*/ 9 h 77"/>
                <a:gd name="T14" fmla="*/ 292 w 403"/>
                <a:gd name="T15" fmla="*/ 61 h 77"/>
                <a:gd name="T16" fmla="*/ 130 w 403"/>
                <a:gd name="T17" fmla="*/ 61 h 77"/>
                <a:gd name="T18" fmla="*/ 77 w 403"/>
                <a:gd name="T19" fmla="*/ 0 h 77"/>
                <a:gd name="T20" fmla="*/ 8 w 403"/>
                <a:gd name="T21" fmla="*/ 0 h 77"/>
                <a:gd name="T22" fmla="*/ 0 w 403"/>
                <a:gd name="T23" fmla="*/ 8 h 77"/>
                <a:gd name="T24" fmla="*/ 8 w 403"/>
                <a:gd name="T25" fmla="*/ 16 h 77"/>
                <a:gd name="T26" fmla="*/ 70 w 403"/>
                <a:gd name="T27" fmla="*/ 16 h 77"/>
                <a:gd name="T28" fmla="*/ 123 w 403"/>
                <a:gd name="T2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 h="77">
                  <a:moveTo>
                    <a:pt x="123" y="77"/>
                  </a:moveTo>
                  <a:cubicBezTo>
                    <a:pt x="301" y="77"/>
                    <a:pt x="301" y="77"/>
                    <a:pt x="301" y="77"/>
                  </a:cubicBezTo>
                  <a:cubicBezTo>
                    <a:pt x="333" y="24"/>
                    <a:pt x="333" y="24"/>
                    <a:pt x="333" y="24"/>
                  </a:cubicBezTo>
                  <a:cubicBezTo>
                    <a:pt x="395" y="24"/>
                    <a:pt x="395" y="24"/>
                    <a:pt x="395" y="24"/>
                  </a:cubicBezTo>
                  <a:cubicBezTo>
                    <a:pt x="399" y="24"/>
                    <a:pt x="403" y="21"/>
                    <a:pt x="403" y="16"/>
                  </a:cubicBezTo>
                  <a:cubicBezTo>
                    <a:pt x="403" y="12"/>
                    <a:pt x="399" y="9"/>
                    <a:pt x="395" y="9"/>
                  </a:cubicBezTo>
                  <a:cubicBezTo>
                    <a:pt x="324" y="9"/>
                    <a:pt x="324" y="9"/>
                    <a:pt x="324" y="9"/>
                  </a:cubicBezTo>
                  <a:cubicBezTo>
                    <a:pt x="292" y="61"/>
                    <a:pt x="292" y="61"/>
                    <a:pt x="292" y="61"/>
                  </a:cubicBezTo>
                  <a:cubicBezTo>
                    <a:pt x="130" y="61"/>
                    <a:pt x="130" y="61"/>
                    <a:pt x="130" y="61"/>
                  </a:cubicBezTo>
                  <a:cubicBezTo>
                    <a:pt x="77" y="0"/>
                    <a:pt x="77" y="0"/>
                    <a:pt x="77" y="0"/>
                  </a:cubicBezTo>
                  <a:cubicBezTo>
                    <a:pt x="8" y="0"/>
                    <a:pt x="8" y="0"/>
                    <a:pt x="8" y="0"/>
                  </a:cubicBezTo>
                  <a:cubicBezTo>
                    <a:pt x="3" y="0"/>
                    <a:pt x="0" y="4"/>
                    <a:pt x="0" y="8"/>
                  </a:cubicBezTo>
                  <a:cubicBezTo>
                    <a:pt x="0" y="12"/>
                    <a:pt x="3" y="16"/>
                    <a:pt x="8" y="16"/>
                  </a:cubicBezTo>
                  <a:cubicBezTo>
                    <a:pt x="70" y="16"/>
                    <a:pt x="70" y="16"/>
                    <a:pt x="70" y="16"/>
                  </a:cubicBezTo>
                  <a:lnTo>
                    <a:pt x="123" y="77"/>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92" name="Rectangle 591"/>
            <p:cNvSpPr>
              <a:spLocks noChangeArrowheads="1"/>
            </p:cNvSpPr>
            <p:nvPr/>
          </p:nvSpPr>
          <p:spPr bwMode="auto">
            <a:xfrm>
              <a:off x="2355" y="2711"/>
              <a:ext cx="28" cy="358"/>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93" name="Rectangle 592"/>
            <p:cNvSpPr>
              <a:spLocks noChangeArrowheads="1"/>
            </p:cNvSpPr>
            <p:nvPr/>
          </p:nvSpPr>
          <p:spPr bwMode="auto">
            <a:xfrm>
              <a:off x="2206" y="3041"/>
              <a:ext cx="149" cy="2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94" name="Rectangle 593"/>
            <p:cNvSpPr>
              <a:spLocks noChangeArrowheads="1"/>
            </p:cNvSpPr>
            <p:nvPr/>
          </p:nvSpPr>
          <p:spPr bwMode="auto">
            <a:xfrm>
              <a:off x="2206" y="2934"/>
              <a:ext cx="149" cy="2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95" name="Rectangle 594"/>
            <p:cNvSpPr>
              <a:spLocks noChangeArrowheads="1"/>
            </p:cNvSpPr>
            <p:nvPr/>
          </p:nvSpPr>
          <p:spPr bwMode="auto">
            <a:xfrm>
              <a:off x="2206" y="2827"/>
              <a:ext cx="149" cy="2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96" name="Rectangle 595"/>
            <p:cNvSpPr>
              <a:spLocks noChangeArrowheads="1"/>
            </p:cNvSpPr>
            <p:nvPr/>
          </p:nvSpPr>
          <p:spPr bwMode="auto">
            <a:xfrm>
              <a:off x="2206" y="2711"/>
              <a:ext cx="149" cy="2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97" name="Rectangle 596"/>
            <p:cNvSpPr>
              <a:spLocks noChangeArrowheads="1"/>
            </p:cNvSpPr>
            <p:nvPr/>
          </p:nvSpPr>
          <p:spPr bwMode="auto">
            <a:xfrm>
              <a:off x="2177" y="2711"/>
              <a:ext cx="29" cy="358"/>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98" name="Freeform 597"/>
            <p:cNvSpPr>
              <a:spLocks/>
            </p:cNvSpPr>
            <p:nvPr/>
          </p:nvSpPr>
          <p:spPr bwMode="auto">
            <a:xfrm>
              <a:off x="3356" y="2666"/>
              <a:ext cx="666" cy="557"/>
            </a:xfrm>
            <a:custGeom>
              <a:avLst/>
              <a:gdLst>
                <a:gd name="T0" fmla="*/ 281 w 281"/>
                <a:gd name="T1" fmla="*/ 222 h 235"/>
                <a:gd name="T2" fmla="*/ 148 w 281"/>
                <a:gd name="T3" fmla="*/ 0 h 235"/>
                <a:gd name="T4" fmla="*/ 117 w 281"/>
                <a:gd name="T5" fmla="*/ 19 h 235"/>
                <a:gd name="T6" fmla="*/ 7 w 281"/>
                <a:gd name="T7" fmla="*/ 165 h 235"/>
                <a:gd name="T8" fmla="*/ 281 w 281"/>
                <a:gd name="T9" fmla="*/ 222 h 235"/>
              </a:gdLst>
              <a:ahLst/>
              <a:cxnLst>
                <a:cxn ang="0">
                  <a:pos x="T0" y="T1"/>
                </a:cxn>
                <a:cxn ang="0">
                  <a:pos x="T2" y="T3"/>
                </a:cxn>
                <a:cxn ang="0">
                  <a:pos x="T4" y="T5"/>
                </a:cxn>
                <a:cxn ang="0">
                  <a:pos x="T6" y="T7"/>
                </a:cxn>
                <a:cxn ang="0">
                  <a:pos x="T8" y="T9"/>
                </a:cxn>
              </a:cxnLst>
              <a:rect l="0" t="0" r="r" b="b"/>
              <a:pathLst>
                <a:path w="281" h="235">
                  <a:moveTo>
                    <a:pt x="281" y="222"/>
                  </a:moveTo>
                  <a:cubicBezTo>
                    <a:pt x="148" y="0"/>
                    <a:pt x="148" y="0"/>
                    <a:pt x="148" y="0"/>
                  </a:cubicBezTo>
                  <a:cubicBezTo>
                    <a:pt x="117" y="19"/>
                    <a:pt x="117" y="19"/>
                    <a:pt x="117" y="19"/>
                  </a:cubicBezTo>
                  <a:cubicBezTo>
                    <a:pt x="117" y="19"/>
                    <a:pt x="0" y="98"/>
                    <a:pt x="7" y="165"/>
                  </a:cubicBezTo>
                  <a:cubicBezTo>
                    <a:pt x="15" y="232"/>
                    <a:pt x="156" y="235"/>
                    <a:pt x="281" y="222"/>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99" name="Freeform 598"/>
            <p:cNvSpPr>
              <a:spLocks/>
            </p:cNvSpPr>
            <p:nvPr/>
          </p:nvSpPr>
          <p:spPr bwMode="auto">
            <a:xfrm>
              <a:off x="3638" y="2697"/>
              <a:ext cx="308" cy="498"/>
            </a:xfrm>
            <a:custGeom>
              <a:avLst/>
              <a:gdLst>
                <a:gd name="T0" fmla="*/ 17 w 308"/>
                <a:gd name="T1" fmla="*/ 0 h 498"/>
                <a:gd name="T2" fmla="*/ 0 w 308"/>
                <a:gd name="T3" fmla="*/ 11 h 498"/>
                <a:gd name="T4" fmla="*/ 294 w 308"/>
                <a:gd name="T5" fmla="*/ 498 h 498"/>
                <a:gd name="T6" fmla="*/ 308 w 308"/>
                <a:gd name="T7" fmla="*/ 488 h 498"/>
                <a:gd name="T8" fmla="*/ 17 w 308"/>
                <a:gd name="T9" fmla="*/ 0 h 498"/>
              </a:gdLst>
              <a:ahLst/>
              <a:cxnLst>
                <a:cxn ang="0">
                  <a:pos x="T0" y="T1"/>
                </a:cxn>
                <a:cxn ang="0">
                  <a:pos x="T2" y="T3"/>
                </a:cxn>
                <a:cxn ang="0">
                  <a:pos x="T4" y="T5"/>
                </a:cxn>
                <a:cxn ang="0">
                  <a:pos x="T6" y="T7"/>
                </a:cxn>
                <a:cxn ang="0">
                  <a:pos x="T8" y="T9"/>
                </a:cxn>
              </a:cxnLst>
              <a:rect l="0" t="0" r="r" b="b"/>
              <a:pathLst>
                <a:path w="308" h="498">
                  <a:moveTo>
                    <a:pt x="17" y="0"/>
                  </a:moveTo>
                  <a:lnTo>
                    <a:pt x="0" y="11"/>
                  </a:lnTo>
                  <a:lnTo>
                    <a:pt x="294" y="498"/>
                  </a:lnTo>
                  <a:lnTo>
                    <a:pt x="308" y="488"/>
                  </a:lnTo>
                  <a:lnTo>
                    <a:pt x="17" y="0"/>
                  </a:lnTo>
                  <a:close/>
                </a:path>
              </a:pathLst>
            </a:custGeom>
            <a:solidFill>
              <a:srgbClr val="A974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600" name="Freeform 599"/>
            <p:cNvSpPr>
              <a:spLocks/>
            </p:cNvSpPr>
            <p:nvPr/>
          </p:nvSpPr>
          <p:spPr bwMode="auto">
            <a:xfrm>
              <a:off x="3638" y="2697"/>
              <a:ext cx="308" cy="498"/>
            </a:xfrm>
            <a:custGeom>
              <a:avLst/>
              <a:gdLst>
                <a:gd name="T0" fmla="*/ 17 w 308"/>
                <a:gd name="T1" fmla="*/ 0 h 498"/>
                <a:gd name="T2" fmla="*/ 0 w 308"/>
                <a:gd name="T3" fmla="*/ 11 h 498"/>
                <a:gd name="T4" fmla="*/ 294 w 308"/>
                <a:gd name="T5" fmla="*/ 498 h 498"/>
                <a:gd name="T6" fmla="*/ 308 w 308"/>
                <a:gd name="T7" fmla="*/ 488 h 498"/>
                <a:gd name="T8" fmla="*/ 17 w 308"/>
                <a:gd name="T9" fmla="*/ 0 h 498"/>
              </a:gdLst>
              <a:ahLst/>
              <a:cxnLst>
                <a:cxn ang="0">
                  <a:pos x="T0" y="T1"/>
                </a:cxn>
                <a:cxn ang="0">
                  <a:pos x="T2" y="T3"/>
                </a:cxn>
                <a:cxn ang="0">
                  <a:pos x="T4" y="T5"/>
                </a:cxn>
                <a:cxn ang="0">
                  <a:pos x="T6" y="T7"/>
                </a:cxn>
                <a:cxn ang="0">
                  <a:pos x="T8" y="T9"/>
                </a:cxn>
              </a:cxnLst>
              <a:rect l="0" t="0" r="r" b="b"/>
              <a:pathLst>
                <a:path w="308" h="498">
                  <a:moveTo>
                    <a:pt x="17" y="0"/>
                  </a:moveTo>
                  <a:lnTo>
                    <a:pt x="0" y="11"/>
                  </a:lnTo>
                  <a:lnTo>
                    <a:pt x="294" y="498"/>
                  </a:lnTo>
                  <a:lnTo>
                    <a:pt x="308" y="488"/>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601" name="Freeform 600"/>
            <p:cNvSpPr>
              <a:spLocks/>
            </p:cNvSpPr>
            <p:nvPr/>
          </p:nvSpPr>
          <p:spPr bwMode="auto">
            <a:xfrm>
              <a:off x="3330" y="2549"/>
              <a:ext cx="765" cy="667"/>
            </a:xfrm>
            <a:custGeom>
              <a:avLst/>
              <a:gdLst>
                <a:gd name="T0" fmla="*/ 323 w 323"/>
                <a:gd name="T1" fmla="*/ 281 h 281"/>
                <a:gd name="T2" fmla="*/ 133 w 323"/>
                <a:gd name="T3" fmla="*/ 281 h 281"/>
                <a:gd name="T4" fmla="*/ 8 w 323"/>
                <a:gd name="T5" fmla="*/ 206 h 281"/>
                <a:gd name="T6" fmla="*/ 179 w 323"/>
                <a:gd name="T7" fmla="*/ 17 h 281"/>
                <a:gd name="T8" fmla="*/ 179 w 323"/>
                <a:gd name="T9" fmla="*/ 41 h 281"/>
                <a:gd name="T10" fmla="*/ 70 w 323"/>
                <a:gd name="T11" fmla="*/ 133 h 281"/>
                <a:gd name="T12" fmla="*/ 103 w 323"/>
                <a:gd name="T13" fmla="*/ 261 h 281"/>
                <a:gd name="T14" fmla="*/ 310 w 323"/>
                <a:gd name="T15" fmla="*/ 261 h 281"/>
                <a:gd name="T16" fmla="*/ 323 w 323"/>
                <a:gd name="T1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281">
                  <a:moveTo>
                    <a:pt x="323" y="281"/>
                  </a:moveTo>
                  <a:cubicBezTo>
                    <a:pt x="323" y="281"/>
                    <a:pt x="160" y="281"/>
                    <a:pt x="133" y="281"/>
                  </a:cubicBezTo>
                  <a:cubicBezTo>
                    <a:pt x="33" y="281"/>
                    <a:pt x="8" y="244"/>
                    <a:pt x="8" y="206"/>
                  </a:cubicBezTo>
                  <a:cubicBezTo>
                    <a:pt x="8" y="125"/>
                    <a:pt x="205" y="0"/>
                    <a:pt x="179" y="17"/>
                  </a:cubicBezTo>
                  <a:cubicBezTo>
                    <a:pt x="179" y="41"/>
                    <a:pt x="179" y="41"/>
                    <a:pt x="179" y="41"/>
                  </a:cubicBezTo>
                  <a:cubicBezTo>
                    <a:pt x="179" y="41"/>
                    <a:pt x="131" y="78"/>
                    <a:pt x="70" y="133"/>
                  </a:cubicBezTo>
                  <a:cubicBezTo>
                    <a:pt x="0" y="196"/>
                    <a:pt x="39" y="261"/>
                    <a:pt x="103" y="261"/>
                  </a:cubicBezTo>
                  <a:cubicBezTo>
                    <a:pt x="177" y="261"/>
                    <a:pt x="310" y="261"/>
                    <a:pt x="310" y="261"/>
                  </a:cubicBezTo>
                  <a:lnTo>
                    <a:pt x="323" y="28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grpSp>
      <p:sp>
        <p:nvSpPr>
          <p:cNvPr id="898" name="Subtitle 2">
            <a:extLst>
              <a:ext uri="{FF2B5EF4-FFF2-40B4-BE49-F238E27FC236}">
                <a16:creationId xmlns:a16="http://schemas.microsoft.com/office/drawing/2014/main" xmlns="" id="{FA42B965-A7C7-41EB-9439-D4F207C5DEF4}"/>
              </a:ext>
            </a:extLst>
          </p:cNvPr>
          <p:cNvSpPr txBox="1">
            <a:spLocks/>
          </p:cNvSpPr>
          <p:nvPr/>
        </p:nvSpPr>
        <p:spPr>
          <a:xfrm>
            <a:off x="6300477" y="235243"/>
            <a:ext cx="5288096" cy="5895891"/>
          </a:xfrm>
          <a:prstGeom prst="rect">
            <a:avLst/>
          </a:prstGeom>
          <a:solidFill>
            <a:schemeClr val="accent4">
              <a:lumMod val="60000"/>
              <a:lumOff val="40000"/>
            </a:schemeClr>
          </a:solidFill>
        </p:spPr>
        <p:txBody>
          <a:bodyPr anchor="b">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None/>
            </a:pPr>
            <a:r>
              <a:rPr lang="en-US" sz="3800" b="1" dirty="0">
                <a:solidFill>
                  <a:srgbClr val="000000"/>
                </a:solidFill>
              </a:rPr>
              <a:t>For additional information, please browse our library at the following </a:t>
            </a:r>
            <a:r>
              <a:rPr lang="en-US" sz="3800" b="1" dirty="0"/>
              <a:t>Project Management Earned Value Management websites.</a:t>
            </a:r>
          </a:p>
          <a:p>
            <a:pPr marL="0" indent="0">
              <a:lnSpc>
                <a:spcPct val="120000"/>
              </a:lnSpc>
              <a:spcBef>
                <a:spcPts val="600"/>
              </a:spcBef>
              <a:buNone/>
            </a:pPr>
            <a:endParaRPr lang="en-US" sz="3800" dirty="0"/>
          </a:p>
          <a:p>
            <a:pPr marL="0" indent="0">
              <a:lnSpc>
                <a:spcPct val="120000"/>
              </a:lnSpc>
              <a:spcBef>
                <a:spcPts val="600"/>
              </a:spcBef>
              <a:buNone/>
            </a:pPr>
            <a:r>
              <a:rPr lang="en-US" sz="3800" b="1" dirty="0"/>
              <a:t>External:</a:t>
            </a:r>
          </a:p>
          <a:p>
            <a:pPr marL="0" indent="0">
              <a:lnSpc>
                <a:spcPct val="120000"/>
              </a:lnSpc>
              <a:spcBef>
                <a:spcPts val="600"/>
              </a:spcBef>
              <a:buNone/>
            </a:pPr>
            <a:r>
              <a:rPr lang="en-US" sz="3800" dirty="0">
                <a:solidFill>
                  <a:schemeClr val="accent1">
                    <a:lumMod val="75000"/>
                  </a:schemeClr>
                </a:solidFill>
              </a:rPr>
              <a:t>https://</a:t>
            </a:r>
            <a:r>
              <a:rPr lang="en-US" altLang="en-US" sz="3800" dirty="0">
                <a:solidFill>
                  <a:srgbClr val="1155CC"/>
                </a:solidFill>
                <a:latin typeface="Calibri" panose="020F0502020204030204" pitchFamily="34" charset="0"/>
                <a:cs typeface="Calibri" panose="020F0502020204030204" pitchFamily="34" charset="0"/>
                <a:hlinkClick r:id="rId3"/>
              </a:rPr>
              <a:t>www.energy.gov/projectmanagement/services-0/earned-value-management</a:t>
            </a:r>
            <a:endParaRPr lang="en-US" sz="3800" dirty="0"/>
          </a:p>
          <a:p>
            <a:pPr marL="0" indent="0">
              <a:lnSpc>
                <a:spcPct val="120000"/>
              </a:lnSpc>
              <a:spcBef>
                <a:spcPts val="600"/>
              </a:spcBef>
              <a:buNone/>
            </a:pPr>
            <a:endParaRPr lang="en-US" sz="3800" dirty="0"/>
          </a:p>
          <a:p>
            <a:pPr marL="0" indent="0">
              <a:lnSpc>
                <a:spcPct val="120000"/>
              </a:lnSpc>
              <a:spcBef>
                <a:spcPts val="600"/>
              </a:spcBef>
              <a:buNone/>
            </a:pPr>
            <a:r>
              <a:rPr lang="en-US" sz="3800" b="1" dirty="0"/>
              <a:t>Internal: </a:t>
            </a:r>
          </a:p>
          <a:p>
            <a:pPr marL="0" indent="0">
              <a:lnSpc>
                <a:spcPct val="120000"/>
              </a:lnSpc>
              <a:spcBef>
                <a:spcPts val="600"/>
              </a:spcBef>
              <a:buNone/>
            </a:pPr>
            <a:r>
              <a:rPr lang="en-US" altLang="en-US" sz="3900" dirty="0">
                <a:solidFill>
                  <a:srgbClr val="1155CC"/>
                </a:solidFill>
                <a:latin typeface="Calibri" panose="020F0502020204030204" pitchFamily="34" charset="0"/>
                <a:cs typeface="Calibri" panose="020F0502020204030204" pitchFamily="34" charset="0"/>
                <a:hlinkClick r:id="rId4"/>
              </a:rPr>
              <a:t>https://community.max.gov/display/DOEExternal/PM+EVM+Guidance</a:t>
            </a:r>
            <a:endParaRPr lang="en-US" sz="3900" b="1" dirty="0"/>
          </a:p>
        </p:txBody>
      </p:sp>
      <p:sp>
        <p:nvSpPr>
          <p:cNvPr id="899" name="Rectangle 898">
            <a:extLst>
              <a:ext uri="{FF2B5EF4-FFF2-40B4-BE49-F238E27FC236}">
                <a16:creationId xmlns:a16="http://schemas.microsoft.com/office/drawing/2014/main" xmlns="" id="{4A305200-2D00-41FB-83B4-0E8733196202}"/>
              </a:ext>
            </a:extLst>
          </p:cNvPr>
          <p:cNvSpPr/>
          <p:nvPr/>
        </p:nvSpPr>
        <p:spPr>
          <a:xfrm>
            <a:off x="900417" y="1098386"/>
            <a:ext cx="3638550" cy="1754326"/>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That’s Not All Folks! </a:t>
            </a:r>
          </a:p>
        </p:txBody>
      </p:sp>
      <p:sp>
        <p:nvSpPr>
          <p:cNvPr id="2" name="Slide Number Placeholder 1">
            <a:extLst>
              <a:ext uri="{FF2B5EF4-FFF2-40B4-BE49-F238E27FC236}">
                <a16:creationId xmlns:a16="http://schemas.microsoft.com/office/drawing/2014/main" xmlns="" id="{EA52CFB9-1496-4E4D-B32C-0587F2742E2A}"/>
              </a:ext>
            </a:extLst>
          </p:cNvPr>
          <p:cNvSpPr>
            <a:spLocks noGrp="1"/>
          </p:cNvSpPr>
          <p:nvPr>
            <p:ph type="sldNum" sz="quarter" idx="12"/>
          </p:nvPr>
        </p:nvSpPr>
        <p:spPr/>
        <p:txBody>
          <a:bodyPr/>
          <a:lstStyle/>
          <a:p>
            <a:fld id="{7B59A598-58D1-480D-8057-49927A977735}" type="slidenum">
              <a:rPr lang="en-US" smtClean="0"/>
              <a:t>19</a:t>
            </a:fld>
            <a:endParaRPr lang="en-US"/>
          </a:p>
        </p:txBody>
      </p:sp>
    </p:spTree>
    <p:extLst>
      <p:ext uri="{BB962C8B-B14F-4D97-AF65-F5344CB8AC3E}">
        <p14:creationId xmlns:p14="http://schemas.microsoft.com/office/powerpoint/2010/main" val="306271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77"/>
                                        </p:tgtEl>
                                        <p:attrNameLst>
                                          <p:attrName>style.visibility</p:attrName>
                                        </p:attrNameLst>
                                      </p:cBhvr>
                                      <p:to>
                                        <p:strVal val="visible"/>
                                      </p:to>
                                    </p:set>
                                    <p:anim calcmode="lin" valueType="num">
                                      <p:cBhvr>
                                        <p:cTn id="7" dur="250" fill="hold"/>
                                        <p:tgtEl>
                                          <p:spTgt spid="477"/>
                                        </p:tgtEl>
                                        <p:attrNameLst>
                                          <p:attrName>ppt_w</p:attrName>
                                        </p:attrNameLst>
                                      </p:cBhvr>
                                      <p:tavLst>
                                        <p:tav tm="0">
                                          <p:val>
                                            <p:fltVal val="0"/>
                                          </p:val>
                                        </p:tav>
                                        <p:tav tm="100000">
                                          <p:val>
                                            <p:strVal val="#ppt_w"/>
                                          </p:val>
                                        </p:tav>
                                      </p:tavLst>
                                    </p:anim>
                                    <p:anim calcmode="lin" valueType="num">
                                      <p:cBhvr>
                                        <p:cTn id="8" dur="250" fill="hold"/>
                                        <p:tgtEl>
                                          <p:spTgt spid="477"/>
                                        </p:tgtEl>
                                        <p:attrNameLst>
                                          <p:attrName>ppt_h</p:attrName>
                                        </p:attrNameLst>
                                      </p:cBhvr>
                                      <p:tavLst>
                                        <p:tav tm="0">
                                          <p:val>
                                            <p:fltVal val="0"/>
                                          </p:val>
                                        </p:tav>
                                        <p:tav tm="100000">
                                          <p:val>
                                            <p:strVal val="#ppt_h"/>
                                          </p:val>
                                        </p:tav>
                                      </p:tavLst>
                                    </p:anim>
                                  </p:childTnLst>
                                </p:cTn>
                              </p:par>
                            </p:childTnLst>
                          </p:cTn>
                        </p:par>
                        <p:par>
                          <p:cTn id="9" fill="hold">
                            <p:stCondLst>
                              <p:cond delay="250"/>
                            </p:stCondLst>
                            <p:childTnLst>
                              <p:par>
                                <p:cTn id="10" presetID="6" presetClass="emph" presetSubtype="0" autoRev="1" fill="hold" nodeType="afterEffect">
                                  <p:stCondLst>
                                    <p:cond delay="0"/>
                                  </p:stCondLst>
                                  <p:childTnLst>
                                    <p:animScale>
                                      <p:cBhvr>
                                        <p:cTn id="11" dur="100" fill="hold"/>
                                        <p:tgtEl>
                                          <p:spTgt spid="47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a:grpSpLocks noChangeAspect="1"/>
          </p:cNvGrpSpPr>
          <p:nvPr/>
        </p:nvGrpSpPr>
        <p:grpSpPr bwMode="auto">
          <a:xfrm>
            <a:off x="6285329" y="2528529"/>
            <a:ext cx="4714874" cy="3397640"/>
            <a:chOff x="4" y="2"/>
            <a:chExt cx="6178" cy="4452"/>
          </a:xfrm>
        </p:grpSpPr>
        <p:sp>
          <p:nvSpPr>
            <p:cNvPr id="138" name="Freeform 136"/>
            <p:cNvSpPr>
              <a:spLocks noEditPoints="1"/>
            </p:cNvSpPr>
            <p:nvPr/>
          </p:nvSpPr>
          <p:spPr bwMode="auto">
            <a:xfrm>
              <a:off x="832" y="575"/>
              <a:ext cx="1015" cy="1218"/>
            </a:xfrm>
            <a:custGeom>
              <a:avLst/>
              <a:gdLst>
                <a:gd name="T0" fmla="*/ 313 w 429"/>
                <a:gd name="T1" fmla="*/ 1 h 515"/>
                <a:gd name="T2" fmla="*/ 304 w 429"/>
                <a:gd name="T3" fmla="*/ 8 h 515"/>
                <a:gd name="T4" fmla="*/ 23 w 429"/>
                <a:gd name="T5" fmla="*/ 73 h 515"/>
                <a:gd name="T6" fmla="*/ 23 w 429"/>
                <a:gd name="T7" fmla="*/ 73 h 515"/>
                <a:gd name="T8" fmla="*/ 0 w 429"/>
                <a:gd name="T9" fmla="*/ 104 h 515"/>
                <a:gd name="T10" fmla="*/ 75 w 429"/>
                <a:gd name="T11" fmla="*/ 111 h 515"/>
                <a:gd name="T12" fmla="*/ 88 w 429"/>
                <a:gd name="T13" fmla="*/ 182 h 515"/>
                <a:gd name="T14" fmla="*/ 34 w 429"/>
                <a:gd name="T15" fmla="*/ 214 h 515"/>
                <a:gd name="T16" fmla="*/ 155 w 429"/>
                <a:gd name="T17" fmla="*/ 207 h 515"/>
                <a:gd name="T18" fmla="*/ 116 w 429"/>
                <a:gd name="T19" fmla="*/ 111 h 515"/>
                <a:gd name="T20" fmla="*/ 190 w 429"/>
                <a:gd name="T21" fmla="*/ 107 h 515"/>
                <a:gd name="T22" fmla="*/ 262 w 429"/>
                <a:gd name="T23" fmla="*/ 107 h 515"/>
                <a:gd name="T24" fmla="*/ 267 w 429"/>
                <a:gd name="T25" fmla="*/ 451 h 515"/>
                <a:gd name="T26" fmla="*/ 248 w 429"/>
                <a:gd name="T27" fmla="*/ 478 h 515"/>
                <a:gd name="T28" fmla="*/ 352 w 429"/>
                <a:gd name="T29" fmla="*/ 478 h 515"/>
                <a:gd name="T30" fmla="*/ 320 w 429"/>
                <a:gd name="T31" fmla="*/ 451 h 515"/>
                <a:gd name="T32" fmla="*/ 320 w 429"/>
                <a:gd name="T33" fmla="*/ 106 h 515"/>
                <a:gd name="T34" fmla="*/ 393 w 429"/>
                <a:gd name="T35" fmla="*/ 88 h 515"/>
                <a:gd name="T36" fmla="*/ 22 w 429"/>
                <a:gd name="T37" fmla="*/ 104 h 515"/>
                <a:gd name="T38" fmla="*/ 288 w 429"/>
                <a:gd name="T39" fmla="*/ 78 h 515"/>
                <a:gd name="T40" fmla="*/ 105 w 429"/>
                <a:gd name="T41" fmla="*/ 76 h 515"/>
                <a:gd name="T42" fmla="*/ 81 w 429"/>
                <a:gd name="T43" fmla="*/ 79 h 515"/>
                <a:gd name="T44" fmla="*/ 78 w 429"/>
                <a:gd name="T45" fmla="*/ 76 h 515"/>
                <a:gd name="T46" fmla="*/ 25 w 429"/>
                <a:gd name="T47" fmla="*/ 104 h 515"/>
                <a:gd name="T48" fmla="*/ 50 w 429"/>
                <a:gd name="T49" fmla="*/ 101 h 515"/>
                <a:gd name="T50" fmla="*/ 53 w 429"/>
                <a:gd name="T51" fmla="*/ 79 h 515"/>
                <a:gd name="T52" fmla="*/ 97 w 429"/>
                <a:gd name="T53" fmla="*/ 190 h 515"/>
                <a:gd name="T54" fmla="*/ 97 w 429"/>
                <a:gd name="T55" fmla="*/ 173 h 515"/>
                <a:gd name="T56" fmla="*/ 108 w 429"/>
                <a:gd name="T57" fmla="*/ 104 h 515"/>
                <a:gd name="T58" fmla="*/ 133 w 429"/>
                <a:gd name="T59" fmla="*/ 101 h 515"/>
                <a:gd name="T60" fmla="*/ 136 w 429"/>
                <a:gd name="T61" fmla="*/ 104 h 515"/>
                <a:gd name="T62" fmla="*/ 161 w 429"/>
                <a:gd name="T63" fmla="*/ 101 h 515"/>
                <a:gd name="T64" fmla="*/ 164 w 429"/>
                <a:gd name="T65" fmla="*/ 104 h 515"/>
                <a:gd name="T66" fmla="*/ 188 w 429"/>
                <a:gd name="T67" fmla="*/ 101 h 515"/>
                <a:gd name="T68" fmla="*/ 191 w 429"/>
                <a:gd name="T69" fmla="*/ 104 h 515"/>
                <a:gd name="T70" fmla="*/ 216 w 429"/>
                <a:gd name="T71" fmla="*/ 101 h 515"/>
                <a:gd name="T72" fmla="*/ 219 w 429"/>
                <a:gd name="T73" fmla="*/ 104 h 515"/>
                <a:gd name="T74" fmla="*/ 244 w 429"/>
                <a:gd name="T75" fmla="*/ 101 h 515"/>
                <a:gd name="T76" fmla="*/ 247 w 429"/>
                <a:gd name="T77" fmla="*/ 74 h 515"/>
                <a:gd name="T78" fmla="*/ 246 w 429"/>
                <a:gd name="T79" fmla="*/ 73 h 515"/>
                <a:gd name="T80" fmla="*/ 284 w 429"/>
                <a:gd name="T81" fmla="*/ 79 h 515"/>
                <a:gd name="T82" fmla="*/ 247 w 429"/>
                <a:gd name="T83" fmla="*/ 74 h 515"/>
                <a:gd name="T84" fmla="*/ 264 w 429"/>
                <a:gd name="T85" fmla="*/ 104 h 515"/>
                <a:gd name="T86" fmla="*/ 274 w 429"/>
                <a:gd name="T87" fmla="*/ 451 h 515"/>
                <a:gd name="T88" fmla="*/ 307 w 429"/>
                <a:gd name="T89" fmla="*/ 415 h 515"/>
                <a:gd name="T90" fmla="*/ 310 w 429"/>
                <a:gd name="T91" fmla="*/ 411 h 515"/>
                <a:gd name="T92" fmla="*/ 307 w 429"/>
                <a:gd name="T93" fmla="*/ 376 h 515"/>
                <a:gd name="T94" fmla="*/ 310 w 429"/>
                <a:gd name="T95" fmla="*/ 372 h 515"/>
                <a:gd name="T96" fmla="*/ 307 w 429"/>
                <a:gd name="T97" fmla="*/ 337 h 515"/>
                <a:gd name="T98" fmla="*/ 310 w 429"/>
                <a:gd name="T99" fmla="*/ 334 h 515"/>
                <a:gd name="T100" fmla="*/ 307 w 429"/>
                <a:gd name="T101" fmla="*/ 299 h 515"/>
                <a:gd name="T102" fmla="*/ 310 w 429"/>
                <a:gd name="T103" fmla="*/ 295 h 515"/>
                <a:gd name="T104" fmla="*/ 307 w 429"/>
                <a:gd name="T105" fmla="*/ 260 h 515"/>
                <a:gd name="T106" fmla="*/ 310 w 429"/>
                <a:gd name="T107" fmla="*/ 256 h 515"/>
                <a:gd name="T108" fmla="*/ 307 w 429"/>
                <a:gd name="T109" fmla="*/ 221 h 515"/>
                <a:gd name="T110" fmla="*/ 310 w 429"/>
                <a:gd name="T111" fmla="*/ 218 h 515"/>
                <a:gd name="T112" fmla="*/ 271 w 429"/>
                <a:gd name="T113" fmla="*/ 183 h 515"/>
                <a:gd name="T114" fmla="*/ 310 w 429"/>
                <a:gd name="T115" fmla="*/ 179 h 515"/>
                <a:gd name="T116" fmla="*/ 306 w 429"/>
                <a:gd name="T117" fmla="*/ 144 h 515"/>
                <a:gd name="T118" fmla="*/ 316 w 429"/>
                <a:gd name="T119" fmla="*/ 15 h 515"/>
                <a:gd name="T120" fmla="*/ 313 w 429"/>
                <a:gd name="T121" fmla="*/ 7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9" h="515">
                  <a:moveTo>
                    <a:pt x="393" y="88"/>
                  </a:moveTo>
                  <a:cubicBezTo>
                    <a:pt x="318" y="13"/>
                    <a:pt x="318" y="13"/>
                    <a:pt x="318" y="13"/>
                  </a:cubicBezTo>
                  <a:cubicBezTo>
                    <a:pt x="319" y="11"/>
                    <a:pt x="319" y="10"/>
                    <a:pt x="319" y="8"/>
                  </a:cubicBezTo>
                  <a:cubicBezTo>
                    <a:pt x="319" y="4"/>
                    <a:pt x="317" y="1"/>
                    <a:pt x="313" y="1"/>
                  </a:cubicBezTo>
                  <a:cubicBezTo>
                    <a:pt x="313" y="0"/>
                    <a:pt x="313" y="0"/>
                    <a:pt x="313" y="0"/>
                  </a:cubicBezTo>
                  <a:cubicBezTo>
                    <a:pt x="313" y="1"/>
                    <a:pt x="313" y="1"/>
                    <a:pt x="313" y="1"/>
                  </a:cubicBezTo>
                  <a:cubicBezTo>
                    <a:pt x="313" y="0"/>
                    <a:pt x="312" y="0"/>
                    <a:pt x="312" y="0"/>
                  </a:cubicBezTo>
                  <a:cubicBezTo>
                    <a:pt x="307" y="0"/>
                    <a:pt x="304" y="4"/>
                    <a:pt x="304" y="8"/>
                  </a:cubicBezTo>
                  <a:cubicBezTo>
                    <a:pt x="304" y="9"/>
                    <a:pt x="304" y="9"/>
                    <a:pt x="304" y="9"/>
                  </a:cubicBezTo>
                  <a:cubicBezTo>
                    <a:pt x="107" y="73"/>
                    <a:pt x="107" y="73"/>
                    <a:pt x="107" y="73"/>
                  </a:cubicBezTo>
                  <a:cubicBezTo>
                    <a:pt x="23" y="73"/>
                    <a:pt x="23" y="73"/>
                    <a:pt x="23" y="73"/>
                  </a:cubicBezTo>
                  <a:cubicBezTo>
                    <a:pt x="23" y="73"/>
                    <a:pt x="23" y="73"/>
                    <a:pt x="23" y="73"/>
                  </a:cubicBezTo>
                  <a:cubicBezTo>
                    <a:pt x="23" y="73"/>
                    <a:pt x="23" y="73"/>
                    <a:pt x="23" y="73"/>
                  </a:cubicBezTo>
                  <a:cubicBezTo>
                    <a:pt x="23" y="73"/>
                    <a:pt x="23" y="73"/>
                    <a:pt x="23" y="73"/>
                  </a:cubicBezTo>
                  <a:cubicBezTo>
                    <a:pt x="23" y="73"/>
                    <a:pt x="23" y="73"/>
                    <a:pt x="23" y="73"/>
                  </a:cubicBezTo>
                  <a:cubicBezTo>
                    <a:pt x="23" y="73"/>
                    <a:pt x="23" y="73"/>
                    <a:pt x="23" y="73"/>
                  </a:cubicBezTo>
                  <a:cubicBezTo>
                    <a:pt x="23" y="73"/>
                    <a:pt x="22" y="73"/>
                    <a:pt x="22" y="73"/>
                  </a:cubicBezTo>
                  <a:cubicBezTo>
                    <a:pt x="22" y="73"/>
                    <a:pt x="22" y="73"/>
                    <a:pt x="22" y="73"/>
                  </a:cubicBezTo>
                  <a:cubicBezTo>
                    <a:pt x="22" y="74"/>
                    <a:pt x="22" y="74"/>
                    <a:pt x="22" y="74"/>
                  </a:cubicBezTo>
                  <a:cubicBezTo>
                    <a:pt x="0" y="104"/>
                    <a:pt x="0" y="104"/>
                    <a:pt x="0" y="104"/>
                  </a:cubicBezTo>
                  <a:cubicBezTo>
                    <a:pt x="0" y="105"/>
                    <a:pt x="0" y="106"/>
                    <a:pt x="0" y="106"/>
                  </a:cubicBezTo>
                  <a:cubicBezTo>
                    <a:pt x="0" y="107"/>
                    <a:pt x="1" y="107"/>
                    <a:pt x="1" y="107"/>
                  </a:cubicBezTo>
                  <a:cubicBezTo>
                    <a:pt x="74" y="107"/>
                    <a:pt x="74" y="107"/>
                    <a:pt x="74" y="107"/>
                  </a:cubicBezTo>
                  <a:cubicBezTo>
                    <a:pt x="75" y="111"/>
                    <a:pt x="75" y="111"/>
                    <a:pt x="75" y="111"/>
                  </a:cubicBezTo>
                  <a:cubicBezTo>
                    <a:pt x="78" y="111"/>
                    <a:pt x="78" y="111"/>
                    <a:pt x="78" y="111"/>
                  </a:cubicBezTo>
                  <a:cubicBezTo>
                    <a:pt x="93" y="174"/>
                    <a:pt x="93" y="174"/>
                    <a:pt x="93" y="174"/>
                  </a:cubicBezTo>
                  <a:cubicBezTo>
                    <a:pt x="90" y="176"/>
                    <a:pt x="88" y="178"/>
                    <a:pt x="88" y="182"/>
                  </a:cubicBezTo>
                  <a:cubicBezTo>
                    <a:pt x="88" y="182"/>
                    <a:pt x="88" y="182"/>
                    <a:pt x="88" y="182"/>
                  </a:cubicBezTo>
                  <a:cubicBezTo>
                    <a:pt x="38" y="207"/>
                    <a:pt x="38" y="207"/>
                    <a:pt x="38" y="207"/>
                  </a:cubicBezTo>
                  <a:cubicBezTo>
                    <a:pt x="38" y="207"/>
                    <a:pt x="38" y="207"/>
                    <a:pt x="38" y="207"/>
                  </a:cubicBezTo>
                  <a:cubicBezTo>
                    <a:pt x="34" y="207"/>
                    <a:pt x="34" y="207"/>
                    <a:pt x="34" y="207"/>
                  </a:cubicBezTo>
                  <a:cubicBezTo>
                    <a:pt x="34" y="214"/>
                    <a:pt x="34" y="214"/>
                    <a:pt x="34" y="214"/>
                  </a:cubicBezTo>
                  <a:cubicBezTo>
                    <a:pt x="162" y="214"/>
                    <a:pt x="162" y="214"/>
                    <a:pt x="162" y="214"/>
                  </a:cubicBezTo>
                  <a:cubicBezTo>
                    <a:pt x="162" y="207"/>
                    <a:pt x="162" y="207"/>
                    <a:pt x="162" y="207"/>
                  </a:cubicBezTo>
                  <a:cubicBezTo>
                    <a:pt x="155" y="207"/>
                    <a:pt x="155" y="207"/>
                    <a:pt x="155" y="207"/>
                  </a:cubicBezTo>
                  <a:cubicBezTo>
                    <a:pt x="155" y="207"/>
                    <a:pt x="155" y="207"/>
                    <a:pt x="155" y="207"/>
                  </a:cubicBezTo>
                  <a:cubicBezTo>
                    <a:pt x="105" y="183"/>
                    <a:pt x="105" y="183"/>
                    <a:pt x="105" y="183"/>
                  </a:cubicBezTo>
                  <a:cubicBezTo>
                    <a:pt x="105" y="183"/>
                    <a:pt x="105" y="182"/>
                    <a:pt x="105" y="182"/>
                  </a:cubicBezTo>
                  <a:cubicBezTo>
                    <a:pt x="105" y="178"/>
                    <a:pt x="103" y="175"/>
                    <a:pt x="100" y="174"/>
                  </a:cubicBezTo>
                  <a:cubicBezTo>
                    <a:pt x="116" y="111"/>
                    <a:pt x="116" y="111"/>
                    <a:pt x="116" y="111"/>
                  </a:cubicBezTo>
                  <a:cubicBezTo>
                    <a:pt x="118" y="111"/>
                    <a:pt x="118" y="111"/>
                    <a:pt x="118" y="111"/>
                  </a:cubicBezTo>
                  <a:cubicBezTo>
                    <a:pt x="119" y="107"/>
                    <a:pt x="119" y="107"/>
                    <a:pt x="119" y="107"/>
                  </a:cubicBezTo>
                  <a:cubicBezTo>
                    <a:pt x="190" y="107"/>
                    <a:pt x="190" y="107"/>
                    <a:pt x="190" y="107"/>
                  </a:cubicBezTo>
                  <a:cubicBezTo>
                    <a:pt x="190" y="107"/>
                    <a:pt x="190" y="107"/>
                    <a:pt x="190" y="107"/>
                  </a:cubicBezTo>
                  <a:cubicBezTo>
                    <a:pt x="217" y="107"/>
                    <a:pt x="217" y="107"/>
                    <a:pt x="217" y="107"/>
                  </a:cubicBezTo>
                  <a:cubicBezTo>
                    <a:pt x="217" y="107"/>
                    <a:pt x="217" y="107"/>
                    <a:pt x="217" y="107"/>
                  </a:cubicBezTo>
                  <a:cubicBezTo>
                    <a:pt x="217" y="107"/>
                    <a:pt x="217" y="107"/>
                    <a:pt x="217" y="107"/>
                  </a:cubicBezTo>
                  <a:cubicBezTo>
                    <a:pt x="262" y="107"/>
                    <a:pt x="262" y="107"/>
                    <a:pt x="262" y="107"/>
                  </a:cubicBezTo>
                  <a:cubicBezTo>
                    <a:pt x="257" y="114"/>
                    <a:pt x="257" y="114"/>
                    <a:pt x="257" y="114"/>
                  </a:cubicBezTo>
                  <a:cubicBezTo>
                    <a:pt x="257" y="144"/>
                    <a:pt x="257" y="144"/>
                    <a:pt x="257" y="144"/>
                  </a:cubicBezTo>
                  <a:cubicBezTo>
                    <a:pt x="267" y="144"/>
                    <a:pt x="267" y="144"/>
                    <a:pt x="267" y="144"/>
                  </a:cubicBezTo>
                  <a:cubicBezTo>
                    <a:pt x="267" y="451"/>
                    <a:pt x="267" y="451"/>
                    <a:pt x="267" y="451"/>
                  </a:cubicBezTo>
                  <a:cubicBezTo>
                    <a:pt x="261" y="451"/>
                    <a:pt x="261" y="451"/>
                    <a:pt x="261" y="451"/>
                  </a:cubicBezTo>
                  <a:cubicBezTo>
                    <a:pt x="261" y="464"/>
                    <a:pt x="261" y="464"/>
                    <a:pt x="261" y="464"/>
                  </a:cubicBezTo>
                  <a:cubicBezTo>
                    <a:pt x="248" y="464"/>
                    <a:pt x="248" y="464"/>
                    <a:pt x="248" y="464"/>
                  </a:cubicBezTo>
                  <a:cubicBezTo>
                    <a:pt x="248" y="478"/>
                    <a:pt x="248" y="478"/>
                    <a:pt x="248" y="478"/>
                  </a:cubicBezTo>
                  <a:cubicBezTo>
                    <a:pt x="228" y="478"/>
                    <a:pt x="228" y="478"/>
                    <a:pt x="228" y="478"/>
                  </a:cubicBezTo>
                  <a:cubicBezTo>
                    <a:pt x="222" y="515"/>
                    <a:pt x="222" y="515"/>
                    <a:pt x="222" y="515"/>
                  </a:cubicBezTo>
                  <a:cubicBezTo>
                    <a:pt x="358" y="515"/>
                    <a:pt x="358" y="515"/>
                    <a:pt x="358" y="515"/>
                  </a:cubicBezTo>
                  <a:cubicBezTo>
                    <a:pt x="352" y="478"/>
                    <a:pt x="352" y="478"/>
                    <a:pt x="352" y="478"/>
                  </a:cubicBezTo>
                  <a:cubicBezTo>
                    <a:pt x="333" y="478"/>
                    <a:pt x="333" y="478"/>
                    <a:pt x="333" y="478"/>
                  </a:cubicBezTo>
                  <a:cubicBezTo>
                    <a:pt x="333" y="464"/>
                    <a:pt x="333" y="464"/>
                    <a:pt x="333" y="464"/>
                  </a:cubicBezTo>
                  <a:cubicBezTo>
                    <a:pt x="320" y="464"/>
                    <a:pt x="320" y="464"/>
                    <a:pt x="320" y="464"/>
                  </a:cubicBezTo>
                  <a:cubicBezTo>
                    <a:pt x="320" y="451"/>
                    <a:pt x="320" y="451"/>
                    <a:pt x="320" y="451"/>
                  </a:cubicBezTo>
                  <a:cubicBezTo>
                    <a:pt x="313" y="451"/>
                    <a:pt x="313" y="451"/>
                    <a:pt x="313" y="451"/>
                  </a:cubicBezTo>
                  <a:cubicBezTo>
                    <a:pt x="313" y="144"/>
                    <a:pt x="313" y="144"/>
                    <a:pt x="313" y="144"/>
                  </a:cubicBezTo>
                  <a:cubicBezTo>
                    <a:pt x="320" y="144"/>
                    <a:pt x="320" y="144"/>
                    <a:pt x="320" y="144"/>
                  </a:cubicBezTo>
                  <a:cubicBezTo>
                    <a:pt x="320" y="106"/>
                    <a:pt x="320" y="106"/>
                    <a:pt x="320" y="106"/>
                  </a:cubicBezTo>
                  <a:cubicBezTo>
                    <a:pt x="429" y="106"/>
                    <a:pt x="429" y="106"/>
                    <a:pt x="429" y="106"/>
                  </a:cubicBezTo>
                  <a:cubicBezTo>
                    <a:pt x="429" y="97"/>
                    <a:pt x="429" y="97"/>
                    <a:pt x="429" y="97"/>
                  </a:cubicBezTo>
                  <a:cubicBezTo>
                    <a:pt x="429" y="88"/>
                    <a:pt x="429" y="88"/>
                    <a:pt x="429" y="88"/>
                  </a:cubicBezTo>
                  <a:lnTo>
                    <a:pt x="393" y="88"/>
                  </a:lnTo>
                  <a:close/>
                  <a:moveTo>
                    <a:pt x="22" y="104"/>
                  </a:moveTo>
                  <a:cubicBezTo>
                    <a:pt x="4" y="104"/>
                    <a:pt x="4" y="104"/>
                    <a:pt x="4" y="104"/>
                  </a:cubicBezTo>
                  <a:cubicBezTo>
                    <a:pt x="22" y="79"/>
                    <a:pt x="22" y="79"/>
                    <a:pt x="22" y="79"/>
                  </a:cubicBezTo>
                  <a:lnTo>
                    <a:pt x="22" y="104"/>
                  </a:lnTo>
                  <a:close/>
                  <a:moveTo>
                    <a:pt x="288" y="78"/>
                  </a:moveTo>
                  <a:cubicBezTo>
                    <a:pt x="310" y="17"/>
                    <a:pt x="310" y="17"/>
                    <a:pt x="310" y="17"/>
                  </a:cubicBezTo>
                  <a:cubicBezTo>
                    <a:pt x="310" y="78"/>
                    <a:pt x="310" y="78"/>
                    <a:pt x="310" y="78"/>
                  </a:cubicBezTo>
                  <a:lnTo>
                    <a:pt x="288" y="78"/>
                  </a:lnTo>
                  <a:close/>
                  <a:moveTo>
                    <a:pt x="105" y="76"/>
                  </a:moveTo>
                  <a:cubicBezTo>
                    <a:pt x="105" y="101"/>
                    <a:pt x="105" y="101"/>
                    <a:pt x="105" y="101"/>
                  </a:cubicBezTo>
                  <a:cubicBezTo>
                    <a:pt x="83" y="76"/>
                    <a:pt x="83" y="76"/>
                    <a:pt x="83" y="76"/>
                  </a:cubicBezTo>
                  <a:lnTo>
                    <a:pt x="105" y="76"/>
                  </a:lnTo>
                  <a:close/>
                  <a:moveTo>
                    <a:pt x="81" y="79"/>
                  </a:moveTo>
                  <a:cubicBezTo>
                    <a:pt x="103" y="104"/>
                    <a:pt x="103" y="104"/>
                    <a:pt x="103" y="104"/>
                  </a:cubicBezTo>
                  <a:cubicBezTo>
                    <a:pt x="81" y="104"/>
                    <a:pt x="81" y="104"/>
                    <a:pt x="81" y="104"/>
                  </a:cubicBezTo>
                  <a:lnTo>
                    <a:pt x="81" y="79"/>
                  </a:lnTo>
                  <a:close/>
                  <a:moveTo>
                    <a:pt x="78" y="76"/>
                  </a:moveTo>
                  <a:cubicBezTo>
                    <a:pt x="78" y="101"/>
                    <a:pt x="78" y="101"/>
                    <a:pt x="78" y="101"/>
                  </a:cubicBezTo>
                  <a:cubicBezTo>
                    <a:pt x="55" y="76"/>
                    <a:pt x="55" y="76"/>
                    <a:pt x="55" y="76"/>
                  </a:cubicBezTo>
                  <a:lnTo>
                    <a:pt x="78" y="76"/>
                  </a:lnTo>
                  <a:close/>
                  <a:moveTo>
                    <a:pt x="25" y="104"/>
                  </a:moveTo>
                  <a:cubicBezTo>
                    <a:pt x="25" y="78"/>
                    <a:pt x="25" y="78"/>
                    <a:pt x="25" y="78"/>
                  </a:cubicBezTo>
                  <a:cubicBezTo>
                    <a:pt x="48" y="104"/>
                    <a:pt x="48" y="104"/>
                    <a:pt x="48" y="104"/>
                  </a:cubicBezTo>
                  <a:lnTo>
                    <a:pt x="25" y="104"/>
                  </a:lnTo>
                  <a:close/>
                  <a:moveTo>
                    <a:pt x="50" y="101"/>
                  </a:moveTo>
                  <a:cubicBezTo>
                    <a:pt x="27" y="76"/>
                    <a:pt x="27" y="76"/>
                    <a:pt x="27" y="76"/>
                  </a:cubicBezTo>
                  <a:cubicBezTo>
                    <a:pt x="50" y="76"/>
                    <a:pt x="50" y="76"/>
                    <a:pt x="50" y="76"/>
                  </a:cubicBezTo>
                  <a:lnTo>
                    <a:pt x="50" y="101"/>
                  </a:lnTo>
                  <a:close/>
                  <a:moveTo>
                    <a:pt x="53" y="79"/>
                  </a:moveTo>
                  <a:cubicBezTo>
                    <a:pt x="76" y="104"/>
                    <a:pt x="76" y="104"/>
                    <a:pt x="76" y="104"/>
                  </a:cubicBezTo>
                  <a:cubicBezTo>
                    <a:pt x="53" y="104"/>
                    <a:pt x="53" y="104"/>
                    <a:pt x="53" y="104"/>
                  </a:cubicBezTo>
                  <a:lnTo>
                    <a:pt x="53" y="79"/>
                  </a:lnTo>
                  <a:close/>
                  <a:moveTo>
                    <a:pt x="149" y="207"/>
                  </a:moveTo>
                  <a:cubicBezTo>
                    <a:pt x="44" y="207"/>
                    <a:pt x="44" y="207"/>
                    <a:pt x="44" y="207"/>
                  </a:cubicBezTo>
                  <a:cubicBezTo>
                    <a:pt x="89" y="185"/>
                    <a:pt x="89" y="185"/>
                    <a:pt x="89" y="185"/>
                  </a:cubicBezTo>
                  <a:cubicBezTo>
                    <a:pt x="90" y="188"/>
                    <a:pt x="93" y="190"/>
                    <a:pt x="97" y="190"/>
                  </a:cubicBezTo>
                  <a:cubicBezTo>
                    <a:pt x="100" y="190"/>
                    <a:pt x="103" y="188"/>
                    <a:pt x="104" y="186"/>
                  </a:cubicBezTo>
                  <a:lnTo>
                    <a:pt x="149" y="207"/>
                  </a:lnTo>
                  <a:close/>
                  <a:moveTo>
                    <a:pt x="97" y="173"/>
                  </a:moveTo>
                  <a:cubicBezTo>
                    <a:pt x="97" y="173"/>
                    <a:pt x="97" y="173"/>
                    <a:pt x="97" y="173"/>
                  </a:cubicBezTo>
                  <a:cubicBezTo>
                    <a:pt x="82" y="111"/>
                    <a:pt x="82" y="111"/>
                    <a:pt x="82" y="111"/>
                  </a:cubicBezTo>
                  <a:cubicBezTo>
                    <a:pt x="112" y="111"/>
                    <a:pt x="112" y="111"/>
                    <a:pt x="112" y="111"/>
                  </a:cubicBezTo>
                  <a:lnTo>
                    <a:pt x="97" y="173"/>
                  </a:lnTo>
                  <a:close/>
                  <a:moveTo>
                    <a:pt x="108" y="104"/>
                  </a:moveTo>
                  <a:cubicBezTo>
                    <a:pt x="108" y="79"/>
                    <a:pt x="108" y="79"/>
                    <a:pt x="108" y="79"/>
                  </a:cubicBezTo>
                  <a:cubicBezTo>
                    <a:pt x="131" y="104"/>
                    <a:pt x="131" y="104"/>
                    <a:pt x="131" y="104"/>
                  </a:cubicBezTo>
                  <a:lnTo>
                    <a:pt x="108" y="104"/>
                  </a:lnTo>
                  <a:close/>
                  <a:moveTo>
                    <a:pt x="133" y="101"/>
                  </a:moveTo>
                  <a:cubicBezTo>
                    <a:pt x="110" y="76"/>
                    <a:pt x="110" y="76"/>
                    <a:pt x="110" y="76"/>
                  </a:cubicBezTo>
                  <a:cubicBezTo>
                    <a:pt x="133" y="76"/>
                    <a:pt x="133" y="76"/>
                    <a:pt x="133" y="76"/>
                  </a:cubicBezTo>
                  <a:lnTo>
                    <a:pt x="133" y="101"/>
                  </a:lnTo>
                  <a:close/>
                  <a:moveTo>
                    <a:pt x="136" y="104"/>
                  </a:moveTo>
                  <a:cubicBezTo>
                    <a:pt x="136" y="79"/>
                    <a:pt x="136" y="79"/>
                    <a:pt x="136" y="79"/>
                  </a:cubicBezTo>
                  <a:cubicBezTo>
                    <a:pt x="159" y="104"/>
                    <a:pt x="159" y="104"/>
                    <a:pt x="159" y="104"/>
                  </a:cubicBezTo>
                  <a:lnTo>
                    <a:pt x="136" y="104"/>
                  </a:lnTo>
                  <a:close/>
                  <a:moveTo>
                    <a:pt x="161" y="101"/>
                  </a:moveTo>
                  <a:cubicBezTo>
                    <a:pt x="138" y="76"/>
                    <a:pt x="138" y="76"/>
                    <a:pt x="138" y="76"/>
                  </a:cubicBezTo>
                  <a:cubicBezTo>
                    <a:pt x="161" y="76"/>
                    <a:pt x="161" y="76"/>
                    <a:pt x="161" y="76"/>
                  </a:cubicBezTo>
                  <a:lnTo>
                    <a:pt x="161" y="101"/>
                  </a:lnTo>
                  <a:close/>
                  <a:moveTo>
                    <a:pt x="164" y="104"/>
                  </a:moveTo>
                  <a:cubicBezTo>
                    <a:pt x="164" y="79"/>
                    <a:pt x="164" y="79"/>
                    <a:pt x="164" y="79"/>
                  </a:cubicBezTo>
                  <a:cubicBezTo>
                    <a:pt x="186" y="104"/>
                    <a:pt x="186" y="104"/>
                    <a:pt x="186" y="104"/>
                  </a:cubicBezTo>
                  <a:lnTo>
                    <a:pt x="164" y="104"/>
                  </a:lnTo>
                  <a:close/>
                  <a:moveTo>
                    <a:pt x="188" y="101"/>
                  </a:moveTo>
                  <a:cubicBezTo>
                    <a:pt x="166" y="76"/>
                    <a:pt x="166" y="76"/>
                    <a:pt x="166" y="76"/>
                  </a:cubicBezTo>
                  <a:cubicBezTo>
                    <a:pt x="188" y="76"/>
                    <a:pt x="188" y="76"/>
                    <a:pt x="188" y="76"/>
                  </a:cubicBezTo>
                  <a:lnTo>
                    <a:pt x="188" y="101"/>
                  </a:lnTo>
                  <a:close/>
                  <a:moveTo>
                    <a:pt x="191" y="104"/>
                  </a:moveTo>
                  <a:cubicBezTo>
                    <a:pt x="191" y="79"/>
                    <a:pt x="191" y="79"/>
                    <a:pt x="191" y="79"/>
                  </a:cubicBezTo>
                  <a:cubicBezTo>
                    <a:pt x="214" y="104"/>
                    <a:pt x="214" y="104"/>
                    <a:pt x="214" y="104"/>
                  </a:cubicBezTo>
                  <a:lnTo>
                    <a:pt x="191" y="104"/>
                  </a:lnTo>
                  <a:close/>
                  <a:moveTo>
                    <a:pt x="216" y="101"/>
                  </a:moveTo>
                  <a:cubicBezTo>
                    <a:pt x="193" y="76"/>
                    <a:pt x="193" y="76"/>
                    <a:pt x="193" y="76"/>
                  </a:cubicBezTo>
                  <a:cubicBezTo>
                    <a:pt x="216" y="76"/>
                    <a:pt x="216" y="76"/>
                    <a:pt x="216" y="76"/>
                  </a:cubicBezTo>
                  <a:lnTo>
                    <a:pt x="216" y="101"/>
                  </a:lnTo>
                  <a:close/>
                  <a:moveTo>
                    <a:pt x="219" y="104"/>
                  </a:moveTo>
                  <a:cubicBezTo>
                    <a:pt x="219" y="78"/>
                    <a:pt x="219" y="78"/>
                    <a:pt x="219" y="78"/>
                  </a:cubicBezTo>
                  <a:cubicBezTo>
                    <a:pt x="242" y="104"/>
                    <a:pt x="242" y="104"/>
                    <a:pt x="242" y="104"/>
                  </a:cubicBezTo>
                  <a:lnTo>
                    <a:pt x="219" y="104"/>
                  </a:lnTo>
                  <a:close/>
                  <a:moveTo>
                    <a:pt x="244" y="101"/>
                  </a:moveTo>
                  <a:cubicBezTo>
                    <a:pt x="221" y="76"/>
                    <a:pt x="221" y="76"/>
                    <a:pt x="221" y="76"/>
                  </a:cubicBezTo>
                  <a:cubicBezTo>
                    <a:pt x="244" y="76"/>
                    <a:pt x="244" y="76"/>
                    <a:pt x="244" y="76"/>
                  </a:cubicBezTo>
                  <a:lnTo>
                    <a:pt x="244" y="101"/>
                  </a:lnTo>
                  <a:close/>
                  <a:moveTo>
                    <a:pt x="247" y="74"/>
                  </a:moveTo>
                  <a:cubicBezTo>
                    <a:pt x="247" y="74"/>
                    <a:pt x="247" y="74"/>
                    <a:pt x="247" y="74"/>
                  </a:cubicBezTo>
                  <a:cubicBezTo>
                    <a:pt x="247" y="73"/>
                    <a:pt x="247" y="73"/>
                    <a:pt x="246" y="73"/>
                  </a:cubicBezTo>
                  <a:cubicBezTo>
                    <a:pt x="246" y="73"/>
                    <a:pt x="246" y="73"/>
                    <a:pt x="246" y="73"/>
                  </a:cubicBezTo>
                  <a:cubicBezTo>
                    <a:pt x="246" y="73"/>
                    <a:pt x="246" y="73"/>
                    <a:pt x="246" y="73"/>
                  </a:cubicBezTo>
                  <a:cubicBezTo>
                    <a:pt x="116" y="73"/>
                    <a:pt x="116" y="73"/>
                    <a:pt x="116" y="73"/>
                  </a:cubicBezTo>
                  <a:cubicBezTo>
                    <a:pt x="305" y="12"/>
                    <a:pt x="305" y="12"/>
                    <a:pt x="305" y="12"/>
                  </a:cubicBezTo>
                  <a:cubicBezTo>
                    <a:pt x="305" y="13"/>
                    <a:pt x="306" y="14"/>
                    <a:pt x="308" y="15"/>
                  </a:cubicBezTo>
                  <a:cubicBezTo>
                    <a:pt x="284" y="79"/>
                    <a:pt x="284" y="79"/>
                    <a:pt x="284" y="79"/>
                  </a:cubicBezTo>
                  <a:cubicBezTo>
                    <a:pt x="283" y="79"/>
                    <a:pt x="283" y="79"/>
                    <a:pt x="283" y="79"/>
                  </a:cubicBezTo>
                  <a:cubicBezTo>
                    <a:pt x="267" y="99"/>
                    <a:pt x="267" y="99"/>
                    <a:pt x="267" y="99"/>
                  </a:cubicBezTo>
                  <a:cubicBezTo>
                    <a:pt x="247" y="74"/>
                    <a:pt x="247" y="74"/>
                    <a:pt x="247" y="74"/>
                  </a:cubicBezTo>
                  <a:cubicBezTo>
                    <a:pt x="247" y="74"/>
                    <a:pt x="247" y="74"/>
                    <a:pt x="247" y="74"/>
                  </a:cubicBezTo>
                  <a:close/>
                  <a:moveTo>
                    <a:pt x="247" y="104"/>
                  </a:moveTo>
                  <a:cubicBezTo>
                    <a:pt x="247" y="79"/>
                    <a:pt x="247" y="79"/>
                    <a:pt x="247" y="79"/>
                  </a:cubicBezTo>
                  <a:cubicBezTo>
                    <a:pt x="266" y="102"/>
                    <a:pt x="266" y="102"/>
                    <a:pt x="266" y="102"/>
                  </a:cubicBezTo>
                  <a:cubicBezTo>
                    <a:pt x="264" y="104"/>
                    <a:pt x="264" y="104"/>
                    <a:pt x="264" y="104"/>
                  </a:cubicBezTo>
                  <a:lnTo>
                    <a:pt x="247" y="104"/>
                  </a:lnTo>
                  <a:close/>
                  <a:moveTo>
                    <a:pt x="310" y="417"/>
                  </a:moveTo>
                  <a:cubicBezTo>
                    <a:pt x="310" y="451"/>
                    <a:pt x="310" y="451"/>
                    <a:pt x="310" y="451"/>
                  </a:cubicBezTo>
                  <a:cubicBezTo>
                    <a:pt x="274" y="451"/>
                    <a:pt x="274" y="451"/>
                    <a:pt x="274" y="451"/>
                  </a:cubicBezTo>
                  <a:lnTo>
                    <a:pt x="310" y="417"/>
                  </a:lnTo>
                  <a:close/>
                  <a:moveTo>
                    <a:pt x="271" y="448"/>
                  </a:moveTo>
                  <a:cubicBezTo>
                    <a:pt x="271" y="415"/>
                    <a:pt x="271" y="415"/>
                    <a:pt x="271" y="415"/>
                  </a:cubicBezTo>
                  <a:cubicBezTo>
                    <a:pt x="307" y="415"/>
                    <a:pt x="307" y="415"/>
                    <a:pt x="307" y="415"/>
                  </a:cubicBezTo>
                  <a:lnTo>
                    <a:pt x="271" y="448"/>
                  </a:lnTo>
                  <a:close/>
                  <a:moveTo>
                    <a:pt x="274" y="411"/>
                  </a:moveTo>
                  <a:cubicBezTo>
                    <a:pt x="310" y="378"/>
                    <a:pt x="310" y="378"/>
                    <a:pt x="310" y="378"/>
                  </a:cubicBezTo>
                  <a:cubicBezTo>
                    <a:pt x="310" y="411"/>
                    <a:pt x="310" y="411"/>
                    <a:pt x="310" y="411"/>
                  </a:cubicBezTo>
                  <a:lnTo>
                    <a:pt x="274" y="411"/>
                  </a:lnTo>
                  <a:close/>
                  <a:moveTo>
                    <a:pt x="271" y="409"/>
                  </a:moveTo>
                  <a:cubicBezTo>
                    <a:pt x="271" y="376"/>
                    <a:pt x="271" y="376"/>
                    <a:pt x="271" y="376"/>
                  </a:cubicBezTo>
                  <a:cubicBezTo>
                    <a:pt x="307" y="376"/>
                    <a:pt x="307" y="376"/>
                    <a:pt x="307" y="376"/>
                  </a:cubicBezTo>
                  <a:lnTo>
                    <a:pt x="271" y="409"/>
                  </a:lnTo>
                  <a:close/>
                  <a:moveTo>
                    <a:pt x="274" y="372"/>
                  </a:moveTo>
                  <a:cubicBezTo>
                    <a:pt x="310" y="340"/>
                    <a:pt x="310" y="340"/>
                    <a:pt x="310" y="340"/>
                  </a:cubicBezTo>
                  <a:cubicBezTo>
                    <a:pt x="310" y="372"/>
                    <a:pt x="310" y="372"/>
                    <a:pt x="310" y="372"/>
                  </a:cubicBezTo>
                  <a:lnTo>
                    <a:pt x="274" y="372"/>
                  </a:lnTo>
                  <a:close/>
                  <a:moveTo>
                    <a:pt x="271" y="370"/>
                  </a:moveTo>
                  <a:cubicBezTo>
                    <a:pt x="271" y="337"/>
                    <a:pt x="271" y="337"/>
                    <a:pt x="271" y="337"/>
                  </a:cubicBezTo>
                  <a:cubicBezTo>
                    <a:pt x="307" y="337"/>
                    <a:pt x="307" y="337"/>
                    <a:pt x="307" y="337"/>
                  </a:cubicBezTo>
                  <a:lnTo>
                    <a:pt x="271" y="370"/>
                  </a:lnTo>
                  <a:close/>
                  <a:moveTo>
                    <a:pt x="274" y="334"/>
                  </a:moveTo>
                  <a:cubicBezTo>
                    <a:pt x="310" y="301"/>
                    <a:pt x="310" y="301"/>
                    <a:pt x="310" y="301"/>
                  </a:cubicBezTo>
                  <a:cubicBezTo>
                    <a:pt x="310" y="334"/>
                    <a:pt x="310" y="334"/>
                    <a:pt x="310" y="334"/>
                  </a:cubicBezTo>
                  <a:lnTo>
                    <a:pt x="274" y="334"/>
                  </a:lnTo>
                  <a:close/>
                  <a:moveTo>
                    <a:pt x="271" y="331"/>
                  </a:moveTo>
                  <a:cubicBezTo>
                    <a:pt x="271" y="299"/>
                    <a:pt x="271" y="299"/>
                    <a:pt x="271" y="299"/>
                  </a:cubicBezTo>
                  <a:cubicBezTo>
                    <a:pt x="307" y="299"/>
                    <a:pt x="307" y="299"/>
                    <a:pt x="307" y="299"/>
                  </a:cubicBezTo>
                  <a:lnTo>
                    <a:pt x="271" y="331"/>
                  </a:lnTo>
                  <a:close/>
                  <a:moveTo>
                    <a:pt x="274" y="295"/>
                  </a:moveTo>
                  <a:cubicBezTo>
                    <a:pt x="310" y="262"/>
                    <a:pt x="310" y="262"/>
                    <a:pt x="310" y="262"/>
                  </a:cubicBezTo>
                  <a:cubicBezTo>
                    <a:pt x="310" y="295"/>
                    <a:pt x="310" y="295"/>
                    <a:pt x="310" y="295"/>
                  </a:cubicBezTo>
                  <a:lnTo>
                    <a:pt x="274" y="295"/>
                  </a:lnTo>
                  <a:close/>
                  <a:moveTo>
                    <a:pt x="271" y="293"/>
                  </a:moveTo>
                  <a:cubicBezTo>
                    <a:pt x="271" y="260"/>
                    <a:pt x="271" y="260"/>
                    <a:pt x="271" y="260"/>
                  </a:cubicBezTo>
                  <a:cubicBezTo>
                    <a:pt x="307" y="260"/>
                    <a:pt x="307" y="260"/>
                    <a:pt x="307" y="260"/>
                  </a:cubicBezTo>
                  <a:lnTo>
                    <a:pt x="271" y="293"/>
                  </a:lnTo>
                  <a:close/>
                  <a:moveTo>
                    <a:pt x="274" y="256"/>
                  </a:moveTo>
                  <a:cubicBezTo>
                    <a:pt x="310" y="224"/>
                    <a:pt x="310" y="224"/>
                    <a:pt x="310" y="224"/>
                  </a:cubicBezTo>
                  <a:cubicBezTo>
                    <a:pt x="310" y="256"/>
                    <a:pt x="310" y="256"/>
                    <a:pt x="310" y="256"/>
                  </a:cubicBezTo>
                  <a:lnTo>
                    <a:pt x="274" y="256"/>
                  </a:lnTo>
                  <a:close/>
                  <a:moveTo>
                    <a:pt x="271" y="254"/>
                  </a:moveTo>
                  <a:cubicBezTo>
                    <a:pt x="271" y="221"/>
                    <a:pt x="271" y="221"/>
                    <a:pt x="271" y="221"/>
                  </a:cubicBezTo>
                  <a:cubicBezTo>
                    <a:pt x="307" y="221"/>
                    <a:pt x="307" y="221"/>
                    <a:pt x="307" y="221"/>
                  </a:cubicBezTo>
                  <a:lnTo>
                    <a:pt x="271" y="254"/>
                  </a:lnTo>
                  <a:close/>
                  <a:moveTo>
                    <a:pt x="274" y="218"/>
                  </a:moveTo>
                  <a:cubicBezTo>
                    <a:pt x="310" y="185"/>
                    <a:pt x="310" y="185"/>
                    <a:pt x="310" y="185"/>
                  </a:cubicBezTo>
                  <a:cubicBezTo>
                    <a:pt x="310" y="218"/>
                    <a:pt x="310" y="218"/>
                    <a:pt x="310" y="218"/>
                  </a:cubicBezTo>
                  <a:lnTo>
                    <a:pt x="274" y="218"/>
                  </a:lnTo>
                  <a:close/>
                  <a:moveTo>
                    <a:pt x="307" y="183"/>
                  </a:moveTo>
                  <a:cubicBezTo>
                    <a:pt x="271" y="215"/>
                    <a:pt x="271" y="215"/>
                    <a:pt x="271" y="215"/>
                  </a:cubicBezTo>
                  <a:cubicBezTo>
                    <a:pt x="271" y="183"/>
                    <a:pt x="271" y="183"/>
                    <a:pt x="271" y="183"/>
                  </a:cubicBezTo>
                  <a:lnTo>
                    <a:pt x="307" y="183"/>
                  </a:lnTo>
                  <a:close/>
                  <a:moveTo>
                    <a:pt x="274" y="179"/>
                  </a:moveTo>
                  <a:cubicBezTo>
                    <a:pt x="310" y="146"/>
                    <a:pt x="310" y="146"/>
                    <a:pt x="310" y="146"/>
                  </a:cubicBezTo>
                  <a:cubicBezTo>
                    <a:pt x="310" y="179"/>
                    <a:pt x="310" y="179"/>
                    <a:pt x="310" y="179"/>
                  </a:cubicBezTo>
                  <a:lnTo>
                    <a:pt x="274" y="179"/>
                  </a:lnTo>
                  <a:close/>
                  <a:moveTo>
                    <a:pt x="271" y="177"/>
                  </a:moveTo>
                  <a:cubicBezTo>
                    <a:pt x="271" y="144"/>
                    <a:pt x="271" y="144"/>
                    <a:pt x="271" y="144"/>
                  </a:cubicBezTo>
                  <a:cubicBezTo>
                    <a:pt x="306" y="144"/>
                    <a:pt x="306" y="144"/>
                    <a:pt x="306" y="144"/>
                  </a:cubicBezTo>
                  <a:lnTo>
                    <a:pt x="271" y="177"/>
                  </a:lnTo>
                  <a:close/>
                  <a:moveTo>
                    <a:pt x="313" y="79"/>
                  </a:moveTo>
                  <a:cubicBezTo>
                    <a:pt x="313" y="16"/>
                    <a:pt x="313" y="16"/>
                    <a:pt x="313" y="16"/>
                  </a:cubicBezTo>
                  <a:cubicBezTo>
                    <a:pt x="314" y="16"/>
                    <a:pt x="315" y="15"/>
                    <a:pt x="316" y="15"/>
                  </a:cubicBezTo>
                  <a:cubicBezTo>
                    <a:pt x="388" y="88"/>
                    <a:pt x="388" y="88"/>
                    <a:pt x="388" y="88"/>
                  </a:cubicBezTo>
                  <a:cubicBezTo>
                    <a:pt x="320" y="88"/>
                    <a:pt x="320" y="88"/>
                    <a:pt x="320" y="88"/>
                  </a:cubicBezTo>
                  <a:cubicBezTo>
                    <a:pt x="320" y="79"/>
                    <a:pt x="320" y="79"/>
                    <a:pt x="320" y="79"/>
                  </a:cubicBezTo>
                  <a:lnTo>
                    <a:pt x="313" y="7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9" name="Freeform 137"/>
            <p:cNvSpPr>
              <a:spLocks noEditPoints="1"/>
            </p:cNvSpPr>
            <p:nvPr/>
          </p:nvSpPr>
          <p:spPr bwMode="auto">
            <a:xfrm>
              <a:off x="5165" y="1057"/>
              <a:ext cx="1017" cy="1216"/>
            </a:xfrm>
            <a:custGeom>
              <a:avLst/>
              <a:gdLst>
                <a:gd name="T0" fmla="*/ 110 w 430"/>
                <a:gd name="T1" fmla="*/ 105 h 514"/>
                <a:gd name="T2" fmla="*/ 110 w 430"/>
                <a:gd name="T3" fmla="*/ 450 h 514"/>
                <a:gd name="T4" fmla="*/ 78 w 430"/>
                <a:gd name="T5" fmla="*/ 477 h 514"/>
                <a:gd name="T6" fmla="*/ 182 w 430"/>
                <a:gd name="T7" fmla="*/ 477 h 514"/>
                <a:gd name="T8" fmla="*/ 162 w 430"/>
                <a:gd name="T9" fmla="*/ 450 h 514"/>
                <a:gd name="T10" fmla="*/ 168 w 430"/>
                <a:gd name="T11" fmla="*/ 106 h 514"/>
                <a:gd name="T12" fmla="*/ 240 w 430"/>
                <a:gd name="T13" fmla="*/ 106 h 514"/>
                <a:gd name="T14" fmla="*/ 314 w 430"/>
                <a:gd name="T15" fmla="*/ 110 h 514"/>
                <a:gd name="T16" fmla="*/ 274 w 430"/>
                <a:gd name="T17" fmla="*/ 206 h 514"/>
                <a:gd name="T18" fmla="*/ 396 w 430"/>
                <a:gd name="T19" fmla="*/ 213 h 514"/>
                <a:gd name="T20" fmla="*/ 341 w 430"/>
                <a:gd name="T21" fmla="*/ 181 h 514"/>
                <a:gd name="T22" fmla="*/ 355 w 430"/>
                <a:gd name="T23" fmla="*/ 110 h 514"/>
                <a:gd name="T24" fmla="*/ 430 w 430"/>
                <a:gd name="T25" fmla="*/ 104 h 514"/>
                <a:gd name="T26" fmla="*/ 407 w 430"/>
                <a:gd name="T27" fmla="*/ 73 h 514"/>
                <a:gd name="T28" fmla="*/ 407 w 430"/>
                <a:gd name="T29" fmla="*/ 72 h 514"/>
                <a:gd name="T30" fmla="*/ 126 w 430"/>
                <a:gd name="T31" fmla="*/ 8 h 514"/>
                <a:gd name="T32" fmla="*/ 117 w 430"/>
                <a:gd name="T33" fmla="*/ 0 h 514"/>
                <a:gd name="T34" fmla="*/ 0 w 430"/>
                <a:gd name="T35" fmla="*/ 88 h 514"/>
                <a:gd name="T36" fmla="*/ 408 w 430"/>
                <a:gd name="T37" fmla="*/ 79 h 514"/>
                <a:gd name="T38" fmla="*/ 120 w 430"/>
                <a:gd name="T39" fmla="*/ 77 h 514"/>
                <a:gd name="T40" fmla="*/ 347 w 430"/>
                <a:gd name="T41" fmla="*/ 75 h 514"/>
                <a:gd name="T42" fmla="*/ 349 w 430"/>
                <a:gd name="T43" fmla="*/ 103 h 514"/>
                <a:gd name="T44" fmla="*/ 375 w 430"/>
                <a:gd name="T45" fmla="*/ 75 h 514"/>
                <a:gd name="T46" fmla="*/ 382 w 430"/>
                <a:gd name="T47" fmla="*/ 103 h 514"/>
                <a:gd name="T48" fmla="*/ 380 w 430"/>
                <a:gd name="T49" fmla="*/ 75 h 514"/>
                <a:gd name="T50" fmla="*/ 377 w 430"/>
                <a:gd name="T51" fmla="*/ 103 h 514"/>
                <a:gd name="T52" fmla="*/ 386 w 430"/>
                <a:gd name="T53" fmla="*/ 206 h 514"/>
                <a:gd name="T54" fmla="*/ 348 w 430"/>
                <a:gd name="T55" fmla="*/ 110 h 514"/>
                <a:gd name="T56" fmla="*/ 299 w 430"/>
                <a:gd name="T57" fmla="*/ 103 h 514"/>
                <a:gd name="T58" fmla="*/ 297 w 430"/>
                <a:gd name="T59" fmla="*/ 75 h 514"/>
                <a:gd name="T60" fmla="*/ 271 w 430"/>
                <a:gd name="T61" fmla="*/ 103 h 514"/>
                <a:gd name="T62" fmla="*/ 269 w 430"/>
                <a:gd name="T63" fmla="*/ 75 h 514"/>
                <a:gd name="T64" fmla="*/ 243 w 430"/>
                <a:gd name="T65" fmla="*/ 103 h 514"/>
                <a:gd name="T66" fmla="*/ 241 w 430"/>
                <a:gd name="T67" fmla="*/ 75 h 514"/>
                <a:gd name="T68" fmla="*/ 216 w 430"/>
                <a:gd name="T69" fmla="*/ 103 h 514"/>
                <a:gd name="T70" fmla="*/ 214 w 430"/>
                <a:gd name="T71" fmla="*/ 75 h 514"/>
                <a:gd name="T72" fmla="*/ 187 w 430"/>
                <a:gd name="T73" fmla="*/ 103 h 514"/>
                <a:gd name="T74" fmla="*/ 186 w 430"/>
                <a:gd name="T75" fmla="*/ 75 h 514"/>
                <a:gd name="T76" fmla="*/ 183 w 430"/>
                <a:gd name="T77" fmla="*/ 73 h 514"/>
                <a:gd name="T78" fmla="*/ 122 w 430"/>
                <a:gd name="T79" fmla="*/ 14 h 514"/>
                <a:gd name="T80" fmla="*/ 183 w 430"/>
                <a:gd name="T81" fmla="*/ 73 h 514"/>
                <a:gd name="T82" fmla="*/ 183 w 430"/>
                <a:gd name="T83" fmla="*/ 73 h 514"/>
                <a:gd name="T84" fmla="*/ 182 w 430"/>
                <a:gd name="T85" fmla="*/ 103 h 514"/>
                <a:gd name="T86" fmla="*/ 120 w 430"/>
                <a:gd name="T87" fmla="*/ 416 h 514"/>
                <a:gd name="T88" fmla="*/ 159 w 430"/>
                <a:gd name="T89" fmla="*/ 448 h 514"/>
                <a:gd name="T90" fmla="*/ 156 w 430"/>
                <a:gd name="T91" fmla="*/ 410 h 514"/>
                <a:gd name="T92" fmla="*/ 159 w 430"/>
                <a:gd name="T93" fmla="*/ 408 h 514"/>
                <a:gd name="T94" fmla="*/ 156 w 430"/>
                <a:gd name="T95" fmla="*/ 372 h 514"/>
                <a:gd name="T96" fmla="*/ 159 w 430"/>
                <a:gd name="T97" fmla="*/ 369 h 514"/>
                <a:gd name="T98" fmla="*/ 156 w 430"/>
                <a:gd name="T99" fmla="*/ 333 h 514"/>
                <a:gd name="T100" fmla="*/ 159 w 430"/>
                <a:gd name="T101" fmla="*/ 331 h 514"/>
                <a:gd name="T102" fmla="*/ 156 w 430"/>
                <a:gd name="T103" fmla="*/ 294 h 514"/>
                <a:gd name="T104" fmla="*/ 159 w 430"/>
                <a:gd name="T105" fmla="*/ 292 h 514"/>
                <a:gd name="T106" fmla="*/ 156 w 430"/>
                <a:gd name="T107" fmla="*/ 256 h 514"/>
                <a:gd name="T108" fmla="*/ 159 w 430"/>
                <a:gd name="T109" fmla="*/ 253 h 514"/>
                <a:gd name="T110" fmla="*/ 156 w 430"/>
                <a:gd name="T111" fmla="*/ 217 h 514"/>
                <a:gd name="T112" fmla="*/ 123 w 430"/>
                <a:gd name="T113" fmla="*/ 182 h 514"/>
                <a:gd name="T114" fmla="*/ 156 w 430"/>
                <a:gd name="T115" fmla="*/ 178 h 514"/>
                <a:gd name="T116" fmla="*/ 159 w 430"/>
                <a:gd name="T117" fmla="*/ 176 h 514"/>
                <a:gd name="T118" fmla="*/ 41 w 430"/>
                <a:gd name="T119" fmla="*/ 88 h 514"/>
                <a:gd name="T120" fmla="*/ 110 w 430"/>
                <a:gd name="T121" fmla="*/ 78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0" h="514">
                  <a:moveTo>
                    <a:pt x="0" y="88"/>
                  </a:moveTo>
                  <a:cubicBezTo>
                    <a:pt x="0" y="96"/>
                    <a:pt x="0" y="96"/>
                    <a:pt x="0" y="96"/>
                  </a:cubicBezTo>
                  <a:cubicBezTo>
                    <a:pt x="0" y="105"/>
                    <a:pt x="0" y="105"/>
                    <a:pt x="0" y="105"/>
                  </a:cubicBezTo>
                  <a:cubicBezTo>
                    <a:pt x="110" y="105"/>
                    <a:pt x="110" y="105"/>
                    <a:pt x="110" y="105"/>
                  </a:cubicBezTo>
                  <a:cubicBezTo>
                    <a:pt x="110" y="143"/>
                    <a:pt x="110" y="143"/>
                    <a:pt x="110" y="143"/>
                  </a:cubicBezTo>
                  <a:cubicBezTo>
                    <a:pt x="117" y="143"/>
                    <a:pt x="117" y="143"/>
                    <a:pt x="117" y="143"/>
                  </a:cubicBezTo>
                  <a:cubicBezTo>
                    <a:pt x="117" y="450"/>
                    <a:pt x="117" y="450"/>
                    <a:pt x="117" y="450"/>
                  </a:cubicBezTo>
                  <a:cubicBezTo>
                    <a:pt x="110" y="450"/>
                    <a:pt x="110" y="450"/>
                    <a:pt x="110" y="450"/>
                  </a:cubicBezTo>
                  <a:cubicBezTo>
                    <a:pt x="110" y="463"/>
                    <a:pt x="110" y="463"/>
                    <a:pt x="110" y="463"/>
                  </a:cubicBezTo>
                  <a:cubicBezTo>
                    <a:pt x="97" y="463"/>
                    <a:pt x="97" y="463"/>
                    <a:pt x="97" y="463"/>
                  </a:cubicBezTo>
                  <a:cubicBezTo>
                    <a:pt x="97" y="477"/>
                    <a:pt x="97" y="477"/>
                    <a:pt x="97" y="477"/>
                  </a:cubicBezTo>
                  <a:cubicBezTo>
                    <a:pt x="78" y="477"/>
                    <a:pt x="78" y="477"/>
                    <a:pt x="78" y="477"/>
                  </a:cubicBezTo>
                  <a:cubicBezTo>
                    <a:pt x="72" y="514"/>
                    <a:pt x="72" y="514"/>
                    <a:pt x="72" y="514"/>
                  </a:cubicBezTo>
                  <a:cubicBezTo>
                    <a:pt x="207" y="514"/>
                    <a:pt x="207" y="514"/>
                    <a:pt x="207" y="514"/>
                  </a:cubicBezTo>
                  <a:cubicBezTo>
                    <a:pt x="201" y="477"/>
                    <a:pt x="201" y="477"/>
                    <a:pt x="201" y="477"/>
                  </a:cubicBezTo>
                  <a:cubicBezTo>
                    <a:pt x="182" y="477"/>
                    <a:pt x="182" y="477"/>
                    <a:pt x="182" y="477"/>
                  </a:cubicBezTo>
                  <a:cubicBezTo>
                    <a:pt x="182" y="463"/>
                    <a:pt x="182" y="463"/>
                    <a:pt x="182" y="463"/>
                  </a:cubicBezTo>
                  <a:cubicBezTo>
                    <a:pt x="169" y="463"/>
                    <a:pt x="169" y="463"/>
                    <a:pt x="169" y="463"/>
                  </a:cubicBezTo>
                  <a:cubicBezTo>
                    <a:pt x="169" y="450"/>
                    <a:pt x="169" y="450"/>
                    <a:pt x="169" y="450"/>
                  </a:cubicBezTo>
                  <a:cubicBezTo>
                    <a:pt x="162" y="450"/>
                    <a:pt x="162" y="450"/>
                    <a:pt x="162" y="450"/>
                  </a:cubicBezTo>
                  <a:cubicBezTo>
                    <a:pt x="162" y="143"/>
                    <a:pt x="162" y="143"/>
                    <a:pt x="162" y="143"/>
                  </a:cubicBezTo>
                  <a:cubicBezTo>
                    <a:pt x="173" y="143"/>
                    <a:pt x="173" y="143"/>
                    <a:pt x="173" y="143"/>
                  </a:cubicBezTo>
                  <a:cubicBezTo>
                    <a:pt x="173" y="113"/>
                    <a:pt x="173" y="113"/>
                    <a:pt x="173" y="113"/>
                  </a:cubicBezTo>
                  <a:cubicBezTo>
                    <a:pt x="168" y="106"/>
                    <a:pt x="168" y="106"/>
                    <a:pt x="168" y="106"/>
                  </a:cubicBezTo>
                  <a:cubicBezTo>
                    <a:pt x="212" y="106"/>
                    <a:pt x="212" y="106"/>
                    <a:pt x="212" y="106"/>
                  </a:cubicBezTo>
                  <a:cubicBezTo>
                    <a:pt x="212" y="106"/>
                    <a:pt x="212" y="106"/>
                    <a:pt x="212" y="106"/>
                  </a:cubicBezTo>
                  <a:cubicBezTo>
                    <a:pt x="212" y="106"/>
                    <a:pt x="212" y="106"/>
                    <a:pt x="212" y="106"/>
                  </a:cubicBezTo>
                  <a:cubicBezTo>
                    <a:pt x="240" y="106"/>
                    <a:pt x="240" y="106"/>
                    <a:pt x="240" y="106"/>
                  </a:cubicBezTo>
                  <a:cubicBezTo>
                    <a:pt x="240" y="106"/>
                    <a:pt x="240" y="106"/>
                    <a:pt x="240" y="106"/>
                  </a:cubicBezTo>
                  <a:cubicBezTo>
                    <a:pt x="311" y="106"/>
                    <a:pt x="311" y="106"/>
                    <a:pt x="311" y="106"/>
                  </a:cubicBezTo>
                  <a:cubicBezTo>
                    <a:pt x="312" y="110"/>
                    <a:pt x="312" y="110"/>
                    <a:pt x="312" y="110"/>
                  </a:cubicBezTo>
                  <a:cubicBezTo>
                    <a:pt x="314" y="110"/>
                    <a:pt x="314" y="110"/>
                    <a:pt x="314" y="110"/>
                  </a:cubicBezTo>
                  <a:cubicBezTo>
                    <a:pt x="330" y="173"/>
                    <a:pt x="330" y="173"/>
                    <a:pt x="330" y="173"/>
                  </a:cubicBezTo>
                  <a:cubicBezTo>
                    <a:pt x="327" y="175"/>
                    <a:pt x="325" y="178"/>
                    <a:pt x="325" y="181"/>
                  </a:cubicBezTo>
                  <a:cubicBezTo>
                    <a:pt x="325" y="182"/>
                    <a:pt x="325" y="182"/>
                    <a:pt x="325" y="183"/>
                  </a:cubicBezTo>
                  <a:cubicBezTo>
                    <a:pt x="274" y="206"/>
                    <a:pt x="274" y="206"/>
                    <a:pt x="274" y="206"/>
                  </a:cubicBezTo>
                  <a:cubicBezTo>
                    <a:pt x="274" y="206"/>
                    <a:pt x="274" y="206"/>
                    <a:pt x="274" y="206"/>
                  </a:cubicBezTo>
                  <a:cubicBezTo>
                    <a:pt x="268" y="206"/>
                    <a:pt x="268" y="206"/>
                    <a:pt x="268" y="206"/>
                  </a:cubicBezTo>
                  <a:cubicBezTo>
                    <a:pt x="268" y="213"/>
                    <a:pt x="268" y="213"/>
                    <a:pt x="268" y="213"/>
                  </a:cubicBezTo>
                  <a:cubicBezTo>
                    <a:pt x="396" y="213"/>
                    <a:pt x="396" y="213"/>
                    <a:pt x="396" y="213"/>
                  </a:cubicBezTo>
                  <a:cubicBezTo>
                    <a:pt x="396" y="206"/>
                    <a:pt x="396" y="206"/>
                    <a:pt x="396" y="206"/>
                  </a:cubicBezTo>
                  <a:cubicBezTo>
                    <a:pt x="391" y="206"/>
                    <a:pt x="391" y="206"/>
                    <a:pt x="391" y="206"/>
                  </a:cubicBezTo>
                  <a:cubicBezTo>
                    <a:pt x="391" y="206"/>
                    <a:pt x="391" y="206"/>
                    <a:pt x="391" y="206"/>
                  </a:cubicBezTo>
                  <a:cubicBezTo>
                    <a:pt x="341" y="181"/>
                    <a:pt x="341" y="181"/>
                    <a:pt x="341" y="181"/>
                  </a:cubicBezTo>
                  <a:cubicBezTo>
                    <a:pt x="341" y="181"/>
                    <a:pt x="341" y="181"/>
                    <a:pt x="341" y="181"/>
                  </a:cubicBezTo>
                  <a:cubicBezTo>
                    <a:pt x="341" y="178"/>
                    <a:pt x="339" y="175"/>
                    <a:pt x="337" y="174"/>
                  </a:cubicBezTo>
                  <a:cubicBezTo>
                    <a:pt x="352" y="110"/>
                    <a:pt x="352" y="110"/>
                    <a:pt x="352" y="110"/>
                  </a:cubicBezTo>
                  <a:cubicBezTo>
                    <a:pt x="355" y="110"/>
                    <a:pt x="355" y="110"/>
                    <a:pt x="355" y="110"/>
                  </a:cubicBezTo>
                  <a:cubicBezTo>
                    <a:pt x="356" y="106"/>
                    <a:pt x="356" y="106"/>
                    <a:pt x="356" y="106"/>
                  </a:cubicBezTo>
                  <a:cubicBezTo>
                    <a:pt x="428" y="106"/>
                    <a:pt x="428" y="106"/>
                    <a:pt x="428" y="106"/>
                  </a:cubicBezTo>
                  <a:cubicBezTo>
                    <a:pt x="429" y="106"/>
                    <a:pt x="429" y="106"/>
                    <a:pt x="430" y="105"/>
                  </a:cubicBezTo>
                  <a:cubicBezTo>
                    <a:pt x="430" y="105"/>
                    <a:pt x="430" y="104"/>
                    <a:pt x="430" y="104"/>
                  </a:cubicBezTo>
                  <a:cubicBezTo>
                    <a:pt x="408" y="73"/>
                    <a:pt x="408" y="73"/>
                    <a:pt x="408" y="73"/>
                  </a:cubicBezTo>
                  <a:cubicBezTo>
                    <a:pt x="408" y="73"/>
                    <a:pt x="408" y="73"/>
                    <a:pt x="407" y="73"/>
                  </a:cubicBezTo>
                  <a:cubicBezTo>
                    <a:pt x="407" y="73"/>
                    <a:pt x="407" y="73"/>
                    <a:pt x="407" y="73"/>
                  </a:cubicBezTo>
                  <a:cubicBezTo>
                    <a:pt x="407" y="73"/>
                    <a:pt x="407" y="73"/>
                    <a:pt x="407" y="73"/>
                  </a:cubicBezTo>
                  <a:cubicBezTo>
                    <a:pt x="407" y="73"/>
                    <a:pt x="407" y="73"/>
                    <a:pt x="407" y="73"/>
                  </a:cubicBezTo>
                  <a:cubicBezTo>
                    <a:pt x="407" y="72"/>
                    <a:pt x="407" y="72"/>
                    <a:pt x="407" y="72"/>
                  </a:cubicBezTo>
                  <a:cubicBezTo>
                    <a:pt x="407" y="72"/>
                    <a:pt x="407" y="72"/>
                    <a:pt x="407" y="72"/>
                  </a:cubicBezTo>
                  <a:cubicBezTo>
                    <a:pt x="407" y="72"/>
                    <a:pt x="407" y="72"/>
                    <a:pt x="407" y="72"/>
                  </a:cubicBezTo>
                  <a:cubicBezTo>
                    <a:pt x="406" y="72"/>
                    <a:pt x="406" y="72"/>
                    <a:pt x="406" y="72"/>
                  </a:cubicBezTo>
                  <a:cubicBezTo>
                    <a:pt x="323" y="72"/>
                    <a:pt x="323" y="72"/>
                    <a:pt x="323" y="72"/>
                  </a:cubicBezTo>
                  <a:cubicBezTo>
                    <a:pt x="126" y="8"/>
                    <a:pt x="126" y="8"/>
                    <a:pt x="126" y="8"/>
                  </a:cubicBezTo>
                  <a:cubicBezTo>
                    <a:pt x="126" y="8"/>
                    <a:pt x="126" y="8"/>
                    <a:pt x="126" y="8"/>
                  </a:cubicBezTo>
                  <a:cubicBezTo>
                    <a:pt x="126" y="3"/>
                    <a:pt x="122" y="0"/>
                    <a:pt x="118" y="0"/>
                  </a:cubicBezTo>
                  <a:cubicBezTo>
                    <a:pt x="118" y="0"/>
                    <a:pt x="117" y="0"/>
                    <a:pt x="117" y="0"/>
                  </a:cubicBezTo>
                  <a:cubicBezTo>
                    <a:pt x="117" y="0"/>
                    <a:pt x="117" y="0"/>
                    <a:pt x="117" y="0"/>
                  </a:cubicBezTo>
                  <a:cubicBezTo>
                    <a:pt x="117" y="0"/>
                    <a:pt x="117" y="0"/>
                    <a:pt x="117" y="0"/>
                  </a:cubicBezTo>
                  <a:cubicBezTo>
                    <a:pt x="113" y="0"/>
                    <a:pt x="110" y="4"/>
                    <a:pt x="110" y="8"/>
                  </a:cubicBezTo>
                  <a:cubicBezTo>
                    <a:pt x="110" y="9"/>
                    <a:pt x="111" y="11"/>
                    <a:pt x="112" y="12"/>
                  </a:cubicBezTo>
                  <a:cubicBezTo>
                    <a:pt x="37" y="88"/>
                    <a:pt x="37" y="88"/>
                    <a:pt x="37" y="88"/>
                  </a:cubicBezTo>
                  <a:lnTo>
                    <a:pt x="0" y="88"/>
                  </a:lnTo>
                  <a:close/>
                  <a:moveTo>
                    <a:pt x="408" y="79"/>
                  </a:moveTo>
                  <a:cubicBezTo>
                    <a:pt x="425" y="103"/>
                    <a:pt x="425" y="103"/>
                    <a:pt x="425" y="103"/>
                  </a:cubicBezTo>
                  <a:cubicBezTo>
                    <a:pt x="408" y="103"/>
                    <a:pt x="408" y="103"/>
                    <a:pt x="408" y="103"/>
                  </a:cubicBezTo>
                  <a:lnTo>
                    <a:pt x="408" y="79"/>
                  </a:lnTo>
                  <a:close/>
                  <a:moveTo>
                    <a:pt x="120" y="77"/>
                  </a:moveTo>
                  <a:cubicBezTo>
                    <a:pt x="120" y="16"/>
                    <a:pt x="120" y="16"/>
                    <a:pt x="120" y="16"/>
                  </a:cubicBezTo>
                  <a:cubicBezTo>
                    <a:pt x="142" y="77"/>
                    <a:pt x="142" y="77"/>
                    <a:pt x="142" y="77"/>
                  </a:cubicBezTo>
                  <a:lnTo>
                    <a:pt x="120" y="77"/>
                  </a:lnTo>
                  <a:close/>
                  <a:moveTo>
                    <a:pt x="347" y="75"/>
                  </a:moveTo>
                  <a:cubicBezTo>
                    <a:pt x="324" y="101"/>
                    <a:pt x="324" y="101"/>
                    <a:pt x="324" y="101"/>
                  </a:cubicBezTo>
                  <a:cubicBezTo>
                    <a:pt x="324" y="75"/>
                    <a:pt x="324" y="75"/>
                    <a:pt x="324" y="75"/>
                  </a:cubicBezTo>
                  <a:lnTo>
                    <a:pt x="347" y="75"/>
                  </a:lnTo>
                  <a:close/>
                  <a:moveTo>
                    <a:pt x="349" y="103"/>
                  </a:moveTo>
                  <a:cubicBezTo>
                    <a:pt x="326" y="103"/>
                    <a:pt x="326" y="103"/>
                    <a:pt x="326" y="103"/>
                  </a:cubicBezTo>
                  <a:cubicBezTo>
                    <a:pt x="349" y="78"/>
                    <a:pt x="349" y="78"/>
                    <a:pt x="349" y="78"/>
                  </a:cubicBezTo>
                  <a:lnTo>
                    <a:pt x="349" y="103"/>
                  </a:lnTo>
                  <a:close/>
                  <a:moveTo>
                    <a:pt x="375" y="75"/>
                  </a:moveTo>
                  <a:cubicBezTo>
                    <a:pt x="352" y="101"/>
                    <a:pt x="352" y="101"/>
                    <a:pt x="352" y="101"/>
                  </a:cubicBezTo>
                  <a:cubicBezTo>
                    <a:pt x="352" y="75"/>
                    <a:pt x="352" y="75"/>
                    <a:pt x="352" y="75"/>
                  </a:cubicBezTo>
                  <a:lnTo>
                    <a:pt x="375" y="75"/>
                  </a:lnTo>
                  <a:close/>
                  <a:moveTo>
                    <a:pt x="382" y="103"/>
                  </a:moveTo>
                  <a:cubicBezTo>
                    <a:pt x="405" y="78"/>
                    <a:pt x="405" y="78"/>
                    <a:pt x="405" y="78"/>
                  </a:cubicBezTo>
                  <a:cubicBezTo>
                    <a:pt x="405" y="103"/>
                    <a:pt x="405" y="103"/>
                    <a:pt x="405" y="103"/>
                  </a:cubicBezTo>
                  <a:lnTo>
                    <a:pt x="382" y="103"/>
                  </a:lnTo>
                  <a:close/>
                  <a:moveTo>
                    <a:pt x="380" y="75"/>
                  </a:moveTo>
                  <a:cubicBezTo>
                    <a:pt x="403" y="75"/>
                    <a:pt x="403" y="75"/>
                    <a:pt x="403" y="75"/>
                  </a:cubicBezTo>
                  <a:cubicBezTo>
                    <a:pt x="380" y="101"/>
                    <a:pt x="380" y="101"/>
                    <a:pt x="380" y="101"/>
                  </a:cubicBezTo>
                  <a:lnTo>
                    <a:pt x="380" y="75"/>
                  </a:lnTo>
                  <a:close/>
                  <a:moveTo>
                    <a:pt x="377" y="103"/>
                  </a:moveTo>
                  <a:cubicBezTo>
                    <a:pt x="354" y="103"/>
                    <a:pt x="354" y="103"/>
                    <a:pt x="354" y="103"/>
                  </a:cubicBezTo>
                  <a:cubicBezTo>
                    <a:pt x="377" y="78"/>
                    <a:pt x="377" y="78"/>
                    <a:pt x="377" y="78"/>
                  </a:cubicBezTo>
                  <a:lnTo>
                    <a:pt x="377" y="103"/>
                  </a:lnTo>
                  <a:close/>
                  <a:moveTo>
                    <a:pt x="326" y="185"/>
                  </a:moveTo>
                  <a:cubicBezTo>
                    <a:pt x="327" y="188"/>
                    <a:pt x="330" y="189"/>
                    <a:pt x="333" y="189"/>
                  </a:cubicBezTo>
                  <a:cubicBezTo>
                    <a:pt x="337" y="189"/>
                    <a:pt x="340" y="187"/>
                    <a:pt x="341" y="184"/>
                  </a:cubicBezTo>
                  <a:cubicBezTo>
                    <a:pt x="386" y="206"/>
                    <a:pt x="386" y="206"/>
                    <a:pt x="386" y="206"/>
                  </a:cubicBezTo>
                  <a:cubicBezTo>
                    <a:pt x="281" y="206"/>
                    <a:pt x="281" y="206"/>
                    <a:pt x="281" y="206"/>
                  </a:cubicBezTo>
                  <a:lnTo>
                    <a:pt x="326" y="185"/>
                  </a:lnTo>
                  <a:close/>
                  <a:moveTo>
                    <a:pt x="318" y="110"/>
                  </a:moveTo>
                  <a:cubicBezTo>
                    <a:pt x="348" y="110"/>
                    <a:pt x="348" y="110"/>
                    <a:pt x="348" y="110"/>
                  </a:cubicBezTo>
                  <a:cubicBezTo>
                    <a:pt x="333" y="173"/>
                    <a:pt x="333" y="173"/>
                    <a:pt x="333" y="173"/>
                  </a:cubicBezTo>
                  <a:cubicBezTo>
                    <a:pt x="333" y="173"/>
                    <a:pt x="333" y="173"/>
                    <a:pt x="333" y="173"/>
                  </a:cubicBezTo>
                  <a:lnTo>
                    <a:pt x="318" y="110"/>
                  </a:lnTo>
                  <a:close/>
                  <a:moveTo>
                    <a:pt x="299" y="103"/>
                  </a:moveTo>
                  <a:cubicBezTo>
                    <a:pt x="321" y="78"/>
                    <a:pt x="321" y="78"/>
                    <a:pt x="321" y="78"/>
                  </a:cubicBezTo>
                  <a:cubicBezTo>
                    <a:pt x="321" y="103"/>
                    <a:pt x="321" y="103"/>
                    <a:pt x="321" y="103"/>
                  </a:cubicBezTo>
                  <a:lnTo>
                    <a:pt x="299" y="103"/>
                  </a:lnTo>
                  <a:close/>
                  <a:moveTo>
                    <a:pt x="297" y="75"/>
                  </a:moveTo>
                  <a:cubicBezTo>
                    <a:pt x="319" y="75"/>
                    <a:pt x="319" y="75"/>
                    <a:pt x="319" y="75"/>
                  </a:cubicBezTo>
                  <a:cubicBezTo>
                    <a:pt x="297" y="101"/>
                    <a:pt x="297" y="101"/>
                    <a:pt x="297" y="101"/>
                  </a:cubicBezTo>
                  <a:lnTo>
                    <a:pt x="297" y="75"/>
                  </a:lnTo>
                  <a:close/>
                  <a:moveTo>
                    <a:pt x="271" y="103"/>
                  </a:moveTo>
                  <a:cubicBezTo>
                    <a:pt x="294" y="78"/>
                    <a:pt x="294" y="78"/>
                    <a:pt x="294" y="78"/>
                  </a:cubicBezTo>
                  <a:cubicBezTo>
                    <a:pt x="294" y="103"/>
                    <a:pt x="294" y="103"/>
                    <a:pt x="294" y="103"/>
                  </a:cubicBezTo>
                  <a:lnTo>
                    <a:pt x="271" y="103"/>
                  </a:lnTo>
                  <a:close/>
                  <a:moveTo>
                    <a:pt x="269" y="75"/>
                  </a:moveTo>
                  <a:cubicBezTo>
                    <a:pt x="292" y="75"/>
                    <a:pt x="292" y="75"/>
                    <a:pt x="292" y="75"/>
                  </a:cubicBezTo>
                  <a:cubicBezTo>
                    <a:pt x="269" y="101"/>
                    <a:pt x="269" y="101"/>
                    <a:pt x="269" y="101"/>
                  </a:cubicBezTo>
                  <a:lnTo>
                    <a:pt x="269" y="75"/>
                  </a:lnTo>
                  <a:close/>
                  <a:moveTo>
                    <a:pt x="243" y="103"/>
                  </a:moveTo>
                  <a:cubicBezTo>
                    <a:pt x="266" y="78"/>
                    <a:pt x="266" y="78"/>
                    <a:pt x="266" y="78"/>
                  </a:cubicBezTo>
                  <a:cubicBezTo>
                    <a:pt x="266" y="103"/>
                    <a:pt x="266" y="103"/>
                    <a:pt x="266" y="103"/>
                  </a:cubicBezTo>
                  <a:lnTo>
                    <a:pt x="243" y="103"/>
                  </a:lnTo>
                  <a:close/>
                  <a:moveTo>
                    <a:pt x="241" y="75"/>
                  </a:moveTo>
                  <a:cubicBezTo>
                    <a:pt x="264" y="75"/>
                    <a:pt x="264" y="75"/>
                    <a:pt x="264" y="75"/>
                  </a:cubicBezTo>
                  <a:cubicBezTo>
                    <a:pt x="241" y="101"/>
                    <a:pt x="241" y="101"/>
                    <a:pt x="241" y="101"/>
                  </a:cubicBezTo>
                  <a:lnTo>
                    <a:pt x="241" y="75"/>
                  </a:lnTo>
                  <a:close/>
                  <a:moveTo>
                    <a:pt x="216" y="103"/>
                  </a:moveTo>
                  <a:cubicBezTo>
                    <a:pt x="238" y="78"/>
                    <a:pt x="238" y="78"/>
                    <a:pt x="238" y="78"/>
                  </a:cubicBezTo>
                  <a:cubicBezTo>
                    <a:pt x="238" y="103"/>
                    <a:pt x="238" y="103"/>
                    <a:pt x="238" y="103"/>
                  </a:cubicBezTo>
                  <a:lnTo>
                    <a:pt x="216" y="103"/>
                  </a:lnTo>
                  <a:close/>
                  <a:moveTo>
                    <a:pt x="214" y="75"/>
                  </a:moveTo>
                  <a:cubicBezTo>
                    <a:pt x="237" y="75"/>
                    <a:pt x="237" y="75"/>
                    <a:pt x="237" y="75"/>
                  </a:cubicBezTo>
                  <a:cubicBezTo>
                    <a:pt x="214" y="101"/>
                    <a:pt x="214" y="101"/>
                    <a:pt x="214" y="101"/>
                  </a:cubicBezTo>
                  <a:lnTo>
                    <a:pt x="214" y="75"/>
                  </a:lnTo>
                  <a:close/>
                  <a:moveTo>
                    <a:pt x="187" y="103"/>
                  </a:moveTo>
                  <a:cubicBezTo>
                    <a:pt x="211" y="78"/>
                    <a:pt x="211" y="78"/>
                    <a:pt x="211" y="78"/>
                  </a:cubicBezTo>
                  <a:cubicBezTo>
                    <a:pt x="211" y="103"/>
                    <a:pt x="211" y="103"/>
                    <a:pt x="211" y="103"/>
                  </a:cubicBezTo>
                  <a:lnTo>
                    <a:pt x="187" y="103"/>
                  </a:lnTo>
                  <a:close/>
                  <a:moveTo>
                    <a:pt x="186" y="75"/>
                  </a:moveTo>
                  <a:cubicBezTo>
                    <a:pt x="209" y="75"/>
                    <a:pt x="209" y="75"/>
                    <a:pt x="209" y="75"/>
                  </a:cubicBezTo>
                  <a:cubicBezTo>
                    <a:pt x="186" y="101"/>
                    <a:pt x="186" y="101"/>
                    <a:pt x="186" y="101"/>
                  </a:cubicBezTo>
                  <a:lnTo>
                    <a:pt x="186" y="75"/>
                  </a:lnTo>
                  <a:close/>
                  <a:moveTo>
                    <a:pt x="183" y="73"/>
                  </a:moveTo>
                  <a:cubicBezTo>
                    <a:pt x="162" y="99"/>
                    <a:pt x="162" y="99"/>
                    <a:pt x="162" y="99"/>
                  </a:cubicBezTo>
                  <a:cubicBezTo>
                    <a:pt x="147" y="78"/>
                    <a:pt x="147" y="78"/>
                    <a:pt x="147" y="78"/>
                  </a:cubicBezTo>
                  <a:cubicBezTo>
                    <a:pt x="145" y="78"/>
                    <a:pt x="145" y="78"/>
                    <a:pt x="145" y="78"/>
                  </a:cubicBezTo>
                  <a:cubicBezTo>
                    <a:pt x="122" y="14"/>
                    <a:pt x="122" y="14"/>
                    <a:pt x="122" y="14"/>
                  </a:cubicBezTo>
                  <a:cubicBezTo>
                    <a:pt x="123" y="14"/>
                    <a:pt x="124" y="13"/>
                    <a:pt x="125" y="11"/>
                  </a:cubicBezTo>
                  <a:cubicBezTo>
                    <a:pt x="313" y="72"/>
                    <a:pt x="313" y="72"/>
                    <a:pt x="313" y="72"/>
                  </a:cubicBezTo>
                  <a:cubicBezTo>
                    <a:pt x="184" y="72"/>
                    <a:pt x="184" y="72"/>
                    <a:pt x="184" y="72"/>
                  </a:cubicBezTo>
                  <a:cubicBezTo>
                    <a:pt x="184" y="72"/>
                    <a:pt x="184" y="72"/>
                    <a:pt x="183" y="73"/>
                  </a:cubicBezTo>
                  <a:cubicBezTo>
                    <a:pt x="183" y="73"/>
                    <a:pt x="183" y="73"/>
                    <a:pt x="183" y="73"/>
                  </a:cubicBezTo>
                  <a:cubicBezTo>
                    <a:pt x="183" y="73"/>
                    <a:pt x="183" y="73"/>
                    <a:pt x="183" y="73"/>
                  </a:cubicBezTo>
                  <a:cubicBezTo>
                    <a:pt x="183" y="73"/>
                    <a:pt x="183" y="73"/>
                    <a:pt x="183" y="73"/>
                  </a:cubicBezTo>
                  <a:cubicBezTo>
                    <a:pt x="183" y="73"/>
                    <a:pt x="183" y="73"/>
                    <a:pt x="183" y="73"/>
                  </a:cubicBezTo>
                  <a:close/>
                  <a:moveTo>
                    <a:pt x="166" y="103"/>
                  </a:moveTo>
                  <a:cubicBezTo>
                    <a:pt x="164" y="101"/>
                    <a:pt x="164" y="101"/>
                    <a:pt x="164" y="101"/>
                  </a:cubicBezTo>
                  <a:cubicBezTo>
                    <a:pt x="182" y="78"/>
                    <a:pt x="182" y="78"/>
                    <a:pt x="182" y="78"/>
                  </a:cubicBezTo>
                  <a:cubicBezTo>
                    <a:pt x="182" y="103"/>
                    <a:pt x="182" y="103"/>
                    <a:pt x="182" y="103"/>
                  </a:cubicBezTo>
                  <a:lnTo>
                    <a:pt x="166" y="103"/>
                  </a:lnTo>
                  <a:close/>
                  <a:moveTo>
                    <a:pt x="156" y="450"/>
                  </a:moveTo>
                  <a:cubicBezTo>
                    <a:pt x="120" y="450"/>
                    <a:pt x="120" y="450"/>
                    <a:pt x="120" y="450"/>
                  </a:cubicBezTo>
                  <a:cubicBezTo>
                    <a:pt x="120" y="416"/>
                    <a:pt x="120" y="416"/>
                    <a:pt x="120" y="416"/>
                  </a:cubicBezTo>
                  <a:lnTo>
                    <a:pt x="156" y="450"/>
                  </a:lnTo>
                  <a:close/>
                  <a:moveTo>
                    <a:pt x="123" y="414"/>
                  </a:moveTo>
                  <a:cubicBezTo>
                    <a:pt x="159" y="414"/>
                    <a:pt x="159" y="414"/>
                    <a:pt x="159" y="414"/>
                  </a:cubicBezTo>
                  <a:cubicBezTo>
                    <a:pt x="159" y="448"/>
                    <a:pt x="159" y="448"/>
                    <a:pt x="159" y="448"/>
                  </a:cubicBezTo>
                  <a:lnTo>
                    <a:pt x="123" y="414"/>
                  </a:lnTo>
                  <a:close/>
                  <a:moveTo>
                    <a:pt x="120" y="410"/>
                  </a:moveTo>
                  <a:cubicBezTo>
                    <a:pt x="120" y="378"/>
                    <a:pt x="120" y="378"/>
                    <a:pt x="120" y="378"/>
                  </a:cubicBezTo>
                  <a:cubicBezTo>
                    <a:pt x="156" y="410"/>
                    <a:pt x="156" y="410"/>
                    <a:pt x="156" y="410"/>
                  </a:cubicBezTo>
                  <a:lnTo>
                    <a:pt x="120" y="410"/>
                  </a:lnTo>
                  <a:close/>
                  <a:moveTo>
                    <a:pt x="123" y="375"/>
                  </a:moveTo>
                  <a:cubicBezTo>
                    <a:pt x="159" y="375"/>
                    <a:pt x="159" y="375"/>
                    <a:pt x="159" y="375"/>
                  </a:cubicBezTo>
                  <a:cubicBezTo>
                    <a:pt x="159" y="408"/>
                    <a:pt x="159" y="408"/>
                    <a:pt x="159" y="408"/>
                  </a:cubicBezTo>
                  <a:lnTo>
                    <a:pt x="123" y="375"/>
                  </a:lnTo>
                  <a:close/>
                  <a:moveTo>
                    <a:pt x="120" y="372"/>
                  </a:moveTo>
                  <a:cubicBezTo>
                    <a:pt x="120" y="339"/>
                    <a:pt x="120" y="339"/>
                    <a:pt x="120" y="339"/>
                  </a:cubicBezTo>
                  <a:cubicBezTo>
                    <a:pt x="156" y="372"/>
                    <a:pt x="156" y="372"/>
                    <a:pt x="156" y="372"/>
                  </a:cubicBezTo>
                  <a:lnTo>
                    <a:pt x="120" y="372"/>
                  </a:lnTo>
                  <a:close/>
                  <a:moveTo>
                    <a:pt x="123" y="337"/>
                  </a:moveTo>
                  <a:cubicBezTo>
                    <a:pt x="159" y="337"/>
                    <a:pt x="159" y="337"/>
                    <a:pt x="159" y="337"/>
                  </a:cubicBezTo>
                  <a:cubicBezTo>
                    <a:pt x="159" y="369"/>
                    <a:pt x="159" y="369"/>
                    <a:pt x="159" y="369"/>
                  </a:cubicBezTo>
                  <a:lnTo>
                    <a:pt x="123" y="337"/>
                  </a:lnTo>
                  <a:close/>
                  <a:moveTo>
                    <a:pt x="120" y="333"/>
                  </a:moveTo>
                  <a:cubicBezTo>
                    <a:pt x="120" y="300"/>
                    <a:pt x="120" y="300"/>
                    <a:pt x="120" y="300"/>
                  </a:cubicBezTo>
                  <a:cubicBezTo>
                    <a:pt x="156" y="333"/>
                    <a:pt x="156" y="333"/>
                    <a:pt x="156" y="333"/>
                  </a:cubicBezTo>
                  <a:lnTo>
                    <a:pt x="120" y="333"/>
                  </a:lnTo>
                  <a:close/>
                  <a:moveTo>
                    <a:pt x="123" y="298"/>
                  </a:moveTo>
                  <a:cubicBezTo>
                    <a:pt x="159" y="298"/>
                    <a:pt x="159" y="298"/>
                    <a:pt x="159" y="298"/>
                  </a:cubicBezTo>
                  <a:cubicBezTo>
                    <a:pt x="159" y="331"/>
                    <a:pt x="159" y="331"/>
                    <a:pt x="159" y="331"/>
                  </a:cubicBezTo>
                  <a:lnTo>
                    <a:pt x="123" y="298"/>
                  </a:lnTo>
                  <a:close/>
                  <a:moveTo>
                    <a:pt x="120" y="294"/>
                  </a:moveTo>
                  <a:cubicBezTo>
                    <a:pt x="120" y="262"/>
                    <a:pt x="120" y="262"/>
                    <a:pt x="120" y="262"/>
                  </a:cubicBezTo>
                  <a:cubicBezTo>
                    <a:pt x="156" y="294"/>
                    <a:pt x="156" y="294"/>
                    <a:pt x="156" y="294"/>
                  </a:cubicBezTo>
                  <a:lnTo>
                    <a:pt x="120" y="294"/>
                  </a:lnTo>
                  <a:close/>
                  <a:moveTo>
                    <a:pt x="123" y="259"/>
                  </a:moveTo>
                  <a:cubicBezTo>
                    <a:pt x="159" y="259"/>
                    <a:pt x="159" y="259"/>
                    <a:pt x="159" y="259"/>
                  </a:cubicBezTo>
                  <a:cubicBezTo>
                    <a:pt x="159" y="292"/>
                    <a:pt x="159" y="292"/>
                    <a:pt x="159" y="292"/>
                  </a:cubicBezTo>
                  <a:lnTo>
                    <a:pt x="123" y="259"/>
                  </a:lnTo>
                  <a:close/>
                  <a:moveTo>
                    <a:pt x="120" y="256"/>
                  </a:moveTo>
                  <a:cubicBezTo>
                    <a:pt x="120" y="223"/>
                    <a:pt x="120" y="223"/>
                    <a:pt x="120" y="223"/>
                  </a:cubicBezTo>
                  <a:cubicBezTo>
                    <a:pt x="156" y="256"/>
                    <a:pt x="156" y="256"/>
                    <a:pt x="156" y="256"/>
                  </a:cubicBezTo>
                  <a:lnTo>
                    <a:pt x="120" y="256"/>
                  </a:lnTo>
                  <a:close/>
                  <a:moveTo>
                    <a:pt x="123" y="221"/>
                  </a:moveTo>
                  <a:cubicBezTo>
                    <a:pt x="159" y="221"/>
                    <a:pt x="159" y="221"/>
                    <a:pt x="159" y="221"/>
                  </a:cubicBezTo>
                  <a:cubicBezTo>
                    <a:pt x="159" y="253"/>
                    <a:pt x="159" y="253"/>
                    <a:pt x="159" y="253"/>
                  </a:cubicBezTo>
                  <a:lnTo>
                    <a:pt x="123" y="221"/>
                  </a:lnTo>
                  <a:close/>
                  <a:moveTo>
                    <a:pt x="120" y="217"/>
                  </a:moveTo>
                  <a:cubicBezTo>
                    <a:pt x="120" y="184"/>
                    <a:pt x="120" y="184"/>
                    <a:pt x="120" y="184"/>
                  </a:cubicBezTo>
                  <a:cubicBezTo>
                    <a:pt x="156" y="217"/>
                    <a:pt x="156" y="217"/>
                    <a:pt x="156" y="217"/>
                  </a:cubicBezTo>
                  <a:lnTo>
                    <a:pt x="120" y="217"/>
                  </a:lnTo>
                  <a:close/>
                  <a:moveTo>
                    <a:pt x="159" y="182"/>
                  </a:moveTo>
                  <a:cubicBezTo>
                    <a:pt x="159" y="215"/>
                    <a:pt x="159" y="215"/>
                    <a:pt x="159" y="215"/>
                  </a:cubicBezTo>
                  <a:cubicBezTo>
                    <a:pt x="123" y="182"/>
                    <a:pt x="123" y="182"/>
                    <a:pt x="123" y="182"/>
                  </a:cubicBezTo>
                  <a:lnTo>
                    <a:pt x="159" y="182"/>
                  </a:lnTo>
                  <a:close/>
                  <a:moveTo>
                    <a:pt x="120" y="178"/>
                  </a:moveTo>
                  <a:cubicBezTo>
                    <a:pt x="120" y="145"/>
                    <a:pt x="120" y="145"/>
                    <a:pt x="120" y="145"/>
                  </a:cubicBezTo>
                  <a:cubicBezTo>
                    <a:pt x="156" y="178"/>
                    <a:pt x="156" y="178"/>
                    <a:pt x="156" y="178"/>
                  </a:cubicBezTo>
                  <a:lnTo>
                    <a:pt x="120" y="178"/>
                  </a:lnTo>
                  <a:close/>
                  <a:moveTo>
                    <a:pt x="124" y="143"/>
                  </a:moveTo>
                  <a:cubicBezTo>
                    <a:pt x="159" y="143"/>
                    <a:pt x="159" y="143"/>
                    <a:pt x="159" y="143"/>
                  </a:cubicBezTo>
                  <a:cubicBezTo>
                    <a:pt x="159" y="176"/>
                    <a:pt x="159" y="176"/>
                    <a:pt x="159" y="176"/>
                  </a:cubicBezTo>
                  <a:lnTo>
                    <a:pt x="124" y="143"/>
                  </a:lnTo>
                  <a:close/>
                  <a:moveTo>
                    <a:pt x="110" y="78"/>
                  </a:moveTo>
                  <a:cubicBezTo>
                    <a:pt x="110" y="88"/>
                    <a:pt x="110" y="88"/>
                    <a:pt x="110" y="88"/>
                  </a:cubicBezTo>
                  <a:cubicBezTo>
                    <a:pt x="41" y="88"/>
                    <a:pt x="41" y="88"/>
                    <a:pt x="41" y="88"/>
                  </a:cubicBezTo>
                  <a:cubicBezTo>
                    <a:pt x="114" y="14"/>
                    <a:pt x="114" y="14"/>
                    <a:pt x="114" y="14"/>
                  </a:cubicBezTo>
                  <a:cubicBezTo>
                    <a:pt x="115" y="15"/>
                    <a:pt x="116" y="15"/>
                    <a:pt x="117" y="15"/>
                  </a:cubicBezTo>
                  <a:cubicBezTo>
                    <a:pt x="117" y="78"/>
                    <a:pt x="117" y="78"/>
                    <a:pt x="117" y="78"/>
                  </a:cubicBezTo>
                  <a:lnTo>
                    <a:pt x="110" y="7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40" name="Freeform 138"/>
            <p:cNvSpPr>
              <a:spLocks/>
            </p:cNvSpPr>
            <p:nvPr/>
          </p:nvSpPr>
          <p:spPr bwMode="auto">
            <a:xfrm>
              <a:off x="4945" y="1637"/>
              <a:ext cx="374" cy="2817"/>
            </a:xfrm>
            <a:custGeom>
              <a:avLst/>
              <a:gdLst>
                <a:gd name="T0" fmla="*/ 374 w 374"/>
                <a:gd name="T1" fmla="*/ 2817 h 2817"/>
                <a:gd name="T2" fmla="*/ 0 w 374"/>
                <a:gd name="T3" fmla="*/ 2817 h 2817"/>
                <a:gd name="T4" fmla="*/ 0 w 374"/>
                <a:gd name="T5" fmla="*/ 345 h 2817"/>
                <a:gd name="T6" fmla="*/ 374 w 374"/>
                <a:gd name="T7" fmla="*/ 0 h 2817"/>
                <a:gd name="T8" fmla="*/ 374 w 374"/>
                <a:gd name="T9" fmla="*/ 2817 h 2817"/>
              </a:gdLst>
              <a:ahLst/>
              <a:cxnLst>
                <a:cxn ang="0">
                  <a:pos x="T0" y="T1"/>
                </a:cxn>
                <a:cxn ang="0">
                  <a:pos x="T2" y="T3"/>
                </a:cxn>
                <a:cxn ang="0">
                  <a:pos x="T4" y="T5"/>
                </a:cxn>
                <a:cxn ang="0">
                  <a:pos x="T6" y="T7"/>
                </a:cxn>
                <a:cxn ang="0">
                  <a:pos x="T8" y="T9"/>
                </a:cxn>
              </a:cxnLst>
              <a:rect l="0" t="0" r="r" b="b"/>
              <a:pathLst>
                <a:path w="374" h="2817">
                  <a:moveTo>
                    <a:pt x="374" y="2817"/>
                  </a:moveTo>
                  <a:lnTo>
                    <a:pt x="0" y="2817"/>
                  </a:lnTo>
                  <a:lnTo>
                    <a:pt x="0" y="345"/>
                  </a:lnTo>
                  <a:lnTo>
                    <a:pt x="374" y="0"/>
                  </a:lnTo>
                  <a:lnTo>
                    <a:pt x="374" y="2817"/>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41" name="Freeform 139"/>
            <p:cNvSpPr>
              <a:spLocks/>
            </p:cNvSpPr>
            <p:nvPr/>
          </p:nvSpPr>
          <p:spPr bwMode="auto">
            <a:xfrm>
              <a:off x="5319" y="1637"/>
              <a:ext cx="492" cy="2817"/>
            </a:xfrm>
            <a:custGeom>
              <a:avLst/>
              <a:gdLst>
                <a:gd name="T0" fmla="*/ 0 w 492"/>
                <a:gd name="T1" fmla="*/ 2817 h 2817"/>
                <a:gd name="T2" fmla="*/ 492 w 492"/>
                <a:gd name="T3" fmla="*/ 2817 h 2817"/>
                <a:gd name="T4" fmla="*/ 492 w 492"/>
                <a:gd name="T5" fmla="*/ 210 h 2817"/>
                <a:gd name="T6" fmla="*/ 0 w 492"/>
                <a:gd name="T7" fmla="*/ 0 h 2817"/>
                <a:gd name="T8" fmla="*/ 0 w 492"/>
                <a:gd name="T9" fmla="*/ 2817 h 2817"/>
              </a:gdLst>
              <a:ahLst/>
              <a:cxnLst>
                <a:cxn ang="0">
                  <a:pos x="T0" y="T1"/>
                </a:cxn>
                <a:cxn ang="0">
                  <a:pos x="T2" y="T3"/>
                </a:cxn>
                <a:cxn ang="0">
                  <a:pos x="T4" y="T5"/>
                </a:cxn>
                <a:cxn ang="0">
                  <a:pos x="T6" y="T7"/>
                </a:cxn>
                <a:cxn ang="0">
                  <a:pos x="T8" y="T9"/>
                </a:cxn>
              </a:cxnLst>
              <a:rect l="0" t="0" r="r" b="b"/>
              <a:pathLst>
                <a:path w="492" h="2817">
                  <a:moveTo>
                    <a:pt x="0" y="2817"/>
                  </a:moveTo>
                  <a:lnTo>
                    <a:pt x="492" y="2817"/>
                  </a:lnTo>
                  <a:lnTo>
                    <a:pt x="492" y="210"/>
                  </a:lnTo>
                  <a:lnTo>
                    <a:pt x="0" y="0"/>
                  </a:lnTo>
                  <a:lnTo>
                    <a:pt x="0" y="281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42" name="Freeform 140"/>
            <p:cNvSpPr>
              <a:spLocks/>
            </p:cNvSpPr>
            <p:nvPr/>
          </p:nvSpPr>
          <p:spPr bwMode="auto">
            <a:xfrm>
              <a:off x="939" y="1573"/>
              <a:ext cx="605" cy="2881"/>
            </a:xfrm>
            <a:custGeom>
              <a:avLst/>
              <a:gdLst>
                <a:gd name="T0" fmla="*/ 605 w 605"/>
                <a:gd name="T1" fmla="*/ 2881 h 2881"/>
                <a:gd name="T2" fmla="*/ 0 w 605"/>
                <a:gd name="T3" fmla="*/ 2881 h 2881"/>
                <a:gd name="T4" fmla="*/ 0 w 605"/>
                <a:gd name="T5" fmla="*/ 225 h 2881"/>
                <a:gd name="T6" fmla="*/ 605 w 605"/>
                <a:gd name="T7" fmla="*/ 0 h 2881"/>
                <a:gd name="T8" fmla="*/ 605 w 605"/>
                <a:gd name="T9" fmla="*/ 2881 h 2881"/>
              </a:gdLst>
              <a:ahLst/>
              <a:cxnLst>
                <a:cxn ang="0">
                  <a:pos x="T0" y="T1"/>
                </a:cxn>
                <a:cxn ang="0">
                  <a:pos x="T2" y="T3"/>
                </a:cxn>
                <a:cxn ang="0">
                  <a:pos x="T4" y="T5"/>
                </a:cxn>
                <a:cxn ang="0">
                  <a:pos x="T6" y="T7"/>
                </a:cxn>
                <a:cxn ang="0">
                  <a:pos x="T8" y="T9"/>
                </a:cxn>
              </a:cxnLst>
              <a:rect l="0" t="0" r="r" b="b"/>
              <a:pathLst>
                <a:path w="605" h="2881">
                  <a:moveTo>
                    <a:pt x="605" y="2881"/>
                  </a:moveTo>
                  <a:lnTo>
                    <a:pt x="0" y="2881"/>
                  </a:lnTo>
                  <a:lnTo>
                    <a:pt x="0" y="225"/>
                  </a:lnTo>
                  <a:lnTo>
                    <a:pt x="605" y="0"/>
                  </a:lnTo>
                  <a:lnTo>
                    <a:pt x="605" y="2881"/>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43" name="Freeform 141"/>
            <p:cNvSpPr>
              <a:spLocks/>
            </p:cNvSpPr>
            <p:nvPr/>
          </p:nvSpPr>
          <p:spPr bwMode="auto">
            <a:xfrm>
              <a:off x="1544" y="1573"/>
              <a:ext cx="400" cy="2881"/>
            </a:xfrm>
            <a:custGeom>
              <a:avLst/>
              <a:gdLst>
                <a:gd name="T0" fmla="*/ 0 w 400"/>
                <a:gd name="T1" fmla="*/ 2881 h 2881"/>
                <a:gd name="T2" fmla="*/ 400 w 400"/>
                <a:gd name="T3" fmla="*/ 2881 h 2881"/>
                <a:gd name="T4" fmla="*/ 400 w 400"/>
                <a:gd name="T5" fmla="*/ 90 h 2881"/>
                <a:gd name="T6" fmla="*/ 0 w 400"/>
                <a:gd name="T7" fmla="*/ 0 h 2881"/>
                <a:gd name="T8" fmla="*/ 0 w 400"/>
                <a:gd name="T9" fmla="*/ 2881 h 2881"/>
              </a:gdLst>
              <a:ahLst/>
              <a:cxnLst>
                <a:cxn ang="0">
                  <a:pos x="T0" y="T1"/>
                </a:cxn>
                <a:cxn ang="0">
                  <a:pos x="T2" y="T3"/>
                </a:cxn>
                <a:cxn ang="0">
                  <a:pos x="T4" y="T5"/>
                </a:cxn>
                <a:cxn ang="0">
                  <a:pos x="T6" y="T7"/>
                </a:cxn>
                <a:cxn ang="0">
                  <a:pos x="T8" y="T9"/>
                </a:cxn>
              </a:cxnLst>
              <a:rect l="0" t="0" r="r" b="b"/>
              <a:pathLst>
                <a:path w="400" h="2881">
                  <a:moveTo>
                    <a:pt x="0" y="2881"/>
                  </a:moveTo>
                  <a:lnTo>
                    <a:pt x="400" y="2881"/>
                  </a:lnTo>
                  <a:lnTo>
                    <a:pt x="400" y="90"/>
                  </a:lnTo>
                  <a:lnTo>
                    <a:pt x="0" y="0"/>
                  </a:lnTo>
                  <a:lnTo>
                    <a:pt x="0" y="288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44" name="Freeform 142"/>
            <p:cNvSpPr>
              <a:spLocks/>
            </p:cNvSpPr>
            <p:nvPr/>
          </p:nvSpPr>
          <p:spPr bwMode="auto">
            <a:xfrm>
              <a:off x="4" y="2"/>
              <a:ext cx="521" cy="4452"/>
            </a:xfrm>
            <a:custGeom>
              <a:avLst/>
              <a:gdLst>
                <a:gd name="T0" fmla="*/ 521 w 521"/>
                <a:gd name="T1" fmla="*/ 4452 h 4452"/>
                <a:gd name="T2" fmla="*/ 0 w 521"/>
                <a:gd name="T3" fmla="*/ 4452 h 4452"/>
                <a:gd name="T4" fmla="*/ 0 w 521"/>
                <a:gd name="T5" fmla="*/ 227 h 4452"/>
                <a:gd name="T6" fmla="*/ 521 w 521"/>
                <a:gd name="T7" fmla="*/ 0 h 4452"/>
                <a:gd name="T8" fmla="*/ 521 w 521"/>
                <a:gd name="T9" fmla="*/ 4452 h 4452"/>
              </a:gdLst>
              <a:ahLst/>
              <a:cxnLst>
                <a:cxn ang="0">
                  <a:pos x="T0" y="T1"/>
                </a:cxn>
                <a:cxn ang="0">
                  <a:pos x="T2" y="T3"/>
                </a:cxn>
                <a:cxn ang="0">
                  <a:pos x="T4" y="T5"/>
                </a:cxn>
                <a:cxn ang="0">
                  <a:pos x="T6" y="T7"/>
                </a:cxn>
                <a:cxn ang="0">
                  <a:pos x="T8" y="T9"/>
                </a:cxn>
              </a:cxnLst>
              <a:rect l="0" t="0" r="r" b="b"/>
              <a:pathLst>
                <a:path w="521" h="4452">
                  <a:moveTo>
                    <a:pt x="521" y="4452"/>
                  </a:moveTo>
                  <a:lnTo>
                    <a:pt x="0" y="4452"/>
                  </a:lnTo>
                  <a:lnTo>
                    <a:pt x="0" y="227"/>
                  </a:lnTo>
                  <a:lnTo>
                    <a:pt x="521" y="0"/>
                  </a:lnTo>
                  <a:lnTo>
                    <a:pt x="521" y="4452"/>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45" name="Freeform 143"/>
            <p:cNvSpPr>
              <a:spLocks/>
            </p:cNvSpPr>
            <p:nvPr/>
          </p:nvSpPr>
          <p:spPr bwMode="auto">
            <a:xfrm>
              <a:off x="525" y="2"/>
              <a:ext cx="343" cy="4452"/>
            </a:xfrm>
            <a:custGeom>
              <a:avLst/>
              <a:gdLst>
                <a:gd name="T0" fmla="*/ 0 w 343"/>
                <a:gd name="T1" fmla="*/ 4452 h 4452"/>
                <a:gd name="T2" fmla="*/ 343 w 343"/>
                <a:gd name="T3" fmla="*/ 4452 h 4452"/>
                <a:gd name="T4" fmla="*/ 343 w 343"/>
                <a:gd name="T5" fmla="*/ 90 h 4452"/>
                <a:gd name="T6" fmla="*/ 0 w 343"/>
                <a:gd name="T7" fmla="*/ 0 h 4452"/>
                <a:gd name="T8" fmla="*/ 0 w 343"/>
                <a:gd name="T9" fmla="*/ 4452 h 4452"/>
              </a:gdLst>
              <a:ahLst/>
              <a:cxnLst>
                <a:cxn ang="0">
                  <a:pos x="T0" y="T1"/>
                </a:cxn>
                <a:cxn ang="0">
                  <a:pos x="T2" y="T3"/>
                </a:cxn>
                <a:cxn ang="0">
                  <a:pos x="T4" y="T5"/>
                </a:cxn>
                <a:cxn ang="0">
                  <a:pos x="T6" y="T7"/>
                </a:cxn>
                <a:cxn ang="0">
                  <a:pos x="T8" y="T9"/>
                </a:cxn>
              </a:cxnLst>
              <a:rect l="0" t="0" r="r" b="b"/>
              <a:pathLst>
                <a:path w="343" h="4452">
                  <a:moveTo>
                    <a:pt x="0" y="4452"/>
                  </a:moveTo>
                  <a:lnTo>
                    <a:pt x="343" y="4452"/>
                  </a:lnTo>
                  <a:lnTo>
                    <a:pt x="343" y="90"/>
                  </a:lnTo>
                  <a:lnTo>
                    <a:pt x="0" y="0"/>
                  </a:lnTo>
                  <a:lnTo>
                    <a:pt x="0" y="445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46" name="Freeform 144"/>
            <p:cNvSpPr>
              <a:spLocks/>
            </p:cNvSpPr>
            <p:nvPr/>
          </p:nvSpPr>
          <p:spPr bwMode="auto">
            <a:xfrm>
              <a:off x="1894" y="511"/>
              <a:ext cx="371" cy="3943"/>
            </a:xfrm>
            <a:custGeom>
              <a:avLst/>
              <a:gdLst>
                <a:gd name="T0" fmla="*/ 371 w 371"/>
                <a:gd name="T1" fmla="*/ 3943 h 3943"/>
                <a:gd name="T2" fmla="*/ 0 w 371"/>
                <a:gd name="T3" fmla="*/ 3943 h 3943"/>
                <a:gd name="T4" fmla="*/ 0 w 371"/>
                <a:gd name="T5" fmla="*/ 205 h 3943"/>
                <a:gd name="T6" fmla="*/ 371 w 371"/>
                <a:gd name="T7" fmla="*/ 0 h 3943"/>
                <a:gd name="T8" fmla="*/ 371 w 371"/>
                <a:gd name="T9" fmla="*/ 3943 h 3943"/>
              </a:gdLst>
              <a:ahLst/>
              <a:cxnLst>
                <a:cxn ang="0">
                  <a:pos x="T0" y="T1"/>
                </a:cxn>
                <a:cxn ang="0">
                  <a:pos x="T2" y="T3"/>
                </a:cxn>
                <a:cxn ang="0">
                  <a:pos x="T4" y="T5"/>
                </a:cxn>
                <a:cxn ang="0">
                  <a:pos x="T6" y="T7"/>
                </a:cxn>
                <a:cxn ang="0">
                  <a:pos x="T8" y="T9"/>
                </a:cxn>
              </a:cxnLst>
              <a:rect l="0" t="0" r="r" b="b"/>
              <a:pathLst>
                <a:path w="371" h="3943">
                  <a:moveTo>
                    <a:pt x="371" y="3943"/>
                  </a:moveTo>
                  <a:lnTo>
                    <a:pt x="0" y="3943"/>
                  </a:lnTo>
                  <a:lnTo>
                    <a:pt x="0" y="205"/>
                  </a:lnTo>
                  <a:lnTo>
                    <a:pt x="371" y="0"/>
                  </a:lnTo>
                  <a:lnTo>
                    <a:pt x="371" y="394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47" name="Freeform 145"/>
            <p:cNvSpPr>
              <a:spLocks/>
            </p:cNvSpPr>
            <p:nvPr/>
          </p:nvSpPr>
          <p:spPr bwMode="auto">
            <a:xfrm>
              <a:off x="2265" y="511"/>
              <a:ext cx="492" cy="3943"/>
            </a:xfrm>
            <a:custGeom>
              <a:avLst/>
              <a:gdLst>
                <a:gd name="T0" fmla="*/ 0 w 492"/>
                <a:gd name="T1" fmla="*/ 3943 h 3943"/>
                <a:gd name="T2" fmla="*/ 492 w 492"/>
                <a:gd name="T3" fmla="*/ 3943 h 3943"/>
                <a:gd name="T4" fmla="*/ 492 w 492"/>
                <a:gd name="T5" fmla="*/ 71 h 3943"/>
                <a:gd name="T6" fmla="*/ 0 w 492"/>
                <a:gd name="T7" fmla="*/ 0 h 3943"/>
                <a:gd name="T8" fmla="*/ 0 w 492"/>
                <a:gd name="T9" fmla="*/ 3943 h 3943"/>
              </a:gdLst>
              <a:ahLst/>
              <a:cxnLst>
                <a:cxn ang="0">
                  <a:pos x="T0" y="T1"/>
                </a:cxn>
                <a:cxn ang="0">
                  <a:pos x="T2" y="T3"/>
                </a:cxn>
                <a:cxn ang="0">
                  <a:pos x="T4" y="T5"/>
                </a:cxn>
                <a:cxn ang="0">
                  <a:pos x="T6" y="T7"/>
                </a:cxn>
                <a:cxn ang="0">
                  <a:pos x="T8" y="T9"/>
                </a:cxn>
              </a:cxnLst>
              <a:rect l="0" t="0" r="r" b="b"/>
              <a:pathLst>
                <a:path w="492" h="3943">
                  <a:moveTo>
                    <a:pt x="0" y="3943"/>
                  </a:moveTo>
                  <a:lnTo>
                    <a:pt x="492" y="3943"/>
                  </a:lnTo>
                  <a:lnTo>
                    <a:pt x="492" y="71"/>
                  </a:lnTo>
                  <a:lnTo>
                    <a:pt x="0" y="0"/>
                  </a:lnTo>
                  <a:lnTo>
                    <a:pt x="0" y="394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48" name="Freeform 146"/>
            <p:cNvSpPr>
              <a:spLocks/>
            </p:cNvSpPr>
            <p:nvPr/>
          </p:nvSpPr>
          <p:spPr bwMode="auto">
            <a:xfrm>
              <a:off x="2906" y="1026"/>
              <a:ext cx="374" cy="3428"/>
            </a:xfrm>
            <a:custGeom>
              <a:avLst/>
              <a:gdLst>
                <a:gd name="T0" fmla="*/ 374 w 374"/>
                <a:gd name="T1" fmla="*/ 3428 h 3428"/>
                <a:gd name="T2" fmla="*/ 0 w 374"/>
                <a:gd name="T3" fmla="*/ 3428 h 3428"/>
                <a:gd name="T4" fmla="*/ 0 w 374"/>
                <a:gd name="T5" fmla="*/ 346 h 3428"/>
                <a:gd name="T6" fmla="*/ 374 w 374"/>
                <a:gd name="T7" fmla="*/ 0 h 3428"/>
                <a:gd name="T8" fmla="*/ 374 w 374"/>
                <a:gd name="T9" fmla="*/ 3428 h 3428"/>
              </a:gdLst>
              <a:ahLst/>
              <a:cxnLst>
                <a:cxn ang="0">
                  <a:pos x="T0" y="T1"/>
                </a:cxn>
                <a:cxn ang="0">
                  <a:pos x="T2" y="T3"/>
                </a:cxn>
                <a:cxn ang="0">
                  <a:pos x="T4" y="T5"/>
                </a:cxn>
                <a:cxn ang="0">
                  <a:pos x="T6" y="T7"/>
                </a:cxn>
                <a:cxn ang="0">
                  <a:pos x="T8" y="T9"/>
                </a:cxn>
              </a:cxnLst>
              <a:rect l="0" t="0" r="r" b="b"/>
              <a:pathLst>
                <a:path w="374" h="3428">
                  <a:moveTo>
                    <a:pt x="374" y="3428"/>
                  </a:moveTo>
                  <a:lnTo>
                    <a:pt x="0" y="3428"/>
                  </a:lnTo>
                  <a:lnTo>
                    <a:pt x="0" y="346"/>
                  </a:lnTo>
                  <a:lnTo>
                    <a:pt x="374" y="0"/>
                  </a:lnTo>
                  <a:lnTo>
                    <a:pt x="374" y="342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49" name="Freeform 147"/>
            <p:cNvSpPr>
              <a:spLocks/>
            </p:cNvSpPr>
            <p:nvPr/>
          </p:nvSpPr>
          <p:spPr bwMode="auto">
            <a:xfrm>
              <a:off x="3280" y="1026"/>
              <a:ext cx="492" cy="3428"/>
            </a:xfrm>
            <a:custGeom>
              <a:avLst/>
              <a:gdLst>
                <a:gd name="T0" fmla="*/ 0 w 492"/>
                <a:gd name="T1" fmla="*/ 3428 h 3428"/>
                <a:gd name="T2" fmla="*/ 492 w 492"/>
                <a:gd name="T3" fmla="*/ 3428 h 3428"/>
                <a:gd name="T4" fmla="*/ 492 w 492"/>
                <a:gd name="T5" fmla="*/ 211 h 3428"/>
                <a:gd name="T6" fmla="*/ 0 w 492"/>
                <a:gd name="T7" fmla="*/ 0 h 3428"/>
                <a:gd name="T8" fmla="*/ 0 w 492"/>
                <a:gd name="T9" fmla="*/ 3428 h 3428"/>
              </a:gdLst>
              <a:ahLst/>
              <a:cxnLst>
                <a:cxn ang="0">
                  <a:pos x="T0" y="T1"/>
                </a:cxn>
                <a:cxn ang="0">
                  <a:pos x="T2" y="T3"/>
                </a:cxn>
                <a:cxn ang="0">
                  <a:pos x="T4" y="T5"/>
                </a:cxn>
                <a:cxn ang="0">
                  <a:pos x="T6" y="T7"/>
                </a:cxn>
                <a:cxn ang="0">
                  <a:pos x="T8" y="T9"/>
                </a:cxn>
              </a:cxnLst>
              <a:rect l="0" t="0" r="r" b="b"/>
              <a:pathLst>
                <a:path w="492" h="3428">
                  <a:moveTo>
                    <a:pt x="0" y="3428"/>
                  </a:moveTo>
                  <a:lnTo>
                    <a:pt x="492" y="3428"/>
                  </a:lnTo>
                  <a:lnTo>
                    <a:pt x="492" y="211"/>
                  </a:lnTo>
                  <a:lnTo>
                    <a:pt x="0" y="0"/>
                  </a:lnTo>
                  <a:lnTo>
                    <a:pt x="0" y="342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0" name="Freeform 148"/>
            <p:cNvSpPr>
              <a:spLocks/>
            </p:cNvSpPr>
            <p:nvPr/>
          </p:nvSpPr>
          <p:spPr bwMode="auto">
            <a:xfrm>
              <a:off x="3907" y="307"/>
              <a:ext cx="513" cy="4147"/>
            </a:xfrm>
            <a:custGeom>
              <a:avLst/>
              <a:gdLst>
                <a:gd name="T0" fmla="*/ 513 w 513"/>
                <a:gd name="T1" fmla="*/ 4147 h 4147"/>
                <a:gd name="T2" fmla="*/ 0 w 513"/>
                <a:gd name="T3" fmla="*/ 4147 h 4147"/>
                <a:gd name="T4" fmla="*/ 0 w 513"/>
                <a:gd name="T5" fmla="*/ 343 h 4147"/>
                <a:gd name="T6" fmla="*/ 513 w 513"/>
                <a:gd name="T7" fmla="*/ 0 h 4147"/>
                <a:gd name="T8" fmla="*/ 513 w 513"/>
                <a:gd name="T9" fmla="*/ 4147 h 4147"/>
              </a:gdLst>
              <a:ahLst/>
              <a:cxnLst>
                <a:cxn ang="0">
                  <a:pos x="T0" y="T1"/>
                </a:cxn>
                <a:cxn ang="0">
                  <a:pos x="T2" y="T3"/>
                </a:cxn>
                <a:cxn ang="0">
                  <a:pos x="T4" y="T5"/>
                </a:cxn>
                <a:cxn ang="0">
                  <a:pos x="T6" y="T7"/>
                </a:cxn>
                <a:cxn ang="0">
                  <a:pos x="T8" y="T9"/>
                </a:cxn>
              </a:cxnLst>
              <a:rect l="0" t="0" r="r" b="b"/>
              <a:pathLst>
                <a:path w="513" h="4147">
                  <a:moveTo>
                    <a:pt x="513" y="4147"/>
                  </a:moveTo>
                  <a:lnTo>
                    <a:pt x="0" y="4147"/>
                  </a:lnTo>
                  <a:lnTo>
                    <a:pt x="0" y="343"/>
                  </a:lnTo>
                  <a:lnTo>
                    <a:pt x="513" y="0"/>
                  </a:lnTo>
                  <a:lnTo>
                    <a:pt x="513" y="4147"/>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1" name="Freeform 149"/>
            <p:cNvSpPr>
              <a:spLocks/>
            </p:cNvSpPr>
            <p:nvPr/>
          </p:nvSpPr>
          <p:spPr bwMode="auto">
            <a:xfrm>
              <a:off x="4420" y="307"/>
              <a:ext cx="558" cy="4147"/>
            </a:xfrm>
            <a:custGeom>
              <a:avLst/>
              <a:gdLst>
                <a:gd name="T0" fmla="*/ 0 w 558"/>
                <a:gd name="T1" fmla="*/ 4147 h 4147"/>
                <a:gd name="T2" fmla="*/ 558 w 558"/>
                <a:gd name="T3" fmla="*/ 4147 h 4147"/>
                <a:gd name="T4" fmla="*/ 558 w 558"/>
                <a:gd name="T5" fmla="*/ 343 h 4147"/>
                <a:gd name="T6" fmla="*/ 0 w 558"/>
                <a:gd name="T7" fmla="*/ 0 h 4147"/>
                <a:gd name="T8" fmla="*/ 0 w 558"/>
                <a:gd name="T9" fmla="*/ 4147 h 4147"/>
              </a:gdLst>
              <a:ahLst/>
              <a:cxnLst>
                <a:cxn ang="0">
                  <a:pos x="T0" y="T1"/>
                </a:cxn>
                <a:cxn ang="0">
                  <a:pos x="T2" y="T3"/>
                </a:cxn>
                <a:cxn ang="0">
                  <a:pos x="T4" y="T5"/>
                </a:cxn>
                <a:cxn ang="0">
                  <a:pos x="T6" y="T7"/>
                </a:cxn>
                <a:cxn ang="0">
                  <a:pos x="T8" y="T9"/>
                </a:cxn>
              </a:cxnLst>
              <a:rect l="0" t="0" r="r" b="b"/>
              <a:pathLst>
                <a:path w="558" h="4147">
                  <a:moveTo>
                    <a:pt x="0" y="4147"/>
                  </a:moveTo>
                  <a:lnTo>
                    <a:pt x="558" y="4147"/>
                  </a:lnTo>
                  <a:lnTo>
                    <a:pt x="558" y="343"/>
                  </a:lnTo>
                  <a:lnTo>
                    <a:pt x="0" y="0"/>
                  </a:lnTo>
                  <a:lnTo>
                    <a:pt x="0" y="414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2" name="Freeform 150"/>
            <p:cNvSpPr>
              <a:spLocks/>
            </p:cNvSpPr>
            <p:nvPr/>
          </p:nvSpPr>
          <p:spPr bwMode="auto">
            <a:xfrm>
              <a:off x="4278" y="3217"/>
              <a:ext cx="1533" cy="1237"/>
            </a:xfrm>
            <a:custGeom>
              <a:avLst/>
              <a:gdLst>
                <a:gd name="T0" fmla="*/ 1533 w 1533"/>
                <a:gd name="T1" fmla="*/ 1237 h 1237"/>
                <a:gd name="T2" fmla="*/ 0 w 1533"/>
                <a:gd name="T3" fmla="*/ 1237 h 1237"/>
                <a:gd name="T4" fmla="*/ 0 w 1533"/>
                <a:gd name="T5" fmla="*/ 0 h 1237"/>
                <a:gd name="T6" fmla="*/ 1041 w 1533"/>
                <a:gd name="T7" fmla="*/ 0 h 1237"/>
                <a:gd name="T8" fmla="*/ 1533 w 1533"/>
                <a:gd name="T9" fmla="*/ 1237 h 1237"/>
              </a:gdLst>
              <a:ahLst/>
              <a:cxnLst>
                <a:cxn ang="0">
                  <a:pos x="T0" y="T1"/>
                </a:cxn>
                <a:cxn ang="0">
                  <a:pos x="T2" y="T3"/>
                </a:cxn>
                <a:cxn ang="0">
                  <a:pos x="T4" y="T5"/>
                </a:cxn>
                <a:cxn ang="0">
                  <a:pos x="T6" y="T7"/>
                </a:cxn>
                <a:cxn ang="0">
                  <a:pos x="T8" y="T9"/>
                </a:cxn>
              </a:cxnLst>
              <a:rect l="0" t="0" r="r" b="b"/>
              <a:pathLst>
                <a:path w="1533" h="1237">
                  <a:moveTo>
                    <a:pt x="1533" y="1237"/>
                  </a:moveTo>
                  <a:lnTo>
                    <a:pt x="0" y="1237"/>
                  </a:lnTo>
                  <a:lnTo>
                    <a:pt x="0" y="0"/>
                  </a:lnTo>
                  <a:lnTo>
                    <a:pt x="1041" y="0"/>
                  </a:lnTo>
                  <a:lnTo>
                    <a:pt x="1533" y="1237"/>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3" name="Freeform 151"/>
            <p:cNvSpPr>
              <a:spLocks/>
            </p:cNvSpPr>
            <p:nvPr/>
          </p:nvSpPr>
          <p:spPr bwMode="auto">
            <a:xfrm>
              <a:off x="3300" y="1949"/>
              <a:ext cx="1026" cy="2505"/>
            </a:xfrm>
            <a:custGeom>
              <a:avLst/>
              <a:gdLst>
                <a:gd name="T0" fmla="*/ 1026 w 1026"/>
                <a:gd name="T1" fmla="*/ 2505 h 2505"/>
                <a:gd name="T2" fmla="*/ 0 w 1026"/>
                <a:gd name="T3" fmla="*/ 2505 h 2505"/>
                <a:gd name="T4" fmla="*/ 0 w 1026"/>
                <a:gd name="T5" fmla="*/ 681 h 2505"/>
                <a:gd name="T6" fmla="*/ 1026 w 1026"/>
                <a:gd name="T7" fmla="*/ 0 h 2505"/>
                <a:gd name="T8" fmla="*/ 1026 w 1026"/>
                <a:gd name="T9" fmla="*/ 2505 h 2505"/>
              </a:gdLst>
              <a:ahLst/>
              <a:cxnLst>
                <a:cxn ang="0">
                  <a:pos x="T0" y="T1"/>
                </a:cxn>
                <a:cxn ang="0">
                  <a:pos x="T2" y="T3"/>
                </a:cxn>
                <a:cxn ang="0">
                  <a:pos x="T4" y="T5"/>
                </a:cxn>
                <a:cxn ang="0">
                  <a:pos x="T6" y="T7"/>
                </a:cxn>
                <a:cxn ang="0">
                  <a:pos x="T8" y="T9"/>
                </a:cxn>
              </a:cxnLst>
              <a:rect l="0" t="0" r="r" b="b"/>
              <a:pathLst>
                <a:path w="1026" h="2505">
                  <a:moveTo>
                    <a:pt x="1026" y="2505"/>
                  </a:moveTo>
                  <a:lnTo>
                    <a:pt x="0" y="2505"/>
                  </a:lnTo>
                  <a:lnTo>
                    <a:pt x="0" y="681"/>
                  </a:lnTo>
                  <a:lnTo>
                    <a:pt x="1026" y="0"/>
                  </a:lnTo>
                  <a:lnTo>
                    <a:pt x="1026" y="250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4" name="Freeform 152"/>
            <p:cNvSpPr>
              <a:spLocks/>
            </p:cNvSpPr>
            <p:nvPr/>
          </p:nvSpPr>
          <p:spPr bwMode="auto">
            <a:xfrm>
              <a:off x="2121" y="1949"/>
              <a:ext cx="1027" cy="2505"/>
            </a:xfrm>
            <a:custGeom>
              <a:avLst/>
              <a:gdLst>
                <a:gd name="T0" fmla="*/ 1027 w 1027"/>
                <a:gd name="T1" fmla="*/ 2505 h 2505"/>
                <a:gd name="T2" fmla="*/ 0 w 1027"/>
                <a:gd name="T3" fmla="*/ 2505 h 2505"/>
                <a:gd name="T4" fmla="*/ 0 w 1027"/>
                <a:gd name="T5" fmla="*/ 681 h 2505"/>
                <a:gd name="T6" fmla="*/ 1027 w 1027"/>
                <a:gd name="T7" fmla="*/ 0 h 2505"/>
                <a:gd name="T8" fmla="*/ 1027 w 1027"/>
                <a:gd name="T9" fmla="*/ 2505 h 2505"/>
              </a:gdLst>
              <a:ahLst/>
              <a:cxnLst>
                <a:cxn ang="0">
                  <a:pos x="T0" y="T1"/>
                </a:cxn>
                <a:cxn ang="0">
                  <a:pos x="T2" y="T3"/>
                </a:cxn>
                <a:cxn ang="0">
                  <a:pos x="T4" y="T5"/>
                </a:cxn>
                <a:cxn ang="0">
                  <a:pos x="T6" y="T7"/>
                </a:cxn>
                <a:cxn ang="0">
                  <a:pos x="T8" y="T9"/>
                </a:cxn>
              </a:cxnLst>
              <a:rect l="0" t="0" r="r" b="b"/>
              <a:pathLst>
                <a:path w="1027" h="2505">
                  <a:moveTo>
                    <a:pt x="1027" y="2505"/>
                  </a:moveTo>
                  <a:lnTo>
                    <a:pt x="0" y="2505"/>
                  </a:lnTo>
                  <a:lnTo>
                    <a:pt x="0" y="681"/>
                  </a:lnTo>
                  <a:lnTo>
                    <a:pt x="1027" y="0"/>
                  </a:lnTo>
                  <a:lnTo>
                    <a:pt x="1027" y="250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5" name="Freeform 153"/>
            <p:cNvSpPr>
              <a:spLocks/>
            </p:cNvSpPr>
            <p:nvPr/>
          </p:nvSpPr>
          <p:spPr bwMode="auto">
            <a:xfrm>
              <a:off x="328" y="2417"/>
              <a:ext cx="1027" cy="2037"/>
            </a:xfrm>
            <a:custGeom>
              <a:avLst/>
              <a:gdLst>
                <a:gd name="T0" fmla="*/ 1027 w 1027"/>
                <a:gd name="T1" fmla="*/ 2037 h 2037"/>
                <a:gd name="T2" fmla="*/ 0 w 1027"/>
                <a:gd name="T3" fmla="*/ 2037 h 2037"/>
                <a:gd name="T4" fmla="*/ 0 w 1027"/>
                <a:gd name="T5" fmla="*/ 521 h 2037"/>
                <a:gd name="T6" fmla="*/ 1027 w 1027"/>
                <a:gd name="T7" fmla="*/ 0 h 2037"/>
                <a:gd name="T8" fmla="*/ 1027 w 1027"/>
                <a:gd name="T9" fmla="*/ 2037 h 2037"/>
              </a:gdLst>
              <a:ahLst/>
              <a:cxnLst>
                <a:cxn ang="0">
                  <a:pos x="T0" y="T1"/>
                </a:cxn>
                <a:cxn ang="0">
                  <a:pos x="T2" y="T3"/>
                </a:cxn>
                <a:cxn ang="0">
                  <a:pos x="T4" y="T5"/>
                </a:cxn>
                <a:cxn ang="0">
                  <a:pos x="T6" y="T7"/>
                </a:cxn>
                <a:cxn ang="0">
                  <a:pos x="T8" y="T9"/>
                </a:cxn>
              </a:cxnLst>
              <a:rect l="0" t="0" r="r" b="b"/>
              <a:pathLst>
                <a:path w="1027" h="2037">
                  <a:moveTo>
                    <a:pt x="1027" y="2037"/>
                  </a:moveTo>
                  <a:lnTo>
                    <a:pt x="0" y="2037"/>
                  </a:lnTo>
                  <a:lnTo>
                    <a:pt x="0" y="521"/>
                  </a:lnTo>
                  <a:lnTo>
                    <a:pt x="1027" y="0"/>
                  </a:lnTo>
                  <a:lnTo>
                    <a:pt x="1027" y="2037"/>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6" name="Freeform 154"/>
            <p:cNvSpPr>
              <a:spLocks/>
            </p:cNvSpPr>
            <p:nvPr/>
          </p:nvSpPr>
          <p:spPr bwMode="auto">
            <a:xfrm>
              <a:off x="1407" y="2891"/>
              <a:ext cx="624" cy="1563"/>
            </a:xfrm>
            <a:custGeom>
              <a:avLst/>
              <a:gdLst>
                <a:gd name="T0" fmla="*/ 0 w 624"/>
                <a:gd name="T1" fmla="*/ 1563 h 1563"/>
                <a:gd name="T2" fmla="*/ 624 w 624"/>
                <a:gd name="T3" fmla="*/ 1563 h 1563"/>
                <a:gd name="T4" fmla="*/ 624 w 624"/>
                <a:gd name="T5" fmla="*/ 260 h 1563"/>
                <a:gd name="T6" fmla="*/ 0 w 624"/>
                <a:gd name="T7" fmla="*/ 0 h 1563"/>
                <a:gd name="T8" fmla="*/ 0 w 624"/>
                <a:gd name="T9" fmla="*/ 1563 h 1563"/>
              </a:gdLst>
              <a:ahLst/>
              <a:cxnLst>
                <a:cxn ang="0">
                  <a:pos x="T0" y="T1"/>
                </a:cxn>
                <a:cxn ang="0">
                  <a:pos x="T2" y="T3"/>
                </a:cxn>
                <a:cxn ang="0">
                  <a:pos x="T4" y="T5"/>
                </a:cxn>
                <a:cxn ang="0">
                  <a:pos x="T6" y="T7"/>
                </a:cxn>
                <a:cxn ang="0">
                  <a:pos x="T8" y="T9"/>
                </a:cxn>
              </a:cxnLst>
              <a:rect l="0" t="0" r="r" b="b"/>
              <a:pathLst>
                <a:path w="624" h="1563">
                  <a:moveTo>
                    <a:pt x="0" y="1563"/>
                  </a:moveTo>
                  <a:lnTo>
                    <a:pt x="624" y="1563"/>
                  </a:lnTo>
                  <a:lnTo>
                    <a:pt x="624" y="260"/>
                  </a:lnTo>
                  <a:lnTo>
                    <a:pt x="0" y="0"/>
                  </a:lnTo>
                  <a:lnTo>
                    <a:pt x="0" y="156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grpSp>
      <p:grpSp>
        <p:nvGrpSpPr>
          <p:cNvPr id="4" name="Group 4"/>
          <p:cNvGrpSpPr>
            <a:grpSpLocks noChangeAspect="1"/>
          </p:cNvGrpSpPr>
          <p:nvPr/>
        </p:nvGrpSpPr>
        <p:grpSpPr bwMode="auto">
          <a:xfrm>
            <a:off x="7163096" y="3509981"/>
            <a:ext cx="3200413" cy="2427668"/>
            <a:chOff x="874" y="55"/>
            <a:chExt cx="5297" cy="4018"/>
          </a:xfrm>
        </p:grpSpPr>
        <p:sp>
          <p:nvSpPr>
            <p:cNvPr id="6" name="Rectangle 5"/>
            <p:cNvSpPr>
              <a:spLocks noChangeArrowheads="1"/>
            </p:cNvSpPr>
            <p:nvPr/>
          </p:nvSpPr>
          <p:spPr bwMode="auto">
            <a:xfrm>
              <a:off x="2417" y="2310"/>
              <a:ext cx="1932" cy="52"/>
            </a:xfrm>
            <a:prstGeom prst="rect">
              <a:avLst/>
            </a:prstGeom>
            <a:solidFill>
              <a:srgbClr val="CDCF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7" name="Rectangle 6"/>
            <p:cNvSpPr>
              <a:spLocks noChangeArrowheads="1"/>
            </p:cNvSpPr>
            <p:nvPr/>
          </p:nvSpPr>
          <p:spPr bwMode="auto">
            <a:xfrm>
              <a:off x="2417" y="2461"/>
              <a:ext cx="1932" cy="50"/>
            </a:xfrm>
            <a:prstGeom prst="rect">
              <a:avLst/>
            </a:prstGeom>
            <a:solidFill>
              <a:srgbClr val="CDCF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 name="Rectangle 7"/>
            <p:cNvSpPr>
              <a:spLocks noChangeArrowheads="1"/>
            </p:cNvSpPr>
            <p:nvPr/>
          </p:nvSpPr>
          <p:spPr bwMode="auto">
            <a:xfrm>
              <a:off x="2350" y="2019"/>
              <a:ext cx="135" cy="582"/>
            </a:xfrm>
            <a:prstGeom prst="rect">
              <a:avLst/>
            </a:prstGeom>
            <a:solidFill>
              <a:srgbClr val="B8BA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9" name="Rectangle 8"/>
            <p:cNvSpPr>
              <a:spLocks noChangeArrowheads="1"/>
            </p:cNvSpPr>
            <p:nvPr/>
          </p:nvSpPr>
          <p:spPr bwMode="auto">
            <a:xfrm>
              <a:off x="2372" y="1933"/>
              <a:ext cx="9" cy="86"/>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 name="Rectangle 9"/>
            <p:cNvSpPr>
              <a:spLocks noChangeArrowheads="1"/>
            </p:cNvSpPr>
            <p:nvPr/>
          </p:nvSpPr>
          <p:spPr bwMode="auto">
            <a:xfrm>
              <a:off x="2398" y="1933"/>
              <a:ext cx="9" cy="86"/>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 name="Rectangle 10"/>
            <p:cNvSpPr>
              <a:spLocks noChangeArrowheads="1"/>
            </p:cNvSpPr>
            <p:nvPr/>
          </p:nvSpPr>
          <p:spPr bwMode="auto">
            <a:xfrm>
              <a:off x="2421" y="1933"/>
              <a:ext cx="10" cy="86"/>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 name="Rectangle 11"/>
            <p:cNvSpPr>
              <a:spLocks noChangeArrowheads="1"/>
            </p:cNvSpPr>
            <p:nvPr/>
          </p:nvSpPr>
          <p:spPr bwMode="auto">
            <a:xfrm>
              <a:off x="2447" y="1933"/>
              <a:ext cx="10" cy="86"/>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 name="Rectangle 12"/>
            <p:cNvSpPr>
              <a:spLocks noChangeArrowheads="1"/>
            </p:cNvSpPr>
            <p:nvPr/>
          </p:nvSpPr>
          <p:spPr bwMode="auto">
            <a:xfrm>
              <a:off x="4349" y="2019"/>
              <a:ext cx="133" cy="582"/>
            </a:xfrm>
            <a:prstGeom prst="rect">
              <a:avLst/>
            </a:prstGeom>
            <a:solidFill>
              <a:srgbClr val="B8BA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4" name="Rectangle 13"/>
            <p:cNvSpPr>
              <a:spLocks noChangeArrowheads="1"/>
            </p:cNvSpPr>
            <p:nvPr/>
          </p:nvSpPr>
          <p:spPr bwMode="auto">
            <a:xfrm>
              <a:off x="4368" y="1933"/>
              <a:ext cx="10" cy="86"/>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 name="Rectangle 14"/>
            <p:cNvSpPr>
              <a:spLocks noChangeArrowheads="1"/>
            </p:cNvSpPr>
            <p:nvPr/>
          </p:nvSpPr>
          <p:spPr bwMode="auto">
            <a:xfrm>
              <a:off x="4394" y="1933"/>
              <a:ext cx="10" cy="86"/>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 name="Rectangle 15"/>
            <p:cNvSpPr>
              <a:spLocks noChangeArrowheads="1"/>
            </p:cNvSpPr>
            <p:nvPr/>
          </p:nvSpPr>
          <p:spPr bwMode="auto">
            <a:xfrm>
              <a:off x="4420" y="1933"/>
              <a:ext cx="10" cy="86"/>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7" name="Rectangle 16"/>
            <p:cNvSpPr>
              <a:spLocks noChangeArrowheads="1"/>
            </p:cNvSpPr>
            <p:nvPr/>
          </p:nvSpPr>
          <p:spPr bwMode="auto">
            <a:xfrm>
              <a:off x="4444" y="1933"/>
              <a:ext cx="9" cy="86"/>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8" name="Rectangle 17"/>
            <p:cNvSpPr>
              <a:spLocks noChangeArrowheads="1"/>
            </p:cNvSpPr>
            <p:nvPr/>
          </p:nvSpPr>
          <p:spPr bwMode="auto">
            <a:xfrm>
              <a:off x="3252" y="2033"/>
              <a:ext cx="71" cy="568"/>
            </a:xfrm>
            <a:prstGeom prst="rect">
              <a:avLst/>
            </a:prstGeom>
            <a:solidFill>
              <a:srgbClr val="B8BA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9" name="Rectangle 18"/>
            <p:cNvSpPr>
              <a:spLocks noChangeArrowheads="1"/>
            </p:cNvSpPr>
            <p:nvPr/>
          </p:nvSpPr>
          <p:spPr bwMode="auto">
            <a:xfrm>
              <a:off x="3297" y="2033"/>
              <a:ext cx="26" cy="568"/>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20" name="Rectangle 19"/>
            <p:cNvSpPr>
              <a:spLocks noChangeArrowheads="1"/>
            </p:cNvSpPr>
            <p:nvPr/>
          </p:nvSpPr>
          <p:spPr bwMode="auto">
            <a:xfrm>
              <a:off x="4044" y="2033"/>
              <a:ext cx="71" cy="568"/>
            </a:xfrm>
            <a:prstGeom prst="rect">
              <a:avLst/>
            </a:prstGeom>
            <a:solidFill>
              <a:srgbClr val="B8BA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21" name="Rectangle 20"/>
            <p:cNvSpPr>
              <a:spLocks noChangeArrowheads="1"/>
            </p:cNvSpPr>
            <p:nvPr/>
          </p:nvSpPr>
          <p:spPr bwMode="auto">
            <a:xfrm>
              <a:off x="4089" y="2033"/>
              <a:ext cx="26" cy="568"/>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22" name="Rectangle 21"/>
            <p:cNvSpPr>
              <a:spLocks noChangeArrowheads="1"/>
            </p:cNvSpPr>
            <p:nvPr/>
          </p:nvSpPr>
          <p:spPr bwMode="auto">
            <a:xfrm>
              <a:off x="2301" y="2601"/>
              <a:ext cx="2245" cy="1472"/>
            </a:xfrm>
            <a:prstGeom prst="rect">
              <a:avLst/>
            </a:prstGeom>
            <a:solidFill>
              <a:schemeClr val="accent5">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23" name="Rectangle 22"/>
            <p:cNvSpPr>
              <a:spLocks noChangeArrowheads="1"/>
            </p:cNvSpPr>
            <p:nvPr/>
          </p:nvSpPr>
          <p:spPr bwMode="auto">
            <a:xfrm>
              <a:off x="2301" y="2601"/>
              <a:ext cx="2245" cy="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24" name="Rectangle 23"/>
            <p:cNvSpPr>
              <a:spLocks noChangeArrowheads="1"/>
            </p:cNvSpPr>
            <p:nvPr/>
          </p:nvSpPr>
          <p:spPr bwMode="auto">
            <a:xfrm>
              <a:off x="2481" y="2804"/>
              <a:ext cx="104" cy="24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25" name="Rectangle 24"/>
            <p:cNvSpPr>
              <a:spLocks noChangeArrowheads="1"/>
            </p:cNvSpPr>
            <p:nvPr/>
          </p:nvSpPr>
          <p:spPr bwMode="auto">
            <a:xfrm>
              <a:off x="2698" y="2804"/>
              <a:ext cx="104" cy="24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26" name="Rectangle 25"/>
            <p:cNvSpPr>
              <a:spLocks noChangeArrowheads="1"/>
            </p:cNvSpPr>
            <p:nvPr/>
          </p:nvSpPr>
          <p:spPr bwMode="auto">
            <a:xfrm>
              <a:off x="2913" y="2804"/>
              <a:ext cx="105" cy="24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27" name="Rectangle 26"/>
            <p:cNvSpPr>
              <a:spLocks noChangeArrowheads="1"/>
            </p:cNvSpPr>
            <p:nvPr/>
          </p:nvSpPr>
          <p:spPr bwMode="auto">
            <a:xfrm>
              <a:off x="3131" y="2804"/>
              <a:ext cx="104" cy="24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28" name="Rectangle 27"/>
            <p:cNvSpPr>
              <a:spLocks noChangeArrowheads="1"/>
            </p:cNvSpPr>
            <p:nvPr/>
          </p:nvSpPr>
          <p:spPr bwMode="auto">
            <a:xfrm>
              <a:off x="3346" y="2804"/>
              <a:ext cx="104" cy="24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29" name="Rectangle 28"/>
            <p:cNvSpPr>
              <a:spLocks noChangeArrowheads="1"/>
            </p:cNvSpPr>
            <p:nvPr/>
          </p:nvSpPr>
          <p:spPr bwMode="auto">
            <a:xfrm>
              <a:off x="3346" y="2804"/>
              <a:ext cx="10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30" name="Rectangle 29"/>
            <p:cNvSpPr>
              <a:spLocks noChangeArrowheads="1"/>
            </p:cNvSpPr>
            <p:nvPr/>
          </p:nvSpPr>
          <p:spPr bwMode="auto">
            <a:xfrm>
              <a:off x="3564" y="2804"/>
              <a:ext cx="104" cy="24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31" name="Rectangle 30"/>
            <p:cNvSpPr>
              <a:spLocks noChangeArrowheads="1"/>
            </p:cNvSpPr>
            <p:nvPr/>
          </p:nvSpPr>
          <p:spPr bwMode="auto">
            <a:xfrm>
              <a:off x="3564" y="2804"/>
              <a:ext cx="10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32" name="Rectangle 31"/>
            <p:cNvSpPr>
              <a:spLocks noChangeArrowheads="1"/>
            </p:cNvSpPr>
            <p:nvPr/>
          </p:nvSpPr>
          <p:spPr bwMode="auto">
            <a:xfrm>
              <a:off x="2481" y="3218"/>
              <a:ext cx="104" cy="2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33" name="Rectangle 32"/>
            <p:cNvSpPr>
              <a:spLocks noChangeArrowheads="1"/>
            </p:cNvSpPr>
            <p:nvPr/>
          </p:nvSpPr>
          <p:spPr bwMode="auto">
            <a:xfrm>
              <a:off x="2698" y="3218"/>
              <a:ext cx="104" cy="2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34" name="Rectangle 33"/>
            <p:cNvSpPr>
              <a:spLocks noChangeArrowheads="1"/>
            </p:cNvSpPr>
            <p:nvPr/>
          </p:nvSpPr>
          <p:spPr bwMode="auto">
            <a:xfrm>
              <a:off x="2913" y="3218"/>
              <a:ext cx="105" cy="2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35" name="Rectangle 34"/>
            <p:cNvSpPr>
              <a:spLocks noChangeArrowheads="1"/>
            </p:cNvSpPr>
            <p:nvPr/>
          </p:nvSpPr>
          <p:spPr bwMode="auto">
            <a:xfrm>
              <a:off x="2913" y="3218"/>
              <a:ext cx="105"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36" name="Rectangle 35"/>
            <p:cNvSpPr>
              <a:spLocks noChangeArrowheads="1"/>
            </p:cNvSpPr>
            <p:nvPr/>
          </p:nvSpPr>
          <p:spPr bwMode="auto">
            <a:xfrm>
              <a:off x="3131" y="3218"/>
              <a:ext cx="104" cy="2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37" name="Rectangle 36"/>
            <p:cNvSpPr>
              <a:spLocks noChangeArrowheads="1"/>
            </p:cNvSpPr>
            <p:nvPr/>
          </p:nvSpPr>
          <p:spPr bwMode="auto">
            <a:xfrm>
              <a:off x="3131" y="3218"/>
              <a:ext cx="10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38" name="Rectangle 37"/>
            <p:cNvSpPr>
              <a:spLocks noChangeArrowheads="1"/>
            </p:cNvSpPr>
            <p:nvPr/>
          </p:nvSpPr>
          <p:spPr bwMode="auto">
            <a:xfrm>
              <a:off x="3346" y="3218"/>
              <a:ext cx="104" cy="2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39" name="Rectangle 38"/>
            <p:cNvSpPr>
              <a:spLocks noChangeArrowheads="1"/>
            </p:cNvSpPr>
            <p:nvPr/>
          </p:nvSpPr>
          <p:spPr bwMode="auto">
            <a:xfrm>
              <a:off x="3346" y="3218"/>
              <a:ext cx="10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40" name="Rectangle 39"/>
            <p:cNvSpPr>
              <a:spLocks noChangeArrowheads="1"/>
            </p:cNvSpPr>
            <p:nvPr/>
          </p:nvSpPr>
          <p:spPr bwMode="auto">
            <a:xfrm>
              <a:off x="3564" y="3218"/>
              <a:ext cx="104" cy="2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41" name="Rectangle 40"/>
            <p:cNvSpPr>
              <a:spLocks noChangeArrowheads="1"/>
            </p:cNvSpPr>
            <p:nvPr/>
          </p:nvSpPr>
          <p:spPr bwMode="auto">
            <a:xfrm>
              <a:off x="3564" y="3218"/>
              <a:ext cx="10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42" name="Rectangle 41"/>
            <p:cNvSpPr>
              <a:spLocks noChangeArrowheads="1"/>
            </p:cNvSpPr>
            <p:nvPr/>
          </p:nvSpPr>
          <p:spPr bwMode="auto">
            <a:xfrm>
              <a:off x="2481" y="3635"/>
              <a:ext cx="104" cy="2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43" name="Rectangle 42"/>
            <p:cNvSpPr>
              <a:spLocks noChangeArrowheads="1"/>
            </p:cNvSpPr>
            <p:nvPr/>
          </p:nvSpPr>
          <p:spPr bwMode="auto">
            <a:xfrm>
              <a:off x="2481" y="3635"/>
              <a:ext cx="10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44" name="Rectangle 43"/>
            <p:cNvSpPr>
              <a:spLocks noChangeArrowheads="1"/>
            </p:cNvSpPr>
            <p:nvPr/>
          </p:nvSpPr>
          <p:spPr bwMode="auto">
            <a:xfrm>
              <a:off x="2698" y="3635"/>
              <a:ext cx="104" cy="2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45" name="Rectangle 44"/>
            <p:cNvSpPr>
              <a:spLocks noChangeArrowheads="1"/>
            </p:cNvSpPr>
            <p:nvPr/>
          </p:nvSpPr>
          <p:spPr bwMode="auto">
            <a:xfrm>
              <a:off x="2698" y="3635"/>
              <a:ext cx="10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46" name="Rectangle 45"/>
            <p:cNvSpPr>
              <a:spLocks noChangeArrowheads="1"/>
            </p:cNvSpPr>
            <p:nvPr/>
          </p:nvSpPr>
          <p:spPr bwMode="auto">
            <a:xfrm>
              <a:off x="2913" y="3635"/>
              <a:ext cx="105" cy="2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47" name="Rectangle 46"/>
            <p:cNvSpPr>
              <a:spLocks noChangeArrowheads="1"/>
            </p:cNvSpPr>
            <p:nvPr/>
          </p:nvSpPr>
          <p:spPr bwMode="auto">
            <a:xfrm>
              <a:off x="2913" y="3635"/>
              <a:ext cx="105"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48" name="Rectangle 47"/>
            <p:cNvSpPr>
              <a:spLocks noChangeArrowheads="1"/>
            </p:cNvSpPr>
            <p:nvPr/>
          </p:nvSpPr>
          <p:spPr bwMode="auto">
            <a:xfrm>
              <a:off x="3131" y="3635"/>
              <a:ext cx="104" cy="2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49" name="Rectangle 48"/>
            <p:cNvSpPr>
              <a:spLocks noChangeArrowheads="1"/>
            </p:cNvSpPr>
            <p:nvPr/>
          </p:nvSpPr>
          <p:spPr bwMode="auto">
            <a:xfrm>
              <a:off x="3131" y="3635"/>
              <a:ext cx="10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50" name="Rectangle 49"/>
            <p:cNvSpPr>
              <a:spLocks noChangeArrowheads="1"/>
            </p:cNvSpPr>
            <p:nvPr/>
          </p:nvSpPr>
          <p:spPr bwMode="auto">
            <a:xfrm>
              <a:off x="3346" y="3635"/>
              <a:ext cx="104" cy="2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51" name="Rectangle 50"/>
            <p:cNvSpPr>
              <a:spLocks noChangeArrowheads="1"/>
            </p:cNvSpPr>
            <p:nvPr/>
          </p:nvSpPr>
          <p:spPr bwMode="auto">
            <a:xfrm>
              <a:off x="3346" y="3635"/>
              <a:ext cx="10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52" name="Rectangle 51"/>
            <p:cNvSpPr>
              <a:spLocks noChangeArrowheads="1"/>
            </p:cNvSpPr>
            <p:nvPr/>
          </p:nvSpPr>
          <p:spPr bwMode="auto">
            <a:xfrm>
              <a:off x="3564" y="3635"/>
              <a:ext cx="104" cy="2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53" name="Rectangle 52"/>
            <p:cNvSpPr>
              <a:spLocks noChangeArrowheads="1"/>
            </p:cNvSpPr>
            <p:nvPr/>
          </p:nvSpPr>
          <p:spPr bwMode="auto">
            <a:xfrm>
              <a:off x="3564" y="3635"/>
              <a:ext cx="10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55" name="Freeform 54"/>
            <p:cNvSpPr>
              <a:spLocks noEditPoints="1"/>
            </p:cNvSpPr>
            <p:nvPr/>
          </p:nvSpPr>
          <p:spPr bwMode="auto">
            <a:xfrm>
              <a:off x="2301" y="2617"/>
              <a:ext cx="2245" cy="1456"/>
            </a:xfrm>
            <a:custGeom>
              <a:avLst/>
              <a:gdLst>
                <a:gd name="T0" fmla="*/ 612 w 2245"/>
                <a:gd name="T1" fmla="*/ 1262 h 1456"/>
                <a:gd name="T2" fmla="*/ 612 w 2245"/>
                <a:gd name="T3" fmla="*/ 1018 h 1456"/>
                <a:gd name="T4" fmla="*/ 717 w 2245"/>
                <a:gd name="T5" fmla="*/ 1018 h 1456"/>
                <a:gd name="T6" fmla="*/ 717 w 2245"/>
                <a:gd name="T7" fmla="*/ 1262 h 1456"/>
                <a:gd name="T8" fmla="*/ 612 w 2245"/>
                <a:gd name="T9" fmla="*/ 1262 h 1456"/>
                <a:gd name="T10" fmla="*/ 830 w 2245"/>
                <a:gd name="T11" fmla="*/ 1262 h 1456"/>
                <a:gd name="T12" fmla="*/ 830 w 2245"/>
                <a:gd name="T13" fmla="*/ 1018 h 1456"/>
                <a:gd name="T14" fmla="*/ 934 w 2245"/>
                <a:gd name="T15" fmla="*/ 1018 h 1456"/>
                <a:gd name="T16" fmla="*/ 934 w 2245"/>
                <a:gd name="T17" fmla="*/ 1262 h 1456"/>
                <a:gd name="T18" fmla="*/ 830 w 2245"/>
                <a:gd name="T19" fmla="*/ 1262 h 1456"/>
                <a:gd name="T20" fmla="*/ 1045 w 2245"/>
                <a:gd name="T21" fmla="*/ 1262 h 1456"/>
                <a:gd name="T22" fmla="*/ 1045 w 2245"/>
                <a:gd name="T23" fmla="*/ 1018 h 1456"/>
                <a:gd name="T24" fmla="*/ 1149 w 2245"/>
                <a:gd name="T25" fmla="*/ 1018 h 1456"/>
                <a:gd name="T26" fmla="*/ 1149 w 2245"/>
                <a:gd name="T27" fmla="*/ 1262 h 1456"/>
                <a:gd name="T28" fmla="*/ 1045 w 2245"/>
                <a:gd name="T29" fmla="*/ 1262 h 1456"/>
                <a:gd name="T30" fmla="*/ 1263 w 2245"/>
                <a:gd name="T31" fmla="*/ 1262 h 1456"/>
                <a:gd name="T32" fmla="*/ 1263 w 2245"/>
                <a:gd name="T33" fmla="*/ 1018 h 1456"/>
                <a:gd name="T34" fmla="*/ 1367 w 2245"/>
                <a:gd name="T35" fmla="*/ 1018 h 1456"/>
                <a:gd name="T36" fmla="*/ 1367 w 2245"/>
                <a:gd name="T37" fmla="*/ 1262 h 1456"/>
                <a:gd name="T38" fmla="*/ 1263 w 2245"/>
                <a:gd name="T39" fmla="*/ 1262 h 1456"/>
                <a:gd name="T40" fmla="*/ 1045 w 2245"/>
                <a:gd name="T41" fmla="*/ 845 h 1456"/>
                <a:gd name="T42" fmla="*/ 1045 w 2245"/>
                <a:gd name="T43" fmla="*/ 601 h 1456"/>
                <a:gd name="T44" fmla="*/ 1149 w 2245"/>
                <a:gd name="T45" fmla="*/ 601 h 1456"/>
                <a:gd name="T46" fmla="*/ 1149 w 2245"/>
                <a:gd name="T47" fmla="*/ 845 h 1456"/>
                <a:gd name="T48" fmla="*/ 1045 w 2245"/>
                <a:gd name="T49" fmla="*/ 845 h 1456"/>
                <a:gd name="T50" fmla="*/ 1263 w 2245"/>
                <a:gd name="T51" fmla="*/ 845 h 1456"/>
                <a:gd name="T52" fmla="*/ 1263 w 2245"/>
                <a:gd name="T53" fmla="*/ 601 h 1456"/>
                <a:gd name="T54" fmla="*/ 1367 w 2245"/>
                <a:gd name="T55" fmla="*/ 601 h 1456"/>
                <a:gd name="T56" fmla="*/ 1367 w 2245"/>
                <a:gd name="T57" fmla="*/ 845 h 1456"/>
                <a:gd name="T58" fmla="*/ 1263 w 2245"/>
                <a:gd name="T59" fmla="*/ 845 h 1456"/>
                <a:gd name="T60" fmla="*/ 2245 w 2245"/>
                <a:gd name="T61" fmla="*/ 0 h 1456"/>
                <a:gd name="T62" fmla="*/ 1455 w 2245"/>
                <a:gd name="T63" fmla="*/ 0 h 1456"/>
                <a:gd name="T64" fmla="*/ 1270 w 2245"/>
                <a:gd name="T65" fmla="*/ 187 h 1456"/>
                <a:gd name="T66" fmla="*/ 1367 w 2245"/>
                <a:gd name="T67" fmla="*/ 187 h 1456"/>
                <a:gd name="T68" fmla="*/ 1367 w 2245"/>
                <a:gd name="T69" fmla="*/ 429 h 1456"/>
                <a:gd name="T70" fmla="*/ 1263 w 2245"/>
                <a:gd name="T71" fmla="*/ 429 h 1456"/>
                <a:gd name="T72" fmla="*/ 1263 w 2245"/>
                <a:gd name="T73" fmla="*/ 192 h 1456"/>
                <a:gd name="T74" fmla="*/ 1149 w 2245"/>
                <a:gd name="T75" fmla="*/ 306 h 1456"/>
                <a:gd name="T76" fmla="*/ 1149 w 2245"/>
                <a:gd name="T77" fmla="*/ 429 h 1456"/>
                <a:gd name="T78" fmla="*/ 1045 w 2245"/>
                <a:gd name="T79" fmla="*/ 429 h 1456"/>
                <a:gd name="T80" fmla="*/ 1045 w 2245"/>
                <a:gd name="T81" fmla="*/ 410 h 1456"/>
                <a:gd name="T82" fmla="*/ 854 w 2245"/>
                <a:gd name="T83" fmla="*/ 601 h 1456"/>
                <a:gd name="T84" fmla="*/ 934 w 2245"/>
                <a:gd name="T85" fmla="*/ 601 h 1456"/>
                <a:gd name="T86" fmla="*/ 934 w 2245"/>
                <a:gd name="T87" fmla="*/ 845 h 1456"/>
                <a:gd name="T88" fmla="*/ 830 w 2245"/>
                <a:gd name="T89" fmla="*/ 845 h 1456"/>
                <a:gd name="T90" fmla="*/ 830 w 2245"/>
                <a:gd name="T91" fmla="*/ 625 h 1456"/>
                <a:gd name="T92" fmla="*/ 717 w 2245"/>
                <a:gd name="T93" fmla="*/ 739 h 1456"/>
                <a:gd name="T94" fmla="*/ 717 w 2245"/>
                <a:gd name="T95" fmla="*/ 845 h 1456"/>
                <a:gd name="T96" fmla="*/ 612 w 2245"/>
                <a:gd name="T97" fmla="*/ 845 h 1456"/>
                <a:gd name="T98" fmla="*/ 612 w 2245"/>
                <a:gd name="T99" fmla="*/ 843 h 1456"/>
                <a:gd name="T100" fmla="*/ 437 w 2245"/>
                <a:gd name="T101" fmla="*/ 1018 h 1456"/>
                <a:gd name="T102" fmla="*/ 501 w 2245"/>
                <a:gd name="T103" fmla="*/ 1018 h 1456"/>
                <a:gd name="T104" fmla="*/ 501 w 2245"/>
                <a:gd name="T105" fmla="*/ 1262 h 1456"/>
                <a:gd name="T106" fmla="*/ 397 w 2245"/>
                <a:gd name="T107" fmla="*/ 1262 h 1456"/>
                <a:gd name="T108" fmla="*/ 397 w 2245"/>
                <a:gd name="T109" fmla="*/ 1058 h 1456"/>
                <a:gd name="T110" fmla="*/ 284 w 2245"/>
                <a:gd name="T111" fmla="*/ 1172 h 1456"/>
                <a:gd name="T112" fmla="*/ 284 w 2245"/>
                <a:gd name="T113" fmla="*/ 1262 h 1456"/>
                <a:gd name="T114" fmla="*/ 196 w 2245"/>
                <a:gd name="T115" fmla="*/ 1262 h 1456"/>
                <a:gd name="T116" fmla="*/ 0 w 2245"/>
                <a:gd name="T117" fmla="*/ 1456 h 1456"/>
                <a:gd name="T118" fmla="*/ 2245 w 2245"/>
                <a:gd name="T119" fmla="*/ 1456 h 1456"/>
                <a:gd name="T120" fmla="*/ 2245 w 2245"/>
                <a:gd name="T121"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5" h="1456">
                  <a:moveTo>
                    <a:pt x="612" y="1262"/>
                  </a:moveTo>
                  <a:lnTo>
                    <a:pt x="612" y="1018"/>
                  </a:lnTo>
                  <a:lnTo>
                    <a:pt x="717" y="1018"/>
                  </a:lnTo>
                  <a:lnTo>
                    <a:pt x="717" y="1262"/>
                  </a:lnTo>
                  <a:lnTo>
                    <a:pt x="612" y="1262"/>
                  </a:lnTo>
                  <a:moveTo>
                    <a:pt x="830" y="1262"/>
                  </a:moveTo>
                  <a:lnTo>
                    <a:pt x="830" y="1018"/>
                  </a:lnTo>
                  <a:lnTo>
                    <a:pt x="934" y="1018"/>
                  </a:lnTo>
                  <a:lnTo>
                    <a:pt x="934" y="1262"/>
                  </a:lnTo>
                  <a:lnTo>
                    <a:pt x="830" y="1262"/>
                  </a:lnTo>
                  <a:moveTo>
                    <a:pt x="1045" y="1262"/>
                  </a:moveTo>
                  <a:lnTo>
                    <a:pt x="1045" y="1018"/>
                  </a:lnTo>
                  <a:lnTo>
                    <a:pt x="1149" y="1018"/>
                  </a:lnTo>
                  <a:lnTo>
                    <a:pt x="1149" y="1262"/>
                  </a:lnTo>
                  <a:lnTo>
                    <a:pt x="1045" y="1262"/>
                  </a:lnTo>
                  <a:moveTo>
                    <a:pt x="1263" y="1262"/>
                  </a:moveTo>
                  <a:lnTo>
                    <a:pt x="1263" y="1018"/>
                  </a:lnTo>
                  <a:lnTo>
                    <a:pt x="1367" y="1018"/>
                  </a:lnTo>
                  <a:lnTo>
                    <a:pt x="1367" y="1262"/>
                  </a:lnTo>
                  <a:lnTo>
                    <a:pt x="1263" y="1262"/>
                  </a:lnTo>
                  <a:moveTo>
                    <a:pt x="1045" y="845"/>
                  </a:moveTo>
                  <a:lnTo>
                    <a:pt x="1045" y="601"/>
                  </a:lnTo>
                  <a:lnTo>
                    <a:pt x="1149" y="601"/>
                  </a:lnTo>
                  <a:lnTo>
                    <a:pt x="1149" y="845"/>
                  </a:lnTo>
                  <a:lnTo>
                    <a:pt x="1045" y="845"/>
                  </a:lnTo>
                  <a:moveTo>
                    <a:pt x="1263" y="845"/>
                  </a:moveTo>
                  <a:lnTo>
                    <a:pt x="1263" y="601"/>
                  </a:lnTo>
                  <a:lnTo>
                    <a:pt x="1367" y="601"/>
                  </a:lnTo>
                  <a:lnTo>
                    <a:pt x="1367" y="845"/>
                  </a:lnTo>
                  <a:lnTo>
                    <a:pt x="1263" y="845"/>
                  </a:lnTo>
                  <a:moveTo>
                    <a:pt x="2245" y="0"/>
                  </a:moveTo>
                  <a:lnTo>
                    <a:pt x="1455" y="0"/>
                  </a:lnTo>
                  <a:lnTo>
                    <a:pt x="1270" y="187"/>
                  </a:lnTo>
                  <a:lnTo>
                    <a:pt x="1367" y="187"/>
                  </a:lnTo>
                  <a:lnTo>
                    <a:pt x="1367" y="429"/>
                  </a:lnTo>
                  <a:lnTo>
                    <a:pt x="1263" y="429"/>
                  </a:lnTo>
                  <a:lnTo>
                    <a:pt x="1263" y="192"/>
                  </a:lnTo>
                  <a:lnTo>
                    <a:pt x="1149" y="306"/>
                  </a:lnTo>
                  <a:lnTo>
                    <a:pt x="1149" y="429"/>
                  </a:lnTo>
                  <a:lnTo>
                    <a:pt x="1045" y="429"/>
                  </a:lnTo>
                  <a:lnTo>
                    <a:pt x="1045" y="410"/>
                  </a:lnTo>
                  <a:lnTo>
                    <a:pt x="854" y="601"/>
                  </a:lnTo>
                  <a:lnTo>
                    <a:pt x="934" y="601"/>
                  </a:lnTo>
                  <a:lnTo>
                    <a:pt x="934" y="845"/>
                  </a:lnTo>
                  <a:lnTo>
                    <a:pt x="830" y="845"/>
                  </a:lnTo>
                  <a:lnTo>
                    <a:pt x="830" y="625"/>
                  </a:lnTo>
                  <a:lnTo>
                    <a:pt x="717" y="739"/>
                  </a:lnTo>
                  <a:lnTo>
                    <a:pt x="717" y="845"/>
                  </a:lnTo>
                  <a:lnTo>
                    <a:pt x="612" y="845"/>
                  </a:lnTo>
                  <a:lnTo>
                    <a:pt x="612" y="843"/>
                  </a:lnTo>
                  <a:lnTo>
                    <a:pt x="437" y="1018"/>
                  </a:lnTo>
                  <a:lnTo>
                    <a:pt x="501" y="1018"/>
                  </a:lnTo>
                  <a:lnTo>
                    <a:pt x="501" y="1262"/>
                  </a:lnTo>
                  <a:lnTo>
                    <a:pt x="397" y="1262"/>
                  </a:lnTo>
                  <a:lnTo>
                    <a:pt x="397" y="1058"/>
                  </a:lnTo>
                  <a:lnTo>
                    <a:pt x="284" y="1172"/>
                  </a:lnTo>
                  <a:lnTo>
                    <a:pt x="284" y="1262"/>
                  </a:lnTo>
                  <a:lnTo>
                    <a:pt x="196" y="1262"/>
                  </a:lnTo>
                  <a:lnTo>
                    <a:pt x="0" y="1456"/>
                  </a:lnTo>
                  <a:lnTo>
                    <a:pt x="2245" y="1456"/>
                  </a:lnTo>
                  <a:lnTo>
                    <a:pt x="22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57" name="Freeform 56"/>
            <p:cNvSpPr>
              <a:spLocks/>
            </p:cNvSpPr>
            <p:nvPr/>
          </p:nvSpPr>
          <p:spPr bwMode="auto">
            <a:xfrm>
              <a:off x="3346" y="2923"/>
              <a:ext cx="104" cy="123"/>
            </a:xfrm>
            <a:custGeom>
              <a:avLst/>
              <a:gdLst>
                <a:gd name="T0" fmla="*/ 104 w 104"/>
                <a:gd name="T1" fmla="*/ 0 h 123"/>
                <a:gd name="T2" fmla="*/ 0 w 104"/>
                <a:gd name="T3" fmla="*/ 104 h 123"/>
                <a:gd name="T4" fmla="*/ 0 w 104"/>
                <a:gd name="T5" fmla="*/ 123 h 123"/>
                <a:gd name="T6" fmla="*/ 104 w 104"/>
                <a:gd name="T7" fmla="*/ 123 h 123"/>
                <a:gd name="T8" fmla="*/ 104 w 104"/>
                <a:gd name="T9" fmla="*/ 0 h 123"/>
              </a:gdLst>
              <a:ahLst/>
              <a:cxnLst>
                <a:cxn ang="0">
                  <a:pos x="T0" y="T1"/>
                </a:cxn>
                <a:cxn ang="0">
                  <a:pos x="T2" y="T3"/>
                </a:cxn>
                <a:cxn ang="0">
                  <a:pos x="T4" y="T5"/>
                </a:cxn>
                <a:cxn ang="0">
                  <a:pos x="T6" y="T7"/>
                </a:cxn>
                <a:cxn ang="0">
                  <a:pos x="T8" y="T9"/>
                </a:cxn>
              </a:cxnLst>
              <a:rect l="0" t="0" r="r" b="b"/>
              <a:pathLst>
                <a:path w="104" h="123">
                  <a:moveTo>
                    <a:pt x="104" y="0"/>
                  </a:moveTo>
                  <a:lnTo>
                    <a:pt x="0" y="104"/>
                  </a:lnTo>
                  <a:lnTo>
                    <a:pt x="0" y="123"/>
                  </a:lnTo>
                  <a:lnTo>
                    <a:pt x="104" y="123"/>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9" name="Freeform 58"/>
            <p:cNvSpPr>
              <a:spLocks/>
            </p:cNvSpPr>
            <p:nvPr/>
          </p:nvSpPr>
          <p:spPr bwMode="auto">
            <a:xfrm>
              <a:off x="3564" y="2804"/>
              <a:ext cx="104" cy="242"/>
            </a:xfrm>
            <a:custGeom>
              <a:avLst/>
              <a:gdLst>
                <a:gd name="T0" fmla="*/ 104 w 104"/>
                <a:gd name="T1" fmla="*/ 0 h 242"/>
                <a:gd name="T2" fmla="*/ 7 w 104"/>
                <a:gd name="T3" fmla="*/ 0 h 242"/>
                <a:gd name="T4" fmla="*/ 0 w 104"/>
                <a:gd name="T5" fmla="*/ 5 h 242"/>
                <a:gd name="T6" fmla="*/ 0 w 104"/>
                <a:gd name="T7" fmla="*/ 242 h 242"/>
                <a:gd name="T8" fmla="*/ 104 w 104"/>
                <a:gd name="T9" fmla="*/ 242 h 242"/>
                <a:gd name="T10" fmla="*/ 104 w 104"/>
                <a:gd name="T11" fmla="*/ 0 h 242"/>
              </a:gdLst>
              <a:ahLst/>
              <a:cxnLst>
                <a:cxn ang="0">
                  <a:pos x="T0" y="T1"/>
                </a:cxn>
                <a:cxn ang="0">
                  <a:pos x="T2" y="T3"/>
                </a:cxn>
                <a:cxn ang="0">
                  <a:pos x="T4" y="T5"/>
                </a:cxn>
                <a:cxn ang="0">
                  <a:pos x="T6" y="T7"/>
                </a:cxn>
                <a:cxn ang="0">
                  <a:pos x="T8" y="T9"/>
                </a:cxn>
                <a:cxn ang="0">
                  <a:pos x="T10" y="T11"/>
                </a:cxn>
              </a:cxnLst>
              <a:rect l="0" t="0" r="r" b="b"/>
              <a:pathLst>
                <a:path w="104" h="242">
                  <a:moveTo>
                    <a:pt x="104" y="0"/>
                  </a:moveTo>
                  <a:lnTo>
                    <a:pt x="7" y="0"/>
                  </a:lnTo>
                  <a:lnTo>
                    <a:pt x="0" y="5"/>
                  </a:lnTo>
                  <a:lnTo>
                    <a:pt x="0" y="242"/>
                  </a:lnTo>
                  <a:lnTo>
                    <a:pt x="104" y="242"/>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61" name="Freeform 60"/>
            <p:cNvSpPr>
              <a:spLocks/>
            </p:cNvSpPr>
            <p:nvPr/>
          </p:nvSpPr>
          <p:spPr bwMode="auto">
            <a:xfrm>
              <a:off x="2913" y="3356"/>
              <a:ext cx="105" cy="106"/>
            </a:xfrm>
            <a:custGeom>
              <a:avLst/>
              <a:gdLst>
                <a:gd name="T0" fmla="*/ 105 w 105"/>
                <a:gd name="T1" fmla="*/ 0 h 106"/>
                <a:gd name="T2" fmla="*/ 0 w 105"/>
                <a:gd name="T3" fmla="*/ 104 h 106"/>
                <a:gd name="T4" fmla="*/ 0 w 105"/>
                <a:gd name="T5" fmla="*/ 106 h 106"/>
                <a:gd name="T6" fmla="*/ 105 w 105"/>
                <a:gd name="T7" fmla="*/ 106 h 106"/>
                <a:gd name="T8" fmla="*/ 105 w 105"/>
                <a:gd name="T9" fmla="*/ 0 h 106"/>
              </a:gdLst>
              <a:ahLst/>
              <a:cxnLst>
                <a:cxn ang="0">
                  <a:pos x="T0" y="T1"/>
                </a:cxn>
                <a:cxn ang="0">
                  <a:pos x="T2" y="T3"/>
                </a:cxn>
                <a:cxn ang="0">
                  <a:pos x="T4" y="T5"/>
                </a:cxn>
                <a:cxn ang="0">
                  <a:pos x="T6" y="T7"/>
                </a:cxn>
                <a:cxn ang="0">
                  <a:pos x="T8" y="T9"/>
                </a:cxn>
              </a:cxnLst>
              <a:rect l="0" t="0" r="r" b="b"/>
              <a:pathLst>
                <a:path w="105" h="106">
                  <a:moveTo>
                    <a:pt x="105" y="0"/>
                  </a:moveTo>
                  <a:lnTo>
                    <a:pt x="0" y="104"/>
                  </a:lnTo>
                  <a:lnTo>
                    <a:pt x="0" y="106"/>
                  </a:lnTo>
                  <a:lnTo>
                    <a:pt x="105" y="106"/>
                  </a:lnTo>
                  <a:lnTo>
                    <a:pt x="1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3" name="Freeform 62"/>
            <p:cNvSpPr>
              <a:spLocks/>
            </p:cNvSpPr>
            <p:nvPr/>
          </p:nvSpPr>
          <p:spPr bwMode="auto">
            <a:xfrm>
              <a:off x="3131" y="3218"/>
              <a:ext cx="104" cy="244"/>
            </a:xfrm>
            <a:custGeom>
              <a:avLst/>
              <a:gdLst>
                <a:gd name="T0" fmla="*/ 104 w 104"/>
                <a:gd name="T1" fmla="*/ 0 h 244"/>
                <a:gd name="T2" fmla="*/ 24 w 104"/>
                <a:gd name="T3" fmla="*/ 0 h 244"/>
                <a:gd name="T4" fmla="*/ 0 w 104"/>
                <a:gd name="T5" fmla="*/ 24 h 244"/>
                <a:gd name="T6" fmla="*/ 0 w 104"/>
                <a:gd name="T7" fmla="*/ 244 h 244"/>
                <a:gd name="T8" fmla="*/ 104 w 104"/>
                <a:gd name="T9" fmla="*/ 244 h 244"/>
                <a:gd name="T10" fmla="*/ 104 w 104"/>
                <a:gd name="T11" fmla="*/ 0 h 244"/>
              </a:gdLst>
              <a:ahLst/>
              <a:cxnLst>
                <a:cxn ang="0">
                  <a:pos x="T0" y="T1"/>
                </a:cxn>
                <a:cxn ang="0">
                  <a:pos x="T2" y="T3"/>
                </a:cxn>
                <a:cxn ang="0">
                  <a:pos x="T4" y="T5"/>
                </a:cxn>
                <a:cxn ang="0">
                  <a:pos x="T6" y="T7"/>
                </a:cxn>
                <a:cxn ang="0">
                  <a:pos x="T8" y="T9"/>
                </a:cxn>
                <a:cxn ang="0">
                  <a:pos x="T10" y="T11"/>
                </a:cxn>
              </a:cxnLst>
              <a:rect l="0" t="0" r="r" b="b"/>
              <a:pathLst>
                <a:path w="104" h="244">
                  <a:moveTo>
                    <a:pt x="104" y="0"/>
                  </a:moveTo>
                  <a:lnTo>
                    <a:pt x="24" y="0"/>
                  </a:lnTo>
                  <a:lnTo>
                    <a:pt x="0" y="24"/>
                  </a:lnTo>
                  <a:lnTo>
                    <a:pt x="0" y="244"/>
                  </a:lnTo>
                  <a:lnTo>
                    <a:pt x="104" y="244"/>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65" name="Rectangle 64"/>
            <p:cNvSpPr>
              <a:spLocks noChangeArrowheads="1"/>
            </p:cNvSpPr>
            <p:nvPr/>
          </p:nvSpPr>
          <p:spPr bwMode="auto">
            <a:xfrm>
              <a:off x="3346" y="3218"/>
              <a:ext cx="10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67" name="Rectangle 66"/>
            <p:cNvSpPr>
              <a:spLocks noChangeArrowheads="1"/>
            </p:cNvSpPr>
            <p:nvPr/>
          </p:nvSpPr>
          <p:spPr bwMode="auto">
            <a:xfrm>
              <a:off x="3564" y="3218"/>
              <a:ext cx="10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69" name="Freeform 68"/>
            <p:cNvSpPr>
              <a:spLocks/>
            </p:cNvSpPr>
            <p:nvPr/>
          </p:nvSpPr>
          <p:spPr bwMode="auto">
            <a:xfrm>
              <a:off x="2497" y="3789"/>
              <a:ext cx="88" cy="90"/>
            </a:xfrm>
            <a:custGeom>
              <a:avLst/>
              <a:gdLst>
                <a:gd name="T0" fmla="*/ 88 w 88"/>
                <a:gd name="T1" fmla="*/ 0 h 90"/>
                <a:gd name="T2" fmla="*/ 0 w 88"/>
                <a:gd name="T3" fmla="*/ 90 h 90"/>
                <a:gd name="T4" fmla="*/ 88 w 88"/>
                <a:gd name="T5" fmla="*/ 90 h 90"/>
                <a:gd name="T6" fmla="*/ 88 w 88"/>
                <a:gd name="T7" fmla="*/ 0 h 90"/>
              </a:gdLst>
              <a:ahLst/>
              <a:cxnLst>
                <a:cxn ang="0">
                  <a:pos x="T0" y="T1"/>
                </a:cxn>
                <a:cxn ang="0">
                  <a:pos x="T2" y="T3"/>
                </a:cxn>
                <a:cxn ang="0">
                  <a:pos x="T4" y="T5"/>
                </a:cxn>
                <a:cxn ang="0">
                  <a:pos x="T6" y="T7"/>
                </a:cxn>
              </a:cxnLst>
              <a:rect l="0" t="0" r="r" b="b"/>
              <a:pathLst>
                <a:path w="88" h="90">
                  <a:moveTo>
                    <a:pt x="88" y="0"/>
                  </a:moveTo>
                  <a:lnTo>
                    <a:pt x="0" y="90"/>
                  </a:lnTo>
                  <a:lnTo>
                    <a:pt x="88" y="90"/>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71" name="Freeform 70"/>
            <p:cNvSpPr>
              <a:spLocks/>
            </p:cNvSpPr>
            <p:nvPr/>
          </p:nvSpPr>
          <p:spPr bwMode="auto">
            <a:xfrm>
              <a:off x="2698" y="3635"/>
              <a:ext cx="104" cy="244"/>
            </a:xfrm>
            <a:custGeom>
              <a:avLst/>
              <a:gdLst>
                <a:gd name="T0" fmla="*/ 104 w 104"/>
                <a:gd name="T1" fmla="*/ 0 h 244"/>
                <a:gd name="T2" fmla="*/ 40 w 104"/>
                <a:gd name="T3" fmla="*/ 0 h 244"/>
                <a:gd name="T4" fmla="*/ 0 w 104"/>
                <a:gd name="T5" fmla="*/ 40 h 244"/>
                <a:gd name="T6" fmla="*/ 0 w 104"/>
                <a:gd name="T7" fmla="*/ 244 h 244"/>
                <a:gd name="T8" fmla="*/ 104 w 104"/>
                <a:gd name="T9" fmla="*/ 244 h 244"/>
                <a:gd name="T10" fmla="*/ 104 w 104"/>
                <a:gd name="T11" fmla="*/ 0 h 244"/>
              </a:gdLst>
              <a:ahLst/>
              <a:cxnLst>
                <a:cxn ang="0">
                  <a:pos x="T0" y="T1"/>
                </a:cxn>
                <a:cxn ang="0">
                  <a:pos x="T2" y="T3"/>
                </a:cxn>
                <a:cxn ang="0">
                  <a:pos x="T4" y="T5"/>
                </a:cxn>
                <a:cxn ang="0">
                  <a:pos x="T6" y="T7"/>
                </a:cxn>
                <a:cxn ang="0">
                  <a:pos x="T8" y="T9"/>
                </a:cxn>
                <a:cxn ang="0">
                  <a:pos x="T10" y="T11"/>
                </a:cxn>
              </a:cxnLst>
              <a:rect l="0" t="0" r="r" b="b"/>
              <a:pathLst>
                <a:path w="104" h="244">
                  <a:moveTo>
                    <a:pt x="104" y="0"/>
                  </a:moveTo>
                  <a:lnTo>
                    <a:pt x="40" y="0"/>
                  </a:lnTo>
                  <a:lnTo>
                    <a:pt x="0" y="40"/>
                  </a:lnTo>
                  <a:lnTo>
                    <a:pt x="0" y="244"/>
                  </a:lnTo>
                  <a:lnTo>
                    <a:pt x="104" y="244"/>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73" name="Rectangle 72"/>
            <p:cNvSpPr>
              <a:spLocks noChangeArrowheads="1"/>
            </p:cNvSpPr>
            <p:nvPr/>
          </p:nvSpPr>
          <p:spPr bwMode="auto">
            <a:xfrm>
              <a:off x="2913" y="3635"/>
              <a:ext cx="105"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75" name="Rectangle 74"/>
            <p:cNvSpPr>
              <a:spLocks noChangeArrowheads="1"/>
            </p:cNvSpPr>
            <p:nvPr/>
          </p:nvSpPr>
          <p:spPr bwMode="auto">
            <a:xfrm>
              <a:off x="3131" y="3635"/>
              <a:ext cx="10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77" name="Rectangle 76"/>
            <p:cNvSpPr>
              <a:spLocks noChangeArrowheads="1"/>
            </p:cNvSpPr>
            <p:nvPr/>
          </p:nvSpPr>
          <p:spPr bwMode="auto">
            <a:xfrm>
              <a:off x="3346" y="3635"/>
              <a:ext cx="10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79" name="Rectangle 78"/>
            <p:cNvSpPr>
              <a:spLocks noChangeArrowheads="1"/>
            </p:cNvSpPr>
            <p:nvPr/>
          </p:nvSpPr>
          <p:spPr bwMode="auto">
            <a:xfrm>
              <a:off x="3564" y="3635"/>
              <a:ext cx="10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80" name="Rectangle 79"/>
            <p:cNvSpPr>
              <a:spLocks noChangeArrowheads="1"/>
            </p:cNvSpPr>
            <p:nvPr/>
          </p:nvSpPr>
          <p:spPr bwMode="auto">
            <a:xfrm>
              <a:off x="3815" y="2485"/>
              <a:ext cx="615" cy="158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1" name="Rectangle 80"/>
            <p:cNvSpPr>
              <a:spLocks noChangeArrowheads="1"/>
            </p:cNvSpPr>
            <p:nvPr/>
          </p:nvSpPr>
          <p:spPr bwMode="auto">
            <a:xfrm>
              <a:off x="1002" y="2714"/>
              <a:ext cx="1020" cy="38"/>
            </a:xfrm>
            <a:prstGeom prst="rect">
              <a:avLst/>
            </a:prstGeom>
            <a:solidFill>
              <a:srgbClr val="CDCF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2" name="Rectangle 81"/>
            <p:cNvSpPr>
              <a:spLocks noChangeArrowheads="1"/>
            </p:cNvSpPr>
            <p:nvPr/>
          </p:nvSpPr>
          <p:spPr bwMode="auto">
            <a:xfrm>
              <a:off x="1002" y="2828"/>
              <a:ext cx="1020" cy="38"/>
            </a:xfrm>
            <a:prstGeom prst="rect">
              <a:avLst/>
            </a:prstGeom>
            <a:solidFill>
              <a:srgbClr val="CDCF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3" name="Rectangle 82"/>
            <p:cNvSpPr>
              <a:spLocks noChangeArrowheads="1"/>
            </p:cNvSpPr>
            <p:nvPr/>
          </p:nvSpPr>
          <p:spPr bwMode="auto">
            <a:xfrm>
              <a:off x="952" y="2492"/>
              <a:ext cx="102" cy="442"/>
            </a:xfrm>
            <a:prstGeom prst="rect">
              <a:avLst/>
            </a:prstGeom>
            <a:solidFill>
              <a:srgbClr val="B8BA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84" name="Rectangle 83"/>
            <p:cNvSpPr>
              <a:spLocks noChangeArrowheads="1"/>
            </p:cNvSpPr>
            <p:nvPr/>
          </p:nvSpPr>
          <p:spPr bwMode="auto">
            <a:xfrm>
              <a:off x="969" y="2428"/>
              <a:ext cx="7" cy="64"/>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5" name="Rectangle 84"/>
            <p:cNvSpPr>
              <a:spLocks noChangeArrowheads="1"/>
            </p:cNvSpPr>
            <p:nvPr/>
          </p:nvSpPr>
          <p:spPr bwMode="auto">
            <a:xfrm>
              <a:off x="988" y="2428"/>
              <a:ext cx="7" cy="64"/>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6" name="Rectangle 85"/>
            <p:cNvSpPr>
              <a:spLocks noChangeArrowheads="1"/>
            </p:cNvSpPr>
            <p:nvPr/>
          </p:nvSpPr>
          <p:spPr bwMode="auto">
            <a:xfrm>
              <a:off x="1007" y="2428"/>
              <a:ext cx="7" cy="64"/>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7" name="Rectangle 86"/>
            <p:cNvSpPr>
              <a:spLocks noChangeArrowheads="1"/>
            </p:cNvSpPr>
            <p:nvPr/>
          </p:nvSpPr>
          <p:spPr bwMode="auto">
            <a:xfrm>
              <a:off x="1026" y="2428"/>
              <a:ext cx="7" cy="64"/>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8" name="Rectangle 87"/>
            <p:cNvSpPr>
              <a:spLocks noChangeArrowheads="1"/>
            </p:cNvSpPr>
            <p:nvPr/>
          </p:nvSpPr>
          <p:spPr bwMode="auto">
            <a:xfrm>
              <a:off x="1920" y="2492"/>
              <a:ext cx="102" cy="442"/>
            </a:xfrm>
            <a:prstGeom prst="rect">
              <a:avLst/>
            </a:prstGeom>
            <a:solidFill>
              <a:srgbClr val="B8BA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89" name="Rectangle 88"/>
            <p:cNvSpPr>
              <a:spLocks noChangeArrowheads="1"/>
            </p:cNvSpPr>
            <p:nvPr/>
          </p:nvSpPr>
          <p:spPr bwMode="auto">
            <a:xfrm>
              <a:off x="1920" y="2492"/>
              <a:ext cx="10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90" name="Rectangle 89"/>
            <p:cNvSpPr>
              <a:spLocks noChangeArrowheads="1"/>
            </p:cNvSpPr>
            <p:nvPr/>
          </p:nvSpPr>
          <p:spPr bwMode="auto">
            <a:xfrm>
              <a:off x="1937" y="2428"/>
              <a:ext cx="7" cy="64"/>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1" name="Rectangle 90"/>
            <p:cNvSpPr>
              <a:spLocks noChangeArrowheads="1"/>
            </p:cNvSpPr>
            <p:nvPr/>
          </p:nvSpPr>
          <p:spPr bwMode="auto">
            <a:xfrm>
              <a:off x="1955" y="2428"/>
              <a:ext cx="8" cy="64"/>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2" name="Rectangle 91"/>
            <p:cNvSpPr>
              <a:spLocks noChangeArrowheads="1"/>
            </p:cNvSpPr>
            <p:nvPr/>
          </p:nvSpPr>
          <p:spPr bwMode="auto">
            <a:xfrm>
              <a:off x="1974" y="2428"/>
              <a:ext cx="7" cy="64"/>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3" name="Rectangle 92"/>
            <p:cNvSpPr>
              <a:spLocks noChangeArrowheads="1"/>
            </p:cNvSpPr>
            <p:nvPr/>
          </p:nvSpPr>
          <p:spPr bwMode="auto">
            <a:xfrm>
              <a:off x="1993" y="2428"/>
              <a:ext cx="7" cy="64"/>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4" name="Rectangle 93"/>
            <p:cNvSpPr>
              <a:spLocks noChangeArrowheads="1"/>
            </p:cNvSpPr>
            <p:nvPr/>
          </p:nvSpPr>
          <p:spPr bwMode="auto">
            <a:xfrm>
              <a:off x="1350" y="2501"/>
              <a:ext cx="52" cy="433"/>
            </a:xfrm>
            <a:prstGeom prst="rect">
              <a:avLst/>
            </a:prstGeom>
            <a:solidFill>
              <a:srgbClr val="B8BA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95" name="Rectangle 94"/>
            <p:cNvSpPr>
              <a:spLocks noChangeArrowheads="1"/>
            </p:cNvSpPr>
            <p:nvPr/>
          </p:nvSpPr>
          <p:spPr bwMode="auto">
            <a:xfrm>
              <a:off x="1383" y="2501"/>
              <a:ext cx="19" cy="433"/>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96" name="Rectangle 95"/>
            <p:cNvSpPr>
              <a:spLocks noChangeArrowheads="1"/>
            </p:cNvSpPr>
            <p:nvPr/>
          </p:nvSpPr>
          <p:spPr bwMode="auto">
            <a:xfrm>
              <a:off x="1662" y="2501"/>
              <a:ext cx="55" cy="433"/>
            </a:xfrm>
            <a:prstGeom prst="rect">
              <a:avLst/>
            </a:prstGeom>
            <a:solidFill>
              <a:srgbClr val="B8BA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97" name="Rectangle 96"/>
            <p:cNvSpPr>
              <a:spLocks noChangeArrowheads="1"/>
            </p:cNvSpPr>
            <p:nvPr/>
          </p:nvSpPr>
          <p:spPr bwMode="auto">
            <a:xfrm>
              <a:off x="1698" y="2501"/>
              <a:ext cx="19" cy="433"/>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98" name="Rectangle 97"/>
            <p:cNvSpPr>
              <a:spLocks noChangeArrowheads="1"/>
            </p:cNvSpPr>
            <p:nvPr/>
          </p:nvSpPr>
          <p:spPr bwMode="auto">
            <a:xfrm>
              <a:off x="874" y="2934"/>
              <a:ext cx="1252" cy="1139"/>
            </a:xfrm>
            <a:prstGeom prst="rect">
              <a:avLst/>
            </a:prstGeom>
            <a:solidFill>
              <a:schemeClr val="accent5">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99" name="Rectangle 98"/>
            <p:cNvSpPr>
              <a:spLocks noChangeArrowheads="1"/>
            </p:cNvSpPr>
            <p:nvPr/>
          </p:nvSpPr>
          <p:spPr bwMode="auto">
            <a:xfrm>
              <a:off x="874" y="2934"/>
              <a:ext cx="1252" cy="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00" name="Rectangle 99"/>
            <p:cNvSpPr>
              <a:spLocks noChangeArrowheads="1"/>
            </p:cNvSpPr>
            <p:nvPr/>
          </p:nvSpPr>
          <p:spPr bwMode="auto">
            <a:xfrm>
              <a:off x="1012" y="3088"/>
              <a:ext cx="894" cy="11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1" name="Rectangle 100"/>
            <p:cNvSpPr>
              <a:spLocks noChangeArrowheads="1"/>
            </p:cNvSpPr>
            <p:nvPr/>
          </p:nvSpPr>
          <p:spPr bwMode="auto">
            <a:xfrm>
              <a:off x="1012" y="3088"/>
              <a:ext cx="89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2" name="Rectangle 101"/>
            <p:cNvSpPr>
              <a:spLocks noChangeArrowheads="1"/>
            </p:cNvSpPr>
            <p:nvPr/>
          </p:nvSpPr>
          <p:spPr bwMode="auto">
            <a:xfrm>
              <a:off x="1012" y="3285"/>
              <a:ext cx="903" cy="1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3" name="Rectangle 102"/>
            <p:cNvSpPr>
              <a:spLocks noChangeArrowheads="1"/>
            </p:cNvSpPr>
            <p:nvPr/>
          </p:nvSpPr>
          <p:spPr bwMode="auto">
            <a:xfrm>
              <a:off x="1012" y="3285"/>
              <a:ext cx="90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4" name="Rectangle 103"/>
            <p:cNvSpPr>
              <a:spLocks noChangeArrowheads="1"/>
            </p:cNvSpPr>
            <p:nvPr/>
          </p:nvSpPr>
          <p:spPr bwMode="auto">
            <a:xfrm>
              <a:off x="1012" y="3479"/>
              <a:ext cx="898" cy="1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5" name="Rectangle 104"/>
            <p:cNvSpPr>
              <a:spLocks noChangeArrowheads="1"/>
            </p:cNvSpPr>
            <p:nvPr/>
          </p:nvSpPr>
          <p:spPr bwMode="auto">
            <a:xfrm>
              <a:off x="1012" y="3479"/>
              <a:ext cx="89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7" name="Freeform 106"/>
            <p:cNvSpPr>
              <a:spLocks/>
            </p:cNvSpPr>
            <p:nvPr/>
          </p:nvSpPr>
          <p:spPr bwMode="auto">
            <a:xfrm>
              <a:off x="874" y="2934"/>
              <a:ext cx="1252" cy="1120"/>
            </a:xfrm>
            <a:custGeom>
              <a:avLst/>
              <a:gdLst>
                <a:gd name="T0" fmla="*/ 1252 w 1252"/>
                <a:gd name="T1" fmla="*/ 0 h 1120"/>
                <a:gd name="T2" fmla="*/ 1148 w 1252"/>
                <a:gd name="T3" fmla="*/ 0 h 1120"/>
                <a:gd name="T4" fmla="*/ 1105 w 1252"/>
                <a:gd name="T5" fmla="*/ 0 h 1120"/>
                <a:gd name="T6" fmla="*/ 954 w 1252"/>
                <a:gd name="T7" fmla="*/ 154 h 1120"/>
                <a:gd name="T8" fmla="*/ 1032 w 1252"/>
                <a:gd name="T9" fmla="*/ 154 h 1120"/>
                <a:gd name="T10" fmla="*/ 1032 w 1252"/>
                <a:gd name="T11" fmla="*/ 268 h 1120"/>
                <a:gd name="T12" fmla="*/ 840 w 1252"/>
                <a:gd name="T13" fmla="*/ 268 h 1120"/>
                <a:gd name="T14" fmla="*/ 760 w 1252"/>
                <a:gd name="T15" fmla="*/ 351 h 1120"/>
                <a:gd name="T16" fmla="*/ 1041 w 1252"/>
                <a:gd name="T17" fmla="*/ 351 h 1120"/>
                <a:gd name="T18" fmla="*/ 1041 w 1252"/>
                <a:gd name="T19" fmla="*/ 464 h 1120"/>
                <a:gd name="T20" fmla="*/ 649 w 1252"/>
                <a:gd name="T21" fmla="*/ 464 h 1120"/>
                <a:gd name="T22" fmla="*/ 568 w 1252"/>
                <a:gd name="T23" fmla="*/ 545 h 1120"/>
                <a:gd name="T24" fmla="*/ 1036 w 1252"/>
                <a:gd name="T25" fmla="*/ 545 h 1120"/>
                <a:gd name="T26" fmla="*/ 1036 w 1252"/>
                <a:gd name="T27" fmla="*/ 658 h 1120"/>
                <a:gd name="T28" fmla="*/ 455 w 1252"/>
                <a:gd name="T29" fmla="*/ 658 h 1120"/>
                <a:gd name="T30" fmla="*/ 0 w 1252"/>
                <a:gd name="T31" fmla="*/ 1120 h 1120"/>
                <a:gd name="T32" fmla="*/ 1252 w 1252"/>
                <a:gd name="T33" fmla="*/ 1120 h 1120"/>
                <a:gd name="T34" fmla="*/ 1252 w 1252"/>
                <a:gd name="T3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2" h="1120">
                  <a:moveTo>
                    <a:pt x="1252" y="0"/>
                  </a:moveTo>
                  <a:lnTo>
                    <a:pt x="1148" y="0"/>
                  </a:lnTo>
                  <a:lnTo>
                    <a:pt x="1105" y="0"/>
                  </a:lnTo>
                  <a:lnTo>
                    <a:pt x="954" y="154"/>
                  </a:lnTo>
                  <a:lnTo>
                    <a:pt x="1032" y="154"/>
                  </a:lnTo>
                  <a:lnTo>
                    <a:pt x="1032" y="268"/>
                  </a:lnTo>
                  <a:lnTo>
                    <a:pt x="840" y="268"/>
                  </a:lnTo>
                  <a:lnTo>
                    <a:pt x="760" y="351"/>
                  </a:lnTo>
                  <a:lnTo>
                    <a:pt x="1041" y="351"/>
                  </a:lnTo>
                  <a:lnTo>
                    <a:pt x="1041" y="464"/>
                  </a:lnTo>
                  <a:lnTo>
                    <a:pt x="649" y="464"/>
                  </a:lnTo>
                  <a:lnTo>
                    <a:pt x="568" y="545"/>
                  </a:lnTo>
                  <a:lnTo>
                    <a:pt x="1036" y="545"/>
                  </a:lnTo>
                  <a:lnTo>
                    <a:pt x="1036" y="658"/>
                  </a:lnTo>
                  <a:lnTo>
                    <a:pt x="455" y="658"/>
                  </a:lnTo>
                  <a:lnTo>
                    <a:pt x="0" y="1120"/>
                  </a:lnTo>
                  <a:lnTo>
                    <a:pt x="1252" y="1120"/>
                  </a:lnTo>
                  <a:lnTo>
                    <a:pt x="1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09" name="Freeform 108"/>
            <p:cNvSpPr>
              <a:spLocks/>
            </p:cNvSpPr>
            <p:nvPr/>
          </p:nvSpPr>
          <p:spPr bwMode="auto">
            <a:xfrm>
              <a:off x="1714" y="3088"/>
              <a:ext cx="192" cy="114"/>
            </a:xfrm>
            <a:custGeom>
              <a:avLst/>
              <a:gdLst>
                <a:gd name="T0" fmla="*/ 192 w 192"/>
                <a:gd name="T1" fmla="*/ 0 h 114"/>
                <a:gd name="T2" fmla="*/ 114 w 192"/>
                <a:gd name="T3" fmla="*/ 0 h 114"/>
                <a:gd name="T4" fmla="*/ 0 w 192"/>
                <a:gd name="T5" fmla="*/ 114 h 114"/>
                <a:gd name="T6" fmla="*/ 192 w 192"/>
                <a:gd name="T7" fmla="*/ 114 h 114"/>
                <a:gd name="T8" fmla="*/ 192 w 192"/>
                <a:gd name="T9" fmla="*/ 0 h 114"/>
              </a:gdLst>
              <a:ahLst/>
              <a:cxnLst>
                <a:cxn ang="0">
                  <a:pos x="T0" y="T1"/>
                </a:cxn>
                <a:cxn ang="0">
                  <a:pos x="T2" y="T3"/>
                </a:cxn>
                <a:cxn ang="0">
                  <a:pos x="T4" y="T5"/>
                </a:cxn>
                <a:cxn ang="0">
                  <a:pos x="T6" y="T7"/>
                </a:cxn>
                <a:cxn ang="0">
                  <a:pos x="T8" y="T9"/>
                </a:cxn>
              </a:cxnLst>
              <a:rect l="0" t="0" r="r" b="b"/>
              <a:pathLst>
                <a:path w="192" h="114">
                  <a:moveTo>
                    <a:pt x="192" y="0"/>
                  </a:moveTo>
                  <a:lnTo>
                    <a:pt x="114" y="0"/>
                  </a:lnTo>
                  <a:lnTo>
                    <a:pt x="0" y="114"/>
                  </a:lnTo>
                  <a:lnTo>
                    <a:pt x="192" y="114"/>
                  </a:lnTo>
                  <a:lnTo>
                    <a:pt x="1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1" name="Freeform 110"/>
            <p:cNvSpPr>
              <a:spLocks/>
            </p:cNvSpPr>
            <p:nvPr/>
          </p:nvSpPr>
          <p:spPr bwMode="auto">
            <a:xfrm>
              <a:off x="1523" y="3285"/>
              <a:ext cx="392" cy="113"/>
            </a:xfrm>
            <a:custGeom>
              <a:avLst/>
              <a:gdLst>
                <a:gd name="T0" fmla="*/ 392 w 392"/>
                <a:gd name="T1" fmla="*/ 0 h 113"/>
                <a:gd name="T2" fmla="*/ 111 w 392"/>
                <a:gd name="T3" fmla="*/ 0 h 113"/>
                <a:gd name="T4" fmla="*/ 0 w 392"/>
                <a:gd name="T5" fmla="*/ 113 h 113"/>
                <a:gd name="T6" fmla="*/ 392 w 392"/>
                <a:gd name="T7" fmla="*/ 113 h 113"/>
                <a:gd name="T8" fmla="*/ 392 w 392"/>
                <a:gd name="T9" fmla="*/ 0 h 113"/>
              </a:gdLst>
              <a:ahLst/>
              <a:cxnLst>
                <a:cxn ang="0">
                  <a:pos x="T0" y="T1"/>
                </a:cxn>
                <a:cxn ang="0">
                  <a:pos x="T2" y="T3"/>
                </a:cxn>
                <a:cxn ang="0">
                  <a:pos x="T4" y="T5"/>
                </a:cxn>
                <a:cxn ang="0">
                  <a:pos x="T6" y="T7"/>
                </a:cxn>
                <a:cxn ang="0">
                  <a:pos x="T8" y="T9"/>
                </a:cxn>
              </a:cxnLst>
              <a:rect l="0" t="0" r="r" b="b"/>
              <a:pathLst>
                <a:path w="392" h="113">
                  <a:moveTo>
                    <a:pt x="392" y="0"/>
                  </a:moveTo>
                  <a:lnTo>
                    <a:pt x="111" y="0"/>
                  </a:lnTo>
                  <a:lnTo>
                    <a:pt x="0" y="113"/>
                  </a:lnTo>
                  <a:lnTo>
                    <a:pt x="392" y="113"/>
                  </a:lnTo>
                  <a:lnTo>
                    <a:pt x="3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3" name="Freeform 112"/>
            <p:cNvSpPr>
              <a:spLocks/>
            </p:cNvSpPr>
            <p:nvPr/>
          </p:nvSpPr>
          <p:spPr bwMode="auto">
            <a:xfrm>
              <a:off x="1329" y="3479"/>
              <a:ext cx="581" cy="113"/>
            </a:xfrm>
            <a:custGeom>
              <a:avLst/>
              <a:gdLst>
                <a:gd name="T0" fmla="*/ 581 w 581"/>
                <a:gd name="T1" fmla="*/ 0 h 113"/>
                <a:gd name="T2" fmla="*/ 113 w 581"/>
                <a:gd name="T3" fmla="*/ 0 h 113"/>
                <a:gd name="T4" fmla="*/ 0 w 581"/>
                <a:gd name="T5" fmla="*/ 113 h 113"/>
                <a:gd name="T6" fmla="*/ 581 w 581"/>
                <a:gd name="T7" fmla="*/ 113 h 113"/>
                <a:gd name="T8" fmla="*/ 581 w 581"/>
                <a:gd name="T9" fmla="*/ 0 h 113"/>
              </a:gdLst>
              <a:ahLst/>
              <a:cxnLst>
                <a:cxn ang="0">
                  <a:pos x="T0" y="T1"/>
                </a:cxn>
                <a:cxn ang="0">
                  <a:pos x="T2" y="T3"/>
                </a:cxn>
                <a:cxn ang="0">
                  <a:pos x="T4" y="T5"/>
                </a:cxn>
                <a:cxn ang="0">
                  <a:pos x="T6" y="T7"/>
                </a:cxn>
                <a:cxn ang="0">
                  <a:pos x="T8" y="T9"/>
                </a:cxn>
              </a:cxnLst>
              <a:rect l="0" t="0" r="r" b="b"/>
              <a:pathLst>
                <a:path w="581" h="113">
                  <a:moveTo>
                    <a:pt x="581" y="0"/>
                  </a:moveTo>
                  <a:lnTo>
                    <a:pt x="113" y="0"/>
                  </a:lnTo>
                  <a:lnTo>
                    <a:pt x="0" y="113"/>
                  </a:lnTo>
                  <a:lnTo>
                    <a:pt x="581" y="113"/>
                  </a:lnTo>
                  <a:lnTo>
                    <a:pt x="5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4" name="Freeform 113"/>
            <p:cNvSpPr>
              <a:spLocks noEditPoints="1"/>
            </p:cNvSpPr>
            <p:nvPr/>
          </p:nvSpPr>
          <p:spPr bwMode="auto">
            <a:xfrm>
              <a:off x="4910" y="1138"/>
              <a:ext cx="355" cy="2452"/>
            </a:xfrm>
            <a:custGeom>
              <a:avLst/>
              <a:gdLst>
                <a:gd name="T0" fmla="*/ 150 w 150"/>
                <a:gd name="T1" fmla="*/ 4 h 1036"/>
                <a:gd name="T2" fmla="*/ 149 w 150"/>
                <a:gd name="T3" fmla="*/ 2 h 1036"/>
                <a:gd name="T4" fmla="*/ 147 w 150"/>
                <a:gd name="T5" fmla="*/ 1 h 1036"/>
                <a:gd name="T6" fmla="*/ 145 w 150"/>
                <a:gd name="T7" fmla="*/ 0 h 1036"/>
                <a:gd name="T8" fmla="*/ 144 w 150"/>
                <a:gd name="T9" fmla="*/ 0 h 1036"/>
                <a:gd name="T10" fmla="*/ 0 w 150"/>
                <a:gd name="T11" fmla="*/ 6 h 1036"/>
                <a:gd name="T12" fmla="*/ 0 w 150"/>
                <a:gd name="T13" fmla="*/ 1032 h 1036"/>
                <a:gd name="T14" fmla="*/ 1 w 150"/>
                <a:gd name="T15" fmla="*/ 1034 h 1036"/>
                <a:gd name="T16" fmla="*/ 1 w 150"/>
                <a:gd name="T17" fmla="*/ 1034 h 1036"/>
                <a:gd name="T18" fmla="*/ 2 w 150"/>
                <a:gd name="T19" fmla="*/ 1035 h 1036"/>
                <a:gd name="T20" fmla="*/ 3 w 150"/>
                <a:gd name="T21" fmla="*/ 1035 h 1036"/>
                <a:gd name="T22" fmla="*/ 6 w 150"/>
                <a:gd name="T23" fmla="*/ 1036 h 1036"/>
                <a:gd name="T24" fmla="*/ 150 w 150"/>
                <a:gd name="T25" fmla="*/ 1030 h 1036"/>
                <a:gd name="T26" fmla="*/ 150 w 150"/>
                <a:gd name="T27" fmla="*/ 4 h 1036"/>
                <a:gd name="T28" fmla="*/ 21 w 150"/>
                <a:gd name="T29" fmla="*/ 766 h 1036"/>
                <a:gd name="T30" fmla="*/ 138 w 150"/>
                <a:gd name="T31" fmla="*/ 766 h 1036"/>
                <a:gd name="T32" fmla="*/ 129 w 150"/>
                <a:gd name="T33" fmla="*/ 270 h 1036"/>
                <a:gd name="T34" fmla="*/ 12 w 150"/>
                <a:gd name="T35" fmla="*/ 270 h 1036"/>
                <a:gd name="T36" fmla="*/ 129 w 150"/>
                <a:gd name="T37" fmla="*/ 397 h 1036"/>
                <a:gd name="T38" fmla="*/ 12 w 150"/>
                <a:gd name="T39" fmla="*/ 397 h 1036"/>
                <a:gd name="T40" fmla="*/ 129 w 150"/>
                <a:gd name="T41" fmla="*/ 524 h 1036"/>
                <a:gd name="T42" fmla="*/ 12 w 150"/>
                <a:gd name="T43" fmla="*/ 524 h 1036"/>
                <a:gd name="T44" fmla="*/ 129 w 150"/>
                <a:gd name="T45" fmla="*/ 651 h 1036"/>
                <a:gd name="T46" fmla="*/ 12 w 150"/>
                <a:gd name="T47" fmla="*/ 651 h 1036"/>
                <a:gd name="T48" fmla="*/ 129 w 150"/>
                <a:gd name="T49" fmla="*/ 778 h 1036"/>
                <a:gd name="T50" fmla="*/ 12 w 150"/>
                <a:gd name="T51" fmla="*/ 778 h 1036"/>
                <a:gd name="T52" fmla="*/ 21 w 150"/>
                <a:gd name="T53" fmla="*/ 639 h 1036"/>
                <a:gd name="T54" fmla="*/ 138 w 150"/>
                <a:gd name="T55" fmla="*/ 639 h 1036"/>
                <a:gd name="T56" fmla="*/ 21 w 150"/>
                <a:gd name="T57" fmla="*/ 512 h 1036"/>
                <a:gd name="T58" fmla="*/ 138 w 150"/>
                <a:gd name="T59" fmla="*/ 512 h 1036"/>
                <a:gd name="T60" fmla="*/ 21 w 150"/>
                <a:gd name="T61" fmla="*/ 385 h 1036"/>
                <a:gd name="T62" fmla="*/ 138 w 150"/>
                <a:gd name="T63" fmla="*/ 385 h 1036"/>
                <a:gd name="T64" fmla="*/ 21 w 150"/>
                <a:gd name="T65" fmla="*/ 258 h 1036"/>
                <a:gd name="T66" fmla="*/ 138 w 150"/>
                <a:gd name="T67" fmla="*/ 258 h 1036"/>
                <a:gd name="T68" fmla="*/ 21 w 150"/>
                <a:gd name="T69" fmla="*/ 130 h 1036"/>
                <a:gd name="T70" fmla="*/ 138 w 150"/>
                <a:gd name="T71" fmla="*/ 130 h 1036"/>
                <a:gd name="T72" fmla="*/ 12 w 150"/>
                <a:gd name="T73" fmla="*/ 250 h 1036"/>
                <a:gd name="T74" fmla="*/ 129 w 150"/>
                <a:gd name="T75" fmla="*/ 142 h 1036"/>
                <a:gd name="T76" fmla="*/ 129 w 150"/>
                <a:gd name="T77" fmla="*/ 905 h 1036"/>
                <a:gd name="T78" fmla="*/ 12 w 150"/>
                <a:gd name="T79" fmla="*/ 905 h 1036"/>
                <a:gd name="T80" fmla="*/ 138 w 150"/>
                <a:gd name="T81" fmla="*/ 786 h 1036"/>
                <a:gd name="T82" fmla="*/ 21 w 150"/>
                <a:gd name="T83" fmla="*/ 893 h 1036"/>
                <a:gd name="T84" fmla="*/ 12 w 150"/>
                <a:gd name="T85" fmla="*/ 123 h 1036"/>
                <a:gd name="T86" fmla="*/ 129 w 150"/>
                <a:gd name="T87" fmla="*/ 12 h 1036"/>
                <a:gd name="T88" fmla="*/ 138 w 150"/>
                <a:gd name="T89" fmla="*/ 913 h 1036"/>
                <a:gd name="T90" fmla="*/ 21 w 150"/>
                <a:gd name="T91" fmla="*/ 1024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1036">
                  <a:moveTo>
                    <a:pt x="150" y="4"/>
                  </a:moveTo>
                  <a:cubicBezTo>
                    <a:pt x="150" y="4"/>
                    <a:pt x="150" y="4"/>
                    <a:pt x="150" y="4"/>
                  </a:cubicBezTo>
                  <a:cubicBezTo>
                    <a:pt x="150" y="3"/>
                    <a:pt x="149" y="3"/>
                    <a:pt x="149" y="2"/>
                  </a:cubicBezTo>
                  <a:cubicBezTo>
                    <a:pt x="149" y="2"/>
                    <a:pt x="149" y="2"/>
                    <a:pt x="149" y="2"/>
                  </a:cubicBezTo>
                  <a:cubicBezTo>
                    <a:pt x="149" y="2"/>
                    <a:pt x="149" y="2"/>
                    <a:pt x="149" y="2"/>
                  </a:cubicBezTo>
                  <a:cubicBezTo>
                    <a:pt x="148" y="1"/>
                    <a:pt x="147" y="1"/>
                    <a:pt x="147" y="1"/>
                  </a:cubicBezTo>
                  <a:cubicBezTo>
                    <a:pt x="147" y="1"/>
                    <a:pt x="147" y="1"/>
                    <a:pt x="147" y="1"/>
                  </a:cubicBezTo>
                  <a:cubicBezTo>
                    <a:pt x="146" y="0"/>
                    <a:pt x="145" y="0"/>
                    <a:pt x="145" y="0"/>
                  </a:cubicBezTo>
                  <a:cubicBezTo>
                    <a:pt x="144" y="0"/>
                    <a:pt x="144" y="0"/>
                    <a:pt x="144" y="0"/>
                  </a:cubicBezTo>
                  <a:cubicBezTo>
                    <a:pt x="144" y="0"/>
                    <a:pt x="144" y="0"/>
                    <a:pt x="144" y="0"/>
                  </a:cubicBezTo>
                  <a:cubicBezTo>
                    <a:pt x="6" y="0"/>
                    <a:pt x="6" y="0"/>
                    <a:pt x="6" y="0"/>
                  </a:cubicBezTo>
                  <a:cubicBezTo>
                    <a:pt x="2" y="0"/>
                    <a:pt x="0" y="3"/>
                    <a:pt x="0" y="6"/>
                  </a:cubicBezTo>
                  <a:cubicBezTo>
                    <a:pt x="0" y="1030"/>
                    <a:pt x="0" y="1030"/>
                    <a:pt x="0" y="1030"/>
                  </a:cubicBezTo>
                  <a:cubicBezTo>
                    <a:pt x="0" y="1030"/>
                    <a:pt x="0" y="1031"/>
                    <a:pt x="0" y="1032"/>
                  </a:cubicBezTo>
                  <a:cubicBezTo>
                    <a:pt x="0" y="1032"/>
                    <a:pt x="0" y="1032"/>
                    <a:pt x="0" y="1032"/>
                  </a:cubicBezTo>
                  <a:cubicBezTo>
                    <a:pt x="0" y="1033"/>
                    <a:pt x="1" y="1033"/>
                    <a:pt x="1" y="1034"/>
                  </a:cubicBezTo>
                  <a:cubicBezTo>
                    <a:pt x="1" y="1034"/>
                    <a:pt x="1" y="1034"/>
                    <a:pt x="1" y="1034"/>
                  </a:cubicBezTo>
                  <a:cubicBezTo>
                    <a:pt x="1" y="1034"/>
                    <a:pt x="1" y="1034"/>
                    <a:pt x="1" y="1034"/>
                  </a:cubicBezTo>
                  <a:cubicBezTo>
                    <a:pt x="2" y="1034"/>
                    <a:pt x="2" y="1034"/>
                    <a:pt x="2" y="1034"/>
                  </a:cubicBezTo>
                  <a:cubicBezTo>
                    <a:pt x="2" y="1035"/>
                    <a:pt x="2" y="1035"/>
                    <a:pt x="2" y="1035"/>
                  </a:cubicBezTo>
                  <a:cubicBezTo>
                    <a:pt x="3" y="1035"/>
                    <a:pt x="3" y="1035"/>
                    <a:pt x="3" y="1035"/>
                  </a:cubicBezTo>
                  <a:cubicBezTo>
                    <a:pt x="3" y="1035"/>
                    <a:pt x="3" y="1035"/>
                    <a:pt x="3" y="1035"/>
                  </a:cubicBezTo>
                  <a:cubicBezTo>
                    <a:pt x="4" y="1035"/>
                    <a:pt x="4" y="1035"/>
                    <a:pt x="5" y="1036"/>
                  </a:cubicBezTo>
                  <a:cubicBezTo>
                    <a:pt x="5" y="1036"/>
                    <a:pt x="5" y="1036"/>
                    <a:pt x="6" y="1036"/>
                  </a:cubicBezTo>
                  <a:cubicBezTo>
                    <a:pt x="144" y="1036"/>
                    <a:pt x="144" y="1036"/>
                    <a:pt x="144" y="1036"/>
                  </a:cubicBezTo>
                  <a:cubicBezTo>
                    <a:pt x="148" y="1036"/>
                    <a:pt x="150" y="1033"/>
                    <a:pt x="150" y="1030"/>
                  </a:cubicBezTo>
                  <a:cubicBezTo>
                    <a:pt x="150" y="6"/>
                    <a:pt x="150" y="6"/>
                    <a:pt x="150" y="6"/>
                  </a:cubicBezTo>
                  <a:cubicBezTo>
                    <a:pt x="150" y="5"/>
                    <a:pt x="150" y="5"/>
                    <a:pt x="150" y="4"/>
                  </a:cubicBezTo>
                  <a:close/>
                  <a:moveTo>
                    <a:pt x="138" y="766"/>
                  </a:moveTo>
                  <a:cubicBezTo>
                    <a:pt x="21" y="766"/>
                    <a:pt x="21" y="766"/>
                    <a:pt x="21" y="766"/>
                  </a:cubicBezTo>
                  <a:cubicBezTo>
                    <a:pt x="138" y="659"/>
                    <a:pt x="138" y="659"/>
                    <a:pt x="138" y="659"/>
                  </a:cubicBezTo>
                  <a:lnTo>
                    <a:pt x="138" y="766"/>
                  </a:lnTo>
                  <a:close/>
                  <a:moveTo>
                    <a:pt x="12" y="270"/>
                  </a:moveTo>
                  <a:cubicBezTo>
                    <a:pt x="129" y="270"/>
                    <a:pt x="129" y="270"/>
                    <a:pt x="129" y="270"/>
                  </a:cubicBezTo>
                  <a:cubicBezTo>
                    <a:pt x="12" y="377"/>
                    <a:pt x="12" y="377"/>
                    <a:pt x="12" y="377"/>
                  </a:cubicBezTo>
                  <a:lnTo>
                    <a:pt x="12" y="270"/>
                  </a:lnTo>
                  <a:close/>
                  <a:moveTo>
                    <a:pt x="12" y="397"/>
                  </a:moveTo>
                  <a:cubicBezTo>
                    <a:pt x="129" y="397"/>
                    <a:pt x="129" y="397"/>
                    <a:pt x="129" y="397"/>
                  </a:cubicBezTo>
                  <a:cubicBezTo>
                    <a:pt x="12" y="504"/>
                    <a:pt x="12" y="504"/>
                    <a:pt x="12" y="504"/>
                  </a:cubicBezTo>
                  <a:lnTo>
                    <a:pt x="12" y="397"/>
                  </a:lnTo>
                  <a:close/>
                  <a:moveTo>
                    <a:pt x="12" y="524"/>
                  </a:moveTo>
                  <a:cubicBezTo>
                    <a:pt x="129" y="524"/>
                    <a:pt x="129" y="524"/>
                    <a:pt x="129" y="524"/>
                  </a:cubicBezTo>
                  <a:cubicBezTo>
                    <a:pt x="12" y="631"/>
                    <a:pt x="12" y="631"/>
                    <a:pt x="12" y="631"/>
                  </a:cubicBezTo>
                  <a:lnTo>
                    <a:pt x="12" y="524"/>
                  </a:lnTo>
                  <a:close/>
                  <a:moveTo>
                    <a:pt x="12" y="651"/>
                  </a:moveTo>
                  <a:cubicBezTo>
                    <a:pt x="129" y="651"/>
                    <a:pt x="129" y="651"/>
                    <a:pt x="129" y="651"/>
                  </a:cubicBezTo>
                  <a:cubicBezTo>
                    <a:pt x="12" y="759"/>
                    <a:pt x="12" y="759"/>
                    <a:pt x="12" y="759"/>
                  </a:cubicBezTo>
                  <a:lnTo>
                    <a:pt x="12" y="651"/>
                  </a:lnTo>
                  <a:close/>
                  <a:moveTo>
                    <a:pt x="12" y="778"/>
                  </a:moveTo>
                  <a:cubicBezTo>
                    <a:pt x="129" y="778"/>
                    <a:pt x="129" y="778"/>
                    <a:pt x="129" y="778"/>
                  </a:cubicBezTo>
                  <a:cubicBezTo>
                    <a:pt x="12" y="886"/>
                    <a:pt x="12" y="886"/>
                    <a:pt x="12" y="886"/>
                  </a:cubicBezTo>
                  <a:lnTo>
                    <a:pt x="12" y="778"/>
                  </a:lnTo>
                  <a:close/>
                  <a:moveTo>
                    <a:pt x="138" y="639"/>
                  </a:moveTo>
                  <a:cubicBezTo>
                    <a:pt x="21" y="639"/>
                    <a:pt x="21" y="639"/>
                    <a:pt x="21" y="639"/>
                  </a:cubicBezTo>
                  <a:cubicBezTo>
                    <a:pt x="138" y="532"/>
                    <a:pt x="138" y="532"/>
                    <a:pt x="138" y="532"/>
                  </a:cubicBezTo>
                  <a:lnTo>
                    <a:pt x="138" y="639"/>
                  </a:lnTo>
                  <a:close/>
                  <a:moveTo>
                    <a:pt x="138" y="512"/>
                  </a:moveTo>
                  <a:cubicBezTo>
                    <a:pt x="21" y="512"/>
                    <a:pt x="21" y="512"/>
                    <a:pt x="21" y="512"/>
                  </a:cubicBezTo>
                  <a:cubicBezTo>
                    <a:pt x="138" y="404"/>
                    <a:pt x="138" y="404"/>
                    <a:pt x="138" y="404"/>
                  </a:cubicBezTo>
                  <a:lnTo>
                    <a:pt x="138" y="512"/>
                  </a:lnTo>
                  <a:close/>
                  <a:moveTo>
                    <a:pt x="138" y="385"/>
                  </a:moveTo>
                  <a:cubicBezTo>
                    <a:pt x="21" y="385"/>
                    <a:pt x="21" y="385"/>
                    <a:pt x="21" y="385"/>
                  </a:cubicBezTo>
                  <a:cubicBezTo>
                    <a:pt x="138" y="277"/>
                    <a:pt x="138" y="277"/>
                    <a:pt x="138" y="277"/>
                  </a:cubicBezTo>
                  <a:lnTo>
                    <a:pt x="138" y="385"/>
                  </a:lnTo>
                  <a:close/>
                  <a:moveTo>
                    <a:pt x="138" y="258"/>
                  </a:moveTo>
                  <a:cubicBezTo>
                    <a:pt x="21" y="258"/>
                    <a:pt x="21" y="258"/>
                    <a:pt x="21" y="258"/>
                  </a:cubicBezTo>
                  <a:cubicBezTo>
                    <a:pt x="138" y="150"/>
                    <a:pt x="138" y="150"/>
                    <a:pt x="138" y="150"/>
                  </a:cubicBezTo>
                  <a:lnTo>
                    <a:pt x="138" y="258"/>
                  </a:lnTo>
                  <a:close/>
                  <a:moveTo>
                    <a:pt x="138" y="130"/>
                  </a:moveTo>
                  <a:cubicBezTo>
                    <a:pt x="21" y="130"/>
                    <a:pt x="21" y="130"/>
                    <a:pt x="21" y="130"/>
                  </a:cubicBezTo>
                  <a:cubicBezTo>
                    <a:pt x="138" y="20"/>
                    <a:pt x="138" y="20"/>
                    <a:pt x="138" y="20"/>
                  </a:cubicBezTo>
                  <a:lnTo>
                    <a:pt x="138" y="130"/>
                  </a:lnTo>
                  <a:close/>
                  <a:moveTo>
                    <a:pt x="129" y="142"/>
                  </a:moveTo>
                  <a:cubicBezTo>
                    <a:pt x="12" y="250"/>
                    <a:pt x="12" y="250"/>
                    <a:pt x="12" y="250"/>
                  </a:cubicBezTo>
                  <a:cubicBezTo>
                    <a:pt x="12" y="142"/>
                    <a:pt x="12" y="142"/>
                    <a:pt x="12" y="142"/>
                  </a:cubicBezTo>
                  <a:lnTo>
                    <a:pt x="129" y="142"/>
                  </a:lnTo>
                  <a:close/>
                  <a:moveTo>
                    <a:pt x="12" y="905"/>
                  </a:moveTo>
                  <a:cubicBezTo>
                    <a:pt x="129" y="905"/>
                    <a:pt x="129" y="905"/>
                    <a:pt x="129" y="905"/>
                  </a:cubicBezTo>
                  <a:cubicBezTo>
                    <a:pt x="12" y="1016"/>
                    <a:pt x="12" y="1016"/>
                    <a:pt x="12" y="1016"/>
                  </a:cubicBezTo>
                  <a:lnTo>
                    <a:pt x="12" y="905"/>
                  </a:lnTo>
                  <a:close/>
                  <a:moveTo>
                    <a:pt x="21" y="893"/>
                  </a:moveTo>
                  <a:cubicBezTo>
                    <a:pt x="138" y="786"/>
                    <a:pt x="138" y="786"/>
                    <a:pt x="138" y="786"/>
                  </a:cubicBezTo>
                  <a:cubicBezTo>
                    <a:pt x="138" y="893"/>
                    <a:pt x="138" y="893"/>
                    <a:pt x="138" y="893"/>
                  </a:cubicBezTo>
                  <a:lnTo>
                    <a:pt x="21" y="893"/>
                  </a:lnTo>
                  <a:close/>
                  <a:moveTo>
                    <a:pt x="129" y="12"/>
                  </a:moveTo>
                  <a:cubicBezTo>
                    <a:pt x="12" y="123"/>
                    <a:pt x="12" y="123"/>
                    <a:pt x="12" y="123"/>
                  </a:cubicBezTo>
                  <a:cubicBezTo>
                    <a:pt x="12" y="12"/>
                    <a:pt x="12" y="12"/>
                    <a:pt x="12" y="12"/>
                  </a:cubicBezTo>
                  <a:lnTo>
                    <a:pt x="129" y="12"/>
                  </a:lnTo>
                  <a:close/>
                  <a:moveTo>
                    <a:pt x="21" y="1024"/>
                  </a:moveTo>
                  <a:cubicBezTo>
                    <a:pt x="138" y="913"/>
                    <a:pt x="138" y="913"/>
                    <a:pt x="138" y="913"/>
                  </a:cubicBezTo>
                  <a:cubicBezTo>
                    <a:pt x="138" y="1024"/>
                    <a:pt x="138" y="1024"/>
                    <a:pt x="138" y="1024"/>
                  </a:cubicBezTo>
                  <a:lnTo>
                    <a:pt x="21" y="1024"/>
                  </a:lnTo>
                  <a:close/>
                </a:path>
              </a:pathLst>
            </a:custGeom>
            <a:solidFill>
              <a:srgbClr val="F6A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15" name="Freeform 114"/>
            <p:cNvSpPr>
              <a:spLocks noEditPoints="1"/>
            </p:cNvSpPr>
            <p:nvPr/>
          </p:nvSpPr>
          <p:spPr bwMode="auto">
            <a:xfrm>
              <a:off x="2826" y="620"/>
              <a:ext cx="2119" cy="265"/>
            </a:xfrm>
            <a:custGeom>
              <a:avLst/>
              <a:gdLst>
                <a:gd name="T0" fmla="*/ 813 w 896"/>
                <a:gd name="T1" fmla="*/ 2 h 112"/>
                <a:gd name="T2" fmla="*/ 813 w 896"/>
                <a:gd name="T3" fmla="*/ 2 h 112"/>
                <a:gd name="T4" fmla="*/ 811 w 896"/>
                <a:gd name="T5" fmla="*/ 1 h 112"/>
                <a:gd name="T6" fmla="*/ 77 w 896"/>
                <a:gd name="T7" fmla="*/ 0 h 112"/>
                <a:gd name="T8" fmla="*/ 77 w 896"/>
                <a:gd name="T9" fmla="*/ 0 h 112"/>
                <a:gd name="T10" fmla="*/ 75 w 896"/>
                <a:gd name="T11" fmla="*/ 1 h 112"/>
                <a:gd name="T12" fmla="*/ 74 w 896"/>
                <a:gd name="T13" fmla="*/ 1 h 112"/>
                <a:gd name="T14" fmla="*/ 73 w 896"/>
                <a:gd name="T15" fmla="*/ 2 h 112"/>
                <a:gd name="T16" fmla="*/ 1 w 896"/>
                <a:gd name="T17" fmla="*/ 109 h 112"/>
                <a:gd name="T18" fmla="*/ 262 w 896"/>
                <a:gd name="T19" fmla="*/ 111 h 112"/>
                <a:gd name="T20" fmla="*/ 625 w 896"/>
                <a:gd name="T21" fmla="*/ 111 h 112"/>
                <a:gd name="T22" fmla="*/ 716 w 896"/>
                <a:gd name="T23" fmla="*/ 111 h 112"/>
                <a:gd name="T24" fmla="*/ 716 w 896"/>
                <a:gd name="T25" fmla="*/ 111 h 112"/>
                <a:gd name="T26" fmla="*/ 891 w 896"/>
                <a:gd name="T27" fmla="*/ 111 h 112"/>
                <a:gd name="T28" fmla="*/ 894 w 896"/>
                <a:gd name="T29" fmla="*/ 103 h 112"/>
                <a:gd name="T30" fmla="*/ 273 w 896"/>
                <a:gd name="T31" fmla="*/ 10 h 112"/>
                <a:gd name="T32" fmla="*/ 347 w 896"/>
                <a:gd name="T33" fmla="*/ 93 h 112"/>
                <a:gd name="T34" fmla="*/ 159 w 896"/>
                <a:gd name="T35" fmla="*/ 101 h 112"/>
                <a:gd name="T36" fmla="*/ 82 w 896"/>
                <a:gd name="T37" fmla="*/ 18 h 112"/>
                <a:gd name="T38" fmla="*/ 165 w 896"/>
                <a:gd name="T39" fmla="*/ 10 h 112"/>
                <a:gd name="T40" fmla="*/ 89 w 896"/>
                <a:gd name="T41" fmla="*/ 10 h 112"/>
                <a:gd name="T42" fmla="*/ 250 w 896"/>
                <a:gd name="T43" fmla="*/ 101 h 112"/>
                <a:gd name="T44" fmla="*/ 175 w 896"/>
                <a:gd name="T45" fmla="*/ 18 h 112"/>
                <a:gd name="T46" fmla="*/ 256 w 896"/>
                <a:gd name="T47" fmla="*/ 10 h 112"/>
                <a:gd name="T48" fmla="*/ 182 w 896"/>
                <a:gd name="T49" fmla="*/ 10 h 112"/>
                <a:gd name="T50" fmla="*/ 341 w 896"/>
                <a:gd name="T51" fmla="*/ 101 h 112"/>
                <a:gd name="T52" fmla="*/ 266 w 896"/>
                <a:gd name="T53" fmla="*/ 18 h 112"/>
                <a:gd name="T54" fmla="*/ 432 w 896"/>
                <a:gd name="T55" fmla="*/ 101 h 112"/>
                <a:gd name="T56" fmla="*/ 357 w 896"/>
                <a:gd name="T57" fmla="*/ 18 h 112"/>
                <a:gd name="T58" fmla="*/ 438 w 896"/>
                <a:gd name="T59" fmla="*/ 10 h 112"/>
                <a:gd name="T60" fmla="*/ 363 w 896"/>
                <a:gd name="T61" fmla="*/ 10 h 112"/>
                <a:gd name="T62" fmla="*/ 523 w 896"/>
                <a:gd name="T63" fmla="*/ 101 h 112"/>
                <a:gd name="T64" fmla="*/ 448 w 896"/>
                <a:gd name="T65" fmla="*/ 18 h 112"/>
                <a:gd name="T66" fmla="*/ 529 w 896"/>
                <a:gd name="T67" fmla="*/ 10 h 112"/>
                <a:gd name="T68" fmla="*/ 454 w 896"/>
                <a:gd name="T69" fmla="*/ 10 h 112"/>
                <a:gd name="T70" fmla="*/ 614 w 896"/>
                <a:gd name="T71" fmla="*/ 101 h 112"/>
                <a:gd name="T72" fmla="*/ 539 w 896"/>
                <a:gd name="T73" fmla="*/ 18 h 112"/>
                <a:gd name="T74" fmla="*/ 620 w 896"/>
                <a:gd name="T75" fmla="*/ 10 h 112"/>
                <a:gd name="T76" fmla="*/ 545 w 896"/>
                <a:gd name="T77" fmla="*/ 10 h 112"/>
                <a:gd name="T78" fmla="*/ 705 w 896"/>
                <a:gd name="T79" fmla="*/ 101 h 112"/>
                <a:gd name="T80" fmla="*/ 630 w 896"/>
                <a:gd name="T81" fmla="*/ 18 h 112"/>
                <a:gd name="T82" fmla="*/ 711 w 896"/>
                <a:gd name="T83" fmla="*/ 10 h 112"/>
                <a:gd name="T84" fmla="*/ 636 w 896"/>
                <a:gd name="T85" fmla="*/ 10 h 112"/>
                <a:gd name="T86" fmla="*/ 798 w 896"/>
                <a:gd name="T87" fmla="*/ 101 h 112"/>
                <a:gd name="T88" fmla="*/ 721 w 896"/>
                <a:gd name="T89" fmla="*/ 18 h 112"/>
                <a:gd name="T90" fmla="*/ 804 w 896"/>
                <a:gd name="T91" fmla="*/ 10 h 112"/>
                <a:gd name="T92" fmla="*/ 727 w 896"/>
                <a:gd name="T93" fmla="*/ 10 h 112"/>
                <a:gd name="T94" fmla="*/ 72 w 896"/>
                <a:gd name="T95" fmla="*/ 101 h 112"/>
                <a:gd name="T96" fmla="*/ 72 w 896"/>
                <a:gd name="T97" fmla="*/ 21 h 112"/>
                <a:gd name="T98" fmla="*/ 814 w 896"/>
                <a:gd name="T99" fmla="*/ 20 h 112"/>
                <a:gd name="T100" fmla="*/ 814 w 896"/>
                <a:gd name="T101" fmla="*/ 10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6" h="112">
                  <a:moveTo>
                    <a:pt x="894" y="103"/>
                  </a:moveTo>
                  <a:cubicBezTo>
                    <a:pt x="813" y="2"/>
                    <a:pt x="813" y="2"/>
                    <a:pt x="813" y="2"/>
                  </a:cubicBezTo>
                  <a:cubicBezTo>
                    <a:pt x="813" y="2"/>
                    <a:pt x="813" y="2"/>
                    <a:pt x="813" y="2"/>
                  </a:cubicBezTo>
                  <a:cubicBezTo>
                    <a:pt x="813" y="2"/>
                    <a:pt x="813" y="2"/>
                    <a:pt x="813" y="2"/>
                  </a:cubicBezTo>
                  <a:cubicBezTo>
                    <a:pt x="812" y="1"/>
                    <a:pt x="812" y="1"/>
                    <a:pt x="811" y="1"/>
                  </a:cubicBezTo>
                  <a:cubicBezTo>
                    <a:pt x="811" y="1"/>
                    <a:pt x="811" y="1"/>
                    <a:pt x="811" y="1"/>
                  </a:cubicBezTo>
                  <a:cubicBezTo>
                    <a:pt x="810" y="1"/>
                    <a:pt x="810" y="0"/>
                    <a:pt x="809" y="0"/>
                  </a:cubicBezTo>
                  <a:cubicBezTo>
                    <a:pt x="77" y="0"/>
                    <a:pt x="77" y="0"/>
                    <a:pt x="77" y="0"/>
                  </a:cubicBezTo>
                  <a:cubicBezTo>
                    <a:pt x="77" y="0"/>
                    <a:pt x="77" y="0"/>
                    <a:pt x="77" y="0"/>
                  </a:cubicBezTo>
                  <a:cubicBezTo>
                    <a:pt x="77" y="0"/>
                    <a:pt x="77" y="0"/>
                    <a:pt x="77" y="0"/>
                  </a:cubicBezTo>
                  <a:cubicBezTo>
                    <a:pt x="76" y="1"/>
                    <a:pt x="76" y="1"/>
                    <a:pt x="76" y="1"/>
                  </a:cubicBezTo>
                  <a:cubicBezTo>
                    <a:pt x="75" y="1"/>
                    <a:pt x="75" y="1"/>
                    <a:pt x="75" y="1"/>
                  </a:cubicBezTo>
                  <a:cubicBezTo>
                    <a:pt x="75" y="1"/>
                    <a:pt x="75" y="1"/>
                    <a:pt x="75" y="1"/>
                  </a:cubicBezTo>
                  <a:cubicBezTo>
                    <a:pt x="74" y="1"/>
                    <a:pt x="74" y="1"/>
                    <a:pt x="74" y="1"/>
                  </a:cubicBezTo>
                  <a:cubicBezTo>
                    <a:pt x="74" y="2"/>
                    <a:pt x="74" y="2"/>
                    <a:pt x="74" y="2"/>
                  </a:cubicBezTo>
                  <a:cubicBezTo>
                    <a:pt x="73" y="2"/>
                    <a:pt x="73" y="2"/>
                    <a:pt x="73" y="2"/>
                  </a:cubicBezTo>
                  <a:cubicBezTo>
                    <a:pt x="1" y="104"/>
                    <a:pt x="1" y="104"/>
                    <a:pt x="1" y="104"/>
                  </a:cubicBezTo>
                  <a:cubicBezTo>
                    <a:pt x="0" y="105"/>
                    <a:pt x="0" y="107"/>
                    <a:pt x="1" y="109"/>
                  </a:cubicBezTo>
                  <a:cubicBezTo>
                    <a:pt x="1" y="110"/>
                    <a:pt x="3" y="111"/>
                    <a:pt x="5" y="111"/>
                  </a:cubicBezTo>
                  <a:cubicBezTo>
                    <a:pt x="262" y="111"/>
                    <a:pt x="262" y="111"/>
                    <a:pt x="262" y="111"/>
                  </a:cubicBezTo>
                  <a:cubicBezTo>
                    <a:pt x="262" y="111"/>
                    <a:pt x="262" y="111"/>
                    <a:pt x="262" y="111"/>
                  </a:cubicBezTo>
                  <a:cubicBezTo>
                    <a:pt x="625" y="111"/>
                    <a:pt x="625" y="111"/>
                    <a:pt x="625" y="111"/>
                  </a:cubicBezTo>
                  <a:cubicBezTo>
                    <a:pt x="625" y="111"/>
                    <a:pt x="625" y="111"/>
                    <a:pt x="625" y="111"/>
                  </a:cubicBezTo>
                  <a:cubicBezTo>
                    <a:pt x="716" y="111"/>
                    <a:pt x="716" y="111"/>
                    <a:pt x="716" y="111"/>
                  </a:cubicBezTo>
                  <a:cubicBezTo>
                    <a:pt x="716" y="112"/>
                    <a:pt x="716" y="112"/>
                    <a:pt x="716" y="112"/>
                  </a:cubicBezTo>
                  <a:cubicBezTo>
                    <a:pt x="716" y="111"/>
                    <a:pt x="716" y="111"/>
                    <a:pt x="716" y="111"/>
                  </a:cubicBezTo>
                  <a:cubicBezTo>
                    <a:pt x="890" y="111"/>
                    <a:pt x="890" y="111"/>
                    <a:pt x="890" y="111"/>
                  </a:cubicBezTo>
                  <a:cubicBezTo>
                    <a:pt x="891" y="111"/>
                    <a:pt x="891" y="111"/>
                    <a:pt x="891" y="111"/>
                  </a:cubicBezTo>
                  <a:cubicBezTo>
                    <a:pt x="893" y="111"/>
                    <a:pt x="896" y="109"/>
                    <a:pt x="896" y="106"/>
                  </a:cubicBezTo>
                  <a:cubicBezTo>
                    <a:pt x="896" y="105"/>
                    <a:pt x="895" y="104"/>
                    <a:pt x="894" y="103"/>
                  </a:cubicBezTo>
                  <a:close/>
                  <a:moveTo>
                    <a:pt x="347" y="93"/>
                  </a:moveTo>
                  <a:cubicBezTo>
                    <a:pt x="273" y="10"/>
                    <a:pt x="273" y="10"/>
                    <a:pt x="273" y="10"/>
                  </a:cubicBezTo>
                  <a:cubicBezTo>
                    <a:pt x="347" y="10"/>
                    <a:pt x="347" y="10"/>
                    <a:pt x="347" y="10"/>
                  </a:cubicBezTo>
                  <a:lnTo>
                    <a:pt x="347" y="93"/>
                  </a:lnTo>
                  <a:close/>
                  <a:moveTo>
                    <a:pt x="82" y="18"/>
                  </a:moveTo>
                  <a:cubicBezTo>
                    <a:pt x="159" y="101"/>
                    <a:pt x="159" y="101"/>
                    <a:pt x="159" y="101"/>
                  </a:cubicBezTo>
                  <a:cubicBezTo>
                    <a:pt x="82" y="101"/>
                    <a:pt x="82" y="101"/>
                    <a:pt x="82" y="101"/>
                  </a:cubicBezTo>
                  <a:lnTo>
                    <a:pt x="82" y="18"/>
                  </a:lnTo>
                  <a:close/>
                  <a:moveTo>
                    <a:pt x="89" y="10"/>
                  </a:moveTo>
                  <a:cubicBezTo>
                    <a:pt x="165" y="10"/>
                    <a:pt x="165" y="10"/>
                    <a:pt x="165" y="10"/>
                  </a:cubicBezTo>
                  <a:cubicBezTo>
                    <a:pt x="165" y="94"/>
                    <a:pt x="165" y="94"/>
                    <a:pt x="165" y="94"/>
                  </a:cubicBezTo>
                  <a:lnTo>
                    <a:pt x="89" y="10"/>
                  </a:lnTo>
                  <a:close/>
                  <a:moveTo>
                    <a:pt x="175" y="18"/>
                  </a:moveTo>
                  <a:cubicBezTo>
                    <a:pt x="250" y="101"/>
                    <a:pt x="250" y="101"/>
                    <a:pt x="250" y="101"/>
                  </a:cubicBezTo>
                  <a:cubicBezTo>
                    <a:pt x="175" y="101"/>
                    <a:pt x="175" y="101"/>
                    <a:pt x="175" y="101"/>
                  </a:cubicBezTo>
                  <a:lnTo>
                    <a:pt x="175" y="18"/>
                  </a:lnTo>
                  <a:close/>
                  <a:moveTo>
                    <a:pt x="182" y="10"/>
                  </a:moveTo>
                  <a:cubicBezTo>
                    <a:pt x="256" y="10"/>
                    <a:pt x="256" y="10"/>
                    <a:pt x="256" y="10"/>
                  </a:cubicBezTo>
                  <a:cubicBezTo>
                    <a:pt x="256" y="93"/>
                    <a:pt x="256" y="93"/>
                    <a:pt x="256" y="93"/>
                  </a:cubicBezTo>
                  <a:lnTo>
                    <a:pt x="182" y="10"/>
                  </a:lnTo>
                  <a:close/>
                  <a:moveTo>
                    <a:pt x="266" y="18"/>
                  </a:moveTo>
                  <a:cubicBezTo>
                    <a:pt x="341" y="101"/>
                    <a:pt x="341" y="101"/>
                    <a:pt x="341" y="101"/>
                  </a:cubicBezTo>
                  <a:cubicBezTo>
                    <a:pt x="266" y="101"/>
                    <a:pt x="266" y="101"/>
                    <a:pt x="266" y="101"/>
                  </a:cubicBezTo>
                  <a:lnTo>
                    <a:pt x="266" y="18"/>
                  </a:lnTo>
                  <a:close/>
                  <a:moveTo>
                    <a:pt x="357" y="18"/>
                  </a:moveTo>
                  <a:cubicBezTo>
                    <a:pt x="432" y="101"/>
                    <a:pt x="432" y="101"/>
                    <a:pt x="432" y="101"/>
                  </a:cubicBezTo>
                  <a:cubicBezTo>
                    <a:pt x="357" y="101"/>
                    <a:pt x="357" y="101"/>
                    <a:pt x="357" y="101"/>
                  </a:cubicBezTo>
                  <a:lnTo>
                    <a:pt x="357" y="18"/>
                  </a:lnTo>
                  <a:close/>
                  <a:moveTo>
                    <a:pt x="363" y="10"/>
                  </a:moveTo>
                  <a:cubicBezTo>
                    <a:pt x="438" y="10"/>
                    <a:pt x="438" y="10"/>
                    <a:pt x="438" y="10"/>
                  </a:cubicBezTo>
                  <a:cubicBezTo>
                    <a:pt x="438" y="93"/>
                    <a:pt x="438" y="93"/>
                    <a:pt x="438" y="93"/>
                  </a:cubicBezTo>
                  <a:lnTo>
                    <a:pt x="363" y="10"/>
                  </a:lnTo>
                  <a:close/>
                  <a:moveTo>
                    <a:pt x="448" y="18"/>
                  </a:moveTo>
                  <a:cubicBezTo>
                    <a:pt x="523" y="101"/>
                    <a:pt x="523" y="101"/>
                    <a:pt x="523" y="101"/>
                  </a:cubicBezTo>
                  <a:cubicBezTo>
                    <a:pt x="448" y="101"/>
                    <a:pt x="448" y="101"/>
                    <a:pt x="448" y="101"/>
                  </a:cubicBezTo>
                  <a:lnTo>
                    <a:pt x="448" y="18"/>
                  </a:lnTo>
                  <a:close/>
                  <a:moveTo>
                    <a:pt x="454" y="10"/>
                  </a:moveTo>
                  <a:cubicBezTo>
                    <a:pt x="529" y="10"/>
                    <a:pt x="529" y="10"/>
                    <a:pt x="529" y="10"/>
                  </a:cubicBezTo>
                  <a:cubicBezTo>
                    <a:pt x="529" y="93"/>
                    <a:pt x="529" y="93"/>
                    <a:pt x="529" y="93"/>
                  </a:cubicBezTo>
                  <a:lnTo>
                    <a:pt x="454" y="10"/>
                  </a:lnTo>
                  <a:close/>
                  <a:moveTo>
                    <a:pt x="539" y="18"/>
                  </a:moveTo>
                  <a:cubicBezTo>
                    <a:pt x="614" y="101"/>
                    <a:pt x="614" y="101"/>
                    <a:pt x="614" y="101"/>
                  </a:cubicBezTo>
                  <a:cubicBezTo>
                    <a:pt x="539" y="101"/>
                    <a:pt x="539" y="101"/>
                    <a:pt x="539" y="101"/>
                  </a:cubicBezTo>
                  <a:lnTo>
                    <a:pt x="539" y="18"/>
                  </a:lnTo>
                  <a:close/>
                  <a:moveTo>
                    <a:pt x="545" y="10"/>
                  </a:moveTo>
                  <a:cubicBezTo>
                    <a:pt x="620" y="10"/>
                    <a:pt x="620" y="10"/>
                    <a:pt x="620" y="10"/>
                  </a:cubicBezTo>
                  <a:cubicBezTo>
                    <a:pt x="620" y="93"/>
                    <a:pt x="620" y="93"/>
                    <a:pt x="620" y="93"/>
                  </a:cubicBezTo>
                  <a:lnTo>
                    <a:pt x="545" y="10"/>
                  </a:lnTo>
                  <a:close/>
                  <a:moveTo>
                    <a:pt x="630" y="18"/>
                  </a:moveTo>
                  <a:cubicBezTo>
                    <a:pt x="705" y="101"/>
                    <a:pt x="705" y="101"/>
                    <a:pt x="705" y="101"/>
                  </a:cubicBezTo>
                  <a:cubicBezTo>
                    <a:pt x="630" y="101"/>
                    <a:pt x="630" y="101"/>
                    <a:pt x="630" y="101"/>
                  </a:cubicBezTo>
                  <a:lnTo>
                    <a:pt x="630" y="18"/>
                  </a:lnTo>
                  <a:close/>
                  <a:moveTo>
                    <a:pt x="636" y="10"/>
                  </a:moveTo>
                  <a:cubicBezTo>
                    <a:pt x="711" y="10"/>
                    <a:pt x="711" y="10"/>
                    <a:pt x="711" y="10"/>
                  </a:cubicBezTo>
                  <a:cubicBezTo>
                    <a:pt x="711" y="93"/>
                    <a:pt x="711" y="93"/>
                    <a:pt x="711" y="93"/>
                  </a:cubicBezTo>
                  <a:lnTo>
                    <a:pt x="636" y="10"/>
                  </a:lnTo>
                  <a:close/>
                  <a:moveTo>
                    <a:pt x="721" y="18"/>
                  </a:moveTo>
                  <a:cubicBezTo>
                    <a:pt x="798" y="101"/>
                    <a:pt x="798" y="101"/>
                    <a:pt x="798" y="101"/>
                  </a:cubicBezTo>
                  <a:cubicBezTo>
                    <a:pt x="721" y="101"/>
                    <a:pt x="721" y="101"/>
                    <a:pt x="721" y="101"/>
                  </a:cubicBezTo>
                  <a:lnTo>
                    <a:pt x="721" y="18"/>
                  </a:lnTo>
                  <a:close/>
                  <a:moveTo>
                    <a:pt x="727" y="10"/>
                  </a:moveTo>
                  <a:cubicBezTo>
                    <a:pt x="804" y="10"/>
                    <a:pt x="804" y="10"/>
                    <a:pt x="804" y="10"/>
                  </a:cubicBezTo>
                  <a:cubicBezTo>
                    <a:pt x="804" y="94"/>
                    <a:pt x="804" y="94"/>
                    <a:pt x="804" y="94"/>
                  </a:cubicBezTo>
                  <a:lnTo>
                    <a:pt x="727" y="10"/>
                  </a:lnTo>
                  <a:close/>
                  <a:moveTo>
                    <a:pt x="72" y="21"/>
                  </a:moveTo>
                  <a:cubicBezTo>
                    <a:pt x="72" y="101"/>
                    <a:pt x="72" y="101"/>
                    <a:pt x="72" y="101"/>
                  </a:cubicBezTo>
                  <a:cubicBezTo>
                    <a:pt x="15" y="101"/>
                    <a:pt x="15" y="101"/>
                    <a:pt x="15" y="101"/>
                  </a:cubicBezTo>
                  <a:lnTo>
                    <a:pt x="72" y="21"/>
                  </a:lnTo>
                  <a:close/>
                  <a:moveTo>
                    <a:pt x="814" y="101"/>
                  </a:moveTo>
                  <a:cubicBezTo>
                    <a:pt x="814" y="20"/>
                    <a:pt x="814" y="20"/>
                    <a:pt x="814" y="20"/>
                  </a:cubicBezTo>
                  <a:cubicBezTo>
                    <a:pt x="880" y="101"/>
                    <a:pt x="880" y="101"/>
                    <a:pt x="880" y="101"/>
                  </a:cubicBezTo>
                  <a:lnTo>
                    <a:pt x="814" y="101"/>
                  </a:lnTo>
                  <a:close/>
                </a:path>
              </a:pathLst>
            </a:custGeom>
            <a:solidFill>
              <a:srgbClr val="F6A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55000" lnSpcReduction="20000"/>
            </a:bodyPr>
            <a:lstStyle/>
            <a:p>
              <a:endParaRPr lang="en-US" sz="1350"/>
            </a:p>
          </p:txBody>
        </p:sp>
        <p:sp>
          <p:nvSpPr>
            <p:cNvPr id="116" name="Freeform 115"/>
            <p:cNvSpPr>
              <a:spLocks noEditPoints="1"/>
            </p:cNvSpPr>
            <p:nvPr/>
          </p:nvSpPr>
          <p:spPr bwMode="auto">
            <a:xfrm>
              <a:off x="5035" y="55"/>
              <a:ext cx="230" cy="624"/>
            </a:xfrm>
            <a:custGeom>
              <a:avLst/>
              <a:gdLst>
                <a:gd name="T0" fmla="*/ 230 w 230"/>
                <a:gd name="T1" fmla="*/ 624 h 624"/>
                <a:gd name="T2" fmla="*/ 0 w 230"/>
                <a:gd name="T3" fmla="*/ 624 h 624"/>
                <a:gd name="T4" fmla="*/ 230 w 230"/>
                <a:gd name="T5" fmla="*/ 0 h 624"/>
                <a:gd name="T6" fmla="*/ 230 w 230"/>
                <a:gd name="T7" fmla="*/ 624 h 624"/>
                <a:gd name="T8" fmla="*/ 33 w 230"/>
                <a:gd name="T9" fmla="*/ 601 h 624"/>
                <a:gd name="T10" fmla="*/ 206 w 230"/>
                <a:gd name="T11" fmla="*/ 601 h 624"/>
                <a:gd name="T12" fmla="*/ 206 w 230"/>
                <a:gd name="T13" fmla="*/ 127 h 624"/>
                <a:gd name="T14" fmla="*/ 33 w 230"/>
                <a:gd name="T15" fmla="*/ 601 h 6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624">
                  <a:moveTo>
                    <a:pt x="230" y="624"/>
                  </a:moveTo>
                  <a:lnTo>
                    <a:pt x="0" y="624"/>
                  </a:lnTo>
                  <a:lnTo>
                    <a:pt x="230" y="0"/>
                  </a:lnTo>
                  <a:lnTo>
                    <a:pt x="230" y="624"/>
                  </a:lnTo>
                  <a:close/>
                  <a:moveTo>
                    <a:pt x="33" y="601"/>
                  </a:moveTo>
                  <a:lnTo>
                    <a:pt x="206" y="601"/>
                  </a:lnTo>
                  <a:lnTo>
                    <a:pt x="206" y="127"/>
                  </a:lnTo>
                  <a:lnTo>
                    <a:pt x="33" y="601"/>
                  </a:lnTo>
                  <a:close/>
                </a:path>
              </a:pathLst>
            </a:custGeom>
            <a:solidFill>
              <a:srgbClr val="F6A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17" name="Freeform 116"/>
            <p:cNvSpPr>
              <a:spLocks/>
            </p:cNvSpPr>
            <p:nvPr/>
          </p:nvSpPr>
          <p:spPr bwMode="auto">
            <a:xfrm>
              <a:off x="3647" y="104"/>
              <a:ext cx="2252" cy="665"/>
            </a:xfrm>
            <a:custGeom>
              <a:avLst/>
              <a:gdLst>
                <a:gd name="T0" fmla="*/ 946 w 952"/>
                <a:gd name="T1" fmla="*/ 281 h 281"/>
                <a:gd name="T2" fmla="*/ 943 w 952"/>
                <a:gd name="T3" fmla="*/ 280 h 281"/>
                <a:gd name="T4" fmla="*/ 678 w 952"/>
                <a:gd name="T5" fmla="*/ 11 h 281"/>
                <a:gd name="T6" fmla="*/ 7 w 952"/>
                <a:gd name="T7" fmla="*/ 228 h 281"/>
                <a:gd name="T8" fmla="*/ 0 w 952"/>
                <a:gd name="T9" fmla="*/ 225 h 281"/>
                <a:gd name="T10" fmla="*/ 4 w 952"/>
                <a:gd name="T11" fmla="*/ 219 h 281"/>
                <a:gd name="T12" fmla="*/ 677 w 952"/>
                <a:gd name="T13" fmla="*/ 0 h 281"/>
                <a:gd name="T14" fmla="*/ 683 w 952"/>
                <a:gd name="T15" fmla="*/ 1 h 281"/>
                <a:gd name="T16" fmla="*/ 950 w 952"/>
                <a:gd name="T17" fmla="*/ 273 h 281"/>
                <a:gd name="T18" fmla="*/ 950 w 952"/>
                <a:gd name="T19" fmla="*/ 280 h 281"/>
                <a:gd name="T20" fmla="*/ 946 w 952"/>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2" h="281">
                  <a:moveTo>
                    <a:pt x="946" y="281"/>
                  </a:moveTo>
                  <a:cubicBezTo>
                    <a:pt x="945" y="281"/>
                    <a:pt x="944" y="281"/>
                    <a:pt x="943" y="280"/>
                  </a:cubicBezTo>
                  <a:cubicBezTo>
                    <a:pt x="678" y="11"/>
                    <a:pt x="678" y="11"/>
                    <a:pt x="678" y="11"/>
                  </a:cubicBezTo>
                  <a:cubicBezTo>
                    <a:pt x="7" y="228"/>
                    <a:pt x="7" y="228"/>
                    <a:pt x="7" y="228"/>
                  </a:cubicBezTo>
                  <a:cubicBezTo>
                    <a:pt x="4" y="229"/>
                    <a:pt x="1" y="228"/>
                    <a:pt x="0" y="225"/>
                  </a:cubicBezTo>
                  <a:cubicBezTo>
                    <a:pt x="0" y="222"/>
                    <a:pt x="1" y="219"/>
                    <a:pt x="4" y="219"/>
                  </a:cubicBezTo>
                  <a:cubicBezTo>
                    <a:pt x="677" y="0"/>
                    <a:pt x="677" y="0"/>
                    <a:pt x="677" y="0"/>
                  </a:cubicBezTo>
                  <a:cubicBezTo>
                    <a:pt x="679" y="0"/>
                    <a:pt x="681" y="0"/>
                    <a:pt x="683" y="1"/>
                  </a:cubicBezTo>
                  <a:cubicBezTo>
                    <a:pt x="950" y="273"/>
                    <a:pt x="950" y="273"/>
                    <a:pt x="950" y="273"/>
                  </a:cubicBezTo>
                  <a:cubicBezTo>
                    <a:pt x="952" y="275"/>
                    <a:pt x="952" y="278"/>
                    <a:pt x="950" y="280"/>
                  </a:cubicBezTo>
                  <a:cubicBezTo>
                    <a:pt x="949" y="281"/>
                    <a:pt x="948" y="281"/>
                    <a:pt x="946" y="281"/>
                  </a:cubicBezTo>
                  <a:close/>
                </a:path>
              </a:pathLst>
            </a:custGeom>
            <a:solidFill>
              <a:srgbClr val="663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18" name="Freeform 117"/>
            <p:cNvSpPr>
              <a:spLocks/>
            </p:cNvSpPr>
            <p:nvPr/>
          </p:nvSpPr>
          <p:spPr bwMode="auto">
            <a:xfrm>
              <a:off x="3117" y="1444"/>
              <a:ext cx="927" cy="239"/>
            </a:xfrm>
            <a:custGeom>
              <a:avLst/>
              <a:gdLst>
                <a:gd name="T0" fmla="*/ 387 w 392"/>
                <a:gd name="T1" fmla="*/ 101 h 101"/>
                <a:gd name="T2" fmla="*/ 385 w 392"/>
                <a:gd name="T3" fmla="*/ 100 h 101"/>
                <a:gd name="T4" fmla="*/ 190 w 392"/>
                <a:gd name="T5" fmla="*/ 9 h 101"/>
                <a:gd name="T6" fmla="*/ 7 w 392"/>
                <a:gd name="T7" fmla="*/ 100 h 101"/>
                <a:gd name="T8" fmla="*/ 2 w 392"/>
                <a:gd name="T9" fmla="*/ 98 h 101"/>
                <a:gd name="T10" fmla="*/ 4 w 392"/>
                <a:gd name="T11" fmla="*/ 93 h 101"/>
                <a:gd name="T12" fmla="*/ 190 w 392"/>
                <a:gd name="T13" fmla="*/ 0 h 101"/>
                <a:gd name="T14" fmla="*/ 389 w 392"/>
                <a:gd name="T15" fmla="*/ 92 h 101"/>
                <a:gd name="T16" fmla="*/ 391 w 392"/>
                <a:gd name="T17" fmla="*/ 98 h 101"/>
                <a:gd name="T18" fmla="*/ 387 w 392"/>
                <a:gd name="T1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101">
                  <a:moveTo>
                    <a:pt x="387" y="101"/>
                  </a:moveTo>
                  <a:cubicBezTo>
                    <a:pt x="386" y="101"/>
                    <a:pt x="385" y="101"/>
                    <a:pt x="385" y="100"/>
                  </a:cubicBezTo>
                  <a:cubicBezTo>
                    <a:pt x="190" y="9"/>
                    <a:pt x="190" y="9"/>
                    <a:pt x="190" y="9"/>
                  </a:cubicBezTo>
                  <a:cubicBezTo>
                    <a:pt x="7" y="100"/>
                    <a:pt x="7" y="100"/>
                    <a:pt x="7" y="100"/>
                  </a:cubicBezTo>
                  <a:cubicBezTo>
                    <a:pt x="5" y="101"/>
                    <a:pt x="3" y="101"/>
                    <a:pt x="2" y="98"/>
                  </a:cubicBezTo>
                  <a:cubicBezTo>
                    <a:pt x="0" y="96"/>
                    <a:pt x="1" y="94"/>
                    <a:pt x="4" y="93"/>
                  </a:cubicBezTo>
                  <a:cubicBezTo>
                    <a:pt x="190" y="0"/>
                    <a:pt x="190" y="0"/>
                    <a:pt x="190" y="0"/>
                  </a:cubicBezTo>
                  <a:cubicBezTo>
                    <a:pt x="389" y="92"/>
                    <a:pt x="389" y="92"/>
                    <a:pt x="389" y="92"/>
                  </a:cubicBezTo>
                  <a:cubicBezTo>
                    <a:pt x="391" y="93"/>
                    <a:pt x="392" y="96"/>
                    <a:pt x="391" y="98"/>
                  </a:cubicBezTo>
                  <a:cubicBezTo>
                    <a:pt x="390" y="100"/>
                    <a:pt x="388" y="101"/>
                    <a:pt x="387" y="101"/>
                  </a:cubicBezTo>
                  <a:close/>
                </a:path>
              </a:pathLst>
            </a:custGeom>
            <a:solidFill>
              <a:srgbClr val="663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119" name="Freeform 118"/>
            <p:cNvSpPr>
              <a:spLocks/>
            </p:cNvSpPr>
            <p:nvPr/>
          </p:nvSpPr>
          <p:spPr bwMode="auto">
            <a:xfrm>
              <a:off x="3427" y="880"/>
              <a:ext cx="307" cy="642"/>
            </a:xfrm>
            <a:custGeom>
              <a:avLst/>
              <a:gdLst>
                <a:gd name="T0" fmla="*/ 151 w 307"/>
                <a:gd name="T1" fmla="*/ 642 h 642"/>
                <a:gd name="T2" fmla="*/ 0 w 307"/>
                <a:gd name="T3" fmla="*/ 5 h 642"/>
                <a:gd name="T4" fmla="*/ 28 w 307"/>
                <a:gd name="T5" fmla="*/ 0 h 642"/>
                <a:gd name="T6" fmla="*/ 151 w 307"/>
                <a:gd name="T7" fmla="*/ 521 h 642"/>
                <a:gd name="T8" fmla="*/ 279 w 307"/>
                <a:gd name="T9" fmla="*/ 0 h 642"/>
                <a:gd name="T10" fmla="*/ 307 w 307"/>
                <a:gd name="T11" fmla="*/ 5 h 642"/>
                <a:gd name="T12" fmla="*/ 151 w 307"/>
                <a:gd name="T13" fmla="*/ 642 h 642"/>
              </a:gdLst>
              <a:ahLst/>
              <a:cxnLst>
                <a:cxn ang="0">
                  <a:pos x="T0" y="T1"/>
                </a:cxn>
                <a:cxn ang="0">
                  <a:pos x="T2" y="T3"/>
                </a:cxn>
                <a:cxn ang="0">
                  <a:pos x="T4" y="T5"/>
                </a:cxn>
                <a:cxn ang="0">
                  <a:pos x="T6" y="T7"/>
                </a:cxn>
                <a:cxn ang="0">
                  <a:pos x="T8" y="T9"/>
                </a:cxn>
                <a:cxn ang="0">
                  <a:pos x="T10" y="T11"/>
                </a:cxn>
                <a:cxn ang="0">
                  <a:pos x="T12" y="T13"/>
                </a:cxn>
              </a:cxnLst>
              <a:rect l="0" t="0" r="r" b="b"/>
              <a:pathLst>
                <a:path w="307" h="642">
                  <a:moveTo>
                    <a:pt x="151" y="642"/>
                  </a:moveTo>
                  <a:lnTo>
                    <a:pt x="0" y="5"/>
                  </a:lnTo>
                  <a:lnTo>
                    <a:pt x="28" y="0"/>
                  </a:lnTo>
                  <a:lnTo>
                    <a:pt x="151" y="521"/>
                  </a:lnTo>
                  <a:lnTo>
                    <a:pt x="279" y="0"/>
                  </a:lnTo>
                  <a:lnTo>
                    <a:pt x="307" y="5"/>
                  </a:lnTo>
                  <a:lnTo>
                    <a:pt x="151" y="642"/>
                  </a:lnTo>
                  <a:close/>
                </a:path>
              </a:pathLst>
            </a:custGeom>
            <a:solidFill>
              <a:srgbClr val="663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20" name="Freeform 119"/>
            <p:cNvSpPr>
              <a:spLocks/>
            </p:cNvSpPr>
            <p:nvPr/>
          </p:nvSpPr>
          <p:spPr bwMode="auto">
            <a:xfrm>
              <a:off x="3398" y="871"/>
              <a:ext cx="360" cy="45"/>
            </a:xfrm>
            <a:custGeom>
              <a:avLst/>
              <a:gdLst>
                <a:gd name="T0" fmla="*/ 348 w 360"/>
                <a:gd name="T1" fmla="*/ 45 h 45"/>
                <a:gd name="T2" fmla="*/ 15 w 360"/>
                <a:gd name="T3" fmla="*/ 45 h 45"/>
                <a:gd name="T4" fmla="*/ 0 w 360"/>
                <a:gd name="T5" fmla="*/ 0 h 45"/>
                <a:gd name="T6" fmla="*/ 360 w 360"/>
                <a:gd name="T7" fmla="*/ 0 h 45"/>
                <a:gd name="T8" fmla="*/ 348 w 360"/>
                <a:gd name="T9" fmla="*/ 45 h 45"/>
              </a:gdLst>
              <a:ahLst/>
              <a:cxnLst>
                <a:cxn ang="0">
                  <a:pos x="T0" y="T1"/>
                </a:cxn>
                <a:cxn ang="0">
                  <a:pos x="T2" y="T3"/>
                </a:cxn>
                <a:cxn ang="0">
                  <a:pos x="T4" y="T5"/>
                </a:cxn>
                <a:cxn ang="0">
                  <a:pos x="T6" y="T7"/>
                </a:cxn>
                <a:cxn ang="0">
                  <a:pos x="T8" y="T9"/>
                </a:cxn>
              </a:cxnLst>
              <a:rect l="0" t="0" r="r" b="b"/>
              <a:pathLst>
                <a:path w="360" h="45">
                  <a:moveTo>
                    <a:pt x="348" y="45"/>
                  </a:moveTo>
                  <a:lnTo>
                    <a:pt x="15" y="45"/>
                  </a:lnTo>
                  <a:lnTo>
                    <a:pt x="0" y="0"/>
                  </a:lnTo>
                  <a:lnTo>
                    <a:pt x="360" y="0"/>
                  </a:lnTo>
                  <a:lnTo>
                    <a:pt x="348" y="45"/>
                  </a:lnTo>
                  <a:close/>
                </a:path>
              </a:pathLst>
            </a:custGeom>
            <a:solidFill>
              <a:srgbClr val="A760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1" name="Rectangle 120"/>
            <p:cNvSpPr>
              <a:spLocks noChangeArrowheads="1"/>
            </p:cNvSpPr>
            <p:nvPr/>
          </p:nvSpPr>
          <p:spPr bwMode="auto">
            <a:xfrm>
              <a:off x="4855" y="3561"/>
              <a:ext cx="462" cy="109"/>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2" name="Rectangle 121"/>
            <p:cNvSpPr>
              <a:spLocks noChangeArrowheads="1"/>
            </p:cNvSpPr>
            <p:nvPr/>
          </p:nvSpPr>
          <p:spPr bwMode="auto">
            <a:xfrm>
              <a:off x="4754" y="3666"/>
              <a:ext cx="664" cy="108"/>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3" name="Freeform 122"/>
            <p:cNvSpPr>
              <a:spLocks/>
            </p:cNvSpPr>
            <p:nvPr/>
          </p:nvSpPr>
          <p:spPr bwMode="auto">
            <a:xfrm>
              <a:off x="4560" y="3774"/>
              <a:ext cx="1052" cy="287"/>
            </a:xfrm>
            <a:custGeom>
              <a:avLst/>
              <a:gdLst>
                <a:gd name="T0" fmla="*/ 1052 w 1052"/>
                <a:gd name="T1" fmla="*/ 287 h 287"/>
                <a:gd name="T2" fmla="*/ 0 w 1052"/>
                <a:gd name="T3" fmla="*/ 287 h 287"/>
                <a:gd name="T4" fmla="*/ 45 w 1052"/>
                <a:gd name="T5" fmla="*/ 0 h 287"/>
                <a:gd name="T6" fmla="*/ 1007 w 1052"/>
                <a:gd name="T7" fmla="*/ 0 h 287"/>
                <a:gd name="T8" fmla="*/ 1052 w 1052"/>
                <a:gd name="T9" fmla="*/ 287 h 287"/>
              </a:gdLst>
              <a:ahLst/>
              <a:cxnLst>
                <a:cxn ang="0">
                  <a:pos x="T0" y="T1"/>
                </a:cxn>
                <a:cxn ang="0">
                  <a:pos x="T2" y="T3"/>
                </a:cxn>
                <a:cxn ang="0">
                  <a:pos x="T4" y="T5"/>
                </a:cxn>
                <a:cxn ang="0">
                  <a:pos x="T6" y="T7"/>
                </a:cxn>
                <a:cxn ang="0">
                  <a:pos x="T8" y="T9"/>
                </a:cxn>
              </a:cxnLst>
              <a:rect l="0" t="0" r="r" b="b"/>
              <a:pathLst>
                <a:path w="1052" h="287">
                  <a:moveTo>
                    <a:pt x="1052" y="287"/>
                  </a:moveTo>
                  <a:lnTo>
                    <a:pt x="0" y="287"/>
                  </a:lnTo>
                  <a:lnTo>
                    <a:pt x="45" y="0"/>
                  </a:lnTo>
                  <a:lnTo>
                    <a:pt x="1007" y="0"/>
                  </a:lnTo>
                  <a:lnTo>
                    <a:pt x="1052" y="287"/>
                  </a:lnTo>
                  <a:close/>
                </a:path>
              </a:pathLst>
            </a:cu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62500" lnSpcReduction="20000"/>
            </a:bodyPr>
            <a:lstStyle/>
            <a:p>
              <a:endParaRPr lang="en-US" sz="1350"/>
            </a:p>
          </p:txBody>
        </p:sp>
        <p:sp>
          <p:nvSpPr>
            <p:cNvPr id="124" name="Rectangle 123"/>
            <p:cNvSpPr>
              <a:spLocks noChangeArrowheads="1"/>
            </p:cNvSpPr>
            <p:nvPr/>
          </p:nvSpPr>
          <p:spPr bwMode="auto">
            <a:xfrm>
              <a:off x="5314" y="738"/>
              <a:ext cx="857" cy="135"/>
            </a:xfrm>
            <a:prstGeom prst="rect">
              <a:avLst/>
            </a:prstGeom>
            <a:solidFill>
              <a:srgbClr val="D59F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5" name="Rectangle 124"/>
            <p:cNvSpPr>
              <a:spLocks noChangeArrowheads="1"/>
            </p:cNvSpPr>
            <p:nvPr/>
          </p:nvSpPr>
          <p:spPr bwMode="auto">
            <a:xfrm>
              <a:off x="5314" y="807"/>
              <a:ext cx="857" cy="66"/>
            </a:xfrm>
            <a:prstGeom prst="rect">
              <a:avLst/>
            </a:prstGeom>
            <a:solidFill>
              <a:srgbClr val="B388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6" name="Oval 125"/>
            <p:cNvSpPr>
              <a:spLocks noChangeArrowheads="1"/>
            </p:cNvSpPr>
            <p:nvPr/>
          </p:nvSpPr>
          <p:spPr bwMode="auto">
            <a:xfrm>
              <a:off x="3517" y="1401"/>
              <a:ext cx="127" cy="130"/>
            </a:xfrm>
            <a:prstGeom prst="ellipse">
              <a:avLst/>
            </a:prstGeom>
            <a:solidFill>
              <a:srgbClr val="F6A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7" name="Oval 126"/>
            <p:cNvSpPr>
              <a:spLocks noChangeArrowheads="1"/>
            </p:cNvSpPr>
            <p:nvPr/>
          </p:nvSpPr>
          <p:spPr bwMode="auto">
            <a:xfrm>
              <a:off x="5191" y="55"/>
              <a:ext cx="123" cy="123"/>
            </a:xfrm>
            <a:prstGeom prst="ellipse">
              <a:avLst/>
            </a:prstGeom>
            <a:solidFill>
              <a:srgbClr val="F6A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8" name="Rectangle 127"/>
            <p:cNvSpPr>
              <a:spLocks noChangeArrowheads="1"/>
            </p:cNvSpPr>
            <p:nvPr/>
          </p:nvSpPr>
          <p:spPr bwMode="auto">
            <a:xfrm>
              <a:off x="3093" y="1664"/>
              <a:ext cx="994" cy="49"/>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9" name="Freeform 128"/>
            <p:cNvSpPr>
              <a:spLocks/>
            </p:cNvSpPr>
            <p:nvPr/>
          </p:nvSpPr>
          <p:spPr bwMode="auto">
            <a:xfrm>
              <a:off x="4825" y="667"/>
              <a:ext cx="489" cy="507"/>
            </a:xfrm>
            <a:custGeom>
              <a:avLst/>
              <a:gdLst>
                <a:gd name="T0" fmla="*/ 489 w 489"/>
                <a:gd name="T1" fmla="*/ 507 h 507"/>
                <a:gd name="T2" fmla="*/ 0 w 489"/>
                <a:gd name="T3" fmla="*/ 507 h 507"/>
                <a:gd name="T4" fmla="*/ 0 w 489"/>
                <a:gd name="T5" fmla="*/ 270 h 507"/>
                <a:gd name="T6" fmla="*/ 201 w 489"/>
                <a:gd name="T7" fmla="*/ 0 h 507"/>
                <a:gd name="T8" fmla="*/ 489 w 489"/>
                <a:gd name="T9" fmla="*/ 0 h 507"/>
                <a:gd name="T10" fmla="*/ 489 w 489"/>
                <a:gd name="T11" fmla="*/ 507 h 507"/>
              </a:gdLst>
              <a:ahLst/>
              <a:cxnLst>
                <a:cxn ang="0">
                  <a:pos x="T0" y="T1"/>
                </a:cxn>
                <a:cxn ang="0">
                  <a:pos x="T2" y="T3"/>
                </a:cxn>
                <a:cxn ang="0">
                  <a:pos x="T4" y="T5"/>
                </a:cxn>
                <a:cxn ang="0">
                  <a:pos x="T6" y="T7"/>
                </a:cxn>
                <a:cxn ang="0">
                  <a:pos x="T8" y="T9"/>
                </a:cxn>
                <a:cxn ang="0">
                  <a:pos x="T10" y="T11"/>
                </a:cxn>
              </a:cxnLst>
              <a:rect l="0" t="0" r="r" b="b"/>
              <a:pathLst>
                <a:path w="489" h="507">
                  <a:moveTo>
                    <a:pt x="489" y="507"/>
                  </a:moveTo>
                  <a:lnTo>
                    <a:pt x="0" y="507"/>
                  </a:lnTo>
                  <a:lnTo>
                    <a:pt x="0" y="270"/>
                  </a:lnTo>
                  <a:lnTo>
                    <a:pt x="201" y="0"/>
                  </a:lnTo>
                  <a:lnTo>
                    <a:pt x="489" y="0"/>
                  </a:lnTo>
                  <a:lnTo>
                    <a:pt x="489" y="50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0" name="Rectangle 129"/>
            <p:cNvSpPr>
              <a:spLocks noChangeArrowheads="1"/>
            </p:cNvSpPr>
            <p:nvPr/>
          </p:nvSpPr>
          <p:spPr bwMode="auto">
            <a:xfrm>
              <a:off x="5132" y="715"/>
              <a:ext cx="140" cy="196"/>
            </a:xfrm>
            <a:prstGeom prst="rect">
              <a:avLst/>
            </a:prstGeom>
            <a:solidFill>
              <a:srgbClr val="2E6A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1" name="Freeform 130"/>
            <p:cNvSpPr>
              <a:spLocks/>
            </p:cNvSpPr>
            <p:nvPr/>
          </p:nvSpPr>
          <p:spPr bwMode="auto">
            <a:xfrm>
              <a:off x="4908" y="715"/>
              <a:ext cx="182" cy="196"/>
            </a:xfrm>
            <a:custGeom>
              <a:avLst/>
              <a:gdLst>
                <a:gd name="T0" fmla="*/ 182 w 182"/>
                <a:gd name="T1" fmla="*/ 196 h 196"/>
                <a:gd name="T2" fmla="*/ 0 w 182"/>
                <a:gd name="T3" fmla="*/ 196 h 196"/>
                <a:gd name="T4" fmla="*/ 137 w 182"/>
                <a:gd name="T5" fmla="*/ 0 h 196"/>
                <a:gd name="T6" fmla="*/ 182 w 182"/>
                <a:gd name="T7" fmla="*/ 0 h 196"/>
                <a:gd name="T8" fmla="*/ 182 w 182"/>
                <a:gd name="T9" fmla="*/ 196 h 196"/>
              </a:gdLst>
              <a:ahLst/>
              <a:cxnLst>
                <a:cxn ang="0">
                  <a:pos x="T0" y="T1"/>
                </a:cxn>
                <a:cxn ang="0">
                  <a:pos x="T2" y="T3"/>
                </a:cxn>
                <a:cxn ang="0">
                  <a:pos x="T4" y="T5"/>
                </a:cxn>
                <a:cxn ang="0">
                  <a:pos x="T6" y="T7"/>
                </a:cxn>
                <a:cxn ang="0">
                  <a:pos x="T8" y="T9"/>
                </a:cxn>
              </a:cxnLst>
              <a:rect l="0" t="0" r="r" b="b"/>
              <a:pathLst>
                <a:path w="182" h="196">
                  <a:moveTo>
                    <a:pt x="182" y="196"/>
                  </a:moveTo>
                  <a:lnTo>
                    <a:pt x="0" y="196"/>
                  </a:lnTo>
                  <a:lnTo>
                    <a:pt x="137" y="0"/>
                  </a:lnTo>
                  <a:lnTo>
                    <a:pt x="182" y="0"/>
                  </a:lnTo>
                  <a:lnTo>
                    <a:pt x="182" y="196"/>
                  </a:lnTo>
                  <a:close/>
                </a:path>
              </a:pathLst>
            </a:custGeom>
            <a:solidFill>
              <a:srgbClr val="2E6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2" name="Rectangle 131"/>
            <p:cNvSpPr>
              <a:spLocks noChangeArrowheads="1"/>
            </p:cNvSpPr>
            <p:nvPr/>
          </p:nvSpPr>
          <p:spPr bwMode="auto">
            <a:xfrm>
              <a:off x="5210" y="949"/>
              <a:ext cx="59" cy="19"/>
            </a:xfrm>
            <a:prstGeom prst="rect">
              <a:avLst/>
            </a:prstGeom>
            <a:solidFill>
              <a:srgbClr val="FDBB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3" name="Freeform 132"/>
            <p:cNvSpPr>
              <a:spLocks/>
            </p:cNvSpPr>
            <p:nvPr/>
          </p:nvSpPr>
          <p:spPr bwMode="auto">
            <a:xfrm>
              <a:off x="5201" y="715"/>
              <a:ext cx="71" cy="196"/>
            </a:xfrm>
            <a:custGeom>
              <a:avLst/>
              <a:gdLst>
                <a:gd name="T0" fmla="*/ 71 w 71"/>
                <a:gd name="T1" fmla="*/ 0 h 196"/>
                <a:gd name="T2" fmla="*/ 71 w 71"/>
                <a:gd name="T3" fmla="*/ 196 h 196"/>
                <a:gd name="T4" fmla="*/ 0 w 71"/>
                <a:gd name="T5" fmla="*/ 196 h 196"/>
                <a:gd name="T6" fmla="*/ 71 w 71"/>
                <a:gd name="T7" fmla="*/ 0 h 196"/>
              </a:gdLst>
              <a:ahLst/>
              <a:cxnLst>
                <a:cxn ang="0">
                  <a:pos x="T0" y="T1"/>
                </a:cxn>
                <a:cxn ang="0">
                  <a:pos x="T2" y="T3"/>
                </a:cxn>
                <a:cxn ang="0">
                  <a:pos x="T4" y="T5"/>
                </a:cxn>
                <a:cxn ang="0">
                  <a:pos x="T6" y="T7"/>
                </a:cxn>
              </a:cxnLst>
              <a:rect l="0" t="0" r="r" b="b"/>
              <a:pathLst>
                <a:path w="71" h="196">
                  <a:moveTo>
                    <a:pt x="71" y="0"/>
                  </a:moveTo>
                  <a:lnTo>
                    <a:pt x="71" y="196"/>
                  </a:lnTo>
                  <a:lnTo>
                    <a:pt x="0" y="196"/>
                  </a:lnTo>
                  <a:lnTo>
                    <a:pt x="71" y="0"/>
                  </a:lnTo>
                  <a:close/>
                </a:path>
              </a:pathLst>
            </a:custGeom>
            <a:solidFill>
              <a:srgbClr val="569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grpSp>
      <p:sp>
        <p:nvSpPr>
          <p:cNvPr id="284" name="Rectangle 283"/>
          <p:cNvSpPr/>
          <p:nvPr/>
        </p:nvSpPr>
        <p:spPr>
          <a:xfrm>
            <a:off x="1959778" y="5906600"/>
            <a:ext cx="9144000" cy="11666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grpSp>
        <p:nvGrpSpPr>
          <p:cNvPr id="159" name="Group 4"/>
          <p:cNvGrpSpPr>
            <a:grpSpLocks noChangeAspect="1"/>
          </p:cNvGrpSpPr>
          <p:nvPr/>
        </p:nvGrpSpPr>
        <p:grpSpPr bwMode="auto">
          <a:xfrm>
            <a:off x="5259128" y="5639377"/>
            <a:ext cx="838976" cy="427679"/>
            <a:chOff x="1176" y="1809"/>
            <a:chExt cx="2919" cy="1488"/>
          </a:xfrm>
        </p:grpSpPr>
        <p:sp>
          <p:nvSpPr>
            <p:cNvPr id="160" name="Freeform 159"/>
            <p:cNvSpPr>
              <a:spLocks/>
            </p:cNvSpPr>
            <p:nvPr/>
          </p:nvSpPr>
          <p:spPr bwMode="auto">
            <a:xfrm>
              <a:off x="1176" y="2357"/>
              <a:ext cx="724" cy="432"/>
            </a:xfrm>
            <a:custGeom>
              <a:avLst/>
              <a:gdLst>
                <a:gd name="T0" fmla="*/ 724 w 724"/>
                <a:gd name="T1" fmla="*/ 432 h 432"/>
                <a:gd name="T2" fmla="*/ 724 w 724"/>
                <a:gd name="T3" fmla="*/ 0 h 432"/>
                <a:gd name="T4" fmla="*/ 123 w 724"/>
                <a:gd name="T5" fmla="*/ 0 h 432"/>
                <a:gd name="T6" fmla="*/ 0 w 724"/>
                <a:gd name="T7" fmla="*/ 432 h 432"/>
                <a:gd name="T8" fmla="*/ 724 w 724"/>
                <a:gd name="T9" fmla="*/ 432 h 432"/>
              </a:gdLst>
              <a:ahLst/>
              <a:cxnLst>
                <a:cxn ang="0">
                  <a:pos x="T0" y="T1"/>
                </a:cxn>
                <a:cxn ang="0">
                  <a:pos x="T2" y="T3"/>
                </a:cxn>
                <a:cxn ang="0">
                  <a:pos x="T4" y="T5"/>
                </a:cxn>
                <a:cxn ang="0">
                  <a:pos x="T6" y="T7"/>
                </a:cxn>
                <a:cxn ang="0">
                  <a:pos x="T8" y="T9"/>
                </a:cxn>
              </a:cxnLst>
              <a:rect l="0" t="0" r="r" b="b"/>
              <a:pathLst>
                <a:path w="724" h="432">
                  <a:moveTo>
                    <a:pt x="724" y="432"/>
                  </a:moveTo>
                  <a:lnTo>
                    <a:pt x="724" y="0"/>
                  </a:lnTo>
                  <a:lnTo>
                    <a:pt x="123" y="0"/>
                  </a:lnTo>
                  <a:lnTo>
                    <a:pt x="0" y="432"/>
                  </a:lnTo>
                  <a:lnTo>
                    <a:pt x="724" y="43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161" name="Freeform 160"/>
            <p:cNvSpPr>
              <a:spLocks/>
            </p:cNvSpPr>
            <p:nvPr/>
          </p:nvSpPr>
          <p:spPr bwMode="auto">
            <a:xfrm>
              <a:off x="1176" y="2357"/>
              <a:ext cx="724" cy="432"/>
            </a:xfrm>
            <a:custGeom>
              <a:avLst/>
              <a:gdLst>
                <a:gd name="T0" fmla="*/ 724 w 724"/>
                <a:gd name="T1" fmla="*/ 432 h 432"/>
                <a:gd name="T2" fmla="*/ 724 w 724"/>
                <a:gd name="T3" fmla="*/ 0 h 432"/>
                <a:gd name="T4" fmla="*/ 123 w 724"/>
                <a:gd name="T5" fmla="*/ 0 h 432"/>
                <a:gd name="T6" fmla="*/ 0 w 724"/>
                <a:gd name="T7" fmla="*/ 432 h 432"/>
                <a:gd name="T8" fmla="*/ 724 w 724"/>
                <a:gd name="T9" fmla="*/ 432 h 432"/>
              </a:gdLst>
              <a:ahLst/>
              <a:cxnLst>
                <a:cxn ang="0">
                  <a:pos x="T0" y="T1"/>
                </a:cxn>
                <a:cxn ang="0">
                  <a:pos x="T2" y="T3"/>
                </a:cxn>
                <a:cxn ang="0">
                  <a:pos x="T4" y="T5"/>
                </a:cxn>
                <a:cxn ang="0">
                  <a:pos x="T6" y="T7"/>
                </a:cxn>
                <a:cxn ang="0">
                  <a:pos x="T8" y="T9"/>
                </a:cxn>
              </a:cxnLst>
              <a:rect l="0" t="0" r="r" b="b"/>
              <a:pathLst>
                <a:path w="724" h="432">
                  <a:moveTo>
                    <a:pt x="724" y="432"/>
                  </a:moveTo>
                  <a:lnTo>
                    <a:pt x="724" y="0"/>
                  </a:lnTo>
                  <a:lnTo>
                    <a:pt x="123" y="0"/>
                  </a:lnTo>
                  <a:lnTo>
                    <a:pt x="0" y="432"/>
                  </a:lnTo>
                  <a:lnTo>
                    <a:pt x="724" y="4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162" name="Freeform 161"/>
            <p:cNvSpPr>
              <a:spLocks/>
            </p:cNvSpPr>
            <p:nvPr/>
          </p:nvSpPr>
          <p:spPr bwMode="auto">
            <a:xfrm>
              <a:off x="1223" y="2734"/>
              <a:ext cx="48" cy="81"/>
            </a:xfrm>
            <a:custGeom>
              <a:avLst/>
              <a:gdLst>
                <a:gd name="T0" fmla="*/ 0 w 20"/>
                <a:gd name="T1" fmla="*/ 26 h 34"/>
                <a:gd name="T2" fmla="*/ 8 w 20"/>
                <a:gd name="T3" fmla="*/ 34 h 34"/>
                <a:gd name="T4" fmla="*/ 12 w 20"/>
                <a:gd name="T5" fmla="*/ 34 h 34"/>
                <a:gd name="T6" fmla="*/ 20 w 20"/>
                <a:gd name="T7" fmla="*/ 26 h 34"/>
                <a:gd name="T8" fmla="*/ 20 w 20"/>
                <a:gd name="T9" fmla="*/ 8 h 34"/>
                <a:gd name="T10" fmla="*/ 12 w 20"/>
                <a:gd name="T11" fmla="*/ 0 h 34"/>
                <a:gd name="T12" fmla="*/ 8 w 20"/>
                <a:gd name="T13" fmla="*/ 0 h 34"/>
                <a:gd name="T14" fmla="*/ 0 w 20"/>
                <a:gd name="T15" fmla="*/ 8 h 34"/>
                <a:gd name="T16" fmla="*/ 0 w 20"/>
                <a:gd name="T17"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0" y="26"/>
                  </a:moveTo>
                  <a:cubicBezTo>
                    <a:pt x="0" y="30"/>
                    <a:pt x="3" y="34"/>
                    <a:pt x="8" y="34"/>
                  </a:cubicBezTo>
                  <a:cubicBezTo>
                    <a:pt x="12" y="34"/>
                    <a:pt x="12" y="34"/>
                    <a:pt x="12" y="34"/>
                  </a:cubicBezTo>
                  <a:cubicBezTo>
                    <a:pt x="17" y="34"/>
                    <a:pt x="20" y="30"/>
                    <a:pt x="20" y="26"/>
                  </a:cubicBezTo>
                  <a:cubicBezTo>
                    <a:pt x="20" y="8"/>
                    <a:pt x="20" y="8"/>
                    <a:pt x="20" y="8"/>
                  </a:cubicBezTo>
                  <a:cubicBezTo>
                    <a:pt x="20" y="3"/>
                    <a:pt x="17" y="0"/>
                    <a:pt x="12" y="0"/>
                  </a:cubicBezTo>
                  <a:cubicBezTo>
                    <a:pt x="8" y="0"/>
                    <a:pt x="8" y="0"/>
                    <a:pt x="8" y="0"/>
                  </a:cubicBezTo>
                  <a:cubicBezTo>
                    <a:pt x="3" y="0"/>
                    <a:pt x="0" y="3"/>
                    <a:pt x="0" y="8"/>
                  </a:cubicBezTo>
                  <a:lnTo>
                    <a:pt x="0" y="26"/>
                  </a:lnTo>
                  <a:close/>
                </a:path>
              </a:pathLst>
            </a:custGeom>
            <a:solidFill>
              <a:srgbClr val="FD5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3" name="Freeform 162"/>
            <p:cNvSpPr>
              <a:spLocks/>
            </p:cNvSpPr>
            <p:nvPr/>
          </p:nvSpPr>
          <p:spPr bwMode="auto">
            <a:xfrm>
              <a:off x="2428" y="1821"/>
              <a:ext cx="45" cy="43"/>
            </a:xfrm>
            <a:custGeom>
              <a:avLst/>
              <a:gdLst>
                <a:gd name="T0" fmla="*/ 0 w 19"/>
                <a:gd name="T1" fmla="*/ 13 h 18"/>
                <a:gd name="T2" fmla="*/ 5 w 19"/>
                <a:gd name="T3" fmla="*/ 18 h 18"/>
                <a:gd name="T4" fmla="*/ 14 w 19"/>
                <a:gd name="T5" fmla="*/ 18 h 18"/>
                <a:gd name="T6" fmla="*/ 19 w 19"/>
                <a:gd name="T7" fmla="*/ 13 h 18"/>
                <a:gd name="T8" fmla="*/ 19 w 19"/>
                <a:gd name="T9" fmla="*/ 5 h 18"/>
                <a:gd name="T10" fmla="*/ 14 w 19"/>
                <a:gd name="T11" fmla="*/ 0 h 18"/>
                <a:gd name="T12" fmla="*/ 5 w 19"/>
                <a:gd name="T13" fmla="*/ 0 h 18"/>
                <a:gd name="T14" fmla="*/ 0 w 19"/>
                <a:gd name="T15" fmla="*/ 5 h 18"/>
                <a:gd name="T16" fmla="*/ 0 w 19"/>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0" y="13"/>
                  </a:moveTo>
                  <a:cubicBezTo>
                    <a:pt x="0" y="16"/>
                    <a:pt x="2" y="18"/>
                    <a:pt x="5" y="18"/>
                  </a:cubicBezTo>
                  <a:cubicBezTo>
                    <a:pt x="14" y="18"/>
                    <a:pt x="14" y="18"/>
                    <a:pt x="14" y="18"/>
                  </a:cubicBezTo>
                  <a:cubicBezTo>
                    <a:pt x="17" y="18"/>
                    <a:pt x="19" y="16"/>
                    <a:pt x="19" y="13"/>
                  </a:cubicBezTo>
                  <a:cubicBezTo>
                    <a:pt x="19" y="5"/>
                    <a:pt x="19" y="5"/>
                    <a:pt x="19" y="5"/>
                  </a:cubicBezTo>
                  <a:cubicBezTo>
                    <a:pt x="19" y="2"/>
                    <a:pt x="17" y="0"/>
                    <a:pt x="14" y="0"/>
                  </a:cubicBezTo>
                  <a:cubicBezTo>
                    <a:pt x="5" y="0"/>
                    <a:pt x="5" y="0"/>
                    <a:pt x="5" y="0"/>
                  </a:cubicBezTo>
                  <a:cubicBezTo>
                    <a:pt x="2" y="0"/>
                    <a:pt x="0" y="2"/>
                    <a:pt x="0" y="5"/>
                  </a:cubicBez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4" name="Freeform 163"/>
            <p:cNvSpPr>
              <a:spLocks/>
            </p:cNvSpPr>
            <p:nvPr/>
          </p:nvSpPr>
          <p:spPr bwMode="auto">
            <a:xfrm>
              <a:off x="2414" y="1809"/>
              <a:ext cx="38" cy="71"/>
            </a:xfrm>
            <a:custGeom>
              <a:avLst/>
              <a:gdLst>
                <a:gd name="T0" fmla="*/ 5 w 16"/>
                <a:gd name="T1" fmla="*/ 0 h 30"/>
                <a:gd name="T2" fmla="*/ 0 w 16"/>
                <a:gd name="T3" fmla="*/ 5 h 30"/>
                <a:gd name="T4" fmla="*/ 0 w 16"/>
                <a:gd name="T5" fmla="*/ 25 h 30"/>
                <a:gd name="T6" fmla="*/ 5 w 16"/>
                <a:gd name="T7" fmla="*/ 30 h 30"/>
                <a:gd name="T8" fmla="*/ 11 w 16"/>
                <a:gd name="T9" fmla="*/ 30 h 30"/>
                <a:gd name="T10" fmla="*/ 16 w 16"/>
                <a:gd name="T11" fmla="*/ 25 h 30"/>
                <a:gd name="T12" fmla="*/ 16 w 16"/>
                <a:gd name="T13" fmla="*/ 5 h 30"/>
                <a:gd name="T14" fmla="*/ 11 w 16"/>
                <a:gd name="T15" fmla="*/ 0 h 30"/>
                <a:gd name="T16" fmla="*/ 5 w 1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0">
                  <a:moveTo>
                    <a:pt x="5" y="0"/>
                  </a:moveTo>
                  <a:cubicBezTo>
                    <a:pt x="2" y="0"/>
                    <a:pt x="0" y="2"/>
                    <a:pt x="0" y="5"/>
                  </a:cubicBezTo>
                  <a:cubicBezTo>
                    <a:pt x="0" y="25"/>
                    <a:pt x="0" y="25"/>
                    <a:pt x="0" y="25"/>
                  </a:cubicBezTo>
                  <a:cubicBezTo>
                    <a:pt x="0" y="28"/>
                    <a:pt x="2" y="30"/>
                    <a:pt x="5" y="30"/>
                  </a:cubicBezTo>
                  <a:cubicBezTo>
                    <a:pt x="11" y="30"/>
                    <a:pt x="11" y="30"/>
                    <a:pt x="11" y="30"/>
                  </a:cubicBezTo>
                  <a:cubicBezTo>
                    <a:pt x="14" y="30"/>
                    <a:pt x="16" y="28"/>
                    <a:pt x="16" y="25"/>
                  </a:cubicBezTo>
                  <a:cubicBezTo>
                    <a:pt x="16" y="5"/>
                    <a:pt x="16" y="5"/>
                    <a:pt x="16" y="5"/>
                  </a:cubicBezTo>
                  <a:cubicBezTo>
                    <a:pt x="16" y="2"/>
                    <a:pt x="14" y="0"/>
                    <a:pt x="11" y="0"/>
                  </a:cubicBezTo>
                  <a:lnTo>
                    <a:pt x="5" y="0"/>
                  </a:lnTo>
                  <a:close/>
                </a:path>
              </a:pathLst>
            </a:cu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5" name="Rectangle 164"/>
            <p:cNvSpPr>
              <a:spLocks noChangeArrowheads="1"/>
            </p:cNvSpPr>
            <p:nvPr/>
          </p:nvSpPr>
          <p:spPr bwMode="auto">
            <a:xfrm>
              <a:off x="3053" y="2495"/>
              <a:ext cx="197" cy="38"/>
            </a:xfrm>
            <a:prstGeom prst="rect">
              <a:avLst/>
            </a:prstGeom>
            <a:solidFill>
              <a:srgbClr val="B4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6" name="Freeform 165"/>
            <p:cNvSpPr>
              <a:spLocks/>
            </p:cNvSpPr>
            <p:nvPr/>
          </p:nvSpPr>
          <p:spPr bwMode="auto">
            <a:xfrm>
              <a:off x="2862" y="2471"/>
              <a:ext cx="253" cy="88"/>
            </a:xfrm>
            <a:custGeom>
              <a:avLst/>
              <a:gdLst>
                <a:gd name="T0" fmla="*/ 0 w 107"/>
                <a:gd name="T1" fmla="*/ 29 h 37"/>
                <a:gd name="T2" fmla="*/ 8 w 107"/>
                <a:gd name="T3" fmla="*/ 37 h 37"/>
                <a:gd name="T4" fmla="*/ 99 w 107"/>
                <a:gd name="T5" fmla="*/ 37 h 37"/>
                <a:gd name="T6" fmla="*/ 107 w 107"/>
                <a:gd name="T7" fmla="*/ 29 h 37"/>
                <a:gd name="T8" fmla="*/ 107 w 107"/>
                <a:gd name="T9" fmla="*/ 8 h 37"/>
                <a:gd name="T10" fmla="*/ 99 w 107"/>
                <a:gd name="T11" fmla="*/ 0 h 37"/>
                <a:gd name="T12" fmla="*/ 8 w 107"/>
                <a:gd name="T13" fmla="*/ 0 h 37"/>
                <a:gd name="T14" fmla="*/ 0 w 107"/>
                <a:gd name="T15" fmla="*/ 8 h 37"/>
                <a:gd name="T16" fmla="*/ 0 w 107"/>
                <a:gd name="T17"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7">
                  <a:moveTo>
                    <a:pt x="0" y="29"/>
                  </a:moveTo>
                  <a:cubicBezTo>
                    <a:pt x="0" y="33"/>
                    <a:pt x="4" y="37"/>
                    <a:pt x="8" y="37"/>
                  </a:cubicBezTo>
                  <a:cubicBezTo>
                    <a:pt x="99" y="37"/>
                    <a:pt x="99" y="37"/>
                    <a:pt x="99" y="37"/>
                  </a:cubicBezTo>
                  <a:cubicBezTo>
                    <a:pt x="103" y="37"/>
                    <a:pt x="107" y="33"/>
                    <a:pt x="107" y="29"/>
                  </a:cubicBezTo>
                  <a:cubicBezTo>
                    <a:pt x="107" y="8"/>
                    <a:pt x="107" y="8"/>
                    <a:pt x="107" y="8"/>
                  </a:cubicBezTo>
                  <a:cubicBezTo>
                    <a:pt x="107" y="4"/>
                    <a:pt x="103" y="0"/>
                    <a:pt x="99" y="0"/>
                  </a:cubicBezTo>
                  <a:cubicBezTo>
                    <a:pt x="8" y="0"/>
                    <a:pt x="8" y="0"/>
                    <a:pt x="8" y="0"/>
                  </a:cubicBezTo>
                  <a:cubicBezTo>
                    <a:pt x="4" y="0"/>
                    <a:pt x="0" y="4"/>
                    <a:pt x="0" y="8"/>
                  </a:cubicBezTo>
                  <a:lnTo>
                    <a:pt x="0" y="2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7" name="Freeform 166"/>
            <p:cNvSpPr>
              <a:spLocks/>
            </p:cNvSpPr>
            <p:nvPr/>
          </p:nvSpPr>
          <p:spPr bwMode="auto">
            <a:xfrm>
              <a:off x="3210" y="2471"/>
              <a:ext cx="85" cy="418"/>
            </a:xfrm>
            <a:custGeom>
              <a:avLst/>
              <a:gdLst>
                <a:gd name="T0" fmla="*/ 0 w 36"/>
                <a:gd name="T1" fmla="*/ 169 h 176"/>
                <a:gd name="T2" fmla="*/ 8 w 36"/>
                <a:gd name="T3" fmla="*/ 176 h 176"/>
                <a:gd name="T4" fmla="*/ 28 w 36"/>
                <a:gd name="T5" fmla="*/ 176 h 176"/>
                <a:gd name="T6" fmla="*/ 36 w 36"/>
                <a:gd name="T7" fmla="*/ 169 h 176"/>
                <a:gd name="T8" fmla="*/ 36 w 36"/>
                <a:gd name="T9" fmla="*/ 8 h 176"/>
                <a:gd name="T10" fmla="*/ 28 w 36"/>
                <a:gd name="T11" fmla="*/ 0 h 176"/>
                <a:gd name="T12" fmla="*/ 8 w 36"/>
                <a:gd name="T13" fmla="*/ 0 h 176"/>
                <a:gd name="T14" fmla="*/ 0 w 36"/>
                <a:gd name="T15" fmla="*/ 8 h 176"/>
                <a:gd name="T16" fmla="*/ 0 w 36"/>
                <a:gd name="T1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6">
                  <a:moveTo>
                    <a:pt x="0" y="169"/>
                  </a:moveTo>
                  <a:cubicBezTo>
                    <a:pt x="0" y="173"/>
                    <a:pt x="4" y="176"/>
                    <a:pt x="8" y="176"/>
                  </a:cubicBezTo>
                  <a:cubicBezTo>
                    <a:pt x="28" y="176"/>
                    <a:pt x="28" y="176"/>
                    <a:pt x="28" y="176"/>
                  </a:cubicBezTo>
                  <a:cubicBezTo>
                    <a:pt x="32" y="176"/>
                    <a:pt x="36" y="173"/>
                    <a:pt x="36" y="169"/>
                  </a:cubicBezTo>
                  <a:cubicBezTo>
                    <a:pt x="36" y="8"/>
                    <a:pt x="36" y="8"/>
                    <a:pt x="36" y="8"/>
                  </a:cubicBezTo>
                  <a:cubicBezTo>
                    <a:pt x="36" y="4"/>
                    <a:pt x="32" y="0"/>
                    <a:pt x="28" y="0"/>
                  </a:cubicBezTo>
                  <a:cubicBezTo>
                    <a:pt x="8" y="0"/>
                    <a:pt x="8" y="0"/>
                    <a:pt x="8" y="0"/>
                  </a:cubicBezTo>
                  <a:cubicBezTo>
                    <a:pt x="4" y="0"/>
                    <a:pt x="0" y="4"/>
                    <a:pt x="0" y="8"/>
                  </a:cubicBezTo>
                  <a:cubicBezTo>
                    <a:pt x="0" y="169"/>
                    <a:pt x="0" y="169"/>
                    <a:pt x="0" y="169"/>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168" name="Oval 167"/>
            <p:cNvSpPr>
              <a:spLocks noChangeArrowheads="1"/>
            </p:cNvSpPr>
            <p:nvPr/>
          </p:nvSpPr>
          <p:spPr bwMode="auto">
            <a:xfrm>
              <a:off x="2774" y="2447"/>
              <a:ext cx="177" cy="176"/>
            </a:xfrm>
            <a:prstGeom prst="ellipse">
              <a:avLst/>
            </a:prstGeom>
            <a:solidFill>
              <a:srgbClr val="FDC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9" name="Freeform 168"/>
            <p:cNvSpPr>
              <a:spLocks/>
            </p:cNvSpPr>
            <p:nvPr/>
          </p:nvSpPr>
          <p:spPr bwMode="auto">
            <a:xfrm>
              <a:off x="2502" y="1918"/>
              <a:ext cx="116" cy="152"/>
            </a:xfrm>
            <a:custGeom>
              <a:avLst/>
              <a:gdLst>
                <a:gd name="T0" fmla="*/ 44 w 49"/>
                <a:gd name="T1" fmla="*/ 54 h 64"/>
                <a:gd name="T2" fmla="*/ 44 w 49"/>
                <a:gd name="T3" fmla="*/ 10 h 64"/>
                <a:gd name="T4" fmla="*/ 39 w 49"/>
                <a:gd name="T5" fmla="*/ 4 h 64"/>
                <a:gd name="T6" fmla="*/ 0 w 49"/>
                <a:gd name="T7" fmla="*/ 4 h 64"/>
                <a:gd name="T8" fmla="*/ 0 w 49"/>
                <a:gd name="T9" fmla="*/ 0 h 64"/>
                <a:gd name="T10" fmla="*/ 39 w 49"/>
                <a:gd name="T11" fmla="*/ 0 h 64"/>
                <a:gd name="T12" fmla="*/ 49 w 49"/>
                <a:gd name="T13" fmla="*/ 10 h 64"/>
                <a:gd name="T14" fmla="*/ 49 w 49"/>
                <a:gd name="T15" fmla="*/ 54 h 64"/>
                <a:gd name="T16" fmla="*/ 39 w 49"/>
                <a:gd name="T17" fmla="*/ 64 h 64"/>
                <a:gd name="T18" fmla="*/ 28 w 49"/>
                <a:gd name="T19" fmla="*/ 64 h 64"/>
                <a:gd name="T20" fmla="*/ 28 w 49"/>
                <a:gd name="T21" fmla="*/ 59 h 64"/>
                <a:gd name="T22" fmla="*/ 39 w 49"/>
                <a:gd name="T23" fmla="*/ 59 h 64"/>
                <a:gd name="T24" fmla="*/ 44 w 49"/>
                <a:gd name="T25"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4">
                  <a:moveTo>
                    <a:pt x="44" y="54"/>
                  </a:moveTo>
                  <a:cubicBezTo>
                    <a:pt x="44" y="10"/>
                    <a:pt x="44" y="10"/>
                    <a:pt x="44" y="10"/>
                  </a:cubicBezTo>
                  <a:cubicBezTo>
                    <a:pt x="44" y="7"/>
                    <a:pt x="42" y="4"/>
                    <a:pt x="39" y="4"/>
                  </a:cubicBezTo>
                  <a:cubicBezTo>
                    <a:pt x="0" y="4"/>
                    <a:pt x="0" y="4"/>
                    <a:pt x="0" y="4"/>
                  </a:cubicBezTo>
                  <a:cubicBezTo>
                    <a:pt x="0" y="0"/>
                    <a:pt x="0" y="0"/>
                    <a:pt x="0" y="0"/>
                  </a:cubicBezTo>
                  <a:cubicBezTo>
                    <a:pt x="39" y="0"/>
                    <a:pt x="39" y="0"/>
                    <a:pt x="39" y="0"/>
                  </a:cubicBezTo>
                  <a:cubicBezTo>
                    <a:pt x="45" y="0"/>
                    <a:pt x="49" y="4"/>
                    <a:pt x="49" y="10"/>
                  </a:cubicBezTo>
                  <a:cubicBezTo>
                    <a:pt x="49" y="54"/>
                    <a:pt x="49" y="54"/>
                    <a:pt x="49" y="54"/>
                  </a:cubicBezTo>
                  <a:cubicBezTo>
                    <a:pt x="49" y="59"/>
                    <a:pt x="45" y="64"/>
                    <a:pt x="39" y="64"/>
                  </a:cubicBezTo>
                  <a:cubicBezTo>
                    <a:pt x="28" y="64"/>
                    <a:pt x="28" y="64"/>
                    <a:pt x="28" y="64"/>
                  </a:cubicBezTo>
                  <a:cubicBezTo>
                    <a:pt x="28" y="59"/>
                    <a:pt x="28" y="59"/>
                    <a:pt x="28" y="59"/>
                  </a:cubicBezTo>
                  <a:cubicBezTo>
                    <a:pt x="39" y="59"/>
                    <a:pt x="39" y="59"/>
                    <a:pt x="39" y="59"/>
                  </a:cubicBezTo>
                  <a:cubicBezTo>
                    <a:pt x="42" y="59"/>
                    <a:pt x="44" y="57"/>
                    <a:pt x="44" y="54"/>
                  </a:cubicBezTo>
                  <a:close/>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70" name="Freeform 169"/>
            <p:cNvSpPr>
              <a:spLocks/>
            </p:cNvSpPr>
            <p:nvPr/>
          </p:nvSpPr>
          <p:spPr bwMode="auto">
            <a:xfrm>
              <a:off x="2547" y="2020"/>
              <a:ext cx="35" cy="79"/>
            </a:xfrm>
            <a:custGeom>
              <a:avLst/>
              <a:gdLst>
                <a:gd name="T0" fmla="*/ 0 w 15"/>
                <a:gd name="T1" fmla="*/ 26 h 33"/>
                <a:gd name="T2" fmla="*/ 8 w 15"/>
                <a:gd name="T3" fmla="*/ 33 h 33"/>
                <a:gd name="T4" fmla="*/ 15 w 15"/>
                <a:gd name="T5" fmla="*/ 26 h 33"/>
                <a:gd name="T6" fmla="*/ 15 w 15"/>
                <a:gd name="T7" fmla="*/ 7 h 33"/>
                <a:gd name="T8" fmla="*/ 8 w 15"/>
                <a:gd name="T9" fmla="*/ 0 h 33"/>
                <a:gd name="T10" fmla="*/ 0 w 15"/>
                <a:gd name="T11" fmla="*/ 7 h 33"/>
                <a:gd name="T12" fmla="*/ 0 w 15"/>
                <a:gd name="T13" fmla="*/ 26 h 33"/>
              </a:gdLst>
              <a:ahLst/>
              <a:cxnLst>
                <a:cxn ang="0">
                  <a:pos x="T0" y="T1"/>
                </a:cxn>
                <a:cxn ang="0">
                  <a:pos x="T2" y="T3"/>
                </a:cxn>
                <a:cxn ang="0">
                  <a:pos x="T4" y="T5"/>
                </a:cxn>
                <a:cxn ang="0">
                  <a:pos x="T6" y="T7"/>
                </a:cxn>
                <a:cxn ang="0">
                  <a:pos x="T8" y="T9"/>
                </a:cxn>
                <a:cxn ang="0">
                  <a:pos x="T10" y="T11"/>
                </a:cxn>
                <a:cxn ang="0">
                  <a:pos x="T12" y="T13"/>
                </a:cxn>
              </a:cxnLst>
              <a:rect l="0" t="0" r="r" b="b"/>
              <a:pathLst>
                <a:path w="15" h="33">
                  <a:moveTo>
                    <a:pt x="0" y="26"/>
                  </a:moveTo>
                  <a:cubicBezTo>
                    <a:pt x="0" y="30"/>
                    <a:pt x="4" y="33"/>
                    <a:pt x="8" y="33"/>
                  </a:cubicBezTo>
                  <a:cubicBezTo>
                    <a:pt x="11" y="33"/>
                    <a:pt x="15" y="30"/>
                    <a:pt x="15" y="26"/>
                  </a:cubicBezTo>
                  <a:cubicBezTo>
                    <a:pt x="15" y="7"/>
                    <a:pt x="15" y="7"/>
                    <a:pt x="15" y="7"/>
                  </a:cubicBezTo>
                  <a:cubicBezTo>
                    <a:pt x="15" y="3"/>
                    <a:pt x="11" y="0"/>
                    <a:pt x="8" y="0"/>
                  </a:cubicBezTo>
                  <a:cubicBezTo>
                    <a:pt x="4" y="0"/>
                    <a:pt x="0" y="3"/>
                    <a:pt x="0" y="7"/>
                  </a:cubicBezTo>
                  <a:lnTo>
                    <a:pt x="0" y="26"/>
                  </a:lnTo>
                  <a:close/>
                </a:path>
              </a:pathLst>
            </a:cu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71" name="Freeform 170"/>
            <p:cNvSpPr>
              <a:spLocks/>
            </p:cNvSpPr>
            <p:nvPr/>
          </p:nvSpPr>
          <p:spPr bwMode="auto">
            <a:xfrm>
              <a:off x="2532" y="1982"/>
              <a:ext cx="31" cy="207"/>
            </a:xfrm>
            <a:custGeom>
              <a:avLst/>
              <a:gdLst>
                <a:gd name="T0" fmla="*/ 0 w 13"/>
                <a:gd name="T1" fmla="*/ 81 h 87"/>
                <a:gd name="T2" fmla="*/ 6 w 13"/>
                <a:gd name="T3" fmla="*/ 87 h 87"/>
                <a:gd name="T4" fmla="*/ 13 w 13"/>
                <a:gd name="T5" fmla="*/ 81 h 87"/>
                <a:gd name="T6" fmla="*/ 13 w 13"/>
                <a:gd name="T7" fmla="*/ 6 h 87"/>
                <a:gd name="T8" fmla="*/ 6 w 13"/>
                <a:gd name="T9" fmla="*/ 0 h 87"/>
                <a:gd name="T10" fmla="*/ 0 w 13"/>
                <a:gd name="T11" fmla="*/ 6 h 87"/>
                <a:gd name="T12" fmla="*/ 0 w 13"/>
                <a:gd name="T13" fmla="*/ 81 h 87"/>
              </a:gdLst>
              <a:ahLst/>
              <a:cxnLst>
                <a:cxn ang="0">
                  <a:pos x="T0" y="T1"/>
                </a:cxn>
                <a:cxn ang="0">
                  <a:pos x="T2" y="T3"/>
                </a:cxn>
                <a:cxn ang="0">
                  <a:pos x="T4" y="T5"/>
                </a:cxn>
                <a:cxn ang="0">
                  <a:pos x="T6" y="T7"/>
                </a:cxn>
                <a:cxn ang="0">
                  <a:pos x="T8" y="T9"/>
                </a:cxn>
                <a:cxn ang="0">
                  <a:pos x="T10" y="T11"/>
                </a:cxn>
                <a:cxn ang="0">
                  <a:pos x="T12" y="T13"/>
                </a:cxn>
              </a:cxnLst>
              <a:rect l="0" t="0" r="r" b="b"/>
              <a:pathLst>
                <a:path w="13" h="87">
                  <a:moveTo>
                    <a:pt x="0" y="81"/>
                  </a:moveTo>
                  <a:cubicBezTo>
                    <a:pt x="0" y="84"/>
                    <a:pt x="3" y="87"/>
                    <a:pt x="6" y="87"/>
                  </a:cubicBezTo>
                  <a:cubicBezTo>
                    <a:pt x="10" y="87"/>
                    <a:pt x="13" y="84"/>
                    <a:pt x="13" y="81"/>
                  </a:cubicBezTo>
                  <a:cubicBezTo>
                    <a:pt x="13" y="6"/>
                    <a:pt x="13" y="6"/>
                    <a:pt x="13" y="6"/>
                  </a:cubicBezTo>
                  <a:cubicBezTo>
                    <a:pt x="13" y="3"/>
                    <a:pt x="10" y="0"/>
                    <a:pt x="6" y="0"/>
                  </a:cubicBezTo>
                  <a:cubicBezTo>
                    <a:pt x="3" y="0"/>
                    <a:pt x="0" y="3"/>
                    <a:pt x="0" y="6"/>
                  </a:cubicBezTo>
                  <a:lnTo>
                    <a:pt x="0" y="81"/>
                  </a:lnTo>
                  <a:close/>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72" name="Freeform 171"/>
            <p:cNvSpPr>
              <a:spLocks/>
            </p:cNvSpPr>
            <p:nvPr/>
          </p:nvSpPr>
          <p:spPr bwMode="auto">
            <a:xfrm>
              <a:off x="2253" y="1845"/>
              <a:ext cx="256" cy="757"/>
            </a:xfrm>
            <a:custGeom>
              <a:avLst/>
              <a:gdLst>
                <a:gd name="T0" fmla="*/ 0 w 108"/>
                <a:gd name="T1" fmla="*/ 310 h 319"/>
                <a:gd name="T2" fmla="*/ 8 w 108"/>
                <a:gd name="T3" fmla="*/ 319 h 319"/>
                <a:gd name="T4" fmla="*/ 100 w 108"/>
                <a:gd name="T5" fmla="*/ 319 h 319"/>
                <a:gd name="T6" fmla="*/ 108 w 108"/>
                <a:gd name="T7" fmla="*/ 310 h 319"/>
                <a:gd name="T8" fmla="*/ 108 w 108"/>
                <a:gd name="T9" fmla="*/ 8 h 319"/>
                <a:gd name="T10" fmla="*/ 100 w 108"/>
                <a:gd name="T11" fmla="*/ 0 h 319"/>
                <a:gd name="T12" fmla="*/ 8 w 108"/>
                <a:gd name="T13" fmla="*/ 0 h 319"/>
                <a:gd name="T14" fmla="*/ 0 w 108"/>
                <a:gd name="T15" fmla="*/ 8 h 319"/>
                <a:gd name="T16" fmla="*/ 0 w 108"/>
                <a:gd name="T17" fmla="*/ 31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19">
                  <a:moveTo>
                    <a:pt x="0" y="310"/>
                  </a:moveTo>
                  <a:cubicBezTo>
                    <a:pt x="0" y="315"/>
                    <a:pt x="3" y="319"/>
                    <a:pt x="8" y="319"/>
                  </a:cubicBezTo>
                  <a:cubicBezTo>
                    <a:pt x="100" y="319"/>
                    <a:pt x="100" y="319"/>
                    <a:pt x="100" y="319"/>
                  </a:cubicBezTo>
                  <a:cubicBezTo>
                    <a:pt x="105" y="319"/>
                    <a:pt x="108" y="315"/>
                    <a:pt x="108" y="310"/>
                  </a:cubicBezTo>
                  <a:cubicBezTo>
                    <a:pt x="108" y="8"/>
                    <a:pt x="108" y="8"/>
                    <a:pt x="108" y="8"/>
                  </a:cubicBezTo>
                  <a:cubicBezTo>
                    <a:pt x="108" y="4"/>
                    <a:pt x="105" y="0"/>
                    <a:pt x="100" y="0"/>
                  </a:cubicBezTo>
                  <a:cubicBezTo>
                    <a:pt x="8" y="0"/>
                    <a:pt x="8" y="0"/>
                    <a:pt x="8" y="0"/>
                  </a:cubicBezTo>
                  <a:cubicBezTo>
                    <a:pt x="3" y="0"/>
                    <a:pt x="0" y="4"/>
                    <a:pt x="0" y="8"/>
                  </a:cubicBezTo>
                  <a:lnTo>
                    <a:pt x="0" y="310"/>
                  </a:lnTo>
                  <a:close/>
                </a:path>
              </a:pathLst>
            </a:custGeom>
            <a:solidFill>
              <a:srgbClr val="5E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85000" lnSpcReduction="20000"/>
            </a:bodyPr>
            <a:lstStyle/>
            <a:p>
              <a:endParaRPr lang="en-US" sz="1350"/>
            </a:p>
          </p:txBody>
        </p:sp>
        <p:sp>
          <p:nvSpPr>
            <p:cNvPr id="173" name="Freeform 172"/>
            <p:cNvSpPr>
              <a:spLocks/>
            </p:cNvSpPr>
            <p:nvPr/>
          </p:nvSpPr>
          <p:spPr bwMode="auto">
            <a:xfrm>
              <a:off x="2253" y="1899"/>
              <a:ext cx="239" cy="627"/>
            </a:xfrm>
            <a:custGeom>
              <a:avLst/>
              <a:gdLst>
                <a:gd name="T0" fmla="*/ 0 w 101"/>
                <a:gd name="T1" fmla="*/ 256 h 264"/>
                <a:gd name="T2" fmla="*/ 7 w 101"/>
                <a:gd name="T3" fmla="*/ 264 h 264"/>
                <a:gd name="T4" fmla="*/ 93 w 101"/>
                <a:gd name="T5" fmla="*/ 264 h 264"/>
                <a:gd name="T6" fmla="*/ 101 w 101"/>
                <a:gd name="T7" fmla="*/ 256 h 264"/>
                <a:gd name="T8" fmla="*/ 101 w 101"/>
                <a:gd name="T9" fmla="*/ 8 h 264"/>
                <a:gd name="T10" fmla="*/ 93 w 101"/>
                <a:gd name="T11" fmla="*/ 0 h 264"/>
                <a:gd name="T12" fmla="*/ 7 w 101"/>
                <a:gd name="T13" fmla="*/ 0 h 264"/>
                <a:gd name="T14" fmla="*/ 0 w 101"/>
                <a:gd name="T15" fmla="*/ 8 h 264"/>
                <a:gd name="T16" fmla="*/ 0 w 101"/>
                <a:gd name="T17" fmla="*/ 25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264">
                  <a:moveTo>
                    <a:pt x="0" y="256"/>
                  </a:moveTo>
                  <a:cubicBezTo>
                    <a:pt x="0" y="261"/>
                    <a:pt x="3" y="264"/>
                    <a:pt x="7" y="264"/>
                  </a:cubicBezTo>
                  <a:cubicBezTo>
                    <a:pt x="93" y="264"/>
                    <a:pt x="93" y="264"/>
                    <a:pt x="93" y="264"/>
                  </a:cubicBezTo>
                  <a:cubicBezTo>
                    <a:pt x="97" y="264"/>
                    <a:pt x="101" y="261"/>
                    <a:pt x="101" y="256"/>
                  </a:cubicBezTo>
                  <a:cubicBezTo>
                    <a:pt x="101" y="8"/>
                    <a:pt x="101" y="8"/>
                    <a:pt x="101" y="8"/>
                  </a:cubicBezTo>
                  <a:cubicBezTo>
                    <a:pt x="101" y="3"/>
                    <a:pt x="97" y="0"/>
                    <a:pt x="93" y="0"/>
                  </a:cubicBezTo>
                  <a:cubicBezTo>
                    <a:pt x="7" y="0"/>
                    <a:pt x="7" y="0"/>
                    <a:pt x="7" y="0"/>
                  </a:cubicBezTo>
                  <a:cubicBezTo>
                    <a:pt x="3" y="0"/>
                    <a:pt x="0" y="3"/>
                    <a:pt x="0" y="8"/>
                  </a:cubicBezTo>
                  <a:lnTo>
                    <a:pt x="0" y="256"/>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62500" lnSpcReduction="20000"/>
            </a:bodyPr>
            <a:lstStyle/>
            <a:p>
              <a:endParaRPr lang="en-US" sz="1350"/>
            </a:p>
          </p:txBody>
        </p:sp>
        <p:sp>
          <p:nvSpPr>
            <p:cNvPr id="174" name="Rectangle 173"/>
            <p:cNvSpPr>
              <a:spLocks noChangeArrowheads="1"/>
            </p:cNvSpPr>
            <p:nvPr/>
          </p:nvSpPr>
          <p:spPr bwMode="auto">
            <a:xfrm>
              <a:off x="2435" y="2338"/>
              <a:ext cx="67" cy="183"/>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75" name="Rectangle 174"/>
            <p:cNvSpPr>
              <a:spLocks noChangeArrowheads="1"/>
            </p:cNvSpPr>
            <p:nvPr/>
          </p:nvSpPr>
          <p:spPr bwMode="auto">
            <a:xfrm>
              <a:off x="2577" y="2618"/>
              <a:ext cx="275" cy="15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76" name="Freeform 175"/>
            <p:cNvSpPr>
              <a:spLocks/>
            </p:cNvSpPr>
            <p:nvPr/>
          </p:nvSpPr>
          <p:spPr bwMode="auto">
            <a:xfrm>
              <a:off x="2478" y="2402"/>
              <a:ext cx="902" cy="667"/>
            </a:xfrm>
            <a:custGeom>
              <a:avLst/>
              <a:gdLst>
                <a:gd name="T0" fmla="*/ 902 w 902"/>
                <a:gd name="T1" fmla="*/ 624 h 667"/>
                <a:gd name="T2" fmla="*/ 713 w 902"/>
                <a:gd name="T3" fmla="*/ 287 h 667"/>
                <a:gd name="T4" fmla="*/ 102 w 902"/>
                <a:gd name="T5" fmla="*/ 0 h 667"/>
                <a:gd name="T6" fmla="*/ 31 w 902"/>
                <a:gd name="T7" fmla="*/ 0 h 667"/>
                <a:gd name="T8" fmla="*/ 0 w 902"/>
                <a:gd name="T9" fmla="*/ 79 h 667"/>
                <a:gd name="T10" fmla="*/ 102 w 902"/>
                <a:gd name="T11" fmla="*/ 200 h 667"/>
                <a:gd name="T12" fmla="*/ 241 w 902"/>
                <a:gd name="T13" fmla="*/ 200 h 667"/>
                <a:gd name="T14" fmla="*/ 888 w 902"/>
                <a:gd name="T15" fmla="*/ 667 h 667"/>
                <a:gd name="T16" fmla="*/ 902 w 902"/>
                <a:gd name="T17" fmla="*/ 62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2" h="667">
                  <a:moveTo>
                    <a:pt x="902" y="624"/>
                  </a:moveTo>
                  <a:lnTo>
                    <a:pt x="713" y="287"/>
                  </a:lnTo>
                  <a:lnTo>
                    <a:pt x="102" y="0"/>
                  </a:lnTo>
                  <a:lnTo>
                    <a:pt x="31" y="0"/>
                  </a:lnTo>
                  <a:lnTo>
                    <a:pt x="0" y="79"/>
                  </a:lnTo>
                  <a:lnTo>
                    <a:pt x="102" y="200"/>
                  </a:lnTo>
                  <a:lnTo>
                    <a:pt x="241" y="200"/>
                  </a:lnTo>
                  <a:lnTo>
                    <a:pt x="888" y="667"/>
                  </a:lnTo>
                  <a:lnTo>
                    <a:pt x="902" y="624"/>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70000" lnSpcReduction="20000"/>
            </a:bodyPr>
            <a:lstStyle/>
            <a:p>
              <a:endParaRPr lang="en-US" sz="1350"/>
            </a:p>
          </p:txBody>
        </p:sp>
        <p:sp>
          <p:nvSpPr>
            <p:cNvPr id="177" name="Freeform 176"/>
            <p:cNvSpPr>
              <a:spLocks/>
            </p:cNvSpPr>
            <p:nvPr/>
          </p:nvSpPr>
          <p:spPr bwMode="auto">
            <a:xfrm>
              <a:off x="2459" y="2457"/>
              <a:ext cx="121" cy="237"/>
            </a:xfrm>
            <a:custGeom>
              <a:avLst/>
              <a:gdLst>
                <a:gd name="T0" fmla="*/ 121 w 121"/>
                <a:gd name="T1" fmla="*/ 140 h 237"/>
                <a:gd name="T2" fmla="*/ 0 w 121"/>
                <a:gd name="T3" fmla="*/ 0 h 237"/>
                <a:gd name="T4" fmla="*/ 0 w 121"/>
                <a:gd name="T5" fmla="*/ 237 h 237"/>
                <a:gd name="T6" fmla="*/ 121 w 121"/>
                <a:gd name="T7" fmla="*/ 237 h 237"/>
                <a:gd name="T8" fmla="*/ 121 w 121"/>
                <a:gd name="T9" fmla="*/ 140 h 237"/>
              </a:gdLst>
              <a:ahLst/>
              <a:cxnLst>
                <a:cxn ang="0">
                  <a:pos x="T0" y="T1"/>
                </a:cxn>
                <a:cxn ang="0">
                  <a:pos x="T2" y="T3"/>
                </a:cxn>
                <a:cxn ang="0">
                  <a:pos x="T4" y="T5"/>
                </a:cxn>
                <a:cxn ang="0">
                  <a:pos x="T6" y="T7"/>
                </a:cxn>
                <a:cxn ang="0">
                  <a:pos x="T8" y="T9"/>
                </a:cxn>
              </a:cxnLst>
              <a:rect l="0" t="0" r="r" b="b"/>
              <a:pathLst>
                <a:path w="121" h="237">
                  <a:moveTo>
                    <a:pt x="121" y="140"/>
                  </a:moveTo>
                  <a:lnTo>
                    <a:pt x="0" y="0"/>
                  </a:lnTo>
                  <a:lnTo>
                    <a:pt x="0" y="237"/>
                  </a:lnTo>
                  <a:lnTo>
                    <a:pt x="121" y="237"/>
                  </a:lnTo>
                  <a:lnTo>
                    <a:pt x="121" y="14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78" name="Freeform 177"/>
            <p:cNvSpPr>
              <a:spLocks/>
            </p:cNvSpPr>
            <p:nvPr/>
          </p:nvSpPr>
          <p:spPr bwMode="auto">
            <a:xfrm>
              <a:off x="2459" y="2602"/>
              <a:ext cx="296" cy="187"/>
            </a:xfrm>
            <a:custGeom>
              <a:avLst/>
              <a:gdLst>
                <a:gd name="T0" fmla="*/ 59 w 296"/>
                <a:gd name="T1" fmla="*/ 92 h 187"/>
                <a:gd name="T2" fmla="*/ 121 w 296"/>
                <a:gd name="T3" fmla="*/ 0 h 187"/>
                <a:gd name="T4" fmla="*/ 296 w 296"/>
                <a:gd name="T5" fmla="*/ 156 h 187"/>
                <a:gd name="T6" fmla="*/ 296 w 296"/>
                <a:gd name="T7" fmla="*/ 187 h 187"/>
                <a:gd name="T8" fmla="*/ 0 w 296"/>
                <a:gd name="T9" fmla="*/ 187 h 187"/>
                <a:gd name="T10" fmla="*/ 0 w 296"/>
                <a:gd name="T11" fmla="*/ 92 h 187"/>
                <a:gd name="T12" fmla="*/ 59 w 296"/>
                <a:gd name="T13" fmla="*/ 92 h 187"/>
              </a:gdLst>
              <a:ahLst/>
              <a:cxnLst>
                <a:cxn ang="0">
                  <a:pos x="T0" y="T1"/>
                </a:cxn>
                <a:cxn ang="0">
                  <a:pos x="T2" y="T3"/>
                </a:cxn>
                <a:cxn ang="0">
                  <a:pos x="T4" y="T5"/>
                </a:cxn>
                <a:cxn ang="0">
                  <a:pos x="T6" y="T7"/>
                </a:cxn>
                <a:cxn ang="0">
                  <a:pos x="T8" y="T9"/>
                </a:cxn>
                <a:cxn ang="0">
                  <a:pos x="T10" y="T11"/>
                </a:cxn>
                <a:cxn ang="0">
                  <a:pos x="T12" y="T13"/>
                </a:cxn>
              </a:cxnLst>
              <a:rect l="0" t="0" r="r" b="b"/>
              <a:pathLst>
                <a:path w="296" h="187">
                  <a:moveTo>
                    <a:pt x="59" y="92"/>
                  </a:moveTo>
                  <a:lnTo>
                    <a:pt x="121" y="0"/>
                  </a:lnTo>
                  <a:lnTo>
                    <a:pt x="296" y="156"/>
                  </a:lnTo>
                  <a:lnTo>
                    <a:pt x="296" y="187"/>
                  </a:lnTo>
                  <a:lnTo>
                    <a:pt x="0" y="187"/>
                  </a:lnTo>
                  <a:lnTo>
                    <a:pt x="0" y="92"/>
                  </a:lnTo>
                  <a:lnTo>
                    <a:pt x="59" y="92"/>
                  </a:lnTo>
                  <a:close/>
                </a:path>
              </a:pathLst>
            </a:custGeom>
            <a:solidFill>
              <a:srgbClr val="75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79" name="Rectangle 178"/>
            <p:cNvSpPr>
              <a:spLocks noChangeArrowheads="1"/>
            </p:cNvSpPr>
            <p:nvPr/>
          </p:nvSpPr>
          <p:spPr bwMode="auto">
            <a:xfrm>
              <a:off x="1709" y="2305"/>
              <a:ext cx="28" cy="57"/>
            </a:xfrm>
            <a:prstGeom prst="rect">
              <a:avLst/>
            </a:prstGeom>
            <a:solidFill>
              <a:srgbClr val="B4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80" name="Freeform 179"/>
            <p:cNvSpPr>
              <a:spLocks/>
            </p:cNvSpPr>
            <p:nvPr/>
          </p:nvSpPr>
          <p:spPr bwMode="auto">
            <a:xfrm>
              <a:off x="1692" y="2272"/>
              <a:ext cx="62" cy="35"/>
            </a:xfrm>
            <a:custGeom>
              <a:avLst/>
              <a:gdLst>
                <a:gd name="T0" fmla="*/ 0 w 26"/>
                <a:gd name="T1" fmla="*/ 7 h 15"/>
                <a:gd name="T2" fmla="*/ 7 w 26"/>
                <a:gd name="T3" fmla="*/ 15 h 15"/>
                <a:gd name="T4" fmla="*/ 18 w 26"/>
                <a:gd name="T5" fmla="*/ 15 h 15"/>
                <a:gd name="T6" fmla="*/ 26 w 26"/>
                <a:gd name="T7" fmla="*/ 7 h 15"/>
                <a:gd name="T8" fmla="*/ 18 w 26"/>
                <a:gd name="T9" fmla="*/ 0 h 15"/>
                <a:gd name="T10" fmla="*/ 7 w 26"/>
                <a:gd name="T11" fmla="*/ 0 h 15"/>
                <a:gd name="T12" fmla="*/ 0 w 2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26" h="15">
                  <a:moveTo>
                    <a:pt x="0" y="7"/>
                  </a:moveTo>
                  <a:cubicBezTo>
                    <a:pt x="0" y="11"/>
                    <a:pt x="3" y="15"/>
                    <a:pt x="7" y="15"/>
                  </a:cubicBezTo>
                  <a:cubicBezTo>
                    <a:pt x="18" y="15"/>
                    <a:pt x="18" y="15"/>
                    <a:pt x="18" y="15"/>
                  </a:cubicBezTo>
                  <a:cubicBezTo>
                    <a:pt x="22" y="15"/>
                    <a:pt x="26" y="11"/>
                    <a:pt x="26" y="7"/>
                  </a:cubicBezTo>
                  <a:cubicBezTo>
                    <a:pt x="26" y="3"/>
                    <a:pt x="22" y="0"/>
                    <a:pt x="18" y="0"/>
                  </a:cubicBezTo>
                  <a:cubicBezTo>
                    <a:pt x="7" y="0"/>
                    <a:pt x="7" y="0"/>
                    <a:pt x="7" y="0"/>
                  </a:cubicBezTo>
                  <a:cubicBezTo>
                    <a:pt x="3" y="0"/>
                    <a:pt x="0" y="3"/>
                    <a:pt x="0" y="7"/>
                  </a:cubicBezTo>
                  <a:close/>
                </a:path>
              </a:pathLst>
            </a:cu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81" name="Freeform 180"/>
            <p:cNvSpPr>
              <a:spLocks/>
            </p:cNvSpPr>
            <p:nvPr/>
          </p:nvSpPr>
          <p:spPr bwMode="auto">
            <a:xfrm>
              <a:off x="1538" y="2096"/>
              <a:ext cx="78" cy="273"/>
            </a:xfrm>
            <a:custGeom>
              <a:avLst/>
              <a:gdLst>
                <a:gd name="T0" fmla="*/ 18 w 33"/>
                <a:gd name="T1" fmla="*/ 115 h 115"/>
                <a:gd name="T2" fmla="*/ 33 w 33"/>
                <a:gd name="T3" fmla="*/ 115 h 115"/>
                <a:gd name="T4" fmla="*/ 33 w 33"/>
                <a:gd name="T5" fmla="*/ 36 h 115"/>
                <a:gd name="T6" fmla="*/ 0 w 33"/>
                <a:gd name="T7" fmla="*/ 0 h 115"/>
                <a:gd name="T8" fmla="*/ 0 w 33"/>
                <a:gd name="T9" fmla="*/ 20 h 115"/>
                <a:gd name="T10" fmla="*/ 18 w 33"/>
                <a:gd name="T11" fmla="*/ 36 h 115"/>
                <a:gd name="T12" fmla="*/ 18 w 33"/>
                <a:gd name="T13" fmla="*/ 115 h 115"/>
              </a:gdLst>
              <a:ahLst/>
              <a:cxnLst>
                <a:cxn ang="0">
                  <a:pos x="T0" y="T1"/>
                </a:cxn>
                <a:cxn ang="0">
                  <a:pos x="T2" y="T3"/>
                </a:cxn>
                <a:cxn ang="0">
                  <a:pos x="T4" y="T5"/>
                </a:cxn>
                <a:cxn ang="0">
                  <a:pos x="T6" y="T7"/>
                </a:cxn>
                <a:cxn ang="0">
                  <a:pos x="T8" y="T9"/>
                </a:cxn>
                <a:cxn ang="0">
                  <a:pos x="T10" y="T11"/>
                </a:cxn>
                <a:cxn ang="0">
                  <a:pos x="T12" y="T13"/>
                </a:cxn>
              </a:cxnLst>
              <a:rect l="0" t="0" r="r" b="b"/>
              <a:pathLst>
                <a:path w="33" h="115">
                  <a:moveTo>
                    <a:pt x="18" y="115"/>
                  </a:moveTo>
                  <a:cubicBezTo>
                    <a:pt x="33" y="115"/>
                    <a:pt x="33" y="115"/>
                    <a:pt x="33" y="115"/>
                  </a:cubicBezTo>
                  <a:cubicBezTo>
                    <a:pt x="33" y="36"/>
                    <a:pt x="33" y="36"/>
                    <a:pt x="33" y="36"/>
                  </a:cubicBezTo>
                  <a:cubicBezTo>
                    <a:pt x="33" y="20"/>
                    <a:pt x="18" y="7"/>
                    <a:pt x="0" y="0"/>
                  </a:cubicBezTo>
                  <a:cubicBezTo>
                    <a:pt x="0" y="20"/>
                    <a:pt x="0" y="20"/>
                    <a:pt x="0" y="20"/>
                  </a:cubicBezTo>
                  <a:cubicBezTo>
                    <a:pt x="9" y="22"/>
                    <a:pt x="18" y="25"/>
                    <a:pt x="18" y="36"/>
                  </a:cubicBezTo>
                  <a:lnTo>
                    <a:pt x="18" y="115"/>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82" name="Freeform 181"/>
            <p:cNvSpPr>
              <a:spLocks/>
            </p:cNvSpPr>
            <p:nvPr/>
          </p:nvSpPr>
          <p:spPr bwMode="auto">
            <a:xfrm>
              <a:off x="1915" y="1845"/>
              <a:ext cx="530" cy="795"/>
            </a:xfrm>
            <a:custGeom>
              <a:avLst/>
              <a:gdLst>
                <a:gd name="T0" fmla="*/ 0 w 224"/>
                <a:gd name="T1" fmla="*/ 327 h 335"/>
                <a:gd name="T2" fmla="*/ 7 w 224"/>
                <a:gd name="T3" fmla="*/ 335 h 335"/>
                <a:gd name="T4" fmla="*/ 216 w 224"/>
                <a:gd name="T5" fmla="*/ 335 h 335"/>
                <a:gd name="T6" fmla="*/ 224 w 224"/>
                <a:gd name="T7" fmla="*/ 327 h 335"/>
                <a:gd name="T8" fmla="*/ 224 w 224"/>
                <a:gd name="T9" fmla="*/ 8 h 335"/>
                <a:gd name="T10" fmla="*/ 216 w 224"/>
                <a:gd name="T11" fmla="*/ 0 h 335"/>
                <a:gd name="T12" fmla="*/ 7 w 224"/>
                <a:gd name="T13" fmla="*/ 0 h 335"/>
                <a:gd name="T14" fmla="*/ 0 w 224"/>
                <a:gd name="T15" fmla="*/ 8 h 335"/>
                <a:gd name="T16" fmla="*/ 0 w 224"/>
                <a:gd name="T17" fmla="*/ 32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335">
                  <a:moveTo>
                    <a:pt x="0" y="327"/>
                  </a:moveTo>
                  <a:cubicBezTo>
                    <a:pt x="0" y="332"/>
                    <a:pt x="3" y="335"/>
                    <a:pt x="7" y="335"/>
                  </a:cubicBezTo>
                  <a:cubicBezTo>
                    <a:pt x="216" y="335"/>
                    <a:pt x="216" y="335"/>
                    <a:pt x="216" y="335"/>
                  </a:cubicBezTo>
                  <a:cubicBezTo>
                    <a:pt x="220" y="335"/>
                    <a:pt x="224" y="332"/>
                    <a:pt x="224" y="327"/>
                  </a:cubicBezTo>
                  <a:cubicBezTo>
                    <a:pt x="224" y="8"/>
                    <a:pt x="224" y="8"/>
                    <a:pt x="224" y="8"/>
                  </a:cubicBezTo>
                  <a:cubicBezTo>
                    <a:pt x="224" y="3"/>
                    <a:pt x="220" y="0"/>
                    <a:pt x="216" y="0"/>
                  </a:cubicBezTo>
                  <a:cubicBezTo>
                    <a:pt x="7" y="0"/>
                    <a:pt x="7" y="0"/>
                    <a:pt x="7" y="0"/>
                  </a:cubicBezTo>
                  <a:cubicBezTo>
                    <a:pt x="3" y="0"/>
                    <a:pt x="0" y="3"/>
                    <a:pt x="0" y="8"/>
                  </a:cubicBezTo>
                  <a:lnTo>
                    <a:pt x="0" y="327"/>
                  </a:lnTo>
                  <a:close/>
                </a:path>
              </a:pathLst>
            </a:custGeom>
            <a:solidFill>
              <a:srgbClr val="5E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20000"/>
            </a:bodyPr>
            <a:lstStyle/>
            <a:p>
              <a:endParaRPr lang="en-US" sz="1350"/>
            </a:p>
          </p:txBody>
        </p:sp>
        <p:sp>
          <p:nvSpPr>
            <p:cNvPr id="183" name="Freeform 182"/>
            <p:cNvSpPr>
              <a:spLocks/>
            </p:cNvSpPr>
            <p:nvPr/>
          </p:nvSpPr>
          <p:spPr bwMode="auto">
            <a:xfrm>
              <a:off x="1176" y="2882"/>
              <a:ext cx="1503" cy="66"/>
            </a:xfrm>
            <a:custGeom>
              <a:avLst/>
              <a:gdLst>
                <a:gd name="T0" fmla="*/ 0 w 1503"/>
                <a:gd name="T1" fmla="*/ 0 h 66"/>
                <a:gd name="T2" fmla="*/ 154 w 1503"/>
                <a:gd name="T3" fmla="*/ 66 h 66"/>
                <a:gd name="T4" fmla="*/ 1477 w 1503"/>
                <a:gd name="T5" fmla="*/ 66 h 66"/>
                <a:gd name="T6" fmla="*/ 1503 w 1503"/>
                <a:gd name="T7" fmla="*/ 0 h 66"/>
                <a:gd name="T8" fmla="*/ 0 w 1503"/>
                <a:gd name="T9" fmla="*/ 0 h 66"/>
              </a:gdLst>
              <a:ahLst/>
              <a:cxnLst>
                <a:cxn ang="0">
                  <a:pos x="T0" y="T1"/>
                </a:cxn>
                <a:cxn ang="0">
                  <a:pos x="T2" y="T3"/>
                </a:cxn>
                <a:cxn ang="0">
                  <a:pos x="T4" y="T5"/>
                </a:cxn>
                <a:cxn ang="0">
                  <a:pos x="T6" y="T7"/>
                </a:cxn>
                <a:cxn ang="0">
                  <a:pos x="T8" y="T9"/>
                </a:cxn>
              </a:cxnLst>
              <a:rect l="0" t="0" r="r" b="b"/>
              <a:pathLst>
                <a:path w="1503" h="66">
                  <a:moveTo>
                    <a:pt x="0" y="0"/>
                  </a:moveTo>
                  <a:lnTo>
                    <a:pt x="154" y="66"/>
                  </a:lnTo>
                  <a:lnTo>
                    <a:pt x="1477" y="66"/>
                  </a:lnTo>
                  <a:lnTo>
                    <a:pt x="1503" y="0"/>
                  </a:lnTo>
                  <a:lnTo>
                    <a:pt x="0" y="0"/>
                  </a:lnTo>
                  <a:close/>
                </a:path>
              </a:pathLst>
            </a:custGeom>
            <a:solidFill>
              <a:srgbClr val="5E5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84" name="Rectangle 183"/>
            <p:cNvSpPr>
              <a:spLocks noChangeArrowheads="1"/>
            </p:cNvSpPr>
            <p:nvPr/>
          </p:nvSpPr>
          <p:spPr bwMode="auto">
            <a:xfrm>
              <a:off x="1176" y="2789"/>
              <a:ext cx="1503" cy="74"/>
            </a:xfrm>
            <a:prstGeom prst="rect">
              <a:avLst/>
            </a:prstGeom>
            <a:solidFill>
              <a:srgbClr val="5E5C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85" name="Rectangle 184"/>
            <p:cNvSpPr>
              <a:spLocks noChangeArrowheads="1"/>
            </p:cNvSpPr>
            <p:nvPr/>
          </p:nvSpPr>
          <p:spPr bwMode="auto">
            <a:xfrm>
              <a:off x="1176" y="2863"/>
              <a:ext cx="1503" cy="19"/>
            </a:xfrm>
            <a:prstGeom prst="rect">
              <a:avLst/>
            </a:prstGeom>
            <a:solidFill>
              <a:srgbClr val="75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86" name="Rectangle 185"/>
            <p:cNvSpPr>
              <a:spLocks noChangeArrowheads="1"/>
            </p:cNvSpPr>
            <p:nvPr/>
          </p:nvSpPr>
          <p:spPr bwMode="auto">
            <a:xfrm>
              <a:off x="1915" y="2640"/>
              <a:ext cx="530" cy="149"/>
            </a:xfrm>
            <a:prstGeom prst="rect">
              <a:avLst/>
            </a:prstGeom>
            <a:solidFill>
              <a:srgbClr val="75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87" name="Rectangle 186"/>
            <p:cNvSpPr>
              <a:spLocks noChangeArrowheads="1"/>
            </p:cNvSpPr>
            <p:nvPr/>
          </p:nvSpPr>
          <p:spPr bwMode="auto">
            <a:xfrm>
              <a:off x="1915" y="2640"/>
              <a:ext cx="530" cy="11"/>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88" name="Rectangle 187"/>
            <p:cNvSpPr>
              <a:spLocks noChangeArrowheads="1"/>
            </p:cNvSpPr>
            <p:nvPr/>
          </p:nvSpPr>
          <p:spPr bwMode="auto">
            <a:xfrm>
              <a:off x="2371" y="2644"/>
              <a:ext cx="12" cy="145"/>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89" name="Rectangle 188"/>
            <p:cNvSpPr>
              <a:spLocks noChangeArrowheads="1"/>
            </p:cNvSpPr>
            <p:nvPr/>
          </p:nvSpPr>
          <p:spPr bwMode="auto">
            <a:xfrm>
              <a:off x="2303" y="2644"/>
              <a:ext cx="12" cy="145"/>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90" name="Rectangle 189"/>
            <p:cNvSpPr>
              <a:spLocks noChangeArrowheads="1"/>
            </p:cNvSpPr>
            <p:nvPr/>
          </p:nvSpPr>
          <p:spPr bwMode="auto">
            <a:xfrm>
              <a:off x="2234" y="2644"/>
              <a:ext cx="12" cy="145"/>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91" name="Rectangle 190"/>
            <p:cNvSpPr>
              <a:spLocks noChangeArrowheads="1"/>
            </p:cNvSpPr>
            <p:nvPr/>
          </p:nvSpPr>
          <p:spPr bwMode="auto">
            <a:xfrm>
              <a:off x="2166" y="2644"/>
              <a:ext cx="11" cy="145"/>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92" name="Rectangle 191"/>
            <p:cNvSpPr>
              <a:spLocks noChangeArrowheads="1"/>
            </p:cNvSpPr>
            <p:nvPr/>
          </p:nvSpPr>
          <p:spPr bwMode="auto">
            <a:xfrm>
              <a:off x="2097" y="2644"/>
              <a:ext cx="12" cy="145"/>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93" name="Rectangle 192"/>
            <p:cNvSpPr>
              <a:spLocks noChangeArrowheads="1"/>
            </p:cNvSpPr>
            <p:nvPr/>
          </p:nvSpPr>
          <p:spPr bwMode="auto">
            <a:xfrm>
              <a:off x="2031" y="2644"/>
              <a:ext cx="9" cy="145"/>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94" name="Rectangle 193"/>
            <p:cNvSpPr>
              <a:spLocks noChangeArrowheads="1"/>
            </p:cNvSpPr>
            <p:nvPr/>
          </p:nvSpPr>
          <p:spPr bwMode="auto">
            <a:xfrm>
              <a:off x="1962" y="2644"/>
              <a:ext cx="9" cy="145"/>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95" name="Rectangle 194"/>
            <p:cNvSpPr>
              <a:spLocks noChangeArrowheads="1"/>
            </p:cNvSpPr>
            <p:nvPr/>
          </p:nvSpPr>
          <p:spPr bwMode="auto">
            <a:xfrm>
              <a:off x="1900" y="2357"/>
              <a:ext cx="15" cy="432"/>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196" name="Freeform 195"/>
            <p:cNvSpPr>
              <a:spLocks noEditPoints="1"/>
            </p:cNvSpPr>
            <p:nvPr/>
          </p:nvSpPr>
          <p:spPr bwMode="auto">
            <a:xfrm>
              <a:off x="1389" y="2476"/>
              <a:ext cx="362" cy="239"/>
            </a:xfrm>
            <a:custGeom>
              <a:avLst/>
              <a:gdLst>
                <a:gd name="T0" fmla="*/ 4 w 153"/>
                <a:gd name="T1" fmla="*/ 91 h 101"/>
                <a:gd name="T2" fmla="*/ 4 w 153"/>
                <a:gd name="T3" fmla="*/ 10 h 101"/>
                <a:gd name="T4" fmla="*/ 10 w 153"/>
                <a:gd name="T5" fmla="*/ 4 h 101"/>
                <a:gd name="T6" fmla="*/ 144 w 153"/>
                <a:gd name="T7" fmla="*/ 4 h 101"/>
                <a:gd name="T8" fmla="*/ 149 w 153"/>
                <a:gd name="T9" fmla="*/ 10 h 101"/>
                <a:gd name="T10" fmla="*/ 149 w 153"/>
                <a:gd name="T11" fmla="*/ 91 h 101"/>
                <a:gd name="T12" fmla="*/ 144 w 153"/>
                <a:gd name="T13" fmla="*/ 97 h 101"/>
                <a:gd name="T14" fmla="*/ 10 w 153"/>
                <a:gd name="T15" fmla="*/ 97 h 101"/>
                <a:gd name="T16" fmla="*/ 4 w 153"/>
                <a:gd name="T17" fmla="*/ 91 h 101"/>
                <a:gd name="T18" fmla="*/ 4 w 153"/>
                <a:gd name="T19" fmla="*/ 91 h 101"/>
                <a:gd name="T20" fmla="*/ 144 w 153"/>
                <a:gd name="T21" fmla="*/ 0 h 101"/>
                <a:gd name="T22" fmla="*/ 10 w 153"/>
                <a:gd name="T23" fmla="*/ 0 h 101"/>
                <a:gd name="T24" fmla="*/ 0 w 153"/>
                <a:gd name="T25" fmla="*/ 10 h 101"/>
                <a:gd name="T26" fmla="*/ 0 w 153"/>
                <a:gd name="T27" fmla="*/ 91 h 101"/>
                <a:gd name="T28" fmla="*/ 2 w 153"/>
                <a:gd name="T29" fmla="*/ 91 h 101"/>
                <a:gd name="T30" fmla="*/ 4 w 153"/>
                <a:gd name="T31" fmla="*/ 91 h 101"/>
                <a:gd name="T32" fmla="*/ 2 w 153"/>
                <a:gd name="T33" fmla="*/ 91 h 101"/>
                <a:gd name="T34" fmla="*/ 0 w 153"/>
                <a:gd name="T35" fmla="*/ 91 h 101"/>
                <a:gd name="T36" fmla="*/ 10 w 153"/>
                <a:gd name="T37" fmla="*/ 101 h 101"/>
                <a:gd name="T38" fmla="*/ 144 w 153"/>
                <a:gd name="T39" fmla="*/ 101 h 101"/>
                <a:gd name="T40" fmla="*/ 153 w 153"/>
                <a:gd name="T41" fmla="*/ 91 h 101"/>
                <a:gd name="T42" fmla="*/ 153 w 153"/>
                <a:gd name="T43" fmla="*/ 10 h 101"/>
                <a:gd name="T44" fmla="*/ 144 w 153"/>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01">
                  <a:moveTo>
                    <a:pt x="4" y="91"/>
                  </a:moveTo>
                  <a:cubicBezTo>
                    <a:pt x="4" y="10"/>
                    <a:pt x="4" y="10"/>
                    <a:pt x="4" y="10"/>
                  </a:cubicBezTo>
                  <a:cubicBezTo>
                    <a:pt x="4" y="6"/>
                    <a:pt x="7" y="4"/>
                    <a:pt x="10" y="4"/>
                  </a:cubicBezTo>
                  <a:cubicBezTo>
                    <a:pt x="144" y="4"/>
                    <a:pt x="144" y="4"/>
                    <a:pt x="144" y="4"/>
                  </a:cubicBezTo>
                  <a:cubicBezTo>
                    <a:pt x="147" y="4"/>
                    <a:pt x="149" y="6"/>
                    <a:pt x="149" y="10"/>
                  </a:cubicBezTo>
                  <a:cubicBezTo>
                    <a:pt x="149" y="91"/>
                    <a:pt x="149" y="91"/>
                    <a:pt x="149" y="91"/>
                  </a:cubicBezTo>
                  <a:cubicBezTo>
                    <a:pt x="149" y="94"/>
                    <a:pt x="147" y="97"/>
                    <a:pt x="144" y="97"/>
                  </a:cubicBezTo>
                  <a:cubicBezTo>
                    <a:pt x="10" y="97"/>
                    <a:pt x="10" y="97"/>
                    <a:pt x="10" y="97"/>
                  </a:cubicBezTo>
                  <a:cubicBezTo>
                    <a:pt x="7" y="97"/>
                    <a:pt x="4" y="94"/>
                    <a:pt x="4" y="91"/>
                  </a:cubicBezTo>
                  <a:cubicBezTo>
                    <a:pt x="4" y="91"/>
                    <a:pt x="4" y="91"/>
                    <a:pt x="4" y="91"/>
                  </a:cubicBezTo>
                  <a:moveTo>
                    <a:pt x="144" y="0"/>
                  </a:moveTo>
                  <a:cubicBezTo>
                    <a:pt x="10" y="0"/>
                    <a:pt x="10" y="0"/>
                    <a:pt x="10" y="0"/>
                  </a:cubicBezTo>
                  <a:cubicBezTo>
                    <a:pt x="5" y="0"/>
                    <a:pt x="0" y="4"/>
                    <a:pt x="0" y="10"/>
                  </a:cubicBezTo>
                  <a:cubicBezTo>
                    <a:pt x="0" y="91"/>
                    <a:pt x="0" y="91"/>
                    <a:pt x="0" y="91"/>
                  </a:cubicBezTo>
                  <a:cubicBezTo>
                    <a:pt x="2" y="91"/>
                    <a:pt x="2" y="91"/>
                    <a:pt x="2" y="91"/>
                  </a:cubicBezTo>
                  <a:cubicBezTo>
                    <a:pt x="4" y="91"/>
                    <a:pt x="4" y="91"/>
                    <a:pt x="4" y="91"/>
                  </a:cubicBezTo>
                  <a:cubicBezTo>
                    <a:pt x="2" y="91"/>
                    <a:pt x="2" y="91"/>
                    <a:pt x="2" y="91"/>
                  </a:cubicBezTo>
                  <a:cubicBezTo>
                    <a:pt x="0" y="91"/>
                    <a:pt x="0" y="91"/>
                    <a:pt x="0" y="91"/>
                  </a:cubicBezTo>
                  <a:cubicBezTo>
                    <a:pt x="0" y="97"/>
                    <a:pt x="5" y="101"/>
                    <a:pt x="10" y="101"/>
                  </a:cubicBezTo>
                  <a:cubicBezTo>
                    <a:pt x="144" y="101"/>
                    <a:pt x="144" y="101"/>
                    <a:pt x="144" y="101"/>
                  </a:cubicBezTo>
                  <a:cubicBezTo>
                    <a:pt x="149" y="101"/>
                    <a:pt x="153" y="97"/>
                    <a:pt x="153" y="91"/>
                  </a:cubicBezTo>
                  <a:cubicBezTo>
                    <a:pt x="153" y="10"/>
                    <a:pt x="153" y="10"/>
                    <a:pt x="153" y="10"/>
                  </a:cubicBezTo>
                  <a:cubicBezTo>
                    <a:pt x="153" y="4"/>
                    <a:pt x="149" y="0"/>
                    <a:pt x="144" y="0"/>
                  </a:cubicBezTo>
                </a:path>
              </a:pathLst>
            </a:custGeom>
            <a:solidFill>
              <a:srgbClr val="AE8F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97" name="Freeform 196"/>
            <p:cNvSpPr>
              <a:spLocks/>
            </p:cNvSpPr>
            <p:nvPr/>
          </p:nvSpPr>
          <p:spPr bwMode="auto">
            <a:xfrm>
              <a:off x="1593" y="2516"/>
              <a:ext cx="111" cy="10"/>
            </a:xfrm>
            <a:custGeom>
              <a:avLst/>
              <a:gdLst>
                <a:gd name="T0" fmla="*/ 45 w 47"/>
                <a:gd name="T1" fmla="*/ 0 h 4"/>
                <a:gd name="T2" fmla="*/ 2 w 47"/>
                <a:gd name="T3" fmla="*/ 0 h 4"/>
                <a:gd name="T4" fmla="*/ 0 w 47"/>
                <a:gd name="T5" fmla="*/ 2 h 4"/>
                <a:gd name="T6" fmla="*/ 2 w 47"/>
                <a:gd name="T7" fmla="*/ 4 h 4"/>
                <a:gd name="T8" fmla="*/ 45 w 47"/>
                <a:gd name="T9" fmla="*/ 4 h 4"/>
                <a:gd name="T10" fmla="*/ 47 w 47"/>
                <a:gd name="T11" fmla="*/ 2 h 4"/>
                <a:gd name="T12" fmla="*/ 45 w 4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7" h="4">
                  <a:moveTo>
                    <a:pt x="45" y="0"/>
                  </a:moveTo>
                  <a:cubicBezTo>
                    <a:pt x="2" y="0"/>
                    <a:pt x="2" y="0"/>
                    <a:pt x="2" y="0"/>
                  </a:cubicBezTo>
                  <a:cubicBezTo>
                    <a:pt x="1" y="0"/>
                    <a:pt x="0" y="1"/>
                    <a:pt x="0" y="2"/>
                  </a:cubicBezTo>
                  <a:cubicBezTo>
                    <a:pt x="0" y="3"/>
                    <a:pt x="1" y="4"/>
                    <a:pt x="2" y="4"/>
                  </a:cubicBezTo>
                  <a:cubicBezTo>
                    <a:pt x="45" y="4"/>
                    <a:pt x="45" y="4"/>
                    <a:pt x="45" y="4"/>
                  </a:cubicBezTo>
                  <a:cubicBezTo>
                    <a:pt x="46" y="4"/>
                    <a:pt x="47" y="3"/>
                    <a:pt x="47" y="2"/>
                  </a:cubicBezTo>
                  <a:cubicBezTo>
                    <a:pt x="47" y="1"/>
                    <a:pt x="46" y="0"/>
                    <a:pt x="45"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98" name="Freeform 197"/>
            <p:cNvSpPr>
              <a:spLocks/>
            </p:cNvSpPr>
            <p:nvPr/>
          </p:nvSpPr>
          <p:spPr bwMode="auto">
            <a:xfrm>
              <a:off x="1436" y="2516"/>
              <a:ext cx="114" cy="10"/>
            </a:xfrm>
            <a:custGeom>
              <a:avLst/>
              <a:gdLst>
                <a:gd name="T0" fmla="*/ 46 w 48"/>
                <a:gd name="T1" fmla="*/ 0 h 4"/>
                <a:gd name="T2" fmla="*/ 3 w 48"/>
                <a:gd name="T3" fmla="*/ 0 h 4"/>
                <a:gd name="T4" fmla="*/ 0 w 48"/>
                <a:gd name="T5" fmla="*/ 2 h 4"/>
                <a:gd name="T6" fmla="*/ 3 w 48"/>
                <a:gd name="T7" fmla="*/ 4 h 4"/>
                <a:gd name="T8" fmla="*/ 46 w 48"/>
                <a:gd name="T9" fmla="*/ 4 h 4"/>
                <a:gd name="T10" fmla="*/ 48 w 48"/>
                <a:gd name="T11" fmla="*/ 2 h 4"/>
                <a:gd name="T12" fmla="*/ 46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0"/>
                  </a:moveTo>
                  <a:cubicBezTo>
                    <a:pt x="3" y="0"/>
                    <a:pt x="3" y="0"/>
                    <a:pt x="3" y="0"/>
                  </a:cubicBezTo>
                  <a:cubicBezTo>
                    <a:pt x="1" y="0"/>
                    <a:pt x="0" y="1"/>
                    <a:pt x="0" y="2"/>
                  </a:cubicBezTo>
                  <a:cubicBezTo>
                    <a:pt x="0" y="3"/>
                    <a:pt x="1" y="4"/>
                    <a:pt x="3" y="4"/>
                  </a:cubicBezTo>
                  <a:cubicBezTo>
                    <a:pt x="46" y="4"/>
                    <a:pt x="46" y="4"/>
                    <a:pt x="46" y="4"/>
                  </a:cubicBezTo>
                  <a:cubicBezTo>
                    <a:pt x="47" y="4"/>
                    <a:pt x="48" y="3"/>
                    <a:pt x="48" y="2"/>
                  </a:cubicBezTo>
                  <a:cubicBezTo>
                    <a:pt x="48" y="1"/>
                    <a:pt x="47" y="0"/>
                    <a:pt x="46"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99" name="Freeform 198"/>
            <p:cNvSpPr>
              <a:spLocks/>
            </p:cNvSpPr>
            <p:nvPr/>
          </p:nvSpPr>
          <p:spPr bwMode="auto">
            <a:xfrm>
              <a:off x="1593" y="2554"/>
              <a:ext cx="111" cy="10"/>
            </a:xfrm>
            <a:custGeom>
              <a:avLst/>
              <a:gdLst>
                <a:gd name="T0" fmla="*/ 45 w 47"/>
                <a:gd name="T1" fmla="*/ 0 h 4"/>
                <a:gd name="T2" fmla="*/ 2 w 47"/>
                <a:gd name="T3" fmla="*/ 0 h 4"/>
                <a:gd name="T4" fmla="*/ 0 w 47"/>
                <a:gd name="T5" fmla="*/ 2 h 4"/>
                <a:gd name="T6" fmla="*/ 2 w 47"/>
                <a:gd name="T7" fmla="*/ 4 h 4"/>
                <a:gd name="T8" fmla="*/ 45 w 47"/>
                <a:gd name="T9" fmla="*/ 4 h 4"/>
                <a:gd name="T10" fmla="*/ 47 w 47"/>
                <a:gd name="T11" fmla="*/ 2 h 4"/>
                <a:gd name="T12" fmla="*/ 45 w 4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7" h="4">
                  <a:moveTo>
                    <a:pt x="45" y="0"/>
                  </a:moveTo>
                  <a:cubicBezTo>
                    <a:pt x="2" y="0"/>
                    <a:pt x="2" y="0"/>
                    <a:pt x="2" y="0"/>
                  </a:cubicBezTo>
                  <a:cubicBezTo>
                    <a:pt x="1" y="0"/>
                    <a:pt x="0" y="1"/>
                    <a:pt x="0" y="2"/>
                  </a:cubicBezTo>
                  <a:cubicBezTo>
                    <a:pt x="0" y="3"/>
                    <a:pt x="1" y="4"/>
                    <a:pt x="2" y="4"/>
                  </a:cubicBezTo>
                  <a:cubicBezTo>
                    <a:pt x="45" y="4"/>
                    <a:pt x="45" y="4"/>
                    <a:pt x="45" y="4"/>
                  </a:cubicBezTo>
                  <a:cubicBezTo>
                    <a:pt x="46" y="4"/>
                    <a:pt x="47" y="3"/>
                    <a:pt x="47" y="2"/>
                  </a:cubicBezTo>
                  <a:cubicBezTo>
                    <a:pt x="47" y="1"/>
                    <a:pt x="46" y="0"/>
                    <a:pt x="45"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00" name="Freeform 199"/>
            <p:cNvSpPr>
              <a:spLocks/>
            </p:cNvSpPr>
            <p:nvPr/>
          </p:nvSpPr>
          <p:spPr bwMode="auto">
            <a:xfrm>
              <a:off x="1436" y="2554"/>
              <a:ext cx="114" cy="10"/>
            </a:xfrm>
            <a:custGeom>
              <a:avLst/>
              <a:gdLst>
                <a:gd name="T0" fmla="*/ 46 w 48"/>
                <a:gd name="T1" fmla="*/ 0 h 4"/>
                <a:gd name="T2" fmla="*/ 3 w 48"/>
                <a:gd name="T3" fmla="*/ 0 h 4"/>
                <a:gd name="T4" fmla="*/ 0 w 48"/>
                <a:gd name="T5" fmla="*/ 2 h 4"/>
                <a:gd name="T6" fmla="*/ 3 w 48"/>
                <a:gd name="T7" fmla="*/ 4 h 4"/>
                <a:gd name="T8" fmla="*/ 46 w 48"/>
                <a:gd name="T9" fmla="*/ 4 h 4"/>
                <a:gd name="T10" fmla="*/ 48 w 48"/>
                <a:gd name="T11" fmla="*/ 2 h 4"/>
                <a:gd name="T12" fmla="*/ 46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0"/>
                  </a:moveTo>
                  <a:cubicBezTo>
                    <a:pt x="3" y="0"/>
                    <a:pt x="3" y="0"/>
                    <a:pt x="3" y="0"/>
                  </a:cubicBezTo>
                  <a:cubicBezTo>
                    <a:pt x="1" y="0"/>
                    <a:pt x="0" y="1"/>
                    <a:pt x="0" y="2"/>
                  </a:cubicBezTo>
                  <a:cubicBezTo>
                    <a:pt x="0" y="3"/>
                    <a:pt x="1" y="4"/>
                    <a:pt x="3" y="4"/>
                  </a:cubicBezTo>
                  <a:cubicBezTo>
                    <a:pt x="46" y="4"/>
                    <a:pt x="46" y="4"/>
                    <a:pt x="46" y="4"/>
                  </a:cubicBezTo>
                  <a:cubicBezTo>
                    <a:pt x="47" y="4"/>
                    <a:pt x="48" y="3"/>
                    <a:pt x="48" y="2"/>
                  </a:cubicBezTo>
                  <a:cubicBezTo>
                    <a:pt x="48" y="1"/>
                    <a:pt x="47" y="0"/>
                    <a:pt x="46"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01" name="Freeform 200"/>
            <p:cNvSpPr>
              <a:spLocks/>
            </p:cNvSpPr>
            <p:nvPr/>
          </p:nvSpPr>
          <p:spPr bwMode="auto">
            <a:xfrm>
              <a:off x="1593" y="2590"/>
              <a:ext cx="111" cy="12"/>
            </a:xfrm>
            <a:custGeom>
              <a:avLst/>
              <a:gdLst>
                <a:gd name="T0" fmla="*/ 45 w 47"/>
                <a:gd name="T1" fmla="*/ 0 h 5"/>
                <a:gd name="T2" fmla="*/ 2 w 47"/>
                <a:gd name="T3" fmla="*/ 0 h 5"/>
                <a:gd name="T4" fmla="*/ 0 w 47"/>
                <a:gd name="T5" fmla="*/ 2 h 5"/>
                <a:gd name="T6" fmla="*/ 2 w 47"/>
                <a:gd name="T7" fmla="*/ 5 h 5"/>
                <a:gd name="T8" fmla="*/ 45 w 47"/>
                <a:gd name="T9" fmla="*/ 5 h 5"/>
                <a:gd name="T10" fmla="*/ 47 w 47"/>
                <a:gd name="T11" fmla="*/ 2 h 5"/>
                <a:gd name="T12" fmla="*/ 45 w 4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7" h="5">
                  <a:moveTo>
                    <a:pt x="45" y="0"/>
                  </a:moveTo>
                  <a:cubicBezTo>
                    <a:pt x="2" y="0"/>
                    <a:pt x="2" y="0"/>
                    <a:pt x="2" y="0"/>
                  </a:cubicBezTo>
                  <a:cubicBezTo>
                    <a:pt x="1" y="0"/>
                    <a:pt x="0" y="1"/>
                    <a:pt x="0" y="2"/>
                  </a:cubicBezTo>
                  <a:cubicBezTo>
                    <a:pt x="0" y="4"/>
                    <a:pt x="1" y="5"/>
                    <a:pt x="2" y="5"/>
                  </a:cubicBezTo>
                  <a:cubicBezTo>
                    <a:pt x="45" y="5"/>
                    <a:pt x="45" y="5"/>
                    <a:pt x="45" y="5"/>
                  </a:cubicBezTo>
                  <a:cubicBezTo>
                    <a:pt x="46" y="5"/>
                    <a:pt x="47" y="4"/>
                    <a:pt x="47" y="2"/>
                  </a:cubicBezTo>
                  <a:cubicBezTo>
                    <a:pt x="47" y="1"/>
                    <a:pt x="46" y="0"/>
                    <a:pt x="45"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02" name="Freeform 201"/>
            <p:cNvSpPr>
              <a:spLocks/>
            </p:cNvSpPr>
            <p:nvPr/>
          </p:nvSpPr>
          <p:spPr bwMode="auto">
            <a:xfrm>
              <a:off x="1436" y="2590"/>
              <a:ext cx="114" cy="12"/>
            </a:xfrm>
            <a:custGeom>
              <a:avLst/>
              <a:gdLst>
                <a:gd name="T0" fmla="*/ 46 w 48"/>
                <a:gd name="T1" fmla="*/ 0 h 5"/>
                <a:gd name="T2" fmla="*/ 3 w 48"/>
                <a:gd name="T3" fmla="*/ 0 h 5"/>
                <a:gd name="T4" fmla="*/ 0 w 48"/>
                <a:gd name="T5" fmla="*/ 2 h 5"/>
                <a:gd name="T6" fmla="*/ 3 w 48"/>
                <a:gd name="T7" fmla="*/ 5 h 5"/>
                <a:gd name="T8" fmla="*/ 46 w 48"/>
                <a:gd name="T9" fmla="*/ 5 h 5"/>
                <a:gd name="T10" fmla="*/ 48 w 48"/>
                <a:gd name="T11" fmla="*/ 2 h 5"/>
                <a:gd name="T12" fmla="*/ 46 w 4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6" y="0"/>
                  </a:moveTo>
                  <a:cubicBezTo>
                    <a:pt x="3" y="0"/>
                    <a:pt x="3" y="0"/>
                    <a:pt x="3" y="0"/>
                  </a:cubicBezTo>
                  <a:cubicBezTo>
                    <a:pt x="1" y="0"/>
                    <a:pt x="0" y="1"/>
                    <a:pt x="0" y="2"/>
                  </a:cubicBezTo>
                  <a:cubicBezTo>
                    <a:pt x="0" y="4"/>
                    <a:pt x="1" y="5"/>
                    <a:pt x="3" y="5"/>
                  </a:cubicBezTo>
                  <a:cubicBezTo>
                    <a:pt x="46" y="5"/>
                    <a:pt x="46" y="5"/>
                    <a:pt x="46" y="5"/>
                  </a:cubicBezTo>
                  <a:cubicBezTo>
                    <a:pt x="47" y="5"/>
                    <a:pt x="48" y="4"/>
                    <a:pt x="48" y="2"/>
                  </a:cubicBezTo>
                  <a:cubicBezTo>
                    <a:pt x="48" y="1"/>
                    <a:pt x="47" y="0"/>
                    <a:pt x="46"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03" name="Freeform 202"/>
            <p:cNvSpPr>
              <a:spLocks/>
            </p:cNvSpPr>
            <p:nvPr/>
          </p:nvSpPr>
          <p:spPr bwMode="auto">
            <a:xfrm>
              <a:off x="1593" y="2628"/>
              <a:ext cx="111" cy="9"/>
            </a:xfrm>
            <a:custGeom>
              <a:avLst/>
              <a:gdLst>
                <a:gd name="T0" fmla="*/ 45 w 47"/>
                <a:gd name="T1" fmla="*/ 0 h 4"/>
                <a:gd name="T2" fmla="*/ 2 w 47"/>
                <a:gd name="T3" fmla="*/ 0 h 4"/>
                <a:gd name="T4" fmla="*/ 0 w 47"/>
                <a:gd name="T5" fmla="*/ 2 h 4"/>
                <a:gd name="T6" fmla="*/ 2 w 47"/>
                <a:gd name="T7" fmla="*/ 4 h 4"/>
                <a:gd name="T8" fmla="*/ 45 w 47"/>
                <a:gd name="T9" fmla="*/ 4 h 4"/>
                <a:gd name="T10" fmla="*/ 47 w 47"/>
                <a:gd name="T11" fmla="*/ 2 h 4"/>
                <a:gd name="T12" fmla="*/ 45 w 4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7" h="4">
                  <a:moveTo>
                    <a:pt x="45" y="0"/>
                  </a:moveTo>
                  <a:cubicBezTo>
                    <a:pt x="2" y="0"/>
                    <a:pt x="2" y="0"/>
                    <a:pt x="2" y="0"/>
                  </a:cubicBezTo>
                  <a:cubicBezTo>
                    <a:pt x="1" y="0"/>
                    <a:pt x="0" y="1"/>
                    <a:pt x="0" y="2"/>
                  </a:cubicBezTo>
                  <a:cubicBezTo>
                    <a:pt x="0" y="3"/>
                    <a:pt x="1" y="4"/>
                    <a:pt x="2" y="4"/>
                  </a:cubicBezTo>
                  <a:cubicBezTo>
                    <a:pt x="45" y="4"/>
                    <a:pt x="45" y="4"/>
                    <a:pt x="45" y="4"/>
                  </a:cubicBezTo>
                  <a:cubicBezTo>
                    <a:pt x="46" y="4"/>
                    <a:pt x="47" y="3"/>
                    <a:pt x="47" y="2"/>
                  </a:cubicBezTo>
                  <a:cubicBezTo>
                    <a:pt x="47" y="1"/>
                    <a:pt x="46" y="0"/>
                    <a:pt x="45"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04" name="Freeform 203"/>
            <p:cNvSpPr>
              <a:spLocks/>
            </p:cNvSpPr>
            <p:nvPr/>
          </p:nvSpPr>
          <p:spPr bwMode="auto">
            <a:xfrm>
              <a:off x="1436" y="2628"/>
              <a:ext cx="114" cy="9"/>
            </a:xfrm>
            <a:custGeom>
              <a:avLst/>
              <a:gdLst>
                <a:gd name="T0" fmla="*/ 46 w 48"/>
                <a:gd name="T1" fmla="*/ 0 h 4"/>
                <a:gd name="T2" fmla="*/ 3 w 48"/>
                <a:gd name="T3" fmla="*/ 0 h 4"/>
                <a:gd name="T4" fmla="*/ 0 w 48"/>
                <a:gd name="T5" fmla="*/ 2 h 4"/>
                <a:gd name="T6" fmla="*/ 3 w 48"/>
                <a:gd name="T7" fmla="*/ 4 h 4"/>
                <a:gd name="T8" fmla="*/ 46 w 48"/>
                <a:gd name="T9" fmla="*/ 4 h 4"/>
                <a:gd name="T10" fmla="*/ 48 w 48"/>
                <a:gd name="T11" fmla="*/ 2 h 4"/>
                <a:gd name="T12" fmla="*/ 46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0"/>
                  </a:moveTo>
                  <a:cubicBezTo>
                    <a:pt x="3" y="0"/>
                    <a:pt x="3" y="0"/>
                    <a:pt x="3" y="0"/>
                  </a:cubicBezTo>
                  <a:cubicBezTo>
                    <a:pt x="1" y="0"/>
                    <a:pt x="0" y="1"/>
                    <a:pt x="0" y="2"/>
                  </a:cubicBezTo>
                  <a:cubicBezTo>
                    <a:pt x="0" y="3"/>
                    <a:pt x="1" y="4"/>
                    <a:pt x="3" y="4"/>
                  </a:cubicBezTo>
                  <a:cubicBezTo>
                    <a:pt x="46" y="4"/>
                    <a:pt x="46" y="4"/>
                    <a:pt x="46" y="4"/>
                  </a:cubicBezTo>
                  <a:cubicBezTo>
                    <a:pt x="47" y="4"/>
                    <a:pt x="48" y="3"/>
                    <a:pt x="48" y="2"/>
                  </a:cubicBezTo>
                  <a:cubicBezTo>
                    <a:pt x="48" y="1"/>
                    <a:pt x="47" y="0"/>
                    <a:pt x="46"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05" name="Freeform 204"/>
            <p:cNvSpPr>
              <a:spLocks/>
            </p:cNvSpPr>
            <p:nvPr/>
          </p:nvSpPr>
          <p:spPr bwMode="auto">
            <a:xfrm>
              <a:off x="1593" y="2663"/>
              <a:ext cx="111" cy="12"/>
            </a:xfrm>
            <a:custGeom>
              <a:avLst/>
              <a:gdLst>
                <a:gd name="T0" fmla="*/ 45 w 47"/>
                <a:gd name="T1" fmla="*/ 0 h 5"/>
                <a:gd name="T2" fmla="*/ 2 w 47"/>
                <a:gd name="T3" fmla="*/ 0 h 5"/>
                <a:gd name="T4" fmla="*/ 0 w 47"/>
                <a:gd name="T5" fmla="*/ 3 h 5"/>
                <a:gd name="T6" fmla="*/ 2 w 47"/>
                <a:gd name="T7" fmla="*/ 5 h 5"/>
                <a:gd name="T8" fmla="*/ 45 w 47"/>
                <a:gd name="T9" fmla="*/ 5 h 5"/>
                <a:gd name="T10" fmla="*/ 47 w 47"/>
                <a:gd name="T11" fmla="*/ 3 h 5"/>
                <a:gd name="T12" fmla="*/ 45 w 4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7" h="5">
                  <a:moveTo>
                    <a:pt x="45" y="0"/>
                  </a:moveTo>
                  <a:cubicBezTo>
                    <a:pt x="2" y="0"/>
                    <a:pt x="2" y="0"/>
                    <a:pt x="2" y="0"/>
                  </a:cubicBezTo>
                  <a:cubicBezTo>
                    <a:pt x="1" y="0"/>
                    <a:pt x="0" y="1"/>
                    <a:pt x="0" y="3"/>
                  </a:cubicBezTo>
                  <a:cubicBezTo>
                    <a:pt x="0" y="4"/>
                    <a:pt x="1" y="5"/>
                    <a:pt x="2" y="5"/>
                  </a:cubicBezTo>
                  <a:cubicBezTo>
                    <a:pt x="45" y="5"/>
                    <a:pt x="45" y="5"/>
                    <a:pt x="45" y="5"/>
                  </a:cubicBezTo>
                  <a:cubicBezTo>
                    <a:pt x="46" y="5"/>
                    <a:pt x="47" y="4"/>
                    <a:pt x="47" y="3"/>
                  </a:cubicBezTo>
                  <a:cubicBezTo>
                    <a:pt x="47" y="1"/>
                    <a:pt x="46" y="0"/>
                    <a:pt x="45"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06" name="Freeform 205"/>
            <p:cNvSpPr>
              <a:spLocks/>
            </p:cNvSpPr>
            <p:nvPr/>
          </p:nvSpPr>
          <p:spPr bwMode="auto">
            <a:xfrm>
              <a:off x="1436" y="2663"/>
              <a:ext cx="114" cy="12"/>
            </a:xfrm>
            <a:custGeom>
              <a:avLst/>
              <a:gdLst>
                <a:gd name="T0" fmla="*/ 46 w 48"/>
                <a:gd name="T1" fmla="*/ 0 h 5"/>
                <a:gd name="T2" fmla="*/ 3 w 48"/>
                <a:gd name="T3" fmla="*/ 0 h 5"/>
                <a:gd name="T4" fmla="*/ 0 w 48"/>
                <a:gd name="T5" fmla="*/ 3 h 5"/>
                <a:gd name="T6" fmla="*/ 3 w 48"/>
                <a:gd name="T7" fmla="*/ 5 h 5"/>
                <a:gd name="T8" fmla="*/ 46 w 48"/>
                <a:gd name="T9" fmla="*/ 5 h 5"/>
                <a:gd name="T10" fmla="*/ 48 w 48"/>
                <a:gd name="T11" fmla="*/ 3 h 5"/>
                <a:gd name="T12" fmla="*/ 46 w 4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6" y="0"/>
                  </a:moveTo>
                  <a:cubicBezTo>
                    <a:pt x="3" y="0"/>
                    <a:pt x="3" y="0"/>
                    <a:pt x="3" y="0"/>
                  </a:cubicBezTo>
                  <a:cubicBezTo>
                    <a:pt x="1" y="0"/>
                    <a:pt x="0" y="1"/>
                    <a:pt x="0" y="3"/>
                  </a:cubicBezTo>
                  <a:cubicBezTo>
                    <a:pt x="0" y="4"/>
                    <a:pt x="1" y="5"/>
                    <a:pt x="3" y="5"/>
                  </a:cubicBezTo>
                  <a:cubicBezTo>
                    <a:pt x="46" y="5"/>
                    <a:pt x="46" y="5"/>
                    <a:pt x="46" y="5"/>
                  </a:cubicBezTo>
                  <a:cubicBezTo>
                    <a:pt x="47" y="5"/>
                    <a:pt x="48" y="4"/>
                    <a:pt x="48" y="3"/>
                  </a:cubicBezTo>
                  <a:cubicBezTo>
                    <a:pt x="48" y="1"/>
                    <a:pt x="47" y="0"/>
                    <a:pt x="46"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07" name="Oval 206"/>
            <p:cNvSpPr>
              <a:spLocks noChangeArrowheads="1"/>
            </p:cNvSpPr>
            <p:nvPr/>
          </p:nvSpPr>
          <p:spPr bwMode="auto">
            <a:xfrm>
              <a:off x="2506" y="2694"/>
              <a:ext cx="585" cy="586"/>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208" name="Oval 207"/>
            <p:cNvSpPr>
              <a:spLocks noChangeArrowheads="1"/>
            </p:cNvSpPr>
            <p:nvPr/>
          </p:nvSpPr>
          <p:spPr bwMode="auto">
            <a:xfrm>
              <a:off x="2627" y="2813"/>
              <a:ext cx="343" cy="346"/>
            </a:xfrm>
            <a:prstGeom prst="ellipse">
              <a:avLst/>
            </a:pr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09" name="Oval 208"/>
            <p:cNvSpPr>
              <a:spLocks noChangeArrowheads="1"/>
            </p:cNvSpPr>
            <p:nvPr/>
          </p:nvSpPr>
          <p:spPr bwMode="auto">
            <a:xfrm>
              <a:off x="2693" y="2882"/>
              <a:ext cx="211" cy="21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10" name="Oval 209"/>
            <p:cNvSpPr>
              <a:spLocks noChangeArrowheads="1"/>
            </p:cNvSpPr>
            <p:nvPr/>
          </p:nvSpPr>
          <p:spPr bwMode="auto">
            <a:xfrm>
              <a:off x="2748" y="2934"/>
              <a:ext cx="104" cy="104"/>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11" name="Rectangle 210"/>
            <p:cNvSpPr>
              <a:spLocks noChangeArrowheads="1"/>
            </p:cNvSpPr>
            <p:nvPr/>
          </p:nvSpPr>
          <p:spPr bwMode="auto">
            <a:xfrm>
              <a:off x="2769" y="2675"/>
              <a:ext cx="59" cy="38"/>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12" name="Rectangle 211"/>
            <p:cNvSpPr>
              <a:spLocks noChangeArrowheads="1"/>
            </p:cNvSpPr>
            <p:nvPr/>
          </p:nvSpPr>
          <p:spPr bwMode="auto">
            <a:xfrm>
              <a:off x="2769" y="3259"/>
              <a:ext cx="59" cy="38"/>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13" name="Rectangle 212"/>
            <p:cNvSpPr>
              <a:spLocks noChangeArrowheads="1"/>
            </p:cNvSpPr>
            <p:nvPr/>
          </p:nvSpPr>
          <p:spPr bwMode="auto">
            <a:xfrm>
              <a:off x="3072" y="2958"/>
              <a:ext cx="36" cy="59"/>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14" name="Rectangle 213"/>
            <p:cNvSpPr>
              <a:spLocks noChangeArrowheads="1"/>
            </p:cNvSpPr>
            <p:nvPr/>
          </p:nvSpPr>
          <p:spPr bwMode="auto">
            <a:xfrm>
              <a:off x="2490" y="2958"/>
              <a:ext cx="35" cy="59"/>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15" name="Freeform 214"/>
            <p:cNvSpPr>
              <a:spLocks/>
            </p:cNvSpPr>
            <p:nvPr/>
          </p:nvSpPr>
          <p:spPr bwMode="auto">
            <a:xfrm>
              <a:off x="2970" y="2746"/>
              <a:ext cx="69" cy="69"/>
            </a:xfrm>
            <a:custGeom>
              <a:avLst/>
              <a:gdLst>
                <a:gd name="T0" fmla="*/ 0 w 69"/>
                <a:gd name="T1" fmla="*/ 26 h 69"/>
                <a:gd name="T2" fmla="*/ 43 w 69"/>
                <a:gd name="T3" fmla="*/ 69 h 69"/>
                <a:gd name="T4" fmla="*/ 69 w 69"/>
                <a:gd name="T5" fmla="*/ 43 h 69"/>
                <a:gd name="T6" fmla="*/ 26 w 69"/>
                <a:gd name="T7" fmla="*/ 0 h 69"/>
                <a:gd name="T8" fmla="*/ 0 w 69"/>
                <a:gd name="T9" fmla="*/ 26 h 69"/>
              </a:gdLst>
              <a:ahLst/>
              <a:cxnLst>
                <a:cxn ang="0">
                  <a:pos x="T0" y="T1"/>
                </a:cxn>
                <a:cxn ang="0">
                  <a:pos x="T2" y="T3"/>
                </a:cxn>
                <a:cxn ang="0">
                  <a:pos x="T4" y="T5"/>
                </a:cxn>
                <a:cxn ang="0">
                  <a:pos x="T6" y="T7"/>
                </a:cxn>
                <a:cxn ang="0">
                  <a:pos x="T8" y="T9"/>
                </a:cxn>
              </a:cxnLst>
              <a:rect l="0" t="0" r="r" b="b"/>
              <a:pathLst>
                <a:path w="69" h="69">
                  <a:moveTo>
                    <a:pt x="0" y="26"/>
                  </a:moveTo>
                  <a:lnTo>
                    <a:pt x="43" y="69"/>
                  </a:lnTo>
                  <a:lnTo>
                    <a:pt x="69" y="43"/>
                  </a:lnTo>
                  <a:lnTo>
                    <a:pt x="26" y="0"/>
                  </a:lnTo>
                  <a:lnTo>
                    <a:pt x="0" y="26"/>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16" name="Freeform 215"/>
            <p:cNvSpPr>
              <a:spLocks/>
            </p:cNvSpPr>
            <p:nvPr/>
          </p:nvSpPr>
          <p:spPr bwMode="auto">
            <a:xfrm>
              <a:off x="2558" y="3159"/>
              <a:ext cx="69" cy="67"/>
            </a:xfrm>
            <a:custGeom>
              <a:avLst/>
              <a:gdLst>
                <a:gd name="T0" fmla="*/ 0 w 69"/>
                <a:gd name="T1" fmla="*/ 26 h 67"/>
                <a:gd name="T2" fmla="*/ 43 w 69"/>
                <a:gd name="T3" fmla="*/ 67 h 67"/>
                <a:gd name="T4" fmla="*/ 69 w 69"/>
                <a:gd name="T5" fmla="*/ 41 h 67"/>
                <a:gd name="T6" fmla="*/ 27 w 69"/>
                <a:gd name="T7" fmla="*/ 0 h 67"/>
                <a:gd name="T8" fmla="*/ 0 w 69"/>
                <a:gd name="T9" fmla="*/ 26 h 67"/>
              </a:gdLst>
              <a:ahLst/>
              <a:cxnLst>
                <a:cxn ang="0">
                  <a:pos x="T0" y="T1"/>
                </a:cxn>
                <a:cxn ang="0">
                  <a:pos x="T2" y="T3"/>
                </a:cxn>
                <a:cxn ang="0">
                  <a:pos x="T4" y="T5"/>
                </a:cxn>
                <a:cxn ang="0">
                  <a:pos x="T6" y="T7"/>
                </a:cxn>
                <a:cxn ang="0">
                  <a:pos x="T8" y="T9"/>
                </a:cxn>
              </a:cxnLst>
              <a:rect l="0" t="0" r="r" b="b"/>
              <a:pathLst>
                <a:path w="69" h="67">
                  <a:moveTo>
                    <a:pt x="0" y="26"/>
                  </a:moveTo>
                  <a:lnTo>
                    <a:pt x="43" y="67"/>
                  </a:lnTo>
                  <a:lnTo>
                    <a:pt x="69" y="41"/>
                  </a:lnTo>
                  <a:lnTo>
                    <a:pt x="27" y="0"/>
                  </a:lnTo>
                  <a:lnTo>
                    <a:pt x="0" y="26"/>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17" name="Freeform 216"/>
            <p:cNvSpPr>
              <a:spLocks/>
            </p:cNvSpPr>
            <p:nvPr/>
          </p:nvSpPr>
          <p:spPr bwMode="auto">
            <a:xfrm>
              <a:off x="2970" y="3159"/>
              <a:ext cx="69" cy="67"/>
            </a:xfrm>
            <a:custGeom>
              <a:avLst/>
              <a:gdLst>
                <a:gd name="T0" fmla="*/ 43 w 69"/>
                <a:gd name="T1" fmla="*/ 0 h 67"/>
                <a:gd name="T2" fmla="*/ 0 w 69"/>
                <a:gd name="T3" fmla="*/ 41 h 67"/>
                <a:gd name="T4" fmla="*/ 26 w 69"/>
                <a:gd name="T5" fmla="*/ 67 h 67"/>
                <a:gd name="T6" fmla="*/ 69 w 69"/>
                <a:gd name="T7" fmla="*/ 26 h 67"/>
                <a:gd name="T8" fmla="*/ 43 w 69"/>
                <a:gd name="T9" fmla="*/ 0 h 67"/>
              </a:gdLst>
              <a:ahLst/>
              <a:cxnLst>
                <a:cxn ang="0">
                  <a:pos x="T0" y="T1"/>
                </a:cxn>
                <a:cxn ang="0">
                  <a:pos x="T2" y="T3"/>
                </a:cxn>
                <a:cxn ang="0">
                  <a:pos x="T4" y="T5"/>
                </a:cxn>
                <a:cxn ang="0">
                  <a:pos x="T6" y="T7"/>
                </a:cxn>
                <a:cxn ang="0">
                  <a:pos x="T8" y="T9"/>
                </a:cxn>
              </a:cxnLst>
              <a:rect l="0" t="0" r="r" b="b"/>
              <a:pathLst>
                <a:path w="69" h="67">
                  <a:moveTo>
                    <a:pt x="43" y="0"/>
                  </a:moveTo>
                  <a:lnTo>
                    <a:pt x="0" y="41"/>
                  </a:lnTo>
                  <a:lnTo>
                    <a:pt x="26" y="67"/>
                  </a:lnTo>
                  <a:lnTo>
                    <a:pt x="69" y="26"/>
                  </a:lnTo>
                  <a:lnTo>
                    <a:pt x="43"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18" name="Freeform 217"/>
            <p:cNvSpPr>
              <a:spLocks/>
            </p:cNvSpPr>
            <p:nvPr/>
          </p:nvSpPr>
          <p:spPr bwMode="auto">
            <a:xfrm>
              <a:off x="2558" y="2746"/>
              <a:ext cx="69" cy="69"/>
            </a:xfrm>
            <a:custGeom>
              <a:avLst/>
              <a:gdLst>
                <a:gd name="T0" fmla="*/ 43 w 69"/>
                <a:gd name="T1" fmla="*/ 0 h 69"/>
                <a:gd name="T2" fmla="*/ 0 w 69"/>
                <a:gd name="T3" fmla="*/ 43 h 69"/>
                <a:gd name="T4" fmla="*/ 27 w 69"/>
                <a:gd name="T5" fmla="*/ 69 h 69"/>
                <a:gd name="T6" fmla="*/ 69 w 69"/>
                <a:gd name="T7" fmla="*/ 26 h 69"/>
                <a:gd name="T8" fmla="*/ 43 w 69"/>
                <a:gd name="T9" fmla="*/ 0 h 69"/>
              </a:gdLst>
              <a:ahLst/>
              <a:cxnLst>
                <a:cxn ang="0">
                  <a:pos x="T0" y="T1"/>
                </a:cxn>
                <a:cxn ang="0">
                  <a:pos x="T2" y="T3"/>
                </a:cxn>
                <a:cxn ang="0">
                  <a:pos x="T4" y="T5"/>
                </a:cxn>
                <a:cxn ang="0">
                  <a:pos x="T6" y="T7"/>
                </a:cxn>
                <a:cxn ang="0">
                  <a:pos x="T8" y="T9"/>
                </a:cxn>
              </a:cxnLst>
              <a:rect l="0" t="0" r="r" b="b"/>
              <a:pathLst>
                <a:path w="69" h="69">
                  <a:moveTo>
                    <a:pt x="43" y="0"/>
                  </a:moveTo>
                  <a:lnTo>
                    <a:pt x="0" y="43"/>
                  </a:lnTo>
                  <a:lnTo>
                    <a:pt x="27" y="69"/>
                  </a:lnTo>
                  <a:lnTo>
                    <a:pt x="69" y="26"/>
                  </a:lnTo>
                  <a:lnTo>
                    <a:pt x="43"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19" name="Freeform 218"/>
            <p:cNvSpPr>
              <a:spLocks/>
            </p:cNvSpPr>
            <p:nvPr/>
          </p:nvSpPr>
          <p:spPr bwMode="auto">
            <a:xfrm>
              <a:off x="3039" y="2839"/>
              <a:ext cx="57" cy="69"/>
            </a:xfrm>
            <a:custGeom>
              <a:avLst/>
              <a:gdLst>
                <a:gd name="T0" fmla="*/ 0 w 57"/>
                <a:gd name="T1" fmla="*/ 14 h 69"/>
                <a:gd name="T2" fmla="*/ 24 w 57"/>
                <a:gd name="T3" fmla="*/ 69 h 69"/>
                <a:gd name="T4" fmla="*/ 57 w 57"/>
                <a:gd name="T5" fmla="*/ 54 h 69"/>
                <a:gd name="T6" fmla="*/ 33 w 57"/>
                <a:gd name="T7" fmla="*/ 0 h 69"/>
                <a:gd name="T8" fmla="*/ 0 w 57"/>
                <a:gd name="T9" fmla="*/ 14 h 69"/>
              </a:gdLst>
              <a:ahLst/>
              <a:cxnLst>
                <a:cxn ang="0">
                  <a:pos x="T0" y="T1"/>
                </a:cxn>
                <a:cxn ang="0">
                  <a:pos x="T2" y="T3"/>
                </a:cxn>
                <a:cxn ang="0">
                  <a:pos x="T4" y="T5"/>
                </a:cxn>
                <a:cxn ang="0">
                  <a:pos x="T6" y="T7"/>
                </a:cxn>
                <a:cxn ang="0">
                  <a:pos x="T8" y="T9"/>
                </a:cxn>
              </a:cxnLst>
              <a:rect l="0" t="0" r="r" b="b"/>
              <a:pathLst>
                <a:path w="57" h="69">
                  <a:moveTo>
                    <a:pt x="0" y="14"/>
                  </a:moveTo>
                  <a:lnTo>
                    <a:pt x="24" y="69"/>
                  </a:lnTo>
                  <a:lnTo>
                    <a:pt x="57" y="54"/>
                  </a:lnTo>
                  <a:lnTo>
                    <a:pt x="33" y="0"/>
                  </a:lnTo>
                  <a:lnTo>
                    <a:pt x="0" y="1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20" name="Freeform 219"/>
            <p:cNvSpPr>
              <a:spLocks/>
            </p:cNvSpPr>
            <p:nvPr/>
          </p:nvSpPr>
          <p:spPr bwMode="auto">
            <a:xfrm>
              <a:off x="2502" y="3064"/>
              <a:ext cx="56" cy="69"/>
            </a:xfrm>
            <a:custGeom>
              <a:avLst/>
              <a:gdLst>
                <a:gd name="T0" fmla="*/ 0 w 56"/>
                <a:gd name="T1" fmla="*/ 15 h 69"/>
                <a:gd name="T2" fmla="*/ 23 w 56"/>
                <a:gd name="T3" fmla="*/ 69 h 69"/>
                <a:gd name="T4" fmla="*/ 56 w 56"/>
                <a:gd name="T5" fmla="*/ 55 h 69"/>
                <a:gd name="T6" fmla="*/ 35 w 56"/>
                <a:gd name="T7" fmla="*/ 0 h 69"/>
                <a:gd name="T8" fmla="*/ 0 w 56"/>
                <a:gd name="T9" fmla="*/ 15 h 69"/>
              </a:gdLst>
              <a:ahLst/>
              <a:cxnLst>
                <a:cxn ang="0">
                  <a:pos x="T0" y="T1"/>
                </a:cxn>
                <a:cxn ang="0">
                  <a:pos x="T2" y="T3"/>
                </a:cxn>
                <a:cxn ang="0">
                  <a:pos x="T4" y="T5"/>
                </a:cxn>
                <a:cxn ang="0">
                  <a:pos x="T6" y="T7"/>
                </a:cxn>
                <a:cxn ang="0">
                  <a:pos x="T8" y="T9"/>
                </a:cxn>
              </a:cxnLst>
              <a:rect l="0" t="0" r="r" b="b"/>
              <a:pathLst>
                <a:path w="56" h="69">
                  <a:moveTo>
                    <a:pt x="0" y="15"/>
                  </a:moveTo>
                  <a:lnTo>
                    <a:pt x="23" y="69"/>
                  </a:lnTo>
                  <a:lnTo>
                    <a:pt x="56" y="55"/>
                  </a:lnTo>
                  <a:lnTo>
                    <a:pt x="35" y="0"/>
                  </a:lnTo>
                  <a:lnTo>
                    <a:pt x="0" y="15"/>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21" name="Freeform 220"/>
            <p:cNvSpPr>
              <a:spLocks/>
            </p:cNvSpPr>
            <p:nvPr/>
          </p:nvSpPr>
          <p:spPr bwMode="auto">
            <a:xfrm>
              <a:off x="2878" y="3228"/>
              <a:ext cx="69" cy="57"/>
            </a:xfrm>
            <a:custGeom>
              <a:avLst/>
              <a:gdLst>
                <a:gd name="T0" fmla="*/ 55 w 69"/>
                <a:gd name="T1" fmla="*/ 0 h 57"/>
                <a:gd name="T2" fmla="*/ 0 w 69"/>
                <a:gd name="T3" fmla="*/ 21 h 57"/>
                <a:gd name="T4" fmla="*/ 14 w 69"/>
                <a:gd name="T5" fmla="*/ 57 h 57"/>
                <a:gd name="T6" fmla="*/ 69 w 69"/>
                <a:gd name="T7" fmla="*/ 33 h 57"/>
                <a:gd name="T8" fmla="*/ 55 w 69"/>
                <a:gd name="T9" fmla="*/ 0 h 57"/>
              </a:gdLst>
              <a:ahLst/>
              <a:cxnLst>
                <a:cxn ang="0">
                  <a:pos x="T0" y="T1"/>
                </a:cxn>
                <a:cxn ang="0">
                  <a:pos x="T2" y="T3"/>
                </a:cxn>
                <a:cxn ang="0">
                  <a:pos x="T4" y="T5"/>
                </a:cxn>
                <a:cxn ang="0">
                  <a:pos x="T6" y="T7"/>
                </a:cxn>
                <a:cxn ang="0">
                  <a:pos x="T8" y="T9"/>
                </a:cxn>
              </a:cxnLst>
              <a:rect l="0" t="0" r="r" b="b"/>
              <a:pathLst>
                <a:path w="69" h="57">
                  <a:moveTo>
                    <a:pt x="55" y="0"/>
                  </a:moveTo>
                  <a:lnTo>
                    <a:pt x="0" y="21"/>
                  </a:lnTo>
                  <a:lnTo>
                    <a:pt x="14" y="57"/>
                  </a:lnTo>
                  <a:lnTo>
                    <a:pt x="69" y="33"/>
                  </a:lnTo>
                  <a:lnTo>
                    <a:pt x="55"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22" name="Freeform 221"/>
            <p:cNvSpPr>
              <a:spLocks/>
            </p:cNvSpPr>
            <p:nvPr/>
          </p:nvSpPr>
          <p:spPr bwMode="auto">
            <a:xfrm>
              <a:off x="2653" y="2689"/>
              <a:ext cx="69" cy="57"/>
            </a:xfrm>
            <a:custGeom>
              <a:avLst/>
              <a:gdLst>
                <a:gd name="T0" fmla="*/ 55 w 69"/>
                <a:gd name="T1" fmla="*/ 0 h 57"/>
                <a:gd name="T2" fmla="*/ 0 w 69"/>
                <a:gd name="T3" fmla="*/ 22 h 57"/>
                <a:gd name="T4" fmla="*/ 14 w 69"/>
                <a:gd name="T5" fmla="*/ 57 h 57"/>
                <a:gd name="T6" fmla="*/ 69 w 69"/>
                <a:gd name="T7" fmla="*/ 34 h 57"/>
                <a:gd name="T8" fmla="*/ 55 w 69"/>
                <a:gd name="T9" fmla="*/ 0 h 57"/>
              </a:gdLst>
              <a:ahLst/>
              <a:cxnLst>
                <a:cxn ang="0">
                  <a:pos x="T0" y="T1"/>
                </a:cxn>
                <a:cxn ang="0">
                  <a:pos x="T2" y="T3"/>
                </a:cxn>
                <a:cxn ang="0">
                  <a:pos x="T4" y="T5"/>
                </a:cxn>
                <a:cxn ang="0">
                  <a:pos x="T6" y="T7"/>
                </a:cxn>
                <a:cxn ang="0">
                  <a:pos x="T8" y="T9"/>
                </a:cxn>
              </a:cxnLst>
              <a:rect l="0" t="0" r="r" b="b"/>
              <a:pathLst>
                <a:path w="69" h="57">
                  <a:moveTo>
                    <a:pt x="55" y="0"/>
                  </a:moveTo>
                  <a:lnTo>
                    <a:pt x="0" y="22"/>
                  </a:lnTo>
                  <a:lnTo>
                    <a:pt x="14" y="57"/>
                  </a:lnTo>
                  <a:lnTo>
                    <a:pt x="69" y="34"/>
                  </a:lnTo>
                  <a:lnTo>
                    <a:pt x="55"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23" name="Freeform 222"/>
            <p:cNvSpPr>
              <a:spLocks/>
            </p:cNvSpPr>
            <p:nvPr/>
          </p:nvSpPr>
          <p:spPr bwMode="auto">
            <a:xfrm>
              <a:off x="3039" y="3067"/>
              <a:ext cx="57" cy="69"/>
            </a:xfrm>
            <a:custGeom>
              <a:avLst/>
              <a:gdLst>
                <a:gd name="T0" fmla="*/ 24 w 57"/>
                <a:gd name="T1" fmla="*/ 0 h 69"/>
                <a:gd name="T2" fmla="*/ 0 w 57"/>
                <a:gd name="T3" fmla="*/ 54 h 69"/>
                <a:gd name="T4" fmla="*/ 33 w 57"/>
                <a:gd name="T5" fmla="*/ 69 h 69"/>
                <a:gd name="T6" fmla="*/ 57 w 57"/>
                <a:gd name="T7" fmla="*/ 14 h 69"/>
                <a:gd name="T8" fmla="*/ 24 w 57"/>
                <a:gd name="T9" fmla="*/ 0 h 69"/>
              </a:gdLst>
              <a:ahLst/>
              <a:cxnLst>
                <a:cxn ang="0">
                  <a:pos x="T0" y="T1"/>
                </a:cxn>
                <a:cxn ang="0">
                  <a:pos x="T2" y="T3"/>
                </a:cxn>
                <a:cxn ang="0">
                  <a:pos x="T4" y="T5"/>
                </a:cxn>
                <a:cxn ang="0">
                  <a:pos x="T6" y="T7"/>
                </a:cxn>
                <a:cxn ang="0">
                  <a:pos x="T8" y="T9"/>
                </a:cxn>
              </a:cxnLst>
              <a:rect l="0" t="0" r="r" b="b"/>
              <a:pathLst>
                <a:path w="57" h="69">
                  <a:moveTo>
                    <a:pt x="24" y="0"/>
                  </a:moveTo>
                  <a:lnTo>
                    <a:pt x="0" y="54"/>
                  </a:lnTo>
                  <a:lnTo>
                    <a:pt x="33" y="69"/>
                  </a:lnTo>
                  <a:lnTo>
                    <a:pt x="57" y="14"/>
                  </a:lnTo>
                  <a:lnTo>
                    <a:pt x="24"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24" name="Freeform 223"/>
            <p:cNvSpPr>
              <a:spLocks/>
            </p:cNvSpPr>
            <p:nvPr/>
          </p:nvSpPr>
          <p:spPr bwMode="auto">
            <a:xfrm>
              <a:off x="2504" y="2837"/>
              <a:ext cx="57" cy="68"/>
            </a:xfrm>
            <a:custGeom>
              <a:avLst/>
              <a:gdLst>
                <a:gd name="T0" fmla="*/ 21 w 57"/>
                <a:gd name="T1" fmla="*/ 0 h 68"/>
                <a:gd name="T2" fmla="*/ 0 w 57"/>
                <a:gd name="T3" fmla="*/ 54 h 68"/>
                <a:gd name="T4" fmla="*/ 33 w 57"/>
                <a:gd name="T5" fmla="*/ 68 h 68"/>
                <a:gd name="T6" fmla="*/ 57 w 57"/>
                <a:gd name="T7" fmla="*/ 16 h 68"/>
                <a:gd name="T8" fmla="*/ 21 w 57"/>
                <a:gd name="T9" fmla="*/ 0 h 68"/>
              </a:gdLst>
              <a:ahLst/>
              <a:cxnLst>
                <a:cxn ang="0">
                  <a:pos x="T0" y="T1"/>
                </a:cxn>
                <a:cxn ang="0">
                  <a:pos x="T2" y="T3"/>
                </a:cxn>
                <a:cxn ang="0">
                  <a:pos x="T4" y="T5"/>
                </a:cxn>
                <a:cxn ang="0">
                  <a:pos x="T6" y="T7"/>
                </a:cxn>
                <a:cxn ang="0">
                  <a:pos x="T8" y="T9"/>
                </a:cxn>
              </a:cxnLst>
              <a:rect l="0" t="0" r="r" b="b"/>
              <a:pathLst>
                <a:path w="57" h="68">
                  <a:moveTo>
                    <a:pt x="21" y="0"/>
                  </a:moveTo>
                  <a:lnTo>
                    <a:pt x="0" y="54"/>
                  </a:lnTo>
                  <a:lnTo>
                    <a:pt x="33" y="68"/>
                  </a:lnTo>
                  <a:lnTo>
                    <a:pt x="57" y="16"/>
                  </a:lnTo>
                  <a:lnTo>
                    <a:pt x="21"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25" name="Freeform 224"/>
            <p:cNvSpPr>
              <a:spLocks/>
            </p:cNvSpPr>
            <p:nvPr/>
          </p:nvSpPr>
          <p:spPr bwMode="auto">
            <a:xfrm>
              <a:off x="2651" y="3226"/>
              <a:ext cx="68" cy="57"/>
            </a:xfrm>
            <a:custGeom>
              <a:avLst/>
              <a:gdLst>
                <a:gd name="T0" fmla="*/ 68 w 68"/>
                <a:gd name="T1" fmla="*/ 23 h 57"/>
                <a:gd name="T2" fmla="*/ 14 w 68"/>
                <a:gd name="T3" fmla="*/ 0 h 57"/>
                <a:gd name="T4" fmla="*/ 0 w 68"/>
                <a:gd name="T5" fmla="*/ 33 h 57"/>
                <a:gd name="T6" fmla="*/ 54 w 68"/>
                <a:gd name="T7" fmla="*/ 57 h 57"/>
                <a:gd name="T8" fmla="*/ 68 w 68"/>
                <a:gd name="T9" fmla="*/ 23 h 57"/>
              </a:gdLst>
              <a:ahLst/>
              <a:cxnLst>
                <a:cxn ang="0">
                  <a:pos x="T0" y="T1"/>
                </a:cxn>
                <a:cxn ang="0">
                  <a:pos x="T2" y="T3"/>
                </a:cxn>
                <a:cxn ang="0">
                  <a:pos x="T4" y="T5"/>
                </a:cxn>
                <a:cxn ang="0">
                  <a:pos x="T6" y="T7"/>
                </a:cxn>
                <a:cxn ang="0">
                  <a:pos x="T8" y="T9"/>
                </a:cxn>
              </a:cxnLst>
              <a:rect l="0" t="0" r="r" b="b"/>
              <a:pathLst>
                <a:path w="68" h="57">
                  <a:moveTo>
                    <a:pt x="68" y="23"/>
                  </a:moveTo>
                  <a:lnTo>
                    <a:pt x="14" y="0"/>
                  </a:lnTo>
                  <a:lnTo>
                    <a:pt x="0" y="33"/>
                  </a:lnTo>
                  <a:lnTo>
                    <a:pt x="54" y="57"/>
                  </a:lnTo>
                  <a:lnTo>
                    <a:pt x="68" y="23"/>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26" name="Freeform 225"/>
            <p:cNvSpPr>
              <a:spLocks/>
            </p:cNvSpPr>
            <p:nvPr/>
          </p:nvSpPr>
          <p:spPr bwMode="auto">
            <a:xfrm>
              <a:off x="2878" y="2689"/>
              <a:ext cx="69" cy="57"/>
            </a:xfrm>
            <a:custGeom>
              <a:avLst/>
              <a:gdLst>
                <a:gd name="T0" fmla="*/ 69 w 69"/>
                <a:gd name="T1" fmla="*/ 24 h 57"/>
                <a:gd name="T2" fmla="*/ 17 w 69"/>
                <a:gd name="T3" fmla="*/ 0 h 57"/>
                <a:gd name="T4" fmla="*/ 0 w 69"/>
                <a:gd name="T5" fmla="*/ 34 h 57"/>
                <a:gd name="T6" fmla="*/ 55 w 69"/>
                <a:gd name="T7" fmla="*/ 57 h 57"/>
                <a:gd name="T8" fmla="*/ 69 w 69"/>
                <a:gd name="T9" fmla="*/ 24 h 57"/>
              </a:gdLst>
              <a:ahLst/>
              <a:cxnLst>
                <a:cxn ang="0">
                  <a:pos x="T0" y="T1"/>
                </a:cxn>
                <a:cxn ang="0">
                  <a:pos x="T2" y="T3"/>
                </a:cxn>
                <a:cxn ang="0">
                  <a:pos x="T4" y="T5"/>
                </a:cxn>
                <a:cxn ang="0">
                  <a:pos x="T6" y="T7"/>
                </a:cxn>
                <a:cxn ang="0">
                  <a:pos x="T8" y="T9"/>
                </a:cxn>
              </a:cxnLst>
              <a:rect l="0" t="0" r="r" b="b"/>
              <a:pathLst>
                <a:path w="69" h="57">
                  <a:moveTo>
                    <a:pt x="69" y="24"/>
                  </a:moveTo>
                  <a:lnTo>
                    <a:pt x="17" y="0"/>
                  </a:lnTo>
                  <a:lnTo>
                    <a:pt x="0" y="34"/>
                  </a:lnTo>
                  <a:lnTo>
                    <a:pt x="55" y="57"/>
                  </a:lnTo>
                  <a:lnTo>
                    <a:pt x="69" y="2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27" name="Oval 226"/>
            <p:cNvSpPr>
              <a:spLocks noChangeArrowheads="1"/>
            </p:cNvSpPr>
            <p:nvPr/>
          </p:nvSpPr>
          <p:spPr bwMode="auto">
            <a:xfrm>
              <a:off x="1529" y="2694"/>
              <a:ext cx="584" cy="586"/>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228" name="Oval 227"/>
            <p:cNvSpPr>
              <a:spLocks noChangeArrowheads="1"/>
            </p:cNvSpPr>
            <p:nvPr/>
          </p:nvSpPr>
          <p:spPr bwMode="auto">
            <a:xfrm>
              <a:off x="1649" y="2813"/>
              <a:ext cx="344" cy="346"/>
            </a:xfrm>
            <a:prstGeom prst="ellipse">
              <a:avLst/>
            </a:pr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29" name="Oval 228"/>
            <p:cNvSpPr>
              <a:spLocks noChangeArrowheads="1"/>
            </p:cNvSpPr>
            <p:nvPr/>
          </p:nvSpPr>
          <p:spPr bwMode="auto">
            <a:xfrm>
              <a:off x="1716" y="2882"/>
              <a:ext cx="210" cy="21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30" name="Oval 229"/>
            <p:cNvSpPr>
              <a:spLocks noChangeArrowheads="1"/>
            </p:cNvSpPr>
            <p:nvPr/>
          </p:nvSpPr>
          <p:spPr bwMode="auto">
            <a:xfrm>
              <a:off x="1768" y="2934"/>
              <a:ext cx="104" cy="104"/>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31" name="Rectangle 230"/>
            <p:cNvSpPr>
              <a:spLocks noChangeArrowheads="1"/>
            </p:cNvSpPr>
            <p:nvPr/>
          </p:nvSpPr>
          <p:spPr bwMode="auto">
            <a:xfrm>
              <a:off x="1791" y="2675"/>
              <a:ext cx="60" cy="38"/>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32" name="Rectangle 231"/>
            <p:cNvSpPr>
              <a:spLocks noChangeArrowheads="1"/>
            </p:cNvSpPr>
            <p:nvPr/>
          </p:nvSpPr>
          <p:spPr bwMode="auto">
            <a:xfrm>
              <a:off x="1791" y="3259"/>
              <a:ext cx="60" cy="38"/>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33" name="Rectangle 232"/>
            <p:cNvSpPr>
              <a:spLocks noChangeArrowheads="1"/>
            </p:cNvSpPr>
            <p:nvPr/>
          </p:nvSpPr>
          <p:spPr bwMode="auto">
            <a:xfrm>
              <a:off x="2092" y="2958"/>
              <a:ext cx="38" cy="59"/>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34" name="Rectangle 233"/>
            <p:cNvSpPr>
              <a:spLocks noChangeArrowheads="1"/>
            </p:cNvSpPr>
            <p:nvPr/>
          </p:nvSpPr>
          <p:spPr bwMode="auto">
            <a:xfrm>
              <a:off x="1512" y="2958"/>
              <a:ext cx="36" cy="59"/>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35" name="Freeform 234"/>
            <p:cNvSpPr>
              <a:spLocks/>
            </p:cNvSpPr>
            <p:nvPr/>
          </p:nvSpPr>
          <p:spPr bwMode="auto">
            <a:xfrm>
              <a:off x="1993" y="2746"/>
              <a:ext cx="66" cy="69"/>
            </a:xfrm>
            <a:custGeom>
              <a:avLst/>
              <a:gdLst>
                <a:gd name="T0" fmla="*/ 0 w 66"/>
                <a:gd name="T1" fmla="*/ 26 h 69"/>
                <a:gd name="T2" fmla="*/ 42 w 66"/>
                <a:gd name="T3" fmla="*/ 69 h 69"/>
                <a:gd name="T4" fmla="*/ 66 w 66"/>
                <a:gd name="T5" fmla="*/ 43 h 69"/>
                <a:gd name="T6" fmla="*/ 26 w 66"/>
                <a:gd name="T7" fmla="*/ 0 h 69"/>
                <a:gd name="T8" fmla="*/ 0 w 66"/>
                <a:gd name="T9" fmla="*/ 26 h 69"/>
              </a:gdLst>
              <a:ahLst/>
              <a:cxnLst>
                <a:cxn ang="0">
                  <a:pos x="T0" y="T1"/>
                </a:cxn>
                <a:cxn ang="0">
                  <a:pos x="T2" y="T3"/>
                </a:cxn>
                <a:cxn ang="0">
                  <a:pos x="T4" y="T5"/>
                </a:cxn>
                <a:cxn ang="0">
                  <a:pos x="T6" y="T7"/>
                </a:cxn>
                <a:cxn ang="0">
                  <a:pos x="T8" y="T9"/>
                </a:cxn>
              </a:cxnLst>
              <a:rect l="0" t="0" r="r" b="b"/>
              <a:pathLst>
                <a:path w="66" h="69">
                  <a:moveTo>
                    <a:pt x="0" y="26"/>
                  </a:moveTo>
                  <a:lnTo>
                    <a:pt x="42" y="69"/>
                  </a:lnTo>
                  <a:lnTo>
                    <a:pt x="66" y="43"/>
                  </a:lnTo>
                  <a:lnTo>
                    <a:pt x="26" y="0"/>
                  </a:lnTo>
                  <a:lnTo>
                    <a:pt x="0" y="26"/>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36" name="Freeform 235"/>
            <p:cNvSpPr>
              <a:spLocks/>
            </p:cNvSpPr>
            <p:nvPr/>
          </p:nvSpPr>
          <p:spPr bwMode="auto">
            <a:xfrm>
              <a:off x="1581" y="3159"/>
              <a:ext cx="68" cy="67"/>
            </a:xfrm>
            <a:custGeom>
              <a:avLst/>
              <a:gdLst>
                <a:gd name="T0" fmla="*/ 0 w 68"/>
                <a:gd name="T1" fmla="*/ 26 h 67"/>
                <a:gd name="T2" fmla="*/ 42 w 68"/>
                <a:gd name="T3" fmla="*/ 67 h 67"/>
                <a:gd name="T4" fmla="*/ 68 w 68"/>
                <a:gd name="T5" fmla="*/ 41 h 67"/>
                <a:gd name="T6" fmla="*/ 26 w 68"/>
                <a:gd name="T7" fmla="*/ 0 h 67"/>
                <a:gd name="T8" fmla="*/ 0 w 68"/>
                <a:gd name="T9" fmla="*/ 26 h 67"/>
              </a:gdLst>
              <a:ahLst/>
              <a:cxnLst>
                <a:cxn ang="0">
                  <a:pos x="T0" y="T1"/>
                </a:cxn>
                <a:cxn ang="0">
                  <a:pos x="T2" y="T3"/>
                </a:cxn>
                <a:cxn ang="0">
                  <a:pos x="T4" y="T5"/>
                </a:cxn>
                <a:cxn ang="0">
                  <a:pos x="T6" y="T7"/>
                </a:cxn>
                <a:cxn ang="0">
                  <a:pos x="T8" y="T9"/>
                </a:cxn>
              </a:cxnLst>
              <a:rect l="0" t="0" r="r" b="b"/>
              <a:pathLst>
                <a:path w="68" h="67">
                  <a:moveTo>
                    <a:pt x="0" y="26"/>
                  </a:moveTo>
                  <a:lnTo>
                    <a:pt x="42" y="67"/>
                  </a:lnTo>
                  <a:lnTo>
                    <a:pt x="68" y="41"/>
                  </a:lnTo>
                  <a:lnTo>
                    <a:pt x="26" y="0"/>
                  </a:lnTo>
                  <a:lnTo>
                    <a:pt x="0" y="26"/>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37" name="Freeform 236"/>
            <p:cNvSpPr>
              <a:spLocks/>
            </p:cNvSpPr>
            <p:nvPr/>
          </p:nvSpPr>
          <p:spPr bwMode="auto">
            <a:xfrm>
              <a:off x="1993" y="3159"/>
              <a:ext cx="66" cy="67"/>
            </a:xfrm>
            <a:custGeom>
              <a:avLst/>
              <a:gdLst>
                <a:gd name="T0" fmla="*/ 42 w 66"/>
                <a:gd name="T1" fmla="*/ 0 h 67"/>
                <a:gd name="T2" fmla="*/ 0 w 66"/>
                <a:gd name="T3" fmla="*/ 41 h 67"/>
                <a:gd name="T4" fmla="*/ 26 w 66"/>
                <a:gd name="T5" fmla="*/ 67 h 67"/>
                <a:gd name="T6" fmla="*/ 66 w 66"/>
                <a:gd name="T7" fmla="*/ 26 h 67"/>
                <a:gd name="T8" fmla="*/ 42 w 66"/>
                <a:gd name="T9" fmla="*/ 0 h 67"/>
              </a:gdLst>
              <a:ahLst/>
              <a:cxnLst>
                <a:cxn ang="0">
                  <a:pos x="T0" y="T1"/>
                </a:cxn>
                <a:cxn ang="0">
                  <a:pos x="T2" y="T3"/>
                </a:cxn>
                <a:cxn ang="0">
                  <a:pos x="T4" y="T5"/>
                </a:cxn>
                <a:cxn ang="0">
                  <a:pos x="T6" y="T7"/>
                </a:cxn>
                <a:cxn ang="0">
                  <a:pos x="T8" y="T9"/>
                </a:cxn>
              </a:cxnLst>
              <a:rect l="0" t="0" r="r" b="b"/>
              <a:pathLst>
                <a:path w="66" h="67">
                  <a:moveTo>
                    <a:pt x="42" y="0"/>
                  </a:moveTo>
                  <a:lnTo>
                    <a:pt x="0" y="41"/>
                  </a:lnTo>
                  <a:lnTo>
                    <a:pt x="26" y="67"/>
                  </a:lnTo>
                  <a:lnTo>
                    <a:pt x="66" y="26"/>
                  </a:lnTo>
                  <a:lnTo>
                    <a:pt x="42"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38" name="Freeform 237"/>
            <p:cNvSpPr>
              <a:spLocks/>
            </p:cNvSpPr>
            <p:nvPr/>
          </p:nvSpPr>
          <p:spPr bwMode="auto">
            <a:xfrm>
              <a:off x="1581" y="2746"/>
              <a:ext cx="68" cy="69"/>
            </a:xfrm>
            <a:custGeom>
              <a:avLst/>
              <a:gdLst>
                <a:gd name="T0" fmla="*/ 42 w 68"/>
                <a:gd name="T1" fmla="*/ 0 h 69"/>
                <a:gd name="T2" fmla="*/ 0 w 68"/>
                <a:gd name="T3" fmla="*/ 43 h 69"/>
                <a:gd name="T4" fmla="*/ 26 w 68"/>
                <a:gd name="T5" fmla="*/ 69 h 69"/>
                <a:gd name="T6" fmla="*/ 68 w 68"/>
                <a:gd name="T7" fmla="*/ 26 h 69"/>
                <a:gd name="T8" fmla="*/ 42 w 68"/>
                <a:gd name="T9" fmla="*/ 0 h 69"/>
              </a:gdLst>
              <a:ahLst/>
              <a:cxnLst>
                <a:cxn ang="0">
                  <a:pos x="T0" y="T1"/>
                </a:cxn>
                <a:cxn ang="0">
                  <a:pos x="T2" y="T3"/>
                </a:cxn>
                <a:cxn ang="0">
                  <a:pos x="T4" y="T5"/>
                </a:cxn>
                <a:cxn ang="0">
                  <a:pos x="T6" y="T7"/>
                </a:cxn>
                <a:cxn ang="0">
                  <a:pos x="T8" y="T9"/>
                </a:cxn>
              </a:cxnLst>
              <a:rect l="0" t="0" r="r" b="b"/>
              <a:pathLst>
                <a:path w="68" h="69">
                  <a:moveTo>
                    <a:pt x="42" y="0"/>
                  </a:moveTo>
                  <a:lnTo>
                    <a:pt x="0" y="43"/>
                  </a:lnTo>
                  <a:lnTo>
                    <a:pt x="26" y="69"/>
                  </a:lnTo>
                  <a:lnTo>
                    <a:pt x="68" y="26"/>
                  </a:lnTo>
                  <a:lnTo>
                    <a:pt x="42"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39" name="Freeform 238"/>
            <p:cNvSpPr>
              <a:spLocks/>
            </p:cNvSpPr>
            <p:nvPr/>
          </p:nvSpPr>
          <p:spPr bwMode="auto">
            <a:xfrm>
              <a:off x="2061" y="2839"/>
              <a:ext cx="57" cy="69"/>
            </a:xfrm>
            <a:custGeom>
              <a:avLst/>
              <a:gdLst>
                <a:gd name="T0" fmla="*/ 0 w 57"/>
                <a:gd name="T1" fmla="*/ 14 h 69"/>
                <a:gd name="T2" fmla="*/ 22 w 57"/>
                <a:gd name="T3" fmla="*/ 69 h 69"/>
                <a:gd name="T4" fmla="*/ 57 w 57"/>
                <a:gd name="T5" fmla="*/ 54 h 69"/>
                <a:gd name="T6" fmla="*/ 33 w 57"/>
                <a:gd name="T7" fmla="*/ 0 h 69"/>
                <a:gd name="T8" fmla="*/ 0 w 57"/>
                <a:gd name="T9" fmla="*/ 14 h 69"/>
              </a:gdLst>
              <a:ahLst/>
              <a:cxnLst>
                <a:cxn ang="0">
                  <a:pos x="T0" y="T1"/>
                </a:cxn>
                <a:cxn ang="0">
                  <a:pos x="T2" y="T3"/>
                </a:cxn>
                <a:cxn ang="0">
                  <a:pos x="T4" y="T5"/>
                </a:cxn>
                <a:cxn ang="0">
                  <a:pos x="T6" y="T7"/>
                </a:cxn>
                <a:cxn ang="0">
                  <a:pos x="T8" y="T9"/>
                </a:cxn>
              </a:cxnLst>
              <a:rect l="0" t="0" r="r" b="b"/>
              <a:pathLst>
                <a:path w="57" h="69">
                  <a:moveTo>
                    <a:pt x="0" y="14"/>
                  </a:moveTo>
                  <a:lnTo>
                    <a:pt x="22" y="69"/>
                  </a:lnTo>
                  <a:lnTo>
                    <a:pt x="57" y="54"/>
                  </a:lnTo>
                  <a:lnTo>
                    <a:pt x="33" y="0"/>
                  </a:lnTo>
                  <a:lnTo>
                    <a:pt x="0" y="1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40" name="Freeform 239"/>
            <p:cNvSpPr>
              <a:spLocks/>
            </p:cNvSpPr>
            <p:nvPr/>
          </p:nvSpPr>
          <p:spPr bwMode="auto">
            <a:xfrm>
              <a:off x="1524" y="3064"/>
              <a:ext cx="57" cy="69"/>
            </a:xfrm>
            <a:custGeom>
              <a:avLst/>
              <a:gdLst>
                <a:gd name="T0" fmla="*/ 0 w 57"/>
                <a:gd name="T1" fmla="*/ 15 h 69"/>
                <a:gd name="T2" fmla="*/ 21 w 57"/>
                <a:gd name="T3" fmla="*/ 69 h 69"/>
                <a:gd name="T4" fmla="*/ 57 w 57"/>
                <a:gd name="T5" fmla="*/ 55 h 69"/>
                <a:gd name="T6" fmla="*/ 33 w 57"/>
                <a:gd name="T7" fmla="*/ 0 h 69"/>
                <a:gd name="T8" fmla="*/ 0 w 57"/>
                <a:gd name="T9" fmla="*/ 15 h 69"/>
              </a:gdLst>
              <a:ahLst/>
              <a:cxnLst>
                <a:cxn ang="0">
                  <a:pos x="T0" y="T1"/>
                </a:cxn>
                <a:cxn ang="0">
                  <a:pos x="T2" y="T3"/>
                </a:cxn>
                <a:cxn ang="0">
                  <a:pos x="T4" y="T5"/>
                </a:cxn>
                <a:cxn ang="0">
                  <a:pos x="T6" y="T7"/>
                </a:cxn>
                <a:cxn ang="0">
                  <a:pos x="T8" y="T9"/>
                </a:cxn>
              </a:cxnLst>
              <a:rect l="0" t="0" r="r" b="b"/>
              <a:pathLst>
                <a:path w="57" h="69">
                  <a:moveTo>
                    <a:pt x="0" y="15"/>
                  </a:moveTo>
                  <a:lnTo>
                    <a:pt x="21" y="69"/>
                  </a:lnTo>
                  <a:lnTo>
                    <a:pt x="57" y="55"/>
                  </a:lnTo>
                  <a:lnTo>
                    <a:pt x="33" y="0"/>
                  </a:lnTo>
                  <a:lnTo>
                    <a:pt x="0" y="15"/>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41" name="Freeform 240"/>
            <p:cNvSpPr>
              <a:spLocks/>
            </p:cNvSpPr>
            <p:nvPr/>
          </p:nvSpPr>
          <p:spPr bwMode="auto">
            <a:xfrm>
              <a:off x="1898" y="3228"/>
              <a:ext cx="69" cy="57"/>
            </a:xfrm>
            <a:custGeom>
              <a:avLst/>
              <a:gdLst>
                <a:gd name="T0" fmla="*/ 54 w 69"/>
                <a:gd name="T1" fmla="*/ 0 h 57"/>
                <a:gd name="T2" fmla="*/ 0 w 69"/>
                <a:gd name="T3" fmla="*/ 21 h 57"/>
                <a:gd name="T4" fmla="*/ 14 w 69"/>
                <a:gd name="T5" fmla="*/ 57 h 57"/>
                <a:gd name="T6" fmla="*/ 69 w 69"/>
                <a:gd name="T7" fmla="*/ 33 h 57"/>
                <a:gd name="T8" fmla="*/ 54 w 69"/>
                <a:gd name="T9" fmla="*/ 0 h 57"/>
              </a:gdLst>
              <a:ahLst/>
              <a:cxnLst>
                <a:cxn ang="0">
                  <a:pos x="T0" y="T1"/>
                </a:cxn>
                <a:cxn ang="0">
                  <a:pos x="T2" y="T3"/>
                </a:cxn>
                <a:cxn ang="0">
                  <a:pos x="T4" y="T5"/>
                </a:cxn>
                <a:cxn ang="0">
                  <a:pos x="T6" y="T7"/>
                </a:cxn>
                <a:cxn ang="0">
                  <a:pos x="T8" y="T9"/>
                </a:cxn>
              </a:cxnLst>
              <a:rect l="0" t="0" r="r" b="b"/>
              <a:pathLst>
                <a:path w="69" h="57">
                  <a:moveTo>
                    <a:pt x="54" y="0"/>
                  </a:moveTo>
                  <a:lnTo>
                    <a:pt x="0" y="21"/>
                  </a:lnTo>
                  <a:lnTo>
                    <a:pt x="14" y="57"/>
                  </a:lnTo>
                  <a:lnTo>
                    <a:pt x="69" y="33"/>
                  </a:lnTo>
                  <a:lnTo>
                    <a:pt x="54"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42" name="Freeform 241"/>
            <p:cNvSpPr>
              <a:spLocks/>
            </p:cNvSpPr>
            <p:nvPr/>
          </p:nvSpPr>
          <p:spPr bwMode="auto">
            <a:xfrm>
              <a:off x="1673" y="2689"/>
              <a:ext cx="69" cy="57"/>
            </a:xfrm>
            <a:custGeom>
              <a:avLst/>
              <a:gdLst>
                <a:gd name="T0" fmla="*/ 55 w 69"/>
                <a:gd name="T1" fmla="*/ 0 h 57"/>
                <a:gd name="T2" fmla="*/ 0 w 69"/>
                <a:gd name="T3" fmla="*/ 22 h 57"/>
                <a:gd name="T4" fmla="*/ 14 w 69"/>
                <a:gd name="T5" fmla="*/ 57 h 57"/>
                <a:gd name="T6" fmla="*/ 69 w 69"/>
                <a:gd name="T7" fmla="*/ 34 h 57"/>
                <a:gd name="T8" fmla="*/ 55 w 69"/>
                <a:gd name="T9" fmla="*/ 0 h 57"/>
              </a:gdLst>
              <a:ahLst/>
              <a:cxnLst>
                <a:cxn ang="0">
                  <a:pos x="T0" y="T1"/>
                </a:cxn>
                <a:cxn ang="0">
                  <a:pos x="T2" y="T3"/>
                </a:cxn>
                <a:cxn ang="0">
                  <a:pos x="T4" y="T5"/>
                </a:cxn>
                <a:cxn ang="0">
                  <a:pos x="T6" y="T7"/>
                </a:cxn>
                <a:cxn ang="0">
                  <a:pos x="T8" y="T9"/>
                </a:cxn>
              </a:cxnLst>
              <a:rect l="0" t="0" r="r" b="b"/>
              <a:pathLst>
                <a:path w="69" h="57">
                  <a:moveTo>
                    <a:pt x="55" y="0"/>
                  </a:moveTo>
                  <a:lnTo>
                    <a:pt x="0" y="22"/>
                  </a:lnTo>
                  <a:lnTo>
                    <a:pt x="14" y="57"/>
                  </a:lnTo>
                  <a:lnTo>
                    <a:pt x="69" y="34"/>
                  </a:lnTo>
                  <a:lnTo>
                    <a:pt x="55"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43" name="Freeform 242"/>
            <p:cNvSpPr>
              <a:spLocks/>
            </p:cNvSpPr>
            <p:nvPr/>
          </p:nvSpPr>
          <p:spPr bwMode="auto">
            <a:xfrm>
              <a:off x="2059" y="3067"/>
              <a:ext cx="57" cy="69"/>
            </a:xfrm>
            <a:custGeom>
              <a:avLst/>
              <a:gdLst>
                <a:gd name="T0" fmla="*/ 24 w 57"/>
                <a:gd name="T1" fmla="*/ 0 h 69"/>
                <a:gd name="T2" fmla="*/ 0 w 57"/>
                <a:gd name="T3" fmla="*/ 54 h 69"/>
                <a:gd name="T4" fmla="*/ 35 w 57"/>
                <a:gd name="T5" fmla="*/ 69 h 69"/>
                <a:gd name="T6" fmla="*/ 57 w 57"/>
                <a:gd name="T7" fmla="*/ 14 h 69"/>
                <a:gd name="T8" fmla="*/ 24 w 57"/>
                <a:gd name="T9" fmla="*/ 0 h 69"/>
              </a:gdLst>
              <a:ahLst/>
              <a:cxnLst>
                <a:cxn ang="0">
                  <a:pos x="T0" y="T1"/>
                </a:cxn>
                <a:cxn ang="0">
                  <a:pos x="T2" y="T3"/>
                </a:cxn>
                <a:cxn ang="0">
                  <a:pos x="T4" y="T5"/>
                </a:cxn>
                <a:cxn ang="0">
                  <a:pos x="T6" y="T7"/>
                </a:cxn>
                <a:cxn ang="0">
                  <a:pos x="T8" y="T9"/>
                </a:cxn>
              </a:cxnLst>
              <a:rect l="0" t="0" r="r" b="b"/>
              <a:pathLst>
                <a:path w="57" h="69">
                  <a:moveTo>
                    <a:pt x="24" y="0"/>
                  </a:moveTo>
                  <a:lnTo>
                    <a:pt x="0" y="54"/>
                  </a:lnTo>
                  <a:lnTo>
                    <a:pt x="35" y="69"/>
                  </a:lnTo>
                  <a:lnTo>
                    <a:pt x="57" y="14"/>
                  </a:lnTo>
                  <a:lnTo>
                    <a:pt x="24"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44" name="Freeform 243"/>
            <p:cNvSpPr>
              <a:spLocks/>
            </p:cNvSpPr>
            <p:nvPr/>
          </p:nvSpPr>
          <p:spPr bwMode="auto">
            <a:xfrm>
              <a:off x="1524" y="2837"/>
              <a:ext cx="57" cy="68"/>
            </a:xfrm>
            <a:custGeom>
              <a:avLst/>
              <a:gdLst>
                <a:gd name="T0" fmla="*/ 24 w 57"/>
                <a:gd name="T1" fmla="*/ 0 h 68"/>
                <a:gd name="T2" fmla="*/ 0 w 57"/>
                <a:gd name="T3" fmla="*/ 54 h 68"/>
                <a:gd name="T4" fmla="*/ 33 w 57"/>
                <a:gd name="T5" fmla="*/ 68 h 68"/>
                <a:gd name="T6" fmla="*/ 57 w 57"/>
                <a:gd name="T7" fmla="*/ 16 h 68"/>
                <a:gd name="T8" fmla="*/ 24 w 57"/>
                <a:gd name="T9" fmla="*/ 0 h 68"/>
              </a:gdLst>
              <a:ahLst/>
              <a:cxnLst>
                <a:cxn ang="0">
                  <a:pos x="T0" y="T1"/>
                </a:cxn>
                <a:cxn ang="0">
                  <a:pos x="T2" y="T3"/>
                </a:cxn>
                <a:cxn ang="0">
                  <a:pos x="T4" y="T5"/>
                </a:cxn>
                <a:cxn ang="0">
                  <a:pos x="T6" y="T7"/>
                </a:cxn>
                <a:cxn ang="0">
                  <a:pos x="T8" y="T9"/>
                </a:cxn>
              </a:cxnLst>
              <a:rect l="0" t="0" r="r" b="b"/>
              <a:pathLst>
                <a:path w="57" h="68">
                  <a:moveTo>
                    <a:pt x="24" y="0"/>
                  </a:moveTo>
                  <a:lnTo>
                    <a:pt x="0" y="54"/>
                  </a:lnTo>
                  <a:lnTo>
                    <a:pt x="33" y="68"/>
                  </a:lnTo>
                  <a:lnTo>
                    <a:pt x="57" y="16"/>
                  </a:lnTo>
                  <a:lnTo>
                    <a:pt x="24" y="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45" name="Freeform 244"/>
            <p:cNvSpPr>
              <a:spLocks/>
            </p:cNvSpPr>
            <p:nvPr/>
          </p:nvSpPr>
          <p:spPr bwMode="auto">
            <a:xfrm>
              <a:off x="1671" y="3226"/>
              <a:ext cx="68" cy="57"/>
            </a:xfrm>
            <a:custGeom>
              <a:avLst/>
              <a:gdLst>
                <a:gd name="T0" fmla="*/ 68 w 68"/>
                <a:gd name="T1" fmla="*/ 23 h 57"/>
                <a:gd name="T2" fmla="*/ 16 w 68"/>
                <a:gd name="T3" fmla="*/ 0 h 57"/>
                <a:gd name="T4" fmla="*/ 0 w 68"/>
                <a:gd name="T5" fmla="*/ 33 h 57"/>
                <a:gd name="T6" fmla="*/ 54 w 68"/>
                <a:gd name="T7" fmla="*/ 57 h 57"/>
                <a:gd name="T8" fmla="*/ 68 w 68"/>
                <a:gd name="T9" fmla="*/ 23 h 57"/>
              </a:gdLst>
              <a:ahLst/>
              <a:cxnLst>
                <a:cxn ang="0">
                  <a:pos x="T0" y="T1"/>
                </a:cxn>
                <a:cxn ang="0">
                  <a:pos x="T2" y="T3"/>
                </a:cxn>
                <a:cxn ang="0">
                  <a:pos x="T4" y="T5"/>
                </a:cxn>
                <a:cxn ang="0">
                  <a:pos x="T6" y="T7"/>
                </a:cxn>
                <a:cxn ang="0">
                  <a:pos x="T8" y="T9"/>
                </a:cxn>
              </a:cxnLst>
              <a:rect l="0" t="0" r="r" b="b"/>
              <a:pathLst>
                <a:path w="68" h="57">
                  <a:moveTo>
                    <a:pt x="68" y="23"/>
                  </a:moveTo>
                  <a:lnTo>
                    <a:pt x="16" y="0"/>
                  </a:lnTo>
                  <a:lnTo>
                    <a:pt x="0" y="33"/>
                  </a:lnTo>
                  <a:lnTo>
                    <a:pt x="54" y="57"/>
                  </a:lnTo>
                  <a:lnTo>
                    <a:pt x="68" y="23"/>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46" name="Freeform 245"/>
            <p:cNvSpPr>
              <a:spLocks/>
            </p:cNvSpPr>
            <p:nvPr/>
          </p:nvSpPr>
          <p:spPr bwMode="auto">
            <a:xfrm>
              <a:off x="1900" y="2689"/>
              <a:ext cx="69" cy="57"/>
            </a:xfrm>
            <a:custGeom>
              <a:avLst/>
              <a:gdLst>
                <a:gd name="T0" fmla="*/ 69 w 69"/>
                <a:gd name="T1" fmla="*/ 24 h 57"/>
                <a:gd name="T2" fmla="*/ 15 w 69"/>
                <a:gd name="T3" fmla="*/ 0 h 57"/>
                <a:gd name="T4" fmla="*/ 0 w 69"/>
                <a:gd name="T5" fmla="*/ 34 h 57"/>
                <a:gd name="T6" fmla="*/ 55 w 69"/>
                <a:gd name="T7" fmla="*/ 57 h 57"/>
                <a:gd name="T8" fmla="*/ 69 w 69"/>
                <a:gd name="T9" fmla="*/ 24 h 57"/>
              </a:gdLst>
              <a:ahLst/>
              <a:cxnLst>
                <a:cxn ang="0">
                  <a:pos x="T0" y="T1"/>
                </a:cxn>
                <a:cxn ang="0">
                  <a:pos x="T2" y="T3"/>
                </a:cxn>
                <a:cxn ang="0">
                  <a:pos x="T4" y="T5"/>
                </a:cxn>
                <a:cxn ang="0">
                  <a:pos x="T6" y="T7"/>
                </a:cxn>
                <a:cxn ang="0">
                  <a:pos x="T8" y="T9"/>
                </a:cxn>
              </a:cxnLst>
              <a:rect l="0" t="0" r="r" b="b"/>
              <a:pathLst>
                <a:path w="69" h="57">
                  <a:moveTo>
                    <a:pt x="69" y="24"/>
                  </a:moveTo>
                  <a:lnTo>
                    <a:pt x="15" y="0"/>
                  </a:lnTo>
                  <a:lnTo>
                    <a:pt x="0" y="34"/>
                  </a:lnTo>
                  <a:lnTo>
                    <a:pt x="55" y="57"/>
                  </a:lnTo>
                  <a:lnTo>
                    <a:pt x="69" y="2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47" name="Freeform 246"/>
            <p:cNvSpPr>
              <a:spLocks/>
            </p:cNvSpPr>
            <p:nvPr/>
          </p:nvSpPr>
          <p:spPr bwMode="auto">
            <a:xfrm>
              <a:off x="1238" y="2713"/>
              <a:ext cx="108" cy="76"/>
            </a:xfrm>
            <a:custGeom>
              <a:avLst/>
              <a:gdLst>
                <a:gd name="T0" fmla="*/ 0 w 46"/>
                <a:gd name="T1" fmla="*/ 32 h 32"/>
                <a:gd name="T2" fmla="*/ 0 w 46"/>
                <a:gd name="T3" fmla="*/ 8 h 32"/>
                <a:gd name="T4" fmla="*/ 8 w 46"/>
                <a:gd name="T5" fmla="*/ 0 h 32"/>
                <a:gd name="T6" fmla="*/ 38 w 46"/>
                <a:gd name="T7" fmla="*/ 0 h 32"/>
                <a:gd name="T8" fmla="*/ 46 w 46"/>
                <a:gd name="T9" fmla="*/ 8 h 32"/>
                <a:gd name="T10" fmla="*/ 46 w 46"/>
                <a:gd name="T11" fmla="*/ 32 h 32"/>
                <a:gd name="T12" fmla="*/ 0 w 46"/>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46" h="32">
                  <a:moveTo>
                    <a:pt x="0" y="32"/>
                  </a:moveTo>
                  <a:cubicBezTo>
                    <a:pt x="0" y="8"/>
                    <a:pt x="0" y="8"/>
                    <a:pt x="0" y="8"/>
                  </a:cubicBezTo>
                  <a:cubicBezTo>
                    <a:pt x="0" y="3"/>
                    <a:pt x="3" y="0"/>
                    <a:pt x="8" y="0"/>
                  </a:cubicBezTo>
                  <a:cubicBezTo>
                    <a:pt x="38" y="0"/>
                    <a:pt x="38" y="0"/>
                    <a:pt x="38" y="0"/>
                  </a:cubicBezTo>
                  <a:cubicBezTo>
                    <a:pt x="42" y="0"/>
                    <a:pt x="46" y="3"/>
                    <a:pt x="46" y="8"/>
                  </a:cubicBezTo>
                  <a:cubicBezTo>
                    <a:pt x="46" y="32"/>
                    <a:pt x="46" y="32"/>
                    <a:pt x="46" y="32"/>
                  </a:cubicBezTo>
                  <a:lnTo>
                    <a:pt x="0" y="32"/>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48" name="Rectangle 247"/>
            <p:cNvSpPr>
              <a:spLocks noChangeArrowheads="1"/>
            </p:cNvSpPr>
            <p:nvPr/>
          </p:nvSpPr>
          <p:spPr bwMode="auto">
            <a:xfrm>
              <a:off x="1346" y="2751"/>
              <a:ext cx="112" cy="19"/>
            </a:xfrm>
            <a:prstGeom prst="rect">
              <a:avLst/>
            </a:prstGeom>
            <a:solidFill>
              <a:srgbClr val="75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49" name="Rectangle 248"/>
            <p:cNvSpPr>
              <a:spLocks noChangeArrowheads="1"/>
            </p:cNvSpPr>
            <p:nvPr/>
          </p:nvSpPr>
          <p:spPr bwMode="auto">
            <a:xfrm>
              <a:off x="1436" y="2751"/>
              <a:ext cx="22" cy="38"/>
            </a:xfrm>
            <a:prstGeom prst="rect">
              <a:avLst/>
            </a:prstGeom>
            <a:solidFill>
              <a:srgbClr val="75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50" name="Freeform 249"/>
            <p:cNvSpPr>
              <a:spLocks/>
            </p:cNvSpPr>
            <p:nvPr/>
          </p:nvSpPr>
          <p:spPr bwMode="auto">
            <a:xfrm>
              <a:off x="1915" y="2357"/>
              <a:ext cx="530" cy="283"/>
            </a:xfrm>
            <a:custGeom>
              <a:avLst/>
              <a:gdLst>
                <a:gd name="T0" fmla="*/ 530 w 530"/>
                <a:gd name="T1" fmla="*/ 159 h 283"/>
                <a:gd name="T2" fmla="*/ 0 w 530"/>
                <a:gd name="T3" fmla="*/ 0 h 283"/>
                <a:gd name="T4" fmla="*/ 0 w 530"/>
                <a:gd name="T5" fmla="*/ 283 h 283"/>
                <a:gd name="T6" fmla="*/ 530 w 530"/>
                <a:gd name="T7" fmla="*/ 283 h 283"/>
                <a:gd name="T8" fmla="*/ 530 w 530"/>
                <a:gd name="T9" fmla="*/ 159 h 283"/>
              </a:gdLst>
              <a:ahLst/>
              <a:cxnLst>
                <a:cxn ang="0">
                  <a:pos x="T0" y="T1"/>
                </a:cxn>
                <a:cxn ang="0">
                  <a:pos x="T2" y="T3"/>
                </a:cxn>
                <a:cxn ang="0">
                  <a:pos x="T4" y="T5"/>
                </a:cxn>
                <a:cxn ang="0">
                  <a:pos x="T6" y="T7"/>
                </a:cxn>
                <a:cxn ang="0">
                  <a:pos x="T8" y="T9"/>
                </a:cxn>
              </a:cxnLst>
              <a:rect l="0" t="0" r="r" b="b"/>
              <a:pathLst>
                <a:path w="530" h="283">
                  <a:moveTo>
                    <a:pt x="530" y="159"/>
                  </a:moveTo>
                  <a:lnTo>
                    <a:pt x="0" y="0"/>
                  </a:lnTo>
                  <a:lnTo>
                    <a:pt x="0" y="283"/>
                  </a:lnTo>
                  <a:lnTo>
                    <a:pt x="530" y="283"/>
                  </a:lnTo>
                  <a:lnTo>
                    <a:pt x="530" y="15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51" name="Freeform 250"/>
            <p:cNvSpPr>
              <a:spLocks/>
            </p:cNvSpPr>
            <p:nvPr/>
          </p:nvSpPr>
          <p:spPr bwMode="auto">
            <a:xfrm>
              <a:off x="1955" y="1899"/>
              <a:ext cx="151" cy="449"/>
            </a:xfrm>
            <a:custGeom>
              <a:avLst/>
              <a:gdLst>
                <a:gd name="T0" fmla="*/ 0 w 64"/>
                <a:gd name="T1" fmla="*/ 182 h 189"/>
                <a:gd name="T2" fmla="*/ 8 w 64"/>
                <a:gd name="T3" fmla="*/ 189 h 189"/>
                <a:gd name="T4" fmla="*/ 57 w 64"/>
                <a:gd name="T5" fmla="*/ 189 h 189"/>
                <a:gd name="T6" fmla="*/ 64 w 64"/>
                <a:gd name="T7" fmla="*/ 182 h 189"/>
                <a:gd name="T8" fmla="*/ 64 w 64"/>
                <a:gd name="T9" fmla="*/ 8 h 189"/>
                <a:gd name="T10" fmla="*/ 57 w 64"/>
                <a:gd name="T11" fmla="*/ 0 h 189"/>
                <a:gd name="T12" fmla="*/ 8 w 64"/>
                <a:gd name="T13" fmla="*/ 0 h 189"/>
                <a:gd name="T14" fmla="*/ 0 w 64"/>
                <a:gd name="T15" fmla="*/ 8 h 189"/>
                <a:gd name="T16" fmla="*/ 0 w 64"/>
                <a:gd name="T17" fmla="*/ 18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89">
                  <a:moveTo>
                    <a:pt x="0" y="182"/>
                  </a:moveTo>
                  <a:cubicBezTo>
                    <a:pt x="0" y="186"/>
                    <a:pt x="4" y="189"/>
                    <a:pt x="8" y="189"/>
                  </a:cubicBezTo>
                  <a:cubicBezTo>
                    <a:pt x="57" y="189"/>
                    <a:pt x="57" y="189"/>
                    <a:pt x="57" y="189"/>
                  </a:cubicBezTo>
                  <a:cubicBezTo>
                    <a:pt x="61" y="189"/>
                    <a:pt x="64" y="186"/>
                    <a:pt x="64" y="182"/>
                  </a:cubicBezTo>
                  <a:cubicBezTo>
                    <a:pt x="64" y="8"/>
                    <a:pt x="64" y="8"/>
                    <a:pt x="64" y="8"/>
                  </a:cubicBezTo>
                  <a:cubicBezTo>
                    <a:pt x="64" y="3"/>
                    <a:pt x="61" y="0"/>
                    <a:pt x="57" y="0"/>
                  </a:cubicBezTo>
                  <a:cubicBezTo>
                    <a:pt x="8" y="0"/>
                    <a:pt x="8" y="0"/>
                    <a:pt x="8" y="0"/>
                  </a:cubicBezTo>
                  <a:cubicBezTo>
                    <a:pt x="4" y="0"/>
                    <a:pt x="0" y="3"/>
                    <a:pt x="0" y="8"/>
                  </a:cubicBezTo>
                  <a:lnTo>
                    <a:pt x="0" y="18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252" name="Freeform 251"/>
            <p:cNvSpPr>
              <a:spLocks/>
            </p:cNvSpPr>
            <p:nvPr/>
          </p:nvSpPr>
          <p:spPr bwMode="auto">
            <a:xfrm>
              <a:off x="2154" y="1899"/>
              <a:ext cx="239" cy="449"/>
            </a:xfrm>
            <a:custGeom>
              <a:avLst/>
              <a:gdLst>
                <a:gd name="T0" fmla="*/ 0 w 101"/>
                <a:gd name="T1" fmla="*/ 182 h 189"/>
                <a:gd name="T2" fmla="*/ 8 w 101"/>
                <a:gd name="T3" fmla="*/ 189 h 189"/>
                <a:gd name="T4" fmla="*/ 93 w 101"/>
                <a:gd name="T5" fmla="*/ 189 h 189"/>
                <a:gd name="T6" fmla="*/ 101 w 101"/>
                <a:gd name="T7" fmla="*/ 182 h 189"/>
                <a:gd name="T8" fmla="*/ 101 w 101"/>
                <a:gd name="T9" fmla="*/ 8 h 189"/>
                <a:gd name="T10" fmla="*/ 93 w 101"/>
                <a:gd name="T11" fmla="*/ 0 h 189"/>
                <a:gd name="T12" fmla="*/ 8 w 101"/>
                <a:gd name="T13" fmla="*/ 0 h 189"/>
                <a:gd name="T14" fmla="*/ 0 w 101"/>
                <a:gd name="T15" fmla="*/ 8 h 189"/>
                <a:gd name="T16" fmla="*/ 0 w 101"/>
                <a:gd name="T17" fmla="*/ 18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89">
                  <a:moveTo>
                    <a:pt x="0" y="182"/>
                  </a:moveTo>
                  <a:cubicBezTo>
                    <a:pt x="0" y="186"/>
                    <a:pt x="3" y="189"/>
                    <a:pt x="8" y="189"/>
                  </a:cubicBezTo>
                  <a:cubicBezTo>
                    <a:pt x="93" y="189"/>
                    <a:pt x="93" y="189"/>
                    <a:pt x="93" y="189"/>
                  </a:cubicBezTo>
                  <a:cubicBezTo>
                    <a:pt x="97" y="189"/>
                    <a:pt x="101" y="186"/>
                    <a:pt x="101" y="182"/>
                  </a:cubicBezTo>
                  <a:cubicBezTo>
                    <a:pt x="101" y="8"/>
                    <a:pt x="101" y="8"/>
                    <a:pt x="101" y="8"/>
                  </a:cubicBezTo>
                  <a:cubicBezTo>
                    <a:pt x="101" y="3"/>
                    <a:pt x="97" y="0"/>
                    <a:pt x="93" y="0"/>
                  </a:cubicBezTo>
                  <a:cubicBezTo>
                    <a:pt x="8" y="0"/>
                    <a:pt x="8" y="0"/>
                    <a:pt x="8" y="0"/>
                  </a:cubicBezTo>
                  <a:cubicBezTo>
                    <a:pt x="3" y="0"/>
                    <a:pt x="0" y="3"/>
                    <a:pt x="0" y="8"/>
                  </a:cubicBezTo>
                  <a:lnTo>
                    <a:pt x="0" y="18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253" name="Freeform 252"/>
            <p:cNvSpPr>
              <a:spLocks/>
            </p:cNvSpPr>
            <p:nvPr/>
          </p:nvSpPr>
          <p:spPr bwMode="auto">
            <a:xfrm>
              <a:off x="2154" y="1923"/>
              <a:ext cx="239" cy="266"/>
            </a:xfrm>
            <a:custGeom>
              <a:avLst/>
              <a:gdLst>
                <a:gd name="T0" fmla="*/ 0 w 239"/>
                <a:gd name="T1" fmla="*/ 28 h 266"/>
                <a:gd name="T2" fmla="*/ 239 w 239"/>
                <a:gd name="T3" fmla="*/ 266 h 266"/>
                <a:gd name="T4" fmla="*/ 239 w 239"/>
                <a:gd name="T5" fmla="*/ 237 h 266"/>
                <a:gd name="T6" fmla="*/ 0 w 239"/>
                <a:gd name="T7" fmla="*/ 0 h 266"/>
                <a:gd name="T8" fmla="*/ 0 w 239"/>
                <a:gd name="T9" fmla="*/ 28 h 266"/>
              </a:gdLst>
              <a:ahLst/>
              <a:cxnLst>
                <a:cxn ang="0">
                  <a:pos x="T0" y="T1"/>
                </a:cxn>
                <a:cxn ang="0">
                  <a:pos x="T2" y="T3"/>
                </a:cxn>
                <a:cxn ang="0">
                  <a:pos x="T4" y="T5"/>
                </a:cxn>
                <a:cxn ang="0">
                  <a:pos x="T6" y="T7"/>
                </a:cxn>
                <a:cxn ang="0">
                  <a:pos x="T8" y="T9"/>
                </a:cxn>
              </a:cxnLst>
              <a:rect l="0" t="0" r="r" b="b"/>
              <a:pathLst>
                <a:path w="239" h="266">
                  <a:moveTo>
                    <a:pt x="0" y="28"/>
                  </a:moveTo>
                  <a:lnTo>
                    <a:pt x="239" y="266"/>
                  </a:lnTo>
                  <a:lnTo>
                    <a:pt x="239" y="237"/>
                  </a:lnTo>
                  <a:lnTo>
                    <a:pt x="0" y="0"/>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54" name="Freeform 253"/>
            <p:cNvSpPr>
              <a:spLocks/>
            </p:cNvSpPr>
            <p:nvPr/>
          </p:nvSpPr>
          <p:spPr bwMode="auto">
            <a:xfrm>
              <a:off x="2154" y="1994"/>
              <a:ext cx="239" cy="318"/>
            </a:xfrm>
            <a:custGeom>
              <a:avLst/>
              <a:gdLst>
                <a:gd name="T0" fmla="*/ 0 w 239"/>
                <a:gd name="T1" fmla="*/ 81 h 318"/>
                <a:gd name="T2" fmla="*/ 239 w 239"/>
                <a:gd name="T3" fmla="*/ 318 h 318"/>
                <a:gd name="T4" fmla="*/ 239 w 239"/>
                <a:gd name="T5" fmla="*/ 240 h 318"/>
                <a:gd name="T6" fmla="*/ 0 w 239"/>
                <a:gd name="T7" fmla="*/ 0 h 318"/>
                <a:gd name="T8" fmla="*/ 0 w 239"/>
                <a:gd name="T9" fmla="*/ 81 h 318"/>
              </a:gdLst>
              <a:ahLst/>
              <a:cxnLst>
                <a:cxn ang="0">
                  <a:pos x="T0" y="T1"/>
                </a:cxn>
                <a:cxn ang="0">
                  <a:pos x="T2" y="T3"/>
                </a:cxn>
                <a:cxn ang="0">
                  <a:pos x="T4" y="T5"/>
                </a:cxn>
                <a:cxn ang="0">
                  <a:pos x="T6" y="T7"/>
                </a:cxn>
                <a:cxn ang="0">
                  <a:pos x="T8" y="T9"/>
                </a:cxn>
              </a:cxnLst>
              <a:rect l="0" t="0" r="r" b="b"/>
              <a:pathLst>
                <a:path w="239" h="318">
                  <a:moveTo>
                    <a:pt x="0" y="81"/>
                  </a:moveTo>
                  <a:lnTo>
                    <a:pt x="239" y="318"/>
                  </a:lnTo>
                  <a:lnTo>
                    <a:pt x="239" y="240"/>
                  </a:lnTo>
                  <a:lnTo>
                    <a:pt x="0" y="0"/>
                  </a:ln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55" name="Freeform 254"/>
            <p:cNvSpPr>
              <a:spLocks/>
            </p:cNvSpPr>
            <p:nvPr/>
          </p:nvSpPr>
          <p:spPr bwMode="auto">
            <a:xfrm>
              <a:off x="2149" y="1894"/>
              <a:ext cx="249" cy="712"/>
            </a:xfrm>
            <a:custGeom>
              <a:avLst/>
              <a:gdLst>
                <a:gd name="T0" fmla="*/ 2 w 105"/>
                <a:gd name="T1" fmla="*/ 290 h 300"/>
                <a:gd name="T2" fmla="*/ 0 w 105"/>
                <a:gd name="T3" fmla="*/ 290 h 300"/>
                <a:gd name="T4" fmla="*/ 10 w 105"/>
                <a:gd name="T5" fmla="*/ 300 h 300"/>
                <a:gd name="T6" fmla="*/ 95 w 105"/>
                <a:gd name="T7" fmla="*/ 300 h 300"/>
                <a:gd name="T8" fmla="*/ 105 w 105"/>
                <a:gd name="T9" fmla="*/ 290 h 300"/>
                <a:gd name="T10" fmla="*/ 105 w 105"/>
                <a:gd name="T11" fmla="*/ 10 h 300"/>
                <a:gd name="T12" fmla="*/ 95 w 105"/>
                <a:gd name="T13" fmla="*/ 0 h 300"/>
                <a:gd name="T14" fmla="*/ 10 w 105"/>
                <a:gd name="T15" fmla="*/ 0 h 300"/>
                <a:gd name="T16" fmla="*/ 0 w 105"/>
                <a:gd name="T17" fmla="*/ 10 h 300"/>
                <a:gd name="T18" fmla="*/ 0 w 105"/>
                <a:gd name="T19" fmla="*/ 290 h 300"/>
                <a:gd name="T20" fmla="*/ 2 w 105"/>
                <a:gd name="T21" fmla="*/ 290 h 300"/>
                <a:gd name="T22" fmla="*/ 4 w 105"/>
                <a:gd name="T23" fmla="*/ 290 h 300"/>
                <a:gd name="T24" fmla="*/ 4 w 105"/>
                <a:gd name="T25" fmla="*/ 10 h 300"/>
                <a:gd name="T26" fmla="*/ 10 w 105"/>
                <a:gd name="T27" fmla="*/ 4 h 300"/>
                <a:gd name="T28" fmla="*/ 95 w 105"/>
                <a:gd name="T29" fmla="*/ 4 h 300"/>
                <a:gd name="T30" fmla="*/ 101 w 105"/>
                <a:gd name="T31" fmla="*/ 10 h 300"/>
                <a:gd name="T32" fmla="*/ 101 w 105"/>
                <a:gd name="T33" fmla="*/ 290 h 300"/>
                <a:gd name="T34" fmla="*/ 95 w 105"/>
                <a:gd name="T35" fmla="*/ 296 h 300"/>
                <a:gd name="T36" fmla="*/ 10 w 105"/>
                <a:gd name="T37" fmla="*/ 296 h 300"/>
                <a:gd name="T38" fmla="*/ 4 w 105"/>
                <a:gd name="T39" fmla="*/ 290 h 300"/>
                <a:gd name="T40" fmla="*/ 2 w 105"/>
                <a:gd name="T41" fmla="*/ 2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300">
                  <a:moveTo>
                    <a:pt x="2" y="290"/>
                  </a:moveTo>
                  <a:cubicBezTo>
                    <a:pt x="0" y="290"/>
                    <a:pt x="0" y="290"/>
                    <a:pt x="0" y="290"/>
                  </a:cubicBezTo>
                  <a:cubicBezTo>
                    <a:pt x="0" y="295"/>
                    <a:pt x="4" y="300"/>
                    <a:pt x="10" y="300"/>
                  </a:cubicBezTo>
                  <a:cubicBezTo>
                    <a:pt x="95" y="300"/>
                    <a:pt x="95" y="300"/>
                    <a:pt x="95" y="300"/>
                  </a:cubicBezTo>
                  <a:cubicBezTo>
                    <a:pt x="100" y="300"/>
                    <a:pt x="105" y="295"/>
                    <a:pt x="105" y="290"/>
                  </a:cubicBezTo>
                  <a:cubicBezTo>
                    <a:pt x="105" y="10"/>
                    <a:pt x="105" y="10"/>
                    <a:pt x="105" y="10"/>
                  </a:cubicBezTo>
                  <a:cubicBezTo>
                    <a:pt x="105" y="4"/>
                    <a:pt x="100" y="0"/>
                    <a:pt x="95" y="0"/>
                  </a:cubicBezTo>
                  <a:cubicBezTo>
                    <a:pt x="10" y="0"/>
                    <a:pt x="10" y="0"/>
                    <a:pt x="10" y="0"/>
                  </a:cubicBezTo>
                  <a:cubicBezTo>
                    <a:pt x="4" y="0"/>
                    <a:pt x="0" y="4"/>
                    <a:pt x="0" y="10"/>
                  </a:cubicBezTo>
                  <a:cubicBezTo>
                    <a:pt x="0" y="290"/>
                    <a:pt x="0" y="290"/>
                    <a:pt x="0" y="290"/>
                  </a:cubicBezTo>
                  <a:cubicBezTo>
                    <a:pt x="2" y="290"/>
                    <a:pt x="2" y="290"/>
                    <a:pt x="2" y="290"/>
                  </a:cubicBezTo>
                  <a:cubicBezTo>
                    <a:pt x="4" y="290"/>
                    <a:pt x="4" y="290"/>
                    <a:pt x="4" y="290"/>
                  </a:cubicBezTo>
                  <a:cubicBezTo>
                    <a:pt x="4" y="10"/>
                    <a:pt x="4" y="10"/>
                    <a:pt x="4" y="10"/>
                  </a:cubicBezTo>
                  <a:cubicBezTo>
                    <a:pt x="4" y="6"/>
                    <a:pt x="6" y="4"/>
                    <a:pt x="10" y="4"/>
                  </a:cubicBezTo>
                  <a:cubicBezTo>
                    <a:pt x="95" y="4"/>
                    <a:pt x="95" y="4"/>
                    <a:pt x="95" y="4"/>
                  </a:cubicBezTo>
                  <a:cubicBezTo>
                    <a:pt x="98" y="4"/>
                    <a:pt x="101" y="6"/>
                    <a:pt x="101" y="10"/>
                  </a:cubicBezTo>
                  <a:cubicBezTo>
                    <a:pt x="101" y="290"/>
                    <a:pt x="101" y="290"/>
                    <a:pt x="101" y="290"/>
                  </a:cubicBezTo>
                  <a:cubicBezTo>
                    <a:pt x="101" y="293"/>
                    <a:pt x="98" y="296"/>
                    <a:pt x="95" y="296"/>
                  </a:cubicBezTo>
                  <a:cubicBezTo>
                    <a:pt x="10" y="296"/>
                    <a:pt x="10" y="296"/>
                    <a:pt x="10" y="296"/>
                  </a:cubicBezTo>
                  <a:cubicBezTo>
                    <a:pt x="6" y="296"/>
                    <a:pt x="4" y="293"/>
                    <a:pt x="4" y="290"/>
                  </a:cubicBezTo>
                  <a:lnTo>
                    <a:pt x="2" y="29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p>
              <a:endParaRPr lang="en-US" sz="1350"/>
            </a:p>
          </p:txBody>
        </p:sp>
        <p:sp>
          <p:nvSpPr>
            <p:cNvPr id="256" name="Freeform 255"/>
            <p:cNvSpPr>
              <a:spLocks/>
            </p:cNvSpPr>
            <p:nvPr/>
          </p:nvSpPr>
          <p:spPr bwMode="auto">
            <a:xfrm>
              <a:off x="2149" y="1894"/>
              <a:ext cx="249" cy="458"/>
            </a:xfrm>
            <a:custGeom>
              <a:avLst/>
              <a:gdLst>
                <a:gd name="T0" fmla="*/ 2 w 105"/>
                <a:gd name="T1" fmla="*/ 184 h 193"/>
                <a:gd name="T2" fmla="*/ 0 w 105"/>
                <a:gd name="T3" fmla="*/ 184 h 193"/>
                <a:gd name="T4" fmla="*/ 10 w 105"/>
                <a:gd name="T5" fmla="*/ 193 h 193"/>
                <a:gd name="T6" fmla="*/ 95 w 105"/>
                <a:gd name="T7" fmla="*/ 193 h 193"/>
                <a:gd name="T8" fmla="*/ 105 w 105"/>
                <a:gd name="T9" fmla="*/ 184 h 193"/>
                <a:gd name="T10" fmla="*/ 105 w 105"/>
                <a:gd name="T11" fmla="*/ 10 h 193"/>
                <a:gd name="T12" fmla="*/ 95 w 105"/>
                <a:gd name="T13" fmla="*/ 0 h 193"/>
                <a:gd name="T14" fmla="*/ 10 w 105"/>
                <a:gd name="T15" fmla="*/ 0 h 193"/>
                <a:gd name="T16" fmla="*/ 0 w 105"/>
                <a:gd name="T17" fmla="*/ 10 h 193"/>
                <a:gd name="T18" fmla="*/ 0 w 105"/>
                <a:gd name="T19" fmla="*/ 184 h 193"/>
                <a:gd name="T20" fmla="*/ 2 w 105"/>
                <a:gd name="T21" fmla="*/ 184 h 193"/>
                <a:gd name="T22" fmla="*/ 4 w 105"/>
                <a:gd name="T23" fmla="*/ 184 h 193"/>
                <a:gd name="T24" fmla="*/ 4 w 105"/>
                <a:gd name="T25" fmla="*/ 10 h 193"/>
                <a:gd name="T26" fmla="*/ 10 w 105"/>
                <a:gd name="T27" fmla="*/ 4 h 193"/>
                <a:gd name="T28" fmla="*/ 95 w 105"/>
                <a:gd name="T29" fmla="*/ 4 h 193"/>
                <a:gd name="T30" fmla="*/ 101 w 105"/>
                <a:gd name="T31" fmla="*/ 10 h 193"/>
                <a:gd name="T32" fmla="*/ 101 w 105"/>
                <a:gd name="T33" fmla="*/ 184 h 193"/>
                <a:gd name="T34" fmla="*/ 95 w 105"/>
                <a:gd name="T35" fmla="*/ 189 h 193"/>
                <a:gd name="T36" fmla="*/ 10 w 105"/>
                <a:gd name="T37" fmla="*/ 189 h 193"/>
                <a:gd name="T38" fmla="*/ 4 w 105"/>
                <a:gd name="T39" fmla="*/ 184 h 193"/>
                <a:gd name="T40" fmla="*/ 2 w 105"/>
                <a:gd name="T41" fmla="*/ 18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93">
                  <a:moveTo>
                    <a:pt x="2" y="184"/>
                  </a:moveTo>
                  <a:cubicBezTo>
                    <a:pt x="0" y="184"/>
                    <a:pt x="0" y="184"/>
                    <a:pt x="0" y="184"/>
                  </a:cubicBezTo>
                  <a:cubicBezTo>
                    <a:pt x="0" y="189"/>
                    <a:pt x="4" y="193"/>
                    <a:pt x="10" y="193"/>
                  </a:cubicBezTo>
                  <a:cubicBezTo>
                    <a:pt x="95" y="193"/>
                    <a:pt x="95" y="193"/>
                    <a:pt x="95" y="193"/>
                  </a:cubicBezTo>
                  <a:cubicBezTo>
                    <a:pt x="100" y="193"/>
                    <a:pt x="105" y="189"/>
                    <a:pt x="105" y="184"/>
                  </a:cubicBezTo>
                  <a:cubicBezTo>
                    <a:pt x="105" y="10"/>
                    <a:pt x="105" y="10"/>
                    <a:pt x="105" y="10"/>
                  </a:cubicBezTo>
                  <a:cubicBezTo>
                    <a:pt x="105" y="4"/>
                    <a:pt x="100" y="0"/>
                    <a:pt x="95" y="0"/>
                  </a:cubicBezTo>
                  <a:cubicBezTo>
                    <a:pt x="10" y="0"/>
                    <a:pt x="10" y="0"/>
                    <a:pt x="10" y="0"/>
                  </a:cubicBezTo>
                  <a:cubicBezTo>
                    <a:pt x="4" y="0"/>
                    <a:pt x="0" y="4"/>
                    <a:pt x="0" y="10"/>
                  </a:cubicBezTo>
                  <a:cubicBezTo>
                    <a:pt x="0" y="184"/>
                    <a:pt x="0" y="184"/>
                    <a:pt x="0" y="184"/>
                  </a:cubicBezTo>
                  <a:cubicBezTo>
                    <a:pt x="2" y="184"/>
                    <a:pt x="2" y="184"/>
                    <a:pt x="2" y="184"/>
                  </a:cubicBezTo>
                  <a:cubicBezTo>
                    <a:pt x="4" y="184"/>
                    <a:pt x="4" y="184"/>
                    <a:pt x="4" y="184"/>
                  </a:cubicBezTo>
                  <a:cubicBezTo>
                    <a:pt x="4" y="10"/>
                    <a:pt x="4" y="10"/>
                    <a:pt x="4" y="10"/>
                  </a:cubicBezTo>
                  <a:cubicBezTo>
                    <a:pt x="4" y="6"/>
                    <a:pt x="6" y="4"/>
                    <a:pt x="10" y="4"/>
                  </a:cubicBezTo>
                  <a:cubicBezTo>
                    <a:pt x="95" y="4"/>
                    <a:pt x="95" y="4"/>
                    <a:pt x="95" y="4"/>
                  </a:cubicBezTo>
                  <a:cubicBezTo>
                    <a:pt x="98" y="4"/>
                    <a:pt x="101" y="6"/>
                    <a:pt x="101" y="10"/>
                  </a:cubicBezTo>
                  <a:cubicBezTo>
                    <a:pt x="101" y="184"/>
                    <a:pt x="101" y="184"/>
                    <a:pt x="101" y="184"/>
                  </a:cubicBezTo>
                  <a:cubicBezTo>
                    <a:pt x="101" y="187"/>
                    <a:pt x="98" y="189"/>
                    <a:pt x="95" y="189"/>
                  </a:cubicBezTo>
                  <a:cubicBezTo>
                    <a:pt x="10" y="189"/>
                    <a:pt x="10" y="189"/>
                    <a:pt x="10" y="189"/>
                  </a:cubicBezTo>
                  <a:cubicBezTo>
                    <a:pt x="6" y="189"/>
                    <a:pt x="4" y="187"/>
                    <a:pt x="4" y="184"/>
                  </a:cubicBezTo>
                  <a:lnTo>
                    <a:pt x="2" y="18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257" name="Freeform 256"/>
            <p:cNvSpPr>
              <a:spLocks/>
            </p:cNvSpPr>
            <p:nvPr/>
          </p:nvSpPr>
          <p:spPr bwMode="auto">
            <a:xfrm>
              <a:off x="1955" y="1968"/>
              <a:ext cx="151" cy="235"/>
            </a:xfrm>
            <a:custGeom>
              <a:avLst/>
              <a:gdLst>
                <a:gd name="T0" fmla="*/ 151 w 151"/>
                <a:gd name="T1" fmla="*/ 154 h 235"/>
                <a:gd name="T2" fmla="*/ 151 w 151"/>
                <a:gd name="T3" fmla="*/ 235 h 235"/>
                <a:gd name="T4" fmla="*/ 0 w 151"/>
                <a:gd name="T5" fmla="*/ 81 h 235"/>
                <a:gd name="T6" fmla="*/ 0 w 151"/>
                <a:gd name="T7" fmla="*/ 0 h 235"/>
                <a:gd name="T8" fmla="*/ 151 w 151"/>
                <a:gd name="T9" fmla="*/ 154 h 235"/>
              </a:gdLst>
              <a:ahLst/>
              <a:cxnLst>
                <a:cxn ang="0">
                  <a:pos x="T0" y="T1"/>
                </a:cxn>
                <a:cxn ang="0">
                  <a:pos x="T2" y="T3"/>
                </a:cxn>
                <a:cxn ang="0">
                  <a:pos x="T4" y="T5"/>
                </a:cxn>
                <a:cxn ang="0">
                  <a:pos x="T6" y="T7"/>
                </a:cxn>
                <a:cxn ang="0">
                  <a:pos x="T8" y="T9"/>
                </a:cxn>
              </a:cxnLst>
              <a:rect l="0" t="0" r="r" b="b"/>
              <a:pathLst>
                <a:path w="151" h="235">
                  <a:moveTo>
                    <a:pt x="151" y="154"/>
                  </a:moveTo>
                  <a:lnTo>
                    <a:pt x="151" y="235"/>
                  </a:lnTo>
                  <a:lnTo>
                    <a:pt x="0" y="81"/>
                  </a:lnTo>
                  <a:lnTo>
                    <a:pt x="0" y="0"/>
                  </a:lnTo>
                  <a:lnTo>
                    <a:pt x="15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58" name="Freeform 257"/>
            <p:cNvSpPr>
              <a:spLocks/>
            </p:cNvSpPr>
            <p:nvPr/>
          </p:nvSpPr>
          <p:spPr bwMode="auto">
            <a:xfrm>
              <a:off x="1955" y="2103"/>
              <a:ext cx="151" cy="176"/>
            </a:xfrm>
            <a:custGeom>
              <a:avLst/>
              <a:gdLst>
                <a:gd name="T0" fmla="*/ 151 w 151"/>
                <a:gd name="T1" fmla="*/ 152 h 176"/>
                <a:gd name="T2" fmla="*/ 151 w 151"/>
                <a:gd name="T3" fmla="*/ 176 h 176"/>
                <a:gd name="T4" fmla="*/ 0 w 151"/>
                <a:gd name="T5" fmla="*/ 22 h 176"/>
                <a:gd name="T6" fmla="*/ 0 w 151"/>
                <a:gd name="T7" fmla="*/ 0 h 176"/>
                <a:gd name="T8" fmla="*/ 151 w 151"/>
                <a:gd name="T9" fmla="*/ 152 h 176"/>
              </a:gdLst>
              <a:ahLst/>
              <a:cxnLst>
                <a:cxn ang="0">
                  <a:pos x="T0" y="T1"/>
                </a:cxn>
                <a:cxn ang="0">
                  <a:pos x="T2" y="T3"/>
                </a:cxn>
                <a:cxn ang="0">
                  <a:pos x="T4" y="T5"/>
                </a:cxn>
                <a:cxn ang="0">
                  <a:pos x="T6" y="T7"/>
                </a:cxn>
                <a:cxn ang="0">
                  <a:pos x="T8" y="T9"/>
                </a:cxn>
              </a:cxnLst>
              <a:rect l="0" t="0" r="r" b="b"/>
              <a:pathLst>
                <a:path w="151" h="176">
                  <a:moveTo>
                    <a:pt x="151" y="152"/>
                  </a:moveTo>
                  <a:lnTo>
                    <a:pt x="151" y="176"/>
                  </a:lnTo>
                  <a:lnTo>
                    <a:pt x="0" y="22"/>
                  </a:lnTo>
                  <a:lnTo>
                    <a:pt x="0" y="0"/>
                  </a:lnTo>
                  <a:lnTo>
                    <a:pt x="151"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59" name="Freeform 258"/>
            <p:cNvSpPr>
              <a:spLocks/>
            </p:cNvSpPr>
            <p:nvPr/>
          </p:nvSpPr>
          <p:spPr bwMode="auto">
            <a:xfrm>
              <a:off x="1950" y="1894"/>
              <a:ext cx="161" cy="458"/>
            </a:xfrm>
            <a:custGeom>
              <a:avLst/>
              <a:gdLst>
                <a:gd name="T0" fmla="*/ 2 w 68"/>
                <a:gd name="T1" fmla="*/ 184 h 193"/>
                <a:gd name="T2" fmla="*/ 0 w 68"/>
                <a:gd name="T3" fmla="*/ 184 h 193"/>
                <a:gd name="T4" fmla="*/ 10 w 68"/>
                <a:gd name="T5" fmla="*/ 193 h 193"/>
                <a:gd name="T6" fmla="*/ 59 w 68"/>
                <a:gd name="T7" fmla="*/ 193 h 193"/>
                <a:gd name="T8" fmla="*/ 68 w 68"/>
                <a:gd name="T9" fmla="*/ 184 h 193"/>
                <a:gd name="T10" fmla="*/ 68 w 68"/>
                <a:gd name="T11" fmla="*/ 10 h 193"/>
                <a:gd name="T12" fmla="*/ 59 w 68"/>
                <a:gd name="T13" fmla="*/ 0 h 193"/>
                <a:gd name="T14" fmla="*/ 10 w 68"/>
                <a:gd name="T15" fmla="*/ 0 h 193"/>
                <a:gd name="T16" fmla="*/ 0 w 68"/>
                <a:gd name="T17" fmla="*/ 10 h 193"/>
                <a:gd name="T18" fmla="*/ 0 w 68"/>
                <a:gd name="T19" fmla="*/ 184 h 193"/>
                <a:gd name="T20" fmla="*/ 2 w 68"/>
                <a:gd name="T21" fmla="*/ 184 h 193"/>
                <a:gd name="T22" fmla="*/ 4 w 68"/>
                <a:gd name="T23" fmla="*/ 184 h 193"/>
                <a:gd name="T24" fmla="*/ 4 w 68"/>
                <a:gd name="T25" fmla="*/ 10 h 193"/>
                <a:gd name="T26" fmla="*/ 10 w 68"/>
                <a:gd name="T27" fmla="*/ 4 h 193"/>
                <a:gd name="T28" fmla="*/ 59 w 68"/>
                <a:gd name="T29" fmla="*/ 4 h 193"/>
                <a:gd name="T30" fmla="*/ 64 w 68"/>
                <a:gd name="T31" fmla="*/ 10 h 193"/>
                <a:gd name="T32" fmla="*/ 64 w 68"/>
                <a:gd name="T33" fmla="*/ 184 h 193"/>
                <a:gd name="T34" fmla="*/ 59 w 68"/>
                <a:gd name="T35" fmla="*/ 189 h 193"/>
                <a:gd name="T36" fmla="*/ 10 w 68"/>
                <a:gd name="T37" fmla="*/ 189 h 193"/>
                <a:gd name="T38" fmla="*/ 4 w 68"/>
                <a:gd name="T39" fmla="*/ 184 h 193"/>
                <a:gd name="T40" fmla="*/ 2 w 68"/>
                <a:gd name="T41" fmla="*/ 18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193">
                  <a:moveTo>
                    <a:pt x="2" y="184"/>
                  </a:moveTo>
                  <a:cubicBezTo>
                    <a:pt x="0" y="184"/>
                    <a:pt x="0" y="184"/>
                    <a:pt x="0" y="184"/>
                  </a:cubicBezTo>
                  <a:cubicBezTo>
                    <a:pt x="0" y="189"/>
                    <a:pt x="5" y="193"/>
                    <a:pt x="10" y="193"/>
                  </a:cubicBezTo>
                  <a:cubicBezTo>
                    <a:pt x="59" y="193"/>
                    <a:pt x="59" y="193"/>
                    <a:pt x="59" y="193"/>
                  </a:cubicBezTo>
                  <a:cubicBezTo>
                    <a:pt x="64" y="193"/>
                    <a:pt x="68" y="189"/>
                    <a:pt x="68" y="184"/>
                  </a:cubicBezTo>
                  <a:cubicBezTo>
                    <a:pt x="68" y="10"/>
                    <a:pt x="68" y="10"/>
                    <a:pt x="68" y="10"/>
                  </a:cubicBezTo>
                  <a:cubicBezTo>
                    <a:pt x="68" y="4"/>
                    <a:pt x="64" y="0"/>
                    <a:pt x="59" y="0"/>
                  </a:cubicBezTo>
                  <a:cubicBezTo>
                    <a:pt x="10" y="0"/>
                    <a:pt x="10" y="0"/>
                    <a:pt x="10" y="0"/>
                  </a:cubicBezTo>
                  <a:cubicBezTo>
                    <a:pt x="5" y="0"/>
                    <a:pt x="0" y="4"/>
                    <a:pt x="0" y="10"/>
                  </a:cubicBezTo>
                  <a:cubicBezTo>
                    <a:pt x="0" y="184"/>
                    <a:pt x="0" y="184"/>
                    <a:pt x="0" y="184"/>
                  </a:cubicBezTo>
                  <a:cubicBezTo>
                    <a:pt x="2" y="184"/>
                    <a:pt x="2" y="184"/>
                    <a:pt x="2" y="184"/>
                  </a:cubicBezTo>
                  <a:cubicBezTo>
                    <a:pt x="4" y="184"/>
                    <a:pt x="4" y="184"/>
                    <a:pt x="4" y="184"/>
                  </a:cubicBezTo>
                  <a:cubicBezTo>
                    <a:pt x="4" y="10"/>
                    <a:pt x="4" y="10"/>
                    <a:pt x="4" y="10"/>
                  </a:cubicBezTo>
                  <a:cubicBezTo>
                    <a:pt x="4" y="6"/>
                    <a:pt x="7" y="4"/>
                    <a:pt x="10" y="4"/>
                  </a:cubicBezTo>
                  <a:cubicBezTo>
                    <a:pt x="59" y="4"/>
                    <a:pt x="59" y="4"/>
                    <a:pt x="59" y="4"/>
                  </a:cubicBezTo>
                  <a:cubicBezTo>
                    <a:pt x="62" y="4"/>
                    <a:pt x="64" y="6"/>
                    <a:pt x="64" y="10"/>
                  </a:cubicBezTo>
                  <a:cubicBezTo>
                    <a:pt x="64" y="184"/>
                    <a:pt x="64" y="184"/>
                    <a:pt x="64" y="184"/>
                  </a:cubicBezTo>
                  <a:cubicBezTo>
                    <a:pt x="64" y="187"/>
                    <a:pt x="62" y="189"/>
                    <a:pt x="59" y="189"/>
                  </a:cubicBezTo>
                  <a:cubicBezTo>
                    <a:pt x="10" y="189"/>
                    <a:pt x="10" y="189"/>
                    <a:pt x="10" y="189"/>
                  </a:cubicBezTo>
                  <a:cubicBezTo>
                    <a:pt x="7" y="189"/>
                    <a:pt x="4" y="187"/>
                    <a:pt x="4" y="184"/>
                  </a:cubicBezTo>
                  <a:lnTo>
                    <a:pt x="2" y="18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260" name="Freeform 259"/>
            <p:cNvSpPr>
              <a:spLocks/>
            </p:cNvSpPr>
            <p:nvPr/>
          </p:nvSpPr>
          <p:spPr bwMode="auto">
            <a:xfrm>
              <a:off x="1671" y="2288"/>
              <a:ext cx="104" cy="19"/>
            </a:xfrm>
            <a:custGeom>
              <a:avLst/>
              <a:gdLst>
                <a:gd name="T0" fmla="*/ 0 w 44"/>
                <a:gd name="T1" fmla="*/ 4 h 8"/>
                <a:gd name="T2" fmla="*/ 4 w 44"/>
                <a:gd name="T3" fmla="*/ 8 h 8"/>
                <a:gd name="T4" fmla="*/ 39 w 44"/>
                <a:gd name="T5" fmla="*/ 8 h 8"/>
                <a:gd name="T6" fmla="*/ 44 w 44"/>
                <a:gd name="T7" fmla="*/ 4 h 8"/>
                <a:gd name="T8" fmla="*/ 39 w 44"/>
                <a:gd name="T9" fmla="*/ 0 h 8"/>
                <a:gd name="T10" fmla="*/ 4 w 44"/>
                <a:gd name="T11" fmla="*/ 0 h 8"/>
                <a:gd name="T12" fmla="*/ 0 w 4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4" h="8">
                  <a:moveTo>
                    <a:pt x="0" y="4"/>
                  </a:moveTo>
                  <a:cubicBezTo>
                    <a:pt x="0" y="6"/>
                    <a:pt x="2" y="8"/>
                    <a:pt x="4" y="8"/>
                  </a:cubicBezTo>
                  <a:cubicBezTo>
                    <a:pt x="39" y="8"/>
                    <a:pt x="39" y="8"/>
                    <a:pt x="39" y="8"/>
                  </a:cubicBezTo>
                  <a:cubicBezTo>
                    <a:pt x="42" y="8"/>
                    <a:pt x="44" y="6"/>
                    <a:pt x="44" y="4"/>
                  </a:cubicBezTo>
                  <a:cubicBezTo>
                    <a:pt x="44" y="2"/>
                    <a:pt x="42" y="0"/>
                    <a:pt x="39" y="0"/>
                  </a:cubicBezTo>
                  <a:cubicBezTo>
                    <a:pt x="4" y="0"/>
                    <a:pt x="4" y="0"/>
                    <a:pt x="4" y="0"/>
                  </a:cubicBezTo>
                  <a:cubicBezTo>
                    <a:pt x="2" y="0"/>
                    <a:pt x="0" y="2"/>
                    <a:pt x="0" y="4"/>
                  </a:cubicBezTo>
                  <a:close/>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61" name="Freeform 260"/>
            <p:cNvSpPr>
              <a:spLocks/>
            </p:cNvSpPr>
            <p:nvPr/>
          </p:nvSpPr>
          <p:spPr bwMode="auto">
            <a:xfrm>
              <a:off x="1988" y="2559"/>
              <a:ext cx="83" cy="83"/>
            </a:xfrm>
            <a:custGeom>
              <a:avLst/>
              <a:gdLst>
                <a:gd name="T0" fmla="*/ 5 w 35"/>
                <a:gd name="T1" fmla="*/ 7 h 35"/>
                <a:gd name="T2" fmla="*/ 3 w 35"/>
                <a:gd name="T3" fmla="*/ 5 h 35"/>
                <a:gd name="T4" fmla="*/ 0 w 35"/>
                <a:gd name="T5" fmla="*/ 13 h 35"/>
                <a:gd name="T6" fmla="*/ 3 w 35"/>
                <a:gd name="T7" fmla="*/ 19 h 35"/>
                <a:gd name="T8" fmla="*/ 14 w 35"/>
                <a:gd name="T9" fmla="*/ 32 h 35"/>
                <a:gd name="T10" fmla="*/ 22 w 35"/>
                <a:gd name="T11" fmla="*/ 35 h 35"/>
                <a:gd name="T12" fmla="*/ 28 w 35"/>
                <a:gd name="T13" fmla="*/ 33 h 35"/>
                <a:gd name="T14" fmla="*/ 32 w 35"/>
                <a:gd name="T15" fmla="*/ 30 h 35"/>
                <a:gd name="T16" fmla="*/ 35 w 35"/>
                <a:gd name="T17" fmla="*/ 23 h 35"/>
                <a:gd name="T18" fmla="*/ 32 w 35"/>
                <a:gd name="T19" fmla="*/ 16 h 35"/>
                <a:gd name="T20" fmla="*/ 21 w 35"/>
                <a:gd name="T21" fmla="*/ 3 h 35"/>
                <a:gd name="T22" fmla="*/ 13 w 35"/>
                <a:gd name="T23" fmla="*/ 0 h 35"/>
                <a:gd name="T24" fmla="*/ 7 w 35"/>
                <a:gd name="T25" fmla="*/ 2 h 35"/>
                <a:gd name="T26" fmla="*/ 3 w 35"/>
                <a:gd name="T27" fmla="*/ 5 h 35"/>
                <a:gd name="T28" fmla="*/ 5 w 35"/>
                <a:gd name="T29" fmla="*/ 7 h 35"/>
                <a:gd name="T30" fmla="*/ 6 w 35"/>
                <a:gd name="T31" fmla="*/ 8 h 35"/>
                <a:gd name="T32" fmla="*/ 10 w 35"/>
                <a:gd name="T33" fmla="*/ 5 h 35"/>
                <a:gd name="T34" fmla="*/ 13 w 35"/>
                <a:gd name="T35" fmla="*/ 4 h 35"/>
                <a:gd name="T36" fmla="*/ 18 w 35"/>
                <a:gd name="T37" fmla="*/ 6 h 35"/>
                <a:gd name="T38" fmla="*/ 29 w 35"/>
                <a:gd name="T39" fmla="*/ 19 h 35"/>
                <a:gd name="T40" fmla="*/ 31 w 35"/>
                <a:gd name="T41" fmla="*/ 23 h 35"/>
                <a:gd name="T42" fmla="*/ 29 w 35"/>
                <a:gd name="T43" fmla="*/ 27 h 35"/>
                <a:gd name="T44" fmla="*/ 25 w 35"/>
                <a:gd name="T45" fmla="*/ 30 h 35"/>
                <a:gd name="T46" fmla="*/ 22 w 35"/>
                <a:gd name="T47" fmla="*/ 31 h 35"/>
                <a:gd name="T48" fmla="*/ 17 w 35"/>
                <a:gd name="T49" fmla="*/ 29 h 35"/>
                <a:gd name="T50" fmla="*/ 6 w 35"/>
                <a:gd name="T51" fmla="*/ 16 h 35"/>
                <a:gd name="T52" fmla="*/ 4 w 35"/>
                <a:gd name="T53" fmla="*/ 13 h 35"/>
                <a:gd name="T54" fmla="*/ 6 w 35"/>
                <a:gd name="T55" fmla="*/ 8 h 35"/>
                <a:gd name="T56" fmla="*/ 5 w 35"/>
                <a:gd name="T57"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5" y="7"/>
                  </a:moveTo>
                  <a:cubicBezTo>
                    <a:pt x="3" y="5"/>
                    <a:pt x="3" y="5"/>
                    <a:pt x="3" y="5"/>
                  </a:cubicBezTo>
                  <a:cubicBezTo>
                    <a:pt x="1" y="7"/>
                    <a:pt x="0" y="10"/>
                    <a:pt x="0" y="13"/>
                  </a:cubicBezTo>
                  <a:cubicBezTo>
                    <a:pt x="0" y="15"/>
                    <a:pt x="1" y="17"/>
                    <a:pt x="3" y="19"/>
                  </a:cubicBezTo>
                  <a:cubicBezTo>
                    <a:pt x="14" y="32"/>
                    <a:pt x="14" y="32"/>
                    <a:pt x="14" y="32"/>
                  </a:cubicBezTo>
                  <a:cubicBezTo>
                    <a:pt x="16" y="34"/>
                    <a:pt x="19" y="35"/>
                    <a:pt x="22" y="35"/>
                  </a:cubicBezTo>
                  <a:cubicBezTo>
                    <a:pt x="24" y="35"/>
                    <a:pt x="26" y="34"/>
                    <a:pt x="28" y="33"/>
                  </a:cubicBezTo>
                  <a:cubicBezTo>
                    <a:pt x="32" y="30"/>
                    <a:pt x="32" y="30"/>
                    <a:pt x="32" y="30"/>
                  </a:cubicBezTo>
                  <a:cubicBezTo>
                    <a:pt x="34" y="28"/>
                    <a:pt x="35" y="25"/>
                    <a:pt x="35" y="23"/>
                  </a:cubicBezTo>
                  <a:cubicBezTo>
                    <a:pt x="35" y="20"/>
                    <a:pt x="34" y="18"/>
                    <a:pt x="32" y="16"/>
                  </a:cubicBezTo>
                  <a:cubicBezTo>
                    <a:pt x="21" y="3"/>
                    <a:pt x="21" y="3"/>
                    <a:pt x="21" y="3"/>
                  </a:cubicBezTo>
                  <a:cubicBezTo>
                    <a:pt x="19" y="1"/>
                    <a:pt x="16" y="0"/>
                    <a:pt x="13" y="0"/>
                  </a:cubicBezTo>
                  <a:cubicBezTo>
                    <a:pt x="11" y="0"/>
                    <a:pt x="9" y="1"/>
                    <a:pt x="7" y="2"/>
                  </a:cubicBezTo>
                  <a:cubicBezTo>
                    <a:pt x="3" y="5"/>
                    <a:pt x="3" y="5"/>
                    <a:pt x="3" y="5"/>
                  </a:cubicBezTo>
                  <a:cubicBezTo>
                    <a:pt x="5" y="7"/>
                    <a:pt x="5" y="7"/>
                    <a:pt x="5" y="7"/>
                  </a:cubicBezTo>
                  <a:cubicBezTo>
                    <a:pt x="6" y="8"/>
                    <a:pt x="6" y="8"/>
                    <a:pt x="6" y="8"/>
                  </a:cubicBezTo>
                  <a:cubicBezTo>
                    <a:pt x="10" y="5"/>
                    <a:pt x="10" y="5"/>
                    <a:pt x="10" y="5"/>
                  </a:cubicBezTo>
                  <a:cubicBezTo>
                    <a:pt x="11" y="4"/>
                    <a:pt x="12" y="4"/>
                    <a:pt x="13" y="4"/>
                  </a:cubicBezTo>
                  <a:cubicBezTo>
                    <a:pt x="15" y="4"/>
                    <a:pt x="16" y="4"/>
                    <a:pt x="18" y="6"/>
                  </a:cubicBezTo>
                  <a:cubicBezTo>
                    <a:pt x="29" y="19"/>
                    <a:pt x="29" y="19"/>
                    <a:pt x="29" y="19"/>
                  </a:cubicBezTo>
                  <a:cubicBezTo>
                    <a:pt x="30" y="20"/>
                    <a:pt x="31" y="21"/>
                    <a:pt x="31" y="23"/>
                  </a:cubicBezTo>
                  <a:cubicBezTo>
                    <a:pt x="31" y="24"/>
                    <a:pt x="30" y="26"/>
                    <a:pt x="29" y="27"/>
                  </a:cubicBezTo>
                  <a:cubicBezTo>
                    <a:pt x="25" y="30"/>
                    <a:pt x="25" y="30"/>
                    <a:pt x="25" y="30"/>
                  </a:cubicBezTo>
                  <a:cubicBezTo>
                    <a:pt x="24" y="31"/>
                    <a:pt x="23" y="31"/>
                    <a:pt x="22" y="31"/>
                  </a:cubicBezTo>
                  <a:cubicBezTo>
                    <a:pt x="20" y="31"/>
                    <a:pt x="19" y="31"/>
                    <a:pt x="17" y="29"/>
                  </a:cubicBezTo>
                  <a:cubicBezTo>
                    <a:pt x="6" y="16"/>
                    <a:pt x="6" y="16"/>
                    <a:pt x="6" y="16"/>
                  </a:cubicBezTo>
                  <a:cubicBezTo>
                    <a:pt x="5" y="15"/>
                    <a:pt x="4" y="14"/>
                    <a:pt x="4" y="13"/>
                  </a:cubicBezTo>
                  <a:cubicBezTo>
                    <a:pt x="4" y="11"/>
                    <a:pt x="5" y="9"/>
                    <a:pt x="6" y="8"/>
                  </a:cubicBezTo>
                  <a:lnTo>
                    <a:pt x="5" y="7"/>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62" name="Freeform 261"/>
            <p:cNvSpPr>
              <a:spLocks/>
            </p:cNvSpPr>
            <p:nvPr/>
          </p:nvSpPr>
          <p:spPr bwMode="auto">
            <a:xfrm>
              <a:off x="2180" y="2376"/>
              <a:ext cx="78" cy="17"/>
            </a:xfrm>
            <a:custGeom>
              <a:avLst/>
              <a:gdLst>
                <a:gd name="T0" fmla="*/ 0 w 33"/>
                <a:gd name="T1" fmla="*/ 3 h 7"/>
                <a:gd name="T2" fmla="*/ 3 w 33"/>
                <a:gd name="T3" fmla="*/ 7 h 7"/>
                <a:gd name="T4" fmla="*/ 30 w 33"/>
                <a:gd name="T5" fmla="*/ 7 h 7"/>
                <a:gd name="T6" fmla="*/ 33 w 33"/>
                <a:gd name="T7" fmla="*/ 3 h 7"/>
                <a:gd name="T8" fmla="*/ 30 w 33"/>
                <a:gd name="T9" fmla="*/ 0 h 7"/>
                <a:gd name="T10" fmla="*/ 3 w 33"/>
                <a:gd name="T11" fmla="*/ 0 h 7"/>
                <a:gd name="T12" fmla="*/ 0 w 33"/>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0" y="3"/>
                  </a:moveTo>
                  <a:cubicBezTo>
                    <a:pt x="0" y="5"/>
                    <a:pt x="1" y="7"/>
                    <a:pt x="3" y="7"/>
                  </a:cubicBezTo>
                  <a:cubicBezTo>
                    <a:pt x="30" y="7"/>
                    <a:pt x="30" y="7"/>
                    <a:pt x="30" y="7"/>
                  </a:cubicBezTo>
                  <a:cubicBezTo>
                    <a:pt x="32" y="7"/>
                    <a:pt x="33" y="5"/>
                    <a:pt x="33" y="3"/>
                  </a:cubicBezTo>
                  <a:cubicBezTo>
                    <a:pt x="33" y="2"/>
                    <a:pt x="32" y="0"/>
                    <a:pt x="30" y="0"/>
                  </a:cubicBezTo>
                  <a:cubicBezTo>
                    <a:pt x="3" y="0"/>
                    <a:pt x="3" y="0"/>
                    <a:pt x="3" y="0"/>
                  </a:cubicBezTo>
                  <a:cubicBezTo>
                    <a:pt x="1" y="0"/>
                    <a:pt x="0" y="2"/>
                    <a:pt x="0" y="3"/>
                  </a:cubicBezTo>
                  <a:close/>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63" name="Oval 262"/>
            <p:cNvSpPr>
              <a:spLocks noChangeArrowheads="1"/>
            </p:cNvSpPr>
            <p:nvPr/>
          </p:nvSpPr>
          <p:spPr bwMode="auto">
            <a:xfrm>
              <a:off x="2528" y="2435"/>
              <a:ext cx="73" cy="74"/>
            </a:xfrm>
            <a:prstGeom prst="ellipse">
              <a:avLst/>
            </a:prstGeom>
            <a:solidFill>
              <a:srgbClr val="FDC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64" name="Oval 263"/>
            <p:cNvSpPr>
              <a:spLocks noChangeArrowheads="1"/>
            </p:cNvSpPr>
            <p:nvPr/>
          </p:nvSpPr>
          <p:spPr bwMode="auto">
            <a:xfrm>
              <a:off x="2852" y="2471"/>
              <a:ext cx="54" cy="55"/>
            </a:xfrm>
            <a:prstGeom prst="ellipse">
              <a:avLst/>
            </a:prstGeom>
            <a:solidFill>
              <a:srgbClr val="F5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65" name="Rectangle 264"/>
            <p:cNvSpPr>
              <a:spLocks noChangeArrowheads="1"/>
            </p:cNvSpPr>
            <p:nvPr/>
          </p:nvSpPr>
          <p:spPr bwMode="auto">
            <a:xfrm>
              <a:off x="2445" y="2457"/>
              <a:ext cx="14" cy="332"/>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66" name="Oval 265"/>
            <p:cNvSpPr>
              <a:spLocks noChangeArrowheads="1"/>
            </p:cNvSpPr>
            <p:nvPr/>
          </p:nvSpPr>
          <p:spPr bwMode="auto">
            <a:xfrm>
              <a:off x="3233" y="2495"/>
              <a:ext cx="38" cy="38"/>
            </a:xfrm>
            <a:prstGeom prst="ellipse">
              <a:avLst/>
            </a:prstGeom>
            <a:solidFill>
              <a:srgbClr val="F5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67" name="Rectangle 266"/>
            <p:cNvSpPr>
              <a:spLocks noChangeArrowheads="1"/>
            </p:cNvSpPr>
            <p:nvPr/>
          </p:nvSpPr>
          <p:spPr bwMode="auto">
            <a:xfrm>
              <a:off x="3210" y="2644"/>
              <a:ext cx="85" cy="19"/>
            </a:xfrm>
            <a:prstGeom prst="rect">
              <a:avLst/>
            </a:prstGeom>
            <a:solidFill>
              <a:srgbClr val="AE8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68" name="Rectangle 267"/>
            <p:cNvSpPr>
              <a:spLocks noChangeArrowheads="1"/>
            </p:cNvSpPr>
            <p:nvPr/>
          </p:nvSpPr>
          <p:spPr bwMode="auto">
            <a:xfrm>
              <a:off x="3210" y="2644"/>
              <a:ext cx="85"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69" name="Rectangle 268"/>
            <p:cNvSpPr>
              <a:spLocks noChangeArrowheads="1"/>
            </p:cNvSpPr>
            <p:nvPr/>
          </p:nvSpPr>
          <p:spPr bwMode="auto">
            <a:xfrm>
              <a:off x="3210" y="2609"/>
              <a:ext cx="85" cy="16"/>
            </a:xfrm>
            <a:prstGeom prst="rect">
              <a:avLst/>
            </a:prstGeom>
            <a:solidFill>
              <a:srgbClr val="AE8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70" name="Rectangle 269"/>
            <p:cNvSpPr>
              <a:spLocks noChangeArrowheads="1"/>
            </p:cNvSpPr>
            <p:nvPr/>
          </p:nvSpPr>
          <p:spPr bwMode="auto">
            <a:xfrm>
              <a:off x="3210" y="2609"/>
              <a:ext cx="85"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71" name="Freeform 270"/>
            <p:cNvSpPr>
              <a:spLocks/>
            </p:cNvSpPr>
            <p:nvPr/>
          </p:nvSpPr>
          <p:spPr bwMode="auto">
            <a:xfrm>
              <a:off x="2653" y="2511"/>
              <a:ext cx="66" cy="64"/>
            </a:xfrm>
            <a:custGeom>
              <a:avLst/>
              <a:gdLst>
                <a:gd name="T0" fmla="*/ 0 w 28"/>
                <a:gd name="T1" fmla="*/ 20 h 27"/>
                <a:gd name="T2" fmla="*/ 8 w 28"/>
                <a:gd name="T3" fmla="*/ 27 h 27"/>
                <a:gd name="T4" fmla="*/ 21 w 28"/>
                <a:gd name="T5" fmla="*/ 27 h 27"/>
                <a:gd name="T6" fmla="*/ 28 w 28"/>
                <a:gd name="T7" fmla="*/ 20 h 27"/>
                <a:gd name="T8" fmla="*/ 28 w 28"/>
                <a:gd name="T9" fmla="*/ 7 h 27"/>
                <a:gd name="T10" fmla="*/ 21 w 28"/>
                <a:gd name="T11" fmla="*/ 0 h 27"/>
                <a:gd name="T12" fmla="*/ 8 w 28"/>
                <a:gd name="T13" fmla="*/ 0 h 27"/>
                <a:gd name="T14" fmla="*/ 0 w 28"/>
                <a:gd name="T15" fmla="*/ 7 h 27"/>
                <a:gd name="T16" fmla="*/ 0 w 28"/>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0" y="20"/>
                  </a:moveTo>
                  <a:cubicBezTo>
                    <a:pt x="0" y="24"/>
                    <a:pt x="3" y="27"/>
                    <a:pt x="8" y="27"/>
                  </a:cubicBezTo>
                  <a:cubicBezTo>
                    <a:pt x="21" y="27"/>
                    <a:pt x="21" y="27"/>
                    <a:pt x="21" y="27"/>
                  </a:cubicBezTo>
                  <a:cubicBezTo>
                    <a:pt x="25" y="27"/>
                    <a:pt x="28" y="24"/>
                    <a:pt x="28" y="20"/>
                  </a:cubicBezTo>
                  <a:cubicBezTo>
                    <a:pt x="28" y="7"/>
                    <a:pt x="28" y="7"/>
                    <a:pt x="28" y="7"/>
                  </a:cubicBezTo>
                  <a:cubicBezTo>
                    <a:pt x="28" y="3"/>
                    <a:pt x="25" y="0"/>
                    <a:pt x="21" y="0"/>
                  </a:cubicBezTo>
                  <a:cubicBezTo>
                    <a:pt x="8" y="0"/>
                    <a:pt x="8" y="0"/>
                    <a:pt x="8" y="0"/>
                  </a:cubicBezTo>
                  <a:cubicBezTo>
                    <a:pt x="3" y="0"/>
                    <a:pt x="0" y="3"/>
                    <a:pt x="0" y="7"/>
                  </a:cubicBez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72" name="Freeform 271"/>
            <p:cNvSpPr>
              <a:spLocks/>
            </p:cNvSpPr>
            <p:nvPr/>
          </p:nvSpPr>
          <p:spPr bwMode="auto">
            <a:xfrm>
              <a:off x="2632" y="2492"/>
              <a:ext cx="57" cy="110"/>
            </a:xfrm>
            <a:custGeom>
              <a:avLst/>
              <a:gdLst>
                <a:gd name="T0" fmla="*/ 8 w 24"/>
                <a:gd name="T1" fmla="*/ 0 h 46"/>
                <a:gd name="T2" fmla="*/ 0 w 24"/>
                <a:gd name="T3" fmla="*/ 7 h 46"/>
                <a:gd name="T4" fmla="*/ 0 w 24"/>
                <a:gd name="T5" fmla="*/ 38 h 46"/>
                <a:gd name="T6" fmla="*/ 8 w 24"/>
                <a:gd name="T7" fmla="*/ 46 h 46"/>
                <a:gd name="T8" fmla="*/ 16 w 24"/>
                <a:gd name="T9" fmla="*/ 46 h 46"/>
                <a:gd name="T10" fmla="*/ 24 w 24"/>
                <a:gd name="T11" fmla="*/ 38 h 46"/>
                <a:gd name="T12" fmla="*/ 24 w 24"/>
                <a:gd name="T13" fmla="*/ 7 h 46"/>
                <a:gd name="T14" fmla="*/ 16 w 24"/>
                <a:gd name="T15" fmla="*/ 0 h 46"/>
                <a:gd name="T16" fmla="*/ 8 w 24"/>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6">
                  <a:moveTo>
                    <a:pt x="8" y="0"/>
                  </a:moveTo>
                  <a:cubicBezTo>
                    <a:pt x="3" y="0"/>
                    <a:pt x="0" y="3"/>
                    <a:pt x="0" y="7"/>
                  </a:cubicBezTo>
                  <a:cubicBezTo>
                    <a:pt x="0" y="38"/>
                    <a:pt x="0" y="38"/>
                    <a:pt x="0" y="38"/>
                  </a:cubicBezTo>
                  <a:cubicBezTo>
                    <a:pt x="0" y="42"/>
                    <a:pt x="3" y="46"/>
                    <a:pt x="8" y="46"/>
                  </a:cubicBezTo>
                  <a:cubicBezTo>
                    <a:pt x="16" y="46"/>
                    <a:pt x="16" y="46"/>
                    <a:pt x="16" y="46"/>
                  </a:cubicBezTo>
                  <a:cubicBezTo>
                    <a:pt x="20" y="46"/>
                    <a:pt x="24" y="42"/>
                    <a:pt x="24" y="38"/>
                  </a:cubicBezTo>
                  <a:cubicBezTo>
                    <a:pt x="24" y="7"/>
                    <a:pt x="24" y="7"/>
                    <a:pt x="24" y="7"/>
                  </a:cubicBezTo>
                  <a:cubicBezTo>
                    <a:pt x="24" y="3"/>
                    <a:pt x="20" y="0"/>
                    <a:pt x="16" y="0"/>
                  </a:cubicBezTo>
                  <a:lnTo>
                    <a:pt x="8" y="0"/>
                  </a:lnTo>
                  <a:close/>
                </a:path>
              </a:pathLst>
            </a:cu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73" name="Freeform 272"/>
            <p:cNvSpPr>
              <a:spLocks/>
            </p:cNvSpPr>
            <p:nvPr/>
          </p:nvSpPr>
          <p:spPr bwMode="auto">
            <a:xfrm>
              <a:off x="1801" y="2561"/>
              <a:ext cx="954" cy="183"/>
            </a:xfrm>
            <a:custGeom>
              <a:avLst/>
              <a:gdLst>
                <a:gd name="T0" fmla="*/ 123 w 403"/>
                <a:gd name="T1" fmla="*/ 77 h 77"/>
                <a:gd name="T2" fmla="*/ 301 w 403"/>
                <a:gd name="T3" fmla="*/ 77 h 77"/>
                <a:gd name="T4" fmla="*/ 333 w 403"/>
                <a:gd name="T5" fmla="*/ 24 h 77"/>
                <a:gd name="T6" fmla="*/ 395 w 403"/>
                <a:gd name="T7" fmla="*/ 24 h 77"/>
                <a:gd name="T8" fmla="*/ 403 w 403"/>
                <a:gd name="T9" fmla="*/ 16 h 77"/>
                <a:gd name="T10" fmla="*/ 395 w 403"/>
                <a:gd name="T11" fmla="*/ 9 h 77"/>
                <a:gd name="T12" fmla="*/ 324 w 403"/>
                <a:gd name="T13" fmla="*/ 9 h 77"/>
                <a:gd name="T14" fmla="*/ 292 w 403"/>
                <a:gd name="T15" fmla="*/ 61 h 77"/>
                <a:gd name="T16" fmla="*/ 130 w 403"/>
                <a:gd name="T17" fmla="*/ 61 h 77"/>
                <a:gd name="T18" fmla="*/ 77 w 403"/>
                <a:gd name="T19" fmla="*/ 0 h 77"/>
                <a:gd name="T20" fmla="*/ 8 w 403"/>
                <a:gd name="T21" fmla="*/ 0 h 77"/>
                <a:gd name="T22" fmla="*/ 0 w 403"/>
                <a:gd name="T23" fmla="*/ 8 h 77"/>
                <a:gd name="T24" fmla="*/ 8 w 403"/>
                <a:gd name="T25" fmla="*/ 16 h 77"/>
                <a:gd name="T26" fmla="*/ 70 w 403"/>
                <a:gd name="T27" fmla="*/ 16 h 77"/>
                <a:gd name="T28" fmla="*/ 123 w 403"/>
                <a:gd name="T2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 h="77">
                  <a:moveTo>
                    <a:pt x="123" y="77"/>
                  </a:moveTo>
                  <a:cubicBezTo>
                    <a:pt x="301" y="77"/>
                    <a:pt x="301" y="77"/>
                    <a:pt x="301" y="77"/>
                  </a:cubicBezTo>
                  <a:cubicBezTo>
                    <a:pt x="333" y="24"/>
                    <a:pt x="333" y="24"/>
                    <a:pt x="333" y="24"/>
                  </a:cubicBezTo>
                  <a:cubicBezTo>
                    <a:pt x="395" y="24"/>
                    <a:pt x="395" y="24"/>
                    <a:pt x="395" y="24"/>
                  </a:cubicBezTo>
                  <a:cubicBezTo>
                    <a:pt x="399" y="24"/>
                    <a:pt x="403" y="21"/>
                    <a:pt x="403" y="16"/>
                  </a:cubicBezTo>
                  <a:cubicBezTo>
                    <a:pt x="403" y="12"/>
                    <a:pt x="399" y="9"/>
                    <a:pt x="395" y="9"/>
                  </a:cubicBezTo>
                  <a:cubicBezTo>
                    <a:pt x="324" y="9"/>
                    <a:pt x="324" y="9"/>
                    <a:pt x="324" y="9"/>
                  </a:cubicBezTo>
                  <a:cubicBezTo>
                    <a:pt x="292" y="61"/>
                    <a:pt x="292" y="61"/>
                    <a:pt x="292" y="61"/>
                  </a:cubicBezTo>
                  <a:cubicBezTo>
                    <a:pt x="130" y="61"/>
                    <a:pt x="130" y="61"/>
                    <a:pt x="130" y="61"/>
                  </a:cubicBezTo>
                  <a:cubicBezTo>
                    <a:pt x="77" y="0"/>
                    <a:pt x="77" y="0"/>
                    <a:pt x="77" y="0"/>
                  </a:cubicBezTo>
                  <a:cubicBezTo>
                    <a:pt x="8" y="0"/>
                    <a:pt x="8" y="0"/>
                    <a:pt x="8" y="0"/>
                  </a:cubicBezTo>
                  <a:cubicBezTo>
                    <a:pt x="3" y="0"/>
                    <a:pt x="0" y="4"/>
                    <a:pt x="0" y="8"/>
                  </a:cubicBezTo>
                  <a:cubicBezTo>
                    <a:pt x="0" y="12"/>
                    <a:pt x="3" y="16"/>
                    <a:pt x="8" y="16"/>
                  </a:cubicBezTo>
                  <a:cubicBezTo>
                    <a:pt x="70" y="16"/>
                    <a:pt x="70" y="16"/>
                    <a:pt x="70" y="16"/>
                  </a:cubicBezTo>
                  <a:lnTo>
                    <a:pt x="123" y="77"/>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74" name="Rectangle 273"/>
            <p:cNvSpPr>
              <a:spLocks noChangeArrowheads="1"/>
            </p:cNvSpPr>
            <p:nvPr/>
          </p:nvSpPr>
          <p:spPr bwMode="auto">
            <a:xfrm>
              <a:off x="2355" y="2711"/>
              <a:ext cx="28" cy="358"/>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75" name="Rectangle 274"/>
            <p:cNvSpPr>
              <a:spLocks noChangeArrowheads="1"/>
            </p:cNvSpPr>
            <p:nvPr/>
          </p:nvSpPr>
          <p:spPr bwMode="auto">
            <a:xfrm>
              <a:off x="2206" y="3041"/>
              <a:ext cx="149" cy="2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76" name="Rectangle 275"/>
            <p:cNvSpPr>
              <a:spLocks noChangeArrowheads="1"/>
            </p:cNvSpPr>
            <p:nvPr/>
          </p:nvSpPr>
          <p:spPr bwMode="auto">
            <a:xfrm>
              <a:off x="2206" y="2934"/>
              <a:ext cx="149" cy="2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77" name="Rectangle 276"/>
            <p:cNvSpPr>
              <a:spLocks noChangeArrowheads="1"/>
            </p:cNvSpPr>
            <p:nvPr/>
          </p:nvSpPr>
          <p:spPr bwMode="auto">
            <a:xfrm>
              <a:off x="2206" y="2827"/>
              <a:ext cx="149" cy="2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78" name="Rectangle 277"/>
            <p:cNvSpPr>
              <a:spLocks noChangeArrowheads="1"/>
            </p:cNvSpPr>
            <p:nvPr/>
          </p:nvSpPr>
          <p:spPr bwMode="auto">
            <a:xfrm>
              <a:off x="2206" y="2711"/>
              <a:ext cx="149" cy="2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79" name="Rectangle 278"/>
            <p:cNvSpPr>
              <a:spLocks noChangeArrowheads="1"/>
            </p:cNvSpPr>
            <p:nvPr/>
          </p:nvSpPr>
          <p:spPr bwMode="auto">
            <a:xfrm>
              <a:off x="2177" y="2711"/>
              <a:ext cx="29" cy="358"/>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80" name="Freeform 279"/>
            <p:cNvSpPr>
              <a:spLocks/>
            </p:cNvSpPr>
            <p:nvPr/>
          </p:nvSpPr>
          <p:spPr bwMode="auto">
            <a:xfrm>
              <a:off x="3356" y="2666"/>
              <a:ext cx="666" cy="557"/>
            </a:xfrm>
            <a:custGeom>
              <a:avLst/>
              <a:gdLst>
                <a:gd name="T0" fmla="*/ 281 w 281"/>
                <a:gd name="T1" fmla="*/ 222 h 235"/>
                <a:gd name="T2" fmla="*/ 148 w 281"/>
                <a:gd name="T3" fmla="*/ 0 h 235"/>
                <a:gd name="T4" fmla="*/ 117 w 281"/>
                <a:gd name="T5" fmla="*/ 19 h 235"/>
                <a:gd name="T6" fmla="*/ 7 w 281"/>
                <a:gd name="T7" fmla="*/ 165 h 235"/>
                <a:gd name="T8" fmla="*/ 281 w 281"/>
                <a:gd name="T9" fmla="*/ 222 h 235"/>
              </a:gdLst>
              <a:ahLst/>
              <a:cxnLst>
                <a:cxn ang="0">
                  <a:pos x="T0" y="T1"/>
                </a:cxn>
                <a:cxn ang="0">
                  <a:pos x="T2" y="T3"/>
                </a:cxn>
                <a:cxn ang="0">
                  <a:pos x="T4" y="T5"/>
                </a:cxn>
                <a:cxn ang="0">
                  <a:pos x="T6" y="T7"/>
                </a:cxn>
                <a:cxn ang="0">
                  <a:pos x="T8" y="T9"/>
                </a:cxn>
              </a:cxnLst>
              <a:rect l="0" t="0" r="r" b="b"/>
              <a:pathLst>
                <a:path w="281" h="235">
                  <a:moveTo>
                    <a:pt x="281" y="222"/>
                  </a:moveTo>
                  <a:cubicBezTo>
                    <a:pt x="148" y="0"/>
                    <a:pt x="148" y="0"/>
                    <a:pt x="148" y="0"/>
                  </a:cubicBezTo>
                  <a:cubicBezTo>
                    <a:pt x="117" y="19"/>
                    <a:pt x="117" y="19"/>
                    <a:pt x="117" y="19"/>
                  </a:cubicBezTo>
                  <a:cubicBezTo>
                    <a:pt x="117" y="19"/>
                    <a:pt x="0" y="98"/>
                    <a:pt x="7" y="165"/>
                  </a:cubicBezTo>
                  <a:cubicBezTo>
                    <a:pt x="15" y="232"/>
                    <a:pt x="156" y="235"/>
                    <a:pt x="281" y="222"/>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55000" lnSpcReduction="20000"/>
            </a:bodyPr>
            <a:lstStyle/>
            <a:p>
              <a:endParaRPr lang="en-US" sz="1350"/>
            </a:p>
          </p:txBody>
        </p:sp>
        <p:sp>
          <p:nvSpPr>
            <p:cNvPr id="281" name="Freeform 280"/>
            <p:cNvSpPr>
              <a:spLocks/>
            </p:cNvSpPr>
            <p:nvPr/>
          </p:nvSpPr>
          <p:spPr bwMode="auto">
            <a:xfrm>
              <a:off x="3638" y="2697"/>
              <a:ext cx="308" cy="498"/>
            </a:xfrm>
            <a:custGeom>
              <a:avLst/>
              <a:gdLst>
                <a:gd name="T0" fmla="*/ 17 w 308"/>
                <a:gd name="T1" fmla="*/ 0 h 498"/>
                <a:gd name="T2" fmla="*/ 0 w 308"/>
                <a:gd name="T3" fmla="*/ 11 h 498"/>
                <a:gd name="T4" fmla="*/ 294 w 308"/>
                <a:gd name="T5" fmla="*/ 498 h 498"/>
                <a:gd name="T6" fmla="*/ 308 w 308"/>
                <a:gd name="T7" fmla="*/ 488 h 498"/>
                <a:gd name="T8" fmla="*/ 17 w 308"/>
                <a:gd name="T9" fmla="*/ 0 h 498"/>
              </a:gdLst>
              <a:ahLst/>
              <a:cxnLst>
                <a:cxn ang="0">
                  <a:pos x="T0" y="T1"/>
                </a:cxn>
                <a:cxn ang="0">
                  <a:pos x="T2" y="T3"/>
                </a:cxn>
                <a:cxn ang="0">
                  <a:pos x="T4" y="T5"/>
                </a:cxn>
                <a:cxn ang="0">
                  <a:pos x="T6" y="T7"/>
                </a:cxn>
                <a:cxn ang="0">
                  <a:pos x="T8" y="T9"/>
                </a:cxn>
              </a:cxnLst>
              <a:rect l="0" t="0" r="r" b="b"/>
              <a:pathLst>
                <a:path w="308" h="498">
                  <a:moveTo>
                    <a:pt x="17" y="0"/>
                  </a:moveTo>
                  <a:lnTo>
                    <a:pt x="0" y="11"/>
                  </a:lnTo>
                  <a:lnTo>
                    <a:pt x="294" y="498"/>
                  </a:lnTo>
                  <a:lnTo>
                    <a:pt x="308" y="488"/>
                  </a:lnTo>
                  <a:lnTo>
                    <a:pt x="17" y="0"/>
                  </a:lnTo>
                  <a:close/>
                </a:path>
              </a:pathLst>
            </a:custGeom>
            <a:solidFill>
              <a:srgbClr val="A974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282" name="Freeform 281"/>
            <p:cNvSpPr>
              <a:spLocks/>
            </p:cNvSpPr>
            <p:nvPr/>
          </p:nvSpPr>
          <p:spPr bwMode="auto">
            <a:xfrm>
              <a:off x="3638" y="2697"/>
              <a:ext cx="308" cy="498"/>
            </a:xfrm>
            <a:custGeom>
              <a:avLst/>
              <a:gdLst>
                <a:gd name="T0" fmla="*/ 17 w 308"/>
                <a:gd name="T1" fmla="*/ 0 h 498"/>
                <a:gd name="T2" fmla="*/ 0 w 308"/>
                <a:gd name="T3" fmla="*/ 11 h 498"/>
                <a:gd name="T4" fmla="*/ 294 w 308"/>
                <a:gd name="T5" fmla="*/ 498 h 498"/>
                <a:gd name="T6" fmla="*/ 308 w 308"/>
                <a:gd name="T7" fmla="*/ 488 h 498"/>
                <a:gd name="T8" fmla="*/ 17 w 308"/>
                <a:gd name="T9" fmla="*/ 0 h 498"/>
              </a:gdLst>
              <a:ahLst/>
              <a:cxnLst>
                <a:cxn ang="0">
                  <a:pos x="T0" y="T1"/>
                </a:cxn>
                <a:cxn ang="0">
                  <a:pos x="T2" y="T3"/>
                </a:cxn>
                <a:cxn ang="0">
                  <a:pos x="T4" y="T5"/>
                </a:cxn>
                <a:cxn ang="0">
                  <a:pos x="T6" y="T7"/>
                </a:cxn>
                <a:cxn ang="0">
                  <a:pos x="T8" y="T9"/>
                </a:cxn>
              </a:cxnLst>
              <a:rect l="0" t="0" r="r" b="b"/>
              <a:pathLst>
                <a:path w="308" h="498">
                  <a:moveTo>
                    <a:pt x="17" y="0"/>
                  </a:moveTo>
                  <a:lnTo>
                    <a:pt x="0" y="11"/>
                  </a:lnTo>
                  <a:lnTo>
                    <a:pt x="294" y="498"/>
                  </a:lnTo>
                  <a:lnTo>
                    <a:pt x="308" y="488"/>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283" name="Freeform 282"/>
            <p:cNvSpPr>
              <a:spLocks/>
            </p:cNvSpPr>
            <p:nvPr/>
          </p:nvSpPr>
          <p:spPr bwMode="auto">
            <a:xfrm>
              <a:off x="3330" y="2549"/>
              <a:ext cx="765" cy="667"/>
            </a:xfrm>
            <a:custGeom>
              <a:avLst/>
              <a:gdLst>
                <a:gd name="T0" fmla="*/ 323 w 323"/>
                <a:gd name="T1" fmla="*/ 281 h 281"/>
                <a:gd name="T2" fmla="*/ 133 w 323"/>
                <a:gd name="T3" fmla="*/ 281 h 281"/>
                <a:gd name="T4" fmla="*/ 8 w 323"/>
                <a:gd name="T5" fmla="*/ 206 h 281"/>
                <a:gd name="T6" fmla="*/ 179 w 323"/>
                <a:gd name="T7" fmla="*/ 17 h 281"/>
                <a:gd name="T8" fmla="*/ 179 w 323"/>
                <a:gd name="T9" fmla="*/ 41 h 281"/>
                <a:gd name="T10" fmla="*/ 70 w 323"/>
                <a:gd name="T11" fmla="*/ 133 h 281"/>
                <a:gd name="T12" fmla="*/ 103 w 323"/>
                <a:gd name="T13" fmla="*/ 261 h 281"/>
                <a:gd name="T14" fmla="*/ 310 w 323"/>
                <a:gd name="T15" fmla="*/ 261 h 281"/>
                <a:gd name="T16" fmla="*/ 323 w 323"/>
                <a:gd name="T1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281">
                  <a:moveTo>
                    <a:pt x="323" y="281"/>
                  </a:moveTo>
                  <a:cubicBezTo>
                    <a:pt x="323" y="281"/>
                    <a:pt x="160" y="281"/>
                    <a:pt x="133" y="281"/>
                  </a:cubicBezTo>
                  <a:cubicBezTo>
                    <a:pt x="33" y="281"/>
                    <a:pt x="8" y="244"/>
                    <a:pt x="8" y="206"/>
                  </a:cubicBezTo>
                  <a:cubicBezTo>
                    <a:pt x="8" y="125"/>
                    <a:pt x="205" y="0"/>
                    <a:pt x="179" y="17"/>
                  </a:cubicBezTo>
                  <a:cubicBezTo>
                    <a:pt x="179" y="41"/>
                    <a:pt x="179" y="41"/>
                    <a:pt x="179" y="41"/>
                  </a:cubicBezTo>
                  <a:cubicBezTo>
                    <a:pt x="179" y="41"/>
                    <a:pt x="131" y="78"/>
                    <a:pt x="70" y="133"/>
                  </a:cubicBezTo>
                  <a:cubicBezTo>
                    <a:pt x="0" y="196"/>
                    <a:pt x="39" y="261"/>
                    <a:pt x="103" y="261"/>
                  </a:cubicBezTo>
                  <a:cubicBezTo>
                    <a:pt x="177" y="261"/>
                    <a:pt x="310" y="261"/>
                    <a:pt x="310" y="261"/>
                  </a:cubicBezTo>
                  <a:lnTo>
                    <a:pt x="323" y="28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70000" lnSpcReduction="20000"/>
            </a:bodyPr>
            <a:lstStyle/>
            <a:p>
              <a:endParaRPr lang="en-US" sz="1350"/>
            </a:p>
          </p:txBody>
        </p:sp>
      </p:grpSp>
      <p:grpSp>
        <p:nvGrpSpPr>
          <p:cNvPr id="287" name="Group 583"/>
          <p:cNvGrpSpPr>
            <a:grpSpLocks noChangeAspect="1"/>
          </p:cNvGrpSpPr>
          <p:nvPr/>
        </p:nvGrpSpPr>
        <p:grpSpPr bwMode="auto">
          <a:xfrm flipH="1">
            <a:off x="10080847" y="5411393"/>
            <a:ext cx="895545" cy="694148"/>
            <a:chOff x="1498" y="1229"/>
            <a:chExt cx="2459" cy="1906"/>
          </a:xfrm>
        </p:grpSpPr>
        <p:grpSp>
          <p:nvGrpSpPr>
            <p:cNvPr id="288" name="Group 784"/>
            <p:cNvGrpSpPr>
              <a:grpSpLocks/>
            </p:cNvGrpSpPr>
            <p:nvPr/>
          </p:nvGrpSpPr>
          <p:grpSpPr bwMode="auto">
            <a:xfrm>
              <a:off x="1498" y="1229"/>
              <a:ext cx="2433" cy="1866"/>
              <a:chOff x="1498" y="1229"/>
              <a:chExt cx="2433" cy="1866"/>
            </a:xfrm>
          </p:grpSpPr>
          <p:sp>
            <p:nvSpPr>
              <p:cNvPr id="392" name="Freeform 584"/>
              <p:cNvSpPr>
                <a:spLocks/>
              </p:cNvSpPr>
              <p:nvPr/>
            </p:nvSpPr>
            <p:spPr bwMode="auto">
              <a:xfrm>
                <a:off x="3775" y="2073"/>
                <a:ext cx="156" cy="190"/>
              </a:xfrm>
              <a:custGeom>
                <a:avLst/>
                <a:gdLst>
                  <a:gd name="T0" fmla="*/ 43 w 66"/>
                  <a:gd name="T1" fmla="*/ 0 h 80"/>
                  <a:gd name="T2" fmla="*/ 43 w 66"/>
                  <a:gd name="T3" fmla="*/ 21 h 80"/>
                  <a:gd name="T4" fmla="*/ 17 w 66"/>
                  <a:gd name="T5" fmla="*/ 51 h 80"/>
                  <a:gd name="T6" fmla="*/ 49 w 66"/>
                  <a:gd name="T7" fmla="*/ 64 h 80"/>
                  <a:gd name="T8" fmla="*/ 62 w 66"/>
                  <a:gd name="T9" fmla="*/ 41 h 80"/>
                  <a:gd name="T10" fmla="*/ 64 w 66"/>
                  <a:gd name="T11" fmla="*/ 44 h 80"/>
                  <a:gd name="T12" fmla="*/ 62 w 66"/>
                  <a:gd name="T13" fmla="*/ 53 h 80"/>
                  <a:gd name="T14" fmla="*/ 32 w 66"/>
                  <a:gd name="T15" fmla="*/ 80 h 80"/>
                  <a:gd name="T16" fmla="*/ 0 w 66"/>
                  <a:gd name="T17" fmla="*/ 51 h 80"/>
                  <a:gd name="T18" fmla="*/ 16 w 66"/>
                  <a:gd name="T19" fmla="*/ 24 h 80"/>
                  <a:gd name="T20" fmla="*/ 29 w 66"/>
                  <a:gd name="T21" fmla="*/ 6 h 80"/>
                  <a:gd name="T22" fmla="*/ 29 w 66"/>
                  <a:gd name="T23" fmla="*/ 0 h 80"/>
                  <a:gd name="T24" fmla="*/ 43 w 66"/>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80">
                    <a:moveTo>
                      <a:pt x="43" y="0"/>
                    </a:moveTo>
                    <a:cubicBezTo>
                      <a:pt x="43" y="21"/>
                      <a:pt x="43" y="21"/>
                      <a:pt x="43" y="21"/>
                    </a:cubicBezTo>
                    <a:cubicBezTo>
                      <a:pt x="43" y="21"/>
                      <a:pt x="17" y="32"/>
                      <a:pt x="17" y="51"/>
                    </a:cubicBezTo>
                    <a:cubicBezTo>
                      <a:pt x="17" y="69"/>
                      <a:pt x="41" y="72"/>
                      <a:pt x="49" y="64"/>
                    </a:cubicBezTo>
                    <a:cubicBezTo>
                      <a:pt x="57" y="56"/>
                      <a:pt x="55" y="41"/>
                      <a:pt x="62" y="41"/>
                    </a:cubicBezTo>
                    <a:cubicBezTo>
                      <a:pt x="66" y="41"/>
                      <a:pt x="65" y="44"/>
                      <a:pt x="64" y="44"/>
                    </a:cubicBezTo>
                    <a:cubicBezTo>
                      <a:pt x="64" y="44"/>
                      <a:pt x="62" y="45"/>
                      <a:pt x="62" y="53"/>
                    </a:cubicBezTo>
                    <a:cubicBezTo>
                      <a:pt x="62" y="61"/>
                      <a:pt x="55" y="80"/>
                      <a:pt x="32" y="80"/>
                    </a:cubicBezTo>
                    <a:cubicBezTo>
                      <a:pt x="13" y="80"/>
                      <a:pt x="0" y="65"/>
                      <a:pt x="0" y="51"/>
                    </a:cubicBezTo>
                    <a:cubicBezTo>
                      <a:pt x="0" y="37"/>
                      <a:pt x="5" y="31"/>
                      <a:pt x="16" y="24"/>
                    </a:cubicBezTo>
                    <a:cubicBezTo>
                      <a:pt x="24" y="19"/>
                      <a:pt x="29" y="9"/>
                      <a:pt x="29" y="6"/>
                    </a:cubicBezTo>
                    <a:cubicBezTo>
                      <a:pt x="29" y="3"/>
                      <a:pt x="29" y="0"/>
                      <a:pt x="29" y="0"/>
                    </a:cubicBezTo>
                    <a:cubicBezTo>
                      <a:pt x="43" y="0"/>
                      <a:pt x="43" y="0"/>
                      <a:pt x="43" y="0"/>
                    </a:cubicBezTo>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93" name="Freeform 585"/>
              <p:cNvSpPr>
                <a:spLocks/>
              </p:cNvSpPr>
              <p:nvPr/>
            </p:nvSpPr>
            <p:spPr bwMode="auto">
              <a:xfrm>
                <a:off x="3834" y="2019"/>
                <a:ext cx="54" cy="73"/>
              </a:xfrm>
              <a:custGeom>
                <a:avLst/>
                <a:gdLst>
                  <a:gd name="T0" fmla="*/ 0 w 23"/>
                  <a:gd name="T1" fmla="*/ 19 h 31"/>
                  <a:gd name="T2" fmla="*/ 11 w 23"/>
                  <a:gd name="T3" fmla="*/ 31 h 31"/>
                  <a:gd name="T4" fmla="*/ 23 w 23"/>
                  <a:gd name="T5" fmla="*/ 19 h 31"/>
                  <a:gd name="T6" fmla="*/ 23 w 23"/>
                  <a:gd name="T7" fmla="*/ 12 h 31"/>
                  <a:gd name="T8" fmla="*/ 11 w 23"/>
                  <a:gd name="T9" fmla="*/ 0 h 31"/>
                  <a:gd name="T10" fmla="*/ 0 w 23"/>
                  <a:gd name="T11" fmla="*/ 12 h 31"/>
                  <a:gd name="T12" fmla="*/ 0 w 23"/>
                  <a:gd name="T13" fmla="*/ 19 h 31"/>
                </a:gdLst>
                <a:ahLst/>
                <a:cxnLst>
                  <a:cxn ang="0">
                    <a:pos x="T0" y="T1"/>
                  </a:cxn>
                  <a:cxn ang="0">
                    <a:pos x="T2" y="T3"/>
                  </a:cxn>
                  <a:cxn ang="0">
                    <a:pos x="T4" y="T5"/>
                  </a:cxn>
                  <a:cxn ang="0">
                    <a:pos x="T6" y="T7"/>
                  </a:cxn>
                  <a:cxn ang="0">
                    <a:pos x="T8" y="T9"/>
                  </a:cxn>
                  <a:cxn ang="0">
                    <a:pos x="T10" y="T11"/>
                  </a:cxn>
                  <a:cxn ang="0">
                    <a:pos x="T12" y="T13"/>
                  </a:cxn>
                </a:cxnLst>
                <a:rect l="0" t="0" r="r" b="b"/>
                <a:pathLst>
                  <a:path w="23" h="31">
                    <a:moveTo>
                      <a:pt x="0" y="19"/>
                    </a:moveTo>
                    <a:cubicBezTo>
                      <a:pt x="0" y="26"/>
                      <a:pt x="5" y="31"/>
                      <a:pt x="11" y="31"/>
                    </a:cubicBezTo>
                    <a:cubicBezTo>
                      <a:pt x="18" y="31"/>
                      <a:pt x="23" y="26"/>
                      <a:pt x="23" y="19"/>
                    </a:cubicBezTo>
                    <a:cubicBezTo>
                      <a:pt x="23" y="12"/>
                      <a:pt x="23" y="12"/>
                      <a:pt x="23" y="12"/>
                    </a:cubicBezTo>
                    <a:cubicBezTo>
                      <a:pt x="23" y="6"/>
                      <a:pt x="18" y="0"/>
                      <a:pt x="11" y="0"/>
                    </a:cubicBezTo>
                    <a:cubicBezTo>
                      <a:pt x="5" y="0"/>
                      <a:pt x="0" y="6"/>
                      <a:pt x="0" y="12"/>
                    </a:cubicBezTo>
                    <a:lnTo>
                      <a:pt x="0" y="19"/>
                    </a:lnTo>
                    <a:close/>
                  </a:path>
                </a:pathLst>
              </a:custGeom>
              <a:solidFill>
                <a:srgbClr val="575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94" name="Rectangle 586"/>
              <p:cNvSpPr>
                <a:spLocks noChangeArrowheads="1"/>
              </p:cNvSpPr>
              <p:nvPr/>
            </p:nvSpPr>
            <p:spPr bwMode="auto">
              <a:xfrm>
                <a:off x="3817" y="1609"/>
                <a:ext cx="22" cy="313"/>
              </a:xfrm>
              <a:prstGeom prst="rect">
                <a:avLst/>
              </a:prstGeom>
              <a:solidFill>
                <a:srgbClr val="B4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95" name="Rectangle 587"/>
              <p:cNvSpPr>
                <a:spLocks noChangeArrowheads="1"/>
              </p:cNvSpPr>
              <p:nvPr/>
            </p:nvSpPr>
            <p:spPr bwMode="auto">
              <a:xfrm>
                <a:off x="3888" y="1609"/>
                <a:ext cx="10" cy="313"/>
              </a:xfrm>
              <a:prstGeom prst="rect">
                <a:avLst/>
              </a:prstGeom>
              <a:solidFill>
                <a:srgbClr val="B4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96" name="Freeform 588"/>
              <p:cNvSpPr>
                <a:spLocks/>
              </p:cNvSpPr>
              <p:nvPr/>
            </p:nvSpPr>
            <p:spPr bwMode="auto">
              <a:xfrm>
                <a:off x="3829" y="1229"/>
                <a:ext cx="69" cy="34"/>
              </a:xfrm>
              <a:custGeom>
                <a:avLst/>
                <a:gdLst>
                  <a:gd name="T0" fmla="*/ 0 w 29"/>
                  <a:gd name="T1" fmla="*/ 7 h 14"/>
                  <a:gd name="T2" fmla="*/ 7 w 29"/>
                  <a:gd name="T3" fmla="*/ 14 h 14"/>
                  <a:gd name="T4" fmla="*/ 22 w 29"/>
                  <a:gd name="T5" fmla="*/ 14 h 14"/>
                  <a:gd name="T6" fmla="*/ 29 w 29"/>
                  <a:gd name="T7" fmla="*/ 7 h 14"/>
                  <a:gd name="T8" fmla="*/ 22 w 29"/>
                  <a:gd name="T9" fmla="*/ 0 h 14"/>
                  <a:gd name="T10" fmla="*/ 7 w 29"/>
                  <a:gd name="T11" fmla="*/ 0 h 14"/>
                  <a:gd name="T12" fmla="*/ 0 w 29"/>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29" h="14">
                    <a:moveTo>
                      <a:pt x="0" y="7"/>
                    </a:moveTo>
                    <a:cubicBezTo>
                      <a:pt x="0" y="11"/>
                      <a:pt x="3" y="14"/>
                      <a:pt x="7" y="14"/>
                    </a:cubicBezTo>
                    <a:cubicBezTo>
                      <a:pt x="22" y="14"/>
                      <a:pt x="22" y="14"/>
                      <a:pt x="22" y="14"/>
                    </a:cubicBezTo>
                    <a:cubicBezTo>
                      <a:pt x="26" y="14"/>
                      <a:pt x="29" y="11"/>
                      <a:pt x="29" y="7"/>
                    </a:cubicBezTo>
                    <a:cubicBezTo>
                      <a:pt x="29" y="3"/>
                      <a:pt x="26" y="0"/>
                      <a:pt x="22" y="0"/>
                    </a:cubicBezTo>
                    <a:cubicBezTo>
                      <a:pt x="7" y="0"/>
                      <a:pt x="7" y="0"/>
                      <a:pt x="7" y="0"/>
                    </a:cubicBezTo>
                    <a:cubicBezTo>
                      <a:pt x="3" y="0"/>
                      <a:pt x="0" y="3"/>
                      <a:pt x="0" y="7"/>
                    </a:cubicBezTo>
                    <a:close/>
                  </a:path>
                </a:pathLst>
              </a:custGeom>
              <a:solidFill>
                <a:srgbClr val="5E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97" name="Rectangle 589"/>
              <p:cNvSpPr>
                <a:spLocks noChangeArrowheads="1"/>
              </p:cNvSpPr>
              <p:nvPr/>
            </p:nvSpPr>
            <p:spPr bwMode="auto">
              <a:xfrm>
                <a:off x="2398" y="1246"/>
                <a:ext cx="1483" cy="12"/>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98" name="Rectangle 590"/>
              <p:cNvSpPr>
                <a:spLocks noChangeArrowheads="1"/>
              </p:cNvSpPr>
              <p:nvPr/>
            </p:nvSpPr>
            <p:spPr bwMode="auto">
              <a:xfrm>
                <a:off x="2351" y="1239"/>
                <a:ext cx="64" cy="36"/>
              </a:xfrm>
              <a:prstGeom prst="rect">
                <a:avLst/>
              </a:prstGeom>
              <a:solidFill>
                <a:srgbClr val="B4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99" name="Freeform 591"/>
              <p:cNvSpPr>
                <a:spLocks/>
              </p:cNvSpPr>
              <p:nvPr/>
            </p:nvSpPr>
            <p:spPr bwMode="auto">
              <a:xfrm>
                <a:off x="2313" y="1265"/>
                <a:ext cx="140" cy="45"/>
              </a:xfrm>
              <a:custGeom>
                <a:avLst/>
                <a:gdLst>
                  <a:gd name="T0" fmla="*/ 0 w 59"/>
                  <a:gd name="T1" fmla="*/ 9 h 19"/>
                  <a:gd name="T2" fmla="*/ 10 w 59"/>
                  <a:gd name="T3" fmla="*/ 19 h 19"/>
                  <a:gd name="T4" fmla="*/ 50 w 59"/>
                  <a:gd name="T5" fmla="*/ 19 h 19"/>
                  <a:gd name="T6" fmla="*/ 59 w 59"/>
                  <a:gd name="T7" fmla="*/ 9 h 19"/>
                  <a:gd name="T8" fmla="*/ 50 w 59"/>
                  <a:gd name="T9" fmla="*/ 0 h 19"/>
                  <a:gd name="T10" fmla="*/ 10 w 59"/>
                  <a:gd name="T11" fmla="*/ 0 h 19"/>
                  <a:gd name="T12" fmla="*/ 0 w 59"/>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59" h="19">
                    <a:moveTo>
                      <a:pt x="0" y="9"/>
                    </a:moveTo>
                    <a:cubicBezTo>
                      <a:pt x="0" y="14"/>
                      <a:pt x="4" y="19"/>
                      <a:pt x="10" y="19"/>
                    </a:cubicBezTo>
                    <a:cubicBezTo>
                      <a:pt x="50" y="19"/>
                      <a:pt x="50" y="19"/>
                      <a:pt x="50" y="19"/>
                    </a:cubicBezTo>
                    <a:cubicBezTo>
                      <a:pt x="55" y="19"/>
                      <a:pt x="59" y="14"/>
                      <a:pt x="59" y="9"/>
                    </a:cubicBezTo>
                    <a:cubicBezTo>
                      <a:pt x="59" y="4"/>
                      <a:pt x="55" y="0"/>
                      <a:pt x="50" y="0"/>
                    </a:cubicBezTo>
                    <a:cubicBezTo>
                      <a:pt x="10" y="0"/>
                      <a:pt x="10" y="0"/>
                      <a:pt x="10" y="0"/>
                    </a:cubicBezTo>
                    <a:cubicBezTo>
                      <a:pt x="4" y="0"/>
                      <a:pt x="0" y="4"/>
                      <a:pt x="0" y="9"/>
                    </a:cubicBezTo>
                    <a:close/>
                  </a:path>
                </a:pathLst>
              </a:custGeom>
              <a:solidFill>
                <a:srgbClr val="5E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00" name="Rectangle 592"/>
              <p:cNvSpPr>
                <a:spLocks noChangeArrowheads="1"/>
              </p:cNvSpPr>
              <p:nvPr/>
            </p:nvSpPr>
            <p:spPr bwMode="auto">
              <a:xfrm>
                <a:off x="3396" y="1346"/>
                <a:ext cx="369" cy="111"/>
              </a:xfrm>
              <a:prstGeom prst="rect">
                <a:avLst/>
              </a:prstGeom>
              <a:solidFill>
                <a:srgbClr val="B4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01" name="Freeform 593"/>
              <p:cNvSpPr>
                <a:spLocks/>
              </p:cNvSpPr>
              <p:nvPr/>
            </p:nvSpPr>
            <p:spPr bwMode="auto">
              <a:xfrm>
                <a:off x="2408" y="1315"/>
                <a:ext cx="1172" cy="168"/>
              </a:xfrm>
              <a:custGeom>
                <a:avLst/>
                <a:gdLst>
                  <a:gd name="T0" fmla="*/ 0 w 495"/>
                  <a:gd name="T1" fmla="*/ 64 h 71"/>
                  <a:gd name="T2" fmla="*/ 7 w 495"/>
                  <a:gd name="T3" fmla="*/ 71 h 71"/>
                  <a:gd name="T4" fmla="*/ 487 w 495"/>
                  <a:gd name="T5" fmla="*/ 71 h 71"/>
                  <a:gd name="T6" fmla="*/ 495 w 495"/>
                  <a:gd name="T7" fmla="*/ 64 h 71"/>
                  <a:gd name="T8" fmla="*/ 495 w 495"/>
                  <a:gd name="T9" fmla="*/ 8 h 71"/>
                  <a:gd name="T10" fmla="*/ 487 w 495"/>
                  <a:gd name="T11" fmla="*/ 0 h 71"/>
                  <a:gd name="T12" fmla="*/ 7 w 495"/>
                  <a:gd name="T13" fmla="*/ 0 h 71"/>
                  <a:gd name="T14" fmla="*/ 0 w 495"/>
                  <a:gd name="T15" fmla="*/ 8 h 71"/>
                  <a:gd name="T16" fmla="*/ 0 w 495"/>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5" h="71">
                    <a:moveTo>
                      <a:pt x="0" y="64"/>
                    </a:moveTo>
                    <a:cubicBezTo>
                      <a:pt x="0" y="68"/>
                      <a:pt x="3" y="71"/>
                      <a:pt x="7" y="71"/>
                    </a:cubicBezTo>
                    <a:cubicBezTo>
                      <a:pt x="487" y="71"/>
                      <a:pt x="487" y="71"/>
                      <a:pt x="487" y="71"/>
                    </a:cubicBezTo>
                    <a:cubicBezTo>
                      <a:pt x="492" y="71"/>
                      <a:pt x="495" y="68"/>
                      <a:pt x="495" y="64"/>
                    </a:cubicBezTo>
                    <a:cubicBezTo>
                      <a:pt x="495" y="8"/>
                      <a:pt x="495" y="8"/>
                      <a:pt x="495" y="8"/>
                    </a:cubicBezTo>
                    <a:cubicBezTo>
                      <a:pt x="495" y="3"/>
                      <a:pt x="492" y="0"/>
                      <a:pt x="487" y="0"/>
                    </a:cubicBezTo>
                    <a:cubicBezTo>
                      <a:pt x="7" y="0"/>
                      <a:pt x="7" y="0"/>
                      <a:pt x="7" y="0"/>
                    </a:cubicBezTo>
                    <a:cubicBezTo>
                      <a:pt x="3" y="0"/>
                      <a:pt x="0" y="3"/>
                      <a:pt x="0" y="8"/>
                    </a:cubicBezTo>
                    <a:cubicBezTo>
                      <a:pt x="0" y="64"/>
                      <a:pt x="0" y="64"/>
                      <a:pt x="0" y="64"/>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02" name="Freeform 594"/>
              <p:cNvSpPr>
                <a:spLocks/>
              </p:cNvSpPr>
              <p:nvPr/>
            </p:nvSpPr>
            <p:spPr bwMode="auto">
              <a:xfrm>
                <a:off x="2121" y="1286"/>
                <a:ext cx="441" cy="226"/>
              </a:xfrm>
              <a:custGeom>
                <a:avLst/>
                <a:gdLst>
                  <a:gd name="T0" fmla="*/ 441 w 441"/>
                  <a:gd name="T1" fmla="*/ 0 h 226"/>
                  <a:gd name="T2" fmla="*/ 441 w 441"/>
                  <a:gd name="T3" fmla="*/ 226 h 226"/>
                  <a:gd name="T4" fmla="*/ 0 w 441"/>
                  <a:gd name="T5" fmla="*/ 226 h 226"/>
                  <a:gd name="T6" fmla="*/ 0 w 441"/>
                  <a:gd name="T7" fmla="*/ 81 h 226"/>
                  <a:gd name="T8" fmla="*/ 95 w 441"/>
                  <a:gd name="T9" fmla="*/ 0 h 226"/>
                  <a:gd name="T10" fmla="*/ 441 w 441"/>
                  <a:gd name="T11" fmla="*/ 0 h 226"/>
                </a:gdLst>
                <a:ahLst/>
                <a:cxnLst>
                  <a:cxn ang="0">
                    <a:pos x="T0" y="T1"/>
                  </a:cxn>
                  <a:cxn ang="0">
                    <a:pos x="T2" y="T3"/>
                  </a:cxn>
                  <a:cxn ang="0">
                    <a:pos x="T4" y="T5"/>
                  </a:cxn>
                  <a:cxn ang="0">
                    <a:pos x="T6" y="T7"/>
                  </a:cxn>
                  <a:cxn ang="0">
                    <a:pos x="T8" y="T9"/>
                  </a:cxn>
                  <a:cxn ang="0">
                    <a:pos x="T10" y="T11"/>
                  </a:cxn>
                </a:cxnLst>
                <a:rect l="0" t="0" r="r" b="b"/>
                <a:pathLst>
                  <a:path w="441" h="226">
                    <a:moveTo>
                      <a:pt x="441" y="0"/>
                    </a:moveTo>
                    <a:lnTo>
                      <a:pt x="441" y="226"/>
                    </a:lnTo>
                    <a:lnTo>
                      <a:pt x="0" y="226"/>
                    </a:lnTo>
                    <a:lnTo>
                      <a:pt x="0" y="81"/>
                    </a:lnTo>
                    <a:lnTo>
                      <a:pt x="95" y="0"/>
                    </a:lnTo>
                    <a:lnTo>
                      <a:pt x="44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03" name="Freeform 595"/>
              <p:cNvSpPr>
                <a:spLocks/>
              </p:cNvSpPr>
              <p:nvPr/>
            </p:nvSpPr>
            <p:spPr bwMode="auto">
              <a:xfrm>
                <a:off x="2121" y="1286"/>
                <a:ext cx="441" cy="226"/>
              </a:xfrm>
              <a:custGeom>
                <a:avLst/>
                <a:gdLst>
                  <a:gd name="T0" fmla="*/ 441 w 441"/>
                  <a:gd name="T1" fmla="*/ 0 h 226"/>
                  <a:gd name="T2" fmla="*/ 441 w 441"/>
                  <a:gd name="T3" fmla="*/ 226 h 226"/>
                  <a:gd name="T4" fmla="*/ 0 w 441"/>
                  <a:gd name="T5" fmla="*/ 226 h 226"/>
                  <a:gd name="T6" fmla="*/ 0 w 441"/>
                  <a:gd name="T7" fmla="*/ 81 h 226"/>
                  <a:gd name="T8" fmla="*/ 95 w 441"/>
                  <a:gd name="T9" fmla="*/ 0 h 226"/>
                  <a:gd name="T10" fmla="*/ 441 w 441"/>
                  <a:gd name="T11" fmla="*/ 0 h 226"/>
                </a:gdLst>
                <a:ahLst/>
                <a:cxnLst>
                  <a:cxn ang="0">
                    <a:pos x="T0" y="T1"/>
                  </a:cxn>
                  <a:cxn ang="0">
                    <a:pos x="T2" y="T3"/>
                  </a:cxn>
                  <a:cxn ang="0">
                    <a:pos x="T4" y="T5"/>
                  </a:cxn>
                  <a:cxn ang="0">
                    <a:pos x="T6" y="T7"/>
                  </a:cxn>
                  <a:cxn ang="0">
                    <a:pos x="T8" y="T9"/>
                  </a:cxn>
                  <a:cxn ang="0">
                    <a:pos x="T10" y="T11"/>
                  </a:cxn>
                </a:cxnLst>
                <a:rect l="0" t="0" r="r" b="b"/>
                <a:pathLst>
                  <a:path w="441" h="226">
                    <a:moveTo>
                      <a:pt x="441" y="0"/>
                    </a:moveTo>
                    <a:lnTo>
                      <a:pt x="441" y="226"/>
                    </a:lnTo>
                    <a:lnTo>
                      <a:pt x="0" y="226"/>
                    </a:lnTo>
                    <a:lnTo>
                      <a:pt x="0" y="81"/>
                    </a:lnTo>
                    <a:lnTo>
                      <a:pt x="95" y="0"/>
                    </a:lnTo>
                    <a:lnTo>
                      <a:pt x="4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04" name="Oval 596"/>
              <p:cNvSpPr>
                <a:spLocks noChangeArrowheads="1"/>
              </p:cNvSpPr>
              <p:nvPr/>
            </p:nvSpPr>
            <p:spPr bwMode="auto">
              <a:xfrm>
                <a:off x="2154" y="1388"/>
                <a:ext cx="121" cy="121"/>
              </a:xfrm>
              <a:prstGeom prst="ellipse">
                <a:avLst/>
              </a:prstGeom>
              <a:solidFill>
                <a:srgbClr val="F5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05" name="Rectangle 597"/>
              <p:cNvSpPr>
                <a:spLocks noChangeArrowheads="1"/>
              </p:cNvSpPr>
              <p:nvPr/>
            </p:nvSpPr>
            <p:spPr bwMode="auto">
              <a:xfrm>
                <a:off x="2154" y="1450"/>
                <a:ext cx="121" cy="135"/>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06" name="Freeform 598"/>
              <p:cNvSpPr>
                <a:spLocks/>
              </p:cNvSpPr>
              <p:nvPr/>
            </p:nvSpPr>
            <p:spPr bwMode="auto">
              <a:xfrm>
                <a:off x="2126" y="1547"/>
                <a:ext cx="180" cy="560"/>
              </a:xfrm>
              <a:custGeom>
                <a:avLst/>
                <a:gdLst>
                  <a:gd name="T0" fmla="*/ 0 w 76"/>
                  <a:gd name="T1" fmla="*/ 229 h 236"/>
                  <a:gd name="T2" fmla="*/ 7 w 76"/>
                  <a:gd name="T3" fmla="*/ 236 h 236"/>
                  <a:gd name="T4" fmla="*/ 68 w 76"/>
                  <a:gd name="T5" fmla="*/ 236 h 236"/>
                  <a:gd name="T6" fmla="*/ 76 w 76"/>
                  <a:gd name="T7" fmla="*/ 229 h 236"/>
                  <a:gd name="T8" fmla="*/ 76 w 76"/>
                  <a:gd name="T9" fmla="*/ 7 h 236"/>
                  <a:gd name="T10" fmla="*/ 68 w 76"/>
                  <a:gd name="T11" fmla="*/ 0 h 236"/>
                  <a:gd name="T12" fmla="*/ 7 w 76"/>
                  <a:gd name="T13" fmla="*/ 0 h 236"/>
                  <a:gd name="T14" fmla="*/ 0 w 76"/>
                  <a:gd name="T15" fmla="*/ 7 h 236"/>
                  <a:gd name="T16" fmla="*/ 0 w 76"/>
                  <a:gd name="T17" fmla="*/ 22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236">
                    <a:moveTo>
                      <a:pt x="0" y="229"/>
                    </a:moveTo>
                    <a:cubicBezTo>
                      <a:pt x="0" y="233"/>
                      <a:pt x="3" y="236"/>
                      <a:pt x="7" y="236"/>
                    </a:cubicBezTo>
                    <a:cubicBezTo>
                      <a:pt x="68" y="236"/>
                      <a:pt x="68" y="236"/>
                      <a:pt x="68" y="236"/>
                    </a:cubicBezTo>
                    <a:cubicBezTo>
                      <a:pt x="72" y="236"/>
                      <a:pt x="76" y="233"/>
                      <a:pt x="76" y="229"/>
                    </a:cubicBezTo>
                    <a:cubicBezTo>
                      <a:pt x="76" y="7"/>
                      <a:pt x="76" y="7"/>
                      <a:pt x="76" y="7"/>
                    </a:cubicBezTo>
                    <a:cubicBezTo>
                      <a:pt x="76" y="3"/>
                      <a:pt x="72" y="0"/>
                      <a:pt x="68" y="0"/>
                    </a:cubicBezTo>
                    <a:cubicBezTo>
                      <a:pt x="7" y="0"/>
                      <a:pt x="7" y="0"/>
                      <a:pt x="7" y="0"/>
                    </a:cubicBezTo>
                    <a:cubicBezTo>
                      <a:pt x="3" y="0"/>
                      <a:pt x="0" y="3"/>
                      <a:pt x="0" y="7"/>
                    </a:cubicBezTo>
                    <a:cubicBezTo>
                      <a:pt x="0" y="229"/>
                      <a:pt x="0" y="229"/>
                      <a:pt x="0" y="229"/>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p>
                <a:endParaRPr lang="en-US" sz="1350"/>
              </a:p>
            </p:txBody>
          </p:sp>
          <p:sp>
            <p:nvSpPr>
              <p:cNvPr id="407" name="Oval 599"/>
              <p:cNvSpPr>
                <a:spLocks noChangeArrowheads="1"/>
              </p:cNvSpPr>
              <p:nvPr/>
            </p:nvSpPr>
            <p:spPr bwMode="auto">
              <a:xfrm>
                <a:off x="2185" y="1419"/>
                <a:ext cx="59" cy="59"/>
              </a:xfrm>
              <a:prstGeom prst="ellipse">
                <a:avLst/>
              </a:prstGeom>
              <a:solidFill>
                <a:srgbClr val="FDC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08" name="Freeform 600"/>
              <p:cNvSpPr>
                <a:spLocks/>
              </p:cNvSpPr>
              <p:nvPr/>
            </p:nvSpPr>
            <p:spPr bwMode="auto">
              <a:xfrm>
                <a:off x="2694" y="1419"/>
                <a:ext cx="69" cy="69"/>
              </a:xfrm>
              <a:custGeom>
                <a:avLst/>
                <a:gdLst>
                  <a:gd name="T0" fmla="*/ 5 w 29"/>
                  <a:gd name="T1" fmla="*/ 5 h 29"/>
                  <a:gd name="T2" fmla="*/ 5 w 29"/>
                  <a:gd name="T3" fmla="*/ 24 h 29"/>
                  <a:gd name="T4" fmla="*/ 24 w 29"/>
                  <a:gd name="T5" fmla="*/ 24 h 29"/>
                  <a:gd name="T6" fmla="*/ 24 w 29"/>
                  <a:gd name="T7" fmla="*/ 5 h 29"/>
                  <a:gd name="T8" fmla="*/ 5 w 29"/>
                  <a:gd name="T9" fmla="*/ 5 h 29"/>
                </a:gdLst>
                <a:ahLst/>
                <a:cxnLst>
                  <a:cxn ang="0">
                    <a:pos x="T0" y="T1"/>
                  </a:cxn>
                  <a:cxn ang="0">
                    <a:pos x="T2" y="T3"/>
                  </a:cxn>
                  <a:cxn ang="0">
                    <a:pos x="T4" y="T5"/>
                  </a:cxn>
                  <a:cxn ang="0">
                    <a:pos x="T6" y="T7"/>
                  </a:cxn>
                  <a:cxn ang="0">
                    <a:pos x="T8" y="T9"/>
                  </a:cxn>
                </a:cxnLst>
                <a:rect l="0" t="0" r="r" b="b"/>
                <a:pathLst>
                  <a:path w="29" h="29">
                    <a:moveTo>
                      <a:pt x="5" y="5"/>
                    </a:moveTo>
                    <a:cubicBezTo>
                      <a:pt x="0" y="11"/>
                      <a:pt x="0" y="19"/>
                      <a:pt x="5" y="24"/>
                    </a:cubicBezTo>
                    <a:cubicBezTo>
                      <a:pt x="10" y="29"/>
                      <a:pt x="18" y="29"/>
                      <a:pt x="24" y="24"/>
                    </a:cubicBezTo>
                    <a:cubicBezTo>
                      <a:pt x="29" y="19"/>
                      <a:pt x="29" y="11"/>
                      <a:pt x="24" y="5"/>
                    </a:cubicBezTo>
                    <a:cubicBezTo>
                      <a:pt x="18" y="0"/>
                      <a:pt x="10" y="0"/>
                      <a:pt x="5" y="5"/>
                    </a:cubicBezTo>
                    <a:close/>
                  </a:path>
                </a:pathLst>
              </a:custGeom>
              <a:solidFill>
                <a:srgbClr val="FDC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09" name="Freeform 601"/>
              <p:cNvSpPr>
                <a:spLocks/>
              </p:cNvSpPr>
              <p:nvPr/>
            </p:nvSpPr>
            <p:spPr bwMode="auto">
              <a:xfrm>
                <a:off x="2656" y="1431"/>
                <a:ext cx="95" cy="97"/>
              </a:xfrm>
              <a:custGeom>
                <a:avLst/>
                <a:gdLst>
                  <a:gd name="T0" fmla="*/ 0 w 95"/>
                  <a:gd name="T1" fmla="*/ 52 h 97"/>
                  <a:gd name="T2" fmla="*/ 43 w 95"/>
                  <a:gd name="T3" fmla="*/ 97 h 97"/>
                  <a:gd name="T4" fmla="*/ 95 w 95"/>
                  <a:gd name="T5" fmla="*/ 45 h 97"/>
                  <a:gd name="T6" fmla="*/ 50 w 95"/>
                  <a:gd name="T7" fmla="*/ 0 h 97"/>
                  <a:gd name="T8" fmla="*/ 0 w 95"/>
                  <a:gd name="T9" fmla="*/ 52 h 97"/>
                </a:gdLst>
                <a:ahLst/>
                <a:cxnLst>
                  <a:cxn ang="0">
                    <a:pos x="T0" y="T1"/>
                  </a:cxn>
                  <a:cxn ang="0">
                    <a:pos x="T2" y="T3"/>
                  </a:cxn>
                  <a:cxn ang="0">
                    <a:pos x="T4" y="T5"/>
                  </a:cxn>
                  <a:cxn ang="0">
                    <a:pos x="T6" y="T7"/>
                  </a:cxn>
                  <a:cxn ang="0">
                    <a:pos x="T8" y="T9"/>
                  </a:cxn>
                </a:cxnLst>
                <a:rect l="0" t="0" r="r" b="b"/>
                <a:pathLst>
                  <a:path w="95" h="97">
                    <a:moveTo>
                      <a:pt x="0" y="52"/>
                    </a:moveTo>
                    <a:lnTo>
                      <a:pt x="43" y="97"/>
                    </a:lnTo>
                    <a:lnTo>
                      <a:pt x="95" y="45"/>
                    </a:lnTo>
                    <a:lnTo>
                      <a:pt x="50" y="0"/>
                    </a:lnTo>
                    <a:lnTo>
                      <a:pt x="0" y="52"/>
                    </a:lnTo>
                    <a:close/>
                  </a:path>
                </a:pathLst>
              </a:custGeom>
              <a:solidFill>
                <a:srgbClr val="FDC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10" name="Freeform 602"/>
              <p:cNvSpPr>
                <a:spLocks/>
              </p:cNvSpPr>
              <p:nvPr/>
            </p:nvSpPr>
            <p:spPr bwMode="auto">
              <a:xfrm>
                <a:off x="2455" y="1459"/>
                <a:ext cx="268" cy="271"/>
              </a:xfrm>
              <a:custGeom>
                <a:avLst/>
                <a:gdLst>
                  <a:gd name="T0" fmla="*/ 1 w 113"/>
                  <a:gd name="T1" fmla="*/ 84 h 114"/>
                  <a:gd name="T2" fmla="*/ 1 w 113"/>
                  <a:gd name="T3" fmla="*/ 89 h 114"/>
                  <a:gd name="T4" fmla="*/ 24 w 113"/>
                  <a:gd name="T5" fmla="*/ 112 h 114"/>
                  <a:gd name="T6" fmla="*/ 29 w 113"/>
                  <a:gd name="T7" fmla="*/ 112 h 114"/>
                  <a:gd name="T8" fmla="*/ 111 w 113"/>
                  <a:gd name="T9" fmla="*/ 30 h 114"/>
                  <a:gd name="T10" fmla="*/ 111 w 113"/>
                  <a:gd name="T11" fmla="*/ 24 h 114"/>
                  <a:gd name="T12" fmla="*/ 89 w 113"/>
                  <a:gd name="T13" fmla="*/ 2 h 114"/>
                  <a:gd name="T14" fmla="*/ 83 w 113"/>
                  <a:gd name="T15" fmla="*/ 2 h 114"/>
                  <a:gd name="T16" fmla="*/ 1 w 113"/>
                  <a:gd name="T17" fmla="*/ 8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 y="84"/>
                    </a:moveTo>
                    <a:cubicBezTo>
                      <a:pt x="0" y="85"/>
                      <a:pt x="0" y="88"/>
                      <a:pt x="1" y="89"/>
                    </a:cubicBezTo>
                    <a:cubicBezTo>
                      <a:pt x="24" y="112"/>
                      <a:pt x="24" y="112"/>
                      <a:pt x="24" y="112"/>
                    </a:cubicBezTo>
                    <a:cubicBezTo>
                      <a:pt x="25" y="114"/>
                      <a:pt x="28" y="114"/>
                      <a:pt x="29" y="112"/>
                    </a:cubicBezTo>
                    <a:cubicBezTo>
                      <a:pt x="111" y="30"/>
                      <a:pt x="111" y="30"/>
                      <a:pt x="111" y="30"/>
                    </a:cubicBezTo>
                    <a:cubicBezTo>
                      <a:pt x="113" y="28"/>
                      <a:pt x="113" y="26"/>
                      <a:pt x="111" y="24"/>
                    </a:cubicBezTo>
                    <a:cubicBezTo>
                      <a:pt x="89" y="2"/>
                      <a:pt x="89" y="2"/>
                      <a:pt x="89" y="2"/>
                    </a:cubicBezTo>
                    <a:cubicBezTo>
                      <a:pt x="87" y="0"/>
                      <a:pt x="85" y="0"/>
                      <a:pt x="83" y="2"/>
                    </a:cubicBezTo>
                    <a:lnTo>
                      <a:pt x="1" y="84"/>
                    </a:lnTo>
                    <a:close/>
                  </a:path>
                </a:pathLst>
              </a:cu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11" name="Freeform 603"/>
              <p:cNvSpPr>
                <a:spLocks/>
              </p:cNvSpPr>
              <p:nvPr/>
            </p:nvSpPr>
            <p:spPr bwMode="auto">
              <a:xfrm>
                <a:off x="2711" y="1438"/>
                <a:ext cx="33" cy="33"/>
              </a:xfrm>
              <a:custGeom>
                <a:avLst/>
                <a:gdLst>
                  <a:gd name="T0" fmla="*/ 3 w 14"/>
                  <a:gd name="T1" fmla="*/ 2 h 14"/>
                  <a:gd name="T2" fmla="*/ 3 w 14"/>
                  <a:gd name="T3" fmla="*/ 11 h 14"/>
                  <a:gd name="T4" fmla="*/ 12 w 14"/>
                  <a:gd name="T5" fmla="*/ 11 h 14"/>
                  <a:gd name="T6" fmla="*/ 12 w 14"/>
                  <a:gd name="T7" fmla="*/ 2 h 14"/>
                  <a:gd name="T8" fmla="*/ 3 w 14"/>
                  <a:gd name="T9" fmla="*/ 2 h 14"/>
                </a:gdLst>
                <a:ahLst/>
                <a:cxnLst>
                  <a:cxn ang="0">
                    <a:pos x="T0" y="T1"/>
                  </a:cxn>
                  <a:cxn ang="0">
                    <a:pos x="T2" y="T3"/>
                  </a:cxn>
                  <a:cxn ang="0">
                    <a:pos x="T4" y="T5"/>
                  </a:cxn>
                  <a:cxn ang="0">
                    <a:pos x="T6" y="T7"/>
                  </a:cxn>
                  <a:cxn ang="0">
                    <a:pos x="T8" y="T9"/>
                  </a:cxn>
                </a:cxnLst>
                <a:rect l="0" t="0" r="r" b="b"/>
                <a:pathLst>
                  <a:path w="14" h="14">
                    <a:moveTo>
                      <a:pt x="3" y="2"/>
                    </a:moveTo>
                    <a:cubicBezTo>
                      <a:pt x="0" y="5"/>
                      <a:pt x="0" y="9"/>
                      <a:pt x="3" y="11"/>
                    </a:cubicBezTo>
                    <a:cubicBezTo>
                      <a:pt x="5" y="14"/>
                      <a:pt x="9" y="14"/>
                      <a:pt x="12" y="11"/>
                    </a:cubicBezTo>
                    <a:cubicBezTo>
                      <a:pt x="14" y="9"/>
                      <a:pt x="14" y="5"/>
                      <a:pt x="12" y="2"/>
                    </a:cubicBezTo>
                    <a:cubicBezTo>
                      <a:pt x="9" y="0"/>
                      <a:pt x="5" y="0"/>
                      <a:pt x="3" y="2"/>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12" name="Freeform 604"/>
              <p:cNvSpPr>
                <a:spLocks/>
              </p:cNvSpPr>
              <p:nvPr/>
            </p:nvSpPr>
            <p:spPr bwMode="auto">
              <a:xfrm>
                <a:off x="1569" y="2031"/>
                <a:ext cx="713" cy="405"/>
              </a:xfrm>
              <a:custGeom>
                <a:avLst/>
                <a:gdLst>
                  <a:gd name="T0" fmla="*/ 713 w 713"/>
                  <a:gd name="T1" fmla="*/ 0 h 405"/>
                  <a:gd name="T2" fmla="*/ 116 w 713"/>
                  <a:gd name="T3" fmla="*/ 0 h 405"/>
                  <a:gd name="T4" fmla="*/ 0 w 713"/>
                  <a:gd name="T5" fmla="*/ 405 h 405"/>
                  <a:gd name="T6" fmla="*/ 713 w 713"/>
                  <a:gd name="T7" fmla="*/ 405 h 405"/>
                  <a:gd name="T8" fmla="*/ 713 w 713"/>
                  <a:gd name="T9" fmla="*/ 0 h 405"/>
                </a:gdLst>
                <a:ahLst/>
                <a:cxnLst>
                  <a:cxn ang="0">
                    <a:pos x="T0" y="T1"/>
                  </a:cxn>
                  <a:cxn ang="0">
                    <a:pos x="T2" y="T3"/>
                  </a:cxn>
                  <a:cxn ang="0">
                    <a:pos x="T4" y="T5"/>
                  </a:cxn>
                  <a:cxn ang="0">
                    <a:pos x="T6" y="T7"/>
                  </a:cxn>
                  <a:cxn ang="0">
                    <a:pos x="T8" y="T9"/>
                  </a:cxn>
                </a:cxnLst>
                <a:rect l="0" t="0" r="r" b="b"/>
                <a:pathLst>
                  <a:path w="713" h="405">
                    <a:moveTo>
                      <a:pt x="713" y="0"/>
                    </a:moveTo>
                    <a:lnTo>
                      <a:pt x="116" y="0"/>
                    </a:lnTo>
                    <a:lnTo>
                      <a:pt x="0" y="405"/>
                    </a:lnTo>
                    <a:lnTo>
                      <a:pt x="713" y="405"/>
                    </a:lnTo>
                    <a:lnTo>
                      <a:pt x="71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413" name="Freeform 605"/>
              <p:cNvSpPr>
                <a:spLocks/>
              </p:cNvSpPr>
              <p:nvPr/>
            </p:nvSpPr>
            <p:spPr bwMode="auto">
              <a:xfrm>
                <a:off x="1569" y="2031"/>
                <a:ext cx="713" cy="405"/>
              </a:xfrm>
              <a:custGeom>
                <a:avLst/>
                <a:gdLst>
                  <a:gd name="T0" fmla="*/ 713 w 713"/>
                  <a:gd name="T1" fmla="*/ 0 h 405"/>
                  <a:gd name="T2" fmla="*/ 116 w 713"/>
                  <a:gd name="T3" fmla="*/ 0 h 405"/>
                  <a:gd name="T4" fmla="*/ 0 w 713"/>
                  <a:gd name="T5" fmla="*/ 405 h 405"/>
                  <a:gd name="T6" fmla="*/ 713 w 713"/>
                  <a:gd name="T7" fmla="*/ 405 h 405"/>
                  <a:gd name="T8" fmla="*/ 713 w 713"/>
                  <a:gd name="T9" fmla="*/ 0 h 405"/>
                </a:gdLst>
                <a:ahLst/>
                <a:cxnLst>
                  <a:cxn ang="0">
                    <a:pos x="T0" y="T1"/>
                  </a:cxn>
                  <a:cxn ang="0">
                    <a:pos x="T2" y="T3"/>
                  </a:cxn>
                  <a:cxn ang="0">
                    <a:pos x="T4" y="T5"/>
                  </a:cxn>
                  <a:cxn ang="0">
                    <a:pos x="T6" y="T7"/>
                  </a:cxn>
                  <a:cxn ang="0">
                    <a:pos x="T8" y="T9"/>
                  </a:cxn>
                </a:cxnLst>
                <a:rect l="0" t="0" r="r" b="b"/>
                <a:pathLst>
                  <a:path w="713" h="405">
                    <a:moveTo>
                      <a:pt x="713" y="0"/>
                    </a:moveTo>
                    <a:lnTo>
                      <a:pt x="116" y="0"/>
                    </a:lnTo>
                    <a:lnTo>
                      <a:pt x="0" y="405"/>
                    </a:lnTo>
                    <a:lnTo>
                      <a:pt x="713" y="405"/>
                    </a:lnTo>
                    <a:lnTo>
                      <a:pt x="7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414" name="Freeform 606"/>
              <p:cNvSpPr>
                <a:spLocks/>
              </p:cNvSpPr>
              <p:nvPr/>
            </p:nvSpPr>
            <p:spPr bwMode="auto">
              <a:xfrm>
                <a:off x="2789" y="1628"/>
                <a:ext cx="45" cy="45"/>
              </a:xfrm>
              <a:custGeom>
                <a:avLst/>
                <a:gdLst>
                  <a:gd name="T0" fmla="*/ 0 w 19"/>
                  <a:gd name="T1" fmla="*/ 14 h 19"/>
                  <a:gd name="T2" fmla="*/ 6 w 19"/>
                  <a:gd name="T3" fmla="*/ 19 h 19"/>
                  <a:gd name="T4" fmla="*/ 14 w 19"/>
                  <a:gd name="T5" fmla="*/ 19 h 19"/>
                  <a:gd name="T6" fmla="*/ 19 w 19"/>
                  <a:gd name="T7" fmla="*/ 14 h 19"/>
                  <a:gd name="T8" fmla="*/ 19 w 19"/>
                  <a:gd name="T9" fmla="*/ 5 h 19"/>
                  <a:gd name="T10" fmla="*/ 14 w 19"/>
                  <a:gd name="T11" fmla="*/ 0 h 19"/>
                  <a:gd name="T12" fmla="*/ 6 w 19"/>
                  <a:gd name="T13" fmla="*/ 0 h 19"/>
                  <a:gd name="T14" fmla="*/ 0 w 19"/>
                  <a:gd name="T15" fmla="*/ 5 h 19"/>
                  <a:gd name="T16" fmla="*/ 0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0" y="14"/>
                    </a:moveTo>
                    <a:cubicBezTo>
                      <a:pt x="0" y="16"/>
                      <a:pt x="3" y="19"/>
                      <a:pt x="6" y="19"/>
                    </a:cubicBezTo>
                    <a:cubicBezTo>
                      <a:pt x="14" y="19"/>
                      <a:pt x="14" y="19"/>
                      <a:pt x="14" y="19"/>
                    </a:cubicBezTo>
                    <a:cubicBezTo>
                      <a:pt x="17" y="19"/>
                      <a:pt x="19" y="16"/>
                      <a:pt x="19" y="14"/>
                    </a:cubicBezTo>
                    <a:cubicBezTo>
                      <a:pt x="19" y="5"/>
                      <a:pt x="19" y="5"/>
                      <a:pt x="19" y="5"/>
                    </a:cubicBezTo>
                    <a:cubicBezTo>
                      <a:pt x="19" y="2"/>
                      <a:pt x="17" y="0"/>
                      <a:pt x="14" y="0"/>
                    </a:cubicBezTo>
                    <a:cubicBezTo>
                      <a:pt x="6" y="0"/>
                      <a:pt x="6" y="0"/>
                      <a:pt x="6" y="0"/>
                    </a:cubicBezTo>
                    <a:cubicBezTo>
                      <a:pt x="3" y="0"/>
                      <a:pt x="0" y="2"/>
                      <a:pt x="0" y="5"/>
                    </a:cubicBez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15" name="Freeform 607"/>
              <p:cNvSpPr>
                <a:spLocks/>
              </p:cNvSpPr>
              <p:nvPr/>
            </p:nvSpPr>
            <p:spPr bwMode="auto">
              <a:xfrm>
                <a:off x="2775" y="1616"/>
                <a:ext cx="38" cy="73"/>
              </a:xfrm>
              <a:custGeom>
                <a:avLst/>
                <a:gdLst>
                  <a:gd name="T0" fmla="*/ 6 w 16"/>
                  <a:gd name="T1" fmla="*/ 0 h 31"/>
                  <a:gd name="T2" fmla="*/ 0 w 16"/>
                  <a:gd name="T3" fmla="*/ 5 h 31"/>
                  <a:gd name="T4" fmla="*/ 0 w 16"/>
                  <a:gd name="T5" fmla="*/ 26 h 31"/>
                  <a:gd name="T6" fmla="*/ 6 w 16"/>
                  <a:gd name="T7" fmla="*/ 31 h 31"/>
                  <a:gd name="T8" fmla="*/ 11 w 16"/>
                  <a:gd name="T9" fmla="*/ 31 h 31"/>
                  <a:gd name="T10" fmla="*/ 16 w 16"/>
                  <a:gd name="T11" fmla="*/ 26 h 31"/>
                  <a:gd name="T12" fmla="*/ 16 w 16"/>
                  <a:gd name="T13" fmla="*/ 5 h 31"/>
                  <a:gd name="T14" fmla="*/ 11 w 16"/>
                  <a:gd name="T15" fmla="*/ 0 h 31"/>
                  <a:gd name="T16" fmla="*/ 6 w 16"/>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1">
                    <a:moveTo>
                      <a:pt x="6" y="0"/>
                    </a:moveTo>
                    <a:cubicBezTo>
                      <a:pt x="3" y="0"/>
                      <a:pt x="0" y="2"/>
                      <a:pt x="0" y="5"/>
                    </a:cubicBezTo>
                    <a:cubicBezTo>
                      <a:pt x="0" y="26"/>
                      <a:pt x="0" y="26"/>
                      <a:pt x="0" y="26"/>
                    </a:cubicBezTo>
                    <a:cubicBezTo>
                      <a:pt x="0" y="28"/>
                      <a:pt x="3" y="31"/>
                      <a:pt x="6" y="31"/>
                    </a:cubicBezTo>
                    <a:cubicBezTo>
                      <a:pt x="11" y="31"/>
                      <a:pt x="11" y="31"/>
                      <a:pt x="11" y="31"/>
                    </a:cubicBezTo>
                    <a:cubicBezTo>
                      <a:pt x="14" y="31"/>
                      <a:pt x="16" y="28"/>
                      <a:pt x="16" y="26"/>
                    </a:cubicBezTo>
                    <a:cubicBezTo>
                      <a:pt x="16" y="5"/>
                      <a:pt x="16" y="5"/>
                      <a:pt x="16" y="5"/>
                    </a:cubicBezTo>
                    <a:cubicBezTo>
                      <a:pt x="16" y="2"/>
                      <a:pt x="14" y="0"/>
                      <a:pt x="11" y="0"/>
                    </a:cubicBezTo>
                    <a:lnTo>
                      <a:pt x="6" y="0"/>
                    </a:lnTo>
                    <a:close/>
                  </a:path>
                </a:pathLst>
              </a:cu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16" name="Freeform 608"/>
              <p:cNvSpPr>
                <a:spLocks/>
              </p:cNvSpPr>
              <p:nvPr/>
            </p:nvSpPr>
            <p:spPr bwMode="auto">
              <a:xfrm>
                <a:off x="2865" y="1725"/>
                <a:ext cx="114" cy="152"/>
              </a:xfrm>
              <a:custGeom>
                <a:avLst/>
                <a:gdLst>
                  <a:gd name="T0" fmla="*/ 44 w 48"/>
                  <a:gd name="T1" fmla="*/ 54 h 64"/>
                  <a:gd name="T2" fmla="*/ 44 w 48"/>
                  <a:gd name="T3" fmla="*/ 10 h 64"/>
                  <a:gd name="T4" fmla="*/ 38 w 48"/>
                  <a:gd name="T5" fmla="*/ 5 h 64"/>
                  <a:gd name="T6" fmla="*/ 0 w 48"/>
                  <a:gd name="T7" fmla="*/ 5 h 64"/>
                  <a:gd name="T8" fmla="*/ 0 w 48"/>
                  <a:gd name="T9" fmla="*/ 0 h 64"/>
                  <a:gd name="T10" fmla="*/ 38 w 48"/>
                  <a:gd name="T11" fmla="*/ 0 h 64"/>
                  <a:gd name="T12" fmla="*/ 48 w 48"/>
                  <a:gd name="T13" fmla="*/ 10 h 64"/>
                  <a:gd name="T14" fmla="*/ 48 w 48"/>
                  <a:gd name="T15" fmla="*/ 54 h 64"/>
                  <a:gd name="T16" fmla="*/ 38 w 48"/>
                  <a:gd name="T17" fmla="*/ 64 h 64"/>
                  <a:gd name="T18" fmla="*/ 28 w 48"/>
                  <a:gd name="T19" fmla="*/ 64 h 64"/>
                  <a:gd name="T20" fmla="*/ 28 w 48"/>
                  <a:gd name="T21" fmla="*/ 59 h 64"/>
                  <a:gd name="T22" fmla="*/ 38 w 48"/>
                  <a:gd name="T23" fmla="*/ 59 h 64"/>
                  <a:gd name="T24" fmla="*/ 44 w 48"/>
                  <a:gd name="T25"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44" y="54"/>
                    </a:moveTo>
                    <a:cubicBezTo>
                      <a:pt x="44" y="10"/>
                      <a:pt x="44" y="10"/>
                      <a:pt x="44" y="10"/>
                    </a:cubicBezTo>
                    <a:cubicBezTo>
                      <a:pt x="44" y="7"/>
                      <a:pt x="41" y="5"/>
                      <a:pt x="38" y="5"/>
                    </a:cubicBezTo>
                    <a:cubicBezTo>
                      <a:pt x="0" y="5"/>
                      <a:pt x="0" y="5"/>
                      <a:pt x="0" y="5"/>
                    </a:cubicBezTo>
                    <a:cubicBezTo>
                      <a:pt x="0" y="0"/>
                      <a:pt x="0" y="0"/>
                      <a:pt x="0" y="0"/>
                    </a:cubicBezTo>
                    <a:cubicBezTo>
                      <a:pt x="38" y="0"/>
                      <a:pt x="38" y="0"/>
                      <a:pt x="38" y="0"/>
                    </a:cubicBezTo>
                    <a:cubicBezTo>
                      <a:pt x="44" y="0"/>
                      <a:pt x="48" y="4"/>
                      <a:pt x="48" y="10"/>
                    </a:cubicBezTo>
                    <a:cubicBezTo>
                      <a:pt x="48" y="54"/>
                      <a:pt x="48" y="54"/>
                      <a:pt x="48" y="54"/>
                    </a:cubicBezTo>
                    <a:cubicBezTo>
                      <a:pt x="48" y="60"/>
                      <a:pt x="44" y="64"/>
                      <a:pt x="38" y="64"/>
                    </a:cubicBezTo>
                    <a:cubicBezTo>
                      <a:pt x="28" y="64"/>
                      <a:pt x="28" y="64"/>
                      <a:pt x="28" y="64"/>
                    </a:cubicBezTo>
                    <a:cubicBezTo>
                      <a:pt x="28" y="59"/>
                      <a:pt x="28" y="59"/>
                      <a:pt x="28" y="59"/>
                    </a:cubicBezTo>
                    <a:cubicBezTo>
                      <a:pt x="38" y="59"/>
                      <a:pt x="38" y="59"/>
                      <a:pt x="38" y="59"/>
                    </a:cubicBezTo>
                    <a:cubicBezTo>
                      <a:pt x="41" y="59"/>
                      <a:pt x="44" y="57"/>
                      <a:pt x="44" y="54"/>
                    </a:cubicBezTo>
                    <a:close/>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17" name="Freeform 609"/>
              <p:cNvSpPr>
                <a:spLocks/>
              </p:cNvSpPr>
              <p:nvPr/>
            </p:nvSpPr>
            <p:spPr bwMode="auto">
              <a:xfrm>
                <a:off x="2910" y="1827"/>
                <a:ext cx="33" cy="78"/>
              </a:xfrm>
              <a:custGeom>
                <a:avLst/>
                <a:gdLst>
                  <a:gd name="T0" fmla="*/ 0 w 14"/>
                  <a:gd name="T1" fmla="*/ 26 h 33"/>
                  <a:gd name="T2" fmla="*/ 7 w 14"/>
                  <a:gd name="T3" fmla="*/ 33 h 33"/>
                  <a:gd name="T4" fmla="*/ 14 w 14"/>
                  <a:gd name="T5" fmla="*/ 26 h 33"/>
                  <a:gd name="T6" fmla="*/ 14 w 14"/>
                  <a:gd name="T7" fmla="*/ 7 h 33"/>
                  <a:gd name="T8" fmla="*/ 7 w 14"/>
                  <a:gd name="T9" fmla="*/ 0 h 33"/>
                  <a:gd name="T10" fmla="*/ 0 w 14"/>
                  <a:gd name="T11" fmla="*/ 7 h 33"/>
                  <a:gd name="T12" fmla="*/ 0 w 14"/>
                  <a:gd name="T13" fmla="*/ 26 h 33"/>
                </a:gdLst>
                <a:ahLst/>
                <a:cxnLst>
                  <a:cxn ang="0">
                    <a:pos x="T0" y="T1"/>
                  </a:cxn>
                  <a:cxn ang="0">
                    <a:pos x="T2" y="T3"/>
                  </a:cxn>
                  <a:cxn ang="0">
                    <a:pos x="T4" y="T5"/>
                  </a:cxn>
                  <a:cxn ang="0">
                    <a:pos x="T6" y="T7"/>
                  </a:cxn>
                  <a:cxn ang="0">
                    <a:pos x="T8" y="T9"/>
                  </a:cxn>
                  <a:cxn ang="0">
                    <a:pos x="T10" y="T11"/>
                  </a:cxn>
                  <a:cxn ang="0">
                    <a:pos x="T12" y="T13"/>
                  </a:cxn>
                </a:cxnLst>
                <a:rect l="0" t="0" r="r" b="b"/>
                <a:pathLst>
                  <a:path w="14" h="33">
                    <a:moveTo>
                      <a:pt x="0" y="26"/>
                    </a:moveTo>
                    <a:cubicBezTo>
                      <a:pt x="0" y="30"/>
                      <a:pt x="3" y="33"/>
                      <a:pt x="7" y="33"/>
                    </a:cubicBezTo>
                    <a:cubicBezTo>
                      <a:pt x="11" y="33"/>
                      <a:pt x="14" y="30"/>
                      <a:pt x="14" y="26"/>
                    </a:cubicBezTo>
                    <a:cubicBezTo>
                      <a:pt x="14" y="7"/>
                      <a:pt x="14" y="7"/>
                      <a:pt x="14" y="7"/>
                    </a:cubicBezTo>
                    <a:cubicBezTo>
                      <a:pt x="14" y="3"/>
                      <a:pt x="11" y="0"/>
                      <a:pt x="7" y="0"/>
                    </a:cubicBezTo>
                    <a:cubicBezTo>
                      <a:pt x="3" y="0"/>
                      <a:pt x="0" y="3"/>
                      <a:pt x="0" y="7"/>
                    </a:cubicBezTo>
                    <a:lnTo>
                      <a:pt x="0" y="26"/>
                    </a:lnTo>
                    <a:close/>
                  </a:path>
                </a:pathLst>
              </a:cu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18" name="Freeform 610"/>
              <p:cNvSpPr>
                <a:spLocks/>
              </p:cNvSpPr>
              <p:nvPr/>
            </p:nvSpPr>
            <p:spPr bwMode="auto">
              <a:xfrm>
                <a:off x="2893" y="1789"/>
                <a:ext cx="31" cy="209"/>
              </a:xfrm>
              <a:custGeom>
                <a:avLst/>
                <a:gdLst>
                  <a:gd name="T0" fmla="*/ 0 w 13"/>
                  <a:gd name="T1" fmla="*/ 81 h 88"/>
                  <a:gd name="T2" fmla="*/ 7 w 13"/>
                  <a:gd name="T3" fmla="*/ 88 h 88"/>
                  <a:gd name="T4" fmla="*/ 13 w 13"/>
                  <a:gd name="T5" fmla="*/ 81 h 88"/>
                  <a:gd name="T6" fmla="*/ 13 w 13"/>
                  <a:gd name="T7" fmla="*/ 7 h 88"/>
                  <a:gd name="T8" fmla="*/ 7 w 13"/>
                  <a:gd name="T9" fmla="*/ 0 h 88"/>
                  <a:gd name="T10" fmla="*/ 0 w 13"/>
                  <a:gd name="T11" fmla="*/ 7 h 88"/>
                  <a:gd name="T12" fmla="*/ 0 w 13"/>
                  <a:gd name="T13" fmla="*/ 81 h 88"/>
                </a:gdLst>
                <a:ahLst/>
                <a:cxnLst>
                  <a:cxn ang="0">
                    <a:pos x="T0" y="T1"/>
                  </a:cxn>
                  <a:cxn ang="0">
                    <a:pos x="T2" y="T3"/>
                  </a:cxn>
                  <a:cxn ang="0">
                    <a:pos x="T4" y="T5"/>
                  </a:cxn>
                  <a:cxn ang="0">
                    <a:pos x="T6" y="T7"/>
                  </a:cxn>
                  <a:cxn ang="0">
                    <a:pos x="T8" y="T9"/>
                  </a:cxn>
                  <a:cxn ang="0">
                    <a:pos x="T10" y="T11"/>
                  </a:cxn>
                  <a:cxn ang="0">
                    <a:pos x="T12" y="T13"/>
                  </a:cxn>
                </a:cxnLst>
                <a:rect l="0" t="0" r="r" b="b"/>
                <a:pathLst>
                  <a:path w="13" h="88">
                    <a:moveTo>
                      <a:pt x="0" y="81"/>
                    </a:moveTo>
                    <a:cubicBezTo>
                      <a:pt x="0" y="85"/>
                      <a:pt x="3" y="88"/>
                      <a:pt x="7" y="88"/>
                    </a:cubicBezTo>
                    <a:cubicBezTo>
                      <a:pt x="10" y="88"/>
                      <a:pt x="13" y="85"/>
                      <a:pt x="13" y="81"/>
                    </a:cubicBezTo>
                    <a:cubicBezTo>
                      <a:pt x="13" y="7"/>
                      <a:pt x="13" y="7"/>
                      <a:pt x="13" y="7"/>
                    </a:cubicBezTo>
                    <a:cubicBezTo>
                      <a:pt x="13" y="3"/>
                      <a:pt x="10" y="0"/>
                      <a:pt x="7" y="0"/>
                    </a:cubicBezTo>
                    <a:cubicBezTo>
                      <a:pt x="3" y="0"/>
                      <a:pt x="0" y="3"/>
                      <a:pt x="0" y="7"/>
                    </a:cubicBezTo>
                    <a:lnTo>
                      <a:pt x="0" y="81"/>
                    </a:lnTo>
                    <a:close/>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19" name="Freeform 611"/>
              <p:cNvSpPr>
                <a:spLocks/>
              </p:cNvSpPr>
              <p:nvPr/>
            </p:nvSpPr>
            <p:spPr bwMode="auto">
              <a:xfrm>
                <a:off x="2614" y="1654"/>
                <a:ext cx="258" cy="754"/>
              </a:xfrm>
              <a:custGeom>
                <a:avLst/>
                <a:gdLst>
                  <a:gd name="T0" fmla="*/ 0 w 109"/>
                  <a:gd name="T1" fmla="*/ 310 h 318"/>
                  <a:gd name="T2" fmla="*/ 8 w 109"/>
                  <a:gd name="T3" fmla="*/ 318 h 318"/>
                  <a:gd name="T4" fmla="*/ 100 w 109"/>
                  <a:gd name="T5" fmla="*/ 318 h 318"/>
                  <a:gd name="T6" fmla="*/ 109 w 109"/>
                  <a:gd name="T7" fmla="*/ 310 h 318"/>
                  <a:gd name="T8" fmla="*/ 109 w 109"/>
                  <a:gd name="T9" fmla="*/ 8 h 318"/>
                  <a:gd name="T10" fmla="*/ 100 w 109"/>
                  <a:gd name="T11" fmla="*/ 0 h 318"/>
                  <a:gd name="T12" fmla="*/ 8 w 109"/>
                  <a:gd name="T13" fmla="*/ 0 h 318"/>
                  <a:gd name="T14" fmla="*/ 0 w 109"/>
                  <a:gd name="T15" fmla="*/ 8 h 318"/>
                  <a:gd name="T16" fmla="*/ 0 w 109"/>
                  <a:gd name="T17" fmla="*/ 31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318">
                    <a:moveTo>
                      <a:pt x="0" y="310"/>
                    </a:moveTo>
                    <a:cubicBezTo>
                      <a:pt x="0" y="314"/>
                      <a:pt x="4" y="318"/>
                      <a:pt x="8" y="318"/>
                    </a:cubicBezTo>
                    <a:cubicBezTo>
                      <a:pt x="100" y="318"/>
                      <a:pt x="100" y="318"/>
                      <a:pt x="100" y="318"/>
                    </a:cubicBezTo>
                    <a:cubicBezTo>
                      <a:pt x="105" y="318"/>
                      <a:pt x="109" y="314"/>
                      <a:pt x="109" y="310"/>
                    </a:cubicBezTo>
                    <a:cubicBezTo>
                      <a:pt x="109" y="8"/>
                      <a:pt x="109" y="8"/>
                      <a:pt x="109" y="8"/>
                    </a:cubicBezTo>
                    <a:cubicBezTo>
                      <a:pt x="109" y="3"/>
                      <a:pt x="105" y="0"/>
                      <a:pt x="100" y="0"/>
                    </a:cubicBezTo>
                    <a:cubicBezTo>
                      <a:pt x="8" y="0"/>
                      <a:pt x="8" y="0"/>
                      <a:pt x="8" y="0"/>
                    </a:cubicBezTo>
                    <a:cubicBezTo>
                      <a:pt x="4" y="0"/>
                      <a:pt x="0" y="3"/>
                      <a:pt x="0" y="8"/>
                    </a:cubicBezTo>
                    <a:lnTo>
                      <a:pt x="0" y="310"/>
                    </a:lnTo>
                    <a:close/>
                  </a:path>
                </a:pathLst>
              </a:custGeom>
              <a:solidFill>
                <a:srgbClr val="5E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420" name="Freeform 612"/>
              <p:cNvSpPr>
                <a:spLocks/>
              </p:cNvSpPr>
              <p:nvPr/>
            </p:nvSpPr>
            <p:spPr bwMode="auto">
              <a:xfrm>
                <a:off x="2614" y="1706"/>
                <a:ext cx="239" cy="626"/>
              </a:xfrm>
              <a:custGeom>
                <a:avLst/>
                <a:gdLst>
                  <a:gd name="T0" fmla="*/ 0 w 101"/>
                  <a:gd name="T1" fmla="*/ 257 h 264"/>
                  <a:gd name="T2" fmla="*/ 8 w 101"/>
                  <a:gd name="T3" fmla="*/ 264 h 264"/>
                  <a:gd name="T4" fmla="*/ 93 w 101"/>
                  <a:gd name="T5" fmla="*/ 264 h 264"/>
                  <a:gd name="T6" fmla="*/ 101 w 101"/>
                  <a:gd name="T7" fmla="*/ 257 h 264"/>
                  <a:gd name="T8" fmla="*/ 101 w 101"/>
                  <a:gd name="T9" fmla="*/ 8 h 264"/>
                  <a:gd name="T10" fmla="*/ 93 w 101"/>
                  <a:gd name="T11" fmla="*/ 0 h 264"/>
                  <a:gd name="T12" fmla="*/ 8 w 101"/>
                  <a:gd name="T13" fmla="*/ 0 h 264"/>
                  <a:gd name="T14" fmla="*/ 0 w 101"/>
                  <a:gd name="T15" fmla="*/ 8 h 264"/>
                  <a:gd name="T16" fmla="*/ 0 w 101"/>
                  <a:gd name="T17" fmla="*/ 2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264">
                    <a:moveTo>
                      <a:pt x="0" y="257"/>
                    </a:moveTo>
                    <a:cubicBezTo>
                      <a:pt x="0" y="261"/>
                      <a:pt x="3" y="264"/>
                      <a:pt x="8" y="264"/>
                    </a:cubicBezTo>
                    <a:cubicBezTo>
                      <a:pt x="93" y="264"/>
                      <a:pt x="93" y="264"/>
                      <a:pt x="93" y="264"/>
                    </a:cubicBezTo>
                    <a:cubicBezTo>
                      <a:pt x="97" y="264"/>
                      <a:pt x="101" y="261"/>
                      <a:pt x="101" y="257"/>
                    </a:cubicBezTo>
                    <a:cubicBezTo>
                      <a:pt x="101" y="8"/>
                      <a:pt x="101" y="8"/>
                      <a:pt x="101" y="8"/>
                    </a:cubicBezTo>
                    <a:cubicBezTo>
                      <a:pt x="101" y="4"/>
                      <a:pt x="97" y="0"/>
                      <a:pt x="93" y="0"/>
                    </a:cubicBezTo>
                    <a:cubicBezTo>
                      <a:pt x="8" y="0"/>
                      <a:pt x="8" y="0"/>
                      <a:pt x="8" y="0"/>
                    </a:cubicBezTo>
                    <a:cubicBezTo>
                      <a:pt x="3" y="0"/>
                      <a:pt x="0" y="4"/>
                      <a:pt x="0" y="8"/>
                    </a:cubicBezTo>
                    <a:lnTo>
                      <a:pt x="0" y="25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20000"/>
              </a:bodyPr>
              <a:lstStyle/>
              <a:p>
                <a:endParaRPr lang="en-US" sz="1350"/>
              </a:p>
            </p:txBody>
          </p:sp>
          <p:sp>
            <p:nvSpPr>
              <p:cNvPr id="421" name="Rectangle 613"/>
              <p:cNvSpPr>
                <a:spLocks noChangeArrowheads="1"/>
              </p:cNvSpPr>
              <p:nvPr/>
            </p:nvSpPr>
            <p:spPr bwMode="auto">
              <a:xfrm>
                <a:off x="2799" y="2145"/>
                <a:ext cx="66" cy="201"/>
              </a:xfrm>
              <a:prstGeom prst="rect">
                <a:avLst/>
              </a:pr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22" name="Freeform 614"/>
              <p:cNvSpPr>
                <a:spLocks/>
              </p:cNvSpPr>
              <p:nvPr/>
            </p:nvSpPr>
            <p:spPr bwMode="auto">
              <a:xfrm>
                <a:off x="2275" y="1651"/>
                <a:ext cx="531" cy="797"/>
              </a:xfrm>
              <a:custGeom>
                <a:avLst/>
                <a:gdLst>
                  <a:gd name="T0" fmla="*/ 0 w 224"/>
                  <a:gd name="T1" fmla="*/ 328 h 336"/>
                  <a:gd name="T2" fmla="*/ 8 w 224"/>
                  <a:gd name="T3" fmla="*/ 336 h 336"/>
                  <a:gd name="T4" fmla="*/ 216 w 224"/>
                  <a:gd name="T5" fmla="*/ 336 h 336"/>
                  <a:gd name="T6" fmla="*/ 224 w 224"/>
                  <a:gd name="T7" fmla="*/ 328 h 336"/>
                  <a:gd name="T8" fmla="*/ 224 w 224"/>
                  <a:gd name="T9" fmla="*/ 8 h 336"/>
                  <a:gd name="T10" fmla="*/ 216 w 224"/>
                  <a:gd name="T11" fmla="*/ 0 h 336"/>
                  <a:gd name="T12" fmla="*/ 8 w 224"/>
                  <a:gd name="T13" fmla="*/ 0 h 336"/>
                  <a:gd name="T14" fmla="*/ 0 w 224"/>
                  <a:gd name="T15" fmla="*/ 8 h 336"/>
                  <a:gd name="T16" fmla="*/ 0 w 224"/>
                  <a:gd name="T17" fmla="*/ 32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336">
                    <a:moveTo>
                      <a:pt x="0" y="328"/>
                    </a:moveTo>
                    <a:cubicBezTo>
                      <a:pt x="0" y="332"/>
                      <a:pt x="3" y="336"/>
                      <a:pt x="8" y="336"/>
                    </a:cubicBezTo>
                    <a:cubicBezTo>
                      <a:pt x="216" y="336"/>
                      <a:pt x="216" y="336"/>
                      <a:pt x="216" y="336"/>
                    </a:cubicBezTo>
                    <a:cubicBezTo>
                      <a:pt x="221" y="336"/>
                      <a:pt x="224" y="332"/>
                      <a:pt x="224" y="328"/>
                    </a:cubicBezTo>
                    <a:cubicBezTo>
                      <a:pt x="224" y="8"/>
                      <a:pt x="224" y="8"/>
                      <a:pt x="224" y="8"/>
                    </a:cubicBezTo>
                    <a:cubicBezTo>
                      <a:pt x="224" y="4"/>
                      <a:pt x="221" y="0"/>
                      <a:pt x="216" y="0"/>
                    </a:cubicBezTo>
                    <a:cubicBezTo>
                      <a:pt x="8" y="0"/>
                      <a:pt x="8" y="0"/>
                      <a:pt x="8" y="0"/>
                    </a:cubicBezTo>
                    <a:cubicBezTo>
                      <a:pt x="3" y="0"/>
                      <a:pt x="0" y="4"/>
                      <a:pt x="0" y="8"/>
                    </a:cubicBezTo>
                    <a:cubicBezTo>
                      <a:pt x="0" y="328"/>
                      <a:pt x="0" y="328"/>
                      <a:pt x="0" y="328"/>
                    </a:cubicBezTo>
                  </a:path>
                </a:pathLst>
              </a:custGeom>
              <a:solidFill>
                <a:srgbClr val="5E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423" name="Rectangle 615"/>
              <p:cNvSpPr>
                <a:spLocks noChangeArrowheads="1"/>
              </p:cNvSpPr>
              <p:nvPr/>
            </p:nvSpPr>
            <p:spPr bwMode="auto">
              <a:xfrm>
                <a:off x="2261" y="2031"/>
                <a:ext cx="14" cy="417"/>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424" name="Rectangle 616"/>
              <p:cNvSpPr>
                <a:spLocks noChangeArrowheads="1"/>
              </p:cNvSpPr>
              <p:nvPr/>
            </p:nvSpPr>
            <p:spPr bwMode="auto">
              <a:xfrm>
                <a:off x="2261" y="2031"/>
                <a:ext cx="14"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425" name="Freeform 617"/>
              <p:cNvSpPr>
                <a:spLocks/>
              </p:cNvSpPr>
              <p:nvPr/>
            </p:nvSpPr>
            <p:spPr bwMode="auto">
              <a:xfrm>
                <a:off x="2275" y="2164"/>
                <a:ext cx="531" cy="284"/>
              </a:xfrm>
              <a:custGeom>
                <a:avLst/>
                <a:gdLst>
                  <a:gd name="T0" fmla="*/ 531 w 531"/>
                  <a:gd name="T1" fmla="*/ 161 h 284"/>
                  <a:gd name="T2" fmla="*/ 0 w 531"/>
                  <a:gd name="T3" fmla="*/ 0 h 284"/>
                  <a:gd name="T4" fmla="*/ 0 w 531"/>
                  <a:gd name="T5" fmla="*/ 284 h 284"/>
                  <a:gd name="T6" fmla="*/ 531 w 531"/>
                  <a:gd name="T7" fmla="*/ 284 h 284"/>
                  <a:gd name="T8" fmla="*/ 531 w 531"/>
                  <a:gd name="T9" fmla="*/ 161 h 284"/>
                </a:gdLst>
                <a:ahLst/>
                <a:cxnLst>
                  <a:cxn ang="0">
                    <a:pos x="T0" y="T1"/>
                  </a:cxn>
                  <a:cxn ang="0">
                    <a:pos x="T2" y="T3"/>
                  </a:cxn>
                  <a:cxn ang="0">
                    <a:pos x="T4" y="T5"/>
                  </a:cxn>
                  <a:cxn ang="0">
                    <a:pos x="T6" y="T7"/>
                  </a:cxn>
                  <a:cxn ang="0">
                    <a:pos x="T8" y="T9"/>
                  </a:cxn>
                </a:cxnLst>
                <a:rect l="0" t="0" r="r" b="b"/>
                <a:pathLst>
                  <a:path w="531" h="284">
                    <a:moveTo>
                      <a:pt x="531" y="161"/>
                    </a:moveTo>
                    <a:lnTo>
                      <a:pt x="0" y="0"/>
                    </a:lnTo>
                    <a:lnTo>
                      <a:pt x="0" y="284"/>
                    </a:lnTo>
                    <a:lnTo>
                      <a:pt x="531" y="284"/>
                    </a:lnTo>
                    <a:lnTo>
                      <a:pt x="531" y="16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26" name="Freeform 618"/>
              <p:cNvSpPr>
                <a:spLocks/>
              </p:cNvSpPr>
              <p:nvPr/>
            </p:nvSpPr>
            <p:spPr bwMode="auto">
              <a:xfrm>
                <a:off x="2318" y="1706"/>
                <a:ext cx="151" cy="450"/>
              </a:xfrm>
              <a:custGeom>
                <a:avLst/>
                <a:gdLst>
                  <a:gd name="T0" fmla="*/ 0 w 64"/>
                  <a:gd name="T1" fmla="*/ 182 h 190"/>
                  <a:gd name="T2" fmla="*/ 7 w 64"/>
                  <a:gd name="T3" fmla="*/ 190 h 190"/>
                  <a:gd name="T4" fmla="*/ 56 w 64"/>
                  <a:gd name="T5" fmla="*/ 190 h 190"/>
                  <a:gd name="T6" fmla="*/ 64 w 64"/>
                  <a:gd name="T7" fmla="*/ 182 h 190"/>
                  <a:gd name="T8" fmla="*/ 64 w 64"/>
                  <a:gd name="T9" fmla="*/ 8 h 190"/>
                  <a:gd name="T10" fmla="*/ 56 w 64"/>
                  <a:gd name="T11" fmla="*/ 0 h 190"/>
                  <a:gd name="T12" fmla="*/ 7 w 64"/>
                  <a:gd name="T13" fmla="*/ 0 h 190"/>
                  <a:gd name="T14" fmla="*/ 0 w 64"/>
                  <a:gd name="T15" fmla="*/ 8 h 190"/>
                  <a:gd name="T16" fmla="*/ 0 w 64"/>
                  <a:gd name="T17" fmla="*/ 18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90">
                    <a:moveTo>
                      <a:pt x="0" y="182"/>
                    </a:moveTo>
                    <a:cubicBezTo>
                      <a:pt x="0" y="186"/>
                      <a:pt x="3" y="190"/>
                      <a:pt x="7" y="190"/>
                    </a:cubicBezTo>
                    <a:cubicBezTo>
                      <a:pt x="56" y="190"/>
                      <a:pt x="56" y="190"/>
                      <a:pt x="56" y="190"/>
                    </a:cubicBezTo>
                    <a:cubicBezTo>
                      <a:pt x="60" y="190"/>
                      <a:pt x="64" y="186"/>
                      <a:pt x="64" y="182"/>
                    </a:cubicBezTo>
                    <a:cubicBezTo>
                      <a:pt x="64" y="8"/>
                      <a:pt x="64" y="8"/>
                      <a:pt x="64" y="8"/>
                    </a:cubicBezTo>
                    <a:cubicBezTo>
                      <a:pt x="64" y="4"/>
                      <a:pt x="60" y="0"/>
                      <a:pt x="56" y="0"/>
                    </a:cubicBezTo>
                    <a:cubicBezTo>
                      <a:pt x="7" y="0"/>
                      <a:pt x="7" y="0"/>
                      <a:pt x="7" y="0"/>
                    </a:cubicBezTo>
                    <a:cubicBezTo>
                      <a:pt x="3" y="0"/>
                      <a:pt x="0" y="4"/>
                      <a:pt x="0" y="8"/>
                    </a:cubicBezTo>
                    <a:lnTo>
                      <a:pt x="0" y="18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55000" lnSpcReduction="20000"/>
              </a:bodyPr>
              <a:lstStyle/>
              <a:p>
                <a:endParaRPr lang="en-US" sz="1350"/>
              </a:p>
            </p:txBody>
          </p:sp>
          <p:sp>
            <p:nvSpPr>
              <p:cNvPr id="427" name="Freeform 619"/>
              <p:cNvSpPr>
                <a:spLocks/>
              </p:cNvSpPr>
              <p:nvPr/>
            </p:nvSpPr>
            <p:spPr bwMode="auto">
              <a:xfrm>
                <a:off x="2514" y="1706"/>
                <a:ext cx="240" cy="450"/>
              </a:xfrm>
              <a:custGeom>
                <a:avLst/>
                <a:gdLst>
                  <a:gd name="T0" fmla="*/ 0 w 101"/>
                  <a:gd name="T1" fmla="*/ 182 h 190"/>
                  <a:gd name="T2" fmla="*/ 8 w 101"/>
                  <a:gd name="T3" fmla="*/ 190 h 190"/>
                  <a:gd name="T4" fmla="*/ 93 w 101"/>
                  <a:gd name="T5" fmla="*/ 190 h 190"/>
                  <a:gd name="T6" fmla="*/ 101 w 101"/>
                  <a:gd name="T7" fmla="*/ 182 h 190"/>
                  <a:gd name="T8" fmla="*/ 101 w 101"/>
                  <a:gd name="T9" fmla="*/ 8 h 190"/>
                  <a:gd name="T10" fmla="*/ 93 w 101"/>
                  <a:gd name="T11" fmla="*/ 0 h 190"/>
                  <a:gd name="T12" fmla="*/ 8 w 101"/>
                  <a:gd name="T13" fmla="*/ 0 h 190"/>
                  <a:gd name="T14" fmla="*/ 0 w 101"/>
                  <a:gd name="T15" fmla="*/ 8 h 190"/>
                  <a:gd name="T16" fmla="*/ 0 w 101"/>
                  <a:gd name="T17" fmla="*/ 18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90">
                    <a:moveTo>
                      <a:pt x="0" y="182"/>
                    </a:moveTo>
                    <a:cubicBezTo>
                      <a:pt x="0" y="186"/>
                      <a:pt x="4" y="190"/>
                      <a:pt x="8" y="190"/>
                    </a:cubicBezTo>
                    <a:cubicBezTo>
                      <a:pt x="93" y="190"/>
                      <a:pt x="93" y="190"/>
                      <a:pt x="93" y="190"/>
                    </a:cubicBezTo>
                    <a:cubicBezTo>
                      <a:pt x="98" y="190"/>
                      <a:pt x="101" y="186"/>
                      <a:pt x="101" y="182"/>
                    </a:cubicBezTo>
                    <a:cubicBezTo>
                      <a:pt x="101" y="8"/>
                      <a:pt x="101" y="8"/>
                      <a:pt x="101" y="8"/>
                    </a:cubicBezTo>
                    <a:cubicBezTo>
                      <a:pt x="101" y="4"/>
                      <a:pt x="98" y="0"/>
                      <a:pt x="93" y="0"/>
                    </a:cubicBezTo>
                    <a:cubicBezTo>
                      <a:pt x="8" y="0"/>
                      <a:pt x="8" y="0"/>
                      <a:pt x="8" y="0"/>
                    </a:cubicBezTo>
                    <a:cubicBezTo>
                      <a:pt x="4" y="0"/>
                      <a:pt x="0" y="4"/>
                      <a:pt x="0" y="8"/>
                    </a:cubicBezTo>
                    <a:lnTo>
                      <a:pt x="0" y="18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55000" lnSpcReduction="20000"/>
              </a:bodyPr>
              <a:lstStyle/>
              <a:p>
                <a:endParaRPr lang="en-US" sz="1350"/>
              </a:p>
            </p:txBody>
          </p:sp>
          <p:sp>
            <p:nvSpPr>
              <p:cNvPr id="428" name="Freeform 620"/>
              <p:cNvSpPr>
                <a:spLocks/>
              </p:cNvSpPr>
              <p:nvPr/>
            </p:nvSpPr>
            <p:spPr bwMode="auto">
              <a:xfrm>
                <a:off x="2514" y="1730"/>
                <a:ext cx="240" cy="268"/>
              </a:xfrm>
              <a:custGeom>
                <a:avLst/>
                <a:gdLst>
                  <a:gd name="T0" fmla="*/ 0 w 240"/>
                  <a:gd name="T1" fmla="*/ 31 h 268"/>
                  <a:gd name="T2" fmla="*/ 240 w 240"/>
                  <a:gd name="T3" fmla="*/ 268 h 268"/>
                  <a:gd name="T4" fmla="*/ 240 w 240"/>
                  <a:gd name="T5" fmla="*/ 239 h 268"/>
                  <a:gd name="T6" fmla="*/ 0 w 240"/>
                  <a:gd name="T7" fmla="*/ 0 h 268"/>
                  <a:gd name="T8" fmla="*/ 0 w 240"/>
                  <a:gd name="T9" fmla="*/ 31 h 268"/>
                </a:gdLst>
                <a:ahLst/>
                <a:cxnLst>
                  <a:cxn ang="0">
                    <a:pos x="T0" y="T1"/>
                  </a:cxn>
                  <a:cxn ang="0">
                    <a:pos x="T2" y="T3"/>
                  </a:cxn>
                  <a:cxn ang="0">
                    <a:pos x="T4" y="T5"/>
                  </a:cxn>
                  <a:cxn ang="0">
                    <a:pos x="T6" y="T7"/>
                  </a:cxn>
                  <a:cxn ang="0">
                    <a:pos x="T8" y="T9"/>
                  </a:cxn>
                </a:cxnLst>
                <a:rect l="0" t="0" r="r" b="b"/>
                <a:pathLst>
                  <a:path w="240" h="268">
                    <a:moveTo>
                      <a:pt x="0" y="31"/>
                    </a:moveTo>
                    <a:lnTo>
                      <a:pt x="240" y="268"/>
                    </a:lnTo>
                    <a:lnTo>
                      <a:pt x="240" y="239"/>
                    </a:lnTo>
                    <a:lnTo>
                      <a:pt x="0" y="0"/>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29" name="Freeform 621"/>
              <p:cNvSpPr>
                <a:spLocks/>
              </p:cNvSpPr>
              <p:nvPr/>
            </p:nvSpPr>
            <p:spPr bwMode="auto">
              <a:xfrm>
                <a:off x="2514" y="1803"/>
                <a:ext cx="240" cy="318"/>
              </a:xfrm>
              <a:custGeom>
                <a:avLst/>
                <a:gdLst>
                  <a:gd name="T0" fmla="*/ 0 w 240"/>
                  <a:gd name="T1" fmla="*/ 78 h 318"/>
                  <a:gd name="T2" fmla="*/ 240 w 240"/>
                  <a:gd name="T3" fmla="*/ 318 h 318"/>
                  <a:gd name="T4" fmla="*/ 240 w 240"/>
                  <a:gd name="T5" fmla="*/ 237 h 318"/>
                  <a:gd name="T6" fmla="*/ 0 w 240"/>
                  <a:gd name="T7" fmla="*/ 0 h 318"/>
                  <a:gd name="T8" fmla="*/ 0 w 240"/>
                  <a:gd name="T9" fmla="*/ 78 h 318"/>
                </a:gdLst>
                <a:ahLst/>
                <a:cxnLst>
                  <a:cxn ang="0">
                    <a:pos x="T0" y="T1"/>
                  </a:cxn>
                  <a:cxn ang="0">
                    <a:pos x="T2" y="T3"/>
                  </a:cxn>
                  <a:cxn ang="0">
                    <a:pos x="T4" y="T5"/>
                  </a:cxn>
                  <a:cxn ang="0">
                    <a:pos x="T6" y="T7"/>
                  </a:cxn>
                  <a:cxn ang="0">
                    <a:pos x="T8" y="T9"/>
                  </a:cxn>
                </a:cxnLst>
                <a:rect l="0" t="0" r="r" b="b"/>
                <a:pathLst>
                  <a:path w="240" h="318">
                    <a:moveTo>
                      <a:pt x="0" y="78"/>
                    </a:moveTo>
                    <a:lnTo>
                      <a:pt x="240" y="318"/>
                    </a:lnTo>
                    <a:lnTo>
                      <a:pt x="240" y="237"/>
                    </a:lnTo>
                    <a:lnTo>
                      <a:pt x="0" y="0"/>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30" name="Freeform 622"/>
              <p:cNvSpPr>
                <a:spLocks/>
              </p:cNvSpPr>
              <p:nvPr/>
            </p:nvSpPr>
            <p:spPr bwMode="auto">
              <a:xfrm>
                <a:off x="2510" y="1701"/>
                <a:ext cx="248" cy="692"/>
              </a:xfrm>
              <a:custGeom>
                <a:avLst/>
                <a:gdLst>
                  <a:gd name="T0" fmla="*/ 2 w 105"/>
                  <a:gd name="T1" fmla="*/ 283 h 292"/>
                  <a:gd name="T2" fmla="*/ 0 w 105"/>
                  <a:gd name="T3" fmla="*/ 283 h 292"/>
                  <a:gd name="T4" fmla="*/ 10 w 105"/>
                  <a:gd name="T5" fmla="*/ 292 h 292"/>
                  <a:gd name="T6" fmla="*/ 95 w 105"/>
                  <a:gd name="T7" fmla="*/ 292 h 292"/>
                  <a:gd name="T8" fmla="*/ 105 w 105"/>
                  <a:gd name="T9" fmla="*/ 283 h 292"/>
                  <a:gd name="T10" fmla="*/ 105 w 105"/>
                  <a:gd name="T11" fmla="*/ 10 h 292"/>
                  <a:gd name="T12" fmla="*/ 95 w 105"/>
                  <a:gd name="T13" fmla="*/ 0 h 292"/>
                  <a:gd name="T14" fmla="*/ 10 w 105"/>
                  <a:gd name="T15" fmla="*/ 0 h 292"/>
                  <a:gd name="T16" fmla="*/ 0 w 105"/>
                  <a:gd name="T17" fmla="*/ 10 h 292"/>
                  <a:gd name="T18" fmla="*/ 0 w 105"/>
                  <a:gd name="T19" fmla="*/ 283 h 292"/>
                  <a:gd name="T20" fmla="*/ 2 w 105"/>
                  <a:gd name="T21" fmla="*/ 283 h 292"/>
                  <a:gd name="T22" fmla="*/ 4 w 105"/>
                  <a:gd name="T23" fmla="*/ 283 h 292"/>
                  <a:gd name="T24" fmla="*/ 4 w 105"/>
                  <a:gd name="T25" fmla="*/ 10 h 292"/>
                  <a:gd name="T26" fmla="*/ 10 w 105"/>
                  <a:gd name="T27" fmla="*/ 4 h 292"/>
                  <a:gd name="T28" fmla="*/ 95 w 105"/>
                  <a:gd name="T29" fmla="*/ 4 h 292"/>
                  <a:gd name="T30" fmla="*/ 101 w 105"/>
                  <a:gd name="T31" fmla="*/ 10 h 292"/>
                  <a:gd name="T32" fmla="*/ 101 w 105"/>
                  <a:gd name="T33" fmla="*/ 283 h 292"/>
                  <a:gd name="T34" fmla="*/ 95 w 105"/>
                  <a:gd name="T35" fmla="*/ 288 h 292"/>
                  <a:gd name="T36" fmla="*/ 10 w 105"/>
                  <a:gd name="T37" fmla="*/ 288 h 292"/>
                  <a:gd name="T38" fmla="*/ 4 w 105"/>
                  <a:gd name="T39" fmla="*/ 283 h 292"/>
                  <a:gd name="T40" fmla="*/ 2 w 105"/>
                  <a:gd name="T41" fmla="*/ 28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292">
                    <a:moveTo>
                      <a:pt x="2" y="283"/>
                    </a:moveTo>
                    <a:cubicBezTo>
                      <a:pt x="0" y="283"/>
                      <a:pt x="0" y="283"/>
                      <a:pt x="0" y="283"/>
                    </a:cubicBezTo>
                    <a:cubicBezTo>
                      <a:pt x="0" y="288"/>
                      <a:pt x="5" y="292"/>
                      <a:pt x="10" y="292"/>
                    </a:cubicBezTo>
                    <a:cubicBezTo>
                      <a:pt x="95" y="292"/>
                      <a:pt x="95" y="292"/>
                      <a:pt x="95" y="292"/>
                    </a:cubicBezTo>
                    <a:cubicBezTo>
                      <a:pt x="101" y="292"/>
                      <a:pt x="105" y="288"/>
                      <a:pt x="105" y="283"/>
                    </a:cubicBezTo>
                    <a:cubicBezTo>
                      <a:pt x="105" y="10"/>
                      <a:pt x="105" y="10"/>
                      <a:pt x="105" y="10"/>
                    </a:cubicBezTo>
                    <a:cubicBezTo>
                      <a:pt x="105" y="5"/>
                      <a:pt x="101" y="0"/>
                      <a:pt x="95" y="0"/>
                    </a:cubicBezTo>
                    <a:cubicBezTo>
                      <a:pt x="10" y="0"/>
                      <a:pt x="10" y="0"/>
                      <a:pt x="10" y="0"/>
                    </a:cubicBezTo>
                    <a:cubicBezTo>
                      <a:pt x="5" y="0"/>
                      <a:pt x="0" y="5"/>
                      <a:pt x="0" y="10"/>
                    </a:cubicBezTo>
                    <a:cubicBezTo>
                      <a:pt x="0" y="283"/>
                      <a:pt x="0" y="283"/>
                      <a:pt x="0" y="283"/>
                    </a:cubicBezTo>
                    <a:cubicBezTo>
                      <a:pt x="2" y="283"/>
                      <a:pt x="2" y="283"/>
                      <a:pt x="2" y="283"/>
                    </a:cubicBezTo>
                    <a:cubicBezTo>
                      <a:pt x="4" y="283"/>
                      <a:pt x="4" y="283"/>
                      <a:pt x="4" y="283"/>
                    </a:cubicBezTo>
                    <a:cubicBezTo>
                      <a:pt x="4" y="10"/>
                      <a:pt x="4" y="10"/>
                      <a:pt x="4" y="10"/>
                    </a:cubicBezTo>
                    <a:cubicBezTo>
                      <a:pt x="4" y="7"/>
                      <a:pt x="7" y="4"/>
                      <a:pt x="10" y="4"/>
                    </a:cubicBezTo>
                    <a:cubicBezTo>
                      <a:pt x="95" y="4"/>
                      <a:pt x="95" y="4"/>
                      <a:pt x="95" y="4"/>
                    </a:cubicBezTo>
                    <a:cubicBezTo>
                      <a:pt x="98" y="4"/>
                      <a:pt x="101" y="7"/>
                      <a:pt x="101" y="10"/>
                    </a:cubicBezTo>
                    <a:cubicBezTo>
                      <a:pt x="101" y="283"/>
                      <a:pt x="101" y="283"/>
                      <a:pt x="101" y="283"/>
                    </a:cubicBezTo>
                    <a:cubicBezTo>
                      <a:pt x="101" y="286"/>
                      <a:pt x="98" y="288"/>
                      <a:pt x="95" y="288"/>
                    </a:cubicBezTo>
                    <a:cubicBezTo>
                      <a:pt x="10" y="288"/>
                      <a:pt x="10" y="288"/>
                      <a:pt x="10" y="288"/>
                    </a:cubicBezTo>
                    <a:cubicBezTo>
                      <a:pt x="7" y="288"/>
                      <a:pt x="4" y="286"/>
                      <a:pt x="4" y="283"/>
                    </a:cubicBezTo>
                    <a:lnTo>
                      <a:pt x="2" y="283"/>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a:bodyPr>
              <a:lstStyle/>
              <a:p>
                <a:endParaRPr lang="en-US" sz="1350"/>
              </a:p>
            </p:txBody>
          </p:sp>
          <p:sp>
            <p:nvSpPr>
              <p:cNvPr id="431" name="Freeform 623"/>
              <p:cNvSpPr>
                <a:spLocks/>
              </p:cNvSpPr>
              <p:nvPr/>
            </p:nvSpPr>
            <p:spPr bwMode="auto">
              <a:xfrm>
                <a:off x="2510" y="1701"/>
                <a:ext cx="248" cy="460"/>
              </a:xfrm>
              <a:custGeom>
                <a:avLst/>
                <a:gdLst>
                  <a:gd name="T0" fmla="*/ 2 w 105"/>
                  <a:gd name="T1" fmla="*/ 184 h 194"/>
                  <a:gd name="T2" fmla="*/ 0 w 105"/>
                  <a:gd name="T3" fmla="*/ 184 h 194"/>
                  <a:gd name="T4" fmla="*/ 10 w 105"/>
                  <a:gd name="T5" fmla="*/ 194 h 194"/>
                  <a:gd name="T6" fmla="*/ 95 w 105"/>
                  <a:gd name="T7" fmla="*/ 194 h 194"/>
                  <a:gd name="T8" fmla="*/ 105 w 105"/>
                  <a:gd name="T9" fmla="*/ 184 h 194"/>
                  <a:gd name="T10" fmla="*/ 105 w 105"/>
                  <a:gd name="T11" fmla="*/ 10 h 194"/>
                  <a:gd name="T12" fmla="*/ 95 w 105"/>
                  <a:gd name="T13" fmla="*/ 0 h 194"/>
                  <a:gd name="T14" fmla="*/ 10 w 105"/>
                  <a:gd name="T15" fmla="*/ 0 h 194"/>
                  <a:gd name="T16" fmla="*/ 0 w 105"/>
                  <a:gd name="T17" fmla="*/ 10 h 194"/>
                  <a:gd name="T18" fmla="*/ 0 w 105"/>
                  <a:gd name="T19" fmla="*/ 184 h 194"/>
                  <a:gd name="T20" fmla="*/ 2 w 105"/>
                  <a:gd name="T21" fmla="*/ 184 h 194"/>
                  <a:gd name="T22" fmla="*/ 4 w 105"/>
                  <a:gd name="T23" fmla="*/ 184 h 194"/>
                  <a:gd name="T24" fmla="*/ 4 w 105"/>
                  <a:gd name="T25" fmla="*/ 10 h 194"/>
                  <a:gd name="T26" fmla="*/ 10 w 105"/>
                  <a:gd name="T27" fmla="*/ 4 h 194"/>
                  <a:gd name="T28" fmla="*/ 95 w 105"/>
                  <a:gd name="T29" fmla="*/ 4 h 194"/>
                  <a:gd name="T30" fmla="*/ 101 w 105"/>
                  <a:gd name="T31" fmla="*/ 10 h 194"/>
                  <a:gd name="T32" fmla="*/ 101 w 105"/>
                  <a:gd name="T33" fmla="*/ 184 h 194"/>
                  <a:gd name="T34" fmla="*/ 95 w 105"/>
                  <a:gd name="T35" fmla="*/ 190 h 194"/>
                  <a:gd name="T36" fmla="*/ 10 w 105"/>
                  <a:gd name="T37" fmla="*/ 190 h 194"/>
                  <a:gd name="T38" fmla="*/ 4 w 105"/>
                  <a:gd name="T39" fmla="*/ 184 h 194"/>
                  <a:gd name="T40" fmla="*/ 2 w 105"/>
                  <a:gd name="T41" fmla="*/ 1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94">
                    <a:moveTo>
                      <a:pt x="2" y="184"/>
                    </a:moveTo>
                    <a:cubicBezTo>
                      <a:pt x="0" y="184"/>
                      <a:pt x="0" y="184"/>
                      <a:pt x="0" y="184"/>
                    </a:cubicBezTo>
                    <a:cubicBezTo>
                      <a:pt x="0" y="189"/>
                      <a:pt x="5" y="194"/>
                      <a:pt x="10" y="194"/>
                    </a:cubicBezTo>
                    <a:cubicBezTo>
                      <a:pt x="95" y="194"/>
                      <a:pt x="95" y="194"/>
                      <a:pt x="95" y="194"/>
                    </a:cubicBezTo>
                    <a:cubicBezTo>
                      <a:pt x="101" y="194"/>
                      <a:pt x="105" y="189"/>
                      <a:pt x="105" y="184"/>
                    </a:cubicBezTo>
                    <a:cubicBezTo>
                      <a:pt x="105" y="10"/>
                      <a:pt x="105" y="10"/>
                      <a:pt x="105" y="10"/>
                    </a:cubicBezTo>
                    <a:cubicBezTo>
                      <a:pt x="105" y="5"/>
                      <a:pt x="101" y="0"/>
                      <a:pt x="95" y="0"/>
                    </a:cubicBezTo>
                    <a:cubicBezTo>
                      <a:pt x="10" y="0"/>
                      <a:pt x="10" y="0"/>
                      <a:pt x="10" y="0"/>
                    </a:cubicBezTo>
                    <a:cubicBezTo>
                      <a:pt x="5" y="0"/>
                      <a:pt x="0" y="5"/>
                      <a:pt x="0" y="10"/>
                    </a:cubicBezTo>
                    <a:cubicBezTo>
                      <a:pt x="0" y="184"/>
                      <a:pt x="0" y="184"/>
                      <a:pt x="0" y="184"/>
                    </a:cubicBezTo>
                    <a:cubicBezTo>
                      <a:pt x="2" y="184"/>
                      <a:pt x="2" y="184"/>
                      <a:pt x="2" y="184"/>
                    </a:cubicBezTo>
                    <a:cubicBezTo>
                      <a:pt x="4" y="184"/>
                      <a:pt x="4" y="184"/>
                      <a:pt x="4" y="184"/>
                    </a:cubicBezTo>
                    <a:cubicBezTo>
                      <a:pt x="4" y="10"/>
                      <a:pt x="4" y="10"/>
                      <a:pt x="4" y="10"/>
                    </a:cubicBezTo>
                    <a:cubicBezTo>
                      <a:pt x="4" y="7"/>
                      <a:pt x="7" y="4"/>
                      <a:pt x="10" y="4"/>
                    </a:cubicBezTo>
                    <a:cubicBezTo>
                      <a:pt x="95" y="4"/>
                      <a:pt x="95" y="4"/>
                      <a:pt x="95" y="4"/>
                    </a:cubicBezTo>
                    <a:cubicBezTo>
                      <a:pt x="98" y="4"/>
                      <a:pt x="101" y="7"/>
                      <a:pt x="101" y="10"/>
                    </a:cubicBezTo>
                    <a:cubicBezTo>
                      <a:pt x="101" y="184"/>
                      <a:pt x="101" y="184"/>
                      <a:pt x="101" y="184"/>
                    </a:cubicBezTo>
                    <a:cubicBezTo>
                      <a:pt x="101" y="187"/>
                      <a:pt x="98" y="190"/>
                      <a:pt x="95" y="190"/>
                    </a:cubicBezTo>
                    <a:cubicBezTo>
                      <a:pt x="10" y="190"/>
                      <a:pt x="10" y="190"/>
                      <a:pt x="10" y="190"/>
                    </a:cubicBezTo>
                    <a:cubicBezTo>
                      <a:pt x="7" y="190"/>
                      <a:pt x="4" y="187"/>
                      <a:pt x="4" y="184"/>
                    </a:cubicBezTo>
                    <a:lnTo>
                      <a:pt x="2" y="18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55000" lnSpcReduction="20000"/>
              </a:bodyPr>
              <a:lstStyle/>
              <a:p>
                <a:endParaRPr lang="en-US" sz="1350"/>
              </a:p>
            </p:txBody>
          </p:sp>
          <p:sp>
            <p:nvSpPr>
              <p:cNvPr id="432" name="Freeform 624"/>
              <p:cNvSpPr>
                <a:spLocks/>
              </p:cNvSpPr>
              <p:nvPr/>
            </p:nvSpPr>
            <p:spPr bwMode="auto">
              <a:xfrm>
                <a:off x="2315" y="1777"/>
                <a:ext cx="154" cy="232"/>
              </a:xfrm>
              <a:custGeom>
                <a:avLst/>
                <a:gdLst>
                  <a:gd name="T0" fmla="*/ 154 w 154"/>
                  <a:gd name="T1" fmla="*/ 152 h 232"/>
                  <a:gd name="T2" fmla="*/ 154 w 154"/>
                  <a:gd name="T3" fmla="*/ 232 h 232"/>
                  <a:gd name="T4" fmla="*/ 0 w 154"/>
                  <a:gd name="T5" fmla="*/ 81 h 232"/>
                  <a:gd name="T6" fmla="*/ 0 w 154"/>
                  <a:gd name="T7" fmla="*/ 0 h 232"/>
                  <a:gd name="T8" fmla="*/ 154 w 154"/>
                  <a:gd name="T9" fmla="*/ 152 h 232"/>
                </a:gdLst>
                <a:ahLst/>
                <a:cxnLst>
                  <a:cxn ang="0">
                    <a:pos x="T0" y="T1"/>
                  </a:cxn>
                  <a:cxn ang="0">
                    <a:pos x="T2" y="T3"/>
                  </a:cxn>
                  <a:cxn ang="0">
                    <a:pos x="T4" y="T5"/>
                  </a:cxn>
                  <a:cxn ang="0">
                    <a:pos x="T6" y="T7"/>
                  </a:cxn>
                  <a:cxn ang="0">
                    <a:pos x="T8" y="T9"/>
                  </a:cxn>
                </a:cxnLst>
                <a:rect l="0" t="0" r="r" b="b"/>
                <a:pathLst>
                  <a:path w="154" h="232">
                    <a:moveTo>
                      <a:pt x="154" y="152"/>
                    </a:moveTo>
                    <a:lnTo>
                      <a:pt x="154" y="232"/>
                    </a:lnTo>
                    <a:lnTo>
                      <a:pt x="0" y="81"/>
                    </a:lnTo>
                    <a:lnTo>
                      <a:pt x="0" y="0"/>
                    </a:lnTo>
                    <a:lnTo>
                      <a:pt x="154"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33" name="Freeform 625"/>
              <p:cNvSpPr>
                <a:spLocks/>
              </p:cNvSpPr>
              <p:nvPr/>
            </p:nvSpPr>
            <p:spPr bwMode="auto">
              <a:xfrm>
                <a:off x="2315" y="1910"/>
                <a:ext cx="154" cy="175"/>
              </a:xfrm>
              <a:custGeom>
                <a:avLst/>
                <a:gdLst>
                  <a:gd name="T0" fmla="*/ 154 w 154"/>
                  <a:gd name="T1" fmla="*/ 152 h 175"/>
                  <a:gd name="T2" fmla="*/ 154 w 154"/>
                  <a:gd name="T3" fmla="*/ 175 h 175"/>
                  <a:gd name="T4" fmla="*/ 0 w 154"/>
                  <a:gd name="T5" fmla="*/ 24 h 175"/>
                  <a:gd name="T6" fmla="*/ 0 w 154"/>
                  <a:gd name="T7" fmla="*/ 0 h 175"/>
                  <a:gd name="T8" fmla="*/ 154 w 154"/>
                  <a:gd name="T9" fmla="*/ 152 h 175"/>
                </a:gdLst>
                <a:ahLst/>
                <a:cxnLst>
                  <a:cxn ang="0">
                    <a:pos x="T0" y="T1"/>
                  </a:cxn>
                  <a:cxn ang="0">
                    <a:pos x="T2" y="T3"/>
                  </a:cxn>
                  <a:cxn ang="0">
                    <a:pos x="T4" y="T5"/>
                  </a:cxn>
                  <a:cxn ang="0">
                    <a:pos x="T6" y="T7"/>
                  </a:cxn>
                  <a:cxn ang="0">
                    <a:pos x="T8" y="T9"/>
                  </a:cxn>
                </a:cxnLst>
                <a:rect l="0" t="0" r="r" b="b"/>
                <a:pathLst>
                  <a:path w="154" h="175">
                    <a:moveTo>
                      <a:pt x="154" y="152"/>
                    </a:moveTo>
                    <a:lnTo>
                      <a:pt x="154" y="175"/>
                    </a:lnTo>
                    <a:lnTo>
                      <a:pt x="0" y="24"/>
                    </a:lnTo>
                    <a:lnTo>
                      <a:pt x="0" y="0"/>
                    </a:lnTo>
                    <a:lnTo>
                      <a:pt x="154"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34" name="Freeform 626"/>
              <p:cNvSpPr>
                <a:spLocks/>
              </p:cNvSpPr>
              <p:nvPr/>
            </p:nvSpPr>
            <p:spPr bwMode="auto">
              <a:xfrm>
                <a:off x="2313" y="1701"/>
                <a:ext cx="161" cy="460"/>
              </a:xfrm>
              <a:custGeom>
                <a:avLst/>
                <a:gdLst>
                  <a:gd name="T0" fmla="*/ 2 w 68"/>
                  <a:gd name="T1" fmla="*/ 184 h 194"/>
                  <a:gd name="T2" fmla="*/ 0 w 68"/>
                  <a:gd name="T3" fmla="*/ 184 h 194"/>
                  <a:gd name="T4" fmla="*/ 9 w 68"/>
                  <a:gd name="T5" fmla="*/ 194 h 194"/>
                  <a:gd name="T6" fmla="*/ 58 w 68"/>
                  <a:gd name="T7" fmla="*/ 194 h 194"/>
                  <a:gd name="T8" fmla="*/ 68 w 68"/>
                  <a:gd name="T9" fmla="*/ 184 h 194"/>
                  <a:gd name="T10" fmla="*/ 68 w 68"/>
                  <a:gd name="T11" fmla="*/ 10 h 194"/>
                  <a:gd name="T12" fmla="*/ 58 w 68"/>
                  <a:gd name="T13" fmla="*/ 0 h 194"/>
                  <a:gd name="T14" fmla="*/ 9 w 68"/>
                  <a:gd name="T15" fmla="*/ 0 h 194"/>
                  <a:gd name="T16" fmla="*/ 0 w 68"/>
                  <a:gd name="T17" fmla="*/ 10 h 194"/>
                  <a:gd name="T18" fmla="*/ 0 w 68"/>
                  <a:gd name="T19" fmla="*/ 184 h 194"/>
                  <a:gd name="T20" fmla="*/ 2 w 68"/>
                  <a:gd name="T21" fmla="*/ 184 h 194"/>
                  <a:gd name="T22" fmla="*/ 4 w 68"/>
                  <a:gd name="T23" fmla="*/ 184 h 194"/>
                  <a:gd name="T24" fmla="*/ 4 w 68"/>
                  <a:gd name="T25" fmla="*/ 10 h 194"/>
                  <a:gd name="T26" fmla="*/ 9 w 68"/>
                  <a:gd name="T27" fmla="*/ 4 h 194"/>
                  <a:gd name="T28" fmla="*/ 58 w 68"/>
                  <a:gd name="T29" fmla="*/ 4 h 194"/>
                  <a:gd name="T30" fmla="*/ 64 w 68"/>
                  <a:gd name="T31" fmla="*/ 10 h 194"/>
                  <a:gd name="T32" fmla="*/ 64 w 68"/>
                  <a:gd name="T33" fmla="*/ 184 h 194"/>
                  <a:gd name="T34" fmla="*/ 58 w 68"/>
                  <a:gd name="T35" fmla="*/ 190 h 194"/>
                  <a:gd name="T36" fmla="*/ 9 w 68"/>
                  <a:gd name="T37" fmla="*/ 190 h 194"/>
                  <a:gd name="T38" fmla="*/ 4 w 68"/>
                  <a:gd name="T39" fmla="*/ 184 h 194"/>
                  <a:gd name="T40" fmla="*/ 2 w 68"/>
                  <a:gd name="T41" fmla="*/ 1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194">
                    <a:moveTo>
                      <a:pt x="2" y="184"/>
                    </a:moveTo>
                    <a:cubicBezTo>
                      <a:pt x="0" y="184"/>
                      <a:pt x="0" y="184"/>
                      <a:pt x="0" y="184"/>
                    </a:cubicBezTo>
                    <a:cubicBezTo>
                      <a:pt x="0" y="189"/>
                      <a:pt x="4" y="194"/>
                      <a:pt x="9" y="194"/>
                    </a:cubicBezTo>
                    <a:cubicBezTo>
                      <a:pt x="58" y="194"/>
                      <a:pt x="58" y="194"/>
                      <a:pt x="58" y="194"/>
                    </a:cubicBezTo>
                    <a:cubicBezTo>
                      <a:pt x="63" y="194"/>
                      <a:pt x="68" y="189"/>
                      <a:pt x="68" y="184"/>
                    </a:cubicBezTo>
                    <a:cubicBezTo>
                      <a:pt x="68" y="10"/>
                      <a:pt x="68" y="10"/>
                      <a:pt x="68" y="10"/>
                    </a:cubicBezTo>
                    <a:cubicBezTo>
                      <a:pt x="68" y="5"/>
                      <a:pt x="63" y="0"/>
                      <a:pt x="58" y="0"/>
                    </a:cubicBezTo>
                    <a:cubicBezTo>
                      <a:pt x="9" y="0"/>
                      <a:pt x="9" y="0"/>
                      <a:pt x="9" y="0"/>
                    </a:cubicBezTo>
                    <a:cubicBezTo>
                      <a:pt x="4" y="0"/>
                      <a:pt x="0" y="5"/>
                      <a:pt x="0" y="10"/>
                    </a:cubicBezTo>
                    <a:cubicBezTo>
                      <a:pt x="0" y="184"/>
                      <a:pt x="0" y="184"/>
                      <a:pt x="0" y="184"/>
                    </a:cubicBezTo>
                    <a:cubicBezTo>
                      <a:pt x="2" y="184"/>
                      <a:pt x="2" y="184"/>
                      <a:pt x="2" y="184"/>
                    </a:cubicBezTo>
                    <a:cubicBezTo>
                      <a:pt x="4" y="184"/>
                      <a:pt x="4" y="184"/>
                      <a:pt x="4" y="184"/>
                    </a:cubicBezTo>
                    <a:cubicBezTo>
                      <a:pt x="4" y="10"/>
                      <a:pt x="4" y="10"/>
                      <a:pt x="4" y="10"/>
                    </a:cubicBezTo>
                    <a:cubicBezTo>
                      <a:pt x="4" y="7"/>
                      <a:pt x="6" y="4"/>
                      <a:pt x="9" y="4"/>
                    </a:cubicBezTo>
                    <a:cubicBezTo>
                      <a:pt x="58" y="4"/>
                      <a:pt x="58" y="4"/>
                      <a:pt x="58" y="4"/>
                    </a:cubicBezTo>
                    <a:cubicBezTo>
                      <a:pt x="61" y="4"/>
                      <a:pt x="64" y="7"/>
                      <a:pt x="64" y="10"/>
                    </a:cubicBezTo>
                    <a:cubicBezTo>
                      <a:pt x="64" y="184"/>
                      <a:pt x="64" y="184"/>
                      <a:pt x="64" y="184"/>
                    </a:cubicBezTo>
                    <a:cubicBezTo>
                      <a:pt x="64" y="187"/>
                      <a:pt x="61" y="190"/>
                      <a:pt x="58" y="190"/>
                    </a:cubicBezTo>
                    <a:cubicBezTo>
                      <a:pt x="9" y="190"/>
                      <a:pt x="9" y="190"/>
                      <a:pt x="9" y="190"/>
                    </a:cubicBezTo>
                    <a:cubicBezTo>
                      <a:pt x="6" y="190"/>
                      <a:pt x="4" y="187"/>
                      <a:pt x="4" y="184"/>
                    </a:cubicBezTo>
                    <a:lnTo>
                      <a:pt x="2" y="18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55000" lnSpcReduction="20000"/>
              </a:bodyPr>
              <a:lstStyle/>
              <a:p>
                <a:endParaRPr lang="en-US" sz="1350"/>
              </a:p>
            </p:txBody>
          </p:sp>
          <p:sp>
            <p:nvSpPr>
              <p:cNvPr id="435" name="Freeform 627"/>
              <p:cNvSpPr>
                <a:spLocks/>
              </p:cNvSpPr>
              <p:nvPr/>
            </p:nvSpPr>
            <p:spPr bwMode="auto">
              <a:xfrm>
                <a:off x="2540" y="2182"/>
                <a:ext cx="78" cy="17"/>
              </a:xfrm>
              <a:custGeom>
                <a:avLst/>
                <a:gdLst>
                  <a:gd name="T0" fmla="*/ 0 w 33"/>
                  <a:gd name="T1" fmla="*/ 4 h 7"/>
                  <a:gd name="T2" fmla="*/ 3 w 33"/>
                  <a:gd name="T3" fmla="*/ 7 h 7"/>
                  <a:gd name="T4" fmla="*/ 30 w 33"/>
                  <a:gd name="T5" fmla="*/ 7 h 7"/>
                  <a:gd name="T6" fmla="*/ 33 w 33"/>
                  <a:gd name="T7" fmla="*/ 4 h 7"/>
                  <a:gd name="T8" fmla="*/ 30 w 33"/>
                  <a:gd name="T9" fmla="*/ 0 h 7"/>
                  <a:gd name="T10" fmla="*/ 3 w 33"/>
                  <a:gd name="T11" fmla="*/ 0 h 7"/>
                  <a:gd name="T12" fmla="*/ 0 w 3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0" y="4"/>
                    </a:moveTo>
                    <a:cubicBezTo>
                      <a:pt x="0" y="6"/>
                      <a:pt x="2" y="7"/>
                      <a:pt x="3" y="7"/>
                    </a:cubicBezTo>
                    <a:cubicBezTo>
                      <a:pt x="30" y="7"/>
                      <a:pt x="30" y="7"/>
                      <a:pt x="30" y="7"/>
                    </a:cubicBezTo>
                    <a:cubicBezTo>
                      <a:pt x="32" y="7"/>
                      <a:pt x="33" y="6"/>
                      <a:pt x="33" y="4"/>
                    </a:cubicBezTo>
                    <a:cubicBezTo>
                      <a:pt x="33" y="2"/>
                      <a:pt x="32" y="0"/>
                      <a:pt x="30" y="0"/>
                    </a:cubicBezTo>
                    <a:cubicBezTo>
                      <a:pt x="3" y="0"/>
                      <a:pt x="3" y="0"/>
                      <a:pt x="3" y="0"/>
                    </a:cubicBezTo>
                    <a:cubicBezTo>
                      <a:pt x="2" y="0"/>
                      <a:pt x="0" y="2"/>
                      <a:pt x="0" y="4"/>
                    </a:cubicBezTo>
                    <a:close/>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36" name="Rectangle 628"/>
              <p:cNvSpPr>
                <a:spLocks noChangeArrowheads="1"/>
              </p:cNvSpPr>
              <p:nvPr/>
            </p:nvSpPr>
            <p:spPr bwMode="auto">
              <a:xfrm>
                <a:off x="2806" y="2325"/>
                <a:ext cx="16" cy="272"/>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37" name="Freeform 629"/>
              <p:cNvSpPr>
                <a:spLocks/>
              </p:cNvSpPr>
              <p:nvPr/>
            </p:nvSpPr>
            <p:spPr bwMode="auto">
              <a:xfrm>
                <a:off x="1984" y="2507"/>
                <a:ext cx="902" cy="157"/>
              </a:xfrm>
              <a:custGeom>
                <a:avLst/>
                <a:gdLst>
                  <a:gd name="T0" fmla="*/ 0 w 381"/>
                  <a:gd name="T1" fmla="*/ 58 h 66"/>
                  <a:gd name="T2" fmla="*/ 8 w 381"/>
                  <a:gd name="T3" fmla="*/ 66 h 66"/>
                  <a:gd name="T4" fmla="*/ 373 w 381"/>
                  <a:gd name="T5" fmla="*/ 66 h 66"/>
                  <a:gd name="T6" fmla="*/ 381 w 381"/>
                  <a:gd name="T7" fmla="*/ 58 h 66"/>
                  <a:gd name="T8" fmla="*/ 381 w 381"/>
                  <a:gd name="T9" fmla="*/ 7 h 66"/>
                  <a:gd name="T10" fmla="*/ 373 w 381"/>
                  <a:gd name="T11" fmla="*/ 0 h 66"/>
                  <a:gd name="T12" fmla="*/ 8 w 381"/>
                  <a:gd name="T13" fmla="*/ 0 h 66"/>
                  <a:gd name="T14" fmla="*/ 0 w 381"/>
                  <a:gd name="T15" fmla="*/ 7 h 66"/>
                  <a:gd name="T16" fmla="*/ 0 w 381"/>
                  <a:gd name="T1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66">
                    <a:moveTo>
                      <a:pt x="0" y="58"/>
                    </a:moveTo>
                    <a:cubicBezTo>
                      <a:pt x="0" y="62"/>
                      <a:pt x="3" y="66"/>
                      <a:pt x="8" y="66"/>
                    </a:cubicBezTo>
                    <a:cubicBezTo>
                      <a:pt x="373" y="66"/>
                      <a:pt x="373" y="66"/>
                      <a:pt x="373" y="66"/>
                    </a:cubicBezTo>
                    <a:cubicBezTo>
                      <a:pt x="377" y="66"/>
                      <a:pt x="381" y="62"/>
                      <a:pt x="381" y="58"/>
                    </a:cubicBezTo>
                    <a:cubicBezTo>
                      <a:pt x="381" y="7"/>
                      <a:pt x="381" y="7"/>
                      <a:pt x="381" y="7"/>
                    </a:cubicBezTo>
                    <a:cubicBezTo>
                      <a:pt x="381" y="3"/>
                      <a:pt x="377" y="0"/>
                      <a:pt x="373" y="0"/>
                    </a:cubicBezTo>
                    <a:cubicBezTo>
                      <a:pt x="8" y="0"/>
                      <a:pt x="8" y="0"/>
                      <a:pt x="8" y="0"/>
                    </a:cubicBezTo>
                    <a:cubicBezTo>
                      <a:pt x="3" y="0"/>
                      <a:pt x="0" y="3"/>
                      <a:pt x="0" y="7"/>
                    </a:cubicBezTo>
                    <a:lnTo>
                      <a:pt x="0" y="58"/>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dirty="0"/>
              </a:p>
            </p:txBody>
          </p:sp>
          <p:sp>
            <p:nvSpPr>
              <p:cNvPr id="438" name="Rectangle 630"/>
              <p:cNvSpPr>
                <a:spLocks noChangeArrowheads="1"/>
              </p:cNvSpPr>
              <p:nvPr/>
            </p:nvSpPr>
            <p:spPr bwMode="auto">
              <a:xfrm>
                <a:off x="1981" y="1972"/>
                <a:ext cx="26" cy="59"/>
              </a:xfrm>
              <a:prstGeom prst="rect">
                <a:avLst/>
              </a:prstGeom>
              <a:solidFill>
                <a:srgbClr val="B4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39" name="Freeform 631"/>
              <p:cNvSpPr>
                <a:spLocks/>
              </p:cNvSpPr>
              <p:nvPr/>
            </p:nvSpPr>
            <p:spPr bwMode="auto">
              <a:xfrm>
                <a:off x="1965" y="1938"/>
                <a:ext cx="61" cy="36"/>
              </a:xfrm>
              <a:custGeom>
                <a:avLst/>
                <a:gdLst>
                  <a:gd name="T0" fmla="*/ 0 w 26"/>
                  <a:gd name="T1" fmla="*/ 7 h 15"/>
                  <a:gd name="T2" fmla="*/ 7 w 26"/>
                  <a:gd name="T3" fmla="*/ 15 h 15"/>
                  <a:gd name="T4" fmla="*/ 18 w 26"/>
                  <a:gd name="T5" fmla="*/ 15 h 15"/>
                  <a:gd name="T6" fmla="*/ 26 w 26"/>
                  <a:gd name="T7" fmla="*/ 7 h 15"/>
                  <a:gd name="T8" fmla="*/ 18 w 26"/>
                  <a:gd name="T9" fmla="*/ 0 h 15"/>
                  <a:gd name="T10" fmla="*/ 7 w 26"/>
                  <a:gd name="T11" fmla="*/ 0 h 15"/>
                  <a:gd name="T12" fmla="*/ 0 w 2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26" h="15">
                    <a:moveTo>
                      <a:pt x="0" y="7"/>
                    </a:moveTo>
                    <a:cubicBezTo>
                      <a:pt x="0" y="11"/>
                      <a:pt x="3" y="15"/>
                      <a:pt x="7" y="15"/>
                    </a:cubicBezTo>
                    <a:cubicBezTo>
                      <a:pt x="18" y="15"/>
                      <a:pt x="18" y="15"/>
                      <a:pt x="18" y="15"/>
                    </a:cubicBezTo>
                    <a:cubicBezTo>
                      <a:pt x="22" y="15"/>
                      <a:pt x="26" y="11"/>
                      <a:pt x="26" y="7"/>
                    </a:cubicBezTo>
                    <a:cubicBezTo>
                      <a:pt x="26" y="3"/>
                      <a:pt x="22" y="0"/>
                      <a:pt x="18" y="0"/>
                    </a:cubicBezTo>
                    <a:cubicBezTo>
                      <a:pt x="7" y="0"/>
                      <a:pt x="7" y="0"/>
                      <a:pt x="7" y="0"/>
                    </a:cubicBezTo>
                    <a:cubicBezTo>
                      <a:pt x="3" y="0"/>
                      <a:pt x="0" y="3"/>
                      <a:pt x="0" y="7"/>
                    </a:cubicBezTo>
                    <a:close/>
                  </a:path>
                </a:pathLst>
              </a:cu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40" name="Freeform 632"/>
              <p:cNvSpPr>
                <a:spLocks/>
              </p:cNvSpPr>
              <p:nvPr/>
            </p:nvSpPr>
            <p:spPr bwMode="auto">
              <a:xfrm>
                <a:off x="1811" y="1756"/>
                <a:ext cx="78" cy="275"/>
              </a:xfrm>
              <a:custGeom>
                <a:avLst/>
                <a:gdLst>
                  <a:gd name="T0" fmla="*/ 18 w 33"/>
                  <a:gd name="T1" fmla="*/ 116 h 116"/>
                  <a:gd name="T2" fmla="*/ 33 w 33"/>
                  <a:gd name="T3" fmla="*/ 116 h 116"/>
                  <a:gd name="T4" fmla="*/ 33 w 33"/>
                  <a:gd name="T5" fmla="*/ 37 h 116"/>
                  <a:gd name="T6" fmla="*/ 0 w 33"/>
                  <a:gd name="T7" fmla="*/ 0 h 116"/>
                  <a:gd name="T8" fmla="*/ 0 w 33"/>
                  <a:gd name="T9" fmla="*/ 21 h 116"/>
                  <a:gd name="T10" fmla="*/ 18 w 33"/>
                  <a:gd name="T11" fmla="*/ 37 h 116"/>
                  <a:gd name="T12" fmla="*/ 18 w 33"/>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33" h="116">
                    <a:moveTo>
                      <a:pt x="18" y="116"/>
                    </a:moveTo>
                    <a:cubicBezTo>
                      <a:pt x="33" y="116"/>
                      <a:pt x="33" y="116"/>
                      <a:pt x="33" y="116"/>
                    </a:cubicBezTo>
                    <a:cubicBezTo>
                      <a:pt x="33" y="37"/>
                      <a:pt x="33" y="37"/>
                      <a:pt x="33" y="37"/>
                    </a:cubicBezTo>
                    <a:cubicBezTo>
                      <a:pt x="33" y="21"/>
                      <a:pt x="18" y="7"/>
                      <a:pt x="0" y="0"/>
                    </a:cubicBezTo>
                    <a:cubicBezTo>
                      <a:pt x="0" y="21"/>
                      <a:pt x="0" y="21"/>
                      <a:pt x="0" y="21"/>
                    </a:cubicBezTo>
                    <a:cubicBezTo>
                      <a:pt x="9" y="22"/>
                      <a:pt x="18" y="26"/>
                      <a:pt x="18" y="37"/>
                    </a:cubicBezTo>
                    <a:lnTo>
                      <a:pt x="18" y="116"/>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41" name="Freeform 633"/>
              <p:cNvSpPr>
                <a:spLocks noEditPoints="1"/>
              </p:cNvSpPr>
              <p:nvPr/>
            </p:nvSpPr>
            <p:spPr bwMode="auto">
              <a:xfrm>
                <a:off x="1785" y="2102"/>
                <a:ext cx="362" cy="242"/>
              </a:xfrm>
              <a:custGeom>
                <a:avLst/>
                <a:gdLst>
                  <a:gd name="T0" fmla="*/ 4 w 153"/>
                  <a:gd name="T1" fmla="*/ 92 h 102"/>
                  <a:gd name="T2" fmla="*/ 4 w 153"/>
                  <a:gd name="T3" fmla="*/ 10 h 102"/>
                  <a:gd name="T4" fmla="*/ 10 w 153"/>
                  <a:gd name="T5" fmla="*/ 4 h 102"/>
                  <a:gd name="T6" fmla="*/ 144 w 153"/>
                  <a:gd name="T7" fmla="*/ 4 h 102"/>
                  <a:gd name="T8" fmla="*/ 149 w 153"/>
                  <a:gd name="T9" fmla="*/ 10 h 102"/>
                  <a:gd name="T10" fmla="*/ 149 w 153"/>
                  <a:gd name="T11" fmla="*/ 92 h 102"/>
                  <a:gd name="T12" fmla="*/ 144 w 153"/>
                  <a:gd name="T13" fmla="*/ 98 h 102"/>
                  <a:gd name="T14" fmla="*/ 10 w 153"/>
                  <a:gd name="T15" fmla="*/ 98 h 102"/>
                  <a:gd name="T16" fmla="*/ 4 w 153"/>
                  <a:gd name="T17" fmla="*/ 92 h 102"/>
                  <a:gd name="T18" fmla="*/ 4 w 153"/>
                  <a:gd name="T19" fmla="*/ 92 h 102"/>
                  <a:gd name="T20" fmla="*/ 144 w 153"/>
                  <a:gd name="T21" fmla="*/ 0 h 102"/>
                  <a:gd name="T22" fmla="*/ 10 w 153"/>
                  <a:gd name="T23" fmla="*/ 0 h 102"/>
                  <a:gd name="T24" fmla="*/ 0 w 153"/>
                  <a:gd name="T25" fmla="*/ 10 h 102"/>
                  <a:gd name="T26" fmla="*/ 0 w 153"/>
                  <a:gd name="T27" fmla="*/ 92 h 102"/>
                  <a:gd name="T28" fmla="*/ 2 w 153"/>
                  <a:gd name="T29" fmla="*/ 92 h 102"/>
                  <a:gd name="T30" fmla="*/ 4 w 153"/>
                  <a:gd name="T31" fmla="*/ 92 h 102"/>
                  <a:gd name="T32" fmla="*/ 2 w 153"/>
                  <a:gd name="T33" fmla="*/ 92 h 102"/>
                  <a:gd name="T34" fmla="*/ 0 w 153"/>
                  <a:gd name="T35" fmla="*/ 92 h 102"/>
                  <a:gd name="T36" fmla="*/ 10 w 153"/>
                  <a:gd name="T37" fmla="*/ 102 h 102"/>
                  <a:gd name="T38" fmla="*/ 144 w 153"/>
                  <a:gd name="T39" fmla="*/ 102 h 102"/>
                  <a:gd name="T40" fmla="*/ 153 w 153"/>
                  <a:gd name="T41" fmla="*/ 92 h 102"/>
                  <a:gd name="T42" fmla="*/ 153 w 153"/>
                  <a:gd name="T43" fmla="*/ 10 h 102"/>
                  <a:gd name="T44" fmla="*/ 144 w 153"/>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02">
                    <a:moveTo>
                      <a:pt x="4" y="92"/>
                    </a:moveTo>
                    <a:cubicBezTo>
                      <a:pt x="4" y="10"/>
                      <a:pt x="4" y="10"/>
                      <a:pt x="4" y="10"/>
                    </a:cubicBezTo>
                    <a:cubicBezTo>
                      <a:pt x="4" y="7"/>
                      <a:pt x="7" y="4"/>
                      <a:pt x="10" y="4"/>
                    </a:cubicBezTo>
                    <a:cubicBezTo>
                      <a:pt x="144" y="4"/>
                      <a:pt x="144" y="4"/>
                      <a:pt x="144" y="4"/>
                    </a:cubicBezTo>
                    <a:cubicBezTo>
                      <a:pt x="147" y="4"/>
                      <a:pt x="149" y="7"/>
                      <a:pt x="149" y="10"/>
                    </a:cubicBezTo>
                    <a:cubicBezTo>
                      <a:pt x="149" y="92"/>
                      <a:pt x="149" y="92"/>
                      <a:pt x="149" y="92"/>
                    </a:cubicBezTo>
                    <a:cubicBezTo>
                      <a:pt x="149" y="95"/>
                      <a:pt x="147" y="98"/>
                      <a:pt x="144" y="98"/>
                    </a:cubicBezTo>
                    <a:cubicBezTo>
                      <a:pt x="10" y="98"/>
                      <a:pt x="10" y="98"/>
                      <a:pt x="10" y="98"/>
                    </a:cubicBezTo>
                    <a:cubicBezTo>
                      <a:pt x="7" y="98"/>
                      <a:pt x="4" y="95"/>
                      <a:pt x="4" y="92"/>
                    </a:cubicBezTo>
                    <a:cubicBezTo>
                      <a:pt x="4" y="92"/>
                      <a:pt x="4" y="92"/>
                      <a:pt x="4" y="92"/>
                    </a:cubicBezTo>
                    <a:moveTo>
                      <a:pt x="144" y="0"/>
                    </a:moveTo>
                    <a:cubicBezTo>
                      <a:pt x="10" y="0"/>
                      <a:pt x="10" y="0"/>
                      <a:pt x="10" y="0"/>
                    </a:cubicBezTo>
                    <a:cubicBezTo>
                      <a:pt x="5" y="0"/>
                      <a:pt x="0" y="5"/>
                      <a:pt x="0" y="10"/>
                    </a:cubicBezTo>
                    <a:cubicBezTo>
                      <a:pt x="0" y="92"/>
                      <a:pt x="0" y="92"/>
                      <a:pt x="0" y="92"/>
                    </a:cubicBezTo>
                    <a:cubicBezTo>
                      <a:pt x="2" y="92"/>
                      <a:pt x="2" y="92"/>
                      <a:pt x="2" y="92"/>
                    </a:cubicBezTo>
                    <a:cubicBezTo>
                      <a:pt x="4" y="92"/>
                      <a:pt x="4" y="92"/>
                      <a:pt x="4" y="92"/>
                    </a:cubicBezTo>
                    <a:cubicBezTo>
                      <a:pt x="2" y="92"/>
                      <a:pt x="2" y="92"/>
                      <a:pt x="2" y="92"/>
                    </a:cubicBezTo>
                    <a:cubicBezTo>
                      <a:pt x="0" y="92"/>
                      <a:pt x="0" y="92"/>
                      <a:pt x="0" y="92"/>
                    </a:cubicBezTo>
                    <a:cubicBezTo>
                      <a:pt x="0" y="97"/>
                      <a:pt x="5" y="102"/>
                      <a:pt x="10" y="102"/>
                    </a:cubicBezTo>
                    <a:cubicBezTo>
                      <a:pt x="144" y="102"/>
                      <a:pt x="144" y="102"/>
                      <a:pt x="144" y="102"/>
                    </a:cubicBezTo>
                    <a:cubicBezTo>
                      <a:pt x="149" y="102"/>
                      <a:pt x="153" y="97"/>
                      <a:pt x="153" y="92"/>
                    </a:cubicBezTo>
                    <a:cubicBezTo>
                      <a:pt x="153" y="10"/>
                      <a:pt x="153" y="10"/>
                      <a:pt x="153" y="10"/>
                    </a:cubicBezTo>
                    <a:cubicBezTo>
                      <a:pt x="153" y="5"/>
                      <a:pt x="149" y="0"/>
                      <a:pt x="144" y="0"/>
                    </a:cubicBezTo>
                  </a:path>
                </a:pathLst>
              </a:custGeom>
              <a:solidFill>
                <a:srgbClr val="AE8F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42" name="Freeform 634"/>
              <p:cNvSpPr>
                <a:spLocks/>
              </p:cNvSpPr>
              <p:nvPr/>
            </p:nvSpPr>
            <p:spPr bwMode="auto">
              <a:xfrm>
                <a:off x="1988" y="2145"/>
                <a:ext cx="112" cy="9"/>
              </a:xfrm>
              <a:custGeom>
                <a:avLst/>
                <a:gdLst>
                  <a:gd name="T0" fmla="*/ 45 w 47"/>
                  <a:gd name="T1" fmla="*/ 0 h 4"/>
                  <a:gd name="T2" fmla="*/ 2 w 47"/>
                  <a:gd name="T3" fmla="*/ 0 h 4"/>
                  <a:gd name="T4" fmla="*/ 0 w 47"/>
                  <a:gd name="T5" fmla="*/ 2 h 4"/>
                  <a:gd name="T6" fmla="*/ 2 w 47"/>
                  <a:gd name="T7" fmla="*/ 4 h 4"/>
                  <a:gd name="T8" fmla="*/ 45 w 47"/>
                  <a:gd name="T9" fmla="*/ 4 h 4"/>
                  <a:gd name="T10" fmla="*/ 47 w 47"/>
                  <a:gd name="T11" fmla="*/ 2 h 4"/>
                  <a:gd name="T12" fmla="*/ 45 w 4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7" h="4">
                    <a:moveTo>
                      <a:pt x="45" y="0"/>
                    </a:moveTo>
                    <a:cubicBezTo>
                      <a:pt x="2" y="0"/>
                      <a:pt x="2" y="0"/>
                      <a:pt x="2" y="0"/>
                    </a:cubicBezTo>
                    <a:cubicBezTo>
                      <a:pt x="1" y="0"/>
                      <a:pt x="0" y="1"/>
                      <a:pt x="0" y="2"/>
                    </a:cubicBezTo>
                    <a:cubicBezTo>
                      <a:pt x="0" y="3"/>
                      <a:pt x="1" y="4"/>
                      <a:pt x="2" y="4"/>
                    </a:cubicBezTo>
                    <a:cubicBezTo>
                      <a:pt x="45" y="4"/>
                      <a:pt x="45" y="4"/>
                      <a:pt x="45" y="4"/>
                    </a:cubicBezTo>
                    <a:cubicBezTo>
                      <a:pt x="46" y="4"/>
                      <a:pt x="47" y="3"/>
                      <a:pt x="47" y="2"/>
                    </a:cubicBezTo>
                    <a:cubicBezTo>
                      <a:pt x="47" y="1"/>
                      <a:pt x="46" y="0"/>
                      <a:pt x="45"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43" name="Freeform 635"/>
              <p:cNvSpPr>
                <a:spLocks/>
              </p:cNvSpPr>
              <p:nvPr/>
            </p:nvSpPr>
            <p:spPr bwMode="auto">
              <a:xfrm>
                <a:off x="1832" y="2145"/>
                <a:ext cx="114" cy="9"/>
              </a:xfrm>
              <a:custGeom>
                <a:avLst/>
                <a:gdLst>
                  <a:gd name="T0" fmla="*/ 46 w 48"/>
                  <a:gd name="T1" fmla="*/ 0 h 4"/>
                  <a:gd name="T2" fmla="*/ 3 w 48"/>
                  <a:gd name="T3" fmla="*/ 0 h 4"/>
                  <a:gd name="T4" fmla="*/ 0 w 48"/>
                  <a:gd name="T5" fmla="*/ 2 h 4"/>
                  <a:gd name="T6" fmla="*/ 3 w 48"/>
                  <a:gd name="T7" fmla="*/ 4 h 4"/>
                  <a:gd name="T8" fmla="*/ 46 w 48"/>
                  <a:gd name="T9" fmla="*/ 4 h 4"/>
                  <a:gd name="T10" fmla="*/ 48 w 48"/>
                  <a:gd name="T11" fmla="*/ 2 h 4"/>
                  <a:gd name="T12" fmla="*/ 46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0"/>
                    </a:moveTo>
                    <a:cubicBezTo>
                      <a:pt x="3" y="0"/>
                      <a:pt x="3" y="0"/>
                      <a:pt x="3" y="0"/>
                    </a:cubicBezTo>
                    <a:cubicBezTo>
                      <a:pt x="1" y="0"/>
                      <a:pt x="0" y="1"/>
                      <a:pt x="0" y="2"/>
                    </a:cubicBezTo>
                    <a:cubicBezTo>
                      <a:pt x="0" y="3"/>
                      <a:pt x="1" y="4"/>
                      <a:pt x="3" y="4"/>
                    </a:cubicBezTo>
                    <a:cubicBezTo>
                      <a:pt x="46" y="4"/>
                      <a:pt x="46" y="4"/>
                      <a:pt x="46" y="4"/>
                    </a:cubicBezTo>
                    <a:cubicBezTo>
                      <a:pt x="47" y="4"/>
                      <a:pt x="48" y="3"/>
                      <a:pt x="48" y="2"/>
                    </a:cubicBezTo>
                    <a:cubicBezTo>
                      <a:pt x="48" y="1"/>
                      <a:pt x="47" y="0"/>
                      <a:pt x="46"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44" name="Freeform 636"/>
              <p:cNvSpPr>
                <a:spLocks/>
              </p:cNvSpPr>
              <p:nvPr/>
            </p:nvSpPr>
            <p:spPr bwMode="auto">
              <a:xfrm>
                <a:off x="1988" y="2180"/>
                <a:ext cx="112" cy="12"/>
              </a:xfrm>
              <a:custGeom>
                <a:avLst/>
                <a:gdLst>
                  <a:gd name="T0" fmla="*/ 45 w 47"/>
                  <a:gd name="T1" fmla="*/ 0 h 5"/>
                  <a:gd name="T2" fmla="*/ 2 w 47"/>
                  <a:gd name="T3" fmla="*/ 0 h 5"/>
                  <a:gd name="T4" fmla="*/ 0 w 47"/>
                  <a:gd name="T5" fmla="*/ 2 h 5"/>
                  <a:gd name="T6" fmla="*/ 2 w 47"/>
                  <a:gd name="T7" fmla="*/ 5 h 5"/>
                  <a:gd name="T8" fmla="*/ 45 w 47"/>
                  <a:gd name="T9" fmla="*/ 5 h 5"/>
                  <a:gd name="T10" fmla="*/ 47 w 47"/>
                  <a:gd name="T11" fmla="*/ 2 h 5"/>
                  <a:gd name="T12" fmla="*/ 45 w 4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7" h="5">
                    <a:moveTo>
                      <a:pt x="45" y="0"/>
                    </a:moveTo>
                    <a:cubicBezTo>
                      <a:pt x="2" y="0"/>
                      <a:pt x="2" y="0"/>
                      <a:pt x="2" y="0"/>
                    </a:cubicBezTo>
                    <a:cubicBezTo>
                      <a:pt x="1" y="0"/>
                      <a:pt x="0" y="1"/>
                      <a:pt x="0" y="2"/>
                    </a:cubicBezTo>
                    <a:cubicBezTo>
                      <a:pt x="0" y="4"/>
                      <a:pt x="1" y="5"/>
                      <a:pt x="2" y="5"/>
                    </a:cubicBezTo>
                    <a:cubicBezTo>
                      <a:pt x="45" y="5"/>
                      <a:pt x="45" y="5"/>
                      <a:pt x="45" y="5"/>
                    </a:cubicBezTo>
                    <a:cubicBezTo>
                      <a:pt x="46" y="5"/>
                      <a:pt x="47" y="4"/>
                      <a:pt x="47" y="2"/>
                    </a:cubicBezTo>
                    <a:cubicBezTo>
                      <a:pt x="47" y="1"/>
                      <a:pt x="46" y="0"/>
                      <a:pt x="45"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45" name="Freeform 637"/>
              <p:cNvSpPr>
                <a:spLocks/>
              </p:cNvSpPr>
              <p:nvPr/>
            </p:nvSpPr>
            <p:spPr bwMode="auto">
              <a:xfrm>
                <a:off x="1832" y="2180"/>
                <a:ext cx="114" cy="12"/>
              </a:xfrm>
              <a:custGeom>
                <a:avLst/>
                <a:gdLst>
                  <a:gd name="T0" fmla="*/ 46 w 48"/>
                  <a:gd name="T1" fmla="*/ 0 h 5"/>
                  <a:gd name="T2" fmla="*/ 3 w 48"/>
                  <a:gd name="T3" fmla="*/ 0 h 5"/>
                  <a:gd name="T4" fmla="*/ 0 w 48"/>
                  <a:gd name="T5" fmla="*/ 2 h 5"/>
                  <a:gd name="T6" fmla="*/ 3 w 48"/>
                  <a:gd name="T7" fmla="*/ 5 h 5"/>
                  <a:gd name="T8" fmla="*/ 46 w 48"/>
                  <a:gd name="T9" fmla="*/ 5 h 5"/>
                  <a:gd name="T10" fmla="*/ 48 w 48"/>
                  <a:gd name="T11" fmla="*/ 2 h 5"/>
                  <a:gd name="T12" fmla="*/ 46 w 4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6" y="0"/>
                    </a:moveTo>
                    <a:cubicBezTo>
                      <a:pt x="3" y="0"/>
                      <a:pt x="3" y="0"/>
                      <a:pt x="3" y="0"/>
                    </a:cubicBezTo>
                    <a:cubicBezTo>
                      <a:pt x="1" y="0"/>
                      <a:pt x="0" y="1"/>
                      <a:pt x="0" y="2"/>
                    </a:cubicBezTo>
                    <a:cubicBezTo>
                      <a:pt x="0" y="4"/>
                      <a:pt x="1" y="5"/>
                      <a:pt x="3" y="5"/>
                    </a:cubicBezTo>
                    <a:cubicBezTo>
                      <a:pt x="46" y="5"/>
                      <a:pt x="46" y="5"/>
                      <a:pt x="46" y="5"/>
                    </a:cubicBezTo>
                    <a:cubicBezTo>
                      <a:pt x="47" y="5"/>
                      <a:pt x="48" y="4"/>
                      <a:pt x="48" y="2"/>
                    </a:cubicBezTo>
                    <a:cubicBezTo>
                      <a:pt x="48" y="1"/>
                      <a:pt x="47" y="0"/>
                      <a:pt x="46"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46" name="Freeform 638"/>
              <p:cNvSpPr>
                <a:spLocks/>
              </p:cNvSpPr>
              <p:nvPr/>
            </p:nvSpPr>
            <p:spPr bwMode="auto">
              <a:xfrm>
                <a:off x="1988" y="2218"/>
                <a:ext cx="112" cy="10"/>
              </a:xfrm>
              <a:custGeom>
                <a:avLst/>
                <a:gdLst>
                  <a:gd name="T0" fmla="*/ 45 w 47"/>
                  <a:gd name="T1" fmla="*/ 0 h 4"/>
                  <a:gd name="T2" fmla="*/ 2 w 47"/>
                  <a:gd name="T3" fmla="*/ 0 h 4"/>
                  <a:gd name="T4" fmla="*/ 0 w 47"/>
                  <a:gd name="T5" fmla="*/ 2 h 4"/>
                  <a:gd name="T6" fmla="*/ 2 w 47"/>
                  <a:gd name="T7" fmla="*/ 4 h 4"/>
                  <a:gd name="T8" fmla="*/ 45 w 47"/>
                  <a:gd name="T9" fmla="*/ 4 h 4"/>
                  <a:gd name="T10" fmla="*/ 47 w 47"/>
                  <a:gd name="T11" fmla="*/ 2 h 4"/>
                  <a:gd name="T12" fmla="*/ 45 w 4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7" h="4">
                    <a:moveTo>
                      <a:pt x="45" y="0"/>
                    </a:moveTo>
                    <a:cubicBezTo>
                      <a:pt x="2" y="0"/>
                      <a:pt x="2" y="0"/>
                      <a:pt x="2" y="0"/>
                    </a:cubicBezTo>
                    <a:cubicBezTo>
                      <a:pt x="1" y="0"/>
                      <a:pt x="0" y="1"/>
                      <a:pt x="0" y="2"/>
                    </a:cubicBezTo>
                    <a:cubicBezTo>
                      <a:pt x="0" y="3"/>
                      <a:pt x="1" y="4"/>
                      <a:pt x="2" y="4"/>
                    </a:cubicBezTo>
                    <a:cubicBezTo>
                      <a:pt x="45" y="4"/>
                      <a:pt x="45" y="4"/>
                      <a:pt x="45" y="4"/>
                    </a:cubicBezTo>
                    <a:cubicBezTo>
                      <a:pt x="46" y="4"/>
                      <a:pt x="47" y="3"/>
                      <a:pt x="47" y="2"/>
                    </a:cubicBezTo>
                    <a:cubicBezTo>
                      <a:pt x="47" y="1"/>
                      <a:pt x="46" y="0"/>
                      <a:pt x="45"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47" name="Freeform 639"/>
              <p:cNvSpPr>
                <a:spLocks/>
              </p:cNvSpPr>
              <p:nvPr/>
            </p:nvSpPr>
            <p:spPr bwMode="auto">
              <a:xfrm>
                <a:off x="1832" y="2218"/>
                <a:ext cx="114" cy="10"/>
              </a:xfrm>
              <a:custGeom>
                <a:avLst/>
                <a:gdLst>
                  <a:gd name="T0" fmla="*/ 46 w 48"/>
                  <a:gd name="T1" fmla="*/ 0 h 4"/>
                  <a:gd name="T2" fmla="*/ 3 w 48"/>
                  <a:gd name="T3" fmla="*/ 0 h 4"/>
                  <a:gd name="T4" fmla="*/ 0 w 48"/>
                  <a:gd name="T5" fmla="*/ 2 h 4"/>
                  <a:gd name="T6" fmla="*/ 3 w 48"/>
                  <a:gd name="T7" fmla="*/ 4 h 4"/>
                  <a:gd name="T8" fmla="*/ 46 w 48"/>
                  <a:gd name="T9" fmla="*/ 4 h 4"/>
                  <a:gd name="T10" fmla="*/ 48 w 48"/>
                  <a:gd name="T11" fmla="*/ 2 h 4"/>
                  <a:gd name="T12" fmla="*/ 46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0"/>
                    </a:moveTo>
                    <a:cubicBezTo>
                      <a:pt x="3" y="0"/>
                      <a:pt x="3" y="0"/>
                      <a:pt x="3" y="0"/>
                    </a:cubicBezTo>
                    <a:cubicBezTo>
                      <a:pt x="1" y="0"/>
                      <a:pt x="0" y="1"/>
                      <a:pt x="0" y="2"/>
                    </a:cubicBezTo>
                    <a:cubicBezTo>
                      <a:pt x="0" y="3"/>
                      <a:pt x="1" y="4"/>
                      <a:pt x="3" y="4"/>
                    </a:cubicBezTo>
                    <a:cubicBezTo>
                      <a:pt x="46" y="4"/>
                      <a:pt x="46" y="4"/>
                      <a:pt x="46" y="4"/>
                    </a:cubicBezTo>
                    <a:cubicBezTo>
                      <a:pt x="47" y="4"/>
                      <a:pt x="48" y="3"/>
                      <a:pt x="48" y="2"/>
                    </a:cubicBezTo>
                    <a:cubicBezTo>
                      <a:pt x="48" y="1"/>
                      <a:pt x="47" y="0"/>
                      <a:pt x="46"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48" name="Freeform 640"/>
              <p:cNvSpPr>
                <a:spLocks/>
              </p:cNvSpPr>
              <p:nvPr/>
            </p:nvSpPr>
            <p:spPr bwMode="auto">
              <a:xfrm>
                <a:off x="1988" y="2254"/>
                <a:ext cx="112" cy="11"/>
              </a:xfrm>
              <a:custGeom>
                <a:avLst/>
                <a:gdLst>
                  <a:gd name="T0" fmla="*/ 45 w 47"/>
                  <a:gd name="T1" fmla="*/ 0 h 5"/>
                  <a:gd name="T2" fmla="*/ 2 w 47"/>
                  <a:gd name="T3" fmla="*/ 0 h 5"/>
                  <a:gd name="T4" fmla="*/ 0 w 47"/>
                  <a:gd name="T5" fmla="*/ 3 h 5"/>
                  <a:gd name="T6" fmla="*/ 2 w 47"/>
                  <a:gd name="T7" fmla="*/ 5 h 5"/>
                  <a:gd name="T8" fmla="*/ 45 w 47"/>
                  <a:gd name="T9" fmla="*/ 5 h 5"/>
                  <a:gd name="T10" fmla="*/ 47 w 47"/>
                  <a:gd name="T11" fmla="*/ 3 h 5"/>
                  <a:gd name="T12" fmla="*/ 45 w 4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7" h="5">
                    <a:moveTo>
                      <a:pt x="45" y="0"/>
                    </a:moveTo>
                    <a:cubicBezTo>
                      <a:pt x="2" y="0"/>
                      <a:pt x="2" y="0"/>
                      <a:pt x="2" y="0"/>
                    </a:cubicBezTo>
                    <a:cubicBezTo>
                      <a:pt x="1" y="0"/>
                      <a:pt x="0" y="1"/>
                      <a:pt x="0" y="3"/>
                    </a:cubicBezTo>
                    <a:cubicBezTo>
                      <a:pt x="0" y="4"/>
                      <a:pt x="1" y="5"/>
                      <a:pt x="2" y="5"/>
                    </a:cubicBezTo>
                    <a:cubicBezTo>
                      <a:pt x="45" y="5"/>
                      <a:pt x="45" y="5"/>
                      <a:pt x="45" y="5"/>
                    </a:cubicBezTo>
                    <a:cubicBezTo>
                      <a:pt x="46" y="5"/>
                      <a:pt x="47" y="4"/>
                      <a:pt x="47" y="3"/>
                    </a:cubicBezTo>
                    <a:cubicBezTo>
                      <a:pt x="47" y="1"/>
                      <a:pt x="46" y="0"/>
                      <a:pt x="45"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49" name="Freeform 641"/>
              <p:cNvSpPr>
                <a:spLocks/>
              </p:cNvSpPr>
              <p:nvPr/>
            </p:nvSpPr>
            <p:spPr bwMode="auto">
              <a:xfrm>
                <a:off x="1832" y="2254"/>
                <a:ext cx="114" cy="11"/>
              </a:xfrm>
              <a:custGeom>
                <a:avLst/>
                <a:gdLst>
                  <a:gd name="T0" fmla="*/ 46 w 48"/>
                  <a:gd name="T1" fmla="*/ 0 h 5"/>
                  <a:gd name="T2" fmla="*/ 3 w 48"/>
                  <a:gd name="T3" fmla="*/ 0 h 5"/>
                  <a:gd name="T4" fmla="*/ 0 w 48"/>
                  <a:gd name="T5" fmla="*/ 3 h 5"/>
                  <a:gd name="T6" fmla="*/ 3 w 48"/>
                  <a:gd name="T7" fmla="*/ 5 h 5"/>
                  <a:gd name="T8" fmla="*/ 46 w 48"/>
                  <a:gd name="T9" fmla="*/ 5 h 5"/>
                  <a:gd name="T10" fmla="*/ 48 w 48"/>
                  <a:gd name="T11" fmla="*/ 3 h 5"/>
                  <a:gd name="T12" fmla="*/ 46 w 4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6" y="0"/>
                    </a:moveTo>
                    <a:cubicBezTo>
                      <a:pt x="3" y="0"/>
                      <a:pt x="3" y="0"/>
                      <a:pt x="3" y="0"/>
                    </a:cubicBezTo>
                    <a:cubicBezTo>
                      <a:pt x="1" y="0"/>
                      <a:pt x="0" y="1"/>
                      <a:pt x="0" y="3"/>
                    </a:cubicBezTo>
                    <a:cubicBezTo>
                      <a:pt x="0" y="4"/>
                      <a:pt x="1" y="5"/>
                      <a:pt x="3" y="5"/>
                    </a:cubicBezTo>
                    <a:cubicBezTo>
                      <a:pt x="46" y="5"/>
                      <a:pt x="46" y="5"/>
                      <a:pt x="46" y="5"/>
                    </a:cubicBezTo>
                    <a:cubicBezTo>
                      <a:pt x="47" y="5"/>
                      <a:pt x="48" y="4"/>
                      <a:pt x="48" y="3"/>
                    </a:cubicBezTo>
                    <a:cubicBezTo>
                      <a:pt x="48" y="1"/>
                      <a:pt x="47" y="0"/>
                      <a:pt x="46"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50" name="Freeform 642"/>
              <p:cNvSpPr>
                <a:spLocks/>
              </p:cNvSpPr>
              <p:nvPr/>
            </p:nvSpPr>
            <p:spPr bwMode="auto">
              <a:xfrm>
                <a:off x="1988" y="2292"/>
                <a:ext cx="112" cy="9"/>
              </a:xfrm>
              <a:custGeom>
                <a:avLst/>
                <a:gdLst>
                  <a:gd name="T0" fmla="*/ 45 w 47"/>
                  <a:gd name="T1" fmla="*/ 0 h 4"/>
                  <a:gd name="T2" fmla="*/ 2 w 47"/>
                  <a:gd name="T3" fmla="*/ 0 h 4"/>
                  <a:gd name="T4" fmla="*/ 0 w 47"/>
                  <a:gd name="T5" fmla="*/ 2 h 4"/>
                  <a:gd name="T6" fmla="*/ 2 w 47"/>
                  <a:gd name="T7" fmla="*/ 4 h 4"/>
                  <a:gd name="T8" fmla="*/ 45 w 47"/>
                  <a:gd name="T9" fmla="*/ 4 h 4"/>
                  <a:gd name="T10" fmla="*/ 47 w 47"/>
                  <a:gd name="T11" fmla="*/ 2 h 4"/>
                  <a:gd name="T12" fmla="*/ 45 w 4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7" h="4">
                    <a:moveTo>
                      <a:pt x="45" y="0"/>
                    </a:moveTo>
                    <a:cubicBezTo>
                      <a:pt x="2" y="0"/>
                      <a:pt x="2" y="0"/>
                      <a:pt x="2" y="0"/>
                    </a:cubicBezTo>
                    <a:cubicBezTo>
                      <a:pt x="1" y="0"/>
                      <a:pt x="0" y="1"/>
                      <a:pt x="0" y="2"/>
                    </a:cubicBezTo>
                    <a:cubicBezTo>
                      <a:pt x="0" y="3"/>
                      <a:pt x="1" y="4"/>
                      <a:pt x="2" y="4"/>
                    </a:cubicBezTo>
                    <a:cubicBezTo>
                      <a:pt x="45" y="4"/>
                      <a:pt x="45" y="4"/>
                      <a:pt x="45" y="4"/>
                    </a:cubicBezTo>
                    <a:cubicBezTo>
                      <a:pt x="46" y="4"/>
                      <a:pt x="47" y="3"/>
                      <a:pt x="47" y="2"/>
                    </a:cubicBezTo>
                    <a:cubicBezTo>
                      <a:pt x="47" y="1"/>
                      <a:pt x="46" y="0"/>
                      <a:pt x="45"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51" name="Freeform 643"/>
              <p:cNvSpPr>
                <a:spLocks/>
              </p:cNvSpPr>
              <p:nvPr/>
            </p:nvSpPr>
            <p:spPr bwMode="auto">
              <a:xfrm>
                <a:off x="1832" y="2292"/>
                <a:ext cx="114" cy="9"/>
              </a:xfrm>
              <a:custGeom>
                <a:avLst/>
                <a:gdLst>
                  <a:gd name="T0" fmla="*/ 46 w 48"/>
                  <a:gd name="T1" fmla="*/ 0 h 4"/>
                  <a:gd name="T2" fmla="*/ 3 w 48"/>
                  <a:gd name="T3" fmla="*/ 0 h 4"/>
                  <a:gd name="T4" fmla="*/ 0 w 48"/>
                  <a:gd name="T5" fmla="*/ 2 h 4"/>
                  <a:gd name="T6" fmla="*/ 3 w 48"/>
                  <a:gd name="T7" fmla="*/ 4 h 4"/>
                  <a:gd name="T8" fmla="*/ 46 w 48"/>
                  <a:gd name="T9" fmla="*/ 4 h 4"/>
                  <a:gd name="T10" fmla="*/ 48 w 48"/>
                  <a:gd name="T11" fmla="*/ 2 h 4"/>
                  <a:gd name="T12" fmla="*/ 46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0"/>
                    </a:moveTo>
                    <a:cubicBezTo>
                      <a:pt x="3" y="0"/>
                      <a:pt x="3" y="0"/>
                      <a:pt x="3" y="0"/>
                    </a:cubicBezTo>
                    <a:cubicBezTo>
                      <a:pt x="1" y="0"/>
                      <a:pt x="0" y="1"/>
                      <a:pt x="0" y="2"/>
                    </a:cubicBezTo>
                    <a:cubicBezTo>
                      <a:pt x="0" y="3"/>
                      <a:pt x="1" y="4"/>
                      <a:pt x="3" y="4"/>
                    </a:cubicBezTo>
                    <a:cubicBezTo>
                      <a:pt x="46" y="4"/>
                      <a:pt x="46" y="4"/>
                      <a:pt x="46" y="4"/>
                    </a:cubicBezTo>
                    <a:cubicBezTo>
                      <a:pt x="47" y="4"/>
                      <a:pt x="48" y="3"/>
                      <a:pt x="48" y="2"/>
                    </a:cubicBezTo>
                    <a:cubicBezTo>
                      <a:pt x="48" y="1"/>
                      <a:pt x="47" y="0"/>
                      <a:pt x="46" y="0"/>
                    </a:cubicBezTo>
                  </a:path>
                </a:pathLst>
              </a:custGeom>
              <a:solidFill>
                <a:srgbClr val="5F54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52" name="Freeform 644"/>
              <p:cNvSpPr>
                <a:spLocks/>
              </p:cNvSpPr>
              <p:nvPr/>
            </p:nvSpPr>
            <p:spPr bwMode="auto">
              <a:xfrm>
                <a:off x="1943" y="1955"/>
                <a:ext cx="105" cy="19"/>
              </a:xfrm>
              <a:custGeom>
                <a:avLst/>
                <a:gdLst>
                  <a:gd name="T0" fmla="*/ 0 w 44"/>
                  <a:gd name="T1" fmla="*/ 4 h 8"/>
                  <a:gd name="T2" fmla="*/ 4 w 44"/>
                  <a:gd name="T3" fmla="*/ 8 h 8"/>
                  <a:gd name="T4" fmla="*/ 39 w 44"/>
                  <a:gd name="T5" fmla="*/ 8 h 8"/>
                  <a:gd name="T6" fmla="*/ 44 w 44"/>
                  <a:gd name="T7" fmla="*/ 4 h 8"/>
                  <a:gd name="T8" fmla="*/ 39 w 44"/>
                  <a:gd name="T9" fmla="*/ 0 h 8"/>
                  <a:gd name="T10" fmla="*/ 4 w 44"/>
                  <a:gd name="T11" fmla="*/ 0 h 8"/>
                  <a:gd name="T12" fmla="*/ 0 w 4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4" h="8">
                    <a:moveTo>
                      <a:pt x="0" y="4"/>
                    </a:moveTo>
                    <a:cubicBezTo>
                      <a:pt x="0" y="7"/>
                      <a:pt x="2" y="8"/>
                      <a:pt x="4" y="8"/>
                    </a:cubicBezTo>
                    <a:cubicBezTo>
                      <a:pt x="39" y="8"/>
                      <a:pt x="39" y="8"/>
                      <a:pt x="39" y="8"/>
                    </a:cubicBezTo>
                    <a:cubicBezTo>
                      <a:pt x="42" y="8"/>
                      <a:pt x="44" y="7"/>
                      <a:pt x="44" y="4"/>
                    </a:cubicBezTo>
                    <a:cubicBezTo>
                      <a:pt x="44" y="2"/>
                      <a:pt x="42" y="0"/>
                      <a:pt x="39" y="0"/>
                    </a:cubicBezTo>
                    <a:cubicBezTo>
                      <a:pt x="4" y="0"/>
                      <a:pt x="4" y="0"/>
                      <a:pt x="4" y="0"/>
                    </a:cubicBezTo>
                    <a:cubicBezTo>
                      <a:pt x="2" y="0"/>
                      <a:pt x="0" y="2"/>
                      <a:pt x="0" y="4"/>
                    </a:cubicBezTo>
                    <a:close/>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53" name="Rectangle 645"/>
              <p:cNvSpPr>
                <a:spLocks noChangeArrowheads="1"/>
              </p:cNvSpPr>
              <p:nvPr/>
            </p:nvSpPr>
            <p:spPr bwMode="auto">
              <a:xfrm>
                <a:off x="1796" y="2792"/>
                <a:ext cx="1277" cy="104"/>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54" name="Rectangle 646"/>
              <p:cNvSpPr>
                <a:spLocks noChangeArrowheads="1"/>
              </p:cNvSpPr>
              <p:nvPr/>
            </p:nvSpPr>
            <p:spPr bwMode="auto">
              <a:xfrm>
                <a:off x="1796" y="2792"/>
                <a:ext cx="127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55" name="Rectangle 647"/>
              <p:cNvSpPr>
                <a:spLocks noChangeArrowheads="1"/>
              </p:cNvSpPr>
              <p:nvPr/>
            </p:nvSpPr>
            <p:spPr bwMode="auto">
              <a:xfrm>
                <a:off x="1685" y="2846"/>
                <a:ext cx="1500" cy="36"/>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56" name="Rectangle 648"/>
              <p:cNvSpPr>
                <a:spLocks noChangeArrowheads="1"/>
              </p:cNvSpPr>
              <p:nvPr/>
            </p:nvSpPr>
            <p:spPr bwMode="auto">
              <a:xfrm>
                <a:off x="1685" y="2846"/>
                <a:ext cx="1500"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57" name="Freeform 649"/>
              <p:cNvSpPr>
                <a:spLocks/>
              </p:cNvSpPr>
              <p:nvPr/>
            </p:nvSpPr>
            <p:spPr bwMode="auto">
              <a:xfrm>
                <a:off x="1541" y="2875"/>
                <a:ext cx="1791" cy="220"/>
              </a:xfrm>
              <a:custGeom>
                <a:avLst/>
                <a:gdLst>
                  <a:gd name="T0" fmla="*/ 707 w 756"/>
                  <a:gd name="T1" fmla="*/ 0 h 93"/>
                  <a:gd name="T2" fmla="*/ 0 w 756"/>
                  <a:gd name="T3" fmla="*/ 0 h 93"/>
                  <a:gd name="T4" fmla="*/ 161 w 756"/>
                  <a:gd name="T5" fmla="*/ 93 h 93"/>
                  <a:gd name="T6" fmla="*/ 607 w 756"/>
                  <a:gd name="T7" fmla="*/ 93 h 93"/>
                  <a:gd name="T8" fmla="*/ 728 w 756"/>
                  <a:gd name="T9" fmla="*/ 47 h 93"/>
                  <a:gd name="T10" fmla="*/ 755 w 756"/>
                  <a:gd name="T11" fmla="*/ 3 h 93"/>
                  <a:gd name="T12" fmla="*/ 707 w 756"/>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756" h="93">
                    <a:moveTo>
                      <a:pt x="707" y="0"/>
                    </a:moveTo>
                    <a:cubicBezTo>
                      <a:pt x="0" y="0"/>
                      <a:pt x="0" y="0"/>
                      <a:pt x="0" y="0"/>
                    </a:cubicBezTo>
                    <a:cubicBezTo>
                      <a:pt x="0" y="0"/>
                      <a:pt x="27" y="93"/>
                      <a:pt x="161" y="93"/>
                    </a:cubicBezTo>
                    <a:cubicBezTo>
                      <a:pt x="295" y="93"/>
                      <a:pt x="588" y="93"/>
                      <a:pt x="607" y="93"/>
                    </a:cubicBezTo>
                    <a:cubicBezTo>
                      <a:pt x="625" y="93"/>
                      <a:pt x="700" y="68"/>
                      <a:pt x="728" y="47"/>
                    </a:cubicBezTo>
                    <a:cubicBezTo>
                      <a:pt x="756" y="27"/>
                      <a:pt x="755" y="3"/>
                      <a:pt x="755" y="3"/>
                    </a:cubicBezTo>
                    <a:cubicBezTo>
                      <a:pt x="707" y="0"/>
                      <a:pt x="707" y="0"/>
                      <a:pt x="707"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58" name="Oval 650"/>
              <p:cNvSpPr>
                <a:spLocks noChangeArrowheads="1"/>
              </p:cNvSpPr>
              <p:nvPr/>
            </p:nvSpPr>
            <p:spPr bwMode="auto">
              <a:xfrm>
                <a:off x="3092" y="2763"/>
                <a:ext cx="209" cy="209"/>
              </a:xfrm>
              <a:prstGeom prst="ellipse">
                <a:avLst/>
              </a:pr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59" name="Freeform 651"/>
              <p:cNvSpPr>
                <a:spLocks/>
              </p:cNvSpPr>
              <p:nvPr/>
            </p:nvSpPr>
            <p:spPr bwMode="auto">
              <a:xfrm>
                <a:off x="3114" y="2785"/>
                <a:ext cx="165" cy="166"/>
              </a:xfrm>
              <a:custGeom>
                <a:avLst/>
                <a:gdLst>
                  <a:gd name="T0" fmla="*/ 1 w 70"/>
                  <a:gd name="T1" fmla="*/ 35 h 70"/>
                  <a:gd name="T2" fmla="*/ 35 w 70"/>
                  <a:gd name="T3" fmla="*/ 70 h 70"/>
                  <a:gd name="T4" fmla="*/ 70 w 70"/>
                  <a:gd name="T5" fmla="*/ 35 h 70"/>
                  <a:gd name="T6" fmla="*/ 35 w 70"/>
                  <a:gd name="T7" fmla="*/ 0 h 70"/>
                  <a:gd name="T8" fmla="*/ 1 w 70"/>
                  <a:gd name="T9" fmla="*/ 35 h 70"/>
                </a:gdLst>
                <a:ahLst/>
                <a:cxnLst>
                  <a:cxn ang="0">
                    <a:pos x="T0" y="T1"/>
                  </a:cxn>
                  <a:cxn ang="0">
                    <a:pos x="T2" y="T3"/>
                  </a:cxn>
                  <a:cxn ang="0">
                    <a:pos x="T4" y="T5"/>
                  </a:cxn>
                  <a:cxn ang="0">
                    <a:pos x="T6" y="T7"/>
                  </a:cxn>
                  <a:cxn ang="0">
                    <a:pos x="T8" y="T9"/>
                  </a:cxn>
                </a:cxnLst>
                <a:rect l="0" t="0" r="r" b="b"/>
                <a:pathLst>
                  <a:path w="70" h="70">
                    <a:moveTo>
                      <a:pt x="1" y="35"/>
                    </a:moveTo>
                    <a:cubicBezTo>
                      <a:pt x="1" y="54"/>
                      <a:pt x="16" y="70"/>
                      <a:pt x="35" y="70"/>
                    </a:cubicBezTo>
                    <a:cubicBezTo>
                      <a:pt x="54" y="70"/>
                      <a:pt x="70" y="54"/>
                      <a:pt x="70" y="35"/>
                    </a:cubicBezTo>
                    <a:cubicBezTo>
                      <a:pt x="70" y="16"/>
                      <a:pt x="54" y="0"/>
                      <a:pt x="35" y="0"/>
                    </a:cubicBezTo>
                    <a:cubicBezTo>
                      <a:pt x="16" y="0"/>
                      <a:pt x="0" y="16"/>
                      <a:pt x="1" y="35"/>
                    </a:cubicBez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60" name="Oval 652"/>
              <p:cNvSpPr>
                <a:spLocks noChangeArrowheads="1"/>
              </p:cNvSpPr>
              <p:nvPr/>
            </p:nvSpPr>
            <p:spPr bwMode="auto">
              <a:xfrm>
                <a:off x="3154" y="2825"/>
                <a:ext cx="85" cy="85"/>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61" name="Freeform 653"/>
              <p:cNvSpPr>
                <a:spLocks/>
              </p:cNvSpPr>
              <p:nvPr/>
            </p:nvSpPr>
            <p:spPr bwMode="auto">
              <a:xfrm>
                <a:off x="1569" y="2766"/>
                <a:ext cx="206" cy="206"/>
              </a:xfrm>
              <a:custGeom>
                <a:avLst/>
                <a:gdLst>
                  <a:gd name="T0" fmla="*/ 0 w 87"/>
                  <a:gd name="T1" fmla="*/ 44 h 87"/>
                  <a:gd name="T2" fmla="*/ 44 w 87"/>
                  <a:gd name="T3" fmla="*/ 87 h 87"/>
                  <a:gd name="T4" fmla="*/ 87 w 87"/>
                  <a:gd name="T5" fmla="*/ 44 h 87"/>
                  <a:gd name="T6" fmla="*/ 44 w 87"/>
                  <a:gd name="T7" fmla="*/ 0 h 87"/>
                  <a:gd name="T8" fmla="*/ 0 w 87"/>
                  <a:gd name="T9" fmla="*/ 44 h 87"/>
                </a:gdLst>
                <a:ahLst/>
                <a:cxnLst>
                  <a:cxn ang="0">
                    <a:pos x="T0" y="T1"/>
                  </a:cxn>
                  <a:cxn ang="0">
                    <a:pos x="T2" y="T3"/>
                  </a:cxn>
                  <a:cxn ang="0">
                    <a:pos x="T4" y="T5"/>
                  </a:cxn>
                  <a:cxn ang="0">
                    <a:pos x="T6" y="T7"/>
                  </a:cxn>
                  <a:cxn ang="0">
                    <a:pos x="T8" y="T9"/>
                  </a:cxn>
                </a:cxnLst>
                <a:rect l="0" t="0" r="r" b="b"/>
                <a:pathLst>
                  <a:path w="87" h="87">
                    <a:moveTo>
                      <a:pt x="0" y="44"/>
                    </a:moveTo>
                    <a:cubicBezTo>
                      <a:pt x="0" y="68"/>
                      <a:pt x="20" y="87"/>
                      <a:pt x="44" y="87"/>
                    </a:cubicBezTo>
                    <a:cubicBezTo>
                      <a:pt x="68" y="87"/>
                      <a:pt x="87" y="68"/>
                      <a:pt x="87" y="44"/>
                    </a:cubicBezTo>
                    <a:cubicBezTo>
                      <a:pt x="87" y="20"/>
                      <a:pt x="68" y="0"/>
                      <a:pt x="44" y="0"/>
                    </a:cubicBezTo>
                    <a:cubicBezTo>
                      <a:pt x="19" y="0"/>
                      <a:pt x="0" y="20"/>
                      <a:pt x="0" y="44"/>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62" name="Freeform 654"/>
              <p:cNvSpPr>
                <a:spLocks/>
              </p:cNvSpPr>
              <p:nvPr/>
            </p:nvSpPr>
            <p:spPr bwMode="auto">
              <a:xfrm>
                <a:off x="1590" y="2787"/>
                <a:ext cx="164" cy="164"/>
              </a:xfrm>
              <a:custGeom>
                <a:avLst/>
                <a:gdLst>
                  <a:gd name="T0" fmla="*/ 0 w 69"/>
                  <a:gd name="T1" fmla="*/ 35 h 69"/>
                  <a:gd name="T2" fmla="*/ 35 w 69"/>
                  <a:gd name="T3" fmla="*/ 69 h 69"/>
                  <a:gd name="T4" fmla="*/ 69 w 69"/>
                  <a:gd name="T5" fmla="*/ 35 h 69"/>
                  <a:gd name="T6" fmla="*/ 35 w 69"/>
                  <a:gd name="T7" fmla="*/ 0 h 69"/>
                  <a:gd name="T8" fmla="*/ 0 w 69"/>
                  <a:gd name="T9" fmla="*/ 35 h 69"/>
                </a:gdLst>
                <a:ahLst/>
                <a:cxnLst>
                  <a:cxn ang="0">
                    <a:pos x="T0" y="T1"/>
                  </a:cxn>
                  <a:cxn ang="0">
                    <a:pos x="T2" y="T3"/>
                  </a:cxn>
                  <a:cxn ang="0">
                    <a:pos x="T4" y="T5"/>
                  </a:cxn>
                  <a:cxn ang="0">
                    <a:pos x="T6" y="T7"/>
                  </a:cxn>
                  <a:cxn ang="0">
                    <a:pos x="T8" y="T9"/>
                  </a:cxn>
                </a:cxnLst>
                <a:rect l="0" t="0" r="r" b="b"/>
                <a:pathLst>
                  <a:path w="69" h="69">
                    <a:moveTo>
                      <a:pt x="0" y="35"/>
                    </a:moveTo>
                    <a:cubicBezTo>
                      <a:pt x="0" y="54"/>
                      <a:pt x="16" y="69"/>
                      <a:pt x="35" y="69"/>
                    </a:cubicBezTo>
                    <a:cubicBezTo>
                      <a:pt x="54" y="69"/>
                      <a:pt x="69" y="54"/>
                      <a:pt x="69" y="35"/>
                    </a:cubicBezTo>
                    <a:cubicBezTo>
                      <a:pt x="69" y="16"/>
                      <a:pt x="54" y="0"/>
                      <a:pt x="35" y="0"/>
                    </a:cubicBezTo>
                    <a:cubicBezTo>
                      <a:pt x="15" y="0"/>
                      <a:pt x="0" y="16"/>
                      <a:pt x="0" y="35"/>
                    </a:cubicBez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63" name="Oval 655"/>
              <p:cNvSpPr>
                <a:spLocks noChangeArrowheads="1"/>
              </p:cNvSpPr>
              <p:nvPr/>
            </p:nvSpPr>
            <p:spPr bwMode="auto">
              <a:xfrm>
                <a:off x="1631" y="2827"/>
                <a:ext cx="83" cy="83"/>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64" name="Oval 656"/>
              <p:cNvSpPr>
                <a:spLocks noChangeArrowheads="1"/>
              </p:cNvSpPr>
              <p:nvPr/>
            </p:nvSpPr>
            <p:spPr bwMode="auto">
              <a:xfrm>
                <a:off x="2751" y="2941"/>
                <a:ext cx="126" cy="123"/>
              </a:xfrm>
              <a:prstGeom prst="ellipse">
                <a:avLst/>
              </a:pr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65" name="Oval 657"/>
              <p:cNvSpPr>
                <a:spLocks noChangeArrowheads="1"/>
              </p:cNvSpPr>
              <p:nvPr/>
            </p:nvSpPr>
            <p:spPr bwMode="auto">
              <a:xfrm>
                <a:off x="2770" y="2958"/>
                <a:ext cx="90" cy="9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66" name="Oval 658"/>
              <p:cNvSpPr>
                <a:spLocks noChangeArrowheads="1"/>
              </p:cNvSpPr>
              <p:nvPr/>
            </p:nvSpPr>
            <p:spPr bwMode="auto">
              <a:xfrm>
                <a:off x="2789" y="2977"/>
                <a:ext cx="50" cy="52"/>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67" name="Freeform 659"/>
              <p:cNvSpPr>
                <a:spLocks/>
              </p:cNvSpPr>
              <p:nvPr/>
            </p:nvSpPr>
            <p:spPr bwMode="auto">
              <a:xfrm>
                <a:off x="2600" y="2941"/>
                <a:ext cx="125" cy="123"/>
              </a:xfrm>
              <a:custGeom>
                <a:avLst/>
                <a:gdLst>
                  <a:gd name="T0" fmla="*/ 0 w 53"/>
                  <a:gd name="T1" fmla="*/ 26 h 52"/>
                  <a:gd name="T2" fmla="*/ 27 w 53"/>
                  <a:gd name="T3" fmla="*/ 52 h 52"/>
                  <a:gd name="T4" fmla="*/ 53 w 53"/>
                  <a:gd name="T5" fmla="*/ 26 h 52"/>
                  <a:gd name="T6" fmla="*/ 27 w 53"/>
                  <a:gd name="T7" fmla="*/ 0 h 52"/>
                  <a:gd name="T8" fmla="*/ 0 w 53"/>
                  <a:gd name="T9" fmla="*/ 26 h 52"/>
                </a:gdLst>
                <a:ahLst/>
                <a:cxnLst>
                  <a:cxn ang="0">
                    <a:pos x="T0" y="T1"/>
                  </a:cxn>
                  <a:cxn ang="0">
                    <a:pos x="T2" y="T3"/>
                  </a:cxn>
                  <a:cxn ang="0">
                    <a:pos x="T4" y="T5"/>
                  </a:cxn>
                  <a:cxn ang="0">
                    <a:pos x="T6" y="T7"/>
                  </a:cxn>
                  <a:cxn ang="0">
                    <a:pos x="T8" y="T9"/>
                  </a:cxn>
                </a:cxnLst>
                <a:rect l="0" t="0" r="r" b="b"/>
                <a:pathLst>
                  <a:path w="53" h="52">
                    <a:moveTo>
                      <a:pt x="0" y="26"/>
                    </a:moveTo>
                    <a:cubicBezTo>
                      <a:pt x="0" y="41"/>
                      <a:pt x="12" y="52"/>
                      <a:pt x="27" y="52"/>
                    </a:cubicBezTo>
                    <a:cubicBezTo>
                      <a:pt x="41" y="52"/>
                      <a:pt x="53" y="40"/>
                      <a:pt x="53" y="26"/>
                    </a:cubicBezTo>
                    <a:cubicBezTo>
                      <a:pt x="53" y="11"/>
                      <a:pt x="41" y="0"/>
                      <a:pt x="27" y="0"/>
                    </a:cubicBezTo>
                    <a:cubicBezTo>
                      <a:pt x="12" y="0"/>
                      <a:pt x="0" y="11"/>
                      <a:pt x="0" y="26"/>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68" name="Oval 660"/>
              <p:cNvSpPr>
                <a:spLocks noChangeArrowheads="1"/>
              </p:cNvSpPr>
              <p:nvPr/>
            </p:nvSpPr>
            <p:spPr bwMode="auto">
              <a:xfrm>
                <a:off x="2618" y="2958"/>
                <a:ext cx="91" cy="9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69" name="Oval 661"/>
              <p:cNvSpPr>
                <a:spLocks noChangeArrowheads="1"/>
              </p:cNvSpPr>
              <p:nvPr/>
            </p:nvSpPr>
            <p:spPr bwMode="auto">
              <a:xfrm>
                <a:off x="2637" y="2977"/>
                <a:ext cx="50" cy="52"/>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70" name="Freeform 662"/>
              <p:cNvSpPr>
                <a:spLocks/>
              </p:cNvSpPr>
              <p:nvPr/>
            </p:nvSpPr>
            <p:spPr bwMode="auto">
              <a:xfrm>
                <a:off x="2448" y="2941"/>
                <a:ext cx="125" cy="123"/>
              </a:xfrm>
              <a:custGeom>
                <a:avLst/>
                <a:gdLst>
                  <a:gd name="T0" fmla="*/ 0 w 53"/>
                  <a:gd name="T1" fmla="*/ 26 h 52"/>
                  <a:gd name="T2" fmla="*/ 27 w 53"/>
                  <a:gd name="T3" fmla="*/ 52 h 52"/>
                  <a:gd name="T4" fmla="*/ 53 w 53"/>
                  <a:gd name="T5" fmla="*/ 26 h 52"/>
                  <a:gd name="T6" fmla="*/ 26 w 53"/>
                  <a:gd name="T7" fmla="*/ 0 h 52"/>
                  <a:gd name="T8" fmla="*/ 0 w 53"/>
                  <a:gd name="T9" fmla="*/ 26 h 52"/>
                </a:gdLst>
                <a:ahLst/>
                <a:cxnLst>
                  <a:cxn ang="0">
                    <a:pos x="T0" y="T1"/>
                  </a:cxn>
                  <a:cxn ang="0">
                    <a:pos x="T2" y="T3"/>
                  </a:cxn>
                  <a:cxn ang="0">
                    <a:pos x="T4" y="T5"/>
                  </a:cxn>
                  <a:cxn ang="0">
                    <a:pos x="T6" y="T7"/>
                  </a:cxn>
                  <a:cxn ang="0">
                    <a:pos x="T8" y="T9"/>
                  </a:cxn>
                </a:cxnLst>
                <a:rect l="0" t="0" r="r" b="b"/>
                <a:pathLst>
                  <a:path w="53" h="52">
                    <a:moveTo>
                      <a:pt x="0" y="26"/>
                    </a:moveTo>
                    <a:cubicBezTo>
                      <a:pt x="0" y="41"/>
                      <a:pt x="12" y="52"/>
                      <a:pt x="27" y="52"/>
                    </a:cubicBezTo>
                    <a:cubicBezTo>
                      <a:pt x="41" y="52"/>
                      <a:pt x="53" y="41"/>
                      <a:pt x="53" y="26"/>
                    </a:cubicBezTo>
                    <a:cubicBezTo>
                      <a:pt x="53" y="11"/>
                      <a:pt x="41" y="0"/>
                      <a:pt x="26" y="0"/>
                    </a:cubicBezTo>
                    <a:cubicBezTo>
                      <a:pt x="12" y="0"/>
                      <a:pt x="0" y="11"/>
                      <a:pt x="0" y="26"/>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71" name="Freeform 663"/>
              <p:cNvSpPr>
                <a:spLocks/>
              </p:cNvSpPr>
              <p:nvPr/>
            </p:nvSpPr>
            <p:spPr bwMode="auto">
              <a:xfrm>
                <a:off x="2465" y="2958"/>
                <a:ext cx="92" cy="90"/>
              </a:xfrm>
              <a:custGeom>
                <a:avLst/>
                <a:gdLst>
                  <a:gd name="T0" fmla="*/ 0 w 39"/>
                  <a:gd name="T1" fmla="*/ 19 h 38"/>
                  <a:gd name="T2" fmla="*/ 20 w 39"/>
                  <a:gd name="T3" fmla="*/ 38 h 38"/>
                  <a:gd name="T4" fmla="*/ 39 w 39"/>
                  <a:gd name="T5" fmla="*/ 19 h 38"/>
                  <a:gd name="T6" fmla="*/ 19 w 39"/>
                  <a:gd name="T7" fmla="*/ 0 h 38"/>
                  <a:gd name="T8" fmla="*/ 0 w 39"/>
                  <a:gd name="T9" fmla="*/ 19 h 38"/>
                </a:gdLst>
                <a:ahLst/>
                <a:cxnLst>
                  <a:cxn ang="0">
                    <a:pos x="T0" y="T1"/>
                  </a:cxn>
                  <a:cxn ang="0">
                    <a:pos x="T2" y="T3"/>
                  </a:cxn>
                  <a:cxn ang="0">
                    <a:pos x="T4" y="T5"/>
                  </a:cxn>
                  <a:cxn ang="0">
                    <a:pos x="T6" y="T7"/>
                  </a:cxn>
                  <a:cxn ang="0">
                    <a:pos x="T8" y="T9"/>
                  </a:cxn>
                </a:cxnLst>
                <a:rect l="0" t="0" r="r" b="b"/>
                <a:pathLst>
                  <a:path w="39" h="38">
                    <a:moveTo>
                      <a:pt x="0" y="19"/>
                    </a:moveTo>
                    <a:cubicBezTo>
                      <a:pt x="0" y="30"/>
                      <a:pt x="9" y="38"/>
                      <a:pt x="20" y="38"/>
                    </a:cubicBezTo>
                    <a:cubicBezTo>
                      <a:pt x="30" y="38"/>
                      <a:pt x="39" y="29"/>
                      <a:pt x="39" y="19"/>
                    </a:cubicBezTo>
                    <a:cubicBezTo>
                      <a:pt x="39" y="8"/>
                      <a:pt x="30" y="0"/>
                      <a:pt x="19" y="0"/>
                    </a:cubicBezTo>
                    <a:cubicBezTo>
                      <a:pt x="9" y="0"/>
                      <a:pt x="0" y="8"/>
                      <a:pt x="0" y="19"/>
                    </a:cubicBez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72" name="Freeform 664"/>
              <p:cNvSpPr>
                <a:spLocks/>
              </p:cNvSpPr>
              <p:nvPr/>
            </p:nvSpPr>
            <p:spPr bwMode="auto">
              <a:xfrm>
                <a:off x="2486" y="2977"/>
                <a:ext cx="50" cy="52"/>
              </a:xfrm>
              <a:custGeom>
                <a:avLst/>
                <a:gdLst>
                  <a:gd name="T0" fmla="*/ 0 w 21"/>
                  <a:gd name="T1" fmla="*/ 11 h 22"/>
                  <a:gd name="T2" fmla="*/ 11 w 21"/>
                  <a:gd name="T3" fmla="*/ 22 h 22"/>
                  <a:gd name="T4" fmla="*/ 21 w 21"/>
                  <a:gd name="T5" fmla="*/ 11 h 22"/>
                  <a:gd name="T6" fmla="*/ 10 w 21"/>
                  <a:gd name="T7" fmla="*/ 0 h 22"/>
                  <a:gd name="T8" fmla="*/ 0 w 21"/>
                  <a:gd name="T9" fmla="*/ 11 h 22"/>
                </a:gdLst>
                <a:ahLst/>
                <a:cxnLst>
                  <a:cxn ang="0">
                    <a:pos x="T0" y="T1"/>
                  </a:cxn>
                  <a:cxn ang="0">
                    <a:pos x="T2" y="T3"/>
                  </a:cxn>
                  <a:cxn ang="0">
                    <a:pos x="T4" y="T5"/>
                  </a:cxn>
                  <a:cxn ang="0">
                    <a:pos x="T6" y="T7"/>
                  </a:cxn>
                  <a:cxn ang="0">
                    <a:pos x="T8" y="T9"/>
                  </a:cxn>
                </a:cxnLst>
                <a:rect l="0" t="0" r="r" b="b"/>
                <a:pathLst>
                  <a:path w="21" h="22">
                    <a:moveTo>
                      <a:pt x="0" y="11"/>
                    </a:moveTo>
                    <a:cubicBezTo>
                      <a:pt x="0" y="17"/>
                      <a:pt x="5" y="22"/>
                      <a:pt x="11" y="22"/>
                    </a:cubicBezTo>
                    <a:cubicBezTo>
                      <a:pt x="16" y="22"/>
                      <a:pt x="21" y="17"/>
                      <a:pt x="21" y="11"/>
                    </a:cubicBezTo>
                    <a:cubicBezTo>
                      <a:pt x="21" y="5"/>
                      <a:pt x="16" y="0"/>
                      <a:pt x="10" y="0"/>
                    </a:cubicBezTo>
                    <a:cubicBezTo>
                      <a:pt x="5" y="0"/>
                      <a:pt x="0" y="5"/>
                      <a:pt x="0" y="11"/>
                    </a:cubicBezTo>
                    <a:close/>
                  </a:path>
                </a:pathLst>
              </a:cu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73" name="Freeform 665"/>
              <p:cNvSpPr>
                <a:spLocks/>
              </p:cNvSpPr>
              <p:nvPr/>
            </p:nvSpPr>
            <p:spPr bwMode="auto">
              <a:xfrm>
                <a:off x="2296" y="2941"/>
                <a:ext cx="126" cy="123"/>
              </a:xfrm>
              <a:custGeom>
                <a:avLst/>
                <a:gdLst>
                  <a:gd name="T0" fmla="*/ 0 w 53"/>
                  <a:gd name="T1" fmla="*/ 26 h 52"/>
                  <a:gd name="T2" fmla="*/ 26 w 53"/>
                  <a:gd name="T3" fmla="*/ 52 h 52"/>
                  <a:gd name="T4" fmla="*/ 53 w 53"/>
                  <a:gd name="T5" fmla="*/ 26 h 52"/>
                  <a:gd name="T6" fmla="*/ 26 w 53"/>
                  <a:gd name="T7" fmla="*/ 0 h 52"/>
                  <a:gd name="T8" fmla="*/ 0 w 53"/>
                  <a:gd name="T9" fmla="*/ 26 h 52"/>
                </a:gdLst>
                <a:ahLst/>
                <a:cxnLst>
                  <a:cxn ang="0">
                    <a:pos x="T0" y="T1"/>
                  </a:cxn>
                  <a:cxn ang="0">
                    <a:pos x="T2" y="T3"/>
                  </a:cxn>
                  <a:cxn ang="0">
                    <a:pos x="T4" y="T5"/>
                  </a:cxn>
                  <a:cxn ang="0">
                    <a:pos x="T6" y="T7"/>
                  </a:cxn>
                  <a:cxn ang="0">
                    <a:pos x="T8" y="T9"/>
                  </a:cxn>
                </a:cxnLst>
                <a:rect l="0" t="0" r="r" b="b"/>
                <a:pathLst>
                  <a:path w="53" h="52">
                    <a:moveTo>
                      <a:pt x="0" y="26"/>
                    </a:moveTo>
                    <a:cubicBezTo>
                      <a:pt x="0" y="41"/>
                      <a:pt x="12" y="52"/>
                      <a:pt x="26" y="52"/>
                    </a:cubicBezTo>
                    <a:cubicBezTo>
                      <a:pt x="41" y="52"/>
                      <a:pt x="53" y="41"/>
                      <a:pt x="53" y="26"/>
                    </a:cubicBezTo>
                    <a:cubicBezTo>
                      <a:pt x="53" y="11"/>
                      <a:pt x="41" y="0"/>
                      <a:pt x="26" y="0"/>
                    </a:cubicBezTo>
                    <a:cubicBezTo>
                      <a:pt x="12" y="0"/>
                      <a:pt x="0" y="12"/>
                      <a:pt x="0" y="26"/>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74" name="Oval 666"/>
              <p:cNvSpPr>
                <a:spLocks noChangeArrowheads="1"/>
              </p:cNvSpPr>
              <p:nvPr/>
            </p:nvSpPr>
            <p:spPr bwMode="auto">
              <a:xfrm>
                <a:off x="2313" y="2958"/>
                <a:ext cx="90" cy="9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75" name="Oval 667"/>
              <p:cNvSpPr>
                <a:spLocks noChangeArrowheads="1"/>
              </p:cNvSpPr>
              <p:nvPr/>
            </p:nvSpPr>
            <p:spPr bwMode="auto">
              <a:xfrm>
                <a:off x="2334" y="2977"/>
                <a:ext cx="50" cy="52"/>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76" name="Oval 668"/>
              <p:cNvSpPr>
                <a:spLocks noChangeArrowheads="1"/>
              </p:cNvSpPr>
              <p:nvPr/>
            </p:nvSpPr>
            <p:spPr bwMode="auto">
              <a:xfrm>
                <a:off x="2145" y="2941"/>
                <a:ext cx="125" cy="123"/>
              </a:xfrm>
              <a:prstGeom prst="ellipse">
                <a:avLst/>
              </a:pr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77" name="Oval 669"/>
              <p:cNvSpPr>
                <a:spLocks noChangeArrowheads="1"/>
              </p:cNvSpPr>
              <p:nvPr/>
            </p:nvSpPr>
            <p:spPr bwMode="auto">
              <a:xfrm>
                <a:off x="2161" y="2958"/>
                <a:ext cx="90" cy="9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78" name="Oval 670"/>
              <p:cNvSpPr>
                <a:spLocks noChangeArrowheads="1"/>
              </p:cNvSpPr>
              <p:nvPr/>
            </p:nvSpPr>
            <p:spPr bwMode="auto">
              <a:xfrm>
                <a:off x="2183" y="2977"/>
                <a:ext cx="49" cy="52"/>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79" name="Oval 671"/>
              <p:cNvSpPr>
                <a:spLocks noChangeArrowheads="1"/>
              </p:cNvSpPr>
              <p:nvPr/>
            </p:nvSpPr>
            <p:spPr bwMode="auto">
              <a:xfrm>
                <a:off x="1993" y="2941"/>
                <a:ext cx="126" cy="126"/>
              </a:xfrm>
              <a:prstGeom prst="ellipse">
                <a:avLst/>
              </a:pr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80" name="Oval 672"/>
              <p:cNvSpPr>
                <a:spLocks noChangeArrowheads="1"/>
              </p:cNvSpPr>
              <p:nvPr/>
            </p:nvSpPr>
            <p:spPr bwMode="auto">
              <a:xfrm>
                <a:off x="2010" y="2958"/>
                <a:ext cx="90" cy="9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81" name="Oval 673"/>
              <p:cNvSpPr>
                <a:spLocks noChangeArrowheads="1"/>
              </p:cNvSpPr>
              <p:nvPr/>
            </p:nvSpPr>
            <p:spPr bwMode="auto">
              <a:xfrm>
                <a:off x="2031" y="2979"/>
                <a:ext cx="50" cy="50"/>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82" name="Freeform 674"/>
              <p:cNvSpPr>
                <a:spLocks/>
              </p:cNvSpPr>
              <p:nvPr/>
            </p:nvSpPr>
            <p:spPr bwMode="auto">
              <a:xfrm>
                <a:off x="1796" y="2623"/>
                <a:ext cx="1277" cy="169"/>
              </a:xfrm>
              <a:custGeom>
                <a:avLst/>
                <a:gdLst>
                  <a:gd name="T0" fmla="*/ 154 w 1277"/>
                  <a:gd name="T1" fmla="*/ 3 h 169"/>
                  <a:gd name="T2" fmla="*/ 1123 w 1277"/>
                  <a:gd name="T3" fmla="*/ 0 h 169"/>
                  <a:gd name="T4" fmla="*/ 1275 w 1277"/>
                  <a:gd name="T5" fmla="*/ 152 h 169"/>
                  <a:gd name="T6" fmla="*/ 1277 w 1277"/>
                  <a:gd name="T7" fmla="*/ 169 h 169"/>
                  <a:gd name="T8" fmla="*/ 0 w 1277"/>
                  <a:gd name="T9" fmla="*/ 169 h 169"/>
                  <a:gd name="T10" fmla="*/ 0 w 1277"/>
                  <a:gd name="T11" fmla="*/ 152 h 169"/>
                  <a:gd name="T12" fmla="*/ 154 w 1277"/>
                  <a:gd name="T13" fmla="*/ 3 h 169"/>
                </a:gdLst>
                <a:ahLst/>
                <a:cxnLst>
                  <a:cxn ang="0">
                    <a:pos x="T0" y="T1"/>
                  </a:cxn>
                  <a:cxn ang="0">
                    <a:pos x="T2" y="T3"/>
                  </a:cxn>
                  <a:cxn ang="0">
                    <a:pos x="T4" y="T5"/>
                  </a:cxn>
                  <a:cxn ang="0">
                    <a:pos x="T6" y="T7"/>
                  </a:cxn>
                  <a:cxn ang="0">
                    <a:pos x="T8" y="T9"/>
                  </a:cxn>
                  <a:cxn ang="0">
                    <a:pos x="T10" y="T11"/>
                  </a:cxn>
                  <a:cxn ang="0">
                    <a:pos x="T12" y="T13"/>
                  </a:cxn>
                </a:cxnLst>
                <a:rect l="0" t="0" r="r" b="b"/>
                <a:pathLst>
                  <a:path w="1277" h="169">
                    <a:moveTo>
                      <a:pt x="154" y="3"/>
                    </a:moveTo>
                    <a:lnTo>
                      <a:pt x="1123" y="0"/>
                    </a:lnTo>
                    <a:lnTo>
                      <a:pt x="1275" y="152"/>
                    </a:lnTo>
                    <a:lnTo>
                      <a:pt x="1277" y="169"/>
                    </a:lnTo>
                    <a:lnTo>
                      <a:pt x="0" y="169"/>
                    </a:lnTo>
                    <a:lnTo>
                      <a:pt x="0" y="152"/>
                    </a:lnTo>
                    <a:lnTo>
                      <a:pt x="154" y="3"/>
                    </a:lnTo>
                    <a:close/>
                  </a:path>
                </a:pathLst>
              </a:custGeom>
              <a:solidFill>
                <a:srgbClr val="575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83" name="Rectangle 675"/>
              <p:cNvSpPr>
                <a:spLocks noChangeArrowheads="1"/>
              </p:cNvSpPr>
              <p:nvPr/>
            </p:nvSpPr>
            <p:spPr bwMode="auto">
              <a:xfrm>
                <a:off x="1922" y="2792"/>
                <a:ext cx="1026" cy="187"/>
              </a:xfrm>
              <a:prstGeom prst="rect">
                <a:avLst/>
              </a:prstGeom>
              <a:solidFill>
                <a:srgbClr val="706E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84" name="Rectangle 676"/>
              <p:cNvSpPr>
                <a:spLocks noChangeArrowheads="1"/>
              </p:cNvSpPr>
              <p:nvPr/>
            </p:nvSpPr>
            <p:spPr bwMode="auto">
              <a:xfrm>
                <a:off x="1922" y="2792"/>
                <a:ext cx="102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85" name="Freeform 677"/>
              <p:cNvSpPr>
                <a:spLocks/>
              </p:cNvSpPr>
              <p:nvPr/>
            </p:nvSpPr>
            <p:spPr bwMode="auto">
              <a:xfrm>
                <a:off x="1922" y="2813"/>
                <a:ext cx="1026" cy="19"/>
              </a:xfrm>
              <a:custGeom>
                <a:avLst/>
                <a:gdLst>
                  <a:gd name="T0" fmla="*/ 0 w 1026"/>
                  <a:gd name="T1" fmla="*/ 19 h 19"/>
                  <a:gd name="T2" fmla="*/ 1026 w 1026"/>
                  <a:gd name="T3" fmla="*/ 19 h 19"/>
                  <a:gd name="T4" fmla="*/ 1026 w 1026"/>
                  <a:gd name="T5" fmla="*/ 0 h 19"/>
                  <a:gd name="T6" fmla="*/ 0 w 1026"/>
                  <a:gd name="T7" fmla="*/ 2 h 19"/>
                  <a:gd name="T8" fmla="*/ 0 w 1026"/>
                  <a:gd name="T9" fmla="*/ 19 h 19"/>
                </a:gdLst>
                <a:ahLst/>
                <a:cxnLst>
                  <a:cxn ang="0">
                    <a:pos x="T0" y="T1"/>
                  </a:cxn>
                  <a:cxn ang="0">
                    <a:pos x="T2" y="T3"/>
                  </a:cxn>
                  <a:cxn ang="0">
                    <a:pos x="T4" y="T5"/>
                  </a:cxn>
                  <a:cxn ang="0">
                    <a:pos x="T6" y="T7"/>
                  </a:cxn>
                  <a:cxn ang="0">
                    <a:pos x="T8" y="T9"/>
                  </a:cxn>
                </a:cxnLst>
                <a:rect l="0" t="0" r="r" b="b"/>
                <a:pathLst>
                  <a:path w="1026" h="19">
                    <a:moveTo>
                      <a:pt x="0" y="19"/>
                    </a:moveTo>
                    <a:lnTo>
                      <a:pt x="1026" y="19"/>
                    </a:lnTo>
                    <a:lnTo>
                      <a:pt x="1026" y="0"/>
                    </a:lnTo>
                    <a:lnTo>
                      <a:pt x="0" y="2"/>
                    </a:lnTo>
                    <a:lnTo>
                      <a:pt x="0" y="19"/>
                    </a:lnTo>
                    <a:close/>
                  </a:path>
                </a:pathLst>
              </a:cu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86" name="Freeform 678"/>
              <p:cNvSpPr>
                <a:spLocks/>
              </p:cNvSpPr>
              <p:nvPr/>
            </p:nvSpPr>
            <p:spPr bwMode="auto">
              <a:xfrm>
                <a:off x="1922" y="2939"/>
                <a:ext cx="1026" cy="16"/>
              </a:xfrm>
              <a:custGeom>
                <a:avLst/>
                <a:gdLst>
                  <a:gd name="T0" fmla="*/ 0 w 1026"/>
                  <a:gd name="T1" fmla="*/ 16 h 16"/>
                  <a:gd name="T2" fmla="*/ 1026 w 1026"/>
                  <a:gd name="T3" fmla="*/ 16 h 16"/>
                  <a:gd name="T4" fmla="*/ 1026 w 1026"/>
                  <a:gd name="T5" fmla="*/ 0 h 16"/>
                  <a:gd name="T6" fmla="*/ 0 w 1026"/>
                  <a:gd name="T7" fmla="*/ 2 h 16"/>
                  <a:gd name="T8" fmla="*/ 0 w 1026"/>
                  <a:gd name="T9" fmla="*/ 16 h 16"/>
                </a:gdLst>
                <a:ahLst/>
                <a:cxnLst>
                  <a:cxn ang="0">
                    <a:pos x="T0" y="T1"/>
                  </a:cxn>
                  <a:cxn ang="0">
                    <a:pos x="T2" y="T3"/>
                  </a:cxn>
                  <a:cxn ang="0">
                    <a:pos x="T4" y="T5"/>
                  </a:cxn>
                  <a:cxn ang="0">
                    <a:pos x="T6" y="T7"/>
                  </a:cxn>
                  <a:cxn ang="0">
                    <a:pos x="T8" y="T9"/>
                  </a:cxn>
                </a:cxnLst>
                <a:rect l="0" t="0" r="r" b="b"/>
                <a:pathLst>
                  <a:path w="1026" h="16">
                    <a:moveTo>
                      <a:pt x="0" y="16"/>
                    </a:moveTo>
                    <a:lnTo>
                      <a:pt x="1026" y="16"/>
                    </a:lnTo>
                    <a:lnTo>
                      <a:pt x="1026" y="0"/>
                    </a:lnTo>
                    <a:lnTo>
                      <a:pt x="0" y="2"/>
                    </a:lnTo>
                    <a:lnTo>
                      <a:pt x="0" y="16"/>
                    </a:lnTo>
                    <a:close/>
                  </a:path>
                </a:pathLst>
              </a:cu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87" name="Oval 679"/>
              <p:cNvSpPr>
                <a:spLocks noChangeArrowheads="1"/>
              </p:cNvSpPr>
              <p:nvPr/>
            </p:nvSpPr>
            <p:spPr bwMode="auto">
              <a:xfrm>
                <a:off x="2877" y="2865"/>
                <a:ext cx="35" cy="3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88" name="Oval 680"/>
              <p:cNvSpPr>
                <a:spLocks noChangeArrowheads="1"/>
              </p:cNvSpPr>
              <p:nvPr/>
            </p:nvSpPr>
            <p:spPr bwMode="auto">
              <a:xfrm>
                <a:off x="2886" y="2877"/>
                <a:ext cx="17" cy="17"/>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89" name="Oval 681"/>
              <p:cNvSpPr>
                <a:spLocks noChangeArrowheads="1"/>
              </p:cNvSpPr>
              <p:nvPr/>
            </p:nvSpPr>
            <p:spPr bwMode="auto">
              <a:xfrm>
                <a:off x="2415" y="2868"/>
                <a:ext cx="38" cy="35"/>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90" name="Oval 682"/>
              <p:cNvSpPr>
                <a:spLocks noChangeArrowheads="1"/>
              </p:cNvSpPr>
              <p:nvPr/>
            </p:nvSpPr>
            <p:spPr bwMode="auto">
              <a:xfrm>
                <a:off x="2427" y="2877"/>
                <a:ext cx="16" cy="17"/>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91" name="Oval 683"/>
              <p:cNvSpPr>
                <a:spLocks noChangeArrowheads="1"/>
              </p:cNvSpPr>
              <p:nvPr/>
            </p:nvSpPr>
            <p:spPr bwMode="auto">
              <a:xfrm>
                <a:off x="1955" y="2868"/>
                <a:ext cx="38" cy="3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92" name="Oval 684"/>
              <p:cNvSpPr>
                <a:spLocks noChangeArrowheads="1"/>
              </p:cNvSpPr>
              <p:nvPr/>
            </p:nvSpPr>
            <p:spPr bwMode="auto">
              <a:xfrm>
                <a:off x="1967" y="2877"/>
                <a:ext cx="17" cy="17"/>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93" name="Freeform 685"/>
              <p:cNvSpPr>
                <a:spLocks/>
              </p:cNvSpPr>
              <p:nvPr/>
            </p:nvSpPr>
            <p:spPr bwMode="auto">
              <a:xfrm>
                <a:off x="2751" y="2642"/>
                <a:ext cx="126" cy="124"/>
              </a:xfrm>
              <a:custGeom>
                <a:avLst/>
                <a:gdLst>
                  <a:gd name="T0" fmla="*/ 1 w 53"/>
                  <a:gd name="T1" fmla="*/ 26 h 52"/>
                  <a:gd name="T2" fmla="*/ 27 w 53"/>
                  <a:gd name="T3" fmla="*/ 52 h 52"/>
                  <a:gd name="T4" fmla="*/ 53 w 53"/>
                  <a:gd name="T5" fmla="*/ 26 h 52"/>
                  <a:gd name="T6" fmla="*/ 27 w 53"/>
                  <a:gd name="T7" fmla="*/ 0 h 52"/>
                  <a:gd name="T8" fmla="*/ 1 w 53"/>
                  <a:gd name="T9" fmla="*/ 26 h 52"/>
                </a:gdLst>
                <a:ahLst/>
                <a:cxnLst>
                  <a:cxn ang="0">
                    <a:pos x="T0" y="T1"/>
                  </a:cxn>
                  <a:cxn ang="0">
                    <a:pos x="T2" y="T3"/>
                  </a:cxn>
                  <a:cxn ang="0">
                    <a:pos x="T4" y="T5"/>
                  </a:cxn>
                  <a:cxn ang="0">
                    <a:pos x="T6" y="T7"/>
                  </a:cxn>
                  <a:cxn ang="0">
                    <a:pos x="T8" y="T9"/>
                  </a:cxn>
                </a:cxnLst>
                <a:rect l="0" t="0" r="r" b="b"/>
                <a:pathLst>
                  <a:path w="53" h="52">
                    <a:moveTo>
                      <a:pt x="1" y="26"/>
                    </a:moveTo>
                    <a:cubicBezTo>
                      <a:pt x="1" y="41"/>
                      <a:pt x="12" y="52"/>
                      <a:pt x="27" y="52"/>
                    </a:cubicBezTo>
                    <a:cubicBezTo>
                      <a:pt x="41" y="52"/>
                      <a:pt x="53" y="41"/>
                      <a:pt x="53" y="26"/>
                    </a:cubicBezTo>
                    <a:cubicBezTo>
                      <a:pt x="53" y="11"/>
                      <a:pt x="41" y="0"/>
                      <a:pt x="27" y="0"/>
                    </a:cubicBezTo>
                    <a:cubicBezTo>
                      <a:pt x="12" y="0"/>
                      <a:pt x="0" y="11"/>
                      <a:pt x="1" y="26"/>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94" name="Freeform 686"/>
              <p:cNvSpPr>
                <a:spLocks/>
              </p:cNvSpPr>
              <p:nvPr/>
            </p:nvSpPr>
            <p:spPr bwMode="auto">
              <a:xfrm>
                <a:off x="2770" y="2659"/>
                <a:ext cx="90" cy="90"/>
              </a:xfrm>
              <a:custGeom>
                <a:avLst/>
                <a:gdLst>
                  <a:gd name="T0" fmla="*/ 0 w 38"/>
                  <a:gd name="T1" fmla="*/ 19 h 38"/>
                  <a:gd name="T2" fmla="*/ 19 w 38"/>
                  <a:gd name="T3" fmla="*/ 38 h 38"/>
                  <a:gd name="T4" fmla="*/ 38 w 38"/>
                  <a:gd name="T5" fmla="*/ 19 h 38"/>
                  <a:gd name="T6" fmla="*/ 19 w 38"/>
                  <a:gd name="T7" fmla="*/ 0 h 38"/>
                  <a:gd name="T8" fmla="*/ 0 w 38"/>
                  <a:gd name="T9" fmla="*/ 19 h 38"/>
                </a:gdLst>
                <a:ahLst/>
                <a:cxnLst>
                  <a:cxn ang="0">
                    <a:pos x="T0" y="T1"/>
                  </a:cxn>
                  <a:cxn ang="0">
                    <a:pos x="T2" y="T3"/>
                  </a:cxn>
                  <a:cxn ang="0">
                    <a:pos x="T4" y="T5"/>
                  </a:cxn>
                  <a:cxn ang="0">
                    <a:pos x="T6" y="T7"/>
                  </a:cxn>
                  <a:cxn ang="0">
                    <a:pos x="T8" y="T9"/>
                  </a:cxn>
                </a:cxnLst>
                <a:rect l="0" t="0" r="r" b="b"/>
                <a:pathLst>
                  <a:path w="38" h="38">
                    <a:moveTo>
                      <a:pt x="0" y="19"/>
                    </a:moveTo>
                    <a:cubicBezTo>
                      <a:pt x="0" y="30"/>
                      <a:pt x="8" y="38"/>
                      <a:pt x="19" y="38"/>
                    </a:cubicBezTo>
                    <a:cubicBezTo>
                      <a:pt x="29" y="38"/>
                      <a:pt x="38" y="29"/>
                      <a:pt x="38" y="19"/>
                    </a:cubicBezTo>
                    <a:cubicBezTo>
                      <a:pt x="38" y="8"/>
                      <a:pt x="29" y="0"/>
                      <a:pt x="19" y="0"/>
                    </a:cubicBezTo>
                    <a:cubicBezTo>
                      <a:pt x="8" y="0"/>
                      <a:pt x="0" y="8"/>
                      <a:pt x="0" y="19"/>
                    </a:cubicBez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95" name="Freeform 687"/>
              <p:cNvSpPr>
                <a:spLocks/>
              </p:cNvSpPr>
              <p:nvPr/>
            </p:nvSpPr>
            <p:spPr bwMode="auto">
              <a:xfrm>
                <a:off x="2789" y="2678"/>
                <a:ext cx="52" cy="52"/>
              </a:xfrm>
              <a:custGeom>
                <a:avLst/>
                <a:gdLst>
                  <a:gd name="T0" fmla="*/ 0 w 22"/>
                  <a:gd name="T1" fmla="*/ 11 h 22"/>
                  <a:gd name="T2" fmla="*/ 11 w 22"/>
                  <a:gd name="T3" fmla="*/ 22 h 22"/>
                  <a:gd name="T4" fmla="*/ 22 w 22"/>
                  <a:gd name="T5" fmla="*/ 11 h 22"/>
                  <a:gd name="T6" fmla="*/ 11 w 22"/>
                  <a:gd name="T7" fmla="*/ 0 h 22"/>
                  <a:gd name="T8" fmla="*/ 0 w 22"/>
                  <a:gd name="T9" fmla="*/ 11 h 22"/>
                </a:gdLst>
                <a:ahLst/>
                <a:cxnLst>
                  <a:cxn ang="0">
                    <a:pos x="T0" y="T1"/>
                  </a:cxn>
                  <a:cxn ang="0">
                    <a:pos x="T2" y="T3"/>
                  </a:cxn>
                  <a:cxn ang="0">
                    <a:pos x="T4" y="T5"/>
                  </a:cxn>
                  <a:cxn ang="0">
                    <a:pos x="T6" y="T7"/>
                  </a:cxn>
                  <a:cxn ang="0">
                    <a:pos x="T8" y="T9"/>
                  </a:cxn>
                </a:cxnLst>
                <a:rect l="0" t="0" r="r" b="b"/>
                <a:pathLst>
                  <a:path w="22" h="22">
                    <a:moveTo>
                      <a:pt x="0" y="11"/>
                    </a:moveTo>
                    <a:cubicBezTo>
                      <a:pt x="0" y="17"/>
                      <a:pt x="5" y="22"/>
                      <a:pt x="11" y="22"/>
                    </a:cubicBezTo>
                    <a:cubicBezTo>
                      <a:pt x="17" y="22"/>
                      <a:pt x="22" y="17"/>
                      <a:pt x="22" y="11"/>
                    </a:cubicBezTo>
                    <a:cubicBezTo>
                      <a:pt x="21" y="5"/>
                      <a:pt x="17" y="0"/>
                      <a:pt x="11" y="0"/>
                    </a:cubicBezTo>
                    <a:cubicBezTo>
                      <a:pt x="5" y="0"/>
                      <a:pt x="0" y="5"/>
                      <a:pt x="0" y="11"/>
                    </a:cubicBezTo>
                    <a:close/>
                  </a:path>
                </a:pathLst>
              </a:cu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96" name="Freeform 688"/>
              <p:cNvSpPr>
                <a:spLocks/>
              </p:cNvSpPr>
              <p:nvPr/>
            </p:nvSpPr>
            <p:spPr bwMode="auto">
              <a:xfrm>
                <a:off x="2372" y="2642"/>
                <a:ext cx="126" cy="126"/>
              </a:xfrm>
              <a:custGeom>
                <a:avLst/>
                <a:gdLst>
                  <a:gd name="T0" fmla="*/ 0 w 53"/>
                  <a:gd name="T1" fmla="*/ 26 h 53"/>
                  <a:gd name="T2" fmla="*/ 26 w 53"/>
                  <a:gd name="T3" fmla="*/ 52 h 53"/>
                  <a:gd name="T4" fmla="*/ 53 w 53"/>
                  <a:gd name="T5" fmla="*/ 26 h 53"/>
                  <a:gd name="T6" fmla="*/ 26 w 53"/>
                  <a:gd name="T7" fmla="*/ 0 h 53"/>
                  <a:gd name="T8" fmla="*/ 0 w 53"/>
                  <a:gd name="T9" fmla="*/ 26 h 53"/>
                </a:gdLst>
                <a:ahLst/>
                <a:cxnLst>
                  <a:cxn ang="0">
                    <a:pos x="T0" y="T1"/>
                  </a:cxn>
                  <a:cxn ang="0">
                    <a:pos x="T2" y="T3"/>
                  </a:cxn>
                  <a:cxn ang="0">
                    <a:pos x="T4" y="T5"/>
                  </a:cxn>
                  <a:cxn ang="0">
                    <a:pos x="T6" y="T7"/>
                  </a:cxn>
                  <a:cxn ang="0">
                    <a:pos x="T8" y="T9"/>
                  </a:cxn>
                </a:cxnLst>
                <a:rect l="0" t="0" r="r" b="b"/>
                <a:pathLst>
                  <a:path w="53" h="53">
                    <a:moveTo>
                      <a:pt x="0" y="26"/>
                    </a:moveTo>
                    <a:cubicBezTo>
                      <a:pt x="0" y="41"/>
                      <a:pt x="12" y="53"/>
                      <a:pt x="26" y="52"/>
                    </a:cubicBezTo>
                    <a:cubicBezTo>
                      <a:pt x="41" y="52"/>
                      <a:pt x="53" y="41"/>
                      <a:pt x="53" y="26"/>
                    </a:cubicBezTo>
                    <a:cubicBezTo>
                      <a:pt x="53" y="12"/>
                      <a:pt x="41" y="0"/>
                      <a:pt x="26" y="0"/>
                    </a:cubicBezTo>
                    <a:cubicBezTo>
                      <a:pt x="12" y="0"/>
                      <a:pt x="0" y="12"/>
                      <a:pt x="0" y="26"/>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97" name="Oval 689"/>
              <p:cNvSpPr>
                <a:spLocks noChangeArrowheads="1"/>
              </p:cNvSpPr>
              <p:nvPr/>
            </p:nvSpPr>
            <p:spPr bwMode="auto">
              <a:xfrm>
                <a:off x="2389" y="2659"/>
                <a:ext cx="90" cy="9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98" name="Oval 690"/>
              <p:cNvSpPr>
                <a:spLocks noChangeArrowheads="1"/>
              </p:cNvSpPr>
              <p:nvPr/>
            </p:nvSpPr>
            <p:spPr bwMode="auto">
              <a:xfrm>
                <a:off x="2410" y="2678"/>
                <a:ext cx="50" cy="52"/>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499" name="Oval 691"/>
              <p:cNvSpPr>
                <a:spLocks noChangeArrowheads="1"/>
              </p:cNvSpPr>
              <p:nvPr/>
            </p:nvSpPr>
            <p:spPr bwMode="auto">
              <a:xfrm>
                <a:off x="1991" y="2642"/>
                <a:ext cx="125" cy="126"/>
              </a:xfrm>
              <a:prstGeom prst="ellipse">
                <a:avLst/>
              </a:pr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00" name="Oval 692"/>
              <p:cNvSpPr>
                <a:spLocks noChangeArrowheads="1"/>
              </p:cNvSpPr>
              <p:nvPr/>
            </p:nvSpPr>
            <p:spPr bwMode="auto">
              <a:xfrm>
                <a:off x="2010" y="2659"/>
                <a:ext cx="90" cy="9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01" name="Oval 693"/>
              <p:cNvSpPr>
                <a:spLocks noChangeArrowheads="1"/>
              </p:cNvSpPr>
              <p:nvPr/>
            </p:nvSpPr>
            <p:spPr bwMode="auto">
              <a:xfrm>
                <a:off x="2029" y="2680"/>
                <a:ext cx="49" cy="50"/>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02" name="Rectangle 694"/>
              <p:cNvSpPr>
                <a:spLocks noChangeArrowheads="1"/>
              </p:cNvSpPr>
              <p:nvPr/>
            </p:nvSpPr>
            <p:spPr bwMode="auto">
              <a:xfrm>
                <a:off x="2564" y="2749"/>
                <a:ext cx="145" cy="43"/>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03" name="Rectangle 695"/>
              <p:cNvSpPr>
                <a:spLocks noChangeArrowheads="1"/>
              </p:cNvSpPr>
              <p:nvPr/>
            </p:nvSpPr>
            <p:spPr bwMode="auto">
              <a:xfrm>
                <a:off x="2161" y="2749"/>
                <a:ext cx="145" cy="43"/>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04" name="Freeform 696"/>
              <p:cNvSpPr>
                <a:spLocks/>
              </p:cNvSpPr>
              <p:nvPr/>
            </p:nvSpPr>
            <p:spPr bwMode="auto">
              <a:xfrm>
                <a:off x="2062" y="2868"/>
                <a:ext cx="277" cy="35"/>
              </a:xfrm>
              <a:custGeom>
                <a:avLst/>
                <a:gdLst>
                  <a:gd name="T0" fmla="*/ 110 w 117"/>
                  <a:gd name="T1" fmla="*/ 0 h 15"/>
                  <a:gd name="T2" fmla="*/ 110 w 117"/>
                  <a:gd name="T3" fmla="*/ 0 h 15"/>
                  <a:gd name="T4" fmla="*/ 7 w 117"/>
                  <a:gd name="T5" fmla="*/ 0 h 15"/>
                  <a:gd name="T6" fmla="*/ 0 w 117"/>
                  <a:gd name="T7" fmla="*/ 8 h 15"/>
                  <a:gd name="T8" fmla="*/ 7 w 117"/>
                  <a:gd name="T9" fmla="*/ 15 h 15"/>
                  <a:gd name="T10" fmla="*/ 7 w 117"/>
                  <a:gd name="T11" fmla="*/ 15 h 15"/>
                  <a:gd name="T12" fmla="*/ 110 w 117"/>
                  <a:gd name="T13" fmla="*/ 15 h 15"/>
                  <a:gd name="T14" fmla="*/ 117 w 117"/>
                  <a:gd name="T15" fmla="*/ 8 h 15"/>
                  <a:gd name="T16" fmla="*/ 110 w 117"/>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5">
                    <a:moveTo>
                      <a:pt x="110" y="0"/>
                    </a:moveTo>
                    <a:cubicBezTo>
                      <a:pt x="110" y="0"/>
                      <a:pt x="110" y="0"/>
                      <a:pt x="110" y="0"/>
                    </a:cubicBezTo>
                    <a:cubicBezTo>
                      <a:pt x="7" y="0"/>
                      <a:pt x="7" y="0"/>
                      <a:pt x="7" y="0"/>
                    </a:cubicBezTo>
                    <a:cubicBezTo>
                      <a:pt x="3" y="0"/>
                      <a:pt x="0" y="4"/>
                      <a:pt x="0" y="8"/>
                    </a:cubicBezTo>
                    <a:cubicBezTo>
                      <a:pt x="0" y="12"/>
                      <a:pt x="3" y="15"/>
                      <a:pt x="7" y="15"/>
                    </a:cubicBezTo>
                    <a:cubicBezTo>
                      <a:pt x="7" y="15"/>
                      <a:pt x="7" y="15"/>
                      <a:pt x="7" y="15"/>
                    </a:cubicBezTo>
                    <a:cubicBezTo>
                      <a:pt x="110" y="15"/>
                      <a:pt x="110" y="15"/>
                      <a:pt x="110" y="15"/>
                    </a:cubicBezTo>
                    <a:cubicBezTo>
                      <a:pt x="114" y="15"/>
                      <a:pt x="117" y="11"/>
                      <a:pt x="117" y="8"/>
                    </a:cubicBezTo>
                    <a:cubicBezTo>
                      <a:pt x="117" y="4"/>
                      <a:pt x="114" y="0"/>
                      <a:pt x="110" y="0"/>
                    </a:cubicBezTo>
                  </a:path>
                </a:pathLst>
              </a:custGeom>
              <a:solidFill>
                <a:srgbClr val="5958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05" name="Freeform 697"/>
              <p:cNvSpPr>
                <a:spLocks/>
              </p:cNvSpPr>
              <p:nvPr/>
            </p:nvSpPr>
            <p:spPr bwMode="auto">
              <a:xfrm>
                <a:off x="2528" y="2868"/>
                <a:ext cx="280" cy="35"/>
              </a:xfrm>
              <a:custGeom>
                <a:avLst/>
                <a:gdLst>
                  <a:gd name="T0" fmla="*/ 111 w 118"/>
                  <a:gd name="T1" fmla="*/ 0 h 15"/>
                  <a:gd name="T2" fmla="*/ 111 w 118"/>
                  <a:gd name="T3" fmla="*/ 0 h 15"/>
                  <a:gd name="T4" fmla="*/ 8 w 118"/>
                  <a:gd name="T5" fmla="*/ 0 h 15"/>
                  <a:gd name="T6" fmla="*/ 0 w 118"/>
                  <a:gd name="T7" fmla="*/ 7 h 15"/>
                  <a:gd name="T8" fmla="*/ 8 w 118"/>
                  <a:gd name="T9" fmla="*/ 15 h 15"/>
                  <a:gd name="T10" fmla="*/ 8 w 118"/>
                  <a:gd name="T11" fmla="*/ 15 h 15"/>
                  <a:gd name="T12" fmla="*/ 111 w 118"/>
                  <a:gd name="T13" fmla="*/ 14 h 15"/>
                  <a:gd name="T14" fmla="*/ 118 w 118"/>
                  <a:gd name="T15" fmla="*/ 7 h 15"/>
                  <a:gd name="T16" fmla="*/ 111 w 118"/>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5">
                    <a:moveTo>
                      <a:pt x="111" y="0"/>
                    </a:moveTo>
                    <a:cubicBezTo>
                      <a:pt x="111" y="0"/>
                      <a:pt x="111" y="0"/>
                      <a:pt x="111" y="0"/>
                    </a:cubicBezTo>
                    <a:cubicBezTo>
                      <a:pt x="8" y="0"/>
                      <a:pt x="8" y="0"/>
                      <a:pt x="8" y="0"/>
                    </a:cubicBezTo>
                    <a:cubicBezTo>
                      <a:pt x="4" y="0"/>
                      <a:pt x="0" y="4"/>
                      <a:pt x="0" y="7"/>
                    </a:cubicBezTo>
                    <a:cubicBezTo>
                      <a:pt x="0" y="11"/>
                      <a:pt x="4" y="15"/>
                      <a:pt x="8" y="15"/>
                    </a:cubicBezTo>
                    <a:cubicBezTo>
                      <a:pt x="8" y="15"/>
                      <a:pt x="8" y="15"/>
                      <a:pt x="8" y="15"/>
                    </a:cubicBezTo>
                    <a:cubicBezTo>
                      <a:pt x="111" y="14"/>
                      <a:pt x="111" y="14"/>
                      <a:pt x="111" y="14"/>
                    </a:cubicBezTo>
                    <a:cubicBezTo>
                      <a:pt x="115" y="14"/>
                      <a:pt x="118" y="11"/>
                      <a:pt x="118" y="7"/>
                    </a:cubicBezTo>
                    <a:cubicBezTo>
                      <a:pt x="118" y="3"/>
                      <a:pt x="115" y="0"/>
                      <a:pt x="111" y="0"/>
                    </a:cubicBezTo>
                  </a:path>
                </a:pathLst>
              </a:custGeom>
              <a:solidFill>
                <a:srgbClr val="5958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06" name="Oval 698"/>
              <p:cNvSpPr>
                <a:spLocks noChangeArrowheads="1"/>
              </p:cNvSpPr>
              <p:nvPr/>
            </p:nvSpPr>
            <p:spPr bwMode="auto">
              <a:xfrm>
                <a:off x="3289" y="2825"/>
                <a:ext cx="83"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07" name="Oval 699"/>
              <p:cNvSpPr>
                <a:spLocks noChangeArrowheads="1"/>
              </p:cNvSpPr>
              <p:nvPr/>
            </p:nvSpPr>
            <p:spPr bwMode="auto">
              <a:xfrm>
                <a:off x="3303" y="2839"/>
                <a:ext cx="55" cy="50"/>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08" name="Oval 700"/>
              <p:cNvSpPr>
                <a:spLocks noChangeArrowheads="1"/>
              </p:cNvSpPr>
              <p:nvPr/>
            </p:nvSpPr>
            <p:spPr bwMode="auto">
              <a:xfrm>
                <a:off x="3315" y="2849"/>
                <a:ext cx="31" cy="30"/>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09" name="Oval 701"/>
              <p:cNvSpPr>
                <a:spLocks noChangeArrowheads="1"/>
              </p:cNvSpPr>
              <p:nvPr/>
            </p:nvSpPr>
            <p:spPr bwMode="auto">
              <a:xfrm>
                <a:off x="3268" y="2751"/>
                <a:ext cx="83" cy="81"/>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10" name="Oval 702"/>
              <p:cNvSpPr>
                <a:spLocks noChangeArrowheads="1"/>
              </p:cNvSpPr>
              <p:nvPr/>
            </p:nvSpPr>
            <p:spPr bwMode="auto">
              <a:xfrm>
                <a:off x="3282" y="2766"/>
                <a:ext cx="54"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11" name="Oval 703"/>
              <p:cNvSpPr>
                <a:spLocks noChangeArrowheads="1"/>
              </p:cNvSpPr>
              <p:nvPr/>
            </p:nvSpPr>
            <p:spPr bwMode="auto">
              <a:xfrm>
                <a:off x="3294" y="2778"/>
                <a:ext cx="30" cy="2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12" name="Oval 704"/>
              <p:cNvSpPr>
                <a:spLocks noChangeArrowheads="1"/>
              </p:cNvSpPr>
              <p:nvPr/>
            </p:nvSpPr>
            <p:spPr bwMode="auto">
              <a:xfrm>
                <a:off x="3206" y="2706"/>
                <a:ext cx="83" cy="79"/>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13" name="Oval 705"/>
              <p:cNvSpPr>
                <a:spLocks noChangeArrowheads="1"/>
              </p:cNvSpPr>
              <p:nvPr/>
            </p:nvSpPr>
            <p:spPr bwMode="auto">
              <a:xfrm>
                <a:off x="3220" y="2721"/>
                <a:ext cx="55" cy="49"/>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14" name="Oval 706"/>
              <p:cNvSpPr>
                <a:spLocks noChangeArrowheads="1"/>
              </p:cNvSpPr>
              <p:nvPr/>
            </p:nvSpPr>
            <p:spPr bwMode="auto">
              <a:xfrm>
                <a:off x="3232" y="2730"/>
                <a:ext cx="31"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15" name="Oval 707"/>
              <p:cNvSpPr>
                <a:spLocks noChangeArrowheads="1"/>
              </p:cNvSpPr>
              <p:nvPr/>
            </p:nvSpPr>
            <p:spPr bwMode="auto">
              <a:xfrm>
                <a:off x="3128" y="2685"/>
                <a:ext cx="83" cy="81"/>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16" name="Oval 708"/>
              <p:cNvSpPr>
                <a:spLocks noChangeArrowheads="1"/>
              </p:cNvSpPr>
              <p:nvPr/>
            </p:nvSpPr>
            <p:spPr bwMode="auto">
              <a:xfrm>
                <a:off x="3142" y="2699"/>
                <a:ext cx="55"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17" name="Oval 709"/>
              <p:cNvSpPr>
                <a:spLocks noChangeArrowheads="1"/>
              </p:cNvSpPr>
              <p:nvPr/>
            </p:nvSpPr>
            <p:spPr bwMode="auto">
              <a:xfrm>
                <a:off x="3154" y="2711"/>
                <a:ext cx="31" cy="29"/>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18" name="Oval 710"/>
              <p:cNvSpPr>
                <a:spLocks noChangeArrowheads="1"/>
              </p:cNvSpPr>
              <p:nvPr/>
            </p:nvSpPr>
            <p:spPr bwMode="auto">
              <a:xfrm>
                <a:off x="3052" y="2661"/>
                <a:ext cx="83" cy="81"/>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19" name="Oval 711"/>
              <p:cNvSpPr>
                <a:spLocks noChangeArrowheads="1"/>
              </p:cNvSpPr>
              <p:nvPr/>
            </p:nvSpPr>
            <p:spPr bwMode="auto">
              <a:xfrm>
                <a:off x="3066" y="2676"/>
                <a:ext cx="55"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20" name="Oval 712"/>
              <p:cNvSpPr>
                <a:spLocks noChangeArrowheads="1"/>
              </p:cNvSpPr>
              <p:nvPr/>
            </p:nvSpPr>
            <p:spPr bwMode="auto">
              <a:xfrm>
                <a:off x="3076" y="2687"/>
                <a:ext cx="33" cy="29"/>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21" name="Oval 713"/>
              <p:cNvSpPr>
                <a:spLocks noChangeArrowheads="1"/>
              </p:cNvSpPr>
              <p:nvPr/>
            </p:nvSpPr>
            <p:spPr bwMode="auto">
              <a:xfrm>
                <a:off x="2983" y="2619"/>
                <a:ext cx="83"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22" name="Oval 714"/>
              <p:cNvSpPr>
                <a:spLocks noChangeArrowheads="1"/>
              </p:cNvSpPr>
              <p:nvPr/>
            </p:nvSpPr>
            <p:spPr bwMode="auto">
              <a:xfrm>
                <a:off x="2998" y="2633"/>
                <a:ext cx="54"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23" name="Oval 715"/>
              <p:cNvSpPr>
                <a:spLocks noChangeArrowheads="1"/>
              </p:cNvSpPr>
              <p:nvPr/>
            </p:nvSpPr>
            <p:spPr bwMode="auto">
              <a:xfrm>
                <a:off x="3009" y="2645"/>
                <a:ext cx="31"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24" name="Oval 716"/>
              <p:cNvSpPr>
                <a:spLocks noChangeArrowheads="1"/>
              </p:cNvSpPr>
              <p:nvPr/>
            </p:nvSpPr>
            <p:spPr bwMode="auto">
              <a:xfrm>
                <a:off x="2915" y="2583"/>
                <a:ext cx="83" cy="81"/>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25" name="Oval 717"/>
              <p:cNvSpPr>
                <a:spLocks noChangeArrowheads="1"/>
              </p:cNvSpPr>
              <p:nvPr/>
            </p:nvSpPr>
            <p:spPr bwMode="auto">
              <a:xfrm>
                <a:off x="2929" y="2597"/>
                <a:ext cx="54" cy="53"/>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26" name="Oval 718"/>
              <p:cNvSpPr>
                <a:spLocks noChangeArrowheads="1"/>
              </p:cNvSpPr>
              <p:nvPr/>
            </p:nvSpPr>
            <p:spPr bwMode="auto">
              <a:xfrm>
                <a:off x="2941" y="2609"/>
                <a:ext cx="30" cy="29"/>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27" name="Oval 719"/>
              <p:cNvSpPr>
                <a:spLocks noChangeArrowheads="1"/>
              </p:cNvSpPr>
              <p:nvPr/>
            </p:nvSpPr>
            <p:spPr bwMode="auto">
              <a:xfrm>
                <a:off x="2836" y="2574"/>
                <a:ext cx="83"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28" name="Oval 720"/>
              <p:cNvSpPr>
                <a:spLocks noChangeArrowheads="1"/>
              </p:cNvSpPr>
              <p:nvPr/>
            </p:nvSpPr>
            <p:spPr bwMode="auto">
              <a:xfrm>
                <a:off x="2851" y="2586"/>
                <a:ext cx="54"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29" name="Oval 721"/>
              <p:cNvSpPr>
                <a:spLocks noChangeArrowheads="1"/>
              </p:cNvSpPr>
              <p:nvPr/>
            </p:nvSpPr>
            <p:spPr bwMode="auto">
              <a:xfrm>
                <a:off x="2863" y="2597"/>
                <a:ext cx="30"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30" name="Oval 722"/>
              <p:cNvSpPr>
                <a:spLocks noChangeArrowheads="1"/>
              </p:cNvSpPr>
              <p:nvPr/>
            </p:nvSpPr>
            <p:spPr bwMode="auto">
              <a:xfrm>
                <a:off x="2756" y="2574"/>
                <a:ext cx="83"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31" name="Oval 723"/>
              <p:cNvSpPr>
                <a:spLocks noChangeArrowheads="1"/>
              </p:cNvSpPr>
              <p:nvPr/>
            </p:nvSpPr>
            <p:spPr bwMode="auto">
              <a:xfrm>
                <a:off x="2770" y="2586"/>
                <a:ext cx="55"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32" name="Oval 724"/>
              <p:cNvSpPr>
                <a:spLocks noChangeArrowheads="1"/>
              </p:cNvSpPr>
              <p:nvPr/>
            </p:nvSpPr>
            <p:spPr bwMode="auto">
              <a:xfrm>
                <a:off x="2780" y="2597"/>
                <a:ext cx="33"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33" name="Oval 725"/>
              <p:cNvSpPr>
                <a:spLocks noChangeArrowheads="1"/>
              </p:cNvSpPr>
              <p:nvPr/>
            </p:nvSpPr>
            <p:spPr bwMode="auto">
              <a:xfrm>
                <a:off x="2673" y="2574"/>
                <a:ext cx="85"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34" name="Oval 726"/>
              <p:cNvSpPr>
                <a:spLocks noChangeArrowheads="1"/>
              </p:cNvSpPr>
              <p:nvPr/>
            </p:nvSpPr>
            <p:spPr bwMode="auto">
              <a:xfrm>
                <a:off x="2690" y="2586"/>
                <a:ext cx="52"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35" name="Oval 727"/>
              <p:cNvSpPr>
                <a:spLocks noChangeArrowheads="1"/>
              </p:cNvSpPr>
              <p:nvPr/>
            </p:nvSpPr>
            <p:spPr bwMode="auto">
              <a:xfrm>
                <a:off x="2699" y="2597"/>
                <a:ext cx="33"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36" name="Oval 728"/>
              <p:cNvSpPr>
                <a:spLocks noChangeArrowheads="1"/>
              </p:cNvSpPr>
              <p:nvPr/>
            </p:nvSpPr>
            <p:spPr bwMode="auto">
              <a:xfrm>
                <a:off x="2592" y="2574"/>
                <a:ext cx="83"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37" name="Oval 729"/>
              <p:cNvSpPr>
                <a:spLocks noChangeArrowheads="1"/>
              </p:cNvSpPr>
              <p:nvPr/>
            </p:nvSpPr>
            <p:spPr bwMode="auto">
              <a:xfrm>
                <a:off x="2607" y="2586"/>
                <a:ext cx="54"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38" name="Oval 730"/>
              <p:cNvSpPr>
                <a:spLocks noChangeArrowheads="1"/>
              </p:cNvSpPr>
              <p:nvPr/>
            </p:nvSpPr>
            <p:spPr bwMode="auto">
              <a:xfrm>
                <a:off x="2618" y="2597"/>
                <a:ext cx="31"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39" name="Oval 731"/>
              <p:cNvSpPr>
                <a:spLocks noChangeArrowheads="1"/>
              </p:cNvSpPr>
              <p:nvPr/>
            </p:nvSpPr>
            <p:spPr bwMode="auto">
              <a:xfrm>
                <a:off x="2512" y="2574"/>
                <a:ext cx="83"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40" name="Oval 732"/>
              <p:cNvSpPr>
                <a:spLocks noChangeArrowheads="1"/>
              </p:cNvSpPr>
              <p:nvPr/>
            </p:nvSpPr>
            <p:spPr bwMode="auto">
              <a:xfrm>
                <a:off x="2526" y="2586"/>
                <a:ext cx="55"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41" name="Oval 733"/>
              <p:cNvSpPr>
                <a:spLocks noChangeArrowheads="1"/>
              </p:cNvSpPr>
              <p:nvPr/>
            </p:nvSpPr>
            <p:spPr bwMode="auto">
              <a:xfrm>
                <a:off x="2538" y="2597"/>
                <a:ext cx="31"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42" name="Oval 734"/>
              <p:cNvSpPr>
                <a:spLocks noChangeArrowheads="1"/>
              </p:cNvSpPr>
              <p:nvPr/>
            </p:nvSpPr>
            <p:spPr bwMode="auto">
              <a:xfrm>
                <a:off x="2429" y="2574"/>
                <a:ext cx="85"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43" name="Oval 735"/>
              <p:cNvSpPr>
                <a:spLocks noChangeArrowheads="1"/>
              </p:cNvSpPr>
              <p:nvPr/>
            </p:nvSpPr>
            <p:spPr bwMode="auto">
              <a:xfrm>
                <a:off x="2446" y="2586"/>
                <a:ext cx="54"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44" name="Oval 736"/>
              <p:cNvSpPr>
                <a:spLocks noChangeArrowheads="1"/>
              </p:cNvSpPr>
              <p:nvPr/>
            </p:nvSpPr>
            <p:spPr bwMode="auto">
              <a:xfrm>
                <a:off x="2455" y="2597"/>
                <a:ext cx="33"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45" name="Oval 737"/>
              <p:cNvSpPr>
                <a:spLocks noChangeArrowheads="1"/>
              </p:cNvSpPr>
              <p:nvPr/>
            </p:nvSpPr>
            <p:spPr bwMode="auto">
              <a:xfrm>
                <a:off x="2348" y="2574"/>
                <a:ext cx="86"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46" name="Oval 738"/>
              <p:cNvSpPr>
                <a:spLocks noChangeArrowheads="1"/>
              </p:cNvSpPr>
              <p:nvPr/>
            </p:nvSpPr>
            <p:spPr bwMode="auto">
              <a:xfrm>
                <a:off x="2363" y="2586"/>
                <a:ext cx="54"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47" name="Oval 739"/>
              <p:cNvSpPr>
                <a:spLocks noChangeArrowheads="1"/>
              </p:cNvSpPr>
              <p:nvPr/>
            </p:nvSpPr>
            <p:spPr bwMode="auto">
              <a:xfrm>
                <a:off x="2374" y="2597"/>
                <a:ext cx="34"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48" name="Oval 740"/>
              <p:cNvSpPr>
                <a:spLocks noChangeArrowheads="1"/>
              </p:cNvSpPr>
              <p:nvPr/>
            </p:nvSpPr>
            <p:spPr bwMode="auto">
              <a:xfrm>
                <a:off x="2268" y="2574"/>
                <a:ext cx="83"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49" name="Oval 741"/>
              <p:cNvSpPr>
                <a:spLocks noChangeArrowheads="1"/>
              </p:cNvSpPr>
              <p:nvPr/>
            </p:nvSpPr>
            <p:spPr bwMode="auto">
              <a:xfrm>
                <a:off x="2282" y="2586"/>
                <a:ext cx="55"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50" name="Oval 742"/>
              <p:cNvSpPr>
                <a:spLocks noChangeArrowheads="1"/>
              </p:cNvSpPr>
              <p:nvPr/>
            </p:nvSpPr>
            <p:spPr bwMode="auto">
              <a:xfrm>
                <a:off x="2294" y="2597"/>
                <a:ext cx="31"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51" name="Oval 743"/>
              <p:cNvSpPr>
                <a:spLocks noChangeArrowheads="1"/>
              </p:cNvSpPr>
              <p:nvPr/>
            </p:nvSpPr>
            <p:spPr bwMode="auto">
              <a:xfrm>
                <a:off x="2187" y="2574"/>
                <a:ext cx="83"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52" name="Oval 744"/>
              <p:cNvSpPr>
                <a:spLocks noChangeArrowheads="1"/>
              </p:cNvSpPr>
              <p:nvPr/>
            </p:nvSpPr>
            <p:spPr bwMode="auto">
              <a:xfrm>
                <a:off x="2202" y="2586"/>
                <a:ext cx="54"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53" name="Oval 745"/>
              <p:cNvSpPr>
                <a:spLocks noChangeArrowheads="1"/>
              </p:cNvSpPr>
              <p:nvPr/>
            </p:nvSpPr>
            <p:spPr bwMode="auto">
              <a:xfrm>
                <a:off x="2213" y="2597"/>
                <a:ext cx="31"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54" name="Oval 746"/>
              <p:cNvSpPr>
                <a:spLocks noChangeArrowheads="1"/>
              </p:cNvSpPr>
              <p:nvPr/>
            </p:nvSpPr>
            <p:spPr bwMode="auto">
              <a:xfrm>
                <a:off x="2104" y="2574"/>
                <a:ext cx="86"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55" name="Oval 747"/>
              <p:cNvSpPr>
                <a:spLocks noChangeArrowheads="1"/>
              </p:cNvSpPr>
              <p:nvPr/>
            </p:nvSpPr>
            <p:spPr bwMode="auto">
              <a:xfrm>
                <a:off x="2121" y="2586"/>
                <a:ext cx="54"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56" name="Oval 748"/>
              <p:cNvSpPr>
                <a:spLocks noChangeArrowheads="1"/>
              </p:cNvSpPr>
              <p:nvPr/>
            </p:nvSpPr>
            <p:spPr bwMode="auto">
              <a:xfrm>
                <a:off x="2130" y="2597"/>
                <a:ext cx="34"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57" name="Oval 749"/>
              <p:cNvSpPr>
                <a:spLocks noChangeArrowheads="1"/>
              </p:cNvSpPr>
              <p:nvPr/>
            </p:nvSpPr>
            <p:spPr bwMode="auto">
              <a:xfrm>
                <a:off x="2024" y="2574"/>
                <a:ext cx="85"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58" name="Oval 750"/>
              <p:cNvSpPr>
                <a:spLocks noChangeArrowheads="1"/>
              </p:cNvSpPr>
              <p:nvPr/>
            </p:nvSpPr>
            <p:spPr bwMode="auto">
              <a:xfrm>
                <a:off x="2038" y="2586"/>
                <a:ext cx="55"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59" name="Oval 751"/>
              <p:cNvSpPr>
                <a:spLocks noChangeArrowheads="1"/>
              </p:cNvSpPr>
              <p:nvPr/>
            </p:nvSpPr>
            <p:spPr bwMode="auto">
              <a:xfrm>
                <a:off x="2050" y="2597"/>
                <a:ext cx="33"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60" name="Oval 752"/>
              <p:cNvSpPr>
                <a:spLocks noChangeArrowheads="1"/>
              </p:cNvSpPr>
              <p:nvPr/>
            </p:nvSpPr>
            <p:spPr bwMode="auto">
              <a:xfrm>
                <a:off x="1943" y="2574"/>
                <a:ext cx="83"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61" name="Oval 753"/>
              <p:cNvSpPr>
                <a:spLocks noChangeArrowheads="1"/>
              </p:cNvSpPr>
              <p:nvPr/>
            </p:nvSpPr>
            <p:spPr bwMode="auto">
              <a:xfrm>
                <a:off x="1958" y="2586"/>
                <a:ext cx="54"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62" name="Oval 754"/>
              <p:cNvSpPr>
                <a:spLocks noChangeArrowheads="1"/>
              </p:cNvSpPr>
              <p:nvPr/>
            </p:nvSpPr>
            <p:spPr bwMode="auto">
              <a:xfrm>
                <a:off x="1969" y="2597"/>
                <a:ext cx="31"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63" name="Oval 755"/>
              <p:cNvSpPr>
                <a:spLocks noChangeArrowheads="1"/>
              </p:cNvSpPr>
              <p:nvPr/>
            </p:nvSpPr>
            <p:spPr bwMode="auto">
              <a:xfrm>
                <a:off x="1512" y="2751"/>
                <a:ext cx="85" cy="79"/>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64" name="Oval 756"/>
              <p:cNvSpPr>
                <a:spLocks noChangeArrowheads="1"/>
              </p:cNvSpPr>
              <p:nvPr/>
            </p:nvSpPr>
            <p:spPr bwMode="auto">
              <a:xfrm>
                <a:off x="1529" y="2766"/>
                <a:ext cx="54" cy="49"/>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65" name="Oval 757"/>
              <p:cNvSpPr>
                <a:spLocks noChangeArrowheads="1"/>
              </p:cNvSpPr>
              <p:nvPr/>
            </p:nvSpPr>
            <p:spPr bwMode="auto">
              <a:xfrm>
                <a:off x="1538" y="2775"/>
                <a:ext cx="33"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66" name="Oval 758"/>
              <p:cNvSpPr>
                <a:spLocks noChangeArrowheads="1"/>
              </p:cNvSpPr>
              <p:nvPr/>
            </p:nvSpPr>
            <p:spPr bwMode="auto">
              <a:xfrm>
                <a:off x="1562" y="2692"/>
                <a:ext cx="85" cy="81"/>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67" name="Oval 759"/>
              <p:cNvSpPr>
                <a:spLocks noChangeArrowheads="1"/>
              </p:cNvSpPr>
              <p:nvPr/>
            </p:nvSpPr>
            <p:spPr bwMode="auto">
              <a:xfrm>
                <a:off x="1578" y="2706"/>
                <a:ext cx="55" cy="53"/>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68" name="Oval 760"/>
              <p:cNvSpPr>
                <a:spLocks noChangeArrowheads="1"/>
              </p:cNvSpPr>
              <p:nvPr/>
            </p:nvSpPr>
            <p:spPr bwMode="auto">
              <a:xfrm>
                <a:off x="1588" y="2718"/>
                <a:ext cx="33" cy="29"/>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69" name="Oval 761"/>
              <p:cNvSpPr>
                <a:spLocks noChangeArrowheads="1"/>
              </p:cNvSpPr>
              <p:nvPr/>
            </p:nvSpPr>
            <p:spPr bwMode="auto">
              <a:xfrm>
                <a:off x="1642" y="2676"/>
                <a:ext cx="83"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70" name="Oval 762"/>
              <p:cNvSpPr>
                <a:spLocks noChangeArrowheads="1"/>
              </p:cNvSpPr>
              <p:nvPr/>
            </p:nvSpPr>
            <p:spPr bwMode="auto">
              <a:xfrm>
                <a:off x="1657" y="2687"/>
                <a:ext cx="54" cy="53"/>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71" name="Oval 763"/>
              <p:cNvSpPr>
                <a:spLocks noChangeArrowheads="1"/>
              </p:cNvSpPr>
              <p:nvPr/>
            </p:nvSpPr>
            <p:spPr bwMode="auto">
              <a:xfrm>
                <a:off x="1668" y="2699"/>
                <a:ext cx="31"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72" name="Oval 764"/>
              <p:cNvSpPr>
                <a:spLocks noChangeArrowheads="1"/>
              </p:cNvSpPr>
              <p:nvPr/>
            </p:nvSpPr>
            <p:spPr bwMode="auto">
              <a:xfrm>
                <a:off x="1721" y="2659"/>
                <a:ext cx="85"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73" name="Oval 765"/>
              <p:cNvSpPr>
                <a:spLocks noChangeArrowheads="1"/>
              </p:cNvSpPr>
              <p:nvPr/>
            </p:nvSpPr>
            <p:spPr bwMode="auto">
              <a:xfrm>
                <a:off x="1735" y="2673"/>
                <a:ext cx="54" cy="50"/>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74" name="Oval 766"/>
              <p:cNvSpPr>
                <a:spLocks noChangeArrowheads="1"/>
              </p:cNvSpPr>
              <p:nvPr/>
            </p:nvSpPr>
            <p:spPr bwMode="auto">
              <a:xfrm>
                <a:off x="1747" y="2683"/>
                <a:ext cx="33"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75" name="Oval 767"/>
              <p:cNvSpPr>
                <a:spLocks noChangeArrowheads="1"/>
              </p:cNvSpPr>
              <p:nvPr/>
            </p:nvSpPr>
            <p:spPr bwMode="auto">
              <a:xfrm>
                <a:off x="1796" y="2631"/>
                <a:ext cx="86"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76" name="Oval 768"/>
              <p:cNvSpPr>
                <a:spLocks noChangeArrowheads="1"/>
              </p:cNvSpPr>
              <p:nvPr/>
            </p:nvSpPr>
            <p:spPr bwMode="auto">
              <a:xfrm>
                <a:off x="1813" y="2645"/>
                <a:ext cx="52" cy="50"/>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77" name="Oval 769"/>
              <p:cNvSpPr>
                <a:spLocks noChangeArrowheads="1"/>
              </p:cNvSpPr>
              <p:nvPr/>
            </p:nvSpPr>
            <p:spPr bwMode="auto">
              <a:xfrm>
                <a:off x="1822" y="2654"/>
                <a:ext cx="34"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78" name="Oval 770"/>
              <p:cNvSpPr>
                <a:spLocks noChangeArrowheads="1"/>
              </p:cNvSpPr>
              <p:nvPr/>
            </p:nvSpPr>
            <p:spPr bwMode="auto">
              <a:xfrm>
                <a:off x="1867" y="2595"/>
                <a:ext cx="83"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79" name="Oval 771"/>
              <p:cNvSpPr>
                <a:spLocks noChangeArrowheads="1"/>
              </p:cNvSpPr>
              <p:nvPr/>
            </p:nvSpPr>
            <p:spPr bwMode="auto">
              <a:xfrm>
                <a:off x="1882" y="2607"/>
                <a:ext cx="54"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0" name="Oval 772"/>
              <p:cNvSpPr>
                <a:spLocks noChangeArrowheads="1"/>
              </p:cNvSpPr>
              <p:nvPr/>
            </p:nvSpPr>
            <p:spPr bwMode="auto">
              <a:xfrm>
                <a:off x="1894" y="2619"/>
                <a:ext cx="30"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1" name="Oval 773"/>
              <p:cNvSpPr>
                <a:spLocks noChangeArrowheads="1"/>
              </p:cNvSpPr>
              <p:nvPr/>
            </p:nvSpPr>
            <p:spPr bwMode="auto">
              <a:xfrm>
                <a:off x="1498" y="2825"/>
                <a:ext cx="83"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2" name="Oval 774"/>
              <p:cNvSpPr>
                <a:spLocks noChangeArrowheads="1"/>
              </p:cNvSpPr>
              <p:nvPr/>
            </p:nvSpPr>
            <p:spPr bwMode="auto">
              <a:xfrm>
                <a:off x="1512" y="2839"/>
                <a:ext cx="55" cy="50"/>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3" name="Oval 775"/>
              <p:cNvSpPr>
                <a:spLocks noChangeArrowheads="1"/>
              </p:cNvSpPr>
              <p:nvPr/>
            </p:nvSpPr>
            <p:spPr bwMode="auto">
              <a:xfrm>
                <a:off x="1524" y="2849"/>
                <a:ext cx="31" cy="30"/>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4" name="Oval 776"/>
              <p:cNvSpPr>
                <a:spLocks noChangeArrowheads="1"/>
              </p:cNvSpPr>
              <p:nvPr/>
            </p:nvSpPr>
            <p:spPr bwMode="auto">
              <a:xfrm>
                <a:off x="1512" y="2901"/>
                <a:ext cx="83"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5" name="Oval 777"/>
              <p:cNvSpPr>
                <a:spLocks noChangeArrowheads="1"/>
              </p:cNvSpPr>
              <p:nvPr/>
            </p:nvSpPr>
            <p:spPr bwMode="auto">
              <a:xfrm>
                <a:off x="1526" y="2915"/>
                <a:ext cx="55" cy="50"/>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6" name="Oval 778"/>
              <p:cNvSpPr>
                <a:spLocks noChangeArrowheads="1"/>
              </p:cNvSpPr>
              <p:nvPr/>
            </p:nvSpPr>
            <p:spPr bwMode="auto">
              <a:xfrm>
                <a:off x="1538" y="2925"/>
                <a:ext cx="31" cy="30"/>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7" name="Oval 779"/>
              <p:cNvSpPr>
                <a:spLocks noChangeArrowheads="1"/>
              </p:cNvSpPr>
              <p:nvPr/>
            </p:nvSpPr>
            <p:spPr bwMode="auto">
              <a:xfrm>
                <a:off x="1569" y="2953"/>
                <a:ext cx="83"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8" name="Oval 780"/>
              <p:cNvSpPr>
                <a:spLocks noChangeArrowheads="1"/>
              </p:cNvSpPr>
              <p:nvPr/>
            </p:nvSpPr>
            <p:spPr bwMode="auto">
              <a:xfrm>
                <a:off x="1583" y="2967"/>
                <a:ext cx="55" cy="50"/>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89" name="Oval 781"/>
              <p:cNvSpPr>
                <a:spLocks noChangeArrowheads="1"/>
              </p:cNvSpPr>
              <p:nvPr/>
            </p:nvSpPr>
            <p:spPr bwMode="auto">
              <a:xfrm>
                <a:off x="1595" y="2977"/>
                <a:ext cx="31" cy="30"/>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90" name="Oval 782"/>
              <p:cNvSpPr>
                <a:spLocks noChangeArrowheads="1"/>
              </p:cNvSpPr>
              <p:nvPr/>
            </p:nvSpPr>
            <p:spPr bwMode="auto">
              <a:xfrm>
                <a:off x="1640" y="2991"/>
                <a:ext cx="83"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591" name="Oval 783"/>
              <p:cNvSpPr>
                <a:spLocks noChangeArrowheads="1"/>
              </p:cNvSpPr>
              <p:nvPr/>
            </p:nvSpPr>
            <p:spPr bwMode="auto">
              <a:xfrm>
                <a:off x="1654" y="3005"/>
                <a:ext cx="55" cy="50"/>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grpSp>
        <p:sp>
          <p:nvSpPr>
            <p:cNvPr id="289" name="Oval 785"/>
            <p:cNvSpPr>
              <a:spLocks noChangeArrowheads="1"/>
            </p:cNvSpPr>
            <p:nvPr/>
          </p:nvSpPr>
          <p:spPr bwMode="auto">
            <a:xfrm>
              <a:off x="1666" y="3015"/>
              <a:ext cx="31" cy="30"/>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90" name="Oval 786"/>
            <p:cNvSpPr>
              <a:spLocks noChangeArrowheads="1"/>
            </p:cNvSpPr>
            <p:nvPr/>
          </p:nvSpPr>
          <p:spPr bwMode="auto">
            <a:xfrm>
              <a:off x="1711" y="3024"/>
              <a:ext cx="85" cy="81"/>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91" name="Oval 787"/>
            <p:cNvSpPr>
              <a:spLocks noChangeArrowheads="1"/>
            </p:cNvSpPr>
            <p:nvPr/>
          </p:nvSpPr>
          <p:spPr bwMode="auto">
            <a:xfrm>
              <a:off x="1728" y="3038"/>
              <a:ext cx="54"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92" name="Oval 788"/>
            <p:cNvSpPr>
              <a:spLocks noChangeArrowheads="1"/>
            </p:cNvSpPr>
            <p:nvPr/>
          </p:nvSpPr>
          <p:spPr bwMode="auto">
            <a:xfrm>
              <a:off x="1737" y="3050"/>
              <a:ext cx="33" cy="29"/>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93" name="Oval 789"/>
            <p:cNvSpPr>
              <a:spLocks noChangeArrowheads="1"/>
            </p:cNvSpPr>
            <p:nvPr/>
          </p:nvSpPr>
          <p:spPr bwMode="auto">
            <a:xfrm>
              <a:off x="1789" y="3048"/>
              <a:ext cx="86"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94" name="Oval 790"/>
            <p:cNvSpPr>
              <a:spLocks noChangeArrowheads="1"/>
            </p:cNvSpPr>
            <p:nvPr/>
          </p:nvSpPr>
          <p:spPr bwMode="auto">
            <a:xfrm>
              <a:off x="1806" y="3062"/>
              <a:ext cx="52"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95" name="Oval 791"/>
            <p:cNvSpPr>
              <a:spLocks noChangeArrowheads="1"/>
            </p:cNvSpPr>
            <p:nvPr/>
          </p:nvSpPr>
          <p:spPr bwMode="auto">
            <a:xfrm>
              <a:off x="1815" y="3074"/>
              <a:ext cx="34" cy="2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96" name="Oval 792"/>
            <p:cNvSpPr>
              <a:spLocks noChangeArrowheads="1"/>
            </p:cNvSpPr>
            <p:nvPr/>
          </p:nvSpPr>
          <p:spPr bwMode="auto">
            <a:xfrm>
              <a:off x="1870" y="3055"/>
              <a:ext cx="85"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97" name="Oval 793"/>
            <p:cNvSpPr>
              <a:spLocks noChangeArrowheads="1"/>
            </p:cNvSpPr>
            <p:nvPr/>
          </p:nvSpPr>
          <p:spPr bwMode="auto">
            <a:xfrm>
              <a:off x="1886" y="3069"/>
              <a:ext cx="53"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98" name="Oval 794"/>
            <p:cNvSpPr>
              <a:spLocks noChangeArrowheads="1"/>
            </p:cNvSpPr>
            <p:nvPr/>
          </p:nvSpPr>
          <p:spPr bwMode="auto">
            <a:xfrm>
              <a:off x="1896" y="3081"/>
              <a:ext cx="33" cy="2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99" name="Oval 795"/>
            <p:cNvSpPr>
              <a:spLocks noChangeArrowheads="1"/>
            </p:cNvSpPr>
            <p:nvPr/>
          </p:nvSpPr>
          <p:spPr bwMode="auto">
            <a:xfrm>
              <a:off x="1950" y="3055"/>
              <a:ext cx="86"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00" name="Oval 796"/>
            <p:cNvSpPr>
              <a:spLocks noChangeArrowheads="1"/>
            </p:cNvSpPr>
            <p:nvPr/>
          </p:nvSpPr>
          <p:spPr bwMode="auto">
            <a:xfrm>
              <a:off x="1967" y="3069"/>
              <a:ext cx="52"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01" name="Oval 797"/>
            <p:cNvSpPr>
              <a:spLocks noChangeArrowheads="1"/>
            </p:cNvSpPr>
            <p:nvPr/>
          </p:nvSpPr>
          <p:spPr bwMode="auto">
            <a:xfrm>
              <a:off x="1976" y="3081"/>
              <a:ext cx="34" cy="2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02" name="Oval 798"/>
            <p:cNvSpPr>
              <a:spLocks noChangeArrowheads="1"/>
            </p:cNvSpPr>
            <p:nvPr/>
          </p:nvSpPr>
          <p:spPr bwMode="auto">
            <a:xfrm>
              <a:off x="2031" y="3055"/>
              <a:ext cx="85"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03" name="Oval 799"/>
            <p:cNvSpPr>
              <a:spLocks noChangeArrowheads="1"/>
            </p:cNvSpPr>
            <p:nvPr/>
          </p:nvSpPr>
          <p:spPr bwMode="auto">
            <a:xfrm>
              <a:off x="2045" y="3069"/>
              <a:ext cx="55"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04" name="Oval 800"/>
            <p:cNvSpPr>
              <a:spLocks noChangeArrowheads="1"/>
            </p:cNvSpPr>
            <p:nvPr/>
          </p:nvSpPr>
          <p:spPr bwMode="auto">
            <a:xfrm>
              <a:off x="2057" y="3081"/>
              <a:ext cx="33" cy="2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05" name="Oval 801"/>
            <p:cNvSpPr>
              <a:spLocks noChangeArrowheads="1"/>
            </p:cNvSpPr>
            <p:nvPr/>
          </p:nvSpPr>
          <p:spPr bwMode="auto">
            <a:xfrm>
              <a:off x="2112" y="3055"/>
              <a:ext cx="85"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06" name="Oval 802"/>
            <p:cNvSpPr>
              <a:spLocks noChangeArrowheads="1"/>
            </p:cNvSpPr>
            <p:nvPr/>
          </p:nvSpPr>
          <p:spPr bwMode="auto">
            <a:xfrm>
              <a:off x="2126" y="3069"/>
              <a:ext cx="54"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07" name="Oval 803"/>
            <p:cNvSpPr>
              <a:spLocks noChangeArrowheads="1"/>
            </p:cNvSpPr>
            <p:nvPr/>
          </p:nvSpPr>
          <p:spPr bwMode="auto">
            <a:xfrm>
              <a:off x="2138" y="3081"/>
              <a:ext cx="33" cy="2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08" name="Oval 804"/>
            <p:cNvSpPr>
              <a:spLocks noChangeArrowheads="1"/>
            </p:cNvSpPr>
            <p:nvPr/>
          </p:nvSpPr>
          <p:spPr bwMode="auto">
            <a:xfrm>
              <a:off x="2192" y="3055"/>
              <a:ext cx="83"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09" name="Oval 805"/>
            <p:cNvSpPr>
              <a:spLocks noChangeArrowheads="1"/>
            </p:cNvSpPr>
            <p:nvPr/>
          </p:nvSpPr>
          <p:spPr bwMode="auto">
            <a:xfrm>
              <a:off x="2206" y="3069"/>
              <a:ext cx="55"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10" name="Oval 806"/>
            <p:cNvSpPr>
              <a:spLocks noChangeArrowheads="1"/>
            </p:cNvSpPr>
            <p:nvPr/>
          </p:nvSpPr>
          <p:spPr bwMode="auto">
            <a:xfrm>
              <a:off x="2218" y="3081"/>
              <a:ext cx="33" cy="2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11" name="Oval 807"/>
            <p:cNvSpPr>
              <a:spLocks noChangeArrowheads="1"/>
            </p:cNvSpPr>
            <p:nvPr/>
          </p:nvSpPr>
          <p:spPr bwMode="auto">
            <a:xfrm>
              <a:off x="2273" y="3055"/>
              <a:ext cx="83"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12" name="Oval 808"/>
            <p:cNvSpPr>
              <a:spLocks noChangeArrowheads="1"/>
            </p:cNvSpPr>
            <p:nvPr/>
          </p:nvSpPr>
          <p:spPr bwMode="auto">
            <a:xfrm>
              <a:off x="2287" y="3069"/>
              <a:ext cx="54"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13" name="Oval 809"/>
            <p:cNvSpPr>
              <a:spLocks noChangeArrowheads="1"/>
            </p:cNvSpPr>
            <p:nvPr/>
          </p:nvSpPr>
          <p:spPr bwMode="auto">
            <a:xfrm>
              <a:off x="2299" y="3081"/>
              <a:ext cx="30" cy="2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14" name="Oval 810"/>
            <p:cNvSpPr>
              <a:spLocks noChangeArrowheads="1"/>
            </p:cNvSpPr>
            <p:nvPr/>
          </p:nvSpPr>
          <p:spPr bwMode="auto">
            <a:xfrm>
              <a:off x="2353" y="3055"/>
              <a:ext cx="83"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15" name="Oval 811"/>
            <p:cNvSpPr>
              <a:spLocks noChangeArrowheads="1"/>
            </p:cNvSpPr>
            <p:nvPr/>
          </p:nvSpPr>
          <p:spPr bwMode="auto">
            <a:xfrm>
              <a:off x="2367" y="3069"/>
              <a:ext cx="55"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16" name="Oval 812"/>
            <p:cNvSpPr>
              <a:spLocks noChangeArrowheads="1"/>
            </p:cNvSpPr>
            <p:nvPr/>
          </p:nvSpPr>
          <p:spPr bwMode="auto">
            <a:xfrm>
              <a:off x="2379" y="3081"/>
              <a:ext cx="31" cy="2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17" name="Oval 813"/>
            <p:cNvSpPr>
              <a:spLocks noChangeArrowheads="1"/>
            </p:cNvSpPr>
            <p:nvPr/>
          </p:nvSpPr>
          <p:spPr bwMode="auto">
            <a:xfrm>
              <a:off x="2434" y="3055"/>
              <a:ext cx="83"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18" name="Oval 814"/>
            <p:cNvSpPr>
              <a:spLocks noChangeArrowheads="1"/>
            </p:cNvSpPr>
            <p:nvPr/>
          </p:nvSpPr>
          <p:spPr bwMode="auto">
            <a:xfrm>
              <a:off x="2448" y="3069"/>
              <a:ext cx="54"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19" name="Oval 815"/>
            <p:cNvSpPr>
              <a:spLocks noChangeArrowheads="1"/>
            </p:cNvSpPr>
            <p:nvPr/>
          </p:nvSpPr>
          <p:spPr bwMode="auto">
            <a:xfrm>
              <a:off x="2460" y="3081"/>
              <a:ext cx="31" cy="2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20" name="Oval 816"/>
            <p:cNvSpPr>
              <a:spLocks noChangeArrowheads="1"/>
            </p:cNvSpPr>
            <p:nvPr/>
          </p:nvSpPr>
          <p:spPr bwMode="auto">
            <a:xfrm>
              <a:off x="2514" y="3055"/>
              <a:ext cx="83"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21" name="Oval 817"/>
            <p:cNvSpPr>
              <a:spLocks noChangeArrowheads="1"/>
            </p:cNvSpPr>
            <p:nvPr/>
          </p:nvSpPr>
          <p:spPr bwMode="auto">
            <a:xfrm>
              <a:off x="2528" y="3069"/>
              <a:ext cx="55"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22" name="Oval 818"/>
            <p:cNvSpPr>
              <a:spLocks noChangeArrowheads="1"/>
            </p:cNvSpPr>
            <p:nvPr/>
          </p:nvSpPr>
          <p:spPr bwMode="auto">
            <a:xfrm>
              <a:off x="2540" y="3081"/>
              <a:ext cx="31" cy="2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23" name="Oval 819"/>
            <p:cNvSpPr>
              <a:spLocks noChangeArrowheads="1"/>
            </p:cNvSpPr>
            <p:nvPr/>
          </p:nvSpPr>
          <p:spPr bwMode="auto">
            <a:xfrm>
              <a:off x="2595" y="3055"/>
              <a:ext cx="83"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24" name="Oval 820"/>
            <p:cNvSpPr>
              <a:spLocks noChangeArrowheads="1"/>
            </p:cNvSpPr>
            <p:nvPr/>
          </p:nvSpPr>
          <p:spPr bwMode="auto">
            <a:xfrm>
              <a:off x="2609" y="3069"/>
              <a:ext cx="55"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25" name="Oval 821"/>
            <p:cNvSpPr>
              <a:spLocks noChangeArrowheads="1"/>
            </p:cNvSpPr>
            <p:nvPr/>
          </p:nvSpPr>
          <p:spPr bwMode="auto">
            <a:xfrm>
              <a:off x="2621" y="3081"/>
              <a:ext cx="31" cy="2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26" name="Oval 822"/>
            <p:cNvSpPr>
              <a:spLocks noChangeArrowheads="1"/>
            </p:cNvSpPr>
            <p:nvPr/>
          </p:nvSpPr>
          <p:spPr bwMode="auto">
            <a:xfrm>
              <a:off x="2675" y="3055"/>
              <a:ext cx="83"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27" name="Oval 823"/>
            <p:cNvSpPr>
              <a:spLocks noChangeArrowheads="1"/>
            </p:cNvSpPr>
            <p:nvPr/>
          </p:nvSpPr>
          <p:spPr bwMode="auto">
            <a:xfrm>
              <a:off x="2690" y="3069"/>
              <a:ext cx="54"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28" name="Oval 824"/>
            <p:cNvSpPr>
              <a:spLocks noChangeArrowheads="1"/>
            </p:cNvSpPr>
            <p:nvPr/>
          </p:nvSpPr>
          <p:spPr bwMode="auto">
            <a:xfrm>
              <a:off x="2701" y="3081"/>
              <a:ext cx="31" cy="2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29" name="Oval 825"/>
            <p:cNvSpPr>
              <a:spLocks noChangeArrowheads="1"/>
            </p:cNvSpPr>
            <p:nvPr/>
          </p:nvSpPr>
          <p:spPr bwMode="auto">
            <a:xfrm>
              <a:off x="2756" y="3055"/>
              <a:ext cx="83"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30" name="Oval 826"/>
            <p:cNvSpPr>
              <a:spLocks noChangeArrowheads="1"/>
            </p:cNvSpPr>
            <p:nvPr/>
          </p:nvSpPr>
          <p:spPr bwMode="auto">
            <a:xfrm>
              <a:off x="2770" y="3069"/>
              <a:ext cx="55"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31" name="Oval 827"/>
            <p:cNvSpPr>
              <a:spLocks noChangeArrowheads="1"/>
            </p:cNvSpPr>
            <p:nvPr/>
          </p:nvSpPr>
          <p:spPr bwMode="auto">
            <a:xfrm>
              <a:off x="2782" y="3081"/>
              <a:ext cx="31" cy="2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32" name="Oval 828"/>
            <p:cNvSpPr>
              <a:spLocks noChangeArrowheads="1"/>
            </p:cNvSpPr>
            <p:nvPr/>
          </p:nvSpPr>
          <p:spPr bwMode="auto">
            <a:xfrm>
              <a:off x="2836" y="3055"/>
              <a:ext cx="83"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33" name="Oval 829"/>
            <p:cNvSpPr>
              <a:spLocks noChangeArrowheads="1"/>
            </p:cNvSpPr>
            <p:nvPr/>
          </p:nvSpPr>
          <p:spPr bwMode="auto">
            <a:xfrm>
              <a:off x="2851" y="3069"/>
              <a:ext cx="54"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34" name="Oval 830"/>
            <p:cNvSpPr>
              <a:spLocks noChangeArrowheads="1"/>
            </p:cNvSpPr>
            <p:nvPr/>
          </p:nvSpPr>
          <p:spPr bwMode="auto">
            <a:xfrm>
              <a:off x="2863" y="3081"/>
              <a:ext cx="30" cy="2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35" name="Oval 831"/>
            <p:cNvSpPr>
              <a:spLocks noChangeArrowheads="1"/>
            </p:cNvSpPr>
            <p:nvPr/>
          </p:nvSpPr>
          <p:spPr bwMode="auto">
            <a:xfrm>
              <a:off x="2917" y="3055"/>
              <a:ext cx="83"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36" name="Oval 832"/>
            <p:cNvSpPr>
              <a:spLocks noChangeArrowheads="1"/>
            </p:cNvSpPr>
            <p:nvPr/>
          </p:nvSpPr>
          <p:spPr bwMode="auto">
            <a:xfrm>
              <a:off x="2931" y="3069"/>
              <a:ext cx="55"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37" name="Oval 833"/>
            <p:cNvSpPr>
              <a:spLocks noChangeArrowheads="1"/>
            </p:cNvSpPr>
            <p:nvPr/>
          </p:nvSpPr>
          <p:spPr bwMode="auto">
            <a:xfrm>
              <a:off x="2943" y="3081"/>
              <a:ext cx="31" cy="28"/>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38" name="Oval 834"/>
            <p:cNvSpPr>
              <a:spLocks noChangeArrowheads="1"/>
            </p:cNvSpPr>
            <p:nvPr/>
          </p:nvSpPr>
          <p:spPr bwMode="auto">
            <a:xfrm>
              <a:off x="2993" y="3034"/>
              <a:ext cx="83" cy="80"/>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39" name="Oval 835"/>
            <p:cNvSpPr>
              <a:spLocks noChangeArrowheads="1"/>
            </p:cNvSpPr>
            <p:nvPr/>
          </p:nvSpPr>
          <p:spPr bwMode="auto">
            <a:xfrm>
              <a:off x="3007" y="3048"/>
              <a:ext cx="55"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40" name="Oval 836"/>
            <p:cNvSpPr>
              <a:spLocks noChangeArrowheads="1"/>
            </p:cNvSpPr>
            <p:nvPr/>
          </p:nvSpPr>
          <p:spPr bwMode="auto">
            <a:xfrm>
              <a:off x="3019" y="3060"/>
              <a:ext cx="33" cy="30"/>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41" name="Oval 837"/>
            <p:cNvSpPr>
              <a:spLocks noChangeArrowheads="1"/>
            </p:cNvSpPr>
            <p:nvPr/>
          </p:nvSpPr>
          <p:spPr bwMode="auto">
            <a:xfrm>
              <a:off x="3071" y="3017"/>
              <a:ext cx="83"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42" name="Oval 838"/>
            <p:cNvSpPr>
              <a:spLocks noChangeArrowheads="1"/>
            </p:cNvSpPr>
            <p:nvPr/>
          </p:nvSpPr>
          <p:spPr bwMode="auto">
            <a:xfrm>
              <a:off x="3085" y="3031"/>
              <a:ext cx="55" cy="50"/>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43" name="Oval 839"/>
            <p:cNvSpPr>
              <a:spLocks noChangeArrowheads="1"/>
            </p:cNvSpPr>
            <p:nvPr/>
          </p:nvSpPr>
          <p:spPr bwMode="auto">
            <a:xfrm>
              <a:off x="3097" y="3041"/>
              <a:ext cx="31" cy="30"/>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44" name="Oval 840"/>
            <p:cNvSpPr>
              <a:spLocks noChangeArrowheads="1"/>
            </p:cNvSpPr>
            <p:nvPr/>
          </p:nvSpPr>
          <p:spPr bwMode="auto">
            <a:xfrm>
              <a:off x="3147" y="2991"/>
              <a:ext cx="83"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45" name="Oval 841"/>
            <p:cNvSpPr>
              <a:spLocks noChangeArrowheads="1"/>
            </p:cNvSpPr>
            <p:nvPr/>
          </p:nvSpPr>
          <p:spPr bwMode="auto">
            <a:xfrm>
              <a:off x="3161" y="3005"/>
              <a:ext cx="55" cy="50"/>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46" name="Oval 842"/>
            <p:cNvSpPr>
              <a:spLocks noChangeArrowheads="1"/>
            </p:cNvSpPr>
            <p:nvPr/>
          </p:nvSpPr>
          <p:spPr bwMode="auto">
            <a:xfrm>
              <a:off x="3173" y="3015"/>
              <a:ext cx="31" cy="30"/>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47" name="Oval 843"/>
            <p:cNvSpPr>
              <a:spLocks noChangeArrowheads="1"/>
            </p:cNvSpPr>
            <p:nvPr/>
          </p:nvSpPr>
          <p:spPr bwMode="auto">
            <a:xfrm>
              <a:off x="3213" y="2948"/>
              <a:ext cx="85" cy="78"/>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48" name="Oval 844"/>
            <p:cNvSpPr>
              <a:spLocks noChangeArrowheads="1"/>
            </p:cNvSpPr>
            <p:nvPr/>
          </p:nvSpPr>
          <p:spPr bwMode="auto">
            <a:xfrm>
              <a:off x="3227" y="2962"/>
              <a:ext cx="55" cy="50"/>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49" name="Oval 845"/>
            <p:cNvSpPr>
              <a:spLocks noChangeArrowheads="1"/>
            </p:cNvSpPr>
            <p:nvPr/>
          </p:nvSpPr>
          <p:spPr bwMode="auto">
            <a:xfrm>
              <a:off x="3239" y="2972"/>
              <a:ext cx="33"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50" name="Oval 846"/>
            <p:cNvSpPr>
              <a:spLocks noChangeArrowheads="1"/>
            </p:cNvSpPr>
            <p:nvPr/>
          </p:nvSpPr>
          <p:spPr bwMode="auto">
            <a:xfrm>
              <a:off x="3265" y="2898"/>
              <a:ext cx="86" cy="79"/>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51" name="Oval 847"/>
            <p:cNvSpPr>
              <a:spLocks noChangeArrowheads="1"/>
            </p:cNvSpPr>
            <p:nvPr/>
          </p:nvSpPr>
          <p:spPr bwMode="auto">
            <a:xfrm>
              <a:off x="3282" y="2913"/>
              <a:ext cx="52" cy="52"/>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52" name="Oval 848"/>
            <p:cNvSpPr>
              <a:spLocks noChangeArrowheads="1"/>
            </p:cNvSpPr>
            <p:nvPr/>
          </p:nvSpPr>
          <p:spPr bwMode="auto">
            <a:xfrm>
              <a:off x="3291" y="2922"/>
              <a:ext cx="33" cy="31"/>
            </a:xfrm>
            <a:prstGeom prst="ellipse">
              <a:avLst/>
            </a:prstGeom>
            <a:solidFill>
              <a:srgbClr val="B4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53" name="Oval 849"/>
            <p:cNvSpPr>
              <a:spLocks noChangeArrowheads="1"/>
            </p:cNvSpPr>
            <p:nvPr/>
          </p:nvSpPr>
          <p:spPr bwMode="auto">
            <a:xfrm>
              <a:off x="2976" y="2898"/>
              <a:ext cx="104" cy="105"/>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54" name="Oval 850"/>
            <p:cNvSpPr>
              <a:spLocks noChangeArrowheads="1"/>
            </p:cNvSpPr>
            <p:nvPr/>
          </p:nvSpPr>
          <p:spPr bwMode="auto">
            <a:xfrm>
              <a:off x="3002" y="2925"/>
              <a:ext cx="52" cy="52"/>
            </a:xfrm>
            <a:prstGeom prst="ellipse">
              <a:avLst/>
            </a:pr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55" name="Oval 851"/>
            <p:cNvSpPr>
              <a:spLocks noChangeArrowheads="1"/>
            </p:cNvSpPr>
            <p:nvPr/>
          </p:nvSpPr>
          <p:spPr bwMode="auto">
            <a:xfrm>
              <a:off x="1789" y="2898"/>
              <a:ext cx="105" cy="105"/>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56" name="Oval 852"/>
            <p:cNvSpPr>
              <a:spLocks noChangeArrowheads="1"/>
            </p:cNvSpPr>
            <p:nvPr/>
          </p:nvSpPr>
          <p:spPr bwMode="auto">
            <a:xfrm>
              <a:off x="1815" y="2925"/>
              <a:ext cx="52" cy="52"/>
            </a:xfrm>
            <a:prstGeom prst="ellipse">
              <a:avLst/>
            </a:pr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57" name="Rectangle 853"/>
            <p:cNvSpPr>
              <a:spLocks noChangeArrowheads="1"/>
            </p:cNvSpPr>
            <p:nvPr/>
          </p:nvSpPr>
          <p:spPr bwMode="auto">
            <a:xfrm>
              <a:off x="2822" y="2325"/>
              <a:ext cx="83" cy="97"/>
            </a:xfrm>
            <a:prstGeom prst="rect">
              <a:avLst/>
            </a:prstGeom>
            <a:solidFill>
              <a:srgbClr val="FDC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58" name="Freeform 854"/>
            <p:cNvSpPr>
              <a:spLocks/>
            </p:cNvSpPr>
            <p:nvPr/>
          </p:nvSpPr>
          <p:spPr bwMode="auto">
            <a:xfrm>
              <a:off x="2469" y="2223"/>
              <a:ext cx="12" cy="199"/>
            </a:xfrm>
            <a:custGeom>
              <a:avLst/>
              <a:gdLst>
                <a:gd name="T0" fmla="*/ 12 w 12"/>
                <a:gd name="T1" fmla="*/ 199 h 199"/>
                <a:gd name="T2" fmla="*/ 0 w 12"/>
                <a:gd name="T3" fmla="*/ 199 h 199"/>
                <a:gd name="T4" fmla="*/ 0 w 12"/>
                <a:gd name="T5" fmla="*/ 0 h 199"/>
                <a:gd name="T6" fmla="*/ 12 w 12"/>
                <a:gd name="T7" fmla="*/ 2 h 199"/>
                <a:gd name="T8" fmla="*/ 12 w 12"/>
                <a:gd name="T9" fmla="*/ 199 h 199"/>
              </a:gdLst>
              <a:ahLst/>
              <a:cxnLst>
                <a:cxn ang="0">
                  <a:pos x="T0" y="T1"/>
                </a:cxn>
                <a:cxn ang="0">
                  <a:pos x="T2" y="T3"/>
                </a:cxn>
                <a:cxn ang="0">
                  <a:pos x="T4" y="T5"/>
                </a:cxn>
                <a:cxn ang="0">
                  <a:pos x="T6" y="T7"/>
                </a:cxn>
                <a:cxn ang="0">
                  <a:pos x="T8" y="T9"/>
                </a:cxn>
              </a:cxnLst>
              <a:rect l="0" t="0" r="r" b="b"/>
              <a:pathLst>
                <a:path w="12" h="199">
                  <a:moveTo>
                    <a:pt x="12" y="199"/>
                  </a:moveTo>
                  <a:lnTo>
                    <a:pt x="0" y="199"/>
                  </a:lnTo>
                  <a:lnTo>
                    <a:pt x="0" y="0"/>
                  </a:lnTo>
                  <a:lnTo>
                    <a:pt x="12" y="2"/>
                  </a:lnTo>
                  <a:lnTo>
                    <a:pt x="12" y="19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59" name="Rectangle 855"/>
            <p:cNvSpPr>
              <a:spLocks noChangeArrowheads="1"/>
            </p:cNvSpPr>
            <p:nvPr/>
          </p:nvSpPr>
          <p:spPr bwMode="auto">
            <a:xfrm>
              <a:off x="2126" y="2009"/>
              <a:ext cx="149" cy="22"/>
            </a:xfrm>
            <a:prstGeom prst="rect">
              <a:avLst/>
            </a:prstGeom>
            <a:solidFill>
              <a:srgbClr val="C7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60" name="Rectangle 856"/>
            <p:cNvSpPr>
              <a:spLocks noChangeArrowheads="1"/>
            </p:cNvSpPr>
            <p:nvPr/>
          </p:nvSpPr>
          <p:spPr bwMode="auto">
            <a:xfrm>
              <a:off x="2126" y="2009"/>
              <a:ext cx="149"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61" name="Rectangle 857"/>
            <p:cNvSpPr>
              <a:spLocks noChangeArrowheads="1"/>
            </p:cNvSpPr>
            <p:nvPr/>
          </p:nvSpPr>
          <p:spPr bwMode="auto">
            <a:xfrm>
              <a:off x="2126" y="1964"/>
              <a:ext cx="149" cy="19"/>
            </a:xfrm>
            <a:prstGeom prst="rect">
              <a:avLst/>
            </a:prstGeom>
            <a:solidFill>
              <a:srgbClr val="C7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62" name="Rectangle 858"/>
            <p:cNvSpPr>
              <a:spLocks noChangeArrowheads="1"/>
            </p:cNvSpPr>
            <p:nvPr/>
          </p:nvSpPr>
          <p:spPr bwMode="auto">
            <a:xfrm>
              <a:off x="2126" y="1964"/>
              <a:ext cx="14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63" name="Rectangle 859"/>
            <p:cNvSpPr>
              <a:spLocks noChangeArrowheads="1"/>
            </p:cNvSpPr>
            <p:nvPr/>
          </p:nvSpPr>
          <p:spPr bwMode="auto">
            <a:xfrm>
              <a:off x="2126" y="1917"/>
              <a:ext cx="149" cy="21"/>
            </a:xfrm>
            <a:prstGeom prst="rect">
              <a:avLst/>
            </a:prstGeom>
            <a:solidFill>
              <a:srgbClr val="C7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64" name="Rectangle 860"/>
            <p:cNvSpPr>
              <a:spLocks noChangeArrowheads="1"/>
            </p:cNvSpPr>
            <p:nvPr/>
          </p:nvSpPr>
          <p:spPr bwMode="auto">
            <a:xfrm>
              <a:off x="2126" y="1917"/>
              <a:ext cx="149"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65" name="Rectangle 861"/>
            <p:cNvSpPr>
              <a:spLocks noChangeArrowheads="1"/>
            </p:cNvSpPr>
            <p:nvPr/>
          </p:nvSpPr>
          <p:spPr bwMode="auto">
            <a:xfrm>
              <a:off x="2126" y="1870"/>
              <a:ext cx="149" cy="21"/>
            </a:xfrm>
            <a:prstGeom prst="rect">
              <a:avLst/>
            </a:prstGeom>
            <a:solidFill>
              <a:srgbClr val="C7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66" name="Rectangle 862"/>
            <p:cNvSpPr>
              <a:spLocks noChangeArrowheads="1"/>
            </p:cNvSpPr>
            <p:nvPr/>
          </p:nvSpPr>
          <p:spPr bwMode="auto">
            <a:xfrm>
              <a:off x="2126" y="1870"/>
              <a:ext cx="149"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67" name="Freeform 863"/>
            <p:cNvSpPr>
              <a:spLocks/>
            </p:cNvSpPr>
            <p:nvPr/>
          </p:nvSpPr>
          <p:spPr bwMode="auto">
            <a:xfrm>
              <a:off x="1614" y="2367"/>
              <a:ext cx="47" cy="79"/>
            </a:xfrm>
            <a:custGeom>
              <a:avLst/>
              <a:gdLst>
                <a:gd name="T0" fmla="*/ 0 w 20"/>
                <a:gd name="T1" fmla="*/ 26 h 33"/>
                <a:gd name="T2" fmla="*/ 8 w 20"/>
                <a:gd name="T3" fmla="*/ 33 h 33"/>
                <a:gd name="T4" fmla="*/ 12 w 20"/>
                <a:gd name="T5" fmla="*/ 33 h 33"/>
                <a:gd name="T6" fmla="*/ 20 w 20"/>
                <a:gd name="T7" fmla="*/ 26 h 33"/>
                <a:gd name="T8" fmla="*/ 20 w 20"/>
                <a:gd name="T9" fmla="*/ 7 h 33"/>
                <a:gd name="T10" fmla="*/ 12 w 20"/>
                <a:gd name="T11" fmla="*/ 0 h 33"/>
                <a:gd name="T12" fmla="*/ 8 w 20"/>
                <a:gd name="T13" fmla="*/ 0 h 33"/>
                <a:gd name="T14" fmla="*/ 0 w 20"/>
                <a:gd name="T15" fmla="*/ 7 h 33"/>
                <a:gd name="T16" fmla="*/ 0 w 20"/>
                <a:gd name="T17"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3">
                  <a:moveTo>
                    <a:pt x="0" y="26"/>
                  </a:moveTo>
                  <a:cubicBezTo>
                    <a:pt x="0" y="30"/>
                    <a:pt x="3" y="33"/>
                    <a:pt x="8" y="33"/>
                  </a:cubicBezTo>
                  <a:cubicBezTo>
                    <a:pt x="12" y="33"/>
                    <a:pt x="12" y="33"/>
                    <a:pt x="12" y="33"/>
                  </a:cubicBezTo>
                  <a:cubicBezTo>
                    <a:pt x="17" y="33"/>
                    <a:pt x="20" y="30"/>
                    <a:pt x="20" y="26"/>
                  </a:cubicBezTo>
                  <a:cubicBezTo>
                    <a:pt x="20" y="7"/>
                    <a:pt x="20" y="7"/>
                    <a:pt x="20" y="7"/>
                  </a:cubicBezTo>
                  <a:cubicBezTo>
                    <a:pt x="20" y="3"/>
                    <a:pt x="17" y="0"/>
                    <a:pt x="12" y="0"/>
                  </a:cubicBezTo>
                  <a:cubicBezTo>
                    <a:pt x="8" y="0"/>
                    <a:pt x="8" y="0"/>
                    <a:pt x="8" y="0"/>
                  </a:cubicBezTo>
                  <a:cubicBezTo>
                    <a:pt x="3" y="0"/>
                    <a:pt x="0" y="3"/>
                    <a:pt x="0" y="7"/>
                  </a:cubicBezTo>
                  <a:lnTo>
                    <a:pt x="0" y="26"/>
                  </a:lnTo>
                  <a:close/>
                </a:path>
              </a:pathLst>
            </a:custGeom>
            <a:solidFill>
              <a:srgbClr val="FD5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68" name="Freeform 864"/>
            <p:cNvSpPr>
              <a:spLocks/>
            </p:cNvSpPr>
            <p:nvPr/>
          </p:nvSpPr>
          <p:spPr bwMode="auto">
            <a:xfrm>
              <a:off x="1633" y="2344"/>
              <a:ext cx="109" cy="78"/>
            </a:xfrm>
            <a:custGeom>
              <a:avLst/>
              <a:gdLst>
                <a:gd name="T0" fmla="*/ 0 w 46"/>
                <a:gd name="T1" fmla="*/ 33 h 33"/>
                <a:gd name="T2" fmla="*/ 0 w 46"/>
                <a:gd name="T3" fmla="*/ 8 h 33"/>
                <a:gd name="T4" fmla="*/ 8 w 46"/>
                <a:gd name="T5" fmla="*/ 0 h 33"/>
                <a:gd name="T6" fmla="*/ 38 w 46"/>
                <a:gd name="T7" fmla="*/ 0 h 33"/>
                <a:gd name="T8" fmla="*/ 46 w 46"/>
                <a:gd name="T9" fmla="*/ 8 h 33"/>
                <a:gd name="T10" fmla="*/ 46 w 46"/>
                <a:gd name="T11" fmla="*/ 33 h 33"/>
                <a:gd name="T12" fmla="*/ 0 w 46"/>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46" h="33">
                  <a:moveTo>
                    <a:pt x="0" y="33"/>
                  </a:moveTo>
                  <a:cubicBezTo>
                    <a:pt x="0" y="8"/>
                    <a:pt x="0" y="8"/>
                    <a:pt x="0" y="8"/>
                  </a:cubicBezTo>
                  <a:cubicBezTo>
                    <a:pt x="0" y="4"/>
                    <a:pt x="3" y="0"/>
                    <a:pt x="8" y="0"/>
                  </a:cubicBezTo>
                  <a:cubicBezTo>
                    <a:pt x="38" y="0"/>
                    <a:pt x="38" y="0"/>
                    <a:pt x="38" y="0"/>
                  </a:cubicBezTo>
                  <a:cubicBezTo>
                    <a:pt x="42" y="0"/>
                    <a:pt x="46" y="4"/>
                    <a:pt x="46" y="8"/>
                  </a:cubicBezTo>
                  <a:cubicBezTo>
                    <a:pt x="46" y="33"/>
                    <a:pt x="46" y="33"/>
                    <a:pt x="46" y="33"/>
                  </a:cubicBezTo>
                  <a:lnTo>
                    <a:pt x="0" y="33"/>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69" name="Rectangle 865"/>
            <p:cNvSpPr>
              <a:spLocks noChangeArrowheads="1"/>
            </p:cNvSpPr>
            <p:nvPr/>
          </p:nvSpPr>
          <p:spPr bwMode="auto">
            <a:xfrm>
              <a:off x="1742" y="2382"/>
              <a:ext cx="111" cy="19"/>
            </a:xfrm>
            <a:prstGeom prst="rect">
              <a:avLst/>
            </a:prstGeom>
            <a:solidFill>
              <a:srgbClr val="75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70" name="Rectangle 866"/>
            <p:cNvSpPr>
              <a:spLocks noChangeArrowheads="1"/>
            </p:cNvSpPr>
            <p:nvPr/>
          </p:nvSpPr>
          <p:spPr bwMode="auto">
            <a:xfrm>
              <a:off x="1832" y="2382"/>
              <a:ext cx="21" cy="40"/>
            </a:xfrm>
            <a:prstGeom prst="rect">
              <a:avLst/>
            </a:prstGeom>
            <a:solidFill>
              <a:srgbClr val="75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71" name="Oval 867"/>
            <p:cNvSpPr>
              <a:spLocks noChangeArrowheads="1"/>
            </p:cNvSpPr>
            <p:nvPr/>
          </p:nvSpPr>
          <p:spPr bwMode="auto">
            <a:xfrm>
              <a:off x="2353" y="1327"/>
              <a:ext cx="62" cy="59"/>
            </a:xfrm>
            <a:prstGeom prst="ellipse">
              <a:avLst/>
            </a:pr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72" name="Rectangle 868"/>
            <p:cNvSpPr>
              <a:spLocks noChangeArrowheads="1"/>
            </p:cNvSpPr>
            <p:nvPr/>
          </p:nvSpPr>
          <p:spPr bwMode="auto">
            <a:xfrm>
              <a:off x="2483" y="1286"/>
              <a:ext cx="17" cy="226"/>
            </a:xfrm>
            <a:prstGeom prst="rect">
              <a:avLst/>
            </a:prstGeom>
            <a:solidFill>
              <a:srgbClr val="C7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73" name="Rectangle 869"/>
            <p:cNvSpPr>
              <a:spLocks noChangeArrowheads="1"/>
            </p:cNvSpPr>
            <p:nvPr/>
          </p:nvSpPr>
          <p:spPr bwMode="auto">
            <a:xfrm>
              <a:off x="2483" y="1286"/>
              <a:ext cx="1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74" name="Oval 870"/>
            <p:cNvSpPr>
              <a:spLocks noChangeArrowheads="1"/>
            </p:cNvSpPr>
            <p:nvPr/>
          </p:nvSpPr>
          <p:spPr bwMode="auto">
            <a:xfrm>
              <a:off x="3810" y="1533"/>
              <a:ext cx="102" cy="104"/>
            </a:xfrm>
            <a:prstGeom prst="ellipse">
              <a:avLst/>
            </a:pr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75" name="Freeform 871"/>
            <p:cNvSpPr>
              <a:spLocks/>
            </p:cNvSpPr>
            <p:nvPr/>
          </p:nvSpPr>
          <p:spPr bwMode="auto">
            <a:xfrm>
              <a:off x="3765" y="1253"/>
              <a:ext cx="192" cy="337"/>
            </a:xfrm>
            <a:custGeom>
              <a:avLst/>
              <a:gdLst>
                <a:gd name="T0" fmla="*/ 0 w 81"/>
                <a:gd name="T1" fmla="*/ 112 h 142"/>
                <a:gd name="T2" fmla="*/ 30 w 81"/>
                <a:gd name="T3" fmla="*/ 142 h 142"/>
                <a:gd name="T4" fmla="*/ 51 w 81"/>
                <a:gd name="T5" fmla="*/ 142 h 142"/>
                <a:gd name="T6" fmla="*/ 81 w 81"/>
                <a:gd name="T7" fmla="*/ 112 h 142"/>
                <a:gd name="T8" fmla="*/ 81 w 81"/>
                <a:gd name="T9" fmla="*/ 30 h 142"/>
                <a:gd name="T10" fmla="*/ 51 w 81"/>
                <a:gd name="T11" fmla="*/ 0 h 142"/>
                <a:gd name="T12" fmla="*/ 30 w 81"/>
                <a:gd name="T13" fmla="*/ 0 h 142"/>
                <a:gd name="T14" fmla="*/ 0 w 81"/>
                <a:gd name="T15" fmla="*/ 30 h 142"/>
                <a:gd name="T16" fmla="*/ 0 w 81"/>
                <a:gd name="T17"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42">
                  <a:moveTo>
                    <a:pt x="0" y="112"/>
                  </a:moveTo>
                  <a:cubicBezTo>
                    <a:pt x="0" y="128"/>
                    <a:pt x="13" y="142"/>
                    <a:pt x="30" y="142"/>
                  </a:cubicBezTo>
                  <a:cubicBezTo>
                    <a:pt x="51" y="142"/>
                    <a:pt x="51" y="142"/>
                    <a:pt x="51" y="142"/>
                  </a:cubicBezTo>
                  <a:cubicBezTo>
                    <a:pt x="68" y="142"/>
                    <a:pt x="81" y="128"/>
                    <a:pt x="81" y="112"/>
                  </a:cubicBezTo>
                  <a:cubicBezTo>
                    <a:pt x="81" y="30"/>
                    <a:pt x="81" y="30"/>
                    <a:pt x="81" y="30"/>
                  </a:cubicBezTo>
                  <a:cubicBezTo>
                    <a:pt x="81" y="14"/>
                    <a:pt x="68" y="0"/>
                    <a:pt x="51" y="0"/>
                  </a:cubicBezTo>
                  <a:cubicBezTo>
                    <a:pt x="30" y="0"/>
                    <a:pt x="30" y="0"/>
                    <a:pt x="30" y="0"/>
                  </a:cubicBezTo>
                  <a:cubicBezTo>
                    <a:pt x="13" y="0"/>
                    <a:pt x="0" y="14"/>
                    <a:pt x="0" y="30"/>
                  </a:cubicBezTo>
                  <a:lnTo>
                    <a:pt x="0" y="11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376" name="Oval 872"/>
            <p:cNvSpPr>
              <a:spLocks noChangeArrowheads="1"/>
            </p:cNvSpPr>
            <p:nvPr/>
          </p:nvSpPr>
          <p:spPr bwMode="auto">
            <a:xfrm>
              <a:off x="3834" y="1277"/>
              <a:ext cx="54" cy="52"/>
            </a:xfrm>
            <a:prstGeom prst="ellipse">
              <a:avLst/>
            </a:prstGeom>
            <a:solidFill>
              <a:srgbClr val="5E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77" name="Oval 873"/>
            <p:cNvSpPr>
              <a:spLocks noChangeArrowheads="1"/>
            </p:cNvSpPr>
            <p:nvPr/>
          </p:nvSpPr>
          <p:spPr bwMode="auto">
            <a:xfrm>
              <a:off x="3834" y="1514"/>
              <a:ext cx="54" cy="52"/>
            </a:xfrm>
            <a:prstGeom prst="ellipse">
              <a:avLst/>
            </a:prstGeom>
            <a:solidFill>
              <a:srgbClr val="5E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78" name="Rectangle 874"/>
            <p:cNvSpPr>
              <a:spLocks noChangeArrowheads="1"/>
            </p:cNvSpPr>
            <p:nvPr/>
          </p:nvSpPr>
          <p:spPr bwMode="auto">
            <a:xfrm>
              <a:off x="3765" y="1341"/>
              <a:ext cx="192" cy="161"/>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79" name="Freeform 875"/>
            <p:cNvSpPr>
              <a:spLocks/>
            </p:cNvSpPr>
            <p:nvPr/>
          </p:nvSpPr>
          <p:spPr bwMode="auto">
            <a:xfrm>
              <a:off x="3879" y="1341"/>
              <a:ext cx="78" cy="81"/>
            </a:xfrm>
            <a:custGeom>
              <a:avLst/>
              <a:gdLst>
                <a:gd name="T0" fmla="*/ 33 w 78"/>
                <a:gd name="T1" fmla="*/ 0 h 81"/>
                <a:gd name="T2" fmla="*/ 78 w 78"/>
                <a:gd name="T3" fmla="*/ 45 h 81"/>
                <a:gd name="T4" fmla="*/ 78 w 78"/>
                <a:gd name="T5" fmla="*/ 81 h 81"/>
                <a:gd name="T6" fmla="*/ 0 w 78"/>
                <a:gd name="T7" fmla="*/ 0 h 81"/>
                <a:gd name="T8" fmla="*/ 33 w 78"/>
                <a:gd name="T9" fmla="*/ 0 h 81"/>
              </a:gdLst>
              <a:ahLst/>
              <a:cxnLst>
                <a:cxn ang="0">
                  <a:pos x="T0" y="T1"/>
                </a:cxn>
                <a:cxn ang="0">
                  <a:pos x="T2" y="T3"/>
                </a:cxn>
                <a:cxn ang="0">
                  <a:pos x="T4" y="T5"/>
                </a:cxn>
                <a:cxn ang="0">
                  <a:pos x="T6" y="T7"/>
                </a:cxn>
                <a:cxn ang="0">
                  <a:pos x="T8" y="T9"/>
                </a:cxn>
              </a:cxnLst>
              <a:rect l="0" t="0" r="r" b="b"/>
              <a:pathLst>
                <a:path w="78" h="81">
                  <a:moveTo>
                    <a:pt x="33" y="0"/>
                  </a:moveTo>
                  <a:lnTo>
                    <a:pt x="78" y="45"/>
                  </a:lnTo>
                  <a:lnTo>
                    <a:pt x="78" y="81"/>
                  </a:lnTo>
                  <a:lnTo>
                    <a:pt x="0" y="0"/>
                  </a:lnTo>
                  <a:lnTo>
                    <a:pt x="33"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80" name="Freeform 876"/>
            <p:cNvSpPr>
              <a:spLocks/>
            </p:cNvSpPr>
            <p:nvPr/>
          </p:nvSpPr>
          <p:spPr bwMode="auto">
            <a:xfrm>
              <a:off x="3765" y="1433"/>
              <a:ext cx="66" cy="69"/>
            </a:xfrm>
            <a:custGeom>
              <a:avLst/>
              <a:gdLst>
                <a:gd name="T0" fmla="*/ 33 w 66"/>
                <a:gd name="T1" fmla="*/ 69 h 69"/>
                <a:gd name="T2" fmla="*/ 0 w 66"/>
                <a:gd name="T3" fmla="*/ 36 h 69"/>
                <a:gd name="T4" fmla="*/ 0 w 66"/>
                <a:gd name="T5" fmla="*/ 0 h 69"/>
                <a:gd name="T6" fmla="*/ 66 w 66"/>
                <a:gd name="T7" fmla="*/ 69 h 69"/>
                <a:gd name="T8" fmla="*/ 33 w 66"/>
                <a:gd name="T9" fmla="*/ 69 h 69"/>
              </a:gdLst>
              <a:ahLst/>
              <a:cxnLst>
                <a:cxn ang="0">
                  <a:pos x="T0" y="T1"/>
                </a:cxn>
                <a:cxn ang="0">
                  <a:pos x="T2" y="T3"/>
                </a:cxn>
                <a:cxn ang="0">
                  <a:pos x="T4" y="T5"/>
                </a:cxn>
                <a:cxn ang="0">
                  <a:pos x="T6" y="T7"/>
                </a:cxn>
                <a:cxn ang="0">
                  <a:pos x="T8" y="T9"/>
                </a:cxn>
              </a:cxnLst>
              <a:rect l="0" t="0" r="r" b="b"/>
              <a:pathLst>
                <a:path w="66" h="69">
                  <a:moveTo>
                    <a:pt x="33" y="69"/>
                  </a:moveTo>
                  <a:lnTo>
                    <a:pt x="0" y="36"/>
                  </a:lnTo>
                  <a:lnTo>
                    <a:pt x="0" y="0"/>
                  </a:lnTo>
                  <a:lnTo>
                    <a:pt x="66" y="69"/>
                  </a:lnTo>
                  <a:lnTo>
                    <a:pt x="33" y="69"/>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81" name="Freeform 877"/>
            <p:cNvSpPr>
              <a:spLocks/>
            </p:cNvSpPr>
            <p:nvPr/>
          </p:nvSpPr>
          <p:spPr bwMode="auto">
            <a:xfrm>
              <a:off x="3798" y="1341"/>
              <a:ext cx="159" cy="159"/>
            </a:xfrm>
            <a:custGeom>
              <a:avLst/>
              <a:gdLst>
                <a:gd name="T0" fmla="*/ 159 w 159"/>
                <a:gd name="T1" fmla="*/ 159 h 159"/>
                <a:gd name="T2" fmla="*/ 0 w 159"/>
                <a:gd name="T3" fmla="*/ 0 h 159"/>
                <a:gd name="T4" fmla="*/ 33 w 159"/>
                <a:gd name="T5" fmla="*/ 0 h 159"/>
                <a:gd name="T6" fmla="*/ 159 w 159"/>
                <a:gd name="T7" fmla="*/ 126 h 159"/>
                <a:gd name="T8" fmla="*/ 159 w 159"/>
                <a:gd name="T9" fmla="*/ 159 h 159"/>
              </a:gdLst>
              <a:ahLst/>
              <a:cxnLst>
                <a:cxn ang="0">
                  <a:pos x="T0" y="T1"/>
                </a:cxn>
                <a:cxn ang="0">
                  <a:pos x="T2" y="T3"/>
                </a:cxn>
                <a:cxn ang="0">
                  <a:pos x="T4" y="T5"/>
                </a:cxn>
                <a:cxn ang="0">
                  <a:pos x="T6" y="T7"/>
                </a:cxn>
                <a:cxn ang="0">
                  <a:pos x="T8" y="T9"/>
                </a:cxn>
              </a:cxnLst>
              <a:rect l="0" t="0" r="r" b="b"/>
              <a:pathLst>
                <a:path w="159" h="159">
                  <a:moveTo>
                    <a:pt x="159" y="159"/>
                  </a:moveTo>
                  <a:lnTo>
                    <a:pt x="0" y="0"/>
                  </a:lnTo>
                  <a:lnTo>
                    <a:pt x="33" y="0"/>
                  </a:lnTo>
                  <a:lnTo>
                    <a:pt x="159" y="126"/>
                  </a:lnTo>
                  <a:lnTo>
                    <a:pt x="159" y="159"/>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82" name="Freeform 878"/>
            <p:cNvSpPr>
              <a:spLocks/>
            </p:cNvSpPr>
            <p:nvPr/>
          </p:nvSpPr>
          <p:spPr bwMode="auto">
            <a:xfrm>
              <a:off x="3765" y="1355"/>
              <a:ext cx="147" cy="147"/>
            </a:xfrm>
            <a:custGeom>
              <a:avLst/>
              <a:gdLst>
                <a:gd name="T0" fmla="*/ 0 w 147"/>
                <a:gd name="T1" fmla="*/ 0 h 147"/>
                <a:gd name="T2" fmla="*/ 147 w 147"/>
                <a:gd name="T3" fmla="*/ 147 h 147"/>
                <a:gd name="T4" fmla="*/ 114 w 147"/>
                <a:gd name="T5" fmla="*/ 147 h 147"/>
                <a:gd name="T6" fmla="*/ 0 w 147"/>
                <a:gd name="T7" fmla="*/ 33 h 147"/>
                <a:gd name="T8" fmla="*/ 0 w 147"/>
                <a:gd name="T9" fmla="*/ 0 h 147"/>
              </a:gdLst>
              <a:ahLst/>
              <a:cxnLst>
                <a:cxn ang="0">
                  <a:pos x="T0" y="T1"/>
                </a:cxn>
                <a:cxn ang="0">
                  <a:pos x="T2" y="T3"/>
                </a:cxn>
                <a:cxn ang="0">
                  <a:pos x="T4" y="T5"/>
                </a:cxn>
                <a:cxn ang="0">
                  <a:pos x="T6" y="T7"/>
                </a:cxn>
                <a:cxn ang="0">
                  <a:pos x="T8" y="T9"/>
                </a:cxn>
              </a:cxnLst>
              <a:rect l="0" t="0" r="r" b="b"/>
              <a:pathLst>
                <a:path w="147" h="147">
                  <a:moveTo>
                    <a:pt x="0" y="0"/>
                  </a:moveTo>
                  <a:lnTo>
                    <a:pt x="147" y="147"/>
                  </a:lnTo>
                  <a:lnTo>
                    <a:pt x="114" y="147"/>
                  </a:lnTo>
                  <a:lnTo>
                    <a:pt x="0" y="33"/>
                  </a:lnTo>
                  <a:lnTo>
                    <a:pt x="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83" name="Freeform 879"/>
            <p:cNvSpPr>
              <a:spLocks/>
            </p:cNvSpPr>
            <p:nvPr/>
          </p:nvSpPr>
          <p:spPr bwMode="auto">
            <a:xfrm>
              <a:off x="3772" y="1839"/>
              <a:ext cx="176" cy="220"/>
            </a:xfrm>
            <a:custGeom>
              <a:avLst/>
              <a:gdLst>
                <a:gd name="T0" fmla="*/ 0 w 74"/>
                <a:gd name="T1" fmla="*/ 46 h 93"/>
                <a:gd name="T2" fmla="*/ 1 w 74"/>
                <a:gd name="T3" fmla="*/ 46 h 93"/>
                <a:gd name="T4" fmla="*/ 37 w 74"/>
                <a:gd name="T5" fmla="*/ 0 h 93"/>
                <a:gd name="T6" fmla="*/ 37 w 74"/>
                <a:gd name="T7" fmla="*/ 0 h 93"/>
                <a:gd name="T8" fmla="*/ 37 w 74"/>
                <a:gd name="T9" fmla="*/ 0 h 93"/>
                <a:gd name="T10" fmla="*/ 38 w 74"/>
                <a:gd name="T11" fmla="*/ 0 h 93"/>
                <a:gd name="T12" fmla="*/ 38 w 74"/>
                <a:gd name="T13" fmla="*/ 0 h 93"/>
                <a:gd name="T14" fmla="*/ 74 w 74"/>
                <a:gd name="T15" fmla="*/ 46 h 93"/>
                <a:gd name="T16" fmla="*/ 74 w 74"/>
                <a:gd name="T17" fmla="*/ 46 h 93"/>
                <a:gd name="T18" fmla="*/ 74 w 74"/>
                <a:gd name="T19" fmla="*/ 46 h 93"/>
                <a:gd name="T20" fmla="*/ 74 w 74"/>
                <a:gd name="T21" fmla="*/ 46 h 93"/>
                <a:gd name="T22" fmla="*/ 74 w 74"/>
                <a:gd name="T23" fmla="*/ 46 h 93"/>
                <a:gd name="T24" fmla="*/ 38 w 74"/>
                <a:gd name="T25" fmla="*/ 93 h 93"/>
                <a:gd name="T26" fmla="*/ 38 w 74"/>
                <a:gd name="T27" fmla="*/ 93 h 93"/>
                <a:gd name="T28" fmla="*/ 37 w 74"/>
                <a:gd name="T29" fmla="*/ 93 h 93"/>
                <a:gd name="T30" fmla="*/ 37 w 74"/>
                <a:gd name="T31" fmla="*/ 93 h 93"/>
                <a:gd name="T32" fmla="*/ 37 w 74"/>
                <a:gd name="T33" fmla="*/ 93 h 93"/>
                <a:gd name="T34" fmla="*/ 1 w 74"/>
                <a:gd name="T35" fmla="*/ 46 h 93"/>
                <a:gd name="T36" fmla="*/ 0 w 74"/>
                <a:gd name="T37" fmla="*/ 46 h 93"/>
                <a:gd name="T38" fmla="*/ 1 w 74"/>
                <a:gd name="T39" fmla="*/ 46 h 93"/>
                <a:gd name="T40" fmla="*/ 0 w 74"/>
                <a:gd name="T41"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93">
                  <a:moveTo>
                    <a:pt x="0" y="46"/>
                  </a:moveTo>
                  <a:cubicBezTo>
                    <a:pt x="1" y="46"/>
                    <a:pt x="1" y="46"/>
                    <a:pt x="1" y="46"/>
                  </a:cubicBezTo>
                  <a:cubicBezTo>
                    <a:pt x="1" y="21"/>
                    <a:pt x="17" y="0"/>
                    <a:pt x="37" y="0"/>
                  </a:cubicBezTo>
                  <a:cubicBezTo>
                    <a:pt x="37" y="0"/>
                    <a:pt x="37" y="0"/>
                    <a:pt x="37" y="0"/>
                  </a:cubicBezTo>
                  <a:cubicBezTo>
                    <a:pt x="37" y="0"/>
                    <a:pt x="37" y="0"/>
                    <a:pt x="37" y="0"/>
                  </a:cubicBezTo>
                  <a:cubicBezTo>
                    <a:pt x="38" y="0"/>
                    <a:pt x="38" y="0"/>
                    <a:pt x="38" y="0"/>
                  </a:cubicBezTo>
                  <a:cubicBezTo>
                    <a:pt x="38" y="0"/>
                    <a:pt x="38" y="0"/>
                    <a:pt x="38" y="0"/>
                  </a:cubicBezTo>
                  <a:cubicBezTo>
                    <a:pt x="58" y="0"/>
                    <a:pt x="74" y="21"/>
                    <a:pt x="74" y="46"/>
                  </a:cubicBezTo>
                  <a:cubicBezTo>
                    <a:pt x="74" y="46"/>
                    <a:pt x="74" y="46"/>
                    <a:pt x="74" y="46"/>
                  </a:cubicBezTo>
                  <a:cubicBezTo>
                    <a:pt x="74" y="46"/>
                    <a:pt x="74" y="46"/>
                    <a:pt x="74" y="46"/>
                  </a:cubicBezTo>
                  <a:cubicBezTo>
                    <a:pt x="74" y="46"/>
                    <a:pt x="74" y="46"/>
                    <a:pt x="74" y="46"/>
                  </a:cubicBezTo>
                  <a:cubicBezTo>
                    <a:pt x="74" y="46"/>
                    <a:pt x="74" y="46"/>
                    <a:pt x="74" y="46"/>
                  </a:cubicBezTo>
                  <a:cubicBezTo>
                    <a:pt x="74" y="71"/>
                    <a:pt x="58" y="92"/>
                    <a:pt x="38" y="93"/>
                  </a:cubicBezTo>
                  <a:cubicBezTo>
                    <a:pt x="38" y="93"/>
                    <a:pt x="38" y="93"/>
                    <a:pt x="38" y="93"/>
                  </a:cubicBezTo>
                  <a:cubicBezTo>
                    <a:pt x="37" y="93"/>
                    <a:pt x="37" y="93"/>
                    <a:pt x="37" y="93"/>
                  </a:cubicBezTo>
                  <a:cubicBezTo>
                    <a:pt x="37" y="93"/>
                    <a:pt x="37" y="93"/>
                    <a:pt x="37" y="93"/>
                  </a:cubicBezTo>
                  <a:cubicBezTo>
                    <a:pt x="37" y="93"/>
                    <a:pt x="37" y="93"/>
                    <a:pt x="37" y="93"/>
                  </a:cubicBezTo>
                  <a:cubicBezTo>
                    <a:pt x="17" y="92"/>
                    <a:pt x="1" y="71"/>
                    <a:pt x="1" y="46"/>
                  </a:cubicBezTo>
                  <a:cubicBezTo>
                    <a:pt x="0" y="46"/>
                    <a:pt x="0" y="46"/>
                    <a:pt x="0" y="46"/>
                  </a:cubicBezTo>
                  <a:cubicBezTo>
                    <a:pt x="1" y="46"/>
                    <a:pt x="1" y="46"/>
                    <a:pt x="1" y="46"/>
                  </a:cubicBezTo>
                  <a:lnTo>
                    <a:pt x="0" y="4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84" name="Freeform 880"/>
            <p:cNvSpPr>
              <a:spLocks/>
            </p:cNvSpPr>
            <p:nvPr/>
          </p:nvSpPr>
          <p:spPr bwMode="auto">
            <a:xfrm>
              <a:off x="3789" y="1855"/>
              <a:ext cx="144" cy="185"/>
            </a:xfrm>
            <a:custGeom>
              <a:avLst/>
              <a:gdLst>
                <a:gd name="T0" fmla="*/ 0 w 61"/>
                <a:gd name="T1" fmla="*/ 39 h 78"/>
                <a:gd name="T2" fmla="*/ 0 w 61"/>
                <a:gd name="T3" fmla="*/ 39 h 78"/>
                <a:gd name="T4" fmla="*/ 30 w 61"/>
                <a:gd name="T5" fmla="*/ 0 h 78"/>
                <a:gd name="T6" fmla="*/ 30 w 61"/>
                <a:gd name="T7" fmla="*/ 0 h 78"/>
                <a:gd name="T8" fmla="*/ 30 w 61"/>
                <a:gd name="T9" fmla="*/ 0 h 78"/>
                <a:gd name="T10" fmla="*/ 30 w 61"/>
                <a:gd name="T11" fmla="*/ 0 h 78"/>
                <a:gd name="T12" fmla="*/ 30 w 61"/>
                <a:gd name="T13" fmla="*/ 0 h 78"/>
                <a:gd name="T14" fmla="*/ 61 w 61"/>
                <a:gd name="T15" fmla="*/ 39 h 78"/>
                <a:gd name="T16" fmla="*/ 61 w 61"/>
                <a:gd name="T17" fmla="*/ 39 h 78"/>
                <a:gd name="T18" fmla="*/ 61 w 61"/>
                <a:gd name="T19" fmla="*/ 39 h 78"/>
                <a:gd name="T20" fmla="*/ 61 w 61"/>
                <a:gd name="T21" fmla="*/ 39 h 78"/>
                <a:gd name="T22" fmla="*/ 61 w 61"/>
                <a:gd name="T23" fmla="*/ 39 h 78"/>
                <a:gd name="T24" fmla="*/ 30 w 61"/>
                <a:gd name="T25" fmla="*/ 78 h 78"/>
                <a:gd name="T26" fmla="*/ 30 w 61"/>
                <a:gd name="T27" fmla="*/ 78 h 78"/>
                <a:gd name="T28" fmla="*/ 30 w 61"/>
                <a:gd name="T29" fmla="*/ 78 h 78"/>
                <a:gd name="T30" fmla="*/ 30 w 61"/>
                <a:gd name="T31" fmla="*/ 78 h 78"/>
                <a:gd name="T32" fmla="*/ 30 w 61"/>
                <a:gd name="T33" fmla="*/ 78 h 78"/>
                <a:gd name="T34" fmla="*/ 0 w 61"/>
                <a:gd name="T35" fmla="*/ 39 h 78"/>
                <a:gd name="T36" fmla="*/ 0 w 61"/>
                <a:gd name="T37" fmla="*/ 39 h 78"/>
                <a:gd name="T38" fmla="*/ 0 w 61"/>
                <a:gd name="T3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8">
                  <a:moveTo>
                    <a:pt x="0" y="39"/>
                  </a:moveTo>
                  <a:cubicBezTo>
                    <a:pt x="0" y="39"/>
                    <a:pt x="0" y="39"/>
                    <a:pt x="0" y="39"/>
                  </a:cubicBezTo>
                  <a:cubicBezTo>
                    <a:pt x="0" y="18"/>
                    <a:pt x="13" y="1"/>
                    <a:pt x="30" y="0"/>
                  </a:cubicBezTo>
                  <a:cubicBezTo>
                    <a:pt x="30" y="0"/>
                    <a:pt x="30" y="0"/>
                    <a:pt x="30" y="0"/>
                  </a:cubicBezTo>
                  <a:cubicBezTo>
                    <a:pt x="30" y="0"/>
                    <a:pt x="30" y="0"/>
                    <a:pt x="30" y="0"/>
                  </a:cubicBezTo>
                  <a:cubicBezTo>
                    <a:pt x="30" y="0"/>
                    <a:pt x="30" y="0"/>
                    <a:pt x="30" y="0"/>
                  </a:cubicBezTo>
                  <a:cubicBezTo>
                    <a:pt x="30" y="0"/>
                    <a:pt x="30" y="0"/>
                    <a:pt x="30" y="0"/>
                  </a:cubicBezTo>
                  <a:cubicBezTo>
                    <a:pt x="47" y="1"/>
                    <a:pt x="61" y="18"/>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60"/>
                    <a:pt x="47" y="78"/>
                    <a:pt x="30" y="78"/>
                  </a:cubicBezTo>
                  <a:cubicBezTo>
                    <a:pt x="30" y="78"/>
                    <a:pt x="30" y="78"/>
                    <a:pt x="30" y="78"/>
                  </a:cubicBezTo>
                  <a:cubicBezTo>
                    <a:pt x="30" y="78"/>
                    <a:pt x="30" y="78"/>
                    <a:pt x="30" y="78"/>
                  </a:cubicBezTo>
                  <a:cubicBezTo>
                    <a:pt x="30" y="78"/>
                    <a:pt x="30" y="78"/>
                    <a:pt x="30" y="78"/>
                  </a:cubicBezTo>
                  <a:cubicBezTo>
                    <a:pt x="30" y="78"/>
                    <a:pt x="30" y="78"/>
                    <a:pt x="30" y="78"/>
                  </a:cubicBezTo>
                  <a:cubicBezTo>
                    <a:pt x="13" y="78"/>
                    <a:pt x="0" y="60"/>
                    <a:pt x="0" y="39"/>
                  </a:cubicBezTo>
                  <a:cubicBezTo>
                    <a:pt x="0" y="39"/>
                    <a:pt x="0" y="39"/>
                    <a:pt x="0" y="39"/>
                  </a:cubicBezTo>
                  <a:cubicBezTo>
                    <a:pt x="0" y="39"/>
                    <a:pt x="0" y="39"/>
                    <a:pt x="0" y="3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85" name="Freeform 881"/>
            <p:cNvSpPr>
              <a:spLocks/>
            </p:cNvSpPr>
            <p:nvPr/>
          </p:nvSpPr>
          <p:spPr bwMode="auto">
            <a:xfrm>
              <a:off x="3791" y="1903"/>
              <a:ext cx="121" cy="121"/>
            </a:xfrm>
            <a:custGeom>
              <a:avLst/>
              <a:gdLst>
                <a:gd name="T0" fmla="*/ 51 w 51"/>
                <a:gd name="T1" fmla="*/ 46 h 51"/>
                <a:gd name="T2" fmla="*/ 46 w 51"/>
                <a:gd name="T3" fmla="*/ 51 h 51"/>
                <a:gd name="T4" fmla="*/ 0 w 51"/>
                <a:gd name="T5" fmla="*/ 8 h 51"/>
                <a:gd name="T6" fmla="*/ 3 w 51"/>
                <a:gd name="T7" fmla="*/ 0 h 51"/>
                <a:gd name="T8" fmla="*/ 51 w 51"/>
                <a:gd name="T9" fmla="*/ 46 h 51"/>
              </a:gdLst>
              <a:ahLst/>
              <a:cxnLst>
                <a:cxn ang="0">
                  <a:pos x="T0" y="T1"/>
                </a:cxn>
                <a:cxn ang="0">
                  <a:pos x="T2" y="T3"/>
                </a:cxn>
                <a:cxn ang="0">
                  <a:pos x="T4" y="T5"/>
                </a:cxn>
                <a:cxn ang="0">
                  <a:pos x="T6" y="T7"/>
                </a:cxn>
                <a:cxn ang="0">
                  <a:pos x="T8" y="T9"/>
                </a:cxn>
              </a:cxnLst>
              <a:rect l="0" t="0" r="r" b="b"/>
              <a:pathLst>
                <a:path w="51" h="51">
                  <a:moveTo>
                    <a:pt x="51" y="46"/>
                  </a:moveTo>
                  <a:cubicBezTo>
                    <a:pt x="49" y="48"/>
                    <a:pt x="48" y="50"/>
                    <a:pt x="46" y="51"/>
                  </a:cubicBezTo>
                  <a:cubicBezTo>
                    <a:pt x="0" y="8"/>
                    <a:pt x="0" y="8"/>
                    <a:pt x="0" y="8"/>
                  </a:cubicBezTo>
                  <a:cubicBezTo>
                    <a:pt x="1" y="5"/>
                    <a:pt x="2" y="3"/>
                    <a:pt x="3" y="0"/>
                  </a:cubicBezTo>
                  <a:lnTo>
                    <a:pt x="51" y="46"/>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86" name="Freeform 882"/>
            <p:cNvSpPr>
              <a:spLocks/>
            </p:cNvSpPr>
            <p:nvPr/>
          </p:nvSpPr>
          <p:spPr bwMode="auto">
            <a:xfrm>
              <a:off x="3789" y="1953"/>
              <a:ext cx="90" cy="87"/>
            </a:xfrm>
            <a:custGeom>
              <a:avLst/>
              <a:gdLst>
                <a:gd name="T0" fmla="*/ 0 w 38"/>
                <a:gd name="T1" fmla="*/ 0 h 37"/>
                <a:gd name="T2" fmla="*/ 38 w 38"/>
                <a:gd name="T3" fmla="*/ 36 h 37"/>
                <a:gd name="T4" fmla="*/ 30 w 38"/>
                <a:gd name="T5" fmla="*/ 37 h 37"/>
                <a:gd name="T6" fmla="*/ 30 w 38"/>
                <a:gd name="T7" fmla="*/ 37 h 37"/>
                <a:gd name="T8" fmla="*/ 30 w 38"/>
                <a:gd name="T9" fmla="*/ 37 h 37"/>
                <a:gd name="T10" fmla="*/ 30 w 38"/>
                <a:gd name="T11" fmla="*/ 37 h 37"/>
                <a:gd name="T12" fmla="*/ 30 w 38"/>
                <a:gd name="T13" fmla="*/ 37 h 37"/>
                <a:gd name="T14" fmla="*/ 28 w 38"/>
                <a:gd name="T15" fmla="*/ 37 h 37"/>
                <a:gd name="T16" fmla="*/ 2 w 38"/>
                <a:gd name="T17" fmla="*/ 13 h 37"/>
                <a:gd name="T18" fmla="*/ 0 w 38"/>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0" y="0"/>
                  </a:moveTo>
                  <a:cubicBezTo>
                    <a:pt x="38" y="36"/>
                    <a:pt x="38" y="36"/>
                    <a:pt x="38" y="36"/>
                  </a:cubicBezTo>
                  <a:cubicBezTo>
                    <a:pt x="35" y="36"/>
                    <a:pt x="33"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8" y="37"/>
                    <a:pt x="28" y="37"/>
                  </a:cubicBezTo>
                  <a:cubicBezTo>
                    <a:pt x="2" y="13"/>
                    <a:pt x="2" y="13"/>
                    <a:pt x="2" y="13"/>
                  </a:cubicBezTo>
                  <a:cubicBezTo>
                    <a:pt x="1" y="9"/>
                    <a:pt x="0" y="5"/>
                    <a:pt x="0" y="0"/>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87" name="Freeform 883"/>
            <p:cNvSpPr>
              <a:spLocks/>
            </p:cNvSpPr>
            <p:nvPr/>
          </p:nvSpPr>
          <p:spPr bwMode="auto">
            <a:xfrm>
              <a:off x="3848" y="1855"/>
              <a:ext cx="83" cy="81"/>
            </a:xfrm>
            <a:custGeom>
              <a:avLst/>
              <a:gdLst>
                <a:gd name="T0" fmla="*/ 35 w 35"/>
                <a:gd name="T1" fmla="*/ 34 h 34"/>
                <a:gd name="T2" fmla="*/ 0 w 35"/>
                <a:gd name="T3" fmla="*/ 1 h 34"/>
                <a:gd name="T4" fmla="*/ 5 w 35"/>
                <a:gd name="T5" fmla="*/ 0 h 34"/>
                <a:gd name="T6" fmla="*/ 5 w 35"/>
                <a:gd name="T7" fmla="*/ 0 h 34"/>
                <a:gd name="T8" fmla="*/ 5 w 35"/>
                <a:gd name="T9" fmla="*/ 0 h 34"/>
                <a:gd name="T10" fmla="*/ 5 w 35"/>
                <a:gd name="T11" fmla="*/ 0 h 34"/>
                <a:gd name="T12" fmla="*/ 5 w 35"/>
                <a:gd name="T13" fmla="*/ 0 h 34"/>
                <a:gd name="T14" fmla="*/ 11 w 35"/>
                <a:gd name="T15" fmla="*/ 1 h 34"/>
                <a:gd name="T16" fmla="*/ 32 w 35"/>
                <a:gd name="T17" fmla="*/ 20 h 34"/>
                <a:gd name="T18" fmla="*/ 35 w 35"/>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35" y="34"/>
                  </a:moveTo>
                  <a:cubicBezTo>
                    <a:pt x="0" y="1"/>
                    <a:pt x="0" y="1"/>
                    <a:pt x="0" y="1"/>
                  </a:cubicBezTo>
                  <a:cubicBezTo>
                    <a:pt x="1" y="1"/>
                    <a:pt x="3" y="0"/>
                    <a:pt x="5" y="0"/>
                  </a:cubicBezTo>
                  <a:cubicBezTo>
                    <a:pt x="5" y="0"/>
                    <a:pt x="5" y="0"/>
                    <a:pt x="5" y="0"/>
                  </a:cubicBezTo>
                  <a:cubicBezTo>
                    <a:pt x="5" y="0"/>
                    <a:pt x="5" y="0"/>
                    <a:pt x="5" y="0"/>
                  </a:cubicBezTo>
                  <a:cubicBezTo>
                    <a:pt x="5" y="0"/>
                    <a:pt x="5" y="0"/>
                    <a:pt x="5" y="0"/>
                  </a:cubicBezTo>
                  <a:cubicBezTo>
                    <a:pt x="5" y="0"/>
                    <a:pt x="5" y="0"/>
                    <a:pt x="5" y="0"/>
                  </a:cubicBezTo>
                  <a:cubicBezTo>
                    <a:pt x="7" y="0"/>
                    <a:pt x="9" y="1"/>
                    <a:pt x="11" y="1"/>
                  </a:cubicBezTo>
                  <a:cubicBezTo>
                    <a:pt x="32" y="20"/>
                    <a:pt x="32" y="20"/>
                    <a:pt x="32" y="20"/>
                  </a:cubicBezTo>
                  <a:cubicBezTo>
                    <a:pt x="34" y="24"/>
                    <a:pt x="35" y="29"/>
                    <a:pt x="35" y="34"/>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88" name="Freeform 884"/>
            <p:cNvSpPr>
              <a:spLocks/>
            </p:cNvSpPr>
            <p:nvPr/>
          </p:nvSpPr>
          <p:spPr bwMode="auto">
            <a:xfrm>
              <a:off x="3810" y="1870"/>
              <a:ext cx="121" cy="118"/>
            </a:xfrm>
            <a:custGeom>
              <a:avLst/>
              <a:gdLst>
                <a:gd name="T0" fmla="*/ 6 w 51"/>
                <a:gd name="T1" fmla="*/ 0 h 50"/>
                <a:gd name="T2" fmla="*/ 51 w 51"/>
                <a:gd name="T3" fmla="*/ 42 h 50"/>
                <a:gd name="T4" fmla="*/ 48 w 51"/>
                <a:gd name="T5" fmla="*/ 50 h 50"/>
                <a:gd name="T6" fmla="*/ 0 w 51"/>
                <a:gd name="T7" fmla="*/ 5 h 50"/>
                <a:gd name="T8" fmla="*/ 6 w 51"/>
                <a:gd name="T9" fmla="*/ 0 h 50"/>
              </a:gdLst>
              <a:ahLst/>
              <a:cxnLst>
                <a:cxn ang="0">
                  <a:pos x="T0" y="T1"/>
                </a:cxn>
                <a:cxn ang="0">
                  <a:pos x="T2" y="T3"/>
                </a:cxn>
                <a:cxn ang="0">
                  <a:pos x="T4" y="T5"/>
                </a:cxn>
                <a:cxn ang="0">
                  <a:pos x="T6" y="T7"/>
                </a:cxn>
                <a:cxn ang="0">
                  <a:pos x="T8" y="T9"/>
                </a:cxn>
              </a:cxnLst>
              <a:rect l="0" t="0" r="r" b="b"/>
              <a:pathLst>
                <a:path w="51" h="50">
                  <a:moveTo>
                    <a:pt x="6" y="0"/>
                  </a:moveTo>
                  <a:cubicBezTo>
                    <a:pt x="51" y="42"/>
                    <a:pt x="51" y="42"/>
                    <a:pt x="51" y="42"/>
                  </a:cubicBezTo>
                  <a:cubicBezTo>
                    <a:pt x="50" y="45"/>
                    <a:pt x="49" y="48"/>
                    <a:pt x="48" y="50"/>
                  </a:cubicBezTo>
                  <a:cubicBezTo>
                    <a:pt x="0" y="5"/>
                    <a:pt x="0" y="5"/>
                    <a:pt x="0" y="5"/>
                  </a:cubicBezTo>
                  <a:cubicBezTo>
                    <a:pt x="2" y="3"/>
                    <a:pt x="4" y="1"/>
                    <a:pt x="6" y="0"/>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89" name="Freeform 885"/>
            <p:cNvSpPr>
              <a:spLocks/>
            </p:cNvSpPr>
            <p:nvPr/>
          </p:nvSpPr>
          <p:spPr bwMode="auto">
            <a:xfrm>
              <a:off x="2870" y="2375"/>
              <a:ext cx="68" cy="66"/>
            </a:xfrm>
            <a:custGeom>
              <a:avLst/>
              <a:gdLst>
                <a:gd name="T0" fmla="*/ 0 w 29"/>
                <a:gd name="T1" fmla="*/ 20 h 28"/>
                <a:gd name="T2" fmla="*/ 8 w 29"/>
                <a:gd name="T3" fmla="*/ 28 h 28"/>
                <a:gd name="T4" fmla="*/ 21 w 29"/>
                <a:gd name="T5" fmla="*/ 28 h 28"/>
                <a:gd name="T6" fmla="*/ 29 w 29"/>
                <a:gd name="T7" fmla="*/ 20 h 28"/>
                <a:gd name="T8" fmla="*/ 29 w 29"/>
                <a:gd name="T9" fmla="*/ 8 h 28"/>
                <a:gd name="T10" fmla="*/ 21 w 29"/>
                <a:gd name="T11" fmla="*/ 0 h 28"/>
                <a:gd name="T12" fmla="*/ 8 w 29"/>
                <a:gd name="T13" fmla="*/ 0 h 28"/>
                <a:gd name="T14" fmla="*/ 0 w 29"/>
                <a:gd name="T15" fmla="*/ 8 h 28"/>
                <a:gd name="T16" fmla="*/ 0 w 29"/>
                <a:gd name="T1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0" y="20"/>
                  </a:moveTo>
                  <a:cubicBezTo>
                    <a:pt x="0" y="24"/>
                    <a:pt x="4" y="28"/>
                    <a:pt x="8" y="28"/>
                  </a:cubicBezTo>
                  <a:cubicBezTo>
                    <a:pt x="21" y="28"/>
                    <a:pt x="21" y="28"/>
                    <a:pt x="21" y="28"/>
                  </a:cubicBezTo>
                  <a:cubicBezTo>
                    <a:pt x="26" y="28"/>
                    <a:pt x="29" y="24"/>
                    <a:pt x="29" y="20"/>
                  </a:cubicBezTo>
                  <a:cubicBezTo>
                    <a:pt x="29" y="8"/>
                    <a:pt x="29" y="8"/>
                    <a:pt x="29" y="8"/>
                  </a:cubicBezTo>
                  <a:cubicBezTo>
                    <a:pt x="29" y="3"/>
                    <a:pt x="26" y="0"/>
                    <a:pt x="21" y="0"/>
                  </a:cubicBezTo>
                  <a:cubicBezTo>
                    <a:pt x="8" y="0"/>
                    <a:pt x="8" y="0"/>
                    <a:pt x="8" y="0"/>
                  </a:cubicBezTo>
                  <a:cubicBezTo>
                    <a:pt x="4" y="0"/>
                    <a:pt x="0" y="3"/>
                    <a:pt x="0" y="8"/>
                  </a:cubicBez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90" name="Freeform 886"/>
            <p:cNvSpPr>
              <a:spLocks/>
            </p:cNvSpPr>
            <p:nvPr/>
          </p:nvSpPr>
          <p:spPr bwMode="auto">
            <a:xfrm>
              <a:off x="2848" y="2356"/>
              <a:ext cx="57" cy="109"/>
            </a:xfrm>
            <a:custGeom>
              <a:avLst/>
              <a:gdLst>
                <a:gd name="T0" fmla="*/ 8 w 24"/>
                <a:gd name="T1" fmla="*/ 0 h 46"/>
                <a:gd name="T2" fmla="*/ 0 w 24"/>
                <a:gd name="T3" fmla="*/ 8 h 46"/>
                <a:gd name="T4" fmla="*/ 0 w 24"/>
                <a:gd name="T5" fmla="*/ 38 h 46"/>
                <a:gd name="T6" fmla="*/ 8 w 24"/>
                <a:gd name="T7" fmla="*/ 46 h 46"/>
                <a:gd name="T8" fmla="*/ 17 w 24"/>
                <a:gd name="T9" fmla="*/ 46 h 46"/>
                <a:gd name="T10" fmla="*/ 24 w 24"/>
                <a:gd name="T11" fmla="*/ 38 h 46"/>
                <a:gd name="T12" fmla="*/ 24 w 24"/>
                <a:gd name="T13" fmla="*/ 8 h 46"/>
                <a:gd name="T14" fmla="*/ 17 w 24"/>
                <a:gd name="T15" fmla="*/ 0 h 46"/>
                <a:gd name="T16" fmla="*/ 8 w 24"/>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6">
                  <a:moveTo>
                    <a:pt x="8" y="0"/>
                  </a:moveTo>
                  <a:cubicBezTo>
                    <a:pt x="4" y="0"/>
                    <a:pt x="0" y="4"/>
                    <a:pt x="0" y="8"/>
                  </a:cubicBezTo>
                  <a:cubicBezTo>
                    <a:pt x="0" y="38"/>
                    <a:pt x="0" y="38"/>
                    <a:pt x="0" y="38"/>
                  </a:cubicBezTo>
                  <a:cubicBezTo>
                    <a:pt x="0" y="43"/>
                    <a:pt x="4" y="46"/>
                    <a:pt x="8" y="46"/>
                  </a:cubicBezTo>
                  <a:cubicBezTo>
                    <a:pt x="17" y="46"/>
                    <a:pt x="17" y="46"/>
                    <a:pt x="17" y="46"/>
                  </a:cubicBezTo>
                  <a:cubicBezTo>
                    <a:pt x="21" y="46"/>
                    <a:pt x="24" y="43"/>
                    <a:pt x="24" y="38"/>
                  </a:cubicBezTo>
                  <a:cubicBezTo>
                    <a:pt x="24" y="8"/>
                    <a:pt x="24" y="8"/>
                    <a:pt x="24" y="8"/>
                  </a:cubicBezTo>
                  <a:cubicBezTo>
                    <a:pt x="24" y="4"/>
                    <a:pt x="21" y="0"/>
                    <a:pt x="17" y="0"/>
                  </a:cubicBezTo>
                  <a:lnTo>
                    <a:pt x="8" y="0"/>
                  </a:lnTo>
                  <a:close/>
                </a:path>
              </a:pathLst>
            </a:custGeom>
            <a:solidFill>
              <a:srgbClr val="706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391" name="Freeform 887"/>
            <p:cNvSpPr>
              <a:spLocks/>
            </p:cNvSpPr>
            <p:nvPr/>
          </p:nvSpPr>
          <p:spPr bwMode="auto">
            <a:xfrm>
              <a:off x="1522" y="2422"/>
              <a:ext cx="1423" cy="118"/>
            </a:xfrm>
            <a:custGeom>
              <a:avLst/>
              <a:gdLst>
                <a:gd name="T0" fmla="*/ 0 w 601"/>
                <a:gd name="T1" fmla="*/ 42 h 50"/>
                <a:gd name="T2" fmla="*/ 8 w 601"/>
                <a:gd name="T3" fmla="*/ 50 h 50"/>
                <a:gd name="T4" fmla="*/ 594 w 601"/>
                <a:gd name="T5" fmla="*/ 50 h 50"/>
                <a:gd name="T6" fmla="*/ 601 w 601"/>
                <a:gd name="T7" fmla="*/ 42 h 50"/>
                <a:gd name="T8" fmla="*/ 601 w 601"/>
                <a:gd name="T9" fmla="*/ 7 h 50"/>
                <a:gd name="T10" fmla="*/ 594 w 601"/>
                <a:gd name="T11" fmla="*/ 0 h 50"/>
                <a:gd name="T12" fmla="*/ 8 w 601"/>
                <a:gd name="T13" fmla="*/ 0 h 50"/>
                <a:gd name="T14" fmla="*/ 0 w 601"/>
                <a:gd name="T15" fmla="*/ 7 h 50"/>
                <a:gd name="T16" fmla="*/ 0 w 601"/>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50">
                  <a:moveTo>
                    <a:pt x="0" y="42"/>
                  </a:moveTo>
                  <a:cubicBezTo>
                    <a:pt x="0" y="46"/>
                    <a:pt x="4" y="50"/>
                    <a:pt x="8" y="50"/>
                  </a:cubicBezTo>
                  <a:cubicBezTo>
                    <a:pt x="594" y="50"/>
                    <a:pt x="594" y="50"/>
                    <a:pt x="594" y="50"/>
                  </a:cubicBezTo>
                  <a:cubicBezTo>
                    <a:pt x="598" y="50"/>
                    <a:pt x="601" y="46"/>
                    <a:pt x="601" y="42"/>
                  </a:cubicBezTo>
                  <a:cubicBezTo>
                    <a:pt x="601" y="7"/>
                    <a:pt x="601" y="7"/>
                    <a:pt x="601" y="7"/>
                  </a:cubicBezTo>
                  <a:cubicBezTo>
                    <a:pt x="601" y="3"/>
                    <a:pt x="598" y="0"/>
                    <a:pt x="594" y="0"/>
                  </a:cubicBezTo>
                  <a:cubicBezTo>
                    <a:pt x="8" y="0"/>
                    <a:pt x="8" y="0"/>
                    <a:pt x="8" y="0"/>
                  </a:cubicBezTo>
                  <a:cubicBezTo>
                    <a:pt x="4" y="0"/>
                    <a:pt x="0" y="3"/>
                    <a:pt x="0" y="7"/>
                  </a:cubicBezTo>
                  <a:lnTo>
                    <a:pt x="0" y="42"/>
                  </a:lnTo>
                  <a:close/>
                </a:path>
              </a:pathLst>
            </a:custGeom>
            <a:solidFill>
              <a:srgbClr val="575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grpSp>
      <p:grpSp>
        <p:nvGrpSpPr>
          <p:cNvPr id="610" name="Group 157"/>
          <p:cNvGrpSpPr>
            <a:grpSpLocks noChangeAspect="1"/>
          </p:cNvGrpSpPr>
          <p:nvPr/>
        </p:nvGrpSpPr>
        <p:grpSpPr bwMode="auto">
          <a:xfrm>
            <a:off x="6213420" y="5738683"/>
            <a:ext cx="424400" cy="218363"/>
            <a:chOff x="5099" y="2000"/>
            <a:chExt cx="1825" cy="939"/>
          </a:xfrm>
        </p:grpSpPr>
        <p:sp>
          <p:nvSpPr>
            <p:cNvPr id="611" name="Rectangle 159"/>
            <p:cNvSpPr>
              <a:spLocks noChangeArrowheads="1"/>
            </p:cNvSpPr>
            <p:nvPr/>
          </p:nvSpPr>
          <p:spPr bwMode="auto">
            <a:xfrm>
              <a:off x="5438" y="2065"/>
              <a:ext cx="117" cy="87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p>
              <a:endParaRPr lang="en-US" sz="1350"/>
            </a:p>
          </p:txBody>
        </p:sp>
        <p:sp>
          <p:nvSpPr>
            <p:cNvPr id="612" name="Rectangle 160"/>
            <p:cNvSpPr>
              <a:spLocks noChangeArrowheads="1"/>
            </p:cNvSpPr>
            <p:nvPr/>
          </p:nvSpPr>
          <p:spPr bwMode="auto">
            <a:xfrm>
              <a:off x="5502" y="2065"/>
              <a:ext cx="53" cy="874"/>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p>
              <a:endParaRPr lang="en-US" sz="1350"/>
            </a:p>
          </p:txBody>
        </p:sp>
        <p:sp>
          <p:nvSpPr>
            <p:cNvPr id="613" name="Rectangle 161"/>
            <p:cNvSpPr>
              <a:spLocks noChangeArrowheads="1"/>
            </p:cNvSpPr>
            <p:nvPr/>
          </p:nvSpPr>
          <p:spPr bwMode="auto">
            <a:xfrm>
              <a:off x="6468" y="2065"/>
              <a:ext cx="106" cy="87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p>
              <a:endParaRPr lang="en-US" sz="1350"/>
            </a:p>
          </p:txBody>
        </p:sp>
        <p:sp>
          <p:nvSpPr>
            <p:cNvPr id="614" name="Rectangle 162"/>
            <p:cNvSpPr>
              <a:spLocks noChangeArrowheads="1"/>
            </p:cNvSpPr>
            <p:nvPr/>
          </p:nvSpPr>
          <p:spPr bwMode="auto">
            <a:xfrm>
              <a:off x="6521" y="2065"/>
              <a:ext cx="53" cy="874"/>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p>
              <a:endParaRPr lang="en-US" sz="1350"/>
            </a:p>
          </p:txBody>
        </p:sp>
        <p:sp>
          <p:nvSpPr>
            <p:cNvPr id="615" name="Rectangle 163"/>
            <p:cNvSpPr>
              <a:spLocks noChangeArrowheads="1"/>
            </p:cNvSpPr>
            <p:nvPr/>
          </p:nvSpPr>
          <p:spPr bwMode="auto">
            <a:xfrm>
              <a:off x="5109" y="2000"/>
              <a:ext cx="1815" cy="281"/>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16" name="Freeform 164"/>
            <p:cNvSpPr>
              <a:spLocks/>
            </p:cNvSpPr>
            <p:nvPr/>
          </p:nvSpPr>
          <p:spPr bwMode="auto">
            <a:xfrm>
              <a:off x="5099" y="2270"/>
              <a:ext cx="10" cy="11"/>
            </a:xfrm>
            <a:custGeom>
              <a:avLst/>
              <a:gdLst>
                <a:gd name="T0" fmla="*/ 10 w 10"/>
                <a:gd name="T1" fmla="*/ 11 h 11"/>
                <a:gd name="T2" fmla="*/ 10 w 10"/>
                <a:gd name="T3" fmla="*/ 0 h 11"/>
                <a:gd name="T4" fmla="*/ 0 w 10"/>
                <a:gd name="T5" fmla="*/ 11 h 11"/>
                <a:gd name="T6" fmla="*/ 10 w 10"/>
                <a:gd name="T7" fmla="*/ 11 h 11"/>
              </a:gdLst>
              <a:ahLst/>
              <a:cxnLst>
                <a:cxn ang="0">
                  <a:pos x="T0" y="T1"/>
                </a:cxn>
                <a:cxn ang="0">
                  <a:pos x="T2" y="T3"/>
                </a:cxn>
                <a:cxn ang="0">
                  <a:pos x="T4" y="T5"/>
                </a:cxn>
                <a:cxn ang="0">
                  <a:pos x="T6" y="T7"/>
                </a:cxn>
              </a:cxnLst>
              <a:rect l="0" t="0" r="r" b="b"/>
              <a:pathLst>
                <a:path w="10" h="11">
                  <a:moveTo>
                    <a:pt x="10" y="11"/>
                  </a:moveTo>
                  <a:lnTo>
                    <a:pt x="10" y="0"/>
                  </a:lnTo>
                  <a:lnTo>
                    <a:pt x="0" y="11"/>
                  </a:lnTo>
                  <a:lnTo>
                    <a:pt x="10" y="11"/>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17" name="Freeform 165"/>
            <p:cNvSpPr>
              <a:spLocks/>
            </p:cNvSpPr>
            <p:nvPr/>
          </p:nvSpPr>
          <p:spPr bwMode="auto">
            <a:xfrm>
              <a:off x="5247" y="2000"/>
              <a:ext cx="276" cy="281"/>
            </a:xfrm>
            <a:custGeom>
              <a:avLst/>
              <a:gdLst>
                <a:gd name="T0" fmla="*/ 181 w 276"/>
                <a:gd name="T1" fmla="*/ 0 h 281"/>
                <a:gd name="T2" fmla="*/ 0 w 276"/>
                <a:gd name="T3" fmla="*/ 281 h 281"/>
                <a:gd name="T4" fmla="*/ 106 w 276"/>
                <a:gd name="T5" fmla="*/ 281 h 281"/>
                <a:gd name="T6" fmla="*/ 276 w 276"/>
                <a:gd name="T7" fmla="*/ 0 h 281"/>
                <a:gd name="T8" fmla="*/ 181 w 276"/>
                <a:gd name="T9" fmla="*/ 0 h 281"/>
              </a:gdLst>
              <a:ahLst/>
              <a:cxnLst>
                <a:cxn ang="0">
                  <a:pos x="T0" y="T1"/>
                </a:cxn>
                <a:cxn ang="0">
                  <a:pos x="T2" y="T3"/>
                </a:cxn>
                <a:cxn ang="0">
                  <a:pos x="T4" y="T5"/>
                </a:cxn>
                <a:cxn ang="0">
                  <a:pos x="T6" y="T7"/>
                </a:cxn>
                <a:cxn ang="0">
                  <a:pos x="T8" y="T9"/>
                </a:cxn>
              </a:cxnLst>
              <a:rect l="0" t="0" r="r" b="b"/>
              <a:pathLst>
                <a:path w="276" h="281">
                  <a:moveTo>
                    <a:pt x="181" y="0"/>
                  </a:moveTo>
                  <a:lnTo>
                    <a:pt x="0" y="281"/>
                  </a:lnTo>
                  <a:lnTo>
                    <a:pt x="106" y="281"/>
                  </a:lnTo>
                  <a:lnTo>
                    <a:pt x="276" y="0"/>
                  </a:lnTo>
                  <a:lnTo>
                    <a:pt x="18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18" name="Freeform 166"/>
            <p:cNvSpPr>
              <a:spLocks/>
            </p:cNvSpPr>
            <p:nvPr/>
          </p:nvSpPr>
          <p:spPr bwMode="auto">
            <a:xfrm>
              <a:off x="5109" y="2000"/>
              <a:ext cx="170" cy="270"/>
            </a:xfrm>
            <a:custGeom>
              <a:avLst/>
              <a:gdLst>
                <a:gd name="T0" fmla="*/ 0 w 170"/>
                <a:gd name="T1" fmla="*/ 0 h 270"/>
                <a:gd name="T2" fmla="*/ 0 w 170"/>
                <a:gd name="T3" fmla="*/ 270 h 270"/>
                <a:gd name="T4" fmla="*/ 170 w 170"/>
                <a:gd name="T5" fmla="*/ 0 h 270"/>
                <a:gd name="T6" fmla="*/ 0 w 170"/>
                <a:gd name="T7" fmla="*/ 0 h 270"/>
              </a:gdLst>
              <a:ahLst/>
              <a:cxnLst>
                <a:cxn ang="0">
                  <a:pos x="T0" y="T1"/>
                </a:cxn>
                <a:cxn ang="0">
                  <a:pos x="T2" y="T3"/>
                </a:cxn>
                <a:cxn ang="0">
                  <a:pos x="T4" y="T5"/>
                </a:cxn>
                <a:cxn ang="0">
                  <a:pos x="T6" y="T7"/>
                </a:cxn>
              </a:cxnLst>
              <a:rect l="0" t="0" r="r" b="b"/>
              <a:pathLst>
                <a:path w="170" h="270">
                  <a:moveTo>
                    <a:pt x="0" y="0"/>
                  </a:moveTo>
                  <a:lnTo>
                    <a:pt x="0" y="270"/>
                  </a:lnTo>
                  <a:lnTo>
                    <a:pt x="170"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19" name="Freeform 167"/>
            <p:cNvSpPr>
              <a:spLocks/>
            </p:cNvSpPr>
            <p:nvPr/>
          </p:nvSpPr>
          <p:spPr bwMode="auto">
            <a:xfrm>
              <a:off x="5746" y="2000"/>
              <a:ext cx="276" cy="281"/>
            </a:xfrm>
            <a:custGeom>
              <a:avLst/>
              <a:gdLst>
                <a:gd name="T0" fmla="*/ 170 w 276"/>
                <a:gd name="T1" fmla="*/ 0 h 281"/>
                <a:gd name="T2" fmla="*/ 0 w 276"/>
                <a:gd name="T3" fmla="*/ 281 h 281"/>
                <a:gd name="T4" fmla="*/ 96 w 276"/>
                <a:gd name="T5" fmla="*/ 281 h 281"/>
                <a:gd name="T6" fmla="*/ 276 w 276"/>
                <a:gd name="T7" fmla="*/ 0 h 281"/>
                <a:gd name="T8" fmla="*/ 170 w 276"/>
                <a:gd name="T9" fmla="*/ 0 h 281"/>
              </a:gdLst>
              <a:ahLst/>
              <a:cxnLst>
                <a:cxn ang="0">
                  <a:pos x="T0" y="T1"/>
                </a:cxn>
                <a:cxn ang="0">
                  <a:pos x="T2" y="T3"/>
                </a:cxn>
                <a:cxn ang="0">
                  <a:pos x="T4" y="T5"/>
                </a:cxn>
                <a:cxn ang="0">
                  <a:pos x="T6" y="T7"/>
                </a:cxn>
                <a:cxn ang="0">
                  <a:pos x="T8" y="T9"/>
                </a:cxn>
              </a:cxnLst>
              <a:rect l="0" t="0" r="r" b="b"/>
              <a:pathLst>
                <a:path w="276" h="281">
                  <a:moveTo>
                    <a:pt x="170" y="0"/>
                  </a:moveTo>
                  <a:lnTo>
                    <a:pt x="0" y="281"/>
                  </a:lnTo>
                  <a:lnTo>
                    <a:pt x="96" y="281"/>
                  </a:lnTo>
                  <a:lnTo>
                    <a:pt x="276" y="0"/>
                  </a:lnTo>
                  <a:lnTo>
                    <a:pt x="17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20" name="Freeform 168"/>
            <p:cNvSpPr>
              <a:spLocks/>
            </p:cNvSpPr>
            <p:nvPr/>
          </p:nvSpPr>
          <p:spPr bwMode="auto">
            <a:xfrm>
              <a:off x="5491" y="2000"/>
              <a:ext cx="287" cy="281"/>
            </a:xfrm>
            <a:custGeom>
              <a:avLst/>
              <a:gdLst>
                <a:gd name="T0" fmla="*/ 181 w 287"/>
                <a:gd name="T1" fmla="*/ 0 h 281"/>
                <a:gd name="T2" fmla="*/ 0 w 287"/>
                <a:gd name="T3" fmla="*/ 281 h 281"/>
                <a:gd name="T4" fmla="*/ 107 w 287"/>
                <a:gd name="T5" fmla="*/ 281 h 281"/>
                <a:gd name="T6" fmla="*/ 287 w 287"/>
                <a:gd name="T7" fmla="*/ 0 h 281"/>
                <a:gd name="T8" fmla="*/ 181 w 287"/>
                <a:gd name="T9" fmla="*/ 0 h 281"/>
              </a:gdLst>
              <a:ahLst/>
              <a:cxnLst>
                <a:cxn ang="0">
                  <a:pos x="T0" y="T1"/>
                </a:cxn>
                <a:cxn ang="0">
                  <a:pos x="T2" y="T3"/>
                </a:cxn>
                <a:cxn ang="0">
                  <a:pos x="T4" y="T5"/>
                </a:cxn>
                <a:cxn ang="0">
                  <a:pos x="T6" y="T7"/>
                </a:cxn>
                <a:cxn ang="0">
                  <a:pos x="T8" y="T9"/>
                </a:cxn>
              </a:cxnLst>
              <a:rect l="0" t="0" r="r" b="b"/>
              <a:pathLst>
                <a:path w="287" h="281">
                  <a:moveTo>
                    <a:pt x="181" y="0"/>
                  </a:moveTo>
                  <a:lnTo>
                    <a:pt x="0" y="281"/>
                  </a:lnTo>
                  <a:lnTo>
                    <a:pt x="107" y="281"/>
                  </a:lnTo>
                  <a:lnTo>
                    <a:pt x="287" y="0"/>
                  </a:lnTo>
                  <a:lnTo>
                    <a:pt x="18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21" name="Freeform 169"/>
            <p:cNvSpPr>
              <a:spLocks/>
            </p:cNvSpPr>
            <p:nvPr/>
          </p:nvSpPr>
          <p:spPr bwMode="auto">
            <a:xfrm>
              <a:off x="6489" y="2000"/>
              <a:ext cx="276" cy="281"/>
            </a:xfrm>
            <a:custGeom>
              <a:avLst/>
              <a:gdLst>
                <a:gd name="T0" fmla="*/ 181 w 276"/>
                <a:gd name="T1" fmla="*/ 0 h 281"/>
                <a:gd name="T2" fmla="*/ 0 w 276"/>
                <a:gd name="T3" fmla="*/ 281 h 281"/>
                <a:gd name="T4" fmla="*/ 96 w 276"/>
                <a:gd name="T5" fmla="*/ 281 h 281"/>
                <a:gd name="T6" fmla="*/ 276 w 276"/>
                <a:gd name="T7" fmla="*/ 0 h 281"/>
                <a:gd name="T8" fmla="*/ 181 w 276"/>
                <a:gd name="T9" fmla="*/ 0 h 281"/>
              </a:gdLst>
              <a:ahLst/>
              <a:cxnLst>
                <a:cxn ang="0">
                  <a:pos x="T0" y="T1"/>
                </a:cxn>
                <a:cxn ang="0">
                  <a:pos x="T2" y="T3"/>
                </a:cxn>
                <a:cxn ang="0">
                  <a:pos x="T4" y="T5"/>
                </a:cxn>
                <a:cxn ang="0">
                  <a:pos x="T6" y="T7"/>
                </a:cxn>
                <a:cxn ang="0">
                  <a:pos x="T8" y="T9"/>
                </a:cxn>
              </a:cxnLst>
              <a:rect l="0" t="0" r="r" b="b"/>
              <a:pathLst>
                <a:path w="276" h="281">
                  <a:moveTo>
                    <a:pt x="181" y="0"/>
                  </a:moveTo>
                  <a:lnTo>
                    <a:pt x="0" y="281"/>
                  </a:lnTo>
                  <a:lnTo>
                    <a:pt x="96" y="281"/>
                  </a:lnTo>
                  <a:lnTo>
                    <a:pt x="276" y="0"/>
                  </a:lnTo>
                  <a:lnTo>
                    <a:pt x="18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22" name="Freeform 170"/>
            <p:cNvSpPr>
              <a:spLocks/>
            </p:cNvSpPr>
            <p:nvPr/>
          </p:nvSpPr>
          <p:spPr bwMode="auto">
            <a:xfrm>
              <a:off x="6733" y="2000"/>
              <a:ext cx="191" cy="281"/>
            </a:xfrm>
            <a:custGeom>
              <a:avLst/>
              <a:gdLst>
                <a:gd name="T0" fmla="*/ 181 w 191"/>
                <a:gd name="T1" fmla="*/ 0 h 281"/>
                <a:gd name="T2" fmla="*/ 0 w 191"/>
                <a:gd name="T3" fmla="*/ 281 h 281"/>
                <a:gd name="T4" fmla="*/ 191 w 191"/>
                <a:gd name="T5" fmla="*/ 281 h 281"/>
                <a:gd name="T6" fmla="*/ 191 w 191"/>
                <a:gd name="T7" fmla="*/ 0 h 281"/>
                <a:gd name="T8" fmla="*/ 181 w 191"/>
                <a:gd name="T9" fmla="*/ 0 h 281"/>
              </a:gdLst>
              <a:ahLst/>
              <a:cxnLst>
                <a:cxn ang="0">
                  <a:pos x="T0" y="T1"/>
                </a:cxn>
                <a:cxn ang="0">
                  <a:pos x="T2" y="T3"/>
                </a:cxn>
                <a:cxn ang="0">
                  <a:pos x="T4" y="T5"/>
                </a:cxn>
                <a:cxn ang="0">
                  <a:pos x="T6" y="T7"/>
                </a:cxn>
                <a:cxn ang="0">
                  <a:pos x="T8" y="T9"/>
                </a:cxn>
              </a:cxnLst>
              <a:rect l="0" t="0" r="r" b="b"/>
              <a:pathLst>
                <a:path w="191" h="281">
                  <a:moveTo>
                    <a:pt x="181" y="0"/>
                  </a:moveTo>
                  <a:lnTo>
                    <a:pt x="0" y="281"/>
                  </a:lnTo>
                  <a:lnTo>
                    <a:pt x="191" y="281"/>
                  </a:lnTo>
                  <a:lnTo>
                    <a:pt x="191" y="0"/>
                  </a:lnTo>
                  <a:lnTo>
                    <a:pt x="18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23" name="Freeform 171"/>
            <p:cNvSpPr>
              <a:spLocks/>
            </p:cNvSpPr>
            <p:nvPr/>
          </p:nvSpPr>
          <p:spPr bwMode="auto">
            <a:xfrm>
              <a:off x="6234" y="2000"/>
              <a:ext cx="287" cy="281"/>
            </a:xfrm>
            <a:custGeom>
              <a:avLst/>
              <a:gdLst>
                <a:gd name="T0" fmla="*/ 181 w 287"/>
                <a:gd name="T1" fmla="*/ 0 h 281"/>
                <a:gd name="T2" fmla="*/ 0 w 287"/>
                <a:gd name="T3" fmla="*/ 281 h 281"/>
                <a:gd name="T4" fmla="*/ 107 w 287"/>
                <a:gd name="T5" fmla="*/ 281 h 281"/>
                <a:gd name="T6" fmla="*/ 287 w 287"/>
                <a:gd name="T7" fmla="*/ 0 h 281"/>
                <a:gd name="T8" fmla="*/ 181 w 287"/>
                <a:gd name="T9" fmla="*/ 0 h 281"/>
              </a:gdLst>
              <a:ahLst/>
              <a:cxnLst>
                <a:cxn ang="0">
                  <a:pos x="T0" y="T1"/>
                </a:cxn>
                <a:cxn ang="0">
                  <a:pos x="T2" y="T3"/>
                </a:cxn>
                <a:cxn ang="0">
                  <a:pos x="T4" y="T5"/>
                </a:cxn>
                <a:cxn ang="0">
                  <a:pos x="T6" y="T7"/>
                </a:cxn>
                <a:cxn ang="0">
                  <a:pos x="T8" y="T9"/>
                </a:cxn>
              </a:cxnLst>
              <a:rect l="0" t="0" r="r" b="b"/>
              <a:pathLst>
                <a:path w="287" h="281">
                  <a:moveTo>
                    <a:pt x="181" y="0"/>
                  </a:moveTo>
                  <a:lnTo>
                    <a:pt x="0" y="281"/>
                  </a:lnTo>
                  <a:lnTo>
                    <a:pt x="107" y="281"/>
                  </a:lnTo>
                  <a:lnTo>
                    <a:pt x="287" y="0"/>
                  </a:lnTo>
                  <a:lnTo>
                    <a:pt x="18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24" name="Freeform 172"/>
            <p:cNvSpPr>
              <a:spLocks/>
            </p:cNvSpPr>
            <p:nvPr/>
          </p:nvSpPr>
          <p:spPr bwMode="auto">
            <a:xfrm>
              <a:off x="5990" y="2000"/>
              <a:ext cx="276" cy="281"/>
            </a:xfrm>
            <a:custGeom>
              <a:avLst/>
              <a:gdLst>
                <a:gd name="T0" fmla="*/ 181 w 276"/>
                <a:gd name="T1" fmla="*/ 0 h 281"/>
                <a:gd name="T2" fmla="*/ 0 w 276"/>
                <a:gd name="T3" fmla="*/ 281 h 281"/>
                <a:gd name="T4" fmla="*/ 106 w 276"/>
                <a:gd name="T5" fmla="*/ 281 h 281"/>
                <a:gd name="T6" fmla="*/ 276 w 276"/>
                <a:gd name="T7" fmla="*/ 0 h 281"/>
                <a:gd name="T8" fmla="*/ 181 w 276"/>
                <a:gd name="T9" fmla="*/ 0 h 281"/>
              </a:gdLst>
              <a:ahLst/>
              <a:cxnLst>
                <a:cxn ang="0">
                  <a:pos x="T0" y="T1"/>
                </a:cxn>
                <a:cxn ang="0">
                  <a:pos x="T2" y="T3"/>
                </a:cxn>
                <a:cxn ang="0">
                  <a:pos x="T4" y="T5"/>
                </a:cxn>
                <a:cxn ang="0">
                  <a:pos x="T6" y="T7"/>
                </a:cxn>
                <a:cxn ang="0">
                  <a:pos x="T8" y="T9"/>
                </a:cxn>
              </a:cxnLst>
              <a:rect l="0" t="0" r="r" b="b"/>
              <a:pathLst>
                <a:path w="276" h="281">
                  <a:moveTo>
                    <a:pt x="181" y="0"/>
                  </a:moveTo>
                  <a:lnTo>
                    <a:pt x="0" y="281"/>
                  </a:lnTo>
                  <a:lnTo>
                    <a:pt x="106" y="281"/>
                  </a:lnTo>
                  <a:lnTo>
                    <a:pt x="276" y="0"/>
                  </a:lnTo>
                  <a:lnTo>
                    <a:pt x="18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grpSp>
      <p:grpSp>
        <p:nvGrpSpPr>
          <p:cNvPr id="625" name="Group 157"/>
          <p:cNvGrpSpPr>
            <a:grpSpLocks noChangeAspect="1"/>
          </p:cNvGrpSpPr>
          <p:nvPr/>
        </p:nvGrpSpPr>
        <p:grpSpPr bwMode="auto">
          <a:xfrm>
            <a:off x="4602613" y="5782636"/>
            <a:ext cx="289871" cy="149144"/>
            <a:chOff x="5099" y="2000"/>
            <a:chExt cx="1825" cy="939"/>
          </a:xfrm>
        </p:grpSpPr>
        <p:sp>
          <p:nvSpPr>
            <p:cNvPr id="626" name="Rectangle 159"/>
            <p:cNvSpPr>
              <a:spLocks noChangeArrowheads="1"/>
            </p:cNvSpPr>
            <p:nvPr/>
          </p:nvSpPr>
          <p:spPr bwMode="auto">
            <a:xfrm>
              <a:off x="5438" y="2065"/>
              <a:ext cx="117" cy="87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627" name="Rectangle 160"/>
            <p:cNvSpPr>
              <a:spLocks noChangeArrowheads="1"/>
            </p:cNvSpPr>
            <p:nvPr/>
          </p:nvSpPr>
          <p:spPr bwMode="auto">
            <a:xfrm>
              <a:off x="5502" y="2065"/>
              <a:ext cx="53" cy="874"/>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628" name="Rectangle 161"/>
            <p:cNvSpPr>
              <a:spLocks noChangeArrowheads="1"/>
            </p:cNvSpPr>
            <p:nvPr/>
          </p:nvSpPr>
          <p:spPr bwMode="auto">
            <a:xfrm>
              <a:off x="6468" y="2065"/>
              <a:ext cx="106" cy="87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629" name="Rectangle 162"/>
            <p:cNvSpPr>
              <a:spLocks noChangeArrowheads="1"/>
            </p:cNvSpPr>
            <p:nvPr/>
          </p:nvSpPr>
          <p:spPr bwMode="auto">
            <a:xfrm>
              <a:off x="6521" y="2065"/>
              <a:ext cx="53" cy="874"/>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630" name="Rectangle 163"/>
            <p:cNvSpPr>
              <a:spLocks noChangeArrowheads="1"/>
            </p:cNvSpPr>
            <p:nvPr/>
          </p:nvSpPr>
          <p:spPr bwMode="auto">
            <a:xfrm>
              <a:off x="5109" y="2000"/>
              <a:ext cx="1815" cy="281"/>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31" name="Freeform 164"/>
            <p:cNvSpPr>
              <a:spLocks/>
            </p:cNvSpPr>
            <p:nvPr/>
          </p:nvSpPr>
          <p:spPr bwMode="auto">
            <a:xfrm>
              <a:off x="5099" y="2270"/>
              <a:ext cx="10" cy="11"/>
            </a:xfrm>
            <a:custGeom>
              <a:avLst/>
              <a:gdLst>
                <a:gd name="T0" fmla="*/ 10 w 10"/>
                <a:gd name="T1" fmla="*/ 11 h 11"/>
                <a:gd name="T2" fmla="*/ 10 w 10"/>
                <a:gd name="T3" fmla="*/ 0 h 11"/>
                <a:gd name="T4" fmla="*/ 0 w 10"/>
                <a:gd name="T5" fmla="*/ 11 h 11"/>
                <a:gd name="T6" fmla="*/ 10 w 10"/>
                <a:gd name="T7" fmla="*/ 11 h 11"/>
              </a:gdLst>
              <a:ahLst/>
              <a:cxnLst>
                <a:cxn ang="0">
                  <a:pos x="T0" y="T1"/>
                </a:cxn>
                <a:cxn ang="0">
                  <a:pos x="T2" y="T3"/>
                </a:cxn>
                <a:cxn ang="0">
                  <a:pos x="T4" y="T5"/>
                </a:cxn>
                <a:cxn ang="0">
                  <a:pos x="T6" y="T7"/>
                </a:cxn>
              </a:cxnLst>
              <a:rect l="0" t="0" r="r" b="b"/>
              <a:pathLst>
                <a:path w="10" h="11">
                  <a:moveTo>
                    <a:pt x="10" y="11"/>
                  </a:moveTo>
                  <a:lnTo>
                    <a:pt x="10" y="0"/>
                  </a:lnTo>
                  <a:lnTo>
                    <a:pt x="0" y="11"/>
                  </a:lnTo>
                  <a:lnTo>
                    <a:pt x="10" y="11"/>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32" name="Freeform 165"/>
            <p:cNvSpPr>
              <a:spLocks/>
            </p:cNvSpPr>
            <p:nvPr/>
          </p:nvSpPr>
          <p:spPr bwMode="auto">
            <a:xfrm>
              <a:off x="5247" y="2000"/>
              <a:ext cx="276" cy="281"/>
            </a:xfrm>
            <a:custGeom>
              <a:avLst/>
              <a:gdLst>
                <a:gd name="T0" fmla="*/ 181 w 276"/>
                <a:gd name="T1" fmla="*/ 0 h 281"/>
                <a:gd name="T2" fmla="*/ 0 w 276"/>
                <a:gd name="T3" fmla="*/ 281 h 281"/>
                <a:gd name="T4" fmla="*/ 106 w 276"/>
                <a:gd name="T5" fmla="*/ 281 h 281"/>
                <a:gd name="T6" fmla="*/ 276 w 276"/>
                <a:gd name="T7" fmla="*/ 0 h 281"/>
                <a:gd name="T8" fmla="*/ 181 w 276"/>
                <a:gd name="T9" fmla="*/ 0 h 281"/>
              </a:gdLst>
              <a:ahLst/>
              <a:cxnLst>
                <a:cxn ang="0">
                  <a:pos x="T0" y="T1"/>
                </a:cxn>
                <a:cxn ang="0">
                  <a:pos x="T2" y="T3"/>
                </a:cxn>
                <a:cxn ang="0">
                  <a:pos x="T4" y="T5"/>
                </a:cxn>
                <a:cxn ang="0">
                  <a:pos x="T6" y="T7"/>
                </a:cxn>
                <a:cxn ang="0">
                  <a:pos x="T8" y="T9"/>
                </a:cxn>
              </a:cxnLst>
              <a:rect l="0" t="0" r="r" b="b"/>
              <a:pathLst>
                <a:path w="276" h="281">
                  <a:moveTo>
                    <a:pt x="181" y="0"/>
                  </a:moveTo>
                  <a:lnTo>
                    <a:pt x="0" y="281"/>
                  </a:lnTo>
                  <a:lnTo>
                    <a:pt x="106" y="281"/>
                  </a:lnTo>
                  <a:lnTo>
                    <a:pt x="276" y="0"/>
                  </a:lnTo>
                  <a:lnTo>
                    <a:pt x="18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33" name="Freeform 166"/>
            <p:cNvSpPr>
              <a:spLocks/>
            </p:cNvSpPr>
            <p:nvPr/>
          </p:nvSpPr>
          <p:spPr bwMode="auto">
            <a:xfrm>
              <a:off x="5109" y="2000"/>
              <a:ext cx="170" cy="270"/>
            </a:xfrm>
            <a:custGeom>
              <a:avLst/>
              <a:gdLst>
                <a:gd name="T0" fmla="*/ 0 w 170"/>
                <a:gd name="T1" fmla="*/ 0 h 270"/>
                <a:gd name="T2" fmla="*/ 0 w 170"/>
                <a:gd name="T3" fmla="*/ 270 h 270"/>
                <a:gd name="T4" fmla="*/ 170 w 170"/>
                <a:gd name="T5" fmla="*/ 0 h 270"/>
                <a:gd name="T6" fmla="*/ 0 w 170"/>
                <a:gd name="T7" fmla="*/ 0 h 270"/>
              </a:gdLst>
              <a:ahLst/>
              <a:cxnLst>
                <a:cxn ang="0">
                  <a:pos x="T0" y="T1"/>
                </a:cxn>
                <a:cxn ang="0">
                  <a:pos x="T2" y="T3"/>
                </a:cxn>
                <a:cxn ang="0">
                  <a:pos x="T4" y="T5"/>
                </a:cxn>
                <a:cxn ang="0">
                  <a:pos x="T6" y="T7"/>
                </a:cxn>
              </a:cxnLst>
              <a:rect l="0" t="0" r="r" b="b"/>
              <a:pathLst>
                <a:path w="170" h="270">
                  <a:moveTo>
                    <a:pt x="0" y="0"/>
                  </a:moveTo>
                  <a:lnTo>
                    <a:pt x="0" y="270"/>
                  </a:lnTo>
                  <a:lnTo>
                    <a:pt x="170"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34" name="Freeform 167"/>
            <p:cNvSpPr>
              <a:spLocks/>
            </p:cNvSpPr>
            <p:nvPr/>
          </p:nvSpPr>
          <p:spPr bwMode="auto">
            <a:xfrm>
              <a:off x="5746" y="2000"/>
              <a:ext cx="276" cy="281"/>
            </a:xfrm>
            <a:custGeom>
              <a:avLst/>
              <a:gdLst>
                <a:gd name="T0" fmla="*/ 170 w 276"/>
                <a:gd name="T1" fmla="*/ 0 h 281"/>
                <a:gd name="T2" fmla="*/ 0 w 276"/>
                <a:gd name="T3" fmla="*/ 281 h 281"/>
                <a:gd name="T4" fmla="*/ 96 w 276"/>
                <a:gd name="T5" fmla="*/ 281 h 281"/>
                <a:gd name="T6" fmla="*/ 276 w 276"/>
                <a:gd name="T7" fmla="*/ 0 h 281"/>
                <a:gd name="T8" fmla="*/ 170 w 276"/>
                <a:gd name="T9" fmla="*/ 0 h 281"/>
              </a:gdLst>
              <a:ahLst/>
              <a:cxnLst>
                <a:cxn ang="0">
                  <a:pos x="T0" y="T1"/>
                </a:cxn>
                <a:cxn ang="0">
                  <a:pos x="T2" y="T3"/>
                </a:cxn>
                <a:cxn ang="0">
                  <a:pos x="T4" y="T5"/>
                </a:cxn>
                <a:cxn ang="0">
                  <a:pos x="T6" y="T7"/>
                </a:cxn>
                <a:cxn ang="0">
                  <a:pos x="T8" y="T9"/>
                </a:cxn>
              </a:cxnLst>
              <a:rect l="0" t="0" r="r" b="b"/>
              <a:pathLst>
                <a:path w="276" h="281">
                  <a:moveTo>
                    <a:pt x="170" y="0"/>
                  </a:moveTo>
                  <a:lnTo>
                    <a:pt x="0" y="281"/>
                  </a:lnTo>
                  <a:lnTo>
                    <a:pt x="96" y="281"/>
                  </a:lnTo>
                  <a:lnTo>
                    <a:pt x="276" y="0"/>
                  </a:lnTo>
                  <a:lnTo>
                    <a:pt x="17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35" name="Freeform 168"/>
            <p:cNvSpPr>
              <a:spLocks/>
            </p:cNvSpPr>
            <p:nvPr/>
          </p:nvSpPr>
          <p:spPr bwMode="auto">
            <a:xfrm>
              <a:off x="5491" y="2000"/>
              <a:ext cx="287" cy="281"/>
            </a:xfrm>
            <a:custGeom>
              <a:avLst/>
              <a:gdLst>
                <a:gd name="T0" fmla="*/ 181 w 287"/>
                <a:gd name="T1" fmla="*/ 0 h 281"/>
                <a:gd name="T2" fmla="*/ 0 w 287"/>
                <a:gd name="T3" fmla="*/ 281 h 281"/>
                <a:gd name="T4" fmla="*/ 107 w 287"/>
                <a:gd name="T5" fmla="*/ 281 h 281"/>
                <a:gd name="T6" fmla="*/ 287 w 287"/>
                <a:gd name="T7" fmla="*/ 0 h 281"/>
                <a:gd name="T8" fmla="*/ 181 w 287"/>
                <a:gd name="T9" fmla="*/ 0 h 281"/>
              </a:gdLst>
              <a:ahLst/>
              <a:cxnLst>
                <a:cxn ang="0">
                  <a:pos x="T0" y="T1"/>
                </a:cxn>
                <a:cxn ang="0">
                  <a:pos x="T2" y="T3"/>
                </a:cxn>
                <a:cxn ang="0">
                  <a:pos x="T4" y="T5"/>
                </a:cxn>
                <a:cxn ang="0">
                  <a:pos x="T6" y="T7"/>
                </a:cxn>
                <a:cxn ang="0">
                  <a:pos x="T8" y="T9"/>
                </a:cxn>
              </a:cxnLst>
              <a:rect l="0" t="0" r="r" b="b"/>
              <a:pathLst>
                <a:path w="287" h="281">
                  <a:moveTo>
                    <a:pt x="181" y="0"/>
                  </a:moveTo>
                  <a:lnTo>
                    <a:pt x="0" y="281"/>
                  </a:lnTo>
                  <a:lnTo>
                    <a:pt x="107" y="281"/>
                  </a:lnTo>
                  <a:lnTo>
                    <a:pt x="287" y="0"/>
                  </a:lnTo>
                  <a:lnTo>
                    <a:pt x="18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36" name="Freeform 169"/>
            <p:cNvSpPr>
              <a:spLocks/>
            </p:cNvSpPr>
            <p:nvPr/>
          </p:nvSpPr>
          <p:spPr bwMode="auto">
            <a:xfrm>
              <a:off x="6489" y="2000"/>
              <a:ext cx="276" cy="281"/>
            </a:xfrm>
            <a:custGeom>
              <a:avLst/>
              <a:gdLst>
                <a:gd name="T0" fmla="*/ 181 w 276"/>
                <a:gd name="T1" fmla="*/ 0 h 281"/>
                <a:gd name="T2" fmla="*/ 0 w 276"/>
                <a:gd name="T3" fmla="*/ 281 h 281"/>
                <a:gd name="T4" fmla="*/ 96 w 276"/>
                <a:gd name="T5" fmla="*/ 281 h 281"/>
                <a:gd name="T6" fmla="*/ 276 w 276"/>
                <a:gd name="T7" fmla="*/ 0 h 281"/>
                <a:gd name="T8" fmla="*/ 181 w 276"/>
                <a:gd name="T9" fmla="*/ 0 h 281"/>
              </a:gdLst>
              <a:ahLst/>
              <a:cxnLst>
                <a:cxn ang="0">
                  <a:pos x="T0" y="T1"/>
                </a:cxn>
                <a:cxn ang="0">
                  <a:pos x="T2" y="T3"/>
                </a:cxn>
                <a:cxn ang="0">
                  <a:pos x="T4" y="T5"/>
                </a:cxn>
                <a:cxn ang="0">
                  <a:pos x="T6" y="T7"/>
                </a:cxn>
                <a:cxn ang="0">
                  <a:pos x="T8" y="T9"/>
                </a:cxn>
              </a:cxnLst>
              <a:rect l="0" t="0" r="r" b="b"/>
              <a:pathLst>
                <a:path w="276" h="281">
                  <a:moveTo>
                    <a:pt x="181" y="0"/>
                  </a:moveTo>
                  <a:lnTo>
                    <a:pt x="0" y="281"/>
                  </a:lnTo>
                  <a:lnTo>
                    <a:pt x="96" y="281"/>
                  </a:lnTo>
                  <a:lnTo>
                    <a:pt x="276" y="0"/>
                  </a:lnTo>
                  <a:lnTo>
                    <a:pt x="18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37" name="Freeform 170"/>
            <p:cNvSpPr>
              <a:spLocks/>
            </p:cNvSpPr>
            <p:nvPr/>
          </p:nvSpPr>
          <p:spPr bwMode="auto">
            <a:xfrm>
              <a:off x="6733" y="2000"/>
              <a:ext cx="191" cy="281"/>
            </a:xfrm>
            <a:custGeom>
              <a:avLst/>
              <a:gdLst>
                <a:gd name="T0" fmla="*/ 181 w 191"/>
                <a:gd name="T1" fmla="*/ 0 h 281"/>
                <a:gd name="T2" fmla="*/ 0 w 191"/>
                <a:gd name="T3" fmla="*/ 281 h 281"/>
                <a:gd name="T4" fmla="*/ 191 w 191"/>
                <a:gd name="T5" fmla="*/ 281 h 281"/>
                <a:gd name="T6" fmla="*/ 191 w 191"/>
                <a:gd name="T7" fmla="*/ 0 h 281"/>
                <a:gd name="T8" fmla="*/ 181 w 191"/>
                <a:gd name="T9" fmla="*/ 0 h 281"/>
              </a:gdLst>
              <a:ahLst/>
              <a:cxnLst>
                <a:cxn ang="0">
                  <a:pos x="T0" y="T1"/>
                </a:cxn>
                <a:cxn ang="0">
                  <a:pos x="T2" y="T3"/>
                </a:cxn>
                <a:cxn ang="0">
                  <a:pos x="T4" y="T5"/>
                </a:cxn>
                <a:cxn ang="0">
                  <a:pos x="T6" y="T7"/>
                </a:cxn>
                <a:cxn ang="0">
                  <a:pos x="T8" y="T9"/>
                </a:cxn>
              </a:cxnLst>
              <a:rect l="0" t="0" r="r" b="b"/>
              <a:pathLst>
                <a:path w="191" h="281">
                  <a:moveTo>
                    <a:pt x="181" y="0"/>
                  </a:moveTo>
                  <a:lnTo>
                    <a:pt x="0" y="281"/>
                  </a:lnTo>
                  <a:lnTo>
                    <a:pt x="191" y="281"/>
                  </a:lnTo>
                  <a:lnTo>
                    <a:pt x="191" y="0"/>
                  </a:lnTo>
                  <a:lnTo>
                    <a:pt x="18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38" name="Freeform 171"/>
            <p:cNvSpPr>
              <a:spLocks/>
            </p:cNvSpPr>
            <p:nvPr/>
          </p:nvSpPr>
          <p:spPr bwMode="auto">
            <a:xfrm>
              <a:off x="6234" y="2000"/>
              <a:ext cx="287" cy="281"/>
            </a:xfrm>
            <a:custGeom>
              <a:avLst/>
              <a:gdLst>
                <a:gd name="T0" fmla="*/ 181 w 287"/>
                <a:gd name="T1" fmla="*/ 0 h 281"/>
                <a:gd name="T2" fmla="*/ 0 w 287"/>
                <a:gd name="T3" fmla="*/ 281 h 281"/>
                <a:gd name="T4" fmla="*/ 107 w 287"/>
                <a:gd name="T5" fmla="*/ 281 h 281"/>
                <a:gd name="T6" fmla="*/ 287 w 287"/>
                <a:gd name="T7" fmla="*/ 0 h 281"/>
                <a:gd name="T8" fmla="*/ 181 w 287"/>
                <a:gd name="T9" fmla="*/ 0 h 281"/>
              </a:gdLst>
              <a:ahLst/>
              <a:cxnLst>
                <a:cxn ang="0">
                  <a:pos x="T0" y="T1"/>
                </a:cxn>
                <a:cxn ang="0">
                  <a:pos x="T2" y="T3"/>
                </a:cxn>
                <a:cxn ang="0">
                  <a:pos x="T4" y="T5"/>
                </a:cxn>
                <a:cxn ang="0">
                  <a:pos x="T6" y="T7"/>
                </a:cxn>
                <a:cxn ang="0">
                  <a:pos x="T8" y="T9"/>
                </a:cxn>
              </a:cxnLst>
              <a:rect l="0" t="0" r="r" b="b"/>
              <a:pathLst>
                <a:path w="287" h="281">
                  <a:moveTo>
                    <a:pt x="181" y="0"/>
                  </a:moveTo>
                  <a:lnTo>
                    <a:pt x="0" y="281"/>
                  </a:lnTo>
                  <a:lnTo>
                    <a:pt x="107" y="281"/>
                  </a:lnTo>
                  <a:lnTo>
                    <a:pt x="287" y="0"/>
                  </a:lnTo>
                  <a:lnTo>
                    <a:pt x="18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639" name="Freeform 172"/>
            <p:cNvSpPr>
              <a:spLocks/>
            </p:cNvSpPr>
            <p:nvPr/>
          </p:nvSpPr>
          <p:spPr bwMode="auto">
            <a:xfrm>
              <a:off x="5990" y="2000"/>
              <a:ext cx="276" cy="281"/>
            </a:xfrm>
            <a:custGeom>
              <a:avLst/>
              <a:gdLst>
                <a:gd name="T0" fmla="*/ 181 w 276"/>
                <a:gd name="T1" fmla="*/ 0 h 281"/>
                <a:gd name="T2" fmla="*/ 0 w 276"/>
                <a:gd name="T3" fmla="*/ 281 h 281"/>
                <a:gd name="T4" fmla="*/ 106 w 276"/>
                <a:gd name="T5" fmla="*/ 281 h 281"/>
                <a:gd name="T6" fmla="*/ 276 w 276"/>
                <a:gd name="T7" fmla="*/ 0 h 281"/>
                <a:gd name="T8" fmla="*/ 181 w 276"/>
                <a:gd name="T9" fmla="*/ 0 h 281"/>
              </a:gdLst>
              <a:ahLst/>
              <a:cxnLst>
                <a:cxn ang="0">
                  <a:pos x="T0" y="T1"/>
                </a:cxn>
                <a:cxn ang="0">
                  <a:pos x="T2" y="T3"/>
                </a:cxn>
                <a:cxn ang="0">
                  <a:pos x="T4" y="T5"/>
                </a:cxn>
                <a:cxn ang="0">
                  <a:pos x="T6" y="T7"/>
                </a:cxn>
                <a:cxn ang="0">
                  <a:pos x="T8" y="T9"/>
                </a:cxn>
              </a:cxnLst>
              <a:rect l="0" t="0" r="r" b="b"/>
              <a:pathLst>
                <a:path w="276" h="281">
                  <a:moveTo>
                    <a:pt x="181" y="0"/>
                  </a:moveTo>
                  <a:lnTo>
                    <a:pt x="0" y="281"/>
                  </a:lnTo>
                  <a:lnTo>
                    <a:pt x="106" y="281"/>
                  </a:lnTo>
                  <a:lnTo>
                    <a:pt x="276" y="0"/>
                  </a:lnTo>
                  <a:lnTo>
                    <a:pt x="18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grpSp>
      <p:sp>
        <p:nvSpPr>
          <p:cNvPr id="661" name="Title 660"/>
          <p:cNvSpPr>
            <a:spLocks noGrp="1"/>
          </p:cNvSpPr>
          <p:nvPr>
            <p:ph type="title"/>
          </p:nvPr>
        </p:nvSpPr>
        <p:spPr>
          <a:xfrm>
            <a:off x="838200" y="605073"/>
            <a:ext cx="10515600" cy="767279"/>
          </a:xfrm>
          <a:solidFill>
            <a:schemeClr val="accent3">
              <a:lumMod val="75000"/>
            </a:schemeClr>
          </a:solidFill>
        </p:spPr>
        <p:txBody>
          <a:bodyPr>
            <a:normAutofit/>
          </a:bodyPr>
          <a:lstStyle/>
          <a:p>
            <a:r>
              <a:rPr lang="da-DK" dirty="0"/>
              <a:t>Earned Value Techniques (EVT)</a:t>
            </a:r>
            <a:endParaRPr lang="en-US" dirty="0"/>
          </a:p>
        </p:txBody>
      </p:sp>
      <p:sp>
        <p:nvSpPr>
          <p:cNvPr id="729" name="TextBox 728">
            <a:extLst>
              <a:ext uri="{FF2B5EF4-FFF2-40B4-BE49-F238E27FC236}">
                <a16:creationId xmlns:a16="http://schemas.microsoft.com/office/drawing/2014/main" xmlns="" id="{4ABEB5A4-D0F8-4A6C-8AB6-AF27C95FE1E9}"/>
              </a:ext>
            </a:extLst>
          </p:cNvPr>
          <p:cNvSpPr txBox="1">
            <a:spLocks noChangeArrowheads="1"/>
          </p:cNvSpPr>
          <p:nvPr/>
        </p:nvSpPr>
        <p:spPr bwMode="auto">
          <a:xfrm>
            <a:off x="1123349" y="1516542"/>
            <a:ext cx="8466167" cy="341632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lang="en-US" sz="2400" kern="0" dirty="0">
                <a:latin typeface="Arial Narrow" panose="020B0606020202030204" pitchFamily="34" charset="0"/>
              </a:rPr>
              <a:t>The Earned Value Technique (EVT) allows for accurate performance measurement based on</a:t>
            </a: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 the nature of the activity being performed.</a:t>
            </a:r>
          </a:p>
          <a:p>
            <a:pPr marL="342900" marR="0" lvl="0" indent="-342900" algn="l"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lang="en-US" sz="2400" kern="0" dirty="0">
                <a:latin typeface="Arial Narrow" panose="020B0606020202030204" pitchFamily="34" charset="0"/>
              </a:rPr>
              <a:t>There are three primary classifications of work measurement:</a:t>
            </a:r>
          </a:p>
          <a:p>
            <a:pPr marL="800100" lvl="1" indent="-342900" fontAlgn="base">
              <a:spcBef>
                <a:spcPct val="20000"/>
              </a:spcBef>
              <a:spcAft>
                <a:spcPct val="0"/>
              </a:spcAft>
              <a:buClr>
                <a:srgbClr val="3333FF"/>
              </a:buClr>
              <a:buFont typeface="Arial" panose="020B0604020202020204" pitchFamily="34" charset="0"/>
              <a:buChar char="•"/>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Discrete</a:t>
            </a:r>
          </a:p>
          <a:p>
            <a:pPr marL="800100" lvl="1" indent="-342900" fontAlgn="base">
              <a:spcBef>
                <a:spcPct val="20000"/>
              </a:spcBef>
              <a:spcAft>
                <a:spcPct val="0"/>
              </a:spcAft>
              <a:buClr>
                <a:srgbClr val="3333FF"/>
              </a:buClr>
              <a:buFont typeface="Arial" panose="020B0604020202020204" pitchFamily="34" charset="0"/>
              <a:buChar char="•"/>
              <a:defRPr/>
            </a:pPr>
            <a:r>
              <a:rPr lang="en-US" sz="2400" kern="0" dirty="0">
                <a:latin typeface="Arial Narrow" panose="020B0606020202030204" pitchFamily="34" charset="0"/>
              </a:rPr>
              <a:t>Apportioned</a:t>
            </a:r>
          </a:p>
          <a:p>
            <a:pPr marL="800100" lvl="1" indent="-342900" fontAlgn="base">
              <a:spcBef>
                <a:spcPct val="20000"/>
              </a:spcBef>
              <a:spcAft>
                <a:spcPct val="0"/>
              </a:spcAft>
              <a:buClr>
                <a:srgbClr val="3333FF"/>
              </a:buClr>
              <a:buFont typeface="Arial" panose="020B0604020202020204" pitchFamily="34" charset="0"/>
              <a:buChar char="•"/>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Level of Effort</a:t>
            </a:r>
          </a:p>
          <a:p>
            <a:pPr marL="342900" indent="-342900" fontAlgn="base">
              <a:spcBef>
                <a:spcPct val="20000"/>
              </a:spcBef>
              <a:spcAft>
                <a:spcPct val="0"/>
              </a:spcAft>
              <a:buClr>
                <a:srgbClr val="3333FF"/>
              </a:buClr>
              <a:buFont typeface="Arial" panose="020B0604020202020204" pitchFamily="34" charset="0"/>
              <a:buChar char="•"/>
              <a:defRPr/>
            </a:pPr>
            <a:r>
              <a:rPr lang="en-US" sz="2400" kern="0" dirty="0">
                <a:latin typeface="Arial Narrow" panose="020B0606020202030204" pitchFamily="34" charset="0"/>
              </a:rPr>
              <a:t>Each Work Package is assigned a unique Earned Value Technique, i.e., a work package can only have one EVT.</a:t>
            </a:r>
          </a:p>
        </p:txBody>
      </p:sp>
      <p:sp>
        <p:nvSpPr>
          <p:cNvPr id="2" name="Slide Number Placeholder 1">
            <a:extLst>
              <a:ext uri="{FF2B5EF4-FFF2-40B4-BE49-F238E27FC236}">
                <a16:creationId xmlns:a16="http://schemas.microsoft.com/office/drawing/2014/main" xmlns="" id="{92E7DCC9-4CF1-41FB-8692-CE0045A5F406}"/>
              </a:ext>
            </a:extLst>
          </p:cNvPr>
          <p:cNvSpPr>
            <a:spLocks noGrp="1"/>
          </p:cNvSpPr>
          <p:nvPr>
            <p:ph type="sldNum" sz="quarter" idx="12"/>
          </p:nvPr>
        </p:nvSpPr>
        <p:spPr>
          <a:xfrm>
            <a:off x="9270101" y="6336345"/>
            <a:ext cx="2743200" cy="365125"/>
          </a:xfrm>
        </p:spPr>
        <p:txBody>
          <a:bodyPr/>
          <a:lstStyle/>
          <a:p>
            <a:fld id="{7B59A598-58D1-480D-8057-49927A977735}" type="slidenum">
              <a:rPr lang="en-US" b="1" smtClean="0">
                <a:solidFill>
                  <a:schemeClr val="tx1"/>
                </a:solidFill>
              </a:rPr>
              <a:t>2</a:t>
            </a:fld>
            <a:endParaRPr lang="en-US" b="1" dirty="0">
              <a:solidFill>
                <a:schemeClr val="tx1"/>
              </a:solidFill>
            </a:endParaRPr>
          </a:p>
        </p:txBody>
      </p:sp>
    </p:spTree>
    <p:extLst>
      <p:ext uri="{BB962C8B-B14F-4D97-AF65-F5344CB8AC3E}">
        <p14:creationId xmlns:p14="http://schemas.microsoft.com/office/powerpoint/2010/main" val="297843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26000" decel="74000" fill="hold" nodeType="withEffect">
                                  <p:stCondLst>
                                    <p:cond delay="20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1000" fill="hold"/>
                                        <p:tgtEl>
                                          <p:spTgt spid="136"/>
                                        </p:tgtEl>
                                        <p:attrNameLst>
                                          <p:attrName>ppt_x</p:attrName>
                                        </p:attrNameLst>
                                      </p:cBhvr>
                                      <p:tavLst>
                                        <p:tav tm="0">
                                          <p:val>
                                            <p:strVal val="0-#ppt_w/2"/>
                                          </p:val>
                                        </p:tav>
                                        <p:tav tm="100000">
                                          <p:val>
                                            <p:strVal val="#ppt_x"/>
                                          </p:val>
                                        </p:tav>
                                      </p:tavLst>
                                    </p:anim>
                                    <p:anim calcmode="lin" valueType="num">
                                      <p:cBhvr additive="base">
                                        <p:cTn id="8" dur="1000" fill="hold"/>
                                        <p:tgtEl>
                                          <p:spTgt spid="13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7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200"/>
                            </p:stCondLst>
                            <p:childTnLst>
                              <p:par>
                                <p:cTn id="13" presetID="23" presetClass="entr" presetSubtype="16" fill="hold" nodeType="afterEffect">
                                  <p:stCondLst>
                                    <p:cond delay="0"/>
                                  </p:stCondLst>
                                  <p:childTnLst>
                                    <p:set>
                                      <p:cBhvr>
                                        <p:cTn id="14" dur="1" fill="hold">
                                          <p:stCondLst>
                                            <p:cond delay="0"/>
                                          </p:stCondLst>
                                        </p:cTn>
                                        <p:tgtEl>
                                          <p:spTgt spid="287"/>
                                        </p:tgtEl>
                                        <p:attrNameLst>
                                          <p:attrName>style.visibility</p:attrName>
                                        </p:attrNameLst>
                                      </p:cBhvr>
                                      <p:to>
                                        <p:strVal val="visible"/>
                                      </p:to>
                                    </p:set>
                                    <p:anim calcmode="lin" valueType="num">
                                      <p:cBhvr>
                                        <p:cTn id="15" dur="250" fill="hold"/>
                                        <p:tgtEl>
                                          <p:spTgt spid="287"/>
                                        </p:tgtEl>
                                        <p:attrNameLst>
                                          <p:attrName>ppt_w</p:attrName>
                                        </p:attrNameLst>
                                      </p:cBhvr>
                                      <p:tavLst>
                                        <p:tav tm="0">
                                          <p:val>
                                            <p:fltVal val="0"/>
                                          </p:val>
                                        </p:tav>
                                        <p:tav tm="100000">
                                          <p:val>
                                            <p:strVal val="#ppt_w"/>
                                          </p:val>
                                        </p:tav>
                                      </p:tavLst>
                                    </p:anim>
                                    <p:anim calcmode="lin" valueType="num">
                                      <p:cBhvr>
                                        <p:cTn id="16" dur="250" fill="hold"/>
                                        <p:tgtEl>
                                          <p:spTgt spid="287"/>
                                        </p:tgtEl>
                                        <p:attrNameLst>
                                          <p:attrName>ppt_h</p:attrName>
                                        </p:attrNameLst>
                                      </p:cBhvr>
                                      <p:tavLst>
                                        <p:tav tm="0">
                                          <p:val>
                                            <p:fltVal val="0"/>
                                          </p:val>
                                        </p:tav>
                                        <p:tav tm="100000">
                                          <p:val>
                                            <p:strVal val="#ppt_h"/>
                                          </p:val>
                                        </p:tav>
                                      </p:tavLst>
                                    </p:anim>
                                  </p:childTnLst>
                                </p:cTn>
                              </p:par>
                            </p:childTnLst>
                          </p:cTn>
                        </p:par>
                        <p:par>
                          <p:cTn id="17" fill="hold">
                            <p:stCondLst>
                              <p:cond delay="1450"/>
                            </p:stCondLst>
                            <p:childTnLst>
                              <p:par>
                                <p:cTn id="18" presetID="6" presetClass="emph" presetSubtype="0" autoRev="1" fill="hold" nodeType="afterEffect">
                                  <p:stCondLst>
                                    <p:cond delay="0"/>
                                  </p:stCondLst>
                                  <p:childTnLst>
                                    <p:animScale>
                                      <p:cBhvr>
                                        <p:cTn id="19" dur="100" fill="hold"/>
                                        <p:tgtEl>
                                          <p:spTgt spid="287"/>
                                        </p:tgtEl>
                                      </p:cBhvr>
                                      <p:by x="110000" y="110000"/>
                                    </p:animScale>
                                  </p:childTnLst>
                                </p:cTn>
                              </p:par>
                            </p:childTnLst>
                          </p:cTn>
                        </p:par>
                        <p:par>
                          <p:cTn id="20" fill="hold">
                            <p:stCondLst>
                              <p:cond delay="1650"/>
                            </p:stCondLst>
                            <p:childTnLst>
                              <p:par>
                                <p:cTn id="21" presetID="23" presetClass="entr" presetSubtype="16" fill="hold" nodeType="afterEffect">
                                  <p:stCondLst>
                                    <p:cond delay="0"/>
                                  </p:stCondLst>
                                  <p:childTnLst>
                                    <p:set>
                                      <p:cBhvr>
                                        <p:cTn id="22" dur="1" fill="hold">
                                          <p:stCondLst>
                                            <p:cond delay="0"/>
                                          </p:stCondLst>
                                        </p:cTn>
                                        <p:tgtEl>
                                          <p:spTgt spid="159"/>
                                        </p:tgtEl>
                                        <p:attrNameLst>
                                          <p:attrName>style.visibility</p:attrName>
                                        </p:attrNameLst>
                                      </p:cBhvr>
                                      <p:to>
                                        <p:strVal val="visible"/>
                                      </p:to>
                                    </p:set>
                                    <p:anim calcmode="lin" valueType="num">
                                      <p:cBhvr>
                                        <p:cTn id="23" dur="250" fill="hold"/>
                                        <p:tgtEl>
                                          <p:spTgt spid="159"/>
                                        </p:tgtEl>
                                        <p:attrNameLst>
                                          <p:attrName>ppt_w</p:attrName>
                                        </p:attrNameLst>
                                      </p:cBhvr>
                                      <p:tavLst>
                                        <p:tav tm="0">
                                          <p:val>
                                            <p:fltVal val="0"/>
                                          </p:val>
                                        </p:tav>
                                        <p:tav tm="100000">
                                          <p:val>
                                            <p:strVal val="#ppt_w"/>
                                          </p:val>
                                        </p:tav>
                                      </p:tavLst>
                                    </p:anim>
                                    <p:anim calcmode="lin" valueType="num">
                                      <p:cBhvr>
                                        <p:cTn id="24" dur="250" fill="hold"/>
                                        <p:tgtEl>
                                          <p:spTgt spid="159"/>
                                        </p:tgtEl>
                                        <p:attrNameLst>
                                          <p:attrName>ppt_h</p:attrName>
                                        </p:attrNameLst>
                                      </p:cBhvr>
                                      <p:tavLst>
                                        <p:tav tm="0">
                                          <p:val>
                                            <p:fltVal val="0"/>
                                          </p:val>
                                        </p:tav>
                                        <p:tav tm="100000">
                                          <p:val>
                                            <p:strVal val="#ppt_h"/>
                                          </p:val>
                                        </p:tav>
                                      </p:tavLst>
                                    </p:anim>
                                  </p:childTnLst>
                                </p:cTn>
                              </p:par>
                            </p:childTnLst>
                          </p:cTn>
                        </p:par>
                        <p:par>
                          <p:cTn id="25" fill="hold">
                            <p:stCondLst>
                              <p:cond delay="1900"/>
                            </p:stCondLst>
                            <p:childTnLst>
                              <p:par>
                                <p:cTn id="26" presetID="6" presetClass="emph" presetSubtype="0" autoRev="1" fill="hold" nodeType="afterEffect">
                                  <p:stCondLst>
                                    <p:cond delay="0"/>
                                  </p:stCondLst>
                                  <p:childTnLst>
                                    <p:animScale>
                                      <p:cBhvr>
                                        <p:cTn id="27" dur="100" fill="hold"/>
                                        <p:tgtEl>
                                          <p:spTgt spid="159"/>
                                        </p:tgtEl>
                                      </p:cBhvr>
                                      <p:by x="110000" y="110000"/>
                                    </p:animScale>
                                  </p:childTnLst>
                                </p:cTn>
                              </p:par>
                              <p:par>
                                <p:cTn id="28" presetID="10" presetClass="entr" presetSubtype="0" fill="hold" nodeType="withEffect">
                                  <p:stCondLst>
                                    <p:cond delay="0"/>
                                  </p:stCondLst>
                                  <p:childTnLst>
                                    <p:set>
                                      <p:cBhvr>
                                        <p:cTn id="29" dur="1" fill="hold">
                                          <p:stCondLst>
                                            <p:cond delay="0"/>
                                          </p:stCondLst>
                                        </p:cTn>
                                        <p:tgtEl>
                                          <p:spTgt spid="610"/>
                                        </p:tgtEl>
                                        <p:attrNameLst>
                                          <p:attrName>style.visibility</p:attrName>
                                        </p:attrNameLst>
                                      </p:cBhvr>
                                      <p:to>
                                        <p:strVal val="visible"/>
                                      </p:to>
                                    </p:set>
                                    <p:animEffect transition="in" filter="fade">
                                      <p:cBhvr>
                                        <p:cTn id="30" dur="500"/>
                                        <p:tgtEl>
                                          <p:spTgt spid="610"/>
                                        </p:tgtEl>
                                      </p:cBhvr>
                                    </p:animEffect>
                                  </p:childTnLst>
                                </p:cTn>
                              </p:par>
                              <p:par>
                                <p:cTn id="31" presetID="10" presetClass="entr" presetSubtype="0" fill="hold" nodeType="withEffect">
                                  <p:stCondLst>
                                    <p:cond delay="0"/>
                                  </p:stCondLst>
                                  <p:childTnLst>
                                    <p:set>
                                      <p:cBhvr>
                                        <p:cTn id="32" dur="1" fill="hold">
                                          <p:stCondLst>
                                            <p:cond delay="0"/>
                                          </p:stCondLst>
                                        </p:cTn>
                                        <p:tgtEl>
                                          <p:spTgt spid="625"/>
                                        </p:tgtEl>
                                        <p:attrNameLst>
                                          <p:attrName>style.visibility</p:attrName>
                                        </p:attrNameLst>
                                      </p:cBhvr>
                                      <p:to>
                                        <p:strVal val="visible"/>
                                      </p:to>
                                    </p:set>
                                    <p:animEffect transition="in" filter="fade">
                                      <p:cBhvr>
                                        <p:cTn id="33" dur="500"/>
                                        <p:tgtEl>
                                          <p:spTgt spid="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12FBD4-B656-477B-ADEE-8D7944ED8AE8}"/>
              </a:ext>
            </a:extLst>
          </p:cNvPr>
          <p:cNvSpPr>
            <a:spLocks noGrp="1"/>
          </p:cNvSpPr>
          <p:nvPr>
            <p:ph type="sldNum" sz="quarter" idx="12"/>
          </p:nvPr>
        </p:nvSpPr>
        <p:spPr>
          <a:xfrm>
            <a:off x="9367415" y="6400800"/>
            <a:ext cx="2604247" cy="365125"/>
          </a:xfrm>
        </p:spPr>
        <p:txBody>
          <a:bodyPr>
            <a:normAutofit/>
          </a:bodyPr>
          <a:lstStyle/>
          <a:p>
            <a:pPr>
              <a:spcAft>
                <a:spcPts val="600"/>
              </a:spcAft>
            </a:pPr>
            <a:r>
              <a:rPr lang="en-US" b="1" dirty="0">
                <a:solidFill>
                  <a:schemeClr val="tx1"/>
                </a:solidFill>
              </a:rPr>
              <a:t>3</a:t>
            </a:r>
          </a:p>
        </p:txBody>
      </p:sp>
      <p:sp>
        <p:nvSpPr>
          <p:cNvPr id="8" name="Title 1">
            <a:extLst>
              <a:ext uri="{FF2B5EF4-FFF2-40B4-BE49-F238E27FC236}">
                <a16:creationId xmlns:a16="http://schemas.microsoft.com/office/drawing/2014/main" xmlns="" id="{EC7FBEF6-0412-4C65-AA3E-39E70837CA4C}"/>
              </a:ext>
            </a:extLst>
          </p:cNvPr>
          <p:cNvSpPr txBox="1">
            <a:spLocks/>
          </p:cNvSpPr>
          <p:nvPr/>
        </p:nvSpPr>
        <p:spPr>
          <a:xfrm>
            <a:off x="838200" y="231894"/>
            <a:ext cx="10515600" cy="751760"/>
          </a:xfrm>
          <a:prstGeom prst="rect">
            <a:avLst/>
          </a:prstGeom>
          <a:solidFill>
            <a:schemeClr val="accent3">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EVT Decision Tree</a:t>
            </a:r>
          </a:p>
        </p:txBody>
      </p:sp>
      <p:pic>
        <p:nvPicPr>
          <p:cNvPr id="2" name="Picture 1">
            <a:extLst>
              <a:ext uri="{FF2B5EF4-FFF2-40B4-BE49-F238E27FC236}">
                <a16:creationId xmlns:a16="http://schemas.microsoft.com/office/drawing/2014/main" xmlns="" id="{F9E0D9BF-CEA7-45B6-ABB4-41C9EF32FC1C}"/>
              </a:ext>
            </a:extLst>
          </p:cNvPr>
          <p:cNvPicPr>
            <a:picLocks noChangeAspect="1"/>
          </p:cNvPicPr>
          <p:nvPr/>
        </p:nvPicPr>
        <p:blipFill>
          <a:blip r:embed="rId3"/>
          <a:stretch>
            <a:fillRect/>
          </a:stretch>
        </p:blipFill>
        <p:spPr>
          <a:xfrm>
            <a:off x="468757" y="1007242"/>
            <a:ext cx="5662887" cy="5366664"/>
          </a:xfrm>
          <a:prstGeom prst="rect">
            <a:avLst/>
          </a:prstGeom>
        </p:spPr>
      </p:pic>
      <p:cxnSp>
        <p:nvCxnSpPr>
          <p:cNvPr id="10" name="Straight Connector 9">
            <a:extLst>
              <a:ext uri="{FF2B5EF4-FFF2-40B4-BE49-F238E27FC236}">
                <a16:creationId xmlns:a16="http://schemas.microsoft.com/office/drawing/2014/main" xmlns="" id="{4A78E9E8-425B-406D-B461-9E6978E5BEAE}"/>
              </a:ext>
            </a:extLst>
          </p:cNvPr>
          <p:cNvCxnSpPr>
            <a:cxnSpLocks/>
          </p:cNvCxnSpPr>
          <p:nvPr/>
        </p:nvCxnSpPr>
        <p:spPr>
          <a:xfrm>
            <a:off x="6059424" y="983654"/>
            <a:ext cx="0" cy="5417146"/>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AE60EA04-C5CB-4D03-BDFF-801F67FD2CBC}"/>
              </a:ext>
            </a:extLst>
          </p:cNvPr>
          <p:cNvPicPr>
            <a:picLocks noChangeAspect="1"/>
          </p:cNvPicPr>
          <p:nvPr/>
        </p:nvPicPr>
        <p:blipFill>
          <a:blip r:embed="rId4"/>
          <a:stretch>
            <a:fillRect/>
          </a:stretch>
        </p:blipFill>
        <p:spPr>
          <a:xfrm>
            <a:off x="6132578" y="2625791"/>
            <a:ext cx="5705475" cy="2133600"/>
          </a:xfrm>
          <a:prstGeom prst="rect">
            <a:avLst/>
          </a:prstGeom>
        </p:spPr>
      </p:pic>
    </p:spTree>
    <p:extLst>
      <p:ext uri="{BB962C8B-B14F-4D97-AF65-F5344CB8AC3E}">
        <p14:creationId xmlns:p14="http://schemas.microsoft.com/office/powerpoint/2010/main" val="278910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666750"/>
            <a:ext cx="10334625" cy="833011"/>
          </a:xfrm>
          <a:solidFill>
            <a:schemeClr val="accent3">
              <a:lumMod val="75000"/>
            </a:schemeClr>
          </a:solidFill>
        </p:spPr>
        <p:txBody>
          <a:bodyPr>
            <a:noAutofit/>
          </a:bodyPr>
          <a:lstStyle/>
          <a:p>
            <a:r>
              <a:rPr lang="da-DK" dirty="0"/>
              <a:t>Discrete Work</a:t>
            </a:r>
            <a:endParaRPr lang="en-US" dirty="0"/>
          </a:p>
        </p:txBody>
      </p:sp>
      <p:sp>
        <p:nvSpPr>
          <p:cNvPr id="1720" name="Oval 1719"/>
          <p:cNvSpPr/>
          <p:nvPr/>
        </p:nvSpPr>
        <p:spPr>
          <a:xfrm>
            <a:off x="1637373" y="2247619"/>
            <a:ext cx="2885164" cy="28851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grpSp>
        <p:nvGrpSpPr>
          <p:cNvPr id="836" name="Group 836"/>
          <p:cNvGrpSpPr>
            <a:grpSpLocks noChangeAspect="1"/>
          </p:cNvGrpSpPr>
          <p:nvPr/>
        </p:nvGrpSpPr>
        <p:grpSpPr bwMode="auto">
          <a:xfrm>
            <a:off x="1114425" y="2480902"/>
            <a:ext cx="3931060" cy="2418598"/>
            <a:chOff x="229" y="740"/>
            <a:chExt cx="5271" cy="3243"/>
          </a:xfrm>
        </p:grpSpPr>
        <p:grpSp>
          <p:nvGrpSpPr>
            <p:cNvPr id="838" name="Group 1037"/>
            <p:cNvGrpSpPr>
              <a:grpSpLocks/>
            </p:cNvGrpSpPr>
            <p:nvPr/>
          </p:nvGrpSpPr>
          <p:grpSpPr bwMode="auto">
            <a:xfrm>
              <a:off x="229" y="815"/>
              <a:ext cx="4689" cy="3168"/>
              <a:chOff x="229" y="815"/>
              <a:chExt cx="4689" cy="3168"/>
            </a:xfrm>
          </p:grpSpPr>
          <p:sp>
            <p:nvSpPr>
              <p:cNvPr id="1520" name="Freeform 837"/>
              <p:cNvSpPr>
                <a:spLocks/>
              </p:cNvSpPr>
              <p:nvPr/>
            </p:nvSpPr>
            <p:spPr bwMode="auto">
              <a:xfrm>
                <a:off x="229" y="1677"/>
                <a:ext cx="192" cy="786"/>
              </a:xfrm>
              <a:custGeom>
                <a:avLst/>
                <a:gdLst>
                  <a:gd name="T0" fmla="*/ 192 w 192"/>
                  <a:gd name="T1" fmla="*/ 786 h 786"/>
                  <a:gd name="T2" fmla="*/ 2 w 192"/>
                  <a:gd name="T3" fmla="*/ 786 h 786"/>
                  <a:gd name="T4" fmla="*/ 0 w 192"/>
                  <a:gd name="T5" fmla="*/ 0 h 786"/>
                  <a:gd name="T6" fmla="*/ 189 w 192"/>
                  <a:gd name="T7" fmla="*/ 0 h 786"/>
                  <a:gd name="T8" fmla="*/ 192 w 192"/>
                  <a:gd name="T9" fmla="*/ 786 h 786"/>
                </a:gdLst>
                <a:ahLst/>
                <a:cxnLst>
                  <a:cxn ang="0">
                    <a:pos x="T0" y="T1"/>
                  </a:cxn>
                  <a:cxn ang="0">
                    <a:pos x="T2" y="T3"/>
                  </a:cxn>
                  <a:cxn ang="0">
                    <a:pos x="T4" y="T5"/>
                  </a:cxn>
                  <a:cxn ang="0">
                    <a:pos x="T6" y="T7"/>
                  </a:cxn>
                  <a:cxn ang="0">
                    <a:pos x="T8" y="T9"/>
                  </a:cxn>
                </a:cxnLst>
                <a:rect l="0" t="0" r="r" b="b"/>
                <a:pathLst>
                  <a:path w="192" h="786">
                    <a:moveTo>
                      <a:pt x="192" y="786"/>
                    </a:moveTo>
                    <a:lnTo>
                      <a:pt x="2" y="786"/>
                    </a:lnTo>
                    <a:lnTo>
                      <a:pt x="0" y="0"/>
                    </a:lnTo>
                    <a:lnTo>
                      <a:pt x="189" y="0"/>
                    </a:lnTo>
                    <a:lnTo>
                      <a:pt x="192" y="78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21" name="Freeform 838"/>
              <p:cNvSpPr>
                <a:spLocks/>
              </p:cNvSpPr>
              <p:nvPr/>
            </p:nvSpPr>
            <p:spPr bwMode="auto">
              <a:xfrm>
                <a:off x="229" y="1677"/>
                <a:ext cx="192" cy="786"/>
              </a:xfrm>
              <a:custGeom>
                <a:avLst/>
                <a:gdLst>
                  <a:gd name="T0" fmla="*/ 192 w 192"/>
                  <a:gd name="T1" fmla="*/ 786 h 786"/>
                  <a:gd name="T2" fmla="*/ 2 w 192"/>
                  <a:gd name="T3" fmla="*/ 786 h 786"/>
                  <a:gd name="T4" fmla="*/ 0 w 192"/>
                  <a:gd name="T5" fmla="*/ 0 h 786"/>
                  <a:gd name="T6" fmla="*/ 189 w 192"/>
                  <a:gd name="T7" fmla="*/ 0 h 786"/>
                  <a:gd name="T8" fmla="*/ 192 w 192"/>
                  <a:gd name="T9" fmla="*/ 786 h 786"/>
                </a:gdLst>
                <a:ahLst/>
                <a:cxnLst>
                  <a:cxn ang="0">
                    <a:pos x="T0" y="T1"/>
                  </a:cxn>
                  <a:cxn ang="0">
                    <a:pos x="T2" y="T3"/>
                  </a:cxn>
                  <a:cxn ang="0">
                    <a:pos x="T4" y="T5"/>
                  </a:cxn>
                  <a:cxn ang="0">
                    <a:pos x="T6" y="T7"/>
                  </a:cxn>
                  <a:cxn ang="0">
                    <a:pos x="T8" y="T9"/>
                  </a:cxn>
                </a:cxnLst>
                <a:rect l="0" t="0" r="r" b="b"/>
                <a:pathLst>
                  <a:path w="192" h="786">
                    <a:moveTo>
                      <a:pt x="192" y="786"/>
                    </a:moveTo>
                    <a:lnTo>
                      <a:pt x="2" y="786"/>
                    </a:lnTo>
                    <a:lnTo>
                      <a:pt x="0" y="0"/>
                    </a:lnTo>
                    <a:lnTo>
                      <a:pt x="189" y="0"/>
                    </a:lnTo>
                    <a:lnTo>
                      <a:pt x="192" y="7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22" name="Rectangle 839"/>
              <p:cNvSpPr>
                <a:spLocks noChangeArrowheads="1"/>
              </p:cNvSpPr>
              <p:nvPr/>
            </p:nvSpPr>
            <p:spPr bwMode="auto">
              <a:xfrm>
                <a:off x="229" y="1689"/>
                <a:ext cx="57"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23" name="Rectangle 840"/>
              <p:cNvSpPr>
                <a:spLocks noChangeArrowheads="1"/>
              </p:cNvSpPr>
              <p:nvPr/>
            </p:nvSpPr>
            <p:spPr bwMode="auto">
              <a:xfrm>
                <a:off x="229" y="1689"/>
                <a:ext cx="5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24" name="Rectangle 841"/>
              <p:cNvSpPr>
                <a:spLocks noChangeArrowheads="1"/>
              </p:cNvSpPr>
              <p:nvPr/>
            </p:nvSpPr>
            <p:spPr bwMode="auto">
              <a:xfrm>
                <a:off x="229" y="1703"/>
                <a:ext cx="76" cy="10"/>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25" name="Rectangle 842"/>
              <p:cNvSpPr>
                <a:spLocks noChangeArrowheads="1"/>
              </p:cNvSpPr>
              <p:nvPr/>
            </p:nvSpPr>
            <p:spPr bwMode="auto">
              <a:xfrm>
                <a:off x="229" y="1703"/>
                <a:ext cx="76"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26" name="Rectangle 843"/>
              <p:cNvSpPr>
                <a:spLocks noChangeArrowheads="1"/>
              </p:cNvSpPr>
              <p:nvPr/>
            </p:nvSpPr>
            <p:spPr bwMode="auto">
              <a:xfrm>
                <a:off x="229" y="1758"/>
                <a:ext cx="57"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27" name="Rectangle 844"/>
              <p:cNvSpPr>
                <a:spLocks noChangeArrowheads="1"/>
              </p:cNvSpPr>
              <p:nvPr/>
            </p:nvSpPr>
            <p:spPr bwMode="auto">
              <a:xfrm>
                <a:off x="229" y="1758"/>
                <a:ext cx="5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28" name="Rectangle 845"/>
              <p:cNvSpPr>
                <a:spLocks noChangeArrowheads="1"/>
              </p:cNvSpPr>
              <p:nvPr/>
            </p:nvSpPr>
            <p:spPr bwMode="auto">
              <a:xfrm>
                <a:off x="229" y="1772"/>
                <a:ext cx="76"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29" name="Rectangle 846"/>
              <p:cNvSpPr>
                <a:spLocks noChangeArrowheads="1"/>
              </p:cNvSpPr>
              <p:nvPr/>
            </p:nvSpPr>
            <p:spPr bwMode="auto">
              <a:xfrm>
                <a:off x="229" y="1772"/>
                <a:ext cx="7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30" name="Rectangle 847"/>
              <p:cNvSpPr>
                <a:spLocks noChangeArrowheads="1"/>
              </p:cNvSpPr>
              <p:nvPr/>
            </p:nvSpPr>
            <p:spPr bwMode="auto">
              <a:xfrm>
                <a:off x="229" y="1824"/>
                <a:ext cx="57"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31" name="Rectangle 848"/>
              <p:cNvSpPr>
                <a:spLocks noChangeArrowheads="1"/>
              </p:cNvSpPr>
              <p:nvPr/>
            </p:nvSpPr>
            <p:spPr bwMode="auto">
              <a:xfrm>
                <a:off x="229" y="1824"/>
                <a:ext cx="5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32" name="Rectangle 849"/>
              <p:cNvSpPr>
                <a:spLocks noChangeArrowheads="1"/>
              </p:cNvSpPr>
              <p:nvPr/>
            </p:nvSpPr>
            <p:spPr bwMode="auto">
              <a:xfrm>
                <a:off x="229" y="1838"/>
                <a:ext cx="76"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33" name="Rectangle 850"/>
              <p:cNvSpPr>
                <a:spLocks noChangeArrowheads="1"/>
              </p:cNvSpPr>
              <p:nvPr/>
            </p:nvSpPr>
            <p:spPr bwMode="auto">
              <a:xfrm>
                <a:off x="229" y="1838"/>
                <a:ext cx="7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34" name="Rectangle 851"/>
              <p:cNvSpPr>
                <a:spLocks noChangeArrowheads="1"/>
              </p:cNvSpPr>
              <p:nvPr/>
            </p:nvSpPr>
            <p:spPr bwMode="auto">
              <a:xfrm>
                <a:off x="229" y="1890"/>
                <a:ext cx="57" cy="10"/>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35" name="Rectangle 852"/>
              <p:cNvSpPr>
                <a:spLocks noChangeArrowheads="1"/>
              </p:cNvSpPr>
              <p:nvPr/>
            </p:nvSpPr>
            <p:spPr bwMode="auto">
              <a:xfrm>
                <a:off x="229" y="1890"/>
                <a:ext cx="57"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36" name="Rectangle 853"/>
              <p:cNvSpPr>
                <a:spLocks noChangeArrowheads="1"/>
              </p:cNvSpPr>
              <p:nvPr/>
            </p:nvSpPr>
            <p:spPr bwMode="auto">
              <a:xfrm>
                <a:off x="229" y="1907"/>
                <a:ext cx="76"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37" name="Rectangle 854"/>
              <p:cNvSpPr>
                <a:spLocks noChangeArrowheads="1"/>
              </p:cNvSpPr>
              <p:nvPr/>
            </p:nvSpPr>
            <p:spPr bwMode="auto">
              <a:xfrm>
                <a:off x="229" y="1907"/>
                <a:ext cx="7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38" name="Rectangle 855"/>
              <p:cNvSpPr>
                <a:spLocks noChangeArrowheads="1"/>
              </p:cNvSpPr>
              <p:nvPr/>
            </p:nvSpPr>
            <p:spPr bwMode="auto">
              <a:xfrm>
                <a:off x="229" y="1959"/>
                <a:ext cx="57"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39" name="Rectangle 856"/>
              <p:cNvSpPr>
                <a:spLocks noChangeArrowheads="1"/>
              </p:cNvSpPr>
              <p:nvPr/>
            </p:nvSpPr>
            <p:spPr bwMode="auto">
              <a:xfrm>
                <a:off x="229" y="1959"/>
                <a:ext cx="5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40" name="Rectangle 857"/>
              <p:cNvSpPr>
                <a:spLocks noChangeArrowheads="1"/>
              </p:cNvSpPr>
              <p:nvPr/>
            </p:nvSpPr>
            <p:spPr bwMode="auto">
              <a:xfrm>
                <a:off x="229" y="1973"/>
                <a:ext cx="76"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41" name="Rectangle 858"/>
              <p:cNvSpPr>
                <a:spLocks noChangeArrowheads="1"/>
              </p:cNvSpPr>
              <p:nvPr/>
            </p:nvSpPr>
            <p:spPr bwMode="auto">
              <a:xfrm>
                <a:off x="229" y="1973"/>
                <a:ext cx="7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42" name="Rectangle 859"/>
              <p:cNvSpPr>
                <a:spLocks noChangeArrowheads="1"/>
              </p:cNvSpPr>
              <p:nvPr/>
            </p:nvSpPr>
            <p:spPr bwMode="auto">
              <a:xfrm>
                <a:off x="229" y="2025"/>
                <a:ext cx="57"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43" name="Rectangle 860"/>
              <p:cNvSpPr>
                <a:spLocks noChangeArrowheads="1"/>
              </p:cNvSpPr>
              <p:nvPr/>
            </p:nvSpPr>
            <p:spPr bwMode="auto">
              <a:xfrm>
                <a:off x="229" y="2025"/>
                <a:ext cx="5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44" name="Rectangle 861"/>
              <p:cNvSpPr>
                <a:spLocks noChangeArrowheads="1"/>
              </p:cNvSpPr>
              <p:nvPr/>
            </p:nvSpPr>
            <p:spPr bwMode="auto">
              <a:xfrm>
                <a:off x="229" y="2039"/>
                <a:ext cx="76" cy="10"/>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45" name="Rectangle 862"/>
              <p:cNvSpPr>
                <a:spLocks noChangeArrowheads="1"/>
              </p:cNvSpPr>
              <p:nvPr/>
            </p:nvSpPr>
            <p:spPr bwMode="auto">
              <a:xfrm>
                <a:off x="229" y="2039"/>
                <a:ext cx="76"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46" name="Rectangle 863"/>
              <p:cNvSpPr>
                <a:spLocks noChangeArrowheads="1"/>
              </p:cNvSpPr>
              <p:nvPr/>
            </p:nvSpPr>
            <p:spPr bwMode="auto">
              <a:xfrm>
                <a:off x="229" y="2094"/>
                <a:ext cx="57"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47" name="Rectangle 864"/>
              <p:cNvSpPr>
                <a:spLocks noChangeArrowheads="1"/>
              </p:cNvSpPr>
              <p:nvPr/>
            </p:nvSpPr>
            <p:spPr bwMode="auto">
              <a:xfrm>
                <a:off x="229" y="2094"/>
                <a:ext cx="5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48" name="Rectangle 865"/>
              <p:cNvSpPr>
                <a:spLocks noChangeArrowheads="1"/>
              </p:cNvSpPr>
              <p:nvPr/>
            </p:nvSpPr>
            <p:spPr bwMode="auto">
              <a:xfrm>
                <a:off x="229" y="2108"/>
                <a:ext cx="76"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49" name="Rectangle 866"/>
              <p:cNvSpPr>
                <a:spLocks noChangeArrowheads="1"/>
              </p:cNvSpPr>
              <p:nvPr/>
            </p:nvSpPr>
            <p:spPr bwMode="auto">
              <a:xfrm>
                <a:off x="229" y="2108"/>
                <a:ext cx="7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50" name="Rectangle 867"/>
              <p:cNvSpPr>
                <a:spLocks noChangeArrowheads="1"/>
              </p:cNvSpPr>
              <p:nvPr/>
            </p:nvSpPr>
            <p:spPr bwMode="auto">
              <a:xfrm>
                <a:off x="229" y="2160"/>
                <a:ext cx="57"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51" name="Rectangle 868"/>
              <p:cNvSpPr>
                <a:spLocks noChangeArrowheads="1"/>
              </p:cNvSpPr>
              <p:nvPr/>
            </p:nvSpPr>
            <p:spPr bwMode="auto">
              <a:xfrm>
                <a:off x="229" y="2160"/>
                <a:ext cx="5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52" name="Rectangle 869"/>
              <p:cNvSpPr>
                <a:spLocks noChangeArrowheads="1"/>
              </p:cNvSpPr>
              <p:nvPr/>
            </p:nvSpPr>
            <p:spPr bwMode="auto">
              <a:xfrm>
                <a:off x="229" y="2174"/>
                <a:ext cx="76" cy="8"/>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53" name="Rectangle 870"/>
              <p:cNvSpPr>
                <a:spLocks noChangeArrowheads="1"/>
              </p:cNvSpPr>
              <p:nvPr/>
            </p:nvSpPr>
            <p:spPr bwMode="auto">
              <a:xfrm>
                <a:off x="229" y="2174"/>
                <a:ext cx="7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54" name="Rectangle 871"/>
              <p:cNvSpPr>
                <a:spLocks noChangeArrowheads="1"/>
              </p:cNvSpPr>
              <p:nvPr/>
            </p:nvSpPr>
            <p:spPr bwMode="auto">
              <a:xfrm>
                <a:off x="229" y="2227"/>
                <a:ext cx="57" cy="9"/>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55" name="Rectangle 872"/>
              <p:cNvSpPr>
                <a:spLocks noChangeArrowheads="1"/>
              </p:cNvSpPr>
              <p:nvPr/>
            </p:nvSpPr>
            <p:spPr bwMode="auto">
              <a:xfrm>
                <a:off x="229" y="2227"/>
                <a:ext cx="5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56" name="Rectangle 873"/>
              <p:cNvSpPr>
                <a:spLocks noChangeArrowheads="1"/>
              </p:cNvSpPr>
              <p:nvPr/>
            </p:nvSpPr>
            <p:spPr bwMode="auto">
              <a:xfrm>
                <a:off x="229" y="2243"/>
                <a:ext cx="76"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57" name="Rectangle 874"/>
              <p:cNvSpPr>
                <a:spLocks noChangeArrowheads="1"/>
              </p:cNvSpPr>
              <p:nvPr/>
            </p:nvSpPr>
            <p:spPr bwMode="auto">
              <a:xfrm>
                <a:off x="229" y="2243"/>
                <a:ext cx="7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58" name="Rectangle 875"/>
              <p:cNvSpPr>
                <a:spLocks noChangeArrowheads="1"/>
              </p:cNvSpPr>
              <p:nvPr/>
            </p:nvSpPr>
            <p:spPr bwMode="auto">
              <a:xfrm>
                <a:off x="229" y="2295"/>
                <a:ext cx="57"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59" name="Rectangle 876"/>
              <p:cNvSpPr>
                <a:spLocks noChangeArrowheads="1"/>
              </p:cNvSpPr>
              <p:nvPr/>
            </p:nvSpPr>
            <p:spPr bwMode="auto">
              <a:xfrm>
                <a:off x="229" y="2295"/>
                <a:ext cx="5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60" name="Rectangle 877"/>
              <p:cNvSpPr>
                <a:spLocks noChangeArrowheads="1"/>
              </p:cNvSpPr>
              <p:nvPr/>
            </p:nvSpPr>
            <p:spPr bwMode="auto">
              <a:xfrm>
                <a:off x="229" y="2309"/>
                <a:ext cx="76"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61" name="Rectangle 878"/>
              <p:cNvSpPr>
                <a:spLocks noChangeArrowheads="1"/>
              </p:cNvSpPr>
              <p:nvPr/>
            </p:nvSpPr>
            <p:spPr bwMode="auto">
              <a:xfrm>
                <a:off x="229" y="2309"/>
                <a:ext cx="7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62" name="Rectangle 879"/>
              <p:cNvSpPr>
                <a:spLocks noChangeArrowheads="1"/>
              </p:cNvSpPr>
              <p:nvPr/>
            </p:nvSpPr>
            <p:spPr bwMode="auto">
              <a:xfrm>
                <a:off x="231" y="2361"/>
                <a:ext cx="55" cy="8"/>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63" name="Rectangle 880"/>
              <p:cNvSpPr>
                <a:spLocks noChangeArrowheads="1"/>
              </p:cNvSpPr>
              <p:nvPr/>
            </p:nvSpPr>
            <p:spPr bwMode="auto">
              <a:xfrm>
                <a:off x="231" y="2361"/>
                <a:ext cx="55"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64" name="Rectangle 881"/>
              <p:cNvSpPr>
                <a:spLocks noChangeArrowheads="1"/>
              </p:cNvSpPr>
              <p:nvPr/>
            </p:nvSpPr>
            <p:spPr bwMode="auto">
              <a:xfrm>
                <a:off x="231" y="2376"/>
                <a:ext cx="74" cy="9"/>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65" name="Rectangle 882"/>
              <p:cNvSpPr>
                <a:spLocks noChangeArrowheads="1"/>
              </p:cNvSpPr>
              <p:nvPr/>
            </p:nvSpPr>
            <p:spPr bwMode="auto">
              <a:xfrm>
                <a:off x="231" y="2376"/>
                <a:ext cx="74"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66" name="Rectangle 883"/>
              <p:cNvSpPr>
                <a:spLocks noChangeArrowheads="1"/>
              </p:cNvSpPr>
              <p:nvPr/>
            </p:nvSpPr>
            <p:spPr bwMode="auto">
              <a:xfrm>
                <a:off x="231" y="2430"/>
                <a:ext cx="55"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67" name="Rectangle 884"/>
              <p:cNvSpPr>
                <a:spLocks noChangeArrowheads="1"/>
              </p:cNvSpPr>
              <p:nvPr/>
            </p:nvSpPr>
            <p:spPr bwMode="auto">
              <a:xfrm>
                <a:off x="231" y="2430"/>
                <a:ext cx="5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68" name="Rectangle 885"/>
              <p:cNvSpPr>
                <a:spLocks noChangeArrowheads="1"/>
              </p:cNvSpPr>
              <p:nvPr/>
            </p:nvSpPr>
            <p:spPr bwMode="auto">
              <a:xfrm>
                <a:off x="231" y="2444"/>
                <a:ext cx="74" cy="7"/>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69" name="Rectangle 886"/>
              <p:cNvSpPr>
                <a:spLocks noChangeArrowheads="1"/>
              </p:cNvSpPr>
              <p:nvPr/>
            </p:nvSpPr>
            <p:spPr bwMode="auto">
              <a:xfrm>
                <a:off x="231" y="2444"/>
                <a:ext cx="7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70" name="Freeform 887"/>
              <p:cNvSpPr>
                <a:spLocks noEditPoints="1"/>
              </p:cNvSpPr>
              <p:nvPr/>
            </p:nvSpPr>
            <p:spPr bwMode="auto">
              <a:xfrm>
                <a:off x="229" y="1677"/>
                <a:ext cx="33" cy="550"/>
              </a:xfrm>
              <a:custGeom>
                <a:avLst/>
                <a:gdLst>
                  <a:gd name="T0" fmla="*/ 0 w 33"/>
                  <a:gd name="T1" fmla="*/ 550 h 550"/>
                  <a:gd name="T2" fmla="*/ 33 w 33"/>
                  <a:gd name="T3" fmla="*/ 505 h 550"/>
                  <a:gd name="T4" fmla="*/ 0 w 33"/>
                  <a:gd name="T5" fmla="*/ 505 h 550"/>
                  <a:gd name="T6" fmla="*/ 0 w 33"/>
                  <a:gd name="T7" fmla="*/ 497 h 550"/>
                  <a:gd name="T8" fmla="*/ 33 w 33"/>
                  <a:gd name="T9" fmla="*/ 490 h 550"/>
                  <a:gd name="T10" fmla="*/ 0 w 33"/>
                  <a:gd name="T11" fmla="*/ 483 h 550"/>
                  <a:gd name="T12" fmla="*/ 33 w 33"/>
                  <a:gd name="T13" fmla="*/ 438 h 550"/>
                  <a:gd name="T14" fmla="*/ 0 w 33"/>
                  <a:gd name="T15" fmla="*/ 433 h 550"/>
                  <a:gd name="T16" fmla="*/ 0 w 33"/>
                  <a:gd name="T17" fmla="*/ 424 h 550"/>
                  <a:gd name="T18" fmla="*/ 33 w 33"/>
                  <a:gd name="T19" fmla="*/ 431 h 550"/>
                  <a:gd name="T20" fmla="*/ 33 w 33"/>
                  <a:gd name="T21" fmla="*/ 372 h 550"/>
                  <a:gd name="T22" fmla="*/ 0 w 33"/>
                  <a:gd name="T23" fmla="*/ 417 h 550"/>
                  <a:gd name="T24" fmla="*/ 33 w 33"/>
                  <a:gd name="T25" fmla="*/ 372 h 550"/>
                  <a:gd name="T26" fmla="*/ 0 w 33"/>
                  <a:gd name="T27" fmla="*/ 355 h 550"/>
                  <a:gd name="T28" fmla="*/ 33 w 33"/>
                  <a:gd name="T29" fmla="*/ 362 h 550"/>
                  <a:gd name="T30" fmla="*/ 0 w 33"/>
                  <a:gd name="T31" fmla="*/ 301 h 550"/>
                  <a:gd name="T32" fmla="*/ 0 w 33"/>
                  <a:gd name="T33" fmla="*/ 348 h 550"/>
                  <a:gd name="T34" fmla="*/ 33 w 33"/>
                  <a:gd name="T35" fmla="*/ 303 h 550"/>
                  <a:gd name="T36" fmla="*/ 0 w 33"/>
                  <a:gd name="T37" fmla="*/ 301 h 550"/>
                  <a:gd name="T38" fmla="*/ 0 w 33"/>
                  <a:gd name="T39" fmla="*/ 289 h 550"/>
                  <a:gd name="T40" fmla="*/ 33 w 33"/>
                  <a:gd name="T41" fmla="*/ 296 h 550"/>
                  <a:gd name="T42" fmla="*/ 33 w 33"/>
                  <a:gd name="T43" fmla="*/ 237 h 550"/>
                  <a:gd name="T44" fmla="*/ 0 w 33"/>
                  <a:gd name="T45" fmla="*/ 282 h 550"/>
                  <a:gd name="T46" fmla="*/ 33 w 33"/>
                  <a:gd name="T47" fmla="*/ 237 h 550"/>
                  <a:gd name="T48" fmla="*/ 0 w 33"/>
                  <a:gd name="T49" fmla="*/ 223 h 550"/>
                  <a:gd name="T50" fmla="*/ 33 w 33"/>
                  <a:gd name="T51" fmla="*/ 230 h 550"/>
                  <a:gd name="T52" fmla="*/ 33 w 33"/>
                  <a:gd name="T53" fmla="*/ 168 h 550"/>
                  <a:gd name="T54" fmla="*/ 0 w 33"/>
                  <a:gd name="T55" fmla="*/ 213 h 550"/>
                  <a:gd name="T56" fmla="*/ 33 w 33"/>
                  <a:gd name="T57" fmla="*/ 168 h 550"/>
                  <a:gd name="T58" fmla="*/ 0 w 33"/>
                  <a:gd name="T59" fmla="*/ 161 h 550"/>
                  <a:gd name="T60" fmla="*/ 33 w 33"/>
                  <a:gd name="T61" fmla="*/ 154 h 550"/>
                  <a:gd name="T62" fmla="*/ 0 w 33"/>
                  <a:gd name="T63" fmla="*/ 154 h 550"/>
                  <a:gd name="T64" fmla="*/ 0 w 33"/>
                  <a:gd name="T65" fmla="*/ 102 h 550"/>
                  <a:gd name="T66" fmla="*/ 33 w 33"/>
                  <a:gd name="T67" fmla="*/ 147 h 550"/>
                  <a:gd name="T68" fmla="*/ 31 w 33"/>
                  <a:gd name="T69" fmla="*/ 88 h 550"/>
                  <a:gd name="T70" fmla="*/ 0 w 33"/>
                  <a:gd name="T71" fmla="*/ 95 h 550"/>
                  <a:gd name="T72" fmla="*/ 31 w 33"/>
                  <a:gd name="T73" fmla="*/ 88 h 550"/>
                  <a:gd name="T74" fmla="*/ 0 w 33"/>
                  <a:gd name="T75" fmla="*/ 36 h 550"/>
                  <a:gd name="T76" fmla="*/ 31 w 33"/>
                  <a:gd name="T77" fmla="*/ 81 h 550"/>
                  <a:gd name="T78" fmla="*/ 31 w 33"/>
                  <a:gd name="T79" fmla="*/ 19 h 550"/>
                  <a:gd name="T80" fmla="*/ 0 w 33"/>
                  <a:gd name="T81" fmla="*/ 26 h 550"/>
                  <a:gd name="T82" fmla="*/ 31 w 33"/>
                  <a:gd name="T83" fmla="*/ 19 h 550"/>
                  <a:gd name="T84" fmla="*/ 0 w 33"/>
                  <a:gd name="T85" fmla="*/ 0 h 550"/>
                  <a:gd name="T86" fmla="*/ 31 w 33"/>
                  <a:gd name="T87" fmla="*/ 1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550">
                    <a:moveTo>
                      <a:pt x="0" y="505"/>
                    </a:moveTo>
                    <a:lnTo>
                      <a:pt x="0" y="550"/>
                    </a:lnTo>
                    <a:lnTo>
                      <a:pt x="33" y="550"/>
                    </a:lnTo>
                    <a:lnTo>
                      <a:pt x="33" y="505"/>
                    </a:lnTo>
                    <a:lnTo>
                      <a:pt x="0" y="505"/>
                    </a:lnTo>
                    <a:lnTo>
                      <a:pt x="0" y="505"/>
                    </a:lnTo>
                    <a:close/>
                    <a:moveTo>
                      <a:pt x="0" y="433"/>
                    </a:moveTo>
                    <a:lnTo>
                      <a:pt x="0" y="497"/>
                    </a:lnTo>
                    <a:lnTo>
                      <a:pt x="33" y="497"/>
                    </a:lnTo>
                    <a:lnTo>
                      <a:pt x="33" y="490"/>
                    </a:lnTo>
                    <a:lnTo>
                      <a:pt x="0" y="490"/>
                    </a:lnTo>
                    <a:lnTo>
                      <a:pt x="0" y="483"/>
                    </a:lnTo>
                    <a:lnTo>
                      <a:pt x="33" y="483"/>
                    </a:lnTo>
                    <a:lnTo>
                      <a:pt x="33" y="438"/>
                    </a:lnTo>
                    <a:lnTo>
                      <a:pt x="0" y="438"/>
                    </a:lnTo>
                    <a:lnTo>
                      <a:pt x="0" y="433"/>
                    </a:lnTo>
                    <a:close/>
                    <a:moveTo>
                      <a:pt x="33" y="424"/>
                    </a:moveTo>
                    <a:lnTo>
                      <a:pt x="0" y="424"/>
                    </a:lnTo>
                    <a:lnTo>
                      <a:pt x="0" y="431"/>
                    </a:lnTo>
                    <a:lnTo>
                      <a:pt x="33" y="431"/>
                    </a:lnTo>
                    <a:lnTo>
                      <a:pt x="33" y="424"/>
                    </a:lnTo>
                    <a:close/>
                    <a:moveTo>
                      <a:pt x="33" y="372"/>
                    </a:moveTo>
                    <a:lnTo>
                      <a:pt x="0" y="372"/>
                    </a:lnTo>
                    <a:lnTo>
                      <a:pt x="0" y="417"/>
                    </a:lnTo>
                    <a:lnTo>
                      <a:pt x="33" y="417"/>
                    </a:lnTo>
                    <a:lnTo>
                      <a:pt x="33" y="372"/>
                    </a:lnTo>
                    <a:close/>
                    <a:moveTo>
                      <a:pt x="33" y="355"/>
                    </a:moveTo>
                    <a:lnTo>
                      <a:pt x="0" y="355"/>
                    </a:lnTo>
                    <a:lnTo>
                      <a:pt x="0" y="362"/>
                    </a:lnTo>
                    <a:lnTo>
                      <a:pt x="33" y="362"/>
                    </a:lnTo>
                    <a:lnTo>
                      <a:pt x="33" y="355"/>
                    </a:lnTo>
                    <a:close/>
                    <a:moveTo>
                      <a:pt x="0" y="301"/>
                    </a:moveTo>
                    <a:lnTo>
                      <a:pt x="0" y="355"/>
                    </a:lnTo>
                    <a:lnTo>
                      <a:pt x="0" y="348"/>
                    </a:lnTo>
                    <a:lnTo>
                      <a:pt x="33" y="348"/>
                    </a:lnTo>
                    <a:lnTo>
                      <a:pt x="33" y="303"/>
                    </a:lnTo>
                    <a:lnTo>
                      <a:pt x="0" y="303"/>
                    </a:lnTo>
                    <a:lnTo>
                      <a:pt x="0" y="301"/>
                    </a:lnTo>
                    <a:close/>
                    <a:moveTo>
                      <a:pt x="33" y="289"/>
                    </a:moveTo>
                    <a:lnTo>
                      <a:pt x="0" y="289"/>
                    </a:lnTo>
                    <a:lnTo>
                      <a:pt x="0" y="296"/>
                    </a:lnTo>
                    <a:lnTo>
                      <a:pt x="33" y="296"/>
                    </a:lnTo>
                    <a:lnTo>
                      <a:pt x="33" y="289"/>
                    </a:lnTo>
                    <a:close/>
                    <a:moveTo>
                      <a:pt x="33" y="237"/>
                    </a:moveTo>
                    <a:lnTo>
                      <a:pt x="0" y="237"/>
                    </a:lnTo>
                    <a:lnTo>
                      <a:pt x="0" y="282"/>
                    </a:lnTo>
                    <a:lnTo>
                      <a:pt x="33" y="282"/>
                    </a:lnTo>
                    <a:lnTo>
                      <a:pt x="33" y="237"/>
                    </a:lnTo>
                    <a:close/>
                    <a:moveTo>
                      <a:pt x="33" y="223"/>
                    </a:moveTo>
                    <a:lnTo>
                      <a:pt x="0" y="223"/>
                    </a:lnTo>
                    <a:lnTo>
                      <a:pt x="0" y="230"/>
                    </a:lnTo>
                    <a:lnTo>
                      <a:pt x="33" y="230"/>
                    </a:lnTo>
                    <a:lnTo>
                      <a:pt x="33" y="223"/>
                    </a:lnTo>
                    <a:close/>
                    <a:moveTo>
                      <a:pt x="33" y="168"/>
                    </a:moveTo>
                    <a:lnTo>
                      <a:pt x="0" y="168"/>
                    </a:lnTo>
                    <a:lnTo>
                      <a:pt x="0" y="213"/>
                    </a:lnTo>
                    <a:lnTo>
                      <a:pt x="33" y="213"/>
                    </a:lnTo>
                    <a:lnTo>
                      <a:pt x="33" y="168"/>
                    </a:lnTo>
                    <a:close/>
                    <a:moveTo>
                      <a:pt x="0" y="154"/>
                    </a:moveTo>
                    <a:lnTo>
                      <a:pt x="0" y="161"/>
                    </a:lnTo>
                    <a:lnTo>
                      <a:pt x="33" y="161"/>
                    </a:lnTo>
                    <a:lnTo>
                      <a:pt x="33" y="154"/>
                    </a:lnTo>
                    <a:lnTo>
                      <a:pt x="0" y="154"/>
                    </a:lnTo>
                    <a:lnTo>
                      <a:pt x="0" y="154"/>
                    </a:lnTo>
                    <a:close/>
                    <a:moveTo>
                      <a:pt x="31" y="102"/>
                    </a:moveTo>
                    <a:lnTo>
                      <a:pt x="0" y="102"/>
                    </a:lnTo>
                    <a:lnTo>
                      <a:pt x="0" y="147"/>
                    </a:lnTo>
                    <a:lnTo>
                      <a:pt x="33" y="147"/>
                    </a:lnTo>
                    <a:lnTo>
                      <a:pt x="31" y="102"/>
                    </a:lnTo>
                    <a:close/>
                    <a:moveTo>
                      <a:pt x="31" y="88"/>
                    </a:moveTo>
                    <a:lnTo>
                      <a:pt x="0" y="88"/>
                    </a:lnTo>
                    <a:lnTo>
                      <a:pt x="0" y="95"/>
                    </a:lnTo>
                    <a:lnTo>
                      <a:pt x="31" y="95"/>
                    </a:lnTo>
                    <a:lnTo>
                      <a:pt x="31" y="88"/>
                    </a:lnTo>
                    <a:close/>
                    <a:moveTo>
                      <a:pt x="31" y="36"/>
                    </a:moveTo>
                    <a:lnTo>
                      <a:pt x="0" y="36"/>
                    </a:lnTo>
                    <a:lnTo>
                      <a:pt x="0" y="81"/>
                    </a:lnTo>
                    <a:lnTo>
                      <a:pt x="31" y="81"/>
                    </a:lnTo>
                    <a:lnTo>
                      <a:pt x="31" y="36"/>
                    </a:lnTo>
                    <a:close/>
                    <a:moveTo>
                      <a:pt x="31" y="19"/>
                    </a:moveTo>
                    <a:lnTo>
                      <a:pt x="0" y="19"/>
                    </a:lnTo>
                    <a:lnTo>
                      <a:pt x="0" y="26"/>
                    </a:lnTo>
                    <a:lnTo>
                      <a:pt x="31" y="26"/>
                    </a:lnTo>
                    <a:lnTo>
                      <a:pt x="31" y="19"/>
                    </a:lnTo>
                    <a:close/>
                    <a:moveTo>
                      <a:pt x="31" y="0"/>
                    </a:moveTo>
                    <a:lnTo>
                      <a:pt x="0" y="0"/>
                    </a:lnTo>
                    <a:lnTo>
                      <a:pt x="0" y="12"/>
                    </a:lnTo>
                    <a:lnTo>
                      <a:pt x="31" y="12"/>
                    </a:lnTo>
                    <a:lnTo>
                      <a:pt x="31" y="0"/>
                    </a:lnTo>
                    <a:close/>
                  </a:path>
                </a:pathLst>
              </a:custGeom>
              <a:solidFill>
                <a:srgbClr val="DC9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71" name="Freeform 888"/>
              <p:cNvSpPr>
                <a:spLocks noEditPoints="1"/>
              </p:cNvSpPr>
              <p:nvPr/>
            </p:nvSpPr>
            <p:spPr bwMode="auto">
              <a:xfrm>
                <a:off x="229" y="1677"/>
                <a:ext cx="33" cy="550"/>
              </a:xfrm>
              <a:custGeom>
                <a:avLst/>
                <a:gdLst>
                  <a:gd name="T0" fmla="*/ 0 w 33"/>
                  <a:gd name="T1" fmla="*/ 550 h 550"/>
                  <a:gd name="T2" fmla="*/ 33 w 33"/>
                  <a:gd name="T3" fmla="*/ 505 h 550"/>
                  <a:gd name="T4" fmla="*/ 0 w 33"/>
                  <a:gd name="T5" fmla="*/ 505 h 550"/>
                  <a:gd name="T6" fmla="*/ 0 w 33"/>
                  <a:gd name="T7" fmla="*/ 497 h 550"/>
                  <a:gd name="T8" fmla="*/ 33 w 33"/>
                  <a:gd name="T9" fmla="*/ 490 h 550"/>
                  <a:gd name="T10" fmla="*/ 0 w 33"/>
                  <a:gd name="T11" fmla="*/ 483 h 550"/>
                  <a:gd name="T12" fmla="*/ 33 w 33"/>
                  <a:gd name="T13" fmla="*/ 438 h 550"/>
                  <a:gd name="T14" fmla="*/ 0 w 33"/>
                  <a:gd name="T15" fmla="*/ 433 h 550"/>
                  <a:gd name="T16" fmla="*/ 0 w 33"/>
                  <a:gd name="T17" fmla="*/ 424 h 550"/>
                  <a:gd name="T18" fmla="*/ 33 w 33"/>
                  <a:gd name="T19" fmla="*/ 431 h 550"/>
                  <a:gd name="T20" fmla="*/ 33 w 33"/>
                  <a:gd name="T21" fmla="*/ 372 h 550"/>
                  <a:gd name="T22" fmla="*/ 0 w 33"/>
                  <a:gd name="T23" fmla="*/ 417 h 550"/>
                  <a:gd name="T24" fmla="*/ 33 w 33"/>
                  <a:gd name="T25" fmla="*/ 372 h 550"/>
                  <a:gd name="T26" fmla="*/ 0 w 33"/>
                  <a:gd name="T27" fmla="*/ 355 h 550"/>
                  <a:gd name="T28" fmla="*/ 33 w 33"/>
                  <a:gd name="T29" fmla="*/ 362 h 550"/>
                  <a:gd name="T30" fmla="*/ 0 w 33"/>
                  <a:gd name="T31" fmla="*/ 301 h 550"/>
                  <a:gd name="T32" fmla="*/ 0 w 33"/>
                  <a:gd name="T33" fmla="*/ 348 h 550"/>
                  <a:gd name="T34" fmla="*/ 33 w 33"/>
                  <a:gd name="T35" fmla="*/ 303 h 550"/>
                  <a:gd name="T36" fmla="*/ 0 w 33"/>
                  <a:gd name="T37" fmla="*/ 301 h 550"/>
                  <a:gd name="T38" fmla="*/ 0 w 33"/>
                  <a:gd name="T39" fmla="*/ 289 h 550"/>
                  <a:gd name="T40" fmla="*/ 33 w 33"/>
                  <a:gd name="T41" fmla="*/ 296 h 550"/>
                  <a:gd name="T42" fmla="*/ 33 w 33"/>
                  <a:gd name="T43" fmla="*/ 237 h 550"/>
                  <a:gd name="T44" fmla="*/ 0 w 33"/>
                  <a:gd name="T45" fmla="*/ 282 h 550"/>
                  <a:gd name="T46" fmla="*/ 33 w 33"/>
                  <a:gd name="T47" fmla="*/ 237 h 550"/>
                  <a:gd name="T48" fmla="*/ 0 w 33"/>
                  <a:gd name="T49" fmla="*/ 223 h 550"/>
                  <a:gd name="T50" fmla="*/ 33 w 33"/>
                  <a:gd name="T51" fmla="*/ 230 h 550"/>
                  <a:gd name="T52" fmla="*/ 33 w 33"/>
                  <a:gd name="T53" fmla="*/ 168 h 550"/>
                  <a:gd name="T54" fmla="*/ 0 w 33"/>
                  <a:gd name="T55" fmla="*/ 213 h 550"/>
                  <a:gd name="T56" fmla="*/ 33 w 33"/>
                  <a:gd name="T57" fmla="*/ 168 h 550"/>
                  <a:gd name="T58" fmla="*/ 0 w 33"/>
                  <a:gd name="T59" fmla="*/ 161 h 550"/>
                  <a:gd name="T60" fmla="*/ 33 w 33"/>
                  <a:gd name="T61" fmla="*/ 154 h 550"/>
                  <a:gd name="T62" fmla="*/ 0 w 33"/>
                  <a:gd name="T63" fmla="*/ 154 h 550"/>
                  <a:gd name="T64" fmla="*/ 0 w 33"/>
                  <a:gd name="T65" fmla="*/ 102 h 550"/>
                  <a:gd name="T66" fmla="*/ 33 w 33"/>
                  <a:gd name="T67" fmla="*/ 147 h 550"/>
                  <a:gd name="T68" fmla="*/ 31 w 33"/>
                  <a:gd name="T69" fmla="*/ 88 h 550"/>
                  <a:gd name="T70" fmla="*/ 0 w 33"/>
                  <a:gd name="T71" fmla="*/ 95 h 550"/>
                  <a:gd name="T72" fmla="*/ 31 w 33"/>
                  <a:gd name="T73" fmla="*/ 88 h 550"/>
                  <a:gd name="T74" fmla="*/ 0 w 33"/>
                  <a:gd name="T75" fmla="*/ 36 h 550"/>
                  <a:gd name="T76" fmla="*/ 31 w 33"/>
                  <a:gd name="T77" fmla="*/ 81 h 550"/>
                  <a:gd name="T78" fmla="*/ 31 w 33"/>
                  <a:gd name="T79" fmla="*/ 19 h 550"/>
                  <a:gd name="T80" fmla="*/ 0 w 33"/>
                  <a:gd name="T81" fmla="*/ 26 h 550"/>
                  <a:gd name="T82" fmla="*/ 31 w 33"/>
                  <a:gd name="T83" fmla="*/ 19 h 550"/>
                  <a:gd name="T84" fmla="*/ 0 w 33"/>
                  <a:gd name="T85" fmla="*/ 0 h 550"/>
                  <a:gd name="T86" fmla="*/ 31 w 33"/>
                  <a:gd name="T87" fmla="*/ 1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550">
                    <a:moveTo>
                      <a:pt x="0" y="505"/>
                    </a:moveTo>
                    <a:lnTo>
                      <a:pt x="0" y="550"/>
                    </a:lnTo>
                    <a:lnTo>
                      <a:pt x="33" y="550"/>
                    </a:lnTo>
                    <a:lnTo>
                      <a:pt x="33" y="505"/>
                    </a:lnTo>
                    <a:lnTo>
                      <a:pt x="0" y="505"/>
                    </a:lnTo>
                    <a:lnTo>
                      <a:pt x="0" y="505"/>
                    </a:lnTo>
                    <a:moveTo>
                      <a:pt x="0" y="433"/>
                    </a:moveTo>
                    <a:lnTo>
                      <a:pt x="0" y="497"/>
                    </a:lnTo>
                    <a:lnTo>
                      <a:pt x="33" y="497"/>
                    </a:lnTo>
                    <a:lnTo>
                      <a:pt x="33" y="490"/>
                    </a:lnTo>
                    <a:lnTo>
                      <a:pt x="0" y="490"/>
                    </a:lnTo>
                    <a:lnTo>
                      <a:pt x="0" y="483"/>
                    </a:lnTo>
                    <a:lnTo>
                      <a:pt x="33" y="483"/>
                    </a:lnTo>
                    <a:lnTo>
                      <a:pt x="33" y="438"/>
                    </a:lnTo>
                    <a:lnTo>
                      <a:pt x="0" y="438"/>
                    </a:lnTo>
                    <a:lnTo>
                      <a:pt x="0" y="433"/>
                    </a:lnTo>
                    <a:moveTo>
                      <a:pt x="33" y="424"/>
                    </a:moveTo>
                    <a:lnTo>
                      <a:pt x="0" y="424"/>
                    </a:lnTo>
                    <a:lnTo>
                      <a:pt x="0" y="431"/>
                    </a:lnTo>
                    <a:lnTo>
                      <a:pt x="33" y="431"/>
                    </a:lnTo>
                    <a:lnTo>
                      <a:pt x="33" y="424"/>
                    </a:lnTo>
                    <a:moveTo>
                      <a:pt x="33" y="372"/>
                    </a:moveTo>
                    <a:lnTo>
                      <a:pt x="0" y="372"/>
                    </a:lnTo>
                    <a:lnTo>
                      <a:pt x="0" y="417"/>
                    </a:lnTo>
                    <a:lnTo>
                      <a:pt x="33" y="417"/>
                    </a:lnTo>
                    <a:lnTo>
                      <a:pt x="33" y="372"/>
                    </a:lnTo>
                    <a:moveTo>
                      <a:pt x="33" y="355"/>
                    </a:moveTo>
                    <a:lnTo>
                      <a:pt x="0" y="355"/>
                    </a:lnTo>
                    <a:lnTo>
                      <a:pt x="0" y="362"/>
                    </a:lnTo>
                    <a:lnTo>
                      <a:pt x="33" y="362"/>
                    </a:lnTo>
                    <a:lnTo>
                      <a:pt x="33" y="355"/>
                    </a:lnTo>
                    <a:moveTo>
                      <a:pt x="0" y="301"/>
                    </a:moveTo>
                    <a:lnTo>
                      <a:pt x="0" y="355"/>
                    </a:lnTo>
                    <a:lnTo>
                      <a:pt x="0" y="348"/>
                    </a:lnTo>
                    <a:lnTo>
                      <a:pt x="33" y="348"/>
                    </a:lnTo>
                    <a:lnTo>
                      <a:pt x="33" y="303"/>
                    </a:lnTo>
                    <a:lnTo>
                      <a:pt x="0" y="303"/>
                    </a:lnTo>
                    <a:lnTo>
                      <a:pt x="0" y="301"/>
                    </a:lnTo>
                    <a:moveTo>
                      <a:pt x="33" y="289"/>
                    </a:moveTo>
                    <a:lnTo>
                      <a:pt x="0" y="289"/>
                    </a:lnTo>
                    <a:lnTo>
                      <a:pt x="0" y="296"/>
                    </a:lnTo>
                    <a:lnTo>
                      <a:pt x="33" y="296"/>
                    </a:lnTo>
                    <a:lnTo>
                      <a:pt x="33" y="289"/>
                    </a:lnTo>
                    <a:moveTo>
                      <a:pt x="33" y="237"/>
                    </a:moveTo>
                    <a:lnTo>
                      <a:pt x="0" y="237"/>
                    </a:lnTo>
                    <a:lnTo>
                      <a:pt x="0" y="282"/>
                    </a:lnTo>
                    <a:lnTo>
                      <a:pt x="33" y="282"/>
                    </a:lnTo>
                    <a:lnTo>
                      <a:pt x="33" y="237"/>
                    </a:lnTo>
                    <a:moveTo>
                      <a:pt x="33" y="223"/>
                    </a:moveTo>
                    <a:lnTo>
                      <a:pt x="0" y="223"/>
                    </a:lnTo>
                    <a:lnTo>
                      <a:pt x="0" y="230"/>
                    </a:lnTo>
                    <a:lnTo>
                      <a:pt x="33" y="230"/>
                    </a:lnTo>
                    <a:lnTo>
                      <a:pt x="33" y="223"/>
                    </a:lnTo>
                    <a:moveTo>
                      <a:pt x="33" y="168"/>
                    </a:moveTo>
                    <a:lnTo>
                      <a:pt x="0" y="168"/>
                    </a:lnTo>
                    <a:lnTo>
                      <a:pt x="0" y="213"/>
                    </a:lnTo>
                    <a:lnTo>
                      <a:pt x="33" y="213"/>
                    </a:lnTo>
                    <a:lnTo>
                      <a:pt x="33" y="168"/>
                    </a:lnTo>
                    <a:moveTo>
                      <a:pt x="0" y="154"/>
                    </a:moveTo>
                    <a:lnTo>
                      <a:pt x="0" y="161"/>
                    </a:lnTo>
                    <a:lnTo>
                      <a:pt x="33" y="161"/>
                    </a:lnTo>
                    <a:lnTo>
                      <a:pt x="33" y="154"/>
                    </a:lnTo>
                    <a:lnTo>
                      <a:pt x="0" y="154"/>
                    </a:lnTo>
                    <a:lnTo>
                      <a:pt x="0" y="154"/>
                    </a:lnTo>
                    <a:moveTo>
                      <a:pt x="31" y="102"/>
                    </a:moveTo>
                    <a:lnTo>
                      <a:pt x="0" y="102"/>
                    </a:lnTo>
                    <a:lnTo>
                      <a:pt x="0" y="147"/>
                    </a:lnTo>
                    <a:lnTo>
                      <a:pt x="33" y="147"/>
                    </a:lnTo>
                    <a:lnTo>
                      <a:pt x="31" y="102"/>
                    </a:lnTo>
                    <a:moveTo>
                      <a:pt x="31" y="88"/>
                    </a:moveTo>
                    <a:lnTo>
                      <a:pt x="0" y="88"/>
                    </a:lnTo>
                    <a:lnTo>
                      <a:pt x="0" y="95"/>
                    </a:lnTo>
                    <a:lnTo>
                      <a:pt x="31" y="95"/>
                    </a:lnTo>
                    <a:lnTo>
                      <a:pt x="31" y="88"/>
                    </a:lnTo>
                    <a:moveTo>
                      <a:pt x="31" y="36"/>
                    </a:moveTo>
                    <a:lnTo>
                      <a:pt x="0" y="36"/>
                    </a:lnTo>
                    <a:lnTo>
                      <a:pt x="0" y="81"/>
                    </a:lnTo>
                    <a:lnTo>
                      <a:pt x="31" y="81"/>
                    </a:lnTo>
                    <a:lnTo>
                      <a:pt x="31" y="36"/>
                    </a:lnTo>
                    <a:moveTo>
                      <a:pt x="31" y="19"/>
                    </a:moveTo>
                    <a:lnTo>
                      <a:pt x="0" y="19"/>
                    </a:lnTo>
                    <a:lnTo>
                      <a:pt x="0" y="26"/>
                    </a:lnTo>
                    <a:lnTo>
                      <a:pt x="31" y="26"/>
                    </a:lnTo>
                    <a:lnTo>
                      <a:pt x="31" y="19"/>
                    </a:lnTo>
                    <a:moveTo>
                      <a:pt x="31" y="0"/>
                    </a:moveTo>
                    <a:lnTo>
                      <a:pt x="0" y="0"/>
                    </a:lnTo>
                    <a:lnTo>
                      <a:pt x="0" y="12"/>
                    </a:lnTo>
                    <a:lnTo>
                      <a:pt x="31" y="12"/>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72" name="Rectangle 889"/>
              <p:cNvSpPr>
                <a:spLocks noChangeArrowheads="1"/>
              </p:cNvSpPr>
              <p:nvPr/>
            </p:nvSpPr>
            <p:spPr bwMode="auto">
              <a:xfrm>
                <a:off x="229" y="1689"/>
                <a:ext cx="31" cy="7"/>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73" name="Rectangle 890"/>
              <p:cNvSpPr>
                <a:spLocks noChangeArrowheads="1"/>
              </p:cNvSpPr>
              <p:nvPr/>
            </p:nvSpPr>
            <p:spPr bwMode="auto">
              <a:xfrm>
                <a:off x="229" y="1689"/>
                <a:ext cx="3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74" name="Rectangle 891"/>
              <p:cNvSpPr>
                <a:spLocks noChangeArrowheads="1"/>
              </p:cNvSpPr>
              <p:nvPr/>
            </p:nvSpPr>
            <p:spPr bwMode="auto">
              <a:xfrm>
                <a:off x="229" y="1703"/>
                <a:ext cx="31" cy="10"/>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75" name="Rectangle 892"/>
              <p:cNvSpPr>
                <a:spLocks noChangeArrowheads="1"/>
              </p:cNvSpPr>
              <p:nvPr/>
            </p:nvSpPr>
            <p:spPr bwMode="auto">
              <a:xfrm>
                <a:off x="229" y="1703"/>
                <a:ext cx="31"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76" name="Rectangle 893"/>
              <p:cNvSpPr>
                <a:spLocks noChangeArrowheads="1"/>
              </p:cNvSpPr>
              <p:nvPr/>
            </p:nvSpPr>
            <p:spPr bwMode="auto">
              <a:xfrm>
                <a:off x="229" y="1758"/>
                <a:ext cx="31" cy="7"/>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77" name="Rectangle 894"/>
              <p:cNvSpPr>
                <a:spLocks noChangeArrowheads="1"/>
              </p:cNvSpPr>
              <p:nvPr/>
            </p:nvSpPr>
            <p:spPr bwMode="auto">
              <a:xfrm>
                <a:off x="229" y="1758"/>
                <a:ext cx="3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78" name="Rectangle 895"/>
              <p:cNvSpPr>
                <a:spLocks noChangeArrowheads="1"/>
              </p:cNvSpPr>
              <p:nvPr/>
            </p:nvSpPr>
            <p:spPr bwMode="auto">
              <a:xfrm>
                <a:off x="229" y="1772"/>
                <a:ext cx="31" cy="7"/>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79" name="Rectangle 896"/>
              <p:cNvSpPr>
                <a:spLocks noChangeArrowheads="1"/>
              </p:cNvSpPr>
              <p:nvPr/>
            </p:nvSpPr>
            <p:spPr bwMode="auto">
              <a:xfrm>
                <a:off x="229" y="1772"/>
                <a:ext cx="3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80" name="Freeform 897"/>
              <p:cNvSpPr>
                <a:spLocks/>
              </p:cNvSpPr>
              <p:nvPr/>
            </p:nvSpPr>
            <p:spPr bwMode="auto">
              <a:xfrm>
                <a:off x="229" y="1824"/>
                <a:ext cx="33" cy="7"/>
              </a:xfrm>
              <a:custGeom>
                <a:avLst/>
                <a:gdLst>
                  <a:gd name="T0" fmla="*/ 33 w 33"/>
                  <a:gd name="T1" fmla="*/ 0 h 7"/>
                  <a:gd name="T2" fmla="*/ 0 w 33"/>
                  <a:gd name="T3" fmla="*/ 0 h 7"/>
                  <a:gd name="T4" fmla="*/ 0 w 33"/>
                  <a:gd name="T5" fmla="*/ 7 h 7"/>
                  <a:gd name="T6" fmla="*/ 0 w 33"/>
                  <a:gd name="T7" fmla="*/ 7 h 7"/>
                  <a:gd name="T8" fmla="*/ 33 w 33"/>
                  <a:gd name="T9" fmla="*/ 7 h 7"/>
                  <a:gd name="T10" fmla="*/ 33 w 33"/>
                  <a:gd name="T11" fmla="*/ 0 h 7"/>
                </a:gdLst>
                <a:ahLst/>
                <a:cxnLst>
                  <a:cxn ang="0">
                    <a:pos x="T0" y="T1"/>
                  </a:cxn>
                  <a:cxn ang="0">
                    <a:pos x="T2" y="T3"/>
                  </a:cxn>
                  <a:cxn ang="0">
                    <a:pos x="T4" y="T5"/>
                  </a:cxn>
                  <a:cxn ang="0">
                    <a:pos x="T6" y="T7"/>
                  </a:cxn>
                  <a:cxn ang="0">
                    <a:pos x="T8" y="T9"/>
                  </a:cxn>
                  <a:cxn ang="0">
                    <a:pos x="T10" y="T11"/>
                  </a:cxn>
                </a:cxnLst>
                <a:rect l="0" t="0" r="r" b="b"/>
                <a:pathLst>
                  <a:path w="33" h="7">
                    <a:moveTo>
                      <a:pt x="33" y="0"/>
                    </a:moveTo>
                    <a:lnTo>
                      <a:pt x="0" y="0"/>
                    </a:lnTo>
                    <a:lnTo>
                      <a:pt x="0" y="7"/>
                    </a:lnTo>
                    <a:lnTo>
                      <a:pt x="0" y="7"/>
                    </a:lnTo>
                    <a:lnTo>
                      <a:pt x="33" y="7"/>
                    </a:lnTo>
                    <a:lnTo>
                      <a:pt x="33" y="0"/>
                    </a:lnTo>
                    <a:close/>
                  </a:path>
                </a:pathLst>
              </a:custGeom>
              <a:solidFill>
                <a:srgbClr val="3B3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81" name="Freeform 898"/>
              <p:cNvSpPr>
                <a:spLocks/>
              </p:cNvSpPr>
              <p:nvPr/>
            </p:nvSpPr>
            <p:spPr bwMode="auto">
              <a:xfrm>
                <a:off x="229" y="1824"/>
                <a:ext cx="33" cy="7"/>
              </a:xfrm>
              <a:custGeom>
                <a:avLst/>
                <a:gdLst>
                  <a:gd name="T0" fmla="*/ 33 w 33"/>
                  <a:gd name="T1" fmla="*/ 0 h 7"/>
                  <a:gd name="T2" fmla="*/ 0 w 33"/>
                  <a:gd name="T3" fmla="*/ 0 h 7"/>
                  <a:gd name="T4" fmla="*/ 0 w 33"/>
                  <a:gd name="T5" fmla="*/ 7 h 7"/>
                  <a:gd name="T6" fmla="*/ 0 w 33"/>
                  <a:gd name="T7" fmla="*/ 7 h 7"/>
                  <a:gd name="T8" fmla="*/ 33 w 33"/>
                  <a:gd name="T9" fmla="*/ 7 h 7"/>
                  <a:gd name="T10" fmla="*/ 33 w 33"/>
                  <a:gd name="T11" fmla="*/ 0 h 7"/>
                </a:gdLst>
                <a:ahLst/>
                <a:cxnLst>
                  <a:cxn ang="0">
                    <a:pos x="T0" y="T1"/>
                  </a:cxn>
                  <a:cxn ang="0">
                    <a:pos x="T2" y="T3"/>
                  </a:cxn>
                  <a:cxn ang="0">
                    <a:pos x="T4" y="T5"/>
                  </a:cxn>
                  <a:cxn ang="0">
                    <a:pos x="T6" y="T7"/>
                  </a:cxn>
                  <a:cxn ang="0">
                    <a:pos x="T8" y="T9"/>
                  </a:cxn>
                  <a:cxn ang="0">
                    <a:pos x="T10" y="T11"/>
                  </a:cxn>
                </a:cxnLst>
                <a:rect l="0" t="0" r="r" b="b"/>
                <a:pathLst>
                  <a:path w="33" h="7">
                    <a:moveTo>
                      <a:pt x="33" y="0"/>
                    </a:moveTo>
                    <a:lnTo>
                      <a:pt x="0" y="0"/>
                    </a:lnTo>
                    <a:lnTo>
                      <a:pt x="0" y="7"/>
                    </a:lnTo>
                    <a:lnTo>
                      <a:pt x="0" y="7"/>
                    </a:lnTo>
                    <a:lnTo>
                      <a:pt x="33" y="7"/>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82" name="Rectangle 899"/>
              <p:cNvSpPr>
                <a:spLocks noChangeArrowheads="1"/>
              </p:cNvSpPr>
              <p:nvPr/>
            </p:nvSpPr>
            <p:spPr bwMode="auto">
              <a:xfrm>
                <a:off x="229" y="1838"/>
                <a:ext cx="33" cy="7"/>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83" name="Rectangle 900"/>
              <p:cNvSpPr>
                <a:spLocks noChangeArrowheads="1"/>
              </p:cNvSpPr>
              <p:nvPr/>
            </p:nvSpPr>
            <p:spPr bwMode="auto">
              <a:xfrm>
                <a:off x="229" y="1838"/>
                <a:ext cx="33"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84" name="Rectangle 901"/>
              <p:cNvSpPr>
                <a:spLocks noChangeArrowheads="1"/>
              </p:cNvSpPr>
              <p:nvPr/>
            </p:nvSpPr>
            <p:spPr bwMode="auto">
              <a:xfrm>
                <a:off x="229" y="1890"/>
                <a:ext cx="33" cy="10"/>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85" name="Rectangle 902"/>
              <p:cNvSpPr>
                <a:spLocks noChangeArrowheads="1"/>
              </p:cNvSpPr>
              <p:nvPr/>
            </p:nvSpPr>
            <p:spPr bwMode="auto">
              <a:xfrm>
                <a:off x="229" y="1890"/>
                <a:ext cx="33"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86" name="Rectangle 903"/>
              <p:cNvSpPr>
                <a:spLocks noChangeArrowheads="1"/>
              </p:cNvSpPr>
              <p:nvPr/>
            </p:nvSpPr>
            <p:spPr bwMode="auto">
              <a:xfrm>
                <a:off x="229" y="1907"/>
                <a:ext cx="33" cy="7"/>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87" name="Rectangle 904"/>
              <p:cNvSpPr>
                <a:spLocks noChangeArrowheads="1"/>
              </p:cNvSpPr>
              <p:nvPr/>
            </p:nvSpPr>
            <p:spPr bwMode="auto">
              <a:xfrm>
                <a:off x="229" y="1907"/>
                <a:ext cx="33"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88" name="Rectangle 905"/>
              <p:cNvSpPr>
                <a:spLocks noChangeArrowheads="1"/>
              </p:cNvSpPr>
              <p:nvPr/>
            </p:nvSpPr>
            <p:spPr bwMode="auto">
              <a:xfrm>
                <a:off x="229" y="1959"/>
                <a:ext cx="33" cy="7"/>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89" name="Rectangle 906"/>
              <p:cNvSpPr>
                <a:spLocks noChangeArrowheads="1"/>
              </p:cNvSpPr>
              <p:nvPr/>
            </p:nvSpPr>
            <p:spPr bwMode="auto">
              <a:xfrm>
                <a:off x="229" y="1959"/>
                <a:ext cx="33"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90" name="Freeform 907"/>
              <p:cNvSpPr>
                <a:spLocks/>
              </p:cNvSpPr>
              <p:nvPr/>
            </p:nvSpPr>
            <p:spPr bwMode="auto">
              <a:xfrm>
                <a:off x="229" y="1973"/>
                <a:ext cx="33" cy="7"/>
              </a:xfrm>
              <a:custGeom>
                <a:avLst/>
                <a:gdLst>
                  <a:gd name="T0" fmla="*/ 33 w 33"/>
                  <a:gd name="T1" fmla="*/ 0 h 7"/>
                  <a:gd name="T2" fmla="*/ 0 w 33"/>
                  <a:gd name="T3" fmla="*/ 0 h 7"/>
                  <a:gd name="T4" fmla="*/ 0 w 33"/>
                  <a:gd name="T5" fmla="*/ 5 h 7"/>
                  <a:gd name="T6" fmla="*/ 0 w 33"/>
                  <a:gd name="T7" fmla="*/ 7 h 7"/>
                  <a:gd name="T8" fmla="*/ 33 w 33"/>
                  <a:gd name="T9" fmla="*/ 7 h 7"/>
                  <a:gd name="T10" fmla="*/ 33 w 33"/>
                  <a:gd name="T11" fmla="*/ 0 h 7"/>
                </a:gdLst>
                <a:ahLst/>
                <a:cxnLst>
                  <a:cxn ang="0">
                    <a:pos x="T0" y="T1"/>
                  </a:cxn>
                  <a:cxn ang="0">
                    <a:pos x="T2" y="T3"/>
                  </a:cxn>
                  <a:cxn ang="0">
                    <a:pos x="T4" y="T5"/>
                  </a:cxn>
                  <a:cxn ang="0">
                    <a:pos x="T6" y="T7"/>
                  </a:cxn>
                  <a:cxn ang="0">
                    <a:pos x="T8" y="T9"/>
                  </a:cxn>
                  <a:cxn ang="0">
                    <a:pos x="T10" y="T11"/>
                  </a:cxn>
                </a:cxnLst>
                <a:rect l="0" t="0" r="r" b="b"/>
                <a:pathLst>
                  <a:path w="33" h="7">
                    <a:moveTo>
                      <a:pt x="33" y="0"/>
                    </a:moveTo>
                    <a:lnTo>
                      <a:pt x="0" y="0"/>
                    </a:lnTo>
                    <a:lnTo>
                      <a:pt x="0" y="5"/>
                    </a:lnTo>
                    <a:lnTo>
                      <a:pt x="0" y="7"/>
                    </a:lnTo>
                    <a:lnTo>
                      <a:pt x="33" y="7"/>
                    </a:lnTo>
                    <a:lnTo>
                      <a:pt x="33" y="0"/>
                    </a:lnTo>
                    <a:close/>
                  </a:path>
                </a:pathLst>
              </a:custGeom>
              <a:solidFill>
                <a:srgbClr val="3B3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91" name="Freeform 908"/>
              <p:cNvSpPr>
                <a:spLocks/>
              </p:cNvSpPr>
              <p:nvPr/>
            </p:nvSpPr>
            <p:spPr bwMode="auto">
              <a:xfrm>
                <a:off x="229" y="1973"/>
                <a:ext cx="33" cy="7"/>
              </a:xfrm>
              <a:custGeom>
                <a:avLst/>
                <a:gdLst>
                  <a:gd name="T0" fmla="*/ 33 w 33"/>
                  <a:gd name="T1" fmla="*/ 0 h 7"/>
                  <a:gd name="T2" fmla="*/ 0 w 33"/>
                  <a:gd name="T3" fmla="*/ 0 h 7"/>
                  <a:gd name="T4" fmla="*/ 0 w 33"/>
                  <a:gd name="T5" fmla="*/ 5 h 7"/>
                  <a:gd name="T6" fmla="*/ 0 w 33"/>
                  <a:gd name="T7" fmla="*/ 7 h 7"/>
                  <a:gd name="T8" fmla="*/ 33 w 33"/>
                  <a:gd name="T9" fmla="*/ 7 h 7"/>
                  <a:gd name="T10" fmla="*/ 33 w 33"/>
                  <a:gd name="T11" fmla="*/ 0 h 7"/>
                </a:gdLst>
                <a:ahLst/>
                <a:cxnLst>
                  <a:cxn ang="0">
                    <a:pos x="T0" y="T1"/>
                  </a:cxn>
                  <a:cxn ang="0">
                    <a:pos x="T2" y="T3"/>
                  </a:cxn>
                  <a:cxn ang="0">
                    <a:pos x="T4" y="T5"/>
                  </a:cxn>
                  <a:cxn ang="0">
                    <a:pos x="T6" y="T7"/>
                  </a:cxn>
                  <a:cxn ang="0">
                    <a:pos x="T8" y="T9"/>
                  </a:cxn>
                  <a:cxn ang="0">
                    <a:pos x="T10" y="T11"/>
                  </a:cxn>
                </a:cxnLst>
                <a:rect l="0" t="0" r="r" b="b"/>
                <a:pathLst>
                  <a:path w="33" h="7">
                    <a:moveTo>
                      <a:pt x="33" y="0"/>
                    </a:moveTo>
                    <a:lnTo>
                      <a:pt x="0" y="0"/>
                    </a:lnTo>
                    <a:lnTo>
                      <a:pt x="0" y="5"/>
                    </a:lnTo>
                    <a:lnTo>
                      <a:pt x="0" y="7"/>
                    </a:lnTo>
                    <a:lnTo>
                      <a:pt x="33" y="7"/>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92" name="Freeform 909"/>
              <p:cNvSpPr>
                <a:spLocks/>
              </p:cNvSpPr>
              <p:nvPr/>
            </p:nvSpPr>
            <p:spPr bwMode="auto">
              <a:xfrm>
                <a:off x="229" y="2025"/>
                <a:ext cx="33" cy="7"/>
              </a:xfrm>
              <a:custGeom>
                <a:avLst/>
                <a:gdLst>
                  <a:gd name="T0" fmla="*/ 33 w 33"/>
                  <a:gd name="T1" fmla="*/ 0 h 7"/>
                  <a:gd name="T2" fmla="*/ 0 w 33"/>
                  <a:gd name="T3" fmla="*/ 0 h 7"/>
                  <a:gd name="T4" fmla="*/ 0 w 33"/>
                  <a:gd name="T5" fmla="*/ 7 h 7"/>
                  <a:gd name="T6" fmla="*/ 0 w 33"/>
                  <a:gd name="T7" fmla="*/ 7 h 7"/>
                  <a:gd name="T8" fmla="*/ 33 w 33"/>
                  <a:gd name="T9" fmla="*/ 7 h 7"/>
                  <a:gd name="T10" fmla="*/ 33 w 33"/>
                  <a:gd name="T11" fmla="*/ 0 h 7"/>
                </a:gdLst>
                <a:ahLst/>
                <a:cxnLst>
                  <a:cxn ang="0">
                    <a:pos x="T0" y="T1"/>
                  </a:cxn>
                  <a:cxn ang="0">
                    <a:pos x="T2" y="T3"/>
                  </a:cxn>
                  <a:cxn ang="0">
                    <a:pos x="T4" y="T5"/>
                  </a:cxn>
                  <a:cxn ang="0">
                    <a:pos x="T6" y="T7"/>
                  </a:cxn>
                  <a:cxn ang="0">
                    <a:pos x="T8" y="T9"/>
                  </a:cxn>
                  <a:cxn ang="0">
                    <a:pos x="T10" y="T11"/>
                  </a:cxn>
                </a:cxnLst>
                <a:rect l="0" t="0" r="r" b="b"/>
                <a:pathLst>
                  <a:path w="33" h="7">
                    <a:moveTo>
                      <a:pt x="33" y="0"/>
                    </a:moveTo>
                    <a:lnTo>
                      <a:pt x="0" y="0"/>
                    </a:lnTo>
                    <a:lnTo>
                      <a:pt x="0" y="7"/>
                    </a:lnTo>
                    <a:lnTo>
                      <a:pt x="0" y="7"/>
                    </a:lnTo>
                    <a:lnTo>
                      <a:pt x="33" y="7"/>
                    </a:lnTo>
                    <a:lnTo>
                      <a:pt x="33" y="0"/>
                    </a:lnTo>
                    <a:close/>
                  </a:path>
                </a:pathLst>
              </a:custGeom>
              <a:solidFill>
                <a:srgbClr val="3B3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93" name="Freeform 910"/>
              <p:cNvSpPr>
                <a:spLocks/>
              </p:cNvSpPr>
              <p:nvPr/>
            </p:nvSpPr>
            <p:spPr bwMode="auto">
              <a:xfrm>
                <a:off x="229" y="2025"/>
                <a:ext cx="33" cy="7"/>
              </a:xfrm>
              <a:custGeom>
                <a:avLst/>
                <a:gdLst>
                  <a:gd name="T0" fmla="*/ 33 w 33"/>
                  <a:gd name="T1" fmla="*/ 0 h 7"/>
                  <a:gd name="T2" fmla="*/ 0 w 33"/>
                  <a:gd name="T3" fmla="*/ 0 h 7"/>
                  <a:gd name="T4" fmla="*/ 0 w 33"/>
                  <a:gd name="T5" fmla="*/ 7 h 7"/>
                  <a:gd name="T6" fmla="*/ 0 w 33"/>
                  <a:gd name="T7" fmla="*/ 7 h 7"/>
                  <a:gd name="T8" fmla="*/ 33 w 33"/>
                  <a:gd name="T9" fmla="*/ 7 h 7"/>
                  <a:gd name="T10" fmla="*/ 33 w 33"/>
                  <a:gd name="T11" fmla="*/ 0 h 7"/>
                </a:gdLst>
                <a:ahLst/>
                <a:cxnLst>
                  <a:cxn ang="0">
                    <a:pos x="T0" y="T1"/>
                  </a:cxn>
                  <a:cxn ang="0">
                    <a:pos x="T2" y="T3"/>
                  </a:cxn>
                  <a:cxn ang="0">
                    <a:pos x="T4" y="T5"/>
                  </a:cxn>
                  <a:cxn ang="0">
                    <a:pos x="T6" y="T7"/>
                  </a:cxn>
                  <a:cxn ang="0">
                    <a:pos x="T8" y="T9"/>
                  </a:cxn>
                  <a:cxn ang="0">
                    <a:pos x="T10" y="T11"/>
                  </a:cxn>
                </a:cxnLst>
                <a:rect l="0" t="0" r="r" b="b"/>
                <a:pathLst>
                  <a:path w="33" h="7">
                    <a:moveTo>
                      <a:pt x="33" y="0"/>
                    </a:moveTo>
                    <a:lnTo>
                      <a:pt x="0" y="0"/>
                    </a:lnTo>
                    <a:lnTo>
                      <a:pt x="0" y="7"/>
                    </a:lnTo>
                    <a:lnTo>
                      <a:pt x="0" y="7"/>
                    </a:lnTo>
                    <a:lnTo>
                      <a:pt x="33" y="7"/>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94" name="Rectangle 911"/>
              <p:cNvSpPr>
                <a:spLocks noChangeArrowheads="1"/>
              </p:cNvSpPr>
              <p:nvPr/>
            </p:nvSpPr>
            <p:spPr bwMode="auto">
              <a:xfrm>
                <a:off x="229" y="2039"/>
                <a:ext cx="33" cy="10"/>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95" name="Rectangle 912"/>
              <p:cNvSpPr>
                <a:spLocks noChangeArrowheads="1"/>
              </p:cNvSpPr>
              <p:nvPr/>
            </p:nvSpPr>
            <p:spPr bwMode="auto">
              <a:xfrm>
                <a:off x="229" y="2039"/>
                <a:ext cx="33"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96" name="Rectangle 913"/>
              <p:cNvSpPr>
                <a:spLocks noChangeArrowheads="1"/>
              </p:cNvSpPr>
              <p:nvPr/>
            </p:nvSpPr>
            <p:spPr bwMode="auto">
              <a:xfrm>
                <a:off x="229" y="2094"/>
                <a:ext cx="33" cy="7"/>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97" name="Rectangle 914"/>
              <p:cNvSpPr>
                <a:spLocks noChangeArrowheads="1"/>
              </p:cNvSpPr>
              <p:nvPr/>
            </p:nvSpPr>
            <p:spPr bwMode="auto">
              <a:xfrm>
                <a:off x="229" y="2094"/>
                <a:ext cx="33"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98" name="Freeform 915"/>
              <p:cNvSpPr>
                <a:spLocks/>
              </p:cNvSpPr>
              <p:nvPr/>
            </p:nvSpPr>
            <p:spPr bwMode="auto">
              <a:xfrm>
                <a:off x="229" y="2108"/>
                <a:ext cx="33" cy="7"/>
              </a:xfrm>
              <a:custGeom>
                <a:avLst/>
                <a:gdLst>
                  <a:gd name="T0" fmla="*/ 33 w 33"/>
                  <a:gd name="T1" fmla="*/ 0 h 7"/>
                  <a:gd name="T2" fmla="*/ 0 w 33"/>
                  <a:gd name="T3" fmla="*/ 0 h 7"/>
                  <a:gd name="T4" fmla="*/ 0 w 33"/>
                  <a:gd name="T5" fmla="*/ 2 h 7"/>
                  <a:gd name="T6" fmla="*/ 0 w 33"/>
                  <a:gd name="T7" fmla="*/ 7 h 7"/>
                  <a:gd name="T8" fmla="*/ 33 w 33"/>
                  <a:gd name="T9" fmla="*/ 7 h 7"/>
                  <a:gd name="T10" fmla="*/ 33 w 33"/>
                  <a:gd name="T11" fmla="*/ 0 h 7"/>
                </a:gdLst>
                <a:ahLst/>
                <a:cxnLst>
                  <a:cxn ang="0">
                    <a:pos x="T0" y="T1"/>
                  </a:cxn>
                  <a:cxn ang="0">
                    <a:pos x="T2" y="T3"/>
                  </a:cxn>
                  <a:cxn ang="0">
                    <a:pos x="T4" y="T5"/>
                  </a:cxn>
                  <a:cxn ang="0">
                    <a:pos x="T6" y="T7"/>
                  </a:cxn>
                  <a:cxn ang="0">
                    <a:pos x="T8" y="T9"/>
                  </a:cxn>
                  <a:cxn ang="0">
                    <a:pos x="T10" y="T11"/>
                  </a:cxn>
                </a:cxnLst>
                <a:rect l="0" t="0" r="r" b="b"/>
                <a:pathLst>
                  <a:path w="33" h="7">
                    <a:moveTo>
                      <a:pt x="33" y="0"/>
                    </a:moveTo>
                    <a:lnTo>
                      <a:pt x="0" y="0"/>
                    </a:lnTo>
                    <a:lnTo>
                      <a:pt x="0" y="2"/>
                    </a:lnTo>
                    <a:lnTo>
                      <a:pt x="0" y="7"/>
                    </a:lnTo>
                    <a:lnTo>
                      <a:pt x="33" y="7"/>
                    </a:lnTo>
                    <a:lnTo>
                      <a:pt x="33" y="0"/>
                    </a:lnTo>
                    <a:close/>
                  </a:path>
                </a:pathLst>
              </a:custGeom>
              <a:solidFill>
                <a:srgbClr val="3B3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99" name="Freeform 916"/>
              <p:cNvSpPr>
                <a:spLocks/>
              </p:cNvSpPr>
              <p:nvPr/>
            </p:nvSpPr>
            <p:spPr bwMode="auto">
              <a:xfrm>
                <a:off x="229" y="2108"/>
                <a:ext cx="33" cy="7"/>
              </a:xfrm>
              <a:custGeom>
                <a:avLst/>
                <a:gdLst>
                  <a:gd name="T0" fmla="*/ 33 w 33"/>
                  <a:gd name="T1" fmla="*/ 0 h 7"/>
                  <a:gd name="T2" fmla="*/ 0 w 33"/>
                  <a:gd name="T3" fmla="*/ 0 h 7"/>
                  <a:gd name="T4" fmla="*/ 0 w 33"/>
                  <a:gd name="T5" fmla="*/ 2 h 7"/>
                  <a:gd name="T6" fmla="*/ 0 w 33"/>
                  <a:gd name="T7" fmla="*/ 7 h 7"/>
                  <a:gd name="T8" fmla="*/ 33 w 33"/>
                  <a:gd name="T9" fmla="*/ 7 h 7"/>
                  <a:gd name="T10" fmla="*/ 33 w 33"/>
                  <a:gd name="T11" fmla="*/ 0 h 7"/>
                </a:gdLst>
                <a:ahLst/>
                <a:cxnLst>
                  <a:cxn ang="0">
                    <a:pos x="T0" y="T1"/>
                  </a:cxn>
                  <a:cxn ang="0">
                    <a:pos x="T2" y="T3"/>
                  </a:cxn>
                  <a:cxn ang="0">
                    <a:pos x="T4" y="T5"/>
                  </a:cxn>
                  <a:cxn ang="0">
                    <a:pos x="T6" y="T7"/>
                  </a:cxn>
                  <a:cxn ang="0">
                    <a:pos x="T8" y="T9"/>
                  </a:cxn>
                  <a:cxn ang="0">
                    <a:pos x="T10" y="T11"/>
                  </a:cxn>
                </a:cxnLst>
                <a:rect l="0" t="0" r="r" b="b"/>
                <a:pathLst>
                  <a:path w="33" h="7">
                    <a:moveTo>
                      <a:pt x="33" y="0"/>
                    </a:moveTo>
                    <a:lnTo>
                      <a:pt x="0" y="0"/>
                    </a:lnTo>
                    <a:lnTo>
                      <a:pt x="0" y="2"/>
                    </a:lnTo>
                    <a:lnTo>
                      <a:pt x="0" y="7"/>
                    </a:lnTo>
                    <a:lnTo>
                      <a:pt x="33" y="7"/>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00" name="Rectangle 917"/>
              <p:cNvSpPr>
                <a:spLocks noChangeArrowheads="1"/>
              </p:cNvSpPr>
              <p:nvPr/>
            </p:nvSpPr>
            <p:spPr bwMode="auto">
              <a:xfrm>
                <a:off x="229" y="2160"/>
                <a:ext cx="33" cy="7"/>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01" name="Rectangle 918"/>
              <p:cNvSpPr>
                <a:spLocks noChangeArrowheads="1"/>
              </p:cNvSpPr>
              <p:nvPr/>
            </p:nvSpPr>
            <p:spPr bwMode="auto">
              <a:xfrm>
                <a:off x="229" y="2160"/>
                <a:ext cx="33"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02" name="Freeform 919"/>
              <p:cNvSpPr>
                <a:spLocks/>
              </p:cNvSpPr>
              <p:nvPr/>
            </p:nvSpPr>
            <p:spPr bwMode="auto">
              <a:xfrm>
                <a:off x="229" y="2174"/>
                <a:ext cx="33" cy="8"/>
              </a:xfrm>
              <a:custGeom>
                <a:avLst/>
                <a:gdLst>
                  <a:gd name="T0" fmla="*/ 33 w 33"/>
                  <a:gd name="T1" fmla="*/ 0 h 8"/>
                  <a:gd name="T2" fmla="*/ 0 w 33"/>
                  <a:gd name="T3" fmla="*/ 0 h 8"/>
                  <a:gd name="T4" fmla="*/ 0 w 33"/>
                  <a:gd name="T5" fmla="*/ 8 h 8"/>
                  <a:gd name="T6" fmla="*/ 0 w 33"/>
                  <a:gd name="T7" fmla="*/ 8 h 8"/>
                  <a:gd name="T8" fmla="*/ 33 w 33"/>
                  <a:gd name="T9" fmla="*/ 8 h 8"/>
                  <a:gd name="T10" fmla="*/ 33 w 33"/>
                  <a:gd name="T11" fmla="*/ 0 h 8"/>
                </a:gdLst>
                <a:ahLst/>
                <a:cxnLst>
                  <a:cxn ang="0">
                    <a:pos x="T0" y="T1"/>
                  </a:cxn>
                  <a:cxn ang="0">
                    <a:pos x="T2" y="T3"/>
                  </a:cxn>
                  <a:cxn ang="0">
                    <a:pos x="T4" y="T5"/>
                  </a:cxn>
                  <a:cxn ang="0">
                    <a:pos x="T6" y="T7"/>
                  </a:cxn>
                  <a:cxn ang="0">
                    <a:pos x="T8" y="T9"/>
                  </a:cxn>
                  <a:cxn ang="0">
                    <a:pos x="T10" y="T11"/>
                  </a:cxn>
                </a:cxnLst>
                <a:rect l="0" t="0" r="r" b="b"/>
                <a:pathLst>
                  <a:path w="33" h="8">
                    <a:moveTo>
                      <a:pt x="33" y="0"/>
                    </a:moveTo>
                    <a:lnTo>
                      <a:pt x="0" y="0"/>
                    </a:lnTo>
                    <a:lnTo>
                      <a:pt x="0" y="8"/>
                    </a:lnTo>
                    <a:lnTo>
                      <a:pt x="0" y="8"/>
                    </a:lnTo>
                    <a:lnTo>
                      <a:pt x="33" y="8"/>
                    </a:lnTo>
                    <a:lnTo>
                      <a:pt x="33" y="0"/>
                    </a:lnTo>
                    <a:close/>
                  </a:path>
                </a:pathLst>
              </a:custGeom>
              <a:solidFill>
                <a:srgbClr val="3B3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03" name="Freeform 920"/>
              <p:cNvSpPr>
                <a:spLocks/>
              </p:cNvSpPr>
              <p:nvPr/>
            </p:nvSpPr>
            <p:spPr bwMode="auto">
              <a:xfrm>
                <a:off x="229" y="2174"/>
                <a:ext cx="33" cy="8"/>
              </a:xfrm>
              <a:custGeom>
                <a:avLst/>
                <a:gdLst>
                  <a:gd name="T0" fmla="*/ 33 w 33"/>
                  <a:gd name="T1" fmla="*/ 0 h 8"/>
                  <a:gd name="T2" fmla="*/ 0 w 33"/>
                  <a:gd name="T3" fmla="*/ 0 h 8"/>
                  <a:gd name="T4" fmla="*/ 0 w 33"/>
                  <a:gd name="T5" fmla="*/ 8 h 8"/>
                  <a:gd name="T6" fmla="*/ 0 w 33"/>
                  <a:gd name="T7" fmla="*/ 8 h 8"/>
                  <a:gd name="T8" fmla="*/ 33 w 33"/>
                  <a:gd name="T9" fmla="*/ 8 h 8"/>
                  <a:gd name="T10" fmla="*/ 33 w 33"/>
                  <a:gd name="T11" fmla="*/ 0 h 8"/>
                </a:gdLst>
                <a:ahLst/>
                <a:cxnLst>
                  <a:cxn ang="0">
                    <a:pos x="T0" y="T1"/>
                  </a:cxn>
                  <a:cxn ang="0">
                    <a:pos x="T2" y="T3"/>
                  </a:cxn>
                  <a:cxn ang="0">
                    <a:pos x="T4" y="T5"/>
                  </a:cxn>
                  <a:cxn ang="0">
                    <a:pos x="T6" y="T7"/>
                  </a:cxn>
                  <a:cxn ang="0">
                    <a:pos x="T8" y="T9"/>
                  </a:cxn>
                  <a:cxn ang="0">
                    <a:pos x="T10" y="T11"/>
                  </a:cxn>
                </a:cxnLst>
                <a:rect l="0" t="0" r="r" b="b"/>
                <a:pathLst>
                  <a:path w="33" h="8">
                    <a:moveTo>
                      <a:pt x="33" y="0"/>
                    </a:moveTo>
                    <a:lnTo>
                      <a:pt x="0" y="0"/>
                    </a:lnTo>
                    <a:lnTo>
                      <a:pt x="0" y="8"/>
                    </a:lnTo>
                    <a:lnTo>
                      <a:pt x="0" y="8"/>
                    </a:lnTo>
                    <a:lnTo>
                      <a:pt x="33" y="8"/>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04" name="Freeform 921"/>
              <p:cNvSpPr>
                <a:spLocks noEditPoints="1"/>
              </p:cNvSpPr>
              <p:nvPr/>
            </p:nvSpPr>
            <p:spPr bwMode="auto">
              <a:xfrm>
                <a:off x="229" y="2236"/>
                <a:ext cx="33" cy="194"/>
              </a:xfrm>
              <a:custGeom>
                <a:avLst/>
                <a:gdLst>
                  <a:gd name="T0" fmla="*/ 33 w 33"/>
                  <a:gd name="T1" fmla="*/ 149 h 194"/>
                  <a:gd name="T2" fmla="*/ 2 w 33"/>
                  <a:gd name="T3" fmla="*/ 149 h 194"/>
                  <a:gd name="T4" fmla="*/ 2 w 33"/>
                  <a:gd name="T5" fmla="*/ 194 h 194"/>
                  <a:gd name="T6" fmla="*/ 33 w 33"/>
                  <a:gd name="T7" fmla="*/ 194 h 194"/>
                  <a:gd name="T8" fmla="*/ 33 w 33"/>
                  <a:gd name="T9" fmla="*/ 149 h 194"/>
                  <a:gd name="T10" fmla="*/ 33 w 33"/>
                  <a:gd name="T11" fmla="*/ 133 h 194"/>
                  <a:gd name="T12" fmla="*/ 2 w 33"/>
                  <a:gd name="T13" fmla="*/ 133 h 194"/>
                  <a:gd name="T14" fmla="*/ 2 w 33"/>
                  <a:gd name="T15" fmla="*/ 133 h 194"/>
                  <a:gd name="T16" fmla="*/ 2 w 33"/>
                  <a:gd name="T17" fmla="*/ 140 h 194"/>
                  <a:gd name="T18" fmla="*/ 33 w 33"/>
                  <a:gd name="T19" fmla="*/ 140 h 194"/>
                  <a:gd name="T20" fmla="*/ 33 w 33"/>
                  <a:gd name="T21" fmla="*/ 133 h 194"/>
                  <a:gd name="T22" fmla="*/ 33 w 33"/>
                  <a:gd name="T23" fmla="*/ 80 h 194"/>
                  <a:gd name="T24" fmla="*/ 0 w 33"/>
                  <a:gd name="T25" fmla="*/ 80 h 194"/>
                  <a:gd name="T26" fmla="*/ 2 w 33"/>
                  <a:gd name="T27" fmla="*/ 125 h 194"/>
                  <a:gd name="T28" fmla="*/ 33 w 33"/>
                  <a:gd name="T29" fmla="*/ 125 h 194"/>
                  <a:gd name="T30" fmla="*/ 33 w 33"/>
                  <a:gd name="T31" fmla="*/ 80 h 194"/>
                  <a:gd name="T32" fmla="*/ 33 w 33"/>
                  <a:gd name="T33" fmla="*/ 66 h 194"/>
                  <a:gd name="T34" fmla="*/ 0 w 33"/>
                  <a:gd name="T35" fmla="*/ 66 h 194"/>
                  <a:gd name="T36" fmla="*/ 0 w 33"/>
                  <a:gd name="T37" fmla="*/ 73 h 194"/>
                  <a:gd name="T38" fmla="*/ 33 w 33"/>
                  <a:gd name="T39" fmla="*/ 73 h 194"/>
                  <a:gd name="T40" fmla="*/ 33 w 33"/>
                  <a:gd name="T41" fmla="*/ 66 h 194"/>
                  <a:gd name="T42" fmla="*/ 33 w 33"/>
                  <a:gd name="T43" fmla="*/ 14 h 194"/>
                  <a:gd name="T44" fmla="*/ 0 w 33"/>
                  <a:gd name="T45" fmla="*/ 14 h 194"/>
                  <a:gd name="T46" fmla="*/ 0 w 33"/>
                  <a:gd name="T47" fmla="*/ 59 h 194"/>
                  <a:gd name="T48" fmla="*/ 33 w 33"/>
                  <a:gd name="T49" fmla="*/ 59 h 194"/>
                  <a:gd name="T50" fmla="*/ 33 w 33"/>
                  <a:gd name="T51" fmla="*/ 14 h 194"/>
                  <a:gd name="T52" fmla="*/ 33 w 33"/>
                  <a:gd name="T53" fmla="*/ 0 h 194"/>
                  <a:gd name="T54" fmla="*/ 0 w 33"/>
                  <a:gd name="T55" fmla="*/ 0 h 194"/>
                  <a:gd name="T56" fmla="*/ 0 w 33"/>
                  <a:gd name="T57" fmla="*/ 7 h 194"/>
                  <a:gd name="T58" fmla="*/ 33 w 33"/>
                  <a:gd name="T59" fmla="*/ 7 h 194"/>
                  <a:gd name="T60" fmla="*/ 33 w 33"/>
                  <a:gd name="T6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 h="194">
                    <a:moveTo>
                      <a:pt x="33" y="149"/>
                    </a:moveTo>
                    <a:lnTo>
                      <a:pt x="2" y="149"/>
                    </a:lnTo>
                    <a:lnTo>
                      <a:pt x="2" y="194"/>
                    </a:lnTo>
                    <a:lnTo>
                      <a:pt x="33" y="194"/>
                    </a:lnTo>
                    <a:lnTo>
                      <a:pt x="33" y="149"/>
                    </a:lnTo>
                    <a:close/>
                    <a:moveTo>
                      <a:pt x="33" y="133"/>
                    </a:moveTo>
                    <a:lnTo>
                      <a:pt x="2" y="133"/>
                    </a:lnTo>
                    <a:lnTo>
                      <a:pt x="2" y="133"/>
                    </a:lnTo>
                    <a:lnTo>
                      <a:pt x="2" y="140"/>
                    </a:lnTo>
                    <a:lnTo>
                      <a:pt x="33" y="140"/>
                    </a:lnTo>
                    <a:lnTo>
                      <a:pt x="33" y="133"/>
                    </a:lnTo>
                    <a:close/>
                    <a:moveTo>
                      <a:pt x="33" y="80"/>
                    </a:moveTo>
                    <a:lnTo>
                      <a:pt x="0" y="80"/>
                    </a:lnTo>
                    <a:lnTo>
                      <a:pt x="2" y="125"/>
                    </a:lnTo>
                    <a:lnTo>
                      <a:pt x="33" y="125"/>
                    </a:lnTo>
                    <a:lnTo>
                      <a:pt x="33" y="80"/>
                    </a:lnTo>
                    <a:close/>
                    <a:moveTo>
                      <a:pt x="33" y="66"/>
                    </a:moveTo>
                    <a:lnTo>
                      <a:pt x="0" y="66"/>
                    </a:lnTo>
                    <a:lnTo>
                      <a:pt x="0" y="73"/>
                    </a:lnTo>
                    <a:lnTo>
                      <a:pt x="33" y="73"/>
                    </a:lnTo>
                    <a:lnTo>
                      <a:pt x="33" y="66"/>
                    </a:lnTo>
                    <a:close/>
                    <a:moveTo>
                      <a:pt x="33" y="14"/>
                    </a:moveTo>
                    <a:lnTo>
                      <a:pt x="0" y="14"/>
                    </a:lnTo>
                    <a:lnTo>
                      <a:pt x="0" y="59"/>
                    </a:lnTo>
                    <a:lnTo>
                      <a:pt x="33" y="59"/>
                    </a:lnTo>
                    <a:lnTo>
                      <a:pt x="33" y="14"/>
                    </a:lnTo>
                    <a:close/>
                    <a:moveTo>
                      <a:pt x="33" y="0"/>
                    </a:moveTo>
                    <a:lnTo>
                      <a:pt x="0" y="0"/>
                    </a:lnTo>
                    <a:lnTo>
                      <a:pt x="0" y="7"/>
                    </a:lnTo>
                    <a:lnTo>
                      <a:pt x="33" y="7"/>
                    </a:lnTo>
                    <a:lnTo>
                      <a:pt x="33" y="0"/>
                    </a:lnTo>
                    <a:close/>
                  </a:path>
                </a:pathLst>
              </a:custGeom>
              <a:solidFill>
                <a:srgbClr val="DC9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1605" name="Freeform 922"/>
              <p:cNvSpPr>
                <a:spLocks noEditPoints="1"/>
              </p:cNvSpPr>
              <p:nvPr/>
            </p:nvSpPr>
            <p:spPr bwMode="auto">
              <a:xfrm>
                <a:off x="229" y="2236"/>
                <a:ext cx="33" cy="194"/>
              </a:xfrm>
              <a:custGeom>
                <a:avLst/>
                <a:gdLst>
                  <a:gd name="T0" fmla="*/ 33 w 33"/>
                  <a:gd name="T1" fmla="*/ 149 h 194"/>
                  <a:gd name="T2" fmla="*/ 2 w 33"/>
                  <a:gd name="T3" fmla="*/ 149 h 194"/>
                  <a:gd name="T4" fmla="*/ 2 w 33"/>
                  <a:gd name="T5" fmla="*/ 194 h 194"/>
                  <a:gd name="T6" fmla="*/ 33 w 33"/>
                  <a:gd name="T7" fmla="*/ 194 h 194"/>
                  <a:gd name="T8" fmla="*/ 33 w 33"/>
                  <a:gd name="T9" fmla="*/ 149 h 194"/>
                  <a:gd name="T10" fmla="*/ 33 w 33"/>
                  <a:gd name="T11" fmla="*/ 133 h 194"/>
                  <a:gd name="T12" fmla="*/ 2 w 33"/>
                  <a:gd name="T13" fmla="*/ 133 h 194"/>
                  <a:gd name="T14" fmla="*/ 2 w 33"/>
                  <a:gd name="T15" fmla="*/ 133 h 194"/>
                  <a:gd name="T16" fmla="*/ 2 w 33"/>
                  <a:gd name="T17" fmla="*/ 140 h 194"/>
                  <a:gd name="T18" fmla="*/ 33 w 33"/>
                  <a:gd name="T19" fmla="*/ 140 h 194"/>
                  <a:gd name="T20" fmla="*/ 33 w 33"/>
                  <a:gd name="T21" fmla="*/ 133 h 194"/>
                  <a:gd name="T22" fmla="*/ 33 w 33"/>
                  <a:gd name="T23" fmla="*/ 80 h 194"/>
                  <a:gd name="T24" fmla="*/ 0 w 33"/>
                  <a:gd name="T25" fmla="*/ 80 h 194"/>
                  <a:gd name="T26" fmla="*/ 2 w 33"/>
                  <a:gd name="T27" fmla="*/ 125 h 194"/>
                  <a:gd name="T28" fmla="*/ 33 w 33"/>
                  <a:gd name="T29" fmla="*/ 125 h 194"/>
                  <a:gd name="T30" fmla="*/ 33 w 33"/>
                  <a:gd name="T31" fmla="*/ 80 h 194"/>
                  <a:gd name="T32" fmla="*/ 33 w 33"/>
                  <a:gd name="T33" fmla="*/ 66 h 194"/>
                  <a:gd name="T34" fmla="*/ 0 w 33"/>
                  <a:gd name="T35" fmla="*/ 66 h 194"/>
                  <a:gd name="T36" fmla="*/ 0 w 33"/>
                  <a:gd name="T37" fmla="*/ 73 h 194"/>
                  <a:gd name="T38" fmla="*/ 33 w 33"/>
                  <a:gd name="T39" fmla="*/ 73 h 194"/>
                  <a:gd name="T40" fmla="*/ 33 w 33"/>
                  <a:gd name="T41" fmla="*/ 66 h 194"/>
                  <a:gd name="T42" fmla="*/ 33 w 33"/>
                  <a:gd name="T43" fmla="*/ 14 h 194"/>
                  <a:gd name="T44" fmla="*/ 0 w 33"/>
                  <a:gd name="T45" fmla="*/ 14 h 194"/>
                  <a:gd name="T46" fmla="*/ 0 w 33"/>
                  <a:gd name="T47" fmla="*/ 59 h 194"/>
                  <a:gd name="T48" fmla="*/ 33 w 33"/>
                  <a:gd name="T49" fmla="*/ 59 h 194"/>
                  <a:gd name="T50" fmla="*/ 33 w 33"/>
                  <a:gd name="T51" fmla="*/ 14 h 194"/>
                  <a:gd name="T52" fmla="*/ 33 w 33"/>
                  <a:gd name="T53" fmla="*/ 0 h 194"/>
                  <a:gd name="T54" fmla="*/ 0 w 33"/>
                  <a:gd name="T55" fmla="*/ 0 h 194"/>
                  <a:gd name="T56" fmla="*/ 0 w 33"/>
                  <a:gd name="T57" fmla="*/ 7 h 194"/>
                  <a:gd name="T58" fmla="*/ 33 w 33"/>
                  <a:gd name="T59" fmla="*/ 7 h 194"/>
                  <a:gd name="T60" fmla="*/ 33 w 33"/>
                  <a:gd name="T6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 h="194">
                    <a:moveTo>
                      <a:pt x="33" y="149"/>
                    </a:moveTo>
                    <a:lnTo>
                      <a:pt x="2" y="149"/>
                    </a:lnTo>
                    <a:lnTo>
                      <a:pt x="2" y="194"/>
                    </a:lnTo>
                    <a:lnTo>
                      <a:pt x="33" y="194"/>
                    </a:lnTo>
                    <a:lnTo>
                      <a:pt x="33" y="149"/>
                    </a:lnTo>
                    <a:moveTo>
                      <a:pt x="33" y="133"/>
                    </a:moveTo>
                    <a:lnTo>
                      <a:pt x="2" y="133"/>
                    </a:lnTo>
                    <a:lnTo>
                      <a:pt x="2" y="133"/>
                    </a:lnTo>
                    <a:lnTo>
                      <a:pt x="2" y="140"/>
                    </a:lnTo>
                    <a:lnTo>
                      <a:pt x="33" y="140"/>
                    </a:lnTo>
                    <a:lnTo>
                      <a:pt x="33" y="133"/>
                    </a:lnTo>
                    <a:moveTo>
                      <a:pt x="33" y="80"/>
                    </a:moveTo>
                    <a:lnTo>
                      <a:pt x="0" y="80"/>
                    </a:lnTo>
                    <a:lnTo>
                      <a:pt x="2" y="125"/>
                    </a:lnTo>
                    <a:lnTo>
                      <a:pt x="33" y="125"/>
                    </a:lnTo>
                    <a:lnTo>
                      <a:pt x="33" y="80"/>
                    </a:lnTo>
                    <a:moveTo>
                      <a:pt x="33" y="66"/>
                    </a:moveTo>
                    <a:lnTo>
                      <a:pt x="0" y="66"/>
                    </a:lnTo>
                    <a:lnTo>
                      <a:pt x="0" y="73"/>
                    </a:lnTo>
                    <a:lnTo>
                      <a:pt x="33" y="73"/>
                    </a:lnTo>
                    <a:lnTo>
                      <a:pt x="33" y="66"/>
                    </a:lnTo>
                    <a:moveTo>
                      <a:pt x="33" y="14"/>
                    </a:moveTo>
                    <a:lnTo>
                      <a:pt x="0" y="14"/>
                    </a:lnTo>
                    <a:lnTo>
                      <a:pt x="0" y="59"/>
                    </a:lnTo>
                    <a:lnTo>
                      <a:pt x="33" y="59"/>
                    </a:lnTo>
                    <a:lnTo>
                      <a:pt x="33" y="14"/>
                    </a:lnTo>
                    <a:moveTo>
                      <a:pt x="33" y="0"/>
                    </a:moveTo>
                    <a:lnTo>
                      <a:pt x="0" y="0"/>
                    </a:lnTo>
                    <a:lnTo>
                      <a:pt x="0" y="7"/>
                    </a:lnTo>
                    <a:lnTo>
                      <a:pt x="33" y="7"/>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1606" name="Rectangle 923"/>
              <p:cNvSpPr>
                <a:spLocks noChangeArrowheads="1"/>
              </p:cNvSpPr>
              <p:nvPr/>
            </p:nvSpPr>
            <p:spPr bwMode="auto">
              <a:xfrm>
                <a:off x="229" y="2227"/>
                <a:ext cx="33" cy="9"/>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07" name="Rectangle 924"/>
              <p:cNvSpPr>
                <a:spLocks noChangeArrowheads="1"/>
              </p:cNvSpPr>
              <p:nvPr/>
            </p:nvSpPr>
            <p:spPr bwMode="auto">
              <a:xfrm>
                <a:off x="229" y="2227"/>
                <a:ext cx="33"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08" name="Rectangle 925"/>
              <p:cNvSpPr>
                <a:spLocks noChangeArrowheads="1"/>
              </p:cNvSpPr>
              <p:nvPr/>
            </p:nvSpPr>
            <p:spPr bwMode="auto">
              <a:xfrm>
                <a:off x="229" y="2243"/>
                <a:ext cx="33" cy="7"/>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09" name="Rectangle 926"/>
              <p:cNvSpPr>
                <a:spLocks noChangeArrowheads="1"/>
              </p:cNvSpPr>
              <p:nvPr/>
            </p:nvSpPr>
            <p:spPr bwMode="auto">
              <a:xfrm>
                <a:off x="229" y="2243"/>
                <a:ext cx="33"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10" name="Rectangle 927"/>
              <p:cNvSpPr>
                <a:spLocks noChangeArrowheads="1"/>
              </p:cNvSpPr>
              <p:nvPr/>
            </p:nvSpPr>
            <p:spPr bwMode="auto">
              <a:xfrm>
                <a:off x="229" y="2295"/>
                <a:ext cx="33" cy="7"/>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11" name="Rectangle 928"/>
              <p:cNvSpPr>
                <a:spLocks noChangeArrowheads="1"/>
              </p:cNvSpPr>
              <p:nvPr/>
            </p:nvSpPr>
            <p:spPr bwMode="auto">
              <a:xfrm>
                <a:off x="229" y="2295"/>
                <a:ext cx="33"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12" name="Rectangle 929"/>
              <p:cNvSpPr>
                <a:spLocks noChangeArrowheads="1"/>
              </p:cNvSpPr>
              <p:nvPr/>
            </p:nvSpPr>
            <p:spPr bwMode="auto">
              <a:xfrm>
                <a:off x="229" y="2309"/>
                <a:ext cx="33" cy="7"/>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13" name="Rectangle 930"/>
              <p:cNvSpPr>
                <a:spLocks noChangeArrowheads="1"/>
              </p:cNvSpPr>
              <p:nvPr/>
            </p:nvSpPr>
            <p:spPr bwMode="auto">
              <a:xfrm>
                <a:off x="229" y="2309"/>
                <a:ext cx="33"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14" name="Freeform 931"/>
              <p:cNvSpPr>
                <a:spLocks/>
              </p:cNvSpPr>
              <p:nvPr/>
            </p:nvSpPr>
            <p:spPr bwMode="auto">
              <a:xfrm>
                <a:off x="231" y="2361"/>
                <a:ext cx="31" cy="8"/>
              </a:xfrm>
              <a:custGeom>
                <a:avLst/>
                <a:gdLst>
                  <a:gd name="T0" fmla="*/ 31 w 31"/>
                  <a:gd name="T1" fmla="*/ 0 h 8"/>
                  <a:gd name="T2" fmla="*/ 0 w 31"/>
                  <a:gd name="T3" fmla="*/ 0 h 8"/>
                  <a:gd name="T4" fmla="*/ 0 w 31"/>
                  <a:gd name="T5" fmla="*/ 8 h 8"/>
                  <a:gd name="T6" fmla="*/ 0 w 31"/>
                  <a:gd name="T7" fmla="*/ 8 h 8"/>
                  <a:gd name="T8" fmla="*/ 31 w 31"/>
                  <a:gd name="T9" fmla="*/ 8 h 8"/>
                  <a:gd name="T10" fmla="*/ 31 w 31"/>
                  <a:gd name="T11" fmla="*/ 0 h 8"/>
                </a:gdLst>
                <a:ahLst/>
                <a:cxnLst>
                  <a:cxn ang="0">
                    <a:pos x="T0" y="T1"/>
                  </a:cxn>
                  <a:cxn ang="0">
                    <a:pos x="T2" y="T3"/>
                  </a:cxn>
                  <a:cxn ang="0">
                    <a:pos x="T4" y="T5"/>
                  </a:cxn>
                  <a:cxn ang="0">
                    <a:pos x="T6" y="T7"/>
                  </a:cxn>
                  <a:cxn ang="0">
                    <a:pos x="T8" y="T9"/>
                  </a:cxn>
                  <a:cxn ang="0">
                    <a:pos x="T10" y="T11"/>
                  </a:cxn>
                </a:cxnLst>
                <a:rect l="0" t="0" r="r" b="b"/>
                <a:pathLst>
                  <a:path w="31" h="8">
                    <a:moveTo>
                      <a:pt x="31" y="0"/>
                    </a:moveTo>
                    <a:lnTo>
                      <a:pt x="0" y="0"/>
                    </a:lnTo>
                    <a:lnTo>
                      <a:pt x="0" y="8"/>
                    </a:lnTo>
                    <a:lnTo>
                      <a:pt x="0" y="8"/>
                    </a:lnTo>
                    <a:lnTo>
                      <a:pt x="31" y="8"/>
                    </a:lnTo>
                    <a:lnTo>
                      <a:pt x="31" y="0"/>
                    </a:lnTo>
                    <a:close/>
                  </a:path>
                </a:pathLst>
              </a:custGeom>
              <a:solidFill>
                <a:srgbClr val="3B3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15" name="Freeform 932"/>
              <p:cNvSpPr>
                <a:spLocks/>
              </p:cNvSpPr>
              <p:nvPr/>
            </p:nvSpPr>
            <p:spPr bwMode="auto">
              <a:xfrm>
                <a:off x="231" y="2361"/>
                <a:ext cx="31" cy="8"/>
              </a:xfrm>
              <a:custGeom>
                <a:avLst/>
                <a:gdLst>
                  <a:gd name="T0" fmla="*/ 31 w 31"/>
                  <a:gd name="T1" fmla="*/ 0 h 8"/>
                  <a:gd name="T2" fmla="*/ 0 w 31"/>
                  <a:gd name="T3" fmla="*/ 0 h 8"/>
                  <a:gd name="T4" fmla="*/ 0 w 31"/>
                  <a:gd name="T5" fmla="*/ 8 h 8"/>
                  <a:gd name="T6" fmla="*/ 0 w 31"/>
                  <a:gd name="T7" fmla="*/ 8 h 8"/>
                  <a:gd name="T8" fmla="*/ 31 w 31"/>
                  <a:gd name="T9" fmla="*/ 8 h 8"/>
                  <a:gd name="T10" fmla="*/ 31 w 31"/>
                  <a:gd name="T11" fmla="*/ 0 h 8"/>
                </a:gdLst>
                <a:ahLst/>
                <a:cxnLst>
                  <a:cxn ang="0">
                    <a:pos x="T0" y="T1"/>
                  </a:cxn>
                  <a:cxn ang="0">
                    <a:pos x="T2" y="T3"/>
                  </a:cxn>
                  <a:cxn ang="0">
                    <a:pos x="T4" y="T5"/>
                  </a:cxn>
                  <a:cxn ang="0">
                    <a:pos x="T6" y="T7"/>
                  </a:cxn>
                  <a:cxn ang="0">
                    <a:pos x="T8" y="T9"/>
                  </a:cxn>
                  <a:cxn ang="0">
                    <a:pos x="T10" y="T11"/>
                  </a:cxn>
                </a:cxnLst>
                <a:rect l="0" t="0" r="r" b="b"/>
                <a:pathLst>
                  <a:path w="31" h="8">
                    <a:moveTo>
                      <a:pt x="31" y="0"/>
                    </a:moveTo>
                    <a:lnTo>
                      <a:pt x="0" y="0"/>
                    </a:lnTo>
                    <a:lnTo>
                      <a:pt x="0" y="8"/>
                    </a:lnTo>
                    <a:lnTo>
                      <a:pt x="0" y="8"/>
                    </a:lnTo>
                    <a:lnTo>
                      <a:pt x="31" y="8"/>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16" name="Rectangle 933"/>
              <p:cNvSpPr>
                <a:spLocks noChangeArrowheads="1"/>
              </p:cNvSpPr>
              <p:nvPr/>
            </p:nvSpPr>
            <p:spPr bwMode="auto">
              <a:xfrm>
                <a:off x="231" y="2376"/>
                <a:ext cx="31" cy="9"/>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17" name="Rectangle 934"/>
              <p:cNvSpPr>
                <a:spLocks noChangeArrowheads="1"/>
              </p:cNvSpPr>
              <p:nvPr/>
            </p:nvSpPr>
            <p:spPr bwMode="auto">
              <a:xfrm>
                <a:off x="231" y="2376"/>
                <a:ext cx="31"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18" name="Freeform 935"/>
              <p:cNvSpPr>
                <a:spLocks noEditPoints="1"/>
              </p:cNvSpPr>
              <p:nvPr/>
            </p:nvSpPr>
            <p:spPr bwMode="auto">
              <a:xfrm>
                <a:off x="231" y="2437"/>
                <a:ext cx="31" cy="26"/>
              </a:xfrm>
              <a:custGeom>
                <a:avLst/>
                <a:gdLst>
                  <a:gd name="T0" fmla="*/ 31 w 31"/>
                  <a:gd name="T1" fmla="*/ 14 h 26"/>
                  <a:gd name="T2" fmla="*/ 0 w 31"/>
                  <a:gd name="T3" fmla="*/ 14 h 26"/>
                  <a:gd name="T4" fmla="*/ 0 w 31"/>
                  <a:gd name="T5" fmla="*/ 26 h 26"/>
                  <a:gd name="T6" fmla="*/ 31 w 31"/>
                  <a:gd name="T7" fmla="*/ 26 h 26"/>
                  <a:gd name="T8" fmla="*/ 31 w 31"/>
                  <a:gd name="T9" fmla="*/ 14 h 26"/>
                  <a:gd name="T10" fmla="*/ 31 w 31"/>
                  <a:gd name="T11" fmla="*/ 0 h 26"/>
                  <a:gd name="T12" fmla="*/ 0 w 31"/>
                  <a:gd name="T13" fmla="*/ 0 h 26"/>
                  <a:gd name="T14" fmla="*/ 0 w 31"/>
                  <a:gd name="T15" fmla="*/ 7 h 26"/>
                  <a:gd name="T16" fmla="*/ 31 w 31"/>
                  <a:gd name="T17" fmla="*/ 7 h 26"/>
                  <a:gd name="T18" fmla="*/ 31 w 31"/>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6">
                    <a:moveTo>
                      <a:pt x="31" y="14"/>
                    </a:moveTo>
                    <a:lnTo>
                      <a:pt x="0" y="14"/>
                    </a:lnTo>
                    <a:lnTo>
                      <a:pt x="0" y="26"/>
                    </a:lnTo>
                    <a:lnTo>
                      <a:pt x="31" y="26"/>
                    </a:lnTo>
                    <a:lnTo>
                      <a:pt x="31" y="14"/>
                    </a:lnTo>
                    <a:close/>
                    <a:moveTo>
                      <a:pt x="31" y="0"/>
                    </a:moveTo>
                    <a:lnTo>
                      <a:pt x="0" y="0"/>
                    </a:lnTo>
                    <a:lnTo>
                      <a:pt x="0" y="7"/>
                    </a:lnTo>
                    <a:lnTo>
                      <a:pt x="31" y="7"/>
                    </a:lnTo>
                    <a:lnTo>
                      <a:pt x="31" y="0"/>
                    </a:lnTo>
                    <a:close/>
                  </a:path>
                </a:pathLst>
              </a:custGeom>
              <a:solidFill>
                <a:srgbClr val="DC9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19" name="Freeform 936"/>
              <p:cNvSpPr>
                <a:spLocks noEditPoints="1"/>
              </p:cNvSpPr>
              <p:nvPr/>
            </p:nvSpPr>
            <p:spPr bwMode="auto">
              <a:xfrm>
                <a:off x="231" y="2437"/>
                <a:ext cx="31" cy="26"/>
              </a:xfrm>
              <a:custGeom>
                <a:avLst/>
                <a:gdLst>
                  <a:gd name="T0" fmla="*/ 31 w 31"/>
                  <a:gd name="T1" fmla="*/ 14 h 26"/>
                  <a:gd name="T2" fmla="*/ 0 w 31"/>
                  <a:gd name="T3" fmla="*/ 14 h 26"/>
                  <a:gd name="T4" fmla="*/ 0 w 31"/>
                  <a:gd name="T5" fmla="*/ 26 h 26"/>
                  <a:gd name="T6" fmla="*/ 31 w 31"/>
                  <a:gd name="T7" fmla="*/ 26 h 26"/>
                  <a:gd name="T8" fmla="*/ 31 w 31"/>
                  <a:gd name="T9" fmla="*/ 14 h 26"/>
                  <a:gd name="T10" fmla="*/ 31 w 31"/>
                  <a:gd name="T11" fmla="*/ 0 h 26"/>
                  <a:gd name="T12" fmla="*/ 0 w 31"/>
                  <a:gd name="T13" fmla="*/ 0 h 26"/>
                  <a:gd name="T14" fmla="*/ 0 w 31"/>
                  <a:gd name="T15" fmla="*/ 7 h 26"/>
                  <a:gd name="T16" fmla="*/ 31 w 31"/>
                  <a:gd name="T17" fmla="*/ 7 h 26"/>
                  <a:gd name="T18" fmla="*/ 31 w 31"/>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6">
                    <a:moveTo>
                      <a:pt x="31" y="14"/>
                    </a:moveTo>
                    <a:lnTo>
                      <a:pt x="0" y="14"/>
                    </a:lnTo>
                    <a:lnTo>
                      <a:pt x="0" y="26"/>
                    </a:lnTo>
                    <a:lnTo>
                      <a:pt x="31" y="26"/>
                    </a:lnTo>
                    <a:lnTo>
                      <a:pt x="31" y="14"/>
                    </a:lnTo>
                    <a:moveTo>
                      <a:pt x="31" y="0"/>
                    </a:moveTo>
                    <a:lnTo>
                      <a:pt x="0" y="0"/>
                    </a:lnTo>
                    <a:lnTo>
                      <a:pt x="0" y="7"/>
                    </a:lnTo>
                    <a:lnTo>
                      <a:pt x="31" y="7"/>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20" name="Rectangle 937"/>
              <p:cNvSpPr>
                <a:spLocks noChangeArrowheads="1"/>
              </p:cNvSpPr>
              <p:nvPr/>
            </p:nvSpPr>
            <p:spPr bwMode="auto">
              <a:xfrm>
                <a:off x="231" y="2430"/>
                <a:ext cx="31" cy="7"/>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21" name="Rectangle 938"/>
              <p:cNvSpPr>
                <a:spLocks noChangeArrowheads="1"/>
              </p:cNvSpPr>
              <p:nvPr/>
            </p:nvSpPr>
            <p:spPr bwMode="auto">
              <a:xfrm>
                <a:off x="231" y="2430"/>
                <a:ext cx="3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22" name="Rectangle 939"/>
              <p:cNvSpPr>
                <a:spLocks noChangeArrowheads="1"/>
              </p:cNvSpPr>
              <p:nvPr/>
            </p:nvSpPr>
            <p:spPr bwMode="auto">
              <a:xfrm>
                <a:off x="231" y="2444"/>
                <a:ext cx="31" cy="7"/>
              </a:xfrm>
              <a:prstGeom prst="rect">
                <a:avLst/>
              </a:prstGeom>
              <a:solidFill>
                <a:srgbClr val="3B3A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23" name="Rectangle 940"/>
              <p:cNvSpPr>
                <a:spLocks noChangeArrowheads="1"/>
              </p:cNvSpPr>
              <p:nvPr/>
            </p:nvSpPr>
            <p:spPr bwMode="auto">
              <a:xfrm>
                <a:off x="231" y="2444"/>
                <a:ext cx="3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24" name="Freeform 941"/>
              <p:cNvSpPr>
                <a:spLocks/>
              </p:cNvSpPr>
              <p:nvPr/>
            </p:nvSpPr>
            <p:spPr bwMode="auto">
              <a:xfrm>
                <a:off x="319" y="2522"/>
                <a:ext cx="102" cy="694"/>
              </a:xfrm>
              <a:custGeom>
                <a:avLst/>
                <a:gdLst>
                  <a:gd name="T0" fmla="*/ 102 w 102"/>
                  <a:gd name="T1" fmla="*/ 694 h 694"/>
                  <a:gd name="T2" fmla="*/ 2 w 102"/>
                  <a:gd name="T3" fmla="*/ 694 h 694"/>
                  <a:gd name="T4" fmla="*/ 0 w 102"/>
                  <a:gd name="T5" fmla="*/ 0 h 694"/>
                  <a:gd name="T6" fmla="*/ 99 w 102"/>
                  <a:gd name="T7" fmla="*/ 0 h 694"/>
                  <a:gd name="T8" fmla="*/ 102 w 102"/>
                  <a:gd name="T9" fmla="*/ 694 h 694"/>
                </a:gdLst>
                <a:ahLst/>
                <a:cxnLst>
                  <a:cxn ang="0">
                    <a:pos x="T0" y="T1"/>
                  </a:cxn>
                  <a:cxn ang="0">
                    <a:pos x="T2" y="T3"/>
                  </a:cxn>
                  <a:cxn ang="0">
                    <a:pos x="T4" y="T5"/>
                  </a:cxn>
                  <a:cxn ang="0">
                    <a:pos x="T6" y="T7"/>
                  </a:cxn>
                  <a:cxn ang="0">
                    <a:pos x="T8" y="T9"/>
                  </a:cxn>
                </a:cxnLst>
                <a:rect l="0" t="0" r="r" b="b"/>
                <a:pathLst>
                  <a:path w="102" h="694">
                    <a:moveTo>
                      <a:pt x="102" y="694"/>
                    </a:moveTo>
                    <a:lnTo>
                      <a:pt x="2" y="694"/>
                    </a:lnTo>
                    <a:lnTo>
                      <a:pt x="0" y="0"/>
                    </a:lnTo>
                    <a:lnTo>
                      <a:pt x="99" y="0"/>
                    </a:lnTo>
                    <a:lnTo>
                      <a:pt x="102" y="694"/>
                    </a:lnTo>
                    <a:close/>
                  </a:path>
                </a:pathLst>
              </a:custGeom>
              <a:solidFill>
                <a:srgbClr val="0F1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25" name="Freeform 942"/>
              <p:cNvSpPr>
                <a:spLocks/>
              </p:cNvSpPr>
              <p:nvPr/>
            </p:nvSpPr>
            <p:spPr bwMode="auto">
              <a:xfrm>
                <a:off x="319" y="2522"/>
                <a:ext cx="102" cy="694"/>
              </a:xfrm>
              <a:custGeom>
                <a:avLst/>
                <a:gdLst>
                  <a:gd name="T0" fmla="*/ 102 w 102"/>
                  <a:gd name="T1" fmla="*/ 694 h 694"/>
                  <a:gd name="T2" fmla="*/ 2 w 102"/>
                  <a:gd name="T3" fmla="*/ 694 h 694"/>
                  <a:gd name="T4" fmla="*/ 0 w 102"/>
                  <a:gd name="T5" fmla="*/ 0 h 694"/>
                  <a:gd name="T6" fmla="*/ 99 w 102"/>
                  <a:gd name="T7" fmla="*/ 0 h 694"/>
                  <a:gd name="T8" fmla="*/ 102 w 102"/>
                  <a:gd name="T9" fmla="*/ 694 h 694"/>
                </a:gdLst>
                <a:ahLst/>
                <a:cxnLst>
                  <a:cxn ang="0">
                    <a:pos x="T0" y="T1"/>
                  </a:cxn>
                  <a:cxn ang="0">
                    <a:pos x="T2" y="T3"/>
                  </a:cxn>
                  <a:cxn ang="0">
                    <a:pos x="T4" y="T5"/>
                  </a:cxn>
                  <a:cxn ang="0">
                    <a:pos x="T6" y="T7"/>
                  </a:cxn>
                  <a:cxn ang="0">
                    <a:pos x="T8" y="T9"/>
                  </a:cxn>
                </a:cxnLst>
                <a:rect l="0" t="0" r="r" b="b"/>
                <a:pathLst>
                  <a:path w="102" h="694">
                    <a:moveTo>
                      <a:pt x="102" y="694"/>
                    </a:moveTo>
                    <a:lnTo>
                      <a:pt x="2" y="694"/>
                    </a:lnTo>
                    <a:lnTo>
                      <a:pt x="0" y="0"/>
                    </a:lnTo>
                    <a:lnTo>
                      <a:pt x="99" y="0"/>
                    </a:lnTo>
                    <a:lnTo>
                      <a:pt x="102" y="6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26" name="Freeform 943"/>
              <p:cNvSpPr>
                <a:spLocks/>
              </p:cNvSpPr>
              <p:nvPr/>
            </p:nvSpPr>
            <p:spPr bwMode="auto">
              <a:xfrm>
                <a:off x="326" y="3228"/>
                <a:ext cx="90" cy="104"/>
              </a:xfrm>
              <a:custGeom>
                <a:avLst/>
                <a:gdLst>
                  <a:gd name="T0" fmla="*/ 18 w 38"/>
                  <a:gd name="T1" fmla="*/ 20 h 44"/>
                  <a:gd name="T2" fmla="*/ 15 w 38"/>
                  <a:gd name="T3" fmla="*/ 17 h 44"/>
                  <a:gd name="T4" fmla="*/ 19 w 38"/>
                  <a:gd name="T5" fmla="*/ 14 h 44"/>
                  <a:gd name="T6" fmla="*/ 22 w 38"/>
                  <a:gd name="T7" fmla="*/ 17 h 44"/>
                  <a:gd name="T8" fmla="*/ 20 w 38"/>
                  <a:gd name="T9" fmla="*/ 20 h 44"/>
                  <a:gd name="T10" fmla="*/ 20 w 38"/>
                  <a:gd name="T11" fmla="*/ 44 h 44"/>
                  <a:gd name="T12" fmla="*/ 38 w 38"/>
                  <a:gd name="T13" fmla="*/ 0 h 44"/>
                  <a:gd name="T14" fmla="*/ 0 w 38"/>
                  <a:gd name="T15" fmla="*/ 0 h 44"/>
                  <a:gd name="T16" fmla="*/ 18 w 38"/>
                  <a:gd name="T17" fmla="*/ 44 h 44"/>
                  <a:gd name="T18" fmla="*/ 18 w 38"/>
                  <a:gd name="T19"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4">
                    <a:moveTo>
                      <a:pt x="18" y="20"/>
                    </a:moveTo>
                    <a:cubicBezTo>
                      <a:pt x="16" y="20"/>
                      <a:pt x="15" y="19"/>
                      <a:pt x="15" y="17"/>
                    </a:cubicBezTo>
                    <a:cubicBezTo>
                      <a:pt x="15" y="15"/>
                      <a:pt x="17" y="14"/>
                      <a:pt x="19" y="14"/>
                    </a:cubicBezTo>
                    <a:cubicBezTo>
                      <a:pt x="21" y="14"/>
                      <a:pt x="22" y="15"/>
                      <a:pt x="22" y="17"/>
                    </a:cubicBezTo>
                    <a:cubicBezTo>
                      <a:pt x="22" y="19"/>
                      <a:pt x="21" y="20"/>
                      <a:pt x="20" y="20"/>
                    </a:cubicBezTo>
                    <a:cubicBezTo>
                      <a:pt x="20" y="44"/>
                      <a:pt x="20" y="44"/>
                      <a:pt x="20" y="44"/>
                    </a:cubicBezTo>
                    <a:cubicBezTo>
                      <a:pt x="38" y="0"/>
                      <a:pt x="38" y="0"/>
                      <a:pt x="38" y="0"/>
                    </a:cubicBezTo>
                    <a:cubicBezTo>
                      <a:pt x="0" y="0"/>
                      <a:pt x="0" y="0"/>
                      <a:pt x="0" y="0"/>
                    </a:cubicBezTo>
                    <a:cubicBezTo>
                      <a:pt x="18" y="44"/>
                      <a:pt x="18" y="44"/>
                      <a:pt x="18" y="44"/>
                    </a:cubicBezTo>
                    <a:lnTo>
                      <a:pt x="18" y="20"/>
                    </a:ln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27" name="Rectangle 944"/>
              <p:cNvSpPr>
                <a:spLocks noChangeArrowheads="1"/>
              </p:cNvSpPr>
              <p:nvPr/>
            </p:nvSpPr>
            <p:spPr bwMode="auto">
              <a:xfrm>
                <a:off x="321" y="3216"/>
                <a:ext cx="100" cy="12"/>
              </a:xfrm>
              <a:prstGeom prst="rect">
                <a:avLst/>
              </a:prstGeom>
              <a:solidFill>
                <a:srgbClr val="D1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28" name="Rectangle 945"/>
              <p:cNvSpPr>
                <a:spLocks noChangeArrowheads="1"/>
              </p:cNvSpPr>
              <p:nvPr/>
            </p:nvSpPr>
            <p:spPr bwMode="auto">
              <a:xfrm>
                <a:off x="321" y="3216"/>
                <a:ext cx="100"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29" name="Freeform 946"/>
              <p:cNvSpPr>
                <a:spLocks/>
              </p:cNvSpPr>
              <p:nvPr/>
            </p:nvSpPr>
            <p:spPr bwMode="auto">
              <a:xfrm>
                <a:off x="319" y="2560"/>
                <a:ext cx="99" cy="266"/>
              </a:xfrm>
              <a:custGeom>
                <a:avLst/>
                <a:gdLst>
                  <a:gd name="T0" fmla="*/ 40 w 99"/>
                  <a:gd name="T1" fmla="*/ 0 h 266"/>
                  <a:gd name="T2" fmla="*/ 19 w 99"/>
                  <a:gd name="T3" fmla="*/ 0 h 266"/>
                  <a:gd name="T4" fmla="*/ 0 w 99"/>
                  <a:gd name="T5" fmla="*/ 0 h 266"/>
                  <a:gd name="T6" fmla="*/ 0 w 99"/>
                  <a:gd name="T7" fmla="*/ 52 h 266"/>
                  <a:gd name="T8" fmla="*/ 19 w 99"/>
                  <a:gd name="T9" fmla="*/ 52 h 266"/>
                  <a:gd name="T10" fmla="*/ 19 w 99"/>
                  <a:gd name="T11" fmla="*/ 266 h 266"/>
                  <a:gd name="T12" fmla="*/ 40 w 99"/>
                  <a:gd name="T13" fmla="*/ 266 h 266"/>
                  <a:gd name="T14" fmla="*/ 40 w 99"/>
                  <a:gd name="T15" fmla="*/ 52 h 266"/>
                  <a:gd name="T16" fmla="*/ 99 w 99"/>
                  <a:gd name="T17" fmla="*/ 52 h 266"/>
                  <a:gd name="T18" fmla="*/ 99 w 99"/>
                  <a:gd name="T19" fmla="*/ 0 h 266"/>
                  <a:gd name="T20" fmla="*/ 40 w 99"/>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266">
                    <a:moveTo>
                      <a:pt x="40" y="0"/>
                    </a:moveTo>
                    <a:lnTo>
                      <a:pt x="19" y="0"/>
                    </a:lnTo>
                    <a:lnTo>
                      <a:pt x="0" y="0"/>
                    </a:lnTo>
                    <a:lnTo>
                      <a:pt x="0" y="52"/>
                    </a:lnTo>
                    <a:lnTo>
                      <a:pt x="19" y="52"/>
                    </a:lnTo>
                    <a:lnTo>
                      <a:pt x="19" y="266"/>
                    </a:lnTo>
                    <a:lnTo>
                      <a:pt x="40" y="266"/>
                    </a:lnTo>
                    <a:lnTo>
                      <a:pt x="40" y="52"/>
                    </a:lnTo>
                    <a:lnTo>
                      <a:pt x="99" y="52"/>
                    </a:lnTo>
                    <a:lnTo>
                      <a:pt x="99" y="0"/>
                    </a:lnTo>
                    <a:lnTo>
                      <a:pt x="40" y="0"/>
                    </a:lnTo>
                    <a:close/>
                  </a:path>
                </a:pathLst>
              </a:custGeom>
              <a:solidFill>
                <a:srgbClr val="3B3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p>
                <a:endParaRPr lang="en-US" sz="1350"/>
              </a:p>
            </p:txBody>
          </p:sp>
          <p:sp>
            <p:nvSpPr>
              <p:cNvPr id="1630" name="Freeform 947"/>
              <p:cNvSpPr>
                <a:spLocks/>
              </p:cNvSpPr>
              <p:nvPr/>
            </p:nvSpPr>
            <p:spPr bwMode="auto">
              <a:xfrm>
                <a:off x="319" y="2560"/>
                <a:ext cx="99" cy="266"/>
              </a:xfrm>
              <a:custGeom>
                <a:avLst/>
                <a:gdLst>
                  <a:gd name="T0" fmla="*/ 40 w 99"/>
                  <a:gd name="T1" fmla="*/ 0 h 266"/>
                  <a:gd name="T2" fmla="*/ 19 w 99"/>
                  <a:gd name="T3" fmla="*/ 0 h 266"/>
                  <a:gd name="T4" fmla="*/ 0 w 99"/>
                  <a:gd name="T5" fmla="*/ 0 h 266"/>
                  <a:gd name="T6" fmla="*/ 0 w 99"/>
                  <a:gd name="T7" fmla="*/ 52 h 266"/>
                  <a:gd name="T8" fmla="*/ 19 w 99"/>
                  <a:gd name="T9" fmla="*/ 52 h 266"/>
                  <a:gd name="T10" fmla="*/ 19 w 99"/>
                  <a:gd name="T11" fmla="*/ 266 h 266"/>
                  <a:gd name="T12" fmla="*/ 40 w 99"/>
                  <a:gd name="T13" fmla="*/ 266 h 266"/>
                  <a:gd name="T14" fmla="*/ 40 w 99"/>
                  <a:gd name="T15" fmla="*/ 52 h 266"/>
                  <a:gd name="T16" fmla="*/ 99 w 99"/>
                  <a:gd name="T17" fmla="*/ 52 h 266"/>
                  <a:gd name="T18" fmla="*/ 99 w 99"/>
                  <a:gd name="T19" fmla="*/ 0 h 266"/>
                  <a:gd name="T20" fmla="*/ 40 w 99"/>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266">
                    <a:moveTo>
                      <a:pt x="40" y="0"/>
                    </a:moveTo>
                    <a:lnTo>
                      <a:pt x="19" y="0"/>
                    </a:lnTo>
                    <a:lnTo>
                      <a:pt x="0" y="0"/>
                    </a:lnTo>
                    <a:lnTo>
                      <a:pt x="0" y="52"/>
                    </a:lnTo>
                    <a:lnTo>
                      <a:pt x="19" y="52"/>
                    </a:lnTo>
                    <a:lnTo>
                      <a:pt x="19" y="266"/>
                    </a:lnTo>
                    <a:lnTo>
                      <a:pt x="40" y="266"/>
                    </a:lnTo>
                    <a:lnTo>
                      <a:pt x="40" y="52"/>
                    </a:lnTo>
                    <a:lnTo>
                      <a:pt x="99" y="52"/>
                    </a:lnTo>
                    <a:lnTo>
                      <a:pt x="99"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p>
                <a:endParaRPr lang="en-US" sz="1350"/>
              </a:p>
            </p:txBody>
          </p:sp>
          <p:sp>
            <p:nvSpPr>
              <p:cNvPr id="1631" name="Freeform 948"/>
              <p:cNvSpPr>
                <a:spLocks/>
              </p:cNvSpPr>
              <p:nvPr/>
            </p:nvSpPr>
            <p:spPr bwMode="auto">
              <a:xfrm>
                <a:off x="418" y="2522"/>
                <a:ext cx="3" cy="694"/>
              </a:xfrm>
              <a:custGeom>
                <a:avLst/>
                <a:gdLst>
                  <a:gd name="T0" fmla="*/ 3 w 3"/>
                  <a:gd name="T1" fmla="*/ 0 h 694"/>
                  <a:gd name="T2" fmla="*/ 0 w 3"/>
                  <a:gd name="T3" fmla="*/ 0 h 694"/>
                  <a:gd name="T4" fmla="*/ 3 w 3"/>
                  <a:gd name="T5" fmla="*/ 694 h 694"/>
                  <a:gd name="T6" fmla="*/ 3 w 3"/>
                  <a:gd name="T7" fmla="*/ 0 h 694"/>
                </a:gdLst>
                <a:ahLst/>
                <a:cxnLst>
                  <a:cxn ang="0">
                    <a:pos x="T0" y="T1"/>
                  </a:cxn>
                  <a:cxn ang="0">
                    <a:pos x="T2" y="T3"/>
                  </a:cxn>
                  <a:cxn ang="0">
                    <a:pos x="T4" y="T5"/>
                  </a:cxn>
                  <a:cxn ang="0">
                    <a:pos x="T6" y="T7"/>
                  </a:cxn>
                </a:cxnLst>
                <a:rect l="0" t="0" r="r" b="b"/>
                <a:pathLst>
                  <a:path w="3" h="694">
                    <a:moveTo>
                      <a:pt x="3" y="0"/>
                    </a:moveTo>
                    <a:lnTo>
                      <a:pt x="0" y="0"/>
                    </a:lnTo>
                    <a:lnTo>
                      <a:pt x="3" y="694"/>
                    </a:lnTo>
                    <a:lnTo>
                      <a:pt x="3"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32" name="Freeform 949"/>
              <p:cNvSpPr>
                <a:spLocks/>
              </p:cNvSpPr>
              <p:nvPr/>
            </p:nvSpPr>
            <p:spPr bwMode="auto">
              <a:xfrm>
                <a:off x="418" y="2522"/>
                <a:ext cx="3" cy="694"/>
              </a:xfrm>
              <a:custGeom>
                <a:avLst/>
                <a:gdLst>
                  <a:gd name="T0" fmla="*/ 3 w 3"/>
                  <a:gd name="T1" fmla="*/ 0 h 694"/>
                  <a:gd name="T2" fmla="*/ 0 w 3"/>
                  <a:gd name="T3" fmla="*/ 0 h 694"/>
                  <a:gd name="T4" fmla="*/ 3 w 3"/>
                  <a:gd name="T5" fmla="*/ 694 h 694"/>
                  <a:gd name="T6" fmla="*/ 3 w 3"/>
                  <a:gd name="T7" fmla="*/ 0 h 694"/>
                </a:gdLst>
                <a:ahLst/>
                <a:cxnLst>
                  <a:cxn ang="0">
                    <a:pos x="T0" y="T1"/>
                  </a:cxn>
                  <a:cxn ang="0">
                    <a:pos x="T2" y="T3"/>
                  </a:cxn>
                  <a:cxn ang="0">
                    <a:pos x="T4" y="T5"/>
                  </a:cxn>
                  <a:cxn ang="0">
                    <a:pos x="T6" y="T7"/>
                  </a:cxn>
                </a:cxnLst>
                <a:rect l="0" t="0" r="r" b="b"/>
                <a:pathLst>
                  <a:path w="3" h="694">
                    <a:moveTo>
                      <a:pt x="3" y="0"/>
                    </a:moveTo>
                    <a:lnTo>
                      <a:pt x="0" y="0"/>
                    </a:lnTo>
                    <a:lnTo>
                      <a:pt x="3" y="69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33" name="Freeform 950"/>
              <p:cNvSpPr>
                <a:spLocks/>
              </p:cNvSpPr>
              <p:nvPr/>
            </p:nvSpPr>
            <p:spPr bwMode="auto">
              <a:xfrm>
                <a:off x="368" y="2522"/>
                <a:ext cx="53" cy="694"/>
              </a:xfrm>
              <a:custGeom>
                <a:avLst/>
                <a:gdLst>
                  <a:gd name="T0" fmla="*/ 50 w 53"/>
                  <a:gd name="T1" fmla="*/ 0 h 694"/>
                  <a:gd name="T2" fmla="*/ 0 w 53"/>
                  <a:gd name="T3" fmla="*/ 0 h 694"/>
                  <a:gd name="T4" fmla="*/ 0 w 53"/>
                  <a:gd name="T5" fmla="*/ 38 h 694"/>
                  <a:gd name="T6" fmla="*/ 50 w 53"/>
                  <a:gd name="T7" fmla="*/ 38 h 694"/>
                  <a:gd name="T8" fmla="*/ 50 w 53"/>
                  <a:gd name="T9" fmla="*/ 90 h 694"/>
                  <a:gd name="T10" fmla="*/ 0 w 53"/>
                  <a:gd name="T11" fmla="*/ 90 h 694"/>
                  <a:gd name="T12" fmla="*/ 0 w 53"/>
                  <a:gd name="T13" fmla="*/ 694 h 694"/>
                  <a:gd name="T14" fmla="*/ 53 w 53"/>
                  <a:gd name="T15" fmla="*/ 694 h 694"/>
                  <a:gd name="T16" fmla="*/ 50 w 53"/>
                  <a:gd name="T17"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94">
                    <a:moveTo>
                      <a:pt x="50" y="0"/>
                    </a:moveTo>
                    <a:lnTo>
                      <a:pt x="0" y="0"/>
                    </a:lnTo>
                    <a:lnTo>
                      <a:pt x="0" y="38"/>
                    </a:lnTo>
                    <a:lnTo>
                      <a:pt x="50" y="38"/>
                    </a:lnTo>
                    <a:lnTo>
                      <a:pt x="50" y="90"/>
                    </a:lnTo>
                    <a:lnTo>
                      <a:pt x="0" y="90"/>
                    </a:lnTo>
                    <a:lnTo>
                      <a:pt x="0" y="694"/>
                    </a:lnTo>
                    <a:lnTo>
                      <a:pt x="53" y="694"/>
                    </a:lnTo>
                    <a:lnTo>
                      <a:pt x="50" y="0"/>
                    </a:lnTo>
                    <a:close/>
                  </a:path>
                </a:pathLst>
              </a:custGeom>
              <a:solidFill>
                <a:srgbClr val="0D12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34" name="Freeform 951"/>
              <p:cNvSpPr>
                <a:spLocks/>
              </p:cNvSpPr>
              <p:nvPr/>
            </p:nvSpPr>
            <p:spPr bwMode="auto">
              <a:xfrm>
                <a:off x="368" y="2522"/>
                <a:ext cx="53" cy="694"/>
              </a:xfrm>
              <a:custGeom>
                <a:avLst/>
                <a:gdLst>
                  <a:gd name="T0" fmla="*/ 50 w 53"/>
                  <a:gd name="T1" fmla="*/ 0 h 694"/>
                  <a:gd name="T2" fmla="*/ 0 w 53"/>
                  <a:gd name="T3" fmla="*/ 0 h 694"/>
                  <a:gd name="T4" fmla="*/ 0 w 53"/>
                  <a:gd name="T5" fmla="*/ 38 h 694"/>
                  <a:gd name="T6" fmla="*/ 50 w 53"/>
                  <a:gd name="T7" fmla="*/ 38 h 694"/>
                  <a:gd name="T8" fmla="*/ 50 w 53"/>
                  <a:gd name="T9" fmla="*/ 90 h 694"/>
                  <a:gd name="T10" fmla="*/ 0 w 53"/>
                  <a:gd name="T11" fmla="*/ 90 h 694"/>
                  <a:gd name="T12" fmla="*/ 0 w 53"/>
                  <a:gd name="T13" fmla="*/ 694 h 694"/>
                  <a:gd name="T14" fmla="*/ 53 w 53"/>
                  <a:gd name="T15" fmla="*/ 694 h 694"/>
                  <a:gd name="T16" fmla="*/ 50 w 53"/>
                  <a:gd name="T17"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94">
                    <a:moveTo>
                      <a:pt x="50" y="0"/>
                    </a:moveTo>
                    <a:lnTo>
                      <a:pt x="0" y="0"/>
                    </a:lnTo>
                    <a:lnTo>
                      <a:pt x="0" y="38"/>
                    </a:lnTo>
                    <a:lnTo>
                      <a:pt x="50" y="38"/>
                    </a:lnTo>
                    <a:lnTo>
                      <a:pt x="50" y="90"/>
                    </a:lnTo>
                    <a:lnTo>
                      <a:pt x="0" y="90"/>
                    </a:lnTo>
                    <a:lnTo>
                      <a:pt x="0" y="694"/>
                    </a:lnTo>
                    <a:lnTo>
                      <a:pt x="53" y="694"/>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35" name="Rectangle 952"/>
              <p:cNvSpPr>
                <a:spLocks noChangeArrowheads="1"/>
              </p:cNvSpPr>
              <p:nvPr/>
            </p:nvSpPr>
            <p:spPr bwMode="auto">
              <a:xfrm>
                <a:off x="368" y="2560"/>
                <a:ext cx="50" cy="52"/>
              </a:xfrm>
              <a:prstGeom prst="rect">
                <a:avLst/>
              </a:prstGeom>
              <a:solidFill>
                <a:srgbClr val="3536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36" name="Rectangle 953"/>
              <p:cNvSpPr>
                <a:spLocks noChangeArrowheads="1"/>
              </p:cNvSpPr>
              <p:nvPr/>
            </p:nvSpPr>
            <p:spPr bwMode="auto">
              <a:xfrm>
                <a:off x="368" y="2560"/>
                <a:ext cx="50"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37" name="Freeform 954"/>
              <p:cNvSpPr>
                <a:spLocks/>
              </p:cNvSpPr>
              <p:nvPr/>
            </p:nvSpPr>
            <p:spPr bwMode="auto">
              <a:xfrm>
                <a:off x="4376" y="941"/>
                <a:ext cx="542" cy="888"/>
              </a:xfrm>
              <a:custGeom>
                <a:avLst/>
                <a:gdLst>
                  <a:gd name="T0" fmla="*/ 229 w 229"/>
                  <a:gd name="T1" fmla="*/ 360 h 375"/>
                  <a:gd name="T2" fmla="*/ 213 w 229"/>
                  <a:gd name="T3" fmla="*/ 375 h 375"/>
                  <a:gd name="T4" fmla="*/ 15 w 229"/>
                  <a:gd name="T5" fmla="*/ 375 h 375"/>
                  <a:gd name="T6" fmla="*/ 0 w 229"/>
                  <a:gd name="T7" fmla="*/ 360 h 375"/>
                  <a:gd name="T8" fmla="*/ 0 w 229"/>
                  <a:gd name="T9" fmla="*/ 16 h 375"/>
                  <a:gd name="T10" fmla="*/ 15 w 229"/>
                  <a:gd name="T11" fmla="*/ 0 h 375"/>
                  <a:gd name="T12" fmla="*/ 213 w 229"/>
                  <a:gd name="T13" fmla="*/ 0 h 375"/>
                  <a:gd name="T14" fmla="*/ 229 w 229"/>
                  <a:gd name="T15" fmla="*/ 16 h 375"/>
                  <a:gd name="T16" fmla="*/ 229 w 229"/>
                  <a:gd name="T17" fmla="*/ 36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75">
                    <a:moveTo>
                      <a:pt x="229" y="360"/>
                    </a:moveTo>
                    <a:cubicBezTo>
                      <a:pt x="229" y="368"/>
                      <a:pt x="222" y="375"/>
                      <a:pt x="213" y="375"/>
                    </a:cubicBezTo>
                    <a:cubicBezTo>
                      <a:pt x="15" y="375"/>
                      <a:pt x="15" y="375"/>
                      <a:pt x="15" y="375"/>
                    </a:cubicBezTo>
                    <a:cubicBezTo>
                      <a:pt x="7" y="375"/>
                      <a:pt x="0" y="368"/>
                      <a:pt x="0" y="360"/>
                    </a:cubicBezTo>
                    <a:cubicBezTo>
                      <a:pt x="0" y="16"/>
                      <a:pt x="0" y="16"/>
                      <a:pt x="0" y="16"/>
                    </a:cubicBezTo>
                    <a:cubicBezTo>
                      <a:pt x="0" y="7"/>
                      <a:pt x="7" y="0"/>
                      <a:pt x="15" y="0"/>
                    </a:cubicBezTo>
                    <a:cubicBezTo>
                      <a:pt x="213" y="0"/>
                      <a:pt x="213" y="0"/>
                      <a:pt x="213" y="0"/>
                    </a:cubicBezTo>
                    <a:cubicBezTo>
                      <a:pt x="222" y="0"/>
                      <a:pt x="229" y="7"/>
                      <a:pt x="229" y="16"/>
                    </a:cubicBezTo>
                    <a:lnTo>
                      <a:pt x="229" y="360"/>
                    </a:lnTo>
                    <a:close/>
                  </a:path>
                </a:pathLst>
              </a:custGeom>
              <a:solidFill>
                <a:srgbClr val="0F1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38" name="Rectangle 955"/>
              <p:cNvSpPr>
                <a:spLocks noChangeArrowheads="1"/>
              </p:cNvSpPr>
              <p:nvPr/>
            </p:nvSpPr>
            <p:spPr bwMode="auto">
              <a:xfrm>
                <a:off x="4601" y="1762"/>
                <a:ext cx="90"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39" name="Rectangle 956"/>
              <p:cNvSpPr>
                <a:spLocks noChangeArrowheads="1"/>
              </p:cNvSpPr>
              <p:nvPr/>
            </p:nvSpPr>
            <p:spPr bwMode="auto">
              <a:xfrm>
                <a:off x="4601" y="969"/>
                <a:ext cx="90"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40" name="Freeform 957"/>
              <p:cNvSpPr>
                <a:spLocks/>
              </p:cNvSpPr>
              <p:nvPr/>
            </p:nvSpPr>
            <p:spPr bwMode="auto">
              <a:xfrm>
                <a:off x="4428" y="1007"/>
                <a:ext cx="438" cy="725"/>
              </a:xfrm>
              <a:custGeom>
                <a:avLst/>
                <a:gdLst>
                  <a:gd name="T0" fmla="*/ 0 w 438"/>
                  <a:gd name="T1" fmla="*/ 0 h 725"/>
                  <a:gd name="T2" fmla="*/ 0 w 438"/>
                  <a:gd name="T3" fmla="*/ 725 h 725"/>
                  <a:gd name="T4" fmla="*/ 424 w 438"/>
                  <a:gd name="T5" fmla="*/ 725 h 725"/>
                  <a:gd name="T6" fmla="*/ 438 w 438"/>
                  <a:gd name="T7" fmla="*/ 725 h 725"/>
                  <a:gd name="T8" fmla="*/ 438 w 438"/>
                  <a:gd name="T9" fmla="*/ 445 h 725"/>
                  <a:gd name="T10" fmla="*/ 438 w 438"/>
                  <a:gd name="T11" fmla="*/ 0 h 725"/>
                  <a:gd name="T12" fmla="*/ 0 w 438"/>
                  <a:gd name="T13" fmla="*/ 0 h 725"/>
                </a:gdLst>
                <a:ahLst/>
                <a:cxnLst>
                  <a:cxn ang="0">
                    <a:pos x="T0" y="T1"/>
                  </a:cxn>
                  <a:cxn ang="0">
                    <a:pos x="T2" y="T3"/>
                  </a:cxn>
                  <a:cxn ang="0">
                    <a:pos x="T4" y="T5"/>
                  </a:cxn>
                  <a:cxn ang="0">
                    <a:pos x="T6" y="T7"/>
                  </a:cxn>
                  <a:cxn ang="0">
                    <a:pos x="T8" y="T9"/>
                  </a:cxn>
                  <a:cxn ang="0">
                    <a:pos x="T10" y="T11"/>
                  </a:cxn>
                  <a:cxn ang="0">
                    <a:pos x="T12" y="T13"/>
                  </a:cxn>
                </a:cxnLst>
                <a:rect l="0" t="0" r="r" b="b"/>
                <a:pathLst>
                  <a:path w="438" h="725">
                    <a:moveTo>
                      <a:pt x="0" y="0"/>
                    </a:moveTo>
                    <a:lnTo>
                      <a:pt x="0" y="725"/>
                    </a:lnTo>
                    <a:lnTo>
                      <a:pt x="424" y="725"/>
                    </a:lnTo>
                    <a:lnTo>
                      <a:pt x="438" y="725"/>
                    </a:lnTo>
                    <a:lnTo>
                      <a:pt x="438" y="445"/>
                    </a:lnTo>
                    <a:lnTo>
                      <a:pt x="43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41" name="Rectangle 958"/>
              <p:cNvSpPr>
                <a:spLocks noChangeArrowheads="1"/>
              </p:cNvSpPr>
              <p:nvPr/>
            </p:nvSpPr>
            <p:spPr bwMode="auto">
              <a:xfrm>
                <a:off x="4449" y="1040"/>
                <a:ext cx="185" cy="20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7500" lnSpcReduction="20000"/>
              </a:bodyPr>
              <a:lstStyle/>
              <a:p>
                <a:endParaRPr lang="en-US" sz="1350"/>
              </a:p>
            </p:txBody>
          </p:sp>
          <p:sp>
            <p:nvSpPr>
              <p:cNvPr id="1642" name="Rectangle 959"/>
              <p:cNvSpPr>
                <a:spLocks noChangeArrowheads="1"/>
              </p:cNvSpPr>
              <p:nvPr/>
            </p:nvSpPr>
            <p:spPr bwMode="auto">
              <a:xfrm>
                <a:off x="4653" y="1040"/>
                <a:ext cx="187" cy="6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43" name="Rectangle 960"/>
              <p:cNvSpPr>
                <a:spLocks noChangeArrowheads="1"/>
              </p:cNvSpPr>
              <p:nvPr/>
            </p:nvSpPr>
            <p:spPr bwMode="auto">
              <a:xfrm>
                <a:off x="4449" y="1258"/>
                <a:ext cx="185"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44" name="Rectangle 961"/>
              <p:cNvSpPr>
                <a:spLocks noChangeArrowheads="1"/>
              </p:cNvSpPr>
              <p:nvPr/>
            </p:nvSpPr>
            <p:spPr bwMode="auto">
              <a:xfrm>
                <a:off x="4449" y="1303"/>
                <a:ext cx="185"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45" name="Rectangle 962"/>
              <p:cNvSpPr>
                <a:spLocks noChangeArrowheads="1"/>
              </p:cNvSpPr>
              <p:nvPr/>
            </p:nvSpPr>
            <p:spPr bwMode="auto">
              <a:xfrm>
                <a:off x="4449" y="1348"/>
                <a:ext cx="185" cy="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46" name="Rectangle 963"/>
              <p:cNvSpPr>
                <a:spLocks noChangeArrowheads="1"/>
              </p:cNvSpPr>
              <p:nvPr/>
            </p:nvSpPr>
            <p:spPr bwMode="auto">
              <a:xfrm>
                <a:off x="4449" y="1395"/>
                <a:ext cx="185"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47" name="Rectangle 964"/>
              <p:cNvSpPr>
                <a:spLocks noChangeArrowheads="1"/>
              </p:cNvSpPr>
              <p:nvPr/>
            </p:nvSpPr>
            <p:spPr bwMode="auto">
              <a:xfrm>
                <a:off x="4449" y="1440"/>
                <a:ext cx="185"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48" name="Rectangle 965"/>
              <p:cNvSpPr>
                <a:spLocks noChangeArrowheads="1"/>
              </p:cNvSpPr>
              <p:nvPr/>
            </p:nvSpPr>
            <p:spPr bwMode="auto">
              <a:xfrm>
                <a:off x="4449" y="1478"/>
                <a:ext cx="185"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49" name="Rectangle 966"/>
              <p:cNvSpPr>
                <a:spLocks noChangeArrowheads="1"/>
              </p:cNvSpPr>
              <p:nvPr/>
            </p:nvSpPr>
            <p:spPr bwMode="auto">
              <a:xfrm>
                <a:off x="4449" y="1523"/>
                <a:ext cx="185" cy="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50" name="Rectangle 967"/>
              <p:cNvSpPr>
                <a:spLocks noChangeArrowheads="1"/>
              </p:cNvSpPr>
              <p:nvPr/>
            </p:nvSpPr>
            <p:spPr bwMode="auto">
              <a:xfrm>
                <a:off x="4449" y="1571"/>
                <a:ext cx="185" cy="1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51" name="Rectangle 968"/>
              <p:cNvSpPr>
                <a:spLocks noChangeArrowheads="1"/>
              </p:cNvSpPr>
              <p:nvPr/>
            </p:nvSpPr>
            <p:spPr bwMode="auto">
              <a:xfrm>
                <a:off x="4449" y="1616"/>
                <a:ext cx="185" cy="1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52" name="Rectangle 969"/>
              <p:cNvSpPr>
                <a:spLocks noChangeArrowheads="1"/>
              </p:cNvSpPr>
              <p:nvPr/>
            </p:nvSpPr>
            <p:spPr bwMode="auto">
              <a:xfrm>
                <a:off x="4449" y="1661"/>
                <a:ext cx="185" cy="1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53" name="Freeform 970"/>
              <p:cNvSpPr>
                <a:spLocks/>
              </p:cNvSpPr>
              <p:nvPr/>
            </p:nvSpPr>
            <p:spPr bwMode="auto">
              <a:xfrm>
                <a:off x="2486" y="2267"/>
                <a:ext cx="1559" cy="1716"/>
              </a:xfrm>
              <a:custGeom>
                <a:avLst/>
                <a:gdLst>
                  <a:gd name="T0" fmla="*/ 589 w 1559"/>
                  <a:gd name="T1" fmla="*/ 0 h 1716"/>
                  <a:gd name="T2" fmla="*/ 1559 w 1559"/>
                  <a:gd name="T3" fmla="*/ 454 h 1716"/>
                  <a:gd name="T4" fmla="*/ 972 w 1559"/>
                  <a:gd name="T5" fmla="*/ 1716 h 1716"/>
                  <a:gd name="T6" fmla="*/ 0 w 1559"/>
                  <a:gd name="T7" fmla="*/ 1264 h 1716"/>
                  <a:gd name="T8" fmla="*/ 589 w 1559"/>
                  <a:gd name="T9" fmla="*/ 0 h 1716"/>
                </a:gdLst>
                <a:ahLst/>
                <a:cxnLst>
                  <a:cxn ang="0">
                    <a:pos x="T0" y="T1"/>
                  </a:cxn>
                  <a:cxn ang="0">
                    <a:pos x="T2" y="T3"/>
                  </a:cxn>
                  <a:cxn ang="0">
                    <a:pos x="T4" y="T5"/>
                  </a:cxn>
                  <a:cxn ang="0">
                    <a:pos x="T6" y="T7"/>
                  </a:cxn>
                  <a:cxn ang="0">
                    <a:pos x="T8" y="T9"/>
                  </a:cxn>
                </a:cxnLst>
                <a:rect l="0" t="0" r="r" b="b"/>
                <a:pathLst>
                  <a:path w="1559" h="1716">
                    <a:moveTo>
                      <a:pt x="589" y="0"/>
                    </a:moveTo>
                    <a:lnTo>
                      <a:pt x="1559" y="454"/>
                    </a:lnTo>
                    <a:lnTo>
                      <a:pt x="972" y="1716"/>
                    </a:lnTo>
                    <a:lnTo>
                      <a:pt x="0" y="1264"/>
                    </a:lnTo>
                    <a:lnTo>
                      <a:pt x="58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54" name="Freeform 971"/>
              <p:cNvSpPr>
                <a:spLocks/>
              </p:cNvSpPr>
              <p:nvPr/>
            </p:nvSpPr>
            <p:spPr bwMode="auto">
              <a:xfrm>
                <a:off x="2486" y="2267"/>
                <a:ext cx="1559" cy="1716"/>
              </a:xfrm>
              <a:custGeom>
                <a:avLst/>
                <a:gdLst>
                  <a:gd name="T0" fmla="*/ 589 w 1559"/>
                  <a:gd name="T1" fmla="*/ 0 h 1716"/>
                  <a:gd name="T2" fmla="*/ 1559 w 1559"/>
                  <a:gd name="T3" fmla="*/ 454 h 1716"/>
                  <a:gd name="T4" fmla="*/ 972 w 1559"/>
                  <a:gd name="T5" fmla="*/ 1716 h 1716"/>
                  <a:gd name="T6" fmla="*/ 0 w 1559"/>
                  <a:gd name="T7" fmla="*/ 1264 h 1716"/>
                  <a:gd name="T8" fmla="*/ 589 w 1559"/>
                  <a:gd name="T9" fmla="*/ 0 h 1716"/>
                </a:gdLst>
                <a:ahLst/>
                <a:cxnLst>
                  <a:cxn ang="0">
                    <a:pos x="T0" y="T1"/>
                  </a:cxn>
                  <a:cxn ang="0">
                    <a:pos x="T2" y="T3"/>
                  </a:cxn>
                  <a:cxn ang="0">
                    <a:pos x="T4" y="T5"/>
                  </a:cxn>
                  <a:cxn ang="0">
                    <a:pos x="T6" y="T7"/>
                  </a:cxn>
                  <a:cxn ang="0">
                    <a:pos x="T8" y="T9"/>
                  </a:cxn>
                </a:cxnLst>
                <a:rect l="0" t="0" r="r" b="b"/>
                <a:pathLst>
                  <a:path w="1559" h="1716">
                    <a:moveTo>
                      <a:pt x="589" y="0"/>
                    </a:moveTo>
                    <a:lnTo>
                      <a:pt x="1559" y="454"/>
                    </a:lnTo>
                    <a:lnTo>
                      <a:pt x="972" y="1716"/>
                    </a:lnTo>
                    <a:lnTo>
                      <a:pt x="0" y="1264"/>
                    </a:lnTo>
                    <a:lnTo>
                      <a:pt x="5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55" name="Line 972"/>
              <p:cNvSpPr>
                <a:spLocks noChangeShapeType="1"/>
              </p:cNvSpPr>
              <p:nvPr/>
            </p:nvSpPr>
            <p:spPr bwMode="auto">
              <a:xfrm flipH="1" flipV="1">
                <a:off x="2666" y="3396"/>
                <a:ext cx="778" cy="365"/>
              </a:xfrm>
              <a:prstGeom prst="line">
                <a:avLst/>
              </a:prstGeom>
              <a:noFill/>
              <a:ln w="30163" cap="flat">
                <a:solidFill>
                  <a:srgbClr val="B4D7DB"/>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56" name="Line 973"/>
              <p:cNvSpPr>
                <a:spLocks noChangeShapeType="1"/>
              </p:cNvSpPr>
              <p:nvPr/>
            </p:nvSpPr>
            <p:spPr bwMode="auto">
              <a:xfrm flipH="1" flipV="1">
                <a:off x="2694" y="3335"/>
                <a:ext cx="781" cy="362"/>
              </a:xfrm>
              <a:prstGeom prst="line">
                <a:avLst/>
              </a:prstGeom>
              <a:noFill/>
              <a:ln w="30163" cap="flat">
                <a:solidFill>
                  <a:srgbClr val="B4D7DB"/>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57" name="Line 974"/>
              <p:cNvSpPr>
                <a:spLocks noChangeShapeType="1"/>
              </p:cNvSpPr>
              <p:nvPr/>
            </p:nvSpPr>
            <p:spPr bwMode="auto">
              <a:xfrm flipH="1" flipV="1">
                <a:off x="2727" y="3266"/>
                <a:ext cx="778" cy="362"/>
              </a:xfrm>
              <a:prstGeom prst="line">
                <a:avLst/>
              </a:prstGeom>
              <a:noFill/>
              <a:ln w="30163" cap="flat">
                <a:solidFill>
                  <a:srgbClr val="B4D7DB"/>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58" name="Freeform 975"/>
              <p:cNvSpPr>
                <a:spLocks/>
              </p:cNvSpPr>
              <p:nvPr/>
            </p:nvSpPr>
            <p:spPr bwMode="auto">
              <a:xfrm>
                <a:off x="2753" y="3193"/>
                <a:ext cx="788" cy="381"/>
              </a:xfrm>
              <a:custGeom>
                <a:avLst/>
                <a:gdLst>
                  <a:gd name="T0" fmla="*/ 788 w 788"/>
                  <a:gd name="T1" fmla="*/ 364 h 381"/>
                  <a:gd name="T2" fmla="*/ 7 w 788"/>
                  <a:gd name="T3" fmla="*/ 0 h 381"/>
                  <a:gd name="T4" fmla="*/ 0 w 788"/>
                  <a:gd name="T5" fmla="*/ 16 h 381"/>
                  <a:gd name="T6" fmla="*/ 778 w 788"/>
                  <a:gd name="T7" fmla="*/ 381 h 381"/>
                  <a:gd name="T8" fmla="*/ 788 w 788"/>
                  <a:gd name="T9" fmla="*/ 364 h 381"/>
                </a:gdLst>
                <a:ahLst/>
                <a:cxnLst>
                  <a:cxn ang="0">
                    <a:pos x="T0" y="T1"/>
                  </a:cxn>
                  <a:cxn ang="0">
                    <a:pos x="T2" y="T3"/>
                  </a:cxn>
                  <a:cxn ang="0">
                    <a:pos x="T4" y="T5"/>
                  </a:cxn>
                  <a:cxn ang="0">
                    <a:pos x="T6" y="T7"/>
                  </a:cxn>
                  <a:cxn ang="0">
                    <a:pos x="T8" y="T9"/>
                  </a:cxn>
                </a:cxnLst>
                <a:rect l="0" t="0" r="r" b="b"/>
                <a:pathLst>
                  <a:path w="788" h="381">
                    <a:moveTo>
                      <a:pt x="788" y="364"/>
                    </a:moveTo>
                    <a:lnTo>
                      <a:pt x="7" y="0"/>
                    </a:lnTo>
                    <a:lnTo>
                      <a:pt x="0" y="16"/>
                    </a:lnTo>
                    <a:lnTo>
                      <a:pt x="778" y="381"/>
                    </a:lnTo>
                    <a:lnTo>
                      <a:pt x="788" y="364"/>
                    </a:lnTo>
                    <a:close/>
                  </a:path>
                </a:pathLst>
              </a:custGeom>
              <a:solidFill>
                <a:srgbClr val="B4D7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59" name="Freeform 976"/>
              <p:cNvSpPr>
                <a:spLocks/>
              </p:cNvSpPr>
              <p:nvPr/>
            </p:nvSpPr>
            <p:spPr bwMode="auto">
              <a:xfrm>
                <a:off x="2753" y="3193"/>
                <a:ext cx="788" cy="381"/>
              </a:xfrm>
              <a:custGeom>
                <a:avLst/>
                <a:gdLst>
                  <a:gd name="T0" fmla="*/ 788 w 788"/>
                  <a:gd name="T1" fmla="*/ 364 h 381"/>
                  <a:gd name="T2" fmla="*/ 7 w 788"/>
                  <a:gd name="T3" fmla="*/ 0 h 381"/>
                  <a:gd name="T4" fmla="*/ 0 w 788"/>
                  <a:gd name="T5" fmla="*/ 16 h 381"/>
                  <a:gd name="T6" fmla="*/ 778 w 788"/>
                  <a:gd name="T7" fmla="*/ 381 h 381"/>
                  <a:gd name="T8" fmla="*/ 788 w 788"/>
                  <a:gd name="T9" fmla="*/ 364 h 381"/>
                </a:gdLst>
                <a:ahLst/>
                <a:cxnLst>
                  <a:cxn ang="0">
                    <a:pos x="T0" y="T1"/>
                  </a:cxn>
                  <a:cxn ang="0">
                    <a:pos x="T2" y="T3"/>
                  </a:cxn>
                  <a:cxn ang="0">
                    <a:pos x="T4" y="T5"/>
                  </a:cxn>
                  <a:cxn ang="0">
                    <a:pos x="T6" y="T7"/>
                  </a:cxn>
                  <a:cxn ang="0">
                    <a:pos x="T8" y="T9"/>
                  </a:cxn>
                </a:cxnLst>
                <a:rect l="0" t="0" r="r" b="b"/>
                <a:pathLst>
                  <a:path w="788" h="381">
                    <a:moveTo>
                      <a:pt x="788" y="364"/>
                    </a:moveTo>
                    <a:lnTo>
                      <a:pt x="7" y="0"/>
                    </a:lnTo>
                    <a:lnTo>
                      <a:pt x="0" y="16"/>
                    </a:lnTo>
                    <a:lnTo>
                      <a:pt x="778" y="381"/>
                    </a:lnTo>
                    <a:lnTo>
                      <a:pt x="788" y="3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60" name="Freeform 977"/>
              <p:cNvSpPr>
                <a:spLocks/>
              </p:cNvSpPr>
              <p:nvPr/>
            </p:nvSpPr>
            <p:spPr bwMode="auto">
              <a:xfrm>
                <a:off x="2782" y="3131"/>
                <a:ext cx="787" cy="381"/>
              </a:xfrm>
              <a:custGeom>
                <a:avLst/>
                <a:gdLst>
                  <a:gd name="T0" fmla="*/ 787 w 787"/>
                  <a:gd name="T1" fmla="*/ 365 h 381"/>
                  <a:gd name="T2" fmla="*/ 7 w 787"/>
                  <a:gd name="T3" fmla="*/ 0 h 381"/>
                  <a:gd name="T4" fmla="*/ 0 w 787"/>
                  <a:gd name="T5" fmla="*/ 17 h 381"/>
                  <a:gd name="T6" fmla="*/ 778 w 787"/>
                  <a:gd name="T7" fmla="*/ 381 h 381"/>
                  <a:gd name="T8" fmla="*/ 787 w 787"/>
                  <a:gd name="T9" fmla="*/ 365 h 381"/>
                </a:gdLst>
                <a:ahLst/>
                <a:cxnLst>
                  <a:cxn ang="0">
                    <a:pos x="T0" y="T1"/>
                  </a:cxn>
                  <a:cxn ang="0">
                    <a:pos x="T2" y="T3"/>
                  </a:cxn>
                  <a:cxn ang="0">
                    <a:pos x="T4" y="T5"/>
                  </a:cxn>
                  <a:cxn ang="0">
                    <a:pos x="T6" y="T7"/>
                  </a:cxn>
                  <a:cxn ang="0">
                    <a:pos x="T8" y="T9"/>
                  </a:cxn>
                </a:cxnLst>
                <a:rect l="0" t="0" r="r" b="b"/>
                <a:pathLst>
                  <a:path w="787" h="381">
                    <a:moveTo>
                      <a:pt x="787" y="365"/>
                    </a:moveTo>
                    <a:lnTo>
                      <a:pt x="7" y="0"/>
                    </a:lnTo>
                    <a:lnTo>
                      <a:pt x="0" y="17"/>
                    </a:lnTo>
                    <a:lnTo>
                      <a:pt x="778" y="381"/>
                    </a:lnTo>
                    <a:lnTo>
                      <a:pt x="787" y="365"/>
                    </a:lnTo>
                    <a:close/>
                  </a:path>
                </a:pathLst>
              </a:custGeom>
              <a:solidFill>
                <a:srgbClr val="B4D7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61" name="Freeform 978"/>
              <p:cNvSpPr>
                <a:spLocks/>
              </p:cNvSpPr>
              <p:nvPr/>
            </p:nvSpPr>
            <p:spPr bwMode="auto">
              <a:xfrm>
                <a:off x="2782" y="3131"/>
                <a:ext cx="787" cy="381"/>
              </a:xfrm>
              <a:custGeom>
                <a:avLst/>
                <a:gdLst>
                  <a:gd name="T0" fmla="*/ 787 w 787"/>
                  <a:gd name="T1" fmla="*/ 365 h 381"/>
                  <a:gd name="T2" fmla="*/ 7 w 787"/>
                  <a:gd name="T3" fmla="*/ 0 h 381"/>
                  <a:gd name="T4" fmla="*/ 0 w 787"/>
                  <a:gd name="T5" fmla="*/ 17 h 381"/>
                  <a:gd name="T6" fmla="*/ 778 w 787"/>
                  <a:gd name="T7" fmla="*/ 381 h 381"/>
                  <a:gd name="T8" fmla="*/ 787 w 787"/>
                  <a:gd name="T9" fmla="*/ 365 h 381"/>
                </a:gdLst>
                <a:ahLst/>
                <a:cxnLst>
                  <a:cxn ang="0">
                    <a:pos x="T0" y="T1"/>
                  </a:cxn>
                  <a:cxn ang="0">
                    <a:pos x="T2" y="T3"/>
                  </a:cxn>
                  <a:cxn ang="0">
                    <a:pos x="T4" y="T5"/>
                  </a:cxn>
                  <a:cxn ang="0">
                    <a:pos x="T6" y="T7"/>
                  </a:cxn>
                  <a:cxn ang="0">
                    <a:pos x="T8" y="T9"/>
                  </a:cxn>
                </a:cxnLst>
                <a:rect l="0" t="0" r="r" b="b"/>
                <a:pathLst>
                  <a:path w="787" h="381">
                    <a:moveTo>
                      <a:pt x="787" y="365"/>
                    </a:moveTo>
                    <a:lnTo>
                      <a:pt x="7" y="0"/>
                    </a:lnTo>
                    <a:lnTo>
                      <a:pt x="0" y="17"/>
                    </a:lnTo>
                    <a:lnTo>
                      <a:pt x="778" y="381"/>
                    </a:lnTo>
                    <a:lnTo>
                      <a:pt x="787" y="3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62" name="Freeform 979"/>
              <p:cNvSpPr>
                <a:spLocks/>
              </p:cNvSpPr>
              <p:nvPr/>
            </p:nvSpPr>
            <p:spPr bwMode="auto">
              <a:xfrm>
                <a:off x="2810" y="3067"/>
                <a:ext cx="788" cy="381"/>
              </a:xfrm>
              <a:custGeom>
                <a:avLst/>
                <a:gdLst>
                  <a:gd name="T0" fmla="*/ 788 w 788"/>
                  <a:gd name="T1" fmla="*/ 365 h 381"/>
                  <a:gd name="T2" fmla="*/ 9 w 788"/>
                  <a:gd name="T3" fmla="*/ 0 h 381"/>
                  <a:gd name="T4" fmla="*/ 0 w 788"/>
                  <a:gd name="T5" fmla="*/ 17 h 381"/>
                  <a:gd name="T6" fmla="*/ 781 w 788"/>
                  <a:gd name="T7" fmla="*/ 381 h 381"/>
                  <a:gd name="T8" fmla="*/ 788 w 788"/>
                  <a:gd name="T9" fmla="*/ 365 h 381"/>
                </a:gdLst>
                <a:ahLst/>
                <a:cxnLst>
                  <a:cxn ang="0">
                    <a:pos x="T0" y="T1"/>
                  </a:cxn>
                  <a:cxn ang="0">
                    <a:pos x="T2" y="T3"/>
                  </a:cxn>
                  <a:cxn ang="0">
                    <a:pos x="T4" y="T5"/>
                  </a:cxn>
                  <a:cxn ang="0">
                    <a:pos x="T6" y="T7"/>
                  </a:cxn>
                  <a:cxn ang="0">
                    <a:pos x="T8" y="T9"/>
                  </a:cxn>
                </a:cxnLst>
                <a:rect l="0" t="0" r="r" b="b"/>
                <a:pathLst>
                  <a:path w="788" h="381">
                    <a:moveTo>
                      <a:pt x="788" y="365"/>
                    </a:moveTo>
                    <a:lnTo>
                      <a:pt x="9" y="0"/>
                    </a:lnTo>
                    <a:lnTo>
                      <a:pt x="0" y="17"/>
                    </a:lnTo>
                    <a:lnTo>
                      <a:pt x="781" y="381"/>
                    </a:lnTo>
                    <a:lnTo>
                      <a:pt x="788" y="365"/>
                    </a:lnTo>
                    <a:close/>
                  </a:path>
                </a:pathLst>
              </a:custGeom>
              <a:solidFill>
                <a:srgbClr val="B4D7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63" name="Freeform 980"/>
              <p:cNvSpPr>
                <a:spLocks/>
              </p:cNvSpPr>
              <p:nvPr/>
            </p:nvSpPr>
            <p:spPr bwMode="auto">
              <a:xfrm>
                <a:off x="2810" y="3067"/>
                <a:ext cx="788" cy="381"/>
              </a:xfrm>
              <a:custGeom>
                <a:avLst/>
                <a:gdLst>
                  <a:gd name="T0" fmla="*/ 788 w 788"/>
                  <a:gd name="T1" fmla="*/ 365 h 381"/>
                  <a:gd name="T2" fmla="*/ 9 w 788"/>
                  <a:gd name="T3" fmla="*/ 0 h 381"/>
                  <a:gd name="T4" fmla="*/ 0 w 788"/>
                  <a:gd name="T5" fmla="*/ 17 h 381"/>
                  <a:gd name="T6" fmla="*/ 781 w 788"/>
                  <a:gd name="T7" fmla="*/ 381 h 381"/>
                  <a:gd name="T8" fmla="*/ 788 w 788"/>
                  <a:gd name="T9" fmla="*/ 365 h 381"/>
                </a:gdLst>
                <a:ahLst/>
                <a:cxnLst>
                  <a:cxn ang="0">
                    <a:pos x="T0" y="T1"/>
                  </a:cxn>
                  <a:cxn ang="0">
                    <a:pos x="T2" y="T3"/>
                  </a:cxn>
                  <a:cxn ang="0">
                    <a:pos x="T4" y="T5"/>
                  </a:cxn>
                  <a:cxn ang="0">
                    <a:pos x="T6" y="T7"/>
                  </a:cxn>
                  <a:cxn ang="0">
                    <a:pos x="T8" y="T9"/>
                  </a:cxn>
                </a:cxnLst>
                <a:rect l="0" t="0" r="r" b="b"/>
                <a:pathLst>
                  <a:path w="788" h="381">
                    <a:moveTo>
                      <a:pt x="788" y="365"/>
                    </a:moveTo>
                    <a:lnTo>
                      <a:pt x="9" y="0"/>
                    </a:lnTo>
                    <a:lnTo>
                      <a:pt x="0" y="17"/>
                    </a:lnTo>
                    <a:lnTo>
                      <a:pt x="781" y="381"/>
                    </a:lnTo>
                    <a:lnTo>
                      <a:pt x="788" y="3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64" name="Freeform 981"/>
              <p:cNvSpPr>
                <a:spLocks/>
              </p:cNvSpPr>
              <p:nvPr/>
            </p:nvSpPr>
            <p:spPr bwMode="auto">
              <a:xfrm>
                <a:off x="2843" y="2998"/>
                <a:ext cx="788" cy="382"/>
              </a:xfrm>
              <a:custGeom>
                <a:avLst/>
                <a:gdLst>
                  <a:gd name="T0" fmla="*/ 788 w 788"/>
                  <a:gd name="T1" fmla="*/ 365 h 382"/>
                  <a:gd name="T2" fmla="*/ 7 w 788"/>
                  <a:gd name="T3" fmla="*/ 0 h 382"/>
                  <a:gd name="T4" fmla="*/ 0 w 788"/>
                  <a:gd name="T5" fmla="*/ 17 h 382"/>
                  <a:gd name="T6" fmla="*/ 778 w 788"/>
                  <a:gd name="T7" fmla="*/ 382 h 382"/>
                  <a:gd name="T8" fmla="*/ 788 w 788"/>
                  <a:gd name="T9" fmla="*/ 365 h 382"/>
                </a:gdLst>
                <a:ahLst/>
                <a:cxnLst>
                  <a:cxn ang="0">
                    <a:pos x="T0" y="T1"/>
                  </a:cxn>
                  <a:cxn ang="0">
                    <a:pos x="T2" y="T3"/>
                  </a:cxn>
                  <a:cxn ang="0">
                    <a:pos x="T4" y="T5"/>
                  </a:cxn>
                  <a:cxn ang="0">
                    <a:pos x="T6" y="T7"/>
                  </a:cxn>
                  <a:cxn ang="0">
                    <a:pos x="T8" y="T9"/>
                  </a:cxn>
                </a:cxnLst>
                <a:rect l="0" t="0" r="r" b="b"/>
                <a:pathLst>
                  <a:path w="788" h="382">
                    <a:moveTo>
                      <a:pt x="788" y="365"/>
                    </a:moveTo>
                    <a:lnTo>
                      <a:pt x="7" y="0"/>
                    </a:lnTo>
                    <a:lnTo>
                      <a:pt x="0" y="17"/>
                    </a:lnTo>
                    <a:lnTo>
                      <a:pt x="778" y="382"/>
                    </a:lnTo>
                    <a:lnTo>
                      <a:pt x="788" y="365"/>
                    </a:lnTo>
                    <a:close/>
                  </a:path>
                </a:pathLst>
              </a:custGeom>
              <a:solidFill>
                <a:srgbClr val="B4D7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65" name="Freeform 982"/>
              <p:cNvSpPr>
                <a:spLocks/>
              </p:cNvSpPr>
              <p:nvPr/>
            </p:nvSpPr>
            <p:spPr bwMode="auto">
              <a:xfrm>
                <a:off x="2843" y="2998"/>
                <a:ext cx="788" cy="382"/>
              </a:xfrm>
              <a:custGeom>
                <a:avLst/>
                <a:gdLst>
                  <a:gd name="T0" fmla="*/ 788 w 788"/>
                  <a:gd name="T1" fmla="*/ 365 h 382"/>
                  <a:gd name="T2" fmla="*/ 7 w 788"/>
                  <a:gd name="T3" fmla="*/ 0 h 382"/>
                  <a:gd name="T4" fmla="*/ 0 w 788"/>
                  <a:gd name="T5" fmla="*/ 17 h 382"/>
                  <a:gd name="T6" fmla="*/ 778 w 788"/>
                  <a:gd name="T7" fmla="*/ 382 h 382"/>
                  <a:gd name="T8" fmla="*/ 788 w 788"/>
                  <a:gd name="T9" fmla="*/ 365 h 382"/>
                </a:gdLst>
                <a:ahLst/>
                <a:cxnLst>
                  <a:cxn ang="0">
                    <a:pos x="T0" y="T1"/>
                  </a:cxn>
                  <a:cxn ang="0">
                    <a:pos x="T2" y="T3"/>
                  </a:cxn>
                  <a:cxn ang="0">
                    <a:pos x="T4" y="T5"/>
                  </a:cxn>
                  <a:cxn ang="0">
                    <a:pos x="T6" y="T7"/>
                  </a:cxn>
                  <a:cxn ang="0">
                    <a:pos x="T8" y="T9"/>
                  </a:cxn>
                </a:cxnLst>
                <a:rect l="0" t="0" r="r" b="b"/>
                <a:pathLst>
                  <a:path w="788" h="382">
                    <a:moveTo>
                      <a:pt x="788" y="365"/>
                    </a:moveTo>
                    <a:lnTo>
                      <a:pt x="7" y="0"/>
                    </a:lnTo>
                    <a:lnTo>
                      <a:pt x="0" y="17"/>
                    </a:lnTo>
                    <a:lnTo>
                      <a:pt x="778" y="382"/>
                    </a:lnTo>
                    <a:lnTo>
                      <a:pt x="788" y="3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66" name="Freeform 983"/>
              <p:cNvSpPr>
                <a:spLocks/>
              </p:cNvSpPr>
              <p:nvPr/>
            </p:nvSpPr>
            <p:spPr bwMode="auto">
              <a:xfrm>
                <a:off x="2871" y="2934"/>
                <a:ext cx="788" cy="382"/>
              </a:xfrm>
              <a:custGeom>
                <a:avLst/>
                <a:gdLst>
                  <a:gd name="T0" fmla="*/ 788 w 788"/>
                  <a:gd name="T1" fmla="*/ 365 h 382"/>
                  <a:gd name="T2" fmla="*/ 10 w 788"/>
                  <a:gd name="T3" fmla="*/ 0 h 382"/>
                  <a:gd name="T4" fmla="*/ 0 w 788"/>
                  <a:gd name="T5" fmla="*/ 19 h 382"/>
                  <a:gd name="T6" fmla="*/ 781 w 788"/>
                  <a:gd name="T7" fmla="*/ 382 h 382"/>
                  <a:gd name="T8" fmla="*/ 788 w 788"/>
                  <a:gd name="T9" fmla="*/ 365 h 382"/>
                </a:gdLst>
                <a:ahLst/>
                <a:cxnLst>
                  <a:cxn ang="0">
                    <a:pos x="T0" y="T1"/>
                  </a:cxn>
                  <a:cxn ang="0">
                    <a:pos x="T2" y="T3"/>
                  </a:cxn>
                  <a:cxn ang="0">
                    <a:pos x="T4" y="T5"/>
                  </a:cxn>
                  <a:cxn ang="0">
                    <a:pos x="T6" y="T7"/>
                  </a:cxn>
                  <a:cxn ang="0">
                    <a:pos x="T8" y="T9"/>
                  </a:cxn>
                </a:cxnLst>
                <a:rect l="0" t="0" r="r" b="b"/>
                <a:pathLst>
                  <a:path w="788" h="382">
                    <a:moveTo>
                      <a:pt x="788" y="365"/>
                    </a:moveTo>
                    <a:lnTo>
                      <a:pt x="10" y="0"/>
                    </a:lnTo>
                    <a:lnTo>
                      <a:pt x="0" y="19"/>
                    </a:lnTo>
                    <a:lnTo>
                      <a:pt x="781" y="382"/>
                    </a:lnTo>
                    <a:lnTo>
                      <a:pt x="788" y="365"/>
                    </a:lnTo>
                    <a:close/>
                  </a:path>
                </a:pathLst>
              </a:custGeom>
              <a:solidFill>
                <a:srgbClr val="B4D7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67" name="Freeform 984"/>
              <p:cNvSpPr>
                <a:spLocks/>
              </p:cNvSpPr>
              <p:nvPr/>
            </p:nvSpPr>
            <p:spPr bwMode="auto">
              <a:xfrm>
                <a:off x="2871" y="2934"/>
                <a:ext cx="788" cy="382"/>
              </a:xfrm>
              <a:custGeom>
                <a:avLst/>
                <a:gdLst>
                  <a:gd name="T0" fmla="*/ 788 w 788"/>
                  <a:gd name="T1" fmla="*/ 365 h 382"/>
                  <a:gd name="T2" fmla="*/ 10 w 788"/>
                  <a:gd name="T3" fmla="*/ 0 h 382"/>
                  <a:gd name="T4" fmla="*/ 0 w 788"/>
                  <a:gd name="T5" fmla="*/ 19 h 382"/>
                  <a:gd name="T6" fmla="*/ 781 w 788"/>
                  <a:gd name="T7" fmla="*/ 382 h 382"/>
                  <a:gd name="T8" fmla="*/ 788 w 788"/>
                  <a:gd name="T9" fmla="*/ 365 h 382"/>
                </a:gdLst>
                <a:ahLst/>
                <a:cxnLst>
                  <a:cxn ang="0">
                    <a:pos x="T0" y="T1"/>
                  </a:cxn>
                  <a:cxn ang="0">
                    <a:pos x="T2" y="T3"/>
                  </a:cxn>
                  <a:cxn ang="0">
                    <a:pos x="T4" y="T5"/>
                  </a:cxn>
                  <a:cxn ang="0">
                    <a:pos x="T6" y="T7"/>
                  </a:cxn>
                  <a:cxn ang="0">
                    <a:pos x="T8" y="T9"/>
                  </a:cxn>
                </a:cxnLst>
                <a:rect l="0" t="0" r="r" b="b"/>
                <a:pathLst>
                  <a:path w="788" h="382">
                    <a:moveTo>
                      <a:pt x="788" y="365"/>
                    </a:moveTo>
                    <a:lnTo>
                      <a:pt x="10" y="0"/>
                    </a:lnTo>
                    <a:lnTo>
                      <a:pt x="0" y="19"/>
                    </a:lnTo>
                    <a:lnTo>
                      <a:pt x="781" y="382"/>
                    </a:lnTo>
                    <a:lnTo>
                      <a:pt x="788" y="3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68" name="Freeform 985"/>
              <p:cNvSpPr>
                <a:spLocks/>
              </p:cNvSpPr>
              <p:nvPr/>
            </p:nvSpPr>
            <p:spPr bwMode="auto">
              <a:xfrm>
                <a:off x="780" y="815"/>
                <a:ext cx="3471" cy="2560"/>
              </a:xfrm>
              <a:custGeom>
                <a:avLst/>
                <a:gdLst>
                  <a:gd name="T0" fmla="*/ 3466 w 3471"/>
                  <a:gd name="T1" fmla="*/ 2560 h 2560"/>
                  <a:gd name="T2" fmla="*/ 0 w 3471"/>
                  <a:gd name="T3" fmla="*/ 2555 h 2560"/>
                  <a:gd name="T4" fmla="*/ 5 w 3471"/>
                  <a:gd name="T5" fmla="*/ 0 h 2560"/>
                  <a:gd name="T6" fmla="*/ 3471 w 3471"/>
                  <a:gd name="T7" fmla="*/ 7 h 2560"/>
                  <a:gd name="T8" fmla="*/ 3466 w 3471"/>
                  <a:gd name="T9" fmla="*/ 2560 h 2560"/>
                </a:gdLst>
                <a:ahLst/>
                <a:cxnLst>
                  <a:cxn ang="0">
                    <a:pos x="T0" y="T1"/>
                  </a:cxn>
                  <a:cxn ang="0">
                    <a:pos x="T2" y="T3"/>
                  </a:cxn>
                  <a:cxn ang="0">
                    <a:pos x="T4" y="T5"/>
                  </a:cxn>
                  <a:cxn ang="0">
                    <a:pos x="T6" y="T7"/>
                  </a:cxn>
                  <a:cxn ang="0">
                    <a:pos x="T8" y="T9"/>
                  </a:cxn>
                </a:cxnLst>
                <a:rect l="0" t="0" r="r" b="b"/>
                <a:pathLst>
                  <a:path w="3471" h="2560">
                    <a:moveTo>
                      <a:pt x="3466" y="2560"/>
                    </a:moveTo>
                    <a:lnTo>
                      <a:pt x="0" y="2555"/>
                    </a:lnTo>
                    <a:lnTo>
                      <a:pt x="5" y="0"/>
                    </a:lnTo>
                    <a:lnTo>
                      <a:pt x="3471" y="7"/>
                    </a:lnTo>
                    <a:lnTo>
                      <a:pt x="3466" y="256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69" name="Freeform 986"/>
              <p:cNvSpPr>
                <a:spLocks/>
              </p:cNvSpPr>
              <p:nvPr/>
            </p:nvSpPr>
            <p:spPr bwMode="auto">
              <a:xfrm>
                <a:off x="780" y="815"/>
                <a:ext cx="3471" cy="2560"/>
              </a:xfrm>
              <a:custGeom>
                <a:avLst/>
                <a:gdLst>
                  <a:gd name="T0" fmla="*/ 3466 w 3471"/>
                  <a:gd name="T1" fmla="*/ 2560 h 2560"/>
                  <a:gd name="T2" fmla="*/ 0 w 3471"/>
                  <a:gd name="T3" fmla="*/ 2555 h 2560"/>
                  <a:gd name="T4" fmla="*/ 5 w 3471"/>
                  <a:gd name="T5" fmla="*/ 0 h 2560"/>
                  <a:gd name="T6" fmla="*/ 3471 w 3471"/>
                  <a:gd name="T7" fmla="*/ 7 h 2560"/>
                  <a:gd name="T8" fmla="*/ 3466 w 3471"/>
                  <a:gd name="T9" fmla="*/ 2560 h 2560"/>
                </a:gdLst>
                <a:ahLst/>
                <a:cxnLst>
                  <a:cxn ang="0">
                    <a:pos x="T0" y="T1"/>
                  </a:cxn>
                  <a:cxn ang="0">
                    <a:pos x="T2" y="T3"/>
                  </a:cxn>
                  <a:cxn ang="0">
                    <a:pos x="T4" y="T5"/>
                  </a:cxn>
                  <a:cxn ang="0">
                    <a:pos x="T6" y="T7"/>
                  </a:cxn>
                  <a:cxn ang="0">
                    <a:pos x="T8" y="T9"/>
                  </a:cxn>
                </a:cxnLst>
                <a:rect l="0" t="0" r="r" b="b"/>
                <a:pathLst>
                  <a:path w="3471" h="2560">
                    <a:moveTo>
                      <a:pt x="3466" y="2560"/>
                    </a:moveTo>
                    <a:lnTo>
                      <a:pt x="0" y="2555"/>
                    </a:lnTo>
                    <a:lnTo>
                      <a:pt x="5" y="0"/>
                    </a:lnTo>
                    <a:lnTo>
                      <a:pt x="3471" y="7"/>
                    </a:lnTo>
                    <a:lnTo>
                      <a:pt x="3466" y="25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70" name="Freeform 987"/>
              <p:cNvSpPr>
                <a:spLocks/>
              </p:cNvSpPr>
              <p:nvPr/>
            </p:nvSpPr>
            <p:spPr bwMode="auto">
              <a:xfrm>
                <a:off x="1161" y="822"/>
                <a:ext cx="3090" cy="2553"/>
              </a:xfrm>
              <a:custGeom>
                <a:avLst/>
                <a:gdLst>
                  <a:gd name="T0" fmla="*/ 3085 w 3090"/>
                  <a:gd name="T1" fmla="*/ 2553 h 2553"/>
                  <a:gd name="T2" fmla="*/ 0 w 3090"/>
                  <a:gd name="T3" fmla="*/ 2548 h 2553"/>
                  <a:gd name="T4" fmla="*/ 3090 w 3090"/>
                  <a:gd name="T5" fmla="*/ 0 h 2553"/>
                  <a:gd name="T6" fmla="*/ 3085 w 3090"/>
                  <a:gd name="T7" fmla="*/ 2553 h 2553"/>
                </a:gdLst>
                <a:ahLst/>
                <a:cxnLst>
                  <a:cxn ang="0">
                    <a:pos x="T0" y="T1"/>
                  </a:cxn>
                  <a:cxn ang="0">
                    <a:pos x="T2" y="T3"/>
                  </a:cxn>
                  <a:cxn ang="0">
                    <a:pos x="T4" y="T5"/>
                  </a:cxn>
                  <a:cxn ang="0">
                    <a:pos x="T6" y="T7"/>
                  </a:cxn>
                </a:cxnLst>
                <a:rect l="0" t="0" r="r" b="b"/>
                <a:pathLst>
                  <a:path w="3090" h="2553">
                    <a:moveTo>
                      <a:pt x="3085" y="2553"/>
                    </a:moveTo>
                    <a:lnTo>
                      <a:pt x="0" y="2548"/>
                    </a:lnTo>
                    <a:lnTo>
                      <a:pt x="3090" y="0"/>
                    </a:lnTo>
                    <a:lnTo>
                      <a:pt x="3085" y="255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71" name="Freeform 988"/>
              <p:cNvSpPr>
                <a:spLocks/>
              </p:cNvSpPr>
              <p:nvPr/>
            </p:nvSpPr>
            <p:spPr bwMode="auto">
              <a:xfrm>
                <a:off x="1161" y="822"/>
                <a:ext cx="3090" cy="2553"/>
              </a:xfrm>
              <a:custGeom>
                <a:avLst/>
                <a:gdLst>
                  <a:gd name="T0" fmla="*/ 3085 w 3090"/>
                  <a:gd name="T1" fmla="*/ 2553 h 2553"/>
                  <a:gd name="T2" fmla="*/ 0 w 3090"/>
                  <a:gd name="T3" fmla="*/ 2548 h 2553"/>
                  <a:gd name="T4" fmla="*/ 3090 w 3090"/>
                  <a:gd name="T5" fmla="*/ 0 h 2553"/>
                  <a:gd name="T6" fmla="*/ 3085 w 3090"/>
                  <a:gd name="T7" fmla="*/ 2553 h 2553"/>
                </a:gdLst>
                <a:ahLst/>
                <a:cxnLst>
                  <a:cxn ang="0">
                    <a:pos x="T0" y="T1"/>
                  </a:cxn>
                  <a:cxn ang="0">
                    <a:pos x="T2" y="T3"/>
                  </a:cxn>
                  <a:cxn ang="0">
                    <a:pos x="T4" y="T5"/>
                  </a:cxn>
                  <a:cxn ang="0">
                    <a:pos x="T6" y="T7"/>
                  </a:cxn>
                </a:cxnLst>
                <a:rect l="0" t="0" r="r" b="b"/>
                <a:pathLst>
                  <a:path w="3090" h="2553">
                    <a:moveTo>
                      <a:pt x="3085" y="2553"/>
                    </a:moveTo>
                    <a:lnTo>
                      <a:pt x="0" y="2548"/>
                    </a:lnTo>
                    <a:lnTo>
                      <a:pt x="3090" y="0"/>
                    </a:lnTo>
                    <a:lnTo>
                      <a:pt x="3085" y="25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72" name="Freeform 989"/>
              <p:cNvSpPr>
                <a:spLocks/>
              </p:cNvSpPr>
              <p:nvPr/>
            </p:nvSpPr>
            <p:spPr bwMode="auto">
              <a:xfrm>
                <a:off x="3969" y="960"/>
                <a:ext cx="5" cy="92"/>
              </a:xfrm>
              <a:custGeom>
                <a:avLst/>
                <a:gdLst>
                  <a:gd name="T0" fmla="*/ 0 w 5"/>
                  <a:gd name="T1" fmla="*/ 0 h 92"/>
                  <a:gd name="T2" fmla="*/ 0 w 5"/>
                  <a:gd name="T3" fmla="*/ 92 h 92"/>
                  <a:gd name="T4" fmla="*/ 5 w 5"/>
                  <a:gd name="T5" fmla="*/ 87 h 92"/>
                  <a:gd name="T6" fmla="*/ 5 w 5"/>
                  <a:gd name="T7" fmla="*/ 0 h 92"/>
                  <a:gd name="T8" fmla="*/ 0 w 5"/>
                  <a:gd name="T9" fmla="*/ 0 h 92"/>
                </a:gdLst>
                <a:ahLst/>
                <a:cxnLst>
                  <a:cxn ang="0">
                    <a:pos x="T0" y="T1"/>
                  </a:cxn>
                  <a:cxn ang="0">
                    <a:pos x="T2" y="T3"/>
                  </a:cxn>
                  <a:cxn ang="0">
                    <a:pos x="T4" y="T5"/>
                  </a:cxn>
                  <a:cxn ang="0">
                    <a:pos x="T6" y="T7"/>
                  </a:cxn>
                  <a:cxn ang="0">
                    <a:pos x="T8" y="T9"/>
                  </a:cxn>
                </a:cxnLst>
                <a:rect l="0" t="0" r="r" b="b"/>
                <a:pathLst>
                  <a:path w="5" h="92">
                    <a:moveTo>
                      <a:pt x="0" y="0"/>
                    </a:moveTo>
                    <a:lnTo>
                      <a:pt x="0" y="92"/>
                    </a:lnTo>
                    <a:lnTo>
                      <a:pt x="5" y="87"/>
                    </a:lnTo>
                    <a:lnTo>
                      <a:pt x="5"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73" name="Freeform 990"/>
              <p:cNvSpPr>
                <a:spLocks/>
              </p:cNvSpPr>
              <p:nvPr/>
            </p:nvSpPr>
            <p:spPr bwMode="auto">
              <a:xfrm>
                <a:off x="3969" y="960"/>
                <a:ext cx="5" cy="92"/>
              </a:xfrm>
              <a:custGeom>
                <a:avLst/>
                <a:gdLst>
                  <a:gd name="T0" fmla="*/ 0 w 5"/>
                  <a:gd name="T1" fmla="*/ 0 h 92"/>
                  <a:gd name="T2" fmla="*/ 0 w 5"/>
                  <a:gd name="T3" fmla="*/ 92 h 92"/>
                  <a:gd name="T4" fmla="*/ 5 w 5"/>
                  <a:gd name="T5" fmla="*/ 87 h 92"/>
                  <a:gd name="T6" fmla="*/ 5 w 5"/>
                  <a:gd name="T7" fmla="*/ 0 h 92"/>
                  <a:gd name="T8" fmla="*/ 0 w 5"/>
                  <a:gd name="T9" fmla="*/ 0 h 92"/>
                </a:gdLst>
                <a:ahLst/>
                <a:cxnLst>
                  <a:cxn ang="0">
                    <a:pos x="T0" y="T1"/>
                  </a:cxn>
                  <a:cxn ang="0">
                    <a:pos x="T2" y="T3"/>
                  </a:cxn>
                  <a:cxn ang="0">
                    <a:pos x="T4" y="T5"/>
                  </a:cxn>
                  <a:cxn ang="0">
                    <a:pos x="T6" y="T7"/>
                  </a:cxn>
                  <a:cxn ang="0">
                    <a:pos x="T8" y="T9"/>
                  </a:cxn>
                </a:cxnLst>
                <a:rect l="0" t="0" r="r" b="b"/>
                <a:pathLst>
                  <a:path w="5" h="92">
                    <a:moveTo>
                      <a:pt x="0" y="0"/>
                    </a:moveTo>
                    <a:lnTo>
                      <a:pt x="0" y="92"/>
                    </a:lnTo>
                    <a:lnTo>
                      <a:pt x="5" y="87"/>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74" name="Freeform 991"/>
              <p:cNvSpPr>
                <a:spLocks noEditPoints="1"/>
              </p:cNvSpPr>
              <p:nvPr/>
            </p:nvSpPr>
            <p:spPr bwMode="auto">
              <a:xfrm>
                <a:off x="3964" y="1047"/>
                <a:ext cx="10" cy="2224"/>
              </a:xfrm>
              <a:custGeom>
                <a:avLst/>
                <a:gdLst>
                  <a:gd name="T0" fmla="*/ 0 w 10"/>
                  <a:gd name="T1" fmla="*/ 2224 h 2224"/>
                  <a:gd name="T2" fmla="*/ 7 w 10"/>
                  <a:gd name="T3" fmla="*/ 2063 h 2224"/>
                  <a:gd name="T4" fmla="*/ 3 w 10"/>
                  <a:gd name="T5" fmla="*/ 1897 h 2224"/>
                  <a:gd name="T6" fmla="*/ 7 w 10"/>
                  <a:gd name="T7" fmla="*/ 2056 h 2224"/>
                  <a:gd name="T8" fmla="*/ 3 w 10"/>
                  <a:gd name="T9" fmla="*/ 1897 h 2224"/>
                  <a:gd name="T10" fmla="*/ 3 w 10"/>
                  <a:gd name="T11" fmla="*/ 1890 h 2224"/>
                  <a:gd name="T12" fmla="*/ 7 w 10"/>
                  <a:gd name="T13" fmla="*/ 1729 h 2224"/>
                  <a:gd name="T14" fmla="*/ 3 w 10"/>
                  <a:gd name="T15" fmla="*/ 1563 h 2224"/>
                  <a:gd name="T16" fmla="*/ 7 w 10"/>
                  <a:gd name="T17" fmla="*/ 1724 h 2224"/>
                  <a:gd name="T18" fmla="*/ 3 w 10"/>
                  <a:gd name="T19" fmla="*/ 1563 h 2224"/>
                  <a:gd name="T20" fmla="*/ 3 w 10"/>
                  <a:gd name="T21" fmla="*/ 1558 h 2224"/>
                  <a:gd name="T22" fmla="*/ 7 w 10"/>
                  <a:gd name="T23" fmla="*/ 1397 h 2224"/>
                  <a:gd name="T24" fmla="*/ 3 w 10"/>
                  <a:gd name="T25" fmla="*/ 1232 h 2224"/>
                  <a:gd name="T26" fmla="*/ 7 w 10"/>
                  <a:gd name="T27" fmla="*/ 1393 h 2224"/>
                  <a:gd name="T28" fmla="*/ 3 w 10"/>
                  <a:gd name="T29" fmla="*/ 1232 h 2224"/>
                  <a:gd name="T30" fmla="*/ 3 w 10"/>
                  <a:gd name="T31" fmla="*/ 1224 h 2224"/>
                  <a:gd name="T32" fmla="*/ 7 w 10"/>
                  <a:gd name="T33" fmla="*/ 1066 h 2224"/>
                  <a:gd name="T34" fmla="*/ 3 w 10"/>
                  <a:gd name="T35" fmla="*/ 898 h 2224"/>
                  <a:gd name="T36" fmla="*/ 7 w 10"/>
                  <a:gd name="T37" fmla="*/ 1059 h 2224"/>
                  <a:gd name="T38" fmla="*/ 3 w 10"/>
                  <a:gd name="T39" fmla="*/ 898 h 2224"/>
                  <a:gd name="T40" fmla="*/ 3 w 10"/>
                  <a:gd name="T41" fmla="*/ 893 h 2224"/>
                  <a:gd name="T42" fmla="*/ 10 w 10"/>
                  <a:gd name="T43" fmla="*/ 732 h 2224"/>
                  <a:gd name="T44" fmla="*/ 5 w 10"/>
                  <a:gd name="T45" fmla="*/ 566 h 2224"/>
                  <a:gd name="T46" fmla="*/ 10 w 10"/>
                  <a:gd name="T47" fmla="*/ 727 h 2224"/>
                  <a:gd name="T48" fmla="*/ 5 w 10"/>
                  <a:gd name="T49" fmla="*/ 566 h 2224"/>
                  <a:gd name="T50" fmla="*/ 5 w 10"/>
                  <a:gd name="T51" fmla="*/ 562 h 2224"/>
                  <a:gd name="T52" fmla="*/ 10 w 10"/>
                  <a:gd name="T53" fmla="*/ 401 h 2224"/>
                  <a:gd name="T54" fmla="*/ 5 w 10"/>
                  <a:gd name="T55" fmla="*/ 232 h 2224"/>
                  <a:gd name="T56" fmla="*/ 10 w 10"/>
                  <a:gd name="T57" fmla="*/ 393 h 2224"/>
                  <a:gd name="T58" fmla="*/ 5 w 10"/>
                  <a:gd name="T59" fmla="*/ 232 h 2224"/>
                  <a:gd name="T60" fmla="*/ 5 w 10"/>
                  <a:gd name="T61" fmla="*/ 228 h 2224"/>
                  <a:gd name="T62" fmla="*/ 10 w 10"/>
                  <a:gd name="T63" fmla="*/ 67 h 2224"/>
                  <a:gd name="T64" fmla="*/ 10 w 10"/>
                  <a:gd name="T65" fmla="*/ 0 h 2224"/>
                  <a:gd name="T66" fmla="*/ 5 w 10"/>
                  <a:gd name="T67" fmla="*/ 62 h 2224"/>
                  <a:gd name="T68" fmla="*/ 10 w 10"/>
                  <a:gd name="T69" fmla="*/ 0 h 2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2224">
                    <a:moveTo>
                      <a:pt x="0" y="2063"/>
                    </a:moveTo>
                    <a:lnTo>
                      <a:pt x="0" y="2224"/>
                    </a:lnTo>
                    <a:lnTo>
                      <a:pt x="7" y="2224"/>
                    </a:lnTo>
                    <a:lnTo>
                      <a:pt x="7" y="2063"/>
                    </a:lnTo>
                    <a:lnTo>
                      <a:pt x="0" y="2063"/>
                    </a:lnTo>
                    <a:close/>
                    <a:moveTo>
                      <a:pt x="3" y="1897"/>
                    </a:moveTo>
                    <a:lnTo>
                      <a:pt x="0" y="2056"/>
                    </a:lnTo>
                    <a:lnTo>
                      <a:pt x="7" y="2056"/>
                    </a:lnTo>
                    <a:lnTo>
                      <a:pt x="7" y="1897"/>
                    </a:lnTo>
                    <a:lnTo>
                      <a:pt x="3" y="1897"/>
                    </a:lnTo>
                    <a:close/>
                    <a:moveTo>
                      <a:pt x="3" y="1729"/>
                    </a:moveTo>
                    <a:lnTo>
                      <a:pt x="3" y="1890"/>
                    </a:lnTo>
                    <a:lnTo>
                      <a:pt x="7" y="1890"/>
                    </a:lnTo>
                    <a:lnTo>
                      <a:pt x="7" y="1729"/>
                    </a:lnTo>
                    <a:lnTo>
                      <a:pt x="3" y="1729"/>
                    </a:lnTo>
                    <a:close/>
                    <a:moveTo>
                      <a:pt x="3" y="1563"/>
                    </a:moveTo>
                    <a:lnTo>
                      <a:pt x="3" y="1724"/>
                    </a:lnTo>
                    <a:lnTo>
                      <a:pt x="7" y="1724"/>
                    </a:lnTo>
                    <a:lnTo>
                      <a:pt x="7" y="1563"/>
                    </a:lnTo>
                    <a:lnTo>
                      <a:pt x="3" y="1563"/>
                    </a:lnTo>
                    <a:close/>
                    <a:moveTo>
                      <a:pt x="3" y="1397"/>
                    </a:moveTo>
                    <a:lnTo>
                      <a:pt x="3" y="1558"/>
                    </a:lnTo>
                    <a:lnTo>
                      <a:pt x="7" y="1558"/>
                    </a:lnTo>
                    <a:lnTo>
                      <a:pt x="7" y="1397"/>
                    </a:lnTo>
                    <a:lnTo>
                      <a:pt x="3" y="1397"/>
                    </a:lnTo>
                    <a:close/>
                    <a:moveTo>
                      <a:pt x="3" y="1232"/>
                    </a:moveTo>
                    <a:lnTo>
                      <a:pt x="3" y="1393"/>
                    </a:lnTo>
                    <a:lnTo>
                      <a:pt x="7" y="1393"/>
                    </a:lnTo>
                    <a:lnTo>
                      <a:pt x="7" y="1232"/>
                    </a:lnTo>
                    <a:lnTo>
                      <a:pt x="3" y="1232"/>
                    </a:lnTo>
                    <a:close/>
                    <a:moveTo>
                      <a:pt x="3" y="1066"/>
                    </a:moveTo>
                    <a:lnTo>
                      <a:pt x="3" y="1224"/>
                    </a:lnTo>
                    <a:lnTo>
                      <a:pt x="7" y="1224"/>
                    </a:lnTo>
                    <a:lnTo>
                      <a:pt x="7" y="1066"/>
                    </a:lnTo>
                    <a:lnTo>
                      <a:pt x="3" y="1066"/>
                    </a:lnTo>
                    <a:close/>
                    <a:moveTo>
                      <a:pt x="3" y="898"/>
                    </a:moveTo>
                    <a:lnTo>
                      <a:pt x="3" y="1059"/>
                    </a:lnTo>
                    <a:lnTo>
                      <a:pt x="7" y="1059"/>
                    </a:lnTo>
                    <a:lnTo>
                      <a:pt x="10" y="898"/>
                    </a:lnTo>
                    <a:lnTo>
                      <a:pt x="3" y="898"/>
                    </a:lnTo>
                    <a:close/>
                    <a:moveTo>
                      <a:pt x="3" y="732"/>
                    </a:moveTo>
                    <a:lnTo>
                      <a:pt x="3" y="893"/>
                    </a:lnTo>
                    <a:lnTo>
                      <a:pt x="10" y="893"/>
                    </a:lnTo>
                    <a:lnTo>
                      <a:pt x="10" y="732"/>
                    </a:lnTo>
                    <a:lnTo>
                      <a:pt x="3" y="732"/>
                    </a:lnTo>
                    <a:close/>
                    <a:moveTo>
                      <a:pt x="5" y="566"/>
                    </a:moveTo>
                    <a:lnTo>
                      <a:pt x="3" y="727"/>
                    </a:lnTo>
                    <a:lnTo>
                      <a:pt x="10" y="727"/>
                    </a:lnTo>
                    <a:lnTo>
                      <a:pt x="10" y="566"/>
                    </a:lnTo>
                    <a:lnTo>
                      <a:pt x="5" y="566"/>
                    </a:lnTo>
                    <a:close/>
                    <a:moveTo>
                      <a:pt x="5" y="401"/>
                    </a:moveTo>
                    <a:lnTo>
                      <a:pt x="5" y="562"/>
                    </a:lnTo>
                    <a:lnTo>
                      <a:pt x="10" y="562"/>
                    </a:lnTo>
                    <a:lnTo>
                      <a:pt x="10" y="401"/>
                    </a:lnTo>
                    <a:lnTo>
                      <a:pt x="5" y="401"/>
                    </a:lnTo>
                    <a:close/>
                    <a:moveTo>
                      <a:pt x="5" y="232"/>
                    </a:moveTo>
                    <a:lnTo>
                      <a:pt x="5" y="393"/>
                    </a:lnTo>
                    <a:lnTo>
                      <a:pt x="10" y="393"/>
                    </a:lnTo>
                    <a:lnTo>
                      <a:pt x="10" y="232"/>
                    </a:lnTo>
                    <a:lnTo>
                      <a:pt x="5" y="232"/>
                    </a:lnTo>
                    <a:close/>
                    <a:moveTo>
                      <a:pt x="5" y="67"/>
                    </a:moveTo>
                    <a:lnTo>
                      <a:pt x="5" y="228"/>
                    </a:lnTo>
                    <a:lnTo>
                      <a:pt x="10" y="228"/>
                    </a:lnTo>
                    <a:lnTo>
                      <a:pt x="10" y="67"/>
                    </a:lnTo>
                    <a:lnTo>
                      <a:pt x="5" y="67"/>
                    </a:lnTo>
                    <a:close/>
                    <a:moveTo>
                      <a:pt x="10" y="0"/>
                    </a:moveTo>
                    <a:lnTo>
                      <a:pt x="5" y="5"/>
                    </a:lnTo>
                    <a:lnTo>
                      <a:pt x="5" y="62"/>
                    </a:lnTo>
                    <a:lnTo>
                      <a:pt x="10" y="62"/>
                    </a:lnTo>
                    <a:lnTo>
                      <a:pt x="1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75" name="Freeform 992"/>
              <p:cNvSpPr>
                <a:spLocks noEditPoints="1"/>
              </p:cNvSpPr>
              <p:nvPr/>
            </p:nvSpPr>
            <p:spPr bwMode="auto">
              <a:xfrm>
                <a:off x="3964" y="1047"/>
                <a:ext cx="10" cy="2224"/>
              </a:xfrm>
              <a:custGeom>
                <a:avLst/>
                <a:gdLst>
                  <a:gd name="T0" fmla="*/ 0 w 10"/>
                  <a:gd name="T1" fmla="*/ 2224 h 2224"/>
                  <a:gd name="T2" fmla="*/ 7 w 10"/>
                  <a:gd name="T3" fmla="*/ 2063 h 2224"/>
                  <a:gd name="T4" fmla="*/ 3 w 10"/>
                  <a:gd name="T5" fmla="*/ 1897 h 2224"/>
                  <a:gd name="T6" fmla="*/ 7 w 10"/>
                  <a:gd name="T7" fmla="*/ 2056 h 2224"/>
                  <a:gd name="T8" fmla="*/ 3 w 10"/>
                  <a:gd name="T9" fmla="*/ 1897 h 2224"/>
                  <a:gd name="T10" fmla="*/ 3 w 10"/>
                  <a:gd name="T11" fmla="*/ 1890 h 2224"/>
                  <a:gd name="T12" fmla="*/ 7 w 10"/>
                  <a:gd name="T13" fmla="*/ 1729 h 2224"/>
                  <a:gd name="T14" fmla="*/ 3 w 10"/>
                  <a:gd name="T15" fmla="*/ 1563 h 2224"/>
                  <a:gd name="T16" fmla="*/ 7 w 10"/>
                  <a:gd name="T17" fmla="*/ 1724 h 2224"/>
                  <a:gd name="T18" fmla="*/ 3 w 10"/>
                  <a:gd name="T19" fmla="*/ 1563 h 2224"/>
                  <a:gd name="T20" fmla="*/ 3 w 10"/>
                  <a:gd name="T21" fmla="*/ 1558 h 2224"/>
                  <a:gd name="T22" fmla="*/ 7 w 10"/>
                  <a:gd name="T23" fmla="*/ 1397 h 2224"/>
                  <a:gd name="T24" fmla="*/ 3 w 10"/>
                  <a:gd name="T25" fmla="*/ 1232 h 2224"/>
                  <a:gd name="T26" fmla="*/ 7 w 10"/>
                  <a:gd name="T27" fmla="*/ 1393 h 2224"/>
                  <a:gd name="T28" fmla="*/ 3 w 10"/>
                  <a:gd name="T29" fmla="*/ 1232 h 2224"/>
                  <a:gd name="T30" fmla="*/ 3 w 10"/>
                  <a:gd name="T31" fmla="*/ 1224 h 2224"/>
                  <a:gd name="T32" fmla="*/ 7 w 10"/>
                  <a:gd name="T33" fmla="*/ 1066 h 2224"/>
                  <a:gd name="T34" fmla="*/ 3 w 10"/>
                  <a:gd name="T35" fmla="*/ 898 h 2224"/>
                  <a:gd name="T36" fmla="*/ 7 w 10"/>
                  <a:gd name="T37" fmla="*/ 1059 h 2224"/>
                  <a:gd name="T38" fmla="*/ 3 w 10"/>
                  <a:gd name="T39" fmla="*/ 898 h 2224"/>
                  <a:gd name="T40" fmla="*/ 3 w 10"/>
                  <a:gd name="T41" fmla="*/ 893 h 2224"/>
                  <a:gd name="T42" fmla="*/ 10 w 10"/>
                  <a:gd name="T43" fmla="*/ 732 h 2224"/>
                  <a:gd name="T44" fmla="*/ 5 w 10"/>
                  <a:gd name="T45" fmla="*/ 566 h 2224"/>
                  <a:gd name="T46" fmla="*/ 10 w 10"/>
                  <a:gd name="T47" fmla="*/ 727 h 2224"/>
                  <a:gd name="T48" fmla="*/ 5 w 10"/>
                  <a:gd name="T49" fmla="*/ 566 h 2224"/>
                  <a:gd name="T50" fmla="*/ 5 w 10"/>
                  <a:gd name="T51" fmla="*/ 562 h 2224"/>
                  <a:gd name="T52" fmla="*/ 10 w 10"/>
                  <a:gd name="T53" fmla="*/ 401 h 2224"/>
                  <a:gd name="T54" fmla="*/ 5 w 10"/>
                  <a:gd name="T55" fmla="*/ 232 h 2224"/>
                  <a:gd name="T56" fmla="*/ 10 w 10"/>
                  <a:gd name="T57" fmla="*/ 393 h 2224"/>
                  <a:gd name="T58" fmla="*/ 5 w 10"/>
                  <a:gd name="T59" fmla="*/ 232 h 2224"/>
                  <a:gd name="T60" fmla="*/ 5 w 10"/>
                  <a:gd name="T61" fmla="*/ 228 h 2224"/>
                  <a:gd name="T62" fmla="*/ 10 w 10"/>
                  <a:gd name="T63" fmla="*/ 67 h 2224"/>
                  <a:gd name="T64" fmla="*/ 10 w 10"/>
                  <a:gd name="T65" fmla="*/ 0 h 2224"/>
                  <a:gd name="T66" fmla="*/ 5 w 10"/>
                  <a:gd name="T67" fmla="*/ 62 h 2224"/>
                  <a:gd name="T68" fmla="*/ 10 w 10"/>
                  <a:gd name="T69" fmla="*/ 0 h 2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2224">
                    <a:moveTo>
                      <a:pt x="0" y="2063"/>
                    </a:moveTo>
                    <a:lnTo>
                      <a:pt x="0" y="2224"/>
                    </a:lnTo>
                    <a:lnTo>
                      <a:pt x="7" y="2224"/>
                    </a:lnTo>
                    <a:lnTo>
                      <a:pt x="7" y="2063"/>
                    </a:lnTo>
                    <a:lnTo>
                      <a:pt x="0" y="2063"/>
                    </a:lnTo>
                    <a:moveTo>
                      <a:pt x="3" y="1897"/>
                    </a:moveTo>
                    <a:lnTo>
                      <a:pt x="0" y="2056"/>
                    </a:lnTo>
                    <a:lnTo>
                      <a:pt x="7" y="2056"/>
                    </a:lnTo>
                    <a:lnTo>
                      <a:pt x="7" y="1897"/>
                    </a:lnTo>
                    <a:lnTo>
                      <a:pt x="3" y="1897"/>
                    </a:lnTo>
                    <a:moveTo>
                      <a:pt x="3" y="1729"/>
                    </a:moveTo>
                    <a:lnTo>
                      <a:pt x="3" y="1890"/>
                    </a:lnTo>
                    <a:lnTo>
                      <a:pt x="7" y="1890"/>
                    </a:lnTo>
                    <a:lnTo>
                      <a:pt x="7" y="1729"/>
                    </a:lnTo>
                    <a:lnTo>
                      <a:pt x="3" y="1729"/>
                    </a:lnTo>
                    <a:moveTo>
                      <a:pt x="3" y="1563"/>
                    </a:moveTo>
                    <a:lnTo>
                      <a:pt x="3" y="1724"/>
                    </a:lnTo>
                    <a:lnTo>
                      <a:pt x="7" y="1724"/>
                    </a:lnTo>
                    <a:lnTo>
                      <a:pt x="7" y="1563"/>
                    </a:lnTo>
                    <a:lnTo>
                      <a:pt x="3" y="1563"/>
                    </a:lnTo>
                    <a:moveTo>
                      <a:pt x="3" y="1397"/>
                    </a:moveTo>
                    <a:lnTo>
                      <a:pt x="3" y="1558"/>
                    </a:lnTo>
                    <a:lnTo>
                      <a:pt x="7" y="1558"/>
                    </a:lnTo>
                    <a:lnTo>
                      <a:pt x="7" y="1397"/>
                    </a:lnTo>
                    <a:lnTo>
                      <a:pt x="3" y="1397"/>
                    </a:lnTo>
                    <a:moveTo>
                      <a:pt x="3" y="1232"/>
                    </a:moveTo>
                    <a:lnTo>
                      <a:pt x="3" y="1393"/>
                    </a:lnTo>
                    <a:lnTo>
                      <a:pt x="7" y="1393"/>
                    </a:lnTo>
                    <a:lnTo>
                      <a:pt x="7" y="1232"/>
                    </a:lnTo>
                    <a:lnTo>
                      <a:pt x="3" y="1232"/>
                    </a:lnTo>
                    <a:moveTo>
                      <a:pt x="3" y="1066"/>
                    </a:moveTo>
                    <a:lnTo>
                      <a:pt x="3" y="1224"/>
                    </a:lnTo>
                    <a:lnTo>
                      <a:pt x="7" y="1224"/>
                    </a:lnTo>
                    <a:lnTo>
                      <a:pt x="7" y="1066"/>
                    </a:lnTo>
                    <a:lnTo>
                      <a:pt x="3" y="1066"/>
                    </a:lnTo>
                    <a:moveTo>
                      <a:pt x="3" y="898"/>
                    </a:moveTo>
                    <a:lnTo>
                      <a:pt x="3" y="1059"/>
                    </a:lnTo>
                    <a:lnTo>
                      <a:pt x="7" y="1059"/>
                    </a:lnTo>
                    <a:lnTo>
                      <a:pt x="10" y="898"/>
                    </a:lnTo>
                    <a:lnTo>
                      <a:pt x="3" y="898"/>
                    </a:lnTo>
                    <a:moveTo>
                      <a:pt x="3" y="732"/>
                    </a:moveTo>
                    <a:lnTo>
                      <a:pt x="3" y="893"/>
                    </a:lnTo>
                    <a:lnTo>
                      <a:pt x="10" y="893"/>
                    </a:lnTo>
                    <a:lnTo>
                      <a:pt x="10" y="732"/>
                    </a:lnTo>
                    <a:lnTo>
                      <a:pt x="3" y="732"/>
                    </a:lnTo>
                    <a:moveTo>
                      <a:pt x="5" y="566"/>
                    </a:moveTo>
                    <a:lnTo>
                      <a:pt x="3" y="727"/>
                    </a:lnTo>
                    <a:lnTo>
                      <a:pt x="10" y="727"/>
                    </a:lnTo>
                    <a:lnTo>
                      <a:pt x="10" y="566"/>
                    </a:lnTo>
                    <a:lnTo>
                      <a:pt x="5" y="566"/>
                    </a:lnTo>
                    <a:moveTo>
                      <a:pt x="5" y="401"/>
                    </a:moveTo>
                    <a:lnTo>
                      <a:pt x="5" y="562"/>
                    </a:lnTo>
                    <a:lnTo>
                      <a:pt x="10" y="562"/>
                    </a:lnTo>
                    <a:lnTo>
                      <a:pt x="10" y="401"/>
                    </a:lnTo>
                    <a:lnTo>
                      <a:pt x="5" y="401"/>
                    </a:lnTo>
                    <a:moveTo>
                      <a:pt x="5" y="232"/>
                    </a:moveTo>
                    <a:lnTo>
                      <a:pt x="5" y="393"/>
                    </a:lnTo>
                    <a:lnTo>
                      <a:pt x="10" y="393"/>
                    </a:lnTo>
                    <a:lnTo>
                      <a:pt x="10" y="232"/>
                    </a:lnTo>
                    <a:lnTo>
                      <a:pt x="5" y="232"/>
                    </a:lnTo>
                    <a:moveTo>
                      <a:pt x="5" y="67"/>
                    </a:moveTo>
                    <a:lnTo>
                      <a:pt x="5" y="228"/>
                    </a:lnTo>
                    <a:lnTo>
                      <a:pt x="10" y="228"/>
                    </a:lnTo>
                    <a:lnTo>
                      <a:pt x="10" y="67"/>
                    </a:lnTo>
                    <a:lnTo>
                      <a:pt x="5" y="67"/>
                    </a:lnTo>
                    <a:moveTo>
                      <a:pt x="10" y="0"/>
                    </a:moveTo>
                    <a:lnTo>
                      <a:pt x="5" y="5"/>
                    </a:lnTo>
                    <a:lnTo>
                      <a:pt x="5" y="62"/>
                    </a:lnTo>
                    <a:lnTo>
                      <a:pt x="10" y="6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76" name="Freeform 993"/>
              <p:cNvSpPr>
                <a:spLocks noEditPoints="1"/>
              </p:cNvSpPr>
              <p:nvPr/>
            </p:nvSpPr>
            <p:spPr bwMode="auto">
              <a:xfrm>
                <a:off x="3803" y="960"/>
                <a:ext cx="5" cy="229"/>
              </a:xfrm>
              <a:custGeom>
                <a:avLst/>
                <a:gdLst>
                  <a:gd name="T0" fmla="*/ 0 w 5"/>
                  <a:gd name="T1" fmla="*/ 154 h 229"/>
                  <a:gd name="T2" fmla="*/ 0 w 5"/>
                  <a:gd name="T3" fmla="*/ 229 h 229"/>
                  <a:gd name="T4" fmla="*/ 5 w 5"/>
                  <a:gd name="T5" fmla="*/ 225 h 229"/>
                  <a:gd name="T6" fmla="*/ 5 w 5"/>
                  <a:gd name="T7" fmla="*/ 154 h 229"/>
                  <a:gd name="T8" fmla="*/ 0 w 5"/>
                  <a:gd name="T9" fmla="*/ 154 h 229"/>
                  <a:gd name="T10" fmla="*/ 0 w 5"/>
                  <a:gd name="T11" fmla="*/ 0 h 229"/>
                  <a:gd name="T12" fmla="*/ 0 w 5"/>
                  <a:gd name="T13" fmla="*/ 149 h 229"/>
                  <a:gd name="T14" fmla="*/ 5 w 5"/>
                  <a:gd name="T15" fmla="*/ 149 h 229"/>
                  <a:gd name="T16" fmla="*/ 5 w 5"/>
                  <a:gd name="T17" fmla="*/ 0 h 229"/>
                  <a:gd name="T18" fmla="*/ 0 w 5"/>
                  <a:gd name="T1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29">
                    <a:moveTo>
                      <a:pt x="0" y="154"/>
                    </a:moveTo>
                    <a:lnTo>
                      <a:pt x="0" y="229"/>
                    </a:lnTo>
                    <a:lnTo>
                      <a:pt x="5" y="225"/>
                    </a:lnTo>
                    <a:lnTo>
                      <a:pt x="5" y="154"/>
                    </a:lnTo>
                    <a:lnTo>
                      <a:pt x="0" y="154"/>
                    </a:lnTo>
                    <a:close/>
                    <a:moveTo>
                      <a:pt x="0" y="0"/>
                    </a:moveTo>
                    <a:lnTo>
                      <a:pt x="0" y="149"/>
                    </a:lnTo>
                    <a:lnTo>
                      <a:pt x="5" y="149"/>
                    </a:lnTo>
                    <a:lnTo>
                      <a:pt x="5"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62500" lnSpcReduction="20000"/>
              </a:bodyPr>
              <a:lstStyle/>
              <a:p>
                <a:endParaRPr lang="en-US" sz="1350"/>
              </a:p>
            </p:txBody>
          </p:sp>
          <p:sp>
            <p:nvSpPr>
              <p:cNvPr id="1677" name="Freeform 994"/>
              <p:cNvSpPr>
                <a:spLocks noEditPoints="1"/>
              </p:cNvSpPr>
              <p:nvPr/>
            </p:nvSpPr>
            <p:spPr bwMode="auto">
              <a:xfrm>
                <a:off x="3803" y="960"/>
                <a:ext cx="5" cy="229"/>
              </a:xfrm>
              <a:custGeom>
                <a:avLst/>
                <a:gdLst>
                  <a:gd name="T0" fmla="*/ 0 w 5"/>
                  <a:gd name="T1" fmla="*/ 154 h 229"/>
                  <a:gd name="T2" fmla="*/ 0 w 5"/>
                  <a:gd name="T3" fmla="*/ 229 h 229"/>
                  <a:gd name="T4" fmla="*/ 5 w 5"/>
                  <a:gd name="T5" fmla="*/ 225 h 229"/>
                  <a:gd name="T6" fmla="*/ 5 w 5"/>
                  <a:gd name="T7" fmla="*/ 154 h 229"/>
                  <a:gd name="T8" fmla="*/ 0 w 5"/>
                  <a:gd name="T9" fmla="*/ 154 h 229"/>
                  <a:gd name="T10" fmla="*/ 0 w 5"/>
                  <a:gd name="T11" fmla="*/ 0 h 229"/>
                  <a:gd name="T12" fmla="*/ 0 w 5"/>
                  <a:gd name="T13" fmla="*/ 149 h 229"/>
                  <a:gd name="T14" fmla="*/ 5 w 5"/>
                  <a:gd name="T15" fmla="*/ 149 h 229"/>
                  <a:gd name="T16" fmla="*/ 5 w 5"/>
                  <a:gd name="T17" fmla="*/ 0 h 229"/>
                  <a:gd name="T18" fmla="*/ 0 w 5"/>
                  <a:gd name="T1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29">
                    <a:moveTo>
                      <a:pt x="0" y="154"/>
                    </a:moveTo>
                    <a:lnTo>
                      <a:pt x="0" y="229"/>
                    </a:lnTo>
                    <a:lnTo>
                      <a:pt x="5" y="225"/>
                    </a:lnTo>
                    <a:lnTo>
                      <a:pt x="5" y="154"/>
                    </a:lnTo>
                    <a:lnTo>
                      <a:pt x="0" y="154"/>
                    </a:lnTo>
                    <a:moveTo>
                      <a:pt x="0" y="0"/>
                    </a:moveTo>
                    <a:lnTo>
                      <a:pt x="0" y="149"/>
                    </a:lnTo>
                    <a:lnTo>
                      <a:pt x="5" y="149"/>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62500" lnSpcReduction="20000"/>
              </a:bodyPr>
              <a:lstStyle/>
              <a:p>
                <a:endParaRPr lang="en-US" sz="1350"/>
              </a:p>
            </p:txBody>
          </p:sp>
          <p:sp>
            <p:nvSpPr>
              <p:cNvPr id="1678" name="Freeform 995"/>
              <p:cNvSpPr>
                <a:spLocks noEditPoints="1"/>
              </p:cNvSpPr>
              <p:nvPr/>
            </p:nvSpPr>
            <p:spPr bwMode="auto">
              <a:xfrm>
                <a:off x="3799" y="1185"/>
                <a:ext cx="9" cy="2086"/>
              </a:xfrm>
              <a:custGeom>
                <a:avLst/>
                <a:gdLst>
                  <a:gd name="T0" fmla="*/ 0 w 9"/>
                  <a:gd name="T1" fmla="*/ 2086 h 2086"/>
                  <a:gd name="T2" fmla="*/ 7 w 9"/>
                  <a:gd name="T3" fmla="*/ 1925 h 2086"/>
                  <a:gd name="T4" fmla="*/ 0 w 9"/>
                  <a:gd name="T5" fmla="*/ 1757 h 2086"/>
                  <a:gd name="T6" fmla="*/ 7 w 9"/>
                  <a:gd name="T7" fmla="*/ 1918 h 2086"/>
                  <a:gd name="T8" fmla="*/ 0 w 9"/>
                  <a:gd name="T9" fmla="*/ 1757 h 2086"/>
                  <a:gd name="T10" fmla="*/ 0 w 9"/>
                  <a:gd name="T11" fmla="*/ 1752 h 2086"/>
                  <a:gd name="T12" fmla="*/ 7 w 9"/>
                  <a:gd name="T13" fmla="*/ 1591 h 2086"/>
                  <a:gd name="T14" fmla="*/ 2 w 9"/>
                  <a:gd name="T15" fmla="*/ 1425 h 2086"/>
                  <a:gd name="T16" fmla="*/ 7 w 9"/>
                  <a:gd name="T17" fmla="*/ 1586 h 2086"/>
                  <a:gd name="T18" fmla="*/ 2 w 9"/>
                  <a:gd name="T19" fmla="*/ 1425 h 2086"/>
                  <a:gd name="T20" fmla="*/ 2 w 9"/>
                  <a:gd name="T21" fmla="*/ 1420 h 2086"/>
                  <a:gd name="T22" fmla="*/ 7 w 9"/>
                  <a:gd name="T23" fmla="*/ 1259 h 2086"/>
                  <a:gd name="T24" fmla="*/ 2 w 9"/>
                  <a:gd name="T25" fmla="*/ 1094 h 2086"/>
                  <a:gd name="T26" fmla="*/ 7 w 9"/>
                  <a:gd name="T27" fmla="*/ 1252 h 2086"/>
                  <a:gd name="T28" fmla="*/ 2 w 9"/>
                  <a:gd name="T29" fmla="*/ 1094 h 2086"/>
                  <a:gd name="T30" fmla="*/ 2 w 9"/>
                  <a:gd name="T31" fmla="*/ 1086 h 2086"/>
                  <a:gd name="T32" fmla="*/ 7 w 9"/>
                  <a:gd name="T33" fmla="*/ 925 h 2086"/>
                  <a:gd name="T34" fmla="*/ 2 w 9"/>
                  <a:gd name="T35" fmla="*/ 760 h 2086"/>
                  <a:gd name="T36" fmla="*/ 7 w 9"/>
                  <a:gd name="T37" fmla="*/ 921 h 2086"/>
                  <a:gd name="T38" fmla="*/ 2 w 9"/>
                  <a:gd name="T39" fmla="*/ 760 h 2086"/>
                  <a:gd name="T40" fmla="*/ 2 w 9"/>
                  <a:gd name="T41" fmla="*/ 755 h 2086"/>
                  <a:gd name="T42" fmla="*/ 9 w 9"/>
                  <a:gd name="T43" fmla="*/ 594 h 2086"/>
                  <a:gd name="T44" fmla="*/ 2 w 9"/>
                  <a:gd name="T45" fmla="*/ 428 h 2086"/>
                  <a:gd name="T46" fmla="*/ 9 w 9"/>
                  <a:gd name="T47" fmla="*/ 589 h 2086"/>
                  <a:gd name="T48" fmla="*/ 2 w 9"/>
                  <a:gd name="T49" fmla="*/ 428 h 2086"/>
                  <a:gd name="T50" fmla="*/ 2 w 9"/>
                  <a:gd name="T51" fmla="*/ 421 h 2086"/>
                  <a:gd name="T52" fmla="*/ 9 w 9"/>
                  <a:gd name="T53" fmla="*/ 263 h 2086"/>
                  <a:gd name="T54" fmla="*/ 4 w 9"/>
                  <a:gd name="T55" fmla="*/ 94 h 2086"/>
                  <a:gd name="T56" fmla="*/ 9 w 9"/>
                  <a:gd name="T57" fmla="*/ 255 h 2086"/>
                  <a:gd name="T58" fmla="*/ 4 w 9"/>
                  <a:gd name="T59" fmla="*/ 94 h 2086"/>
                  <a:gd name="T60" fmla="*/ 4 w 9"/>
                  <a:gd name="T61" fmla="*/ 4 h 2086"/>
                  <a:gd name="T62" fmla="*/ 9 w 9"/>
                  <a:gd name="T63" fmla="*/ 9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 h="2086">
                    <a:moveTo>
                      <a:pt x="0" y="1925"/>
                    </a:moveTo>
                    <a:lnTo>
                      <a:pt x="0" y="2086"/>
                    </a:lnTo>
                    <a:lnTo>
                      <a:pt x="4" y="2086"/>
                    </a:lnTo>
                    <a:lnTo>
                      <a:pt x="7" y="1925"/>
                    </a:lnTo>
                    <a:lnTo>
                      <a:pt x="0" y="1925"/>
                    </a:lnTo>
                    <a:close/>
                    <a:moveTo>
                      <a:pt x="0" y="1757"/>
                    </a:moveTo>
                    <a:lnTo>
                      <a:pt x="0" y="1918"/>
                    </a:lnTo>
                    <a:lnTo>
                      <a:pt x="7" y="1918"/>
                    </a:lnTo>
                    <a:lnTo>
                      <a:pt x="7" y="1757"/>
                    </a:lnTo>
                    <a:lnTo>
                      <a:pt x="0" y="1757"/>
                    </a:lnTo>
                    <a:close/>
                    <a:moveTo>
                      <a:pt x="0" y="1591"/>
                    </a:moveTo>
                    <a:lnTo>
                      <a:pt x="0" y="1752"/>
                    </a:lnTo>
                    <a:lnTo>
                      <a:pt x="7" y="1752"/>
                    </a:lnTo>
                    <a:lnTo>
                      <a:pt x="7" y="1591"/>
                    </a:lnTo>
                    <a:lnTo>
                      <a:pt x="0" y="1591"/>
                    </a:lnTo>
                    <a:close/>
                    <a:moveTo>
                      <a:pt x="2" y="1425"/>
                    </a:moveTo>
                    <a:lnTo>
                      <a:pt x="0" y="1586"/>
                    </a:lnTo>
                    <a:lnTo>
                      <a:pt x="7" y="1586"/>
                    </a:lnTo>
                    <a:lnTo>
                      <a:pt x="7" y="1425"/>
                    </a:lnTo>
                    <a:lnTo>
                      <a:pt x="2" y="1425"/>
                    </a:lnTo>
                    <a:close/>
                    <a:moveTo>
                      <a:pt x="2" y="1259"/>
                    </a:moveTo>
                    <a:lnTo>
                      <a:pt x="2" y="1420"/>
                    </a:lnTo>
                    <a:lnTo>
                      <a:pt x="7" y="1420"/>
                    </a:lnTo>
                    <a:lnTo>
                      <a:pt x="7" y="1259"/>
                    </a:lnTo>
                    <a:lnTo>
                      <a:pt x="2" y="1259"/>
                    </a:lnTo>
                    <a:close/>
                    <a:moveTo>
                      <a:pt x="2" y="1094"/>
                    </a:moveTo>
                    <a:lnTo>
                      <a:pt x="2" y="1252"/>
                    </a:lnTo>
                    <a:lnTo>
                      <a:pt x="7" y="1252"/>
                    </a:lnTo>
                    <a:lnTo>
                      <a:pt x="7" y="1094"/>
                    </a:lnTo>
                    <a:lnTo>
                      <a:pt x="2" y="1094"/>
                    </a:lnTo>
                    <a:close/>
                    <a:moveTo>
                      <a:pt x="2" y="925"/>
                    </a:moveTo>
                    <a:lnTo>
                      <a:pt x="2" y="1086"/>
                    </a:lnTo>
                    <a:lnTo>
                      <a:pt x="7" y="1086"/>
                    </a:lnTo>
                    <a:lnTo>
                      <a:pt x="7" y="925"/>
                    </a:lnTo>
                    <a:lnTo>
                      <a:pt x="2" y="925"/>
                    </a:lnTo>
                    <a:close/>
                    <a:moveTo>
                      <a:pt x="2" y="760"/>
                    </a:moveTo>
                    <a:lnTo>
                      <a:pt x="2" y="921"/>
                    </a:lnTo>
                    <a:lnTo>
                      <a:pt x="7" y="921"/>
                    </a:lnTo>
                    <a:lnTo>
                      <a:pt x="7" y="760"/>
                    </a:lnTo>
                    <a:lnTo>
                      <a:pt x="2" y="760"/>
                    </a:lnTo>
                    <a:close/>
                    <a:moveTo>
                      <a:pt x="2" y="594"/>
                    </a:moveTo>
                    <a:lnTo>
                      <a:pt x="2" y="755"/>
                    </a:lnTo>
                    <a:lnTo>
                      <a:pt x="7" y="755"/>
                    </a:lnTo>
                    <a:lnTo>
                      <a:pt x="9" y="594"/>
                    </a:lnTo>
                    <a:lnTo>
                      <a:pt x="2" y="594"/>
                    </a:lnTo>
                    <a:close/>
                    <a:moveTo>
                      <a:pt x="2" y="428"/>
                    </a:moveTo>
                    <a:lnTo>
                      <a:pt x="2" y="589"/>
                    </a:lnTo>
                    <a:lnTo>
                      <a:pt x="9" y="589"/>
                    </a:lnTo>
                    <a:lnTo>
                      <a:pt x="9" y="428"/>
                    </a:lnTo>
                    <a:lnTo>
                      <a:pt x="2" y="428"/>
                    </a:lnTo>
                    <a:close/>
                    <a:moveTo>
                      <a:pt x="2" y="263"/>
                    </a:moveTo>
                    <a:lnTo>
                      <a:pt x="2" y="421"/>
                    </a:lnTo>
                    <a:lnTo>
                      <a:pt x="9" y="421"/>
                    </a:lnTo>
                    <a:lnTo>
                      <a:pt x="9" y="263"/>
                    </a:lnTo>
                    <a:lnTo>
                      <a:pt x="2" y="263"/>
                    </a:lnTo>
                    <a:close/>
                    <a:moveTo>
                      <a:pt x="4" y="94"/>
                    </a:moveTo>
                    <a:lnTo>
                      <a:pt x="2" y="255"/>
                    </a:lnTo>
                    <a:lnTo>
                      <a:pt x="9" y="255"/>
                    </a:lnTo>
                    <a:lnTo>
                      <a:pt x="9" y="94"/>
                    </a:lnTo>
                    <a:lnTo>
                      <a:pt x="4" y="94"/>
                    </a:lnTo>
                    <a:close/>
                    <a:moveTo>
                      <a:pt x="9" y="0"/>
                    </a:moveTo>
                    <a:lnTo>
                      <a:pt x="4" y="4"/>
                    </a:lnTo>
                    <a:lnTo>
                      <a:pt x="4" y="90"/>
                    </a:lnTo>
                    <a:lnTo>
                      <a:pt x="9" y="90"/>
                    </a:lnTo>
                    <a:lnTo>
                      <a:pt x="9"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79" name="Freeform 996"/>
              <p:cNvSpPr>
                <a:spLocks noEditPoints="1"/>
              </p:cNvSpPr>
              <p:nvPr/>
            </p:nvSpPr>
            <p:spPr bwMode="auto">
              <a:xfrm>
                <a:off x="3799" y="1185"/>
                <a:ext cx="9" cy="2086"/>
              </a:xfrm>
              <a:custGeom>
                <a:avLst/>
                <a:gdLst>
                  <a:gd name="T0" fmla="*/ 0 w 9"/>
                  <a:gd name="T1" fmla="*/ 2086 h 2086"/>
                  <a:gd name="T2" fmla="*/ 7 w 9"/>
                  <a:gd name="T3" fmla="*/ 1925 h 2086"/>
                  <a:gd name="T4" fmla="*/ 0 w 9"/>
                  <a:gd name="T5" fmla="*/ 1757 h 2086"/>
                  <a:gd name="T6" fmla="*/ 7 w 9"/>
                  <a:gd name="T7" fmla="*/ 1918 h 2086"/>
                  <a:gd name="T8" fmla="*/ 0 w 9"/>
                  <a:gd name="T9" fmla="*/ 1757 h 2086"/>
                  <a:gd name="T10" fmla="*/ 0 w 9"/>
                  <a:gd name="T11" fmla="*/ 1752 h 2086"/>
                  <a:gd name="T12" fmla="*/ 7 w 9"/>
                  <a:gd name="T13" fmla="*/ 1591 h 2086"/>
                  <a:gd name="T14" fmla="*/ 2 w 9"/>
                  <a:gd name="T15" fmla="*/ 1425 h 2086"/>
                  <a:gd name="T16" fmla="*/ 7 w 9"/>
                  <a:gd name="T17" fmla="*/ 1586 h 2086"/>
                  <a:gd name="T18" fmla="*/ 2 w 9"/>
                  <a:gd name="T19" fmla="*/ 1425 h 2086"/>
                  <a:gd name="T20" fmla="*/ 2 w 9"/>
                  <a:gd name="T21" fmla="*/ 1420 h 2086"/>
                  <a:gd name="T22" fmla="*/ 7 w 9"/>
                  <a:gd name="T23" fmla="*/ 1259 h 2086"/>
                  <a:gd name="T24" fmla="*/ 2 w 9"/>
                  <a:gd name="T25" fmla="*/ 1094 h 2086"/>
                  <a:gd name="T26" fmla="*/ 7 w 9"/>
                  <a:gd name="T27" fmla="*/ 1252 h 2086"/>
                  <a:gd name="T28" fmla="*/ 2 w 9"/>
                  <a:gd name="T29" fmla="*/ 1094 h 2086"/>
                  <a:gd name="T30" fmla="*/ 2 w 9"/>
                  <a:gd name="T31" fmla="*/ 1086 h 2086"/>
                  <a:gd name="T32" fmla="*/ 7 w 9"/>
                  <a:gd name="T33" fmla="*/ 925 h 2086"/>
                  <a:gd name="T34" fmla="*/ 2 w 9"/>
                  <a:gd name="T35" fmla="*/ 760 h 2086"/>
                  <a:gd name="T36" fmla="*/ 7 w 9"/>
                  <a:gd name="T37" fmla="*/ 921 h 2086"/>
                  <a:gd name="T38" fmla="*/ 2 w 9"/>
                  <a:gd name="T39" fmla="*/ 760 h 2086"/>
                  <a:gd name="T40" fmla="*/ 2 w 9"/>
                  <a:gd name="T41" fmla="*/ 755 h 2086"/>
                  <a:gd name="T42" fmla="*/ 9 w 9"/>
                  <a:gd name="T43" fmla="*/ 594 h 2086"/>
                  <a:gd name="T44" fmla="*/ 2 w 9"/>
                  <a:gd name="T45" fmla="*/ 428 h 2086"/>
                  <a:gd name="T46" fmla="*/ 9 w 9"/>
                  <a:gd name="T47" fmla="*/ 589 h 2086"/>
                  <a:gd name="T48" fmla="*/ 2 w 9"/>
                  <a:gd name="T49" fmla="*/ 428 h 2086"/>
                  <a:gd name="T50" fmla="*/ 2 w 9"/>
                  <a:gd name="T51" fmla="*/ 421 h 2086"/>
                  <a:gd name="T52" fmla="*/ 9 w 9"/>
                  <a:gd name="T53" fmla="*/ 263 h 2086"/>
                  <a:gd name="T54" fmla="*/ 4 w 9"/>
                  <a:gd name="T55" fmla="*/ 94 h 2086"/>
                  <a:gd name="T56" fmla="*/ 9 w 9"/>
                  <a:gd name="T57" fmla="*/ 255 h 2086"/>
                  <a:gd name="T58" fmla="*/ 4 w 9"/>
                  <a:gd name="T59" fmla="*/ 94 h 2086"/>
                  <a:gd name="T60" fmla="*/ 4 w 9"/>
                  <a:gd name="T61" fmla="*/ 4 h 2086"/>
                  <a:gd name="T62" fmla="*/ 9 w 9"/>
                  <a:gd name="T63" fmla="*/ 9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 h="2086">
                    <a:moveTo>
                      <a:pt x="0" y="1925"/>
                    </a:moveTo>
                    <a:lnTo>
                      <a:pt x="0" y="2086"/>
                    </a:lnTo>
                    <a:lnTo>
                      <a:pt x="4" y="2086"/>
                    </a:lnTo>
                    <a:lnTo>
                      <a:pt x="7" y="1925"/>
                    </a:lnTo>
                    <a:lnTo>
                      <a:pt x="0" y="1925"/>
                    </a:lnTo>
                    <a:moveTo>
                      <a:pt x="0" y="1757"/>
                    </a:moveTo>
                    <a:lnTo>
                      <a:pt x="0" y="1918"/>
                    </a:lnTo>
                    <a:lnTo>
                      <a:pt x="7" y="1918"/>
                    </a:lnTo>
                    <a:lnTo>
                      <a:pt x="7" y="1757"/>
                    </a:lnTo>
                    <a:lnTo>
                      <a:pt x="0" y="1757"/>
                    </a:lnTo>
                    <a:moveTo>
                      <a:pt x="0" y="1591"/>
                    </a:moveTo>
                    <a:lnTo>
                      <a:pt x="0" y="1752"/>
                    </a:lnTo>
                    <a:lnTo>
                      <a:pt x="7" y="1752"/>
                    </a:lnTo>
                    <a:lnTo>
                      <a:pt x="7" y="1591"/>
                    </a:lnTo>
                    <a:lnTo>
                      <a:pt x="0" y="1591"/>
                    </a:lnTo>
                    <a:moveTo>
                      <a:pt x="2" y="1425"/>
                    </a:moveTo>
                    <a:lnTo>
                      <a:pt x="0" y="1586"/>
                    </a:lnTo>
                    <a:lnTo>
                      <a:pt x="7" y="1586"/>
                    </a:lnTo>
                    <a:lnTo>
                      <a:pt x="7" y="1425"/>
                    </a:lnTo>
                    <a:lnTo>
                      <a:pt x="2" y="1425"/>
                    </a:lnTo>
                    <a:moveTo>
                      <a:pt x="2" y="1259"/>
                    </a:moveTo>
                    <a:lnTo>
                      <a:pt x="2" y="1420"/>
                    </a:lnTo>
                    <a:lnTo>
                      <a:pt x="7" y="1420"/>
                    </a:lnTo>
                    <a:lnTo>
                      <a:pt x="7" y="1259"/>
                    </a:lnTo>
                    <a:lnTo>
                      <a:pt x="2" y="1259"/>
                    </a:lnTo>
                    <a:moveTo>
                      <a:pt x="2" y="1094"/>
                    </a:moveTo>
                    <a:lnTo>
                      <a:pt x="2" y="1252"/>
                    </a:lnTo>
                    <a:lnTo>
                      <a:pt x="7" y="1252"/>
                    </a:lnTo>
                    <a:lnTo>
                      <a:pt x="7" y="1094"/>
                    </a:lnTo>
                    <a:lnTo>
                      <a:pt x="2" y="1094"/>
                    </a:lnTo>
                    <a:moveTo>
                      <a:pt x="2" y="925"/>
                    </a:moveTo>
                    <a:lnTo>
                      <a:pt x="2" y="1086"/>
                    </a:lnTo>
                    <a:lnTo>
                      <a:pt x="7" y="1086"/>
                    </a:lnTo>
                    <a:lnTo>
                      <a:pt x="7" y="925"/>
                    </a:lnTo>
                    <a:lnTo>
                      <a:pt x="2" y="925"/>
                    </a:lnTo>
                    <a:moveTo>
                      <a:pt x="2" y="760"/>
                    </a:moveTo>
                    <a:lnTo>
                      <a:pt x="2" y="921"/>
                    </a:lnTo>
                    <a:lnTo>
                      <a:pt x="7" y="921"/>
                    </a:lnTo>
                    <a:lnTo>
                      <a:pt x="7" y="760"/>
                    </a:lnTo>
                    <a:lnTo>
                      <a:pt x="2" y="760"/>
                    </a:lnTo>
                    <a:moveTo>
                      <a:pt x="2" y="594"/>
                    </a:moveTo>
                    <a:lnTo>
                      <a:pt x="2" y="755"/>
                    </a:lnTo>
                    <a:lnTo>
                      <a:pt x="7" y="755"/>
                    </a:lnTo>
                    <a:lnTo>
                      <a:pt x="9" y="594"/>
                    </a:lnTo>
                    <a:lnTo>
                      <a:pt x="2" y="594"/>
                    </a:lnTo>
                    <a:moveTo>
                      <a:pt x="2" y="428"/>
                    </a:moveTo>
                    <a:lnTo>
                      <a:pt x="2" y="589"/>
                    </a:lnTo>
                    <a:lnTo>
                      <a:pt x="9" y="589"/>
                    </a:lnTo>
                    <a:lnTo>
                      <a:pt x="9" y="428"/>
                    </a:lnTo>
                    <a:lnTo>
                      <a:pt x="2" y="428"/>
                    </a:lnTo>
                    <a:moveTo>
                      <a:pt x="2" y="263"/>
                    </a:moveTo>
                    <a:lnTo>
                      <a:pt x="2" y="421"/>
                    </a:lnTo>
                    <a:lnTo>
                      <a:pt x="9" y="421"/>
                    </a:lnTo>
                    <a:lnTo>
                      <a:pt x="9" y="263"/>
                    </a:lnTo>
                    <a:lnTo>
                      <a:pt x="2" y="263"/>
                    </a:lnTo>
                    <a:moveTo>
                      <a:pt x="4" y="94"/>
                    </a:moveTo>
                    <a:lnTo>
                      <a:pt x="2" y="255"/>
                    </a:lnTo>
                    <a:lnTo>
                      <a:pt x="9" y="255"/>
                    </a:lnTo>
                    <a:lnTo>
                      <a:pt x="9" y="94"/>
                    </a:lnTo>
                    <a:lnTo>
                      <a:pt x="4" y="94"/>
                    </a:lnTo>
                    <a:moveTo>
                      <a:pt x="9" y="0"/>
                    </a:moveTo>
                    <a:lnTo>
                      <a:pt x="4" y="4"/>
                    </a:lnTo>
                    <a:lnTo>
                      <a:pt x="4" y="90"/>
                    </a:lnTo>
                    <a:lnTo>
                      <a:pt x="9" y="9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80" name="Freeform 997"/>
              <p:cNvSpPr>
                <a:spLocks noEditPoints="1"/>
              </p:cNvSpPr>
              <p:nvPr/>
            </p:nvSpPr>
            <p:spPr bwMode="auto">
              <a:xfrm>
                <a:off x="3636" y="960"/>
                <a:ext cx="7" cy="367"/>
              </a:xfrm>
              <a:custGeom>
                <a:avLst/>
                <a:gdLst>
                  <a:gd name="T0" fmla="*/ 0 w 7"/>
                  <a:gd name="T1" fmla="*/ 319 h 367"/>
                  <a:gd name="T2" fmla="*/ 0 w 7"/>
                  <a:gd name="T3" fmla="*/ 367 h 367"/>
                  <a:gd name="T4" fmla="*/ 7 w 7"/>
                  <a:gd name="T5" fmla="*/ 362 h 367"/>
                  <a:gd name="T6" fmla="*/ 7 w 7"/>
                  <a:gd name="T7" fmla="*/ 319 h 367"/>
                  <a:gd name="T8" fmla="*/ 0 w 7"/>
                  <a:gd name="T9" fmla="*/ 319 h 367"/>
                  <a:gd name="T10" fmla="*/ 0 w 7"/>
                  <a:gd name="T11" fmla="*/ 154 h 367"/>
                  <a:gd name="T12" fmla="*/ 0 w 7"/>
                  <a:gd name="T13" fmla="*/ 315 h 367"/>
                  <a:gd name="T14" fmla="*/ 7 w 7"/>
                  <a:gd name="T15" fmla="*/ 315 h 367"/>
                  <a:gd name="T16" fmla="*/ 7 w 7"/>
                  <a:gd name="T17" fmla="*/ 154 h 367"/>
                  <a:gd name="T18" fmla="*/ 0 w 7"/>
                  <a:gd name="T19" fmla="*/ 154 h 367"/>
                  <a:gd name="T20" fmla="*/ 2 w 7"/>
                  <a:gd name="T21" fmla="*/ 0 h 367"/>
                  <a:gd name="T22" fmla="*/ 0 w 7"/>
                  <a:gd name="T23" fmla="*/ 149 h 367"/>
                  <a:gd name="T24" fmla="*/ 7 w 7"/>
                  <a:gd name="T25" fmla="*/ 149 h 367"/>
                  <a:gd name="T26" fmla="*/ 7 w 7"/>
                  <a:gd name="T27" fmla="*/ 0 h 367"/>
                  <a:gd name="T28" fmla="*/ 2 w 7"/>
                  <a:gd name="T29"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67">
                    <a:moveTo>
                      <a:pt x="0" y="319"/>
                    </a:moveTo>
                    <a:lnTo>
                      <a:pt x="0" y="367"/>
                    </a:lnTo>
                    <a:lnTo>
                      <a:pt x="7" y="362"/>
                    </a:lnTo>
                    <a:lnTo>
                      <a:pt x="7" y="319"/>
                    </a:lnTo>
                    <a:lnTo>
                      <a:pt x="0" y="319"/>
                    </a:lnTo>
                    <a:close/>
                    <a:moveTo>
                      <a:pt x="0" y="154"/>
                    </a:moveTo>
                    <a:lnTo>
                      <a:pt x="0" y="315"/>
                    </a:lnTo>
                    <a:lnTo>
                      <a:pt x="7" y="315"/>
                    </a:lnTo>
                    <a:lnTo>
                      <a:pt x="7" y="154"/>
                    </a:lnTo>
                    <a:lnTo>
                      <a:pt x="0" y="154"/>
                    </a:lnTo>
                    <a:close/>
                    <a:moveTo>
                      <a:pt x="2" y="0"/>
                    </a:moveTo>
                    <a:lnTo>
                      <a:pt x="0" y="149"/>
                    </a:lnTo>
                    <a:lnTo>
                      <a:pt x="7" y="149"/>
                    </a:lnTo>
                    <a:lnTo>
                      <a:pt x="7" y="0"/>
                    </a:lnTo>
                    <a:lnTo>
                      <a:pt x="2"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681" name="Freeform 998"/>
              <p:cNvSpPr>
                <a:spLocks noEditPoints="1"/>
              </p:cNvSpPr>
              <p:nvPr/>
            </p:nvSpPr>
            <p:spPr bwMode="auto">
              <a:xfrm>
                <a:off x="3636" y="960"/>
                <a:ext cx="7" cy="367"/>
              </a:xfrm>
              <a:custGeom>
                <a:avLst/>
                <a:gdLst>
                  <a:gd name="T0" fmla="*/ 0 w 7"/>
                  <a:gd name="T1" fmla="*/ 319 h 367"/>
                  <a:gd name="T2" fmla="*/ 0 w 7"/>
                  <a:gd name="T3" fmla="*/ 367 h 367"/>
                  <a:gd name="T4" fmla="*/ 7 w 7"/>
                  <a:gd name="T5" fmla="*/ 362 h 367"/>
                  <a:gd name="T6" fmla="*/ 7 w 7"/>
                  <a:gd name="T7" fmla="*/ 319 h 367"/>
                  <a:gd name="T8" fmla="*/ 0 w 7"/>
                  <a:gd name="T9" fmla="*/ 319 h 367"/>
                  <a:gd name="T10" fmla="*/ 0 w 7"/>
                  <a:gd name="T11" fmla="*/ 154 h 367"/>
                  <a:gd name="T12" fmla="*/ 0 w 7"/>
                  <a:gd name="T13" fmla="*/ 315 h 367"/>
                  <a:gd name="T14" fmla="*/ 7 w 7"/>
                  <a:gd name="T15" fmla="*/ 315 h 367"/>
                  <a:gd name="T16" fmla="*/ 7 w 7"/>
                  <a:gd name="T17" fmla="*/ 154 h 367"/>
                  <a:gd name="T18" fmla="*/ 0 w 7"/>
                  <a:gd name="T19" fmla="*/ 154 h 367"/>
                  <a:gd name="T20" fmla="*/ 2 w 7"/>
                  <a:gd name="T21" fmla="*/ 0 h 367"/>
                  <a:gd name="T22" fmla="*/ 0 w 7"/>
                  <a:gd name="T23" fmla="*/ 149 h 367"/>
                  <a:gd name="T24" fmla="*/ 7 w 7"/>
                  <a:gd name="T25" fmla="*/ 149 h 367"/>
                  <a:gd name="T26" fmla="*/ 7 w 7"/>
                  <a:gd name="T27" fmla="*/ 0 h 367"/>
                  <a:gd name="T28" fmla="*/ 2 w 7"/>
                  <a:gd name="T29"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67">
                    <a:moveTo>
                      <a:pt x="0" y="319"/>
                    </a:moveTo>
                    <a:lnTo>
                      <a:pt x="0" y="367"/>
                    </a:lnTo>
                    <a:lnTo>
                      <a:pt x="7" y="362"/>
                    </a:lnTo>
                    <a:lnTo>
                      <a:pt x="7" y="319"/>
                    </a:lnTo>
                    <a:lnTo>
                      <a:pt x="0" y="319"/>
                    </a:lnTo>
                    <a:moveTo>
                      <a:pt x="0" y="154"/>
                    </a:moveTo>
                    <a:lnTo>
                      <a:pt x="0" y="315"/>
                    </a:lnTo>
                    <a:lnTo>
                      <a:pt x="7" y="315"/>
                    </a:lnTo>
                    <a:lnTo>
                      <a:pt x="7" y="154"/>
                    </a:lnTo>
                    <a:lnTo>
                      <a:pt x="0" y="154"/>
                    </a:lnTo>
                    <a:moveTo>
                      <a:pt x="2" y="0"/>
                    </a:moveTo>
                    <a:lnTo>
                      <a:pt x="0" y="149"/>
                    </a:lnTo>
                    <a:lnTo>
                      <a:pt x="7" y="149"/>
                    </a:lnTo>
                    <a:lnTo>
                      <a:pt x="7"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682" name="Freeform 999"/>
              <p:cNvSpPr>
                <a:spLocks noEditPoints="1"/>
              </p:cNvSpPr>
              <p:nvPr/>
            </p:nvSpPr>
            <p:spPr bwMode="auto">
              <a:xfrm>
                <a:off x="3633" y="1322"/>
                <a:ext cx="10" cy="1949"/>
              </a:xfrm>
              <a:custGeom>
                <a:avLst/>
                <a:gdLst>
                  <a:gd name="T0" fmla="*/ 0 w 10"/>
                  <a:gd name="T1" fmla="*/ 1788 h 1949"/>
                  <a:gd name="T2" fmla="*/ 0 w 10"/>
                  <a:gd name="T3" fmla="*/ 1949 h 1949"/>
                  <a:gd name="T4" fmla="*/ 5 w 10"/>
                  <a:gd name="T5" fmla="*/ 1949 h 1949"/>
                  <a:gd name="T6" fmla="*/ 5 w 10"/>
                  <a:gd name="T7" fmla="*/ 1788 h 1949"/>
                  <a:gd name="T8" fmla="*/ 0 w 10"/>
                  <a:gd name="T9" fmla="*/ 1788 h 1949"/>
                  <a:gd name="T10" fmla="*/ 0 w 10"/>
                  <a:gd name="T11" fmla="*/ 1620 h 1949"/>
                  <a:gd name="T12" fmla="*/ 0 w 10"/>
                  <a:gd name="T13" fmla="*/ 1781 h 1949"/>
                  <a:gd name="T14" fmla="*/ 5 w 10"/>
                  <a:gd name="T15" fmla="*/ 1781 h 1949"/>
                  <a:gd name="T16" fmla="*/ 5 w 10"/>
                  <a:gd name="T17" fmla="*/ 1620 h 1949"/>
                  <a:gd name="T18" fmla="*/ 0 w 10"/>
                  <a:gd name="T19" fmla="*/ 1620 h 1949"/>
                  <a:gd name="T20" fmla="*/ 0 w 10"/>
                  <a:gd name="T21" fmla="*/ 1454 h 1949"/>
                  <a:gd name="T22" fmla="*/ 0 w 10"/>
                  <a:gd name="T23" fmla="*/ 1615 h 1949"/>
                  <a:gd name="T24" fmla="*/ 5 w 10"/>
                  <a:gd name="T25" fmla="*/ 1615 h 1949"/>
                  <a:gd name="T26" fmla="*/ 7 w 10"/>
                  <a:gd name="T27" fmla="*/ 1454 h 1949"/>
                  <a:gd name="T28" fmla="*/ 0 w 10"/>
                  <a:gd name="T29" fmla="*/ 1454 h 1949"/>
                  <a:gd name="T30" fmla="*/ 0 w 10"/>
                  <a:gd name="T31" fmla="*/ 1288 h 1949"/>
                  <a:gd name="T32" fmla="*/ 0 w 10"/>
                  <a:gd name="T33" fmla="*/ 1449 h 1949"/>
                  <a:gd name="T34" fmla="*/ 7 w 10"/>
                  <a:gd name="T35" fmla="*/ 1449 h 1949"/>
                  <a:gd name="T36" fmla="*/ 7 w 10"/>
                  <a:gd name="T37" fmla="*/ 1288 h 1949"/>
                  <a:gd name="T38" fmla="*/ 0 w 10"/>
                  <a:gd name="T39" fmla="*/ 1288 h 1949"/>
                  <a:gd name="T40" fmla="*/ 0 w 10"/>
                  <a:gd name="T41" fmla="*/ 1122 h 1949"/>
                  <a:gd name="T42" fmla="*/ 0 w 10"/>
                  <a:gd name="T43" fmla="*/ 1283 h 1949"/>
                  <a:gd name="T44" fmla="*/ 7 w 10"/>
                  <a:gd name="T45" fmla="*/ 1283 h 1949"/>
                  <a:gd name="T46" fmla="*/ 7 w 10"/>
                  <a:gd name="T47" fmla="*/ 1122 h 1949"/>
                  <a:gd name="T48" fmla="*/ 0 w 10"/>
                  <a:gd name="T49" fmla="*/ 1122 h 1949"/>
                  <a:gd name="T50" fmla="*/ 3 w 10"/>
                  <a:gd name="T51" fmla="*/ 954 h 1949"/>
                  <a:gd name="T52" fmla="*/ 0 w 10"/>
                  <a:gd name="T53" fmla="*/ 1115 h 1949"/>
                  <a:gd name="T54" fmla="*/ 7 w 10"/>
                  <a:gd name="T55" fmla="*/ 1115 h 1949"/>
                  <a:gd name="T56" fmla="*/ 7 w 10"/>
                  <a:gd name="T57" fmla="*/ 954 h 1949"/>
                  <a:gd name="T58" fmla="*/ 3 w 10"/>
                  <a:gd name="T59" fmla="*/ 954 h 1949"/>
                  <a:gd name="T60" fmla="*/ 3 w 10"/>
                  <a:gd name="T61" fmla="*/ 788 h 1949"/>
                  <a:gd name="T62" fmla="*/ 3 w 10"/>
                  <a:gd name="T63" fmla="*/ 949 h 1949"/>
                  <a:gd name="T64" fmla="*/ 7 w 10"/>
                  <a:gd name="T65" fmla="*/ 949 h 1949"/>
                  <a:gd name="T66" fmla="*/ 7 w 10"/>
                  <a:gd name="T67" fmla="*/ 788 h 1949"/>
                  <a:gd name="T68" fmla="*/ 3 w 10"/>
                  <a:gd name="T69" fmla="*/ 788 h 1949"/>
                  <a:gd name="T70" fmla="*/ 3 w 10"/>
                  <a:gd name="T71" fmla="*/ 623 h 1949"/>
                  <a:gd name="T72" fmla="*/ 3 w 10"/>
                  <a:gd name="T73" fmla="*/ 784 h 1949"/>
                  <a:gd name="T74" fmla="*/ 7 w 10"/>
                  <a:gd name="T75" fmla="*/ 784 h 1949"/>
                  <a:gd name="T76" fmla="*/ 7 w 10"/>
                  <a:gd name="T77" fmla="*/ 623 h 1949"/>
                  <a:gd name="T78" fmla="*/ 3 w 10"/>
                  <a:gd name="T79" fmla="*/ 623 h 1949"/>
                  <a:gd name="T80" fmla="*/ 3 w 10"/>
                  <a:gd name="T81" fmla="*/ 457 h 1949"/>
                  <a:gd name="T82" fmla="*/ 3 w 10"/>
                  <a:gd name="T83" fmla="*/ 618 h 1949"/>
                  <a:gd name="T84" fmla="*/ 7 w 10"/>
                  <a:gd name="T85" fmla="*/ 618 h 1949"/>
                  <a:gd name="T86" fmla="*/ 7 w 10"/>
                  <a:gd name="T87" fmla="*/ 457 h 1949"/>
                  <a:gd name="T88" fmla="*/ 3 w 10"/>
                  <a:gd name="T89" fmla="*/ 457 h 1949"/>
                  <a:gd name="T90" fmla="*/ 3 w 10"/>
                  <a:gd name="T91" fmla="*/ 291 h 1949"/>
                  <a:gd name="T92" fmla="*/ 3 w 10"/>
                  <a:gd name="T93" fmla="*/ 452 h 1949"/>
                  <a:gd name="T94" fmla="*/ 7 w 10"/>
                  <a:gd name="T95" fmla="*/ 452 h 1949"/>
                  <a:gd name="T96" fmla="*/ 7 w 10"/>
                  <a:gd name="T97" fmla="*/ 291 h 1949"/>
                  <a:gd name="T98" fmla="*/ 3 w 10"/>
                  <a:gd name="T99" fmla="*/ 291 h 1949"/>
                  <a:gd name="T100" fmla="*/ 3 w 10"/>
                  <a:gd name="T101" fmla="*/ 123 h 1949"/>
                  <a:gd name="T102" fmla="*/ 3 w 10"/>
                  <a:gd name="T103" fmla="*/ 284 h 1949"/>
                  <a:gd name="T104" fmla="*/ 7 w 10"/>
                  <a:gd name="T105" fmla="*/ 284 h 1949"/>
                  <a:gd name="T106" fmla="*/ 10 w 10"/>
                  <a:gd name="T107" fmla="*/ 123 h 1949"/>
                  <a:gd name="T108" fmla="*/ 3 w 10"/>
                  <a:gd name="T109" fmla="*/ 123 h 1949"/>
                  <a:gd name="T110" fmla="*/ 10 w 10"/>
                  <a:gd name="T111" fmla="*/ 0 h 1949"/>
                  <a:gd name="T112" fmla="*/ 3 w 10"/>
                  <a:gd name="T113" fmla="*/ 5 h 1949"/>
                  <a:gd name="T114" fmla="*/ 3 w 10"/>
                  <a:gd name="T115" fmla="*/ 118 h 1949"/>
                  <a:gd name="T116" fmla="*/ 10 w 10"/>
                  <a:gd name="T117" fmla="*/ 118 h 1949"/>
                  <a:gd name="T118" fmla="*/ 10 w 10"/>
                  <a:gd name="T119" fmla="*/ 0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 h="1949">
                    <a:moveTo>
                      <a:pt x="0" y="1788"/>
                    </a:moveTo>
                    <a:lnTo>
                      <a:pt x="0" y="1949"/>
                    </a:lnTo>
                    <a:lnTo>
                      <a:pt x="5" y="1949"/>
                    </a:lnTo>
                    <a:lnTo>
                      <a:pt x="5" y="1788"/>
                    </a:lnTo>
                    <a:lnTo>
                      <a:pt x="0" y="1788"/>
                    </a:lnTo>
                    <a:close/>
                    <a:moveTo>
                      <a:pt x="0" y="1620"/>
                    </a:moveTo>
                    <a:lnTo>
                      <a:pt x="0" y="1781"/>
                    </a:lnTo>
                    <a:lnTo>
                      <a:pt x="5" y="1781"/>
                    </a:lnTo>
                    <a:lnTo>
                      <a:pt x="5" y="1620"/>
                    </a:lnTo>
                    <a:lnTo>
                      <a:pt x="0" y="1620"/>
                    </a:lnTo>
                    <a:close/>
                    <a:moveTo>
                      <a:pt x="0" y="1454"/>
                    </a:moveTo>
                    <a:lnTo>
                      <a:pt x="0" y="1615"/>
                    </a:lnTo>
                    <a:lnTo>
                      <a:pt x="5" y="1615"/>
                    </a:lnTo>
                    <a:lnTo>
                      <a:pt x="7" y="1454"/>
                    </a:lnTo>
                    <a:lnTo>
                      <a:pt x="0" y="1454"/>
                    </a:lnTo>
                    <a:close/>
                    <a:moveTo>
                      <a:pt x="0" y="1288"/>
                    </a:moveTo>
                    <a:lnTo>
                      <a:pt x="0" y="1449"/>
                    </a:lnTo>
                    <a:lnTo>
                      <a:pt x="7" y="1449"/>
                    </a:lnTo>
                    <a:lnTo>
                      <a:pt x="7" y="1288"/>
                    </a:lnTo>
                    <a:lnTo>
                      <a:pt x="0" y="1288"/>
                    </a:lnTo>
                    <a:close/>
                    <a:moveTo>
                      <a:pt x="0" y="1122"/>
                    </a:moveTo>
                    <a:lnTo>
                      <a:pt x="0" y="1283"/>
                    </a:lnTo>
                    <a:lnTo>
                      <a:pt x="7" y="1283"/>
                    </a:lnTo>
                    <a:lnTo>
                      <a:pt x="7" y="1122"/>
                    </a:lnTo>
                    <a:lnTo>
                      <a:pt x="0" y="1122"/>
                    </a:lnTo>
                    <a:close/>
                    <a:moveTo>
                      <a:pt x="3" y="954"/>
                    </a:moveTo>
                    <a:lnTo>
                      <a:pt x="0" y="1115"/>
                    </a:lnTo>
                    <a:lnTo>
                      <a:pt x="7" y="1115"/>
                    </a:lnTo>
                    <a:lnTo>
                      <a:pt x="7" y="954"/>
                    </a:lnTo>
                    <a:lnTo>
                      <a:pt x="3" y="954"/>
                    </a:lnTo>
                    <a:close/>
                    <a:moveTo>
                      <a:pt x="3" y="788"/>
                    </a:moveTo>
                    <a:lnTo>
                      <a:pt x="3" y="949"/>
                    </a:lnTo>
                    <a:lnTo>
                      <a:pt x="7" y="949"/>
                    </a:lnTo>
                    <a:lnTo>
                      <a:pt x="7" y="788"/>
                    </a:lnTo>
                    <a:lnTo>
                      <a:pt x="3" y="788"/>
                    </a:lnTo>
                    <a:close/>
                    <a:moveTo>
                      <a:pt x="3" y="623"/>
                    </a:moveTo>
                    <a:lnTo>
                      <a:pt x="3" y="784"/>
                    </a:lnTo>
                    <a:lnTo>
                      <a:pt x="7" y="784"/>
                    </a:lnTo>
                    <a:lnTo>
                      <a:pt x="7" y="623"/>
                    </a:lnTo>
                    <a:lnTo>
                      <a:pt x="3" y="623"/>
                    </a:lnTo>
                    <a:close/>
                    <a:moveTo>
                      <a:pt x="3" y="457"/>
                    </a:moveTo>
                    <a:lnTo>
                      <a:pt x="3" y="618"/>
                    </a:lnTo>
                    <a:lnTo>
                      <a:pt x="7" y="618"/>
                    </a:lnTo>
                    <a:lnTo>
                      <a:pt x="7" y="457"/>
                    </a:lnTo>
                    <a:lnTo>
                      <a:pt x="3" y="457"/>
                    </a:lnTo>
                    <a:close/>
                    <a:moveTo>
                      <a:pt x="3" y="291"/>
                    </a:moveTo>
                    <a:lnTo>
                      <a:pt x="3" y="452"/>
                    </a:lnTo>
                    <a:lnTo>
                      <a:pt x="7" y="452"/>
                    </a:lnTo>
                    <a:lnTo>
                      <a:pt x="7" y="291"/>
                    </a:lnTo>
                    <a:lnTo>
                      <a:pt x="3" y="291"/>
                    </a:lnTo>
                    <a:close/>
                    <a:moveTo>
                      <a:pt x="3" y="123"/>
                    </a:moveTo>
                    <a:lnTo>
                      <a:pt x="3" y="284"/>
                    </a:lnTo>
                    <a:lnTo>
                      <a:pt x="7" y="284"/>
                    </a:lnTo>
                    <a:lnTo>
                      <a:pt x="10" y="123"/>
                    </a:lnTo>
                    <a:lnTo>
                      <a:pt x="3" y="123"/>
                    </a:lnTo>
                    <a:close/>
                    <a:moveTo>
                      <a:pt x="10" y="0"/>
                    </a:moveTo>
                    <a:lnTo>
                      <a:pt x="3" y="5"/>
                    </a:lnTo>
                    <a:lnTo>
                      <a:pt x="3" y="118"/>
                    </a:lnTo>
                    <a:lnTo>
                      <a:pt x="10" y="118"/>
                    </a:lnTo>
                    <a:lnTo>
                      <a:pt x="1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83" name="Freeform 1000"/>
              <p:cNvSpPr>
                <a:spLocks noEditPoints="1"/>
              </p:cNvSpPr>
              <p:nvPr/>
            </p:nvSpPr>
            <p:spPr bwMode="auto">
              <a:xfrm>
                <a:off x="3633" y="1322"/>
                <a:ext cx="10" cy="1949"/>
              </a:xfrm>
              <a:custGeom>
                <a:avLst/>
                <a:gdLst>
                  <a:gd name="T0" fmla="*/ 0 w 10"/>
                  <a:gd name="T1" fmla="*/ 1788 h 1949"/>
                  <a:gd name="T2" fmla="*/ 0 w 10"/>
                  <a:gd name="T3" fmla="*/ 1949 h 1949"/>
                  <a:gd name="T4" fmla="*/ 5 w 10"/>
                  <a:gd name="T5" fmla="*/ 1949 h 1949"/>
                  <a:gd name="T6" fmla="*/ 5 w 10"/>
                  <a:gd name="T7" fmla="*/ 1788 h 1949"/>
                  <a:gd name="T8" fmla="*/ 0 w 10"/>
                  <a:gd name="T9" fmla="*/ 1788 h 1949"/>
                  <a:gd name="T10" fmla="*/ 0 w 10"/>
                  <a:gd name="T11" fmla="*/ 1620 h 1949"/>
                  <a:gd name="T12" fmla="*/ 0 w 10"/>
                  <a:gd name="T13" fmla="*/ 1781 h 1949"/>
                  <a:gd name="T14" fmla="*/ 5 w 10"/>
                  <a:gd name="T15" fmla="*/ 1781 h 1949"/>
                  <a:gd name="T16" fmla="*/ 5 w 10"/>
                  <a:gd name="T17" fmla="*/ 1620 h 1949"/>
                  <a:gd name="T18" fmla="*/ 0 w 10"/>
                  <a:gd name="T19" fmla="*/ 1620 h 1949"/>
                  <a:gd name="T20" fmla="*/ 0 w 10"/>
                  <a:gd name="T21" fmla="*/ 1454 h 1949"/>
                  <a:gd name="T22" fmla="*/ 0 w 10"/>
                  <a:gd name="T23" fmla="*/ 1615 h 1949"/>
                  <a:gd name="T24" fmla="*/ 5 w 10"/>
                  <a:gd name="T25" fmla="*/ 1615 h 1949"/>
                  <a:gd name="T26" fmla="*/ 7 w 10"/>
                  <a:gd name="T27" fmla="*/ 1454 h 1949"/>
                  <a:gd name="T28" fmla="*/ 0 w 10"/>
                  <a:gd name="T29" fmla="*/ 1454 h 1949"/>
                  <a:gd name="T30" fmla="*/ 0 w 10"/>
                  <a:gd name="T31" fmla="*/ 1288 h 1949"/>
                  <a:gd name="T32" fmla="*/ 0 w 10"/>
                  <a:gd name="T33" fmla="*/ 1449 h 1949"/>
                  <a:gd name="T34" fmla="*/ 7 w 10"/>
                  <a:gd name="T35" fmla="*/ 1449 h 1949"/>
                  <a:gd name="T36" fmla="*/ 7 w 10"/>
                  <a:gd name="T37" fmla="*/ 1288 h 1949"/>
                  <a:gd name="T38" fmla="*/ 0 w 10"/>
                  <a:gd name="T39" fmla="*/ 1288 h 1949"/>
                  <a:gd name="T40" fmla="*/ 0 w 10"/>
                  <a:gd name="T41" fmla="*/ 1122 h 1949"/>
                  <a:gd name="T42" fmla="*/ 0 w 10"/>
                  <a:gd name="T43" fmla="*/ 1283 h 1949"/>
                  <a:gd name="T44" fmla="*/ 7 w 10"/>
                  <a:gd name="T45" fmla="*/ 1283 h 1949"/>
                  <a:gd name="T46" fmla="*/ 7 w 10"/>
                  <a:gd name="T47" fmla="*/ 1122 h 1949"/>
                  <a:gd name="T48" fmla="*/ 0 w 10"/>
                  <a:gd name="T49" fmla="*/ 1122 h 1949"/>
                  <a:gd name="T50" fmla="*/ 3 w 10"/>
                  <a:gd name="T51" fmla="*/ 954 h 1949"/>
                  <a:gd name="T52" fmla="*/ 0 w 10"/>
                  <a:gd name="T53" fmla="*/ 1115 h 1949"/>
                  <a:gd name="T54" fmla="*/ 7 w 10"/>
                  <a:gd name="T55" fmla="*/ 1115 h 1949"/>
                  <a:gd name="T56" fmla="*/ 7 w 10"/>
                  <a:gd name="T57" fmla="*/ 954 h 1949"/>
                  <a:gd name="T58" fmla="*/ 3 w 10"/>
                  <a:gd name="T59" fmla="*/ 954 h 1949"/>
                  <a:gd name="T60" fmla="*/ 3 w 10"/>
                  <a:gd name="T61" fmla="*/ 788 h 1949"/>
                  <a:gd name="T62" fmla="*/ 3 w 10"/>
                  <a:gd name="T63" fmla="*/ 949 h 1949"/>
                  <a:gd name="T64" fmla="*/ 7 w 10"/>
                  <a:gd name="T65" fmla="*/ 949 h 1949"/>
                  <a:gd name="T66" fmla="*/ 7 w 10"/>
                  <a:gd name="T67" fmla="*/ 788 h 1949"/>
                  <a:gd name="T68" fmla="*/ 3 w 10"/>
                  <a:gd name="T69" fmla="*/ 788 h 1949"/>
                  <a:gd name="T70" fmla="*/ 3 w 10"/>
                  <a:gd name="T71" fmla="*/ 623 h 1949"/>
                  <a:gd name="T72" fmla="*/ 3 w 10"/>
                  <a:gd name="T73" fmla="*/ 784 h 1949"/>
                  <a:gd name="T74" fmla="*/ 7 w 10"/>
                  <a:gd name="T75" fmla="*/ 784 h 1949"/>
                  <a:gd name="T76" fmla="*/ 7 w 10"/>
                  <a:gd name="T77" fmla="*/ 623 h 1949"/>
                  <a:gd name="T78" fmla="*/ 3 w 10"/>
                  <a:gd name="T79" fmla="*/ 623 h 1949"/>
                  <a:gd name="T80" fmla="*/ 3 w 10"/>
                  <a:gd name="T81" fmla="*/ 457 h 1949"/>
                  <a:gd name="T82" fmla="*/ 3 w 10"/>
                  <a:gd name="T83" fmla="*/ 618 h 1949"/>
                  <a:gd name="T84" fmla="*/ 7 w 10"/>
                  <a:gd name="T85" fmla="*/ 618 h 1949"/>
                  <a:gd name="T86" fmla="*/ 7 w 10"/>
                  <a:gd name="T87" fmla="*/ 457 h 1949"/>
                  <a:gd name="T88" fmla="*/ 3 w 10"/>
                  <a:gd name="T89" fmla="*/ 457 h 1949"/>
                  <a:gd name="T90" fmla="*/ 3 w 10"/>
                  <a:gd name="T91" fmla="*/ 291 h 1949"/>
                  <a:gd name="T92" fmla="*/ 3 w 10"/>
                  <a:gd name="T93" fmla="*/ 452 h 1949"/>
                  <a:gd name="T94" fmla="*/ 7 w 10"/>
                  <a:gd name="T95" fmla="*/ 452 h 1949"/>
                  <a:gd name="T96" fmla="*/ 7 w 10"/>
                  <a:gd name="T97" fmla="*/ 291 h 1949"/>
                  <a:gd name="T98" fmla="*/ 3 w 10"/>
                  <a:gd name="T99" fmla="*/ 291 h 1949"/>
                  <a:gd name="T100" fmla="*/ 3 w 10"/>
                  <a:gd name="T101" fmla="*/ 123 h 1949"/>
                  <a:gd name="T102" fmla="*/ 3 w 10"/>
                  <a:gd name="T103" fmla="*/ 284 h 1949"/>
                  <a:gd name="T104" fmla="*/ 7 w 10"/>
                  <a:gd name="T105" fmla="*/ 284 h 1949"/>
                  <a:gd name="T106" fmla="*/ 10 w 10"/>
                  <a:gd name="T107" fmla="*/ 123 h 1949"/>
                  <a:gd name="T108" fmla="*/ 3 w 10"/>
                  <a:gd name="T109" fmla="*/ 123 h 1949"/>
                  <a:gd name="T110" fmla="*/ 10 w 10"/>
                  <a:gd name="T111" fmla="*/ 0 h 1949"/>
                  <a:gd name="T112" fmla="*/ 3 w 10"/>
                  <a:gd name="T113" fmla="*/ 5 h 1949"/>
                  <a:gd name="T114" fmla="*/ 3 w 10"/>
                  <a:gd name="T115" fmla="*/ 118 h 1949"/>
                  <a:gd name="T116" fmla="*/ 10 w 10"/>
                  <a:gd name="T117" fmla="*/ 118 h 1949"/>
                  <a:gd name="T118" fmla="*/ 10 w 10"/>
                  <a:gd name="T119" fmla="*/ 0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 h="1949">
                    <a:moveTo>
                      <a:pt x="0" y="1788"/>
                    </a:moveTo>
                    <a:lnTo>
                      <a:pt x="0" y="1949"/>
                    </a:lnTo>
                    <a:lnTo>
                      <a:pt x="5" y="1949"/>
                    </a:lnTo>
                    <a:lnTo>
                      <a:pt x="5" y="1788"/>
                    </a:lnTo>
                    <a:lnTo>
                      <a:pt x="0" y="1788"/>
                    </a:lnTo>
                    <a:moveTo>
                      <a:pt x="0" y="1620"/>
                    </a:moveTo>
                    <a:lnTo>
                      <a:pt x="0" y="1781"/>
                    </a:lnTo>
                    <a:lnTo>
                      <a:pt x="5" y="1781"/>
                    </a:lnTo>
                    <a:lnTo>
                      <a:pt x="5" y="1620"/>
                    </a:lnTo>
                    <a:lnTo>
                      <a:pt x="0" y="1620"/>
                    </a:lnTo>
                    <a:moveTo>
                      <a:pt x="0" y="1454"/>
                    </a:moveTo>
                    <a:lnTo>
                      <a:pt x="0" y="1615"/>
                    </a:lnTo>
                    <a:lnTo>
                      <a:pt x="5" y="1615"/>
                    </a:lnTo>
                    <a:lnTo>
                      <a:pt x="7" y="1454"/>
                    </a:lnTo>
                    <a:lnTo>
                      <a:pt x="0" y="1454"/>
                    </a:lnTo>
                    <a:moveTo>
                      <a:pt x="0" y="1288"/>
                    </a:moveTo>
                    <a:lnTo>
                      <a:pt x="0" y="1449"/>
                    </a:lnTo>
                    <a:lnTo>
                      <a:pt x="7" y="1449"/>
                    </a:lnTo>
                    <a:lnTo>
                      <a:pt x="7" y="1288"/>
                    </a:lnTo>
                    <a:lnTo>
                      <a:pt x="0" y="1288"/>
                    </a:lnTo>
                    <a:moveTo>
                      <a:pt x="0" y="1122"/>
                    </a:moveTo>
                    <a:lnTo>
                      <a:pt x="0" y="1283"/>
                    </a:lnTo>
                    <a:lnTo>
                      <a:pt x="7" y="1283"/>
                    </a:lnTo>
                    <a:lnTo>
                      <a:pt x="7" y="1122"/>
                    </a:lnTo>
                    <a:lnTo>
                      <a:pt x="0" y="1122"/>
                    </a:lnTo>
                    <a:moveTo>
                      <a:pt x="3" y="954"/>
                    </a:moveTo>
                    <a:lnTo>
                      <a:pt x="0" y="1115"/>
                    </a:lnTo>
                    <a:lnTo>
                      <a:pt x="7" y="1115"/>
                    </a:lnTo>
                    <a:lnTo>
                      <a:pt x="7" y="954"/>
                    </a:lnTo>
                    <a:lnTo>
                      <a:pt x="3" y="954"/>
                    </a:lnTo>
                    <a:moveTo>
                      <a:pt x="3" y="788"/>
                    </a:moveTo>
                    <a:lnTo>
                      <a:pt x="3" y="949"/>
                    </a:lnTo>
                    <a:lnTo>
                      <a:pt x="7" y="949"/>
                    </a:lnTo>
                    <a:lnTo>
                      <a:pt x="7" y="788"/>
                    </a:lnTo>
                    <a:lnTo>
                      <a:pt x="3" y="788"/>
                    </a:lnTo>
                    <a:moveTo>
                      <a:pt x="3" y="623"/>
                    </a:moveTo>
                    <a:lnTo>
                      <a:pt x="3" y="784"/>
                    </a:lnTo>
                    <a:lnTo>
                      <a:pt x="7" y="784"/>
                    </a:lnTo>
                    <a:lnTo>
                      <a:pt x="7" y="623"/>
                    </a:lnTo>
                    <a:lnTo>
                      <a:pt x="3" y="623"/>
                    </a:lnTo>
                    <a:moveTo>
                      <a:pt x="3" y="457"/>
                    </a:moveTo>
                    <a:lnTo>
                      <a:pt x="3" y="618"/>
                    </a:lnTo>
                    <a:lnTo>
                      <a:pt x="7" y="618"/>
                    </a:lnTo>
                    <a:lnTo>
                      <a:pt x="7" y="457"/>
                    </a:lnTo>
                    <a:lnTo>
                      <a:pt x="3" y="457"/>
                    </a:lnTo>
                    <a:moveTo>
                      <a:pt x="3" y="291"/>
                    </a:moveTo>
                    <a:lnTo>
                      <a:pt x="3" y="452"/>
                    </a:lnTo>
                    <a:lnTo>
                      <a:pt x="7" y="452"/>
                    </a:lnTo>
                    <a:lnTo>
                      <a:pt x="7" y="291"/>
                    </a:lnTo>
                    <a:lnTo>
                      <a:pt x="3" y="291"/>
                    </a:lnTo>
                    <a:moveTo>
                      <a:pt x="3" y="123"/>
                    </a:moveTo>
                    <a:lnTo>
                      <a:pt x="3" y="284"/>
                    </a:lnTo>
                    <a:lnTo>
                      <a:pt x="7" y="284"/>
                    </a:lnTo>
                    <a:lnTo>
                      <a:pt x="10" y="123"/>
                    </a:lnTo>
                    <a:lnTo>
                      <a:pt x="3" y="123"/>
                    </a:lnTo>
                    <a:moveTo>
                      <a:pt x="10" y="0"/>
                    </a:moveTo>
                    <a:lnTo>
                      <a:pt x="3" y="5"/>
                    </a:lnTo>
                    <a:lnTo>
                      <a:pt x="3" y="118"/>
                    </a:lnTo>
                    <a:lnTo>
                      <a:pt x="10" y="118"/>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84" name="Freeform 1001"/>
              <p:cNvSpPr>
                <a:spLocks noEditPoints="1"/>
              </p:cNvSpPr>
              <p:nvPr/>
            </p:nvSpPr>
            <p:spPr bwMode="auto">
              <a:xfrm>
                <a:off x="3470" y="960"/>
                <a:ext cx="7" cy="504"/>
              </a:xfrm>
              <a:custGeom>
                <a:avLst/>
                <a:gdLst>
                  <a:gd name="T0" fmla="*/ 0 w 7"/>
                  <a:gd name="T1" fmla="*/ 485 h 504"/>
                  <a:gd name="T2" fmla="*/ 0 w 7"/>
                  <a:gd name="T3" fmla="*/ 504 h 504"/>
                  <a:gd name="T4" fmla="*/ 5 w 7"/>
                  <a:gd name="T5" fmla="*/ 499 h 504"/>
                  <a:gd name="T6" fmla="*/ 5 w 7"/>
                  <a:gd name="T7" fmla="*/ 485 h 504"/>
                  <a:gd name="T8" fmla="*/ 0 w 7"/>
                  <a:gd name="T9" fmla="*/ 485 h 504"/>
                  <a:gd name="T10" fmla="*/ 0 w 7"/>
                  <a:gd name="T11" fmla="*/ 319 h 504"/>
                  <a:gd name="T12" fmla="*/ 0 w 7"/>
                  <a:gd name="T13" fmla="*/ 480 h 504"/>
                  <a:gd name="T14" fmla="*/ 5 w 7"/>
                  <a:gd name="T15" fmla="*/ 480 h 504"/>
                  <a:gd name="T16" fmla="*/ 5 w 7"/>
                  <a:gd name="T17" fmla="*/ 319 h 504"/>
                  <a:gd name="T18" fmla="*/ 0 w 7"/>
                  <a:gd name="T19" fmla="*/ 319 h 504"/>
                  <a:gd name="T20" fmla="*/ 0 w 7"/>
                  <a:gd name="T21" fmla="*/ 154 h 504"/>
                  <a:gd name="T22" fmla="*/ 0 w 7"/>
                  <a:gd name="T23" fmla="*/ 315 h 504"/>
                  <a:gd name="T24" fmla="*/ 5 w 7"/>
                  <a:gd name="T25" fmla="*/ 315 h 504"/>
                  <a:gd name="T26" fmla="*/ 7 w 7"/>
                  <a:gd name="T27" fmla="*/ 154 h 504"/>
                  <a:gd name="T28" fmla="*/ 0 w 7"/>
                  <a:gd name="T29" fmla="*/ 154 h 504"/>
                  <a:gd name="T30" fmla="*/ 0 w 7"/>
                  <a:gd name="T31" fmla="*/ 0 h 504"/>
                  <a:gd name="T32" fmla="*/ 0 w 7"/>
                  <a:gd name="T33" fmla="*/ 149 h 504"/>
                  <a:gd name="T34" fmla="*/ 7 w 7"/>
                  <a:gd name="T35" fmla="*/ 149 h 504"/>
                  <a:gd name="T36" fmla="*/ 7 w 7"/>
                  <a:gd name="T37" fmla="*/ 0 h 504"/>
                  <a:gd name="T38" fmla="*/ 0 w 7"/>
                  <a:gd name="T3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504">
                    <a:moveTo>
                      <a:pt x="0" y="485"/>
                    </a:moveTo>
                    <a:lnTo>
                      <a:pt x="0" y="504"/>
                    </a:lnTo>
                    <a:lnTo>
                      <a:pt x="5" y="499"/>
                    </a:lnTo>
                    <a:lnTo>
                      <a:pt x="5" y="485"/>
                    </a:lnTo>
                    <a:lnTo>
                      <a:pt x="0" y="485"/>
                    </a:lnTo>
                    <a:close/>
                    <a:moveTo>
                      <a:pt x="0" y="319"/>
                    </a:moveTo>
                    <a:lnTo>
                      <a:pt x="0" y="480"/>
                    </a:lnTo>
                    <a:lnTo>
                      <a:pt x="5" y="480"/>
                    </a:lnTo>
                    <a:lnTo>
                      <a:pt x="5" y="319"/>
                    </a:lnTo>
                    <a:lnTo>
                      <a:pt x="0" y="319"/>
                    </a:lnTo>
                    <a:close/>
                    <a:moveTo>
                      <a:pt x="0" y="154"/>
                    </a:moveTo>
                    <a:lnTo>
                      <a:pt x="0" y="315"/>
                    </a:lnTo>
                    <a:lnTo>
                      <a:pt x="5" y="315"/>
                    </a:lnTo>
                    <a:lnTo>
                      <a:pt x="7" y="154"/>
                    </a:lnTo>
                    <a:lnTo>
                      <a:pt x="0" y="154"/>
                    </a:lnTo>
                    <a:close/>
                    <a:moveTo>
                      <a:pt x="0" y="0"/>
                    </a:moveTo>
                    <a:lnTo>
                      <a:pt x="0" y="149"/>
                    </a:lnTo>
                    <a:lnTo>
                      <a:pt x="7" y="149"/>
                    </a:lnTo>
                    <a:lnTo>
                      <a:pt x="7"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85" name="Freeform 1002"/>
              <p:cNvSpPr>
                <a:spLocks noEditPoints="1"/>
              </p:cNvSpPr>
              <p:nvPr/>
            </p:nvSpPr>
            <p:spPr bwMode="auto">
              <a:xfrm>
                <a:off x="3470" y="960"/>
                <a:ext cx="7" cy="504"/>
              </a:xfrm>
              <a:custGeom>
                <a:avLst/>
                <a:gdLst>
                  <a:gd name="T0" fmla="*/ 0 w 7"/>
                  <a:gd name="T1" fmla="*/ 485 h 504"/>
                  <a:gd name="T2" fmla="*/ 0 w 7"/>
                  <a:gd name="T3" fmla="*/ 504 h 504"/>
                  <a:gd name="T4" fmla="*/ 5 w 7"/>
                  <a:gd name="T5" fmla="*/ 499 h 504"/>
                  <a:gd name="T6" fmla="*/ 5 w 7"/>
                  <a:gd name="T7" fmla="*/ 485 h 504"/>
                  <a:gd name="T8" fmla="*/ 0 w 7"/>
                  <a:gd name="T9" fmla="*/ 485 h 504"/>
                  <a:gd name="T10" fmla="*/ 0 w 7"/>
                  <a:gd name="T11" fmla="*/ 319 h 504"/>
                  <a:gd name="T12" fmla="*/ 0 w 7"/>
                  <a:gd name="T13" fmla="*/ 480 h 504"/>
                  <a:gd name="T14" fmla="*/ 5 w 7"/>
                  <a:gd name="T15" fmla="*/ 480 h 504"/>
                  <a:gd name="T16" fmla="*/ 5 w 7"/>
                  <a:gd name="T17" fmla="*/ 319 h 504"/>
                  <a:gd name="T18" fmla="*/ 0 w 7"/>
                  <a:gd name="T19" fmla="*/ 319 h 504"/>
                  <a:gd name="T20" fmla="*/ 0 w 7"/>
                  <a:gd name="T21" fmla="*/ 154 h 504"/>
                  <a:gd name="T22" fmla="*/ 0 w 7"/>
                  <a:gd name="T23" fmla="*/ 315 h 504"/>
                  <a:gd name="T24" fmla="*/ 5 w 7"/>
                  <a:gd name="T25" fmla="*/ 315 h 504"/>
                  <a:gd name="T26" fmla="*/ 7 w 7"/>
                  <a:gd name="T27" fmla="*/ 154 h 504"/>
                  <a:gd name="T28" fmla="*/ 0 w 7"/>
                  <a:gd name="T29" fmla="*/ 154 h 504"/>
                  <a:gd name="T30" fmla="*/ 0 w 7"/>
                  <a:gd name="T31" fmla="*/ 0 h 504"/>
                  <a:gd name="T32" fmla="*/ 0 w 7"/>
                  <a:gd name="T33" fmla="*/ 149 h 504"/>
                  <a:gd name="T34" fmla="*/ 7 w 7"/>
                  <a:gd name="T35" fmla="*/ 149 h 504"/>
                  <a:gd name="T36" fmla="*/ 7 w 7"/>
                  <a:gd name="T37" fmla="*/ 0 h 504"/>
                  <a:gd name="T38" fmla="*/ 0 w 7"/>
                  <a:gd name="T3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504">
                    <a:moveTo>
                      <a:pt x="0" y="485"/>
                    </a:moveTo>
                    <a:lnTo>
                      <a:pt x="0" y="504"/>
                    </a:lnTo>
                    <a:lnTo>
                      <a:pt x="5" y="499"/>
                    </a:lnTo>
                    <a:lnTo>
                      <a:pt x="5" y="485"/>
                    </a:lnTo>
                    <a:lnTo>
                      <a:pt x="0" y="485"/>
                    </a:lnTo>
                    <a:moveTo>
                      <a:pt x="0" y="319"/>
                    </a:moveTo>
                    <a:lnTo>
                      <a:pt x="0" y="480"/>
                    </a:lnTo>
                    <a:lnTo>
                      <a:pt x="5" y="480"/>
                    </a:lnTo>
                    <a:lnTo>
                      <a:pt x="5" y="319"/>
                    </a:lnTo>
                    <a:lnTo>
                      <a:pt x="0" y="319"/>
                    </a:lnTo>
                    <a:moveTo>
                      <a:pt x="0" y="154"/>
                    </a:moveTo>
                    <a:lnTo>
                      <a:pt x="0" y="315"/>
                    </a:lnTo>
                    <a:lnTo>
                      <a:pt x="5" y="315"/>
                    </a:lnTo>
                    <a:lnTo>
                      <a:pt x="7" y="154"/>
                    </a:lnTo>
                    <a:lnTo>
                      <a:pt x="0" y="154"/>
                    </a:lnTo>
                    <a:moveTo>
                      <a:pt x="0" y="0"/>
                    </a:moveTo>
                    <a:lnTo>
                      <a:pt x="0" y="149"/>
                    </a:lnTo>
                    <a:lnTo>
                      <a:pt x="7" y="149"/>
                    </a:lnTo>
                    <a:lnTo>
                      <a:pt x="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86" name="Freeform 1003"/>
              <p:cNvSpPr>
                <a:spLocks noEditPoints="1"/>
              </p:cNvSpPr>
              <p:nvPr/>
            </p:nvSpPr>
            <p:spPr bwMode="auto">
              <a:xfrm>
                <a:off x="3468" y="1459"/>
                <a:ext cx="7" cy="1812"/>
              </a:xfrm>
              <a:custGeom>
                <a:avLst/>
                <a:gdLst>
                  <a:gd name="T0" fmla="*/ 0 w 7"/>
                  <a:gd name="T1" fmla="*/ 1648 h 1812"/>
                  <a:gd name="T2" fmla="*/ 0 w 7"/>
                  <a:gd name="T3" fmla="*/ 1812 h 1812"/>
                  <a:gd name="T4" fmla="*/ 4 w 7"/>
                  <a:gd name="T5" fmla="*/ 1812 h 1812"/>
                  <a:gd name="T6" fmla="*/ 4 w 7"/>
                  <a:gd name="T7" fmla="*/ 1648 h 1812"/>
                  <a:gd name="T8" fmla="*/ 0 w 7"/>
                  <a:gd name="T9" fmla="*/ 1648 h 1812"/>
                  <a:gd name="T10" fmla="*/ 0 w 7"/>
                  <a:gd name="T11" fmla="*/ 1483 h 1812"/>
                  <a:gd name="T12" fmla="*/ 0 w 7"/>
                  <a:gd name="T13" fmla="*/ 1644 h 1812"/>
                  <a:gd name="T14" fmla="*/ 4 w 7"/>
                  <a:gd name="T15" fmla="*/ 1644 h 1812"/>
                  <a:gd name="T16" fmla="*/ 4 w 7"/>
                  <a:gd name="T17" fmla="*/ 1483 h 1812"/>
                  <a:gd name="T18" fmla="*/ 0 w 7"/>
                  <a:gd name="T19" fmla="*/ 1483 h 1812"/>
                  <a:gd name="T20" fmla="*/ 0 w 7"/>
                  <a:gd name="T21" fmla="*/ 1317 h 1812"/>
                  <a:gd name="T22" fmla="*/ 0 w 7"/>
                  <a:gd name="T23" fmla="*/ 1478 h 1812"/>
                  <a:gd name="T24" fmla="*/ 4 w 7"/>
                  <a:gd name="T25" fmla="*/ 1478 h 1812"/>
                  <a:gd name="T26" fmla="*/ 4 w 7"/>
                  <a:gd name="T27" fmla="*/ 1317 h 1812"/>
                  <a:gd name="T28" fmla="*/ 0 w 7"/>
                  <a:gd name="T29" fmla="*/ 1317 h 1812"/>
                  <a:gd name="T30" fmla="*/ 0 w 7"/>
                  <a:gd name="T31" fmla="*/ 1151 h 1812"/>
                  <a:gd name="T32" fmla="*/ 0 w 7"/>
                  <a:gd name="T33" fmla="*/ 1312 h 1812"/>
                  <a:gd name="T34" fmla="*/ 4 w 7"/>
                  <a:gd name="T35" fmla="*/ 1312 h 1812"/>
                  <a:gd name="T36" fmla="*/ 4 w 7"/>
                  <a:gd name="T37" fmla="*/ 1151 h 1812"/>
                  <a:gd name="T38" fmla="*/ 0 w 7"/>
                  <a:gd name="T39" fmla="*/ 1151 h 1812"/>
                  <a:gd name="T40" fmla="*/ 0 w 7"/>
                  <a:gd name="T41" fmla="*/ 985 h 1812"/>
                  <a:gd name="T42" fmla="*/ 0 w 7"/>
                  <a:gd name="T43" fmla="*/ 1144 h 1812"/>
                  <a:gd name="T44" fmla="*/ 4 w 7"/>
                  <a:gd name="T45" fmla="*/ 1144 h 1812"/>
                  <a:gd name="T46" fmla="*/ 7 w 7"/>
                  <a:gd name="T47" fmla="*/ 985 h 1812"/>
                  <a:gd name="T48" fmla="*/ 0 w 7"/>
                  <a:gd name="T49" fmla="*/ 985 h 1812"/>
                  <a:gd name="T50" fmla="*/ 0 w 7"/>
                  <a:gd name="T51" fmla="*/ 817 h 1812"/>
                  <a:gd name="T52" fmla="*/ 0 w 7"/>
                  <a:gd name="T53" fmla="*/ 978 h 1812"/>
                  <a:gd name="T54" fmla="*/ 7 w 7"/>
                  <a:gd name="T55" fmla="*/ 978 h 1812"/>
                  <a:gd name="T56" fmla="*/ 7 w 7"/>
                  <a:gd name="T57" fmla="*/ 817 h 1812"/>
                  <a:gd name="T58" fmla="*/ 0 w 7"/>
                  <a:gd name="T59" fmla="*/ 817 h 1812"/>
                  <a:gd name="T60" fmla="*/ 2 w 7"/>
                  <a:gd name="T61" fmla="*/ 651 h 1812"/>
                  <a:gd name="T62" fmla="*/ 0 w 7"/>
                  <a:gd name="T63" fmla="*/ 812 h 1812"/>
                  <a:gd name="T64" fmla="*/ 7 w 7"/>
                  <a:gd name="T65" fmla="*/ 812 h 1812"/>
                  <a:gd name="T66" fmla="*/ 7 w 7"/>
                  <a:gd name="T67" fmla="*/ 651 h 1812"/>
                  <a:gd name="T68" fmla="*/ 2 w 7"/>
                  <a:gd name="T69" fmla="*/ 651 h 1812"/>
                  <a:gd name="T70" fmla="*/ 2 w 7"/>
                  <a:gd name="T71" fmla="*/ 486 h 1812"/>
                  <a:gd name="T72" fmla="*/ 2 w 7"/>
                  <a:gd name="T73" fmla="*/ 647 h 1812"/>
                  <a:gd name="T74" fmla="*/ 7 w 7"/>
                  <a:gd name="T75" fmla="*/ 647 h 1812"/>
                  <a:gd name="T76" fmla="*/ 7 w 7"/>
                  <a:gd name="T77" fmla="*/ 486 h 1812"/>
                  <a:gd name="T78" fmla="*/ 2 w 7"/>
                  <a:gd name="T79" fmla="*/ 486 h 1812"/>
                  <a:gd name="T80" fmla="*/ 2 w 7"/>
                  <a:gd name="T81" fmla="*/ 320 h 1812"/>
                  <a:gd name="T82" fmla="*/ 2 w 7"/>
                  <a:gd name="T83" fmla="*/ 481 h 1812"/>
                  <a:gd name="T84" fmla="*/ 7 w 7"/>
                  <a:gd name="T85" fmla="*/ 481 h 1812"/>
                  <a:gd name="T86" fmla="*/ 7 w 7"/>
                  <a:gd name="T87" fmla="*/ 320 h 1812"/>
                  <a:gd name="T88" fmla="*/ 2 w 7"/>
                  <a:gd name="T89" fmla="*/ 320 h 1812"/>
                  <a:gd name="T90" fmla="*/ 2 w 7"/>
                  <a:gd name="T91" fmla="*/ 154 h 1812"/>
                  <a:gd name="T92" fmla="*/ 2 w 7"/>
                  <a:gd name="T93" fmla="*/ 313 h 1812"/>
                  <a:gd name="T94" fmla="*/ 7 w 7"/>
                  <a:gd name="T95" fmla="*/ 313 h 1812"/>
                  <a:gd name="T96" fmla="*/ 7 w 7"/>
                  <a:gd name="T97" fmla="*/ 154 h 1812"/>
                  <a:gd name="T98" fmla="*/ 2 w 7"/>
                  <a:gd name="T99" fmla="*/ 154 h 1812"/>
                  <a:gd name="T100" fmla="*/ 7 w 7"/>
                  <a:gd name="T101" fmla="*/ 0 h 1812"/>
                  <a:gd name="T102" fmla="*/ 2 w 7"/>
                  <a:gd name="T103" fmla="*/ 5 h 1812"/>
                  <a:gd name="T104" fmla="*/ 2 w 7"/>
                  <a:gd name="T105" fmla="*/ 147 h 1812"/>
                  <a:gd name="T106" fmla="*/ 7 w 7"/>
                  <a:gd name="T107" fmla="*/ 147 h 1812"/>
                  <a:gd name="T108" fmla="*/ 7 w 7"/>
                  <a:gd name="T109"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 h="1812">
                    <a:moveTo>
                      <a:pt x="0" y="1648"/>
                    </a:moveTo>
                    <a:lnTo>
                      <a:pt x="0" y="1812"/>
                    </a:lnTo>
                    <a:lnTo>
                      <a:pt x="4" y="1812"/>
                    </a:lnTo>
                    <a:lnTo>
                      <a:pt x="4" y="1648"/>
                    </a:lnTo>
                    <a:lnTo>
                      <a:pt x="0" y="1648"/>
                    </a:lnTo>
                    <a:close/>
                    <a:moveTo>
                      <a:pt x="0" y="1483"/>
                    </a:moveTo>
                    <a:lnTo>
                      <a:pt x="0" y="1644"/>
                    </a:lnTo>
                    <a:lnTo>
                      <a:pt x="4" y="1644"/>
                    </a:lnTo>
                    <a:lnTo>
                      <a:pt x="4" y="1483"/>
                    </a:lnTo>
                    <a:lnTo>
                      <a:pt x="0" y="1483"/>
                    </a:lnTo>
                    <a:close/>
                    <a:moveTo>
                      <a:pt x="0" y="1317"/>
                    </a:moveTo>
                    <a:lnTo>
                      <a:pt x="0" y="1478"/>
                    </a:lnTo>
                    <a:lnTo>
                      <a:pt x="4" y="1478"/>
                    </a:lnTo>
                    <a:lnTo>
                      <a:pt x="4" y="1317"/>
                    </a:lnTo>
                    <a:lnTo>
                      <a:pt x="0" y="1317"/>
                    </a:lnTo>
                    <a:close/>
                    <a:moveTo>
                      <a:pt x="0" y="1151"/>
                    </a:moveTo>
                    <a:lnTo>
                      <a:pt x="0" y="1312"/>
                    </a:lnTo>
                    <a:lnTo>
                      <a:pt x="4" y="1312"/>
                    </a:lnTo>
                    <a:lnTo>
                      <a:pt x="4" y="1151"/>
                    </a:lnTo>
                    <a:lnTo>
                      <a:pt x="0" y="1151"/>
                    </a:lnTo>
                    <a:close/>
                    <a:moveTo>
                      <a:pt x="0" y="985"/>
                    </a:moveTo>
                    <a:lnTo>
                      <a:pt x="0" y="1144"/>
                    </a:lnTo>
                    <a:lnTo>
                      <a:pt x="4" y="1144"/>
                    </a:lnTo>
                    <a:lnTo>
                      <a:pt x="7" y="985"/>
                    </a:lnTo>
                    <a:lnTo>
                      <a:pt x="0" y="985"/>
                    </a:lnTo>
                    <a:close/>
                    <a:moveTo>
                      <a:pt x="0" y="817"/>
                    </a:moveTo>
                    <a:lnTo>
                      <a:pt x="0" y="978"/>
                    </a:lnTo>
                    <a:lnTo>
                      <a:pt x="7" y="978"/>
                    </a:lnTo>
                    <a:lnTo>
                      <a:pt x="7" y="817"/>
                    </a:lnTo>
                    <a:lnTo>
                      <a:pt x="0" y="817"/>
                    </a:lnTo>
                    <a:close/>
                    <a:moveTo>
                      <a:pt x="2" y="651"/>
                    </a:moveTo>
                    <a:lnTo>
                      <a:pt x="0" y="812"/>
                    </a:lnTo>
                    <a:lnTo>
                      <a:pt x="7" y="812"/>
                    </a:lnTo>
                    <a:lnTo>
                      <a:pt x="7" y="651"/>
                    </a:lnTo>
                    <a:lnTo>
                      <a:pt x="2" y="651"/>
                    </a:lnTo>
                    <a:close/>
                    <a:moveTo>
                      <a:pt x="2" y="486"/>
                    </a:moveTo>
                    <a:lnTo>
                      <a:pt x="2" y="647"/>
                    </a:lnTo>
                    <a:lnTo>
                      <a:pt x="7" y="647"/>
                    </a:lnTo>
                    <a:lnTo>
                      <a:pt x="7" y="486"/>
                    </a:lnTo>
                    <a:lnTo>
                      <a:pt x="2" y="486"/>
                    </a:lnTo>
                    <a:close/>
                    <a:moveTo>
                      <a:pt x="2" y="320"/>
                    </a:moveTo>
                    <a:lnTo>
                      <a:pt x="2" y="481"/>
                    </a:lnTo>
                    <a:lnTo>
                      <a:pt x="7" y="481"/>
                    </a:lnTo>
                    <a:lnTo>
                      <a:pt x="7" y="320"/>
                    </a:lnTo>
                    <a:lnTo>
                      <a:pt x="2" y="320"/>
                    </a:lnTo>
                    <a:close/>
                    <a:moveTo>
                      <a:pt x="2" y="154"/>
                    </a:moveTo>
                    <a:lnTo>
                      <a:pt x="2" y="313"/>
                    </a:lnTo>
                    <a:lnTo>
                      <a:pt x="7" y="313"/>
                    </a:lnTo>
                    <a:lnTo>
                      <a:pt x="7" y="154"/>
                    </a:lnTo>
                    <a:lnTo>
                      <a:pt x="2" y="154"/>
                    </a:lnTo>
                    <a:close/>
                    <a:moveTo>
                      <a:pt x="7" y="0"/>
                    </a:moveTo>
                    <a:lnTo>
                      <a:pt x="2" y="5"/>
                    </a:lnTo>
                    <a:lnTo>
                      <a:pt x="2" y="147"/>
                    </a:lnTo>
                    <a:lnTo>
                      <a:pt x="7" y="147"/>
                    </a:lnTo>
                    <a:lnTo>
                      <a:pt x="7"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87" name="Freeform 1004"/>
              <p:cNvSpPr>
                <a:spLocks noEditPoints="1"/>
              </p:cNvSpPr>
              <p:nvPr/>
            </p:nvSpPr>
            <p:spPr bwMode="auto">
              <a:xfrm>
                <a:off x="3468" y="1459"/>
                <a:ext cx="7" cy="1812"/>
              </a:xfrm>
              <a:custGeom>
                <a:avLst/>
                <a:gdLst>
                  <a:gd name="T0" fmla="*/ 0 w 7"/>
                  <a:gd name="T1" fmla="*/ 1648 h 1812"/>
                  <a:gd name="T2" fmla="*/ 0 w 7"/>
                  <a:gd name="T3" fmla="*/ 1812 h 1812"/>
                  <a:gd name="T4" fmla="*/ 4 w 7"/>
                  <a:gd name="T5" fmla="*/ 1812 h 1812"/>
                  <a:gd name="T6" fmla="*/ 4 w 7"/>
                  <a:gd name="T7" fmla="*/ 1648 h 1812"/>
                  <a:gd name="T8" fmla="*/ 0 w 7"/>
                  <a:gd name="T9" fmla="*/ 1648 h 1812"/>
                  <a:gd name="T10" fmla="*/ 0 w 7"/>
                  <a:gd name="T11" fmla="*/ 1483 h 1812"/>
                  <a:gd name="T12" fmla="*/ 0 w 7"/>
                  <a:gd name="T13" fmla="*/ 1644 h 1812"/>
                  <a:gd name="T14" fmla="*/ 4 w 7"/>
                  <a:gd name="T15" fmla="*/ 1644 h 1812"/>
                  <a:gd name="T16" fmla="*/ 4 w 7"/>
                  <a:gd name="T17" fmla="*/ 1483 h 1812"/>
                  <a:gd name="T18" fmla="*/ 0 w 7"/>
                  <a:gd name="T19" fmla="*/ 1483 h 1812"/>
                  <a:gd name="T20" fmla="*/ 0 w 7"/>
                  <a:gd name="T21" fmla="*/ 1317 h 1812"/>
                  <a:gd name="T22" fmla="*/ 0 w 7"/>
                  <a:gd name="T23" fmla="*/ 1478 h 1812"/>
                  <a:gd name="T24" fmla="*/ 4 w 7"/>
                  <a:gd name="T25" fmla="*/ 1478 h 1812"/>
                  <a:gd name="T26" fmla="*/ 4 w 7"/>
                  <a:gd name="T27" fmla="*/ 1317 h 1812"/>
                  <a:gd name="T28" fmla="*/ 0 w 7"/>
                  <a:gd name="T29" fmla="*/ 1317 h 1812"/>
                  <a:gd name="T30" fmla="*/ 0 w 7"/>
                  <a:gd name="T31" fmla="*/ 1151 h 1812"/>
                  <a:gd name="T32" fmla="*/ 0 w 7"/>
                  <a:gd name="T33" fmla="*/ 1312 h 1812"/>
                  <a:gd name="T34" fmla="*/ 4 w 7"/>
                  <a:gd name="T35" fmla="*/ 1312 h 1812"/>
                  <a:gd name="T36" fmla="*/ 4 w 7"/>
                  <a:gd name="T37" fmla="*/ 1151 h 1812"/>
                  <a:gd name="T38" fmla="*/ 0 w 7"/>
                  <a:gd name="T39" fmla="*/ 1151 h 1812"/>
                  <a:gd name="T40" fmla="*/ 0 w 7"/>
                  <a:gd name="T41" fmla="*/ 985 h 1812"/>
                  <a:gd name="T42" fmla="*/ 0 w 7"/>
                  <a:gd name="T43" fmla="*/ 1144 h 1812"/>
                  <a:gd name="T44" fmla="*/ 4 w 7"/>
                  <a:gd name="T45" fmla="*/ 1144 h 1812"/>
                  <a:gd name="T46" fmla="*/ 7 w 7"/>
                  <a:gd name="T47" fmla="*/ 985 h 1812"/>
                  <a:gd name="T48" fmla="*/ 0 w 7"/>
                  <a:gd name="T49" fmla="*/ 985 h 1812"/>
                  <a:gd name="T50" fmla="*/ 0 w 7"/>
                  <a:gd name="T51" fmla="*/ 817 h 1812"/>
                  <a:gd name="T52" fmla="*/ 0 w 7"/>
                  <a:gd name="T53" fmla="*/ 978 h 1812"/>
                  <a:gd name="T54" fmla="*/ 7 w 7"/>
                  <a:gd name="T55" fmla="*/ 978 h 1812"/>
                  <a:gd name="T56" fmla="*/ 7 w 7"/>
                  <a:gd name="T57" fmla="*/ 817 h 1812"/>
                  <a:gd name="T58" fmla="*/ 0 w 7"/>
                  <a:gd name="T59" fmla="*/ 817 h 1812"/>
                  <a:gd name="T60" fmla="*/ 2 w 7"/>
                  <a:gd name="T61" fmla="*/ 651 h 1812"/>
                  <a:gd name="T62" fmla="*/ 0 w 7"/>
                  <a:gd name="T63" fmla="*/ 812 h 1812"/>
                  <a:gd name="T64" fmla="*/ 7 w 7"/>
                  <a:gd name="T65" fmla="*/ 812 h 1812"/>
                  <a:gd name="T66" fmla="*/ 7 w 7"/>
                  <a:gd name="T67" fmla="*/ 651 h 1812"/>
                  <a:gd name="T68" fmla="*/ 2 w 7"/>
                  <a:gd name="T69" fmla="*/ 651 h 1812"/>
                  <a:gd name="T70" fmla="*/ 2 w 7"/>
                  <a:gd name="T71" fmla="*/ 486 h 1812"/>
                  <a:gd name="T72" fmla="*/ 2 w 7"/>
                  <a:gd name="T73" fmla="*/ 647 h 1812"/>
                  <a:gd name="T74" fmla="*/ 7 w 7"/>
                  <a:gd name="T75" fmla="*/ 647 h 1812"/>
                  <a:gd name="T76" fmla="*/ 7 w 7"/>
                  <a:gd name="T77" fmla="*/ 486 h 1812"/>
                  <a:gd name="T78" fmla="*/ 2 w 7"/>
                  <a:gd name="T79" fmla="*/ 486 h 1812"/>
                  <a:gd name="T80" fmla="*/ 2 w 7"/>
                  <a:gd name="T81" fmla="*/ 320 h 1812"/>
                  <a:gd name="T82" fmla="*/ 2 w 7"/>
                  <a:gd name="T83" fmla="*/ 481 h 1812"/>
                  <a:gd name="T84" fmla="*/ 7 w 7"/>
                  <a:gd name="T85" fmla="*/ 481 h 1812"/>
                  <a:gd name="T86" fmla="*/ 7 w 7"/>
                  <a:gd name="T87" fmla="*/ 320 h 1812"/>
                  <a:gd name="T88" fmla="*/ 2 w 7"/>
                  <a:gd name="T89" fmla="*/ 320 h 1812"/>
                  <a:gd name="T90" fmla="*/ 2 w 7"/>
                  <a:gd name="T91" fmla="*/ 154 h 1812"/>
                  <a:gd name="T92" fmla="*/ 2 w 7"/>
                  <a:gd name="T93" fmla="*/ 313 h 1812"/>
                  <a:gd name="T94" fmla="*/ 7 w 7"/>
                  <a:gd name="T95" fmla="*/ 313 h 1812"/>
                  <a:gd name="T96" fmla="*/ 7 w 7"/>
                  <a:gd name="T97" fmla="*/ 154 h 1812"/>
                  <a:gd name="T98" fmla="*/ 2 w 7"/>
                  <a:gd name="T99" fmla="*/ 154 h 1812"/>
                  <a:gd name="T100" fmla="*/ 7 w 7"/>
                  <a:gd name="T101" fmla="*/ 0 h 1812"/>
                  <a:gd name="T102" fmla="*/ 2 w 7"/>
                  <a:gd name="T103" fmla="*/ 5 h 1812"/>
                  <a:gd name="T104" fmla="*/ 2 w 7"/>
                  <a:gd name="T105" fmla="*/ 147 h 1812"/>
                  <a:gd name="T106" fmla="*/ 7 w 7"/>
                  <a:gd name="T107" fmla="*/ 147 h 1812"/>
                  <a:gd name="T108" fmla="*/ 7 w 7"/>
                  <a:gd name="T109"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 h="1812">
                    <a:moveTo>
                      <a:pt x="0" y="1648"/>
                    </a:moveTo>
                    <a:lnTo>
                      <a:pt x="0" y="1812"/>
                    </a:lnTo>
                    <a:lnTo>
                      <a:pt x="4" y="1812"/>
                    </a:lnTo>
                    <a:lnTo>
                      <a:pt x="4" y="1648"/>
                    </a:lnTo>
                    <a:lnTo>
                      <a:pt x="0" y="1648"/>
                    </a:lnTo>
                    <a:moveTo>
                      <a:pt x="0" y="1483"/>
                    </a:moveTo>
                    <a:lnTo>
                      <a:pt x="0" y="1644"/>
                    </a:lnTo>
                    <a:lnTo>
                      <a:pt x="4" y="1644"/>
                    </a:lnTo>
                    <a:lnTo>
                      <a:pt x="4" y="1483"/>
                    </a:lnTo>
                    <a:lnTo>
                      <a:pt x="0" y="1483"/>
                    </a:lnTo>
                    <a:moveTo>
                      <a:pt x="0" y="1317"/>
                    </a:moveTo>
                    <a:lnTo>
                      <a:pt x="0" y="1478"/>
                    </a:lnTo>
                    <a:lnTo>
                      <a:pt x="4" y="1478"/>
                    </a:lnTo>
                    <a:lnTo>
                      <a:pt x="4" y="1317"/>
                    </a:lnTo>
                    <a:lnTo>
                      <a:pt x="0" y="1317"/>
                    </a:lnTo>
                    <a:moveTo>
                      <a:pt x="0" y="1151"/>
                    </a:moveTo>
                    <a:lnTo>
                      <a:pt x="0" y="1312"/>
                    </a:lnTo>
                    <a:lnTo>
                      <a:pt x="4" y="1312"/>
                    </a:lnTo>
                    <a:lnTo>
                      <a:pt x="4" y="1151"/>
                    </a:lnTo>
                    <a:lnTo>
                      <a:pt x="0" y="1151"/>
                    </a:lnTo>
                    <a:moveTo>
                      <a:pt x="0" y="985"/>
                    </a:moveTo>
                    <a:lnTo>
                      <a:pt x="0" y="1144"/>
                    </a:lnTo>
                    <a:lnTo>
                      <a:pt x="4" y="1144"/>
                    </a:lnTo>
                    <a:lnTo>
                      <a:pt x="7" y="985"/>
                    </a:lnTo>
                    <a:lnTo>
                      <a:pt x="0" y="985"/>
                    </a:lnTo>
                    <a:moveTo>
                      <a:pt x="0" y="817"/>
                    </a:moveTo>
                    <a:lnTo>
                      <a:pt x="0" y="978"/>
                    </a:lnTo>
                    <a:lnTo>
                      <a:pt x="7" y="978"/>
                    </a:lnTo>
                    <a:lnTo>
                      <a:pt x="7" y="817"/>
                    </a:lnTo>
                    <a:lnTo>
                      <a:pt x="0" y="817"/>
                    </a:lnTo>
                    <a:moveTo>
                      <a:pt x="2" y="651"/>
                    </a:moveTo>
                    <a:lnTo>
                      <a:pt x="0" y="812"/>
                    </a:lnTo>
                    <a:lnTo>
                      <a:pt x="7" y="812"/>
                    </a:lnTo>
                    <a:lnTo>
                      <a:pt x="7" y="651"/>
                    </a:lnTo>
                    <a:lnTo>
                      <a:pt x="2" y="651"/>
                    </a:lnTo>
                    <a:moveTo>
                      <a:pt x="2" y="486"/>
                    </a:moveTo>
                    <a:lnTo>
                      <a:pt x="2" y="647"/>
                    </a:lnTo>
                    <a:lnTo>
                      <a:pt x="7" y="647"/>
                    </a:lnTo>
                    <a:lnTo>
                      <a:pt x="7" y="486"/>
                    </a:lnTo>
                    <a:lnTo>
                      <a:pt x="2" y="486"/>
                    </a:lnTo>
                    <a:moveTo>
                      <a:pt x="2" y="320"/>
                    </a:moveTo>
                    <a:lnTo>
                      <a:pt x="2" y="481"/>
                    </a:lnTo>
                    <a:lnTo>
                      <a:pt x="7" y="481"/>
                    </a:lnTo>
                    <a:lnTo>
                      <a:pt x="7" y="320"/>
                    </a:lnTo>
                    <a:lnTo>
                      <a:pt x="2" y="320"/>
                    </a:lnTo>
                    <a:moveTo>
                      <a:pt x="2" y="154"/>
                    </a:moveTo>
                    <a:lnTo>
                      <a:pt x="2" y="313"/>
                    </a:lnTo>
                    <a:lnTo>
                      <a:pt x="7" y="313"/>
                    </a:lnTo>
                    <a:lnTo>
                      <a:pt x="7" y="154"/>
                    </a:lnTo>
                    <a:lnTo>
                      <a:pt x="2" y="154"/>
                    </a:lnTo>
                    <a:moveTo>
                      <a:pt x="7" y="0"/>
                    </a:moveTo>
                    <a:lnTo>
                      <a:pt x="2" y="5"/>
                    </a:lnTo>
                    <a:lnTo>
                      <a:pt x="2" y="147"/>
                    </a:lnTo>
                    <a:lnTo>
                      <a:pt x="7" y="147"/>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88" name="Freeform 1005"/>
              <p:cNvSpPr>
                <a:spLocks noEditPoints="1"/>
              </p:cNvSpPr>
              <p:nvPr/>
            </p:nvSpPr>
            <p:spPr bwMode="auto">
              <a:xfrm>
                <a:off x="3304" y="960"/>
                <a:ext cx="7" cy="641"/>
              </a:xfrm>
              <a:custGeom>
                <a:avLst/>
                <a:gdLst>
                  <a:gd name="T0" fmla="*/ 0 w 7"/>
                  <a:gd name="T1" fmla="*/ 485 h 641"/>
                  <a:gd name="T2" fmla="*/ 0 w 7"/>
                  <a:gd name="T3" fmla="*/ 641 h 641"/>
                  <a:gd name="T4" fmla="*/ 5 w 7"/>
                  <a:gd name="T5" fmla="*/ 637 h 641"/>
                  <a:gd name="T6" fmla="*/ 5 w 7"/>
                  <a:gd name="T7" fmla="*/ 485 h 641"/>
                  <a:gd name="T8" fmla="*/ 0 w 7"/>
                  <a:gd name="T9" fmla="*/ 485 h 641"/>
                  <a:gd name="T10" fmla="*/ 0 w 7"/>
                  <a:gd name="T11" fmla="*/ 319 h 641"/>
                  <a:gd name="T12" fmla="*/ 0 w 7"/>
                  <a:gd name="T13" fmla="*/ 480 h 641"/>
                  <a:gd name="T14" fmla="*/ 5 w 7"/>
                  <a:gd name="T15" fmla="*/ 480 h 641"/>
                  <a:gd name="T16" fmla="*/ 5 w 7"/>
                  <a:gd name="T17" fmla="*/ 319 h 641"/>
                  <a:gd name="T18" fmla="*/ 0 w 7"/>
                  <a:gd name="T19" fmla="*/ 319 h 641"/>
                  <a:gd name="T20" fmla="*/ 0 w 7"/>
                  <a:gd name="T21" fmla="*/ 154 h 641"/>
                  <a:gd name="T22" fmla="*/ 0 w 7"/>
                  <a:gd name="T23" fmla="*/ 315 h 641"/>
                  <a:gd name="T24" fmla="*/ 5 w 7"/>
                  <a:gd name="T25" fmla="*/ 315 h 641"/>
                  <a:gd name="T26" fmla="*/ 5 w 7"/>
                  <a:gd name="T27" fmla="*/ 154 h 641"/>
                  <a:gd name="T28" fmla="*/ 0 w 7"/>
                  <a:gd name="T29" fmla="*/ 154 h 641"/>
                  <a:gd name="T30" fmla="*/ 0 w 7"/>
                  <a:gd name="T31" fmla="*/ 0 h 641"/>
                  <a:gd name="T32" fmla="*/ 0 w 7"/>
                  <a:gd name="T33" fmla="*/ 147 h 641"/>
                  <a:gd name="T34" fmla="*/ 5 w 7"/>
                  <a:gd name="T35" fmla="*/ 147 h 641"/>
                  <a:gd name="T36" fmla="*/ 7 w 7"/>
                  <a:gd name="T37" fmla="*/ 0 h 641"/>
                  <a:gd name="T38" fmla="*/ 0 w 7"/>
                  <a:gd name="T39"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641">
                    <a:moveTo>
                      <a:pt x="0" y="485"/>
                    </a:moveTo>
                    <a:lnTo>
                      <a:pt x="0" y="641"/>
                    </a:lnTo>
                    <a:lnTo>
                      <a:pt x="5" y="637"/>
                    </a:lnTo>
                    <a:lnTo>
                      <a:pt x="5" y="485"/>
                    </a:lnTo>
                    <a:lnTo>
                      <a:pt x="0" y="485"/>
                    </a:lnTo>
                    <a:close/>
                    <a:moveTo>
                      <a:pt x="0" y="319"/>
                    </a:moveTo>
                    <a:lnTo>
                      <a:pt x="0" y="480"/>
                    </a:lnTo>
                    <a:lnTo>
                      <a:pt x="5" y="480"/>
                    </a:lnTo>
                    <a:lnTo>
                      <a:pt x="5" y="319"/>
                    </a:lnTo>
                    <a:lnTo>
                      <a:pt x="0" y="319"/>
                    </a:lnTo>
                    <a:close/>
                    <a:moveTo>
                      <a:pt x="0" y="154"/>
                    </a:moveTo>
                    <a:lnTo>
                      <a:pt x="0" y="315"/>
                    </a:lnTo>
                    <a:lnTo>
                      <a:pt x="5" y="315"/>
                    </a:lnTo>
                    <a:lnTo>
                      <a:pt x="5" y="154"/>
                    </a:lnTo>
                    <a:lnTo>
                      <a:pt x="0" y="154"/>
                    </a:lnTo>
                    <a:close/>
                    <a:moveTo>
                      <a:pt x="0" y="0"/>
                    </a:moveTo>
                    <a:lnTo>
                      <a:pt x="0" y="147"/>
                    </a:lnTo>
                    <a:lnTo>
                      <a:pt x="5" y="147"/>
                    </a:lnTo>
                    <a:lnTo>
                      <a:pt x="7"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89" name="Freeform 1006"/>
              <p:cNvSpPr>
                <a:spLocks noEditPoints="1"/>
              </p:cNvSpPr>
              <p:nvPr/>
            </p:nvSpPr>
            <p:spPr bwMode="auto">
              <a:xfrm>
                <a:off x="3304" y="960"/>
                <a:ext cx="7" cy="641"/>
              </a:xfrm>
              <a:custGeom>
                <a:avLst/>
                <a:gdLst>
                  <a:gd name="T0" fmla="*/ 0 w 7"/>
                  <a:gd name="T1" fmla="*/ 485 h 641"/>
                  <a:gd name="T2" fmla="*/ 0 w 7"/>
                  <a:gd name="T3" fmla="*/ 641 h 641"/>
                  <a:gd name="T4" fmla="*/ 5 w 7"/>
                  <a:gd name="T5" fmla="*/ 637 h 641"/>
                  <a:gd name="T6" fmla="*/ 5 w 7"/>
                  <a:gd name="T7" fmla="*/ 485 h 641"/>
                  <a:gd name="T8" fmla="*/ 0 w 7"/>
                  <a:gd name="T9" fmla="*/ 485 h 641"/>
                  <a:gd name="T10" fmla="*/ 0 w 7"/>
                  <a:gd name="T11" fmla="*/ 319 h 641"/>
                  <a:gd name="T12" fmla="*/ 0 w 7"/>
                  <a:gd name="T13" fmla="*/ 480 h 641"/>
                  <a:gd name="T14" fmla="*/ 5 w 7"/>
                  <a:gd name="T15" fmla="*/ 480 h 641"/>
                  <a:gd name="T16" fmla="*/ 5 w 7"/>
                  <a:gd name="T17" fmla="*/ 319 h 641"/>
                  <a:gd name="T18" fmla="*/ 0 w 7"/>
                  <a:gd name="T19" fmla="*/ 319 h 641"/>
                  <a:gd name="T20" fmla="*/ 0 w 7"/>
                  <a:gd name="T21" fmla="*/ 154 h 641"/>
                  <a:gd name="T22" fmla="*/ 0 w 7"/>
                  <a:gd name="T23" fmla="*/ 315 h 641"/>
                  <a:gd name="T24" fmla="*/ 5 w 7"/>
                  <a:gd name="T25" fmla="*/ 315 h 641"/>
                  <a:gd name="T26" fmla="*/ 5 w 7"/>
                  <a:gd name="T27" fmla="*/ 154 h 641"/>
                  <a:gd name="T28" fmla="*/ 0 w 7"/>
                  <a:gd name="T29" fmla="*/ 154 h 641"/>
                  <a:gd name="T30" fmla="*/ 0 w 7"/>
                  <a:gd name="T31" fmla="*/ 0 h 641"/>
                  <a:gd name="T32" fmla="*/ 0 w 7"/>
                  <a:gd name="T33" fmla="*/ 147 h 641"/>
                  <a:gd name="T34" fmla="*/ 5 w 7"/>
                  <a:gd name="T35" fmla="*/ 147 h 641"/>
                  <a:gd name="T36" fmla="*/ 7 w 7"/>
                  <a:gd name="T37" fmla="*/ 0 h 641"/>
                  <a:gd name="T38" fmla="*/ 0 w 7"/>
                  <a:gd name="T39"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641">
                    <a:moveTo>
                      <a:pt x="0" y="485"/>
                    </a:moveTo>
                    <a:lnTo>
                      <a:pt x="0" y="641"/>
                    </a:lnTo>
                    <a:lnTo>
                      <a:pt x="5" y="637"/>
                    </a:lnTo>
                    <a:lnTo>
                      <a:pt x="5" y="485"/>
                    </a:lnTo>
                    <a:lnTo>
                      <a:pt x="0" y="485"/>
                    </a:lnTo>
                    <a:moveTo>
                      <a:pt x="0" y="319"/>
                    </a:moveTo>
                    <a:lnTo>
                      <a:pt x="0" y="480"/>
                    </a:lnTo>
                    <a:lnTo>
                      <a:pt x="5" y="480"/>
                    </a:lnTo>
                    <a:lnTo>
                      <a:pt x="5" y="319"/>
                    </a:lnTo>
                    <a:lnTo>
                      <a:pt x="0" y="319"/>
                    </a:lnTo>
                    <a:moveTo>
                      <a:pt x="0" y="154"/>
                    </a:moveTo>
                    <a:lnTo>
                      <a:pt x="0" y="315"/>
                    </a:lnTo>
                    <a:lnTo>
                      <a:pt x="5" y="315"/>
                    </a:lnTo>
                    <a:lnTo>
                      <a:pt x="5" y="154"/>
                    </a:lnTo>
                    <a:lnTo>
                      <a:pt x="0" y="154"/>
                    </a:lnTo>
                    <a:moveTo>
                      <a:pt x="0" y="0"/>
                    </a:moveTo>
                    <a:lnTo>
                      <a:pt x="0" y="147"/>
                    </a:lnTo>
                    <a:lnTo>
                      <a:pt x="5" y="147"/>
                    </a:lnTo>
                    <a:lnTo>
                      <a:pt x="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90" name="Freeform 1007"/>
              <p:cNvSpPr>
                <a:spLocks noEditPoints="1"/>
              </p:cNvSpPr>
              <p:nvPr/>
            </p:nvSpPr>
            <p:spPr bwMode="auto">
              <a:xfrm>
                <a:off x="3300" y="1597"/>
                <a:ext cx="9" cy="1674"/>
              </a:xfrm>
              <a:custGeom>
                <a:avLst/>
                <a:gdLst>
                  <a:gd name="T0" fmla="*/ 2 w 9"/>
                  <a:gd name="T1" fmla="*/ 1510 h 1674"/>
                  <a:gd name="T2" fmla="*/ 0 w 9"/>
                  <a:gd name="T3" fmla="*/ 1674 h 1674"/>
                  <a:gd name="T4" fmla="*/ 7 w 9"/>
                  <a:gd name="T5" fmla="*/ 1674 h 1674"/>
                  <a:gd name="T6" fmla="*/ 7 w 9"/>
                  <a:gd name="T7" fmla="*/ 1510 h 1674"/>
                  <a:gd name="T8" fmla="*/ 2 w 9"/>
                  <a:gd name="T9" fmla="*/ 1510 h 1674"/>
                  <a:gd name="T10" fmla="*/ 2 w 9"/>
                  <a:gd name="T11" fmla="*/ 1345 h 1674"/>
                  <a:gd name="T12" fmla="*/ 2 w 9"/>
                  <a:gd name="T13" fmla="*/ 1506 h 1674"/>
                  <a:gd name="T14" fmla="*/ 7 w 9"/>
                  <a:gd name="T15" fmla="*/ 1506 h 1674"/>
                  <a:gd name="T16" fmla="*/ 7 w 9"/>
                  <a:gd name="T17" fmla="*/ 1345 h 1674"/>
                  <a:gd name="T18" fmla="*/ 2 w 9"/>
                  <a:gd name="T19" fmla="*/ 1345 h 1674"/>
                  <a:gd name="T20" fmla="*/ 2 w 9"/>
                  <a:gd name="T21" fmla="*/ 1179 h 1674"/>
                  <a:gd name="T22" fmla="*/ 2 w 9"/>
                  <a:gd name="T23" fmla="*/ 1340 h 1674"/>
                  <a:gd name="T24" fmla="*/ 7 w 9"/>
                  <a:gd name="T25" fmla="*/ 1340 h 1674"/>
                  <a:gd name="T26" fmla="*/ 7 w 9"/>
                  <a:gd name="T27" fmla="*/ 1179 h 1674"/>
                  <a:gd name="T28" fmla="*/ 2 w 9"/>
                  <a:gd name="T29" fmla="*/ 1179 h 1674"/>
                  <a:gd name="T30" fmla="*/ 2 w 9"/>
                  <a:gd name="T31" fmla="*/ 1013 h 1674"/>
                  <a:gd name="T32" fmla="*/ 2 w 9"/>
                  <a:gd name="T33" fmla="*/ 1174 h 1674"/>
                  <a:gd name="T34" fmla="*/ 7 w 9"/>
                  <a:gd name="T35" fmla="*/ 1174 h 1674"/>
                  <a:gd name="T36" fmla="*/ 7 w 9"/>
                  <a:gd name="T37" fmla="*/ 1013 h 1674"/>
                  <a:gd name="T38" fmla="*/ 2 w 9"/>
                  <a:gd name="T39" fmla="*/ 1013 h 1674"/>
                  <a:gd name="T40" fmla="*/ 2 w 9"/>
                  <a:gd name="T41" fmla="*/ 845 h 1674"/>
                  <a:gd name="T42" fmla="*/ 2 w 9"/>
                  <a:gd name="T43" fmla="*/ 1006 h 1674"/>
                  <a:gd name="T44" fmla="*/ 7 w 9"/>
                  <a:gd name="T45" fmla="*/ 1006 h 1674"/>
                  <a:gd name="T46" fmla="*/ 7 w 9"/>
                  <a:gd name="T47" fmla="*/ 845 h 1674"/>
                  <a:gd name="T48" fmla="*/ 2 w 9"/>
                  <a:gd name="T49" fmla="*/ 845 h 1674"/>
                  <a:gd name="T50" fmla="*/ 2 w 9"/>
                  <a:gd name="T51" fmla="*/ 679 h 1674"/>
                  <a:gd name="T52" fmla="*/ 2 w 9"/>
                  <a:gd name="T53" fmla="*/ 840 h 1674"/>
                  <a:gd name="T54" fmla="*/ 7 w 9"/>
                  <a:gd name="T55" fmla="*/ 840 h 1674"/>
                  <a:gd name="T56" fmla="*/ 9 w 9"/>
                  <a:gd name="T57" fmla="*/ 679 h 1674"/>
                  <a:gd name="T58" fmla="*/ 2 w 9"/>
                  <a:gd name="T59" fmla="*/ 679 h 1674"/>
                  <a:gd name="T60" fmla="*/ 2 w 9"/>
                  <a:gd name="T61" fmla="*/ 513 h 1674"/>
                  <a:gd name="T62" fmla="*/ 2 w 9"/>
                  <a:gd name="T63" fmla="*/ 674 h 1674"/>
                  <a:gd name="T64" fmla="*/ 9 w 9"/>
                  <a:gd name="T65" fmla="*/ 674 h 1674"/>
                  <a:gd name="T66" fmla="*/ 9 w 9"/>
                  <a:gd name="T67" fmla="*/ 513 h 1674"/>
                  <a:gd name="T68" fmla="*/ 2 w 9"/>
                  <a:gd name="T69" fmla="*/ 513 h 1674"/>
                  <a:gd name="T70" fmla="*/ 2 w 9"/>
                  <a:gd name="T71" fmla="*/ 348 h 1674"/>
                  <a:gd name="T72" fmla="*/ 2 w 9"/>
                  <a:gd name="T73" fmla="*/ 509 h 1674"/>
                  <a:gd name="T74" fmla="*/ 9 w 9"/>
                  <a:gd name="T75" fmla="*/ 509 h 1674"/>
                  <a:gd name="T76" fmla="*/ 9 w 9"/>
                  <a:gd name="T77" fmla="*/ 348 h 1674"/>
                  <a:gd name="T78" fmla="*/ 2 w 9"/>
                  <a:gd name="T79" fmla="*/ 348 h 1674"/>
                  <a:gd name="T80" fmla="*/ 4 w 9"/>
                  <a:gd name="T81" fmla="*/ 182 h 1674"/>
                  <a:gd name="T82" fmla="*/ 2 w 9"/>
                  <a:gd name="T83" fmla="*/ 341 h 1674"/>
                  <a:gd name="T84" fmla="*/ 9 w 9"/>
                  <a:gd name="T85" fmla="*/ 341 h 1674"/>
                  <a:gd name="T86" fmla="*/ 9 w 9"/>
                  <a:gd name="T87" fmla="*/ 182 h 1674"/>
                  <a:gd name="T88" fmla="*/ 4 w 9"/>
                  <a:gd name="T89" fmla="*/ 182 h 1674"/>
                  <a:gd name="T90" fmla="*/ 4 w 9"/>
                  <a:gd name="T91" fmla="*/ 14 h 1674"/>
                  <a:gd name="T92" fmla="*/ 4 w 9"/>
                  <a:gd name="T93" fmla="*/ 175 h 1674"/>
                  <a:gd name="T94" fmla="*/ 9 w 9"/>
                  <a:gd name="T95" fmla="*/ 175 h 1674"/>
                  <a:gd name="T96" fmla="*/ 9 w 9"/>
                  <a:gd name="T97" fmla="*/ 14 h 1674"/>
                  <a:gd name="T98" fmla="*/ 4 w 9"/>
                  <a:gd name="T99" fmla="*/ 14 h 1674"/>
                  <a:gd name="T100" fmla="*/ 9 w 9"/>
                  <a:gd name="T101" fmla="*/ 0 h 1674"/>
                  <a:gd name="T102" fmla="*/ 4 w 9"/>
                  <a:gd name="T103" fmla="*/ 4 h 1674"/>
                  <a:gd name="T104" fmla="*/ 4 w 9"/>
                  <a:gd name="T105" fmla="*/ 9 h 1674"/>
                  <a:gd name="T106" fmla="*/ 9 w 9"/>
                  <a:gd name="T107" fmla="*/ 9 h 1674"/>
                  <a:gd name="T108" fmla="*/ 9 w 9"/>
                  <a:gd name="T109" fmla="*/ 0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 h="1674">
                    <a:moveTo>
                      <a:pt x="2" y="1510"/>
                    </a:moveTo>
                    <a:lnTo>
                      <a:pt x="0" y="1674"/>
                    </a:lnTo>
                    <a:lnTo>
                      <a:pt x="7" y="1674"/>
                    </a:lnTo>
                    <a:lnTo>
                      <a:pt x="7" y="1510"/>
                    </a:lnTo>
                    <a:lnTo>
                      <a:pt x="2" y="1510"/>
                    </a:lnTo>
                    <a:close/>
                    <a:moveTo>
                      <a:pt x="2" y="1345"/>
                    </a:moveTo>
                    <a:lnTo>
                      <a:pt x="2" y="1506"/>
                    </a:lnTo>
                    <a:lnTo>
                      <a:pt x="7" y="1506"/>
                    </a:lnTo>
                    <a:lnTo>
                      <a:pt x="7" y="1345"/>
                    </a:lnTo>
                    <a:lnTo>
                      <a:pt x="2" y="1345"/>
                    </a:lnTo>
                    <a:close/>
                    <a:moveTo>
                      <a:pt x="2" y="1179"/>
                    </a:moveTo>
                    <a:lnTo>
                      <a:pt x="2" y="1340"/>
                    </a:lnTo>
                    <a:lnTo>
                      <a:pt x="7" y="1340"/>
                    </a:lnTo>
                    <a:lnTo>
                      <a:pt x="7" y="1179"/>
                    </a:lnTo>
                    <a:lnTo>
                      <a:pt x="2" y="1179"/>
                    </a:lnTo>
                    <a:close/>
                    <a:moveTo>
                      <a:pt x="2" y="1013"/>
                    </a:moveTo>
                    <a:lnTo>
                      <a:pt x="2" y="1174"/>
                    </a:lnTo>
                    <a:lnTo>
                      <a:pt x="7" y="1174"/>
                    </a:lnTo>
                    <a:lnTo>
                      <a:pt x="7" y="1013"/>
                    </a:lnTo>
                    <a:lnTo>
                      <a:pt x="2" y="1013"/>
                    </a:lnTo>
                    <a:close/>
                    <a:moveTo>
                      <a:pt x="2" y="845"/>
                    </a:moveTo>
                    <a:lnTo>
                      <a:pt x="2" y="1006"/>
                    </a:lnTo>
                    <a:lnTo>
                      <a:pt x="7" y="1006"/>
                    </a:lnTo>
                    <a:lnTo>
                      <a:pt x="7" y="845"/>
                    </a:lnTo>
                    <a:lnTo>
                      <a:pt x="2" y="845"/>
                    </a:lnTo>
                    <a:close/>
                    <a:moveTo>
                      <a:pt x="2" y="679"/>
                    </a:moveTo>
                    <a:lnTo>
                      <a:pt x="2" y="840"/>
                    </a:lnTo>
                    <a:lnTo>
                      <a:pt x="7" y="840"/>
                    </a:lnTo>
                    <a:lnTo>
                      <a:pt x="9" y="679"/>
                    </a:lnTo>
                    <a:lnTo>
                      <a:pt x="2" y="679"/>
                    </a:lnTo>
                    <a:close/>
                    <a:moveTo>
                      <a:pt x="2" y="513"/>
                    </a:moveTo>
                    <a:lnTo>
                      <a:pt x="2" y="674"/>
                    </a:lnTo>
                    <a:lnTo>
                      <a:pt x="9" y="674"/>
                    </a:lnTo>
                    <a:lnTo>
                      <a:pt x="9" y="513"/>
                    </a:lnTo>
                    <a:lnTo>
                      <a:pt x="2" y="513"/>
                    </a:lnTo>
                    <a:close/>
                    <a:moveTo>
                      <a:pt x="2" y="348"/>
                    </a:moveTo>
                    <a:lnTo>
                      <a:pt x="2" y="509"/>
                    </a:lnTo>
                    <a:lnTo>
                      <a:pt x="9" y="509"/>
                    </a:lnTo>
                    <a:lnTo>
                      <a:pt x="9" y="348"/>
                    </a:lnTo>
                    <a:lnTo>
                      <a:pt x="2" y="348"/>
                    </a:lnTo>
                    <a:close/>
                    <a:moveTo>
                      <a:pt x="4" y="182"/>
                    </a:moveTo>
                    <a:lnTo>
                      <a:pt x="2" y="341"/>
                    </a:lnTo>
                    <a:lnTo>
                      <a:pt x="9" y="341"/>
                    </a:lnTo>
                    <a:lnTo>
                      <a:pt x="9" y="182"/>
                    </a:lnTo>
                    <a:lnTo>
                      <a:pt x="4" y="182"/>
                    </a:lnTo>
                    <a:close/>
                    <a:moveTo>
                      <a:pt x="4" y="14"/>
                    </a:moveTo>
                    <a:lnTo>
                      <a:pt x="4" y="175"/>
                    </a:lnTo>
                    <a:lnTo>
                      <a:pt x="9" y="175"/>
                    </a:lnTo>
                    <a:lnTo>
                      <a:pt x="9" y="14"/>
                    </a:lnTo>
                    <a:lnTo>
                      <a:pt x="4" y="14"/>
                    </a:lnTo>
                    <a:close/>
                    <a:moveTo>
                      <a:pt x="9" y="0"/>
                    </a:moveTo>
                    <a:lnTo>
                      <a:pt x="4" y="4"/>
                    </a:lnTo>
                    <a:lnTo>
                      <a:pt x="4" y="9"/>
                    </a:lnTo>
                    <a:lnTo>
                      <a:pt x="9" y="9"/>
                    </a:lnTo>
                    <a:lnTo>
                      <a:pt x="9"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91" name="Freeform 1008"/>
              <p:cNvSpPr>
                <a:spLocks noEditPoints="1"/>
              </p:cNvSpPr>
              <p:nvPr/>
            </p:nvSpPr>
            <p:spPr bwMode="auto">
              <a:xfrm>
                <a:off x="3300" y="1597"/>
                <a:ext cx="9" cy="1674"/>
              </a:xfrm>
              <a:custGeom>
                <a:avLst/>
                <a:gdLst>
                  <a:gd name="T0" fmla="*/ 2 w 9"/>
                  <a:gd name="T1" fmla="*/ 1510 h 1674"/>
                  <a:gd name="T2" fmla="*/ 0 w 9"/>
                  <a:gd name="T3" fmla="*/ 1674 h 1674"/>
                  <a:gd name="T4" fmla="*/ 7 w 9"/>
                  <a:gd name="T5" fmla="*/ 1674 h 1674"/>
                  <a:gd name="T6" fmla="*/ 7 w 9"/>
                  <a:gd name="T7" fmla="*/ 1510 h 1674"/>
                  <a:gd name="T8" fmla="*/ 2 w 9"/>
                  <a:gd name="T9" fmla="*/ 1510 h 1674"/>
                  <a:gd name="T10" fmla="*/ 2 w 9"/>
                  <a:gd name="T11" fmla="*/ 1345 h 1674"/>
                  <a:gd name="T12" fmla="*/ 2 w 9"/>
                  <a:gd name="T13" fmla="*/ 1506 h 1674"/>
                  <a:gd name="T14" fmla="*/ 7 w 9"/>
                  <a:gd name="T15" fmla="*/ 1506 h 1674"/>
                  <a:gd name="T16" fmla="*/ 7 w 9"/>
                  <a:gd name="T17" fmla="*/ 1345 h 1674"/>
                  <a:gd name="T18" fmla="*/ 2 w 9"/>
                  <a:gd name="T19" fmla="*/ 1345 h 1674"/>
                  <a:gd name="T20" fmla="*/ 2 w 9"/>
                  <a:gd name="T21" fmla="*/ 1179 h 1674"/>
                  <a:gd name="T22" fmla="*/ 2 w 9"/>
                  <a:gd name="T23" fmla="*/ 1340 h 1674"/>
                  <a:gd name="T24" fmla="*/ 7 w 9"/>
                  <a:gd name="T25" fmla="*/ 1340 h 1674"/>
                  <a:gd name="T26" fmla="*/ 7 w 9"/>
                  <a:gd name="T27" fmla="*/ 1179 h 1674"/>
                  <a:gd name="T28" fmla="*/ 2 w 9"/>
                  <a:gd name="T29" fmla="*/ 1179 h 1674"/>
                  <a:gd name="T30" fmla="*/ 2 w 9"/>
                  <a:gd name="T31" fmla="*/ 1013 h 1674"/>
                  <a:gd name="T32" fmla="*/ 2 w 9"/>
                  <a:gd name="T33" fmla="*/ 1174 h 1674"/>
                  <a:gd name="T34" fmla="*/ 7 w 9"/>
                  <a:gd name="T35" fmla="*/ 1174 h 1674"/>
                  <a:gd name="T36" fmla="*/ 7 w 9"/>
                  <a:gd name="T37" fmla="*/ 1013 h 1674"/>
                  <a:gd name="T38" fmla="*/ 2 w 9"/>
                  <a:gd name="T39" fmla="*/ 1013 h 1674"/>
                  <a:gd name="T40" fmla="*/ 2 w 9"/>
                  <a:gd name="T41" fmla="*/ 845 h 1674"/>
                  <a:gd name="T42" fmla="*/ 2 w 9"/>
                  <a:gd name="T43" fmla="*/ 1006 h 1674"/>
                  <a:gd name="T44" fmla="*/ 7 w 9"/>
                  <a:gd name="T45" fmla="*/ 1006 h 1674"/>
                  <a:gd name="T46" fmla="*/ 7 w 9"/>
                  <a:gd name="T47" fmla="*/ 845 h 1674"/>
                  <a:gd name="T48" fmla="*/ 2 w 9"/>
                  <a:gd name="T49" fmla="*/ 845 h 1674"/>
                  <a:gd name="T50" fmla="*/ 2 w 9"/>
                  <a:gd name="T51" fmla="*/ 679 h 1674"/>
                  <a:gd name="T52" fmla="*/ 2 w 9"/>
                  <a:gd name="T53" fmla="*/ 840 h 1674"/>
                  <a:gd name="T54" fmla="*/ 7 w 9"/>
                  <a:gd name="T55" fmla="*/ 840 h 1674"/>
                  <a:gd name="T56" fmla="*/ 9 w 9"/>
                  <a:gd name="T57" fmla="*/ 679 h 1674"/>
                  <a:gd name="T58" fmla="*/ 2 w 9"/>
                  <a:gd name="T59" fmla="*/ 679 h 1674"/>
                  <a:gd name="T60" fmla="*/ 2 w 9"/>
                  <a:gd name="T61" fmla="*/ 513 h 1674"/>
                  <a:gd name="T62" fmla="*/ 2 w 9"/>
                  <a:gd name="T63" fmla="*/ 674 h 1674"/>
                  <a:gd name="T64" fmla="*/ 9 w 9"/>
                  <a:gd name="T65" fmla="*/ 674 h 1674"/>
                  <a:gd name="T66" fmla="*/ 9 w 9"/>
                  <a:gd name="T67" fmla="*/ 513 h 1674"/>
                  <a:gd name="T68" fmla="*/ 2 w 9"/>
                  <a:gd name="T69" fmla="*/ 513 h 1674"/>
                  <a:gd name="T70" fmla="*/ 2 w 9"/>
                  <a:gd name="T71" fmla="*/ 348 h 1674"/>
                  <a:gd name="T72" fmla="*/ 2 w 9"/>
                  <a:gd name="T73" fmla="*/ 509 h 1674"/>
                  <a:gd name="T74" fmla="*/ 9 w 9"/>
                  <a:gd name="T75" fmla="*/ 509 h 1674"/>
                  <a:gd name="T76" fmla="*/ 9 w 9"/>
                  <a:gd name="T77" fmla="*/ 348 h 1674"/>
                  <a:gd name="T78" fmla="*/ 2 w 9"/>
                  <a:gd name="T79" fmla="*/ 348 h 1674"/>
                  <a:gd name="T80" fmla="*/ 4 w 9"/>
                  <a:gd name="T81" fmla="*/ 182 h 1674"/>
                  <a:gd name="T82" fmla="*/ 2 w 9"/>
                  <a:gd name="T83" fmla="*/ 341 h 1674"/>
                  <a:gd name="T84" fmla="*/ 9 w 9"/>
                  <a:gd name="T85" fmla="*/ 341 h 1674"/>
                  <a:gd name="T86" fmla="*/ 9 w 9"/>
                  <a:gd name="T87" fmla="*/ 182 h 1674"/>
                  <a:gd name="T88" fmla="*/ 4 w 9"/>
                  <a:gd name="T89" fmla="*/ 182 h 1674"/>
                  <a:gd name="T90" fmla="*/ 4 w 9"/>
                  <a:gd name="T91" fmla="*/ 14 h 1674"/>
                  <a:gd name="T92" fmla="*/ 4 w 9"/>
                  <a:gd name="T93" fmla="*/ 175 h 1674"/>
                  <a:gd name="T94" fmla="*/ 9 w 9"/>
                  <a:gd name="T95" fmla="*/ 175 h 1674"/>
                  <a:gd name="T96" fmla="*/ 9 w 9"/>
                  <a:gd name="T97" fmla="*/ 14 h 1674"/>
                  <a:gd name="T98" fmla="*/ 4 w 9"/>
                  <a:gd name="T99" fmla="*/ 14 h 1674"/>
                  <a:gd name="T100" fmla="*/ 9 w 9"/>
                  <a:gd name="T101" fmla="*/ 0 h 1674"/>
                  <a:gd name="T102" fmla="*/ 4 w 9"/>
                  <a:gd name="T103" fmla="*/ 4 h 1674"/>
                  <a:gd name="T104" fmla="*/ 4 w 9"/>
                  <a:gd name="T105" fmla="*/ 9 h 1674"/>
                  <a:gd name="T106" fmla="*/ 9 w 9"/>
                  <a:gd name="T107" fmla="*/ 9 h 1674"/>
                  <a:gd name="T108" fmla="*/ 9 w 9"/>
                  <a:gd name="T109" fmla="*/ 0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 h="1674">
                    <a:moveTo>
                      <a:pt x="2" y="1510"/>
                    </a:moveTo>
                    <a:lnTo>
                      <a:pt x="0" y="1674"/>
                    </a:lnTo>
                    <a:lnTo>
                      <a:pt x="7" y="1674"/>
                    </a:lnTo>
                    <a:lnTo>
                      <a:pt x="7" y="1510"/>
                    </a:lnTo>
                    <a:lnTo>
                      <a:pt x="2" y="1510"/>
                    </a:lnTo>
                    <a:moveTo>
                      <a:pt x="2" y="1345"/>
                    </a:moveTo>
                    <a:lnTo>
                      <a:pt x="2" y="1506"/>
                    </a:lnTo>
                    <a:lnTo>
                      <a:pt x="7" y="1506"/>
                    </a:lnTo>
                    <a:lnTo>
                      <a:pt x="7" y="1345"/>
                    </a:lnTo>
                    <a:lnTo>
                      <a:pt x="2" y="1345"/>
                    </a:lnTo>
                    <a:moveTo>
                      <a:pt x="2" y="1179"/>
                    </a:moveTo>
                    <a:lnTo>
                      <a:pt x="2" y="1340"/>
                    </a:lnTo>
                    <a:lnTo>
                      <a:pt x="7" y="1340"/>
                    </a:lnTo>
                    <a:lnTo>
                      <a:pt x="7" y="1179"/>
                    </a:lnTo>
                    <a:lnTo>
                      <a:pt x="2" y="1179"/>
                    </a:lnTo>
                    <a:moveTo>
                      <a:pt x="2" y="1013"/>
                    </a:moveTo>
                    <a:lnTo>
                      <a:pt x="2" y="1174"/>
                    </a:lnTo>
                    <a:lnTo>
                      <a:pt x="7" y="1174"/>
                    </a:lnTo>
                    <a:lnTo>
                      <a:pt x="7" y="1013"/>
                    </a:lnTo>
                    <a:lnTo>
                      <a:pt x="2" y="1013"/>
                    </a:lnTo>
                    <a:moveTo>
                      <a:pt x="2" y="845"/>
                    </a:moveTo>
                    <a:lnTo>
                      <a:pt x="2" y="1006"/>
                    </a:lnTo>
                    <a:lnTo>
                      <a:pt x="7" y="1006"/>
                    </a:lnTo>
                    <a:lnTo>
                      <a:pt x="7" y="845"/>
                    </a:lnTo>
                    <a:lnTo>
                      <a:pt x="2" y="845"/>
                    </a:lnTo>
                    <a:moveTo>
                      <a:pt x="2" y="679"/>
                    </a:moveTo>
                    <a:lnTo>
                      <a:pt x="2" y="840"/>
                    </a:lnTo>
                    <a:lnTo>
                      <a:pt x="7" y="840"/>
                    </a:lnTo>
                    <a:lnTo>
                      <a:pt x="9" y="679"/>
                    </a:lnTo>
                    <a:lnTo>
                      <a:pt x="2" y="679"/>
                    </a:lnTo>
                    <a:moveTo>
                      <a:pt x="2" y="513"/>
                    </a:moveTo>
                    <a:lnTo>
                      <a:pt x="2" y="674"/>
                    </a:lnTo>
                    <a:lnTo>
                      <a:pt x="9" y="674"/>
                    </a:lnTo>
                    <a:lnTo>
                      <a:pt x="9" y="513"/>
                    </a:lnTo>
                    <a:lnTo>
                      <a:pt x="2" y="513"/>
                    </a:lnTo>
                    <a:moveTo>
                      <a:pt x="2" y="348"/>
                    </a:moveTo>
                    <a:lnTo>
                      <a:pt x="2" y="509"/>
                    </a:lnTo>
                    <a:lnTo>
                      <a:pt x="9" y="509"/>
                    </a:lnTo>
                    <a:lnTo>
                      <a:pt x="9" y="348"/>
                    </a:lnTo>
                    <a:lnTo>
                      <a:pt x="2" y="348"/>
                    </a:lnTo>
                    <a:moveTo>
                      <a:pt x="4" y="182"/>
                    </a:moveTo>
                    <a:lnTo>
                      <a:pt x="2" y="341"/>
                    </a:lnTo>
                    <a:lnTo>
                      <a:pt x="9" y="341"/>
                    </a:lnTo>
                    <a:lnTo>
                      <a:pt x="9" y="182"/>
                    </a:lnTo>
                    <a:lnTo>
                      <a:pt x="4" y="182"/>
                    </a:lnTo>
                    <a:moveTo>
                      <a:pt x="4" y="14"/>
                    </a:moveTo>
                    <a:lnTo>
                      <a:pt x="4" y="175"/>
                    </a:lnTo>
                    <a:lnTo>
                      <a:pt x="9" y="175"/>
                    </a:lnTo>
                    <a:lnTo>
                      <a:pt x="9" y="14"/>
                    </a:lnTo>
                    <a:lnTo>
                      <a:pt x="4" y="14"/>
                    </a:lnTo>
                    <a:moveTo>
                      <a:pt x="9" y="0"/>
                    </a:moveTo>
                    <a:lnTo>
                      <a:pt x="4" y="4"/>
                    </a:lnTo>
                    <a:lnTo>
                      <a:pt x="4" y="9"/>
                    </a:lnTo>
                    <a:lnTo>
                      <a:pt x="9" y="9"/>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92" name="Freeform 1009"/>
              <p:cNvSpPr>
                <a:spLocks noEditPoints="1"/>
              </p:cNvSpPr>
              <p:nvPr/>
            </p:nvSpPr>
            <p:spPr bwMode="auto">
              <a:xfrm>
                <a:off x="3136" y="960"/>
                <a:ext cx="7" cy="779"/>
              </a:xfrm>
              <a:custGeom>
                <a:avLst/>
                <a:gdLst>
                  <a:gd name="T0" fmla="*/ 0 w 7"/>
                  <a:gd name="T1" fmla="*/ 651 h 779"/>
                  <a:gd name="T2" fmla="*/ 0 w 7"/>
                  <a:gd name="T3" fmla="*/ 779 h 779"/>
                  <a:gd name="T4" fmla="*/ 7 w 7"/>
                  <a:gd name="T5" fmla="*/ 774 h 779"/>
                  <a:gd name="T6" fmla="*/ 7 w 7"/>
                  <a:gd name="T7" fmla="*/ 651 h 779"/>
                  <a:gd name="T8" fmla="*/ 0 w 7"/>
                  <a:gd name="T9" fmla="*/ 651 h 779"/>
                  <a:gd name="T10" fmla="*/ 3 w 7"/>
                  <a:gd name="T11" fmla="*/ 485 h 779"/>
                  <a:gd name="T12" fmla="*/ 0 w 7"/>
                  <a:gd name="T13" fmla="*/ 646 h 779"/>
                  <a:gd name="T14" fmla="*/ 7 w 7"/>
                  <a:gd name="T15" fmla="*/ 646 h 779"/>
                  <a:gd name="T16" fmla="*/ 7 w 7"/>
                  <a:gd name="T17" fmla="*/ 485 h 779"/>
                  <a:gd name="T18" fmla="*/ 3 w 7"/>
                  <a:gd name="T19" fmla="*/ 485 h 779"/>
                  <a:gd name="T20" fmla="*/ 3 w 7"/>
                  <a:gd name="T21" fmla="*/ 319 h 779"/>
                  <a:gd name="T22" fmla="*/ 3 w 7"/>
                  <a:gd name="T23" fmla="*/ 480 h 779"/>
                  <a:gd name="T24" fmla="*/ 7 w 7"/>
                  <a:gd name="T25" fmla="*/ 480 h 779"/>
                  <a:gd name="T26" fmla="*/ 7 w 7"/>
                  <a:gd name="T27" fmla="*/ 319 h 779"/>
                  <a:gd name="T28" fmla="*/ 3 w 7"/>
                  <a:gd name="T29" fmla="*/ 319 h 779"/>
                  <a:gd name="T30" fmla="*/ 3 w 7"/>
                  <a:gd name="T31" fmla="*/ 154 h 779"/>
                  <a:gd name="T32" fmla="*/ 3 w 7"/>
                  <a:gd name="T33" fmla="*/ 315 h 779"/>
                  <a:gd name="T34" fmla="*/ 7 w 7"/>
                  <a:gd name="T35" fmla="*/ 315 h 779"/>
                  <a:gd name="T36" fmla="*/ 7 w 7"/>
                  <a:gd name="T37" fmla="*/ 154 h 779"/>
                  <a:gd name="T38" fmla="*/ 3 w 7"/>
                  <a:gd name="T39" fmla="*/ 154 h 779"/>
                  <a:gd name="T40" fmla="*/ 3 w 7"/>
                  <a:gd name="T41" fmla="*/ 0 h 779"/>
                  <a:gd name="T42" fmla="*/ 3 w 7"/>
                  <a:gd name="T43" fmla="*/ 147 h 779"/>
                  <a:gd name="T44" fmla="*/ 7 w 7"/>
                  <a:gd name="T45" fmla="*/ 147 h 779"/>
                  <a:gd name="T46" fmla="*/ 7 w 7"/>
                  <a:gd name="T47" fmla="*/ 0 h 779"/>
                  <a:gd name="T48" fmla="*/ 3 w 7"/>
                  <a:gd name="T49"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779">
                    <a:moveTo>
                      <a:pt x="0" y="651"/>
                    </a:moveTo>
                    <a:lnTo>
                      <a:pt x="0" y="779"/>
                    </a:lnTo>
                    <a:lnTo>
                      <a:pt x="7" y="774"/>
                    </a:lnTo>
                    <a:lnTo>
                      <a:pt x="7" y="651"/>
                    </a:lnTo>
                    <a:lnTo>
                      <a:pt x="0" y="651"/>
                    </a:lnTo>
                    <a:close/>
                    <a:moveTo>
                      <a:pt x="3" y="485"/>
                    </a:moveTo>
                    <a:lnTo>
                      <a:pt x="0" y="646"/>
                    </a:lnTo>
                    <a:lnTo>
                      <a:pt x="7" y="646"/>
                    </a:lnTo>
                    <a:lnTo>
                      <a:pt x="7" y="485"/>
                    </a:lnTo>
                    <a:lnTo>
                      <a:pt x="3" y="485"/>
                    </a:lnTo>
                    <a:close/>
                    <a:moveTo>
                      <a:pt x="3" y="319"/>
                    </a:moveTo>
                    <a:lnTo>
                      <a:pt x="3" y="480"/>
                    </a:lnTo>
                    <a:lnTo>
                      <a:pt x="7" y="480"/>
                    </a:lnTo>
                    <a:lnTo>
                      <a:pt x="7" y="319"/>
                    </a:lnTo>
                    <a:lnTo>
                      <a:pt x="3" y="319"/>
                    </a:lnTo>
                    <a:close/>
                    <a:moveTo>
                      <a:pt x="3" y="154"/>
                    </a:moveTo>
                    <a:lnTo>
                      <a:pt x="3" y="315"/>
                    </a:lnTo>
                    <a:lnTo>
                      <a:pt x="7" y="315"/>
                    </a:lnTo>
                    <a:lnTo>
                      <a:pt x="7" y="154"/>
                    </a:lnTo>
                    <a:lnTo>
                      <a:pt x="3" y="154"/>
                    </a:lnTo>
                    <a:close/>
                    <a:moveTo>
                      <a:pt x="3" y="0"/>
                    </a:moveTo>
                    <a:lnTo>
                      <a:pt x="3" y="147"/>
                    </a:lnTo>
                    <a:lnTo>
                      <a:pt x="7" y="147"/>
                    </a:lnTo>
                    <a:lnTo>
                      <a:pt x="7" y="0"/>
                    </a:lnTo>
                    <a:lnTo>
                      <a:pt x="3"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93" name="Freeform 1010"/>
              <p:cNvSpPr>
                <a:spLocks noEditPoints="1"/>
              </p:cNvSpPr>
              <p:nvPr/>
            </p:nvSpPr>
            <p:spPr bwMode="auto">
              <a:xfrm>
                <a:off x="3136" y="960"/>
                <a:ext cx="7" cy="779"/>
              </a:xfrm>
              <a:custGeom>
                <a:avLst/>
                <a:gdLst>
                  <a:gd name="T0" fmla="*/ 0 w 7"/>
                  <a:gd name="T1" fmla="*/ 651 h 779"/>
                  <a:gd name="T2" fmla="*/ 0 w 7"/>
                  <a:gd name="T3" fmla="*/ 779 h 779"/>
                  <a:gd name="T4" fmla="*/ 7 w 7"/>
                  <a:gd name="T5" fmla="*/ 774 h 779"/>
                  <a:gd name="T6" fmla="*/ 7 w 7"/>
                  <a:gd name="T7" fmla="*/ 651 h 779"/>
                  <a:gd name="T8" fmla="*/ 0 w 7"/>
                  <a:gd name="T9" fmla="*/ 651 h 779"/>
                  <a:gd name="T10" fmla="*/ 3 w 7"/>
                  <a:gd name="T11" fmla="*/ 485 h 779"/>
                  <a:gd name="T12" fmla="*/ 0 w 7"/>
                  <a:gd name="T13" fmla="*/ 646 h 779"/>
                  <a:gd name="T14" fmla="*/ 7 w 7"/>
                  <a:gd name="T15" fmla="*/ 646 h 779"/>
                  <a:gd name="T16" fmla="*/ 7 w 7"/>
                  <a:gd name="T17" fmla="*/ 485 h 779"/>
                  <a:gd name="T18" fmla="*/ 3 w 7"/>
                  <a:gd name="T19" fmla="*/ 485 h 779"/>
                  <a:gd name="T20" fmla="*/ 3 w 7"/>
                  <a:gd name="T21" fmla="*/ 319 h 779"/>
                  <a:gd name="T22" fmla="*/ 3 w 7"/>
                  <a:gd name="T23" fmla="*/ 480 h 779"/>
                  <a:gd name="T24" fmla="*/ 7 w 7"/>
                  <a:gd name="T25" fmla="*/ 480 h 779"/>
                  <a:gd name="T26" fmla="*/ 7 w 7"/>
                  <a:gd name="T27" fmla="*/ 319 h 779"/>
                  <a:gd name="T28" fmla="*/ 3 w 7"/>
                  <a:gd name="T29" fmla="*/ 319 h 779"/>
                  <a:gd name="T30" fmla="*/ 3 w 7"/>
                  <a:gd name="T31" fmla="*/ 154 h 779"/>
                  <a:gd name="T32" fmla="*/ 3 w 7"/>
                  <a:gd name="T33" fmla="*/ 315 h 779"/>
                  <a:gd name="T34" fmla="*/ 7 w 7"/>
                  <a:gd name="T35" fmla="*/ 315 h 779"/>
                  <a:gd name="T36" fmla="*/ 7 w 7"/>
                  <a:gd name="T37" fmla="*/ 154 h 779"/>
                  <a:gd name="T38" fmla="*/ 3 w 7"/>
                  <a:gd name="T39" fmla="*/ 154 h 779"/>
                  <a:gd name="T40" fmla="*/ 3 w 7"/>
                  <a:gd name="T41" fmla="*/ 0 h 779"/>
                  <a:gd name="T42" fmla="*/ 3 w 7"/>
                  <a:gd name="T43" fmla="*/ 147 h 779"/>
                  <a:gd name="T44" fmla="*/ 7 w 7"/>
                  <a:gd name="T45" fmla="*/ 147 h 779"/>
                  <a:gd name="T46" fmla="*/ 7 w 7"/>
                  <a:gd name="T47" fmla="*/ 0 h 779"/>
                  <a:gd name="T48" fmla="*/ 3 w 7"/>
                  <a:gd name="T49"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779">
                    <a:moveTo>
                      <a:pt x="0" y="651"/>
                    </a:moveTo>
                    <a:lnTo>
                      <a:pt x="0" y="779"/>
                    </a:lnTo>
                    <a:lnTo>
                      <a:pt x="7" y="774"/>
                    </a:lnTo>
                    <a:lnTo>
                      <a:pt x="7" y="651"/>
                    </a:lnTo>
                    <a:lnTo>
                      <a:pt x="0" y="651"/>
                    </a:lnTo>
                    <a:moveTo>
                      <a:pt x="3" y="485"/>
                    </a:moveTo>
                    <a:lnTo>
                      <a:pt x="0" y="646"/>
                    </a:lnTo>
                    <a:lnTo>
                      <a:pt x="7" y="646"/>
                    </a:lnTo>
                    <a:lnTo>
                      <a:pt x="7" y="485"/>
                    </a:lnTo>
                    <a:lnTo>
                      <a:pt x="3" y="485"/>
                    </a:lnTo>
                    <a:moveTo>
                      <a:pt x="3" y="319"/>
                    </a:moveTo>
                    <a:lnTo>
                      <a:pt x="3" y="480"/>
                    </a:lnTo>
                    <a:lnTo>
                      <a:pt x="7" y="480"/>
                    </a:lnTo>
                    <a:lnTo>
                      <a:pt x="7" y="319"/>
                    </a:lnTo>
                    <a:lnTo>
                      <a:pt x="3" y="319"/>
                    </a:lnTo>
                    <a:moveTo>
                      <a:pt x="3" y="154"/>
                    </a:moveTo>
                    <a:lnTo>
                      <a:pt x="3" y="315"/>
                    </a:lnTo>
                    <a:lnTo>
                      <a:pt x="7" y="315"/>
                    </a:lnTo>
                    <a:lnTo>
                      <a:pt x="7" y="154"/>
                    </a:lnTo>
                    <a:lnTo>
                      <a:pt x="3" y="154"/>
                    </a:lnTo>
                    <a:moveTo>
                      <a:pt x="3" y="0"/>
                    </a:moveTo>
                    <a:lnTo>
                      <a:pt x="3" y="147"/>
                    </a:lnTo>
                    <a:lnTo>
                      <a:pt x="7" y="147"/>
                    </a:lnTo>
                    <a:lnTo>
                      <a:pt x="7"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94" name="Freeform 1011"/>
              <p:cNvSpPr>
                <a:spLocks noEditPoints="1"/>
              </p:cNvSpPr>
              <p:nvPr/>
            </p:nvSpPr>
            <p:spPr bwMode="auto">
              <a:xfrm>
                <a:off x="3134" y="1734"/>
                <a:ext cx="9" cy="1537"/>
              </a:xfrm>
              <a:custGeom>
                <a:avLst/>
                <a:gdLst>
                  <a:gd name="T0" fmla="*/ 0 w 9"/>
                  <a:gd name="T1" fmla="*/ 1373 h 1537"/>
                  <a:gd name="T2" fmla="*/ 0 w 9"/>
                  <a:gd name="T3" fmla="*/ 1537 h 1537"/>
                  <a:gd name="T4" fmla="*/ 7 w 9"/>
                  <a:gd name="T5" fmla="*/ 1537 h 1537"/>
                  <a:gd name="T6" fmla="*/ 7 w 9"/>
                  <a:gd name="T7" fmla="*/ 1373 h 1537"/>
                  <a:gd name="T8" fmla="*/ 0 w 9"/>
                  <a:gd name="T9" fmla="*/ 1373 h 1537"/>
                  <a:gd name="T10" fmla="*/ 0 w 9"/>
                  <a:gd name="T11" fmla="*/ 1208 h 1537"/>
                  <a:gd name="T12" fmla="*/ 0 w 9"/>
                  <a:gd name="T13" fmla="*/ 1369 h 1537"/>
                  <a:gd name="T14" fmla="*/ 7 w 9"/>
                  <a:gd name="T15" fmla="*/ 1369 h 1537"/>
                  <a:gd name="T16" fmla="*/ 7 w 9"/>
                  <a:gd name="T17" fmla="*/ 1208 h 1537"/>
                  <a:gd name="T18" fmla="*/ 0 w 9"/>
                  <a:gd name="T19" fmla="*/ 1208 h 1537"/>
                  <a:gd name="T20" fmla="*/ 2 w 9"/>
                  <a:gd name="T21" fmla="*/ 1042 h 1537"/>
                  <a:gd name="T22" fmla="*/ 0 w 9"/>
                  <a:gd name="T23" fmla="*/ 1203 h 1537"/>
                  <a:gd name="T24" fmla="*/ 7 w 9"/>
                  <a:gd name="T25" fmla="*/ 1203 h 1537"/>
                  <a:gd name="T26" fmla="*/ 7 w 9"/>
                  <a:gd name="T27" fmla="*/ 1042 h 1537"/>
                  <a:gd name="T28" fmla="*/ 2 w 9"/>
                  <a:gd name="T29" fmla="*/ 1042 h 1537"/>
                  <a:gd name="T30" fmla="*/ 2 w 9"/>
                  <a:gd name="T31" fmla="*/ 876 h 1537"/>
                  <a:gd name="T32" fmla="*/ 2 w 9"/>
                  <a:gd name="T33" fmla="*/ 1035 h 1537"/>
                  <a:gd name="T34" fmla="*/ 7 w 9"/>
                  <a:gd name="T35" fmla="*/ 1035 h 1537"/>
                  <a:gd name="T36" fmla="*/ 7 w 9"/>
                  <a:gd name="T37" fmla="*/ 876 h 1537"/>
                  <a:gd name="T38" fmla="*/ 2 w 9"/>
                  <a:gd name="T39" fmla="*/ 876 h 1537"/>
                  <a:gd name="T40" fmla="*/ 2 w 9"/>
                  <a:gd name="T41" fmla="*/ 708 h 1537"/>
                  <a:gd name="T42" fmla="*/ 2 w 9"/>
                  <a:gd name="T43" fmla="*/ 869 h 1537"/>
                  <a:gd name="T44" fmla="*/ 7 w 9"/>
                  <a:gd name="T45" fmla="*/ 869 h 1537"/>
                  <a:gd name="T46" fmla="*/ 7 w 9"/>
                  <a:gd name="T47" fmla="*/ 708 h 1537"/>
                  <a:gd name="T48" fmla="*/ 2 w 9"/>
                  <a:gd name="T49" fmla="*/ 708 h 1537"/>
                  <a:gd name="T50" fmla="*/ 2 w 9"/>
                  <a:gd name="T51" fmla="*/ 542 h 1537"/>
                  <a:gd name="T52" fmla="*/ 2 w 9"/>
                  <a:gd name="T53" fmla="*/ 703 h 1537"/>
                  <a:gd name="T54" fmla="*/ 7 w 9"/>
                  <a:gd name="T55" fmla="*/ 703 h 1537"/>
                  <a:gd name="T56" fmla="*/ 7 w 9"/>
                  <a:gd name="T57" fmla="*/ 542 h 1537"/>
                  <a:gd name="T58" fmla="*/ 2 w 9"/>
                  <a:gd name="T59" fmla="*/ 542 h 1537"/>
                  <a:gd name="T60" fmla="*/ 2 w 9"/>
                  <a:gd name="T61" fmla="*/ 376 h 1537"/>
                  <a:gd name="T62" fmla="*/ 2 w 9"/>
                  <a:gd name="T63" fmla="*/ 537 h 1537"/>
                  <a:gd name="T64" fmla="*/ 7 w 9"/>
                  <a:gd name="T65" fmla="*/ 537 h 1537"/>
                  <a:gd name="T66" fmla="*/ 7 w 9"/>
                  <a:gd name="T67" fmla="*/ 376 h 1537"/>
                  <a:gd name="T68" fmla="*/ 2 w 9"/>
                  <a:gd name="T69" fmla="*/ 376 h 1537"/>
                  <a:gd name="T70" fmla="*/ 2 w 9"/>
                  <a:gd name="T71" fmla="*/ 211 h 1537"/>
                  <a:gd name="T72" fmla="*/ 2 w 9"/>
                  <a:gd name="T73" fmla="*/ 372 h 1537"/>
                  <a:gd name="T74" fmla="*/ 7 w 9"/>
                  <a:gd name="T75" fmla="*/ 372 h 1537"/>
                  <a:gd name="T76" fmla="*/ 9 w 9"/>
                  <a:gd name="T77" fmla="*/ 211 h 1537"/>
                  <a:gd name="T78" fmla="*/ 2 w 9"/>
                  <a:gd name="T79" fmla="*/ 211 h 1537"/>
                  <a:gd name="T80" fmla="*/ 2 w 9"/>
                  <a:gd name="T81" fmla="*/ 43 h 1537"/>
                  <a:gd name="T82" fmla="*/ 2 w 9"/>
                  <a:gd name="T83" fmla="*/ 204 h 1537"/>
                  <a:gd name="T84" fmla="*/ 9 w 9"/>
                  <a:gd name="T85" fmla="*/ 204 h 1537"/>
                  <a:gd name="T86" fmla="*/ 9 w 9"/>
                  <a:gd name="T87" fmla="*/ 43 h 1537"/>
                  <a:gd name="T88" fmla="*/ 2 w 9"/>
                  <a:gd name="T89" fmla="*/ 43 h 1537"/>
                  <a:gd name="T90" fmla="*/ 9 w 9"/>
                  <a:gd name="T91" fmla="*/ 0 h 1537"/>
                  <a:gd name="T92" fmla="*/ 2 w 9"/>
                  <a:gd name="T93" fmla="*/ 5 h 1537"/>
                  <a:gd name="T94" fmla="*/ 2 w 9"/>
                  <a:gd name="T95" fmla="*/ 38 h 1537"/>
                  <a:gd name="T96" fmla="*/ 9 w 9"/>
                  <a:gd name="T97" fmla="*/ 38 h 1537"/>
                  <a:gd name="T98" fmla="*/ 9 w 9"/>
                  <a:gd name="T99"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 h="1537">
                    <a:moveTo>
                      <a:pt x="0" y="1373"/>
                    </a:moveTo>
                    <a:lnTo>
                      <a:pt x="0" y="1537"/>
                    </a:lnTo>
                    <a:lnTo>
                      <a:pt x="7" y="1537"/>
                    </a:lnTo>
                    <a:lnTo>
                      <a:pt x="7" y="1373"/>
                    </a:lnTo>
                    <a:lnTo>
                      <a:pt x="0" y="1373"/>
                    </a:lnTo>
                    <a:close/>
                    <a:moveTo>
                      <a:pt x="0" y="1208"/>
                    </a:moveTo>
                    <a:lnTo>
                      <a:pt x="0" y="1369"/>
                    </a:lnTo>
                    <a:lnTo>
                      <a:pt x="7" y="1369"/>
                    </a:lnTo>
                    <a:lnTo>
                      <a:pt x="7" y="1208"/>
                    </a:lnTo>
                    <a:lnTo>
                      <a:pt x="0" y="1208"/>
                    </a:lnTo>
                    <a:close/>
                    <a:moveTo>
                      <a:pt x="2" y="1042"/>
                    </a:moveTo>
                    <a:lnTo>
                      <a:pt x="0" y="1203"/>
                    </a:lnTo>
                    <a:lnTo>
                      <a:pt x="7" y="1203"/>
                    </a:lnTo>
                    <a:lnTo>
                      <a:pt x="7" y="1042"/>
                    </a:lnTo>
                    <a:lnTo>
                      <a:pt x="2" y="1042"/>
                    </a:lnTo>
                    <a:close/>
                    <a:moveTo>
                      <a:pt x="2" y="876"/>
                    </a:moveTo>
                    <a:lnTo>
                      <a:pt x="2" y="1035"/>
                    </a:lnTo>
                    <a:lnTo>
                      <a:pt x="7" y="1035"/>
                    </a:lnTo>
                    <a:lnTo>
                      <a:pt x="7" y="876"/>
                    </a:lnTo>
                    <a:lnTo>
                      <a:pt x="2" y="876"/>
                    </a:lnTo>
                    <a:close/>
                    <a:moveTo>
                      <a:pt x="2" y="708"/>
                    </a:moveTo>
                    <a:lnTo>
                      <a:pt x="2" y="869"/>
                    </a:lnTo>
                    <a:lnTo>
                      <a:pt x="7" y="869"/>
                    </a:lnTo>
                    <a:lnTo>
                      <a:pt x="7" y="708"/>
                    </a:lnTo>
                    <a:lnTo>
                      <a:pt x="2" y="708"/>
                    </a:lnTo>
                    <a:close/>
                    <a:moveTo>
                      <a:pt x="2" y="542"/>
                    </a:moveTo>
                    <a:lnTo>
                      <a:pt x="2" y="703"/>
                    </a:lnTo>
                    <a:lnTo>
                      <a:pt x="7" y="703"/>
                    </a:lnTo>
                    <a:lnTo>
                      <a:pt x="7" y="542"/>
                    </a:lnTo>
                    <a:lnTo>
                      <a:pt x="2" y="542"/>
                    </a:lnTo>
                    <a:close/>
                    <a:moveTo>
                      <a:pt x="2" y="376"/>
                    </a:moveTo>
                    <a:lnTo>
                      <a:pt x="2" y="537"/>
                    </a:lnTo>
                    <a:lnTo>
                      <a:pt x="7" y="537"/>
                    </a:lnTo>
                    <a:lnTo>
                      <a:pt x="7" y="376"/>
                    </a:lnTo>
                    <a:lnTo>
                      <a:pt x="2" y="376"/>
                    </a:lnTo>
                    <a:close/>
                    <a:moveTo>
                      <a:pt x="2" y="211"/>
                    </a:moveTo>
                    <a:lnTo>
                      <a:pt x="2" y="372"/>
                    </a:lnTo>
                    <a:lnTo>
                      <a:pt x="7" y="372"/>
                    </a:lnTo>
                    <a:lnTo>
                      <a:pt x="9" y="211"/>
                    </a:lnTo>
                    <a:lnTo>
                      <a:pt x="2" y="211"/>
                    </a:lnTo>
                    <a:close/>
                    <a:moveTo>
                      <a:pt x="2" y="43"/>
                    </a:moveTo>
                    <a:lnTo>
                      <a:pt x="2" y="204"/>
                    </a:lnTo>
                    <a:lnTo>
                      <a:pt x="9" y="204"/>
                    </a:lnTo>
                    <a:lnTo>
                      <a:pt x="9" y="43"/>
                    </a:lnTo>
                    <a:lnTo>
                      <a:pt x="2" y="43"/>
                    </a:lnTo>
                    <a:close/>
                    <a:moveTo>
                      <a:pt x="9" y="0"/>
                    </a:moveTo>
                    <a:lnTo>
                      <a:pt x="2" y="5"/>
                    </a:lnTo>
                    <a:lnTo>
                      <a:pt x="2" y="38"/>
                    </a:lnTo>
                    <a:lnTo>
                      <a:pt x="9" y="38"/>
                    </a:lnTo>
                    <a:lnTo>
                      <a:pt x="9"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95" name="Freeform 1012"/>
              <p:cNvSpPr>
                <a:spLocks noEditPoints="1"/>
              </p:cNvSpPr>
              <p:nvPr/>
            </p:nvSpPr>
            <p:spPr bwMode="auto">
              <a:xfrm>
                <a:off x="3134" y="1734"/>
                <a:ext cx="9" cy="1537"/>
              </a:xfrm>
              <a:custGeom>
                <a:avLst/>
                <a:gdLst>
                  <a:gd name="T0" fmla="*/ 0 w 9"/>
                  <a:gd name="T1" fmla="*/ 1373 h 1537"/>
                  <a:gd name="T2" fmla="*/ 0 w 9"/>
                  <a:gd name="T3" fmla="*/ 1537 h 1537"/>
                  <a:gd name="T4" fmla="*/ 7 w 9"/>
                  <a:gd name="T5" fmla="*/ 1537 h 1537"/>
                  <a:gd name="T6" fmla="*/ 7 w 9"/>
                  <a:gd name="T7" fmla="*/ 1373 h 1537"/>
                  <a:gd name="T8" fmla="*/ 0 w 9"/>
                  <a:gd name="T9" fmla="*/ 1373 h 1537"/>
                  <a:gd name="T10" fmla="*/ 0 w 9"/>
                  <a:gd name="T11" fmla="*/ 1208 h 1537"/>
                  <a:gd name="T12" fmla="*/ 0 w 9"/>
                  <a:gd name="T13" fmla="*/ 1369 h 1537"/>
                  <a:gd name="T14" fmla="*/ 7 w 9"/>
                  <a:gd name="T15" fmla="*/ 1369 h 1537"/>
                  <a:gd name="T16" fmla="*/ 7 w 9"/>
                  <a:gd name="T17" fmla="*/ 1208 h 1537"/>
                  <a:gd name="T18" fmla="*/ 0 w 9"/>
                  <a:gd name="T19" fmla="*/ 1208 h 1537"/>
                  <a:gd name="T20" fmla="*/ 2 w 9"/>
                  <a:gd name="T21" fmla="*/ 1042 h 1537"/>
                  <a:gd name="T22" fmla="*/ 0 w 9"/>
                  <a:gd name="T23" fmla="*/ 1203 h 1537"/>
                  <a:gd name="T24" fmla="*/ 7 w 9"/>
                  <a:gd name="T25" fmla="*/ 1203 h 1537"/>
                  <a:gd name="T26" fmla="*/ 7 w 9"/>
                  <a:gd name="T27" fmla="*/ 1042 h 1537"/>
                  <a:gd name="T28" fmla="*/ 2 w 9"/>
                  <a:gd name="T29" fmla="*/ 1042 h 1537"/>
                  <a:gd name="T30" fmla="*/ 2 w 9"/>
                  <a:gd name="T31" fmla="*/ 876 h 1537"/>
                  <a:gd name="T32" fmla="*/ 2 w 9"/>
                  <a:gd name="T33" fmla="*/ 1035 h 1537"/>
                  <a:gd name="T34" fmla="*/ 7 w 9"/>
                  <a:gd name="T35" fmla="*/ 1035 h 1537"/>
                  <a:gd name="T36" fmla="*/ 7 w 9"/>
                  <a:gd name="T37" fmla="*/ 876 h 1537"/>
                  <a:gd name="T38" fmla="*/ 2 w 9"/>
                  <a:gd name="T39" fmla="*/ 876 h 1537"/>
                  <a:gd name="T40" fmla="*/ 2 w 9"/>
                  <a:gd name="T41" fmla="*/ 708 h 1537"/>
                  <a:gd name="T42" fmla="*/ 2 w 9"/>
                  <a:gd name="T43" fmla="*/ 869 h 1537"/>
                  <a:gd name="T44" fmla="*/ 7 w 9"/>
                  <a:gd name="T45" fmla="*/ 869 h 1537"/>
                  <a:gd name="T46" fmla="*/ 7 w 9"/>
                  <a:gd name="T47" fmla="*/ 708 h 1537"/>
                  <a:gd name="T48" fmla="*/ 2 w 9"/>
                  <a:gd name="T49" fmla="*/ 708 h 1537"/>
                  <a:gd name="T50" fmla="*/ 2 w 9"/>
                  <a:gd name="T51" fmla="*/ 542 h 1537"/>
                  <a:gd name="T52" fmla="*/ 2 w 9"/>
                  <a:gd name="T53" fmla="*/ 703 h 1537"/>
                  <a:gd name="T54" fmla="*/ 7 w 9"/>
                  <a:gd name="T55" fmla="*/ 703 h 1537"/>
                  <a:gd name="T56" fmla="*/ 7 w 9"/>
                  <a:gd name="T57" fmla="*/ 542 h 1537"/>
                  <a:gd name="T58" fmla="*/ 2 w 9"/>
                  <a:gd name="T59" fmla="*/ 542 h 1537"/>
                  <a:gd name="T60" fmla="*/ 2 w 9"/>
                  <a:gd name="T61" fmla="*/ 376 h 1537"/>
                  <a:gd name="T62" fmla="*/ 2 w 9"/>
                  <a:gd name="T63" fmla="*/ 537 h 1537"/>
                  <a:gd name="T64" fmla="*/ 7 w 9"/>
                  <a:gd name="T65" fmla="*/ 537 h 1537"/>
                  <a:gd name="T66" fmla="*/ 7 w 9"/>
                  <a:gd name="T67" fmla="*/ 376 h 1537"/>
                  <a:gd name="T68" fmla="*/ 2 w 9"/>
                  <a:gd name="T69" fmla="*/ 376 h 1537"/>
                  <a:gd name="T70" fmla="*/ 2 w 9"/>
                  <a:gd name="T71" fmla="*/ 211 h 1537"/>
                  <a:gd name="T72" fmla="*/ 2 w 9"/>
                  <a:gd name="T73" fmla="*/ 372 h 1537"/>
                  <a:gd name="T74" fmla="*/ 7 w 9"/>
                  <a:gd name="T75" fmla="*/ 372 h 1537"/>
                  <a:gd name="T76" fmla="*/ 9 w 9"/>
                  <a:gd name="T77" fmla="*/ 211 h 1537"/>
                  <a:gd name="T78" fmla="*/ 2 w 9"/>
                  <a:gd name="T79" fmla="*/ 211 h 1537"/>
                  <a:gd name="T80" fmla="*/ 2 w 9"/>
                  <a:gd name="T81" fmla="*/ 43 h 1537"/>
                  <a:gd name="T82" fmla="*/ 2 w 9"/>
                  <a:gd name="T83" fmla="*/ 204 h 1537"/>
                  <a:gd name="T84" fmla="*/ 9 w 9"/>
                  <a:gd name="T85" fmla="*/ 204 h 1537"/>
                  <a:gd name="T86" fmla="*/ 9 w 9"/>
                  <a:gd name="T87" fmla="*/ 43 h 1537"/>
                  <a:gd name="T88" fmla="*/ 2 w 9"/>
                  <a:gd name="T89" fmla="*/ 43 h 1537"/>
                  <a:gd name="T90" fmla="*/ 9 w 9"/>
                  <a:gd name="T91" fmla="*/ 0 h 1537"/>
                  <a:gd name="T92" fmla="*/ 2 w 9"/>
                  <a:gd name="T93" fmla="*/ 5 h 1537"/>
                  <a:gd name="T94" fmla="*/ 2 w 9"/>
                  <a:gd name="T95" fmla="*/ 38 h 1537"/>
                  <a:gd name="T96" fmla="*/ 9 w 9"/>
                  <a:gd name="T97" fmla="*/ 38 h 1537"/>
                  <a:gd name="T98" fmla="*/ 9 w 9"/>
                  <a:gd name="T99"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 h="1537">
                    <a:moveTo>
                      <a:pt x="0" y="1373"/>
                    </a:moveTo>
                    <a:lnTo>
                      <a:pt x="0" y="1537"/>
                    </a:lnTo>
                    <a:lnTo>
                      <a:pt x="7" y="1537"/>
                    </a:lnTo>
                    <a:lnTo>
                      <a:pt x="7" y="1373"/>
                    </a:lnTo>
                    <a:lnTo>
                      <a:pt x="0" y="1373"/>
                    </a:lnTo>
                    <a:moveTo>
                      <a:pt x="0" y="1208"/>
                    </a:moveTo>
                    <a:lnTo>
                      <a:pt x="0" y="1369"/>
                    </a:lnTo>
                    <a:lnTo>
                      <a:pt x="7" y="1369"/>
                    </a:lnTo>
                    <a:lnTo>
                      <a:pt x="7" y="1208"/>
                    </a:lnTo>
                    <a:lnTo>
                      <a:pt x="0" y="1208"/>
                    </a:lnTo>
                    <a:moveTo>
                      <a:pt x="2" y="1042"/>
                    </a:moveTo>
                    <a:lnTo>
                      <a:pt x="0" y="1203"/>
                    </a:lnTo>
                    <a:lnTo>
                      <a:pt x="7" y="1203"/>
                    </a:lnTo>
                    <a:lnTo>
                      <a:pt x="7" y="1042"/>
                    </a:lnTo>
                    <a:lnTo>
                      <a:pt x="2" y="1042"/>
                    </a:lnTo>
                    <a:moveTo>
                      <a:pt x="2" y="876"/>
                    </a:moveTo>
                    <a:lnTo>
                      <a:pt x="2" y="1035"/>
                    </a:lnTo>
                    <a:lnTo>
                      <a:pt x="7" y="1035"/>
                    </a:lnTo>
                    <a:lnTo>
                      <a:pt x="7" y="876"/>
                    </a:lnTo>
                    <a:lnTo>
                      <a:pt x="2" y="876"/>
                    </a:lnTo>
                    <a:moveTo>
                      <a:pt x="2" y="708"/>
                    </a:moveTo>
                    <a:lnTo>
                      <a:pt x="2" y="869"/>
                    </a:lnTo>
                    <a:lnTo>
                      <a:pt x="7" y="869"/>
                    </a:lnTo>
                    <a:lnTo>
                      <a:pt x="7" y="708"/>
                    </a:lnTo>
                    <a:lnTo>
                      <a:pt x="2" y="708"/>
                    </a:lnTo>
                    <a:moveTo>
                      <a:pt x="2" y="542"/>
                    </a:moveTo>
                    <a:lnTo>
                      <a:pt x="2" y="703"/>
                    </a:lnTo>
                    <a:lnTo>
                      <a:pt x="7" y="703"/>
                    </a:lnTo>
                    <a:lnTo>
                      <a:pt x="7" y="542"/>
                    </a:lnTo>
                    <a:lnTo>
                      <a:pt x="2" y="542"/>
                    </a:lnTo>
                    <a:moveTo>
                      <a:pt x="2" y="376"/>
                    </a:moveTo>
                    <a:lnTo>
                      <a:pt x="2" y="537"/>
                    </a:lnTo>
                    <a:lnTo>
                      <a:pt x="7" y="537"/>
                    </a:lnTo>
                    <a:lnTo>
                      <a:pt x="7" y="376"/>
                    </a:lnTo>
                    <a:lnTo>
                      <a:pt x="2" y="376"/>
                    </a:lnTo>
                    <a:moveTo>
                      <a:pt x="2" y="211"/>
                    </a:moveTo>
                    <a:lnTo>
                      <a:pt x="2" y="372"/>
                    </a:lnTo>
                    <a:lnTo>
                      <a:pt x="7" y="372"/>
                    </a:lnTo>
                    <a:lnTo>
                      <a:pt x="9" y="211"/>
                    </a:lnTo>
                    <a:lnTo>
                      <a:pt x="2" y="211"/>
                    </a:lnTo>
                    <a:moveTo>
                      <a:pt x="2" y="43"/>
                    </a:moveTo>
                    <a:lnTo>
                      <a:pt x="2" y="204"/>
                    </a:lnTo>
                    <a:lnTo>
                      <a:pt x="9" y="204"/>
                    </a:lnTo>
                    <a:lnTo>
                      <a:pt x="9" y="43"/>
                    </a:lnTo>
                    <a:lnTo>
                      <a:pt x="2" y="43"/>
                    </a:lnTo>
                    <a:moveTo>
                      <a:pt x="9" y="0"/>
                    </a:moveTo>
                    <a:lnTo>
                      <a:pt x="2" y="5"/>
                    </a:lnTo>
                    <a:lnTo>
                      <a:pt x="2" y="38"/>
                    </a:lnTo>
                    <a:lnTo>
                      <a:pt x="9" y="38"/>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96" name="Freeform 1013"/>
              <p:cNvSpPr>
                <a:spLocks noEditPoints="1"/>
              </p:cNvSpPr>
              <p:nvPr/>
            </p:nvSpPr>
            <p:spPr bwMode="auto">
              <a:xfrm>
                <a:off x="2971" y="960"/>
                <a:ext cx="7" cy="916"/>
              </a:xfrm>
              <a:custGeom>
                <a:avLst/>
                <a:gdLst>
                  <a:gd name="T0" fmla="*/ 0 w 7"/>
                  <a:gd name="T1" fmla="*/ 817 h 916"/>
                  <a:gd name="T2" fmla="*/ 0 w 7"/>
                  <a:gd name="T3" fmla="*/ 916 h 916"/>
                  <a:gd name="T4" fmla="*/ 5 w 7"/>
                  <a:gd name="T5" fmla="*/ 911 h 916"/>
                  <a:gd name="T6" fmla="*/ 5 w 7"/>
                  <a:gd name="T7" fmla="*/ 817 h 916"/>
                  <a:gd name="T8" fmla="*/ 0 w 7"/>
                  <a:gd name="T9" fmla="*/ 817 h 916"/>
                  <a:gd name="T10" fmla="*/ 0 w 7"/>
                  <a:gd name="T11" fmla="*/ 651 h 916"/>
                  <a:gd name="T12" fmla="*/ 0 w 7"/>
                  <a:gd name="T13" fmla="*/ 812 h 916"/>
                  <a:gd name="T14" fmla="*/ 5 w 7"/>
                  <a:gd name="T15" fmla="*/ 812 h 916"/>
                  <a:gd name="T16" fmla="*/ 7 w 7"/>
                  <a:gd name="T17" fmla="*/ 651 h 916"/>
                  <a:gd name="T18" fmla="*/ 0 w 7"/>
                  <a:gd name="T19" fmla="*/ 651 h 916"/>
                  <a:gd name="T20" fmla="*/ 0 w 7"/>
                  <a:gd name="T21" fmla="*/ 485 h 916"/>
                  <a:gd name="T22" fmla="*/ 0 w 7"/>
                  <a:gd name="T23" fmla="*/ 646 h 916"/>
                  <a:gd name="T24" fmla="*/ 7 w 7"/>
                  <a:gd name="T25" fmla="*/ 646 h 916"/>
                  <a:gd name="T26" fmla="*/ 7 w 7"/>
                  <a:gd name="T27" fmla="*/ 485 h 916"/>
                  <a:gd name="T28" fmla="*/ 0 w 7"/>
                  <a:gd name="T29" fmla="*/ 485 h 916"/>
                  <a:gd name="T30" fmla="*/ 2 w 7"/>
                  <a:gd name="T31" fmla="*/ 319 h 916"/>
                  <a:gd name="T32" fmla="*/ 0 w 7"/>
                  <a:gd name="T33" fmla="*/ 480 h 916"/>
                  <a:gd name="T34" fmla="*/ 7 w 7"/>
                  <a:gd name="T35" fmla="*/ 480 h 916"/>
                  <a:gd name="T36" fmla="*/ 7 w 7"/>
                  <a:gd name="T37" fmla="*/ 319 h 916"/>
                  <a:gd name="T38" fmla="*/ 2 w 7"/>
                  <a:gd name="T39" fmla="*/ 319 h 916"/>
                  <a:gd name="T40" fmla="*/ 2 w 7"/>
                  <a:gd name="T41" fmla="*/ 222 h 916"/>
                  <a:gd name="T42" fmla="*/ 2 w 7"/>
                  <a:gd name="T43" fmla="*/ 312 h 916"/>
                  <a:gd name="T44" fmla="*/ 7 w 7"/>
                  <a:gd name="T45" fmla="*/ 312 h 916"/>
                  <a:gd name="T46" fmla="*/ 7 w 7"/>
                  <a:gd name="T47" fmla="*/ 222 h 916"/>
                  <a:gd name="T48" fmla="*/ 2 w 7"/>
                  <a:gd name="T49" fmla="*/ 222 h 916"/>
                  <a:gd name="T50" fmla="*/ 2 w 7"/>
                  <a:gd name="T51" fmla="*/ 154 h 916"/>
                  <a:gd name="T52" fmla="*/ 2 w 7"/>
                  <a:gd name="T53" fmla="*/ 184 h 916"/>
                  <a:gd name="T54" fmla="*/ 7 w 7"/>
                  <a:gd name="T55" fmla="*/ 184 h 916"/>
                  <a:gd name="T56" fmla="*/ 7 w 7"/>
                  <a:gd name="T57" fmla="*/ 154 h 916"/>
                  <a:gd name="T58" fmla="*/ 2 w 7"/>
                  <a:gd name="T59" fmla="*/ 154 h 916"/>
                  <a:gd name="T60" fmla="*/ 2 w 7"/>
                  <a:gd name="T61" fmla="*/ 0 h 916"/>
                  <a:gd name="T62" fmla="*/ 2 w 7"/>
                  <a:gd name="T63" fmla="*/ 147 h 916"/>
                  <a:gd name="T64" fmla="*/ 7 w 7"/>
                  <a:gd name="T65" fmla="*/ 147 h 916"/>
                  <a:gd name="T66" fmla="*/ 7 w 7"/>
                  <a:gd name="T67" fmla="*/ 0 h 916"/>
                  <a:gd name="T68" fmla="*/ 2 w 7"/>
                  <a:gd name="T69"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916">
                    <a:moveTo>
                      <a:pt x="0" y="817"/>
                    </a:moveTo>
                    <a:lnTo>
                      <a:pt x="0" y="916"/>
                    </a:lnTo>
                    <a:lnTo>
                      <a:pt x="5" y="911"/>
                    </a:lnTo>
                    <a:lnTo>
                      <a:pt x="5" y="817"/>
                    </a:lnTo>
                    <a:lnTo>
                      <a:pt x="0" y="817"/>
                    </a:lnTo>
                    <a:close/>
                    <a:moveTo>
                      <a:pt x="0" y="651"/>
                    </a:moveTo>
                    <a:lnTo>
                      <a:pt x="0" y="812"/>
                    </a:lnTo>
                    <a:lnTo>
                      <a:pt x="5" y="812"/>
                    </a:lnTo>
                    <a:lnTo>
                      <a:pt x="7" y="651"/>
                    </a:lnTo>
                    <a:lnTo>
                      <a:pt x="0" y="651"/>
                    </a:lnTo>
                    <a:close/>
                    <a:moveTo>
                      <a:pt x="0" y="485"/>
                    </a:moveTo>
                    <a:lnTo>
                      <a:pt x="0" y="646"/>
                    </a:lnTo>
                    <a:lnTo>
                      <a:pt x="7" y="646"/>
                    </a:lnTo>
                    <a:lnTo>
                      <a:pt x="7" y="485"/>
                    </a:lnTo>
                    <a:lnTo>
                      <a:pt x="0" y="485"/>
                    </a:lnTo>
                    <a:close/>
                    <a:moveTo>
                      <a:pt x="2" y="319"/>
                    </a:moveTo>
                    <a:lnTo>
                      <a:pt x="0" y="480"/>
                    </a:lnTo>
                    <a:lnTo>
                      <a:pt x="7" y="480"/>
                    </a:lnTo>
                    <a:lnTo>
                      <a:pt x="7" y="319"/>
                    </a:lnTo>
                    <a:lnTo>
                      <a:pt x="2" y="319"/>
                    </a:lnTo>
                    <a:close/>
                    <a:moveTo>
                      <a:pt x="2" y="222"/>
                    </a:moveTo>
                    <a:lnTo>
                      <a:pt x="2" y="312"/>
                    </a:lnTo>
                    <a:lnTo>
                      <a:pt x="7" y="312"/>
                    </a:lnTo>
                    <a:lnTo>
                      <a:pt x="7" y="222"/>
                    </a:lnTo>
                    <a:lnTo>
                      <a:pt x="2" y="222"/>
                    </a:lnTo>
                    <a:close/>
                    <a:moveTo>
                      <a:pt x="2" y="154"/>
                    </a:moveTo>
                    <a:lnTo>
                      <a:pt x="2" y="184"/>
                    </a:lnTo>
                    <a:lnTo>
                      <a:pt x="7" y="184"/>
                    </a:lnTo>
                    <a:lnTo>
                      <a:pt x="7" y="154"/>
                    </a:lnTo>
                    <a:lnTo>
                      <a:pt x="2" y="154"/>
                    </a:lnTo>
                    <a:close/>
                    <a:moveTo>
                      <a:pt x="2" y="0"/>
                    </a:moveTo>
                    <a:lnTo>
                      <a:pt x="2" y="147"/>
                    </a:lnTo>
                    <a:lnTo>
                      <a:pt x="7" y="147"/>
                    </a:lnTo>
                    <a:lnTo>
                      <a:pt x="7" y="0"/>
                    </a:lnTo>
                    <a:lnTo>
                      <a:pt x="2"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97" name="Freeform 1014"/>
              <p:cNvSpPr>
                <a:spLocks noEditPoints="1"/>
              </p:cNvSpPr>
              <p:nvPr/>
            </p:nvSpPr>
            <p:spPr bwMode="auto">
              <a:xfrm>
                <a:off x="2971" y="960"/>
                <a:ext cx="7" cy="916"/>
              </a:xfrm>
              <a:custGeom>
                <a:avLst/>
                <a:gdLst>
                  <a:gd name="T0" fmla="*/ 0 w 7"/>
                  <a:gd name="T1" fmla="*/ 817 h 916"/>
                  <a:gd name="T2" fmla="*/ 0 w 7"/>
                  <a:gd name="T3" fmla="*/ 916 h 916"/>
                  <a:gd name="T4" fmla="*/ 5 w 7"/>
                  <a:gd name="T5" fmla="*/ 911 h 916"/>
                  <a:gd name="T6" fmla="*/ 5 w 7"/>
                  <a:gd name="T7" fmla="*/ 817 h 916"/>
                  <a:gd name="T8" fmla="*/ 0 w 7"/>
                  <a:gd name="T9" fmla="*/ 817 h 916"/>
                  <a:gd name="T10" fmla="*/ 0 w 7"/>
                  <a:gd name="T11" fmla="*/ 651 h 916"/>
                  <a:gd name="T12" fmla="*/ 0 w 7"/>
                  <a:gd name="T13" fmla="*/ 812 h 916"/>
                  <a:gd name="T14" fmla="*/ 5 w 7"/>
                  <a:gd name="T15" fmla="*/ 812 h 916"/>
                  <a:gd name="T16" fmla="*/ 7 w 7"/>
                  <a:gd name="T17" fmla="*/ 651 h 916"/>
                  <a:gd name="T18" fmla="*/ 0 w 7"/>
                  <a:gd name="T19" fmla="*/ 651 h 916"/>
                  <a:gd name="T20" fmla="*/ 0 w 7"/>
                  <a:gd name="T21" fmla="*/ 485 h 916"/>
                  <a:gd name="T22" fmla="*/ 0 w 7"/>
                  <a:gd name="T23" fmla="*/ 646 h 916"/>
                  <a:gd name="T24" fmla="*/ 7 w 7"/>
                  <a:gd name="T25" fmla="*/ 646 h 916"/>
                  <a:gd name="T26" fmla="*/ 7 w 7"/>
                  <a:gd name="T27" fmla="*/ 485 h 916"/>
                  <a:gd name="T28" fmla="*/ 0 w 7"/>
                  <a:gd name="T29" fmla="*/ 485 h 916"/>
                  <a:gd name="T30" fmla="*/ 2 w 7"/>
                  <a:gd name="T31" fmla="*/ 319 h 916"/>
                  <a:gd name="T32" fmla="*/ 0 w 7"/>
                  <a:gd name="T33" fmla="*/ 480 h 916"/>
                  <a:gd name="T34" fmla="*/ 7 w 7"/>
                  <a:gd name="T35" fmla="*/ 480 h 916"/>
                  <a:gd name="T36" fmla="*/ 7 w 7"/>
                  <a:gd name="T37" fmla="*/ 319 h 916"/>
                  <a:gd name="T38" fmla="*/ 2 w 7"/>
                  <a:gd name="T39" fmla="*/ 319 h 916"/>
                  <a:gd name="T40" fmla="*/ 2 w 7"/>
                  <a:gd name="T41" fmla="*/ 222 h 916"/>
                  <a:gd name="T42" fmla="*/ 2 w 7"/>
                  <a:gd name="T43" fmla="*/ 312 h 916"/>
                  <a:gd name="T44" fmla="*/ 7 w 7"/>
                  <a:gd name="T45" fmla="*/ 312 h 916"/>
                  <a:gd name="T46" fmla="*/ 7 w 7"/>
                  <a:gd name="T47" fmla="*/ 222 h 916"/>
                  <a:gd name="T48" fmla="*/ 2 w 7"/>
                  <a:gd name="T49" fmla="*/ 222 h 916"/>
                  <a:gd name="T50" fmla="*/ 2 w 7"/>
                  <a:gd name="T51" fmla="*/ 154 h 916"/>
                  <a:gd name="T52" fmla="*/ 2 w 7"/>
                  <a:gd name="T53" fmla="*/ 184 h 916"/>
                  <a:gd name="T54" fmla="*/ 7 w 7"/>
                  <a:gd name="T55" fmla="*/ 184 h 916"/>
                  <a:gd name="T56" fmla="*/ 7 w 7"/>
                  <a:gd name="T57" fmla="*/ 154 h 916"/>
                  <a:gd name="T58" fmla="*/ 2 w 7"/>
                  <a:gd name="T59" fmla="*/ 154 h 916"/>
                  <a:gd name="T60" fmla="*/ 2 w 7"/>
                  <a:gd name="T61" fmla="*/ 0 h 916"/>
                  <a:gd name="T62" fmla="*/ 2 w 7"/>
                  <a:gd name="T63" fmla="*/ 147 h 916"/>
                  <a:gd name="T64" fmla="*/ 7 w 7"/>
                  <a:gd name="T65" fmla="*/ 147 h 916"/>
                  <a:gd name="T66" fmla="*/ 7 w 7"/>
                  <a:gd name="T67" fmla="*/ 0 h 916"/>
                  <a:gd name="T68" fmla="*/ 2 w 7"/>
                  <a:gd name="T69"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916">
                    <a:moveTo>
                      <a:pt x="0" y="817"/>
                    </a:moveTo>
                    <a:lnTo>
                      <a:pt x="0" y="916"/>
                    </a:lnTo>
                    <a:lnTo>
                      <a:pt x="5" y="911"/>
                    </a:lnTo>
                    <a:lnTo>
                      <a:pt x="5" y="817"/>
                    </a:lnTo>
                    <a:lnTo>
                      <a:pt x="0" y="817"/>
                    </a:lnTo>
                    <a:moveTo>
                      <a:pt x="0" y="651"/>
                    </a:moveTo>
                    <a:lnTo>
                      <a:pt x="0" y="812"/>
                    </a:lnTo>
                    <a:lnTo>
                      <a:pt x="5" y="812"/>
                    </a:lnTo>
                    <a:lnTo>
                      <a:pt x="7" y="651"/>
                    </a:lnTo>
                    <a:lnTo>
                      <a:pt x="0" y="651"/>
                    </a:lnTo>
                    <a:moveTo>
                      <a:pt x="0" y="485"/>
                    </a:moveTo>
                    <a:lnTo>
                      <a:pt x="0" y="646"/>
                    </a:lnTo>
                    <a:lnTo>
                      <a:pt x="7" y="646"/>
                    </a:lnTo>
                    <a:lnTo>
                      <a:pt x="7" y="485"/>
                    </a:lnTo>
                    <a:lnTo>
                      <a:pt x="0" y="485"/>
                    </a:lnTo>
                    <a:moveTo>
                      <a:pt x="2" y="319"/>
                    </a:moveTo>
                    <a:lnTo>
                      <a:pt x="0" y="480"/>
                    </a:lnTo>
                    <a:lnTo>
                      <a:pt x="7" y="480"/>
                    </a:lnTo>
                    <a:lnTo>
                      <a:pt x="7" y="319"/>
                    </a:lnTo>
                    <a:lnTo>
                      <a:pt x="2" y="319"/>
                    </a:lnTo>
                    <a:moveTo>
                      <a:pt x="2" y="222"/>
                    </a:moveTo>
                    <a:lnTo>
                      <a:pt x="2" y="312"/>
                    </a:lnTo>
                    <a:lnTo>
                      <a:pt x="7" y="312"/>
                    </a:lnTo>
                    <a:lnTo>
                      <a:pt x="7" y="222"/>
                    </a:lnTo>
                    <a:lnTo>
                      <a:pt x="2" y="222"/>
                    </a:lnTo>
                    <a:moveTo>
                      <a:pt x="2" y="154"/>
                    </a:moveTo>
                    <a:lnTo>
                      <a:pt x="2" y="184"/>
                    </a:lnTo>
                    <a:lnTo>
                      <a:pt x="7" y="184"/>
                    </a:lnTo>
                    <a:lnTo>
                      <a:pt x="7" y="154"/>
                    </a:lnTo>
                    <a:lnTo>
                      <a:pt x="2" y="154"/>
                    </a:lnTo>
                    <a:moveTo>
                      <a:pt x="2" y="0"/>
                    </a:moveTo>
                    <a:lnTo>
                      <a:pt x="2" y="147"/>
                    </a:lnTo>
                    <a:lnTo>
                      <a:pt x="7" y="147"/>
                    </a:lnTo>
                    <a:lnTo>
                      <a:pt x="7"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98" name="Freeform 1015"/>
              <p:cNvSpPr>
                <a:spLocks noEditPoints="1"/>
              </p:cNvSpPr>
              <p:nvPr/>
            </p:nvSpPr>
            <p:spPr bwMode="auto">
              <a:xfrm>
                <a:off x="2968" y="1871"/>
                <a:ext cx="8" cy="1400"/>
              </a:xfrm>
              <a:custGeom>
                <a:avLst/>
                <a:gdLst>
                  <a:gd name="T0" fmla="*/ 0 w 8"/>
                  <a:gd name="T1" fmla="*/ 1236 h 1400"/>
                  <a:gd name="T2" fmla="*/ 0 w 8"/>
                  <a:gd name="T3" fmla="*/ 1400 h 1400"/>
                  <a:gd name="T4" fmla="*/ 5 w 8"/>
                  <a:gd name="T5" fmla="*/ 1400 h 1400"/>
                  <a:gd name="T6" fmla="*/ 8 w 8"/>
                  <a:gd name="T7" fmla="*/ 1236 h 1400"/>
                  <a:gd name="T8" fmla="*/ 0 w 8"/>
                  <a:gd name="T9" fmla="*/ 1236 h 1400"/>
                  <a:gd name="T10" fmla="*/ 0 w 8"/>
                  <a:gd name="T11" fmla="*/ 1073 h 1400"/>
                  <a:gd name="T12" fmla="*/ 0 w 8"/>
                  <a:gd name="T13" fmla="*/ 1232 h 1400"/>
                  <a:gd name="T14" fmla="*/ 8 w 8"/>
                  <a:gd name="T15" fmla="*/ 1232 h 1400"/>
                  <a:gd name="T16" fmla="*/ 8 w 8"/>
                  <a:gd name="T17" fmla="*/ 1073 h 1400"/>
                  <a:gd name="T18" fmla="*/ 0 w 8"/>
                  <a:gd name="T19" fmla="*/ 1073 h 1400"/>
                  <a:gd name="T20" fmla="*/ 0 w 8"/>
                  <a:gd name="T21" fmla="*/ 905 h 1400"/>
                  <a:gd name="T22" fmla="*/ 0 w 8"/>
                  <a:gd name="T23" fmla="*/ 1035 h 1400"/>
                  <a:gd name="T24" fmla="*/ 8 w 8"/>
                  <a:gd name="T25" fmla="*/ 1035 h 1400"/>
                  <a:gd name="T26" fmla="*/ 8 w 8"/>
                  <a:gd name="T27" fmla="*/ 905 h 1400"/>
                  <a:gd name="T28" fmla="*/ 0 w 8"/>
                  <a:gd name="T29" fmla="*/ 905 h 1400"/>
                  <a:gd name="T30" fmla="*/ 3 w 8"/>
                  <a:gd name="T31" fmla="*/ 737 h 1400"/>
                  <a:gd name="T32" fmla="*/ 0 w 8"/>
                  <a:gd name="T33" fmla="*/ 898 h 1400"/>
                  <a:gd name="T34" fmla="*/ 8 w 8"/>
                  <a:gd name="T35" fmla="*/ 898 h 1400"/>
                  <a:gd name="T36" fmla="*/ 8 w 8"/>
                  <a:gd name="T37" fmla="*/ 737 h 1400"/>
                  <a:gd name="T38" fmla="*/ 3 w 8"/>
                  <a:gd name="T39" fmla="*/ 737 h 1400"/>
                  <a:gd name="T40" fmla="*/ 3 w 8"/>
                  <a:gd name="T41" fmla="*/ 571 h 1400"/>
                  <a:gd name="T42" fmla="*/ 3 w 8"/>
                  <a:gd name="T43" fmla="*/ 732 h 1400"/>
                  <a:gd name="T44" fmla="*/ 8 w 8"/>
                  <a:gd name="T45" fmla="*/ 732 h 1400"/>
                  <a:gd name="T46" fmla="*/ 8 w 8"/>
                  <a:gd name="T47" fmla="*/ 571 h 1400"/>
                  <a:gd name="T48" fmla="*/ 3 w 8"/>
                  <a:gd name="T49" fmla="*/ 571 h 1400"/>
                  <a:gd name="T50" fmla="*/ 3 w 8"/>
                  <a:gd name="T51" fmla="*/ 493 h 1400"/>
                  <a:gd name="T52" fmla="*/ 3 w 8"/>
                  <a:gd name="T53" fmla="*/ 566 h 1400"/>
                  <a:gd name="T54" fmla="*/ 8 w 8"/>
                  <a:gd name="T55" fmla="*/ 566 h 1400"/>
                  <a:gd name="T56" fmla="*/ 8 w 8"/>
                  <a:gd name="T57" fmla="*/ 493 h 1400"/>
                  <a:gd name="T58" fmla="*/ 3 w 8"/>
                  <a:gd name="T59" fmla="*/ 493 h 1400"/>
                  <a:gd name="T60" fmla="*/ 3 w 8"/>
                  <a:gd name="T61" fmla="*/ 405 h 1400"/>
                  <a:gd name="T62" fmla="*/ 3 w 8"/>
                  <a:gd name="T63" fmla="*/ 479 h 1400"/>
                  <a:gd name="T64" fmla="*/ 8 w 8"/>
                  <a:gd name="T65" fmla="*/ 479 h 1400"/>
                  <a:gd name="T66" fmla="*/ 8 w 8"/>
                  <a:gd name="T67" fmla="*/ 405 h 1400"/>
                  <a:gd name="T68" fmla="*/ 3 w 8"/>
                  <a:gd name="T69" fmla="*/ 405 h 1400"/>
                  <a:gd name="T70" fmla="*/ 3 w 8"/>
                  <a:gd name="T71" fmla="*/ 239 h 1400"/>
                  <a:gd name="T72" fmla="*/ 3 w 8"/>
                  <a:gd name="T73" fmla="*/ 400 h 1400"/>
                  <a:gd name="T74" fmla="*/ 8 w 8"/>
                  <a:gd name="T75" fmla="*/ 400 h 1400"/>
                  <a:gd name="T76" fmla="*/ 8 w 8"/>
                  <a:gd name="T77" fmla="*/ 239 h 1400"/>
                  <a:gd name="T78" fmla="*/ 3 w 8"/>
                  <a:gd name="T79" fmla="*/ 239 h 1400"/>
                  <a:gd name="T80" fmla="*/ 3 w 8"/>
                  <a:gd name="T81" fmla="*/ 74 h 1400"/>
                  <a:gd name="T82" fmla="*/ 3 w 8"/>
                  <a:gd name="T83" fmla="*/ 232 h 1400"/>
                  <a:gd name="T84" fmla="*/ 8 w 8"/>
                  <a:gd name="T85" fmla="*/ 232 h 1400"/>
                  <a:gd name="T86" fmla="*/ 8 w 8"/>
                  <a:gd name="T87" fmla="*/ 74 h 1400"/>
                  <a:gd name="T88" fmla="*/ 3 w 8"/>
                  <a:gd name="T89" fmla="*/ 74 h 1400"/>
                  <a:gd name="T90" fmla="*/ 8 w 8"/>
                  <a:gd name="T91" fmla="*/ 0 h 1400"/>
                  <a:gd name="T92" fmla="*/ 3 w 8"/>
                  <a:gd name="T93" fmla="*/ 5 h 1400"/>
                  <a:gd name="T94" fmla="*/ 3 w 8"/>
                  <a:gd name="T95" fmla="*/ 67 h 1400"/>
                  <a:gd name="T96" fmla="*/ 8 w 8"/>
                  <a:gd name="T97" fmla="*/ 67 h 1400"/>
                  <a:gd name="T98" fmla="*/ 8 w 8"/>
                  <a:gd name="T99" fmla="*/ 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 h="1400">
                    <a:moveTo>
                      <a:pt x="0" y="1236"/>
                    </a:moveTo>
                    <a:lnTo>
                      <a:pt x="0" y="1400"/>
                    </a:lnTo>
                    <a:lnTo>
                      <a:pt x="5" y="1400"/>
                    </a:lnTo>
                    <a:lnTo>
                      <a:pt x="8" y="1236"/>
                    </a:lnTo>
                    <a:lnTo>
                      <a:pt x="0" y="1236"/>
                    </a:lnTo>
                    <a:close/>
                    <a:moveTo>
                      <a:pt x="0" y="1073"/>
                    </a:moveTo>
                    <a:lnTo>
                      <a:pt x="0" y="1232"/>
                    </a:lnTo>
                    <a:lnTo>
                      <a:pt x="8" y="1232"/>
                    </a:lnTo>
                    <a:lnTo>
                      <a:pt x="8" y="1073"/>
                    </a:lnTo>
                    <a:lnTo>
                      <a:pt x="0" y="1073"/>
                    </a:lnTo>
                    <a:close/>
                    <a:moveTo>
                      <a:pt x="0" y="905"/>
                    </a:moveTo>
                    <a:lnTo>
                      <a:pt x="0" y="1035"/>
                    </a:lnTo>
                    <a:lnTo>
                      <a:pt x="8" y="1035"/>
                    </a:lnTo>
                    <a:lnTo>
                      <a:pt x="8" y="905"/>
                    </a:lnTo>
                    <a:lnTo>
                      <a:pt x="0" y="905"/>
                    </a:lnTo>
                    <a:close/>
                    <a:moveTo>
                      <a:pt x="3" y="737"/>
                    </a:moveTo>
                    <a:lnTo>
                      <a:pt x="0" y="898"/>
                    </a:lnTo>
                    <a:lnTo>
                      <a:pt x="8" y="898"/>
                    </a:lnTo>
                    <a:lnTo>
                      <a:pt x="8" y="737"/>
                    </a:lnTo>
                    <a:lnTo>
                      <a:pt x="3" y="737"/>
                    </a:lnTo>
                    <a:close/>
                    <a:moveTo>
                      <a:pt x="3" y="571"/>
                    </a:moveTo>
                    <a:lnTo>
                      <a:pt x="3" y="732"/>
                    </a:lnTo>
                    <a:lnTo>
                      <a:pt x="8" y="732"/>
                    </a:lnTo>
                    <a:lnTo>
                      <a:pt x="8" y="571"/>
                    </a:lnTo>
                    <a:lnTo>
                      <a:pt x="3" y="571"/>
                    </a:lnTo>
                    <a:close/>
                    <a:moveTo>
                      <a:pt x="3" y="493"/>
                    </a:moveTo>
                    <a:lnTo>
                      <a:pt x="3" y="566"/>
                    </a:lnTo>
                    <a:lnTo>
                      <a:pt x="8" y="566"/>
                    </a:lnTo>
                    <a:lnTo>
                      <a:pt x="8" y="493"/>
                    </a:lnTo>
                    <a:lnTo>
                      <a:pt x="3" y="493"/>
                    </a:lnTo>
                    <a:close/>
                    <a:moveTo>
                      <a:pt x="3" y="405"/>
                    </a:moveTo>
                    <a:lnTo>
                      <a:pt x="3" y="479"/>
                    </a:lnTo>
                    <a:lnTo>
                      <a:pt x="8" y="479"/>
                    </a:lnTo>
                    <a:lnTo>
                      <a:pt x="8" y="405"/>
                    </a:lnTo>
                    <a:lnTo>
                      <a:pt x="3" y="405"/>
                    </a:lnTo>
                    <a:close/>
                    <a:moveTo>
                      <a:pt x="3" y="239"/>
                    </a:moveTo>
                    <a:lnTo>
                      <a:pt x="3" y="400"/>
                    </a:lnTo>
                    <a:lnTo>
                      <a:pt x="8" y="400"/>
                    </a:lnTo>
                    <a:lnTo>
                      <a:pt x="8" y="239"/>
                    </a:lnTo>
                    <a:lnTo>
                      <a:pt x="3" y="239"/>
                    </a:lnTo>
                    <a:close/>
                    <a:moveTo>
                      <a:pt x="3" y="74"/>
                    </a:moveTo>
                    <a:lnTo>
                      <a:pt x="3" y="232"/>
                    </a:lnTo>
                    <a:lnTo>
                      <a:pt x="8" y="232"/>
                    </a:lnTo>
                    <a:lnTo>
                      <a:pt x="8" y="74"/>
                    </a:lnTo>
                    <a:lnTo>
                      <a:pt x="3" y="74"/>
                    </a:lnTo>
                    <a:close/>
                    <a:moveTo>
                      <a:pt x="8" y="0"/>
                    </a:moveTo>
                    <a:lnTo>
                      <a:pt x="3" y="5"/>
                    </a:lnTo>
                    <a:lnTo>
                      <a:pt x="3" y="67"/>
                    </a:lnTo>
                    <a:lnTo>
                      <a:pt x="8" y="67"/>
                    </a:lnTo>
                    <a:lnTo>
                      <a:pt x="8"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99" name="Freeform 1016"/>
              <p:cNvSpPr>
                <a:spLocks noEditPoints="1"/>
              </p:cNvSpPr>
              <p:nvPr/>
            </p:nvSpPr>
            <p:spPr bwMode="auto">
              <a:xfrm>
                <a:off x="2968" y="1871"/>
                <a:ext cx="8" cy="1400"/>
              </a:xfrm>
              <a:custGeom>
                <a:avLst/>
                <a:gdLst>
                  <a:gd name="T0" fmla="*/ 0 w 8"/>
                  <a:gd name="T1" fmla="*/ 1236 h 1400"/>
                  <a:gd name="T2" fmla="*/ 0 w 8"/>
                  <a:gd name="T3" fmla="*/ 1400 h 1400"/>
                  <a:gd name="T4" fmla="*/ 5 w 8"/>
                  <a:gd name="T5" fmla="*/ 1400 h 1400"/>
                  <a:gd name="T6" fmla="*/ 8 w 8"/>
                  <a:gd name="T7" fmla="*/ 1236 h 1400"/>
                  <a:gd name="T8" fmla="*/ 0 w 8"/>
                  <a:gd name="T9" fmla="*/ 1236 h 1400"/>
                  <a:gd name="T10" fmla="*/ 0 w 8"/>
                  <a:gd name="T11" fmla="*/ 1073 h 1400"/>
                  <a:gd name="T12" fmla="*/ 0 w 8"/>
                  <a:gd name="T13" fmla="*/ 1232 h 1400"/>
                  <a:gd name="T14" fmla="*/ 8 w 8"/>
                  <a:gd name="T15" fmla="*/ 1232 h 1400"/>
                  <a:gd name="T16" fmla="*/ 8 w 8"/>
                  <a:gd name="T17" fmla="*/ 1073 h 1400"/>
                  <a:gd name="T18" fmla="*/ 0 w 8"/>
                  <a:gd name="T19" fmla="*/ 1073 h 1400"/>
                  <a:gd name="T20" fmla="*/ 0 w 8"/>
                  <a:gd name="T21" fmla="*/ 905 h 1400"/>
                  <a:gd name="T22" fmla="*/ 0 w 8"/>
                  <a:gd name="T23" fmla="*/ 1035 h 1400"/>
                  <a:gd name="T24" fmla="*/ 8 w 8"/>
                  <a:gd name="T25" fmla="*/ 1035 h 1400"/>
                  <a:gd name="T26" fmla="*/ 8 w 8"/>
                  <a:gd name="T27" fmla="*/ 905 h 1400"/>
                  <a:gd name="T28" fmla="*/ 0 w 8"/>
                  <a:gd name="T29" fmla="*/ 905 h 1400"/>
                  <a:gd name="T30" fmla="*/ 3 w 8"/>
                  <a:gd name="T31" fmla="*/ 737 h 1400"/>
                  <a:gd name="T32" fmla="*/ 0 w 8"/>
                  <a:gd name="T33" fmla="*/ 898 h 1400"/>
                  <a:gd name="T34" fmla="*/ 8 w 8"/>
                  <a:gd name="T35" fmla="*/ 898 h 1400"/>
                  <a:gd name="T36" fmla="*/ 8 w 8"/>
                  <a:gd name="T37" fmla="*/ 737 h 1400"/>
                  <a:gd name="T38" fmla="*/ 3 w 8"/>
                  <a:gd name="T39" fmla="*/ 737 h 1400"/>
                  <a:gd name="T40" fmla="*/ 3 w 8"/>
                  <a:gd name="T41" fmla="*/ 571 h 1400"/>
                  <a:gd name="T42" fmla="*/ 3 w 8"/>
                  <a:gd name="T43" fmla="*/ 732 h 1400"/>
                  <a:gd name="T44" fmla="*/ 8 w 8"/>
                  <a:gd name="T45" fmla="*/ 732 h 1400"/>
                  <a:gd name="T46" fmla="*/ 8 w 8"/>
                  <a:gd name="T47" fmla="*/ 571 h 1400"/>
                  <a:gd name="T48" fmla="*/ 3 w 8"/>
                  <a:gd name="T49" fmla="*/ 571 h 1400"/>
                  <a:gd name="T50" fmla="*/ 3 w 8"/>
                  <a:gd name="T51" fmla="*/ 493 h 1400"/>
                  <a:gd name="T52" fmla="*/ 3 w 8"/>
                  <a:gd name="T53" fmla="*/ 566 h 1400"/>
                  <a:gd name="T54" fmla="*/ 8 w 8"/>
                  <a:gd name="T55" fmla="*/ 566 h 1400"/>
                  <a:gd name="T56" fmla="*/ 8 w 8"/>
                  <a:gd name="T57" fmla="*/ 493 h 1400"/>
                  <a:gd name="T58" fmla="*/ 3 w 8"/>
                  <a:gd name="T59" fmla="*/ 493 h 1400"/>
                  <a:gd name="T60" fmla="*/ 3 w 8"/>
                  <a:gd name="T61" fmla="*/ 405 h 1400"/>
                  <a:gd name="T62" fmla="*/ 3 w 8"/>
                  <a:gd name="T63" fmla="*/ 479 h 1400"/>
                  <a:gd name="T64" fmla="*/ 8 w 8"/>
                  <a:gd name="T65" fmla="*/ 479 h 1400"/>
                  <a:gd name="T66" fmla="*/ 8 w 8"/>
                  <a:gd name="T67" fmla="*/ 405 h 1400"/>
                  <a:gd name="T68" fmla="*/ 3 w 8"/>
                  <a:gd name="T69" fmla="*/ 405 h 1400"/>
                  <a:gd name="T70" fmla="*/ 3 w 8"/>
                  <a:gd name="T71" fmla="*/ 239 h 1400"/>
                  <a:gd name="T72" fmla="*/ 3 w 8"/>
                  <a:gd name="T73" fmla="*/ 400 h 1400"/>
                  <a:gd name="T74" fmla="*/ 8 w 8"/>
                  <a:gd name="T75" fmla="*/ 400 h 1400"/>
                  <a:gd name="T76" fmla="*/ 8 w 8"/>
                  <a:gd name="T77" fmla="*/ 239 h 1400"/>
                  <a:gd name="T78" fmla="*/ 3 w 8"/>
                  <a:gd name="T79" fmla="*/ 239 h 1400"/>
                  <a:gd name="T80" fmla="*/ 3 w 8"/>
                  <a:gd name="T81" fmla="*/ 74 h 1400"/>
                  <a:gd name="T82" fmla="*/ 3 w 8"/>
                  <a:gd name="T83" fmla="*/ 232 h 1400"/>
                  <a:gd name="T84" fmla="*/ 8 w 8"/>
                  <a:gd name="T85" fmla="*/ 232 h 1400"/>
                  <a:gd name="T86" fmla="*/ 8 w 8"/>
                  <a:gd name="T87" fmla="*/ 74 h 1400"/>
                  <a:gd name="T88" fmla="*/ 3 w 8"/>
                  <a:gd name="T89" fmla="*/ 74 h 1400"/>
                  <a:gd name="T90" fmla="*/ 8 w 8"/>
                  <a:gd name="T91" fmla="*/ 0 h 1400"/>
                  <a:gd name="T92" fmla="*/ 3 w 8"/>
                  <a:gd name="T93" fmla="*/ 5 h 1400"/>
                  <a:gd name="T94" fmla="*/ 3 w 8"/>
                  <a:gd name="T95" fmla="*/ 67 h 1400"/>
                  <a:gd name="T96" fmla="*/ 8 w 8"/>
                  <a:gd name="T97" fmla="*/ 67 h 1400"/>
                  <a:gd name="T98" fmla="*/ 8 w 8"/>
                  <a:gd name="T99" fmla="*/ 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 h="1400">
                    <a:moveTo>
                      <a:pt x="0" y="1236"/>
                    </a:moveTo>
                    <a:lnTo>
                      <a:pt x="0" y="1400"/>
                    </a:lnTo>
                    <a:lnTo>
                      <a:pt x="5" y="1400"/>
                    </a:lnTo>
                    <a:lnTo>
                      <a:pt x="8" y="1236"/>
                    </a:lnTo>
                    <a:lnTo>
                      <a:pt x="0" y="1236"/>
                    </a:lnTo>
                    <a:moveTo>
                      <a:pt x="0" y="1073"/>
                    </a:moveTo>
                    <a:lnTo>
                      <a:pt x="0" y="1232"/>
                    </a:lnTo>
                    <a:lnTo>
                      <a:pt x="8" y="1232"/>
                    </a:lnTo>
                    <a:lnTo>
                      <a:pt x="8" y="1073"/>
                    </a:lnTo>
                    <a:lnTo>
                      <a:pt x="0" y="1073"/>
                    </a:lnTo>
                    <a:moveTo>
                      <a:pt x="0" y="905"/>
                    </a:moveTo>
                    <a:lnTo>
                      <a:pt x="0" y="1035"/>
                    </a:lnTo>
                    <a:lnTo>
                      <a:pt x="8" y="1035"/>
                    </a:lnTo>
                    <a:lnTo>
                      <a:pt x="8" y="905"/>
                    </a:lnTo>
                    <a:lnTo>
                      <a:pt x="0" y="905"/>
                    </a:lnTo>
                    <a:moveTo>
                      <a:pt x="3" y="737"/>
                    </a:moveTo>
                    <a:lnTo>
                      <a:pt x="0" y="898"/>
                    </a:lnTo>
                    <a:lnTo>
                      <a:pt x="8" y="898"/>
                    </a:lnTo>
                    <a:lnTo>
                      <a:pt x="8" y="737"/>
                    </a:lnTo>
                    <a:lnTo>
                      <a:pt x="3" y="737"/>
                    </a:lnTo>
                    <a:moveTo>
                      <a:pt x="3" y="571"/>
                    </a:moveTo>
                    <a:lnTo>
                      <a:pt x="3" y="732"/>
                    </a:lnTo>
                    <a:lnTo>
                      <a:pt x="8" y="732"/>
                    </a:lnTo>
                    <a:lnTo>
                      <a:pt x="8" y="571"/>
                    </a:lnTo>
                    <a:lnTo>
                      <a:pt x="3" y="571"/>
                    </a:lnTo>
                    <a:moveTo>
                      <a:pt x="3" y="493"/>
                    </a:moveTo>
                    <a:lnTo>
                      <a:pt x="3" y="566"/>
                    </a:lnTo>
                    <a:lnTo>
                      <a:pt x="8" y="566"/>
                    </a:lnTo>
                    <a:lnTo>
                      <a:pt x="8" y="493"/>
                    </a:lnTo>
                    <a:lnTo>
                      <a:pt x="3" y="493"/>
                    </a:lnTo>
                    <a:moveTo>
                      <a:pt x="3" y="405"/>
                    </a:moveTo>
                    <a:lnTo>
                      <a:pt x="3" y="479"/>
                    </a:lnTo>
                    <a:lnTo>
                      <a:pt x="8" y="479"/>
                    </a:lnTo>
                    <a:lnTo>
                      <a:pt x="8" y="405"/>
                    </a:lnTo>
                    <a:lnTo>
                      <a:pt x="3" y="405"/>
                    </a:lnTo>
                    <a:moveTo>
                      <a:pt x="3" y="239"/>
                    </a:moveTo>
                    <a:lnTo>
                      <a:pt x="3" y="400"/>
                    </a:lnTo>
                    <a:lnTo>
                      <a:pt x="8" y="400"/>
                    </a:lnTo>
                    <a:lnTo>
                      <a:pt x="8" y="239"/>
                    </a:lnTo>
                    <a:lnTo>
                      <a:pt x="3" y="239"/>
                    </a:lnTo>
                    <a:moveTo>
                      <a:pt x="3" y="74"/>
                    </a:moveTo>
                    <a:lnTo>
                      <a:pt x="3" y="232"/>
                    </a:lnTo>
                    <a:lnTo>
                      <a:pt x="8" y="232"/>
                    </a:lnTo>
                    <a:lnTo>
                      <a:pt x="8" y="74"/>
                    </a:lnTo>
                    <a:lnTo>
                      <a:pt x="3" y="74"/>
                    </a:lnTo>
                    <a:moveTo>
                      <a:pt x="8" y="0"/>
                    </a:moveTo>
                    <a:lnTo>
                      <a:pt x="3" y="5"/>
                    </a:lnTo>
                    <a:lnTo>
                      <a:pt x="3" y="67"/>
                    </a:lnTo>
                    <a:lnTo>
                      <a:pt x="8" y="67"/>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00" name="Freeform 1017"/>
              <p:cNvSpPr>
                <a:spLocks noEditPoints="1"/>
              </p:cNvSpPr>
              <p:nvPr/>
            </p:nvSpPr>
            <p:spPr bwMode="auto">
              <a:xfrm>
                <a:off x="2805" y="957"/>
                <a:ext cx="7" cy="1056"/>
              </a:xfrm>
              <a:custGeom>
                <a:avLst/>
                <a:gdLst>
                  <a:gd name="T0" fmla="*/ 0 w 7"/>
                  <a:gd name="T1" fmla="*/ 985 h 1056"/>
                  <a:gd name="T2" fmla="*/ 0 w 7"/>
                  <a:gd name="T3" fmla="*/ 1056 h 1056"/>
                  <a:gd name="T4" fmla="*/ 5 w 7"/>
                  <a:gd name="T5" fmla="*/ 1052 h 1056"/>
                  <a:gd name="T6" fmla="*/ 5 w 7"/>
                  <a:gd name="T7" fmla="*/ 985 h 1056"/>
                  <a:gd name="T8" fmla="*/ 0 w 7"/>
                  <a:gd name="T9" fmla="*/ 985 h 1056"/>
                  <a:gd name="T10" fmla="*/ 5 w 7"/>
                  <a:gd name="T11" fmla="*/ 952 h 1056"/>
                  <a:gd name="T12" fmla="*/ 0 w 7"/>
                  <a:gd name="T13" fmla="*/ 966 h 1056"/>
                  <a:gd name="T14" fmla="*/ 0 w 7"/>
                  <a:gd name="T15" fmla="*/ 981 h 1056"/>
                  <a:gd name="T16" fmla="*/ 5 w 7"/>
                  <a:gd name="T17" fmla="*/ 981 h 1056"/>
                  <a:gd name="T18" fmla="*/ 5 w 7"/>
                  <a:gd name="T19" fmla="*/ 952 h 1056"/>
                  <a:gd name="T20" fmla="*/ 0 w 7"/>
                  <a:gd name="T21" fmla="*/ 654 h 1056"/>
                  <a:gd name="T22" fmla="*/ 0 w 7"/>
                  <a:gd name="T23" fmla="*/ 742 h 1056"/>
                  <a:gd name="T24" fmla="*/ 5 w 7"/>
                  <a:gd name="T25" fmla="*/ 727 h 1056"/>
                  <a:gd name="T26" fmla="*/ 5 w 7"/>
                  <a:gd name="T27" fmla="*/ 654 h 1056"/>
                  <a:gd name="T28" fmla="*/ 0 w 7"/>
                  <a:gd name="T29" fmla="*/ 654 h 1056"/>
                  <a:gd name="T30" fmla="*/ 0 w 7"/>
                  <a:gd name="T31" fmla="*/ 488 h 1056"/>
                  <a:gd name="T32" fmla="*/ 0 w 7"/>
                  <a:gd name="T33" fmla="*/ 649 h 1056"/>
                  <a:gd name="T34" fmla="*/ 5 w 7"/>
                  <a:gd name="T35" fmla="*/ 649 h 1056"/>
                  <a:gd name="T36" fmla="*/ 7 w 7"/>
                  <a:gd name="T37" fmla="*/ 488 h 1056"/>
                  <a:gd name="T38" fmla="*/ 0 w 7"/>
                  <a:gd name="T39" fmla="*/ 488 h 1056"/>
                  <a:gd name="T40" fmla="*/ 0 w 7"/>
                  <a:gd name="T41" fmla="*/ 322 h 1056"/>
                  <a:gd name="T42" fmla="*/ 0 w 7"/>
                  <a:gd name="T43" fmla="*/ 481 h 1056"/>
                  <a:gd name="T44" fmla="*/ 7 w 7"/>
                  <a:gd name="T45" fmla="*/ 481 h 1056"/>
                  <a:gd name="T46" fmla="*/ 7 w 7"/>
                  <a:gd name="T47" fmla="*/ 322 h 1056"/>
                  <a:gd name="T48" fmla="*/ 0 w 7"/>
                  <a:gd name="T49" fmla="*/ 322 h 1056"/>
                  <a:gd name="T50" fmla="*/ 0 w 7"/>
                  <a:gd name="T51" fmla="*/ 225 h 1056"/>
                  <a:gd name="T52" fmla="*/ 0 w 7"/>
                  <a:gd name="T53" fmla="*/ 315 h 1056"/>
                  <a:gd name="T54" fmla="*/ 7 w 7"/>
                  <a:gd name="T55" fmla="*/ 315 h 1056"/>
                  <a:gd name="T56" fmla="*/ 7 w 7"/>
                  <a:gd name="T57" fmla="*/ 225 h 1056"/>
                  <a:gd name="T58" fmla="*/ 0 w 7"/>
                  <a:gd name="T59" fmla="*/ 225 h 1056"/>
                  <a:gd name="T60" fmla="*/ 0 w 7"/>
                  <a:gd name="T61" fmla="*/ 154 h 1056"/>
                  <a:gd name="T62" fmla="*/ 0 w 7"/>
                  <a:gd name="T63" fmla="*/ 187 h 1056"/>
                  <a:gd name="T64" fmla="*/ 7 w 7"/>
                  <a:gd name="T65" fmla="*/ 187 h 1056"/>
                  <a:gd name="T66" fmla="*/ 7 w 7"/>
                  <a:gd name="T67" fmla="*/ 154 h 1056"/>
                  <a:gd name="T68" fmla="*/ 0 w 7"/>
                  <a:gd name="T69" fmla="*/ 154 h 1056"/>
                  <a:gd name="T70" fmla="*/ 3 w 7"/>
                  <a:gd name="T71" fmla="*/ 0 h 1056"/>
                  <a:gd name="T72" fmla="*/ 0 w 7"/>
                  <a:gd name="T73" fmla="*/ 150 h 1056"/>
                  <a:gd name="T74" fmla="*/ 7 w 7"/>
                  <a:gd name="T75" fmla="*/ 150 h 1056"/>
                  <a:gd name="T76" fmla="*/ 7 w 7"/>
                  <a:gd name="T77" fmla="*/ 0 h 1056"/>
                  <a:gd name="T78" fmla="*/ 3 w 7"/>
                  <a:gd name="T79"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056">
                    <a:moveTo>
                      <a:pt x="0" y="985"/>
                    </a:moveTo>
                    <a:lnTo>
                      <a:pt x="0" y="1056"/>
                    </a:lnTo>
                    <a:lnTo>
                      <a:pt x="5" y="1052"/>
                    </a:lnTo>
                    <a:lnTo>
                      <a:pt x="5" y="985"/>
                    </a:lnTo>
                    <a:lnTo>
                      <a:pt x="0" y="985"/>
                    </a:lnTo>
                    <a:close/>
                    <a:moveTo>
                      <a:pt x="5" y="952"/>
                    </a:moveTo>
                    <a:lnTo>
                      <a:pt x="0" y="966"/>
                    </a:lnTo>
                    <a:lnTo>
                      <a:pt x="0" y="981"/>
                    </a:lnTo>
                    <a:lnTo>
                      <a:pt x="5" y="981"/>
                    </a:lnTo>
                    <a:lnTo>
                      <a:pt x="5" y="952"/>
                    </a:lnTo>
                    <a:close/>
                    <a:moveTo>
                      <a:pt x="0" y="654"/>
                    </a:moveTo>
                    <a:lnTo>
                      <a:pt x="0" y="742"/>
                    </a:lnTo>
                    <a:lnTo>
                      <a:pt x="5" y="727"/>
                    </a:lnTo>
                    <a:lnTo>
                      <a:pt x="5" y="654"/>
                    </a:lnTo>
                    <a:lnTo>
                      <a:pt x="0" y="654"/>
                    </a:lnTo>
                    <a:close/>
                    <a:moveTo>
                      <a:pt x="0" y="488"/>
                    </a:moveTo>
                    <a:lnTo>
                      <a:pt x="0" y="649"/>
                    </a:lnTo>
                    <a:lnTo>
                      <a:pt x="5" y="649"/>
                    </a:lnTo>
                    <a:lnTo>
                      <a:pt x="7" y="488"/>
                    </a:lnTo>
                    <a:lnTo>
                      <a:pt x="0" y="488"/>
                    </a:lnTo>
                    <a:close/>
                    <a:moveTo>
                      <a:pt x="0" y="322"/>
                    </a:moveTo>
                    <a:lnTo>
                      <a:pt x="0" y="481"/>
                    </a:lnTo>
                    <a:lnTo>
                      <a:pt x="7" y="481"/>
                    </a:lnTo>
                    <a:lnTo>
                      <a:pt x="7" y="322"/>
                    </a:lnTo>
                    <a:lnTo>
                      <a:pt x="0" y="322"/>
                    </a:lnTo>
                    <a:close/>
                    <a:moveTo>
                      <a:pt x="0" y="225"/>
                    </a:moveTo>
                    <a:lnTo>
                      <a:pt x="0" y="315"/>
                    </a:lnTo>
                    <a:lnTo>
                      <a:pt x="7" y="315"/>
                    </a:lnTo>
                    <a:lnTo>
                      <a:pt x="7" y="225"/>
                    </a:lnTo>
                    <a:lnTo>
                      <a:pt x="0" y="225"/>
                    </a:lnTo>
                    <a:close/>
                    <a:moveTo>
                      <a:pt x="0" y="154"/>
                    </a:moveTo>
                    <a:lnTo>
                      <a:pt x="0" y="187"/>
                    </a:lnTo>
                    <a:lnTo>
                      <a:pt x="7" y="187"/>
                    </a:lnTo>
                    <a:lnTo>
                      <a:pt x="7" y="154"/>
                    </a:lnTo>
                    <a:lnTo>
                      <a:pt x="0" y="154"/>
                    </a:lnTo>
                    <a:close/>
                    <a:moveTo>
                      <a:pt x="3" y="0"/>
                    </a:moveTo>
                    <a:lnTo>
                      <a:pt x="0" y="150"/>
                    </a:lnTo>
                    <a:lnTo>
                      <a:pt x="7" y="150"/>
                    </a:lnTo>
                    <a:lnTo>
                      <a:pt x="7" y="0"/>
                    </a:lnTo>
                    <a:lnTo>
                      <a:pt x="3"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01" name="Freeform 1018"/>
              <p:cNvSpPr>
                <a:spLocks noEditPoints="1"/>
              </p:cNvSpPr>
              <p:nvPr/>
            </p:nvSpPr>
            <p:spPr bwMode="auto">
              <a:xfrm>
                <a:off x="2805" y="957"/>
                <a:ext cx="7" cy="1056"/>
              </a:xfrm>
              <a:custGeom>
                <a:avLst/>
                <a:gdLst>
                  <a:gd name="T0" fmla="*/ 0 w 7"/>
                  <a:gd name="T1" fmla="*/ 985 h 1056"/>
                  <a:gd name="T2" fmla="*/ 0 w 7"/>
                  <a:gd name="T3" fmla="*/ 1056 h 1056"/>
                  <a:gd name="T4" fmla="*/ 5 w 7"/>
                  <a:gd name="T5" fmla="*/ 1052 h 1056"/>
                  <a:gd name="T6" fmla="*/ 5 w 7"/>
                  <a:gd name="T7" fmla="*/ 985 h 1056"/>
                  <a:gd name="T8" fmla="*/ 0 w 7"/>
                  <a:gd name="T9" fmla="*/ 985 h 1056"/>
                  <a:gd name="T10" fmla="*/ 5 w 7"/>
                  <a:gd name="T11" fmla="*/ 952 h 1056"/>
                  <a:gd name="T12" fmla="*/ 0 w 7"/>
                  <a:gd name="T13" fmla="*/ 966 h 1056"/>
                  <a:gd name="T14" fmla="*/ 0 w 7"/>
                  <a:gd name="T15" fmla="*/ 981 h 1056"/>
                  <a:gd name="T16" fmla="*/ 5 w 7"/>
                  <a:gd name="T17" fmla="*/ 981 h 1056"/>
                  <a:gd name="T18" fmla="*/ 5 w 7"/>
                  <a:gd name="T19" fmla="*/ 952 h 1056"/>
                  <a:gd name="T20" fmla="*/ 0 w 7"/>
                  <a:gd name="T21" fmla="*/ 654 h 1056"/>
                  <a:gd name="T22" fmla="*/ 0 w 7"/>
                  <a:gd name="T23" fmla="*/ 742 h 1056"/>
                  <a:gd name="T24" fmla="*/ 5 w 7"/>
                  <a:gd name="T25" fmla="*/ 727 h 1056"/>
                  <a:gd name="T26" fmla="*/ 5 w 7"/>
                  <a:gd name="T27" fmla="*/ 654 h 1056"/>
                  <a:gd name="T28" fmla="*/ 0 w 7"/>
                  <a:gd name="T29" fmla="*/ 654 h 1056"/>
                  <a:gd name="T30" fmla="*/ 0 w 7"/>
                  <a:gd name="T31" fmla="*/ 488 h 1056"/>
                  <a:gd name="T32" fmla="*/ 0 w 7"/>
                  <a:gd name="T33" fmla="*/ 649 h 1056"/>
                  <a:gd name="T34" fmla="*/ 5 w 7"/>
                  <a:gd name="T35" fmla="*/ 649 h 1056"/>
                  <a:gd name="T36" fmla="*/ 7 w 7"/>
                  <a:gd name="T37" fmla="*/ 488 h 1056"/>
                  <a:gd name="T38" fmla="*/ 0 w 7"/>
                  <a:gd name="T39" fmla="*/ 488 h 1056"/>
                  <a:gd name="T40" fmla="*/ 0 w 7"/>
                  <a:gd name="T41" fmla="*/ 322 h 1056"/>
                  <a:gd name="T42" fmla="*/ 0 w 7"/>
                  <a:gd name="T43" fmla="*/ 481 h 1056"/>
                  <a:gd name="T44" fmla="*/ 7 w 7"/>
                  <a:gd name="T45" fmla="*/ 481 h 1056"/>
                  <a:gd name="T46" fmla="*/ 7 w 7"/>
                  <a:gd name="T47" fmla="*/ 322 h 1056"/>
                  <a:gd name="T48" fmla="*/ 0 w 7"/>
                  <a:gd name="T49" fmla="*/ 322 h 1056"/>
                  <a:gd name="T50" fmla="*/ 0 w 7"/>
                  <a:gd name="T51" fmla="*/ 225 h 1056"/>
                  <a:gd name="T52" fmla="*/ 0 w 7"/>
                  <a:gd name="T53" fmla="*/ 315 h 1056"/>
                  <a:gd name="T54" fmla="*/ 7 w 7"/>
                  <a:gd name="T55" fmla="*/ 315 h 1056"/>
                  <a:gd name="T56" fmla="*/ 7 w 7"/>
                  <a:gd name="T57" fmla="*/ 225 h 1056"/>
                  <a:gd name="T58" fmla="*/ 0 w 7"/>
                  <a:gd name="T59" fmla="*/ 225 h 1056"/>
                  <a:gd name="T60" fmla="*/ 0 w 7"/>
                  <a:gd name="T61" fmla="*/ 154 h 1056"/>
                  <a:gd name="T62" fmla="*/ 0 w 7"/>
                  <a:gd name="T63" fmla="*/ 187 h 1056"/>
                  <a:gd name="T64" fmla="*/ 7 w 7"/>
                  <a:gd name="T65" fmla="*/ 187 h 1056"/>
                  <a:gd name="T66" fmla="*/ 7 w 7"/>
                  <a:gd name="T67" fmla="*/ 154 h 1056"/>
                  <a:gd name="T68" fmla="*/ 0 w 7"/>
                  <a:gd name="T69" fmla="*/ 154 h 1056"/>
                  <a:gd name="T70" fmla="*/ 3 w 7"/>
                  <a:gd name="T71" fmla="*/ 0 h 1056"/>
                  <a:gd name="T72" fmla="*/ 0 w 7"/>
                  <a:gd name="T73" fmla="*/ 150 h 1056"/>
                  <a:gd name="T74" fmla="*/ 7 w 7"/>
                  <a:gd name="T75" fmla="*/ 150 h 1056"/>
                  <a:gd name="T76" fmla="*/ 7 w 7"/>
                  <a:gd name="T77" fmla="*/ 0 h 1056"/>
                  <a:gd name="T78" fmla="*/ 3 w 7"/>
                  <a:gd name="T79"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056">
                    <a:moveTo>
                      <a:pt x="0" y="985"/>
                    </a:moveTo>
                    <a:lnTo>
                      <a:pt x="0" y="1056"/>
                    </a:lnTo>
                    <a:lnTo>
                      <a:pt x="5" y="1052"/>
                    </a:lnTo>
                    <a:lnTo>
                      <a:pt x="5" y="985"/>
                    </a:lnTo>
                    <a:lnTo>
                      <a:pt x="0" y="985"/>
                    </a:lnTo>
                    <a:moveTo>
                      <a:pt x="5" y="952"/>
                    </a:moveTo>
                    <a:lnTo>
                      <a:pt x="0" y="966"/>
                    </a:lnTo>
                    <a:lnTo>
                      <a:pt x="0" y="981"/>
                    </a:lnTo>
                    <a:lnTo>
                      <a:pt x="5" y="981"/>
                    </a:lnTo>
                    <a:lnTo>
                      <a:pt x="5" y="952"/>
                    </a:lnTo>
                    <a:moveTo>
                      <a:pt x="0" y="654"/>
                    </a:moveTo>
                    <a:lnTo>
                      <a:pt x="0" y="742"/>
                    </a:lnTo>
                    <a:lnTo>
                      <a:pt x="5" y="727"/>
                    </a:lnTo>
                    <a:lnTo>
                      <a:pt x="5" y="654"/>
                    </a:lnTo>
                    <a:lnTo>
                      <a:pt x="0" y="654"/>
                    </a:lnTo>
                    <a:moveTo>
                      <a:pt x="0" y="488"/>
                    </a:moveTo>
                    <a:lnTo>
                      <a:pt x="0" y="649"/>
                    </a:lnTo>
                    <a:lnTo>
                      <a:pt x="5" y="649"/>
                    </a:lnTo>
                    <a:lnTo>
                      <a:pt x="7" y="488"/>
                    </a:lnTo>
                    <a:lnTo>
                      <a:pt x="0" y="488"/>
                    </a:lnTo>
                    <a:moveTo>
                      <a:pt x="0" y="322"/>
                    </a:moveTo>
                    <a:lnTo>
                      <a:pt x="0" y="481"/>
                    </a:lnTo>
                    <a:lnTo>
                      <a:pt x="7" y="481"/>
                    </a:lnTo>
                    <a:lnTo>
                      <a:pt x="7" y="322"/>
                    </a:lnTo>
                    <a:lnTo>
                      <a:pt x="0" y="322"/>
                    </a:lnTo>
                    <a:moveTo>
                      <a:pt x="0" y="225"/>
                    </a:moveTo>
                    <a:lnTo>
                      <a:pt x="0" y="315"/>
                    </a:lnTo>
                    <a:lnTo>
                      <a:pt x="7" y="315"/>
                    </a:lnTo>
                    <a:lnTo>
                      <a:pt x="7" y="225"/>
                    </a:lnTo>
                    <a:lnTo>
                      <a:pt x="0" y="225"/>
                    </a:lnTo>
                    <a:moveTo>
                      <a:pt x="0" y="154"/>
                    </a:moveTo>
                    <a:lnTo>
                      <a:pt x="0" y="187"/>
                    </a:lnTo>
                    <a:lnTo>
                      <a:pt x="7" y="187"/>
                    </a:lnTo>
                    <a:lnTo>
                      <a:pt x="7" y="154"/>
                    </a:lnTo>
                    <a:lnTo>
                      <a:pt x="0" y="154"/>
                    </a:lnTo>
                    <a:moveTo>
                      <a:pt x="3" y="0"/>
                    </a:moveTo>
                    <a:lnTo>
                      <a:pt x="0" y="150"/>
                    </a:lnTo>
                    <a:lnTo>
                      <a:pt x="7" y="150"/>
                    </a:lnTo>
                    <a:lnTo>
                      <a:pt x="7"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02" name="Freeform 1019"/>
              <p:cNvSpPr>
                <a:spLocks noEditPoints="1"/>
              </p:cNvSpPr>
              <p:nvPr/>
            </p:nvSpPr>
            <p:spPr bwMode="auto">
              <a:xfrm>
                <a:off x="2803" y="2009"/>
                <a:ext cx="7" cy="1259"/>
              </a:xfrm>
              <a:custGeom>
                <a:avLst/>
                <a:gdLst>
                  <a:gd name="T0" fmla="*/ 0 w 7"/>
                  <a:gd name="T1" fmla="*/ 1098 h 1259"/>
                  <a:gd name="T2" fmla="*/ 0 w 7"/>
                  <a:gd name="T3" fmla="*/ 1259 h 1259"/>
                  <a:gd name="T4" fmla="*/ 5 w 7"/>
                  <a:gd name="T5" fmla="*/ 1259 h 1259"/>
                  <a:gd name="T6" fmla="*/ 5 w 7"/>
                  <a:gd name="T7" fmla="*/ 1098 h 1259"/>
                  <a:gd name="T8" fmla="*/ 0 w 7"/>
                  <a:gd name="T9" fmla="*/ 1098 h 1259"/>
                  <a:gd name="T10" fmla="*/ 0 w 7"/>
                  <a:gd name="T11" fmla="*/ 935 h 1259"/>
                  <a:gd name="T12" fmla="*/ 0 w 7"/>
                  <a:gd name="T13" fmla="*/ 1094 h 1259"/>
                  <a:gd name="T14" fmla="*/ 5 w 7"/>
                  <a:gd name="T15" fmla="*/ 1094 h 1259"/>
                  <a:gd name="T16" fmla="*/ 5 w 7"/>
                  <a:gd name="T17" fmla="*/ 935 h 1259"/>
                  <a:gd name="T18" fmla="*/ 0 w 7"/>
                  <a:gd name="T19" fmla="*/ 935 h 1259"/>
                  <a:gd name="T20" fmla="*/ 0 w 7"/>
                  <a:gd name="T21" fmla="*/ 764 h 1259"/>
                  <a:gd name="T22" fmla="*/ 0 w 7"/>
                  <a:gd name="T23" fmla="*/ 897 h 1259"/>
                  <a:gd name="T24" fmla="*/ 5 w 7"/>
                  <a:gd name="T25" fmla="*/ 897 h 1259"/>
                  <a:gd name="T26" fmla="*/ 7 w 7"/>
                  <a:gd name="T27" fmla="*/ 764 h 1259"/>
                  <a:gd name="T28" fmla="*/ 0 w 7"/>
                  <a:gd name="T29" fmla="*/ 764 h 1259"/>
                  <a:gd name="T30" fmla="*/ 0 w 7"/>
                  <a:gd name="T31" fmla="*/ 599 h 1259"/>
                  <a:gd name="T32" fmla="*/ 0 w 7"/>
                  <a:gd name="T33" fmla="*/ 760 h 1259"/>
                  <a:gd name="T34" fmla="*/ 7 w 7"/>
                  <a:gd name="T35" fmla="*/ 760 h 1259"/>
                  <a:gd name="T36" fmla="*/ 7 w 7"/>
                  <a:gd name="T37" fmla="*/ 599 h 1259"/>
                  <a:gd name="T38" fmla="*/ 0 w 7"/>
                  <a:gd name="T39" fmla="*/ 599 h 1259"/>
                  <a:gd name="T40" fmla="*/ 0 w 7"/>
                  <a:gd name="T41" fmla="*/ 433 h 1259"/>
                  <a:gd name="T42" fmla="*/ 0 w 7"/>
                  <a:gd name="T43" fmla="*/ 594 h 1259"/>
                  <a:gd name="T44" fmla="*/ 7 w 7"/>
                  <a:gd name="T45" fmla="*/ 594 h 1259"/>
                  <a:gd name="T46" fmla="*/ 7 w 7"/>
                  <a:gd name="T47" fmla="*/ 433 h 1259"/>
                  <a:gd name="T48" fmla="*/ 0 w 7"/>
                  <a:gd name="T49" fmla="*/ 433 h 1259"/>
                  <a:gd name="T50" fmla="*/ 2 w 7"/>
                  <a:gd name="T51" fmla="*/ 355 h 1259"/>
                  <a:gd name="T52" fmla="*/ 0 w 7"/>
                  <a:gd name="T53" fmla="*/ 428 h 1259"/>
                  <a:gd name="T54" fmla="*/ 7 w 7"/>
                  <a:gd name="T55" fmla="*/ 428 h 1259"/>
                  <a:gd name="T56" fmla="*/ 7 w 7"/>
                  <a:gd name="T57" fmla="*/ 355 h 1259"/>
                  <a:gd name="T58" fmla="*/ 2 w 7"/>
                  <a:gd name="T59" fmla="*/ 355 h 1259"/>
                  <a:gd name="T60" fmla="*/ 2 w 7"/>
                  <a:gd name="T61" fmla="*/ 267 h 1259"/>
                  <a:gd name="T62" fmla="*/ 2 w 7"/>
                  <a:gd name="T63" fmla="*/ 341 h 1259"/>
                  <a:gd name="T64" fmla="*/ 7 w 7"/>
                  <a:gd name="T65" fmla="*/ 341 h 1259"/>
                  <a:gd name="T66" fmla="*/ 7 w 7"/>
                  <a:gd name="T67" fmla="*/ 267 h 1259"/>
                  <a:gd name="T68" fmla="*/ 2 w 7"/>
                  <a:gd name="T69" fmla="*/ 267 h 1259"/>
                  <a:gd name="T70" fmla="*/ 2 w 7"/>
                  <a:gd name="T71" fmla="*/ 101 h 1259"/>
                  <a:gd name="T72" fmla="*/ 2 w 7"/>
                  <a:gd name="T73" fmla="*/ 262 h 1259"/>
                  <a:gd name="T74" fmla="*/ 7 w 7"/>
                  <a:gd name="T75" fmla="*/ 262 h 1259"/>
                  <a:gd name="T76" fmla="*/ 7 w 7"/>
                  <a:gd name="T77" fmla="*/ 101 h 1259"/>
                  <a:gd name="T78" fmla="*/ 2 w 7"/>
                  <a:gd name="T79" fmla="*/ 101 h 1259"/>
                  <a:gd name="T80" fmla="*/ 7 w 7"/>
                  <a:gd name="T81" fmla="*/ 0 h 1259"/>
                  <a:gd name="T82" fmla="*/ 2 w 7"/>
                  <a:gd name="T83" fmla="*/ 4 h 1259"/>
                  <a:gd name="T84" fmla="*/ 2 w 7"/>
                  <a:gd name="T85" fmla="*/ 94 h 1259"/>
                  <a:gd name="T86" fmla="*/ 7 w 7"/>
                  <a:gd name="T87" fmla="*/ 94 h 1259"/>
                  <a:gd name="T88" fmla="*/ 7 w 7"/>
                  <a:gd name="T89"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 h="1259">
                    <a:moveTo>
                      <a:pt x="0" y="1098"/>
                    </a:moveTo>
                    <a:lnTo>
                      <a:pt x="0" y="1259"/>
                    </a:lnTo>
                    <a:lnTo>
                      <a:pt x="5" y="1259"/>
                    </a:lnTo>
                    <a:lnTo>
                      <a:pt x="5" y="1098"/>
                    </a:lnTo>
                    <a:lnTo>
                      <a:pt x="0" y="1098"/>
                    </a:lnTo>
                    <a:close/>
                    <a:moveTo>
                      <a:pt x="0" y="935"/>
                    </a:moveTo>
                    <a:lnTo>
                      <a:pt x="0" y="1094"/>
                    </a:lnTo>
                    <a:lnTo>
                      <a:pt x="5" y="1094"/>
                    </a:lnTo>
                    <a:lnTo>
                      <a:pt x="5" y="935"/>
                    </a:lnTo>
                    <a:lnTo>
                      <a:pt x="0" y="935"/>
                    </a:lnTo>
                    <a:close/>
                    <a:moveTo>
                      <a:pt x="0" y="764"/>
                    </a:moveTo>
                    <a:lnTo>
                      <a:pt x="0" y="897"/>
                    </a:lnTo>
                    <a:lnTo>
                      <a:pt x="5" y="897"/>
                    </a:lnTo>
                    <a:lnTo>
                      <a:pt x="7" y="764"/>
                    </a:lnTo>
                    <a:lnTo>
                      <a:pt x="0" y="764"/>
                    </a:lnTo>
                    <a:close/>
                    <a:moveTo>
                      <a:pt x="0" y="599"/>
                    </a:moveTo>
                    <a:lnTo>
                      <a:pt x="0" y="760"/>
                    </a:lnTo>
                    <a:lnTo>
                      <a:pt x="7" y="760"/>
                    </a:lnTo>
                    <a:lnTo>
                      <a:pt x="7" y="599"/>
                    </a:lnTo>
                    <a:lnTo>
                      <a:pt x="0" y="599"/>
                    </a:lnTo>
                    <a:close/>
                    <a:moveTo>
                      <a:pt x="0" y="433"/>
                    </a:moveTo>
                    <a:lnTo>
                      <a:pt x="0" y="594"/>
                    </a:lnTo>
                    <a:lnTo>
                      <a:pt x="7" y="594"/>
                    </a:lnTo>
                    <a:lnTo>
                      <a:pt x="7" y="433"/>
                    </a:lnTo>
                    <a:lnTo>
                      <a:pt x="0" y="433"/>
                    </a:lnTo>
                    <a:close/>
                    <a:moveTo>
                      <a:pt x="2" y="355"/>
                    </a:moveTo>
                    <a:lnTo>
                      <a:pt x="0" y="428"/>
                    </a:lnTo>
                    <a:lnTo>
                      <a:pt x="7" y="428"/>
                    </a:lnTo>
                    <a:lnTo>
                      <a:pt x="7" y="355"/>
                    </a:lnTo>
                    <a:lnTo>
                      <a:pt x="2" y="355"/>
                    </a:lnTo>
                    <a:close/>
                    <a:moveTo>
                      <a:pt x="2" y="267"/>
                    </a:moveTo>
                    <a:lnTo>
                      <a:pt x="2" y="341"/>
                    </a:lnTo>
                    <a:lnTo>
                      <a:pt x="7" y="341"/>
                    </a:lnTo>
                    <a:lnTo>
                      <a:pt x="7" y="267"/>
                    </a:lnTo>
                    <a:lnTo>
                      <a:pt x="2" y="267"/>
                    </a:lnTo>
                    <a:close/>
                    <a:moveTo>
                      <a:pt x="2" y="101"/>
                    </a:moveTo>
                    <a:lnTo>
                      <a:pt x="2" y="262"/>
                    </a:lnTo>
                    <a:lnTo>
                      <a:pt x="7" y="262"/>
                    </a:lnTo>
                    <a:lnTo>
                      <a:pt x="7" y="101"/>
                    </a:lnTo>
                    <a:lnTo>
                      <a:pt x="2" y="101"/>
                    </a:lnTo>
                    <a:close/>
                    <a:moveTo>
                      <a:pt x="7" y="0"/>
                    </a:moveTo>
                    <a:lnTo>
                      <a:pt x="2" y="4"/>
                    </a:lnTo>
                    <a:lnTo>
                      <a:pt x="2" y="94"/>
                    </a:lnTo>
                    <a:lnTo>
                      <a:pt x="7" y="94"/>
                    </a:lnTo>
                    <a:lnTo>
                      <a:pt x="7"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03" name="Freeform 1020"/>
              <p:cNvSpPr>
                <a:spLocks noEditPoints="1"/>
              </p:cNvSpPr>
              <p:nvPr/>
            </p:nvSpPr>
            <p:spPr bwMode="auto">
              <a:xfrm>
                <a:off x="2803" y="2009"/>
                <a:ext cx="7" cy="1259"/>
              </a:xfrm>
              <a:custGeom>
                <a:avLst/>
                <a:gdLst>
                  <a:gd name="T0" fmla="*/ 0 w 7"/>
                  <a:gd name="T1" fmla="*/ 1098 h 1259"/>
                  <a:gd name="T2" fmla="*/ 0 w 7"/>
                  <a:gd name="T3" fmla="*/ 1259 h 1259"/>
                  <a:gd name="T4" fmla="*/ 5 w 7"/>
                  <a:gd name="T5" fmla="*/ 1259 h 1259"/>
                  <a:gd name="T6" fmla="*/ 5 w 7"/>
                  <a:gd name="T7" fmla="*/ 1098 h 1259"/>
                  <a:gd name="T8" fmla="*/ 0 w 7"/>
                  <a:gd name="T9" fmla="*/ 1098 h 1259"/>
                  <a:gd name="T10" fmla="*/ 0 w 7"/>
                  <a:gd name="T11" fmla="*/ 935 h 1259"/>
                  <a:gd name="T12" fmla="*/ 0 w 7"/>
                  <a:gd name="T13" fmla="*/ 1094 h 1259"/>
                  <a:gd name="T14" fmla="*/ 5 w 7"/>
                  <a:gd name="T15" fmla="*/ 1094 h 1259"/>
                  <a:gd name="T16" fmla="*/ 5 w 7"/>
                  <a:gd name="T17" fmla="*/ 935 h 1259"/>
                  <a:gd name="T18" fmla="*/ 0 w 7"/>
                  <a:gd name="T19" fmla="*/ 935 h 1259"/>
                  <a:gd name="T20" fmla="*/ 0 w 7"/>
                  <a:gd name="T21" fmla="*/ 764 h 1259"/>
                  <a:gd name="T22" fmla="*/ 0 w 7"/>
                  <a:gd name="T23" fmla="*/ 897 h 1259"/>
                  <a:gd name="T24" fmla="*/ 5 w 7"/>
                  <a:gd name="T25" fmla="*/ 897 h 1259"/>
                  <a:gd name="T26" fmla="*/ 7 w 7"/>
                  <a:gd name="T27" fmla="*/ 764 h 1259"/>
                  <a:gd name="T28" fmla="*/ 0 w 7"/>
                  <a:gd name="T29" fmla="*/ 764 h 1259"/>
                  <a:gd name="T30" fmla="*/ 0 w 7"/>
                  <a:gd name="T31" fmla="*/ 599 h 1259"/>
                  <a:gd name="T32" fmla="*/ 0 w 7"/>
                  <a:gd name="T33" fmla="*/ 760 h 1259"/>
                  <a:gd name="T34" fmla="*/ 7 w 7"/>
                  <a:gd name="T35" fmla="*/ 760 h 1259"/>
                  <a:gd name="T36" fmla="*/ 7 w 7"/>
                  <a:gd name="T37" fmla="*/ 599 h 1259"/>
                  <a:gd name="T38" fmla="*/ 0 w 7"/>
                  <a:gd name="T39" fmla="*/ 599 h 1259"/>
                  <a:gd name="T40" fmla="*/ 0 w 7"/>
                  <a:gd name="T41" fmla="*/ 433 h 1259"/>
                  <a:gd name="T42" fmla="*/ 0 w 7"/>
                  <a:gd name="T43" fmla="*/ 594 h 1259"/>
                  <a:gd name="T44" fmla="*/ 7 w 7"/>
                  <a:gd name="T45" fmla="*/ 594 h 1259"/>
                  <a:gd name="T46" fmla="*/ 7 w 7"/>
                  <a:gd name="T47" fmla="*/ 433 h 1259"/>
                  <a:gd name="T48" fmla="*/ 0 w 7"/>
                  <a:gd name="T49" fmla="*/ 433 h 1259"/>
                  <a:gd name="T50" fmla="*/ 2 w 7"/>
                  <a:gd name="T51" fmla="*/ 355 h 1259"/>
                  <a:gd name="T52" fmla="*/ 0 w 7"/>
                  <a:gd name="T53" fmla="*/ 428 h 1259"/>
                  <a:gd name="T54" fmla="*/ 7 w 7"/>
                  <a:gd name="T55" fmla="*/ 428 h 1259"/>
                  <a:gd name="T56" fmla="*/ 7 w 7"/>
                  <a:gd name="T57" fmla="*/ 355 h 1259"/>
                  <a:gd name="T58" fmla="*/ 2 w 7"/>
                  <a:gd name="T59" fmla="*/ 355 h 1259"/>
                  <a:gd name="T60" fmla="*/ 2 w 7"/>
                  <a:gd name="T61" fmla="*/ 267 h 1259"/>
                  <a:gd name="T62" fmla="*/ 2 w 7"/>
                  <a:gd name="T63" fmla="*/ 341 h 1259"/>
                  <a:gd name="T64" fmla="*/ 7 w 7"/>
                  <a:gd name="T65" fmla="*/ 341 h 1259"/>
                  <a:gd name="T66" fmla="*/ 7 w 7"/>
                  <a:gd name="T67" fmla="*/ 267 h 1259"/>
                  <a:gd name="T68" fmla="*/ 2 w 7"/>
                  <a:gd name="T69" fmla="*/ 267 h 1259"/>
                  <a:gd name="T70" fmla="*/ 2 w 7"/>
                  <a:gd name="T71" fmla="*/ 101 h 1259"/>
                  <a:gd name="T72" fmla="*/ 2 w 7"/>
                  <a:gd name="T73" fmla="*/ 262 h 1259"/>
                  <a:gd name="T74" fmla="*/ 7 w 7"/>
                  <a:gd name="T75" fmla="*/ 262 h 1259"/>
                  <a:gd name="T76" fmla="*/ 7 w 7"/>
                  <a:gd name="T77" fmla="*/ 101 h 1259"/>
                  <a:gd name="T78" fmla="*/ 2 w 7"/>
                  <a:gd name="T79" fmla="*/ 101 h 1259"/>
                  <a:gd name="T80" fmla="*/ 7 w 7"/>
                  <a:gd name="T81" fmla="*/ 0 h 1259"/>
                  <a:gd name="T82" fmla="*/ 2 w 7"/>
                  <a:gd name="T83" fmla="*/ 4 h 1259"/>
                  <a:gd name="T84" fmla="*/ 2 w 7"/>
                  <a:gd name="T85" fmla="*/ 94 h 1259"/>
                  <a:gd name="T86" fmla="*/ 7 w 7"/>
                  <a:gd name="T87" fmla="*/ 94 h 1259"/>
                  <a:gd name="T88" fmla="*/ 7 w 7"/>
                  <a:gd name="T89"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 h="1259">
                    <a:moveTo>
                      <a:pt x="0" y="1098"/>
                    </a:moveTo>
                    <a:lnTo>
                      <a:pt x="0" y="1259"/>
                    </a:lnTo>
                    <a:lnTo>
                      <a:pt x="5" y="1259"/>
                    </a:lnTo>
                    <a:lnTo>
                      <a:pt x="5" y="1098"/>
                    </a:lnTo>
                    <a:lnTo>
                      <a:pt x="0" y="1098"/>
                    </a:lnTo>
                    <a:moveTo>
                      <a:pt x="0" y="935"/>
                    </a:moveTo>
                    <a:lnTo>
                      <a:pt x="0" y="1094"/>
                    </a:lnTo>
                    <a:lnTo>
                      <a:pt x="5" y="1094"/>
                    </a:lnTo>
                    <a:lnTo>
                      <a:pt x="5" y="935"/>
                    </a:lnTo>
                    <a:lnTo>
                      <a:pt x="0" y="935"/>
                    </a:lnTo>
                    <a:moveTo>
                      <a:pt x="0" y="764"/>
                    </a:moveTo>
                    <a:lnTo>
                      <a:pt x="0" y="897"/>
                    </a:lnTo>
                    <a:lnTo>
                      <a:pt x="5" y="897"/>
                    </a:lnTo>
                    <a:lnTo>
                      <a:pt x="7" y="764"/>
                    </a:lnTo>
                    <a:lnTo>
                      <a:pt x="0" y="764"/>
                    </a:lnTo>
                    <a:moveTo>
                      <a:pt x="0" y="599"/>
                    </a:moveTo>
                    <a:lnTo>
                      <a:pt x="0" y="760"/>
                    </a:lnTo>
                    <a:lnTo>
                      <a:pt x="7" y="760"/>
                    </a:lnTo>
                    <a:lnTo>
                      <a:pt x="7" y="599"/>
                    </a:lnTo>
                    <a:lnTo>
                      <a:pt x="0" y="599"/>
                    </a:lnTo>
                    <a:moveTo>
                      <a:pt x="0" y="433"/>
                    </a:moveTo>
                    <a:lnTo>
                      <a:pt x="0" y="594"/>
                    </a:lnTo>
                    <a:lnTo>
                      <a:pt x="7" y="594"/>
                    </a:lnTo>
                    <a:lnTo>
                      <a:pt x="7" y="433"/>
                    </a:lnTo>
                    <a:lnTo>
                      <a:pt x="0" y="433"/>
                    </a:lnTo>
                    <a:moveTo>
                      <a:pt x="2" y="355"/>
                    </a:moveTo>
                    <a:lnTo>
                      <a:pt x="0" y="428"/>
                    </a:lnTo>
                    <a:lnTo>
                      <a:pt x="7" y="428"/>
                    </a:lnTo>
                    <a:lnTo>
                      <a:pt x="7" y="355"/>
                    </a:lnTo>
                    <a:lnTo>
                      <a:pt x="2" y="355"/>
                    </a:lnTo>
                    <a:moveTo>
                      <a:pt x="2" y="267"/>
                    </a:moveTo>
                    <a:lnTo>
                      <a:pt x="2" y="341"/>
                    </a:lnTo>
                    <a:lnTo>
                      <a:pt x="7" y="341"/>
                    </a:lnTo>
                    <a:lnTo>
                      <a:pt x="7" y="267"/>
                    </a:lnTo>
                    <a:lnTo>
                      <a:pt x="2" y="267"/>
                    </a:lnTo>
                    <a:moveTo>
                      <a:pt x="2" y="101"/>
                    </a:moveTo>
                    <a:lnTo>
                      <a:pt x="2" y="262"/>
                    </a:lnTo>
                    <a:lnTo>
                      <a:pt x="7" y="262"/>
                    </a:lnTo>
                    <a:lnTo>
                      <a:pt x="7" y="101"/>
                    </a:lnTo>
                    <a:lnTo>
                      <a:pt x="2" y="101"/>
                    </a:lnTo>
                    <a:moveTo>
                      <a:pt x="7" y="0"/>
                    </a:moveTo>
                    <a:lnTo>
                      <a:pt x="2" y="4"/>
                    </a:lnTo>
                    <a:lnTo>
                      <a:pt x="2" y="94"/>
                    </a:lnTo>
                    <a:lnTo>
                      <a:pt x="7" y="9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04" name="Freeform 1021"/>
              <p:cNvSpPr>
                <a:spLocks noEditPoints="1"/>
              </p:cNvSpPr>
              <p:nvPr/>
            </p:nvSpPr>
            <p:spPr bwMode="auto">
              <a:xfrm>
                <a:off x="2640" y="957"/>
                <a:ext cx="7" cy="1123"/>
              </a:xfrm>
              <a:custGeom>
                <a:avLst/>
                <a:gdLst>
                  <a:gd name="T0" fmla="*/ 0 w 7"/>
                  <a:gd name="T1" fmla="*/ 985 h 1123"/>
                  <a:gd name="T2" fmla="*/ 0 w 7"/>
                  <a:gd name="T3" fmla="*/ 1123 h 1123"/>
                  <a:gd name="T4" fmla="*/ 4 w 7"/>
                  <a:gd name="T5" fmla="*/ 1109 h 1123"/>
                  <a:gd name="T6" fmla="*/ 4 w 7"/>
                  <a:gd name="T7" fmla="*/ 985 h 1123"/>
                  <a:gd name="T8" fmla="*/ 0 w 7"/>
                  <a:gd name="T9" fmla="*/ 985 h 1123"/>
                  <a:gd name="T10" fmla="*/ 0 w 7"/>
                  <a:gd name="T11" fmla="*/ 820 h 1123"/>
                  <a:gd name="T12" fmla="*/ 0 w 7"/>
                  <a:gd name="T13" fmla="*/ 981 h 1123"/>
                  <a:gd name="T14" fmla="*/ 4 w 7"/>
                  <a:gd name="T15" fmla="*/ 981 h 1123"/>
                  <a:gd name="T16" fmla="*/ 4 w 7"/>
                  <a:gd name="T17" fmla="*/ 820 h 1123"/>
                  <a:gd name="T18" fmla="*/ 0 w 7"/>
                  <a:gd name="T19" fmla="*/ 820 h 1123"/>
                  <a:gd name="T20" fmla="*/ 0 w 7"/>
                  <a:gd name="T21" fmla="*/ 654 h 1123"/>
                  <a:gd name="T22" fmla="*/ 0 w 7"/>
                  <a:gd name="T23" fmla="*/ 815 h 1123"/>
                  <a:gd name="T24" fmla="*/ 4 w 7"/>
                  <a:gd name="T25" fmla="*/ 815 h 1123"/>
                  <a:gd name="T26" fmla="*/ 4 w 7"/>
                  <a:gd name="T27" fmla="*/ 654 h 1123"/>
                  <a:gd name="T28" fmla="*/ 0 w 7"/>
                  <a:gd name="T29" fmla="*/ 654 h 1123"/>
                  <a:gd name="T30" fmla="*/ 0 w 7"/>
                  <a:gd name="T31" fmla="*/ 488 h 1123"/>
                  <a:gd name="T32" fmla="*/ 0 w 7"/>
                  <a:gd name="T33" fmla="*/ 649 h 1123"/>
                  <a:gd name="T34" fmla="*/ 4 w 7"/>
                  <a:gd name="T35" fmla="*/ 649 h 1123"/>
                  <a:gd name="T36" fmla="*/ 4 w 7"/>
                  <a:gd name="T37" fmla="*/ 488 h 1123"/>
                  <a:gd name="T38" fmla="*/ 0 w 7"/>
                  <a:gd name="T39" fmla="*/ 488 h 1123"/>
                  <a:gd name="T40" fmla="*/ 0 w 7"/>
                  <a:gd name="T41" fmla="*/ 320 h 1123"/>
                  <a:gd name="T42" fmla="*/ 0 w 7"/>
                  <a:gd name="T43" fmla="*/ 481 h 1123"/>
                  <a:gd name="T44" fmla="*/ 4 w 7"/>
                  <a:gd name="T45" fmla="*/ 481 h 1123"/>
                  <a:gd name="T46" fmla="*/ 4 w 7"/>
                  <a:gd name="T47" fmla="*/ 320 h 1123"/>
                  <a:gd name="T48" fmla="*/ 0 w 7"/>
                  <a:gd name="T49" fmla="*/ 320 h 1123"/>
                  <a:gd name="T50" fmla="*/ 0 w 7"/>
                  <a:gd name="T51" fmla="*/ 225 h 1123"/>
                  <a:gd name="T52" fmla="*/ 0 w 7"/>
                  <a:gd name="T53" fmla="*/ 315 h 1123"/>
                  <a:gd name="T54" fmla="*/ 4 w 7"/>
                  <a:gd name="T55" fmla="*/ 315 h 1123"/>
                  <a:gd name="T56" fmla="*/ 7 w 7"/>
                  <a:gd name="T57" fmla="*/ 225 h 1123"/>
                  <a:gd name="T58" fmla="*/ 0 w 7"/>
                  <a:gd name="T59" fmla="*/ 225 h 1123"/>
                  <a:gd name="T60" fmla="*/ 0 w 7"/>
                  <a:gd name="T61" fmla="*/ 154 h 1123"/>
                  <a:gd name="T62" fmla="*/ 0 w 7"/>
                  <a:gd name="T63" fmla="*/ 187 h 1123"/>
                  <a:gd name="T64" fmla="*/ 7 w 7"/>
                  <a:gd name="T65" fmla="*/ 187 h 1123"/>
                  <a:gd name="T66" fmla="*/ 7 w 7"/>
                  <a:gd name="T67" fmla="*/ 154 h 1123"/>
                  <a:gd name="T68" fmla="*/ 0 w 7"/>
                  <a:gd name="T69" fmla="*/ 154 h 1123"/>
                  <a:gd name="T70" fmla="*/ 0 w 7"/>
                  <a:gd name="T71" fmla="*/ 0 h 1123"/>
                  <a:gd name="T72" fmla="*/ 0 w 7"/>
                  <a:gd name="T73" fmla="*/ 150 h 1123"/>
                  <a:gd name="T74" fmla="*/ 7 w 7"/>
                  <a:gd name="T75" fmla="*/ 150 h 1123"/>
                  <a:gd name="T76" fmla="*/ 7 w 7"/>
                  <a:gd name="T77" fmla="*/ 0 h 1123"/>
                  <a:gd name="T78" fmla="*/ 0 w 7"/>
                  <a:gd name="T79" fmla="*/ 0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123">
                    <a:moveTo>
                      <a:pt x="0" y="985"/>
                    </a:moveTo>
                    <a:lnTo>
                      <a:pt x="0" y="1123"/>
                    </a:lnTo>
                    <a:lnTo>
                      <a:pt x="4" y="1109"/>
                    </a:lnTo>
                    <a:lnTo>
                      <a:pt x="4" y="985"/>
                    </a:lnTo>
                    <a:lnTo>
                      <a:pt x="0" y="985"/>
                    </a:lnTo>
                    <a:close/>
                    <a:moveTo>
                      <a:pt x="0" y="820"/>
                    </a:moveTo>
                    <a:lnTo>
                      <a:pt x="0" y="981"/>
                    </a:lnTo>
                    <a:lnTo>
                      <a:pt x="4" y="981"/>
                    </a:lnTo>
                    <a:lnTo>
                      <a:pt x="4" y="820"/>
                    </a:lnTo>
                    <a:lnTo>
                      <a:pt x="0" y="820"/>
                    </a:lnTo>
                    <a:close/>
                    <a:moveTo>
                      <a:pt x="0" y="654"/>
                    </a:moveTo>
                    <a:lnTo>
                      <a:pt x="0" y="815"/>
                    </a:lnTo>
                    <a:lnTo>
                      <a:pt x="4" y="815"/>
                    </a:lnTo>
                    <a:lnTo>
                      <a:pt x="4" y="654"/>
                    </a:lnTo>
                    <a:lnTo>
                      <a:pt x="0" y="654"/>
                    </a:lnTo>
                    <a:close/>
                    <a:moveTo>
                      <a:pt x="0" y="488"/>
                    </a:moveTo>
                    <a:lnTo>
                      <a:pt x="0" y="649"/>
                    </a:lnTo>
                    <a:lnTo>
                      <a:pt x="4" y="649"/>
                    </a:lnTo>
                    <a:lnTo>
                      <a:pt x="4" y="488"/>
                    </a:lnTo>
                    <a:lnTo>
                      <a:pt x="0" y="488"/>
                    </a:lnTo>
                    <a:close/>
                    <a:moveTo>
                      <a:pt x="0" y="320"/>
                    </a:moveTo>
                    <a:lnTo>
                      <a:pt x="0" y="481"/>
                    </a:lnTo>
                    <a:lnTo>
                      <a:pt x="4" y="481"/>
                    </a:lnTo>
                    <a:lnTo>
                      <a:pt x="4" y="320"/>
                    </a:lnTo>
                    <a:lnTo>
                      <a:pt x="0" y="320"/>
                    </a:lnTo>
                    <a:close/>
                    <a:moveTo>
                      <a:pt x="0" y="225"/>
                    </a:moveTo>
                    <a:lnTo>
                      <a:pt x="0" y="315"/>
                    </a:lnTo>
                    <a:lnTo>
                      <a:pt x="4" y="315"/>
                    </a:lnTo>
                    <a:lnTo>
                      <a:pt x="7" y="225"/>
                    </a:lnTo>
                    <a:lnTo>
                      <a:pt x="0" y="225"/>
                    </a:lnTo>
                    <a:close/>
                    <a:moveTo>
                      <a:pt x="0" y="154"/>
                    </a:moveTo>
                    <a:lnTo>
                      <a:pt x="0" y="187"/>
                    </a:lnTo>
                    <a:lnTo>
                      <a:pt x="7" y="187"/>
                    </a:lnTo>
                    <a:lnTo>
                      <a:pt x="7" y="154"/>
                    </a:lnTo>
                    <a:lnTo>
                      <a:pt x="0" y="154"/>
                    </a:lnTo>
                    <a:close/>
                    <a:moveTo>
                      <a:pt x="0" y="0"/>
                    </a:moveTo>
                    <a:lnTo>
                      <a:pt x="0" y="150"/>
                    </a:lnTo>
                    <a:lnTo>
                      <a:pt x="7" y="150"/>
                    </a:lnTo>
                    <a:lnTo>
                      <a:pt x="7"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05" name="Freeform 1022"/>
              <p:cNvSpPr>
                <a:spLocks noEditPoints="1"/>
              </p:cNvSpPr>
              <p:nvPr/>
            </p:nvSpPr>
            <p:spPr bwMode="auto">
              <a:xfrm>
                <a:off x="2640" y="957"/>
                <a:ext cx="7" cy="1123"/>
              </a:xfrm>
              <a:custGeom>
                <a:avLst/>
                <a:gdLst>
                  <a:gd name="T0" fmla="*/ 0 w 7"/>
                  <a:gd name="T1" fmla="*/ 985 h 1123"/>
                  <a:gd name="T2" fmla="*/ 0 w 7"/>
                  <a:gd name="T3" fmla="*/ 1123 h 1123"/>
                  <a:gd name="T4" fmla="*/ 4 w 7"/>
                  <a:gd name="T5" fmla="*/ 1109 h 1123"/>
                  <a:gd name="T6" fmla="*/ 4 w 7"/>
                  <a:gd name="T7" fmla="*/ 985 h 1123"/>
                  <a:gd name="T8" fmla="*/ 0 w 7"/>
                  <a:gd name="T9" fmla="*/ 985 h 1123"/>
                  <a:gd name="T10" fmla="*/ 0 w 7"/>
                  <a:gd name="T11" fmla="*/ 820 h 1123"/>
                  <a:gd name="T12" fmla="*/ 0 w 7"/>
                  <a:gd name="T13" fmla="*/ 981 h 1123"/>
                  <a:gd name="T14" fmla="*/ 4 w 7"/>
                  <a:gd name="T15" fmla="*/ 981 h 1123"/>
                  <a:gd name="T16" fmla="*/ 4 w 7"/>
                  <a:gd name="T17" fmla="*/ 820 h 1123"/>
                  <a:gd name="T18" fmla="*/ 0 w 7"/>
                  <a:gd name="T19" fmla="*/ 820 h 1123"/>
                  <a:gd name="T20" fmla="*/ 0 w 7"/>
                  <a:gd name="T21" fmla="*/ 654 h 1123"/>
                  <a:gd name="T22" fmla="*/ 0 w 7"/>
                  <a:gd name="T23" fmla="*/ 815 h 1123"/>
                  <a:gd name="T24" fmla="*/ 4 w 7"/>
                  <a:gd name="T25" fmla="*/ 815 h 1123"/>
                  <a:gd name="T26" fmla="*/ 4 w 7"/>
                  <a:gd name="T27" fmla="*/ 654 h 1123"/>
                  <a:gd name="T28" fmla="*/ 0 w 7"/>
                  <a:gd name="T29" fmla="*/ 654 h 1123"/>
                  <a:gd name="T30" fmla="*/ 0 w 7"/>
                  <a:gd name="T31" fmla="*/ 488 h 1123"/>
                  <a:gd name="T32" fmla="*/ 0 w 7"/>
                  <a:gd name="T33" fmla="*/ 649 h 1123"/>
                  <a:gd name="T34" fmla="*/ 4 w 7"/>
                  <a:gd name="T35" fmla="*/ 649 h 1123"/>
                  <a:gd name="T36" fmla="*/ 4 w 7"/>
                  <a:gd name="T37" fmla="*/ 488 h 1123"/>
                  <a:gd name="T38" fmla="*/ 0 w 7"/>
                  <a:gd name="T39" fmla="*/ 488 h 1123"/>
                  <a:gd name="T40" fmla="*/ 0 w 7"/>
                  <a:gd name="T41" fmla="*/ 320 h 1123"/>
                  <a:gd name="T42" fmla="*/ 0 w 7"/>
                  <a:gd name="T43" fmla="*/ 481 h 1123"/>
                  <a:gd name="T44" fmla="*/ 4 w 7"/>
                  <a:gd name="T45" fmla="*/ 481 h 1123"/>
                  <a:gd name="T46" fmla="*/ 4 w 7"/>
                  <a:gd name="T47" fmla="*/ 320 h 1123"/>
                  <a:gd name="T48" fmla="*/ 0 w 7"/>
                  <a:gd name="T49" fmla="*/ 320 h 1123"/>
                  <a:gd name="T50" fmla="*/ 0 w 7"/>
                  <a:gd name="T51" fmla="*/ 225 h 1123"/>
                  <a:gd name="T52" fmla="*/ 0 w 7"/>
                  <a:gd name="T53" fmla="*/ 315 h 1123"/>
                  <a:gd name="T54" fmla="*/ 4 w 7"/>
                  <a:gd name="T55" fmla="*/ 315 h 1123"/>
                  <a:gd name="T56" fmla="*/ 7 w 7"/>
                  <a:gd name="T57" fmla="*/ 225 h 1123"/>
                  <a:gd name="T58" fmla="*/ 0 w 7"/>
                  <a:gd name="T59" fmla="*/ 225 h 1123"/>
                  <a:gd name="T60" fmla="*/ 0 w 7"/>
                  <a:gd name="T61" fmla="*/ 154 h 1123"/>
                  <a:gd name="T62" fmla="*/ 0 w 7"/>
                  <a:gd name="T63" fmla="*/ 187 h 1123"/>
                  <a:gd name="T64" fmla="*/ 7 w 7"/>
                  <a:gd name="T65" fmla="*/ 187 h 1123"/>
                  <a:gd name="T66" fmla="*/ 7 w 7"/>
                  <a:gd name="T67" fmla="*/ 154 h 1123"/>
                  <a:gd name="T68" fmla="*/ 0 w 7"/>
                  <a:gd name="T69" fmla="*/ 154 h 1123"/>
                  <a:gd name="T70" fmla="*/ 0 w 7"/>
                  <a:gd name="T71" fmla="*/ 0 h 1123"/>
                  <a:gd name="T72" fmla="*/ 0 w 7"/>
                  <a:gd name="T73" fmla="*/ 150 h 1123"/>
                  <a:gd name="T74" fmla="*/ 7 w 7"/>
                  <a:gd name="T75" fmla="*/ 150 h 1123"/>
                  <a:gd name="T76" fmla="*/ 7 w 7"/>
                  <a:gd name="T77" fmla="*/ 0 h 1123"/>
                  <a:gd name="T78" fmla="*/ 0 w 7"/>
                  <a:gd name="T79" fmla="*/ 0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123">
                    <a:moveTo>
                      <a:pt x="0" y="985"/>
                    </a:moveTo>
                    <a:lnTo>
                      <a:pt x="0" y="1123"/>
                    </a:lnTo>
                    <a:lnTo>
                      <a:pt x="4" y="1109"/>
                    </a:lnTo>
                    <a:lnTo>
                      <a:pt x="4" y="985"/>
                    </a:lnTo>
                    <a:lnTo>
                      <a:pt x="0" y="985"/>
                    </a:lnTo>
                    <a:moveTo>
                      <a:pt x="0" y="820"/>
                    </a:moveTo>
                    <a:lnTo>
                      <a:pt x="0" y="981"/>
                    </a:lnTo>
                    <a:lnTo>
                      <a:pt x="4" y="981"/>
                    </a:lnTo>
                    <a:lnTo>
                      <a:pt x="4" y="820"/>
                    </a:lnTo>
                    <a:lnTo>
                      <a:pt x="0" y="820"/>
                    </a:lnTo>
                    <a:moveTo>
                      <a:pt x="0" y="654"/>
                    </a:moveTo>
                    <a:lnTo>
                      <a:pt x="0" y="815"/>
                    </a:lnTo>
                    <a:lnTo>
                      <a:pt x="4" y="815"/>
                    </a:lnTo>
                    <a:lnTo>
                      <a:pt x="4" y="654"/>
                    </a:lnTo>
                    <a:lnTo>
                      <a:pt x="0" y="654"/>
                    </a:lnTo>
                    <a:moveTo>
                      <a:pt x="0" y="488"/>
                    </a:moveTo>
                    <a:lnTo>
                      <a:pt x="0" y="649"/>
                    </a:lnTo>
                    <a:lnTo>
                      <a:pt x="4" y="649"/>
                    </a:lnTo>
                    <a:lnTo>
                      <a:pt x="4" y="488"/>
                    </a:lnTo>
                    <a:lnTo>
                      <a:pt x="0" y="488"/>
                    </a:lnTo>
                    <a:moveTo>
                      <a:pt x="0" y="320"/>
                    </a:moveTo>
                    <a:lnTo>
                      <a:pt x="0" y="481"/>
                    </a:lnTo>
                    <a:lnTo>
                      <a:pt x="4" y="481"/>
                    </a:lnTo>
                    <a:lnTo>
                      <a:pt x="4" y="320"/>
                    </a:lnTo>
                    <a:lnTo>
                      <a:pt x="0" y="320"/>
                    </a:lnTo>
                    <a:moveTo>
                      <a:pt x="0" y="225"/>
                    </a:moveTo>
                    <a:lnTo>
                      <a:pt x="0" y="315"/>
                    </a:lnTo>
                    <a:lnTo>
                      <a:pt x="4" y="315"/>
                    </a:lnTo>
                    <a:lnTo>
                      <a:pt x="7" y="225"/>
                    </a:lnTo>
                    <a:lnTo>
                      <a:pt x="0" y="225"/>
                    </a:lnTo>
                    <a:moveTo>
                      <a:pt x="0" y="154"/>
                    </a:moveTo>
                    <a:lnTo>
                      <a:pt x="0" y="187"/>
                    </a:lnTo>
                    <a:lnTo>
                      <a:pt x="7" y="187"/>
                    </a:lnTo>
                    <a:lnTo>
                      <a:pt x="7" y="154"/>
                    </a:lnTo>
                    <a:lnTo>
                      <a:pt x="0" y="154"/>
                    </a:lnTo>
                    <a:moveTo>
                      <a:pt x="0" y="0"/>
                    </a:moveTo>
                    <a:lnTo>
                      <a:pt x="0" y="150"/>
                    </a:lnTo>
                    <a:lnTo>
                      <a:pt x="7" y="150"/>
                    </a:lnTo>
                    <a:lnTo>
                      <a:pt x="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06" name="Freeform 1023"/>
              <p:cNvSpPr>
                <a:spLocks noEditPoints="1"/>
              </p:cNvSpPr>
              <p:nvPr/>
            </p:nvSpPr>
            <p:spPr bwMode="auto">
              <a:xfrm>
                <a:off x="2637" y="2281"/>
                <a:ext cx="7" cy="987"/>
              </a:xfrm>
              <a:custGeom>
                <a:avLst/>
                <a:gdLst>
                  <a:gd name="T0" fmla="*/ 0 w 7"/>
                  <a:gd name="T1" fmla="*/ 826 h 987"/>
                  <a:gd name="T2" fmla="*/ 0 w 7"/>
                  <a:gd name="T3" fmla="*/ 987 h 987"/>
                  <a:gd name="T4" fmla="*/ 5 w 7"/>
                  <a:gd name="T5" fmla="*/ 987 h 987"/>
                  <a:gd name="T6" fmla="*/ 5 w 7"/>
                  <a:gd name="T7" fmla="*/ 826 h 987"/>
                  <a:gd name="T8" fmla="*/ 0 w 7"/>
                  <a:gd name="T9" fmla="*/ 826 h 987"/>
                  <a:gd name="T10" fmla="*/ 0 w 7"/>
                  <a:gd name="T11" fmla="*/ 663 h 987"/>
                  <a:gd name="T12" fmla="*/ 0 w 7"/>
                  <a:gd name="T13" fmla="*/ 819 h 987"/>
                  <a:gd name="T14" fmla="*/ 5 w 7"/>
                  <a:gd name="T15" fmla="*/ 819 h 987"/>
                  <a:gd name="T16" fmla="*/ 5 w 7"/>
                  <a:gd name="T17" fmla="*/ 663 h 987"/>
                  <a:gd name="T18" fmla="*/ 0 w 7"/>
                  <a:gd name="T19" fmla="*/ 663 h 987"/>
                  <a:gd name="T20" fmla="*/ 0 w 7"/>
                  <a:gd name="T21" fmla="*/ 492 h 987"/>
                  <a:gd name="T22" fmla="*/ 0 w 7"/>
                  <a:gd name="T23" fmla="*/ 625 h 987"/>
                  <a:gd name="T24" fmla="*/ 5 w 7"/>
                  <a:gd name="T25" fmla="*/ 625 h 987"/>
                  <a:gd name="T26" fmla="*/ 5 w 7"/>
                  <a:gd name="T27" fmla="*/ 492 h 987"/>
                  <a:gd name="T28" fmla="*/ 0 w 7"/>
                  <a:gd name="T29" fmla="*/ 492 h 987"/>
                  <a:gd name="T30" fmla="*/ 0 w 7"/>
                  <a:gd name="T31" fmla="*/ 327 h 987"/>
                  <a:gd name="T32" fmla="*/ 0 w 7"/>
                  <a:gd name="T33" fmla="*/ 488 h 987"/>
                  <a:gd name="T34" fmla="*/ 5 w 7"/>
                  <a:gd name="T35" fmla="*/ 488 h 987"/>
                  <a:gd name="T36" fmla="*/ 5 w 7"/>
                  <a:gd name="T37" fmla="*/ 327 h 987"/>
                  <a:gd name="T38" fmla="*/ 0 w 7"/>
                  <a:gd name="T39" fmla="*/ 327 h 987"/>
                  <a:gd name="T40" fmla="*/ 0 w 7"/>
                  <a:gd name="T41" fmla="*/ 161 h 987"/>
                  <a:gd name="T42" fmla="*/ 0 w 7"/>
                  <a:gd name="T43" fmla="*/ 322 h 987"/>
                  <a:gd name="T44" fmla="*/ 5 w 7"/>
                  <a:gd name="T45" fmla="*/ 322 h 987"/>
                  <a:gd name="T46" fmla="*/ 7 w 7"/>
                  <a:gd name="T47" fmla="*/ 161 h 987"/>
                  <a:gd name="T48" fmla="*/ 0 w 7"/>
                  <a:gd name="T49" fmla="*/ 161 h 987"/>
                  <a:gd name="T50" fmla="*/ 0 w 7"/>
                  <a:gd name="T51" fmla="*/ 83 h 987"/>
                  <a:gd name="T52" fmla="*/ 0 w 7"/>
                  <a:gd name="T53" fmla="*/ 156 h 987"/>
                  <a:gd name="T54" fmla="*/ 7 w 7"/>
                  <a:gd name="T55" fmla="*/ 156 h 987"/>
                  <a:gd name="T56" fmla="*/ 7 w 7"/>
                  <a:gd name="T57" fmla="*/ 83 h 987"/>
                  <a:gd name="T58" fmla="*/ 0 w 7"/>
                  <a:gd name="T59" fmla="*/ 83 h 987"/>
                  <a:gd name="T60" fmla="*/ 7 w 7"/>
                  <a:gd name="T61" fmla="*/ 0 h 987"/>
                  <a:gd name="T62" fmla="*/ 0 w 7"/>
                  <a:gd name="T63" fmla="*/ 7 h 987"/>
                  <a:gd name="T64" fmla="*/ 0 w 7"/>
                  <a:gd name="T65" fmla="*/ 69 h 987"/>
                  <a:gd name="T66" fmla="*/ 7 w 7"/>
                  <a:gd name="T67" fmla="*/ 69 h 987"/>
                  <a:gd name="T68" fmla="*/ 7 w 7"/>
                  <a:gd name="T69"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987">
                    <a:moveTo>
                      <a:pt x="0" y="826"/>
                    </a:moveTo>
                    <a:lnTo>
                      <a:pt x="0" y="987"/>
                    </a:lnTo>
                    <a:lnTo>
                      <a:pt x="5" y="987"/>
                    </a:lnTo>
                    <a:lnTo>
                      <a:pt x="5" y="826"/>
                    </a:lnTo>
                    <a:lnTo>
                      <a:pt x="0" y="826"/>
                    </a:lnTo>
                    <a:close/>
                    <a:moveTo>
                      <a:pt x="0" y="663"/>
                    </a:moveTo>
                    <a:lnTo>
                      <a:pt x="0" y="819"/>
                    </a:lnTo>
                    <a:lnTo>
                      <a:pt x="5" y="819"/>
                    </a:lnTo>
                    <a:lnTo>
                      <a:pt x="5" y="663"/>
                    </a:lnTo>
                    <a:lnTo>
                      <a:pt x="0" y="663"/>
                    </a:lnTo>
                    <a:close/>
                    <a:moveTo>
                      <a:pt x="0" y="492"/>
                    </a:moveTo>
                    <a:lnTo>
                      <a:pt x="0" y="625"/>
                    </a:lnTo>
                    <a:lnTo>
                      <a:pt x="5" y="625"/>
                    </a:lnTo>
                    <a:lnTo>
                      <a:pt x="5" y="492"/>
                    </a:lnTo>
                    <a:lnTo>
                      <a:pt x="0" y="492"/>
                    </a:lnTo>
                    <a:close/>
                    <a:moveTo>
                      <a:pt x="0" y="327"/>
                    </a:moveTo>
                    <a:lnTo>
                      <a:pt x="0" y="488"/>
                    </a:lnTo>
                    <a:lnTo>
                      <a:pt x="5" y="488"/>
                    </a:lnTo>
                    <a:lnTo>
                      <a:pt x="5" y="327"/>
                    </a:lnTo>
                    <a:lnTo>
                      <a:pt x="0" y="327"/>
                    </a:lnTo>
                    <a:close/>
                    <a:moveTo>
                      <a:pt x="0" y="161"/>
                    </a:moveTo>
                    <a:lnTo>
                      <a:pt x="0" y="322"/>
                    </a:lnTo>
                    <a:lnTo>
                      <a:pt x="5" y="322"/>
                    </a:lnTo>
                    <a:lnTo>
                      <a:pt x="7" y="161"/>
                    </a:lnTo>
                    <a:lnTo>
                      <a:pt x="0" y="161"/>
                    </a:lnTo>
                    <a:close/>
                    <a:moveTo>
                      <a:pt x="0" y="83"/>
                    </a:moveTo>
                    <a:lnTo>
                      <a:pt x="0" y="156"/>
                    </a:lnTo>
                    <a:lnTo>
                      <a:pt x="7" y="156"/>
                    </a:lnTo>
                    <a:lnTo>
                      <a:pt x="7" y="83"/>
                    </a:lnTo>
                    <a:lnTo>
                      <a:pt x="0" y="83"/>
                    </a:lnTo>
                    <a:close/>
                    <a:moveTo>
                      <a:pt x="7" y="0"/>
                    </a:moveTo>
                    <a:lnTo>
                      <a:pt x="0" y="7"/>
                    </a:lnTo>
                    <a:lnTo>
                      <a:pt x="0" y="69"/>
                    </a:lnTo>
                    <a:lnTo>
                      <a:pt x="7" y="69"/>
                    </a:lnTo>
                    <a:lnTo>
                      <a:pt x="7"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07" name="Freeform 1024"/>
              <p:cNvSpPr>
                <a:spLocks noEditPoints="1"/>
              </p:cNvSpPr>
              <p:nvPr/>
            </p:nvSpPr>
            <p:spPr bwMode="auto">
              <a:xfrm>
                <a:off x="2637" y="2281"/>
                <a:ext cx="7" cy="987"/>
              </a:xfrm>
              <a:custGeom>
                <a:avLst/>
                <a:gdLst>
                  <a:gd name="T0" fmla="*/ 0 w 7"/>
                  <a:gd name="T1" fmla="*/ 826 h 987"/>
                  <a:gd name="T2" fmla="*/ 0 w 7"/>
                  <a:gd name="T3" fmla="*/ 987 h 987"/>
                  <a:gd name="T4" fmla="*/ 5 w 7"/>
                  <a:gd name="T5" fmla="*/ 987 h 987"/>
                  <a:gd name="T6" fmla="*/ 5 w 7"/>
                  <a:gd name="T7" fmla="*/ 826 h 987"/>
                  <a:gd name="T8" fmla="*/ 0 w 7"/>
                  <a:gd name="T9" fmla="*/ 826 h 987"/>
                  <a:gd name="T10" fmla="*/ 0 w 7"/>
                  <a:gd name="T11" fmla="*/ 663 h 987"/>
                  <a:gd name="T12" fmla="*/ 0 w 7"/>
                  <a:gd name="T13" fmla="*/ 819 h 987"/>
                  <a:gd name="T14" fmla="*/ 5 w 7"/>
                  <a:gd name="T15" fmla="*/ 819 h 987"/>
                  <a:gd name="T16" fmla="*/ 5 w 7"/>
                  <a:gd name="T17" fmla="*/ 663 h 987"/>
                  <a:gd name="T18" fmla="*/ 0 w 7"/>
                  <a:gd name="T19" fmla="*/ 663 h 987"/>
                  <a:gd name="T20" fmla="*/ 0 w 7"/>
                  <a:gd name="T21" fmla="*/ 492 h 987"/>
                  <a:gd name="T22" fmla="*/ 0 w 7"/>
                  <a:gd name="T23" fmla="*/ 625 h 987"/>
                  <a:gd name="T24" fmla="*/ 5 w 7"/>
                  <a:gd name="T25" fmla="*/ 625 h 987"/>
                  <a:gd name="T26" fmla="*/ 5 w 7"/>
                  <a:gd name="T27" fmla="*/ 492 h 987"/>
                  <a:gd name="T28" fmla="*/ 0 w 7"/>
                  <a:gd name="T29" fmla="*/ 492 h 987"/>
                  <a:gd name="T30" fmla="*/ 0 w 7"/>
                  <a:gd name="T31" fmla="*/ 327 h 987"/>
                  <a:gd name="T32" fmla="*/ 0 w 7"/>
                  <a:gd name="T33" fmla="*/ 488 h 987"/>
                  <a:gd name="T34" fmla="*/ 5 w 7"/>
                  <a:gd name="T35" fmla="*/ 488 h 987"/>
                  <a:gd name="T36" fmla="*/ 5 w 7"/>
                  <a:gd name="T37" fmla="*/ 327 h 987"/>
                  <a:gd name="T38" fmla="*/ 0 w 7"/>
                  <a:gd name="T39" fmla="*/ 327 h 987"/>
                  <a:gd name="T40" fmla="*/ 0 w 7"/>
                  <a:gd name="T41" fmla="*/ 161 h 987"/>
                  <a:gd name="T42" fmla="*/ 0 w 7"/>
                  <a:gd name="T43" fmla="*/ 322 h 987"/>
                  <a:gd name="T44" fmla="*/ 5 w 7"/>
                  <a:gd name="T45" fmla="*/ 322 h 987"/>
                  <a:gd name="T46" fmla="*/ 7 w 7"/>
                  <a:gd name="T47" fmla="*/ 161 h 987"/>
                  <a:gd name="T48" fmla="*/ 0 w 7"/>
                  <a:gd name="T49" fmla="*/ 161 h 987"/>
                  <a:gd name="T50" fmla="*/ 0 w 7"/>
                  <a:gd name="T51" fmla="*/ 83 h 987"/>
                  <a:gd name="T52" fmla="*/ 0 w 7"/>
                  <a:gd name="T53" fmla="*/ 156 h 987"/>
                  <a:gd name="T54" fmla="*/ 7 w 7"/>
                  <a:gd name="T55" fmla="*/ 156 h 987"/>
                  <a:gd name="T56" fmla="*/ 7 w 7"/>
                  <a:gd name="T57" fmla="*/ 83 h 987"/>
                  <a:gd name="T58" fmla="*/ 0 w 7"/>
                  <a:gd name="T59" fmla="*/ 83 h 987"/>
                  <a:gd name="T60" fmla="*/ 7 w 7"/>
                  <a:gd name="T61" fmla="*/ 0 h 987"/>
                  <a:gd name="T62" fmla="*/ 0 w 7"/>
                  <a:gd name="T63" fmla="*/ 7 h 987"/>
                  <a:gd name="T64" fmla="*/ 0 w 7"/>
                  <a:gd name="T65" fmla="*/ 69 h 987"/>
                  <a:gd name="T66" fmla="*/ 7 w 7"/>
                  <a:gd name="T67" fmla="*/ 69 h 987"/>
                  <a:gd name="T68" fmla="*/ 7 w 7"/>
                  <a:gd name="T69"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987">
                    <a:moveTo>
                      <a:pt x="0" y="826"/>
                    </a:moveTo>
                    <a:lnTo>
                      <a:pt x="0" y="987"/>
                    </a:lnTo>
                    <a:lnTo>
                      <a:pt x="5" y="987"/>
                    </a:lnTo>
                    <a:lnTo>
                      <a:pt x="5" y="826"/>
                    </a:lnTo>
                    <a:lnTo>
                      <a:pt x="0" y="826"/>
                    </a:lnTo>
                    <a:moveTo>
                      <a:pt x="0" y="663"/>
                    </a:moveTo>
                    <a:lnTo>
                      <a:pt x="0" y="819"/>
                    </a:lnTo>
                    <a:lnTo>
                      <a:pt x="5" y="819"/>
                    </a:lnTo>
                    <a:lnTo>
                      <a:pt x="5" y="663"/>
                    </a:lnTo>
                    <a:lnTo>
                      <a:pt x="0" y="663"/>
                    </a:lnTo>
                    <a:moveTo>
                      <a:pt x="0" y="492"/>
                    </a:moveTo>
                    <a:lnTo>
                      <a:pt x="0" y="625"/>
                    </a:lnTo>
                    <a:lnTo>
                      <a:pt x="5" y="625"/>
                    </a:lnTo>
                    <a:lnTo>
                      <a:pt x="5" y="492"/>
                    </a:lnTo>
                    <a:lnTo>
                      <a:pt x="0" y="492"/>
                    </a:lnTo>
                    <a:moveTo>
                      <a:pt x="0" y="327"/>
                    </a:moveTo>
                    <a:lnTo>
                      <a:pt x="0" y="488"/>
                    </a:lnTo>
                    <a:lnTo>
                      <a:pt x="5" y="488"/>
                    </a:lnTo>
                    <a:lnTo>
                      <a:pt x="5" y="327"/>
                    </a:lnTo>
                    <a:lnTo>
                      <a:pt x="0" y="327"/>
                    </a:lnTo>
                    <a:moveTo>
                      <a:pt x="0" y="161"/>
                    </a:moveTo>
                    <a:lnTo>
                      <a:pt x="0" y="322"/>
                    </a:lnTo>
                    <a:lnTo>
                      <a:pt x="5" y="322"/>
                    </a:lnTo>
                    <a:lnTo>
                      <a:pt x="7" y="161"/>
                    </a:lnTo>
                    <a:lnTo>
                      <a:pt x="0" y="161"/>
                    </a:lnTo>
                    <a:moveTo>
                      <a:pt x="0" y="83"/>
                    </a:moveTo>
                    <a:lnTo>
                      <a:pt x="0" y="156"/>
                    </a:lnTo>
                    <a:lnTo>
                      <a:pt x="7" y="156"/>
                    </a:lnTo>
                    <a:lnTo>
                      <a:pt x="7" y="83"/>
                    </a:lnTo>
                    <a:lnTo>
                      <a:pt x="0" y="83"/>
                    </a:lnTo>
                    <a:moveTo>
                      <a:pt x="7" y="0"/>
                    </a:moveTo>
                    <a:lnTo>
                      <a:pt x="0" y="7"/>
                    </a:lnTo>
                    <a:lnTo>
                      <a:pt x="0" y="69"/>
                    </a:lnTo>
                    <a:lnTo>
                      <a:pt x="7" y="6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08" name="Freeform 1025"/>
              <p:cNvSpPr>
                <a:spLocks noEditPoints="1"/>
              </p:cNvSpPr>
              <p:nvPr/>
            </p:nvSpPr>
            <p:spPr bwMode="auto">
              <a:xfrm>
                <a:off x="2472" y="957"/>
                <a:ext cx="7" cy="1331"/>
              </a:xfrm>
              <a:custGeom>
                <a:avLst/>
                <a:gdLst>
                  <a:gd name="T0" fmla="*/ 0 w 7"/>
                  <a:gd name="T1" fmla="*/ 1319 h 1331"/>
                  <a:gd name="T2" fmla="*/ 0 w 7"/>
                  <a:gd name="T3" fmla="*/ 1331 h 1331"/>
                  <a:gd name="T4" fmla="*/ 4 w 7"/>
                  <a:gd name="T5" fmla="*/ 1326 h 1331"/>
                  <a:gd name="T6" fmla="*/ 4 w 7"/>
                  <a:gd name="T7" fmla="*/ 1319 h 1331"/>
                  <a:gd name="T8" fmla="*/ 0 w 7"/>
                  <a:gd name="T9" fmla="*/ 1319 h 1331"/>
                  <a:gd name="T10" fmla="*/ 0 w 7"/>
                  <a:gd name="T11" fmla="*/ 1151 h 1331"/>
                  <a:gd name="T12" fmla="*/ 0 w 7"/>
                  <a:gd name="T13" fmla="*/ 1312 h 1331"/>
                  <a:gd name="T14" fmla="*/ 4 w 7"/>
                  <a:gd name="T15" fmla="*/ 1312 h 1331"/>
                  <a:gd name="T16" fmla="*/ 7 w 7"/>
                  <a:gd name="T17" fmla="*/ 1151 h 1331"/>
                  <a:gd name="T18" fmla="*/ 0 w 7"/>
                  <a:gd name="T19" fmla="*/ 1151 h 1331"/>
                  <a:gd name="T20" fmla="*/ 0 w 7"/>
                  <a:gd name="T21" fmla="*/ 985 h 1331"/>
                  <a:gd name="T22" fmla="*/ 0 w 7"/>
                  <a:gd name="T23" fmla="*/ 1146 h 1331"/>
                  <a:gd name="T24" fmla="*/ 7 w 7"/>
                  <a:gd name="T25" fmla="*/ 1146 h 1331"/>
                  <a:gd name="T26" fmla="*/ 7 w 7"/>
                  <a:gd name="T27" fmla="*/ 985 h 1331"/>
                  <a:gd name="T28" fmla="*/ 0 w 7"/>
                  <a:gd name="T29" fmla="*/ 985 h 1331"/>
                  <a:gd name="T30" fmla="*/ 2 w 7"/>
                  <a:gd name="T31" fmla="*/ 820 h 1331"/>
                  <a:gd name="T32" fmla="*/ 0 w 7"/>
                  <a:gd name="T33" fmla="*/ 981 h 1331"/>
                  <a:gd name="T34" fmla="*/ 7 w 7"/>
                  <a:gd name="T35" fmla="*/ 981 h 1331"/>
                  <a:gd name="T36" fmla="*/ 7 w 7"/>
                  <a:gd name="T37" fmla="*/ 820 h 1331"/>
                  <a:gd name="T38" fmla="*/ 2 w 7"/>
                  <a:gd name="T39" fmla="*/ 820 h 1331"/>
                  <a:gd name="T40" fmla="*/ 2 w 7"/>
                  <a:gd name="T41" fmla="*/ 654 h 1331"/>
                  <a:gd name="T42" fmla="*/ 2 w 7"/>
                  <a:gd name="T43" fmla="*/ 815 h 1331"/>
                  <a:gd name="T44" fmla="*/ 7 w 7"/>
                  <a:gd name="T45" fmla="*/ 815 h 1331"/>
                  <a:gd name="T46" fmla="*/ 7 w 7"/>
                  <a:gd name="T47" fmla="*/ 654 h 1331"/>
                  <a:gd name="T48" fmla="*/ 2 w 7"/>
                  <a:gd name="T49" fmla="*/ 654 h 1331"/>
                  <a:gd name="T50" fmla="*/ 2 w 7"/>
                  <a:gd name="T51" fmla="*/ 488 h 1331"/>
                  <a:gd name="T52" fmla="*/ 2 w 7"/>
                  <a:gd name="T53" fmla="*/ 647 h 1331"/>
                  <a:gd name="T54" fmla="*/ 7 w 7"/>
                  <a:gd name="T55" fmla="*/ 647 h 1331"/>
                  <a:gd name="T56" fmla="*/ 7 w 7"/>
                  <a:gd name="T57" fmla="*/ 488 h 1331"/>
                  <a:gd name="T58" fmla="*/ 2 w 7"/>
                  <a:gd name="T59" fmla="*/ 488 h 1331"/>
                  <a:gd name="T60" fmla="*/ 2 w 7"/>
                  <a:gd name="T61" fmla="*/ 320 h 1331"/>
                  <a:gd name="T62" fmla="*/ 2 w 7"/>
                  <a:gd name="T63" fmla="*/ 481 h 1331"/>
                  <a:gd name="T64" fmla="*/ 7 w 7"/>
                  <a:gd name="T65" fmla="*/ 481 h 1331"/>
                  <a:gd name="T66" fmla="*/ 7 w 7"/>
                  <a:gd name="T67" fmla="*/ 320 h 1331"/>
                  <a:gd name="T68" fmla="*/ 2 w 7"/>
                  <a:gd name="T69" fmla="*/ 320 h 1331"/>
                  <a:gd name="T70" fmla="*/ 2 w 7"/>
                  <a:gd name="T71" fmla="*/ 225 h 1331"/>
                  <a:gd name="T72" fmla="*/ 2 w 7"/>
                  <a:gd name="T73" fmla="*/ 315 h 1331"/>
                  <a:gd name="T74" fmla="*/ 7 w 7"/>
                  <a:gd name="T75" fmla="*/ 315 h 1331"/>
                  <a:gd name="T76" fmla="*/ 7 w 7"/>
                  <a:gd name="T77" fmla="*/ 225 h 1331"/>
                  <a:gd name="T78" fmla="*/ 2 w 7"/>
                  <a:gd name="T79" fmla="*/ 225 h 1331"/>
                  <a:gd name="T80" fmla="*/ 2 w 7"/>
                  <a:gd name="T81" fmla="*/ 154 h 1331"/>
                  <a:gd name="T82" fmla="*/ 2 w 7"/>
                  <a:gd name="T83" fmla="*/ 187 h 1331"/>
                  <a:gd name="T84" fmla="*/ 7 w 7"/>
                  <a:gd name="T85" fmla="*/ 187 h 1331"/>
                  <a:gd name="T86" fmla="*/ 7 w 7"/>
                  <a:gd name="T87" fmla="*/ 154 h 1331"/>
                  <a:gd name="T88" fmla="*/ 2 w 7"/>
                  <a:gd name="T89" fmla="*/ 154 h 1331"/>
                  <a:gd name="T90" fmla="*/ 2 w 7"/>
                  <a:gd name="T91" fmla="*/ 0 h 1331"/>
                  <a:gd name="T92" fmla="*/ 2 w 7"/>
                  <a:gd name="T93" fmla="*/ 150 h 1331"/>
                  <a:gd name="T94" fmla="*/ 7 w 7"/>
                  <a:gd name="T95" fmla="*/ 150 h 1331"/>
                  <a:gd name="T96" fmla="*/ 7 w 7"/>
                  <a:gd name="T97" fmla="*/ 0 h 1331"/>
                  <a:gd name="T98" fmla="*/ 2 w 7"/>
                  <a:gd name="T99" fmla="*/ 0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1331">
                    <a:moveTo>
                      <a:pt x="0" y="1319"/>
                    </a:moveTo>
                    <a:lnTo>
                      <a:pt x="0" y="1331"/>
                    </a:lnTo>
                    <a:lnTo>
                      <a:pt x="4" y="1326"/>
                    </a:lnTo>
                    <a:lnTo>
                      <a:pt x="4" y="1319"/>
                    </a:lnTo>
                    <a:lnTo>
                      <a:pt x="0" y="1319"/>
                    </a:lnTo>
                    <a:close/>
                    <a:moveTo>
                      <a:pt x="0" y="1151"/>
                    </a:moveTo>
                    <a:lnTo>
                      <a:pt x="0" y="1312"/>
                    </a:lnTo>
                    <a:lnTo>
                      <a:pt x="4" y="1312"/>
                    </a:lnTo>
                    <a:lnTo>
                      <a:pt x="7" y="1151"/>
                    </a:lnTo>
                    <a:lnTo>
                      <a:pt x="0" y="1151"/>
                    </a:lnTo>
                    <a:close/>
                    <a:moveTo>
                      <a:pt x="0" y="985"/>
                    </a:moveTo>
                    <a:lnTo>
                      <a:pt x="0" y="1146"/>
                    </a:lnTo>
                    <a:lnTo>
                      <a:pt x="7" y="1146"/>
                    </a:lnTo>
                    <a:lnTo>
                      <a:pt x="7" y="985"/>
                    </a:lnTo>
                    <a:lnTo>
                      <a:pt x="0" y="985"/>
                    </a:lnTo>
                    <a:close/>
                    <a:moveTo>
                      <a:pt x="2" y="820"/>
                    </a:moveTo>
                    <a:lnTo>
                      <a:pt x="0" y="981"/>
                    </a:lnTo>
                    <a:lnTo>
                      <a:pt x="7" y="981"/>
                    </a:lnTo>
                    <a:lnTo>
                      <a:pt x="7" y="820"/>
                    </a:lnTo>
                    <a:lnTo>
                      <a:pt x="2" y="820"/>
                    </a:lnTo>
                    <a:close/>
                    <a:moveTo>
                      <a:pt x="2" y="654"/>
                    </a:moveTo>
                    <a:lnTo>
                      <a:pt x="2" y="815"/>
                    </a:lnTo>
                    <a:lnTo>
                      <a:pt x="7" y="815"/>
                    </a:lnTo>
                    <a:lnTo>
                      <a:pt x="7" y="654"/>
                    </a:lnTo>
                    <a:lnTo>
                      <a:pt x="2" y="654"/>
                    </a:lnTo>
                    <a:close/>
                    <a:moveTo>
                      <a:pt x="2" y="488"/>
                    </a:moveTo>
                    <a:lnTo>
                      <a:pt x="2" y="647"/>
                    </a:lnTo>
                    <a:lnTo>
                      <a:pt x="7" y="647"/>
                    </a:lnTo>
                    <a:lnTo>
                      <a:pt x="7" y="488"/>
                    </a:lnTo>
                    <a:lnTo>
                      <a:pt x="2" y="488"/>
                    </a:lnTo>
                    <a:close/>
                    <a:moveTo>
                      <a:pt x="2" y="320"/>
                    </a:moveTo>
                    <a:lnTo>
                      <a:pt x="2" y="481"/>
                    </a:lnTo>
                    <a:lnTo>
                      <a:pt x="7" y="481"/>
                    </a:lnTo>
                    <a:lnTo>
                      <a:pt x="7" y="320"/>
                    </a:lnTo>
                    <a:lnTo>
                      <a:pt x="2" y="320"/>
                    </a:lnTo>
                    <a:close/>
                    <a:moveTo>
                      <a:pt x="2" y="225"/>
                    </a:moveTo>
                    <a:lnTo>
                      <a:pt x="2" y="315"/>
                    </a:lnTo>
                    <a:lnTo>
                      <a:pt x="7" y="315"/>
                    </a:lnTo>
                    <a:lnTo>
                      <a:pt x="7" y="225"/>
                    </a:lnTo>
                    <a:lnTo>
                      <a:pt x="2" y="225"/>
                    </a:lnTo>
                    <a:close/>
                    <a:moveTo>
                      <a:pt x="2" y="154"/>
                    </a:moveTo>
                    <a:lnTo>
                      <a:pt x="2" y="187"/>
                    </a:lnTo>
                    <a:lnTo>
                      <a:pt x="7" y="187"/>
                    </a:lnTo>
                    <a:lnTo>
                      <a:pt x="7" y="154"/>
                    </a:lnTo>
                    <a:lnTo>
                      <a:pt x="2" y="154"/>
                    </a:lnTo>
                    <a:close/>
                    <a:moveTo>
                      <a:pt x="2" y="0"/>
                    </a:moveTo>
                    <a:lnTo>
                      <a:pt x="2" y="150"/>
                    </a:lnTo>
                    <a:lnTo>
                      <a:pt x="7" y="150"/>
                    </a:lnTo>
                    <a:lnTo>
                      <a:pt x="7" y="0"/>
                    </a:lnTo>
                    <a:lnTo>
                      <a:pt x="2"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09" name="Freeform 1026"/>
              <p:cNvSpPr>
                <a:spLocks noEditPoints="1"/>
              </p:cNvSpPr>
              <p:nvPr/>
            </p:nvSpPr>
            <p:spPr bwMode="auto">
              <a:xfrm>
                <a:off x="2472" y="957"/>
                <a:ext cx="7" cy="1331"/>
              </a:xfrm>
              <a:custGeom>
                <a:avLst/>
                <a:gdLst>
                  <a:gd name="T0" fmla="*/ 0 w 7"/>
                  <a:gd name="T1" fmla="*/ 1319 h 1331"/>
                  <a:gd name="T2" fmla="*/ 0 w 7"/>
                  <a:gd name="T3" fmla="*/ 1331 h 1331"/>
                  <a:gd name="T4" fmla="*/ 4 w 7"/>
                  <a:gd name="T5" fmla="*/ 1326 h 1331"/>
                  <a:gd name="T6" fmla="*/ 4 w 7"/>
                  <a:gd name="T7" fmla="*/ 1319 h 1331"/>
                  <a:gd name="T8" fmla="*/ 0 w 7"/>
                  <a:gd name="T9" fmla="*/ 1319 h 1331"/>
                  <a:gd name="T10" fmla="*/ 0 w 7"/>
                  <a:gd name="T11" fmla="*/ 1151 h 1331"/>
                  <a:gd name="T12" fmla="*/ 0 w 7"/>
                  <a:gd name="T13" fmla="*/ 1312 h 1331"/>
                  <a:gd name="T14" fmla="*/ 4 w 7"/>
                  <a:gd name="T15" fmla="*/ 1312 h 1331"/>
                  <a:gd name="T16" fmla="*/ 7 w 7"/>
                  <a:gd name="T17" fmla="*/ 1151 h 1331"/>
                  <a:gd name="T18" fmla="*/ 0 w 7"/>
                  <a:gd name="T19" fmla="*/ 1151 h 1331"/>
                  <a:gd name="T20" fmla="*/ 0 w 7"/>
                  <a:gd name="T21" fmla="*/ 985 h 1331"/>
                  <a:gd name="T22" fmla="*/ 0 w 7"/>
                  <a:gd name="T23" fmla="*/ 1146 h 1331"/>
                  <a:gd name="T24" fmla="*/ 7 w 7"/>
                  <a:gd name="T25" fmla="*/ 1146 h 1331"/>
                  <a:gd name="T26" fmla="*/ 7 w 7"/>
                  <a:gd name="T27" fmla="*/ 985 h 1331"/>
                  <a:gd name="T28" fmla="*/ 0 w 7"/>
                  <a:gd name="T29" fmla="*/ 985 h 1331"/>
                  <a:gd name="T30" fmla="*/ 2 w 7"/>
                  <a:gd name="T31" fmla="*/ 820 h 1331"/>
                  <a:gd name="T32" fmla="*/ 0 w 7"/>
                  <a:gd name="T33" fmla="*/ 981 h 1331"/>
                  <a:gd name="T34" fmla="*/ 7 w 7"/>
                  <a:gd name="T35" fmla="*/ 981 h 1331"/>
                  <a:gd name="T36" fmla="*/ 7 w 7"/>
                  <a:gd name="T37" fmla="*/ 820 h 1331"/>
                  <a:gd name="T38" fmla="*/ 2 w 7"/>
                  <a:gd name="T39" fmla="*/ 820 h 1331"/>
                  <a:gd name="T40" fmla="*/ 2 w 7"/>
                  <a:gd name="T41" fmla="*/ 654 h 1331"/>
                  <a:gd name="T42" fmla="*/ 2 w 7"/>
                  <a:gd name="T43" fmla="*/ 815 h 1331"/>
                  <a:gd name="T44" fmla="*/ 7 w 7"/>
                  <a:gd name="T45" fmla="*/ 815 h 1331"/>
                  <a:gd name="T46" fmla="*/ 7 w 7"/>
                  <a:gd name="T47" fmla="*/ 654 h 1331"/>
                  <a:gd name="T48" fmla="*/ 2 w 7"/>
                  <a:gd name="T49" fmla="*/ 654 h 1331"/>
                  <a:gd name="T50" fmla="*/ 2 w 7"/>
                  <a:gd name="T51" fmla="*/ 488 h 1331"/>
                  <a:gd name="T52" fmla="*/ 2 w 7"/>
                  <a:gd name="T53" fmla="*/ 647 h 1331"/>
                  <a:gd name="T54" fmla="*/ 7 w 7"/>
                  <a:gd name="T55" fmla="*/ 647 h 1331"/>
                  <a:gd name="T56" fmla="*/ 7 w 7"/>
                  <a:gd name="T57" fmla="*/ 488 h 1331"/>
                  <a:gd name="T58" fmla="*/ 2 w 7"/>
                  <a:gd name="T59" fmla="*/ 488 h 1331"/>
                  <a:gd name="T60" fmla="*/ 2 w 7"/>
                  <a:gd name="T61" fmla="*/ 320 h 1331"/>
                  <a:gd name="T62" fmla="*/ 2 w 7"/>
                  <a:gd name="T63" fmla="*/ 481 h 1331"/>
                  <a:gd name="T64" fmla="*/ 7 w 7"/>
                  <a:gd name="T65" fmla="*/ 481 h 1331"/>
                  <a:gd name="T66" fmla="*/ 7 w 7"/>
                  <a:gd name="T67" fmla="*/ 320 h 1331"/>
                  <a:gd name="T68" fmla="*/ 2 w 7"/>
                  <a:gd name="T69" fmla="*/ 320 h 1331"/>
                  <a:gd name="T70" fmla="*/ 2 w 7"/>
                  <a:gd name="T71" fmla="*/ 225 h 1331"/>
                  <a:gd name="T72" fmla="*/ 2 w 7"/>
                  <a:gd name="T73" fmla="*/ 315 h 1331"/>
                  <a:gd name="T74" fmla="*/ 7 w 7"/>
                  <a:gd name="T75" fmla="*/ 315 h 1331"/>
                  <a:gd name="T76" fmla="*/ 7 w 7"/>
                  <a:gd name="T77" fmla="*/ 225 h 1331"/>
                  <a:gd name="T78" fmla="*/ 2 w 7"/>
                  <a:gd name="T79" fmla="*/ 225 h 1331"/>
                  <a:gd name="T80" fmla="*/ 2 w 7"/>
                  <a:gd name="T81" fmla="*/ 154 h 1331"/>
                  <a:gd name="T82" fmla="*/ 2 w 7"/>
                  <a:gd name="T83" fmla="*/ 187 h 1331"/>
                  <a:gd name="T84" fmla="*/ 7 w 7"/>
                  <a:gd name="T85" fmla="*/ 187 h 1331"/>
                  <a:gd name="T86" fmla="*/ 7 w 7"/>
                  <a:gd name="T87" fmla="*/ 154 h 1331"/>
                  <a:gd name="T88" fmla="*/ 2 w 7"/>
                  <a:gd name="T89" fmla="*/ 154 h 1331"/>
                  <a:gd name="T90" fmla="*/ 2 w 7"/>
                  <a:gd name="T91" fmla="*/ 0 h 1331"/>
                  <a:gd name="T92" fmla="*/ 2 w 7"/>
                  <a:gd name="T93" fmla="*/ 150 h 1331"/>
                  <a:gd name="T94" fmla="*/ 7 w 7"/>
                  <a:gd name="T95" fmla="*/ 150 h 1331"/>
                  <a:gd name="T96" fmla="*/ 7 w 7"/>
                  <a:gd name="T97" fmla="*/ 0 h 1331"/>
                  <a:gd name="T98" fmla="*/ 2 w 7"/>
                  <a:gd name="T99" fmla="*/ 0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1331">
                    <a:moveTo>
                      <a:pt x="0" y="1319"/>
                    </a:moveTo>
                    <a:lnTo>
                      <a:pt x="0" y="1331"/>
                    </a:lnTo>
                    <a:lnTo>
                      <a:pt x="4" y="1326"/>
                    </a:lnTo>
                    <a:lnTo>
                      <a:pt x="4" y="1319"/>
                    </a:lnTo>
                    <a:lnTo>
                      <a:pt x="0" y="1319"/>
                    </a:lnTo>
                    <a:moveTo>
                      <a:pt x="0" y="1151"/>
                    </a:moveTo>
                    <a:lnTo>
                      <a:pt x="0" y="1312"/>
                    </a:lnTo>
                    <a:lnTo>
                      <a:pt x="4" y="1312"/>
                    </a:lnTo>
                    <a:lnTo>
                      <a:pt x="7" y="1151"/>
                    </a:lnTo>
                    <a:lnTo>
                      <a:pt x="0" y="1151"/>
                    </a:lnTo>
                    <a:moveTo>
                      <a:pt x="0" y="985"/>
                    </a:moveTo>
                    <a:lnTo>
                      <a:pt x="0" y="1146"/>
                    </a:lnTo>
                    <a:lnTo>
                      <a:pt x="7" y="1146"/>
                    </a:lnTo>
                    <a:lnTo>
                      <a:pt x="7" y="985"/>
                    </a:lnTo>
                    <a:lnTo>
                      <a:pt x="0" y="985"/>
                    </a:lnTo>
                    <a:moveTo>
                      <a:pt x="2" y="820"/>
                    </a:moveTo>
                    <a:lnTo>
                      <a:pt x="0" y="981"/>
                    </a:lnTo>
                    <a:lnTo>
                      <a:pt x="7" y="981"/>
                    </a:lnTo>
                    <a:lnTo>
                      <a:pt x="7" y="820"/>
                    </a:lnTo>
                    <a:lnTo>
                      <a:pt x="2" y="820"/>
                    </a:lnTo>
                    <a:moveTo>
                      <a:pt x="2" y="654"/>
                    </a:moveTo>
                    <a:lnTo>
                      <a:pt x="2" y="815"/>
                    </a:lnTo>
                    <a:lnTo>
                      <a:pt x="7" y="815"/>
                    </a:lnTo>
                    <a:lnTo>
                      <a:pt x="7" y="654"/>
                    </a:lnTo>
                    <a:lnTo>
                      <a:pt x="2" y="654"/>
                    </a:lnTo>
                    <a:moveTo>
                      <a:pt x="2" y="488"/>
                    </a:moveTo>
                    <a:lnTo>
                      <a:pt x="2" y="647"/>
                    </a:lnTo>
                    <a:lnTo>
                      <a:pt x="7" y="647"/>
                    </a:lnTo>
                    <a:lnTo>
                      <a:pt x="7" y="488"/>
                    </a:lnTo>
                    <a:lnTo>
                      <a:pt x="2" y="488"/>
                    </a:lnTo>
                    <a:moveTo>
                      <a:pt x="2" y="320"/>
                    </a:moveTo>
                    <a:lnTo>
                      <a:pt x="2" y="481"/>
                    </a:lnTo>
                    <a:lnTo>
                      <a:pt x="7" y="481"/>
                    </a:lnTo>
                    <a:lnTo>
                      <a:pt x="7" y="320"/>
                    </a:lnTo>
                    <a:lnTo>
                      <a:pt x="2" y="320"/>
                    </a:lnTo>
                    <a:moveTo>
                      <a:pt x="2" y="225"/>
                    </a:moveTo>
                    <a:lnTo>
                      <a:pt x="2" y="315"/>
                    </a:lnTo>
                    <a:lnTo>
                      <a:pt x="7" y="315"/>
                    </a:lnTo>
                    <a:lnTo>
                      <a:pt x="7" y="225"/>
                    </a:lnTo>
                    <a:lnTo>
                      <a:pt x="2" y="225"/>
                    </a:lnTo>
                    <a:moveTo>
                      <a:pt x="2" y="154"/>
                    </a:moveTo>
                    <a:lnTo>
                      <a:pt x="2" y="187"/>
                    </a:lnTo>
                    <a:lnTo>
                      <a:pt x="7" y="187"/>
                    </a:lnTo>
                    <a:lnTo>
                      <a:pt x="7" y="154"/>
                    </a:lnTo>
                    <a:lnTo>
                      <a:pt x="2" y="154"/>
                    </a:lnTo>
                    <a:moveTo>
                      <a:pt x="2" y="0"/>
                    </a:moveTo>
                    <a:lnTo>
                      <a:pt x="2" y="150"/>
                    </a:lnTo>
                    <a:lnTo>
                      <a:pt x="7" y="150"/>
                    </a:lnTo>
                    <a:lnTo>
                      <a:pt x="7"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10" name="Freeform 1027"/>
              <p:cNvSpPr>
                <a:spLocks noEditPoints="1"/>
              </p:cNvSpPr>
              <p:nvPr/>
            </p:nvSpPr>
            <p:spPr bwMode="auto">
              <a:xfrm>
                <a:off x="2469" y="2283"/>
                <a:ext cx="7" cy="985"/>
              </a:xfrm>
              <a:custGeom>
                <a:avLst/>
                <a:gdLst>
                  <a:gd name="T0" fmla="*/ 1 w 3"/>
                  <a:gd name="T1" fmla="*/ 348 h 416"/>
                  <a:gd name="T2" fmla="*/ 0 w 3"/>
                  <a:gd name="T3" fmla="*/ 416 h 416"/>
                  <a:gd name="T4" fmla="*/ 3 w 3"/>
                  <a:gd name="T5" fmla="*/ 416 h 416"/>
                  <a:gd name="T6" fmla="*/ 3 w 3"/>
                  <a:gd name="T7" fmla="*/ 348 h 416"/>
                  <a:gd name="T8" fmla="*/ 1 w 3"/>
                  <a:gd name="T9" fmla="*/ 348 h 416"/>
                  <a:gd name="T10" fmla="*/ 1 w 3"/>
                  <a:gd name="T11" fmla="*/ 279 h 416"/>
                  <a:gd name="T12" fmla="*/ 1 w 3"/>
                  <a:gd name="T13" fmla="*/ 345 h 416"/>
                  <a:gd name="T14" fmla="*/ 3 w 3"/>
                  <a:gd name="T15" fmla="*/ 345 h 416"/>
                  <a:gd name="T16" fmla="*/ 3 w 3"/>
                  <a:gd name="T17" fmla="*/ 279 h 416"/>
                  <a:gd name="T18" fmla="*/ 1 w 3"/>
                  <a:gd name="T19" fmla="*/ 279 h 416"/>
                  <a:gd name="T20" fmla="*/ 1 w 3"/>
                  <a:gd name="T21" fmla="*/ 207 h 416"/>
                  <a:gd name="T22" fmla="*/ 1 w 3"/>
                  <a:gd name="T23" fmla="*/ 263 h 416"/>
                  <a:gd name="T24" fmla="*/ 3 w 3"/>
                  <a:gd name="T25" fmla="*/ 263 h 416"/>
                  <a:gd name="T26" fmla="*/ 3 w 3"/>
                  <a:gd name="T27" fmla="*/ 207 h 416"/>
                  <a:gd name="T28" fmla="*/ 1 w 3"/>
                  <a:gd name="T29" fmla="*/ 207 h 416"/>
                  <a:gd name="T30" fmla="*/ 1 w 3"/>
                  <a:gd name="T31" fmla="*/ 137 h 416"/>
                  <a:gd name="T32" fmla="*/ 1 w 3"/>
                  <a:gd name="T33" fmla="*/ 205 h 416"/>
                  <a:gd name="T34" fmla="*/ 3 w 3"/>
                  <a:gd name="T35" fmla="*/ 205 h 416"/>
                  <a:gd name="T36" fmla="*/ 3 w 3"/>
                  <a:gd name="T37" fmla="*/ 137 h 416"/>
                  <a:gd name="T38" fmla="*/ 1 w 3"/>
                  <a:gd name="T39" fmla="*/ 137 h 416"/>
                  <a:gd name="T40" fmla="*/ 1 w 3"/>
                  <a:gd name="T41" fmla="*/ 133 h 416"/>
                  <a:gd name="T42" fmla="*/ 1 w 3"/>
                  <a:gd name="T43" fmla="*/ 135 h 416"/>
                  <a:gd name="T44" fmla="*/ 3 w 3"/>
                  <a:gd name="T45" fmla="*/ 135 h 416"/>
                  <a:gd name="T46" fmla="*/ 3 w 3"/>
                  <a:gd name="T47" fmla="*/ 133 h 416"/>
                  <a:gd name="T48" fmla="*/ 1 w 3"/>
                  <a:gd name="T49" fmla="*/ 133 h 416"/>
                  <a:gd name="T50" fmla="*/ 1 w 3"/>
                  <a:gd name="T51" fmla="*/ 67 h 416"/>
                  <a:gd name="T52" fmla="*/ 1 w 3"/>
                  <a:gd name="T53" fmla="*/ 128 h 416"/>
                  <a:gd name="T54" fmla="*/ 3 w 3"/>
                  <a:gd name="T55" fmla="*/ 129 h 416"/>
                  <a:gd name="T56" fmla="*/ 3 w 3"/>
                  <a:gd name="T57" fmla="*/ 67 h 416"/>
                  <a:gd name="T58" fmla="*/ 1 w 3"/>
                  <a:gd name="T59" fmla="*/ 67 h 416"/>
                  <a:gd name="T60" fmla="*/ 1 w 3"/>
                  <a:gd name="T61" fmla="*/ 37 h 416"/>
                  <a:gd name="T62" fmla="*/ 1 w 3"/>
                  <a:gd name="T63" fmla="*/ 64 h 416"/>
                  <a:gd name="T64" fmla="*/ 3 w 3"/>
                  <a:gd name="T65" fmla="*/ 64 h 416"/>
                  <a:gd name="T66" fmla="*/ 3 w 3"/>
                  <a:gd name="T67" fmla="*/ 37 h 416"/>
                  <a:gd name="T68" fmla="*/ 1 w 3"/>
                  <a:gd name="T69" fmla="*/ 37 h 416"/>
                  <a:gd name="T70" fmla="*/ 3 w 3"/>
                  <a:gd name="T71" fmla="*/ 0 h 416"/>
                  <a:gd name="T72" fmla="*/ 1 w 3"/>
                  <a:gd name="T73" fmla="*/ 2 h 416"/>
                  <a:gd name="T74" fmla="*/ 1 w 3"/>
                  <a:gd name="T75" fmla="*/ 25 h 416"/>
                  <a:gd name="T76" fmla="*/ 3 w 3"/>
                  <a:gd name="T77" fmla="*/ 25 h 416"/>
                  <a:gd name="T78" fmla="*/ 3 w 3"/>
                  <a:gd name="T7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 h="416">
                    <a:moveTo>
                      <a:pt x="1" y="348"/>
                    </a:moveTo>
                    <a:cubicBezTo>
                      <a:pt x="0" y="416"/>
                      <a:pt x="0" y="416"/>
                      <a:pt x="0" y="416"/>
                    </a:cubicBezTo>
                    <a:cubicBezTo>
                      <a:pt x="3" y="416"/>
                      <a:pt x="3" y="416"/>
                      <a:pt x="3" y="416"/>
                    </a:cubicBezTo>
                    <a:cubicBezTo>
                      <a:pt x="3" y="348"/>
                      <a:pt x="3" y="348"/>
                      <a:pt x="3" y="348"/>
                    </a:cubicBezTo>
                    <a:cubicBezTo>
                      <a:pt x="1" y="348"/>
                      <a:pt x="1" y="348"/>
                      <a:pt x="1" y="348"/>
                    </a:cubicBezTo>
                    <a:moveTo>
                      <a:pt x="1" y="279"/>
                    </a:moveTo>
                    <a:cubicBezTo>
                      <a:pt x="1" y="345"/>
                      <a:pt x="1" y="345"/>
                      <a:pt x="1" y="345"/>
                    </a:cubicBezTo>
                    <a:cubicBezTo>
                      <a:pt x="3" y="345"/>
                      <a:pt x="3" y="345"/>
                      <a:pt x="3" y="345"/>
                    </a:cubicBezTo>
                    <a:cubicBezTo>
                      <a:pt x="3" y="279"/>
                      <a:pt x="3" y="279"/>
                      <a:pt x="3" y="279"/>
                    </a:cubicBezTo>
                    <a:cubicBezTo>
                      <a:pt x="1" y="279"/>
                      <a:pt x="1" y="279"/>
                      <a:pt x="1" y="279"/>
                    </a:cubicBezTo>
                    <a:moveTo>
                      <a:pt x="1" y="207"/>
                    </a:moveTo>
                    <a:cubicBezTo>
                      <a:pt x="1" y="263"/>
                      <a:pt x="1" y="263"/>
                      <a:pt x="1" y="263"/>
                    </a:cubicBezTo>
                    <a:cubicBezTo>
                      <a:pt x="3" y="263"/>
                      <a:pt x="3" y="263"/>
                      <a:pt x="3" y="263"/>
                    </a:cubicBezTo>
                    <a:cubicBezTo>
                      <a:pt x="3" y="207"/>
                      <a:pt x="3" y="207"/>
                      <a:pt x="3" y="207"/>
                    </a:cubicBezTo>
                    <a:cubicBezTo>
                      <a:pt x="1" y="207"/>
                      <a:pt x="1" y="207"/>
                      <a:pt x="1" y="207"/>
                    </a:cubicBezTo>
                    <a:moveTo>
                      <a:pt x="1" y="137"/>
                    </a:moveTo>
                    <a:cubicBezTo>
                      <a:pt x="1" y="205"/>
                      <a:pt x="1" y="205"/>
                      <a:pt x="1" y="205"/>
                    </a:cubicBezTo>
                    <a:cubicBezTo>
                      <a:pt x="3" y="205"/>
                      <a:pt x="3" y="205"/>
                      <a:pt x="3" y="205"/>
                    </a:cubicBezTo>
                    <a:cubicBezTo>
                      <a:pt x="3" y="137"/>
                      <a:pt x="3" y="137"/>
                      <a:pt x="3" y="137"/>
                    </a:cubicBezTo>
                    <a:cubicBezTo>
                      <a:pt x="1" y="137"/>
                      <a:pt x="1" y="137"/>
                      <a:pt x="1" y="137"/>
                    </a:cubicBezTo>
                    <a:moveTo>
                      <a:pt x="1" y="133"/>
                    </a:moveTo>
                    <a:cubicBezTo>
                      <a:pt x="1" y="135"/>
                      <a:pt x="1" y="135"/>
                      <a:pt x="1" y="135"/>
                    </a:cubicBezTo>
                    <a:cubicBezTo>
                      <a:pt x="3" y="135"/>
                      <a:pt x="3" y="135"/>
                      <a:pt x="3" y="135"/>
                    </a:cubicBezTo>
                    <a:cubicBezTo>
                      <a:pt x="3" y="133"/>
                      <a:pt x="3" y="133"/>
                      <a:pt x="3" y="133"/>
                    </a:cubicBezTo>
                    <a:cubicBezTo>
                      <a:pt x="2" y="133"/>
                      <a:pt x="2" y="133"/>
                      <a:pt x="1" y="133"/>
                    </a:cubicBezTo>
                    <a:moveTo>
                      <a:pt x="1" y="67"/>
                    </a:moveTo>
                    <a:cubicBezTo>
                      <a:pt x="1" y="128"/>
                      <a:pt x="1" y="128"/>
                      <a:pt x="1" y="128"/>
                    </a:cubicBezTo>
                    <a:cubicBezTo>
                      <a:pt x="2" y="129"/>
                      <a:pt x="2" y="129"/>
                      <a:pt x="3" y="129"/>
                    </a:cubicBezTo>
                    <a:cubicBezTo>
                      <a:pt x="3" y="67"/>
                      <a:pt x="3" y="67"/>
                      <a:pt x="3" y="67"/>
                    </a:cubicBezTo>
                    <a:cubicBezTo>
                      <a:pt x="1" y="67"/>
                      <a:pt x="1" y="67"/>
                      <a:pt x="1" y="67"/>
                    </a:cubicBezTo>
                    <a:moveTo>
                      <a:pt x="1" y="37"/>
                    </a:moveTo>
                    <a:cubicBezTo>
                      <a:pt x="1" y="64"/>
                      <a:pt x="1" y="64"/>
                      <a:pt x="1" y="64"/>
                    </a:cubicBezTo>
                    <a:cubicBezTo>
                      <a:pt x="3" y="64"/>
                      <a:pt x="3" y="64"/>
                      <a:pt x="3" y="64"/>
                    </a:cubicBezTo>
                    <a:cubicBezTo>
                      <a:pt x="3" y="37"/>
                      <a:pt x="3" y="37"/>
                      <a:pt x="3" y="37"/>
                    </a:cubicBezTo>
                    <a:cubicBezTo>
                      <a:pt x="1" y="37"/>
                      <a:pt x="1" y="37"/>
                      <a:pt x="1" y="37"/>
                    </a:cubicBezTo>
                    <a:moveTo>
                      <a:pt x="3" y="0"/>
                    </a:moveTo>
                    <a:cubicBezTo>
                      <a:pt x="1" y="2"/>
                      <a:pt x="1" y="2"/>
                      <a:pt x="1" y="2"/>
                    </a:cubicBezTo>
                    <a:cubicBezTo>
                      <a:pt x="1" y="25"/>
                      <a:pt x="1" y="25"/>
                      <a:pt x="1" y="25"/>
                    </a:cubicBezTo>
                    <a:cubicBezTo>
                      <a:pt x="3" y="25"/>
                      <a:pt x="3" y="25"/>
                      <a:pt x="3" y="25"/>
                    </a:cubicBezTo>
                    <a:cubicBezTo>
                      <a:pt x="3" y="0"/>
                      <a:pt x="3" y="0"/>
                      <a:pt x="3" y="0"/>
                    </a:cubicBezTo>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11" name="Freeform 1028"/>
              <p:cNvSpPr>
                <a:spLocks noEditPoints="1"/>
              </p:cNvSpPr>
              <p:nvPr/>
            </p:nvSpPr>
            <p:spPr bwMode="auto">
              <a:xfrm>
                <a:off x="2306" y="957"/>
                <a:ext cx="7" cy="1468"/>
              </a:xfrm>
              <a:custGeom>
                <a:avLst/>
                <a:gdLst>
                  <a:gd name="T0" fmla="*/ 0 w 7"/>
                  <a:gd name="T1" fmla="*/ 1414 h 1468"/>
                  <a:gd name="T2" fmla="*/ 0 w 7"/>
                  <a:gd name="T3" fmla="*/ 1468 h 1468"/>
                  <a:gd name="T4" fmla="*/ 5 w 7"/>
                  <a:gd name="T5" fmla="*/ 1464 h 1468"/>
                  <a:gd name="T6" fmla="*/ 5 w 7"/>
                  <a:gd name="T7" fmla="*/ 1414 h 1468"/>
                  <a:gd name="T8" fmla="*/ 0 w 7"/>
                  <a:gd name="T9" fmla="*/ 1414 h 1468"/>
                  <a:gd name="T10" fmla="*/ 0 w 7"/>
                  <a:gd name="T11" fmla="*/ 1317 h 1468"/>
                  <a:gd name="T12" fmla="*/ 0 w 7"/>
                  <a:gd name="T13" fmla="*/ 1386 h 1468"/>
                  <a:gd name="T14" fmla="*/ 5 w 7"/>
                  <a:gd name="T15" fmla="*/ 1386 h 1468"/>
                  <a:gd name="T16" fmla="*/ 5 w 7"/>
                  <a:gd name="T17" fmla="*/ 1317 h 1468"/>
                  <a:gd name="T18" fmla="*/ 0 w 7"/>
                  <a:gd name="T19" fmla="*/ 1317 h 1468"/>
                  <a:gd name="T20" fmla="*/ 0 w 7"/>
                  <a:gd name="T21" fmla="*/ 1151 h 1468"/>
                  <a:gd name="T22" fmla="*/ 0 w 7"/>
                  <a:gd name="T23" fmla="*/ 1312 h 1468"/>
                  <a:gd name="T24" fmla="*/ 5 w 7"/>
                  <a:gd name="T25" fmla="*/ 1312 h 1468"/>
                  <a:gd name="T26" fmla="*/ 5 w 7"/>
                  <a:gd name="T27" fmla="*/ 1151 h 1468"/>
                  <a:gd name="T28" fmla="*/ 0 w 7"/>
                  <a:gd name="T29" fmla="*/ 1151 h 1468"/>
                  <a:gd name="T30" fmla="*/ 0 w 7"/>
                  <a:gd name="T31" fmla="*/ 985 h 1468"/>
                  <a:gd name="T32" fmla="*/ 0 w 7"/>
                  <a:gd name="T33" fmla="*/ 1146 h 1468"/>
                  <a:gd name="T34" fmla="*/ 5 w 7"/>
                  <a:gd name="T35" fmla="*/ 1146 h 1468"/>
                  <a:gd name="T36" fmla="*/ 7 w 7"/>
                  <a:gd name="T37" fmla="*/ 985 h 1468"/>
                  <a:gd name="T38" fmla="*/ 0 w 7"/>
                  <a:gd name="T39" fmla="*/ 985 h 1468"/>
                  <a:gd name="T40" fmla="*/ 0 w 7"/>
                  <a:gd name="T41" fmla="*/ 820 h 1468"/>
                  <a:gd name="T42" fmla="*/ 0 w 7"/>
                  <a:gd name="T43" fmla="*/ 981 h 1468"/>
                  <a:gd name="T44" fmla="*/ 7 w 7"/>
                  <a:gd name="T45" fmla="*/ 981 h 1468"/>
                  <a:gd name="T46" fmla="*/ 7 w 7"/>
                  <a:gd name="T47" fmla="*/ 820 h 1468"/>
                  <a:gd name="T48" fmla="*/ 0 w 7"/>
                  <a:gd name="T49" fmla="*/ 820 h 1468"/>
                  <a:gd name="T50" fmla="*/ 0 w 7"/>
                  <a:gd name="T51" fmla="*/ 654 h 1468"/>
                  <a:gd name="T52" fmla="*/ 0 w 7"/>
                  <a:gd name="T53" fmla="*/ 815 h 1468"/>
                  <a:gd name="T54" fmla="*/ 7 w 7"/>
                  <a:gd name="T55" fmla="*/ 815 h 1468"/>
                  <a:gd name="T56" fmla="*/ 7 w 7"/>
                  <a:gd name="T57" fmla="*/ 654 h 1468"/>
                  <a:gd name="T58" fmla="*/ 0 w 7"/>
                  <a:gd name="T59" fmla="*/ 654 h 1468"/>
                  <a:gd name="T60" fmla="*/ 2 w 7"/>
                  <a:gd name="T61" fmla="*/ 486 h 1468"/>
                  <a:gd name="T62" fmla="*/ 0 w 7"/>
                  <a:gd name="T63" fmla="*/ 647 h 1468"/>
                  <a:gd name="T64" fmla="*/ 7 w 7"/>
                  <a:gd name="T65" fmla="*/ 647 h 1468"/>
                  <a:gd name="T66" fmla="*/ 7 w 7"/>
                  <a:gd name="T67" fmla="*/ 486 h 1468"/>
                  <a:gd name="T68" fmla="*/ 2 w 7"/>
                  <a:gd name="T69" fmla="*/ 486 h 1468"/>
                  <a:gd name="T70" fmla="*/ 2 w 7"/>
                  <a:gd name="T71" fmla="*/ 320 h 1468"/>
                  <a:gd name="T72" fmla="*/ 2 w 7"/>
                  <a:gd name="T73" fmla="*/ 481 h 1468"/>
                  <a:gd name="T74" fmla="*/ 7 w 7"/>
                  <a:gd name="T75" fmla="*/ 481 h 1468"/>
                  <a:gd name="T76" fmla="*/ 7 w 7"/>
                  <a:gd name="T77" fmla="*/ 320 h 1468"/>
                  <a:gd name="T78" fmla="*/ 2 w 7"/>
                  <a:gd name="T79" fmla="*/ 320 h 1468"/>
                  <a:gd name="T80" fmla="*/ 2 w 7"/>
                  <a:gd name="T81" fmla="*/ 223 h 1468"/>
                  <a:gd name="T82" fmla="*/ 2 w 7"/>
                  <a:gd name="T83" fmla="*/ 315 h 1468"/>
                  <a:gd name="T84" fmla="*/ 7 w 7"/>
                  <a:gd name="T85" fmla="*/ 315 h 1468"/>
                  <a:gd name="T86" fmla="*/ 7 w 7"/>
                  <a:gd name="T87" fmla="*/ 223 h 1468"/>
                  <a:gd name="T88" fmla="*/ 2 w 7"/>
                  <a:gd name="T89" fmla="*/ 223 h 1468"/>
                  <a:gd name="T90" fmla="*/ 2 w 7"/>
                  <a:gd name="T91" fmla="*/ 154 h 1468"/>
                  <a:gd name="T92" fmla="*/ 2 w 7"/>
                  <a:gd name="T93" fmla="*/ 187 h 1468"/>
                  <a:gd name="T94" fmla="*/ 7 w 7"/>
                  <a:gd name="T95" fmla="*/ 187 h 1468"/>
                  <a:gd name="T96" fmla="*/ 7 w 7"/>
                  <a:gd name="T97" fmla="*/ 154 h 1468"/>
                  <a:gd name="T98" fmla="*/ 2 w 7"/>
                  <a:gd name="T99" fmla="*/ 154 h 1468"/>
                  <a:gd name="T100" fmla="*/ 2 w 7"/>
                  <a:gd name="T101" fmla="*/ 0 h 1468"/>
                  <a:gd name="T102" fmla="*/ 2 w 7"/>
                  <a:gd name="T103" fmla="*/ 150 h 1468"/>
                  <a:gd name="T104" fmla="*/ 7 w 7"/>
                  <a:gd name="T105" fmla="*/ 150 h 1468"/>
                  <a:gd name="T106" fmla="*/ 7 w 7"/>
                  <a:gd name="T107" fmla="*/ 0 h 1468"/>
                  <a:gd name="T108" fmla="*/ 2 w 7"/>
                  <a:gd name="T109"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 h="1468">
                    <a:moveTo>
                      <a:pt x="0" y="1414"/>
                    </a:moveTo>
                    <a:lnTo>
                      <a:pt x="0" y="1468"/>
                    </a:lnTo>
                    <a:lnTo>
                      <a:pt x="5" y="1464"/>
                    </a:lnTo>
                    <a:lnTo>
                      <a:pt x="5" y="1414"/>
                    </a:lnTo>
                    <a:lnTo>
                      <a:pt x="0" y="1414"/>
                    </a:lnTo>
                    <a:close/>
                    <a:moveTo>
                      <a:pt x="0" y="1317"/>
                    </a:moveTo>
                    <a:lnTo>
                      <a:pt x="0" y="1386"/>
                    </a:lnTo>
                    <a:lnTo>
                      <a:pt x="5" y="1386"/>
                    </a:lnTo>
                    <a:lnTo>
                      <a:pt x="5" y="1317"/>
                    </a:lnTo>
                    <a:lnTo>
                      <a:pt x="0" y="1317"/>
                    </a:lnTo>
                    <a:close/>
                    <a:moveTo>
                      <a:pt x="0" y="1151"/>
                    </a:moveTo>
                    <a:lnTo>
                      <a:pt x="0" y="1312"/>
                    </a:lnTo>
                    <a:lnTo>
                      <a:pt x="5" y="1312"/>
                    </a:lnTo>
                    <a:lnTo>
                      <a:pt x="5" y="1151"/>
                    </a:lnTo>
                    <a:lnTo>
                      <a:pt x="0" y="1151"/>
                    </a:lnTo>
                    <a:close/>
                    <a:moveTo>
                      <a:pt x="0" y="985"/>
                    </a:moveTo>
                    <a:lnTo>
                      <a:pt x="0" y="1146"/>
                    </a:lnTo>
                    <a:lnTo>
                      <a:pt x="5" y="1146"/>
                    </a:lnTo>
                    <a:lnTo>
                      <a:pt x="7" y="985"/>
                    </a:lnTo>
                    <a:lnTo>
                      <a:pt x="0" y="985"/>
                    </a:lnTo>
                    <a:close/>
                    <a:moveTo>
                      <a:pt x="0" y="820"/>
                    </a:moveTo>
                    <a:lnTo>
                      <a:pt x="0" y="981"/>
                    </a:lnTo>
                    <a:lnTo>
                      <a:pt x="7" y="981"/>
                    </a:lnTo>
                    <a:lnTo>
                      <a:pt x="7" y="820"/>
                    </a:lnTo>
                    <a:lnTo>
                      <a:pt x="0" y="820"/>
                    </a:lnTo>
                    <a:close/>
                    <a:moveTo>
                      <a:pt x="0" y="654"/>
                    </a:moveTo>
                    <a:lnTo>
                      <a:pt x="0" y="815"/>
                    </a:lnTo>
                    <a:lnTo>
                      <a:pt x="7" y="815"/>
                    </a:lnTo>
                    <a:lnTo>
                      <a:pt x="7" y="654"/>
                    </a:lnTo>
                    <a:lnTo>
                      <a:pt x="0" y="654"/>
                    </a:lnTo>
                    <a:close/>
                    <a:moveTo>
                      <a:pt x="2" y="486"/>
                    </a:moveTo>
                    <a:lnTo>
                      <a:pt x="0" y="647"/>
                    </a:lnTo>
                    <a:lnTo>
                      <a:pt x="7" y="647"/>
                    </a:lnTo>
                    <a:lnTo>
                      <a:pt x="7" y="486"/>
                    </a:lnTo>
                    <a:lnTo>
                      <a:pt x="2" y="486"/>
                    </a:lnTo>
                    <a:close/>
                    <a:moveTo>
                      <a:pt x="2" y="320"/>
                    </a:moveTo>
                    <a:lnTo>
                      <a:pt x="2" y="481"/>
                    </a:lnTo>
                    <a:lnTo>
                      <a:pt x="7" y="481"/>
                    </a:lnTo>
                    <a:lnTo>
                      <a:pt x="7" y="320"/>
                    </a:lnTo>
                    <a:lnTo>
                      <a:pt x="2" y="320"/>
                    </a:lnTo>
                    <a:close/>
                    <a:moveTo>
                      <a:pt x="2" y="223"/>
                    </a:moveTo>
                    <a:lnTo>
                      <a:pt x="2" y="315"/>
                    </a:lnTo>
                    <a:lnTo>
                      <a:pt x="7" y="315"/>
                    </a:lnTo>
                    <a:lnTo>
                      <a:pt x="7" y="223"/>
                    </a:lnTo>
                    <a:lnTo>
                      <a:pt x="2" y="223"/>
                    </a:lnTo>
                    <a:close/>
                    <a:moveTo>
                      <a:pt x="2" y="154"/>
                    </a:moveTo>
                    <a:lnTo>
                      <a:pt x="2" y="187"/>
                    </a:lnTo>
                    <a:lnTo>
                      <a:pt x="7" y="187"/>
                    </a:lnTo>
                    <a:lnTo>
                      <a:pt x="7" y="154"/>
                    </a:lnTo>
                    <a:lnTo>
                      <a:pt x="2" y="154"/>
                    </a:lnTo>
                    <a:close/>
                    <a:moveTo>
                      <a:pt x="2" y="0"/>
                    </a:moveTo>
                    <a:lnTo>
                      <a:pt x="2" y="150"/>
                    </a:lnTo>
                    <a:lnTo>
                      <a:pt x="7" y="150"/>
                    </a:lnTo>
                    <a:lnTo>
                      <a:pt x="7" y="0"/>
                    </a:lnTo>
                    <a:lnTo>
                      <a:pt x="2"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12" name="Freeform 1029"/>
              <p:cNvSpPr>
                <a:spLocks noEditPoints="1"/>
              </p:cNvSpPr>
              <p:nvPr/>
            </p:nvSpPr>
            <p:spPr bwMode="auto">
              <a:xfrm>
                <a:off x="2306" y="957"/>
                <a:ext cx="7" cy="1468"/>
              </a:xfrm>
              <a:custGeom>
                <a:avLst/>
                <a:gdLst>
                  <a:gd name="T0" fmla="*/ 0 w 7"/>
                  <a:gd name="T1" fmla="*/ 1414 h 1468"/>
                  <a:gd name="T2" fmla="*/ 0 w 7"/>
                  <a:gd name="T3" fmla="*/ 1468 h 1468"/>
                  <a:gd name="T4" fmla="*/ 5 w 7"/>
                  <a:gd name="T5" fmla="*/ 1464 h 1468"/>
                  <a:gd name="T6" fmla="*/ 5 w 7"/>
                  <a:gd name="T7" fmla="*/ 1414 h 1468"/>
                  <a:gd name="T8" fmla="*/ 0 w 7"/>
                  <a:gd name="T9" fmla="*/ 1414 h 1468"/>
                  <a:gd name="T10" fmla="*/ 0 w 7"/>
                  <a:gd name="T11" fmla="*/ 1317 h 1468"/>
                  <a:gd name="T12" fmla="*/ 0 w 7"/>
                  <a:gd name="T13" fmla="*/ 1386 h 1468"/>
                  <a:gd name="T14" fmla="*/ 5 w 7"/>
                  <a:gd name="T15" fmla="*/ 1386 h 1468"/>
                  <a:gd name="T16" fmla="*/ 5 w 7"/>
                  <a:gd name="T17" fmla="*/ 1317 h 1468"/>
                  <a:gd name="T18" fmla="*/ 0 w 7"/>
                  <a:gd name="T19" fmla="*/ 1317 h 1468"/>
                  <a:gd name="T20" fmla="*/ 0 w 7"/>
                  <a:gd name="T21" fmla="*/ 1151 h 1468"/>
                  <a:gd name="T22" fmla="*/ 0 w 7"/>
                  <a:gd name="T23" fmla="*/ 1312 h 1468"/>
                  <a:gd name="T24" fmla="*/ 5 w 7"/>
                  <a:gd name="T25" fmla="*/ 1312 h 1468"/>
                  <a:gd name="T26" fmla="*/ 5 w 7"/>
                  <a:gd name="T27" fmla="*/ 1151 h 1468"/>
                  <a:gd name="T28" fmla="*/ 0 w 7"/>
                  <a:gd name="T29" fmla="*/ 1151 h 1468"/>
                  <a:gd name="T30" fmla="*/ 0 w 7"/>
                  <a:gd name="T31" fmla="*/ 985 h 1468"/>
                  <a:gd name="T32" fmla="*/ 0 w 7"/>
                  <a:gd name="T33" fmla="*/ 1146 h 1468"/>
                  <a:gd name="T34" fmla="*/ 5 w 7"/>
                  <a:gd name="T35" fmla="*/ 1146 h 1468"/>
                  <a:gd name="T36" fmla="*/ 7 w 7"/>
                  <a:gd name="T37" fmla="*/ 985 h 1468"/>
                  <a:gd name="T38" fmla="*/ 0 w 7"/>
                  <a:gd name="T39" fmla="*/ 985 h 1468"/>
                  <a:gd name="T40" fmla="*/ 0 w 7"/>
                  <a:gd name="T41" fmla="*/ 820 h 1468"/>
                  <a:gd name="T42" fmla="*/ 0 w 7"/>
                  <a:gd name="T43" fmla="*/ 981 h 1468"/>
                  <a:gd name="T44" fmla="*/ 7 w 7"/>
                  <a:gd name="T45" fmla="*/ 981 h 1468"/>
                  <a:gd name="T46" fmla="*/ 7 w 7"/>
                  <a:gd name="T47" fmla="*/ 820 h 1468"/>
                  <a:gd name="T48" fmla="*/ 0 w 7"/>
                  <a:gd name="T49" fmla="*/ 820 h 1468"/>
                  <a:gd name="T50" fmla="*/ 0 w 7"/>
                  <a:gd name="T51" fmla="*/ 654 h 1468"/>
                  <a:gd name="T52" fmla="*/ 0 w 7"/>
                  <a:gd name="T53" fmla="*/ 815 h 1468"/>
                  <a:gd name="T54" fmla="*/ 7 w 7"/>
                  <a:gd name="T55" fmla="*/ 815 h 1468"/>
                  <a:gd name="T56" fmla="*/ 7 w 7"/>
                  <a:gd name="T57" fmla="*/ 654 h 1468"/>
                  <a:gd name="T58" fmla="*/ 0 w 7"/>
                  <a:gd name="T59" fmla="*/ 654 h 1468"/>
                  <a:gd name="T60" fmla="*/ 2 w 7"/>
                  <a:gd name="T61" fmla="*/ 486 h 1468"/>
                  <a:gd name="T62" fmla="*/ 0 w 7"/>
                  <a:gd name="T63" fmla="*/ 647 h 1468"/>
                  <a:gd name="T64" fmla="*/ 7 w 7"/>
                  <a:gd name="T65" fmla="*/ 647 h 1468"/>
                  <a:gd name="T66" fmla="*/ 7 w 7"/>
                  <a:gd name="T67" fmla="*/ 486 h 1468"/>
                  <a:gd name="T68" fmla="*/ 2 w 7"/>
                  <a:gd name="T69" fmla="*/ 486 h 1468"/>
                  <a:gd name="T70" fmla="*/ 2 w 7"/>
                  <a:gd name="T71" fmla="*/ 320 h 1468"/>
                  <a:gd name="T72" fmla="*/ 2 w 7"/>
                  <a:gd name="T73" fmla="*/ 481 h 1468"/>
                  <a:gd name="T74" fmla="*/ 7 w 7"/>
                  <a:gd name="T75" fmla="*/ 481 h 1468"/>
                  <a:gd name="T76" fmla="*/ 7 w 7"/>
                  <a:gd name="T77" fmla="*/ 320 h 1468"/>
                  <a:gd name="T78" fmla="*/ 2 w 7"/>
                  <a:gd name="T79" fmla="*/ 320 h 1468"/>
                  <a:gd name="T80" fmla="*/ 2 w 7"/>
                  <a:gd name="T81" fmla="*/ 223 h 1468"/>
                  <a:gd name="T82" fmla="*/ 2 w 7"/>
                  <a:gd name="T83" fmla="*/ 315 h 1468"/>
                  <a:gd name="T84" fmla="*/ 7 w 7"/>
                  <a:gd name="T85" fmla="*/ 315 h 1468"/>
                  <a:gd name="T86" fmla="*/ 7 w 7"/>
                  <a:gd name="T87" fmla="*/ 223 h 1468"/>
                  <a:gd name="T88" fmla="*/ 2 w 7"/>
                  <a:gd name="T89" fmla="*/ 223 h 1468"/>
                  <a:gd name="T90" fmla="*/ 2 w 7"/>
                  <a:gd name="T91" fmla="*/ 154 h 1468"/>
                  <a:gd name="T92" fmla="*/ 2 w 7"/>
                  <a:gd name="T93" fmla="*/ 187 h 1468"/>
                  <a:gd name="T94" fmla="*/ 7 w 7"/>
                  <a:gd name="T95" fmla="*/ 187 h 1468"/>
                  <a:gd name="T96" fmla="*/ 7 w 7"/>
                  <a:gd name="T97" fmla="*/ 154 h 1468"/>
                  <a:gd name="T98" fmla="*/ 2 w 7"/>
                  <a:gd name="T99" fmla="*/ 154 h 1468"/>
                  <a:gd name="T100" fmla="*/ 2 w 7"/>
                  <a:gd name="T101" fmla="*/ 0 h 1468"/>
                  <a:gd name="T102" fmla="*/ 2 w 7"/>
                  <a:gd name="T103" fmla="*/ 150 h 1468"/>
                  <a:gd name="T104" fmla="*/ 7 w 7"/>
                  <a:gd name="T105" fmla="*/ 150 h 1468"/>
                  <a:gd name="T106" fmla="*/ 7 w 7"/>
                  <a:gd name="T107" fmla="*/ 0 h 1468"/>
                  <a:gd name="T108" fmla="*/ 2 w 7"/>
                  <a:gd name="T109"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 h="1468">
                    <a:moveTo>
                      <a:pt x="0" y="1414"/>
                    </a:moveTo>
                    <a:lnTo>
                      <a:pt x="0" y="1468"/>
                    </a:lnTo>
                    <a:lnTo>
                      <a:pt x="5" y="1464"/>
                    </a:lnTo>
                    <a:lnTo>
                      <a:pt x="5" y="1414"/>
                    </a:lnTo>
                    <a:lnTo>
                      <a:pt x="0" y="1414"/>
                    </a:lnTo>
                    <a:moveTo>
                      <a:pt x="0" y="1317"/>
                    </a:moveTo>
                    <a:lnTo>
                      <a:pt x="0" y="1386"/>
                    </a:lnTo>
                    <a:lnTo>
                      <a:pt x="5" y="1386"/>
                    </a:lnTo>
                    <a:lnTo>
                      <a:pt x="5" y="1317"/>
                    </a:lnTo>
                    <a:lnTo>
                      <a:pt x="0" y="1317"/>
                    </a:lnTo>
                    <a:moveTo>
                      <a:pt x="0" y="1151"/>
                    </a:moveTo>
                    <a:lnTo>
                      <a:pt x="0" y="1312"/>
                    </a:lnTo>
                    <a:lnTo>
                      <a:pt x="5" y="1312"/>
                    </a:lnTo>
                    <a:lnTo>
                      <a:pt x="5" y="1151"/>
                    </a:lnTo>
                    <a:lnTo>
                      <a:pt x="0" y="1151"/>
                    </a:lnTo>
                    <a:moveTo>
                      <a:pt x="0" y="985"/>
                    </a:moveTo>
                    <a:lnTo>
                      <a:pt x="0" y="1146"/>
                    </a:lnTo>
                    <a:lnTo>
                      <a:pt x="5" y="1146"/>
                    </a:lnTo>
                    <a:lnTo>
                      <a:pt x="7" y="985"/>
                    </a:lnTo>
                    <a:lnTo>
                      <a:pt x="0" y="985"/>
                    </a:lnTo>
                    <a:moveTo>
                      <a:pt x="0" y="820"/>
                    </a:moveTo>
                    <a:lnTo>
                      <a:pt x="0" y="981"/>
                    </a:lnTo>
                    <a:lnTo>
                      <a:pt x="7" y="981"/>
                    </a:lnTo>
                    <a:lnTo>
                      <a:pt x="7" y="820"/>
                    </a:lnTo>
                    <a:lnTo>
                      <a:pt x="0" y="820"/>
                    </a:lnTo>
                    <a:moveTo>
                      <a:pt x="0" y="654"/>
                    </a:moveTo>
                    <a:lnTo>
                      <a:pt x="0" y="815"/>
                    </a:lnTo>
                    <a:lnTo>
                      <a:pt x="7" y="815"/>
                    </a:lnTo>
                    <a:lnTo>
                      <a:pt x="7" y="654"/>
                    </a:lnTo>
                    <a:lnTo>
                      <a:pt x="0" y="654"/>
                    </a:lnTo>
                    <a:moveTo>
                      <a:pt x="2" y="486"/>
                    </a:moveTo>
                    <a:lnTo>
                      <a:pt x="0" y="647"/>
                    </a:lnTo>
                    <a:lnTo>
                      <a:pt x="7" y="647"/>
                    </a:lnTo>
                    <a:lnTo>
                      <a:pt x="7" y="486"/>
                    </a:lnTo>
                    <a:lnTo>
                      <a:pt x="2" y="486"/>
                    </a:lnTo>
                    <a:moveTo>
                      <a:pt x="2" y="320"/>
                    </a:moveTo>
                    <a:lnTo>
                      <a:pt x="2" y="481"/>
                    </a:lnTo>
                    <a:lnTo>
                      <a:pt x="7" y="481"/>
                    </a:lnTo>
                    <a:lnTo>
                      <a:pt x="7" y="320"/>
                    </a:lnTo>
                    <a:lnTo>
                      <a:pt x="2" y="320"/>
                    </a:lnTo>
                    <a:moveTo>
                      <a:pt x="2" y="223"/>
                    </a:moveTo>
                    <a:lnTo>
                      <a:pt x="2" y="315"/>
                    </a:lnTo>
                    <a:lnTo>
                      <a:pt x="7" y="315"/>
                    </a:lnTo>
                    <a:lnTo>
                      <a:pt x="7" y="223"/>
                    </a:lnTo>
                    <a:lnTo>
                      <a:pt x="2" y="223"/>
                    </a:lnTo>
                    <a:moveTo>
                      <a:pt x="2" y="154"/>
                    </a:moveTo>
                    <a:lnTo>
                      <a:pt x="2" y="187"/>
                    </a:lnTo>
                    <a:lnTo>
                      <a:pt x="7" y="187"/>
                    </a:lnTo>
                    <a:lnTo>
                      <a:pt x="7" y="154"/>
                    </a:lnTo>
                    <a:lnTo>
                      <a:pt x="2" y="154"/>
                    </a:lnTo>
                    <a:moveTo>
                      <a:pt x="2" y="0"/>
                    </a:moveTo>
                    <a:lnTo>
                      <a:pt x="2" y="150"/>
                    </a:lnTo>
                    <a:lnTo>
                      <a:pt x="7" y="150"/>
                    </a:lnTo>
                    <a:lnTo>
                      <a:pt x="7"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13" name="Freeform 1030"/>
              <p:cNvSpPr>
                <a:spLocks noEditPoints="1"/>
              </p:cNvSpPr>
              <p:nvPr/>
            </p:nvSpPr>
            <p:spPr bwMode="auto">
              <a:xfrm>
                <a:off x="2304" y="2421"/>
                <a:ext cx="7" cy="847"/>
              </a:xfrm>
              <a:custGeom>
                <a:avLst/>
                <a:gdLst>
                  <a:gd name="T0" fmla="*/ 0 w 3"/>
                  <a:gd name="T1" fmla="*/ 290 h 358"/>
                  <a:gd name="T2" fmla="*/ 0 w 3"/>
                  <a:gd name="T3" fmla="*/ 358 h 358"/>
                  <a:gd name="T4" fmla="*/ 3 w 3"/>
                  <a:gd name="T5" fmla="*/ 358 h 358"/>
                  <a:gd name="T6" fmla="*/ 3 w 3"/>
                  <a:gd name="T7" fmla="*/ 290 h 358"/>
                  <a:gd name="T8" fmla="*/ 0 w 3"/>
                  <a:gd name="T9" fmla="*/ 290 h 358"/>
                  <a:gd name="T10" fmla="*/ 0 w 3"/>
                  <a:gd name="T11" fmla="*/ 221 h 358"/>
                  <a:gd name="T12" fmla="*/ 0 w 3"/>
                  <a:gd name="T13" fmla="*/ 287 h 358"/>
                  <a:gd name="T14" fmla="*/ 3 w 3"/>
                  <a:gd name="T15" fmla="*/ 287 h 358"/>
                  <a:gd name="T16" fmla="*/ 3 w 3"/>
                  <a:gd name="T17" fmla="*/ 221 h 358"/>
                  <a:gd name="T18" fmla="*/ 0 w 3"/>
                  <a:gd name="T19" fmla="*/ 221 h 358"/>
                  <a:gd name="T20" fmla="*/ 1 w 3"/>
                  <a:gd name="T21" fmla="*/ 149 h 358"/>
                  <a:gd name="T22" fmla="*/ 0 w 3"/>
                  <a:gd name="T23" fmla="*/ 205 h 358"/>
                  <a:gd name="T24" fmla="*/ 3 w 3"/>
                  <a:gd name="T25" fmla="*/ 205 h 358"/>
                  <a:gd name="T26" fmla="*/ 3 w 3"/>
                  <a:gd name="T27" fmla="*/ 149 h 358"/>
                  <a:gd name="T28" fmla="*/ 1 w 3"/>
                  <a:gd name="T29" fmla="*/ 149 h 358"/>
                  <a:gd name="T30" fmla="*/ 1 w 3"/>
                  <a:gd name="T31" fmla="*/ 79 h 358"/>
                  <a:gd name="T32" fmla="*/ 1 w 3"/>
                  <a:gd name="T33" fmla="*/ 147 h 358"/>
                  <a:gd name="T34" fmla="*/ 3 w 3"/>
                  <a:gd name="T35" fmla="*/ 147 h 358"/>
                  <a:gd name="T36" fmla="*/ 3 w 3"/>
                  <a:gd name="T37" fmla="*/ 79 h 358"/>
                  <a:gd name="T38" fmla="*/ 1 w 3"/>
                  <a:gd name="T39" fmla="*/ 79 h 358"/>
                  <a:gd name="T40" fmla="*/ 1 w 3"/>
                  <a:gd name="T41" fmla="*/ 14 h 358"/>
                  <a:gd name="T42" fmla="*/ 1 w 3"/>
                  <a:gd name="T43" fmla="*/ 77 h 358"/>
                  <a:gd name="T44" fmla="*/ 3 w 3"/>
                  <a:gd name="T45" fmla="*/ 77 h 358"/>
                  <a:gd name="T46" fmla="*/ 3 w 3"/>
                  <a:gd name="T47" fmla="*/ 18 h 358"/>
                  <a:gd name="T48" fmla="*/ 1 w 3"/>
                  <a:gd name="T49" fmla="*/ 14 h 358"/>
                  <a:gd name="T50" fmla="*/ 3 w 3"/>
                  <a:gd name="T51" fmla="*/ 9 h 358"/>
                  <a:gd name="T52" fmla="*/ 3 w 3"/>
                  <a:gd name="T53" fmla="*/ 10 h 358"/>
                  <a:gd name="T54" fmla="*/ 3 w 3"/>
                  <a:gd name="T55" fmla="*/ 9 h 358"/>
                  <a:gd name="T56" fmla="*/ 3 w 3"/>
                  <a:gd name="T57" fmla="*/ 9 h 358"/>
                  <a:gd name="T58" fmla="*/ 3 w 3"/>
                  <a:gd name="T59" fmla="*/ 0 h 358"/>
                  <a:gd name="T60" fmla="*/ 1 w 3"/>
                  <a:gd name="T61" fmla="*/ 2 h 358"/>
                  <a:gd name="T62" fmla="*/ 1 w 3"/>
                  <a:gd name="T63" fmla="*/ 5 h 358"/>
                  <a:gd name="T64" fmla="*/ 2 w 3"/>
                  <a:gd name="T65" fmla="*/ 6 h 358"/>
                  <a:gd name="T66" fmla="*/ 3 w 3"/>
                  <a:gd name="T67" fmla="*/ 6 h 358"/>
                  <a:gd name="T68" fmla="*/ 3 w 3"/>
                  <a:gd name="T6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 h="358">
                    <a:moveTo>
                      <a:pt x="0" y="290"/>
                    </a:moveTo>
                    <a:cubicBezTo>
                      <a:pt x="0" y="358"/>
                      <a:pt x="0" y="358"/>
                      <a:pt x="0" y="358"/>
                    </a:cubicBezTo>
                    <a:cubicBezTo>
                      <a:pt x="3" y="358"/>
                      <a:pt x="3" y="358"/>
                      <a:pt x="3" y="358"/>
                    </a:cubicBezTo>
                    <a:cubicBezTo>
                      <a:pt x="3" y="290"/>
                      <a:pt x="3" y="290"/>
                      <a:pt x="3" y="290"/>
                    </a:cubicBezTo>
                    <a:cubicBezTo>
                      <a:pt x="0" y="290"/>
                      <a:pt x="0" y="290"/>
                      <a:pt x="0" y="290"/>
                    </a:cubicBezTo>
                    <a:moveTo>
                      <a:pt x="0" y="221"/>
                    </a:moveTo>
                    <a:cubicBezTo>
                      <a:pt x="0" y="287"/>
                      <a:pt x="0" y="287"/>
                      <a:pt x="0" y="287"/>
                    </a:cubicBezTo>
                    <a:cubicBezTo>
                      <a:pt x="3" y="287"/>
                      <a:pt x="3" y="287"/>
                      <a:pt x="3" y="287"/>
                    </a:cubicBezTo>
                    <a:cubicBezTo>
                      <a:pt x="3" y="221"/>
                      <a:pt x="3" y="221"/>
                      <a:pt x="3" y="221"/>
                    </a:cubicBezTo>
                    <a:cubicBezTo>
                      <a:pt x="0" y="221"/>
                      <a:pt x="0" y="221"/>
                      <a:pt x="0" y="221"/>
                    </a:cubicBezTo>
                    <a:moveTo>
                      <a:pt x="1" y="149"/>
                    </a:moveTo>
                    <a:cubicBezTo>
                      <a:pt x="0" y="205"/>
                      <a:pt x="0" y="205"/>
                      <a:pt x="0" y="205"/>
                    </a:cubicBezTo>
                    <a:cubicBezTo>
                      <a:pt x="3" y="205"/>
                      <a:pt x="3" y="205"/>
                      <a:pt x="3" y="205"/>
                    </a:cubicBezTo>
                    <a:cubicBezTo>
                      <a:pt x="3" y="149"/>
                      <a:pt x="3" y="149"/>
                      <a:pt x="3" y="149"/>
                    </a:cubicBezTo>
                    <a:cubicBezTo>
                      <a:pt x="1" y="149"/>
                      <a:pt x="1" y="149"/>
                      <a:pt x="1" y="149"/>
                    </a:cubicBezTo>
                    <a:moveTo>
                      <a:pt x="1" y="79"/>
                    </a:moveTo>
                    <a:cubicBezTo>
                      <a:pt x="1" y="147"/>
                      <a:pt x="1" y="147"/>
                      <a:pt x="1" y="147"/>
                    </a:cubicBezTo>
                    <a:cubicBezTo>
                      <a:pt x="3" y="147"/>
                      <a:pt x="3" y="147"/>
                      <a:pt x="3" y="147"/>
                    </a:cubicBezTo>
                    <a:cubicBezTo>
                      <a:pt x="3" y="79"/>
                      <a:pt x="3" y="79"/>
                      <a:pt x="3" y="79"/>
                    </a:cubicBezTo>
                    <a:cubicBezTo>
                      <a:pt x="1" y="79"/>
                      <a:pt x="1" y="79"/>
                      <a:pt x="1" y="79"/>
                    </a:cubicBezTo>
                    <a:moveTo>
                      <a:pt x="1" y="14"/>
                    </a:moveTo>
                    <a:cubicBezTo>
                      <a:pt x="1" y="77"/>
                      <a:pt x="1" y="77"/>
                      <a:pt x="1" y="77"/>
                    </a:cubicBezTo>
                    <a:cubicBezTo>
                      <a:pt x="3" y="77"/>
                      <a:pt x="3" y="77"/>
                      <a:pt x="3" y="77"/>
                    </a:cubicBezTo>
                    <a:cubicBezTo>
                      <a:pt x="3" y="18"/>
                      <a:pt x="3" y="18"/>
                      <a:pt x="3" y="18"/>
                    </a:cubicBezTo>
                    <a:cubicBezTo>
                      <a:pt x="2" y="17"/>
                      <a:pt x="2" y="15"/>
                      <a:pt x="1" y="14"/>
                    </a:cubicBezTo>
                    <a:moveTo>
                      <a:pt x="3" y="9"/>
                    </a:moveTo>
                    <a:cubicBezTo>
                      <a:pt x="3" y="9"/>
                      <a:pt x="3" y="10"/>
                      <a:pt x="3" y="10"/>
                    </a:cubicBezTo>
                    <a:cubicBezTo>
                      <a:pt x="3" y="9"/>
                      <a:pt x="3" y="9"/>
                      <a:pt x="3" y="9"/>
                    </a:cubicBezTo>
                    <a:cubicBezTo>
                      <a:pt x="3" y="9"/>
                      <a:pt x="3" y="9"/>
                      <a:pt x="3" y="9"/>
                    </a:cubicBezTo>
                    <a:moveTo>
                      <a:pt x="3" y="0"/>
                    </a:moveTo>
                    <a:cubicBezTo>
                      <a:pt x="1" y="2"/>
                      <a:pt x="1" y="2"/>
                      <a:pt x="1" y="2"/>
                    </a:cubicBezTo>
                    <a:cubicBezTo>
                      <a:pt x="1" y="5"/>
                      <a:pt x="1" y="5"/>
                      <a:pt x="1" y="5"/>
                    </a:cubicBezTo>
                    <a:cubicBezTo>
                      <a:pt x="1" y="5"/>
                      <a:pt x="1" y="6"/>
                      <a:pt x="2" y="6"/>
                    </a:cubicBezTo>
                    <a:cubicBezTo>
                      <a:pt x="3" y="6"/>
                      <a:pt x="3" y="6"/>
                      <a:pt x="3" y="6"/>
                    </a:cubicBezTo>
                    <a:cubicBezTo>
                      <a:pt x="3" y="0"/>
                      <a:pt x="3" y="0"/>
                      <a:pt x="3" y="0"/>
                    </a:cubicBezTo>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14" name="Freeform 1031"/>
              <p:cNvSpPr>
                <a:spLocks noEditPoints="1"/>
              </p:cNvSpPr>
              <p:nvPr/>
            </p:nvSpPr>
            <p:spPr bwMode="auto">
              <a:xfrm>
                <a:off x="2140" y="957"/>
                <a:ext cx="8" cy="1606"/>
              </a:xfrm>
              <a:custGeom>
                <a:avLst/>
                <a:gdLst>
                  <a:gd name="T0" fmla="*/ 0 w 8"/>
                  <a:gd name="T1" fmla="*/ 1487 h 1606"/>
                  <a:gd name="T2" fmla="*/ 0 w 8"/>
                  <a:gd name="T3" fmla="*/ 1606 h 1606"/>
                  <a:gd name="T4" fmla="*/ 5 w 8"/>
                  <a:gd name="T5" fmla="*/ 1601 h 1606"/>
                  <a:gd name="T6" fmla="*/ 5 w 8"/>
                  <a:gd name="T7" fmla="*/ 1499 h 1606"/>
                  <a:gd name="T8" fmla="*/ 0 w 8"/>
                  <a:gd name="T9" fmla="*/ 1487 h 1606"/>
                  <a:gd name="T10" fmla="*/ 0 w 8"/>
                  <a:gd name="T11" fmla="*/ 1317 h 1606"/>
                  <a:gd name="T12" fmla="*/ 0 w 8"/>
                  <a:gd name="T13" fmla="*/ 1376 h 1606"/>
                  <a:gd name="T14" fmla="*/ 5 w 8"/>
                  <a:gd name="T15" fmla="*/ 1388 h 1606"/>
                  <a:gd name="T16" fmla="*/ 5 w 8"/>
                  <a:gd name="T17" fmla="*/ 1317 h 1606"/>
                  <a:gd name="T18" fmla="*/ 0 w 8"/>
                  <a:gd name="T19" fmla="*/ 1317 h 1606"/>
                  <a:gd name="T20" fmla="*/ 0 w 8"/>
                  <a:gd name="T21" fmla="*/ 1151 h 1606"/>
                  <a:gd name="T22" fmla="*/ 0 w 8"/>
                  <a:gd name="T23" fmla="*/ 1312 h 1606"/>
                  <a:gd name="T24" fmla="*/ 5 w 8"/>
                  <a:gd name="T25" fmla="*/ 1312 h 1606"/>
                  <a:gd name="T26" fmla="*/ 5 w 8"/>
                  <a:gd name="T27" fmla="*/ 1151 h 1606"/>
                  <a:gd name="T28" fmla="*/ 0 w 8"/>
                  <a:gd name="T29" fmla="*/ 1151 h 1606"/>
                  <a:gd name="T30" fmla="*/ 0 w 8"/>
                  <a:gd name="T31" fmla="*/ 985 h 1606"/>
                  <a:gd name="T32" fmla="*/ 0 w 8"/>
                  <a:gd name="T33" fmla="*/ 1146 h 1606"/>
                  <a:gd name="T34" fmla="*/ 5 w 8"/>
                  <a:gd name="T35" fmla="*/ 1146 h 1606"/>
                  <a:gd name="T36" fmla="*/ 5 w 8"/>
                  <a:gd name="T37" fmla="*/ 985 h 1606"/>
                  <a:gd name="T38" fmla="*/ 0 w 8"/>
                  <a:gd name="T39" fmla="*/ 985 h 1606"/>
                  <a:gd name="T40" fmla="*/ 0 w 8"/>
                  <a:gd name="T41" fmla="*/ 820 h 1606"/>
                  <a:gd name="T42" fmla="*/ 0 w 8"/>
                  <a:gd name="T43" fmla="*/ 981 h 1606"/>
                  <a:gd name="T44" fmla="*/ 5 w 8"/>
                  <a:gd name="T45" fmla="*/ 981 h 1606"/>
                  <a:gd name="T46" fmla="*/ 5 w 8"/>
                  <a:gd name="T47" fmla="*/ 820 h 1606"/>
                  <a:gd name="T48" fmla="*/ 0 w 8"/>
                  <a:gd name="T49" fmla="*/ 820 h 1606"/>
                  <a:gd name="T50" fmla="*/ 0 w 8"/>
                  <a:gd name="T51" fmla="*/ 654 h 1606"/>
                  <a:gd name="T52" fmla="*/ 0 w 8"/>
                  <a:gd name="T53" fmla="*/ 813 h 1606"/>
                  <a:gd name="T54" fmla="*/ 5 w 8"/>
                  <a:gd name="T55" fmla="*/ 813 h 1606"/>
                  <a:gd name="T56" fmla="*/ 8 w 8"/>
                  <a:gd name="T57" fmla="*/ 654 h 1606"/>
                  <a:gd name="T58" fmla="*/ 0 w 8"/>
                  <a:gd name="T59" fmla="*/ 654 h 1606"/>
                  <a:gd name="T60" fmla="*/ 0 w 8"/>
                  <a:gd name="T61" fmla="*/ 486 h 1606"/>
                  <a:gd name="T62" fmla="*/ 0 w 8"/>
                  <a:gd name="T63" fmla="*/ 647 h 1606"/>
                  <a:gd name="T64" fmla="*/ 8 w 8"/>
                  <a:gd name="T65" fmla="*/ 647 h 1606"/>
                  <a:gd name="T66" fmla="*/ 8 w 8"/>
                  <a:gd name="T67" fmla="*/ 486 h 1606"/>
                  <a:gd name="T68" fmla="*/ 0 w 8"/>
                  <a:gd name="T69" fmla="*/ 486 h 1606"/>
                  <a:gd name="T70" fmla="*/ 0 w 8"/>
                  <a:gd name="T71" fmla="*/ 320 h 1606"/>
                  <a:gd name="T72" fmla="*/ 0 w 8"/>
                  <a:gd name="T73" fmla="*/ 481 h 1606"/>
                  <a:gd name="T74" fmla="*/ 8 w 8"/>
                  <a:gd name="T75" fmla="*/ 481 h 1606"/>
                  <a:gd name="T76" fmla="*/ 8 w 8"/>
                  <a:gd name="T77" fmla="*/ 320 h 1606"/>
                  <a:gd name="T78" fmla="*/ 0 w 8"/>
                  <a:gd name="T79" fmla="*/ 320 h 1606"/>
                  <a:gd name="T80" fmla="*/ 3 w 8"/>
                  <a:gd name="T81" fmla="*/ 223 h 1606"/>
                  <a:gd name="T82" fmla="*/ 0 w 8"/>
                  <a:gd name="T83" fmla="*/ 315 h 1606"/>
                  <a:gd name="T84" fmla="*/ 8 w 8"/>
                  <a:gd name="T85" fmla="*/ 315 h 1606"/>
                  <a:gd name="T86" fmla="*/ 8 w 8"/>
                  <a:gd name="T87" fmla="*/ 223 h 1606"/>
                  <a:gd name="T88" fmla="*/ 3 w 8"/>
                  <a:gd name="T89" fmla="*/ 223 h 1606"/>
                  <a:gd name="T90" fmla="*/ 3 w 8"/>
                  <a:gd name="T91" fmla="*/ 154 h 1606"/>
                  <a:gd name="T92" fmla="*/ 3 w 8"/>
                  <a:gd name="T93" fmla="*/ 185 h 1606"/>
                  <a:gd name="T94" fmla="*/ 8 w 8"/>
                  <a:gd name="T95" fmla="*/ 185 h 1606"/>
                  <a:gd name="T96" fmla="*/ 8 w 8"/>
                  <a:gd name="T97" fmla="*/ 154 h 1606"/>
                  <a:gd name="T98" fmla="*/ 3 w 8"/>
                  <a:gd name="T99" fmla="*/ 154 h 1606"/>
                  <a:gd name="T100" fmla="*/ 3 w 8"/>
                  <a:gd name="T101" fmla="*/ 0 h 1606"/>
                  <a:gd name="T102" fmla="*/ 3 w 8"/>
                  <a:gd name="T103" fmla="*/ 150 h 1606"/>
                  <a:gd name="T104" fmla="*/ 8 w 8"/>
                  <a:gd name="T105" fmla="*/ 150 h 1606"/>
                  <a:gd name="T106" fmla="*/ 8 w 8"/>
                  <a:gd name="T107" fmla="*/ 0 h 1606"/>
                  <a:gd name="T108" fmla="*/ 3 w 8"/>
                  <a:gd name="T109" fmla="*/ 0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 h="1606">
                    <a:moveTo>
                      <a:pt x="0" y="1487"/>
                    </a:moveTo>
                    <a:lnTo>
                      <a:pt x="0" y="1606"/>
                    </a:lnTo>
                    <a:lnTo>
                      <a:pt x="5" y="1601"/>
                    </a:lnTo>
                    <a:lnTo>
                      <a:pt x="5" y="1499"/>
                    </a:lnTo>
                    <a:lnTo>
                      <a:pt x="0" y="1487"/>
                    </a:lnTo>
                    <a:close/>
                    <a:moveTo>
                      <a:pt x="0" y="1317"/>
                    </a:moveTo>
                    <a:lnTo>
                      <a:pt x="0" y="1376"/>
                    </a:lnTo>
                    <a:lnTo>
                      <a:pt x="5" y="1388"/>
                    </a:lnTo>
                    <a:lnTo>
                      <a:pt x="5" y="1317"/>
                    </a:lnTo>
                    <a:lnTo>
                      <a:pt x="0" y="1317"/>
                    </a:lnTo>
                    <a:close/>
                    <a:moveTo>
                      <a:pt x="0" y="1151"/>
                    </a:moveTo>
                    <a:lnTo>
                      <a:pt x="0" y="1312"/>
                    </a:lnTo>
                    <a:lnTo>
                      <a:pt x="5" y="1312"/>
                    </a:lnTo>
                    <a:lnTo>
                      <a:pt x="5" y="1151"/>
                    </a:lnTo>
                    <a:lnTo>
                      <a:pt x="0" y="1151"/>
                    </a:lnTo>
                    <a:close/>
                    <a:moveTo>
                      <a:pt x="0" y="985"/>
                    </a:moveTo>
                    <a:lnTo>
                      <a:pt x="0" y="1146"/>
                    </a:lnTo>
                    <a:lnTo>
                      <a:pt x="5" y="1146"/>
                    </a:lnTo>
                    <a:lnTo>
                      <a:pt x="5" y="985"/>
                    </a:lnTo>
                    <a:lnTo>
                      <a:pt x="0" y="985"/>
                    </a:lnTo>
                    <a:close/>
                    <a:moveTo>
                      <a:pt x="0" y="820"/>
                    </a:moveTo>
                    <a:lnTo>
                      <a:pt x="0" y="981"/>
                    </a:lnTo>
                    <a:lnTo>
                      <a:pt x="5" y="981"/>
                    </a:lnTo>
                    <a:lnTo>
                      <a:pt x="5" y="820"/>
                    </a:lnTo>
                    <a:lnTo>
                      <a:pt x="0" y="820"/>
                    </a:lnTo>
                    <a:close/>
                    <a:moveTo>
                      <a:pt x="0" y="654"/>
                    </a:moveTo>
                    <a:lnTo>
                      <a:pt x="0" y="813"/>
                    </a:lnTo>
                    <a:lnTo>
                      <a:pt x="5" y="813"/>
                    </a:lnTo>
                    <a:lnTo>
                      <a:pt x="8" y="654"/>
                    </a:lnTo>
                    <a:lnTo>
                      <a:pt x="0" y="654"/>
                    </a:lnTo>
                    <a:close/>
                    <a:moveTo>
                      <a:pt x="0" y="486"/>
                    </a:moveTo>
                    <a:lnTo>
                      <a:pt x="0" y="647"/>
                    </a:lnTo>
                    <a:lnTo>
                      <a:pt x="8" y="647"/>
                    </a:lnTo>
                    <a:lnTo>
                      <a:pt x="8" y="486"/>
                    </a:lnTo>
                    <a:lnTo>
                      <a:pt x="0" y="486"/>
                    </a:lnTo>
                    <a:close/>
                    <a:moveTo>
                      <a:pt x="0" y="320"/>
                    </a:moveTo>
                    <a:lnTo>
                      <a:pt x="0" y="481"/>
                    </a:lnTo>
                    <a:lnTo>
                      <a:pt x="8" y="481"/>
                    </a:lnTo>
                    <a:lnTo>
                      <a:pt x="8" y="320"/>
                    </a:lnTo>
                    <a:lnTo>
                      <a:pt x="0" y="320"/>
                    </a:lnTo>
                    <a:close/>
                    <a:moveTo>
                      <a:pt x="3" y="223"/>
                    </a:moveTo>
                    <a:lnTo>
                      <a:pt x="0" y="315"/>
                    </a:lnTo>
                    <a:lnTo>
                      <a:pt x="8" y="315"/>
                    </a:lnTo>
                    <a:lnTo>
                      <a:pt x="8" y="223"/>
                    </a:lnTo>
                    <a:lnTo>
                      <a:pt x="3" y="223"/>
                    </a:lnTo>
                    <a:close/>
                    <a:moveTo>
                      <a:pt x="3" y="154"/>
                    </a:moveTo>
                    <a:lnTo>
                      <a:pt x="3" y="185"/>
                    </a:lnTo>
                    <a:lnTo>
                      <a:pt x="8" y="185"/>
                    </a:lnTo>
                    <a:lnTo>
                      <a:pt x="8" y="154"/>
                    </a:lnTo>
                    <a:lnTo>
                      <a:pt x="3" y="154"/>
                    </a:lnTo>
                    <a:close/>
                    <a:moveTo>
                      <a:pt x="3" y="0"/>
                    </a:moveTo>
                    <a:lnTo>
                      <a:pt x="3" y="150"/>
                    </a:lnTo>
                    <a:lnTo>
                      <a:pt x="8" y="150"/>
                    </a:lnTo>
                    <a:lnTo>
                      <a:pt x="8" y="0"/>
                    </a:lnTo>
                    <a:lnTo>
                      <a:pt x="3"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15" name="Freeform 1032"/>
              <p:cNvSpPr>
                <a:spLocks noEditPoints="1"/>
              </p:cNvSpPr>
              <p:nvPr/>
            </p:nvSpPr>
            <p:spPr bwMode="auto">
              <a:xfrm>
                <a:off x="2140" y="957"/>
                <a:ext cx="8" cy="1606"/>
              </a:xfrm>
              <a:custGeom>
                <a:avLst/>
                <a:gdLst>
                  <a:gd name="T0" fmla="*/ 0 w 8"/>
                  <a:gd name="T1" fmla="*/ 1487 h 1606"/>
                  <a:gd name="T2" fmla="*/ 0 w 8"/>
                  <a:gd name="T3" fmla="*/ 1606 h 1606"/>
                  <a:gd name="T4" fmla="*/ 5 w 8"/>
                  <a:gd name="T5" fmla="*/ 1601 h 1606"/>
                  <a:gd name="T6" fmla="*/ 5 w 8"/>
                  <a:gd name="T7" fmla="*/ 1499 h 1606"/>
                  <a:gd name="T8" fmla="*/ 0 w 8"/>
                  <a:gd name="T9" fmla="*/ 1487 h 1606"/>
                  <a:gd name="T10" fmla="*/ 0 w 8"/>
                  <a:gd name="T11" fmla="*/ 1317 h 1606"/>
                  <a:gd name="T12" fmla="*/ 0 w 8"/>
                  <a:gd name="T13" fmla="*/ 1376 h 1606"/>
                  <a:gd name="T14" fmla="*/ 5 w 8"/>
                  <a:gd name="T15" fmla="*/ 1388 h 1606"/>
                  <a:gd name="T16" fmla="*/ 5 w 8"/>
                  <a:gd name="T17" fmla="*/ 1317 h 1606"/>
                  <a:gd name="T18" fmla="*/ 0 w 8"/>
                  <a:gd name="T19" fmla="*/ 1317 h 1606"/>
                  <a:gd name="T20" fmla="*/ 0 w 8"/>
                  <a:gd name="T21" fmla="*/ 1151 h 1606"/>
                  <a:gd name="T22" fmla="*/ 0 w 8"/>
                  <a:gd name="T23" fmla="*/ 1312 h 1606"/>
                  <a:gd name="T24" fmla="*/ 5 w 8"/>
                  <a:gd name="T25" fmla="*/ 1312 h 1606"/>
                  <a:gd name="T26" fmla="*/ 5 w 8"/>
                  <a:gd name="T27" fmla="*/ 1151 h 1606"/>
                  <a:gd name="T28" fmla="*/ 0 w 8"/>
                  <a:gd name="T29" fmla="*/ 1151 h 1606"/>
                  <a:gd name="T30" fmla="*/ 0 w 8"/>
                  <a:gd name="T31" fmla="*/ 985 h 1606"/>
                  <a:gd name="T32" fmla="*/ 0 w 8"/>
                  <a:gd name="T33" fmla="*/ 1146 h 1606"/>
                  <a:gd name="T34" fmla="*/ 5 w 8"/>
                  <a:gd name="T35" fmla="*/ 1146 h 1606"/>
                  <a:gd name="T36" fmla="*/ 5 w 8"/>
                  <a:gd name="T37" fmla="*/ 985 h 1606"/>
                  <a:gd name="T38" fmla="*/ 0 w 8"/>
                  <a:gd name="T39" fmla="*/ 985 h 1606"/>
                  <a:gd name="T40" fmla="*/ 0 w 8"/>
                  <a:gd name="T41" fmla="*/ 820 h 1606"/>
                  <a:gd name="T42" fmla="*/ 0 w 8"/>
                  <a:gd name="T43" fmla="*/ 981 h 1606"/>
                  <a:gd name="T44" fmla="*/ 5 w 8"/>
                  <a:gd name="T45" fmla="*/ 981 h 1606"/>
                  <a:gd name="T46" fmla="*/ 5 w 8"/>
                  <a:gd name="T47" fmla="*/ 820 h 1606"/>
                  <a:gd name="T48" fmla="*/ 0 w 8"/>
                  <a:gd name="T49" fmla="*/ 820 h 1606"/>
                  <a:gd name="T50" fmla="*/ 0 w 8"/>
                  <a:gd name="T51" fmla="*/ 654 h 1606"/>
                  <a:gd name="T52" fmla="*/ 0 w 8"/>
                  <a:gd name="T53" fmla="*/ 813 h 1606"/>
                  <a:gd name="T54" fmla="*/ 5 w 8"/>
                  <a:gd name="T55" fmla="*/ 813 h 1606"/>
                  <a:gd name="T56" fmla="*/ 8 w 8"/>
                  <a:gd name="T57" fmla="*/ 654 h 1606"/>
                  <a:gd name="T58" fmla="*/ 0 w 8"/>
                  <a:gd name="T59" fmla="*/ 654 h 1606"/>
                  <a:gd name="T60" fmla="*/ 0 w 8"/>
                  <a:gd name="T61" fmla="*/ 486 h 1606"/>
                  <a:gd name="T62" fmla="*/ 0 w 8"/>
                  <a:gd name="T63" fmla="*/ 647 h 1606"/>
                  <a:gd name="T64" fmla="*/ 8 w 8"/>
                  <a:gd name="T65" fmla="*/ 647 h 1606"/>
                  <a:gd name="T66" fmla="*/ 8 w 8"/>
                  <a:gd name="T67" fmla="*/ 486 h 1606"/>
                  <a:gd name="T68" fmla="*/ 0 w 8"/>
                  <a:gd name="T69" fmla="*/ 486 h 1606"/>
                  <a:gd name="T70" fmla="*/ 0 w 8"/>
                  <a:gd name="T71" fmla="*/ 320 h 1606"/>
                  <a:gd name="T72" fmla="*/ 0 w 8"/>
                  <a:gd name="T73" fmla="*/ 481 h 1606"/>
                  <a:gd name="T74" fmla="*/ 8 w 8"/>
                  <a:gd name="T75" fmla="*/ 481 h 1606"/>
                  <a:gd name="T76" fmla="*/ 8 w 8"/>
                  <a:gd name="T77" fmla="*/ 320 h 1606"/>
                  <a:gd name="T78" fmla="*/ 0 w 8"/>
                  <a:gd name="T79" fmla="*/ 320 h 1606"/>
                  <a:gd name="T80" fmla="*/ 3 w 8"/>
                  <a:gd name="T81" fmla="*/ 223 h 1606"/>
                  <a:gd name="T82" fmla="*/ 0 w 8"/>
                  <a:gd name="T83" fmla="*/ 315 h 1606"/>
                  <a:gd name="T84" fmla="*/ 8 w 8"/>
                  <a:gd name="T85" fmla="*/ 315 h 1606"/>
                  <a:gd name="T86" fmla="*/ 8 w 8"/>
                  <a:gd name="T87" fmla="*/ 223 h 1606"/>
                  <a:gd name="T88" fmla="*/ 3 w 8"/>
                  <a:gd name="T89" fmla="*/ 223 h 1606"/>
                  <a:gd name="T90" fmla="*/ 3 w 8"/>
                  <a:gd name="T91" fmla="*/ 154 h 1606"/>
                  <a:gd name="T92" fmla="*/ 3 w 8"/>
                  <a:gd name="T93" fmla="*/ 185 h 1606"/>
                  <a:gd name="T94" fmla="*/ 8 w 8"/>
                  <a:gd name="T95" fmla="*/ 185 h 1606"/>
                  <a:gd name="T96" fmla="*/ 8 w 8"/>
                  <a:gd name="T97" fmla="*/ 154 h 1606"/>
                  <a:gd name="T98" fmla="*/ 3 w 8"/>
                  <a:gd name="T99" fmla="*/ 154 h 1606"/>
                  <a:gd name="T100" fmla="*/ 3 w 8"/>
                  <a:gd name="T101" fmla="*/ 0 h 1606"/>
                  <a:gd name="T102" fmla="*/ 3 w 8"/>
                  <a:gd name="T103" fmla="*/ 150 h 1606"/>
                  <a:gd name="T104" fmla="*/ 8 w 8"/>
                  <a:gd name="T105" fmla="*/ 150 h 1606"/>
                  <a:gd name="T106" fmla="*/ 8 w 8"/>
                  <a:gd name="T107" fmla="*/ 0 h 1606"/>
                  <a:gd name="T108" fmla="*/ 3 w 8"/>
                  <a:gd name="T109" fmla="*/ 0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 h="1606">
                    <a:moveTo>
                      <a:pt x="0" y="1487"/>
                    </a:moveTo>
                    <a:lnTo>
                      <a:pt x="0" y="1606"/>
                    </a:lnTo>
                    <a:lnTo>
                      <a:pt x="5" y="1601"/>
                    </a:lnTo>
                    <a:lnTo>
                      <a:pt x="5" y="1499"/>
                    </a:lnTo>
                    <a:lnTo>
                      <a:pt x="0" y="1487"/>
                    </a:lnTo>
                    <a:moveTo>
                      <a:pt x="0" y="1317"/>
                    </a:moveTo>
                    <a:lnTo>
                      <a:pt x="0" y="1376"/>
                    </a:lnTo>
                    <a:lnTo>
                      <a:pt x="5" y="1388"/>
                    </a:lnTo>
                    <a:lnTo>
                      <a:pt x="5" y="1317"/>
                    </a:lnTo>
                    <a:lnTo>
                      <a:pt x="0" y="1317"/>
                    </a:lnTo>
                    <a:moveTo>
                      <a:pt x="0" y="1151"/>
                    </a:moveTo>
                    <a:lnTo>
                      <a:pt x="0" y="1312"/>
                    </a:lnTo>
                    <a:lnTo>
                      <a:pt x="5" y="1312"/>
                    </a:lnTo>
                    <a:lnTo>
                      <a:pt x="5" y="1151"/>
                    </a:lnTo>
                    <a:lnTo>
                      <a:pt x="0" y="1151"/>
                    </a:lnTo>
                    <a:moveTo>
                      <a:pt x="0" y="985"/>
                    </a:moveTo>
                    <a:lnTo>
                      <a:pt x="0" y="1146"/>
                    </a:lnTo>
                    <a:lnTo>
                      <a:pt x="5" y="1146"/>
                    </a:lnTo>
                    <a:lnTo>
                      <a:pt x="5" y="985"/>
                    </a:lnTo>
                    <a:lnTo>
                      <a:pt x="0" y="985"/>
                    </a:lnTo>
                    <a:moveTo>
                      <a:pt x="0" y="820"/>
                    </a:moveTo>
                    <a:lnTo>
                      <a:pt x="0" y="981"/>
                    </a:lnTo>
                    <a:lnTo>
                      <a:pt x="5" y="981"/>
                    </a:lnTo>
                    <a:lnTo>
                      <a:pt x="5" y="820"/>
                    </a:lnTo>
                    <a:lnTo>
                      <a:pt x="0" y="820"/>
                    </a:lnTo>
                    <a:moveTo>
                      <a:pt x="0" y="654"/>
                    </a:moveTo>
                    <a:lnTo>
                      <a:pt x="0" y="813"/>
                    </a:lnTo>
                    <a:lnTo>
                      <a:pt x="5" y="813"/>
                    </a:lnTo>
                    <a:lnTo>
                      <a:pt x="8" y="654"/>
                    </a:lnTo>
                    <a:lnTo>
                      <a:pt x="0" y="654"/>
                    </a:lnTo>
                    <a:moveTo>
                      <a:pt x="0" y="486"/>
                    </a:moveTo>
                    <a:lnTo>
                      <a:pt x="0" y="647"/>
                    </a:lnTo>
                    <a:lnTo>
                      <a:pt x="8" y="647"/>
                    </a:lnTo>
                    <a:lnTo>
                      <a:pt x="8" y="486"/>
                    </a:lnTo>
                    <a:lnTo>
                      <a:pt x="0" y="486"/>
                    </a:lnTo>
                    <a:moveTo>
                      <a:pt x="0" y="320"/>
                    </a:moveTo>
                    <a:lnTo>
                      <a:pt x="0" y="481"/>
                    </a:lnTo>
                    <a:lnTo>
                      <a:pt x="8" y="481"/>
                    </a:lnTo>
                    <a:lnTo>
                      <a:pt x="8" y="320"/>
                    </a:lnTo>
                    <a:lnTo>
                      <a:pt x="0" y="320"/>
                    </a:lnTo>
                    <a:moveTo>
                      <a:pt x="3" y="223"/>
                    </a:moveTo>
                    <a:lnTo>
                      <a:pt x="0" y="315"/>
                    </a:lnTo>
                    <a:lnTo>
                      <a:pt x="8" y="315"/>
                    </a:lnTo>
                    <a:lnTo>
                      <a:pt x="8" y="223"/>
                    </a:lnTo>
                    <a:lnTo>
                      <a:pt x="3" y="223"/>
                    </a:lnTo>
                    <a:moveTo>
                      <a:pt x="3" y="154"/>
                    </a:moveTo>
                    <a:lnTo>
                      <a:pt x="3" y="185"/>
                    </a:lnTo>
                    <a:lnTo>
                      <a:pt x="8" y="185"/>
                    </a:lnTo>
                    <a:lnTo>
                      <a:pt x="8" y="154"/>
                    </a:lnTo>
                    <a:lnTo>
                      <a:pt x="3" y="154"/>
                    </a:lnTo>
                    <a:moveTo>
                      <a:pt x="3" y="0"/>
                    </a:moveTo>
                    <a:lnTo>
                      <a:pt x="3" y="150"/>
                    </a:lnTo>
                    <a:lnTo>
                      <a:pt x="8" y="150"/>
                    </a:lnTo>
                    <a:lnTo>
                      <a:pt x="8"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16" name="Freeform 1033"/>
              <p:cNvSpPr>
                <a:spLocks noEditPoints="1"/>
              </p:cNvSpPr>
              <p:nvPr/>
            </p:nvSpPr>
            <p:spPr bwMode="auto">
              <a:xfrm>
                <a:off x="2138" y="2558"/>
                <a:ext cx="7" cy="710"/>
              </a:xfrm>
              <a:custGeom>
                <a:avLst/>
                <a:gdLst>
                  <a:gd name="T0" fmla="*/ 0 w 7"/>
                  <a:gd name="T1" fmla="*/ 547 h 710"/>
                  <a:gd name="T2" fmla="*/ 0 w 7"/>
                  <a:gd name="T3" fmla="*/ 710 h 710"/>
                  <a:gd name="T4" fmla="*/ 5 w 7"/>
                  <a:gd name="T5" fmla="*/ 710 h 710"/>
                  <a:gd name="T6" fmla="*/ 5 w 7"/>
                  <a:gd name="T7" fmla="*/ 547 h 710"/>
                  <a:gd name="T8" fmla="*/ 0 w 7"/>
                  <a:gd name="T9" fmla="*/ 547 h 710"/>
                  <a:gd name="T10" fmla="*/ 0 w 7"/>
                  <a:gd name="T11" fmla="*/ 386 h 710"/>
                  <a:gd name="T12" fmla="*/ 0 w 7"/>
                  <a:gd name="T13" fmla="*/ 542 h 710"/>
                  <a:gd name="T14" fmla="*/ 5 w 7"/>
                  <a:gd name="T15" fmla="*/ 542 h 710"/>
                  <a:gd name="T16" fmla="*/ 7 w 7"/>
                  <a:gd name="T17" fmla="*/ 386 h 710"/>
                  <a:gd name="T18" fmla="*/ 0 w 7"/>
                  <a:gd name="T19" fmla="*/ 386 h 710"/>
                  <a:gd name="T20" fmla="*/ 0 w 7"/>
                  <a:gd name="T21" fmla="*/ 215 h 710"/>
                  <a:gd name="T22" fmla="*/ 0 w 7"/>
                  <a:gd name="T23" fmla="*/ 348 h 710"/>
                  <a:gd name="T24" fmla="*/ 7 w 7"/>
                  <a:gd name="T25" fmla="*/ 348 h 710"/>
                  <a:gd name="T26" fmla="*/ 7 w 7"/>
                  <a:gd name="T27" fmla="*/ 215 h 710"/>
                  <a:gd name="T28" fmla="*/ 0 w 7"/>
                  <a:gd name="T29" fmla="*/ 215 h 710"/>
                  <a:gd name="T30" fmla="*/ 0 w 7"/>
                  <a:gd name="T31" fmla="*/ 50 h 710"/>
                  <a:gd name="T32" fmla="*/ 0 w 7"/>
                  <a:gd name="T33" fmla="*/ 211 h 710"/>
                  <a:gd name="T34" fmla="*/ 7 w 7"/>
                  <a:gd name="T35" fmla="*/ 211 h 710"/>
                  <a:gd name="T36" fmla="*/ 7 w 7"/>
                  <a:gd name="T37" fmla="*/ 50 h 710"/>
                  <a:gd name="T38" fmla="*/ 0 w 7"/>
                  <a:gd name="T39" fmla="*/ 50 h 710"/>
                  <a:gd name="T40" fmla="*/ 7 w 7"/>
                  <a:gd name="T41" fmla="*/ 0 h 710"/>
                  <a:gd name="T42" fmla="*/ 2 w 7"/>
                  <a:gd name="T43" fmla="*/ 5 h 710"/>
                  <a:gd name="T44" fmla="*/ 0 w 7"/>
                  <a:gd name="T45" fmla="*/ 43 h 710"/>
                  <a:gd name="T46" fmla="*/ 7 w 7"/>
                  <a:gd name="T47" fmla="*/ 43 h 710"/>
                  <a:gd name="T48" fmla="*/ 7 w 7"/>
                  <a:gd name="T49"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710">
                    <a:moveTo>
                      <a:pt x="0" y="547"/>
                    </a:moveTo>
                    <a:lnTo>
                      <a:pt x="0" y="710"/>
                    </a:lnTo>
                    <a:lnTo>
                      <a:pt x="5" y="710"/>
                    </a:lnTo>
                    <a:lnTo>
                      <a:pt x="5" y="547"/>
                    </a:lnTo>
                    <a:lnTo>
                      <a:pt x="0" y="547"/>
                    </a:lnTo>
                    <a:close/>
                    <a:moveTo>
                      <a:pt x="0" y="386"/>
                    </a:moveTo>
                    <a:lnTo>
                      <a:pt x="0" y="542"/>
                    </a:lnTo>
                    <a:lnTo>
                      <a:pt x="5" y="542"/>
                    </a:lnTo>
                    <a:lnTo>
                      <a:pt x="7" y="386"/>
                    </a:lnTo>
                    <a:lnTo>
                      <a:pt x="0" y="386"/>
                    </a:lnTo>
                    <a:close/>
                    <a:moveTo>
                      <a:pt x="0" y="215"/>
                    </a:moveTo>
                    <a:lnTo>
                      <a:pt x="0" y="348"/>
                    </a:lnTo>
                    <a:lnTo>
                      <a:pt x="7" y="348"/>
                    </a:lnTo>
                    <a:lnTo>
                      <a:pt x="7" y="215"/>
                    </a:lnTo>
                    <a:lnTo>
                      <a:pt x="0" y="215"/>
                    </a:lnTo>
                    <a:close/>
                    <a:moveTo>
                      <a:pt x="0" y="50"/>
                    </a:moveTo>
                    <a:lnTo>
                      <a:pt x="0" y="211"/>
                    </a:lnTo>
                    <a:lnTo>
                      <a:pt x="7" y="211"/>
                    </a:lnTo>
                    <a:lnTo>
                      <a:pt x="7" y="50"/>
                    </a:lnTo>
                    <a:lnTo>
                      <a:pt x="0" y="50"/>
                    </a:lnTo>
                    <a:close/>
                    <a:moveTo>
                      <a:pt x="7" y="0"/>
                    </a:moveTo>
                    <a:lnTo>
                      <a:pt x="2" y="5"/>
                    </a:lnTo>
                    <a:lnTo>
                      <a:pt x="0" y="43"/>
                    </a:lnTo>
                    <a:lnTo>
                      <a:pt x="7" y="43"/>
                    </a:lnTo>
                    <a:lnTo>
                      <a:pt x="7"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17" name="Freeform 1034"/>
              <p:cNvSpPr>
                <a:spLocks noEditPoints="1"/>
              </p:cNvSpPr>
              <p:nvPr/>
            </p:nvSpPr>
            <p:spPr bwMode="auto">
              <a:xfrm>
                <a:off x="2138" y="2558"/>
                <a:ext cx="7" cy="710"/>
              </a:xfrm>
              <a:custGeom>
                <a:avLst/>
                <a:gdLst>
                  <a:gd name="T0" fmla="*/ 0 w 7"/>
                  <a:gd name="T1" fmla="*/ 547 h 710"/>
                  <a:gd name="T2" fmla="*/ 0 w 7"/>
                  <a:gd name="T3" fmla="*/ 710 h 710"/>
                  <a:gd name="T4" fmla="*/ 5 w 7"/>
                  <a:gd name="T5" fmla="*/ 710 h 710"/>
                  <a:gd name="T6" fmla="*/ 5 w 7"/>
                  <a:gd name="T7" fmla="*/ 547 h 710"/>
                  <a:gd name="T8" fmla="*/ 0 w 7"/>
                  <a:gd name="T9" fmla="*/ 547 h 710"/>
                  <a:gd name="T10" fmla="*/ 0 w 7"/>
                  <a:gd name="T11" fmla="*/ 386 h 710"/>
                  <a:gd name="T12" fmla="*/ 0 w 7"/>
                  <a:gd name="T13" fmla="*/ 542 h 710"/>
                  <a:gd name="T14" fmla="*/ 5 w 7"/>
                  <a:gd name="T15" fmla="*/ 542 h 710"/>
                  <a:gd name="T16" fmla="*/ 7 w 7"/>
                  <a:gd name="T17" fmla="*/ 386 h 710"/>
                  <a:gd name="T18" fmla="*/ 0 w 7"/>
                  <a:gd name="T19" fmla="*/ 386 h 710"/>
                  <a:gd name="T20" fmla="*/ 0 w 7"/>
                  <a:gd name="T21" fmla="*/ 215 h 710"/>
                  <a:gd name="T22" fmla="*/ 0 w 7"/>
                  <a:gd name="T23" fmla="*/ 348 h 710"/>
                  <a:gd name="T24" fmla="*/ 7 w 7"/>
                  <a:gd name="T25" fmla="*/ 348 h 710"/>
                  <a:gd name="T26" fmla="*/ 7 w 7"/>
                  <a:gd name="T27" fmla="*/ 215 h 710"/>
                  <a:gd name="T28" fmla="*/ 0 w 7"/>
                  <a:gd name="T29" fmla="*/ 215 h 710"/>
                  <a:gd name="T30" fmla="*/ 0 w 7"/>
                  <a:gd name="T31" fmla="*/ 50 h 710"/>
                  <a:gd name="T32" fmla="*/ 0 w 7"/>
                  <a:gd name="T33" fmla="*/ 211 h 710"/>
                  <a:gd name="T34" fmla="*/ 7 w 7"/>
                  <a:gd name="T35" fmla="*/ 211 h 710"/>
                  <a:gd name="T36" fmla="*/ 7 w 7"/>
                  <a:gd name="T37" fmla="*/ 50 h 710"/>
                  <a:gd name="T38" fmla="*/ 0 w 7"/>
                  <a:gd name="T39" fmla="*/ 50 h 710"/>
                  <a:gd name="T40" fmla="*/ 7 w 7"/>
                  <a:gd name="T41" fmla="*/ 0 h 710"/>
                  <a:gd name="T42" fmla="*/ 2 w 7"/>
                  <a:gd name="T43" fmla="*/ 5 h 710"/>
                  <a:gd name="T44" fmla="*/ 0 w 7"/>
                  <a:gd name="T45" fmla="*/ 43 h 710"/>
                  <a:gd name="T46" fmla="*/ 7 w 7"/>
                  <a:gd name="T47" fmla="*/ 43 h 710"/>
                  <a:gd name="T48" fmla="*/ 7 w 7"/>
                  <a:gd name="T49"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710">
                    <a:moveTo>
                      <a:pt x="0" y="547"/>
                    </a:moveTo>
                    <a:lnTo>
                      <a:pt x="0" y="710"/>
                    </a:lnTo>
                    <a:lnTo>
                      <a:pt x="5" y="710"/>
                    </a:lnTo>
                    <a:lnTo>
                      <a:pt x="5" y="547"/>
                    </a:lnTo>
                    <a:lnTo>
                      <a:pt x="0" y="547"/>
                    </a:lnTo>
                    <a:moveTo>
                      <a:pt x="0" y="386"/>
                    </a:moveTo>
                    <a:lnTo>
                      <a:pt x="0" y="542"/>
                    </a:lnTo>
                    <a:lnTo>
                      <a:pt x="5" y="542"/>
                    </a:lnTo>
                    <a:lnTo>
                      <a:pt x="7" y="386"/>
                    </a:lnTo>
                    <a:lnTo>
                      <a:pt x="0" y="386"/>
                    </a:lnTo>
                    <a:moveTo>
                      <a:pt x="0" y="215"/>
                    </a:moveTo>
                    <a:lnTo>
                      <a:pt x="0" y="348"/>
                    </a:lnTo>
                    <a:lnTo>
                      <a:pt x="7" y="348"/>
                    </a:lnTo>
                    <a:lnTo>
                      <a:pt x="7" y="215"/>
                    </a:lnTo>
                    <a:lnTo>
                      <a:pt x="0" y="215"/>
                    </a:lnTo>
                    <a:moveTo>
                      <a:pt x="0" y="50"/>
                    </a:moveTo>
                    <a:lnTo>
                      <a:pt x="0" y="211"/>
                    </a:lnTo>
                    <a:lnTo>
                      <a:pt x="7" y="211"/>
                    </a:lnTo>
                    <a:lnTo>
                      <a:pt x="7" y="50"/>
                    </a:lnTo>
                    <a:lnTo>
                      <a:pt x="0" y="50"/>
                    </a:lnTo>
                    <a:moveTo>
                      <a:pt x="7" y="0"/>
                    </a:moveTo>
                    <a:lnTo>
                      <a:pt x="2" y="5"/>
                    </a:lnTo>
                    <a:lnTo>
                      <a:pt x="0" y="43"/>
                    </a:lnTo>
                    <a:lnTo>
                      <a:pt x="7" y="4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18" name="Freeform 1035"/>
              <p:cNvSpPr>
                <a:spLocks noEditPoints="1"/>
              </p:cNvSpPr>
              <p:nvPr/>
            </p:nvSpPr>
            <p:spPr bwMode="auto">
              <a:xfrm>
                <a:off x="1972" y="957"/>
                <a:ext cx="10" cy="1743"/>
              </a:xfrm>
              <a:custGeom>
                <a:avLst/>
                <a:gdLst>
                  <a:gd name="T0" fmla="*/ 0 w 10"/>
                  <a:gd name="T1" fmla="*/ 1743 h 1743"/>
                  <a:gd name="T2" fmla="*/ 8 w 10"/>
                  <a:gd name="T3" fmla="*/ 1651 h 1743"/>
                  <a:gd name="T4" fmla="*/ 0 w 10"/>
                  <a:gd name="T5" fmla="*/ 1483 h 1743"/>
                  <a:gd name="T6" fmla="*/ 8 w 10"/>
                  <a:gd name="T7" fmla="*/ 1644 h 1743"/>
                  <a:gd name="T8" fmla="*/ 0 w 10"/>
                  <a:gd name="T9" fmla="*/ 1483 h 1743"/>
                  <a:gd name="T10" fmla="*/ 0 w 10"/>
                  <a:gd name="T11" fmla="*/ 1478 h 1743"/>
                  <a:gd name="T12" fmla="*/ 8 w 10"/>
                  <a:gd name="T13" fmla="*/ 1407 h 1743"/>
                  <a:gd name="T14" fmla="*/ 3 w 10"/>
                  <a:gd name="T15" fmla="*/ 1317 h 1743"/>
                  <a:gd name="T16" fmla="*/ 8 w 10"/>
                  <a:gd name="T17" fmla="*/ 1390 h 1743"/>
                  <a:gd name="T18" fmla="*/ 3 w 10"/>
                  <a:gd name="T19" fmla="*/ 1317 h 1743"/>
                  <a:gd name="T20" fmla="*/ 3 w 10"/>
                  <a:gd name="T21" fmla="*/ 1298 h 1743"/>
                  <a:gd name="T22" fmla="*/ 8 w 10"/>
                  <a:gd name="T23" fmla="*/ 1312 h 1743"/>
                  <a:gd name="T24" fmla="*/ 3 w 10"/>
                  <a:gd name="T25" fmla="*/ 1151 h 1743"/>
                  <a:gd name="T26" fmla="*/ 8 w 10"/>
                  <a:gd name="T27" fmla="*/ 1168 h 1743"/>
                  <a:gd name="T28" fmla="*/ 3 w 10"/>
                  <a:gd name="T29" fmla="*/ 1151 h 1743"/>
                  <a:gd name="T30" fmla="*/ 3 w 10"/>
                  <a:gd name="T31" fmla="*/ 1146 h 1743"/>
                  <a:gd name="T32" fmla="*/ 8 w 10"/>
                  <a:gd name="T33" fmla="*/ 985 h 1743"/>
                  <a:gd name="T34" fmla="*/ 3 w 10"/>
                  <a:gd name="T35" fmla="*/ 820 h 1743"/>
                  <a:gd name="T36" fmla="*/ 8 w 10"/>
                  <a:gd name="T37" fmla="*/ 978 h 1743"/>
                  <a:gd name="T38" fmla="*/ 3 w 10"/>
                  <a:gd name="T39" fmla="*/ 820 h 1743"/>
                  <a:gd name="T40" fmla="*/ 3 w 10"/>
                  <a:gd name="T41" fmla="*/ 813 h 1743"/>
                  <a:gd name="T42" fmla="*/ 8 w 10"/>
                  <a:gd name="T43" fmla="*/ 652 h 1743"/>
                  <a:gd name="T44" fmla="*/ 3 w 10"/>
                  <a:gd name="T45" fmla="*/ 486 h 1743"/>
                  <a:gd name="T46" fmla="*/ 8 w 10"/>
                  <a:gd name="T47" fmla="*/ 647 h 1743"/>
                  <a:gd name="T48" fmla="*/ 3 w 10"/>
                  <a:gd name="T49" fmla="*/ 486 h 1743"/>
                  <a:gd name="T50" fmla="*/ 3 w 10"/>
                  <a:gd name="T51" fmla="*/ 481 h 1743"/>
                  <a:gd name="T52" fmla="*/ 10 w 10"/>
                  <a:gd name="T53" fmla="*/ 320 h 1743"/>
                  <a:gd name="T54" fmla="*/ 3 w 10"/>
                  <a:gd name="T55" fmla="*/ 223 h 1743"/>
                  <a:gd name="T56" fmla="*/ 10 w 10"/>
                  <a:gd name="T57" fmla="*/ 315 h 1743"/>
                  <a:gd name="T58" fmla="*/ 3 w 10"/>
                  <a:gd name="T59" fmla="*/ 223 h 1743"/>
                  <a:gd name="T60" fmla="*/ 3 w 10"/>
                  <a:gd name="T61" fmla="*/ 185 h 1743"/>
                  <a:gd name="T62" fmla="*/ 10 w 10"/>
                  <a:gd name="T63" fmla="*/ 154 h 1743"/>
                  <a:gd name="T64" fmla="*/ 3 w 10"/>
                  <a:gd name="T65" fmla="*/ 0 h 1743"/>
                  <a:gd name="T66" fmla="*/ 10 w 10"/>
                  <a:gd name="T67" fmla="*/ 147 h 1743"/>
                  <a:gd name="T68" fmla="*/ 3 w 10"/>
                  <a:gd name="T69" fmla="*/ 0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1743">
                    <a:moveTo>
                      <a:pt x="0" y="1651"/>
                    </a:moveTo>
                    <a:lnTo>
                      <a:pt x="0" y="1743"/>
                    </a:lnTo>
                    <a:lnTo>
                      <a:pt x="8" y="1738"/>
                    </a:lnTo>
                    <a:lnTo>
                      <a:pt x="8" y="1651"/>
                    </a:lnTo>
                    <a:lnTo>
                      <a:pt x="0" y="1651"/>
                    </a:lnTo>
                    <a:close/>
                    <a:moveTo>
                      <a:pt x="0" y="1483"/>
                    </a:moveTo>
                    <a:lnTo>
                      <a:pt x="0" y="1644"/>
                    </a:lnTo>
                    <a:lnTo>
                      <a:pt x="8" y="1644"/>
                    </a:lnTo>
                    <a:lnTo>
                      <a:pt x="8" y="1483"/>
                    </a:lnTo>
                    <a:lnTo>
                      <a:pt x="0" y="1483"/>
                    </a:lnTo>
                    <a:close/>
                    <a:moveTo>
                      <a:pt x="0" y="1407"/>
                    </a:moveTo>
                    <a:lnTo>
                      <a:pt x="0" y="1478"/>
                    </a:lnTo>
                    <a:lnTo>
                      <a:pt x="8" y="1478"/>
                    </a:lnTo>
                    <a:lnTo>
                      <a:pt x="8" y="1407"/>
                    </a:lnTo>
                    <a:lnTo>
                      <a:pt x="0" y="1407"/>
                    </a:lnTo>
                    <a:close/>
                    <a:moveTo>
                      <a:pt x="3" y="1317"/>
                    </a:moveTo>
                    <a:lnTo>
                      <a:pt x="0" y="1390"/>
                    </a:lnTo>
                    <a:lnTo>
                      <a:pt x="8" y="1390"/>
                    </a:lnTo>
                    <a:lnTo>
                      <a:pt x="8" y="1317"/>
                    </a:lnTo>
                    <a:lnTo>
                      <a:pt x="3" y="1317"/>
                    </a:lnTo>
                    <a:close/>
                    <a:moveTo>
                      <a:pt x="8" y="1286"/>
                    </a:moveTo>
                    <a:lnTo>
                      <a:pt x="3" y="1298"/>
                    </a:lnTo>
                    <a:lnTo>
                      <a:pt x="3" y="1312"/>
                    </a:lnTo>
                    <a:lnTo>
                      <a:pt x="8" y="1312"/>
                    </a:lnTo>
                    <a:lnTo>
                      <a:pt x="8" y="1286"/>
                    </a:lnTo>
                    <a:close/>
                    <a:moveTo>
                      <a:pt x="3" y="1151"/>
                    </a:moveTo>
                    <a:lnTo>
                      <a:pt x="3" y="1180"/>
                    </a:lnTo>
                    <a:lnTo>
                      <a:pt x="8" y="1168"/>
                    </a:lnTo>
                    <a:lnTo>
                      <a:pt x="8" y="1151"/>
                    </a:lnTo>
                    <a:lnTo>
                      <a:pt x="3" y="1151"/>
                    </a:lnTo>
                    <a:close/>
                    <a:moveTo>
                      <a:pt x="3" y="985"/>
                    </a:moveTo>
                    <a:lnTo>
                      <a:pt x="3" y="1146"/>
                    </a:lnTo>
                    <a:lnTo>
                      <a:pt x="8" y="1146"/>
                    </a:lnTo>
                    <a:lnTo>
                      <a:pt x="8" y="985"/>
                    </a:lnTo>
                    <a:lnTo>
                      <a:pt x="3" y="985"/>
                    </a:lnTo>
                    <a:close/>
                    <a:moveTo>
                      <a:pt x="3" y="820"/>
                    </a:moveTo>
                    <a:lnTo>
                      <a:pt x="3" y="978"/>
                    </a:lnTo>
                    <a:lnTo>
                      <a:pt x="8" y="978"/>
                    </a:lnTo>
                    <a:lnTo>
                      <a:pt x="8" y="820"/>
                    </a:lnTo>
                    <a:lnTo>
                      <a:pt x="3" y="820"/>
                    </a:lnTo>
                    <a:close/>
                    <a:moveTo>
                      <a:pt x="3" y="652"/>
                    </a:moveTo>
                    <a:lnTo>
                      <a:pt x="3" y="813"/>
                    </a:lnTo>
                    <a:lnTo>
                      <a:pt x="8" y="813"/>
                    </a:lnTo>
                    <a:lnTo>
                      <a:pt x="8" y="652"/>
                    </a:lnTo>
                    <a:lnTo>
                      <a:pt x="3" y="652"/>
                    </a:lnTo>
                    <a:close/>
                    <a:moveTo>
                      <a:pt x="3" y="486"/>
                    </a:moveTo>
                    <a:lnTo>
                      <a:pt x="3" y="647"/>
                    </a:lnTo>
                    <a:lnTo>
                      <a:pt x="8" y="647"/>
                    </a:lnTo>
                    <a:lnTo>
                      <a:pt x="8" y="486"/>
                    </a:lnTo>
                    <a:lnTo>
                      <a:pt x="3" y="486"/>
                    </a:lnTo>
                    <a:close/>
                    <a:moveTo>
                      <a:pt x="3" y="320"/>
                    </a:moveTo>
                    <a:lnTo>
                      <a:pt x="3" y="481"/>
                    </a:lnTo>
                    <a:lnTo>
                      <a:pt x="8" y="481"/>
                    </a:lnTo>
                    <a:lnTo>
                      <a:pt x="10" y="320"/>
                    </a:lnTo>
                    <a:lnTo>
                      <a:pt x="3" y="320"/>
                    </a:lnTo>
                    <a:close/>
                    <a:moveTo>
                      <a:pt x="3" y="223"/>
                    </a:moveTo>
                    <a:lnTo>
                      <a:pt x="3" y="315"/>
                    </a:lnTo>
                    <a:lnTo>
                      <a:pt x="10" y="315"/>
                    </a:lnTo>
                    <a:lnTo>
                      <a:pt x="10" y="223"/>
                    </a:lnTo>
                    <a:lnTo>
                      <a:pt x="3" y="223"/>
                    </a:lnTo>
                    <a:close/>
                    <a:moveTo>
                      <a:pt x="3" y="154"/>
                    </a:moveTo>
                    <a:lnTo>
                      <a:pt x="3" y="185"/>
                    </a:lnTo>
                    <a:lnTo>
                      <a:pt x="10" y="185"/>
                    </a:lnTo>
                    <a:lnTo>
                      <a:pt x="10" y="154"/>
                    </a:lnTo>
                    <a:lnTo>
                      <a:pt x="3" y="154"/>
                    </a:lnTo>
                    <a:close/>
                    <a:moveTo>
                      <a:pt x="3" y="0"/>
                    </a:moveTo>
                    <a:lnTo>
                      <a:pt x="3" y="147"/>
                    </a:lnTo>
                    <a:lnTo>
                      <a:pt x="10" y="147"/>
                    </a:lnTo>
                    <a:lnTo>
                      <a:pt x="10" y="0"/>
                    </a:lnTo>
                    <a:lnTo>
                      <a:pt x="3"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719" name="Freeform 1036"/>
              <p:cNvSpPr>
                <a:spLocks noEditPoints="1"/>
              </p:cNvSpPr>
              <p:nvPr/>
            </p:nvSpPr>
            <p:spPr bwMode="auto">
              <a:xfrm>
                <a:off x="1972" y="957"/>
                <a:ext cx="10" cy="1743"/>
              </a:xfrm>
              <a:custGeom>
                <a:avLst/>
                <a:gdLst>
                  <a:gd name="T0" fmla="*/ 0 w 10"/>
                  <a:gd name="T1" fmla="*/ 1743 h 1743"/>
                  <a:gd name="T2" fmla="*/ 8 w 10"/>
                  <a:gd name="T3" fmla="*/ 1651 h 1743"/>
                  <a:gd name="T4" fmla="*/ 0 w 10"/>
                  <a:gd name="T5" fmla="*/ 1483 h 1743"/>
                  <a:gd name="T6" fmla="*/ 8 w 10"/>
                  <a:gd name="T7" fmla="*/ 1644 h 1743"/>
                  <a:gd name="T8" fmla="*/ 0 w 10"/>
                  <a:gd name="T9" fmla="*/ 1483 h 1743"/>
                  <a:gd name="T10" fmla="*/ 0 w 10"/>
                  <a:gd name="T11" fmla="*/ 1478 h 1743"/>
                  <a:gd name="T12" fmla="*/ 8 w 10"/>
                  <a:gd name="T13" fmla="*/ 1407 h 1743"/>
                  <a:gd name="T14" fmla="*/ 3 w 10"/>
                  <a:gd name="T15" fmla="*/ 1317 h 1743"/>
                  <a:gd name="T16" fmla="*/ 8 w 10"/>
                  <a:gd name="T17" fmla="*/ 1390 h 1743"/>
                  <a:gd name="T18" fmla="*/ 3 w 10"/>
                  <a:gd name="T19" fmla="*/ 1317 h 1743"/>
                  <a:gd name="T20" fmla="*/ 3 w 10"/>
                  <a:gd name="T21" fmla="*/ 1298 h 1743"/>
                  <a:gd name="T22" fmla="*/ 8 w 10"/>
                  <a:gd name="T23" fmla="*/ 1312 h 1743"/>
                  <a:gd name="T24" fmla="*/ 3 w 10"/>
                  <a:gd name="T25" fmla="*/ 1151 h 1743"/>
                  <a:gd name="T26" fmla="*/ 8 w 10"/>
                  <a:gd name="T27" fmla="*/ 1168 h 1743"/>
                  <a:gd name="T28" fmla="*/ 3 w 10"/>
                  <a:gd name="T29" fmla="*/ 1151 h 1743"/>
                  <a:gd name="T30" fmla="*/ 3 w 10"/>
                  <a:gd name="T31" fmla="*/ 1146 h 1743"/>
                  <a:gd name="T32" fmla="*/ 8 w 10"/>
                  <a:gd name="T33" fmla="*/ 985 h 1743"/>
                  <a:gd name="T34" fmla="*/ 3 w 10"/>
                  <a:gd name="T35" fmla="*/ 820 h 1743"/>
                  <a:gd name="T36" fmla="*/ 8 w 10"/>
                  <a:gd name="T37" fmla="*/ 978 h 1743"/>
                  <a:gd name="T38" fmla="*/ 3 w 10"/>
                  <a:gd name="T39" fmla="*/ 820 h 1743"/>
                  <a:gd name="T40" fmla="*/ 3 w 10"/>
                  <a:gd name="T41" fmla="*/ 813 h 1743"/>
                  <a:gd name="T42" fmla="*/ 8 w 10"/>
                  <a:gd name="T43" fmla="*/ 652 h 1743"/>
                  <a:gd name="T44" fmla="*/ 3 w 10"/>
                  <a:gd name="T45" fmla="*/ 486 h 1743"/>
                  <a:gd name="T46" fmla="*/ 8 w 10"/>
                  <a:gd name="T47" fmla="*/ 647 h 1743"/>
                  <a:gd name="T48" fmla="*/ 3 w 10"/>
                  <a:gd name="T49" fmla="*/ 486 h 1743"/>
                  <a:gd name="T50" fmla="*/ 3 w 10"/>
                  <a:gd name="T51" fmla="*/ 481 h 1743"/>
                  <a:gd name="T52" fmla="*/ 10 w 10"/>
                  <a:gd name="T53" fmla="*/ 320 h 1743"/>
                  <a:gd name="T54" fmla="*/ 3 w 10"/>
                  <a:gd name="T55" fmla="*/ 223 h 1743"/>
                  <a:gd name="T56" fmla="*/ 10 w 10"/>
                  <a:gd name="T57" fmla="*/ 315 h 1743"/>
                  <a:gd name="T58" fmla="*/ 3 w 10"/>
                  <a:gd name="T59" fmla="*/ 223 h 1743"/>
                  <a:gd name="T60" fmla="*/ 3 w 10"/>
                  <a:gd name="T61" fmla="*/ 185 h 1743"/>
                  <a:gd name="T62" fmla="*/ 10 w 10"/>
                  <a:gd name="T63" fmla="*/ 154 h 1743"/>
                  <a:gd name="T64" fmla="*/ 3 w 10"/>
                  <a:gd name="T65" fmla="*/ 0 h 1743"/>
                  <a:gd name="T66" fmla="*/ 10 w 10"/>
                  <a:gd name="T67" fmla="*/ 147 h 1743"/>
                  <a:gd name="T68" fmla="*/ 3 w 10"/>
                  <a:gd name="T69" fmla="*/ 0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1743">
                    <a:moveTo>
                      <a:pt x="0" y="1651"/>
                    </a:moveTo>
                    <a:lnTo>
                      <a:pt x="0" y="1743"/>
                    </a:lnTo>
                    <a:lnTo>
                      <a:pt x="8" y="1738"/>
                    </a:lnTo>
                    <a:lnTo>
                      <a:pt x="8" y="1651"/>
                    </a:lnTo>
                    <a:lnTo>
                      <a:pt x="0" y="1651"/>
                    </a:lnTo>
                    <a:moveTo>
                      <a:pt x="0" y="1483"/>
                    </a:moveTo>
                    <a:lnTo>
                      <a:pt x="0" y="1644"/>
                    </a:lnTo>
                    <a:lnTo>
                      <a:pt x="8" y="1644"/>
                    </a:lnTo>
                    <a:lnTo>
                      <a:pt x="8" y="1483"/>
                    </a:lnTo>
                    <a:lnTo>
                      <a:pt x="0" y="1483"/>
                    </a:lnTo>
                    <a:moveTo>
                      <a:pt x="0" y="1407"/>
                    </a:moveTo>
                    <a:lnTo>
                      <a:pt x="0" y="1478"/>
                    </a:lnTo>
                    <a:lnTo>
                      <a:pt x="8" y="1478"/>
                    </a:lnTo>
                    <a:lnTo>
                      <a:pt x="8" y="1407"/>
                    </a:lnTo>
                    <a:lnTo>
                      <a:pt x="0" y="1407"/>
                    </a:lnTo>
                    <a:moveTo>
                      <a:pt x="3" y="1317"/>
                    </a:moveTo>
                    <a:lnTo>
                      <a:pt x="0" y="1390"/>
                    </a:lnTo>
                    <a:lnTo>
                      <a:pt x="8" y="1390"/>
                    </a:lnTo>
                    <a:lnTo>
                      <a:pt x="8" y="1317"/>
                    </a:lnTo>
                    <a:lnTo>
                      <a:pt x="3" y="1317"/>
                    </a:lnTo>
                    <a:moveTo>
                      <a:pt x="8" y="1286"/>
                    </a:moveTo>
                    <a:lnTo>
                      <a:pt x="3" y="1298"/>
                    </a:lnTo>
                    <a:lnTo>
                      <a:pt x="3" y="1312"/>
                    </a:lnTo>
                    <a:lnTo>
                      <a:pt x="8" y="1312"/>
                    </a:lnTo>
                    <a:lnTo>
                      <a:pt x="8" y="1286"/>
                    </a:lnTo>
                    <a:moveTo>
                      <a:pt x="3" y="1151"/>
                    </a:moveTo>
                    <a:lnTo>
                      <a:pt x="3" y="1180"/>
                    </a:lnTo>
                    <a:lnTo>
                      <a:pt x="8" y="1168"/>
                    </a:lnTo>
                    <a:lnTo>
                      <a:pt x="8" y="1151"/>
                    </a:lnTo>
                    <a:lnTo>
                      <a:pt x="3" y="1151"/>
                    </a:lnTo>
                    <a:moveTo>
                      <a:pt x="3" y="985"/>
                    </a:moveTo>
                    <a:lnTo>
                      <a:pt x="3" y="1146"/>
                    </a:lnTo>
                    <a:lnTo>
                      <a:pt x="8" y="1146"/>
                    </a:lnTo>
                    <a:lnTo>
                      <a:pt x="8" y="985"/>
                    </a:lnTo>
                    <a:lnTo>
                      <a:pt x="3" y="985"/>
                    </a:lnTo>
                    <a:moveTo>
                      <a:pt x="3" y="820"/>
                    </a:moveTo>
                    <a:lnTo>
                      <a:pt x="3" y="978"/>
                    </a:lnTo>
                    <a:lnTo>
                      <a:pt x="8" y="978"/>
                    </a:lnTo>
                    <a:lnTo>
                      <a:pt x="8" y="820"/>
                    </a:lnTo>
                    <a:lnTo>
                      <a:pt x="3" y="820"/>
                    </a:lnTo>
                    <a:moveTo>
                      <a:pt x="3" y="652"/>
                    </a:moveTo>
                    <a:lnTo>
                      <a:pt x="3" y="813"/>
                    </a:lnTo>
                    <a:lnTo>
                      <a:pt x="8" y="813"/>
                    </a:lnTo>
                    <a:lnTo>
                      <a:pt x="8" y="652"/>
                    </a:lnTo>
                    <a:lnTo>
                      <a:pt x="3" y="652"/>
                    </a:lnTo>
                    <a:moveTo>
                      <a:pt x="3" y="486"/>
                    </a:moveTo>
                    <a:lnTo>
                      <a:pt x="3" y="647"/>
                    </a:lnTo>
                    <a:lnTo>
                      <a:pt x="8" y="647"/>
                    </a:lnTo>
                    <a:lnTo>
                      <a:pt x="8" y="486"/>
                    </a:lnTo>
                    <a:lnTo>
                      <a:pt x="3" y="486"/>
                    </a:lnTo>
                    <a:moveTo>
                      <a:pt x="3" y="320"/>
                    </a:moveTo>
                    <a:lnTo>
                      <a:pt x="3" y="481"/>
                    </a:lnTo>
                    <a:lnTo>
                      <a:pt x="8" y="481"/>
                    </a:lnTo>
                    <a:lnTo>
                      <a:pt x="10" y="320"/>
                    </a:lnTo>
                    <a:lnTo>
                      <a:pt x="3" y="320"/>
                    </a:lnTo>
                    <a:moveTo>
                      <a:pt x="3" y="223"/>
                    </a:moveTo>
                    <a:lnTo>
                      <a:pt x="3" y="315"/>
                    </a:lnTo>
                    <a:lnTo>
                      <a:pt x="10" y="315"/>
                    </a:lnTo>
                    <a:lnTo>
                      <a:pt x="10" y="223"/>
                    </a:lnTo>
                    <a:lnTo>
                      <a:pt x="3" y="223"/>
                    </a:lnTo>
                    <a:moveTo>
                      <a:pt x="3" y="154"/>
                    </a:moveTo>
                    <a:lnTo>
                      <a:pt x="3" y="185"/>
                    </a:lnTo>
                    <a:lnTo>
                      <a:pt x="10" y="185"/>
                    </a:lnTo>
                    <a:lnTo>
                      <a:pt x="10" y="154"/>
                    </a:lnTo>
                    <a:lnTo>
                      <a:pt x="3" y="154"/>
                    </a:lnTo>
                    <a:moveTo>
                      <a:pt x="3" y="0"/>
                    </a:moveTo>
                    <a:lnTo>
                      <a:pt x="3" y="147"/>
                    </a:lnTo>
                    <a:lnTo>
                      <a:pt x="10" y="147"/>
                    </a:lnTo>
                    <a:lnTo>
                      <a:pt x="1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grpSp>
        <p:grpSp>
          <p:nvGrpSpPr>
            <p:cNvPr id="839" name="Group 1238"/>
            <p:cNvGrpSpPr>
              <a:grpSpLocks/>
            </p:cNvGrpSpPr>
            <p:nvPr/>
          </p:nvGrpSpPr>
          <p:grpSpPr bwMode="auto">
            <a:xfrm>
              <a:off x="943" y="955"/>
              <a:ext cx="3192" cy="2313"/>
              <a:chOff x="943" y="955"/>
              <a:chExt cx="3192" cy="2313"/>
            </a:xfrm>
          </p:grpSpPr>
          <p:sp>
            <p:nvSpPr>
              <p:cNvPr id="1320" name="Freeform 1038"/>
              <p:cNvSpPr>
                <a:spLocks noEditPoints="1"/>
              </p:cNvSpPr>
              <p:nvPr/>
            </p:nvSpPr>
            <p:spPr bwMode="auto">
              <a:xfrm>
                <a:off x="1972" y="2695"/>
                <a:ext cx="8" cy="573"/>
              </a:xfrm>
              <a:custGeom>
                <a:avLst/>
                <a:gdLst>
                  <a:gd name="T0" fmla="*/ 0 w 8"/>
                  <a:gd name="T1" fmla="*/ 410 h 573"/>
                  <a:gd name="T2" fmla="*/ 0 w 8"/>
                  <a:gd name="T3" fmla="*/ 573 h 573"/>
                  <a:gd name="T4" fmla="*/ 5 w 8"/>
                  <a:gd name="T5" fmla="*/ 573 h 573"/>
                  <a:gd name="T6" fmla="*/ 5 w 8"/>
                  <a:gd name="T7" fmla="*/ 410 h 573"/>
                  <a:gd name="T8" fmla="*/ 0 w 8"/>
                  <a:gd name="T9" fmla="*/ 410 h 573"/>
                  <a:gd name="T10" fmla="*/ 0 w 8"/>
                  <a:gd name="T11" fmla="*/ 249 h 573"/>
                  <a:gd name="T12" fmla="*/ 0 w 8"/>
                  <a:gd name="T13" fmla="*/ 405 h 573"/>
                  <a:gd name="T14" fmla="*/ 5 w 8"/>
                  <a:gd name="T15" fmla="*/ 405 h 573"/>
                  <a:gd name="T16" fmla="*/ 5 w 8"/>
                  <a:gd name="T17" fmla="*/ 249 h 573"/>
                  <a:gd name="T18" fmla="*/ 0 w 8"/>
                  <a:gd name="T19" fmla="*/ 249 h 573"/>
                  <a:gd name="T20" fmla="*/ 0 w 8"/>
                  <a:gd name="T21" fmla="*/ 78 h 573"/>
                  <a:gd name="T22" fmla="*/ 0 w 8"/>
                  <a:gd name="T23" fmla="*/ 211 h 573"/>
                  <a:gd name="T24" fmla="*/ 5 w 8"/>
                  <a:gd name="T25" fmla="*/ 211 h 573"/>
                  <a:gd name="T26" fmla="*/ 5 w 8"/>
                  <a:gd name="T27" fmla="*/ 78 h 573"/>
                  <a:gd name="T28" fmla="*/ 0 w 8"/>
                  <a:gd name="T29" fmla="*/ 78 h 573"/>
                  <a:gd name="T30" fmla="*/ 8 w 8"/>
                  <a:gd name="T31" fmla="*/ 0 h 573"/>
                  <a:gd name="T32" fmla="*/ 0 w 8"/>
                  <a:gd name="T33" fmla="*/ 5 h 573"/>
                  <a:gd name="T34" fmla="*/ 0 w 8"/>
                  <a:gd name="T35" fmla="*/ 74 h 573"/>
                  <a:gd name="T36" fmla="*/ 5 w 8"/>
                  <a:gd name="T37" fmla="*/ 74 h 573"/>
                  <a:gd name="T38" fmla="*/ 8 w 8"/>
                  <a:gd name="T39"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573">
                    <a:moveTo>
                      <a:pt x="0" y="410"/>
                    </a:moveTo>
                    <a:lnTo>
                      <a:pt x="0" y="573"/>
                    </a:lnTo>
                    <a:lnTo>
                      <a:pt x="5" y="573"/>
                    </a:lnTo>
                    <a:lnTo>
                      <a:pt x="5" y="410"/>
                    </a:lnTo>
                    <a:lnTo>
                      <a:pt x="0" y="410"/>
                    </a:lnTo>
                    <a:close/>
                    <a:moveTo>
                      <a:pt x="0" y="249"/>
                    </a:moveTo>
                    <a:lnTo>
                      <a:pt x="0" y="405"/>
                    </a:lnTo>
                    <a:lnTo>
                      <a:pt x="5" y="405"/>
                    </a:lnTo>
                    <a:lnTo>
                      <a:pt x="5" y="249"/>
                    </a:lnTo>
                    <a:lnTo>
                      <a:pt x="0" y="249"/>
                    </a:lnTo>
                    <a:close/>
                    <a:moveTo>
                      <a:pt x="0" y="78"/>
                    </a:moveTo>
                    <a:lnTo>
                      <a:pt x="0" y="211"/>
                    </a:lnTo>
                    <a:lnTo>
                      <a:pt x="5" y="211"/>
                    </a:lnTo>
                    <a:lnTo>
                      <a:pt x="5" y="78"/>
                    </a:lnTo>
                    <a:lnTo>
                      <a:pt x="0" y="78"/>
                    </a:lnTo>
                    <a:close/>
                    <a:moveTo>
                      <a:pt x="8" y="0"/>
                    </a:moveTo>
                    <a:lnTo>
                      <a:pt x="0" y="5"/>
                    </a:lnTo>
                    <a:lnTo>
                      <a:pt x="0" y="74"/>
                    </a:lnTo>
                    <a:lnTo>
                      <a:pt x="5" y="74"/>
                    </a:lnTo>
                    <a:lnTo>
                      <a:pt x="8"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21" name="Freeform 1039"/>
              <p:cNvSpPr>
                <a:spLocks noEditPoints="1"/>
              </p:cNvSpPr>
              <p:nvPr/>
            </p:nvSpPr>
            <p:spPr bwMode="auto">
              <a:xfrm>
                <a:off x="1972" y="2695"/>
                <a:ext cx="8" cy="573"/>
              </a:xfrm>
              <a:custGeom>
                <a:avLst/>
                <a:gdLst>
                  <a:gd name="T0" fmla="*/ 0 w 8"/>
                  <a:gd name="T1" fmla="*/ 410 h 573"/>
                  <a:gd name="T2" fmla="*/ 0 w 8"/>
                  <a:gd name="T3" fmla="*/ 573 h 573"/>
                  <a:gd name="T4" fmla="*/ 5 w 8"/>
                  <a:gd name="T5" fmla="*/ 573 h 573"/>
                  <a:gd name="T6" fmla="*/ 5 w 8"/>
                  <a:gd name="T7" fmla="*/ 410 h 573"/>
                  <a:gd name="T8" fmla="*/ 0 w 8"/>
                  <a:gd name="T9" fmla="*/ 410 h 573"/>
                  <a:gd name="T10" fmla="*/ 0 w 8"/>
                  <a:gd name="T11" fmla="*/ 249 h 573"/>
                  <a:gd name="T12" fmla="*/ 0 w 8"/>
                  <a:gd name="T13" fmla="*/ 405 h 573"/>
                  <a:gd name="T14" fmla="*/ 5 w 8"/>
                  <a:gd name="T15" fmla="*/ 405 h 573"/>
                  <a:gd name="T16" fmla="*/ 5 w 8"/>
                  <a:gd name="T17" fmla="*/ 249 h 573"/>
                  <a:gd name="T18" fmla="*/ 0 w 8"/>
                  <a:gd name="T19" fmla="*/ 249 h 573"/>
                  <a:gd name="T20" fmla="*/ 0 w 8"/>
                  <a:gd name="T21" fmla="*/ 78 h 573"/>
                  <a:gd name="T22" fmla="*/ 0 w 8"/>
                  <a:gd name="T23" fmla="*/ 211 h 573"/>
                  <a:gd name="T24" fmla="*/ 5 w 8"/>
                  <a:gd name="T25" fmla="*/ 211 h 573"/>
                  <a:gd name="T26" fmla="*/ 5 w 8"/>
                  <a:gd name="T27" fmla="*/ 78 h 573"/>
                  <a:gd name="T28" fmla="*/ 0 w 8"/>
                  <a:gd name="T29" fmla="*/ 78 h 573"/>
                  <a:gd name="T30" fmla="*/ 8 w 8"/>
                  <a:gd name="T31" fmla="*/ 0 h 573"/>
                  <a:gd name="T32" fmla="*/ 0 w 8"/>
                  <a:gd name="T33" fmla="*/ 5 h 573"/>
                  <a:gd name="T34" fmla="*/ 0 w 8"/>
                  <a:gd name="T35" fmla="*/ 74 h 573"/>
                  <a:gd name="T36" fmla="*/ 5 w 8"/>
                  <a:gd name="T37" fmla="*/ 74 h 573"/>
                  <a:gd name="T38" fmla="*/ 8 w 8"/>
                  <a:gd name="T39"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573">
                    <a:moveTo>
                      <a:pt x="0" y="410"/>
                    </a:moveTo>
                    <a:lnTo>
                      <a:pt x="0" y="573"/>
                    </a:lnTo>
                    <a:lnTo>
                      <a:pt x="5" y="573"/>
                    </a:lnTo>
                    <a:lnTo>
                      <a:pt x="5" y="410"/>
                    </a:lnTo>
                    <a:lnTo>
                      <a:pt x="0" y="410"/>
                    </a:lnTo>
                    <a:moveTo>
                      <a:pt x="0" y="249"/>
                    </a:moveTo>
                    <a:lnTo>
                      <a:pt x="0" y="405"/>
                    </a:lnTo>
                    <a:lnTo>
                      <a:pt x="5" y="405"/>
                    </a:lnTo>
                    <a:lnTo>
                      <a:pt x="5" y="249"/>
                    </a:lnTo>
                    <a:lnTo>
                      <a:pt x="0" y="249"/>
                    </a:lnTo>
                    <a:moveTo>
                      <a:pt x="0" y="78"/>
                    </a:moveTo>
                    <a:lnTo>
                      <a:pt x="0" y="211"/>
                    </a:lnTo>
                    <a:lnTo>
                      <a:pt x="5" y="211"/>
                    </a:lnTo>
                    <a:lnTo>
                      <a:pt x="5" y="78"/>
                    </a:lnTo>
                    <a:lnTo>
                      <a:pt x="0" y="78"/>
                    </a:lnTo>
                    <a:moveTo>
                      <a:pt x="8" y="0"/>
                    </a:moveTo>
                    <a:lnTo>
                      <a:pt x="0" y="5"/>
                    </a:lnTo>
                    <a:lnTo>
                      <a:pt x="0" y="74"/>
                    </a:lnTo>
                    <a:lnTo>
                      <a:pt x="5" y="74"/>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22" name="Freeform 1040"/>
              <p:cNvSpPr>
                <a:spLocks noEditPoints="1"/>
              </p:cNvSpPr>
              <p:nvPr/>
            </p:nvSpPr>
            <p:spPr bwMode="auto">
              <a:xfrm>
                <a:off x="1807" y="955"/>
                <a:ext cx="9" cy="1882"/>
              </a:xfrm>
              <a:custGeom>
                <a:avLst/>
                <a:gdLst>
                  <a:gd name="T0" fmla="*/ 0 w 9"/>
                  <a:gd name="T1" fmla="*/ 1882 h 1882"/>
                  <a:gd name="T2" fmla="*/ 5 w 9"/>
                  <a:gd name="T3" fmla="*/ 1818 h 1882"/>
                  <a:gd name="T4" fmla="*/ 0 w 9"/>
                  <a:gd name="T5" fmla="*/ 1653 h 1882"/>
                  <a:gd name="T6" fmla="*/ 5 w 9"/>
                  <a:gd name="T7" fmla="*/ 1811 h 1882"/>
                  <a:gd name="T8" fmla="*/ 0 w 9"/>
                  <a:gd name="T9" fmla="*/ 1653 h 1882"/>
                  <a:gd name="T10" fmla="*/ 0 w 9"/>
                  <a:gd name="T11" fmla="*/ 1646 h 1882"/>
                  <a:gd name="T12" fmla="*/ 7 w 9"/>
                  <a:gd name="T13" fmla="*/ 1485 h 1882"/>
                  <a:gd name="T14" fmla="*/ 0 w 9"/>
                  <a:gd name="T15" fmla="*/ 1319 h 1882"/>
                  <a:gd name="T16" fmla="*/ 7 w 9"/>
                  <a:gd name="T17" fmla="*/ 1480 h 1882"/>
                  <a:gd name="T18" fmla="*/ 0 w 9"/>
                  <a:gd name="T19" fmla="*/ 1319 h 1882"/>
                  <a:gd name="T20" fmla="*/ 0 w 9"/>
                  <a:gd name="T21" fmla="*/ 1314 h 1882"/>
                  <a:gd name="T22" fmla="*/ 7 w 9"/>
                  <a:gd name="T23" fmla="*/ 1153 h 1882"/>
                  <a:gd name="T24" fmla="*/ 2 w 9"/>
                  <a:gd name="T25" fmla="*/ 987 h 1882"/>
                  <a:gd name="T26" fmla="*/ 7 w 9"/>
                  <a:gd name="T27" fmla="*/ 1148 h 1882"/>
                  <a:gd name="T28" fmla="*/ 2 w 9"/>
                  <a:gd name="T29" fmla="*/ 987 h 1882"/>
                  <a:gd name="T30" fmla="*/ 2 w 9"/>
                  <a:gd name="T31" fmla="*/ 980 h 1882"/>
                  <a:gd name="T32" fmla="*/ 7 w 9"/>
                  <a:gd name="T33" fmla="*/ 819 h 1882"/>
                  <a:gd name="T34" fmla="*/ 2 w 9"/>
                  <a:gd name="T35" fmla="*/ 654 h 1882"/>
                  <a:gd name="T36" fmla="*/ 7 w 9"/>
                  <a:gd name="T37" fmla="*/ 815 h 1882"/>
                  <a:gd name="T38" fmla="*/ 2 w 9"/>
                  <a:gd name="T39" fmla="*/ 654 h 1882"/>
                  <a:gd name="T40" fmla="*/ 2 w 9"/>
                  <a:gd name="T41" fmla="*/ 649 h 1882"/>
                  <a:gd name="T42" fmla="*/ 7 w 9"/>
                  <a:gd name="T43" fmla="*/ 488 h 1882"/>
                  <a:gd name="T44" fmla="*/ 2 w 9"/>
                  <a:gd name="T45" fmla="*/ 322 h 1882"/>
                  <a:gd name="T46" fmla="*/ 7 w 9"/>
                  <a:gd name="T47" fmla="*/ 483 h 1882"/>
                  <a:gd name="T48" fmla="*/ 2 w 9"/>
                  <a:gd name="T49" fmla="*/ 322 h 1882"/>
                  <a:gd name="T50" fmla="*/ 2 w 9"/>
                  <a:gd name="T51" fmla="*/ 317 h 1882"/>
                  <a:gd name="T52" fmla="*/ 7 w 9"/>
                  <a:gd name="T53" fmla="*/ 225 h 1882"/>
                  <a:gd name="T54" fmla="*/ 2 w 9"/>
                  <a:gd name="T55" fmla="*/ 156 h 1882"/>
                  <a:gd name="T56" fmla="*/ 7 w 9"/>
                  <a:gd name="T57" fmla="*/ 187 h 1882"/>
                  <a:gd name="T58" fmla="*/ 2 w 9"/>
                  <a:gd name="T59" fmla="*/ 156 h 1882"/>
                  <a:gd name="T60" fmla="*/ 2 w 9"/>
                  <a:gd name="T61" fmla="*/ 149 h 1882"/>
                  <a:gd name="T62" fmla="*/ 9 w 9"/>
                  <a:gd name="T63" fmla="*/ 0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 h="1882">
                    <a:moveTo>
                      <a:pt x="0" y="1818"/>
                    </a:moveTo>
                    <a:lnTo>
                      <a:pt x="0" y="1882"/>
                    </a:lnTo>
                    <a:lnTo>
                      <a:pt x="5" y="1878"/>
                    </a:lnTo>
                    <a:lnTo>
                      <a:pt x="5" y="1818"/>
                    </a:lnTo>
                    <a:lnTo>
                      <a:pt x="0" y="1818"/>
                    </a:lnTo>
                    <a:close/>
                    <a:moveTo>
                      <a:pt x="0" y="1653"/>
                    </a:moveTo>
                    <a:lnTo>
                      <a:pt x="0" y="1811"/>
                    </a:lnTo>
                    <a:lnTo>
                      <a:pt x="5" y="1811"/>
                    </a:lnTo>
                    <a:lnTo>
                      <a:pt x="5" y="1653"/>
                    </a:lnTo>
                    <a:lnTo>
                      <a:pt x="0" y="1653"/>
                    </a:lnTo>
                    <a:close/>
                    <a:moveTo>
                      <a:pt x="0" y="1485"/>
                    </a:moveTo>
                    <a:lnTo>
                      <a:pt x="0" y="1646"/>
                    </a:lnTo>
                    <a:lnTo>
                      <a:pt x="5" y="1646"/>
                    </a:lnTo>
                    <a:lnTo>
                      <a:pt x="7" y="1485"/>
                    </a:lnTo>
                    <a:lnTo>
                      <a:pt x="0" y="1485"/>
                    </a:lnTo>
                    <a:close/>
                    <a:moveTo>
                      <a:pt x="0" y="1319"/>
                    </a:moveTo>
                    <a:lnTo>
                      <a:pt x="0" y="1480"/>
                    </a:lnTo>
                    <a:lnTo>
                      <a:pt x="7" y="1480"/>
                    </a:lnTo>
                    <a:lnTo>
                      <a:pt x="7" y="1319"/>
                    </a:lnTo>
                    <a:lnTo>
                      <a:pt x="0" y="1319"/>
                    </a:lnTo>
                    <a:close/>
                    <a:moveTo>
                      <a:pt x="0" y="1153"/>
                    </a:moveTo>
                    <a:lnTo>
                      <a:pt x="0" y="1314"/>
                    </a:lnTo>
                    <a:lnTo>
                      <a:pt x="7" y="1314"/>
                    </a:lnTo>
                    <a:lnTo>
                      <a:pt x="7" y="1153"/>
                    </a:lnTo>
                    <a:lnTo>
                      <a:pt x="0" y="1153"/>
                    </a:lnTo>
                    <a:close/>
                    <a:moveTo>
                      <a:pt x="2" y="987"/>
                    </a:moveTo>
                    <a:lnTo>
                      <a:pt x="0" y="1148"/>
                    </a:lnTo>
                    <a:lnTo>
                      <a:pt x="7" y="1148"/>
                    </a:lnTo>
                    <a:lnTo>
                      <a:pt x="7" y="987"/>
                    </a:lnTo>
                    <a:lnTo>
                      <a:pt x="2" y="987"/>
                    </a:lnTo>
                    <a:close/>
                    <a:moveTo>
                      <a:pt x="2" y="819"/>
                    </a:moveTo>
                    <a:lnTo>
                      <a:pt x="2" y="980"/>
                    </a:lnTo>
                    <a:lnTo>
                      <a:pt x="7" y="980"/>
                    </a:lnTo>
                    <a:lnTo>
                      <a:pt x="7" y="819"/>
                    </a:lnTo>
                    <a:lnTo>
                      <a:pt x="2" y="819"/>
                    </a:lnTo>
                    <a:close/>
                    <a:moveTo>
                      <a:pt x="2" y="654"/>
                    </a:moveTo>
                    <a:lnTo>
                      <a:pt x="2" y="815"/>
                    </a:lnTo>
                    <a:lnTo>
                      <a:pt x="7" y="815"/>
                    </a:lnTo>
                    <a:lnTo>
                      <a:pt x="7" y="654"/>
                    </a:lnTo>
                    <a:lnTo>
                      <a:pt x="2" y="654"/>
                    </a:lnTo>
                    <a:close/>
                    <a:moveTo>
                      <a:pt x="2" y="488"/>
                    </a:moveTo>
                    <a:lnTo>
                      <a:pt x="2" y="649"/>
                    </a:lnTo>
                    <a:lnTo>
                      <a:pt x="7" y="649"/>
                    </a:lnTo>
                    <a:lnTo>
                      <a:pt x="7" y="488"/>
                    </a:lnTo>
                    <a:lnTo>
                      <a:pt x="2" y="488"/>
                    </a:lnTo>
                    <a:close/>
                    <a:moveTo>
                      <a:pt x="2" y="322"/>
                    </a:moveTo>
                    <a:lnTo>
                      <a:pt x="2" y="483"/>
                    </a:lnTo>
                    <a:lnTo>
                      <a:pt x="7" y="483"/>
                    </a:lnTo>
                    <a:lnTo>
                      <a:pt x="7" y="322"/>
                    </a:lnTo>
                    <a:lnTo>
                      <a:pt x="2" y="322"/>
                    </a:lnTo>
                    <a:close/>
                    <a:moveTo>
                      <a:pt x="2" y="225"/>
                    </a:moveTo>
                    <a:lnTo>
                      <a:pt x="2" y="317"/>
                    </a:lnTo>
                    <a:lnTo>
                      <a:pt x="7" y="317"/>
                    </a:lnTo>
                    <a:lnTo>
                      <a:pt x="7" y="225"/>
                    </a:lnTo>
                    <a:lnTo>
                      <a:pt x="2" y="225"/>
                    </a:lnTo>
                    <a:close/>
                    <a:moveTo>
                      <a:pt x="2" y="156"/>
                    </a:moveTo>
                    <a:lnTo>
                      <a:pt x="2" y="187"/>
                    </a:lnTo>
                    <a:lnTo>
                      <a:pt x="7" y="187"/>
                    </a:lnTo>
                    <a:lnTo>
                      <a:pt x="9" y="156"/>
                    </a:lnTo>
                    <a:lnTo>
                      <a:pt x="2" y="156"/>
                    </a:lnTo>
                    <a:close/>
                    <a:moveTo>
                      <a:pt x="2" y="0"/>
                    </a:moveTo>
                    <a:lnTo>
                      <a:pt x="2" y="149"/>
                    </a:lnTo>
                    <a:lnTo>
                      <a:pt x="9" y="149"/>
                    </a:lnTo>
                    <a:lnTo>
                      <a:pt x="9" y="0"/>
                    </a:lnTo>
                    <a:lnTo>
                      <a:pt x="2"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23" name="Freeform 1041"/>
              <p:cNvSpPr>
                <a:spLocks noEditPoints="1"/>
              </p:cNvSpPr>
              <p:nvPr/>
            </p:nvSpPr>
            <p:spPr bwMode="auto">
              <a:xfrm>
                <a:off x="1807" y="955"/>
                <a:ext cx="9" cy="1882"/>
              </a:xfrm>
              <a:custGeom>
                <a:avLst/>
                <a:gdLst>
                  <a:gd name="T0" fmla="*/ 0 w 9"/>
                  <a:gd name="T1" fmla="*/ 1882 h 1882"/>
                  <a:gd name="T2" fmla="*/ 5 w 9"/>
                  <a:gd name="T3" fmla="*/ 1818 h 1882"/>
                  <a:gd name="T4" fmla="*/ 0 w 9"/>
                  <a:gd name="T5" fmla="*/ 1653 h 1882"/>
                  <a:gd name="T6" fmla="*/ 5 w 9"/>
                  <a:gd name="T7" fmla="*/ 1811 h 1882"/>
                  <a:gd name="T8" fmla="*/ 0 w 9"/>
                  <a:gd name="T9" fmla="*/ 1653 h 1882"/>
                  <a:gd name="T10" fmla="*/ 0 w 9"/>
                  <a:gd name="T11" fmla="*/ 1646 h 1882"/>
                  <a:gd name="T12" fmla="*/ 7 w 9"/>
                  <a:gd name="T13" fmla="*/ 1485 h 1882"/>
                  <a:gd name="T14" fmla="*/ 0 w 9"/>
                  <a:gd name="T15" fmla="*/ 1319 h 1882"/>
                  <a:gd name="T16" fmla="*/ 7 w 9"/>
                  <a:gd name="T17" fmla="*/ 1480 h 1882"/>
                  <a:gd name="T18" fmla="*/ 0 w 9"/>
                  <a:gd name="T19" fmla="*/ 1319 h 1882"/>
                  <a:gd name="T20" fmla="*/ 0 w 9"/>
                  <a:gd name="T21" fmla="*/ 1314 h 1882"/>
                  <a:gd name="T22" fmla="*/ 7 w 9"/>
                  <a:gd name="T23" fmla="*/ 1153 h 1882"/>
                  <a:gd name="T24" fmla="*/ 2 w 9"/>
                  <a:gd name="T25" fmla="*/ 987 h 1882"/>
                  <a:gd name="T26" fmla="*/ 7 w 9"/>
                  <a:gd name="T27" fmla="*/ 1148 h 1882"/>
                  <a:gd name="T28" fmla="*/ 2 w 9"/>
                  <a:gd name="T29" fmla="*/ 987 h 1882"/>
                  <a:gd name="T30" fmla="*/ 2 w 9"/>
                  <a:gd name="T31" fmla="*/ 980 h 1882"/>
                  <a:gd name="T32" fmla="*/ 7 w 9"/>
                  <a:gd name="T33" fmla="*/ 819 h 1882"/>
                  <a:gd name="T34" fmla="*/ 2 w 9"/>
                  <a:gd name="T35" fmla="*/ 654 h 1882"/>
                  <a:gd name="T36" fmla="*/ 7 w 9"/>
                  <a:gd name="T37" fmla="*/ 815 h 1882"/>
                  <a:gd name="T38" fmla="*/ 2 w 9"/>
                  <a:gd name="T39" fmla="*/ 654 h 1882"/>
                  <a:gd name="T40" fmla="*/ 2 w 9"/>
                  <a:gd name="T41" fmla="*/ 649 h 1882"/>
                  <a:gd name="T42" fmla="*/ 7 w 9"/>
                  <a:gd name="T43" fmla="*/ 488 h 1882"/>
                  <a:gd name="T44" fmla="*/ 2 w 9"/>
                  <a:gd name="T45" fmla="*/ 322 h 1882"/>
                  <a:gd name="T46" fmla="*/ 7 w 9"/>
                  <a:gd name="T47" fmla="*/ 483 h 1882"/>
                  <a:gd name="T48" fmla="*/ 2 w 9"/>
                  <a:gd name="T49" fmla="*/ 322 h 1882"/>
                  <a:gd name="T50" fmla="*/ 2 w 9"/>
                  <a:gd name="T51" fmla="*/ 317 h 1882"/>
                  <a:gd name="T52" fmla="*/ 7 w 9"/>
                  <a:gd name="T53" fmla="*/ 225 h 1882"/>
                  <a:gd name="T54" fmla="*/ 2 w 9"/>
                  <a:gd name="T55" fmla="*/ 156 h 1882"/>
                  <a:gd name="T56" fmla="*/ 7 w 9"/>
                  <a:gd name="T57" fmla="*/ 187 h 1882"/>
                  <a:gd name="T58" fmla="*/ 2 w 9"/>
                  <a:gd name="T59" fmla="*/ 156 h 1882"/>
                  <a:gd name="T60" fmla="*/ 2 w 9"/>
                  <a:gd name="T61" fmla="*/ 149 h 1882"/>
                  <a:gd name="T62" fmla="*/ 9 w 9"/>
                  <a:gd name="T63" fmla="*/ 0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 h="1882">
                    <a:moveTo>
                      <a:pt x="0" y="1818"/>
                    </a:moveTo>
                    <a:lnTo>
                      <a:pt x="0" y="1882"/>
                    </a:lnTo>
                    <a:lnTo>
                      <a:pt x="5" y="1878"/>
                    </a:lnTo>
                    <a:lnTo>
                      <a:pt x="5" y="1818"/>
                    </a:lnTo>
                    <a:lnTo>
                      <a:pt x="0" y="1818"/>
                    </a:lnTo>
                    <a:moveTo>
                      <a:pt x="0" y="1653"/>
                    </a:moveTo>
                    <a:lnTo>
                      <a:pt x="0" y="1811"/>
                    </a:lnTo>
                    <a:lnTo>
                      <a:pt x="5" y="1811"/>
                    </a:lnTo>
                    <a:lnTo>
                      <a:pt x="5" y="1653"/>
                    </a:lnTo>
                    <a:lnTo>
                      <a:pt x="0" y="1653"/>
                    </a:lnTo>
                    <a:moveTo>
                      <a:pt x="0" y="1485"/>
                    </a:moveTo>
                    <a:lnTo>
                      <a:pt x="0" y="1646"/>
                    </a:lnTo>
                    <a:lnTo>
                      <a:pt x="5" y="1646"/>
                    </a:lnTo>
                    <a:lnTo>
                      <a:pt x="7" y="1485"/>
                    </a:lnTo>
                    <a:lnTo>
                      <a:pt x="0" y="1485"/>
                    </a:lnTo>
                    <a:moveTo>
                      <a:pt x="0" y="1319"/>
                    </a:moveTo>
                    <a:lnTo>
                      <a:pt x="0" y="1480"/>
                    </a:lnTo>
                    <a:lnTo>
                      <a:pt x="7" y="1480"/>
                    </a:lnTo>
                    <a:lnTo>
                      <a:pt x="7" y="1319"/>
                    </a:lnTo>
                    <a:lnTo>
                      <a:pt x="0" y="1319"/>
                    </a:lnTo>
                    <a:moveTo>
                      <a:pt x="0" y="1153"/>
                    </a:moveTo>
                    <a:lnTo>
                      <a:pt x="0" y="1314"/>
                    </a:lnTo>
                    <a:lnTo>
                      <a:pt x="7" y="1314"/>
                    </a:lnTo>
                    <a:lnTo>
                      <a:pt x="7" y="1153"/>
                    </a:lnTo>
                    <a:lnTo>
                      <a:pt x="0" y="1153"/>
                    </a:lnTo>
                    <a:moveTo>
                      <a:pt x="2" y="987"/>
                    </a:moveTo>
                    <a:lnTo>
                      <a:pt x="0" y="1148"/>
                    </a:lnTo>
                    <a:lnTo>
                      <a:pt x="7" y="1148"/>
                    </a:lnTo>
                    <a:lnTo>
                      <a:pt x="7" y="987"/>
                    </a:lnTo>
                    <a:lnTo>
                      <a:pt x="2" y="987"/>
                    </a:lnTo>
                    <a:moveTo>
                      <a:pt x="2" y="819"/>
                    </a:moveTo>
                    <a:lnTo>
                      <a:pt x="2" y="980"/>
                    </a:lnTo>
                    <a:lnTo>
                      <a:pt x="7" y="980"/>
                    </a:lnTo>
                    <a:lnTo>
                      <a:pt x="7" y="819"/>
                    </a:lnTo>
                    <a:lnTo>
                      <a:pt x="2" y="819"/>
                    </a:lnTo>
                    <a:moveTo>
                      <a:pt x="2" y="654"/>
                    </a:moveTo>
                    <a:lnTo>
                      <a:pt x="2" y="815"/>
                    </a:lnTo>
                    <a:lnTo>
                      <a:pt x="7" y="815"/>
                    </a:lnTo>
                    <a:lnTo>
                      <a:pt x="7" y="654"/>
                    </a:lnTo>
                    <a:lnTo>
                      <a:pt x="2" y="654"/>
                    </a:lnTo>
                    <a:moveTo>
                      <a:pt x="2" y="488"/>
                    </a:moveTo>
                    <a:lnTo>
                      <a:pt x="2" y="649"/>
                    </a:lnTo>
                    <a:lnTo>
                      <a:pt x="7" y="649"/>
                    </a:lnTo>
                    <a:lnTo>
                      <a:pt x="7" y="488"/>
                    </a:lnTo>
                    <a:lnTo>
                      <a:pt x="2" y="488"/>
                    </a:lnTo>
                    <a:moveTo>
                      <a:pt x="2" y="322"/>
                    </a:moveTo>
                    <a:lnTo>
                      <a:pt x="2" y="483"/>
                    </a:lnTo>
                    <a:lnTo>
                      <a:pt x="7" y="483"/>
                    </a:lnTo>
                    <a:lnTo>
                      <a:pt x="7" y="322"/>
                    </a:lnTo>
                    <a:lnTo>
                      <a:pt x="2" y="322"/>
                    </a:lnTo>
                    <a:moveTo>
                      <a:pt x="2" y="225"/>
                    </a:moveTo>
                    <a:lnTo>
                      <a:pt x="2" y="317"/>
                    </a:lnTo>
                    <a:lnTo>
                      <a:pt x="7" y="317"/>
                    </a:lnTo>
                    <a:lnTo>
                      <a:pt x="7" y="225"/>
                    </a:lnTo>
                    <a:lnTo>
                      <a:pt x="2" y="225"/>
                    </a:lnTo>
                    <a:moveTo>
                      <a:pt x="2" y="156"/>
                    </a:moveTo>
                    <a:lnTo>
                      <a:pt x="2" y="187"/>
                    </a:lnTo>
                    <a:lnTo>
                      <a:pt x="7" y="187"/>
                    </a:lnTo>
                    <a:lnTo>
                      <a:pt x="9" y="156"/>
                    </a:lnTo>
                    <a:lnTo>
                      <a:pt x="2" y="156"/>
                    </a:lnTo>
                    <a:moveTo>
                      <a:pt x="2" y="0"/>
                    </a:moveTo>
                    <a:lnTo>
                      <a:pt x="2" y="149"/>
                    </a:lnTo>
                    <a:lnTo>
                      <a:pt x="9" y="149"/>
                    </a:lnTo>
                    <a:lnTo>
                      <a:pt x="9"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24" name="Freeform 1042"/>
              <p:cNvSpPr>
                <a:spLocks noEditPoints="1"/>
              </p:cNvSpPr>
              <p:nvPr/>
            </p:nvSpPr>
            <p:spPr bwMode="auto">
              <a:xfrm>
                <a:off x="1807" y="2833"/>
                <a:ext cx="5" cy="435"/>
              </a:xfrm>
              <a:custGeom>
                <a:avLst/>
                <a:gdLst>
                  <a:gd name="T0" fmla="*/ 0 w 5"/>
                  <a:gd name="T1" fmla="*/ 272 h 435"/>
                  <a:gd name="T2" fmla="*/ 0 w 5"/>
                  <a:gd name="T3" fmla="*/ 435 h 435"/>
                  <a:gd name="T4" fmla="*/ 5 w 5"/>
                  <a:gd name="T5" fmla="*/ 435 h 435"/>
                  <a:gd name="T6" fmla="*/ 5 w 5"/>
                  <a:gd name="T7" fmla="*/ 272 h 435"/>
                  <a:gd name="T8" fmla="*/ 0 w 5"/>
                  <a:gd name="T9" fmla="*/ 272 h 435"/>
                  <a:gd name="T10" fmla="*/ 0 w 5"/>
                  <a:gd name="T11" fmla="*/ 109 h 435"/>
                  <a:gd name="T12" fmla="*/ 0 w 5"/>
                  <a:gd name="T13" fmla="*/ 267 h 435"/>
                  <a:gd name="T14" fmla="*/ 5 w 5"/>
                  <a:gd name="T15" fmla="*/ 267 h 435"/>
                  <a:gd name="T16" fmla="*/ 5 w 5"/>
                  <a:gd name="T17" fmla="*/ 109 h 435"/>
                  <a:gd name="T18" fmla="*/ 0 w 5"/>
                  <a:gd name="T19" fmla="*/ 109 h 435"/>
                  <a:gd name="T20" fmla="*/ 5 w 5"/>
                  <a:gd name="T21" fmla="*/ 0 h 435"/>
                  <a:gd name="T22" fmla="*/ 0 w 5"/>
                  <a:gd name="T23" fmla="*/ 4 h 435"/>
                  <a:gd name="T24" fmla="*/ 0 w 5"/>
                  <a:gd name="T25" fmla="*/ 73 h 435"/>
                  <a:gd name="T26" fmla="*/ 5 w 5"/>
                  <a:gd name="T27" fmla="*/ 73 h 435"/>
                  <a:gd name="T28" fmla="*/ 5 w 5"/>
                  <a:gd name="T29"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435">
                    <a:moveTo>
                      <a:pt x="0" y="272"/>
                    </a:moveTo>
                    <a:lnTo>
                      <a:pt x="0" y="435"/>
                    </a:lnTo>
                    <a:lnTo>
                      <a:pt x="5" y="435"/>
                    </a:lnTo>
                    <a:lnTo>
                      <a:pt x="5" y="272"/>
                    </a:lnTo>
                    <a:lnTo>
                      <a:pt x="0" y="272"/>
                    </a:lnTo>
                    <a:close/>
                    <a:moveTo>
                      <a:pt x="0" y="109"/>
                    </a:moveTo>
                    <a:lnTo>
                      <a:pt x="0" y="267"/>
                    </a:lnTo>
                    <a:lnTo>
                      <a:pt x="5" y="267"/>
                    </a:lnTo>
                    <a:lnTo>
                      <a:pt x="5" y="109"/>
                    </a:lnTo>
                    <a:lnTo>
                      <a:pt x="0" y="109"/>
                    </a:lnTo>
                    <a:close/>
                    <a:moveTo>
                      <a:pt x="5" y="0"/>
                    </a:moveTo>
                    <a:lnTo>
                      <a:pt x="0" y="4"/>
                    </a:lnTo>
                    <a:lnTo>
                      <a:pt x="0" y="73"/>
                    </a:lnTo>
                    <a:lnTo>
                      <a:pt x="5" y="73"/>
                    </a:lnTo>
                    <a:lnTo>
                      <a:pt x="5"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25" name="Freeform 1043"/>
              <p:cNvSpPr>
                <a:spLocks noEditPoints="1"/>
              </p:cNvSpPr>
              <p:nvPr/>
            </p:nvSpPr>
            <p:spPr bwMode="auto">
              <a:xfrm>
                <a:off x="1807" y="2833"/>
                <a:ext cx="5" cy="435"/>
              </a:xfrm>
              <a:custGeom>
                <a:avLst/>
                <a:gdLst>
                  <a:gd name="T0" fmla="*/ 0 w 5"/>
                  <a:gd name="T1" fmla="*/ 272 h 435"/>
                  <a:gd name="T2" fmla="*/ 0 w 5"/>
                  <a:gd name="T3" fmla="*/ 435 h 435"/>
                  <a:gd name="T4" fmla="*/ 5 w 5"/>
                  <a:gd name="T5" fmla="*/ 435 h 435"/>
                  <a:gd name="T6" fmla="*/ 5 w 5"/>
                  <a:gd name="T7" fmla="*/ 272 h 435"/>
                  <a:gd name="T8" fmla="*/ 0 w 5"/>
                  <a:gd name="T9" fmla="*/ 272 h 435"/>
                  <a:gd name="T10" fmla="*/ 0 w 5"/>
                  <a:gd name="T11" fmla="*/ 109 h 435"/>
                  <a:gd name="T12" fmla="*/ 0 w 5"/>
                  <a:gd name="T13" fmla="*/ 267 h 435"/>
                  <a:gd name="T14" fmla="*/ 5 w 5"/>
                  <a:gd name="T15" fmla="*/ 267 h 435"/>
                  <a:gd name="T16" fmla="*/ 5 w 5"/>
                  <a:gd name="T17" fmla="*/ 109 h 435"/>
                  <a:gd name="T18" fmla="*/ 0 w 5"/>
                  <a:gd name="T19" fmla="*/ 109 h 435"/>
                  <a:gd name="T20" fmla="*/ 5 w 5"/>
                  <a:gd name="T21" fmla="*/ 0 h 435"/>
                  <a:gd name="T22" fmla="*/ 0 w 5"/>
                  <a:gd name="T23" fmla="*/ 4 h 435"/>
                  <a:gd name="T24" fmla="*/ 0 w 5"/>
                  <a:gd name="T25" fmla="*/ 73 h 435"/>
                  <a:gd name="T26" fmla="*/ 5 w 5"/>
                  <a:gd name="T27" fmla="*/ 73 h 435"/>
                  <a:gd name="T28" fmla="*/ 5 w 5"/>
                  <a:gd name="T29"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435">
                    <a:moveTo>
                      <a:pt x="0" y="272"/>
                    </a:moveTo>
                    <a:lnTo>
                      <a:pt x="0" y="435"/>
                    </a:lnTo>
                    <a:lnTo>
                      <a:pt x="5" y="435"/>
                    </a:lnTo>
                    <a:lnTo>
                      <a:pt x="5" y="272"/>
                    </a:lnTo>
                    <a:lnTo>
                      <a:pt x="0" y="272"/>
                    </a:lnTo>
                    <a:moveTo>
                      <a:pt x="0" y="109"/>
                    </a:moveTo>
                    <a:lnTo>
                      <a:pt x="0" y="267"/>
                    </a:lnTo>
                    <a:lnTo>
                      <a:pt x="5" y="267"/>
                    </a:lnTo>
                    <a:lnTo>
                      <a:pt x="5" y="109"/>
                    </a:lnTo>
                    <a:lnTo>
                      <a:pt x="0" y="109"/>
                    </a:lnTo>
                    <a:moveTo>
                      <a:pt x="5" y="0"/>
                    </a:moveTo>
                    <a:lnTo>
                      <a:pt x="0" y="4"/>
                    </a:lnTo>
                    <a:lnTo>
                      <a:pt x="0" y="73"/>
                    </a:lnTo>
                    <a:lnTo>
                      <a:pt x="5" y="7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26" name="Freeform 1044"/>
              <p:cNvSpPr>
                <a:spLocks noEditPoints="1"/>
              </p:cNvSpPr>
              <p:nvPr/>
            </p:nvSpPr>
            <p:spPr bwMode="auto">
              <a:xfrm>
                <a:off x="1641" y="957"/>
                <a:ext cx="7" cy="2018"/>
              </a:xfrm>
              <a:custGeom>
                <a:avLst/>
                <a:gdLst>
                  <a:gd name="T0" fmla="*/ 0 w 7"/>
                  <a:gd name="T1" fmla="*/ 2018 h 2018"/>
                  <a:gd name="T2" fmla="*/ 5 w 7"/>
                  <a:gd name="T3" fmla="*/ 1985 h 2018"/>
                  <a:gd name="T4" fmla="*/ 0 w 7"/>
                  <a:gd name="T5" fmla="*/ 1816 h 2018"/>
                  <a:gd name="T6" fmla="*/ 5 w 7"/>
                  <a:gd name="T7" fmla="*/ 1947 h 2018"/>
                  <a:gd name="T8" fmla="*/ 0 w 7"/>
                  <a:gd name="T9" fmla="*/ 1816 h 2018"/>
                  <a:gd name="T10" fmla="*/ 0 w 7"/>
                  <a:gd name="T11" fmla="*/ 1809 h 2018"/>
                  <a:gd name="T12" fmla="*/ 5 w 7"/>
                  <a:gd name="T13" fmla="*/ 1648 h 2018"/>
                  <a:gd name="T14" fmla="*/ 0 w 7"/>
                  <a:gd name="T15" fmla="*/ 1483 h 2018"/>
                  <a:gd name="T16" fmla="*/ 5 w 7"/>
                  <a:gd name="T17" fmla="*/ 1644 h 2018"/>
                  <a:gd name="T18" fmla="*/ 0 w 7"/>
                  <a:gd name="T19" fmla="*/ 1483 h 2018"/>
                  <a:gd name="T20" fmla="*/ 0 w 7"/>
                  <a:gd name="T21" fmla="*/ 1478 h 2018"/>
                  <a:gd name="T22" fmla="*/ 5 w 7"/>
                  <a:gd name="T23" fmla="*/ 1317 h 2018"/>
                  <a:gd name="T24" fmla="*/ 0 w 7"/>
                  <a:gd name="T25" fmla="*/ 1151 h 2018"/>
                  <a:gd name="T26" fmla="*/ 5 w 7"/>
                  <a:gd name="T27" fmla="*/ 1312 h 2018"/>
                  <a:gd name="T28" fmla="*/ 0 w 7"/>
                  <a:gd name="T29" fmla="*/ 1151 h 2018"/>
                  <a:gd name="T30" fmla="*/ 0 w 7"/>
                  <a:gd name="T31" fmla="*/ 1144 h 2018"/>
                  <a:gd name="T32" fmla="*/ 7 w 7"/>
                  <a:gd name="T33" fmla="*/ 985 h 2018"/>
                  <a:gd name="T34" fmla="*/ 0 w 7"/>
                  <a:gd name="T35" fmla="*/ 817 h 2018"/>
                  <a:gd name="T36" fmla="*/ 7 w 7"/>
                  <a:gd name="T37" fmla="*/ 978 h 2018"/>
                  <a:gd name="T38" fmla="*/ 0 w 7"/>
                  <a:gd name="T39" fmla="*/ 817 h 2018"/>
                  <a:gd name="T40" fmla="*/ 0 w 7"/>
                  <a:gd name="T41" fmla="*/ 813 h 2018"/>
                  <a:gd name="T42" fmla="*/ 7 w 7"/>
                  <a:gd name="T43" fmla="*/ 652 h 2018"/>
                  <a:gd name="T44" fmla="*/ 3 w 7"/>
                  <a:gd name="T45" fmla="*/ 486 h 2018"/>
                  <a:gd name="T46" fmla="*/ 7 w 7"/>
                  <a:gd name="T47" fmla="*/ 647 h 2018"/>
                  <a:gd name="T48" fmla="*/ 3 w 7"/>
                  <a:gd name="T49" fmla="*/ 486 h 2018"/>
                  <a:gd name="T50" fmla="*/ 3 w 7"/>
                  <a:gd name="T51" fmla="*/ 481 h 2018"/>
                  <a:gd name="T52" fmla="*/ 7 w 7"/>
                  <a:gd name="T53" fmla="*/ 320 h 2018"/>
                  <a:gd name="T54" fmla="*/ 3 w 7"/>
                  <a:gd name="T55" fmla="*/ 223 h 2018"/>
                  <a:gd name="T56" fmla="*/ 7 w 7"/>
                  <a:gd name="T57" fmla="*/ 313 h 2018"/>
                  <a:gd name="T58" fmla="*/ 3 w 7"/>
                  <a:gd name="T59" fmla="*/ 223 h 2018"/>
                  <a:gd name="T60" fmla="*/ 3 w 7"/>
                  <a:gd name="T61" fmla="*/ 185 h 2018"/>
                  <a:gd name="T62" fmla="*/ 7 w 7"/>
                  <a:gd name="T63" fmla="*/ 154 h 2018"/>
                  <a:gd name="T64" fmla="*/ 3 w 7"/>
                  <a:gd name="T65" fmla="*/ 0 h 2018"/>
                  <a:gd name="T66" fmla="*/ 7 w 7"/>
                  <a:gd name="T67" fmla="*/ 147 h 2018"/>
                  <a:gd name="T68" fmla="*/ 3 w 7"/>
                  <a:gd name="T69" fmla="*/ 0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2018">
                    <a:moveTo>
                      <a:pt x="0" y="1985"/>
                    </a:moveTo>
                    <a:lnTo>
                      <a:pt x="0" y="2018"/>
                    </a:lnTo>
                    <a:lnTo>
                      <a:pt x="5" y="2013"/>
                    </a:lnTo>
                    <a:lnTo>
                      <a:pt x="5" y="1985"/>
                    </a:lnTo>
                    <a:lnTo>
                      <a:pt x="0" y="1985"/>
                    </a:lnTo>
                    <a:close/>
                    <a:moveTo>
                      <a:pt x="0" y="1816"/>
                    </a:moveTo>
                    <a:lnTo>
                      <a:pt x="0" y="1947"/>
                    </a:lnTo>
                    <a:lnTo>
                      <a:pt x="5" y="1947"/>
                    </a:lnTo>
                    <a:lnTo>
                      <a:pt x="5" y="1816"/>
                    </a:lnTo>
                    <a:lnTo>
                      <a:pt x="0" y="1816"/>
                    </a:lnTo>
                    <a:close/>
                    <a:moveTo>
                      <a:pt x="0" y="1648"/>
                    </a:moveTo>
                    <a:lnTo>
                      <a:pt x="0" y="1809"/>
                    </a:lnTo>
                    <a:lnTo>
                      <a:pt x="5" y="1809"/>
                    </a:lnTo>
                    <a:lnTo>
                      <a:pt x="5" y="1648"/>
                    </a:lnTo>
                    <a:lnTo>
                      <a:pt x="0" y="1648"/>
                    </a:lnTo>
                    <a:close/>
                    <a:moveTo>
                      <a:pt x="0" y="1483"/>
                    </a:moveTo>
                    <a:lnTo>
                      <a:pt x="0" y="1644"/>
                    </a:lnTo>
                    <a:lnTo>
                      <a:pt x="5" y="1644"/>
                    </a:lnTo>
                    <a:lnTo>
                      <a:pt x="5" y="1483"/>
                    </a:lnTo>
                    <a:lnTo>
                      <a:pt x="0" y="1483"/>
                    </a:lnTo>
                    <a:close/>
                    <a:moveTo>
                      <a:pt x="0" y="1317"/>
                    </a:moveTo>
                    <a:lnTo>
                      <a:pt x="0" y="1478"/>
                    </a:lnTo>
                    <a:lnTo>
                      <a:pt x="5" y="1478"/>
                    </a:lnTo>
                    <a:lnTo>
                      <a:pt x="5" y="1317"/>
                    </a:lnTo>
                    <a:lnTo>
                      <a:pt x="0" y="1317"/>
                    </a:lnTo>
                    <a:close/>
                    <a:moveTo>
                      <a:pt x="0" y="1151"/>
                    </a:moveTo>
                    <a:lnTo>
                      <a:pt x="0" y="1312"/>
                    </a:lnTo>
                    <a:lnTo>
                      <a:pt x="5" y="1312"/>
                    </a:lnTo>
                    <a:lnTo>
                      <a:pt x="7" y="1151"/>
                    </a:lnTo>
                    <a:lnTo>
                      <a:pt x="0" y="1151"/>
                    </a:lnTo>
                    <a:close/>
                    <a:moveTo>
                      <a:pt x="0" y="985"/>
                    </a:moveTo>
                    <a:lnTo>
                      <a:pt x="0" y="1144"/>
                    </a:lnTo>
                    <a:lnTo>
                      <a:pt x="7" y="1144"/>
                    </a:lnTo>
                    <a:lnTo>
                      <a:pt x="7" y="985"/>
                    </a:lnTo>
                    <a:lnTo>
                      <a:pt x="0" y="985"/>
                    </a:lnTo>
                    <a:close/>
                    <a:moveTo>
                      <a:pt x="0" y="817"/>
                    </a:moveTo>
                    <a:lnTo>
                      <a:pt x="0" y="978"/>
                    </a:lnTo>
                    <a:lnTo>
                      <a:pt x="7" y="978"/>
                    </a:lnTo>
                    <a:lnTo>
                      <a:pt x="7" y="817"/>
                    </a:lnTo>
                    <a:lnTo>
                      <a:pt x="0" y="817"/>
                    </a:lnTo>
                    <a:close/>
                    <a:moveTo>
                      <a:pt x="3" y="652"/>
                    </a:moveTo>
                    <a:lnTo>
                      <a:pt x="0" y="813"/>
                    </a:lnTo>
                    <a:lnTo>
                      <a:pt x="7" y="813"/>
                    </a:lnTo>
                    <a:lnTo>
                      <a:pt x="7" y="652"/>
                    </a:lnTo>
                    <a:lnTo>
                      <a:pt x="3" y="652"/>
                    </a:lnTo>
                    <a:close/>
                    <a:moveTo>
                      <a:pt x="3" y="486"/>
                    </a:moveTo>
                    <a:lnTo>
                      <a:pt x="3" y="647"/>
                    </a:lnTo>
                    <a:lnTo>
                      <a:pt x="7" y="647"/>
                    </a:lnTo>
                    <a:lnTo>
                      <a:pt x="7" y="486"/>
                    </a:lnTo>
                    <a:lnTo>
                      <a:pt x="3" y="486"/>
                    </a:lnTo>
                    <a:close/>
                    <a:moveTo>
                      <a:pt x="3" y="320"/>
                    </a:moveTo>
                    <a:lnTo>
                      <a:pt x="3" y="481"/>
                    </a:lnTo>
                    <a:lnTo>
                      <a:pt x="7" y="481"/>
                    </a:lnTo>
                    <a:lnTo>
                      <a:pt x="7" y="320"/>
                    </a:lnTo>
                    <a:lnTo>
                      <a:pt x="3" y="320"/>
                    </a:lnTo>
                    <a:close/>
                    <a:moveTo>
                      <a:pt x="3" y="223"/>
                    </a:moveTo>
                    <a:lnTo>
                      <a:pt x="3" y="313"/>
                    </a:lnTo>
                    <a:lnTo>
                      <a:pt x="7" y="313"/>
                    </a:lnTo>
                    <a:lnTo>
                      <a:pt x="7" y="223"/>
                    </a:lnTo>
                    <a:lnTo>
                      <a:pt x="3" y="223"/>
                    </a:lnTo>
                    <a:close/>
                    <a:moveTo>
                      <a:pt x="3" y="154"/>
                    </a:moveTo>
                    <a:lnTo>
                      <a:pt x="3" y="185"/>
                    </a:lnTo>
                    <a:lnTo>
                      <a:pt x="7" y="185"/>
                    </a:lnTo>
                    <a:lnTo>
                      <a:pt x="7" y="154"/>
                    </a:lnTo>
                    <a:lnTo>
                      <a:pt x="3" y="154"/>
                    </a:lnTo>
                    <a:close/>
                    <a:moveTo>
                      <a:pt x="3" y="0"/>
                    </a:moveTo>
                    <a:lnTo>
                      <a:pt x="3" y="147"/>
                    </a:lnTo>
                    <a:lnTo>
                      <a:pt x="7" y="147"/>
                    </a:lnTo>
                    <a:lnTo>
                      <a:pt x="7" y="0"/>
                    </a:lnTo>
                    <a:lnTo>
                      <a:pt x="3"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27" name="Freeform 1045"/>
              <p:cNvSpPr>
                <a:spLocks noEditPoints="1"/>
              </p:cNvSpPr>
              <p:nvPr/>
            </p:nvSpPr>
            <p:spPr bwMode="auto">
              <a:xfrm>
                <a:off x="1641" y="957"/>
                <a:ext cx="7" cy="2018"/>
              </a:xfrm>
              <a:custGeom>
                <a:avLst/>
                <a:gdLst>
                  <a:gd name="T0" fmla="*/ 0 w 7"/>
                  <a:gd name="T1" fmla="*/ 2018 h 2018"/>
                  <a:gd name="T2" fmla="*/ 5 w 7"/>
                  <a:gd name="T3" fmla="*/ 1985 h 2018"/>
                  <a:gd name="T4" fmla="*/ 0 w 7"/>
                  <a:gd name="T5" fmla="*/ 1816 h 2018"/>
                  <a:gd name="T6" fmla="*/ 5 w 7"/>
                  <a:gd name="T7" fmla="*/ 1947 h 2018"/>
                  <a:gd name="T8" fmla="*/ 0 w 7"/>
                  <a:gd name="T9" fmla="*/ 1816 h 2018"/>
                  <a:gd name="T10" fmla="*/ 0 w 7"/>
                  <a:gd name="T11" fmla="*/ 1809 h 2018"/>
                  <a:gd name="T12" fmla="*/ 5 w 7"/>
                  <a:gd name="T13" fmla="*/ 1648 h 2018"/>
                  <a:gd name="T14" fmla="*/ 0 w 7"/>
                  <a:gd name="T15" fmla="*/ 1483 h 2018"/>
                  <a:gd name="T16" fmla="*/ 5 w 7"/>
                  <a:gd name="T17" fmla="*/ 1644 h 2018"/>
                  <a:gd name="T18" fmla="*/ 0 w 7"/>
                  <a:gd name="T19" fmla="*/ 1483 h 2018"/>
                  <a:gd name="T20" fmla="*/ 0 w 7"/>
                  <a:gd name="T21" fmla="*/ 1478 h 2018"/>
                  <a:gd name="T22" fmla="*/ 5 w 7"/>
                  <a:gd name="T23" fmla="*/ 1317 h 2018"/>
                  <a:gd name="T24" fmla="*/ 0 w 7"/>
                  <a:gd name="T25" fmla="*/ 1151 h 2018"/>
                  <a:gd name="T26" fmla="*/ 5 w 7"/>
                  <a:gd name="T27" fmla="*/ 1312 h 2018"/>
                  <a:gd name="T28" fmla="*/ 0 w 7"/>
                  <a:gd name="T29" fmla="*/ 1151 h 2018"/>
                  <a:gd name="T30" fmla="*/ 0 w 7"/>
                  <a:gd name="T31" fmla="*/ 1144 h 2018"/>
                  <a:gd name="T32" fmla="*/ 7 w 7"/>
                  <a:gd name="T33" fmla="*/ 985 h 2018"/>
                  <a:gd name="T34" fmla="*/ 0 w 7"/>
                  <a:gd name="T35" fmla="*/ 817 h 2018"/>
                  <a:gd name="T36" fmla="*/ 7 w 7"/>
                  <a:gd name="T37" fmla="*/ 978 h 2018"/>
                  <a:gd name="T38" fmla="*/ 0 w 7"/>
                  <a:gd name="T39" fmla="*/ 817 h 2018"/>
                  <a:gd name="T40" fmla="*/ 0 w 7"/>
                  <a:gd name="T41" fmla="*/ 813 h 2018"/>
                  <a:gd name="T42" fmla="*/ 7 w 7"/>
                  <a:gd name="T43" fmla="*/ 652 h 2018"/>
                  <a:gd name="T44" fmla="*/ 3 w 7"/>
                  <a:gd name="T45" fmla="*/ 486 h 2018"/>
                  <a:gd name="T46" fmla="*/ 7 w 7"/>
                  <a:gd name="T47" fmla="*/ 647 h 2018"/>
                  <a:gd name="T48" fmla="*/ 3 w 7"/>
                  <a:gd name="T49" fmla="*/ 486 h 2018"/>
                  <a:gd name="T50" fmla="*/ 3 w 7"/>
                  <a:gd name="T51" fmla="*/ 481 h 2018"/>
                  <a:gd name="T52" fmla="*/ 7 w 7"/>
                  <a:gd name="T53" fmla="*/ 320 h 2018"/>
                  <a:gd name="T54" fmla="*/ 3 w 7"/>
                  <a:gd name="T55" fmla="*/ 223 h 2018"/>
                  <a:gd name="T56" fmla="*/ 7 w 7"/>
                  <a:gd name="T57" fmla="*/ 313 h 2018"/>
                  <a:gd name="T58" fmla="*/ 3 w 7"/>
                  <a:gd name="T59" fmla="*/ 223 h 2018"/>
                  <a:gd name="T60" fmla="*/ 3 w 7"/>
                  <a:gd name="T61" fmla="*/ 185 h 2018"/>
                  <a:gd name="T62" fmla="*/ 7 w 7"/>
                  <a:gd name="T63" fmla="*/ 154 h 2018"/>
                  <a:gd name="T64" fmla="*/ 3 w 7"/>
                  <a:gd name="T65" fmla="*/ 0 h 2018"/>
                  <a:gd name="T66" fmla="*/ 7 w 7"/>
                  <a:gd name="T67" fmla="*/ 147 h 2018"/>
                  <a:gd name="T68" fmla="*/ 3 w 7"/>
                  <a:gd name="T69" fmla="*/ 0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2018">
                    <a:moveTo>
                      <a:pt x="0" y="1985"/>
                    </a:moveTo>
                    <a:lnTo>
                      <a:pt x="0" y="2018"/>
                    </a:lnTo>
                    <a:lnTo>
                      <a:pt x="5" y="2013"/>
                    </a:lnTo>
                    <a:lnTo>
                      <a:pt x="5" y="1985"/>
                    </a:lnTo>
                    <a:lnTo>
                      <a:pt x="0" y="1985"/>
                    </a:lnTo>
                    <a:moveTo>
                      <a:pt x="0" y="1816"/>
                    </a:moveTo>
                    <a:lnTo>
                      <a:pt x="0" y="1947"/>
                    </a:lnTo>
                    <a:lnTo>
                      <a:pt x="5" y="1947"/>
                    </a:lnTo>
                    <a:lnTo>
                      <a:pt x="5" y="1816"/>
                    </a:lnTo>
                    <a:lnTo>
                      <a:pt x="0" y="1816"/>
                    </a:lnTo>
                    <a:moveTo>
                      <a:pt x="0" y="1648"/>
                    </a:moveTo>
                    <a:lnTo>
                      <a:pt x="0" y="1809"/>
                    </a:lnTo>
                    <a:lnTo>
                      <a:pt x="5" y="1809"/>
                    </a:lnTo>
                    <a:lnTo>
                      <a:pt x="5" y="1648"/>
                    </a:lnTo>
                    <a:lnTo>
                      <a:pt x="0" y="1648"/>
                    </a:lnTo>
                    <a:moveTo>
                      <a:pt x="0" y="1483"/>
                    </a:moveTo>
                    <a:lnTo>
                      <a:pt x="0" y="1644"/>
                    </a:lnTo>
                    <a:lnTo>
                      <a:pt x="5" y="1644"/>
                    </a:lnTo>
                    <a:lnTo>
                      <a:pt x="5" y="1483"/>
                    </a:lnTo>
                    <a:lnTo>
                      <a:pt x="0" y="1483"/>
                    </a:lnTo>
                    <a:moveTo>
                      <a:pt x="0" y="1317"/>
                    </a:moveTo>
                    <a:lnTo>
                      <a:pt x="0" y="1478"/>
                    </a:lnTo>
                    <a:lnTo>
                      <a:pt x="5" y="1478"/>
                    </a:lnTo>
                    <a:lnTo>
                      <a:pt x="5" y="1317"/>
                    </a:lnTo>
                    <a:lnTo>
                      <a:pt x="0" y="1317"/>
                    </a:lnTo>
                    <a:moveTo>
                      <a:pt x="0" y="1151"/>
                    </a:moveTo>
                    <a:lnTo>
                      <a:pt x="0" y="1312"/>
                    </a:lnTo>
                    <a:lnTo>
                      <a:pt x="5" y="1312"/>
                    </a:lnTo>
                    <a:lnTo>
                      <a:pt x="7" y="1151"/>
                    </a:lnTo>
                    <a:lnTo>
                      <a:pt x="0" y="1151"/>
                    </a:lnTo>
                    <a:moveTo>
                      <a:pt x="0" y="985"/>
                    </a:moveTo>
                    <a:lnTo>
                      <a:pt x="0" y="1144"/>
                    </a:lnTo>
                    <a:lnTo>
                      <a:pt x="7" y="1144"/>
                    </a:lnTo>
                    <a:lnTo>
                      <a:pt x="7" y="985"/>
                    </a:lnTo>
                    <a:lnTo>
                      <a:pt x="0" y="985"/>
                    </a:lnTo>
                    <a:moveTo>
                      <a:pt x="0" y="817"/>
                    </a:moveTo>
                    <a:lnTo>
                      <a:pt x="0" y="978"/>
                    </a:lnTo>
                    <a:lnTo>
                      <a:pt x="7" y="978"/>
                    </a:lnTo>
                    <a:lnTo>
                      <a:pt x="7" y="817"/>
                    </a:lnTo>
                    <a:lnTo>
                      <a:pt x="0" y="817"/>
                    </a:lnTo>
                    <a:moveTo>
                      <a:pt x="3" y="652"/>
                    </a:moveTo>
                    <a:lnTo>
                      <a:pt x="0" y="813"/>
                    </a:lnTo>
                    <a:lnTo>
                      <a:pt x="7" y="813"/>
                    </a:lnTo>
                    <a:lnTo>
                      <a:pt x="7" y="652"/>
                    </a:lnTo>
                    <a:lnTo>
                      <a:pt x="3" y="652"/>
                    </a:lnTo>
                    <a:moveTo>
                      <a:pt x="3" y="486"/>
                    </a:moveTo>
                    <a:lnTo>
                      <a:pt x="3" y="647"/>
                    </a:lnTo>
                    <a:lnTo>
                      <a:pt x="7" y="647"/>
                    </a:lnTo>
                    <a:lnTo>
                      <a:pt x="7" y="486"/>
                    </a:lnTo>
                    <a:lnTo>
                      <a:pt x="3" y="486"/>
                    </a:lnTo>
                    <a:moveTo>
                      <a:pt x="3" y="320"/>
                    </a:moveTo>
                    <a:lnTo>
                      <a:pt x="3" y="481"/>
                    </a:lnTo>
                    <a:lnTo>
                      <a:pt x="7" y="481"/>
                    </a:lnTo>
                    <a:lnTo>
                      <a:pt x="7" y="320"/>
                    </a:lnTo>
                    <a:lnTo>
                      <a:pt x="3" y="320"/>
                    </a:lnTo>
                    <a:moveTo>
                      <a:pt x="3" y="223"/>
                    </a:moveTo>
                    <a:lnTo>
                      <a:pt x="3" y="313"/>
                    </a:lnTo>
                    <a:lnTo>
                      <a:pt x="7" y="313"/>
                    </a:lnTo>
                    <a:lnTo>
                      <a:pt x="7" y="223"/>
                    </a:lnTo>
                    <a:lnTo>
                      <a:pt x="3" y="223"/>
                    </a:lnTo>
                    <a:moveTo>
                      <a:pt x="3" y="154"/>
                    </a:moveTo>
                    <a:lnTo>
                      <a:pt x="3" y="185"/>
                    </a:lnTo>
                    <a:lnTo>
                      <a:pt x="7" y="185"/>
                    </a:lnTo>
                    <a:lnTo>
                      <a:pt x="7" y="154"/>
                    </a:lnTo>
                    <a:lnTo>
                      <a:pt x="3" y="154"/>
                    </a:lnTo>
                    <a:moveTo>
                      <a:pt x="3" y="0"/>
                    </a:moveTo>
                    <a:lnTo>
                      <a:pt x="3" y="147"/>
                    </a:lnTo>
                    <a:lnTo>
                      <a:pt x="7" y="147"/>
                    </a:lnTo>
                    <a:lnTo>
                      <a:pt x="7"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28" name="Freeform 1046"/>
              <p:cNvSpPr>
                <a:spLocks noEditPoints="1"/>
              </p:cNvSpPr>
              <p:nvPr/>
            </p:nvSpPr>
            <p:spPr bwMode="auto">
              <a:xfrm>
                <a:off x="1639" y="2970"/>
                <a:ext cx="7" cy="298"/>
              </a:xfrm>
              <a:custGeom>
                <a:avLst/>
                <a:gdLst>
                  <a:gd name="T0" fmla="*/ 0 w 7"/>
                  <a:gd name="T1" fmla="*/ 135 h 298"/>
                  <a:gd name="T2" fmla="*/ 0 w 7"/>
                  <a:gd name="T3" fmla="*/ 298 h 298"/>
                  <a:gd name="T4" fmla="*/ 7 w 7"/>
                  <a:gd name="T5" fmla="*/ 298 h 298"/>
                  <a:gd name="T6" fmla="*/ 7 w 7"/>
                  <a:gd name="T7" fmla="*/ 135 h 298"/>
                  <a:gd name="T8" fmla="*/ 0 w 7"/>
                  <a:gd name="T9" fmla="*/ 135 h 298"/>
                  <a:gd name="T10" fmla="*/ 7 w 7"/>
                  <a:gd name="T11" fmla="*/ 0 h 298"/>
                  <a:gd name="T12" fmla="*/ 2 w 7"/>
                  <a:gd name="T13" fmla="*/ 5 h 298"/>
                  <a:gd name="T14" fmla="*/ 0 w 7"/>
                  <a:gd name="T15" fmla="*/ 130 h 298"/>
                  <a:gd name="T16" fmla="*/ 7 w 7"/>
                  <a:gd name="T17" fmla="*/ 130 h 298"/>
                  <a:gd name="T18" fmla="*/ 7 w 7"/>
                  <a:gd name="T1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98">
                    <a:moveTo>
                      <a:pt x="0" y="135"/>
                    </a:moveTo>
                    <a:lnTo>
                      <a:pt x="0" y="298"/>
                    </a:lnTo>
                    <a:lnTo>
                      <a:pt x="7" y="298"/>
                    </a:lnTo>
                    <a:lnTo>
                      <a:pt x="7" y="135"/>
                    </a:lnTo>
                    <a:lnTo>
                      <a:pt x="0" y="135"/>
                    </a:lnTo>
                    <a:close/>
                    <a:moveTo>
                      <a:pt x="7" y="0"/>
                    </a:moveTo>
                    <a:lnTo>
                      <a:pt x="2" y="5"/>
                    </a:lnTo>
                    <a:lnTo>
                      <a:pt x="0" y="130"/>
                    </a:lnTo>
                    <a:lnTo>
                      <a:pt x="7" y="130"/>
                    </a:lnTo>
                    <a:lnTo>
                      <a:pt x="7"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20000"/>
              </a:bodyPr>
              <a:lstStyle/>
              <a:p>
                <a:endParaRPr lang="en-US" sz="1350"/>
              </a:p>
            </p:txBody>
          </p:sp>
          <p:sp>
            <p:nvSpPr>
              <p:cNvPr id="1329" name="Freeform 1047"/>
              <p:cNvSpPr>
                <a:spLocks noEditPoints="1"/>
              </p:cNvSpPr>
              <p:nvPr/>
            </p:nvSpPr>
            <p:spPr bwMode="auto">
              <a:xfrm>
                <a:off x="1639" y="2970"/>
                <a:ext cx="7" cy="298"/>
              </a:xfrm>
              <a:custGeom>
                <a:avLst/>
                <a:gdLst>
                  <a:gd name="T0" fmla="*/ 0 w 7"/>
                  <a:gd name="T1" fmla="*/ 135 h 298"/>
                  <a:gd name="T2" fmla="*/ 0 w 7"/>
                  <a:gd name="T3" fmla="*/ 298 h 298"/>
                  <a:gd name="T4" fmla="*/ 7 w 7"/>
                  <a:gd name="T5" fmla="*/ 298 h 298"/>
                  <a:gd name="T6" fmla="*/ 7 w 7"/>
                  <a:gd name="T7" fmla="*/ 135 h 298"/>
                  <a:gd name="T8" fmla="*/ 0 w 7"/>
                  <a:gd name="T9" fmla="*/ 135 h 298"/>
                  <a:gd name="T10" fmla="*/ 7 w 7"/>
                  <a:gd name="T11" fmla="*/ 0 h 298"/>
                  <a:gd name="T12" fmla="*/ 2 w 7"/>
                  <a:gd name="T13" fmla="*/ 5 h 298"/>
                  <a:gd name="T14" fmla="*/ 0 w 7"/>
                  <a:gd name="T15" fmla="*/ 130 h 298"/>
                  <a:gd name="T16" fmla="*/ 7 w 7"/>
                  <a:gd name="T17" fmla="*/ 130 h 298"/>
                  <a:gd name="T18" fmla="*/ 7 w 7"/>
                  <a:gd name="T1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98">
                    <a:moveTo>
                      <a:pt x="0" y="135"/>
                    </a:moveTo>
                    <a:lnTo>
                      <a:pt x="0" y="298"/>
                    </a:lnTo>
                    <a:lnTo>
                      <a:pt x="7" y="298"/>
                    </a:lnTo>
                    <a:lnTo>
                      <a:pt x="7" y="135"/>
                    </a:lnTo>
                    <a:lnTo>
                      <a:pt x="0" y="135"/>
                    </a:lnTo>
                    <a:moveTo>
                      <a:pt x="7" y="0"/>
                    </a:moveTo>
                    <a:lnTo>
                      <a:pt x="2" y="5"/>
                    </a:lnTo>
                    <a:lnTo>
                      <a:pt x="0" y="130"/>
                    </a:lnTo>
                    <a:lnTo>
                      <a:pt x="7" y="13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20000"/>
              </a:bodyPr>
              <a:lstStyle/>
              <a:p>
                <a:endParaRPr lang="en-US" sz="1350"/>
              </a:p>
            </p:txBody>
          </p:sp>
          <p:sp>
            <p:nvSpPr>
              <p:cNvPr id="1330" name="Freeform 1048"/>
              <p:cNvSpPr>
                <a:spLocks noEditPoints="1"/>
              </p:cNvSpPr>
              <p:nvPr/>
            </p:nvSpPr>
            <p:spPr bwMode="auto">
              <a:xfrm>
                <a:off x="1473" y="955"/>
                <a:ext cx="10" cy="2157"/>
              </a:xfrm>
              <a:custGeom>
                <a:avLst/>
                <a:gdLst>
                  <a:gd name="T0" fmla="*/ 0 w 10"/>
                  <a:gd name="T1" fmla="*/ 2157 h 2157"/>
                  <a:gd name="T2" fmla="*/ 7 w 10"/>
                  <a:gd name="T3" fmla="*/ 2150 h 2157"/>
                  <a:gd name="T4" fmla="*/ 0 w 10"/>
                  <a:gd name="T5" fmla="*/ 1987 h 2157"/>
                  <a:gd name="T6" fmla="*/ 7 w 10"/>
                  <a:gd name="T7" fmla="*/ 2145 h 2157"/>
                  <a:gd name="T8" fmla="*/ 0 w 10"/>
                  <a:gd name="T9" fmla="*/ 1987 h 2157"/>
                  <a:gd name="T10" fmla="*/ 0 w 10"/>
                  <a:gd name="T11" fmla="*/ 1949 h 2157"/>
                  <a:gd name="T12" fmla="*/ 7 w 10"/>
                  <a:gd name="T13" fmla="*/ 1818 h 2157"/>
                  <a:gd name="T14" fmla="*/ 3 w 10"/>
                  <a:gd name="T15" fmla="*/ 1650 h 2157"/>
                  <a:gd name="T16" fmla="*/ 7 w 10"/>
                  <a:gd name="T17" fmla="*/ 1811 h 2157"/>
                  <a:gd name="T18" fmla="*/ 3 w 10"/>
                  <a:gd name="T19" fmla="*/ 1650 h 2157"/>
                  <a:gd name="T20" fmla="*/ 3 w 10"/>
                  <a:gd name="T21" fmla="*/ 1646 h 2157"/>
                  <a:gd name="T22" fmla="*/ 7 w 10"/>
                  <a:gd name="T23" fmla="*/ 1485 h 2157"/>
                  <a:gd name="T24" fmla="*/ 3 w 10"/>
                  <a:gd name="T25" fmla="*/ 1319 h 2157"/>
                  <a:gd name="T26" fmla="*/ 7 w 10"/>
                  <a:gd name="T27" fmla="*/ 1480 h 2157"/>
                  <a:gd name="T28" fmla="*/ 3 w 10"/>
                  <a:gd name="T29" fmla="*/ 1319 h 2157"/>
                  <a:gd name="T30" fmla="*/ 3 w 10"/>
                  <a:gd name="T31" fmla="*/ 1314 h 2157"/>
                  <a:gd name="T32" fmla="*/ 7 w 10"/>
                  <a:gd name="T33" fmla="*/ 1153 h 2157"/>
                  <a:gd name="T34" fmla="*/ 3 w 10"/>
                  <a:gd name="T35" fmla="*/ 985 h 2157"/>
                  <a:gd name="T36" fmla="*/ 7 w 10"/>
                  <a:gd name="T37" fmla="*/ 1146 h 2157"/>
                  <a:gd name="T38" fmla="*/ 3 w 10"/>
                  <a:gd name="T39" fmla="*/ 985 h 2157"/>
                  <a:gd name="T40" fmla="*/ 3 w 10"/>
                  <a:gd name="T41" fmla="*/ 980 h 2157"/>
                  <a:gd name="T42" fmla="*/ 10 w 10"/>
                  <a:gd name="T43" fmla="*/ 819 h 2157"/>
                  <a:gd name="T44" fmla="*/ 3 w 10"/>
                  <a:gd name="T45" fmla="*/ 654 h 2157"/>
                  <a:gd name="T46" fmla="*/ 10 w 10"/>
                  <a:gd name="T47" fmla="*/ 815 h 2157"/>
                  <a:gd name="T48" fmla="*/ 3 w 10"/>
                  <a:gd name="T49" fmla="*/ 654 h 2157"/>
                  <a:gd name="T50" fmla="*/ 3 w 10"/>
                  <a:gd name="T51" fmla="*/ 649 h 2157"/>
                  <a:gd name="T52" fmla="*/ 10 w 10"/>
                  <a:gd name="T53" fmla="*/ 488 h 2157"/>
                  <a:gd name="T54" fmla="*/ 5 w 10"/>
                  <a:gd name="T55" fmla="*/ 322 h 2157"/>
                  <a:gd name="T56" fmla="*/ 10 w 10"/>
                  <a:gd name="T57" fmla="*/ 481 h 2157"/>
                  <a:gd name="T58" fmla="*/ 5 w 10"/>
                  <a:gd name="T59" fmla="*/ 322 h 2157"/>
                  <a:gd name="T60" fmla="*/ 5 w 10"/>
                  <a:gd name="T61" fmla="*/ 315 h 2157"/>
                  <a:gd name="T62" fmla="*/ 10 w 10"/>
                  <a:gd name="T63" fmla="*/ 225 h 2157"/>
                  <a:gd name="T64" fmla="*/ 5 w 10"/>
                  <a:gd name="T65" fmla="*/ 154 h 2157"/>
                  <a:gd name="T66" fmla="*/ 10 w 10"/>
                  <a:gd name="T67" fmla="*/ 187 h 2157"/>
                  <a:gd name="T68" fmla="*/ 5 w 10"/>
                  <a:gd name="T69" fmla="*/ 154 h 2157"/>
                  <a:gd name="T70" fmla="*/ 5 w 10"/>
                  <a:gd name="T71" fmla="*/ 149 h 2157"/>
                  <a:gd name="T72" fmla="*/ 10 w 10"/>
                  <a:gd name="T73" fmla="*/ 0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2157">
                    <a:moveTo>
                      <a:pt x="0" y="2150"/>
                    </a:moveTo>
                    <a:lnTo>
                      <a:pt x="0" y="2157"/>
                    </a:lnTo>
                    <a:lnTo>
                      <a:pt x="7" y="2152"/>
                    </a:lnTo>
                    <a:lnTo>
                      <a:pt x="7" y="2150"/>
                    </a:lnTo>
                    <a:lnTo>
                      <a:pt x="0" y="2150"/>
                    </a:lnTo>
                    <a:close/>
                    <a:moveTo>
                      <a:pt x="0" y="1987"/>
                    </a:moveTo>
                    <a:lnTo>
                      <a:pt x="0" y="2145"/>
                    </a:lnTo>
                    <a:lnTo>
                      <a:pt x="7" y="2145"/>
                    </a:lnTo>
                    <a:lnTo>
                      <a:pt x="7" y="1987"/>
                    </a:lnTo>
                    <a:lnTo>
                      <a:pt x="0" y="1987"/>
                    </a:lnTo>
                    <a:close/>
                    <a:moveTo>
                      <a:pt x="3" y="1818"/>
                    </a:moveTo>
                    <a:lnTo>
                      <a:pt x="0" y="1949"/>
                    </a:lnTo>
                    <a:lnTo>
                      <a:pt x="7" y="1949"/>
                    </a:lnTo>
                    <a:lnTo>
                      <a:pt x="7" y="1818"/>
                    </a:lnTo>
                    <a:lnTo>
                      <a:pt x="3" y="1818"/>
                    </a:lnTo>
                    <a:close/>
                    <a:moveTo>
                      <a:pt x="3" y="1650"/>
                    </a:moveTo>
                    <a:lnTo>
                      <a:pt x="3" y="1811"/>
                    </a:lnTo>
                    <a:lnTo>
                      <a:pt x="7" y="1811"/>
                    </a:lnTo>
                    <a:lnTo>
                      <a:pt x="7" y="1650"/>
                    </a:lnTo>
                    <a:lnTo>
                      <a:pt x="3" y="1650"/>
                    </a:lnTo>
                    <a:close/>
                    <a:moveTo>
                      <a:pt x="3" y="1485"/>
                    </a:moveTo>
                    <a:lnTo>
                      <a:pt x="3" y="1646"/>
                    </a:lnTo>
                    <a:lnTo>
                      <a:pt x="7" y="1646"/>
                    </a:lnTo>
                    <a:lnTo>
                      <a:pt x="7" y="1485"/>
                    </a:lnTo>
                    <a:lnTo>
                      <a:pt x="3" y="1485"/>
                    </a:lnTo>
                    <a:close/>
                    <a:moveTo>
                      <a:pt x="3" y="1319"/>
                    </a:moveTo>
                    <a:lnTo>
                      <a:pt x="3" y="1480"/>
                    </a:lnTo>
                    <a:lnTo>
                      <a:pt x="7" y="1480"/>
                    </a:lnTo>
                    <a:lnTo>
                      <a:pt x="7" y="1319"/>
                    </a:lnTo>
                    <a:lnTo>
                      <a:pt x="3" y="1319"/>
                    </a:lnTo>
                    <a:close/>
                    <a:moveTo>
                      <a:pt x="3" y="1153"/>
                    </a:moveTo>
                    <a:lnTo>
                      <a:pt x="3" y="1314"/>
                    </a:lnTo>
                    <a:lnTo>
                      <a:pt x="7" y="1314"/>
                    </a:lnTo>
                    <a:lnTo>
                      <a:pt x="7" y="1153"/>
                    </a:lnTo>
                    <a:lnTo>
                      <a:pt x="3" y="1153"/>
                    </a:lnTo>
                    <a:close/>
                    <a:moveTo>
                      <a:pt x="3" y="985"/>
                    </a:moveTo>
                    <a:lnTo>
                      <a:pt x="3" y="1146"/>
                    </a:lnTo>
                    <a:lnTo>
                      <a:pt x="7" y="1146"/>
                    </a:lnTo>
                    <a:lnTo>
                      <a:pt x="7" y="985"/>
                    </a:lnTo>
                    <a:lnTo>
                      <a:pt x="3" y="985"/>
                    </a:lnTo>
                    <a:close/>
                    <a:moveTo>
                      <a:pt x="3" y="819"/>
                    </a:moveTo>
                    <a:lnTo>
                      <a:pt x="3" y="980"/>
                    </a:lnTo>
                    <a:lnTo>
                      <a:pt x="7" y="980"/>
                    </a:lnTo>
                    <a:lnTo>
                      <a:pt x="10" y="819"/>
                    </a:lnTo>
                    <a:lnTo>
                      <a:pt x="3" y="819"/>
                    </a:lnTo>
                    <a:close/>
                    <a:moveTo>
                      <a:pt x="3" y="654"/>
                    </a:moveTo>
                    <a:lnTo>
                      <a:pt x="3" y="815"/>
                    </a:lnTo>
                    <a:lnTo>
                      <a:pt x="10" y="815"/>
                    </a:lnTo>
                    <a:lnTo>
                      <a:pt x="10" y="654"/>
                    </a:lnTo>
                    <a:lnTo>
                      <a:pt x="3" y="654"/>
                    </a:lnTo>
                    <a:close/>
                    <a:moveTo>
                      <a:pt x="5" y="488"/>
                    </a:moveTo>
                    <a:lnTo>
                      <a:pt x="3" y="649"/>
                    </a:lnTo>
                    <a:lnTo>
                      <a:pt x="10" y="649"/>
                    </a:lnTo>
                    <a:lnTo>
                      <a:pt x="10" y="488"/>
                    </a:lnTo>
                    <a:lnTo>
                      <a:pt x="5" y="488"/>
                    </a:lnTo>
                    <a:close/>
                    <a:moveTo>
                      <a:pt x="5" y="322"/>
                    </a:moveTo>
                    <a:lnTo>
                      <a:pt x="5" y="481"/>
                    </a:lnTo>
                    <a:lnTo>
                      <a:pt x="10" y="481"/>
                    </a:lnTo>
                    <a:lnTo>
                      <a:pt x="10" y="322"/>
                    </a:lnTo>
                    <a:lnTo>
                      <a:pt x="5" y="322"/>
                    </a:lnTo>
                    <a:close/>
                    <a:moveTo>
                      <a:pt x="5" y="225"/>
                    </a:moveTo>
                    <a:lnTo>
                      <a:pt x="5" y="315"/>
                    </a:lnTo>
                    <a:lnTo>
                      <a:pt x="10" y="315"/>
                    </a:lnTo>
                    <a:lnTo>
                      <a:pt x="10" y="225"/>
                    </a:lnTo>
                    <a:lnTo>
                      <a:pt x="5" y="225"/>
                    </a:lnTo>
                    <a:close/>
                    <a:moveTo>
                      <a:pt x="5" y="154"/>
                    </a:moveTo>
                    <a:lnTo>
                      <a:pt x="5" y="187"/>
                    </a:lnTo>
                    <a:lnTo>
                      <a:pt x="10" y="187"/>
                    </a:lnTo>
                    <a:lnTo>
                      <a:pt x="10" y="154"/>
                    </a:lnTo>
                    <a:lnTo>
                      <a:pt x="5" y="154"/>
                    </a:lnTo>
                    <a:close/>
                    <a:moveTo>
                      <a:pt x="5" y="0"/>
                    </a:moveTo>
                    <a:lnTo>
                      <a:pt x="5" y="149"/>
                    </a:lnTo>
                    <a:lnTo>
                      <a:pt x="10" y="149"/>
                    </a:lnTo>
                    <a:lnTo>
                      <a:pt x="10" y="0"/>
                    </a:lnTo>
                    <a:lnTo>
                      <a:pt x="5"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31" name="Freeform 1049"/>
              <p:cNvSpPr>
                <a:spLocks noEditPoints="1"/>
              </p:cNvSpPr>
              <p:nvPr/>
            </p:nvSpPr>
            <p:spPr bwMode="auto">
              <a:xfrm>
                <a:off x="1473" y="955"/>
                <a:ext cx="10" cy="2157"/>
              </a:xfrm>
              <a:custGeom>
                <a:avLst/>
                <a:gdLst>
                  <a:gd name="T0" fmla="*/ 0 w 10"/>
                  <a:gd name="T1" fmla="*/ 2157 h 2157"/>
                  <a:gd name="T2" fmla="*/ 7 w 10"/>
                  <a:gd name="T3" fmla="*/ 2150 h 2157"/>
                  <a:gd name="T4" fmla="*/ 0 w 10"/>
                  <a:gd name="T5" fmla="*/ 1987 h 2157"/>
                  <a:gd name="T6" fmla="*/ 7 w 10"/>
                  <a:gd name="T7" fmla="*/ 2145 h 2157"/>
                  <a:gd name="T8" fmla="*/ 0 w 10"/>
                  <a:gd name="T9" fmla="*/ 1987 h 2157"/>
                  <a:gd name="T10" fmla="*/ 0 w 10"/>
                  <a:gd name="T11" fmla="*/ 1949 h 2157"/>
                  <a:gd name="T12" fmla="*/ 7 w 10"/>
                  <a:gd name="T13" fmla="*/ 1818 h 2157"/>
                  <a:gd name="T14" fmla="*/ 3 w 10"/>
                  <a:gd name="T15" fmla="*/ 1650 h 2157"/>
                  <a:gd name="T16" fmla="*/ 7 w 10"/>
                  <a:gd name="T17" fmla="*/ 1811 h 2157"/>
                  <a:gd name="T18" fmla="*/ 3 w 10"/>
                  <a:gd name="T19" fmla="*/ 1650 h 2157"/>
                  <a:gd name="T20" fmla="*/ 3 w 10"/>
                  <a:gd name="T21" fmla="*/ 1646 h 2157"/>
                  <a:gd name="T22" fmla="*/ 7 w 10"/>
                  <a:gd name="T23" fmla="*/ 1485 h 2157"/>
                  <a:gd name="T24" fmla="*/ 3 w 10"/>
                  <a:gd name="T25" fmla="*/ 1319 h 2157"/>
                  <a:gd name="T26" fmla="*/ 7 w 10"/>
                  <a:gd name="T27" fmla="*/ 1480 h 2157"/>
                  <a:gd name="T28" fmla="*/ 3 w 10"/>
                  <a:gd name="T29" fmla="*/ 1319 h 2157"/>
                  <a:gd name="T30" fmla="*/ 3 w 10"/>
                  <a:gd name="T31" fmla="*/ 1314 h 2157"/>
                  <a:gd name="T32" fmla="*/ 7 w 10"/>
                  <a:gd name="T33" fmla="*/ 1153 h 2157"/>
                  <a:gd name="T34" fmla="*/ 3 w 10"/>
                  <a:gd name="T35" fmla="*/ 985 h 2157"/>
                  <a:gd name="T36" fmla="*/ 7 w 10"/>
                  <a:gd name="T37" fmla="*/ 1146 h 2157"/>
                  <a:gd name="T38" fmla="*/ 3 w 10"/>
                  <a:gd name="T39" fmla="*/ 985 h 2157"/>
                  <a:gd name="T40" fmla="*/ 3 w 10"/>
                  <a:gd name="T41" fmla="*/ 980 h 2157"/>
                  <a:gd name="T42" fmla="*/ 10 w 10"/>
                  <a:gd name="T43" fmla="*/ 819 h 2157"/>
                  <a:gd name="T44" fmla="*/ 3 w 10"/>
                  <a:gd name="T45" fmla="*/ 654 h 2157"/>
                  <a:gd name="T46" fmla="*/ 10 w 10"/>
                  <a:gd name="T47" fmla="*/ 815 h 2157"/>
                  <a:gd name="T48" fmla="*/ 3 w 10"/>
                  <a:gd name="T49" fmla="*/ 654 h 2157"/>
                  <a:gd name="T50" fmla="*/ 3 w 10"/>
                  <a:gd name="T51" fmla="*/ 649 h 2157"/>
                  <a:gd name="T52" fmla="*/ 10 w 10"/>
                  <a:gd name="T53" fmla="*/ 488 h 2157"/>
                  <a:gd name="T54" fmla="*/ 5 w 10"/>
                  <a:gd name="T55" fmla="*/ 322 h 2157"/>
                  <a:gd name="T56" fmla="*/ 10 w 10"/>
                  <a:gd name="T57" fmla="*/ 481 h 2157"/>
                  <a:gd name="T58" fmla="*/ 5 w 10"/>
                  <a:gd name="T59" fmla="*/ 322 h 2157"/>
                  <a:gd name="T60" fmla="*/ 5 w 10"/>
                  <a:gd name="T61" fmla="*/ 315 h 2157"/>
                  <a:gd name="T62" fmla="*/ 10 w 10"/>
                  <a:gd name="T63" fmla="*/ 225 h 2157"/>
                  <a:gd name="T64" fmla="*/ 5 w 10"/>
                  <a:gd name="T65" fmla="*/ 154 h 2157"/>
                  <a:gd name="T66" fmla="*/ 10 w 10"/>
                  <a:gd name="T67" fmla="*/ 187 h 2157"/>
                  <a:gd name="T68" fmla="*/ 5 w 10"/>
                  <a:gd name="T69" fmla="*/ 154 h 2157"/>
                  <a:gd name="T70" fmla="*/ 5 w 10"/>
                  <a:gd name="T71" fmla="*/ 149 h 2157"/>
                  <a:gd name="T72" fmla="*/ 10 w 10"/>
                  <a:gd name="T73" fmla="*/ 0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2157">
                    <a:moveTo>
                      <a:pt x="0" y="2150"/>
                    </a:moveTo>
                    <a:lnTo>
                      <a:pt x="0" y="2157"/>
                    </a:lnTo>
                    <a:lnTo>
                      <a:pt x="7" y="2152"/>
                    </a:lnTo>
                    <a:lnTo>
                      <a:pt x="7" y="2150"/>
                    </a:lnTo>
                    <a:lnTo>
                      <a:pt x="0" y="2150"/>
                    </a:lnTo>
                    <a:moveTo>
                      <a:pt x="0" y="1987"/>
                    </a:moveTo>
                    <a:lnTo>
                      <a:pt x="0" y="2145"/>
                    </a:lnTo>
                    <a:lnTo>
                      <a:pt x="7" y="2145"/>
                    </a:lnTo>
                    <a:lnTo>
                      <a:pt x="7" y="1987"/>
                    </a:lnTo>
                    <a:lnTo>
                      <a:pt x="0" y="1987"/>
                    </a:lnTo>
                    <a:moveTo>
                      <a:pt x="3" y="1818"/>
                    </a:moveTo>
                    <a:lnTo>
                      <a:pt x="0" y="1949"/>
                    </a:lnTo>
                    <a:lnTo>
                      <a:pt x="7" y="1949"/>
                    </a:lnTo>
                    <a:lnTo>
                      <a:pt x="7" y="1818"/>
                    </a:lnTo>
                    <a:lnTo>
                      <a:pt x="3" y="1818"/>
                    </a:lnTo>
                    <a:moveTo>
                      <a:pt x="3" y="1650"/>
                    </a:moveTo>
                    <a:lnTo>
                      <a:pt x="3" y="1811"/>
                    </a:lnTo>
                    <a:lnTo>
                      <a:pt x="7" y="1811"/>
                    </a:lnTo>
                    <a:lnTo>
                      <a:pt x="7" y="1650"/>
                    </a:lnTo>
                    <a:lnTo>
                      <a:pt x="3" y="1650"/>
                    </a:lnTo>
                    <a:moveTo>
                      <a:pt x="3" y="1485"/>
                    </a:moveTo>
                    <a:lnTo>
                      <a:pt x="3" y="1646"/>
                    </a:lnTo>
                    <a:lnTo>
                      <a:pt x="7" y="1646"/>
                    </a:lnTo>
                    <a:lnTo>
                      <a:pt x="7" y="1485"/>
                    </a:lnTo>
                    <a:lnTo>
                      <a:pt x="3" y="1485"/>
                    </a:lnTo>
                    <a:moveTo>
                      <a:pt x="3" y="1319"/>
                    </a:moveTo>
                    <a:lnTo>
                      <a:pt x="3" y="1480"/>
                    </a:lnTo>
                    <a:lnTo>
                      <a:pt x="7" y="1480"/>
                    </a:lnTo>
                    <a:lnTo>
                      <a:pt x="7" y="1319"/>
                    </a:lnTo>
                    <a:lnTo>
                      <a:pt x="3" y="1319"/>
                    </a:lnTo>
                    <a:moveTo>
                      <a:pt x="3" y="1153"/>
                    </a:moveTo>
                    <a:lnTo>
                      <a:pt x="3" y="1314"/>
                    </a:lnTo>
                    <a:lnTo>
                      <a:pt x="7" y="1314"/>
                    </a:lnTo>
                    <a:lnTo>
                      <a:pt x="7" y="1153"/>
                    </a:lnTo>
                    <a:lnTo>
                      <a:pt x="3" y="1153"/>
                    </a:lnTo>
                    <a:moveTo>
                      <a:pt x="3" y="985"/>
                    </a:moveTo>
                    <a:lnTo>
                      <a:pt x="3" y="1146"/>
                    </a:lnTo>
                    <a:lnTo>
                      <a:pt x="7" y="1146"/>
                    </a:lnTo>
                    <a:lnTo>
                      <a:pt x="7" y="985"/>
                    </a:lnTo>
                    <a:lnTo>
                      <a:pt x="3" y="985"/>
                    </a:lnTo>
                    <a:moveTo>
                      <a:pt x="3" y="819"/>
                    </a:moveTo>
                    <a:lnTo>
                      <a:pt x="3" y="980"/>
                    </a:lnTo>
                    <a:lnTo>
                      <a:pt x="7" y="980"/>
                    </a:lnTo>
                    <a:lnTo>
                      <a:pt x="10" y="819"/>
                    </a:lnTo>
                    <a:lnTo>
                      <a:pt x="3" y="819"/>
                    </a:lnTo>
                    <a:moveTo>
                      <a:pt x="3" y="654"/>
                    </a:moveTo>
                    <a:lnTo>
                      <a:pt x="3" y="815"/>
                    </a:lnTo>
                    <a:lnTo>
                      <a:pt x="10" y="815"/>
                    </a:lnTo>
                    <a:lnTo>
                      <a:pt x="10" y="654"/>
                    </a:lnTo>
                    <a:lnTo>
                      <a:pt x="3" y="654"/>
                    </a:lnTo>
                    <a:moveTo>
                      <a:pt x="5" y="488"/>
                    </a:moveTo>
                    <a:lnTo>
                      <a:pt x="3" y="649"/>
                    </a:lnTo>
                    <a:lnTo>
                      <a:pt x="10" y="649"/>
                    </a:lnTo>
                    <a:lnTo>
                      <a:pt x="10" y="488"/>
                    </a:lnTo>
                    <a:lnTo>
                      <a:pt x="5" y="488"/>
                    </a:lnTo>
                    <a:moveTo>
                      <a:pt x="5" y="322"/>
                    </a:moveTo>
                    <a:lnTo>
                      <a:pt x="5" y="481"/>
                    </a:lnTo>
                    <a:lnTo>
                      <a:pt x="10" y="481"/>
                    </a:lnTo>
                    <a:lnTo>
                      <a:pt x="10" y="322"/>
                    </a:lnTo>
                    <a:lnTo>
                      <a:pt x="5" y="322"/>
                    </a:lnTo>
                    <a:moveTo>
                      <a:pt x="5" y="225"/>
                    </a:moveTo>
                    <a:lnTo>
                      <a:pt x="5" y="315"/>
                    </a:lnTo>
                    <a:lnTo>
                      <a:pt x="10" y="315"/>
                    </a:lnTo>
                    <a:lnTo>
                      <a:pt x="10" y="225"/>
                    </a:lnTo>
                    <a:lnTo>
                      <a:pt x="5" y="225"/>
                    </a:lnTo>
                    <a:moveTo>
                      <a:pt x="5" y="154"/>
                    </a:moveTo>
                    <a:lnTo>
                      <a:pt x="5" y="187"/>
                    </a:lnTo>
                    <a:lnTo>
                      <a:pt x="10" y="187"/>
                    </a:lnTo>
                    <a:lnTo>
                      <a:pt x="10" y="154"/>
                    </a:lnTo>
                    <a:lnTo>
                      <a:pt x="5" y="154"/>
                    </a:lnTo>
                    <a:moveTo>
                      <a:pt x="5" y="0"/>
                    </a:moveTo>
                    <a:lnTo>
                      <a:pt x="5" y="149"/>
                    </a:lnTo>
                    <a:lnTo>
                      <a:pt x="10" y="149"/>
                    </a:lnTo>
                    <a:lnTo>
                      <a:pt x="10"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32" name="Freeform 1050"/>
              <p:cNvSpPr>
                <a:spLocks/>
              </p:cNvSpPr>
              <p:nvPr/>
            </p:nvSpPr>
            <p:spPr bwMode="auto">
              <a:xfrm>
                <a:off x="1473" y="3107"/>
                <a:ext cx="7" cy="159"/>
              </a:xfrm>
              <a:custGeom>
                <a:avLst/>
                <a:gdLst>
                  <a:gd name="T0" fmla="*/ 7 w 7"/>
                  <a:gd name="T1" fmla="*/ 0 h 159"/>
                  <a:gd name="T2" fmla="*/ 0 w 7"/>
                  <a:gd name="T3" fmla="*/ 5 h 159"/>
                  <a:gd name="T4" fmla="*/ 0 w 7"/>
                  <a:gd name="T5" fmla="*/ 159 h 159"/>
                  <a:gd name="T6" fmla="*/ 7 w 7"/>
                  <a:gd name="T7" fmla="*/ 159 h 159"/>
                  <a:gd name="T8" fmla="*/ 7 w 7"/>
                  <a:gd name="T9" fmla="*/ 0 h 159"/>
                </a:gdLst>
                <a:ahLst/>
                <a:cxnLst>
                  <a:cxn ang="0">
                    <a:pos x="T0" y="T1"/>
                  </a:cxn>
                  <a:cxn ang="0">
                    <a:pos x="T2" y="T3"/>
                  </a:cxn>
                  <a:cxn ang="0">
                    <a:pos x="T4" y="T5"/>
                  </a:cxn>
                  <a:cxn ang="0">
                    <a:pos x="T6" y="T7"/>
                  </a:cxn>
                  <a:cxn ang="0">
                    <a:pos x="T8" y="T9"/>
                  </a:cxn>
                </a:cxnLst>
                <a:rect l="0" t="0" r="r" b="b"/>
                <a:pathLst>
                  <a:path w="7" h="159">
                    <a:moveTo>
                      <a:pt x="7" y="0"/>
                    </a:moveTo>
                    <a:lnTo>
                      <a:pt x="0" y="5"/>
                    </a:lnTo>
                    <a:lnTo>
                      <a:pt x="0" y="159"/>
                    </a:lnTo>
                    <a:lnTo>
                      <a:pt x="7" y="159"/>
                    </a:lnTo>
                    <a:lnTo>
                      <a:pt x="7"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1333" name="Freeform 1051"/>
              <p:cNvSpPr>
                <a:spLocks/>
              </p:cNvSpPr>
              <p:nvPr/>
            </p:nvSpPr>
            <p:spPr bwMode="auto">
              <a:xfrm>
                <a:off x="1473" y="3107"/>
                <a:ext cx="7" cy="159"/>
              </a:xfrm>
              <a:custGeom>
                <a:avLst/>
                <a:gdLst>
                  <a:gd name="T0" fmla="*/ 7 w 7"/>
                  <a:gd name="T1" fmla="*/ 0 h 159"/>
                  <a:gd name="T2" fmla="*/ 0 w 7"/>
                  <a:gd name="T3" fmla="*/ 5 h 159"/>
                  <a:gd name="T4" fmla="*/ 0 w 7"/>
                  <a:gd name="T5" fmla="*/ 159 h 159"/>
                  <a:gd name="T6" fmla="*/ 7 w 7"/>
                  <a:gd name="T7" fmla="*/ 159 h 159"/>
                  <a:gd name="T8" fmla="*/ 7 w 7"/>
                  <a:gd name="T9" fmla="*/ 0 h 159"/>
                </a:gdLst>
                <a:ahLst/>
                <a:cxnLst>
                  <a:cxn ang="0">
                    <a:pos x="T0" y="T1"/>
                  </a:cxn>
                  <a:cxn ang="0">
                    <a:pos x="T2" y="T3"/>
                  </a:cxn>
                  <a:cxn ang="0">
                    <a:pos x="T4" y="T5"/>
                  </a:cxn>
                  <a:cxn ang="0">
                    <a:pos x="T6" y="T7"/>
                  </a:cxn>
                  <a:cxn ang="0">
                    <a:pos x="T8" y="T9"/>
                  </a:cxn>
                </a:cxnLst>
                <a:rect l="0" t="0" r="r" b="b"/>
                <a:pathLst>
                  <a:path w="7" h="159">
                    <a:moveTo>
                      <a:pt x="7" y="0"/>
                    </a:moveTo>
                    <a:lnTo>
                      <a:pt x="0" y="5"/>
                    </a:lnTo>
                    <a:lnTo>
                      <a:pt x="0" y="159"/>
                    </a:lnTo>
                    <a:lnTo>
                      <a:pt x="7" y="15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1334" name="Freeform 1052"/>
              <p:cNvSpPr>
                <a:spLocks noEditPoints="1"/>
              </p:cNvSpPr>
              <p:nvPr/>
            </p:nvSpPr>
            <p:spPr bwMode="auto">
              <a:xfrm>
                <a:off x="1308" y="955"/>
                <a:ext cx="9" cy="2294"/>
              </a:xfrm>
              <a:custGeom>
                <a:avLst/>
                <a:gdLst>
                  <a:gd name="T0" fmla="*/ 0 w 9"/>
                  <a:gd name="T1" fmla="*/ 2294 h 2294"/>
                  <a:gd name="T2" fmla="*/ 4 w 9"/>
                  <a:gd name="T3" fmla="*/ 2150 h 2294"/>
                  <a:gd name="T4" fmla="*/ 0 w 9"/>
                  <a:gd name="T5" fmla="*/ 1987 h 2294"/>
                  <a:gd name="T6" fmla="*/ 4 w 9"/>
                  <a:gd name="T7" fmla="*/ 2143 h 2294"/>
                  <a:gd name="T8" fmla="*/ 0 w 9"/>
                  <a:gd name="T9" fmla="*/ 1987 h 2294"/>
                  <a:gd name="T10" fmla="*/ 0 w 9"/>
                  <a:gd name="T11" fmla="*/ 1949 h 2294"/>
                  <a:gd name="T12" fmla="*/ 7 w 9"/>
                  <a:gd name="T13" fmla="*/ 1816 h 2294"/>
                  <a:gd name="T14" fmla="*/ 0 w 9"/>
                  <a:gd name="T15" fmla="*/ 1650 h 2294"/>
                  <a:gd name="T16" fmla="*/ 7 w 9"/>
                  <a:gd name="T17" fmla="*/ 1811 h 2294"/>
                  <a:gd name="T18" fmla="*/ 0 w 9"/>
                  <a:gd name="T19" fmla="*/ 1650 h 2294"/>
                  <a:gd name="T20" fmla="*/ 0 w 9"/>
                  <a:gd name="T21" fmla="*/ 1646 h 2294"/>
                  <a:gd name="T22" fmla="*/ 7 w 9"/>
                  <a:gd name="T23" fmla="*/ 1485 h 2294"/>
                  <a:gd name="T24" fmla="*/ 2 w 9"/>
                  <a:gd name="T25" fmla="*/ 1319 h 2294"/>
                  <a:gd name="T26" fmla="*/ 7 w 9"/>
                  <a:gd name="T27" fmla="*/ 1480 h 2294"/>
                  <a:gd name="T28" fmla="*/ 2 w 9"/>
                  <a:gd name="T29" fmla="*/ 1319 h 2294"/>
                  <a:gd name="T30" fmla="*/ 2 w 9"/>
                  <a:gd name="T31" fmla="*/ 1312 h 2294"/>
                  <a:gd name="T32" fmla="*/ 7 w 9"/>
                  <a:gd name="T33" fmla="*/ 1153 h 2294"/>
                  <a:gd name="T34" fmla="*/ 2 w 9"/>
                  <a:gd name="T35" fmla="*/ 985 h 2294"/>
                  <a:gd name="T36" fmla="*/ 7 w 9"/>
                  <a:gd name="T37" fmla="*/ 1146 h 2294"/>
                  <a:gd name="T38" fmla="*/ 2 w 9"/>
                  <a:gd name="T39" fmla="*/ 985 h 2294"/>
                  <a:gd name="T40" fmla="*/ 2 w 9"/>
                  <a:gd name="T41" fmla="*/ 980 h 2294"/>
                  <a:gd name="T42" fmla="*/ 7 w 9"/>
                  <a:gd name="T43" fmla="*/ 819 h 2294"/>
                  <a:gd name="T44" fmla="*/ 2 w 9"/>
                  <a:gd name="T45" fmla="*/ 654 h 2294"/>
                  <a:gd name="T46" fmla="*/ 7 w 9"/>
                  <a:gd name="T47" fmla="*/ 815 h 2294"/>
                  <a:gd name="T48" fmla="*/ 2 w 9"/>
                  <a:gd name="T49" fmla="*/ 654 h 2294"/>
                  <a:gd name="T50" fmla="*/ 2 w 9"/>
                  <a:gd name="T51" fmla="*/ 649 h 2294"/>
                  <a:gd name="T52" fmla="*/ 9 w 9"/>
                  <a:gd name="T53" fmla="*/ 488 h 2294"/>
                  <a:gd name="T54" fmla="*/ 2 w 9"/>
                  <a:gd name="T55" fmla="*/ 320 h 2294"/>
                  <a:gd name="T56" fmla="*/ 9 w 9"/>
                  <a:gd name="T57" fmla="*/ 481 h 2294"/>
                  <a:gd name="T58" fmla="*/ 2 w 9"/>
                  <a:gd name="T59" fmla="*/ 320 h 2294"/>
                  <a:gd name="T60" fmla="*/ 2 w 9"/>
                  <a:gd name="T61" fmla="*/ 315 h 2294"/>
                  <a:gd name="T62" fmla="*/ 9 w 9"/>
                  <a:gd name="T63" fmla="*/ 225 h 2294"/>
                  <a:gd name="T64" fmla="*/ 4 w 9"/>
                  <a:gd name="T65" fmla="*/ 154 h 2294"/>
                  <a:gd name="T66" fmla="*/ 9 w 9"/>
                  <a:gd name="T67" fmla="*/ 187 h 2294"/>
                  <a:gd name="T68" fmla="*/ 4 w 9"/>
                  <a:gd name="T69" fmla="*/ 154 h 2294"/>
                  <a:gd name="T70" fmla="*/ 4 w 9"/>
                  <a:gd name="T71" fmla="*/ 149 h 2294"/>
                  <a:gd name="T72" fmla="*/ 9 w 9"/>
                  <a:gd name="T73" fmla="*/ 0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 h="2294">
                    <a:moveTo>
                      <a:pt x="0" y="2150"/>
                    </a:moveTo>
                    <a:lnTo>
                      <a:pt x="0" y="2294"/>
                    </a:lnTo>
                    <a:lnTo>
                      <a:pt x="4" y="2290"/>
                    </a:lnTo>
                    <a:lnTo>
                      <a:pt x="4" y="2150"/>
                    </a:lnTo>
                    <a:lnTo>
                      <a:pt x="0" y="2150"/>
                    </a:lnTo>
                    <a:close/>
                    <a:moveTo>
                      <a:pt x="0" y="1987"/>
                    </a:moveTo>
                    <a:lnTo>
                      <a:pt x="0" y="2143"/>
                    </a:lnTo>
                    <a:lnTo>
                      <a:pt x="4" y="2143"/>
                    </a:lnTo>
                    <a:lnTo>
                      <a:pt x="7" y="1987"/>
                    </a:lnTo>
                    <a:lnTo>
                      <a:pt x="0" y="1987"/>
                    </a:lnTo>
                    <a:close/>
                    <a:moveTo>
                      <a:pt x="0" y="1816"/>
                    </a:moveTo>
                    <a:lnTo>
                      <a:pt x="0" y="1949"/>
                    </a:lnTo>
                    <a:lnTo>
                      <a:pt x="7" y="1949"/>
                    </a:lnTo>
                    <a:lnTo>
                      <a:pt x="7" y="1816"/>
                    </a:lnTo>
                    <a:lnTo>
                      <a:pt x="0" y="1816"/>
                    </a:lnTo>
                    <a:close/>
                    <a:moveTo>
                      <a:pt x="0" y="1650"/>
                    </a:moveTo>
                    <a:lnTo>
                      <a:pt x="0" y="1811"/>
                    </a:lnTo>
                    <a:lnTo>
                      <a:pt x="7" y="1811"/>
                    </a:lnTo>
                    <a:lnTo>
                      <a:pt x="7" y="1650"/>
                    </a:lnTo>
                    <a:lnTo>
                      <a:pt x="0" y="1650"/>
                    </a:lnTo>
                    <a:close/>
                    <a:moveTo>
                      <a:pt x="2" y="1485"/>
                    </a:moveTo>
                    <a:lnTo>
                      <a:pt x="0" y="1646"/>
                    </a:lnTo>
                    <a:lnTo>
                      <a:pt x="7" y="1646"/>
                    </a:lnTo>
                    <a:lnTo>
                      <a:pt x="7" y="1485"/>
                    </a:lnTo>
                    <a:lnTo>
                      <a:pt x="2" y="1485"/>
                    </a:lnTo>
                    <a:close/>
                    <a:moveTo>
                      <a:pt x="2" y="1319"/>
                    </a:moveTo>
                    <a:lnTo>
                      <a:pt x="2" y="1480"/>
                    </a:lnTo>
                    <a:lnTo>
                      <a:pt x="7" y="1480"/>
                    </a:lnTo>
                    <a:lnTo>
                      <a:pt x="7" y="1319"/>
                    </a:lnTo>
                    <a:lnTo>
                      <a:pt x="2" y="1319"/>
                    </a:lnTo>
                    <a:close/>
                    <a:moveTo>
                      <a:pt x="2" y="1153"/>
                    </a:moveTo>
                    <a:lnTo>
                      <a:pt x="2" y="1312"/>
                    </a:lnTo>
                    <a:lnTo>
                      <a:pt x="7" y="1312"/>
                    </a:lnTo>
                    <a:lnTo>
                      <a:pt x="7" y="1153"/>
                    </a:lnTo>
                    <a:lnTo>
                      <a:pt x="2" y="1153"/>
                    </a:lnTo>
                    <a:close/>
                    <a:moveTo>
                      <a:pt x="2" y="985"/>
                    </a:moveTo>
                    <a:lnTo>
                      <a:pt x="2" y="1146"/>
                    </a:lnTo>
                    <a:lnTo>
                      <a:pt x="7" y="1146"/>
                    </a:lnTo>
                    <a:lnTo>
                      <a:pt x="7" y="985"/>
                    </a:lnTo>
                    <a:lnTo>
                      <a:pt x="2" y="985"/>
                    </a:lnTo>
                    <a:close/>
                    <a:moveTo>
                      <a:pt x="2" y="819"/>
                    </a:moveTo>
                    <a:lnTo>
                      <a:pt x="2" y="980"/>
                    </a:lnTo>
                    <a:lnTo>
                      <a:pt x="7" y="980"/>
                    </a:lnTo>
                    <a:lnTo>
                      <a:pt x="7" y="819"/>
                    </a:lnTo>
                    <a:lnTo>
                      <a:pt x="2" y="819"/>
                    </a:lnTo>
                    <a:close/>
                    <a:moveTo>
                      <a:pt x="2" y="654"/>
                    </a:moveTo>
                    <a:lnTo>
                      <a:pt x="2" y="815"/>
                    </a:lnTo>
                    <a:lnTo>
                      <a:pt x="7" y="815"/>
                    </a:lnTo>
                    <a:lnTo>
                      <a:pt x="9" y="654"/>
                    </a:lnTo>
                    <a:lnTo>
                      <a:pt x="2" y="654"/>
                    </a:lnTo>
                    <a:close/>
                    <a:moveTo>
                      <a:pt x="2" y="488"/>
                    </a:moveTo>
                    <a:lnTo>
                      <a:pt x="2" y="649"/>
                    </a:lnTo>
                    <a:lnTo>
                      <a:pt x="9" y="649"/>
                    </a:lnTo>
                    <a:lnTo>
                      <a:pt x="9" y="488"/>
                    </a:lnTo>
                    <a:lnTo>
                      <a:pt x="2" y="488"/>
                    </a:lnTo>
                    <a:close/>
                    <a:moveTo>
                      <a:pt x="2" y="320"/>
                    </a:moveTo>
                    <a:lnTo>
                      <a:pt x="2" y="481"/>
                    </a:lnTo>
                    <a:lnTo>
                      <a:pt x="9" y="481"/>
                    </a:lnTo>
                    <a:lnTo>
                      <a:pt x="9" y="322"/>
                    </a:lnTo>
                    <a:lnTo>
                      <a:pt x="2" y="320"/>
                    </a:lnTo>
                    <a:close/>
                    <a:moveTo>
                      <a:pt x="2" y="225"/>
                    </a:moveTo>
                    <a:lnTo>
                      <a:pt x="2" y="315"/>
                    </a:lnTo>
                    <a:lnTo>
                      <a:pt x="9" y="315"/>
                    </a:lnTo>
                    <a:lnTo>
                      <a:pt x="9" y="225"/>
                    </a:lnTo>
                    <a:lnTo>
                      <a:pt x="2" y="225"/>
                    </a:lnTo>
                    <a:close/>
                    <a:moveTo>
                      <a:pt x="4" y="154"/>
                    </a:moveTo>
                    <a:lnTo>
                      <a:pt x="4" y="187"/>
                    </a:lnTo>
                    <a:lnTo>
                      <a:pt x="9" y="187"/>
                    </a:lnTo>
                    <a:lnTo>
                      <a:pt x="9" y="154"/>
                    </a:lnTo>
                    <a:lnTo>
                      <a:pt x="4" y="154"/>
                    </a:lnTo>
                    <a:close/>
                    <a:moveTo>
                      <a:pt x="4" y="0"/>
                    </a:moveTo>
                    <a:lnTo>
                      <a:pt x="4" y="149"/>
                    </a:lnTo>
                    <a:lnTo>
                      <a:pt x="9" y="149"/>
                    </a:lnTo>
                    <a:lnTo>
                      <a:pt x="9" y="0"/>
                    </a:lnTo>
                    <a:lnTo>
                      <a:pt x="4"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35" name="Freeform 1053"/>
              <p:cNvSpPr>
                <a:spLocks noEditPoints="1"/>
              </p:cNvSpPr>
              <p:nvPr/>
            </p:nvSpPr>
            <p:spPr bwMode="auto">
              <a:xfrm>
                <a:off x="1308" y="955"/>
                <a:ext cx="9" cy="2294"/>
              </a:xfrm>
              <a:custGeom>
                <a:avLst/>
                <a:gdLst>
                  <a:gd name="T0" fmla="*/ 0 w 9"/>
                  <a:gd name="T1" fmla="*/ 2294 h 2294"/>
                  <a:gd name="T2" fmla="*/ 4 w 9"/>
                  <a:gd name="T3" fmla="*/ 2150 h 2294"/>
                  <a:gd name="T4" fmla="*/ 0 w 9"/>
                  <a:gd name="T5" fmla="*/ 1987 h 2294"/>
                  <a:gd name="T6" fmla="*/ 4 w 9"/>
                  <a:gd name="T7" fmla="*/ 2143 h 2294"/>
                  <a:gd name="T8" fmla="*/ 0 w 9"/>
                  <a:gd name="T9" fmla="*/ 1987 h 2294"/>
                  <a:gd name="T10" fmla="*/ 0 w 9"/>
                  <a:gd name="T11" fmla="*/ 1949 h 2294"/>
                  <a:gd name="T12" fmla="*/ 7 w 9"/>
                  <a:gd name="T13" fmla="*/ 1816 h 2294"/>
                  <a:gd name="T14" fmla="*/ 0 w 9"/>
                  <a:gd name="T15" fmla="*/ 1650 h 2294"/>
                  <a:gd name="T16" fmla="*/ 7 w 9"/>
                  <a:gd name="T17" fmla="*/ 1811 h 2294"/>
                  <a:gd name="T18" fmla="*/ 0 w 9"/>
                  <a:gd name="T19" fmla="*/ 1650 h 2294"/>
                  <a:gd name="T20" fmla="*/ 0 w 9"/>
                  <a:gd name="T21" fmla="*/ 1646 h 2294"/>
                  <a:gd name="T22" fmla="*/ 7 w 9"/>
                  <a:gd name="T23" fmla="*/ 1485 h 2294"/>
                  <a:gd name="T24" fmla="*/ 2 w 9"/>
                  <a:gd name="T25" fmla="*/ 1319 h 2294"/>
                  <a:gd name="T26" fmla="*/ 7 w 9"/>
                  <a:gd name="T27" fmla="*/ 1480 h 2294"/>
                  <a:gd name="T28" fmla="*/ 2 w 9"/>
                  <a:gd name="T29" fmla="*/ 1319 h 2294"/>
                  <a:gd name="T30" fmla="*/ 2 w 9"/>
                  <a:gd name="T31" fmla="*/ 1312 h 2294"/>
                  <a:gd name="T32" fmla="*/ 7 w 9"/>
                  <a:gd name="T33" fmla="*/ 1153 h 2294"/>
                  <a:gd name="T34" fmla="*/ 2 w 9"/>
                  <a:gd name="T35" fmla="*/ 985 h 2294"/>
                  <a:gd name="T36" fmla="*/ 7 w 9"/>
                  <a:gd name="T37" fmla="*/ 1146 h 2294"/>
                  <a:gd name="T38" fmla="*/ 2 w 9"/>
                  <a:gd name="T39" fmla="*/ 985 h 2294"/>
                  <a:gd name="T40" fmla="*/ 2 w 9"/>
                  <a:gd name="T41" fmla="*/ 980 h 2294"/>
                  <a:gd name="T42" fmla="*/ 7 w 9"/>
                  <a:gd name="T43" fmla="*/ 819 h 2294"/>
                  <a:gd name="T44" fmla="*/ 2 w 9"/>
                  <a:gd name="T45" fmla="*/ 654 h 2294"/>
                  <a:gd name="T46" fmla="*/ 7 w 9"/>
                  <a:gd name="T47" fmla="*/ 815 h 2294"/>
                  <a:gd name="T48" fmla="*/ 2 w 9"/>
                  <a:gd name="T49" fmla="*/ 654 h 2294"/>
                  <a:gd name="T50" fmla="*/ 2 w 9"/>
                  <a:gd name="T51" fmla="*/ 649 h 2294"/>
                  <a:gd name="T52" fmla="*/ 9 w 9"/>
                  <a:gd name="T53" fmla="*/ 488 h 2294"/>
                  <a:gd name="T54" fmla="*/ 2 w 9"/>
                  <a:gd name="T55" fmla="*/ 320 h 2294"/>
                  <a:gd name="T56" fmla="*/ 9 w 9"/>
                  <a:gd name="T57" fmla="*/ 481 h 2294"/>
                  <a:gd name="T58" fmla="*/ 2 w 9"/>
                  <a:gd name="T59" fmla="*/ 320 h 2294"/>
                  <a:gd name="T60" fmla="*/ 2 w 9"/>
                  <a:gd name="T61" fmla="*/ 315 h 2294"/>
                  <a:gd name="T62" fmla="*/ 9 w 9"/>
                  <a:gd name="T63" fmla="*/ 225 h 2294"/>
                  <a:gd name="T64" fmla="*/ 4 w 9"/>
                  <a:gd name="T65" fmla="*/ 154 h 2294"/>
                  <a:gd name="T66" fmla="*/ 9 w 9"/>
                  <a:gd name="T67" fmla="*/ 187 h 2294"/>
                  <a:gd name="T68" fmla="*/ 4 w 9"/>
                  <a:gd name="T69" fmla="*/ 154 h 2294"/>
                  <a:gd name="T70" fmla="*/ 4 w 9"/>
                  <a:gd name="T71" fmla="*/ 149 h 2294"/>
                  <a:gd name="T72" fmla="*/ 9 w 9"/>
                  <a:gd name="T73" fmla="*/ 0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 h="2294">
                    <a:moveTo>
                      <a:pt x="0" y="2150"/>
                    </a:moveTo>
                    <a:lnTo>
                      <a:pt x="0" y="2294"/>
                    </a:lnTo>
                    <a:lnTo>
                      <a:pt x="4" y="2290"/>
                    </a:lnTo>
                    <a:lnTo>
                      <a:pt x="4" y="2150"/>
                    </a:lnTo>
                    <a:lnTo>
                      <a:pt x="0" y="2150"/>
                    </a:lnTo>
                    <a:moveTo>
                      <a:pt x="0" y="1987"/>
                    </a:moveTo>
                    <a:lnTo>
                      <a:pt x="0" y="2143"/>
                    </a:lnTo>
                    <a:lnTo>
                      <a:pt x="4" y="2143"/>
                    </a:lnTo>
                    <a:lnTo>
                      <a:pt x="7" y="1987"/>
                    </a:lnTo>
                    <a:lnTo>
                      <a:pt x="0" y="1987"/>
                    </a:lnTo>
                    <a:moveTo>
                      <a:pt x="0" y="1816"/>
                    </a:moveTo>
                    <a:lnTo>
                      <a:pt x="0" y="1949"/>
                    </a:lnTo>
                    <a:lnTo>
                      <a:pt x="7" y="1949"/>
                    </a:lnTo>
                    <a:lnTo>
                      <a:pt x="7" y="1816"/>
                    </a:lnTo>
                    <a:lnTo>
                      <a:pt x="0" y="1816"/>
                    </a:lnTo>
                    <a:moveTo>
                      <a:pt x="0" y="1650"/>
                    </a:moveTo>
                    <a:lnTo>
                      <a:pt x="0" y="1811"/>
                    </a:lnTo>
                    <a:lnTo>
                      <a:pt x="7" y="1811"/>
                    </a:lnTo>
                    <a:lnTo>
                      <a:pt x="7" y="1650"/>
                    </a:lnTo>
                    <a:lnTo>
                      <a:pt x="0" y="1650"/>
                    </a:lnTo>
                    <a:moveTo>
                      <a:pt x="2" y="1485"/>
                    </a:moveTo>
                    <a:lnTo>
                      <a:pt x="0" y="1646"/>
                    </a:lnTo>
                    <a:lnTo>
                      <a:pt x="7" y="1646"/>
                    </a:lnTo>
                    <a:lnTo>
                      <a:pt x="7" y="1485"/>
                    </a:lnTo>
                    <a:lnTo>
                      <a:pt x="2" y="1485"/>
                    </a:lnTo>
                    <a:moveTo>
                      <a:pt x="2" y="1319"/>
                    </a:moveTo>
                    <a:lnTo>
                      <a:pt x="2" y="1480"/>
                    </a:lnTo>
                    <a:lnTo>
                      <a:pt x="7" y="1480"/>
                    </a:lnTo>
                    <a:lnTo>
                      <a:pt x="7" y="1319"/>
                    </a:lnTo>
                    <a:lnTo>
                      <a:pt x="2" y="1319"/>
                    </a:lnTo>
                    <a:moveTo>
                      <a:pt x="2" y="1153"/>
                    </a:moveTo>
                    <a:lnTo>
                      <a:pt x="2" y="1312"/>
                    </a:lnTo>
                    <a:lnTo>
                      <a:pt x="7" y="1312"/>
                    </a:lnTo>
                    <a:lnTo>
                      <a:pt x="7" y="1153"/>
                    </a:lnTo>
                    <a:lnTo>
                      <a:pt x="2" y="1153"/>
                    </a:lnTo>
                    <a:moveTo>
                      <a:pt x="2" y="985"/>
                    </a:moveTo>
                    <a:lnTo>
                      <a:pt x="2" y="1146"/>
                    </a:lnTo>
                    <a:lnTo>
                      <a:pt x="7" y="1146"/>
                    </a:lnTo>
                    <a:lnTo>
                      <a:pt x="7" y="985"/>
                    </a:lnTo>
                    <a:lnTo>
                      <a:pt x="2" y="985"/>
                    </a:lnTo>
                    <a:moveTo>
                      <a:pt x="2" y="819"/>
                    </a:moveTo>
                    <a:lnTo>
                      <a:pt x="2" y="980"/>
                    </a:lnTo>
                    <a:lnTo>
                      <a:pt x="7" y="980"/>
                    </a:lnTo>
                    <a:lnTo>
                      <a:pt x="7" y="819"/>
                    </a:lnTo>
                    <a:lnTo>
                      <a:pt x="2" y="819"/>
                    </a:lnTo>
                    <a:moveTo>
                      <a:pt x="2" y="654"/>
                    </a:moveTo>
                    <a:lnTo>
                      <a:pt x="2" y="815"/>
                    </a:lnTo>
                    <a:lnTo>
                      <a:pt x="7" y="815"/>
                    </a:lnTo>
                    <a:lnTo>
                      <a:pt x="9" y="654"/>
                    </a:lnTo>
                    <a:lnTo>
                      <a:pt x="2" y="654"/>
                    </a:lnTo>
                    <a:moveTo>
                      <a:pt x="2" y="488"/>
                    </a:moveTo>
                    <a:lnTo>
                      <a:pt x="2" y="649"/>
                    </a:lnTo>
                    <a:lnTo>
                      <a:pt x="9" y="649"/>
                    </a:lnTo>
                    <a:lnTo>
                      <a:pt x="9" y="488"/>
                    </a:lnTo>
                    <a:lnTo>
                      <a:pt x="2" y="488"/>
                    </a:lnTo>
                    <a:moveTo>
                      <a:pt x="2" y="320"/>
                    </a:moveTo>
                    <a:lnTo>
                      <a:pt x="2" y="481"/>
                    </a:lnTo>
                    <a:lnTo>
                      <a:pt x="9" y="481"/>
                    </a:lnTo>
                    <a:lnTo>
                      <a:pt x="9" y="322"/>
                    </a:lnTo>
                    <a:lnTo>
                      <a:pt x="2" y="320"/>
                    </a:lnTo>
                    <a:moveTo>
                      <a:pt x="2" y="225"/>
                    </a:moveTo>
                    <a:lnTo>
                      <a:pt x="2" y="315"/>
                    </a:lnTo>
                    <a:lnTo>
                      <a:pt x="9" y="315"/>
                    </a:lnTo>
                    <a:lnTo>
                      <a:pt x="9" y="225"/>
                    </a:lnTo>
                    <a:lnTo>
                      <a:pt x="2" y="225"/>
                    </a:lnTo>
                    <a:moveTo>
                      <a:pt x="4" y="154"/>
                    </a:moveTo>
                    <a:lnTo>
                      <a:pt x="4" y="187"/>
                    </a:lnTo>
                    <a:lnTo>
                      <a:pt x="9" y="187"/>
                    </a:lnTo>
                    <a:lnTo>
                      <a:pt x="9" y="154"/>
                    </a:lnTo>
                    <a:lnTo>
                      <a:pt x="4" y="154"/>
                    </a:lnTo>
                    <a:moveTo>
                      <a:pt x="4" y="0"/>
                    </a:moveTo>
                    <a:lnTo>
                      <a:pt x="4" y="149"/>
                    </a:lnTo>
                    <a:lnTo>
                      <a:pt x="9" y="149"/>
                    </a:lnTo>
                    <a:lnTo>
                      <a:pt x="9"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36" name="Freeform 1054"/>
              <p:cNvSpPr>
                <a:spLocks/>
              </p:cNvSpPr>
              <p:nvPr/>
            </p:nvSpPr>
            <p:spPr bwMode="auto">
              <a:xfrm>
                <a:off x="1308" y="3245"/>
                <a:ext cx="4" cy="21"/>
              </a:xfrm>
              <a:custGeom>
                <a:avLst/>
                <a:gdLst>
                  <a:gd name="T0" fmla="*/ 4 w 4"/>
                  <a:gd name="T1" fmla="*/ 0 h 21"/>
                  <a:gd name="T2" fmla="*/ 0 w 4"/>
                  <a:gd name="T3" fmla="*/ 4 h 21"/>
                  <a:gd name="T4" fmla="*/ 0 w 4"/>
                  <a:gd name="T5" fmla="*/ 21 h 21"/>
                  <a:gd name="T6" fmla="*/ 4 w 4"/>
                  <a:gd name="T7" fmla="*/ 21 h 21"/>
                  <a:gd name="T8" fmla="*/ 4 w 4"/>
                  <a:gd name="T9" fmla="*/ 0 h 21"/>
                </a:gdLst>
                <a:ahLst/>
                <a:cxnLst>
                  <a:cxn ang="0">
                    <a:pos x="T0" y="T1"/>
                  </a:cxn>
                  <a:cxn ang="0">
                    <a:pos x="T2" y="T3"/>
                  </a:cxn>
                  <a:cxn ang="0">
                    <a:pos x="T4" y="T5"/>
                  </a:cxn>
                  <a:cxn ang="0">
                    <a:pos x="T6" y="T7"/>
                  </a:cxn>
                  <a:cxn ang="0">
                    <a:pos x="T8" y="T9"/>
                  </a:cxn>
                </a:cxnLst>
                <a:rect l="0" t="0" r="r" b="b"/>
                <a:pathLst>
                  <a:path w="4" h="21">
                    <a:moveTo>
                      <a:pt x="4" y="0"/>
                    </a:moveTo>
                    <a:lnTo>
                      <a:pt x="0" y="4"/>
                    </a:lnTo>
                    <a:lnTo>
                      <a:pt x="0" y="21"/>
                    </a:lnTo>
                    <a:lnTo>
                      <a:pt x="4" y="21"/>
                    </a:lnTo>
                    <a:lnTo>
                      <a:pt x="4"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37" name="Freeform 1055"/>
              <p:cNvSpPr>
                <a:spLocks/>
              </p:cNvSpPr>
              <p:nvPr/>
            </p:nvSpPr>
            <p:spPr bwMode="auto">
              <a:xfrm>
                <a:off x="1308" y="3245"/>
                <a:ext cx="4" cy="21"/>
              </a:xfrm>
              <a:custGeom>
                <a:avLst/>
                <a:gdLst>
                  <a:gd name="T0" fmla="*/ 4 w 4"/>
                  <a:gd name="T1" fmla="*/ 0 h 21"/>
                  <a:gd name="T2" fmla="*/ 0 w 4"/>
                  <a:gd name="T3" fmla="*/ 4 h 21"/>
                  <a:gd name="T4" fmla="*/ 0 w 4"/>
                  <a:gd name="T5" fmla="*/ 21 h 21"/>
                  <a:gd name="T6" fmla="*/ 4 w 4"/>
                  <a:gd name="T7" fmla="*/ 21 h 21"/>
                  <a:gd name="T8" fmla="*/ 4 w 4"/>
                  <a:gd name="T9" fmla="*/ 0 h 21"/>
                </a:gdLst>
                <a:ahLst/>
                <a:cxnLst>
                  <a:cxn ang="0">
                    <a:pos x="T0" y="T1"/>
                  </a:cxn>
                  <a:cxn ang="0">
                    <a:pos x="T2" y="T3"/>
                  </a:cxn>
                  <a:cxn ang="0">
                    <a:pos x="T4" y="T5"/>
                  </a:cxn>
                  <a:cxn ang="0">
                    <a:pos x="T6" y="T7"/>
                  </a:cxn>
                  <a:cxn ang="0">
                    <a:pos x="T8" y="T9"/>
                  </a:cxn>
                </a:cxnLst>
                <a:rect l="0" t="0" r="r" b="b"/>
                <a:pathLst>
                  <a:path w="4" h="21">
                    <a:moveTo>
                      <a:pt x="4" y="0"/>
                    </a:moveTo>
                    <a:lnTo>
                      <a:pt x="0" y="4"/>
                    </a:lnTo>
                    <a:lnTo>
                      <a:pt x="0" y="21"/>
                    </a:lnTo>
                    <a:lnTo>
                      <a:pt x="4" y="21"/>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38" name="Freeform 1056"/>
              <p:cNvSpPr>
                <a:spLocks noEditPoints="1"/>
              </p:cNvSpPr>
              <p:nvPr/>
            </p:nvSpPr>
            <p:spPr bwMode="auto">
              <a:xfrm>
                <a:off x="1142" y="955"/>
                <a:ext cx="10" cy="2311"/>
              </a:xfrm>
              <a:custGeom>
                <a:avLst/>
                <a:gdLst>
                  <a:gd name="T0" fmla="*/ 0 w 10"/>
                  <a:gd name="T1" fmla="*/ 2311 h 2311"/>
                  <a:gd name="T2" fmla="*/ 5 w 10"/>
                  <a:gd name="T3" fmla="*/ 2150 h 2311"/>
                  <a:gd name="T4" fmla="*/ 0 w 10"/>
                  <a:gd name="T5" fmla="*/ 1982 h 2311"/>
                  <a:gd name="T6" fmla="*/ 5 w 10"/>
                  <a:gd name="T7" fmla="*/ 2143 h 2311"/>
                  <a:gd name="T8" fmla="*/ 0 w 10"/>
                  <a:gd name="T9" fmla="*/ 1982 h 2311"/>
                  <a:gd name="T10" fmla="*/ 0 w 10"/>
                  <a:gd name="T11" fmla="*/ 1977 h 2311"/>
                  <a:gd name="T12" fmla="*/ 5 w 10"/>
                  <a:gd name="T13" fmla="*/ 1816 h 2311"/>
                  <a:gd name="T14" fmla="*/ 0 w 10"/>
                  <a:gd name="T15" fmla="*/ 1650 h 2311"/>
                  <a:gd name="T16" fmla="*/ 5 w 10"/>
                  <a:gd name="T17" fmla="*/ 1811 h 2311"/>
                  <a:gd name="T18" fmla="*/ 0 w 10"/>
                  <a:gd name="T19" fmla="*/ 1650 h 2311"/>
                  <a:gd name="T20" fmla="*/ 0 w 10"/>
                  <a:gd name="T21" fmla="*/ 1646 h 2311"/>
                  <a:gd name="T22" fmla="*/ 7 w 10"/>
                  <a:gd name="T23" fmla="*/ 1485 h 2311"/>
                  <a:gd name="T24" fmla="*/ 0 w 10"/>
                  <a:gd name="T25" fmla="*/ 1319 h 2311"/>
                  <a:gd name="T26" fmla="*/ 7 w 10"/>
                  <a:gd name="T27" fmla="*/ 1480 h 2311"/>
                  <a:gd name="T28" fmla="*/ 0 w 10"/>
                  <a:gd name="T29" fmla="*/ 1319 h 2311"/>
                  <a:gd name="T30" fmla="*/ 0 w 10"/>
                  <a:gd name="T31" fmla="*/ 1312 h 2311"/>
                  <a:gd name="T32" fmla="*/ 7 w 10"/>
                  <a:gd name="T33" fmla="*/ 1151 h 2311"/>
                  <a:gd name="T34" fmla="*/ 2 w 10"/>
                  <a:gd name="T35" fmla="*/ 985 h 2311"/>
                  <a:gd name="T36" fmla="*/ 7 w 10"/>
                  <a:gd name="T37" fmla="*/ 1146 h 2311"/>
                  <a:gd name="T38" fmla="*/ 2 w 10"/>
                  <a:gd name="T39" fmla="*/ 985 h 2311"/>
                  <a:gd name="T40" fmla="*/ 2 w 10"/>
                  <a:gd name="T41" fmla="*/ 980 h 2311"/>
                  <a:gd name="T42" fmla="*/ 7 w 10"/>
                  <a:gd name="T43" fmla="*/ 819 h 2311"/>
                  <a:gd name="T44" fmla="*/ 2 w 10"/>
                  <a:gd name="T45" fmla="*/ 654 h 2311"/>
                  <a:gd name="T46" fmla="*/ 7 w 10"/>
                  <a:gd name="T47" fmla="*/ 815 h 2311"/>
                  <a:gd name="T48" fmla="*/ 2 w 10"/>
                  <a:gd name="T49" fmla="*/ 654 h 2311"/>
                  <a:gd name="T50" fmla="*/ 2 w 10"/>
                  <a:gd name="T51" fmla="*/ 646 h 2311"/>
                  <a:gd name="T52" fmla="*/ 7 w 10"/>
                  <a:gd name="T53" fmla="*/ 488 h 2311"/>
                  <a:gd name="T54" fmla="*/ 2 w 10"/>
                  <a:gd name="T55" fmla="*/ 320 h 2311"/>
                  <a:gd name="T56" fmla="*/ 7 w 10"/>
                  <a:gd name="T57" fmla="*/ 481 h 2311"/>
                  <a:gd name="T58" fmla="*/ 2 w 10"/>
                  <a:gd name="T59" fmla="*/ 320 h 2311"/>
                  <a:gd name="T60" fmla="*/ 2 w 10"/>
                  <a:gd name="T61" fmla="*/ 315 h 2311"/>
                  <a:gd name="T62" fmla="*/ 10 w 10"/>
                  <a:gd name="T63" fmla="*/ 154 h 2311"/>
                  <a:gd name="T64" fmla="*/ 2 w 10"/>
                  <a:gd name="T65" fmla="*/ 0 h 2311"/>
                  <a:gd name="T66" fmla="*/ 10 w 10"/>
                  <a:gd name="T67" fmla="*/ 149 h 2311"/>
                  <a:gd name="T68" fmla="*/ 2 w 10"/>
                  <a:gd name="T69" fmla="*/ 0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2311">
                    <a:moveTo>
                      <a:pt x="0" y="2150"/>
                    </a:moveTo>
                    <a:lnTo>
                      <a:pt x="0" y="2311"/>
                    </a:lnTo>
                    <a:lnTo>
                      <a:pt x="5" y="2311"/>
                    </a:lnTo>
                    <a:lnTo>
                      <a:pt x="5" y="2150"/>
                    </a:lnTo>
                    <a:lnTo>
                      <a:pt x="0" y="2150"/>
                    </a:lnTo>
                    <a:close/>
                    <a:moveTo>
                      <a:pt x="0" y="1982"/>
                    </a:moveTo>
                    <a:lnTo>
                      <a:pt x="0" y="2143"/>
                    </a:lnTo>
                    <a:lnTo>
                      <a:pt x="5" y="2143"/>
                    </a:lnTo>
                    <a:lnTo>
                      <a:pt x="5" y="1982"/>
                    </a:lnTo>
                    <a:lnTo>
                      <a:pt x="0" y="1982"/>
                    </a:lnTo>
                    <a:close/>
                    <a:moveTo>
                      <a:pt x="0" y="1816"/>
                    </a:moveTo>
                    <a:lnTo>
                      <a:pt x="0" y="1977"/>
                    </a:lnTo>
                    <a:lnTo>
                      <a:pt x="5" y="1977"/>
                    </a:lnTo>
                    <a:lnTo>
                      <a:pt x="5" y="1816"/>
                    </a:lnTo>
                    <a:lnTo>
                      <a:pt x="0" y="1816"/>
                    </a:lnTo>
                    <a:close/>
                    <a:moveTo>
                      <a:pt x="0" y="1650"/>
                    </a:moveTo>
                    <a:lnTo>
                      <a:pt x="0" y="1811"/>
                    </a:lnTo>
                    <a:lnTo>
                      <a:pt x="5" y="1811"/>
                    </a:lnTo>
                    <a:lnTo>
                      <a:pt x="7" y="1650"/>
                    </a:lnTo>
                    <a:lnTo>
                      <a:pt x="0" y="1650"/>
                    </a:lnTo>
                    <a:close/>
                    <a:moveTo>
                      <a:pt x="0" y="1485"/>
                    </a:moveTo>
                    <a:lnTo>
                      <a:pt x="0" y="1646"/>
                    </a:lnTo>
                    <a:lnTo>
                      <a:pt x="7" y="1646"/>
                    </a:lnTo>
                    <a:lnTo>
                      <a:pt x="7" y="1485"/>
                    </a:lnTo>
                    <a:lnTo>
                      <a:pt x="0" y="1485"/>
                    </a:lnTo>
                    <a:close/>
                    <a:moveTo>
                      <a:pt x="0" y="1319"/>
                    </a:moveTo>
                    <a:lnTo>
                      <a:pt x="0" y="1477"/>
                    </a:lnTo>
                    <a:lnTo>
                      <a:pt x="7" y="1480"/>
                    </a:lnTo>
                    <a:lnTo>
                      <a:pt x="7" y="1319"/>
                    </a:lnTo>
                    <a:lnTo>
                      <a:pt x="0" y="1319"/>
                    </a:lnTo>
                    <a:close/>
                    <a:moveTo>
                      <a:pt x="2" y="1151"/>
                    </a:moveTo>
                    <a:lnTo>
                      <a:pt x="0" y="1312"/>
                    </a:lnTo>
                    <a:lnTo>
                      <a:pt x="7" y="1312"/>
                    </a:lnTo>
                    <a:lnTo>
                      <a:pt x="7" y="1151"/>
                    </a:lnTo>
                    <a:lnTo>
                      <a:pt x="2" y="1151"/>
                    </a:lnTo>
                    <a:close/>
                    <a:moveTo>
                      <a:pt x="2" y="985"/>
                    </a:moveTo>
                    <a:lnTo>
                      <a:pt x="2" y="1146"/>
                    </a:lnTo>
                    <a:lnTo>
                      <a:pt x="7" y="1146"/>
                    </a:lnTo>
                    <a:lnTo>
                      <a:pt x="7" y="985"/>
                    </a:lnTo>
                    <a:lnTo>
                      <a:pt x="2" y="985"/>
                    </a:lnTo>
                    <a:close/>
                    <a:moveTo>
                      <a:pt x="2" y="819"/>
                    </a:moveTo>
                    <a:lnTo>
                      <a:pt x="2" y="980"/>
                    </a:lnTo>
                    <a:lnTo>
                      <a:pt x="7" y="980"/>
                    </a:lnTo>
                    <a:lnTo>
                      <a:pt x="7" y="819"/>
                    </a:lnTo>
                    <a:lnTo>
                      <a:pt x="2" y="819"/>
                    </a:lnTo>
                    <a:close/>
                    <a:moveTo>
                      <a:pt x="2" y="654"/>
                    </a:moveTo>
                    <a:lnTo>
                      <a:pt x="2" y="815"/>
                    </a:lnTo>
                    <a:lnTo>
                      <a:pt x="7" y="815"/>
                    </a:lnTo>
                    <a:lnTo>
                      <a:pt x="7" y="654"/>
                    </a:lnTo>
                    <a:lnTo>
                      <a:pt x="2" y="654"/>
                    </a:lnTo>
                    <a:close/>
                    <a:moveTo>
                      <a:pt x="2" y="488"/>
                    </a:moveTo>
                    <a:lnTo>
                      <a:pt x="2" y="646"/>
                    </a:lnTo>
                    <a:lnTo>
                      <a:pt x="7" y="646"/>
                    </a:lnTo>
                    <a:lnTo>
                      <a:pt x="7" y="488"/>
                    </a:lnTo>
                    <a:lnTo>
                      <a:pt x="2" y="488"/>
                    </a:lnTo>
                    <a:close/>
                    <a:moveTo>
                      <a:pt x="2" y="320"/>
                    </a:moveTo>
                    <a:lnTo>
                      <a:pt x="2" y="481"/>
                    </a:lnTo>
                    <a:lnTo>
                      <a:pt x="7" y="481"/>
                    </a:lnTo>
                    <a:lnTo>
                      <a:pt x="10" y="320"/>
                    </a:lnTo>
                    <a:lnTo>
                      <a:pt x="2" y="320"/>
                    </a:lnTo>
                    <a:close/>
                    <a:moveTo>
                      <a:pt x="2" y="154"/>
                    </a:moveTo>
                    <a:lnTo>
                      <a:pt x="2" y="315"/>
                    </a:lnTo>
                    <a:lnTo>
                      <a:pt x="10" y="315"/>
                    </a:lnTo>
                    <a:lnTo>
                      <a:pt x="10" y="154"/>
                    </a:lnTo>
                    <a:lnTo>
                      <a:pt x="2" y="154"/>
                    </a:lnTo>
                    <a:close/>
                    <a:moveTo>
                      <a:pt x="2" y="0"/>
                    </a:moveTo>
                    <a:lnTo>
                      <a:pt x="2" y="149"/>
                    </a:lnTo>
                    <a:lnTo>
                      <a:pt x="10" y="149"/>
                    </a:lnTo>
                    <a:lnTo>
                      <a:pt x="10" y="0"/>
                    </a:lnTo>
                    <a:lnTo>
                      <a:pt x="2"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39" name="Freeform 1057"/>
              <p:cNvSpPr>
                <a:spLocks noEditPoints="1"/>
              </p:cNvSpPr>
              <p:nvPr/>
            </p:nvSpPr>
            <p:spPr bwMode="auto">
              <a:xfrm>
                <a:off x="1142" y="955"/>
                <a:ext cx="10" cy="2311"/>
              </a:xfrm>
              <a:custGeom>
                <a:avLst/>
                <a:gdLst>
                  <a:gd name="T0" fmla="*/ 0 w 10"/>
                  <a:gd name="T1" fmla="*/ 2311 h 2311"/>
                  <a:gd name="T2" fmla="*/ 5 w 10"/>
                  <a:gd name="T3" fmla="*/ 2150 h 2311"/>
                  <a:gd name="T4" fmla="*/ 0 w 10"/>
                  <a:gd name="T5" fmla="*/ 1982 h 2311"/>
                  <a:gd name="T6" fmla="*/ 5 w 10"/>
                  <a:gd name="T7" fmla="*/ 2143 h 2311"/>
                  <a:gd name="T8" fmla="*/ 0 w 10"/>
                  <a:gd name="T9" fmla="*/ 1982 h 2311"/>
                  <a:gd name="T10" fmla="*/ 0 w 10"/>
                  <a:gd name="T11" fmla="*/ 1977 h 2311"/>
                  <a:gd name="T12" fmla="*/ 5 w 10"/>
                  <a:gd name="T13" fmla="*/ 1816 h 2311"/>
                  <a:gd name="T14" fmla="*/ 0 w 10"/>
                  <a:gd name="T15" fmla="*/ 1650 h 2311"/>
                  <a:gd name="T16" fmla="*/ 5 w 10"/>
                  <a:gd name="T17" fmla="*/ 1811 h 2311"/>
                  <a:gd name="T18" fmla="*/ 0 w 10"/>
                  <a:gd name="T19" fmla="*/ 1650 h 2311"/>
                  <a:gd name="T20" fmla="*/ 0 w 10"/>
                  <a:gd name="T21" fmla="*/ 1646 h 2311"/>
                  <a:gd name="T22" fmla="*/ 7 w 10"/>
                  <a:gd name="T23" fmla="*/ 1485 h 2311"/>
                  <a:gd name="T24" fmla="*/ 0 w 10"/>
                  <a:gd name="T25" fmla="*/ 1319 h 2311"/>
                  <a:gd name="T26" fmla="*/ 7 w 10"/>
                  <a:gd name="T27" fmla="*/ 1480 h 2311"/>
                  <a:gd name="T28" fmla="*/ 0 w 10"/>
                  <a:gd name="T29" fmla="*/ 1319 h 2311"/>
                  <a:gd name="T30" fmla="*/ 0 w 10"/>
                  <a:gd name="T31" fmla="*/ 1312 h 2311"/>
                  <a:gd name="T32" fmla="*/ 7 w 10"/>
                  <a:gd name="T33" fmla="*/ 1151 h 2311"/>
                  <a:gd name="T34" fmla="*/ 2 w 10"/>
                  <a:gd name="T35" fmla="*/ 985 h 2311"/>
                  <a:gd name="T36" fmla="*/ 7 w 10"/>
                  <a:gd name="T37" fmla="*/ 1146 h 2311"/>
                  <a:gd name="T38" fmla="*/ 2 w 10"/>
                  <a:gd name="T39" fmla="*/ 985 h 2311"/>
                  <a:gd name="T40" fmla="*/ 2 w 10"/>
                  <a:gd name="T41" fmla="*/ 980 h 2311"/>
                  <a:gd name="T42" fmla="*/ 7 w 10"/>
                  <a:gd name="T43" fmla="*/ 819 h 2311"/>
                  <a:gd name="T44" fmla="*/ 2 w 10"/>
                  <a:gd name="T45" fmla="*/ 654 h 2311"/>
                  <a:gd name="T46" fmla="*/ 7 w 10"/>
                  <a:gd name="T47" fmla="*/ 815 h 2311"/>
                  <a:gd name="T48" fmla="*/ 2 w 10"/>
                  <a:gd name="T49" fmla="*/ 654 h 2311"/>
                  <a:gd name="T50" fmla="*/ 2 w 10"/>
                  <a:gd name="T51" fmla="*/ 646 h 2311"/>
                  <a:gd name="T52" fmla="*/ 7 w 10"/>
                  <a:gd name="T53" fmla="*/ 488 h 2311"/>
                  <a:gd name="T54" fmla="*/ 2 w 10"/>
                  <a:gd name="T55" fmla="*/ 320 h 2311"/>
                  <a:gd name="T56" fmla="*/ 7 w 10"/>
                  <a:gd name="T57" fmla="*/ 481 h 2311"/>
                  <a:gd name="T58" fmla="*/ 2 w 10"/>
                  <a:gd name="T59" fmla="*/ 320 h 2311"/>
                  <a:gd name="T60" fmla="*/ 2 w 10"/>
                  <a:gd name="T61" fmla="*/ 315 h 2311"/>
                  <a:gd name="T62" fmla="*/ 10 w 10"/>
                  <a:gd name="T63" fmla="*/ 154 h 2311"/>
                  <a:gd name="T64" fmla="*/ 2 w 10"/>
                  <a:gd name="T65" fmla="*/ 0 h 2311"/>
                  <a:gd name="T66" fmla="*/ 10 w 10"/>
                  <a:gd name="T67" fmla="*/ 149 h 2311"/>
                  <a:gd name="T68" fmla="*/ 2 w 10"/>
                  <a:gd name="T69" fmla="*/ 0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2311">
                    <a:moveTo>
                      <a:pt x="0" y="2150"/>
                    </a:moveTo>
                    <a:lnTo>
                      <a:pt x="0" y="2311"/>
                    </a:lnTo>
                    <a:lnTo>
                      <a:pt x="5" y="2311"/>
                    </a:lnTo>
                    <a:lnTo>
                      <a:pt x="5" y="2150"/>
                    </a:lnTo>
                    <a:lnTo>
                      <a:pt x="0" y="2150"/>
                    </a:lnTo>
                    <a:moveTo>
                      <a:pt x="0" y="1982"/>
                    </a:moveTo>
                    <a:lnTo>
                      <a:pt x="0" y="2143"/>
                    </a:lnTo>
                    <a:lnTo>
                      <a:pt x="5" y="2143"/>
                    </a:lnTo>
                    <a:lnTo>
                      <a:pt x="5" y="1982"/>
                    </a:lnTo>
                    <a:lnTo>
                      <a:pt x="0" y="1982"/>
                    </a:lnTo>
                    <a:moveTo>
                      <a:pt x="0" y="1816"/>
                    </a:moveTo>
                    <a:lnTo>
                      <a:pt x="0" y="1977"/>
                    </a:lnTo>
                    <a:lnTo>
                      <a:pt x="5" y="1977"/>
                    </a:lnTo>
                    <a:lnTo>
                      <a:pt x="5" y="1816"/>
                    </a:lnTo>
                    <a:lnTo>
                      <a:pt x="0" y="1816"/>
                    </a:lnTo>
                    <a:moveTo>
                      <a:pt x="0" y="1650"/>
                    </a:moveTo>
                    <a:lnTo>
                      <a:pt x="0" y="1811"/>
                    </a:lnTo>
                    <a:lnTo>
                      <a:pt x="5" y="1811"/>
                    </a:lnTo>
                    <a:lnTo>
                      <a:pt x="7" y="1650"/>
                    </a:lnTo>
                    <a:lnTo>
                      <a:pt x="0" y="1650"/>
                    </a:lnTo>
                    <a:moveTo>
                      <a:pt x="0" y="1485"/>
                    </a:moveTo>
                    <a:lnTo>
                      <a:pt x="0" y="1646"/>
                    </a:lnTo>
                    <a:lnTo>
                      <a:pt x="7" y="1646"/>
                    </a:lnTo>
                    <a:lnTo>
                      <a:pt x="7" y="1485"/>
                    </a:lnTo>
                    <a:lnTo>
                      <a:pt x="0" y="1485"/>
                    </a:lnTo>
                    <a:moveTo>
                      <a:pt x="0" y="1319"/>
                    </a:moveTo>
                    <a:lnTo>
                      <a:pt x="0" y="1477"/>
                    </a:lnTo>
                    <a:lnTo>
                      <a:pt x="7" y="1480"/>
                    </a:lnTo>
                    <a:lnTo>
                      <a:pt x="7" y="1319"/>
                    </a:lnTo>
                    <a:lnTo>
                      <a:pt x="0" y="1319"/>
                    </a:lnTo>
                    <a:moveTo>
                      <a:pt x="2" y="1151"/>
                    </a:moveTo>
                    <a:lnTo>
                      <a:pt x="0" y="1312"/>
                    </a:lnTo>
                    <a:lnTo>
                      <a:pt x="7" y="1312"/>
                    </a:lnTo>
                    <a:lnTo>
                      <a:pt x="7" y="1151"/>
                    </a:lnTo>
                    <a:lnTo>
                      <a:pt x="2" y="1151"/>
                    </a:lnTo>
                    <a:moveTo>
                      <a:pt x="2" y="985"/>
                    </a:moveTo>
                    <a:lnTo>
                      <a:pt x="2" y="1146"/>
                    </a:lnTo>
                    <a:lnTo>
                      <a:pt x="7" y="1146"/>
                    </a:lnTo>
                    <a:lnTo>
                      <a:pt x="7" y="985"/>
                    </a:lnTo>
                    <a:lnTo>
                      <a:pt x="2" y="985"/>
                    </a:lnTo>
                    <a:moveTo>
                      <a:pt x="2" y="819"/>
                    </a:moveTo>
                    <a:lnTo>
                      <a:pt x="2" y="980"/>
                    </a:lnTo>
                    <a:lnTo>
                      <a:pt x="7" y="980"/>
                    </a:lnTo>
                    <a:lnTo>
                      <a:pt x="7" y="819"/>
                    </a:lnTo>
                    <a:lnTo>
                      <a:pt x="2" y="819"/>
                    </a:lnTo>
                    <a:moveTo>
                      <a:pt x="2" y="654"/>
                    </a:moveTo>
                    <a:lnTo>
                      <a:pt x="2" y="815"/>
                    </a:lnTo>
                    <a:lnTo>
                      <a:pt x="7" y="815"/>
                    </a:lnTo>
                    <a:lnTo>
                      <a:pt x="7" y="654"/>
                    </a:lnTo>
                    <a:lnTo>
                      <a:pt x="2" y="654"/>
                    </a:lnTo>
                    <a:moveTo>
                      <a:pt x="2" y="488"/>
                    </a:moveTo>
                    <a:lnTo>
                      <a:pt x="2" y="646"/>
                    </a:lnTo>
                    <a:lnTo>
                      <a:pt x="7" y="646"/>
                    </a:lnTo>
                    <a:lnTo>
                      <a:pt x="7" y="488"/>
                    </a:lnTo>
                    <a:lnTo>
                      <a:pt x="2" y="488"/>
                    </a:lnTo>
                    <a:moveTo>
                      <a:pt x="2" y="320"/>
                    </a:moveTo>
                    <a:lnTo>
                      <a:pt x="2" y="481"/>
                    </a:lnTo>
                    <a:lnTo>
                      <a:pt x="7" y="481"/>
                    </a:lnTo>
                    <a:lnTo>
                      <a:pt x="10" y="320"/>
                    </a:lnTo>
                    <a:lnTo>
                      <a:pt x="2" y="320"/>
                    </a:lnTo>
                    <a:moveTo>
                      <a:pt x="2" y="154"/>
                    </a:moveTo>
                    <a:lnTo>
                      <a:pt x="2" y="315"/>
                    </a:lnTo>
                    <a:lnTo>
                      <a:pt x="10" y="315"/>
                    </a:lnTo>
                    <a:lnTo>
                      <a:pt x="10" y="154"/>
                    </a:lnTo>
                    <a:lnTo>
                      <a:pt x="2" y="154"/>
                    </a:lnTo>
                    <a:moveTo>
                      <a:pt x="2" y="0"/>
                    </a:moveTo>
                    <a:lnTo>
                      <a:pt x="2" y="149"/>
                    </a:lnTo>
                    <a:lnTo>
                      <a:pt x="10" y="149"/>
                    </a:lnTo>
                    <a:lnTo>
                      <a:pt x="1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40" name="Freeform 1058"/>
              <p:cNvSpPr>
                <a:spLocks noEditPoints="1"/>
              </p:cNvSpPr>
              <p:nvPr/>
            </p:nvSpPr>
            <p:spPr bwMode="auto">
              <a:xfrm>
                <a:off x="976" y="955"/>
                <a:ext cx="10" cy="2311"/>
              </a:xfrm>
              <a:custGeom>
                <a:avLst/>
                <a:gdLst>
                  <a:gd name="T0" fmla="*/ 0 w 10"/>
                  <a:gd name="T1" fmla="*/ 2311 h 2311"/>
                  <a:gd name="T2" fmla="*/ 5 w 10"/>
                  <a:gd name="T3" fmla="*/ 2150 h 2311"/>
                  <a:gd name="T4" fmla="*/ 0 w 10"/>
                  <a:gd name="T5" fmla="*/ 1982 h 2311"/>
                  <a:gd name="T6" fmla="*/ 5 w 10"/>
                  <a:gd name="T7" fmla="*/ 2143 h 2311"/>
                  <a:gd name="T8" fmla="*/ 0 w 10"/>
                  <a:gd name="T9" fmla="*/ 1982 h 2311"/>
                  <a:gd name="T10" fmla="*/ 0 w 10"/>
                  <a:gd name="T11" fmla="*/ 1977 h 2311"/>
                  <a:gd name="T12" fmla="*/ 5 w 10"/>
                  <a:gd name="T13" fmla="*/ 1816 h 2311"/>
                  <a:gd name="T14" fmla="*/ 0 w 10"/>
                  <a:gd name="T15" fmla="*/ 1650 h 2311"/>
                  <a:gd name="T16" fmla="*/ 5 w 10"/>
                  <a:gd name="T17" fmla="*/ 1811 h 2311"/>
                  <a:gd name="T18" fmla="*/ 0 w 10"/>
                  <a:gd name="T19" fmla="*/ 1650 h 2311"/>
                  <a:gd name="T20" fmla="*/ 0 w 10"/>
                  <a:gd name="T21" fmla="*/ 1646 h 2311"/>
                  <a:gd name="T22" fmla="*/ 5 w 10"/>
                  <a:gd name="T23" fmla="*/ 1485 h 2311"/>
                  <a:gd name="T24" fmla="*/ 0 w 10"/>
                  <a:gd name="T25" fmla="*/ 1319 h 2311"/>
                  <a:gd name="T26" fmla="*/ 5 w 10"/>
                  <a:gd name="T27" fmla="*/ 1477 h 2311"/>
                  <a:gd name="T28" fmla="*/ 0 w 10"/>
                  <a:gd name="T29" fmla="*/ 1319 h 2311"/>
                  <a:gd name="T30" fmla="*/ 0 w 10"/>
                  <a:gd name="T31" fmla="*/ 1312 h 2311"/>
                  <a:gd name="T32" fmla="*/ 8 w 10"/>
                  <a:gd name="T33" fmla="*/ 1151 h 2311"/>
                  <a:gd name="T34" fmla="*/ 3 w 10"/>
                  <a:gd name="T35" fmla="*/ 985 h 2311"/>
                  <a:gd name="T36" fmla="*/ 8 w 10"/>
                  <a:gd name="T37" fmla="*/ 1146 h 2311"/>
                  <a:gd name="T38" fmla="*/ 3 w 10"/>
                  <a:gd name="T39" fmla="*/ 985 h 2311"/>
                  <a:gd name="T40" fmla="*/ 3 w 10"/>
                  <a:gd name="T41" fmla="*/ 980 h 2311"/>
                  <a:gd name="T42" fmla="*/ 8 w 10"/>
                  <a:gd name="T43" fmla="*/ 819 h 2311"/>
                  <a:gd name="T44" fmla="*/ 3 w 10"/>
                  <a:gd name="T45" fmla="*/ 654 h 2311"/>
                  <a:gd name="T46" fmla="*/ 8 w 10"/>
                  <a:gd name="T47" fmla="*/ 815 h 2311"/>
                  <a:gd name="T48" fmla="*/ 3 w 10"/>
                  <a:gd name="T49" fmla="*/ 654 h 2311"/>
                  <a:gd name="T50" fmla="*/ 3 w 10"/>
                  <a:gd name="T51" fmla="*/ 646 h 2311"/>
                  <a:gd name="T52" fmla="*/ 8 w 10"/>
                  <a:gd name="T53" fmla="*/ 485 h 2311"/>
                  <a:gd name="T54" fmla="*/ 3 w 10"/>
                  <a:gd name="T55" fmla="*/ 320 h 2311"/>
                  <a:gd name="T56" fmla="*/ 8 w 10"/>
                  <a:gd name="T57" fmla="*/ 481 h 2311"/>
                  <a:gd name="T58" fmla="*/ 3 w 10"/>
                  <a:gd name="T59" fmla="*/ 320 h 2311"/>
                  <a:gd name="T60" fmla="*/ 3 w 10"/>
                  <a:gd name="T61" fmla="*/ 315 h 2311"/>
                  <a:gd name="T62" fmla="*/ 8 w 10"/>
                  <a:gd name="T63" fmla="*/ 154 h 2311"/>
                  <a:gd name="T64" fmla="*/ 3 w 10"/>
                  <a:gd name="T65" fmla="*/ 0 h 2311"/>
                  <a:gd name="T66" fmla="*/ 8 w 10"/>
                  <a:gd name="T67" fmla="*/ 149 h 2311"/>
                  <a:gd name="T68" fmla="*/ 3 w 10"/>
                  <a:gd name="T69" fmla="*/ 0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2311">
                    <a:moveTo>
                      <a:pt x="0" y="2150"/>
                    </a:moveTo>
                    <a:lnTo>
                      <a:pt x="0" y="2311"/>
                    </a:lnTo>
                    <a:lnTo>
                      <a:pt x="5" y="2311"/>
                    </a:lnTo>
                    <a:lnTo>
                      <a:pt x="5" y="2150"/>
                    </a:lnTo>
                    <a:lnTo>
                      <a:pt x="0" y="2150"/>
                    </a:lnTo>
                    <a:close/>
                    <a:moveTo>
                      <a:pt x="0" y="1982"/>
                    </a:moveTo>
                    <a:lnTo>
                      <a:pt x="0" y="2143"/>
                    </a:lnTo>
                    <a:lnTo>
                      <a:pt x="5" y="2143"/>
                    </a:lnTo>
                    <a:lnTo>
                      <a:pt x="5" y="1982"/>
                    </a:lnTo>
                    <a:lnTo>
                      <a:pt x="0" y="1982"/>
                    </a:lnTo>
                    <a:close/>
                    <a:moveTo>
                      <a:pt x="0" y="1816"/>
                    </a:moveTo>
                    <a:lnTo>
                      <a:pt x="0" y="1977"/>
                    </a:lnTo>
                    <a:lnTo>
                      <a:pt x="5" y="1977"/>
                    </a:lnTo>
                    <a:lnTo>
                      <a:pt x="5" y="1816"/>
                    </a:lnTo>
                    <a:lnTo>
                      <a:pt x="0" y="1816"/>
                    </a:lnTo>
                    <a:close/>
                    <a:moveTo>
                      <a:pt x="0" y="1650"/>
                    </a:moveTo>
                    <a:lnTo>
                      <a:pt x="0" y="1811"/>
                    </a:lnTo>
                    <a:lnTo>
                      <a:pt x="5" y="1811"/>
                    </a:lnTo>
                    <a:lnTo>
                      <a:pt x="5" y="1650"/>
                    </a:lnTo>
                    <a:lnTo>
                      <a:pt x="0" y="1650"/>
                    </a:lnTo>
                    <a:close/>
                    <a:moveTo>
                      <a:pt x="0" y="1485"/>
                    </a:moveTo>
                    <a:lnTo>
                      <a:pt x="0" y="1646"/>
                    </a:lnTo>
                    <a:lnTo>
                      <a:pt x="5" y="1646"/>
                    </a:lnTo>
                    <a:lnTo>
                      <a:pt x="5" y="1485"/>
                    </a:lnTo>
                    <a:lnTo>
                      <a:pt x="0" y="1485"/>
                    </a:lnTo>
                    <a:close/>
                    <a:moveTo>
                      <a:pt x="0" y="1319"/>
                    </a:moveTo>
                    <a:lnTo>
                      <a:pt x="0" y="1477"/>
                    </a:lnTo>
                    <a:lnTo>
                      <a:pt x="5" y="1477"/>
                    </a:lnTo>
                    <a:lnTo>
                      <a:pt x="8" y="1319"/>
                    </a:lnTo>
                    <a:lnTo>
                      <a:pt x="0" y="1319"/>
                    </a:lnTo>
                    <a:close/>
                    <a:moveTo>
                      <a:pt x="0" y="1151"/>
                    </a:moveTo>
                    <a:lnTo>
                      <a:pt x="0" y="1312"/>
                    </a:lnTo>
                    <a:lnTo>
                      <a:pt x="8" y="1312"/>
                    </a:lnTo>
                    <a:lnTo>
                      <a:pt x="8" y="1151"/>
                    </a:lnTo>
                    <a:lnTo>
                      <a:pt x="0" y="1151"/>
                    </a:lnTo>
                    <a:close/>
                    <a:moveTo>
                      <a:pt x="3" y="985"/>
                    </a:moveTo>
                    <a:lnTo>
                      <a:pt x="0" y="1146"/>
                    </a:lnTo>
                    <a:lnTo>
                      <a:pt x="8" y="1146"/>
                    </a:lnTo>
                    <a:lnTo>
                      <a:pt x="8" y="985"/>
                    </a:lnTo>
                    <a:lnTo>
                      <a:pt x="3" y="985"/>
                    </a:lnTo>
                    <a:close/>
                    <a:moveTo>
                      <a:pt x="3" y="819"/>
                    </a:moveTo>
                    <a:lnTo>
                      <a:pt x="3" y="980"/>
                    </a:lnTo>
                    <a:lnTo>
                      <a:pt x="8" y="980"/>
                    </a:lnTo>
                    <a:lnTo>
                      <a:pt x="8" y="819"/>
                    </a:lnTo>
                    <a:lnTo>
                      <a:pt x="3" y="819"/>
                    </a:lnTo>
                    <a:close/>
                    <a:moveTo>
                      <a:pt x="3" y="654"/>
                    </a:moveTo>
                    <a:lnTo>
                      <a:pt x="3" y="815"/>
                    </a:lnTo>
                    <a:lnTo>
                      <a:pt x="8" y="815"/>
                    </a:lnTo>
                    <a:lnTo>
                      <a:pt x="8" y="654"/>
                    </a:lnTo>
                    <a:lnTo>
                      <a:pt x="3" y="654"/>
                    </a:lnTo>
                    <a:close/>
                    <a:moveTo>
                      <a:pt x="3" y="485"/>
                    </a:moveTo>
                    <a:lnTo>
                      <a:pt x="3" y="646"/>
                    </a:lnTo>
                    <a:lnTo>
                      <a:pt x="8" y="646"/>
                    </a:lnTo>
                    <a:lnTo>
                      <a:pt x="8" y="485"/>
                    </a:lnTo>
                    <a:lnTo>
                      <a:pt x="3" y="485"/>
                    </a:lnTo>
                    <a:close/>
                    <a:moveTo>
                      <a:pt x="3" y="320"/>
                    </a:moveTo>
                    <a:lnTo>
                      <a:pt x="3" y="481"/>
                    </a:lnTo>
                    <a:lnTo>
                      <a:pt x="8" y="481"/>
                    </a:lnTo>
                    <a:lnTo>
                      <a:pt x="8" y="320"/>
                    </a:lnTo>
                    <a:lnTo>
                      <a:pt x="3" y="320"/>
                    </a:lnTo>
                    <a:close/>
                    <a:moveTo>
                      <a:pt x="3" y="154"/>
                    </a:moveTo>
                    <a:lnTo>
                      <a:pt x="3" y="315"/>
                    </a:lnTo>
                    <a:lnTo>
                      <a:pt x="8" y="315"/>
                    </a:lnTo>
                    <a:lnTo>
                      <a:pt x="8" y="154"/>
                    </a:lnTo>
                    <a:lnTo>
                      <a:pt x="3" y="154"/>
                    </a:lnTo>
                    <a:close/>
                    <a:moveTo>
                      <a:pt x="3" y="0"/>
                    </a:moveTo>
                    <a:lnTo>
                      <a:pt x="3" y="149"/>
                    </a:lnTo>
                    <a:lnTo>
                      <a:pt x="8" y="149"/>
                    </a:lnTo>
                    <a:lnTo>
                      <a:pt x="10" y="0"/>
                    </a:lnTo>
                    <a:lnTo>
                      <a:pt x="3"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41" name="Freeform 1059"/>
              <p:cNvSpPr>
                <a:spLocks noEditPoints="1"/>
              </p:cNvSpPr>
              <p:nvPr/>
            </p:nvSpPr>
            <p:spPr bwMode="auto">
              <a:xfrm>
                <a:off x="976" y="955"/>
                <a:ext cx="10" cy="2311"/>
              </a:xfrm>
              <a:custGeom>
                <a:avLst/>
                <a:gdLst>
                  <a:gd name="T0" fmla="*/ 0 w 10"/>
                  <a:gd name="T1" fmla="*/ 2311 h 2311"/>
                  <a:gd name="T2" fmla="*/ 5 w 10"/>
                  <a:gd name="T3" fmla="*/ 2150 h 2311"/>
                  <a:gd name="T4" fmla="*/ 0 w 10"/>
                  <a:gd name="T5" fmla="*/ 1982 h 2311"/>
                  <a:gd name="T6" fmla="*/ 5 w 10"/>
                  <a:gd name="T7" fmla="*/ 2143 h 2311"/>
                  <a:gd name="T8" fmla="*/ 0 w 10"/>
                  <a:gd name="T9" fmla="*/ 1982 h 2311"/>
                  <a:gd name="T10" fmla="*/ 0 w 10"/>
                  <a:gd name="T11" fmla="*/ 1977 h 2311"/>
                  <a:gd name="T12" fmla="*/ 5 w 10"/>
                  <a:gd name="T13" fmla="*/ 1816 h 2311"/>
                  <a:gd name="T14" fmla="*/ 0 w 10"/>
                  <a:gd name="T15" fmla="*/ 1650 h 2311"/>
                  <a:gd name="T16" fmla="*/ 5 w 10"/>
                  <a:gd name="T17" fmla="*/ 1811 h 2311"/>
                  <a:gd name="T18" fmla="*/ 0 w 10"/>
                  <a:gd name="T19" fmla="*/ 1650 h 2311"/>
                  <a:gd name="T20" fmla="*/ 0 w 10"/>
                  <a:gd name="T21" fmla="*/ 1646 h 2311"/>
                  <a:gd name="T22" fmla="*/ 5 w 10"/>
                  <a:gd name="T23" fmla="*/ 1485 h 2311"/>
                  <a:gd name="T24" fmla="*/ 0 w 10"/>
                  <a:gd name="T25" fmla="*/ 1319 h 2311"/>
                  <a:gd name="T26" fmla="*/ 5 w 10"/>
                  <a:gd name="T27" fmla="*/ 1477 h 2311"/>
                  <a:gd name="T28" fmla="*/ 0 w 10"/>
                  <a:gd name="T29" fmla="*/ 1319 h 2311"/>
                  <a:gd name="T30" fmla="*/ 0 w 10"/>
                  <a:gd name="T31" fmla="*/ 1312 h 2311"/>
                  <a:gd name="T32" fmla="*/ 8 w 10"/>
                  <a:gd name="T33" fmla="*/ 1151 h 2311"/>
                  <a:gd name="T34" fmla="*/ 3 w 10"/>
                  <a:gd name="T35" fmla="*/ 985 h 2311"/>
                  <a:gd name="T36" fmla="*/ 8 w 10"/>
                  <a:gd name="T37" fmla="*/ 1146 h 2311"/>
                  <a:gd name="T38" fmla="*/ 3 w 10"/>
                  <a:gd name="T39" fmla="*/ 985 h 2311"/>
                  <a:gd name="T40" fmla="*/ 3 w 10"/>
                  <a:gd name="T41" fmla="*/ 980 h 2311"/>
                  <a:gd name="T42" fmla="*/ 8 w 10"/>
                  <a:gd name="T43" fmla="*/ 819 h 2311"/>
                  <a:gd name="T44" fmla="*/ 3 w 10"/>
                  <a:gd name="T45" fmla="*/ 654 h 2311"/>
                  <a:gd name="T46" fmla="*/ 8 w 10"/>
                  <a:gd name="T47" fmla="*/ 815 h 2311"/>
                  <a:gd name="T48" fmla="*/ 3 w 10"/>
                  <a:gd name="T49" fmla="*/ 654 h 2311"/>
                  <a:gd name="T50" fmla="*/ 3 w 10"/>
                  <a:gd name="T51" fmla="*/ 646 h 2311"/>
                  <a:gd name="T52" fmla="*/ 8 w 10"/>
                  <a:gd name="T53" fmla="*/ 485 h 2311"/>
                  <a:gd name="T54" fmla="*/ 3 w 10"/>
                  <a:gd name="T55" fmla="*/ 320 h 2311"/>
                  <a:gd name="T56" fmla="*/ 8 w 10"/>
                  <a:gd name="T57" fmla="*/ 481 h 2311"/>
                  <a:gd name="T58" fmla="*/ 3 w 10"/>
                  <a:gd name="T59" fmla="*/ 320 h 2311"/>
                  <a:gd name="T60" fmla="*/ 3 w 10"/>
                  <a:gd name="T61" fmla="*/ 315 h 2311"/>
                  <a:gd name="T62" fmla="*/ 8 w 10"/>
                  <a:gd name="T63" fmla="*/ 154 h 2311"/>
                  <a:gd name="T64" fmla="*/ 3 w 10"/>
                  <a:gd name="T65" fmla="*/ 0 h 2311"/>
                  <a:gd name="T66" fmla="*/ 8 w 10"/>
                  <a:gd name="T67" fmla="*/ 149 h 2311"/>
                  <a:gd name="T68" fmla="*/ 3 w 10"/>
                  <a:gd name="T69" fmla="*/ 0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2311">
                    <a:moveTo>
                      <a:pt x="0" y="2150"/>
                    </a:moveTo>
                    <a:lnTo>
                      <a:pt x="0" y="2311"/>
                    </a:lnTo>
                    <a:lnTo>
                      <a:pt x="5" y="2311"/>
                    </a:lnTo>
                    <a:lnTo>
                      <a:pt x="5" y="2150"/>
                    </a:lnTo>
                    <a:lnTo>
                      <a:pt x="0" y="2150"/>
                    </a:lnTo>
                    <a:moveTo>
                      <a:pt x="0" y="1982"/>
                    </a:moveTo>
                    <a:lnTo>
                      <a:pt x="0" y="2143"/>
                    </a:lnTo>
                    <a:lnTo>
                      <a:pt x="5" y="2143"/>
                    </a:lnTo>
                    <a:lnTo>
                      <a:pt x="5" y="1982"/>
                    </a:lnTo>
                    <a:lnTo>
                      <a:pt x="0" y="1982"/>
                    </a:lnTo>
                    <a:moveTo>
                      <a:pt x="0" y="1816"/>
                    </a:moveTo>
                    <a:lnTo>
                      <a:pt x="0" y="1977"/>
                    </a:lnTo>
                    <a:lnTo>
                      <a:pt x="5" y="1977"/>
                    </a:lnTo>
                    <a:lnTo>
                      <a:pt x="5" y="1816"/>
                    </a:lnTo>
                    <a:lnTo>
                      <a:pt x="0" y="1816"/>
                    </a:lnTo>
                    <a:moveTo>
                      <a:pt x="0" y="1650"/>
                    </a:moveTo>
                    <a:lnTo>
                      <a:pt x="0" y="1811"/>
                    </a:lnTo>
                    <a:lnTo>
                      <a:pt x="5" y="1811"/>
                    </a:lnTo>
                    <a:lnTo>
                      <a:pt x="5" y="1650"/>
                    </a:lnTo>
                    <a:lnTo>
                      <a:pt x="0" y="1650"/>
                    </a:lnTo>
                    <a:moveTo>
                      <a:pt x="0" y="1485"/>
                    </a:moveTo>
                    <a:lnTo>
                      <a:pt x="0" y="1646"/>
                    </a:lnTo>
                    <a:lnTo>
                      <a:pt x="5" y="1646"/>
                    </a:lnTo>
                    <a:lnTo>
                      <a:pt x="5" y="1485"/>
                    </a:lnTo>
                    <a:lnTo>
                      <a:pt x="0" y="1485"/>
                    </a:lnTo>
                    <a:moveTo>
                      <a:pt x="0" y="1319"/>
                    </a:moveTo>
                    <a:lnTo>
                      <a:pt x="0" y="1477"/>
                    </a:lnTo>
                    <a:lnTo>
                      <a:pt x="5" y="1477"/>
                    </a:lnTo>
                    <a:lnTo>
                      <a:pt x="8" y="1319"/>
                    </a:lnTo>
                    <a:lnTo>
                      <a:pt x="0" y="1319"/>
                    </a:lnTo>
                    <a:moveTo>
                      <a:pt x="0" y="1151"/>
                    </a:moveTo>
                    <a:lnTo>
                      <a:pt x="0" y="1312"/>
                    </a:lnTo>
                    <a:lnTo>
                      <a:pt x="8" y="1312"/>
                    </a:lnTo>
                    <a:lnTo>
                      <a:pt x="8" y="1151"/>
                    </a:lnTo>
                    <a:lnTo>
                      <a:pt x="0" y="1151"/>
                    </a:lnTo>
                    <a:moveTo>
                      <a:pt x="3" y="985"/>
                    </a:moveTo>
                    <a:lnTo>
                      <a:pt x="0" y="1146"/>
                    </a:lnTo>
                    <a:lnTo>
                      <a:pt x="8" y="1146"/>
                    </a:lnTo>
                    <a:lnTo>
                      <a:pt x="8" y="985"/>
                    </a:lnTo>
                    <a:lnTo>
                      <a:pt x="3" y="985"/>
                    </a:lnTo>
                    <a:moveTo>
                      <a:pt x="3" y="819"/>
                    </a:moveTo>
                    <a:lnTo>
                      <a:pt x="3" y="980"/>
                    </a:lnTo>
                    <a:lnTo>
                      <a:pt x="8" y="980"/>
                    </a:lnTo>
                    <a:lnTo>
                      <a:pt x="8" y="819"/>
                    </a:lnTo>
                    <a:lnTo>
                      <a:pt x="3" y="819"/>
                    </a:lnTo>
                    <a:moveTo>
                      <a:pt x="3" y="654"/>
                    </a:moveTo>
                    <a:lnTo>
                      <a:pt x="3" y="815"/>
                    </a:lnTo>
                    <a:lnTo>
                      <a:pt x="8" y="815"/>
                    </a:lnTo>
                    <a:lnTo>
                      <a:pt x="8" y="654"/>
                    </a:lnTo>
                    <a:lnTo>
                      <a:pt x="3" y="654"/>
                    </a:lnTo>
                    <a:moveTo>
                      <a:pt x="3" y="485"/>
                    </a:moveTo>
                    <a:lnTo>
                      <a:pt x="3" y="646"/>
                    </a:lnTo>
                    <a:lnTo>
                      <a:pt x="8" y="646"/>
                    </a:lnTo>
                    <a:lnTo>
                      <a:pt x="8" y="485"/>
                    </a:lnTo>
                    <a:lnTo>
                      <a:pt x="3" y="485"/>
                    </a:lnTo>
                    <a:moveTo>
                      <a:pt x="3" y="320"/>
                    </a:moveTo>
                    <a:lnTo>
                      <a:pt x="3" y="481"/>
                    </a:lnTo>
                    <a:lnTo>
                      <a:pt x="8" y="481"/>
                    </a:lnTo>
                    <a:lnTo>
                      <a:pt x="8" y="320"/>
                    </a:lnTo>
                    <a:lnTo>
                      <a:pt x="3" y="320"/>
                    </a:lnTo>
                    <a:moveTo>
                      <a:pt x="3" y="154"/>
                    </a:moveTo>
                    <a:lnTo>
                      <a:pt x="3" y="315"/>
                    </a:lnTo>
                    <a:lnTo>
                      <a:pt x="8" y="315"/>
                    </a:lnTo>
                    <a:lnTo>
                      <a:pt x="8" y="154"/>
                    </a:lnTo>
                    <a:lnTo>
                      <a:pt x="3" y="154"/>
                    </a:lnTo>
                    <a:moveTo>
                      <a:pt x="3" y="0"/>
                    </a:moveTo>
                    <a:lnTo>
                      <a:pt x="3" y="149"/>
                    </a:lnTo>
                    <a:lnTo>
                      <a:pt x="8" y="149"/>
                    </a:lnTo>
                    <a:lnTo>
                      <a:pt x="1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42" name="Freeform 1060"/>
              <p:cNvSpPr>
                <a:spLocks noEditPoints="1"/>
              </p:cNvSpPr>
              <p:nvPr/>
            </p:nvSpPr>
            <p:spPr bwMode="auto">
              <a:xfrm>
                <a:off x="943" y="3098"/>
                <a:ext cx="547" cy="7"/>
              </a:xfrm>
              <a:custGeom>
                <a:avLst/>
                <a:gdLst>
                  <a:gd name="T0" fmla="*/ 537 w 547"/>
                  <a:gd name="T1" fmla="*/ 2 h 7"/>
                  <a:gd name="T2" fmla="*/ 537 w 547"/>
                  <a:gd name="T3" fmla="*/ 7 h 7"/>
                  <a:gd name="T4" fmla="*/ 540 w 547"/>
                  <a:gd name="T5" fmla="*/ 7 h 7"/>
                  <a:gd name="T6" fmla="*/ 547 w 547"/>
                  <a:gd name="T7" fmla="*/ 2 h 7"/>
                  <a:gd name="T8" fmla="*/ 537 w 547"/>
                  <a:gd name="T9" fmla="*/ 2 h 7"/>
                  <a:gd name="T10" fmla="*/ 369 w 547"/>
                  <a:gd name="T11" fmla="*/ 0 h 7"/>
                  <a:gd name="T12" fmla="*/ 369 w 547"/>
                  <a:gd name="T13" fmla="*/ 7 h 7"/>
                  <a:gd name="T14" fmla="*/ 530 w 547"/>
                  <a:gd name="T15" fmla="*/ 7 h 7"/>
                  <a:gd name="T16" fmla="*/ 530 w 547"/>
                  <a:gd name="T17" fmla="*/ 2 h 7"/>
                  <a:gd name="T18" fmla="*/ 369 w 547"/>
                  <a:gd name="T19" fmla="*/ 0 h 7"/>
                  <a:gd name="T20" fmla="*/ 204 w 547"/>
                  <a:gd name="T21" fmla="*/ 0 h 7"/>
                  <a:gd name="T22" fmla="*/ 204 w 547"/>
                  <a:gd name="T23" fmla="*/ 7 h 7"/>
                  <a:gd name="T24" fmla="*/ 365 w 547"/>
                  <a:gd name="T25" fmla="*/ 7 h 7"/>
                  <a:gd name="T26" fmla="*/ 365 w 547"/>
                  <a:gd name="T27" fmla="*/ 0 h 7"/>
                  <a:gd name="T28" fmla="*/ 204 w 547"/>
                  <a:gd name="T29" fmla="*/ 0 h 7"/>
                  <a:gd name="T30" fmla="*/ 38 w 547"/>
                  <a:gd name="T31" fmla="*/ 0 h 7"/>
                  <a:gd name="T32" fmla="*/ 38 w 547"/>
                  <a:gd name="T33" fmla="*/ 7 h 7"/>
                  <a:gd name="T34" fmla="*/ 199 w 547"/>
                  <a:gd name="T35" fmla="*/ 7 h 7"/>
                  <a:gd name="T36" fmla="*/ 199 w 547"/>
                  <a:gd name="T37" fmla="*/ 0 h 7"/>
                  <a:gd name="T38" fmla="*/ 38 w 547"/>
                  <a:gd name="T39" fmla="*/ 0 h 7"/>
                  <a:gd name="T40" fmla="*/ 0 w 547"/>
                  <a:gd name="T41" fmla="*/ 0 h 7"/>
                  <a:gd name="T42" fmla="*/ 0 w 547"/>
                  <a:gd name="T43" fmla="*/ 7 h 7"/>
                  <a:gd name="T44" fmla="*/ 33 w 547"/>
                  <a:gd name="T45" fmla="*/ 7 h 7"/>
                  <a:gd name="T46" fmla="*/ 33 w 547"/>
                  <a:gd name="T47" fmla="*/ 0 h 7"/>
                  <a:gd name="T48" fmla="*/ 0 w 547"/>
                  <a:gd name="T4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7" h="7">
                    <a:moveTo>
                      <a:pt x="537" y="2"/>
                    </a:moveTo>
                    <a:lnTo>
                      <a:pt x="537" y="7"/>
                    </a:lnTo>
                    <a:lnTo>
                      <a:pt x="540" y="7"/>
                    </a:lnTo>
                    <a:lnTo>
                      <a:pt x="547" y="2"/>
                    </a:lnTo>
                    <a:lnTo>
                      <a:pt x="537" y="2"/>
                    </a:lnTo>
                    <a:close/>
                    <a:moveTo>
                      <a:pt x="369" y="0"/>
                    </a:moveTo>
                    <a:lnTo>
                      <a:pt x="369" y="7"/>
                    </a:lnTo>
                    <a:lnTo>
                      <a:pt x="530" y="7"/>
                    </a:lnTo>
                    <a:lnTo>
                      <a:pt x="530" y="2"/>
                    </a:lnTo>
                    <a:lnTo>
                      <a:pt x="369" y="0"/>
                    </a:lnTo>
                    <a:close/>
                    <a:moveTo>
                      <a:pt x="204" y="0"/>
                    </a:moveTo>
                    <a:lnTo>
                      <a:pt x="204" y="7"/>
                    </a:lnTo>
                    <a:lnTo>
                      <a:pt x="365" y="7"/>
                    </a:lnTo>
                    <a:lnTo>
                      <a:pt x="365" y="0"/>
                    </a:lnTo>
                    <a:lnTo>
                      <a:pt x="204" y="0"/>
                    </a:lnTo>
                    <a:close/>
                    <a:moveTo>
                      <a:pt x="38" y="0"/>
                    </a:moveTo>
                    <a:lnTo>
                      <a:pt x="38" y="7"/>
                    </a:lnTo>
                    <a:lnTo>
                      <a:pt x="199" y="7"/>
                    </a:lnTo>
                    <a:lnTo>
                      <a:pt x="199" y="0"/>
                    </a:lnTo>
                    <a:lnTo>
                      <a:pt x="38" y="0"/>
                    </a:lnTo>
                    <a:close/>
                    <a:moveTo>
                      <a:pt x="0" y="0"/>
                    </a:moveTo>
                    <a:lnTo>
                      <a:pt x="0" y="7"/>
                    </a:lnTo>
                    <a:lnTo>
                      <a:pt x="33" y="7"/>
                    </a:lnTo>
                    <a:lnTo>
                      <a:pt x="33"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43" name="Freeform 1061"/>
              <p:cNvSpPr>
                <a:spLocks noEditPoints="1"/>
              </p:cNvSpPr>
              <p:nvPr/>
            </p:nvSpPr>
            <p:spPr bwMode="auto">
              <a:xfrm>
                <a:off x="943" y="3098"/>
                <a:ext cx="547" cy="7"/>
              </a:xfrm>
              <a:custGeom>
                <a:avLst/>
                <a:gdLst>
                  <a:gd name="T0" fmla="*/ 537 w 547"/>
                  <a:gd name="T1" fmla="*/ 2 h 7"/>
                  <a:gd name="T2" fmla="*/ 537 w 547"/>
                  <a:gd name="T3" fmla="*/ 7 h 7"/>
                  <a:gd name="T4" fmla="*/ 540 w 547"/>
                  <a:gd name="T5" fmla="*/ 7 h 7"/>
                  <a:gd name="T6" fmla="*/ 547 w 547"/>
                  <a:gd name="T7" fmla="*/ 2 h 7"/>
                  <a:gd name="T8" fmla="*/ 537 w 547"/>
                  <a:gd name="T9" fmla="*/ 2 h 7"/>
                  <a:gd name="T10" fmla="*/ 369 w 547"/>
                  <a:gd name="T11" fmla="*/ 0 h 7"/>
                  <a:gd name="T12" fmla="*/ 369 w 547"/>
                  <a:gd name="T13" fmla="*/ 7 h 7"/>
                  <a:gd name="T14" fmla="*/ 530 w 547"/>
                  <a:gd name="T15" fmla="*/ 7 h 7"/>
                  <a:gd name="T16" fmla="*/ 530 w 547"/>
                  <a:gd name="T17" fmla="*/ 2 h 7"/>
                  <a:gd name="T18" fmla="*/ 369 w 547"/>
                  <a:gd name="T19" fmla="*/ 0 h 7"/>
                  <a:gd name="T20" fmla="*/ 204 w 547"/>
                  <a:gd name="T21" fmla="*/ 0 h 7"/>
                  <a:gd name="T22" fmla="*/ 204 w 547"/>
                  <a:gd name="T23" fmla="*/ 7 h 7"/>
                  <a:gd name="T24" fmla="*/ 365 w 547"/>
                  <a:gd name="T25" fmla="*/ 7 h 7"/>
                  <a:gd name="T26" fmla="*/ 365 w 547"/>
                  <a:gd name="T27" fmla="*/ 0 h 7"/>
                  <a:gd name="T28" fmla="*/ 204 w 547"/>
                  <a:gd name="T29" fmla="*/ 0 h 7"/>
                  <a:gd name="T30" fmla="*/ 38 w 547"/>
                  <a:gd name="T31" fmla="*/ 0 h 7"/>
                  <a:gd name="T32" fmla="*/ 38 w 547"/>
                  <a:gd name="T33" fmla="*/ 7 h 7"/>
                  <a:gd name="T34" fmla="*/ 199 w 547"/>
                  <a:gd name="T35" fmla="*/ 7 h 7"/>
                  <a:gd name="T36" fmla="*/ 199 w 547"/>
                  <a:gd name="T37" fmla="*/ 0 h 7"/>
                  <a:gd name="T38" fmla="*/ 38 w 547"/>
                  <a:gd name="T39" fmla="*/ 0 h 7"/>
                  <a:gd name="T40" fmla="*/ 0 w 547"/>
                  <a:gd name="T41" fmla="*/ 0 h 7"/>
                  <a:gd name="T42" fmla="*/ 0 w 547"/>
                  <a:gd name="T43" fmla="*/ 7 h 7"/>
                  <a:gd name="T44" fmla="*/ 33 w 547"/>
                  <a:gd name="T45" fmla="*/ 7 h 7"/>
                  <a:gd name="T46" fmla="*/ 33 w 547"/>
                  <a:gd name="T47" fmla="*/ 0 h 7"/>
                  <a:gd name="T48" fmla="*/ 0 w 547"/>
                  <a:gd name="T4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7" h="7">
                    <a:moveTo>
                      <a:pt x="537" y="2"/>
                    </a:moveTo>
                    <a:lnTo>
                      <a:pt x="537" y="7"/>
                    </a:lnTo>
                    <a:lnTo>
                      <a:pt x="540" y="7"/>
                    </a:lnTo>
                    <a:lnTo>
                      <a:pt x="547" y="2"/>
                    </a:lnTo>
                    <a:lnTo>
                      <a:pt x="537" y="2"/>
                    </a:lnTo>
                    <a:moveTo>
                      <a:pt x="369" y="0"/>
                    </a:moveTo>
                    <a:lnTo>
                      <a:pt x="369" y="7"/>
                    </a:lnTo>
                    <a:lnTo>
                      <a:pt x="530" y="7"/>
                    </a:lnTo>
                    <a:lnTo>
                      <a:pt x="530" y="2"/>
                    </a:lnTo>
                    <a:lnTo>
                      <a:pt x="369" y="0"/>
                    </a:lnTo>
                    <a:moveTo>
                      <a:pt x="204" y="0"/>
                    </a:moveTo>
                    <a:lnTo>
                      <a:pt x="204" y="7"/>
                    </a:lnTo>
                    <a:lnTo>
                      <a:pt x="365" y="7"/>
                    </a:lnTo>
                    <a:lnTo>
                      <a:pt x="365" y="0"/>
                    </a:lnTo>
                    <a:lnTo>
                      <a:pt x="204" y="0"/>
                    </a:lnTo>
                    <a:moveTo>
                      <a:pt x="38" y="0"/>
                    </a:moveTo>
                    <a:lnTo>
                      <a:pt x="38" y="7"/>
                    </a:lnTo>
                    <a:lnTo>
                      <a:pt x="199" y="7"/>
                    </a:lnTo>
                    <a:lnTo>
                      <a:pt x="199" y="0"/>
                    </a:lnTo>
                    <a:lnTo>
                      <a:pt x="38" y="0"/>
                    </a:lnTo>
                    <a:moveTo>
                      <a:pt x="0" y="0"/>
                    </a:moveTo>
                    <a:lnTo>
                      <a:pt x="0" y="7"/>
                    </a:lnTo>
                    <a:lnTo>
                      <a:pt x="33" y="7"/>
                    </a:lnTo>
                    <a:lnTo>
                      <a:pt x="3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44" name="Freeform 1062"/>
              <p:cNvSpPr>
                <a:spLocks noEditPoints="1"/>
              </p:cNvSpPr>
              <p:nvPr/>
            </p:nvSpPr>
            <p:spPr bwMode="auto">
              <a:xfrm>
                <a:off x="1483" y="3100"/>
                <a:ext cx="2649" cy="10"/>
              </a:xfrm>
              <a:custGeom>
                <a:avLst/>
                <a:gdLst>
                  <a:gd name="T0" fmla="*/ 2488 w 2649"/>
                  <a:gd name="T1" fmla="*/ 10 h 10"/>
                  <a:gd name="T2" fmla="*/ 2649 w 2649"/>
                  <a:gd name="T3" fmla="*/ 5 h 10"/>
                  <a:gd name="T4" fmla="*/ 2323 w 2649"/>
                  <a:gd name="T5" fmla="*/ 3 h 10"/>
                  <a:gd name="T6" fmla="*/ 2481 w 2649"/>
                  <a:gd name="T7" fmla="*/ 10 h 10"/>
                  <a:gd name="T8" fmla="*/ 2323 w 2649"/>
                  <a:gd name="T9" fmla="*/ 3 h 10"/>
                  <a:gd name="T10" fmla="*/ 2155 w 2649"/>
                  <a:gd name="T11" fmla="*/ 10 h 10"/>
                  <a:gd name="T12" fmla="*/ 2316 w 2649"/>
                  <a:gd name="T13" fmla="*/ 3 h 10"/>
                  <a:gd name="T14" fmla="*/ 1989 w 2649"/>
                  <a:gd name="T15" fmla="*/ 3 h 10"/>
                  <a:gd name="T16" fmla="*/ 2150 w 2649"/>
                  <a:gd name="T17" fmla="*/ 10 h 10"/>
                  <a:gd name="T18" fmla="*/ 1989 w 2649"/>
                  <a:gd name="T19" fmla="*/ 3 h 10"/>
                  <a:gd name="T20" fmla="*/ 1824 w 2649"/>
                  <a:gd name="T21" fmla="*/ 7 h 10"/>
                  <a:gd name="T22" fmla="*/ 1985 w 2649"/>
                  <a:gd name="T23" fmla="*/ 3 h 10"/>
                  <a:gd name="T24" fmla="*/ 1658 w 2649"/>
                  <a:gd name="T25" fmla="*/ 3 h 10"/>
                  <a:gd name="T26" fmla="*/ 1819 w 2649"/>
                  <a:gd name="T27" fmla="*/ 7 h 10"/>
                  <a:gd name="T28" fmla="*/ 1658 w 2649"/>
                  <a:gd name="T29" fmla="*/ 3 h 10"/>
                  <a:gd name="T30" fmla="*/ 1493 w 2649"/>
                  <a:gd name="T31" fmla="*/ 7 h 10"/>
                  <a:gd name="T32" fmla="*/ 1651 w 2649"/>
                  <a:gd name="T33" fmla="*/ 3 h 10"/>
                  <a:gd name="T34" fmla="*/ 1325 w 2649"/>
                  <a:gd name="T35" fmla="*/ 3 h 10"/>
                  <a:gd name="T36" fmla="*/ 1485 w 2649"/>
                  <a:gd name="T37" fmla="*/ 7 h 10"/>
                  <a:gd name="T38" fmla="*/ 1325 w 2649"/>
                  <a:gd name="T39" fmla="*/ 3 h 10"/>
                  <a:gd name="T40" fmla="*/ 1159 w 2649"/>
                  <a:gd name="T41" fmla="*/ 7 h 10"/>
                  <a:gd name="T42" fmla="*/ 1320 w 2649"/>
                  <a:gd name="T43" fmla="*/ 3 h 10"/>
                  <a:gd name="T44" fmla="*/ 993 w 2649"/>
                  <a:gd name="T45" fmla="*/ 0 h 10"/>
                  <a:gd name="T46" fmla="*/ 1154 w 2649"/>
                  <a:gd name="T47" fmla="*/ 7 h 10"/>
                  <a:gd name="T48" fmla="*/ 993 w 2649"/>
                  <a:gd name="T49" fmla="*/ 0 h 10"/>
                  <a:gd name="T50" fmla="*/ 828 w 2649"/>
                  <a:gd name="T51" fmla="*/ 7 h 10"/>
                  <a:gd name="T52" fmla="*/ 989 w 2649"/>
                  <a:gd name="T53" fmla="*/ 0 h 10"/>
                  <a:gd name="T54" fmla="*/ 660 w 2649"/>
                  <a:gd name="T55" fmla="*/ 0 h 10"/>
                  <a:gd name="T56" fmla="*/ 821 w 2649"/>
                  <a:gd name="T57" fmla="*/ 7 h 10"/>
                  <a:gd name="T58" fmla="*/ 660 w 2649"/>
                  <a:gd name="T59" fmla="*/ 0 h 10"/>
                  <a:gd name="T60" fmla="*/ 494 w 2649"/>
                  <a:gd name="T61" fmla="*/ 5 h 10"/>
                  <a:gd name="T62" fmla="*/ 655 w 2649"/>
                  <a:gd name="T63" fmla="*/ 0 h 10"/>
                  <a:gd name="T64" fmla="*/ 329 w 2649"/>
                  <a:gd name="T65" fmla="*/ 0 h 10"/>
                  <a:gd name="T66" fmla="*/ 489 w 2649"/>
                  <a:gd name="T67" fmla="*/ 5 h 10"/>
                  <a:gd name="T68" fmla="*/ 329 w 2649"/>
                  <a:gd name="T69" fmla="*/ 0 h 10"/>
                  <a:gd name="T70" fmla="*/ 163 w 2649"/>
                  <a:gd name="T71" fmla="*/ 5 h 10"/>
                  <a:gd name="T72" fmla="*/ 324 w 2649"/>
                  <a:gd name="T73" fmla="*/ 0 h 10"/>
                  <a:gd name="T74" fmla="*/ 7 w 2649"/>
                  <a:gd name="T75" fmla="*/ 0 h 10"/>
                  <a:gd name="T76" fmla="*/ 156 w 2649"/>
                  <a:gd name="T77" fmla="*/ 5 h 10"/>
                  <a:gd name="T78" fmla="*/ 7 w 2649"/>
                  <a:gd name="T7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49" h="10">
                    <a:moveTo>
                      <a:pt x="2488" y="3"/>
                    </a:moveTo>
                    <a:lnTo>
                      <a:pt x="2488" y="10"/>
                    </a:lnTo>
                    <a:lnTo>
                      <a:pt x="2649" y="10"/>
                    </a:lnTo>
                    <a:lnTo>
                      <a:pt x="2649" y="5"/>
                    </a:lnTo>
                    <a:lnTo>
                      <a:pt x="2488" y="3"/>
                    </a:lnTo>
                    <a:close/>
                    <a:moveTo>
                      <a:pt x="2323" y="3"/>
                    </a:moveTo>
                    <a:lnTo>
                      <a:pt x="2323" y="10"/>
                    </a:lnTo>
                    <a:lnTo>
                      <a:pt x="2481" y="10"/>
                    </a:lnTo>
                    <a:lnTo>
                      <a:pt x="2481" y="3"/>
                    </a:lnTo>
                    <a:lnTo>
                      <a:pt x="2323" y="3"/>
                    </a:lnTo>
                    <a:close/>
                    <a:moveTo>
                      <a:pt x="2155" y="3"/>
                    </a:moveTo>
                    <a:lnTo>
                      <a:pt x="2155" y="10"/>
                    </a:lnTo>
                    <a:lnTo>
                      <a:pt x="2316" y="10"/>
                    </a:lnTo>
                    <a:lnTo>
                      <a:pt x="2316" y="3"/>
                    </a:lnTo>
                    <a:lnTo>
                      <a:pt x="2155" y="3"/>
                    </a:lnTo>
                    <a:close/>
                    <a:moveTo>
                      <a:pt x="1989" y="3"/>
                    </a:moveTo>
                    <a:lnTo>
                      <a:pt x="1989" y="7"/>
                    </a:lnTo>
                    <a:lnTo>
                      <a:pt x="2150" y="10"/>
                    </a:lnTo>
                    <a:lnTo>
                      <a:pt x="2150" y="3"/>
                    </a:lnTo>
                    <a:lnTo>
                      <a:pt x="1989" y="3"/>
                    </a:lnTo>
                    <a:close/>
                    <a:moveTo>
                      <a:pt x="1824" y="3"/>
                    </a:moveTo>
                    <a:lnTo>
                      <a:pt x="1824" y="7"/>
                    </a:lnTo>
                    <a:lnTo>
                      <a:pt x="1985" y="7"/>
                    </a:lnTo>
                    <a:lnTo>
                      <a:pt x="1985" y="3"/>
                    </a:lnTo>
                    <a:lnTo>
                      <a:pt x="1824" y="3"/>
                    </a:lnTo>
                    <a:close/>
                    <a:moveTo>
                      <a:pt x="1658" y="3"/>
                    </a:moveTo>
                    <a:lnTo>
                      <a:pt x="1658" y="7"/>
                    </a:lnTo>
                    <a:lnTo>
                      <a:pt x="1819" y="7"/>
                    </a:lnTo>
                    <a:lnTo>
                      <a:pt x="1819" y="3"/>
                    </a:lnTo>
                    <a:lnTo>
                      <a:pt x="1658" y="3"/>
                    </a:lnTo>
                    <a:close/>
                    <a:moveTo>
                      <a:pt x="1493" y="3"/>
                    </a:moveTo>
                    <a:lnTo>
                      <a:pt x="1493" y="7"/>
                    </a:lnTo>
                    <a:lnTo>
                      <a:pt x="1651" y="7"/>
                    </a:lnTo>
                    <a:lnTo>
                      <a:pt x="1651" y="3"/>
                    </a:lnTo>
                    <a:lnTo>
                      <a:pt x="1493" y="3"/>
                    </a:lnTo>
                    <a:close/>
                    <a:moveTo>
                      <a:pt x="1325" y="3"/>
                    </a:moveTo>
                    <a:lnTo>
                      <a:pt x="1325" y="7"/>
                    </a:lnTo>
                    <a:lnTo>
                      <a:pt x="1485" y="7"/>
                    </a:lnTo>
                    <a:lnTo>
                      <a:pt x="1485" y="3"/>
                    </a:lnTo>
                    <a:lnTo>
                      <a:pt x="1325" y="3"/>
                    </a:lnTo>
                    <a:close/>
                    <a:moveTo>
                      <a:pt x="1159" y="0"/>
                    </a:moveTo>
                    <a:lnTo>
                      <a:pt x="1159" y="7"/>
                    </a:lnTo>
                    <a:lnTo>
                      <a:pt x="1320" y="7"/>
                    </a:lnTo>
                    <a:lnTo>
                      <a:pt x="1320" y="3"/>
                    </a:lnTo>
                    <a:lnTo>
                      <a:pt x="1159" y="0"/>
                    </a:lnTo>
                    <a:close/>
                    <a:moveTo>
                      <a:pt x="993" y="0"/>
                    </a:moveTo>
                    <a:lnTo>
                      <a:pt x="993" y="7"/>
                    </a:lnTo>
                    <a:lnTo>
                      <a:pt x="1154" y="7"/>
                    </a:lnTo>
                    <a:lnTo>
                      <a:pt x="1154" y="0"/>
                    </a:lnTo>
                    <a:lnTo>
                      <a:pt x="993" y="0"/>
                    </a:lnTo>
                    <a:close/>
                    <a:moveTo>
                      <a:pt x="828" y="0"/>
                    </a:moveTo>
                    <a:lnTo>
                      <a:pt x="828" y="7"/>
                    </a:lnTo>
                    <a:lnTo>
                      <a:pt x="989" y="7"/>
                    </a:lnTo>
                    <a:lnTo>
                      <a:pt x="989" y="0"/>
                    </a:lnTo>
                    <a:lnTo>
                      <a:pt x="828" y="0"/>
                    </a:lnTo>
                    <a:close/>
                    <a:moveTo>
                      <a:pt x="660" y="0"/>
                    </a:moveTo>
                    <a:lnTo>
                      <a:pt x="660" y="5"/>
                    </a:lnTo>
                    <a:lnTo>
                      <a:pt x="821" y="7"/>
                    </a:lnTo>
                    <a:lnTo>
                      <a:pt x="821" y="0"/>
                    </a:lnTo>
                    <a:lnTo>
                      <a:pt x="660" y="0"/>
                    </a:lnTo>
                    <a:close/>
                    <a:moveTo>
                      <a:pt x="494" y="0"/>
                    </a:moveTo>
                    <a:lnTo>
                      <a:pt x="494" y="5"/>
                    </a:lnTo>
                    <a:lnTo>
                      <a:pt x="655" y="5"/>
                    </a:lnTo>
                    <a:lnTo>
                      <a:pt x="655" y="0"/>
                    </a:lnTo>
                    <a:lnTo>
                      <a:pt x="494" y="0"/>
                    </a:lnTo>
                    <a:close/>
                    <a:moveTo>
                      <a:pt x="329" y="0"/>
                    </a:moveTo>
                    <a:lnTo>
                      <a:pt x="329" y="5"/>
                    </a:lnTo>
                    <a:lnTo>
                      <a:pt x="489" y="5"/>
                    </a:lnTo>
                    <a:lnTo>
                      <a:pt x="489" y="0"/>
                    </a:lnTo>
                    <a:lnTo>
                      <a:pt x="329" y="0"/>
                    </a:lnTo>
                    <a:close/>
                    <a:moveTo>
                      <a:pt x="163" y="0"/>
                    </a:moveTo>
                    <a:lnTo>
                      <a:pt x="163" y="5"/>
                    </a:lnTo>
                    <a:lnTo>
                      <a:pt x="324" y="5"/>
                    </a:lnTo>
                    <a:lnTo>
                      <a:pt x="324" y="0"/>
                    </a:lnTo>
                    <a:lnTo>
                      <a:pt x="163" y="0"/>
                    </a:lnTo>
                    <a:close/>
                    <a:moveTo>
                      <a:pt x="7" y="0"/>
                    </a:moveTo>
                    <a:lnTo>
                      <a:pt x="0" y="5"/>
                    </a:lnTo>
                    <a:lnTo>
                      <a:pt x="156" y="5"/>
                    </a:lnTo>
                    <a:lnTo>
                      <a:pt x="156" y="0"/>
                    </a:lnTo>
                    <a:lnTo>
                      <a:pt x="7"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45" name="Freeform 1063"/>
              <p:cNvSpPr>
                <a:spLocks noEditPoints="1"/>
              </p:cNvSpPr>
              <p:nvPr/>
            </p:nvSpPr>
            <p:spPr bwMode="auto">
              <a:xfrm>
                <a:off x="1483" y="3100"/>
                <a:ext cx="2649" cy="10"/>
              </a:xfrm>
              <a:custGeom>
                <a:avLst/>
                <a:gdLst>
                  <a:gd name="T0" fmla="*/ 2488 w 2649"/>
                  <a:gd name="T1" fmla="*/ 10 h 10"/>
                  <a:gd name="T2" fmla="*/ 2649 w 2649"/>
                  <a:gd name="T3" fmla="*/ 5 h 10"/>
                  <a:gd name="T4" fmla="*/ 2323 w 2649"/>
                  <a:gd name="T5" fmla="*/ 3 h 10"/>
                  <a:gd name="T6" fmla="*/ 2481 w 2649"/>
                  <a:gd name="T7" fmla="*/ 10 h 10"/>
                  <a:gd name="T8" fmla="*/ 2323 w 2649"/>
                  <a:gd name="T9" fmla="*/ 3 h 10"/>
                  <a:gd name="T10" fmla="*/ 2155 w 2649"/>
                  <a:gd name="T11" fmla="*/ 10 h 10"/>
                  <a:gd name="T12" fmla="*/ 2316 w 2649"/>
                  <a:gd name="T13" fmla="*/ 3 h 10"/>
                  <a:gd name="T14" fmla="*/ 1989 w 2649"/>
                  <a:gd name="T15" fmla="*/ 3 h 10"/>
                  <a:gd name="T16" fmla="*/ 2150 w 2649"/>
                  <a:gd name="T17" fmla="*/ 10 h 10"/>
                  <a:gd name="T18" fmla="*/ 1989 w 2649"/>
                  <a:gd name="T19" fmla="*/ 3 h 10"/>
                  <a:gd name="T20" fmla="*/ 1824 w 2649"/>
                  <a:gd name="T21" fmla="*/ 7 h 10"/>
                  <a:gd name="T22" fmla="*/ 1985 w 2649"/>
                  <a:gd name="T23" fmla="*/ 3 h 10"/>
                  <a:gd name="T24" fmla="*/ 1658 w 2649"/>
                  <a:gd name="T25" fmla="*/ 3 h 10"/>
                  <a:gd name="T26" fmla="*/ 1819 w 2649"/>
                  <a:gd name="T27" fmla="*/ 7 h 10"/>
                  <a:gd name="T28" fmla="*/ 1658 w 2649"/>
                  <a:gd name="T29" fmla="*/ 3 h 10"/>
                  <a:gd name="T30" fmla="*/ 1493 w 2649"/>
                  <a:gd name="T31" fmla="*/ 7 h 10"/>
                  <a:gd name="T32" fmla="*/ 1651 w 2649"/>
                  <a:gd name="T33" fmla="*/ 3 h 10"/>
                  <a:gd name="T34" fmla="*/ 1325 w 2649"/>
                  <a:gd name="T35" fmla="*/ 3 h 10"/>
                  <a:gd name="T36" fmla="*/ 1485 w 2649"/>
                  <a:gd name="T37" fmla="*/ 7 h 10"/>
                  <a:gd name="T38" fmla="*/ 1325 w 2649"/>
                  <a:gd name="T39" fmla="*/ 3 h 10"/>
                  <a:gd name="T40" fmla="*/ 1159 w 2649"/>
                  <a:gd name="T41" fmla="*/ 7 h 10"/>
                  <a:gd name="T42" fmla="*/ 1320 w 2649"/>
                  <a:gd name="T43" fmla="*/ 3 h 10"/>
                  <a:gd name="T44" fmla="*/ 993 w 2649"/>
                  <a:gd name="T45" fmla="*/ 0 h 10"/>
                  <a:gd name="T46" fmla="*/ 1154 w 2649"/>
                  <a:gd name="T47" fmla="*/ 7 h 10"/>
                  <a:gd name="T48" fmla="*/ 993 w 2649"/>
                  <a:gd name="T49" fmla="*/ 0 h 10"/>
                  <a:gd name="T50" fmla="*/ 828 w 2649"/>
                  <a:gd name="T51" fmla="*/ 7 h 10"/>
                  <a:gd name="T52" fmla="*/ 989 w 2649"/>
                  <a:gd name="T53" fmla="*/ 0 h 10"/>
                  <a:gd name="T54" fmla="*/ 660 w 2649"/>
                  <a:gd name="T55" fmla="*/ 0 h 10"/>
                  <a:gd name="T56" fmla="*/ 821 w 2649"/>
                  <a:gd name="T57" fmla="*/ 7 h 10"/>
                  <a:gd name="T58" fmla="*/ 660 w 2649"/>
                  <a:gd name="T59" fmla="*/ 0 h 10"/>
                  <a:gd name="T60" fmla="*/ 494 w 2649"/>
                  <a:gd name="T61" fmla="*/ 5 h 10"/>
                  <a:gd name="T62" fmla="*/ 655 w 2649"/>
                  <a:gd name="T63" fmla="*/ 0 h 10"/>
                  <a:gd name="T64" fmla="*/ 329 w 2649"/>
                  <a:gd name="T65" fmla="*/ 0 h 10"/>
                  <a:gd name="T66" fmla="*/ 489 w 2649"/>
                  <a:gd name="T67" fmla="*/ 5 h 10"/>
                  <a:gd name="T68" fmla="*/ 329 w 2649"/>
                  <a:gd name="T69" fmla="*/ 0 h 10"/>
                  <a:gd name="T70" fmla="*/ 163 w 2649"/>
                  <a:gd name="T71" fmla="*/ 5 h 10"/>
                  <a:gd name="T72" fmla="*/ 324 w 2649"/>
                  <a:gd name="T73" fmla="*/ 0 h 10"/>
                  <a:gd name="T74" fmla="*/ 7 w 2649"/>
                  <a:gd name="T75" fmla="*/ 0 h 10"/>
                  <a:gd name="T76" fmla="*/ 156 w 2649"/>
                  <a:gd name="T77" fmla="*/ 5 h 10"/>
                  <a:gd name="T78" fmla="*/ 7 w 2649"/>
                  <a:gd name="T7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49" h="10">
                    <a:moveTo>
                      <a:pt x="2488" y="3"/>
                    </a:moveTo>
                    <a:lnTo>
                      <a:pt x="2488" y="10"/>
                    </a:lnTo>
                    <a:lnTo>
                      <a:pt x="2649" y="10"/>
                    </a:lnTo>
                    <a:lnTo>
                      <a:pt x="2649" y="5"/>
                    </a:lnTo>
                    <a:lnTo>
                      <a:pt x="2488" y="3"/>
                    </a:lnTo>
                    <a:moveTo>
                      <a:pt x="2323" y="3"/>
                    </a:moveTo>
                    <a:lnTo>
                      <a:pt x="2323" y="10"/>
                    </a:lnTo>
                    <a:lnTo>
                      <a:pt x="2481" y="10"/>
                    </a:lnTo>
                    <a:lnTo>
                      <a:pt x="2481" y="3"/>
                    </a:lnTo>
                    <a:lnTo>
                      <a:pt x="2323" y="3"/>
                    </a:lnTo>
                    <a:moveTo>
                      <a:pt x="2155" y="3"/>
                    </a:moveTo>
                    <a:lnTo>
                      <a:pt x="2155" y="10"/>
                    </a:lnTo>
                    <a:lnTo>
                      <a:pt x="2316" y="10"/>
                    </a:lnTo>
                    <a:lnTo>
                      <a:pt x="2316" y="3"/>
                    </a:lnTo>
                    <a:lnTo>
                      <a:pt x="2155" y="3"/>
                    </a:lnTo>
                    <a:moveTo>
                      <a:pt x="1989" y="3"/>
                    </a:moveTo>
                    <a:lnTo>
                      <a:pt x="1989" y="7"/>
                    </a:lnTo>
                    <a:lnTo>
                      <a:pt x="2150" y="10"/>
                    </a:lnTo>
                    <a:lnTo>
                      <a:pt x="2150" y="3"/>
                    </a:lnTo>
                    <a:lnTo>
                      <a:pt x="1989" y="3"/>
                    </a:lnTo>
                    <a:moveTo>
                      <a:pt x="1824" y="3"/>
                    </a:moveTo>
                    <a:lnTo>
                      <a:pt x="1824" y="7"/>
                    </a:lnTo>
                    <a:lnTo>
                      <a:pt x="1985" y="7"/>
                    </a:lnTo>
                    <a:lnTo>
                      <a:pt x="1985" y="3"/>
                    </a:lnTo>
                    <a:lnTo>
                      <a:pt x="1824" y="3"/>
                    </a:lnTo>
                    <a:moveTo>
                      <a:pt x="1658" y="3"/>
                    </a:moveTo>
                    <a:lnTo>
                      <a:pt x="1658" y="7"/>
                    </a:lnTo>
                    <a:lnTo>
                      <a:pt x="1819" y="7"/>
                    </a:lnTo>
                    <a:lnTo>
                      <a:pt x="1819" y="3"/>
                    </a:lnTo>
                    <a:lnTo>
                      <a:pt x="1658" y="3"/>
                    </a:lnTo>
                    <a:moveTo>
                      <a:pt x="1493" y="3"/>
                    </a:moveTo>
                    <a:lnTo>
                      <a:pt x="1493" y="7"/>
                    </a:lnTo>
                    <a:lnTo>
                      <a:pt x="1651" y="7"/>
                    </a:lnTo>
                    <a:lnTo>
                      <a:pt x="1651" y="3"/>
                    </a:lnTo>
                    <a:lnTo>
                      <a:pt x="1493" y="3"/>
                    </a:lnTo>
                    <a:moveTo>
                      <a:pt x="1325" y="3"/>
                    </a:moveTo>
                    <a:lnTo>
                      <a:pt x="1325" y="7"/>
                    </a:lnTo>
                    <a:lnTo>
                      <a:pt x="1485" y="7"/>
                    </a:lnTo>
                    <a:lnTo>
                      <a:pt x="1485" y="3"/>
                    </a:lnTo>
                    <a:lnTo>
                      <a:pt x="1325" y="3"/>
                    </a:lnTo>
                    <a:moveTo>
                      <a:pt x="1159" y="0"/>
                    </a:moveTo>
                    <a:lnTo>
                      <a:pt x="1159" y="7"/>
                    </a:lnTo>
                    <a:lnTo>
                      <a:pt x="1320" y="7"/>
                    </a:lnTo>
                    <a:lnTo>
                      <a:pt x="1320" y="3"/>
                    </a:lnTo>
                    <a:lnTo>
                      <a:pt x="1159" y="0"/>
                    </a:lnTo>
                    <a:moveTo>
                      <a:pt x="993" y="0"/>
                    </a:moveTo>
                    <a:lnTo>
                      <a:pt x="993" y="7"/>
                    </a:lnTo>
                    <a:lnTo>
                      <a:pt x="1154" y="7"/>
                    </a:lnTo>
                    <a:lnTo>
                      <a:pt x="1154" y="0"/>
                    </a:lnTo>
                    <a:lnTo>
                      <a:pt x="993" y="0"/>
                    </a:lnTo>
                    <a:moveTo>
                      <a:pt x="828" y="0"/>
                    </a:moveTo>
                    <a:lnTo>
                      <a:pt x="828" y="7"/>
                    </a:lnTo>
                    <a:lnTo>
                      <a:pt x="989" y="7"/>
                    </a:lnTo>
                    <a:lnTo>
                      <a:pt x="989" y="0"/>
                    </a:lnTo>
                    <a:lnTo>
                      <a:pt x="828" y="0"/>
                    </a:lnTo>
                    <a:moveTo>
                      <a:pt x="660" y="0"/>
                    </a:moveTo>
                    <a:lnTo>
                      <a:pt x="660" y="5"/>
                    </a:lnTo>
                    <a:lnTo>
                      <a:pt x="821" y="7"/>
                    </a:lnTo>
                    <a:lnTo>
                      <a:pt x="821" y="0"/>
                    </a:lnTo>
                    <a:lnTo>
                      <a:pt x="660" y="0"/>
                    </a:lnTo>
                    <a:moveTo>
                      <a:pt x="494" y="0"/>
                    </a:moveTo>
                    <a:lnTo>
                      <a:pt x="494" y="5"/>
                    </a:lnTo>
                    <a:lnTo>
                      <a:pt x="655" y="5"/>
                    </a:lnTo>
                    <a:lnTo>
                      <a:pt x="655" y="0"/>
                    </a:lnTo>
                    <a:lnTo>
                      <a:pt x="494" y="0"/>
                    </a:lnTo>
                    <a:moveTo>
                      <a:pt x="329" y="0"/>
                    </a:moveTo>
                    <a:lnTo>
                      <a:pt x="329" y="5"/>
                    </a:lnTo>
                    <a:lnTo>
                      <a:pt x="489" y="5"/>
                    </a:lnTo>
                    <a:lnTo>
                      <a:pt x="489" y="0"/>
                    </a:lnTo>
                    <a:lnTo>
                      <a:pt x="329" y="0"/>
                    </a:lnTo>
                    <a:moveTo>
                      <a:pt x="163" y="0"/>
                    </a:moveTo>
                    <a:lnTo>
                      <a:pt x="163" y="5"/>
                    </a:lnTo>
                    <a:lnTo>
                      <a:pt x="324" y="5"/>
                    </a:lnTo>
                    <a:lnTo>
                      <a:pt x="324" y="0"/>
                    </a:lnTo>
                    <a:lnTo>
                      <a:pt x="163" y="0"/>
                    </a:lnTo>
                    <a:moveTo>
                      <a:pt x="7" y="0"/>
                    </a:moveTo>
                    <a:lnTo>
                      <a:pt x="0" y="5"/>
                    </a:lnTo>
                    <a:lnTo>
                      <a:pt x="156" y="5"/>
                    </a:lnTo>
                    <a:lnTo>
                      <a:pt x="156"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46" name="Rectangle 1064"/>
              <p:cNvSpPr>
                <a:spLocks noChangeArrowheads="1"/>
              </p:cNvSpPr>
              <p:nvPr/>
            </p:nvSpPr>
            <p:spPr bwMode="auto">
              <a:xfrm>
                <a:off x="3964" y="3103"/>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47" name="Rectangle 1065"/>
              <p:cNvSpPr>
                <a:spLocks noChangeArrowheads="1"/>
              </p:cNvSpPr>
              <p:nvPr/>
            </p:nvSpPr>
            <p:spPr bwMode="auto">
              <a:xfrm>
                <a:off x="3964" y="3103"/>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48" name="Rectangle 1066"/>
              <p:cNvSpPr>
                <a:spLocks noChangeArrowheads="1"/>
              </p:cNvSpPr>
              <p:nvPr/>
            </p:nvSpPr>
            <p:spPr bwMode="auto">
              <a:xfrm>
                <a:off x="3799" y="3103"/>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49" name="Rectangle 1067"/>
              <p:cNvSpPr>
                <a:spLocks noChangeArrowheads="1"/>
              </p:cNvSpPr>
              <p:nvPr/>
            </p:nvSpPr>
            <p:spPr bwMode="auto">
              <a:xfrm>
                <a:off x="3799" y="3103"/>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50" name="Rectangle 1068"/>
              <p:cNvSpPr>
                <a:spLocks noChangeArrowheads="1"/>
              </p:cNvSpPr>
              <p:nvPr/>
            </p:nvSpPr>
            <p:spPr bwMode="auto">
              <a:xfrm>
                <a:off x="3633" y="3103"/>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51" name="Rectangle 1069"/>
              <p:cNvSpPr>
                <a:spLocks noChangeArrowheads="1"/>
              </p:cNvSpPr>
              <p:nvPr/>
            </p:nvSpPr>
            <p:spPr bwMode="auto">
              <a:xfrm>
                <a:off x="3633" y="3103"/>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52" name="Rectangle 1070"/>
              <p:cNvSpPr>
                <a:spLocks noChangeArrowheads="1"/>
              </p:cNvSpPr>
              <p:nvPr/>
            </p:nvSpPr>
            <p:spPr bwMode="auto">
              <a:xfrm>
                <a:off x="3468" y="3103"/>
                <a:ext cx="4"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53" name="Rectangle 1071"/>
              <p:cNvSpPr>
                <a:spLocks noChangeArrowheads="1"/>
              </p:cNvSpPr>
              <p:nvPr/>
            </p:nvSpPr>
            <p:spPr bwMode="auto">
              <a:xfrm>
                <a:off x="3468" y="3103"/>
                <a:ext cx="4"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54" name="Rectangle 1072"/>
              <p:cNvSpPr>
                <a:spLocks noChangeArrowheads="1"/>
              </p:cNvSpPr>
              <p:nvPr/>
            </p:nvSpPr>
            <p:spPr bwMode="auto">
              <a:xfrm>
                <a:off x="3302" y="3103"/>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55" name="Rectangle 1073"/>
              <p:cNvSpPr>
                <a:spLocks noChangeArrowheads="1"/>
              </p:cNvSpPr>
              <p:nvPr/>
            </p:nvSpPr>
            <p:spPr bwMode="auto">
              <a:xfrm>
                <a:off x="3302" y="3103"/>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56" name="Rectangle 1074"/>
              <p:cNvSpPr>
                <a:spLocks noChangeArrowheads="1"/>
              </p:cNvSpPr>
              <p:nvPr/>
            </p:nvSpPr>
            <p:spPr bwMode="auto">
              <a:xfrm>
                <a:off x="3134" y="3103"/>
                <a:ext cx="7"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57" name="Rectangle 1075"/>
              <p:cNvSpPr>
                <a:spLocks noChangeArrowheads="1"/>
              </p:cNvSpPr>
              <p:nvPr/>
            </p:nvSpPr>
            <p:spPr bwMode="auto">
              <a:xfrm>
                <a:off x="3134" y="3103"/>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58" name="Rectangle 1076"/>
              <p:cNvSpPr>
                <a:spLocks noChangeArrowheads="1"/>
              </p:cNvSpPr>
              <p:nvPr/>
            </p:nvSpPr>
            <p:spPr bwMode="auto">
              <a:xfrm>
                <a:off x="2968" y="3103"/>
                <a:ext cx="8"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59" name="Rectangle 1077"/>
              <p:cNvSpPr>
                <a:spLocks noChangeArrowheads="1"/>
              </p:cNvSpPr>
              <p:nvPr/>
            </p:nvSpPr>
            <p:spPr bwMode="auto">
              <a:xfrm>
                <a:off x="2968" y="3103"/>
                <a:ext cx="8"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60" name="Rectangle 1078"/>
              <p:cNvSpPr>
                <a:spLocks noChangeArrowheads="1"/>
              </p:cNvSpPr>
              <p:nvPr/>
            </p:nvSpPr>
            <p:spPr bwMode="auto">
              <a:xfrm>
                <a:off x="2803" y="3103"/>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61" name="Rectangle 1079"/>
              <p:cNvSpPr>
                <a:spLocks noChangeArrowheads="1"/>
              </p:cNvSpPr>
              <p:nvPr/>
            </p:nvSpPr>
            <p:spPr bwMode="auto">
              <a:xfrm>
                <a:off x="2803" y="3103"/>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62" name="Rectangle 1080"/>
              <p:cNvSpPr>
                <a:spLocks noChangeArrowheads="1"/>
              </p:cNvSpPr>
              <p:nvPr/>
            </p:nvSpPr>
            <p:spPr bwMode="auto">
              <a:xfrm>
                <a:off x="2637" y="3100"/>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63" name="Rectangle 1081"/>
              <p:cNvSpPr>
                <a:spLocks noChangeArrowheads="1"/>
              </p:cNvSpPr>
              <p:nvPr/>
            </p:nvSpPr>
            <p:spPr bwMode="auto">
              <a:xfrm>
                <a:off x="2637" y="3100"/>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64" name="Rectangle 1082"/>
              <p:cNvSpPr>
                <a:spLocks noChangeArrowheads="1"/>
              </p:cNvSpPr>
              <p:nvPr/>
            </p:nvSpPr>
            <p:spPr bwMode="auto">
              <a:xfrm>
                <a:off x="2472" y="3100"/>
                <a:ext cx="4"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65" name="Rectangle 1083"/>
              <p:cNvSpPr>
                <a:spLocks noChangeArrowheads="1"/>
              </p:cNvSpPr>
              <p:nvPr/>
            </p:nvSpPr>
            <p:spPr bwMode="auto">
              <a:xfrm>
                <a:off x="2472" y="3100"/>
                <a:ext cx="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66" name="Rectangle 1084"/>
              <p:cNvSpPr>
                <a:spLocks noChangeArrowheads="1"/>
              </p:cNvSpPr>
              <p:nvPr/>
            </p:nvSpPr>
            <p:spPr bwMode="auto">
              <a:xfrm>
                <a:off x="2304" y="3100"/>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67" name="Rectangle 1085"/>
              <p:cNvSpPr>
                <a:spLocks noChangeArrowheads="1"/>
              </p:cNvSpPr>
              <p:nvPr/>
            </p:nvSpPr>
            <p:spPr bwMode="auto">
              <a:xfrm>
                <a:off x="2304" y="3100"/>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68" name="Rectangle 1086"/>
              <p:cNvSpPr>
                <a:spLocks noChangeArrowheads="1"/>
              </p:cNvSpPr>
              <p:nvPr/>
            </p:nvSpPr>
            <p:spPr bwMode="auto">
              <a:xfrm>
                <a:off x="2138" y="3100"/>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69" name="Rectangle 1087"/>
              <p:cNvSpPr>
                <a:spLocks noChangeArrowheads="1"/>
              </p:cNvSpPr>
              <p:nvPr/>
            </p:nvSpPr>
            <p:spPr bwMode="auto">
              <a:xfrm>
                <a:off x="2138" y="3100"/>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70" name="Rectangle 1088"/>
              <p:cNvSpPr>
                <a:spLocks noChangeArrowheads="1"/>
              </p:cNvSpPr>
              <p:nvPr/>
            </p:nvSpPr>
            <p:spPr bwMode="auto">
              <a:xfrm>
                <a:off x="1972" y="3100"/>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71" name="Rectangle 1089"/>
              <p:cNvSpPr>
                <a:spLocks noChangeArrowheads="1"/>
              </p:cNvSpPr>
              <p:nvPr/>
            </p:nvSpPr>
            <p:spPr bwMode="auto">
              <a:xfrm>
                <a:off x="1972" y="3100"/>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72" name="Rectangle 1090"/>
              <p:cNvSpPr>
                <a:spLocks noChangeArrowheads="1"/>
              </p:cNvSpPr>
              <p:nvPr/>
            </p:nvSpPr>
            <p:spPr bwMode="auto">
              <a:xfrm>
                <a:off x="1807" y="3100"/>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73" name="Rectangle 1091"/>
              <p:cNvSpPr>
                <a:spLocks noChangeArrowheads="1"/>
              </p:cNvSpPr>
              <p:nvPr/>
            </p:nvSpPr>
            <p:spPr bwMode="auto">
              <a:xfrm>
                <a:off x="1807" y="3100"/>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74" name="Rectangle 1092"/>
              <p:cNvSpPr>
                <a:spLocks noChangeArrowheads="1"/>
              </p:cNvSpPr>
              <p:nvPr/>
            </p:nvSpPr>
            <p:spPr bwMode="auto">
              <a:xfrm>
                <a:off x="1639" y="3100"/>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75" name="Rectangle 1093"/>
              <p:cNvSpPr>
                <a:spLocks noChangeArrowheads="1"/>
              </p:cNvSpPr>
              <p:nvPr/>
            </p:nvSpPr>
            <p:spPr bwMode="auto">
              <a:xfrm>
                <a:off x="1639" y="3100"/>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76" name="Rectangle 1094"/>
              <p:cNvSpPr>
                <a:spLocks noChangeArrowheads="1"/>
              </p:cNvSpPr>
              <p:nvPr/>
            </p:nvSpPr>
            <p:spPr bwMode="auto">
              <a:xfrm>
                <a:off x="1473" y="3100"/>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77" name="Rectangle 1095"/>
              <p:cNvSpPr>
                <a:spLocks noChangeArrowheads="1"/>
              </p:cNvSpPr>
              <p:nvPr/>
            </p:nvSpPr>
            <p:spPr bwMode="auto">
              <a:xfrm>
                <a:off x="1473" y="3100"/>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78" name="Rectangle 1096"/>
              <p:cNvSpPr>
                <a:spLocks noChangeArrowheads="1"/>
              </p:cNvSpPr>
              <p:nvPr/>
            </p:nvSpPr>
            <p:spPr bwMode="auto">
              <a:xfrm>
                <a:off x="1308" y="3098"/>
                <a:ext cx="4"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79" name="Rectangle 1097"/>
              <p:cNvSpPr>
                <a:spLocks noChangeArrowheads="1"/>
              </p:cNvSpPr>
              <p:nvPr/>
            </p:nvSpPr>
            <p:spPr bwMode="auto">
              <a:xfrm>
                <a:off x="1308" y="3098"/>
                <a:ext cx="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80" name="Rectangle 1098"/>
              <p:cNvSpPr>
                <a:spLocks noChangeArrowheads="1"/>
              </p:cNvSpPr>
              <p:nvPr/>
            </p:nvSpPr>
            <p:spPr bwMode="auto">
              <a:xfrm>
                <a:off x="1142" y="3098"/>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81" name="Rectangle 1099"/>
              <p:cNvSpPr>
                <a:spLocks noChangeArrowheads="1"/>
              </p:cNvSpPr>
              <p:nvPr/>
            </p:nvSpPr>
            <p:spPr bwMode="auto">
              <a:xfrm>
                <a:off x="1142" y="3098"/>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82" name="Rectangle 1100"/>
              <p:cNvSpPr>
                <a:spLocks noChangeArrowheads="1"/>
              </p:cNvSpPr>
              <p:nvPr/>
            </p:nvSpPr>
            <p:spPr bwMode="auto">
              <a:xfrm>
                <a:off x="976" y="3098"/>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83" name="Rectangle 1101"/>
              <p:cNvSpPr>
                <a:spLocks noChangeArrowheads="1"/>
              </p:cNvSpPr>
              <p:nvPr/>
            </p:nvSpPr>
            <p:spPr bwMode="auto">
              <a:xfrm>
                <a:off x="976" y="3098"/>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84" name="Freeform 1102"/>
              <p:cNvSpPr>
                <a:spLocks noEditPoints="1"/>
              </p:cNvSpPr>
              <p:nvPr/>
            </p:nvSpPr>
            <p:spPr bwMode="auto">
              <a:xfrm>
                <a:off x="946" y="2932"/>
                <a:ext cx="288" cy="7"/>
              </a:xfrm>
              <a:custGeom>
                <a:avLst/>
                <a:gdLst>
                  <a:gd name="T0" fmla="*/ 201 w 288"/>
                  <a:gd name="T1" fmla="*/ 0 h 7"/>
                  <a:gd name="T2" fmla="*/ 201 w 288"/>
                  <a:gd name="T3" fmla="*/ 5 h 7"/>
                  <a:gd name="T4" fmla="*/ 288 w 288"/>
                  <a:gd name="T5" fmla="*/ 7 h 7"/>
                  <a:gd name="T6" fmla="*/ 288 w 288"/>
                  <a:gd name="T7" fmla="*/ 0 h 7"/>
                  <a:gd name="T8" fmla="*/ 201 w 288"/>
                  <a:gd name="T9" fmla="*/ 0 h 7"/>
                  <a:gd name="T10" fmla="*/ 35 w 288"/>
                  <a:gd name="T11" fmla="*/ 0 h 7"/>
                  <a:gd name="T12" fmla="*/ 35 w 288"/>
                  <a:gd name="T13" fmla="*/ 5 h 7"/>
                  <a:gd name="T14" fmla="*/ 196 w 288"/>
                  <a:gd name="T15" fmla="*/ 5 h 7"/>
                  <a:gd name="T16" fmla="*/ 196 w 288"/>
                  <a:gd name="T17" fmla="*/ 0 h 7"/>
                  <a:gd name="T18" fmla="*/ 35 w 288"/>
                  <a:gd name="T19" fmla="*/ 0 h 7"/>
                  <a:gd name="T20" fmla="*/ 0 w 288"/>
                  <a:gd name="T21" fmla="*/ 0 h 7"/>
                  <a:gd name="T22" fmla="*/ 0 w 288"/>
                  <a:gd name="T23" fmla="*/ 5 h 7"/>
                  <a:gd name="T24" fmla="*/ 30 w 288"/>
                  <a:gd name="T25" fmla="*/ 5 h 7"/>
                  <a:gd name="T26" fmla="*/ 30 w 288"/>
                  <a:gd name="T27" fmla="*/ 0 h 7"/>
                  <a:gd name="T28" fmla="*/ 0 w 288"/>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7">
                    <a:moveTo>
                      <a:pt x="201" y="0"/>
                    </a:moveTo>
                    <a:lnTo>
                      <a:pt x="201" y="5"/>
                    </a:lnTo>
                    <a:lnTo>
                      <a:pt x="288" y="7"/>
                    </a:lnTo>
                    <a:lnTo>
                      <a:pt x="288" y="0"/>
                    </a:lnTo>
                    <a:lnTo>
                      <a:pt x="201" y="0"/>
                    </a:lnTo>
                    <a:close/>
                    <a:moveTo>
                      <a:pt x="35" y="0"/>
                    </a:moveTo>
                    <a:lnTo>
                      <a:pt x="35" y="5"/>
                    </a:lnTo>
                    <a:lnTo>
                      <a:pt x="196" y="5"/>
                    </a:lnTo>
                    <a:lnTo>
                      <a:pt x="196" y="0"/>
                    </a:lnTo>
                    <a:lnTo>
                      <a:pt x="35" y="0"/>
                    </a:lnTo>
                    <a:close/>
                    <a:moveTo>
                      <a:pt x="0" y="0"/>
                    </a:moveTo>
                    <a:lnTo>
                      <a:pt x="0" y="5"/>
                    </a:lnTo>
                    <a:lnTo>
                      <a:pt x="30" y="5"/>
                    </a:lnTo>
                    <a:lnTo>
                      <a:pt x="30"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85" name="Freeform 1103"/>
              <p:cNvSpPr>
                <a:spLocks noEditPoints="1"/>
              </p:cNvSpPr>
              <p:nvPr/>
            </p:nvSpPr>
            <p:spPr bwMode="auto">
              <a:xfrm>
                <a:off x="946" y="2932"/>
                <a:ext cx="288" cy="7"/>
              </a:xfrm>
              <a:custGeom>
                <a:avLst/>
                <a:gdLst>
                  <a:gd name="T0" fmla="*/ 201 w 288"/>
                  <a:gd name="T1" fmla="*/ 0 h 7"/>
                  <a:gd name="T2" fmla="*/ 201 w 288"/>
                  <a:gd name="T3" fmla="*/ 5 h 7"/>
                  <a:gd name="T4" fmla="*/ 288 w 288"/>
                  <a:gd name="T5" fmla="*/ 7 h 7"/>
                  <a:gd name="T6" fmla="*/ 288 w 288"/>
                  <a:gd name="T7" fmla="*/ 0 h 7"/>
                  <a:gd name="T8" fmla="*/ 201 w 288"/>
                  <a:gd name="T9" fmla="*/ 0 h 7"/>
                  <a:gd name="T10" fmla="*/ 35 w 288"/>
                  <a:gd name="T11" fmla="*/ 0 h 7"/>
                  <a:gd name="T12" fmla="*/ 35 w 288"/>
                  <a:gd name="T13" fmla="*/ 5 h 7"/>
                  <a:gd name="T14" fmla="*/ 196 w 288"/>
                  <a:gd name="T15" fmla="*/ 5 h 7"/>
                  <a:gd name="T16" fmla="*/ 196 w 288"/>
                  <a:gd name="T17" fmla="*/ 0 h 7"/>
                  <a:gd name="T18" fmla="*/ 35 w 288"/>
                  <a:gd name="T19" fmla="*/ 0 h 7"/>
                  <a:gd name="T20" fmla="*/ 0 w 288"/>
                  <a:gd name="T21" fmla="*/ 0 h 7"/>
                  <a:gd name="T22" fmla="*/ 0 w 288"/>
                  <a:gd name="T23" fmla="*/ 5 h 7"/>
                  <a:gd name="T24" fmla="*/ 30 w 288"/>
                  <a:gd name="T25" fmla="*/ 5 h 7"/>
                  <a:gd name="T26" fmla="*/ 30 w 288"/>
                  <a:gd name="T27" fmla="*/ 0 h 7"/>
                  <a:gd name="T28" fmla="*/ 0 w 288"/>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7">
                    <a:moveTo>
                      <a:pt x="201" y="0"/>
                    </a:moveTo>
                    <a:lnTo>
                      <a:pt x="201" y="5"/>
                    </a:lnTo>
                    <a:lnTo>
                      <a:pt x="288" y="7"/>
                    </a:lnTo>
                    <a:lnTo>
                      <a:pt x="288" y="0"/>
                    </a:lnTo>
                    <a:lnTo>
                      <a:pt x="201" y="0"/>
                    </a:lnTo>
                    <a:moveTo>
                      <a:pt x="35" y="0"/>
                    </a:moveTo>
                    <a:lnTo>
                      <a:pt x="35" y="5"/>
                    </a:lnTo>
                    <a:lnTo>
                      <a:pt x="196" y="5"/>
                    </a:lnTo>
                    <a:lnTo>
                      <a:pt x="196" y="0"/>
                    </a:lnTo>
                    <a:lnTo>
                      <a:pt x="35" y="0"/>
                    </a:lnTo>
                    <a:moveTo>
                      <a:pt x="0" y="0"/>
                    </a:moveTo>
                    <a:lnTo>
                      <a:pt x="0" y="5"/>
                    </a:lnTo>
                    <a:lnTo>
                      <a:pt x="30" y="5"/>
                    </a:lnTo>
                    <a:lnTo>
                      <a:pt x="3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86" name="Freeform 1104"/>
              <p:cNvSpPr>
                <a:spLocks noEditPoints="1"/>
              </p:cNvSpPr>
              <p:nvPr/>
            </p:nvSpPr>
            <p:spPr bwMode="auto">
              <a:xfrm>
                <a:off x="3035" y="2937"/>
                <a:ext cx="1100" cy="7"/>
              </a:xfrm>
              <a:custGeom>
                <a:avLst/>
                <a:gdLst>
                  <a:gd name="T0" fmla="*/ 936 w 1100"/>
                  <a:gd name="T1" fmla="*/ 0 h 7"/>
                  <a:gd name="T2" fmla="*/ 936 w 1100"/>
                  <a:gd name="T3" fmla="*/ 7 h 7"/>
                  <a:gd name="T4" fmla="*/ 1100 w 1100"/>
                  <a:gd name="T5" fmla="*/ 7 h 7"/>
                  <a:gd name="T6" fmla="*/ 1100 w 1100"/>
                  <a:gd name="T7" fmla="*/ 0 h 7"/>
                  <a:gd name="T8" fmla="*/ 936 w 1100"/>
                  <a:gd name="T9" fmla="*/ 0 h 7"/>
                  <a:gd name="T10" fmla="*/ 771 w 1100"/>
                  <a:gd name="T11" fmla="*/ 0 h 7"/>
                  <a:gd name="T12" fmla="*/ 771 w 1100"/>
                  <a:gd name="T13" fmla="*/ 5 h 7"/>
                  <a:gd name="T14" fmla="*/ 932 w 1100"/>
                  <a:gd name="T15" fmla="*/ 7 h 7"/>
                  <a:gd name="T16" fmla="*/ 932 w 1100"/>
                  <a:gd name="T17" fmla="*/ 0 h 7"/>
                  <a:gd name="T18" fmla="*/ 771 w 1100"/>
                  <a:gd name="T19" fmla="*/ 0 h 7"/>
                  <a:gd name="T20" fmla="*/ 603 w 1100"/>
                  <a:gd name="T21" fmla="*/ 0 h 7"/>
                  <a:gd name="T22" fmla="*/ 603 w 1100"/>
                  <a:gd name="T23" fmla="*/ 5 h 7"/>
                  <a:gd name="T24" fmla="*/ 764 w 1100"/>
                  <a:gd name="T25" fmla="*/ 5 h 7"/>
                  <a:gd name="T26" fmla="*/ 764 w 1100"/>
                  <a:gd name="T27" fmla="*/ 0 h 7"/>
                  <a:gd name="T28" fmla="*/ 603 w 1100"/>
                  <a:gd name="T29" fmla="*/ 0 h 7"/>
                  <a:gd name="T30" fmla="*/ 437 w 1100"/>
                  <a:gd name="T31" fmla="*/ 0 h 7"/>
                  <a:gd name="T32" fmla="*/ 437 w 1100"/>
                  <a:gd name="T33" fmla="*/ 5 h 7"/>
                  <a:gd name="T34" fmla="*/ 598 w 1100"/>
                  <a:gd name="T35" fmla="*/ 5 h 7"/>
                  <a:gd name="T36" fmla="*/ 598 w 1100"/>
                  <a:gd name="T37" fmla="*/ 0 h 7"/>
                  <a:gd name="T38" fmla="*/ 437 w 1100"/>
                  <a:gd name="T39" fmla="*/ 0 h 7"/>
                  <a:gd name="T40" fmla="*/ 272 w 1100"/>
                  <a:gd name="T41" fmla="*/ 0 h 7"/>
                  <a:gd name="T42" fmla="*/ 272 w 1100"/>
                  <a:gd name="T43" fmla="*/ 5 h 7"/>
                  <a:gd name="T44" fmla="*/ 433 w 1100"/>
                  <a:gd name="T45" fmla="*/ 5 h 7"/>
                  <a:gd name="T46" fmla="*/ 433 w 1100"/>
                  <a:gd name="T47" fmla="*/ 0 h 7"/>
                  <a:gd name="T48" fmla="*/ 272 w 1100"/>
                  <a:gd name="T49" fmla="*/ 0 h 7"/>
                  <a:gd name="T50" fmla="*/ 106 w 1100"/>
                  <a:gd name="T51" fmla="*/ 0 h 7"/>
                  <a:gd name="T52" fmla="*/ 106 w 1100"/>
                  <a:gd name="T53" fmla="*/ 5 h 7"/>
                  <a:gd name="T54" fmla="*/ 267 w 1100"/>
                  <a:gd name="T55" fmla="*/ 5 h 7"/>
                  <a:gd name="T56" fmla="*/ 267 w 1100"/>
                  <a:gd name="T57" fmla="*/ 0 h 7"/>
                  <a:gd name="T58" fmla="*/ 106 w 1100"/>
                  <a:gd name="T59" fmla="*/ 0 h 7"/>
                  <a:gd name="T60" fmla="*/ 0 w 1100"/>
                  <a:gd name="T61" fmla="*/ 0 h 7"/>
                  <a:gd name="T62" fmla="*/ 0 w 1100"/>
                  <a:gd name="T63" fmla="*/ 5 h 7"/>
                  <a:gd name="T64" fmla="*/ 99 w 1100"/>
                  <a:gd name="T65" fmla="*/ 5 h 7"/>
                  <a:gd name="T66" fmla="*/ 99 w 1100"/>
                  <a:gd name="T67" fmla="*/ 0 h 7"/>
                  <a:gd name="T68" fmla="*/ 0 w 1100"/>
                  <a:gd name="T6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0" h="7">
                    <a:moveTo>
                      <a:pt x="936" y="0"/>
                    </a:moveTo>
                    <a:lnTo>
                      <a:pt x="936" y="7"/>
                    </a:lnTo>
                    <a:lnTo>
                      <a:pt x="1100" y="7"/>
                    </a:lnTo>
                    <a:lnTo>
                      <a:pt x="1100" y="0"/>
                    </a:lnTo>
                    <a:lnTo>
                      <a:pt x="936" y="0"/>
                    </a:lnTo>
                    <a:close/>
                    <a:moveTo>
                      <a:pt x="771" y="0"/>
                    </a:moveTo>
                    <a:lnTo>
                      <a:pt x="771" y="5"/>
                    </a:lnTo>
                    <a:lnTo>
                      <a:pt x="932" y="7"/>
                    </a:lnTo>
                    <a:lnTo>
                      <a:pt x="932" y="0"/>
                    </a:lnTo>
                    <a:lnTo>
                      <a:pt x="771" y="0"/>
                    </a:lnTo>
                    <a:close/>
                    <a:moveTo>
                      <a:pt x="603" y="0"/>
                    </a:moveTo>
                    <a:lnTo>
                      <a:pt x="603" y="5"/>
                    </a:lnTo>
                    <a:lnTo>
                      <a:pt x="764" y="5"/>
                    </a:lnTo>
                    <a:lnTo>
                      <a:pt x="764" y="0"/>
                    </a:lnTo>
                    <a:lnTo>
                      <a:pt x="603" y="0"/>
                    </a:lnTo>
                    <a:close/>
                    <a:moveTo>
                      <a:pt x="437" y="0"/>
                    </a:moveTo>
                    <a:lnTo>
                      <a:pt x="437" y="5"/>
                    </a:lnTo>
                    <a:lnTo>
                      <a:pt x="598" y="5"/>
                    </a:lnTo>
                    <a:lnTo>
                      <a:pt x="598" y="0"/>
                    </a:lnTo>
                    <a:lnTo>
                      <a:pt x="437" y="0"/>
                    </a:lnTo>
                    <a:close/>
                    <a:moveTo>
                      <a:pt x="272" y="0"/>
                    </a:moveTo>
                    <a:lnTo>
                      <a:pt x="272" y="5"/>
                    </a:lnTo>
                    <a:lnTo>
                      <a:pt x="433" y="5"/>
                    </a:lnTo>
                    <a:lnTo>
                      <a:pt x="433" y="0"/>
                    </a:lnTo>
                    <a:lnTo>
                      <a:pt x="272" y="0"/>
                    </a:lnTo>
                    <a:close/>
                    <a:moveTo>
                      <a:pt x="106" y="0"/>
                    </a:moveTo>
                    <a:lnTo>
                      <a:pt x="106" y="5"/>
                    </a:lnTo>
                    <a:lnTo>
                      <a:pt x="267" y="5"/>
                    </a:lnTo>
                    <a:lnTo>
                      <a:pt x="267" y="0"/>
                    </a:lnTo>
                    <a:lnTo>
                      <a:pt x="106" y="0"/>
                    </a:lnTo>
                    <a:close/>
                    <a:moveTo>
                      <a:pt x="0" y="0"/>
                    </a:moveTo>
                    <a:lnTo>
                      <a:pt x="0" y="5"/>
                    </a:lnTo>
                    <a:lnTo>
                      <a:pt x="99" y="5"/>
                    </a:lnTo>
                    <a:lnTo>
                      <a:pt x="99"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87" name="Freeform 1105"/>
              <p:cNvSpPr>
                <a:spLocks noEditPoints="1"/>
              </p:cNvSpPr>
              <p:nvPr/>
            </p:nvSpPr>
            <p:spPr bwMode="auto">
              <a:xfrm>
                <a:off x="3035" y="2937"/>
                <a:ext cx="1100" cy="7"/>
              </a:xfrm>
              <a:custGeom>
                <a:avLst/>
                <a:gdLst>
                  <a:gd name="T0" fmla="*/ 936 w 1100"/>
                  <a:gd name="T1" fmla="*/ 0 h 7"/>
                  <a:gd name="T2" fmla="*/ 936 w 1100"/>
                  <a:gd name="T3" fmla="*/ 7 h 7"/>
                  <a:gd name="T4" fmla="*/ 1100 w 1100"/>
                  <a:gd name="T5" fmla="*/ 7 h 7"/>
                  <a:gd name="T6" fmla="*/ 1100 w 1100"/>
                  <a:gd name="T7" fmla="*/ 0 h 7"/>
                  <a:gd name="T8" fmla="*/ 936 w 1100"/>
                  <a:gd name="T9" fmla="*/ 0 h 7"/>
                  <a:gd name="T10" fmla="*/ 771 w 1100"/>
                  <a:gd name="T11" fmla="*/ 0 h 7"/>
                  <a:gd name="T12" fmla="*/ 771 w 1100"/>
                  <a:gd name="T13" fmla="*/ 5 h 7"/>
                  <a:gd name="T14" fmla="*/ 932 w 1100"/>
                  <a:gd name="T15" fmla="*/ 7 h 7"/>
                  <a:gd name="T16" fmla="*/ 932 w 1100"/>
                  <a:gd name="T17" fmla="*/ 0 h 7"/>
                  <a:gd name="T18" fmla="*/ 771 w 1100"/>
                  <a:gd name="T19" fmla="*/ 0 h 7"/>
                  <a:gd name="T20" fmla="*/ 603 w 1100"/>
                  <a:gd name="T21" fmla="*/ 0 h 7"/>
                  <a:gd name="T22" fmla="*/ 603 w 1100"/>
                  <a:gd name="T23" fmla="*/ 5 h 7"/>
                  <a:gd name="T24" fmla="*/ 764 w 1100"/>
                  <a:gd name="T25" fmla="*/ 5 h 7"/>
                  <a:gd name="T26" fmla="*/ 764 w 1100"/>
                  <a:gd name="T27" fmla="*/ 0 h 7"/>
                  <a:gd name="T28" fmla="*/ 603 w 1100"/>
                  <a:gd name="T29" fmla="*/ 0 h 7"/>
                  <a:gd name="T30" fmla="*/ 437 w 1100"/>
                  <a:gd name="T31" fmla="*/ 0 h 7"/>
                  <a:gd name="T32" fmla="*/ 437 w 1100"/>
                  <a:gd name="T33" fmla="*/ 5 h 7"/>
                  <a:gd name="T34" fmla="*/ 598 w 1100"/>
                  <a:gd name="T35" fmla="*/ 5 h 7"/>
                  <a:gd name="T36" fmla="*/ 598 w 1100"/>
                  <a:gd name="T37" fmla="*/ 0 h 7"/>
                  <a:gd name="T38" fmla="*/ 437 w 1100"/>
                  <a:gd name="T39" fmla="*/ 0 h 7"/>
                  <a:gd name="T40" fmla="*/ 272 w 1100"/>
                  <a:gd name="T41" fmla="*/ 0 h 7"/>
                  <a:gd name="T42" fmla="*/ 272 w 1100"/>
                  <a:gd name="T43" fmla="*/ 5 h 7"/>
                  <a:gd name="T44" fmla="*/ 433 w 1100"/>
                  <a:gd name="T45" fmla="*/ 5 h 7"/>
                  <a:gd name="T46" fmla="*/ 433 w 1100"/>
                  <a:gd name="T47" fmla="*/ 0 h 7"/>
                  <a:gd name="T48" fmla="*/ 272 w 1100"/>
                  <a:gd name="T49" fmla="*/ 0 h 7"/>
                  <a:gd name="T50" fmla="*/ 106 w 1100"/>
                  <a:gd name="T51" fmla="*/ 0 h 7"/>
                  <a:gd name="T52" fmla="*/ 106 w 1100"/>
                  <a:gd name="T53" fmla="*/ 5 h 7"/>
                  <a:gd name="T54" fmla="*/ 267 w 1100"/>
                  <a:gd name="T55" fmla="*/ 5 h 7"/>
                  <a:gd name="T56" fmla="*/ 267 w 1100"/>
                  <a:gd name="T57" fmla="*/ 0 h 7"/>
                  <a:gd name="T58" fmla="*/ 106 w 1100"/>
                  <a:gd name="T59" fmla="*/ 0 h 7"/>
                  <a:gd name="T60" fmla="*/ 0 w 1100"/>
                  <a:gd name="T61" fmla="*/ 0 h 7"/>
                  <a:gd name="T62" fmla="*/ 0 w 1100"/>
                  <a:gd name="T63" fmla="*/ 5 h 7"/>
                  <a:gd name="T64" fmla="*/ 99 w 1100"/>
                  <a:gd name="T65" fmla="*/ 5 h 7"/>
                  <a:gd name="T66" fmla="*/ 99 w 1100"/>
                  <a:gd name="T67" fmla="*/ 0 h 7"/>
                  <a:gd name="T68" fmla="*/ 0 w 1100"/>
                  <a:gd name="T6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0" h="7">
                    <a:moveTo>
                      <a:pt x="936" y="0"/>
                    </a:moveTo>
                    <a:lnTo>
                      <a:pt x="936" y="7"/>
                    </a:lnTo>
                    <a:lnTo>
                      <a:pt x="1100" y="7"/>
                    </a:lnTo>
                    <a:lnTo>
                      <a:pt x="1100" y="0"/>
                    </a:lnTo>
                    <a:lnTo>
                      <a:pt x="936" y="0"/>
                    </a:lnTo>
                    <a:moveTo>
                      <a:pt x="771" y="0"/>
                    </a:moveTo>
                    <a:lnTo>
                      <a:pt x="771" y="5"/>
                    </a:lnTo>
                    <a:lnTo>
                      <a:pt x="932" y="7"/>
                    </a:lnTo>
                    <a:lnTo>
                      <a:pt x="932" y="0"/>
                    </a:lnTo>
                    <a:lnTo>
                      <a:pt x="771" y="0"/>
                    </a:lnTo>
                    <a:moveTo>
                      <a:pt x="603" y="0"/>
                    </a:moveTo>
                    <a:lnTo>
                      <a:pt x="603" y="5"/>
                    </a:lnTo>
                    <a:lnTo>
                      <a:pt x="764" y="5"/>
                    </a:lnTo>
                    <a:lnTo>
                      <a:pt x="764" y="0"/>
                    </a:lnTo>
                    <a:lnTo>
                      <a:pt x="603" y="0"/>
                    </a:lnTo>
                    <a:moveTo>
                      <a:pt x="437" y="0"/>
                    </a:moveTo>
                    <a:lnTo>
                      <a:pt x="437" y="5"/>
                    </a:lnTo>
                    <a:lnTo>
                      <a:pt x="598" y="5"/>
                    </a:lnTo>
                    <a:lnTo>
                      <a:pt x="598" y="0"/>
                    </a:lnTo>
                    <a:lnTo>
                      <a:pt x="437" y="0"/>
                    </a:lnTo>
                    <a:moveTo>
                      <a:pt x="272" y="0"/>
                    </a:moveTo>
                    <a:lnTo>
                      <a:pt x="272" y="5"/>
                    </a:lnTo>
                    <a:lnTo>
                      <a:pt x="433" y="5"/>
                    </a:lnTo>
                    <a:lnTo>
                      <a:pt x="433" y="0"/>
                    </a:lnTo>
                    <a:lnTo>
                      <a:pt x="272" y="0"/>
                    </a:lnTo>
                    <a:moveTo>
                      <a:pt x="106" y="0"/>
                    </a:moveTo>
                    <a:lnTo>
                      <a:pt x="106" y="5"/>
                    </a:lnTo>
                    <a:lnTo>
                      <a:pt x="267" y="5"/>
                    </a:lnTo>
                    <a:lnTo>
                      <a:pt x="267" y="0"/>
                    </a:lnTo>
                    <a:lnTo>
                      <a:pt x="106" y="0"/>
                    </a:lnTo>
                    <a:moveTo>
                      <a:pt x="0" y="0"/>
                    </a:moveTo>
                    <a:lnTo>
                      <a:pt x="0" y="5"/>
                    </a:lnTo>
                    <a:lnTo>
                      <a:pt x="99" y="5"/>
                    </a:lnTo>
                    <a:lnTo>
                      <a:pt x="9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88" name="Rectangle 1106"/>
              <p:cNvSpPr>
                <a:spLocks noChangeArrowheads="1"/>
              </p:cNvSpPr>
              <p:nvPr/>
            </p:nvSpPr>
            <p:spPr bwMode="auto">
              <a:xfrm>
                <a:off x="3967" y="2937"/>
                <a:ext cx="4"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89" name="Rectangle 1107"/>
              <p:cNvSpPr>
                <a:spLocks noChangeArrowheads="1"/>
              </p:cNvSpPr>
              <p:nvPr/>
            </p:nvSpPr>
            <p:spPr bwMode="auto">
              <a:xfrm>
                <a:off x="3967" y="2937"/>
                <a:ext cx="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90" name="Rectangle 1108"/>
              <p:cNvSpPr>
                <a:spLocks noChangeArrowheads="1"/>
              </p:cNvSpPr>
              <p:nvPr/>
            </p:nvSpPr>
            <p:spPr bwMode="auto">
              <a:xfrm>
                <a:off x="3799" y="2937"/>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91" name="Rectangle 1109"/>
              <p:cNvSpPr>
                <a:spLocks noChangeArrowheads="1"/>
              </p:cNvSpPr>
              <p:nvPr/>
            </p:nvSpPr>
            <p:spPr bwMode="auto">
              <a:xfrm>
                <a:off x="3799" y="2937"/>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92" name="Rectangle 1110"/>
              <p:cNvSpPr>
                <a:spLocks noChangeArrowheads="1"/>
              </p:cNvSpPr>
              <p:nvPr/>
            </p:nvSpPr>
            <p:spPr bwMode="auto">
              <a:xfrm>
                <a:off x="3633" y="2937"/>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93" name="Rectangle 1111"/>
              <p:cNvSpPr>
                <a:spLocks noChangeArrowheads="1"/>
              </p:cNvSpPr>
              <p:nvPr/>
            </p:nvSpPr>
            <p:spPr bwMode="auto">
              <a:xfrm>
                <a:off x="3633" y="2937"/>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94" name="Rectangle 1112"/>
              <p:cNvSpPr>
                <a:spLocks noChangeArrowheads="1"/>
              </p:cNvSpPr>
              <p:nvPr/>
            </p:nvSpPr>
            <p:spPr bwMode="auto">
              <a:xfrm>
                <a:off x="3468" y="2937"/>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95" name="Rectangle 1113"/>
              <p:cNvSpPr>
                <a:spLocks noChangeArrowheads="1"/>
              </p:cNvSpPr>
              <p:nvPr/>
            </p:nvSpPr>
            <p:spPr bwMode="auto">
              <a:xfrm>
                <a:off x="3468" y="2937"/>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96" name="Rectangle 1114"/>
              <p:cNvSpPr>
                <a:spLocks noChangeArrowheads="1"/>
              </p:cNvSpPr>
              <p:nvPr/>
            </p:nvSpPr>
            <p:spPr bwMode="auto">
              <a:xfrm>
                <a:off x="3302" y="2937"/>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97" name="Rectangle 1115"/>
              <p:cNvSpPr>
                <a:spLocks noChangeArrowheads="1"/>
              </p:cNvSpPr>
              <p:nvPr/>
            </p:nvSpPr>
            <p:spPr bwMode="auto">
              <a:xfrm>
                <a:off x="3302" y="2937"/>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98" name="Rectangle 1116"/>
              <p:cNvSpPr>
                <a:spLocks noChangeArrowheads="1"/>
              </p:cNvSpPr>
              <p:nvPr/>
            </p:nvSpPr>
            <p:spPr bwMode="auto">
              <a:xfrm>
                <a:off x="3134" y="2937"/>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99" name="Rectangle 1117"/>
              <p:cNvSpPr>
                <a:spLocks noChangeArrowheads="1"/>
              </p:cNvSpPr>
              <p:nvPr/>
            </p:nvSpPr>
            <p:spPr bwMode="auto">
              <a:xfrm>
                <a:off x="3134" y="2937"/>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00" name="Rectangle 1118"/>
              <p:cNvSpPr>
                <a:spLocks noChangeArrowheads="1"/>
              </p:cNvSpPr>
              <p:nvPr/>
            </p:nvSpPr>
            <p:spPr bwMode="auto">
              <a:xfrm>
                <a:off x="1142" y="2932"/>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01" name="Rectangle 1119"/>
              <p:cNvSpPr>
                <a:spLocks noChangeArrowheads="1"/>
              </p:cNvSpPr>
              <p:nvPr/>
            </p:nvSpPr>
            <p:spPr bwMode="auto">
              <a:xfrm>
                <a:off x="1142" y="2932"/>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02" name="Rectangle 1120"/>
              <p:cNvSpPr>
                <a:spLocks noChangeArrowheads="1"/>
              </p:cNvSpPr>
              <p:nvPr/>
            </p:nvSpPr>
            <p:spPr bwMode="auto">
              <a:xfrm>
                <a:off x="976" y="2932"/>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03" name="Rectangle 1121"/>
              <p:cNvSpPr>
                <a:spLocks noChangeArrowheads="1"/>
              </p:cNvSpPr>
              <p:nvPr/>
            </p:nvSpPr>
            <p:spPr bwMode="auto">
              <a:xfrm>
                <a:off x="976" y="2932"/>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04" name="Freeform 1122"/>
              <p:cNvSpPr>
                <a:spLocks noEditPoints="1"/>
              </p:cNvSpPr>
              <p:nvPr/>
            </p:nvSpPr>
            <p:spPr bwMode="auto">
              <a:xfrm>
                <a:off x="946" y="2766"/>
                <a:ext cx="946" cy="7"/>
              </a:xfrm>
              <a:custGeom>
                <a:avLst/>
                <a:gdLst>
                  <a:gd name="T0" fmla="*/ 866 w 946"/>
                  <a:gd name="T1" fmla="*/ 0 h 7"/>
                  <a:gd name="T2" fmla="*/ 866 w 946"/>
                  <a:gd name="T3" fmla="*/ 7 h 7"/>
                  <a:gd name="T4" fmla="*/ 939 w 946"/>
                  <a:gd name="T5" fmla="*/ 7 h 7"/>
                  <a:gd name="T6" fmla="*/ 946 w 946"/>
                  <a:gd name="T7" fmla="*/ 0 h 7"/>
                  <a:gd name="T8" fmla="*/ 866 w 946"/>
                  <a:gd name="T9" fmla="*/ 0 h 7"/>
                  <a:gd name="T10" fmla="*/ 700 w 946"/>
                  <a:gd name="T11" fmla="*/ 0 h 7"/>
                  <a:gd name="T12" fmla="*/ 700 w 946"/>
                  <a:gd name="T13" fmla="*/ 7 h 7"/>
                  <a:gd name="T14" fmla="*/ 861 w 946"/>
                  <a:gd name="T15" fmla="*/ 7 h 7"/>
                  <a:gd name="T16" fmla="*/ 861 w 946"/>
                  <a:gd name="T17" fmla="*/ 0 h 7"/>
                  <a:gd name="T18" fmla="*/ 700 w 946"/>
                  <a:gd name="T19" fmla="*/ 0 h 7"/>
                  <a:gd name="T20" fmla="*/ 534 w 946"/>
                  <a:gd name="T21" fmla="*/ 0 h 7"/>
                  <a:gd name="T22" fmla="*/ 534 w 946"/>
                  <a:gd name="T23" fmla="*/ 7 h 7"/>
                  <a:gd name="T24" fmla="*/ 695 w 946"/>
                  <a:gd name="T25" fmla="*/ 7 h 7"/>
                  <a:gd name="T26" fmla="*/ 695 w 946"/>
                  <a:gd name="T27" fmla="*/ 0 h 7"/>
                  <a:gd name="T28" fmla="*/ 534 w 946"/>
                  <a:gd name="T29" fmla="*/ 0 h 7"/>
                  <a:gd name="T30" fmla="*/ 369 w 946"/>
                  <a:gd name="T31" fmla="*/ 0 h 7"/>
                  <a:gd name="T32" fmla="*/ 369 w 946"/>
                  <a:gd name="T33" fmla="*/ 5 h 7"/>
                  <a:gd name="T34" fmla="*/ 530 w 946"/>
                  <a:gd name="T35" fmla="*/ 7 h 7"/>
                  <a:gd name="T36" fmla="*/ 530 w 946"/>
                  <a:gd name="T37" fmla="*/ 0 h 7"/>
                  <a:gd name="T38" fmla="*/ 369 w 946"/>
                  <a:gd name="T39" fmla="*/ 0 h 7"/>
                  <a:gd name="T40" fmla="*/ 326 w 946"/>
                  <a:gd name="T41" fmla="*/ 0 h 7"/>
                  <a:gd name="T42" fmla="*/ 326 w 946"/>
                  <a:gd name="T43" fmla="*/ 5 h 7"/>
                  <a:gd name="T44" fmla="*/ 362 w 946"/>
                  <a:gd name="T45" fmla="*/ 5 h 7"/>
                  <a:gd name="T46" fmla="*/ 362 w 946"/>
                  <a:gd name="T47" fmla="*/ 0 h 7"/>
                  <a:gd name="T48" fmla="*/ 326 w 946"/>
                  <a:gd name="T49" fmla="*/ 0 h 7"/>
                  <a:gd name="T50" fmla="*/ 201 w 946"/>
                  <a:gd name="T51" fmla="*/ 0 h 7"/>
                  <a:gd name="T52" fmla="*/ 201 w 946"/>
                  <a:gd name="T53" fmla="*/ 5 h 7"/>
                  <a:gd name="T54" fmla="*/ 291 w 946"/>
                  <a:gd name="T55" fmla="*/ 5 h 7"/>
                  <a:gd name="T56" fmla="*/ 291 w 946"/>
                  <a:gd name="T57" fmla="*/ 0 h 7"/>
                  <a:gd name="T58" fmla="*/ 201 w 946"/>
                  <a:gd name="T59" fmla="*/ 0 h 7"/>
                  <a:gd name="T60" fmla="*/ 35 w 946"/>
                  <a:gd name="T61" fmla="*/ 0 h 7"/>
                  <a:gd name="T62" fmla="*/ 35 w 946"/>
                  <a:gd name="T63" fmla="*/ 5 h 7"/>
                  <a:gd name="T64" fmla="*/ 196 w 946"/>
                  <a:gd name="T65" fmla="*/ 5 h 7"/>
                  <a:gd name="T66" fmla="*/ 196 w 946"/>
                  <a:gd name="T67" fmla="*/ 0 h 7"/>
                  <a:gd name="T68" fmla="*/ 35 w 946"/>
                  <a:gd name="T69" fmla="*/ 0 h 7"/>
                  <a:gd name="T70" fmla="*/ 0 w 946"/>
                  <a:gd name="T71" fmla="*/ 0 h 7"/>
                  <a:gd name="T72" fmla="*/ 0 w 946"/>
                  <a:gd name="T73" fmla="*/ 5 h 7"/>
                  <a:gd name="T74" fmla="*/ 30 w 946"/>
                  <a:gd name="T75" fmla="*/ 5 h 7"/>
                  <a:gd name="T76" fmla="*/ 30 w 946"/>
                  <a:gd name="T77" fmla="*/ 0 h 7"/>
                  <a:gd name="T78" fmla="*/ 0 w 946"/>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6" h="7">
                    <a:moveTo>
                      <a:pt x="866" y="0"/>
                    </a:moveTo>
                    <a:lnTo>
                      <a:pt x="866" y="7"/>
                    </a:lnTo>
                    <a:lnTo>
                      <a:pt x="939" y="7"/>
                    </a:lnTo>
                    <a:lnTo>
                      <a:pt x="946" y="0"/>
                    </a:lnTo>
                    <a:lnTo>
                      <a:pt x="866" y="0"/>
                    </a:lnTo>
                    <a:close/>
                    <a:moveTo>
                      <a:pt x="700" y="0"/>
                    </a:moveTo>
                    <a:lnTo>
                      <a:pt x="700" y="7"/>
                    </a:lnTo>
                    <a:lnTo>
                      <a:pt x="861" y="7"/>
                    </a:lnTo>
                    <a:lnTo>
                      <a:pt x="861" y="0"/>
                    </a:lnTo>
                    <a:lnTo>
                      <a:pt x="700" y="0"/>
                    </a:lnTo>
                    <a:close/>
                    <a:moveTo>
                      <a:pt x="534" y="0"/>
                    </a:moveTo>
                    <a:lnTo>
                      <a:pt x="534" y="7"/>
                    </a:lnTo>
                    <a:lnTo>
                      <a:pt x="695" y="7"/>
                    </a:lnTo>
                    <a:lnTo>
                      <a:pt x="695" y="0"/>
                    </a:lnTo>
                    <a:lnTo>
                      <a:pt x="534" y="0"/>
                    </a:lnTo>
                    <a:close/>
                    <a:moveTo>
                      <a:pt x="369" y="0"/>
                    </a:moveTo>
                    <a:lnTo>
                      <a:pt x="369" y="5"/>
                    </a:lnTo>
                    <a:lnTo>
                      <a:pt x="530" y="7"/>
                    </a:lnTo>
                    <a:lnTo>
                      <a:pt x="530" y="0"/>
                    </a:lnTo>
                    <a:lnTo>
                      <a:pt x="369" y="0"/>
                    </a:lnTo>
                    <a:close/>
                    <a:moveTo>
                      <a:pt x="326" y="0"/>
                    </a:moveTo>
                    <a:lnTo>
                      <a:pt x="326" y="5"/>
                    </a:lnTo>
                    <a:lnTo>
                      <a:pt x="362" y="5"/>
                    </a:lnTo>
                    <a:lnTo>
                      <a:pt x="362" y="0"/>
                    </a:lnTo>
                    <a:lnTo>
                      <a:pt x="326" y="0"/>
                    </a:lnTo>
                    <a:close/>
                    <a:moveTo>
                      <a:pt x="201" y="0"/>
                    </a:moveTo>
                    <a:lnTo>
                      <a:pt x="201" y="5"/>
                    </a:lnTo>
                    <a:lnTo>
                      <a:pt x="291" y="5"/>
                    </a:lnTo>
                    <a:lnTo>
                      <a:pt x="291" y="0"/>
                    </a:lnTo>
                    <a:lnTo>
                      <a:pt x="201" y="0"/>
                    </a:lnTo>
                    <a:close/>
                    <a:moveTo>
                      <a:pt x="35" y="0"/>
                    </a:moveTo>
                    <a:lnTo>
                      <a:pt x="35" y="5"/>
                    </a:lnTo>
                    <a:lnTo>
                      <a:pt x="196" y="5"/>
                    </a:lnTo>
                    <a:lnTo>
                      <a:pt x="196" y="0"/>
                    </a:lnTo>
                    <a:lnTo>
                      <a:pt x="35" y="0"/>
                    </a:lnTo>
                    <a:close/>
                    <a:moveTo>
                      <a:pt x="0" y="0"/>
                    </a:moveTo>
                    <a:lnTo>
                      <a:pt x="0" y="5"/>
                    </a:lnTo>
                    <a:lnTo>
                      <a:pt x="30" y="5"/>
                    </a:lnTo>
                    <a:lnTo>
                      <a:pt x="30"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05" name="Freeform 1123"/>
              <p:cNvSpPr>
                <a:spLocks noEditPoints="1"/>
              </p:cNvSpPr>
              <p:nvPr/>
            </p:nvSpPr>
            <p:spPr bwMode="auto">
              <a:xfrm>
                <a:off x="946" y="2766"/>
                <a:ext cx="946" cy="7"/>
              </a:xfrm>
              <a:custGeom>
                <a:avLst/>
                <a:gdLst>
                  <a:gd name="T0" fmla="*/ 866 w 946"/>
                  <a:gd name="T1" fmla="*/ 0 h 7"/>
                  <a:gd name="T2" fmla="*/ 866 w 946"/>
                  <a:gd name="T3" fmla="*/ 7 h 7"/>
                  <a:gd name="T4" fmla="*/ 939 w 946"/>
                  <a:gd name="T5" fmla="*/ 7 h 7"/>
                  <a:gd name="T6" fmla="*/ 946 w 946"/>
                  <a:gd name="T7" fmla="*/ 0 h 7"/>
                  <a:gd name="T8" fmla="*/ 866 w 946"/>
                  <a:gd name="T9" fmla="*/ 0 h 7"/>
                  <a:gd name="T10" fmla="*/ 700 w 946"/>
                  <a:gd name="T11" fmla="*/ 0 h 7"/>
                  <a:gd name="T12" fmla="*/ 700 w 946"/>
                  <a:gd name="T13" fmla="*/ 7 h 7"/>
                  <a:gd name="T14" fmla="*/ 861 w 946"/>
                  <a:gd name="T15" fmla="*/ 7 h 7"/>
                  <a:gd name="T16" fmla="*/ 861 w 946"/>
                  <a:gd name="T17" fmla="*/ 0 h 7"/>
                  <a:gd name="T18" fmla="*/ 700 w 946"/>
                  <a:gd name="T19" fmla="*/ 0 h 7"/>
                  <a:gd name="T20" fmla="*/ 534 w 946"/>
                  <a:gd name="T21" fmla="*/ 0 h 7"/>
                  <a:gd name="T22" fmla="*/ 534 w 946"/>
                  <a:gd name="T23" fmla="*/ 7 h 7"/>
                  <a:gd name="T24" fmla="*/ 695 w 946"/>
                  <a:gd name="T25" fmla="*/ 7 h 7"/>
                  <a:gd name="T26" fmla="*/ 695 w 946"/>
                  <a:gd name="T27" fmla="*/ 0 h 7"/>
                  <a:gd name="T28" fmla="*/ 534 w 946"/>
                  <a:gd name="T29" fmla="*/ 0 h 7"/>
                  <a:gd name="T30" fmla="*/ 369 w 946"/>
                  <a:gd name="T31" fmla="*/ 0 h 7"/>
                  <a:gd name="T32" fmla="*/ 369 w 946"/>
                  <a:gd name="T33" fmla="*/ 5 h 7"/>
                  <a:gd name="T34" fmla="*/ 530 w 946"/>
                  <a:gd name="T35" fmla="*/ 7 h 7"/>
                  <a:gd name="T36" fmla="*/ 530 w 946"/>
                  <a:gd name="T37" fmla="*/ 0 h 7"/>
                  <a:gd name="T38" fmla="*/ 369 w 946"/>
                  <a:gd name="T39" fmla="*/ 0 h 7"/>
                  <a:gd name="T40" fmla="*/ 326 w 946"/>
                  <a:gd name="T41" fmla="*/ 0 h 7"/>
                  <a:gd name="T42" fmla="*/ 326 w 946"/>
                  <a:gd name="T43" fmla="*/ 5 h 7"/>
                  <a:gd name="T44" fmla="*/ 362 w 946"/>
                  <a:gd name="T45" fmla="*/ 5 h 7"/>
                  <a:gd name="T46" fmla="*/ 362 w 946"/>
                  <a:gd name="T47" fmla="*/ 0 h 7"/>
                  <a:gd name="T48" fmla="*/ 326 w 946"/>
                  <a:gd name="T49" fmla="*/ 0 h 7"/>
                  <a:gd name="T50" fmla="*/ 201 w 946"/>
                  <a:gd name="T51" fmla="*/ 0 h 7"/>
                  <a:gd name="T52" fmla="*/ 201 w 946"/>
                  <a:gd name="T53" fmla="*/ 5 h 7"/>
                  <a:gd name="T54" fmla="*/ 291 w 946"/>
                  <a:gd name="T55" fmla="*/ 5 h 7"/>
                  <a:gd name="T56" fmla="*/ 291 w 946"/>
                  <a:gd name="T57" fmla="*/ 0 h 7"/>
                  <a:gd name="T58" fmla="*/ 201 w 946"/>
                  <a:gd name="T59" fmla="*/ 0 h 7"/>
                  <a:gd name="T60" fmla="*/ 35 w 946"/>
                  <a:gd name="T61" fmla="*/ 0 h 7"/>
                  <a:gd name="T62" fmla="*/ 35 w 946"/>
                  <a:gd name="T63" fmla="*/ 5 h 7"/>
                  <a:gd name="T64" fmla="*/ 196 w 946"/>
                  <a:gd name="T65" fmla="*/ 5 h 7"/>
                  <a:gd name="T66" fmla="*/ 196 w 946"/>
                  <a:gd name="T67" fmla="*/ 0 h 7"/>
                  <a:gd name="T68" fmla="*/ 35 w 946"/>
                  <a:gd name="T69" fmla="*/ 0 h 7"/>
                  <a:gd name="T70" fmla="*/ 0 w 946"/>
                  <a:gd name="T71" fmla="*/ 0 h 7"/>
                  <a:gd name="T72" fmla="*/ 0 w 946"/>
                  <a:gd name="T73" fmla="*/ 5 h 7"/>
                  <a:gd name="T74" fmla="*/ 30 w 946"/>
                  <a:gd name="T75" fmla="*/ 5 h 7"/>
                  <a:gd name="T76" fmla="*/ 30 w 946"/>
                  <a:gd name="T77" fmla="*/ 0 h 7"/>
                  <a:gd name="T78" fmla="*/ 0 w 946"/>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6" h="7">
                    <a:moveTo>
                      <a:pt x="866" y="0"/>
                    </a:moveTo>
                    <a:lnTo>
                      <a:pt x="866" y="7"/>
                    </a:lnTo>
                    <a:lnTo>
                      <a:pt x="939" y="7"/>
                    </a:lnTo>
                    <a:lnTo>
                      <a:pt x="946" y="0"/>
                    </a:lnTo>
                    <a:lnTo>
                      <a:pt x="866" y="0"/>
                    </a:lnTo>
                    <a:moveTo>
                      <a:pt x="700" y="0"/>
                    </a:moveTo>
                    <a:lnTo>
                      <a:pt x="700" y="7"/>
                    </a:lnTo>
                    <a:lnTo>
                      <a:pt x="861" y="7"/>
                    </a:lnTo>
                    <a:lnTo>
                      <a:pt x="861" y="0"/>
                    </a:lnTo>
                    <a:lnTo>
                      <a:pt x="700" y="0"/>
                    </a:lnTo>
                    <a:moveTo>
                      <a:pt x="534" y="0"/>
                    </a:moveTo>
                    <a:lnTo>
                      <a:pt x="534" y="7"/>
                    </a:lnTo>
                    <a:lnTo>
                      <a:pt x="695" y="7"/>
                    </a:lnTo>
                    <a:lnTo>
                      <a:pt x="695" y="0"/>
                    </a:lnTo>
                    <a:lnTo>
                      <a:pt x="534" y="0"/>
                    </a:lnTo>
                    <a:moveTo>
                      <a:pt x="369" y="0"/>
                    </a:moveTo>
                    <a:lnTo>
                      <a:pt x="369" y="5"/>
                    </a:lnTo>
                    <a:lnTo>
                      <a:pt x="530" y="7"/>
                    </a:lnTo>
                    <a:lnTo>
                      <a:pt x="530" y="0"/>
                    </a:lnTo>
                    <a:lnTo>
                      <a:pt x="369" y="0"/>
                    </a:lnTo>
                    <a:moveTo>
                      <a:pt x="326" y="0"/>
                    </a:moveTo>
                    <a:lnTo>
                      <a:pt x="326" y="5"/>
                    </a:lnTo>
                    <a:lnTo>
                      <a:pt x="362" y="5"/>
                    </a:lnTo>
                    <a:lnTo>
                      <a:pt x="362" y="0"/>
                    </a:lnTo>
                    <a:lnTo>
                      <a:pt x="326" y="0"/>
                    </a:lnTo>
                    <a:moveTo>
                      <a:pt x="201" y="0"/>
                    </a:moveTo>
                    <a:lnTo>
                      <a:pt x="201" y="5"/>
                    </a:lnTo>
                    <a:lnTo>
                      <a:pt x="291" y="5"/>
                    </a:lnTo>
                    <a:lnTo>
                      <a:pt x="291" y="0"/>
                    </a:lnTo>
                    <a:lnTo>
                      <a:pt x="201" y="0"/>
                    </a:lnTo>
                    <a:moveTo>
                      <a:pt x="35" y="0"/>
                    </a:moveTo>
                    <a:lnTo>
                      <a:pt x="35" y="5"/>
                    </a:lnTo>
                    <a:lnTo>
                      <a:pt x="196" y="5"/>
                    </a:lnTo>
                    <a:lnTo>
                      <a:pt x="196" y="0"/>
                    </a:lnTo>
                    <a:lnTo>
                      <a:pt x="35" y="0"/>
                    </a:lnTo>
                    <a:moveTo>
                      <a:pt x="0" y="0"/>
                    </a:moveTo>
                    <a:lnTo>
                      <a:pt x="0" y="5"/>
                    </a:lnTo>
                    <a:lnTo>
                      <a:pt x="30" y="5"/>
                    </a:lnTo>
                    <a:lnTo>
                      <a:pt x="3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06" name="Freeform 1124"/>
              <p:cNvSpPr>
                <a:spLocks noEditPoints="1"/>
              </p:cNvSpPr>
              <p:nvPr/>
            </p:nvSpPr>
            <p:spPr bwMode="auto">
              <a:xfrm>
                <a:off x="1885" y="2766"/>
                <a:ext cx="2250" cy="10"/>
              </a:xfrm>
              <a:custGeom>
                <a:avLst/>
                <a:gdLst>
                  <a:gd name="T0" fmla="*/ 2086 w 2250"/>
                  <a:gd name="T1" fmla="*/ 10 h 10"/>
                  <a:gd name="T2" fmla="*/ 2250 w 2250"/>
                  <a:gd name="T3" fmla="*/ 5 h 10"/>
                  <a:gd name="T4" fmla="*/ 1921 w 2250"/>
                  <a:gd name="T5" fmla="*/ 5 h 10"/>
                  <a:gd name="T6" fmla="*/ 2082 w 2250"/>
                  <a:gd name="T7" fmla="*/ 10 h 10"/>
                  <a:gd name="T8" fmla="*/ 1921 w 2250"/>
                  <a:gd name="T9" fmla="*/ 5 h 10"/>
                  <a:gd name="T10" fmla="*/ 1755 w 2250"/>
                  <a:gd name="T11" fmla="*/ 10 h 10"/>
                  <a:gd name="T12" fmla="*/ 1914 w 2250"/>
                  <a:gd name="T13" fmla="*/ 5 h 10"/>
                  <a:gd name="T14" fmla="*/ 1587 w 2250"/>
                  <a:gd name="T15" fmla="*/ 5 h 10"/>
                  <a:gd name="T16" fmla="*/ 1748 w 2250"/>
                  <a:gd name="T17" fmla="*/ 10 h 10"/>
                  <a:gd name="T18" fmla="*/ 1587 w 2250"/>
                  <a:gd name="T19" fmla="*/ 5 h 10"/>
                  <a:gd name="T20" fmla="*/ 1422 w 2250"/>
                  <a:gd name="T21" fmla="*/ 10 h 10"/>
                  <a:gd name="T22" fmla="*/ 1583 w 2250"/>
                  <a:gd name="T23" fmla="*/ 5 h 10"/>
                  <a:gd name="T24" fmla="*/ 1256 w 2250"/>
                  <a:gd name="T25" fmla="*/ 3 h 10"/>
                  <a:gd name="T26" fmla="*/ 1417 w 2250"/>
                  <a:gd name="T27" fmla="*/ 10 h 10"/>
                  <a:gd name="T28" fmla="*/ 1256 w 2250"/>
                  <a:gd name="T29" fmla="*/ 3 h 10"/>
                  <a:gd name="T30" fmla="*/ 1150 w 2250"/>
                  <a:gd name="T31" fmla="*/ 10 h 10"/>
                  <a:gd name="T32" fmla="*/ 1251 w 2250"/>
                  <a:gd name="T33" fmla="*/ 3 h 10"/>
                  <a:gd name="T34" fmla="*/ 1091 w 2250"/>
                  <a:gd name="T35" fmla="*/ 3 h 10"/>
                  <a:gd name="T36" fmla="*/ 1112 w 2250"/>
                  <a:gd name="T37" fmla="*/ 10 h 10"/>
                  <a:gd name="T38" fmla="*/ 1091 w 2250"/>
                  <a:gd name="T39" fmla="*/ 3 h 10"/>
                  <a:gd name="T40" fmla="*/ 925 w 2250"/>
                  <a:gd name="T41" fmla="*/ 7 h 10"/>
                  <a:gd name="T42" fmla="*/ 1083 w 2250"/>
                  <a:gd name="T43" fmla="*/ 3 h 10"/>
                  <a:gd name="T44" fmla="*/ 757 w 2250"/>
                  <a:gd name="T45" fmla="*/ 3 h 10"/>
                  <a:gd name="T46" fmla="*/ 918 w 2250"/>
                  <a:gd name="T47" fmla="*/ 7 h 10"/>
                  <a:gd name="T48" fmla="*/ 757 w 2250"/>
                  <a:gd name="T49" fmla="*/ 3 h 10"/>
                  <a:gd name="T50" fmla="*/ 591 w 2250"/>
                  <a:gd name="T51" fmla="*/ 7 h 10"/>
                  <a:gd name="T52" fmla="*/ 752 w 2250"/>
                  <a:gd name="T53" fmla="*/ 3 h 10"/>
                  <a:gd name="T54" fmla="*/ 426 w 2250"/>
                  <a:gd name="T55" fmla="*/ 3 h 10"/>
                  <a:gd name="T56" fmla="*/ 587 w 2250"/>
                  <a:gd name="T57" fmla="*/ 7 h 10"/>
                  <a:gd name="T58" fmla="*/ 426 w 2250"/>
                  <a:gd name="T59" fmla="*/ 3 h 10"/>
                  <a:gd name="T60" fmla="*/ 260 w 2250"/>
                  <a:gd name="T61" fmla="*/ 7 h 10"/>
                  <a:gd name="T62" fmla="*/ 421 w 2250"/>
                  <a:gd name="T63" fmla="*/ 3 h 10"/>
                  <a:gd name="T64" fmla="*/ 92 w 2250"/>
                  <a:gd name="T65" fmla="*/ 3 h 10"/>
                  <a:gd name="T66" fmla="*/ 253 w 2250"/>
                  <a:gd name="T67" fmla="*/ 7 h 10"/>
                  <a:gd name="T68" fmla="*/ 92 w 2250"/>
                  <a:gd name="T69" fmla="*/ 3 h 10"/>
                  <a:gd name="T70" fmla="*/ 0 w 2250"/>
                  <a:gd name="T71" fmla="*/ 7 h 10"/>
                  <a:gd name="T72" fmla="*/ 87 w 2250"/>
                  <a:gd name="T7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50" h="10">
                    <a:moveTo>
                      <a:pt x="2086" y="5"/>
                    </a:moveTo>
                    <a:lnTo>
                      <a:pt x="2086" y="10"/>
                    </a:lnTo>
                    <a:lnTo>
                      <a:pt x="2250" y="10"/>
                    </a:lnTo>
                    <a:lnTo>
                      <a:pt x="2250" y="5"/>
                    </a:lnTo>
                    <a:lnTo>
                      <a:pt x="2086" y="5"/>
                    </a:lnTo>
                    <a:close/>
                    <a:moveTo>
                      <a:pt x="1921" y="5"/>
                    </a:moveTo>
                    <a:lnTo>
                      <a:pt x="1921" y="10"/>
                    </a:lnTo>
                    <a:lnTo>
                      <a:pt x="2082" y="10"/>
                    </a:lnTo>
                    <a:lnTo>
                      <a:pt x="2082" y="5"/>
                    </a:lnTo>
                    <a:lnTo>
                      <a:pt x="1921" y="5"/>
                    </a:lnTo>
                    <a:close/>
                    <a:moveTo>
                      <a:pt x="1755" y="5"/>
                    </a:moveTo>
                    <a:lnTo>
                      <a:pt x="1755" y="10"/>
                    </a:lnTo>
                    <a:lnTo>
                      <a:pt x="1914" y="10"/>
                    </a:lnTo>
                    <a:lnTo>
                      <a:pt x="1914" y="5"/>
                    </a:lnTo>
                    <a:lnTo>
                      <a:pt x="1755" y="5"/>
                    </a:lnTo>
                    <a:close/>
                    <a:moveTo>
                      <a:pt x="1587" y="5"/>
                    </a:moveTo>
                    <a:lnTo>
                      <a:pt x="1587" y="10"/>
                    </a:lnTo>
                    <a:lnTo>
                      <a:pt x="1748" y="10"/>
                    </a:lnTo>
                    <a:lnTo>
                      <a:pt x="1748" y="5"/>
                    </a:lnTo>
                    <a:lnTo>
                      <a:pt x="1587" y="5"/>
                    </a:lnTo>
                    <a:close/>
                    <a:moveTo>
                      <a:pt x="1422" y="5"/>
                    </a:moveTo>
                    <a:lnTo>
                      <a:pt x="1422" y="10"/>
                    </a:lnTo>
                    <a:lnTo>
                      <a:pt x="1583" y="10"/>
                    </a:lnTo>
                    <a:lnTo>
                      <a:pt x="1583" y="5"/>
                    </a:lnTo>
                    <a:lnTo>
                      <a:pt x="1422" y="5"/>
                    </a:lnTo>
                    <a:close/>
                    <a:moveTo>
                      <a:pt x="1256" y="3"/>
                    </a:moveTo>
                    <a:lnTo>
                      <a:pt x="1256" y="10"/>
                    </a:lnTo>
                    <a:lnTo>
                      <a:pt x="1417" y="10"/>
                    </a:lnTo>
                    <a:lnTo>
                      <a:pt x="1417" y="5"/>
                    </a:lnTo>
                    <a:lnTo>
                      <a:pt x="1256" y="3"/>
                    </a:lnTo>
                    <a:close/>
                    <a:moveTo>
                      <a:pt x="1150" y="3"/>
                    </a:moveTo>
                    <a:lnTo>
                      <a:pt x="1150" y="10"/>
                    </a:lnTo>
                    <a:lnTo>
                      <a:pt x="1251" y="10"/>
                    </a:lnTo>
                    <a:lnTo>
                      <a:pt x="1251" y="3"/>
                    </a:lnTo>
                    <a:lnTo>
                      <a:pt x="1150" y="3"/>
                    </a:lnTo>
                    <a:close/>
                    <a:moveTo>
                      <a:pt x="1091" y="3"/>
                    </a:moveTo>
                    <a:lnTo>
                      <a:pt x="1091" y="10"/>
                    </a:lnTo>
                    <a:lnTo>
                      <a:pt x="1112" y="10"/>
                    </a:lnTo>
                    <a:lnTo>
                      <a:pt x="1112" y="3"/>
                    </a:lnTo>
                    <a:lnTo>
                      <a:pt x="1091" y="3"/>
                    </a:lnTo>
                    <a:close/>
                    <a:moveTo>
                      <a:pt x="925" y="3"/>
                    </a:moveTo>
                    <a:lnTo>
                      <a:pt x="925" y="7"/>
                    </a:lnTo>
                    <a:lnTo>
                      <a:pt x="1083" y="10"/>
                    </a:lnTo>
                    <a:lnTo>
                      <a:pt x="1083" y="3"/>
                    </a:lnTo>
                    <a:lnTo>
                      <a:pt x="925" y="3"/>
                    </a:lnTo>
                    <a:close/>
                    <a:moveTo>
                      <a:pt x="757" y="3"/>
                    </a:moveTo>
                    <a:lnTo>
                      <a:pt x="757" y="7"/>
                    </a:lnTo>
                    <a:lnTo>
                      <a:pt x="918" y="7"/>
                    </a:lnTo>
                    <a:lnTo>
                      <a:pt x="918" y="3"/>
                    </a:lnTo>
                    <a:lnTo>
                      <a:pt x="757" y="3"/>
                    </a:lnTo>
                    <a:close/>
                    <a:moveTo>
                      <a:pt x="591" y="3"/>
                    </a:moveTo>
                    <a:lnTo>
                      <a:pt x="591" y="7"/>
                    </a:lnTo>
                    <a:lnTo>
                      <a:pt x="752" y="7"/>
                    </a:lnTo>
                    <a:lnTo>
                      <a:pt x="752" y="3"/>
                    </a:lnTo>
                    <a:lnTo>
                      <a:pt x="591" y="3"/>
                    </a:lnTo>
                    <a:close/>
                    <a:moveTo>
                      <a:pt x="426" y="3"/>
                    </a:moveTo>
                    <a:lnTo>
                      <a:pt x="426" y="7"/>
                    </a:lnTo>
                    <a:lnTo>
                      <a:pt x="587" y="7"/>
                    </a:lnTo>
                    <a:lnTo>
                      <a:pt x="587" y="3"/>
                    </a:lnTo>
                    <a:lnTo>
                      <a:pt x="426" y="3"/>
                    </a:lnTo>
                    <a:close/>
                    <a:moveTo>
                      <a:pt x="260" y="3"/>
                    </a:moveTo>
                    <a:lnTo>
                      <a:pt x="260" y="7"/>
                    </a:lnTo>
                    <a:lnTo>
                      <a:pt x="421" y="7"/>
                    </a:lnTo>
                    <a:lnTo>
                      <a:pt x="421" y="3"/>
                    </a:lnTo>
                    <a:lnTo>
                      <a:pt x="260" y="3"/>
                    </a:lnTo>
                    <a:close/>
                    <a:moveTo>
                      <a:pt x="92" y="3"/>
                    </a:moveTo>
                    <a:lnTo>
                      <a:pt x="92" y="7"/>
                    </a:lnTo>
                    <a:lnTo>
                      <a:pt x="253" y="7"/>
                    </a:lnTo>
                    <a:lnTo>
                      <a:pt x="253" y="3"/>
                    </a:lnTo>
                    <a:lnTo>
                      <a:pt x="92" y="3"/>
                    </a:lnTo>
                    <a:close/>
                    <a:moveTo>
                      <a:pt x="7" y="0"/>
                    </a:moveTo>
                    <a:lnTo>
                      <a:pt x="0" y="7"/>
                    </a:lnTo>
                    <a:lnTo>
                      <a:pt x="87" y="7"/>
                    </a:lnTo>
                    <a:lnTo>
                      <a:pt x="87" y="3"/>
                    </a:lnTo>
                    <a:lnTo>
                      <a:pt x="7"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07" name="Freeform 1125"/>
              <p:cNvSpPr>
                <a:spLocks noEditPoints="1"/>
              </p:cNvSpPr>
              <p:nvPr/>
            </p:nvSpPr>
            <p:spPr bwMode="auto">
              <a:xfrm>
                <a:off x="1885" y="2766"/>
                <a:ext cx="2250" cy="10"/>
              </a:xfrm>
              <a:custGeom>
                <a:avLst/>
                <a:gdLst>
                  <a:gd name="T0" fmla="*/ 2086 w 2250"/>
                  <a:gd name="T1" fmla="*/ 10 h 10"/>
                  <a:gd name="T2" fmla="*/ 2250 w 2250"/>
                  <a:gd name="T3" fmla="*/ 5 h 10"/>
                  <a:gd name="T4" fmla="*/ 1921 w 2250"/>
                  <a:gd name="T5" fmla="*/ 5 h 10"/>
                  <a:gd name="T6" fmla="*/ 2082 w 2250"/>
                  <a:gd name="T7" fmla="*/ 10 h 10"/>
                  <a:gd name="T8" fmla="*/ 1921 w 2250"/>
                  <a:gd name="T9" fmla="*/ 5 h 10"/>
                  <a:gd name="T10" fmla="*/ 1755 w 2250"/>
                  <a:gd name="T11" fmla="*/ 10 h 10"/>
                  <a:gd name="T12" fmla="*/ 1914 w 2250"/>
                  <a:gd name="T13" fmla="*/ 5 h 10"/>
                  <a:gd name="T14" fmla="*/ 1587 w 2250"/>
                  <a:gd name="T15" fmla="*/ 5 h 10"/>
                  <a:gd name="T16" fmla="*/ 1748 w 2250"/>
                  <a:gd name="T17" fmla="*/ 10 h 10"/>
                  <a:gd name="T18" fmla="*/ 1587 w 2250"/>
                  <a:gd name="T19" fmla="*/ 5 h 10"/>
                  <a:gd name="T20" fmla="*/ 1422 w 2250"/>
                  <a:gd name="T21" fmla="*/ 10 h 10"/>
                  <a:gd name="T22" fmla="*/ 1583 w 2250"/>
                  <a:gd name="T23" fmla="*/ 5 h 10"/>
                  <a:gd name="T24" fmla="*/ 1256 w 2250"/>
                  <a:gd name="T25" fmla="*/ 3 h 10"/>
                  <a:gd name="T26" fmla="*/ 1417 w 2250"/>
                  <a:gd name="T27" fmla="*/ 10 h 10"/>
                  <a:gd name="T28" fmla="*/ 1256 w 2250"/>
                  <a:gd name="T29" fmla="*/ 3 h 10"/>
                  <a:gd name="T30" fmla="*/ 1150 w 2250"/>
                  <a:gd name="T31" fmla="*/ 10 h 10"/>
                  <a:gd name="T32" fmla="*/ 1251 w 2250"/>
                  <a:gd name="T33" fmla="*/ 3 h 10"/>
                  <a:gd name="T34" fmla="*/ 1091 w 2250"/>
                  <a:gd name="T35" fmla="*/ 3 h 10"/>
                  <a:gd name="T36" fmla="*/ 1112 w 2250"/>
                  <a:gd name="T37" fmla="*/ 10 h 10"/>
                  <a:gd name="T38" fmla="*/ 1091 w 2250"/>
                  <a:gd name="T39" fmla="*/ 3 h 10"/>
                  <a:gd name="T40" fmla="*/ 925 w 2250"/>
                  <a:gd name="T41" fmla="*/ 7 h 10"/>
                  <a:gd name="T42" fmla="*/ 1083 w 2250"/>
                  <a:gd name="T43" fmla="*/ 3 h 10"/>
                  <a:gd name="T44" fmla="*/ 757 w 2250"/>
                  <a:gd name="T45" fmla="*/ 3 h 10"/>
                  <a:gd name="T46" fmla="*/ 918 w 2250"/>
                  <a:gd name="T47" fmla="*/ 7 h 10"/>
                  <a:gd name="T48" fmla="*/ 757 w 2250"/>
                  <a:gd name="T49" fmla="*/ 3 h 10"/>
                  <a:gd name="T50" fmla="*/ 591 w 2250"/>
                  <a:gd name="T51" fmla="*/ 7 h 10"/>
                  <a:gd name="T52" fmla="*/ 752 w 2250"/>
                  <a:gd name="T53" fmla="*/ 3 h 10"/>
                  <a:gd name="T54" fmla="*/ 426 w 2250"/>
                  <a:gd name="T55" fmla="*/ 3 h 10"/>
                  <a:gd name="T56" fmla="*/ 587 w 2250"/>
                  <a:gd name="T57" fmla="*/ 7 h 10"/>
                  <a:gd name="T58" fmla="*/ 426 w 2250"/>
                  <a:gd name="T59" fmla="*/ 3 h 10"/>
                  <a:gd name="T60" fmla="*/ 260 w 2250"/>
                  <a:gd name="T61" fmla="*/ 7 h 10"/>
                  <a:gd name="T62" fmla="*/ 421 w 2250"/>
                  <a:gd name="T63" fmla="*/ 3 h 10"/>
                  <a:gd name="T64" fmla="*/ 92 w 2250"/>
                  <a:gd name="T65" fmla="*/ 3 h 10"/>
                  <a:gd name="T66" fmla="*/ 253 w 2250"/>
                  <a:gd name="T67" fmla="*/ 7 h 10"/>
                  <a:gd name="T68" fmla="*/ 92 w 2250"/>
                  <a:gd name="T69" fmla="*/ 3 h 10"/>
                  <a:gd name="T70" fmla="*/ 0 w 2250"/>
                  <a:gd name="T71" fmla="*/ 7 h 10"/>
                  <a:gd name="T72" fmla="*/ 87 w 2250"/>
                  <a:gd name="T7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50" h="10">
                    <a:moveTo>
                      <a:pt x="2086" y="5"/>
                    </a:moveTo>
                    <a:lnTo>
                      <a:pt x="2086" y="10"/>
                    </a:lnTo>
                    <a:lnTo>
                      <a:pt x="2250" y="10"/>
                    </a:lnTo>
                    <a:lnTo>
                      <a:pt x="2250" y="5"/>
                    </a:lnTo>
                    <a:lnTo>
                      <a:pt x="2086" y="5"/>
                    </a:lnTo>
                    <a:moveTo>
                      <a:pt x="1921" y="5"/>
                    </a:moveTo>
                    <a:lnTo>
                      <a:pt x="1921" y="10"/>
                    </a:lnTo>
                    <a:lnTo>
                      <a:pt x="2082" y="10"/>
                    </a:lnTo>
                    <a:lnTo>
                      <a:pt x="2082" y="5"/>
                    </a:lnTo>
                    <a:lnTo>
                      <a:pt x="1921" y="5"/>
                    </a:lnTo>
                    <a:moveTo>
                      <a:pt x="1755" y="5"/>
                    </a:moveTo>
                    <a:lnTo>
                      <a:pt x="1755" y="10"/>
                    </a:lnTo>
                    <a:lnTo>
                      <a:pt x="1914" y="10"/>
                    </a:lnTo>
                    <a:lnTo>
                      <a:pt x="1914" y="5"/>
                    </a:lnTo>
                    <a:lnTo>
                      <a:pt x="1755" y="5"/>
                    </a:lnTo>
                    <a:moveTo>
                      <a:pt x="1587" y="5"/>
                    </a:moveTo>
                    <a:lnTo>
                      <a:pt x="1587" y="10"/>
                    </a:lnTo>
                    <a:lnTo>
                      <a:pt x="1748" y="10"/>
                    </a:lnTo>
                    <a:lnTo>
                      <a:pt x="1748" y="5"/>
                    </a:lnTo>
                    <a:lnTo>
                      <a:pt x="1587" y="5"/>
                    </a:lnTo>
                    <a:moveTo>
                      <a:pt x="1422" y="5"/>
                    </a:moveTo>
                    <a:lnTo>
                      <a:pt x="1422" y="10"/>
                    </a:lnTo>
                    <a:lnTo>
                      <a:pt x="1583" y="10"/>
                    </a:lnTo>
                    <a:lnTo>
                      <a:pt x="1583" y="5"/>
                    </a:lnTo>
                    <a:lnTo>
                      <a:pt x="1422" y="5"/>
                    </a:lnTo>
                    <a:moveTo>
                      <a:pt x="1256" y="3"/>
                    </a:moveTo>
                    <a:lnTo>
                      <a:pt x="1256" y="10"/>
                    </a:lnTo>
                    <a:lnTo>
                      <a:pt x="1417" y="10"/>
                    </a:lnTo>
                    <a:lnTo>
                      <a:pt x="1417" y="5"/>
                    </a:lnTo>
                    <a:lnTo>
                      <a:pt x="1256" y="3"/>
                    </a:lnTo>
                    <a:moveTo>
                      <a:pt x="1150" y="3"/>
                    </a:moveTo>
                    <a:lnTo>
                      <a:pt x="1150" y="10"/>
                    </a:lnTo>
                    <a:lnTo>
                      <a:pt x="1251" y="10"/>
                    </a:lnTo>
                    <a:lnTo>
                      <a:pt x="1251" y="3"/>
                    </a:lnTo>
                    <a:lnTo>
                      <a:pt x="1150" y="3"/>
                    </a:lnTo>
                    <a:moveTo>
                      <a:pt x="1091" y="3"/>
                    </a:moveTo>
                    <a:lnTo>
                      <a:pt x="1091" y="10"/>
                    </a:lnTo>
                    <a:lnTo>
                      <a:pt x="1112" y="10"/>
                    </a:lnTo>
                    <a:lnTo>
                      <a:pt x="1112" y="3"/>
                    </a:lnTo>
                    <a:lnTo>
                      <a:pt x="1091" y="3"/>
                    </a:lnTo>
                    <a:moveTo>
                      <a:pt x="925" y="3"/>
                    </a:moveTo>
                    <a:lnTo>
                      <a:pt x="925" y="7"/>
                    </a:lnTo>
                    <a:lnTo>
                      <a:pt x="1083" y="10"/>
                    </a:lnTo>
                    <a:lnTo>
                      <a:pt x="1083" y="3"/>
                    </a:lnTo>
                    <a:lnTo>
                      <a:pt x="925" y="3"/>
                    </a:lnTo>
                    <a:moveTo>
                      <a:pt x="757" y="3"/>
                    </a:moveTo>
                    <a:lnTo>
                      <a:pt x="757" y="7"/>
                    </a:lnTo>
                    <a:lnTo>
                      <a:pt x="918" y="7"/>
                    </a:lnTo>
                    <a:lnTo>
                      <a:pt x="918" y="3"/>
                    </a:lnTo>
                    <a:lnTo>
                      <a:pt x="757" y="3"/>
                    </a:lnTo>
                    <a:moveTo>
                      <a:pt x="591" y="3"/>
                    </a:moveTo>
                    <a:lnTo>
                      <a:pt x="591" y="7"/>
                    </a:lnTo>
                    <a:lnTo>
                      <a:pt x="752" y="7"/>
                    </a:lnTo>
                    <a:lnTo>
                      <a:pt x="752" y="3"/>
                    </a:lnTo>
                    <a:lnTo>
                      <a:pt x="591" y="3"/>
                    </a:lnTo>
                    <a:moveTo>
                      <a:pt x="426" y="3"/>
                    </a:moveTo>
                    <a:lnTo>
                      <a:pt x="426" y="7"/>
                    </a:lnTo>
                    <a:lnTo>
                      <a:pt x="587" y="7"/>
                    </a:lnTo>
                    <a:lnTo>
                      <a:pt x="587" y="3"/>
                    </a:lnTo>
                    <a:lnTo>
                      <a:pt x="426" y="3"/>
                    </a:lnTo>
                    <a:moveTo>
                      <a:pt x="260" y="3"/>
                    </a:moveTo>
                    <a:lnTo>
                      <a:pt x="260" y="7"/>
                    </a:lnTo>
                    <a:lnTo>
                      <a:pt x="421" y="7"/>
                    </a:lnTo>
                    <a:lnTo>
                      <a:pt x="421" y="3"/>
                    </a:lnTo>
                    <a:lnTo>
                      <a:pt x="260" y="3"/>
                    </a:lnTo>
                    <a:moveTo>
                      <a:pt x="92" y="3"/>
                    </a:moveTo>
                    <a:lnTo>
                      <a:pt x="92" y="7"/>
                    </a:lnTo>
                    <a:lnTo>
                      <a:pt x="253" y="7"/>
                    </a:lnTo>
                    <a:lnTo>
                      <a:pt x="253" y="3"/>
                    </a:lnTo>
                    <a:lnTo>
                      <a:pt x="92" y="3"/>
                    </a:lnTo>
                    <a:moveTo>
                      <a:pt x="7" y="0"/>
                    </a:moveTo>
                    <a:lnTo>
                      <a:pt x="0" y="7"/>
                    </a:lnTo>
                    <a:lnTo>
                      <a:pt x="87" y="7"/>
                    </a:lnTo>
                    <a:lnTo>
                      <a:pt x="87" y="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08" name="Rectangle 1126"/>
              <p:cNvSpPr>
                <a:spLocks noChangeArrowheads="1"/>
              </p:cNvSpPr>
              <p:nvPr/>
            </p:nvSpPr>
            <p:spPr bwMode="auto">
              <a:xfrm>
                <a:off x="3967" y="2771"/>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09" name="Rectangle 1127"/>
              <p:cNvSpPr>
                <a:spLocks noChangeArrowheads="1"/>
              </p:cNvSpPr>
              <p:nvPr/>
            </p:nvSpPr>
            <p:spPr bwMode="auto">
              <a:xfrm>
                <a:off x="3967" y="2771"/>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10" name="Rectangle 1128"/>
              <p:cNvSpPr>
                <a:spLocks noChangeArrowheads="1"/>
              </p:cNvSpPr>
              <p:nvPr/>
            </p:nvSpPr>
            <p:spPr bwMode="auto">
              <a:xfrm>
                <a:off x="3799" y="2771"/>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11" name="Rectangle 1129"/>
              <p:cNvSpPr>
                <a:spLocks noChangeArrowheads="1"/>
              </p:cNvSpPr>
              <p:nvPr/>
            </p:nvSpPr>
            <p:spPr bwMode="auto">
              <a:xfrm>
                <a:off x="3799" y="2771"/>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12" name="Rectangle 1130"/>
              <p:cNvSpPr>
                <a:spLocks noChangeArrowheads="1"/>
              </p:cNvSpPr>
              <p:nvPr/>
            </p:nvSpPr>
            <p:spPr bwMode="auto">
              <a:xfrm>
                <a:off x="3633" y="2771"/>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13" name="Rectangle 1131"/>
              <p:cNvSpPr>
                <a:spLocks noChangeArrowheads="1"/>
              </p:cNvSpPr>
              <p:nvPr/>
            </p:nvSpPr>
            <p:spPr bwMode="auto">
              <a:xfrm>
                <a:off x="3633" y="2771"/>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14" name="Rectangle 1132"/>
              <p:cNvSpPr>
                <a:spLocks noChangeArrowheads="1"/>
              </p:cNvSpPr>
              <p:nvPr/>
            </p:nvSpPr>
            <p:spPr bwMode="auto">
              <a:xfrm>
                <a:off x="3468" y="2771"/>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15" name="Rectangle 1133"/>
              <p:cNvSpPr>
                <a:spLocks noChangeArrowheads="1"/>
              </p:cNvSpPr>
              <p:nvPr/>
            </p:nvSpPr>
            <p:spPr bwMode="auto">
              <a:xfrm>
                <a:off x="3468" y="2771"/>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16" name="Rectangle 1134"/>
              <p:cNvSpPr>
                <a:spLocks noChangeArrowheads="1"/>
              </p:cNvSpPr>
              <p:nvPr/>
            </p:nvSpPr>
            <p:spPr bwMode="auto">
              <a:xfrm>
                <a:off x="3302" y="2771"/>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17" name="Rectangle 1135"/>
              <p:cNvSpPr>
                <a:spLocks noChangeArrowheads="1"/>
              </p:cNvSpPr>
              <p:nvPr/>
            </p:nvSpPr>
            <p:spPr bwMode="auto">
              <a:xfrm>
                <a:off x="3302" y="2771"/>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18" name="Rectangle 1136"/>
              <p:cNvSpPr>
                <a:spLocks noChangeArrowheads="1"/>
              </p:cNvSpPr>
              <p:nvPr/>
            </p:nvSpPr>
            <p:spPr bwMode="auto">
              <a:xfrm>
                <a:off x="3136" y="2769"/>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19" name="Rectangle 1137"/>
              <p:cNvSpPr>
                <a:spLocks noChangeArrowheads="1"/>
              </p:cNvSpPr>
              <p:nvPr/>
            </p:nvSpPr>
            <p:spPr bwMode="auto">
              <a:xfrm>
                <a:off x="3136" y="2769"/>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20" name="Rectangle 1138"/>
              <p:cNvSpPr>
                <a:spLocks noChangeArrowheads="1"/>
              </p:cNvSpPr>
              <p:nvPr/>
            </p:nvSpPr>
            <p:spPr bwMode="auto">
              <a:xfrm>
                <a:off x="2968" y="2769"/>
                <a:ext cx="8"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21" name="Rectangle 1139"/>
              <p:cNvSpPr>
                <a:spLocks noChangeArrowheads="1"/>
              </p:cNvSpPr>
              <p:nvPr/>
            </p:nvSpPr>
            <p:spPr bwMode="auto">
              <a:xfrm>
                <a:off x="2968" y="2769"/>
                <a:ext cx="8"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22" name="Rectangle 1140"/>
              <p:cNvSpPr>
                <a:spLocks noChangeArrowheads="1"/>
              </p:cNvSpPr>
              <p:nvPr/>
            </p:nvSpPr>
            <p:spPr bwMode="auto">
              <a:xfrm>
                <a:off x="2803" y="2769"/>
                <a:ext cx="7"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23" name="Rectangle 1141"/>
              <p:cNvSpPr>
                <a:spLocks noChangeArrowheads="1"/>
              </p:cNvSpPr>
              <p:nvPr/>
            </p:nvSpPr>
            <p:spPr bwMode="auto">
              <a:xfrm>
                <a:off x="2803" y="2769"/>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24" name="Rectangle 1142"/>
              <p:cNvSpPr>
                <a:spLocks noChangeArrowheads="1"/>
              </p:cNvSpPr>
              <p:nvPr/>
            </p:nvSpPr>
            <p:spPr bwMode="auto">
              <a:xfrm>
                <a:off x="2637" y="2769"/>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25" name="Rectangle 1143"/>
              <p:cNvSpPr>
                <a:spLocks noChangeArrowheads="1"/>
              </p:cNvSpPr>
              <p:nvPr/>
            </p:nvSpPr>
            <p:spPr bwMode="auto">
              <a:xfrm>
                <a:off x="2637" y="2769"/>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26" name="Rectangle 1144"/>
              <p:cNvSpPr>
                <a:spLocks noChangeArrowheads="1"/>
              </p:cNvSpPr>
              <p:nvPr/>
            </p:nvSpPr>
            <p:spPr bwMode="auto">
              <a:xfrm>
                <a:off x="2472" y="2769"/>
                <a:ext cx="4"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27" name="Rectangle 1145"/>
              <p:cNvSpPr>
                <a:spLocks noChangeArrowheads="1"/>
              </p:cNvSpPr>
              <p:nvPr/>
            </p:nvSpPr>
            <p:spPr bwMode="auto">
              <a:xfrm>
                <a:off x="2472" y="2769"/>
                <a:ext cx="4"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28" name="Rectangle 1146"/>
              <p:cNvSpPr>
                <a:spLocks noChangeArrowheads="1"/>
              </p:cNvSpPr>
              <p:nvPr/>
            </p:nvSpPr>
            <p:spPr bwMode="auto">
              <a:xfrm>
                <a:off x="2306" y="2769"/>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29" name="Rectangle 1147"/>
              <p:cNvSpPr>
                <a:spLocks noChangeArrowheads="1"/>
              </p:cNvSpPr>
              <p:nvPr/>
            </p:nvSpPr>
            <p:spPr bwMode="auto">
              <a:xfrm>
                <a:off x="2306" y="2769"/>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30" name="Rectangle 1148"/>
              <p:cNvSpPr>
                <a:spLocks noChangeArrowheads="1"/>
              </p:cNvSpPr>
              <p:nvPr/>
            </p:nvSpPr>
            <p:spPr bwMode="auto">
              <a:xfrm>
                <a:off x="2138" y="2769"/>
                <a:ext cx="7"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31" name="Rectangle 1149"/>
              <p:cNvSpPr>
                <a:spLocks noChangeArrowheads="1"/>
              </p:cNvSpPr>
              <p:nvPr/>
            </p:nvSpPr>
            <p:spPr bwMode="auto">
              <a:xfrm>
                <a:off x="2138" y="2769"/>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32" name="Rectangle 1150"/>
              <p:cNvSpPr>
                <a:spLocks noChangeArrowheads="1"/>
              </p:cNvSpPr>
              <p:nvPr/>
            </p:nvSpPr>
            <p:spPr bwMode="auto">
              <a:xfrm>
                <a:off x="1972" y="2769"/>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33" name="Rectangle 1151"/>
              <p:cNvSpPr>
                <a:spLocks noChangeArrowheads="1"/>
              </p:cNvSpPr>
              <p:nvPr/>
            </p:nvSpPr>
            <p:spPr bwMode="auto">
              <a:xfrm>
                <a:off x="1972" y="2769"/>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34" name="Rectangle 1152"/>
              <p:cNvSpPr>
                <a:spLocks noChangeArrowheads="1"/>
              </p:cNvSpPr>
              <p:nvPr/>
            </p:nvSpPr>
            <p:spPr bwMode="auto">
              <a:xfrm>
                <a:off x="1807" y="2766"/>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35" name="Rectangle 1153"/>
              <p:cNvSpPr>
                <a:spLocks noChangeArrowheads="1"/>
              </p:cNvSpPr>
              <p:nvPr/>
            </p:nvSpPr>
            <p:spPr bwMode="auto">
              <a:xfrm>
                <a:off x="1807" y="2766"/>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36" name="Rectangle 1154"/>
              <p:cNvSpPr>
                <a:spLocks noChangeArrowheads="1"/>
              </p:cNvSpPr>
              <p:nvPr/>
            </p:nvSpPr>
            <p:spPr bwMode="auto">
              <a:xfrm>
                <a:off x="1641" y="2766"/>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37" name="Rectangle 1155"/>
              <p:cNvSpPr>
                <a:spLocks noChangeArrowheads="1"/>
              </p:cNvSpPr>
              <p:nvPr/>
            </p:nvSpPr>
            <p:spPr bwMode="auto">
              <a:xfrm>
                <a:off x="1641" y="2766"/>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38" name="Rectangle 1156"/>
              <p:cNvSpPr>
                <a:spLocks noChangeArrowheads="1"/>
              </p:cNvSpPr>
              <p:nvPr/>
            </p:nvSpPr>
            <p:spPr bwMode="auto">
              <a:xfrm>
                <a:off x="1476" y="2766"/>
                <a:ext cx="4"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39" name="Rectangle 1157"/>
              <p:cNvSpPr>
                <a:spLocks noChangeArrowheads="1"/>
              </p:cNvSpPr>
              <p:nvPr/>
            </p:nvSpPr>
            <p:spPr bwMode="auto">
              <a:xfrm>
                <a:off x="1476" y="2766"/>
                <a:ext cx="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40" name="Rectangle 1158"/>
              <p:cNvSpPr>
                <a:spLocks noChangeArrowheads="1"/>
              </p:cNvSpPr>
              <p:nvPr/>
            </p:nvSpPr>
            <p:spPr bwMode="auto">
              <a:xfrm>
                <a:off x="1308" y="2766"/>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41" name="Rectangle 1159"/>
              <p:cNvSpPr>
                <a:spLocks noChangeArrowheads="1"/>
              </p:cNvSpPr>
              <p:nvPr/>
            </p:nvSpPr>
            <p:spPr bwMode="auto">
              <a:xfrm>
                <a:off x="1308" y="2766"/>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42" name="Rectangle 1160"/>
              <p:cNvSpPr>
                <a:spLocks noChangeArrowheads="1"/>
              </p:cNvSpPr>
              <p:nvPr/>
            </p:nvSpPr>
            <p:spPr bwMode="auto">
              <a:xfrm>
                <a:off x="1142" y="2766"/>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43" name="Rectangle 1161"/>
              <p:cNvSpPr>
                <a:spLocks noChangeArrowheads="1"/>
              </p:cNvSpPr>
              <p:nvPr/>
            </p:nvSpPr>
            <p:spPr bwMode="auto">
              <a:xfrm>
                <a:off x="1142" y="2766"/>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44" name="Rectangle 1162"/>
              <p:cNvSpPr>
                <a:spLocks noChangeArrowheads="1"/>
              </p:cNvSpPr>
              <p:nvPr/>
            </p:nvSpPr>
            <p:spPr bwMode="auto">
              <a:xfrm>
                <a:off x="976" y="2766"/>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45" name="Rectangle 1163"/>
              <p:cNvSpPr>
                <a:spLocks noChangeArrowheads="1"/>
              </p:cNvSpPr>
              <p:nvPr/>
            </p:nvSpPr>
            <p:spPr bwMode="auto">
              <a:xfrm>
                <a:off x="976" y="2766"/>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46" name="Freeform 1164"/>
              <p:cNvSpPr>
                <a:spLocks noEditPoints="1"/>
              </p:cNvSpPr>
              <p:nvPr/>
            </p:nvSpPr>
            <p:spPr bwMode="auto">
              <a:xfrm>
                <a:off x="946" y="2601"/>
                <a:ext cx="1147" cy="7"/>
              </a:xfrm>
              <a:custGeom>
                <a:avLst/>
                <a:gdLst>
                  <a:gd name="T0" fmla="*/ 1034 w 1147"/>
                  <a:gd name="T1" fmla="*/ 0 h 7"/>
                  <a:gd name="T2" fmla="*/ 1034 w 1147"/>
                  <a:gd name="T3" fmla="*/ 7 h 7"/>
                  <a:gd name="T4" fmla="*/ 1140 w 1147"/>
                  <a:gd name="T5" fmla="*/ 7 h 7"/>
                  <a:gd name="T6" fmla="*/ 1147 w 1147"/>
                  <a:gd name="T7" fmla="*/ 0 h 7"/>
                  <a:gd name="T8" fmla="*/ 1034 w 1147"/>
                  <a:gd name="T9" fmla="*/ 0 h 7"/>
                  <a:gd name="T10" fmla="*/ 866 w 1147"/>
                  <a:gd name="T11" fmla="*/ 0 h 7"/>
                  <a:gd name="T12" fmla="*/ 866 w 1147"/>
                  <a:gd name="T13" fmla="*/ 7 h 7"/>
                  <a:gd name="T14" fmla="*/ 1026 w 1147"/>
                  <a:gd name="T15" fmla="*/ 7 h 7"/>
                  <a:gd name="T16" fmla="*/ 1026 w 1147"/>
                  <a:gd name="T17" fmla="*/ 0 h 7"/>
                  <a:gd name="T18" fmla="*/ 866 w 1147"/>
                  <a:gd name="T19" fmla="*/ 0 h 7"/>
                  <a:gd name="T20" fmla="*/ 700 w 1147"/>
                  <a:gd name="T21" fmla="*/ 0 h 7"/>
                  <a:gd name="T22" fmla="*/ 700 w 1147"/>
                  <a:gd name="T23" fmla="*/ 4 h 7"/>
                  <a:gd name="T24" fmla="*/ 861 w 1147"/>
                  <a:gd name="T25" fmla="*/ 7 h 7"/>
                  <a:gd name="T26" fmla="*/ 861 w 1147"/>
                  <a:gd name="T27" fmla="*/ 0 h 7"/>
                  <a:gd name="T28" fmla="*/ 700 w 1147"/>
                  <a:gd name="T29" fmla="*/ 0 h 7"/>
                  <a:gd name="T30" fmla="*/ 534 w 1147"/>
                  <a:gd name="T31" fmla="*/ 0 h 7"/>
                  <a:gd name="T32" fmla="*/ 534 w 1147"/>
                  <a:gd name="T33" fmla="*/ 4 h 7"/>
                  <a:gd name="T34" fmla="*/ 695 w 1147"/>
                  <a:gd name="T35" fmla="*/ 4 h 7"/>
                  <a:gd name="T36" fmla="*/ 695 w 1147"/>
                  <a:gd name="T37" fmla="*/ 0 h 7"/>
                  <a:gd name="T38" fmla="*/ 534 w 1147"/>
                  <a:gd name="T39" fmla="*/ 0 h 7"/>
                  <a:gd name="T40" fmla="*/ 369 w 1147"/>
                  <a:gd name="T41" fmla="*/ 0 h 7"/>
                  <a:gd name="T42" fmla="*/ 369 w 1147"/>
                  <a:gd name="T43" fmla="*/ 4 h 7"/>
                  <a:gd name="T44" fmla="*/ 530 w 1147"/>
                  <a:gd name="T45" fmla="*/ 4 h 7"/>
                  <a:gd name="T46" fmla="*/ 530 w 1147"/>
                  <a:gd name="T47" fmla="*/ 0 h 7"/>
                  <a:gd name="T48" fmla="*/ 369 w 1147"/>
                  <a:gd name="T49" fmla="*/ 0 h 7"/>
                  <a:gd name="T50" fmla="*/ 329 w 1147"/>
                  <a:gd name="T51" fmla="*/ 0 h 7"/>
                  <a:gd name="T52" fmla="*/ 329 w 1147"/>
                  <a:gd name="T53" fmla="*/ 4 h 7"/>
                  <a:gd name="T54" fmla="*/ 362 w 1147"/>
                  <a:gd name="T55" fmla="*/ 4 h 7"/>
                  <a:gd name="T56" fmla="*/ 362 w 1147"/>
                  <a:gd name="T57" fmla="*/ 0 h 7"/>
                  <a:gd name="T58" fmla="*/ 329 w 1147"/>
                  <a:gd name="T59" fmla="*/ 0 h 7"/>
                  <a:gd name="T60" fmla="*/ 203 w 1147"/>
                  <a:gd name="T61" fmla="*/ 0 h 7"/>
                  <a:gd name="T62" fmla="*/ 203 w 1147"/>
                  <a:gd name="T63" fmla="*/ 4 h 7"/>
                  <a:gd name="T64" fmla="*/ 291 w 1147"/>
                  <a:gd name="T65" fmla="*/ 4 h 7"/>
                  <a:gd name="T66" fmla="*/ 291 w 1147"/>
                  <a:gd name="T67" fmla="*/ 0 h 7"/>
                  <a:gd name="T68" fmla="*/ 203 w 1147"/>
                  <a:gd name="T69" fmla="*/ 0 h 7"/>
                  <a:gd name="T70" fmla="*/ 35 w 1147"/>
                  <a:gd name="T71" fmla="*/ 0 h 7"/>
                  <a:gd name="T72" fmla="*/ 35 w 1147"/>
                  <a:gd name="T73" fmla="*/ 4 h 7"/>
                  <a:gd name="T74" fmla="*/ 196 w 1147"/>
                  <a:gd name="T75" fmla="*/ 4 h 7"/>
                  <a:gd name="T76" fmla="*/ 196 w 1147"/>
                  <a:gd name="T77" fmla="*/ 0 h 7"/>
                  <a:gd name="T78" fmla="*/ 35 w 1147"/>
                  <a:gd name="T79" fmla="*/ 0 h 7"/>
                  <a:gd name="T80" fmla="*/ 0 w 1147"/>
                  <a:gd name="T81" fmla="*/ 0 h 7"/>
                  <a:gd name="T82" fmla="*/ 0 w 1147"/>
                  <a:gd name="T83" fmla="*/ 4 h 7"/>
                  <a:gd name="T84" fmla="*/ 30 w 1147"/>
                  <a:gd name="T85" fmla="*/ 4 h 7"/>
                  <a:gd name="T86" fmla="*/ 30 w 1147"/>
                  <a:gd name="T87" fmla="*/ 0 h 7"/>
                  <a:gd name="T88" fmla="*/ 0 w 1147"/>
                  <a:gd name="T8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7" h="7">
                    <a:moveTo>
                      <a:pt x="1034" y="0"/>
                    </a:moveTo>
                    <a:lnTo>
                      <a:pt x="1034" y="7"/>
                    </a:lnTo>
                    <a:lnTo>
                      <a:pt x="1140" y="7"/>
                    </a:lnTo>
                    <a:lnTo>
                      <a:pt x="1147" y="0"/>
                    </a:lnTo>
                    <a:lnTo>
                      <a:pt x="1034" y="0"/>
                    </a:lnTo>
                    <a:close/>
                    <a:moveTo>
                      <a:pt x="866" y="0"/>
                    </a:moveTo>
                    <a:lnTo>
                      <a:pt x="866" y="7"/>
                    </a:lnTo>
                    <a:lnTo>
                      <a:pt x="1026" y="7"/>
                    </a:lnTo>
                    <a:lnTo>
                      <a:pt x="1026" y="0"/>
                    </a:lnTo>
                    <a:lnTo>
                      <a:pt x="866" y="0"/>
                    </a:lnTo>
                    <a:close/>
                    <a:moveTo>
                      <a:pt x="700" y="0"/>
                    </a:moveTo>
                    <a:lnTo>
                      <a:pt x="700" y="4"/>
                    </a:lnTo>
                    <a:lnTo>
                      <a:pt x="861" y="7"/>
                    </a:lnTo>
                    <a:lnTo>
                      <a:pt x="861" y="0"/>
                    </a:lnTo>
                    <a:lnTo>
                      <a:pt x="700" y="0"/>
                    </a:lnTo>
                    <a:close/>
                    <a:moveTo>
                      <a:pt x="534" y="0"/>
                    </a:moveTo>
                    <a:lnTo>
                      <a:pt x="534" y="4"/>
                    </a:lnTo>
                    <a:lnTo>
                      <a:pt x="695" y="4"/>
                    </a:lnTo>
                    <a:lnTo>
                      <a:pt x="695" y="0"/>
                    </a:lnTo>
                    <a:lnTo>
                      <a:pt x="534" y="0"/>
                    </a:lnTo>
                    <a:close/>
                    <a:moveTo>
                      <a:pt x="369" y="0"/>
                    </a:moveTo>
                    <a:lnTo>
                      <a:pt x="369" y="4"/>
                    </a:lnTo>
                    <a:lnTo>
                      <a:pt x="530" y="4"/>
                    </a:lnTo>
                    <a:lnTo>
                      <a:pt x="530" y="0"/>
                    </a:lnTo>
                    <a:lnTo>
                      <a:pt x="369" y="0"/>
                    </a:lnTo>
                    <a:close/>
                    <a:moveTo>
                      <a:pt x="329" y="0"/>
                    </a:moveTo>
                    <a:lnTo>
                      <a:pt x="329" y="4"/>
                    </a:lnTo>
                    <a:lnTo>
                      <a:pt x="362" y="4"/>
                    </a:lnTo>
                    <a:lnTo>
                      <a:pt x="362" y="0"/>
                    </a:lnTo>
                    <a:lnTo>
                      <a:pt x="329" y="0"/>
                    </a:lnTo>
                    <a:close/>
                    <a:moveTo>
                      <a:pt x="203" y="0"/>
                    </a:moveTo>
                    <a:lnTo>
                      <a:pt x="203" y="4"/>
                    </a:lnTo>
                    <a:lnTo>
                      <a:pt x="291" y="4"/>
                    </a:lnTo>
                    <a:lnTo>
                      <a:pt x="291" y="0"/>
                    </a:lnTo>
                    <a:lnTo>
                      <a:pt x="203" y="0"/>
                    </a:lnTo>
                    <a:close/>
                    <a:moveTo>
                      <a:pt x="35" y="0"/>
                    </a:moveTo>
                    <a:lnTo>
                      <a:pt x="35" y="4"/>
                    </a:lnTo>
                    <a:lnTo>
                      <a:pt x="196" y="4"/>
                    </a:lnTo>
                    <a:lnTo>
                      <a:pt x="196" y="0"/>
                    </a:lnTo>
                    <a:lnTo>
                      <a:pt x="35" y="0"/>
                    </a:lnTo>
                    <a:close/>
                    <a:moveTo>
                      <a:pt x="0" y="0"/>
                    </a:moveTo>
                    <a:lnTo>
                      <a:pt x="0" y="4"/>
                    </a:lnTo>
                    <a:lnTo>
                      <a:pt x="30" y="4"/>
                    </a:lnTo>
                    <a:lnTo>
                      <a:pt x="30"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47" name="Freeform 1165"/>
              <p:cNvSpPr>
                <a:spLocks noEditPoints="1"/>
              </p:cNvSpPr>
              <p:nvPr/>
            </p:nvSpPr>
            <p:spPr bwMode="auto">
              <a:xfrm>
                <a:off x="946" y="2601"/>
                <a:ext cx="1147" cy="7"/>
              </a:xfrm>
              <a:custGeom>
                <a:avLst/>
                <a:gdLst>
                  <a:gd name="T0" fmla="*/ 1034 w 1147"/>
                  <a:gd name="T1" fmla="*/ 0 h 7"/>
                  <a:gd name="T2" fmla="*/ 1034 w 1147"/>
                  <a:gd name="T3" fmla="*/ 7 h 7"/>
                  <a:gd name="T4" fmla="*/ 1140 w 1147"/>
                  <a:gd name="T5" fmla="*/ 7 h 7"/>
                  <a:gd name="T6" fmla="*/ 1147 w 1147"/>
                  <a:gd name="T7" fmla="*/ 0 h 7"/>
                  <a:gd name="T8" fmla="*/ 1034 w 1147"/>
                  <a:gd name="T9" fmla="*/ 0 h 7"/>
                  <a:gd name="T10" fmla="*/ 866 w 1147"/>
                  <a:gd name="T11" fmla="*/ 0 h 7"/>
                  <a:gd name="T12" fmla="*/ 866 w 1147"/>
                  <a:gd name="T13" fmla="*/ 7 h 7"/>
                  <a:gd name="T14" fmla="*/ 1026 w 1147"/>
                  <a:gd name="T15" fmla="*/ 7 h 7"/>
                  <a:gd name="T16" fmla="*/ 1026 w 1147"/>
                  <a:gd name="T17" fmla="*/ 0 h 7"/>
                  <a:gd name="T18" fmla="*/ 866 w 1147"/>
                  <a:gd name="T19" fmla="*/ 0 h 7"/>
                  <a:gd name="T20" fmla="*/ 700 w 1147"/>
                  <a:gd name="T21" fmla="*/ 0 h 7"/>
                  <a:gd name="T22" fmla="*/ 700 w 1147"/>
                  <a:gd name="T23" fmla="*/ 4 h 7"/>
                  <a:gd name="T24" fmla="*/ 861 w 1147"/>
                  <a:gd name="T25" fmla="*/ 7 h 7"/>
                  <a:gd name="T26" fmla="*/ 861 w 1147"/>
                  <a:gd name="T27" fmla="*/ 0 h 7"/>
                  <a:gd name="T28" fmla="*/ 700 w 1147"/>
                  <a:gd name="T29" fmla="*/ 0 h 7"/>
                  <a:gd name="T30" fmla="*/ 534 w 1147"/>
                  <a:gd name="T31" fmla="*/ 0 h 7"/>
                  <a:gd name="T32" fmla="*/ 534 w 1147"/>
                  <a:gd name="T33" fmla="*/ 4 h 7"/>
                  <a:gd name="T34" fmla="*/ 695 w 1147"/>
                  <a:gd name="T35" fmla="*/ 4 h 7"/>
                  <a:gd name="T36" fmla="*/ 695 w 1147"/>
                  <a:gd name="T37" fmla="*/ 0 h 7"/>
                  <a:gd name="T38" fmla="*/ 534 w 1147"/>
                  <a:gd name="T39" fmla="*/ 0 h 7"/>
                  <a:gd name="T40" fmla="*/ 369 w 1147"/>
                  <a:gd name="T41" fmla="*/ 0 h 7"/>
                  <a:gd name="T42" fmla="*/ 369 w 1147"/>
                  <a:gd name="T43" fmla="*/ 4 h 7"/>
                  <a:gd name="T44" fmla="*/ 530 w 1147"/>
                  <a:gd name="T45" fmla="*/ 4 h 7"/>
                  <a:gd name="T46" fmla="*/ 530 w 1147"/>
                  <a:gd name="T47" fmla="*/ 0 h 7"/>
                  <a:gd name="T48" fmla="*/ 369 w 1147"/>
                  <a:gd name="T49" fmla="*/ 0 h 7"/>
                  <a:gd name="T50" fmla="*/ 329 w 1147"/>
                  <a:gd name="T51" fmla="*/ 0 h 7"/>
                  <a:gd name="T52" fmla="*/ 329 w 1147"/>
                  <a:gd name="T53" fmla="*/ 4 h 7"/>
                  <a:gd name="T54" fmla="*/ 362 w 1147"/>
                  <a:gd name="T55" fmla="*/ 4 h 7"/>
                  <a:gd name="T56" fmla="*/ 362 w 1147"/>
                  <a:gd name="T57" fmla="*/ 0 h 7"/>
                  <a:gd name="T58" fmla="*/ 329 w 1147"/>
                  <a:gd name="T59" fmla="*/ 0 h 7"/>
                  <a:gd name="T60" fmla="*/ 203 w 1147"/>
                  <a:gd name="T61" fmla="*/ 0 h 7"/>
                  <a:gd name="T62" fmla="*/ 203 w 1147"/>
                  <a:gd name="T63" fmla="*/ 4 h 7"/>
                  <a:gd name="T64" fmla="*/ 291 w 1147"/>
                  <a:gd name="T65" fmla="*/ 4 h 7"/>
                  <a:gd name="T66" fmla="*/ 291 w 1147"/>
                  <a:gd name="T67" fmla="*/ 0 h 7"/>
                  <a:gd name="T68" fmla="*/ 203 w 1147"/>
                  <a:gd name="T69" fmla="*/ 0 h 7"/>
                  <a:gd name="T70" fmla="*/ 35 w 1147"/>
                  <a:gd name="T71" fmla="*/ 0 h 7"/>
                  <a:gd name="T72" fmla="*/ 35 w 1147"/>
                  <a:gd name="T73" fmla="*/ 4 h 7"/>
                  <a:gd name="T74" fmla="*/ 196 w 1147"/>
                  <a:gd name="T75" fmla="*/ 4 h 7"/>
                  <a:gd name="T76" fmla="*/ 196 w 1147"/>
                  <a:gd name="T77" fmla="*/ 0 h 7"/>
                  <a:gd name="T78" fmla="*/ 35 w 1147"/>
                  <a:gd name="T79" fmla="*/ 0 h 7"/>
                  <a:gd name="T80" fmla="*/ 0 w 1147"/>
                  <a:gd name="T81" fmla="*/ 0 h 7"/>
                  <a:gd name="T82" fmla="*/ 0 w 1147"/>
                  <a:gd name="T83" fmla="*/ 4 h 7"/>
                  <a:gd name="T84" fmla="*/ 30 w 1147"/>
                  <a:gd name="T85" fmla="*/ 4 h 7"/>
                  <a:gd name="T86" fmla="*/ 30 w 1147"/>
                  <a:gd name="T87" fmla="*/ 0 h 7"/>
                  <a:gd name="T88" fmla="*/ 0 w 1147"/>
                  <a:gd name="T8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7" h="7">
                    <a:moveTo>
                      <a:pt x="1034" y="0"/>
                    </a:moveTo>
                    <a:lnTo>
                      <a:pt x="1034" y="7"/>
                    </a:lnTo>
                    <a:lnTo>
                      <a:pt x="1140" y="7"/>
                    </a:lnTo>
                    <a:lnTo>
                      <a:pt x="1147" y="0"/>
                    </a:lnTo>
                    <a:lnTo>
                      <a:pt x="1034" y="0"/>
                    </a:lnTo>
                    <a:moveTo>
                      <a:pt x="866" y="0"/>
                    </a:moveTo>
                    <a:lnTo>
                      <a:pt x="866" y="7"/>
                    </a:lnTo>
                    <a:lnTo>
                      <a:pt x="1026" y="7"/>
                    </a:lnTo>
                    <a:lnTo>
                      <a:pt x="1026" y="0"/>
                    </a:lnTo>
                    <a:lnTo>
                      <a:pt x="866" y="0"/>
                    </a:lnTo>
                    <a:moveTo>
                      <a:pt x="700" y="0"/>
                    </a:moveTo>
                    <a:lnTo>
                      <a:pt x="700" y="4"/>
                    </a:lnTo>
                    <a:lnTo>
                      <a:pt x="861" y="7"/>
                    </a:lnTo>
                    <a:lnTo>
                      <a:pt x="861" y="0"/>
                    </a:lnTo>
                    <a:lnTo>
                      <a:pt x="700" y="0"/>
                    </a:lnTo>
                    <a:moveTo>
                      <a:pt x="534" y="0"/>
                    </a:moveTo>
                    <a:lnTo>
                      <a:pt x="534" y="4"/>
                    </a:lnTo>
                    <a:lnTo>
                      <a:pt x="695" y="4"/>
                    </a:lnTo>
                    <a:lnTo>
                      <a:pt x="695" y="0"/>
                    </a:lnTo>
                    <a:lnTo>
                      <a:pt x="534" y="0"/>
                    </a:lnTo>
                    <a:moveTo>
                      <a:pt x="369" y="0"/>
                    </a:moveTo>
                    <a:lnTo>
                      <a:pt x="369" y="4"/>
                    </a:lnTo>
                    <a:lnTo>
                      <a:pt x="530" y="4"/>
                    </a:lnTo>
                    <a:lnTo>
                      <a:pt x="530" y="0"/>
                    </a:lnTo>
                    <a:lnTo>
                      <a:pt x="369" y="0"/>
                    </a:lnTo>
                    <a:moveTo>
                      <a:pt x="329" y="0"/>
                    </a:moveTo>
                    <a:lnTo>
                      <a:pt x="329" y="4"/>
                    </a:lnTo>
                    <a:lnTo>
                      <a:pt x="362" y="4"/>
                    </a:lnTo>
                    <a:lnTo>
                      <a:pt x="362" y="0"/>
                    </a:lnTo>
                    <a:lnTo>
                      <a:pt x="329" y="0"/>
                    </a:lnTo>
                    <a:moveTo>
                      <a:pt x="203" y="0"/>
                    </a:moveTo>
                    <a:lnTo>
                      <a:pt x="203" y="4"/>
                    </a:lnTo>
                    <a:lnTo>
                      <a:pt x="291" y="4"/>
                    </a:lnTo>
                    <a:lnTo>
                      <a:pt x="291" y="0"/>
                    </a:lnTo>
                    <a:lnTo>
                      <a:pt x="203" y="0"/>
                    </a:lnTo>
                    <a:moveTo>
                      <a:pt x="35" y="0"/>
                    </a:moveTo>
                    <a:lnTo>
                      <a:pt x="35" y="4"/>
                    </a:lnTo>
                    <a:lnTo>
                      <a:pt x="196" y="4"/>
                    </a:lnTo>
                    <a:lnTo>
                      <a:pt x="196" y="0"/>
                    </a:lnTo>
                    <a:lnTo>
                      <a:pt x="35" y="0"/>
                    </a:lnTo>
                    <a:moveTo>
                      <a:pt x="0" y="0"/>
                    </a:moveTo>
                    <a:lnTo>
                      <a:pt x="0" y="4"/>
                    </a:lnTo>
                    <a:lnTo>
                      <a:pt x="30" y="4"/>
                    </a:lnTo>
                    <a:lnTo>
                      <a:pt x="3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48" name="Freeform 1166"/>
              <p:cNvSpPr>
                <a:spLocks noEditPoints="1"/>
              </p:cNvSpPr>
              <p:nvPr/>
            </p:nvSpPr>
            <p:spPr bwMode="auto">
              <a:xfrm>
                <a:off x="2086" y="2601"/>
                <a:ext cx="2049" cy="9"/>
              </a:xfrm>
              <a:custGeom>
                <a:avLst/>
                <a:gdLst>
                  <a:gd name="T0" fmla="*/ 797 w 866"/>
                  <a:gd name="T1" fmla="*/ 4 h 4"/>
                  <a:gd name="T2" fmla="*/ 866 w 866"/>
                  <a:gd name="T3" fmla="*/ 2 h 4"/>
                  <a:gd name="T4" fmla="*/ 727 w 866"/>
                  <a:gd name="T5" fmla="*/ 2 h 4"/>
                  <a:gd name="T6" fmla="*/ 795 w 866"/>
                  <a:gd name="T7" fmla="*/ 4 h 4"/>
                  <a:gd name="T8" fmla="*/ 727 w 866"/>
                  <a:gd name="T9" fmla="*/ 2 h 4"/>
                  <a:gd name="T10" fmla="*/ 657 w 866"/>
                  <a:gd name="T11" fmla="*/ 4 h 4"/>
                  <a:gd name="T12" fmla="*/ 725 w 866"/>
                  <a:gd name="T13" fmla="*/ 2 h 4"/>
                  <a:gd name="T14" fmla="*/ 586 w 866"/>
                  <a:gd name="T15" fmla="*/ 1 h 4"/>
                  <a:gd name="T16" fmla="*/ 654 w 866"/>
                  <a:gd name="T17" fmla="*/ 4 h 4"/>
                  <a:gd name="T18" fmla="*/ 586 w 866"/>
                  <a:gd name="T19" fmla="*/ 1 h 4"/>
                  <a:gd name="T20" fmla="*/ 516 w 866"/>
                  <a:gd name="T21" fmla="*/ 4 h 4"/>
                  <a:gd name="T22" fmla="*/ 584 w 866"/>
                  <a:gd name="T23" fmla="*/ 1 h 4"/>
                  <a:gd name="T24" fmla="*/ 446 w 866"/>
                  <a:gd name="T25" fmla="*/ 1 h 4"/>
                  <a:gd name="T26" fmla="*/ 514 w 866"/>
                  <a:gd name="T27" fmla="*/ 4 h 4"/>
                  <a:gd name="T28" fmla="*/ 446 w 866"/>
                  <a:gd name="T29" fmla="*/ 1 h 4"/>
                  <a:gd name="T30" fmla="*/ 401 w 866"/>
                  <a:gd name="T31" fmla="*/ 3 h 4"/>
                  <a:gd name="T32" fmla="*/ 444 w 866"/>
                  <a:gd name="T33" fmla="*/ 1 h 4"/>
                  <a:gd name="T34" fmla="*/ 376 w 866"/>
                  <a:gd name="T35" fmla="*/ 1 h 4"/>
                  <a:gd name="T36" fmla="*/ 385 w 866"/>
                  <a:gd name="T37" fmla="*/ 3 h 4"/>
                  <a:gd name="T38" fmla="*/ 376 w 866"/>
                  <a:gd name="T39" fmla="*/ 1 h 4"/>
                  <a:gd name="T40" fmla="*/ 306 w 866"/>
                  <a:gd name="T41" fmla="*/ 3 h 4"/>
                  <a:gd name="T42" fmla="*/ 374 w 866"/>
                  <a:gd name="T43" fmla="*/ 1 h 4"/>
                  <a:gd name="T44" fmla="*/ 235 w 866"/>
                  <a:gd name="T45" fmla="*/ 1 h 4"/>
                  <a:gd name="T46" fmla="*/ 303 w 866"/>
                  <a:gd name="T47" fmla="*/ 3 h 4"/>
                  <a:gd name="T48" fmla="*/ 235 w 866"/>
                  <a:gd name="T49" fmla="*/ 1 h 4"/>
                  <a:gd name="T50" fmla="*/ 202 w 866"/>
                  <a:gd name="T51" fmla="*/ 3 h 4"/>
                  <a:gd name="T52" fmla="*/ 233 w 866"/>
                  <a:gd name="T53" fmla="*/ 1 h 4"/>
                  <a:gd name="T54" fmla="*/ 165 w 866"/>
                  <a:gd name="T55" fmla="*/ 1 h 4"/>
                  <a:gd name="T56" fmla="*/ 181 w 866"/>
                  <a:gd name="T57" fmla="*/ 3 h 4"/>
                  <a:gd name="T58" fmla="*/ 165 w 866"/>
                  <a:gd name="T59" fmla="*/ 1 h 4"/>
                  <a:gd name="T60" fmla="*/ 95 w 866"/>
                  <a:gd name="T61" fmla="*/ 3 h 4"/>
                  <a:gd name="T62" fmla="*/ 163 w 866"/>
                  <a:gd name="T63" fmla="*/ 1 h 4"/>
                  <a:gd name="T64" fmla="*/ 25 w 866"/>
                  <a:gd name="T65" fmla="*/ 0 h 4"/>
                  <a:gd name="T66" fmla="*/ 93 w 866"/>
                  <a:gd name="T67" fmla="*/ 3 h 4"/>
                  <a:gd name="T68" fmla="*/ 25 w 866"/>
                  <a:gd name="T69" fmla="*/ 0 h 4"/>
                  <a:gd name="T70" fmla="*/ 0 w 866"/>
                  <a:gd name="T71" fmla="*/ 3 h 4"/>
                  <a:gd name="T72" fmla="*/ 22 w 866"/>
                  <a:gd name="T7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6" h="4">
                    <a:moveTo>
                      <a:pt x="797" y="2"/>
                    </a:moveTo>
                    <a:cubicBezTo>
                      <a:pt x="797" y="4"/>
                      <a:pt x="797" y="4"/>
                      <a:pt x="797" y="4"/>
                    </a:cubicBezTo>
                    <a:cubicBezTo>
                      <a:pt x="866" y="4"/>
                      <a:pt x="866" y="4"/>
                      <a:pt x="866" y="4"/>
                    </a:cubicBezTo>
                    <a:cubicBezTo>
                      <a:pt x="866" y="2"/>
                      <a:pt x="866" y="2"/>
                      <a:pt x="866" y="2"/>
                    </a:cubicBezTo>
                    <a:cubicBezTo>
                      <a:pt x="797" y="2"/>
                      <a:pt x="797" y="2"/>
                      <a:pt x="797" y="2"/>
                    </a:cubicBezTo>
                    <a:moveTo>
                      <a:pt x="727" y="2"/>
                    </a:moveTo>
                    <a:cubicBezTo>
                      <a:pt x="727" y="4"/>
                      <a:pt x="727" y="4"/>
                      <a:pt x="727" y="4"/>
                    </a:cubicBezTo>
                    <a:cubicBezTo>
                      <a:pt x="795" y="4"/>
                      <a:pt x="795" y="4"/>
                      <a:pt x="795" y="4"/>
                    </a:cubicBezTo>
                    <a:cubicBezTo>
                      <a:pt x="795" y="2"/>
                      <a:pt x="795" y="2"/>
                      <a:pt x="795" y="2"/>
                    </a:cubicBezTo>
                    <a:cubicBezTo>
                      <a:pt x="727" y="2"/>
                      <a:pt x="727" y="2"/>
                      <a:pt x="727" y="2"/>
                    </a:cubicBezTo>
                    <a:moveTo>
                      <a:pt x="657" y="2"/>
                    </a:moveTo>
                    <a:cubicBezTo>
                      <a:pt x="657" y="4"/>
                      <a:pt x="657" y="4"/>
                      <a:pt x="657" y="4"/>
                    </a:cubicBezTo>
                    <a:cubicBezTo>
                      <a:pt x="725" y="4"/>
                      <a:pt x="725" y="4"/>
                      <a:pt x="725" y="4"/>
                    </a:cubicBezTo>
                    <a:cubicBezTo>
                      <a:pt x="725" y="2"/>
                      <a:pt x="725" y="2"/>
                      <a:pt x="725" y="2"/>
                    </a:cubicBezTo>
                    <a:cubicBezTo>
                      <a:pt x="657" y="2"/>
                      <a:pt x="657" y="2"/>
                      <a:pt x="657" y="2"/>
                    </a:cubicBezTo>
                    <a:moveTo>
                      <a:pt x="586" y="1"/>
                    </a:moveTo>
                    <a:cubicBezTo>
                      <a:pt x="586" y="4"/>
                      <a:pt x="586" y="4"/>
                      <a:pt x="586" y="4"/>
                    </a:cubicBezTo>
                    <a:cubicBezTo>
                      <a:pt x="654" y="4"/>
                      <a:pt x="654" y="4"/>
                      <a:pt x="654" y="4"/>
                    </a:cubicBezTo>
                    <a:cubicBezTo>
                      <a:pt x="654" y="2"/>
                      <a:pt x="654" y="2"/>
                      <a:pt x="654" y="2"/>
                    </a:cubicBezTo>
                    <a:cubicBezTo>
                      <a:pt x="586" y="1"/>
                      <a:pt x="586" y="1"/>
                      <a:pt x="586" y="1"/>
                    </a:cubicBezTo>
                    <a:moveTo>
                      <a:pt x="516" y="1"/>
                    </a:moveTo>
                    <a:cubicBezTo>
                      <a:pt x="516" y="4"/>
                      <a:pt x="516" y="4"/>
                      <a:pt x="516" y="4"/>
                    </a:cubicBezTo>
                    <a:cubicBezTo>
                      <a:pt x="584" y="4"/>
                      <a:pt x="584" y="4"/>
                      <a:pt x="584" y="4"/>
                    </a:cubicBezTo>
                    <a:cubicBezTo>
                      <a:pt x="584" y="1"/>
                      <a:pt x="584" y="1"/>
                      <a:pt x="584" y="1"/>
                    </a:cubicBezTo>
                    <a:cubicBezTo>
                      <a:pt x="516" y="1"/>
                      <a:pt x="516" y="1"/>
                      <a:pt x="516" y="1"/>
                    </a:cubicBezTo>
                    <a:moveTo>
                      <a:pt x="446" y="1"/>
                    </a:moveTo>
                    <a:cubicBezTo>
                      <a:pt x="446" y="4"/>
                      <a:pt x="446" y="4"/>
                      <a:pt x="446" y="4"/>
                    </a:cubicBezTo>
                    <a:cubicBezTo>
                      <a:pt x="514" y="4"/>
                      <a:pt x="514" y="4"/>
                      <a:pt x="514" y="4"/>
                    </a:cubicBezTo>
                    <a:cubicBezTo>
                      <a:pt x="514" y="1"/>
                      <a:pt x="514" y="1"/>
                      <a:pt x="514" y="1"/>
                    </a:cubicBezTo>
                    <a:cubicBezTo>
                      <a:pt x="446" y="1"/>
                      <a:pt x="446" y="1"/>
                      <a:pt x="446" y="1"/>
                    </a:cubicBezTo>
                    <a:moveTo>
                      <a:pt x="401" y="1"/>
                    </a:moveTo>
                    <a:cubicBezTo>
                      <a:pt x="401" y="3"/>
                      <a:pt x="401" y="3"/>
                      <a:pt x="401" y="3"/>
                    </a:cubicBezTo>
                    <a:cubicBezTo>
                      <a:pt x="444" y="4"/>
                      <a:pt x="444" y="4"/>
                      <a:pt x="444" y="4"/>
                    </a:cubicBezTo>
                    <a:cubicBezTo>
                      <a:pt x="444" y="1"/>
                      <a:pt x="444" y="1"/>
                      <a:pt x="444" y="1"/>
                    </a:cubicBezTo>
                    <a:cubicBezTo>
                      <a:pt x="401" y="1"/>
                      <a:pt x="401" y="1"/>
                      <a:pt x="401" y="1"/>
                    </a:cubicBezTo>
                    <a:moveTo>
                      <a:pt x="376" y="1"/>
                    </a:moveTo>
                    <a:cubicBezTo>
                      <a:pt x="376" y="3"/>
                      <a:pt x="376" y="3"/>
                      <a:pt x="376" y="3"/>
                    </a:cubicBezTo>
                    <a:cubicBezTo>
                      <a:pt x="385" y="3"/>
                      <a:pt x="385" y="3"/>
                      <a:pt x="385" y="3"/>
                    </a:cubicBezTo>
                    <a:cubicBezTo>
                      <a:pt x="385" y="1"/>
                      <a:pt x="385" y="1"/>
                      <a:pt x="385" y="1"/>
                    </a:cubicBezTo>
                    <a:cubicBezTo>
                      <a:pt x="376" y="1"/>
                      <a:pt x="376" y="1"/>
                      <a:pt x="376" y="1"/>
                    </a:cubicBezTo>
                    <a:moveTo>
                      <a:pt x="306" y="1"/>
                    </a:moveTo>
                    <a:cubicBezTo>
                      <a:pt x="306" y="3"/>
                      <a:pt x="306" y="3"/>
                      <a:pt x="306" y="3"/>
                    </a:cubicBezTo>
                    <a:cubicBezTo>
                      <a:pt x="374" y="3"/>
                      <a:pt x="374" y="3"/>
                      <a:pt x="374" y="3"/>
                    </a:cubicBezTo>
                    <a:cubicBezTo>
                      <a:pt x="374" y="1"/>
                      <a:pt x="374" y="1"/>
                      <a:pt x="374" y="1"/>
                    </a:cubicBezTo>
                    <a:cubicBezTo>
                      <a:pt x="306" y="1"/>
                      <a:pt x="306" y="1"/>
                      <a:pt x="306" y="1"/>
                    </a:cubicBezTo>
                    <a:moveTo>
                      <a:pt x="235" y="1"/>
                    </a:moveTo>
                    <a:cubicBezTo>
                      <a:pt x="235" y="3"/>
                      <a:pt x="235" y="3"/>
                      <a:pt x="235" y="3"/>
                    </a:cubicBezTo>
                    <a:cubicBezTo>
                      <a:pt x="303" y="3"/>
                      <a:pt x="303" y="3"/>
                      <a:pt x="303" y="3"/>
                    </a:cubicBezTo>
                    <a:cubicBezTo>
                      <a:pt x="303" y="1"/>
                      <a:pt x="303" y="1"/>
                      <a:pt x="303" y="1"/>
                    </a:cubicBezTo>
                    <a:cubicBezTo>
                      <a:pt x="235" y="1"/>
                      <a:pt x="235" y="1"/>
                      <a:pt x="235" y="1"/>
                    </a:cubicBezTo>
                    <a:moveTo>
                      <a:pt x="202" y="1"/>
                    </a:moveTo>
                    <a:cubicBezTo>
                      <a:pt x="202" y="3"/>
                      <a:pt x="202" y="3"/>
                      <a:pt x="202" y="3"/>
                    </a:cubicBezTo>
                    <a:cubicBezTo>
                      <a:pt x="233" y="3"/>
                      <a:pt x="233" y="3"/>
                      <a:pt x="233" y="3"/>
                    </a:cubicBezTo>
                    <a:cubicBezTo>
                      <a:pt x="233" y="1"/>
                      <a:pt x="233" y="1"/>
                      <a:pt x="233" y="1"/>
                    </a:cubicBezTo>
                    <a:cubicBezTo>
                      <a:pt x="202" y="1"/>
                      <a:pt x="202" y="1"/>
                      <a:pt x="202" y="1"/>
                    </a:cubicBezTo>
                    <a:moveTo>
                      <a:pt x="165" y="1"/>
                    </a:moveTo>
                    <a:cubicBezTo>
                      <a:pt x="165" y="3"/>
                      <a:pt x="165" y="3"/>
                      <a:pt x="165" y="3"/>
                    </a:cubicBezTo>
                    <a:cubicBezTo>
                      <a:pt x="181" y="3"/>
                      <a:pt x="181" y="3"/>
                      <a:pt x="181" y="3"/>
                    </a:cubicBezTo>
                    <a:cubicBezTo>
                      <a:pt x="177" y="2"/>
                      <a:pt x="174" y="2"/>
                      <a:pt x="170" y="1"/>
                    </a:cubicBezTo>
                    <a:cubicBezTo>
                      <a:pt x="165" y="1"/>
                      <a:pt x="165" y="1"/>
                      <a:pt x="165" y="1"/>
                    </a:cubicBezTo>
                    <a:moveTo>
                      <a:pt x="95" y="1"/>
                    </a:moveTo>
                    <a:cubicBezTo>
                      <a:pt x="95" y="3"/>
                      <a:pt x="95" y="3"/>
                      <a:pt x="95" y="3"/>
                    </a:cubicBezTo>
                    <a:cubicBezTo>
                      <a:pt x="163" y="3"/>
                      <a:pt x="163" y="3"/>
                      <a:pt x="163" y="3"/>
                    </a:cubicBezTo>
                    <a:cubicBezTo>
                      <a:pt x="163" y="1"/>
                      <a:pt x="163" y="1"/>
                      <a:pt x="163" y="1"/>
                    </a:cubicBezTo>
                    <a:cubicBezTo>
                      <a:pt x="95" y="1"/>
                      <a:pt x="95" y="1"/>
                      <a:pt x="95" y="1"/>
                    </a:cubicBezTo>
                    <a:moveTo>
                      <a:pt x="25" y="0"/>
                    </a:moveTo>
                    <a:cubicBezTo>
                      <a:pt x="25" y="3"/>
                      <a:pt x="25" y="3"/>
                      <a:pt x="25" y="3"/>
                    </a:cubicBezTo>
                    <a:cubicBezTo>
                      <a:pt x="93" y="3"/>
                      <a:pt x="93" y="3"/>
                      <a:pt x="93" y="3"/>
                    </a:cubicBezTo>
                    <a:cubicBezTo>
                      <a:pt x="93" y="1"/>
                      <a:pt x="93" y="1"/>
                      <a:pt x="93" y="1"/>
                    </a:cubicBezTo>
                    <a:cubicBezTo>
                      <a:pt x="25" y="0"/>
                      <a:pt x="25" y="0"/>
                      <a:pt x="25" y="0"/>
                    </a:cubicBezTo>
                    <a:moveTo>
                      <a:pt x="3" y="0"/>
                    </a:moveTo>
                    <a:cubicBezTo>
                      <a:pt x="0" y="3"/>
                      <a:pt x="0" y="3"/>
                      <a:pt x="0" y="3"/>
                    </a:cubicBezTo>
                    <a:cubicBezTo>
                      <a:pt x="22" y="3"/>
                      <a:pt x="22" y="3"/>
                      <a:pt x="22" y="3"/>
                    </a:cubicBezTo>
                    <a:cubicBezTo>
                      <a:pt x="22" y="0"/>
                      <a:pt x="22" y="0"/>
                      <a:pt x="22" y="0"/>
                    </a:cubicBezTo>
                    <a:cubicBezTo>
                      <a:pt x="3" y="0"/>
                      <a:pt x="3" y="0"/>
                      <a:pt x="3" y="0"/>
                    </a:cubicBezTo>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49" name="Rectangle 1167"/>
              <p:cNvSpPr>
                <a:spLocks noChangeArrowheads="1"/>
              </p:cNvSpPr>
              <p:nvPr/>
            </p:nvSpPr>
            <p:spPr bwMode="auto">
              <a:xfrm>
                <a:off x="3967" y="2605"/>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50" name="Rectangle 1168"/>
              <p:cNvSpPr>
                <a:spLocks noChangeArrowheads="1"/>
              </p:cNvSpPr>
              <p:nvPr/>
            </p:nvSpPr>
            <p:spPr bwMode="auto">
              <a:xfrm>
                <a:off x="3967" y="2605"/>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51" name="Rectangle 1169"/>
              <p:cNvSpPr>
                <a:spLocks noChangeArrowheads="1"/>
              </p:cNvSpPr>
              <p:nvPr/>
            </p:nvSpPr>
            <p:spPr bwMode="auto">
              <a:xfrm>
                <a:off x="3801" y="2605"/>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52" name="Rectangle 1170"/>
              <p:cNvSpPr>
                <a:spLocks noChangeArrowheads="1"/>
              </p:cNvSpPr>
              <p:nvPr/>
            </p:nvSpPr>
            <p:spPr bwMode="auto">
              <a:xfrm>
                <a:off x="3801" y="2605"/>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53" name="Rectangle 1171"/>
              <p:cNvSpPr>
                <a:spLocks noChangeArrowheads="1"/>
              </p:cNvSpPr>
              <p:nvPr/>
            </p:nvSpPr>
            <p:spPr bwMode="auto">
              <a:xfrm>
                <a:off x="3633" y="2605"/>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54" name="Rectangle 1172"/>
              <p:cNvSpPr>
                <a:spLocks noChangeArrowheads="1"/>
              </p:cNvSpPr>
              <p:nvPr/>
            </p:nvSpPr>
            <p:spPr bwMode="auto">
              <a:xfrm>
                <a:off x="3633" y="2605"/>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55" name="Rectangle 1173"/>
              <p:cNvSpPr>
                <a:spLocks noChangeArrowheads="1"/>
              </p:cNvSpPr>
              <p:nvPr/>
            </p:nvSpPr>
            <p:spPr bwMode="auto">
              <a:xfrm>
                <a:off x="3468" y="2603"/>
                <a:ext cx="4"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56" name="Rectangle 1174"/>
              <p:cNvSpPr>
                <a:spLocks noChangeArrowheads="1"/>
              </p:cNvSpPr>
              <p:nvPr/>
            </p:nvSpPr>
            <p:spPr bwMode="auto">
              <a:xfrm>
                <a:off x="3468" y="2603"/>
                <a:ext cx="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57" name="Rectangle 1175"/>
              <p:cNvSpPr>
                <a:spLocks noChangeArrowheads="1"/>
              </p:cNvSpPr>
              <p:nvPr/>
            </p:nvSpPr>
            <p:spPr bwMode="auto">
              <a:xfrm>
                <a:off x="3302" y="2603"/>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58" name="Rectangle 1176"/>
              <p:cNvSpPr>
                <a:spLocks noChangeArrowheads="1"/>
              </p:cNvSpPr>
              <p:nvPr/>
            </p:nvSpPr>
            <p:spPr bwMode="auto">
              <a:xfrm>
                <a:off x="3302" y="2603"/>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59" name="Rectangle 1177"/>
              <p:cNvSpPr>
                <a:spLocks noChangeArrowheads="1"/>
              </p:cNvSpPr>
              <p:nvPr/>
            </p:nvSpPr>
            <p:spPr bwMode="auto">
              <a:xfrm>
                <a:off x="3136" y="2603"/>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60" name="Rectangle 1178"/>
              <p:cNvSpPr>
                <a:spLocks noChangeArrowheads="1"/>
              </p:cNvSpPr>
              <p:nvPr/>
            </p:nvSpPr>
            <p:spPr bwMode="auto">
              <a:xfrm>
                <a:off x="3136" y="2603"/>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61" name="Rectangle 1179"/>
              <p:cNvSpPr>
                <a:spLocks noChangeArrowheads="1"/>
              </p:cNvSpPr>
              <p:nvPr/>
            </p:nvSpPr>
            <p:spPr bwMode="auto">
              <a:xfrm>
                <a:off x="2971" y="2603"/>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62" name="Rectangle 1180"/>
              <p:cNvSpPr>
                <a:spLocks noChangeArrowheads="1"/>
              </p:cNvSpPr>
              <p:nvPr/>
            </p:nvSpPr>
            <p:spPr bwMode="auto">
              <a:xfrm>
                <a:off x="2971" y="2603"/>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63" name="Rectangle 1181"/>
              <p:cNvSpPr>
                <a:spLocks noChangeArrowheads="1"/>
              </p:cNvSpPr>
              <p:nvPr/>
            </p:nvSpPr>
            <p:spPr bwMode="auto">
              <a:xfrm>
                <a:off x="2803" y="2603"/>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64" name="Rectangle 1182"/>
              <p:cNvSpPr>
                <a:spLocks noChangeArrowheads="1"/>
              </p:cNvSpPr>
              <p:nvPr/>
            </p:nvSpPr>
            <p:spPr bwMode="auto">
              <a:xfrm>
                <a:off x="2803" y="2603"/>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65" name="Rectangle 1183"/>
              <p:cNvSpPr>
                <a:spLocks noChangeArrowheads="1"/>
              </p:cNvSpPr>
              <p:nvPr/>
            </p:nvSpPr>
            <p:spPr bwMode="auto">
              <a:xfrm>
                <a:off x="2637" y="2603"/>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66" name="Rectangle 1184"/>
              <p:cNvSpPr>
                <a:spLocks noChangeArrowheads="1"/>
              </p:cNvSpPr>
              <p:nvPr/>
            </p:nvSpPr>
            <p:spPr bwMode="auto">
              <a:xfrm>
                <a:off x="2637" y="2603"/>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67" name="Rectangle 1185"/>
              <p:cNvSpPr>
                <a:spLocks noChangeArrowheads="1"/>
              </p:cNvSpPr>
              <p:nvPr/>
            </p:nvSpPr>
            <p:spPr bwMode="auto">
              <a:xfrm>
                <a:off x="2472" y="2603"/>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68" name="Rectangle 1186"/>
              <p:cNvSpPr>
                <a:spLocks noChangeArrowheads="1"/>
              </p:cNvSpPr>
              <p:nvPr/>
            </p:nvSpPr>
            <p:spPr bwMode="auto">
              <a:xfrm>
                <a:off x="2472" y="2603"/>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69" name="Rectangle 1187"/>
              <p:cNvSpPr>
                <a:spLocks noChangeArrowheads="1"/>
              </p:cNvSpPr>
              <p:nvPr/>
            </p:nvSpPr>
            <p:spPr bwMode="auto">
              <a:xfrm>
                <a:off x="2306" y="2603"/>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70" name="Rectangle 1188"/>
              <p:cNvSpPr>
                <a:spLocks noChangeArrowheads="1"/>
              </p:cNvSpPr>
              <p:nvPr/>
            </p:nvSpPr>
            <p:spPr bwMode="auto">
              <a:xfrm>
                <a:off x="2306" y="2603"/>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71" name="Rectangle 1189"/>
              <p:cNvSpPr>
                <a:spLocks noChangeArrowheads="1"/>
              </p:cNvSpPr>
              <p:nvPr/>
            </p:nvSpPr>
            <p:spPr bwMode="auto">
              <a:xfrm>
                <a:off x="2138" y="2601"/>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72" name="Rectangle 1190"/>
              <p:cNvSpPr>
                <a:spLocks noChangeArrowheads="1"/>
              </p:cNvSpPr>
              <p:nvPr/>
            </p:nvSpPr>
            <p:spPr bwMode="auto">
              <a:xfrm>
                <a:off x="2138" y="2601"/>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73" name="Rectangle 1191"/>
              <p:cNvSpPr>
                <a:spLocks noChangeArrowheads="1"/>
              </p:cNvSpPr>
              <p:nvPr/>
            </p:nvSpPr>
            <p:spPr bwMode="auto">
              <a:xfrm>
                <a:off x="1972" y="2601"/>
                <a:ext cx="8"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74" name="Rectangle 1192"/>
              <p:cNvSpPr>
                <a:spLocks noChangeArrowheads="1"/>
              </p:cNvSpPr>
              <p:nvPr/>
            </p:nvSpPr>
            <p:spPr bwMode="auto">
              <a:xfrm>
                <a:off x="1972" y="2601"/>
                <a:ext cx="8"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75" name="Rectangle 1193"/>
              <p:cNvSpPr>
                <a:spLocks noChangeArrowheads="1"/>
              </p:cNvSpPr>
              <p:nvPr/>
            </p:nvSpPr>
            <p:spPr bwMode="auto">
              <a:xfrm>
                <a:off x="1807" y="2601"/>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76" name="Rectangle 1194"/>
              <p:cNvSpPr>
                <a:spLocks noChangeArrowheads="1"/>
              </p:cNvSpPr>
              <p:nvPr/>
            </p:nvSpPr>
            <p:spPr bwMode="auto">
              <a:xfrm>
                <a:off x="1807" y="2601"/>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77" name="Rectangle 1195"/>
              <p:cNvSpPr>
                <a:spLocks noChangeArrowheads="1"/>
              </p:cNvSpPr>
              <p:nvPr/>
            </p:nvSpPr>
            <p:spPr bwMode="auto">
              <a:xfrm>
                <a:off x="1641" y="2601"/>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78" name="Rectangle 1196"/>
              <p:cNvSpPr>
                <a:spLocks noChangeArrowheads="1"/>
              </p:cNvSpPr>
              <p:nvPr/>
            </p:nvSpPr>
            <p:spPr bwMode="auto">
              <a:xfrm>
                <a:off x="1641" y="2601"/>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79" name="Rectangle 1197"/>
              <p:cNvSpPr>
                <a:spLocks noChangeArrowheads="1"/>
              </p:cNvSpPr>
              <p:nvPr/>
            </p:nvSpPr>
            <p:spPr bwMode="auto">
              <a:xfrm>
                <a:off x="1476" y="2601"/>
                <a:ext cx="4"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80" name="Rectangle 1198"/>
              <p:cNvSpPr>
                <a:spLocks noChangeArrowheads="1"/>
              </p:cNvSpPr>
              <p:nvPr/>
            </p:nvSpPr>
            <p:spPr bwMode="auto">
              <a:xfrm>
                <a:off x="1476" y="2601"/>
                <a:ext cx="4"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81" name="Rectangle 1199"/>
              <p:cNvSpPr>
                <a:spLocks noChangeArrowheads="1"/>
              </p:cNvSpPr>
              <p:nvPr/>
            </p:nvSpPr>
            <p:spPr bwMode="auto">
              <a:xfrm>
                <a:off x="1308" y="2601"/>
                <a:ext cx="7"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82" name="Rectangle 1200"/>
              <p:cNvSpPr>
                <a:spLocks noChangeArrowheads="1"/>
              </p:cNvSpPr>
              <p:nvPr/>
            </p:nvSpPr>
            <p:spPr bwMode="auto">
              <a:xfrm>
                <a:off x="1308" y="2601"/>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83" name="Rectangle 1201"/>
              <p:cNvSpPr>
                <a:spLocks noChangeArrowheads="1"/>
              </p:cNvSpPr>
              <p:nvPr/>
            </p:nvSpPr>
            <p:spPr bwMode="auto">
              <a:xfrm>
                <a:off x="1142" y="2601"/>
                <a:ext cx="7"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84" name="Rectangle 1202"/>
              <p:cNvSpPr>
                <a:spLocks noChangeArrowheads="1"/>
              </p:cNvSpPr>
              <p:nvPr/>
            </p:nvSpPr>
            <p:spPr bwMode="auto">
              <a:xfrm>
                <a:off x="1142" y="2601"/>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85" name="Rectangle 1203"/>
              <p:cNvSpPr>
                <a:spLocks noChangeArrowheads="1"/>
              </p:cNvSpPr>
              <p:nvPr/>
            </p:nvSpPr>
            <p:spPr bwMode="auto">
              <a:xfrm>
                <a:off x="976" y="2601"/>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86" name="Rectangle 1204"/>
              <p:cNvSpPr>
                <a:spLocks noChangeArrowheads="1"/>
              </p:cNvSpPr>
              <p:nvPr/>
            </p:nvSpPr>
            <p:spPr bwMode="auto">
              <a:xfrm>
                <a:off x="976" y="2601"/>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87" name="Freeform 1205"/>
              <p:cNvSpPr>
                <a:spLocks noEditPoints="1"/>
              </p:cNvSpPr>
              <p:nvPr/>
            </p:nvSpPr>
            <p:spPr bwMode="auto">
              <a:xfrm>
                <a:off x="946" y="2432"/>
                <a:ext cx="1348" cy="10"/>
              </a:xfrm>
              <a:custGeom>
                <a:avLst/>
                <a:gdLst>
                  <a:gd name="T0" fmla="*/ 1244 w 1348"/>
                  <a:gd name="T1" fmla="*/ 3 h 10"/>
                  <a:gd name="T2" fmla="*/ 1246 w 1348"/>
                  <a:gd name="T3" fmla="*/ 10 h 10"/>
                  <a:gd name="T4" fmla="*/ 1341 w 1348"/>
                  <a:gd name="T5" fmla="*/ 10 h 10"/>
                  <a:gd name="T6" fmla="*/ 1348 w 1348"/>
                  <a:gd name="T7" fmla="*/ 3 h 10"/>
                  <a:gd name="T8" fmla="*/ 1244 w 1348"/>
                  <a:gd name="T9" fmla="*/ 3 h 10"/>
                  <a:gd name="T10" fmla="*/ 1034 w 1348"/>
                  <a:gd name="T11" fmla="*/ 3 h 10"/>
                  <a:gd name="T12" fmla="*/ 1034 w 1348"/>
                  <a:gd name="T13" fmla="*/ 8 h 10"/>
                  <a:gd name="T14" fmla="*/ 1192 w 1348"/>
                  <a:gd name="T15" fmla="*/ 10 h 10"/>
                  <a:gd name="T16" fmla="*/ 1190 w 1348"/>
                  <a:gd name="T17" fmla="*/ 3 h 10"/>
                  <a:gd name="T18" fmla="*/ 1034 w 1348"/>
                  <a:gd name="T19" fmla="*/ 3 h 10"/>
                  <a:gd name="T20" fmla="*/ 948 w 1348"/>
                  <a:gd name="T21" fmla="*/ 3 h 10"/>
                  <a:gd name="T22" fmla="*/ 946 w 1348"/>
                  <a:gd name="T23" fmla="*/ 8 h 10"/>
                  <a:gd name="T24" fmla="*/ 1026 w 1348"/>
                  <a:gd name="T25" fmla="*/ 8 h 10"/>
                  <a:gd name="T26" fmla="*/ 1026 w 1348"/>
                  <a:gd name="T27" fmla="*/ 3 h 10"/>
                  <a:gd name="T28" fmla="*/ 948 w 1348"/>
                  <a:gd name="T29" fmla="*/ 3 h 10"/>
                  <a:gd name="T30" fmla="*/ 868 w 1348"/>
                  <a:gd name="T31" fmla="*/ 3 h 10"/>
                  <a:gd name="T32" fmla="*/ 868 w 1348"/>
                  <a:gd name="T33" fmla="*/ 8 h 10"/>
                  <a:gd name="T34" fmla="*/ 892 w 1348"/>
                  <a:gd name="T35" fmla="*/ 8 h 10"/>
                  <a:gd name="T36" fmla="*/ 894 w 1348"/>
                  <a:gd name="T37" fmla="*/ 3 h 10"/>
                  <a:gd name="T38" fmla="*/ 868 w 1348"/>
                  <a:gd name="T39" fmla="*/ 3 h 10"/>
                  <a:gd name="T40" fmla="*/ 700 w 1348"/>
                  <a:gd name="T41" fmla="*/ 3 h 10"/>
                  <a:gd name="T42" fmla="*/ 700 w 1348"/>
                  <a:gd name="T43" fmla="*/ 8 h 10"/>
                  <a:gd name="T44" fmla="*/ 861 w 1348"/>
                  <a:gd name="T45" fmla="*/ 8 h 10"/>
                  <a:gd name="T46" fmla="*/ 861 w 1348"/>
                  <a:gd name="T47" fmla="*/ 3 h 10"/>
                  <a:gd name="T48" fmla="*/ 700 w 1348"/>
                  <a:gd name="T49" fmla="*/ 3 h 10"/>
                  <a:gd name="T50" fmla="*/ 534 w 1348"/>
                  <a:gd name="T51" fmla="*/ 3 h 10"/>
                  <a:gd name="T52" fmla="*/ 534 w 1348"/>
                  <a:gd name="T53" fmla="*/ 8 h 10"/>
                  <a:gd name="T54" fmla="*/ 695 w 1348"/>
                  <a:gd name="T55" fmla="*/ 8 h 10"/>
                  <a:gd name="T56" fmla="*/ 695 w 1348"/>
                  <a:gd name="T57" fmla="*/ 3 h 10"/>
                  <a:gd name="T58" fmla="*/ 534 w 1348"/>
                  <a:gd name="T59" fmla="*/ 3 h 10"/>
                  <a:gd name="T60" fmla="*/ 369 w 1348"/>
                  <a:gd name="T61" fmla="*/ 3 h 10"/>
                  <a:gd name="T62" fmla="*/ 369 w 1348"/>
                  <a:gd name="T63" fmla="*/ 8 h 10"/>
                  <a:gd name="T64" fmla="*/ 530 w 1348"/>
                  <a:gd name="T65" fmla="*/ 8 h 10"/>
                  <a:gd name="T66" fmla="*/ 530 w 1348"/>
                  <a:gd name="T67" fmla="*/ 3 h 10"/>
                  <a:gd name="T68" fmla="*/ 369 w 1348"/>
                  <a:gd name="T69" fmla="*/ 3 h 10"/>
                  <a:gd name="T70" fmla="*/ 329 w 1348"/>
                  <a:gd name="T71" fmla="*/ 3 h 10"/>
                  <a:gd name="T72" fmla="*/ 329 w 1348"/>
                  <a:gd name="T73" fmla="*/ 8 h 10"/>
                  <a:gd name="T74" fmla="*/ 364 w 1348"/>
                  <a:gd name="T75" fmla="*/ 8 h 10"/>
                  <a:gd name="T76" fmla="*/ 364 w 1348"/>
                  <a:gd name="T77" fmla="*/ 3 h 10"/>
                  <a:gd name="T78" fmla="*/ 329 w 1348"/>
                  <a:gd name="T79" fmla="*/ 3 h 10"/>
                  <a:gd name="T80" fmla="*/ 203 w 1348"/>
                  <a:gd name="T81" fmla="*/ 3 h 10"/>
                  <a:gd name="T82" fmla="*/ 203 w 1348"/>
                  <a:gd name="T83" fmla="*/ 8 h 10"/>
                  <a:gd name="T84" fmla="*/ 291 w 1348"/>
                  <a:gd name="T85" fmla="*/ 8 h 10"/>
                  <a:gd name="T86" fmla="*/ 291 w 1348"/>
                  <a:gd name="T87" fmla="*/ 3 h 10"/>
                  <a:gd name="T88" fmla="*/ 203 w 1348"/>
                  <a:gd name="T89" fmla="*/ 3 h 10"/>
                  <a:gd name="T90" fmla="*/ 35 w 1348"/>
                  <a:gd name="T91" fmla="*/ 0 h 10"/>
                  <a:gd name="T92" fmla="*/ 35 w 1348"/>
                  <a:gd name="T93" fmla="*/ 8 h 10"/>
                  <a:gd name="T94" fmla="*/ 196 w 1348"/>
                  <a:gd name="T95" fmla="*/ 8 h 10"/>
                  <a:gd name="T96" fmla="*/ 196 w 1348"/>
                  <a:gd name="T97" fmla="*/ 0 h 10"/>
                  <a:gd name="T98" fmla="*/ 35 w 1348"/>
                  <a:gd name="T99" fmla="*/ 0 h 10"/>
                  <a:gd name="T100" fmla="*/ 0 w 1348"/>
                  <a:gd name="T101" fmla="*/ 0 h 10"/>
                  <a:gd name="T102" fmla="*/ 0 w 1348"/>
                  <a:gd name="T103" fmla="*/ 8 h 10"/>
                  <a:gd name="T104" fmla="*/ 30 w 1348"/>
                  <a:gd name="T105" fmla="*/ 8 h 10"/>
                  <a:gd name="T106" fmla="*/ 30 w 1348"/>
                  <a:gd name="T107" fmla="*/ 0 h 10"/>
                  <a:gd name="T108" fmla="*/ 0 w 1348"/>
                  <a:gd name="T10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48" h="10">
                    <a:moveTo>
                      <a:pt x="1244" y="3"/>
                    </a:moveTo>
                    <a:lnTo>
                      <a:pt x="1246" y="10"/>
                    </a:lnTo>
                    <a:lnTo>
                      <a:pt x="1341" y="10"/>
                    </a:lnTo>
                    <a:lnTo>
                      <a:pt x="1348" y="3"/>
                    </a:lnTo>
                    <a:lnTo>
                      <a:pt x="1244" y="3"/>
                    </a:lnTo>
                    <a:close/>
                    <a:moveTo>
                      <a:pt x="1034" y="3"/>
                    </a:moveTo>
                    <a:lnTo>
                      <a:pt x="1034" y="8"/>
                    </a:lnTo>
                    <a:lnTo>
                      <a:pt x="1192" y="10"/>
                    </a:lnTo>
                    <a:lnTo>
                      <a:pt x="1190" y="3"/>
                    </a:lnTo>
                    <a:lnTo>
                      <a:pt x="1034" y="3"/>
                    </a:lnTo>
                    <a:close/>
                    <a:moveTo>
                      <a:pt x="948" y="3"/>
                    </a:moveTo>
                    <a:lnTo>
                      <a:pt x="946" y="8"/>
                    </a:lnTo>
                    <a:lnTo>
                      <a:pt x="1026" y="8"/>
                    </a:lnTo>
                    <a:lnTo>
                      <a:pt x="1026" y="3"/>
                    </a:lnTo>
                    <a:lnTo>
                      <a:pt x="948" y="3"/>
                    </a:lnTo>
                    <a:close/>
                    <a:moveTo>
                      <a:pt x="868" y="3"/>
                    </a:moveTo>
                    <a:lnTo>
                      <a:pt x="868" y="8"/>
                    </a:lnTo>
                    <a:lnTo>
                      <a:pt x="892" y="8"/>
                    </a:lnTo>
                    <a:lnTo>
                      <a:pt x="894" y="3"/>
                    </a:lnTo>
                    <a:lnTo>
                      <a:pt x="868" y="3"/>
                    </a:lnTo>
                    <a:close/>
                    <a:moveTo>
                      <a:pt x="700" y="3"/>
                    </a:moveTo>
                    <a:lnTo>
                      <a:pt x="700" y="8"/>
                    </a:lnTo>
                    <a:lnTo>
                      <a:pt x="861" y="8"/>
                    </a:lnTo>
                    <a:lnTo>
                      <a:pt x="861" y="3"/>
                    </a:lnTo>
                    <a:lnTo>
                      <a:pt x="700" y="3"/>
                    </a:lnTo>
                    <a:close/>
                    <a:moveTo>
                      <a:pt x="534" y="3"/>
                    </a:moveTo>
                    <a:lnTo>
                      <a:pt x="534" y="8"/>
                    </a:lnTo>
                    <a:lnTo>
                      <a:pt x="695" y="8"/>
                    </a:lnTo>
                    <a:lnTo>
                      <a:pt x="695" y="3"/>
                    </a:lnTo>
                    <a:lnTo>
                      <a:pt x="534" y="3"/>
                    </a:lnTo>
                    <a:close/>
                    <a:moveTo>
                      <a:pt x="369" y="3"/>
                    </a:moveTo>
                    <a:lnTo>
                      <a:pt x="369" y="8"/>
                    </a:lnTo>
                    <a:lnTo>
                      <a:pt x="530" y="8"/>
                    </a:lnTo>
                    <a:lnTo>
                      <a:pt x="530" y="3"/>
                    </a:lnTo>
                    <a:lnTo>
                      <a:pt x="369" y="3"/>
                    </a:lnTo>
                    <a:close/>
                    <a:moveTo>
                      <a:pt x="329" y="3"/>
                    </a:moveTo>
                    <a:lnTo>
                      <a:pt x="329" y="8"/>
                    </a:lnTo>
                    <a:lnTo>
                      <a:pt x="364" y="8"/>
                    </a:lnTo>
                    <a:lnTo>
                      <a:pt x="364" y="3"/>
                    </a:lnTo>
                    <a:lnTo>
                      <a:pt x="329" y="3"/>
                    </a:lnTo>
                    <a:close/>
                    <a:moveTo>
                      <a:pt x="203" y="3"/>
                    </a:moveTo>
                    <a:lnTo>
                      <a:pt x="203" y="8"/>
                    </a:lnTo>
                    <a:lnTo>
                      <a:pt x="291" y="8"/>
                    </a:lnTo>
                    <a:lnTo>
                      <a:pt x="291" y="3"/>
                    </a:lnTo>
                    <a:lnTo>
                      <a:pt x="203" y="3"/>
                    </a:lnTo>
                    <a:close/>
                    <a:moveTo>
                      <a:pt x="35" y="0"/>
                    </a:moveTo>
                    <a:lnTo>
                      <a:pt x="35" y="8"/>
                    </a:lnTo>
                    <a:lnTo>
                      <a:pt x="196" y="8"/>
                    </a:lnTo>
                    <a:lnTo>
                      <a:pt x="196" y="0"/>
                    </a:lnTo>
                    <a:lnTo>
                      <a:pt x="35" y="0"/>
                    </a:lnTo>
                    <a:close/>
                    <a:moveTo>
                      <a:pt x="0" y="0"/>
                    </a:moveTo>
                    <a:lnTo>
                      <a:pt x="0" y="8"/>
                    </a:lnTo>
                    <a:lnTo>
                      <a:pt x="30" y="8"/>
                    </a:lnTo>
                    <a:lnTo>
                      <a:pt x="30"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88" name="Freeform 1206"/>
              <p:cNvSpPr>
                <a:spLocks noEditPoints="1"/>
              </p:cNvSpPr>
              <p:nvPr/>
            </p:nvSpPr>
            <p:spPr bwMode="auto">
              <a:xfrm>
                <a:off x="946" y="2432"/>
                <a:ext cx="1348" cy="10"/>
              </a:xfrm>
              <a:custGeom>
                <a:avLst/>
                <a:gdLst>
                  <a:gd name="T0" fmla="*/ 1244 w 1348"/>
                  <a:gd name="T1" fmla="*/ 3 h 10"/>
                  <a:gd name="T2" fmla="*/ 1246 w 1348"/>
                  <a:gd name="T3" fmla="*/ 10 h 10"/>
                  <a:gd name="T4" fmla="*/ 1341 w 1348"/>
                  <a:gd name="T5" fmla="*/ 10 h 10"/>
                  <a:gd name="T6" fmla="*/ 1348 w 1348"/>
                  <a:gd name="T7" fmla="*/ 3 h 10"/>
                  <a:gd name="T8" fmla="*/ 1244 w 1348"/>
                  <a:gd name="T9" fmla="*/ 3 h 10"/>
                  <a:gd name="T10" fmla="*/ 1034 w 1348"/>
                  <a:gd name="T11" fmla="*/ 3 h 10"/>
                  <a:gd name="T12" fmla="*/ 1034 w 1348"/>
                  <a:gd name="T13" fmla="*/ 8 h 10"/>
                  <a:gd name="T14" fmla="*/ 1192 w 1348"/>
                  <a:gd name="T15" fmla="*/ 10 h 10"/>
                  <a:gd name="T16" fmla="*/ 1190 w 1348"/>
                  <a:gd name="T17" fmla="*/ 3 h 10"/>
                  <a:gd name="T18" fmla="*/ 1034 w 1348"/>
                  <a:gd name="T19" fmla="*/ 3 h 10"/>
                  <a:gd name="T20" fmla="*/ 948 w 1348"/>
                  <a:gd name="T21" fmla="*/ 3 h 10"/>
                  <a:gd name="T22" fmla="*/ 946 w 1348"/>
                  <a:gd name="T23" fmla="*/ 8 h 10"/>
                  <a:gd name="T24" fmla="*/ 1026 w 1348"/>
                  <a:gd name="T25" fmla="*/ 8 h 10"/>
                  <a:gd name="T26" fmla="*/ 1026 w 1348"/>
                  <a:gd name="T27" fmla="*/ 3 h 10"/>
                  <a:gd name="T28" fmla="*/ 948 w 1348"/>
                  <a:gd name="T29" fmla="*/ 3 h 10"/>
                  <a:gd name="T30" fmla="*/ 868 w 1348"/>
                  <a:gd name="T31" fmla="*/ 3 h 10"/>
                  <a:gd name="T32" fmla="*/ 868 w 1348"/>
                  <a:gd name="T33" fmla="*/ 8 h 10"/>
                  <a:gd name="T34" fmla="*/ 892 w 1348"/>
                  <a:gd name="T35" fmla="*/ 8 h 10"/>
                  <a:gd name="T36" fmla="*/ 894 w 1348"/>
                  <a:gd name="T37" fmla="*/ 3 h 10"/>
                  <a:gd name="T38" fmla="*/ 868 w 1348"/>
                  <a:gd name="T39" fmla="*/ 3 h 10"/>
                  <a:gd name="T40" fmla="*/ 700 w 1348"/>
                  <a:gd name="T41" fmla="*/ 3 h 10"/>
                  <a:gd name="T42" fmla="*/ 700 w 1348"/>
                  <a:gd name="T43" fmla="*/ 8 h 10"/>
                  <a:gd name="T44" fmla="*/ 861 w 1348"/>
                  <a:gd name="T45" fmla="*/ 8 h 10"/>
                  <a:gd name="T46" fmla="*/ 861 w 1348"/>
                  <a:gd name="T47" fmla="*/ 3 h 10"/>
                  <a:gd name="T48" fmla="*/ 700 w 1348"/>
                  <a:gd name="T49" fmla="*/ 3 h 10"/>
                  <a:gd name="T50" fmla="*/ 534 w 1348"/>
                  <a:gd name="T51" fmla="*/ 3 h 10"/>
                  <a:gd name="T52" fmla="*/ 534 w 1348"/>
                  <a:gd name="T53" fmla="*/ 8 h 10"/>
                  <a:gd name="T54" fmla="*/ 695 w 1348"/>
                  <a:gd name="T55" fmla="*/ 8 h 10"/>
                  <a:gd name="T56" fmla="*/ 695 w 1348"/>
                  <a:gd name="T57" fmla="*/ 3 h 10"/>
                  <a:gd name="T58" fmla="*/ 534 w 1348"/>
                  <a:gd name="T59" fmla="*/ 3 h 10"/>
                  <a:gd name="T60" fmla="*/ 369 w 1348"/>
                  <a:gd name="T61" fmla="*/ 3 h 10"/>
                  <a:gd name="T62" fmla="*/ 369 w 1348"/>
                  <a:gd name="T63" fmla="*/ 8 h 10"/>
                  <a:gd name="T64" fmla="*/ 530 w 1348"/>
                  <a:gd name="T65" fmla="*/ 8 h 10"/>
                  <a:gd name="T66" fmla="*/ 530 w 1348"/>
                  <a:gd name="T67" fmla="*/ 3 h 10"/>
                  <a:gd name="T68" fmla="*/ 369 w 1348"/>
                  <a:gd name="T69" fmla="*/ 3 h 10"/>
                  <a:gd name="T70" fmla="*/ 329 w 1348"/>
                  <a:gd name="T71" fmla="*/ 3 h 10"/>
                  <a:gd name="T72" fmla="*/ 329 w 1348"/>
                  <a:gd name="T73" fmla="*/ 8 h 10"/>
                  <a:gd name="T74" fmla="*/ 364 w 1348"/>
                  <a:gd name="T75" fmla="*/ 8 h 10"/>
                  <a:gd name="T76" fmla="*/ 364 w 1348"/>
                  <a:gd name="T77" fmla="*/ 3 h 10"/>
                  <a:gd name="T78" fmla="*/ 329 w 1348"/>
                  <a:gd name="T79" fmla="*/ 3 h 10"/>
                  <a:gd name="T80" fmla="*/ 203 w 1348"/>
                  <a:gd name="T81" fmla="*/ 3 h 10"/>
                  <a:gd name="T82" fmla="*/ 203 w 1348"/>
                  <a:gd name="T83" fmla="*/ 8 h 10"/>
                  <a:gd name="T84" fmla="*/ 291 w 1348"/>
                  <a:gd name="T85" fmla="*/ 8 h 10"/>
                  <a:gd name="T86" fmla="*/ 291 w 1348"/>
                  <a:gd name="T87" fmla="*/ 3 h 10"/>
                  <a:gd name="T88" fmla="*/ 203 w 1348"/>
                  <a:gd name="T89" fmla="*/ 3 h 10"/>
                  <a:gd name="T90" fmla="*/ 35 w 1348"/>
                  <a:gd name="T91" fmla="*/ 0 h 10"/>
                  <a:gd name="T92" fmla="*/ 35 w 1348"/>
                  <a:gd name="T93" fmla="*/ 8 h 10"/>
                  <a:gd name="T94" fmla="*/ 196 w 1348"/>
                  <a:gd name="T95" fmla="*/ 8 h 10"/>
                  <a:gd name="T96" fmla="*/ 196 w 1348"/>
                  <a:gd name="T97" fmla="*/ 0 h 10"/>
                  <a:gd name="T98" fmla="*/ 35 w 1348"/>
                  <a:gd name="T99" fmla="*/ 0 h 10"/>
                  <a:gd name="T100" fmla="*/ 0 w 1348"/>
                  <a:gd name="T101" fmla="*/ 0 h 10"/>
                  <a:gd name="T102" fmla="*/ 0 w 1348"/>
                  <a:gd name="T103" fmla="*/ 8 h 10"/>
                  <a:gd name="T104" fmla="*/ 30 w 1348"/>
                  <a:gd name="T105" fmla="*/ 8 h 10"/>
                  <a:gd name="T106" fmla="*/ 30 w 1348"/>
                  <a:gd name="T107" fmla="*/ 0 h 10"/>
                  <a:gd name="T108" fmla="*/ 0 w 1348"/>
                  <a:gd name="T10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48" h="10">
                    <a:moveTo>
                      <a:pt x="1244" y="3"/>
                    </a:moveTo>
                    <a:lnTo>
                      <a:pt x="1246" y="10"/>
                    </a:lnTo>
                    <a:lnTo>
                      <a:pt x="1341" y="10"/>
                    </a:lnTo>
                    <a:lnTo>
                      <a:pt x="1348" y="3"/>
                    </a:lnTo>
                    <a:lnTo>
                      <a:pt x="1244" y="3"/>
                    </a:lnTo>
                    <a:moveTo>
                      <a:pt x="1034" y="3"/>
                    </a:moveTo>
                    <a:lnTo>
                      <a:pt x="1034" y="8"/>
                    </a:lnTo>
                    <a:lnTo>
                      <a:pt x="1192" y="10"/>
                    </a:lnTo>
                    <a:lnTo>
                      <a:pt x="1190" y="3"/>
                    </a:lnTo>
                    <a:lnTo>
                      <a:pt x="1034" y="3"/>
                    </a:lnTo>
                    <a:moveTo>
                      <a:pt x="948" y="3"/>
                    </a:moveTo>
                    <a:lnTo>
                      <a:pt x="946" y="8"/>
                    </a:lnTo>
                    <a:lnTo>
                      <a:pt x="1026" y="8"/>
                    </a:lnTo>
                    <a:lnTo>
                      <a:pt x="1026" y="3"/>
                    </a:lnTo>
                    <a:lnTo>
                      <a:pt x="948" y="3"/>
                    </a:lnTo>
                    <a:moveTo>
                      <a:pt x="868" y="3"/>
                    </a:moveTo>
                    <a:lnTo>
                      <a:pt x="868" y="8"/>
                    </a:lnTo>
                    <a:lnTo>
                      <a:pt x="892" y="8"/>
                    </a:lnTo>
                    <a:lnTo>
                      <a:pt x="894" y="3"/>
                    </a:lnTo>
                    <a:lnTo>
                      <a:pt x="868" y="3"/>
                    </a:lnTo>
                    <a:moveTo>
                      <a:pt x="700" y="3"/>
                    </a:moveTo>
                    <a:lnTo>
                      <a:pt x="700" y="8"/>
                    </a:lnTo>
                    <a:lnTo>
                      <a:pt x="861" y="8"/>
                    </a:lnTo>
                    <a:lnTo>
                      <a:pt x="861" y="3"/>
                    </a:lnTo>
                    <a:lnTo>
                      <a:pt x="700" y="3"/>
                    </a:lnTo>
                    <a:moveTo>
                      <a:pt x="534" y="3"/>
                    </a:moveTo>
                    <a:lnTo>
                      <a:pt x="534" y="8"/>
                    </a:lnTo>
                    <a:lnTo>
                      <a:pt x="695" y="8"/>
                    </a:lnTo>
                    <a:lnTo>
                      <a:pt x="695" y="3"/>
                    </a:lnTo>
                    <a:lnTo>
                      <a:pt x="534" y="3"/>
                    </a:lnTo>
                    <a:moveTo>
                      <a:pt x="369" y="3"/>
                    </a:moveTo>
                    <a:lnTo>
                      <a:pt x="369" y="8"/>
                    </a:lnTo>
                    <a:lnTo>
                      <a:pt x="530" y="8"/>
                    </a:lnTo>
                    <a:lnTo>
                      <a:pt x="530" y="3"/>
                    </a:lnTo>
                    <a:lnTo>
                      <a:pt x="369" y="3"/>
                    </a:lnTo>
                    <a:moveTo>
                      <a:pt x="329" y="3"/>
                    </a:moveTo>
                    <a:lnTo>
                      <a:pt x="329" y="8"/>
                    </a:lnTo>
                    <a:lnTo>
                      <a:pt x="364" y="8"/>
                    </a:lnTo>
                    <a:lnTo>
                      <a:pt x="364" y="3"/>
                    </a:lnTo>
                    <a:lnTo>
                      <a:pt x="329" y="3"/>
                    </a:lnTo>
                    <a:moveTo>
                      <a:pt x="203" y="3"/>
                    </a:moveTo>
                    <a:lnTo>
                      <a:pt x="203" y="8"/>
                    </a:lnTo>
                    <a:lnTo>
                      <a:pt x="291" y="8"/>
                    </a:lnTo>
                    <a:lnTo>
                      <a:pt x="291" y="3"/>
                    </a:lnTo>
                    <a:lnTo>
                      <a:pt x="203" y="3"/>
                    </a:lnTo>
                    <a:moveTo>
                      <a:pt x="35" y="0"/>
                    </a:moveTo>
                    <a:lnTo>
                      <a:pt x="35" y="8"/>
                    </a:lnTo>
                    <a:lnTo>
                      <a:pt x="196" y="8"/>
                    </a:lnTo>
                    <a:lnTo>
                      <a:pt x="196" y="0"/>
                    </a:lnTo>
                    <a:lnTo>
                      <a:pt x="35" y="0"/>
                    </a:lnTo>
                    <a:moveTo>
                      <a:pt x="0" y="0"/>
                    </a:moveTo>
                    <a:lnTo>
                      <a:pt x="0" y="8"/>
                    </a:lnTo>
                    <a:lnTo>
                      <a:pt x="30" y="8"/>
                    </a:lnTo>
                    <a:lnTo>
                      <a:pt x="3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89" name="Freeform 1207"/>
              <p:cNvSpPr>
                <a:spLocks noEditPoints="1"/>
              </p:cNvSpPr>
              <p:nvPr/>
            </p:nvSpPr>
            <p:spPr bwMode="auto">
              <a:xfrm>
                <a:off x="2287" y="2435"/>
                <a:ext cx="1848" cy="9"/>
              </a:xfrm>
              <a:custGeom>
                <a:avLst/>
                <a:gdLst>
                  <a:gd name="T0" fmla="*/ 712 w 781"/>
                  <a:gd name="T1" fmla="*/ 4 h 4"/>
                  <a:gd name="T2" fmla="*/ 781 w 781"/>
                  <a:gd name="T3" fmla="*/ 2 h 4"/>
                  <a:gd name="T4" fmla="*/ 642 w 781"/>
                  <a:gd name="T5" fmla="*/ 1 h 4"/>
                  <a:gd name="T6" fmla="*/ 710 w 781"/>
                  <a:gd name="T7" fmla="*/ 4 h 4"/>
                  <a:gd name="T8" fmla="*/ 642 w 781"/>
                  <a:gd name="T9" fmla="*/ 1 h 4"/>
                  <a:gd name="T10" fmla="*/ 572 w 781"/>
                  <a:gd name="T11" fmla="*/ 4 h 4"/>
                  <a:gd name="T12" fmla="*/ 640 w 781"/>
                  <a:gd name="T13" fmla="*/ 1 h 4"/>
                  <a:gd name="T14" fmla="*/ 502 w 781"/>
                  <a:gd name="T15" fmla="*/ 1 h 4"/>
                  <a:gd name="T16" fmla="*/ 569 w 781"/>
                  <a:gd name="T17" fmla="*/ 4 h 4"/>
                  <a:gd name="T18" fmla="*/ 502 w 781"/>
                  <a:gd name="T19" fmla="*/ 1 h 4"/>
                  <a:gd name="T20" fmla="*/ 431 w 781"/>
                  <a:gd name="T21" fmla="*/ 3 h 4"/>
                  <a:gd name="T22" fmla="*/ 499 w 781"/>
                  <a:gd name="T23" fmla="*/ 1 h 4"/>
                  <a:gd name="T24" fmla="*/ 361 w 781"/>
                  <a:gd name="T25" fmla="*/ 1 h 4"/>
                  <a:gd name="T26" fmla="*/ 429 w 781"/>
                  <a:gd name="T27" fmla="*/ 3 h 4"/>
                  <a:gd name="T28" fmla="*/ 361 w 781"/>
                  <a:gd name="T29" fmla="*/ 1 h 4"/>
                  <a:gd name="T30" fmla="*/ 316 w 781"/>
                  <a:gd name="T31" fmla="*/ 3 h 4"/>
                  <a:gd name="T32" fmla="*/ 359 w 781"/>
                  <a:gd name="T33" fmla="*/ 1 h 4"/>
                  <a:gd name="T34" fmla="*/ 291 w 781"/>
                  <a:gd name="T35" fmla="*/ 1 h 4"/>
                  <a:gd name="T36" fmla="*/ 300 w 781"/>
                  <a:gd name="T37" fmla="*/ 3 h 4"/>
                  <a:gd name="T38" fmla="*/ 291 w 781"/>
                  <a:gd name="T39" fmla="*/ 1 h 4"/>
                  <a:gd name="T40" fmla="*/ 221 w 781"/>
                  <a:gd name="T41" fmla="*/ 3 h 4"/>
                  <a:gd name="T42" fmla="*/ 289 w 781"/>
                  <a:gd name="T43" fmla="*/ 1 h 4"/>
                  <a:gd name="T44" fmla="*/ 151 w 781"/>
                  <a:gd name="T45" fmla="*/ 1 h 4"/>
                  <a:gd name="T46" fmla="*/ 218 w 781"/>
                  <a:gd name="T47" fmla="*/ 3 h 4"/>
                  <a:gd name="T48" fmla="*/ 151 w 781"/>
                  <a:gd name="T49" fmla="*/ 1 h 4"/>
                  <a:gd name="T50" fmla="*/ 117 w 781"/>
                  <a:gd name="T51" fmla="*/ 3 h 4"/>
                  <a:gd name="T52" fmla="*/ 148 w 781"/>
                  <a:gd name="T53" fmla="*/ 1 h 4"/>
                  <a:gd name="T54" fmla="*/ 80 w 781"/>
                  <a:gd name="T55" fmla="*/ 0 h 4"/>
                  <a:gd name="T56" fmla="*/ 113 w 781"/>
                  <a:gd name="T57" fmla="*/ 3 h 4"/>
                  <a:gd name="T58" fmla="*/ 80 w 781"/>
                  <a:gd name="T59" fmla="*/ 0 h 4"/>
                  <a:gd name="T60" fmla="*/ 10 w 781"/>
                  <a:gd name="T61" fmla="*/ 3 h 4"/>
                  <a:gd name="T62" fmla="*/ 78 w 781"/>
                  <a:gd name="T63" fmla="*/ 0 h 4"/>
                  <a:gd name="T64" fmla="*/ 3 w 781"/>
                  <a:gd name="T65" fmla="*/ 0 h 4"/>
                  <a:gd name="T66" fmla="*/ 5 w 781"/>
                  <a:gd name="T67" fmla="*/ 3 h 4"/>
                  <a:gd name="T68" fmla="*/ 3 w 781"/>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1" h="4">
                    <a:moveTo>
                      <a:pt x="712" y="2"/>
                    </a:moveTo>
                    <a:cubicBezTo>
                      <a:pt x="712" y="4"/>
                      <a:pt x="712" y="4"/>
                      <a:pt x="712" y="4"/>
                    </a:cubicBezTo>
                    <a:cubicBezTo>
                      <a:pt x="781" y="4"/>
                      <a:pt x="781" y="4"/>
                      <a:pt x="781" y="4"/>
                    </a:cubicBezTo>
                    <a:cubicBezTo>
                      <a:pt x="781" y="2"/>
                      <a:pt x="781" y="2"/>
                      <a:pt x="781" y="2"/>
                    </a:cubicBezTo>
                    <a:cubicBezTo>
                      <a:pt x="712" y="2"/>
                      <a:pt x="712" y="2"/>
                      <a:pt x="712" y="2"/>
                    </a:cubicBezTo>
                    <a:moveTo>
                      <a:pt x="642" y="1"/>
                    </a:moveTo>
                    <a:cubicBezTo>
                      <a:pt x="642" y="4"/>
                      <a:pt x="642" y="4"/>
                      <a:pt x="642" y="4"/>
                    </a:cubicBezTo>
                    <a:cubicBezTo>
                      <a:pt x="710" y="4"/>
                      <a:pt x="710" y="4"/>
                      <a:pt x="710" y="4"/>
                    </a:cubicBezTo>
                    <a:cubicBezTo>
                      <a:pt x="710" y="2"/>
                      <a:pt x="710" y="2"/>
                      <a:pt x="710" y="2"/>
                    </a:cubicBezTo>
                    <a:cubicBezTo>
                      <a:pt x="642" y="1"/>
                      <a:pt x="642" y="1"/>
                      <a:pt x="642" y="1"/>
                    </a:cubicBezTo>
                    <a:moveTo>
                      <a:pt x="572" y="1"/>
                    </a:moveTo>
                    <a:cubicBezTo>
                      <a:pt x="572" y="4"/>
                      <a:pt x="572" y="4"/>
                      <a:pt x="572" y="4"/>
                    </a:cubicBezTo>
                    <a:cubicBezTo>
                      <a:pt x="640" y="4"/>
                      <a:pt x="640" y="4"/>
                      <a:pt x="640" y="4"/>
                    </a:cubicBezTo>
                    <a:cubicBezTo>
                      <a:pt x="640" y="1"/>
                      <a:pt x="640" y="1"/>
                      <a:pt x="640" y="1"/>
                    </a:cubicBezTo>
                    <a:cubicBezTo>
                      <a:pt x="572" y="1"/>
                      <a:pt x="572" y="1"/>
                      <a:pt x="572" y="1"/>
                    </a:cubicBezTo>
                    <a:moveTo>
                      <a:pt x="502" y="1"/>
                    </a:moveTo>
                    <a:cubicBezTo>
                      <a:pt x="502" y="4"/>
                      <a:pt x="502" y="4"/>
                      <a:pt x="502" y="4"/>
                    </a:cubicBezTo>
                    <a:cubicBezTo>
                      <a:pt x="569" y="4"/>
                      <a:pt x="569" y="4"/>
                      <a:pt x="569" y="4"/>
                    </a:cubicBezTo>
                    <a:cubicBezTo>
                      <a:pt x="569" y="1"/>
                      <a:pt x="569" y="1"/>
                      <a:pt x="569" y="1"/>
                    </a:cubicBezTo>
                    <a:cubicBezTo>
                      <a:pt x="502" y="1"/>
                      <a:pt x="502" y="1"/>
                      <a:pt x="502" y="1"/>
                    </a:cubicBezTo>
                    <a:moveTo>
                      <a:pt x="431" y="1"/>
                    </a:moveTo>
                    <a:cubicBezTo>
                      <a:pt x="431" y="3"/>
                      <a:pt x="431" y="3"/>
                      <a:pt x="431" y="3"/>
                    </a:cubicBezTo>
                    <a:cubicBezTo>
                      <a:pt x="499" y="4"/>
                      <a:pt x="499" y="4"/>
                      <a:pt x="499" y="4"/>
                    </a:cubicBezTo>
                    <a:cubicBezTo>
                      <a:pt x="499" y="1"/>
                      <a:pt x="499" y="1"/>
                      <a:pt x="499" y="1"/>
                    </a:cubicBezTo>
                    <a:cubicBezTo>
                      <a:pt x="431" y="1"/>
                      <a:pt x="431" y="1"/>
                      <a:pt x="431" y="1"/>
                    </a:cubicBezTo>
                    <a:moveTo>
                      <a:pt x="361" y="1"/>
                    </a:moveTo>
                    <a:cubicBezTo>
                      <a:pt x="361" y="3"/>
                      <a:pt x="361" y="3"/>
                      <a:pt x="361" y="3"/>
                    </a:cubicBezTo>
                    <a:cubicBezTo>
                      <a:pt x="429" y="3"/>
                      <a:pt x="429" y="3"/>
                      <a:pt x="429" y="3"/>
                    </a:cubicBezTo>
                    <a:cubicBezTo>
                      <a:pt x="429" y="1"/>
                      <a:pt x="429" y="1"/>
                      <a:pt x="429" y="1"/>
                    </a:cubicBezTo>
                    <a:cubicBezTo>
                      <a:pt x="361" y="1"/>
                      <a:pt x="361" y="1"/>
                      <a:pt x="361" y="1"/>
                    </a:cubicBezTo>
                    <a:moveTo>
                      <a:pt x="316" y="1"/>
                    </a:moveTo>
                    <a:cubicBezTo>
                      <a:pt x="316" y="3"/>
                      <a:pt x="316" y="3"/>
                      <a:pt x="316" y="3"/>
                    </a:cubicBezTo>
                    <a:cubicBezTo>
                      <a:pt x="359" y="3"/>
                      <a:pt x="359" y="3"/>
                      <a:pt x="359" y="3"/>
                    </a:cubicBezTo>
                    <a:cubicBezTo>
                      <a:pt x="359" y="1"/>
                      <a:pt x="359" y="1"/>
                      <a:pt x="359" y="1"/>
                    </a:cubicBezTo>
                    <a:cubicBezTo>
                      <a:pt x="316" y="1"/>
                      <a:pt x="316" y="1"/>
                      <a:pt x="316" y="1"/>
                    </a:cubicBezTo>
                    <a:moveTo>
                      <a:pt x="291" y="1"/>
                    </a:moveTo>
                    <a:cubicBezTo>
                      <a:pt x="291" y="3"/>
                      <a:pt x="291" y="3"/>
                      <a:pt x="291" y="3"/>
                    </a:cubicBezTo>
                    <a:cubicBezTo>
                      <a:pt x="300" y="3"/>
                      <a:pt x="300" y="3"/>
                      <a:pt x="300" y="3"/>
                    </a:cubicBezTo>
                    <a:cubicBezTo>
                      <a:pt x="300" y="1"/>
                      <a:pt x="300" y="1"/>
                      <a:pt x="300" y="1"/>
                    </a:cubicBezTo>
                    <a:cubicBezTo>
                      <a:pt x="291" y="1"/>
                      <a:pt x="291" y="1"/>
                      <a:pt x="291" y="1"/>
                    </a:cubicBezTo>
                    <a:moveTo>
                      <a:pt x="221" y="1"/>
                    </a:moveTo>
                    <a:cubicBezTo>
                      <a:pt x="221" y="3"/>
                      <a:pt x="221" y="3"/>
                      <a:pt x="221" y="3"/>
                    </a:cubicBezTo>
                    <a:cubicBezTo>
                      <a:pt x="289" y="3"/>
                      <a:pt x="289" y="3"/>
                      <a:pt x="289" y="3"/>
                    </a:cubicBezTo>
                    <a:cubicBezTo>
                      <a:pt x="289" y="1"/>
                      <a:pt x="289" y="1"/>
                      <a:pt x="289" y="1"/>
                    </a:cubicBezTo>
                    <a:cubicBezTo>
                      <a:pt x="221" y="1"/>
                      <a:pt x="221" y="1"/>
                      <a:pt x="221" y="1"/>
                    </a:cubicBezTo>
                    <a:moveTo>
                      <a:pt x="151" y="1"/>
                    </a:moveTo>
                    <a:cubicBezTo>
                      <a:pt x="151" y="3"/>
                      <a:pt x="151" y="3"/>
                      <a:pt x="151" y="3"/>
                    </a:cubicBezTo>
                    <a:cubicBezTo>
                      <a:pt x="218" y="3"/>
                      <a:pt x="218" y="3"/>
                      <a:pt x="218" y="3"/>
                    </a:cubicBezTo>
                    <a:cubicBezTo>
                      <a:pt x="218" y="1"/>
                      <a:pt x="218" y="1"/>
                      <a:pt x="218" y="1"/>
                    </a:cubicBezTo>
                    <a:cubicBezTo>
                      <a:pt x="151" y="1"/>
                      <a:pt x="151" y="1"/>
                      <a:pt x="151" y="1"/>
                    </a:cubicBezTo>
                    <a:moveTo>
                      <a:pt x="117" y="1"/>
                    </a:moveTo>
                    <a:cubicBezTo>
                      <a:pt x="117" y="3"/>
                      <a:pt x="117" y="3"/>
                      <a:pt x="117" y="3"/>
                    </a:cubicBezTo>
                    <a:cubicBezTo>
                      <a:pt x="148" y="3"/>
                      <a:pt x="148" y="3"/>
                      <a:pt x="148" y="3"/>
                    </a:cubicBezTo>
                    <a:cubicBezTo>
                      <a:pt x="148" y="1"/>
                      <a:pt x="148" y="1"/>
                      <a:pt x="148" y="1"/>
                    </a:cubicBezTo>
                    <a:cubicBezTo>
                      <a:pt x="117" y="1"/>
                      <a:pt x="117" y="1"/>
                      <a:pt x="117" y="1"/>
                    </a:cubicBezTo>
                    <a:moveTo>
                      <a:pt x="80" y="0"/>
                    </a:moveTo>
                    <a:cubicBezTo>
                      <a:pt x="80" y="3"/>
                      <a:pt x="80" y="3"/>
                      <a:pt x="80" y="3"/>
                    </a:cubicBezTo>
                    <a:cubicBezTo>
                      <a:pt x="113" y="3"/>
                      <a:pt x="113" y="3"/>
                      <a:pt x="113" y="3"/>
                    </a:cubicBezTo>
                    <a:cubicBezTo>
                      <a:pt x="113" y="1"/>
                      <a:pt x="113" y="1"/>
                      <a:pt x="113" y="1"/>
                    </a:cubicBezTo>
                    <a:cubicBezTo>
                      <a:pt x="80" y="0"/>
                      <a:pt x="80" y="0"/>
                      <a:pt x="80" y="0"/>
                    </a:cubicBezTo>
                    <a:moveTo>
                      <a:pt x="10" y="0"/>
                    </a:moveTo>
                    <a:cubicBezTo>
                      <a:pt x="10" y="3"/>
                      <a:pt x="10" y="3"/>
                      <a:pt x="10" y="3"/>
                    </a:cubicBezTo>
                    <a:cubicBezTo>
                      <a:pt x="78" y="3"/>
                      <a:pt x="78" y="3"/>
                      <a:pt x="78" y="3"/>
                    </a:cubicBezTo>
                    <a:cubicBezTo>
                      <a:pt x="78" y="0"/>
                      <a:pt x="78" y="0"/>
                      <a:pt x="78" y="0"/>
                    </a:cubicBezTo>
                    <a:cubicBezTo>
                      <a:pt x="10" y="0"/>
                      <a:pt x="10" y="0"/>
                      <a:pt x="10" y="0"/>
                    </a:cubicBezTo>
                    <a:moveTo>
                      <a:pt x="3" y="0"/>
                    </a:moveTo>
                    <a:cubicBezTo>
                      <a:pt x="0" y="3"/>
                      <a:pt x="0" y="3"/>
                      <a:pt x="0" y="3"/>
                    </a:cubicBezTo>
                    <a:cubicBezTo>
                      <a:pt x="5" y="3"/>
                      <a:pt x="5" y="3"/>
                      <a:pt x="5" y="3"/>
                    </a:cubicBezTo>
                    <a:cubicBezTo>
                      <a:pt x="5" y="2"/>
                      <a:pt x="5" y="1"/>
                      <a:pt x="4" y="0"/>
                    </a:cubicBezTo>
                    <a:cubicBezTo>
                      <a:pt x="3" y="0"/>
                      <a:pt x="3" y="0"/>
                      <a:pt x="3" y="0"/>
                    </a:cubicBezTo>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90" name="Rectangle 1208"/>
              <p:cNvSpPr>
                <a:spLocks noChangeArrowheads="1"/>
              </p:cNvSpPr>
              <p:nvPr/>
            </p:nvSpPr>
            <p:spPr bwMode="auto">
              <a:xfrm>
                <a:off x="3967" y="2440"/>
                <a:ext cx="4"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91" name="Rectangle 1209"/>
              <p:cNvSpPr>
                <a:spLocks noChangeArrowheads="1"/>
              </p:cNvSpPr>
              <p:nvPr/>
            </p:nvSpPr>
            <p:spPr bwMode="auto">
              <a:xfrm>
                <a:off x="3967" y="2440"/>
                <a:ext cx="4"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92" name="Rectangle 1210"/>
              <p:cNvSpPr>
                <a:spLocks noChangeArrowheads="1"/>
              </p:cNvSpPr>
              <p:nvPr/>
            </p:nvSpPr>
            <p:spPr bwMode="auto">
              <a:xfrm>
                <a:off x="3801" y="2437"/>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93" name="Rectangle 1211"/>
              <p:cNvSpPr>
                <a:spLocks noChangeArrowheads="1"/>
              </p:cNvSpPr>
              <p:nvPr/>
            </p:nvSpPr>
            <p:spPr bwMode="auto">
              <a:xfrm>
                <a:off x="3801" y="2437"/>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94" name="Rectangle 1212"/>
              <p:cNvSpPr>
                <a:spLocks noChangeArrowheads="1"/>
              </p:cNvSpPr>
              <p:nvPr/>
            </p:nvSpPr>
            <p:spPr bwMode="auto">
              <a:xfrm>
                <a:off x="3633" y="2437"/>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95" name="Rectangle 1213"/>
              <p:cNvSpPr>
                <a:spLocks noChangeArrowheads="1"/>
              </p:cNvSpPr>
              <p:nvPr/>
            </p:nvSpPr>
            <p:spPr bwMode="auto">
              <a:xfrm>
                <a:off x="3633" y="2437"/>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96" name="Rectangle 1214"/>
              <p:cNvSpPr>
                <a:spLocks noChangeArrowheads="1"/>
              </p:cNvSpPr>
              <p:nvPr/>
            </p:nvSpPr>
            <p:spPr bwMode="auto">
              <a:xfrm>
                <a:off x="3468" y="2437"/>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97" name="Rectangle 1215"/>
              <p:cNvSpPr>
                <a:spLocks noChangeArrowheads="1"/>
              </p:cNvSpPr>
              <p:nvPr/>
            </p:nvSpPr>
            <p:spPr bwMode="auto">
              <a:xfrm>
                <a:off x="3468" y="2437"/>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98" name="Rectangle 1216"/>
              <p:cNvSpPr>
                <a:spLocks noChangeArrowheads="1"/>
              </p:cNvSpPr>
              <p:nvPr/>
            </p:nvSpPr>
            <p:spPr bwMode="auto">
              <a:xfrm>
                <a:off x="3302" y="2437"/>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99" name="Rectangle 1217"/>
              <p:cNvSpPr>
                <a:spLocks noChangeArrowheads="1"/>
              </p:cNvSpPr>
              <p:nvPr/>
            </p:nvSpPr>
            <p:spPr bwMode="auto">
              <a:xfrm>
                <a:off x="3302" y="2437"/>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00" name="Rectangle 1218"/>
              <p:cNvSpPr>
                <a:spLocks noChangeArrowheads="1"/>
              </p:cNvSpPr>
              <p:nvPr/>
            </p:nvSpPr>
            <p:spPr bwMode="auto">
              <a:xfrm>
                <a:off x="3136" y="2437"/>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01" name="Rectangle 1219"/>
              <p:cNvSpPr>
                <a:spLocks noChangeArrowheads="1"/>
              </p:cNvSpPr>
              <p:nvPr/>
            </p:nvSpPr>
            <p:spPr bwMode="auto">
              <a:xfrm>
                <a:off x="3136" y="2437"/>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02" name="Rectangle 1220"/>
              <p:cNvSpPr>
                <a:spLocks noChangeArrowheads="1"/>
              </p:cNvSpPr>
              <p:nvPr/>
            </p:nvSpPr>
            <p:spPr bwMode="auto">
              <a:xfrm>
                <a:off x="2971" y="2437"/>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03" name="Rectangle 1221"/>
              <p:cNvSpPr>
                <a:spLocks noChangeArrowheads="1"/>
              </p:cNvSpPr>
              <p:nvPr/>
            </p:nvSpPr>
            <p:spPr bwMode="auto">
              <a:xfrm>
                <a:off x="2971" y="2437"/>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04" name="Rectangle 1222"/>
              <p:cNvSpPr>
                <a:spLocks noChangeArrowheads="1"/>
              </p:cNvSpPr>
              <p:nvPr/>
            </p:nvSpPr>
            <p:spPr bwMode="auto">
              <a:xfrm>
                <a:off x="2803" y="2437"/>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05" name="Rectangle 1223"/>
              <p:cNvSpPr>
                <a:spLocks noChangeArrowheads="1"/>
              </p:cNvSpPr>
              <p:nvPr/>
            </p:nvSpPr>
            <p:spPr bwMode="auto">
              <a:xfrm>
                <a:off x="2803" y="2437"/>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06" name="Rectangle 1224"/>
              <p:cNvSpPr>
                <a:spLocks noChangeArrowheads="1"/>
              </p:cNvSpPr>
              <p:nvPr/>
            </p:nvSpPr>
            <p:spPr bwMode="auto">
              <a:xfrm>
                <a:off x="2637" y="2437"/>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07" name="Rectangle 1225"/>
              <p:cNvSpPr>
                <a:spLocks noChangeArrowheads="1"/>
              </p:cNvSpPr>
              <p:nvPr/>
            </p:nvSpPr>
            <p:spPr bwMode="auto">
              <a:xfrm>
                <a:off x="2637" y="2437"/>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08" name="Rectangle 1226"/>
              <p:cNvSpPr>
                <a:spLocks noChangeArrowheads="1"/>
              </p:cNvSpPr>
              <p:nvPr/>
            </p:nvSpPr>
            <p:spPr bwMode="auto">
              <a:xfrm>
                <a:off x="2472" y="2435"/>
                <a:ext cx="4"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09" name="Rectangle 1227"/>
              <p:cNvSpPr>
                <a:spLocks noChangeArrowheads="1"/>
              </p:cNvSpPr>
              <p:nvPr/>
            </p:nvSpPr>
            <p:spPr bwMode="auto">
              <a:xfrm>
                <a:off x="2472" y="2435"/>
                <a:ext cx="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10" name="Freeform 1228"/>
              <p:cNvSpPr>
                <a:spLocks/>
              </p:cNvSpPr>
              <p:nvPr/>
            </p:nvSpPr>
            <p:spPr bwMode="auto">
              <a:xfrm>
                <a:off x="2308" y="2435"/>
                <a:ext cx="3" cy="7"/>
              </a:xfrm>
              <a:custGeom>
                <a:avLst/>
                <a:gdLst>
                  <a:gd name="T0" fmla="*/ 0 w 1"/>
                  <a:gd name="T1" fmla="*/ 0 h 3"/>
                  <a:gd name="T2" fmla="*/ 1 w 1"/>
                  <a:gd name="T3" fmla="*/ 3 h 3"/>
                  <a:gd name="T4" fmla="*/ 1 w 1"/>
                  <a:gd name="T5" fmla="*/ 3 h 3"/>
                  <a:gd name="T6" fmla="*/ 1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1"/>
                      <a:pt x="0" y="2"/>
                      <a:pt x="1" y="3"/>
                    </a:cubicBezTo>
                    <a:cubicBezTo>
                      <a:pt x="1" y="3"/>
                      <a:pt x="1" y="3"/>
                      <a:pt x="1" y="3"/>
                    </a:cubicBezTo>
                    <a:cubicBezTo>
                      <a:pt x="1" y="0"/>
                      <a:pt x="1" y="0"/>
                      <a:pt x="1" y="0"/>
                    </a:cubicBezTo>
                    <a:cubicBezTo>
                      <a:pt x="0" y="0"/>
                      <a:pt x="0" y="0"/>
                      <a:pt x="0" y="0"/>
                    </a:cubicBezTo>
                  </a:path>
                </a:pathLst>
              </a:custGeom>
              <a:solidFill>
                <a:srgbClr val="83CA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11" name="Rectangle 1229"/>
              <p:cNvSpPr>
                <a:spLocks noChangeArrowheads="1"/>
              </p:cNvSpPr>
              <p:nvPr/>
            </p:nvSpPr>
            <p:spPr bwMode="auto">
              <a:xfrm>
                <a:off x="1972" y="2435"/>
                <a:ext cx="8"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12" name="Rectangle 1230"/>
              <p:cNvSpPr>
                <a:spLocks noChangeArrowheads="1"/>
              </p:cNvSpPr>
              <p:nvPr/>
            </p:nvSpPr>
            <p:spPr bwMode="auto">
              <a:xfrm>
                <a:off x="1972" y="2435"/>
                <a:ext cx="8"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13" name="Rectangle 1231"/>
              <p:cNvSpPr>
                <a:spLocks noChangeArrowheads="1"/>
              </p:cNvSpPr>
              <p:nvPr/>
            </p:nvSpPr>
            <p:spPr bwMode="auto">
              <a:xfrm>
                <a:off x="1807" y="2435"/>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14" name="Rectangle 1232"/>
              <p:cNvSpPr>
                <a:spLocks noChangeArrowheads="1"/>
              </p:cNvSpPr>
              <p:nvPr/>
            </p:nvSpPr>
            <p:spPr bwMode="auto">
              <a:xfrm>
                <a:off x="1807" y="2435"/>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15" name="Rectangle 1233"/>
              <p:cNvSpPr>
                <a:spLocks noChangeArrowheads="1"/>
              </p:cNvSpPr>
              <p:nvPr/>
            </p:nvSpPr>
            <p:spPr bwMode="auto">
              <a:xfrm>
                <a:off x="1641" y="2435"/>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16" name="Rectangle 1234"/>
              <p:cNvSpPr>
                <a:spLocks noChangeArrowheads="1"/>
              </p:cNvSpPr>
              <p:nvPr/>
            </p:nvSpPr>
            <p:spPr bwMode="auto">
              <a:xfrm>
                <a:off x="1641" y="2435"/>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17" name="Rectangle 1235"/>
              <p:cNvSpPr>
                <a:spLocks noChangeArrowheads="1"/>
              </p:cNvSpPr>
              <p:nvPr/>
            </p:nvSpPr>
            <p:spPr bwMode="auto">
              <a:xfrm>
                <a:off x="1476" y="2435"/>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18" name="Rectangle 1236"/>
              <p:cNvSpPr>
                <a:spLocks noChangeArrowheads="1"/>
              </p:cNvSpPr>
              <p:nvPr/>
            </p:nvSpPr>
            <p:spPr bwMode="auto">
              <a:xfrm>
                <a:off x="1476" y="2435"/>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19" name="Rectangle 1237"/>
              <p:cNvSpPr>
                <a:spLocks noChangeArrowheads="1"/>
              </p:cNvSpPr>
              <p:nvPr/>
            </p:nvSpPr>
            <p:spPr bwMode="auto">
              <a:xfrm>
                <a:off x="1310" y="2435"/>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grpSp>
        <p:grpSp>
          <p:nvGrpSpPr>
            <p:cNvPr id="840" name="Group 1439"/>
            <p:cNvGrpSpPr>
              <a:grpSpLocks/>
            </p:cNvGrpSpPr>
            <p:nvPr/>
          </p:nvGrpSpPr>
          <p:grpSpPr bwMode="auto">
            <a:xfrm>
              <a:off x="946" y="1601"/>
              <a:ext cx="3189" cy="839"/>
              <a:chOff x="946" y="1601"/>
              <a:chExt cx="3189" cy="839"/>
            </a:xfrm>
          </p:grpSpPr>
          <p:sp>
            <p:nvSpPr>
              <p:cNvPr id="1120" name="Rectangle 1239"/>
              <p:cNvSpPr>
                <a:spLocks noChangeArrowheads="1"/>
              </p:cNvSpPr>
              <p:nvPr/>
            </p:nvSpPr>
            <p:spPr bwMode="auto">
              <a:xfrm>
                <a:off x="1310" y="2435"/>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21" name="Freeform 1240"/>
              <p:cNvSpPr>
                <a:spLocks/>
              </p:cNvSpPr>
              <p:nvPr/>
            </p:nvSpPr>
            <p:spPr bwMode="auto">
              <a:xfrm>
                <a:off x="1142" y="2432"/>
                <a:ext cx="7" cy="8"/>
              </a:xfrm>
              <a:custGeom>
                <a:avLst/>
                <a:gdLst>
                  <a:gd name="T0" fmla="*/ 0 w 7"/>
                  <a:gd name="T1" fmla="*/ 0 h 8"/>
                  <a:gd name="T2" fmla="*/ 0 w 7"/>
                  <a:gd name="T3" fmla="*/ 8 h 8"/>
                  <a:gd name="T4" fmla="*/ 7 w 7"/>
                  <a:gd name="T5" fmla="*/ 8 h 8"/>
                  <a:gd name="T6" fmla="*/ 7 w 7"/>
                  <a:gd name="T7" fmla="*/ 3 h 8"/>
                  <a:gd name="T8" fmla="*/ 0 w 7"/>
                  <a:gd name="T9" fmla="*/ 0 h 8"/>
                </a:gdLst>
                <a:ahLst/>
                <a:cxnLst>
                  <a:cxn ang="0">
                    <a:pos x="T0" y="T1"/>
                  </a:cxn>
                  <a:cxn ang="0">
                    <a:pos x="T2" y="T3"/>
                  </a:cxn>
                  <a:cxn ang="0">
                    <a:pos x="T4" y="T5"/>
                  </a:cxn>
                  <a:cxn ang="0">
                    <a:pos x="T6" y="T7"/>
                  </a:cxn>
                  <a:cxn ang="0">
                    <a:pos x="T8" y="T9"/>
                  </a:cxn>
                </a:cxnLst>
                <a:rect l="0" t="0" r="r" b="b"/>
                <a:pathLst>
                  <a:path w="7" h="8">
                    <a:moveTo>
                      <a:pt x="0" y="0"/>
                    </a:moveTo>
                    <a:lnTo>
                      <a:pt x="0" y="8"/>
                    </a:lnTo>
                    <a:lnTo>
                      <a:pt x="7" y="8"/>
                    </a:lnTo>
                    <a:lnTo>
                      <a:pt x="7" y="3"/>
                    </a:lnTo>
                    <a:lnTo>
                      <a:pt x="0" y="0"/>
                    </a:lnTo>
                    <a:close/>
                  </a:path>
                </a:pathLst>
              </a:custGeom>
              <a:solidFill>
                <a:srgbClr val="83CA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22" name="Freeform 1241"/>
              <p:cNvSpPr>
                <a:spLocks/>
              </p:cNvSpPr>
              <p:nvPr/>
            </p:nvSpPr>
            <p:spPr bwMode="auto">
              <a:xfrm>
                <a:off x="1142" y="2432"/>
                <a:ext cx="7" cy="8"/>
              </a:xfrm>
              <a:custGeom>
                <a:avLst/>
                <a:gdLst>
                  <a:gd name="T0" fmla="*/ 0 w 7"/>
                  <a:gd name="T1" fmla="*/ 0 h 8"/>
                  <a:gd name="T2" fmla="*/ 0 w 7"/>
                  <a:gd name="T3" fmla="*/ 8 h 8"/>
                  <a:gd name="T4" fmla="*/ 7 w 7"/>
                  <a:gd name="T5" fmla="*/ 8 h 8"/>
                  <a:gd name="T6" fmla="*/ 7 w 7"/>
                  <a:gd name="T7" fmla="*/ 3 h 8"/>
                  <a:gd name="T8" fmla="*/ 0 w 7"/>
                  <a:gd name="T9" fmla="*/ 0 h 8"/>
                </a:gdLst>
                <a:ahLst/>
                <a:cxnLst>
                  <a:cxn ang="0">
                    <a:pos x="T0" y="T1"/>
                  </a:cxn>
                  <a:cxn ang="0">
                    <a:pos x="T2" y="T3"/>
                  </a:cxn>
                  <a:cxn ang="0">
                    <a:pos x="T4" y="T5"/>
                  </a:cxn>
                  <a:cxn ang="0">
                    <a:pos x="T6" y="T7"/>
                  </a:cxn>
                  <a:cxn ang="0">
                    <a:pos x="T8" y="T9"/>
                  </a:cxn>
                </a:cxnLst>
                <a:rect l="0" t="0" r="r" b="b"/>
                <a:pathLst>
                  <a:path w="7" h="8">
                    <a:moveTo>
                      <a:pt x="0" y="0"/>
                    </a:moveTo>
                    <a:lnTo>
                      <a:pt x="0" y="8"/>
                    </a:lnTo>
                    <a:lnTo>
                      <a:pt x="7" y="8"/>
                    </a:lnTo>
                    <a:lnTo>
                      <a:pt x="7"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23" name="Rectangle 1242"/>
              <p:cNvSpPr>
                <a:spLocks noChangeArrowheads="1"/>
              </p:cNvSpPr>
              <p:nvPr/>
            </p:nvSpPr>
            <p:spPr bwMode="auto">
              <a:xfrm>
                <a:off x="976" y="2432"/>
                <a:ext cx="5" cy="8"/>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24" name="Rectangle 1243"/>
              <p:cNvSpPr>
                <a:spLocks noChangeArrowheads="1"/>
              </p:cNvSpPr>
              <p:nvPr/>
            </p:nvSpPr>
            <p:spPr bwMode="auto">
              <a:xfrm>
                <a:off x="976" y="2432"/>
                <a:ext cx="5"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25" name="Freeform 1244"/>
              <p:cNvSpPr>
                <a:spLocks noEditPoints="1"/>
              </p:cNvSpPr>
              <p:nvPr/>
            </p:nvSpPr>
            <p:spPr bwMode="auto">
              <a:xfrm>
                <a:off x="946" y="2267"/>
                <a:ext cx="1549" cy="9"/>
              </a:xfrm>
              <a:custGeom>
                <a:avLst/>
                <a:gdLst>
                  <a:gd name="T0" fmla="*/ 1530 w 1549"/>
                  <a:gd name="T1" fmla="*/ 9 h 9"/>
                  <a:gd name="T2" fmla="*/ 1549 w 1549"/>
                  <a:gd name="T3" fmla="*/ 2 h 9"/>
                  <a:gd name="T4" fmla="*/ 1365 w 1549"/>
                  <a:gd name="T5" fmla="*/ 2 h 9"/>
                  <a:gd name="T6" fmla="*/ 1526 w 1549"/>
                  <a:gd name="T7" fmla="*/ 9 h 9"/>
                  <a:gd name="T8" fmla="*/ 1365 w 1549"/>
                  <a:gd name="T9" fmla="*/ 2 h 9"/>
                  <a:gd name="T10" fmla="*/ 1199 w 1549"/>
                  <a:gd name="T11" fmla="*/ 7 h 9"/>
                  <a:gd name="T12" fmla="*/ 1360 w 1549"/>
                  <a:gd name="T13" fmla="*/ 2 h 9"/>
                  <a:gd name="T14" fmla="*/ 1161 w 1549"/>
                  <a:gd name="T15" fmla="*/ 2 h 9"/>
                  <a:gd name="T16" fmla="*/ 1194 w 1549"/>
                  <a:gd name="T17" fmla="*/ 7 h 9"/>
                  <a:gd name="T18" fmla="*/ 1161 w 1549"/>
                  <a:gd name="T19" fmla="*/ 2 h 9"/>
                  <a:gd name="T20" fmla="*/ 1034 w 1549"/>
                  <a:gd name="T21" fmla="*/ 7 h 9"/>
                  <a:gd name="T22" fmla="*/ 1109 w 1549"/>
                  <a:gd name="T23" fmla="*/ 2 h 9"/>
                  <a:gd name="T24" fmla="*/ 1022 w 1549"/>
                  <a:gd name="T25" fmla="*/ 2 h 9"/>
                  <a:gd name="T26" fmla="*/ 1029 w 1549"/>
                  <a:gd name="T27" fmla="*/ 7 h 9"/>
                  <a:gd name="T28" fmla="*/ 1022 w 1549"/>
                  <a:gd name="T29" fmla="*/ 2 h 9"/>
                  <a:gd name="T30" fmla="*/ 884 w 1549"/>
                  <a:gd name="T31" fmla="*/ 7 h 9"/>
                  <a:gd name="T32" fmla="*/ 970 w 1549"/>
                  <a:gd name="T33" fmla="*/ 2 h 9"/>
                  <a:gd name="T34" fmla="*/ 868 w 1549"/>
                  <a:gd name="T35" fmla="*/ 2 h 9"/>
                  <a:gd name="T36" fmla="*/ 870 w 1549"/>
                  <a:gd name="T37" fmla="*/ 7 h 9"/>
                  <a:gd name="T38" fmla="*/ 868 w 1549"/>
                  <a:gd name="T39" fmla="*/ 2 h 9"/>
                  <a:gd name="T40" fmla="*/ 700 w 1549"/>
                  <a:gd name="T41" fmla="*/ 7 h 9"/>
                  <a:gd name="T42" fmla="*/ 861 w 1549"/>
                  <a:gd name="T43" fmla="*/ 2 h 9"/>
                  <a:gd name="T44" fmla="*/ 534 w 1549"/>
                  <a:gd name="T45" fmla="*/ 2 h 9"/>
                  <a:gd name="T46" fmla="*/ 695 w 1549"/>
                  <a:gd name="T47" fmla="*/ 7 h 9"/>
                  <a:gd name="T48" fmla="*/ 534 w 1549"/>
                  <a:gd name="T49" fmla="*/ 2 h 9"/>
                  <a:gd name="T50" fmla="*/ 369 w 1549"/>
                  <a:gd name="T51" fmla="*/ 7 h 9"/>
                  <a:gd name="T52" fmla="*/ 530 w 1549"/>
                  <a:gd name="T53" fmla="*/ 2 h 9"/>
                  <a:gd name="T54" fmla="*/ 329 w 1549"/>
                  <a:gd name="T55" fmla="*/ 0 h 9"/>
                  <a:gd name="T56" fmla="*/ 364 w 1549"/>
                  <a:gd name="T57" fmla="*/ 7 h 9"/>
                  <a:gd name="T58" fmla="*/ 329 w 1549"/>
                  <a:gd name="T59" fmla="*/ 0 h 9"/>
                  <a:gd name="T60" fmla="*/ 203 w 1549"/>
                  <a:gd name="T61" fmla="*/ 7 h 9"/>
                  <a:gd name="T62" fmla="*/ 291 w 1549"/>
                  <a:gd name="T63" fmla="*/ 0 h 9"/>
                  <a:gd name="T64" fmla="*/ 38 w 1549"/>
                  <a:gd name="T65" fmla="*/ 0 h 9"/>
                  <a:gd name="T66" fmla="*/ 196 w 1549"/>
                  <a:gd name="T67" fmla="*/ 7 h 9"/>
                  <a:gd name="T68" fmla="*/ 38 w 1549"/>
                  <a:gd name="T69" fmla="*/ 0 h 9"/>
                  <a:gd name="T70" fmla="*/ 0 w 1549"/>
                  <a:gd name="T71" fmla="*/ 4 h 9"/>
                  <a:gd name="T72" fmla="*/ 30 w 1549"/>
                  <a:gd name="T7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9" h="9">
                    <a:moveTo>
                      <a:pt x="1530" y="2"/>
                    </a:moveTo>
                    <a:lnTo>
                      <a:pt x="1530" y="9"/>
                    </a:lnTo>
                    <a:lnTo>
                      <a:pt x="1542" y="9"/>
                    </a:lnTo>
                    <a:lnTo>
                      <a:pt x="1549" y="2"/>
                    </a:lnTo>
                    <a:lnTo>
                      <a:pt x="1530" y="2"/>
                    </a:lnTo>
                    <a:close/>
                    <a:moveTo>
                      <a:pt x="1365" y="2"/>
                    </a:moveTo>
                    <a:lnTo>
                      <a:pt x="1365" y="7"/>
                    </a:lnTo>
                    <a:lnTo>
                      <a:pt x="1526" y="9"/>
                    </a:lnTo>
                    <a:lnTo>
                      <a:pt x="1526" y="2"/>
                    </a:lnTo>
                    <a:lnTo>
                      <a:pt x="1365" y="2"/>
                    </a:lnTo>
                    <a:close/>
                    <a:moveTo>
                      <a:pt x="1199" y="2"/>
                    </a:moveTo>
                    <a:lnTo>
                      <a:pt x="1199" y="7"/>
                    </a:lnTo>
                    <a:lnTo>
                      <a:pt x="1360" y="7"/>
                    </a:lnTo>
                    <a:lnTo>
                      <a:pt x="1360" y="2"/>
                    </a:lnTo>
                    <a:lnTo>
                      <a:pt x="1199" y="2"/>
                    </a:lnTo>
                    <a:close/>
                    <a:moveTo>
                      <a:pt x="1161" y="2"/>
                    </a:moveTo>
                    <a:lnTo>
                      <a:pt x="1164" y="7"/>
                    </a:lnTo>
                    <a:lnTo>
                      <a:pt x="1194" y="7"/>
                    </a:lnTo>
                    <a:lnTo>
                      <a:pt x="1194" y="2"/>
                    </a:lnTo>
                    <a:lnTo>
                      <a:pt x="1161" y="2"/>
                    </a:lnTo>
                    <a:close/>
                    <a:moveTo>
                      <a:pt x="1034" y="2"/>
                    </a:moveTo>
                    <a:lnTo>
                      <a:pt x="1034" y="7"/>
                    </a:lnTo>
                    <a:lnTo>
                      <a:pt x="1112" y="7"/>
                    </a:lnTo>
                    <a:lnTo>
                      <a:pt x="1109" y="2"/>
                    </a:lnTo>
                    <a:lnTo>
                      <a:pt x="1034" y="2"/>
                    </a:lnTo>
                    <a:close/>
                    <a:moveTo>
                      <a:pt x="1022" y="2"/>
                    </a:moveTo>
                    <a:lnTo>
                      <a:pt x="1019" y="7"/>
                    </a:lnTo>
                    <a:lnTo>
                      <a:pt x="1029" y="7"/>
                    </a:lnTo>
                    <a:lnTo>
                      <a:pt x="1029" y="2"/>
                    </a:lnTo>
                    <a:lnTo>
                      <a:pt x="1022" y="2"/>
                    </a:lnTo>
                    <a:close/>
                    <a:moveTo>
                      <a:pt x="884" y="2"/>
                    </a:moveTo>
                    <a:lnTo>
                      <a:pt x="884" y="7"/>
                    </a:lnTo>
                    <a:lnTo>
                      <a:pt x="967" y="7"/>
                    </a:lnTo>
                    <a:lnTo>
                      <a:pt x="970" y="2"/>
                    </a:lnTo>
                    <a:lnTo>
                      <a:pt x="884" y="2"/>
                    </a:lnTo>
                    <a:close/>
                    <a:moveTo>
                      <a:pt x="868" y="2"/>
                    </a:moveTo>
                    <a:lnTo>
                      <a:pt x="868" y="7"/>
                    </a:lnTo>
                    <a:lnTo>
                      <a:pt x="870" y="7"/>
                    </a:lnTo>
                    <a:lnTo>
                      <a:pt x="870" y="2"/>
                    </a:lnTo>
                    <a:lnTo>
                      <a:pt x="868" y="2"/>
                    </a:lnTo>
                    <a:close/>
                    <a:moveTo>
                      <a:pt x="700" y="2"/>
                    </a:moveTo>
                    <a:lnTo>
                      <a:pt x="700" y="7"/>
                    </a:lnTo>
                    <a:lnTo>
                      <a:pt x="861" y="7"/>
                    </a:lnTo>
                    <a:lnTo>
                      <a:pt x="861" y="2"/>
                    </a:lnTo>
                    <a:lnTo>
                      <a:pt x="700" y="2"/>
                    </a:lnTo>
                    <a:close/>
                    <a:moveTo>
                      <a:pt x="534" y="2"/>
                    </a:moveTo>
                    <a:lnTo>
                      <a:pt x="534" y="7"/>
                    </a:lnTo>
                    <a:lnTo>
                      <a:pt x="695" y="7"/>
                    </a:lnTo>
                    <a:lnTo>
                      <a:pt x="695" y="2"/>
                    </a:lnTo>
                    <a:lnTo>
                      <a:pt x="534" y="2"/>
                    </a:lnTo>
                    <a:close/>
                    <a:moveTo>
                      <a:pt x="369" y="0"/>
                    </a:moveTo>
                    <a:lnTo>
                      <a:pt x="369" y="7"/>
                    </a:lnTo>
                    <a:lnTo>
                      <a:pt x="530" y="7"/>
                    </a:lnTo>
                    <a:lnTo>
                      <a:pt x="530" y="2"/>
                    </a:lnTo>
                    <a:lnTo>
                      <a:pt x="369" y="0"/>
                    </a:lnTo>
                    <a:close/>
                    <a:moveTo>
                      <a:pt x="329" y="0"/>
                    </a:moveTo>
                    <a:lnTo>
                      <a:pt x="329" y="7"/>
                    </a:lnTo>
                    <a:lnTo>
                      <a:pt x="364" y="7"/>
                    </a:lnTo>
                    <a:lnTo>
                      <a:pt x="364" y="0"/>
                    </a:lnTo>
                    <a:lnTo>
                      <a:pt x="329" y="0"/>
                    </a:lnTo>
                    <a:close/>
                    <a:moveTo>
                      <a:pt x="203" y="0"/>
                    </a:moveTo>
                    <a:lnTo>
                      <a:pt x="203" y="7"/>
                    </a:lnTo>
                    <a:lnTo>
                      <a:pt x="291" y="7"/>
                    </a:lnTo>
                    <a:lnTo>
                      <a:pt x="291" y="0"/>
                    </a:lnTo>
                    <a:lnTo>
                      <a:pt x="203" y="0"/>
                    </a:lnTo>
                    <a:close/>
                    <a:moveTo>
                      <a:pt x="38" y="0"/>
                    </a:moveTo>
                    <a:lnTo>
                      <a:pt x="38" y="7"/>
                    </a:lnTo>
                    <a:lnTo>
                      <a:pt x="196" y="7"/>
                    </a:lnTo>
                    <a:lnTo>
                      <a:pt x="196" y="0"/>
                    </a:lnTo>
                    <a:lnTo>
                      <a:pt x="38" y="0"/>
                    </a:lnTo>
                    <a:close/>
                    <a:moveTo>
                      <a:pt x="0" y="0"/>
                    </a:moveTo>
                    <a:lnTo>
                      <a:pt x="0" y="4"/>
                    </a:lnTo>
                    <a:lnTo>
                      <a:pt x="30" y="7"/>
                    </a:lnTo>
                    <a:lnTo>
                      <a:pt x="30"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26" name="Freeform 1245"/>
              <p:cNvSpPr>
                <a:spLocks noEditPoints="1"/>
              </p:cNvSpPr>
              <p:nvPr/>
            </p:nvSpPr>
            <p:spPr bwMode="auto">
              <a:xfrm>
                <a:off x="946" y="2267"/>
                <a:ext cx="1549" cy="9"/>
              </a:xfrm>
              <a:custGeom>
                <a:avLst/>
                <a:gdLst>
                  <a:gd name="T0" fmla="*/ 1530 w 1549"/>
                  <a:gd name="T1" fmla="*/ 9 h 9"/>
                  <a:gd name="T2" fmla="*/ 1549 w 1549"/>
                  <a:gd name="T3" fmla="*/ 2 h 9"/>
                  <a:gd name="T4" fmla="*/ 1365 w 1549"/>
                  <a:gd name="T5" fmla="*/ 2 h 9"/>
                  <a:gd name="T6" fmla="*/ 1526 w 1549"/>
                  <a:gd name="T7" fmla="*/ 9 h 9"/>
                  <a:gd name="T8" fmla="*/ 1365 w 1549"/>
                  <a:gd name="T9" fmla="*/ 2 h 9"/>
                  <a:gd name="T10" fmla="*/ 1199 w 1549"/>
                  <a:gd name="T11" fmla="*/ 7 h 9"/>
                  <a:gd name="T12" fmla="*/ 1360 w 1549"/>
                  <a:gd name="T13" fmla="*/ 2 h 9"/>
                  <a:gd name="T14" fmla="*/ 1161 w 1549"/>
                  <a:gd name="T15" fmla="*/ 2 h 9"/>
                  <a:gd name="T16" fmla="*/ 1194 w 1549"/>
                  <a:gd name="T17" fmla="*/ 7 h 9"/>
                  <a:gd name="T18" fmla="*/ 1161 w 1549"/>
                  <a:gd name="T19" fmla="*/ 2 h 9"/>
                  <a:gd name="T20" fmla="*/ 1034 w 1549"/>
                  <a:gd name="T21" fmla="*/ 7 h 9"/>
                  <a:gd name="T22" fmla="*/ 1109 w 1549"/>
                  <a:gd name="T23" fmla="*/ 2 h 9"/>
                  <a:gd name="T24" fmla="*/ 1022 w 1549"/>
                  <a:gd name="T25" fmla="*/ 2 h 9"/>
                  <a:gd name="T26" fmla="*/ 1029 w 1549"/>
                  <a:gd name="T27" fmla="*/ 7 h 9"/>
                  <a:gd name="T28" fmla="*/ 1022 w 1549"/>
                  <a:gd name="T29" fmla="*/ 2 h 9"/>
                  <a:gd name="T30" fmla="*/ 884 w 1549"/>
                  <a:gd name="T31" fmla="*/ 7 h 9"/>
                  <a:gd name="T32" fmla="*/ 970 w 1549"/>
                  <a:gd name="T33" fmla="*/ 2 h 9"/>
                  <a:gd name="T34" fmla="*/ 868 w 1549"/>
                  <a:gd name="T35" fmla="*/ 2 h 9"/>
                  <a:gd name="T36" fmla="*/ 870 w 1549"/>
                  <a:gd name="T37" fmla="*/ 7 h 9"/>
                  <a:gd name="T38" fmla="*/ 868 w 1549"/>
                  <a:gd name="T39" fmla="*/ 2 h 9"/>
                  <a:gd name="T40" fmla="*/ 700 w 1549"/>
                  <a:gd name="T41" fmla="*/ 7 h 9"/>
                  <a:gd name="T42" fmla="*/ 861 w 1549"/>
                  <a:gd name="T43" fmla="*/ 2 h 9"/>
                  <a:gd name="T44" fmla="*/ 534 w 1549"/>
                  <a:gd name="T45" fmla="*/ 2 h 9"/>
                  <a:gd name="T46" fmla="*/ 695 w 1549"/>
                  <a:gd name="T47" fmla="*/ 7 h 9"/>
                  <a:gd name="T48" fmla="*/ 534 w 1549"/>
                  <a:gd name="T49" fmla="*/ 2 h 9"/>
                  <a:gd name="T50" fmla="*/ 369 w 1549"/>
                  <a:gd name="T51" fmla="*/ 7 h 9"/>
                  <a:gd name="T52" fmla="*/ 530 w 1549"/>
                  <a:gd name="T53" fmla="*/ 2 h 9"/>
                  <a:gd name="T54" fmla="*/ 329 w 1549"/>
                  <a:gd name="T55" fmla="*/ 0 h 9"/>
                  <a:gd name="T56" fmla="*/ 364 w 1549"/>
                  <a:gd name="T57" fmla="*/ 7 h 9"/>
                  <a:gd name="T58" fmla="*/ 329 w 1549"/>
                  <a:gd name="T59" fmla="*/ 0 h 9"/>
                  <a:gd name="T60" fmla="*/ 203 w 1549"/>
                  <a:gd name="T61" fmla="*/ 7 h 9"/>
                  <a:gd name="T62" fmla="*/ 291 w 1549"/>
                  <a:gd name="T63" fmla="*/ 0 h 9"/>
                  <a:gd name="T64" fmla="*/ 38 w 1549"/>
                  <a:gd name="T65" fmla="*/ 0 h 9"/>
                  <a:gd name="T66" fmla="*/ 196 w 1549"/>
                  <a:gd name="T67" fmla="*/ 7 h 9"/>
                  <a:gd name="T68" fmla="*/ 38 w 1549"/>
                  <a:gd name="T69" fmla="*/ 0 h 9"/>
                  <a:gd name="T70" fmla="*/ 0 w 1549"/>
                  <a:gd name="T71" fmla="*/ 4 h 9"/>
                  <a:gd name="T72" fmla="*/ 30 w 1549"/>
                  <a:gd name="T7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9" h="9">
                    <a:moveTo>
                      <a:pt x="1530" y="2"/>
                    </a:moveTo>
                    <a:lnTo>
                      <a:pt x="1530" y="9"/>
                    </a:lnTo>
                    <a:lnTo>
                      <a:pt x="1542" y="9"/>
                    </a:lnTo>
                    <a:lnTo>
                      <a:pt x="1549" y="2"/>
                    </a:lnTo>
                    <a:lnTo>
                      <a:pt x="1530" y="2"/>
                    </a:lnTo>
                    <a:moveTo>
                      <a:pt x="1365" y="2"/>
                    </a:moveTo>
                    <a:lnTo>
                      <a:pt x="1365" y="7"/>
                    </a:lnTo>
                    <a:lnTo>
                      <a:pt x="1526" y="9"/>
                    </a:lnTo>
                    <a:lnTo>
                      <a:pt x="1526" y="2"/>
                    </a:lnTo>
                    <a:lnTo>
                      <a:pt x="1365" y="2"/>
                    </a:lnTo>
                    <a:moveTo>
                      <a:pt x="1199" y="2"/>
                    </a:moveTo>
                    <a:lnTo>
                      <a:pt x="1199" y="7"/>
                    </a:lnTo>
                    <a:lnTo>
                      <a:pt x="1360" y="7"/>
                    </a:lnTo>
                    <a:lnTo>
                      <a:pt x="1360" y="2"/>
                    </a:lnTo>
                    <a:lnTo>
                      <a:pt x="1199" y="2"/>
                    </a:lnTo>
                    <a:moveTo>
                      <a:pt x="1161" y="2"/>
                    </a:moveTo>
                    <a:lnTo>
                      <a:pt x="1164" y="7"/>
                    </a:lnTo>
                    <a:lnTo>
                      <a:pt x="1194" y="7"/>
                    </a:lnTo>
                    <a:lnTo>
                      <a:pt x="1194" y="2"/>
                    </a:lnTo>
                    <a:lnTo>
                      <a:pt x="1161" y="2"/>
                    </a:lnTo>
                    <a:moveTo>
                      <a:pt x="1034" y="2"/>
                    </a:moveTo>
                    <a:lnTo>
                      <a:pt x="1034" y="7"/>
                    </a:lnTo>
                    <a:lnTo>
                      <a:pt x="1112" y="7"/>
                    </a:lnTo>
                    <a:lnTo>
                      <a:pt x="1109" y="2"/>
                    </a:lnTo>
                    <a:lnTo>
                      <a:pt x="1034" y="2"/>
                    </a:lnTo>
                    <a:moveTo>
                      <a:pt x="1022" y="2"/>
                    </a:moveTo>
                    <a:lnTo>
                      <a:pt x="1019" y="7"/>
                    </a:lnTo>
                    <a:lnTo>
                      <a:pt x="1029" y="7"/>
                    </a:lnTo>
                    <a:lnTo>
                      <a:pt x="1029" y="2"/>
                    </a:lnTo>
                    <a:lnTo>
                      <a:pt x="1022" y="2"/>
                    </a:lnTo>
                    <a:moveTo>
                      <a:pt x="884" y="2"/>
                    </a:moveTo>
                    <a:lnTo>
                      <a:pt x="884" y="7"/>
                    </a:lnTo>
                    <a:lnTo>
                      <a:pt x="967" y="7"/>
                    </a:lnTo>
                    <a:lnTo>
                      <a:pt x="970" y="2"/>
                    </a:lnTo>
                    <a:lnTo>
                      <a:pt x="884" y="2"/>
                    </a:lnTo>
                    <a:moveTo>
                      <a:pt x="868" y="2"/>
                    </a:moveTo>
                    <a:lnTo>
                      <a:pt x="868" y="7"/>
                    </a:lnTo>
                    <a:lnTo>
                      <a:pt x="870" y="7"/>
                    </a:lnTo>
                    <a:lnTo>
                      <a:pt x="870" y="2"/>
                    </a:lnTo>
                    <a:lnTo>
                      <a:pt x="868" y="2"/>
                    </a:lnTo>
                    <a:moveTo>
                      <a:pt x="700" y="2"/>
                    </a:moveTo>
                    <a:lnTo>
                      <a:pt x="700" y="7"/>
                    </a:lnTo>
                    <a:lnTo>
                      <a:pt x="861" y="7"/>
                    </a:lnTo>
                    <a:lnTo>
                      <a:pt x="861" y="2"/>
                    </a:lnTo>
                    <a:lnTo>
                      <a:pt x="700" y="2"/>
                    </a:lnTo>
                    <a:moveTo>
                      <a:pt x="534" y="2"/>
                    </a:moveTo>
                    <a:lnTo>
                      <a:pt x="534" y="7"/>
                    </a:lnTo>
                    <a:lnTo>
                      <a:pt x="695" y="7"/>
                    </a:lnTo>
                    <a:lnTo>
                      <a:pt x="695" y="2"/>
                    </a:lnTo>
                    <a:lnTo>
                      <a:pt x="534" y="2"/>
                    </a:lnTo>
                    <a:moveTo>
                      <a:pt x="369" y="0"/>
                    </a:moveTo>
                    <a:lnTo>
                      <a:pt x="369" y="7"/>
                    </a:lnTo>
                    <a:lnTo>
                      <a:pt x="530" y="7"/>
                    </a:lnTo>
                    <a:lnTo>
                      <a:pt x="530" y="2"/>
                    </a:lnTo>
                    <a:lnTo>
                      <a:pt x="369" y="0"/>
                    </a:lnTo>
                    <a:moveTo>
                      <a:pt x="329" y="0"/>
                    </a:moveTo>
                    <a:lnTo>
                      <a:pt x="329" y="7"/>
                    </a:lnTo>
                    <a:lnTo>
                      <a:pt x="364" y="7"/>
                    </a:lnTo>
                    <a:lnTo>
                      <a:pt x="364" y="0"/>
                    </a:lnTo>
                    <a:lnTo>
                      <a:pt x="329" y="0"/>
                    </a:lnTo>
                    <a:moveTo>
                      <a:pt x="203" y="0"/>
                    </a:moveTo>
                    <a:lnTo>
                      <a:pt x="203" y="7"/>
                    </a:lnTo>
                    <a:lnTo>
                      <a:pt x="291" y="7"/>
                    </a:lnTo>
                    <a:lnTo>
                      <a:pt x="291" y="0"/>
                    </a:lnTo>
                    <a:lnTo>
                      <a:pt x="203" y="0"/>
                    </a:lnTo>
                    <a:moveTo>
                      <a:pt x="38" y="0"/>
                    </a:moveTo>
                    <a:lnTo>
                      <a:pt x="38" y="7"/>
                    </a:lnTo>
                    <a:lnTo>
                      <a:pt x="196" y="7"/>
                    </a:lnTo>
                    <a:lnTo>
                      <a:pt x="196" y="0"/>
                    </a:lnTo>
                    <a:lnTo>
                      <a:pt x="38" y="0"/>
                    </a:lnTo>
                    <a:moveTo>
                      <a:pt x="0" y="0"/>
                    </a:moveTo>
                    <a:lnTo>
                      <a:pt x="0" y="4"/>
                    </a:lnTo>
                    <a:lnTo>
                      <a:pt x="30" y="7"/>
                    </a:lnTo>
                    <a:lnTo>
                      <a:pt x="3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27" name="Freeform 1246"/>
              <p:cNvSpPr>
                <a:spLocks noEditPoints="1"/>
              </p:cNvSpPr>
              <p:nvPr/>
            </p:nvSpPr>
            <p:spPr bwMode="auto">
              <a:xfrm>
                <a:off x="2488" y="2269"/>
                <a:ext cx="1647" cy="10"/>
              </a:xfrm>
              <a:custGeom>
                <a:avLst/>
                <a:gdLst>
                  <a:gd name="T0" fmla="*/ 1483 w 1647"/>
                  <a:gd name="T1" fmla="*/ 2 h 10"/>
                  <a:gd name="T2" fmla="*/ 1483 w 1647"/>
                  <a:gd name="T3" fmla="*/ 10 h 10"/>
                  <a:gd name="T4" fmla="*/ 1647 w 1647"/>
                  <a:gd name="T5" fmla="*/ 10 h 10"/>
                  <a:gd name="T6" fmla="*/ 1647 w 1647"/>
                  <a:gd name="T7" fmla="*/ 2 h 10"/>
                  <a:gd name="T8" fmla="*/ 1483 w 1647"/>
                  <a:gd name="T9" fmla="*/ 2 h 10"/>
                  <a:gd name="T10" fmla="*/ 1318 w 1647"/>
                  <a:gd name="T11" fmla="*/ 2 h 10"/>
                  <a:gd name="T12" fmla="*/ 1318 w 1647"/>
                  <a:gd name="T13" fmla="*/ 10 h 10"/>
                  <a:gd name="T14" fmla="*/ 1479 w 1647"/>
                  <a:gd name="T15" fmla="*/ 10 h 10"/>
                  <a:gd name="T16" fmla="*/ 1479 w 1647"/>
                  <a:gd name="T17" fmla="*/ 2 h 10"/>
                  <a:gd name="T18" fmla="*/ 1318 w 1647"/>
                  <a:gd name="T19" fmla="*/ 2 h 10"/>
                  <a:gd name="T20" fmla="*/ 1152 w 1647"/>
                  <a:gd name="T21" fmla="*/ 2 h 10"/>
                  <a:gd name="T22" fmla="*/ 1152 w 1647"/>
                  <a:gd name="T23" fmla="*/ 7 h 10"/>
                  <a:gd name="T24" fmla="*/ 1313 w 1647"/>
                  <a:gd name="T25" fmla="*/ 10 h 10"/>
                  <a:gd name="T26" fmla="*/ 1313 w 1647"/>
                  <a:gd name="T27" fmla="*/ 2 h 10"/>
                  <a:gd name="T28" fmla="*/ 1152 w 1647"/>
                  <a:gd name="T29" fmla="*/ 2 h 10"/>
                  <a:gd name="T30" fmla="*/ 987 w 1647"/>
                  <a:gd name="T31" fmla="*/ 2 h 10"/>
                  <a:gd name="T32" fmla="*/ 987 w 1647"/>
                  <a:gd name="T33" fmla="*/ 7 h 10"/>
                  <a:gd name="T34" fmla="*/ 1148 w 1647"/>
                  <a:gd name="T35" fmla="*/ 7 h 10"/>
                  <a:gd name="T36" fmla="*/ 1148 w 1647"/>
                  <a:gd name="T37" fmla="*/ 2 h 10"/>
                  <a:gd name="T38" fmla="*/ 987 w 1647"/>
                  <a:gd name="T39" fmla="*/ 2 h 10"/>
                  <a:gd name="T40" fmla="*/ 821 w 1647"/>
                  <a:gd name="T41" fmla="*/ 2 h 10"/>
                  <a:gd name="T42" fmla="*/ 821 w 1647"/>
                  <a:gd name="T43" fmla="*/ 7 h 10"/>
                  <a:gd name="T44" fmla="*/ 980 w 1647"/>
                  <a:gd name="T45" fmla="*/ 7 h 10"/>
                  <a:gd name="T46" fmla="*/ 980 w 1647"/>
                  <a:gd name="T47" fmla="*/ 2 h 10"/>
                  <a:gd name="T48" fmla="*/ 821 w 1647"/>
                  <a:gd name="T49" fmla="*/ 2 h 10"/>
                  <a:gd name="T50" fmla="*/ 653 w 1647"/>
                  <a:gd name="T51" fmla="*/ 2 h 10"/>
                  <a:gd name="T52" fmla="*/ 653 w 1647"/>
                  <a:gd name="T53" fmla="*/ 7 h 10"/>
                  <a:gd name="T54" fmla="*/ 814 w 1647"/>
                  <a:gd name="T55" fmla="*/ 7 h 10"/>
                  <a:gd name="T56" fmla="*/ 814 w 1647"/>
                  <a:gd name="T57" fmla="*/ 2 h 10"/>
                  <a:gd name="T58" fmla="*/ 653 w 1647"/>
                  <a:gd name="T59" fmla="*/ 2 h 10"/>
                  <a:gd name="T60" fmla="*/ 547 w 1647"/>
                  <a:gd name="T61" fmla="*/ 2 h 10"/>
                  <a:gd name="T62" fmla="*/ 547 w 1647"/>
                  <a:gd name="T63" fmla="*/ 7 h 10"/>
                  <a:gd name="T64" fmla="*/ 648 w 1647"/>
                  <a:gd name="T65" fmla="*/ 7 h 10"/>
                  <a:gd name="T66" fmla="*/ 648 w 1647"/>
                  <a:gd name="T67" fmla="*/ 2 h 10"/>
                  <a:gd name="T68" fmla="*/ 547 w 1647"/>
                  <a:gd name="T69" fmla="*/ 2 h 10"/>
                  <a:gd name="T70" fmla="*/ 488 w 1647"/>
                  <a:gd name="T71" fmla="*/ 2 h 10"/>
                  <a:gd name="T72" fmla="*/ 488 w 1647"/>
                  <a:gd name="T73" fmla="*/ 7 h 10"/>
                  <a:gd name="T74" fmla="*/ 509 w 1647"/>
                  <a:gd name="T75" fmla="*/ 7 h 10"/>
                  <a:gd name="T76" fmla="*/ 509 w 1647"/>
                  <a:gd name="T77" fmla="*/ 2 h 10"/>
                  <a:gd name="T78" fmla="*/ 488 w 1647"/>
                  <a:gd name="T79" fmla="*/ 2 h 10"/>
                  <a:gd name="T80" fmla="*/ 322 w 1647"/>
                  <a:gd name="T81" fmla="*/ 2 h 10"/>
                  <a:gd name="T82" fmla="*/ 322 w 1647"/>
                  <a:gd name="T83" fmla="*/ 7 h 10"/>
                  <a:gd name="T84" fmla="*/ 483 w 1647"/>
                  <a:gd name="T85" fmla="*/ 7 h 10"/>
                  <a:gd name="T86" fmla="*/ 483 w 1647"/>
                  <a:gd name="T87" fmla="*/ 2 h 10"/>
                  <a:gd name="T88" fmla="*/ 322 w 1647"/>
                  <a:gd name="T89" fmla="*/ 2 h 10"/>
                  <a:gd name="T90" fmla="*/ 166 w 1647"/>
                  <a:gd name="T91" fmla="*/ 0 h 10"/>
                  <a:gd name="T92" fmla="*/ 163 w 1647"/>
                  <a:gd name="T93" fmla="*/ 5 h 10"/>
                  <a:gd name="T94" fmla="*/ 161 w 1647"/>
                  <a:gd name="T95" fmla="*/ 7 h 10"/>
                  <a:gd name="T96" fmla="*/ 317 w 1647"/>
                  <a:gd name="T97" fmla="*/ 7 h 10"/>
                  <a:gd name="T98" fmla="*/ 317 w 1647"/>
                  <a:gd name="T99" fmla="*/ 2 h 10"/>
                  <a:gd name="T100" fmla="*/ 166 w 1647"/>
                  <a:gd name="T101" fmla="*/ 0 h 10"/>
                  <a:gd name="T102" fmla="*/ 7 w 1647"/>
                  <a:gd name="T103" fmla="*/ 0 h 10"/>
                  <a:gd name="T104" fmla="*/ 0 w 1647"/>
                  <a:gd name="T105" fmla="*/ 7 h 10"/>
                  <a:gd name="T106" fmla="*/ 78 w 1647"/>
                  <a:gd name="T107" fmla="*/ 7 h 10"/>
                  <a:gd name="T108" fmla="*/ 78 w 1647"/>
                  <a:gd name="T109" fmla="*/ 0 h 10"/>
                  <a:gd name="T110" fmla="*/ 7 w 1647"/>
                  <a:gd name="T11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47" h="10">
                    <a:moveTo>
                      <a:pt x="1483" y="2"/>
                    </a:moveTo>
                    <a:lnTo>
                      <a:pt x="1483" y="10"/>
                    </a:lnTo>
                    <a:lnTo>
                      <a:pt x="1647" y="10"/>
                    </a:lnTo>
                    <a:lnTo>
                      <a:pt x="1647" y="2"/>
                    </a:lnTo>
                    <a:lnTo>
                      <a:pt x="1483" y="2"/>
                    </a:lnTo>
                    <a:close/>
                    <a:moveTo>
                      <a:pt x="1318" y="2"/>
                    </a:moveTo>
                    <a:lnTo>
                      <a:pt x="1318" y="10"/>
                    </a:lnTo>
                    <a:lnTo>
                      <a:pt x="1479" y="10"/>
                    </a:lnTo>
                    <a:lnTo>
                      <a:pt x="1479" y="2"/>
                    </a:lnTo>
                    <a:lnTo>
                      <a:pt x="1318" y="2"/>
                    </a:lnTo>
                    <a:close/>
                    <a:moveTo>
                      <a:pt x="1152" y="2"/>
                    </a:moveTo>
                    <a:lnTo>
                      <a:pt x="1152" y="7"/>
                    </a:lnTo>
                    <a:lnTo>
                      <a:pt x="1313" y="10"/>
                    </a:lnTo>
                    <a:lnTo>
                      <a:pt x="1313" y="2"/>
                    </a:lnTo>
                    <a:lnTo>
                      <a:pt x="1152" y="2"/>
                    </a:lnTo>
                    <a:close/>
                    <a:moveTo>
                      <a:pt x="987" y="2"/>
                    </a:moveTo>
                    <a:lnTo>
                      <a:pt x="987" y="7"/>
                    </a:lnTo>
                    <a:lnTo>
                      <a:pt x="1148" y="7"/>
                    </a:lnTo>
                    <a:lnTo>
                      <a:pt x="1148" y="2"/>
                    </a:lnTo>
                    <a:lnTo>
                      <a:pt x="987" y="2"/>
                    </a:lnTo>
                    <a:close/>
                    <a:moveTo>
                      <a:pt x="821" y="2"/>
                    </a:moveTo>
                    <a:lnTo>
                      <a:pt x="821" y="7"/>
                    </a:lnTo>
                    <a:lnTo>
                      <a:pt x="980" y="7"/>
                    </a:lnTo>
                    <a:lnTo>
                      <a:pt x="980" y="2"/>
                    </a:lnTo>
                    <a:lnTo>
                      <a:pt x="821" y="2"/>
                    </a:lnTo>
                    <a:close/>
                    <a:moveTo>
                      <a:pt x="653" y="2"/>
                    </a:moveTo>
                    <a:lnTo>
                      <a:pt x="653" y="7"/>
                    </a:lnTo>
                    <a:lnTo>
                      <a:pt x="814" y="7"/>
                    </a:lnTo>
                    <a:lnTo>
                      <a:pt x="814" y="2"/>
                    </a:lnTo>
                    <a:lnTo>
                      <a:pt x="653" y="2"/>
                    </a:lnTo>
                    <a:close/>
                    <a:moveTo>
                      <a:pt x="547" y="2"/>
                    </a:moveTo>
                    <a:lnTo>
                      <a:pt x="547" y="7"/>
                    </a:lnTo>
                    <a:lnTo>
                      <a:pt x="648" y="7"/>
                    </a:lnTo>
                    <a:lnTo>
                      <a:pt x="648" y="2"/>
                    </a:lnTo>
                    <a:lnTo>
                      <a:pt x="547" y="2"/>
                    </a:lnTo>
                    <a:close/>
                    <a:moveTo>
                      <a:pt x="488" y="2"/>
                    </a:moveTo>
                    <a:lnTo>
                      <a:pt x="488" y="7"/>
                    </a:lnTo>
                    <a:lnTo>
                      <a:pt x="509" y="7"/>
                    </a:lnTo>
                    <a:lnTo>
                      <a:pt x="509" y="2"/>
                    </a:lnTo>
                    <a:lnTo>
                      <a:pt x="488" y="2"/>
                    </a:lnTo>
                    <a:close/>
                    <a:moveTo>
                      <a:pt x="322" y="2"/>
                    </a:moveTo>
                    <a:lnTo>
                      <a:pt x="322" y="7"/>
                    </a:lnTo>
                    <a:lnTo>
                      <a:pt x="483" y="7"/>
                    </a:lnTo>
                    <a:lnTo>
                      <a:pt x="483" y="2"/>
                    </a:lnTo>
                    <a:lnTo>
                      <a:pt x="322" y="2"/>
                    </a:lnTo>
                    <a:close/>
                    <a:moveTo>
                      <a:pt x="166" y="0"/>
                    </a:moveTo>
                    <a:lnTo>
                      <a:pt x="163" y="5"/>
                    </a:lnTo>
                    <a:lnTo>
                      <a:pt x="161" y="7"/>
                    </a:lnTo>
                    <a:lnTo>
                      <a:pt x="317" y="7"/>
                    </a:lnTo>
                    <a:lnTo>
                      <a:pt x="317" y="2"/>
                    </a:lnTo>
                    <a:lnTo>
                      <a:pt x="166" y="0"/>
                    </a:lnTo>
                    <a:close/>
                    <a:moveTo>
                      <a:pt x="7" y="0"/>
                    </a:moveTo>
                    <a:lnTo>
                      <a:pt x="0" y="7"/>
                    </a:lnTo>
                    <a:lnTo>
                      <a:pt x="78" y="7"/>
                    </a:lnTo>
                    <a:lnTo>
                      <a:pt x="78" y="0"/>
                    </a:lnTo>
                    <a:lnTo>
                      <a:pt x="7"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28" name="Freeform 1247"/>
              <p:cNvSpPr>
                <a:spLocks noEditPoints="1"/>
              </p:cNvSpPr>
              <p:nvPr/>
            </p:nvSpPr>
            <p:spPr bwMode="auto">
              <a:xfrm>
                <a:off x="2488" y="2269"/>
                <a:ext cx="1647" cy="10"/>
              </a:xfrm>
              <a:custGeom>
                <a:avLst/>
                <a:gdLst>
                  <a:gd name="T0" fmla="*/ 1483 w 1647"/>
                  <a:gd name="T1" fmla="*/ 2 h 10"/>
                  <a:gd name="T2" fmla="*/ 1483 w 1647"/>
                  <a:gd name="T3" fmla="*/ 10 h 10"/>
                  <a:gd name="T4" fmla="*/ 1647 w 1647"/>
                  <a:gd name="T5" fmla="*/ 10 h 10"/>
                  <a:gd name="T6" fmla="*/ 1647 w 1647"/>
                  <a:gd name="T7" fmla="*/ 2 h 10"/>
                  <a:gd name="T8" fmla="*/ 1483 w 1647"/>
                  <a:gd name="T9" fmla="*/ 2 h 10"/>
                  <a:gd name="T10" fmla="*/ 1318 w 1647"/>
                  <a:gd name="T11" fmla="*/ 2 h 10"/>
                  <a:gd name="T12" fmla="*/ 1318 w 1647"/>
                  <a:gd name="T13" fmla="*/ 10 h 10"/>
                  <a:gd name="T14" fmla="*/ 1479 w 1647"/>
                  <a:gd name="T15" fmla="*/ 10 h 10"/>
                  <a:gd name="T16" fmla="*/ 1479 w 1647"/>
                  <a:gd name="T17" fmla="*/ 2 h 10"/>
                  <a:gd name="T18" fmla="*/ 1318 w 1647"/>
                  <a:gd name="T19" fmla="*/ 2 h 10"/>
                  <a:gd name="T20" fmla="*/ 1152 w 1647"/>
                  <a:gd name="T21" fmla="*/ 2 h 10"/>
                  <a:gd name="T22" fmla="*/ 1152 w 1647"/>
                  <a:gd name="T23" fmla="*/ 7 h 10"/>
                  <a:gd name="T24" fmla="*/ 1313 w 1647"/>
                  <a:gd name="T25" fmla="*/ 10 h 10"/>
                  <a:gd name="T26" fmla="*/ 1313 w 1647"/>
                  <a:gd name="T27" fmla="*/ 2 h 10"/>
                  <a:gd name="T28" fmla="*/ 1152 w 1647"/>
                  <a:gd name="T29" fmla="*/ 2 h 10"/>
                  <a:gd name="T30" fmla="*/ 987 w 1647"/>
                  <a:gd name="T31" fmla="*/ 2 h 10"/>
                  <a:gd name="T32" fmla="*/ 987 w 1647"/>
                  <a:gd name="T33" fmla="*/ 7 h 10"/>
                  <a:gd name="T34" fmla="*/ 1148 w 1647"/>
                  <a:gd name="T35" fmla="*/ 7 h 10"/>
                  <a:gd name="T36" fmla="*/ 1148 w 1647"/>
                  <a:gd name="T37" fmla="*/ 2 h 10"/>
                  <a:gd name="T38" fmla="*/ 987 w 1647"/>
                  <a:gd name="T39" fmla="*/ 2 h 10"/>
                  <a:gd name="T40" fmla="*/ 821 w 1647"/>
                  <a:gd name="T41" fmla="*/ 2 h 10"/>
                  <a:gd name="T42" fmla="*/ 821 w 1647"/>
                  <a:gd name="T43" fmla="*/ 7 h 10"/>
                  <a:gd name="T44" fmla="*/ 980 w 1647"/>
                  <a:gd name="T45" fmla="*/ 7 h 10"/>
                  <a:gd name="T46" fmla="*/ 980 w 1647"/>
                  <a:gd name="T47" fmla="*/ 2 h 10"/>
                  <a:gd name="T48" fmla="*/ 821 w 1647"/>
                  <a:gd name="T49" fmla="*/ 2 h 10"/>
                  <a:gd name="T50" fmla="*/ 653 w 1647"/>
                  <a:gd name="T51" fmla="*/ 2 h 10"/>
                  <a:gd name="T52" fmla="*/ 653 w 1647"/>
                  <a:gd name="T53" fmla="*/ 7 h 10"/>
                  <a:gd name="T54" fmla="*/ 814 w 1647"/>
                  <a:gd name="T55" fmla="*/ 7 h 10"/>
                  <a:gd name="T56" fmla="*/ 814 w 1647"/>
                  <a:gd name="T57" fmla="*/ 2 h 10"/>
                  <a:gd name="T58" fmla="*/ 653 w 1647"/>
                  <a:gd name="T59" fmla="*/ 2 h 10"/>
                  <a:gd name="T60" fmla="*/ 547 w 1647"/>
                  <a:gd name="T61" fmla="*/ 2 h 10"/>
                  <a:gd name="T62" fmla="*/ 547 w 1647"/>
                  <a:gd name="T63" fmla="*/ 7 h 10"/>
                  <a:gd name="T64" fmla="*/ 648 w 1647"/>
                  <a:gd name="T65" fmla="*/ 7 h 10"/>
                  <a:gd name="T66" fmla="*/ 648 w 1647"/>
                  <a:gd name="T67" fmla="*/ 2 h 10"/>
                  <a:gd name="T68" fmla="*/ 547 w 1647"/>
                  <a:gd name="T69" fmla="*/ 2 h 10"/>
                  <a:gd name="T70" fmla="*/ 488 w 1647"/>
                  <a:gd name="T71" fmla="*/ 2 h 10"/>
                  <a:gd name="T72" fmla="*/ 488 w 1647"/>
                  <a:gd name="T73" fmla="*/ 7 h 10"/>
                  <a:gd name="T74" fmla="*/ 509 w 1647"/>
                  <a:gd name="T75" fmla="*/ 7 h 10"/>
                  <a:gd name="T76" fmla="*/ 509 w 1647"/>
                  <a:gd name="T77" fmla="*/ 2 h 10"/>
                  <a:gd name="T78" fmla="*/ 488 w 1647"/>
                  <a:gd name="T79" fmla="*/ 2 h 10"/>
                  <a:gd name="T80" fmla="*/ 322 w 1647"/>
                  <a:gd name="T81" fmla="*/ 2 h 10"/>
                  <a:gd name="T82" fmla="*/ 322 w 1647"/>
                  <a:gd name="T83" fmla="*/ 7 h 10"/>
                  <a:gd name="T84" fmla="*/ 483 w 1647"/>
                  <a:gd name="T85" fmla="*/ 7 h 10"/>
                  <a:gd name="T86" fmla="*/ 483 w 1647"/>
                  <a:gd name="T87" fmla="*/ 2 h 10"/>
                  <a:gd name="T88" fmla="*/ 322 w 1647"/>
                  <a:gd name="T89" fmla="*/ 2 h 10"/>
                  <a:gd name="T90" fmla="*/ 166 w 1647"/>
                  <a:gd name="T91" fmla="*/ 0 h 10"/>
                  <a:gd name="T92" fmla="*/ 163 w 1647"/>
                  <a:gd name="T93" fmla="*/ 5 h 10"/>
                  <a:gd name="T94" fmla="*/ 161 w 1647"/>
                  <a:gd name="T95" fmla="*/ 7 h 10"/>
                  <a:gd name="T96" fmla="*/ 317 w 1647"/>
                  <a:gd name="T97" fmla="*/ 7 h 10"/>
                  <a:gd name="T98" fmla="*/ 317 w 1647"/>
                  <a:gd name="T99" fmla="*/ 2 h 10"/>
                  <a:gd name="T100" fmla="*/ 166 w 1647"/>
                  <a:gd name="T101" fmla="*/ 0 h 10"/>
                  <a:gd name="T102" fmla="*/ 7 w 1647"/>
                  <a:gd name="T103" fmla="*/ 0 h 10"/>
                  <a:gd name="T104" fmla="*/ 0 w 1647"/>
                  <a:gd name="T105" fmla="*/ 7 h 10"/>
                  <a:gd name="T106" fmla="*/ 78 w 1647"/>
                  <a:gd name="T107" fmla="*/ 7 h 10"/>
                  <a:gd name="T108" fmla="*/ 78 w 1647"/>
                  <a:gd name="T109" fmla="*/ 0 h 10"/>
                  <a:gd name="T110" fmla="*/ 7 w 1647"/>
                  <a:gd name="T11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47" h="10">
                    <a:moveTo>
                      <a:pt x="1483" y="2"/>
                    </a:moveTo>
                    <a:lnTo>
                      <a:pt x="1483" y="10"/>
                    </a:lnTo>
                    <a:lnTo>
                      <a:pt x="1647" y="10"/>
                    </a:lnTo>
                    <a:lnTo>
                      <a:pt x="1647" y="2"/>
                    </a:lnTo>
                    <a:lnTo>
                      <a:pt x="1483" y="2"/>
                    </a:lnTo>
                    <a:moveTo>
                      <a:pt x="1318" y="2"/>
                    </a:moveTo>
                    <a:lnTo>
                      <a:pt x="1318" y="10"/>
                    </a:lnTo>
                    <a:lnTo>
                      <a:pt x="1479" y="10"/>
                    </a:lnTo>
                    <a:lnTo>
                      <a:pt x="1479" y="2"/>
                    </a:lnTo>
                    <a:lnTo>
                      <a:pt x="1318" y="2"/>
                    </a:lnTo>
                    <a:moveTo>
                      <a:pt x="1152" y="2"/>
                    </a:moveTo>
                    <a:lnTo>
                      <a:pt x="1152" y="7"/>
                    </a:lnTo>
                    <a:lnTo>
                      <a:pt x="1313" y="10"/>
                    </a:lnTo>
                    <a:lnTo>
                      <a:pt x="1313" y="2"/>
                    </a:lnTo>
                    <a:lnTo>
                      <a:pt x="1152" y="2"/>
                    </a:lnTo>
                    <a:moveTo>
                      <a:pt x="987" y="2"/>
                    </a:moveTo>
                    <a:lnTo>
                      <a:pt x="987" y="7"/>
                    </a:lnTo>
                    <a:lnTo>
                      <a:pt x="1148" y="7"/>
                    </a:lnTo>
                    <a:lnTo>
                      <a:pt x="1148" y="2"/>
                    </a:lnTo>
                    <a:lnTo>
                      <a:pt x="987" y="2"/>
                    </a:lnTo>
                    <a:moveTo>
                      <a:pt x="821" y="2"/>
                    </a:moveTo>
                    <a:lnTo>
                      <a:pt x="821" y="7"/>
                    </a:lnTo>
                    <a:lnTo>
                      <a:pt x="980" y="7"/>
                    </a:lnTo>
                    <a:lnTo>
                      <a:pt x="980" y="2"/>
                    </a:lnTo>
                    <a:lnTo>
                      <a:pt x="821" y="2"/>
                    </a:lnTo>
                    <a:moveTo>
                      <a:pt x="653" y="2"/>
                    </a:moveTo>
                    <a:lnTo>
                      <a:pt x="653" y="7"/>
                    </a:lnTo>
                    <a:lnTo>
                      <a:pt x="814" y="7"/>
                    </a:lnTo>
                    <a:lnTo>
                      <a:pt x="814" y="2"/>
                    </a:lnTo>
                    <a:lnTo>
                      <a:pt x="653" y="2"/>
                    </a:lnTo>
                    <a:moveTo>
                      <a:pt x="547" y="2"/>
                    </a:moveTo>
                    <a:lnTo>
                      <a:pt x="547" y="7"/>
                    </a:lnTo>
                    <a:lnTo>
                      <a:pt x="648" y="7"/>
                    </a:lnTo>
                    <a:lnTo>
                      <a:pt x="648" y="2"/>
                    </a:lnTo>
                    <a:lnTo>
                      <a:pt x="547" y="2"/>
                    </a:lnTo>
                    <a:moveTo>
                      <a:pt x="488" y="2"/>
                    </a:moveTo>
                    <a:lnTo>
                      <a:pt x="488" y="7"/>
                    </a:lnTo>
                    <a:lnTo>
                      <a:pt x="509" y="7"/>
                    </a:lnTo>
                    <a:lnTo>
                      <a:pt x="509" y="2"/>
                    </a:lnTo>
                    <a:lnTo>
                      <a:pt x="488" y="2"/>
                    </a:lnTo>
                    <a:moveTo>
                      <a:pt x="322" y="2"/>
                    </a:moveTo>
                    <a:lnTo>
                      <a:pt x="322" y="7"/>
                    </a:lnTo>
                    <a:lnTo>
                      <a:pt x="483" y="7"/>
                    </a:lnTo>
                    <a:lnTo>
                      <a:pt x="483" y="2"/>
                    </a:lnTo>
                    <a:lnTo>
                      <a:pt x="322" y="2"/>
                    </a:lnTo>
                    <a:moveTo>
                      <a:pt x="166" y="0"/>
                    </a:moveTo>
                    <a:lnTo>
                      <a:pt x="163" y="5"/>
                    </a:lnTo>
                    <a:lnTo>
                      <a:pt x="161" y="7"/>
                    </a:lnTo>
                    <a:lnTo>
                      <a:pt x="317" y="7"/>
                    </a:lnTo>
                    <a:lnTo>
                      <a:pt x="317" y="2"/>
                    </a:lnTo>
                    <a:lnTo>
                      <a:pt x="166" y="0"/>
                    </a:lnTo>
                    <a:moveTo>
                      <a:pt x="7" y="0"/>
                    </a:moveTo>
                    <a:lnTo>
                      <a:pt x="0" y="7"/>
                    </a:lnTo>
                    <a:lnTo>
                      <a:pt x="78" y="7"/>
                    </a:lnTo>
                    <a:lnTo>
                      <a:pt x="78"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29" name="Rectangle 1248"/>
              <p:cNvSpPr>
                <a:spLocks noChangeArrowheads="1"/>
              </p:cNvSpPr>
              <p:nvPr/>
            </p:nvSpPr>
            <p:spPr bwMode="auto">
              <a:xfrm>
                <a:off x="3967" y="2271"/>
                <a:ext cx="4" cy="8"/>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30" name="Rectangle 1249"/>
              <p:cNvSpPr>
                <a:spLocks noChangeArrowheads="1"/>
              </p:cNvSpPr>
              <p:nvPr/>
            </p:nvSpPr>
            <p:spPr bwMode="auto">
              <a:xfrm>
                <a:off x="3967" y="2271"/>
                <a:ext cx="4"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31" name="Rectangle 1250"/>
              <p:cNvSpPr>
                <a:spLocks noChangeArrowheads="1"/>
              </p:cNvSpPr>
              <p:nvPr/>
            </p:nvSpPr>
            <p:spPr bwMode="auto">
              <a:xfrm>
                <a:off x="3801" y="2271"/>
                <a:ext cx="5" cy="8"/>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32" name="Rectangle 1251"/>
              <p:cNvSpPr>
                <a:spLocks noChangeArrowheads="1"/>
              </p:cNvSpPr>
              <p:nvPr/>
            </p:nvSpPr>
            <p:spPr bwMode="auto">
              <a:xfrm>
                <a:off x="3801" y="2271"/>
                <a:ext cx="5"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33" name="Rectangle 1252"/>
              <p:cNvSpPr>
                <a:spLocks noChangeArrowheads="1"/>
              </p:cNvSpPr>
              <p:nvPr/>
            </p:nvSpPr>
            <p:spPr bwMode="auto">
              <a:xfrm>
                <a:off x="3636" y="2271"/>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34" name="Rectangle 1253"/>
              <p:cNvSpPr>
                <a:spLocks noChangeArrowheads="1"/>
              </p:cNvSpPr>
              <p:nvPr/>
            </p:nvSpPr>
            <p:spPr bwMode="auto">
              <a:xfrm>
                <a:off x="3636" y="2271"/>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35" name="Rectangle 1254"/>
              <p:cNvSpPr>
                <a:spLocks noChangeArrowheads="1"/>
              </p:cNvSpPr>
              <p:nvPr/>
            </p:nvSpPr>
            <p:spPr bwMode="auto">
              <a:xfrm>
                <a:off x="3468" y="2271"/>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36" name="Rectangle 1255"/>
              <p:cNvSpPr>
                <a:spLocks noChangeArrowheads="1"/>
              </p:cNvSpPr>
              <p:nvPr/>
            </p:nvSpPr>
            <p:spPr bwMode="auto">
              <a:xfrm>
                <a:off x="3468" y="2271"/>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37" name="Rectangle 1256"/>
              <p:cNvSpPr>
                <a:spLocks noChangeArrowheads="1"/>
              </p:cNvSpPr>
              <p:nvPr/>
            </p:nvSpPr>
            <p:spPr bwMode="auto">
              <a:xfrm>
                <a:off x="3302" y="2271"/>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38" name="Rectangle 1257"/>
              <p:cNvSpPr>
                <a:spLocks noChangeArrowheads="1"/>
              </p:cNvSpPr>
              <p:nvPr/>
            </p:nvSpPr>
            <p:spPr bwMode="auto">
              <a:xfrm>
                <a:off x="3302" y="2271"/>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39" name="Rectangle 1258"/>
              <p:cNvSpPr>
                <a:spLocks noChangeArrowheads="1"/>
              </p:cNvSpPr>
              <p:nvPr/>
            </p:nvSpPr>
            <p:spPr bwMode="auto">
              <a:xfrm>
                <a:off x="3136" y="2271"/>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40" name="Rectangle 1259"/>
              <p:cNvSpPr>
                <a:spLocks noChangeArrowheads="1"/>
              </p:cNvSpPr>
              <p:nvPr/>
            </p:nvSpPr>
            <p:spPr bwMode="auto">
              <a:xfrm>
                <a:off x="3136" y="2271"/>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41" name="Rectangle 1260"/>
              <p:cNvSpPr>
                <a:spLocks noChangeArrowheads="1"/>
              </p:cNvSpPr>
              <p:nvPr/>
            </p:nvSpPr>
            <p:spPr bwMode="auto">
              <a:xfrm>
                <a:off x="2971" y="2271"/>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42" name="Rectangle 1261"/>
              <p:cNvSpPr>
                <a:spLocks noChangeArrowheads="1"/>
              </p:cNvSpPr>
              <p:nvPr/>
            </p:nvSpPr>
            <p:spPr bwMode="auto">
              <a:xfrm>
                <a:off x="2971" y="2271"/>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43" name="Rectangle 1262"/>
              <p:cNvSpPr>
                <a:spLocks noChangeArrowheads="1"/>
              </p:cNvSpPr>
              <p:nvPr/>
            </p:nvSpPr>
            <p:spPr bwMode="auto">
              <a:xfrm>
                <a:off x="2805" y="2271"/>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44" name="Rectangle 1263"/>
              <p:cNvSpPr>
                <a:spLocks noChangeArrowheads="1"/>
              </p:cNvSpPr>
              <p:nvPr/>
            </p:nvSpPr>
            <p:spPr bwMode="auto">
              <a:xfrm>
                <a:off x="2805" y="2271"/>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45" name="Rectangle 1264"/>
              <p:cNvSpPr>
                <a:spLocks noChangeArrowheads="1"/>
              </p:cNvSpPr>
              <p:nvPr/>
            </p:nvSpPr>
            <p:spPr bwMode="auto">
              <a:xfrm>
                <a:off x="2472" y="2269"/>
                <a:ext cx="4"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46" name="Rectangle 1265"/>
              <p:cNvSpPr>
                <a:spLocks noChangeArrowheads="1"/>
              </p:cNvSpPr>
              <p:nvPr/>
            </p:nvSpPr>
            <p:spPr bwMode="auto">
              <a:xfrm>
                <a:off x="2472" y="2269"/>
                <a:ext cx="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47" name="Rectangle 1266"/>
              <p:cNvSpPr>
                <a:spLocks noChangeArrowheads="1"/>
              </p:cNvSpPr>
              <p:nvPr/>
            </p:nvSpPr>
            <p:spPr bwMode="auto">
              <a:xfrm>
                <a:off x="2306" y="2269"/>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48" name="Rectangle 1267"/>
              <p:cNvSpPr>
                <a:spLocks noChangeArrowheads="1"/>
              </p:cNvSpPr>
              <p:nvPr/>
            </p:nvSpPr>
            <p:spPr bwMode="auto">
              <a:xfrm>
                <a:off x="2306" y="2269"/>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49" name="Rectangle 1268"/>
              <p:cNvSpPr>
                <a:spLocks noChangeArrowheads="1"/>
              </p:cNvSpPr>
              <p:nvPr/>
            </p:nvSpPr>
            <p:spPr bwMode="auto">
              <a:xfrm>
                <a:off x="2140" y="2269"/>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50" name="Rectangle 1269"/>
              <p:cNvSpPr>
                <a:spLocks noChangeArrowheads="1"/>
              </p:cNvSpPr>
              <p:nvPr/>
            </p:nvSpPr>
            <p:spPr bwMode="auto">
              <a:xfrm>
                <a:off x="2140" y="2269"/>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51" name="Rectangle 1270"/>
              <p:cNvSpPr>
                <a:spLocks noChangeArrowheads="1"/>
              </p:cNvSpPr>
              <p:nvPr/>
            </p:nvSpPr>
            <p:spPr bwMode="auto">
              <a:xfrm>
                <a:off x="1975" y="2269"/>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52" name="Rectangle 1271"/>
              <p:cNvSpPr>
                <a:spLocks noChangeArrowheads="1"/>
              </p:cNvSpPr>
              <p:nvPr/>
            </p:nvSpPr>
            <p:spPr bwMode="auto">
              <a:xfrm>
                <a:off x="1975" y="2269"/>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53" name="Rectangle 1272"/>
              <p:cNvSpPr>
                <a:spLocks noChangeArrowheads="1"/>
              </p:cNvSpPr>
              <p:nvPr/>
            </p:nvSpPr>
            <p:spPr bwMode="auto">
              <a:xfrm>
                <a:off x="1807" y="2269"/>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54" name="Rectangle 1273"/>
              <p:cNvSpPr>
                <a:spLocks noChangeArrowheads="1"/>
              </p:cNvSpPr>
              <p:nvPr/>
            </p:nvSpPr>
            <p:spPr bwMode="auto">
              <a:xfrm>
                <a:off x="1807" y="2269"/>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55" name="Rectangle 1274"/>
              <p:cNvSpPr>
                <a:spLocks noChangeArrowheads="1"/>
              </p:cNvSpPr>
              <p:nvPr/>
            </p:nvSpPr>
            <p:spPr bwMode="auto">
              <a:xfrm>
                <a:off x="1641" y="2269"/>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56" name="Rectangle 1275"/>
              <p:cNvSpPr>
                <a:spLocks noChangeArrowheads="1"/>
              </p:cNvSpPr>
              <p:nvPr/>
            </p:nvSpPr>
            <p:spPr bwMode="auto">
              <a:xfrm>
                <a:off x="1641" y="2269"/>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57" name="Rectangle 1276"/>
              <p:cNvSpPr>
                <a:spLocks noChangeArrowheads="1"/>
              </p:cNvSpPr>
              <p:nvPr/>
            </p:nvSpPr>
            <p:spPr bwMode="auto">
              <a:xfrm>
                <a:off x="1476" y="2269"/>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58" name="Rectangle 1277"/>
              <p:cNvSpPr>
                <a:spLocks noChangeArrowheads="1"/>
              </p:cNvSpPr>
              <p:nvPr/>
            </p:nvSpPr>
            <p:spPr bwMode="auto">
              <a:xfrm>
                <a:off x="1476" y="2269"/>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59" name="Rectangle 1278"/>
              <p:cNvSpPr>
                <a:spLocks noChangeArrowheads="1"/>
              </p:cNvSpPr>
              <p:nvPr/>
            </p:nvSpPr>
            <p:spPr bwMode="auto">
              <a:xfrm>
                <a:off x="1310" y="2267"/>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60" name="Rectangle 1279"/>
              <p:cNvSpPr>
                <a:spLocks noChangeArrowheads="1"/>
              </p:cNvSpPr>
              <p:nvPr/>
            </p:nvSpPr>
            <p:spPr bwMode="auto">
              <a:xfrm>
                <a:off x="1310" y="2267"/>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61" name="Rectangle 1280"/>
              <p:cNvSpPr>
                <a:spLocks noChangeArrowheads="1"/>
              </p:cNvSpPr>
              <p:nvPr/>
            </p:nvSpPr>
            <p:spPr bwMode="auto">
              <a:xfrm>
                <a:off x="1142" y="2267"/>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62" name="Rectangle 1281"/>
              <p:cNvSpPr>
                <a:spLocks noChangeArrowheads="1"/>
              </p:cNvSpPr>
              <p:nvPr/>
            </p:nvSpPr>
            <p:spPr bwMode="auto">
              <a:xfrm>
                <a:off x="1142" y="2267"/>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63" name="Rectangle 1282"/>
              <p:cNvSpPr>
                <a:spLocks noChangeArrowheads="1"/>
              </p:cNvSpPr>
              <p:nvPr/>
            </p:nvSpPr>
            <p:spPr bwMode="auto">
              <a:xfrm>
                <a:off x="976" y="2267"/>
                <a:ext cx="8"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64" name="Rectangle 1283"/>
              <p:cNvSpPr>
                <a:spLocks noChangeArrowheads="1"/>
              </p:cNvSpPr>
              <p:nvPr/>
            </p:nvSpPr>
            <p:spPr bwMode="auto">
              <a:xfrm>
                <a:off x="976" y="2267"/>
                <a:ext cx="8"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65" name="Freeform 1284"/>
              <p:cNvSpPr>
                <a:spLocks noEditPoints="1"/>
              </p:cNvSpPr>
              <p:nvPr/>
            </p:nvSpPr>
            <p:spPr bwMode="auto">
              <a:xfrm>
                <a:off x="946" y="2101"/>
                <a:ext cx="1682" cy="9"/>
              </a:xfrm>
              <a:custGeom>
                <a:avLst/>
                <a:gdLst>
                  <a:gd name="T0" fmla="*/ 1533 w 1682"/>
                  <a:gd name="T1" fmla="*/ 7 h 9"/>
                  <a:gd name="T2" fmla="*/ 1682 w 1682"/>
                  <a:gd name="T3" fmla="*/ 2 h 9"/>
                  <a:gd name="T4" fmla="*/ 1365 w 1682"/>
                  <a:gd name="T5" fmla="*/ 2 h 9"/>
                  <a:gd name="T6" fmla="*/ 1526 w 1682"/>
                  <a:gd name="T7" fmla="*/ 7 h 9"/>
                  <a:gd name="T8" fmla="*/ 1365 w 1682"/>
                  <a:gd name="T9" fmla="*/ 2 h 9"/>
                  <a:gd name="T10" fmla="*/ 1199 w 1682"/>
                  <a:gd name="T11" fmla="*/ 7 h 9"/>
                  <a:gd name="T12" fmla="*/ 1360 w 1682"/>
                  <a:gd name="T13" fmla="*/ 2 h 9"/>
                  <a:gd name="T14" fmla="*/ 1081 w 1682"/>
                  <a:gd name="T15" fmla="*/ 2 h 9"/>
                  <a:gd name="T16" fmla="*/ 1194 w 1682"/>
                  <a:gd name="T17" fmla="*/ 7 h 9"/>
                  <a:gd name="T18" fmla="*/ 1081 w 1682"/>
                  <a:gd name="T19" fmla="*/ 2 h 9"/>
                  <a:gd name="T20" fmla="*/ 1062 w 1682"/>
                  <a:gd name="T21" fmla="*/ 5 h 9"/>
                  <a:gd name="T22" fmla="*/ 1052 w 1682"/>
                  <a:gd name="T23" fmla="*/ 2 h 9"/>
                  <a:gd name="T24" fmla="*/ 1034 w 1682"/>
                  <a:gd name="T25" fmla="*/ 7 h 9"/>
                  <a:gd name="T26" fmla="*/ 1043 w 1682"/>
                  <a:gd name="T27" fmla="*/ 2 h 9"/>
                  <a:gd name="T28" fmla="*/ 884 w 1682"/>
                  <a:gd name="T29" fmla="*/ 2 h 9"/>
                  <a:gd name="T30" fmla="*/ 1029 w 1682"/>
                  <a:gd name="T31" fmla="*/ 7 h 9"/>
                  <a:gd name="T32" fmla="*/ 884 w 1682"/>
                  <a:gd name="T33" fmla="*/ 2 h 9"/>
                  <a:gd name="T34" fmla="*/ 868 w 1682"/>
                  <a:gd name="T35" fmla="*/ 7 h 9"/>
                  <a:gd name="T36" fmla="*/ 870 w 1682"/>
                  <a:gd name="T37" fmla="*/ 2 h 9"/>
                  <a:gd name="T38" fmla="*/ 702 w 1682"/>
                  <a:gd name="T39" fmla="*/ 0 h 9"/>
                  <a:gd name="T40" fmla="*/ 861 w 1682"/>
                  <a:gd name="T41" fmla="*/ 7 h 9"/>
                  <a:gd name="T42" fmla="*/ 702 w 1682"/>
                  <a:gd name="T43" fmla="*/ 0 h 9"/>
                  <a:gd name="T44" fmla="*/ 534 w 1682"/>
                  <a:gd name="T45" fmla="*/ 7 h 9"/>
                  <a:gd name="T46" fmla="*/ 695 w 1682"/>
                  <a:gd name="T47" fmla="*/ 0 h 9"/>
                  <a:gd name="T48" fmla="*/ 369 w 1682"/>
                  <a:gd name="T49" fmla="*/ 0 h 9"/>
                  <a:gd name="T50" fmla="*/ 530 w 1682"/>
                  <a:gd name="T51" fmla="*/ 7 h 9"/>
                  <a:gd name="T52" fmla="*/ 369 w 1682"/>
                  <a:gd name="T53" fmla="*/ 0 h 9"/>
                  <a:gd name="T54" fmla="*/ 329 w 1682"/>
                  <a:gd name="T55" fmla="*/ 7 h 9"/>
                  <a:gd name="T56" fmla="*/ 364 w 1682"/>
                  <a:gd name="T57" fmla="*/ 0 h 9"/>
                  <a:gd name="T58" fmla="*/ 203 w 1682"/>
                  <a:gd name="T59" fmla="*/ 0 h 9"/>
                  <a:gd name="T60" fmla="*/ 291 w 1682"/>
                  <a:gd name="T61" fmla="*/ 5 h 9"/>
                  <a:gd name="T62" fmla="*/ 203 w 1682"/>
                  <a:gd name="T63" fmla="*/ 0 h 9"/>
                  <a:gd name="T64" fmla="*/ 38 w 1682"/>
                  <a:gd name="T65" fmla="*/ 5 h 9"/>
                  <a:gd name="T66" fmla="*/ 198 w 1682"/>
                  <a:gd name="T67" fmla="*/ 0 h 9"/>
                  <a:gd name="T68" fmla="*/ 0 w 1682"/>
                  <a:gd name="T69" fmla="*/ 0 h 9"/>
                  <a:gd name="T70" fmla="*/ 30 w 1682"/>
                  <a:gd name="T71" fmla="*/ 5 h 9"/>
                  <a:gd name="T72" fmla="*/ 0 w 1682"/>
                  <a:gd name="T7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82" h="9">
                    <a:moveTo>
                      <a:pt x="1533" y="2"/>
                    </a:moveTo>
                    <a:lnTo>
                      <a:pt x="1533" y="7"/>
                    </a:lnTo>
                    <a:lnTo>
                      <a:pt x="1679" y="9"/>
                    </a:lnTo>
                    <a:lnTo>
                      <a:pt x="1682" y="2"/>
                    </a:lnTo>
                    <a:lnTo>
                      <a:pt x="1533" y="2"/>
                    </a:lnTo>
                    <a:close/>
                    <a:moveTo>
                      <a:pt x="1365" y="2"/>
                    </a:moveTo>
                    <a:lnTo>
                      <a:pt x="1365" y="7"/>
                    </a:lnTo>
                    <a:lnTo>
                      <a:pt x="1526" y="7"/>
                    </a:lnTo>
                    <a:lnTo>
                      <a:pt x="1526" y="2"/>
                    </a:lnTo>
                    <a:lnTo>
                      <a:pt x="1365" y="2"/>
                    </a:lnTo>
                    <a:close/>
                    <a:moveTo>
                      <a:pt x="1199" y="2"/>
                    </a:moveTo>
                    <a:lnTo>
                      <a:pt x="1199" y="7"/>
                    </a:lnTo>
                    <a:lnTo>
                      <a:pt x="1360" y="7"/>
                    </a:lnTo>
                    <a:lnTo>
                      <a:pt x="1360" y="2"/>
                    </a:lnTo>
                    <a:lnTo>
                      <a:pt x="1199" y="2"/>
                    </a:lnTo>
                    <a:close/>
                    <a:moveTo>
                      <a:pt x="1081" y="2"/>
                    </a:moveTo>
                    <a:lnTo>
                      <a:pt x="1083" y="7"/>
                    </a:lnTo>
                    <a:lnTo>
                      <a:pt x="1194" y="7"/>
                    </a:lnTo>
                    <a:lnTo>
                      <a:pt x="1194" y="2"/>
                    </a:lnTo>
                    <a:lnTo>
                      <a:pt x="1081" y="2"/>
                    </a:lnTo>
                    <a:close/>
                    <a:moveTo>
                      <a:pt x="1052" y="2"/>
                    </a:moveTo>
                    <a:lnTo>
                      <a:pt x="1062" y="5"/>
                    </a:lnTo>
                    <a:lnTo>
                      <a:pt x="1071" y="2"/>
                    </a:lnTo>
                    <a:lnTo>
                      <a:pt x="1052" y="2"/>
                    </a:lnTo>
                    <a:close/>
                    <a:moveTo>
                      <a:pt x="1034" y="2"/>
                    </a:moveTo>
                    <a:lnTo>
                      <a:pt x="1034" y="7"/>
                    </a:lnTo>
                    <a:lnTo>
                      <a:pt x="1041" y="7"/>
                    </a:lnTo>
                    <a:lnTo>
                      <a:pt x="1043" y="2"/>
                    </a:lnTo>
                    <a:lnTo>
                      <a:pt x="1034" y="2"/>
                    </a:lnTo>
                    <a:close/>
                    <a:moveTo>
                      <a:pt x="884" y="2"/>
                    </a:moveTo>
                    <a:lnTo>
                      <a:pt x="884" y="7"/>
                    </a:lnTo>
                    <a:lnTo>
                      <a:pt x="1029" y="7"/>
                    </a:lnTo>
                    <a:lnTo>
                      <a:pt x="1029" y="2"/>
                    </a:lnTo>
                    <a:lnTo>
                      <a:pt x="884" y="2"/>
                    </a:lnTo>
                    <a:close/>
                    <a:moveTo>
                      <a:pt x="868" y="2"/>
                    </a:moveTo>
                    <a:lnTo>
                      <a:pt x="868" y="7"/>
                    </a:lnTo>
                    <a:lnTo>
                      <a:pt x="870" y="7"/>
                    </a:lnTo>
                    <a:lnTo>
                      <a:pt x="870" y="2"/>
                    </a:lnTo>
                    <a:lnTo>
                      <a:pt x="868" y="2"/>
                    </a:lnTo>
                    <a:close/>
                    <a:moveTo>
                      <a:pt x="702" y="0"/>
                    </a:moveTo>
                    <a:lnTo>
                      <a:pt x="702" y="7"/>
                    </a:lnTo>
                    <a:lnTo>
                      <a:pt x="861" y="7"/>
                    </a:lnTo>
                    <a:lnTo>
                      <a:pt x="861" y="2"/>
                    </a:lnTo>
                    <a:lnTo>
                      <a:pt x="702" y="0"/>
                    </a:lnTo>
                    <a:close/>
                    <a:moveTo>
                      <a:pt x="534" y="0"/>
                    </a:moveTo>
                    <a:lnTo>
                      <a:pt x="534" y="7"/>
                    </a:lnTo>
                    <a:lnTo>
                      <a:pt x="695" y="7"/>
                    </a:lnTo>
                    <a:lnTo>
                      <a:pt x="695" y="0"/>
                    </a:lnTo>
                    <a:lnTo>
                      <a:pt x="534" y="0"/>
                    </a:lnTo>
                    <a:close/>
                    <a:moveTo>
                      <a:pt x="369" y="0"/>
                    </a:moveTo>
                    <a:lnTo>
                      <a:pt x="369" y="7"/>
                    </a:lnTo>
                    <a:lnTo>
                      <a:pt x="530" y="7"/>
                    </a:lnTo>
                    <a:lnTo>
                      <a:pt x="530" y="0"/>
                    </a:lnTo>
                    <a:lnTo>
                      <a:pt x="369" y="0"/>
                    </a:lnTo>
                    <a:close/>
                    <a:moveTo>
                      <a:pt x="329" y="0"/>
                    </a:moveTo>
                    <a:lnTo>
                      <a:pt x="329" y="7"/>
                    </a:lnTo>
                    <a:lnTo>
                      <a:pt x="364" y="7"/>
                    </a:lnTo>
                    <a:lnTo>
                      <a:pt x="364" y="0"/>
                    </a:lnTo>
                    <a:lnTo>
                      <a:pt x="329" y="0"/>
                    </a:lnTo>
                    <a:close/>
                    <a:moveTo>
                      <a:pt x="203" y="0"/>
                    </a:moveTo>
                    <a:lnTo>
                      <a:pt x="203" y="5"/>
                    </a:lnTo>
                    <a:lnTo>
                      <a:pt x="291" y="5"/>
                    </a:lnTo>
                    <a:lnTo>
                      <a:pt x="291" y="0"/>
                    </a:lnTo>
                    <a:lnTo>
                      <a:pt x="203" y="0"/>
                    </a:lnTo>
                    <a:close/>
                    <a:moveTo>
                      <a:pt x="38" y="0"/>
                    </a:moveTo>
                    <a:lnTo>
                      <a:pt x="38" y="5"/>
                    </a:lnTo>
                    <a:lnTo>
                      <a:pt x="198" y="5"/>
                    </a:lnTo>
                    <a:lnTo>
                      <a:pt x="198" y="0"/>
                    </a:lnTo>
                    <a:lnTo>
                      <a:pt x="38" y="0"/>
                    </a:lnTo>
                    <a:close/>
                    <a:moveTo>
                      <a:pt x="0" y="0"/>
                    </a:moveTo>
                    <a:lnTo>
                      <a:pt x="0" y="5"/>
                    </a:lnTo>
                    <a:lnTo>
                      <a:pt x="30" y="5"/>
                    </a:lnTo>
                    <a:lnTo>
                      <a:pt x="30"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66" name="Freeform 1285"/>
              <p:cNvSpPr>
                <a:spLocks noEditPoints="1"/>
              </p:cNvSpPr>
              <p:nvPr/>
            </p:nvSpPr>
            <p:spPr bwMode="auto">
              <a:xfrm>
                <a:off x="946" y="2101"/>
                <a:ext cx="1682" cy="9"/>
              </a:xfrm>
              <a:custGeom>
                <a:avLst/>
                <a:gdLst>
                  <a:gd name="T0" fmla="*/ 1533 w 1682"/>
                  <a:gd name="T1" fmla="*/ 7 h 9"/>
                  <a:gd name="T2" fmla="*/ 1682 w 1682"/>
                  <a:gd name="T3" fmla="*/ 2 h 9"/>
                  <a:gd name="T4" fmla="*/ 1365 w 1682"/>
                  <a:gd name="T5" fmla="*/ 2 h 9"/>
                  <a:gd name="T6" fmla="*/ 1526 w 1682"/>
                  <a:gd name="T7" fmla="*/ 7 h 9"/>
                  <a:gd name="T8" fmla="*/ 1365 w 1682"/>
                  <a:gd name="T9" fmla="*/ 2 h 9"/>
                  <a:gd name="T10" fmla="*/ 1199 w 1682"/>
                  <a:gd name="T11" fmla="*/ 7 h 9"/>
                  <a:gd name="T12" fmla="*/ 1360 w 1682"/>
                  <a:gd name="T13" fmla="*/ 2 h 9"/>
                  <a:gd name="T14" fmla="*/ 1081 w 1682"/>
                  <a:gd name="T15" fmla="*/ 2 h 9"/>
                  <a:gd name="T16" fmla="*/ 1194 w 1682"/>
                  <a:gd name="T17" fmla="*/ 7 h 9"/>
                  <a:gd name="T18" fmla="*/ 1081 w 1682"/>
                  <a:gd name="T19" fmla="*/ 2 h 9"/>
                  <a:gd name="T20" fmla="*/ 1062 w 1682"/>
                  <a:gd name="T21" fmla="*/ 5 h 9"/>
                  <a:gd name="T22" fmla="*/ 1052 w 1682"/>
                  <a:gd name="T23" fmla="*/ 2 h 9"/>
                  <a:gd name="T24" fmla="*/ 1034 w 1682"/>
                  <a:gd name="T25" fmla="*/ 7 h 9"/>
                  <a:gd name="T26" fmla="*/ 1043 w 1682"/>
                  <a:gd name="T27" fmla="*/ 2 h 9"/>
                  <a:gd name="T28" fmla="*/ 884 w 1682"/>
                  <a:gd name="T29" fmla="*/ 2 h 9"/>
                  <a:gd name="T30" fmla="*/ 1029 w 1682"/>
                  <a:gd name="T31" fmla="*/ 7 h 9"/>
                  <a:gd name="T32" fmla="*/ 884 w 1682"/>
                  <a:gd name="T33" fmla="*/ 2 h 9"/>
                  <a:gd name="T34" fmla="*/ 868 w 1682"/>
                  <a:gd name="T35" fmla="*/ 7 h 9"/>
                  <a:gd name="T36" fmla="*/ 870 w 1682"/>
                  <a:gd name="T37" fmla="*/ 2 h 9"/>
                  <a:gd name="T38" fmla="*/ 702 w 1682"/>
                  <a:gd name="T39" fmla="*/ 0 h 9"/>
                  <a:gd name="T40" fmla="*/ 861 w 1682"/>
                  <a:gd name="T41" fmla="*/ 7 h 9"/>
                  <a:gd name="T42" fmla="*/ 702 w 1682"/>
                  <a:gd name="T43" fmla="*/ 0 h 9"/>
                  <a:gd name="T44" fmla="*/ 534 w 1682"/>
                  <a:gd name="T45" fmla="*/ 7 h 9"/>
                  <a:gd name="T46" fmla="*/ 695 w 1682"/>
                  <a:gd name="T47" fmla="*/ 0 h 9"/>
                  <a:gd name="T48" fmla="*/ 369 w 1682"/>
                  <a:gd name="T49" fmla="*/ 0 h 9"/>
                  <a:gd name="T50" fmla="*/ 530 w 1682"/>
                  <a:gd name="T51" fmla="*/ 7 h 9"/>
                  <a:gd name="T52" fmla="*/ 369 w 1682"/>
                  <a:gd name="T53" fmla="*/ 0 h 9"/>
                  <a:gd name="T54" fmla="*/ 329 w 1682"/>
                  <a:gd name="T55" fmla="*/ 7 h 9"/>
                  <a:gd name="T56" fmla="*/ 364 w 1682"/>
                  <a:gd name="T57" fmla="*/ 0 h 9"/>
                  <a:gd name="T58" fmla="*/ 203 w 1682"/>
                  <a:gd name="T59" fmla="*/ 0 h 9"/>
                  <a:gd name="T60" fmla="*/ 291 w 1682"/>
                  <a:gd name="T61" fmla="*/ 5 h 9"/>
                  <a:gd name="T62" fmla="*/ 203 w 1682"/>
                  <a:gd name="T63" fmla="*/ 0 h 9"/>
                  <a:gd name="T64" fmla="*/ 38 w 1682"/>
                  <a:gd name="T65" fmla="*/ 5 h 9"/>
                  <a:gd name="T66" fmla="*/ 198 w 1682"/>
                  <a:gd name="T67" fmla="*/ 0 h 9"/>
                  <a:gd name="T68" fmla="*/ 0 w 1682"/>
                  <a:gd name="T69" fmla="*/ 0 h 9"/>
                  <a:gd name="T70" fmla="*/ 30 w 1682"/>
                  <a:gd name="T71" fmla="*/ 5 h 9"/>
                  <a:gd name="T72" fmla="*/ 0 w 1682"/>
                  <a:gd name="T7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82" h="9">
                    <a:moveTo>
                      <a:pt x="1533" y="2"/>
                    </a:moveTo>
                    <a:lnTo>
                      <a:pt x="1533" y="7"/>
                    </a:lnTo>
                    <a:lnTo>
                      <a:pt x="1679" y="9"/>
                    </a:lnTo>
                    <a:lnTo>
                      <a:pt x="1682" y="2"/>
                    </a:lnTo>
                    <a:lnTo>
                      <a:pt x="1533" y="2"/>
                    </a:lnTo>
                    <a:moveTo>
                      <a:pt x="1365" y="2"/>
                    </a:moveTo>
                    <a:lnTo>
                      <a:pt x="1365" y="7"/>
                    </a:lnTo>
                    <a:lnTo>
                      <a:pt x="1526" y="7"/>
                    </a:lnTo>
                    <a:lnTo>
                      <a:pt x="1526" y="2"/>
                    </a:lnTo>
                    <a:lnTo>
                      <a:pt x="1365" y="2"/>
                    </a:lnTo>
                    <a:moveTo>
                      <a:pt x="1199" y="2"/>
                    </a:moveTo>
                    <a:lnTo>
                      <a:pt x="1199" y="7"/>
                    </a:lnTo>
                    <a:lnTo>
                      <a:pt x="1360" y="7"/>
                    </a:lnTo>
                    <a:lnTo>
                      <a:pt x="1360" y="2"/>
                    </a:lnTo>
                    <a:lnTo>
                      <a:pt x="1199" y="2"/>
                    </a:lnTo>
                    <a:moveTo>
                      <a:pt x="1081" y="2"/>
                    </a:moveTo>
                    <a:lnTo>
                      <a:pt x="1083" y="7"/>
                    </a:lnTo>
                    <a:lnTo>
                      <a:pt x="1194" y="7"/>
                    </a:lnTo>
                    <a:lnTo>
                      <a:pt x="1194" y="2"/>
                    </a:lnTo>
                    <a:lnTo>
                      <a:pt x="1081" y="2"/>
                    </a:lnTo>
                    <a:moveTo>
                      <a:pt x="1052" y="2"/>
                    </a:moveTo>
                    <a:lnTo>
                      <a:pt x="1062" y="5"/>
                    </a:lnTo>
                    <a:lnTo>
                      <a:pt x="1071" y="2"/>
                    </a:lnTo>
                    <a:lnTo>
                      <a:pt x="1052" y="2"/>
                    </a:lnTo>
                    <a:moveTo>
                      <a:pt x="1034" y="2"/>
                    </a:moveTo>
                    <a:lnTo>
                      <a:pt x="1034" y="7"/>
                    </a:lnTo>
                    <a:lnTo>
                      <a:pt x="1041" y="7"/>
                    </a:lnTo>
                    <a:lnTo>
                      <a:pt x="1043" y="2"/>
                    </a:lnTo>
                    <a:lnTo>
                      <a:pt x="1034" y="2"/>
                    </a:lnTo>
                    <a:moveTo>
                      <a:pt x="884" y="2"/>
                    </a:moveTo>
                    <a:lnTo>
                      <a:pt x="884" y="7"/>
                    </a:lnTo>
                    <a:lnTo>
                      <a:pt x="1029" y="7"/>
                    </a:lnTo>
                    <a:lnTo>
                      <a:pt x="1029" y="2"/>
                    </a:lnTo>
                    <a:lnTo>
                      <a:pt x="884" y="2"/>
                    </a:lnTo>
                    <a:moveTo>
                      <a:pt x="868" y="2"/>
                    </a:moveTo>
                    <a:lnTo>
                      <a:pt x="868" y="7"/>
                    </a:lnTo>
                    <a:lnTo>
                      <a:pt x="870" y="7"/>
                    </a:lnTo>
                    <a:lnTo>
                      <a:pt x="870" y="2"/>
                    </a:lnTo>
                    <a:lnTo>
                      <a:pt x="868" y="2"/>
                    </a:lnTo>
                    <a:moveTo>
                      <a:pt x="702" y="0"/>
                    </a:moveTo>
                    <a:lnTo>
                      <a:pt x="702" y="7"/>
                    </a:lnTo>
                    <a:lnTo>
                      <a:pt x="861" y="7"/>
                    </a:lnTo>
                    <a:lnTo>
                      <a:pt x="861" y="2"/>
                    </a:lnTo>
                    <a:lnTo>
                      <a:pt x="702" y="0"/>
                    </a:lnTo>
                    <a:moveTo>
                      <a:pt x="534" y="0"/>
                    </a:moveTo>
                    <a:lnTo>
                      <a:pt x="534" y="7"/>
                    </a:lnTo>
                    <a:lnTo>
                      <a:pt x="695" y="7"/>
                    </a:lnTo>
                    <a:lnTo>
                      <a:pt x="695" y="0"/>
                    </a:lnTo>
                    <a:lnTo>
                      <a:pt x="534" y="0"/>
                    </a:lnTo>
                    <a:moveTo>
                      <a:pt x="369" y="0"/>
                    </a:moveTo>
                    <a:lnTo>
                      <a:pt x="369" y="7"/>
                    </a:lnTo>
                    <a:lnTo>
                      <a:pt x="530" y="7"/>
                    </a:lnTo>
                    <a:lnTo>
                      <a:pt x="530" y="0"/>
                    </a:lnTo>
                    <a:lnTo>
                      <a:pt x="369" y="0"/>
                    </a:lnTo>
                    <a:moveTo>
                      <a:pt x="329" y="0"/>
                    </a:moveTo>
                    <a:lnTo>
                      <a:pt x="329" y="7"/>
                    </a:lnTo>
                    <a:lnTo>
                      <a:pt x="364" y="7"/>
                    </a:lnTo>
                    <a:lnTo>
                      <a:pt x="364" y="0"/>
                    </a:lnTo>
                    <a:lnTo>
                      <a:pt x="329" y="0"/>
                    </a:lnTo>
                    <a:moveTo>
                      <a:pt x="203" y="0"/>
                    </a:moveTo>
                    <a:lnTo>
                      <a:pt x="203" y="5"/>
                    </a:lnTo>
                    <a:lnTo>
                      <a:pt x="291" y="5"/>
                    </a:lnTo>
                    <a:lnTo>
                      <a:pt x="291" y="0"/>
                    </a:lnTo>
                    <a:lnTo>
                      <a:pt x="203" y="0"/>
                    </a:lnTo>
                    <a:moveTo>
                      <a:pt x="38" y="0"/>
                    </a:moveTo>
                    <a:lnTo>
                      <a:pt x="38" y="5"/>
                    </a:lnTo>
                    <a:lnTo>
                      <a:pt x="198" y="5"/>
                    </a:lnTo>
                    <a:lnTo>
                      <a:pt x="198" y="0"/>
                    </a:lnTo>
                    <a:lnTo>
                      <a:pt x="38" y="0"/>
                    </a:lnTo>
                    <a:moveTo>
                      <a:pt x="0" y="0"/>
                    </a:moveTo>
                    <a:lnTo>
                      <a:pt x="0" y="5"/>
                    </a:lnTo>
                    <a:lnTo>
                      <a:pt x="30" y="5"/>
                    </a:lnTo>
                    <a:lnTo>
                      <a:pt x="3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67" name="Freeform 1286"/>
              <p:cNvSpPr>
                <a:spLocks noEditPoints="1"/>
              </p:cNvSpPr>
              <p:nvPr/>
            </p:nvSpPr>
            <p:spPr bwMode="auto">
              <a:xfrm>
                <a:off x="2722" y="2103"/>
                <a:ext cx="1413" cy="10"/>
              </a:xfrm>
              <a:custGeom>
                <a:avLst/>
                <a:gdLst>
                  <a:gd name="T0" fmla="*/ 1249 w 1413"/>
                  <a:gd name="T1" fmla="*/ 3 h 10"/>
                  <a:gd name="T2" fmla="*/ 1249 w 1413"/>
                  <a:gd name="T3" fmla="*/ 10 h 10"/>
                  <a:gd name="T4" fmla="*/ 1413 w 1413"/>
                  <a:gd name="T5" fmla="*/ 10 h 10"/>
                  <a:gd name="T6" fmla="*/ 1413 w 1413"/>
                  <a:gd name="T7" fmla="*/ 3 h 10"/>
                  <a:gd name="T8" fmla="*/ 1249 w 1413"/>
                  <a:gd name="T9" fmla="*/ 3 h 10"/>
                  <a:gd name="T10" fmla="*/ 1084 w 1413"/>
                  <a:gd name="T11" fmla="*/ 3 h 10"/>
                  <a:gd name="T12" fmla="*/ 1084 w 1413"/>
                  <a:gd name="T13" fmla="*/ 7 h 10"/>
                  <a:gd name="T14" fmla="*/ 1245 w 1413"/>
                  <a:gd name="T15" fmla="*/ 10 h 10"/>
                  <a:gd name="T16" fmla="*/ 1245 w 1413"/>
                  <a:gd name="T17" fmla="*/ 3 h 10"/>
                  <a:gd name="T18" fmla="*/ 1084 w 1413"/>
                  <a:gd name="T19" fmla="*/ 3 h 10"/>
                  <a:gd name="T20" fmla="*/ 918 w 1413"/>
                  <a:gd name="T21" fmla="*/ 3 h 10"/>
                  <a:gd name="T22" fmla="*/ 918 w 1413"/>
                  <a:gd name="T23" fmla="*/ 7 h 10"/>
                  <a:gd name="T24" fmla="*/ 1079 w 1413"/>
                  <a:gd name="T25" fmla="*/ 7 h 10"/>
                  <a:gd name="T26" fmla="*/ 1079 w 1413"/>
                  <a:gd name="T27" fmla="*/ 3 h 10"/>
                  <a:gd name="T28" fmla="*/ 918 w 1413"/>
                  <a:gd name="T29" fmla="*/ 3 h 10"/>
                  <a:gd name="T30" fmla="*/ 753 w 1413"/>
                  <a:gd name="T31" fmla="*/ 3 h 10"/>
                  <a:gd name="T32" fmla="*/ 753 w 1413"/>
                  <a:gd name="T33" fmla="*/ 7 h 10"/>
                  <a:gd name="T34" fmla="*/ 914 w 1413"/>
                  <a:gd name="T35" fmla="*/ 7 h 10"/>
                  <a:gd name="T36" fmla="*/ 914 w 1413"/>
                  <a:gd name="T37" fmla="*/ 3 h 10"/>
                  <a:gd name="T38" fmla="*/ 753 w 1413"/>
                  <a:gd name="T39" fmla="*/ 3 h 10"/>
                  <a:gd name="T40" fmla="*/ 587 w 1413"/>
                  <a:gd name="T41" fmla="*/ 3 h 10"/>
                  <a:gd name="T42" fmla="*/ 587 w 1413"/>
                  <a:gd name="T43" fmla="*/ 7 h 10"/>
                  <a:gd name="T44" fmla="*/ 748 w 1413"/>
                  <a:gd name="T45" fmla="*/ 7 h 10"/>
                  <a:gd name="T46" fmla="*/ 748 w 1413"/>
                  <a:gd name="T47" fmla="*/ 3 h 10"/>
                  <a:gd name="T48" fmla="*/ 587 w 1413"/>
                  <a:gd name="T49" fmla="*/ 3 h 10"/>
                  <a:gd name="T50" fmla="*/ 419 w 1413"/>
                  <a:gd name="T51" fmla="*/ 3 h 10"/>
                  <a:gd name="T52" fmla="*/ 419 w 1413"/>
                  <a:gd name="T53" fmla="*/ 7 h 10"/>
                  <a:gd name="T54" fmla="*/ 580 w 1413"/>
                  <a:gd name="T55" fmla="*/ 7 h 10"/>
                  <a:gd name="T56" fmla="*/ 580 w 1413"/>
                  <a:gd name="T57" fmla="*/ 3 h 10"/>
                  <a:gd name="T58" fmla="*/ 419 w 1413"/>
                  <a:gd name="T59" fmla="*/ 3 h 10"/>
                  <a:gd name="T60" fmla="*/ 313 w 1413"/>
                  <a:gd name="T61" fmla="*/ 0 h 10"/>
                  <a:gd name="T62" fmla="*/ 313 w 1413"/>
                  <a:gd name="T63" fmla="*/ 7 h 10"/>
                  <a:gd name="T64" fmla="*/ 414 w 1413"/>
                  <a:gd name="T65" fmla="*/ 7 h 10"/>
                  <a:gd name="T66" fmla="*/ 414 w 1413"/>
                  <a:gd name="T67" fmla="*/ 3 h 10"/>
                  <a:gd name="T68" fmla="*/ 313 w 1413"/>
                  <a:gd name="T69" fmla="*/ 0 h 10"/>
                  <a:gd name="T70" fmla="*/ 254 w 1413"/>
                  <a:gd name="T71" fmla="*/ 0 h 10"/>
                  <a:gd name="T72" fmla="*/ 254 w 1413"/>
                  <a:gd name="T73" fmla="*/ 7 h 10"/>
                  <a:gd name="T74" fmla="*/ 275 w 1413"/>
                  <a:gd name="T75" fmla="*/ 7 h 10"/>
                  <a:gd name="T76" fmla="*/ 275 w 1413"/>
                  <a:gd name="T77" fmla="*/ 0 h 10"/>
                  <a:gd name="T78" fmla="*/ 254 w 1413"/>
                  <a:gd name="T79" fmla="*/ 0 h 10"/>
                  <a:gd name="T80" fmla="*/ 88 w 1413"/>
                  <a:gd name="T81" fmla="*/ 0 h 10"/>
                  <a:gd name="T82" fmla="*/ 88 w 1413"/>
                  <a:gd name="T83" fmla="*/ 7 h 10"/>
                  <a:gd name="T84" fmla="*/ 249 w 1413"/>
                  <a:gd name="T85" fmla="*/ 7 h 10"/>
                  <a:gd name="T86" fmla="*/ 249 w 1413"/>
                  <a:gd name="T87" fmla="*/ 0 h 10"/>
                  <a:gd name="T88" fmla="*/ 88 w 1413"/>
                  <a:gd name="T89" fmla="*/ 0 h 10"/>
                  <a:gd name="T90" fmla="*/ 3 w 1413"/>
                  <a:gd name="T91" fmla="*/ 0 h 10"/>
                  <a:gd name="T92" fmla="*/ 0 w 1413"/>
                  <a:gd name="T93" fmla="*/ 7 h 10"/>
                  <a:gd name="T94" fmla="*/ 83 w 1413"/>
                  <a:gd name="T95" fmla="*/ 7 h 10"/>
                  <a:gd name="T96" fmla="*/ 83 w 1413"/>
                  <a:gd name="T97" fmla="*/ 0 h 10"/>
                  <a:gd name="T98" fmla="*/ 3 w 1413"/>
                  <a:gd name="T9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3" h="10">
                    <a:moveTo>
                      <a:pt x="1249" y="3"/>
                    </a:moveTo>
                    <a:lnTo>
                      <a:pt x="1249" y="10"/>
                    </a:lnTo>
                    <a:lnTo>
                      <a:pt x="1413" y="10"/>
                    </a:lnTo>
                    <a:lnTo>
                      <a:pt x="1413" y="3"/>
                    </a:lnTo>
                    <a:lnTo>
                      <a:pt x="1249" y="3"/>
                    </a:lnTo>
                    <a:close/>
                    <a:moveTo>
                      <a:pt x="1084" y="3"/>
                    </a:moveTo>
                    <a:lnTo>
                      <a:pt x="1084" y="7"/>
                    </a:lnTo>
                    <a:lnTo>
                      <a:pt x="1245" y="10"/>
                    </a:lnTo>
                    <a:lnTo>
                      <a:pt x="1245" y="3"/>
                    </a:lnTo>
                    <a:lnTo>
                      <a:pt x="1084" y="3"/>
                    </a:lnTo>
                    <a:close/>
                    <a:moveTo>
                      <a:pt x="918" y="3"/>
                    </a:moveTo>
                    <a:lnTo>
                      <a:pt x="918" y="7"/>
                    </a:lnTo>
                    <a:lnTo>
                      <a:pt x="1079" y="7"/>
                    </a:lnTo>
                    <a:lnTo>
                      <a:pt x="1079" y="3"/>
                    </a:lnTo>
                    <a:lnTo>
                      <a:pt x="918" y="3"/>
                    </a:lnTo>
                    <a:close/>
                    <a:moveTo>
                      <a:pt x="753" y="3"/>
                    </a:moveTo>
                    <a:lnTo>
                      <a:pt x="753" y="7"/>
                    </a:lnTo>
                    <a:lnTo>
                      <a:pt x="914" y="7"/>
                    </a:lnTo>
                    <a:lnTo>
                      <a:pt x="914" y="3"/>
                    </a:lnTo>
                    <a:lnTo>
                      <a:pt x="753" y="3"/>
                    </a:lnTo>
                    <a:close/>
                    <a:moveTo>
                      <a:pt x="587" y="3"/>
                    </a:moveTo>
                    <a:lnTo>
                      <a:pt x="587" y="7"/>
                    </a:lnTo>
                    <a:lnTo>
                      <a:pt x="748" y="7"/>
                    </a:lnTo>
                    <a:lnTo>
                      <a:pt x="748" y="3"/>
                    </a:lnTo>
                    <a:lnTo>
                      <a:pt x="587" y="3"/>
                    </a:lnTo>
                    <a:close/>
                    <a:moveTo>
                      <a:pt x="419" y="3"/>
                    </a:moveTo>
                    <a:lnTo>
                      <a:pt x="419" y="7"/>
                    </a:lnTo>
                    <a:lnTo>
                      <a:pt x="580" y="7"/>
                    </a:lnTo>
                    <a:lnTo>
                      <a:pt x="580" y="3"/>
                    </a:lnTo>
                    <a:lnTo>
                      <a:pt x="419" y="3"/>
                    </a:lnTo>
                    <a:close/>
                    <a:moveTo>
                      <a:pt x="313" y="0"/>
                    </a:moveTo>
                    <a:lnTo>
                      <a:pt x="313" y="7"/>
                    </a:lnTo>
                    <a:lnTo>
                      <a:pt x="414" y="7"/>
                    </a:lnTo>
                    <a:lnTo>
                      <a:pt x="414" y="3"/>
                    </a:lnTo>
                    <a:lnTo>
                      <a:pt x="313" y="0"/>
                    </a:lnTo>
                    <a:close/>
                    <a:moveTo>
                      <a:pt x="254" y="0"/>
                    </a:moveTo>
                    <a:lnTo>
                      <a:pt x="254" y="7"/>
                    </a:lnTo>
                    <a:lnTo>
                      <a:pt x="275" y="7"/>
                    </a:lnTo>
                    <a:lnTo>
                      <a:pt x="275" y="0"/>
                    </a:lnTo>
                    <a:lnTo>
                      <a:pt x="254" y="0"/>
                    </a:lnTo>
                    <a:close/>
                    <a:moveTo>
                      <a:pt x="88" y="0"/>
                    </a:moveTo>
                    <a:lnTo>
                      <a:pt x="88" y="7"/>
                    </a:lnTo>
                    <a:lnTo>
                      <a:pt x="249" y="7"/>
                    </a:lnTo>
                    <a:lnTo>
                      <a:pt x="249" y="0"/>
                    </a:lnTo>
                    <a:lnTo>
                      <a:pt x="88" y="0"/>
                    </a:lnTo>
                    <a:close/>
                    <a:moveTo>
                      <a:pt x="3" y="0"/>
                    </a:moveTo>
                    <a:lnTo>
                      <a:pt x="0" y="7"/>
                    </a:lnTo>
                    <a:lnTo>
                      <a:pt x="83" y="7"/>
                    </a:lnTo>
                    <a:lnTo>
                      <a:pt x="83" y="0"/>
                    </a:lnTo>
                    <a:lnTo>
                      <a:pt x="3"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68" name="Freeform 1287"/>
              <p:cNvSpPr>
                <a:spLocks noEditPoints="1"/>
              </p:cNvSpPr>
              <p:nvPr/>
            </p:nvSpPr>
            <p:spPr bwMode="auto">
              <a:xfrm>
                <a:off x="2722" y="2103"/>
                <a:ext cx="1413" cy="10"/>
              </a:xfrm>
              <a:custGeom>
                <a:avLst/>
                <a:gdLst>
                  <a:gd name="T0" fmla="*/ 1249 w 1413"/>
                  <a:gd name="T1" fmla="*/ 3 h 10"/>
                  <a:gd name="T2" fmla="*/ 1249 w 1413"/>
                  <a:gd name="T3" fmla="*/ 10 h 10"/>
                  <a:gd name="T4" fmla="*/ 1413 w 1413"/>
                  <a:gd name="T5" fmla="*/ 10 h 10"/>
                  <a:gd name="T6" fmla="*/ 1413 w 1413"/>
                  <a:gd name="T7" fmla="*/ 3 h 10"/>
                  <a:gd name="T8" fmla="*/ 1249 w 1413"/>
                  <a:gd name="T9" fmla="*/ 3 h 10"/>
                  <a:gd name="T10" fmla="*/ 1084 w 1413"/>
                  <a:gd name="T11" fmla="*/ 3 h 10"/>
                  <a:gd name="T12" fmla="*/ 1084 w 1413"/>
                  <a:gd name="T13" fmla="*/ 7 h 10"/>
                  <a:gd name="T14" fmla="*/ 1245 w 1413"/>
                  <a:gd name="T15" fmla="*/ 10 h 10"/>
                  <a:gd name="T16" fmla="*/ 1245 w 1413"/>
                  <a:gd name="T17" fmla="*/ 3 h 10"/>
                  <a:gd name="T18" fmla="*/ 1084 w 1413"/>
                  <a:gd name="T19" fmla="*/ 3 h 10"/>
                  <a:gd name="T20" fmla="*/ 918 w 1413"/>
                  <a:gd name="T21" fmla="*/ 3 h 10"/>
                  <a:gd name="T22" fmla="*/ 918 w 1413"/>
                  <a:gd name="T23" fmla="*/ 7 h 10"/>
                  <a:gd name="T24" fmla="*/ 1079 w 1413"/>
                  <a:gd name="T25" fmla="*/ 7 h 10"/>
                  <a:gd name="T26" fmla="*/ 1079 w 1413"/>
                  <a:gd name="T27" fmla="*/ 3 h 10"/>
                  <a:gd name="T28" fmla="*/ 918 w 1413"/>
                  <a:gd name="T29" fmla="*/ 3 h 10"/>
                  <a:gd name="T30" fmla="*/ 753 w 1413"/>
                  <a:gd name="T31" fmla="*/ 3 h 10"/>
                  <a:gd name="T32" fmla="*/ 753 w 1413"/>
                  <a:gd name="T33" fmla="*/ 7 h 10"/>
                  <a:gd name="T34" fmla="*/ 914 w 1413"/>
                  <a:gd name="T35" fmla="*/ 7 h 10"/>
                  <a:gd name="T36" fmla="*/ 914 w 1413"/>
                  <a:gd name="T37" fmla="*/ 3 h 10"/>
                  <a:gd name="T38" fmla="*/ 753 w 1413"/>
                  <a:gd name="T39" fmla="*/ 3 h 10"/>
                  <a:gd name="T40" fmla="*/ 587 w 1413"/>
                  <a:gd name="T41" fmla="*/ 3 h 10"/>
                  <a:gd name="T42" fmla="*/ 587 w 1413"/>
                  <a:gd name="T43" fmla="*/ 7 h 10"/>
                  <a:gd name="T44" fmla="*/ 748 w 1413"/>
                  <a:gd name="T45" fmla="*/ 7 h 10"/>
                  <a:gd name="T46" fmla="*/ 748 w 1413"/>
                  <a:gd name="T47" fmla="*/ 3 h 10"/>
                  <a:gd name="T48" fmla="*/ 587 w 1413"/>
                  <a:gd name="T49" fmla="*/ 3 h 10"/>
                  <a:gd name="T50" fmla="*/ 419 w 1413"/>
                  <a:gd name="T51" fmla="*/ 3 h 10"/>
                  <a:gd name="T52" fmla="*/ 419 w 1413"/>
                  <a:gd name="T53" fmla="*/ 7 h 10"/>
                  <a:gd name="T54" fmla="*/ 580 w 1413"/>
                  <a:gd name="T55" fmla="*/ 7 h 10"/>
                  <a:gd name="T56" fmla="*/ 580 w 1413"/>
                  <a:gd name="T57" fmla="*/ 3 h 10"/>
                  <a:gd name="T58" fmla="*/ 419 w 1413"/>
                  <a:gd name="T59" fmla="*/ 3 h 10"/>
                  <a:gd name="T60" fmla="*/ 313 w 1413"/>
                  <a:gd name="T61" fmla="*/ 0 h 10"/>
                  <a:gd name="T62" fmla="*/ 313 w 1413"/>
                  <a:gd name="T63" fmla="*/ 7 h 10"/>
                  <a:gd name="T64" fmla="*/ 414 w 1413"/>
                  <a:gd name="T65" fmla="*/ 7 h 10"/>
                  <a:gd name="T66" fmla="*/ 414 w 1413"/>
                  <a:gd name="T67" fmla="*/ 3 h 10"/>
                  <a:gd name="T68" fmla="*/ 313 w 1413"/>
                  <a:gd name="T69" fmla="*/ 0 h 10"/>
                  <a:gd name="T70" fmla="*/ 254 w 1413"/>
                  <a:gd name="T71" fmla="*/ 0 h 10"/>
                  <a:gd name="T72" fmla="*/ 254 w 1413"/>
                  <a:gd name="T73" fmla="*/ 7 h 10"/>
                  <a:gd name="T74" fmla="*/ 275 w 1413"/>
                  <a:gd name="T75" fmla="*/ 7 h 10"/>
                  <a:gd name="T76" fmla="*/ 275 w 1413"/>
                  <a:gd name="T77" fmla="*/ 0 h 10"/>
                  <a:gd name="T78" fmla="*/ 254 w 1413"/>
                  <a:gd name="T79" fmla="*/ 0 h 10"/>
                  <a:gd name="T80" fmla="*/ 88 w 1413"/>
                  <a:gd name="T81" fmla="*/ 0 h 10"/>
                  <a:gd name="T82" fmla="*/ 88 w 1413"/>
                  <a:gd name="T83" fmla="*/ 7 h 10"/>
                  <a:gd name="T84" fmla="*/ 249 w 1413"/>
                  <a:gd name="T85" fmla="*/ 7 h 10"/>
                  <a:gd name="T86" fmla="*/ 249 w 1413"/>
                  <a:gd name="T87" fmla="*/ 0 h 10"/>
                  <a:gd name="T88" fmla="*/ 88 w 1413"/>
                  <a:gd name="T89" fmla="*/ 0 h 10"/>
                  <a:gd name="T90" fmla="*/ 3 w 1413"/>
                  <a:gd name="T91" fmla="*/ 0 h 10"/>
                  <a:gd name="T92" fmla="*/ 0 w 1413"/>
                  <a:gd name="T93" fmla="*/ 7 h 10"/>
                  <a:gd name="T94" fmla="*/ 83 w 1413"/>
                  <a:gd name="T95" fmla="*/ 7 h 10"/>
                  <a:gd name="T96" fmla="*/ 83 w 1413"/>
                  <a:gd name="T97" fmla="*/ 0 h 10"/>
                  <a:gd name="T98" fmla="*/ 3 w 1413"/>
                  <a:gd name="T9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3" h="10">
                    <a:moveTo>
                      <a:pt x="1249" y="3"/>
                    </a:moveTo>
                    <a:lnTo>
                      <a:pt x="1249" y="10"/>
                    </a:lnTo>
                    <a:lnTo>
                      <a:pt x="1413" y="10"/>
                    </a:lnTo>
                    <a:lnTo>
                      <a:pt x="1413" y="3"/>
                    </a:lnTo>
                    <a:lnTo>
                      <a:pt x="1249" y="3"/>
                    </a:lnTo>
                    <a:moveTo>
                      <a:pt x="1084" y="3"/>
                    </a:moveTo>
                    <a:lnTo>
                      <a:pt x="1084" y="7"/>
                    </a:lnTo>
                    <a:lnTo>
                      <a:pt x="1245" y="10"/>
                    </a:lnTo>
                    <a:lnTo>
                      <a:pt x="1245" y="3"/>
                    </a:lnTo>
                    <a:lnTo>
                      <a:pt x="1084" y="3"/>
                    </a:lnTo>
                    <a:moveTo>
                      <a:pt x="918" y="3"/>
                    </a:moveTo>
                    <a:lnTo>
                      <a:pt x="918" y="7"/>
                    </a:lnTo>
                    <a:lnTo>
                      <a:pt x="1079" y="7"/>
                    </a:lnTo>
                    <a:lnTo>
                      <a:pt x="1079" y="3"/>
                    </a:lnTo>
                    <a:lnTo>
                      <a:pt x="918" y="3"/>
                    </a:lnTo>
                    <a:moveTo>
                      <a:pt x="753" y="3"/>
                    </a:moveTo>
                    <a:lnTo>
                      <a:pt x="753" y="7"/>
                    </a:lnTo>
                    <a:lnTo>
                      <a:pt x="914" y="7"/>
                    </a:lnTo>
                    <a:lnTo>
                      <a:pt x="914" y="3"/>
                    </a:lnTo>
                    <a:lnTo>
                      <a:pt x="753" y="3"/>
                    </a:lnTo>
                    <a:moveTo>
                      <a:pt x="587" y="3"/>
                    </a:moveTo>
                    <a:lnTo>
                      <a:pt x="587" y="7"/>
                    </a:lnTo>
                    <a:lnTo>
                      <a:pt x="748" y="7"/>
                    </a:lnTo>
                    <a:lnTo>
                      <a:pt x="748" y="3"/>
                    </a:lnTo>
                    <a:lnTo>
                      <a:pt x="587" y="3"/>
                    </a:lnTo>
                    <a:moveTo>
                      <a:pt x="419" y="3"/>
                    </a:moveTo>
                    <a:lnTo>
                      <a:pt x="419" y="7"/>
                    </a:lnTo>
                    <a:lnTo>
                      <a:pt x="580" y="7"/>
                    </a:lnTo>
                    <a:lnTo>
                      <a:pt x="580" y="3"/>
                    </a:lnTo>
                    <a:lnTo>
                      <a:pt x="419" y="3"/>
                    </a:lnTo>
                    <a:moveTo>
                      <a:pt x="313" y="0"/>
                    </a:moveTo>
                    <a:lnTo>
                      <a:pt x="313" y="7"/>
                    </a:lnTo>
                    <a:lnTo>
                      <a:pt x="414" y="7"/>
                    </a:lnTo>
                    <a:lnTo>
                      <a:pt x="414" y="3"/>
                    </a:lnTo>
                    <a:lnTo>
                      <a:pt x="313" y="0"/>
                    </a:lnTo>
                    <a:moveTo>
                      <a:pt x="254" y="0"/>
                    </a:moveTo>
                    <a:lnTo>
                      <a:pt x="254" y="7"/>
                    </a:lnTo>
                    <a:lnTo>
                      <a:pt x="275" y="7"/>
                    </a:lnTo>
                    <a:lnTo>
                      <a:pt x="275" y="0"/>
                    </a:lnTo>
                    <a:lnTo>
                      <a:pt x="254" y="0"/>
                    </a:lnTo>
                    <a:moveTo>
                      <a:pt x="88" y="0"/>
                    </a:moveTo>
                    <a:lnTo>
                      <a:pt x="88" y="7"/>
                    </a:lnTo>
                    <a:lnTo>
                      <a:pt x="249" y="7"/>
                    </a:lnTo>
                    <a:lnTo>
                      <a:pt x="249" y="0"/>
                    </a:lnTo>
                    <a:lnTo>
                      <a:pt x="88" y="0"/>
                    </a:lnTo>
                    <a:moveTo>
                      <a:pt x="3" y="0"/>
                    </a:moveTo>
                    <a:lnTo>
                      <a:pt x="0" y="7"/>
                    </a:lnTo>
                    <a:lnTo>
                      <a:pt x="83" y="7"/>
                    </a:lnTo>
                    <a:lnTo>
                      <a:pt x="8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69" name="Rectangle 1288"/>
              <p:cNvSpPr>
                <a:spLocks noChangeArrowheads="1"/>
              </p:cNvSpPr>
              <p:nvPr/>
            </p:nvSpPr>
            <p:spPr bwMode="auto">
              <a:xfrm>
                <a:off x="3967" y="2106"/>
                <a:ext cx="4"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70" name="Rectangle 1289"/>
              <p:cNvSpPr>
                <a:spLocks noChangeArrowheads="1"/>
              </p:cNvSpPr>
              <p:nvPr/>
            </p:nvSpPr>
            <p:spPr bwMode="auto">
              <a:xfrm>
                <a:off x="3967" y="2106"/>
                <a:ext cx="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71" name="Rectangle 1290"/>
              <p:cNvSpPr>
                <a:spLocks noChangeArrowheads="1"/>
              </p:cNvSpPr>
              <p:nvPr/>
            </p:nvSpPr>
            <p:spPr bwMode="auto">
              <a:xfrm>
                <a:off x="3801" y="2106"/>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72" name="Rectangle 1291"/>
              <p:cNvSpPr>
                <a:spLocks noChangeArrowheads="1"/>
              </p:cNvSpPr>
              <p:nvPr/>
            </p:nvSpPr>
            <p:spPr bwMode="auto">
              <a:xfrm>
                <a:off x="3801" y="2106"/>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73" name="Rectangle 1292"/>
              <p:cNvSpPr>
                <a:spLocks noChangeArrowheads="1"/>
              </p:cNvSpPr>
              <p:nvPr/>
            </p:nvSpPr>
            <p:spPr bwMode="auto">
              <a:xfrm>
                <a:off x="3636" y="2106"/>
                <a:ext cx="4"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74" name="Rectangle 1293"/>
              <p:cNvSpPr>
                <a:spLocks noChangeArrowheads="1"/>
              </p:cNvSpPr>
              <p:nvPr/>
            </p:nvSpPr>
            <p:spPr bwMode="auto">
              <a:xfrm>
                <a:off x="3636" y="2106"/>
                <a:ext cx="4"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75" name="Rectangle 1294"/>
              <p:cNvSpPr>
                <a:spLocks noChangeArrowheads="1"/>
              </p:cNvSpPr>
              <p:nvPr/>
            </p:nvSpPr>
            <p:spPr bwMode="auto">
              <a:xfrm>
                <a:off x="3470" y="2106"/>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76" name="Rectangle 1295"/>
              <p:cNvSpPr>
                <a:spLocks noChangeArrowheads="1"/>
              </p:cNvSpPr>
              <p:nvPr/>
            </p:nvSpPr>
            <p:spPr bwMode="auto">
              <a:xfrm>
                <a:off x="3470" y="2106"/>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77" name="Rectangle 1296"/>
              <p:cNvSpPr>
                <a:spLocks noChangeArrowheads="1"/>
              </p:cNvSpPr>
              <p:nvPr/>
            </p:nvSpPr>
            <p:spPr bwMode="auto">
              <a:xfrm>
                <a:off x="3302" y="2106"/>
                <a:ext cx="7"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78" name="Rectangle 1297"/>
              <p:cNvSpPr>
                <a:spLocks noChangeArrowheads="1"/>
              </p:cNvSpPr>
              <p:nvPr/>
            </p:nvSpPr>
            <p:spPr bwMode="auto">
              <a:xfrm>
                <a:off x="3302" y="2106"/>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79" name="Rectangle 1298"/>
              <p:cNvSpPr>
                <a:spLocks noChangeArrowheads="1"/>
              </p:cNvSpPr>
              <p:nvPr/>
            </p:nvSpPr>
            <p:spPr bwMode="auto">
              <a:xfrm>
                <a:off x="3136" y="2106"/>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80" name="Rectangle 1299"/>
              <p:cNvSpPr>
                <a:spLocks noChangeArrowheads="1"/>
              </p:cNvSpPr>
              <p:nvPr/>
            </p:nvSpPr>
            <p:spPr bwMode="auto">
              <a:xfrm>
                <a:off x="3136" y="2106"/>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81" name="Rectangle 1300"/>
              <p:cNvSpPr>
                <a:spLocks noChangeArrowheads="1"/>
              </p:cNvSpPr>
              <p:nvPr/>
            </p:nvSpPr>
            <p:spPr bwMode="auto">
              <a:xfrm>
                <a:off x="2971" y="2103"/>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82" name="Rectangle 1301"/>
              <p:cNvSpPr>
                <a:spLocks noChangeArrowheads="1"/>
              </p:cNvSpPr>
              <p:nvPr/>
            </p:nvSpPr>
            <p:spPr bwMode="auto">
              <a:xfrm>
                <a:off x="2971" y="2103"/>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83" name="Rectangle 1302"/>
              <p:cNvSpPr>
                <a:spLocks noChangeArrowheads="1"/>
              </p:cNvSpPr>
              <p:nvPr/>
            </p:nvSpPr>
            <p:spPr bwMode="auto">
              <a:xfrm>
                <a:off x="2805" y="2103"/>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84" name="Rectangle 1303"/>
              <p:cNvSpPr>
                <a:spLocks noChangeArrowheads="1"/>
              </p:cNvSpPr>
              <p:nvPr/>
            </p:nvSpPr>
            <p:spPr bwMode="auto">
              <a:xfrm>
                <a:off x="2805" y="2103"/>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85" name="Rectangle 1304"/>
              <p:cNvSpPr>
                <a:spLocks noChangeArrowheads="1"/>
              </p:cNvSpPr>
              <p:nvPr/>
            </p:nvSpPr>
            <p:spPr bwMode="auto">
              <a:xfrm>
                <a:off x="2472" y="2103"/>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86" name="Rectangle 1305"/>
              <p:cNvSpPr>
                <a:spLocks noChangeArrowheads="1"/>
              </p:cNvSpPr>
              <p:nvPr/>
            </p:nvSpPr>
            <p:spPr bwMode="auto">
              <a:xfrm>
                <a:off x="2472" y="2103"/>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87" name="Rectangle 1306"/>
              <p:cNvSpPr>
                <a:spLocks noChangeArrowheads="1"/>
              </p:cNvSpPr>
              <p:nvPr/>
            </p:nvSpPr>
            <p:spPr bwMode="auto">
              <a:xfrm>
                <a:off x="2306" y="2103"/>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88" name="Rectangle 1307"/>
              <p:cNvSpPr>
                <a:spLocks noChangeArrowheads="1"/>
              </p:cNvSpPr>
              <p:nvPr/>
            </p:nvSpPr>
            <p:spPr bwMode="auto">
              <a:xfrm>
                <a:off x="2306" y="2103"/>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89" name="Rectangle 1308"/>
              <p:cNvSpPr>
                <a:spLocks noChangeArrowheads="1"/>
              </p:cNvSpPr>
              <p:nvPr/>
            </p:nvSpPr>
            <p:spPr bwMode="auto">
              <a:xfrm>
                <a:off x="2140" y="2103"/>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90" name="Rectangle 1309"/>
              <p:cNvSpPr>
                <a:spLocks noChangeArrowheads="1"/>
              </p:cNvSpPr>
              <p:nvPr/>
            </p:nvSpPr>
            <p:spPr bwMode="auto">
              <a:xfrm>
                <a:off x="2140" y="2103"/>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91" name="Rectangle 1310"/>
              <p:cNvSpPr>
                <a:spLocks noChangeArrowheads="1"/>
              </p:cNvSpPr>
              <p:nvPr/>
            </p:nvSpPr>
            <p:spPr bwMode="auto">
              <a:xfrm>
                <a:off x="1975" y="2103"/>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92" name="Rectangle 1311"/>
              <p:cNvSpPr>
                <a:spLocks noChangeArrowheads="1"/>
              </p:cNvSpPr>
              <p:nvPr/>
            </p:nvSpPr>
            <p:spPr bwMode="auto">
              <a:xfrm>
                <a:off x="1975" y="2103"/>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93" name="Rectangle 1312"/>
              <p:cNvSpPr>
                <a:spLocks noChangeArrowheads="1"/>
              </p:cNvSpPr>
              <p:nvPr/>
            </p:nvSpPr>
            <p:spPr bwMode="auto">
              <a:xfrm>
                <a:off x="1807" y="2103"/>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94" name="Rectangle 1313"/>
              <p:cNvSpPr>
                <a:spLocks noChangeArrowheads="1"/>
              </p:cNvSpPr>
              <p:nvPr/>
            </p:nvSpPr>
            <p:spPr bwMode="auto">
              <a:xfrm>
                <a:off x="1807" y="2103"/>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95" name="Rectangle 1314"/>
              <p:cNvSpPr>
                <a:spLocks noChangeArrowheads="1"/>
              </p:cNvSpPr>
              <p:nvPr/>
            </p:nvSpPr>
            <p:spPr bwMode="auto">
              <a:xfrm>
                <a:off x="1641" y="2101"/>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96" name="Rectangle 1315"/>
              <p:cNvSpPr>
                <a:spLocks noChangeArrowheads="1"/>
              </p:cNvSpPr>
              <p:nvPr/>
            </p:nvSpPr>
            <p:spPr bwMode="auto">
              <a:xfrm>
                <a:off x="1641" y="2101"/>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97" name="Rectangle 1316"/>
              <p:cNvSpPr>
                <a:spLocks noChangeArrowheads="1"/>
              </p:cNvSpPr>
              <p:nvPr/>
            </p:nvSpPr>
            <p:spPr bwMode="auto">
              <a:xfrm>
                <a:off x="1476" y="2101"/>
                <a:ext cx="4"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98" name="Rectangle 1317"/>
              <p:cNvSpPr>
                <a:spLocks noChangeArrowheads="1"/>
              </p:cNvSpPr>
              <p:nvPr/>
            </p:nvSpPr>
            <p:spPr bwMode="auto">
              <a:xfrm>
                <a:off x="1476" y="2101"/>
                <a:ext cx="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99" name="Rectangle 1318"/>
              <p:cNvSpPr>
                <a:spLocks noChangeArrowheads="1"/>
              </p:cNvSpPr>
              <p:nvPr/>
            </p:nvSpPr>
            <p:spPr bwMode="auto">
              <a:xfrm>
                <a:off x="1310" y="2101"/>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00" name="Rectangle 1319"/>
              <p:cNvSpPr>
                <a:spLocks noChangeArrowheads="1"/>
              </p:cNvSpPr>
              <p:nvPr/>
            </p:nvSpPr>
            <p:spPr bwMode="auto">
              <a:xfrm>
                <a:off x="1310" y="2101"/>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01" name="Rectangle 1320"/>
              <p:cNvSpPr>
                <a:spLocks noChangeArrowheads="1"/>
              </p:cNvSpPr>
              <p:nvPr/>
            </p:nvSpPr>
            <p:spPr bwMode="auto">
              <a:xfrm>
                <a:off x="1144" y="2101"/>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02" name="Rectangle 1321"/>
              <p:cNvSpPr>
                <a:spLocks noChangeArrowheads="1"/>
              </p:cNvSpPr>
              <p:nvPr/>
            </p:nvSpPr>
            <p:spPr bwMode="auto">
              <a:xfrm>
                <a:off x="1144" y="2101"/>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03" name="Rectangle 1322"/>
              <p:cNvSpPr>
                <a:spLocks noChangeArrowheads="1"/>
              </p:cNvSpPr>
              <p:nvPr/>
            </p:nvSpPr>
            <p:spPr bwMode="auto">
              <a:xfrm>
                <a:off x="976" y="2101"/>
                <a:ext cx="8"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04" name="Rectangle 1323"/>
              <p:cNvSpPr>
                <a:spLocks noChangeArrowheads="1"/>
              </p:cNvSpPr>
              <p:nvPr/>
            </p:nvSpPr>
            <p:spPr bwMode="auto">
              <a:xfrm>
                <a:off x="976" y="2101"/>
                <a:ext cx="8"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05" name="Freeform 1324"/>
              <p:cNvSpPr>
                <a:spLocks noEditPoints="1"/>
              </p:cNvSpPr>
              <p:nvPr/>
            </p:nvSpPr>
            <p:spPr bwMode="auto">
              <a:xfrm>
                <a:off x="946" y="1935"/>
                <a:ext cx="1949" cy="10"/>
              </a:xfrm>
              <a:custGeom>
                <a:avLst/>
                <a:gdLst>
                  <a:gd name="T0" fmla="*/ 1864 w 1949"/>
                  <a:gd name="T1" fmla="*/ 7 h 10"/>
                  <a:gd name="T2" fmla="*/ 1949 w 1949"/>
                  <a:gd name="T3" fmla="*/ 3 h 10"/>
                  <a:gd name="T4" fmla="*/ 1852 w 1949"/>
                  <a:gd name="T5" fmla="*/ 3 h 10"/>
                  <a:gd name="T6" fmla="*/ 1859 w 1949"/>
                  <a:gd name="T7" fmla="*/ 7 h 10"/>
                  <a:gd name="T8" fmla="*/ 1852 w 1949"/>
                  <a:gd name="T9" fmla="*/ 3 h 10"/>
                  <a:gd name="T10" fmla="*/ 1698 w 1949"/>
                  <a:gd name="T11" fmla="*/ 7 h 10"/>
                  <a:gd name="T12" fmla="*/ 1755 w 1949"/>
                  <a:gd name="T13" fmla="*/ 3 h 10"/>
                  <a:gd name="T14" fmla="*/ 1533 w 1949"/>
                  <a:gd name="T15" fmla="*/ 3 h 10"/>
                  <a:gd name="T16" fmla="*/ 1694 w 1949"/>
                  <a:gd name="T17" fmla="*/ 7 h 10"/>
                  <a:gd name="T18" fmla="*/ 1533 w 1949"/>
                  <a:gd name="T19" fmla="*/ 3 h 10"/>
                  <a:gd name="T20" fmla="*/ 1367 w 1949"/>
                  <a:gd name="T21" fmla="*/ 7 h 10"/>
                  <a:gd name="T22" fmla="*/ 1526 w 1949"/>
                  <a:gd name="T23" fmla="*/ 3 h 10"/>
                  <a:gd name="T24" fmla="*/ 1199 w 1949"/>
                  <a:gd name="T25" fmla="*/ 3 h 10"/>
                  <a:gd name="T26" fmla="*/ 1360 w 1949"/>
                  <a:gd name="T27" fmla="*/ 7 h 10"/>
                  <a:gd name="T28" fmla="*/ 1199 w 1949"/>
                  <a:gd name="T29" fmla="*/ 3 h 10"/>
                  <a:gd name="T30" fmla="*/ 1034 w 1949"/>
                  <a:gd name="T31" fmla="*/ 7 h 10"/>
                  <a:gd name="T32" fmla="*/ 1194 w 1949"/>
                  <a:gd name="T33" fmla="*/ 3 h 10"/>
                  <a:gd name="T34" fmla="*/ 884 w 1949"/>
                  <a:gd name="T35" fmla="*/ 0 h 10"/>
                  <a:gd name="T36" fmla="*/ 1029 w 1949"/>
                  <a:gd name="T37" fmla="*/ 7 h 10"/>
                  <a:gd name="T38" fmla="*/ 884 w 1949"/>
                  <a:gd name="T39" fmla="*/ 0 h 10"/>
                  <a:gd name="T40" fmla="*/ 868 w 1949"/>
                  <a:gd name="T41" fmla="*/ 7 h 10"/>
                  <a:gd name="T42" fmla="*/ 870 w 1949"/>
                  <a:gd name="T43" fmla="*/ 0 h 10"/>
                  <a:gd name="T44" fmla="*/ 702 w 1949"/>
                  <a:gd name="T45" fmla="*/ 0 h 10"/>
                  <a:gd name="T46" fmla="*/ 863 w 1949"/>
                  <a:gd name="T47" fmla="*/ 7 h 10"/>
                  <a:gd name="T48" fmla="*/ 702 w 1949"/>
                  <a:gd name="T49" fmla="*/ 0 h 10"/>
                  <a:gd name="T50" fmla="*/ 534 w 1949"/>
                  <a:gd name="T51" fmla="*/ 5 h 10"/>
                  <a:gd name="T52" fmla="*/ 695 w 1949"/>
                  <a:gd name="T53" fmla="*/ 0 h 10"/>
                  <a:gd name="T54" fmla="*/ 369 w 1949"/>
                  <a:gd name="T55" fmla="*/ 0 h 10"/>
                  <a:gd name="T56" fmla="*/ 530 w 1949"/>
                  <a:gd name="T57" fmla="*/ 5 h 10"/>
                  <a:gd name="T58" fmla="*/ 369 w 1949"/>
                  <a:gd name="T59" fmla="*/ 0 h 10"/>
                  <a:gd name="T60" fmla="*/ 329 w 1949"/>
                  <a:gd name="T61" fmla="*/ 5 h 10"/>
                  <a:gd name="T62" fmla="*/ 364 w 1949"/>
                  <a:gd name="T63" fmla="*/ 0 h 10"/>
                  <a:gd name="T64" fmla="*/ 203 w 1949"/>
                  <a:gd name="T65" fmla="*/ 0 h 10"/>
                  <a:gd name="T66" fmla="*/ 291 w 1949"/>
                  <a:gd name="T67" fmla="*/ 5 h 10"/>
                  <a:gd name="T68" fmla="*/ 203 w 1949"/>
                  <a:gd name="T69" fmla="*/ 0 h 10"/>
                  <a:gd name="T70" fmla="*/ 38 w 1949"/>
                  <a:gd name="T71" fmla="*/ 5 h 10"/>
                  <a:gd name="T72" fmla="*/ 198 w 1949"/>
                  <a:gd name="T73" fmla="*/ 0 h 10"/>
                  <a:gd name="T74" fmla="*/ 0 w 1949"/>
                  <a:gd name="T75" fmla="*/ 0 h 10"/>
                  <a:gd name="T76" fmla="*/ 33 w 1949"/>
                  <a:gd name="T77" fmla="*/ 5 h 10"/>
                  <a:gd name="T78" fmla="*/ 0 w 1949"/>
                  <a:gd name="T7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49" h="10">
                    <a:moveTo>
                      <a:pt x="1864" y="3"/>
                    </a:moveTo>
                    <a:lnTo>
                      <a:pt x="1864" y="7"/>
                    </a:lnTo>
                    <a:lnTo>
                      <a:pt x="1944" y="10"/>
                    </a:lnTo>
                    <a:lnTo>
                      <a:pt x="1949" y="3"/>
                    </a:lnTo>
                    <a:lnTo>
                      <a:pt x="1864" y="3"/>
                    </a:lnTo>
                    <a:close/>
                    <a:moveTo>
                      <a:pt x="1852" y="3"/>
                    </a:moveTo>
                    <a:lnTo>
                      <a:pt x="1850" y="7"/>
                    </a:lnTo>
                    <a:lnTo>
                      <a:pt x="1859" y="7"/>
                    </a:lnTo>
                    <a:lnTo>
                      <a:pt x="1859" y="3"/>
                    </a:lnTo>
                    <a:lnTo>
                      <a:pt x="1852" y="3"/>
                    </a:lnTo>
                    <a:close/>
                    <a:moveTo>
                      <a:pt x="1698" y="3"/>
                    </a:moveTo>
                    <a:lnTo>
                      <a:pt x="1698" y="7"/>
                    </a:lnTo>
                    <a:lnTo>
                      <a:pt x="1753" y="7"/>
                    </a:lnTo>
                    <a:lnTo>
                      <a:pt x="1755" y="3"/>
                    </a:lnTo>
                    <a:lnTo>
                      <a:pt x="1698" y="3"/>
                    </a:lnTo>
                    <a:close/>
                    <a:moveTo>
                      <a:pt x="1533" y="3"/>
                    </a:moveTo>
                    <a:lnTo>
                      <a:pt x="1533" y="7"/>
                    </a:lnTo>
                    <a:lnTo>
                      <a:pt x="1694" y="7"/>
                    </a:lnTo>
                    <a:lnTo>
                      <a:pt x="1694" y="3"/>
                    </a:lnTo>
                    <a:lnTo>
                      <a:pt x="1533" y="3"/>
                    </a:lnTo>
                    <a:close/>
                    <a:moveTo>
                      <a:pt x="1367" y="3"/>
                    </a:moveTo>
                    <a:lnTo>
                      <a:pt x="1367" y="7"/>
                    </a:lnTo>
                    <a:lnTo>
                      <a:pt x="1526" y="7"/>
                    </a:lnTo>
                    <a:lnTo>
                      <a:pt x="1526" y="3"/>
                    </a:lnTo>
                    <a:lnTo>
                      <a:pt x="1367" y="3"/>
                    </a:lnTo>
                    <a:close/>
                    <a:moveTo>
                      <a:pt x="1199" y="3"/>
                    </a:moveTo>
                    <a:lnTo>
                      <a:pt x="1199" y="7"/>
                    </a:lnTo>
                    <a:lnTo>
                      <a:pt x="1360" y="7"/>
                    </a:lnTo>
                    <a:lnTo>
                      <a:pt x="1360" y="3"/>
                    </a:lnTo>
                    <a:lnTo>
                      <a:pt x="1199" y="3"/>
                    </a:lnTo>
                    <a:close/>
                    <a:moveTo>
                      <a:pt x="1034" y="0"/>
                    </a:moveTo>
                    <a:lnTo>
                      <a:pt x="1034" y="7"/>
                    </a:lnTo>
                    <a:lnTo>
                      <a:pt x="1194" y="7"/>
                    </a:lnTo>
                    <a:lnTo>
                      <a:pt x="1194" y="3"/>
                    </a:lnTo>
                    <a:lnTo>
                      <a:pt x="1034" y="0"/>
                    </a:lnTo>
                    <a:close/>
                    <a:moveTo>
                      <a:pt x="884" y="0"/>
                    </a:moveTo>
                    <a:lnTo>
                      <a:pt x="884" y="7"/>
                    </a:lnTo>
                    <a:lnTo>
                      <a:pt x="1029" y="7"/>
                    </a:lnTo>
                    <a:lnTo>
                      <a:pt x="1029" y="0"/>
                    </a:lnTo>
                    <a:lnTo>
                      <a:pt x="884" y="0"/>
                    </a:lnTo>
                    <a:close/>
                    <a:moveTo>
                      <a:pt x="868" y="0"/>
                    </a:moveTo>
                    <a:lnTo>
                      <a:pt x="868" y="7"/>
                    </a:lnTo>
                    <a:lnTo>
                      <a:pt x="870" y="7"/>
                    </a:lnTo>
                    <a:lnTo>
                      <a:pt x="870" y="0"/>
                    </a:lnTo>
                    <a:lnTo>
                      <a:pt x="868" y="0"/>
                    </a:lnTo>
                    <a:close/>
                    <a:moveTo>
                      <a:pt x="702" y="0"/>
                    </a:moveTo>
                    <a:lnTo>
                      <a:pt x="702" y="7"/>
                    </a:lnTo>
                    <a:lnTo>
                      <a:pt x="863" y="7"/>
                    </a:lnTo>
                    <a:lnTo>
                      <a:pt x="863" y="0"/>
                    </a:lnTo>
                    <a:lnTo>
                      <a:pt x="702" y="0"/>
                    </a:lnTo>
                    <a:close/>
                    <a:moveTo>
                      <a:pt x="534" y="0"/>
                    </a:moveTo>
                    <a:lnTo>
                      <a:pt x="534" y="5"/>
                    </a:lnTo>
                    <a:lnTo>
                      <a:pt x="695" y="7"/>
                    </a:lnTo>
                    <a:lnTo>
                      <a:pt x="695" y="0"/>
                    </a:lnTo>
                    <a:lnTo>
                      <a:pt x="534" y="0"/>
                    </a:lnTo>
                    <a:close/>
                    <a:moveTo>
                      <a:pt x="369" y="0"/>
                    </a:moveTo>
                    <a:lnTo>
                      <a:pt x="369" y="5"/>
                    </a:lnTo>
                    <a:lnTo>
                      <a:pt x="530" y="5"/>
                    </a:lnTo>
                    <a:lnTo>
                      <a:pt x="530" y="0"/>
                    </a:lnTo>
                    <a:lnTo>
                      <a:pt x="369" y="0"/>
                    </a:lnTo>
                    <a:close/>
                    <a:moveTo>
                      <a:pt x="329" y="0"/>
                    </a:moveTo>
                    <a:lnTo>
                      <a:pt x="329" y="5"/>
                    </a:lnTo>
                    <a:lnTo>
                      <a:pt x="364" y="5"/>
                    </a:lnTo>
                    <a:lnTo>
                      <a:pt x="364" y="0"/>
                    </a:lnTo>
                    <a:lnTo>
                      <a:pt x="329" y="0"/>
                    </a:lnTo>
                    <a:close/>
                    <a:moveTo>
                      <a:pt x="203" y="0"/>
                    </a:moveTo>
                    <a:lnTo>
                      <a:pt x="203" y="5"/>
                    </a:lnTo>
                    <a:lnTo>
                      <a:pt x="291" y="5"/>
                    </a:lnTo>
                    <a:lnTo>
                      <a:pt x="291" y="0"/>
                    </a:lnTo>
                    <a:lnTo>
                      <a:pt x="203" y="0"/>
                    </a:lnTo>
                    <a:close/>
                    <a:moveTo>
                      <a:pt x="38" y="0"/>
                    </a:moveTo>
                    <a:lnTo>
                      <a:pt x="38" y="5"/>
                    </a:lnTo>
                    <a:lnTo>
                      <a:pt x="198" y="5"/>
                    </a:lnTo>
                    <a:lnTo>
                      <a:pt x="198" y="0"/>
                    </a:lnTo>
                    <a:lnTo>
                      <a:pt x="38" y="0"/>
                    </a:lnTo>
                    <a:close/>
                    <a:moveTo>
                      <a:pt x="0" y="0"/>
                    </a:moveTo>
                    <a:lnTo>
                      <a:pt x="0" y="5"/>
                    </a:lnTo>
                    <a:lnTo>
                      <a:pt x="33" y="5"/>
                    </a:lnTo>
                    <a:lnTo>
                      <a:pt x="33"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06" name="Freeform 1325"/>
              <p:cNvSpPr>
                <a:spLocks noEditPoints="1"/>
              </p:cNvSpPr>
              <p:nvPr/>
            </p:nvSpPr>
            <p:spPr bwMode="auto">
              <a:xfrm>
                <a:off x="946" y="1935"/>
                <a:ext cx="1949" cy="10"/>
              </a:xfrm>
              <a:custGeom>
                <a:avLst/>
                <a:gdLst>
                  <a:gd name="T0" fmla="*/ 1864 w 1949"/>
                  <a:gd name="T1" fmla="*/ 7 h 10"/>
                  <a:gd name="T2" fmla="*/ 1949 w 1949"/>
                  <a:gd name="T3" fmla="*/ 3 h 10"/>
                  <a:gd name="T4" fmla="*/ 1852 w 1949"/>
                  <a:gd name="T5" fmla="*/ 3 h 10"/>
                  <a:gd name="T6" fmla="*/ 1859 w 1949"/>
                  <a:gd name="T7" fmla="*/ 7 h 10"/>
                  <a:gd name="T8" fmla="*/ 1852 w 1949"/>
                  <a:gd name="T9" fmla="*/ 3 h 10"/>
                  <a:gd name="T10" fmla="*/ 1698 w 1949"/>
                  <a:gd name="T11" fmla="*/ 7 h 10"/>
                  <a:gd name="T12" fmla="*/ 1755 w 1949"/>
                  <a:gd name="T13" fmla="*/ 3 h 10"/>
                  <a:gd name="T14" fmla="*/ 1533 w 1949"/>
                  <a:gd name="T15" fmla="*/ 3 h 10"/>
                  <a:gd name="T16" fmla="*/ 1694 w 1949"/>
                  <a:gd name="T17" fmla="*/ 7 h 10"/>
                  <a:gd name="T18" fmla="*/ 1533 w 1949"/>
                  <a:gd name="T19" fmla="*/ 3 h 10"/>
                  <a:gd name="T20" fmla="*/ 1367 w 1949"/>
                  <a:gd name="T21" fmla="*/ 7 h 10"/>
                  <a:gd name="T22" fmla="*/ 1526 w 1949"/>
                  <a:gd name="T23" fmla="*/ 3 h 10"/>
                  <a:gd name="T24" fmla="*/ 1199 w 1949"/>
                  <a:gd name="T25" fmla="*/ 3 h 10"/>
                  <a:gd name="T26" fmla="*/ 1360 w 1949"/>
                  <a:gd name="T27" fmla="*/ 7 h 10"/>
                  <a:gd name="T28" fmla="*/ 1199 w 1949"/>
                  <a:gd name="T29" fmla="*/ 3 h 10"/>
                  <a:gd name="T30" fmla="*/ 1034 w 1949"/>
                  <a:gd name="T31" fmla="*/ 7 h 10"/>
                  <a:gd name="T32" fmla="*/ 1194 w 1949"/>
                  <a:gd name="T33" fmla="*/ 3 h 10"/>
                  <a:gd name="T34" fmla="*/ 884 w 1949"/>
                  <a:gd name="T35" fmla="*/ 0 h 10"/>
                  <a:gd name="T36" fmla="*/ 1029 w 1949"/>
                  <a:gd name="T37" fmla="*/ 7 h 10"/>
                  <a:gd name="T38" fmla="*/ 884 w 1949"/>
                  <a:gd name="T39" fmla="*/ 0 h 10"/>
                  <a:gd name="T40" fmla="*/ 868 w 1949"/>
                  <a:gd name="T41" fmla="*/ 7 h 10"/>
                  <a:gd name="T42" fmla="*/ 870 w 1949"/>
                  <a:gd name="T43" fmla="*/ 0 h 10"/>
                  <a:gd name="T44" fmla="*/ 702 w 1949"/>
                  <a:gd name="T45" fmla="*/ 0 h 10"/>
                  <a:gd name="T46" fmla="*/ 863 w 1949"/>
                  <a:gd name="T47" fmla="*/ 7 h 10"/>
                  <a:gd name="T48" fmla="*/ 702 w 1949"/>
                  <a:gd name="T49" fmla="*/ 0 h 10"/>
                  <a:gd name="T50" fmla="*/ 534 w 1949"/>
                  <a:gd name="T51" fmla="*/ 5 h 10"/>
                  <a:gd name="T52" fmla="*/ 695 w 1949"/>
                  <a:gd name="T53" fmla="*/ 0 h 10"/>
                  <a:gd name="T54" fmla="*/ 369 w 1949"/>
                  <a:gd name="T55" fmla="*/ 0 h 10"/>
                  <a:gd name="T56" fmla="*/ 530 w 1949"/>
                  <a:gd name="T57" fmla="*/ 5 h 10"/>
                  <a:gd name="T58" fmla="*/ 369 w 1949"/>
                  <a:gd name="T59" fmla="*/ 0 h 10"/>
                  <a:gd name="T60" fmla="*/ 329 w 1949"/>
                  <a:gd name="T61" fmla="*/ 5 h 10"/>
                  <a:gd name="T62" fmla="*/ 364 w 1949"/>
                  <a:gd name="T63" fmla="*/ 0 h 10"/>
                  <a:gd name="T64" fmla="*/ 203 w 1949"/>
                  <a:gd name="T65" fmla="*/ 0 h 10"/>
                  <a:gd name="T66" fmla="*/ 291 w 1949"/>
                  <a:gd name="T67" fmla="*/ 5 h 10"/>
                  <a:gd name="T68" fmla="*/ 203 w 1949"/>
                  <a:gd name="T69" fmla="*/ 0 h 10"/>
                  <a:gd name="T70" fmla="*/ 38 w 1949"/>
                  <a:gd name="T71" fmla="*/ 5 h 10"/>
                  <a:gd name="T72" fmla="*/ 198 w 1949"/>
                  <a:gd name="T73" fmla="*/ 0 h 10"/>
                  <a:gd name="T74" fmla="*/ 0 w 1949"/>
                  <a:gd name="T75" fmla="*/ 0 h 10"/>
                  <a:gd name="T76" fmla="*/ 33 w 1949"/>
                  <a:gd name="T77" fmla="*/ 5 h 10"/>
                  <a:gd name="T78" fmla="*/ 0 w 1949"/>
                  <a:gd name="T7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49" h="10">
                    <a:moveTo>
                      <a:pt x="1864" y="3"/>
                    </a:moveTo>
                    <a:lnTo>
                      <a:pt x="1864" y="7"/>
                    </a:lnTo>
                    <a:lnTo>
                      <a:pt x="1944" y="10"/>
                    </a:lnTo>
                    <a:lnTo>
                      <a:pt x="1949" y="3"/>
                    </a:lnTo>
                    <a:lnTo>
                      <a:pt x="1864" y="3"/>
                    </a:lnTo>
                    <a:moveTo>
                      <a:pt x="1852" y="3"/>
                    </a:moveTo>
                    <a:lnTo>
                      <a:pt x="1850" y="7"/>
                    </a:lnTo>
                    <a:lnTo>
                      <a:pt x="1859" y="7"/>
                    </a:lnTo>
                    <a:lnTo>
                      <a:pt x="1859" y="3"/>
                    </a:lnTo>
                    <a:lnTo>
                      <a:pt x="1852" y="3"/>
                    </a:lnTo>
                    <a:moveTo>
                      <a:pt x="1698" y="3"/>
                    </a:moveTo>
                    <a:lnTo>
                      <a:pt x="1698" y="7"/>
                    </a:lnTo>
                    <a:lnTo>
                      <a:pt x="1753" y="7"/>
                    </a:lnTo>
                    <a:lnTo>
                      <a:pt x="1755" y="3"/>
                    </a:lnTo>
                    <a:lnTo>
                      <a:pt x="1698" y="3"/>
                    </a:lnTo>
                    <a:moveTo>
                      <a:pt x="1533" y="3"/>
                    </a:moveTo>
                    <a:lnTo>
                      <a:pt x="1533" y="7"/>
                    </a:lnTo>
                    <a:lnTo>
                      <a:pt x="1694" y="7"/>
                    </a:lnTo>
                    <a:lnTo>
                      <a:pt x="1694" y="3"/>
                    </a:lnTo>
                    <a:lnTo>
                      <a:pt x="1533" y="3"/>
                    </a:lnTo>
                    <a:moveTo>
                      <a:pt x="1367" y="3"/>
                    </a:moveTo>
                    <a:lnTo>
                      <a:pt x="1367" y="7"/>
                    </a:lnTo>
                    <a:lnTo>
                      <a:pt x="1526" y="7"/>
                    </a:lnTo>
                    <a:lnTo>
                      <a:pt x="1526" y="3"/>
                    </a:lnTo>
                    <a:lnTo>
                      <a:pt x="1367" y="3"/>
                    </a:lnTo>
                    <a:moveTo>
                      <a:pt x="1199" y="3"/>
                    </a:moveTo>
                    <a:lnTo>
                      <a:pt x="1199" y="7"/>
                    </a:lnTo>
                    <a:lnTo>
                      <a:pt x="1360" y="7"/>
                    </a:lnTo>
                    <a:lnTo>
                      <a:pt x="1360" y="3"/>
                    </a:lnTo>
                    <a:lnTo>
                      <a:pt x="1199" y="3"/>
                    </a:lnTo>
                    <a:moveTo>
                      <a:pt x="1034" y="0"/>
                    </a:moveTo>
                    <a:lnTo>
                      <a:pt x="1034" y="7"/>
                    </a:lnTo>
                    <a:lnTo>
                      <a:pt x="1194" y="7"/>
                    </a:lnTo>
                    <a:lnTo>
                      <a:pt x="1194" y="3"/>
                    </a:lnTo>
                    <a:lnTo>
                      <a:pt x="1034" y="0"/>
                    </a:lnTo>
                    <a:moveTo>
                      <a:pt x="884" y="0"/>
                    </a:moveTo>
                    <a:lnTo>
                      <a:pt x="884" y="7"/>
                    </a:lnTo>
                    <a:lnTo>
                      <a:pt x="1029" y="7"/>
                    </a:lnTo>
                    <a:lnTo>
                      <a:pt x="1029" y="0"/>
                    </a:lnTo>
                    <a:lnTo>
                      <a:pt x="884" y="0"/>
                    </a:lnTo>
                    <a:moveTo>
                      <a:pt x="868" y="0"/>
                    </a:moveTo>
                    <a:lnTo>
                      <a:pt x="868" y="7"/>
                    </a:lnTo>
                    <a:lnTo>
                      <a:pt x="870" y="7"/>
                    </a:lnTo>
                    <a:lnTo>
                      <a:pt x="870" y="0"/>
                    </a:lnTo>
                    <a:lnTo>
                      <a:pt x="868" y="0"/>
                    </a:lnTo>
                    <a:moveTo>
                      <a:pt x="702" y="0"/>
                    </a:moveTo>
                    <a:lnTo>
                      <a:pt x="702" y="7"/>
                    </a:lnTo>
                    <a:lnTo>
                      <a:pt x="863" y="7"/>
                    </a:lnTo>
                    <a:lnTo>
                      <a:pt x="863" y="0"/>
                    </a:lnTo>
                    <a:lnTo>
                      <a:pt x="702" y="0"/>
                    </a:lnTo>
                    <a:moveTo>
                      <a:pt x="534" y="0"/>
                    </a:moveTo>
                    <a:lnTo>
                      <a:pt x="534" y="5"/>
                    </a:lnTo>
                    <a:lnTo>
                      <a:pt x="695" y="7"/>
                    </a:lnTo>
                    <a:lnTo>
                      <a:pt x="695" y="0"/>
                    </a:lnTo>
                    <a:lnTo>
                      <a:pt x="534" y="0"/>
                    </a:lnTo>
                    <a:moveTo>
                      <a:pt x="369" y="0"/>
                    </a:moveTo>
                    <a:lnTo>
                      <a:pt x="369" y="5"/>
                    </a:lnTo>
                    <a:lnTo>
                      <a:pt x="530" y="5"/>
                    </a:lnTo>
                    <a:lnTo>
                      <a:pt x="530" y="0"/>
                    </a:lnTo>
                    <a:lnTo>
                      <a:pt x="369" y="0"/>
                    </a:lnTo>
                    <a:moveTo>
                      <a:pt x="329" y="0"/>
                    </a:moveTo>
                    <a:lnTo>
                      <a:pt x="329" y="5"/>
                    </a:lnTo>
                    <a:lnTo>
                      <a:pt x="364" y="5"/>
                    </a:lnTo>
                    <a:lnTo>
                      <a:pt x="364" y="0"/>
                    </a:lnTo>
                    <a:lnTo>
                      <a:pt x="329" y="0"/>
                    </a:lnTo>
                    <a:moveTo>
                      <a:pt x="203" y="0"/>
                    </a:moveTo>
                    <a:lnTo>
                      <a:pt x="203" y="5"/>
                    </a:lnTo>
                    <a:lnTo>
                      <a:pt x="291" y="5"/>
                    </a:lnTo>
                    <a:lnTo>
                      <a:pt x="291" y="0"/>
                    </a:lnTo>
                    <a:lnTo>
                      <a:pt x="203" y="0"/>
                    </a:lnTo>
                    <a:moveTo>
                      <a:pt x="38" y="0"/>
                    </a:moveTo>
                    <a:lnTo>
                      <a:pt x="38" y="5"/>
                    </a:lnTo>
                    <a:lnTo>
                      <a:pt x="198" y="5"/>
                    </a:lnTo>
                    <a:lnTo>
                      <a:pt x="198" y="0"/>
                    </a:lnTo>
                    <a:lnTo>
                      <a:pt x="38" y="0"/>
                    </a:lnTo>
                    <a:moveTo>
                      <a:pt x="0" y="0"/>
                    </a:moveTo>
                    <a:lnTo>
                      <a:pt x="0" y="5"/>
                    </a:lnTo>
                    <a:lnTo>
                      <a:pt x="33" y="5"/>
                    </a:lnTo>
                    <a:lnTo>
                      <a:pt x="3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07" name="Freeform 1326"/>
              <p:cNvSpPr>
                <a:spLocks noEditPoints="1"/>
              </p:cNvSpPr>
              <p:nvPr/>
            </p:nvSpPr>
            <p:spPr bwMode="auto">
              <a:xfrm>
                <a:off x="2890" y="1938"/>
                <a:ext cx="1245" cy="7"/>
              </a:xfrm>
              <a:custGeom>
                <a:avLst/>
                <a:gdLst>
                  <a:gd name="T0" fmla="*/ 1084 w 1245"/>
                  <a:gd name="T1" fmla="*/ 2 h 7"/>
                  <a:gd name="T2" fmla="*/ 1084 w 1245"/>
                  <a:gd name="T3" fmla="*/ 7 h 7"/>
                  <a:gd name="T4" fmla="*/ 1245 w 1245"/>
                  <a:gd name="T5" fmla="*/ 7 h 7"/>
                  <a:gd name="T6" fmla="*/ 1245 w 1245"/>
                  <a:gd name="T7" fmla="*/ 2 h 7"/>
                  <a:gd name="T8" fmla="*/ 1084 w 1245"/>
                  <a:gd name="T9" fmla="*/ 2 h 7"/>
                  <a:gd name="T10" fmla="*/ 916 w 1245"/>
                  <a:gd name="T11" fmla="*/ 2 h 7"/>
                  <a:gd name="T12" fmla="*/ 916 w 1245"/>
                  <a:gd name="T13" fmla="*/ 7 h 7"/>
                  <a:gd name="T14" fmla="*/ 1077 w 1245"/>
                  <a:gd name="T15" fmla="*/ 7 h 7"/>
                  <a:gd name="T16" fmla="*/ 1077 w 1245"/>
                  <a:gd name="T17" fmla="*/ 2 h 7"/>
                  <a:gd name="T18" fmla="*/ 916 w 1245"/>
                  <a:gd name="T19" fmla="*/ 2 h 7"/>
                  <a:gd name="T20" fmla="*/ 750 w 1245"/>
                  <a:gd name="T21" fmla="*/ 2 h 7"/>
                  <a:gd name="T22" fmla="*/ 750 w 1245"/>
                  <a:gd name="T23" fmla="*/ 7 h 7"/>
                  <a:gd name="T24" fmla="*/ 911 w 1245"/>
                  <a:gd name="T25" fmla="*/ 7 h 7"/>
                  <a:gd name="T26" fmla="*/ 911 w 1245"/>
                  <a:gd name="T27" fmla="*/ 2 h 7"/>
                  <a:gd name="T28" fmla="*/ 750 w 1245"/>
                  <a:gd name="T29" fmla="*/ 2 h 7"/>
                  <a:gd name="T30" fmla="*/ 585 w 1245"/>
                  <a:gd name="T31" fmla="*/ 2 h 7"/>
                  <a:gd name="T32" fmla="*/ 585 w 1245"/>
                  <a:gd name="T33" fmla="*/ 7 h 7"/>
                  <a:gd name="T34" fmla="*/ 746 w 1245"/>
                  <a:gd name="T35" fmla="*/ 7 h 7"/>
                  <a:gd name="T36" fmla="*/ 746 w 1245"/>
                  <a:gd name="T37" fmla="*/ 2 h 7"/>
                  <a:gd name="T38" fmla="*/ 585 w 1245"/>
                  <a:gd name="T39" fmla="*/ 2 h 7"/>
                  <a:gd name="T40" fmla="*/ 419 w 1245"/>
                  <a:gd name="T41" fmla="*/ 0 h 7"/>
                  <a:gd name="T42" fmla="*/ 419 w 1245"/>
                  <a:gd name="T43" fmla="*/ 7 h 7"/>
                  <a:gd name="T44" fmla="*/ 580 w 1245"/>
                  <a:gd name="T45" fmla="*/ 7 h 7"/>
                  <a:gd name="T46" fmla="*/ 580 w 1245"/>
                  <a:gd name="T47" fmla="*/ 2 h 7"/>
                  <a:gd name="T48" fmla="*/ 419 w 1245"/>
                  <a:gd name="T49" fmla="*/ 0 h 7"/>
                  <a:gd name="T50" fmla="*/ 253 w 1245"/>
                  <a:gd name="T51" fmla="*/ 0 h 7"/>
                  <a:gd name="T52" fmla="*/ 253 w 1245"/>
                  <a:gd name="T53" fmla="*/ 7 h 7"/>
                  <a:gd name="T54" fmla="*/ 412 w 1245"/>
                  <a:gd name="T55" fmla="*/ 7 h 7"/>
                  <a:gd name="T56" fmla="*/ 412 w 1245"/>
                  <a:gd name="T57" fmla="*/ 0 h 7"/>
                  <a:gd name="T58" fmla="*/ 253 w 1245"/>
                  <a:gd name="T59" fmla="*/ 0 h 7"/>
                  <a:gd name="T60" fmla="*/ 145 w 1245"/>
                  <a:gd name="T61" fmla="*/ 0 h 7"/>
                  <a:gd name="T62" fmla="*/ 145 w 1245"/>
                  <a:gd name="T63" fmla="*/ 7 h 7"/>
                  <a:gd name="T64" fmla="*/ 246 w 1245"/>
                  <a:gd name="T65" fmla="*/ 7 h 7"/>
                  <a:gd name="T66" fmla="*/ 246 w 1245"/>
                  <a:gd name="T67" fmla="*/ 0 h 7"/>
                  <a:gd name="T68" fmla="*/ 145 w 1245"/>
                  <a:gd name="T69" fmla="*/ 0 h 7"/>
                  <a:gd name="T70" fmla="*/ 86 w 1245"/>
                  <a:gd name="T71" fmla="*/ 0 h 7"/>
                  <a:gd name="T72" fmla="*/ 86 w 1245"/>
                  <a:gd name="T73" fmla="*/ 7 h 7"/>
                  <a:gd name="T74" fmla="*/ 109 w 1245"/>
                  <a:gd name="T75" fmla="*/ 7 h 7"/>
                  <a:gd name="T76" fmla="*/ 109 w 1245"/>
                  <a:gd name="T77" fmla="*/ 0 h 7"/>
                  <a:gd name="T78" fmla="*/ 86 w 1245"/>
                  <a:gd name="T79" fmla="*/ 0 h 7"/>
                  <a:gd name="T80" fmla="*/ 5 w 1245"/>
                  <a:gd name="T81" fmla="*/ 0 h 7"/>
                  <a:gd name="T82" fmla="*/ 0 w 1245"/>
                  <a:gd name="T83" fmla="*/ 7 h 7"/>
                  <a:gd name="T84" fmla="*/ 81 w 1245"/>
                  <a:gd name="T85" fmla="*/ 7 h 7"/>
                  <a:gd name="T86" fmla="*/ 81 w 1245"/>
                  <a:gd name="T87" fmla="*/ 0 h 7"/>
                  <a:gd name="T88" fmla="*/ 5 w 1245"/>
                  <a:gd name="T8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45" h="7">
                    <a:moveTo>
                      <a:pt x="1084" y="2"/>
                    </a:moveTo>
                    <a:lnTo>
                      <a:pt x="1084" y="7"/>
                    </a:lnTo>
                    <a:lnTo>
                      <a:pt x="1245" y="7"/>
                    </a:lnTo>
                    <a:lnTo>
                      <a:pt x="1245" y="2"/>
                    </a:lnTo>
                    <a:lnTo>
                      <a:pt x="1084" y="2"/>
                    </a:lnTo>
                    <a:close/>
                    <a:moveTo>
                      <a:pt x="916" y="2"/>
                    </a:moveTo>
                    <a:lnTo>
                      <a:pt x="916" y="7"/>
                    </a:lnTo>
                    <a:lnTo>
                      <a:pt x="1077" y="7"/>
                    </a:lnTo>
                    <a:lnTo>
                      <a:pt x="1077" y="2"/>
                    </a:lnTo>
                    <a:lnTo>
                      <a:pt x="916" y="2"/>
                    </a:lnTo>
                    <a:close/>
                    <a:moveTo>
                      <a:pt x="750" y="2"/>
                    </a:moveTo>
                    <a:lnTo>
                      <a:pt x="750" y="7"/>
                    </a:lnTo>
                    <a:lnTo>
                      <a:pt x="911" y="7"/>
                    </a:lnTo>
                    <a:lnTo>
                      <a:pt x="911" y="2"/>
                    </a:lnTo>
                    <a:lnTo>
                      <a:pt x="750" y="2"/>
                    </a:lnTo>
                    <a:close/>
                    <a:moveTo>
                      <a:pt x="585" y="2"/>
                    </a:moveTo>
                    <a:lnTo>
                      <a:pt x="585" y="7"/>
                    </a:lnTo>
                    <a:lnTo>
                      <a:pt x="746" y="7"/>
                    </a:lnTo>
                    <a:lnTo>
                      <a:pt x="746" y="2"/>
                    </a:lnTo>
                    <a:lnTo>
                      <a:pt x="585" y="2"/>
                    </a:lnTo>
                    <a:close/>
                    <a:moveTo>
                      <a:pt x="419" y="0"/>
                    </a:moveTo>
                    <a:lnTo>
                      <a:pt x="419" y="7"/>
                    </a:lnTo>
                    <a:lnTo>
                      <a:pt x="580" y="7"/>
                    </a:lnTo>
                    <a:lnTo>
                      <a:pt x="580" y="2"/>
                    </a:lnTo>
                    <a:lnTo>
                      <a:pt x="419" y="0"/>
                    </a:lnTo>
                    <a:close/>
                    <a:moveTo>
                      <a:pt x="253" y="0"/>
                    </a:moveTo>
                    <a:lnTo>
                      <a:pt x="253" y="7"/>
                    </a:lnTo>
                    <a:lnTo>
                      <a:pt x="412" y="7"/>
                    </a:lnTo>
                    <a:lnTo>
                      <a:pt x="412" y="0"/>
                    </a:lnTo>
                    <a:lnTo>
                      <a:pt x="253" y="0"/>
                    </a:lnTo>
                    <a:close/>
                    <a:moveTo>
                      <a:pt x="145" y="0"/>
                    </a:moveTo>
                    <a:lnTo>
                      <a:pt x="145" y="7"/>
                    </a:lnTo>
                    <a:lnTo>
                      <a:pt x="246" y="7"/>
                    </a:lnTo>
                    <a:lnTo>
                      <a:pt x="246" y="0"/>
                    </a:lnTo>
                    <a:lnTo>
                      <a:pt x="145" y="0"/>
                    </a:lnTo>
                    <a:close/>
                    <a:moveTo>
                      <a:pt x="86" y="0"/>
                    </a:moveTo>
                    <a:lnTo>
                      <a:pt x="86" y="7"/>
                    </a:lnTo>
                    <a:lnTo>
                      <a:pt x="109" y="7"/>
                    </a:lnTo>
                    <a:lnTo>
                      <a:pt x="109" y="0"/>
                    </a:lnTo>
                    <a:lnTo>
                      <a:pt x="86" y="0"/>
                    </a:lnTo>
                    <a:close/>
                    <a:moveTo>
                      <a:pt x="5" y="0"/>
                    </a:moveTo>
                    <a:lnTo>
                      <a:pt x="0" y="7"/>
                    </a:lnTo>
                    <a:lnTo>
                      <a:pt x="81" y="7"/>
                    </a:lnTo>
                    <a:lnTo>
                      <a:pt x="81" y="0"/>
                    </a:lnTo>
                    <a:lnTo>
                      <a:pt x="5"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08" name="Freeform 1327"/>
              <p:cNvSpPr>
                <a:spLocks noEditPoints="1"/>
              </p:cNvSpPr>
              <p:nvPr/>
            </p:nvSpPr>
            <p:spPr bwMode="auto">
              <a:xfrm>
                <a:off x="2890" y="1938"/>
                <a:ext cx="1245" cy="7"/>
              </a:xfrm>
              <a:custGeom>
                <a:avLst/>
                <a:gdLst>
                  <a:gd name="T0" fmla="*/ 1084 w 1245"/>
                  <a:gd name="T1" fmla="*/ 2 h 7"/>
                  <a:gd name="T2" fmla="*/ 1084 w 1245"/>
                  <a:gd name="T3" fmla="*/ 7 h 7"/>
                  <a:gd name="T4" fmla="*/ 1245 w 1245"/>
                  <a:gd name="T5" fmla="*/ 7 h 7"/>
                  <a:gd name="T6" fmla="*/ 1245 w 1245"/>
                  <a:gd name="T7" fmla="*/ 2 h 7"/>
                  <a:gd name="T8" fmla="*/ 1084 w 1245"/>
                  <a:gd name="T9" fmla="*/ 2 h 7"/>
                  <a:gd name="T10" fmla="*/ 916 w 1245"/>
                  <a:gd name="T11" fmla="*/ 2 h 7"/>
                  <a:gd name="T12" fmla="*/ 916 w 1245"/>
                  <a:gd name="T13" fmla="*/ 7 h 7"/>
                  <a:gd name="T14" fmla="*/ 1077 w 1245"/>
                  <a:gd name="T15" fmla="*/ 7 h 7"/>
                  <a:gd name="T16" fmla="*/ 1077 w 1245"/>
                  <a:gd name="T17" fmla="*/ 2 h 7"/>
                  <a:gd name="T18" fmla="*/ 916 w 1245"/>
                  <a:gd name="T19" fmla="*/ 2 h 7"/>
                  <a:gd name="T20" fmla="*/ 750 w 1245"/>
                  <a:gd name="T21" fmla="*/ 2 h 7"/>
                  <a:gd name="T22" fmla="*/ 750 w 1245"/>
                  <a:gd name="T23" fmla="*/ 7 h 7"/>
                  <a:gd name="T24" fmla="*/ 911 w 1245"/>
                  <a:gd name="T25" fmla="*/ 7 h 7"/>
                  <a:gd name="T26" fmla="*/ 911 w 1245"/>
                  <a:gd name="T27" fmla="*/ 2 h 7"/>
                  <a:gd name="T28" fmla="*/ 750 w 1245"/>
                  <a:gd name="T29" fmla="*/ 2 h 7"/>
                  <a:gd name="T30" fmla="*/ 585 w 1245"/>
                  <a:gd name="T31" fmla="*/ 2 h 7"/>
                  <a:gd name="T32" fmla="*/ 585 w 1245"/>
                  <a:gd name="T33" fmla="*/ 7 h 7"/>
                  <a:gd name="T34" fmla="*/ 746 w 1245"/>
                  <a:gd name="T35" fmla="*/ 7 h 7"/>
                  <a:gd name="T36" fmla="*/ 746 w 1245"/>
                  <a:gd name="T37" fmla="*/ 2 h 7"/>
                  <a:gd name="T38" fmla="*/ 585 w 1245"/>
                  <a:gd name="T39" fmla="*/ 2 h 7"/>
                  <a:gd name="T40" fmla="*/ 419 w 1245"/>
                  <a:gd name="T41" fmla="*/ 0 h 7"/>
                  <a:gd name="T42" fmla="*/ 419 w 1245"/>
                  <a:gd name="T43" fmla="*/ 7 h 7"/>
                  <a:gd name="T44" fmla="*/ 580 w 1245"/>
                  <a:gd name="T45" fmla="*/ 7 h 7"/>
                  <a:gd name="T46" fmla="*/ 580 w 1245"/>
                  <a:gd name="T47" fmla="*/ 2 h 7"/>
                  <a:gd name="T48" fmla="*/ 419 w 1245"/>
                  <a:gd name="T49" fmla="*/ 0 h 7"/>
                  <a:gd name="T50" fmla="*/ 253 w 1245"/>
                  <a:gd name="T51" fmla="*/ 0 h 7"/>
                  <a:gd name="T52" fmla="*/ 253 w 1245"/>
                  <a:gd name="T53" fmla="*/ 7 h 7"/>
                  <a:gd name="T54" fmla="*/ 412 w 1245"/>
                  <a:gd name="T55" fmla="*/ 7 h 7"/>
                  <a:gd name="T56" fmla="*/ 412 w 1245"/>
                  <a:gd name="T57" fmla="*/ 0 h 7"/>
                  <a:gd name="T58" fmla="*/ 253 w 1245"/>
                  <a:gd name="T59" fmla="*/ 0 h 7"/>
                  <a:gd name="T60" fmla="*/ 145 w 1245"/>
                  <a:gd name="T61" fmla="*/ 0 h 7"/>
                  <a:gd name="T62" fmla="*/ 145 w 1245"/>
                  <a:gd name="T63" fmla="*/ 7 h 7"/>
                  <a:gd name="T64" fmla="*/ 246 w 1245"/>
                  <a:gd name="T65" fmla="*/ 7 h 7"/>
                  <a:gd name="T66" fmla="*/ 246 w 1245"/>
                  <a:gd name="T67" fmla="*/ 0 h 7"/>
                  <a:gd name="T68" fmla="*/ 145 w 1245"/>
                  <a:gd name="T69" fmla="*/ 0 h 7"/>
                  <a:gd name="T70" fmla="*/ 86 w 1245"/>
                  <a:gd name="T71" fmla="*/ 0 h 7"/>
                  <a:gd name="T72" fmla="*/ 86 w 1245"/>
                  <a:gd name="T73" fmla="*/ 7 h 7"/>
                  <a:gd name="T74" fmla="*/ 109 w 1245"/>
                  <a:gd name="T75" fmla="*/ 7 h 7"/>
                  <a:gd name="T76" fmla="*/ 109 w 1245"/>
                  <a:gd name="T77" fmla="*/ 0 h 7"/>
                  <a:gd name="T78" fmla="*/ 86 w 1245"/>
                  <a:gd name="T79" fmla="*/ 0 h 7"/>
                  <a:gd name="T80" fmla="*/ 5 w 1245"/>
                  <a:gd name="T81" fmla="*/ 0 h 7"/>
                  <a:gd name="T82" fmla="*/ 0 w 1245"/>
                  <a:gd name="T83" fmla="*/ 7 h 7"/>
                  <a:gd name="T84" fmla="*/ 81 w 1245"/>
                  <a:gd name="T85" fmla="*/ 7 h 7"/>
                  <a:gd name="T86" fmla="*/ 81 w 1245"/>
                  <a:gd name="T87" fmla="*/ 0 h 7"/>
                  <a:gd name="T88" fmla="*/ 5 w 1245"/>
                  <a:gd name="T8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45" h="7">
                    <a:moveTo>
                      <a:pt x="1084" y="2"/>
                    </a:moveTo>
                    <a:lnTo>
                      <a:pt x="1084" y="7"/>
                    </a:lnTo>
                    <a:lnTo>
                      <a:pt x="1245" y="7"/>
                    </a:lnTo>
                    <a:lnTo>
                      <a:pt x="1245" y="2"/>
                    </a:lnTo>
                    <a:lnTo>
                      <a:pt x="1084" y="2"/>
                    </a:lnTo>
                    <a:moveTo>
                      <a:pt x="916" y="2"/>
                    </a:moveTo>
                    <a:lnTo>
                      <a:pt x="916" y="7"/>
                    </a:lnTo>
                    <a:lnTo>
                      <a:pt x="1077" y="7"/>
                    </a:lnTo>
                    <a:lnTo>
                      <a:pt x="1077" y="2"/>
                    </a:lnTo>
                    <a:lnTo>
                      <a:pt x="916" y="2"/>
                    </a:lnTo>
                    <a:moveTo>
                      <a:pt x="750" y="2"/>
                    </a:moveTo>
                    <a:lnTo>
                      <a:pt x="750" y="7"/>
                    </a:lnTo>
                    <a:lnTo>
                      <a:pt x="911" y="7"/>
                    </a:lnTo>
                    <a:lnTo>
                      <a:pt x="911" y="2"/>
                    </a:lnTo>
                    <a:lnTo>
                      <a:pt x="750" y="2"/>
                    </a:lnTo>
                    <a:moveTo>
                      <a:pt x="585" y="2"/>
                    </a:moveTo>
                    <a:lnTo>
                      <a:pt x="585" y="7"/>
                    </a:lnTo>
                    <a:lnTo>
                      <a:pt x="746" y="7"/>
                    </a:lnTo>
                    <a:lnTo>
                      <a:pt x="746" y="2"/>
                    </a:lnTo>
                    <a:lnTo>
                      <a:pt x="585" y="2"/>
                    </a:lnTo>
                    <a:moveTo>
                      <a:pt x="419" y="0"/>
                    </a:moveTo>
                    <a:lnTo>
                      <a:pt x="419" y="7"/>
                    </a:lnTo>
                    <a:lnTo>
                      <a:pt x="580" y="7"/>
                    </a:lnTo>
                    <a:lnTo>
                      <a:pt x="580" y="2"/>
                    </a:lnTo>
                    <a:lnTo>
                      <a:pt x="419" y="0"/>
                    </a:lnTo>
                    <a:moveTo>
                      <a:pt x="253" y="0"/>
                    </a:moveTo>
                    <a:lnTo>
                      <a:pt x="253" y="7"/>
                    </a:lnTo>
                    <a:lnTo>
                      <a:pt x="412" y="7"/>
                    </a:lnTo>
                    <a:lnTo>
                      <a:pt x="412" y="0"/>
                    </a:lnTo>
                    <a:lnTo>
                      <a:pt x="253" y="0"/>
                    </a:lnTo>
                    <a:moveTo>
                      <a:pt x="145" y="0"/>
                    </a:moveTo>
                    <a:lnTo>
                      <a:pt x="145" y="7"/>
                    </a:lnTo>
                    <a:lnTo>
                      <a:pt x="246" y="7"/>
                    </a:lnTo>
                    <a:lnTo>
                      <a:pt x="246" y="0"/>
                    </a:lnTo>
                    <a:lnTo>
                      <a:pt x="145" y="0"/>
                    </a:lnTo>
                    <a:moveTo>
                      <a:pt x="86" y="0"/>
                    </a:moveTo>
                    <a:lnTo>
                      <a:pt x="86" y="7"/>
                    </a:lnTo>
                    <a:lnTo>
                      <a:pt x="109" y="7"/>
                    </a:lnTo>
                    <a:lnTo>
                      <a:pt x="109" y="0"/>
                    </a:lnTo>
                    <a:lnTo>
                      <a:pt x="86" y="0"/>
                    </a:lnTo>
                    <a:moveTo>
                      <a:pt x="5" y="0"/>
                    </a:moveTo>
                    <a:lnTo>
                      <a:pt x="0" y="7"/>
                    </a:lnTo>
                    <a:lnTo>
                      <a:pt x="81" y="7"/>
                    </a:lnTo>
                    <a:lnTo>
                      <a:pt x="81"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09" name="Rectangle 1328"/>
              <p:cNvSpPr>
                <a:spLocks noChangeArrowheads="1"/>
              </p:cNvSpPr>
              <p:nvPr/>
            </p:nvSpPr>
            <p:spPr bwMode="auto">
              <a:xfrm>
                <a:off x="3967" y="1940"/>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10" name="Rectangle 1329"/>
              <p:cNvSpPr>
                <a:spLocks noChangeArrowheads="1"/>
              </p:cNvSpPr>
              <p:nvPr/>
            </p:nvSpPr>
            <p:spPr bwMode="auto">
              <a:xfrm>
                <a:off x="3967" y="1940"/>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11" name="Rectangle 1330"/>
              <p:cNvSpPr>
                <a:spLocks noChangeArrowheads="1"/>
              </p:cNvSpPr>
              <p:nvPr/>
            </p:nvSpPr>
            <p:spPr bwMode="auto">
              <a:xfrm>
                <a:off x="3801" y="1940"/>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12" name="Rectangle 1331"/>
              <p:cNvSpPr>
                <a:spLocks noChangeArrowheads="1"/>
              </p:cNvSpPr>
              <p:nvPr/>
            </p:nvSpPr>
            <p:spPr bwMode="auto">
              <a:xfrm>
                <a:off x="3801" y="1940"/>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13" name="Rectangle 1332"/>
              <p:cNvSpPr>
                <a:spLocks noChangeArrowheads="1"/>
              </p:cNvSpPr>
              <p:nvPr/>
            </p:nvSpPr>
            <p:spPr bwMode="auto">
              <a:xfrm>
                <a:off x="3636" y="1940"/>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14" name="Rectangle 1333"/>
              <p:cNvSpPr>
                <a:spLocks noChangeArrowheads="1"/>
              </p:cNvSpPr>
              <p:nvPr/>
            </p:nvSpPr>
            <p:spPr bwMode="auto">
              <a:xfrm>
                <a:off x="3636" y="1940"/>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15" name="Rectangle 1334"/>
              <p:cNvSpPr>
                <a:spLocks noChangeArrowheads="1"/>
              </p:cNvSpPr>
              <p:nvPr/>
            </p:nvSpPr>
            <p:spPr bwMode="auto">
              <a:xfrm>
                <a:off x="3470" y="1940"/>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16" name="Rectangle 1335"/>
              <p:cNvSpPr>
                <a:spLocks noChangeArrowheads="1"/>
              </p:cNvSpPr>
              <p:nvPr/>
            </p:nvSpPr>
            <p:spPr bwMode="auto">
              <a:xfrm>
                <a:off x="3470" y="1940"/>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17" name="Rectangle 1336"/>
              <p:cNvSpPr>
                <a:spLocks noChangeArrowheads="1"/>
              </p:cNvSpPr>
              <p:nvPr/>
            </p:nvSpPr>
            <p:spPr bwMode="auto">
              <a:xfrm>
                <a:off x="3302" y="1938"/>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18" name="Rectangle 1337"/>
              <p:cNvSpPr>
                <a:spLocks noChangeArrowheads="1"/>
              </p:cNvSpPr>
              <p:nvPr/>
            </p:nvSpPr>
            <p:spPr bwMode="auto">
              <a:xfrm>
                <a:off x="3302" y="1938"/>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19" name="Rectangle 1338"/>
              <p:cNvSpPr>
                <a:spLocks noChangeArrowheads="1"/>
              </p:cNvSpPr>
              <p:nvPr/>
            </p:nvSpPr>
            <p:spPr bwMode="auto">
              <a:xfrm>
                <a:off x="3136" y="1938"/>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20" name="Rectangle 1339"/>
              <p:cNvSpPr>
                <a:spLocks noChangeArrowheads="1"/>
              </p:cNvSpPr>
              <p:nvPr/>
            </p:nvSpPr>
            <p:spPr bwMode="auto">
              <a:xfrm>
                <a:off x="3136" y="1938"/>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21" name="Rectangle 1340"/>
              <p:cNvSpPr>
                <a:spLocks noChangeArrowheads="1"/>
              </p:cNvSpPr>
              <p:nvPr/>
            </p:nvSpPr>
            <p:spPr bwMode="auto">
              <a:xfrm>
                <a:off x="2971" y="1938"/>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22" name="Rectangle 1341"/>
              <p:cNvSpPr>
                <a:spLocks noChangeArrowheads="1"/>
              </p:cNvSpPr>
              <p:nvPr/>
            </p:nvSpPr>
            <p:spPr bwMode="auto">
              <a:xfrm>
                <a:off x="2971" y="1938"/>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23" name="Rectangle 1342"/>
              <p:cNvSpPr>
                <a:spLocks noChangeArrowheads="1"/>
              </p:cNvSpPr>
              <p:nvPr/>
            </p:nvSpPr>
            <p:spPr bwMode="auto">
              <a:xfrm>
                <a:off x="2805" y="1938"/>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24" name="Rectangle 1343"/>
              <p:cNvSpPr>
                <a:spLocks noChangeArrowheads="1"/>
              </p:cNvSpPr>
              <p:nvPr/>
            </p:nvSpPr>
            <p:spPr bwMode="auto">
              <a:xfrm>
                <a:off x="2805" y="1938"/>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25" name="Rectangle 1344"/>
              <p:cNvSpPr>
                <a:spLocks noChangeArrowheads="1"/>
              </p:cNvSpPr>
              <p:nvPr/>
            </p:nvSpPr>
            <p:spPr bwMode="auto">
              <a:xfrm>
                <a:off x="2640" y="1938"/>
                <a:ext cx="4"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26" name="Rectangle 1345"/>
              <p:cNvSpPr>
                <a:spLocks noChangeArrowheads="1"/>
              </p:cNvSpPr>
              <p:nvPr/>
            </p:nvSpPr>
            <p:spPr bwMode="auto">
              <a:xfrm>
                <a:off x="2640" y="1938"/>
                <a:ext cx="4"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27" name="Rectangle 1346"/>
              <p:cNvSpPr>
                <a:spLocks noChangeArrowheads="1"/>
              </p:cNvSpPr>
              <p:nvPr/>
            </p:nvSpPr>
            <p:spPr bwMode="auto">
              <a:xfrm>
                <a:off x="2472" y="1938"/>
                <a:ext cx="7"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28" name="Rectangle 1347"/>
              <p:cNvSpPr>
                <a:spLocks noChangeArrowheads="1"/>
              </p:cNvSpPr>
              <p:nvPr/>
            </p:nvSpPr>
            <p:spPr bwMode="auto">
              <a:xfrm>
                <a:off x="2472" y="1938"/>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29" name="Rectangle 1348"/>
              <p:cNvSpPr>
                <a:spLocks noChangeArrowheads="1"/>
              </p:cNvSpPr>
              <p:nvPr/>
            </p:nvSpPr>
            <p:spPr bwMode="auto">
              <a:xfrm>
                <a:off x="2306" y="1938"/>
                <a:ext cx="7"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30" name="Rectangle 1349"/>
              <p:cNvSpPr>
                <a:spLocks noChangeArrowheads="1"/>
              </p:cNvSpPr>
              <p:nvPr/>
            </p:nvSpPr>
            <p:spPr bwMode="auto">
              <a:xfrm>
                <a:off x="2306" y="1938"/>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31" name="Rectangle 1350"/>
              <p:cNvSpPr>
                <a:spLocks noChangeArrowheads="1"/>
              </p:cNvSpPr>
              <p:nvPr/>
            </p:nvSpPr>
            <p:spPr bwMode="auto">
              <a:xfrm>
                <a:off x="2140" y="1938"/>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32" name="Rectangle 1351"/>
              <p:cNvSpPr>
                <a:spLocks noChangeArrowheads="1"/>
              </p:cNvSpPr>
              <p:nvPr/>
            </p:nvSpPr>
            <p:spPr bwMode="auto">
              <a:xfrm>
                <a:off x="2140" y="1938"/>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33" name="Rectangle 1352"/>
              <p:cNvSpPr>
                <a:spLocks noChangeArrowheads="1"/>
              </p:cNvSpPr>
              <p:nvPr/>
            </p:nvSpPr>
            <p:spPr bwMode="auto">
              <a:xfrm>
                <a:off x="1975" y="1935"/>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34" name="Rectangle 1353"/>
              <p:cNvSpPr>
                <a:spLocks noChangeArrowheads="1"/>
              </p:cNvSpPr>
              <p:nvPr/>
            </p:nvSpPr>
            <p:spPr bwMode="auto">
              <a:xfrm>
                <a:off x="1975" y="1935"/>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35" name="Rectangle 1354"/>
              <p:cNvSpPr>
                <a:spLocks noChangeArrowheads="1"/>
              </p:cNvSpPr>
              <p:nvPr/>
            </p:nvSpPr>
            <p:spPr bwMode="auto">
              <a:xfrm>
                <a:off x="1809" y="1935"/>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36" name="Rectangle 1355"/>
              <p:cNvSpPr>
                <a:spLocks noChangeArrowheads="1"/>
              </p:cNvSpPr>
              <p:nvPr/>
            </p:nvSpPr>
            <p:spPr bwMode="auto">
              <a:xfrm>
                <a:off x="1809" y="1935"/>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37" name="Rectangle 1356"/>
              <p:cNvSpPr>
                <a:spLocks noChangeArrowheads="1"/>
              </p:cNvSpPr>
              <p:nvPr/>
            </p:nvSpPr>
            <p:spPr bwMode="auto">
              <a:xfrm>
                <a:off x="1641" y="1935"/>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38" name="Rectangle 1357"/>
              <p:cNvSpPr>
                <a:spLocks noChangeArrowheads="1"/>
              </p:cNvSpPr>
              <p:nvPr/>
            </p:nvSpPr>
            <p:spPr bwMode="auto">
              <a:xfrm>
                <a:off x="1641" y="1935"/>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39" name="Rectangle 1358"/>
              <p:cNvSpPr>
                <a:spLocks noChangeArrowheads="1"/>
              </p:cNvSpPr>
              <p:nvPr/>
            </p:nvSpPr>
            <p:spPr bwMode="auto">
              <a:xfrm>
                <a:off x="1476" y="1935"/>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40" name="Rectangle 1359"/>
              <p:cNvSpPr>
                <a:spLocks noChangeArrowheads="1"/>
              </p:cNvSpPr>
              <p:nvPr/>
            </p:nvSpPr>
            <p:spPr bwMode="auto">
              <a:xfrm>
                <a:off x="1476" y="1935"/>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41" name="Rectangle 1360"/>
              <p:cNvSpPr>
                <a:spLocks noChangeArrowheads="1"/>
              </p:cNvSpPr>
              <p:nvPr/>
            </p:nvSpPr>
            <p:spPr bwMode="auto">
              <a:xfrm>
                <a:off x="1310" y="1935"/>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42" name="Rectangle 1361"/>
              <p:cNvSpPr>
                <a:spLocks noChangeArrowheads="1"/>
              </p:cNvSpPr>
              <p:nvPr/>
            </p:nvSpPr>
            <p:spPr bwMode="auto">
              <a:xfrm>
                <a:off x="1310" y="1935"/>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43" name="Rectangle 1362"/>
              <p:cNvSpPr>
                <a:spLocks noChangeArrowheads="1"/>
              </p:cNvSpPr>
              <p:nvPr/>
            </p:nvSpPr>
            <p:spPr bwMode="auto">
              <a:xfrm>
                <a:off x="1144" y="1935"/>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44" name="Rectangle 1363"/>
              <p:cNvSpPr>
                <a:spLocks noChangeArrowheads="1"/>
              </p:cNvSpPr>
              <p:nvPr/>
            </p:nvSpPr>
            <p:spPr bwMode="auto">
              <a:xfrm>
                <a:off x="1144" y="1935"/>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45" name="Rectangle 1364"/>
              <p:cNvSpPr>
                <a:spLocks noChangeArrowheads="1"/>
              </p:cNvSpPr>
              <p:nvPr/>
            </p:nvSpPr>
            <p:spPr bwMode="auto">
              <a:xfrm>
                <a:off x="979" y="1935"/>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46" name="Rectangle 1365"/>
              <p:cNvSpPr>
                <a:spLocks noChangeArrowheads="1"/>
              </p:cNvSpPr>
              <p:nvPr/>
            </p:nvSpPr>
            <p:spPr bwMode="auto">
              <a:xfrm>
                <a:off x="979" y="1935"/>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47" name="Freeform 1366"/>
              <p:cNvSpPr>
                <a:spLocks noEditPoints="1"/>
              </p:cNvSpPr>
              <p:nvPr/>
            </p:nvSpPr>
            <p:spPr bwMode="auto">
              <a:xfrm>
                <a:off x="946" y="1770"/>
                <a:ext cx="2150" cy="7"/>
              </a:xfrm>
              <a:custGeom>
                <a:avLst/>
                <a:gdLst>
                  <a:gd name="T0" fmla="*/ 2091 w 2150"/>
                  <a:gd name="T1" fmla="*/ 7 h 7"/>
                  <a:gd name="T2" fmla="*/ 2150 w 2150"/>
                  <a:gd name="T3" fmla="*/ 2 h 7"/>
                  <a:gd name="T4" fmla="*/ 2030 w 2150"/>
                  <a:gd name="T5" fmla="*/ 2 h 7"/>
                  <a:gd name="T6" fmla="*/ 2053 w 2150"/>
                  <a:gd name="T7" fmla="*/ 7 h 7"/>
                  <a:gd name="T8" fmla="*/ 2030 w 2150"/>
                  <a:gd name="T9" fmla="*/ 2 h 7"/>
                  <a:gd name="T10" fmla="*/ 1923 w 2150"/>
                  <a:gd name="T11" fmla="*/ 7 h 7"/>
                  <a:gd name="T12" fmla="*/ 2025 w 2150"/>
                  <a:gd name="T13" fmla="*/ 2 h 7"/>
                  <a:gd name="T14" fmla="*/ 1698 w 2150"/>
                  <a:gd name="T15" fmla="*/ 2 h 7"/>
                  <a:gd name="T16" fmla="*/ 1824 w 2150"/>
                  <a:gd name="T17" fmla="*/ 7 h 7"/>
                  <a:gd name="T18" fmla="*/ 1698 w 2150"/>
                  <a:gd name="T19" fmla="*/ 2 h 7"/>
                  <a:gd name="T20" fmla="*/ 1533 w 2150"/>
                  <a:gd name="T21" fmla="*/ 7 h 7"/>
                  <a:gd name="T22" fmla="*/ 1694 w 2150"/>
                  <a:gd name="T23" fmla="*/ 2 h 7"/>
                  <a:gd name="T24" fmla="*/ 1367 w 2150"/>
                  <a:gd name="T25" fmla="*/ 2 h 7"/>
                  <a:gd name="T26" fmla="*/ 1528 w 2150"/>
                  <a:gd name="T27" fmla="*/ 7 h 7"/>
                  <a:gd name="T28" fmla="*/ 1367 w 2150"/>
                  <a:gd name="T29" fmla="*/ 2 h 7"/>
                  <a:gd name="T30" fmla="*/ 1199 w 2150"/>
                  <a:gd name="T31" fmla="*/ 7 h 7"/>
                  <a:gd name="T32" fmla="*/ 1360 w 2150"/>
                  <a:gd name="T33" fmla="*/ 2 h 7"/>
                  <a:gd name="T34" fmla="*/ 1034 w 2150"/>
                  <a:gd name="T35" fmla="*/ 0 h 7"/>
                  <a:gd name="T36" fmla="*/ 1194 w 2150"/>
                  <a:gd name="T37" fmla="*/ 7 h 7"/>
                  <a:gd name="T38" fmla="*/ 1034 w 2150"/>
                  <a:gd name="T39" fmla="*/ 0 h 7"/>
                  <a:gd name="T40" fmla="*/ 887 w 2150"/>
                  <a:gd name="T41" fmla="*/ 7 h 7"/>
                  <a:gd name="T42" fmla="*/ 1029 w 2150"/>
                  <a:gd name="T43" fmla="*/ 0 h 7"/>
                  <a:gd name="T44" fmla="*/ 868 w 2150"/>
                  <a:gd name="T45" fmla="*/ 0 h 7"/>
                  <a:gd name="T46" fmla="*/ 870 w 2150"/>
                  <a:gd name="T47" fmla="*/ 4 h 7"/>
                  <a:gd name="T48" fmla="*/ 868 w 2150"/>
                  <a:gd name="T49" fmla="*/ 0 h 7"/>
                  <a:gd name="T50" fmla="*/ 702 w 2150"/>
                  <a:gd name="T51" fmla="*/ 4 h 7"/>
                  <a:gd name="T52" fmla="*/ 863 w 2150"/>
                  <a:gd name="T53" fmla="*/ 0 h 7"/>
                  <a:gd name="T54" fmla="*/ 537 w 2150"/>
                  <a:gd name="T55" fmla="*/ 0 h 7"/>
                  <a:gd name="T56" fmla="*/ 695 w 2150"/>
                  <a:gd name="T57" fmla="*/ 4 h 7"/>
                  <a:gd name="T58" fmla="*/ 537 w 2150"/>
                  <a:gd name="T59" fmla="*/ 0 h 7"/>
                  <a:gd name="T60" fmla="*/ 369 w 2150"/>
                  <a:gd name="T61" fmla="*/ 4 h 7"/>
                  <a:gd name="T62" fmla="*/ 530 w 2150"/>
                  <a:gd name="T63" fmla="*/ 0 h 7"/>
                  <a:gd name="T64" fmla="*/ 329 w 2150"/>
                  <a:gd name="T65" fmla="*/ 0 h 7"/>
                  <a:gd name="T66" fmla="*/ 364 w 2150"/>
                  <a:gd name="T67" fmla="*/ 4 h 7"/>
                  <a:gd name="T68" fmla="*/ 329 w 2150"/>
                  <a:gd name="T69" fmla="*/ 0 h 7"/>
                  <a:gd name="T70" fmla="*/ 203 w 2150"/>
                  <a:gd name="T71" fmla="*/ 4 h 7"/>
                  <a:gd name="T72" fmla="*/ 291 w 2150"/>
                  <a:gd name="T73" fmla="*/ 0 h 7"/>
                  <a:gd name="T74" fmla="*/ 38 w 2150"/>
                  <a:gd name="T75" fmla="*/ 0 h 7"/>
                  <a:gd name="T76" fmla="*/ 198 w 2150"/>
                  <a:gd name="T77" fmla="*/ 4 h 7"/>
                  <a:gd name="T78" fmla="*/ 38 w 2150"/>
                  <a:gd name="T79" fmla="*/ 0 h 7"/>
                  <a:gd name="T80" fmla="*/ 0 w 2150"/>
                  <a:gd name="T81" fmla="*/ 4 h 7"/>
                  <a:gd name="T82" fmla="*/ 33 w 2150"/>
                  <a:gd name="T8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50" h="7">
                    <a:moveTo>
                      <a:pt x="2091" y="2"/>
                    </a:moveTo>
                    <a:lnTo>
                      <a:pt x="2091" y="7"/>
                    </a:lnTo>
                    <a:lnTo>
                      <a:pt x="2145" y="7"/>
                    </a:lnTo>
                    <a:lnTo>
                      <a:pt x="2150" y="2"/>
                    </a:lnTo>
                    <a:lnTo>
                      <a:pt x="2091" y="2"/>
                    </a:lnTo>
                    <a:close/>
                    <a:moveTo>
                      <a:pt x="2030" y="2"/>
                    </a:moveTo>
                    <a:lnTo>
                      <a:pt x="2030" y="7"/>
                    </a:lnTo>
                    <a:lnTo>
                      <a:pt x="2053" y="7"/>
                    </a:lnTo>
                    <a:lnTo>
                      <a:pt x="2053" y="2"/>
                    </a:lnTo>
                    <a:lnTo>
                      <a:pt x="2030" y="2"/>
                    </a:lnTo>
                    <a:close/>
                    <a:moveTo>
                      <a:pt x="1925" y="2"/>
                    </a:moveTo>
                    <a:lnTo>
                      <a:pt x="1923" y="7"/>
                    </a:lnTo>
                    <a:lnTo>
                      <a:pt x="2025" y="7"/>
                    </a:lnTo>
                    <a:lnTo>
                      <a:pt x="2025" y="2"/>
                    </a:lnTo>
                    <a:lnTo>
                      <a:pt x="1925" y="2"/>
                    </a:lnTo>
                    <a:close/>
                    <a:moveTo>
                      <a:pt x="1698" y="2"/>
                    </a:moveTo>
                    <a:lnTo>
                      <a:pt x="1698" y="7"/>
                    </a:lnTo>
                    <a:lnTo>
                      <a:pt x="1824" y="7"/>
                    </a:lnTo>
                    <a:lnTo>
                      <a:pt x="1826" y="2"/>
                    </a:lnTo>
                    <a:lnTo>
                      <a:pt x="1698" y="2"/>
                    </a:lnTo>
                    <a:close/>
                    <a:moveTo>
                      <a:pt x="1533" y="2"/>
                    </a:moveTo>
                    <a:lnTo>
                      <a:pt x="1533" y="7"/>
                    </a:lnTo>
                    <a:lnTo>
                      <a:pt x="1694" y="7"/>
                    </a:lnTo>
                    <a:lnTo>
                      <a:pt x="1694" y="2"/>
                    </a:lnTo>
                    <a:lnTo>
                      <a:pt x="1533" y="2"/>
                    </a:lnTo>
                    <a:close/>
                    <a:moveTo>
                      <a:pt x="1367" y="2"/>
                    </a:moveTo>
                    <a:lnTo>
                      <a:pt x="1367" y="7"/>
                    </a:lnTo>
                    <a:lnTo>
                      <a:pt x="1528" y="7"/>
                    </a:lnTo>
                    <a:lnTo>
                      <a:pt x="1528" y="2"/>
                    </a:lnTo>
                    <a:lnTo>
                      <a:pt x="1367" y="2"/>
                    </a:lnTo>
                    <a:close/>
                    <a:moveTo>
                      <a:pt x="1199" y="0"/>
                    </a:moveTo>
                    <a:lnTo>
                      <a:pt x="1199" y="7"/>
                    </a:lnTo>
                    <a:lnTo>
                      <a:pt x="1360" y="7"/>
                    </a:lnTo>
                    <a:lnTo>
                      <a:pt x="1360" y="2"/>
                    </a:lnTo>
                    <a:lnTo>
                      <a:pt x="1199" y="0"/>
                    </a:lnTo>
                    <a:close/>
                    <a:moveTo>
                      <a:pt x="1034" y="0"/>
                    </a:moveTo>
                    <a:lnTo>
                      <a:pt x="1034" y="7"/>
                    </a:lnTo>
                    <a:lnTo>
                      <a:pt x="1194" y="7"/>
                    </a:lnTo>
                    <a:lnTo>
                      <a:pt x="1194" y="0"/>
                    </a:lnTo>
                    <a:lnTo>
                      <a:pt x="1034" y="0"/>
                    </a:lnTo>
                    <a:close/>
                    <a:moveTo>
                      <a:pt x="887" y="0"/>
                    </a:moveTo>
                    <a:lnTo>
                      <a:pt x="887" y="7"/>
                    </a:lnTo>
                    <a:lnTo>
                      <a:pt x="1029" y="7"/>
                    </a:lnTo>
                    <a:lnTo>
                      <a:pt x="1029" y="0"/>
                    </a:lnTo>
                    <a:lnTo>
                      <a:pt x="887" y="0"/>
                    </a:lnTo>
                    <a:close/>
                    <a:moveTo>
                      <a:pt x="868" y="0"/>
                    </a:moveTo>
                    <a:lnTo>
                      <a:pt x="868" y="4"/>
                    </a:lnTo>
                    <a:lnTo>
                      <a:pt x="870" y="4"/>
                    </a:lnTo>
                    <a:lnTo>
                      <a:pt x="870" y="0"/>
                    </a:lnTo>
                    <a:lnTo>
                      <a:pt x="868" y="0"/>
                    </a:lnTo>
                    <a:close/>
                    <a:moveTo>
                      <a:pt x="702" y="0"/>
                    </a:moveTo>
                    <a:lnTo>
                      <a:pt x="702" y="4"/>
                    </a:lnTo>
                    <a:lnTo>
                      <a:pt x="863" y="4"/>
                    </a:lnTo>
                    <a:lnTo>
                      <a:pt x="863" y="0"/>
                    </a:lnTo>
                    <a:lnTo>
                      <a:pt x="702" y="0"/>
                    </a:lnTo>
                    <a:close/>
                    <a:moveTo>
                      <a:pt x="537" y="0"/>
                    </a:moveTo>
                    <a:lnTo>
                      <a:pt x="537" y="4"/>
                    </a:lnTo>
                    <a:lnTo>
                      <a:pt x="695" y="4"/>
                    </a:lnTo>
                    <a:lnTo>
                      <a:pt x="695" y="0"/>
                    </a:lnTo>
                    <a:lnTo>
                      <a:pt x="537" y="0"/>
                    </a:lnTo>
                    <a:close/>
                    <a:moveTo>
                      <a:pt x="369" y="0"/>
                    </a:moveTo>
                    <a:lnTo>
                      <a:pt x="369" y="4"/>
                    </a:lnTo>
                    <a:lnTo>
                      <a:pt x="530" y="4"/>
                    </a:lnTo>
                    <a:lnTo>
                      <a:pt x="530" y="0"/>
                    </a:lnTo>
                    <a:lnTo>
                      <a:pt x="369" y="0"/>
                    </a:lnTo>
                    <a:close/>
                    <a:moveTo>
                      <a:pt x="329" y="0"/>
                    </a:moveTo>
                    <a:lnTo>
                      <a:pt x="329" y="4"/>
                    </a:lnTo>
                    <a:lnTo>
                      <a:pt x="364" y="4"/>
                    </a:lnTo>
                    <a:lnTo>
                      <a:pt x="364" y="0"/>
                    </a:lnTo>
                    <a:lnTo>
                      <a:pt x="329" y="0"/>
                    </a:lnTo>
                    <a:close/>
                    <a:moveTo>
                      <a:pt x="203" y="0"/>
                    </a:moveTo>
                    <a:lnTo>
                      <a:pt x="203" y="4"/>
                    </a:lnTo>
                    <a:lnTo>
                      <a:pt x="291" y="4"/>
                    </a:lnTo>
                    <a:lnTo>
                      <a:pt x="291" y="0"/>
                    </a:lnTo>
                    <a:lnTo>
                      <a:pt x="203" y="0"/>
                    </a:lnTo>
                    <a:close/>
                    <a:moveTo>
                      <a:pt x="38" y="0"/>
                    </a:moveTo>
                    <a:lnTo>
                      <a:pt x="38" y="4"/>
                    </a:lnTo>
                    <a:lnTo>
                      <a:pt x="198" y="4"/>
                    </a:lnTo>
                    <a:lnTo>
                      <a:pt x="198" y="0"/>
                    </a:lnTo>
                    <a:lnTo>
                      <a:pt x="38" y="0"/>
                    </a:lnTo>
                    <a:close/>
                    <a:moveTo>
                      <a:pt x="0" y="0"/>
                    </a:moveTo>
                    <a:lnTo>
                      <a:pt x="0" y="4"/>
                    </a:lnTo>
                    <a:lnTo>
                      <a:pt x="33" y="4"/>
                    </a:lnTo>
                    <a:lnTo>
                      <a:pt x="33"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48" name="Freeform 1367"/>
              <p:cNvSpPr>
                <a:spLocks noEditPoints="1"/>
              </p:cNvSpPr>
              <p:nvPr/>
            </p:nvSpPr>
            <p:spPr bwMode="auto">
              <a:xfrm>
                <a:off x="946" y="1770"/>
                <a:ext cx="2150" cy="7"/>
              </a:xfrm>
              <a:custGeom>
                <a:avLst/>
                <a:gdLst>
                  <a:gd name="T0" fmla="*/ 2091 w 2150"/>
                  <a:gd name="T1" fmla="*/ 7 h 7"/>
                  <a:gd name="T2" fmla="*/ 2150 w 2150"/>
                  <a:gd name="T3" fmla="*/ 2 h 7"/>
                  <a:gd name="T4" fmla="*/ 2030 w 2150"/>
                  <a:gd name="T5" fmla="*/ 2 h 7"/>
                  <a:gd name="T6" fmla="*/ 2053 w 2150"/>
                  <a:gd name="T7" fmla="*/ 7 h 7"/>
                  <a:gd name="T8" fmla="*/ 2030 w 2150"/>
                  <a:gd name="T9" fmla="*/ 2 h 7"/>
                  <a:gd name="T10" fmla="*/ 1923 w 2150"/>
                  <a:gd name="T11" fmla="*/ 7 h 7"/>
                  <a:gd name="T12" fmla="*/ 2025 w 2150"/>
                  <a:gd name="T13" fmla="*/ 2 h 7"/>
                  <a:gd name="T14" fmla="*/ 1698 w 2150"/>
                  <a:gd name="T15" fmla="*/ 2 h 7"/>
                  <a:gd name="T16" fmla="*/ 1824 w 2150"/>
                  <a:gd name="T17" fmla="*/ 7 h 7"/>
                  <a:gd name="T18" fmla="*/ 1698 w 2150"/>
                  <a:gd name="T19" fmla="*/ 2 h 7"/>
                  <a:gd name="T20" fmla="*/ 1533 w 2150"/>
                  <a:gd name="T21" fmla="*/ 7 h 7"/>
                  <a:gd name="T22" fmla="*/ 1694 w 2150"/>
                  <a:gd name="T23" fmla="*/ 2 h 7"/>
                  <a:gd name="T24" fmla="*/ 1367 w 2150"/>
                  <a:gd name="T25" fmla="*/ 2 h 7"/>
                  <a:gd name="T26" fmla="*/ 1528 w 2150"/>
                  <a:gd name="T27" fmla="*/ 7 h 7"/>
                  <a:gd name="T28" fmla="*/ 1367 w 2150"/>
                  <a:gd name="T29" fmla="*/ 2 h 7"/>
                  <a:gd name="T30" fmla="*/ 1199 w 2150"/>
                  <a:gd name="T31" fmla="*/ 7 h 7"/>
                  <a:gd name="T32" fmla="*/ 1360 w 2150"/>
                  <a:gd name="T33" fmla="*/ 2 h 7"/>
                  <a:gd name="T34" fmla="*/ 1034 w 2150"/>
                  <a:gd name="T35" fmla="*/ 0 h 7"/>
                  <a:gd name="T36" fmla="*/ 1194 w 2150"/>
                  <a:gd name="T37" fmla="*/ 7 h 7"/>
                  <a:gd name="T38" fmla="*/ 1034 w 2150"/>
                  <a:gd name="T39" fmla="*/ 0 h 7"/>
                  <a:gd name="T40" fmla="*/ 887 w 2150"/>
                  <a:gd name="T41" fmla="*/ 7 h 7"/>
                  <a:gd name="T42" fmla="*/ 1029 w 2150"/>
                  <a:gd name="T43" fmla="*/ 0 h 7"/>
                  <a:gd name="T44" fmla="*/ 868 w 2150"/>
                  <a:gd name="T45" fmla="*/ 0 h 7"/>
                  <a:gd name="T46" fmla="*/ 870 w 2150"/>
                  <a:gd name="T47" fmla="*/ 4 h 7"/>
                  <a:gd name="T48" fmla="*/ 868 w 2150"/>
                  <a:gd name="T49" fmla="*/ 0 h 7"/>
                  <a:gd name="T50" fmla="*/ 702 w 2150"/>
                  <a:gd name="T51" fmla="*/ 4 h 7"/>
                  <a:gd name="T52" fmla="*/ 863 w 2150"/>
                  <a:gd name="T53" fmla="*/ 0 h 7"/>
                  <a:gd name="T54" fmla="*/ 537 w 2150"/>
                  <a:gd name="T55" fmla="*/ 0 h 7"/>
                  <a:gd name="T56" fmla="*/ 695 w 2150"/>
                  <a:gd name="T57" fmla="*/ 4 h 7"/>
                  <a:gd name="T58" fmla="*/ 537 w 2150"/>
                  <a:gd name="T59" fmla="*/ 0 h 7"/>
                  <a:gd name="T60" fmla="*/ 369 w 2150"/>
                  <a:gd name="T61" fmla="*/ 4 h 7"/>
                  <a:gd name="T62" fmla="*/ 530 w 2150"/>
                  <a:gd name="T63" fmla="*/ 0 h 7"/>
                  <a:gd name="T64" fmla="*/ 329 w 2150"/>
                  <a:gd name="T65" fmla="*/ 0 h 7"/>
                  <a:gd name="T66" fmla="*/ 364 w 2150"/>
                  <a:gd name="T67" fmla="*/ 4 h 7"/>
                  <a:gd name="T68" fmla="*/ 329 w 2150"/>
                  <a:gd name="T69" fmla="*/ 0 h 7"/>
                  <a:gd name="T70" fmla="*/ 203 w 2150"/>
                  <a:gd name="T71" fmla="*/ 4 h 7"/>
                  <a:gd name="T72" fmla="*/ 291 w 2150"/>
                  <a:gd name="T73" fmla="*/ 0 h 7"/>
                  <a:gd name="T74" fmla="*/ 38 w 2150"/>
                  <a:gd name="T75" fmla="*/ 0 h 7"/>
                  <a:gd name="T76" fmla="*/ 198 w 2150"/>
                  <a:gd name="T77" fmla="*/ 4 h 7"/>
                  <a:gd name="T78" fmla="*/ 38 w 2150"/>
                  <a:gd name="T79" fmla="*/ 0 h 7"/>
                  <a:gd name="T80" fmla="*/ 0 w 2150"/>
                  <a:gd name="T81" fmla="*/ 4 h 7"/>
                  <a:gd name="T82" fmla="*/ 33 w 2150"/>
                  <a:gd name="T8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50" h="7">
                    <a:moveTo>
                      <a:pt x="2091" y="2"/>
                    </a:moveTo>
                    <a:lnTo>
                      <a:pt x="2091" y="7"/>
                    </a:lnTo>
                    <a:lnTo>
                      <a:pt x="2145" y="7"/>
                    </a:lnTo>
                    <a:lnTo>
                      <a:pt x="2150" y="2"/>
                    </a:lnTo>
                    <a:lnTo>
                      <a:pt x="2091" y="2"/>
                    </a:lnTo>
                    <a:moveTo>
                      <a:pt x="2030" y="2"/>
                    </a:moveTo>
                    <a:lnTo>
                      <a:pt x="2030" y="7"/>
                    </a:lnTo>
                    <a:lnTo>
                      <a:pt x="2053" y="7"/>
                    </a:lnTo>
                    <a:lnTo>
                      <a:pt x="2053" y="2"/>
                    </a:lnTo>
                    <a:lnTo>
                      <a:pt x="2030" y="2"/>
                    </a:lnTo>
                    <a:moveTo>
                      <a:pt x="1925" y="2"/>
                    </a:moveTo>
                    <a:lnTo>
                      <a:pt x="1923" y="7"/>
                    </a:lnTo>
                    <a:lnTo>
                      <a:pt x="2025" y="7"/>
                    </a:lnTo>
                    <a:lnTo>
                      <a:pt x="2025" y="2"/>
                    </a:lnTo>
                    <a:lnTo>
                      <a:pt x="1925" y="2"/>
                    </a:lnTo>
                    <a:moveTo>
                      <a:pt x="1698" y="2"/>
                    </a:moveTo>
                    <a:lnTo>
                      <a:pt x="1698" y="7"/>
                    </a:lnTo>
                    <a:lnTo>
                      <a:pt x="1824" y="7"/>
                    </a:lnTo>
                    <a:lnTo>
                      <a:pt x="1826" y="2"/>
                    </a:lnTo>
                    <a:lnTo>
                      <a:pt x="1698" y="2"/>
                    </a:lnTo>
                    <a:moveTo>
                      <a:pt x="1533" y="2"/>
                    </a:moveTo>
                    <a:lnTo>
                      <a:pt x="1533" y="7"/>
                    </a:lnTo>
                    <a:lnTo>
                      <a:pt x="1694" y="7"/>
                    </a:lnTo>
                    <a:lnTo>
                      <a:pt x="1694" y="2"/>
                    </a:lnTo>
                    <a:lnTo>
                      <a:pt x="1533" y="2"/>
                    </a:lnTo>
                    <a:moveTo>
                      <a:pt x="1367" y="2"/>
                    </a:moveTo>
                    <a:lnTo>
                      <a:pt x="1367" y="7"/>
                    </a:lnTo>
                    <a:lnTo>
                      <a:pt x="1528" y="7"/>
                    </a:lnTo>
                    <a:lnTo>
                      <a:pt x="1528" y="2"/>
                    </a:lnTo>
                    <a:lnTo>
                      <a:pt x="1367" y="2"/>
                    </a:lnTo>
                    <a:moveTo>
                      <a:pt x="1199" y="0"/>
                    </a:moveTo>
                    <a:lnTo>
                      <a:pt x="1199" y="7"/>
                    </a:lnTo>
                    <a:lnTo>
                      <a:pt x="1360" y="7"/>
                    </a:lnTo>
                    <a:lnTo>
                      <a:pt x="1360" y="2"/>
                    </a:lnTo>
                    <a:lnTo>
                      <a:pt x="1199" y="0"/>
                    </a:lnTo>
                    <a:moveTo>
                      <a:pt x="1034" y="0"/>
                    </a:moveTo>
                    <a:lnTo>
                      <a:pt x="1034" y="7"/>
                    </a:lnTo>
                    <a:lnTo>
                      <a:pt x="1194" y="7"/>
                    </a:lnTo>
                    <a:lnTo>
                      <a:pt x="1194" y="0"/>
                    </a:lnTo>
                    <a:lnTo>
                      <a:pt x="1034" y="0"/>
                    </a:lnTo>
                    <a:moveTo>
                      <a:pt x="887" y="0"/>
                    </a:moveTo>
                    <a:lnTo>
                      <a:pt x="887" y="7"/>
                    </a:lnTo>
                    <a:lnTo>
                      <a:pt x="1029" y="7"/>
                    </a:lnTo>
                    <a:lnTo>
                      <a:pt x="1029" y="0"/>
                    </a:lnTo>
                    <a:lnTo>
                      <a:pt x="887" y="0"/>
                    </a:lnTo>
                    <a:moveTo>
                      <a:pt x="868" y="0"/>
                    </a:moveTo>
                    <a:lnTo>
                      <a:pt x="868" y="4"/>
                    </a:lnTo>
                    <a:lnTo>
                      <a:pt x="870" y="4"/>
                    </a:lnTo>
                    <a:lnTo>
                      <a:pt x="870" y="0"/>
                    </a:lnTo>
                    <a:lnTo>
                      <a:pt x="868" y="0"/>
                    </a:lnTo>
                    <a:moveTo>
                      <a:pt x="702" y="0"/>
                    </a:moveTo>
                    <a:lnTo>
                      <a:pt x="702" y="4"/>
                    </a:lnTo>
                    <a:lnTo>
                      <a:pt x="863" y="4"/>
                    </a:lnTo>
                    <a:lnTo>
                      <a:pt x="863" y="0"/>
                    </a:lnTo>
                    <a:lnTo>
                      <a:pt x="702" y="0"/>
                    </a:lnTo>
                    <a:moveTo>
                      <a:pt x="537" y="0"/>
                    </a:moveTo>
                    <a:lnTo>
                      <a:pt x="537" y="4"/>
                    </a:lnTo>
                    <a:lnTo>
                      <a:pt x="695" y="4"/>
                    </a:lnTo>
                    <a:lnTo>
                      <a:pt x="695" y="0"/>
                    </a:lnTo>
                    <a:lnTo>
                      <a:pt x="537" y="0"/>
                    </a:lnTo>
                    <a:moveTo>
                      <a:pt x="369" y="0"/>
                    </a:moveTo>
                    <a:lnTo>
                      <a:pt x="369" y="4"/>
                    </a:lnTo>
                    <a:lnTo>
                      <a:pt x="530" y="4"/>
                    </a:lnTo>
                    <a:lnTo>
                      <a:pt x="530" y="0"/>
                    </a:lnTo>
                    <a:lnTo>
                      <a:pt x="369" y="0"/>
                    </a:lnTo>
                    <a:moveTo>
                      <a:pt x="329" y="0"/>
                    </a:moveTo>
                    <a:lnTo>
                      <a:pt x="329" y="4"/>
                    </a:lnTo>
                    <a:lnTo>
                      <a:pt x="364" y="4"/>
                    </a:lnTo>
                    <a:lnTo>
                      <a:pt x="364" y="0"/>
                    </a:lnTo>
                    <a:lnTo>
                      <a:pt x="329" y="0"/>
                    </a:lnTo>
                    <a:moveTo>
                      <a:pt x="203" y="0"/>
                    </a:moveTo>
                    <a:lnTo>
                      <a:pt x="203" y="4"/>
                    </a:lnTo>
                    <a:lnTo>
                      <a:pt x="291" y="4"/>
                    </a:lnTo>
                    <a:lnTo>
                      <a:pt x="291" y="0"/>
                    </a:lnTo>
                    <a:lnTo>
                      <a:pt x="203" y="0"/>
                    </a:lnTo>
                    <a:moveTo>
                      <a:pt x="38" y="0"/>
                    </a:moveTo>
                    <a:lnTo>
                      <a:pt x="38" y="4"/>
                    </a:lnTo>
                    <a:lnTo>
                      <a:pt x="198" y="4"/>
                    </a:lnTo>
                    <a:lnTo>
                      <a:pt x="198" y="0"/>
                    </a:lnTo>
                    <a:lnTo>
                      <a:pt x="38" y="0"/>
                    </a:lnTo>
                    <a:moveTo>
                      <a:pt x="0" y="0"/>
                    </a:moveTo>
                    <a:lnTo>
                      <a:pt x="0" y="4"/>
                    </a:lnTo>
                    <a:lnTo>
                      <a:pt x="33" y="4"/>
                    </a:lnTo>
                    <a:lnTo>
                      <a:pt x="3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49" name="Freeform 1368"/>
              <p:cNvSpPr>
                <a:spLocks noEditPoints="1"/>
              </p:cNvSpPr>
              <p:nvPr/>
            </p:nvSpPr>
            <p:spPr bwMode="auto">
              <a:xfrm>
                <a:off x="3091" y="1772"/>
                <a:ext cx="1044" cy="7"/>
              </a:xfrm>
              <a:custGeom>
                <a:avLst/>
                <a:gdLst>
                  <a:gd name="T0" fmla="*/ 883 w 1044"/>
                  <a:gd name="T1" fmla="*/ 2 h 7"/>
                  <a:gd name="T2" fmla="*/ 883 w 1044"/>
                  <a:gd name="T3" fmla="*/ 7 h 7"/>
                  <a:gd name="T4" fmla="*/ 1044 w 1044"/>
                  <a:gd name="T5" fmla="*/ 7 h 7"/>
                  <a:gd name="T6" fmla="*/ 1044 w 1044"/>
                  <a:gd name="T7" fmla="*/ 2 h 7"/>
                  <a:gd name="T8" fmla="*/ 883 w 1044"/>
                  <a:gd name="T9" fmla="*/ 2 h 7"/>
                  <a:gd name="T10" fmla="*/ 717 w 1044"/>
                  <a:gd name="T11" fmla="*/ 2 h 7"/>
                  <a:gd name="T12" fmla="*/ 717 w 1044"/>
                  <a:gd name="T13" fmla="*/ 7 h 7"/>
                  <a:gd name="T14" fmla="*/ 876 w 1044"/>
                  <a:gd name="T15" fmla="*/ 7 h 7"/>
                  <a:gd name="T16" fmla="*/ 876 w 1044"/>
                  <a:gd name="T17" fmla="*/ 2 h 7"/>
                  <a:gd name="T18" fmla="*/ 717 w 1044"/>
                  <a:gd name="T19" fmla="*/ 2 h 7"/>
                  <a:gd name="T20" fmla="*/ 549 w 1044"/>
                  <a:gd name="T21" fmla="*/ 2 h 7"/>
                  <a:gd name="T22" fmla="*/ 549 w 1044"/>
                  <a:gd name="T23" fmla="*/ 7 h 7"/>
                  <a:gd name="T24" fmla="*/ 710 w 1044"/>
                  <a:gd name="T25" fmla="*/ 7 h 7"/>
                  <a:gd name="T26" fmla="*/ 710 w 1044"/>
                  <a:gd name="T27" fmla="*/ 2 h 7"/>
                  <a:gd name="T28" fmla="*/ 549 w 1044"/>
                  <a:gd name="T29" fmla="*/ 2 h 7"/>
                  <a:gd name="T30" fmla="*/ 384 w 1044"/>
                  <a:gd name="T31" fmla="*/ 0 h 7"/>
                  <a:gd name="T32" fmla="*/ 384 w 1044"/>
                  <a:gd name="T33" fmla="*/ 7 h 7"/>
                  <a:gd name="T34" fmla="*/ 545 w 1044"/>
                  <a:gd name="T35" fmla="*/ 7 h 7"/>
                  <a:gd name="T36" fmla="*/ 545 w 1044"/>
                  <a:gd name="T37" fmla="*/ 2 h 7"/>
                  <a:gd name="T38" fmla="*/ 384 w 1044"/>
                  <a:gd name="T39" fmla="*/ 0 h 7"/>
                  <a:gd name="T40" fmla="*/ 218 w 1044"/>
                  <a:gd name="T41" fmla="*/ 0 h 7"/>
                  <a:gd name="T42" fmla="*/ 218 w 1044"/>
                  <a:gd name="T43" fmla="*/ 7 h 7"/>
                  <a:gd name="T44" fmla="*/ 379 w 1044"/>
                  <a:gd name="T45" fmla="*/ 7 h 7"/>
                  <a:gd name="T46" fmla="*/ 379 w 1044"/>
                  <a:gd name="T47" fmla="*/ 0 h 7"/>
                  <a:gd name="T48" fmla="*/ 218 w 1044"/>
                  <a:gd name="T49" fmla="*/ 0 h 7"/>
                  <a:gd name="T50" fmla="*/ 52 w 1044"/>
                  <a:gd name="T51" fmla="*/ 0 h 7"/>
                  <a:gd name="T52" fmla="*/ 52 w 1044"/>
                  <a:gd name="T53" fmla="*/ 5 h 7"/>
                  <a:gd name="T54" fmla="*/ 213 w 1044"/>
                  <a:gd name="T55" fmla="*/ 7 h 7"/>
                  <a:gd name="T56" fmla="*/ 213 w 1044"/>
                  <a:gd name="T57" fmla="*/ 0 h 7"/>
                  <a:gd name="T58" fmla="*/ 52 w 1044"/>
                  <a:gd name="T59" fmla="*/ 0 h 7"/>
                  <a:gd name="T60" fmla="*/ 5 w 1044"/>
                  <a:gd name="T61" fmla="*/ 0 h 7"/>
                  <a:gd name="T62" fmla="*/ 0 w 1044"/>
                  <a:gd name="T63" fmla="*/ 5 h 7"/>
                  <a:gd name="T64" fmla="*/ 45 w 1044"/>
                  <a:gd name="T65" fmla="*/ 5 h 7"/>
                  <a:gd name="T66" fmla="*/ 45 w 1044"/>
                  <a:gd name="T67" fmla="*/ 0 h 7"/>
                  <a:gd name="T68" fmla="*/ 5 w 1044"/>
                  <a:gd name="T6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4" h="7">
                    <a:moveTo>
                      <a:pt x="883" y="2"/>
                    </a:moveTo>
                    <a:lnTo>
                      <a:pt x="883" y="7"/>
                    </a:lnTo>
                    <a:lnTo>
                      <a:pt x="1044" y="7"/>
                    </a:lnTo>
                    <a:lnTo>
                      <a:pt x="1044" y="2"/>
                    </a:lnTo>
                    <a:lnTo>
                      <a:pt x="883" y="2"/>
                    </a:lnTo>
                    <a:close/>
                    <a:moveTo>
                      <a:pt x="717" y="2"/>
                    </a:moveTo>
                    <a:lnTo>
                      <a:pt x="717" y="7"/>
                    </a:lnTo>
                    <a:lnTo>
                      <a:pt x="876" y="7"/>
                    </a:lnTo>
                    <a:lnTo>
                      <a:pt x="876" y="2"/>
                    </a:lnTo>
                    <a:lnTo>
                      <a:pt x="717" y="2"/>
                    </a:lnTo>
                    <a:close/>
                    <a:moveTo>
                      <a:pt x="549" y="2"/>
                    </a:moveTo>
                    <a:lnTo>
                      <a:pt x="549" y="7"/>
                    </a:lnTo>
                    <a:lnTo>
                      <a:pt x="710" y="7"/>
                    </a:lnTo>
                    <a:lnTo>
                      <a:pt x="710" y="2"/>
                    </a:lnTo>
                    <a:lnTo>
                      <a:pt x="549" y="2"/>
                    </a:lnTo>
                    <a:close/>
                    <a:moveTo>
                      <a:pt x="384" y="0"/>
                    </a:moveTo>
                    <a:lnTo>
                      <a:pt x="384" y="7"/>
                    </a:lnTo>
                    <a:lnTo>
                      <a:pt x="545" y="7"/>
                    </a:lnTo>
                    <a:lnTo>
                      <a:pt x="545" y="2"/>
                    </a:lnTo>
                    <a:lnTo>
                      <a:pt x="384" y="0"/>
                    </a:lnTo>
                    <a:close/>
                    <a:moveTo>
                      <a:pt x="218" y="0"/>
                    </a:moveTo>
                    <a:lnTo>
                      <a:pt x="218" y="7"/>
                    </a:lnTo>
                    <a:lnTo>
                      <a:pt x="379" y="7"/>
                    </a:lnTo>
                    <a:lnTo>
                      <a:pt x="379" y="0"/>
                    </a:lnTo>
                    <a:lnTo>
                      <a:pt x="218" y="0"/>
                    </a:lnTo>
                    <a:close/>
                    <a:moveTo>
                      <a:pt x="52" y="0"/>
                    </a:moveTo>
                    <a:lnTo>
                      <a:pt x="52" y="5"/>
                    </a:lnTo>
                    <a:lnTo>
                      <a:pt x="213" y="7"/>
                    </a:lnTo>
                    <a:lnTo>
                      <a:pt x="213" y="0"/>
                    </a:lnTo>
                    <a:lnTo>
                      <a:pt x="52" y="0"/>
                    </a:lnTo>
                    <a:close/>
                    <a:moveTo>
                      <a:pt x="5" y="0"/>
                    </a:moveTo>
                    <a:lnTo>
                      <a:pt x="0" y="5"/>
                    </a:lnTo>
                    <a:lnTo>
                      <a:pt x="45" y="5"/>
                    </a:lnTo>
                    <a:lnTo>
                      <a:pt x="45" y="0"/>
                    </a:lnTo>
                    <a:lnTo>
                      <a:pt x="5"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50" name="Freeform 1369"/>
              <p:cNvSpPr>
                <a:spLocks noEditPoints="1"/>
              </p:cNvSpPr>
              <p:nvPr/>
            </p:nvSpPr>
            <p:spPr bwMode="auto">
              <a:xfrm>
                <a:off x="3091" y="1772"/>
                <a:ext cx="1044" cy="7"/>
              </a:xfrm>
              <a:custGeom>
                <a:avLst/>
                <a:gdLst>
                  <a:gd name="T0" fmla="*/ 883 w 1044"/>
                  <a:gd name="T1" fmla="*/ 2 h 7"/>
                  <a:gd name="T2" fmla="*/ 883 w 1044"/>
                  <a:gd name="T3" fmla="*/ 7 h 7"/>
                  <a:gd name="T4" fmla="*/ 1044 w 1044"/>
                  <a:gd name="T5" fmla="*/ 7 h 7"/>
                  <a:gd name="T6" fmla="*/ 1044 w 1044"/>
                  <a:gd name="T7" fmla="*/ 2 h 7"/>
                  <a:gd name="T8" fmla="*/ 883 w 1044"/>
                  <a:gd name="T9" fmla="*/ 2 h 7"/>
                  <a:gd name="T10" fmla="*/ 717 w 1044"/>
                  <a:gd name="T11" fmla="*/ 2 h 7"/>
                  <a:gd name="T12" fmla="*/ 717 w 1044"/>
                  <a:gd name="T13" fmla="*/ 7 h 7"/>
                  <a:gd name="T14" fmla="*/ 876 w 1044"/>
                  <a:gd name="T15" fmla="*/ 7 h 7"/>
                  <a:gd name="T16" fmla="*/ 876 w 1044"/>
                  <a:gd name="T17" fmla="*/ 2 h 7"/>
                  <a:gd name="T18" fmla="*/ 717 w 1044"/>
                  <a:gd name="T19" fmla="*/ 2 h 7"/>
                  <a:gd name="T20" fmla="*/ 549 w 1044"/>
                  <a:gd name="T21" fmla="*/ 2 h 7"/>
                  <a:gd name="T22" fmla="*/ 549 w 1044"/>
                  <a:gd name="T23" fmla="*/ 7 h 7"/>
                  <a:gd name="T24" fmla="*/ 710 w 1044"/>
                  <a:gd name="T25" fmla="*/ 7 h 7"/>
                  <a:gd name="T26" fmla="*/ 710 w 1044"/>
                  <a:gd name="T27" fmla="*/ 2 h 7"/>
                  <a:gd name="T28" fmla="*/ 549 w 1044"/>
                  <a:gd name="T29" fmla="*/ 2 h 7"/>
                  <a:gd name="T30" fmla="*/ 384 w 1044"/>
                  <a:gd name="T31" fmla="*/ 0 h 7"/>
                  <a:gd name="T32" fmla="*/ 384 w 1044"/>
                  <a:gd name="T33" fmla="*/ 7 h 7"/>
                  <a:gd name="T34" fmla="*/ 545 w 1044"/>
                  <a:gd name="T35" fmla="*/ 7 h 7"/>
                  <a:gd name="T36" fmla="*/ 545 w 1044"/>
                  <a:gd name="T37" fmla="*/ 2 h 7"/>
                  <a:gd name="T38" fmla="*/ 384 w 1044"/>
                  <a:gd name="T39" fmla="*/ 0 h 7"/>
                  <a:gd name="T40" fmla="*/ 218 w 1044"/>
                  <a:gd name="T41" fmla="*/ 0 h 7"/>
                  <a:gd name="T42" fmla="*/ 218 w 1044"/>
                  <a:gd name="T43" fmla="*/ 7 h 7"/>
                  <a:gd name="T44" fmla="*/ 379 w 1044"/>
                  <a:gd name="T45" fmla="*/ 7 h 7"/>
                  <a:gd name="T46" fmla="*/ 379 w 1044"/>
                  <a:gd name="T47" fmla="*/ 0 h 7"/>
                  <a:gd name="T48" fmla="*/ 218 w 1044"/>
                  <a:gd name="T49" fmla="*/ 0 h 7"/>
                  <a:gd name="T50" fmla="*/ 52 w 1044"/>
                  <a:gd name="T51" fmla="*/ 0 h 7"/>
                  <a:gd name="T52" fmla="*/ 52 w 1044"/>
                  <a:gd name="T53" fmla="*/ 5 h 7"/>
                  <a:gd name="T54" fmla="*/ 213 w 1044"/>
                  <a:gd name="T55" fmla="*/ 7 h 7"/>
                  <a:gd name="T56" fmla="*/ 213 w 1044"/>
                  <a:gd name="T57" fmla="*/ 0 h 7"/>
                  <a:gd name="T58" fmla="*/ 52 w 1044"/>
                  <a:gd name="T59" fmla="*/ 0 h 7"/>
                  <a:gd name="T60" fmla="*/ 5 w 1044"/>
                  <a:gd name="T61" fmla="*/ 0 h 7"/>
                  <a:gd name="T62" fmla="*/ 0 w 1044"/>
                  <a:gd name="T63" fmla="*/ 5 h 7"/>
                  <a:gd name="T64" fmla="*/ 45 w 1044"/>
                  <a:gd name="T65" fmla="*/ 5 h 7"/>
                  <a:gd name="T66" fmla="*/ 45 w 1044"/>
                  <a:gd name="T67" fmla="*/ 0 h 7"/>
                  <a:gd name="T68" fmla="*/ 5 w 1044"/>
                  <a:gd name="T6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4" h="7">
                    <a:moveTo>
                      <a:pt x="883" y="2"/>
                    </a:moveTo>
                    <a:lnTo>
                      <a:pt x="883" y="7"/>
                    </a:lnTo>
                    <a:lnTo>
                      <a:pt x="1044" y="7"/>
                    </a:lnTo>
                    <a:lnTo>
                      <a:pt x="1044" y="2"/>
                    </a:lnTo>
                    <a:lnTo>
                      <a:pt x="883" y="2"/>
                    </a:lnTo>
                    <a:moveTo>
                      <a:pt x="717" y="2"/>
                    </a:moveTo>
                    <a:lnTo>
                      <a:pt x="717" y="7"/>
                    </a:lnTo>
                    <a:lnTo>
                      <a:pt x="876" y="7"/>
                    </a:lnTo>
                    <a:lnTo>
                      <a:pt x="876" y="2"/>
                    </a:lnTo>
                    <a:lnTo>
                      <a:pt x="717" y="2"/>
                    </a:lnTo>
                    <a:moveTo>
                      <a:pt x="549" y="2"/>
                    </a:moveTo>
                    <a:lnTo>
                      <a:pt x="549" y="7"/>
                    </a:lnTo>
                    <a:lnTo>
                      <a:pt x="710" y="7"/>
                    </a:lnTo>
                    <a:lnTo>
                      <a:pt x="710" y="2"/>
                    </a:lnTo>
                    <a:lnTo>
                      <a:pt x="549" y="2"/>
                    </a:lnTo>
                    <a:moveTo>
                      <a:pt x="384" y="0"/>
                    </a:moveTo>
                    <a:lnTo>
                      <a:pt x="384" y="7"/>
                    </a:lnTo>
                    <a:lnTo>
                      <a:pt x="545" y="7"/>
                    </a:lnTo>
                    <a:lnTo>
                      <a:pt x="545" y="2"/>
                    </a:lnTo>
                    <a:lnTo>
                      <a:pt x="384" y="0"/>
                    </a:lnTo>
                    <a:moveTo>
                      <a:pt x="218" y="0"/>
                    </a:moveTo>
                    <a:lnTo>
                      <a:pt x="218" y="7"/>
                    </a:lnTo>
                    <a:lnTo>
                      <a:pt x="379" y="7"/>
                    </a:lnTo>
                    <a:lnTo>
                      <a:pt x="379" y="0"/>
                    </a:lnTo>
                    <a:lnTo>
                      <a:pt x="218" y="0"/>
                    </a:lnTo>
                    <a:moveTo>
                      <a:pt x="52" y="0"/>
                    </a:moveTo>
                    <a:lnTo>
                      <a:pt x="52" y="5"/>
                    </a:lnTo>
                    <a:lnTo>
                      <a:pt x="213" y="7"/>
                    </a:lnTo>
                    <a:lnTo>
                      <a:pt x="213" y="0"/>
                    </a:lnTo>
                    <a:lnTo>
                      <a:pt x="52" y="0"/>
                    </a:lnTo>
                    <a:moveTo>
                      <a:pt x="5" y="0"/>
                    </a:moveTo>
                    <a:lnTo>
                      <a:pt x="0" y="5"/>
                    </a:lnTo>
                    <a:lnTo>
                      <a:pt x="45" y="5"/>
                    </a:lnTo>
                    <a:lnTo>
                      <a:pt x="45"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51" name="Rectangle 1370"/>
              <p:cNvSpPr>
                <a:spLocks noChangeArrowheads="1"/>
              </p:cNvSpPr>
              <p:nvPr/>
            </p:nvSpPr>
            <p:spPr bwMode="auto">
              <a:xfrm>
                <a:off x="3967" y="1774"/>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52" name="Rectangle 1371"/>
              <p:cNvSpPr>
                <a:spLocks noChangeArrowheads="1"/>
              </p:cNvSpPr>
              <p:nvPr/>
            </p:nvSpPr>
            <p:spPr bwMode="auto">
              <a:xfrm>
                <a:off x="3967" y="1774"/>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53" name="Rectangle 1372"/>
              <p:cNvSpPr>
                <a:spLocks noChangeArrowheads="1"/>
              </p:cNvSpPr>
              <p:nvPr/>
            </p:nvSpPr>
            <p:spPr bwMode="auto">
              <a:xfrm>
                <a:off x="3801" y="1774"/>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54" name="Rectangle 1373"/>
              <p:cNvSpPr>
                <a:spLocks noChangeArrowheads="1"/>
              </p:cNvSpPr>
              <p:nvPr/>
            </p:nvSpPr>
            <p:spPr bwMode="auto">
              <a:xfrm>
                <a:off x="3801" y="1774"/>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55" name="Rectangle 1374"/>
              <p:cNvSpPr>
                <a:spLocks noChangeArrowheads="1"/>
              </p:cNvSpPr>
              <p:nvPr/>
            </p:nvSpPr>
            <p:spPr bwMode="auto">
              <a:xfrm>
                <a:off x="3636" y="1774"/>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56" name="Rectangle 1375"/>
              <p:cNvSpPr>
                <a:spLocks noChangeArrowheads="1"/>
              </p:cNvSpPr>
              <p:nvPr/>
            </p:nvSpPr>
            <p:spPr bwMode="auto">
              <a:xfrm>
                <a:off x="3636" y="1774"/>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57" name="Rectangle 1376"/>
              <p:cNvSpPr>
                <a:spLocks noChangeArrowheads="1"/>
              </p:cNvSpPr>
              <p:nvPr/>
            </p:nvSpPr>
            <p:spPr bwMode="auto">
              <a:xfrm>
                <a:off x="3470" y="1772"/>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58" name="Rectangle 1377"/>
              <p:cNvSpPr>
                <a:spLocks noChangeArrowheads="1"/>
              </p:cNvSpPr>
              <p:nvPr/>
            </p:nvSpPr>
            <p:spPr bwMode="auto">
              <a:xfrm>
                <a:off x="3470" y="1772"/>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59" name="Rectangle 1378"/>
              <p:cNvSpPr>
                <a:spLocks noChangeArrowheads="1"/>
              </p:cNvSpPr>
              <p:nvPr/>
            </p:nvSpPr>
            <p:spPr bwMode="auto">
              <a:xfrm>
                <a:off x="3304" y="1772"/>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60" name="Rectangle 1379"/>
              <p:cNvSpPr>
                <a:spLocks noChangeArrowheads="1"/>
              </p:cNvSpPr>
              <p:nvPr/>
            </p:nvSpPr>
            <p:spPr bwMode="auto">
              <a:xfrm>
                <a:off x="3304" y="1772"/>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61" name="Rectangle 1380"/>
              <p:cNvSpPr>
                <a:spLocks noChangeArrowheads="1"/>
              </p:cNvSpPr>
              <p:nvPr/>
            </p:nvSpPr>
            <p:spPr bwMode="auto">
              <a:xfrm>
                <a:off x="3136" y="1772"/>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62" name="Rectangle 1381"/>
              <p:cNvSpPr>
                <a:spLocks noChangeArrowheads="1"/>
              </p:cNvSpPr>
              <p:nvPr/>
            </p:nvSpPr>
            <p:spPr bwMode="auto">
              <a:xfrm>
                <a:off x="3136" y="1772"/>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63" name="Rectangle 1382"/>
              <p:cNvSpPr>
                <a:spLocks noChangeArrowheads="1"/>
              </p:cNvSpPr>
              <p:nvPr/>
            </p:nvSpPr>
            <p:spPr bwMode="auto">
              <a:xfrm>
                <a:off x="2971" y="1772"/>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64" name="Rectangle 1383"/>
              <p:cNvSpPr>
                <a:spLocks noChangeArrowheads="1"/>
              </p:cNvSpPr>
              <p:nvPr/>
            </p:nvSpPr>
            <p:spPr bwMode="auto">
              <a:xfrm>
                <a:off x="2971" y="1772"/>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65" name="Rectangle 1384"/>
              <p:cNvSpPr>
                <a:spLocks noChangeArrowheads="1"/>
              </p:cNvSpPr>
              <p:nvPr/>
            </p:nvSpPr>
            <p:spPr bwMode="auto">
              <a:xfrm>
                <a:off x="2640" y="1772"/>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66" name="Rectangle 1385"/>
              <p:cNvSpPr>
                <a:spLocks noChangeArrowheads="1"/>
              </p:cNvSpPr>
              <p:nvPr/>
            </p:nvSpPr>
            <p:spPr bwMode="auto">
              <a:xfrm>
                <a:off x="2640" y="1772"/>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67" name="Rectangle 1386"/>
              <p:cNvSpPr>
                <a:spLocks noChangeArrowheads="1"/>
              </p:cNvSpPr>
              <p:nvPr/>
            </p:nvSpPr>
            <p:spPr bwMode="auto">
              <a:xfrm>
                <a:off x="2474" y="1772"/>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68" name="Rectangle 1387"/>
              <p:cNvSpPr>
                <a:spLocks noChangeArrowheads="1"/>
              </p:cNvSpPr>
              <p:nvPr/>
            </p:nvSpPr>
            <p:spPr bwMode="auto">
              <a:xfrm>
                <a:off x="2474" y="1772"/>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69" name="Rectangle 1388"/>
              <p:cNvSpPr>
                <a:spLocks noChangeArrowheads="1"/>
              </p:cNvSpPr>
              <p:nvPr/>
            </p:nvSpPr>
            <p:spPr bwMode="auto">
              <a:xfrm>
                <a:off x="2306" y="1772"/>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70" name="Rectangle 1389"/>
              <p:cNvSpPr>
                <a:spLocks noChangeArrowheads="1"/>
              </p:cNvSpPr>
              <p:nvPr/>
            </p:nvSpPr>
            <p:spPr bwMode="auto">
              <a:xfrm>
                <a:off x="2306" y="1772"/>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71" name="Rectangle 1390"/>
              <p:cNvSpPr>
                <a:spLocks noChangeArrowheads="1"/>
              </p:cNvSpPr>
              <p:nvPr/>
            </p:nvSpPr>
            <p:spPr bwMode="auto">
              <a:xfrm>
                <a:off x="2140" y="1770"/>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72" name="Rectangle 1391"/>
              <p:cNvSpPr>
                <a:spLocks noChangeArrowheads="1"/>
              </p:cNvSpPr>
              <p:nvPr/>
            </p:nvSpPr>
            <p:spPr bwMode="auto">
              <a:xfrm>
                <a:off x="2140" y="1770"/>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73" name="Rectangle 1392"/>
              <p:cNvSpPr>
                <a:spLocks noChangeArrowheads="1"/>
              </p:cNvSpPr>
              <p:nvPr/>
            </p:nvSpPr>
            <p:spPr bwMode="auto">
              <a:xfrm>
                <a:off x="1975" y="1770"/>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74" name="Rectangle 1393"/>
              <p:cNvSpPr>
                <a:spLocks noChangeArrowheads="1"/>
              </p:cNvSpPr>
              <p:nvPr/>
            </p:nvSpPr>
            <p:spPr bwMode="auto">
              <a:xfrm>
                <a:off x="1975" y="1770"/>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75" name="Rectangle 1394"/>
              <p:cNvSpPr>
                <a:spLocks noChangeArrowheads="1"/>
              </p:cNvSpPr>
              <p:nvPr/>
            </p:nvSpPr>
            <p:spPr bwMode="auto">
              <a:xfrm>
                <a:off x="1809" y="1770"/>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76" name="Rectangle 1395"/>
              <p:cNvSpPr>
                <a:spLocks noChangeArrowheads="1"/>
              </p:cNvSpPr>
              <p:nvPr/>
            </p:nvSpPr>
            <p:spPr bwMode="auto">
              <a:xfrm>
                <a:off x="1809" y="1770"/>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77" name="Rectangle 1396"/>
              <p:cNvSpPr>
                <a:spLocks noChangeArrowheads="1"/>
              </p:cNvSpPr>
              <p:nvPr/>
            </p:nvSpPr>
            <p:spPr bwMode="auto">
              <a:xfrm>
                <a:off x="1641" y="1770"/>
                <a:ext cx="7"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78" name="Rectangle 1397"/>
              <p:cNvSpPr>
                <a:spLocks noChangeArrowheads="1"/>
              </p:cNvSpPr>
              <p:nvPr/>
            </p:nvSpPr>
            <p:spPr bwMode="auto">
              <a:xfrm>
                <a:off x="1641" y="1770"/>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79" name="Rectangle 1398"/>
              <p:cNvSpPr>
                <a:spLocks noChangeArrowheads="1"/>
              </p:cNvSpPr>
              <p:nvPr/>
            </p:nvSpPr>
            <p:spPr bwMode="auto">
              <a:xfrm>
                <a:off x="1476" y="1770"/>
                <a:ext cx="7"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80" name="Rectangle 1399"/>
              <p:cNvSpPr>
                <a:spLocks noChangeArrowheads="1"/>
              </p:cNvSpPr>
              <p:nvPr/>
            </p:nvSpPr>
            <p:spPr bwMode="auto">
              <a:xfrm>
                <a:off x="1476" y="1770"/>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81" name="Rectangle 1400"/>
              <p:cNvSpPr>
                <a:spLocks noChangeArrowheads="1"/>
              </p:cNvSpPr>
              <p:nvPr/>
            </p:nvSpPr>
            <p:spPr bwMode="auto">
              <a:xfrm>
                <a:off x="1310" y="1770"/>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82" name="Rectangle 1401"/>
              <p:cNvSpPr>
                <a:spLocks noChangeArrowheads="1"/>
              </p:cNvSpPr>
              <p:nvPr/>
            </p:nvSpPr>
            <p:spPr bwMode="auto">
              <a:xfrm>
                <a:off x="1310" y="1770"/>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83" name="Rectangle 1402"/>
              <p:cNvSpPr>
                <a:spLocks noChangeArrowheads="1"/>
              </p:cNvSpPr>
              <p:nvPr/>
            </p:nvSpPr>
            <p:spPr bwMode="auto">
              <a:xfrm>
                <a:off x="1144" y="1770"/>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84" name="Rectangle 1403"/>
              <p:cNvSpPr>
                <a:spLocks noChangeArrowheads="1"/>
              </p:cNvSpPr>
              <p:nvPr/>
            </p:nvSpPr>
            <p:spPr bwMode="auto">
              <a:xfrm>
                <a:off x="1144" y="1770"/>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85" name="Rectangle 1404"/>
              <p:cNvSpPr>
                <a:spLocks noChangeArrowheads="1"/>
              </p:cNvSpPr>
              <p:nvPr/>
            </p:nvSpPr>
            <p:spPr bwMode="auto">
              <a:xfrm>
                <a:off x="979" y="1770"/>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86" name="Rectangle 1405"/>
              <p:cNvSpPr>
                <a:spLocks noChangeArrowheads="1"/>
              </p:cNvSpPr>
              <p:nvPr/>
            </p:nvSpPr>
            <p:spPr bwMode="auto">
              <a:xfrm>
                <a:off x="979" y="1770"/>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87" name="Freeform 1406"/>
              <p:cNvSpPr>
                <a:spLocks noEditPoints="1"/>
              </p:cNvSpPr>
              <p:nvPr/>
            </p:nvSpPr>
            <p:spPr bwMode="auto">
              <a:xfrm>
                <a:off x="948" y="1601"/>
                <a:ext cx="289" cy="8"/>
              </a:xfrm>
              <a:custGeom>
                <a:avLst/>
                <a:gdLst>
                  <a:gd name="T0" fmla="*/ 201 w 289"/>
                  <a:gd name="T1" fmla="*/ 0 h 8"/>
                  <a:gd name="T2" fmla="*/ 201 w 289"/>
                  <a:gd name="T3" fmla="*/ 8 h 8"/>
                  <a:gd name="T4" fmla="*/ 289 w 289"/>
                  <a:gd name="T5" fmla="*/ 8 h 8"/>
                  <a:gd name="T6" fmla="*/ 289 w 289"/>
                  <a:gd name="T7" fmla="*/ 3 h 8"/>
                  <a:gd name="T8" fmla="*/ 201 w 289"/>
                  <a:gd name="T9" fmla="*/ 0 h 8"/>
                  <a:gd name="T10" fmla="*/ 36 w 289"/>
                  <a:gd name="T11" fmla="*/ 0 h 8"/>
                  <a:gd name="T12" fmla="*/ 36 w 289"/>
                  <a:gd name="T13" fmla="*/ 8 h 8"/>
                  <a:gd name="T14" fmla="*/ 196 w 289"/>
                  <a:gd name="T15" fmla="*/ 8 h 8"/>
                  <a:gd name="T16" fmla="*/ 196 w 289"/>
                  <a:gd name="T17" fmla="*/ 0 h 8"/>
                  <a:gd name="T18" fmla="*/ 36 w 289"/>
                  <a:gd name="T19" fmla="*/ 0 h 8"/>
                  <a:gd name="T20" fmla="*/ 0 w 289"/>
                  <a:gd name="T21" fmla="*/ 0 h 8"/>
                  <a:gd name="T22" fmla="*/ 0 w 289"/>
                  <a:gd name="T23" fmla="*/ 8 h 8"/>
                  <a:gd name="T24" fmla="*/ 31 w 289"/>
                  <a:gd name="T25" fmla="*/ 8 h 8"/>
                  <a:gd name="T26" fmla="*/ 31 w 289"/>
                  <a:gd name="T27" fmla="*/ 0 h 8"/>
                  <a:gd name="T28" fmla="*/ 0 w 289"/>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8">
                    <a:moveTo>
                      <a:pt x="201" y="0"/>
                    </a:moveTo>
                    <a:lnTo>
                      <a:pt x="201" y="8"/>
                    </a:lnTo>
                    <a:lnTo>
                      <a:pt x="289" y="8"/>
                    </a:lnTo>
                    <a:lnTo>
                      <a:pt x="289" y="3"/>
                    </a:lnTo>
                    <a:lnTo>
                      <a:pt x="201" y="0"/>
                    </a:lnTo>
                    <a:close/>
                    <a:moveTo>
                      <a:pt x="36" y="0"/>
                    </a:moveTo>
                    <a:lnTo>
                      <a:pt x="36" y="8"/>
                    </a:lnTo>
                    <a:lnTo>
                      <a:pt x="196" y="8"/>
                    </a:lnTo>
                    <a:lnTo>
                      <a:pt x="196" y="0"/>
                    </a:lnTo>
                    <a:lnTo>
                      <a:pt x="36" y="0"/>
                    </a:lnTo>
                    <a:close/>
                    <a:moveTo>
                      <a:pt x="0" y="0"/>
                    </a:moveTo>
                    <a:lnTo>
                      <a:pt x="0" y="8"/>
                    </a:lnTo>
                    <a:lnTo>
                      <a:pt x="31" y="8"/>
                    </a:lnTo>
                    <a:lnTo>
                      <a:pt x="31"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88" name="Freeform 1407"/>
              <p:cNvSpPr>
                <a:spLocks noEditPoints="1"/>
              </p:cNvSpPr>
              <p:nvPr/>
            </p:nvSpPr>
            <p:spPr bwMode="auto">
              <a:xfrm>
                <a:off x="948" y="1601"/>
                <a:ext cx="289" cy="8"/>
              </a:xfrm>
              <a:custGeom>
                <a:avLst/>
                <a:gdLst>
                  <a:gd name="T0" fmla="*/ 201 w 289"/>
                  <a:gd name="T1" fmla="*/ 0 h 8"/>
                  <a:gd name="T2" fmla="*/ 201 w 289"/>
                  <a:gd name="T3" fmla="*/ 8 h 8"/>
                  <a:gd name="T4" fmla="*/ 289 w 289"/>
                  <a:gd name="T5" fmla="*/ 8 h 8"/>
                  <a:gd name="T6" fmla="*/ 289 w 289"/>
                  <a:gd name="T7" fmla="*/ 3 h 8"/>
                  <a:gd name="T8" fmla="*/ 201 w 289"/>
                  <a:gd name="T9" fmla="*/ 0 h 8"/>
                  <a:gd name="T10" fmla="*/ 36 w 289"/>
                  <a:gd name="T11" fmla="*/ 0 h 8"/>
                  <a:gd name="T12" fmla="*/ 36 w 289"/>
                  <a:gd name="T13" fmla="*/ 8 h 8"/>
                  <a:gd name="T14" fmla="*/ 196 w 289"/>
                  <a:gd name="T15" fmla="*/ 8 h 8"/>
                  <a:gd name="T16" fmla="*/ 196 w 289"/>
                  <a:gd name="T17" fmla="*/ 0 h 8"/>
                  <a:gd name="T18" fmla="*/ 36 w 289"/>
                  <a:gd name="T19" fmla="*/ 0 h 8"/>
                  <a:gd name="T20" fmla="*/ 0 w 289"/>
                  <a:gd name="T21" fmla="*/ 0 h 8"/>
                  <a:gd name="T22" fmla="*/ 0 w 289"/>
                  <a:gd name="T23" fmla="*/ 8 h 8"/>
                  <a:gd name="T24" fmla="*/ 31 w 289"/>
                  <a:gd name="T25" fmla="*/ 8 h 8"/>
                  <a:gd name="T26" fmla="*/ 31 w 289"/>
                  <a:gd name="T27" fmla="*/ 0 h 8"/>
                  <a:gd name="T28" fmla="*/ 0 w 289"/>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8">
                    <a:moveTo>
                      <a:pt x="201" y="0"/>
                    </a:moveTo>
                    <a:lnTo>
                      <a:pt x="201" y="8"/>
                    </a:lnTo>
                    <a:lnTo>
                      <a:pt x="289" y="8"/>
                    </a:lnTo>
                    <a:lnTo>
                      <a:pt x="289" y="3"/>
                    </a:lnTo>
                    <a:lnTo>
                      <a:pt x="201" y="0"/>
                    </a:lnTo>
                    <a:moveTo>
                      <a:pt x="36" y="0"/>
                    </a:moveTo>
                    <a:lnTo>
                      <a:pt x="36" y="8"/>
                    </a:lnTo>
                    <a:lnTo>
                      <a:pt x="196" y="8"/>
                    </a:lnTo>
                    <a:lnTo>
                      <a:pt x="196" y="0"/>
                    </a:lnTo>
                    <a:lnTo>
                      <a:pt x="36" y="0"/>
                    </a:lnTo>
                    <a:moveTo>
                      <a:pt x="0" y="0"/>
                    </a:moveTo>
                    <a:lnTo>
                      <a:pt x="0" y="8"/>
                    </a:lnTo>
                    <a:lnTo>
                      <a:pt x="31" y="8"/>
                    </a:lnTo>
                    <a:lnTo>
                      <a:pt x="3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89" name="Rectangle 1408"/>
              <p:cNvSpPr>
                <a:spLocks noChangeArrowheads="1"/>
              </p:cNvSpPr>
              <p:nvPr/>
            </p:nvSpPr>
            <p:spPr bwMode="auto">
              <a:xfrm>
                <a:off x="1144" y="1601"/>
                <a:ext cx="5" cy="8"/>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90" name="Rectangle 1409"/>
              <p:cNvSpPr>
                <a:spLocks noChangeArrowheads="1"/>
              </p:cNvSpPr>
              <p:nvPr/>
            </p:nvSpPr>
            <p:spPr bwMode="auto">
              <a:xfrm>
                <a:off x="1144" y="1601"/>
                <a:ext cx="5"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91" name="Rectangle 1410"/>
              <p:cNvSpPr>
                <a:spLocks noChangeArrowheads="1"/>
              </p:cNvSpPr>
              <p:nvPr/>
            </p:nvSpPr>
            <p:spPr bwMode="auto">
              <a:xfrm>
                <a:off x="979" y="1601"/>
                <a:ext cx="5" cy="8"/>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92" name="Rectangle 1411"/>
              <p:cNvSpPr>
                <a:spLocks noChangeArrowheads="1"/>
              </p:cNvSpPr>
              <p:nvPr/>
            </p:nvSpPr>
            <p:spPr bwMode="auto">
              <a:xfrm>
                <a:off x="979" y="1601"/>
                <a:ext cx="5"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93" name="Freeform 1412"/>
              <p:cNvSpPr>
                <a:spLocks noEditPoints="1"/>
              </p:cNvSpPr>
              <p:nvPr/>
            </p:nvSpPr>
            <p:spPr bwMode="auto">
              <a:xfrm>
                <a:off x="1275" y="1604"/>
                <a:ext cx="541" cy="5"/>
              </a:xfrm>
              <a:custGeom>
                <a:avLst/>
                <a:gdLst>
                  <a:gd name="T0" fmla="*/ 539 w 541"/>
                  <a:gd name="T1" fmla="*/ 0 h 5"/>
                  <a:gd name="T2" fmla="*/ 539 w 541"/>
                  <a:gd name="T3" fmla="*/ 5 h 5"/>
                  <a:gd name="T4" fmla="*/ 541 w 541"/>
                  <a:gd name="T5" fmla="*/ 5 h 5"/>
                  <a:gd name="T6" fmla="*/ 541 w 541"/>
                  <a:gd name="T7" fmla="*/ 0 h 5"/>
                  <a:gd name="T8" fmla="*/ 539 w 541"/>
                  <a:gd name="T9" fmla="*/ 0 h 5"/>
                  <a:gd name="T10" fmla="*/ 373 w 541"/>
                  <a:gd name="T11" fmla="*/ 0 h 5"/>
                  <a:gd name="T12" fmla="*/ 373 w 541"/>
                  <a:gd name="T13" fmla="*/ 5 h 5"/>
                  <a:gd name="T14" fmla="*/ 534 w 541"/>
                  <a:gd name="T15" fmla="*/ 5 h 5"/>
                  <a:gd name="T16" fmla="*/ 534 w 541"/>
                  <a:gd name="T17" fmla="*/ 0 h 5"/>
                  <a:gd name="T18" fmla="*/ 373 w 541"/>
                  <a:gd name="T19" fmla="*/ 0 h 5"/>
                  <a:gd name="T20" fmla="*/ 208 w 541"/>
                  <a:gd name="T21" fmla="*/ 0 h 5"/>
                  <a:gd name="T22" fmla="*/ 208 w 541"/>
                  <a:gd name="T23" fmla="*/ 5 h 5"/>
                  <a:gd name="T24" fmla="*/ 369 w 541"/>
                  <a:gd name="T25" fmla="*/ 5 h 5"/>
                  <a:gd name="T26" fmla="*/ 369 w 541"/>
                  <a:gd name="T27" fmla="*/ 0 h 5"/>
                  <a:gd name="T28" fmla="*/ 208 w 541"/>
                  <a:gd name="T29" fmla="*/ 0 h 5"/>
                  <a:gd name="T30" fmla="*/ 42 w 541"/>
                  <a:gd name="T31" fmla="*/ 0 h 5"/>
                  <a:gd name="T32" fmla="*/ 42 w 541"/>
                  <a:gd name="T33" fmla="*/ 5 h 5"/>
                  <a:gd name="T34" fmla="*/ 201 w 541"/>
                  <a:gd name="T35" fmla="*/ 5 h 5"/>
                  <a:gd name="T36" fmla="*/ 201 w 541"/>
                  <a:gd name="T37" fmla="*/ 0 h 5"/>
                  <a:gd name="T38" fmla="*/ 42 w 541"/>
                  <a:gd name="T39" fmla="*/ 0 h 5"/>
                  <a:gd name="T40" fmla="*/ 0 w 541"/>
                  <a:gd name="T41" fmla="*/ 0 h 5"/>
                  <a:gd name="T42" fmla="*/ 0 w 541"/>
                  <a:gd name="T43" fmla="*/ 5 h 5"/>
                  <a:gd name="T44" fmla="*/ 35 w 541"/>
                  <a:gd name="T45" fmla="*/ 5 h 5"/>
                  <a:gd name="T46" fmla="*/ 35 w 541"/>
                  <a:gd name="T47" fmla="*/ 0 h 5"/>
                  <a:gd name="T48" fmla="*/ 0 w 541"/>
                  <a:gd name="T4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1" h="5">
                    <a:moveTo>
                      <a:pt x="539" y="0"/>
                    </a:moveTo>
                    <a:lnTo>
                      <a:pt x="539" y="5"/>
                    </a:lnTo>
                    <a:lnTo>
                      <a:pt x="541" y="5"/>
                    </a:lnTo>
                    <a:lnTo>
                      <a:pt x="541" y="0"/>
                    </a:lnTo>
                    <a:lnTo>
                      <a:pt x="539" y="0"/>
                    </a:lnTo>
                    <a:close/>
                    <a:moveTo>
                      <a:pt x="373" y="0"/>
                    </a:moveTo>
                    <a:lnTo>
                      <a:pt x="373" y="5"/>
                    </a:lnTo>
                    <a:lnTo>
                      <a:pt x="534" y="5"/>
                    </a:lnTo>
                    <a:lnTo>
                      <a:pt x="534" y="0"/>
                    </a:lnTo>
                    <a:lnTo>
                      <a:pt x="373" y="0"/>
                    </a:lnTo>
                    <a:close/>
                    <a:moveTo>
                      <a:pt x="208" y="0"/>
                    </a:moveTo>
                    <a:lnTo>
                      <a:pt x="208" y="5"/>
                    </a:lnTo>
                    <a:lnTo>
                      <a:pt x="369" y="5"/>
                    </a:lnTo>
                    <a:lnTo>
                      <a:pt x="369" y="0"/>
                    </a:lnTo>
                    <a:lnTo>
                      <a:pt x="208" y="0"/>
                    </a:lnTo>
                    <a:close/>
                    <a:moveTo>
                      <a:pt x="42" y="0"/>
                    </a:moveTo>
                    <a:lnTo>
                      <a:pt x="42" y="5"/>
                    </a:lnTo>
                    <a:lnTo>
                      <a:pt x="201" y="5"/>
                    </a:lnTo>
                    <a:lnTo>
                      <a:pt x="201" y="0"/>
                    </a:lnTo>
                    <a:lnTo>
                      <a:pt x="42" y="0"/>
                    </a:lnTo>
                    <a:close/>
                    <a:moveTo>
                      <a:pt x="0" y="0"/>
                    </a:moveTo>
                    <a:lnTo>
                      <a:pt x="0" y="5"/>
                    </a:lnTo>
                    <a:lnTo>
                      <a:pt x="35" y="5"/>
                    </a:lnTo>
                    <a:lnTo>
                      <a:pt x="35"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94" name="Freeform 1413"/>
              <p:cNvSpPr>
                <a:spLocks noEditPoints="1"/>
              </p:cNvSpPr>
              <p:nvPr/>
            </p:nvSpPr>
            <p:spPr bwMode="auto">
              <a:xfrm>
                <a:off x="1275" y="1604"/>
                <a:ext cx="541" cy="5"/>
              </a:xfrm>
              <a:custGeom>
                <a:avLst/>
                <a:gdLst>
                  <a:gd name="T0" fmla="*/ 539 w 541"/>
                  <a:gd name="T1" fmla="*/ 0 h 5"/>
                  <a:gd name="T2" fmla="*/ 539 w 541"/>
                  <a:gd name="T3" fmla="*/ 5 h 5"/>
                  <a:gd name="T4" fmla="*/ 541 w 541"/>
                  <a:gd name="T5" fmla="*/ 5 h 5"/>
                  <a:gd name="T6" fmla="*/ 541 w 541"/>
                  <a:gd name="T7" fmla="*/ 0 h 5"/>
                  <a:gd name="T8" fmla="*/ 539 w 541"/>
                  <a:gd name="T9" fmla="*/ 0 h 5"/>
                  <a:gd name="T10" fmla="*/ 373 w 541"/>
                  <a:gd name="T11" fmla="*/ 0 h 5"/>
                  <a:gd name="T12" fmla="*/ 373 w 541"/>
                  <a:gd name="T13" fmla="*/ 5 h 5"/>
                  <a:gd name="T14" fmla="*/ 534 w 541"/>
                  <a:gd name="T15" fmla="*/ 5 h 5"/>
                  <a:gd name="T16" fmla="*/ 534 w 541"/>
                  <a:gd name="T17" fmla="*/ 0 h 5"/>
                  <a:gd name="T18" fmla="*/ 373 w 541"/>
                  <a:gd name="T19" fmla="*/ 0 h 5"/>
                  <a:gd name="T20" fmla="*/ 208 w 541"/>
                  <a:gd name="T21" fmla="*/ 0 h 5"/>
                  <a:gd name="T22" fmla="*/ 208 w 541"/>
                  <a:gd name="T23" fmla="*/ 5 h 5"/>
                  <a:gd name="T24" fmla="*/ 369 w 541"/>
                  <a:gd name="T25" fmla="*/ 5 h 5"/>
                  <a:gd name="T26" fmla="*/ 369 w 541"/>
                  <a:gd name="T27" fmla="*/ 0 h 5"/>
                  <a:gd name="T28" fmla="*/ 208 w 541"/>
                  <a:gd name="T29" fmla="*/ 0 h 5"/>
                  <a:gd name="T30" fmla="*/ 42 w 541"/>
                  <a:gd name="T31" fmla="*/ 0 h 5"/>
                  <a:gd name="T32" fmla="*/ 42 w 541"/>
                  <a:gd name="T33" fmla="*/ 5 h 5"/>
                  <a:gd name="T34" fmla="*/ 201 w 541"/>
                  <a:gd name="T35" fmla="*/ 5 h 5"/>
                  <a:gd name="T36" fmla="*/ 201 w 541"/>
                  <a:gd name="T37" fmla="*/ 0 h 5"/>
                  <a:gd name="T38" fmla="*/ 42 w 541"/>
                  <a:gd name="T39" fmla="*/ 0 h 5"/>
                  <a:gd name="T40" fmla="*/ 0 w 541"/>
                  <a:gd name="T41" fmla="*/ 0 h 5"/>
                  <a:gd name="T42" fmla="*/ 0 w 541"/>
                  <a:gd name="T43" fmla="*/ 5 h 5"/>
                  <a:gd name="T44" fmla="*/ 35 w 541"/>
                  <a:gd name="T45" fmla="*/ 5 h 5"/>
                  <a:gd name="T46" fmla="*/ 35 w 541"/>
                  <a:gd name="T47" fmla="*/ 0 h 5"/>
                  <a:gd name="T48" fmla="*/ 0 w 541"/>
                  <a:gd name="T4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1" h="5">
                    <a:moveTo>
                      <a:pt x="539" y="0"/>
                    </a:moveTo>
                    <a:lnTo>
                      <a:pt x="539" y="5"/>
                    </a:lnTo>
                    <a:lnTo>
                      <a:pt x="541" y="5"/>
                    </a:lnTo>
                    <a:lnTo>
                      <a:pt x="541" y="0"/>
                    </a:lnTo>
                    <a:lnTo>
                      <a:pt x="539" y="0"/>
                    </a:lnTo>
                    <a:moveTo>
                      <a:pt x="373" y="0"/>
                    </a:moveTo>
                    <a:lnTo>
                      <a:pt x="373" y="5"/>
                    </a:lnTo>
                    <a:lnTo>
                      <a:pt x="534" y="5"/>
                    </a:lnTo>
                    <a:lnTo>
                      <a:pt x="534" y="0"/>
                    </a:lnTo>
                    <a:lnTo>
                      <a:pt x="373" y="0"/>
                    </a:lnTo>
                    <a:moveTo>
                      <a:pt x="208" y="0"/>
                    </a:moveTo>
                    <a:lnTo>
                      <a:pt x="208" y="5"/>
                    </a:lnTo>
                    <a:lnTo>
                      <a:pt x="369" y="5"/>
                    </a:lnTo>
                    <a:lnTo>
                      <a:pt x="369" y="0"/>
                    </a:lnTo>
                    <a:lnTo>
                      <a:pt x="208" y="0"/>
                    </a:lnTo>
                    <a:moveTo>
                      <a:pt x="42" y="0"/>
                    </a:moveTo>
                    <a:lnTo>
                      <a:pt x="42" y="5"/>
                    </a:lnTo>
                    <a:lnTo>
                      <a:pt x="201" y="5"/>
                    </a:lnTo>
                    <a:lnTo>
                      <a:pt x="201" y="0"/>
                    </a:lnTo>
                    <a:lnTo>
                      <a:pt x="42" y="0"/>
                    </a:lnTo>
                    <a:moveTo>
                      <a:pt x="0" y="0"/>
                    </a:moveTo>
                    <a:lnTo>
                      <a:pt x="0" y="5"/>
                    </a:lnTo>
                    <a:lnTo>
                      <a:pt x="35" y="5"/>
                    </a:lnTo>
                    <a:lnTo>
                      <a:pt x="3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95" name="Rectangle 1414"/>
              <p:cNvSpPr>
                <a:spLocks noChangeArrowheads="1"/>
              </p:cNvSpPr>
              <p:nvPr/>
            </p:nvSpPr>
            <p:spPr bwMode="auto">
              <a:xfrm>
                <a:off x="1809" y="1604"/>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96" name="Rectangle 1415"/>
              <p:cNvSpPr>
                <a:spLocks noChangeArrowheads="1"/>
              </p:cNvSpPr>
              <p:nvPr/>
            </p:nvSpPr>
            <p:spPr bwMode="auto">
              <a:xfrm>
                <a:off x="1809" y="1604"/>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97" name="Rectangle 1416"/>
              <p:cNvSpPr>
                <a:spLocks noChangeArrowheads="1"/>
              </p:cNvSpPr>
              <p:nvPr/>
            </p:nvSpPr>
            <p:spPr bwMode="auto">
              <a:xfrm>
                <a:off x="1644" y="1604"/>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98" name="Rectangle 1417"/>
              <p:cNvSpPr>
                <a:spLocks noChangeArrowheads="1"/>
              </p:cNvSpPr>
              <p:nvPr/>
            </p:nvSpPr>
            <p:spPr bwMode="auto">
              <a:xfrm>
                <a:off x="1644" y="1604"/>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99" name="Rectangle 1418"/>
              <p:cNvSpPr>
                <a:spLocks noChangeArrowheads="1"/>
              </p:cNvSpPr>
              <p:nvPr/>
            </p:nvSpPr>
            <p:spPr bwMode="auto">
              <a:xfrm>
                <a:off x="1476" y="1604"/>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00" name="Rectangle 1419"/>
              <p:cNvSpPr>
                <a:spLocks noChangeArrowheads="1"/>
              </p:cNvSpPr>
              <p:nvPr/>
            </p:nvSpPr>
            <p:spPr bwMode="auto">
              <a:xfrm>
                <a:off x="1476" y="1604"/>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01" name="Rectangle 1420"/>
              <p:cNvSpPr>
                <a:spLocks noChangeArrowheads="1"/>
              </p:cNvSpPr>
              <p:nvPr/>
            </p:nvSpPr>
            <p:spPr bwMode="auto">
              <a:xfrm>
                <a:off x="1310" y="1604"/>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02" name="Rectangle 1421"/>
              <p:cNvSpPr>
                <a:spLocks noChangeArrowheads="1"/>
              </p:cNvSpPr>
              <p:nvPr/>
            </p:nvSpPr>
            <p:spPr bwMode="auto">
              <a:xfrm>
                <a:off x="1310" y="1604"/>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03" name="Freeform 1422"/>
              <p:cNvSpPr>
                <a:spLocks noEditPoints="1"/>
              </p:cNvSpPr>
              <p:nvPr/>
            </p:nvSpPr>
            <p:spPr bwMode="auto">
              <a:xfrm>
                <a:off x="1833" y="1604"/>
                <a:ext cx="1012" cy="7"/>
              </a:xfrm>
              <a:custGeom>
                <a:avLst/>
                <a:gdLst>
                  <a:gd name="T0" fmla="*/ 977 w 1012"/>
                  <a:gd name="T1" fmla="*/ 2 h 7"/>
                  <a:gd name="T2" fmla="*/ 977 w 1012"/>
                  <a:gd name="T3" fmla="*/ 7 h 7"/>
                  <a:gd name="T4" fmla="*/ 1010 w 1012"/>
                  <a:gd name="T5" fmla="*/ 7 h 7"/>
                  <a:gd name="T6" fmla="*/ 1012 w 1012"/>
                  <a:gd name="T7" fmla="*/ 2 h 7"/>
                  <a:gd name="T8" fmla="*/ 977 w 1012"/>
                  <a:gd name="T9" fmla="*/ 2 h 7"/>
                  <a:gd name="T10" fmla="*/ 811 w 1012"/>
                  <a:gd name="T11" fmla="*/ 2 h 7"/>
                  <a:gd name="T12" fmla="*/ 811 w 1012"/>
                  <a:gd name="T13" fmla="*/ 7 h 7"/>
                  <a:gd name="T14" fmla="*/ 972 w 1012"/>
                  <a:gd name="T15" fmla="*/ 7 h 7"/>
                  <a:gd name="T16" fmla="*/ 972 w 1012"/>
                  <a:gd name="T17" fmla="*/ 2 h 7"/>
                  <a:gd name="T18" fmla="*/ 811 w 1012"/>
                  <a:gd name="T19" fmla="*/ 2 h 7"/>
                  <a:gd name="T20" fmla="*/ 646 w 1012"/>
                  <a:gd name="T21" fmla="*/ 0 h 7"/>
                  <a:gd name="T22" fmla="*/ 646 w 1012"/>
                  <a:gd name="T23" fmla="*/ 7 h 7"/>
                  <a:gd name="T24" fmla="*/ 807 w 1012"/>
                  <a:gd name="T25" fmla="*/ 7 h 7"/>
                  <a:gd name="T26" fmla="*/ 807 w 1012"/>
                  <a:gd name="T27" fmla="*/ 2 h 7"/>
                  <a:gd name="T28" fmla="*/ 646 w 1012"/>
                  <a:gd name="T29" fmla="*/ 0 h 7"/>
                  <a:gd name="T30" fmla="*/ 480 w 1012"/>
                  <a:gd name="T31" fmla="*/ 0 h 7"/>
                  <a:gd name="T32" fmla="*/ 480 w 1012"/>
                  <a:gd name="T33" fmla="*/ 7 h 7"/>
                  <a:gd name="T34" fmla="*/ 641 w 1012"/>
                  <a:gd name="T35" fmla="*/ 7 h 7"/>
                  <a:gd name="T36" fmla="*/ 641 w 1012"/>
                  <a:gd name="T37" fmla="*/ 0 h 7"/>
                  <a:gd name="T38" fmla="*/ 480 w 1012"/>
                  <a:gd name="T39" fmla="*/ 0 h 7"/>
                  <a:gd name="T40" fmla="*/ 315 w 1012"/>
                  <a:gd name="T41" fmla="*/ 0 h 7"/>
                  <a:gd name="T42" fmla="*/ 315 w 1012"/>
                  <a:gd name="T43" fmla="*/ 7 h 7"/>
                  <a:gd name="T44" fmla="*/ 473 w 1012"/>
                  <a:gd name="T45" fmla="*/ 7 h 7"/>
                  <a:gd name="T46" fmla="*/ 473 w 1012"/>
                  <a:gd name="T47" fmla="*/ 0 h 7"/>
                  <a:gd name="T48" fmla="*/ 315 w 1012"/>
                  <a:gd name="T49" fmla="*/ 0 h 7"/>
                  <a:gd name="T50" fmla="*/ 147 w 1012"/>
                  <a:gd name="T51" fmla="*/ 0 h 7"/>
                  <a:gd name="T52" fmla="*/ 147 w 1012"/>
                  <a:gd name="T53" fmla="*/ 5 h 7"/>
                  <a:gd name="T54" fmla="*/ 307 w 1012"/>
                  <a:gd name="T55" fmla="*/ 7 h 7"/>
                  <a:gd name="T56" fmla="*/ 307 w 1012"/>
                  <a:gd name="T57" fmla="*/ 0 h 7"/>
                  <a:gd name="T58" fmla="*/ 147 w 1012"/>
                  <a:gd name="T59" fmla="*/ 0 h 7"/>
                  <a:gd name="T60" fmla="*/ 0 w 1012"/>
                  <a:gd name="T61" fmla="*/ 0 h 7"/>
                  <a:gd name="T62" fmla="*/ 0 w 1012"/>
                  <a:gd name="T63" fmla="*/ 5 h 7"/>
                  <a:gd name="T64" fmla="*/ 142 w 1012"/>
                  <a:gd name="T65" fmla="*/ 5 h 7"/>
                  <a:gd name="T66" fmla="*/ 142 w 1012"/>
                  <a:gd name="T67" fmla="*/ 0 h 7"/>
                  <a:gd name="T68" fmla="*/ 0 w 1012"/>
                  <a:gd name="T6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2" h="7">
                    <a:moveTo>
                      <a:pt x="977" y="2"/>
                    </a:moveTo>
                    <a:lnTo>
                      <a:pt x="977" y="7"/>
                    </a:lnTo>
                    <a:lnTo>
                      <a:pt x="1010" y="7"/>
                    </a:lnTo>
                    <a:lnTo>
                      <a:pt x="1012" y="2"/>
                    </a:lnTo>
                    <a:lnTo>
                      <a:pt x="977" y="2"/>
                    </a:lnTo>
                    <a:close/>
                    <a:moveTo>
                      <a:pt x="811" y="2"/>
                    </a:moveTo>
                    <a:lnTo>
                      <a:pt x="811" y="7"/>
                    </a:lnTo>
                    <a:lnTo>
                      <a:pt x="972" y="7"/>
                    </a:lnTo>
                    <a:lnTo>
                      <a:pt x="972" y="2"/>
                    </a:lnTo>
                    <a:lnTo>
                      <a:pt x="811" y="2"/>
                    </a:lnTo>
                    <a:close/>
                    <a:moveTo>
                      <a:pt x="646" y="0"/>
                    </a:moveTo>
                    <a:lnTo>
                      <a:pt x="646" y="7"/>
                    </a:lnTo>
                    <a:lnTo>
                      <a:pt x="807" y="7"/>
                    </a:lnTo>
                    <a:lnTo>
                      <a:pt x="807" y="2"/>
                    </a:lnTo>
                    <a:lnTo>
                      <a:pt x="646" y="0"/>
                    </a:lnTo>
                    <a:close/>
                    <a:moveTo>
                      <a:pt x="480" y="0"/>
                    </a:moveTo>
                    <a:lnTo>
                      <a:pt x="480" y="7"/>
                    </a:lnTo>
                    <a:lnTo>
                      <a:pt x="641" y="7"/>
                    </a:lnTo>
                    <a:lnTo>
                      <a:pt x="641" y="0"/>
                    </a:lnTo>
                    <a:lnTo>
                      <a:pt x="480" y="0"/>
                    </a:lnTo>
                    <a:close/>
                    <a:moveTo>
                      <a:pt x="315" y="0"/>
                    </a:moveTo>
                    <a:lnTo>
                      <a:pt x="315" y="7"/>
                    </a:lnTo>
                    <a:lnTo>
                      <a:pt x="473" y="7"/>
                    </a:lnTo>
                    <a:lnTo>
                      <a:pt x="473" y="0"/>
                    </a:lnTo>
                    <a:lnTo>
                      <a:pt x="315" y="0"/>
                    </a:lnTo>
                    <a:close/>
                    <a:moveTo>
                      <a:pt x="147" y="0"/>
                    </a:moveTo>
                    <a:lnTo>
                      <a:pt x="147" y="5"/>
                    </a:lnTo>
                    <a:lnTo>
                      <a:pt x="307" y="7"/>
                    </a:lnTo>
                    <a:lnTo>
                      <a:pt x="307" y="0"/>
                    </a:lnTo>
                    <a:lnTo>
                      <a:pt x="147" y="0"/>
                    </a:lnTo>
                    <a:close/>
                    <a:moveTo>
                      <a:pt x="0" y="0"/>
                    </a:moveTo>
                    <a:lnTo>
                      <a:pt x="0" y="5"/>
                    </a:lnTo>
                    <a:lnTo>
                      <a:pt x="142" y="5"/>
                    </a:lnTo>
                    <a:lnTo>
                      <a:pt x="142"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04" name="Freeform 1423"/>
              <p:cNvSpPr>
                <a:spLocks noEditPoints="1"/>
              </p:cNvSpPr>
              <p:nvPr/>
            </p:nvSpPr>
            <p:spPr bwMode="auto">
              <a:xfrm>
                <a:off x="1833" y="1604"/>
                <a:ext cx="1012" cy="7"/>
              </a:xfrm>
              <a:custGeom>
                <a:avLst/>
                <a:gdLst>
                  <a:gd name="T0" fmla="*/ 977 w 1012"/>
                  <a:gd name="T1" fmla="*/ 2 h 7"/>
                  <a:gd name="T2" fmla="*/ 977 w 1012"/>
                  <a:gd name="T3" fmla="*/ 7 h 7"/>
                  <a:gd name="T4" fmla="*/ 1010 w 1012"/>
                  <a:gd name="T5" fmla="*/ 7 h 7"/>
                  <a:gd name="T6" fmla="*/ 1012 w 1012"/>
                  <a:gd name="T7" fmla="*/ 2 h 7"/>
                  <a:gd name="T8" fmla="*/ 977 w 1012"/>
                  <a:gd name="T9" fmla="*/ 2 h 7"/>
                  <a:gd name="T10" fmla="*/ 811 w 1012"/>
                  <a:gd name="T11" fmla="*/ 2 h 7"/>
                  <a:gd name="T12" fmla="*/ 811 w 1012"/>
                  <a:gd name="T13" fmla="*/ 7 h 7"/>
                  <a:gd name="T14" fmla="*/ 972 w 1012"/>
                  <a:gd name="T15" fmla="*/ 7 h 7"/>
                  <a:gd name="T16" fmla="*/ 972 w 1012"/>
                  <a:gd name="T17" fmla="*/ 2 h 7"/>
                  <a:gd name="T18" fmla="*/ 811 w 1012"/>
                  <a:gd name="T19" fmla="*/ 2 h 7"/>
                  <a:gd name="T20" fmla="*/ 646 w 1012"/>
                  <a:gd name="T21" fmla="*/ 0 h 7"/>
                  <a:gd name="T22" fmla="*/ 646 w 1012"/>
                  <a:gd name="T23" fmla="*/ 7 h 7"/>
                  <a:gd name="T24" fmla="*/ 807 w 1012"/>
                  <a:gd name="T25" fmla="*/ 7 h 7"/>
                  <a:gd name="T26" fmla="*/ 807 w 1012"/>
                  <a:gd name="T27" fmla="*/ 2 h 7"/>
                  <a:gd name="T28" fmla="*/ 646 w 1012"/>
                  <a:gd name="T29" fmla="*/ 0 h 7"/>
                  <a:gd name="T30" fmla="*/ 480 w 1012"/>
                  <a:gd name="T31" fmla="*/ 0 h 7"/>
                  <a:gd name="T32" fmla="*/ 480 w 1012"/>
                  <a:gd name="T33" fmla="*/ 7 h 7"/>
                  <a:gd name="T34" fmla="*/ 641 w 1012"/>
                  <a:gd name="T35" fmla="*/ 7 h 7"/>
                  <a:gd name="T36" fmla="*/ 641 w 1012"/>
                  <a:gd name="T37" fmla="*/ 0 h 7"/>
                  <a:gd name="T38" fmla="*/ 480 w 1012"/>
                  <a:gd name="T39" fmla="*/ 0 h 7"/>
                  <a:gd name="T40" fmla="*/ 315 w 1012"/>
                  <a:gd name="T41" fmla="*/ 0 h 7"/>
                  <a:gd name="T42" fmla="*/ 315 w 1012"/>
                  <a:gd name="T43" fmla="*/ 7 h 7"/>
                  <a:gd name="T44" fmla="*/ 473 w 1012"/>
                  <a:gd name="T45" fmla="*/ 7 h 7"/>
                  <a:gd name="T46" fmla="*/ 473 w 1012"/>
                  <a:gd name="T47" fmla="*/ 0 h 7"/>
                  <a:gd name="T48" fmla="*/ 315 w 1012"/>
                  <a:gd name="T49" fmla="*/ 0 h 7"/>
                  <a:gd name="T50" fmla="*/ 147 w 1012"/>
                  <a:gd name="T51" fmla="*/ 0 h 7"/>
                  <a:gd name="T52" fmla="*/ 147 w 1012"/>
                  <a:gd name="T53" fmla="*/ 5 h 7"/>
                  <a:gd name="T54" fmla="*/ 307 w 1012"/>
                  <a:gd name="T55" fmla="*/ 7 h 7"/>
                  <a:gd name="T56" fmla="*/ 307 w 1012"/>
                  <a:gd name="T57" fmla="*/ 0 h 7"/>
                  <a:gd name="T58" fmla="*/ 147 w 1012"/>
                  <a:gd name="T59" fmla="*/ 0 h 7"/>
                  <a:gd name="T60" fmla="*/ 0 w 1012"/>
                  <a:gd name="T61" fmla="*/ 0 h 7"/>
                  <a:gd name="T62" fmla="*/ 0 w 1012"/>
                  <a:gd name="T63" fmla="*/ 5 h 7"/>
                  <a:gd name="T64" fmla="*/ 142 w 1012"/>
                  <a:gd name="T65" fmla="*/ 5 h 7"/>
                  <a:gd name="T66" fmla="*/ 142 w 1012"/>
                  <a:gd name="T67" fmla="*/ 0 h 7"/>
                  <a:gd name="T68" fmla="*/ 0 w 1012"/>
                  <a:gd name="T6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2" h="7">
                    <a:moveTo>
                      <a:pt x="977" y="2"/>
                    </a:moveTo>
                    <a:lnTo>
                      <a:pt x="977" y="7"/>
                    </a:lnTo>
                    <a:lnTo>
                      <a:pt x="1010" y="7"/>
                    </a:lnTo>
                    <a:lnTo>
                      <a:pt x="1012" y="2"/>
                    </a:lnTo>
                    <a:lnTo>
                      <a:pt x="977" y="2"/>
                    </a:lnTo>
                    <a:moveTo>
                      <a:pt x="811" y="2"/>
                    </a:moveTo>
                    <a:lnTo>
                      <a:pt x="811" y="7"/>
                    </a:lnTo>
                    <a:lnTo>
                      <a:pt x="972" y="7"/>
                    </a:lnTo>
                    <a:lnTo>
                      <a:pt x="972" y="2"/>
                    </a:lnTo>
                    <a:lnTo>
                      <a:pt x="811" y="2"/>
                    </a:lnTo>
                    <a:moveTo>
                      <a:pt x="646" y="0"/>
                    </a:moveTo>
                    <a:lnTo>
                      <a:pt x="646" y="7"/>
                    </a:lnTo>
                    <a:lnTo>
                      <a:pt x="807" y="7"/>
                    </a:lnTo>
                    <a:lnTo>
                      <a:pt x="807" y="2"/>
                    </a:lnTo>
                    <a:lnTo>
                      <a:pt x="646" y="0"/>
                    </a:lnTo>
                    <a:moveTo>
                      <a:pt x="480" y="0"/>
                    </a:moveTo>
                    <a:lnTo>
                      <a:pt x="480" y="7"/>
                    </a:lnTo>
                    <a:lnTo>
                      <a:pt x="641" y="7"/>
                    </a:lnTo>
                    <a:lnTo>
                      <a:pt x="641" y="0"/>
                    </a:lnTo>
                    <a:lnTo>
                      <a:pt x="480" y="0"/>
                    </a:lnTo>
                    <a:moveTo>
                      <a:pt x="315" y="0"/>
                    </a:moveTo>
                    <a:lnTo>
                      <a:pt x="315" y="7"/>
                    </a:lnTo>
                    <a:lnTo>
                      <a:pt x="473" y="7"/>
                    </a:lnTo>
                    <a:lnTo>
                      <a:pt x="473" y="0"/>
                    </a:lnTo>
                    <a:lnTo>
                      <a:pt x="315" y="0"/>
                    </a:lnTo>
                    <a:moveTo>
                      <a:pt x="147" y="0"/>
                    </a:moveTo>
                    <a:lnTo>
                      <a:pt x="147" y="5"/>
                    </a:lnTo>
                    <a:lnTo>
                      <a:pt x="307" y="7"/>
                    </a:lnTo>
                    <a:lnTo>
                      <a:pt x="307" y="0"/>
                    </a:lnTo>
                    <a:lnTo>
                      <a:pt x="147" y="0"/>
                    </a:lnTo>
                    <a:moveTo>
                      <a:pt x="0" y="0"/>
                    </a:moveTo>
                    <a:lnTo>
                      <a:pt x="0" y="5"/>
                    </a:lnTo>
                    <a:lnTo>
                      <a:pt x="142" y="5"/>
                    </a:lnTo>
                    <a:lnTo>
                      <a:pt x="14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05" name="Rectangle 1424"/>
              <p:cNvSpPr>
                <a:spLocks noChangeArrowheads="1"/>
              </p:cNvSpPr>
              <p:nvPr/>
            </p:nvSpPr>
            <p:spPr bwMode="auto">
              <a:xfrm>
                <a:off x="2805" y="1606"/>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06" name="Rectangle 1425"/>
              <p:cNvSpPr>
                <a:spLocks noChangeArrowheads="1"/>
              </p:cNvSpPr>
              <p:nvPr/>
            </p:nvSpPr>
            <p:spPr bwMode="auto">
              <a:xfrm>
                <a:off x="2805" y="1606"/>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07" name="Rectangle 1426"/>
              <p:cNvSpPr>
                <a:spLocks noChangeArrowheads="1"/>
              </p:cNvSpPr>
              <p:nvPr/>
            </p:nvSpPr>
            <p:spPr bwMode="auto">
              <a:xfrm>
                <a:off x="2640" y="1606"/>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08" name="Rectangle 1427"/>
              <p:cNvSpPr>
                <a:spLocks noChangeArrowheads="1"/>
              </p:cNvSpPr>
              <p:nvPr/>
            </p:nvSpPr>
            <p:spPr bwMode="auto">
              <a:xfrm>
                <a:off x="2640" y="1606"/>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09" name="Rectangle 1428"/>
              <p:cNvSpPr>
                <a:spLocks noChangeArrowheads="1"/>
              </p:cNvSpPr>
              <p:nvPr/>
            </p:nvSpPr>
            <p:spPr bwMode="auto">
              <a:xfrm>
                <a:off x="2474" y="1604"/>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10" name="Rectangle 1429"/>
              <p:cNvSpPr>
                <a:spLocks noChangeArrowheads="1"/>
              </p:cNvSpPr>
              <p:nvPr/>
            </p:nvSpPr>
            <p:spPr bwMode="auto">
              <a:xfrm>
                <a:off x="2474" y="1604"/>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11" name="Rectangle 1430"/>
              <p:cNvSpPr>
                <a:spLocks noChangeArrowheads="1"/>
              </p:cNvSpPr>
              <p:nvPr/>
            </p:nvSpPr>
            <p:spPr bwMode="auto">
              <a:xfrm>
                <a:off x="2306" y="1604"/>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12" name="Rectangle 1431"/>
              <p:cNvSpPr>
                <a:spLocks noChangeArrowheads="1"/>
              </p:cNvSpPr>
              <p:nvPr/>
            </p:nvSpPr>
            <p:spPr bwMode="auto">
              <a:xfrm>
                <a:off x="2306" y="1604"/>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13" name="Rectangle 1432"/>
              <p:cNvSpPr>
                <a:spLocks noChangeArrowheads="1"/>
              </p:cNvSpPr>
              <p:nvPr/>
            </p:nvSpPr>
            <p:spPr bwMode="auto">
              <a:xfrm>
                <a:off x="2140" y="1604"/>
                <a:ext cx="8"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14" name="Rectangle 1433"/>
              <p:cNvSpPr>
                <a:spLocks noChangeArrowheads="1"/>
              </p:cNvSpPr>
              <p:nvPr/>
            </p:nvSpPr>
            <p:spPr bwMode="auto">
              <a:xfrm>
                <a:off x="2140" y="1604"/>
                <a:ext cx="8"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15" name="Rectangle 1434"/>
              <p:cNvSpPr>
                <a:spLocks noChangeArrowheads="1"/>
              </p:cNvSpPr>
              <p:nvPr/>
            </p:nvSpPr>
            <p:spPr bwMode="auto">
              <a:xfrm>
                <a:off x="1975" y="1604"/>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16" name="Rectangle 1435"/>
              <p:cNvSpPr>
                <a:spLocks noChangeArrowheads="1"/>
              </p:cNvSpPr>
              <p:nvPr/>
            </p:nvSpPr>
            <p:spPr bwMode="auto">
              <a:xfrm>
                <a:off x="1975" y="1604"/>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17" name="Freeform 1436"/>
              <p:cNvSpPr>
                <a:spLocks noEditPoints="1"/>
              </p:cNvSpPr>
              <p:nvPr/>
            </p:nvSpPr>
            <p:spPr bwMode="auto">
              <a:xfrm>
                <a:off x="2940" y="1606"/>
                <a:ext cx="59" cy="5"/>
              </a:xfrm>
              <a:custGeom>
                <a:avLst/>
                <a:gdLst>
                  <a:gd name="T0" fmla="*/ 38 w 59"/>
                  <a:gd name="T1" fmla="*/ 0 h 5"/>
                  <a:gd name="T2" fmla="*/ 38 w 59"/>
                  <a:gd name="T3" fmla="*/ 5 h 5"/>
                  <a:gd name="T4" fmla="*/ 59 w 59"/>
                  <a:gd name="T5" fmla="*/ 5 h 5"/>
                  <a:gd name="T6" fmla="*/ 59 w 59"/>
                  <a:gd name="T7" fmla="*/ 0 h 5"/>
                  <a:gd name="T8" fmla="*/ 38 w 59"/>
                  <a:gd name="T9" fmla="*/ 0 h 5"/>
                  <a:gd name="T10" fmla="*/ 5 w 59"/>
                  <a:gd name="T11" fmla="*/ 0 h 5"/>
                  <a:gd name="T12" fmla="*/ 0 w 59"/>
                  <a:gd name="T13" fmla="*/ 5 h 5"/>
                  <a:gd name="T14" fmla="*/ 31 w 59"/>
                  <a:gd name="T15" fmla="*/ 5 h 5"/>
                  <a:gd name="T16" fmla="*/ 31 w 59"/>
                  <a:gd name="T17" fmla="*/ 0 h 5"/>
                  <a:gd name="T18" fmla="*/ 5 w 59"/>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
                    <a:moveTo>
                      <a:pt x="38" y="0"/>
                    </a:moveTo>
                    <a:lnTo>
                      <a:pt x="38" y="5"/>
                    </a:lnTo>
                    <a:lnTo>
                      <a:pt x="59" y="5"/>
                    </a:lnTo>
                    <a:lnTo>
                      <a:pt x="59" y="0"/>
                    </a:lnTo>
                    <a:lnTo>
                      <a:pt x="38" y="0"/>
                    </a:lnTo>
                    <a:close/>
                    <a:moveTo>
                      <a:pt x="5" y="0"/>
                    </a:moveTo>
                    <a:lnTo>
                      <a:pt x="0" y="5"/>
                    </a:lnTo>
                    <a:lnTo>
                      <a:pt x="31" y="5"/>
                    </a:lnTo>
                    <a:lnTo>
                      <a:pt x="31" y="0"/>
                    </a:lnTo>
                    <a:lnTo>
                      <a:pt x="5"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18" name="Freeform 1437"/>
              <p:cNvSpPr>
                <a:spLocks noEditPoints="1"/>
              </p:cNvSpPr>
              <p:nvPr/>
            </p:nvSpPr>
            <p:spPr bwMode="auto">
              <a:xfrm>
                <a:off x="2940" y="1606"/>
                <a:ext cx="59" cy="5"/>
              </a:xfrm>
              <a:custGeom>
                <a:avLst/>
                <a:gdLst>
                  <a:gd name="T0" fmla="*/ 38 w 59"/>
                  <a:gd name="T1" fmla="*/ 0 h 5"/>
                  <a:gd name="T2" fmla="*/ 38 w 59"/>
                  <a:gd name="T3" fmla="*/ 5 h 5"/>
                  <a:gd name="T4" fmla="*/ 59 w 59"/>
                  <a:gd name="T5" fmla="*/ 5 h 5"/>
                  <a:gd name="T6" fmla="*/ 59 w 59"/>
                  <a:gd name="T7" fmla="*/ 0 h 5"/>
                  <a:gd name="T8" fmla="*/ 38 w 59"/>
                  <a:gd name="T9" fmla="*/ 0 h 5"/>
                  <a:gd name="T10" fmla="*/ 5 w 59"/>
                  <a:gd name="T11" fmla="*/ 0 h 5"/>
                  <a:gd name="T12" fmla="*/ 0 w 59"/>
                  <a:gd name="T13" fmla="*/ 5 h 5"/>
                  <a:gd name="T14" fmla="*/ 31 w 59"/>
                  <a:gd name="T15" fmla="*/ 5 h 5"/>
                  <a:gd name="T16" fmla="*/ 31 w 59"/>
                  <a:gd name="T17" fmla="*/ 0 h 5"/>
                  <a:gd name="T18" fmla="*/ 5 w 59"/>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
                    <a:moveTo>
                      <a:pt x="38" y="0"/>
                    </a:moveTo>
                    <a:lnTo>
                      <a:pt x="38" y="5"/>
                    </a:lnTo>
                    <a:lnTo>
                      <a:pt x="59" y="5"/>
                    </a:lnTo>
                    <a:lnTo>
                      <a:pt x="59" y="0"/>
                    </a:lnTo>
                    <a:lnTo>
                      <a:pt x="38" y="0"/>
                    </a:lnTo>
                    <a:moveTo>
                      <a:pt x="5" y="0"/>
                    </a:moveTo>
                    <a:lnTo>
                      <a:pt x="0" y="5"/>
                    </a:lnTo>
                    <a:lnTo>
                      <a:pt x="31" y="5"/>
                    </a:lnTo>
                    <a:lnTo>
                      <a:pt x="31"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19" name="Rectangle 1438"/>
              <p:cNvSpPr>
                <a:spLocks noChangeArrowheads="1"/>
              </p:cNvSpPr>
              <p:nvPr/>
            </p:nvSpPr>
            <p:spPr bwMode="auto">
              <a:xfrm>
                <a:off x="2971" y="1606"/>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grpSp>
        <p:grpSp>
          <p:nvGrpSpPr>
            <p:cNvPr id="841" name="Group 1640"/>
            <p:cNvGrpSpPr>
              <a:grpSpLocks/>
            </p:cNvGrpSpPr>
            <p:nvPr/>
          </p:nvGrpSpPr>
          <p:grpSpPr bwMode="auto">
            <a:xfrm>
              <a:off x="617" y="740"/>
              <a:ext cx="3520" cy="2649"/>
              <a:chOff x="617" y="740"/>
              <a:chExt cx="3520" cy="2649"/>
            </a:xfrm>
          </p:grpSpPr>
          <p:sp>
            <p:nvSpPr>
              <p:cNvPr id="920" name="Rectangle 1440"/>
              <p:cNvSpPr>
                <a:spLocks noChangeArrowheads="1"/>
              </p:cNvSpPr>
              <p:nvPr/>
            </p:nvSpPr>
            <p:spPr bwMode="auto">
              <a:xfrm>
                <a:off x="2971" y="1606"/>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21" name="Freeform 1441"/>
              <p:cNvSpPr>
                <a:spLocks noEditPoints="1"/>
              </p:cNvSpPr>
              <p:nvPr/>
            </p:nvSpPr>
            <p:spPr bwMode="auto">
              <a:xfrm>
                <a:off x="3037" y="1606"/>
                <a:ext cx="260" cy="5"/>
              </a:xfrm>
              <a:custGeom>
                <a:avLst/>
                <a:gdLst>
                  <a:gd name="T0" fmla="*/ 106 w 260"/>
                  <a:gd name="T1" fmla="*/ 0 h 5"/>
                  <a:gd name="T2" fmla="*/ 106 w 260"/>
                  <a:gd name="T3" fmla="*/ 5 h 5"/>
                  <a:gd name="T4" fmla="*/ 256 w 260"/>
                  <a:gd name="T5" fmla="*/ 5 h 5"/>
                  <a:gd name="T6" fmla="*/ 260 w 260"/>
                  <a:gd name="T7" fmla="*/ 0 h 5"/>
                  <a:gd name="T8" fmla="*/ 106 w 260"/>
                  <a:gd name="T9" fmla="*/ 0 h 5"/>
                  <a:gd name="T10" fmla="*/ 0 w 260"/>
                  <a:gd name="T11" fmla="*/ 0 h 5"/>
                  <a:gd name="T12" fmla="*/ 0 w 260"/>
                  <a:gd name="T13" fmla="*/ 5 h 5"/>
                  <a:gd name="T14" fmla="*/ 99 w 260"/>
                  <a:gd name="T15" fmla="*/ 5 h 5"/>
                  <a:gd name="T16" fmla="*/ 99 w 260"/>
                  <a:gd name="T17" fmla="*/ 0 h 5"/>
                  <a:gd name="T18" fmla="*/ 0 w 260"/>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5">
                    <a:moveTo>
                      <a:pt x="106" y="0"/>
                    </a:moveTo>
                    <a:lnTo>
                      <a:pt x="106" y="5"/>
                    </a:lnTo>
                    <a:lnTo>
                      <a:pt x="256" y="5"/>
                    </a:lnTo>
                    <a:lnTo>
                      <a:pt x="260" y="0"/>
                    </a:lnTo>
                    <a:lnTo>
                      <a:pt x="106" y="0"/>
                    </a:lnTo>
                    <a:close/>
                    <a:moveTo>
                      <a:pt x="0" y="0"/>
                    </a:moveTo>
                    <a:lnTo>
                      <a:pt x="0" y="5"/>
                    </a:lnTo>
                    <a:lnTo>
                      <a:pt x="99" y="5"/>
                    </a:lnTo>
                    <a:lnTo>
                      <a:pt x="99"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22" name="Freeform 1442"/>
              <p:cNvSpPr>
                <a:spLocks noEditPoints="1"/>
              </p:cNvSpPr>
              <p:nvPr/>
            </p:nvSpPr>
            <p:spPr bwMode="auto">
              <a:xfrm>
                <a:off x="3037" y="1606"/>
                <a:ext cx="260" cy="5"/>
              </a:xfrm>
              <a:custGeom>
                <a:avLst/>
                <a:gdLst>
                  <a:gd name="T0" fmla="*/ 106 w 260"/>
                  <a:gd name="T1" fmla="*/ 0 h 5"/>
                  <a:gd name="T2" fmla="*/ 106 w 260"/>
                  <a:gd name="T3" fmla="*/ 5 h 5"/>
                  <a:gd name="T4" fmla="*/ 256 w 260"/>
                  <a:gd name="T5" fmla="*/ 5 h 5"/>
                  <a:gd name="T6" fmla="*/ 260 w 260"/>
                  <a:gd name="T7" fmla="*/ 0 h 5"/>
                  <a:gd name="T8" fmla="*/ 106 w 260"/>
                  <a:gd name="T9" fmla="*/ 0 h 5"/>
                  <a:gd name="T10" fmla="*/ 0 w 260"/>
                  <a:gd name="T11" fmla="*/ 0 h 5"/>
                  <a:gd name="T12" fmla="*/ 0 w 260"/>
                  <a:gd name="T13" fmla="*/ 5 h 5"/>
                  <a:gd name="T14" fmla="*/ 99 w 260"/>
                  <a:gd name="T15" fmla="*/ 5 h 5"/>
                  <a:gd name="T16" fmla="*/ 99 w 260"/>
                  <a:gd name="T17" fmla="*/ 0 h 5"/>
                  <a:gd name="T18" fmla="*/ 0 w 260"/>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5">
                    <a:moveTo>
                      <a:pt x="106" y="0"/>
                    </a:moveTo>
                    <a:lnTo>
                      <a:pt x="106" y="5"/>
                    </a:lnTo>
                    <a:lnTo>
                      <a:pt x="256" y="5"/>
                    </a:lnTo>
                    <a:lnTo>
                      <a:pt x="260" y="0"/>
                    </a:lnTo>
                    <a:lnTo>
                      <a:pt x="106" y="0"/>
                    </a:lnTo>
                    <a:moveTo>
                      <a:pt x="0" y="0"/>
                    </a:moveTo>
                    <a:lnTo>
                      <a:pt x="0" y="5"/>
                    </a:lnTo>
                    <a:lnTo>
                      <a:pt x="99" y="5"/>
                    </a:lnTo>
                    <a:lnTo>
                      <a:pt x="9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23" name="Freeform 1443"/>
              <p:cNvSpPr>
                <a:spLocks noEditPoints="1"/>
              </p:cNvSpPr>
              <p:nvPr/>
            </p:nvSpPr>
            <p:spPr bwMode="auto">
              <a:xfrm>
                <a:off x="3293" y="1606"/>
                <a:ext cx="844" cy="7"/>
              </a:xfrm>
              <a:custGeom>
                <a:avLst/>
                <a:gdLst>
                  <a:gd name="T0" fmla="*/ 681 w 844"/>
                  <a:gd name="T1" fmla="*/ 3 h 7"/>
                  <a:gd name="T2" fmla="*/ 681 w 844"/>
                  <a:gd name="T3" fmla="*/ 7 h 7"/>
                  <a:gd name="T4" fmla="*/ 844 w 844"/>
                  <a:gd name="T5" fmla="*/ 7 h 7"/>
                  <a:gd name="T6" fmla="*/ 844 w 844"/>
                  <a:gd name="T7" fmla="*/ 3 h 7"/>
                  <a:gd name="T8" fmla="*/ 681 w 844"/>
                  <a:gd name="T9" fmla="*/ 3 h 7"/>
                  <a:gd name="T10" fmla="*/ 515 w 844"/>
                  <a:gd name="T11" fmla="*/ 0 h 7"/>
                  <a:gd name="T12" fmla="*/ 515 w 844"/>
                  <a:gd name="T13" fmla="*/ 7 h 7"/>
                  <a:gd name="T14" fmla="*/ 676 w 844"/>
                  <a:gd name="T15" fmla="*/ 7 h 7"/>
                  <a:gd name="T16" fmla="*/ 676 w 844"/>
                  <a:gd name="T17" fmla="*/ 3 h 7"/>
                  <a:gd name="T18" fmla="*/ 515 w 844"/>
                  <a:gd name="T19" fmla="*/ 0 h 7"/>
                  <a:gd name="T20" fmla="*/ 347 w 844"/>
                  <a:gd name="T21" fmla="*/ 0 h 7"/>
                  <a:gd name="T22" fmla="*/ 347 w 844"/>
                  <a:gd name="T23" fmla="*/ 7 h 7"/>
                  <a:gd name="T24" fmla="*/ 508 w 844"/>
                  <a:gd name="T25" fmla="*/ 7 h 7"/>
                  <a:gd name="T26" fmla="*/ 508 w 844"/>
                  <a:gd name="T27" fmla="*/ 0 h 7"/>
                  <a:gd name="T28" fmla="*/ 347 w 844"/>
                  <a:gd name="T29" fmla="*/ 0 h 7"/>
                  <a:gd name="T30" fmla="*/ 182 w 844"/>
                  <a:gd name="T31" fmla="*/ 0 h 7"/>
                  <a:gd name="T32" fmla="*/ 182 w 844"/>
                  <a:gd name="T33" fmla="*/ 7 h 7"/>
                  <a:gd name="T34" fmla="*/ 343 w 844"/>
                  <a:gd name="T35" fmla="*/ 7 h 7"/>
                  <a:gd name="T36" fmla="*/ 343 w 844"/>
                  <a:gd name="T37" fmla="*/ 0 h 7"/>
                  <a:gd name="T38" fmla="*/ 182 w 844"/>
                  <a:gd name="T39" fmla="*/ 0 h 7"/>
                  <a:gd name="T40" fmla="*/ 16 w 844"/>
                  <a:gd name="T41" fmla="*/ 0 h 7"/>
                  <a:gd name="T42" fmla="*/ 16 w 844"/>
                  <a:gd name="T43" fmla="*/ 5 h 7"/>
                  <a:gd name="T44" fmla="*/ 177 w 844"/>
                  <a:gd name="T45" fmla="*/ 7 h 7"/>
                  <a:gd name="T46" fmla="*/ 177 w 844"/>
                  <a:gd name="T47" fmla="*/ 0 h 7"/>
                  <a:gd name="T48" fmla="*/ 16 w 844"/>
                  <a:gd name="T49" fmla="*/ 0 h 7"/>
                  <a:gd name="T50" fmla="*/ 4 w 844"/>
                  <a:gd name="T51" fmla="*/ 0 h 7"/>
                  <a:gd name="T52" fmla="*/ 0 w 844"/>
                  <a:gd name="T53" fmla="*/ 5 h 7"/>
                  <a:gd name="T54" fmla="*/ 11 w 844"/>
                  <a:gd name="T55" fmla="*/ 5 h 7"/>
                  <a:gd name="T56" fmla="*/ 11 w 844"/>
                  <a:gd name="T57" fmla="*/ 0 h 7"/>
                  <a:gd name="T58" fmla="*/ 4 w 844"/>
                  <a:gd name="T5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4" h="7">
                    <a:moveTo>
                      <a:pt x="681" y="3"/>
                    </a:moveTo>
                    <a:lnTo>
                      <a:pt x="681" y="7"/>
                    </a:lnTo>
                    <a:lnTo>
                      <a:pt x="844" y="7"/>
                    </a:lnTo>
                    <a:lnTo>
                      <a:pt x="844" y="3"/>
                    </a:lnTo>
                    <a:lnTo>
                      <a:pt x="681" y="3"/>
                    </a:lnTo>
                    <a:close/>
                    <a:moveTo>
                      <a:pt x="515" y="0"/>
                    </a:moveTo>
                    <a:lnTo>
                      <a:pt x="515" y="7"/>
                    </a:lnTo>
                    <a:lnTo>
                      <a:pt x="676" y="7"/>
                    </a:lnTo>
                    <a:lnTo>
                      <a:pt x="676" y="3"/>
                    </a:lnTo>
                    <a:lnTo>
                      <a:pt x="515" y="0"/>
                    </a:lnTo>
                    <a:close/>
                    <a:moveTo>
                      <a:pt x="347" y="0"/>
                    </a:moveTo>
                    <a:lnTo>
                      <a:pt x="347" y="7"/>
                    </a:lnTo>
                    <a:lnTo>
                      <a:pt x="508" y="7"/>
                    </a:lnTo>
                    <a:lnTo>
                      <a:pt x="508" y="0"/>
                    </a:lnTo>
                    <a:lnTo>
                      <a:pt x="347" y="0"/>
                    </a:lnTo>
                    <a:close/>
                    <a:moveTo>
                      <a:pt x="182" y="0"/>
                    </a:moveTo>
                    <a:lnTo>
                      <a:pt x="182" y="7"/>
                    </a:lnTo>
                    <a:lnTo>
                      <a:pt x="343" y="7"/>
                    </a:lnTo>
                    <a:lnTo>
                      <a:pt x="343" y="0"/>
                    </a:lnTo>
                    <a:lnTo>
                      <a:pt x="182" y="0"/>
                    </a:lnTo>
                    <a:close/>
                    <a:moveTo>
                      <a:pt x="16" y="0"/>
                    </a:moveTo>
                    <a:lnTo>
                      <a:pt x="16" y="5"/>
                    </a:lnTo>
                    <a:lnTo>
                      <a:pt x="177" y="7"/>
                    </a:lnTo>
                    <a:lnTo>
                      <a:pt x="177" y="0"/>
                    </a:lnTo>
                    <a:lnTo>
                      <a:pt x="16" y="0"/>
                    </a:lnTo>
                    <a:close/>
                    <a:moveTo>
                      <a:pt x="4" y="0"/>
                    </a:moveTo>
                    <a:lnTo>
                      <a:pt x="0" y="5"/>
                    </a:lnTo>
                    <a:lnTo>
                      <a:pt x="11" y="5"/>
                    </a:lnTo>
                    <a:lnTo>
                      <a:pt x="11" y="0"/>
                    </a:lnTo>
                    <a:lnTo>
                      <a:pt x="4"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24" name="Freeform 1444"/>
              <p:cNvSpPr>
                <a:spLocks noEditPoints="1"/>
              </p:cNvSpPr>
              <p:nvPr/>
            </p:nvSpPr>
            <p:spPr bwMode="auto">
              <a:xfrm>
                <a:off x="3293" y="1606"/>
                <a:ext cx="844" cy="7"/>
              </a:xfrm>
              <a:custGeom>
                <a:avLst/>
                <a:gdLst>
                  <a:gd name="T0" fmla="*/ 681 w 844"/>
                  <a:gd name="T1" fmla="*/ 3 h 7"/>
                  <a:gd name="T2" fmla="*/ 681 w 844"/>
                  <a:gd name="T3" fmla="*/ 7 h 7"/>
                  <a:gd name="T4" fmla="*/ 844 w 844"/>
                  <a:gd name="T5" fmla="*/ 7 h 7"/>
                  <a:gd name="T6" fmla="*/ 844 w 844"/>
                  <a:gd name="T7" fmla="*/ 3 h 7"/>
                  <a:gd name="T8" fmla="*/ 681 w 844"/>
                  <a:gd name="T9" fmla="*/ 3 h 7"/>
                  <a:gd name="T10" fmla="*/ 515 w 844"/>
                  <a:gd name="T11" fmla="*/ 0 h 7"/>
                  <a:gd name="T12" fmla="*/ 515 w 844"/>
                  <a:gd name="T13" fmla="*/ 7 h 7"/>
                  <a:gd name="T14" fmla="*/ 676 w 844"/>
                  <a:gd name="T15" fmla="*/ 7 h 7"/>
                  <a:gd name="T16" fmla="*/ 676 w 844"/>
                  <a:gd name="T17" fmla="*/ 3 h 7"/>
                  <a:gd name="T18" fmla="*/ 515 w 844"/>
                  <a:gd name="T19" fmla="*/ 0 h 7"/>
                  <a:gd name="T20" fmla="*/ 347 w 844"/>
                  <a:gd name="T21" fmla="*/ 0 h 7"/>
                  <a:gd name="T22" fmla="*/ 347 w 844"/>
                  <a:gd name="T23" fmla="*/ 7 h 7"/>
                  <a:gd name="T24" fmla="*/ 508 w 844"/>
                  <a:gd name="T25" fmla="*/ 7 h 7"/>
                  <a:gd name="T26" fmla="*/ 508 w 844"/>
                  <a:gd name="T27" fmla="*/ 0 h 7"/>
                  <a:gd name="T28" fmla="*/ 347 w 844"/>
                  <a:gd name="T29" fmla="*/ 0 h 7"/>
                  <a:gd name="T30" fmla="*/ 182 w 844"/>
                  <a:gd name="T31" fmla="*/ 0 h 7"/>
                  <a:gd name="T32" fmla="*/ 182 w 844"/>
                  <a:gd name="T33" fmla="*/ 7 h 7"/>
                  <a:gd name="T34" fmla="*/ 343 w 844"/>
                  <a:gd name="T35" fmla="*/ 7 h 7"/>
                  <a:gd name="T36" fmla="*/ 343 w 844"/>
                  <a:gd name="T37" fmla="*/ 0 h 7"/>
                  <a:gd name="T38" fmla="*/ 182 w 844"/>
                  <a:gd name="T39" fmla="*/ 0 h 7"/>
                  <a:gd name="T40" fmla="*/ 16 w 844"/>
                  <a:gd name="T41" fmla="*/ 0 h 7"/>
                  <a:gd name="T42" fmla="*/ 16 w 844"/>
                  <a:gd name="T43" fmla="*/ 5 h 7"/>
                  <a:gd name="T44" fmla="*/ 177 w 844"/>
                  <a:gd name="T45" fmla="*/ 7 h 7"/>
                  <a:gd name="T46" fmla="*/ 177 w 844"/>
                  <a:gd name="T47" fmla="*/ 0 h 7"/>
                  <a:gd name="T48" fmla="*/ 16 w 844"/>
                  <a:gd name="T49" fmla="*/ 0 h 7"/>
                  <a:gd name="T50" fmla="*/ 4 w 844"/>
                  <a:gd name="T51" fmla="*/ 0 h 7"/>
                  <a:gd name="T52" fmla="*/ 0 w 844"/>
                  <a:gd name="T53" fmla="*/ 5 h 7"/>
                  <a:gd name="T54" fmla="*/ 11 w 844"/>
                  <a:gd name="T55" fmla="*/ 5 h 7"/>
                  <a:gd name="T56" fmla="*/ 11 w 844"/>
                  <a:gd name="T57" fmla="*/ 0 h 7"/>
                  <a:gd name="T58" fmla="*/ 4 w 844"/>
                  <a:gd name="T5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4" h="7">
                    <a:moveTo>
                      <a:pt x="681" y="3"/>
                    </a:moveTo>
                    <a:lnTo>
                      <a:pt x="681" y="7"/>
                    </a:lnTo>
                    <a:lnTo>
                      <a:pt x="844" y="7"/>
                    </a:lnTo>
                    <a:lnTo>
                      <a:pt x="844" y="3"/>
                    </a:lnTo>
                    <a:lnTo>
                      <a:pt x="681" y="3"/>
                    </a:lnTo>
                    <a:moveTo>
                      <a:pt x="515" y="0"/>
                    </a:moveTo>
                    <a:lnTo>
                      <a:pt x="515" y="7"/>
                    </a:lnTo>
                    <a:lnTo>
                      <a:pt x="676" y="7"/>
                    </a:lnTo>
                    <a:lnTo>
                      <a:pt x="676" y="3"/>
                    </a:lnTo>
                    <a:lnTo>
                      <a:pt x="515" y="0"/>
                    </a:lnTo>
                    <a:moveTo>
                      <a:pt x="347" y="0"/>
                    </a:moveTo>
                    <a:lnTo>
                      <a:pt x="347" y="7"/>
                    </a:lnTo>
                    <a:lnTo>
                      <a:pt x="508" y="7"/>
                    </a:lnTo>
                    <a:lnTo>
                      <a:pt x="508" y="0"/>
                    </a:lnTo>
                    <a:lnTo>
                      <a:pt x="347" y="0"/>
                    </a:lnTo>
                    <a:moveTo>
                      <a:pt x="182" y="0"/>
                    </a:moveTo>
                    <a:lnTo>
                      <a:pt x="182" y="7"/>
                    </a:lnTo>
                    <a:lnTo>
                      <a:pt x="343" y="7"/>
                    </a:lnTo>
                    <a:lnTo>
                      <a:pt x="343" y="0"/>
                    </a:lnTo>
                    <a:lnTo>
                      <a:pt x="182" y="0"/>
                    </a:lnTo>
                    <a:moveTo>
                      <a:pt x="16" y="0"/>
                    </a:moveTo>
                    <a:lnTo>
                      <a:pt x="16" y="5"/>
                    </a:lnTo>
                    <a:lnTo>
                      <a:pt x="177" y="7"/>
                    </a:lnTo>
                    <a:lnTo>
                      <a:pt x="177" y="0"/>
                    </a:lnTo>
                    <a:lnTo>
                      <a:pt x="16" y="0"/>
                    </a:lnTo>
                    <a:moveTo>
                      <a:pt x="4" y="0"/>
                    </a:moveTo>
                    <a:lnTo>
                      <a:pt x="0" y="5"/>
                    </a:lnTo>
                    <a:lnTo>
                      <a:pt x="11" y="5"/>
                    </a:lnTo>
                    <a:lnTo>
                      <a:pt x="1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25" name="Rectangle 1445"/>
              <p:cNvSpPr>
                <a:spLocks noChangeArrowheads="1"/>
              </p:cNvSpPr>
              <p:nvPr/>
            </p:nvSpPr>
            <p:spPr bwMode="auto">
              <a:xfrm>
                <a:off x="3969" y="1609"/>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26" name="Rectangle 1446"/>
              <p:cNvSpPr>
                <a:spLocks noChangeArrowheads="1"/>
              </p:cNvSpPr>
              <p:nvPr/>
            </p:nvSpPr>
            <p:spPr bwMode="auto">
              <a:xfrm>
                <a:off x="3969" y="1609"/>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27" name="Rectangle 1447"/>
              <p:cNvSpPr>
                <a:spLocks noChangeArrowheads="1"/>
              </p:cNvSpPr>
              <p:nvPr/>
            </p:nvSpPr>
            <p:spPr bwMode="auto">
              <a:xfrm>
                <a:off x="3801" y="1606"/>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28" name="Rectangle 1448"/>
              <p:cNvSpPr>
                <a:spLocks noChangeArrowheads="1"/>
              </p:cNvSpPr>
              <p:nvPr/>
            </p:nvSpPr>
            <p:spPr bwMode="auto">
              <a:xfrm>
                <a:off x="3801" y="1606"/>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29" name="Rectangle 1449"/>
              <p:cNvSpPr>
                <a:spLocks noChangeArrowheads="1"/>
              </p:cNvSpPr>
              <p:nvPr/>
            </p:nvSpPr>
            <p:spPr bwMode="auto">
              <a:xfrm>
                <a:off x="3636" y="1606"/>
                <a:ext cx="4"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30" name="Rectangle 1450"/>
              <p:cNvSpPr>
                <a:spLocks noChangeArrowheads="1"/>
              </p:cNvSpPr>
              <p:nvPr/>
            </p:nvSpPr>
            <p:spPr bwMode="auto">
              <a:xfrm>
                <a:off x="3636" y="1606"/>
                <a:ext cx="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31" name="Rectangle 1451"/>
              <p:cNvSpPr>
                <a:spLocks noChangeArrowheads="1"/>
              </p:cNvSpPr>
              <p:nvPr/>
            </p:nvSpPr>
            <p:spPr bwMode="auto">
              <a:xfrm>
                <a:off x="3470" y="1606"/>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32" name="Rectangle 1452"/>
              <p:cNvSpPr>
                <a:spLocks noChangeArrowheads="1"/>
              </p:cNvSpPr>
              <p:nvPr/>
            </p:nvSpPr>
            <p:spPr bwMode="auto">
              <a:xfrm>
                <a:off x="3470" y="1606"/>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33" name="Rectangle 1453"/>
              <p:cNvSpPr>
                <a:spLocks noChangeArrowheads="1"/>
              </p:cNvSpPr>
              <p:nvPr/>
            </p:nvSpPr>
            <p:spPr bwMode="auto">
              <a:xfrm>
                <a:off x="3304" y="1606"/>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34" name="Rectangle 1454"/>
              <p:cNvSpPr>
                <a:spLocks noChangeArrowheads="1"/>
              </p:cNvSpPr>
              <p:nvPr/>
            </p:nvSpPr>
            <p:spPr bwMode="auto">
              <a:xfrm>
                <a:off x="3304" y="1606"/>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35" name="Rectangle 1455"/>
              <p:cNvSpPr>
                <a:spLocks noChangeArrowheads="1"/>
              </p:cNvSpPr>
              <p:nvPr/>
            </p:nvSpPr>
            <p:spPr bwMode="auto">
              <a:xfrm>
                <a:off x="3136" y="1606"/>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36" name="Rectangle 1456"/>
              <p:cNvSpPr>
                <a:spLocks noChangeArrowheads="1"/>
              </p:cNvSpPr>
              <p:nvPr/>
            </p:nvSpPr>
            <p:spPr bwMode="auto">
              <a:xfrm>
                <a:off x="3136" y="1606"/>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37" name="Freeform 1457"/>
              <p:cNvSpPr>
                <a:spLocks noEditPoints="1"/>
              </p:cNvSpPr>
              <p:nvPr/>
            </p:nvSpPr>
            <p:spPr bwMode="auto">
              <a:xfrm>
                <a:off x="948" y="1436"/>
                <a:ext cx="291" cy="7"/>
              </a:xfrm>
              <a:custGeom>
                <a:avLst/>
                <a:gdLst>
                  <a:gd name="T0" fmla="*/ 201 w 291"/>
                  <a:gd name="T1" fmla="*/ 0 h 7"/>
                  <a:gd name="T2" fmla="*/ 201 w 291"/>
                  <a:gd name="T3" fmla="*/ 7 h 7"/>
                  <a:gd name="T4" fmla="*/ 291 w 291"/>
                  <a:gd name="T5" fmla="*/ 7 h 7"/>
                  <a:gd name="T6" fmla="*/ 291 w 291"/>
                  <a:gd name="T7" fmla="*/ 0 h 7"/>
                  <a:gd name="T8" fmla="*/ 201 w 291"/>
                  <a:gd name="T9" fmla="*/ 0 h 7"/>
                  <a:gd name="T10" fmla="*/ 36 w 291"/>
                  <a:gd name="T11" fmla="*/ 0 h 7"/>
                  <a:gd name="T12" fmla="*/ 36 w 291"/>
                  <a:gd name="T13" fmla="*/ 4 h 7"/>
                  <a:gd name="T14" fmla="*/ 196 w 291"/>
                  <a:gd name="T15" fmla="*/ 7 h 7"/>
                  <a:gd name="T16" fmla="*/ 196 w 291"/>
                  <a:gd name="T17" fmla="*/ 0 h 7"/>
                  <a:gd name="T18" fmla="*/ 36 w 291"/>
                  <a:gd name="T19" fmla="*/ 0 h 7"/>
                  <a:gd name="T20" fmla="*/ 0 w 291"/>
                  <a:gd name="T21" fmla="*/ 0 h 7"/>
                  <a:gd name="T22" fmla="*/ 0 w 291"/>
                  <a:gd name="T23" fmla="*/ 4 h 7"/>
                  <a:gd name="T24" fmla="*/ 31 w 291"/>
                  <a:gd name="T25" fmla="*/ 4 h 7"/>
                  <a:gd name="T26" fmla="*/ 31 w 291"/>
                  <a:gd name="T27" fmla="*/ 0 h 7"/>
                  <a:gd name="T28" fmla="*/ 0 w 291"/>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7">
                    <a:moveTo>
                      <a:pt x="201" y="0"/>
                    </a:moveTo>
                    <a:lnTo>
                      <a:pt x="201" y="7"/>
                    </a:lnTo>
                    <a:lnTo>
                      <a:pt x="291" y="7"/>
                    </a:lnTo>
                    <a:lnTo>
                      <a:pt x="291" y="0"/>
                    </a:lnTo>
                    <a:lnTo>
                      <a:pt x="201" y="0"/>
                    </a:lnTo>
                    <a:close/>
                    <a:moveTo>
                      <a:pt x="36" y="0"/>
                    </a:moveTo>
                    <a:lnTo>
                      <a:pt x="36" y="4"/>
                    </a:lnTo>
                    <a:lnTo>
                      <a:pt x="196" y="7"/>
                    </a:lnTo>
                    <a:lnTo>
                      <a:pt x="196" y="0"/>
                    </a:lnTo>
                    <a:lnTo>
                      <a:pt x="36" y="0"/>
                    </a:lnTo>
                    <a:close/>
                    <a:moveTo>
                      <a:pt x="0" y="0"/>
                    </a:moveTo>
                    <a:lnTo>
                      <a:pt x="0" y="4"/>
                    </a:lnTo>
                    <a:lnTo>
                      <a:pt x="31" y="4"/>
                    </a:lnTo>
                    <a:lnTo>
                      <a:pt x="31"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38" name="Freeform 1458"/>
              <p:cNvSpPr>
                <a:spLocks noEditPoints="1"/>
              </p:cNvSpPr>
              <p:nvPr/>
            </p:nvSpPr>
            <p:spPr bwMode="auto">
              <a:xfrm>
                <a:off x="948" y="1436"/>
                <a:ext cx="291" cy="7"/>
              </a:xfrm>
              <a:custGeom>
                <a:avLst/>
                <a:gdLst>
                  <a:gd name="T0" fmla="*/ 201 w 291"/>
                  <a:gd name="T1" fmla="*/ 0 h 7"/>
                  <a:gd name="T2" fmla="*/ 201 w 291"/>
                  <a:gd name="T3" fmla="*/ 7 h 7"/>
                  <a:gd name="T4" fmla="*/ 291 w 291"/>
                  <a:gd name="T5" fmla="*/ 7 h 7"/>
                  <a:gd name="T6" fmla="*/ 291 w 291"/>
                  <a:gd name="T7" fmla="*/ 0 h 7"/>
                  <a:gd name="T8" fmla="*/ 201 w 291"/>
                  <a:gd name="T9" fmla="*/ 0 h 7"/>
                  <a:gd name="T10" fmla="*/ 36 w 291"/>
                  <a:gd name="T11" fmla="*/ 0 h 7"/>
                  <a:gd name="T12" fmla="*/ 36 w 291"/>
                  <a:gd name="T13" fmla="*/ 4 h 7"/>
                  <a:gd name="T14" fmla="*/ 196 w 291"/>
                  <a:gd name="T15" fmla="*/ 7 h 7"/>
                  <a:gd name="T16" fmla="*/ 196 w 291"/>
                  <a:gd name="T17" fmla="*/ 0 h 7"/>
                  <a:gd name="T18" fmla="*/ 36 w 291"/>
                  <a:gd name="T19" fmla="*/ 0 h 7"/>
                  <a:gd name="T20" fmla="*/ 0 w 291"/>
                  <a:gd name="T21" fmla="*/ 0 h 7"/>
                  <a:gd name="T22" fmla="*/ 0 w 291"/>
                  <a:gd name="T23" fmla="*/ 4 h 7"/>
                  <a:gd name="T24" fmla="*/ 31 w 291"/>
                  <a:gd name="T25" fmla="*/ 4 h 7"/>
                  <a:gd name="T26" fmla="*/ 31 w 291"/>
                  <a:gd name="T27" fmla="*/ 0 h 7"/>
                  <a:gd name="T28" fmla="*/ 0 w 291"/>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7">
                    <a:moveTo>
                      <a:pt x="201" y="0"/>
                    </a:moveTo>
                    <a:lnTo>
                      <a:pt x="201" y="7"/>
                    </a:lnTo>
                    <a:lnTo>
                      <a:pt x="291" y="7"/>
                    </a:lnTo>
                    <a:lnTo>
                      <a:pt x="291" y="0"/>
                    </a:lnTo>
                    <a:lnTo>
                      <a:pt x="201" y="0"/>
                    </a:lnTo>
                    <a:moveTo>
                      <a:pt x="36" y="0"/>
                    </a:moveTo>
                    <a:lnTo>
                      <a:pt x="36" y="4"/>
                    </a:lnTo>
                    <a:lnTo>
                      <a:pt x="196" y="7"/>
                    </a:lnTo>
                    <a:lnTo>
                      <a:pt x="196" y="0"/>
                    </a:lnTo>
                    <a:lnTo>
                      <a:pt x="36" y="0"/>
                    </a:lnTo>
                    <a:moveTo>
                      <a:pt x="0" y="0"/>
                    </a:moveTo>
                    <a:lnTo>
                      <a:pt x="0" y="4"/>
                    </a:lnTo>
                    <a:lnTo>
                      <a:pt x="31" y="4"/>
                    </a:lnTo>
                    <a:lnTo>
                      <a:pt x="3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39" name="Rectangle 1459"/>
              <p:cNvSpPr>
                <a:spLocks noChangeArrowheads="1"/>
              </p:cNvSpPr>
              <p:nvPr/>
            </p:nvSpPr>
            <p:spPr bwMode="auto">
              <a:xfrm>
                <a:off x="1144" y="1436"/>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40" name="Rectangle 1460"/>
              <p:cNvSpPr>
                <a:spLocks noChangeArrowheads="1"/>
              </p:cNvSpPr>
              <p:nvPr/>
            </p:nvSpPr>
            <p:spPr bwMode="auto">
              <a:xfrm>
                <a:off x="1144" y="1436"/>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41" name="Rectangle 1461"/>
              <p:cNvSpPr>
                <a:spLocks noChangeArrowheads="1"/>
              </p:cNvSpPr>
              <p:nvPr/>
            </p:nvSpPr>
            <p:spPr bwMode="auto">
              <a:xfrm>
                <a:off x="979" y="1436"/>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42" name="Rectangle 1462"/>
              <p:cNvSpPr>
                <a:spLocks noChangeArrowheads="1"/>
              </p:cNvSpPr>
              <p:nvPr/>
            </p:nvSpPr>
            <p:spPr bwMode="auto">
              <a:xfrm>
                <a:off x="979" y="1436"/>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43" name="Freeform 1463"/>
              <p:cNvSpPr>
                <a:spLocks noEditPoints="1"/>
              </p:cNvSpPr>
              <p:nvPr/>
            </p:nvSpPr>
            <p:spPr bwMode="auto">
              <a:xfrm>
                <a:off x="1275" y="1436"/>
                <a:ext cx="541" cy="7"/>
              </a:xfrm>
              <a:custGeom>
                <a:avLst/>
                <a:gdLst>
                  <a:gd name="T0" fmla="*/ 539 w 541"/>
                  <a:gd name="T1" fmla="*/ 2 h 7"/>
                  <a:gd name="T2" fmla="*/ 539 w 541"/>
                  <a:gd name="T3" fmla="*/ 7 h 7"/>
                  <a:gd name="T4" fmla="*/ 541 w 541"/>
                  <a:gd name="T5" fmla="*/ 7 h 7"/>
                  <a:gd name="T6" fmla="*/ 541 w 541"/>
                  <a:gd name="T7" fmla="*/ 2 h 7"/>
                  <a:gd name="T8" fmla="*/ 539 w 541"/>
                  <a:gd name="T9" fmla="*/ 2 h 7"/>
                  <a:gd name="T10" fmla="*/ 373 w 541"/>
                  <a:gd name="T11" fmla="*/ 2 h 7"/>
                  <a:gd name="T12" fmla="*/ 373 w 541"/>
                  <a:gd name="T13" fmla="*/ 7 h 7"/>
                  <a:gd name="T14" fmla="*/ 534 w 541"/>
                  <a:gd name="T15" fmla="*/ 7 h 7"/>
                  <a:gd name="T16" fmla="*/ 534 w 541"/>
                  <a:gd name="T17" fmla="*/ 2 h 7"/>
                  <a:gd name="T18" fmla="*/ 373 w 541"/>
                  <a:gd name="T19" fmla="*/ 2 h 7"/>
                  <a:gd name="T20" fmla="*/ 208 w 541"/>
                  <a:gd name="T21" fmla="*/ 0 h 7"/>
                  <a:gd name="T22" fmla="*/ 208 w 541"/>
                  <a:gd name="T23" fmla="*/ 7 h 7"/>
                  <a:gd name="T24" fmla="*/ 369 w 541"/>
                  <a:gd name="T25" fmla="*/ 7 h 7"/>
                  <a:gd name="T26" fmla="*/ 369 w 541"/>
                  <a:gd name="T27" fmla="*/ 2 h 7"/>
                  <a:gd name="T28" fmla="*/ 208 w 541"/>
                  <a:gd name="T29" fmla="*/ 0 h 7"/>
                  <a:gd name="T30" fmla="*/ 42 w 541"/>
                  <a:gd name="T31" fmla="*/ 0 h 7"/>
                  <a:gd name="T32" fmla="*/ 42 w 541"/>
                  <a:gd name="T33" fmla="*/ 7 h 7"/>
                  <a:gd name="T34" fmla="*/ 203 w 541"/>
                  <a:gd name="T35" fmla="*/ 7 h 7"/>
                  <a:gd name="T36" fmla="*/ 203 w 541"/>
                  <a:gd name="T37" fmla="*/ 0 h 7"/>
                  <a:gd name="T38" fmla="*/ 42 w 541"/>
                  <a:gd name="T39" fmla="*/ 0 h 7"/>
                  <a:gd name="T40" fmla="*/ 0 w 541"/>
                  <a:gd name="T41" fmla="*/ 0 h 7"/>
                  <a:gd name="T42" fmla="*/ 0 w 541"/>
                  <a:gd name="T43" fmla="*/ 7 h 7"/>
                  <a:gd name="T44" fmla="*/ 35 w 541"/>
                  <a:gd name="T45" fmla="*/ 7 h 7"/>
                  <a:gd name="T46" fmla="*/ 35 w 541"/>
                  <a:gd name="T47" fmla="*/ 0 h 7"/>
                  <a:gd name="T48" fmla="*/ 0 w 541"/>
                  <a:gd name="T4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1" h="7">
                    <a:moveTo>
                      <a:pt x="539" y="2"/>
                    </a:moveTo>
                    <a:lnTo>
                      <a:pt x="539" y="7"/>
                    </a:lnTo>
                    <a:lnTo>
                      <a:pt x="541" y="7"/>
                    </a:lnTo>
                    <a:lnTo>
                      <a:pt x="541" y="2"/>
                    </a:lnTo>
                    <a:lnTo>
                      <a:pt x="539" y="2"/>
                    </a:lnTo>
                    <a:close/>
                    <a:moveTo>
                      <a:pt x="373" y="2"/>
                    </a:moveTo>
                    <a:lnTo>
                      <a:pt x="373" y="7"/>
                    </a:lnTo>
                    <a:lnTo>
                      <a:pt x="534" y="7"/>
                    </a:lnTo>
                    <a:lnTo>
                      <a:pt x="534" y="2"/>
                    </a:lnTo>
                    <a:lnTo>
                      <a:pt x="373" y="2"/>
                    </a:lnTo>
                    <a:close/>
                    <a:moveTo>
                      <a:pt x="208" y="0"/>
                    </a:moveTo>
                    <a:lnTo>
                      <a:pt x="208" y="7"/>
                    </a:lnTo>
                    <a:lnTo>
                      <a:pt x="369" y="7"/>
                    </a:lnTo>
                    <a:lnTo>
                      <a:pt x="369" y="2"/>
                    </a:lnTo>
                    <a:lnTo>
                      <a:pt x="208" y="0"/>
                    </a:lnTo>
                    <a:close/>
                    <a:moveTo>
                      <a:pt x="42" y="0"/>
                    </a:moveTo>
                    <a:lnTo>
                      <a:pt x="42" y="7"/>
                    </a:lnTo>
                    <a:lnTo>
                      <a:pt x="203" y="7"/>
                    </a:lnTo>
                    <a:lnTo>
                      <a:pt x="203" y="0"/>
                    </a:lnTo>
                    <a:lnTo>
                      <a:pt x="42" y="0"/>
                    </a:lnTo>
                    <a:close/>
                    <a:moveTo>
                      <a:pt x="0" y="0"/>
                    </a:moveTo>
                    <a:lnTo>
                      <a:pt x="0" y="7"/>
                    </a:lnTo>
                    <a:lnTo>
                      <a:pt x="35" y="7"/>
                    </a:lnTo>
                    <a:lnTo>
                      <a:pt x="35"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44" name="Freeform 1464"/>
              <p:cNvSpPr>
                <a:spLocks noEditPoints="1"/>
              </p:cNvSpPr>
              <p:nvPr/>
            </p:nvSpPr>
            <p:spPr bwMode="auto">
              <a:xfrm>
                <a:off x="1275" y="1436"/>
                <a:ext cx="541" cy="7"/>
              </a:xfrm>
              <a:custGeom>
                <a:avLst/>
                <a:gdLst>
                  <a:gd name="T0" fmla="*/ 539 w 541"/>
                  <a:gd name="T1" fmla="*/ 2 h 7"/>
                  <a:gd name="T2" fmla="*/ 539 w 541"/>
                  <a:gd name="T3" fmla="*/ 7 h 7"/>
                  <a:gd name="T4" fmla="*/ 541 w 541"/>
                  <a:gd name="T5" fmla="*/ 7 h 7"/>
                  <a:gd name="T6" fmla="*/ 541 w 541"/>
                  <a:gd name="T7" fmla="*/ 2 h 7"/>
                  <a:gd name="T8" fmla="*/ 539 w 541"/>
                  <a:gd name="T9" fmla="*/ 2 h 7"/>
                  <a:gd name="T10" fmla="*/ 373 w 541"/>
                  <a:gd name="T11" fmla="*/ 2 h 7"/>
                  <a:gd name="T12" fmla="*/ 373 w 541"/>
                  <a:gd name="T13" fmla="*/ 7 h 7"/>
                  <a:gd name="T14" fmla="*/ 534 w 541"/>
                  <a:gd name="T15" fmla="*/ 7 h 7"/>
                  <a:gd name="T16" fmla="*/ 534 w 541"/>
                  <a:gd name="T17" fmla="*/ 2 h 7"/>
                  <a:gd name="T18" fmla="*/ 373 w 541"/>
                  <a:gd name="T19" fmla="*/ 2 h 7"/>
                  <a:gd name="T20" fmla="*/ 208 w 541"/>
                  <a:gd name="T21" fmla="*/ 0 h 7"/>
                  <a:gd name="T22" fmla="*/ 208 w 541"/>
                  <a:gd name="T23" fmla="*/ 7 h 7"/>
                  <a:gd name="T24" fmla="*/ 369 w 541"/>
                  <a:gd name="T25" fmla="*/ 7 h 7"/>
                  <a:gd name="T26" fmla="*/ 369 w 541"/>
                  <a:gd name="T27" fmla="*/ 2 h 7"/>
                  <a:gd name="T28" fmla="*/ 208 w 541"/>
                  <a:gd name="T29" fmla="*/ 0 h 7"/>
                  <a:gd name="T30" fmla="*/ 42 w 541"/>
                  <a:gd name="T31" fmla="*/ 0 h 7"/>
                  <a:gd name="T32" fmla="*/ 42 w 541"/>
                  <a:gd name="T33" fmla="*/ 7 h 7"/>
                  <a:gd name="T34" fmla="*/ 203 w 541"/>
                  <a:gd name="T35" fmla="*/ 7 h 7"/>
                  <a:gd name="T36" fmla="*/ 203 w 541"/>
                  <a:gd name="T37" fmla="*/ 0 h 7"/>
                  <a:gd name="T38" fmla="*/ 42 w 541"/>
                  <a:gd name="T39" fmla="*/ 0 h 7"/>
                  <a:gd name="T40" fmla="*/ 0 w 541"/>
                  <a:gd name="T41" fmla="*/ 0 h 7"/>
                  <a:gd name="T42" fmla="*/ 0 w 541"/>
                  <a:gd name="T43" fmla="*/ 7 h 7"/>
                  <a:gd name="T44" fmla="*/ 35 w 541"/>
                  <a:gd name="T45" fmla="*/ 7 h 7"/>
                  <a:gd name="T46" fmla="*/ 35 w 541"/>
                  <a:gd name="T47" fmla="*/ 0 h 7"/>
                  <a:gd name="T48" fmla="*/ 0 w 541"/>
                  <a:gd name="T4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1" h="7">
                    <a:moveTo>
                      <a:pt x="539" y="2"/>
                    </a:moveTo>
                    <a:lnTo>
                      <a:pt x="539" y="7"/>
                    </a:lnTo>
                    <a:lnTo>
                      <a:pt x="541" y="7"/>
                    </a:lnTo>
                    <a:lnTo>
                      <a:pt x="541" y="2"/>
                    </a:lnTo>
                    <a:lnTo>
                      <a:pt x="539" y="2"/>
                    </a:lnTo>
                    <a:moveTo>
                      <a:pt x="373" y="2"/>
                    </a:moveTo>
                    <a:lnTo>
                      <a:pt x="373" y="7"/>
                    </a:lnTo>
                    <a:lnTo>
                      <a:pt x="534" y="7"/>
                    </a:lnTo>
                    <a:lnTo>
                      <a:pt x="534" y="2"/>
                    </a:lnTo>
                    <a:lnTo>
                      <a:pt x="373" y="2"/>
                    </a:lnTo>
                    <a:moveTo>
                      <a:pt x="208" y="0"/>
                    </a:moveTo>
                    <a:lnTo>
                      <a:pt x="208" y="7"/>
                    </a:lnTo>
                    <a:lnTo>
                      <a:pt x="369" y="7"/>
                    </a:lnTo>
                    <a:lnTo>
                      <a:pt x="369" y="2"/>
                    </a:lnTo>
                    <a:lnTo>
                      <a:pt x="208" y="0"/>
                    </a:lnTo>
                    <a:moveTo>
                      <a:pt x="42" y="0"/>
                    </a:moveTo>
                    <a:lnTo>
                      <a:pt x="42" y="7"/>
                    </a:lnTo>
                    <a:lnTo>
                      <a:pt x="203" y="7"/>
                    </a:lnTo>
                    <a:lnTo>
                      <a:pt x="203" y="0"/>
                    </a:lnTo>
                    <a:lnTo>
                      <a:pt x="42" y="0"/>
                    </a:lnTo>
                    <a:moveTo>
                      <a:pt x="0" y="0"/>
                    </a:moveTo>
                    <a:lnTo>
                      <a:pt x="0" y="7"/>
                    </a:lnTo>
                    <a:lnTo>
                      <a:pt x="35" y="7"/>
                    </a:lnTo>
                    <a:lnTo>
                      <a:pt x="3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45" name="Rectangle 1465"/>
              <p:cNvSpPr>
                <a:spLocks noChangeArrowheads="1"/>
              </p:cNvSpPr>
              <p:nvPr/>
            </p:nvSpPr>
            <p:spPr bwMode="auto">
              <a:xfrm>
                <a:off x="1809" y="1438"/>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46" name="Rectangle 1466"/>
              <p:cNvSpPr>
                <a:spLocks noChangeArrowheads="1"/>
              </p:cNvSpPr>
              <p:nvPr/>
            </p:nvSpPr>
            <p:spPr bwMode="auto">
              <a:xfrm>
                <a:off x="1809" y="1438"/>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47" name="Rectangle 1467"/>
              <p:cNvSpPr>
                <a:spLocks noChangeArrowheads="1"/>
              </p:cNvSpPr>
              <p:nvPr/>
            </p:nvSpPr>
            <p:spPr bwMode="auto">
              <a:xfrm>
                <a:off x="1644" y="1438"/>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48" name="Rectangle 1468"/>
              <p:cNvSpPr>
                <a:spLocks noChangeArrowheads="1"/>
              </p:cNvSpPr>
              <p:nvPr/>
            </p:nvSpPr>
            <p:spPr bwMode="auto">
              <a:xfrm>
                <a:off x="1644" y="1438"/>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49" name="Rectangle 1469"/>
              <p:cNvSpPr>
                <a:spLocks noChangeArrowheads="1"/>
              </p:cNvSpPr>
              <p:nvPr/>
            </p:nvSpPr>
            <p:spPr bwMode="auto">
              <a:xfrm>
                <a:off x="1478" y="1436"/>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50" name="Rectangle 1470"/>
              <p:cNvSpPr>
                <a:spLocks noChangeArrowheads="1"/>
              </p:cNvSpPr>
              <p:nvPr/>
            </p:nvSpPr>
            <p:spPr bwMode="auto">
              <a:xfrm>
                <a:off x="1478" y="1436"/>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51" name="Rectangle 1471"/>
              <p:cNvSpPr>
                <a:spLocks noChangeArrowheads="1"/>
              </p:cNvSpPr>
              <p:nvPr/>
            </p:nvSpPr>
            <p:spPr bwMode="auto">
              <a:xfrm>
                <a:off x="1310" y="1436"/>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52" name="Rectangle 1472"/>
              <p:cNvSpPr>
                <a:spLocks noChangeArrowheads="1"/>
              </p:cNvSpPr>
              <p:nvPr/>
            </p:nvSpPr>
            <p:spPr bwMode="auto">
              <a:xfrm>
                <a:off x="1310" y="1436"/>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53" name="Freeform 1473"/>
              <p:cNvSpPr>
                <a:spLocks noEditPoints="1"/>
              </p:cNvSpPr>
              <p:nvPr/>
            </p:nvSpPr>
            <p:spPr bwMode="auto">
              <a:xfrm>
                <a:off x="1833" y="1438"/>
                <a:ext cx="1166" cy="7"/>
              </a:xfrm>
              <a:custGeom>
                <a:avLst/>
                <a:gdLst>
                  <a:gd name="T0" fmla="*/ 1145 w 1166"/>
                  <a:gd name="T1" fmla="*/ 2 h 7"/>
                  <a:gd name="T2" fmla="*/ 1145 w 1166"/>
                  <a:gd name="T3" fmla="*/ 7 h 7"/>
                  <a:gd name="T4" fmla="*/ 1166 w 1166"/>
                  <a:gd name="T5" fmla="*/ 7 h 7"/>
                  <a:gd name="T6" fmla="*/ 1166 w 1166"/>
                  <a:gd name="T7" fmla="*/ 2 h 7"/>
                  <a:gd name="T8" fmla="*/ 1145 w 1166"/>
                  <a:gd name="T9" fmla="*/ 2 h 7"/>
                  <a:gd name="T10" fmla="*/ 979 w 1166"/>
                  <a:gd name="T11" fmla="*/ 0 h 7"/>
                  <a:gd name="T12" fmla="*/ 979 w 1166"/>
                  <a:gd name="T13" fmla="*/ 7 h 7"/>
                  <a:gd name="T14" fmla="*/ 1138 w 1166"/>
                  <a:gd name="T15" fmla="*/ 7 h 7"/>
                  <a:gd name="T16" fmla="*/ 1138 w 1166"/>
                  <a:gd name="T17" fmla="*/ 2 h 7"/>
                  <a:gd name="T18" fmla="*/ 979 w 1166"/>
                  <a:gd name="T19" fmla="*/ 0 h 7"/>
                  <a:gd name="T20" fmla="*/ 811 w 1166"/>
                  <a:gd name="T21" fmla="*/ 0 h 7"/>
                  <a:gd name="T22" fmla="*/ 811 w 1166"/>
                  <a:gd name="T23" fmla="*/ 7 h 7"/>
                  <a:gd name="T24" fmla="*/ 972 w 1166"/>
                  <a:gd name="T25" fmla="*/ 7 h 7"/>
                  <a:gd name="T26" fmla="*/ 972 w 1166"/>
                  <a:gd name="T27" fmla="*/ 0 h 7"/>
                  <a:gd name="T28" fmla="*/ 811 w 1166"/>
                  <a:gd name="T29" fmla="*/ 0 h 7"/>
                  <a:gd name="T30" fmla="*/ 646 w 1166"/>
                  <a:gd name="T31" fmla="*/ 0 h 7"/>
                  <a:gd name="T32" fmla="*/ 646 w 1166"/>
                  <a:gd name="T33" fmla="*/ 7 h 7"/>
                  <a:gd name="T34" fmla="*/ 807 w 1166"/>
                  <a:gd name="T35" fmla="*/ 7 h 7"/>
                  <a:gd name="T36" fmla="*/ 807 w 1166"/>
                  <a:gd name="T37" fmla="*/ 0 h 7"/>
                  <a:gd name="T38" fmla="*/ 646 w 1166"/>
                  <a:gd name="T39" fmla="*/ 0 h 7"/>
                  <a:gd name="T40" fmla="*/ 480 w 1166"/>
                  <a:gd name="T41" fmla="*/ 0 h 7"/>
                  <a:gd name="T42" fmla="*/ 480 w 1166"/>
                  <a:gd name="T43" fmla="*/ 5 h 7"/>
                  <a:gd name="T44" fmla="*/ 641 w 1166"/>
                  <a:gd name="T45" fmla="*/ 7 h 7"/>
                  <a:gd name="T46" fmla="*/ 641 w 1166"/>
                  <a:gd name="T47" fmla="*/ 0 h 7"/>
                  <a:gd name="T48" fmla="*/ 480 w 1166"/>
                  <a:gd name="T49" fmla="*/ 0 h 7"/>
                  <a:gd name="T50" fmla="*/ 315 w 1166"/>
                  <a:gd name="T51" fmla="*/ 0 h 7"/>
                  <a:gd name="T52" fmla="*/ 315 w 1166"/>
                  <a:gd name="T53" fmla="*/ 5 h 7"/>
                  <a:gd name="T54" fmla="*/ 475 w 1166"/>
                  <a:gd name="T55" fmla="*/ 5 h 7"/>
                  <a:gd name="T56" fmla="*/ 475 w 1166"/>
                  <a:gd name="T57" fmla="*/ 0 h 7"/>
                  <a:gd name="T58" fmla="*/ 315 w 1166"/>
                  <a:gd name="T59" fmla="*/ 0 h 7"/>
                  <a:gd name="T60" fmla="*/ 147 w 1166"/>
                  <a:gd name="T61" fmla="*/ 0 h 7"/>
                  <a:gd name="T62" fmla="*/ 147 w 1166"/>
                  <a:gd name="T63" fmla="*/ 5 h 7"/>
                  <a:gd name="T64" fmla="*/ 307 w 1166"/>
                  <a:gd name="T65" fmla="*/ 5 h 7"/>
                  <a:gd name="T66" fmla="*/ 307 w 1166"/>
                  <a:gd name="T67" fmla="*/ 0 h 7"/>
                  <a:gd name="T68" fmla="*/ 147 w 1166"/>
                  <a:gd name="T69" fmla="*/ 0 h 7"/>
                  <a:gd name="T70" fmla="*/ 0 w 1166"/>
                  <a:gd name="T71" fmla="*/ 0 h 7"/>
                  <a:gd name="T72" fmla="*/ 0 w 1166"/>
                  <a:gd name="T73" fmla="*/ 5 h 7"/>
                  <a:gd name="T74" fmla="*/ 142 w 1166"/>
                  <a:gd name="T75" fmla="*/ 5 h 7"/>
                  <a:gd name="T76" fmla="*/ 142 w 1166"/>
                  <a:gd name="T77" fmla="*/ 0 h 7"/>
                  <a:gd name="T78" fmla="*/ 0 w 1166"/>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6" h="7">
                    <a:moveTo>
                      <a:pt x="1145" y="2"/>
                    </a:moveTo>
                    <a:lnTo>
                      <a:pt x="1145" y="7"/>
                    </a:lnTo>
                    <a:lnTo>
                      <a:pt x="1166" y="7"/>
                    </a:lnTo>
                    <a:lnTo>
                      <a:pt x="1166" y="2"/>
                    </a:lnTo>
                    <a:lnTo>
                      <a:pt x="1145" y="2"/>
                    </a:lnTo>
                    <a:close/>
                    <a:moveTo>
                      <a:pt x="979" y="0"/>
                    </a:moveTo>
                    <a:lnTo>
                      <a:pt x="979" y="7"/>
                    </a:lnTo>
                    <a:lnTo>
                      <a:pt x="1138" y="7"/>
                    </a:lnTo>
                    <a:lnTo>
                      <a:pt x="1138" y="2"/>
                    </a:lnTo>
                    <a:lnTo>
                      <a:pt x="979" y="0"/>
                    </a:lnTo>
                    <a:close/>
                    <a:moveTo>
                      <a:pt x="811" y="0"/>
                    </a:moveTo>
                    <a:lnTo>
                      <a:pt x="811" y="7"/>
                    </a:lnTo>
                    <a:lnTo>
                      <a:pt x="972" y="7"/>
                    </a:lnTo>
                    <a:lnTo>
                      <a:pt x="972" y="0"/>
                    </a:lnTo>
                    <a:lnTo>
                      <a:pt x="811" y="0"/>
                    </a:lnTo>
                    <a:close/>
                    <a:moveTo>
                      <a:pt x="646" y="0"/>
                    </a:moveTo>
                    <a:lnTo>
                      <a:pt x="646" y="7"/>
                    </a:lnTo>
                    <a:lnTo>
                      <a:pt x="807" y="7"/>
                    </a:lnTo>
                    <a:lnTo>
                      <a:pt x="807" y="0"/>
                    </a:lnTo>
                    <a:lnTo>
                      <a:pt x="646" y="0"/>
                    </a:lnTo>
                    <a:close/>
                    <a:moveTo>
                      <a:pt x="480" y="0"/>
                    </a:moveTo>
                    <a:lnTo>
                      <a:pt x="480" y="5"/>
                    </a:lnTo>
                    <a:lnTo>
                      <a:pt x="641" y="7"/>
                    </a:lnTo>
                    <a:lnTo>
                      <a:pt x="641" y="0"/>
                    </a:lnTo>
                    <a:lnTo>
                      <a:pt x="480" y="0"/>
                    </a:lnTo>
                    <a:close/>
                    <a:moveTo>
                      <a:pt x="315" y="0"/>
                    </a:moveTo>
                    <a:lnTo>
                      <a:pt x="315" y="5"/>
                    </a:lnTo>
                    <a:lnTo>
                      <a:pt x="475" y="5"/>
                    </a:lnTo>
                    <a:lnTo>
                      <a:pt x="475" y="0"/>
                    </a:lnTo>
                    <a:lnTo>
                      <a:pt x="315" y="0"/>
                    </a:lnTo>
                    <a:close/>
                    <a:moveTo>
                      <a:pt x="147" y="0"/>
                    </a:moveTo>
                    <a:lnTo>
                      <a:pt x="147" y="5"/>
                    </a:lnTo>
                    <a:lnTo>
                      <a:pt x="307" y="5"/>
                    </a:lnTo>
                    <a:lnTo>
                      <a:pt x="307" y="0"/>
                    </a:lnTo>
                    <a:lnTo>
                      <a:pt x="147" y="0"/>
                    </a:lnTo>
                    <a:close/>
                    <a:moveTo>
                      <a:pt x="0" y="0"/>
                    </a:moveTo>
                    <a:lnTo>
                      <a:pt x="0" y="5"/>
                    </a:lnTo>
                    <a:lnTo>
                      <a:pt x="142" y="5"/>
                    </a:lnTo>
                    <a:lnTo>
                      <a:pt x="142"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54" name="Freeform 1474"/>
              <p:cNvSpPr>
                <a:spLocks noEditPoints="1"/>
              </p:cNvSpPr>
              <p:nvPr/>
            </p:nvSpPr>
            <p:spPr bwMode="auto">
              <a:xfrm>
                <a:off x="1833" y="1438"/>
                <a:ext cx="1166" cy="7"/>
              </a:xfrm>
              <a:custGeom>
                <a:avLst/>
                <a:gdLst>
                  <a:gd name="T0" fmla="*/ 1145 w 1166"/>
                  <a:gd name="T1" fmla="*/ 2 h 7"/>
                  <a:gd name="T2" fmla="*/ 1145 w 1166"/>
                  <a:gd name="T3" fmla="*/ 7 h 7"/>
                  <a:gd name="T4" fmla="*/ 1166 w 1166"/>
                  <a:gd name="T5" fmla="*/ 7 h 7"/>
                  <a:gd name="T6" fmla="*/ 1166 w 1166"/>
                  <a:gd name="T7" fmla="*/ 2 h 7"/>
                  <a:gd name="T8" fmla="*/ 1145 w 1166"/>
                  <a:gd name="T9" fmla="*/ 2 h 7"/>
                  <a:gd name="T10" fmla="*/ 979 w 1166"/>
                  <a:gd name="T11" fmla="*/ 0 h 7"/>
                  <a:gd name="T12" fmla="*/ 979 w 1166"/>
                  <a:gd name="T13" fmla="*/ 7 h 7"/>
                  <a:gd name="T14" fmla="*/ 1138 w 1166"/>
                  <a:gd name="T15" fmla="*/ 7 h 7"/>
                  <a:gd name="T16" fmla="*/ 1138 w 1166"/>
                  <a:gd name="T17" fmla="*/ 2 h 7"/>
                  <a:gd name="T18" fmla="*/ 979 w 1166"/>
                  <a:gd name="T19" fmla="*/ 0 h 7"/>
                  <a:gd name="T20" fmla="*/ 811 w 1166"/>
                  <a:gd name="T21" fmla="*/ 0 h 7"/>
                  <a:gd name="T22" fmla="*/ 811 w 1166"/>
                  <a:gd name="T23" fmla="*/ 7 h 7"/>
                  <a:gd name="T24" fmla="*/ 972 w 1166"/>
                  <a:gd name="T25" fmla="*/ 7 h 7"/>
                  <a:gd name="T26" fmla="*/ 972 w 1166"/>
                  <a:gd name="T27" fmla="*/ 0 h 7"/>
                  <a:gd name="T28" fmla="*/ 811 w 1166"/>
                  <a:gd name="T29" fmla="*/ 0 h 7"/>
                  <a:gd name="T30" fmla="*/ 646 w 1166"/>
                  <a:gd name="T31" fmla="*/ 0 h 7"/>
                  <a:gd name="T32" fmla="*/ 646 w 1166"/>
                  <a:gd name="T33" fmla="*/ 7 h 7"/>
                  <a:gd name="T34" fmla="*/ 807 w 1166"/>
                  <a:gd name="T35" fmla="*/ 7 h 7"/>
                  <a:gd name="T36" fmla="*/ 807 w 1166"/>
                  <a:gd name="T37" fmla="*/ 0 h 7"/>
                  <a:gd name="T38" fmla="*/ 646 w 1166"/>
                  <a:gd name="T39" fmla="*/ 0 h 7"/>
                  <a:gd name="T40" fmla="*/ 480 w 1166"/>
                  <a:gd name="T41" fmla="*/ 0 h 7"/>
                  <a:gd name="T42" fmla="*/ 480 w 1166"/>
                  <a:gd name="T43" fmla="*/ 5 h 7"/>
                  <a:gd name="T44" fmla="*/ 641 w 1166"/>
                  <a:gd name="T45" fmla="*/ 7 h 7"/>
                  <a:gd name="T46" fmla="*/ 641 w 1166"/>
                  <a:gd name="T47" fmla="*/ 0 h 7"/>
                  <a:gd name="T48" fmla="*/ 480 w 1166"/>
                  <a:gd name="T49" fmla="*/ 0 h 7"/>
                  <a:gd name="T50" fmla="*/ 315 w 1166"/>
                  <a:gd name="T51" fmla="*/ 0 h 7"/>
                  <a:gd name="T52" fmla="*/ 315 w 1166"/>
                  <a:gd name="T53" fmla="*/ 5 h 7"/>
                  <a:gd name="T54" fmla="*/ 475 w 1166"/>
                  <a:gd name="T55" fmla="*/ 5 h 7"/>
                  <a:gd name="T56" fmla="*/ 475 w 1166"/>
                  <a:gd name="T57" fmla="*/ 0 h 7"/>
                  <a:gd name="T58" fmla="*/ 315 w 1166"/>
                  <a:gd name="T59" fmla="*/ 0 h 7"/>
                  <a:gd name="T60" fmla="*/ 147 w 1166"/>
                  <a:gd name="T61" fmla="*/ 0 h 7"/>
                  <a:gd name="T62" fmla="*/ 147 w 1166"/>
                  <a:gd name="T63" fmla="*/ 5 h 7"/>
                  <a:gd name="T64" fmla="*/ 307 w 1166"/>
                  <a:gd name="T65" fmla="*/ 5 h 7"/>
                  <a:gd name="T66" fmla="*/ 307 w 1166"/>
                  <a:gd name="T67" fmla="*/ 0 h 7"/>
                  <a:gd name="T68" fmla="*/ 147 w 1166"/>
                  <a:gd name="T69" fmla="*/ 0 h 7"/>
                  <a:gd name="T70" fmla="*/ 0 w 1166"/>
                  <a:gd name="T71" fmla="*/ 0 h 7"/>
                  <a:gd name="T72" fmla="*/ 0 w 1166"/>
                  <a:gd name="T73" fmla="*/ 5 h 7"/>
                  <a:gd name="T74" fmla="*/ 142 w 1166"/>
                  <a:gd name="T75" fmla="*/ 5 h 7"/>
                  <a:gd name="T76" fmla="*/ 142 w 1166"/>
                  <a:gd name="T77" fmla="*/ 0 h 7"/>
                  <a:gd name="T78" fmla="*/ 0 w 1166"/>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6" h="7">
                    <a:moveTo>
                      <a:pt x="1145" y="2"/>
                    </a:moveTo>
                    <a:lnTo>
                      <a:pt x="1145" y="7"/>
                    </a:lnTo>
                    <a:lnTo>
                      <a:pt x="1166" y="7"/>
                    </a:lnTo>
                    <a:lnTo>
                      <a:pt x="1166" y="2"/>
                    </a:lnTo>
                    <a:lnTo>
                      <a:pt x="1145" y="2"/>
                    </a:lnTo>
                    <a:moveTo>
                      <a:pt x="979" y="0"/>
                    </a:moveTo>
                    <a:lnTo>
                      <a:pt x="979" y="7"/>
                    </a:lnTo>
                    <a:lnTo>
                      <a:pt x="1138" y="7"/>
                    </a:lnTo>
                    <a:lnTo>
                      <a:pt x="1138" y="2"/>
                    </a:lnTo>
                    <a:lnTo>
                      <a:pt x="979" y="0"/>
                    </a:lnTo>
                    <a:moveTo>
                      <a:pt x="811" y="0"/>
                    </a:moveTo>
                    <a:lnTo>
                      <a:pt x="811" y="7"/>
                    </a:lnTo>
                    <a:lnTo>
                      <a:pt x="972" y="7"/>
                    </a:lnTo>
                    <a:lnTo>
                      <a:pt x="972" y="0"/>
                    </a:lnTo>
                    <a:lnTo>
                      <a:pt x="811" y="0"/>
                    </a:lnTo>
                    <a:moveTo>
                      <a:pt x="646" y="0"/>
                    </a:moveTo>
                    <a:lnTo>
                      <a:pt x="646" y="7"/>
                    </a:lnTo>
                    <a:lnTo>
                      <a:pt x="807" y="7"/>
                    </a:lnTo>
                    <a:lnTo>
                      <a:pt x="807" y="0"/>
                    </a:lnTo>
                    <a:lnTo>
                      <a:pt x="646" y="0"/>
                    </a:lnTo>
                    <a:moveTo>
                      <a:pt x="480" y="0"/>
                    </a:moveTo>
                    <a:lnTo>
                      <a:pt x="480" y="5"/>
                    </a:lnTo>
                    <a:lnTo>
                      <a:pt x="641" y="7"/>
                    </a:lnTo>
                    <a:lnTo>
                      <a:pt x="641" y="0"/>
                    </a:lnTo>
                    <a:lnTo>
                      <a:pt x="480" y="0"/>
                    </a:lnTo>
                    <a:moveTo>
                      <a:pt x="315" y="0"/>
                    </a:moveTo>
                    <a:lnTo>
                      <a:pt x="315" y="5"/>
                    </a:lnTo>
                    <a:lnTo>
                      <a:pt x="475" y="5"/>
                    </a:lnTo>
                    <a:lnTo>
                      <a:pt x="475" y="0"/>
                    </a:lnTo>
                    <a:lnTo>
                      <a:pt x="315" y="0"/>
                    </a:lnTo>
                    <a:moveTo>
                      <a:pt x="147" y="0"/>
                    </a:moveTo>
                    <a:lnTo>
                      <a:pt x="147" y="5"/>
                    </a:lnTo>
                    <a:lnTo>
                      <a:pt x="307" y="5"/>
                    </a:lnTo>
                    <a:lnTo>
                      <a:pt x="307" y="0"/>
                    </a:lnTo>
                    <a:lnTo>
                      <a:pt x="147" y="0"/>
                    </a:lnTo>
                    <a:moveTo>
                      <a:pt x="0" y="0"/>
                    </a:moveTo>
                    <a:lnTo>
                      <a:pt x="0" y="5"/>
                    </a:lnTo>
                    <a:lnTo>
                      <a:pt x="142" y="5"/>
                    </a:lnTo>
                    <a:lnTo>
                      <a:pt x="14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55" name="Rectangle 1475"/>
              <p:cNvSpPr>
                <a:spLocks noChangeArrowheads="1"/>
              </p:cNvSpPr>
              <p:nvPr/>
            </p:nvSpPr>
            <p:spPr bwMode="auto">
              <a:xfrm>
                <a:off x="2971" y="1440"/>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56" name="Rectangle 1476"/>
              <p:cNvSpPr>
                <a:spLocks noChangeArrowheads="1"/>
              </p:cNvSpPr>
              <p:nvPr/>
            </p:nvSpPr>
            <p:spPr bwMode="auto">
              <a:xfrm>
                <a:off x="2971" y="1440"/>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57" name="Rectangle 1477"/>
              <p:cNvSpPr>
                <a:spLocks noChangeArrowheads="1"/>
              </p:cNvSpPr>
              <p:nvPr/>
            </p:nvSpPr>
            <p:spPr bwMode="auto">
              <a:xfrm>
                <a:off x="2805" y="1438"/>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58" name="Rectangle 1478"/>
              <p:cNvSpPr>
                <a:spLocks noChangeArrowheads="1"/>
              </p:cNvSpPr>
              <p:nvPr/>
            </p:nvSpPr>
            <p:spPr bwMode="auto">
              <a:xfrm>
                <a:off x="2805" y="1438"/>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59" name="Rectangle 1479"/>
              <p:cNvSpPr>
                <a:spLocks noChangeArrowheads="1"/>
              </p:cNvSpPr>
              <p:nvPr/>
            </p:nvSpPr>
            <p:spPr bwMode="auto">
              <a:xfrm>
                <a:off x="2640" y="1438"/>
                <a:ext cx="4"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60" name="Rectangle 1480"/>
              <p:cNvSpPr>
                <a:spLocks noChangeArrowheads="1"/>
              </p:cNvSpPr>
              <p:nvPr/>
            </p:nvSpPr>
            <p:spPr bwMode="auto">
              <a:xfrm>
                <a:off x="2640" y="1438"/>
                <a:ext cx="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61" name="Rectangle 1481"/>
              <p:cNvSpPr>
                <a:spLocks noChangeArrowheads="1"/>
              </p:cNvSpPr>
              <p:nvPr/>
            </p:nvSpPr>
            <p:spPr bwMode="auto">
              <a:xfrm>
                <a:off x="2474" y="1438"/>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62" name="Rectangle 1482"/>
              <p:cNvSpPr>
                <a:spLocks noChangeArrowheads="1"/>
              </p:cNvSpPr>
              <p:nvPr/>
            </p:nvSpPr>
            <p:spPr bwMode="auto">
              <a:xfrm>
                <a:off x="2474" y="1438"/>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63" name="Rectangle 1483"/>
              <p:cNvSpPr>
                <a:spLocks noChangeArrowheads="1"/>
              </p:cNvSpPr>
              <p:nvPr/>
            </p:nvSpPr>
            <p:spPr bwMode="auto">
              <a:xfrm>
                <a:off x="2308" y="1438"/>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64" name="Rectangle 1484"/>
              <p:cNvSpPr>
                <a:spLocks noChangeArrowheads="1"/>
              </p:cNvSpPr>
              <p:nvPr/>
            </p:nvSpPr>
            <p:spPr bwMode="auto">
              <a:xfrm>
                <a:off x="2308" y="1438"/>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65" name="Rectangle 1485"/>
              <p:cNvSpPr>
                <a:spLocks noChangeArrowheads="1"/>
              </p:cNvSpPr>
              <p:nvPr/>
            </p:nvSpPr>
            <p:spPr bwMode="auto">
              <a:xfrm>
                <a:off x="2140" y="1438"/>
                <a:ext cx="8"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66" name="Rectangle 1486"/>
              <p:cNvSpPr>
                <a:spLocks noChangeArrowheads="1"/>
              </p:cNvSpPr>
              <p:nvPr/>
            </p:nvSpPr>
            <p:spPr bwMode="auto">
              <a:xfrm>
                <a:off x="2140" y="1438"/>
                <a:ext cx="8"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67" name="Rectangle 1487"/>
              <p:cNvSpPr>
                <a:spLocks noChangeArrowheads="1"/>
              </p:cNvSpPr>
              <p:nvPr/>
            </p:nvSpPr>
            <p:spPr bwMode="auto">
              <a:xfrm>
                <a:off x="1975" y="1438"/>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68" name="Rectangle 1488"/>
              <p:cNvSpPr>
                <a:spLocks noChangeArrowheads="1"/>
              </p:cNvSpPr>
              <p:nvPr/>
            </p:nvSpPr>
            <p:spPr bwMode="auto">
              <a:xfrm>
                <a:off x="1975" y="1438"/>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69" name="Freeform 1489"/>
              <p:cNvSpPr>
                <a:spLocks noEditPoints="1"/>
              </p:cNvSpPr>
              <p:nvPr/>
            </p:nvSpPr>
            <p:spPr bwMode="auto">
              <a:xfrm>
                <a:off x="3037" y="1440"/>
                <a:ext cx="461" cy="5"/>
              </a:xfrm>
              <a:custGeom>
                <a:avLst/>
                <a:gdLst>
                  <a:gd name="T0" fmla="*/ 438 w 461"/>
                  <a:gd name="T1" fmla="*/ 0 h 5"/>
                  <a:gd name="T2" fmla="*/ 438 w 461"/>
                  <a:gd name="T3" fmla="*/ 5 h 5"/>
                  <a:gd name="T4" fmla="*/ 457 w 461"/>
                  <a:gd name="T5" fmla="*/ 5 h 5"/>
                  <a:gd name="T6" fmla="*/ 461 w 461"/>
                  <a:gd name="T7" fmla="*/ 0 h 5"/>
                  <a:gd name="T8" fmla="*/ 438 w 461"/>
                  <a:gd name="T9" fmla="*/ 0 h 5"/>
                  <a:gd name="T10" fmla="*/ 272 w 461"/>
                  <a:gd name="T11" fmla="*/ 0 h 5"/>
                  <a:gd name="T12" fmla="*/ 272 w 461"/>
                  <a:gd name="T13" fmla="*/ 5 h 5"/>
                  <a:gd name="T14" fmla="*/ 433 w 461"/>
                  <a:gd name="T15" fmla="*/ 5 h 5"/>
                  <a:gd name="T16" fmla="*/ 433 w 461"/>
                  <a:gd name="T17" fmla="*/ 0 h 5"/>
                  <a:gd name="T18" fmla="*/ 272 w 461"/>
                  <a:gd name="T19" fmla="*/ 0 h 5"/>
                  <a:gd name="T20" fmla="*/ 106 w 461"/>
                  <a:gd name="T21" fmla="*/ 0 h 5"/>
                  <a:gd name="T22" fmla="*/ 106 w 461"/>
                  <a:gd name="T23" fmla="*/ 5 h 5"/>
                  <a:gd name="T24" fmla="*/ 267 w 461"/>
                  <a:gd name="T25" fmla="*/ 5 h 5"/>
                  <a:gd name="T26" fmla="*/ 267 w 461"/>
                  <a:gd name="T27" fmla="*/ 0 h 5"/>
                  <a:gd name="T28" fmla="*/ 106 w 461"/>
                  <a:gd name="T29" fmla="*/ 0 h 5"/>
                  <a:gd name="T30" fmla="*/ 0 w 461"/>
                  <a:gd name="T31" fmla="*/ 0 h 5"/>
                  <a:gd name="T32" fmla="*/ 0 w 461"/>
                  <a:gd name="T33" fmla="*/ 5 h 5"/>
                  <a:gd name="T34" fmla="*/ 102 w 461"/>
                  <a:gd name="T35" fmla="*/ 5 h 5"/>
                  <a:gd name="T36" fmla="*/ 102 w 461"/>
                  <a:gd name="T37" fmla="*/ 0 h 5"/>
                  <a:gd name="T38" fmla="*/ 0 w 461"/>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5">
                    <a:moveTo>
                      <a:pt x="438" y="0"/>
                    </a:moveTo>
                    <a:lnTo>
                      <a:pt x="438" y="5"/>
                    </a:lnTo>
                    <a:lnTo>
                      <a:pt x="457" y="5"/>
                    </a:lnTo>
                    <a:lnTo>
                      <a:pt x="461" y="0"/>
                    </a:lnTo>
                    <a:lnTo>
                      <a:pt x="438" y="0"/>
                    </a:lnTo>
                    <a:close/>
                    <a:moveTo>
                      <a:pt x="272" y="0"/>
                    </a:moveTo>
                    <a:lnTo>
                      <a:pt x="272" y="5"/>
                    </a:lnTo>
                    <a:lnTo>
                      <a:pt x="433" y="5"/>
                    </a:lnTo>
                    <a:lnTo>
                      <a:pt x="433" y="0"/>
                    </a:lnTo>
                    <a:lnTo>
                      <a:pt x="272" y="0"/>
                    </a:lnTo>
                    <a:close/>
                    <a:moveTo>
                      <a:pt x="106" y="0"/>
                    </a:moveTo>
                    <a:lnTo>
                      <a:pt x="106" y="5"/>
                    </a:lnTo>
                    <a:lnTo>
                      <a:pt x="267" y="5"/>
                    </a:lnTo>
                    <a:lnTo>
                      <a:pt x="267" y="0"/>
                    </a:lnTo>
                    <a:lnTo>
                      <a:pt x="106" y="0"/>
                    </a:lnTo>
                    <a:close/>
                    <a:moveTo>
                      <a:pt x="0" y="0"/>
                    </a:moveTo>
                    <a:lnTo>
                      <a:pt x="0" y="5"/>
                    </a:lnTo>
                    <a:lnTo>
                      <a:pt x="102" y="5"/>
                    </a:lnTo>
                    <a:lnTo>
                      <a:pt x="102"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70" name="Freeform 1490"/>
              <p:cNvSpPr>
                <a:spLocks noEditPoints="1"/>
              </p:cNvSpPr>
              <p:nvPr/>
            </p:nvSpPr>
            <p:spPr bwMode="auto">
              <a:xfrm>
                <a:off x="3037" y="1440"/>
                <a:ext cx="461" cy="5"/>
              </a:xfrm>
              <a:custGeom>
                <a:avLst/>
                <a:gdLst>
                  <a:gd name="T0" fmla="*/ 438 w 461"/>
                  <a:gd name="T1" fmla="*/ 0 h 5"/>
                  <a:gd name="T2" fmla="*/ 438 w 461"/>
                  <a:gd name="T3" fmla="*/ 5 h 5"/>
                  <a:gd name="T4" fmla="*/ 457 w 461"/>
                  <a:gd name="T5" fmla="*/ 5 h 5"/>
                  <a:gd name="T6" fmla="*/ 461 w 461"/>
                  <a:gd name="T7" fmla="*/ 0 h 5"/>
                  <a:gd name="T8" fmla="*/ 438 w 461"/>
                  <a:gd name="T9" fmla="*/ 0 h 5"/>
                  <a:gd name="T10" fmla="*/ 272 w 461"/>
                  <a:gd name="T11" fmla="*/ 0 h 5"/>
                  <a:gd name="T12" fmla="*/ 272 w 461"/>
                  <a:gd name="T13" fmla="*/ 5 h 5"/>
                  <a:gd name="T14" fmla="*/ 433 w 461"/>
                  <a:gd name="T15" fmla="*/ 5 h 5"/>
                  <a:gd name="T16" fmla="*/ 433 w 461"/>
                  <a:gd name="T17" fmla="*/ 0 h 5"/>
                  <a:gd name="T18" fmla="*/ 272 w 461"/>
                  <a:gd name="T19" fmla="*/ 0 h 5"/>
                  <a:gd name="T20" fmla="*/ 106 w 461"/>
                  <a:gd name="T21" fmla="*/ 0 h 5"/>
                  <a:gd name="T22" fmla="*/ 106 w 461"/>
                  <a:gd name="T23" fmla="*/ 5 h 5"/>
                  <a:gd name="T24" fmla="*/ 267 w 461"/>
                  <a:gd name="T25" fmla="*/ 5 h 5"/>
                  <a:gd name="T26" fmla="*/ 267 w 461"/>
                  <a:gd name="T27" fmla="*/ 0 h 5"/>
                  <a:gd name="T28" fmla="*/ 106 w 461"/>
                  <a:gd name="T29" fmla="*/ 0 h 5"/>
                  <a:gd name="T30" fmla="*/ 0 w 461"/>
                  <a:gd name="T31" fmla="*/ 0 h 5"/>
                  <a:gd name="T32" fmla="*/ 0 w 461"/>
                  <a:gd name="T33" fmla="*/ 5 h 5"/>
                  <a:gd name="T34" fmla="*/ 102 w 461"/>
                  <a:gd name="T35" fmla="*/ 5 h 5"/>
                  <a:gd name="T36" fmla="*/ 102 w 461"/>
                  <a:gd name="T37" fmla="*/ 0 h 5"/>
                  <a:gd name="T38" fmla="*/ 0 w 461"/>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5">
                    <a:moveTo>
                      <a:pt x="438" y="0"/>
                    </a:moveTo>
                    <a:lnTo>
                      <a:pt x="438" y="5"/>
                    </a:lnTo>
                    <a:lnTo>
                      <a:pt x="457" y="5"/>
                    </a:lnTo>
                    <a:lnTo>
                      <a:pt x="461" y="0"/>
                    </a:lnTo>
                    <a:lnTo>
                      <a:pt x="438" y="0"/>
                    </a:lnTo>
                    <a:moveTo>
                      <a:pt x="272" y="0"/>
                    </a:moveTo>
                    <a:lnTo>
                      <a:pt x="272" y="5"/>
                    </a:lnTo>
                    <a:lnTo>
                      <a:pt x="433" y="5"/>
                    </a:lnTo>
                    <a:lnTo>
                      <a:pt x="433" y="0"/>
                    </a:lnTo>
                    <a:lnTo>
                      <a:pt x="272" y="0"/>
                    </a:lnTo>
                    <a:moveTo>
                      <a:pt x="106" y="0"/>
                    </a:moveTo>
                    <a:lnTo>
                      <a:pt x="106" y="5"/>
                    </a:lnTo>
                    <a:lnTo>
                      <a:pt x="267" y="5"/>
                    </a:lnTo>
                    <a:lnTo>
                      <a:pt x="267" y="0"/>
                    </a:lnTo>
                    <a:lnTo>
                      <a:pt x="106" y="0"/>
                    </a:lnTo>
                    <a:moveTo>
                      <a:pt x="0" y="0"/>
                    </a:moveTo>
                    <a:lnTo>
                      <a:pt x="0" y="5"/>
                    </a:lnTo>
                    <a:lnTo>
                      <a:pt x="102" y="5"/>
                    </a:lnTo>
                    <a:lnTo>
                      <a:pt x="10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71" name="Freeform 1491"/>
              <p:cNvSpPr>
                <a:spLocks noEditPoints="1"/>
              </p:cNvSpPr>
              <p:nvPr/>
            </p:nvSpPr>
            <p:spPr bwMode="auto">
              <a:xfrm>
                <a:off x="3494" y="1440"/>
                <a:ext cx="643" cy="8"/>
              </a:xfrm>
              <a:custGeom>
                <a:avLst/>
                <a:gdLst>
                  <a:gd name="T0" fmla="*/ 480 w 643"/>
                  <a:gd name="T1" fmla="*/ 0 h 8"/>
                  <a:gd name="T2" fmla="*/ 480 w 643"/>
                  <a:gd name="T3" fmla="*/ 8 h 8"/>
                  <a:gd name="T4" fmla="*/ 643 w 643"/>
                  <a:gd name="T5" fmla="*/ 8 h 8"/>
                  <a:gd name="T6" fmla="*/ 643 w 643"/>
                  <a:gd name="T7" fmla="*/ 0 h 8"/>
                  <a:gd name="T8" fmla="*/ 480 w 643"/>
                  <a:gd name="T9" fmla="*/ 0 h 8"/>
                  <a:gd name="T10" fmla="*/ 314 w 643"/>
                  <a:gd name="T11" fmla="*/ 0 h 8"/>
                  <a:gd name="T12" fmla="*/ 314 w 643"/>
                  <a:gd name="T13" fmla="*/ 8 h 8"/>
                  <a:gd name="T14" fmla="*/ 475 w 643"/>
                  <a:gd name="T15" fmla="*/ 8 h 8"/>
                  <a:gd name="T16" fmla="*/ 475 w 643"/>
                  <a:gd name="T17" fmla="*/ 0 h 8"/>
                  <a:gd name="T18" fmla="*/ 314 w 643"/>
                  <a:gd name="T19" fmla="*/ 0 h 8"/>
                  <a:gd name="T20" fmla="*/ 149 w 643"/>
                  <a:gd name="T21" fmla="*/ 0 h 8"/>
                  <a:gd name="T22" fmla="*/ 149 w 643"/>
                  <a:gd name="T23" fmla="*/ 5 h 8"/>
                  <a:gd name="T24" fmla="*/ 307 w 643"/>
                  <a:gd name="T25" fmla="*/ 8 h 8"/>
                  <a:gd name="T26" fmla="*/ 307 w 643"/>
                  <a:gd name="T27" fmla="*/ 0 h 8"/>
                  <a:gd name="T28" fmla="*/ 149 w 643"/>
                  <a:gd name="T29" fmla="*/ 0 h 8"/>
                  <a:gd name="T30" fmla="*/ 4 w 643"/>
                  <a:gd name="T31" fmla="*/ 0 h 8"/>
                  <a:gd name="T32" fmla="*/ 0 w 643"/>
                  <a:gd name="T33" fmla="*/ 5 h 8"/>
                  <a:gd name="T34" fmla="*/ 142 w 643"/>
                  <a:gd name="T35" fmla="*/ 5 h 8"/>
                  <a:gd name="T36" fmla="*/ 142 w 643"/>
                  <a:gd name="T37" fmla="*/ 0 h 8"/>
                  <a:gd name="T38" fmla="*/ 4 w 643"/>
                  <a:gd name="T3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3" h="8">
                    <a:moveTo>
                      <a:pt x="480" y="0"/>
                    </a:moveTo>
                    <a:lnTo>
                      <a:pt x="480" y="8"/>
                    </a:lnTo>
                    <a:lnTo>
                      <a:pt x="643" y="8"/>
                    </a:lnTo>
                    <a:lnTo>
                      <a:pt x="643" y="0"/>
                    </a:lnTo>
                    <a:lnTo>
                      <a:pt x="480" y="0"/>
                    </a:lnTo>
                    <a:close/>
                    <a:moveTo>
                      <a:pt x="314" y="0"/>
                    </a:moveTo>
                    <a:lnTo>
                      <a:pt x="314" y="8"/>
                    </a:lnTo>
                    <a:lnTo>
                      <a:pt x="475" y="8"/>
                    </a:lnTo>
                    <a:lnTo>
                      <a:pt x="475" y="0"/>
                    </a:lnTo>
                    <a:lnTo>
                      <a:pt x="314" y="0"/>
                    </a:lnTo>
                    <a:close/>
                    <a:moveTo>
                      <a:pt x="149" y="0"/>
                    </a:moveTo>
                    <a:lnTo>
                      <a:pt x="149" y="5"/>
                    </a:lnTo>
                    <a:lnTo>
                      <a:pt x="307" y="8"/>
                    </a:lnTo>
                    <a:lnTo>
                      <a:pt x="307" y="0"/>
                    </a:lnTo>
                    <a:lnTo>
                      <a:pt x="149" y="0"/>
                    </a:lnTo>
                    <a:close/>
                    <a:moveTo>
                      <a:pt x="4" y="0"/>
                    </a:moveTo>
                    <a:lnTo>
                      <a:pt x="0" y="5"/>
                    </a:lnTo>
                    <a:lnTo>
                      <a:pt x="142" y="5"/>
                    </a:lnTo>
                    <a:lnTo>
                      <a:pt x="142" y="0"/>
                    </a:lnTo>
                    <a:lnTo>
                      <a:pt x="4"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72" name="Freeform 1492"/>
              <p:cNvSpPr>
                <a:spLocks noEditPoints="1"/>
              </p:cNvSpPr>
              <p:nvPr/>
            </p:nvSpPr>
            <p:spPr bwMode="auto">
              <a:xfrm>
                <a:off x="3494" y="1440"/>
                <a:ext cx="643" cy="8"/>
              </a:xfrm>
              <a:custGeom>
                <a:avLst/>
                <a:gdLst>
                  <a:gd name="T0" fmla="*/ 480 w 643"/>
                  <a:gd name="T1" fmla="*/ 0 h 8"/>
                  <a:gd name="T2" fmla="*/ 480 w 643"/>
                  <a:gd name="T3" fmla="*/ 8 h 8"/>
                  <a:gd name="T4" fmla="*/ 643 w 643"/>
                  <a:gd name="T5" fmla="*/ 8 h 8"/>
                  <a:gd name="T6" fmla="*/ 643 w 643"/>
                  <a:gd name="T7" fmla="*/ 0 h 8"/>
                  <a:gd name="T8" fmla="*/ 480 w 643"/>
                  <a:gd name="T9" fmla="*/ 0 h 8"/>
                  <a:gd name="T10" fmla="*/ 314 w 643"/>
                  <a:gd name="T11" fmla="*/ 0 h 8"/>
                  <a:gd name="T12" fmla="*/ 314 w 643"/>
                  <a:gd name="T13" fmla="*/ 8 h 8"/>
                  <a:gd name="T14" fmla="*/ 475 w 643"/>
                  <a:gd name="T15" fmla="*/ 8 h 8"/>
                  <a:gd name="T16" fmla="*/ 475 w 643"/>
                  <a:gd name="T17" fmla="*/ 0 h 8"/>
                  <a:gd name="T18" fmla="*/ 314 w 643"/>
                  <a:gd name="T19" fmla="*/ 0 h 8"/>
                  <a:gd name="T20" fmla="*/ 149 w 643"/>
                  <a:gd name="T21" fmla="*/ 0 h 8"/>
                  <a:gd name="T22" fmla="*/ 149 w 643"/>
                  <a:gd name="T23" fmla="*/ 5 h 8"/>
                  <a:gd name="T24" fmla="*/ 307 w 643"/>
                  <a:gd name="T25" fmla="*/ 8 h 8"/>
                  <a:gd name="T26" fmla="*/ 307 w 643"/>
                  <a:gd name="T27" fmla="*/ 0 h 8"/>
                  <a:gd name="T28" fmla="*/ 149 w 643"/>
                  <a:gd name="T29" fmla="*/ 0 h 8"/>
                  <a:gd name="T30" fmla="*/ 4 w 643"/>
                  <a:gd name="T31" fmla="*/ 0 h 8"/>
                  <a:gd name="T32" fmla="*/ 0 w 643"/>
                  <a:gd name="T33" fmla="*/ 5 h 8"/>
                  <a:gd name="T34" fmla="*/ 142 w 643"/>
                  <a:gd name="T35" fmla="*/ 5 h 8"/>
                  <a:gd name="T36" fmla="*/ 142 w 643"/>
                  <a:gd name="T37" fmla="*/ 0 h 8"/>
                  <a:gd name="T38" fmla="*/ 4 w 643"/>
                  <a:gd name="T3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3" h="8">
                    <a:moveTo>
                      <a:pt x="480" y="0"/>
                    </a:moveTo>
                    <a:lnTo>
                      <a:pt x="480" y="8"/>
                    </a:lnTo>
                    <a:lnTo>
                      <a:pt x="643" y="8"/>
                    </a:lnTo>
                    <a:lnTo>
                      <a:pt x="643" y="0"/>
                    </a:lnTo>
                    <a:lnTo>
                      <a:pt x="480" y="0"/>
                    </a:lnTo>
                    <a:moveTo>
                      <a:pt x="314" y="0"/>
                    </a:moveTo>
                    <a:lnTo>
                      <a:pt x="314" y="8"/>
                    </a:lnTo>
                    <a:lnTo>
                      <a:pt x="475" y="8"/>
                    </a:lnTo>
                    <a:lnTo>
                      <a:pt x="475" y="0"/>
                    </a:lnTo>
                    <a:lnTo>
                      <a:pt x="314" y="0"/>
                    </a:lnTo>
                    <a:moveTo>
                      <a:pt x="149" y="0"/>
                    </a:moveTo>
                    <a:lnTo>
                      <a:pt x="149" y="5"/>
                    </a:lnTo>
                    <a:lnTo>
                      <a:pt x="307" y="8"/>
                    </a:lnTo>
                    <a:lnTo>
                      <a:pt x="307" y="0"/>
                    </a:lnTo>
                    <a:lnTo>
                      <a:pt x="149" y="0"/>
                    </a:lnTo>
                    <a:moveTo>
                      <a:pt x="4" y="0"/>
                    </a:moveTo>
                    <a:lnTo>
                      <a:pt x="0" y="5"/>
                    </a:lnTo>
                    <a:lnTo>
                      <a:pt x="142" y="5"/>
                    </a:lnTo>
                    <a:lnTo>
                      <a:pt x="142"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73" name="Rectangle 1493"/>
              <p:cNvSpPr>
                <a:spLocks noChangeArrowheads="1"/>
              </p:cNvSpPr>
              <p:nvPr/>
            </p:nvSpPr>
            <p:spPr bwMode="auto">
              <a:xfrm>
                <a:off x="3969" y="1440"/>
                <a:ext cx="5" cy="8"/>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74" name="Rectangle 1494"/>
              <p:cNvSpPr>
                <a:spLocks noChangeArrowheads="1"/>
              </p:cNvSpPr>
              <p:nvPr/>
            </p:nvSpPr>
            <p:spPr bwMode="auto">
              <a:xfrm>
                <a:off x="3969" y="1440"/>
                <a:ext cx="5"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75" name="Rectangle 1495"/>
              <p:cNvSpPr>
                <a:spLocks noChangeArrowheads="1"/>
              </p:cNvSpPr>
              <p:nvPr/>
            </p:nvSpPr>
            <p:spPr bwMode="auto">
              <a:xfrm>
                <a:off x="3801" y="1440"/>
                <a:ext cx="7" cy="8"/>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76" name="Rectangle 1496"/>
              <p:cNvSpPr>
                <a:spLocks noChangeArrowheads="1"/>
              </p:cNvSpPr>
              <p:nvPr/>
            </p:nvSpPr>
            <p:spPr bwMode="auto">
              <a:xfrm>
                <a:off x="3801" y="1440"/>
                <a:ext cx="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77" name="Rectangle 1497"/>
              <p:cNvSpPr>
                <a:spLocks noChangeArrowheads="1"/>
              </p:cNvSpPr>
              <p:nvPr/>
            </p:nvSpPr>
            <p:spPr bwMode="auto">
              <a:xfrm>
                <a:off x="3636" y="1440"/>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78" name="Rectangle 1498"/>
              <p:cNvSpPr>
                <a:spLocks noChangeArrowheads="1"/>
              </p:cNvSpPr>
              <p:nvPr/>
            </p:nvSpPr>
            <p:spPr bwMode="auto">
              <a:xfrm>
                <a:off x="3636" y="1440"/>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79" name="Rectangle 1499"/>
              <p:cNvSpPr>
                <a:spLocks noChangeArrowheads="1"/>
              </p:cNvSpPr>
              <p:nvPr/>
            </p:nvSpPr>
            <p:spPr bwMode="auto">
              <a:xfrm>
                <a:off x="3470" y="1440"/>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80" name="Rectangle 1500"/>
              <p:cNvSpPr>
                <a:spLocks noChangeArrowheads="1"/>
              </p:cNvSpPr>
              <p:nvPr/>
            </p:nvSpPr>
            <p:spPr bwMode="auto">
              <a:xfrm>
                <a:off x="3470" y="1440"/>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81" name="Rectangle 1501"/>
              <p:cNvSpPr>
                <a:spLocks noChangeArrowheads="1"/>
              </p:cNvSpPr>
              <p:nvPr/>
            </p:nvSpPr>
            <p:spPr bwMode="auto">
              <a:xfrm>
                <a:off x="3304" y="1440"/>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82" name="Rectangle 1502"/>
              <p:cNvSpPr>
                <a:spLocks noChangeArrowheads="1"/>
              </p:cNvSpPr>
              <p:nvPr/>
            </p:nvSpPr>
            <p:spPr bwMode="auto">
              <a:xfrm>
                <a:off x="3304" y="1440"/>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83" name="Rectangle 1503"/>
              <p:cNvSpPr>
                <a:spLocks noChangeArrowheads="1"/>
              </p:cNvSpPr>
              <p:nvPr/>
            </p:nvSpPr>
            <p:spPr bwMode="auto">
              <a:xfrm>
                <a:off x="3139" y="1440"/>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84" name="Rectangle 1504"/>
              <p:cNvSpPr>
                <a:spLocks noChangeArrowheads="1"/>
              </p:cNvSpPr>
              <p:nvPr/>
            </p:nvSpPr>
            <p:spPr bwMode="auto">
              <a:xfrm>
                <a:off x="3139" y="1440"/>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85" name="Freeform 1505"/>
              <p:cNvSpPr>
                <a:spLocks noEditPoints="1"/>
              </p:cNvSpPr>
              <p:nvPr/>
            </p:nvSpPr>
            <p:spPr bwMode="auto">
              <a:xfrm>
                <a:off x="948" y="1270"/>
                <a:ext cx="291" cy="5"/>
              </a:xfrm>
              <a:custGeom>
                <a:avLst/>
                <a:gdLst>
                  <a:gd name="T0" fmla="*/ 204 w 291"/>
                  <a:gd name="T1" fmla="*/ 0 h 5"/>
                  <a:gd name="T2" fmla="*/ 204 w 291"/>
                  <a:gd name="T3" fmla="*/ 5 h 5"/>
                  <a:gd name="T4" fmla="*/ 291 w 291"/>
                  <a:gd name="T5" fmla="*/ 5 h 5"/>
                  <a:gd name="T6" fmla="*/ 291 w 291"/>
                  <a:gd name="T7" fmla="*/ 0 h 5"/>
                  <a:gd name="T8" fmla="*/ 204 w 291"/>
                  <a:gd name="T9" fmla="*/ 0 h 5"/>
                  <a:gd name="T10" fmla="*/ 36 w 291"/>
                  <a:gd name="T11" fmla="*/ 0 h 5"/>
                  <a:gd name="T12" fmla="*/ 36 w 291"/>
                  <a:gd name="T13" fmla="*/ 5 h 5"/>
                  <a:gd name="T14" fmla="*/ 196 w 291"/>
                  <a:gd name="T15" fmla="*/ 5 h 5"/>
                  <a:gd name="T16" fmla="*/ 196 w 291"/>
                  <a:gd name="T17" fmla="*/ 0 h 5"/>
                  <a:gd name="T18" fmla="*/ 36 w 291"/>
                  <a:gd name="T19" fmla="*/ 0 h 5"/>
                  <a:gd name="T20" fmla="*/ 0 w 291"/>
                  <a:gd name="T21" fmla="*/ 0 h 5"/>
                  <a:gd name="T22" fmla="*/ 0 w 291"/>
                  <a:gd name="T23" fmla="*/ 5 h 5"/>
                  <a:gd name="T24" fmla="*/ 31 w 291"/>
                  <a:gd name="T25" fmla="*/ 5 h 5"/>
                  <a:gd name="T26" fmla="*/ 31 w 291"/>
                  <a:gd name="T27" fmla="*/ 0 h 5"/>
                  <a:gd name="T28" fmla="*/ 0 w 291"/>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5">
                    <a:moveTo>
                      <a:pt x="204" y="0"/>
                    </a:moveTo>
                    <a:lnTo>
                      <a:pt x="204" y="5"/>
                    </a:lnTo>
                    <a:lnTo>
                      <a:pt x="291" y="5"/>
                    </a:lnTo>
                    <a:lnTo>
                      <a:pt x="291" y="0"/>
                    </a:lnTo>
                    <a:lnTo>
                      <a:pt x="204" y="0"/>
                    </a:lnTo>
                    <a:close/>
                    <a:moveTo>
                      <a:pt x="36" y="0"/>
                    </a:moveTo>
                    <a:lnTo>
                      <a:pt x="36" y="5"/>
                    </a:lnTo>
                    <a:lnTo>
                      <a:pt x="196" y="5"/>
                    </a:lnTo>
                    <a:lnTo>
                      <a:pt x="196" y="0"/>
                    </a:lnTo>
                    <a:lnTo>
                      <a:pt x="36" y="0"/>
                    </a:lnTo>
                    <a:close/>
                    <a:moveTo>
                      <a:pt x="0" y="0"/>
                    </a:moveTo>
                    <a:lnTo>
                      <a:pt x="0" y="5"/>
                    </a:lnTo>
                    <a:lnTo>
                      <a:pt x="31" y="5"/>
                    </a:lnTo>
                    <a:lnTo>
                      <a:pt x="31"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86" name="Freeform 1506"/>
              <p:cNvSpPr>
                <a:spLocks noEditPoints="1"/>
              </p:cNvSpPr>
              <p:nvPr/>
            </p:nvSpPr>
            <p:spPr bwMode="auto">
              <a:xfrm>
                <a:off x="948" y="1270"/>
                <a:ext cx="291" cy="5"/>
              </a:xfrm>
              <a:custGeom>
                <a:avLst/>
                <a:gdLst>
                  <a:gd name="T0" fmla="*/ 204 w 291"/>
                  <a:gd name="T1" fmla="*/ 0 h 5"/>
                  <a:gd name="T2" fmla="*/ 204 w 291"/>
                  <a:gd name="T3" fmla="*/ 5 h 5"/>
                  <a:gd name="T4" fmla="*/ 291 w 291"/>
                  <a:gd name="T5" fmla="*/ 5 h 5"/>
                  <a:gd name="T6" fmla="*/ 291 w 291"/>
                  <a:gd name="T7" fmla="*/ 0 h 5"/>
                  <a:gd name="T8" fmla="*/ 204 w 291"/>
                  <a:gd name="T9" fmla="*/ 0 h 5"/>
                  <a:gd name="T10" fmla="*/ 36 w 291"/>
                  <a:gd name="T11" fmla="*/ 0 h 5"/>
                  <a:gd name="T12" fmla="*/ 36 w 291"/>
                  <a:gd name="T13" fmla="*/ 5 h 5"/>
                  <a:gd name="T14" fmla="*/ 196 w 291"/>
                  <a:gd name="T15" fmla="*/ 5 h 5"/>
                  <a:gd name="T16" fmla="*/ 196 w 291"/>
                  <a:gd name="T17" fmla="*/ 0 h 5"/>
                  <a:gd name="T18" fmla="*/ 36 w 291"/>
                  <a:gd name="T19" fmla="*/ 0 h 5"/>
                  <a:gd name="T20" fmla="*/ 0 w 291"/>
                  <a:gd name="T21" fmla="*/ 0 h 5"/>
                  <a:gd name="T22" fmla="*/ 0 w 291"/>
                  <a:gd name="T23" fmla="*/ 5 h 5"/>
                  <a:gd name="T24" fmla="*/ 31 w 291"/>
                  <a:gd name="T25" fmla="*/ 5 h 5"/>
                  <a:gd name="T26" fmla="*/ 31 w 291"/>
                  <a:gd name="T27" fmla="*/ 0 h 5"/>
                  <a:gd name="T28" fmla="*/ 0 w 291"/>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5">
                    <a:moveTo>
                      <a:pt x="204" y="0"/>
                    </a:moveTo>
                    <a:lnTo>
                      <a:pt x="204" y="5"/>
                    </a:lnTo>
                    <a:lnTo>
                      <a:pt x="291" y="5"/>
                    </a:lnTo>
                    <a:lnTo>
                      <a:pt x="291" y="0"/>
                    </a:lnTo>
                    <a:lnTo>
                      <a:pt x="204" y="0"/>
                    </a:lnTo>
                    <a:moveTo>
                      <a:pt x="36" y="0"/>
                    </a:moveTo>
                    <a:lnTo>
                      <a:pt x="36" y="5"/>
                    </a:lnTo>
                    <a:lnTo>
                      <a:pt x="196" y="5"/>
                    </a:lnTo>
                    <a:lnTo>
                      <a:pt x="196" y="0"/>
                    </a:lnTo>
                    <a:lnTo>
                      <a:pt x="36" y="0"/>
                    </a:lnTo>
                    <a:moveTo>
                      <a:pt x="0" y="0"/>
                    </a:moveTo>
                    <a:lnTo>
                      <a:pt x="0" y="5"/>
                    </a:lnTo>
                    <a:lnTo>
                      <a:pt x="31" y="5"/>
                    </a:lnTo>
                    <a:lnTo>
                      <a:pt x="3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87" name="Rectangle 1507"/>
              <p:cNvSpPr>
                <a:spLocks noChangeArrowheads="1"/>
              </p:cNvSpPr>
              <p:nvPr/>
            </p:nvSpPr>
            <p:spPr bwMode="auto">
              <a:xfrm>
                <a:off x="1144" y="1270"/>
                <a:ext cx="8"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88" name="Rectangle 1508"/>
              <p:cNvSpPr>
                <a:spLocks noChangeArrowheads="1"/>
              </p:cNvSpPr>
              <p:nvPr/>
            </p:nvSpPr>
            <p:spPr bwMode="auto">
              <a:xfrm>
                <a:off x="1144" y="1270"/>
                <a:ext cx="8"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89" name="Rectangle 1509"/>
              <p:cNvSpPr>
                <a:spLocks noChangeArrowheads="1"/>
              </p:cNvSpPr>
              <p:nvPr/>
            </p:nvSpPr>
            <p:spPr bwMode="auto">
              <a:xfrm>
                <a:off x="979" y="1270"/>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90" name="Rectangle 1510"/>
              <p:cNvSpPr>
                <a:spLocks noChangeArrowheads="1"/>
              </p:cNvSpPr>
              <p:nvPr/>
            </p:nvSpPr>
            <p:spPr bwMode="auto">
              <a:xfrm>
                <a:off x="979" y="1270"/>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91" name="Freeform 1511"/>
              <p:cNvSpPr>
                <a:spLocks noEditPoints="1"/>
              </p:cNvSpPr>
              <p:nvPr/>
            </p:nvSpPr>
            <p:spPr bwMode="auto">
              <a:xfrm>
                <a:off x="1277" y="1270"/>
                <a:ext cx="542" cy="7"/>
              </a:xfrm>
              <a:custGeom>
                <a:avLst/>
                <a:gdLst>
                  <a:gd name="T0" fmla="*/ 537 w 542"/>
                  <a:gd name="T1" fmla="*/ 2 h 7"/>
                  <a:gd name="T2" fmla="*/ 537 w 542"/>
                  <a:gd name="T3" fmla="*/ 7 h 7"/>
                  <a:gd name="T4" fmla="*/ 542 w 542"/>
                  <a:gd name="T5" fmla="*/ 7 h 7"/>
                  <a:gd name="T6" fmla="*/ 542 w 542"/>
                  <a:gd name="T7" fmla="*/ 2 h 7"/>
                  <a:gd name="T8" fmla="*/ 537 w 542"/>
                  <a:gd name="T9" fmla="*/ 2 h 7"/>
                  <a:gd name="T10" fmla="*/ 371 w 542"/>
                  <a:gd name="T11" fmla="*/ 0 h 7"/>
                  <a:gd name="T12" fmla="*/ 371 w 542"/>
                  <a:gd name="T13" fmla="*/ 7 h 7"/>
                  <a:gd name="T14" fmla="*/ 532 w 542"/>
                  <a:gd name="T15" fmla="*/ 7 h 7"/>
                  <a:gd name="T16" fmla="*/ 532 w 542"/>
                  <a:gd name="T17" fmla="*/ 2 h 7"/>
                  <a:gd name="T18" fmla="*/ 371 w 542"/>
                  <a:gd name="T19" fmla="*/ 0 h 7"/>
                  <a:gd name="T20" fmla="*/ 206 w 542"/>
                  <a:gd name="T21" fmla="*/ 0 h 7"/>
                  <a:gd name="T22" fmla="*/ 206 w 542"/>
                  <a:gd name="T23" fmla="*/ 7 h 7"/>
                  <a:gd name="T24" fmla="*/ 367 w 542"/>
                  <a:gd name="T25" fmla="*/ 7 h 7"/>
                  <a:gd name="T26" fmla="*/ 367 w 542"/>
                  <a:gd name="T27" fmla="*/ 0 h 7"/>
                  <a:gd name="T28" fmla="*/ 206 w 542"/>
                  <a:gd name="T29" fmla="*/ 0 h 7"/>
                  <a:gd name="T30" fmla="*/ 40 w 542"/>
                  <a:gd name="T31" fmla="*/ 0 h 7"/>
                  <a:gd name="T32" fmla="*/ 40 w 542"/>
                  <a:gd name="T33" fmla="*/ 7 h 7"/>
                  <a:gd name="T34" fmla="*/ 201 w 542"/>
                  <a:gd name="T35" fmla="*/ 7 h 7"/>
                  <a:gd name="T36" fmla="*/ 201 w 542"/>
                  <a:gd name="T37" fmla="*/ 0 h 7"/>
                  <a:gd name="T38" fmla="*/ 40 w 542"/>
                  <a:gd name="T39" fmla="*/ 0 h 7"/>
                  <a:gd name="T40" fmla="*/ 0 w 542"/>
                  <a:gd name="T41" fmla="*/ 0 h 7"/>
                  <a:gd name="T42" fmla="*/ 0 w 542"/>
                  <a:gd name="T43" fmla="*/ 5 h 7"/>
                  <a:gd name="T44" fmla="*/ 33 w 542"/>
                  <a:gd name="T45" fmla="*/ 5 h 7"/>
                  <a:gd name="T46" fmla="*/ 33 w 542"/>
                  <a:gd name="T47" fmla="*/ 0 h 7"/>
                  <a:gd name="T48" fmla="*/ 0 w 542"/>
                  <a:gd name="T4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2" h="7">
                    <a:moveTo>
                      <a:pt x="537" y="2"/>
                    </a:moveTo>
                    <a:lnTo>
                      <a:pt x="537" y="7"/>
                    </a:lnTo>
                    <a:lnTo>
                      <a:pt x="542" y="7"/>
                    </a:lnTo>
                    <a:lnTo>
                      <a:pt x="542" y="2"/>
                    </a:lnTo>
                    <a:lnTo>
                      <a:pt x="537" y="2"/>
                    </a:lnTo>
                    <a:close/>
                    <a:moveTo>
                      <a:pt x="371" y="0"/>
                    </a:moveTo>
                    <a:lnTo>
                      <a:pt x="371" y="7"/>
                    </a:lnTo>
                    <a:lnTo>
                      <a:pt x="532" y="7"/>
                    </a:lnTo>
                    <a:lnTo>
                      <a:pt x="532" y="2"/>
                    </a:lnTo>
                    <a:lnTo>
                      <a:pt x="371" y="0"/>
                    </a:lnTo>
                    <a:close/>
                    <a:moveTo>
                      <a:pt x="206" y="0"/>
                    </a:moveTo>
                    <a:lnTo>
                      <a:pt x="206" y="7"/>
                    </a:lnTo>
                    <a:lnTo>
                      <a:pt x="367" y="7"/>
                    </a:lnTo>
                    <a:lnTo>
                      <a:pt x="367" y="0"/>
                    </a:lnTo>
                    <a:lnTo>
                      <a:pt x="206" y="0"/>
                    </a:lnTo>
                    <a:close/>
                    <a:moveTo>
                      <a:pt x="40" y="0"/>
                    </a:moveTo>
                    <a:lnTo>
                      <a:pt x="40" y="7"/>
                    </a:lnTo>
                    <a:lnTo>
                      <a:pt x="201" y="7"/>
                    </a:lnTo>
                    <a:lnTo>
                      <a:pt x="201" y="0"/>
                    </a:lnTo>
                    <a:lnTo>
                      <a:pt x="40" y="0"/>
                    </a:lnTo>
                    <a:close/>
                    <a:moveTo>
                      <a:pt x="0" y="0"/>
                    </a:moveTo>
                    <a:lnTo>
                      <a:pt x="0" y="5"/>
                    </a:lnTo>
                    <a:lnTo>
                      <a:pt x="33" y="5"/>
                    </a:lnTo>
                    <a:lnTo>
                      <a:pt x="33"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92" name="Freeform 1512"/>
              <p:cNvSpPr>
                <a:spLocks noEditPoints="1"/>
              </p:cNvSpPr>
              <p:nvPr/>
            </p:nvSpPr>
            <p:spPr bwMode="auto">
              <a:xfrm>
                <a:off x="1277" y="1270"/>
                <a:ext cx="542" cy="7"/>
              </a:xfrm>
              <a:custGeom>
                <a:avLst/>
                <a:gdLst>
                  <a:gd name="T0" fmla="*/ 537 w 542"/>
                  <a:gd name="T1" fmla="*/ 2 h 7"/>
                  <a:gd name="T2" fmla="*/ 537 w 542"/>
                  <a:gd name="T3" fmla="*/ 7 h 7"/>
                  <a:gd name="T4" fmla="*/ 542 w 542"/>
                  <a:gd name="T5" fmla="*/ 7 h 7"/>
                  <a:gd name="T6" fmla="*/ 542 w 542"/>
                  <a:gd name="T7" fmla="*/ 2 h 7"/>
                  <a:gd name="T8" fmla="*/ 537 w 542"/>
                  <a:gd name="T9" fmla="*/ 2 h 7"/>
                  <a:gd name="T10" fmla="*/ 371 w 542"/>
                  <a:gd name="T11" fmla="*/ 0 h 7"/>
                  <a:gd name="T12" fmla="*/ 371 w 542"/>
                  <a:gd name="T13" fmla="*/ 7 h 7"/>
                  <a:gd name="T14" fmla="*/ 532 w 542"/>
                  <a:gd name="T15" fmla="*/ 7 h 7"/>
                  <a:gd name="T16" fmla="*/ 532 w 542"/>
                  <a:gd name="T17" fmla="*/ 2 h 7"/>
                  <a:gd name="T18" fmla="*/ 371 w 542"/>
                  <a:gd name="T19" fmla="*/ 0 h 7"/>
                  <a:gd name="T20" fmla="*/ 206 w 542"/>
                  <a:gd name="T21" fmla="*/ 0 h 7"/>
                  <a:gd name="T22" fmla="*/ 206 w 542"/>
                  <a:gd name="T23" fmla="*/ 7 h 7"/>
                  <a:gd name="T24" fmla="*/ 367 w 542"/>
                  <a:gd name="T25" fmla="*/ 7 h 7"/>
                  <a:gd name="T26" fmla="*/ 367 w 542"/>
                  <a:gd name="T27" fmla="*/ 0 h 7"/>
                  <a:gd name="T28" fmla="*/ 206 w 542"/>
                  <a:gd name="T29" fmla="*/ 0 h 7"/>
                  <a:gd name="T30" fmla="*/ 40 w 542"/>
                  <a:gd name="T31" fmla="*/ 0 h 7"/>
                  <a:gd name="T32" fmla="*/ 40 w 542"/>
                  <a:gd name="T33" fmla="*/ 7 h 7"/>
                  <a:gd name="T34" fmla="*/ 201 w 542"/>
                  <a:gd name="T35" fmla="*/ 7 h 7"/>
                  <a:gd name="T36" fmla="*/ 201 w 542"/>
                  <a:gd name="T37" fmla="*/ 0 h 7"/>
                  <a:gd name="T38" fmla="*/ 40 w 542"/>
                  <a:gd name="T39" fmla="*/ 0 h 7"/>
                  <a:gd name="T40" fmla="*/ 0 w 542"/>
                  <a:gd name="T41" fmla="*/ 0 h 7"/>
                  <a:gd name="T42" fmla="*/ 0 w 542"/>
                  <a:gd name="T43" fmla="*/ 5 h 7"/>
                  <a:gd name="T44" fmla="*/ 33 w 542"/>
                  <a:gd name="T45" fmla="*/ 5 h 7"/>
                  <a:gd name="T46" fmla="*/ 33 w 542"/>
                  <a:gd name="T47" fmla="*/ 0 h 7"/>
                  <a:gd name="T48" fmla="*/ 0 w 542"/>
                  <a:gd name="T4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2" h="7">
                    <a:moveTo>
                      <a:pt x="537" y="2"/>
                    </a:moveTo>
                    <a:lnTo>
                      <a:pt x="537" y="7"/>
                    </a:lnTo>
                    <a:lnTo>
                      <a:pt x="542" y="7"/>
                    </a:lnTo>
                    <a:lnTo>
                      <a:pt x="542" y="2"/>
                    </a:lnTo>
                    <a:lnTo>
                      <a:pt x="537" y="2"/>
                    </a:lnTo>
                    <a:moveTo>
                      <a:pt x="371" y="0"/>
                    </a:moveTo>
                    <a:lnTo>
                      <a:pt x="371" y="7"/>
                    </a:lnTo>
                    <a:lnTo>
                      <a:pt x="532" y="7"/>
                    </a:lnTo>
                    <a:lnTo>
                      <a:pt x="532" y="2"/>
                    </a:lnTo>
                    <a:lnTo>
                      <a:pt x="371" y="0"/>
                    </a:lnTo>
                    <a:moveTo>
                      <a:pt x="206" y="0"/>
                    </a:moveTo>
                    <a:lnTo>
                      <a:pt x="206" y="7"/>
                    </a:lnTo>
                    <a:lnTo>
                      <a:pt x="367" y="7"/>
                    </a:lnTo>
                    <a:lnTo>
                      <a:pt x="367" y="0"/>
                    </a:lnTo>
                    <a:lnTo>
                      <a:pt x="206" y="0"/>
                    </a:lnTo>
                    <a:moveTo>
                      <a:pt x="40" y="0"/>
                    </a:moveTo>
                    <a:lnTo>
                      <a:pt x="40" y="7"/>
                    </a:lnTo>
                    <a:lnTo>
                      <a:pt x="201" y="7"/>
                    </a:lnTo>
                    <a:lnTo>
                      <a:pt x="201" y="0"/>
                    </a:lnTo>
                    <a:lnTo>
                      <a:pt x="40" y="0"/>
                    </a:lnTo>
                    <a:moveTo>
                      <a:pt x="0" y="0"/>
                    </a:moveTo>
                    <a:lnTo>
                      <a:pt x="0" y="5"/>
                    </a:lnTo>
                    <a:lnTo>
                      <a:pt x="33" y="5"/>
                    </a:lnTo>
                    <a:lnTo>
                      <a:pt x="3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93" name="Rectangle 1513"/>
              <p:cNvSpPr>
                <a:spLocks noChangeArrowheads="1"/>
              </p:cNvSpPr>
              <p:nvPr/>
            </p:nvSpPr>
            <p:spPr bwMode="auto">
              <a:xfrm>
                <a:off x="1809" y="1272"/>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94" name="Rectangle 1514"/>
              <p:cNvSpPr>
                <a:spLocks noChangeArrowheads="1"/>
              </p:cNvSpPr>
              <p:nvPr/>
            </p:nvSpPr>
            <p:spPr bwMode="auto">
              <a:xfrm>
                <a:off x="1809" y="1272"/>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95" name="Rectangle 1515"/>
              <p:cNvSpPr>
                <a:spLocks noChangeArrowheads="1"/>
              </p:cNvSpPr>
              <p:nvPr/>
            </p:nvSpPr>
            <p:spPr bwMode="auto">
              <a:xfrm>
                <a:off x="1644" y="1270"/>
                <a:ext cx="4"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96" name="Rectangle 1516"/>
              <p:cNvSpPr>
                <a:spLocks noChangeArrowheads="1"/>
              </p:cNvSpPr>
              <p:nvPr/>
            </p:nvSpPr>
            <p:spPr bwMode="auto">
              <a:xfrm>
                <a:off x="1644" y="1270"/>
                <a:ext cx="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97" name="Rectangle 1517"/>
              <p:cNvSpPr>
                <a:spLocks noChangeArrowheads="1"/>
              </p:cNvSpPr>
              <p:nvPr/>
            </p:nvSpPr>
            <p:spPr bwMode="auto">
              <a:xfrm>
                <a:off x="1478" y="1270"/>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98" name="Rectangle 1518"/>
              <p:cNvSpPr>
                <a:spLocks noChangeArrowheads="1"/>
              </p:cNvSpPr>
              <p:nvPr/>
            </p:nvSpPr>
            <p:spPr bwMode="auto">
              <a:xfrm>
                <a:off x="1478" y="1270"/>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99" name="Freeform 1519"/>
              <p:cNvSpPr>
                <a:spLocks/>
              </p:cNvSpPr>
              <p:nvPr/>
            </p:nvSpPr>
            <p:spPr bwMode="auto">
              <a:xfrm>
                <a:off x="1310" y="1270"/>
                <a:ext cx="7" cy="7"/>
              </a:xfrm>
              <a:custGeom>
                <a:avLst/>
                <a:gdLst>
                  <a:gd name="T0" fmla="*/ 0 w 7"/>
                  <a:gd name="T1" fmla="*/ 0 h 7"/>
                  <a:gd name="T2" fmla="*/ 0 w 7"/>
                  <a:gd name="T3" fmla="*/ 5 h 7"/>
                  <a:gd name="T4" fmla="*/ 7 w 7"/>
                  <a:gd name="T5" fmla="*/ 7 h 7"/>
                  <a:gd name="T6" fmla="*/ 7 w 7"/>
                  <a:gd name="T7" fmla="*/ 0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5"/>
                    </a:lnTo>
                    <a:lnTo>
                      <a:pt x="7" y="7"/>
                    </a:lnTo>
                    <a:lnTo>
                      <a:pt x="7" y="0"/>
                    </a:lnTo>
                    <a:lnTo>
                      <a:pt x="0" y="0"/>
                    </a:lnTo>
                    <a:close/>
                  </a:path>
                </a:pathLst>
              </a:custGeom>
              <a:solidFill>
                <a:srgbClr val="83CA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00" name="Freeform 1520"/>
              <p:cNvSpPr>
                <a:spLocks/>
              </p:cNvSpPr>
              <p:nvPr/>
            </p:nvSpPr>
            <p:spPr bwMode="auto">
              <a:xfrm>
                <a:off x="1310" y="1270"/>
                <a:ext cx="7" cy="7"/>
              </a:xfrm>
              <a:custGeom>
                <a:avLst/>
                <a:gdLst>
                  <a:gd name="T0" fmla="*/ 0 w 7"/>
                  <a:gd name="T1" fmla="*/ 0 h 7"/>
                  <a:gd name="T2" fmla="*/ 0 w 7"/>
                  <a:gd name="T3" fmla="*/ 5 h 7"/>
                  <a:gd name="T4" fmla="*/ 7 w 7"/>
                  <a:gd name="T5" fmla="*/ 7 h 7"/>
                  <a:gd name="T6" fmla="*/ 7 w 7"/>
                  <a:gd name="T7" fmla="*/ 0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5"/>
                    </a:lnTo>
                    <a:lnTo>
                      <a:pt x="7" y="7"/>
                    </a:lnTo>
                    <a:lnTo>
                      <a:pt x="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01" name="Freeform 1521"/>
              <p:cNvSpPr>
                <a:spLocks noEditPoints="1"/>
              </p:cNvSpPr>
              <p:nvPr/>
            </p:nvSpPr>
            <p:spPr bwMode="auto">
              <a:xfrm>
                <a:off x="1833" y="1272"/>
                <a:ext cx="1166" cy="7"/>
              </a:xfrm>
              <a:custGeom>
                <a:avLst/>
                <a:gdLst>
                  <a:gd name="T0" fmla="*/ 1145 w 1166"/>
                  <a:gd name="T1" fmla="*/ 0 h 7"/>
                  <a:gd name="T2" fmla="*/ 1145 w 1166"/>
                  <a:gd name="T3" fmla="*/ 7 h 7"/>
                  <a:gd name="T4" fmla="*/ 1166 w 1166"/>
                  <a:gd name="T5" fmla="*/ 7 h 7"/>
                  <a:gd name="T6" fmla="*/ 1166 w 1166"/>
                  <a:gd name="T7" fmla="*/ 0 h 7"/>
                  <a:gd name="T8" fmla="*/ 1145 w 1166"/>
                  <a:gd name="T9" fmla="*/ 0 h 7"/>
                  <a:gd name="T10" fmla="*/ 979 w 1166"/>
                  <a:gd name="T11" fmla="*/ 0 h 7"/>
                  <a:gd name="T12" fmla="*/ 979 w 1166"/>
                  <a:gd name="T13" fmla="*/ 7 h 7"/>
                  <a:gd name="T14" fmla="*/ 1140 w 1166"/>
                  <a:gd name="T15" fmla="*/ 7 h 7"/>
                  <a:gd name="T16" fmla="*/ 1140 w 1166"/>
                  <a:gd name="T17" fmla="*/ 0 h 7"/>
                  <a:gd name="T18" fmla="*/ 979 w 1166"/>
                  <a:gd name="T19" fmla="*/ 0 h 7"/>
                  <a:gd name="T20" fmla="*/ 811 w 1166"/>
                  <a:gd name="T21" fmla="*/ 0 h 7"/>
                  <a:gd name="T22" fmla="*/ 811 w 1166"/>
                  <a:gd name="T23" fmla="*/ 5 h 7"/>
                  <a:gd name="T24" fmla="*/ 972 w 1166"/>
                  <a:gd name="T25" fmla="*/ 7 h 7"/>
                  <a:gd name="T26" fmla="*/ 972 w 1166"/>
                  <a:gd name="T27" fmla="*/ 0 h 7"/>
                  <a:gd name="T28" fmla="*/ 811 w 1166"/>
                  <a:gd name="T29" fmla="*/ 0 h 7"/>
                  <a:gd name="T30" fmla="*/ 646 w 1166"/>
                  <a:gd name="T31" fmla="*/ 0 h 7"/>
                  <a:gd name="T32" fmla="*/ 646 w 1166"/>
                  <a:gd name="T33" fmla="*/ 5 h 7"/>
                  <a:gd name="T34" fmla="*/ 807 w 1166"/>
                  <a:gd name="T35" fmla="*/ 5 h 7"/>
                  <a:gd name="T36" fmla="*/ 807 w 1166"/>
                  <a:gd name="T37" fmla="*/ 0 h 7"/>
                  <a:gd name="T38" fmla="*/ 646 w 1166"/>
                  <a:gd name="T39" fmla="*/ 0 h 7"/>
                  <a:gd name="T40" fmla="*/ 480 w 1166"/>
                  <a:gd name="T41" fmla="*/ 0 h 7"/>
                  <a:gd name="T42" fmla="*/ 480 w 1166"/>
                  <a:gd name="T43" fmla="*/ 5 h 7"/>
                  <a:gd name="T44" fmla="*/ 641 w 1166"/>
                  <a:gd name="T45" fmla="*/ 5 h 7"/>
                  <a:gd name="T46" fmla="*/ 641 w 1166"/>
                  <a:gd name="T47" fmla="*/ 0 h 7"/>
                  <a:gd name="T48" fmla="*/ 480 w 1166"/>
                  <a:gd name="T49" fmla="*/ 0 h 7"/>
                  <a:gd name="T50" fmla="*/ 315 w 1166"/>
                  <a:gd name="T51" fmla="*/ 0 h 7"/>
                  <a:gd name="T52" fmla="*/ 315 w 1166"/>
                  <a:gd name="T53" fmla="*/ 5 h 7"/>
                  <a:gd name="T54" fmla="*/ 475 w 1166"/>
                  <a:gd name="T55" fmla="*/ 5 h 7"/>
                  <a:gd name="T56" fmla="*/ 475 w 1166"/>
                  <a:gd name="T57" fmla="*/ 0 h 7"/>
                  <a:gd name="T58" fmla="*/ 315 w 1166"/>
                  <a:gd name="T59" fmla="*/ 0 h 7"/>
                  <a:gd name="T60" fmla="*/ 149 w 1166"/>
                  <a:gd name="T61" fmla="*/ 0 h 7"/>
                  <a:gd name="T62" fmla="*/ 149 w 1166"/>
                  <a:gd name="T63" fmla="*/ 5 h 7"/>
                  <a:gd name="T64" fmla="*/ 307 w 1166"/>
                  <a:gd name="T65" fmla="*/ 5 h 7"/>
                  <a:gd name="T66" fmla="*/ 307 w 1166"/>
                  <a:gd name="T67" fmla="*/ 0 h 7"/>
                  <a:gd name="T68" fmla="*/ 149 w 1166"/>
                  <a:gd name="T69" fmla="*/ 0 h 7"/>
                  <a:gd name="T70" fmla="*/ 0 w 1166"/>
                  <a:gd name="T71" fmla="*/ 0 h 7"/>
                  <a:gd name="T72" fmla="*/ 0 w 1166"/>
                  <a:gd name="T73" fmla="*/ 5 h 7"/>
                  <a:gd name="T74" fmla="*/ 142 w 1166"/>
                  <a:gd name="T75" fmla="*/ 5 h 7"/>
                  <a:gd name="T76" fmla="*/ 142 w 1166"/>
                  <a:gd name="T77" fmla="*/ 0 h 7"/>
                  <a:gd name="T78" fmla="*/ 0 w 1166"/>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6" h="7">
                    <a:moveTo>
                      <a:pt x="1145" y="0"/>
                    </a:moveTo>
                    <a:lnTo>
                      <a:pt x="1145" y="7"/>
                    </a:lnTo>
                    <a:lnTo>
                      <a:pt x="1166" y="7"/>
                    </a:lnTo>
                    <a:lnTo>
                      <a:pt x="1166" y="0"/>
                    </a:lnTo>
                    <a:lnTo>
                      <a:pt x="1145" y="0"/>
                    </a:lnTo>
                    <a:close/>
                    <a:moveTo>
                      <a:pt x="979" y="0"/>
                    </a:moveTo>
                    <a:lnTo>
                      <a:pt x="979" y="7"/>
                    </a:lnTo>
                    <a:lnTo>
                      <a:pt x="1140" y="7"/>
                    </a:lnTo>
                    <a:lnTo>
                      <a:pt x="1140" y="0"/>
                    </a:lnTo>
                    <a:lnTo>
                      <a:pt x="979" y="0"/>
                    </a:lnTo>
                    <a:close/>
                    <a:moveTo>
                      <a:pt x="811" y="0"/>
                    </a:moveTo>
                    <a:lnTo>
                      <a:pt x="811" y="5"/>
                    </a:lnTo>
                    <a:lnTo>
                      <a:pt x="972" y="7"/>
                    </a:lnTo>
                    <a:lnTo>
                      <a:pt x="972" y="0"/>
                    </a:lnTo>
                    <a:lnTo>
                      <a:pt x="811" y="0"/>
                    </a:lnTo>
                    <a:close/>
                    <a:moveTo>
                      <a:pt x="646" y="0"/>
                    </a:moveTo>
                    <a:lnTo>
                      <a:pt x="646" y="5"/>
                    </a:lnTo>
                    <a:lnTo>
                      <a:pt x="807" y="5"/>
                    </a:lnTo>
                    <a:lnTo>
                      <a:pt x="807" y="0"/>
                    </a:lnTo>
                    <a:lnTo>
                      <a:pt x="646" y="0"/>
                    </a:lnTo>
                    <a:close/>
                    <a:moveTo>
                      <a:pt x="480" y="0"/>
                    </a:moveTo>
                    <a:lnTo>
                      <a:pt x="480" y="5"/>
                    </a:lnTo>
                    <a:lnTo>
                      <a:pt x="641" y="5"/>
                    </a:lnTo>
                    <a:lnTo>
                      <a:pt x="641" y="0"/>
                    </a:lnTo>
                    <a:lnTo>
                      <a:pt x="480" y="0"/>
                    </a:lnTo>
                    <a:close/>
                    <a:moveTo>
                      <a:pt x="315" y="0"/>
                    </a:moveTo>
                    <a:lnTo>
                      <a:pt x="315" y="5"/>
                    </a:lnTo>
                    <a:lnTo>
                      <a:pt x="475" y="5"/>
                    </a:lnTo>
                    <a:lnTo>
                      <a:pt x="475" y="0"/>
                    </a:lnTo>
                    <a:lnTo>
                      <a:pt x="315" y="0"/>
                    </a:lnTo>
                    <a:close/>
                    <a:moveTo>
                      <a:pt x="149" y="0"/>
                    </a:moveTo>
                    <a:lnTo>
                      <a:pt x="149" y="5"/>
                    </a:lnTo>
                    <a:lnTo>
                      <a:pt x="307" y="5"/>
                    </a:lnTo>
                    <a:lnTo>
                      <a:pt x="307" y="0"/>
                    </a:lnTo>
                    <a:lnTo>
                      <a:pt x="149" y="0"/>
                    </a:lnTo>
                    <a:close/>
                    <a:moveTo>
                      <a:pt x="0" y="0"/>
                    </a:moveTo>
                    <a:lnTo>
                      <a:pt x="0" y="5"/>
                    </a:lnTo>
                    <a:lnTo>
                      <a:pt x="142" y="5"/>
                    </a:lnTo>
                    <a:lnTo>
                      <a:pt x="142"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02" name="Freeform 1522"/>
              <p:cNvSpPr>
                <a:spLocks noEditPoints="1"/>
              </p:cNvSpPr>
              <p:nvPr/>
            </p:nvSpPr>
            <p:spPr bwMode="auto">
              <a:xfrm>
                <a:off x="1833" y="1272"/>
                <a:ext cx="1166" cy="7"/>
              </a:xfrm>
              <a:custGeom>
                <a:avLst/>
                <a:gdLst>
                  <a:gd name="T0" fmla="*/ 1145 w 1166"/>
                  <a:gd name="T1" fmla="*/ 0 h 7"/>
                  <a:gd name="T2" fmla="*/ 1145 w 1166"/>
                  <a:gd name="T3" fmla="*/ 7 h 7"/>
                  <a:gd name="T4" fmla="*/ 1166 w 1166"/>
                  <a:gd name="T5" fmla="*/ 7 h 7"/>
                  <a:gd name="T6" fmla="*/ 1166 w 1166"/>
                  <a:gd name="T7" fmla="*/ 0 h 7"/>
                  <a:gd name="T8" fmla="*/ 1145 w 1166"/>
                  <a:gd name="T9" fmla="*/ 0 h 7"/>
                  <a:gd name="T10" fmla="*/ 979 w 1166"/>
                  <a:gd name="T11" fmla="*/ 0 h 7"/>
                  <a:gd name="T12" fmla="*/ 979 w 1166"/>
                  <a:gd name="T13" fmla="*/ 7 h 7"/>
                  <a:gd name="T14" fmla="*/ 1140 w 1166"/>
                  <a:gd name="T15" fmla="*/ 7 h 7"/>
                  <a:gd name="T16" fmla="*/ 1140 w 1166"/>
                  <a:gd name="T17" fmla="*/ 0 h 7"/>
                  <a:gd name="T18" fmla="*/ 979 w 1166"/>
                  <a:gd name="T19" fmla="*/ 0 h 7"/>
                  <a:gd name="T20" fmla="*/ 811 w 1166"/>
                  <a:gd name="T21" fmla="*/ 0 h 7"/>
                  <a:gd name="T22" fmla="*/ 811 w 1166"/>
                  <a:gd name="T23" fmla="*/ 5 h 7"/>
                  <a:gd name="T24" fmla="*/ 972 w 1166"/>
                  <a:gd name="T25" fmla="*/ 7 h 7"/>
                  <a:gd name="T26" fmla="*/ 972 w 1166"/>
                  <a:gd name="T27" fmla="*/ 0 h 7"/>
                  <a:gd name="T28" fmla="*/ 811 w 1166"/>
                  <a:gd name="T29" fmla="*/ 0 h 7"/>
                  <a:gd name="T30" fmla="*/ 646 w 1166"/>
                  <a:gd name="T31" fmla="*/ 0 h 7"/>
                  <a:gd name="T32" fmla="*/ 646 w 1166"/>
                  <a:gd name="T33" fmla="*/ 5 h 7"/>
                  <a:gd name="T34" fmla="*/ 807 w 1166"/>
                  <a:gd name="T35" fmla="*/ 5 h 7"/>
                  <a:gd name="T36" fmla="*/ 807 w 1166"/>
                  <a:gd name="T37" fmla="*/ 0 h 7"/>
                  <a:gd name="T38" fmla="*/ 646 w 1166"/>
                  <a:gd name="T39" fmla="*/ 0 h 7"/>
                  <a:gd name="T40" fmla="*/ 480 w 1166"/>
                  <a:gd name="T41" fmla="*/ 0 h 7"/>
                  <a:gd name="T42" fmla="*/ 480 w 1166"/>
                  <a:gd name="T43" fmla="*/ 5 h 7"/>
                  <a:gd name="T44" fmla="*/ 641 w 1166"/>
                  <a:gd name="T45" fmla="*/ 5 h 7"/>
                  <a:gd name="T46" fmla="*/ 641 w 1166"/>
                  <a:gd name="T47" fmla="*/ 0 h 7"/>
                  <a:gd name="T48" fmla="*/ 480 w 1166"/>
                  <a:gd name="T49" fmla="*/ 0 h 7"/>
                  <a:gd name="T50" fmla="*/ 315 w 1166"/>
                  <a:gd name="T51" fmla="*/ 0 h 7"/>
                  <a:gd name="T52" fmla="*/ 315 w 1166"/>
                  <a:gd name="T53" fmla="*/ 5 h 7"/>
                  <a:gd name="T54" fmla="*/ 475 w 1166"/>
                  <a:gd name="T55" fmla="*/ 5 h 7"/>
                  <a:gd name="T56" fmla="*/ 475 w 1166"/>
                  <a:gd name="T57" fmla="*/ 0 h 7"/>
                  <a:gd name="T58" fmla="*/ 315 w 1166"/>
                  <a:gd name="T59" fmla="*/ 0 h 7"/>
                  <a:gd name="T60" fmla="*/ 149 w 1166"/>
                  <a:gd name="T61" fmla="*/ 0 h 7"/>
                  <a:gd name="T62" fmla="*/ 149 w 1166"/>
                  <a:gd name="T63" fmla="*/ 5 h 7"/>
                  <a:gd name="T64" fmla="*/ 307 w 1166"/>
                  <a:gd name="T65" fmla="*/ 5 h 7"/>
                  <a:gd name="T66" fmla="*/ 307 w 1166"/>
                  <a:gd name="T67" fmla="*/ 0 h 7"/>
                  <a:gd name="T68" fmla="*/ 149 w 1166"/>
                  <a:gd name="T69" fmla="*/ 0 h 7"/>
                  <a:gd name="T70" fmla="*/ 0 w 1166"/>
                  <a:gd name="T71" fmla="*/ 0 h 7"/>
                  <a:gd name="T72" fmla="*/ 0 w 1166"/>
                  <a:gd name="T73" fmla="*/ 5 h 7"/>
                  <a:gd name="T74" fmla="*/ 142 w 1166"/>
                  <a:gd name="T75" fmla="*/ 5 h 7"/>
                  <a:gd name="T76" fmla="*/ 142 w 1166"/>
                  <a:gd name="T77" fmla="*/ 0 h 7"/>
                  <a:gd name="T78" fmla="*/ 0 w 1166"/>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6" h="7">
                    <a:moveTo>
                      <a:pt x="1145" y="0"/>
                    </a:moveTo>
                    <a:lnTo>
                      <a:pt x="1145" y="7"/>
                    </a:lnTo>
                    <a:lnTo>
                      <a:pt x="1166" y="7"/>
                    </a:lnTo>
                    <a:lnTo>
                      <a:pt x="1166" y="0"/>
                    </a:lnTo>
                    <a:lnTo>
                      <a:pt x="1145" y="0"/>
                    </a:lnTo>
                    <a:moveTo>
                      <a:pt x="979" y="0"/>
                    </a:moveTo>
                    <a:lnTo>
                      <a:pt x="979" y="7"/>
                    </a:lnTo>
                    <a:lnTo>
                      <a:pt x="1140" y="7"/>
                    </a:lnTo>
                    <a:lnTo>
                      <a:pt x="1140" y="0"/>
                    </a:lnTo>
                    <a:lnTo>
                      <a:pt x="979" y="0"/>
                    </a:lnTo>
                    <a:moveTo>
                      <a:pt x="811" y="0"/>
                    </a:moveTo>
                    <a:lnTo>
                      <a:pt x="811" y="5"/>
                    </a:lnTo>
                    <a:lnTo>
                      <a:pt x="972" y="7"/>
                    </a:lnTo>
                    <a:lnTo>
                      <a:pt x="972" y="0"/>
                    </a:lnTo>
                    <a:lnTo>
                      <a:pt x="811" y="0"/>
                    </a:lnTo>
                    <a:moveTo>
                      <a:pt x="646" y="0"/>
                    </a:moveTo>
                    <a:lnTo>
                      <a:pt x="646" y="5"/>
                    </a:lnTo>
                    <a:lnTo>
                      <a:pt x="807" y="5"/>
                    </a:lnTo>
                    <a:lnTo>
                      <a:pt x="807" y="0"/>
                    </a:lnTo>
                    <a:lnTo>
                      <a:pt x="646" y="0"/>
                    </a:lnTo>
                    <a:moveTo>
                      <a:pt x="480" y="0"/>
                    </a:moveTo>
                    <a:lnTo>
                      <a:pt x="480" y="5"/>
                    </a:lnTo>
                    <a:lnTo>
                      <a:pt x="641" y="5"/>
                    </a:lnTo>
                    <a:lnTo>
                      <a:pt x="641" y="0"/>
                    </a:lnTo>
                    <a:lnTo>
                      <a:pt x="480" y="0"/>
                    </a:lnTo>
                    <a:moveTo>
                      <a:pt x="315" y="0"/>
                    </a:moveTo>
                    <a:lnTo>
                      <a:pt x="315" y="5"/>
                    </a:lnTo>
                    <a:lnTo>
                      <a:pt x="475" y="5"/>
                    </a:lnTo>
                    <a:lnTo>
                      <a:pt x="475" y="0"/>
                    </a:lnTo>
                    <a:lnTo>
                      <a:pt x="315" y="0"/>
                    </a:lnTo>
                    <a:moveTo>
                      <a:pt x="149" y="0"/>
                    </a:moveTo>
                    <a:lnTo>
                      <a:pt x="149" y="5"/>
                    </a:lnTo>
                    <a:lnTo>
                      <a:pt x="307" y="5"/>
                    </a:lnTo>
                    <a:lnTo>
                      <a:pt x="307" y="0"/>
                    </a:lnTo>
                    <a:lnTo>
                      <a:pt x="149" y="0"/>
                    </a:lnTo>
                    <a:moveTo>
                      <a:pt x="0" y="0"/>
                    </a:moveTo>
                    <a:lnTo>
                      <a:pt x="0" y="5"/>
                    </a:lnTo>
                    <a:lnTo>
                      <a:pt x="142" y="5"/>
                    </a:lnTo>
                    <a:lnTo>
                      <a:pt x="14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03" name="Rectangle 1523"/>
              <p:cNvSpPr>
                <a:spLocks noChangeArrowheads="1"/>
              </p:cNvSpPr>
              <p:nvPr/>
            </p:nvSpPr>
            <p:spPr bwMode="auto">
              <a:xfrm>
                <a:off x="2973" y="1272"/>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04" name="Rectangle 1524"/>
              <p:cNvSpPr>
                <a:spLocks noChangeArrowheads="1"/>
              </p:cNvSpPr>
              <p:nvPr/>
            </p:nvSpPr>
            <p:spPr bwMode="auto">
              <a:xfrm>
                <a:off x="2973" y="1272"/>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05" name="Rectangle 1525"/>
              <p:cNvSpPr>
                <a:spLocks noChangeArrowheads="1"/>
              </p:cNvSpPr>
              <p:nvPr/>
            </p:nvSpPr>
            <p:spPr bwMode="auto">
              <a:xfrm>
                <a:off x="2805" y="1272"/>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06" name="Rectangle 1526"/>
              <p:cNvSpPr>
                <a:spLocks noChangeArrowheads="1"/>
              </p:cNvSpPr>
              <p:nvPr/>
            </p:nvSpPr>
            <p:spPr bwMode="auto">
              <a:xfrm>
                <a:off x="2805" y="1272"/>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07" name="Rectangle 1527"/>
              <p:cNvSpPr>
                <a:spLocks noChangeArrowheads="1"/>
              </p:cNvSpPr>
              <p:nvPr/>
            </p:nvSpPr>
            <p:spPr bwMode="auto">
              <a:xfrm>
                <a:off x="2640" y="1272"/>
                <a:ext cx="4"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08" name="Rectangle 1528"/>
              <p:cNvSpPr>
                <a:spLocks noChangeArrowheads="1"/>
              </p:cNvSpPr>
              <p:nvPr/>
            </p:nvSpPr>
            <p:spPr bwMode="auto">
              <a:xfrm>
                <a:off x="2640" y="1272"/>
                <a:ext cx="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09" name="Rectangle 1529"/>
              <p:cNvSpPr>
                <a:spLocks noChangeArrowheads="1"/>
              </p:cNvSpPr>
              <p:nvPr/>
            </p:nvSpPr>
            <p:spPr bwMode="auto">
              <a:xfrm>
                <a:off x="2474" y="1272"/>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10" name="Rectangle 1530"/>
              <p:cNvSpPr>
                <a:spLocks noChangeArrowheads="1"/>
              </p:cNvSpPr>
              <p:nvPr/>
            </p:nvSpPr>
            <p:spPr bwMode="auto">
              <a:xfrm>
                <a:off x="2474" y="1272"/>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11" name="Rectangle 1531"/>
              <p:cNvSpPr>
                <a:spLocks noChangeArrowheads="1"/>
              </p:cNvSpPr>
              <p:nvPr/>
            </p:nvSpPr>
            <p:spPr bwMode="auto">
              <a:xfrm>
                <a:off x="2308" y="1272"/>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12" name="Rectangle 1532"/>
              <p:cNvSpPr>
                <a:spLocks noChangeArrowheads="1"/>
              </p:cNvSpPr>
              <p:nvPr/>
            </p:nvSpPr>
            <p:spPr bwMode="auto">
              <a:xfrm>
                <a:off x="2308" y="1272"/>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13" name="Rectangle 1533"/>
              <p:cNvSpPr>
                <a:spLocks noChangeArrowheads="1"/>
              </p:cNvSpPr>
              <p:nvPr/>
            </p:nvSpPr>
            <p:spPr bwMode="auto">
              <a:xfrm>
                <a:off x="2140" y="1272"/>
                <a:ext cx="8"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14" name="Rectangle 1534"/>
              <p:cNvSpPr>
                <a:spLocks noChangeArrowheads="1"/>
              </p:cNvSpPr>
              <p:nvPr/>
            </p:nvSpPr>
            <p:spPr bwMode="auto">
              <a:xfrm>
                <a:off x="2140" y="1272"/>
                <a:ext cx="8"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15" name="Rectangle 1535"/>
              <p:cNvSpPr>
                <a:spLocks noChangeArrowheads="1"/>
              </p:cNvSpPr>
              <p:nvPr/>
            </p:nvSpPr>
            <p:spPr bwMode="auto">
              <a:xfrm>
                <a:off x="1975" y="1272"/>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16" name="Rectangle 1536"/>
              <p:cNvSpPr>
                <a:spLocks noChangeArrowheads="1"/>
              </p:cNvSpPr>
              <p:nvPr/>
            </p:nvSpPr>
            <p:spPr bwMode="auto">
              <a:xfrm>
                <a:off x="1975" y="1272"/>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17" name="Freeform 1537"/>
              <p:cNvSpPr>
                <a:spLocks noEditPoints="1"/>
              </p:cNvSpPr>
              <p:nvPr/>
            </p:nvSpPr>
            <p:spPr bwMode="auto">
              <a:xfrm>
                <a:off x="3037" y="1272"/>
                <a:ext cx="662" cy="7"/>
              </a:xfrm>
              <a:custGeom>
                <a:avLst/>
                <a:gdLst>
                  <a:gd name="T0" fmla="*/ 606 w 662"/>
                  <a:gd name="T1" fmla="*/ 3 h 7"/>
                  <a:gd name="T2" fmla="*/ 606 w 662"/>
                  <a:gd name="T3" fmla="*/ 7 h 7"/>
                  <a:gd name="T4" fmla="*/ 658 w 662"/>
                  <a:gd name="T5" fmla="*/ 7 h 7"/>
                  <a:gd name="T6" fmla="*/ 662 w 662"/>
                  <a:gd name="T7" fmla="*/ 3 h 7"/>
                  <a:gd name="T8" fmla="*/ 606 w 662"/>
                  <a:gd name="T9" fmla="*/ 3 h 7"/>
                  <a:gd name="T10" fmla="*/ 438 w 662"/>
                  <a:gd name="T11" fmla="*/ 3 h 7"/>
                  <a:gd name="T12" fmla="*/ 438 w 662"/>
                  <a:gd name="T13" fmla="*/ 7 h 7"/>
                  <a:gd name="T14" fmla="*/ 599 w 662"/>
                  <a:gd name="T15" fmla="*/ 7 h 7"/>
                  <a:gd name="T16" fmla="*/ 599 w 662"/>
                  <a:gd name="T17" fmla="*/ 3 h 7"/>
                  <a:gd name="T18" fmla="*/ 438 w 662"/>
                  <a:gd name="T19" fmla="*/ 3 h 7"/>
                  <a:gd name="T20" fmla="*/ 272 w 662"/>
                  <a:gd name="T21" fmla="*/ 3 h 7"/>
                  <a:gd name="T22" fmla="*/ 272 w 662"/>
                  <a:gd name="T23" fmla="*/ 7 h 7"/>
                  <a:gd name="T24" fmla="*/ 433 w 662"/>
                  <a:gd name="T25" fmla="*/ 7 h 7"/>
                  <a:gd name="T26" fmla="*/ 433 w 662"/>
                  <a:gd name="T27" fmla="*/ 3 h 7"/>
                  <a:gd name="T28" fmla="*/ 272 w 662"/>
                  <a:gd name="T29" fmla="*/ 3 h 7"/>
                  <a:gd name="T30" fmla="*/ 106 w 662"/>
                  <a:gd name="T31" fmla="*/ 3 h 7"/>
                  <a:gd name="T32" fmla="*/ 106 w 662"/>
                  <a:gd name="T33" fmla="*/ 7 h 7"/>
                  <a:gd name="T34" fmla="*/ 267 w 662"/>
                  <a:gd name="T35" fmla="*/ 7 h 7"/>
                  <a:gd name="T36" fmla="*/ 267 w 662"/>
                  <a:gd name="T37" fmla="*/ 3 h 7"/>
                  <a:gd name="T38" fmla="*/ 106 w 662"/>
                  <a:gd name="T39" fmla="*/ 3 h 7"/>
                  <a:gd name="T40" fmla="*/ 0 w 662"/>
                  <a:gd name="T41" fmla="*/ 0 h 7"/>
                  <a:gd name="T42" fmla="*/ 0 w 662"/>
                  <a:gd name="T43" fmla="*/ 7 h 7"/>
                  <a:gd name="T44" fmla="*/ 102 w 662"/>
                  <a:gd name="T45" fmla="*/ 7 h 7"/>
                  <a:gd name="T46" fmla="*/ 102 w 662"/>
                  <a:gd name="T47" fmla="*/ 3 h 7"/>
                  <a:gd name="T48" fmla="*/ 0 w 662"/>
                  <a:gd name="T4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2" h="7">
                    <a:moveTo>
                      <a:pt x="606" y="3"/>
                    </a:moveTo>
                    <a:lnTo>
                      <a:pt x="606" y="7"/>
                    </a:lnTo>
                    <a:lnTo>
                      <a:pt x="658" y="7"/>
                    </a:lnTo>
                    <a:lnTo>
                      <a:pt x="662" y="3"/>
                    </a:lnTo>
                    <a:lnTo>
                      <a:pt x="606" y="3"/>
                    </a:lnTo>
                    <a:close/>
                    <a:moveTo>
                      <a:pt x="438" y="3"/>
                    </a:moveTo>
                    <a:lnTo>
                      <a:pt x="438" y="7"/>
                    </a:lnTo>
                    <a:lnTo>
                      <a:pt x="599" y="7"/>
                    </a:lnTo>
                    <a:lnTo>
                      <a:pt x="599" y="3"/>
                    </a:lnTo>
                    <a:lnTo>
                      <a:pt x="438" y="3"/>
                    </a:lnTo>
                    <a:close/>
                    <a:moveTo>
                      <a:pt x="272" y="3"/>
                    </a:moveTo>
                    <a:lnTo>
                      <a:pt x="272" y="7"/>
                    </a:lnTo>
                    <a:lnTo>
                      <a:pt x="433" y="7"/>
                    </a:lnTo>
                    <a:lnTo>
                      <a:pt x="433" y="3"/>
                    </a:lnTo>
                    <a:lnTo>
                      <a:pt x="272" y="3"/>
                    </a:lnTo>
                    <a:close/>
                    <a:moveTo>
                      <a:pt x="106" y="3"/>
                    </a:moveTo>
                    <a:lnTo>
                      <a:pt x="106" y="7"/>
                    </a:lnTo>
                    <a:lnTo>
                      <a:pt x="267" y="7"/>
                    </a:lnTo>
                    <a:lnTo>
                      <a:pt x="267" y="3"/>
                    </a:lnTo>
                    <a:lnTo>
                      <a:pt x="106" y="3"/>
                    </a:lnTo>
                    <a:close/>
                    <a:moveTo>
                      <a:pt x="0" y="0"/>
                    </a:moveTo>
                    <a:lnTo>
                      <a:pt x="0" y="7"/>
                    </a:lnTo>
                    <a:lnTo>
                      <a:pt x="102" y="7"/>
                    </a:lnTo>
                    <a:lnTo>
                      <a:pt x="102" y="3"/>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18" name="Freeform 1538"/>
              <p:cNvSpPr>
                <a:spLocks noEditPoints="1"/>
              </p:cNvSpPr>
              <p:nvPr/>
            </p:nvSpPr>
            <p:spPr bwMode="auto">
              <a:xfrm>
                <a:off x="3037" y="1272"/>
                <a:ext cx="662" cy="7"/>
              </a:xfrm>
              <a:custGeom>
                <a:avLst/>
                <a:gdLst>
                  <a:gd name="T0" fmla="*/ 606 w 662"/>
                  <a:gd name="T1" fmla="*/ 3 h 7"/>
                  <a:gd name="T2" fmla="*/ 606 w 662"/>
                  <a:gd name="T3" fmla="*/ 7 h 7"/>
                  <a:gd name="T4" fmla="*/ 658 w 662"/>
                  <a:gd name="T5" fmla="*/ 7 h 7"/>
                  <a:gd name="T6" fmla="*/ 662 w 662"/>
                  <a:gd name="T7" fmla="*/ 3 h 7"/>
                  <a:gd name="T8" fmla="*/ 606 w 662"/>
                  <a:gd name="T9" fmla="*/ 3 h 7"/>
                  <a:gd name="T10" fmla="*/ 438 w 662"/>
                  <a:gd name="T11" fmla="*/ 3 h 7"/>
                  <a:gd name="T12" fmla="*/ 438 w 662"/>
                  <a:gd name="T13" fmla="*/ 7 h 7"/>
                  <a:gd name="T14" fmla="*/ 599 w 662"/>
                  <a:gd name="T15" fmla="*/ 7 h 7"/>
                  <a:gd name="T16" fmla="*/ 599 w 662"/>
                  <a:gd name="T17" fmla="*/ 3 h 7"/>
                  <a:gd name="T18" fmla="*/ 438 w 662"/>
                  <a:gd name="T19" fmla="*/ 3 h 7"/>
                  <a:gd name="T20" fmla="*/ 272 w 662"/>
                  <a:gd name="T21" fmla="*/ 3 h 7"/>
                  <a:gd name="T22" fmla="*/ 272 w 662"/>
                  <a:gd name="T23" fmla="*/ 7 h 7"/>
                  <a:gd name="T24" fmla="*/ 433 w 662"/>
                  <a:gd name="T25" fmla="*/ 7 h 7"/>
                  <a:gd name="T26" fmla="*/ 433 w 662"/>
                  <a:gd name="T27" fmla="*/ 3 h 7"/>
                  <a:gd name="T28" fmla="*/ 272 w 662"/>
                  <a:gd name="T29" fmla="*/ 3 h 7"/>
                  <a:gd name="T30" fmla="*/ 106 w 662"/>
                  <a:gd name="T31" fmla="*/ 3 h 7"/>
                  <a:gd name="T32" fmla="*/ 106 w 662"/>
                  <a:gd name="T33" fmla="*/ 7 h 7"/>
                  <a:gd name="T34" fmla="*/ 267 w 662"/>
                  <a:gd name="T35" fmla="*/ 7 h 7"/>
                  <a:gd name="T36" fmla="*/ 267 w 662"/>
                  <a:gd name="T37" fmla="*/ 3 h 7"/>
                  <a:gd name="T38" fmla="*/ 106 w 662"/>
                  <a:gd name="T39" fmla="*/ 3 h 7"/>
                  <a:gd name="T40" fmla="*/ 0 w 662"/>
                  <a:gd name="T41" fmla="*/ 0 h 7"/>
                  <a:gd name="T42" fmla="*/ 0 w 662"/>
                  <a:gd name="T43" fmla="*/ 7 h 7"/>
                  <a:gd name="T44" fmla="*/ 102 w 662"/>
                  <a:gd name="T45" fmla="*/ 7 h 7"/>
                  <a:gd name="T46" fmla="*/ 102 w 662"/>
                  <a:gd name="T47" fmla="*/ 3 h 7"/>
                  <a:gd name="T48" fmla="*/ 0 w 662"/>
                  <a:gd name="T4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2" h="7">
                    <a:moveTo>
                      <a:pt x="606" y="3"/>
                    </a:moveTo>
                    <a:lnTo>
                      <a:pt x="606" y="7"/>
                    </a:lnTo>
                    <a:lnTo>
                      <a:pt x="658" y="7"/>
                    </a:lnTo>
                    <a:lnTo>
                      <a:pt x="662" y="3"/>
                    </a:lnTo>
                    <a:lnTo>
                      <a:pt x="606" y="3"/>
                    </a:lnTo>
                    <a:moveTo>
                      <a:pt x="438" y="3"/>
                    </a:moveTo>
                    <a:lnTo>
                      <a:pt x="438" y="7"/>
                    </a:lnTo>
                    <a:lnTo>
                      <a:pt x="599" y="7"/>
                    </a:lnTo>
                    <a:lnTo>
                      <a:pt x="599" y="3"/>
                    </a:lnTo>
                    <a:lnTo>
                      <a:pt x="438" y="3"/>
                    </a:lnTo>
                    <a:moveTo>
                      <a:pt x="272" y="3"/>
                    </a:moveTo>
                    <a:lnTo>
                      <a:pt x="272" y="7"/>
                    </a:lnTo>
                    <a:lnTo>
                      <a:pt x="433" y="7"/>
                    </a:lnTo>
                    <a:lnTo>
                      <a:pt x="433" y="3"/>
                    </a:lnTo>
                    <a:lnTo>
                      <a:pt x="272" y="3"/>
                    </a:lnTo>
                    <a:moveTo>
                      <a:pt x="106" y="3"/>
                    </a:moveTo>
                    <a:lnTo>
                      <a:pt x="106" y="7"/>
                    </a:lnTo>
                    <a:lnTo>
                      <a:pt x="267" y="7"/>
                    </a:lnTo>
                    <a:lnTo>
                      <a:pt x="267" y="3"/>
                    </a:lnTo>
                    <a:lnTo>
                      <a:pt x="106" y="3"/>
                    </a:lnTo>
                    <a:moveTo>
                      <a:pt x="0" y="0"/>
                    </a:moveTo>
                    <a:lnTo>
                      <a:pt x="0" y="7"/>
                    </a:lnTo>
                    <a:lnTo>
                      <a:pt x="102" y="7"/>
                    </a:lnTo>
                    <a:lnTo>
                      <a:pt x="10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19" name="Freeform 1539"/>
              <p:cNvSpPr>
                <a:spLocks noEditPoints="1"/>
              </p:cNvSpPr>
              <p:nvPr/>
            </p:nvSpPr>
            <p:spPr bwMode="auto">
              <a:xfrm>
                <a:off x="3695" y="1275"/>
                <a:ext cx="442" cy="7"/>
              </a:xfrm>
              <a:custGeom>
                <a:avLst/>
                <a:gdLst>
                  <a:gd name="T0" fmla="*/ 279 w 442"/>
                  <a:gd name="T1" fmla="*/ 0 h 7"/>
                  <a:gd name="T2" fmla="*/ 279 w 442"/>
                  <a:gd name="T3" fmla="*/ 4 h 7"/>
                  <a:gd name="T4" fmla="*/ 442 w 442"/>
                  <a:gd name="T5" fmla="*/ 7 h 7"/>
                  <a:gd name="T6" fmla="*/ 442 w 442"/>
                  <a:gd name="T7" fmla="*/ 0 h 7"/>
                  <a:gd name="T8" fmla="*/ 279 w 442"/>
                  <a:gd name="T9" fmla="*/ 0 h 7"/>
                  <a:gd name="T10" fmla="*/ 113 w 442"/>
                  <a:gd name="T11" fmla="*/ 0 h 7"/>
                  <a:gd name="T12" fmla="*/ 113 w 442"/>
                  <a:gd name="T13" fmla="*/ 4 h 7"/>
                  <a:gd name="T14" fmla="*/ 274 w 442"/>
                  <a:gd name="T15" fmla="*/ 4 h 7"/>
                  <a:gd name="T16" fmla="*/ 274 w 442"/>
                  <a:gd name="T17" fmla="*/ 0 h 7"/>
                  <a:gd name="T18" fmla="*/ 113 w 442"/>
                  <a:gd name="T19" fmla="*/ 0 h 7"/>
                  <a:gd name="T20" fmla="*/ 4 w 442"/>
                  <a:gd name="T21" fmla="*/ 0 h 7"/>
                  <a:gd name="T22" fmla="*/ 0 w 442"/>
                  <a:gd name="T23" fmla="*/ 4 h 7"/>
                  <a:gd name="T24" fmla="*/ 108 w 442"/>
                  <a:gd name="T25" fmla="*/ 4 h 7"/>
                  <a:gd name="T26" fmla="*/ 108 w 442"/>
                  <a:gd name="T27" fmla="*/ 0 h 7"/>
                  <a:gd name="T28" fmla="*/ 4 w 442"/>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2" h="7">
                    <a:moveTo>
                      <a:pt x="279" y="0"/>
                    </a:moveTo>
                    <a:lnTo>
                      <a:pt x="279" y="4"/>
                    </a:lnTo>
                    <a:lnTo>
                      <a:pt x="442" y="7"/>
                    </a:lnTo>
                    <a:lnTo>
                      <a:pt x="442" y="0"/>
                    </a:lnTo>
                    <a:lnTo>
                      <a:pt x="279" y="0"/>
                    </a:lnTo>
                    <a:close/>
                    <a:moveTo>
                      <a:pt x="113" y="0"/>
                    </a:moveTo>
                    <a:lnTo>
                      <a:pt x="113" y="4"/>
                    </a:lnTo>
                    <a:lnTo>
                      <a:pt x="274" y="4"/>
                    </a:lnTo>
                    <a:lnTo>
                      <a:pt x="274" y="0"/>
                    </a:lnTo>
                    <a:lnTo>
                      <a:pt x="113" y="0"/>
                    </a:lnTo>
                    <a:close/>
                    <a:moveTo>
                      <a:pt x="4" y="0"/>
                    </a:moveTo>
                    <a:lnTo>
                      <a:pt x="0" y="4"/>
                    </a:lnTo>
                    <a:lnTo>
                      <a:pt x="108" y="4"/>
                    </a:lnTo>
                    <a:lnTo>
                      <a:pt x="108" y="0"/>
                    </a:lnTo>
                    <a:lnTo>
                      <a:pt x="4"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20" name="Freeform 1540"/>
              <p:cNvSpPr>
                <a:spLocks noEditPoints="1"/>
              </p:cNvSpPr>
              <p:nvPr/>
            </p:nvSpPr>
            <p:spPr bwMode="auto">
              <a:xfrm>
                <a:off x="3695" y="1275"/>
                <a:ext cx="442" cy="7"/>
              </a:xfrm>
              <a:custGeom>
                <a:avLst/>
                <a:gdLst>
                  <a:gd name="T0" fmla="*/ 279 w 442"/>
                  <a:gd name="T1" fmla="*/ 0 h 7"/>
                  <a:gd name="T2" fmla="*/ 279 w 442"/>
                  <a:gd name="T3" fmla="*/ 4 h 7"/>
                  <a:gd name="T4" fmla="*/ 442 w 442"/>
                  <a:gd name="T5" fmla="*/ 7 h 7"/>
                  <a:gd name="T6" fmla="*/ 442 w 442"/>
                  <a:gd name="T7" fmla="*/ 0 h 7"/>
                  <a:gd name="T8" fmla="*/ 279 w 442"/>
                  <a:gd name="T9" fmla="*/ 0 h 7"/>
                  <a:gd name="T10" fmla="*/ 113 w 442"/>
                  <a:gd name="T11" fmla="*/ 0 h 7"/>
                  <a:gd name="T12" fmla="*/ 113 w 442"/>
                  <a:gd name="T13" fmla="*/ 4 h 7"/>
                  <a:gd name="T14" fmla="*/ 274 w 442"/>
                  <a:gd name="T15" fmla="*/ 4 h 7"/>
                  <a:gd name="T16" fmla="*/ 274 w 442"/>
                  <a:gd name="T17" fmla="*/ 0 h 7"/>
                  <a:gd name="T18" fmla="*/ 113 w 442"/>
                  <a:gd name="T19" fmla="*/ 0 h 7"/>
                  <a:gd name="T20" fmla="*/ 4 w 442"/>
                  <a:gd name="T21" fmla="*/ 0 h 7"/>
                  <a:gd name="T22" fmla="*/ 0 w 442"/>
                  <a:gd name="T23" fmla="*/ 4 h 7"/>
                  <a:gd name="T24" fmla="*/ 108 w 442"/>
                  <a:gd name="T25" fmla="*/ 4 h 7"/>
                  <a:gd name="T26" fmla="*/ 108 w 442"/>
                  <a:gd name="T27" fmla="*/ 0 h 7"/>
                  <a:gd name="T28" fmla="*/ 4 w 442"/>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2" h="7">
                    <a:moveTo>
                      <a:pt x="279" y="0"/>
                    </a:moveTo>
                    <a:lnTo>
                      <a:pt x="279" y="4"/>
                    </a:lnTo>
                    <a:lnTo>
                      <a:pt x="442" y="7"/>
                    </a:lnTo>
                    <a:lnTo>
                      <a:pt x="442" y="0"/>
                    </a:lnTo>
                    <a:lnTo>
                      <a:pt x="279" y="0"/>
                    </a:lnTo>
                    <a:moveTo>
                      <a:pt x="113" y="0"/>
                    </a:moveTo>
                    <a:lnTo>
                      <a:pt x="113" y="4"/>
                    </a:lnTo>
                    <a:lnTo>
                      <a:pt x="274" y="4"/>
                    </a:lnTo>
                    <a:lnTo>
                      <a:pt x="274" y="0"/>
                    </a:lnTo>
                    <a:lnTo>
                      <a:pt x="113" y="0"/>
                    </a:lnTo>
                    <a:moveTo>
                      <a:pt x="4" y="0"/>
                    </a:moveTo>
                    <a:lnTo>
                      <a:pt x="0" y="4"/>
                    </a:lnTo>
                    <a:lnTo>
                      <a:pt x="108" y="4"/>
                    </a:lnTo>
                    <a:lnTo>
                      <a:pt x="108"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21" name="Rectangle 1541"/>
              <p:cNvSpPr>
                <a:spLocks noChangeArrowheads="1"/>
              </p:cNvSpPr>
              <p:nvPr/>
            </p:nvSpPr>
            <p:spPr bwMode="auto">
              <a:xfrm>
                <a:off x="3969" y="1275"/>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22" name="Rectangle 1542"/>
              <p:cNvSpPr>
                <a:spLocks noChangeArrowheads="1"/>
              </p:cNvSpPr>
              <p:nvPr/>
            </p:nvSpPr>
            <p:spPr bwMode="auto">
              <a:xfrm>
                <a:off x="3969" y="1275"/>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23" name="Rectangle 1543"/>
              <p:cNvSpPr>
                <a:spLocks noChangeArrowheads="1"/>
              </p:cNvSpPr>
              <p:nvPr/>
            </p:nvSpPr>
            <p:spPr bwMode="auto">
              <a:xfrm>
                <a:off x="3803" y="1275"/>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24" name="Rectangle 1544"/>
              <p:cNvSpPr>
                <a:spLocks noChangeArrowheads="1"/>
              </p:cNvSpPr>
              <p:nvPr/>
            </p:nvSpPr>
            <p:spPr bwMode="auto">
              <a:xfrm>
                <a:off x="3803" y="1275"/>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25" name="Rectangle 1545"/>
              <p:cNvSpPr>
                <a:spLocks noChangeArrowheads="1"/>
              </p:cNvSpPr>
              <p:nvPr/>
            </p:nvSpPr>
            <p:spPr bwMode="auto">
              <a:xfrm>
                <a:off x="3636" y="1275"/>
                <a:ext cx="7"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26" name="Rectangle 1546"/>
              <p:cNvSpPr>
                <a:spLocks noChangeArrowheads="1"/>
              </p:cNvSpPr>
              <p:nvPr/>
            </p:nvSpPr>
            <p:spPr bwMode="auto">
              <a:xfrm>
                <a:off x="3636" y="1275"/>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27" name="Rectangle 1547"/>
              <p:cNvSpPr>
                <a:spLocks noChangeArrowheads="1"/>
              </p:cNvSpPr>
              <p:nvPr/>
            </p:nvSpPr>
            <p:spPr bwMode="auto">
              <a:xfrm>
                <a:off x="3470" y="1275"/>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28" name="Rectangle 1548"/>
              <p:cNvSpPr>
                <a:spLocks noChangeArrowheads="1"/>
              </p:cNvSpPr>
              <p:nvPr/>
            </p:nvSpPr>
            <p:spPr bwMode="auto">
              <a:xfrm>
                <a:off x="3470" y="1275"/>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29" name="Rectangle 1549"/>
              <p:cNvSpPr>
                <a:spLocks noChangeArrowheads="1"/>
              </p:cNvSpPr>
              <p:nvPr/>
            </p:nvSpPr>
            <p:spPr bwMode="auto">
              <a:xfrm>
                <a:off x="3304" y="1275"/>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30" name="Rectangle 1550"/>
              <p:cNvSpPr>
                <a:spLocks noChangeArrowheads="1"/>
              </p:cNvSpPr>
              <p:nvPr/>
            </p:nvSpPr>
            <p:spPr bwMode="auto">
              <a:xfrm>
                <a:off x="3304" y="1275"/>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31" name="Rectangle 1551"/>
              <p:cNvSpPr>
                <a:spLocks noChangeArrowheads="1"/>
              </p:cNvSpPr>
              <p:nvPr/>
            </p:nvSpPr>
            <p:spPr bwMode="auto">
              <a:xfrm>
                <a:off x="3139" y="1275"/>
                <a:ext cx="4"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32" name="Rectangle 1552"/>
              <p:cNvSpPr>
                <a:spLocks noChangeArrowheads="1"/>
              </p:cNvSpPr>
              <p:nvPr/>
            </p:nvSpPr>
            <p:spPr bwMode="auto">
              <a:xfrm>
                <a:off x="3139" y="1275"/>
                <a:ext cx="4"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33" name="Freeform 1553"/>
              <p:cNvSpPr>
                <a:spLocks noEditPoints="1"/>
              </p:cNvSpPr>
              <p:nvPr/>
            </p:nvSpPr>
            <p:spPr bwMode="auto">
              <a:xfrm>
                <a:off x="948" y="1104"/>
                <a:ext cx="2952" cy="10"/>
              </a:xfrm>
              <a:custGeom>
                <a:avLst/>
                <a:gdLst>
                  <a:gd name="T0" fmla="*/ 2860 w 2952"/>
                  <a:gd name="T1" fmla="*/ 10 h 10"/>
                  <a:gd name="T2" fmla="*/ 2952 w 2952"/>
                  <a:gd name="T3" fmla="*/ 5 h 10"/>
                  <a:gd name="T4" fmla="*/ 2695 w 2952"/>
                  <a:gd name="T5" fmla="*/ 5 h 10"/>
                  <a:gd name="T6" fmla="*/ 2855 w 2952"/>
                  <a:gd name="T7" fmla="*/ 10 h 10"/>
                  <a:gd name="T8" fmla="*/ 2695 w 2952"/>
                  <a:gd name="T9" fmla="*/ 5 h 10"/>
                  <a:gd name="T10" fmla="*/ 2529 w 2952"/>
                  <a:gd name="T11" fmla="*/ 10 h 10"/>
                  <a:gd name="T12" fmla="*/ 2688 w 2952"/>
                  <a:gd name="T13" fmla="*/ 5 h 10"/>
                  <a:gd name="T14" fmla="*/ 2361 w 2952"/>
                  <a:gd name="T15" fmla="*/ 3 h 10"/>
                  <a:gd name="T16" fmla="*/ 2522 w 2952"/>
                  <a:gd name="T17" fmla="*/ 10 h 10"/>
                  <a:gd name="T18" fmla="*/ 2361 w 2952"/>
                  <a:gd name="T19" fmla="*/ 3 h 10"/>
                  <a:gd name="T20" fmla="*/ 2195 w 2952"/>
                  <a:gd name="T21" fmla="*/ 10 h 10"/>
                  <a:gd name="T22" fmla="*/ 2356 w 2952"/>
                  <a:gd name="T23" fmla="*/ 3 h 10"/>
                  <a:gd name="T24" fmla="*/ 2030 w 2952"/>
                  <a:gd name="T25" fmla="*/ 3 h 10"/>
                  <a:gd name="T26" fmla="*/ 2191 w 2952"/>
                  <a:gd name="T27" fmla="*/ 10 h 10"/>
                  <a:gd name="T28" fmla="*/ 2030 w 2952"/>
                  <a:gd name="T29" fmla="*/ 3 h 10"/>
                  <a:gd name="T30" fmla="*/ 1864 w 2952"/>
                  <a:gd name="T31" fmla="*/ 7 h 10"/>
                  <a:gd name="T32" fmla="*/ 2025 w 2952"/>
                  <a:gd name="T33" fmla="*/ 3 h 10"/>
                  <a:gd name="T34" fmla="*/ 1699 w 2952"/>
                  <a:gd name="T35" fmla="*/ 3 h 10"/>
                  <a:gd name="T36" fmla="*/ 1857 w 2952"/>
                  <a:gd name="T37" fmla="*/ 7 h 10"/>
                  <a:gd name="T38" fmla="*/ 1699 w 2952"/>
                  <a:gd name="T39" fmla="*/ 3 h 10"/>
                  <a:gd name="T40" fmla="*/ 1531 w 2952"/>
                  <a:gd name="T41" fmla="*/ 7 h 10"/>
                  <a:gd name="T42" fmla="*/ 1692 w 2952"/>
                  <a:gd name="T43" fmla="*/ 3 h 10"/>
                  <a:gd name="T44" fmla="*/ 1365 w 2952"/>
                  <a:gd name="T45" fmla="*/ 3 h 10"/>
                  <a:gd name="T46" fmla="*/ 1526 w 2952"/>
                  <a:gd name="T47" fmla="*/ 7 h 10"/>
                  <a:gd name="T48" fmla="*/ 1365 w 2952"/>
                  <a:gd name="T49" fmla="*/ 3 h 10"/>
                  <a:gd name="T50" fmla="*/ 1200 w 2952"/>
                  <a:gd name="T51" fmla="*/ 7 h 10"/>
                  <a:gd name="T52" fmla="*/ 1360 w 2952"/>
                  <a:gd name="T53" fmla="*/ 3 h 10"/>
                  <a:gd name="T54" fmla="*/ 1034 w 2952"/>
                  <a:gd name="T55" fmla="*/ 0 h 10"/>
                  <a:gd name="T56" fmla="*/ 1195 w 2952"/>
                  <a:gd name="T57" fmla="*/ 7 h 10"/>
                  <a:gd name="T58" fmla="*/ 1034 w 2952"/>
                  <a:gd name="T59" fmla="*/ 0 h 10"/>
                  <a:gd name="T60" fmla="*/ 868 w 2952"/>
                  <a:gd name="T61" fmla="*/ 7 h 10"/>
                  <a:gd name="T62" fmla="*/ 1027 w 2952"/>
                  <a:gd name="T63" fmla="*/ 0 h 10"/>
                  <a:gd name="T64" fmla="*/ 700 w 2952"/>
                  <a:gd name="T65" fmla="*/ 0 h 10"/>
                  <a:gd name="T66" fmla="*/ 861 w 2952"/>
                  <a:gd name="T67" fmla="*/ 7 h 10"/>
                  <a:gd name="T68" fmla="*/ 700 w 2952"/>
                  <a:gd name="T69" fmla="*/ 0 h 10"/>
                  <a:gd name="T70" fmla="*/ 535 w 2952"/>
                  <a:gd name="T71" fmla="*/ 5 h 10"/>
                  <a:gd name="T72" fmla="*/ 696 w 2952"/>
                  <a:gd name="T73" fmla="*/ 0 h 10"/>
                  <a:gd name="T74" fmla="*/ 369 w 2952"/>
                  <a:gd name="T75" fmla="*/ 0 h 10"/>
                  <a:gd name="T76" fmla="*/ 530 w 2952"/>
                  <a:gd name="T77" fmla="*/ 5 h 10"/>
                  <a:gd name="T78" fmla="*/ 369 w 2952"/>
                  <a:gd name="T79" fmla="*/ 0 h 10"/>
                  <a:gd name="T80" fmla="*/ 204 w 2952"/>
                  <a:gd name="T81" fmla="*/ 5 h 10"/>
                  <a:gd name="T82" fmla="*/ 364 w 2952"/>
                  <a:gd name="T83" fmla="*/ 0 h 10"/>
                  <a:gd name="T84" fmla="*/ 36 w 2952"/>
                  <a:gd name="T85" fmla="*/ 0 h 10"/>
                  <a:gd name="T86" fmla="*/ 196 w 2952"/>
                  <a:gd name="T87" fmla="*/ 5 h 10"/>
                  <a:gd name="T88" fmla="*/ 36 w 2952"/>
                  <a:gd name="T89" fmla="*/ 0 h 10"/>
                  <a:gd name="T90" fmla="*/ 0 w 2952"/>
                  <a:gd name="T91" fmla="*/ 5 h 10"/>
                  <a:gd name="T92" fmla="*/ 31 w 2952"/>
                  <a:gd name="T9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52" h="10">
                    <a:moveTo>
                      <a:pt x="2860" y="5"/>
                    </a:moveTo>
                    <a:lnTo>
                      <a:pt x="2860" y="10"/>
                    </a:lnTo>
                    <a:lnTo>
                      <a:pt x="2948" y="10"/>
                    </a:lnTo>
                    <a:lnTo>
                      <a:pt x="2952" y="5"/>
                    </a:lnTo>
                    <a:lnTo>
                      <a:pt x="2860" y="5"/>
                    </a:lnTo>
                    <a:close/>
                    <a:moveTo>
                      <a:pt x="2695" y="5"/>
                    </a:moveTo>
                    <a:lnTo>
                      <a:pt x="2695" y="10"/>
                    </a:lnTo>
                    <a:lnTo>
                      <a:pt x="2855" y="10"/>
                    </a:lnTo>
                    <a:lnTo>
                      <a:pt x="2855" y="5"/>
                    </a:lnTo>
                    <a:lnTo>
                      <a:pt x="2695" y="5"/>
                    </a:lnTo>
                    <a:close/>
                    <a:moveTo>
                      <a:pt x="2529" y="5"/>
                    </a:moveTo>
                    <a:lnTo>
                      <a:pt x="2529" y="10"/>
                    </a:lnTo>
                    <a:lnTo>
                      <a:pt x="2688" y="10"/>
                    </a:lnTo>
                    <a:lnTo>
                      <a:pt x="2688" y="5"/>
                    </a:lnTo>
                    <a:lnTo>
                      <a:pt x="2529" y="5"/>
                    </a:lnTo>
                    <a:close/>
                    <a:moveTo>
                      <a:pt x="2361" y="3"/>
                    </a:moveTo>
                    <a:lnTo>
                      <a:pt x="2361" y="10"/>
                    </a:lnTo>
                    <a:lnTo>
                      <a:pt x="2522" y="10"/>
                    </a:lnTo>
                    <a:lnTo>
                      <a:pt x="2522" y="5"/>
                    </a:lnTo>
                    <a:lnTo>
                      <a:pt x="2361" y="3"/>
                    </a:lnTo>
                    <a:close/>
                    <a:moveTo>
                      <a:pt x="2195" y="3"/>
                    </a:moveTo>
                    <a:lnTo>
                      <a:pt x="2195" y="10"/>
                    </a:lnTo>
                    <a:lnTo>
                      <a:pt x="2356" y="10"/>
                    </a:lnTo>
                    <a:lnTo>
                      <a:pt x="2356" y="3"/>
                    </a:lnTo>
                    <a:lnTo>
                      <a:pt x="2195" y="3"/>
                    </a:lnTo>
                    <a:close/>
                    <a:moveTo>
                      <a:pt x="2030" y="3"/>
                    </a:moveTo>
                    <a:lnTo>
                      <a:pt x="2030" y="10"/>
                    </a:lnTo>
                    <a:lnTo>
                      <a:pt x="2191" y="10"/>
                    </a:lnTo>
                    <a:lnTo>
                      <a:pt x="2191" y="3"/>
                    </a:lnTo>
                    <a:lnTo>
                      <a:pt x="2030" y="3"/>
                    </a:lnTo>
                    <a:close/>
                    <a:moveTo>
                      <a:pt x="1864" y="3"/>
                    </a:moveTo>
                    <a:lnTo>
                      <a:pt x="1864" y="7"/>
                    </a:lnTo>
                    <a:lnTo>
                      <a:pt x="2025" y="10"/>
                    </a:lnTo>
                    <a:lnTo>
                      <a:pt x="2025" y="3"/>
                    </a:lnTo>
                    <a:lnTo>
                      <a:pt x="1864" y="3"/>
                    </a:lnTo>
                    <a:close/>
                    <a:moveTo>
                      <a:pt x="1699" y="3"/>
                    </a:moveTo>
                    <a:lnTo>
                      <a:pt x="1699" y="7"/>
                    </a:lnTo>
                    <a:lnTo>
                      <a:pt x="1857" y="7"/>
                    </a:lnTo>
                    <a:lnTo>
                      <a:pt x="1857" y="3"/>
                    </a:lnTo>
                    <a:lnTo>
                      <a:pt x="1699" y="3"/>
                    </a:lnTo>
                    <a:close/>
                    <a:moveTo>
                      <a:pt x="1531" y="3"/>
                    </a:moveTo>
                    <a:lnTo>
                      <a:pt x="1531" y="7"/>
                    </a:lnTo>
                    <a:lnTo>
                      <a:pt x="1692" y="7"/>
                    </a:lnTo>
                    <a:lnTo>
                      <a:pt x="1692" y="3"/>
                    </a:lnTo>
                    <a:lnTo>
                      <a:pt x="1531" y="3"/>
                    </a:lnTo>
                    <a:close/>
                    <a:moveTo>
                      <a:pt x="1365" y="3"/>
                    </a:moveTo>
                    <a:lnTo>
                      <a:pt x="1365" y="7"/>
                    </a:lnTo>
                    <a:lnTo>
                      <a:pt x="1526" y="7"/>
                    </a:lnTo>
                    <a:lnTo>
                      <a:pt x="1526" y="3"/>
                    </a:lnTo>
                    <a:lnTo>
                      <a:pt x="1365" y="3"/>
                    </a:lnTo>
                    <a:close/>
                    <a:moveTo>
                      <a:pt x="1200" y="3"/>
                    </a:moveTo>
                    <a:lnTo>
                      <a:pt x="1200" y="7"/>
                    </a:lnTo>
                    <a:lnTo>
                      <a:pt x="1360" y="7"/>
                    </a:lnTo>
                    <a:lnTo>
                      <a:pt x="1360" y="3"/>
                    </a:lnTo>
                    <a:lnTo>
                      <a:pt x="1200" y="3"/>
                    </a:lnTo>
                    <a:close/>
                    <a:moveTo>
                      <a:pt x="1034" y="0"/>
                    </a:moveTo>
                    <a:lnTo>
                      <a:pt x="1034" y="7"/>
                    </a:lnTo>
                    <a:lnTo>
                      <a:pt x="1195" y="7"/>
                    </a:lnTo>
                    <a:lnTo>
                      <a:pt x="1195" y="3"/>
                    </a:lnTo>
                    <a:lnTo>
                      <a:pt x="1034" y="0"/>
                    </a:lnTo>
                    <a:close/>
                    <a:moveTo>
                      <a:pt x="868" y="0"/>
                    </a:moveTo>
                    <a:lnTo>
                      <a:pt x="868" y="7"/>
                    </a:lnTo>
                    <a:lnTo>
                      <a:pt x="1027" y="7"/>
                    </a:lnTo>
                    <a:lnTo>
                      <a:pt x="1027" y="0"/>
                    </a:lnTo>
                    <a:lnTo>
                      <a:pt x="868" y="0"/>
                    </a:lnTo>
                    <a:close/>
                    <a:moveTo>
                      <a:pt x="700" y="0"/>
                    </a:moveTo>
                    <a:lnTo>
                      <a:pt x="700" y="7"/>
                    </a:lnTo>
                    <a:lnTo>
                      <a:pt x="861" y="7"/>
                    </a:lnTo>
                    <a:lnTo>
                      <a:pt x="861" y="0"/>
                    </a:lnTo>
                    <a:lnTo>
                      <a:pt x="700" y="0"/>
                    </a:lnTo>
                    <a:close/>
                    <a:moveTo>
                      <a:pt x="535" y="0"/>
                    </a:moveTo>
                    <a:lnTo>
                      <a:pt x="535" y="5"/>
                    </a:lnTo>
                    <a:lnTo>
                      <a:pt x="696" y="7"/>
                    </a:lnTo>
                    <a:lnTo>
                      <a:pt x="696" y="0"/>
                    </a:lnTo>
                    <a:lnTo>
                      <a:pt x="535" y="0"/>
                    </a:lnTo>
                    <a:close/>
                    <a:moveTo>
                      <a:pt x="369" y="0"/>
                    </a:moveTo>
                    <a:lnTo>
                      <a:pt x="369" y="5"/>
                    </a:lnTo>
                    <a:lnTo>
                      <a:pt x="530" y="5"/>
                    </a:lnTo>
                    <a:lnTo>
                      <a:pt x="530" y="0"/>
                    </a:lnTo>
                    <a:lnTo>
                      <a:pt x="369" y="0"/>
                    </a:lnTo>
                    <a:close/>
                    <a:moveTo>
                      <a:pt x="204" y="0"/>
                    </a:moveTo>
                    <a:lnTo>
                      <a:pt x="204" y="5"/>
                    </a:lnTo>
                    <a:lnTo>
                      <a:pt x="364" y="5"/>
                    </a:lnTo>
                    <a:lnTo>
                      <a:pt x="364" y="0"/>
                    </a:lnTo>
                    <a:lnTo>
                      <a:pt x="204" y="0"/>
                    </a:lnTo>
                    <a:close/>
                    <a:moveTo>
                      <a:pt x="36" y="0"/>
                    </a:moveTo>
                    <a:lnTo>
                      <a:pt x="36" y="5"/>
                    </a:lnTo>
                    <a:lnTo>
                      <a:pt x="196" y="5"/>
                    </a:lnTo>
                    <a:lnTo>
                      <a:pt x="196" y="0"/>
                    </a:lnTo>
                    <a:lnTo>
                      <a:pt x="36" y="0"/>
                    </a:lnTo>
                    <a:close/>
                    <a:moveTo>
                      <a:pt x="0" y="0"/>
                    </a:moveTo>
                    <a:lnTo>
                      <a:pt x="0" y="5"/>
                    </a:lnTo>
                    <a:lnTo>
                      <a:pt x="31" y="5"/>
                    </a:lnTo>
                    <a:lnTo>
                      <a:pt x="31" y="0"/>
                    </a:lnTo>
                    <a:lnTo>
                      <a:pt x="0"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34" name="Freeform 1554"/>
              <p:cNvSpPr>
                <a:spLocks noEditPoints="1"/>
              </p:cNvSpPr>
              <p:nvPr/>
            </p:nvSpPr>
            <p:spPr bwMode="auto">
              <a:xfrm>
                <a:off x="948" y="1104"/>
                <a:ext cx="2952" cy="10"/>
              </a:xfrm>
              <a:custGeom>
                <a:avLst/>
                <a:gdLst>
                  <a:gd name="T0" fmla="*/ 2860 w 2952"/>
                  <a:gd name="T1" fmla="*/ 10 h 10"/>
                  <a:gd name="T2" fmla="*/ 2952 w 2952"/>
                  <a:gd name="T3" fmla="*/ 5 h 10"/>
                  <a:gd name="T4" fmla="*/ 2695 w 2952"/>
                  <a:gd name="T5" fmla="*/ 5 h 10"/>
                  <a:gd name="T6" fmla="*/ 2855 w 2952"/>
                  <a:gd name="T7" fmla="*/ 10 h 10"/>
                  <a:gd name="T8" fmla="*/ 2695 w 2952"/>
                  <a:gd name="T9" fmla="*/ 5 h 10"/>
                  <a:gd name="T10" fmla="*/ 2529 w 2952"/>
                  <a:gd name="T11" fmla="*/ 10 h 10"/>
                  <a:gd name="T12" fmla="*/ 2688 w 2952"/>
                  <a:gd name="T13" fmla="*/ 5 h 10"/>
                  <a:gd name="T14" fmla="*/ 2361 w 2952"/>
                  <a:gd name="T15" fmla="*/ 3 h 10"/>
                  <a:gd name="T16" fmla="*/ 2522 w 2952"/>
                  <a:gd name="T17" fmla="*/ 10 h 10"/>
                  <a:gd name="T18" fmla="*/ 2361 w 2952"/>
                  <a:gd name="T19" fmla="*/ 3 h 10"/>
                  <a:gd name="T20" fmla="*/ 2195 w 2952"/>
                  <a:gd name="T21" fmla="*/ 10 h 10"/>
                  <a:gd name="T22" fmla="*/ 2356 w 2952"/>
                  <a:gd name="T23" fmla="*/ 3 h 10"/>
                  <a:gd name="T24" fmla="*/ 2030 w 2952"/>
                  <a:gd name="T25" fmla="*/ 3 h 10"/>
                  <a:gd name="T26" fmla="*/ 2191 w 2952"/>
                  <a:gd name="T27" fmla="*/ 10 h 10"/>
                  <a:gd name="T28" fmla="*/ 2030 w 2952"/>
                  <a:gd name="T29" fmla="*/ 3 h 10"/>
                  <a:gd name="T30" fmla="*/ 1864 w 2952"/>
                  <a:gd name="T31" fmla="*/ 7 h 10"/>
                  <a:gd name="T32" fmla="*/ 2025 w 2952"/>
                  <a:gd name="T33" fmla="*/ 3 h 10"/>
                  <a:gd name="T34" fmla="*/ 1699 w 2952"/>
                  <a:gd name="T35" fmla="*/ 3 h 10"/>
                  <a:gd name="T36" fmla="*/ 1857 w 2952"/>
                  <a:gd name="T37" fmla="*/ 7 h 10"/>
                  <a:gd name="T38" fmla="*/ 1699 w 2952"/>
                  <a:gd name="T39" fmla="*/ 3 h 10"/>
                  <a:gd name="T40" fmla="*/ 1531 w 2952"/>
                  <a:gd name="T41" fmla="*/ 7 h 10"/>
                  <a:gd name="T42" fmla="*/ 1692 w 2952"/>
                  <a:gd name="T43" fmla="*/ 3 h 10"/>
                  <a:gd name="T44" fmla="*/ 1365 w 2952"/>
                  <a:gd name="T45" fmla="*/ 3 h 10"/>
                  <a:gd name="T46" fmla="*/ 1526 w 2952"/>
                  <a:gd name="T47" fmla="*/ 7 h 10"/>
                  <a:gd name="T48" fmla="*/ 1365 w 2952"/>
                  <a:gd name="T49" fmla="*/ 3 h 10"/>
                  <a:gd name="T50" fmla="*/ 1200 w 2952"/>
                  <a:gd name="T51" fmla="*/ 7 h 10"/>
                  <a:gd name="T52" fmla="*/ 1360 w 2952"/>
                  <a:gd name="T53" fmla="*/ 3 h 10"/>
                  <a:gd name="T54" fmla="*/ 1034 w 2952"/>
                  <a:gd name="T55" fmla="*/ 0 h 10"/>
                  <a:gd name="T56" fmla="*/ 1195 w 2952"/>
                  <a:gd name="T57" fmla="*/ 7 h 10"/>
                  <a:gd name="T58" fmla="*/ 1034 w 2952"/>
                  <a:gd name="T59" fmla="*/ 0 h 10"/>
                  <a:gd name="T60" fmla="*/ 868 w 2952"/>
                  <a:gd name="T61" fmla="*/ 7 h 10"/>
                  <a:gd name="T62" fmla="*/ 1027 w 2952"/>
                  <a:gd name="T63" fmla="*/ 0 h 10"/>
                  <a:gd name="T64" fmla="*/ 700 w 2952"/>
                  <a:gd name="T65" fmla="*/ 0 h 10"/>
                  <a:gd name="T66" fmla="*/ 861 w 2952"/>
                  <a:gd name="T67" fmla="*/ 7 h 10"/>
                  <a:gd name="T68" fmla="*/ 700 w 2952"/>
                  <a:gd name="T69" fmla="*/ 0 h 10"/>
                  <a:gd name="T70" fmla="*/ 535 w 2952"/>
                  <a:gd name="T71" fmla="*/ 5 h 10"/>
                  <a:gd name="T72" fmla="*/ 696 w 2952"/>
                  <a:gd name="T73" fmla="*/ 0 h 10"/>
                  <a:gd name="T74" fmla="*/ 369 w 2952"/>
                  <a:gd name="T75" fmla="*/ 0 h 10"/>
                  <a:gd name="T76" fmla="*/ 530 w 2952"/>
                  <a:gd name="T77" fmla="*/ 5 h 10"/>
                  <a:gd name="T78" fmla="*/ 369 w 2952"/>
                  <a:gd name="T79" fmla="*/ 0 h 10"/>
                  <a:gd name="T80" fmla="*/ 204 w 2952"/>
                  <a:gd name="T81" fmla="*/ 5 h 10"/>
                  <a:gd name="T82" fmla="*/ 364 w 2952"/>
                  <a:gd name="T83" fmla="*/ 0 h 10"/>
                  <a:gd name="T84" fmla="*/ 36 w 2952"/>
                  <a:gd name="T85" fmla="*/ 0 h 10"/>
                  <a:gd name="T86" fmla="*/ 196 w 2952"/>
                  <a:gd name="T87" fmla="*/ 5 h 10"/>
                  <a:gd name="T88" fmla="*/ 36 w 2952"/>
                  <a:gd name="T89" fmla="*/ 0 h 10"/>
                  <a:gd name="T90" fmla="*/ 0 w 2952"/>
                  <a:gd name="T91" fmla="*/ 5 h 10"/>
                  <a:gd name="T92" fmla="*/ 31 w 2952"/>
                  <a:gd name="T9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52" h="10">
                    <a:moveTo>
                      <a:pt x="2860" y="5"/>
                    </a:moveTo>
                    <a:lnTo>
                      <a:pt x="2860" y="10"/>
                    </a:lnTo>
                    <a:lnTo>
                      <a:pt x="2948" y="10"/>
                    </a:lnTo>
                    <a:lnTo>
                      <a:pt x="2952" y="5"/>
                    </a:lnTo>
                    <a:lnTo>
                      <a:pt x="2860" y="5"/>
                    </a:lnTo>
                    <a:moveTo>
                      <a:pt x="2695" y="5"/>
                    </a:moveTo>
                    <a:lnTo>
                      <a:pt x="2695" y="10"/>
                    </a:lnTo>
                    <a:lnTo>
                      <a:pt x="2855" y="10"/>
                    </a:lnTo>
                    <a:lnTo>
                      <a:pt x="2855" y="5"/>
                    </a:lnTo>
                    <a:lnTo>
                      <a:pt x="2695" y="5"/>
                    </a:lnTo>
                    <a:moveTo>
                      <a:pt x="2529" y="5"/>
                    </a:moveTo>
                    <a:lnTo>
                      <a:pt x="2529" y="10"/>
                    </a:lnTo>
                    <a:lnTo>
                      <a:pt x="2688" y="10"/>
                    </a:lnTo>
                    <a:lnTo>
                      <a:pt x="2688" y="5"/>
                    </a:lnTo>
                    <a:lnTo>
                      <a:pt x="2529" y="5"/>
                    </a:lnTo>
                    <a:moveTo>
                      <a:pt x="2361" y="3"/>
                    </a:moveTo>
                    <a:lnTo>
                      <a:pt x="2361" y="10"/>
                    </a:lnTo>
                    <a:lnTo>
                      <a:pt x="2522" y="10"/>
                    </a:lnTo>
                    <a:lnTo>
                      <a:pt x="2522" y="5"/>
                    </a:lnTo>
                    <a:lnTo>
                      <a:pt x="2361" y="3"/>
                    </a:lnTo>
                    <a:moveTo>
                      <a:pt x="2195" y="3"/>
                    </a:moveTo>
                    <a:lnTo>
                      <a:pt x="2195" y="10"/>
                    </a:lnTo>
                    <a:lnTo>
                      <a:pt x="2356" y="10"/>
                    </a:lnTo>
                    <a:lnTo>
                      <a:pt x="2356" y="3"/>
                    </a:lnTo>
                    <a:lnTo>
                      <a:pt x="2195" y="3"/>
                    </a:lnTo>
                    <a:moveTo>
                      <a:pt x="2030" y="3"/>
                    </a:moveTo>
                    <a:lnTo>
                      <a:pt x="2030" y="10"/>
                    </a:lnTo>
                    <a:lnTo>
                      <a:pt x="2191" y="10"/>
                    </a:lnTo>
                    <a:lnTo>
                      <a:pt x="2191" y="3"/>
                    </a:lnTo>
                    <a:lnTo>
                      <a:pt x="2030" y="3"/>
                    </a:lnTo>
                    <a:moveTo>
                      <a:pt x="1864" y="3"/>
                    </a:moveTo>
                    <a:lnTo>
                      <a:pt x="1864" y="7"/>
                    </a:lnTo>
                    <a:lnTo>
                      <a:pt x="2025" y="10"/>
                    </a:lnTo>
                    <a:lnTo>
                      <a:pt x="2025" y="3"/>
                    </a:lnTo>
                    <a:lnTo>
                      <a:pt x="1864" y="3"/>
                    </a:lnTo>
                    <a:moveTo>
                      <a:pt x="1699" y="3"/>
                    </a:moveTo>
                    <a:lnTo>
                      <a:pt x="1699" y="7"/>
                    </a:lnTo>
                    <a:lnTo>
                      <a:pt x="1857" y="7"/>
                    </a:lnTo>
                    <a:lnTo>
                      <a:pt x="1857" y="3"/>
                    </a:lnTo>
                    <a:lnTo>
                      <a:pt x="1699" y="3"/>
                    </a:lnTo>
                    <a:moveTo>
                      <a:pt x="1531" y="3"/>
                    </a:moveTo>
                    <a:lnTo>
                      <a:pt x="1531" y="7"/>
                    </a:lnTo>
                    <a:lnTo>
                      <a:pt x="1692" y="7"/>
                    </a:lnTo>
                    <a:lnTo>
                      <a:pt x="1692" y="3"/>
                    </a:lnTo>
                    <a:lnTo>
                      <a:pt x="1531" y="3"/>
                    </a:lnTo>
                    <a:moveTo>
                      <a:pt x="1365" y="3"/>
                    </a:moveTo>
                    <a:lnTo>
                      <a:pt x="1365" y="7"/>
                    </a:lnTo>
                    <a:lnTo>
                      <a:pt x="1526" y="7"/>
                    </a:lnTo>
                    <a:lnTo>
                      <a:pt x="1526" y="3"/>
                    </a:lnTo>
                    <a:lnTo>
                      <a:pt x="1365" y="3"/>
                    </a:lnTo>
                    <a:moveTo>
                      <a:pt x="1200" y="3"/>
                    </a:moveTo>
                    <a:lnTo>
                      <a:pt x="1200" y="7"/>
                    </a:lnTo>
                    <a:lnTo>
                      <a:pt x="1360" y="7"/>
                    </a:lnTo>
                    <a:lnTo>
                      <a:pt x="1360" y="3"/>
                    </a:lnTo>
                    <a:lnTo>
                      <a:pt x="1200" y="3"/>
                    </a:lnTo>
                    <a:moveTo>
                      <a:pt x="1034" y="0"/>
                    </a:moveTo>
                    <a:lnTo>
                      <a:pt x="1034" y="7"/>
                    </a:lnTo>
                    <a:lnTo>
                      <a:pt x="1195" y="7"/>
                    </a:lnTo>
                    <a:lnTo>
                      <a:pt x="1195" y="3"/>
                    </a:lnTo>
                    <a:lnTo>
                      <a:pt x="1034" y="0"/>
                    </a:lnTo>
                    <a:moveTo>
                      <a:pt x="868" y="0"/>
                    </a:moveTo>
                    <a:lnTo>
                      <a:pt x="868" y="7"/>
                    </a:lnTo>
                    <a:lnTo>
                      <a:pt x="1027" y="7"/>
                    </a:lnTo>
                    <a:lnTo>
                      <a:pt x="1027" y="0"/>
                    </a:lnTo>
                    <a:lnTo>
                      <a:pt x="868" y="0"/>
                    </a:lnTo>
                    <a:moveTo>
                      <a:pt x="700" y="0"/>
                    </a:moveTo>
                    <a:lnTo>
                      <a:pt x="700" y="7"/>
                    </a:lnTo>
                    <a:lnTo>
                      <a:pt x="861" y="7"/>
                    </a:lnTo>
                    <a:lnTo>
                      <a:pt x="861" y="0"/>
                    </a:lnTo>
                    <a:lnTo>
                      <a:pt x="700" y="0"/>
                    </a:lnTo>
                    <a:moveTo>
                      <a:pt x="535" y="0"/>
                    </a:moveTo>
                    <a:lnTo>
                      <a:pt x="535" y="5"/>
                    </a:lnTo>
                    <a:lnTo>
                      <a:pt x="696" y="7"/>
                    </a:lnTo>
                    <a:lnTo>
                      <a:pt x="696" y="0"/>
                    </a:lnTo>
                    <a:lnTo>
                      <a:pt x="535" y="0"/>
                    </a:lnTo>
                    <a:moveTo>
                      <a:pt x="369" y="0"/>
                    </a:moveTo>
                    <a:lnTo>
                      <a:pt x="369" y="5"/>
                    </a:lnTo>
                    <a:lnTo>
                      <a:pt x="530" y="5"/>
                    </a:lnTo>
                    <a:lnTo>
                      <a:pt x="530" y="0"/>
                    </a:lnTo>
                    <a:lnTo>
                      <a:pt x="369" y="0"/>
                    </a:lnTo>
                    <a:moveTo>
                      <a:pt x="204" y="0"/>
                    </a:moveTo>
                    <a:lnTo>
                      <a:pt x="204" y="5"/>
                    </a:lnTo>
                    <a:lnTo>
                      <a:pt x="364" y="5"/>
                    </a:lnTo>
                    <a:lnTo>
                      <a:pt x="364" y="0"/>
                    </a:lnTo>
                    <a:lnTo>
                      <a:pt x="204" y="0"/>
                    </a:lnTo>
                    <a:moveTo>
                      <a:pt x="36" y="0"/>
                    </a:moveTo>
                    <a:lnTo>
                      <a:pt x="36" y="5"/>
                    </a:lnTo>
                    <a:lnTo>
                      <a:pt x="196" y="5"/>
                    </a:lnTo>
                    <a:lnTo>
                      <a:pt x="196" y="0"/>
                    </a:lnTo>
                    <a:lnTo>
                      <a:pt x="36" y="0"/>
                    </a:lnTo>
                    <a:moveTo>
                      <a:pt x="0" y="0"/>
                    </a:moveTo>
                    <a:lnTo>
                      <a:pt x="0" y="5"/>
                    </a:lnTo>
                    <a:lnTo>
                      <a:pt x="31" y="5"/>
                    </a:lnTo>
                    <a:lnTo>
                      <a:pt x="3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35" name="Freeform 1555"/>
              <p:cNvSpPr>
                <a:spLocks noEditPoints="1"/>
              </p:cNvSpPr>
              <p:nvPr/>
            </p:nvSpPr>
            <p:spPr bwMode="auto">
              <a:xfrm>
                <a:off x="3896" y="1109"/>
                <a:ext cx="241" cy="5"/>
              </a:xfrm>
              <a:custGeom>
                <a:avLst/>
                <a:gdLst>
                  <a:gd name="T0" fmla="*/ 78 w 241"/>
                  <a:gd name="T1" fmla="*/ 0 h 5"/>
                  <a:gd name="T2" fmla="*/ 78 w 241"/>
                  <a:gd name="T3" fmla="*/ 5 h 5"/>
                  <a:gd name="T4" fmla="*/ 241 w 241"/>
                  <a:gd name="T5" fmla="*/ 5 h 5"/>
                  <a:gd name="T6" fmla="*/ 241 w 241"/>
                  <a:gd name="T7" fmla="*/ 0 h 5"/>
                  <a:gd name="T8" fmla="*/ 78 w 241"/>
                  <a:gd name="T9" fmla="*/ 0 h 5"/>
                  <a:gd name="T10" fmla="*/ 4 w 241"/>
                  <a:gd name="T11" fmla="*/ 0 h 5"/>
                  <a:gd name="T12" fmla="*/ 0 w 241"/>
                  <a:gd name="T13" fmla="*/ 5 h 5"/>
                  <a:gd name="T14" fmla="*/ 73 w 241"/>
                  <a:gd name="T15" fmla="*/ 5 h 5"/>
                  <a:gd name="T16" fmla="*/ 73 w 241"/>
                  <a:gd name="T17" fmla="*/ 0 h 5"/>
                  <a:gd name="T18" fmla="*/ 4 w 241"/>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5">
                    <a:moveTo>
                      <a:pt x="78" y="0"/>
                    </a:moveTo>
                    <a:lnTo>
                      <a:pt x="78" y="5"/>
                    </a:lnTo>
                    <a:lnTo>
                      <a:pt x="241" y="5"/>
                    </a:lnTo>
                    <a:lnTo>
                      <a:pt x="241" y="0"/>
                    </a:lnTo>
                    <a:lnTo>
                      <a:pt x="78" y="0"/>
                    </a:lnTo>
                    <a:close/>
                    <a:moveTo>
                      <a:pt x="4" y="0"/>
                    </a:moveTo>
                    <a:lnTo>
                      <a:pt x="0" y="5"/>
                    </a:lnTo>
                    <a:lnTo>
                      <a:pt x="73" y="5"/>
                    </a:lnTo>
                    <a:lnTo>
                      <a:pt x="73" y="0"/>
                    </a:lnTo>
                    <a:lnTo>
                      <a:pt x="4" y="0"/>
                    </a:lnTo>
                    <a:close/>
                  </a:path>
                </a:pathLst>
              </a:custGeom>
              <a:solidFill>
                <a:srgbClr val="4D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36" name="Freeform 1556"/>
              <p:cNvSpPr>
                <a:spLocks noEditPoints="1"/>
              </p:cNvSpPr>
              <p:nvPr/>
            </p:nvSpPr>
            <p:spPr bwMode="auto">
              <a:xfrm>
                <a:off x="3896" y="1109"/>
                <a:ext cx="241" cy="5"/>
              </a:xfrm>
              <a:custGeom>
                <a:avLst/>
                <a:gdLst>
                  <a:gd name="T0" fmla="*/ 78 w 241"/>
                  <a:gd name="T1" fmla="*/ 0 h 5"/>
                  <a:gd name="T2" fmla="*/ 78 w 241"/>
                  <a:gd name="T3" fmla="*/ 5 h 5"/>
                  <a:gd name="T4" fmla="*/ 241 w 241"/>
                  <a:gd name="T5" fmla="*/ 5 h 5"/>
                  <a:gd name="T6" fmla="*/ 241 w 241"/>
                  <a:gd name="T7" fmla="*/ 0 h 5"/>
                  <a:gd name="T8" fmla="*/ 78 w 241"/>
                  <a:gd name="T9" fmla="*/ 0 h 5"/>
                  <a:gd name="T10" fmla="*/ 4 w 241"/>
                  <a:gd name="T11" fmla="*/ 0 h 5"/>
                  <a:gd name="T12" fmla="*/ 0 w 241"/>
                  <a:gd name="T13" fmla="*/ 5 h 5"/>
                  <a:gd name="T14" fmla="*/ 73 w 241"/>
                  <a:gd name="T15" fmla="*/ 5 h 5"/>
                  <a:gd name="T16" fmla="*/ 73 w 241"/>
                  <a:gd name="T17" fmla="*/ 0 h 5"/>
                  <a:gd name="T18" fmla="*/ 4 w 241"/>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5">
                    <a:moveTo>
                      <a:pt x="78" y="0"/>
                    </a:moveTo>
                    <a:lnTo>
                      <a:pt x="78" y="5"/>
                    </a:lnTo>
                    <a:lnTo>
                      <a:pt x="241" y="5"/>
                    </a:lnTo>
                    <a:lnTo>
                      <a:pt x="241" y="0"/>
                    </a:lnTo>
                    <a:lnTo>
                      <a:pt x="78" y="0"/>
                    </a:lnTo>
                    <a:moveTo>
                      <a:pt x="4" y="0"/>
                    </a:moveTo>
                    <a:lnTo>
                      <a:pt x="0" y="5"/>
                    </a:lnTo>
                    <a:lnTo>
                      <a:pt x="73" y="5"/>
                    </a:lnTo>
                    <a:lnTo>
                      <a:pt x="73"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37" name="Rectangle 1557"/>
              <p:cNvSpPr>
                <a:spLocks noChangeArrowheads="1"/>
              </p:cNvSpPr>
              <p:nvPr/>
            </p:nvSpPr>
            <p:spPr bwMode="auto">
              <a:xfrm>
                <a:off x="3969" y="1109"/>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38" name="Rectangle 1558"/>
              <p:cNvSpPr>
                <a:spLocks noChangeArrowheads="1"/>
              </p:cNvSpPr>
              <p:nvPr/>
            </p:nvSpPr>
            <p:spPr bwMode="auto">
              <a:xfrm>
                <a:off x="3969" y="1109"/>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39" name="Rectangle 1559"/>
              <p:cNvSpPr>
                <a:spLocks noChangeArrowheads="1"/>
              </p:cNvSpPr>
              <p:nvPr/>
            </p:nvSpPr>
            <p:spPr bwMode="auto">
              <a:xfrm>
                <a:off x="3803" y="1109"/>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40" name="Rectangle 1560"/>
              <p:cNvSpPr>
                <a:spLocks noChangeArrowheads="1"/>
              </p:cNvSpPr>
              <p:nvPr/>
            </p:nvSpPr>
            <p:spPr bwMode="auto">
              <a:xfrm>
                <a:off x="3803" y="1109"/>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41" name="Rectangle 1561"/>
              <p:cNvSpPr>
                <a:spLocks noChangeArrowheads="1"/>
              </p:cNvSpPr>
              <p:nvPr/>
            </p:nvSpPr>
            <p:spPr bwMode="auto">
              <a:xfrm>
                <a:off x="3636" y="1109"/>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42" name="Rectangle 1562"/>
              <p:cNvSpPr>
                <a:spLocks noChangeArrowheads="1"/>
              </p:cNvSpPr>
              <p:nvPr/>
            </p:nvSpPr>
            <p:spPr bwMode="auto">
              <a:xfrm>
                <a:off x="3636" y="1109"/>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43" name="Rectangle 1563"/>
              <p:cNvSpPr>
                <a:spLocks noChangeArrowheads="1"/>
              </p:cNvSpPr>
              <p:nvPr/>
            </p:nvSpPr>
            <p:spPr bwMode="auto">
              <a:xfrm>
                <a:off x="3470" y="1109"/>
                <a:ext cx="7"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44" name="Rectangle 1564"/>
              <p:cNvSpPr>
                <a:spLocks noChangeArrowheads="1"/>
              </p:cNvSpPr>
              <p:nvPr/>
            </p:nvSpPr>
            <p:spPr bwMode="auto">
              <a:xfrm>
                <a:off x="3470" y="1109"/>
                <a:ext cx="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45" name="Rectangle 1565"/>
              <p:cNvSpPr>
                <a:spLocks noChangeArrowheads="1"/>
              </p:cNvSpPr>
              <p:nvPr/>
            </p:nvSpPr>
            <p:spPr bwMode="auto">
              <a:xfrm>
                <a:off x="3304" y="1107"/>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46" name="Rectangle 1566"/>
              <p:cNvSpPr>
                <a:spLocks noChangeArrowheads="1"/>
              </p:cNvSpPr>
              <p:nvPr/>
            </p:nvSpPr>
            <p:spPr bwMode="auto">
              <a:xfrm>
                <a:off x="3304" y="1107"/>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47" name="Rectangle 1567"/>
              <p:cNvSpPr>
                <a:spLocks noChangeArrowheads="1"/>
              </p:cNvSpPr>
              <p:nvPr/>
            </p:nvSpPr>
            <p:spPr bwMode="auto">
              <a:xfrm>
                <a:off x="3139" y="1107"/>
                <a:ext cx="4"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48" name="Rectangle 1568"/>
              <p:cNvSpPr>
                <a:spLocks noChangeArrowheads="1"/>
              </p:cNvSpPr>
              <p:nvPr/>
            </p:nvSpPr>
            <p:spPr bwMode="auto">
              <a:xfrm>
                <a:off x="3139" y="1107"/>
                <a:ext cx="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49" name="Rectangle 1569"/>
              <p:cNvSpPr>
                <a:spLocks noChangeArrowheads="1"/>
              </p:cNvSpPr>
              <p:nvPr/>
            </p:nvSpPr>
            <p:spPr bwMode="auto">
              <a:xfrm>
                <a:off x="2973" y="1107"/>
                <a:ext cx="5"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50" name="Rectangle 1570"/>
              <p:cNvSpPr>
                <a:spLocks noChangeArrowheads="1"/>
              </p:cNvSpPr>
              <p:nvPr/>
            </p:nvSpPr>
            <p:spPr bwMode="auto">
              <a:xfrm>
                <a:off x="2973" y="1107"/>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51" name="Rectangle 1571"/>
              <p:cNvSpPr>
                <a:spLocks noChangeArrowheads="1"/>
              </p:cNvSpPr>
              <p:nvPr/>
            </p:nvSpPr>
            <p:spPr bwMode="auto">
              <a:xfrm>
                <a:off x="2805" y="1107"/>
                <a:ext cx="7"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52" name="Rectangle 1572"/>
              <p:cNvSpPr>
                <a:spLocks noChangeArrowheads="1"/>
              </p:cNvSpPr>
              <p:nvPr/>
            </p:nvSpPr>
            <p:spPr bwMode="auto">
              <a:xfrm>
                <a:off x="2805" y="1107"/>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53" name="Rectangle 1573"/>
              <p:cNvSpPr>
                <a:spLocks noChangeArrowheads="1"/>
              </p:cNvSpPr>
              <p:nvPr/>
            </p:nvSpPr>
            <p:spPr bwMode="auto">
              <a:xfrm>
                <a:off x="2640" y="1107"/>
                <a:ext cx="7"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54" name="Rectangle 1574"/>
              <p:cNvSpPr>
                <a:spLocks noChangeArrowheads="1"/>
              </p:cNvSpPr>
              <p:nvPr/>
            </p:nvSpPr>
            <p:spPr bwMode="auto">
              <a:xfrm>
                <a:off x="2640" y="1107"/>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55" name="Rectangle 1575"/>
              <p:cNvSpPr>
                <a:spLocks noChangeArrowheads="1"/>
              </p:cNvSpPr>
              <p:nvPr/>
            </p:nvSpPr>
            <p:spPr bwMode="auto">
              <a:xfrm>
                <a:off x="2474" y="1107"/>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56" name="Rectangle 1576"/>
              <p:cNvSpPr>
                <a:spLocks noChangeArrowheads="1"/>
              </p:cNvSpPr>
              <p:nvPr/>
            </p:nvSpPr>
            <p:spPr bwMode="auto">
              <a:xfrm>
                <a:off x="2474" y="1107"/>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57" name="Rectangle 1577"/>
              <p:cNvSpPr>
                <a:spLocks noChangeArrowheads="1"/>
              </p:cNvSpPr>
              <p:nvPr/>
            </p:nvSpPr>
            <p:spPr bwMode="auto">
              <a:xfrm>
                <a:off x="2308" y="1107"/>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58" name="Rectangle 1578"/>
              <p:cNvSpPr>
                <a:spLocks noChangeArrowheads="1"/>
              </p:cNvSpPr>
              <p:nvPr/>
            </p:nvSpPr>
            <p:spPr bwMode="auto">
              <a:xfrm>
                <a:off x="2308" y="1107"/>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59" name="Rectangle 1579"/>
              <p:cNvSpPr>
                <a:spLocks noChangeArrowheads="1"/>
              </p:cNvSpPr>
              <p:nvPr/>
            </p:nvSpPr>
            <p:spPr bwMode="auto">
              <a:xfrm>
                <a:off x="2143" y="1107"/>
                <a:ext cx="5" cy="4"/>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60" name="Rectangle 1580"/>
              <p:cNvSpPr>
                <a:spLocks noChangeArrowheads="1"/>
              </p:cNvSpPr>
              <p:nvPr/>
            </p:nvSpPr>
            <p:spPr bwMode="auto">
              <a:xfrm>
                <a:off x="2143" y="1107"/>
                <a:ext cx="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61" name="Rectangle 1581"/>
              <p:cNvSpPr>
                <a:spLocks noChangeArrowheads="1"/>
              </p:cNvSpPr>
              <p:nvPr/>
            </p:nvSpPr>
            <p:spPr bwMode="auto">
              <a:xfrm>
                <a:off x="1975" y="1104"/>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62" name="Rectangle 1582"/>
              <p:cNvSpPr>
                <a:spLocks noChangeArrowheads="1"/>
              </p:cNvSpPr>
              <p:nvPr/>
            </p:nvSpPr>
            <p:spPr bwMode="auto">
              <a:xfrm>
                <a:off x="1975" y="1104"/>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63" name="Rectangle 1583"/>
              <p:cNvSpPr>
                <a:spLocks noChangeArrowheads="1"/>
              </p:cNvSpPr>
              <p:nvPr/>
            </p:nvSpPr>
            <p:spPr bwMode="auto">
              <a:xfrm>
                <a:off x="1809" y="1104"/>
                <a:ext cx="7"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64" name="Rectangle 1584"/>
              <p:cNvSpPr>
                <a:spLocks noChangeArrowheads="1"/>
              </p:cNvSpPr>
              <p:nvPr/>
            </p:nvSpPr>
            <p:spPr bwMode="auto">
              <a:xfrm>
                <a:off x="1809" y="1104"/>
                <a:ext cx="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65" name="Rectangle 1585"/>
              <p:cNvSpPr>
                <a:spLocks noChangeArrowheads="1"/>
              </p:cNvSpPr>
              <p:nvPr/>
            </p:nvSpPr>
            <p:spPr bwMode="auto">
              <a:xfrm>
                <a:off x="1644" y="1104"/>
                <a:ext cx="4" cy="7"/>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66" name="Rectangle 1586"/>
              <p:cNvSpPr>
                <a:spLocks noChangeArrowheads="1"/>
              </p:cNvSpPr>
              <p:nvPr/>
            </p:nvSpPr>
            <p:spPr bwMode="auto">
              <a:xfrm>
                <a:off x="1644" y="1104"/>
                <a:ext cx="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67" name="Rectangle 1587"/>
              <p:cNvSpPr>
                <a:spLocks noChangeArrowheads="1"/>
              </p:cNvSpPr>
              <p:nvPr/>
            </p:nvSpPr>
            <p:spPr bwMode="auto">
              <a:xfrm>
                <a:off x="1478" y="1104"/>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68" name="Rectangle 1588"/>
              <p:cNvSpPr>
                <a:spLocks noChangeArrowheads="1"/>
              </p:cNvSpPr>
              <p:nvPr/>
            </p:nvSpPr>
            <p:spPr bwMode="auto">
              <a:xfrm>
                <a:off x="1478" y="1104"/>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69" name="Rectangle 1589"/>
              <p:cNvSpPr>
                <a:spLocks noChangeArrowheads="1"/>
              </p:cNvSpPr>
              <p:nvPr/>
            </p:nvSpPr>
            <p:spPr bwMode="auto">
              <a:xfrm>
                <a:off x="1312" y="1104"/>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70" name="Rectangle 1590"/>
              <p:cNvSpPr>
                <a:spLocks noChangeArrowheads="1"/>
              </p:cNvSpPr>
              <p:nvPr/>
            </p:nvSpPr>
            <p:spPr bwMode="auto">
              <a:xfrm>
                <a:off x="1312" y="1104"/>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71" name="Rectangle 1591"/>
              <p:cNvSpPr>
                <a:spLocks noChangeArrowheads="1"/>
              </p:cNvSpPr>
              <p:nvPr/>
            </p:nvSpPr>
            <p:spPr bwMode="auto">
              <a:xfrm>
                <a:off x="1144" y="1104"/>
                <a:ext cx="8"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72" name="Rectangle 1592"/>
              <p:cNvSpPr>
                <a:spLocks noChangeArrowheads="1"/>
              </p:cNvSpPr>
              <p:nvPr/>
            </p:nvSpPr>
            <p:spPr bwMode="auto">
              <a:xfrm>
                <a:off x="1144" y="1104"/>
                <a:ext cx="8"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73" name="Rectangle 1593"/>
              <p:cNvSpPr>
                <a:spLocks noChangeArrowheads="1"/>
              </p:cNvSpPr>
              <p:nvPr/>
            </p:nvSpPr>
            <p:spPr bwMode="auto">
              <a:xfrm>
                <a:off x="979" y="1104"/>
                <a:ext cx="5" cy="5"/>
              </a:xfrm>
              <a:prstGeom prst="rect">
                <a:avLst/>
              </a:prstGeom>
              <a:solidFill>
                <a:srgbClr val="83CA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74" name="Rectangle 1594"/>
              <p:cNvSpPr>
                <a:spLocks noChangeArrowheads="1"/>
              </p:cNvSpPr>
              <p:nvPr/>
            </p:nvSpPr>
            <p:spPr bwMode="auto">
              <a:xfrm>
                <a:off x="979" y="1104"/>
                <a:ext cx="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75" name="Freeform 1595"/>
              <p:cNvSpPr>
                <a:spLocks noEditPoints="1"/>
              </p:cNvSpPr>
              <p:nvPr/>
            </p:nvSpPr>
            <p:spPr bwMode="auto">
              <a:xfrm>
                <a:off x="1234" y="1142"/>
                <a:ext cx="1803" cy="1802"/>
              </a:xfrm>
              <a:custGeom>
                <a:avLst/>
                <a:gdLst>
                  <a:gd name="T0" fmla="*/ 0 w 1803"/>
                  <a:gd name="T1" fmla="*/ 1800 h 1802"/>
                  <a:gd name="T2" fmla="*/ 5 w 1803"/>
                  <a:gd name="T3" fmla="*/ 0 h 1802"/>
                  <a:gd name="T4" fmla="*/ 1803 w 1803"/>
                  <a:gd name="T5" fmla="*/ 2 h 1802"/>
                  <a:gd name="T6" fmla="*/ 1801 w 1803"/>
                  <a:gd name="T7" fmla="*/ 1802 h 1802"/>
                  <a:gd name="T8" fmla="*/ 0 w 1803"/>
                  <a:gd name="T9" fmla="*/ 1800 h 1802"/>
                  <a:gd name="T10" fmla="*/ 43 w 1803"/>
                  <a:gd name="T11" fmla="*/ 38 h 1802"/>
                  <a:gd name="T12" fmla="*/ 38 w 1803"/>
                  <a:gd name="T13" fmla="*/ 1762 h 1802"/>
                  <a:gd name="T14" fmla="*/ 1763 w 1803"/>
                  <a:gd name="T15" fmla="*/ 1764 h 1802"/>
                  <a:gd name="T16" fmla="*/ 1765 w 1803"/>
                  <a:gd name="T17" fmla="*/ 40 h 1802"/>
                  <a:gd name="T18" fmla="*/ 43 w 1803"/>
                  <a:gd name="T19" fmla="*/ 38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3" h="1802">
                    <a:moveTo>
                      <a:pt x="0" y="1800"/>
                    </a:moveTo>
                    <a:lnTo>
                      <a:pt x="5" y="0"/>
                    </a:lnTo>
                    <a:lnTo>
                      <a:pt x="1803" y="2"/>
                    </a:lnTo>
                    <a:lnTo>
                      <a:pt x="1801" y="1802"/>
                    </a:lnTo>
                    <a:lnTo>
                      <a:pt x="0" y="1800"/>
                    </a:lnTo>
                    <a:close/>
                    <a:moveTo>
                      <a:pt x="43" y="38"/>
                    </a:moveTo>
                    <a:lnTo>
                      <a:pt x="38" y="1762"/>
                    </a:lnTo>
                    <a:lnTo>
                      <a:pt x="1763" y="1764"/>
                    </a:lnTo>
                    <a:lnTo>
                      <a:pt x="1765" y="40"/>
                    </a:lnTo>
                    <a:lnTo>
                      <a:pt x="43"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076" name="Freeform 1596"/>
              <p:cNvSpPr>
                <a:spLocks noEditPoints="1"/>
              </p:cNvSpPr>
              <p:nvPr/>
            </p:nvSpPr>
            <p:spPr bwMode="auto">
              <a:xfrm>
                <a:off x="1234" y="1142"/>
                <a:ext cx="1803" cy="1802"/>
              </a:xfrm>
              <a:custGeom>
                <a:avLst/>
                <a:gdLst>
                  <a:gd name="T0" fmla="*/ 0 w 1803"/>
                  <a:gd name="T1" fmla="*/ 1800 h 1802"/>
                  <a:gd name="T2" fmla="*/ 5 w 1803"/>
                  <a:gd name="T3" fmla="*/ 0 h 1802"/>
                  <a:gd name="T4" fmla="*/ 1803 w 1803"/>
                  <a:gd name="T5" fmla="*/ 2 h 1802"/>
                  <a:gd name="T6" fmla="*/ 1801 w 1803"/>
                  <a:gd name="T7" fmla="*/ 1802 h 1802"/>
                  <a:gd name="T8" fmla="*/ 0 w 1803"/>
                  <a:gd name="T9" fmla="*/ 1800 h 1802"/>
                  <a:gd name="T10" fmla="*/ 43 w 1803"/>
                  <a:gd name="T11" fmla="*/ 38 h 1802"/>
                  <a:gd name="T12" fmla="*/ 38 w 1803"/>
                  <a:gd name="T13" fmla="*/ 1762 h 1802"/>
                  <a:gd name="T14" fmla="*/ 1763 w 1803"/>
                  <a:gd name="T15" fmla="*/ 1764 h 1802"/>
                  <a:gd name="T16" fmla="*/ 1765 w 1803"/>
                  <a:gd name="T17" fmla="*/ 40 h 1802"/>
                  <a:gd name="T18" fmla="*/ 43 w 1803"/>
                  <a:gd name="T19" fmla="*/ 38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3" h="1802">
                    <a:moveTo>
                      <a:pt x="0" y="1800"/>
                    </a:moveTo>
                    <a:lnTo>
                      <a:pt x="5" y="0"/>
                    </a:lnTo>
                    <a:lnTo>
                      <a:pt x="1803" y="2"/>
                    </a:lnTo>
                    <a:lnTo>
                      <a:pt x="1801" y="1802"/>
                    </a:lnTo>
                    <a:lnTo>
                      <a:pt x="0" y="1800"/>
                    </a:lnTo>
                    <a:moveTo>
                      <a:pt x="43" y="38"/>
                    </a:moveTo>
                    <a:lnTo>
                      <a:pt x="38" y="1762"/>
                    </a:lnTo>
                    <a:lnTo>
                      <a:pt x="1763" y="1764"/>
                    </a:lnTo>
                    <a:lnTo>
                      <a:pt x="1765" y="40"/>
                    </a:lnTo>
                    <a:lnTo>
                      <a:pt x="43"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077" name="Freeform 1597"/>
              <p:cNvSpPr>
                <a:spLocks noEditPoints="1"/>
              </p:cNvSpPr>
              <p:nvPr/>
            </p:nvSpPr>
            <p:spPr bwMode="auto">
              <a:xfrm>
                <a:off x="1816" y="1154"/>
                <a:ext cx="1209" cy="1210"/>
              </a:xfrm>
              <a:custGeom>
                <a:avLst/>
                <a:gdLst>
                  <a:gd name="T0" fmla="*/ 0 w 1209"/>
                  <a:gd name="T1" fmla="*/ 1210 h 1210"/>
                  <a:gd name="T2" fmla="*/ 3 w 1209"/>
                  <a:gd name="T3" fmla="*/ 0 h 1210"/>
                  <a:gd name="T4" fmla="*/ 1209 w 1209"/>
                  <a:gd name="T5" fmla="*/ 2 h 1210"/>
                  <a:gd name="T6" fmla="*/ 1207 w 1209"/>
                  <a:gd name="T7" fmla="*/ 1210 h 1210"/>
                  <a:gd name="T8" fmla="*/ 0 w 1209"/>
                  <a:gd name="T9" fmla="*/ 1210 h 1210"/>
                  <a:gd name="T10" fmla="*/ 17 w 1209"/>
                  <a:gd name="T11" fmla="*/ 14 h 1210"/>
                  <a:gd name="T12" fmla="*/ 14 w 1209"/>
                  <a:gd name="T13" fmla="*/ 1193 h 1210"/>
                  <a:gd name="T14" fmla="*/ 1193 w 1209"/>
                  <a:gd name="T15" fmla="*/ 1196 h 1210"/>
                  <a:gd name="T16" fmla="*/ 1195 w 1209"/>
                  <a:gd name="T17" fmla="*/ 17 h 1210"/>
                  <a:gd name="T18" fmla="*/ 17 w 1209"/>
                  <a:gd name="T19" fmla="*/ 14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9" h="1210">
                    <a:moveTo>
                      <a:pt x="0" y="1210"/>
                    </a:moveTo>
                    <a:lnTo>
                      <a:pt x="3" y="0"/>
                    </a:lnTo>
                    <a:lnTo>
                      <a:pt x="1209" y="2"/>
                    </a:lnTo>
                    <a:lnTo>
                      <a:pt x="1207" y="1210"/>
                    </a:lnTo>
                    <a:lnTo>
                      <a:pt x="0" y="1210"/>
                    </a:lnTo>
                    <a:close/>
                    <a:moveTo>
                      <a:pt x="17" y="14"/>
                    </a:moveTo>
                    <a:lnTo>
                      <a:pt x="14" y="1193"/>
                    </a:lnTo>
                    <a:lnTo>
                      <a:pt x="1193" y="1196"/>
                    </a:lnTo>
                    <a:lnTo>
                      <a:pt x="1195" y="17"/>
                    </a:lnTo>
                    <a:lnTo>
                      <a:pt x="1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078" name="Freeform 1598"/>
              <p:cNvSpPr>
                <a:spLocks noEditPoints="1"/>
              </p:cNvSpPr>
              <p:nvPr/>
            </p:nvSpPr>
            <p:spPr bwMode="auto">
              <a:xfrm>
                <a:off x="1816" y="1154"/>
                <a:ext cx="1209" cy="1210"/>
              </a:xfrm>
              <a:custGeom>
                <a:avLst/>
                <a:gdLst>
                  <a:gd name="T0" fmla="*/ 0 w 1209"/>
                  <a:gd name="T1" fmla="*/ 1210 h 1210"/>
                  <a:gd name="T2" fmla="*/ 3 w 1209"/>
                  <a:gd name="T3" fmla="*/ 0 h 1210"/>
                  <a:gd name="T4" fmla="*/ 1209 w 1209"/>
                  <a:gd name="T5" fmla="*/ 2 h 1210"/>
                  <a:gd name="T6" fmla="*/ 1207 w 1209"/>
                  <a:gd name="T7" fmla="*/ 1210 h 1210"/>
                  <a:gd name="T8" fmla="*/ 0 w 1209"/>
                  <a:gd name="T9" fmla="*/ 1210 h 1210"/>
                  <a:gd name="T10" fmla="*/ 17 w 1209"/>
                  <a:gd name="T11" fmla="*/ 14 h 1210"/>
                  <a:gd name="T12" fmla="*/ 14 w 1209"/>
                  <a:gd name="T13" fmla="*/ 1193 h 1210"/>
                  <a:gd name="T14" fmla="*/ 1193 w 1209"/>
                  <a:gd name="T15" fmla="*/ 1196 h 1210"/>
                  <a:gd name="T16" fmla="*/ 1195 w 1209"/>
                  <a:gd name="T17" fmla="*/ 17 h 1210"/>
                  <a:gd name="T18" fmla="*/ 17 w 1209"/>
                  <a:gd name="T19" fmla="*/ 14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9" h="1210">
                    <a:moveTo>
                      <a:pt x="0" y="1210"/>
                    </a:moveTo>
                    <a:lnTo>
                      <a:pt x="3" y="0"/>
                    </a:lnTo>
                    <a:lnTo>
                      <a:pt x="1209" y="2"/>
                    </a:lnTo>
                    <a:lnTo>
                      <a:pt x="1207" y="1210"/>
                    </a:lnTo>
                    <a:lnTo>
                      <a:pt x="0" y="1210"/>
                    </a:lnTo>
                    <a:moveTo>
                      <a:pt x="17" y="14"/>
                    </a:moveTo>
                    <a:lnTo>
                      <a:pt x="14" y="1193"/>
                    </a:lnTo>
                    <a:lnTo>
                      <a:pt x="1193" y="1196"/>
                    </a:lnTo>
                    <a:lnTo>
                      <a:pt x="1195" y="17"/>
                    </a:lnTo>
                    <a:lnTo>
                      <a:pt x="17"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079" name="Freeform 1599"/>
              <p:cNvSpPr>
                <a:spLocks noEditPoints="1"/>
              </p:cNvSpPr>
              <p:nvPr/>
            </p:nvSpPr>
            <p:spPr bwMode="auto">
              <a:xfrm>
                <a:off x="1249" y="1154"/>
                <a:ext cx="584" cy="758"/>
              </a:xfrm>
              <a:custGeom>
                <a:avLst/>
                <a:gdLst>
                  <a:gd name="T0" fmla="*/ 0 w 584"/>
                  <a:gd name="T1" fmla="*/ 755 h 758"/>
                  <a:gd name="T2" fmla="*/ 2 w 584"/>
                  <a:gd name="T3" fmla="*/ 0 h 758"/>
                  <a:gd name="T4" fmla="*/ 584 w 584"/>
                  <a:gd name="T5" fmla="*/ 0 h 758"/>
                  <a:gd name="T6" fmla="*/ 584 w 584"/>
                  <a:gd name="T7" fmla="*/ 758 h 758"/>
                  <a:gd name="T8" fmla="*/ 0 w 584"/>
                  <a:gd name="T9" fmla="*/ 755 h 758"/>
                  <a:gd name="T10" fmla="*/ 16 w 584"/>
                  <a:gd name="T11" fmla="*/ 14 h 758"/>
                  <a:gd name="T12" fmla="*/ 14 w 584"/>
                  <a:gd name="T13" fmla="*/ 741 h 758"/>
                  <a:gd name="T14" fmla="*/ 567 w 584"/>
                  <a:gd name="T15" fmla="*/ 743 h 758"/>
                  <a:gd name="T16" fmla="*/ 570 w 584"/>
                  <a:gd name="T17" fmla="*/ 14 h 758"/>
                  <a:gd name="T18" fmla="*/ 16 w 584"/>
                  <a:gd name="T19" fmla="*/ 14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4" h="758">
                    <a:moveTo>
                      <a:pt x="0" y="755"/>
                    </a:moveTo>
                    <a:lnTo>
                      <a:pt x="2" y="0"/>
                    </a:lnTo>
                    <a:lnTo>
                      <a:pt x="584" y="0"/>
                    </a:lnTo>
                    <a:lnTo>
                      <a:pt x="584" y="758"/>
                    </a:lnTo>
                    <a:lnTo>
                      <a:pt x="0" y="755"/>
                    </a:lnTo>
                    <a:close/>
                    <a:moveTo>
                      <a:pt x="16" y="14"/>
                    </a:moveTo>
                    <a:lnTo>
                      <a:pt x="14" y="741"/>
                    </a:lnTo>
                    <a:lnTo>
                      <a:pt x="567" y="743"/>
                    </a:lnTo>
                    <a:lnTo>
                      <a:pt x="570" y="14"/>
                    </a:lnTo>
                    <a:lnTo>
                      <a:pt x="1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080" name="Freeform 1600"/>
              <p:cNvSpPr>
                <a:spLocks noEditPoints="1"/>
              </p:cNvSpPr>
              <p:nvPr/>
            </p:nvSpPr>
            <p:spPr bwMode="auto">
              <a:xfrm>
                <a:off x="1246" y="1895"/>
                <a:ext cx="587" cy="1037"/>
              </a:xfrm>
              <a:custGeom>
                <a:avLst/>
                <a:gdLst>
                  <a:gd name="T0" fmla="*/ 0 w 587"/>
                  <a:gd name="T1" fmla="*/ 1035 h 1037"/>
                  <a:gd name="T2" fmla="*/ 3 w 587"/>
                  <a:gd name="T3" fmla="*/ 0 h 1037"/>
                  <a:gd name="T4" fmla="*/ 587 w 587"/>
                  <a:gd name="T5" fmla="*/ 2 h 1037"/>
                  <a:gd name="T6" fmla="*/ 584 w 587"/>
                  <a:gd name="T7" fmla="*/ 1037 h 1037"/>
                  <a:gd name="T8" fmla="*/ 0 w 587"/>
                  <a:gd name="T9" fmla="*/ 1035 h 1037"/>
                  <a:gd name="T10" fmla="*/ 17 w 587"/>
                  <a:gd name="T11" fmla="*/ 14 h 1037"/>
                  <a:gd name="T12" fmla="*/ 17 w 587"/>
                  <a:gd name="T13" fmla="*/ 1021 h 1037"/>
                  <a:gd name="T14" fmla="*/ 568 w 587"/>
                  <a:gd name="T15" fmla="*/ 1021 h 1037"/>
                  <a:gd name="T16" fmla="*/ 570 w 587"/>
                  <a:gd name="T17" fmla="*/ 17 h 1037"/>
                  <a:gd name="T18" fmla="*/ 17 w 587"/>
                  <a:gd name="T19" fmla="*/ 14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1037">
                    <a:moveTo>
                      <a:pt x="0" y="1035"/>
                    </a:moveTo>
                    <a:lnTo>
                      <a:pt x="3" y="0"/>
                    </a:lnTo>
                    <a:lnTo>
                      <a:pt x="587" y="2"/>
                    </a:lnTo>
                    <a:lnTo>
                      <a:pt x="584" y="1037"/>
                    </a:lnTo>
                    <a:lnTo>
                      <a:pt x="0" y="1035"/>
                    </a:lnTo>
                    <a:close/>
                    <a:moveTo>
                      <a:pt x="17" y="14"/>
                    </a:moveTo>
                    <a:lnTo>
                      <a:pt x="17" y="1021"/>
                    </a:lnTo>
                    <a:lnTo>
                      <a:pt x="568" y="1021"/>
                    </a:lnTo>
                    <a:lnTo>
                      <a:pt x="570" y="17"/>
                    </a:lnTo>
                    <a:lnTo>
                      <a:pt x="1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081" name="Freeform 1601"/>
              <p:cNvSpPr>
                <a:spLocks/>
              </p:cNvSpPr>
              <p:nvPr/>
            </p:nvSpPr>
            <p:spPr bwMode="auto">
              <a:xfrm>
                <a:off x="3117" y="1194"/>
                <a:ext cx="22" cy="1707"/>
              </a:xfrm>
              <a:custGeom>
                <a:avLst/>
                <a:gdLst>
                  <a:gd name="T0" fmla="*/ 0 w 22"/>
                  <a:gd name="T1" fmla="*/ 1707 h 1707"/>
                  <a:gd name="T2" fmla="*/ 3 w 22"/>
                  <a:gd name="T3" fmla="*/ 0 h 1707"/>
                  <a:gd name="T4" fmla="*/ 22 w 22"/>
                  <a:gd name="T5" fmla="*/ 0 h 1707"/>
                  <a:gd name="T6" fmla="*/ 19 w 22"/>
                  <a:gd name="T7" fmla="*/ 1707 h 1707"/>
                  <a:gd name="T8" fmla="*/ 0 w 22"/>
                  <a:gd name="T9" fmla="*/ 1707 h 1707"/>
                </a:gdLst>
                <a:ahLst/>
                <a:cxnLst>
                  <a:cxn ang="0">
                    <a:pos x="T0" y="T1"/>
                  </a:cxn>
                  <a:cxn ang="0">
                    <a:pos x="T2" y="T3"/>
                  </a:cxn>
                  <a:cxn ang="0">
                    <a:pos x="T4" y="T5"/>
                  </a:cxn>
                  <a:cxn ang="0">
                    <a:pos x="T6" y="T7"/>
                  </a:cxn>
                  <a:cxn ang="0">
                    <a:pos x="T8" y="T9"/>
                  </a:cxn>
                </a:cxnLst>
                <a:rect l="0" t="0" r="r" b="b"/>
                <a:pathLst>
                  <a:path w="22" h="1707">
                    <a:moveTo>
                      <a:pt x="0" y="1707"/>
                    </a:moveTo>
                    <a:lnTo>
                      <a:pt x="3" y="0"/>
                    </a:lnTo>
                    <a:lnTo>
                      <a:pt x="22" y="0"/>
                    </a:lnTo>
                    <a:lnTo>
                      <a:pt x="19" y="1707"/>
                    </a:lnTo>
                    <a:lnTo>
                      <a:pt x="0" y="17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082" name="Freeform 1602"/>
              <p:cNvSpPr>
                <a:spLocks/>
              </p:cNvSpPr>
              <p:nvPr/>
            </p:nvSpPr>
            <p:spPr bwMode="auto">
              <a:xfrm>
                <a:off x="3087" y="1154"/>
                <a:ext cx="85" cy="40"/>
              </a:xfrm>
              <a:custGeom>
                <a:avLst/>
                <a:gdLst>
                  <a:gd name="T0" fmla="*/ 0 w 85"/>
                  <a:gd name="T1" fmla="*/ 40 h 40"/>
                  <a:gd name="T2" fmla="*/ 42 w 85"/>
                  <a:gd name="T3" fmla="*/ 0 h 40"/>
                  <a:gd name="T4" fmla="*/ 85 w 85"/>
                  <a:gd name="T5" fmla="*/ 40 h 40"/>
                  <a:gd name="T6" fmla="*/ 0 w 85"/>
                  <a:gd name="T7" fmla="*/ 40 h 40"/>
                </a:gdLst>
                <a:ahLst/>
                <a:cxnLst>
                  <a:cxn ang="0">
                    <a:pos x="T0" y="T1"/>
                  </a:cxn>
                  <a:cxn ang="0">
                    <a:pos x="T2" y="T3"/>
                  </a:cxn>
                  <a:cxn ang="0">
                    <a:pos x="T4" y="T5"/>
                  </a:cxn>
                  <a:cxn ang="0">
                    <a:pos x="T6" y="T7"/>
                  </a:cxn>
                </a:cxnLst>
                <a:rect l="0" t="0" r="r" b="b"/>
                <a:pathLst>
                  <a:path w="85" h="40">
                    <a:moveTo>
                      <a:pt x="0" y="40"/>
                    </a:moveTo>
                    <a:lnTo>
                      <a:pt x="42" y="0"/>
                    </a:lnTo>
                    <a:lnTo>
                      <a:pt x="85" y="40"/>
                    </a:lnTo>
                    <a:lnTo>
                      <a:pt x="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83" name="Freeform 1603"/>
              <p:cNvSpPr>
                <a:spLocks/>
              </p:cNvSpPr>
              <p:nvPr/>
            </p:nvSpPr>
            <p:spPr bwMode="auto">
              <a:xfrm>
                <a:off x="3084" y="2901"/>
                <a:ext cx="85" cy="41"/>
              </a:xfrm>
              <a:custGeom>
                <a:avLst/>
                <a:gdLst>
                  <a:gd name="T0" fmla="*/ 85 w 85"/>
                  <a:gd name="T1" fmla="*/ 0 h 41"/>
                  <a:gd name="T2" fmla="*/ 43 w 85"/>
                  <a:gd name="T3" fmla="*/ 41 h 41"/>
                  <a:gd name="T4" fmla="*/ 0 w 85"/>
                  <a:gd name="T5" fmla="*/ 0 h 41"/>
                  <a:gd name="T6" fmla="*/ 85 w 85"/>
                  <a:gd name="T7" fmla="*/ 0 h 41"/>
                </a:gdLst>
                <a:ahLst/>
                <a:cxnLst>
                  <a:cxn ang="0">
                    <a:pos x="T0" y="T1"/>
                  </a:cxn>
                  <a:cxn ang="0">
                    <a:pos x="T2" y="T3"/>
                  </a:cxn>
                  <a:cxn ang="0">
                    <a:pos x="T4" y="T5"/>
                  </a:cxn>
                  <a:cxn ang="0">
                    <a:pos x="T6" y="T7"/>
                  </a:cxn>
                </a:cxnLst>
                <a:rect l="0" t="0" r="r" b="b"/>
                <a:pathLst>
                  <a:path w="85" h="41">
                    <a:moveTo>
                      <a:pt x="85" y="0"/>
                    </a:moveTo>
                    <a:lnTo>
                      <a:pt x="43" y="41"/>
                    </a:lnTo>
                    <a:lnTo>
                      <a:pt x="0" y="0"/>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84" name="Freeform 1604"/>
              <p:cNvSpPr>
                <a:spLocks/>
              </p:cNvSpPr>
              <p:nvPr/>
            </p:nvSpPr>
            <p:spPr bwMode="auto">
              <a:xfrm>
                <a:off x="1298" y="1047"/>
                <a:ext cx="1680" cy="22"/>
              </a:xfrm>
              <a:custGeom>
                <a:avLst/>
                <a:gdLst>
                  <a:gd name="T0" fmla="*/ 0 w 1680"/>
                  <a:gd name="T1" fmla="*/ 17 h 22"/>
                  <a:gd name="T2" fmla="*/ 0 w 1680"/>
                  <a:gd name="T3" fmla="*/ 0 h 22"/>
                  <a:gd name="T4" fmla="*/ 1680 w 1680"/>
                  <a:gd name="T5" fmla="*/ 3 h 22"/>
                  <a:gd name="T6" fmla="*/ 1680 w 1680"/>
                  <a:gd name="T7" fmla="*/ 22 h 22"/>
                  <a:gd name="T8" fmla="*/ 0 w 1680"/>
                  <a:gd name="T9" fmla="*/ 17 h 22"/>
                </a:gdLst>
                <a:ahLst/>
                <a:cxnLst>
                  <a:cxn ang="0">
                    <a:pos x="T0" y="T1"/>
                  </a:cxn>
                  <a:cxn ang="0">
                    <a:pos x="T2" y="T3"/>
                  </a:cxn>
                  <a:cxn ang="0">
                    <a:pos x="T4" y="T5"/>
                  </a:cxn>
                  <a:cxn ang="0">
                    <a:pos x="T6" y="T7"/>
                  </a:cxn>
                  <a:cxn ang="0">
                    <a:pos x="T8" y="T9"/>
                  </a:cxn>
                </a:cxnLst>
                <a:rect l="0" t="0" r="r" b="b"/>
                <a:pathLst>
                  <a:path w="1680" h="22">
                    <a:moveTo>
                      <a:pt x="0" y="17"/>
                    </a:moveTo>
                    <a:lnTo>
                      <a:pt x="0" y="0"/>
                    </a:lnTo>
                    <a:lnTo>
                      <a:pt x="1680" y="3"/>
                    </a:lnTo>
                    <a:lnTo>
                      <a:pt x="1680" y="22"/>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85" name="Freeform 1605"/>
              <p:cNvSpPr>
                <a:spLocks/>
              </p:cNvSpPr>
              <p:nvPr/>
            </p:nvSpPr>
            <p:spPr bwMode="auto">
              <a:xfrm>
                <a:off x="2978" y="1017"/>
                <a:ext cx="40" cy="85"/>
              </a:xfrm>
              <a:custGeom>
                <a:avLst/>
                <a:gdLst>
                  <a:gd name="T0" fmla="*/ 0 w 40"/>
                  <a:gd name="T1" fmla="*/ 0 h 85"/>
                  <a:gd name="T2" fmla="*/ 40 w 40"/>
                  <a:gd name="T3" fmla="*/ 42 h 85"/>
                  <a:gd name="T4" fmla="*/ 0 w 40"/>
                  <a:gd name="T5" fmla="*/ 85 h 85"/>
                  <a:gd name="T6" fmla="*/ 0 w 40"/>
                  <a:gd name="T7" fmla="*/ 0 h 85"/>
                </a:gdLst>
                <a:ahLst/>
                <a:cxnLst>
                  <a:cxn ang="0">
                    <a:pos x="T0" y="T1"/>
                  </a:cxn>
                  <a:cxn ang="0">
                    <a:pos x="T2" y="T3"/>
                  </a:cxn>
                  <a:cxn ang="0">
                    <a:pos x="T4" y="T5"/>
                  </a:cxn>
                  <a:cxn ang="0">
                    <a:pos x="T6" y="T7"/>
                  </a:cxn>
                </a:cxnLst>
                <a:rect l="0" t="0" r="r" b="b"/>
                <a:pathLst>
                  <a:path w="40" h="85">
                    <a:moveTo>
                      <a:pt x="0" y="0"/>
                    </a:moveTo>
                    <a:lnTo>
                      <a:pt x="40" y="42"/>
                    </a:lnTo>
                    <a:lnTo>
                      <a:pt x="0" y="8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86" name="Freeform 1606"/>
              <p:cNvSpPr>
                <a:spLocks/>
              </p:cNvSpPr>
              <p:nvPr/>
            </p:nvSpPr>
            <p:spPr bwMode="auto">
              <a:xfrm>
                <a:off x="1258" y="1012"/>
                <a:ext cx="40" cy="87"/>
              </a:xfrm>
              <a:custGeom>
                <a:avLst/>
                <a:gdLst>
                  <a:gd name="T0" fmla="*/ 40 w 40"/>
                  <a:gd name="T1" fmla="*/ 87 h 87"/>
                  <a:gd name="T2" fmla="*/ 0 w 40"/>
                  <a:gd name="T3" fmla="*/ 45 h 87"/>
                  <a:gd name="T4" fmla="*/ 40 w 40"/>
                  <a:gd name="T5" fmla="*/ 0 h 87"/>
                  <a:gd name="T6" fmla="*/ 40 w 40"/>
                  <a:gd name="T7" fmla="*/ 87 h 87"/>
                </a:gdLst>
                <a:ahLst/>
                <a:cxnLst>
                  <a:cxn ang="0">
                    <a:pos x="T0" y="T1"/>
                  </a:cxn>
                  <a:cxn ang="0">
                    <a:pos x="T2" y="T3"/>
                  </a:cxn>
                  <a:cxn ang="0">
                    <a:pos x="T4" y="T5"/>
                  </a:cxn>
                  <a:cxn ang="0">
                    <a:pos x="T6" y="T7"/>
                  </a:cxn>
                </a:cxnLst>
                <a:rect l="0" t="0" r="r" b="b"/>
                <a:pathLst>
                  <a:path w="40" h="87">
                    <a:moveTo>
                      <a:pt x="40" y="87"/>
                    </a:moveTo>
                    <a:lnTo>
                      <a:pt x="0" y="45"/>
                    </a:lnTo>
                    <a:lnTo>
                      <a:pt x="40" y="0"/>
                    </a:lnTo>
                    <a:lnTo>
                      <a:pt x="40"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87" name="Freeform 1607"/>
              <p:cNvSpPr>
                <a:spLocks/>
              </p:cNvSpPr>
              <p:nvPr/>
            </p:nvSpPr>
            <p:spPr bwMode="auto">
              <a:xfrm>
                <a:off x="2997" y="1377"/>
                <a:ext cx="40" cy="764"/>
              </a:xfrm>
              <a:custGeom>
                <a:avLst/>
                <a:gdLst>
                  <a:gd name="T0" fmla="*/ 0 w 40"/>
                  <a:gd name="T1" fmla="*/ 764 h 764"/>
                  <a:gd name="T2" fmla="*/ 2 w 40"/>
                  <a:gd name="T3" fmla="*/ 0 h 764"/>
                  <a:gd name="T4" fmla="*/ 40 w 40"/>
                  <a:gd name="T5" fmla="*/ 0 h 764"/>
                  <a:gd name="T6" fmla="*/ 38 w 40"/>
                  <a:gd name="T7" fmla="*/ 764 h 764"/>
                  <a:gd name="T8" fmla="*/ 0 w 40"/>
                  <a:gd name="T9" fmla="*/ 764 h 764"/>
                </a:gdLst>
                <a:ahLst/>
                <a:cxnLst>
                  <a:cxn ang="0">
                    <a:pos x="T0" y="T1"/>
                  </a:cxn>
                  <a:cxn ang="0">
                    <a:pos x="T2" y="T3"/>
                  </a:cxn>
                  <a:cxn ang="0">
                    <a:pos x="T4" y="T5"/>
                  </a:cxn>
                  <a:cxn ang="0">
                    <a:pos x="T6" y="T7"/>
                  </a:cxn>
                  <a:cxn ang="0">
                    <a:pos x="T8" y="T9"/>
                  </a:cxn>
                </a:cxnLst>
                <a:rect l="0" t="0" r="r" b="b"/>
                <a:pathLst>
                  <a:path w="40" h="764">
                    <a:moveTo>
                      <a:pt x="0" y="764"/>
                    </a:moveTo>
                    <a:lnTo>
                      <a:pt x="2" y="0"/>
                    </a:lnTo>
                    <a:lnTo>
                      <a:pt x="40" y="0"/>
                    </a:lnTo>
                    <a:lnTo>
                      <a:pt x="38" y="764"/>
                    </a:lnTo>
                    <a:lnTo>
                      <a:pt x="0" y="7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088" name="Freeform 1608"/>
              <p:cNvSpPr>
                <a:spLocks/>
              </p:cNvSpPr>
              <p:nvPr/>
            </p:nvSpPr>
            <p:spPr bwMode="auto">
              <a:xfrm>
                <a:off x="2041" y="1142"/>
                <a:ext cx="762" cy="40"/>
              </a:xfrm>
              <a:custGeom>
                <a:avLst/>
                <a:gdLst>
                  <a:gd name="T0" fmla="*/ 0 w 762"/>
                  <a:gd name="T1" fmla="*/ 38 h 40"/>
                  <a:gd name="T2" fmla="*/ 0 w 762"/>
                  <a:gd name="T3" fmla="*/ 0 h 40"/>
                  <a:gd name="T4" fmla="*/ 762 w 762"/>
                  <a:gd name="T5" fmla="*/ 2 h 40"/>
                  <a:gd name="T6" fmla="*/ 762 w 762"/>
                  <a:gd name="T7" fmla="*/ 40 h 40"/>
                  <a:gd name="T8" fmla="*/ 0 w 762"/>
                  <a:gd name="T9" fmla="*/ 38 h 40"/>
                </a:gdLst>
                <a:ahLst/>
                <a:cxnLst>
                  <a:cxn ang="0">
                    <a:pos x="T0" y="T1"/>
                  </a:cxn>
                  <a:cxn ang="0">
                    <a:pos x="T2" y="T3"/>
                  </a:cxn>
                  <a:cxn ang="0">
                    <a:pos x="T4" y="T5"/>
                  </a:cxn>
                  <a:cxn ang="0">
                    <a:pos x="T6" y="T7"/>
                  </a:cxn>
                  <a:cxn ang="0">
                    <a:pos x="T8" y="T9"/>
                  </a:cxn>
                </a:cxnLst>
                <a:rect l="0" t="0" r="r" b="b"/>
                <a:pathLst>
                  <a:path w="762" h="40">
                    <a:moveTo>
                      <a:pt x="0" y="38"/>
                    </a:moveTo>
                    <a:lnTo>
                      <a:pt x="0" y="0"/>
                    </a:lnTo>
                    <a:lnTo>
                      <a:pt x="762" y="2"/>
                    </a:lnTo>
                    <a:lnTo>
                      <a:pt x="762" y="40"/>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89" name="Freeform 1609"/>
              <p:cNvSpPr>
                <a:spLocks/>
              </p:cNvSpPr>
              <p:nvPr/>
            </p:nvSpPr>
            <p:spPr bwMode="auto">
              <a:xfrm>
                <a:off x="1237" y="1277"/>
                <a:ext cx="40" cy="483"/>
              </a:xfrm>
              <a:custGeom>
                <a:avLst/>
                <a:gdLst>
                  <a:gd name="T0" fmla="*/ 0 w 40"/>
                  <a:gd name="T1" fmla="*/ 483 h 483"/>
                  <a:gd name="T2" fmla="*/ 2 w 40"/>
                  <a:gd name="T3" fmla="*/ 0 h 483"/>
                  <a:gd name="T4" fmla="*/ 40 w 40"/>
                  <a:gd name="T5" fmla="*/ 0 h 483"/>
                  <a:gd name="T6" fmla="*/ 38 w 40"/>
                  <a:gd name="T7" fmla="*/ 483 h 483"/>
                  <a:gd name="T8" fmla="*/ 0 w 40"/>
                  <a:gd name="T9" fmla="*/ 483 h 483"/>
                </a:gdLst>
                <a:ahLst/>
                <a:cxnLst>
                  <a:cxn ang="0">
                    <a:pos x="T0" y="T1"/>
                  </a:cxn>
                  <a:cxn ang="0">
                    <a:pos x="T2" y="T3"/>
                  </a:cxn>
                  <a:cxn ang="0">
                    <a:pos x="T4" y="T5"/>
                  </a:cxn>
                  <a:cxn ang="0">
                    <a:pos x="T6" y="T7"/>
                  </a:cxn>
                  <a:cxn ang="0">
                    <a:pos x="T8" y="T9"/>
                  </a:cxn>
                </a:cxnLst>
                <a:rect l="0" t="0" r="r" b="b"/>
                <a:pathLst>
                  <a:path w="40" h="483">
                    <a:moveTo>
                      <a:pt x="0" y="483"/>
                    </a:moveTo>
                    <a:lnTo>
                      <a:pt x="2" y="0"/>
                    </a:lnTo>
                    <a:lnTo>
                      <a:pt x="40" y="0"/>
                    </a:lnTo>
                    <a:lnTo>
                      <a:pt x="38" y="483"/>
                    </a:lnTo>
                    <a:lnTo>
                      <a:pt x="0"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090" name="Freeform 1610"/>
              <p:cNvSpPr>
                <a:spLocks/>
              </p:cNvSpPr>
              <p:nvPr/>
            </p:nvSpPr>
            <p:spPr bwMode="auto">
              <a:xfrm>
                <a:off x="1237" y="2172"/>
                <a:ext cx="38" cy="483"/>
              </a:xfrm>
              <a:custGeom>
                <a:avLst/>
                <a:gdLst>
                  <a:gd name="T0" fmla="*/ 0 w 38"/>
                  <a:gd name="T1" fmla="*/ 481 h 483"/>
                  <a:gd name="T2" fmla="*/ 0 w 38"/>
                  <a:gd name="T3" fmla="*/ 0 h 483"/>
                  <a:gd name="T4" fmla="*/ 38 w 38"/>
                  <a:gd name="T5" fmla="*/ 0 h 483"/>
                  <a:gd name="T6" fmla="*/ 38 w 38"/>
                  <a:gd name="T7" fmla="*/ 483 h 483"/>
                  <a:gd name="T8" fmla="*/ 0 w 38"/>
                  <a:gd name="T9" fmla="*/ 481 h 483"/>
                </a:gdLst>
                <a:ahLst/>
                <a:cxnLst>
                  <a:cxn ang="0">
                    <a:pos x="T0" y="T1"/>
                  </a:cxn>
                  <a:cxn ang="0">
                    <a:pos x="T2" y="T3"/>
                  </a:cxn>
                  <a:cxn ang="0">
                    <a:pos x="T4" y="T5"/>
                  </a:cxn>
                  <a:cxn ang="0">
                    <a:pos x="T6" y="T7"/>
                  </a:cxn>
                  <a:cxn ang="0">
                    <a:pos x="T8" y="T9"/>
                  </a:cxn>
                </a:cxnLst>
                <a:rect l="0" t="0" r="r" b="b"/>
                <a:pathLst>
                  <a:path w="38" h="483">
                    <a:moveTo>
                      <a:pt x="0" y="481"/>
                    </a:moveTo>
                    <a:lnTo>
                      <a:pt x="0" y="0"/>
                    </a:lnTo>
                    <a:lnTo>
                      <a:pt x="38" y="0"/>
                    </a:lnTo>
                    <a:lnTo>
                      <a:pt x="38" y="483"/>
                    </a:lnTo>
                    <a:lnTo>
                      <a:pt x="0" y="4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091" name="Freeform 1611"/>
              <p:cNvSpPr>
                <a:spLocks noEditPoints="1"/>
              </p:cNvSpPr>
              <p:nvPr/>
            </p:nvSpPr>
            <p:spPr bwMode="auto">
              <a:xfrm>
                <a:off x="1433" y="1265"/>
                <a:ext cx="215" cy="216"/>
              </a:xfrm>
              <a:custGeom>
                <a:avLst/>
                <a:gdLst>
                  <a:gd name="T0" fmla="*/ 0 w 91"/>
                  <a:gd name="T1" fmla="*/ 46 h 91"/>
                  <a:gd name="T2" fmla="*/ 46 w 91"/>
                  <a:gd name="T3" fmla="*/ 0 h 91"/>
                  <a:gd name="T4" fmla="*/ 91 w 91"/>
                  <a:gd name="T5" fmla="*/ 46 h 91"/>
                  <a:gd name="T6" fmla="*/ 46 w 91"/>
                  <a:gd name="T7" fmla="*/ 91 h 91"/>
                  <a:gd name="T8" fmla="*/ 0 w 91"/>
                  <a:gd name="T9" fmla="*/ 46 h 91"/>
                  <a:gd name="T10" fmla="*/ 85 w 91"/>
                  <a:gd name="T11" fmla="*/ 46 h 91"/>
                  <a:gd name="T12" fmla="*/ 46 w 91"/>
                  <a:gd name="T13" fmla="*/ 6 h 91"/>
                  <a:gd name="T14" fmla="*/ 6 w 91"/>
                  <a:gd name="T15" fmla="*/ 46 h 91"/>
                  <a:gd name="T16" fmla="*/ 46 w 91"/>
                  <a:gd name="T17" fmla="*/ 85 h 91"/>
                  <a:gd name="T18" fmla="*/ 85 w 91"/>
                  <a:gd name="T19"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0" y="46"/>
                    </a:moveTo>
                    <a:cubicBezTo>
                      <a:pt x="0" y="20"/>
                      <a:pt x="21" y="0"/>
                      <a:pt x="46" y="0"/>
                    </a:cubicBezTo>
                    <a:cubicBezTo>
                      <a:pt x="71" y="0"/>
                      <a:pt x="91" y="21"/>
                      <a:pt x="91" y="46"/>
                    </a:cubicBezTo>
                    <a:cubicBezTo>
                      <a:pt x="91" y="71"/>
                      <a:pt x="71" y="91"/>
                      <a:pt x="46" y="91"/>
                    </a:cubicBezTo>
                    <a:cubicBezTo>
                      <a:pt x="20" y="91"/>
                      <a:pt x="0" y="71"/>
                      <a:pt x="0" y="46"/>
                    </a:cubicBezTo>
                    <a:close/>
                    <a:moveTo>
                      <a:pt x="85" y="46"/>
                    </a:moveTo>
                    <a:cubicBezTo>
                      <a:pt x="85" y="24"/>
                      <a:pt x="67" y="6"/>
                      <a:pt x="46" y="6"/>
                    </a:cubicBezTo>
                    <a:cubicBezTo>
                      <a:pt x="24" y="6"/>
                      <a:pt x="6" y="24"/>
                      <a:pt x="6" y="46"/>
                    </a:cubicBezTo>
                    <a:cubicBezTo>
                      <a:pt x="6" y="67"/>
                      <a:pt x="24" y="85"/>
                      <a:pt x="46" y="85"/>
                    </a:cubicBezTo>
                    <a:cubicBezTo>
                      <a:pt x="67" y="85"/>
                      <a:pt x="85" y="67"/>
                      <a:pt x="8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55000" lnSpcReduction="20000"/>
              </a:bodyPr>
              <a:lstStyle/>
              <a:p>
                <a:endParaRPr lang="en-US" sz="1350"/>
              </a:p>
            </p:txBody>
          </p:sp>
          <p:sp>
            <p:nvSpPr>
              <p:cNvPr id="1092" name="Freeform 1612"/>
              <p:cNvSpPr>
                <a:spLocks/>
              </p:cNvSpPr>
              <p:nvPr/>
            </p:nvSpPr>
            <p:spPr bwMode="auto">
              <a:xfrm>
                <a:off x="1400" y="1888"/>
                <a:ext cx="279" cy="31"/>
              </a:xfrm>
              <a:custGeom>
                <a:avLst/>
                <a:gdLst>
                  <a:gd name="T0" fmla="*/ 0 w 279"/>
                  <a:gd name="T1" fmla="*/ 28 h 31"/>
                  <a:gd name="T2" fmla="*/ 0 w 279"/>
                  <a:gd name="T3" fmla="*/ 0 h 31"/>
                  <a:gd name="T4" fmla="*/ 279 w 279"/>
                  <a:gd name="T5" fmla="*/ 2 h 31"/>
                  <a:gd name="T6" fmla="*/ 279 w 279"/>
                  <a:gd name="T7" fmla="*/ 31 h 31"/>
                  <a:gd name="T8" fmla="*/ 0 w 279"/>
                  <a:gd name="T9" fmla="*/ 28 h 31"/>
                </a:gdLst>
                <a:ahLst/>
                <a:cxnLst>
                  <a:cxn ang="0">
                    <a:pos x="T0" y="T1"/>
                  </a:cxn>
                  <a:cxn ang="0">
                    <a:pos x="T2" y="T3"/>
                  </a:cxn>
                  <a:cxn ang="0">
                    <a:pos x="T4" y="T5"/>
                  </a:cxn>
                  <a:cxn ang="0">
                    <a:pos x="T6" y="T7"/>
                  </a:cxn>
                  <a:cxn ang="0">
                    <a:pos x="T8" y="T9"/>
                  </a:cxn>
                </a:cxnLst>
                <a:rect l="0" t="0" r="r" b="b"/>
                <a:pathLst>
                  <a:path w="279" h="31">
                    <a:moveTo>
                      <a:pt x="0" y="28"/>
                    </a:moveTo>
                    <a:lnTo>
                      <a:pt x="0" y="0"/>
                    </a:lnTo>
                    <a:lnTo>
                      <a:pt x="279" y="2"/>
                    </a:lnTo>
                    <a:lnTo>
                      <a:pt x="279" y="31"/>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93" name="Rectangle 1613"/>
              <p:cNvSpPr>
                <a:spLocks noChangeArrowheads="1"/>
              </p:cNvSpPr>
              <p:nvPr/>
            </p:nvSpPr>
            <p:spPr bwMode="auto">
              <a:xfrm>
                <a:off x="1809" y="2515"/>
                <a:ext cx="29" cy="2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85000" lnSpcReduction="20000"/>
              </a:bodyPr>
              <a:lstStyle/>
              <a:p>
                <a:endParaRPr lang="en-US" sz="1350"/>
              </a:p>
            </p:txBody>
          </p:sp>
          <p:sp>
            <p:nvSpPr>
              <p:cNvPr id="1094" name="Rectangle 1614"/>
              <p:cNvSpPr>
                <a:spLocks noChangeArrowheads="1"/>
              </p:cNvSpPr>
              <p:nvPr/>
            </p:nvSpPr>
            <p:spPr bwMode="auto">
              <a:xfrm>
                <a:off x="2280" y="2343"/>
                <a:ext cx="279"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95" name="Rectangle 1615"/>
              <p:cNvSpPr>
                <a:spLocks noChangeArrowheads="1"/>
              </p:cNvSpPr>
              <p:nvPr/>
            </p:nvSpPr>
            <p:spPr bwMode="auto">
              <a:xfrm>
                <a:off x="2280" y="2343"/>
                <a:ext cx="27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96" name="Rectangle 1616"/>
              <p:cNvSpPr>
                <a:spLocks noChangeArrowheads="1"/>
              </p:cNvSpPr>
              <p:nvPr/>
            </p:nvSpPr>
            <p:spPr bwMode="auto">
              <a:xfrm>
                <a:off x="2036" y="2892"/>
                <a:ext cx="764"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97" name="Freeform 1617"/>
              <p:cNvSpPr>
                <a:spLocks/>
              </p:cNvSpPr>
              <p:nvPr/>
            </p:nvSpPr>
            <p:spPr bwMode="auto">
              <a:xfrm>
                <a:off x="2036" y="3001"/>
                <a:ext cx="764" cy="38"/>
              </a:xfrm>
              <a:custGeom>
                <a:avLst/>
                <a:gdLst>
                  <a:gd name="T0" fmla="*/ 0 w 764"/>
                  <a:gd name="T1" fmla="*/ 35 h 38"/>
                  <a:gd name="T2" fmla="*/ 0 w 764"/>
                  <a:gd name="T3" fmla="*/ 0 h 38"/>
                  <a:gd name="T4" fmla="*/ 764 w 764"/>
                  <a:gd name="T5" fmla="*/ 0 h 38"/>
                  <a:gd name="T6" fmla="*/ 764 w 764"/>
                  <a:gd name="T7" fmla="*/ 38 h 38"/>
                  <a:gd name="T8" fmla="*/ 0 w 764"/>
                  <a:gd name="T9" fmla="*/ 35 h 38"/>
                </a:gdLst>
                <a:ahLst/>
                <a:cxnLst>
                  <a:cxn ang="0">
                    <a:pos x="T0" y="T1"/>
                  </a:cxn>
                  <a:cxn ang="0">
                    <a:pos x="T2" y="T3"/>
                  </a:cxn>
                  <a:cxn ang="0">
                    <a:pos x="T4" y="T5"/>
                  </a:cxn>
                  <a:cxn ang="0">
                    <a:pos x="T6" y="T7"/>
                  </a:cxn>
                  <a:cxn ang="0">
                    <a:pos x="T8" y="T9"/>
                  </a:cxn>
                </a:cxnLst>
                <a:rect l="0" t="0" r="r" b="b"/>
                <a:pathLst>
                  <a:path w="764" h="38">
                    <a:moveTo>
                      <a:pt x="0" y="35"/>
                    </a:moveTo>
                    <a:lnTo>
                      <a:pt x="0" y="0"/>
                    </a:lnTo>
                    <a:lnTo>
                      <a:pt x="764" y="0"/>
                    </a:lnTo>
                    <a:lnTo>
                      <a:pt x="764" y="38"/>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98" name="Rectangle 1618"/>
              <p:cNvSpPr>
                <a:spLocks noChangeArrowheads="1"/>
              </p:cNvSpPr>
              <p:nvPr/>
            </p:nvSpPr>
            <p:spPr bwMode="auto">
              <a:xfrm>
                <a:off x="2036" y="3062"/>
                <a:ext cx="764"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099" name="Freeform 1619"/>
              <p:cNvSpPr>
                <a:spLocks/>
              </p:cNvSpPr>
              <p:nvPr/>
            </p:nvSpPr>
            <p:spPr bwMode="auto">
              <a:xfrm>
                <a:off x="2275" y="2347"/>
                <a:ext cx="289" cy="265"/>
              </a:xfrm>
              <a:custGeom>
                <a:avLst/>
                <a:gdLst>
                  <a:gd name="T0" fmla="*/ 0 w 122"/>
                  <a:gd name="T1" fmla="*/ 0 h 112"/>
                  <a:gd name="T2" fmla="*/ 4 w 122"/>
                  <a:gd name="T3" fmla="*/ 0 h 112"/>
                  <a:gd name="T4" fmla="*/ 118 w 122"/>
                  <a:gd name="T5" fmla="*/ 108 h 112"/>
                  <a:gd name="T6" fmla="*/ 118 w 122"/>
                  <a:gd name="T7" fmla="*/ 1 h 112"/>
                  <a:gd name="T8" fmla="*/ 122 w 122"/>
                  <a:gd name="T9" fmla="*/ 1 h 112"/>
                  <a:gd name="T10" fmla="*/ 122 w 122"/>
                  <a:gd name="T11" fmla="*/ 112 h 112"/>
                  <a:gd name="T12" fmla="*/ 120 w 122"/>
                  <a:gd name="T13" fmla="*/ 112 h 112"/>
                  <a:gd name="T14" fmla="*/ 0 w 122"/>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12">
                    <a:moveTo>
                      <a:pt x="0" y="0"/>
                    </a:moveTo>
                    <a:cubicBezTo>
                      <a:pt x="4" y="0"/>
                      <a:pt x="4" y="0"/>
                      <a:pt x="4" y="0"/>
                    </a:cubicBezTo>
                    <a:cubicBezTo>
                      <a:pt x="9" y="60"/>
                      <a:pt x="59" y="106"/>
                      <a:pt x="118" y="108"/>
                    </a:cubicBezTo>
                    <a:cubicBezTo>
                      <a:pt x="118" y="1"/>
                      <a:pt x="118" y="1"/>
                      <a:pt x="118" y="1"/>
                    </a:cubicBezTo>
                    <a:cubicBezTo>
                      <a:pt x="122" y="1"/>
                      <a:pt x="122" y="1"/>
                      <a:pt x="122" y="1"/>
                    </a:cubicBezTo>
                    <a:cubicBezTo>
                      <a:pt x="122" y="112"/>
                      <a:pt x="122" y="112"/>
                      <a:pt x="122" y="112"/>
                    </a:cubicBezTo>
                    <a:cubicBezTo>
                      <a:pt x="120" y="112"/>
                      <a:pt x="120" y="112"/>
                      <a:pt x="120" y="112"/>
                    </a:cubicBezTo>
                    <a:cubicBezTo>
                      <a:pt x="58" y="111"/>
                      <a:pt x="5" y="6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p>
                <a:endParaRPr lang="en-US" sz="1350"/>
              </a:p>
            </p:txBody>
          </p:sp>
          <p:sp>
            <p:nvSpPr>
              <p:cNvPr id="1100" name="Freeform 1620"/>
              <p:cNvSpPr>
                <a:spLocks/>
              </p:cNvSpPr>
              <p:nvPr/>
            </p:nvSpPr>
            <p:spPr bwMode="auto">
              <a:xfrm>
                <a:off x="1814" y="2511"/>
                <a:ext cx="265" cy="288"/>
              </a:xfrm>
              <a:custGeom>
                <a:avLst/>
                <a:gdLst>
                  <a:gd name="T0" fmla="*/ 0 w 112"/>
                  <a:gd name="T1" fmla="*/ 122 h 122"/>
                  <a:gd name="T2" fmla="*/ 0 w 112"/>
                  <a:gd name="T3" fmla="*/ 118 h 122"/>
                  <a:gd name="T4" fmla="*/ 108 w 112"/>
                  <a:gd name="T5" fmla="*/ 4 h 122"/>
                  <a:gd name="T6" fmla="*/ 1 w 112"/>
                  <a:gd name="T7" fmla="*/ 4 h 122"/>
                  <a:gd name="T8" fmla="*/ 1 w 112"/>
                  <a:gd name="T9" fmla="*/ 0 h 122"/>
                  <a:gd name="T10" fmla="*/ 112 w 112"/>
                  <a:gd name="T11" fmla="*/ 0 h 122"/>
                  <a:gd name="T12" fmla="*/ 112 w 112"/>
                  <a:gd name="T13" fmla="*/ 2 h 122"/>
                  <a:gd name="T14" fmla="*/ 0 w 112"/>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2">
                    <a:moveTo>
                      <a:pt x="0" y="122"/>
                    </a:moveTo>
                    <a:cubicBezTo>
                      <a:pt x="0" y="118"/>
                      <a:pt x="0" y="118"/>
                      <a:pt x="0" y="118"/>
                    </a:cubicBezTo>
                    <a:cubicBezTo>
                      <a:pt x="60" y="113"/>
                      <a:pt x="107" y="64"/>
                      <a:pt x="108" y="4"/>
                    </a:cubicBezTo>
                    <a:cubicBezTo>
                      <a:pt x="1" y="4"/>
                      <a:pt x="1" y="4"/>
                      <a:pt x="1" y="4"/>
                    </a:cubicBezTo>
                    <a:cubicBezTo>
                      <a:pt x="1" y="0"/>
                      <a:pt x="1" y="0"/>
                      <a:pt x="1" y="0"/>
                    </a:cubicBezTo>
                    <a:cubicBezTo>
                      <a:pt x="112" y="0"/>
                      <a:pt x="112" y="0"/>
                      <a:pt x="112" y="0"/>
                    </a:cubicBezTo>
                    <a:cubicBezTo>
                      <a:pt x="112" y="2"/>
                      <a:pt x="112" y="2"/>
                      <a:pt x="112" y="2"/>
                    </a:cubicBezTo>
                    <a:cubicBezTo>
                      <a:pt x="112" y="65"/>
                      <a:pt x="63" y="117"/>
                      <a:pt x="0" y="1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85000" lnSpcReduction="20000"/>
              </a:bodyPr>
              <a:lstStyle/>
              <a:p>
                <a:endParaRPr lang="en-US" sz="1350"/>
              </a:p>
            </p:txBody>
          </p:sp>
          <p:sp>
            <p:nvSpPr>
              <p:cNvPr id="1101" name="Freeform 1621"/>
              <p:cNvSpPr>
                <a:spLocks/>
              </p:cNvSpPr>
              <p:nvPr/>
            </p:nvSpPr>
            <p:spPr bwMode="auto">
              <a:xfrm>
                <a:off x="1395" y="1895"/>
                <a:ext cx="289" cy="263"/>
              </a:xfrm>
              <a:custGeom>
                <a:avLst/>
                <a:gdLst>
                  <a:gd name="T0" fmla="*/ 0 w 122"/>
                  <a:gd name="T1" fmla="*/ 0 h 111"/>
                  <a:gd name="T2" fmla="*/ 4 w 122"/>
                  <a:gd name="T3" fmla="*/ 0 h 111"/>
                  <a:gd name="T4" fmla="*/ 118 w 122"/>
                  <a:gd name="T5" fmla="*/ 107 h 111"/>
                  <a:gd name="T6" fmla="*/ 118 w 122"/>
                  <a:gd name="T7" fmla="*/ 0 h 111"/>
                  <a:gd name="T8" fmla="*/ 122 w 122"/>
                  <a:gd name="T9" fmla="*/ 0 h 111"/>
                  <a:gd name="T10" fmla="*/ 122 w 122"/>
                  <a:gd name="T11" fmla="*/ 111 h 111"/>
                  <a:gd name="T12" fmla="*/ 120 w 122"/>
                  <a:gd name="T13" fmla="*/ 111 h 111"/>
                  <a:gd name="T14" fmla="*/ 0 w 122"/>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11">
                    <a:moveTo>
                      <a:pt x="0" y="0"/>
                    </a:moveTo>
                    <a:cubicBezTo>
                      <a:pt x="4" y="0"/>
                      <a:pt x="4" y="0"/>
                      <a:pt x="4" y="0"/>
                    </a:cubicBezTo>
                    <a:cubicBezTo>
                      <a:pt x="9" y="60"/>
                      <a:pt x="59" y="106"/>
                      <a:pt x="118" y="107"/>
                    </a:cubicBezTo>
                    <a:cubicBezTo>
                      <a:pt x="118" y="0"/>
                      <a:pt x="118" y="0"/>
                      <a:pt x="118" y="0"/>
                    </a:cubicBezTo>
                    <a:cubicBezTo>
                      <a:pt x="122" y="0"/>
                      <a:pt x="122" y="0"/>
                      <a:pt x="122" y="0"/>
                    </a:cubicBezTo>
                    <a:cubicBezTo>
                      <a:pt x="122" y="111"/>
                      <a:pt x="122" y="111"/>
                      <a:pt x="122" y="111"/>
                    </a:cubicBezTo>
                    <a:cubicBezTo>
                      <a:pt x="120" y="111"/>
                      <a:pt x="120" y="111"/>
                      <a:pt x="120" y="111"/>
                    </a:cubicBezTo>
                    <a:cubicBezTo>
                      <a:pt x="58" y="111"/>
                      <a:pt x="5" y="6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p>
                <a:endParaRPr lang="en-US" sz="1350"/>
              </a:p>
            </p:txBody>
          </p:sp>
          <p:sp>
            <p:nvSpPr>
              <p:cNvPr id="1102" name="Line 1622"/>
              <p:cNvSpPr>
                <a:spLocks noChangeShapeType="1"/>
              </p:cNvSpPr>
              <p:nvPr/>
            </p:nvSpPr>
            <p:spPr bwMode="auto">
              <a:xfrm>
                <a:off x="3281" y="1734"/>
                <a:ext cx="769" cy="2"/>
              </a:xfrm>
              <a:prstGeom prst="line">
                <a:avLst/>
              </a:prstGeom>
              <a:noFill/>
              <a:ln w="492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03" name="Line 1623"/>
              <p:cNvSpPr>
                <a:spLocks noChangeShapeType="1"/>
              </p:cNvSpPr>
              <p:nvPr/>
            </p:nvSpPr>
            <p:spPr bwMode="auto">
              <a:xfrm>
                <a:off x="3016" y="1786"/>
                <a:ext cx="1034" cy="2"/>
              </a:xfrm>
              <a:prstGeom prst="line">
                <a:avLst/>
              </a:prstGeom>
              <a:noFill/>
              <a:ln w="492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04" name="Line 1624"/>
              <p:cNvSpPr>
                <a:spLocks noChangeShapeType="1"/>
              </p:cNvSpPr>
              <p:nvPr/>
            </p:nvSpPr>
            <p:spPr bwMode="auto">
              <a:xfrm>
                <a:off x="3281" y="2073"/>
                <a:ext cx="769" cy="2"/>
              </a:xfrm>
              <a:prstGeom prst="line">
                <a:avLst/>
              </a:prstGeom>
              <a:noFill/>
              <a:ln w="492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05" name="Line 1625"/>
              <p:cNvSpPr>
                <a:spLocks noChangeShapeType="1"/>
              </p:cNvSpPr>
              <p:nvPr/>
            </p:nvSpPr>
            <p:spPr bwMode="auto">
              <a:xfrm>
                <a:off x="3281" y="2127"/>
                <a:ext cx="769" cy="0"/>
              </a:xfrm>
              <a:prstGeom prst="line">
                <a:avLst/>
              </a:prstGeom>
              <a:noFill/>
              <a:ln w="492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06" name="Line 1626"/>
              <p:cNvSpPr>
                <a:spLocks noChangeShapeType="1"/>
              </p:cNvSpPr>
              <p:nvPr/>
            </p:nvSpPr>
            <p:spPr bwMode="auto">
              <a:xfrm>
                <a:off x="3281" y="2179"/>
                <a:ext cx="769" cy="0"/>
              </a:xfrm>
              <a:prstGeom prst="line">
                <a:avLst/>
              </a:prstGeom>
              <a:noFill/>
              <a:ln w="492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07" name="Line 1627"/>
              <p:cNvSpPr>
                <a:spLocks noChangeShapeType="1"/>
              </p:cNvSpPr>
              <p:nvPr/>
            </p:nvSpPr>
            <p:spPr bwMode="auto">
              <a:xfrm>
                <a:off x="3281" y="2231"/>
                <a:ext cx="769" cy="0"/>
              </a:xfrm>
              <a:prstGeom prst="line">
                <a:avLst/>
              </a:prstGeom>
              <a:noFill/>
              <a:ln w="492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08" name="Line 1628"/>
              <p:cNvSpPr>
                <a:spLocks noChangeShapeType="1"/>
              </p:cNvSpPr>
              <p:nvPr/>
            </p:nvSpPr>
            <p:spPr bwMode="auto">
              <a:xfrm>
                <a:off x="3281" y="2283"/>
                <a:ext cx="769" cy="0"/>
              </a:xfrm>
              <a:prstGeom prst="line">
                <a:avLst/>
              </a:prstGeom>
              <a:noFill/>
              <a:ln w="492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09" name="Line 1629"/>
              <p:cNvSpPr>
                <a:spLocks noChangeShapeType="1"/>
              </p:cNvSpPr>
              <p:nvPr/>
            </p:nvSpPr>
            <p:spPr bwMode="auto">
              <a:xfrm>
                <a:off x="3281" y="2335"/>
                <a:ext cx="769" cy="3"/>
              </a:xfrm>
              <a:prstGeom prst="line">
                <a:avLst/>
              </a:prstGeom>
              <a:noFill/>
              <a:ln w="492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10" name="Line 1630"/>
              <p:cNvSpPr>
                <a:spLocks noChangeShapeType="1"/>
              </p:cNvSpPr>
              <p:nvPr/>
            </p:nvSpPr>
            <p:spPr bwMode="auto">
              <a:xfrm>
                <a:off x="3281" y="2388"/>
                <a:ext cx="769" cy="2"/>
              </a:xfrm>
              <a:prstGeom prst="line">
                <a:avLst/>
              </a:prstGeom>
              <a:noFill/>
              <a:ln w="492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11" name="Line 1631"/>
              <p:cNvSpPr>
                <a:spLocks noChangeShapeType="1"/>
              </p:cNvSpPr>
              <p:nvPr/>
            </p:nvSpPr>
            <p:spPr bwMode="auto">
              <a:xfrm>
                <a:off x="3009" y="2440"/>
                <a:ext cx="1041" cy="2"/>
              </a:xfrm>
              <a:prstGeom prst="line">
                <a:avLst/>
              </a:prstGeom>
              <a:noFill/>
              <a:ln w="492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12" name="Freeform 1632"/>
              <p:cNvSpPr>
                <a:spLocks/>
              </p:cNvSpPr>
              <p:nvPr/>
            </p:nvSpPr>
            <p:spPr bwMode="auto">
              <a:xfrm>
                <a:off x="624" y="740"/>
                <a:ext cx="369" cy="149"/>
              </a:xfrm>
              <a:custGeom>
                <a:avLst/>
                <a:gdLst>
                  <a:gd name="T0" fmla="*/ 0 w 156"/>
                  <a:gd name="T1" fmla="*/ 31 h 63"/>
                  <a:gd name="T2" fmla="*/ 78 w 156"/>
                  <a:gd name="T3" fmla="*/ 0 h 63"/>
                  <a:gd name="T4" fmla="*/ 156 w 156"/>
                  <a:gd name="T5" fmla="*/ 32 h 63"/>
                  <a:gd name="T6" fmla="*/ 77 w 156"/>
                  <a:gd name="T7" fmla="*/ 63 h 63"/>
                  <a:gd name="T8" fmla="*/ 0 w 156"/>
                  <a:gd name="T9" fmla="*/ 31 h 63"/>
                </a:gdLst>
                <a:ahLst/>
                <a:cxnLst>
                  <a:cxn ang="0">
                    <a:pos x="T0" y="T1"/>
                  </a:cxn>
                  <a:cxn ang="0">
                    <a:pos x="T2" y="T3"/>
                  </a:cxn>
                  <a:cxn ang="0">
                    <a:pos x="T4" y="T5"/>
                  </a:cxn>
                  <a:cxn ang="0">
                    <a:pos x="T6" y="T7"/>
                  </a:cxn>
                  <a:cxn ang="0">
                    <a:pos x="T8" y="T9"/>
                  </a:cxn>
                </a:cxnLst>
                <a:rect l="0" t="0" r="r" b="b"/>
                <a:pathLst>
                  <a:path w="156" h="63">
                    <a:moveTo>
                      <a:pt x="0" y="31"/>
                    </a:moveTo>
                    <a:cubicBezTo>
                      <a:pt x="0" y="14"/>
                      <a:pt x="35" y="0"/>
                      <a:pt x="78" y="0"/>
                    </a:cubicBezTo>
                    <a:cubicBezTo>
                      <a:pt x="121" y="0"/>
                      <a:pt x="156" y="14"/>
                      <a:pt x="156" y="32"/>
                    </a:cubicBezTo>
                    <a:cubicBezTo>
                      <a:pt x="155" y="49"/>
                      <a:pt x="120" y="63"/>
                      <a:pt x="77" y="63"/>
                    </a:cubicBezTo>
                    <a:cubicBezTo>
                      <a:pt x="34" y="63"/>
                      <a:pt x="0" y="49"/>
                      <a:pt x="0" y="31"/>
                    </a:cubicBezTo>
                    <a:close/>
                  </a:path>
                </a:pathLst>
              </a:custGeom>
              <a:solidFill>
                <a:srgbClr val="007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13" name="Freeform 1633"/>
              <p:cNvSpPr>
                <a:spLocks/>
              </p:cNvSpPr>
              <p:nvPr/>
            </p:nvSpPr>
            <p:spPr bwMode="auto">
              <a:xfrm>
                <a:off x="619" y="799"/>
                <a:ext cx="374" cy="2533"/>
              </a:xfrm>
              <a:custGeom>
                <a:avLst/>
                <a:gdLst>
                  <a:gd name="T0" fmla="*/ 156 w 158"/>
                  <a:gd name="T1" fmla="*/ 1064 h 1070"/>
                  <a:gd name="T2" fmla="*/ 142 w 158"/>
                  <a:gd name="T3" fmla="*/ 1066 h 1070"/>
                  <a:gd name="T4" fmla="*/ 13 w 158"/>
                  <a:gd name="T5" fmla="*/ 1065 h 1070"/>
                  <a:gd name="T6" fmla="*/ 0 w 158"/>
                  <a:gd name="T7" fmla="*/ 1064 h 1070"/>
                  <a:gd name="T8" fmla="*/ 2 w 158"/>
                  <a:gd name="T9" fmla="*/ 6 h 1070"/>
                  <a:gd name="T10" fmla="*/ 15 w 158"/>
                  <a:gd name="T11" fmla="*/ 5 h 1070"/>
                  <a:gd name="T12" fmla="*/ 144 w 158"/>
                  <a:gd name="T13" fmla="*/ 5 h 1070"/>
                  <a:gd name="T14" fmla="*/ 158 w 158"/>
                  <a:gd name="T15" fmla="*/ 7 h 1070"/>
                  <a:gd name="T16" fmla="*/ 156 w 158"/>
                  <a:gd name="T17" fmla="*/ 1064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070">
                    <a:moveTo>
                      <a:pt x="156" y="1064"/>
                    </a:moveTo>
                    <a:cubicBezTo>
                      <a:pt x="142" y="1066"/>
                      <a:pt x="142" y="1066"/>
                      <a:pt x="142" y="1066"/>
                    </a:cubicBezTo>
                    <a:cubicBezTo>
                      <a:pt x="100" y="1070"/>
                      <a:pt x="55" y="1070"/>
                      <a:pt x="13" y="1065"/>
                    </a:cubicBezTo>
                    <a:cubicBezTo>
                      <a:pt x="0" y="1064"/>
                      <a:pt x="0" y="1064"/>
                      <a:pt x="0" y="1064"/>
                    </a:cubicBezTo>
                    <a:cubicBezTo>
                      <a:pt x="2" y="6"/>
                      <a:pt x="2" y="6"/>
                      <a:pt x="2" y="6"/>
                    </a:cubicBezTo>
                    <a:cubicBezTo>
                      <a:pt x="15" y="5"/>
                      <a:pt x="15" y="5"/>
                      <a:pt x="15" y="5"/>
                    </a:cubicBezTo>
                    <a:cubicBezTo>
                      <a:pt x="58" y="0"/>
                      <a:pt x="102" y="0"/>
                      <a:pt x="144" y="5"/>
                    </a:cubicBezTo>
                    <a:cubicBezTo>
                      <a:pt x="158" y="7"/>
                      <a:pt x="158" y="7"/>
                      <a:pt x="158" y="7"/>
                    </a:cubicBezTo>
                    <a:lnTo>
                      <a:pt x="156" y="1064"/>
                    </a:lnTo>
                    <a:close/>
                  </a:path>
                </a:pathLst>
              </a:custGeom>
              <a:solidFill>
                <a:srgbClr val="007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114" name="Freeform 1634"/>
              <p:cNvSpPr>
                <a:spLocks/>
              </p:cNvSpPr>
              <p:nvPr/>
            </p:nvSpPr>
            <p:spPr bwMode="auto">
              <a:xfrm>
                <a:off x="617" y="801"/>
                <a:ext cx="192" cy="2529"/>
              </a:xfrm>
              <a:custGeom>
                <a:avLst/>
                <a:gdLst>
                  <a:gd name="T0" fmla="*/ 14 w 81"/>
                  <a:gd name="T1" fmla="*/ 4 h 1068"/>
                  <a:gd name="T2" fmla="*/ 0 w 81"/>
                  <a:gd name="T3" fmla="*/ 5 h 1068"/>
                  <a:gd name="T4" fmla="*/ 3 w 81"/>
                  <a:gd name="T5" fmla="*/ 1063 h 1068"/>
                  <a:gd name="T6" fmla="*/ 17 w 81"/>
                  <a:gd name="T7" fmla="*/ 1064 h 1068"/>
                  <a:gd name="T8" fmla="*/ 81 w 81"/>
                  <a:gd name="T9" fmla="*/ 1068 h 1068"/>
                  <a:gd name="T10" fmla="*/ 78 w 81"/>
                  <a:gd name="T11" fmla="*/ 0 h 1068"/>
                  <a:gd name="T12" fmla="*/ 14 w 81"/>
                  <a:gd name="T13" fmla="*/ 4 h 1068"/>
                </a:gdLst>
                <a:ahLst/>
                <a:cxnLst>
                  <a:cxn ang="0">
                    <a:pos x="T0" y="T1"/>
                  </a:cxn>
                  <a:cxn ang="0">
                    <a:pos x="T2" y="T3"/>
                  </a:cxn>
                  <a:cxn ang="0">
                    <a:pos x="T4" y="T5"/>
                  </a:cxn>
                  <a:cxn ang="0">
                    <a:pos x="T6" y="T7"/>
                  </a:cxn>
                  <a:cxn ang="0">
                    <a:pos x="T8" y="T9"/>
                  </a:cxn>
                  <a:cxn ang="0">
                    <a:pos x="T10" y="T11"/>
                  </a:cxn>
                  <a:cxn ang="0">
                    <a:pos x="T12" y="T13"/>
                  </a:cxn>
                </a:cxnLst>
                <a:rect l="0" t="0" r="r" b="b"/>
                <a:pathLst>
                  <a:path w="81" h="1068">
                    <a:moveTo>
                      <a:pt x="14" y="4"/>
                    </a:moveTo>
                    <a:cubicBezTo>
                      <a:pt x="0" y="5"/>
                      <a:pt x="0" y="5"/>
                      <a:pt x="0" y="5"/>
                    </a:cubicBezTo>
                    <a:cubicBezTo>
                      <a:pt x="3" y="1063"/>
                      <a:pt x="3" y="1063"/>
                      <a:pt x="3" y="1063"/>
                    </a:cubicBezTo>
                    <a:cubicBezTo>
                      <a:pt x="17" y="1064"/>
                      <a:pt x="17" y="1064"/>
                      <a:pt x="17" y="1064"/>
                    </a:cubicBezTo>
                    <a:cubicBezTo>
                      <a:pt x="38" y="1067"/>
                      <a:pt x="60" y="1068"/>
                      <a:pt x="81" y="1068"/>
                    </a:cubicBezTo>
                    <a:cubicBezTo>
                      <a:pt x="78" y="0"/>
                      <a:pt x="78" y="0"/>
                      <a:pt x="78" y="0"/>
                    </a:cubicBezTo>
                    <a:cubicBezTo>
                      <a:pt x="57" y="0"/>
                      <a:pt x="35" y="2"/>
                      <a:pt x="14" y="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115" name="Freeform 1635"/>
              <p:cNvSpPr>
                <a:spLocks/>
              </p:cNvSpPr>
              <p:nvPr/>
            </p:nvSpPr>
            <p:spPr bwMode="auto">
              <a:xfrm>
                <a:off x="619" y="3240"/>
                <a:ext cx="369" cy="149"/>
              </a:xfrm>
              <a:custGeom>
                <a:avLst/>
                <a:gdLst>
                  <a:gd name="T0" fmla="*/ 0 w 156"/>
                  <a:gd name="T1" fmla="*/ 32 h 63"/>
                  <a:gd name="T2" fmla="*/ 78 w 156"/>
                  <a:gd name="T3" fmla="*/ 1 h 63"/>
                  <a:gd name="T4" fmla="*/ 156 w 156"/>
                  <a:gd name="T5" fmla="*/ 32 h 63"/>
                  <a:gd name="T6" fmla="*/ 77 w 156"/>
                  <a:gd name="T7" fmla="*/ 63 h 63"/>
                  <a:gd name="T8" fmla="*/ 0 w 156"/>
                  <a:gd name="T9" fmla="*/ 32 h 63"/>
                </a:gdLst>
                <a:ahLst/>
                <a:cxnLst>
                  <a:cxn ang="0">
                    <a:pos x="T0" y="T1"/>
                  </a:cxn>
                  <a:cxn ang="0">
                    <a:pos x="T2" y="T3"/>
                  </a:cxn>
                  <a:cxn ang="0">
                    <a:pos x="T4" y="T5"/>
                  </a:cxn>
                  <a:cxn ang="0">
                    <a:pos x="T6" y="T7"/>
                  </a:cxn>
                  <a:cxn ang="0">
                    <a:pos x="T8" y="T9"/>
                  </a:cxn>
                </a:cxnLst>
                <a:rect l="0" t="0" r="r" b="b"/>
                <a:pathLst>
                  <a:path w="156" h="63">
                    <a:moveTo>
                      <a:pt x="0" y="32"/>
                    </a:moveTo>
                    <a:cubicBezTo>
                      <a:pt x="0" y="14"/>
                      <a:pt x="35" y="0"/>
                      <a:pt x="78" y="1"/>
                    </a:cubicBezTo>
                    <a:cubicBezTo>
                      <a:pt x="121" y="1"/>
                      <a:pt x="156" y="15"/>
                      <a:pt x="156" y="32"/>
                    </a:cubicBezTo>
                    <a:cubicBezTo>
                      <a:pt x="156" y="49"/>
                      <a:pt x="120" y="63"/>
                      <a:pt x="77" y="63"/>
                    </a:cubicBezTo>
                    <a:cubicBezTo>
                      <a:pt x="34" y="63"/>
                      <a:pt x="0" y="49"/>
                      <a:pt x="0" y="32"/>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16" name="Freeform 1636"/>
              <p:cNvSpPr>
                <a:spLocks/>
              </p:cNvSpPr>
              <p:nvPr/>
            </p:nvSpPr>
            <p:spPr bwMode="auto">
              <a:xfrm>
                <a:off x="624" y="740"/>
                <a:ext cx="185" cy="149"/>
              </a:xfrm>
              <a:custGeom>
                <a:avLst/>
                <a:gdLst>
                  <a:gd name="T0" fmla="*/ 0 w 78"/>
                  <a:gd name="T1" fmla="*/ 31 h 63"/>
                  <a:gd name="T2" fmla="*/ 78 w 78"/>
                  <a:gd name="T3" fmla="*/ 0 h 63"/>
                  <a:gd name="T4" fmla="*/ 77 w 78"/>
                  <a:gd name="T5" fmla="*/ 63 h 63"/>
                  <a:gd name="T6" fmla="*/ 0 w 78"/>
                  <a:gd name="T7" fmla="*/ 31 h 63"/>
                </a:gdLst>
                <a:ahLst/>
                <a:cxnLst>
                  <a:cxn ang="0">
                    <a:pos x="T0" y="T1"/>
                  </a:cxn>
                  <a:cxn ang="0">
                    <a:pos x="T2" y="T3"/>
                  </a:cxn>
                  <a:cxn ang="0">
                    <a:pos x="T4" y="T5"/>
                  </a:cxn>
                  <a:cxn ang="0">
                    <a:pos x="T6" y="T7"/>
                  </a:cxn>
                </a:cxnLst>
                <a:rect l="0" t="0" r="r" b="b"/>
                <a:pathLst>
                  <a:path w="78" h="63">
                    <a:moveTo>
                      <a:pt x="0" y="31"/>
                    </a:moveTo>
                    <a:cubicBezTo>
                      <a:pt x="0" y="14"/>
                      <a:pt x="35" y="0"/>
                      <a:pt x="78" y="0"/>
                    </a:cubicBezTo>
                    <a:cubicBezTo>
                      <a:pt x="77" y="63"/>
                      <a:pt x="77" y="63"/>
                      <a:pt x="77" y="63"/>
                    </a:cubicBezTo>
                    <a:cubicBezTo>
                      <a:pt x="34" y="63"/>
                      <a:pt x="0" y="49"/>
                      <a:pt x="0" y="31"/>
                    </a:cubicBezTo>
                    <a:close/>
                  </a:path>
                </a:pathLst>
              </a:custGeom>
              <a:solidFill>
                <a:srgbClr val="009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17" name="Freeform 1637"/>
              <p:cNvSpPr>
                <a:spLocks/>
              </p:cNvSpPr>
              <p:nvPr/>
            </p:nvSpPr>
            <p:spPr bwMode="auto">
              <a:xfrm>
                <a:off x="2874" y="1511"/>
                <a:ext cx="94" cy="69"/>
              </a:xfrm>
              <a:custGeom>
                <a:avLst/>
                <a:gdLst>
                  <a:gd name="T0" fmla="*/ 37 w 40"/>
                  <a:gd name="T1" fmla="*/ 22 h 29"/>
                  <a:gd name="T2" fmla="*/ 24 w 40"/>
                  <a:gd name="T3" fmla="*/ 4 h 29"/>
                  <a:gd name="T4" fmla="*/ 2 w 40"/>
                  <a:gd name="T5" fmla="*/ 7 h 29"/>
                  <a:gd name="T6" fmla="*/ 15 w 40"/>
                  <a:gd name="T7" fmla="*/ 25 h 29"/>
                  <a:gd name="T8" fmla="*/ 37 w 40"/>
                  <a:gd name="T9" fmla="*/ 22 h 29"/>
                </a:gdLst>
                <a:ahLst/>
                <a:cxnLst>
                  <a:cxn ang="0">
                    <a:pos x="T0" y="T1"/>
                  </a:cxn>
                  <a:cxn ang="0">
                    <a:pos x="T2" y="T3"/>
                  </a:cxn>
                  <a:cxn ang="0">
                    <a:pos x="T4" y="T5"/>
                  </a:cxn>
                  <a:cxn ang="0">
                    <a:pos x="T6" y="T7"/>
                  </a:cxn>
                  <a:cxn ang="0">
                    <a:pos x="T8" y="T9"/>
                  </a:cxn>
                </a:cxnLst>
                <a:rect l="0" t="0" r="r" b="b"/>
                <a:pathLst>
                  <a:path w="40" h="29">
                    <a:moveTo>
                      <a:pt x="37" y="22"/>
                    </a:moveTo>
                    <a:cubicBezTo>
                      <a:pt x="40" y="16"/>
                      <a:pt x="34" y="8"/>
                      <a:pt x="24" y="4"/>
                    </a:cubicBezTo>
                    <a:cubicBezTo>
                      <a:pt x="15" y="0"/>
                      <a:pt x="5" y="1"/>
                      <a:pt x="2" y="7"/>
                    </a:cubicBezTo>
                    <a:cubicBezTo>
                      <a:pt x="0" y="13"/>
                      <a:pt x="6" y="21"/>
                      <a:pt x="15" y="25"/>
                    </a:cubicBezTo>
                    <a:cubicBezTo>
                      <a:pt x="25" y="29"/>
                      <a:pt x="35" y="28"/>
                      <a:pt x="37" y="22"/>
                    </a:cubicBezTo>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18" name="Freeform 1638"/>
              <p:cNvSpPr>
                <a:spLocks/>
              </p:cNvSpPr>
              <p:nvPr/>
            </p:nvSpPr>
            <p:spPr bwMode="auto">
              <a:xfrm>
                <a:off x="2559" y="2238"/>
                <a:ext cx="92" cy="133"/>
              </a:xfrm>
              <a:custGeom>
                <a:avLst/>
                <a:gdLst>
                  <a:gd name="T0" fmla="*/ 92 w 92"/>
                  <a:gd name="T1" fmla="*/ 36 h 133"/>
                  <a:gd name="T2" fmla="*/ 0 w 92"/>
                  <a:gd name="T3" fmla="*/ 133 h 133"/>
                  <a:gd name="T4" fmla="*/ 10 w 92"/>
                  <a:gd name="T5" fmla="*/ 0 h 133"/>
                  <a:gd name="T6" fmla="*/ 92 w 92"/>
                  <a:gd name="T7" fmla="*/ 36 h 133"/>
                </a:gdLst>
                <a:ahLst/>
                <a:cxnLst>
                  <a:cxn ang="0">
                    <a:pos x="T0" y="T1"/>
                  </a:cxn>
                  <a:cxn ang="0">
                    <a:pos x="T2" y="T3"/>
                  </a:cxn>
                  <a:cxn ang="0">
                    <a:pos x="T4" y="T5"/>
                  </a:cxn>
                  <a:cxn ang="0">
                    <a:pos x="T6" y="T7"/>
                  </a:cxn>
                </a:cxnLst>
                <a:rect l="0" t="0" r="r" b="b"/>
                <a:pathLst>
                  <a:path w="92" h="133">
                    <a:moveTo>
                      <a:pt x="92" y="36"/>
                    </a:moveTo>
                    <a:lnTo>
                      <a:pt x="0" y="133"/>
                    </a:lnTo>
                    <a:lnTo>
                      <a:pt x="10" y="0"/>
                    </a:lnTo>
                    <a:lnTo>
                      <a:pt x="92" y="36"/>
                    </a:lnTo>
                    <a:close/>
                  </a:path>
                </a:pathLst>
              </a:custGeom>
              <a:solidFill>
                <a:srgbClr val="E9A9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119" name="Freeform 1639"/>
              <p:cNvSpPr>
                <a:spLocks/>
              </p:cNvSpPr>
              <p:nvPr/>
            </p:nvSpPr>
            <p:spPr bwMode="auto">
              <a:xfrm>
                <a:off x="2559" y="2238"/>
                <a:ext cx="92" cy="133"/>
              </a:xfrm>
              <a:custGeom>
                <a:avLst/>
                <a:gdLst>
                  <a:gd name="T0" fmla="*/ 92 w 92"/>
                  <a:gd name="T1" fmla="*/ 36 h 133"/>
                  <a:gd name="T2" fmla="*/ 0 w 92"/>
                  <a:gd name="T3" fmla="*/ 133 h 133"/>
                  <a:gd name="T4" fmla="*/ 10 w 92"/>
                  <a:gd name="T5" fmla="*/ 0 h 133"/>
                  <a:gd name="T6" fmla="*/ 92 w 92"/>
                  <a:gd name="T7" fmla="*/ 36 h 133"/>
                </a:gdLst>
                <a:ahLst/>
                <a:cxnLst>
                  <a:cxn ang="0">
                    <a:pos x="T0" y="T1"/>
                  </a:cxn>
                  <a:cxn ang="0">
                    <a:pos x="T2" y="T3"/>
                  </a:cxn>
                  <a:cxn ang="0">
                    <a:pos x="T4" y="T5"/>
                  </a:cxn>
                  <a:cxn ang="0">
                    <a:pos x="T6" y="T7"/>
                  </a:cxn>
                </a:cxnLst>
                <a:rect l="0" t="0" r="r" b="b"/>
                <a:pathLst>
                  <a:path w="92" h="133">
                    <a:moveTo>
                      <a:pt x="92" y="36"/>
                    </a:moveTo>
                    <a:lnTo>
                      <a:pt x="0" y="133"/>
                    </a:lnTo>
                    <a:lnTo>
                      <a:pt x="10" y="0"/>
                    </a:lnTo>
                    <a:lnTo>
                      <a:pt x="92"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grpSp>
        <p:sp>
          <p:nvSpPr>
            <p:cNvPr id="842" name="Freeform 1641"/>
            <p:cNvSpPr>
              <a:spLocks/>
            </p:cNvSpPr>
            <p:nvPr/>
          </p:nvSpPr>
          <p:spPr bwMode="auto">
            <a:xfrm>
              <a:off x="2569" y="1528"/>
              <a:ext cx="392" cy="746"/>
            </a:xfrm>
            <a:custGeom>
              <a:avLst/>
              <a:gdLst>
                <a:gd name="T0" fmla="*/ 310 w 392"/>
                <a:gd name="T1" fmla="*/ 0 h 746"/>
                <a:gd name="T2" fmla="*/ 392 w 392"/>
                <a:gd name="T3" fmla="*/ 36 h 746"/>
                <a:gd name="T4" fmla="*/ 82 w 392"/>
                <a:gd name="T5" fmla="*/ 746 h 746"/>
                <a:gd name="T6" fmla="*/ 0 w 392"/>
                <a:gd name="T7" fmla="*/ 708 h 746"/>
                <a:gd name="T8" fmla="*/ 310 w 392"/>
                <a:gd name="T9" fmla="*/ 0 h 746"/>
              </a:gdLst>
              <a:ahLst/>
              <a:cxnLst>
                <a:cxn ang="0">
                  <a:pos x="T0" y="T1"/>
                </a:cxn>
                <a:cxn ang="0">
                  <a:pos x="T2" y="T3"/>
                </a:cxn>
                <a:cxn ang="0">
                  <a:pos x="T4" y="T5"/>
                </a:cxn>
                <a:cxn ang="0">
                  <a:pos x="T6" y="T7"/>
                </a:cxn>
                <a:cxn ang="0">
                  <a:pos x="T8" y="T9"/>
                </a:cxn>
              </a:cxnLst>
              <a:rect l="0" t="0" r="r" b="b"/>
              <a:pathLst>
                <a:path w="392" h="746">
                  <a:moveTo>
                    <a:pt x="310" y="0"/>
                  </a:moveTo>
                  <a:lnTo>
                    <a:pt x="392" y="36"/>
                  </a:lnTo>
                  <a:lnTo>
                    <a:pt x="82" y="746"/>
                  </a:lnTo>
                  <a:lnTo>
                    <a:pt x="0" y="708"/>
                  </a:lnTo>
                  <a:lnTo>
                    <a:pt x="310" y="0"/>
                  </a:lnTo>
                  <a:close/>
                </a:path>
              </a:pathLst>
            </a:custGeom>
            <a:solidFill>
              <a:srgbClr val="136F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43" name="Freeform 1642"/>
            <p:cNvSpPr>
              <a:spLocks/>
            </p:cNvSpPr>
            <p:nvPr/>
          </p:nvSpPr>
          <p:spPr bwMode="auto">
            <a:xfrm>
              <a:off x="2569" y="1528"/>
              <a:ext cx="392" cy="746"/>
            </a:xfrm>
            <a:custGeom>
              <a:avLst/>
              <a:gdLst>
                <a:gd name="T0" fmla="*/ 310 w 392"/>
                <a:gd name="T1" fmla="*/ 0 h 746"/>
                <a:gd name="T2" fmla="*/ 392 w 392"/>
                <a:gd name="T3" fmla="*/ 36 h 746"/>
                <a:gd name="T4" fmla="*/ 82 w 392"/>
                <a:gd name="T5" fmla="*/ 746 h 746"/>
                <a:gd name="T6" fmla="*/ 0 w 392"/>
                <a:gd name="T7" fmla="*/ 708 h 746"/>
                <a:gd name="T8" fmla="*/ 310 w 392"/>
                <a:gd name="T9" fmla="*/ 0 h 746"/>
              </a:gdLst>
              <a:ahLst/>
              <a:cxnLst>
                <a:cxn ang="0">
                  <a:pos x="T0" y="T1"/>
                </a:cxn>
                <a:cxn ang="0">
                  <a:pos x="T2" y="T3"/>
                </a:cxn>
                <a:cxn ang="0">
                  <a:pos x="T4" y="T5"/>
                </a:cxn>
                <a:cxn ang="0">
                  <a:pos x="T6" y="T7"/>
                </a:cxn>
                <a:cxn ang="0">
                  <a:pos x="T8" y="T9"/>
                </a:cxn>
              </a:cxnLst>
              <a:rect l="0" t="0" r="r" b="b"/>
              <a:pathLst>
                <a:path w="392" h="746">
                  <a:moveTo>
                    <a:pt x="310" y="0"/>
                  </a:moveTo>
                  <a:lnTo>
                    <a:pt x="392" y="36"/>
                  </a:lnTo>
                  <a:lnTo>
                    <a:pt x="82" y="746"/>
                  </a:lnTo>
                  <a:lnTo>
                    <a:pt x="0" y="708"/>
                  </a:lnTo>
                  <a:lnTo>
                    <a:pt x="3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44" name="Freeform 1643"/>
            <p:cNvSpPr>
              <a:spLocks/>
            </p:cNvSpPr>
            <p:nvPr/>
          </p:nvSpPr>
          <p:spPr bwMode="auto">
            <a:xfrm>
              <a:off x="2559" y="2238"/>
              <a:ext cx="31" cy="131"/>
            </a:xfrm>
            <a:custGeom>
              <a:avLst/>
              <a:gdLst>
                <a:gd name="T0" fmla="*/ 10 w 31"/>
                <a:gd name="T1" fmla="*/ 0 h 131"/>
                <a:gd name="T2" fmla="*/ 3 w 31"/>
                <a:gd name="T3" fmla="*/ 123 h 131"/>
                <a:gd name="T4" fmla="*/ 0 w 31"/>
                <a:gd name="T5" fmla="*/ 131 h 131"/>
                <a:gd name="T6" fmla="*/ 31 w 31"/>
                <a:gd name="T7" fmla="*/ 7 h 131"/>
                <a:gd name="T8" fmla="*/ 10 w 31"/>
                <a:gd name="T9" fmla="*/ 0 h 131"/>
              </a:gdLst>
              <a:ahLst/>
              <a:cxnLst>
                <a:cxn ang="0">
                  <a:pos x="T0" y="T1"/>
                </a:cxn>
                <a:cxn ang="0">
                  <a:pos x="T2" y="T3"/>
                </a:cxn>
                <a:cxn ang="0">
                  <a:pos x="T4" y="T5"/>
                </a:cxn>
                <a:cxn ang="0">
                  <a:pos x="T6" y="T7"/>
                </a:cxn>
                <a:cxn ang="0">
                  <a:pos x="T8" y="T9"/>
                </a:cxn>
              </a:cxnLst>
              <a:rect l="0" t="0" r="r" b="b"/>
              <a:pathLst>
                <a:path w="31" h="131">
                  <a:moveTo>
                    <a:pt x="10" y="0"/>
                  </a:moveTo>
                  <a:lnTo>
                    <a:pt x="3" y="123"/>
                  </a:lnTo>
                  <a:lnTo>
                    <a:pt x="0" y="131"/>
                  </a:lnTo>
                  <a:lnTo>
                    <a:pt x="31" y="7"/>
                  </a:lnTo>
                  <a:lnTo>
                    <a:pt x="10" y="0"/>
                  </a:lnTo>
                  <a:close/>
                </a:path>
              </a:pathLst>
            </a:custGeom>
            <a:solidFill>
              <a:srgbClr val="C18D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45" name="Freeform 1644"/>
            <p:cNvSpPr>
              <a:spLocks/>
            </p:cNvSpPr>
            <p:nvPr/>
          </p:nvSpPr>
          <p:spPr bwMode="auto">
            <a:xfrm>
              <a:off x="2559" y="2238"/>
              <a:ext cx="31" cy="131"/>
            </a:xfrm>
            <a:custGeom>
              <a:avLst/>
              <a:gdLst>
                <a:gd name="T0" fmla="*/ 10 w 31"/>
                <a:gd name="T1" fmla="*/ 0 h 131"/>
                <a:gd name="T2" fmla="*/ 3 w 31"/>
                <a:gd name="T3" fmla="*/ 123 h 131"/>
                <a:gd name="T4" fmla="*/ 0 w 31"/>
                <a:gd name="T5" fmla="*/ 131 h 131"/>
                <a:gd name="T6" fmla="*/ 31 w 31"/>
                <a:gd name="T7" fmla="*/ 7 h 131"/>
                <a:gd name="T8" fmla="*/ 10 w 31"/>
                <a:gd name="T9" fmla="*/ 0 h 131"/>
              </a:gdLst>
              <a:ahLst/>
              <a:cxnLst>
                <a:cxn ang="0">
                  <a:pos x="T0" y="T1"/>
                </a:cxn>
                <a:cxn ang="0">
                  <a:pos x="T2" y="T3"/>
                </a:cxn>
                <a:cxn ang="0">
                  <a:pos x="T4" y="T5"/>
                </a:cxn>
                <a:cxn ang="0">
                  <a:pos x="T6" y="T7"/>
                </a:cxn>
                <a:cxn ang="0">
                  <a:pos x="T8" y="T9"/>
                </a:cxn>
              </a:cxnLst>
              <a:rect l="0" t="0" r="r" b="b"/>
              <a:pathLst>
                <a:path w="31" h="131">
                  <a:moveTo>
                    <a:pt x="10" y="0"/>
                  </a:moveTo>
                  <a:lnTo>
                    <a:pt x="3" y="123"/>
                  </a:lnTo>
                  <a:lnTo>
                    <a:pt x="0" y="131"/>
                  </a:lnTo>
                  <a:lnTo>
                    <a:pt x="31" y="7"/>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46" name="Freeform 1645"/>
            <p:cNvSpPr>
              <a:spLocks/>
            </p:cNvSpPr>
            <p:nvPr/>
          </p:nvSpPr>
          <p:spPr bwMode="auto">
            <a:xfrm>
              <a:off x="2569" y="2238"/>
              <a:ext cx="21" cy="7"/>
            </a:xfrm>
            <a:custGeom>
              <a:avLst/>
              <a:gdLst>
                <a:gd name="T0" fmla="*/ 0 w 21"/>
                <a:gd name="T1" fmla="*/ 0 h 7"/>
                <a:gd name="T2" fmla="*/ 0 w 21"/>
                <a:gd name="T3" fmla="*/ 0 h 7"/>
                <a:gd name="T4" fmla="*/ 21 w 21"/>
                <a:gd name="T5" fmla="*/ 7 h 7"/>
                <a:gd name="T6" fmla="*/ 21 w 21"/>
                <a:gd name="T7" fmla="*/ 7 h 7"/>
                <a:gd name="T8" fmla="*/ 0 w 21"/>
                <a:gd name="T9" fmla="*/ 0 h 7"/>
              </a:gdLst>
              <a:ahLst/>
              <a:cxnLst>
                <a:cxn ang="0">
                  <a:pos x="T0" y="T1"/>
                </a:cxn>
                <a:cxn ang="0">
                  <a:pos x="T2" y="T3"/>
                </a:cxn>
                <a:cxn ang="0">
                  <a:pos x="T4" y="T5"/>
                </a:cxn>
                <a:cxn ang="0">
                  <a:pos x="T6" y="T7"/>
                </a:cxn>
                <a:cxn ang="0">
                  <a:pos x="T8" y="T9"/>
                </a:cxn>
              </a:cxnLst>
              <a:rect l="0" t="0" r="r" b="b"/>
              <a:pathLst>
                <a:path w="21" h="7">
                  <a:moveTo>
                    <a:pt x="0" y="0"/>
                  </a:moveTo>
                  <a:lnTo>
                    <a:pt x="0" y="0"/>
                  </a:lnTo>
                  <a:lnTo>
                    <a:pt x="21" y="7"/>
                  </a:lnTo>
                  <a:lnTo>
                    <a:pt x="21" y="7"/>
                  </a:lnTo>
                  <a:lnTo>
                    <a:pt x="0" y="0"/>
                  </a:lnTo>
                  <a:close/>
                </a:path>
              </a:pathLst>
            </a:custGeom>
            <a:solidFill>
              <a:srgbClr val="165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47" name="Freeform 1646"/>
            <p:cNvSpPr>
              <a:spLocks/>
            </p:cNvSpPr>
            <p:nvPr/>
          </p:nvSpPr>
          <p:spPr bwMode="auto">
            <a:xfrm>
              <a:off x="2569" y="2238"/>
              <a:ext cx="21" cy="7"/>
            </a:xfrm>
            <a:custGeom>
              <a:avLst/>
              <a:gdLst>
                <a:gd name="T0" fmla="*/ 0 w 21"/>
                <a:gd name="T1" fmla="*/ 0 h 7"/>
                <a:gd name="T2" fmla="*/ 0 w 21"/>
                <a:gd name="T3" fmla="*/ 0 h 7"/>
                <a:gd name="T4" fmla="*/ 21 w 21"/>
                <a:gd name="T5" fmla="*/ 7 h 7"/>
                <a:gd name="T6" fmla="*/ 21 w 21"/>
                <a:gd name="T7" fmla="*/ 7 h 7"/>
                <a:gd name="T8" fmla="*/ 0 w 21"/>
                <a:gd name="T9" fmla="*/ 0 h 7"/>
              </a:gdLst>
              <a:ahLst/>
              <a:cxnLst>
                <a:cxn ang="0">
                  <a:pos x="T0" y="T1"/>
                </a:cxn>
                <a:cxn ang="0">
                  <a:pos x="T2" y="T3"/>
                </a:cxn>
                <a:cxn ang="0">
                  <a:pos x="T4" y="T5"/>
                </a:cxn>
                <a:cxn ang="0">
                  <a:pos x="T6" y="T7"/>
                </a:cxn>
                <a:cxn ang="0">
                  <a:pos x="T8" y="T9"/>
                </a:cxn>
              </a:cxnLst>
              <a:rect l="0" t="0" r="r" b="b"/>
              <a:pathLst>
                <a:path w="21" h="7">
                  <a:moveTo>
                    <a:pt x="0" y="0"/>
                  </a:moveTo>
                  <a:lnTo>
                    <a:pt x="0" y="0"/>
                  </a:lnTo>
                  <a:lnTo>
                    <a:pt x="21" y="7"/>
                  </a:lnTo>
                  <a:lnTo>
                    <a:pt x="21"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48" name="Freeform 1647"/>
            <p:cNvSpPr>
              <a:spLocks noEditPoints="1"/>
            </p:cNvSpPr>
            <p:nvPr/>
          </p:nvSpPr>
          <p:spPr bwMode="auto">
            <a:xfrm>
              <a:off x="2559" y="2369"/>
              <a:ext cx="3" cy="2"/>
            </a:xfrm>
            <a:custGeom>
              <a:avLst/>
              <a:gdLst>
                <a:gd name="T0" fmla="*/ 3 w 3"/>
                <a:gd name="T1" fmla="*/ 0 h 2"/>
                <a:gd name="T2" fmla="*/ 0 w 3"/>
                <a:gd name="T3" fmla="*/ 2 h 2"/>
                <a:gd name="T4" fmla="*/ 3 w 3"/>
                <a:gd name="T5" fmla="*/ 0 h 2"/>
                <a:gd name="T6" fmla="*/ 3 w 3"/>
                <a:gd name="T7" fmla="*/ 0 h 2"/>
                <a:gd name="T8" fmla="*/ 0 w 3"/>
                <a:gd name="T9" fmla="*/ 0 h 2"/>
                <a:gd name="T10" fmla="*/ 0 w 3"/>
                <a:gd name="T11" fmla="*/ 0 h 2"/>
                <a:gd name="T12" fmla="*/ 0 w 3"/>
                <a:gd name="T13" fmla="*/ 2 h 2"/>
                <a:gd name="T14" fmla="*/ 0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0"/>
                  </a:moveTo>
                  <a:lnTo>
                    <a:pt x="0" y="2"/>
                  </a:lnTo>
                  <a:lnTo>
                    <a:pt x="3" y="0"/>
                  </a:lnTo>
                  <a:lnTo>
                    <a:pt x="3" y="0"/>
                  </a:lnTo>
                  <a:close/>
                  <a:moveTo>
                    <a:pt x="0" y="0"/>
                  </a:moveTo>
                  <a:lnTo>
                    <a:pt x="0" y="0"/>
                  </a:lnTo>
                  <a:lnTo>
                    <a:pt x="0" y="2"/>
                  </a:lnTo>
                  <a:lnTo>
                    <a:pt x="0" y="0"/>
                  </a:lnTo>
                  <a:close/>
                </a:path>
              </a:pathLst>
            </a:custGeom>
            <a:solidFill>
              <a:srgbClr val="A7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49" name="Freeform 1648"/>
            <p:cNvSpPr>
              <a:spLocks noEditPoints="1"/>
            </p:cNvSpPr>
            <p:nvPr/>
          </p:nvSpPr>
          <p:spPr bwMode="auto">
            <a:xfrm>
              <a:off x="2559" y="2369"/>
              <a:ext cx="3" cy="2"/>
            </a:xfrm>
            <a:custGeom>
              <a:avLst/>
              <a:gdLst>
                <a:gd name="T0" fmla="*/ 3 w 3"/>
                <a:gd name="T1" fmla="*/ 0 h 2"/>
                <a:gd name="T2" fmla="*/ 0 w 3"/>
                <a:gd name="T3" fmla="*/ 2 h 2"/>
                <a:gd name="T4" fmla="*/ 3 w 3"/>
                <a:gd name="T5" fmla="*/ 0 h 2"/>
                <a:gd name="T6" fmla="*/ 3 w 3"/>
                <a:gd name="T7" fmla="*/ 0 h 2"/>
                <a:gd name="T8" fmla="*/ 0 w 3"/>
                <a:gd name="T9" fmla="*/ 0 h 2"/>
                <a:gd name="T10" fmla="*/ 0 w 3"/>
                <a:gd name="T11" fmla="*/ 0 h 2"/>
                <a:gd name="T12" fmla="*/ 0 w 3"/>
                <a:gd name="T13" fmla="*/ 2 h 2"/>
                <a:gd name="T14" fmla="*/ 0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0"/>
                  </a:moveTo>
                  <a:lnTo>
                    <a:pt x="0" y="2"/>
                  </a:lnTo>
                  <a:lnTo>
                    <a:pt x="3" y="0"/>
                  </a:lnTo>
                  <a:lnTo>
                    <a:pt x="3" y="0"/>
                  </a:lnTo>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50" name="Freeform 1649"/>
            <p:cNvSpPr>
              <a:spLocks/>
            </p:cNvSpPr>
            <p:nvPr/>
          </p:nvSpPr>
          <p:spPr bwMode="auto">
            <a:xfrm>
              <a:off x="2559" y="2245"/>
              <a:ext cx="71" cy="126"/>
            </a:xfrm>
            <a:custGeom>
              <a:avLst/>
              <a:gdLst>
                <a:gd name="T0" fmla="*/ 31 w 71"/>
                <a:gd name="T1" fmla="*/ 0 h 126"/>
                <a:gd name="T2" fmla="*/ 0 w 71"/>
                <a:gd name="T3" fmla="*/ 124 h 126"/>
                <a:gd name="T4" fmla="*/ 0 w 71"/>
                <a:gd name="T5" fmla="*/ 126 h 126"/>
                <a:gd name="T6" fmla="*/ 3 w 71"/>
                <a:gd name="T7" fmla="*/ 124 h 126"/>
                <a:gd name="T8" fmla="*/ 71 w 71"/>
                <a:gd name="T9" fmla="*/ 19 h 126"/>
                <a:gd name="T10" fmla="*/ 31 w 71"/>
                <a:gd name="T11" fmla="*/ 0 h 126"/>
              </a:gdLst>
              <a:ahLst/>
              <a:cxnLst>
                <a:cxn ang="0">
                  <a:pos x="T0" y="T1"/>
                </a:cxn>
                <a:cxn ang="0">
                  <a:pos x="T2" y="T3"/>
                </a:cxn>
                <a:cxn ang="0">
                  <a:pos x="T4" y="T5"/>
                </a:cxn>
                <a:cxn ang="0">
                  <a:pos x="T6" y="T7"/>
                </a:cxn>
                <a:cxn ang="0">
                  <a:pos x="T8" y="T9"/>
                </a:cxn>
                <a:cxn ang="0">
                  <a:pos x="T10" y="T11"/>
                </a:cxn>
              </a:cxnLst>
              <a:rect l="0" t="0" r="r" b="b"/>
              <a:pathLst>
                <a:path w="71" h="126">
                  <a:moveTo>
                    <a:pt x="31" y="0"/>
                  </a:moveTo>
                  <a:lnTo>
                    <a:pt x="0" y="124"/>
                  </a:lnTo>
                  <a:lnTo>
                    <a:pt x="0" y="126"/>
                  </a:lnTo>
                  <a:lnTo>
                    <a:pt x="3" y="124"/>
                  </a:lnTo>
                  <a:lnTo>
                    <a:pt x="71" y="19"/>
                  </a:lnTo>
                  <a:lnTo>
                    <a:pt x="31" y="0"/>
                  </a:lnTo>
                  <a:close/>
                </a:path>
              </a:pathLst>
            </a:custGeom>
            <a:solidFill>
              <a:srgbClr val="9A72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51" name="Freeform 1650"/>
            <p:cNvSpPr>
              <a:spLocks/>
            </p:cNvSpPr>
            <p:nvPr/>
          </p:nvSpPr>
          <p:spPr bwMode="auto">
            <a:xfrm>
              <a:off x="2559" y="2245"/>
              <a:ext cx="71" cy="126"/>
            </a:xfrm>
            <a:custGeom>
              <a:avLst/>
              <a:gdLst>
                <a:gd name="T0" fmla="*/ 31 w 71"/>
                <a:gd name="T1" fmla="*/ 0 h 126"/>
                <a:gd name="T2" fmla="*/ 0 w 71"/>
                <a:gd name="T3" fmla="*/ 124 h 126"/>
                <a:gd name="T4" fmla="*/ 0 w 71"/>
                <a:gd name="T5" fmla="*/ 126 h 126"/>
                <a:gd name="T6" fmla="*/ 3 w 71"/>
                <a:gd name="T7" fmla="*/ 124 h 126"/>
                <a:gd name="T8" fmla="*/ 71 w 71"/>
                <a:gd name="T9" fmla="*/ 19 h 126"/>
                <a:gd name="T10" fmla="*/ 31 w 71"/>
                <a:gd name="T11" fmla="*/ 0 h 126"/>
              </a:gdLst>
              <a:ahLst/>
              <a:cxnLst>
                <a:cxn ang="0">
                  <a:pos x="T0" y="T1"/>
                </a:cxn>
                <a:cxn ang="0">
                  <a:pos x="T2" y="T3"/>
                </a:cxn>
                <a:cxn ang="0">
                  <a:pos x="T4" y="T5"/>
                </a:cxn>
                <a:cxn ang="0">
                  <a:pos x="T6" y="T7"/>
                </a:cxn>
                <a:cxn ang="0">
                  <a:pos x="T8" y="T9"/>
                </a:cxn>
                <a:cxn ang="0">
                  <a:pos x="T10" y="T11"/>
                </a:cxn>
              </a:cxnLst>
              <a:rect l="0" t="0" r="r" b="b"/>
              <a:pathLst>
                <a:path w="71" h="126">
                  <a:moveTo>
                    <a:pt x="31" y="0"/>
                  </a:moveTo>
                  <a:lnTo>
                    <a:pt x="0" y="124"/>
                  </a:lnTo>
                  <a:lnTo>
                    <a:pt x="0" y="126"/>
                  </a:lnTo>
                  <a:lnTo>
                    <a:pt x="3" y="124"/>
                  </a:lnTo>
                  <a:lnTo>
                    <a:pt x="71" y="19"/>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52" name="Freeform 1651"/>
            <p:cNvSpPr>
              <a:spLocks/>
            </p:cNvSpPr>
            <p:nvPr/>
          </p:nvSpPr>
          <p:spPr bwMode="auto">
            <a:xfrm>
              <a:off x="2590" y="2245"/>
              <a:ext cx="40" cy="19"/>
            </a:xfrm>
            <a:custGeom>
              <a:avLst/>
              <a:gdLst>
                <a:gd name="T0" fmla="*/ 0 w 40"/>
                <a:gd name="T1" fmla="*/ 0 h 19"/>
                <a:gd name="T2" fmla="*/ 0 w 40"/>
                <a:gd name="T3" fmla="*/ 0 h 19"/>
                <a:gd name="T4" fmla="*/ 40 w 40"/>
                <a:gd name="T5" fmla="*/ 19 h 19"/>
                <a:gd name="T6" fmla="*/ 40 w 40"/>
                <a:gd name="T7" fmla="*/ 19 h 19"/>
                <a:gd name="T8" fmla="*/ 0 w 40"/>
                <a:gd name="T9" fmla="*/ 0 h 19"/>
              </a:gdLst>
              <a:ahLst/>
              <a:cxnLst>
                <a:cxn ang="0">
                  <a:pos x="T0" y="T1"/>
                </a:cxn>
                <a:cxn ang="0">
                  <a:pos x="T2" y="T3"/>
                </a:cxn>
                <a:cxn ang="0">
                  <a:pos x="T4" y="T5"/>
                </a:cxn>
                <a:cxn ang="0">
                  <a:pos x="T6" y="T7"/>
                </a:cxn>
                <a:cxn ang="0">
                  <a:pos x="T8" y="T9"/>
                </a:cxn>
              </a:cxnLst>
              <a:rect l="0" t="0" r="r" b="b"/>
              <a:pathLst>
                <a:path w="40" h="19">
                  <a:moveTo>
                    <a:pt x="0" y="0"/>
                  </a:moveTo>
                  <a:lnTo>
                    <a:pt x="0" y="0"/>
                  </a:lnTo>
                  <a:lnTo>
                    <a:pt x="40" y="19"/>
                  </a:lnTo>
                  <a:lnTo>
                    <a:pt x="40" y="19"/>
                  </a:lnTo>
                  <a:lnTo>
                    <a:pt x="0" y="0"/>
                  </a:lnTo>
                  <a:close/>
                </a:path>
              </a:pathLst>
            </a:custGeom>
            <a:solidFill>
              <a:srgbClr val="194F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53" name="Freeform 1652"/>
            <p:cNvSpPr>
              <a:spLocks/>
            </p:cNvSpPr>
            <p:nvPr/>
          </p:nvSpPr>
          <p:spPr bwMode="auto">
            <a:xfrm>
              <a:off x="2590" y="2245"/>
              <a:ext cx="40" cy="19"/>
            </a:xfrm>
            <a:custGeom>
              <a:avLst/>
              <a:gdLst>
                <a:gd name="T0" fmla="*/ 0 w 40"/>
                <a:gd name="T1" fmla="*/ 0 h 19"/>
                <a:gd name="T2" fmla="*/ 0 w 40"/>
                <a:gd name="T3" fmla="*/ 0 h 19"/>
                <a:gd name="T4" fmla="*/ 40 w 40"/>
                <a:gd name="T5" fmla="*/ 19 h 19"/>
                <a:gd name="T6" fmla="*/ 40 w 40"/>
                <a:gd name="T7" fmla="*/ 19 h 19"/>
                <a:gd name="T8" fmla="*/ 0 w 40"/>
                <a:gd name="T9" fmla="*/ 0 h 19"/>
              </a:gdLst>
              <a:ahLst/>
              <a:cxnLst>
                <a:cxn ang="0">
                  <a:pos x="T0" y="T1"/>
                </a:cxn>
                <a:cxn ang="0">
                  <a:pos x="T2" y="T3"/>
                </a:cxn>
                <a:cxn ang="0">
                  <a:pos x="T4" y="T5"/>
                </a:cxn>
                <a:cxn ang="0">
                  <a:pos x="T6" y="T7"/>
                </a:cxn>
                <a:cxn ang="0">
                  <a:pos x="T8" y="T9"/>
                </a:cxn>
              </a:cxnLst>
              <a:rect l="0" t="0" r="r" b="b"/>
              <a:pathLst>
                <a:path w="40" h="19">
                  <a:moveTo>
                    <a:pt x="0" y="0"/>
                  </a:moveTo>
                  <a:lnTo>
                    <a:pt x="0" y="0"/>
                  </a:lnTo>
                  <a:lnTo>
                    <a:pt x="40" y="19"/>
                  </a:lnTo>
                  <a:lnTo>
                    <a:pt x="40" y="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54" name="Freeform 1653"/>
            <p:cNvSpPr>
              <a:spLocks/>
            </p:cNvSpPr>
            <p:nvPr/>
          </p:nvSpPr>
          <p:spPr bwMode="auto">
            <a:xfrm>
              <a:off x="2559" y="2245"/>
              <a:ext cx="31" cy="124"/>
            </a:xfrm>
            <a:custGeom>
              <a:avLst/>
              <a:gdLst>
                <a:gd name="T0" fmla="*/ 31 w 31"/>
                <a:gd name="T1" fmla="*/ 0 h 124"/>
                <a:gd name="T2" fmla="*/ 0 w 31"/>
                <a:gd name="T3" fmla="*/ 124 h 124"/>
                <a:gd name="T4" fmla="*/ 0 w 31"/>
                <a:gd name="T5" fmla="*/ 124 h 124"/>
                <a:gd name="T6" fmla="*/ 31 w 31"/>
                <a:gd name="T7" fmla="*/ 0 h 124"/>
                <a:gd name="T8" fmla="*/ 31 w 31"/>
                <a:gd name="T9" fmla="*/ 0 h 124"/>
              </a:gdLst>
              <a:ahLst/>
              <a:cxnLst>
                <a:cxn ang="0">
                  <a:pos x="T0" y="T1"/>
                </a:cxn>
                <a:cxn ang="0">
                  <a:pos x="T2" y="T3"/>
                </a:cxn>
                <a:cxn ang="0">
                  <a:pos x="T4" y="T5"/>
                </a:cxn>
                <a:cxn ang="0">
                  <a:pos x="T6" y="T7"/>
                </a:cxn>
                <a:cxn ang="0">
                  <a:pos x="T8" y="T9"/>
                </a:cxn>
              </a:cxnLst>
              <a:rect l="0" t="0" r="r" b="b"/>
              <a:pathLst>
                <a:path w="31" h="124">
                  <a:moveTo>
                    <a:pt x="31" y="0"/>
                  </a:moveTo>
                  <a:lnTo>
                    <a:pt x="0" y="124"/>
                  </a:lnTo>
                  <a:lnTo>
                    <a:pt x="0" y="124"/>
                  </a:lnTo>
                  <a:lnTo>
                    <a:pt x="31" y="0"/>
                  </a:lnTo>
                  <a:lnTo>
                    <a:pt x="31" y="0"/>
                  </a:lnTo>
                  <a:close/>
                </a:path>
              </a:pathLst>
            </a:custGeom>
            <a:solidFill>
              <a:srgbClr val="826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55" name="Freeform 1654"/>
            <p:cNvSpPr>
              <a:spLocks/>
            </p:cNvSpPr>
            <p:nvPr/>
          </p:nvSpPr>
          <p:spPr bwMode="auto">
            <a:xfrm>
              <a:off x="2559" y="2245"/>
              <a:ext cx="31" cy="124"/>
            </a:xfrm>
            <a:custGeom>
              <a:avLst/>
              <a:gdLst>
                <a:gd name="T0" fmla="*/ 31 w 31"/>
                <a:gd name="T1" fmla="*/ 0 h 124"/>
                <a:gd name="T2" fmla="*/ 0 w 31"/>
                <a:gd name="T3" fmla="*/ 124 h 124"/>
                <a:gd name="T4" fmla="*/ 0 w 31"/>
                <a:gd name="T5" fmla="*/ 124 h 124"/>
                <a:gd name="T6" fmla="*/ 31 w 31"/>
                <a:gd name="T7" fmla="*/ 0 h 124"/>
                <a:gd name="T8" fmla="*/ 31 w 31"/>
                <a:gd name="T9" fmla="*/ 0 h 124"/>
              </a:gdLst>
              <a:ahLst/>
              <a:cxnLst>
                <a:cxn ang="0">
                  <a:pos x="T0" y="T1"/>
                </a:cxn>
                <a:cxn ang="0">
                  <a:pos x="T2" y="T3"/>
                </a:cxn>
                <a:cxn ang="0">
                  <a:pos x="T4" y="T5"/>
                </a:cxn>
                <a:cxn ang="0">
                  <a:pos x="T6" y="T7"/>
                </a:cxn>
                <a:cxn ang="0">
                  <a:pos x="T8" y="T9"/>
                </a:cxn>
              </a:cxnLst>
              <a:rect l="0" t="0" r="r" b="b"/>
              <a:pathLst>
                <a:path w="31" h="124">
                  <a:moveTo>
                    <a:pt x="31" y="0"/>
                  </a:moveTo>
                  <a:lnTo>
                    <a:pt x="0" y="124"/>
                  </a:lnTo>
                  <a:lnTo>
                    <a:pt x="0" y="124"/>
                  </a:lnTo>
                  <a:lnTo>
                    <a:pt x="31" y="0"/>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56" name="Freeform 1655"/>
            <p:cNvSpPr>
              <a:spLocks noEditPoints="1"/>
            </p:cNvSpPr>
            <p:nvPr/>
          </p:nvSpPr>
          <p:spPr bwMode="auto">
            <a:xfrm>
              <a:off x="2580" y="2276"/>
              <a:ext cx="69" cy="74"/>
            </a:xfrm>
            <a:custGeom>
              <a:avLst/>
              <a:gdLst>
                <a:gd name="T0" fmla="*/ 57 w 69"/>
                <a:gd name="T1" fmla="*/ 12 h 74"/>
                <a:gd name="T2" fmla="*/ 0 w 69"/>
                <a:gd name="T3" fmla="*/ 74 h 74"/>
                <a:gd name="T4" fmla="*/ 0 w 69"/>
                <a:gd name="T5" fmla="*/ 74 h 74"/>
                <a:gd name="T6" fmla="*/ 57 w 69"/>
                <a:gd name="T7" fmla="*/ 12 h 74"/>
                <a:gd name="T8" fmla="*/ 57 w 69"/>
                <a:gd name="T9" fmla="*/ 12 h 74"/>
                <a:gd name="T10" fmla="*/ 69 w 69"/>
                <a:gd name="T11" fmla="*/ 0 h 74"/>
                <a:gd name="T12" fmla="*/ 64 w 69"/>
                <a:gd name="T13" fmla="*/ 5 h 74"/>
                <a:gd name="T14" fmla="*/ 64 w 69"/>
                <a:gd name="T15" fmla="*/ 5 h 74"/>
                <a:gd name="T16" fmla="*/ 69 w 69"/>
                <a:gd name="T17" fmla="*/ 0 h 74"/>
                <a:gd name="T18" fmla="*/ 69 w 69"/>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4">
                  <a:moveTo>
                    <a:pt x="57" y="12"/>
                  </a:moveTo>
                  <a:lnTo>
                    <a:pt x="0" y="74"/>
                  </a:lnTo>
                  <a:lnTo>
                    <a:pt x="0" y="74"/>
                  </a:lnTo>
                  <a:lnTo>
                    <a:pt x="57" y="12"/>
                  </a:lnTo>
                  <a:lnTo>
                    <a:pt x="57" y="12"/>
                  </a:lnTo>
                  <a:close/>
                  <a:moveTo>
                    <a:pt x="69" y="0"/>
                  </a:moveTo>
                  <a:lnTo>
                    <a:pt x="64" y="5"/>
                  </a:lnTo>
                  <a:lnTo>
                    <a:pt x="64" y="5"/>
                  </a:lnTo>
                  <a:lnTo>
                    <a:pt x="69" y="0"/>
                  </a:lnTo>
                  <a:lnTo>
                    <a:pt x="69" y="0"/>
                  </a:lnTo>
                  <a:close/>
                </a:path>
              </a:pathLst>
            </a:custGeom>
            <a:solidFill>
              <a:srgbClr val="12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57" name="Freeform 1656"/>
            <p:cNvSpPr>
              <a:spLocks noEditPoints="1"/>
            </p:cNvSpPr>
            <p:nvPr/>
          </p:nvSpPr>
          <p:spPr bwMode="auto">
            <a:xfrm>
              <a:off x="2580" y="2276"/>
              <a:ext cx="69" cy="74"/>
            </a:xfrm>
            <a:custGeom>
              <a:avLst/>
              <a:gdLst>
                <a:gd name="T0" fmla="*/ 57 w 69"/>
                <a:gd name="T1" fmla="*/ 12 h 74"/>
                <a:gd name="T2" fmla="*/ 0 w 69"/>
                <a:gd name="T3" fmla="*/ 74 h 74"/>
                <a:gd name="T4" fmla="*/ 0 w 69"/>
                <a:gd name="T5" fmla="*/ 74 h 74"/>
                <a:gd name="T6" fmla="*/ 57 w 69"/>
                <a:gd name="T7" fmla="*/ 12 h 74"/>
                <a:gd name="T8" fmla="*/ 57 w 69"/>
                <a:gd name="T9" fmla="*/ 12 h 74"/>
                <a:gd name="T10" fmla="*/ 69 w 69"/>
                <a:gd name="T11" fmla="*/ 0 h 74"/>
                <a:gd name="T12" fmla="*/ 64 w 69"/>
                <a:gd name="T13" fmla="*/ 5 h 74"/>
                <a:gd name="T14" fmla="*/ 64 w 69"/>
                <a:gd name="T15" fmla="*/ 5 h 74"/>
                <a:gd name="T16" fmla="*/ 69 w 69"/>
                <a:gd name="T17" fmla="*/ 0 h 74"/>
                <a:gd name="T18" fmla="*/ 69 w 69"/>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4">
                  <a:moveTo>
                    <a:pt x="57" y="12"/>
                  </a:moveTo>
                  <a:lnTo>
                    <a:pt x="0" y="74"/>
                  </a:lnTo>
                  <a:lnTo>
                    <a:pt x="0" y="74"/>
                  </a:lnTo>
                  <a:lnTo>
                    <a:pt x="57" y="12"/>
                  </a:lnTo>
                  <a:lnTo>
                    <a:pt x="57" y="12"/>
                  </a:lnTo>
                  <a:moveTo>
                    <a:pt x="69" y="0"/>
                  </a:moveTo>
                  <a:lnTo>
                    <a:pt x="64" y="5"/>
                  </a:lnTo>
                  <a:lnTo>
                    <a:pt x="64" y="5"/>
                  </a:lnTo>
                  <a:lnTo>
                    <a:pt x="69" y="0"/>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58" name="Freeform 1657"/>
            <p:cNvSpPr>
              <a:spLocks/>
            </p:cNvSpPr>
            <p:nvPr/>
          </p:nvSpPr>
          <p:spPr bwMode="auto">
            <a:xfrm>
              <a:off x="2637" y="2281"/>
              <a:ext cx="7" cy="7"/>
            </a:xfrm>
            <a:custGeom>
              <a:avLst/>
              <a:gdLst>
                <a:gd name="T0" fmla="*/ 7 w 7"/>
                <a:gd name="T1" fmla="*/ 0 h 7"/>
                <a:gd name="T2" fmla="*/ 0 w 7"/>
                <a:gd name="T3" fmla="*/ 7 h 7"/>
                <a:gd name="T4" fmla="*/ 0 w 7"/>
                <a:gd name="T5" fmla="*/ 7 h 7"/>
                <a:gd name="T6" fmla="*/ 7 w 7"/>
                <a:gd name="T7" fmla="*/ 0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0" y="7"/>
                  </a:lnTo>
                  <a:lnTo>
                    <a:pt x="0" y="7"/>
                  </a:lnTo>
                  <a:lnTo>
                    <a:pt x="7" y="0"/>
                  </a:lnTo>
                  <a:lnTo>
                    <a:pt x="7" y="0"/>
                  </a:lnTo>
                  <a:close/>
                </a:path>
              </a:pathLst>
            </a:custGeom>
            <a:solidFill>
              <a:srgbClr val="386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59" name="Freeform 1658"/>
            <p:cNvSpPr>
              <a:spLocks/>
            </p:cNvSpPr>
            <p:nvPr/>
          </p:nvSpPr>
          <p:spPr bwMode="auto">
            <a:xfrm>
              <a:off x="2637" y="2281"/>
              <a:ext cx="7" cy="7"/>
            </a:xfrm>
            <a:custGeom>
              <a:avLst/>
              <a:gdLst>
                <a:gd name="T0" fmla="*/ 7 w 7"/>
                <a:gd name="T1" fmla="*/ 0 h 7"/>
                <a:gd name="T2" fmla="*/ 0 w 7"/>
                <a:gd name="T3" fmla="*/ 7 h 7"/>
                <a:gd name="T4" fmla="*/ 0 w 7"/>
                <a:gd name="T5" fmla="*/ 7 h 7"/>
                <a:gd name="T6" fmla="*/ 7 w 7"/>
                <a:gd name="T7" fmla="*/ 0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0" y="7"/>
                  </a:lnTo>
                  <a:lnTo>
                    <a:pt x="0" y="7"/>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60" name="Freeform 1659"/>
            <p:cNvSpPr>
              <a:spLocks/>
            </p:cNvSpPr>
            <p:nvPr/>
          </p:nvSpPr>
          <p:spPr bwMode="auto">
            <a:xfrm>
              <a:off x="2649" y="2274"/>
              <a:ext cx="2" cy="2"/>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solidFill>
              <a:srgbClr val="386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61" name="Freeform 1660"/>
            <p:cNvSpPr>
              <a:spLocks/>
            </p:cNvSpPr>
            <p:nvPr/>
          </p:nvSpPr>
          <p:spPr bwMode="auto">
            <a:xfrm>
              <a:off x="2649" y="2274"/>
              <a:ext cx="2" cy="2"/>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62" name="Freeform 1661"/>
            <p:cNvSpPr>
              <a:spLocks/>
            </p:cNvSpPr>
            <p:nvPr/>
          </p:nvSpPr>
          <p:spPr bwMode="auto">
            <a:xfrm>
              <a:off x="2564" y="2364"/>
              <a:ext cx="2" cy="2"/>
            </a:xfrm>
            <a:custGeom>
              <a:avLst/>
              <a:gdLst>
                <a:gd name="T0" fmla="*/ 2 w 2"/>
                <a:gd name="T1" fmla="*/ 0 h 2"/>
                <a:gd name="T2" fmla="*/ 0 w 2"/>
                <a:gd name="T3" fmla="*/ 2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2"/>
                  </a:lnTo>
                  <a:lnTo>
                    <a:pt x="0" y="2"/>
                  </a:lnTo>
                  <a:lnTo>
                    <a:pt x="2" y="0"/>
                  </a:lnTo>
                  <a:lnTo>
                    <a:pt x="2" y="0"/>
                  </a:lnTo>
                  <a:close/>
                </a:path>
              </a:pathLst>
            </a:custGeom>
            <a:solidFill>
              <a:srgbClr val="12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63" name="Freeform 1662"/>
            <p:cNvSpPr>
              <a:spLocks/>
            </p:cNvSpPr>
            <p:nvPr/>
          </p:nvSpPr>
          <p:spPr bwMode="auto">
            <a:xfrm>
              <a:off x="2564" y="2364"/>
              <a:ext cx="2" cy="2"/>
            </a:xfrm>
            <a:custGeom>
              <a:avLst/>
              <a:gdLst>
                <a:gd name="T0" fmla="*/ 2 w 2"/>
                <a:gd name="T1" fmla="*/ 0 h 2"/>
                <a:gd name="T2" fmla="*/ 0 w 2"/>
                <a:gd name="T3" fmla="*/ 2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2"/>
                  </a:lnTo>
                  <a:lnTo>
                    <a:pt x="0"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64" name="Freeform 1663"/>
            <p:cNvSpPr>
              <a:spLocks/>
            </p:cNvSpPr>
            <p:nvPr/>
          </p:nvSpPr>
          <p:spPr bwMode="auto">
            <a:xfrm>
              <a:off x="2566" y="2350"/>
              <a:ext cx="14" cy="14"/>
            </a:xfrm>
            <a:custGeom>
              <a:avLst/>
              <a:gdLst>
                <a:gd name="T0" fmla="*/ 14 w 14"/>
                <a:gd name="T1" fmla="*/ 0 h 14"/>
                <a:gd name="T2" fmla="*/ 0 w 14"/>
                <a:gd name="T3" fmla="*/ 14 h 14"/>
                <a:gd name="T4" fmla="*/ 0 w 14"/>
                <a:gd name="T5" fmla="*/ 14 h 14"/>
                <a:gd name="T6" fmla="*/ 14 w 14"/>
                <a:gd name="T7" fmla="*/ 0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14"/>
                  </a:lnTo>
                  <a:lnTo>
                    <a:pt x="0" y="14"/>
                  </a:lnTo>
                  <a:lnTo>
                    <a:pt x="14" y="0"/>
                  </a:lnTo>
                  <a:lnTo>
                    <a:pt x="14" y="0"/>
                  </a:lnTo>
                  <a:close/>
                </a:path>
              </a:pathLst>
            </a:custGeom>
            <a:solidFill>
              <a:srgbClr val="91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65" name="Freeform 1664"/>
            <p:cNvSpPr>
              <a:spLocks/>
            </p:cNvSpPr>
            <p:nvPr/>
          </p:nvSpPr>
          <p:spPr bwMode="auto">
            <a:xfrm>
              <a:off x="2566" y="2350"/>
              <a:ext cx="14" cy="14"/>
            </a:xfrm>
            <a:custGeom>
              <a:avLst/>
              <a:gdLst>
                <a:gd name="T0" fmla="*/ 14 w 14"/>
                <a:gd name="T1" fmla="*/ 0 h 14"/>
                <a:gd name="T2" fmla="*/ 0 w 14"/>
                <a:gd name="T3" fmla="*/ 14 h 14"/>
                <a:gd name="T4" fmla="*/ 0 w 14"/>
                <a:gd name="T5" fmla="*/ 14 h 14"/>
                <a:gd name="T6" fmla="*/ 14 w 14"/>
                <a:gd name="T7" fmla="*/ 0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14"/>
                  </a:lnTo>
                  <a:lnTo>
                    <a:pt x="0" y="14"/>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66" name="Freeform 1665"/>
            <p:cNvSpPr>
              <a:spLocks/>
            </p:cNvSpPr>
            <p:nvPr/>
          </p:nvSpPr>
          <p:spPr bwMode="auto">
            <a:xfrm>
              <a:off x="2562" y="2366"/>
              <a:ext cx="2" cy="3"/>
            </a:xfrm>
            <a:custGeom>
              <a:avLst/>
              <a:gdLst>
                <a:gd name="T0" fmla="*/ 2 w 2"/>
                <a:gd name="T1" fmla="*/ 0 h 3"/>
                <a:gd name="T2" fmla="*/ 0 w 2"/>
                <a:gd name="T3" fmla="*/ 3 h 3"/>
                <a:gd name="T4" fmla="*/ 0 w 2"/>
                <a:gd name="T5" fmla="*/ 3 h 3"/>
                <a:gd name="T6" fmla="*/ 2 w 2"/>
                <a:gd name="T7" fmla="*/ 0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0" y="3"/>
                  </a:lnTo>
                  <a:lnTo>
                    <a:pt x="0" y="3"/>
                  </a:lnTo>
                  <a:lnTo>
                    <a:pt x="2" y="0"/>
                  </a:lnTo>
                  <a:lnTo>
                    <a:pt x="2" y="0"/>
                  </a:lnTo>
                  <a:close/>
                </a:path>
              </a:pathLst>
            </a:custGeom>
            <a:solidFill>
              <a:srgbClr val="91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67" name="Freeform 1666"/>
            <p:cNvSpPr>
              <a:spLocks/>
            </p:cNvSpPr>
            <p:nvPr/>
          </p:nvSpPr>
          <p:spPr bwMode="auto">
            <a:xfrm>
              <a:off x="2562" y="2366"/>
              <a:ext cx="2" cy="3"/>
            </a:xfrm>
            <a:custGeom>
              <a:avLst/>
              <a:gdLst>
                <a:gd name="T0" fmla="*/ 2 w 2"/>
                <a:gd name="T1" fmla="*/ 0 h 3"/>
                <a:gd name="T2" fmla="*/ 0 w 2"/>
                <a:gd name="T3" fmla="*/ 3 h 3"/>
                <a:gd name="T4" fmla="*/ 0 w 2"/>
                <a:gd name="T5" fmla="*/ 3 h 3"/>
                <a:gd name="T6" fmla="*/ 2 w 2"/>
                <a:gd name="T7" fmla="*/ 0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0" y="3"/>
                  </a:lnTo>
                  <a:lnTo>
                    <a:pt x="0" y="3"/>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68" name="Freeform 1667"/>
            <p:cNvSpPr>
              <a:spLocks/>
            </p:cNvSpPr>
            <p:nvPr/>
          </p:nvSpPr>
          <p:spPr bwMode="auto">
            <a:xfrm>
              <a:off x="2562" y="2264"/>
              <a:ext cx="89" cy="105"/>
            </a:xfrm>
            <a:custGeom>
              <a:avLst/>
              <a:gdLst>
                <a:gd name="T0" fmla="*/ 68 w 89"/>
                <a:gd name="T1" fmla="*/ 0 h 105"/>
                <a:gd name="T2" fmla="*/ 0 w 89"/>
                <a:gd name="T3" fmla="*/ 105 h 105"/>
                <a:gd name="T4" fmla="*/ 2 w 89"/>
                <a:gd name="T5" fmla="*/ 102 h 105"/>
                <a:gd name="T6" fmla="*/ 4 w 89"/>
                <a:gd name="T7" fmla="*/ 100 h 105"/>
                <a:gd name="T8" fmla="*/ 18 w 89"/>
                <a:gd name="T9" fmla="*/ 86 h 105"/>
                <a:gd name="T10" fmla="*/ 75 w 89"/>
                <a:gd name="T11" fmla="*/ 24 h 105"/>
                <a:gd name="T12" fmla="*/ 82 w 89"/>
                <a:gd name="T13" fmla="*/ 17 h 105"/>
                <a:gd name="T14" fmla="*/ 87 w 89"/>
                <a:gd name="T15" fmla="*/ 12 h 105"/>
                <a:gd name="T16" fmla="*/ 89 w 89"/>
                <a:gd name="T17" fmla="*/ 10 h 105"/>
                <a:gd name="T18" fmla="*/ 68 w 89"/>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5">
                  <a:moveTo>
                    <a:pt x="68" y="0"/>
                  </a:moveTo>
                  <a:lnTo>
                    <a:pt x="0" y="105"/>
                  </a:lnTo>
                  <a:lnTo>
                    <a:pt x="2" y="102"/>
                  </a:lnTo>
                  <a:lnTo>
                    <a:pt x="4" y="100"/>
                  </a:lnTo>
                  <a:lnTo>
                    <a:pt x="18" y="86"/>
                  </a:lnTo>
                  <a:lnTo>
                    <a:pt x="75" y="24"/>
                  </a:lnTo>
                  <a:lnTo>
                    <a:pt x="82" y="17"/>
                  </a:lnTo>
                  <a:lnTo>
                    <a:pt x="87" y="12"/>
                  </a:lnTo>
                  <a:lnTo>
                    <a:pt x="89" y="10"/>
                  </a:lnTo>
                  <a:lnTo>
                    <a:pt x="68" y="0"/>
                  </a:lnTo>
                  <a:close/>
                </a:path>
              </a:pathLst>
            </a:custGeom>
            <a:solidFill>
              <a:srgbClr val="866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69" name="Freeform 1668"/>
            <p:cNvSpPr>
              <a:spLocks/>
            </p:cNvSpPr>
            <p:nvPr/>
          </p:nvSpPr>
          <p:spPr bwMode="auto">
            <a:xfrm>
              <a:off x="2562" y="2264"/>
              <a:ext cx="89" cy="105"/>
            </a:xfrm>
            <a:custGeom>
              <a:avLst/>
              <a:gdLst>
                <a:gd name="T0" fmla="*/ 68 w 89"/>
                <a:gd name="T1" fmla="*/ 0 h 105"/>
                <a:gd name="T2" fmla="*/ 0 w 89"/>
                <a:gd name="T3" fmla="*/ 105 h 105"/>
                <a:gd name="T4" fmla="*/ 2 w 89"/>
                <a:gd name="T5" fmla="*/ 102 h 105"/>
                <a:gd name="T6" fmla="*/ 4 w 89"/>
                <a:gd name="T7" fmla="*/ 100 h 105"/>
                <a:gd name="T8" fmla="*/ 18 w 89"/>
                <a:gd name="T9" fmla="*/ 86 h 105"/>
                <a:gd name="T10" fmla="*/ 75 w 89"/>
                <a:gd name="T11" fmla="*/ 24 h 105"/>
                <a:gd name="T12" fmla="*/ 82 w 89"/>
                <a:gd name="T13" fmla="*/ 17 h 105"/>
                <a:gd name="T14" fmla="*/ 87 w 89"/>
                <a:gd name="T15" fmla="*/ 12 h 105"/>
                <a:gd name="T16" fmla="*/ 89 w 89"/>
                <a:gd name="T17" fmla="*/ 10 h 105"/>
                <a:gd name="T18" fmla="*/ 68 w 89"/>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5">
                  <a:moveTo>
                    <a:pt x="68" y="0"/>
                  </a:moveTo>
                  <a:lnTo>
                    <a:pt x="0" y="105"/>
                  </a:lnTo>
                  <a:lnTo>
                    <a:pt x="2" y="102"/>
                  </a:lnTo>
                  <a:lnTo>
                    <a:pt x="4" y="100"/>
                  </a:lnTo>
                  <a:lnTo>
                    <a:pt x="18" y="86"/>
                  </a:lnTo>
                  <a:lnTo>
                    <a:pt x="75" y="24"/>
                  </a:lnTo>
                  <a:lnTo>
                    <a:pt x="82" y="17"/>
                  </a:lnTo>
                  <a:lnTo>
                    <a:pt x="87" y="12"/>
                  </a:lnTo>
                  <a:lnTo>
                    <a:pt x="89" y="10"/>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70" name="Freeform 1669"/>
            <p:cNvSpPr>
              <a:spLocks/>
            </p:cNvSpPr>
            <p:nvPr/>
          </p:nvSpPr>
          <p:spPr bwMode="auto">
            <a:xfrm>
              <a:off x="2590" y="1538"/>
              <a:ext cx="350" cy="726"/>
            </a:xfrm>
            <a:custGeom>
              <a:avLst/>
              <a:gdLst>
                <a:gd name="T0" fmla="*/ 310 w 350"/>
                <a:gd name="T1" fmla="*/ 0 h 726"/>
                <a:gd name="T2" fmla="*/ 0 w 350"/>
                <a:gd name="T3" fmla="*/ 707 h 726"/>
                <a:gd name="T4" fmla="*/ 40 w 350"/>
                <a:gd name="T5" fmla="*/ 726 h 726"/>
                <a:gd name="T6" fmla="*/ 350 w 350"/>
                <a:gd name="T7" fmla="*/ 18 h 726"/>
                <a:gd name="T8" fmla="*/ 333 w 350"/>
                <a:gd name="T9" fmla="*/ 9 h 726"/>
                <a:gd name="T10" fmla="*/ 310 w 350"/>
                <a:gd name="T11" fmla="*/ 0 h 726"/>
              </a:gdLst>
              <a:ahLst/>
              <a:cxnLst>
                <a:cxn ang="0">
                  <a:pos x="T0" y="T1"/>
                </a:cxn>
                <a:cxn ang="0">
                  <a:pos x="T2" y="T3"/>
                </a:cxn>
                <a:cxn ang="0">
                  <a:pos x="T4" y="T5"/>
                </a:cxn>
                <a:cxn ang="0">
                  <a:pos x="T6" y="T7"/>
                </a:cxn>
                <a:cxn ang="0">
                  <a:pos x="T8" y="T9"/>
                </a:cxn>
                <a:cxn ang="0">
                  <a:pos x="T10" y="T11"/>
                </a:cxn>
              </a:cxnLst>
              <a:rect l="0" t="0" r="r" b="b"/>
              <a:pathLst>
                <a:path w="350" h="726">
                  <a:moveTo>
                    <a:pt x="310" y="0"/>
                  </a:moveTo>
                  <a:lnTo>
                    <a:pt x="0" y="707"/>
                  </a:lnTo>
                  <a:lnTo>
                    <a:pt x="40" y="726"/>
                  </a:lnTo>
                  <a:lnTo>
                    <a:pt x="350" y="18"/>
                  </a:lnTo>
                  <a:lnTo>
                    <a:pt x="333" y="9"/>
                  </a:lnTo>
                  <a:lnTo>
                    <a:pt x="310" y="0"/>
                  </a:lnTo>
                  <a:close/>
                </a:path>
              </a:pathLst>
            </a:custGeom>
            <a:solidFill>
              <a:srgbClr val="194F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71" name="Freeform 1670"/>
            <p:cNvSpPr>
              <a:spLocks/>
            </p:cNvSpPr>
            <p:nvPr/>
          </p:nvSpPr>
          <p:spPr bwMode="auto">
            <a:xfrm>
              <a:off x="2590" y="1538"/>
              <a:ext cx="350" cy="726"/>
            </a:xfrm>
            <a:custGeom>
              <a:avLst/>
              <a:gdLst>
                <a:gd name="T0" fmla="*/ 310 w 350"/>
                <a:gd name="T1" fmla="*/ 0 h 726"/>
                <a:gd name="T2" fmla="*/ 0 w 350"/>
                <a:gd name="T3" fmla="*/ 707 h 726"/>
                <a:gd name="T4" fmla="*/ 40 w 350"/>
                <a:gd name="T5" fmla="*/ 726 h 726"/>
                <a:gd name="T6" fmla="*/ 350 w 350"/>
                <a:gd name="T7" fmla="*/ 18 h 726"/>
                <a:gd name="T8" fmla="*/ 333 w 350"/>
                <a:gd name="T9" fmla="*/ 9 h 726"/>
                <a:gd name="T10" fmla="*/ 310 w 350"/>
                <a:gd name="T11" fmla="*/ 0 h 726"/>
              </a:gdLst>
              <a:ahLst/>
              <a:cxnLst>
                <a:cxn ang="0">
                  <a:pos x="T0" y="T1"/>
                </a:cxn>
                <a:cxn ang="0">
                  <a:pos x="T2" y="T3"/>
                </a:cxn>
                <a:cxn ang="0">
                  <a:pos x="T4" y="T5"/>
                </a:cxn>
                <a:cxn ang="0">
                  <a:pos x="T6" y="T7"/>
                </a:cxn>
                <a:cxn ang="0">
                  <a:pos x="T8" y="T9"/>
                </a:cxn>
                <a:cxn ang="0">
                  <a:pos x="T10" y="T11"/>
                </a:cxn>
              </a:cxnLst>
              <a:rect l="0" t="0" r="r" b="b"/>
              <a:pathLst>
                <a:path w="350" h="726">
                  <a:moveTo>
                    <a:pt x="310" y="0"/>
                  </a:moveTo>
                  <a:lnTo>
                    <a:pt x="0" y="707"/>
                  </a:lnTo>
                  <a:lnTo>
                    <a:pt x="40" y="726"/>
                  </a:lnTo>
                  <a:lnTo>
                    <a:pt x="350" y="18"/>
                  </a:lnTo>
                  <a:lnTo>
                    <a:pt x="333" y="9"/>
                  </a:lnTo>
                  <a:lnTo>
                    <a:pt x="3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72" name="Freeform 1671"/>
            <p:cNvSpPr>
              <a:spLocks/>
            </p:cNvSpPr>
            <p:nvPr/>
          </p:nvSpPr>
          <p:spPr bwMode="auto">
            <a:xfrm>
              <a:off x="2630" y="1556"/>
              <a:ext cx="331" cy="718"/>
            </a:xfrm>
            <a:custGeom>
              <a:avLst/>
              <a:gdLst>
                <a:gd name="T0" fmla="*/ 310 w 331"/>
                <a:gd name="T1" fmla="*/ 0 h 718"/>
                <a:gd name="T2" fmla="*/ 310 w 331"/>
                <a:gd name="T3" fmla="*/ 0 h 718"/>
                <a:gd name="T4" fmla="*/ 0 w 331"/>
                <a:gd name="T5" fmla="*/ 708 h 718"/>
                <a:gd name="T6" fmla="*/ 21 w 331"/>
                <a:gd name="T7" fmla="*/ 718 h 718"/>
                <a:gd name="T8" fmla="*/ 331 w 331"/>
                <a:gd name="T9" fmla="*/ 8 h 718"/>
                <a:gd name="T10" fmla="*/ 310 w 331"/>
                <a:gd name="T11" fmla="*/ 0 h 718"/>
              </a:gdLst>
              <a:ahLst/>
              <a:cxnLst>
                <a:cxn ang="0">
                  <a:pos x="T0" y="T1"/>
                </a:cxn>
                <a:cxn ang="0">
                  <a:pos x="T2" y="T3"/>
                </a:cxn>
                <a:cxn ang="0">
                  <a:pos x="T4" y="T5"/>
                </a:cxn>
                <a:cxn ang="0">
                  <a:pos x="T6" y="T7"/>
                </a:cxn>
                <a:cxn ang="0">
                  <a:pos x="T8" y="T9"/>
                </a:cxn>
                <a:cxn ang="0">
                  <a:pos x="T10" y="T11"/>
                </a:cxn>
              </a:cxnLst>
              <a:rect l="0" t="0" r="r" b="b"/>
              <a:pathLst>
                <a:path w="331" h="718">
                  <a:moveTo>
                    <a:pt x="310" y="0"/>
                  </a:moveTo>
                  <a:lnTo>
                    <a:pt x="310" y="0"/>
                  </a:lnTo>
                  <a:lnTo>
                    <a:pt x="0" y="708"/>
                  </a:lnTo>
                  <a:lnTo>
                    <a:pt x="21" y="718"/>
                  </a:lnTo>
                  <a:lnTo>
                    <a:pt x="331" y="8"/>
                  </a:lnTo>
                  <a:lnTo>
                    <a:pt x="310" y="0"/>
                  </a:lnTo>
                  <a:close/>
                </a:path>
              </a:pathLst>
            </a:custGeom>
            <a:solidFill>
              <a:srgbClr val="1B47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73" name="Freeform 1672"/>
            <p:cNvSpPr>
              <a:spLocks/>
            </p:cNvSpPr>
            <p:nvPr/>
          </p:nvSpPr>
          <p:spPr bwMode="auto">
            <a:xfrm>
              <a:off x="2630" y="1556"/>
              <a:ext cx="331" cy="718"/>
            </a:xfrm>
            <a:custGeom>
              <a:avLst/>
              <a:gdLst>
                <a:gd name="T0" fmla="*/ 310 w 331"/>
                <a:gd name="T1" fmla="*/ 0 h 718"/>
                <a:gd name="T2" fmla="*/ 310 w 331"/>
                <a:gd name="T3" fmla="*/ 0 h 718"/>
                <a:gd name="T4" fmla="*/ 0 w 331"/>
                <a:gd name="T5" fmla="*/ 708 h 718"/>
                <a:gd name="T6" fmla="*/ 21 w 331"/>
                <a:gd name="T7" fmla="*/ 718 h 718"/>
                <a:gd name="T8" fmla="*/ 331 w 331"/>
                <a:gd name="T9" fmla="*/ 8 h 718"/>
                <a:gd name="T10" fmla="*/ 310 w 331"/>
                <a:gd name="T11" fmla="*/ 0 h 718"/>
              </a:gdLst>
              <a:ahLst/>
              <a:cxnLst>
                <a:cxn ang="0">
                  <a:pos x="T0" y="T1"/>
                </a:cxn>
                <a:cxn ang="0">
                  <a:pos x="T2" y="T3"/>
                </a:cxn>
                <a:cxn ang="0">
                  <a:pos x="T4" y="T5"/>
                </a:cxn>
                <a:cxn ang="0">
                  <a:pos x="T6" y="T7"/>
                </a:cxn>
                <a:cxn ang="0">
                  <a:pos x="T8" y="T9"/>
                </a:cxn>
                <a:cxn ang="0">
                  <a:pos x="T10" y="T11"/>
                </a:cxn>
              </a:cxnLst>
              <a:rect l="0" t="0" r="r" b="b"/>
              <a:pathLst>
                <a:path w="331" h="718">
                  <a:moveTo>
                    <a:pt x="310" y="0"/>
                  </a:moveTo>
                  <a:lnTo>
                    <a:pt x="310" y="0"/>
                  </a:lnTo>
                  <a:lnTo>
                    <a:pt x="0" y="708"/>
                  </a:lnTo>
                  <a:lnTo>
                    <a:pt x="21" y="718"/>
                  </a:lnTo>
                  <a:lnTo>
                    <a:pt x="331" y="8"/>
                  </a:lnTo>
                  <a:lnTo>
                    <a:pt x="3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74" name="Freeform 1673"/>
            <p:cNvSpPr>
              <a:spLocks/>
            </p:cNvSpPr>
            <p:nvPr/>
          </p:nvSpPr>
          <p:spPr bwMode="auto">
            <a:xfrm>
              <a:off x="2879" y="1528"/>
              <a:ext cx="21" cy="10"/>
            </a:xfrm>
            <a:custGeom>
              <a:avLst/>
              <a:gdLst>
                <a:gd name="T0" fmla="*/ 0 w 21"/>
                <a:gd name="T1" fmla="*/ 0 h 10"/>
                <a:gd name="T2" fmla="*/ 0 w 21"/>
                <a:gd name="T3" fmla="*/ 0 h 10"/>
                <a:gd name="T4" fmla="*/ 21 w 21"/>
                <a:gd name="T5" fmla="*/ 10 h 10"/>
                <a:gd name="T6" fmla="*/ 21 w 21"/>
                <a:gd name="T7" fmla="*/ 10 h 10"/>
                <a:gd name="T8" fmla="*/ 0 w 21"/>
                <a:gd name="T9" fmla="*/ 0 h 10"/>
              </a:gdLst>
              <a:ahLst/>
              <a:cxnLst>
                <a:cxn ang="0">
                  <a:pos x="T0" y="T1"/>
                </a:cxn>
                <a:cxn ang="0">
                  <a:pos x="T2" y="T3"/>
                </a:cxn>
                <a:cxn ang="0">
                  <a:pos x="T4" y="T5"/>
                </a:cxn>
                <a:cxn ang="0">
                  <a:pos x="T6" y="T7"/>
                </a:cxn>
                <a:cxn ang="0">
                  <a:pos x="T8" y="T9"/>
                </a:cxn>
              </a:cxnLst>
              <a:rect l="0" t="0" r="r" b="b"/>
              <a:pathLst>
                <a:path w="21" h="10">
                  <a:moveTo>
                    <a:pt x="0" y="0"/>
                  </a:moveTo>
                  <a:lnTo>
                    <a:pt x="0" y="0"/>
                  </a:lnTo>
                  <a:lnTo>
                    <a:pt x="21" y="10"/>
                  </a:lnTo>
                  <a:lnTo>
                    <a:pt x="21" y="10"/>
                  </a:lnTo>
                  <a:lnTo>
                    <a:pt x="0" y="0"/>
                  </a:lnTo>
                  <a:close/>
                </a:path>
              </a:pathLst>
            </a:custGeom>
            <a:solidFill>
              <a:srgbClr val="C0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75" name="Freeform 1674"/>
            <p:cNvSpPr>
              <a:spLocks/>
            </p:cNvSpPr>
            <p:nvPr/>
          </p:nvSpPr>
          <p:spPr bwMode="auto">
            <a:xfrm>
              <a:off x="2879" y="1528"/>
              <a:ext cx="21" cy="10"/>
            </a:xfrm>
            <a:custGeom>
              <a:avLst/>
              <a:gdLst>
                <a:gd name="T0" fmla="*/ 0 w 21"/>
                <a:gd name="T1" fmla="*/ 0 h 10"/>
                <a:gd name="T2" fmla="*/ 0 w 21"/>
                <a:gd name="T3" fmla="*/ 0 h 10"/>
                <a:gd name="T4" fmla="*/ 21 w 21"/>
                <a:gd name="T5" fmla="*/ 10 h 10"/>
                <a:gd name="T6" fmla="*/ 21 w 21"/>
                <a:gd name="T7" fmla="*/ 10 h 10"/>
                <a:gd name="T8" fmla="*/ 0 w 21"/>
                <a:gd name="T9" fmla="*/ 0 h 10"/>
              </a:gdLst>
              <a:ahLst/>
              <a:cxnLst>
                <a:cxn ang="0">
                  <a:pos x="T0" y="T1"/>
                </a:cxn>
                <a:cxn ang="0">
                  <a:pos x="T2" y="T3"/>
                </a:cxn>
                <a:cxn ang="0">
                  <a:pos x="T4" y="T5"/>
                </a:cxn>
                <a:cxn ang="0">
                  <a:pos x="T6" y="T7"/>
                </a:cxn>
                <a:cxn ang="0">
                  <a:pos x="T8" y="T9"/>
                </a:cxn>
              </a:cxnLst>
              <a:rect l="0" t="0" r="r" b="b"/>
              <a:pathLst>
                <a:path w="21" h="10">
                  <a:moveTo>
                    <a:pt x="0" y="0"/>
                  </a:moveTo>
                  <a:lnTo>
                    <a:pt x="0" y="0"/>
                  </a:lnTo>
                  <a:lnTo>
                    <a:pt x="21" y="10"/>
                  </a:lnTo>
                  <a:lnTo>
                    <a:pt x="21"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76" name="Freeform 1675"/>
            <p:cNvSpPr>
              <a:spLocks/>
            </p:cNvSpPr>
            <p:nvPr/>
          </p:nvSpPr>
          <p:spPr bwMode="auto">
            <a:xfrm>
              <a:off x="2569" y="1528"/>
              <a:ext cx="331" cy="717"/>
            </a:xfrm>
            <a:custGeom>
              <a:avLst/>
              <a:gdLst>
                <a:gd name="T0" fmla="*/ 310 w 331"/>
                <a:gd name="T1" fmla="*/ 0 h 717"/>
                <a:gd name="T2" fmla="*/ 276 w 331"/>
                <a:gd name="T3" fmla="*/ 78 h 717"/>
                <a:gd name="T4" fmla="*/ 274 w 331"/>
                <a:gd name="T5" fmla="*/ 83 h 717"/>
                <a:gd name="T6" fmla="*/ 241 w 331"/>
                <a:gd name="T7" fmla="*/ 156 h 717"/>
                <a:gd name="T8" fmla="*/ 236 w 331"/>
                <a:gd name="T9" fmla="*/ 171 h 717"/>
                <a:gd name="T10" fmla="*/ 203 w 331"/>
                <a:gd name="T11" fmla="*/ 244 h 717"/>
                <a:gd name="T12" fmla="*/ 201 w 331"/>
                <a:gd name="T13" fmla="*/ 249 h 717"/>
                <a:gd name="T14" fmla="*/ 132 w 331"/>
                <a:gd name="T15" fmla="*/ 410 h 717"/>
                <a:gd name="T16" fmla="*/ 130 w 331"/>
                <a:gd name="T17" fmla="*/ 414 h 717"/>
                <a:gd name="T18" fmla="*/ 75 w 331"/>
                <a:gd name="T19" fmla="*/ 538 h 717"/>
                <a:gd name="T20" fmla="*/ 71 w 331"/>
                <a:gd name="T21" fmla="*/ 552 h 717"/>
                <a:gd name="T22" fmla="*/ 59 w 331"/>
                <a:gd name="T23" fmla="*/ 575 h 717"/>
                <a:gd name="T24" fmla="*/ 56 w 331"/>
                <a:gd name="T25" fmla="*/ 582 h 717"/>
                <a:gd name="T26" fmla="*/ 0 w 331"/>
                <a:gd name="T27" fmla="*/ 708 h 717"/>
                <a:gd name="T28" fmla="*/ 0 w 331"/>
                <a:gd name="T29" fmla="*/ 710 h 717"/>
                <a:gd name="T30" fmla="*/ 0 w 331"/>
                <a:gd name="T31" fmla="*/ 710 h 717"/>
                <a:gd name="T32" fmla="*/ 21 w 331"/>
                <a:gd name="T33" fmla="*/ 717 h 717"/>
                <a:gd name="T34" fmla="*/ 331 w 331"/>
                <a:gd name="T35" fmla="*/ 10 h 717"/>
                <a:gd name="T36" fmla="*/ 310 w 331"/>
                <a:gd name="T37" fmla="*/ 0 h 717"/>
                <a:gd name="T38" fmla="*/ 310 w 331"/>
                <a:gd name="T39"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1" h="717">
                  <a:moveTo>
                    <a:pt x="310" y="0"/>
                  </a:moveTo>
                  <a:lnTo>
                    <a:pt x="276" y="78"/>
                  </a:lnTo>
                  <a:lnTo>
                    <a:pt x="274" y="83"/>
                  </a:lnTo>
                  <a:lnTo>
                    <a:pt x="241" y="156"/>
                  </a:lnTo>
                  <a:lnTo>
                    <a:pt x="236" y="171"/>
                  </a:lnTo>
                  <a:lnTo>
                    <a:pt x="203" y="244"/>
                  </a:lnTo>
                  <a:lnTo>
                    <a:pt x="201" y="249"/>
                  </a:lnTo>
                  <a:lnTo>
                    <a:pt x="132" y="410"/>
                  </a:lnTo>
                  <a:lnTo>
                    <a:pt x="130" y="414"/>
                  </a:lnTo>
                  <a:lnTo>
                    <a:pt x="75" y="538"/>
                  </a:lnTo>
                  <a:lnTo>
                    <a:pt x="71" y="552"/>
                  </a:lnTo>
                  <a:lnTo>
                    <a:pt x="59" y="575"/>
                  </a:lnTo>
                  <a:lnTo>
                    <a:pt x="56" y="582"/>
                  </a:lnTo>
                  <a:lnTo>
                    <a:pt x="0" y="708"/>
                  </a:lnTo>
                  <a:lnTo>
                    <a:pt x="0" y="710"/>
                  </a:lnTo>
                  <a:lnTo>
                    <a:pt x="0" y="710"/>
                  </a:lnTo>
                  <a:lnTo>
                    <a:pt x="21" y="717"/>
                  </a:lnTo>
                  <a:lnTo>
                    <a:pt x="331" y="10"/>
                  </a:lnTo>
                  <a:lnTo>
                    <a:pt x="310" y="0"/>
                  </a:lnTo>
                  <a:lnTo>
                    <a:pt x="310" y="0"/>
                  </a:lnTo>
                  <a:close/>
                </a:path>
              </a:pathLst>
            </a:custGeom>
            <a:solidFill>
              <a:srgbClr val="165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77" name="Freeform 1676"/>
            <p:cNvSpPr>
              <a:spLocks/>
            </p:cNvSpPr>
            <p:nvPr/>
          </p:nvSpPr>
          <p:spPr bwMode="auto">
            <a:xfrm>
              <a:off x="2569" y="1528"/>
              <a:ext cx="331" cy="717"/>
            </a:xfrm>
            <a:custGeom>
              <a:avLst/>
              <a:gdLst>
                <a:gd name="T0" fmla="*/ 310 w 331"/>
                <a:gd name="T1" fmla="*/ 0 h 717"/>
                <a:gd name="T2" fmla="*/ 276 w 331"/>
                <a:gd name="T3" fmla="*/ 78 h 717"/>
                <a:gd name="T4" fmla="*/ 274 w 331"/>
                <a:gd name="T5" fmla="*/ 83 h 717"/>
                <a:gd name="T6" fmla="*/ 241 w 331"/>
                <a:gd name="T7" fmla="*/ 156 h 717"/>
                <a:gd name="T8" fmla="*/ 236 w 331"/>
                <a:gd name="T9" fmla="*/ 171 h 717"/>
                <a:gd name="T10" fmla="*/ 203 w 331"/>
                <a:gd name="T11" fmla="*/ 244 h 717"/>
                <a:gd name="T12" fmla="*/ 201 w 331"/>
                <a:gd name="T13" fmla="*/ 249 h 717"/>
                <a:gd name="T14" fmla="*/ 132 w 331"/>
                <a:gd name="T15" fmla="*/ 410 h 717"/>
                <a:gd name="T16" fmla="*/ 130 w 331"/>
                <a:gd name="T17" fmla="*/ 414 h 717"/>
                <a:gd name="T18" fmla="*/ 75 w 331"/>
                <a:gd name="T19" fmla="*/ 538 h 717"/>
                <a:gd name="T20" fmla="*/ 71 w 331"/>
                <a:gd name="T21" fmla="*/ 552 h 717"/>
                <a:gd name="T22" fmla="*/ 59 w 331"/>
                <a:gd name="T23" fmla="*/ 575 h 717"/>
                <a:gd name="T24" fmla="*/ 56 w 331"/>
                <a:gd name="T25" fmla="*/ 582 h 717"/>
                <a:gd name="T26" fmla="*/ 0 w 331"/>
                <a:gd name="T27" fmla="*/ 708 h 717"/>
                <a:gd name="T28" fmla="*/ 0 w 331"/>
                <a:gd name="T29" fmla="*/ 710 h 717"/>
                <a:gd name="T30" fmla="*/ 0 w 331"/>
                <a:gd name="T31" fmla="*/ 710 h 717"/>
                <a:gd name="T32" fmla="*/ 21 w 331"/>
                <a:gd name="T33" fmla="*/ 717 h 717"/>
                <a:gd name="T34" fmla="*/ 331 w 331"/>
                <a:gd name="T35" fmla="*/ 10 h 717"/>
                <a:gd name="T36" fmla="*/ 310 w 331"/>
                <a:gd name="T37" fmla="*/ 0 h 717"/>
                <a:gd name="T38" fmla="*/ 310 w 331"/>
                <a:gd name="T39"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1" h="717">
                  <a:moveTo>
                    <a:pt x="310" y="0"/>
                  </a:moveTo>
                  <a:lnTo>
                    <a:pt x="276" y="78"/>
                  </a:lnTo>
                  <a:lnTo>
                    <a:pt x="274" y="83"/>
                  </a:lnTo>
                  <a:lnTo>
                    <a:pt x="241" y="156"/>
                  </a:lnTo>
                  <a:lnTo>
                    <a:pt x="236" y="171"/>
                  </a:lnTo>
                  <a:lnTo>
                    <a:pt x="203" y="244"/>
                  </a:lnTo>
                  <a:lnTo>
                    <a:pt x="201" y="249"/>
                  </a:lnTo>
                  <a:lnTo>
                    <a:pt x="132" y="410"/>
                  </a:lnTo>
                  <a:lnTo>
                    <a:pt x="130" y="414"/>
                  </a:lnTo>
                  <a:lnTo>
                    <a:pt x="75" y="538"/>
                  </a:lnTo>
                  <a:lnTo>
                    <a:pt x="71" y="552"/>
                  </a:lnTo>
                  <a:lnTo>
                    <a:pt x="59" y="575"/>
                  </a:lnTo>
                  <a:lnTo>
                    <a:pt x="56" y="582"/>
                  </a:lnTo>
                  <a:lnTo>
                    <a:pt x="0" y="708"/>
                  </a:lnTo>
                  <a:lnTo>
                    <a:pt x="0" y="710"/>
                  </a:lnTo>
                  <a:lnTo>
                    <a:pt x="0" y="710"/>
                  </a:lnTo>
                  <a:lnTo>
                    <a:pt x="21" y="717"/>
                  </a:lnTo>
                  <a:lnTo>
                    <a:pt x="331" y="10"/>
                  </a:lnTo>
                  <a:lnTo>
                    <a:pt x="310" y="0"/>
                  </a:lnTo>
                  <a:lnTo>
                    <a:pt x="3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78" name="Freeform 1677"/>
            <p:cNvSpPr>
              <a:spLocks/>
            </p:cNvSpPr>
            <p:nvPr/>
          </p:nvSpPr>
          <p:spPr bwMode="auto">
            <a:xfrm>
              <a:off x="2559" y="2340"/>
              <a:ext cx="21" cy="31"/>
            </a:xfrm>
            <a:custGeom>
              <a:avLst/>
              <a:gdLst>
                <a:gd name="T0" fmla="*/ 3 w 21"/>
                <a:gd name="T1" fmla="*/ 0 h 31"/>
                <a:gd name="T2" fmla="*/ 0 w 21"/>
                <a:gd name="T3" fmla="*/ 31 h 31"/>
                <a:gd name="T4" fmla="*/ 21 w 21"/>
                <a:gd name="T5" fmla="*/ 10 h 31"/>
                <a:gd name="T6" fmla="*/ 3 w 21"/>
                <a:gd name="T7" fmla="*/ 0 h 31"/>
              </a:gdLst>
              <a:ahLst/>
              <a:cxnLst>
                <a:cxn ang="0">
                  <a:pos x="T0" y="T1"/>
                </a:cxn>
                <a:cxn ang="0">
                  <a:pos x="T2" y="T3"/>
                </a:cxn>
                <a:cxn ang="0">
                  <a:pos x="T4" y="T5"/>
                </a:cxn>
                <a:cxn ang="0">
                  <a:pos x="T6" y="T7"/>
                </a:cxn>
              </a:cxnLst>
              <a:rect l="0" t="0" r="r" b="b"/>
              <a:pathLst>
                <a:path w="21" h="31">
                  <a:moveTo>
                    <a:pt x="3" y="0"/>
                  </a:moveTo>
                  <a:lnTo>
                    <a:pt x="0" y="31"/>
                  </a:lnTo>
                  <a:lnTo>
                    <a:pt x="21" y="1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79" name="Freeform 1678"/>
            <p:cNvSpPr>
              <a:spLocks/>
            </p:cNvSpPr>
            <p:nvPr/>
          </p:nvSpPr>
          <p:spPr bwMode="auto">
            <a:xfrm>
              <a:off x="1885" y="2269"/>
              <a:ext cx="251" cy="24"/>
            </a:xfrm>
            <a:custGeom>
              <a:avLst/>
              <a:gdLst>
                <a:gd name="T0" fmla="*/ 251 w 251"/>
                <a:gd name="T1" fmla="*/ 21 h 24"/>
                <a:gd name="T2" fmla="*/ 0 w 251"/>
                <a:gd name="T3" fmla="*/ 24 h 24"/>
                <a:gd name="T4" fmla="*/ 0 w 251"/>
                <a:gd name="T5" fmla="*/ 2 h 24"/>
                <a:gd name="T6" fmla="*/ 251 w 251"/>
                <a:gd name="T7" fmla="*/ 0 h 24"/>
                <a:gd name="T8" fmla="*/ 251 w 251"/>
                <a:gd name="T9" fmla="*/ 21 h 24"/>
              </a:gdLst>
              <a:ahLst/>
              <a:cxnLst>
                <a:cxn ang="0">
                  <a:pos x="T0" y="T1"/>
                </a:cxn>
                <a:cxn ang="0">
                  <a:pos x="T2" y="T3"/>
                </a:cxn>
                <a:cxn ang="0">
                  <a:pos x="T4" y="T5"/>
                </a:cxn>
                <a:cxn ang="0">
                  <a:pos x="T6" y="T7"/>
                </a:cxn>
                <a:cxn ang="0">
                  <a:pos x="T8" y="T9"/>
                </a:cxn>
              </a:cxnLst>
              <a:rect l="0" t="0" r="r" b="b"/>
              <a:pathLst>
                <a:path w="251" h="24">
                  <a:moveTo>
                    <a:pt x="251" y="21"/>
                  </a:moveTo>
                  <a:lnTo>
                    <a:pt x="0" y="24"/>
                  </a:lnTo>
                  <a:lnTo>
                    <a:pt x="0" y="2"/>
                  </a:lnTo>
                  <a:lnTo>
                    <a:pt x="251" y="0"/>
                  </a:lnTo>
                  <a:lnTo>
                    <a:pt x="251" y="21"/>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80" name="Freeform 1679"/>
            <p:cNvSpPr>
              <a:spLocks/>
            </p:cNvSpPr>
            <p:nvPr/>
          </p:nvSpPr>
          <p:spPr bwMode="auto">
            <a:xfrm>
              <a:off x="2192" y="2506"/>
              <a:ext cx="10" cy="9"/>
            </a:xfrm>
            <a:custGeom>
              <a:avLst/>
              <a:gdLst>
                <a:gd name="T0" fmla="*/ 0 w 10"/>
                <a:gd name="T1" fmla="*/ 2 h 9"/>
                <a:gd name="T2" fmla="*/ 3 w 10"/>
                <a:gd name="T3" fmla="*/ 5 h 9"/>
                <a:gd name="T4" fmla="*/ 10 w 10"/>
                <a:gd name="T5" fmla="*/ 9 h 9"/>
                <a:gd name="T6" fmla="*/ 10 w 10"/>
                <a:gd name="T7" fmla="*/ 0 h 9"/>
                <a:gd name="T8" fmla="*/ 8 w 10"/>
                <a:gd name="T9" fmla="*/ 0 h 9"/>
                <a:gd name="T10" fmla="*/ 0 w 10"/>
                <a:gd name="T11" fmla="*/ 2 h 9"/>
              </a:gdLst>
              <a:ahLst/>
              <a:cxnLst>
                <a:cxn ang="0">
                  <a:pos x="T0" y="T1"/>
                </a:cxn>
                <a:cxn ang="0">
                  <a:pos x="T2" y="T3"/>
                </a:cxn>
                <a:cxn ang="0">
                  <a:pos x="T4" y="T5"/>
                </a:cxn>
                <a:cxn ang="0">
                  <a:pos x="T6" y="T7"/>
                </a:cxn>
                <a:cxn ang="0">
                  <a:pos x="T8" y="T9"/>
                </a:cxn>
                <a:cxn ang="0">
                  <a:pos x="T10" y="T11"/>
                </a:cxn>
              </a:cxnLst>
              <a:rect l="0" t="0" r="r" b="b"/>
              <a:pathLst>
                <a:path w="10" h="9">
                  <a:moveTo>
                    <a:pt x="0" y="2"/>
                  </a:moveTo>
                  <a:lnTo>
                    <a:pt x="3" y="5"/>
                  </a:lnTo>
                  <a:lnTo>
                    <a:pt x="10" y="9"/>
                  </a:lnTo>
                  <a:lnTo>
                    <a:pt x="10" y="0"/>
                  </a:lnTo>
                  <a:lnTo>
                    <a:pt x="8" y="0"/>
                  </a:lnTo>
                  <a:lnTo>
                    <a:pt x="0" y="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81" name="Freeform 1680"/>
            <p:cNvSpPr>
              <a:spLocks/>
            </p:cNvSpPr>
            <p:nvPr/>
          </p:nvSpPr>
          <p:spPr bwMode="auto">
            <a:xfrm>
              <a:off x="2178" y="2473"/>
              <a:ext cx="22" cy="35"/>
            </a:xfrm>
            <a:custGeom>
              <a:avLst/>
              <a:gdLst>
                <a:gd name="T0" fmla="*/ 22 w 22"/>
                <a:gd name="T1" fmla="*/ 33 h 35"/>
                <a:gd name="T2" fmla="*/ 14 w 22"/>
                <a:gd name="T3" fmla="*/ 35 h 35"/>
                <a:gd name="T4" fmla="*/ 0 w 22"/>
                <a:gd name="T5" fmla="*/ 2 h 35"/>
                <a:gd name="T6" fmla="*/ 5 w 22"/>
                <a:gd name="T7" fmla="*/ 0 h 35"/>
                <a:gd name="T8" fmla="*/ 22 w 22"/>
                <a:gd name="T9" fmla="*/ 33 h 35"/>
              </a:gdLst>
              <a:ahLst/>
              <a:cxnLst>
                <a:cxn ang="0">
                  <a:pos x="T0" y="T1"/>
                </a:cxn>
                <a:cxn ang="0">
                  <a:pos x="T2" y="T3"/>
                </a:cxn>
                <a:cxn ang="0">
                  <a:pos x="T4" y="T5"/>
                </a:cxn>
                <a:cxn ang="0">
                  <a:pos x="T6" y="T7"/>
                </a:cxn>
                <a:cxn ang="0">
                  <a:pos x="T8" y="T9"/>
                </a:cxn>
              </a:cxnLst>
              <a:rect l="0" t="0" r="r" b="b"/>
              <a:pathLst>
                <a:path w="22" h="35">
                  <a:moveTo>
                    <a:pt x="22" y="33"/>
                  </a:moveTo>
                  <a:lnTo>
                    <a:pt x="14" y="35"/>
                  </a:lnTo>
                  <a:lnTo>
                    <a:pt x="0" y="2"/>
                  </a:lnTo>
                  <a:lnTo>
                    <a:pt x="5" y="0"/>
                  </a:lnTo>
                  <a:lnTo>
                    <a:pt x="22" y="33"/>
                  </a:ln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82" name="Freeform 1681"/>
            <p:cNvSpPr>
              <a:spLocks/>
            </p:cNvSpPr>
            <p:nvPr/>
          </p:nvSpPr>
          <p:spPr bwMode="auto">
            <a:xfrm>
              <a:off x="2171" y="2477"/>
              <a:ext cx="29" cy="17"/>
            </a:xfrm>
            <a:custGeom>
              <a:avLst/>
              <a:gdLst>
                <a:gd name="T0" fmla="*/ 29 w 29"/>
                <a:gd name="T1" fmla="*/ 3 h 17"/>
                <a:gd name="T2" fmla="*/ 3 w 29"/>
                <a:gd name="T3" fmla="*/ 17 h 17"/>
                <a:gd name="T4" fmla="*/ 0 w 29"/>
                <a:gd name="T5" fmla="*/ 12 h 17"/>
                <a:gd name="T6" fmla="*/ 26 w 29"/>
                <a:gd name="T7" fmla="*/ 0 h 17"/>
                <a:gd name="T8" fmla="*/ 29 w 29"/>
                <a:gd name="T9" fmla="*/ 3 h 17"/>
              </a:gdLst>
              <a:ahLst/>
              <a:cxnLst>
                <a:cxn ang="0">
                  <a:pos x="T0" y="T1"/>
                </a:cxn>
                <a:cxn ang="0">
                  <a:pos x="T2" y="T3"/>
                </a:cxn>
                <a:cxn ang="0">
                  <a:pos x="T4" y="T5"/>
                </a:cxn>
                <a:cxn ang="0">
                  <a:pos x="T6" y="T7"/>
                </a:cxn>
                <a:cxn ang="0">
                  <a:pos x="T8" y="T9"/>
                </a:cxn>
              </a:cxnLst>
              <a:rect l="0" t="0" r="r" b="b"/>
              <a:pathLst>
                <a:path w="29" h="17">
                  <a:moveTo>
                    <a:pt x="29" y="3"/>
                  </a:moveTo>
                  <a:lnTo>
                    <a:pt x="3" y="17"/>
                  </a:lnTo>
                  <a:lnTo>
                    <a:pt x="0" y="12"/>
                  </a:lnTo>
                  <a:lnTo>
                    <a:pt x="26" y="0"/>
                  </a:lnTo>
                  <a:lnTo>
                    <a:pt x="29" y="3"/>
                  </a:ln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83" name="Freeform 1682"/>
            <p:cNvSpPr>
              <a:spLocks/>
            </p:cNvSpPr>
            <p:nvPr/>
          </p:nvSpPr>
          <p:spPr bwMode="auto">
            <a:xfrm>
              <a:off x="2178" y="2482"/>
              <a:ext cx="17" cy="12"/>
            </a:xfrm>
            <a:custGeom>
              <a:avLst/>
              <a:gdLst>
                <a:gd name="T0" fmla="*/ 14 w 17"/>
                <a:gd name="T1" fmla="*/ 10 h 12"/>
                <a:gd name="T2" fmla="*/ 10 w 17"/>
                <a:gd name="T3" fmla="*/ 12 h 12"/>
                <a:gd name="T4" fmla="*/ 0 w 17"/>
                <a:gd name="T5" fmla="*/ 10 h 12"/>
                <a:gd name="T6" fmla="*/ 17 w 17"/>
                <a:gd name="T7" fmla="*/ 0 h 12"/>
                <a:gd name="T8" fmla="*/ 14 w 17"/>
                <a:gd name="T9" fmla="*/ 10 h 12"/>
              </a:gdLst>
              <a:ahLst/>
              <a:cxnLst>
                <a:cxn ang="0">
                  <a:pos x="T0" y="T1"/>
                </a:cxn>
                <a:cxn ang="0">
                  <a:pos x="T2" y="T3"/>
                </a:cxn>
                <a:cxn ang="0">
                  <a:pos x="T4" y="T5"/>
                </a:cxn>
                <a:cxn ang="0">
                  <a:pos x="T6" y="T7"/>
                </a:cxn>
                <a:cxn ang="0">
                  <a:pos x="T8" y="T9"/>
                </a:cxn>
              </a:cxnLst>
              <a:rect l="0" t="0" r="r" b="b"/>
              <a:pathLst>
                <a:path w="17" h="12">
                  <a:moveTo>
                    <a:pt x="14" y="10"/>
                  </a:moveTo>
                  <a:lnTo>
                    <a:pt x="10" y="12"/>
                  </a:lnTo>
                  <a:lnTo>
                    <a:pt x="0" y="10"/>
                  </a:lnTo>
                  <a:lnTo>
                    <a:pt x="17" y="0"/>
                  </a:lnTo>
                  <a:lnTo>
                    <a:pt x="14" y="10"/>
                  </a:ln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84" name="Freeform 1683"/>
            <p:cNvSpPr>
              <a:spLocks/>
            </p:cNvSpPr>
            <p:nvPr/>
          </p:nvSpPr>
          <p:spPr bwMode="auto">
            <a:xfrm>
              <a:off x="1982" y="2099"/>
              <a:ext cx="225" cy="395"/>
            </a:xfrm>
            <a:custGeom>
              <a:avLst/>
              <a:gdLst>
                <a:gd name="T0" fmla="*/ 225 w 225"/>
                <a:gd name="T1" fmla="*/ 374 h 395"/>
                <a:gd name="T2" fmla="*/ 182 w 225"/>
                <a:gd name="T3" fmla="*/ 395 h 395"/>
                <a:gd name="T4" fmla="*/ 0 w 225"/>
                <a:gd name="T5" fmla="*/ 21 h 395"/>
                <a:gd name="T6" fmla="*/ 42 w 225"/>
                <a:gd name="T7" fmla="*/ 0 h 395"/>
                <a:gd name="T8" fmla="*/ 225 w 225"/>
                <a:gd name="T9" fmla="*/ 374 h 395"/>
              </a:gdLst>
              <a:ahLst/>
              <a:cxnLst>
                <a:cxn ang="0">
                  <a:pos x="T0" y="T1"/>
                </a:cxn>
                <a:cxn ang="0">
                  <a:pos x="T2" y="T3"/>
                </a:cxn>
                <a:cxn ang="0">
                  <a:pos x="T4" y="T5"/>
                </a:cxn>
                <a:cxn ang="0">
                  <a:pos x="T6" y="T7"/>
                </a:cxn>
                <a:cxn ang="0">
                  <a:pos x="T8" y="T9"/>
                </a:cxn>
              </a:cxnLst>
              <a:rect l="0" t="0" r="r" b="b"/>
              <a:pathLst>
                <a:path w="225" h="395">
                  <a:moveTo>
                    <a:pt x="225" y="374"/>
                  </a:moveTo>
                  <a:lnTo>
                    <a:pt x="182" y="395"/>
                  </a:lnTo>
                  <a:lnTo>
                    <a:pt x="0" y="21"/>
                  </a:lnTo>
                  <a:lnTo>
                    <a:pt x="42" y="0"/>
                  </a:lnTo>
                  <a:lnTo>
                    <a:pt x="225" y="374"/>
                  </a:lnTo>
                  <a:close/>
                </a:path>
              </a:pathLst>
            </a:custGeom>
            <a:solidFill>
              <a:srgbClr val="145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85" name="Freeform 1684"/>
            <p:cNvSpPr>
              <a:spLocks/>
            </p:cNvSpPr>
            <p:nvPr/>
          </p:nvSpPr>
          <p:spPr bwMode="auto">
            <a:xfrm>
              <a:off x="1982" y="2099"/>
              <a:ext cx="225" cy="395"/>
            </a:xfrm>
            <a:custGeom>
              <a:avLst/>
              <a:gdLst>
                <a:gd name="T0" fmla="*/ 225 w 225"/>
                <a:gd name="T1" fmla="*/ 374 h 395"/>
                <a:gd name="T2" fmla="*/ 182 w 225"/>
                <a:gd name="T3" fmla="*/ 395 h 395"/>
                <a:gd name="T4" fmla="*/ 0 w 225"/>
                <a:gd name="T5" fmla="*/ 21 h 395"/>
                <a:gd name="T6" fmla="*/ 42 w 225"/>
                <a:gd name="T7" fmla="*/ 0 h 395"/>
                <a:gd name="T8" fmla="*/ 225 w 225"/>
                <a:gd name="T9" fmla="*/ 374 h 395"/>
              </a:gdLst>
              <a:ahLst/>
              <a:cxnLst>
                <a:cxn ang="0">
                  <a:pos x="T0" y="T1"/>
                </a:cxn>
                <a:cxn ang="0">
                  <a:pos x="T2" y="T3"/>
                </a:cxn>
                <a:cxn ang="0">
                  <a:pos x="T4" y="T5"/>
                </a:cxn>
                <a:cxn ang="0">
                  <a:pos x="T6" y="T7"/>
                </a:cxn>
                <a:cxn ang="0">
                  <a:pos x="T8" y="T9"/>
                </a:cxn>
              </a:cxnLst>
              <a:rect l="0" t="0" r="r" b="b"/>
              <a:pathLst>
                <a:path w="225" h="395">
                  <a:moveTo>
                    <a:pt x="225" y="374"/>
                  </a:moveTo>
                  <a:lnTo>
                    <a:pt x="182" y="395"/>
                  </a:lnTo>
                  <a:lnTo>
                    <a:pt x="0" y="21"/>
                  </a:lnTo>
                  <a:lnTo>
                    <a:pt x="42" y="0"/>
                  </a:lnTo>
                  <a:lnTo>
                    <a:pt x="225" y="3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86" name="Freeform 1685"/>
            <p:cNvSpPr>
              <a:spLocks/>
            </p:cNvSpPr>
            <p:nvPr/>
          </p:nvSpPr>
          <p:spPr bwMode="auto">
            <a:xfrm>
              <a:off x="1821" y="2099"/>
              <a:ext cx="213" cy="400"/>
            </a:xfrm>
            <a:custGeom>
              <a:avLst/>
              <a:gdLst>
                <a:gd name="T0" fmla="*/ 45 w 213"/>
                <a:gd name="T1" fmla="*/ 400 h 400"/>
                <a:gd name="T2" fmla="*/ 0 w 213"/>
                <a:gd name="T3" fmla="*/ 378 h 400"/>
                <a:gd name="T4" fmla="*/ 170 w 213"/>
                <a:gd name="T5" fmla="*/ 0 h 400"/>
                <a:gd name="T6" fmla="*/ 213 w 213"/>
                <a:gd name="T7" fmla="*/ 21 h 400"/>
                <a:gd name="T8" fmla="*/ 45 w 213"/>
                <a:gd name="T9" fmla="*/ 400 h 400"/>
              </a:gdLst>
              <a:ahLst/>
              <a:cxnLst>
                <a:cxn ang="0">
                  <a:pos x="T0" y="T1"/>
                </a:cxn>
                <a:cxn ang="0">
                  <a:pos x="T2" y="T3"/>
                </a:cxn>
                <a:cxn ang="0">
                  <a:pos x="T4" y="T5"/>
                </a:cxn>
                <a:cxn ang="0">
                  <a:pos x="T6" y="T7"/>
                </a:cxn>
                <a:cxn ang="0">
                  <a:pos x="T8" y="T9"/>
                </a:cxn>
              </a:cxnLst>
              <a:rect l="0" t="0" r="r" b="b"/>
              <a:pathLst>
                <a:path w="213" h="400">
                  <a:moveTo>
                    <a:pt x="45" y="400"/>
                  </a:moveTo>
                  <a:lnTo>
                    <a:pt x="0" y="378"/>
                  </a:lnTo>
                  <a:lnTo>
                    <a:pt x="170" y="0"/>
                  </a:lnTo>
                  <a:lnTo>
                    <a:pt x="213" y="21"/>
                  </a:lnTo>
                  <a:lnTo>
                    <a:pt x="45" y="400"/>
                  </a:lnTo>
                  <a:close/>
                </a:path>
              </a:pathLst>
            </a:custGeom>
            <a:solidFill>
              <a:srgbClr val="929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87" name="Freeform 1686"/>
            <p:cNvSpPr>
              <a:spLocks/>
            </p:cNvSpPr>
            <p:nvPr/>
          </p:nvSpPr>
          <p:spPr bwMode="auto">
            <a:xfrm>
              <a:off x="1821" y="2099"/>
              <a:ext cx="213" cy="400"/>
            </a:xfrm>
            <a:custGeom>
              <a:avLst/>
              <a:gdLst>
                <a:gd name="T0" fmla="*/ 45 w 213"/>
                <a:gd name="T1" fmla="*/ 400 h 400"/>
                <a:gd name="T2" fmla="*/ 0 w 213"/>
                <a:gd name="T3" fmla="*/ 378 h 400"/>
                <a:gd name="T4" fmla="*/ 170 w 213"/>
                <a:gd name="T5" fmla="*/ 0 h 400"/>
                <a:gd name="T6" fmla="*/ 213 w 213"/>
                <a:gd name="T7" fmla="*/ 21 h 400"/>
                <a:gd name="T8" fmla="*/ 45 w 213"/>
                <a:gd name="T9" fmla="*/ 400 h 400"/>
              </a:gdLst>
              <a:ahLst/>
              <a:cxnLst>
                <a:cxn ang="0">
                  <a:pos x="T0" y="T1"/>
                </a:cxn>
                <a:cxn ang="0">
                  <a:pos x="T2" y="T3"/>
                </a:cxn>
                <a:cxn ang="0">
                  <a:pos x="T4" y="T5"/>
                </a:cxn>
                <a:cxn ang="0">
                  <a:pos x="T6" y="T7"/>
                </a:cxn>
                <a:cxn ang="0">
                  <a:pos x="T8" y="T9"/>
                </a:cxn>
              </a:cxnLst>
              <a:rect l="0" t="0" r="r" b="b"/>
              <a:pathLst>
                <a:path w="213" h="400">
                  <a:moveTo>
                    <a:pt x="45" y="400"/>
                  </a:moveTo>
                  <a:lnTo>
                    <a:pt x="0" y="378"/>
                  </a:lnTo>
                  <a:lnTo>
                    <a:pt x="170" y="0"/>
                  </a:lnTo>
                  <a:lnTo>
                    <a:pt x="213" y="21"/>
                  </a:lnTo>
                  <a:lnTo>
                    <a:pt x="45" y="4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88" name="Freeform 1687"/>
            <p:cNvSpPr>
              <a:spLocks/>
            </p:cNvSpPr>
            <p:nvPr/>
          </p:nvSpPr>
          <p:spPr bwMode="auto">
            <a:xfrm>
              <a:off x="1821" y="2099"/>
              <a:ext cx="213" cy="400"/>
            </a:xfrm>
            <a:custGeom>
              <a:avLst/>
              <a:gdLst>
                <a:gd name="T0" fmla="*/ 45 w 213"/>
                <a:gd name="T1" fmla="*/ 400 h 400"/>
                <a:gd name="T2" fmla="*/ 0 w 213"/>
                <a:gd name="T3" fmla="*/ 378 h 400"/>
                <a:gd name="T4" fmla="*/ 170 w 213"/>
                <a:gd name="T5" fmla="*/ 0 h 400"/>
                <a:gd name="T6" fmla="*/ 213 w 213"/>
                <a:gd name="T7" fmla="*/ 21 h 400"/>
                <a:gd name="T8" fmla="*/ 45 w 213"/>
                <a:gd name="T9" fmla="*/ 400 h 400"/>
              </a:gdLst>
              <a:ahLst/>
              <a:cxnLst>
                <a:cxn ang="0">
                  <a:pos x="T0" y="T1"/>
                </a:cxn>
                <a:cxn ang="0">
                  <a:pos x="T2" y="T3"/>
                </a:cxn>
                <a:cxn ang="0">
                  <a:pos x="T4" y="T5"/>
                </a:cxn>
                <a:cxn ang="0">
                  <a:pos x="T6" y="T7"/>
                </a:cxn>
                <a:cxn ang="0">
                  <a:pos x="T8" y="T9"/>
                </a:cxn>
              </a:cxnLst>
              <a:rect l="0" t="0" r="r" b="b"/>
              <a:pathLst>
                <a:path w="213" h="400">
                  <a:moveTo>
                    <a:pt x="45" y="400"/>
                  </a:moveTo>
                  <a:lnTo>
                    <a:pt x="0" y="378"/>
                  </a:lnTo>
                  <a:lnTo>
                    <a:pt x="170" y="0"/>
                  </a:lnTo>
                  <a:lnTo>
                    <a:pt x="213" y="21"/>
                  </a:lnTo>
                  <a:lnTo>
                    <a:pt x="45" y="400"/>
                  </a:lnTo>
                  <a:close/>
                </a:path>
              </a:pathLst>
            </a:custGeom>
            <a:solidFill>
              <a:srgbClr val="145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89" name="Freeform 1688"/>
            <p:cNvSpPr>
              <a:spLocks/>
            </p:cNvSpPr>
            <p:nvPr/>
          </p:nvSpPr>
          <p:spPr bwMode="auto">
            <a:xfrm>
              <a:off x="1821" y="2099"/>
              <a:ext cx="213" cy="400"/>
            </a:xfrm>
            <a:custGeom>
              <a:avLst/>
              <a:gdLst>
                <a:gd name="T0" fmla="*/ 45 w 213"/>
                <a:gd name="T1" fmla="*/ 400 h 400"/>
                <a:gd name="T2" fmla="*/ 0 w 213"/>
                <a:gd name="T3" fmla="*/ 378 h 400"/>
                <a:gd name="T4" fmla="*/ 170 w 213"/>
                <a:gd name="T5" fmla="*/ 0 h 400"/>
                <a:gd name="T6" fmla="*/ 213 w 213"/>
                <a:gd name="T7" fmla="*/ 21 h 400"/>
                <a:gd name="T8" fmla="*/ 45 w 213"/>
                <a:gd name="T9" fmla="*/ 400 h 400"/>
              </a:gdLst>
              <a:ahLst/>
              <a:cxnLst>
                <a:cxn ang="0">
                  <a:pos x="T0" y="T1"/>
                </a:cxn>
                <a:cxn ang="0">
                  <a:pos x="T2" y="T3"/>
                </a:cxn>
                <a:cxn ang="0">
                  <a:pos x="T4" y="T5"/>
                </a:cxn>
                <a:cxn ang="0">
                  <a:pos x="T6" y="T7"/>
                </a:cxn>
                <a:cxn ang="0">
                  <a:pos x="T8" y="T9"/>
                </a:cxn>
              </a:cxnLst>
              <a:rect l="0" t="0" r="r" b="b"/>
              <a:pathLst>
                <a:path w="213" h="400">
                  <a:moveTo>
                    <a:pt x="45" y="400"/>
                  </a:moveTo>
                  <a:lnTo>
                    <a:pt x="0" y="378"/>
                  </a:lnTo>
                  <a:lnTo>
                    <a:pt x="170" y="0"/>
                  </a:lnTo>
                  <a:lnTo>
                    <a:pt x="213" y="21"/>
                  </a:lnTo>
                  <a:lnTo>
                    <a:pt x="45" y="4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90" name="Freeform 1689"/>
            <p:cNvSpPr>
              <a:spLocks/>
            </p:cNvSpPr>
            <p:nvPr/>
          </p:nvSpPr>
          <p:spPr bwMode="auto">
            <a:xfrm>
              <a:off x="1828" y="2487"/>
              <a:ext cx="19" cy="35"/>
            </a:xfrm>
            <a:custGeom>
              <a:avLst/>
              <a:gdLst>
                <a:gd name="T0" fmla="*/ 19 w 19"/>
                <a:gd name="T1" fmla="*/ 2 h 35"/>
                <a:gd name="T2" fmla="*/ 12 w 19"/>
                <a:gd name="T3" fmla="*/ 0 h 35"/>
                <a:gd name="T4" fmla="*/ 0 w 19"/>
                <a:gd name="T5" fmla="*/ 26 h 35"/>
                <a:gd name="T6" fmla="*/ 0 w 19"/>
                <a:gd name="T7" fmla="*/ 35 h 35"/>
                <a:gd name="T8" fmla="*/ 7 w 19"/>
                <a:gd name="T9" fmla="*/ 31 h 35"/>
                <a:gd name="T10" fmla="*/ 7 w 19"/>
                <a:gd name="T11" fmla="*/ 31 h 35"/>
                <a:gd name="T12" fmla="*/ 19 w 19"/>
                <a:gd name="T13" fmla="*/ 2 h 35"/>
              </a:gdLst>
              <a:ahLst/>
              <a:cxnLst>
                <a:cxn ang="0">
                  <a:pos x="T0" y="T1"/>
                </a:cxn>
                <a:cxn ang="0">
                  <a:pos x="T2" y="T3"/>
                </a:cxn>
                <a:cxn ang="0">
                  <a:pos x="T4" y="T5"/>
                </a:cxn>
                <a:cxn ang="0">
                  <a:pos x="T6" y="T7"/>
                </a:cxn>
                <a:cxn ang="0">
                  <a:pos x="T8" y="T9"/>
                </a:cxn>
                <a:cxn ang="0">
                  <a:pos x="T10" y="T11"/>
                </a:cxn>
                <a:cxn ang="0">
                  <a:pos x="T12" y="T13"/>
                </a:cxn>
              </a:cxnLst>
              <a:rect l="0" t="0" r="r" b="b"/>
              <a:pathLst>
                <a:path w="19" h="35">
                  <a:moveTo>
                    <a:pt x="19" y="2"/>
                  </a:moveTo>
                  <a:lnTo>
                    <a:pt x="12" y="0"/>
                  </a:lnTo>
                  <a:lnTo>
                    <a:pt x="0" y="26"/>
                  </a:lnTo>
                  <a:lnTo>
                    <a:pt x="0" y="35"/>
                  </a:lnTo>
                  <a:lnTo>
                    <a:pt x="7" y="31"/>
                  </a:lnTo>
                  <a:lnTo>
                    <a:pt x="7" y="31"/>
                  </a:lnTo>
                  <a:lnTo>
                    <a:pt x="19" y="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91" name="Freeform 1690"/>
            <p:cNvSpPr>
              <a:spLocks/>
            </p:cNvSpPr>
            <p:nvPr/>
          </p:nvSpPr>
          <p:spPr bwMode="auto">
            <a:xfrm>
              <a:off x="1987" y="1973"/>
              <a:ext cx="40" cy="90"/>
            </a:xfrm>
            <a:custGeom>
              <a:avLst/>
              <a:gdLst>
                <a:gd name="T0" fmla="*/ 40 w 40"/>
                <a:gd name="T1" fmla="*/ 90 h 90"/>
                <a:gd name="T2" fmla="*/ 2 w 40"/>
                <a:gd name="T3" fmla="*/ 90 h 90"/>
                <a:gd name="T4" fmla="*/ 0 w 40"/>
                <a:gd name="T5" fmla="*/ 0 h 90"/>
                <a:gd name="T6" fmla="*/ 37 w 40"/>
                <a:gd name="T7" fmla="*/ 0 h 90"/>
                <a:gd name="T8" fmla="*/ 40 w 40"/>
                <a:gd name="T9" fmla="*/ 90 h 90"/>
              </a:gdLst>
              <a:ahLst/>
              <a:cxnLst>
                <a:cxn ang="0">
                  <a:pos x="T0" y="T1"/>
                </a:cxn>
                <a:cxn ang="0">
                  <a:pos x="T2" y="T3"/>
                </a:cxn>
                <a:cxn ang="0">
                  <a:pos x="T4" y="T5"/>
                </a:cxn>
                <a:cxn ang="0">
                  <a:pos x="T6" y="T7"/>
                </a:cxn>
                <a:cxn ang="0">
                  <a:pos x="T8" y="T9"/>
                </a:cxn>
              </a:cxnLst>
              <a:rect l="0" t="0" r="r" b="b"/>
              <a:pathLst>
                <a:path w="40" h="90">
                  <a:moveTo>
                    <a:pt x="40" y="90"/>
                  </a:moveTo>
                  <a:lnTo>
                    <a:pt x="2" y="90"/>
                  </a:lnTo>
                  <a:lnTo>
                    <a:pt x="0" y="0"/>
                  </a:lnTo>
                  <a:lnTo>
                    <a:pt x="37" y="0"/>
                  </a:lnTo>
                  <a:lnTo>
                    <a:pt x="40" y="90"/>
                  </a:ln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92" name="Freeform 1691"/>
            <p:cNvSpPr>
              <a:spLocks noEditPoints="1"/>
            </p:cNvSpPr>
            <p:nvPr/>
          </p:nvSpPr>
          <p:spPr bwMode="auto">
            <a:xfrm>
              <a:off x="2017" y="2099"/>
              <a:ext cx="55" cy="97"/>
            </a:xfrm>
            <a:custGeom>
              <a:avLst/>
              <a:gdLst>
                <a:gd name="T0" fmla="*/ 5 w 23"/>
                <a:gd name="T1" fmla="*/ 4 h 41"/>
                <a:gd name="T2" fmla="*/ 23 w 23"/>
                <a:gd name="T3" fmla="*/ 41 h 41"/>
                <a:gd name="T4" fmla="*/ 23 w 23"/>
                <a:gd name="T5" fmla="*/ 41 h 41"/>
                <a:gd name="T6" fmla="*/ 5 w 23"/>
                <a:gd name="T7" fmla="*/ 4 h 41"/>
                <a:gd name="T8" fmla="*/ 5 w 23"/>
                <a:gd name="T9" fmla="*/ 4 h 41"/>
                <a:gd name="T10" fmla="*/ 3 w 23"/>
                <a:gd name="T11" fmla="*/ 0 h 41"/>
                <a:gd name="T12" fmla="*/ 0 w 23"/>
                <a:gd name="T13" fmla="*/ 2 h 41"/>
                <a:gd name="T14" fmla="*/ 3 w 23"/>
                <a:gd name="T15" fmla="*/ 0 h 41"/>
                <a:gd name="T16" fmla="*/ 4 w 23"/>
                <a:gd name="T17" fmla="*/ 2 h 41"/>
                <a:gd name="T18" fmla="*/ 4 w 23"/>
                <a:gd name="T19" fmla="*/ 2 h 41"/>
                <a:gd name="T20" fmla="*/ 3 w 23"/>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1">
                  <a:moveTo>
                    <a:pt x="5" y="4"/>
                  </a:moveTo>
                  <a:cubicBezTo>
                    <a:pt x="23" y="41"/>
                    <a:pt x="23" y="41"/>
                    <a:pt x="23" y="41"/>
                  </a:cubicBezTo>
                  <a:cubicBezTo>
                    <a:pt x="23" y="41"/>
                    <a:pt x="23" y="41"/>
                    <a:pt x="23" y="41"/>
                  </a:cubicBezTo>
                  <a:cubicBezTo>
                    <a:pt x="5" y="4"/>
                    <a:pt x="5" y="4"/>
                    <a:pt x="5" y="4"/>
                  </a:cubicBezTo>
                  <a:cubicBezTo>
                    <a:pt x="5" y="4"/>
                    <a:pt x="5" y="4"/>
                    <a:pt x="5" y="4"/>
                  </a:cubicBezTo>
                  <a:moveTo>
                    <a:pt x="3" y="0"/>
                  </a:moveTo>
                  <a:cubicBezTo>
                    <a:pt x="0" y="2"/>
                    <a:pt x="0" y="2"/>
                    <a:pt x="0" y="2"/>
                  </a:cubicBezTo>
                  <a:cubicBezTo>
                    <a:pt x="3" y="0"/>
                    <a:pt x="3" y="0"/>
                    <a:pt x="3" y="0"/>
                  </a:cubicBezTo>
                  <a:cubicBezTo>
                    <a:pt x="4" y="2"/>
                    <a:pt x="4" y="2"/>
                    <a:pt x="4" y="2"/>
                  </a:cubicBezTo>
                  <a:cubicBezTo>
                    <a:pt x="4" y="2"/>
                    <a:pt x="4" y="2"/>
                    <a:pt x="4" y="2"/>
                  </a:cubicBezTo>
                  <a:cubicBezTo>
                    <a:pt x="3" y="0"/>
                    <a:pt x="3" y="0"/>
                    <a:pt x="3" y="0"/>
                  </a:cubicBezTo>
                </a:path>
              </a:pathLst>
            </a:custGeom>
            <a:solidFill>
              <a:srgbClr val="0083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93" name="Freeform 1692"/>
            <p:cNvSpPr>
              <a:spLocks/>
            </p:cNvSpPr>
            <p:nvPr/>
          </p:nvSpPr>
          <p:spPr bwMode="auto">
            <a:xfrm>
              <a:off x="2027" y="2103"/>
              <a:ext cx="2" cy="5"/>
            </a:xfrm>
            <a:custGeom>
              <a:avLst/>
              <a:gdLst>
                <a:gd name="T0" fmla="*/ 0 w 2"/>
                <a:gd name="T1" fmla="*/ 0 h 5"/>
                <a:gd name="T2" fmla="*/ 2 w 2"/>
                <a:gd name="T3" fmla="*/ 5 h 5"/>
                <a:gd name="T4" fmla="*/ 2 w 2"/>
                <a:gd name="T5" fmla="*/ 5 h 5"/>
                <a:gd name="T6" fmla="*/ 0 w 2"/>
                <a:gd name="T7" fmla="*/ 0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2" y="5"/>
                  </a:lnTo>
                  <a:lnTo>
                    <a:pt x="2" y="5"/>
                  </a:lnTo>
                  <a:lnTo>
                    <a:pt x="0" y="0"/>
                  </a:lnTo>
                  <a:lnTo>
                    <a:pt x="0" y="0"/>
                  </a:lnTo>
                  <a:close/>
                </a:path>
              </a:pathLst>
            </a:custGeom>
            <a:solidFill>
              <a:srgbClr val="45A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94" name="Freeform 1693"/>
            <p:cNvSpPr>
              <a:spLocks/>
            </p:cNvSpPr>
            <p:nvPr/>
          </p:nvSpPr>
          <p:spPr bwMode="auto">
            <a:xfrm>
              <a:off x="2027" y="2103"/>
              <a:ext cx="2" cy="5"/>
            </a:xfrm>
            <a:custGeom>
              <a:avLst/>
              <a:gdLst>
                <a:gd name="T0" fmla="*/ 0 w 2"/>
                <a:gd name="T1" fmla="*/ 0 h 5"/>
                <a:gd name="T2" fmla="*/ 2 w 2"/>
                <a:gd name="T3" fmla="*/ 5 h 5"/>
                <a:gd name="T4" fmla="*/ 2 w 2"/>
                <a:gd name="T5" fmla="*/ 5 h 5"/>
                <a:gd name="T6" fmla="*/ 0 w 2"/>
                <a:gd name="T7" fmla="*/ 0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2" y="5"/>
                  </a:lnTo>
                  <a:lnTo>
                    <a:pt x="2" y="5"/>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95" name="Freeform 1694"/>
            <p:cNvSpPr>
              <a:spLocks/>
            </p:cNvSpPr>
            <p:nvPr/>
          </p:nvSpPr>
          <p:spPr bwMode="auto">
            <a:xfrm>
              <a:off x="2010" y="2177"/>
              <a:ext cx="22" cy="45"/>
            </a:xfrm>
            <a:custGeom>
              <a:avLst/>
              <a:gdLst>
                <a:gd name="T0" fmla="*/ 0 w 9"/>
                <a:gd name="T1" fmla="*/ 0 h 19"/>
                <a:gd name="T2" fmla="*/ 0 w 9"/>
                <a:gd name="T3" fmla="*/ 0 h 19"/>
                <a:gd name="T4" fmla="*/ 9 w 9"/>
                <a:gd name="T5" fmla="*/ 19 h 19"/>
                <a:gd name="T6" fmla="*/ 9 w 9"/>
                <a:gd name="T7" fmla="*/ 19 h 19"/>
                <a:gd name="T8" fmla="*/ 0 w 9"/>
                <a:gd name="T9" fmla="*/ 0 h 19"/>
              </a:gdLst>
              <a:ahLst/>
              <a:cxnLst>
                <a:cxn ang="0">
                  <a:pos x="T0" y="T1"/>
                </a:cxn>
                <a:cxn ang="0">
                  <a:pos x="T2" y="T3"/>
                </a:cxn>
                <a:cxn ang="0">
                  <a:pos x="T4" y="T5"/>
                </a:cxn>
                <a:cxn ang="0">
                  <a:pos x="T6" y="T7"/>
                </a:cxn>
                <a:cxn ang="0">
                  <a:pos x="T8" y="T9"/>
                </a:cxn>
              </a:cxnLst>
              <a:rect l="0" t="0" r="r" b="b"/>
              <a:pathLst>
                <a:path w="9" h="19">
                  <a:moveTo>
                    <a:pt x="0" y="0"/>
                  </a:moveTo>
                  <a:cubicBezTo>
                    <a:pt x="0" y="0"/>
                    <a:pt x="0" y="0"/>
                    <a:pt x="0" y="0"/>
                  </a:cubicBezTo>
                  <a:cubicBezTo>
                    <a:pt x="9" y="19"/>
                    <a:pt x="9" y="19"/>
                    <a:pt x="9" y="19"/>
                  </a:cubicBezTo>
                  <a:cubicBezTo>
                    <a:pt x="9" y="19"/>
                    <a:pt x="9" y="19"/>
                    <a:pt x="9" y="19"/>
                  </a:cubicBezTo>
                  <a:cubicBezTo>
                    <a:pt x="0" y="0"/>
                    <a:pt x="0" y="0"/>
                    <a:pt x="0" y="0"/>
                  </a:cubicBezTo>
                </a:path>
              </a:pathLst>
            </a:custGeom>
            <a:solidFill>
              <a:srgbClr val="0083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96" name="Freeform 1695"/>
            <p:cNvSpPr>
              <a:spLocks/>
            </p:cNvSpPr>
            <p:nvPr/>
          </p:nvSpPr>
          <p:spPr bwMode="auto">
            <a:xfrm>
              <a:off x="2008" y="2099"/>
              <a:ext cx="64" cy="123"/>
            </a:xfrm>
            <a:custGeom>
              <a:avLst/>
              <a:gdLst>
                <a:gd name="T0" fmla="*/ 7 w 27"/>
                <a:gd name="T1" fmla="*/ 0 h 52"/>
                <a:gd name="T2" fmla="*/ 4 w 27"/>
                <a:gd name="T3" fmla="*/ 2 h 52"/>
                <a:gd name="T4" fmla="*/ 0 w 27"/>
                <a:gd name="T5" fmla="*/ 3 h 52"/>
                <a:gd name="T6" fmla="*/ 11 w 27"/>
                <a:gd name="T7" fmla="*/ 9 h 52"/>
                <a:gd name="T8" fmla="*/ 1 w 27"/>
                <a:gd name="T9" fmla="*/ 33 h 52"/>
                <a:gd name="T10" fmla="*/ 10 w 27"/>
                <a:gd name="T11" fmla="*/ 52 h 52"/>
                <a:gd name="T12" fmla="*/ 27 w 27"/>
                <a:gd name="T13" fmla="*/ 41 h 52"/>
                <a:gd name="T14" fmla="*/ 9 w 27"/>
                <a:gd name="T15" fmla="*/ 4 h 52"/>
                <a:gd name="T16" fmla="*/ 8 w 27"/>
                <a:gd name="T17" fmla="*/ 2 h 52"/>
                <a:gd name="T18" fmla="*/ 7 w 27"/>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2">
                  <a:moveTo>
                    <a:pt x="7" y="0"/>
                  </a:moveTo>
                  <a:cubicBezTo>
                    <a:pt x="4" y="2"/>
                    <a:pt x="4" y="2"/>
                    <a:pt x="4" y="2"/>
                  </a:cubicBezTo>
                  <a:cubicBezTo>
                    <a:pt x="0" y="3"/>
                    <a:pt x="0" y="3"/>
                    <a:pt x="0" y="3"/>
                  </a:cubicBezTo>
                  <a:cubicBezTo>
                    <a:pt x="11" y="9"/>
                    <a:pt x="11" y="9"/>
                    <a:pt x="11" y="9"/>
                  </a:cubicBezTo>
                  <a:cubicBezTo>
                    <a:pt x="1" y="33"/>
                    <a:pt x="1" y="33"/>
                    <a:pt x="1" y="33"/>
                  </a:cubicBezTo>
                  <a:cubicBezTo>
                    <a:pt x="10" y="52"/>
                    <a:pt x="10" y="52"/>
                    <a:pt x="10" y="52"/>
                  </a:cubicBezTo>
                  <a:cubicBezTo>
                    <a:pt x="17" y="50"/>
                    <a:pt x="23" y="46"/>
                    <a:pt x="27" y="41"/>
                  </a:cubicBezTo>
                  <a:cubicBezTo>
                    <a:pt x="9" y="4"/>
                    <a:pt x="9" y="4"/>
                    <a:pt x="9" y="4"/>
                  </a:cubicBezTo>
                  <a:cubicBezTo>
                    <a:pt x="8" y="2"/>
                    <a:pt x="8" y="2"/>
                    <a:pt x="8" y="2"/>
                  </a:cubicBezTo>
                  <a:cubicBezTo>
                    <a:pt x="7" y="0"/>
                    <a:pt x="7" y="0"/>
                    <a:pt x="7" y="0"/>
                  </a:cubicBezTo>
                </a:path>
              </a:pathLst>
            </a:custGeom>
            <a:solidFill>
              <a:srgbClr val="1253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97" name="Freeform 1696"/>
            <p:cNvSpPr>
              <a:spLocks/>
            </p:cNvSpPr>
            <p:nvPr/>
          </p:nvSpPr>
          <p:spPr bwMode="auto">
            <a:xfrm>
              <a:off x="1982" y="2106"/>
              <a:ext cx="52" cy="71"/>
            </a:xfrm>
            <a:custGeom>
              <a:avLst/>
              <a:gdLst>
                <a:gd name="T0" fmla="*/ 26 w 52"/>
                <a:gd name="T1" fmla="*/ 0 h 71"/>
                <a:gd name="T2" fmla="*/ 0 w 52"/>
                <a:gd name="T3" fmla="*/ 14 h 71"/>
                <a:gd name="T4" fmla="*/ 28 w 52"/>
                <a:gd name="T5" fmla="*/ 71 h 71"/>
                <a:gd name="T6" fmla="*/ 52 w 52"/>
                <a:gd name="T7" fmla="*/ 14 h 71"/>
                <a:gd name="T8" fmla="*/ 26 w 52"/>
                <a:gd name="T9" fmla="*/ 0 h 71"/>
              </a:gdLst>
              <a:ahLst/>
              <a:cxnLst>
                <a:cxn ang="0">
                  <a:pos x="T0" y="T1"/>
                </a:cxn>
                <a:cxn ang="0">
                  <a:pos x="T2" y="T3"/>
                </a:cxn>
                <a:cxn ang="0">
                  <a:pos x="T4" y="T5"/>
                </a:cxn>
                <a:cxn ang="0">
                  <a:pos x="T6" y="T7"/>
                </a:cxn>
                <a:cxn ang="0">
                  <a:pos x="T8" y="T9"/>
                </a:cxn>
              </a:cxnLst>
              <a:rect l="0" t="0" r="r" b="b"/>
              <a:pathLst>
                <a:path w="52" h="71">
                  <a:moveTo>
                    <a:pt x="26" y="0"/>
                  </a:moveTo>
                  <a:lnTo>
                    <a:pt x="0" y="14"/>
                  </a:lnTo>
                  <a:lnTo>
                    <a:pt x="28" y="71"/>
                  </a:lnTo>
                  <a:lnTo>
                    <a:pt x="52" y="14"/>
                  </a:lnTo>
                  <a:lnTo>
                    <a:pt x="26" y="0"/>
                  </a:lnTo>
                  <a:close/>
                </a:path>
              </a:pathLst>
            </a:custGeom>
            <a:solidFill>
              <a:srgbClr val="1253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98" name="Freeform 1697"/>
            <p:cNvSpPr>
              <a:spLocks/>
            </p:cNvSpPr>
            <p:nvPr/>
          </p:nvSpPr>
          <p:spPr bwMode="auto">
            <a:xfrm>
              <a:off x="1982" y="2106"/>
              <a:ext cx="52" cy="71"/>
            </a:xfrm>
            <a:custGeom>
              <a:avLst/>
              <a:gdLst>
                <a:gd name="T0" fmla="*/ 26 w 52"/>
                <a:gd name="T1" fmla="*/ 0 h 71"/>
                <a:gd name="T2" fmla="*/ 0 w 52"/>
                <a:gd name="T3" fmla="*/ 14 h 71"/>
                <a:gd name="T4" fmla="*/ 28 w 52"/>
                <a:gd name="T5" fmla="*/ 71 h 71"/>
                <a:gd name="T6" fmla="*/ 52 w 52"/>
                <a:gd name="T7" fmla="*/ 14 h 71"/>
                <a:gd name="T8" fmla="*/ 26 w 52"/>
                <a:gd name="T9" fmla="*/ 0 h 71"/>
              </a:gdLst>
              <a:ahLst/>
              <a:cxnLst>
                <a:cxn ang="0">
                  <a:pos x="T0" y="T1"/>
                </a:cxn>
                <a:cxn ang="0">
                  <a:pos x="T2" y="T3"/>
                </a:cxn>
                <a:cxn ang="0">
                  <a:pos x="T4" y="T5"/>
                </a:cxn>
                <a:cxn ang="0">
                  <a:pos x="T6" y="T7"/>
                </a:cxn>
                <a:cxn ang="0">
                  <a:pos x="T8" y="T9"/>
                </a:cxn>
              </a:cxnLst>
              <a:rect l="0" t="0" r="r" b="b"/>
              <a:pathLst>
                <a:path w="52" h="71">
                  <a:moveTo>
                    <a:pt x="26" y="0"/>
                  </a:moveTo>
                  <a:lnTo>
                    <a:pt x="0" y="14"/>
                  </a:lnTo>
                  <a:lnTo>
                    <a:pt x="28" y="71"/>
                  </a:lnTo>
                  <a:lnTo>
                    <a:pt x="52" y="14"/>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99" name="Freeform 1698"/>
            <p:cNvSpPr>
              <a:spLocks/>
            </p:cNvSpPr>
            <p:nvPr/>
          </p:nvSpPr>
          <p:spPr bwMode="auto">
            <a:xfrm>
              <a:off x="1923" y="2042"/>
              <a:ext cx="170" cy="170"/>
            </a:xfrm>
            <a:custGeom>
              <a:avLst/>
              <a:gdLst>
                <a:gd name="T0" fmla="*/ 72 w 72"/>
                <a:gd name="T1" fmla="*/ 35 h 72"/>
                <a:gd name="T2" fmla="*/ 37 w 72"/>
                <a:gd name="T3" fmla="*/ 71 h 72"/>
                <a:gd name="T4" fmla="*/ 1 w 72"/>
                <a:gd name="T5" fmla="*/ 36 h 72"/>
                <a:gd name="T6" fmla="*/ 36 w 72"/>
                <a:gd name="T7" fmla="*/ 0 h 72"/>
                <a:gd name="T8" fmla="*/ 72 w 72"/>
                <a:gd name="T9" fmla="*/ 35 h 72"/>
              </a:gdLst>
              <a:ahLst/>
              <a:cxnLst>
                <a:cxn ang="0">
                  <a:pos x="T0" y="T1"/>
                </a:cxn>
                <a:cxn ang="0">
                  <a:pos x="T2" y="T3"/>
                </a:cxn>
                <a:cxn ang="0">
                  <a:pos x="T4" y="T5"/>
                </a:cxn>
                <a:cxn ang="0">
                  <a:pos x="T6" y="T7"/>
                </a:cxn>
                <a:cxn ang="0">
                  <a:pos x="T8" y="T9"/>
                </a:cxn>
              </a:cxnLst>
              <a:rect l="0" t="0" r="r" b="b"/>
              <a:pathLst>
                <a:path w="72" h="72">
                  <a:moveTo>
                    <a:pt x="72" y="35"/>
                  </a:moveTo>
                  <a:cubicBezTo>
                    <a:pt x="72" y="55"/>
                    <a:pt x="56" y="71"/>
                    <a:pt x="37" y="71"/>
                  </a:cubicBezTo>
                  <a:cubicBezTo>
                    <a:pt x="17" y="72"/>
                    <a:pt x="1" y="56"/>
                    <a:pt x="1" y="36"/>
                  </a:cubicBezTo>
                  <a:cubicBezTo>
                    <a:pt x="0" y="17"/>
                    <a:pt x="16" y="0"/>
                    <a:pt x="36" y="0"/>
                  </a:cubicBezTo>
                  <a:cubicBezTo>
                    <a:pt x="55" y="0"/>
                    <a:pt x="72" y="16"/>
                    <a:pt x="72" y="35"/>
                  </a:cubicBezTo>
                  <a:close/>
                </a:path>
              </a:pathLst>
            </a:custGeom>
            <a:solidFill>
              <a:srgbClr val="145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900" name="Freeform 1699"/>
            <p:cNvSpPr>
              <a:spLocks/>
            </p:cNvSpPr>
            <p:nvPr/>
          </p:nvSpPr>
          <p:spPr bwMode="auto">
            <a:xfrm>
              <a:off x="1946" y="2063"/>
              <a:ext cx="126" cy="126"/>
            </a:xfrm>
            <a:custGeom>
              <a:avLst/>
              <a:gdLst>
                <a:gd name="T0" fmla="*/ 53 w 53"/>
                <a:gd name="T1" fmla="*/ 26 h 53"/>
                <a:gd name="T2" fmla="*/ 27 w 53"/>
                <a:gd name="T3" fmla="*/ 53 h 53"/>
                <a:gd name="T4" fmla="*/ 0 w 53"/>
                <a:gd name="T5" fmla="*/ 27 h 53"/>
                <a:gd name="T6" fmla="*/ 26 w 53"/>
                <a:gd name="T7" fmla="*/ 0 h 53"/>
                <a:gd name="T8" fmla="*/ 53 w 53"/>
                <a:gd name="T9" fmla="*/ 26 h 53"/>
              </a:gdLst>
              <a:ahLst/>
              <a:cxnLst>
                <a:cxn ang="0">
                  <a:pos x="T0" y="T1"/>
                </a:cxn>
                <a:cxn ang="0">
                  <a:pos x="T2" y="T3"/>
                </a:cxn>
                <a:cxn ang="0">
                  <a:pos x="T4" y="T5"/>
                </a:cxn>
                <a:cxn ang="0">
                  <a:pos x="T6" y="T7"/>
                </a:cxn>
                <a:cxn ang="0">
                  <a:pos x="T8" y="T9"/>
                </a:cxn>
              </a:cxnLst>
              <a:rect l="0" t="0" r="r" b="b"/>
              <a:pathLst>
                <a:path w="53" h="53">
                  <a:moveTo>
                    <a:pt x="53" y="26"/>
                  </a:moveTo>
                  <a:cubicBezTo>
                    <a:pt x="53" y="41"/>
                    <a:pt x="41" y="53"/>
                    <a:pt x="27" y="53"/>
                  </a:cubicBezTo>
                  <a:cubicBezTo>
                    <a:pt x="12" y="53"/>
                    <a:pt x="0" y="42"/>
                    <a:pt x="0" y="27"/>
                  </a:cubicBezTo>
                  <a:cubicBezTo>
                    <a:pt x="0" y="13"/>
                    <a:pt x="11" y="1"/>
                    <a:pt x="26" y="0"/>
                  </a:cubicBezTo>
                  <a:cubicBezTo>
                    <a:pt x="40" y="0"/>
                    <a:pt x="52" y="12"/>
                    <a:pt x="53" y="26"/>
                  </a:cubicBez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01" name="Freeform 1700"/>
            <p:cNvSpPr>
              <a:spLocks/>
            </p:cNvSpPr>
            <p:nvPr/>
          </p:nvSpPr>
          <p:spPr bwMode="auto">
            <a:xfrm>
              <a:off x="1946" y="2063"/>
              <a:ext cx="107" cy="114"/>
            </a:xfrm>
            <a:custGeom>
              <a:avLst/>
              <a:gdLst>
                <a:gd name="T0" fmla="*/ 3 w 45"/>
                <a:gd name="T1" fmla="*/ 30 h 48"/>
                <a:gd name="T2" fmla="*/ 29 w 45"/>
                <a:gd name="T3" fmla="*/ 3 h 48"/>
                <a:gd name="T4" fmla="*/ 45 w 45"/>
                <a:gd name="T5" fmla="*/ 8 h 48"/>
                <a:gd name="T6" fmla="*/ 26 w 45"/>
                <a:gd name="T7" fmla="*/ 0 h 48"/>
                <a:gd name="T8" fmla="*/ 0 w 45"/>
                <a:gd name="T9" fmla="*/ 27 h 48"/>
                <a:gd name="T10" fmla="*/ 11 w 45"/>
                <a:gd name="T11" fmla="*/ 48 h 48"/>
                <a:gd name="T12" fmla="*/ 3 w 45"/>
                <a:gd name="T13" fmla="*/ 30 h 48"/>
              </a:gdLst>
              <a:ahLst/>
              <a:cxnLst>
                <a:cxn ang="0">
                  <a:pos x="T0" y="T1"/>
                </a:cxn>
                <a:cxn ang="0">
                  <a:pos x="T2" y="T3"/>
                </a:cxn>
                <a:cxn ang="0">
                  <a:pos x="T4" y="T5"/>
                </a:cxn>
                <a:cxn ang="0">
                  <a:pos x="T6" y="T7"/>
                </a:cxn>
                <a:cxn ang="0">
                  <a:pos x="T8" y="T9"/>
                </a:cxn>
                <a:cxn ang="0">
                  <a:pos x="T10" y="T11"/>
                </a:cxn>
                <a:cxn ang="0">
                  <a:pos x="T12" y="T13"/>
                </a:cxn>
              </a:cxnLst>
              <a:rect l="0" t="0" r="r" b="b"/>
              <a:pathLst>
                <a:path w="45" h="48">
                  <a:moveTo>
                    <a:pt x="3" y="30"/>
                  </a:moveTo>
                  <a:cubicBezTo>
                    <a:pt x="3" y="15"/>
                    <a:pt x="14" y="3"/>
                    <a:pt x="29" y="3"/>
                  </a:cubicBezTo>
                  <a:cubicBezTo>
                    <a:pt x="35" y="3"/>
                    <a:pt x="40" y="5"/>
                    <a:pt x="45" y="8"/>
                  </a:cubicBezTo>
                  <a:cubicBezTo>
                    <a:pt x="40" y="3"/>
                    <a:pt x="33" y="0"/>
                    <a:pt x="26" y="0"/>
                  </a:cubicBezTo>
                  <a:cubicBezTo>
                    <a:pt x="11" y="1"/>
                    <a:pt x="0" y="13"/>
                    <a:pt x="0" y="27"/>
                  </a:cubicBezTo>
                  <a:cubicBezTo>
                    <a:pt x="0" y="36"/>
                    <a:pt x="4" y="44"/>
                    <a:pt x="11" y="48"/>
                  </a:cubicBezTo>
                  <a:cubicBezTo>
                    <a:pt x="6" y="44"/>
                    <a:pt x="3" y="37"/>
                    <a:pt x="3" y="30"/>
                  </a:cubicBezTo>
                  <a:close/>
                </a:path>
              </a:pathLst>
            </a:custGeom>
            <a:solidFill>
              <a:srgbClr val="929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02" name="Freeform 1701"/>
            <p:cNvSpPr>
              <a:spLocks/>
            </p:cNvSpPr>
            <p:nvPr/>
          </p:nvSpPr>
          <p:spPr bwMode="auto">
            <a:xfrm>
              <a:off x="1977" y="1907"/>
              <a:ext cx="57" cy="102"/>
            </a:xfrm>
            <a:custGeom>
              <a:avLst/>
              <a:gdLst>
                <a:gd name="T0" fmla="*/ 24 w 24"/>
                <a:gd name="T1" fmla="*/ 6 h 43"/>
                <a:gd name="T2" fmla="*/ 17 w 24"/>
                <a:gd name="T3" fmla="*/ 0 h 43"/>
                <a:gd name="T4" fmla="*/ 6 w 24"/>
                <a:gd name="T5" fmla="*/ 0 h 43"/>
                <a:gd name="T6" fmla="*/ 0 w 24"/>
                <a:gd name="T7" fmla="*/ 7 h 43"/>
                <a:gd name="T8" fmla="*/ 0 w 24"/>
                <a:gd name="T9" fmla="*/ 36 h 43"/>
                <a:gd name="T10" fmla="*/ 7 w 24"/>
                <a:gd name="T11" fmla="*/ 43 h 43"/>
                <a:gd name="T12" fmla="*/ 18 w 24"/>
                <a:gd name="T13" fmla="*/ 42 h 43"/>
                <a:gd name="T14" fmla="*/ 24 w 24"/>
                <a:gd name="T15" fmla="*/ 36 h 43"/>
                <a:gd name="T16" fmla="*/ 24 w 24"/>
                <a:gd name="T17"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3">
                  <a:moveTo>
                    <a:pt x="24" y="6"/>
                  </a:moveTo>
                  <a:cubicBezTo>
                    <a:pt x="24" y="3"/>
                    <a:pt x="21" y="0"/>
                    <a:pt x="17" y="0"/>
                  </a:cubicBezTo>
                  <a:cubicBezTo>
                    <a:pt x="6" y="0"/>
                    <a:pt x="6" y="0"/>
                    <a:pt x="6" y="0"/>
                  </a:cubicBezTo>
                  <a:cubicBezTo>
                    <a:pt x="3" y="0"/>
                    <a:pt x="0" y="3"/>
                    <a:pt x="0" y="7"/>
                  </a:cubicBezTo>
                  <a:cubicBezTo>
                    <a:pt x="0" y="36"/>
                    <a:pt x="0" y="36"/>
                    <a:pt x="0" y="36"/>
                  </a:cubicBezTo>
                  <a:cubicBezTo>
                    <a:pt x="0" y="40"/>
                    <a:pt x="3" y="43"/>
                    <a:pt x="7" y="43"/>
                  </a:cubicBezTo>
                  <a:cubicBezTo>
                    <a:pt x="18" y="42"/>
                    <a:pt x="18" y="42"/>
                    <a:pt x="18" y="42"/>
                  </a:cubicBezTo>
                  <a:cubicBezTo>
                    <a:pt x="21" y="42"/>
                    <a:pt x="24" y="39"/>
                    <a:pt x="24" y="36"/>
                  </a:cubicBezTo>
                  <a:lnTo>
                    <a:pt x="24" y="6"/>
                  </a:lnTo>
                  <a:close/>
                </a:path>
              </a:pathLst>
            </a:custGeom>
            <a:solidFill>
              <a:srgbClr val="145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03" name="Freeform 1702"/>
            <p:cNvSpPr>
              <a:spLocks/>
            </p:cNvSpPr>
            <p:nvPr/>
          </p:nvSpPr>
          <p:spPr bwMode="auto">
            <a:xfrm>
              <a:off x="2003" y="2253"/>
              <a:ext cx="14" cy="56"/>
            </a:xfrm>
            <a:custGeom>
              <a:avLst/>
              <a:gdLst>
                <a:gd name="T0" fmla="*/ 6 w 6"/>
                <a:gd name="T1" fmla="*/ 12 h 24"/>
                <a:gd name="T2" fmla="*/ 3 w 6"/>
                <a:gd name="T3" fmla="*/ 24 h 24"/>
                <a:gd name="T4" fmla="*/ 0 w 6"/>
                <a:gd name="T5" fmla="*/ 12 h 24"/>
                <a:gd name="T6" fmla="*/ 3 w 6"/>
                <a:gd name="T7" fmla="*/ 0 h 24"/>
                <a:gd name="T8" fmla="*/ 6 w 6"/>
                <a:gd name="T9" fmla="*/ 12 h 24"/>
              </a:gdLst>
              <a:ahLst/>
              <a:cxnLst>
                <a:cxn ang="0">
                  <a:pos x="T0" y="T1"/>
                </a:cxn>
                <a:cxn ang="0">
                  <a:pos x="T2" y="T3"/>
                </a:cxn>
                <a:cxn ang="0">
                  <a:pos x="T4" y="T5"/>
                </a:cxn>
                <a:cxn ang="0">
                  <a:pos x="T6" y="T7"/>
                </a:cxn>
                <a:cxn ang="0">
                  <a:pos x="T8" y="T9"/>
                </a:cxn>
              </a:cxnLst>
              <a:rect l="0" t="0" r="r" b="b"/>
              <a:pathLst>
                <a:path w="6" h="24">
                  <a:moveTo>
                    <a:pt x="6" y="12"/>
                  </a:moveTo>
                  <a:cubicBezTo>
                    <a:pt x="6" y="18"/>
                    <a:pt x="5" y="24"/>
                    <a:pt x="3" y="24"/>
                  </a:cubicBezTo>
                  <a:cubicBezTo>
                    <a:pt x="2" y="24"/>
                    <a:pt x="0" y="19"/>
                    <a:pt x="0" y="12"/>
                  </a:cubicBezTo>
                  <a:cubicBezTo>
                    <a:pt x="0" y="6"/>
                    <a:pt x="1" y="0"/>
                    <a:pt x="3" y="0"/>
                  </a:cubicBezTo>
                  <a:cubicBezTo>
                    <a:pt x="5" y="0"/>
                    <a:pt x="6" y="6"/>
                    <a:pt x="6" y="1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04" name="Freeform 1703"/>
            <p:cNvSpPr>
              <a:spLocks/>
            </p:cNvSpPr>
            <p:nvPr/>
          </p:nvSpPr>
          <p:spPr bwMode="auto">
            <a:xfrm>
              <a:off x="1994" y="2113"/>
              <a:ext cx="28" cy="28"/>
            </a:xfrm>
            <a:custGeom>
              <a:avLst/>
              <a:gdLst>
                <a:gd name="T0" fmla="*/ 12 w 12"/>
                <a:gd name="T1" fmla="*/ 6 h 12"/>
                <a:gd name="T2" fmla="*/ 6 w 12"/>
                <a:gd name="T3" fmla="*/ 12 h 12"/>
                <a:gd name="T4" fmla="*/ 0 w 12"/>
                <a:gd name="T5" fmla="*/ 6 h 12"/>
                <a:gd name="T6" fmla="*/ 6 w 12"/>
                <a:gd name="T7" fmla="*/ 0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cubicBezTo>
                    <a:pt x="12" y="9"/>
                    <a:pt x="10" y="11"/>
                    <a:pt x="6" y="12"/>
                  </a:cubicBezTo>
                  <a:cubicBezTo>
                    <a:pt x="3" y="12"/>
                    <a:pt x="0" y="9"/>
                    <a:pt x="0" y="6"/>
                  </a:cubicBezTo>
                  <a:cubicBezTo>
                    <a:pt x="0" y="3"/>
                    <a:pt x="3" y="0"/>
                    <a:pt x="6" y="0"/>
                  </a:cubicBezTo>
                  <a:cubicBezTo>
                    <a:pt x="9" y="0"/>
                    <a:pt x="12" y="2"/>
                    <a:pt x="12" y="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05" name="Rectangle 1704"/>
            <p:cNvSpPr>
              <a:spLocks noChangeArrowheads="1"/>
            </p:cNvSpPr>
            <p:nvPr/>
          </p:nvSpPr>
          <p:spPr bwMode="auto">
            <a:xfrm>
              <a:off x="4376" y="1938"/>
              <a:ext cx="1124" cy="1432"/>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906" name="Rectangle 1705"/>
            <p:cNvSpPr>
              <a:spLocks noChangeArrowheads="1"/>
            </p:cNvSpPr>
            <p:nvPr/>
          </p:nvSpPr>
          <p:spPr bwMode="auto">
            <a:xfrm>
              <a:off x="4428" y="2006"/>
              <a:ext cx="1017" cy="12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907" name="Rectangle 1706"/>
            <p:cNvSpPr>
              <a:spLocks noChangeArrowheads="1"/>
            </p:cNvSpPr>
            <p:nvPr/>
          </p:nvSpPr>
          <p:spPr bwMode="auto">
            <a:xfrm>
              <a:off x="4688" y="1938"/>
              <a:ext cx="497" cy="125"/>
            </a:xfrm>
            <a:prstGeom prst="rect">
              <a:avLst/>
            </a:prstGeom>
            <a:solidFill>
              <a:srgbClr val="051F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08" name="Rectangle 1707"/>
            <p:cNvSpPr>
              <a:spLocks noChangeArrowheads="1"/>
            </p:cNvSpPr>
            <p:nvPr/>
          </p:nvSpPr>
          <p:spPr bwMode="auto">
            <a:xfrm>
              <a:off x="4750" y="1909"/>
              <a:ext cx="376" cy="29"/>
            </a:xfrm>
            <a:prstGeom prst="rect">
              <a:avLst/>
            </a:prstGeom>
            <a:solidFill>
              <a:srgbClr val="051F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09" name="Oval 1708"/>
            <p:cNvSpPr>
              <a:spLocks noChangeArrowheads="1"/>
            </p:cNvSpPr>
            <p:nvPr/>
          </p:nvSpPr>
          <p:spPr bwMode="auto">
            <a:xfrm>
              <a:off x="4885" y="1857"/>
              <a:ext cx="106" cy="104"/>
            </a:xfrm>
            <a:prstGeom prst="ellipse">
              <a:avLst/>
            </a:prstGeom>
            <a:solidFill>
              <a:srgbClr val="051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10" name="Rectangle 1709"/>
            <p:cNvSpPr>
              <a:spLocks noChangeArrowheads="1"/>
            </p:cNvSpPr>
            <p:nvPr/>
          </p:nvSpPr>
          <p:spPr bwMode="auto">
            <a:xfrm>
              <a:off x="4511" y="2108"/>
              <a:ext cx="852" cy="294"/>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85000" lnSpcReduction="20000"/>
            </a:bodyPr>
            <a:lstStyle/>
            <a:p>
              <a:endParaRPr lang="en-US" sz="1350"/>
            </a:p>
          </p:txBody>
        </p:sp>
        <p:sp>
          <p:nvSpPr>
            <p:cNvPr id="911" name="Rectangle 1710"/>
            <p:cNvSpPr>
              <a:spLocks noChangeArrowheads="1"/>
            </p:cNvSpPr>
            <p:nvPr/>
          </p:nvSpPr>
          <p:spPr bwMode="auto">
            <a:xfrm>
              <a:off x="4511" y="2447"/>
              <a:ext cx="852" cy="52"/>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12" name="Rectangle 1711"/>
            <p:cNvSpPr>
              <a:spLocks noChangeArrowheads="1"/>
            </p:cNvSpPr>
            <p:nvPr/>
          </p:nvSpPr>
          <p:spPr bwMode="auto">
            <a:xfrm>
              <a:off x="4511" y="2565"/>
              <a:ext cx="852" cy="52"/>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13" name="Rectangle 1712"/>
            <p:cNvSpPr>
              <a:spLocks noChangeArrowheads="1"/>
            </p:cNvSpPr>
            <p:nvPr/>
          </p:nvSpPr>
          <p:spPr bwMode="auto">
            <a:xfrm>
              <a:off x="4511" y="2667"/>
              <a:ext cx="357" cy="50"/>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14" name="Rectangle 1713"/>
            <p:cNvSpPr>
              <a:spLocks noChangeArrowheads="1"/>
            </p:cNvSpPr>
            <p:nvPr/>
          </p:nvSpPr>
          <p:spPr bwMode="auto">
            <a:xfrm>
              <a:off x="4511" y="2747"/>
              <a:ext cx="357" cy="52"/>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15" name="Rectangle 1714"/>
            <p:cNvSpPr>
              <a:spLocks noChangeArrowheads="1"/>
            </p:cNvSpPr>
            <p:nvPr/>
          </p:nvSpPr>
          <p:spPr bwMode="auto">
            <a:xfrm>
              <a:off x="4511" y="2835"/>
              <a:ext cx="852" cy="52"/>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16" name="Rectangle 1715"/>
            <p:cNvSpPr>
              <a:spLocks noChangeArrowheads="1"/>
            </p:cNvSpPr>
            <p:nvPr/>
          </p:nvSpPr>
          <p:spPr bwMode="auto">
            <a:xfrm>
              <a:off x="4511" y="2946"/>
              <a:ext cx="852" cy="50"/>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17" name="Rectangle 1716"/>
            <p:cNvSpPr>
              <a:spLocks noChangeArrowheads="1"/>
            </p:cNvSpPr>
            <p:nvPr/>
          </p:nvSpPr>
          <p:spPr bwMode="auto">
            <a:xfrm>
              <a:off x="4511" y="3053"/>
              <a:ext cx="852" cy="52"/>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18" name="Rectangle 1717"/>
            <p:cNvSpPr>
              <a:spLocks noChangeArrowheads="1"/>
            </p:cNvSpPr>
            <p:nvPr/>
          </p:nvSpPr>
          <p:spPr bwMode="auto">
            <a:xfrm>
              <a:off x="4511" y="3150"/>
              <a:ext cx="594" cy="50"/>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919" name="Rectangle 1718"/>
            <p:cNvSpPr>
              <a:spLocks noChangeArrowheads="1"/>
            </p:cNvSpPr>
            <p:nvPr/>
          </p:nvSpPr>
          <p:spPr bwMode="auto">
            <a:xfrm>
              <a:off x="4918" y="2667"/>
              <a:ext cx="445" cy="1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grpSp>
      <p:sp>
        <p:nvSpPr>
          <p:cNvPr id="1722" name="TextBox 1721">
            <a:extLst>
              <a:ext uri="{FF2B5EF4-FFF2-40B4-BE49-F238E27FC236}">
                <a16:creationId xmlns:a16="http://schemas.microsoft.com/office/drawing/2014/main" xmlns="" id="{457C2307-7516-43F8-9DD2-BD56CBDA0C71}"/>
              </a:ext>
            </a:extLst>
          </p:cNvPr>
          <p:cNvSpPr txBox="1"/>
          <p:nvPr/>
        </p:nvSpPr>
        <p:spPr>
          <a:xfrm>
            <a:off x="5198372" y="1400853"/>
            <a:ext cx="6462798" cy="4131272"/>
          </a:xfrm>
          <a:prstGeom prst="rect">
            <a:avLst/>
          </a:prstGeom>
          <a:noFill/>
        </p:spPr>
        <p:txBody>
          <a:bodyPr wrap="square" lIns="0" tIns="0" rIns="0" bIns="0" rtlCol="0" anchor="ctr">
            <a:normAutofit/>
          </a:bodyPr>
          <a:lstStyle/>
          <a:p>
            <a:pPr marL="228600" lvl="0" indent="-228600" defTabSz="914400" fontAlgn="base">
              <a:spcBef>
                <a:spcPct val="20000"/>
              </a:spcBef>
              <a:spcAft>
                <a:spcPct val="0"/>
              </a:spcAft>
              <a:buClr>
                <a:srgbClr val="3333FF"/>
              </a:buClr>
              <a:defRPr/>
            </a:pPr>
            <a:r>
              <a:rPr lang="en-US" sz="2800" kern="0" dirty="0">
                <a:latin typeface="Arial Narrow" panose="020B0606020202030204" pitchFamily="34" charset="0"/>
              </a:rPr>
              <a:t>EVTs used to measure Discrete Work</a:t>
            </a:r>
          </a:p>
          <a:p>
            <a:pPr marL="800100" lvl="1" indent="-342900" fontAlgn="base">
              <a:spcBef>
                <a:spcPct val="20000"/>
              </a:spcBef>
              <a:spcAft>
                <a:spcPct val="0"/>
              </a:spcAft>
              <a:buClr>
                <a:srgbClr val="3333FF"/>
              </a:buClr>
              <a:buFont typeface="Arial" panose="020B0604020202020204" pitchFamily="34" charset="0"/>
              <a:buChar char="•"/>
              <a:defRPr/>
            </a:pPr>
            <a:r>
              <a:rPr lang="en-US" sz="2400" kern="0" dirty="0">
                <a:latin typeface="Arial Narrow" panose="020B0606020202030204" pitchFamily="34" charset="0"/>
              </a:rPr>
              <a:t>Fixed Formula</a:t>
            </a:r>
          </a:p>
          <a:p>
            <a:pPr marL="800100" lvl="1" indent="-342900" fontAlgn="base">
              <a:spcBef>
                <a:spcPct val="20000"/>
              </a:spcBef>
              <a:spcAft>
                <a:spcPct val="0"/>
              </a:spcAft>
              <a:buClr>
                <a:srgbClr val="3333FF"/>
              </a:buClr>
              <a:buFont typeface="Arial" panose="020B0604020202020204" pitchFamily="34" charset="0"/>
              <a:buChar char="•"/>
              <a:defRPr/>
            </a:pPr>
            <a:r>
              <a:rPr lang="en-US" sz="2400" kern="0" dirty="0">
                <a:latin typeface="Arial Narrow" panose="020B0606020202030204" pitchFamily="34" charset="0"/>
              </a:rPr>
              <a:t>Milestone Weights</a:t>
            </a:r>
          </a:p>
          <a:p>
            <a:pPr marL="800100" lvl="1" indent="-342900" fontAlgn="base">
              <a:spcBef>
                <a:spcPct val="20000"/>
              </a:spcBef>
              <a:spcAft>
                <a:spcPct val="0"/>
              </a:spcAft>
              <a:buClr>
                <a:srgbClr val="3333FF"/>
              </a:buClr>
              <a:buFont typeface="Arial" panose="020B0604020202020204" pitchFamily="34" charset="0"/>
              <a:buChar char="•"/>
              <a:defRPr/>
            </a:pPr>
            <a:r>
              <a:rPr lang="en-US" sz="2400" kern="0" dirty="0">
                <a:latin typeface="Arial Narrow" panose="020B0606020202030204" pitchFamily="34" charset="0"/>
              </a:rPr>
              <a:t>Units Complete</a:t>
            </a:r>
          </a:p>
          <a:p>
            <a:pPr marL="800100" lvl="1" indent="-342900" fontAlgn="base">
              <a:spcBef>
                <a:spcPct val="20000"/>
              </a:spcBef>
              <a:spcAft>
                <a:spcPct val="0"/>
              </a:spcAft>
              <a:buClr>
                <a:srgbClr val="3333FF"/>
              </a:buClr>
              <a:buFont typeface="Arial" panose="020B0604020202020204" pitchFamily="34" charset="0"/>
              <a:buChar char="•"/>
              <a:defRPr/>
            </a:pPr>
            <a:r>
              <a:rPr lang="en-US" sz="2400" kern="0" dirty="0">
                <a:latin typeface="Arial Narrow" panose="020B0606020202030204" pitchFamily="34" charset="0"/>
              </a:rPr>
              <a:t>Percent Complete with Quantifiable Backup Data (QBD)</a:t>
            </a:r>
          </a:p>
          <a:p>
            <a:pPr marL="214313" indent="-214313">
              <a:lnSpc>
                <a:spcPct val="120000"/>
              </a:lnSpc>
              <a:buClr>
                <a:schemeClr val="accent2"/>
              </a:buClr>
              <a:buFont typeface="Arial" panose="020B0604020202020204" pitchFamily="34" charset="0"/>
              <a:buChar char="•"/>
            </a:pPr>
            <a:endParaRPr lang="en-US" sz="1050" dirty="0">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xmlns="" id="{8B511FC8-4C57-407E-B956-73497C078CCD}"/>
              </a:ext>
            </a:extLst>
          </p:cNvPr>
          <p:cNvSpPr>
            <a:spLocks noGrp="1"/>
          </p:cNvSpPr>
          <p:nvPr>
            <p:ph type="sldNum" sz="quarter" idx="12"/>
          </p:nvPr>
        </p:nvSpPr>
        <p:spPr/>
        <p:txBody>
          <a:bodyPr/>
          <a:lstStyle/>
          <a:p>
            <a:fld id="{7B59A598-58D1-480D-8057-49927A977735}" type="slidenum">
              <a:rPr lang="en-US" smtClean="0"/>
              <a:t>4</a:t>
            </a:fld>
            <a:endParaRPr lang="en-US"/>
          </a:p>
        </p:txBody>
      </p:sp>
    </p:spTree>
    <p:extLst>
      <p:ext uri="{BB962C8B-B14F-4D97-AF65-F5344CB8AC3E}">
        <p14:creationId xmlns:p14="http://schemas.microsoft.com/office/powerpoint/2010/main" val="6132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500"/>
                                        <p:tgtEl>
                                          <p:spTgt spid="1720"/>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836"/>
                                        </p:tgtEl>
                                        <p:attrNameLst>
                                          <p:attrName>style.visibility</p:attrName>
                                        </p:attrNameLst>
                                      </p:cBhvr>
                                      <p:to>
                                        <p:strVal val="visible"/>
                                      </p:to>
                                    </p:set>
                                    <p:anim calcmode="lin" valueType="num">
                                      <p:cBhvr>
                                        <p:cTn id="11" dur="500" fill="hold"/>
                                        <p:tgtEl>
                                          <p:spTgt spid="836"/>
                                        </p:tgtEl>
                                        <p:attrNameLst>
                                          <p:attrName>ppt_w</p:attrName>
                                        </p:attrNameLst>
                                      </p:cBhvr>
                                      <p:tavLst>
                                        <p:tav tm="0">
                                          <p:val>
                                            <p:fltVal val="0"/>
                                          </p:val>
                                        </p:tav>
                                        <p:tav tm="100000">
                                          <p:val>
                                            <p:strVal val="#ppt_w"/>
                                          </p:val>
                                        </p:tav>
                                      </p:tavLst>
                                    </p:anim>
                                    <p:anim calcmode="lin" valueType="num">
                                      <p:cBhvr>
                                        <p:cTn id="12" dur="500" fill="hold"/>
                                        <p:tgtEl>
                                          <p:spTgt spid="83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6" presetClass="emph" presetSubtype="0" autoRev="1" fill="hold" nodeType="afterEffect">
                                  <p:stCondLst>
                                    <p:cond delay="0"/>
                                  </p:stCondLst>
                                  <p:childTnLst>
                                    <p:animScale>
                                      <p:cBhvr>
                                        <p:cTn id="15" dur="100" fill="hold"/>
                                        <p:tgtEl>
                                          <p:spTgt spid="836"/>
                                        </p:tgtEl>
                                      </p:cBhvr>
                                      <p:by x="110000" y="110000"/>
                                    </p:animScale>
                                  </p:childTnLst>
                                </p:cTn>
                              </p:par>
                            </p:childTnLst>
                          </p:cTn>
                        </p:par>
                        <p:par>
                          <p:cTn id="16" fill="hold">
                            <p:stCondLst>
                              <p:cond delay="1200"/>
                            </p:stCondLst>
                            <p:childTnLst>
                              <p:par>
                                <p:cTn id="17" presetID="2" presetClass="entr" presetSubtype="2" accel="10000" decel="84000" fill="hold" grpId="0" nodeType="afterEffect">
                                  <p:stCondLst>
                                    <p:cond delay="0"/>
                                  </p:stCondLst>
                                  <p:childTnLst>
                                    <p:set>
                                      <p:cBhvr>
                                        <p:cTn id="18" dur="1" fill="hold">
                                          <p:stCondLst>
                                            <p:cond delay="0"/>
                                          </p:stCondLst>
                                        </p:cTn>
                                        <p:tgtEl>
                                          <p:spTgt spid="1722"/>
                                        </p:tgtEl>
                                        <p:attrNameLst>
                                          <p:attrName>style.visibility</p:attrName>
                                        </p:attrNameLst>
                                      </p:cBhvr>
                                      <p:to>
                                        <p:strVal val="visible"/>
                                      </p:to>
                                    </p:set>
                                    <p:anim calcmode="lin" valueType="num">
                                      <p:cBhvr additive="base">
                                        <p:cTn id="19" dur="1000" fill="hold"/>
                                        <p:tgtEl>
                                          <p:spTgt spid="1722"/>
                                        </p:tgtEl>
                                        <p:attrNameLst>
                                          <p:attrName>ppt_x</p:attrName>
                                        </p:attrNameLst>
                                      </p:cBhvr>
                                      <p:tavLst>
                                        <p:tav tm="0">
                                          <p:val>
                                            <p:strVal val="1+#ppt_w/2"/>
                                          </p:val>
                                        </p:tav>
                                        <p:tav tm="100000">
                                          <p:val>
                                            <p:strVal val="#ppt_x"/>
                                          </p:val>
                                        </p:tav>
                                      </p:tavLst>
                                    </p:anim>
                                    <p:anim calcmode="lin" valueType="num">
                                      <p:cBhvr additive="base">
                                        <p:cTn id="20" dur="1000" fill="hold"/>
                                        <p:tgtEl>
                                          <p:spTgt spid="17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 grpId="0" animBg="1"/>
      <p:bldP spid="17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4932B62-84C5-47B6-B871-8E5EFDF29F3B}"/>
              </a:ext>
            </a:extLst>
          </p:cNvPr>
          <p:cNvGrpSpPr/>
          <p:nvPr/>
        </p:nvGrpSpPr>
        <p:grpSpPr>
          <a:xfrm>
            <a:off x="1510904" y="4706328"/>
            <a:ext cx="9160669" cy="1344613"/>
            <a:chOff x="-13097" y="5599113"/>
            <a:chExt cx="9160669" cy="1344613"/>
          </a:xfrm>
        </p:grpSpPr>
        <p:sp>
          <p:nvSpPr>
            <p:cNvPr id="166" name="Freeform 104">
              <a:extLst>
                <a:ext uri="{FF2B5EF4-FFF2-40B4-BE49-F238E27FC236}">
                  <a16:creationId xmlns:a16="http://schemas.microsoft.com/office/drawing/2014/main" xmlns="" id="{0EC49701-09A8-45B3-A208-78F753A68506}"/>
                </a:ext>
              </a:extLst>
            </p:cNvPr>
            <p:cNvSpPr>
              <a:spLocks/>
            </p:cNvSpPr>
            <p:nvPr/>
          </p:nvSpPr>
          <p:spPr bwMode="auto">
            <a:xfrm>
              <a:off x="70247" y="5600701"/>
              <a:ext cx="4489847" cy="1343025"/>
            </a:xfrm>
            <a:custGeom>
              <a:avLst/>
              <a:gdLst>
                <a:gd name="T0" fmla="*/ 3572 w 3771"/>
                <a:gd name="T1" fmla="*/ 145 h 846"/>
                <a:gd name="T2" fmla="*/ 3509 w 3771"/>
                <a:gd name="T3" fmla="*/ 429 h 846"/>
                <a:gd name="T4" fmla="*/ 3416 w 3771"/>
                <a:gd name="T5" fmla="*/ 184 h 846"/>
                <a:gd name="T6" fmla="*/ 3193 w 3771"/>
                <a:gd name="T7" fmla="*/ 304 h 846"/>
                <a:gd name="T8" fmla="*/ 3084 w 3771"/>
                <a:gd name="T9" fmla="*/ 385 h 846"/>
                <a:gd name="T10" fmla="*/ 2990 w 3771"/>
                <a:gd name="T11" fmla="*/ 153 h 846"/>
                <a:gd name="T12" fmla="*/ 2923 w 3771"/>
                <a:gd name="T13" fmla="*/ 218 h 846"/>
                <a:gd name="T14" fmla="*/ 2897 w 3771"/>
                <a:gd name="T15" fmla="*/ 96 h 846"/>
                <a:gd name="T16" fmla="*/ 2853 w 3771"/>
                <a:gd name="T17" fmla="*/ 260 h 846"/>
                <a:gd name="T18" fmla="*/ 2811 w 3771"/>
                <a:gd name="T19" fmla="*/ 96 h 846"/>
                <a:gd name="T20" fmla="*/ 2767 w 3771"/>
                <a:gd name="T21" fmla="*/ 41 h 846"/>
                <a:gd name="T22" fmla="*/ 2736 w 3771"/>
                <a:gd name="T23" fmla="*/ 96 h 846"/>
                <a:gd name="T24" fmla="*/ 2692 w 3771"/>
                <a:gd name="T25" fmla="*/ 187 h 846"/>
                <a:gd name="T26" fmla="*/ 2653 w 3771"/>
                <a:gd name="T27" fmla="*/ 96 h 846"/>
                <a:gd name="T28" fmla="*/ 2609 w 3771"/>
                <a:gd name="T29" fmla="*/ 304 h 846"/>
                <a:gd name="T30" fmla="*/ 2564 w 3771"/>
                <a:gd name="T31" fmla="*/ 101 h 846"/>
                <a:gd name="T32" fmla="*/ 2541 w 3771"/>
                <a:gd name="T33" fmla="*/ 304 h 846"/>
                <a:gd name="T34" fmla="*/ 2518 w 3771"/>
                <a:gd name="T35" fmla="*/ 590 h 846"/>
                <a:gd name="T36" fmla="*/ 2409 w 3771"/>
                <a:gd name="T37" fmla="*/ 453 h 846"/>
                <a:gd name="T38" fmla="*/ 2315 w 3771"/>
                <a:gd name="T39" fmla="*/ 169 h 846"/>
                <a:gd name="T40" fmla="*/ 2255 w 3771"/>
                <a:gd name="T41" fmla="*/ 453 h 846"/>
                <a:gd name="T42" fmla="*/ 2162 w 3771"/>
                <a:gd name="T43" fmla="*/ 208 h 846"/>
                <a:gd name="T44" fmla="*/ 1939 w 3771"/>
                <a:gd name="T45" fmla="*/ 453 h 846"/>
                <a:gd name="T46" fmla="*/ 1830 w 3771"/>
                <a:gd name="T47" fmla="*/ 239 h 846"/>
                <a:gd name="T48" fmla="*/ 1736 w 3771"/>
                <a:gd name="T49" fmla="*/ 26 h 846"/>
                <a:gd name="T50" fmla="*/ 1669 w 3771"/>
                <a:gd name="T51" fmla="*/ 239 h 846"/>
                <a:gd name="T52" fmla="*/ 1640 w 3771"/>
                <a:gd name="T53" fmla="*/ 119 h 846"/>
                <a:gd name="T54" fmla="*/ 1596 w 3771"/>
                <a:gd name="T55" fmla="*/ 98 h 846"/>
                <a:gd name="T56" fmla="*/ 1557 w 3771"/>
                <a:gd name="T57" fmla="*/ 119 h 846"/>
                <a:gd name="T58" fmla="*/ 1510 w 3771"/>
                <a:gd name="T59" fmla="*/ 65 h 846"/>
                <a:gd name="T60" fmla="*/ 1479 w 3771"/>
                <a:gd name="T61" fmla="*/ 119 h 846"/>
                <a:gd name="T62" fmla="*/ 1435 w 3771"/>
                <a:gd name="T63" fmla="*/ 28 h 846"/>
                <a:gd name="T64" fmla="*/ 1399 w 3771"/>
                <a:gd name="T65" fmla="*/ 119 h 846"/>
                <a:gd name="T66" fmla="*/ 1355 w 3771"/>
                <a:gd name="T67" fmla="*/ 328 h 846"/>
                <a:gd name="T68" fmla="*/ 1308 w 3771"/>
                <a:gd name="T69" fmla="*/ 122 h 846"/>
                <a:gd name="T70" fmla="*/ 1287 w 3771"/>
                <a:gd name="T71" fmla="*/ 328 h 846"/>
                <a:gd name="T72" fmla="*/ 1225 w 3771"/>
                <a:gd name="T73" fmla="*/ 426 h 846"/>
                <a:gd name="T74" fmla="*/ 1132 w 3771"/>
                <a:gd name="T75" fmla="*/ 143 h 846"/>
                <a:gd name="T76" fmla="*/ 1072 w 3771"/>
                <a:gd name="T77" fmla="*/ 426 h 846"/>
                <a:gd name="T78" fmla="*/ 978 w 3771"/>
                <a:gd name="T79" fmla="*/ 182 h 846"/>
                <a:gd name="T80" fmla="*/ 755 w 3771"/>
                <a:gd name="T81" fmla="*/ 426 h 846"/>
                <a:gd name="T82" fmla="*/ 646 w 3771"/>
                <a:gd name="T83" fmla="*/ 213 h 846"/>
                <a:gd name="T84" fmla="*/ 553 w 3771"/>
                <a:gd name="T85" fmla="*/ 0 h 846"/>
                <a:gd name="T86" fmla="*/ 485 w 3771"/>
                <a:gd name="T87" fmla="*/ 213 h 846"/>
                <a:gd name="T88" fmla="*/ 457 w 3771"/>
                <a:gd name="T89" fmla="*/ 93 h 846"/>
                <a:gd name="T90" fmla="*/ 412 w 3771"/>
                <a:gd name="T91" fmla="*/ 72 h 846"/>
                <a:gd name="T92" fmla="*/ 371 w 3771"/>
                <a:gd name="T93" fmla="*/ 93 h 846"/>
                <a:gd name="T94" fmla="*/ 327 w 3771"/>
                <a:gd name="T95" fmla="*/ 39 h 846"/>
                <a:gd name="T96" fmla="*/ 296 w 3771"/>
                <a:gd name="T97" fmla="*/ 93 h 846"/>
                <a:gd name="T98" fmla="*/ 252 w 3771"/>
                <a:gd name="T99" fmla="*/ 2 h 846"/>
                <a:gd name="T100" fmla="*/ 215 w 3771"/>
                <a:gd name="T101" fmla="*/ 93 h 846"/>
                <a:gd name="T102" fmla="*/ 168 w 3771"/>
                <a:gd name="T103" fmla="*/ 302 h 846"/>
                <a:gd name="T104" fmla="*/ 124 w 3771"/>
                <a:gd name="T105" fmla="*/ 96 h 846"/>
                <a:gd name="T106" fmla="*/ 101 w 3771"/>
                <a:gd name="T107" fmla="*/ 302 h 846"/>
                <a:gd name="T108" fmla="*/ 0 w 3771"/>
                <a:gd name="T109" fmla="*/ 588 h 846"/>
                <a:gd name="T110" fmla="*/ 1183 w 3771"/>
                <a:gd name="T111" fmla="*/ 820 h 846"/>
                <a:gd name="T112" fmla="*/ 2518 w 3771"/>
                <a:gd name="T113" fmla="*/ 846 h 846"/>
                <a:gd name="T114" fmla="*/ 3771 w 3771"/>
                <a:gd name="T115" fmla="*/ 822 h 846"/>
                <a:gd name="T116" fmla="*/ 3665 w 3771"/>
                <a:gd name="T117" fmla="*/ 42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71" h="846">
                  <a:moveTo>
                    <a:pt x="3665" y="145"/>
                  </a:moveTo>
                  <a:lnTo>
                    <a:pt x="3572" y="145"/>
                  </a:lnTo>
                  <a:lnTo>
                    <a:pt x="3572" y="429"/>
                  </a:lnTo>
                  <a:lnTo>
                    <a:pt x="3509" y="429"/>
                  </a:lnTo>
                  <a:lnTo>
                    <a:pt x="3509" y="184"/>
                  </a:lnTo>
                  <a:lnTo>
                    <a:pt x="3416" y="184"/>
                  </a:lnTo>
                  <a:lnTo>
                    <a:pt x="3416" y="304"/>
                  </a:lnTo>
                  <a:lnTo>
                    <a:pt x="3193" y="304"/>
                  </a:lnTo>
                  <a:lnTo>
                    <a:pt x="3193" y="385"/>
                  </a:lnTo>
                  <a:lnTo>
                    <a:pt x="3084" y="385"/>
                  </a:lnTo>
                  <a:lnTo>
                    <a:pt x="3084" y="153"/>
                  </a:lnTo>
                  <a:lnTo>
                    <a:pt x="2990" y="153"/>
                  </a:lnTo>
                  <a:lnTo>
                    <a:pt x="2990" y="218"/>
                  </a:lnTo>
                  <a:lnTo>
                    <a:pt x="2923" y="218"/>
                  </a:lnTo>
                  <a:lnTo>
                    <a:pt x="2923" y="96"/>
                  </a:lnTo>
                  <a:lnTo>
                    <a:pt x="2897" y="96"/>
                  </a:lnTo>
                  <a:lnTo>
                    <a:pt x="2897" y="260"/>
                  </a:lnTo>
                  <a:lnTo>
                    <a:pt x="2853" y="260"/>
                  </a:lnTo>
                  <a:lnTo>
                    <a:pt x="2853" y="96"/>
                  </a:lnTo>
                  <a:lnTo>
                    <a:pt x="2811" y="96"/>
                  </a:lnTo>
                  <a:lnTo>
                    <a:pt x="2811" y="41"/>
                  </a:lnTo>
                  <a:lnTo>
                    <a:pt x="2767" y="41"/>
                  </a:lnTo>
                  <a:lnTo>
                    <a:pt x="2767" y="96"/>
                  </a:lnTo>
                  <a:lnTo>
                    <a:pt x="2736" y="96"/>
                  </a:lnTo>
                  <a:lnTo>
                    <a:pt x="2736" y="187"/>
                  </a:lnTo>
                  <a:lnTo>
                    <a:pt x="2692" y="187"/>
                  </a:lnTo>
                  <a:lnTo>
                    <a:pt x="2692" y="96"/>
                  </a:lnTo>
                  <a:lnTo>
                    <a:pt x="2653" y="96"/>
                  </a:lnTo>
                  <a:lnTo>
                    <a:pt x="2653" y="304"/>
                  </a:lnTo>
                  <a:lnTo>
                    <a:pt x="2609" y="304"/>
                  </a:lnTo>
                  <a:lnTo>
                    <a:pt x="2609" y="101"/>
                  </a:lnTo>
                  <a:lnTo>
                    <a:pt x="2564" y="101"/>
                  </a:lnTo>
                  <a:lnTo>
                    <a:pt x="2564" y="304"/>
                  </a:lnTo>
                  <a:lnTo>
                    <a:pt x="2541" y="304"/>
                  </a:lnTo>
                  <a:lnTo>
                    <a:pt x="2541" y="590"/>
                  </a:lnTo>
                  <a:lnTo>
                    <a:pt x="2518" y="590"/>
                  </a:lnTo>
                  <a:lnTo>
                    <a:pt x="2518" y="453"/>
                  </a:lnTo>
                  <a:lnTo>
                    <a:pt x="2409" y="453"/>
                  </a:lnTo>
                  <a:lnTo>
                    <a:pt x="2409" y="169"/>
                  </a:lnTo>
                  <a:lnTo>
                    <a:pt x="2315" y="169"/>
                  </a:lnTo>
                  <a:lnTo>
                    <a:pt x="2315" y="453"/>
                  </a:lnTo>
                  <a:lnTo>
                    <a:pt x="2255" y="453"/>
                  </a:lnTo>
                  <a:lnTo>
                    <a:pt x="2255" y="208"/>
                  </a:lnTo>
                  <a:lnTo>
                    <a:pt x="2162" y="208"/>
                  </a:lnTo>
                  <a:lnTo>
                    <a:pt x="2162" y="453"/>
                  </a:lnTo>
                  <a:lnTo>
                    <a:pt x="1939" y="453"/>
                  </a:lnTo>
                  <a:lnTo>
                    <a:pt x="1939" y="239"/>
                  </a:lnTo>
                  <a:lnTo>
                    <a:pt x="1830" y="239"/>
                  </a:lnTo>
                  <a:lnTo>
                    <a:pt x="1830" y="26"/>
                  </a:lnTo>
                  <a:lnTo>
                    <a:pt x="1736" y="26"/>
                  </a:lnTo>
                  <a:lnTo>
                    <a:pt x="1736" y="239"/>
                  </a:lnTo>
                  <a:lnTo>
                    <a:pt x="1669" y="239"/>
                  </a:lnTo>
                  <a:lnTo>
                    <a:pt x="1669" y="119"/>
                  </a:lnTo>
                  <a:lnTo>
                    <a:pt x="1640" y="119"/>
                  </a:lnTo>
                  <a:lnTo>
                    <a:pt x="1640" y="98"/>
                  </a:lnTo>
                  <a:lnTo>
                    <a:pt x="1596" y="98"/>
                  </a:lnTo>
                  <a:lnTo>
                    <a:pt x="1596" y="119"/>
                  </a:lnTo>
                  <a:lnTo>
                    <a:pt x="1557" y="119"/>
                  </a:lnTo>
                  <a:lnTo>
                    <a:pt x="1557" y="65"/>
                  </a:lnTo>
                  <a:lnTo>
                    <a:pt x="1510" y="65"/>
                  </a:lnTo>
                  <a:lnTo>
                    <a:pt x="1510" y="119"/>
                  </a:lnTo>
                  <a:lnTo>
                    <a:pt x="1479" y="119"/>
                  </a:lnTo>
                  <a:lnTo>
                    <a:pt x="1479" y="28"/>
                  </a:lnTo>
                  <a:lnTo>
                    <a:pt x="1435" y="28"/>
                  </a:lnTo>
                  <a:lnTo>
                    <a:pt x="1435" y="119"/>
                  </a:lnTo>
                  <a:lnTo>
                    <a:pt x="1399" y="119"/>
                  </a:lnTo>
                  <a:lnTo>
                    <a:pt x="1399" y="328"/>
                  </a:lnTo>
                  <a:lnTo>
                    <a:pt x="1355" y="328"/>
                  </a:lnTo>
                  <a:lnTo>
                    <a:pt x="1355" y="122"/>
                  </a:lnTo>
                  <a:lnTo>
                    <a:pt x="1308" y="122"/>
                  </a:lnTo>
                  <a:lnTo>
                    <a:pt x="1308" y="328"/>
                  </a:lnTo>
                  <a:lnTo>
                    <a:pt x="1287" y="328"/>
                  </a:lnTo>
                  <a:lnTo>
                    <a:pt x="1287" y="426"/>
                  </a:lnTo>
                  <a:lnTo>
                    <a:pt x="1225" y="426"/>
                  </a:lnTo>
                  <a:lnTo>
                    <a:pt x="1225" y="143"/>
                  </a:lnTo>
                  <a:lnTo>
                    <a:pt x="1132" y="143"/>
                  </a:lnTo>
                  <a:lnTo>
                    <a:pt x="1132" y="426"/>
                  </a:lnTo>
                  <a:lnTo>
                    <a:pt x="1072" y="426"/>
                  </a:lnTo>
                  <a:lnTo>
                    <a:pt x="1072" y="182"/>
                  </a:lnTo>
                  <a:lnTo>
                    <a:pt x="978" y="182"/>
                  </a:lnTo>
                  <a:lnTo>
                    <a:pt x="978" y="426"/>
                  </a:lnTo>
                  <a:lnTo>
                    <a:pt x="755" y="426"/>
                  </a:lnTo>
                  <a:lnTo>
                    <a:pt x="755" y="213"/>
                  </a:lnTo>
                  <a:lnTo>
                    <a:pt x="646" y="213"/>
                  </a:lnTo>
                  <a:lnTo>
                    <a:pt x="646" y="0"/>
                  </a:lnTo>
                  <a:lnTo>
                    <a:pt x="553" y="0"/>
                  </a:lnTo>
                  <a:lnTo>
                    <a:pt x="553" y="213"/>
                  </a:lnTo>
                  <a:lnTo>
                    <a:pt x="485" y="213"/>
                  </a:lnTo>
                  <a:lnTo>
                    <a:pt x="485" y="93"/>
                  </a:lnTo>
                  <a:lnTo>
                    <a:pt x="457" y="93"/>
                  </a:lnTo>
                  <a:lnTo>
                    <a:pt x="457" y="72"/>
                  </a:lnTo>
                  <a:lnTo>
                    <a:pt x="412" y="72"/>
                  </a:lnTo>
                  <a:lnTo>
                    <a:pt x="412" y="93"/>
                  </a:lnTo>
                  <a:lnTo>
                    <a:pt x="371" y="93"/>
                  </a:lnTo>
                  <a:lnTo>
                    <a:pt x="371" y="39"/>
                  </a:lnTo>
                  <a:lnTo>
                    <a:pt x="327" y="39"/>
                  </a:lnTo>
                  <a:lnTo>
                    <a:pt x="327" y="93"/>
                  </a:lnTo>
                  <a:lnTo>
                    <a:pt x="296" y="93"/>
                  </a:lnTo>
                  <a:lnTo>
                    <a:pt x="296" y="2"/>
                  </a:lnTo>
                  <a:lnTo>
                    <a:pt x="252" y="2"/>
                  </a:lnTo>
                  <a:lnTo>
                    <a:pt x="252" y="93"/>
                  </a:lnTo>
                  <a:lnTo>
                    <a:pt x="215" y="93"/>
                  </a:lnTo>
                  <a:lnTo>
                    <a:pt x="215" y="302"/>
                  </a:lnTo>
                  <a:lnTo>
                    <a:pt x="168" y="302"/>
                  </a:lnTo>
                  <a:lnTo>
                    <a:pt x="168" y="96"/>
                  </a:lnTo>
                  <a:lnTo>
                    <a:pt x="124" y="96"/>
                  </a:lnTo>
                  <a:lnTo>
                    <a:pt x="124" y="302"/>
                  </a:lnTo>
                  <a:lnTo>
                    <a:pt x="101" y="302"/>
                  </a:lnTo>
                  <a:lnTo>
                    <a:pt x="101" y="588"/>
                  </a:lnTo>
                  <a:lnTo>
                    <a:pt x="0" y="588"/>
                  </a:lnTo>
                  <a:lnTo>
                    <a:pt x="0" y="820"/>
                  </a:lnTo>
                  <a:lnTo>
                    <a:pt x="1183" y="820"/>
                  </a:lnTo>
                  <a:lnTo>
                    <a:pt x="1183" y="846"/>
                  </a:lnTo>
                  <a:lnTo>
                    <a:pt x="2518" y="846"/>
                  </a:lnTo>
                  <a:lnTo>
                    <a:pt x="2518" y="822"/>
                  </a:lnTo>
                  <a:lnTo>
                    <a:pt x="3771" y="822"/>
                  </a:lnTo>
                  <a:lnTo>
                    <a:pt x="3771" y="429"/>
                  </a:lnTo>
                  <a:lnTo>
                    <a:pt x="3665" y="429"/>
                  </a:lnTo>
                  <a:lnTo>
                    <a:pt x="3665" y="145"/>
                  </a:lnTo>
                  <a:close/>
                </a:path>
              </a:pathLst>
            </a:custGeom>
            <a:solidFill>
              <a:schemeClr val="tx1">
                <a:lumMod val="75000"/>
                <a:lumOff val="25000"/>
                <a:alpha val="8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67" name="Freeform 105">
              <a:extLst>
                <a:ext uri="{FF2B5EF4-FFF2-40B4-BE49-F238E27FC236}">
                  <a16:creationId xmlns:a16="http://schemas.microsoft.com/office/drawing/2014/main" xmlns="" id="{2A71DACC-0BA5-42C4-825B-63CAE278AB40}"/>
                </a:ext>
              </a:extLst>
            </p:cNvPr>
            <p:cNvSpPr>
              <a:spLocks/>
            </p:cNvSpPr>
            <p:nvPr/>
          </p:nvSpPr>
          <p:spPr bwMode="auto">
            <a:xfrm>
              <a:off x="4594622" y="5599113"/>
              <a:ext cx="4493419" cy="1344613"/>
            </a:xfrm>
            <a:custGeom>
              <a:avLst/>
              <a:gdLst>
                <a:gd name="T0" fmla="*/ 3665 w 3774"/>
                <a:gd name="T1" fmla="*/ 430 h 847"/>
                <a:gd name="T2" fmla="*/ 3572 w 3774"/>
                <a:gd name="T3" fmla="*/ 146 h 847"/>
                <a:gd name="T4" fmla="*/ 3512 w 3774"/>
                <a:gd name="T5" fmla="*/ 430 h 847"/>
                <a:gd name="T6" fmla="*/ 3419 w 3774"/>
                <a:gd name="T7" fmla="*/ 185 h 847"/>
                <a:gd name="T8" fmla="*/ 3195 w 3774"/>
                <a:gd name="T9" fmla="*/ 302 h 847"/>
                <a:gd name="T10" fmla="*/ 3086 w 3774"/>
                <a:gd name="T11" fmla="*/ 383 h 847"/>
                <a:gd name="T12" fmla="*/ 2993 w 3774"/>
                <a:gd name="T13" fmla="*/ 151 h 847"/>
                <a:gd name="T14" fmla="*/ 2925 w 3774"/>
                <a:gd name="T15" fmla="*/ 217 h 847"/>
                <a:gd name="T16" fmla="*/ 2897 w 3774"/>
                <a:gd name="T17" fmla="*/ 94 h 847"/>
                <a:gd name="T18" fmla="*/ 2853 w 3774"/>
                <a:gd name="T19" fmla="*/ 261 h 847"/>
                <a:gd name="T20" fmla="*/ 2814 w 3774"/>
                <a:gd name="T21" fmla="*/ 94 h 847"/>
                <a:gd name="T22" fmla="*/ 2767 w 3774"/>
                <a:gd name="T23" fmla="*/ 42 h 847"/>
                <a:gd name="T24" fmla="*/ 2736 w 3774"/>
                <a:gd name="T25" fmla="*/ 94 h 847"/>
                <a:gd name="T26" fmla="*/ 2692 w 3774"/>
                <a:gd name="T27" fmla="*/ 188 h 847"/>
                <a:gd name="T28" fmla="*/ 2656 w 3774"/>
                <a:gd name="T29" fmla="*/ 94 h 847"/>
                <a:gd name="T30" fmla="*/ 2611 w 3774"/>
                <a:gd name="T31" fmla="*/ 302 h 847"/>
                <a:gd name="T32" fmla="*/ 2565 w 3774"/>
                <a:gd name="T33" fmla="*/ 99 h 847"/>
                <a:gd name="T34" fmla="*/ 2544 w 3774"/>
                <a:gd name="T35" fmla="*/ 302 h 847"/>
                <a:gd name="T36" fmla="*/ 2518 w 3774"/>
                <a:gd name="T37" fmla="*/ 591 h 847"/>
                <a:gd name="T38" fmla="*/ 2412 w 3774"/>
                <a:gd name="T39" fmla="*/ 451 h 847"/>
                <a:gd name="T40" fmla="*/ 2318 w 3774"/>
                <a:gd name="T41" fmla="*/ 167 h 847"/>
                <a:gd name="T42" fmla="*/ 2258 w 3774"/>
                <a:gd name="T43" fmla="*/ 451 h 847"/>
                <a:gd name="T44" fmla="*/ 2165 w 3774"/>
                <a:gd name="T45" fmla="*/ 209 h 847"/>
                <a:gd name="T46" fmla="*/ 1942 w 3774"/>
                <a:gd name="T47" fmla="*/ 451 h 847"/>
                <a:gd name="T48" fmla="*/ 1833 w 3774"/>
                <a:gd name="T49" fmla="*/ 240 h 847"/>
                <a:gd name="T50" fmla="*/ 1739 w 3774"/>
                <a:gd name="T51" fmla="*/ 26 h 847"/>
                <a:gd name="T52" fmla="*/ 1672 w 3774"/>
                <a:gd name="T53" fmla="*/ 240 h 847"/>
                <a:gd name="T54" fmla="*/ 1643 w 3774"/>
                <a:gd name="T55" fmla="*/ 118 h 847"/>
                <a:gd name="T56" fmla="*/ 1599 w 3774"/>
                <a:gd name="T57" fmla="*/ 99 h 847"/>
                <a:gd name="T58" fmla="*/ 1557 w 3774"/>
                <a:gd name="T59" fmla="*/ 118 h 847"/>
                <a:gd name="T60" fmla="*/ 1513 w 3774"/>
                <a:gd name="T61" fmla="*/ 66 h 847"/>
                <a:gd name="T62" fmla="*/ 1482 w 3774"/>
                <a:gd name="T63" fmla="*/ 118 h 847"/>
                <a:gd name="T64" fmla="*/ 1438 w 3774"/>
                <a:gd name="T65" fmla="*/ 26 h 847"/>
                <a:gd name="T66" fmla="*/ 1402 w 3774"/>
                <a:gd name="T67" fmla="*/ 118 h 847"/>
                <a:gd name="T68" fmla="*/ 1355 w 3774"/>
                <a:gd name="T69" fmla="*/ 326 h 847"/>
                <a:gd name="T70" fmla="*/ 1311 w 3774"/>
                <a:gd name="T71" fmla="*/ 123 h 847"/>
                <a:gd name="T72" fmla="*/ 1288 w 3774"/>
                <a:gd name="T73" fmla="*/ 326 h 847"/>
                <a:gd name="T74" fmla="*/ 1228 w 3774"/>
                <a:gd name="T75" fmla="*/ 425 h 847"/>
                <a:gd name="T76" fmla="*/ 1134 w 3774"/>
                <a:gd name="T77" fmla="*/ 141 h 847"/>
                <a:gd name="T78" fmla="*/ 1072 w 3774"/>
                <a:gd name="T79" fmla="*/ 425 h 847"/>
                <a:gd name="T80" fmla="*/ 979 w 3774"/>
                <a:gd name="T81" fmla="*/ 180 h 847"/>
                <a:gd name="T82" fmla="*/ 755 w 3774"/>
                <a:gd name="T83" fmla="*/ 425 h 847"/>
                <a:gd name="T84" fmla="*/ 646 w 3774"/>
                <a:gd name="T85" fmla="*/ 214 h 847"/>
                <a:gd name="T86" fmla="*/ 553 w 3774"/>
                <a:gd name="T87" fmla="*/ 0 h 847"/>
                <a:gd name="T88" fmla="*/ 485 w 3774"/>
                <a:gd name="T89" fmla="*/ 214 h 847"/>
                <a:gd name="T90" fmla="*/ 459 w 3774"/>
                <a:gd name="T91" fmla="*/ 92 h 847"/>
                <a:gd name="T92" fmla="*/ 413 w 3774"/>
                <a:gd name="T93" fmla="*/ 73 h 847"/>
                <a:gd name="T94" fmla="*/ 374 w 3774"/>
                <a:gd name="T95" fmla="*/ 92 h 847"/>
                <a:gd name="T96" fmla="*/ 330 w 3774"/>
                <a:gd name="T97" fmla="*/ 37 h 847"/>
                <a:gd name="T98" fmla="*/ 299 w 3774"/>
                <a:gd name="T99" fmla="*/ 92 h 847"/>
                <a:gd name="T100" fmla="*/ 252 w 3774"/>
                <a:gd name="T101" fmla="*/ 0 h 847"/>
                <a:gd name="T102" fmla="*/ 215 w 3774"/>
                <a:gd name="T103" fmla="*/ 92 h 847"/>
                <a:gd name="T104" fmla="*/ 171 w 3774"/>
                <a:gd name="T105" fmla="*/ 300 h 847"/>
                <a:gd name="T106" fmla="*/ 127 w 3774"/>
                <a:gd name="T107" fmla="*/ 97 h 847"/>
                <a:gd name="T108" fmla="*/ 104 w 3774"/>
                <a:gd name="T109" fmla="*/ 300 h 847"/>
                <a:gd name="T110" fmla="*/ 0 w 3774"/>
                <a:gd name="T111" fmla="*/ 589 h 847"/>
                <a:gd name="T112" fmla="*/ 1186 w 3774"/>
                <a:gd name="T113" fmla="*/ 821 h 847"/>
                <a:gd name="T114" fmla="*/ 2518 w 3774"/>
                <a:gd name="T115" fmla="*/ 847 h 847"/>
                <a:gd name="T116" fmla="*/ 3774 w 3774"/>
                <a:gd name="T117" fmla="*/ 823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74" h="847">
                  <a:moveTo>
                    <a:pt x="3774" y="430"/>
                  </a:moveTo>
                  <a:lnTo>
                    <a:pt x="3665" y="430"/>
                  </a:lnTo>
                  <a:lnTo>
                    <a:pt x="3665" y="146"/>
                  </a:lnTo>
                  <a:lnTo>
                    <a:pt x="3572" y="146"/>
                  </a:lnTo>
                  <a:lnTo>
                    <a:pt x="3572" y="430"/>
                  </a:lnTo>
                  <a:lnTo>
                    <a:pt x="3512" y="430"/>
                  </a:lnTo>
                  <a:lnTo>
                    <a:pt x="3512" y="185"/>
                  </a:lnTo>
                  <a:lnTo>
                    <a:pt x="3419" y="185"/>
                  </a:lnTo>
                  <a:lnTo>
                    <a:pt x="3419" y="302"/>
                  </a:lnTo>
                  <a:lnTo>
                    <a:pt x="3195" y="302"/>
                  </a:lnTo>
                  <a:lnTo>
                    <a:pt x="3195" y="383"/>
                  </a:lnTo>
                  <a:lnTo>
                    <a:pt x="3086" y="383"/>
                  </a:lnTo>
                  <a:lnTo>
                    <a:pt x="3086" y="151"/>
                  </a:lnTo>
                  <a:lnTo>
                    <a:pt x="2993" y="151"/>
                  </a:lnTo>
                  <a:lnTo>
                    <a:pt x="2993" y="217"/>
                  </a:lnTo>
                  <a:lnTo>
                    <a:pt x="2925" y="217"/>
                  </a:lnTo>
                  <a:lnTo>
                    <a:pt x="2925" y="94"/>
                  </a:lnTo>
                  <a:lnTo>
                    <a:pt x="2897" y="94"/>
                  </a:lnTo>
                  <a:lnTo>
                    <a:pt x="2897" y="261"/>
                  </a:lnTo>
                  <a:lnTo>
                    <a:pt x="2853" y="261"/>
                  </a:lnTo>
                  <a:lnTo>
                    <a:pt x="2853" y="94"/>
                  </a:lnTo>
                  <a:lnTo>
                    <a:pt x="2814" y="94"/>
                  </a:lnTo>
                  <a:lnTo>
                    <a:pt x="2814" y="42"/>
                  </a:lnTo>
                  <a:lnTo>
                    <a:pt x="2767" y="42"/>
                  </a:lnTo>
                  <a:lnTo>
                    <a:pt x="2767" y="94"/>
                  </a:lnTo>
                  <a:lnTo>
                    <a:pt x="2736" y="94"/>
                  </a:lnTo>
                  <a:lnTo>
                    <a:pt x="2736" y="188"/>
                  </a:lnTo>
                  <a:lnTo>
                    <a:pt x="2692" y="188"/>
                  </a:lnTo>
                  <a:lnTo>
                    <a:pt x="2692" y="94"/>
                  </a:lnTo>
                  <a:lnTo>
                    <a:pt x="2656" y="94"/>
                  </a:lnTo>
                  <a:lnTo>
                    <a:pt x="2656" y="302"/>
                  </a:lnTo>
                  <a:lnTo>
                    <a:pt x="2611" y="302"/>
                  </a:lnTo>
                  <a:lnTo>
                    <a:pt x="2611" y="99"/>
                  </a:lnTo>
                  <a:lnTo>
                    <a:pt x="2565" y="99"/>
                  </a:lnTo>
                  <a:lnTo>
                    <a:pt x="2565" y="302"/>
                  </a:lnTo>
                  <a:lnTo>
                    <a:pt x="2544" y="302"/>
                  </a:lnTo>
                  <a:lnTo>
                    <a:pt x="2544" y="591"/>
                  </a:lnTo>
                  <a:lnTo>
                    <a:pt x="2518" y="591"/>
                  </a:lnTo>
                  <a:lnTo>
                    <a:pt x="2518" y="451"/>
                  </a:lnTo>
                  <a:lnTo>
                    <a:pt x="2412" y="451"/>
                  </a:lnTo>
                  <a:lnTo>
                    <a:pt x="2412" y="167"/>
                  </a:lnTo>
                  <a:lnTo>
                    <a:pt x="2318" y="167"/>
                  </a:lnTo>
                  <a:lnTo>
                    <a:pt x="2318" y="451"/>
                  </a:lnTo>
                  <a:lnTo>
                    <a:pt x="2258" y="451"/>
                  </a:lnTo>
                  <a:lnTo>
                    <a:pt x="2258" y="209"/>
                  </a:lnTo>
                  <a:lnTo>
                    <a:pt x="2165" y="209"/>
                  </a:lnTo>
                  <a:lnTo>
                    <a:pt x="2165" y="451"/>
                  </a:lnTo>
                  <a:lnTo>
                    <a:pt x="1942" y="451"/>
                  </a:lnTo>
                  <a:lnTo>
                    <a:pt x="1942" y="240"/>
                  </a:lnTo>
                  <a:lnTo>
                    <a:pt x="1833" y="240"/>
                  </a:lnTo>
                  <a:lnTo>
                    <a:pt x="1833" y="26"/>
                  </a:lnTo>
                  <a:lnTo>
                    <a:pt x="1739" y="26"/>
                  </a:lnTo>
                  <a:lnTo>
                    <a:pt x="1739" y="240"/>
                  </a:lnTo>
                  <a:lnTo>
                    <a:pt x="1672" y="240"/>
                  </a:lnTo>
                  <a:lnTo>
                    <a:pt x="1672" y="118"/>
                  </a:lnTo>
                  <a:lnTo>
                    <a:pt x="1643" y="118"/>
                  </a:lnTo>
                  <a:lnTo>
                    <a:pt x="1643" y="99"/>
                  </a:lnTo>
                  <a:lnTo>
                    <a:pt x="1599" y="99"/>
                  </a:lnTo>
                  <a:lnTo>
                    <a:pt x="1599" y="118"/>
                  </a:lnTo>
                  <a:lnTo>
                    <a:pt x="1557" y="118"/>
                  </a:lnTo>
                  <a:lnTo>
                    <a:pt x="1557" y="66"/>
                  </a:lnTo>
                  <a:lnTo>
                    <a:pt x="1513" y="66"/>
                  </a:lnTo>
                  <a:lnTo>
                    <a:pt x="1513" y="118"/>
                  </a:lnTo>
                  <a:lnTo>
                    <a:pt x="1482" y="118"/>
                  </a:lnTo>
                  <a:lnTo>
                    <a:pt x="1482" y="26"/>
                  </a:lnTo>
                  <a:lnTo>
                    <a:pt x="1438" y="26"/>
                  </a:lnTo>
                  <a:lnTo>
                    <a:pt x="1438" y="118"/>
                  </a:lnTo>
                  <a:lnTo>
                    <a:pt x="1402" y="118"/>
                  </a:lnTo>
                  <a:lnTo>
                    <a:pt x="1402" y="326"/>
                  </a:lnTo>
                  <a:lnTo>
                    <a:pt x="1355" y="326"/>
                  </a:lnTo>
                  <a:lnTo>
                    <a:pt x="1355" y="123"/>
                  </a:lnTo>
                  <a:lnTo>
                    <a:pt x="1311" y="123"/>
                  </a:lnTo>
                  <a:lnTo>
                    <a:pt x="1311" y="326"/>
                  </a:lnTo>
                  <a:lnTo>
                    <a:pt x="1288" y="326"/>
                  </a:lnTo>
                  <a:lnTo>
                    <a:pt x="1288" y="425"/>
                  </a:lnTo>
                  <a:lnTo>
                    <a:pt x="1228" y="425"/>
                  </a:lnTo>
                  <a:lnTo>
                    <a:pt x="1228" y="141"/>
                  </a:lnTo>
                  <a:lnTo>
                    <a:pt x="1134" y="141"/>
                  </a:lnTo>
                  <a:lnTo>
                    <a:pt x="1134" y="425"/>
                  </a:lnTo>
                  <a:lnTo>
                    <a:pt x="1072" y="425"/>
                  </a:lnTo>
                  <a:lnTo>
                    <a:pt x="1072" y="180"/>
                  </a:lnTo>
                  <a:lnTo>
                    <a:pt x="979" y="180"/>
                  </a:lnTo>
                  <a:lnTo>
                    <a:pt x="979" y="425"/>
                  </a:lnTo>
                  <a:lnTo>
                    <a:pt x="755" y="425"/>
                  </a:lnTo>
                  <a:lnTo>
                    <a:pt x="755" y="214"/>
                  </a:lnTo>
                  <a:lnTo>
                    <a:pt x="646" y="214"/>
                  </a:lnTo>
                  <a:lnTo>
                    <a:pt x="646" y="0"/>
                  </a:lnTo>
                  <a:lnTo>
                    <a:pt x="553" y="0"/>
                  </a:lnTo>
                  <a:lnTo>
                    <a:pt x="553" y="214"/>
                  </a:lnTo>
                  <a:lnTo>
                    <a:pt x="485" y="214"/>
                  </a:lnTo>
                  <a:lnTo>
                    <a:pt x="485" y="92"/>
                  </a:lnTo>
                  <a:lnTo>
                    <a:pt x="459" y="92"/>
                  </a:lnTo>
                  <a:lnTo>
                    <a:pt x="459" y="73"/>
                  </a:lnTo>
                  <a:lnTo>
                    <a:pt x="413" y="73"/>
                  </a:lnTo>
                  <a:lnTo>
                    <a:pt x="413" y="92"/>
                  </a:lnTo>
                  <a:lnTo>
                    <a:pt x="374" y="92"/>
                  </a:lnTo>
                  <a:lnTo>
                    <a:pt x="374" y="37"/>
                  </a:lnTo>
                  <a:lnTo>
                    <a:pt x="330" y="37"/>
                  </a:lnTo>
                  <a:lnTo>
                    <a:pt x="330" y="92"/>
                  </a:lnTo>
                  <a:lnTo>
                    <a:pt x="299" y="92"/>
                  </a:lnTo>
                  <a:lnTo>
                    <a:pt x="299" y="0"/>
                  </a:lnTo>
                  <a:lnTo>
                    <a:pt x="252" y="0"/>
                  </a:lnTo>
                  <a:lnTo>
                    <a:pt x="252" y="92"/>
                  </a:lnTo>
                  <a:lnTo>
                    <a:pt x="215" y="92"/>
                  </a:lnTo>
                  <a:lnTo>
                    <a:pt x="215" y="300"/>
                  </a:lnTo>
                  <a:lnTo>
                    <a:pt x="171" y="300"/>
                  </a:lnTo>
                  <a:lnTo>
                    <a:pt x="171" y="97"/>
                  </a:lnTo>
                  <a:lnTo>
                    <a:pt x="127" y="97"/>
                  </a:lnTo>
                  <a:lnTo>
                    <a:pt x="127" y="300"/>
                  </a:lnTo>
                  <a:lnTo>
                    <a:pt x="104" y="300"/>
                  </a:lnTo>
                  <a:lnTo>
                    <a:pt x="104" y="589"/>
                  </a:lnTo>
                  <a:lnTo>
                    <a:pt x="0" y="589"/>
                  </a:lnTo>
                  <a:lnTo>
                    <a:pt x="0" y="821"/>
                  </a:lnTo>
                  <a:lnTo>
                    <a:pt x="1186" y="821"/>
                  </a:lnTo>
                  <a:lnTo>
                    <a:pt x="1186" y="847"/>
                  </a:lnTo>
                  <a:lnTo>
                    <a:pt x="2518" y="847"/>
                  </a:lnTo>
                  <a:lnTo>
                    <a:pt x="2518" y="823"/>
                  </a:lnTo>
                  <a:lnTo>
                    <a:pt x="3774" y="823"/>
                  </a:lnTo>
                  <a:lnTo>
                    <a:pt x="3774" y="430"/>
                  </a:lnTo>
                  <a:close/>
                </a:path>
              </a:pathLst>
            </a:custGeom>
            <a:solidFill>
              <a:schemeClr val="tx1">
                <a:lumMod val="75000"/>
                <a:lumOff val="25000"/>
                <a:alpha val="8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68" name="Freeform 107">
              <a:extLst>
                <a:ext uri="{FF2B5EF4-FFF2-40B4-BE49-F238E27FC236}">
                  <a16:creationId xmlns:a16="http://schemas.microsoft.com/office/drawing/2014/main" xmlns="" id="{3F2F8656-90D6-4927-BE65-06851F4AF3B7}"/>
                </a:ext>
              </a:extLst>
            </p:cNvPr>
            <p:cNvSpPr>
              <a:spLocks noEditPoints="1"/>
            </p:cNvSpPr>
            <p:nvPr/>
          </p:nvSpPr>
          <p:spPr bwMode="auto">
            <a:xfrm>
              <a:off x="-13097" y="5737226"/>
              <a:ext cx="9160669" cy="1120775"/>
            </a:xfrm>
            <a:custGeom>
              <a:avLst/>
              <a:gdLst>
                <a:gd name="T0" fmla="*/ 6892 w 7694"/>
                <a:gd name="T1" fmla="*/ 221 h 706"/>
                <a:gd name="T2" fmla="*/ 6196 w 7694"/>
                <a:gd name="T3" fmla="*/ 359 h 706"/>
                <a:gd name="T4" fmla="*/ 5264 w 7694"/>
                <a:gd name="T5" fmla="*/ 229 h 706"/>
                <a:gd name="T6" fmla="*/ 4516 w 7694"/>
                <a:gd name="T7" fmla="*/ 383 h 706"/>
                <a:gd name="T8" fmla="*/ 3839 w 7694"/>
                <a:gd name="T9" fmla="*/ 109 h 706"/>
                <a:gd name="T10" fmla="*/ 3045 w 7694"/>
                <a:gd name="T11" fmla="*/ 307 h 706"/>
                <a:gd name="T12" fmla="*/ 2338 w 7694"/>
                <a:gd name="T13" fmla="*/ 146 h 706"/>
                <a:gd name="T14" fmla="*/ 1425 w 7694"/>
                <a:gd name="T15" fmla="*/ 206 h 706"/>
                <a:gd name="T16" fmla="*/ 604 w 7694"/>
                <a:gd name="T17" fmla="*/ 109 h 706"/>
                <a:gd name="T18" fmla="*/ 1342 w 7694"/>
                <a:gd name="T19" fmla="*/ 706 h 706"/>
                <a:gd name="T20" fmla="*/ 558 w 7694"/>
                <a:gd name="T21" fmla="*/ 169 h 706"/>
                <a:gd name="T22" fmla="*/ 633 w 7694"/>
                <a:gd name="T23" fmla="*/ 315 h 706"/>
                <a:gd name="T24" fmla="*/ 752 w 7694"/>
                <a:gd name="T25" fmla="*/ 203 h 706"/>
                <a:gd name="T26" fmla="*/ 802 w 7694"/>
                <a:gd name="T27" fmla="*/ 234 h 706"/>
                <a:gd name="T28" fmla="*/ 851 w 7694"/>
                <a:gd name="T29" fmla="*/ 185 h 706"/>
                <a:gd name="T30" fmla="*/ 913 w 7694"/>
                <a:gd name="T31" fmla="*/ 312 h 706"/>
                <a:gd name="T32" fmla="*/ 1131 w 7694"/>
                <a:gd name="T33" fmla="*/ 263 h 706"/>
                <a:gd name="T34" fmla="*/ 1222 w 7694"/>
                <a:gd name="T35" fmla="*/ 128 h 706"/>
                <a:gd name="T36" fmla="*/ 1230 w 7694"/>
                <a:gd name="T37" fmla="*/ 245 h 706"/>
                <a:gd name="T38" fmla="*/ 1830 w 7694"/>
                <a:gd name="T39" fmla="*/ 154 h 706"/>
                <a:gd name="T40" fmla="*/ 1921 w 7694"/>
                <a:gd name="T41" fmla="*/ 305 h 706"/>
                <a:gd name="T42" fmla="*/ 2040 w 7694"/>
                <a:gd name="T43" fmla="*/ 253 h 706"/>
                <a:gd name="T44" fmla="*/ 2089 w 7694"/>
                <a:gd name="T45" fmla="*/ 234 h 706"/>
                <a:gd name="T46" fmla="*/ 2139 w 7694"/>
                <a:gd name="T47" fmla="*/ 268 h 706"/>
                <a:gd name="T48" fmla="*/ 2185 w 7694"/>
                <a:gd name="T49" fmla="*/ 297 h 706"/>
                <a:gd name="T50" fmla="*/ 2445 w 7694"/>
                <a:gd name="T51" fmla="*/ 305 h 706"/>
                <a:gd name="T52" fmla="*/ 2466 w 7694"/>
                <a:gd name="T53" fmla="*/ 128 h 706"/>
                <a:gd name="T54" fmla="*/ 2546 w 7694"/>
                <a:gd name="T55" fmla="*/ 271 h 706"/>
                <a:gd name="T56" fmla="*/ 3094 w 7694"/>
                <a:gd name="T57" fmla="*/ 143 h 706"/>
                <a:gd name="T58" fmla="*/ 3198 w 7694"/>
                <a:gd name="T59" fmla="*/ 289 h 706"/>
                <a:gd name="T60" fmla="*/ 3335 w 7694"/>
                <a:gd name="T61" fmla="*/ 234 h 706"/>
                <a:gd name="T62" fmla="*/ 3351 w 7694"/>
                <a:gd name="T63" fmla="*/ 185 h 706"/>
                <a:gd name="T64" fmla="*/ 3434 w 7694"/>
                <a:gd name="T65" fmla="*/ 268 h 706"/>
                <a:gd name="T66" fmla="*/ 3475 w 7694"/>
                <a:gd name="T67" fmla="*/ 338 h 706"/>
                <a:gd name="T68" fmla="*/ 3725 w 7694"/>
                <a:gd name="T69" fmla="*/ 289 h 706"/>
                <a:gd name="T70" fmla="*/ 3771 w 7694"/>
                <a:gd name="T71" fmla="*/ 154 h 706"/>
                <a:gd name="T72" fmla="*/ 3823 w 7694"/>
                <a:gd name="T73" fmla="*/ 271 h 706"/>
                <a:gd name="T74" fmla="*/ 4361 w 7694"/>
                <a:gd name="T75" fmla="*/ 255 h 706"/>
                <a:gd name="T76" fmla="*/ 4537 w 7694"/>
                <a:gd name="T77" fmla="*/ 380 h 706"/>
                <a:gd name="T78" fmla="*/ 4586 w 7694"/>
                <a:gd name="T79" fmla="*/ 328 h 706"/>
                <a:gd name="T80" fmla="*/ 4651 w 7694"/>
                <a:gd name="T81" fmla="*/ 380 h 706"/>
                <a:gd name="T82" fmla="*/ 4670 w 7694"/>
                <a:gd name="T83" fmla="*/ 328 h 706"/>
                <a:gd name="T84" fmla="*/ 4745 w 7694"/>
                <a:gd name="T85" fmla="*/ 448 h 706"/>
                <a:gd name="T86" fmla="*/ 4960 w 7694"/>
                <a:gd name="T87" fmla="*/ 391 h 706"/>
                <a:gd name="T88" fmla="*/ 5010 w 7694"/>
                <a:gd name="T89" fmla="*/ 240 h 706"/>
                <a:gd name="T90" fmla="*/ 5604 w 7694"/>
                <a:gd name="T91" fmla="*/ 279 h 706"/>
                <a:gd name="T92" fmla="*/ 5679 w 7694"/>
                <a:gd name="T93" fmla="*/ 424 h 706"/>
                <a:gd name="T94" fmla="*/ 5825 w 7694"/>
                <a:gd name="T95" fmla="*/ 380 h 706"/>
                <a:gd name="T96" fmla="*/ 5843 w 7694"/>
                <a:gd name="T97" fmla="*/ 312 h 706"/>
                <a:gd name="T98" fmla="*/ 5923 w 7694"/>
                <a:gd name="T99" fmla="*/ 362 h 706"/>
                <a:gd name="T100" fmla="*/ 5957 w 7694"/>
                <a:gd name="T101" fmla="*/ 312 h 706"/>
                <a:gd name="T102" fmla="*/ 6001 w 7694"/>
                <a:gd name="T103" fmla="*/ 409 h 706"/>
                <a:gd name="T104" fmla="*/ 6248 w 7694"/>
                <a:gd name="T105" fmla="*/ 391 h 706"/>
                <a:gd name="T106" fmla="*/ 6302 w 7694"/>
                <a:gd name="T107" fmla="*/ 380 h 706"/>
                <a:gd name="T108" fmla="*/ 6881 w 7694"/>
                <a:gd name="T109" fmla="*/ 263 h 706"/>
                <a:gd name="T110" fmla="*/ 6972 w 7694"/>
                <a:gd name="T111" fmla="*/ 414 h 706"/>
                <a:gd name="T112" fmla="*/ 7089 w 7694"/>
                <a:gd name="T113" fmla="*/ 328 h 706"/>
                <a:gd name="T114" fmla="*/ 7136 w 7694"/>
                <a:gd name="T115" fmla="*/ 312 h 706"/>
                <a:gd name="T116" fmla="*/ 7185 w 7694"/>
                <a:gd name="T117" fmla="*/ 346 h 706"/>
                <a:gd name="T118" fmla="*/ 7234 w 7694"/>
                <a:gd name="T119" fmla="*/ 297 h 706"/>
                <a:gd name="T120" fmla="*/ 7499 w 7694"/>
                <a:gd name="T121" fmla="*/ 414 h 706"/>
                <a:gd name="T122" fmla="*/ 7587 w 7694"/>
                <a:gd name="T123" fmla="*/ 255 h 706"/>
                <a:gd name="T124" fmla="*/ 7598 w 7694"/>
                <a:gd name="T125" fmla="*/ 38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4" h="706">
                  <a:moveTo>
                    <a:pt x="7639" y="484"/>
                  </a:moveTo>
                  <a:lnTo>
                    <a:pt x="7639" y="221"/>
                  </a:lnTo>
                  <a:lnTo>
                    <a:pt x="7530" y="221"/>
                  </a:lnTo>
                  <a:lnTo>
                    <a:pt x="7530" y="359"/>
                  </a:lnTo>
                  <a:lnTo>
                    <a:pt x="7512" y="359"/>
                  </a:lnTo>
                  <a:lnTo>
                    <a:pt x="7512" y="159"/>
                  </a:lnTo>
                  <a:lnTo>
                    <a:pt x="7476" y="159"/>
                  </a:lnTo>
                  <a:lnTo>
                    <a:pt x="7476" y="359"/>
                  </a:lnTo>
                  <a:lnTo>
                    <a:pt x="7418" y="359"/>
                  </a:lnTo>
                  <a:lnTo>
                    <a:pt x="7418" y="258"/>
                  </a:lnTo>
                  <a:lnTo>
                    <a:pt x="7309" y="258"/>
                  </a:lnTo>
                  <a:lnTo>
                    <a:pt x="7309" y="378"/>
                  </a:lnTo>
                  <a:lnTo>
                    <a:pt x="7247" y="378"/>
                  </a:lnTo>
                  <a:lnTo>
                    <a:pt x="7247" y="128"/>
                  </a:lnTo>
                  <a:lnTo>
                    <a:pt x="7065" y="128"/>
                  </a:lnTo>
                  <a:lnTo>
                    <a:pt x="7065" y="383"/>
                  </a:lnTo>
                  <a:lnTo>
                    <a:pt x="6956" y="383"/>
                  </a:lnTo>
                  <a:lnTo>
                    <a:pt x="6956" y="221"/>
                  </a:lnTo>
                  <a:lnTo>
                    <a:pt x="6912" y="221"/>
                  </a:lnTo>
                  <a:lnTo>
                    <a:pt x="6912" y="180"/>
                  </a:lnTo>
                  <a:lnTo>
                    <a:pt x="6892" y="180"/>
                  </a:lnTo>
                  <a:lnTo>
                    <a:pt x="6892" y="221"/>
                  </a:lnTo>
                  <a:lnTo>
                    <a:pt x="6847" y="221"/>
                  </a:lnTo>
                  <a:lnTo>
                    <a:pt x="6847" y="419"/>
                  </a:lnTo>
                  <a:lnTo>
                    <a:pt x="6624" y="419"/>
                  </a:lnTo>
                  <a:lnTo>
                    <a:pt x="6624" y="187"/>
                  </a:lnTo>
                  <a:lnTo>
                    <a:pt x="6588" y="187"/>
                  </a:lnTo>
                  <a:lnTo>
                    <a:pt x="6588" y="299"/>
                  </a:lnTo>
                  <a:lnTo>
                    <a:pt x="6541" y="307"/>
                  </a:lnTo>
                  <a:lnTo>
                    <a:pt x="6541" y="229"/>
                  </a:lnTo>
                  <a:lnTo>
                    <a:pt x="6505" y="229"/>
                  </a:lnTo>
                  <a:lnTo>
                    <a:pt x="6505" y="466"/>
                  </a:lnTo>
                  <a:lnTo>
                    <a:pt x="6471" y="471"/>
                  </a:lnTo>
                  <a:lnTo>
                    <a:pt x="6471" y="201"/>
                  </a:lnTo>
                  <a:lnTo>
                    <a:pt x="6396" y="201"/>
                  </a:lnTo>
                  <a:lnTo>
                    <a:pt x="6396" y="338"/>
                  </a:lnTo>
                  <a:lnTo>
                    <a:pt x="6362" y="325"/>
                  </a:lnTo>
                  <a:lnTo>
                    <a:pt x="6362" y="221"/>
                  </a:lnTo>
                  <a:lnTo>
                    <a:pt x="6250" y="221"/>
                  </a:lnTo>
                  <a:lnTo>
                    <a:pt x="6250" y="359"/>
                  </a:lnTo>
                  <a:lnTo>
                    <a:pt x="6232" y="359"/>
                  </a:lnTo>
                  <a:lnTo>
                    <a:pt x="6232" y="255"/>
                  </a:lnTo>
                  <a:lnTo>
                    <a:pt x="6196" y="255"/>
                  </a:lnTo>
                  <a:lnTo>
                    <a:pt x="6196" y="359"/>
                  </a:lnTo>
                  <a:lnTo>
                    <a:pt x="6141" y="359"/>
                  </a:lnTo>
                  <a:lnTo>
                    <a:pt x="6141" y="258"/>
                  </a:lnTo>
                  <a:lnTo>
                    <a:pt x="6030" y="258"/>
                  </a:lnTo>
                  <a:lnTo>
                    <a:pt x="6030" y="383"/>
                  </a:lnTo>
                  <a:lnTo>
                    <a:pt x="5970" y="383"/>
                  </a:lnTo>
                  <a:lnTo>
                    <a:pt x="5970" y="276"/>
                  </a:lnTo>
                  <a:lnTo>
                    <a:pt x="5788" y="276"/>
                  </a:lnTo>
                  <a:lnTo>
                    <a:pt x="5788" y="383"/>
                  </a:lnTo>
                  <a:lnTo>
                    <a:pt x="5679" y="383"/>
                  </a:lnTo>
                  <a:lnTo>
                    <a:pt x="5679" y="221"/>
                  </a:lnTo>
                  <a:lnTo>
                    <a:pt x="5635" y="221"/>
                  </a:lnTo>
                  <a:lnTo>
                    <a:pt x="5635" y="112"/>
                  </a:lnTo>
                  <a:lnTo>
                    <a:pt x="5614" y="112"/>
                  </a:lnTo>
                  <a:lnTo>
                    <a:pt x="5614" y="221"/>
                  </a:lnTo>
                  <a:lnTo>
                    <a:pt x="5568" y="221"/>
                  </a:lnTo>
                  <a:lnTo>
                    <a:pt x="5568" y="292"/>
                  </a:lnTo>
                  <a:lnTo>
                    <a:pt x="5347" y="292"/>
                  </a:lnTo>
                  <a:lnTo>
                    <a:pt x="5347" y="187"/>
                  </a:lnTo>
                  <a:lnTo>
                    <a:pt x="5311" y="187"/>
                  </a:lnTo>
                  <a:lnTo>
                    <a:pt x="5311" y="299"/>
                  </a:lnTo>
                  <a:lnTo>
                    <a:pt x="5264" y="307"/>
                  </a:lnTo>
                  <a:lnTo>
                    <a:pt x="5264" y="229"/>
                  </a:lnTo>
                  <a:lnTo>
                    <a:pt x="5228" y="229"/>
                  </a:lnTo>
                  <a:lnTo>
                    <a:pt x="5228" y="315"/>
                  </a:lnTo>
                  <a:lnTo>
                    <a:pt x="5194" y="323"/>
                  </a:lnTo>
                  <a:lnTo>
                    <a:pt x="5194" y="201"/>
                  </a:lnTo>
                  <a:lnTo>
                    <a:pt x="5116" y="201"/>
                  </a:lnTo>
                  <a:lnTo>
                    <a:pt x="5116" y="338"/>
                  </a:lnTo>
                  <a:lnTo>
                    <a:pt x="5090" y="344"/>
                  </a:lnTo>
                  <a:lnTo>
                    <a:pt x="5090" y="221"/>
                  </a:lnTo>
                  <a:lnTo>
                    <a:pt x="4981" y="221"/>
                  </a:lnTo>
                  <a:lnTo>
                    <a:pt x="4981" y="359"/>
                  </a:lnTo>
                  <a:lnTo>
                    <a:pt x="4960" y="359"/>
                  </a:lnTo>
                  <a:lnTo>
                    <a:pt x="4960" y="255"/>
                  </a:lnTo>
                  <a:lnTo>
                    <a:pt x="4924" y="255"/>
                  </a:lnTo>
                  <a:lnTo>
                    <a:pt x="4924" y="359"/>
                  </a:lnTo>
                  <a:lnTo>
                    <a:pt x="4869" y="359"/>
                  </a:lnTo>
                  <a:lnTo>
                    <a:pt x="4869" y="258"/>
                  </a:lnTo>
                  <a:lnTo>
                    <a:pt x="4760" y="258"/>
                  </a:lnTo>
                  <a:lnTo>
                    <a:pt x="4760" y="383"/>
                  </a:lnTo>
                  <a:lnTo>
                    <a:pt x="4698" y="383"/>
                  </a:lnTo>
                  <a:lnTo>
                    <a:pt x="4698" y="276"/>
                  </a:lnTo>
                  <a:lnTo>
                    <a:pt x="4516" y="276"/>
                  </a:lnTo>
                  <a:lnTo>
                    <a:pt x="4516" y="383"/>
                  </a:lnTo>
                  <a:lnTo>
                    <a:pt x="4407" y="383"/>
                  </a:lnTo>
                  <a:lnTo>
                    <a:pt x="4407" y="221"/>
                  </a:lnTo>
                  <a:lnTo>
                    <a:pt x="4363" y="221"/>
                  </a:lnTo>
                  <a:lnTo>
                    <a:pt x="4363" y="112"/>
                  </a:lnTo>
                  <a:lnTo>
                    <a:pt x="4342" y="112"/>
                  </a:lnTo>
                  <a:lnTo>
                    <a:pt x="4342" y="221"/>
                  </a:lnTo>
                  <a:lnTo>
                    <a:pt x="4298" y="221"/>
                  </a:lnTo>
                  <a:lnTo>
                    <a:pt x="4298" y="292"/>
                  </a:lnTo>
                  <a:lnTo>
                    <a:pt x="4075" y="292"/>
                  </a:lnTo>
                  <a:lnTo>
                    <a:pt x="4075" y="187"/>
                  </a:lnTo>
                  <a:lnTo>
                    <a:pt x="4039" y="187"/>
                  </a:lnTo>
                  <a:lnTo>
                    <a:pt x="4039" y="299"/>
                  </a:lnTo>
                  <a:lnTo>
                    <a:pt x="3992" y="307"/>
                  </a:lnTo>
                  <a:lnTo>
                    <a:pt x="3992" y="229"/>
                  </a:lnTo>
                  <a:lnTo>
                    <a:pt x="3956" y="229"/>
                  </a:lnTo>
                  <a:lnTo>
                    <a:pt x="3956" y="315"/>
                  </a:lnTo>
                  <a:lnTo>
                    <a:pt x="3922" y="323"/>
                  </a:lnTo>
                  <a:lnTo>
                    <a:pt x="3922" y="201"/>
                  </a:lnTo>
                  <a:lnTo>
                    <a:pt x="3847" y="201"/>
                  </a:lnTo>
                  <a:lnTo>
                    <a:pt x="3847" y="338"/>
                  </a:lnTo>
                  <a:lnTo>
                    <a:pt x="3839" y="333"/>
                  </a:lnTo>
                  <a:lnTo>
                    <a:pt x="3839" y="109"/>
                  </a:lnTo>
                  <a:lnTo>
                    <a:pt x="3727" y="109"/>
                  </a:lnTo>
                  <a:lnTo>
                    <a:pt x="3727" y="250"/>
                  </a:lnTo>
                  <a:lnTo>
                    <a:pt x="3709" y="250"/>
                  </a:lnTo>
                  <a:lnTo>
                    <a:pt x="3709" y="47"/>
                  </a:lnTo>
                  <a:lnTo>
                    <a:pt x="3673" y="47"/>
                  </a:lnTo>
                  <a:lnTo>
                    <a:pt x="3673" y="250"/>
                  </a:lnTo>
                  <a:lnTo>
                    <a:pt x="3618" y="250"/>
                  </a:lnTo>
                  <a:lnTo>
                    <a:pt x="3618" y="146"/>
                  </a:lnTo>
                  <a:lnTo>
                    <a:pt x="3507" y="146"/>
                  </a:lnTo>
                  <a:lnTo>
                    <a:pt x="3507" y="268"/>
                  </a:lnTo>
                  <a:lnTo>
                    <a:pt x="3447" y="268"/>
                  </a:lnTo>
                  <a:lnTo>
                    <a:pt x="3447" y="16"/>
                  </a:lnTo>
                  <a:lnTo>
                    <a:pt x="3265" y="16"/>
                  </a:lnTo>
                  <a:lnTo>
                    <a:pt x="3265" y="271"/>
                  </a:lnTo>
                  <a:lnTo>
                    <a:pt x="3156" y="271"/>
                  </a:lnTo>
                  <a:lnTo>
                    <a:pt x="3156" y="109"/>
                  </a:lnTo>
                  <a:lnTo>
                    <a:pt x="3109" y="109"/>
                  </a:lnTo>
                  <a:lnTo>
                    <a:pt x="3109" y="70"/>
                  </a:lnTo>
                  <a:lnTo>
                    <a:pt x="3091" y="70"/>
                  </a:lnTo>
                  <a:lnTo>
                    <a:pt x="3091" y="109"/>
                  </a:lnTo>
                  <a:lnTo>
                    <a:pt x="3045" y="109"/>
                  </a:lnTo>
                  <a:lnTo>
                    <a:pt x="3045" y="307"/>
                  </a:lnTo>
                  <a:lnTo>
                    <a:pt x="2824" y="310"/>
                  </a:lnTo>
                  <a:lnTo>
                    <a:pt x="2824" y="78"/>
                  </a:lnTo>
                  <a:lnTo>
                    <a:pt x="2788" y="78"/>
                  </a:lnTo>
                  <a:lnTo>
                    <a:pt x="2788" y="187"/>
                  </a:lnTo>
                  <a:lnTo>
                    <a:pt x="2741" y="198"/>
                  </a:lnTo>
                  <a:lnTo>
                    <a:pt x="2741" y="120"/>
                  </a:lnTo>
                  <a:lnTo>
                    <a:pt x="2704" y="120"/>
                  </a:lnTo>
                  <a:lnTo>
                    <a:pt x="2704" y="354"/>
                  </a:lnTo>
                  <a:lnTo>
                    <a:pt x="2668" y="362"/>
                  </a:lnTo>
                  <a:lnTo>
                    <a:pt x="2668" y="91"/>
                  </a:lnTo>
                  <a:lnTo>
                    <a:pt x="2593" y="91"/>
                  </a:lnTo>
                  <a:lnTo>
                    <a:pt x="2593" y="227"/>
                  </a:lnTo>
                  <a:lnTo>
                    <a:pt x="2559" y="214"/>
                  </a:lnTo>
                  <a:lnTo>
                    <a:pt x="2559" y="109"/>
                  </a:lnTo>
                  <a:lnTo>
                    <a:pt x="2450" y="109"/>
                  </a:lnTo>
                  <a:lnTo>
                    <a:pt x="2450" y="250"/>
                  </a:lnTo>
                  <a:lnTo>
                    <a:pt x="2432" y="250"/>
                  </a:lnTo>
                  <a:lnTo>
                    <a:pt x="2432" y="143"/>
                  </a:lnTo>
                  <a:lnTo>
                    <a:pt x="2393" y="143"/>
                  </a:lnTo>
                  <a:lnTo>
                    <a:pt x="2393" y="250"/>
                  </a:lnTo>
                  <a:lnTo>
                    <a:pt x="2338" y="250"/>
                  </a:lnTo>
                  <a:lnTo>
                    <a:pt x="2338" y="146"/>
                  </a:lnTo>
                  <a:lnTo>
                    <a:pt x="2229" y="146"/>
                  </a:lnTo>
                  <a:lnTo>
                    <a:pt x="2229" y="271"/>
                  </a:lnTo>
                  <a:lnTo>
                    <a:pt x="2167" y="271"/>
                  </a:lnTo>
                  <a:lnTo>
                    <a:pt x="2167" y="167"/>
                  </a:lnTo>
                  <a:lnTo>
                    <a:pt x="1985" y="167"/>
                  </a:lnTo>
                  <a:lnTo>
                    <a:pt x="1985" y="271"/>
                  </a:lnTo>
                  <a:lnTo>
                    <a:pt x="1876" y="271"/>
                  </a:lnTo>
                  <a:lnTo>
                    <a:pt x="1876" y="109"/>
                  </a:lnTo>
                  <a:lnTo>
                    <a:pt x="1832" y="109"/>
                  </a:lnTo>
                  <a:lnTo>
                    <a:pt x="1832" y="0"/>
                  </a:lnTo>
                  <a:lnTo>
                    <a:pt x="1812" y="0"/>
                  </a:lnTo>
                  <a:lnTo>
                    <a:pt x="1812" y="109"/>
                  </a:lnTo>
                  <a:lnTo>
                    <a:pt x="1767" y="109"/>
                  </a:lnTo>
                  <a:lnTo>
                    <a:pt x="1767" y="182"/>
                  </a:lnTo>
                  <a:lnTo>
                    <a:pt x="1544" y="182"/>
                  </a:lnTo>
                  <a:lnTo>
                    <a:pt x="1544" y="78"/>
                  </a:lnTo>
                  <a:lnTo>
                    <a:pt x="1508" y="78"/>
                  </a:lnTo>
                  <a:lnTo>
                    <a:pt x="1508" y="187"/>
                  </a:lnTo>
                  <a:lnTo>
                    <a:pt x="1461" y="198"/>
                  </a:lnTo>
                  <a:lnTo>
                    <a:pt x="1461" y="120"/>
                  </a:lnTo>
                  <a:lnTo>
                    <a:pt x="1425" y="120"/>
                  </a:lnTo>
                  <a:lnTo>
                    <a:pt x="1425" y="206"/>
                  </a:lnTo>
                  <a:lnTo>
                    <a:pt x="1391" y="211"/>
                  </a:lnTo>
                  <a:lnTo>
                    <a:pt x="1391" y="91"/>
                  </a:lnTo>
                  <a:lnTo>
                    <a:pt x="1316" y="91"/>
                  </a:lnTo>
                  <a:lnTo>
                    <a:pt x="1316" y="227"/>
                  </a:lnTo>
                  <a:lnTo>
                    <a:pt x="1287" y="232"/>
                  </a:lnTo>
                  <a:lnTo>
                    <a:pt x="1287" y="109"/>
                  </a:lnTo>
                  <a:lnTo>
                    <a:pt x="1178" y="109"/>
                  </a:lnTo>
                  <a:lnTo>
                    <a:pt x="1178" y="250"/>
                  </a:lnTo>
                  <a:lnTo>
                    <a:pt x="1160" y="250"/>
                  </a:lnTo>
                  <a:lnTo>
                    <a:pt x="1160" y="143"/>
                  </a:lnTo>
                  <a:lnTo>
                    <a:pt x="1124" y="143"/>
                  </a:lnTo>
                  <a:lnTo>
                    <a:pt x="1124" y="250"/>
                  </a:lnTo>
                  <a:lnTo>
                    <a:pt x="1067" y="250"/>
                  </a:lnTo>
                  <a:lnTo>
                    <a:pt x="1067" y="146"/>
                  </a:lnTo>
                  <a:lnTo>
                    <a:pt x="958" y="146"/>
                  </a:lnTo>
                  <a:lnTo>
                    <a:pt x="958" y="271"/>
                  </a:lnTo>
                  <a:lnTo>
                    <a:pt x="895" y="271"/>
                  </a:lnTo>
                  <a:lnTo>
                    <a:pt x="895" y="167"/>
                  </a:lnTo>
                  <a:lnTo>
                    <a:pt x="716" y="167"/>
                  </a:lnTo>
                  <a:lnTo>
                    <a:pt x="716" y="271"/>
                  </a:lnTo>
                  <a:lnTo>
                    <a:pt x="604" y="271"/>
                  </a:lnTo>
                  <a:lnTo>
                    <a:pt x="604" y="109"/>
                  </a:lnTo>
                  <a:lnTo>
                    <a:pt x="560" y="109"/>
                  </a:lnTo>
                  <a:lnTo>
                    <a:pt x="560" y="0"/>
                  </a:lnTo>
                  <a:lnTo>
                    <a:pt x="540" y="0"/>
                  </a:lnTo>
                  <a:lnTo>
                    <a:pt x="540" y="109"/>
                  </a:lnTo>
                  <a:lnTo>
                    <a:pt x="495" y="109"/>
                  </a:lnTo>
                  <a:lnTo>
                    <a:pt x="495" y="182"/>
                  </a:lnTo>
                  <a:lnTo>
                    <a:pt x="275" y="182"/>
                  </a:lnTo>
                  <a:lnTo>
                    <a:pt x="275" y="78"/>
                  </a:lnTo>
                  <a:lnTo>
                    <a:pt x="238" y="78"/>
                  </a:lnTo>
                  <a:lnTo>
                    <a:pt x="238" y="187"/>
                  </a:lnTo>
                  <a:lnTo>
                    <a:pt x="189" y="198"/>
                  </a:lnTo>
                  <a:lnTo>
                    <a:pt x="189" y="120"/>
                  </a:lnTo>
                  <a:lnTo>
                    <a:pt x="153" y="120"/>
                  </a:lnTo>
                  <a:lnTo>
                    <a:pt x="153" y="206"/>
                  </a:lnTo>
                  <a:lnTo>
                    <a:pt x="119" y="211"/>
                  </a:lnTo>
                  <a:lnTo>
                    <a:pt x="119" y="91"/>
                  </a:lnTo>
                  <a:lnTo>
                    <a:pt x="44" y="91"/>
                  </a:lnTo>
                  <a:lnTo>
                    <a:pt x="44" y="227"/>
                  </a:lnTo>
                  <a:lnTo>
                    <a:pt x="5" y="214"/>
                  </a:lnTo>
                  <a:lnTo>
                    <a:pt x="0" y="706"/>
                  </a:lnTo>
                  <a:lnTo>
                    <a:pt x="1272" y="706"/>
                  </a:lnTo>
                  <a:lnTo>
                    <a:pt x="1342" y="706"/>
                  </a:lnTo>
                  <a:lnTo>
                    <a:pt x="2549" y="706"/>
                  </a:lnTo>
                  <a:lnTo>
                    <a:pt x="2614" y="706"/>
                  </a:lnTo>
                  <a:lnTo>
                    <a:pt x="3803" y="706"/>
                  </a:lnTo>
                  <a:lnTo>
                    <a:pt x="3891" y="706"/>
                  </a:lnTo>
                  <a:lnTo>
                    <a:pt x="5072" y="706"/>
                  </a:lnTo>
                  <a:lnTo>
                    <a:pt x="5145" y="706"/>
                  </a:lnTo>
                  <a:lnTo>
                    <a:pt x="6352" y="706"/>
                  </a:lnTo>
                  <a:lnTo>
                    <a:pt x="6417" y="706"/>
                  </a:lnTo>
                  <a:lnTo>
                    <a:pt x="7694" y="706"/>
                  </a:lnTo>
                  <a:lnTo>
                    <a:pt x="7694" y="484"/>
                  </a:lnTo>
                  <a:lnTo>
                    <a:pt x="7639" y="484"/>
                  </a:lnTo>
                  <a:close/>
                  <a:moveTo>
                    <a:pt x="529" y="169"/>
                  </a:moveTo>
                  <a:lnTo>
                    <a:pt x="516" y="169"/>
                  </a:lnTo>
                  <a:lnTo>
                    <a:pt x="516" y="154"/>
                  </a:lnTo>
                  <a:lnTo>
                    <a:pt x="529" y="154"/>
                  </a:lnTo>
                  <a:lnTo>
                    <a:pt x="529" y="169"/>
                  </a:lnTo>
                  <a:close/>
                  <a:moveTo>
                    <a:pt x="529" y="143"/>
                  </a:moveTo>
                  <a:lnTo>
                    <a:pt x="516" y="143"/>
                  </a:lnTo>
                  <a:lnTo>
                    <a:pt x="516" y="128"/>
                  </a:lnTo>
                  <a:lnTo>
                    <a:pt x="529" y="128"/>
                  </a:lnTo>
                  <a:lnTo>
                    <a:pt x="529" y="143"/>
                  </a:lnTo>
                  <a:close/>
                  <a:moveTo>
                    <a:pt x="558" y="169"/>
                  </a:moveTo>
                  <a:lnTo>
                    <a:pt x="542" y="169"/>
                  </a:lnTo>
                  <a:lnTo>
                    <a:pt x="542" y="154"/>
                  </a:lnTo>
                  <a:lnTo>
                    <a:pt x="558" y="154"/>
                  </a:lnTo>
                  <a:lnTo>
                    <a:pt x="558" y="169"/>
                  </a:lnTo>
                  <a:close/>
                  <a:moveTo>
                    <a:pt x="558" y="143"/>
                  </a:moveTo>
                  <a:lnTo>
                    <a:pt x="542" y="143"/>
                  </a:lnTo>
                  <a:lnTo>
                    <a:pt x="542" y="128"/>
                  </a:lnTo>
                  <a:lnTo>
                    <a:pt x="558" y="128"/>
                  </a:lnTo>
                  <a:lnTo>
                    <a:pt x="558" y="143"/>
                  </a:lnTo>
                  <a:close/>
                  <a:moveTo>
                    <a:pt x="620" y="328"/>
                  </a:moveTo>
                  <a:lnTo>
                    <a:pt x="607" y="328"/>
                  </a:lnTo>
                  <a:lnTo>
                    <a:pt x="607" y="315"/>
                  </a:lnTo>
                  <a:lnTo>
                    <a:pt x="620" y="315"/>
                  </a:lnTo>
                  <a:lnTo>
                    <a:pt x="620" y="328"/>
                  </a:lnTo>
                  <a:close/>
                  <a:moveTo>
                    <a:pt x="620" y="305"/>
                  </a:moveTo>
                  <a:lnTo>
                    <a:pt x="607" y="305"/>
                  </a:lnTo>
                  <a:lnTo>
                    <a:pt x="607" y="289"/>
                  </a:lnTo>
                  <a:lnTo>
                    <a:pt x="620" y="289"/>
                  </a:lnTo>
                  <a:lnTo>
                    <a:pt x="620" y="305"/>
                  </a:lnTo>
                  <a:close/>
                  <a:moveTo>
                    <a:pt x="649" y="328"/>
                  </a:moveTo>
                  <a:lnTo>
                    <a:pt x="633" y="328"/>
                  </a:lnTo>
                  <a:lnTo>
                    <a:pt x="633" y="315"/>
                  </a:lnTo>
                  <a:lnTo>
                    <a:pt x="649" y="315"/>
                  </a:lnTo>
                  <a:lnTo>
                    <a:pt x="649" y="328"/>
                  </a:lnTo>
                  <a:close/>
                  <a:moveTo>
                    <a:pt x="649" y="305"/>
                  </a:moveTo>
                  <a:lnTo>
                    <a:pt x="633" y="305"/>
                  </a:lnTo>
                  <a:lnTo>
                    <a:pt x="633" y="289"/>
                  </a:lnTo>
                  <a:lnTo>
                    <a:pt x="649" y="289"/>
                  </a:lnTo>
                  <a:lnTo>
                    <a:pt x="649" y="305"/>
                  </a:lnTo>
                  <a:close/>
                  <a:moveTo>
                    <a:pt x="752" y="268"/>
                  </a:moveTo>
                  <a:lnTo>
                    <a:pt x="737" y="268"/>
                  </a:lnTo>
                  <a:lnTo>
                    <a:pt x="737" y="253"/>
                  </a:lnTo>
                  <a:lnTo>
                    <a:pt x="752" y="253"/>
                  </a:lnTo>
                  <a:lnTo>
                    <a:pt x="752" y="268"/>
                  </a:lnTo>
                  <a:close/>
                  <a:moveTo>
                    <a:pt x="752" y="234"/>
                  </a:moveTo>
                  <a:lnTo>
                    <a:pt x="737" y="234"/>
                  </a:lnTo>
                  <a:lnTo>
                    <a:pt x="737" y="219"/>
                  </a:lnTo>
                  <a:lnTo>
                    <a:pt x="752" y="219"/>
                  </a:lnTo>
                  <a:lnTo>
                    <a:pt x="752" y="234"/>
                  </a:lnTo>
                  <a:close/>
                  <a:moveTo>
                    <a:pt x="752" y="203"/>
                  </a:moveTo>
                  <a:lnTo>
                    <a:pt x="737" y="203"/>
                  </a:lnTo>
                  <a:lnTo>
                    <a:pt x="737" y="185"/>
                  </a:lnTo>
                  <a:lnTo>
                    <a:pt x="752" y="185"/>
                  </a:lnTo>
                  <a:lnTo>
                    <a:pt x="752" y="203"/>
                  </a:lnTo>
                  <a:close/>
                  <a:moveTo>
                    <a:pt x="786" y="268"/>
                  </a:moveTo>
                  <a:lnTo>
                    <a:pt x="768" y="268"/>
                  </a:lnTo>
                  <a:lnTo>
                    <a:pt x="768" y="253"/>
                  </a:lnTo>
                  <a:lnTo>
                    <a:pt x="786" y="253"/>
                  </a:lnTo>
                  <a:lnTo>
                    <a:pt x="786" y="268"/>
                  </a:lnTo>
                  <a:close/>
                  <a:moveTo>
                    <a:pt x="786" y="234"/>
                  </a:moveTo>
                  <a:lnTo>
                    <a:pt x="768" y="234"/>
                  </a:lnTo>
                  <a:lnTo>
                    <a:pt x="768" y="219"/>
                  </a:lnTo>
                  <a:lnTo>
                    <a:pt x="786" y="219"/>
                  </a:lnTo>
                  <a:lnTo>
                    <a:pt x="786" y="234"/>
                  </a:lnTo>
                  <a:close/>
                  <a:moveTo>
                    <a:pt x="786" y="203"/>
                  </a:moveTo>
                  <a:lnTo>
                    <a:pt x="768" y="203"/>
                  </a:lnTo>
                  <a:lnTo>
                    <a:pt x="768" y="185"/>
                  </a:lnTo>
                  <a:lnTo>
                    <a:pt x="786" y="185"/>
                  </a:lnTo>
                  <a:lnTo>
                    <a:pt x="786" y="203"/>
                  </a:lnTo>
                  <a:close/>
                  <a:moveTo>
                    <a:pt x="817" y="268"/>
                  </a:moveTo>
                  <a:lnTo>
                    <a:pt x="802" y="268"/>
                  </a:lnTo>
                  <a:lnTo>
                    <a:pt x="802" y="253"/>
                  </a:lnTo>
                  <a:lnTo>
                    <a:pt x="817" y="253"/>
                  </a:lnTo>
                  <a:lnTo>
                    <a:pt x="817" y="268"/>
                  </a:lnTo>
                  <a:close/>
                  <a:moveTo>
                    <a:pt x="817" y="234"/>
                  </a:moveTo>
                  <a:lnTo>
                    <a:pt x="802" y="234"/>
                  </a:lnTo>
                  <a:lnTo>
                    <a:pt x="802" y="219"/>
                  </a:lnTo>
                  <a:lnTo>
                    <a:pt x="817" y="219"/>
                  </a:lnTo>
                  <a:lnTo>
                    <a:pt x="817" y="234"/>
                  </a:lnTo>
                  <a:close/>
                  <a:moveTo>
                    <a:pt x="817" y="203"/>
                  </a:moveTo>
                  <a:lnTo>
                    <a:pt x="802" y="203"/>
                  </a:lnTo>
                  <a:lnTo>
                    <a:pt x="802" y="185"/>
                  </a:lnTo>
                  <a:lnTo>
                    <a:pt x="817" y="185"/>
                  </a:lnTo>
                  <a:lnTo>
                    <a:pt x="817" y="203"/>
                  </a:lnTo>
                  <a:close/>
                  <a:moveTo>
                    <a:pt x="851" y="268"/>
                  </a:moveTo>
                  <a:lnTo>
                    <a:pt x="833" y="268"/>
                  </a:lnTo>
                  <a:lnTo>
                    <a:pt x="833" y="253"/>
                  </a:lnTo>
                  <a:lnTo>
                    <a:pt x="851" y="253"/>
                  </a:lnTo>
                  <a:lnTo>
                    <a:pt x="851" y="268"/>
                  </a:lnTo>
                  <a:close/>
                  <a:moveTo>
                    <a:pt x="851" y="234"/>
                  </a:moveTo>
                  <a:lnTo>
                    <a:pt x="833" y="234"/>
                  </a:lnTo>
                  <a:lnTo>
                    <a:pt x="833" y="219"/>
                  </a:lnTo>
                  <a:lnTo>
                    <a:pt x="851" y="219"/>
                  </a:lnTo>
                  <a:lnTo>
                    <a:pt x="851" y="234"/>
                  </a:lnTo>
                  <a:close/>
                  <a:moveTo>
                    <a:pt x="851" y="203"/>
                  </a:moveTo>
                  <a:lnTo>
                    <a:pt x="833" y="203"/>
                  </a:lnTo>
                  <a:lnTo>
                    <a:pt x="833" y="185"/>
                  </a:lnTo>
                  <a:lnTo>
                    <a:pt x="851" y="185"/>
                  </a:lnTo>
                  <a:lnTo>
                    <a:pt x="851" y="203"/>
                  </a:lnTo>
                  <a:close/>
                  <a:moveTo>
                    <a:pt x="882" y="268"/>
                  </a:moveTo>
                  <a:lnTo>
                    <a:pt x="867" y="268"/>
                  </a:lnTo>
                  <a:lnTo>
                    <a:pt x="867" y="253"/>
                  </a:lnTo>
                  <a:lnTo>
                    <a:pt x="882" y="253"/>
                  </a:lnTo>
                  <a:lnTo>
                    <a:pt x="882" y="268"/>
                  </a:lnTo>
                  <a:close/>
                  <a:moveTo>
                    <a:pt x="882" y="234"/>
                  </a:moveTo>
                  <a:lnTo>
                    <a:pt x="867" y="234"/>
                  </a:lnTo>
                  <a:lnTo>
                    <a:pt x="867" y="219"/>
                  </a:lnTo>
                  <a:lnTo>
                    <a:pt x="882" y="219"/>
                  </a:lnTo>
                  <a:lnTo>
                    <a:pt x="882" y="234"/>
                  </a:lnTo>
                  <a:close/>
                  <a:moveTo>
                    <a:pt x="882" y="203"/>
                  </a:moveTo>
                  <a:lnTo>
                    <a:pt x="867" y="203"/>
                  </a:lnTo>
                  <a:lnTo>
                    <a:pt x="867" y="185"/>
                  </a:lnTo>
                  <a:lnTo>
                    <a:pt x="882" y="185"/>
                  </a:lnTo>
                  <a:lnTo>
                    <a:pt x="882" y="203"/>
                  </a:lnTo>
                  <a:close/>
                  <a:moveTo>
                    <a:pt x="913" y="338"/>
                  </a:moveTo>
                  <a:lnTo>
                    <a:pt x="898" y="338"/>
                  </a:lnTo>
                  <a:lnTo>
                    <a:pt x="898" y="323"/>
                  </a:lnTo>
                  <a:lnTo>
                    <a:pt x="913" y="323"/>
                  </a:lnTo>
                  <a:lnTo>
                    <a:pt x="913" y="338"/>
                  </a:lnTo>
                  <a:close/>
                  <a:moveTo>
                    <a:pt x="913" y="312"/>
                  </a:moveTo>
                  <a:lnTo>
                    <a:pt x="898" y="312"/>
                  </a:lnTo>
                  <a:lnTo>
                    <a:pt x="898" y="297"/>
                  </a:lnTo>
                  <a:lnTo>
                    <a:pt x="913" y="297"/>
                  </a:lnTo>
                  <a:lnTo>
                    <a:pt x="913" y="312"/>
                  </a:lnTo>
                  <a:close/>
                  <a:moveTo>
                    <a:pt x="942" y="338"/>
                  </a:moveTo>
                  <a:lnTo>
                    <a:pt x="926" y="338"/>
                  </a:lnTo>
                  <a:lnTo>
                    <a:pt x="926" y="323"/>
                  </a:lnTo>
                  <a:lnTo>
                    <a:pt x="942" y="323"/>
                  </a:lnTo>
                  <a:lnTo>
                    <a:pt x="942" y="338"/>
                  </a:lnTo>
                  <a:close/>
                  <a:moveTo>
                    <a:pt x="942" y="312"/>
                  </a:moveTo>
                  <a:lnTo>
                    <a:pt x="926" y="312"/>
                  </a:lnTo>
                  <a:lnTo>
                    <a:pt x="926" y="297"/>
                  </a:lnTo>
                  <a:lnTo>
                    <a:pt x="942" y="297"/>
                  </a:lnTo>
                  <a:lnTo>
                    <a:pt x="942" y="312"/>
                  </a:lnTo>
                  <a:close/>
                  <a:moveTo>
                    <a:pt x="1147" y="305"/>
                  </a:moveTo>
                  <a:lnTo>
                    <a:pt x="1131" y="305"/>
                  </a:lnTo>
                  <a:lnTo>
                    <a:pt x="1131" y="289"/>
                  </a:lnTo>
                  <a:lnTo>
                    <a:pt x="1147" y="289"/>
                  </a:lnTo>
                  <a:lnTo>
                    <a:pt x="1147" y="305"/>
                  </a:lnTo>
                  <a:close/>
                  <a:moveTo>
                    <a:pt x="1147" y="279"/>
                  </a:moveTo>
                  <a:lnTo>
                    <a:pt x="1131" y="279"/>
                  </a:lnTo>
                  <a:lnTo>
                    <a:pt x="1131" y="263"/>
                  </a:lnTo>
                  <a:lnTo>
                    <a:pt x="1147" y="263"/>
                  </a:lnTo>
                  <a:lnTo>
                    <a:pt x="1147" y="279"/>
                  </a:lnTo>
                  <a:close/>
                  <a:moveTo>
                    <a:pt x="1176" y="305"/>
                  </a:moveTo>
                  <a:lnTo>
                    <a:pt x="1160" y="305"/>
                  </a:lnTo>
                  <a:lnTo>
                    <a:pt x="1160" y="289"/>
                  </a:lnTo>
                  <a:lnTo>
                    <a:pt x="1176" y="289"/>
                  </a:lnTo>
                  <a:lnTo>
                    <a:pt x="1176" y="305"/>
                  </a:lnTo>
                  <a:close/>
                  <a:moveTo>
                    <a:pt x="1176" y="279"/>
                  </a:moveTo>
                  <a:lnTo>
                    <a:pt x="1160" y="279"/>
                  </a:lnTo>
                  <a:lnTo>
                    <a:pt x="1160" y="263"/>
                  </a:lnTo>
                  <a:lnTo>
                    <a:pt x="1176" y="263"/>
                  </a:lnTo>
                  <a:lnTo>
                    <a:pt x="1176" y="279"/>
                  </a:lnTo>
                  <a:close/>
                  <a:moveTo>
                    <a:pt x="1259" y="229"/>
                  </a:moveTo>
                  <a:lnTo>
                    <a:pt x="1274" y="229"/>
                  </a:lnTo>
                  <a:lnTo>
                    <a:pt x="1274" y="245"/>
                  </a:lnTo>
                  <a:lnTo>
                    <a:pt x="1259" y="245"/>
                  </a:lnTo>
                  <a:lnTo>
                    <a:pt x="1259" y="229"/>
                  </a:lnTo>
                  <a:close/>
                  <a:moveTo>
                    <a:pt x="1222" y="128"/>
                  </a:moveTo>
                  <a:lnTo>
                    <a:pt x="1238" y="128"/>
                  </a:lnTo>
                  <a:lnTo>
                    <a:pt x="1238" y="143"/>
                  </a:lnTo>
                  <a:lnTo>
                    <a:pt x="1222" y="143"/>
                  </a:lnTo>
                  <a:lnTo>
                    <a:pt x="1222" y="128"/>
                  </a:lnTo>
                  <a:close/>
                  <a:moveTo>
                    <a:pt x="1209" y="169"/>
                  </a:moveTo>
                  <a:lnTo>
                    <a:pt x="1194" y="169"/>
                  </a:lnTo>
                  <a:lnTo>
                    <a:pt x="1194" y="154"/>
                  </a:lnTo>
                  <a:lnTo>
                    <a:pt x="1209" y="154"/>
                  </a:lnTo>
                  <a:lnTo>
                    <a:pt x="1209" y="169"/>
                  </a:lnTo>
                  <a:close/>
                  <a:moveTo>
                    <a:pt x="1209" y="143"/>
                  </a:moveTo>
                  <a:lnTo>
                    <a:pt x="1194" y="143"/>
                  </a:lnTo>
                  <a:lnTo>
                    <a:pt x="1194" y="128"/>
                  </a:lnTo>
                  <a:lnTo>
                    <a:pt x="1209" y="128"/>
                  </a:lnTo>
                  <a:lnTo>
                    <a:pt x="1209" y="143"/>
                  </a:lnTo>
                  <a:close/>
                  <a:moveTo>
                    <a:pt x="1222" y="154"/>
                  </a:moveTo>
                  <a:lnTo>
                    <a:pt x="1238" y="154"/>
                  </a:lnTo>
                  <a:lnTo>
                    <a:pt x="1238" y="169"/>
                  </a:lnTo>
                  <a:lnTo>
                    <a:pt x="1222" y="169"/>
                  </a:lnTo>
                  <a:lnTo>
                    <a:pt x="1222" y="154"/>
                  </a:lnTo>
                  <a:close/>
                  <a:moveTo>
                    <a:pt x="1246" y="271"/>
                  </a:moveTo>
                  <a:lnTo>
                    <a:pt x="1230" y="271"/>
                  </a:lnTo>
                  <a:lnTo>
                    <a:pt x="1230" y="255"/>
                  </a:lnTo>
                  <a:lnTo>
                    <a:pt x="1246" y="255"/>
                  </a:lnTo>
                  <a:lnTo>
                    <a:pt x="1246" y="271"/>
                  </a:lnTo>
                  <a:close/>
                  <a:moveTo>
                    <a:pt x="1246" y="245"/>
                  </a:moveTo>
                  <a:lnTo>
                    <a:pt x="1230" y="245"/>
                  </a:lnTo>
                  <a:lnTo>
                    <a:pt x="1230" y="229"/>
                  </a:lnTo>
                  <a:lnTo>
                    <a:pt x="1246" y="229"/>
                  </a:lnTo>
                  <a:lnTo>
                    <a:pt x="1246" y="245"/>
                  </a:lnTo>
                  <a:close/>
                  <a:moveTo>
                    <a:pt x="1259" y="271"/>
                  </a:moveTo>
                  <a:lnTo>
                    <a:pt x="1259" y="255"/>
                  </a:lnTo>
                  <a:lnTo>
                    <a:pt x="1274" y="255"/>
                  </a:lnTo>
                  <a:lnTo>
                    <a:pt x="1274" y="271"/>
                  </a:lnTo>
                  <a:lnTo>
                    <a:pt x="1259" y="271"/>
                  </a:lnTo>
                  <a:close/>
                  <a:moveTo>
                    <a:pt x="1801" y="169"/>
                  </a:moveTo>
                  <a:lnTo>
                    <a:pt x="1786" y="169"/>
                  </a:lnTo>
                  <a:lnTo>
                    <a:pt x="1786" y="154"/>
                  </a:lnTo>
                  <a:lnTo>
                    <a:pt x="1801" y="154"/>
                  </a:lnTo>
                  <a:lnTo>
                    <a:pt x="1801" y="169"/>
                  </a:lnTo>
                  <a:close/>
                  <a:moveTo>
                    <a:pt x="1801" y="143"/>
                  </a:moveTo>
                  <a:lnTo>
                    <a:pt x="1786" y="143"/>
                  </a:lnTo>
                  <a:lnTo>
                    <a:pt x="1786" y="128"/>
                  </a:lnTo>
                  <a:lnTo>
                    <a:pt x="1801" y="128"/>
                  </a:lnTo>
                  <a:lnTo>
                    <a:pt x="1801" y="143"/>
                  </a:lnTo>
                  <a:close/>
                  <a:moveTo>
                    <a:pt x="1830" y="169"/>
                  </a:moveTo>
                  <a:lnTo>
                    <a:pt x="1814" y="169"/>
                  </a:lnTo>
                  <a:lnTo>
                    <a:pt x="1814" y="154"/>
                  </a:lnTo>
                  <a:lnTo>
                    <a:pt x="1830" y="154"/>
                  </a:lnTo>
                  <a:lnTo>
                    <a:pt x="1830" y="169"/>
                  </a:lnTo>
                  <a:close/>
                  <a:moveTo>
                    <a:pt x="1830" y="143"/>
                  </a:moveTo>
                  <a:lnTo>
                    <a:pt x="1814" y="143"/>
                  </a:lnTo>
                  <a:lnTo>
                    <a:pt x="1814" y="128"/>
                  </a:lnTo>
                  <a:lnTo>
                    <a:pt x="1830" y="128"/>
                  </a:lnTo>
                  <a:lnTo>
                    <a:pt x="1830" y="143"/>
                  </a:lnTo>
                  <a:close/>
                  <a:moveTo>
                    <a:pt x="1892" y="328"/>
                  </a:moveTo>
                  <a:lnTo>
                    <a:pt x="1876" y="328"/>
                  </a:lnTo>
                  <a:lnTo>
                    <a:pt x="1876" y="315"/>
                  </a:lnTo>
                  <a:lnTo>
                    <a:pt x="1892" y="315"/>
                  </a:lnTo>
                  <a:lnTo>
                    <a:pt x="1892" y="328"/>
                  </a:lnTo>
                  <a:close/>
                  <a:moveTo>
                    <a:pt x="1892" y="305"/>
                  </a:moveTo>
                  <a:lnTo>
                    <a:pt x="1876" y="305"/>
                  </a:lnTo>
                  <a:lnTo>
                    <a:pt x="1876" y="289"/>
                  </a:lnTo>
                  <a:lnTo>
                    <a:pt x="1892" y="289"/>
                  </a:lnTo>
                  <a:lnTo>
                    <a:pt x="1892" y="305"/>
                  </a:lnTo>
                  <a:close/>
                  <a:moveTo>
                    <a:pt x="1921" y="328"/>
                  </a:moveTo>
                  <a:lnTo>
                    <a:pt x="1905" y="328"/>
                  </a:lnTo>
                  <a:lnTo>
                    <a:pt x="1905" y="315"/>
                  </a:lnTo>
                  <a:lnTo>
                    <a:pt x="1921" y="315"/>
                  </a:lnTo>
                  <a:lnTo>
                    <a:pt x="1921" y="328"/>
                  </a:lnTo>
                  <a:close/>
                  <a:moveTo>
                    <a:pt x="1921" y="305"/>
                  </a:moveTo>
                  <a:lnTo>
                    <a:pt x="1905" y="305"/>
                  </a:lnTo>
                  <a:lnTo>
                    <a:pt x="1905" y="289"/>
                  </a:lnTo>
                  <a:lnTo>
                    <a:pt x="1921" y="289"/>
                  </a:lnTo>
                  <a:lnTo>
                    <a:pt x="1921" y="305"/>
                  </a:lnTo>
                  <a:close/>
                  <a:moveTo>
                    <a:pt x="2024" y="268"/>
                  </a:moveTo>
                  <a:lnTo>
                    <a:pt x="2009" y="268"/>
                  </a:lnTo>
                  <a:lnTo>
                    <a:pt x="2009" y="253"/>
                  </a:lnTo>
                  <a:lnTo>
                    <a:pt x="2024" y="253"/>
                  </a:lnTo>
                  <a:lnTo>
                    <a:pt x="2024" y="268"/>
                  </a:lnTo>
                  <a:close/>
                  <a:moveTo>
                    <a:pt x="2024" y="234"/>
                  </a:moveTo>
                  <a:lnTo>
                    <a:pt x="2009" y="234"/>
                  </a:lnTo>
                  <a:lnTo>
                    <a:pt x="2009" y="219"/>
                  </a:lnTo>
                  <a:lnTo>
                    <a:pt x="2024" y="219"/>
                  </a:lnTo>
                  <a:lnTo>
                    <a:pt x="2024" y="234"/>
                  </a:lnTo>
                  <a:close/>
                  <a:moveTo>
                    <a:pt x="2024" y="203"/>
                  </a:moveTo>
                  <a:lnTo>
                    <a:pt x="2009" y="203"/>
                  </a:lnTo>
                  <a:lnTo>
                    <a:pt x="2009" y="185"/>
                  </a:lnTo>
                  <a:lnTo>
                    <a:pt x="2024" y="185"/>
                  </a:lnTo>
                  <a:lnTo>
                    <a:pt x="2024" y="203"/>
                  </a:lnTo>
                  <a:close/>
                  <a:moveTo>
                    <a:pt x="2056" y="268"/>
                  </a:moveTo>
                  <a:lnTo>
                    <a:pt x="2040" y="268"/>
                  </a:lnTo>
                  <a:lnTo>
                    <a:pt x="2040" y="253"/>
                  </a:lnTo>
                  <a:lnTo>
                    <a:pt x="2056" y="253"/>
                  </a:lnTo>
                  <a:lnTo>
                    <a:pt x="2056" y="268"/>
                  </a:lnTo>
                  <a:close/>
                  <a:moveTo>
                    <a:pt x="2056" y="234"/>
                  </a:moveTo>
                  <a:lnTo>
                    <a:pt x="2040" y="234"/>
                  </a:lnTo>
                  <a:lnTo>
                    <a:pt x="2040" y="219"/>
                  </a:lnTo>
                  <a:lnTo>
                    <a:pt x="2056" y="219"/>
                  </a:lnTo>
                  <a:lnTo>
                    <a:pt x="2056" y="234"/>
                  </a:lnTo>
                  <a:close/>
                  <a:moveTo>
                    <a:pt x="2056" y="203"/>
                  </a:moveTo>
                  <a:lnTo>
                    <a:pt x="2040" y="203"/>
                  </a:lnTo>
                  <a:lnTo>
                    <a:pt x="2040" y="185"/>
                  </a:lnTo>
                  <a:lnTo>
                    <a:pt x="2056" y="185"/>
                  </a:lnTo>
                  <a:lnTo>
                    <a:pt x="2056" y="203"/>
                  </a:lnTo>
                  <a:close/>
                  <a:moveTo>
                    <a:pt x="2089" y="268"/>
                  </a:moveTo>
                  <a:lnTo>
                    <a:pt x="2074" y="268"/>
                  </a:lnTo>
                  <a:lnTo>
                    <a:pt x="2074" y="253"/>
                  </a:lnTo>
                  <a:lnTo>
                    <a:pt x="2089" y="253"/>
                  </a:lnTo>
                  <a:lnTo>
                    <a:pt x="2089" y="268"/>
                  </a:lnTo>
                  <a:close/>
                  <a:moveTo>
                    <a:pt x="2089" y="234"/>
                  </a:moveTo>
                  <a:lnTo>
                    <a:pt x="2074" y="234"/>
                  </a:lnTo>
                  <a:lnTo>
                    <a:pt x="2074" y="219"/>
                  </a:lnTo>
                  <a:lnTo>
                    <a:pt x="2089" y="219"/>
                  </a:lnTo>
                  <a:lnTo>
                    <a:pt x="2089" y="234"/>
                  </a:lnTo>
                  <a:close/>
                  <a:moveTo>
                    <a:pt x="2089" y="203"/>
                  </a:moveTo>
                  <a:lnTo>
                    <a:pt x="2074" y="203"/>
                  </a:lnTo>
                  <a:lnTo>
                    <a:pt x="2074" y="185"/>
                  </a:lnTo>
                  <a:lnTo>
                    <a:pt x="2089" y="185"/>
                  </a:lnTo>
                  <a:lnTo>
                    <a:pt x="2089" y="203"/>
                  </a:lnTo>
                  <a:close/>
                  <a:moveTo>
                    <a:pt x="2120" y="268"/>
                  </a:moveTo>
                  <a:lnTo>
                    <a:pt x="2105" y="268"/>
                  </a:lnTo>
                  <a:lnTo>
                    <a:pt x="2105" y="253"/>
                  </a:lnTo>
                  <a:lnTo>
                    <a:pt x="2120" y="253"/>
                  </a:lnTo>
                  <a:lnTo>
                    <a:pt x="2120" y="268"/>
                  </a:lnTo>
                  <a:close/>
                  <a:moveTo>
                    <a:pt x="2120" y="234"/>
                  </a:moveTo>
                  <a:lnTo>
                    <a:pt x="2105" y="234"/>
                  </a:lnTo>
                  <a:lnTo>
                    <a:pt x="2105" y="219"/>
                  </a:lnTo>
                  <a:lnTo>
                    <a:pt x="2120" y="219"/>
                  </a:lnTo>
                  <a:lnTo>
                    <a:pt x="2120" y="234"/>
                  </a:lnTo>
                  <a:close/>
                  <a:moveTo>
                    <a:pt x="2120" y="203"/>
                  </a:moveTo>
                  <a:lnTo>
                    <a:pt x="2105" y="203"/>
                  </a:lnTo>
                  <a:lnTo>
                    <a:pt x="2105" y="185"/>
                  </a:lnTo>
                  <a:lnTo>
                    <a:pt x="2120" y="185"/>
                  </a:lnTo>
                  <a:lnTo>
                    <a:pt x="2120" y="203"/>
                  </a:lnTo>
                  <a:close/>
                  <a:moveTo>
                    <a:pt x="2154" y="268"/>
                  </a:moveTo>
                  <a:lnTo>
                    <a:pt x="2139" y="268"/>
                  </a:lnTo>
                  <a:lnTo>
                    <a:pt x="2139" y="253"/>
                  </a:lnTo>
                  <a:lnTo>
                    <a:pt x="2154" y="253"/>
                  </a:lnTo>
                  <a:lnTo>
                    <a:pt x="2154" y="268"/>
                  </a:lnTo>
                  <a:close/>
                  <a:moveTo>
                    <a:pt x="2154" y="234"/>
                  </a:moveTo>
                  <a:lnTo>
                    <a:pt x="2139" y="234"/>
                  </a:lnTo>
                  <a:lnTo>
                    <a:pt x="2139" y="219"/>
                  </a:lnTo>
                  <a:lnTo>
                    <a:pt x="2154" y="219"/>
                  </a:lnTo>
                  <a:lnTo>
                    <a:pt x="2154" y="234"/>
                  </a:lnTo>
                  <a:close/>
                  <a:moveTo>
                    <a:pt x="2154" y="203"/>
                  </a:moveTo>
                  <a:lnTo>
                    <a:pt x="2139" y="203"/>
                  </a:lnTo>
                  <a:lnTo>
                    <a:pt x="2139" y="185"/>
                  </a:lnTo>
                  <a:lnTo>
                    <a:pt x="2154" y="185"/>
                  </a:lnTo>
                  <a:lnTo>
                    <a:pt x="2154" y="203"/>
                  </a:lnTo>
                  <a:close/>
                  <a:moveTo>
                    <a:pt x="2185" y="338"/>
                  </a:moveTo>
                  <a:lnTo>
                    <a:pt x="2170" y="338"/>
                  </a:lnTo>
                  <a:lnTo>
                    <a:pt x="2170" y="323"/>
                  </a:lnTo>
                  <a:lnTo>
                    <a:pt x="2185" y="323"/>
                  </a:lnTo>
                  <a:lnTo>
                    <a:pt x="2185" y="338"/>
                  </a:lnTo>
                  <a:close/>
                  <a:moveTo>
                    <a:pt x="2185" y="312"/>
                  </a:moveTo>
                  <a:lnTo>
                    <a:pt x="2170" y="312"/>
                  </a:lnTo>
                  <a:lnTo>
                    <a:pt x="2170" y="297"/>
                  </a:lnTo>
                  <a:lnTo>
                    <a:pt x="2185" y="297"/>
                  </a:lnTo>
                  <a:lnTo>
                    <a:pt x="2185" y="312"/>
                  </a:lnTo>
                  <a:close/>
                  <a:moveTo>
                    <a:pt x="2214" y="338"/>
                  </a:moveTo>
                  <a:lnTo>
                    <a:pt x="2198" y="338"/>
                  </a:lnTo>
                  <a:lnTo>
                    <a:pt x="2198" y="323"/>
                  </a:lnTo>
                  <a:lnTo>
                    <a:pt x="2214" y="323"/>
                  </a:lnTo>
                  <a:lnTo>
                    <a:pt x="2214" y="338"/>
                  </a:lnTo>
                  <a:close/>
                  <a:moveTo>
                    <a:pt x="2214" y="312"/>
                  </a:moveTo>
                  <a:lnTo>
                    <a:pt x="2198" y="312"/>
                  </a:lnTo>
                  <a:lnTo>
                    <a:pt x="2198" y="297"/>
                  </a:lnTo>
                  <a:lnTo>
                    <a:pt x="2214" y="297"/>
                  </a:lnTo>
                  <a:lnTo>
                    <a:pt x="2214" y="312"/>
                  </a:lnTo>
                  <a:close/>
                  <a:moveTo>
                    <a:pt x="2419" y="305"/>
                  </a:moveTo>
                  <a:lnTo>
                    <a:pt x="2403" y="305"/>
                  </a:lnTo>
                  <a:lnTo>
                    <a:pt x="2403" y="289"/>
                  </a:lnTo>
                  <a:lnTo>
                    <a:pt x="2419" y="289"/>
                  </a:lnTo>
                  <a:lnTo>
                    <a:pt x="2419" y="305"/>
                  </a:lnTo>
                  <a:close/>
                  <a:moveTo>
                    <a:pt x="2419" y="279"/>
                  </a:moveTo>
                  <a:lnTo>
                    <a:pt x="2403" y="279"/>
                  </a:lnTo>
                  <a:lnTo>
                    <a:pt x="2403" y="263"/>
                  </a:lnTo>
                  <a:lnTo>
                    <a:pt x="2419" y="263"/>
                  </a:lnTo>
                  <a:lnTo>
                    <a:pt x="2419" y="279"/>
                  </a:lnTo>
                  <a:close/>
                  <a:moveTo>
                    <a:pt x="2445" y="305"/>
                  </a:moveTo>
                  <a:lnTo>
                    <a:pt x="2432" y="305"/>
                  </a:lnTo>
                  <a:lnTo>
                    <a:pt x="2432" y="289"/>
                  </a:lnTo>
                  <a:lnTo>
                    <a:pt x="2445" y="289"/>
                  </a:lnTo>
                  <a:lnTo>
                    <a:pt x="2445" y="305"/>
                  </a:lnTo>
                  <a:close/>
                  <a:moveTo>
                    <a:pt x="2445" y="279"/>
                  </a:moveTo>
                  <a:lnTo>
                    <a:pt x="2432" y="279"/>
                  </a:lnTo>
                  <a:lnTo>
                    <a:pt x="2432" y="263"/>
                  </a:lnTo>
                  <a:lnTo>
                    <a:pt x="2445" y="263"/>
                  </a:lnTo>
                  <a:lnTo>
                    <a:pt x="2445" y="279"/>
                  </a:lnTo>
                  <a:close/>
                  <a:moveTo>
                    <a:pt x="2492" y="128"/>
                  </a:moveTo>
                  <a:lnTo>
                    <a:pt x="2507" y="128"/>
                  </a:lnTo>
                  <a:lnTo>
                    <a:pt x="2507" y="143"/>
                  </a:lnTo>
                  <a:lnTo>
                    <a:pt x="2492" y="143"/>
                  </a:lnTo>
                  <a:lnTo>
                    <a:pt x="2492" y="128"/>
                  </a:lnTo>
                  <a:close/>
                  <a:moveTo>
                    <a:pt x="2481" y="169"/>
                  </a:moveTo>
                  <a:lnTo>
                    <a:pt x="2466" y="169"/>
                  </a:lnTo>
                  <a:lnTo>
                    <a:pt x="2466" y="154"/>
                  </a:lnTo>
                  <a:lnTo>
                    <a:pt x="2481" y="154"/>
                  </a:lnTo>
                  <a:lnTo>
                    <a:pt x="2481" y="169"/>
                  </a:lnTo>
                  <a:close/>
                  <a:moveTo>
                    <a:pt x="2481" y="143"/>
                  </a:moveTo>
                  <a:lnTo>
                    <a:pt x="2466" y="143"/>
                  </a:lnTo>
                  <a:lnTo>
                    <a:pt x="2466" y="128"/>
                  </a:lnTo>
                  <a:lnTo>
                    <a:pt x="2481" y="128"/>
                  </a:lnTo>
                  <a:lnTo>
                    <a:pt x="2481" y="143"/>
                  </a:lnTo>
                  <a:close/>
                  <a:moveTo>
                    <a:pt x="2492" y="154"/>
                  </a:moveTo>
                  <a:lnTo>
                    <a:pt x="2507" y="154"/>
                  </a:lnTo>
                  <a:lnTo>
                    <a:pt x="2507" y="169"/>
                  </a:lnTo>
                  <a:lnTo>
                    <a:pt x="2492" y="169"/>
                  </a:lnTo>
                  <a:lnTo>
                    <a:pt x="2492" y="154"/>
                  </a:lnTo>
                  <a:close/>
                  <a:moveTo>
                    <a:pt x="2518" y="271"/>
                  </a:moveTo>
                  <a:lnTo>
                    <a:pt x="2502" y="271"/>
                  </a:lnTo>
                  <a:lnTo>
                    <a:pt x="2502" y="255"/>
                  </a:lnTo>
                  <a:lnTo>
                    <a:pt x="2518" y="255"/>
                  </a:lnTo>
                  <a:lnTo>
                    <a:pt x="2518" y="271"/>
                  </a:lnTo>
                  <a:close/>
                  <a:moveTo>
                    <a:pt x="2518" y="245"/>
                  </a:moveTo>
                  <a:lnTo>
                    <a:pt x="2502" y="245"/>
                  </a:lnTo>
                  <a:lnTo>
                    <a:pt x="2502" y="229"/>
                  </a:lnTo>
                  <a:lnTo>
                    <a:pt x="2518" y="229"/>
                  </a:lnTo>
                  <a:lnTo>
                    <a:pt x="2518" y="245"/>
                  </a:lnTo>
                  <a:close/>
                  <a:moveTo>
                    <a:pt x="2546" y="271"/>
                  </a:moveTo>
                  <a:lnTo>
                    <a:pt x="2531" y="271"/>
                  </a:lnTo>
                  <a:lnTo>
                    <a:pt x="2531" y="255"/>
                  </a:lnTo>
                  <a:lnTo>
                    <a:pt x="2546" y="255"/>
                  </a:lnTo>
                  <a:lnTo>
                    <a:pt x="2546" y="271"/>
                  </a:lnTo>
                  <a:close/>
                  <a:moveTo>
                    <a:pt x="2546" y="245"/>
                  </a:moveTo>
                  <a:lnTo>
                    <a:pt x="2531" y="245"/>
                  </a:lnTo>
                  <a:lnTo>
                    <a:pt x="2531" y="229"/>
                  </a:lnTo>
                  <a:lnTo>
                    <a:pt x="2546" y="229"/>
                  </a:lnTo>
                  <a:lnTo>
                    <a:pt x="2546" y="245"/>
                  </a:lnTo>
                  <a:close/>
                  <a:moveTo>
                    <a:pt x="3081" y="169"/>
                  </a:moveTo>
                  <a:lnTo>
                    <a:pt x="3065" y="169"/>
                  </a:lnTo>
                  <a:lnTo>
                    <a:pt x="3065" y="154"/>
                  </a:lnTo>
                  <a:lnTo>
                    <a:pt x="3081" y="154"/>
                  </a:lnTo>
                  <a:lnTo>
                    <a:pt x="3081" y="169"/>
                  </a:lnTo>
                  <a:close/>
                  <a:moveTo>
                    <a:pt x="3081" y="143"/>
                  </a:moveTo>
                  <a:lnTo>
                    <a:pt x="3065" y="143"/>
                  </a:lnTo>
                  <a:lnTo>
                    <a:pt x="3065" y="128"/>
                  </a:lnTo>
                  <a:lnTo>
                    <a:pt x="3081" y="128"/>
                  </a:lnTo>
                  <a:lnTo>
                    <a:pt x="3081" y="143"/>
                  </a:lnTo>
                  <a:close/>
                  <a:moveTo>
                    <a:pt x="3107" y="169"/>
                  </a:moveTo>
                  <a:lnTo>
                    <a:pt x="3094" y="169"/>
                  </a:lnTo>
                  <a:lnTo>
                    <a:pt x="3094" y="154"/>
                  </a:lnTo>
                  <a:lnTo>
                    <a:pt x="3107" y="154"/>
                  </a:lnTo>
                  <a:lnTo>
                    <a:pt x="3107" y="169"/>
                  </a:lnTo>
                  <a:close/>
                  <a:moveTo>
                    <a:pt x="3107" y="143"/>
                  </a:moveTo>
                  <a:lnTo>
                    <a:pt x="3094" y="143"/>
                  </a:lnTo>
                  <a:lnTo>
                    <a:pt x="3094" y="128"/>
                  </a:lnTo>
                  <a:lnTo>
                    <a:pt x="3107" y="128"/>
                  </a:lnTo>
                  <a:lnTo>
                    <a:pt x="3107" y="143"/>
                  </a:lnTo>
                  <a:close/>
                  <a:moveTo>
                    <a:pt x="3172" y="328"/>
                  </a:moveTo>
                  <a:lnTo>
                    <a:pt x="3156" y="328"/>
                  </a:lnTo>
                  <a:lnTo>
                    <a:pt x="3156" y="315"/>
                  </a:lnTo>
                  <a:lnTo>
                    <a:pt x="3172" y="315"/>
                  </a:lnTo>
                  <a:lnTo>
                    <a:pt x="3172" y="328"/>
                  </a:lnTo>
                  <a:close/>
                  <a:moveTo>
                    <a:pt x="3172" y="305"/>
                  </a:moveTo>
                  <a:lnTo>
                    <a:pt x="3156" y="305"/>
                  </a:lnTo>
                  <a:lnTo>
                    <a:pt x="3156" y="289"/>
                  </a:lnTo>
                  <a:lnTo>
                    <a:pt x="3172" y="289"/>
                  </a:lnTo>
                  <a:lnTo>
                    <a:pt x="3172" y="305"/>
                  </a:lnTo>
                  <a:close/>
                  <a:moveTo>
                    <a:pt x="3198" y="328"/>
                  </a:moveTo>
                  <a:lnTo>
                    <a:pt x="3185" y="328"/>
                  </a:lnTo>
                  <a:lnTo>
                    <a:pt x="3185" y="315"/>
                  </a:lnTo>
                  <a:lnTo>
                    <a:pt x="3198" y="315"/>
                  </a:lnTo>
                  <a:lnTo>
                    <a:pt x="3198" y="328"/>
                  </a:lnTo>
                  <a:close/>
                  <a:moveTo>
                    <a:pt x="3198" y="305"/>
                  </a:moveTo>
                  <a:lnTo>
                    <a:pt x="3185" y="305"/>
                  </a:lnTo>
                  <a:lnTo>
                    <a:pt x="3185" y="289"/>
                  </a:lnTo>
                  <a:lnTo>
                    <a:pt x="3198" y="289"/>
                  </a:lnTo>
                  <a:lnTo>
                    <a:pt x="3198" y="305"/>
                  </a:lnTo>
                  <a:close/>
                  <a:moveTo>
                    <a:pt x="3302" y="268"/>
                  </a:moveTo>
                  <a:lnTo>
                    <a:pt x="3286" y="268"/>
                  </a:lnTo>
                  <a:lnTo>
                    <a:pt x="3286" y="253"/>
                  </a:lnTo>
                  <a:lnTo>
                    <a:pt x="3302" y="253"/>
                  </a:lnTo>
                  <a:lnTo>
                    <a:pt x="3302" y="268"/>
                  </a:lnTo>
                  <a:close/>
                  <a:moveTo>
                    <a:pt x="3302" y="234"/>
                  </a:moveTo>
                  <a:lnTo>
                    <a:pt x="3286" y="234"/>
                  </a:lnTo>
                  <a:lnTo>
                    <a:pt x="3286" y="219"/>
                  </a:lnTo>
                  <a:lnTo>
                    <a:pt x="3302" y="219"/>
                  </a:lnTo>
                  <a:lnTo>
                    <a:pt x="3302" y="234"/>
                  </a:lnTo>
                  <a:close/>
                  <a:moveTo>
                    <a:pt x="3302" y="203"/>
                  </a:moveTo>
                  <a:lnTo>
                    <a:pt x="3286" y="203"/>
                  </a:lnTo>
                  <a:lnTo>
                    <a:pt x="3286" y="185"/>
                  </a:lnTo>
                  <a:lnTo>
                    <a:pt x="3302" y="185"/>
                  </a:lnTo>
                  <a:lnTo>
                    <a:pt x="3302" y="203"/>
                  </a:lnTo>
                  <a:close/>
                  <a:moveTo>
                    <a:pt x="3335" y="268"/>
                  </a:moveTo>
                  <a:lnTo>
                    <a:pt x="3320" y="268"/>
                  </a:lnTo>
                  <a:lnTo>
                    <a:pt x="3320" y="253"/>
                  </a:lnTo>
                  <a:lnTo>
                    <a:pt x="3335" y="253"/>
                  </a:lnTo>
                  <a:lnTo>
                    <a:pt x="3335" y="268"/>
                  </a:lnTo>
                  <a:close/>
                  <a:moveTo>
                    <a:pt x="3335" y="234"/>
                  </a:moveTo>
                  <a:lnTo>
                    <a:pt x="3320" y="234"/>
                  </a:lnTo>
                  <a:lnTo>
                    <a:pt x="3320" y="219"/>
                  </a:lnTo>
                  <a:lnTo>
                    <a:pt x="3335" y="219"/>
                  </a:lnTo>
                  <a:lnTo>
                    <a:pt x="3335" y="234"/>
                  </a:lnTo>
                  <a:close/>
                  <a:moveTo>
                    <a:pt x="3335" y="203"/>
                  </a:moveTo>
                  <a:lnTo>
                    <a:pt x="3320" y="203"/>
                  </a:lnTo>
                  <a:lnTo>
                    <a:pt x="3320" y="185"/>
                  </a:lnTo>
                  <a:lnTo>
                    <a:pt x="3335" y="185"/>
                  </a:lnTo>
                  <a:lnTo>
                    <a:pt x="3335" y="203"/>
                  </a:lnTo>
                  <a:close/>
                  <a:moveTo>
                    <a:pt x="3366" y="268"/>
                  </a:moveTo>
                  <a:lnTo>
                    <a:pt x="3351" y="268"/>
                  </a:lnTo>
                  <a:lnTo>
                    <a:pt x="3351" y="253"/>
                  </a:lnTo>
                  <a:lnTo>
                    <a:pt x="3366" y="253"/>
                  </a:lnTo>
                  <a:lnTo>
                    <a:pt x="3366" y="268"/>
                  </a:lnTo>
                  <a:close/>
                  <a:moveTo>
                    <a:pt x="3366" y="234"/>
                  </a:moveTo>
                  <a:lnTo>
                    <a:pt x="3351" y="234"/>
                  </a:lnTo>
                  <a:lnTo>
                    <a:pt x="3351" y="219"/>
                  </a:lnTo>
                  <a:lnTo>
                    <a:pt x="3366" y="219"/>
                  </a:lnTo>
                  <a:lnTo>
                    <a:pt x="3366" y="234"/>
                  </a:lnTo>
                  <a:close/>
                  <a:moveTo>
                    <a:pt x="3366" y="203"/>
                  </a:moveTo>
                  <a:lnTo>
                    <a:pt x="3351" y="203"/>
                  </a:lnTo>
                  <a:lnTo>
                    <a:pt x="3351" y="185"/>
                  </a:lnTo>
                  <a:lnTo>
                    <a:pt x="3366" y="185"/>
                  </a:lnTo>
                  <a:lnTo>
                    <a:pt x="3366" y="203"/>
                  </a:lnTo>
                  <a:close/>
                  <a:moveTo>
                    <a:pt x="3400" y="268"/>
                  </a:moveTo>
                  <a:lnTo>
                    <a:pt x="3385" y="268"/>
                  </a:lnTo>
                  <a:lnTo>
                    <a:pt x="3385" y="253"/>
                  </a:lnTo>
                  <a:lnTo>
                    <a:pt x="3400" y="253"/>
                  </a:lnTo>
                  <a:lnTo>
                    <a:pt x="3400" y="268"/>
                  </a:lnTo>
                  <a:close/>
                  <a:moveTo>
                    <a:pt x="3400" y="234"/>
                  </a:moveTo>
                  <a:lnTo>
                    <a:pt x="3385" y="234"/>
                  </a:lnTo>
                  <a:lnTo>
                    <a:pt x="3385" y="219"/>
                  </a:lnTo>
                  <a:lnTo>
                    <a:pt x="3400" y="219"/>
                  </a:lnTo>
                  <a:lnTo>
                    <a:pt x="3400" y="234"/>
                  </a:lnTo>
                  <a:close/>
                  <a:moveTo>
                    <a:pt x="3400" y="203"/>
                  </a:moveTo>
                  <a:lnTo>
                    <a:pt x="3385" y="203"/>
                  </a:lnTo>
                  <a:lnTo>
                    <a:pt x="3385" y="185"/>
                  </a:lnTo>
                  <a:lnTo>
                    <a:pt x="3400" y="185"/>
                  </a:lnTo>
                  <a:lnTo>
                    <a:pt x="3400" y="203"/>
                  </a:lnTo>
                  <a:close/>
                  <a:moveTo>
                    <a:pt x="3434" y="268"/>
                  </a:moveTo>
                  <a:lnTo>
                    <a:pt x="3416" y="268"/>
                  </a:lnTo>
                  <a:lnTo>
                    <a:pt x="3416" y="253"/>
                  </a:lnTo>
                  <a:lnTo>
                    <a:pt x="3434" y="253"/>
                  </a:lnTo>
                  <a:lnTo>
                    <a:pt x="3434" y="268"/>
                  </a:lnTo>
                  <a:close/>
                  <a:moveTo>
                    <a:pt x="3434" y="234"/>
                  </a:moveTo>
                  <a:lnTo>
                    <a:pt x="3416" y="234"/>
                  </a:lnTo>
                  <a:lnTo>
                    <a:pt x="3416" y="219"/>
                  </a:lnTo>
                  <a:lnTo>
                    <a:pt x="3434" y="219"/>
                  </a:lnTo>
                  <a:lnTo>
                    <a:pt x="3434" y="234"/>
                  </a:lnTo>
                  <a:close/>
                  <a:moveTo>
                    <a:pt x="3434" y="203"/>
                  </a:moveTo>
                  <a:lnTo>
                    <a:pt x="3416" y="203"/>
                  </a:lnTo>
                  <a:lnTo>
                    <a:pt x="3416" y="185"/>
                  </a:lnTo>
                  <a:lnTo>
                    <a:pt x="3434" y="185"/>
                  </a:lnTo>
                  <a:lnTo>
                    <a:pt x="3434" y="203"/>
                  </a:lnTo>
                  <a:close/>
                  <a:moveTo>
                    <a:pt x="3465" y="338"/>
                  </a:moveTo>
                  <a:lnTo>
                    <a:pt x="3449" y="338"/>
                  </a:lnTo>
                  <a:lnTo>
                    <a:pt x="3449" y="323"/>
                  </a:lnTo>
                  <a:lnTo>
                    <a:pt x="3465" y="323"/>
                  </a:lnTo>
                  <a:lnTo>
                    <a:pt x="3465" y="338"/>
                  </a:lnTo>
                  <a:close/>
                  <a:moveTo>
                    <a:pt x="3465" y="312"/>
                  </a:moveTo>
                  <a:lnTo>
                    <a:pt x="3449" y="312"/>
                  </a:lnTo>
                  <a:lnTo>
                    <a:pt x="3449" y="297"/>
                  </a:lnTo>
                  <a:lnTo>
                    <a:pt x="3465" y="297"/>
                  </a:lnTo>
                  <a:lnTo>
                    <a:pt x="3465" y="312"/>
                  </a:lnTo>
                  <a:close/>
                  <a:moveTo>
                    <a:pt x="3491" y="338"/>
                  </a:moveTo>
                  <a:lnTo>
                    <a:pt x="3475" y="338"/>
                  </a:lnTo>
                  <a:lnTo>
                    <a:pt x="3475" y="323"/>
                  </a:lnTo>
                  <a:lnTo>
                    <a:pt x="3491" y="323"/>
                  </a:lnTo>
                  <a:lnTo>
                    <a:pt x="3491" y="338"/>
                  </a:lnTo>
                  <a:close/>
                  <a:moveTo>
                    <a:pt x="3491" y="312"/>
                  </a:moveTo>
                  <a:lnTo>
                    <a:pt x="3475" y="312"/>
                  </a:lnTo>
                  <a:lnTo>
                    <a:pt x="3475" y="297"/>
                  </a:lnTo>
                  <a:lnTo>
                    <a:pt x="3491" y="297"/>
                  </a:lnTo>
                  <a:lnTo>
                    <a:pt x="3491" y="312"/>
                  </a:lnTo>
                  <a:close/>
                  <a:moveTo>
                    <a:pt x="3696" y="305"/>
                  </a:moveTo>
                  <a:lnTo>
                    <a:pt x="3681" y="305"/>
                  </a:lnTo>
                  <a:lnTo>
                    <a:pt x="3681" y="289"/>
                  </a:lnTo>
                  <a:lnTo>
                    <a:pt x="3696" y="289"/>
                  </a:lnTo>
                  <a:lnTo>
                    <a:pt x="3696" y="305"/>
                  </a:lnTo>
                  <a:close/>
                  <a:moveTo>
                    <a:pt x="3696" y="279"/>
                  </a:moveTo>
                  <a:lnTo>
                    <a:pt x="3681" y="279"/>
                  </a:lnTo>
                  <a:lnTo>
                    <a:pt x="3681" y="263"/>
                  </a:lnTo>
                  <a:lnTo>
                    <a:pt x="3696" y="263"/>
                  </a:lnTo>
                  <a:lnTo>
                    <a:pt x="3696" y="279"/>
                  </a:lnTo>
                  <a:close/>
                  <a:moveTo>
                    <a:pt x="3725" y="305"/>
                  </a:moveTo>
                  <a:lnTo>
                    <a:pt x="3709" y="305"/>
                  </a:lnTo>
                  <a:lnTo>
                    <a:pt x="3709" y="289"/>
                  </a:lnTo>
                  <a:lnTo>
                    <a:pt x="3725" y="289"/>
                  </a:lnTo>
                  <a:lnTo>
                    <a:pt x="3725" y="305"/>
                  </a:lnTo>
                  <a:close/>
                  <a:moveTo>
                    <a:pt x="3725" y="279"/>
                  </a:moveTo>
                  <a:lnTo>
                    <a:pt x="3709" y="279"/>
                  </a:lnTo>
                  <a:lnTo>
                    <a:pt x="3709" y="263"/>
                  </a:lnTo>
                  <a:lnTo>
                    <a:pt x="3725" y="263"/>
                  </a:lnTo>
                  <a:lnTo>
                    <a:pt x="3725" y="279"/>
                  </a:lnTo>
                  <a:close/>
                  <a:moveTo>
                    <a:pt x="3771" y="128"/>
                  </a:moveTo>
                  <a:lnTo>
                    <a:pt x="3787" y="128"/>
                  </a:lnTo>
                  <a:lnTo>
                    <a:pt x="3787" y="143"/>
                  </a:lnTo>
                  <a:lnTo>
                    <a:pt x="3771" y="143"/>
                  </a:lnTo>
                  <a:lnTo>
                    <a:pt x="3771" y="128"/>
                  </a:lnTo>
                  <a:close/>
                  <a:moveTo>
                    <a:pt x="3758" y="169"/>
                  </a:moveTo>
                  <a:lnTo>
                    <a:pt x="3743" y="169"/>
                  </a:lnTo>
                  <a:lnTo>
                    <a:pt x="3743" y="154"/>
                  </a:lnTo>
                  <a:lnTo>
                    <a:pt x="3758" y="154"/>
                  </a:lnTo>
                  <a:lnTo>
                    <a:pt x="3758" y="169"/>
                  </a:lnTo>
                  <a:close/>
                  <a:moveTo>
                    <a:pt x="3758" y="143"/>
                  </a:moveTo>
                  <a:lnTo>
                    <a:pt x="3743" y="143"/>
                  </a:lnTo>
                  <a:lnTo>
                    <a:pt x="3743" y="128"/>
                  </a:lnTo>
                  <a:lnTo>
                    <a:pt x="3758" y="128"/>
                  </a:lnTo>
                  <a:lnTo>
                    <a:pt x="3758" y="143"/>
                  </a:lnTo>
                  <a:close/>
                  <a:moveTo>
                    <a:pt x="3771" y="154"/>
                  </a:moveTo>
                  <a:lnTo>
                    <a:pt x="3787" y="154"/>
                  </a:lnTo>
                  <a:lnTo>
                    <a:pt x="3787" y="169"/>
                  </a:lnTo>
                  <a:lnTo>
                    <a:pt x="3771" y="169"/>
                  </a:lnTo>
                  <a:lnTo>
                    <a:pt x="3771" y="154"/>
                  </a:lnTo>
                  <a:close/>
                  <a:moveTo>
                    <a:pt x="3795" y="271"/>
                  </a:moveTo>
                  <a:lnTo>
                    <a:pt x="3779" y="271"/>
                  </a:lnTo>
                  <a:lnTo>
                    <a:pt x="3779" y="255"/>
                  </a:lnTo>
                  <a:lnTo>
                    <a:pt x="3795" y="255"/>
                  </a:lnTo>
                  <a:lnTo>
                    <a:pt x="3795" y="271"/>
                  </a:lnTo>
                  <a:close/>
                  <a:moveTo>
                    <a:pt x="3795" y="245"/>
                  </a:moveTo>
                  <a:lnTo>
                    <a:pt x="3779" y="245"/>
                  </a:lnTo>
                  <a:lnTo>
                    <a:pt x="3779" y="229"/>
                  </a:lnTo>
                  <a:lnTo>
                    <a:pt x="3795" y="229"/>
                  </a:lnTo>
                  <a:lnTo>
                    <a:pt x="3795" y="245"/>
                  </a:lnTo>
                  <a:close/>
                  <a:moveTo>
                    <a:pt x="3808" y="229"/>
                  </a:moveTo>
                  <a:lnTo>
                    <a:pt x="3823" y="229"/>
                  </a:lnTo>
                  <a:lnTo>
                    <a:pt x="3823" y="245"/>
                  </a:lnTo>
                  <a:lnTo>
                    <a:pt x="3808" y="245"/>
                  </a:lnTo>
                  <a:lnTo>
                    <a:pt x="3808" y="229"/>
                  </a:lnTo>
                  <a:close/>
                  <a:moveTo>
                    <a:pt x="3808" y="255"/>
                  </a:moveTo>
                  <a:lnTo>
                    <a:pt x="3823" y="255"/>
                  </a:lnTo>
                  <a:lnTo>
                    <a:pt x="3823" y="271"/>
                  </a:lnTo>
                  <a:lnTo>
                    <a:pt x="3808" y="271"/>
                  </a:lnTo>
                  <a:lnTo>
                    <a:pt x="3808" y="255"/>
                  </a:lnTo>
                  <a:close/>
                  <a:moveTo>
                    <a:pt x="4332" y="279"/>
                  </a:moveTo>
                  <a:lnTo>
                    <a:pt x="4316" y="279"/>
                  </a:lnTo>
                  <a:lnTo>
                    <a:pt x="4316" y="263"/>
                  </a:lnTo>
                  <a:lnTo>
                    <a:pt x="4332" y="263"/>
                  </a:lnTo>
                  <a:lnTo>
                    <a:pt x="4332" y="279"/>
                  </a:lnTo>
                  <a:close/>
                  <a:moveTo>
                    <a:pt x="4332" y="255"/>
                  </a:moveTo>
                  <a:lnTo>
                    <a:pt x="4316" y="255"/>
                  </a:lnTo>
                  <a:lnTo>
                    <a:pt x="4316" y="240"/>
                  </a:lnTo>
                  <a:lnTo>
                    <a:pt x="4332" y="240"/>
                  </a:lnTo>
                  <a:lnTo>
                    <a:pt x="4332" y="255"/>
                  </a:lnTo>
                  <a:close/>
                  <a:moveTo>
                    <a:pt x="4361" y="279"/>
                  </a:moveTo>
                  <a:lnTo>
                    <a:pt x="4345" y="279"/>
                  </a:lnTo>
                  <a:lnTo>
                    <a:pt x="4345" y="263"/>
                  </a:lnTo>
                  <a:lnTo>
                    <a:pt x="4361" y="263"/>
                  </a:lnTo>
                  <a:lnTo>
                    <a:pt x="4361" y="279"/>
                  </a:lnTo>
                  <a:close/>
                  <a:moveTo>
                    <a:pt x="4361" y="255"/>
                  </a:moveTo>
                  <a:lnTo>
                    <a:pt x="4345" y="255"/>
                  </a:lnTo>
                  <a:lnTo>
                    <a:pt x="4345" y="240"/>
                  </a:lnTo>
                  <a:lnTo>
                    <a:pt x="4361" y="240"/>
                  </a:lnTo>
                  <a:lnTo>
                    <a:pt x="4361" y="255"/>
                  </a:lnTo>
                  <a:close/>
                  <a:moveTo>
                    <a:pt x="4423" y="440"/>
                  </a:moveTo>
                  <a:lnTo>
                    <a:pt x="4407" y="440"/>
                  </a:lnTo>
                  <a:lnTo>
                    <a:pt x="4407" y="424"/>
                  </a:lnTo>
                  <a:lnTo>
                    <a:pt x="4423" y="424"/>
                  </a:lnTo>
                  <a:lnTo>
                    <a:pt x="4423" y="440"/>
                  </a:lnTo>
                  <a:close/>
                  <a:moveTo>
                    <a:pt x="4423" y="414"/>
                  </a:moveTo>
                  <a:lnTo>
                    <a:pt x="4407" y="414"/>
                  </a:lnTo>
                  <a:lnTo>
                    <a:pt x="4407" y="398"/>
                  </a:lnTo>
                  <a:lnTo>
                    <a:pt x="4423" y="398"/>
                  </a:lnTo>
                  <a:lnTo>
                    <a:pt x="4423" y="414"/>
                  </a:lnTo>
                  <a:close/>
                  <a:moveTo>
                    <a:pt x="4451" y="440"/>
                  </a:moveTo>
                  <a:lnTo>
                    <a:pt x="4436" y="440"/>
                  </a:lnTo>
                  <a:lnTo>
                    <a:pt x="4436" y="424"/>
                  </a:lnTo>
                  <a:lnTo>
                    <a:pt x="4451" y="424"/>
                  </a:lnTo>
                  <a:lnTo>
                    <a:pt x="4451" y="440"/>
                  </a:lnTo>
                  <a:close/>
                  <a:moveTo>
                    <a:pt x="4451" y="414"/>
                  </a:moveTo>
                  <a:lnTo>
                    <a:pt x="4436" y="414"/>
                  </a:lnTo>
                  <a:lnTo>
                    <a:pt x="4436" y="398"/>
                  </a:lnTo>
                  <a:lnTo>
                    <a:pt x="4451" y="398"/>
                  </a:lnTo>
                  <a:lnTo>
                    <a:pt x="4451" y="414"/>
                  </a:lnTo>
                  <a:close/>
                  <a:moveTo>
                    <a:pt x="4555" y="380"/>
                  </a:moveTo>
                  <a:lnTo>
                    <a:pt x="4537" y="380"/>
                  </a:lnTo>
                  <a:lnTo>
                    <a:pt x="4537" y="362"/>
                  </a:lnTo>
                  <a:lnTo>
                    <a:pt x="4555" y="362"/>
                  </a:lnTo>
                  <a:lnTo>
                    <a:pt x="4555" y="380"/>
                  </a:lnTo>
                  <a:close/>
                  <a:moveTo>
                    <a:pt x="4555" y="346"/>
                  </a:moveTo>
                  <a:lnTo>
                    <a:pt x="4537" y="346"/>
                  </a:lnTo>
                  <a:lnTo>
                    <a:pt x="4537" y="328"/>
                  </a:lnTo>
                  <a:lnTo>
                    <a:pt x="4555" y="328"/>
                  </a:lnTo>
                  <a:lnTo>
                    <a:pt x="4555" y="346"/>
                  </a:lnTo>
                  <a:close/>
                  <a:moveTo>
                    <a:pt x="4555" y="312"/>
                  </a:moveTo>
                  <a:lnTo>
                    <a:pt x="4537" y="312"/>
                  </a:lnTo>
                  <a:lnTo>
                    <a:pt x="4537" y="297"/>
                  </a:lnTo>
                  <a:lnTo>
                    <a:pt x="4555" y="297"/>
                  </a:lnTo>
                  <a:lnTo>
                    <a:pt x="4555" y="312"/>
                  </a:lnTo>
                  <a:close/>
                  <a:moveTo>
                    <a:pt x="4586" y="380"/>
                  </a:moveTo>
                  <a:lnTo>
                    <a:pt x="4571" y="380"/>
                  </a:lnTo>
                  <a:lnTo>
                    <a:pt x="4571" y="362"/>
                  </a:lnTo>
                  <a:lnTo>
                    <a:pt x="4586" y="362"/>
                  </a:lnTo>
                  <a:lnTo>
                    <a:pt x="4586" y="380"/>
                  </a:lnTo>
                  <a:close/>
                  <a:moveTo>
                    <a:pt x="4586" y="346"/>
                  </a:moveTo>
                  <a:lnTo>
                    <a:pt x="4571" y="346"/>
                  </a:lnTo>
                  <a:lnTo>
                    <a:pt x="4571" y="328"/>
                  </a:lnTo>
                  <a:lnTo>
                    <a:pt x="4586" y="328"/>
                  </a:lnTo>
                  <a:lnTo>
                    <a:pt x="4586" y="346"/>
                  </a:lnTo>
                  <a:close/>
                  <a:moveTo>
                    <a:pt x="4586" y="312"/>
                  </a:moveTo>
                  <a:lnTo>
                    <a:pt x="4571" y="312"/>
                  </a:lnTo>
                  <a:lnTo>
                    <a:pt x="4571" y="297"/>
                  </a:lnTo>
                  <a:lnTo>
                    <a:pt x="4586" y="297"/>
                  </a:lnTo>
                  <a:lnTo>
                    <a:pt x="4586" y="312"/>
                  </a:lnTo>
                  <a:close/>
                  <a:moveTo>
                    <a:pt x="4620" y="380"/>
                  </a:moveTo>
                  <a:lnTo>
                    <a:pt x="4602" y="380"/>
                  </a:lnTo>
                  <a:lnTo>
                    <a:pt x="4602" y="362"/>
                  </a:lnTo>
                  <a:lnTo>
                    <a:pt x="4620" y="362"/>
                  </a:lnTo>
                  <a:lnTo>
                    <a:pt x="4620" y="380"/>
                  </a:lnTo>
                  <a:close/>
                  <a:moveTo>
                    <a:pt x="4620" y="346"/>
                  </a:moveTo>
                  <a:lnTo>
                    <a:pt x="4602" y="346"/>
                  </a:lnTo>
                  <a:lnTo>
                    <a:pt x="4602" y="328"/>
                  </a:lnTo>
                  <a:lnTo>
                    <a:pt x="4620" y="328"/>
                  </a:lnTo>
                  <a:lnTo>
                    <a:pt x="4620" y="346"/>
                  </a:lnTo>
                  <a:close/>
                  <a:moveTo>
                    <a:pt x="4620" y="312"/>
                  </a:moveTo>
                  <a:lnTo>
                    <a:pt x="4602" y="312"/>
                  </a:lnTo>
                  <a:lnTo>
                    <a:pt x="4602" y="297"/>
                  </a:lnTo>
                  <a:lnTo>
                    <a:pt x="4620" y="297"/>
                  </a:lnTo>
                  <a:lnTo>
                    <a:pt x="4620" y="312"/>
                  </a:lnTo>
                  <a:close/>
                  <a:moveTo>
                    <a:pt x="4651" y="380"/>
                  </a:moveTo>
                  <a:lnTo>
                    <a:pt x="4636" y="380"/>
                  </a:lnTo>
                  <a:lnTo>
                    <a:pt x="4636" y="362"/>
                  </a:lnTo>
                  <a:lnTo>
                    <a:pt x="4651" y="362"/>
                  </a:lnTo>
                  <a:lnTo>
                    <a:pt x="4651" y="380"/>
                  </a:lnTo>
                  <a:close/>
                  <a:moveTo>
                    <a:pt x="4651" y="346"/>
                  </a:moveTo>
                  <a:lnTo>
                    <a:pt x="4636" y="346"/>
                  </a:lnTo>
                  <a:lnTo>
                    <a:pt x="4636" y="328"/>
                  </a:lnTo>
                  <a:lnTo>
                    <a:pt x="4651" y="328"/>
                  </a:lnTo>
                  <a:lnTo>
                    <a:pt x="4651" y="346"/>
                  </a:lnTo>
                  <a:close/>
                  <a:moveTo>
                    <a:pt x="4651" y="312"/>
                  </a:moveTo>
                  <a:lnTo>
                    <a:pt x="4636" y="312"/>
                  </a:lnTo>
                  <a:lnTo>
                    <a:pt x="4636" y="297"/>
                  </a:lnTo>
                  <a:lnTo>
                    <a:pt x="4651" y="297"/>
                  </a:lnTo>
                  <a:lnTo>
                    <a:pt x="4651" y="312"/>
                  </a:lnTo>
                  <a:close/>
                  <a:moveTo>
                    <a:pt x="4685" y="380"/>
                  </a:moveTo>
                  <a:lnTo>
                    <a:pt x="4670" y="380"/>
                  </a:lnTo>
                  <a:lnTo>
                    <a:pt x="4670" y="362"/>
                  </a:lnTo>
                  <a:lnTo>
                    <a:pt x="4685" y="362"/>
                  </a:lnTo>
                  <a:lnTo>
                    <a:pt x="4685" y="380"/>
                  </a:lnTo>
                  <a:close/>
                  <a:moveTo>
                    <a:pt x="4685" y="346"/>
                  </a:moveTo>
                  <a:lnTo>
                    <a:pt x="4670" y="346"/>
                  </a:lnTo>
                  <a:lnTo>
                    <a:pt x="4670" y="328"/>
                  </a:lnTo>
                  <a:lnTo>
                    <a:pt x="4685" y="328"/>
                  </a:lnTo>
                  <a:lnTo>
                    <a:pt x="4685" y="346"/>
                  </a:lnTo>
                  <a:close/>
                  <a:moveTo>
                    <a:pt x="4685" y="312"/>
                  </a:moveTo>
                  <a:lnTo>
                    <a:pt x="4670" y="312"/>
                  </a:lnTo>
                  <a:lnTo>
                    <a:pt x="4670" y="297"/>
                  </a:lnTo>
                  <a:lnTo>
                    <a:pt x="4685" y="297"/>
                  </a:lnTo>
                  <a:lnTo>
                    <a:pt x="4685" y="312"/>
                  </a:lnTo>
                  <a:close/>
                  <a:moveTo>
                    <a:pt x="4716" y="448"/>
                  </a:moveTo>
                  <a:lnTo>
                    <a:pt x="4701" y="448"/>
                  </a:lnTo>
                  <a:lnTo>
                    <a:pt x="4701" y="432"/>
                  </a:lnTo>
                  <a:lnTo>
                    <a:pt x="4716" y="432"/>
                  </a:lnTo>
                  <a:lnTo>
                    <a:pt x="4716" y="448"/>
                  </a:lnTo>
                  <a:close/>
                  <a:moveTo>
                    <a:pt x="4716" y="424"/>
                  </a:moveTo>
                  <a:lnTo>
                    <a:pt x="4701" y="424"/>
                  </a:lnTo>
                  <a:lnTo>
                    <a:pt x="4701" y="409"/>
                  </a:lnTo>
                  <a:lnTo>
                    <a:pt x="4716" y="409"/>
                  </a:lnTo>
                  <a:lnTo>
                    <a:pt x="4716" y="424"/>
                  </a:lnTo>
                  <a:close/>
                  <a:moveTo>
                    <a:pt x="4745" y="448"/>
                  </a:moveTo>
                  <a:lnTo>
                    <a:pt x="4729" y="448"/>
                  </a:lnTo>
                  <a:lnTo>
                    <a:pt x="4729" y="432"/>
                  </a:lnTo>
                  <a:lnTo>
                    <a:pt x="4745" y="432"/>
                  </a:lnTo>
                  <a:lnTo>
                    <a:pt x="4745" y="448"/>
                  </a:lnTo>
                  <a:close/>
                  <a:moveTo>
                    <a:pt x="4745" y="424"/>
                  </a:moveTo>
                  <a:lnTo>
                    <a:pt x="4729" y="424"/>
                  </a:lnTo>
                  <a:lnTo>
                    <a:pt x="4729" y="409"/>
                  </a:lnTo>
                  <a:lnTo>
                    <a:pt x="4745" y="409"/>
                  </a:lnTo>
                  <a:lnTo>
                    <a:pt x="4745" y="424"/>
                  </a:lnTo>
                  <a:close/>
                  <a:moveTo>
                    <a:pt x="4947" y="414"/>
                  </a:moveTo>
                  <a:lnTo>
                    <a:pt x="4934" y="414"/>
                  </a:lnTo>
                  <a:lnTo>
                    <a:pt x="4934" y="398"/>
                  </a:lnTo>
                  <a:lnTo>
                    <a:pt x="4947" y="398"/>
                  </a:lnTo>
                  <a:lnTo>
                    <a:pt x="4947" y="414"/>
                  </a:lnTo>
                  <a:close/>
                  <a:moveTo>
                    <a:pt x="4947" y="391"/>
                  </a:moveTo>
                  <a:lnTo>
                    <a:pt x="4934" y="391"/>
                  </a:lnTo>
                  <a:lnTo>
                    <a:pt x="4934" y="375"/>
                  </a:lnTo>
                  <a:lnTo>
                    <a:pt x="4947" y="375"/>
                  </a:lnTo>
                  <a:lnTo>
                    <a:pt x="4947" y="391"/>
                  </a:lnTo>
                  <a:close/>
                  <a:moveTo>
                    <a:pt x="4976" y="414"/>
                  </a:moveTo>
                  <a:lnTo>
                    <a:pt x="4960" y="414"/>
                  </a:lnTo>
                  <a:lnTo>
                    <a:pt x="4960" y="398"/>
                  </a:lnTo>
                  <a:lnTo>
                    <a:pt x="4976" y="398"/>
                  </a:lnTo>
                  <a:lnTo>
                    <a:pt x="4976" y="414"/>
                  </a:lnTo>
                  <a:close/>
                  <a:moveTo>
                    <a:pt x="4976" y="391"/>
                  </a:moveTo>
                  <a:lnTo>
                    <a:pt x="4960" y="391"/>
                  </a:lnTo>
                  <a:lnTo>
                    <a:pt x="4960" y="375"/>
                  </a:lnTo>
                  <a:lnTo>
                    <a:pt x="4976" y="375"/>
                  </a:lnTo>
                  <a:lnTo>
                    <a:pt x="4976" y="391"/>
                  </a:lnTo>
                  <a:close/>
                  <a:moveTo>
                    <a:pt x="5059" y="341"/>
                  </a:moveTo>
                  <a:lnTo>
                    <a:pt x="5074" y="341"/>
                  </a:lnTo>
                  <a:lnTo>
                    <a:pt x="5074" y="357"/>
                  </a:lnTo>
                  <a:lnTo>
                    <a:pt x="5059" y="357"/>
                  </a:lnTo>
                  <a:lnTo>
                    <a:pt x="5059" y="341"/>
                  </a:lnTo>
                  <a:close/>
                  <a:moveTo>
                    <a:pt x="5023" y="240"/>
                  </a:moveTo>
                  <a:lnTo>
                    <a:pt x="5038" y="240"/>
                  </a:lnTo>
                  <a:lnTo>
                    <a:pt x="5038" y="255"/>
                  </a:lnTo>
                  <a:lnTo>
                    <a:pt x="5023" y="255"/>
                  </a:lnTo>
                  <a:lnTo>
                    <a:pt x="5023" y="240"/>
                  </a:lnTo>
                  <a:close/>
                  <a:moveTo>
                    <a:pt x="5010" y="279"/>
                  </a:moveTo>
                  <a:lnTo>
                    <a:pt x="4994" y="279"/>
                  </a:lnTo>
                  <a:lnTo>
                    <a:pt x="4994" y="263"/>
                  </a:lnTo>
                  <a:lnTo>
                    <a:pt x="5010" y="263"/>
                  </a:lnTo>
                  <a:lnTo>
                    <a:pt x="5010" y="279"/>
                  </a:lnTo>
                  <a:close/>
                  <a:moveTo>
                    <a:pt x="5010" y="255"/>
                  </a:moveTo>
                  <a:lnTo>
                    <a:pt x="4994" y="255"/>
                  </a:lnTo>
                  <a:lnTo>
                    <a:pt x="4994" y="240"/>
                  </a:lnTo>
                  <a:lnTo>
                    <a:pt x="5010" y="240"/>
                  </a:lnTo>
                  <a:lnTo>
                    <a:pt x="5010" y="255"/>
                  </a:lnTo>
                  <a:close/>
                  <a:moveTo>
                    <a:pt x="5023" y="263"/>
                  </a:moveTo>
                  <a:lnTo>
                    <a:pt x="5038" y="263"/>
                  </a:lnTo>
                  <a:lnTo>
                    <a:pt x="5038" y="279"/>
                  </a:lnTo>
                  <a:lnTo>
                    <a:pt x="5023" y="279"/>
                  </a:lnTo>
                  <a:lnTo>
                    <a:pt x="5023" y="263"/>
                  </a:lnTo>
                  <a:close/>
                  <a:moveTo>
                    <a:pt x="5049" y="380"/>
                  </a:moveTo>
                  <a:lnTo>
                    <a:pt x="5033" y="380"/>
                  </a:lnTo>
                  <a:lnTo>
                    <a:pt x="5033" y="365"/>
                  </a:lnTo>
                  <a:lnTo>
                    <a:pt x="5049" y="365"/>
                  </a:lnTo>
                  <a:lnTo>
                    <a:pt x="5049" y="380"/>
                  </a:lnTo>
                  <a:close/>
                  <a:moveTo>
                    <a:pt x="5049" y="357"/>
                  </a:moveTo>
                  <a:lnTo>
                    <a:pt x="5033" y="357"/>
                  </a:lnTo>
                  <a:lnTo>
                    <a:pt x="5033" y="341"/>
                  </a:lnTo>
                  <a:lnTo>
                    <a:pt x="5049" y="341"/>
                  </a:lnTo>
                  <a:lnTo>
                    <a:pt x="5049" y="357"/>
                  </a:lnTo>
                  <a:close/>
                  <a:moveTo>
                    <a:pt x="5059" y="380"/>
                  </a:moveTo>
                  <a:lnTo>
                    <a:pt x="5059" y="365"/>
                  </a:lnTo>
                  <a:lnTo>
                    <a:pt x="5074" y="365"/>
                  </a:lnTo>
                  <a:lnTo>
                    <a:pt x="5074" y="380"/>
                  </a:lnTo>
                  <a:lnTo>
                    <a:pt x="5059" y="380"/>
                  </a:lnTo>
                  <a:close/>
                  <a:moveTo>
                    <a:pt x="5604" y="279"/>
                  </a:moveTo>
                  <a:lnTo>
                    <a:pt x="5588" y="279"/>
                  </a:lnTo>
                  <a:lnTo>
                    <a:pt x="5588" y="263"/>
                  </a:lnTo>
                  <a:lnTo>
                    <a:pt x="5604" y="263"/>
                  </a:lnTo>
                  <a:lnTo>
                    <a:pt x="5604" y="279"/>
                  </a:lnTo>
                  <a:close/>
                  <a:moveTo>
                    <a:pt x="5604" y="255"/>
                  </a:moveTo>
                  <a:lnTo>
                    <a:pt x="5588" y="255"/>
                  </a:lnTo>
                  <a:lnTo>
                    <a:pt x="5588" y="240"/>
                  </a:lnTo>
                  <a:lnTo>
                    <a:pt x="5604" y="240"/>
                  </a:lnTo>
                  <a:lnTo>
                    <a:pt x="5604" y="255"/>
                  </a:lnTo>
                  <a:close/>
                  <a:moveTo>
                    <a:pt x="5633" y="279"/>
                  </a:moveTo>
                  <a:lnTo>
                    <a:pt x="5617" y="279"/>
                  </a:lnTo>
                  <a:lnTo>
                    <a:pt x="5617" y="263"/>
                  </a:lnTo>
                  <a:lnTo>
                    <a:pt x="5633" y="263"/>
                  </a:lnTo>
                  <a:lnTo>
                    <a:pt x="5633" y="279"/>
                  </a:lnTo>
                  <a:close/>
                  <a:moveTo>
                    <a:pt x="5633" y="255"/>
                  </a:moveTo>
                  <a:lnTo>
                    <a:pt x="5617" y="255"/>
                  </a:lnTo>
                  <a:lnTo>
                    <a:pt x="5617" y="240"/>
                  </a:lnTo>
                  <a:lnTo>
                    <a:pt x="5633" y="240"/>
                  </a:lnTo>
                  <a:lnTo>
                    <a:pt x="5633" y="255"/>
                  </a:lnTo>
                  <a:close/>
                  <a:moveTo>
                    <a:pt x="5695" y="440"/>
                  </a:moveTo>
                  <a:lnTo>
                    <a:pt x="5679" y="440"/>
                  </a:lnTo>
                  <a:lnTo>
                    <a:pt x="5679" y="424"/>
                  </a:lnTo>
                  <a:lnTo>
                    <a:pt x="5695" y="424"/>
                  </a:lnTo>
                  <a:lnTo>
                    <a:pt x="5695" y="440"/>
                  </a:lnTo>
                  <a:close/>
                  <a:moveTo>
                    <a:pt x="5695" y="414"/>
                  </a:moveTo>
                  <a:lnTo>
                    <a:pt x="5679" y="414"/>
                  </a:lnTo>
                  <a:lnTo>
                    <a:pt x="5679" y="398"/>
                  </a:lnTo>
                  <a:lnTo>
                    <a:pt x="5695" y="398"/>
                  </a:lnTo>
                  <a:lnTo>
                    <a:pt x="5695" y="414"/>
                  </a:lnTo>
                  <a:close/>
                  <a:moveTo>
                    <a:pt x="5723" y="440"/>
                  </a:moveTo>
                  <a:lnTo>
                    <a:pt x="5708" y="440"/>
                  </a:lnTo>
                  <a:lnTo>
                    <a:pt x="5708" y="424"/>
                  </a:lnTo>
                  <a:lnTo>
                    <a:pt x="5723" y="424"/>
                  </a:lnTo>
                  <a:lnTo>
                    <a:pt x="5723" y="440"/>
                  </a:lnTo>
                  <a:close/>
                  <a:moveTo>
                    <a:pt x="5723" y="414"/>
                  </a:moveTo>
                  <a:lnTo>
                    <a:pt x="5708" y="414"/>
                  </a:lnTo>
                  <a:lnTo>
                    <a:pt x="5708" y="398"/>
                  </a:lnTo>
                  <a:lnTo>
                    <a:pt x="5723" y="398"/>
                  </a:lnTo>
                  <a:lnTo>
                    <a:pt x="5723" y="414"/>
                  </a:lnTo>
                  <a:close/>
                  <a:moveTo>
                    <a:pt x="5825" y="380"/>
                  </a:moveTo>
                  <a:lnTo>
                    <a:pt x="5809" y="380"/>
                  </a:lnTo>
                  <a:lnTo>
                    <a:pt x="5809" y="362"/>
                  </a:lnTo>
                  <a:lnTo>
                    <a:pt x="5825" y="362"/>
                  </a:lnTo>
                  <a:lnTo>
                    <a:pt x="5825" y="380"/>
                  </a:lnTo>
                  <a:close/>
                  <a:moveTo>
                    <a:pt x="5825" y="346"/>
                  </a:moveTo>
                  <a:lnTo>
                    <a:pt x="5809" y="346"/>
                  </a:lnTo>
                  <a:lnTo>
                    <a:pt x="5809" y="328"/>
                  </a:lnTo>
                  <a:lnTo>
                    <a:pt x="5825" y="328"/>
                  </a:lnTo>
                  <a:lnTo>
                    <a:pt x="5825" y="346"/>
                  </a:lnTo>
                  <a:close/>
                  <a:moveTo>
                    <a:pt x="5825" y="312"/>
                  </a:moveTo>
                  <a:lnTo>
                    <a:pt x="5809" y="312"/>
                  </a:lnTo>
                  <a:lnTo>
                    <a:pt x="5809" y="297"/>
                  </a:lnTo>
                  <a:lnTo>
                    <a:pt x="5825" y="297"/>
                  </a:lnTo>
                  <a:lnTo>
                    <a:pt x="5825" y="312"/>
                  </a:lnTo>
                  <a:close/>
                  <a:moveTo>
                    <a:pt x="5858" y="380"/>
                  </a:moveTo>
                  <a:lnTo>
                    <a:pt x="5843" y="380"/>
                  </a:lnTo>
                  <a:lnTo>
                    <a:pt x="5843" y="362"/>
                  </a:lnTo>
                  <a:lnTo>
                    <a:pt x="5858" y="362"/>
                  </a:lnTo>
                  <a:lnTo>
                    <a:pt x="5858" y="380"/>
                  </a:lnTo>
                  <a:close/>
                  <a:moveTo>
                    <a:pt x="5858" y="346"/>
                  </a:moveTo>
                  <a:lnTo>
                    <a:pt x="5843" y="346"/>
                  </a:lnTo>
                  <a:lnTo>
                    <a:pt x="5843" y="328"/>
                  </a:lnTo>
                  <a:lnTo>
                    <a:pt x="5858" y="328"/>
                  </a:lnTo>
                  <a:lnTo>
                    <a:pt x="5858" y="346"/>
                  </a:lnTo>
                  <a:close/>
                  <a:moveTo>
                    <a:pt x="5858" y="312"/>
                  </a:moveTo>
                  <a:lnTo>
                    <a:pt x="5843" y="312"/>
                  </a:lnTo>
                  <a:lnTo>
                    <a:pt x="5843" y="297"/>
                  </a:lnTo>
                  <a:lnTo>
                    <a:pt x="5858" y="297"/>
                  </a:lnTo>
                  <a:lnTo>
                    <a:pt x="5858" y="312"/>
                  </a:lnTo>
                  <a:close/>
                  <a:moveTo>
                    <a:pt x="5892" y="380"/>
                  </a:moveTo>
                  <a:lnTo>
                    <a:pt x="5874" y="380"/>
                  </a:lnTo>
                  <a:lnTo>
                    <a:pt x="5874" y="362"/>
                  </a:lnTo>
                  <a:lnTo>
                    <a:pt x="5892" y="362"/>
                  </a:lnTo>
                  <a:lnTo>
                    <a:pt x="5892" y="380"/>
                  </a:lnTo>
                  <a:close/>
                  <a:moveTo>
                    <a:pt x="5892" y="346"/>
                  </a:moveTo>
                  <a:lnTo>
                    <a:pt x="5874" y="346"/>
                  </a:lnTo>
                  <a:lnTo>
                    <a:pt x="5874" y="328"/>
                  </a:lnTo>
                  <a:lnTo>
                    <a:pt x="5892" y="328"/>
                  </a:lnTo>
                  <a:lnTo>
                    <a:pt x="5892" y="346"/>
                  </a:lnTo>
                  <a:close/>
                  <a:moveTo>
                    <a:pt x="5892" y="312"/>
                  </a:moveTo>
                  <a:lnTo>
                    <a:pt x="5874" y="312"/>
                  </a:lnTo>
                  <a:lnTo>
                    <a:pt x="5874" y="297"/>
                  </a:lnTo>
                  <a:lnTo>
                    <a:pt x="5892" y="297"/>
                  </a:lnTo>
                  <a:lnTo>
                    <a:pt x="5892" y="312"/>
                  </a:lnTo>
                  <a:close/>
                  <a:moveTo>
                    <a:pt x="5923" y="380"/>
                  </a:moveTo>
                  <a:lnTo>
                    <a:pt x="5908" y="380"/>
                  </a:lnTo>
                  <a:lnTo>
                    <a:pt x="5908" y="362"/>
                  </a:lnTo>
                  <a:lnTo>
                    <a:pt x="5923" y="362"/>
                  </a:lnTo>
                  <a:lnTo>
                    <a:pt x="5923" y="380"/>
                  </a:lnTo>
                  <a:close/>
                  <a:moveTo>
                    <a:pt x="5923" y="346"/>
                  </a:moveTo>
                  <a:lnTo>
                    <a:pt x="5908" y="346"/>
                  </a:lnTo>
                  <a:lnTo>
                    <a:pt x="5908" y="328"/>
                  </a:lnTo>
                  <a:lnTo>
                    <a:pt x="5923" y="328"/>
                  </a:lnTo>
                  <a:lnTo>
                    <a:pt x="5923" y="346"/>
                  </a:lnTo>
                  <a:close/>
                  <a:moveTo>
                    <a:pt x="5923" y="312"/>
                  </a:moveTo>
                  <a:lnTo>
                    <a:pt x="5908" y="312"/>
                  </a:lnTo>
                  <a:lnTo>
                    <a:pt x="5908" y="297"/>
                  </a:lnTo>
                  <a:lnTo>
                    <a:pt x="5923" y="297"/>
                  </a:lnTo>
                  <a:lnTo>
                    <a:pt x="5923" y="312"/>
                  </a:lnTo>
                  <a:close/>
                  <a:moveTo>
                    <a:pt x="5957" y="380"/>
                  </a:moveTo>
                  <a:lnTo>
                    <a:pt x="5939" y="380"/>
                  </a:lnTo>
                  <a:lnTo>
                    <a:pt x="5939" y="362"/>
                  </a:lnTo>
                  <a:lnTo>
                    <a:pt x="5957" y="362"/>
                  </a:lnTo>
                  <a:lnTo>
                    <a:pt x="5957" y="380"/>
                  </a:lnTo>
                  <a:close/>
                  <a:moveTo>
                    <a:pt x="5957" y="346"/>
                  </a:moveTo>
                  <a:lnTo>
                    <a:pt x="5939" y="346"/>
                  </a:lnTo>
                  <a:lnTo>
                    <a:pt x="5939" y="328"/>
                  </a:lnTo>
                  <a:lnTo>
                    <a:pt x="5957" y="328"/>
                  </a:lnTo>
                  <a:lnTo>
                    <a:pt x="5957" y="346"/>
                  </a:lnTo>
                  <a:close/>
                  <a:moveTo>
                    <a:pt x="5957" y="312"/>
                  </a:moveTo>
                  <a:lnTo>
                    <a:pt x="5939" y="312"/>
                  </a:lnTo>
                  <a:lnTo>
                    <a:pt x="5939" y="297"/>
                  </a:lnTo>
                  <a:lnTo>
                    <a:pt x="5957" y="297"/>
                  </a:lnTo>
                  <a:lnTo>
                    <a:pt x="5957" y="312"/>
                  </a:lnTo>
                  <a:close/>
                  <a:moveTo>
                    <a:pt x="5988" y="448"/>
                  </a:moveTo>
                  <a:lnTo>
                    <a:pt x="5973" y="448"/>
                  </a:lnTo>
                  <a:lnTo>
                    <a:pt x="5973" y="432"/>
                  </a:lnTo>
                  <a:lnTo>
                    <a:pt x="5988" y="432"/>
                  </a:lnTo>
                  <a:lnTo>
                    <a:pt x="5988" y="448"/>
                  </a:lnTo>
                  <a:close/>
                  <a:moveTo>
                    <a:pt x="5988" y="424"/>
                  </a:moveTo>
                  <a:lnTo>
                    <a:pt x="5973" y="424"/>
                  </a:lnTo>
                  <a:lnTo>
                    <a:pt x="5973" y="409"/>
                  </a:lnTo>
                  <a:lnTo>
                    <a:pt x="5988" y="409"/>
                  </a:lnTo>
                  <a:lnTo>
                    <a:pt x="5988" y="424"/>
                  </a:lnTo>
                  <a:close/>
                  <a:moveTo>
                    <a:pt x="6014" y="448"/>
                  </a:moveTo>
                  <a:lnTo>
                    <a:pt x="6001" y="448"/>
                  </a:lnTo>
                  <a:lnTo>
                    <a:pt x="6001" y="432"/>
                  </a:lnTo>
                  <a:lnTo>
                    <a:pt x="6014" y="432"/>
                  </a:lnTo>
                  <a:lnTo>
                    <a:pt x="6014" y="448"/>
                  </a:lnTo>
                  <a:close/>
                  <a:moveTo>
                    <a:pt x="6014" y="424"/>
                  </a:moveTo>
                  <a:lnTo>
                    <a:pt x="6001" y="424"/>
                  </a:lnTo>
                  <a:lnTo>
                    <a:pt x="6001" y="409"/>
                  </a:lnTo>
                  <a:lnTo>
                    <a:pt x="6014" y="409"/>
                  </a:lnTo>
                  <a:lnTo>
                    <a:pt x="6014" y="424"/>
                  </a:lnTo>
                  <a:close/>
                  <a:moveTo>
                    <a:pt x="6219" y="414"/>
                  </a:moveTo>
                  <a:lnTo>
                    <a:pt x="6204" y="414"/>
                  </a:lnTo>
                  <a:lnTo>
                    <a:pt x="6204" y="398"/>
                  </a:lnTo>
                  <a:lnTo>
                    <a:pt x="6219" y="398"/>
                  </a:lnTo>
                  <a:lnTo>
                    <a:pt x="6219" y="414"/>
                  </a:lnTo>
                  <a:close/>
                  <a:moveTo>
                    <a:pt x="6219" y="391"/>
                  </a:moveTo>
                  <a:lnTo>
                    <a:pt x="6204" y="391"/>
                  </a:lnTo>
                  <a:lnTo>
                    <a:pt x="6204" y="375"/>
                  </a:lnTo>
                  <a:lnTo>
                    <a:pt x="6219" y="375"/>
                  </a:lnTo>
                  <a:lnTo>
                    <a:pt x="6219" y="391"/>
                  </a:lnTo>
                  <a:close/>
                  <a:moveTo>
                    <a:pt x="6248" y="414"/>
                  </a:moveTo>
                  <a:lnTo>
                    <a:pt x="6232" y="414"/>
                  </a:lnTo>
                  <a:lnTo>
                    <a:pt x="6232" y="398"/>
                  </a:lnTo>
                  <a:lnTo>
                    <a:pt x="6248" y="398"/>
                  </a:lnTo>
                  <a:lnTo>
                    <a:pt x="6248" y="414"/>
                  </a:lnTo>
                  <a:close/>
                  <a:moveTo>
                    <a:pt x="6248" y="391"/>
                  </a:moveTo>
                  <a:lnTo>
                    <a:pt x="6232" y="391"/>
                  </a:lnTo>
                  <a:lnTo>
                    <a:pt x="6232" y="375"/>
                  </a:lnTo>
                  <a:lnTo>
                    <a:pt x="6248" y="375"/>
                  </a:lnTo>
                  <a:lnTo>
                    <a:pt x="6248" y="391"/>
                  </a:lnTo>
                  <a:close/>
                  <a:moveTo>
                    <a:pt x="6294" y="240"/>
                  </a:moveTo>
                  <a:lnTo>
                    <a:pt x="6310" y="240"/>
                  </a:lnTo>
                  <a:lnTo>
                    <a:pt x="6310" y="255"/>
                  </a:lnTo>
                  <a:lnTo>
                    <a:pt x="6294" y="255"/>
                  </a:lnTo>
                  <a:lnTo>
                    <a:pt x="6294" y="240"/>
                  </a:lnTo>
                  <a:close/>
                  <a:moveTo>
                    <a:pt x="6282" y="279"/>
                  </a:moveTo>
                  <a:lnTo>
                    <a:pt x="6266" y="279"/>
                  </a:lnTo>
                  <a:lnTo>
                    <a:pt x="6266" y="263"/>
                  </a:lnTo>
                  <a:lnTo>
                    <a:pt x="6282" y="263"/>
                  </a:lnTo>
                  <a:lnTo>
                    <a:pt x="6282" y="279"/>
                  </a:lnTo>
                  <a:close/>
                  <a:moveTo>
                    <a:pt x="6282" y="255"/>
                  </a:moveTo>
                  <a:lnTo>
                    <a:pt x="6266" y="255"/>
                  </a:lnTo>
                  <a:lnTo>
                    <a:pt x="6266" y="240"/>
                  </a:lnTo>
                  <a:lnTo>
                    <a:pt x="6282" y="240"/>
                  </a:lnTo>
                  <a:lnTo>
                    <a:pt x="6282" y="255"/>
                  </a:lnTo>
                  <a:close/>
                  <a:moveTo>
                    <a:pt x="6294" y="263"/>
                  </a:moveTo>
                  <a:lnTo>
                    <a:pt x="6310" y="263"/>
                  </a:lnTo>
                  <a:lnTo>
                    <a:pt x="6310" y="279"/>
                  </a:lnTo>
                  <a:lnTo>
                    <a:pt x="6294" y="279"/>
                  </a:lnTo>
                  <a:lnTo>
                    <a:pt x="6294" y="263"/>
                  </a:lnTo>
                  <a:close/>
                  <a:moveTo>
                    <a:pt x="6318" y="380"/>
                  </a:moveTo>
                  <a:lnTo>
                    <a:pt x="6302" y="380"/>
                  </a:lnTo>
                  <a:lnTo>
                    <a:pt x="6302" y="365"/>
                  </a:lnTo>
                  <a:lnTo>
                    <a:pt x="6318" y="365"/>
                  </a:lnTo>
                  <a:lnTo>
                    <a:pt x="6318" y="380"/>
                  </a:lnTo>
                  <a:close/>
                  <a:moveTo>
                    <a:pt x="6318" y="357"/>
                  </a:moveTo>
                  <a:lnTo>
                    <a:pt x="6302" y="357"/>
                  </a:lnTo>
                  <a:lnTo>
                    <a:pt x="6302" y="341"/>
                  </a:lnTo>
                  <a:lnTo>
                    <a:pt x="6318" y="341"/>
                  </a:lnTo>
                  <a:lnTo>
                    <a:pt x="6318" y="357"/>
                  </a:lnTo>
                  <a:close/>
                  <a:moveTo>
                    <a:pt x="6346" y="380"/>
                  </a:moveTo>
                  <a:lnTo>
                    <a:pt x="6331" y="380"/>
                  </a:lnTo>
                  <a:lnTo>
                    <a:pt x="6331" y="365"/>
                  </a:lnTo>
                  <a:lnTo>
                    <a:pt x="6346" y="365"/>
                  </a:lnTo>
                  <a:lnTo>
                    <a:pt x="6346" y="380"/>
                  </a:lnTo>
                  <a:close/>
                  <a:moveTo>
                    <a:pt x="6346" y="357"/>
                  </a:moveTo>
                  <a:lnTo>
                    <a:pt x="6331" y="357"/>
                  </a:lnTo>
                  <a:lnTo>
                    <a:pt x="6331" y="341"/>
                  </a:lnTo>
                  <a:lnTo>
                    <a:pt x="6346" y="341"/>
                  </a:lnTo>
                  <a:lnTo>
                    <a:pt x="6346" y="357"/>
                  </a:lnTo>
                  <a:close/>
                  <a:moveTo>
                    <a:pt x="6881" y="279"/>
                  </a:moveTo>
                  <a:lnTo>
                    <a:pt x="6866" y="279"/>
                  </a:lnTo>
                  <a:lnTo>
                    <a:pt x="6866" y="263"/>
                  </a:lnTo>
                  <a:lnTo>
                    <a:pt x="6881" y="263"/>
                  </a:lnTo>
                  <a:lnTo>
                    <a:pt x="6881" y="279"/>
                  </a:lnTo>
                  <a:close/>
                  <a:moveTo>
                    <a:pt x="6881" y="255"/>
                  </a:moveTo>
                  <a:lnTo>
                    <a:pt x="6866" y="255"/>
                  </a:lnTo>
                  <a:lnTo>
                    <a:pt x="6866" y="240"/>
                  </a:lnTo>
                  <a:lnTo>
                    <a:pt x="6881" y="240"/>
                  </a:lnTo>
                  <a:lnTo>
                    <a:pt x="6881" y="255"/>
                  </a:lnTo>
                  <a:close/>
                  <a:moveTo>
                    <a:pt x="6910" y="279"/>
                  </a:moveTo>
                  <a:lnTo>
                    <a:pt x="6894" y="279"/>
                  </a:lnTo>
                  <a:lnTo>
                    <a:pt x="6894" y="263"/>
                  </a:lnTo>
                  <a:lnTo>
                    <a:pt x="6910" y="263"/>
                  </a:lnTo>
                  <a:lnTo>
                    <a:pt x="6910" y="279"/>
                  </a:lnTo>
                  <a:close/>
                  <a:moveTo>
                    <a:pt x="6910" y="255"/>
                  </a:moveTo>
                  <a:lnTo>
                    <a:pt x="6894" y="255"/>
                  </a:lnTo>
                  <a:lnTo>
                    <a:pt x="6894" y="240"/>
                  </a:lnTo>
                  <a:lnTo>
                    <a:pt x="6910" y="240"/>
                  </a:lnTo>
                  <a:lnTo>
                    <a:pt x="6910" y="255"/>
                  </a:lnTo>
                  <a:close/>
                  <a:moveTo>
                    <a:pt x="6972" y="440"/>
                  </a:moveTo>
                  <a:lnTo>
                    <a:pt x="6956" y="440"/>
                  </a:lnTo>
                  <a:lnTo>
                    <a:pt x="6956" y="424"/>
                  </a:lnTo>
                  <a:lnTo>
                    <a:pt x="6972" y="424"/>
                  </a:lnTo>
                  <a:lnTo>
                    <a:pt x="6972" y="440"/>
                  </a:lnTo>
                  <a:close/>
                  <a:moveTo>
                    <a:pt x="6972" y="414"/>
                  </a:moveTo>
                  <a:lnTo>
                    <a:pt x="6956" y="414"/>
                  </a:lnTo>
                  <a:lnTo>
                    <a:pt x="6956" y="398"/>
                  </a:lnTo>
                  <a:lnTo>
                    <a:pt x="6972" y="398"/>
                  </a:lnTo>
                  <a:lnTo>
                    <a:pt x="6972" y="414"/>
                  </a:lnTo>
                  <a:close/>
                  <a:moveTo>
                    <a:pt x="7001" y="440"/>
                  </a:moveTo>
                  <a:lnTo>
                    <a:pt x="6985" y="440"/>
                  </a:lnTo>
                  <a:lnTo>
                    <a:pt x="6985" y="424"/>
                  </a:lnTo>
                  <a:lnTo>
                    <a:pt x="7001" y="424"/>
                  </a:lnTo>
                  <a:lnTo>
                    <a:pt x="7001" y="440"/>
                  </a:lnTo>
                  <a:close/>
                  <a:moveTo>
                    <a:pt x="7001" y="414"/>
                  </a:moveTo>
                  <a:lnTo>
                    <a:pt x="6985" y="414"/>
                  </a:lnTo>
                  <a:lnTo>
                    <a:pt x="6985" y="398"/>
                  </a:lnTo>
                  <a:lnTo>
                    <a:pt x="7001" y="398"/>
                  </a:lnTo>
                  <a:lnTo>
                    <a:pt x="7001" y="414"/>
                  </a:lnTo>
                  <a:close/>
                  <a:moveTo>
                    <a:pt x="7104" y="380"/>
                  </a:moveTo>
                  <a:lnTo>
                    <a:pt x="7089" y="380"/>
                  </a:lnTo>
                  <a:lnTo>
                    <a:pt x="7089" y="362"/>
                  </a:lnTo>
                  <a:lnTo>
                    <a:pt x="7104" y="362"/>
                  </a:lnTo>
                  <a:lnTo>
                    <a:pt x="7104" y="380"/>
                  </a:lnTo>
                  <a:close/>
                  <a:moveTo>
                    <a:pt x="7104" y="346"/>
                  </a:moveTo>
                  <a:lnTo>
                    <a:pt x="7089" y="346"/>
                  </a:lnTo>
                  <a:lnTo>
                    <a:pt x="7089" y="328"/>
                  </a:lnTo>
                  <a:lnTo>
                    <a:pt x="7104" y="328"/>
                  </a:lnTo>
                  <a:lnTo>
                    <a:pt x="7104" y="346"/>
                  </a:lnTo>
                  <a:close/>
                  <a:moveTo>
                    <a:pt x="7104" y="312"/>
                  </a:moveTo>
                  <a:lnTo>
                    <a:pt x="7089" y="312"/>
                  </a:lnTo>
                  <a:lnTo>
                    <a:pt x="7089" y="297"/>
                  </a:lnTo>
                  <a:lnTo>
                    <a:pt x="7104" y="297"/>
                  </a:lnTo>
                  <a:lnTo>
                    <a:pt x="7104" y="312"/>
                  </a:lnTo>
                  <a:close/>
                  <a:moveTo>
                    <a:pt x="7136" y="380"/>
                  </a:moveTo>
                  <a:lnTo>
                    <a:pt x="7120" y="380"/>
                  </a:lnTo>
                  <a:lnTo>
                    <a:pt x="7120" y="362"/>
                  </a:lnTo>
                  <a:lnTo>
                    <a:pt x="7136" y="362"/>
                  </a:lnTo>
                  <a:lnTo>
                    <a:pt x="7136" y="380"/>
                  </a:lnTo>
                  <a:close/>
                  <a:moveTo>
                    <a:pt x="7136" y="346"/>
                  </a:moveTo>
                  <a:lnTo>
                    <a:pt x="7120" y="346"/>
                  </a:lnTo>
                  <a:lnTo>
                    <a:pt x="7120" y="328"/>
                  </a:lnTo>
                  <a:lnTo>
                    <a:pt x="7136" y="328"/>
                  </a:lnTo>
                  <a:lnTo>
                    <a:pt x="7136" y="346"/>
                  </a:lnTo>
                  <a:close/>
                  <a:moveTo>
                    <a:pt x="7136" y="312"/>
                  </a:moveTo>
                  <a:lnTo>
                    <a:pt x="7120" y="312"/>
                  </a:lnTo>
                  <a:lnTo>
                    <a:pt x="7120" y="297"/>
                  </a:lnTo>
                  <a:lnTo>
                    <a:pt x="7136" y="297"/>
                  </a:lnTo>
                  <a:lnTo>
                    <a:pt x="7136" y="312"/>
                  </a:lnTo>
                  <a:close/>
                  <a:moveTo>
                    <a:pt x="7169" y="380"/>
                  </a:moveTo>
                  <a:lnTo>
                    <a:pt x="7154" y="380"/>
                  </a:lnTo>
                  <a:lnTo>
                    <a:pt x="7154" y="362"/>
                  </a:lnTo>
                  <a:lnTo>
                    <a:pt x="7169" y="362"/>
                  </a:lnTo>
                  <a:lnTo>
                    <a:pt x="7169" y="380"/>
                  </a:lnTo>
                  <a:close/>
                  <a:moveTo>
                    <a:pt x="7169" y="346"/>
                  </a:moveTo>
                  <a:lnTo>
                    <a:pt x="7154" y="346"/>
                  </a:lnTo>
                  <a:lnTo>
                    <a:pt x="7154" y="328"/>
                  </a:lnTo>
                  <a:lnTo>
                    <a:pt x="7169" y="328"/>
                  </a:lnTo>
                  <a:lnTo>
                    <a:pt x="7169" y="346"/>
                  </a:lnTo>
                  <a:close/>
                  <a:moveTo>
                    <a:pt x="7169" y="312"/>
                  </a:moveTo>
                  <a:lnTo>
                    <a:pt x="7154" y="312"/>
                  </a:lnTo>
                  <a:lnTo>
                    <a:pt x="7154" y="297"/>
                  </a:lnTo>
                  <a:lnTo>
                    <a:pt x="7169" y="297"/>
                  </a:lnTo>
                  <a:lnTo>
                    <a:pt x="7169" y="312"/>
                  </a:lnTo>
                  <a:close/>
                  <a:moveTo>
                    <a:pt x="7203" y="380"/>
                  </a:moveTo>
                  <a:lnTo>
                    <a:pt x="7185" y="380"/>
                  </a:lnTo>
                  <a:lnTo>
                    <a:pt x="7185" y="362"/>
                  </a:lnTo>
                  <a:lnTo>
                    <a:pt x="7203" y="362"/>
                  </a:lnTo>
                  <a:lnTo>
                    <a:pt x="7203" y="380"/>
                  </a:lnTo>
                  <a:close/>
                  <a:moveTo>
                    <a:pt x="7203" y="346"/>
                  </a:moveTo>
                  <a:lnTo>
                    <a:pt x="7185" y="346"/>
                  </a:lnTo>
                  <a:lnTo>
                    <a:pt x="7185" y="328"/>
                  </a:lnTo>
                  <a:lnTo>
                    <a:pt x="7203" y="328"/>
                  </a:lnTo>
                  <a:lnTo>
                    <a:pt x="7203" y="346"/>
                  </a:lnTo>
                  <a:close/>
                  <a:moveTo>
                    <a:pt x="7203" y="312"/>
                  </a:moveTo>
                  <a:lnTo>
                    <a:pt x="7185" y="312"/>
                  </a:lnTo>
                  <a:lnTo>
                    <a:pt x="7185" y="297"/>
                  </a:lnTo>
                  <a:lnTo>
                    <a:pt x="7203" y="297"/>
                  </a:lnTo>
                  <a:lnTo>
                    <a:pt x="7203" y="312"/>
                  </a:lnTo>
                  <a:close/>
                  <a:moveTo>
                    <a:pt x="7234" y="380"/>
                  </a:moveTo>
                  <a:lnTo>
                    <a:pt x="7219" y="380"/>
                  </a:lnTo>
                  <a:lnTo>
                    <a:pt x="7219" y="362"/>
                  </a:lnTo>
                  <a:lnTo>
                    <a:pt x="7234" y="362"/>
                  </a:lnTo>
                  <a:lnTo>
                    <a:pt x="7234" y="380"/>
                  </a:lnTo>
                  <a:close/>
                  <a:moveTo>
                    <a:pt x="7234" y="346"/>
                  </a:moveTo>
                  <a:lnTo>
                    <a:pt x="7219" y="346"/>
                  </a:lnTo>
                  <a:lnTo>
                    <a:pt x="7219" y="328"/>
                  </a:lnTo>
                  <a:lnTo>
                    <a:pt x="7234" y="328"/>
                  </a:lnTo>
                  <a:lnTo>
                    <a:pt x="7234" y="346"/>
                  </a:lnTo>
                  <a:close/>
                  <a:moveTo>
                    <a:pt x="7234" y="312"/>
                  </a:moveTo>
                  <a:lnTo>
                    <a:pt x="7219" y="312"/>
                  </a:lnTo>
                  <a:lnTo>
                    <a:pt x="7219" y="297"/>
                  </a:lnTo>
                  <a:lnTo>
                    <a:pt x="7234" y="297"/>
                  </a:lnTo>
                  <a:lnTo>
                    <a:pt x="7234" y="312"/>
                  </a:lnTo>
                  <a:close/>
                  <a:moveTo>
                    <a:pt x="7265" y="448"/>
                  </a:moveTo>
                  <a:lnTo>
                    <a:pt x="7250" y="448"/>
                  </a:lnTo>
                  <a:lnTo>
                    <a:pt x="7250" y="432"/>
                  </a:lnTo>
                  <a:lnTo>
                    <a:pt x="7265" y="432"/>
                  </a:lnTo>
                  <a:lnTo>
                    <a:pt x="7265" y="448"/>
                  </a:lnTo>
                  <a:close/>
                  <a:moveTo>
                    <a:pt x="7265" y="424"/>
                  </a:moveTo>
                  <a:lnTo>
                    <a:pt x="7250" y="424"/>
                  </a:lnTo>
                  <a:lnTo>
                    <a:pt x="7250" y="409"/>
                  </a:lnTo>
                  <a:lnTo>
                    <a:pt x="7265" y="409"/>
                  </a:lnTo>
                  <a:lnTo>
                    <a:pt x="7265" y="424"/>
                  </a:lnTo>
                  <a:close/>
                  <a:moveTo>
                    <a:pt x="7294" y="448"/>
                  </a:moveTo>
                  <a:lnTo>
                    <a:pt x="7278" y="448"/>
                  </a:lnTo>
                  <a:lnTo>
                    <a:pt x="7278" y="432"/>
                  </a:lnTo>
                  <a:lnTo>
                    <a:pt x="7294" y="432"/>
                  </a:lnTo>
                  <a:lnTo>
                    <a:pt x="7294" y="448"/>
                  </a:lnTo>
                  <a:close/>
                  <a:moveTo>
                    <a:pt x="7294" y="424"/>
                  </a:moveTo>
                  <a:lnTo>
                    <a:pt x="7278" y="424"/>
                  </a:lnTo>
                  <a:lnTo>
                    <a:pt x="7278" y="409"/>
                  </a:lnTo>
                  <a:lnTo>
                    <a:pt x="7294" y="409"/>
                  </a:lnTo>
                  <a:lnTo>
                    <a:pt x="7294" y="424"/>
                  </a:lnTo>
                  <a:close/>
                  <a:moveTo>
                    <a:pt x="7499" y="414"/>
                  </a:moveTo>
                  <a:lnTo>
                    <a:pt x="7483" y="414"/>
                  </a:lnTo>
                  <a:lnTo>
                    <a:pt x="7483" y="398"/>
                  </a:lnTo>
                  <a:lnTo>
                    <a:pt x="7499" y="398"/>
                  </a:lnTo>
                  <a:lnTo>
                    <a:pt x="7499" y="414"/>
                  </a:lnTo>
                  <a:close/>
                  <a:moveTo>
                    <a:pt x="7499" y="391"/>
                  </a:moveTo>
                  <a:lnTo>
                    <a:pt x="7483" y="391"/>
                  </a:lnTo>
                  <a:lnTo>
                    <a:pt x="7483" y="375"/>
                  </a:lnTo>
                  <a:lnTo>
                    <a:pt x="7499" y="375"/>
                  </a:lnTo>
                  <a:lnTo>
                    <a:pt x="7499" y="391"/>
                  </a:lnTo>
                  <a:close/>
                  <a:moveTo>
                    <a:pt x="7528" y="414"/>
                  </a:moveTo>
                  <a:lnTo>
                    <a:pt x="7512" y="414"/>
                  </a:lnTo>
                  <a:lnTo>
                    <a:pt x="7512" y="398"/>
                  </a:lnTo>
                  <a:lnTo>
                    <a:pt x="7528" y="398"/>
                  </a:lnTo>
                  <a:lnTo>
                    <a:pt x="7528" y="414"/>
                  </a:lnTo>
                  <a:close/>
                  <a:moveTo>
                    <a:pt x="7528" y="391"/>
                  </a:moveTo>
                  <a:lnTo>
                    <a:pt x="7512" y="391"/>
                  </a:lnTo>
                  <a:lnTo>
                    <a:pt x="7512" y="375"/>
                  </a:lnTo>
                  <a:lnTo>
                    <a:pt x="7528" y="375"/>
                  </a:lnTo>
                  <a:lnTo>
                    <a:pt x="7528" y="391"/>
                  </a:lnTo>
                  <a:close/>
                  <a:moveTo>
                    <a:pt x="7574" y="240"/>
                  </a:moveTo>
                  <a:lnTo>
                    <a:pt x="7587" y="240"/>
                  </a:lnTo>
                  <a:lnTo>
                    <a:pt x="7587" y="255"/>
                  </a:lnTo>
                  <a:lnTo>
                    <a:pt x="7574" y="255"/>
                  </a:lnTo>
                  <a:lnTo>
                    <a:pt x="7574" y="240"/>
                  </a:lnTo>
                  <a:close/>
                  <a:moveTo>
                    <a:pt x="7561" y="279"/>
                  </a:moveTo>
                  <a:lnTo>
                    <a:pt x="7546" y="279"/>
                  </a:lnTo>
                  <a:lnTo>
                    <a:pt x="7546" y="263"/>
                  </a:lnTo>
                  <a:lnTo>
                    <a:pt x="7561" y="263"/>
                  </a:lnTo>
                  <a:lnTo>
                    <a:pt x="7561" y="279"/>
                  </a:lnTo>
                  <a:close/>
                  <a:moveTo>
                    <a:pt x="7561" y="255"/>
                  </a:moveTo>
                  <a:lnTo>
                    <a:pt x="7546" y="255"/>
                  </a:lnTo>
                  <a:lnTo>
                    <a:pt x="7546" y="240"/>
                  </a:lnTo>
                  <a:lnTo>
                    <a:pt x="7561" y="240"/>
                  </a:lnTo>
                  <a:lnTo>
                    <a:pt x="7561" y="255"/>
                  </a:lnTo>
                  <a:close/>
                  <a:moveTo>
                    <a:pt x="7574" y="263"/>
                  </a:moveTo>
                  <a:lnTo>
                    <a:pt x="7587" y="263"/>
                  </a:lnTo>
                  <a:lnTo>
                    <a:pt x="7587" y="279"/>
                  </a:lnTo>
                  <a:lnTo>
                    <a:pt x="7574" y="279"/>
                  </a:lnTo>
                  <a:lnTo>
                    <a:pt x="7574" y="263"/>
                  </a:lnTo>
                  <a:close/>
                  <a:moveTo>
                    <a:pt x="7598" y="380"/>
                  </a:moveTo>
                  <a:lnTo>
                    <a:pt x="7582" y="380"/>
                  </a:lnTo>
                  <a:lnTo>
                    <a:pt x="7582" y="365"/>
                  </a:lnTo>
                  <a:lnTo>
                    <a:pt x="7598" y="365"/>
                  </a:lnTo>
                  <a:lnTo>
                    <a:pt x="7598" y="380"/>
                  </a:lnTo>
                  <a:close/>
                  <a:moveTo>
                    <a:pt x="7598" y="357"/>
                  </a:moveTo>
                  <a:lnTo>
                    <a:pt x="7582" y="357"/>
                  </a:lnTo>
                  <a:lnTo>
                    <a:pt x="7582" y="341"/>
                  </a:lnTo>
                  <a:lnTo>
                    <a:pt x="7598" y="341"/>
                  </a:lnTo>
                  <a:lnTo>
                    <a:pt x="7598" y="357"/>
                  </a:lnTo>
                  <a:close/>
                  <a:moveTo>
                    <a:pt x="7626" y="380"/>
                  </a:moveTo>
                  <a:lnTo>
                    <a:pt x="7611" y="380"/>
                  </a:lnTo>
                  <a:lnTo>
                    <a:pt x="7611" y="365"/>
                  </a:lnTo>
                  <a:lnTo>
                    <a:pt x="7626" y="365"/>
                  </a:lnTo>
                  <a:lnTo>
                    <a:pt x="7626" y="380"/>
                  </a:lnTo>
                  <a:close/>
                  <a:moveTo>
                    <a:pt x="7626" y="357"/>
                  </a:moveTo>
                  <a:lnTo>
                    <a:pt x="7611" y="357"/>
                  </a:lnTo>
                  <a:lnTo>
                    <a:pt x="7611" y="341"/>
                  </a:lnTo>
                  <a:lnTo>
                    <a:pt x="7626" y="341"/>
                  </a:lnTo>
                  <a:lnTo>
                    <a:pt x="7626" y="357"/>
                  </a:lnTo>
                  <a:close/>
                </a:path>
              </a:pathLst>
            </a:custGeom>
            <a:solidFill>
              <a:schemeClr val="tx1">
                <a:lumMod val="75000"/>
                <a:lumOff val="25000"/>
                <a:alpha val="8000"/>
              </a:schemeClr>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26" name="Title 25"/>
          <p:cNvSpPr>
            <a:spLocks noGrp="1"/>
          </p:cNvSpPr>
          <p:nvPr>
            <p:ph type="title"/>
          </p:nvPr>
        </p:nvSpPr>
        <p:spPr>
          <a:xfrm>
            <a:off x="1266910" y="273573"/>
            <a:ext cx="9288067" cy="709682"/>
          </a:xfrm>
          <a:solidFill>
            <a:schemeClr val="accent3">
              <a:lumMod val="75000"/>
            </a:schemeClr>
          </a:solidFill>
        </p:spPr>
        <p:txBody>
          <a:bodyPr>
            <a:normAutofit/>
          </a:bodyPr>
          <a:lstStyle/>
          <a:p>
            <a:r>
              <a:rPr lang="da-DK" dirty="0"/>
              <a:t>Discrete Work Characteristics</a:t>
            </a:r>
            <a:endParaRPr lang="en-US" dirty="0"/>
          </a:p>
        </p:txBody>
      </p:sp>
      <p:grpSp>
        <p:nvGrpSpPr>
          <p:cNvPr id="165" name="Group 164"/>
          <p:cNvGrpSpPr/>
          <p:nvPr/>
        </p:nvGrpSpPr>
        <p:grpSpPr>
          <a:xfrm flipH="1">
            <a:off x="1776350" y="3735757"/>
            <a:ext cx="4212363" cy="2264995"/>
            <a:chOff x="-6547778" y="1617830"/>
            <a:chExt cx="5616484" cy="3019993"/>
          </a:xfrm>
          <a:solidFill>
            <a:schemeClr val="bg1">
              <a:lumMod val="85000"/>
            </a:schemeClr>
          </a:solidFill>
        </p:grpSpPr>
        <p:grpSp>
          <p:nvGrpSpPr>
            <p:cNvPr id="50" name="Group 49"/>
            <p:cNvGrpSpPr/>
            <p:nvPr/>
          </p:nvGrpSpPr>
          <p:grpSpPr>
            <a:xfrm flipH="1">
              <a:off x="-6547778" y="2357419"/>
              <a:ext cx="1735600" cy="2280402"/>
              <a:chOff x="8118719" y="2351412"/>
              <a:chExt cx="1008605" cy="1325204"/>
            </a:xfrm>
            <a:grpFill/>
          </p:grpSpPr>
          <p:sp>
            <p:nvSpPr>
              <p:cNvPr id="136" name="Rectangle 135"/>
              <p:cNvSpPr>
                <a:spLocks noChangeArrowheads="1"/>
              </p:cNvSpPr>
              <p:nvPr/>
            </p:nvSpPr>
            <p:spPr bwMode="auto">
              <a:xfrm>
                <a:off x="8221835" y="2581812"/>
                <a:ext cx="821707" cy="30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7" name="Rectangle 136"/>
              <p:cNvSpPr>
                <a:spLocks noChangeArrowheads="1"/>
              </p:cNvSpPr>
              <p:nvPr/>
            </p:nvSpPr>
            <p:spPr bwMode="auto">
              <a:xfrm>
                <a:off x="8221835" y="2673650"/>
                <a:ext cx="821707" cy="30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8" name="Rectangle 137"/>
              <p:cNvSpPr>
                <a:spLocks noChangeArrowheads="1"/>
              </p:cNvSpPr>
              <p:nvPr/>
            </p:nvSpPr>
            <p:spPr bwMode="auto">
              <a:xfrm>
                <a:off x="8181555" y="2402970"/>
                <a:ext cx="82171" cy="3560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39" name="Rectangle 138"/>
              <p:cNvSpPr>
                <a:spLocks noChangeArrowheads="1"/>
              </p:cNvSpPr>
              <p:nvPr/>
            </p:nvSpPr>
            <p:spPr bwMode="auto">
              <a:xfrm>
                <a:off x="8195251" y="2351412"/>
                <a:ext cx="5639" cy="515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0" name="Rectangle 139"/>
              <p:cNvSpPr>
                <a:spLocks noChangeArrowheads="1"/>
              </p:cNvSpPr>
              <p:nvPr/>
            </p:nvSpPr>
            <p:spPr bwMode="auto">
              <a:xfrm>
                <a:off x="8210557" y="2351412"/>
                <a:ext cx="5639" cy="515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1" name="Rectangle 140"/>
              <p:cNvSpPr>
                <a:spLocks noChangeArrowheads="1"/>
              </p:cNvSpPr>
              <p:nvPr/>
            </p:nvSpPr>
            <p:spPr bwMode="auto">
              <a:xfrm>
                <a:off x="8225863" y="2351412"/>
                <a:ext cx="5639" cy="515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2" name="Rectangle 141"/>
              <p:cNvSpPr>
                <a:spLocks noChangeArrowheads="1"/>
              </p:cNvSpPr>
              <p:nvPr/>
            </p:nvSpPr>
            <p:spPr bwMode="auto">
              <a:xfrm>
                <a:off x="8241169" y="2351412"/>
                <a:ext cx="5639" cy="515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3" name="Rectangle 142"/>
              <p:cNvSpPr>
                <a:spLocks noChangeArrowheads="1"/>
              </p:cNvSpPr>
              <p:nvPr/>
            </p:nvSpPr>
            <p:spPr bwMode="auto">
              <a:xfrm>
                <a:off x="8961371" y="2402970"/>
                <a:ext cx="82171" cy="3560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44" name="Rectangle 143"/>
              <p:cNvSpPr>
                <a:spLocks noChangeArrowheads="1"/>
              </p:cNvSpPr>
              <p:nvPr/>
            </p:nvSpPr>
            <p:spPr bwMode="auto">
              <a:xfrm>
                <a:off x="8961371" y="2402970"/>
                <a:ext cx="82171" cy="3560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45" name="Rectangle 144"/>
              <p:cNvSpPr>
                <a:spLocks noChangeArrowheads="1"/>
              </p:cNvSpPr>
              <p:nvPr/>
            </p:nvSpPr>
            <p:spPr bwMode="auto">
              <a:xfrm>
                <a:off x="8975067" y="2351412"/>
                <a:ext cx="5639" cy="515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6" name="Rectangle 145"/>
              <p:cNvSpPr>
                <a:spLocks noChangeArrowheads="1"/>
              </p:cNvSpPr>
              <p:nvPr/>
            </p:nvSpPr>
            <p:spPr bwMode="auto">
              <a:xfrm>
                <a:off x="8989567" y="2351412"/>
                <a:ext cx="6445" cy="515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7" name="Rectangle 146"/>
              <p:cNvSpPr>
                <a:spLocks noChangeArrowheads="1"/>
              </p:cNvSpPr>
              <p:nvPr/>
            </p:nvSpPr>
            <p:spPr bwMode="auto">
              <a:xfrm>
                <a:off x="9004874" y="2351412"/>
                <a:ext cx="5639" cy="515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8" name="Rectangle 147"/>
              <p:cNvSpPr>
                <a:spLocks noChangeArrowheads="1"/>
              </p:cNvSpPr>
              <p:nvPr/>
            </p:nvSpPr>
            <p:spPr bwMode="auto">
              <a:xfrm>
                <a:off x="9020180" y="2351412"/>
                <a:ext cx="5639" cy="515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49" name="Rectangle 148"/>
              <p:cNvSpPr>
                <a:spLocks noChangeArrowheads="1"/>
              </p:cNvSpPr>
              <p:nvPr/>
            </p:nvSpPr>
            <p:spPr bwMode="auto">
              <a:xfrm>
                <a:off x="8502182" y="2410221"/>
                <a:ext cx="41891" cy="3488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0" name="Rectangle 149"/>
              <p:cNvSpPr>
                <a:spLocks noChangeArrowheads="1"/>
              </p:cNvSpPr>
              <p:nvPr/>
            </p:nvSpPr>
            <p:spPr bwMode="auto">
              <a:xfrm>
                <a:off x="8528767" y="2410221"/>
                <a:ext cx="15306" cy="3488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1" name="Rectangle 150"/>
              <p:cNvSpPr>
                <a:spLocks noChangeArrowheads="1"/>
              </p:cNvSpPr>
              <p:nvPr/>
            </p:nvSpPr>
            <p:spPr bwMode="auto">
              <a:xfrm>
                <a:off x="8753528" y="2410221"/>
                <a:ext cx="44308" cy="3488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2" name="Rectangle 151"/>
              <p:cNvSpPr>
                <a:spLocks noChangeArrowheads="1"/>
              </p:cNvSpPr>
              <p:nvPr/>
            </p:nvSpPr>
            <p:spPr bwMode="auto">
              <a:xfrm>
                <a:off x="8782529" y="2410221"/>
                <a:ext cx="15306" cy="3488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3" name="Rectangle 152"/>
              <p:cNvSpPr>
                <a:spLocks noChangeArrowheads="1"/>
              </p:cNvSpPr>
              <p:nvPr/>
            </p:nvSpPr>
            <p:spPr bwMode="auto">
              <a:xfrm>
                <a:off x="8118719" y="2759043"/>
                <a:ext cx="1008605" cy="9175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4" name="Rectangle 153"/>
              <p:cNvSpPr>
                <a:spLocks noChangeArrowheads="1"/>
              </p:cNvSpPr>
              <p:nvPr/>
            </p:nvSpPr>
            <p:spPr bwMode="auto">
              <a:xfrm>
                <a:off x="8118719" y="2759043"/>
                <a:ext cx="1008605" cy="9022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55" name="Rectangle 154"/>
              <p:cNvSpPr>
                <a:spLocks noChangeArrowheads="1"/>
              </p:cNvSpPr>
              <p:nvPr/>
            </p:nvSpPr>
            <p:spPr bwMode="auto">
              <a:xfrm>
                <a:off x="8229891" y="2883105"/>
                <a:ext cx="720202" cy="91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6" name="Rectangle 155"/>
              <p:cNvSpPr>
                <a:spLocks noChangeArrowheads="1"/>
              </p:cNvSpPr>
              <p:nvPr/>
            </p:nvSpPr>
            <p:spPr bwMode="auto">
              <a:xfrm>
                <a:off x="8229891" y="2883105"/>
                <a:ext cx="720202" cy="91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7" name="Rectangle 156"/>
              <p:cNvSpPr>
                <a:spLocks noChangeArrowheads="1"/>
              </p:cNvSpPr>
              <p:nvPr/>
            </p:nvSpPr>
            <p:spPr bwMode="auto">
              <a:xfrm>
                <a:off x="8229891" y="3041807"/>
                <a:ext cx="727452" cy="91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8" name="Rectangle 157"/>
              <p:cNvSpPr>
                <a:spLocks noChangeArrowheads="1"/>
              </p:cNvSpPr>
              <p:nvPr/>
            </p:nvSpPr>
            <p:spPr bwMode="auto">
              <a:xfrm>
                <a:off x="8229891" y="3041807"/>
                <a:ext cx="727452" cy="91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59" name="Rectangle 158"/>
              <p:cNvSpPr>
                <a:spLocks noChangeArrowheads="1"/>
              </p:cNvSpPr>
              <p:nvPr/>
            </p:nvSpPr>
            <p:spPr bwMode="auto">
              <a:xfrm>
                <a:off x="8229891" y="3198093"/>
                <a:ext cx="723424" cy="91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0" name="Rectangle 159"/>
              <p:cNvSpPr>
                <a:spLocks noChangeArrowheads="1"/>
              </p:cNvSpPr>
              <p:nvPr/>
            </p:nvSpPr>
            <p:spPr bwMode="auto">
              <a:xfrm>
                <a:off x="8229891" y="3198093"/>
                <a:ext cx="723424" cy="91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1" name="Freeform 160"/>
              <p:cNvSpPr>
                <a:spLocks/>
              </p:cNvSpPr>
              <p:nvPr/>
            </p:nvSpPr>
            <p:spPr bwMode="auto">
              <a:xfrm>
                <a:off x="8118719" y="2759043"/>
                <a:ext cx="1008605" cy="902266"/>
              </a:xfrm>
              <a:custGeom>
                <a:avLst/>
                <a:gdLst>
                  <a:gd name="T0" fmla="*/ 1252 w 1252"/>
                  <a:gd name="T1" fmla="*/ 0 h 1120"/>
                  <a:gd name="T2" fmla="*/ 1148 w 1252"/>
                  <a:gd name="T3" fmla="*/ 0 h 1120"/>
                  <a:gd name="T4" fmla="*/ 1105 w 1252"/>
                  <a:gd name="T5" fmla="*/ 0 h 1120"/>
                  <a:gd name="T6" fmla="*/ 954 w 1252"/>
                  <a:gd name="T7" fmla="*/ 154 h 1120"/>
                  <a:gd name="T8" fmla="*/ 1032 w 1252"/>
                  <a:gd name="T9" fmla="*/ 154 h 1120"/>
                  <a:gd name="T10" fmla="*/ 1032 w 1252"/>
                  <a:gd name="T11" fmla="*/ 268 h 1120"/>
                  <a:gd name="T12" fmla="*/ 840 w 1252"/>
                  <a:gd name="T13" fmla="*/ 268 h 1120"/>
                  <a:gd name="T14" fmla="*/ 760 w 1252"/>
                  <a:gd name="T15" fmla="*/ 351 h 1120"/>
                  <a:gd name="T16" fmla="*/ 1041 w 1252"/>
                  <a:gd name="T17" fmla="*/ 351 h 1120"/>
                  <a:gd name="T18" fmla="*/ 1041 w 1252"/>
                  <a:gd name="T19" fmla="*/ 464 h 1120"/>
                  <a:gd name="T20" fmla="*/ 649 w 1252"/>
                  <a:gd name="T21" fmla="*/ 464 h 1120"/>
                  <a:gd name="T22" fmla="*/ 568 w 1252"/>
                  <a:gd name="T23" fmla="*/ 545 h 1120"/>
                  <a:gd name="T24" fmla="*/ 1036 w 1252"/>
                  <a:gd name="T25" fmla="*/ 545 h 1120"/>
                  <a:gd name="T26" fmla="*/ 1036 w 1252"/>
                  <a:gd name="T27" fmla="*/ 658 h 1120"/>
                  <a:gd name="T28" fmla="*/ 455 w 1252"/>
                  <a:gd name="T29" fmla="*/ 658 h 1120"/>
                  <a:gd name="T30" fmla="*/ 0 w 1252"/>
                  <a:gd name="T31" fmla="*/ 1120 h 1120"/>
                  <a:gd name="T32" fmla="*/ 1252 w 1252"/>
                  <a:gd name="T33" fmla="*/ 1120 h 1120"/>
                  <a:gd name="T34" fmla="*/ 1252 w 1252"/>
                  <a:gd name="T3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2" h="1120">
                    <a:moveTo>
                      <a:pt x="1252" y="0"/>
                    </a:moveTo>
                    <a:lnTo>
                      <a:pt x="1148" y="0"/>
                    </a:lnTo>
                    <a:lnTo>
                      <a:pt x="1105" y="0"/>
                    </a:lnTo>
                    <a:lnTo>
                      <a:pt x="954" y="154"/>
                    </a:lnTo>
                    <a:lnTo>
                      <a:pt x="1032" y="154"/>
                    </a:lnTo>
                    <a:lnTo>
                      <a:pt x="1032" y="268"/>
                    </a:lnTo>
                    <a:lnTo>
                      <a:pt x="840" y="268"/>
                    </a:lnTo>
                    <a:lnTo>
                      <a:pt x="760" y="351"/>
                    </a:lnTo>
                    <a:lnTo>
                      <a:pt x="1041" y="351"/>
                    </a:lnTo>
                    <a:lnTo>
                      <a:pt x="1041" y="464"/>
                    </a:lnTo>
                    <a:lnTo>
                      <a:pt x="649" y="464"/>
                    </a:lnTo>
                    <a:lnTo>
                      <a:pt x="568" y="545"/>
                    </a:lnTo>
                    <a:lnTo>
                      <a:pt x="1036" y="545"/>
                    </a:lnTo>
                    <a:lnTo>
                      <a:pt x="1036" y="658"/>
                    </a:lnTo>
                    <a:lnTo>
                      <a:pt x="455" y="658"/>
                    </a:lnTo>
                    <a:lnTo>
                      <a:pt x="0" y="1120"/>
                    </a:lnTo>
                    <a:lnTo>
                      <a:pt x="1252" y="1120"/>
                    </a:lnTo>
                    <a:lnTo>
                      <a:pt x="125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2" name="Freeform 161"/>
              <p:cNvSpPr>
                <a:spLocks/>
              </p:cNvSpPr>
              <p:nvPr/>
            </p:nvSpPr>
            <p:spPr bwMode="auto">
              <a:xfrm>
                <a:off x="8795419" y="2883105"/>
                <a:ext cx="154674" cy="91838"/>
              </a:xfrm>
              <a:custGeom>
                <a:avLst/>
                <a:gdLst>
                  <a:gd name="T0" fmla="*/ 192 w 192"/>
                  <a:gd name="T1" fmla="*/ 0 h 114"/>
                  <a:gd name="T2" fmla="*/ 114 w 192"/>
                  <a:gd name="T3" fmla="*/ 0 h 114"/>
                  <a:gd name="T4" fmla="*/ 0 w 192"/>
                  <a:gd name="T5" fmla="*/ 114 h 114"/>
                  <a:gd name="T6" fmla="*/ 192 w 192"/>
                  <a:gd name="T7" fmla="*/ 114 h 114"/>
                  <a:gd name="T8" fmla="*/ 192 w 192"/>
                  <a:gd name="T9" fmla="*/ 0 h 114"/>
                </a:gdLst>
                <a:ahLst/>
                <a:cxnLst>
                  <a:cxn ang="0">
                    <a:pos x="T0" y="T1"/>
                  </a:cxn>
                  <a:cxn ang="0">
                    <a:pos x="T2" y="T3"/>
                  </a:cxn>
                  <a:cxn ang="0">
                    <a:pos x="T4" y="T5"/>
                  </a:cxn>
                  <a:cxn ang="0">
                    <a:pos x="T6" y="T7"/>
                  </a:cxn>
                  <a:cxn ang="0">
                    <a:pos x="T8" y="T9"/>
                  </a:cxn>
                </a:cxnLst>
                <a:rect l="0" t="0" r="r" b="b"/>
                <a:pathLst>
                  <a:path w="192" h="114">
                    <a:moveTo>
                      <a:pt x="192" y="0"/>
                    </a:moveTo>
                    <a:lnTo>
                      <a:pt x="114" y="0"/>
                    </a:lnTo>
                    <a:lnTo>
                      <a:pt x="0" y="114"/>
                    </a:lnTo>
                    <a:lnTo>
                      <a:pt x="192" y="114"/>
                    </a:lnTo>
                    <a:lnTo>
                      <a:pt x="19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3" name="Freeform 162"/>
              <p:cNvSpPr>
                <a:spLocks/>
              </p:cNvSpPr>
              <p:nvPr/>
            </p:nvSpPr>
            <p:spPr bwMode="auto">
              <a:xfrm>
                <a:off x="8641550" y="3041807"/>
                <a:ext cx="315793" cy="91032"/>
              </a:xfrm>
              <a:custGeom>
                <a:avLst/>
                <a:gdLst>
                  <a:gd name="T0" fmla="*/ 392 w 392"/>
                  <a:gd name="T1" fmla="*/ 0 h 113"/>
                  <a:gd name="T2" fmla="*/ 111 w 392"/>
                  <a:gd name="T3" fmla="*/ 0 h 113"/>
                  <a:gd name="T4" fmla="*/ 0 w 392"/>
                  <a:gd name="T5" fmla="*/ 113 h 113"/>
                  <a:gd name="T6" fmla="*/ 392 w 392"/>
                  <a:gd name="T7" fmla="*/ 113 h 113"/>
                  <a:gd name="T8" fmla="*/ 392 w 392"/>
                  <a:gd name="T9" fmla="*/ 0 h 113"/>
                </a:gdLst>
                <a:ahLst/>
                <a:cxnLst>
                  <a:cxn ang="0">
                    <a:pos x="T0" y="T1"/>
                  </a:cxn>
                  <a:cxn ang="0">
                    <a:pos x="T2" y="T3"/>
                  </a:cxn>
                  <a:cxn ang="0">
                    <a:pos x="T4" y="T5"/>
                  </a:cxn>
                  <a:cxn ang="0">
                    <a:pos x="T6" y="T7"/>
                  </a:cxn>
                  <a:cxn ang="0">
                    <a:pos x="T8" y="T9"/>
                  </a:cxn>
                </a:cxnLst>
                <a:rect l="0" t="0" r="r" b="b"/>
                <a:pathLst>
                  <a:path w="392" h="113">
                    <a:moveTo>
                      <a:pt x="392" y="0"/>
                    </a:moveTo>
                    <a:lnTo>
                      <a:pt x="111" y="0"/>
                    </a:lnTo>
                    <a:lnTo>
                      <a:pt x="0" y="113"/>
                    </a:lnTo>
                    <a:lnTo>
                      <a:pt x="392" y="113"/>
                    </a:lnTo>
                    <a:lnTo>
                      <a:pt x="39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64" name="Freeform 163"/>
              <p:cNvSpPr>
                <a:spLocks/>
              </p:cNvSpPr>
              <p:nvPr/>
            </p:nvSpPr>
            <p:spPr bwMode="auto">
              <a:xfrm>
                <a:off x="8485265" y="3198093"/>
                <a:ext cx="468051" cy="91032"/>
              </a:xfrm>
              <a:custGeom>
                <a:avLst/>
                <a:gdLst>
                  <a:gd name="T0" fmla="*/ 581 w 581"/>
                  <a:gd name="T1" fmla="*/ 0 h 113"/>
                  <a:gd name="T2" fmla="*/ 113 w 581"/>
                  <a:gd name="T3" fmla="*/ 0 h 113"/>
                  <a:gd name="T4" fmla="*/ 0 w 581"/>
                  <a:gd name="T5" fmla="*/ 113 h 113"/>
                  <a:gd name="T6" fmla="*/ 581 w 581"/>
                  <a:gd name="T7" fmla="*/ 113 h 113"/>
                  <a:gd name="T8" fmla="*/ 581 w 581"/>
                  <a:gd name="T9" fmla="*/ 0 h 113"/>
                </a:gdLst>
                <a:ahLst/>
                <a:cxnLst>
                  <a:cxn ang="0">
                    <a:pos x="T0" y="T1"/>
                  </a:cxn>
                  <a:cxn ang="0">
                    <a:pos x="T2" y="T3"/>
                  </a:cxn>
                  <a:cxn ang="0">
                    <a:pos x="T4" y="T5"/>
                  </a:cxn>
                  <a:cxn ang="0">
                    <a:pos x="T6" y="T7"/>
                  </a:cxn>
                  <a:cxn ang="0">
                    <a:pos x="T8" y="T9"/>
                  </a:cxn>
                </a:cxnLst>
                <a:rect l="0" t="0" r="r" b="b"/>
                <a:pathLst>
                  <a:path w="581" h="113">
                    <a:moveTo>
                      <a:pt x="581" y="0"/>
                    </a:moveTo>
                    <a:lnTo>
                      <a:pt x="113" y="0"/>
                    </a:lnTo>
                    <a:lnTo>
                      <a:pt x="0" y="113"/>
                    </a:lnTo>
                    <a:lnTo>
                      <a:pt x="581" y="113"/>
                    </a:lnTo>
                    <a:lnTo>
                      <a:pt x="58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grpSp>
        <p:grpSp>
          <p:nvGrpSpPr>
            <p:cNvPr id="52" name="Group 51"/>
            <p:cNvGrpSpPr/>
            <p:nvPr/>
          </p:nvGrpSpPr>
          <p:grpSpPr>
            <a:xfrm>
              <a:off x="-4099465" y="1617830"/>
              <a:ext cx="3168171" cy="3019993"/>
              <a:chOff x="9268303" y="1952643"/>
              <a:chExt cx="1808561" cy="1723973"/>
            </a:xfrm>
            <a:grpFill/>
          </p:grpSpPr>
          <p:sp>
            <p:nvSpPr>
              <p:cNvPr id="74" name="Rectangle 73"/>
              <p:cNvSpPr>
                <a:spLocks noChangeArrowheads="1"/>
              </p:cNvSpPr>
              <p:nvPr/>
            </p:nvSpPr>
            <p:spPr bwMode="auto">
              <a:xfrm>
                <a:off x="9361752" y="2256352"/>
                <a:ext cx="1556410" cy="418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75" name="Rectangle 74"/>
              <p:cNvSpPr>
                <a:spLocks noChangeArrowheads="1"/>
              </p:cNvSpPr>
              <p:nvPr/>
            </p:nvSpPr>
            <p:spPr bwMode="auto">
              <a:xfrm>
                <a:off x="9361752" y="2377997"/>
                <a:ext cx="1556410" cy="402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76" name="Rectangle 75"/>
              <p:cNvSpPr>
                <a:spLocks noChangeArrowheads="1"/>
              </p:cNvSpPr>
              <p:nvPr/>
            </p:nvSpPr>
            <p:spPr bwMode="auto">
              <a:xfrm>
                <a:off x="9307777" y="2021924"/>
                <a:ext cx="108755" cy="468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77" name="Rectangle 76"/>
              <p:cNvSpPr>
                <a:spLocks noChangeArrowheads="1"/>
              </p:cNvSpPr>
              <p:nvPr/>
            </p:nvSpPr>
            <p:spPr bwMode="auto">
              <a:xfrm>
                <a:off x="9325500" y="1952643"/>
                <a:ext cx="7250" cy="692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78" name="Rectangle 77"/>
              <p:cNvSpPr>
                <a:spLocks noChangeArrowheads="1"/>
              </p:cNvSpPr>
              <p:nvPr/>
            </p:nvSpPr>
            <p:spPr bwMode="auto">
              <a:xfrm>
                <a:off x="9346446" y="1952643"/>
                <a:ext cx="7250" cy="692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79" name="Rectangle 78"/>
              <p:cNvSpPr>
                <a:spLocks noChangeArrowheads="1"/>
              </p:cNvSpPr>
              <p:nvPr/>
            </p:nvSpPr>
            <p:spPr bwMode="auto">
              <a:xfrm>
                <a:off x="9364975" y="1952643"/>
                <a:ext cx="8056" cy="692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0" name="Rectangle 79"/>
              <p:cNvSpPr>
                <a:spLocks noChangeArrowheads="1"/>
              </p:cNvSpPr>
              <p:nvPr/>
            </p:nvSpPr>
            <p:spPr bwMode="auto">
              <a:xfrm>
                <a:off x="9385920" y="1952643"/>
                <a:ext cx="8056" cy="692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1" name="Rectangle 80"/>
              <p:cNvSpPr>
                <a:spLocks noChangeArrowheads="1"/>
              </p:cNvSpPr>
              <p:nvPr/>
            </p:nvSpPr>
            <p:spPr bwMode="auto">
              <a:xfrm>
                <a:off x="10918162" y="2021924"/>
                <a:ext cx="107144" cy="468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2" name="Rectangle 81"/>
              <p:cNvSpPr>
                <a:spLocks noChangeArrowheads="1"/>
              </p:cNvSpPr>
              <p:nvPr/>
            </p:nvSpPr>
            <p:spPr bwMode="auto">
              <a:xfrm>
                <a:off x="10933468" y="1952643"/>
                <a:ext cx="8056" cy="692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3" name="Rectangle 82"/>
              <p:cNvSpPr>
                <a:spLocks noChangeArrowheads="1"/>
              </p:cNvSpPr>
              <p:nvPr/>
            </p:nvSpPr>
            <p:spPr bwMode="auto">
              <a:xfrm>
                <a:off x="10954414" y="1952643"/>
                <a:ext cx="8056" cy="692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4" name="Rectangle 83"/>
              <p:cNvSpPr>
                <a:spLocks noChangeArrowheads="1"/>
              </p:cNvSpPr>
              <p:nvPr/>
            </p:nvSpPr>
            <p:spPr bwMode="auto">
              <a:xfrm>
                <a:off x="10975359" y="1952643"/>
                <a:ext cx="8056" cy="692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5" name="Rectangle 84"/>
              <p:cNvSpPr>
                <a:spLocks noChangeArrowheads="1"/>
              </p:cNvSpPr>
              <p:nvPr/>
            </p:nvSpPr>
            <p:spPr bwMode="auto">
              <a:xfrm>
                <a:off x="10994693" y="1952643"/>
                <a:ext cx="7250" cy="692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86" name="Rectangle 85"/>
              <p:cNvSpPr>
                <a:spLocks noChangeArrowheads="1"/>
              </p:cNvSpPr>
              <p:nvPr/>
            </p:nvSpPr>
            <p:spPr bwMode="auto">
              <a:xfrm>
                <a:off x="10034424" y="2033202"/>
                <a:ext cx="57197" cy="457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7" name="Rectangle 86"/>
              <p:cNvSpPr>
                <a:spLocks noChangeArrowheads="1"/>
              </p:cNvSpPr>
              <p:nvPr/>
            </p:nvSpPr>
            <p:spPr bwMode="auto">
              <a:xfrm>
                <a:off x="10070676" y="2033202"/>
                <a:ext cx="20945" cy="457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8" name="Rectangle 87"/>
              <p:cNvSpPr>
                <a:spLocks noChangeArrowheads="1"/>
              </p:cNvSpPr>
              <p:nvPr/>
            </p:nvSpPr>
            <p:spPr bwMode="auto">
              <a:xfrm>
                <a:off x="10672455" y="2033202"/>
                <a:ext cx="57197" cy="457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9" name="Rectangle 88"/>
              <p:cNvSpPr>
                <a:spLocks noChangeArrowheads="1"/>
              </p:cNvSpPr>
              <p:nvPr/>
            </p:nvSpPr>
            <p:spPr bwMode="auto">
              <a:xfrm>
                <a:off x="10708707" y="2033202"/>
                <a:ext cx="20945" cy="457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90" name="Rectangle 89"/>
              <p:cNvSpPr>
                <a:spLocks noChangeArrowheads="1"/>
              </p:cNvSpPr>
              <p:nvPr/>
            </p:nvSpPr>
            <p:spPr bwMode="auto">
              <a:xfrm>
                <a:off x="9268303" y="2490780"/>
                <a:ext cx="1808561" cy="11858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91" name="Rectangle 90"/>
              <p:cNvSpPr>
                <a:spLocks noChangeArrowheads="1"/>
              </p:cNvSpPr>
              <p:nvPr/>
            </p:nvSpPr>
            <p:spPr bwMode="auto">
              <a:xfrm>
                <a:off x="9268303" y="2490780"/>
                <a:ext cx="1808561" cy="11858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92" name="Rectangle 91"/>
              <p:cNvSpPr>
                <a:spLocks noChangeArrowheads="1"/>
              </p:cNvSpPr>
              <p:nvPr/>
            </p:nvSpPr>
            <p:spPr bwMode="auto">
              <a:xfrm>
                <a:off x="9413310" y="2654316"/>
                <a:ext cx="83782" cy="1949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93" name="Rectangle 92"/>
              <p:cNvSpPr>
                <a:spLocks noChangeArrowheads="1"/>
              </p:cNvSpPr>
              <p:nvPr/>
            </p:nvSpPr>
            <p:spPr bwMode="auto">
              <a:xfrm>
                <a:off x="9588124" y="2654316"/>
                <a:ext cx="83782" cy="1949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94" name="Rectangle 93"/>
              <p:cNvSpPr>
                <a:spLocks noChangeArrowheads="1"/>
              </p:cNvSpPr>
              <p:nvPr/>
            </p:nvSpPr>
            <p:spPr bwMode="auto">
              <a:xfrm>
                <a:off x="9761327" y="2654316"/>
                <a:ext cx="84587" cy="1949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95" name="Rectangle 94"/>
              <p:cNvSpPr>
                <a:spLocks noChangeArrowheads="1"/>
              </p:cNvSpPr>
              <p:nvPr/>
            </p:nvSpPr>
            <p:spPr bwMode="auto">
              <a:xfrm>
                <a:off x="9936947" y="2654316"/>
                <a:ext cx="83782" cy="1949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96" name="Rectangle 95"/>
              <p:cNvSpPr>
                <a:spLocks noChangeArrowheads="1"/>
              </p:cNvSpPr>
              <p:nvPr/>
            </p:nvSpPr>
            <p:spPr bwMode="auto">
              <a:xfrm>
                <a:off x="10110150" y="2654316"/>
                <a:ext cx="83782" cy="1949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97" name="Rectangle 96"/>
              <p:cNvSpPr>
                <a:spLocks noChangeArrowheads="1"/>
              </p:cNvSpPr>
              <p:nvPr/>
            </p:nvSpPr>
            <p:spPr bwMode="auto">
              <a:xfrm>
                <a:off x="10110150" y="2654316"/>
                <a:ext cx="83782" cy="1949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98" name="Rectangle 97"/>
              <p:cNvSpPr>
                <a:spLocks noChangeArrowheads="1"/>
              </p:cNvSpPr>
              <p:nvPr/>
            </p:nvSpPr>
            <p:spPr bwMode="auto">
              <a:xfrm>
                <a:off x="10285770" y="2654316"/>
                <a:ext cx="83782" cy="1949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99" name="Rectangle 98"/>
              <p:cNvSpPr>
                <a:spLocks noChangeArrowheads="1"/>
              </p:cNvSpPr>
              <p:nvPr/>
            </p:nvSpPr>
            <p:spPr bwMode="auto">
              <a:xfrm>
                <a:off x="10285770" y="2654316"/>
                <a:ext cx="83782" cy="1949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00" name="Rectangle 99"/>
              <p:cNvSpPr>
                <a:spLocks noChangeArrowheads="1"/>
              </p:cNvSpPr>
              <p:nvPr/>
            </p:nvSpPr>
            <p:spPr bwMode="auto">
              <a:xfrm>
                <a:off x="9413310" y="2987832"/>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01" name="Rectangle 100"/>
              <p:cNvSpPr>
                <a:spLocks noChangeArrowheads="1"/>
              </p:cNvSpPr>
              <p:nvPr/>
            </p:nvSpPr>
            <p:spPr bwMode="auto">
              <a:xfrm>
                <a:off x="9588124" y="2987832"/>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02" name="Rectangle 101"/>
              <p:cNvSpPr>
                <a:spLocks noChangeArrowheads="1"/>
              </p:cNvSpPr>
              <p:nvPr/>
            </p:nvSpPr>
            <p:spPr bwMode="auto">
              <a:xfrm>
                <a:off x="9761327" y="2987832"/>
                <a:ext cx="84587"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03" name="Rectangle 102"/>
              <p:cNvSpPr>
                <a:spLocks noChangeArrowheads="1"/>
              </p:cNvSpPr>
              <p:nvPr/>
            </p:nvSpPr>
            <p:spPr bwMode="auto">
              <a:xfrm>
                <a:off x="9761327" y="2987832"/>
                <a:ext cx="84587"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04" name="Rectangle 103"/>
              <p:cNvSpPr>
                <a:spLocks noChangeArrowheads="1"/>
              </p:cNvSpPr>
              <p:nvPr/>
            </p:nvSpPr>
            <p:spPr bwMode="auto">
              <a:xfrm>
                <a:off x="9936947" y="2987832"/>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05" name="Rectangle 104"/>
              <p:cNvSpPr>
                <a:spLocks noChangeArrowheads="1"/>
              </p:cNvSpPr>
              <p:nvPr/>
            </p:nvSpPr>
            <p:spPr bwMode="auto">
              <a:xfrm>
                <a:off x="9936947" y="2987832"/>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06" name="Rectangle 105"/>
              <p:cNvSpPr>
                <a:spLocks noChangeArrowheads="1"/>
              </p:cNvSpPr>
              <p:nvPr/>
            </p:nvSpPr>
            <p:spPr bwMode="auto">
              <a:xfrm>
                <a:off x="10110150" y="2987832"/>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07" name="Rectangle 106"/>
              <p:cNvSpPr>
                <a:spLocks noChangeArrowheads="1"/>
              </p:cNvSpPr>
              <p:nvPr/>
            </p:nvSpPr>
            <p:spPr bwMode="auto">
              <a:xfrm>
                <a:off x="10110150" y="2987832"/>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08" name="Rectangle 107"/>
              <p:cNvSpPr>
                <a:spLocks noChangeArrowheads="1"/>
              </p:cNvSpPr>
              <p:nvPr/>
            </p:nvSpPr>
            <p:spPr bwMode="auto">
              <a:xfrm>
                <a:off x="10285770" y="2987832"/>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09" name="Rectangle 108"/>
              <p:cNvSpPr>
                <a:spLocks noChangeArrowheads="1"/>
              </p:cNvSpPr>
              <p:nvPr/>
            </p:nvSpPr>
            <p:spPr bwMode="auto">
              <a:xfrm>
                <a:off x="10285770" y="2987832"/>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10" name="Rectangle 109"/>
              <p:cNvSpPr>
                <a:spLocks noChangeArrowheads="1"/>
              </p:cNvSpPr>
              <p:nvPr/>
            </p:nvSpPr>
            <p:spPr bwMode="auto">
              <a:xfrm>
                <a:off x="9413310" y="3323765"/>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11" name="Rectangle 110"/>
              <p:cNvSpPr>
                <a:spLocks noChangeArrowheads="1"/>
              </p:cNvSpPr>
              <p:nvPr/>
            </p:nvSpPr>
            <p:spPr bwMode="auto">
              <a:xfrm>
                <a:off x="9413310" y="3323765"/>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12" name="Rectangle 111"/>
              <p:cNvSpPr>
                <a:spLocks noChangeArrowheads="1"/>
              </p:cNvSpPr>
              <p:nvPr/>
            </p:nvSpPr>
            <p:spPr bwMode="auto">
              <a:xfrm>
                <a:off x="9588124" y="3323765"/>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13" name="Rectangle 112"/>
              <p:cNvSpPr>
                <a:spLocks noChangeArrowheads="1"/>
              </p:cNvSpPr>
              <p:nvPr/>
            </p:nvSpPr>
            <p:spPr bwMode="auto">
              <a:xfrm>
                <a:off x="9588124" y="3323765"/>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14" name="Rectangle 113"/>
              <p:cNvSpPr>
                <a:spLocks noChangeArrowheads="1"/>
              </p:cNvSpPr>
              <p:nvPr/>
            </p:nvSpPr>
            <p:spPr bwMode="auto">
              <a:xfrm>
                <a:off x="9761327" y="3323765"/>
                <a:ext cx="84587"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15" name="Rectangle 114"/>
              <p:cNvSpPr>
                <a:spLocks noChangeArrowheads="1"/>
              </p:cNvSpPr>
              <p:nvPr/>
            </p:nvSpPr>
            <p:spPr bwMode="auto">
              <a:xfrm>
                <a:off x="9761327" y="3323765"/>
                <a:ext cx="84587"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16" name="Rectangle 115"/>
              <p:cNvSpPr>
                <a:spLocks noChangeArrowheads="1"/>
              </p:cNvSpPr>
              <p:nvPr/>
            </p:nvSpPr>
            <p:spPr bwMode="auto">
              <a:xfrm>
                <a:off x="9936947" y="3323765"/>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17" name="Rectangle 116"/>
              <p:cNvSpPr>
                <a:spLocks noChangeArrowheads="1"/>
              </p:cNvSpPr>
              <p:nvPr/>
            </p:nvSpPr>
            <p:spPr bwMode="auto">
              <a:xfrm>
                <a:off x="9936947" y="3323765"/>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18" name="Rectangle 117"/>
              <p:cNvSpPr>
                <a:spLocks noChangeArrowheads="1"/>
              </p:cNvSpPr>
              <p:nvPr/>
            </p:nvSpPr>
            <p:spPr bwMode="auto">
              <a:xfrm>
                <a:off x="10110150" y="3323765"/>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19" name="Rectangle 118"/>
              <p:cNvSpPr>
                <a:spLocks noChangeArrowheads="1"/>
              </p:cNvSpPr>
              <p:nvPr/>
            </p:nvSpPr>
            <p:spPr bwMode="auto">
              <a:xfrm>
                <a:off x="10110150" y="3323765"/>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20" name="Rectangle 119"/>
              <p:cNvSpPr>
                <a:spLocks noChangeArrowheads="1"/>
              </p:cNvSpPr>
              <p:nvPr/>
            </p:nvSpPr>
            <p:spPr bwMode="auto">
              <a:xfrm>
                <a:off x="10285770" y="3323765"/>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21" name="Rectangle 120"/>
              <p:cNvSpPr>
                <a:spLocks noChangeArrowheads="1"/>
              </p:cNvSpPr>
              <p:nvPr/>
            </p:nvSpPr>
            <p:spPr bwMode="auto">
              <a:xfrm>
                <a:off x="10285770" y="3323765"/>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22" name="Freeform 121"/>
              <p:cNvSpPr>
                <a:spLocks noEditPoints="1"/>
              </p:cNvSpPr>
              <p:nvPr/>
            </p:nvSpPr>
            <p:spPr bwMode="auto">
              <a:xfrm>
                <a:off x="9268303" y="2503670"/>
                <a:ext cx="1808561" cy="1172946"/>
              </a:xfrm>
              <a:custGeom>
                <a:avLst/>
                <a:gdLst>
                  <a:gd name="T0" fmla="*/ 612 w 2245"/>
                  <a:gd name="T1" fmla="*/ 1262 h 1456"/>
                  <a:gd name="T2" fmla="*/ 612 w 2245"/>
                  <a:gd name="T3" fmla="*/ 1018 h 1456"/>
                  <a:gd name="T4" fmla="*/ 717 w 2245"/>
                  <a:gd name="T5" fmla="*/ 1018 h 1456"/>
                  <a:gd name="T6" fmla="*/ 717 w 2245"/>
                  <a:gd name="T7" fmla="*/ 1262 h 1456"/>
                  <a:gd name="T8" fmla="*/ 612 w 2245"/>
                  <a:gd name="T9" fmla="*/ 1262 h 1456"/>
                  <a:gd name="T10" fmla="*/ 830 w 2245"/>
                  <a:gd name="T11" fmla="*/ 1262 h 1456"/>
                  <a:gd name="T12" fmla="*/ 830 w 2245"/>
                  <a:gd name="T13" fmla="*/ 1018 h 1456"/>
                  <a:gd name="T14" fmla="*/ 934 w 2245"/>
                  <a:gd name="T15" fmla="*/ 1018 h 1456"/>
                  <a:gd name="T16" fmla="*/ 934 w 2245"/>
                  <a:gd name="T17" fmla="*/ 1262 h 1456"/>
                  <a:gd name="T18" fmla="*/ 830 w 2245"/>
                  <a:gd name="T19" fmla="*/ 1262 h 1456"/>
                  <a:gd name="T20" fmla="*/ 1045 w 2245"/>
                  <a:gd name="T21" fmla="*/ 1262 h 1456"/>
                  <a:gd name="T22" fmla="*/ 1045 w 2245"/>
                  <a:gd name="T23" fmla="*/ 1018 h 1456"/>
                  <a:gd name="T24" fmla="*/ 1149 w 2245"/>
                  <a:gd name="T25" fmla="*/ 1018 h 1456"/>
                  <a:gd name="T26" fmla="*/ 1149 w 2245"/>
                  <a:gd name="T27" fmla="*/ 1262 h 1456"/>
                  <a:gd name="T28" fmla="*/ 1045 w 2245"/>
                  <a:gd name="T29" fmla="*/ 1262 h 1456"/>
                  <a:gd name="T30" fmla="*/ 1263 w 2245"/>
                  <a:gd name="T31" fmla="*/ 1262 h 1456"/>
                  <a:gd name="T32" fmla="*/ 1263 w 2245"/>
                  <a:gd name="T33" fmla="*/ 1018 h 1456"/>
                  <a:gd name="T34" fmla="*/ 1367 w 2245"/>
                  <a:gd name="T35" fmla="*/ 1018 h 1456"/>
                  <a:gd name="T36" fmla="*/ 1367 w 2245"/>
                  <a:gd name="T37" fmla="*/ 1262 h 1456"/>
                  <a:gd name="T38" fmla="*/ 1263 w 2245"/>
                  <a:gd name="T39" fmla="*/ 1262 h 1456"/>
                  <a:gd name="T40" fmla="*/ 1045 w 2245"/>
                  <a:gd name="T41" fmla="*/ 845 h 1456"/>
                  <a:gd name="T42" fmla="*/ 1045 w 2245"/>
                  <a:gd name="T43" fmla="*/ 601 h 1456"/>
                  <a:gd name="T44" fmla="*/ 1149 w 2245"/>
                  <a:gd name="T45" fmla="*/ 601 h 1456"/>
                  <a:gd name="T46" fmla="*/ 1149 w 2245"/>
                  <a:gd name="T47" fmla="*/ 845 h 1456"/>
                  <a:gd name="T48" fmla="*/ 1045 w 2245"/>
                  <a:gd name="T49" fmla="*/ 845 h 1456"/>
                  <a:gd name="T50" fmla="*/ 1263 w 2245"/>
                  <a:gd name="T51" fmla="*/ 845 h 1456"/>
                  <a:gd name="T52" fmla="*/ 1263 w 2245"/>
                  <a:gd name="T53" fmla="*/ 601 h 1456"/>
                  <a:gd name="T54" fmla="*/ 1367 w 2245"/>
                  <a:gd name="T55" fmla="*/ 601 h 1456"/>
                  <a:gd name="T56" fmla="*/ 1367 w 2245"/>
                  <a:gd name="T57" fmla="*/ 845 h 1456"/>
                  <a:gd name="T58" fmla="*/ 1263 w 2245"/>
                  <a:gd name="T59" fmla="*/ 845 h 1456"/>
                  <a:gd name="T60" fmla="*/ 2245 w 2245"/>
                  <a:gd name="T61" fmla="*/ 0 h 1456"/>
                  <a:gd name="T62" fmla="*/ 1455 w 2245"/>
                  <a:gd name="T63" fmla="*/ 0 h 1456"/>
                  <a:gd name="T64" fmla="*/ 1270 w 2245"/>
                  <a:gd name="T65" fmla="*/ 187 h 1456"/>
                  <a:gd name="T66" fmla="*/ 1367 w 2245"/>
                  <a:gd name="T67" fmla="*/ 187 h 1456"/>
                  <a:gd name="T68" fmla="*/ 1367 w 2245"/>
                  <a:gd name="T69" fmla="*/ 429 h 1456"/>
                  <a:gd name="T70" fmla="*/ 1263 w 2245"/>
                  <a:gd name="T71" fmla="*/ 429 h 1456"/>
                  <a:gd name="T72" fmla="*/ 1263 w 2245"/>
                  <a:gd name="T73" fmla="*/ 192 h 1456"/>
                  <a:gd name="T74" fmla="*/ 1149 w 2245"/>
                  <a:gd name="T75" fmla="*/ 306 h 1456"/>
                  <a:gd name="T76" fmla="*/ 1149 w 2245"/>
                  <a:gd name="T77" fmla="*/ 429 h 1456"/>
                  <a:gd name="T78" fmla="*/ 1045 w 2245"/>
                  <a:gd name="T79" fmla="*/ 429 h 1456"/>
                  <a:gd name="T80" fmla="*/ 1045 w 2245"/>
                  <a:gd name="T81" fmla="*/ 410 h 1456"/>
                  <a:gd name="T82" fmla="*/ 854 w 2245"/>
                  <a:gd name="T83" fmla="*/ 601 h 1456"/>
                  <a:gd name="T84" fmla="*/ 934 w 2245"/>
                  <a:gd name="T85" fmla="*/ 601 h 1456"/>
                  <a:gd name="T86" fmla="*/ 934 w 2245"/>
                  <a:gd name="T87" fmla="*/ 845 h 1456"/>
                  <a:gd name="T88" fmla="*/ 830 w 2245"/>
                  <a:gd name="T89" fmla="*/ 845 h 1456"/>
                  <a:gd name="T90" fmla="*/ 830 w 2245"/>
                  <a:gd name="T91" fmla="*/ 625 h 1456"/>
                  <a:gd name="T92" fmla="*/ 717 w 2245"/>
                  <a:gd name="T93" fmla="*/ 739 h 1456"/>
                  <a:gd name="T94" fmla="*/ 717 w 2245"/>
                  <a:gd name="T95" fmla="*/ 845 h 1456"/>
                  <a:gd name="T96" fmla="*/ 612 w 2245"/>
                  <a:gd name="T97" fmla="*/ 845 h 1456"/>
                  <a:gd name="T98" fmla="*/ 612 w 2245"/>
                  <a:gd name="T99" fmla="*/ 843 h 1456"/>
                  <a:gd name="T100" fmla="*/ 437 w 2245"/>
                  <a:gd name="T101" fmla="*/ 1018 h 1456"/>
                  <a:gd name="T102" fmla="*/ 501 w 2245"/>
                  <a:gd name="T103" fmla="*/ 1018 h 1456"/>
                  <a:gd name="T104" fmla="*/ 501 w 2245"/>
                  <a:gd name="T105" fmla="*/ 1262 h 1456"/>
                  <a:gd name="T106" fmla="*/ 397 w 2245"/>
                  <a:gd name="T107" fmla="*/ 1262 h 1456"/>
                  <a:gd name="T108" fmla="*/ 397 w 2245"/>
                  <a:gd name="T109" fmla="*/ 1058 h 1456"/>
                  <a:gd name="T110" fmla="*/ 284 w 2245"/>
                  <a:gd name="T111" fmla="*/ 1172 h 1456"/>
                  <a:gd name="T112" fmla="*/ 284 w 2245"/>
                  <a:gd name="T113" fmla="*/ 1262 h 1456"/>
                  <a:gd name="T114" fmla="*/ 196 w 2245"/>
                  <a:gd name="T115" fmla="*/ 1262 h 1456"/>
                  <a:gd name="T116" fmla="*/ 0 w 2245"/>
                  <a:gd name="T117" fmla="*/ 1456 h 1456"/>
                  <a:gd name="T118" fmla="*/ 2245 w 2245"/>
                  <a:gd name="T119" fmla="*/ 1456 h 1456"/>
                  <a:gd name="T120" fmla="*/ 2245 w 2245"/>
                  <a:gd name="T121"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5" h="1456">
                    <a:moveTo>
                      <a:pt x="612" y="1262"/>
                    </a:moveTo>
                    <a:lnTo>
                      <a:pt x="612" y="1018"/>
                    </a:lnTo>
                    <a:lnTo>
                      <a:pt x="717" y="1018"/>
                    </a:lnTo>
                    <a:lnTo>
                      <a:pt x="717" y="1262"/>
                    </a:lnTo>
                    <a:lnTo>
                      <a:pt x="612" y="1262"/>
                    </a:lnTo>
                    <a:moveTo>
                      <a:pt x="830" y="1262"/>
                    </a:moveTo>
                    <a:lnTo>
                      <a:pt x="830" y="1018"/>
                    </a:lnTo>
                    <a:lnTo>
                      <a:pt x="934" y="1018"/>
                    </a:lnTo>
                    <a:lnTo>
                      <a:pt x="934" y="1262"/>
                    </a:lnTo>
                    <a:lnTo>
                      <a:pt x="830" y="1262"/>
                    </a:lnTo>
                    <a:moveTo>
                      <a:pt x="1045" y="1262"/>
                    </a:moveTo>
                    <a:lnTo>
                      <a:pt x="1045" y="1018"/>
                    </a:lnTo>
                    <a:lnTo>
                      <a:pt x="1149" y="1018"/>
                    </a:lnTo>
                    <a:lnTo>
                      <a:pt x="1149" y="1262"/>
                    </a:lnTo>
                    <a:lnTo>
                      <a:pt x="1045" y="1262"/>
                    </a:lnTo>
                    <a:moveTo>
                      <a:pt x="1263" y="1262"/>
                    </a:moveTo>
                    <a:lnTo>
                      <a:pt x="1263" y="1018"/>
                    </a:lnTo>
                    <a:lnTo>
                      <a:pt x="1367" y="1018"/>
                    </a:lnTo>
                    <a:lnTo>
                      <a:pt x="1367" y="1262"/>
                    </a:lnTo>
                    <a:lnTo>
                      <a:pt x="1263" y="1262"/>
                    </a:lnTo>
                    <a:moveTo>
                      <a:pt x="1045" y="845"/>
                    </a:moveTo>
                    <a:lnTo>
                      <a:pt x="1045" y="601"/>
                    </a:lnTo>
                    <a:lnTo>
                      <a:pt x="1149" y="601"/>
                    </a:lnTo>
                    <a:lnTo>
                      <a:pt x="1149" y="845"/>
                    </a:lnTo>
                    <a:lnTo>
                      <a:pt x="1045" y="845"/>
                    </a:lnTo>
                    <a:moveTo>
                      <a:pt x="1263" y="845"/>
                    </a:moveTo>
                    <a:lnTo>
                      <a:pt x="1263" y="601"/>
                    </a:lnTo>
                    <a:lnTo>
                      <a:pt x="1367" y="601"/>
                    </a:lnTo>
                    <a:lnTo>
                      <a:pt x="1367" y="845"/>
                    </a:lnTo>
                    <a:lnTo>
                      <a:pt x="1263" y="845"/>
                    </a:lnTo>
                    <a:moveTo>
                      <a:pt x="2245" y="0"/>
                    </a:moveTo>
                    <a:lnTo>
                      <a:pt x="1455" y="0"/>
                    </a:lnTo>
                    <a:lnTo>
                      <a:pt x="1270" y="187"/>
                    </a:lnTo>
                    <a:lnTo>
                      <a:pt x="1367" y="187"/>
                    </a:lnTo>
                    <a:lnTo>
                      <a:pt x="1367" y="429"/>
                    </a:lnTo>
                    <a:lnTo>
                      <a:pt x="1263" y="429"/>
                    </a:lnTo>
                    <a:lnTo>
                      <a:pt x="1263" y="192"/>
                    </a:lnTo>
                    <a:lnTo>
                      <a:pt x="1149" y="306"/>
                    </a:lnTo>
                    <a:lnTo>
                      <a:pt x="1149" y="429"/>
                    </a:lnTo>
                    <a:lnTo>
                      <a:pt x="1045" y="429"/>
                    </a:lnTo>
                    <a:lnTo>
                      <a:pt x="1045" y="410"/>
                    </a:lnTo>
                    <a:lnTo>
                      <a:pt x="854" y="601"/>
                    </a:lnTo>
                    <a:lnTo>
                      <a:pt x="934" y="601"/>
                    </a:lnTo>
                    <a:lnTo>
                      <a:pt x="934" y="845"/>
                    </a:lnTo>
                    <a:lnTo>
                      <a:pt x="830" y="845"/>
                    </a:lnTo>
                    <a:lnTo>
                      <a:pt x="830" y="625"/>
                    </a:lnTo>
                    <a:lnTo>
                      <a:pt x="717" y="739"/>
                    </a:lnTo>
                    <a:lnTo>
                      <a:pt x="717" y="845"/>
                    </a:lnTo>
                    <a:lnTo>
                      <a:pt x="612" y="845"/>
                    </a:lnTo>
                    <a:lnTo>
                      <a:pt x="612" y="843"/>
                    </a:lnTo>
                    <a:lnTo>
                      <a:pt x="437" y="1018"/>
                    </a:lnTo>
                    <a:lnTo>
                      <a:pt x="501" y="1018"/>
                    </a:lnTo>
                    <a:lnTo>
                      <a:pt x="501" y="1262"/>
                    </a:lnTo>
                    <a:lnTo>
                      <a:pt x="397" y="1262"/>
                    </a:lnTo>
                    <a:lnTo>
                      <a:pt x="397" y="1058"/>
                    </a:lnTo>
                    <a:lnTo>
                      <a:pt x="284" y="1172"/>
                    </a:lnTo>
                    <a:lnTo>
                      <a:pt x="284" y="1262"/>
                    </a:lnTo>
                    <a:lnTo>
                      <a:pt x="196" y="1262"/>
                    </a:lnTo>
                    <a:lnTo>
                      <a:pt x="0" y="1456"/>
                    </a:lnTo>
                    <a:lnTo>
                      <a:pt x="2245" y="1456"/>
                    </a:lnTo>
                    <a:lnTo>
                      <a:pt x="224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23" name="Freeform 122"/>
              <p:cNvSpPr>
                <a:spLocks/>
              </p:cNvSpPr>
              <p:nvPr/>
            </p:nvSpPr>
            <p:spPr bwMode="auto">
              <a:xfrm>
                <a:off x="10110150" y="2750182"/>
                <a:ext cx="83782" cy="99088"/>
              </a:xfrm>
              <a:custGeom>
                <a:avLst/>
                <a:gdLst>
                  <a:gd name="T0" fmla="*/ 104 w 104"/>
                  <a:gd name="T1" fmla="*/ 0 h 123"/>
                  <a:gd name="T2" fmla="*/ 0 w 104"/>
                  <a:gd name="T3" fmla="*/ 104 h 123"/>
                  <a:gd name="T4" fmla="*/ 0 w 104"/>
                  <a:gd name="T5" fmla="*/ 123 h 123"/>
                  <a:gd name="T6" fmla="*/ 104 w 104"/>
                  <a:gd name="T7" fmla="*/ 123 h 123"/>
                  <a:gd name="T8" fmla="*/ 104 w 104"/>
                  <a:gd name="T9" fmla="*/ 0 h 123"/>
                </a:gdLst>
                <a:ahLst/>
                <a:cxnLst>
                  <a:cxn ang="0">
                    <a:pos x="T0" y="T1"/>
                  </a:cxn>
                  <a:cxn ang="0">
                    <a:pos x="T2" y="T3"/>
                  </a:cxn>
                  <a:cxn ang="0">
                    <a:pos x="T4" y="T5"/>
                  </a:cxn>
                  <a:cxn ang="0">
                    <a:pos x="T6" y="T7"/>
                  </a:cxn>
                  <a:cxn ang="0">
                    <a:pos x="T8" y="T9"/>
                  </a:cxn>
                </a:cxnLst>
                <a:rect l="0" t="0" r="r" b="b"/>
                <a:pathLst>
                  <a:path w="104" h="123">
                    <a:moveTo>
                      <a:pt x="104" y="0"/>
                    </a:moveTo>
                    <a:lnTo>
                      <a:pt x="0" y="104"/>
                    </a:lnTo>
                    <a:lnTo>
                      <a:pt x="0" y="123"/>
                    </a:lnTo>
                    <a:lnTo>
                      <a:pt x="104" y="123"/>
                    </a:lnTo>
                    <a:lnTo>
                      <a:pt x="10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32500" lnSpcReduction="20000"/>
              </a:bodyPr>
              <a:lstStyle/>
              <a:p>
                <a:endParaRPr lang="en-US" sz="1350"/>
              </a:p>
            </p:txBody>
          </p:sp>
          <p:sp>
            <p:nvSpPr>
              <p:cNvPr id="124" name="Freeform 123"/>
              <p:cNvSpPr>
                <a:spLocks/>
              </p:cNvSpPr>
              <p:nvPr/>
            </p:nvSpPr>
            <p:spPr bwMode="auto">
              <a:xfrm>
                <a:off x="10285770" y="2654316"/>
                <a:ext cx="83782" cy="194954"/>
              </a:xfrm>
              <a:custGeom>
                <a:avLst/>
                <a:gdLst>
                  <a:gd name="T0" fmla="*/ 104 w 104"/>
                  <a:gd name="T1" fmla="*/ 0 h 242"/>
                  <a:gd name="T2" fmla="*/ 7 w 104"/>
                  <a:gd name="T3" fmla="*/ 0 h 242"/>
                  <a:gd name="T4" fmla="*/ 0 w 104"/>
                  <a:gd name="T5" fmla="*/ 5 h 242"/>
                  <a:gd name="T6" fmla="*/ 0 w 104"/>
                  <a:gd name="T7" fmla="*/ 242 h 242"/>
                  <a:gd name="T8" fmla="*/ 104 w 104"/>
                  <a:gd name="T9" fmla="*/ 242 h 242"/>
                  <a:gd name="T10" fmla="*/ 104 w 104"/>
                  <a:gd name="T11" fmla="*/ 0 h 242"/>
                </a:gdLst>
                <a:ahLst/>
                <a:cxnLst>
                  <a:cxn ang="0">
                    <a:pos x="T0" y="T1"/>
                  </a:cxn>
                  <a:cxn ang="0">
                    <a:pos x="T2" y="T3"/>
                  </a:cxn>
                  <a:cxn ang="0">
                    <a:pos x="T4" y="T5"/>
                  </a:cxn>
                  <a:cxn ang="0">
                    <a:pos x="T6" y="T7"/>
                  </a:cxn>
                  <a:cxn ang="0">
                    <a:pos x="T8" y="T9"/>
                  </a:cxn>
                  <a:cxn ang="0">
                    <a:pos x="T10" y="T11"/>
                  </a:cxn>
                </a:cxnLst>
                <a:rect l="0" t="0" r="r" b="b"/>
                <a:pathLst>
                  <a:path w="104" h="242">
                    <a:moveTo>
                      <a:pt x="104" y="0"/>
                    </a:moveTo>
                    <a:lnTo>
                      <a:pt x="7" y="0"/>
                    </a:lnTo>
                    <a:lnTo>
                      <a:pt x="0" y="5"/>
                    </a:lnTo>
                    <a:lnTo>
                      <a:pt x="0" y="242"/>
                    </a:lnTo>
                    <a:lnTo>
                      <a:pt x="104" y="242"/>
                    </a:lnTo>
                    <a:lnTo>
                      <a:pt x="10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25" name="Freeform 124"/>
              <p:cNvSpPr>
                <a:spLocks/>
              </p:cNvSpPr>
              <p:nvPr/>
            </p:nvSpPr>
            <p:spPr bwMode="auto">
              <a:xfrm>
                <a:off x="9761327" y="3099004"/>
                <a:ext cx="84587" cy="85393"/>
              </a:xfrm>
              <a:custGeom>
                <a:avLst/>
                <a:gdLst>
                  <a:gd name="T0" fmla="*/ 105 w 105"/>
                  <a:gd name="T1" fmla="*/ 0 h 106"/>
                  <a:gd name="T2" fmla="*/ 0 w 105"/>
                  <a:gd name="T3" fmla="*/ 104 h 106"/>
                  <a:gd name="T4" fmla="*/ 0 w 105"/>
                  <a:gd name="T5" fmla="*/ 106 h 106"/>
                  <a:gd name="T6" fmla="*/ 105 w 105"/>
                  <a:gd name="T7" fmla="*/ 106 h 106"/>
                  <a:gd name="T8" fmla="*/ 105 w 105"/>
                  <a:gd name="T9" fmla="*/ 0 h 106"/>
                </a:gdLst>
                <a:ahLst/>
                <a:cxnLst>
                  <a:cxn ang="0">
                    <a:pos x="T0" y="T1"/>
                  </a:cxn>
                  <a:cxn ang="0">
                    <a:pos x="T2" y="T3"/>
                  </a:cxn>
                  <a:cxn ang="0">
                    <a:pos x="T4" y="T5"/>
                  </a:cxn>
                  <a:cxn ang="0">
                    <a:pos x="T6" y="T7"/>
                  </a:cxn>
                  <a:cxn ang="0">
                    <a:pos x="T8" y="T9"/>
                  </a:cxn>
                </a:cxnLst>
                <a:rect l="0" t="0" r="r" b="b"/>
                <a:pathLst>
                  <a:path w="105" h="106">
                    <a:moveTo>
                      <a:pt x="105" y="0"/>
                    </a:moveTo>
                    <a:lnTo>
                      <a:pt x="0" y="104"/>
                    </a:lnTo>
                    <a:lnTo>
                      <a:pt x="0" y="106"/>
                    </a:lnTo>
                    <a:lnTo>
                      <a:pt x="105" y="106"/>
                    </a:lnTo>
                    <a:lnTo>
                      <a:pt x="10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26" name="Freeform 125"/>
              <p:cNvSpPr>
                <a:spLocks/>
              </p:cNvSpPr>
              <p:nvPr/>
            </p:nvSpPr>
            <p:spPr bwMode="auto">
              <a:xfrm>
                <a:off x="9936947" y="2987832"/>
                <a:ext cx="83782" cy="196565"/>
              </a:xfrm>
              <a:custGeom>
                <a:avLst/>
                <a:gdLst>
                  <a:gd name="T0" fmla="*/ 104 w 104"/>
                  <a:gd name="T1" fmla="*/ 0 h 244"/>
                  <a:gd name="T2" fmla="*/ 24 w 104"/>
                  <a:gd name="T3" fmla="*/ 0 h 244"/>
                  <a:gd name="T4" fmla="*/ 0 w 104"/>
                  <a:gd name="T5" fmla="*/ 24 h 244"/>
                  <a:gd name="T6" fmla="*/ 0 w 104"/>
                  <a:gd name="T7" fmla="*/ 244 h 244"/>
                  <a:gd name="T8" fmla="*/ 104 w 104"/>
                  <a:gd name="T9" fmla="*/ 244 h 244"/>
                  <a:gd name="T10" fmla="*/ 104 w 104"/>
                  <a:gd name="T11" fmla="*/ 0 h 244"/>
                </a:gdLst>
                <a:ahLst/>
                <a:cxnLst>
                  <a:cxn ang="0">
                    <a:pos x="T0" y="T1"/>
                  </a:cxn>
                  <a:cxn ang="0">
                    <a:pos x="T2" y="T3"/>
                  </a:cxn>
                  <a:cxn ang="0">
                    <a:pos x="T4" y="T5"/>
                  </a:cxn>
                  <a:cxn ang="0">
                    <a:pos x="T6" y="T7"/>
                  </a:cxn>
                  <a:cxn ang="0">
                    <a:pos x="T8" y="T9"/>
                  </a:cxn>
                  <a:cxn ang="0">
                    <a:pos x="T10" y="T11"/>
                  </a:cxn>
                </a:cxnLst>
                <a:rect l="0" t="0" r="r" b="b"/>
                <a:pathLst>
                  <a:path w="104" h="244">
                    <a:moveTo>
                      <a:pt x="104" y="0"/>
                    </a:moveTo>
                    <a:lnTo>
                      <a:pt x="24" y="0"/>
                    </a:lnTo>
                    <a:lnTo>
                      <a:pt x="0" y="24"/>
                    </a:lnTo>
                    <a:lnTo>
                      <a:pt x="0" y="244"/>
                    </a:lnTo>
                    <a:lnTo>
                      <a:pt x="104" y="244"/>
                    </a:lnTo>
                    <a:lnTo>
                      <a:pt x="10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27" name="Rectangle 126"/>
              <p:cNvSpPr>
                <a:spLocks noChangeArrowheads="1"/>
              </p:cNvSpPr>
              <p:nvPr/>
            </p:nvSpPr>
            <p:spPr bwMode="auto">
              <a:xfrm>
                <a:off x="10110150" y="2987832"/>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28" name="Rectangle 127"/>
              <p:cNvSpPr>
                <a:spLocks noChangeArrowheads="1"/>
              </p:cNvSpPr>
              <p:nvPr/>
            </p:nvSpPr>
            <p:spPr bwMode="auto">
              <a:xfrm>
                <a:off x="10285770" y="2987832"/>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29" name="Freeform 128"/>
              <p:cNvSpPr>
                <a:spLocks/>
              </p:cNvSpPr>
              <p:nvPr/>
            </p:nvSpPr>
            <p:spPr bwMode="auto">
              <a:xfrm>
                <a:off x="9426200" y="3447827"/>
                <a:ext cx="70892" cy="72504"/>
              </a:xfrm>
              <a:custGeom>
                <a:avLst/>
                <a:gdLst>
                  <a:gd name="T0" fmla="*/ 88 w 88"/>
                  <a:gd name="T1" fmla="*/ 0 h 90"/>
                  <a:gd name="T2" fmla="*/ 0 w 88"/>
                  <a:gd name="T3" fmla="*/ 90 h 90"/>
                  <a:gd name="T4" fmla="*/ 88 w 88"/>
                  <a:gd name="T5" fmla="*/ 90 h 90"/>
                  <a:gd name="T6" fmla="*/ 88 w 88"/>
                  <a:gd name="T7" fmla="*/ 0 h 90"/>
                </a:gdLst>
                <a:ahLst/>
                <a:cxnLst>
                  <a:cxn ang="0">
                    <a:pos x="T0" y="T1"/>
                  </a:cxn>
                  <a:cxn ang="0">
                    <a:pos x="T2" y="T3"/>
                  </a:cxn>
                  <a:cxn ang="0">
                    <a:pos x="T4" y="T5"/>
                  </a:cxn>
                  <a:cxn ang="0">
                    <a:pos x="T6" y="T7"/>
                  </a:cxn>
                </a:cxnLst>
                <a:rect l="0" t="0" r="r" b="b"/>
                <a:pathLst>
                  <a:path w="88" h="90">
                    <a:moveTo>
                      <a:pt x="88" y="0"/>
                    </a:moveTo>
                    <a:lnTo>
                      <a:pt x="0" y="90"/>
                    </a:lnTo>
                    <a:lnTo>
                      <a:pt x="88" y="90"/>
                    </a:lnTo>
                    <a:lnTo>
                      <a:pt x="8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0" name="Freeform 129"/>
              <p:cNvSpPr>
                <a:spLocks/>
              </p:cNvSpPr>
              <p:nvPr/>
            </p:nvSpPr>
            <p:spPr bwMode="auto">
              <a:xfrm>
                <a:off x="9588124" y="3323765"/>
                <a:ext cx="83782" cy="196565"/>
              </a:xfrm>
              <a:custGeom>
                <a:avLst/>
                <a:gdLst>
                  <a:gd name="T0" fmla="*/ 104 w 104"/>
                  <a:gd name="T1" fmla="*/ 0 h 244"/>
                  <a:gd name="T2" fmla="*/ 40 w 104"/>
                  <a:gd name="T3" fmla="*/ 0 h 244"/>
                  <a:gd name="T4" fmla="*/ 0 w 104"/>
                  <a:gd name="T5" fmla="*/ 40 h 244"/>
                  <a:gd name="T6" fmla="*/ 0 w 104"/>
                  <a:gd name="T7" fmla="*/ 244 h 244"/>
                  <a:gd name="T8" fmla="*/ 104 w 104"/>
                  <a:gd name="T9" fmla="*/ 244 h 244"/>
                  <a:gd name="T10" fmla="*/ 104 w 104"/>
                  <a:gd name="T11" fmla="*/ 0 h 244"/>
                </a:gdLst>
                <a:ahLst/>
                <a:cxnLst>
                  <a:cxn ang="0">
                    <a:pos x="T0" y="T1"/>
                  </a:cxn>
                  <a:cxn ang="0">
                    <a:pos x="T2" y="T3"/>
                  </a:cxn>
                  <a:cxn ang="0">
                    <a:pos x="T4" y="T5"/>
                  </a:cxn>
                  <a:cxn ang="0">
                    <a:pos x="T6" y="T7"/>
                  </a:cxn>
                  <a:cxn ang="0">
                    <a:pos x="T8" y="T9"/>
                  </a:cxn>
                  <a:cxn ang="0">
                    <a:pos x="T10" y="T11"/>
                  </a:cxn>
                </a:cxnLst>
                <a:rect l="0" t="0" r="r" b="b"/>
                <a:pathLst>
                  <a:path w="104" h="244">
                    <a:moveTo>
                      <a:pt x="104" y="0"/>
                    </a:moveTo>
                    <a:lnTo>
                      <a:pt x="40" y="0"/>
                    </a:lnTo>
                    <a:lnTo>
                      <a:pt x="0" y="40"/>
                    </a:lnTo>
                    <a:lnTo>
                      <a:pt x="0" y="244"/>
                    </a:lnTo>
                    <a:lnTo>
                      <a:pt x="104" y="244"/>
                    </a:lnTo>
                    <a:lnTo>
                      <a:pt x="10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31" name="Rectangle 130"/>
              <p:cNvSpPr>
                <a:spLocks noChangeArrowheads="1"/>
              </p:cNvSpPr>
              <p:nvPr/>
            </p:nvSpPr>
            <p:spPr bwMode="auto">
              <a:xfrm>
                <a:off x="9761327" y="3323765"/>
                <a:ext cx="84587"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32" name="Rectangle 131"/>
              <p:cNvSpPr>
                <a:spLocks noChangeArrowheads="1"/>
              </p:cNvSpPr>
              <p:nvPr/>
            </p:nvSpPr>
            <p:spPr bwMode="auto">
              <a:xfrm>
                <a:off x="9936947" y="3323765"/>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33" name="Rectangle 132"/>
              <p:cNvSpPr>
                <a:spLocks noChangeArrowheads="1"/>
              </p:cNvSpPr>
              <p:nvPr/>
            </p:nvSpPr>
            <p:spPr bwMode="auto">
              <a:xfrm>
                <a:off x="10110150" y="3323765"/>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34" name="Rectangle 133"/>
              <p:cNvSpPr>
                <a:spLocks noChangeArrowheads="1"/>
              </p:cNvSpPr>
              <p:nvPr/>
            </p:nvSpPr>
            <p:spPr bwMode="auto">
              <a:xfrm>
                <a:off x="10285770" y="3323765"/>
                <a:ext cx="83782" cy="1965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endParaRPr lang="en-US" sz="1350"/>
              </a:p>
            </p:txBody>
          </p:sp>
          <p:sp>
            <p:nvSpPr>
              <p:cNvPr id="135" name="Rectangle 134"/>
              <p:cNvSpPr>
                <a:spLocks noChangeArrowheads="1"/>
              </p:cNvSpPr>
              <p:nvPr/>
            </p:nvSpPr>
            <p:spPr bwMode="auto">
              <a:xfrm>
                <a:off x="10487974" y="2397331"/>
                <a:ext cx="495441" cy="12792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grpSp>
      </p:grpSp>
      <p:grpSp>
        <p:nvGrpSpPr>
          <p:cNvPr id="28" name="Group 27"/>
          <p:cNvGrpSpPr/>
          <p:nvPr/>
        </p:nvGrpSpPr>
        <p:grpSpPr>
          <a:xfrm>
            <a:off x="1343026" y="1046704"/>
            <a:ext cx="4139293" cy="4954046"/>
            <a:chOff x="330199" y="252605"/>
            <a:chExt cx="5519057" cy="6605395"/>
          </a:xfrm>
        </p:grpSpPr>
        <p:sp>
          <p:nvSpPr>
            <p:cNvPr id="6" name="Freeform 5"/>
            <p:cNvSpPr>
              <a:spLocks noEditPoints="1"/>
            </p:cNvSpPr>
            <p:nvPr/>
          </p:nvSpPr>
          <p:spPr bwMode="auto">
            <a:xfrm flipH="1">
              <a:off x="1825356" y="2039540"/>
              <a:ext cx="585205" cy="4042034"/>
            </a:xfrm>
            <a:custGeom>
              <a:avLst/>
              <a:gdLst>
                <a:gd name="T0" fmla="*/ 150 w 150"/>
                <a:gd name="T1" fmla="*/ 4 h 1036"/>
                <a:gd name="T2" fmla="*/ 149 w 150"/>
                <a:gd name="T3" fmla="*/ 2 h 1036"/>
                <a:gd name="T4" fmla="*/ 147 w 150"/>
                <a:gd name="T5" fmla="*/ 1 h 1036"/>
                <a:gd name="T6" fmla="*/ 145 w 150"/>
                <a:gd name="T7" fmla="*/ 0 h 1036"/>
                <a:gd name="T8" fmla="*/ 144 w 150"/>
                <a:gd name="T9" fmla="*/ 0 h 1036"/>
                <a:gd name="T10" fmla="*/ 0 w 150"/>
                <a:gd name="T11" fmla="*/ 6 h 1036"/>
                <a:gd name="T12" fmla="*/ 0 w 150"/>
                <a:gd name="T13" fmla="*/ 1032 h 1036"/>
                <a:gd name="T14" fmla="*/ 1 w 150"/>
                <a:gd name="T15" fmla="*/ 1034 h 1036"/>
                <a:gd name="T16" fmla="*/ 1 w 150"/>
                <a:gd name="T17" fmla="*/ 1034 h 1036"/>
                <a:gd name="T18" fmla="*/ 2 w 150"/>
                <a:gd name="T19" fmla="*/ 1035 h 1036"/>
                <a:gd name="T20" fmla="*/ 3 w 150"/>
                <a:gd name="T21" fmla="*/ 1035 h 1036"/>
                <a:gd name="T22" fmla="*/ 6 w 150"/>
                <a:gd name="T23" fmla="*/ 1036 h 1036"/>
                <a:gd name="T24" fmla="*/ 150 w 150"/>
                <a:gd name="T25" fmla="*/ 1030 h 1036"/>
                <a:gd name="T26" fmla="*/ 150 w 150"/>
                <a:gd name="T27" fmla="*/ 4 h 1036"/>
                <a:gd name="T28" fmla="*/ 21 w 150"/>
                <a:gd name="T29" fmla="*/ 766 h 1036"/>
                <a:gd name="T30" fmla="*/ 138 w 150"/>
                <a:gd name="T31" fmla="*/ 766 h 1036"/>
                <a:gd name="T32" fmla="*/ 129 w 150"/>
                <a:gd name="T33" fmla="*/ 270 h 1036"/>
                <a:gd name="T34" fmla="*/ 12 w 150"/>
                <a:gd name="T35" fmla="*/ 270 h 1036"/>
                <a:gd name="T36" fmla="*/ 129 w 150"/>
                <a:gd name="T37" fmla="*/ 397 h 1036"/>
                <a:gd name="T38" fmla="*/ 12 w 150"/>
                <a:gd name="T39" fmla="*/ 397 h 1036"/>
                <a:gd name="T40" fmla="*/ 129 w 150"/>
                <a:gd name="T41" fmla="*/ 524 h 1036"/>
                <a:gd name="T42" fmla="*/ 12 w 150"/>
                <a:gd name="T43" fmla="*/ 524 h 1036"/>
                <a:gd name="T44" fmla="*/ 129 w 150"/>
                <a:gd name="T45" fmla="*/ 651 h 1036"/>
                <a:gd name="T46" fmla="*/ 12 w 150"/>
                <a:gd name="T47" fmla="*/ 651 h 1036"/>
                <a:gd name="T48" fmla="*/ 129 w 150"/>
                <a:gd name="T49" fmla="*/ 778 h 1036"/>
                <a:gd name="T50" fmla="*/ 12 w 150"/>
                <a:gd name="T51" fmla="*/ 778 h 1036"/>
                <a:gd name="T52" fmla="*/ 21 w 150"/>
                <a:gd name="T53" fmla="*/ 639 h 1036"/>
                <a:gd name="T54" fmla="*/ 138 w 150"/>
                <a:gd name="T55" fmla="*/ 639 h 1036"/>
                <a:gd name="T56" fmla="*/ 21 w 150"/>
                <a:gd name="T57" fmla="*/ 512 h 1036"/>
                <a:gd name="T58" fmla="*/ 138 w 150"/>
                <a:gd name="T59" fmla="*/ 512 h 1036"/>
                <a:gd name="T60" fmla="*/ 21 w 150"/>
                <a:gd name="T61" fmla="*/ 385 h 1036"/>
                <a:gd name="T62" fmla="*/ 138 w 150"/>
                <a:gd name="T63" fmla="*/ 385 h 1036"/>
                <a:gd name="T64" fmla="*/ 21 w 150"/>
                <a:gd name="T65" fmla="*/ 258 h 1036"/>
                <a:gd name="T66" fmla="*/ 138 w 150"/>
                <a:gd name="T67" fmla="*/ 258 h 1036"/>
                <a:gd name="T68" fmla="*/ 21 w 150"/>
                <a:gd name="T69" fmla="*/ 130 h 1036"/>
                <a:gd name="T70" fmla="*/ 138 w 150"/>
                <a:gd name="T71" fmla="*/ 130 h 1036"/>
                <a:gd name="T72" fmla="*/ 12 w 150"/>
                <a:gd name="T73" fmla="*/ 250 h 1036"/>
                <a:gd name="T74" fmla="*/ 129 w 150"/>
                <a:gd name="T75" fmla="*/ 142 h 1036"/>
                <a:gd name="T76" fmla="*/ 129 w 150"/>
                <a:gd name="T77" fmla="*/ 905 h 1036"/>
                <a:gd name="T78" fmla="*/ 12 w 150"/>
                <a:gd name="T79" fmla="*/ 905 h 1036"/>
                <a:gd name="T80" fmla="*/ 138 w 150"/>
                <a:gd name="T81" fmla="*/ 786 h 1036"/>
                <a:gd name="T82" fmla="*/ 21 w 150"/>
                <a:gd name="T83" fmla="*/ 893 h 1036"/>
                <a:gd name="T84" fmla="*/ 12 w 150"/>
                <a:gd name="T85" fmla="*/ 123 h 1036"/>
                <a:gd name="T86" fmla="*/ 129 w 150"/>
                <a:gd name="T87" fmla="*/ 12 h 1036"/>
                <a:gd name="T88" fmla="*/ 138 w 150"/>
                <a:gd name="T89" fmla="*/ 913 h 1036"/>
                <a:gd name="T90" fmla="*/ 21 w 150"/>
                <a:gd name="T91" fmla="*/ 1024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1036">
                  <a:moveTo>
                    <a:pt x="150" y="4"/>
                  </a:moveTo>
                  <a:cubicBezTo>
                    <a:pt x="150" y="4"/>
                    <a:pt x="150" y="4"/>
                    <a:pt x="150" y="4"/>
                  </a:cubicBezTo>
                  <a:cubicBezTo>
                    <a:pt x="150" y="3"/>
                    <a:pt x="149" y="3"/>
                    <a:pt x="149" y="2"/>
                  </a:cubicBezTo>
                  <a:cubicBezTo>
                    <a:pt x="149" y="2"/>
                    <a:pt x="149" y="2"/>
                    <a:pt x="149" y="2"/>
                  </a:cubicBezTo>
                  <a:cubicBezTo>
                    <a:pt x="149" y="2"/>
                    <a:pt x="149" y="2"/>
                    <a:pt x="149" y="2"/>
                  </a:cubicBezTo>
                  <a:cubicBezTo>
                    <a:pt x="148" y="1"/>
                    <a:pt x="147" y="1"/>
                    <a:pt x="147" y="1"/>
                  </a:cubicBezTo>
                  <a:cubicBezTo>
                    <a:pt x="147" y="1"/>
                    <a:pt x="147" y="1"/>
                    <a:pt x="147" y="1"/>
                  </a:cubicBezTo>
                  <a:cubicBezTo>
                    <a:pt x="146" y="0"/>
                    <a:pt x="145" y="0"/>
                    <a:pt x="145" y="0"/>
                  </a:cubicBezTo>
                  <a:cubicBezTo>
                    <a:pt x="144" y="0"/>
                    <a:pt x="144" y="0"/>
                    <a:pt x="144" y="0"/>
                  </a:cubicBezTo>
                  <a:cubicBezTo>
                    <a:pt x="144" y="0"/>
                    <a:pt x="144" y="0"/>
                    <a:pt x="144" y="0"/>
                  </a:cubicBezTo>
                  <a:cubicBezTo>
                    <a:pt x="6" y="0"/>
                    <a:pt x="6" y="0"/>
                    <a:pt x="6" y="0"/>
                  </a:cubicBezTo>
                  <a:cubicBezTo>
                    <a:pt x="2" y="0"/>
                    <a:pt x="0" y="3"/>
                    <a:pt x="0" y="6"/>
                  </a:cubicBezTo>
                  <a:cubicBezTo>
                    <a:pt x="0" y="1030"/>
                    <a:pt x="0" y="1030"/>
                    <a:pt x="0" y="1030"/>
                  </a:cubicBezTo>
                  <a:cubicBezTo>
                    <a:pt x="0" y="1030"/>
                    <a:pt x="0" y="1031"/>
                    <a:pt x="0" y="1032"/>
                  </a:cubicBezTo>
                  <a:cubicBezTo>
                    <a:pt x="0" y="1032"/>
                    <a:pt x="0" y="1032"/>
                    <a:pt x="0" y="1032"/>
                  </a:cubicBezTo>
                  <a:cubicBezTo>
                    <a:pt x="0" y="1033"/>
                    <a:pt x="1" y="1033"/>
                    <a:pt x="1" y="1034"/>
                  </a:cubicBezTo>
                  <a:cubicBezTo>
                    <a:pt x="1" y="1034"/>
                    <a:pt x="1" y="1034"/>
                    <a:pt x="1" y="1034"/>
                  </a:cubicBezTo>
                  <a:cubicBezTo>
                    <a:pt x="1" y="1034"/>
                    <a:pt x="1" y="1034"/>
                    <a:pt x="1" y="1034"/>
                  </a:cubicBezTo>
                  <a:cubicBezTo>
                    <a:pt x="2" y="1034"/>
                    <a:pt x="2" y="1034"/>
                    <a:pt x="2" y="1034"/>
                  </a:cubicBezTo>
                  <a:cubicBezTo>
                    <a:pt x="2" y="1034"/>
                    <a:pt x="2" y="1035"/>
                    <a:pt x="2" y="1035"/>
                  </a:cubicBezTo>
                  <a:cubicBezTo>
                    <a:pt x="3" y="1035"/>
                    <a:pt x="3" y="1035"/>
                    <a:pt x="3" y="1035"/>
                  </a:cubicBezTo>
                  <a:cubicBezTo>
                    <a:pt x="3" y="1035"/>
                    <a:pt x="3" y="1035"/>
                    <a:pt x="3" y="1035"/>
                  </a:cubicBezTo>
                  <a:cubicBezTo>
                    <a:pt x="4" y="1035"/>
                    <a:pt x="4" y="1035"/>
                    <a:pt x="5" y="1036"/>
                  </a:cubicBezTo>
                  <a:cubicBezTo>
                    <a:pt x="5" y="1036"/>
                    <a:pt x="5" y="1036"/>
                    <a:pt x="6" y="1036"/>
                  </a:cubicBezTo>
                  <a:cubicBezTo>
                    <a:pt x="144" y="1036"/>
                    <a:pt x="144" y="1036"/>
                    <a:pt x="144" y="1036"/>
                  </a:cubicBezTo>
                  <a:cubicBezTo>
                    <a:pt x="148" y="1036"/>
                    <a:pt x="150" y="1033"/>
                    <a:pt x="150" y="1030"/>
                  </a:cubicBezTo>
                  <a:cubicBezTo>
                    <a:pt x="150" y="6"/>
                    <a:pt x="150" y="6"/>
                    <a:pt x="150" y="6"/>
                  </a:cubicBezTo>
                  <a:cubicBezTo>
                    <a:pt x="150" y="5"/>
                    <a:pt x="150" y="5"/>
                    <a:pt x="150" y="4"/>
                  </a:cubicBezTo>
                  <a:close/>
                  <a:moveTo>
                    <a:pt x="138" y="766"/>
                  </a:moveTo>
                  <a:cubicBezTo>
                    <a:pt x="21" y="766"/>
                    <a:pt x="21" y="766"/>
                    <a:pt x="21" y="766"/>
                  </a:cubicBezTo>
                  <a:cubicBezTo>
                    <a:pt x="138" y="659"/>
                    <a:pt x="138" y="659"/>
                    <a:pt x="138" y="659"/>
                  </a:cubicBezTo>
                  <a:lnTo>
                    <a:pt x="138" y="766"/>
                  </a:lnTo>
                  <a:close/>
                  <a:moveTo>
                    <a:pt x="12" y="270"/>
                  </a:moveTo>
                  <a:cubicBezTo>
                    <a:pt x="129" y="270"/>
                    <a:pt x="129" y="270"/>
                    <a:pt x="129" y="270"/>
                  </a:cubicBezTo>
                  <a:cubicBezTo>
                    <a:pt x="12" y="377"/>
                    <a:pt x="12" y="377"/>
                    <a:pt x="12" y="377"/>
                  </a:cubicBezTo>
                  <a:lnTo>
                    <a:pt x="12" y="270"/>
                  </a:lnTo>
                  <a:close/>
                  <a:moveTo>
                    <a:pt x="12" y="397"/>
                  </a:moveTo>
                  <a:cubicBezTo>
                    <a:pt x="129" y="397"/>
                    <a:pt x="129" y="397"/>
                    <a:pt x="129" y="397"/>
                  </a:cubicBezTo>
                  <a:cubicBezTo>
                    <a:pt x="12" y="504"/>
                    <a:pt x="12" y="504"/>
                    <a:pt x="12" y="504"/>
                  </a:cubicBezTo>
                  <a:lnTo>
                    <a:pt x="12" y="397"/>
                  </a:lnTo>
                  <a:close/>
                  <a:moveTo>
                    <a:pt x="12" y="524"/>
                  </a:moveTo>
                  <a:cubicBezTo>
                    <a:pt x="129" y="524"/>
                    <a:pt x="129" y="524"/>
                    <a:pt x="129" y="524"/>
                  </a:cubicBezTo>
                  <a:cubicBezTo>
                    <a:pt x="12" y="631"/>
                    <a:pt x="12" y="631"/>
                    <a:pt x="12" y="631"/>
                  </a:cubicBezTo>
                  <a:lnTo>
                    <a:pt x="12" y="524"/>
                  </a:lnTo>
                  <a:close/>
                  <a:moveTo>
                    <a:pt x="12" y="651"/>
                  </a:moveTo>
                  <a:cubicBezTo>
                    <a:pt x="129" y="651"/>
                    <a:pt x="129" y="651"/>
                    <a:pt x="129" y="651"/>
                  </a:cubicBezTo>
                  <a:cubicBezTo>
                    <a:pt x="12" y="759"/>
                    <a:pt x="12" y="759"/>
                    <a:pt x="12" y="759"/>
                  </a:cubicBezTo>
                  <a:lnTo>
                    <a:pt x="12" y="651"/>
                  </a:lnTo>
                  <a:close/>
                  <a:moveTo>
                    <a:pt x="12" y="778"/>
                  </a:moveTo>
                  <a:cubicBezTo>
                    <a:pt x="129" y="778"/>
                    <a:pt x="129" y="778"/>
                    <a:pt x="129" y="778"/>
                  </a:cubicBezTo>
                  <a:cubicBezTo>
                    <a:pt x="12" y="886"/>
                    <a:pt x="12" y="886"/>
                    <a:pt x="12" y="886"/>
                  </a:cubicBezTo>
                  <a:lnTo>
                    <a:pt x="12" y="778"/>
                  </a:lnTo>
                  <a:close/>
                  <a:moveTo>
                    <a:pt x="138" y="639"/>
                  </a:moveTo>
                  <a:cubicBezTo>
                    <a:pt x="21" y="639"/>
                    <a:pt x="21" y="639"/>
                    <a:pt x="21" y="639"/>
                  </a:cubicBezTo>
                  <a:cubicBezTo>
                    <a:pt x="138" y="532"/>
                    <a:pt x="138" y="532"/>
                    <a:pt x="138" y="532"/>
                  </a:cubicBezTo>
                  <a:lnTo>
                    <a:pt x="138" y="639"/>
                  </a:lnTo>
                  <a:close/>
                  <a:moveTo>
                    <a:pt x="138" y="512"/>
                  </a:moveTo>
                  <a:cubicBezTo>
                    <a:pt x="21" y="512"/>
                    <a:pt x="21" y="512"/>
                    <a:pt x="21" y="512"/>
                  </a:cubicBezTo>
                  <a:cubicBezTo>
                    <a:pt x="138" y="404"/>
                    <a:pt x="138" y="404"/>
                    <a:pt x="138" y="404"/>
                  </a:cubicBezTo>
                  <a:lnTo>
                    <a:pt x="138" y="512"/>
                  </a:lnTo>
                  <a:close/>
                  <a:moveTo>
                    <a:pt x="138" y="385"/>
                  </a:moveTo>
                  <a:cubicBezTo>
                    <a:pt x="21" y="385"/>
                    <a:pt x="21" y="385"/>
                    <a:pt x="21" y="385"/>
                  </a:cubicBezTo>
                  <a:cubicBezTo>
                    <a:pt x="138" y="277"/>
                    <a:pt x="138" y="277"/>
                    <a:pt x="138" y="277"/>
                  </a:cubicBezTo>
                  <a:lnTo>
                    <a:pt x="138" y="385"/>
                  </a:lnTo>
                  <a:close/>
                  <a:moveTo>
                    <a:pt x="138" y="258"/>
                  </a:moveTo>
                  <a:cubicBezTo>
                    <a:pt x="21" y="258"/>
                    <a:pt x="21" y="258"/>
                    <a:pt x="21" y="258"/>
                  </a:cubicBezTo>
                  <a:cubicBezTo>
                    <a:pt x="138" y="150"/>
                    <a:pt x="138" y="150"/>
                    <a:pt x="138" y="150"/>
                  </a:cubicBezTo>
                  <a:lnTo>
                    <a:pt x="138" y="258"/>
                  </a:lnTo>
                  <a:close/>
                  <a:moveTo>
                    <a:pt x="138" y="130"/>
                  </a:moveTo>
                  <a:cubicBezTo>
                    <a:pt x="21" y="130"/>
                    <a:pt x="21" y="130"/>
                    <a:pt x="21" y="130"/>
                  </a:cubicBezTo>
                  <a:cubicBezTo>
                    <a:pt x="138" y="20"/>
                    <a:pt x="138" y="20"/>
                    <a:pt x="138" y="20"/>
                  </a:cubicBezTo>
                  <a:lnTo>
                    <a:pt x="138" y="130"/>
                  </a:lnTo>
                  <a:close/>
                  <a:moveTo>
                    <a:pt x="129" y="142"/>
                  </a:moveTo>
                  <a:cubicBezTo>
                    <a:pt x="12" y="250"/>
                    <a:pt x="12" y="250"/>
                    <a:pt x="12" y="250"/>
                  </a:cubicBezTo>
                  <a:cubicBezTo>
                    <a:pt x="12" y="142"/>
                    <a:pt x="12" y="142"/>
                    <a:pt x="12" y="142"/>
                  </a:cubicBezTo>
                  <a:lnTo>
                    <a:pt x="129" y="142"/>
                  </a:lnTo>
                  <a:close/>
                  <a:moveTo>
                    <a:pt x="12" y="905"/>
                  </a:moveTo>
                  <a:cubicBezTo>
                    <a:pt x="129" y="905"/>
                    <a:pt x="129" y="905"/>
                    <a:pt x="129" y="905"/>
                  </a:cubicBezTo>
                  <a:cubicBezTo>
                    <a:pt x="12" y="1016"/>
                    <a:pt x="12" y="1016"/>
                    <a:pt x="12" y="1016"/>
                  </a:cubicBezTo>
                  <a:lnTo>
                    <a:pt x="12" y="905"/>
                  </a:lnTo>
                  <a:close/>
                  <a:moveTo>
                    <a:pt x="21" y="893"/>
                  </a:moveTo>
                  <a:cubicBezTo>
                    <a:pt x="138" y="786"/>
                    <a:pt x="138" y="786"/>
                    <a:pt x="138" y="786"/>
                  </a:cubicBezTo>
                  <a:cubicBezTo>
                    <a:pt x="138" y="893"/>
                    <a:pt x="138" y="893"/>
                    <a:pt x="138" y="893"/>
                  </a:cubicBezTo>
                  <a:lnTo>
                    <a:pt x="21" y="893"/>
                  </a:lnTo>
                  <a:close/>
                  <a:moveTo>
                    <a:pt x="129" y="12"/>
                  </a:moveTo>
                  <a:cubicBezTo>
                    <a:pt x="12" y="123"/>
                    <a:pt x="12" y="123"/>
                    <a:pt x="12" y="123"/>
                  </a:cubicBezTo>
                  <a:cubicBezTo>
                    <a:pt x="12" y="12"/>
                    <a:pt x="12" y="12"/>
                    <a:pt x="12" y="12"/>
                  </a:cubicBezTo>
                  <a:lnTo>
                    <a:pt x="129" y="12"/>
                  </a:lnTo>
                  <a:close/>
                  <a:moveTo>
                    <a:pt x="21" y="1024"/>
                  </a:moveTo>
                  <a:cubicBezTo>
                    <a:pt x="138" y="913"/>
                    <a:pt x="138" y="913"/>
                    <a:pt x="138" y="913"/>
                  </a:cubicBezTo>
                  <a:cubicBezTo>
                    <a:pt x="138" y="1024"/>
                    <a:pt x="138" y="1024"/>
                    <a:pt x="138" y="1024"/>
                  </a:cubicBezTo>
                  <a:lnTo>
                    <a:pt x="21" y="1024"/>
                  </a:lnTo>
                  <a:close/>
                </a:path>
              </a:pathLst>
            </a:custGeom>
            <a:solidFill>
              <a:srgbClr val="F6A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7" name="Freeform 6"/>
            <p:cNvSpPr>
              <a:spLocks noEditPoints="1"/>
            </p:cNvSpPr>
            <p:nvPr/>
          </p:nvSpPr>
          <p:spPr bwMode="auto">
            <a:xfrm flipH="1">
              <a:off x="2352864" y="1185636"/>
              <a:ext cx="3496392" cy="436843"/>
            </a:xfrm>
            <a:custGeom>
              <a:avLst/>
              <a:gdLst>
                <a:gd name="T0" fmla="*/ 813 w 896"/>
                <a:gd name="T1" fmla="*/ 2 h 112"/>
                <a:gd name="T2" fmla="*/ 813 w 896"/>
                <a:gd name="T3" fmla="*/ 2 h 112"/>
                <a:gd name="T4" fmla="*/ 811 w 896"/>
                <a:gd name="T5" fmla="*/ 1 h 112"/>
                <a:gd name="T6" fmla="*/ 77 w 896"/>
                <a:gd name="T7" fmla="*/ 0 h 112"/>
                <a:gd name="T8" fmla="*/ 77 w 896"/>
                <a:gd name="T9" fmla="*/ 0 h 112"/>
                <a:gd name="T10" fmla="*/ 75 w 896"/>
                <a:gd name="T11" fmla="*/ 1 h 112"/>
                <a:gd name="T12" fmla="*/ 74 w 896"/>
                <a:gd name="T13" fmla="*/ 1 h 112"/>
                <a:gd name="T14" fmla="*/ 73 w 896"/>
                <a:gd name="T15" fmla="*/ 2 h 112"/>
                <a:gd name="T16" fmla="*/ 1 w 896"/>
                <a:gd name="T17" fmla="*/ 109 h 112"/>
                <a:gd name="T18" fmla="*/ 262 w 896"/>
                <a:gd name="T19" fmla="*/ 111 h 112"/>
                <a:gd name="T20" fmla="*/ 625 w 896"/>
                <a:gd name="T21" fmla="*/ 111 h 112"/>
                <a:gd name="T22" fmla="*/ 716 w 896"/>
                <a:gd name="T23" fmla="*/ 111 h 112"/>
                <a:gd name="T24" fmla="*/ 716 w 896"/>
                <a:gd name="T25" fmla="*/ 111 h 112"/>
                <a:gd name="T26" fmla="*/ 891 w 896"/>
                <a:gd name="T27" fmla="*/ 111 h 112"/>
                <a:gd name="T28" fmla="*/ 894 w 896"/>
                <a:gd name="T29" fmla="*/ 103 h 112"/>
                <a:gd name="T30" fmla="*/ 273 w 896"/>
                <a:gd name="T31" fmla="*/ 10 h 112"/>
                <a:gd name="T32" fmla="*/ 347 w 896"/>
                <a:gd name="T33" fmla="*/ 93 h 112"/>
                <a:gd name="T34" fmla="*/ 159 w 896"/>
                <a:gd name="T35" fmla="*/ 101 h 112"/>
                <a:gd name="T36" fmla="*/ 82 w 896"/>
                <a:gd name="T37" fmla="*/ 18 h 112"/>
                <a:gd name="T38" fmla="*/ 165 w 896"/>
                <a:gd name="T39" fmla="*/ 10 h 112"/>
                <a:gd name="T40" fmla="*/ 89 w 896"/>
                <a:gd name="T41" fmla="*/ 10 h 112"/>
                <a:gd name="T42" fmla="*/ 250 w 896"/>
                <a:gd name="T43" fmla="*/ 101 h 112"/>
                <a:gd name="T44" fmla="*/ 175 w 896"/>
                <a:gd name="T45" fmla="*/ 18 h 112"/>
                <a:gd name="T46" fmla="*/ 256 w 896"/>
                <a:gd name="T47" fmla="*/ 10 h 112"/>
                <a:gd name="T48" fmla="*/ 182 w 896"/>
                <a:gd name="T49" fmla="*/ 10 h 112"/>
                <a:gd name="T50" fmla="*/ 341 w 896"/>
                <a:gd name="T51" fmla="*/ 101 h 112"/>
                <a:gd name="T52" fmla="*/ 266 w 896"/>
                <a:gd name="T53" fmla="*/ 18 h 112"/>
                <a:gd name="T54" fmla="*/ 432 w 896"/>
                <a:gd name="T55" fmla="*/ 101 h 112"/>
                <a:gd name="T56" fmla="*/ 357 w 896"/>
                <a:gd name="T57" fmla="*/ 18 h 112"/>
                <a:gd name="T58" fmla="*/ 438 w 896"/>
                <a:gd name="T59" fmla="*/ 10 h 112"/>
                <a:gd name="T60" fmla="*/ 363 w 896"/>
                <a:gd name="T61" fmla="*/ 10 h 112"/>
                <a:gd name="T62" fmla="*/ 523 w 896"/>
                <a:gd name="T63" fmla="*/ 101 h 112"/>
                <a:gd name="T64" fmla="*/ 448 w 896"/>
                <a:gd name="T65" fmla="*/ 18 h 112"/>
                <a:gd name="T66" fmla="*/ 529 w 896"/>
                <a:gd name="T67" fmla="*/ 10 h 112"/>
                <a:gd name="T68" fmla="*/ 454 w 896"/>
                <a:gd name="T69" fmla="*/ 10 h 112"/>
                <a:gd name="T70" fmla="*/ 614 w 896"/>
                <a:gd name="T71" fmla="*/ 101 h 112"/>
                <a:gd name="T72" fmla="*/ 539 w 896"/>
                <a:gd name="T73" fmla="*/ 18 h 112"/>
                <a:gd name="T74" fmla="*/ 620 w 896"/>
                <a:gd name="T75" fmla="*/ 10 h 112"/>
                <a:gd name="T76" fmla="*/ 545 w 896"/>
                <a:gd name="T77" fmla="*/ 10 h 112"/>
                <a:gd name="T78" fmla="*/ 705 w 896"/>
                <a:gd name="T79" fmla="*/ 101 h 112"/>
                <a:gd name="T80" fmla="*/ 630 w 896"/>
                <a:gd name="T81" fmla="*/ 18 h 112"/>
                <a:gd name="T82" fmla="*/ 711 w 896"/>
                <a:gd name="T83" fmla="*/ 10 h 112"/>
                <a:gd name="T84" fmla="*/ 636 w 896"/>
                <a:gd name="T85" fmla="*/ 10 h 112"/>
                <a:gd name="T86" fmla="*/ 798 w 896"/>
                <a:gd name="T87" fmla="*/ 101 h 112"/>
                <a:gd name="T88" fmla="*/ 721 w 896"/>
                <a:gd name="T89" fmla="*/ 18 h 112"/>
                <a:gd name="T90" fmla="*/ 804 w 896"/>
                <a:gd name="T91" fmla="*/ 10 h 112"/>
                <a:gd name="T92" fmla="*/ 727 w 896"/>
                <a:gd name="T93" fmla="*/ 10 h 112"/>
                <a:gd name="T94" fmla="*/ 72 w 896"/>
                <a:gd name="T95" fmla="*/ 101 h 112"/>
                <a:gd name="T96" fmla="*/ 72 w 896"/>
                <a:gd name="T97" fmla="*/ 21 h 112"/>
                <a:gd name="T98" fmla="*/ 814 w 896"/>
                <a:gd name="T99" fmla="*/ 20 h 112"/>
                <a:gd name="T100" fmla="*/ 814 w 896"/>
                <a:gd name="T101" fmla="*/ 10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6" h="112">
                  <a:moveTo>
                    <a:pt x="894" y="103"/>
                  </a:moveTo>
                  <a:cubicBezTo>
                    <a:pt x="813" y="2"/>
                    <a:pt x="813" y="2"/>
                    <a:pt x="813" y="2"/>
                  </a:cubicBezTo>
                  <a:cubicBezTo>
                    <a:pt x="813" y="2"/>
                    <a:pt x="813" y="2"/>
                    <a:pt x="813" y="2"/>
                  </a:cubicBezTo>
                  <a:cubicBezTo>
                    <a:pt x="813" y="2"/>
                    <a:pt x="813" y="2"/>
                    <a:pt x="813" y="2"/>
                  </a:cubicBezTo>
                  <a:cubicBezTo>
                    <a:pt x="812" y="1"/>
                    <a:pt x="812" y="1"/>
                    <a:pt x="811" y="1"/>
                  </a:cubicBezTo>
                  <a:cubicBezTo>
                    <a:pt x="811" y="1"/>
                    <a:pt x="811" y="1"/>
                    <a:pt x="811" y="1"/>
                  </a:cubicBezTo>
                  <a:cubicBezTo>
                    <a:pt x="810" y="1"/>
                    <a:pt x="810" y="0"/>
                    <a:pt x="809" y="0"/>
                  </a:cubicBezTo>
                  <a:cubicBezTo>
                    <a:pt x="77" y="0"/>
                    <a:pt x="77" y="0"/>
                    <a:pt x="77" y="0"/>
                  </a:cubicBezTo>
                  <a:cubicBezTo>
                    <a:pt x="77" y="0"/>
                    <a:pt x="77" y="0"/>
                    <a:pt x="77" y="0"/>
                  </a:cubicBezTo>
                  <a:cubicBezTo>
                    <a:pt x="77" y="0"/>
                    <a:pt x="77" y="0"/>
                    <a:pt x="77" y="0"/>
                  </a:cubicBezTo>
                  <a:cubicBezTo>
                    <a:pt x="76" y="0"/>
                    <a:pt x="76" y="1"/>
                    <a:pt x="76" y="1"/>
                  </a:cubicBezTo>
                  <a:cubicBezTo>
                    <a:pt x="76" y="1"/>
                    <a:pt x="75" y="1"/>
                    <a:pt x="75" y="1"/>
                  </a:cubicBezTo>
                  <a:cubicBezTo>
                    <a:pt x="75" y="1"/>
                    <a:pt x="75" y="1"/>
                    <a:pt x="75" y="1"/>
                  </a:cubicBezTo>
                  <a:cubicBezTo>
                    <a:pt x="75" y="1"/>
                    <a:pt x="75" y="1"/>
                    <a:pt x="74" y="1"/>
                  </a:cubicBezTo>
                  <a:cubicBezTo>
                    <a:pt x="74" y="1"/>
                    <a:pt x="74" y="1"/>
                    <a:pt x="74" y="2"/>
                  </a:cubicBezTo>
                  <a:cubicBezTo>
                    <a:pt x="74" y="2"/>
                    <a:pt x="73" y="2"/>
                    <a:pt x="73" y="2"/>
                  </a:cubicBezTo>
                  <a:cubicBezTo>
                    <a:pt x="1" y="104"/>
                    <a:pt x="1" y="104"/>
                    <a:pt x="1" y="104"/>
                  </a:cubicBezTo>
                  <a:cubicBezTo>
                    <a:pt x="0" y="105"/>
                    <a:pt x="0" y="107"/>
                    <a:pt x="1" y="109"/>
                  </a:cubicBezTo>
                  <a:cubicBezTo>
                    <a:pt x="1" y="110"/>
                    <a:pt x="3" y="111"/>
                    <a:pt x="5" y="111"/>
                  </a:cubicBezTo>
                  <a:cubicBezTo>
                    <a:pt x="262" y="111"/>
                    <a:pt x="262" y="111"/>
                    <a:pt x="262" y="111"/>
                  </a:cubicBezTo>
                  <a:cubicBezTo>
                    <a:pt x="262" y="111"/>
                    <a:pt x="262" y="111"/>
                    <a:pt x="262" y="111"/>
                  </a:cubicBezTo>
                  <a:cubicBezTo>
                    <a:pt x="625" y="111"/>
                    <a:pt x="625" y="111"/>
                    <a:pt x="625" y="111"/>
                  </a:cubicBezTo>
                  <a:cubicBezTo>
                    <a:pt x="625" y="111"/>
                    <a:pt x="625" y="111"/>
                    <a:pt x="625" y="111"/>
                  </a:cubicBezTo>
                  <a:cubicBezTo>
                    <a:pt x="716" y="111"/>
                    <a:pt x="716" y="111"/>
                    <a:pt x="716" y="111"/>
                  </a:cubicBezTo>
                  <a:cubicBezTo>
                    <a:pt x="716" y="111"/>
                    <a:pt x="716" y="112"/>
                    <a:pt x="716" y="112"/>
                  </a:cubicBezTo>
                  <a:cubicBezTo>
                    <a:pt x="716" y="112"/>
                    <a:pt x="716" y="111"/>
                    <a:pt x="716" y="111"/>
                  </a:cubicBezTo>
                  <a:cubicBezTo>
                    <a:pt x="890" y="111"/>
                    <a:pt x="890" y="111"/>
                    <a:pt x="890" y="111"/>
                  </a:cubicBezTo>
                  <a:cubicBezTo>
                    <a:pt x="891" y="112"/>
                    <a:pt x="891" y="112"/>
                    <a:pt x="891" y="111"/>
                  </a:cubicBezTo>
                  <a:cubicBezTo>
                    <a:pt x="893" y="111"/>
                    <a:pt x="896" y="109"/>
                    <a:pt x="896" y="106"/>
                  </a:cubicBezTo>
                  <a:cubicBezTo>
                    <a:pt x="896" y="105"/>
                    <a:pt x="895" y="104"/>
                    <a:pt x="894" y="103"/>
                  </a:cubicBezTo>
                  <a:close/>
                  <a:moveTo>
                    <a:pt x="347" y="93"/>
                  </a:moveTo>
                  <a:cubicBezTo>
                    <a:pt x="273" y="10"/>
                    <a:pt x="273" y="10"/>
                    <a:pt x="273" y="10"/>
                  </a:cubicBezTo>
                  <a:cubicBezTo>
                    <a:pt x="347" y="10"/>
                    <a:pt x="347" y="10"/>
                    <a:pt x="347" y="10"/>
                  </a:cubicBezTo>
                  <a:lnTo>
                    <a:pt x="347" y="93"/>
                  </a:lnTo>
                  <a:close/>
                  <a:moveTo>
                    <a:pt x="82" y="18"/>
                  </a:moveTo>
                  <a:cubicBezTo>
                    <a:pt x="159" y="101"/>
                    <a:pt x="159" y="101"/>
                    <a:pt x="159" y="101"/>
                  </a:cubicBezTo>
                  <a:cubicBezTo>
                    <a:pt x="82" y="101"/>
                    <a:pt x="82" y="101"/>
                    <a:pt x="82" y="101"/>
                  </a:cubicBezTo>
                  <a:lnTo>
                    <a:pt x="82" y="18"/>
                  </a:lnTo>
                  <a:close/>
                  <a:moveTo>
                    <a:pt x="89" y="10"/>
                  </a:moveTo>
                  <a:cubicBezTo>
                    <a:pt x="165" y="10"/>
                    <a:pt x="165" y="10"/>
                    <a:pt x="165" y="10"/>
                  </a:cubicBezTo>
                  <a:cubicBezTo>
                    <a:pt x="165" y="94"/>
                    <a:pt x="165" y="94"/>
                    <a:pt x="165" y="94"/>
                  </a:cubicBezTo>
                  <a:lnTo>
                    <a:pt x="89" y="10"/>
                  </a:lnTo>
                  <a:close/>
                  <a:moveTo>
                    <a:pt x="175" y="18"/>
                  </a:moveTo>
                  <a:cubicBezTo>
                    <a:pt x="250" y="101"/>
                    <a:pt x="250" y="101"/>
                    <a:pt x="250" y="101"/>
                  </a:cubicBezTo>
                  <a:cubicBezTo>
                    <a:pt x="175" y="101"/>
                    <a:pt x="175" y="101"/>
                    <a:pt x="175" y="101"/>
                  </a:cubicBezTo>
                  <a:lnTo>
                    <a:pt x="175" y="18"/>
                  </a:lnTo>
                  <a:close/>
                  <a:moveTo>
                    <a:pt x="182" y="10"/>
                  </a:moveTo>
                  <a:cubicBezTo>
                    <a:pt x="256" y="10"/>
                    <a:pt x="256" y="10"/>
                    <a:pt x="256" y="10"/>
                  </a:cubicBezTo>
                  <a:cubicBezTo>
                    <a:pt x="256" y="93"/>
                    <a:pt x="256" y="93"/>
                    <a:pt x="256" y="93"/>
                  </a:cubicBezTo>
                  <a:lnTo>
                    <a:pt x="182" y="10"/>
                  </a:lnTo>
                  <a:close/>
                  <a:moveTo>
                    <a:pt x="266" y="18"/>
                  </a:moveTo>
                  <a:cubicBezTo>
                    <a:pt x="341" y="101"/>
                    <a:pt x="341" y="101"/>
                    <a:pt x="341" y="101"/>
                  </a:cubicBezTo>
                  <a:cubicBezTo>
                    <a:pt x="266" y="101"/>
                    <a:pt x="266" y="101"/>
                    <a:pt x="266" y="101"/>
                  </a:cubicBezTo>
                  <a:lnTo>
                    <a:pt x="266" y="18"/>
                  </a:lnTo>
                  <a:close/>
                  <a:moveTo>
                    <a:pt x="357" y="18"/>
                  </a:moveTo>
                  <a:cubicBezTo>
                    <a:pt x="432" y="101"/>
                    <a:pt x="432" y="101"/>
                    <a:pt x="432" y="101"/>
                  </a:cubicBezTo>
                  <a:cubicBezTo>
                    <a:pt x="357" y="101"/>
                    <a:pt x="357" y="101"/>
                    <a:pt x="357" y="101"/>
                  </a:cubicBezTo>
                  <a:lnTo>
                    <a:pt x="357" y="18"/>
                  </a:lnTo>
                  <a:close/>
                  <a:moveTo>
                    <a:pt x="363" y="10"/>
                  </a:moveTo>
                  <a:cubicBezTo>
                    <a:pt x="438" y="10"/>
                    <a:pt x="438" y="10"/>
                    <a:pt x="438" y="10"/>
                  </a:cubicBezTo>
                  <a:cubicBezTo>
                    <a:pt x="438" y="93"/>
                    <a:pt x="438" y="93"/>
                    <a:pt x="438" y="93"/>
                  </a:cubicBezTo>
                  <a:lnTo>
                    <a:pt x="363" y="10"/>
                  </a:lnTo>
                  <a:close/>
                  <a:moveTo>
                    <a:pt x="448" y="18"/>
                  </a:moveTo>
                  <a:cubicBezTo>
                    <a:pt x="523" y="101"/>
                    <a:pt x="523" y="101"/>
                    <a:pt x="523" y="101"/>
                  </a:cubicBezTo>
                  <a:cubicBezTo>
                    <a:pt x="448" y="101"/>
                    <a:pt x="448" y="101"/>
                    <a:pt x="448" y="101"/>
                  </a:cubicBezTo>
                  <a:lnTo>
                    <a:pt x="448" y="18"/>
                  </a:lnTo>
                  <a:close/>
                  <a:moveTo>
                    <a:pt x="454" y="10"/>
                  </a:moveTo>
                  <a:cubicBezTo>
                    <a:pt x="529" y="10"/>
                    <a:pt x="529" y="10"/>
                    <a:pt x="529" y="10"/>
                  </a:cubicBezTo>
                  <a:cubicBezTo>
                    <a:pt x="529" y="93"/>
                    <a:pt x="529" y="93"/>
                    <a:pt x="529" y="93"/>
                  </a:cubicBezTo>
                  <a:lnTo>
                    <a:pt x="454" y="10"/>
                  </a:lnTo>
                  <a:close/>
                  <a:moveTo>
                    <a:pt x="539" y="18"/>
                  </a:moveTo>
                  <a:cubicBezTo>
                    <a:pt x="614" y="101"/>
                    <a:pt x="614" y="101"/>
                    <a:pt x="614" y="101"/>
                  </a:cubicBezTo>
                  <a:cubicBezTo>
                    <a:pt x="539" y="101"/>
                    <a:pt x="539" y="101"/>
                    <a:pt x="539" y="101"/>
                  </a:cubicBezTo>
                  <a:lnTo>
                    <a:pt x="539" y="18"/>
                  </a:lnTo>
                  <a:close/>
                  <a:moveTo>
                    <a:pt x="545" y="10"/>
                  </a:moveTo>
                  <a:cubicBezTo>
                    <a:pt x="620" y="10"/>
                    <a:pt x="620" y="10"/>
                    <a:pt x="620" y="10"/>
                  </a:cubicBezTo>
                  <a:cubicBezTo>
                    <a:pt x="620" y="93"/>
                    <a:pt x="620" y="93"/>
                    <a:pt x="620" y="93"/>
                  </a:cubicBezTo>
                  <a:lnTo>
                    <a:pt x="545" y="10"/>
                  </a:lnTo>
                  <a:close/>
                  <a:moveTo>
                    <a:pt x="630" y="18"/>
                  </a:moveTo>
                  <a:cubicBezTo>
                    <a:pt x="705" y="101"/>
                    <a:pt x="705" y="101"/>
                    <a:pt x="705" y="101"/>
                  </a:cubicBezTo>
                  <a:cubicBezTo>
                    <a:pt x="630" y="101"/>
                    <a:pt x="630" y="101"/>
                    <a:pt x="630" y="101"/>
                  </a:cubicBezTo>
                  <a:lnTo>
                    <a:pt x="630" y="18"/>
                  </a:lnTo>
                  <a:close/>
                  <a:moveTo>
                    <a:pt x="636" y="10"/>
                  </a:moveTo>
                  <a:cubicBezTo>
                    <a:pt x="711" y="10"/>
                    <a:pt x="711" y="10"/>
                    <a:pt x="711" y="10"/>
                  </a:cubicBezTo>
                  <a:cubicBezTo>
                    <a:pt x="711" y="93"/>
                    <a:pt x="711" y="93"/>
                    <a:pt x="711" y="93"/>
                  </a:cubicBezTo>
                  <a:lnTo>
                    <a:pt x="636" y="10"/>
                  </a:lnTo>
                  <a:close/>
                  <a:moveTo>
                    <a:pt x="721" y="18"/>
                  </a:moveTo>
                  <a:cubicBezTo>
                    <a:pt x="798" y="101"/>
                    <a:pt x="798" y="101"/>
                    <a:pt x="798" y="101"/>
                  </a:cubicBezTo>
                  <a:cubicBezTo>
                    <a:pt x="721" y="101"/>
                    <a:pt x="721" y="101"/>
                    <a:pt x="721" y="101"/>
                  </a:cubicBezTo>
                  <a:lnTo>
                    <a:pt x="721" y="18"/>
                  </a:lnTo>
                  <a:close/>
                  <a:moveTo>
                    <a:pt x="727" y="10"/>
                  </a:moveTo>
                  <a:cubicBezTo>
                    <a:pt x="804" y="10"/>
                    <a:pt x="804" y="10"/>
                    <a:pt x="804" y="10"/>
                  </a:cubicBezTo>
                  <a:cubicBezTo>
                    <a:pt x="804" y="94"/>
                    <a:pt x="804" y="94"/>
                    <a:pt x="804" y="94"/>
                  </a:cubicBezTo>
                  <a:lnTo>
                    <a:pt x="727" y="10"/>
                  </a:lnTo>
                  <a:close/>
                  <a:moveTo>
                    <a:pt x="72" y="21"/>
                  </a:moveTo>
                  <a:cubicBezTo>
                    <a:pt x="72" y="101"/>
                    <a:pt x="72" y="101"/>
                    <a:pt x="72" y="101"/>
                  </a:cubicBezTo>
                  <a:cubicBezTo>
                    <a:pt x="15" y="101"/>
                    <a:pt x="15" y="101"/>
                    <a:pt x="15" y="101"/>
                  </a:cubicBezTo>
                  <a:lnTo>
                    <a:pt x="72" y="21"/>
                  </a:lnTo>
                  <a:close/>
                  <a:moveTo>
                    <a:pt x="814" y="101"/>
                  </a:moveTo>
                  <a:cubicBezTo>
                    <a:pt x="814" y="20"/>
                    <a:pt x="814" y="20"/>
                    <a:pt x="814" y="20"/>
                  </a:cubicBezTo>
                  <a:cubicBezTo>
                    <a:pt x="880" y="101"/>
                    <a:pt x="880" y="101"/>
                    <a:pt x="880" y="101"/>
                  </a:cubicBezTo>
                  <a:lnTo>
                    <a:pt x="814" y="101"/>
                  </a:lnTo>
                  <a:close/>
                </a:path>
              </a:pathLst>
            </a:custGeom>
            <a:solidFill>
              <a:srgbClr val="F6A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8" name="Freeform 7"/>
            <p:cNvSpPr>
              <a:spLocks noEditPoints="1"/>
            </p:cNvSpPr>
            <p:nvPr/>
          </p:nvSpPr>
          <p:spPr bwMode="auto">
            <a:xfrm flipH="1">
              <a:off x="1825356" y="252605"/>
              <a:ext cx="379147" cy="1030290"/>
            </a:xfrm>
            <a:custGeom>
              <a:avLst/>
              <a:gdLst>
                <a:gd name="T0" fmla="*/ 230 w 230"/>
                <a:gd name="T1" fmla="*/ 625 h 625"/>
                <a:gd name="T2" fmla="*/ 0 w 230"/>
                <a:gd name="T3" fmla="*/ 625 h 625"/>
                <a:gd name="T4" fmla="*/ 230 w 230"/>
                <a:gd name="T5" fmla="*/ 0 h 625"/>
                <a:gd name="T6" fmla="*/ 230 w 230"/>
                <a:gd name="T7" fmla="*/ 625 h 625"/>
                <a:gd name="T8" fmla="*/ 34 w 230"/>
                <a:gd name="T9" fmla="*/ 602 h 625"/>
                <a:gd name="T10" fmla="*/ 206 w 230"/>
                <a:gd name="T11" fmla="*/ 602 h 625"/>
                <a:gd name="T12" fmla="*/ 206 w 230"/>
                <a:gd name="T13" fmla="*/ 128 h 625"/>
                <a:gd name="T14" fmla="*/ 34 w 230"/>
                <a:gd name="T15" fmla="*/ 602 h 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625">
                  <a:moveTo>
                    <a:pt x="230" y="625"/>
                  </a:moveTo>
                  <a:lnTo>
                    <a:pt x="0" y="625"/>
                  </a:lnTo>
                  <a:lnTo>
                    <a:pt x="230" y="0"/>
                  </a:lnTo>
                  <a:lnTo>
                    <a:pt x="230" y="625"/>
                  </a:lnTo>
                  <a:close/>
                  <a:moveTo>
                    <a:pt x="34" y="602"/>
                  </a:moveTo>
                  <a:lnTo>
                    <a:pt x="206" y="602"/>
                  </a:lnTo>
                  <a:lnTo>
                    <a:pt x="206" y="128"/>
                  </a:lnTo>
                  <a:lnTo>
                    <a:pt x="34" y="602"/>
                  </a:lnTo>
                  <a:close/>
                </a:path>
              </a:pathLst>
            </a:custGeom>
            <a:solidFill>
              <a:srgbClr val="F6A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9" name="Freeform 8"/>
            <p:cNvSpPr>
              <a:spLocks/>
            </p:cNvSpPr>
            <p:nvPr/>
          </p:nvSpPr>
          <p:spPr bwMode="auto">
            <a:xfrm flipH="1">
              <a:off x="780230" y="335028"/>
              <a:ext cx="3713989" cy="1096229"/>
            </a:xfrm>
            <a:custGeom>
              <a:avLst/>
              <a:gdLst>
                <a:gd name="T0" fmla="*/ 946 w 952"/>
                <a:gd name="T1" fmla="*/ 281 h 281"/>
                <a:gd name="T2" fmla="*/ 943 w 952"/>
                <a:gd name="T3" fmla="*/ 280 h 281"/>
                <a:gd name="T4" fmla="*/ 678 w 952"/>
                <a:gd name="T5" fmla="*/ 11 h 281"/>
                <a:gd name="T6" fmla="*/ 7 w 952"/>
                <a:gd name="T7" fmla="*/ 228 h 281"/>
                <a:gd name="T8" fmla="*/ 0 w 952"/>
                <a:gd name="T9" fmla="*/ 225 h 281"/>
                <a:gd name="T10" fmla="*/ 4 w 952"/>
                <a:gd name="T11" fmla="*/ 219 h 281"/>
                <a:gd name="T12" fmla="*/ 677 w 952"/>
                <a:gd name="T13" fmla="*/ 0 h 281"/>
                <a:gd name="T14" fmla="*/ 683 w 952"/>
                <a:gd name="T15" fmla="*/ 1 h 281"/>
                <a:gd name="T16" fmla="*/ 950 w 952"/>
                <a:gd name="T17" fmla="*/ 273 h 281"/>
                <a:gd name="T18" fmla="*/ 950 w 952"/>
                <a:gd name="T19" fmla="*/ 280 h 281"/>
                <a:gd name="T20" fmla="*/ 946 w 952"/>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2" h="281">
                  <a:moveTo>
                    <a:pt x="946" y="281"/>
                  </a:moveTo>
                  <a:cubicBezTo>
                    <a:pt x="945" y="281"/>
                    <a:pt x="944" y="281"/>
                    <a:pt x="943" y="280"/>
                  </a:cubicBezTo>
                  <a:cubicBezTo>
                    <a:pt x="678" y="11"/>
                    <a:pt x="678" y="11"/>
                    <a:pt x="678" y="11"/>
                  </a:cubicBezTo>
                  <a:cubicBezTo>
                    <a:pt x="7" y="228"/>
                    <a:pt x="7" y="228"/>
                    <a:pt x="7" y="228"/>
                  </a:cubicBezTo>
                  <a:cubicBezTo>
                    <a:pt x="4" y="229"/>
                    <a:pt x="1" y="228"/>
                    <a:pt x="0" y="225"/>
                  </a:cubicBezTo>
                  <a:cubicBezTo>
                    <a:pt x="0" y="222"/>
                    <a:pt x="1" y="219"/>
                    <a:pt x="4" y="219"/>
                  </a:cubicBezTo>
                  <a:cubicBezTo>
                    <a:pt x="677" y="0"/>
                    <a:pt x="677" y="0"/>
                    <a:pt x="677" y="0"/>
                  </a:cubicBezTo>
                  <a:cubicBezTo>
                    <a:pt x="679" y="0"/>
                    <a:pt x="681" y="0"/>
                    <a:pt x="683" y="1"/>
                  </a:cubicBezTo>
                  <a:cubicBezTo>
                    <a:pt x="950" y="273"/>
                    <a:pt x="950" y="273"/>
                    <a:pt x="950" y="273"/>
                  </a:cubicBezTo>
                  <a:cubicBezTo>
                    <a:pt x="952" y="275"/>
                    <a:pt x="952" y="278"/>
                    <a:pt x="950" y="280"/>
                  </a:cubicBezTo>
                  <a:cubicBezTo>
                    <a:pt x="949" y="281"/>
                    <a:pt x="948" y="281"/>
                    <a:pt x="946" y="281"/>
                  </a:cubicBezTo>
                  <a:close/>
                </a:path>
              </a:pathLst>
            </a:custGeom>
            <a:solidFill>
              <a:srgbClr val="663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0" name="Freeform 9"/>
            <p:cNvSpPr>
              <a:spLocks/>
            </p:cNvSpPr>
            <p:nvPr/>
          </p:nvSpPr>
          <p:spPr bwMode="auto">
            <a:xfrm flipH="1">
              <a:off x="3838130" y="2543970"/>
              <a:ext cx="1529774" cy="393983"/>
            </a:xfrm>
            <a:custGeom>
              <a:avLst/>
              <a:gdLst>
                <a:gd name="T0" fmla="*/ 387 w 392"/>
                <a:gd name="T1" fmla="*/ 101 h 101"/>
                <a:gd name="T2" fmla="*/ 385 w 392"/>
                <a:gd name="T3" fmla="*/ 100 h 101"/>
                <a:gd name="T4" fmla="*/ 190 w 392"/>
                <a:gd name="T5" fmla="*/ 9 h 101"/>
                <a:gd name="T6" fmla="*/ 7 w 392"/>
                <a:gd name="T7" fmla="*/ 100 h 101"/>
                <a:gd name="T8" fmla="*/ 2 w 392"/>
                <a:gd name="T9" fmla="*/ 98 h 101"/>
                <a:gd name="T10" fmla="*/ 4 w 392"/>
                <a:gd name="T11" fmla="*/ 93 h 101"/>
                <a:gd name="T12" fmla="*/ 190 w 392"/>
                <a:gd name="T13" fmla="*/ 0 h 101"/>
                <a:gd name="T14" fmla="*/ 389 w 392"/>
                <a:gd name="T15" fmla="*/ 92 h 101"/>
                <a:gd name="T16" fmla="*/ 391 w 392"/>
                <a:gd name="T17" fmla="*/ 98 h 101"/>
                <a:gd name="T18" fmla="*/ 387 w 392"/>
                <a:gd name="T1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101">
                  <a:moveTo>
                    <a:pt x="387" y="101"/>
                  </a:moveTo>
                  <a:cubicBezTo>
                    <a:pt x="386" y="101"/>
                    <a:pt x="385" y="101"/>
                    <a:pt x="385" y="100"/>
                  </a:cubicBezTo>
                  <a:cubicBezTo>
                    <a:pt x="190" y="9"/>
                    <a:pt x="190" y="9"/>
                    <a:pt x="190" y="9"/>
                  </a:cubicBezTo>
                  <a:cubicBezTo>
                    <a:pt x="7" y="100"/>
                    <a:pt x="7" y="100"/>
                    <a:pt x="7" y="100"/>
                  </a:cubicBezTo>
                  <a:cubicBezTo>
                    <a:pt x="5" y="101"/>
                    <a:pt x="3" y="101"/>
                    <a:pt x="2" y="98"/>
                  </a:cubicBezTo>
                  <a:cubicBezTo>
                    <a:pt x="0" y="96"/>
                    <a:pt x="1" y="94"/>
                    <a:pt x="4" y="93"/>
                  </a:cubicBezTo>
                  <a:cubicBezTo>
                    <a:pt x="190" y="0"/>
                    <a:pt x="190" y="0"/>
                    <a:pt x="190" y="0"/>
                  </a:cubicBezTo>
                  <a:cubicBezTo>
                    <a:pt x="389" y="92"/>
                    <a:pt x="389" y="92"/>
                    <a:pt x="389" y="92"/>
                  </a:cubicBezTo>
                  <a:cubicBezTo>
                    <a:pt x="391" y="93"/>
                    <a:pt x="392" y="96"/>
                    <a:pt x="391" y="98"/>
                  </a:cubicBezTo>
                  <a:cubicBezTo>
                    <a:pt x="390" y="100"/>
                    <a:pt x="388" y="101"/>
                    <a:pt x="387" y="101"/>
                  </a:cubicBezTo>
                  <a:close/>
                </a:path>
              </a:pathLst>
            </a:custGeom>
            <a:solidFill>
              <a:srgbClr val="663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1" name="Freeform 10"/>
            <p:cNvSpPr>
              <a:spLocks/>
            </p:cNvSpPr>
            <p:nvPr/>
          </p:nvSpPr>
          <p:spPr bwMode="auto">
            <a:xfrm flipH="1">
              <a:off x="4350802" y="1614236"/>
              <a:ext cx="506078" cy="1058314"/>
            </a:xfrm>
            <a:custGeom>
              <a:avLst/>
              <a:gdLst>
                <a:gd name="T0" fmla="*/ 151 w 307"/>
                <a:gd name="T1" fmla="*/ 642 h 642"/>
                <a:gd name="T2" fmla="*/ 0 w 307"/>
                <a:gd name="T3" fmla="*/ 5 h 642"/>
                <a:gd name="T4" fmla="*/ 28 w 307"/>
                <a:gd name="T5" fmla="*/ 0 h 642"/>
                <a:gd name="T6" fmla="*/ 151 w 307"/>
                <a:gd name="T7" fmla="*/ 521 h 642"/>
                <a:gd name="T8" fmla="*/ 279 w 307"/>
                <a:gd name="T9" fmla="*/ 0 h 642"/>
                <a:gd name="T10" fmla="*/ 307 w 307"/>
                <a:gd name="T11" fmla="*/ 5 h 642"/>
                <a:gd name="T12" fmla="*/ 151 w 307"/>
                <a:gd name="T13" fmla="*/ 642 h 642"/>
              </a:gdLst>
              <a:ahLst/>
              <a:cxnLst>
                <a:cxn ang="0">
                  <a:pos x="T0" y="T1"/>
                </a:cxn>
                <a:cxn ang="0">
                  <a:pos x="T2" y="T3"/>
                </a:cxn>
                <a:cxn ang="0">
                  <a:pos x="T4" y="T5"/>
                </a:cxn>
                <a:cxn ang="0">
                  <a:pos x="T6" y="T7"/>
                </a:cxn>
                <a:cxn ang="0">
                  <a:pos x="T8" y="T9"/>
                </a:cxn>
                <a:cxn ang="0">
                  <a:pos x="T10" y="T11"/>
                </a:cxn>
                <a:cxn ang="0">
                  <a:pos x="T12" y="T13"/>
                </a:cxn>
              </a:cxnLst>
              <a:rect l="0" t="0" r="r" b="b"/>
              <a:pathLst>
                <a:path w="307" h="642">
                  <a:moveTo>
                    <a:pt x="151" y="642"/>
                  </a:moveTo>
                  <a:lnTo>
                    <a:pt x="0" y="5"/>
                  </a:lnTo>
                  <a:lnTo>
                    <a:pt x="28" y="0"/>
                  </a:lnTo>
                  <a:lnTo>
                    <a:pt x="151" y="521"/>
                  </a:lnTo>
                  <a:lnTo>
                    <a:pt x="279" y="0"/>
                  </a:lnTo>
                  <a:lnTo>
                    <a:pt x="307" y="5"/>
                  </a:lnTo>
                  <a:lnTo>
                    <a:pt x="151" y="642"/>
                  </a:lnTo>
                  <a:close/>
                </a:path>
              </a:pathLst>
            </a:custGeom>
            <a:solidFill>
              <a:srgbClr val="663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2" name="Freeform 11"/>
            <p:cNvSpPr>
              <a:spLocks/>
            </p:cNvSpPr>
            <p:nvPr/>
          </p:nvSpPr>
          <p:spPr bwMode="auto">
            <a:xfrm flipH="1">
              <a:off x="4311239" y="1599400"/>
              <a:ext cx="593447" cy="74181"/>
            </a:xfrm>
            <a:custGeom>
              <a:avLst/>
              <a:gdLst>
                <a:gd name="T0" fmla="*/ 348 w 360"/>
                <a:gd name="T1" fmla="*/ 45 h 45"/>
                <a:gd name="T2" fmla="*/ 14 w 360"/>
                <a:gd name="T3" fmla="*/ 45 h 45"/>
                <a:gd name="T4" fmla="*/ 0 w 360"/>
                <a:gd name="T5" fmla="*/ 0 h 45"/>
                <a:gd name="T6" fmla="*/ 360 w 360"/>
                <a:gd name="T7" fmla="*/ 0 h 45"/>
                <a:gd name="T8" fmla="*/ 348 w 360"/>
                <a:gd name="T9" fmla="*/ 45 h 45"/>
              </a:gdLst>
              <a:ahLst/>
              <a:cxnLst>
                <a:cxn ang="0">
                  <a:pos x="T0" y="T1"/>
                </a:cxn>
                <a:cxn ang="0">
                  <a:pos x="T2" y="T3"/>
                </a:cxn>
                <a:cxn ang="0">
                  <a:pos x="T4" y="T5"/>
                </a:cxn>
                <a:cxn ang="0">
                  <a:pos x="T6" y="T7"/>
                </a:cxn>
                <a:cxn ang="0">
                  <a:pos x="T8" y="T9"/>
                </a:cxn>
              </a:cxnLst>
              <a:rect l="0" t="0" r="r" b="b"/>
              <a:pathLst>
                <a:path w="360" h="45">
                  <a:moveTo>
                    <a:pt x="348" y="45"/>
                  </a:moveTo>
                  <a:lnTo>
                    <a:pt x="14" y="45"/>
                  </a:lnTo>
                  <a:lnTo>
                    <a:pt x="0" y="0"/>
                  </a:lnTo>
                  <a:lnTo>
                    <a:pt x="360" y="0"/>
                  </a:lnTo>
                  <a:lnTo>
                    <a:pt x="348" y="45"/>
                  </a:lnTo>
                  <a:close/>
                </a:path>
              </a:pathLst>
            </a:custGeom>
            <a:solidFill>
              <a:srgbClr val="A760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3" name="Rectangle 12"/>
            <p:cNvSpPr>
              <a:spLocks noChangeArrowheads="1"/>
            </p:cNvSpPr>
            <p:nvPr/>
          </p:nvSpPr>
          <p:spPr bwMode="auto">
            <a:xfrm flipH="1">
              <a:off x="1739636" y="6035416"/>
              <a:ext cx="761590" cy="178034"/>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14" name="Rectangle 13"/>
            <p:cNvSpPr>
              <a:spLocks noChangeArrowheads="1"/>
            </p:cNvSpPr>
            <p:nvPr/>
          </p:nvSpPr>
          <p:spPr bwMode="auto">
            <a:xfrm flipH="1">
              <a:off x="1571492" y="6206857"/>
              <a:ext cx="1096228" cy="179683"/>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40000" lnSpcReduction="20000"/>
            </a:bodyPr>
            <a:lstStyle/>
            <a:p>
              <a:endParaRPr lang="en-US" sz="1350"/>
            </a:p>
          </p:txBody>
        </p:sp>
        <p:sp>
          <p:nvSpPr>
            <p:cNvPr id="15" name="Freeform 14"/>
            <p:cNvSpPr>
              <a:spLocks/>
            </p:cNvSpPr>
            <p:nvPr/>
          </p:nvSpPr>
          <p:spPr bwMode="auto">
            <a:xfrm flipH="1">
              <a:off x="1251690" y="6386539"/>
              <a:ext cx="1735832" cy="471461"/>
            </a:xfrm>
            <a:custGeom>
              <a:avLst/>
              <a:gdLst>
                <a:gd name="T0" fmla="*/ 1053 w 1053"/>
                <a:gd name="T1" fmla="*/ 286 h 286"/>
                <a:gd name="T2" fmla="*/ 0 w 1053"/>
                <a:gd name="T3" fmla="*/ 286 h 286"/>
                <a:gd name="T4" fmla="*/ 45 w 1053"/>
                <a:gd name="T5" fmla="*/ 0 h 286"/>
                <a:gd name="T6" fmla="*/ 1008 w 1053"/>
                <a:gd name="T7" fmla="*/ 0 h 286"/>
                <a:gd name="T8" fmla="*/ 1053 w 1053"/>
                <a:gd name="T9" fmla="*/ 286 h 286"/>
              </a:gdLst>
              <a:ahLst/>
              <a:cxnLst>
                <a:cxn ang="0">
                  <a:pos x="T0" y="T1"/>
                </a:cxn>
                <a:cxn ang="0">
                  <a:pos x="T2" y="T3"/>
                </a:cxn>
                <a:cxn ang="0">
                  <a:pos x="T4" y="T5"/>
                </a:cxn>
                <a:cxn ang="0">
                  <a:pos x="T6" y="T7"/>
                </a:cxn>
                <a:cxn ang="0">
                  <a:pos x="T8" y="T9"/>
                </a:cxn>
              </a:cxnLst>
              <a:rect l="0" t="0" r="r" b="b"/>
              <a:pathLst>
                <a:path w="1053" h="286">
                  <a:moveTo>
                    <a:pt x="1053" y="286"/>
                  </a:moveTo>
                  <a:lnTo>
                    <a:pt x="0" y="286"/>
                  </a:lnTo>
                  <a:lnTo>
                    <a:pt x="45" y="0"/>
                  </a:lnTo>
                  <a:lnTo>
                    <a:pt x="1008" y="0"/>
                  </a:lnTo>
                  <a:lnTo>
                    <a:pt x="1053" y="286"/>
                  </a:lnTo>
                  <a:close/>
                </a:path>
              </a:pathLst>
            </a:cu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16" name="Rectangle 15"/>
            <p:cNvSpPr>
              <a:spLocks noChangeArrowheads="1"/>
            </p:cNvSpPr>
            <p:nvPr/>
          </p:nvSpPr>
          <p:spPr bwMode="auto">
            <a:xfrm flipH="1">
              <a:off x="330199" y="1380154"/>
              <a:ext cx="1412734" cy="222543"/>
            </a:xfrm>
            <a:prstGeom prst="rect">
              <a:avLst/>
            </a:prstGeom>
            <a:solidFill>
              <a:srgbClr val="D59F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55000" lnSpcReduction="20000"/>
            </a:bodyPr>
            <a:lstStyle/>
            <a:p>
              <a:endParaRPr lang="en-US" sz="1350"/>
            </a:p>
          </p:txBody>
        </p:sp>
        <p:sp>
          <p:nvSpPr>
            <p:cNvPr id="17" name="Rectangle 16"/>
            <p:cNvSpPr>
              <a:spLocks noChangeArrowheads="1"/>
            </p:cNvSpPr>
            <p:nvPr/>
          </p:nvSpPr>
          <p:spPr bwMode="auto">
            <a:xfrm flipH="1">
              <a:off x="330199" y="1493898"/>
              <a:ext cx="1412734" cy="108799"/>
            </a:xfrm>
            <a:prstGeom prst="rect">
              <a:avLst/>
            </a:prstGeom>
            <a:solidFill>
              <a:srgbClr val="B388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8" name="Oval 17"/>
            <p:cNvSpPr>
              <a:spLocks noChangeArrowheads="1"/>
            </p:cNvSpPr>
            <p:nvPr/>
          </p:nvSpPr>
          <p:spPr bwMode="auto">
            <a:xfrm flipH="1">
              <a:off x="4499164" y="2473086"/>
              <a:ext cx="209355" cy="214300"/>
            </a:xfrm>
            <a:prstGeom prst="ellipse">
              <a:avLst/>
            </a:prstGeom>
            <a:solidFill>
              <a:srgbClr val="F6A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19" name="Oval 18"/>
            <p:cNvSpPr>
              <a:spLocks noChangeArrowheads="1"/>
            </p:cNvSpPr>
            <p:nvPr/>
          </p:nvSpPr>
          <p:spPr bwMode="auto">
            <a:xfrm flipH="1">
              <a:off x="1742933" y="252605"/>
              <a:ext cx="202761" cy="204410"/>
            </a:xfrm>
            <a:prstGeom prst="ellipse">
              <a:avLst/>
            </a:prstGeom>
            <a:solidFill>
              <a:srgbClr val="F6A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0" name="Rectangle 19"/>
            <p:cNvSpPr>
              <a:spLocks noChangeArrowheads="1"/>
            </p:cNvSpPr>
            <p:nvPr/>
          </p:nvSpPr>
          <p:spPr bwMode="auto">
            <a:xfrm flipH="1">
              <a:off x="3768895" y="2906632"/>
              <a:ext cx="1638573" cy="15841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21" name="Freeform 20"/>
            <p:cNvSpPr>
              <a:spLocks/>
            </p:cNvSpPr>
            <p:nvPr/>
          </p:nvSpPr>
          <p:spPr bwMode="auto">
            <a:xfrm flipH="1">
              <a:off x="1742933" y="1263113"/>
              <a:ext cx="807747" cy="835771"/>
            </a:xfrm>
            <a:custGeom>
              <a:avLst/>
              <a:gdLst>
                <a:gd name="T0" fmla="*/ 490 w 490"/>
                <a:gd name="T1" fmla="*/ 507 h 507"/>
                <a:gd name="T2" fmla="*/ 0 w 490"/>
                <a:gd name="T3" fmla="*/ 507 h 507"/>
                <a:gd name="T4" fmla="*/ 0 w 490"/>
                <a:gd name="T5" fmla="*/ 270 h 507"/>
                <a:gd name="T6" fmla="*/ 201 w 490"/>
                <a:gd name="T7" fmla="*/ 0 h 507"/>
                <a:gd name="T8" fmla="*/ 490 w 490"/>
                <a:gd name="T9" fmla="*/ 0 h 507"/>
                <a:gd name="T10" fmla="*/ 490 w 490"/>
                <a:gd name="T11" fmla="*/ 507 h 507"/>
              </a:gdLst>
              <a:ahLst/>
              <a:cxnLst>
                <a:cxn ang="0">
                  <a:pos x="T0" y="T1"/>
                </a:cxn>
                <a:cxn ang="0">
                  <a:pos x="T2" y="T3"/>
                </a:cxn>
                <a:cxn ang="0">
                  <a:pos x="T4" y="T5"/>
                </a:cxn>
                <a:cxn ang="0">
                  <a:pos x="T6" y="T7"/>
                </a:cxn>
                <a:cxn ang="0">
                  <a:pos x="T8" y="T9"/>
                </a:cxn>
                <a:cxn ang="0">
                  <a:pos x="T10" y="T11"/>
                </a:cxn>
              </a:cxnLst>
              <a:rect l="0" t="0" r="r" b="b"/>
              <a:pathLst>
                <a:path w="490" h="507">
                  <a:moveTo>
                    <a:pt x="490" y="507"/>
                  </a:moveTo>
                  <a:lnTo>
                    <a:pt x="0" y="507"/>
                  </a:lnTo>
                  <a:lnTo>
                    <a:pt x="0" y="270"/>
                  </a:lnTo>
                  <a:lnTo>
                    <a:pt x="201" y="0"/>
                  </a:lnTo>
                  <a:lnTo>
                    <a:pt x="490" y="0"/>
                  </a:lnTo>
                  <a:lnTo>
                    <a:pt x="490" y="50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50"/>
            </a:p>
          </p:txBody>
        </p:sp>
        <p:sp>
          <p:nvSpPr>
            <p:cNvPr id="22" name="Rectangle 21"/>
            <p:cNvSpPr>
              <a:spLocks noChangeArrowheads="1"/>
            </p:cNvSpPr>
            <p:nvPr/>
          </p:nvSpPr>
          <p:spPr bwMode="auto">
            <a:xfrm flipH="1">
              <a:off x="1813816" y="1342240"/>
              <a:ext cx="230785" cy="323099"/>
            </a:xfrm>
            <a:prstGeom prst="rect">
              <a:avLst/>
            </a:prstGeom>
            <a:solidFill>
              <a:srgbClr val="2E6A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23" name="Freeform 22"/>
            <p:cNvSpPr>
              <a:spLocks/>
            </p:cNvSpPr>
            <p:nvPr/>
          </p:nvSpPr>
          <p:spPr bwMode="auto">
            <a:xfrm flipH="1">
              <a:off x="2113837" y="1342240"/>
              <a:ext cx="300020" cy="323099"/>
            </a:xfrm>
            <a:custGeom>
              <a:avLst/>
              <a:gdLst>
                <a:gd name="T0" fmla="*/ 182 w 182"/>
                <a:gd name="T1" fmla="*/ 196 h 196"/>
                <a:gd name="T2" fmla="*/ 0 w 182"/>
                <a:gd name="T3" fmla="*/ 196 h 196"/>
                <a:gd name="T4" fmla="*/ 137 w 182"/>
                <a:gd name="T5" fmla="*/ 0 h 196"/>
                <a:gd name="T6" fmla="*/ 182 w 182"/>
                <a:gd name="T7" fmla="*/ 0 h 196"/>
                <a:gd name="T8" fmla="*/ 182 w 182"/>
                <a:gd name="T9" fmla="*/ 196 h 196"/>
              </a:gdLst>
              <a:ahLst/>
              <a:cxnLst>
                <a:cxn ang="0">
                  <a:pos x="T0" y="T1"/>
                </a:cxn>
                <a:cxn ang="0">
                  <a:pos x="T2" y="T3"/>
                </a:cxn>
                <a:cxn ang="0">
                  <a:pos x="T4" y="T5"/>
                </a:cxn>
                <a:cxn ang="0">
                  <a:pos x="T6" y="T7"/>
                </a:cxn>
                <a:cxn ang="0">
                  <a:pos x="T8" y="T9"/>
                </a:cxn>
              </a:cxnLst>
              <a:rect l="0" t="0" r="r" b="b"/>
              <a:pathLst>
                <a:path w="182" h="196">
                  <a:moveTo>
                    <a:pt x="182" y="196"/>
                  </a:moveTo>
                  <a:lnTo>
                    <a:pt x="0" y="196"/>
                  </a:lnTo>
                  <a:lnTo>
                    <a:pt x="137" y="0"/>
                  </a:lnTo>
                  <a:lnTo>
                    <a:pt x="182" y="0"/>
                  </a:lnTo>
                  <a:lnTo>
                    <a:pt x="182" y="196"/>
                  </a:lnTo>
                  <a:close/>
                </a:path>
              </a:pathLst>
            </a:custGeom>
            <a:solidFill>
              <a:srgbClr val="2E6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24" name="Rectangle 23"/>
            <p:cNvSpPr>
              <a:spLocks noChangeArrowheads="1"/>
            </p:cNvSpPr>
            <p:nvPr/>
          </p:nvSpPr>
          <p:spPr bwMode="auto">
            <a:xfrm flipH="1">
              <a:off x="1817113" y="1727980"/>
              <a:ext cx="97259" cy="31321"/>
            </a:xfrm>
            <a:prstGeom prst="rect">
              <a:avLst/>
            </a:prstGeom>
            <a:solidFill>
              <a:srgbClr val="FDBB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50"/>
            </a:p>
          </p:txBody>
        </p:sp>
        <p:sp>
          <p:nvSpPr>
            <p:cNvPr id="25" name="Freeform 24"/>
            <p:cNvSpPr>
              <a:spLocks/>
            </p:cNvSpPr>
            <p:nvPr/>
          </p:nvSpPr>
          <p:spPr bwMode="auto">
            <a:xfrm flipH="1">
              <a:off x="1813816" y="1342240"/>
              <a:ext cx="117041" cy="323099"/>
            </a:xfrm>
            <a:custGeom>
              <a:avLst/>
              <a:gdLst>
                <a:gd name="T0" fmla="*/ 71 w 71"/>
                <a:gd name="T1" fmla="*/ 0 h 196"/>
                <a:gd name="T2" fmla="*/ 71 w 71"/>
                <a:gd name="T3" fmla="*/ 196 h 196"/>
                <a:gd name="T4" fmla="*/ 0 w 71"/>
                <a:gd name="T5" fmla="*/ 196 h 196"/>
                <a:gd name="T6" fmla="*/ 71 w 71"/>
                <a:gd name="T7" fmla="*/ 0 h 196"/>
              </a:gdLst>
              <a:ahLst/>
              <a:cxnLst>
                <a:cxn ang="0">
                  <a:pos x="T0" y="T1"/>
                </a:cxn>
                <a:cxn ang="0">
                  <a:pos x="T2" y="T3"/>
                </a:cxn>
                <a:cxn ang="0">
                  <a:pos x="T4" y="T5"/>
                </a:cxn>
                <a:cxn ang="0">
                  <a:pos x="T6" y="T7"/>
                </a:cxn>
              </a:cxnLst>
              <a:rect l="0" t="0" r="r" b="b"/>
              <a:pathLst>
                <a:path w="71" h="196">
                  <a:moveTo>
                    <a:pt x="71" y="0"/>
                  </a:moveTo>
                  <a:lnTo>
                    <a:pt x="71" y="196"/>
                  </a:lnTo>
                  <a:lnTo>
                    <a:pt x="0" y="196"/>
                  </a:lnTo>
                  <a:lnTo>
                    <a:pt x="71" y="0"/>
                  </a:lnTo>
                  <a:close/>
                </a:path>
              </a:pathLst>
            </a:custGeom>
            <a:solidFill>
              <a:srgbClr val="569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endParaRPr lang="en-US" sz="1350"/>
            </a:p>
          </p:txBody>
        </p:sp>
        <p:sp>
          <p:nvSpPr>
            <p:cNvPr id="27" name="TextBox 26"/>
            <p:cNvSpPr txBox="1"/>
            <p:nvPr/>
          </p:nvSpPr>
          <p:spPr>
            <a:xfrm>
              <a:off x="3768893" y="3227846"/>
              <a:ext cx="1638575" cy="732484"/>
            </a:xfrm>
            <a:prstGeom prst="rect">
              <a:avLst/>
            </a:prstGeom>
            <a:noFill/>
          </p:spPr>
          <p:txBody>
            <a:bodyPr wrap="square" rtlCol="0" anchor="ctr">
              <a:normAutofit fontScale="85000" lnSpcReduction="20000"/>
            </a:bodyPr>
            <a:lstStyle/>
            <a:p>
              <a:pPr algn="ctr"/>
              <a:r>
                <a:rPr lang="en-US" sz="2100" b="1" dirty="0">
                  <a:solidFill>
                    <a:schemeClr val="bg1"/>
                  </a:solidFill>
                </a:rPr>
                <a:t>EARNED</a:t>
              </a:r>
            </a:p>
            <a:p>
              <a:pPr algn="ctr"/>
              <a:r>
                <a:rPr lang="en-US" sz="2100" b="1" dirty="0">
                  <a:solidFill>
                    <a:schemeClr val="bg1"/>
                  </a:solidFill>
                </a:rPr>
                <a:t>VALUE?</a:t>
              </a:r>
            </a:p>
          </p:txBody>
        </p:sp>
      </p:grpSp>
      <p:sp>
        <p:nvSpPr>
          <p:cNvPr id="169" name="Rectangle 168">
            <a:extLst>
              <a:ext uri="{FF2B5EF4-FFF2-40B4-BE49-F238E27FC236}">
                <a16:creationId xmlns:a16="http://schemas.microsoft.com/office/drawing/2014/main" xmlns="" id="{2918336A-683F-4BF6-AAA9-9E05515136DD}"/>
              </a:ext>
            </a:extLst>
          </p:cNvPr>
          <p:cNvSpPr/>
          <p:nvPr/>
        </p:nvSpPr>
        <p:spPr>
          <a:xfrm>
            <a:off x="1524000" y="5978025"/>
            <a:ext cx="9144000" cy="8799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170" name="TextBox 169">
            <a:extLst>
              <a:ext uri="{FF2B5EF4-FFF2-40B4-BE49-F238E27FC236}">
                <a16:creationId xmlns:a16="http://schemas.microsoft.com/office/drawing/2014/main" xmlns="" id="{961EF13B-2FF8-438E-A214-DC3D5276A96C}"/>
              </a:ext>
            </a:extLst>
          </p:cNvPr>
          <p:cNvSpPr txBox="1">
            <a:spLocks noChangeArrowheads="1"/>
          </p:cNvSpPr>
          <p:nvPr/>
        </p:nvSpPr>
        <p:spPr bwMode="auto">
          <a:xfrm>
            <a:off x="5645873" y="983255"/>
            <a:ext cx="5396998" cy="518911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Has a specific product or service with distinct and measurable outputs.</a:t>
            </a:r>
          </a:p>
          <a:p>
            <a:pPr marL="342900" marR="0" lvl="0" indent="-342900" algn="l"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lang="en-US" sz="2400" kern="0" dirty="0">
                <a:latin typeface="Arial Narrow" panose="020B0606020202030204" pitchFamily="34" charset="0"/>
              </a:rPr>
              <a:t>Outputs are relatable to the project’s technical objectives.</a:t>
            </a:r>
          </a:p>
          <a:p>
            <a:pPr marL="342900" marR="0" lvl="0" indent="-342900" algn="l"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Out</a:t>
            </a:r>
            <a:r>
              <a:rPr lang="en-US" sz="2400" kern="0" dirty="0">
                <a:latin typeface="Arial Narrow" panose="020B0606020202030204" pitchFamily="34" charset="0"/>
              </a:rPr>
              <a:t>puts are accomplished by planning the work scope in small, manageable segments.</a:t>
            </a:r>
          </a:p>
          <a:p>
            <a:pPr marL="342900" marR="0" lvl="0" indent="-342900" algn="l"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EVTs are selected which best reflect the activity being performed.</a:t>
            </a:r>
          </a:p>
          <a:p>
            <a:pPr marL="342900" marR="0" lvl="0" indent="-342900" algn="l"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lang="en-US" sz="2400" kern="0" dirty="0">
                <a:latin typeface="Arial Narrow" panose="020B0606020202030204" pitchFamily="34" charset="0"/>
              </a:rPr>
              <a:t>This provides accurate status and awareness for proactive resolution of issues impacting cost, schedule and technical achievement of project objectives.</a:t>
            </a:r>
            <a:endParaRPr kumimoji="0" lang="en-US" sz="2400" b="0" i="0" u="none" strike="noStrike" kern="0" cap="none" spc="0" normalizeH="0" baseline="0" noProof="0" dirty="0">
              <a:ln>
                <a:noFill/>
              </a:ln>
              <a:solidFill>
                <a:schemeClr val="tx1"/>
              </a:solidFill>
              <a:effectLst/>
              <a:uLnTx/>
              <a:uFillTx/>
              <a:latin typeface="Arial Narrow" panose="020B0606020202030204" pitchFamily="34" charset="0"/>
            </a:endParaRPr>
          </a:p>
        </p:txBody>
      </p:sp>
      <p:sp>
        <p:nvSpPr>
          <p:cNvPr id="3" name="Slide Number Placeholder 2">
            <a:extLst>
              <a:ext uri="{FF2B5EF4-FFF2-40B4-BE49-F238E27FC236}">
                <a16:creationId xmlns:a16="http://schemas.microsoft.com/office/drawing/2014/main" xmlns="" id="{66329469-AC9D-4B3F-A5C1-7812A99DC02C}"/>
              </a:ext>
            </a:extLst>
          </p:cNvPr>
          <p:cNvSpPr>
            <a:spLocks noGrp="1"/>
          </p:cNvSpPr>
          <p:nvPr>
            <p:ph type="sldNum" sz="quarter" idx="12"/>
          </p:nvPr>
        </p:nvSpPr>
        <p:spPr/>
        <p:txBody>
          <a:bodyPr/>
          <a:lstStyle/>
          <a:p>
            <a:fld id="{7B59A598-58D1-480D-8057-49927A977735}" type="slidenum">
              <a:rPr lang="en-US" smtClean="0"/>
              <a:t>5</a:t>
            </a:fld>
            <a:endParaRPr lang="en-US"/>
          </a:p>
        </p:txBody>
      </p:sp>
    </p:spTree>
    <p:extLst>
      <p:ext uri="{BB962C8B-B14F-4D97-AF65-F5344CB8AC3E}">
        <p14:creationId xmlns:p14="http://schemas.microsoft.com/office/powerpoint/2010/main" val="129881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1000" fill="hold"/>
                                        <p:tgtEl>
                                          <p:spTgt spid="165"/>
                                        </p:tgtEl>
                                        <p:attrNameLst>
                                          <p:attrName>ppt_x</p:attrName>
                                        </p:attrNameLst>
                                      </p:cBhvr>
                                      <p:tavLst>
                                        <p:tav tm="0">
                                          <p:val>
                                            <p:strVal val="0-#ppt_w/2"/>
                                          </p:val>
                                        </p:tav>
                                        <p:tav tm="100000">
                                          <p:val>
                                            <p:strVal val="#ppt_x"/>
                                          </p:val>
                                        </p:tav>
                                      </p:tavLst>
                                    </p:anim>
                                    <p:anim calcmode="lin" valueType="num">
                                      <p:cBhvr additive="base">
                                        <p:cTn id="8" dur="1000" fill="hold"/>
                                        <p:tgtEl>
                                          <p:spTgt spid="165"/>
                                        </p:tgtEl>
                                        <p:attrNameLst>
                                          <p:attrName>ppt_y</p:attrName>
                                        </p:attrNameLst>
                                      </p:cBhvr>
                                      <p:tavLst>
                                        <p:tav tm="0">
                                          <p:val>
                                            <p:strVal val="#ppt_y"/>
                                          </p:val>
                                        </p:tav>
                                        <p:tav tm="100000">
                                          <p:val>
                                            <p:strVal val="#ppt_y"/>
                                          </p:val>
                                        </p:tav>
                                      </p:tavLst>
                                    </p:anim>
                                  </p:childTnLst>
                                </p:cTn>
                              </p:par>
                              <p:par>
                                <p:cTn id="9" presetID="2" presetClass="entr" presetSubtype="8" decel="45000" fill="hold" nodeType="withEffect">
                                  <p:stCondLst>
                                    <p:cond delay="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0-#ppt_w/2"/>
                                          </p:val>
                                        </p:tav>
                                        <p:tav tm="100000">
                                          <p:val>
                                            <p:strVal val="#ppt_x"/>
                                          </p:val>
                                        </p:tav>
                                      </p:tavLst>
                                    </p:anim>
                                    <p:anim calcmode="lin" valueType="num">
                                      <p:cBhvr additive="base">
                                        <p:cTn id="12" dur="10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10" presetClass="entr" presetSubtype="0" fill="hold" grpId="0" nodeType="afterEffect">
                                  <p:stCondLst>
                                    <p:cond delay="5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CF482E-2EC2-4910-BFA0-122438B5C6B0}"/>
              </a:ext>
            </a:extLst>
          </p:cNvPr>
          <p:cNvSpPr>
            <a:spLocks noGrp="1"/>
          </p:cNvSpPr>
          <p:nvPr>
            <p:ph type="title"/>
          </p:nvPr>
        </p:nvSpPr>
        <p:spPr>
          <a:xfrm>
            <a:off x="736600" y="200005"/>
            <a:ext cx="10515600" cy="751760"/>
          </a:xfrm>
          <a:solidFill>
            <a:schemeClr val="accent3">
              <a:lumMod val="75000"/>
            </a:schemeClr>
          </a:solidFill>
        </p:spPr>
        <p:txBody>
          <a:bodyPr/>
          <a:lstStyle/>
          <a:p>
            <a:r>
              <a:rPr lang="en-US" dirty="0"/>
              <a:t>Discrete EVT: Fixed Formula</a:t>
            </a:r>
          </a:p>
        </p:txBody>
      </p:sp>
      <p:sp>
        <p:nvSpPr>
          <p:cNvPr id="12" name="TextBox 11">
            <a:extLst>
              <a:ext uri="{FF2B5EF4-FFF2-40B4-BE49-F238E27FC236}">
                <a16:creationId xmlns:a16="http://schemas.microsoft.com/office/drawing/2014/main" xmlns="" id="{4A0C8A0F-3514-4E86-99DF-513D8CF016DD}"/>
              </a:ext>
            </a:extLst>
          </p:cNvPr>
          <p:cNvSpPr txBox="1">
            <a:spLocks noChangeArrowheads="1"/>
          </p:cNvSpPr>
          <p:nvPr/>
        </p:nvSpPr>
        <p:spPr bwMode="auto">
          <a:xfrm>
            <a:off x="1068198" y="1173252"/>
            <a:ext cx="9609328" cy="127419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The Fixed Formula EVT assigns a weight to the start and finish of each activity.</a:t>
            </a:r>
          </a:p>
          <a:p>
            <a:pPr marL="342900" marR="0" lvl="0" indent="-342900"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lang="en-US" sz="2400" kern="0" dirty="0">
                <a:latin typeface="Arial Narrow" panose="020B0606020202030204" pitchFamily="34" charset="0"/>
              </a:rPr>
              <a:t>This technique is often used when an activity is two accounting periods or less in duration.</a:t>
            </a:r>
            <a:endParaRPr kumimoji="0" lang="en-US" sz="2400" b="0" i="0" u="none" strike="noStrike" kern="0" cap="none" spc="0" normalizeH="0" baseline="0" noProof="0" dirty="0">
              <a:ln>
                <a:noFill/>
              </a:ln>
              <a:solidFill>
                <a:schemeClr val="tx1"/>
              </a:solidFill>
              <a:effectLst/>
              <a:uLnTx/>
              <a:uFillTx/>
              <a:latin typeface="Arial Narrow" panose="020B0606020202030204" pitchFamily="34" charset="0"/>
            </a:endParaRPr>
          </a:p>
        </p:txBody>
      </p:sp>
      <p:sp>
        <p:nvSpPr>
          <p:cNvPr id="25" name="Rectangle 24">
            <a:extLst>
              <a:ext uri="{FF2B5EF4-FFF2-40B4-BE49-F238E27FC236}">
                <a16:creationId xmlns:a16="http://schemas.microsoft.com/office/drawing/2014/main" xmlns="" id="{DD3E4E4E-9863-437C-9D15-3FC7E1A83C69}"/>
              </a:ext>
            </a:extLst>
          </p:cNvPr>
          <p:cNvSpPr/>
          <p:nvPr/>
        </p:nvSpPr>
        <p:spPr>
          <a:xfrm>
            <a:off x="1414703" y="3562350"/>
            <a:ext cx="3657600" cy="752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 Stress Test</a:t>
            </a:r>
          </a:p>
        </p:txBody>
      </p:sp>
      <p:sp>
        <p:nvSpPr>
          <p:cNvPr id="26" name="Isosceles Triangle 25">
            <a:extLst>
              <a:ext uri="{FF2B5EF4-FFF2-40B4-BE49-F238E27FC236}">
                <a16:creationId xmlns:a16="http://schemas.microsoft.com/office/drawing/2014/main" xmlns="" id="{D784AD4D-64A9-4BAF-BFB7-53A2FB083828}"/>
              </a:ext>
            </a:extLst>
          </p:cNvPr>
          <p:cNvSpPr/>
          <p:nvPr/>
        </p:nvSpPr>
        <p:spPr>
          <a:xfrm rot="10800000">
            <a:off x="1068197" y="3025455"/>
            <a:ext cx="721453" cy="536895"/>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endParaRPr lang="en-US" dirty="0"/>
          </a:p>
        </p:txBody>
      </p:sp>
      <p:sp>
        <p:nvSpPr>
          <p:cNvPr id="27" name="Isosceles Triangle 26">
            <a:extLst>
              <a:ext uri="{FF2B5EF4-FFF2-40B4-BE49-F238E27FC236}">
                <a16:creationId xmlns:a16="http://schemas.microsoft.com/office/drawing/2014/main" xmlns="" id="{B4150960-B9F3-43F9-A7ED-CA58EB1BC342}"/>
              </a:ext>
            </a:extLst>
          </p:cNvPr>
          <p:cNvSpPr/>
          <p:nvPr/>
        </p:nvSpPr>
        <p:spPr>
          <a:xfrm rot="10800000">
            <a:off x="4711577" y="3025455"/>
            <a:ext cx="721453" cy="536895"/>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E9799C3B-FB7E-4C81-B815-DD77122661B8}"/>
              </a:ext>
            </a:extLst>
          </p:cNvPr>
          <p:cNvSpPr txBox="1"/>
          <p:nvPr/>
        </p:nvSpPr>
        <p:spPr>
          <a:xfrm>
            <a:off x="976342" y="4314431"/>
            <a:ext cx="905164" cy="369332"/>
          </a:xfrm>
          <a:prstGeom prst="rect">
            <a:avLst/>
          </a:prstGeom>
          <a:noFill/>
        </p:spPr>
        <p:txBody>
          <a:bodyPr wrap="square" rtlCol="0">
            <a:spAutoFit/>
          </a:bodyPr>
          <a:lstStyle/>
          <a:p>
            <a:r>
              <a:rPr lang="en-US" dirty="0"/>
              <a:t>May 15</a:t>
            </a:r>
          </a:p>
        </p:txBody>
      </p:sp>
      <p:sp>
        <p:nvSpPr>
          <p:cNvPr id="29" name="TextBox 28">
            <a:extLst>
              <a:ext uri="{FF2B5EF4-FFF2-40B4-BE49-F238E27FC236}">
                <a16:creationId xmlns:a16="http://schemas.microsoft.com/office/drawing/2014/main" xmlns="" id="{9C282DDD-1EC3-4394-868A-0C062EE3F0A2}"/>
              </a:ext>
            </a:extLst>
          </p:cNvPr>
          <p:cNvSpPr txBox="1"/>
          <p:nvPr/>
        </p:nvSpPr>
        <p:spPr>
          <a:xfrm>
            <a:off x="4631380" y="4314431"/>
            <a:ext cx="905164" cy="369332"/>
          </a:xfrm>
          <a:prstGeom prst="rect">
            <a:avLst/>
          </a:prstGeom>
          <a:noFill/>
        </p:spPr>
        <p:txBody>
          <a:bodyPr wrap="square" rtlCol="0">
            <a:spAutoFit/>
          </a:bodyPr>
          <a:lstStyle/>
          <a:p>
            <a:r>
              <a:rPr lang="en-US" dirty="0"/>
              <a:t>June 7</a:t>
            </a:r>
          </a:p>
        </p:txBody>
      </p:sp>
      <p:sp>
        <p:nvSpPr>
          <p:cNvPr id="3" name="TextBox 2">
            <a:extLst>
              <a:ext uri="{FF2B5EF4-FFF2-40B4-BE49-F238E27FC236}">
                <a16:creationId xmlns:a16="http://schemas.microsoft.com/office/drawing/2014/main" xmlns="" id="{D4702155-784D-4307-876F-3EECF1D0B4C5}"/>
              </a:ext>
            </a:extLst>
          </p:cNvPr>
          <p:cNvSpPr txBox="1"/>
          <p:nvPr/>
        </p:nvSpPr>
        <p:spPr>
          <a:xfrm>
            <a:off x="1131312" y="3008352"/>
            <a:ext cx="595223" cy="369332"/>
          </a:xfrm>
          <a:prstGeom prst="rect">
            <a:avLst/>
          </a:prstGeom>
          <a:noFill/>
        </p:spPr>
        <p:txBody>
          <a:bodyPr wrap="square" rtlCol="0">
            <a:spAutoFit/>
          </a:bodyPr>
          <a:lstStyle/>
          <a:p>
            <a:r>
              <a:rPr lang="en-US" dirty="0"/>
              <a:t>50%</a:t>
            </a:r>
          </a:p>
        </p:txBody>
      </p:sp>
      <p:sp>
        <p:nvSpPr>
          <p:cNvPr id="32" name="TextBox 31">
            <a:extLst>
              <a:ext uri="{FF2B5EF4-FFF2-40B4-BE49-F238E27FC236}">
                <a16:creationId xmlns:a16="http://schemas.microsoft.com/office/drawing/2014/main" xmlns="" id="{44B9E679-78A9-4BAC-A13C-77BF589E6C89}"/>
              </a:ext>
            </a:extLst>
          </p:cNvPr>
          <p:cNvSpPr txBox="1"/>
          <p:nvPr/>
        </p:nvSpPr>
        <p:spPr>
          <a:xfrm>
            <a:off x="4774691" y="3008352"/>
            <a:ext cx="595223" cy="369332"/>
          </a:xfrm>
          <a:prstGeom prst="rect">
            <a:avLst/>
          </a:prstGeom>
          <a:noFill/>
        </p:spPr>
        <p:txBody>
          <a:bodyPr wrap="square" rtlCol="0">
            <a:spAutoFit/>
          </a:bodyPr>
          <a:lstStyle/>
          <a:p>
            <a:r>
              <a:rPr lang="en-US" dirty="0"/>
              <a:t>50%</a:t>
            </a:r>
          </a:p>
        </p:txBody>
      </p:sp>
      <p:sp>
        <p:nvSpPr>
          <p:cNvPr id="33" name="TextBox 32">
            <a:extLst>
              <a:ext uri="{FF2B5EF4-FFF2-40B4-BE49-F238E27FC236}">
                <a16:creationId xmlns:a16="http://schemas.microsoft.com/office/drawing/2014/main" xmlns="" id="{146937B6-9036-4F6C-B9BC-1D12F14DFBF7}"/>
              </a:ext>
            </a:extLst>
          </p:cNvPr>
          <p:cNvSpPr txBox="1"/>
          <p:nvPr/>
        </p:nvSpPr>
        <p:spPr>
          <a:xfrm>
            <a:off x="976342" y="2623063"/>
            <a:ext cx="905164" cy="369332"/>
          </a:xfrm>
          <a:prstGeom prst="rect">
            <a:avLst/>
          </a:prstGeom>
          <a:noFill/>
        </p:spPr>
        <p:txBody>
          <a:bodyPr wrap="square" rtlCol="0">
            <a:spAutoFit/>
          </a:bodyPr>
          <a:lstStyle/>
          <a:p>
            <a:pPr algn="ctr"/>
            <a:r>
              <a:rPr lang="en-US" dirty="0"/>
              <a:t>Start</a:t>
            </a:r>
          </a:p>
        </p:txBody>
      </p:sp>
      <p:sp>
        <p:nvSpPr>
          <p:cNvPr id="34" name="TextBox 33">
            <a:extLst>
              <a:ext uri="{FF2B5EF4-FFF2-40B4-BE49-F238E27FC236}">
                <a16:creationId xmlns:a16="http://schemas.microsoft.com/office/drawing/2014/main" xmlns="" id="{1ED23957-49F4-4292-BA2A-21F9A24285EF}"/>
              </a:ext>
            </a:extLst>
          </p:cNvPr>
          <p:cNvSpPr txBox="1"/>
          <p:nvPr/>
        </p:nvSpPr>
        <p:spPr>
          <a:xfrm>
            <a:off x="8900101" y="3377684"/>
            <a:ext cx="905164" cy="369332"/>
          </a:xfrm>
          <a:prstGeom prst="rect">
            <a:avLst/>
          </a:prstGeom>
          <a:noFill/>
        </p:spPr>
        <p:txBody>
          <a:bodyPr wrap="square" rtlCol="0">
            <a:spAutoFit/>
          </a:bodyPr>
          <a:lstStyle/>
          <a:p>
            <a:pPr algn="ctr"/>
            <a:r>
              <a:rPr lang="en-US" dirty="0">
                <a:solidFill>
                  <a:srgbClr val="0070C0"/>
                </a:solidFill>
              </a:rPr>
              <a:t>$50</a:t>
            </a:r>
          </a:p>
        </p:txBody>
      </p:sp>
      <p:sp>
        <p:nvSpPr>
          <p:cNvPr id="35" name="TextBox 34">
            <a:extLst>
              <a:ext uri="{FF2B5EF4-FFF2-40B4-BE49-F238E27FC236}">
                <a16:creationId xmlns:a16="http://schemas.microsoft.com/office/drawing/2014/main" xmlns="" id="{46BCE4F2-0BF9-4891-A75F-6F7479897AD7}"/>
              </a:ext>
            </a:extLst>
          </p:cNvPr>
          <p:cNvSpPr txBox="1"/>
          <p:nvPr/>
        </p:nvSpPr>
        <p:spPr>
          <a:xfrm>
            <a:off x="5200252" y="3723612"/>
            <a:ext cx="1248932" cy="369332"/>
          </a:xfrm>
          <a:prstGeom prst="rect">
            <a:avLst/>
          </a:prstGeom>
          <a:noFill/>
        </p:spPr>
        <p:txBody>
          <a:bodyPr wrap="square" rtlCol="0">
            <a:spAutoFit/>
          </a:bodyPr>
          <a:lstStyle/>
          <a:p>
            <a:r>
              <a:rPr lang="en-US" dirty="0"/>
              <a:t>BAC = $100</a:t>
            </a:r>
          </a:p>
        </p:txBody>
      </p:sp>
      <p:sp>
        <p:nvSpPr>
          <p:cNvPr id="36" name="TextBox 35">
            <a:extLst>
              <a:ext uri="{FF2B5EF4-FFF2-40B4-BE49-F238E27FC236}">
                <a16:creationId xmlns:a16="http://schemas.microsoft.com/office/drawing/2014/main" xmlns="" id="{C8F2191F-C670-4A0E-AC29-DA6CAB82F3B1}"/>
              </a:ext>
            </a:extLst>
          </p:cNvPr>
          <p:cNvSpPr txBox="1"/>
          <p:nvPr/>
        </p:nvSpPr>
        <p:spPr>
          <a:xfrm>
            <a:off x="7709145" y="3377684"/>
            <a:ext cx="905164" cy="369332"/>
          </a:xfrm>
          <a:prstGeom prst="rect">
            <a:avLst/>
          </a:prstGeom>
          <a:noFill/>
        </p:spPr>
        <p:txBody>
          <a:bodyPr wrap="square" rtlCol="0">
            <a:spAutoFit/>
          </a:bodyPr>
          <a:lstStyle/>
          <a:p>
            <a:pPr algn="ctr"/>
            <a:r>
              <a:rPr lang="en-US" dirty="0"/>
              <a:t>Start</a:t>
            </a:r>
          </a:p>
        </p:txBody>
      </p:sp>
      <p:sp>
        <p:nvSpPr>
          <p:cNvPr id="37" name="TextBox 36">
            <a:extLst>
              <a:ext uri="{FF2B5EF4-FFF2-40B4-BE49-F238E27FC236}">
                <a16:creationId xmlns:a16="http://schemas.microsoft.com/office/drawing/2014/main" xmlns="" id="{E93D7B93-33C7-461D-A045-46B2A4A26B11}"/>
              </a:ext>
            </a:extLst>
          </p:cNvPr>
          <p:cNvSpPr txBox="1"/>
          <p:nvPr/>
        </p:nvSpPr>
        <p:spPr>
          <a:xfrm>
            <a:off x="8876700" y="2987197"/>
            <a:ext cx="905164" cy="369332"/>
          </a:xfrm>
          <a:prstGeom prst="rect">
            <a:avLst/>
          </a:prstGeom>
          <a:noFill/>
        </p:spPr>
        <p:txBody>
          <a:bodyPr wrap="square" rtlCol="0">
            <a:spAutoFit/>
          </a:bodyPr>
          <a:lstStyle/>
          <a:p>
            <a:pPr algn="ctr"/>
            <a:r>
              <a:rPr lang="en-US" dirty="0"/>
              <a:t>Budget</a:t>
            </a:r>
          </a:p>
        </p:txBody>
      </p:sp>
      <p:sp>
        <p:nvSpPr>
          <p:cNvPr id="38" name="TextBox 37">
            <a:extLst>
              <a:ext uri="{FF2B5EF4-FFF2-40B4-BE49-F238E27FC236}">
                <a16:creationId xmlns:a16="http://schemas.microsoft.com/office/drawing/2014/main" xmlns="" id="{D5C3E8D5-4AFB-4173-B166-810B6ECB9CC4}"/>
              </a:ext>
            </a:extLst>
          </p:cNvPr>
          <p:cNvSpPr txBox="1"/>
          <p:nvPr/>
        </p:nvSpPr>
        <p:spPr>
          <a:xfrm>
            <a:off x="7718602" y="3734014"/>
            <a:ext cx="905164" cy="369332"/>
          </a:xfrm>
          <a:prstGeom prst="rect">
            <a:avLst/>
          </a:prstGeom>
          <a:noFill/>
        </p:spPr>
        <p:txBody>
          <a:bodyPr wrap="square" rtlCol="0">
            <a:spAutoFit/>
          </a:bodyPr>
          <a:lstStyle/>
          <a:p>
            <a:pPr algn="ctr"/>
            <a:r>
              <a:rPr lang="en-US" dirty="0"/>
              <a:t>Finish</a:t>
            </a:r>
          </a:p>
        </p:txBody>
      </p:sp>
      <p:sp>
        <p:nvSpPr>
          <p:cNvPr id="42" name="TextBox 41">
            <a:extLst>
              <a:ext uri="{FF2B5EF4-FFF2-40B4-BE49-F238E27FC236}">
                <a16:creationId xmlns:a16="http://schemas.microsoft.com/office/drawing/2014/main" xmlns="" id="{404DAF18-CA59-46D5-828B-11123C4C250B}"/>
              </a:ext>
            </a:extLst>
          </p:cNvPr>
          <p:cNvSpPr txBox="1"/>
          <p:nvPr/>
        </p:nvSpPr>
        <p:spPr>
          <a:xfrm>
            <a:off x="8900101" y="3723612"/>
            <a:ext cx="905164" cy="369332"/>
          </a:xfrm>
          <a:prstGeom prst="rect">
            <a:avLst/>
          </a:prstGeom>
          <a:noFill/>
        </p:spPr>
        <p:txBody>
          <a:bodyPr wrap="square" rtlCol="0">
            <a:spAutoFit/>
          </a:bodyPr>
          <a:lstStyle/>
          <a:p>
            <a:pPr algn="ctr"/>
            <a:r>
              <a:rPr lang="en-US" dirty="0">
                <a:solidFill>
                  <a:srgbClr val="0070C0"/>
                </a:solidFill>
              </a:rPr>
              <a:t>$50</a:t>
            </a:r>
          </a:p>
        </p:txBody>
      </p:sp>
      <p:cxnSp>
        <p:nvCxnSpPr>
          <p:cNvPr id="5" name="Straight Connector 4">
            <a:extLst>
              <a:ext uri="{FF2B5EF4-FFF2-40B4-BE49-F238E27FC236}">
                <a16:creationId xmlns:a16="http://schemas.microsoft.com/office/drawing/2014/main" xmlns="" id="{28C2DD77-037A-45BC-AE46-9BABF8F7798E}"/>
              </a:ext>
            </a:extLst>
          </p:cNvPr>
          <p:cNvCxnSpPr/>
          <p:nvPr/>
        </p:nvCxnSpPr>
        <p:spPr>
          <a:xfrm>
            <a:off x="8957536" y="4089999"/>
            <a:ext cx="7902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E3761CC7-C504-45CB-9319-A119AE77862F}"/>
              </a:ext>
            </a:extLst>
          </p:cNvPr>
          <p:cNvSpPr txBox="1"/>
          <p:nvPr/>
        </p:nvSpPr>
        <p:spPr>
          <a:xfrm>
            <a:off x="8853479" y="4129765"/>
            <a:ext cx="905164" cy="369332"/>
          </a:xfrm>
          <a:prstGeom prst="rect">
            <a:avLst/>
          </a:prstGeom>
          <a:noFill/>
        </p:spPr>
        <p:txBody>
          <a:bodyPr wrap="square" rtlCol="0">
            <a:spAutoFit/>
          </a:bodyPr>
          <a:lstStyle/>
          <a:p>
            <a:pPr algn="ctr"/>
            <a:r>
              <a:rPr lang="en-US" dirty="0">
                <a:solidFill>
                  <a:srgbClr val="0070C0"/>
                </a:solidFill>
              </a:rPr>
              <a:t>$100</a:t>
            </a:r>
          </a:p>
        </p:txBody>
      </p:sp>
      <p:cxnSp>
        <p:nvCxnSpPr>
          <p:cNvPr id="8" name="Straight Connector 7">
            <a:extLst>
              <a:ext uri="{FF2B5EF4-FFF2-40B4-BE49-F238E27FC236}">
                <a16:creationId xmlns:a16="http://schemas.microsoft.com/office/drawing/2014/main" xmlns="" id="{402231E8-05E3-49FE-962C-D7965EC7AB7E}"/>
              </a:ext>
            </a:extLst>
          </p:cNvPr>
          <p:cNvCxnSpPr>
            <a:cxnSpLocks/>
            <a:stCxn id="25" idx="0"/>
            <a:endCxn id="25" idx="2"/>
          </p:cNvCxnSpPr>
          <p:nvPr/>
        </p:nvCxnSpPr>
        <p:spPr>
          <a:xfrm>
            <a:off x="3243503" y="3562350"/>
            <a:ext cx="0" cy="752081"/>
          </a:xfrm>
          <a:prstGeom prst="line">
            <a:avLst/>
          </a:prstGeom>
          <a:ln>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22B012BE-1272-4852-89F1-3F41AC87D918}"/>
              </a:ext>
            </a:extLst>
          </p:cNvPr>
          <p:cNvSpPr txBox="1"/>
          <p:nvPr/>
        </p:nvSpPr>
        <p:spPr>
          <a:xfrm>
            <a:off x="9864692" y="3367494"/>
            <a:ext cx="1217825" cy="369332"/>
          </a:xfrm>
          <a:prstGeom prst="rect">
            <a:avLst/>
          </a:prstGeom>
          <a:noFill/>
        </p:spPr>
        <p:txBody>
          <a:bodyPr wrap="square" rtlCol="0">
            <a:spAutoFit/>
          </a:bodyPr>
          <a:lstStyle/>
          <a:p>
            <a:pPr algn="ctr"/>
            <a:r>
              <a:rPr lang="en-US" dirty="0"/>
              <a:t>May BCWS</a:t>
            </a:r>
          </a:p>
        </p:txBody>
      </p:sp>
      <p:sp>
        <p:nvSpPr>
          <p:cNvPr id="54" name="TextBox 53">
            <a:extLst>
              <a:ext uri="{FF2B5EF4-FFF2-40B4-BE49-F238E27FC236}">
                <a16:creationId xmlns:a16="http://schemas.microsoft.com/office/drawing/2014/main" xmlns="" id="{61E3A078-104D-47AC-9638-9124BAF2C48E}"/>
              </a:ext>
            </a:extLst>
          </p:cNvPr>
          <p:cNvSpPr txBox="1"/>
          <p:nvPr/>
        </p:nvSpPr>
        <p:spPr>
          <a:xfrm>
            <a:off x="9802247" y="3732152"/>
            <a:ext cx="1359088" cy="369332"/>
          </a:xfrm>
          <a:prstGeom prst="rect">
            <a:avLst/>
          </a:prstGeom>
          <a:noFill/>
        </p:spPr>
        <p:txBody>
          <a:bodyPr wrap="square" rtlCol="0">
            <a:spAutoFit/>
          </a:bodyPr>
          <a:lstStyle/>
          <a:p>
            <a:pPr algn="ctr"/>
            <a:r>
              <a:rPr lang="en-US" dirty="0"/>
              <a:t>June BCWS</a:t>
            </a:r>
          </a:p>
        </p:txBody>
      </p:sp>
      <p:cxnSp>
        <p:nvCxnSpPr>
          <p:cNvPr id="10" name="Straight Arrow Connector 9">
            <a:extLst>
              <a:ext uri="{FF2B5EF4-FFF2-40B4-BE49-F238E27FC236}">
                <a16:creationId xmlns:a16="http://schemas.microsoft.com/office/drawing/2014/main" xmlns="" id="{063C9DDF-56AA-420B-A5B3-0C4F2A53D455}"/>
              </a:ext>
            </a:extLst>
          </p:cNvPr>
          <p:cNvCxnSpPr>
            <a:cxnSpLocks/>
          </p:cNvCxnSpPr>
          <p:nvPr/>
        </p:nvCxnSpPr>
        <p:spPr>
          <a:xfrm flipH="1" flipV="1">
            <a:off x="9549353" y="3571777"/>
            <a:ext cx="3153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79446CCC-B8A7-439F-AF4C-5E89A63211F9}"/>
              </a:ext>
            </a:extLst>
          </p:cNvPr>
          <p:cNvCxnSpPr>
            <a:cxnSpLocks/>
          </p:cNvCxnSpPr>
          <p:nvPr/>
        </p:nvCxnSpPr>
        <p:spPr>
          <a:xfrm flipH="1" flipV="1">
            <a:off x="9571305" y="3908278"/>
            <a:ext cx="3153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xmlns="" id="{16B27652-B031-477C-B7C8-FA398E5EE285}"/>
              </a:ext>
            </a:extLst>
          </p:cNvPr>
          <p:cNvSpPr txBox="1"/>
          <p:nvPr/>
        </p:nvSpPr>
        <p:spPr>
          <a:xfrm>
            <a:off x="2315962" y="3184712"/>
            <a:ext cx="1855958" cy="369332"/>
          </a:xfrm>
          <a:prstGeom prst="rect">
            <a:avLst/>
          </a:prstGeom>
          <a:noFill/>
        </p:spPr>
        <p:txBody>
          <a:bodyPr wrap="square" rtlCol="0">
            <a:spAutoFit/>
          </a:bodyPr>
          <a:lstStyle/>
          <a:p>
            <a:pPr algn="ctr"/>
            <a:r>
              <a:rPr lang="en-US" dirty="0"/>
              <a:t>50/50 Technique</a:t>
            </a:r>
          </a:p>
        </p:txBody>
      </p:sp>
      <p:sp>
        <p:nvSpPr>
          <p:cNvPr id="13" name="Arrow: Right 12">
            <a:extLst>
              <a:ext uri="{FF2B5EF4-FFF2-40B4-BE49-F238E27FC236}">
                <a16:creationId xmlns:a16="http://schemas.microsoft.com/office/drawing/2014/main" xmlns="" id="{37BA07F8-0D7C-4411-8B4C-0D91C297909A}"/>
              </a:ext>
            </a:extLst>
          </p:cNvPr>
          <p:cNvSpPr/>
          <p:nvPr/>
        </p:nvSpPr>
        <p:spPr>
          <a:xfrm>
            <a:off x="6702458" y="3571777"/>
            <a:ext cx="794951" cy="742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xmlns="" id="{AC9EB896-D08F-496C-8F80-1BC5B142648B}"/>
              </a:ext>
            </a:extLst>
          </p:cNvPr>
          <p:cNvSpPr txBox="1"/>
          <p:nvPr/>
        </p:nvSpPr>
        <p:spPr>
          <a:xfrm>
            <a:off x="7737265" y="4129765"/>
            <a:ext cx="905164" cy="369332"/>
          </a:xfrm>
          <a:prstGeom prst="rect">
            <a:avLst/>
          </a:prstGeom>
          <a:noFill/>
        </p:spPr>
        <p:txBody>
          <a:bodyPr wrap="square" rtlCol="0">
            <a:spAutoFit/>
          </a:bodyPr>
          <a:lstStyle/>
          <a:p>
            <a:pPr algn="ctr"/>
            <a:r>
              <a:rPr lang="en-US" dirty="0"/>
              <a:t>Total</a:t>
            </a:r>
          </a:p>
        </p:txBody>
      </p:sp>
      <p:sp>
        <p:nvSpPr>
          <p:cNvPr id="87" name="TextBox 86">
            <a:extLst>
              <a:ext uri="{FF2B5EF4-FFF2-40B4-BE49-F238E27FC236}">
                <a16:creationId xmlns:a16="http://schemas.microsoft.com/office/drawing/2014/main" xmlns="" id="{9B107619-6984-44B0-BD6D-84682FFD141A}"/>
              </a:ext>
            </a:extLst>
          </p:cNvPr>
          <p:cNvSpPr txBox="1"/>
          <p:nvPr/>
        </p:nvSpPr>
        <p:spPr>
          <a:xfrm>
            <a:off x="4619720" y="2642319"/>
            <a:ext cx="905164" cy="369332"/>
          </a:xfrm>
          <a:prstGeom prst="rect">
            <a:avLst/>
          </a:prstGeom>
          <a:noFill/>
        </p:spPr>
        <p:txBody>
          <a:bodyPr wrap="square" rtlCol="0">
            <a:spAutoFit/>
          </a:bodyPr>
          <a:lstStyle/>
          <a:p>
            <a:pPr algn="ctr"/>
            <a:r>
              <a:rPr lang="en-US" dirty="0"/>
              <a:t>Finish</a:t>
            </a:r>
          </a:p>
        </p:txBody>
      </p:sp>
      <p:sp>
        <p:nvSpPr>
          <p:cNvPr id="89" name="TextBox 88">
            <a:extLst>
              <a:ext uri="{FF2B5EF4-FFF2-40B4-BE49-F238E27FC236}">
                <a16:creationId xmlns:a16="http://schemas.microsoft.com/office/drawing/2014/main" xmlns="" id="{F32309E8-EC61-453D-ACC2-F5F83340D375}"/>
              </a:ext>
            </a:extLst>
          </p:cNvPr>
          <p:cNvSpPr txBox="1">
            <a:spLocks noChangeArrowheads="1"/>
          </p:cNvSpPr>
          <p:nvPr/>
        </p:nvSpPr>
        <p:spPr bwMode="auto">
          <a:xfrm>
            <a:off x="523335" y="5125089"/>
            <a:ext cx="11145329" cy="46166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defTabSz="914400" rtl="0" eaLnBrk="1" fontAlgn="base" latinLnBrk="0" hangingPunct="1">
              <a:lnSpc>
                <a:spcPct val="100000"/>
              </a:lnSpc>
              <a:spcBef>
                <a:spcPct val="20000"/>
              </a:spcBef>
              <a:spcAft>
                <a:spcPct val="0"/>
              </a:spcAft>
              <a:buClr>
                <a:srgbClr val="3333FF"/>
              </a:buClr>
              <a:buSzTx/>
              <a:buFontTx/>
              <a:buNone/>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The 50/50 Technique reports 50% accomplishment for starting and 50% for finishing an activity.</a:t>
            </a:r>
          </a:p>
        </p:txBody>
      </p:sp>
      <p:sp>
        <p:nvSpPr>
          <p:cNvPr id="4" name="Slide Number Placeholder 3">
            <a:extLst>
              <a:ext uri="{FF2B5EF4-FFF2-40B4-BE49-F238E27FC236}">
                <a16:creationId xmlns:a16="http://schemas.microsoft.com/office/drawing/2014/main" xmlns="" id="{6BD7842C-4C48-46D9-A872-C628EBEEDBBB}"/>
              </a:ext>
            </a:extLst>
          </p:cNvPr>
          <p:cNvSpPr>
            <a:spLocks noGrp="1"/>
          </p:cNvSpPr>
          <p:nvPr>
            <p:ph type="sldNum" sz="quarter" idx="12"/>
          </p:nvPr>
        </p:nvSpPr>
        <p:spPr>
          <a:xfrm>
            <a:off x="9110191" y="6402517"/>
            <a:ext cx="2743200" cy="365125"/>
          </a:xfrm>
        </p:spPr>
        <p:txBody>
          <a:bodyPr/>
          <a:lstStyle/>
          <a:p>
            <a:fld id="{7B59A598-58D1-480D-8057-49927A977735}" type="slidenum">
              <a:rPr lang="en-US" b="1" smtClean="0">
                <a:solidFill>
                  <a:schemeClr val="tx1"/>
                </a:solidFill>
              </a:rPr>
              <a:t>6</a:t>
            </a:fld>
            <a:endParaRPr lang="en-US" b="1" dirty="0">
              <a:solidFill>
                <a:schemeClr val="tx1"/>
              </a:solidFill>
            </a:endParaRPr>
          </a:p>
        </p:txBody>
      </p:sp>
    </p:spTree>
    <p:extLst>
      <p:ext uri="{BB962C8B-B14F-4D97-AF65-F5344CB8AC3E}">
        <p14:creationId xmlns:p14="http://schemas.microsoft.com/office/powerpoint/2010/main" val="301780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4A0C8A0F-3514-4E86-99DF-513D8CF016DD}"/>
              </a:ext>
            </a:extLst>
          </p:cNvPr>
          <p:cNvSpPr txBox="1">
            <a:spLocks noChangeArrowheads="1"/>
          </p:cNvSpPr>
          <p:nvPr/>
        </p:nvSpPr>
        <p:spPr bwMode="auto">
          <a:xfrm>
            <a:off x="1153064" y="1012993"/>
            <a:ext cx="9810211" cy="164352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A variety of formulas are allowed, as long as the start and finish percentages add to 100%.</a:t>
            </a:r>
          </a:p>
          <a:p>
            <a:pPr marL="342900" marR="0" lvl="0" indent="-342900"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lang="en-US" sz="2400" kern="0" dirty="0">
                <a:latin typeface="Arial Narrow" panose="020B0606020202030204" pitchFamily="34" charset="0"/>
              </a:rPr>
              <a:t>The choice of weighting should match the execution of the work: care should be taken to not front-load the activity.</a:t>
            </a:r>
            <a:endParaRPr kumimoji="0" lang="en-US" sz="2400" b="0" i="0" u="none" strike="noStrike" kern="0" cap="none" spc="0" normalizeH="0" baseline="0" noProof="0" dirty="0">
              <a:ln>
                <a:noFill/>
              </a:ln>
              <a:solidFill>
                <a:schemeClr val="tx1"/>
              </a:solidFill>
              <a:effectLst/>
              <a:uLnTx/>
              <a:uFillTx/>
              <a:latin typeface="Arial Narrow" panose="020B0606020202030204" pitchFamily="34" charset="0"/>
            </a:endParaRPr>
          </a:p>
        </p:txBody>
      </p:sp>
      <p:sp>
        <p:nvSpPr>
          <p:cNvPr id="56" name="Rectangle 55">
            <a:extLst>
              <a:ext uri="{FF2B5EF4-FFF2-40B4-BE49-F238E27FC236}">
                <a16:creationId xmlns:a16="http://schemas.microsoft.com/office/drawing/2014/main" xmlns="" id="{A743CB25-7797-42DD-90A7-06F8D51E20DF}"/>
              </a:ext>
            </a:extLst>
          </p:cNvPr>
          <p:cNvSpPr/>
          <p:nvPr/>
        </p:nvSpPr>
        <p:spPr>
          <a:xfrm>
            <a:off x="1505568" y="3613500"/>
            <a:ext cx="3657600" cy="752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 Stress Test</a:t>
            </a:r>
          </a:p>
        </p:txBody>
      </p:sp>
      <p:sp>
        <p:nvSpPr>
          <p:cNvPr id="58" name="Isosceles Triangle 57">
            <a:extLst>
              <a:ext uri="{FF2B5EF4-FFF2-40B4-BE49-F238E27FC236}">
                <a16:creationId xmlns:a16="http://schemas.microsoft.com/office/drawing/2014/main" xmlns="" id="{B4C4AABE-2538-4C55-B0A0-51395F67364B}"/>
              </a:ext>
            </a:extLst>
          </p:cNvPr>
          <p:cNvSpPr/>
          <p:nvPr/>
        </p:nvSpPr>
        <p:spPr>
          <a:xfrm rot="10800000">
            <a:off x="1159062" y="3076605"/>
            <a:ext cx="721453" cy="536895"/>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endParaRPr lang="en-US" dirty="0"/>
          </a:p>
        </p:txBody>
      </p:sp>
      <p:sp>
        <p:nvSpPr>
          <p:cNvPr id="61" name="Isosceles Triangle 60">
            <a:extLst>
              <a:ext uri="{FF2B5EF4-FFF2-40B4-BE49-F238E27FC236}">
                <a16:creationId xmlns:a16="http://schemas.microsoft.com/office/drawing/2014/main" xmlns="" id="{B69981A8-B46E-4824-86FB-7D5391E7F5B2}"/>
              </a:ext>
            </a:extLst>
          </p:cNvPr>
          <p:cNvSpPr/>
          <p:nvPr/>
        </p:nvSpPr>
        <p:spPr>
          <a:xfrm rot="10800000">
            <a:off x="4802442" y="3076605"/>
            <a:ext cx="721453" cy="536895"/>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xmlns="" id="{8772A777-E95A-4EE7-A80E-3927C529A169}"/>
              </a:ext>
            </a:extLst>
          </p:cNvPr>
          <p:cNvSpPr txBox="1"/>
          <p:nvPr/>
        </p:nvSpPr>
        <p:spPr>
          <a:xfrm>
            <a:off x="1067207" y="4365581"/>
            <a:ext cx="905164" cy="369332"/>
          </a:xfrm>
          <a:prstGeom prst="rect">
            <a:avLst/>
          </a:prstGeom>
          <a:noFill/>
        </p:spPr>
        <p:txBody>
          <a:bodyPr wrap="square" rtlCol="0">
            <a:spAutoFit/>
          </a:bodyPr>
          <a:lstStyle/>
          <a:p>
            <a:r>
              <a:rPr lang="en-US" dirty="0"/>
              <a:t>May 22</a:t>
            </a:r>
          </a:p>
        </p:txBody>
      </p:sp>
      <p:sp>
        <p:nvSpPr>
          <p:cNvPr id="65" name="TextBox 64">
            <a:extLst>
              <a:ext uri="{FF2B5EF4-FFF2-40B4-BE49-F238E27FC236}">
                <a16:creationId xmlns:a16="http://schemas.microsoft.com/office/drawing/2014/main" xmlns="" id="{C2470F30-D857-4494-B950-8A8D09B0A368}"/>
              </a:ext>
            </a:extLst>
          </p:cNvPr>
          <p:cNvSpPr txBox="1"/>
          <p:nvPr/>
        </p:nvSpPr>
        <p:spPr>
          <a:xfrm>
            <a:off x="4722245" y="4365581"/>
            <a:ext cx="905164" cy="369332"/>
          </a:xfrm>
          <a:prstGeom prst="rect">
            <a:avLst/>
          </a:prstGeom>
          <a:noFill/>
        </p:spPr>
        <p:txBody>
          <a:bodyPr wrap="square" rtlCol="0">
            <a:spAutoFit/>
          </a:bodyPr>
          <a:lstStyle/>
          <a:p>
            <a:r>
              <a:rPr lang="en-US" dirty="0"/>
              <a:t>June 15</a:t>
            </a:r>
          </a:p>
        </p:txBody>
      </p:sp>
      <p:sp>
        <p:nvSpPr>
          <p:cNvPr id="89" name="TextBox 88">
            <a:extLst>
              <a:ext uri="{FF2B5EF4-FFF2-40B4-BE49-F238E27FC236}">
                <a16:creationId xmlns:a16="http://schemas.microsoft.com/office/drawing/2014/main" xmlns="" id="{031A02A4-5299-463E-9AB9-6A7469F43C68}"/>
              </a:ext>
            </a:extLst>
          </p:cNvPr>
          <p:cNvSpPr txBox="1"/>
          <p:nvPr/>
        </p:nvSpPr>
        <p:spPr>
          <a:xfrm>
            <a:off x="1222177" y="3059502"/>
            <a:ext cx="595223" cy="369332"/>
          </a:xfrm>
          <a:prstGeom prst="rect">
            <a:avLst/>
          </a:prstGeom>
          <a:noFill/>
        </p:spPr>
        <p:txBody>
          <a:bodyPr wrap="square" rtlCol="0">
            <a:spAutoFit/>
          </a:bodyPr>
          <a:lstStyle/>
          <a:p>
            <a:pPr algn="ctr"/>
            <a:r>
              <a:rPr lang="en-US" dirty="0"/>
              <a:t>30%</a:t>
            </a:r>
          </a:p>
        </p:txBody>
      </p:sp>
      <p:sp>
        <p:nvSpPr>
          <p:cNvPr id="90" name="TextBox 89">
            <a:extLst>
              <a:ext uri="{FF2B5EF4-FFF2-40B4-BE49-F238E27FC236}">
                <a16:creationId xmlns:a16="http://schemas.microsoft.com/office/drawing/2014/main" xmlns="" id="{3C01435F-C6EB-41C1-B258-9FA6692A67BD}"/>
              </a:ext>
            </a:extLst>
          </p:cNvPr>
          <p:cNvSpPr txBox="1"/>
          <p:nvPr/>
        </p:nvSpPr>
        <p:spPr>
          <a:xfrm>
            <a:off x="4818421" y="3068929"/>
            <a:ext cx="717763" cy="369332"/>
          </a:xfrm>
          <a:prstGeom prst="rect">
            <a:avLst/>
          </a:prstGeom>
          <a:noFill/>
        </p:spPr>
        <p:txBody>
          <a:bodyPr wrap="square" rtlCol="0">
            <a:spAutoFit/>
          </a:bodyPr>
          <a:lstStyle/>
          <a:p>
            <a:pPr algn="ctr"/>
            <a:r>
              <a:rPr lang="en-US" dirty="0"/>
              <a:t>70%</a:t>
            </a:r>
          </a:p>
        </p:txBody>
      </p:sp>
      <p:sp>
        <p:nvSpPr>
          <p:cNvPr id="91" name="TextBox 90">
            <a:extLst>
              <a:ext uri="{FF2B5EF4-FFF2-40B4-BE49-F238E27FC236}">
                <a16:creationId xmlns:a16="http://schemas.microsoft.com/office/drawing/2014/main" xmlns="" id="{31CA4520-A2BE-48AE-AC5B-FF58DE8D8C1F}"/>
              </a:ext>
            </a:extLst>
          </p:cNvPr>
          <p:cNvSpPr txBox="1"/>
          <p:nvPr/>
        </p:nvSpPr>
        <p:spPr>
          <a:xfrm>
            <a:off x="1067207" y="2731363"/>
            <a:ext cx="905164" cy="369332"/>
          </a:xfrm>
          <a:prstGeom prst="rect">
            <a:avLst/>
          </a:prstGeom>
          <a:noFill/>
        </p:spPr>
        <p:txBody>
          <a:bodyPr wrap="square" rtlCol="0">
            <a:spAutoFit/>
          </a:bodyPr>
          <a:lstStyle/>
          <a:p>
            <a:pPr algn="ctr"/>
            <a:r>
              <a:rPr lang="en-US" dirty="0"/>
              <a:t>Start</a:t>
            </a:r>
          </a:p>
        </p:txBody>
      </p:sp>
      <p:sp>
        <p:nvSpPr>
          <p:cNvPr id="92" name="TextBox 91">
            <a:extLst>
              <a:ext uri="{FF2B5EF4-FFF2-40B4-BE49-F238E27FC236}">
                <a16:creationId xmlns:a16="http://schemas.microsoft.com/office/drawing/2014/main" xmlns="" id="{24C7DF33-5555-448D-A624-A493B97BF760}"/>
              </a:ext>
            </a:extLst>
          </p:cNvPr>
          <p:cNvSpPr txBox="1"/>
          <p:nvPr/>
        </p:nvSpPr>
        <p:spPr>
          <a:xfrm>
            <a:off x="8943831" y="3428834"/>
            <a:ext cx="905164" cy="369332"/>
          </a:xfrm>
          <a:prstGeom prst="rect">
            <a:avLst/>
          </a:prstGeom>
          <a:noFill/>
        </p:spPr>
        <p:txBody>
          <a:bodyPr wrap="square" rtlCol="0">
            <a:spAutoFit/>
          </a:bodyPr>
          <a:lstStyle/>
          <a:p>
            <a:pPr algn="ctr"/>
            <a:r>
              <a:rPr lang="en-US" dirty="0">
                <a:solidFill>
                  <a:srgbClr val="0070C0"/>
                </a:solidFill>
              </a:rPr>
              <a:t>$30</a:t>
            </a:r>
          </a:p>
        </p:txBody>
      </p:sp>
      <p:sp>
        <p:nvSpPr>
          <p:cNvPr id="93" name="TextBox 92">
            <a:extLst>
              <a:ext uri="{FF2B5EF4-FFF2-40B4-BE49-F238E27FC236}">
                <a16:creationId xmlns:a16="http://schemas.microsoft.com/office/drawing/2014/main" xmlns="" id="{A2DAD414-4B4A-4FF7-B0C9-FF6CD183A04B}"/>
              </a:ext>
            </a:extLst>
          </p:cNvPr>
          <p:cNvSpPr txBox="1"/>
          <p:nvPr/>
        </p:nvSpPr>
        <p:spPr>
          <a:xfrm>
            <a:off x="5291117" y="3774762"/>
            <a:ext cx="1248932" cy="369332"/>
          </a:xfrm>
          <a:prstGeom prst="rect">
            <a:avLst/>
          </a:prstGeom>
          <a:noFill/>
        </p:spPr>
        <p:txBody>
          <a:bodyPr wrap="square" rtlCol="0">
            <a:spAutoFit/>
          </a:bodyPr>
          <a:lstStyle/>
          <a:p>
            <a:r>
              <a:rPr lang="en-US" dirty="0"/>
              <a:t>BAC = $100</a:t>
            </a:r>
          </a:p>
        </p:txBody>
      </p:sp>
      <p:sp>
        <p:nvSpPr>
          <p:cNvPr id="94" name="TextBox 93">
            <a:extLst>
              <a:ext uri="{FF2B5EF4-FFF2-40B4-BE49-F238E27FC236}">
                <a16:creationId xmlns:a16="http://schemas.microsoft.com/office/drawing/2014/main" xmlns="" id="{D123AEE6-C3FD-493B-9169-F2E72B42CB2A}"/>
              </a:ext>
            </a:extLst>
          </p:cNvPr>
          <p:cNvSpPr txBox="1"/>
          <p:nvPr/>
        </p:nvSpPr>
        <p:spPr>
          <a:xfrm>
            <a:off x="7800010" y="3428834"/>
            <a:ext cx="905164" cy="369332"/>
          </a:xfrm>
          <a:prstGeom prst="rect">
            <a:avLst/>
          </a:prstGeom>
          <a:noFill/>
        </p:spPr>
        <p:txBody>
          <a:bodyPr wrap="square" rtlCol="0">
            <a:spAutoFit/>
          </a:bodyPr>
          <a:lstStyle/>
          <a:p>
            <a:pPr algn="ctr"/>
            <a:r>
              <a:rPr lang="en-US" dirty="0"/>
              <a:t>Start</a:t>
            </a:r>
          </a:p>
        </p:txBody>
      </p:sp>
      <p:sp>
        <p:nvSpPr>
          <p:cNvPr id="95" name="TextBox 94">
            <a:extLst>
              <a:ext uri="{FF2B5EF4-FFF2-40B4-BE49-F238E27FC236}">
                <a16:creationId xmlns:a16="http://schemas.microsoft.com/office/drawing/2014/main" xmlns="" id="{F7DD1DD8-EC7B-4AE7-A7A7-F6A3A328420D}"/>
              </a:ext>
            </a:extLst>
          </p:cNvPr>
          <p:cNvSpPr txBox="1"/>
          <p:nvPr/>
        </p:nvSpPr>
        <p:spPr>
          <a:xfrm>
            <a:off x="8967565" y="3038347"/>
            <a:ext cx="905164" cy="369332"/>
          </a:xfrm>
          <a:prstGeom prst="rect">
            <a:avLst/>
          </a:prstGeom>
          <a:noFill/>
        </p:spPr>
        <p:txBody>
          <a:bodyPr wrap="square" rtlCol="0">
            <a:spAutoFit/>
          </a:bodyPr>
          <a:lstStyle/>
          <a:p>
            <a:pPr algn="ctr"/>
            <a:r>
              <a:rPr lang="en-US" dirty="0"/>
              <a:t>Budget</a:t>
            </a:r>
          </a:p>
        </p:txBody>
      </p:sp>
      <p:sp>
        <p:nvSpPr>
          <p:cNvPr id="96" name="TextBox 95">
            <a:extLst>
              <a:ext uri="{FF2B5EF4-FFF2-40B4-BE49-F238E27FC236}">
                <a16:creationId xmlns:a16="http://schemas.microsoft.com/office/drawing/2014/main" xmlns="" id="{8AE03BA5-1A23-43CF-BAE3-5EC7E7F8297A}"/>
              </a:ext>
            </a:extLst>
          </p:cNvPr>
          <p:cNvSpPr txBox="1"/>
          <p:nvPr/>
        </p:nvSpPr>
        <p:spPr>
          <a:xfrm>
            <a:off x="7809467" y="3785164"/>
            <a:ext cx="905164" cy="369332"/>
          </a:xfrm>
          <a:prstGeom prst="rect">
            <a:avLst/>
          </a:prstGeom>
          <a:noFill/>
        </p:spPr>
        <p:txBody>
          <a:bodyPr wrap="square" rtlCol="0">
            <a:spAutoFit/>
          </a:bodyPr>
          <a:lstStyle/>
          <a:p>
            <a:pPr algn="ctr"/>
            <a:r>
              <a:rPr lang="en-US" dirty="0"/>
              <a:t>Finish</a:t>
            </a:r>
          </a:p>
        </p:txBody>
      </p:sp>
      <p:sp>
        <p:nvSpPr>
          <p:cNvPr id="97" name="TextBox 96">
            <a:extLst>
              <a:ext uri="{FF2B5EF4-FFF2-40B4-BE49-F238E27FC236}">
                <a16:creationId xmlns:a16="http://schemas.microsoft.com/office/drawing/2014/main" xmlns="" id="{41FC0DE5-C0AB-475F-8C37-E2F9311DED6C}"/>
              </a:ext>
            </a:extLst>
          </p:cNvPr>
          <p:cNvSpPr txBox="1"/>
          <p:nvPr/>
        </p:nvSpPr>
        <p:spPr>
          <a:xfrm>
            <a:off x="8951583" y="3774762"/>
            <a:ext cx="905164" cy="369332"/>
          </a:xfrm>
          <a:prstGeom prst="rect">
            <a:avLst/>
          </a:prstGeom>
          <a:noFill/>
        </p:spPr>
        <p:txBody>
          <a:bodyPr wrap="square" rtlCol="0">
            <a:spAutoFit/>
          </a:bodyPr>
          <a:lstStyle/>
          <a:p>
            <a:pPr algn="ctr"/>
            <a:r>
              <a:rPr lang="en-US" dirty="0">
                <a:solidFill>
                  <a:srgbClr val="0070C0"/>
                </a:solidFill>
              </a:rPr>
              <a:t>$70</a:t>
            </a:r>
          </a:p>
        </p:txBody>
      </p:sp>
      <p:cxnSp>
        <p:nvCxnSpPr>
          <p:cNvPr id="98" name="Straight Connector 97">
            <a:extLst>
              <a:ext uri="{FF2B5EF4-FFF2-40B4-BE49-F238E27FC236}">
                <a16:creationId xmlns:a16="http://schemas.microsoft.com/office/drawing/2014/main" xmlns="" id="{38780DDC-B22D-4B1E-BB1B-CB253F75BC8B}"/>
              </a:ext>
            </a:extLst>
          </p:cNvPr>
          <p:cNvCxnSpPr/>
          <p:nvPr/>
        </p:nvCxnSpPr>
        <p:spPr>
          <a:xfrm>
            <a:off x="9048401" y="4141149"/>
            <a:ext cx="7902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xmlns="" id="{79A822E5-4AEF-4142-9D77-49EE82A1B93E}"/>
              </a:ext>
            </a:extLst>
          </p:cNvPr>
          <p:cNvSpPr txBox="1"/>
          <p:nvPr/>
        </p:nvSpPr>
        <p:spPr>
          <a:xfrm>
            <a:off x="8901684" y="4180915"/>
            <a:ext cx="905164" cy="369332"/>
          </a:xfrm>
          <a:prstGeom prst="rect">
            <a:avLst/>
          </a:prstGeom>
          <a:noFill/>
        </p:spPr>
        <p:txBody>
          <a:bodyPr wrap="square" rtlCol="0">
            <a:spAutoFit/>
          </a:bodyPr>
          <a:lstStyle/>
          <a:p>
            <a:pPr algn="ctr"/>
            <a:r>
              <a:rPr lang="en-US" dirty="0">
                <a:solidFill>
                  <a:srgbClr val="0070C0"/>
                </a:solidFill>
              </a:rPr>
              <a:t>$100</a:t>
            </a:r>
          </a:p>
        </p:txBody>
      </p:sp>
      <p:cxnSp>
        <p:nvCxnSpPr>
          <p:cNvPr id="100" name="Straight Connector 99">
            <a:extLst>
              <a:ext uri="{FF2B5EF4-FFF2-40B4-BE49-F238E27FC236}">
                <a16:creationId xmlns:a16="http://schemas.microsoft.com/office/drawing/2014/main" xmlns="" id="{599DB26A-4240-4971-8D50-ADD89A55CDBE}"/>
              </a:ext>
            </a:extLst>
          </p:cNvPr>
          <p:cNvCxnSpPr>
            <a:stCxn id="56" idx="0"/>
            <a:endCxn id="56" idx="2"/>
          </p:cNvCxnSpPr>
          <p:nvPr/>
        </p:nvCxnSpPr>
        <p:spPr>
          <a:xfrm>
            <a:off x="3334368" y="3613500"/>
            <a:ext cx="0" cy="752081"/>
          </a:xfrm>
          <a:prstGeom prst="line">
            <a:avLst/>
          </a:prstGeom>
          <a:ln>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xmlns="" id="{9DF88A9D-C8A0-426D-A7B3-18534DEDE23A}"/>
              </a:ext>
            </a:extLst>
          </p:cNvPr>
          <p:cNvSpPr txBox="1"/>
          <p:nvPr/>
        </p:nvSpPr>
        <p:spPr>
          <a:xfrm>
            <a:off x="9955557" y="3418644"/>
            <a:ext cx="1217825" cy="369332"/>
          </a:xfrm>
          <a:prstGeom prst="rect">
            <a:avLst/>
          </a:prstGeom>
          <a:noFill/>
        </p:spPr>
        <p:txBody>
          <a:bodyPr wrap="square" rtlCol="0">
            <a:spAutoFit/>
          </a:bodyPr>
          <a:lstStyle/>
          <a:p>
            <a:pPr algn="ctr"/>
            <a:r>
              <a:rPr lang="en-US" dirty="0"/>
              <a:t>May BCWS</a:t>
            </a:r>
          </a:p>
        </p:txBody>
      </p:sp>
      <p:sp>
        <p:nvSpPr>
          <p:cNvPr id="102" name="TextBox 101">
            <a:extLst>
              <a:ext uri="{FF2B5EF4-FFF2-40B4-BE49-F238E27FC236}">
                <a16:creationId xmlns:a16="http://schemas.microsoft.com/office/drawing/2014/main" xmlns="" id="{B7DA1418-8325-4CFF-A369-7A2939E548A9}"/>
              </a:ext>
            </a:extLst>
          </p:cNvPr>
          <p:cNvSpPr txBox="1"/>
          <p:nvPr/>
        </p:nvSpPr>
        <p:spPr>
          <a:xfrm>
            <a:off x="9893112" y="3783302"/>
            <a:ext cx="1359088" cy="369332"/>
          </a:xfrm>
          <a:prstGeom prst="rect">
            <a:avLst/>
          </a:prstGeom>
          <a:noFill/>
        </p:spPr>
        <p:txBody>
          <a:bodyPr wrap="square" rtlCol="0">
            <a:spAutoFit/>
          </a:bodyPr>
          <a:lstStyle/>
          <a:p>
            <a:pPr algn="ctr"/>
            <a:r>
              <a:rPr lang="en-US" dirty="0"/>
              <a:t>June BCWS</a:t>
            </a:r>
          </a:p>
        </p:txBody>
      </p:sp>
      <p:cxnSp>
        <p:nvCxnSpPr>
          <p:cNvPr id="103" name="Straight Arrow Connector 102">
            <a:extLst>
              <a:ext uri="{FF2B5EF4-FFF2-40B4-BE49-F238E27FC236}">
                <a16:creationId xmlns:a16="http://schemas.microsoft.com/office/drawing/2014/main" xmlns="" id="{7AF866DA-1547-4120-9FA3-45611FCFB228}"/>
              </a:ext>
            </a:extLst>
          </p:cNvPr>
          <p:cNvCxnSpPr>
            <a:cxnSpLocks/>
          </p:cNvCxnSpPr>
          <p:nvPr/>
        </p:nvCxnSpPr>
        <p:spPr>
          <a:xfrm flipH="1" flipV="1">
            <a:off x="9640218" y="3622927"/>
            <a:ext cx="3153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xmlns="" id="{FF85A971-5B8E-469F-AC78-84F1D459AB0B}"/>
              </a:ext>
            </a:extLst>
          </p:cNvPr>
          <p:cNvCxnSpPr>
            <a:cxnSpLocks/>
          </p:cNvCxnSpPr>
          <p:nvPr/>
        </p:nvCxnSpPr>
        <p:spPr>
          <a:xfrm flipH="1" flipV="1">
            <a:off x="9662170" y="3959428"/>
            <a:ext cx="3153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xmlns="" id="{7609F1E1-96C8-46E1-B6BD-BED67C04E661}"/>
              </a:ext>
            </a:extLst>
          </p:cNvPr>
          <p:cNvSpPr txBox="1"/>
          <p:nvPr/>
        </p:nvSpPr>
        <p:spPr>
          <a:xfrm>
            <a:off x="2406765" y="3244334"/>
            <a:ext cx="1855958" cy="369332"/>
          </a:xfrm>
          <a:prstGeom prst="rect">
            <a:avLst/>
          </a:prstGeom>
          <a:noFill/>
        </p:spPr>
        <p:txBody>
          <a:bodyPr wrap="square" rtlCol="0">
            <a:spAutoFit/>
          </a:bodyPr>
          <a:lstStyle/>
          <a:p>
            <a:pPr algn="ctr"/>
            <a:r>
              <a:rPr lang="en-US" dirty="0"/>
              <a:t>30/70 Technique</a:t>
            </a:r>
          </a:p>
        </p:txBody>
      </p:sp>
      <p:sp>
        <p:nvSpPr>
          <p:cNvPr id="106" name="Arrow: Right 105">
            <a:extLst>
              <a:ext uri="{FF2B5EF4-FFF2-40B4-BE49-F238E27FC236}">
                <a16:creationId xmlns:a16="http://schemas.microsoft.com/office/drawing/2014/main" xmlns="" id="{B4320DC3-3050-48BA-B2C3-39FC7B342CF6}"/>
              </a:ext>
            </a:extLst>
          </p:cNvPr>
          <p:cNvSpPr/>
          <p:nvPr/>
        </p:nvSpPr>
        <p:spPr>
          <a:xfrm>
            <a:off x="6955089" y="3545579"/>
            <a:ext cx="794951" cy="742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xmlns="" id="{83C2DF4A-32CF-482B-AC40-69C2D0791A12}"/>
              </a:ext>
            </a:extLst>
          </p:cNvPr>
          <p:cNvSpPr txBox="1"/>
          <p:nvPr/>
        </p:nvSpPr>
        <p:spPr>
          <a:xfrm>
            <a:off x="7798220" y="4179775"/>
            <a:ext cx="905164" cy="369332"/>
          </a:xfrm>
          <a:prstGeom prst="rect">
            <a:avLst/>
          </a:prstGeom>
          <a:noFill/>
        </p:spPr>
        <p:txBody>
          <a:bodyPr wrap="square" rtlCol="0">
            <a:spAutoFit/>
          </a:bodyPr>
          <a:lstStyle/>
          <a:p>
            <a:pPr algn="ctr"/>
            <a:r>
              <a:rPr lang="en-US" dirty="0"/>
              <a:t>Total</a:t>
            </a:r>
          </a:p>
        </p:txBody>
      </p:sp>
      <p:sp>
        <p:nvSpPr>
          <p:cNvPr id="108" name="TextBox 107">
            <a:extLst>
              <a:ext uri="{FF2B5EF4-FFF2-40B4-BE49-F238E27FC236}">
                <a16:creationId xmlns:a16="http://schemas.microsoft.com/office/drawing/2014/main" xmlns="" id="{F340A869-89BC-4D73-A1B8-10508B2D2D0C}"/>
              </a:ext>
            </a:extLst>
          </p:cNvPr>
          <p:cNvSpPr txBox="1"/>
          <p:nvPr/>
        </p:nvSpPr>
        <p:spPr>
          <a:xfrm>
            <a:off x="4710586" y="2737644"/>
            <a:ext cx="905164" cy="369332"/>
          </a:xfrm>
          <a:prstGeom prst="rect">
            <a:avLst/>
          </a:prstGeom>
          <a:noFill/>
        </p:spPr>
        <p:txBody>
          <a:bodyPr wrap="square" rtlCol="0">
            <a:spAutoFit/>
          </a:bodyPr>
          <a:lstStyle/>
          <a:p>
            <a:pPr algn="ctr"/>
            <a:r>
              <a:rPr lang="en-US" dirty="0"/>
              <a:t>Finish</a:t>
            </a:r>
          </a:p>
        </p:txBody>
      </p:sp>
      <p:sp>
        <p:nvSpPr>
          <p:cNvPr id="110" name="TextBox 109">
            <a:extLst>
              <a:ext uri="{FF2B5EF4-FFF2-40B4-BE49-F238E27FC236}">
                <a16:creationId xmlns:a16="http://schemas.microsoft.com/office/drawing/2014/main" xmlns="" id="{979EB407-9E0B-4EB1-8D6F-8722BD3EBB87}"/>
              </a:ext>
            </a:extLst>
          </p:cNvPr>
          <p:cNvSpPr txBox="1">
            <a:spLocks noChangeArrowheads="1"/>
          </p:cNvSpPr>
          <p:nvPr/>
        </p:nvSpPr>
        <p:spPr bwMode="auto">
          <a:xfrm>
            <a:off x="2035944" y="4364441"/>
            <a:ext cx="2621424" cy="46166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ctr" defTabSz="914400" rtl="0" eaLnBrk="1" fontAlgn="base" latinLnBrk="0" hangingPunct="1">
              <a:lnSpc>
                <a:spcPct val="100000"/>
              </a:lnSpc>
              <a:spcBef>
                <a:spcPct val="20000"/>
              </a:spcBef>
              <a:spcAft>
                <a:spcPct val="0"/>
              </a:spcAft>
              <a:buClr>
                <a:srgbClr val="3333FF"/>
              </a:buClr>
              <a:buSzTx/>
              <a:buFontTx/>
              <a:buNone/>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Conduct Stress Test</a:t>
            </a:r>
          </a:p>
        </p:txBody>
      </p:sp>
      <p:sp>
        <p:nvSpPr>
          <p:cNvPr id="32" name="Title 1">
            <a:extLst>
              <a:ext uri="{FF2B5EF4-FFF2-40B4-BE49-F238E27FC236}">
                <a16:creationId xmlns:a16="http://schemas.microsoft.com/office/drawing/2014/main" xmlns="" id="{E02AC869-F8EA-4D90-B52A-A710C0C1E2B1}"/>
              </a:ext>
            </a:extLst>
          </p:cNvPr>
          <p:cNvSpPr>
            <a:spLocks noGrp="1"/>
          </p:cNvSpPr>
          <p:nvPr>
            <p:ph type="title"/>
          </p:nvPr>
        </p:nvSpPr>
        <p:spPr>
          <a:xfrm>
            <a:off x="736600" y="200005"/>
            <a:ext cx="10515600" cy="751760"/>
          </a:xfrm>
          <a:solidFill>
            <a:schemeClr val="accent3">
              <a:lumMod val="75000"/>
            </a:schemeClr>
          </a:solidFill>
        </p:spPr>
        <p:txBody>
          <a:bodyPr/>
          <a:lstStyle/>
          <a:p>
            <a:r>
              <a:rPr lang="en-US" dirty="0"/>
              <a:t>Discrete EVT: Fixed Formula</a:t>
            </a:r>
          </a:p>
        </p:txBody>
      </p:sp>
      <p:sp>
        <p:nvSpPr>
          <p:cNvPr id="2" name="Slide Number Placeholder 1">
            <a:extLst>
              <a:ext uri="{FF2B5EF4-FFF2-40B4-BE49-F238E27FC236}">
                <a16:creationId xmlns:a16="http://schemas.microsoft.com/office/drawing/2014/main" xmlns="" id="{9FD77AC0-13A4-4105-ABDB-5473016B35D4}"/>
              </a:ext>
            </a:extLst>
          </p:cNvPr>
          <p:cNvSpPr>
            <a:spLocks noGrp="1"/>
          </p:cNvSpPr>
          <p:nvPr>
            <p:ph type="sldNum" sz="quarter" idx="12"/>
          </p:nvPr>
        </p:nvSpPr>
        <p:spPr/>
        <p:txBody>
          <a:bodyPr/>
          <a:lstStyle/>
          <a:p>
            <a:fld id="{7B59A598-58D1-480D-8057-49927A977735}" type="slidenum">
              <a:rPr lang="en-US" b="1" smtClean="0">
                <a:solidFill>
                  <a:schemeClr val="tx1"/>
                </a:solidFill>
              </a:rPr>
              <a:t>7</a:t>
            </a:fld>
            <a:endParaRPr lang="en-US" b="1" dirty="0">
              <a:solidFill>
                <a:schemeClr val="tx1"/>
              </a:solidFill>
            </a:endParaRPr>
          </a:p>
        </p:txBody>
      </p:sp>
      <p:sp>
        <p:nvSpPr>
          <p:cNvPr id="31" name="TextBox 30">
            <a:extLst>
              <a:ext uri="{FF2B5EF4-FFF2-40B4-BE49-F238E27FC236}">
                <a16:creationId xmlns:a16="http://schemas.microsoft.com/office/drawing/2014/main" xmlns="" id="{FF3685F0-D062-4627-992F-172EDE1445E4}"/>
              </a:ext>
            </a:extLst>
          </p:cNvPr>
          <p:cNvSpPr txBox="1">
            <a:spLocks noChangeArrowheads="1"/>
          </p:cNvSpPr>
          <p:nvPr/>
        </p:nvSpPr>
        <p:spPr bwMode="auto">
          <a:xfrm>
            <a:off x="1319027" y="5602666"/>
            <a:ext cx="8853607" cy="83099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defTabSz="914400" rtl="0" eaLnBrk="1" fontAlgn="base" latinLnBrk="0" hangingPunct="1">
              <a:lnSpc>
                <a:spcPct val="100000"/>
              </a:lnSpc>
              <a:spcBef>
                <a:spcPct val="20000"/>
              </a:spcBef>
              <a:spcAft>
                <a:spcPct val="0"/>
              </a:spcAft>
              <a:buClr>
                <a:srgbClr val="3333FF"/>
              </a:buClr>
              <a:buSzTx/>
              <a:buFontTx/>
              <a:buNone/>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Caution: Never choose a technique that would report a cost or schedule variance if the work was accomplished as planned.</a:t>
            </a:r>
          </a:p>
        </p:txBody>
      </p:sp>
      <p:grpSp>
        <p:nvGrpSpPr>
          <p:cNvPr id="33" name="Group 32">
            <a:extLst>
              <a:ext uri="{FF2B5EF4-FFF2-40B4-BE49-F238E27FC236}">
                <a16:creationId xmlns:a16="http://schemas.microsoft.com/office/drawing/2014/main" xmlns="" id="{9F68A0A8-1D69-4690-BEDB-932F2B5D16FB}"/>
              </a:ext>
            </a:extLst>
          </p:cNvPr>
          <p:cNvGrpSpPr/>
          <p:nvPr/>
        </p:nvGrpSpPr>
        <p:grpSpPr>
          <a:xfrm>
            <a:off x="1243937" y="6538912"/>
            <a:ext cx="9144000" cy="200025"/>
            <a:chOff x="0" y="0"/>
            <a:chExt cx="12192000" cy="200025"/>
          </a:xfrm>
        </p:grpSpPr>
        <p:grpSp>
          <p:nvGrpSpPr>
            <p:cNvPr id="34" name="Group 33">
              <a:extLst>
                <a:ext uri="{FF2B5EF4-FFF2-40B4-BE49-F238E27FC236}">
                  <a16:creationId xmlns:a16="http://schemas.microsoft.com/office/drawing/2014/main" xmlns="" id="{DF65284A-63AA-406D-8F9E-CAFC47EEF904}"/>
                </a:ext>
              </a:extLst>
            </p:cNvPr>
            <p:cNvGrpSpPr/>
            <p:nvPr userDrawn="1"/>
          </p:nvGrpSpPr>
          <p:grpSpPr>
            <a:xfrm>
              <a:off x="8261895" y="0"/>
              <a:ext cx="3930105" cy="200025"/>
              <a:chOff x="4905373" y="3677833"/>
              <a:chExt cx="7286628" cy="370857"/>
            </a:xfrm>
          </p:grpSpPr>
          <p:sp>
            <p:nvSpPr>
              <p:cNvPr id="115" name="Freeform 193">
                <a:extLst>
                  <a:ext uri="{FF2B5EF4-FFF2-40B4-BE49-F238E27FC236}">
                    <a16:creationId xmlns:a16="http://schemas.microsoft.com/office/drawing/2014/main" xmlns="" id="{C2134318-EA47-4C9E-8DFA-E84CBD9ADA2F}"/>
                  </a:ext>
                </a:extLst>
              </p:cNvPr>
              <p:cNvSpPr>
                <a:spLocks/>
              </p:cNvSpPr>
              <p:nvPr/>
            </p:nvSpPr>
            <p:spPr bwMode="auto">
              <a:xfrm>
                <a:off x="4905373" y="3677833"/>
                <a:ext cx="733228" cy="370857"/>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6" name="Freeform 194">
                <a:extLst>
                  <a:ext uri="{FF2B5EF4-FFF2-40B4-BE49-F238E27FC236}">
                    <a16:creationId xmlns:a16="http://schemas.microsoft.com/office/drawing/2014/main" xmlns="" id="{5889AC4D-F22D-4815-8ED0-377CD8050B55}"/>
                  </a:ext>
                </a:extLst>
              </p:cNvPr>
              <p:cNvSpPr>
                <a:spLocks/>
              </p:cNvSpPr>
              <p:nvPr/>
            </p:nvSpPr>
            <p:spPr bwMode="auto">
              <a:xfrm>
                <a:off x="514049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7" name="Freeform 195">
                <a:extLst>
                  <a:ext uri="{FF2B5EF4-FFF2-40B4-BE49-F238E27FC236}">
                    <a16:creationId xmlns:a16="http://schemas.microsoft.com/office/drawing/2014/main" xmlns="" id="{041C4CAF-A00D-49AA-B10C-07C71260EE1C}"/>
                  </a:ext>
                </a:extLst>
              </p:cNvPr>
              <p:cNvSpPr>
                <a:spLocks/>
              </p:cNvSpPr>
              <p:nvPr/>
            </p:nvSpPr>
            <p:spPr bwMode="auto">
              <a:xfrm>
                <a:off x="5512559" y="3677833"/>
                <a:ext cx="734440" cy="370857"/>
              </a:xfrm>
              <a:custGeom>
                <a:avLst/>
                <a:gdLst>
                  <a:gd name="T0" fmla="*/ 606 w 606"/>
                  <a:gd name="T1" fmla="*/ 306 h 306"/>
                  <a:gd name="T2" fmla="*/ 412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2"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8" name="Freeform 196">
                <a:extLst>
                  <a:ext uri="{FF2B5EF4-FFF2-40B4-BE49-F238E27FC236}">
                    <a16:creationId xmlns:a16="http://schemas.microsoft.com/office/drawing/2014/main" xmlns="" id="{3F2FBF37-04C0-4874-8349-A19208C69C4B}"/>
                  </a:ext>
                </a:extLst>
              </p:cNvPr>
              <p:cNvSpPr>
                <a:spLocks/>
              </p:cNvSpPr>
              <p:nvPr/>
            </p:nvSpPr>
            <p:spPr bwMode="auto">
              <a:xfrm>
                <a:off x="5747677" y="3677833"/>
                <a:ext cx="868967" cy="370857"/>
              </a:xfrm>
              <a:custGeom>
                <a:avLst/>
                <a:gdLst>
                  <a:gd name="T0" fmla="*/ 717 w 717"/>
                  <a:gd name="T1" fmla="*/ 306 h 306"/>
                  <a:gd name="T2" fmla="*/ 412 w 717"/>
                  <a:gd name="T3" fmla="*/ 306 h 306"/>
                  <a:gd name="T4" fmla="*/ 0 w 717"/>
                  <a:gd name="T5" fmla="*/ 0 h 306"/>
                  <a:gd name="T6" fmla="*/ 305 w 717"/>
                  <a:gd name="T7" fmla="*/ 0 h 306"/>
                  <a:gd name="T8" fmla="*/ 717 w 717"/>
                  <a:gd name="T9" fmla="*/ 306 h 306"/>
                </a:gdLst>
                <a:ahLst/>
                <a:cxnLst>
                  <a:cxn ang="0">
                    <a:pos x="T0" y="T1"/>
                  </a:cxn>
                  <a:cxn ang="0">
                    <a:pos x="T2" y="T3"/>
                  </a:cxn>
                  <a:cxn ang="0">
                    <a:pos x="T4" y="T5"/>
                  </a:cxn>
                  <a:cxn ang="0">
                    <a:pos x="T6" y="T7"/>
                  </a:cxn>
                  <a:cxn ang="0">
                    <a:pos x="T8" y="T9"/>
                  </a:cxn>
                </a:cxnLst>
                <a:rect l="0" t="0" r="r" b="b"/>
                <a:pathLst>
                  <a:path w="717" h="306">
                    <a:moveTo>
                      <a:pt x="717" y="306"/>
                    </a:moveTo>
                    <a:lnTo>
                      <a:pt x="412" y="306"/>
                    </a:lnTo>
                    <a:lnTo>
                      <a:pt x="0" y="0"/>
                    </a:lnTo>
                    <a:lnTo>
                      <a:pt x="305" y="0"/>
                    </a:lnTo>
                    <a:lnTo>
                      <a:pt x="717"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9" name="Freeform 197">
                <a:extLst>
                  <a:ext uri="{FF2B5EF4-FFF2-40B4-BE49-F238E27FC236}">
                    <a16:creationId xmlns:a16="http://schemas.microsoft.com/office/drawing/2014/main" xmlns="" id="{461025B7-3069-44D7-8751-855F95014DA2}"/>
                  </a:ext>
                </a:extLst>
              </p:cNvPr>
              <p:cNvSpPr>
                <a:spLocks/>
              </p:cNvSpPr>
              <p:nvPr/>
            </p:nvSpPr>
            <p:spPr bwMode="auto">
              <a:xfrm>
                <a:off x="6120957" y="3677833"/>
                <a:ext cx="733228" cy="370857"/>
              </a:xfrm>
              <a:custGeom>
                <a:avLst/>
                <a:gdLst>
                  <a:gd name="T0" fmla="*/ 605 w 605"/>
                  <a:gd name="T1" fmla="*/ 306 h 306"/>
                  <a:gd name="T2" fmla="*/ 411 w 605"/>
                  <a:gd name="T3" fmla="*/ 306 h 306"/>
                  <a:gd name="T4" fmla="*/ 0 w 605"/>
                  <a:gd name="T5" fmla="*/ 0 h 306"/>
                  <a:gd name="T6" fmla="*/ 191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1"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0" name="Freeform 198">
                <a:extLst>
                  <a:ext uri="{FF2B5EF4-FFF2-40B4-BE49-F238E27FC236}">
                    <a16:creationId xmlns:a16="http://schemas.microsoft.com/office/drawing/2014/main" xmlns="" id="{D8BDD478-EB6E-4DD7-85D6-00C0C389144F}"/>
                  </a:ext>
                </a:extLst>
              </p:cNvPr>
              <p:cNvSpPr>
                <a:spLocks/>
              </p:cNvSpPr>
              <p:nvPr/>
            </p:nvSpPr>
            <p:spPr bwMode="auto">
              <a:xfrm>
                <a:off x="6352439" y="3677833"/>
                <a:ext cx="871390" cy="370857"/>
              </a:xfrm>
              <a:custGeom>
                <a:avLst/>
                <a:gdLst>
                  <a:gd name="T0" fmla="*/ 719 w 719"/>
                  <a:gd name="T1" fmla="*/ 306 h 306"/>
                  <a:gd name="T2" fmla="*/ 414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4"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1" name="Freeform 199">
                <a:extLst>
                  <a:ext uri="{FF2B5EF4-FFF2-40B4-BE49-F238E27FC236}">
                    <a16:creationId xmlns:a16="http://schemas.microsoft.com/office/drawing/2014/main" xmlns="" id="{54FF0276-06B3-495A-AC16-0A19A1FF715F}"/>
                  </a:ext>
                </a:extLst>
              </p:cNvPr>
              <p:cNvSpPr>
                <a:spLocks/>
              </p:cNvSpPr>
              <p:nvPr/>
            </p:nvSpPr>
            <p:spPr bwMode="auto">
              <a:xfrm>
                <a:off x="6728142" y="3677833"/>
                <a:ext cx="733228" cy="370857"/>
              </a:xfrm>
              <a:custGeom>
                <a:avLst/>
                <a:gdLst>
                  <a:gd name="T0" fmla="*/ 605 w 605"/>
                  <a:gd name="T1" fmla="*/ 306 h 306"/>
                  <a:gd name="T2" fmla="*/ 411 w 605"/>
                  <a:gd name="T3" fmla="*/ 306 h 306"/>
                  <a:gd name="T4" fmla="*/ 0 w 605"/>
                  <a:gd name="T5" fmla="*/ 0 h 306"/>
                  <a:gd name="T6" fmla="*/ 192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2"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2" name="Freeform 200">
                <a:extLst>
                  <a:ext uri="{FF2B5EF4-FFF2-40B4-BE49-F238E27FC236}">
                    <a16:creationId xmlns:a16="http://schemas.microsoft.com/office/drawing/2014/main" xmlns="" id="{CE1309E8-6860-4A19-A6B4-CDBC88A8CAE2}"/>
                  </a:ext>
                </a:extLst>
              </p:cNvPr>
              <p:cNvSpPr>
                <a:spLocks/>
              </p:cNvSpPr>
              <p:nvPr/>
            </p:nvSpPr>
            <p:spPr bwMode="auto">
              <a:xfrm>
                <a:off x="6960836" y="3677833"/>
                <a:ext cx="870178" cy="370857"/>
              </a:xfrm>
              <a:custGeom>
                <a:avLst/>
                <a:gdLst>
                  <a:gd name="T0" fmla="*/ 718 w 718"/>
                  <a:gd name="T1" fmla="*/ 306 h 306"/>
                  <a:gd name="T2" fmla="*/ 413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3"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3" name="Freeform 201">
                <a:extLst>
                  <a:ext uri="{FF2B5EF4-FFF2-40B4-BE49-F238E27FC236}">
                    <a16:creationId xmlns:a16="http://schemas.microsoft.com/office/drawing/2014/main" xmlns="" id="{6816B5B0-B4FB-458D-852C-CDFF02529DE2}"/>
                  </a:ext>
                </a:extLst>
              </p:cNvPr>
              <p:cNvSpPr>
                <a:spLocks/>
              </p:cNvSpPr>
              <p:nvPr/>
            </p:nvSpPr>
            <p:spPr bwMode="auto">
              <a:xfrm>
                <a:off x="733532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4" name="Freeform 202">
                <a:extLst>
                  <a:ext uri="{FF2B5EF4-FFF2-40B4-BE49-F238E27FC236}">
                    <a16:creationId xmlns:a16="http://schemas.microsoft.com/office/drawing/2014/main" xmlns="" id="{2D9444F9-6FC8-4960-A60E-717A8FBA978C}"/>
                  </a:ext>
                </a:extLst>
              </p:cNvPr>
              <p:cNvSpPr>
                <a:spLocks/>
              </p:cNvSpPr>
              <p:nvPr/>
            </p:nvSpPr>
            <p:spPr bwMode="auto">
              <a:xfrm>
                <a:off x="7568022" y="3677833"/>
                <a:ext cx="871390" cy="370857"/>
              </a:xfrm>
              <a:custGeom>
                <a:avLst/>
                <a:gdLst>
                  <a:gd name="T0" fmla="*/ 719 w 719"/>
                  <a:gd name="T1" fmla="*/ 306 h 306"/>
                  <a:gd name="T2" fmla="*/ 411 w 719"/>
                  <a:gd name="T3" fmla="*/ 306 h 306"/>
                  <a:gd name="T4" fmla="*/ 0 w 719"/>
                  <a:gd name="T5" fmla="*/ 0 h 306"/>
                  <a:gd name="T6" fmla="*/ 307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7"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5" name="Freeform 203">
                <a:extLst>
                  <a:ext uri="{FF2B5EF4-FFF2-40B4-BE49-F238E27FC236}">
                    <a16:creationId xmlns:a16="http://schemas.microsoft.com/office/drawing/2014/main" xmlns="" id="{298EB1B3-724C-474B-8961-346AB0564F60}"/>
                  </a:ext>
                </a:extLst>
              </p:cNvPr>
              <p:cNvSpPr>
                <a:spLocks/>
              </p:cNvSpPr>
              <p:nvPr/>
            </p:nvSpPr>
            <p:spPr bwMode="auto">
              <a:xfrm>
                <a:off x="7943726" y="3677833"/>
                <a:ext cx="730804" cy="370857"/>
              </a:xfrm>
              <a:custGeom>
                <a:avLst/>
                <a:gdLst>
                  <a:gd name="T0" fmla="*/ 603 w 603"/>
                  <a:gd name="T1" fmla="*/ 306 h 306"/>
                  <a:gd name="T2" fmla="*/ 411 w 603"/>
                  <a:gd name="T3" fmla="*/ 306 h 306"/>
                  <a:gd name="T4" fmla="*/ 0 w 603"/>
                  <a:gd name="T5" fmla="*/ 0 h 306"/>
                  <a:gd name="T6" fmla="*/ 191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1"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6" name="Freeform 204">
                <a:extLst>
                  <a:ext uri="{FF2B5EF4-FFF2-40B4-BE49-F238E27FC236}">
                    <a16:creationId xmlns:a16="http://schemas.microsoft.com/office/drawing/2014/main" xmlns="" id="{E9CFCF39-5DB2-4304-AD66-730BCD4222ED}"/>
                  </a:ext>
                </a:extLst>
              </p:cNvPr>
              <p:cNvSpPr>
                <a:spLocks/>
              </p:cNvSpPr>
              <p:nvPr/>
            </p:nvSpPr>
            <p:spPr bwMode="auto">
              <a:xfrm>
                <a:off x="8175208" y="3677833"/>
                <a:ext cx="871390" cy="370857"/>
              </a:xfrm>
              <a:custGeom>
                <a:avLst/>
                <a:gdLst>
                  <a:gd name="T0" fmla="*/ 719 w 719"/>
                  <a:gd name="T1" fmla="*/ 306 h 306"/>
                  <a:gd name="T2" fmla="*/ 412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7" name="Freeform 205">
                <a:extLst>
                  <a:ext uri="{FF2B5EF4-FFF2-40B4-BE49-F238E27FC236}">
                    <a16:creationId xmlns:a16="http://schemas.microsoft.com/office/drawing/2014/main" xmlns="" id="{B443D68F-F7A9-4B93-A5D6-A192C9A81593}"/>
                  </a:ext>
                </a:extLst>
              </p:cNvPr>
              <p:cNvSpPr>
                <a:spLocks/>
              </p:cNvSpPr>
              <p:nvPr/>
            </p:nvSpPr>
            <p:spPr bwMode="auto">
              <a:xfrm>
                <a:off x="8550912" y="3677833"/>
                <a:ext cx="730804" cy="370857"/>
              </a:xfrm>
              <a:custGeom>
                <a:avLst/>
                <a:gdLst>
                  <a:gd name="T0" fmla="*/ 603 w 603"/>
                  <a:gd name="T1" fmla="*/ 306 h 306"/>
                  <a:gd name="T2" fmla="*/ 411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8" name="Freeform 206">
                <a:extLst>
                  <a:ext uri="{FF2B5EF4-FFF2-40B4-BE49-F238E27FC236}">
                    <a16:creationId xmlns:a16="http://schemas.microsoft.com/office/drawing/2014/main" xmlns="" id="{B4382518-B445-485D-86DA-24925010A27E}"/>
                  </a:ext>
                </a:extLst>
              </p:cNvPr>
              <p:cNvSpPr>
                <a:spLocks/>
              </p:cNvSpPr>
              <p:nvPr/>
            </p:nvSpPr>
            <p:spPr bwMode="auto">
              <a:xfrm>
                <a:off x="8783606" y="3677833"/>
                <a:ext cx="870178" cy="370857"/>
              </a:xfrm>
              <a:custGeom>
                <a:avLst/>
                <a:gdLst>
                  <a:gd name="T0" fmla="*/ 718 w 718"/>
                  <a:gd name="T1" fmla="*/ 306 h 306"/>
                  <a:gd name="T2" fmla="*/ 411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1"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9" name="Freeform 207">
                <a:extLst>
                  <a:ext uri="{FF2B5EF4-FFF2-40B4-BE49-F238E27FC236}">
                    <a16:creationId xmlns:a16="http://schemas.microsoft.com/office/drawing/2014/main" xmlns="" id="{3D337F94-B892-43DF-919A-99D3A7B5131B}"/>
                  </a:ext>
                </a:extLst>
              </p:cNvPr>
              <p:cNvSpPr>
                <a:spLocks/>
              </p:cNvSpPr>
              <p:nvPr/>
            </p:nvSpPr>
            <p:spPr bwMode="auto">
              <a:xfrm>
                <a:off x="915809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0" name="Freeform 208">
                <a:extLst>
                  <a:ext uri="{FF2B5EF4-FFF2-40B4-BE49-F238E27FC236}">
                    <a16:creationId xmlns:a16="http://schemas.microsoft.com/office/drawing/2014/main" xmlns="" id="{0D7022EB-254F-494D-A767-27876EC0F170}"/>
                  </a:ext>
                </a:extLst>
              </p:cNvPr>
              <p:cNvSpPr>
                <a:spLocks/>
              </p:cNvSpPr>
              <p:nvPr/>
            </p:nvSpPr>
            <p:spPr bwMode="auto">
              <a:xfrm>
                <a:off x="9390792" y="3677833"/>
                <a:ext cx="871390" cy="370857"/>
              </a:xfrm>
              <a:custGeom>
                <a:avLst/>
                <a:gdLst>
                  <a:gd name="T0" fmla="*/ 719 w 719"/>
                  <a:gd name="T1" fmla="*/ 306 h 306"/>
                  <a:gd name="T2" fmla="*/ 411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1" name="Freeform 209">
                <a:extLst>
                  <a:ext uri="{FF2B5EF4-FFF2-40B4-BE49-F238E27FC236}">
                    <a16:creationId xmlns:a16="http://schemas.microsoft.com/office/drawing/2014/main" xmlns="" id="{C582A56C-E47E-4A6F-B58F-D4E013B57348}"/>
                  </a:ext>
                </a:extLst>
              </p:cNvPr>
              <p:cNvSpPr>
                <a:spLocks/>
              </p:cNvSpPr>
              <p:nvPr/>
            </p:nvSpPr>
            <p:spPr bwMode="auto">
              <a:xfrm>
                <a:off x="9762859" y="3677833"/>
                <a:ext cx="734440" cy="370857"/>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2" name="Freeform 210">
                <a:extLst>
                  <a:ext uri="{FF2B5EF4-FFF2-40B4-BE49-F238E27FC236}">
                    <a16:creationId xmlns:a16="http://schemas.microsoft.com/office/drawing/2014/main" xmlns="" id="{C80F18D8-3278-4522-B30F-591EF5F3B45F}"/>
                  </a:ext>
                </a:extLst>
              </p:cNvPr>
              <p:cNvSpPr>
                <a:spLocks/>
              </p:cNvSpPr>
              <p:nvPr/>
            </p:nvSpPr>
            <p:spPr bwMode="auto">
              <a:xfrm>
                <a:off x="9997977" y="3677833"/>
                <a:ext cx="871390" cy="370857"/>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3" name="Freeform 211">
                <a:extLst>
                  <a:ext uri="{FF2B5EF4-FFF2-40B4-BE49-F238E27FC236}">
                    <a16:creationId xmlns:a16="http://schemas.microsoft.com/office/drawing/2014/main" xmlns="" id="{0DFBE218-875F-4C6D-B2DE-7F999F66BC16}"/>
                  </a:ext>
                </a:extLst>
              </p:cNvPr>
              <p:cNvSpPr>
                <a:spLocks/>
              </p:cNvSpPr>
              <p:nvPr/>
            </p:nvSpPr>
            <p:spPr bwMode="auto">
              <a:xfrm>
                <a:off x="10371257" y="3677833"/>
                <a:ext cx="733228" cy="370857"/>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4" name="Freeform 212">
                <a:extLst>
                  <a:ext uri="{FF2B5EF4-FFF2-40B4-BE49-F238E27FC236}">
                    <a16:creationId xmlns:a16="http://schemas.microsoft.com/office/drawing/2014/main" xmlns="" id="{3F8675E4-D2BD-4728-9389-AD2D0AC2AA0B}"/>
                  </a:ext>
                </a:extLst>
              </p:cNvPr>
              <p:cNvSpPr>
                <a:spLocks/>
              </p:cNvSpPr>
              <p:nvPr/>
            </p:nvSpPr>
            <p:spPr bwMode="auto">
              <a:xfrm>
                <a:off x="10606375"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5" name="Freeform 213">
                <a:extLst>
                  <a:ext uri="{FF2B5EF4-FFF2-40B4-BE49-F238E27FC236}">
                    <a16:creationId xmlns:a16="http://schemas.microsoft.com/office/drawing/2014/main" xmlns="" id="{BE302A2F-2911-4855-9541-804890102184}"/>
                  </a:ext>
                </a:extLst>
              </p:cNvPr>
              <p:cNvSpPr>
                <a:spLocks/>
              </p:cNvSpPr>
              <p:nvPr/>
            </p:nvSpPr>
            <p:spPr bwMode="auto">
              <a:xfrm>
                <a:off x="10978443" y="3677833"/>
                <a:ext cx="733228" cy="370857"/>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6" name="Freeform 214">
                <a:extLst>
                  <a:ext uri="{FF2B5EF4-FFF2-40B4-BE49-F238E27FC236}">
                    <a16:creationId xmlns:a16="http://schemas.microsoft.com/office/drawing/2014/main" xmlns="" id="{04CA34EF-30F7-46EF-95A4-DC2FBAFF9A0F}"/>
                  </a:ext>
                </a:extLst>
              </p:cNvPr>
              <p:cNvSpPr>
                <a:spLocks/>
              </p:cNvSpPr>
              <p:nvPr/>
            </p:nvSpPr>
            <p:spPr bwMode="auto">
              <a:xfrm>
                <a:off x="1121356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7" name="Freeform 83">
                <a:extLst>
                  <a:ext uri="{FF2B5EF4-FFF2-40B4-BE49-F238E27FC236}">
                    <a16:creationId xmlns:a16="http://schemas.microsoft.com/office/drawing/2014/main" xmlns="" id="{768100AB-A10B-45A2-95DF-C2223F94B48B}"/>
                  </a:ext>
                </a:extLst>
              </p:cNvPr>
              <p:cNvSpPr>
                <a:spLocks/>
              </p:cNvSpPr>
              <p:nvPr/>
            </p:nvSpPr>
            <p:spPr bwMode="auto">
              <a:xfrm>
                <a:off x="11585630" y="3677833"/>
                <a:ext cx="606371" cy="370857"/>
              </a:xfrm>
              <a:custGeom>
                <a:avLst/>
                <a:gdLst>
                  <a:gd name="connsiteX0" fmla="*/ 0 w 606371"/>
                  <a:gd name="connsiteY0" fmla="*/ 0 h 370857"/>
                  <a:gd name="connsiteX1" fmla="*/ 235118 w 606371"/>
                  <a:gd name="connsiteY1" fmla="*/ 0 h 370857"/>
                  <a:gd name="connsiteX2" fmla="*/ 606371 w 606371"/>
                  <a:gd name="connsiteY2" fmla="*/ 275738 h 370857"/>
                  <a:gd name="connsiteX3" fmla="*/ 606371 w 606371"/>
                  <a:gd name="connsiteY3" fmla="*/ 370857 h 370857"/>
                  <a:gd name="connsiteX4" fmla="*/ 499322 w 606371"/>
                  <a:gd name="connsiteY4" fmla="*/ 370857 h 370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371" h="370857">
                    <a:moveTo>
                      <a:pt x="0" y="0"/>
                    </a:moveTo>
                    <a:lnTo>
                      <a:pt x="235118" y="0"/>
                    </a:lnTo>
                    <a:lnTo>
                      <a:pt x="606371" y="275738"/>
                    </a:lnTo>
                    <a:lnTo>
                      <a:pt x="606371" y="370857"/>
                    </a:lnTo>
                    <a:lnTo>
                      <a:pt x="499322" y="37085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sp>
            <p:nvSpPr>
              <p:cNvPr id="138" name="Freeform 84">
                <a:extLst>
                  <a:ext uri="{FF2B5EF4-FFF2-40B4-BE49-F238E27FC236}">
                    <a16:creationId xmlns:a16="http://schemas.microsoft.com/office/drawing/2014/main" xmlns="" id="{77845A70-3854-479A-B5C2-9C052A543669}"/>
                  </a:ext>
                </a:extLst>
              </p:cNvPr>
              <p:cNvSpPr>
                <a:spLocks/>
              </p:cNvSpPr>
              <p:nvPr/>
            </p:nvSpPr>
            <p:spPr bwMode="auto">
              <a:xfrm>
                <a:off x="11820747" y="3677833"/>
                <a:ext cx="371253" cy="275737"/>
              </a:xfrm>
              <a:custGeom>
                <a:avLst/>
                <a:gdLst>
                  <a:gd name="connsiteX0" fmla="*/ 0 w 371253"/>
                  <a:gd name="connsiteY0" fmla="*/ 0 h 275737"/>
                  <a:gd name="connsiteX1" fmla="*/ 369644 w 371253"/>
                  <a:gd name="connsiteY1" fmla="*/ 0 h 275737"/>
                  <a:gd name="connsiteX2" fmla="*/ 371253 w 371253"/>
                  <a:gd name="connsiteY2" fmla="*/ 1195 h 275737"/>
                  <a:gd name="connsiteX3" fmla="*/ 371253 w 371253"/>
                  <a:gd name="connsiteY3" fmla="*/ 275737 h 275737"/>
                </a:gdLst>
                <a:ahLst/>
                <a:cxnLst>
                  <a:cxn ang="0">
                    <a:pos x="connsiteX0" y="connsiteY0"/>
                  </a:cxn>
                  <a:cxn ang="0">
                    <a:pos x="connsiteX1" y="connsiteY1"/>
                  </a:cxn>
                  <a:cxn ang="0">
                    <a:pos x="connsiteX2" y="connsiteY2"/>
                  </a:cxn>
                  <a:cxn ang="0">
                    <a:pos x="connsiteX3" y="connsiteY3"/>
                  </a:cxn>
                </a:cxnLst>
                <a:rect l="l" t="t" r="r" b="b"/>
                <a:pathLst>
                  <a:path w="371253" h="275737">
                    <a:moveTo>
                      <a:pt x="0" y="0"/>
                    </a:moveTo>
                    <a:lnTo>
                      <a:pt x="369644" y="0"/>
                    </a:lnTo>
                    <a:lnTo>
                      <a:pt x="371253" y="1195"/>
                    </a:lnTo>
                    <a:lnTo>
                      <a:pt x="371253" y="27573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grpSp>
        <p:grpSp>
          <p:nvGrpSpPr>
            <p:cNvPr id="35" name="Group 34">
              <a:extLst>
                <a:ext uri="{FF2B5EF4-FFF2-40B4-BE49-F238E27FC236}">
                  <a16:creationId xmlns:a16="http://schemas.microsoft.com/office/drawing/2014/main" xmlns="" id="{8C51C355-CCBA-42B3-B758-9F936D4DD96A}"/>
                </a:ext>
              </a:extLst>
            </p:cNvPr>
            <p:cNvGrpSpPr/>
            <p:nvPr userDrawn="1"/>
          </p:nvGrpSpPr>
          <p:grpSpPr>
            <a:xfrm>
              <a:off x="4658188" y="0"/>
              <a:ext cx="3870406" cy="200025"/>
              <a:chOff x="4905373" y="3677833"/>
              <a:chExt cx="7175943" cy="370857"/>
            </a:xfrm>
          </p:grpSpPr>
          <p:sp>
            <p:nvSpPr>
              <p:cNvPr id="72" name="Freeform 193">
                <a:extLst>
                  <a:ext uri="{FF2B5EF4-FFF2-40B4-BE49-F238E27FC236}">
                    <a16:creationId xmlns:a16="http://schemas.microsoft.com/office/drawing/2014/main" xmlns="" id="{9CBA6D32-CFB4-4F6B-AD2A-A49D8AA3DBDF}"/>
                  </a:ext>
                </a:extLst>
              </p:cNvPr>
              <p:cNvSpPr>
                <a:spLocks/>
              </p:cNvSpPr>
              <p:nvPr/>
            </p:nvSpPr>
            <p:spPr bwMode="auto">
              <a:xfrm>
                <a:off x="4905373" y="3677833"/>
                <a:ext cx="733228" cy="370857"/>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3" name="Freeform 194">
                <a:extLst>
                  <a:ext uri="{FF2B5EF4-FFF2-40B4-BE49-F238E27FC236}">
                    <a16:creationId xmlns:a16="http://schemas.microsoft.com/office/drawing/2014/main" xmlns="" id="{21F8B34C-C3B7-4E5D-8F72-F65DBEF8150C}"/>
                  </a:ext>
                </a:extLst>
              </p:cNvPr>
              <p:cNvSpPr>
                <a:spLocks/>
              </p:cNvSpPr>
              <p:nvPr/>
            </p:nvSpPr>
            <p:spPr bwMode="auto">
              <a:xfrm>
                <a:off x="514049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4" name="Freeform 195">
                <a:extLst>
                  <a:ext uri="{FF2B5EF4-FFF2-40B4-BE49-F238E27FC236}">
                    <a16:creationId xmlns:a16="http://schemas.microsoft.com/office/drawing/2014/main" xmlns="" id="{208F3DFA-9D99-4EAC-9AAC-615B9C4B1A5A}"/>
                  </a:ext>
                </a:extLst>
              </p:cNvPr>
              <p:cNvSpPr>
                <a:spLocks/>
              </p:cNvSpPr>
              <p:nvPr/>
            </p:nvSpPr>
            <p:spPr bwMode="auto">
              <a:xfrm>
                <a:off x="5512559" y="3677833"/>
                <a:ext cx="734440" cy="370857"/>
              </a:xfrm>
              <a:custGeom>
                <a:avLst/>
                <a:gdLst>
                  <a:gd name="T0" fmla="*/ 606 w 606"/>
                  <a:gd name="T1" fmla="*/ 306 h 306"/>
                  <a:gd name="T2" fmla="*/ 412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2"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5" name="Freeform 196">
                <a:extLst>
                  <a:ext uri="{FF2B5EF4-FFF2-40B4-BE49-F238E27FC236}">
                    <a16:creationId xmlns:a16="http://schemas.microsoft.com/office/drawing/2014/main" xmlns="" id="{C452C3C6-E3D3-404F-8A74-0A4ADFDC042D}"/>
                  </a:ext>
                </a:extLst>
              </p:cNvPr>
              <p:cNvSpPr>
                <a:spLocks/>
              </p:cNvSpPr>
              <p:nvPr/>
            </p:nvSpPr>
            <p:spPr bwMode="auto">
              <a:xfrm>
                <a:off x="5747677" y="3677833"/>
                <a:ext cx="868967" cy="370857"/>
              </a:xfrm>
              <a:custGeom>
                <a:avLst/>
                <a:gdLst>
                  <a:gd name="T0" fmla="*/ 717 w 717"/>
                  <a:gd name="T1" fmla="*/ 306 h 306"/>
                  <a:gd name="T2" fmla="*/ 412 w 717"/>
                  <a:gd name="T3" fmla="*/ 306 h 306"/>
                  <a:gd name="T4" fmla="*/ 0 w 717"/>
                  <a:gd name="T5" fmla="*/ 0 h 306"/>
                  <a:gd name="T6" fmla="*/ 305 w 717"/>
                  <a:gd name="T7" fmla="*/ 0 h 306"/>
                  <a:gd name="T8" fmla="*/ 717 w 717"/>
                  <a:gd name="T9" fmla="*/ 306 h 306"/>
                </a:gdLst>
                <a:ahLst/>
                <a:cxnLst>
                  <a:cxn ang="0">
                    <a:pos x="T0" y="T1"/>
                  </a:cxn>
                  <a:cxn ang="0">
                    <a:pos x="T2" y="T3"/>
                  </a:cxn>
                  <a:cxn ang="0">
                    <a:pos x="T4" y="T5"/>
                  </a:cxn>
                  <a:cxn ang="0">
                    <a:pos x="T6" y="T7"/>
                  </a:cxn>
                  <a:cxn ang="0">
                    <a:pos x="T8" y="T9"/>
                  </a:cxn>
                </a:cxnLst>
                <a:rect l="0" t="0" r="r" b="b"/>
                <a:pathLst>
                  <a:path w="717" h="306">
                    <a:moveTo>
                      <a:pt x="717" y="306"/>
                    </a:moveTo>
                    <a:lnTo>
                      <a:pt x="412" y="306"/>
                    </a:lnTo>
                    <a:lnTo>
                      <a:pt x="0" y="0"/>
                    </a:lnTo>
                    <a:lnTo>
                      <a:pt x="305" y="0"/>
                    </a:lnTo>
                    <a:lnTo>
                      <a:pt x="717"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6" name="Freeform 197">
                <a:extLst>
                  <a:ext uri="{FF2B5EF4-FFF2-40B4-BE49-F238E27FC236}">
                    <a16:creationId xmlns:a16="http://schemas.microsoft.com/office/drawing/2014/main" xmlns="" id="{ADFDB159-4379-4053-A793-D37C71CFF2D7}"/>
                  </a:ext>
                </a:extLst>
              </p:cNvPr>
              <p:cNvSpPr>
                <a:spLocks/>
              </p:cNvSpPr>
              <p:nvPr/>
            </p:nvSpPr>
            <p:spPr bwMode="auto">
              <a:xfrm>
                <a:off x="6120957" y="3677833"/>
                <a:ext cx="733228" cy="370857"/>
              </a:xfrm>
              <a:custGeom>
                <a:avLst/>
                <a:gdLst>
                  <a:gd name="T0" fmla="*/ 605 w 605"/>
                  <a:gd name="T1" fmla="*/ 306 h 306"/>
                  <a:gd name="T2" fmla="*/ 411 w 605"/>
                  <a:gd name="T3" fmla="*/ 306 h 306"/>
                  <a:gd name="T4" fmla="*/ 0 w 605"/>
                  <a:gd name="T5" fmla="*/ 0 h 306"/>
                  <a:gd name="T6" fmla="*/ 191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1"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7" name="Freeform 198">
                <a:extLst>
                  <a:ext uri="{FF2B5EF4-FFF2-40B4-BE49-F238E27FC236}">
                    <a16:creationId xmlns:a16="http://schemas.microsoft.com/office/drawing/2014/main" xmlns="" id="{E62522AF-E8BF-45EF-9CF7-70DFC877FD79}"/>
                  </a:ext>
                </a:extLst>
              </p:cNvPr>
              <p:cNvSpPr>
                <a:spLocks/>
              </p:cNvSpPr>
              <p:nvPr/>
            </p:nvSpPr>
            <p:spPr bwMode="auto">
              <a:xfrm>
                <a:off x="6352439" y="3677833"/>
                <a:ext cx="871390" cy="370857"/>
              </a:xfrm>
              <a:custGeom>
                <a:avLst/>
                <a:gdLst>
                  <a:gd name="T0" fmla="*/ 719 w 719"/>
                  <a:gd name="T1" fmla="*/ 306 h 306"/>
                  <a:gd name="T2" fmla="*/ 414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4"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8" name="Freeform 199">
                <a:extLst>
                  <a:ext uri="{FF2B5EF4-FFF2-40B4-BE49-F238E27FC236}">
                    <a16:creationId xmlns:a16="http://schemas.microsoft.com/office/drawing/2014/main" xmlns="" id="{3EB5CC8B-E8D1-444D-ABFE-68F4247BFDD8}"/>
                  </a:ext>
                </a:extLst>
              </p:cNvPr>
              <p:cNvSpPr>
                <a:spLocks/>
              </p:cNvSpPr>
              <p:nvPr/>
            </p:nvSpPr>
            <p:spPr bwMode="auto">
              <a:xfrm>
                <a:off x="6728142" y="3677833"/>
                <a:ext cx="733228" cy="370857"/>
              </a:xfrm>
              <a:custGeom>
                <a:avLst/>
                <a:gdLst>
                  <a:gd name="T0" fmla="*/ 605 w 605"/>
                  <a:gd name="T1" fmla="*/ 306 h 306"/>
                  <a:gd name="T2" fmla="*/ 411 w 605"/>
                  <a:gd name="T3" fmla="*/ 306 h 306"/>
                  <a:gd name="T4" fmla="*/ 0 w 605"/>
                  <a:gd name="T5" fmla="*/ 0 h 306"/>
                  <a:gd name="T6" fmla="*/ 192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2"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9" name="Freeform 200">
                <a:extLst>
                  <a:ext uri="{FF2B5EF4-FFF2-40B4-BE49-F238E27FC236}">
                    <a16:creationId xmlns:a16="http://schemas.microsoft.com/office/drawing/2014/main" xmlns="" id="{895169DF-2B69-4485-B14B-C73EA3397698}"/>
                  </a:ext>
                </a:extLst>
              </p:cNvPr>
              <p:cNvSpPr>
                <a:spLocks/>
              </p:cNvSpPr>
              <p:nvPr/>
            </p:nvSpPr>
            <p:spPr bwMode="auto">
              <a:xfrm>
                <a:off x="6960836" y="3677833"/>
                <a:ext cx="870178" cy="370857"/>
              </a:xfrm>
              <a:custGeom>
                <a:avLst/>
                <a:gdLst>
                  <a:gd name="T0" fmla="*/ 718 w 718"/>
                  <a:gd name="T1" fmla="*/ 306 h 306"/>
                  <a:gd name="T2" fmla="*/ 413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3"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0" name="Freeform 201">
                <a:extLst>
                  <a:ext uri="{FF2B5EF4-FFF2-40B4-BE49-F238E27FC236}">
                    <a16:creationId xmlns:a16="http://schemas.microsoft.com/office/drawing/2014/main" xmlns="" id="{A11C1956-8BCF-4F31-9DD1-BBB31C8AB220}"/>
                  </a:ext>
                </a:extLst>
              </p:cNvPr>
              <p:cNvSpPr>
                <a:spLocks/>
              </p:cNvSpPr>
              <p:nvPr/>
            </p:nvSpPr>
            <p:spPr bwMode="auto">
              <a:xfrm>
                <a:off x="733532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1" name="Freeform 202">
                <a:extLst>
                  <a:ext uri="{FF2B5EF4-FFF2-40B4-BE49-F238E27FC236}">
                    <a16:creationId xmlns:a16="http://schemas.microsoft.com/office/drawing/2014/main" xmlns="" id="{3BC5112E-32B2-4D1D-8601-A5D7C4C0FAE2}"/>
                  </a:ext>
                </a:extLst>
              </p:cNvPr>
              <p:cNvSpPr>
                <a:spLocks/>
              </p:cNvSpPr>
              <p:nvPr/>
            </p:nvSpPr>
            <p:spPr bwMode="auto">
              <a:xfrm>
                <a:off x="7568022" y="3677833"/>
                <a:ext cx="871390" cy="370857"/>
              </a:xfrm>
              <a:custGeom>
                <a:avLst/>
                <a:gdLst>
                  <a:gd name="T0" fmla="*/ 719 w 719"/>
                  <a:gd name="T1" fmla="*/ 306 h 306"/>
                  <a:gd name="T2" fmla="*/ 411 w 719"/>
                  <a:gd name="T3" fmla="*/ 306 h 306"/>
                  <a:gd name="T4" fmla="*/ 0 w 719"/>
                  <a:gd name="T5" fmla="*/ 0 h 306"/>
                  <a:gd name="T6" fmla="*/ 307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7"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2" name="Freeform 203">
                <a:extLst>
                  <a:ext uri="{FF2B5EF4-FFF2-40B4-BE49-F238E27FC236}">
                    <a16:creationId xmlns:a16="http://schemas.microsoft.com/office/drawing/2014/main" xmlns="" id="{AE5AA94C-BCB4-47CF-9045-898FD6682F3B}"/>
                  </a:ext>
                </a:extLst>
              </p:cNvPr>
              <p:cNvSpPr>
                <a:spLocks/>
              </p:cNvSpPr>
              <p:nvPr/>
            </p:nvSpPr>
            <p:spPr bwMode="auto">
              <a:xfrm>
                <a:off x="7943726" y="3677833"/>
                <a:ext cx="730804" cy="370857"/>
              </a:xfrm>
              <a:custGeom>
                <a:avLst/>
                <a:gdLst>
                  <a:gd name="T0" fmla="*/ 603 w 603"/>
                  <a:gd name="T1" fmla="*/ 306 h 306"/>
                  <a:gd name="T2" fmla="*/ 411 w 603"/>
                  <a:gd name="T3" fmla="*/ 306 h 306"/>
                  <a:gd name="T4" fmla="*/ 0 w 603"/>
                  <a:gd name="T5" fmla="*/ 0 h 306"/>
                  <a:gd name="T6" fmla="*/ 191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1"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3" name="Freeform 204">
                <a:extLst>
                  <a:ext uri="{FF2B5EF4-FFF2-40B4-BE49-F238E27FC236}">
                    <a16:creationId xmlns:a16="http://schemas.microsoft.com/office/drawing/2014/main" xmlns="" id="{1A8EF7B6-8E6E-48ED-A2B0-265613A3EB88}"/>
                  </a:ext>
                </a:extLst>
              </p:cNvPr>
              <p:cNvSpPr>
                <a:spLocks/>
              </p:cNvSpPr>
              <p:nvPr/>
            </p:nvSpPr>
            <p:spPr bwMode="auto">
              <a:xfrm>
                <a:off x="8175208" y="3677833"/>
                <a:ext cx="871390" cy="370857"/>
              </a:xfrm>
              <a:custGeom>
                <a:avLst/>
                <a:gdLst>
                  <a:gd name="T0" fmla="*/ 719 w 719"/>
                  <a:gd name="T1" fmla="*/ 306 h 306"/>
                  <a:gd name="T2" fmla="*/ 412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4" name="Freeform 205">
                <a:extLst>
                  <a:ext uri="{FF2B5EF4-FFF2-40B4-BE49-F238E27FC236}">
                    <a16:creationId xmlns:a16="http://schemas.microsoft.com/office/drawing/2014/main" xmlns="" id="{38653282-013D-44B9-A872-02853EA65B07}"/>
                  </a:ext>
                </a:extLst>
              </p:cNvPr>
              <p:cNvSpPr>
                <a:spLocks/>
              </p:cNvSpPr>
              <p:nvPr/>
            </p:nvSpPr>
            <p:spPr bwMode="auto">
              <a:xfrm>
                <a:off x="8550912" y="3677833"/>
                <a:ext cx="730804" cy="370857"/>
              </a:xfrm>
              <a:custGeom>
                <a:avLst/>
                <a:gdLst>
                  <a:gd name="T0" fmla="*/ 603 w 603"/>
                  <a:gd name="T1" fmla="*/ 306 h 306"/>
                  <a:gd name="T2" fmla="*/ 411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5" name="Freeform 206">
                <a:extLst>
                  <a:ext uri="{FF2B5EF4-FFF2-40B4-BE49-F238E27FC236}">
                    <a16:creationId xmlns:a16="http://schemas.microsoft.com/office/drawing/2014/main" xmlns="" id="{663E6BC1-5CE7-4C31-A2B9-89EA9E8EB853}"/>
                  </a:ext>
                </a:extLst>
              </p:cNvPr>
              <p:cNvSpPr>
                <a:spLocks/>
              </p:cNvSpPr>
              <p:nvPr/>
            </p:nvSpPr>
            <p:spPr bwMode="auto">
              <a:xfrm>
                <a:off x="8783606" y="3677833"/>
                <a:ext cx="870178" cy="370857"/>
              </a:xfrm>
              <a:custGeom>
                <a:avLst/>
                <a:gdLst>
                  <a:gd name="T0" fmla="*/ 718 w 718"/>
                  <a:gd name="T1" fmla="*/ 306 h 306"/>
                  <a:gd name="T2" fmla="*/ 411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1"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6" name="Freeform 207">
                <a:extLst>
                  <a:ext uri="{FF2B5EF4-FFF2-40B4-BE49-F238E27FC236}">
                    <a16:creationId xmlns:a16="http://schemas.microsoft.com/office/drawing/2014/main" xmlns="" id="{F8522CF2-53F9-4232-A22A-2A514434FB2C}"/>
                  </a:ext>
                </a:extLst>
              </p:cNvPr>
              <p:cNvSpPr>
                <a:spLocks/>
              </p:cNvSpPr>
              <p:nvPr/>
            </p:nvSpPr>
            <p:spPr bwMode="auto">
              <a:xfrm>
                <a:off x="915809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7" name="Freeform 208">
                <a:extLst>
                  <a:ext uri="{FF2B5EF4-FFF2-40B4-BE49-F238E27FC236}">
                    <a16:creationId xmlns:a16="http://schemas.microsoft.com/office/drawing/2014/main" xmlns="" id="{BFF4293B-BF30-4B98-BB99-E4263AC6199A}"/>
                  </a:ext>
                </a:extLst>
              </p:cNvPr>
              <p:cNvSpPr>
                <a:spLocks/>
              </p:cNvSpPr>
              <p:nvPr/>
            </p:nvSpPr>
            <p:spPr bwMode="auto">
              <a:xfrm>
                <a:off x="9390792" y="3677833"/>
                <a:ext cx="871390" cy="370857"/>
              </a:xfrm>
              <a:custGeom>
                <a:avLst/>
                <a:gdLst>
                  <a:gd name="T0" fmla="*/ 719 w 719"/>
                  <a:gd name="T1" fmla="*/ 306 h 306"/>
                  <a:gd name="T2" fmla="*/ 411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8" name="Freeform 209">
                <a:extLst>
                  <a:ext uri="{FF2B5EF4-FFF2-40B4-BE49-F238E27FC236}">
                    <a16:creationId xmlns:a16="http://schemas.microsoft.com/office/drawing/2014/main" xmlns="" id="{DE62E824-2B94-498A-9AED-0B4759A532C5}"/>
                  </a:ext>
                </a:extLst>
              </p:cNvPr>
              <p:cNvSpPr>
                <a:spLocks/>
              </p:cNvSpPr>
              <p:nvPr/>
            </p:nvSpPr>
            <p:spPr bwMode="auto">
              <a:xfrm>
                <a:off x="9762859" y="3677833"/>
                <a:ext cx="734440" cy="370857"/>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9" name="Freeform 210">
                <a:extLst>
                  <a:ext uri="{FF2B5EF4-FFF2-40B4-BE49-F238E27FC236}">
                    <a16:creationId xmlns:a16="http://schemas.microsoft.com/office/drawing/2014/main" xmlns="" id="{184E6527-8D62-4F83-BD04-4A3A55A01776}"/>
                  </a:ext>
                </a:extLst>
              </p:cNvPr>
              <p:cNvSpPr>
                <a:spLocks/>
              </p:cNvSpPr>
              <p:nvPr/>
            </p:nvSpPr>
            <p:spPr bwMode="auto">
              <a:xfrm>
                <a:off x="9997977" y="3677833"/>
                <a:ext cx="871390" cy="370857"/>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1" name="Freeform 211">
                <a:extLst>
                  <a:ext uri="{FF2B5EF4-FFF2-40B4-BE49-F238E27FC236}">
                    <a16:creationId xmlns:a16="http://schemas.microsoft.com/office/drawing/2014/main" xmlns="" id="{00738534-E667-4C7A-86D7-6A7EC2827CA8}"/>
                  </a:ext>
                </a:extLst>
              </p:cNvPr>
              <p:cNvSpPr>
                <a:spLocks/>
              </p:cNvSpPr>
              <p:nvPr/>
            </p:nvSpPr>
            <p:spPr bwMode="auto">
              <a:xfrm>
                <a:off x="10371257" y="3677833"/>
                <a:ext cx="733228" cy="370857"/>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2" name="Freeform 212">
                <a:extLst>
                  <a:ext uri="{FF2B5EF4-FFF2-40B4-BE49-F238E27FC236}">
                    <a16:creationId xmlns:a16="http://schemas.microsoft.com/office/drawing/2014/main" xmlns="" id="{97FB93C5-171C-4F7D-A8FD-BEA9151C7C3A}"/>
                  </a:ext>
                </a:extLst>
              </p:cNvPr>
              <p:cNvSpPr>
                <a:spLocks/>
              </p:cNvSpPr>
              <p:nvPr/>
            </p:nvSpPr>
            <p:spPr bwMode="auto">
              <a:xfrm>
                <a:off x="10606375"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3" name="Freeform 213">
                <a:extLst>
                  <a:ext uri="{FF2B5EF4-FFF2-40B4-BE49-F238E27FC236}">
                    <a16:creationId xmlns:a16="http://schemas.microsoft.com/office/drawing/2014/main" xmlns="" id="{9A3AB1F8-7D79-44DD-AC79-9E83AEFDC2DE}"/>
                  </a:ext>
                </a:extLst>
              </p:cNvPr>
              <p:cNvSpPr>
                <a:spLocks/>
              </p:cNvSpPr>
              <p:nvPr/>
            </p:nvSpPr>
            <p:spPr bwMode="auto">
              <a:xfrm>
                <a:off x="10978443" y="3677833"/>
                <a:ext cx="733228" cy="370857"/>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4" name="Freeform 214">
                <a:extLst>
                  <a:ext uri="{FF2B5EF4-FFF2-40B4-BE49-F238E27FC236}">
                    <a16:creationId xmlns:a16="http://schemas.microsoft.com/office/drawing/2014/main" xmlns="" id="{60705FA2-C2DD-4606-A8AA-4CF2ACC981F2}"/>
                  </a:ext>
                </a:extLst>
              </p:cNvPr>
              <p:cNvSpPr>
                <a:spLocks/>
              </p:cNvSpPr>
              <p:nvPr/>
            </p:nvSpPr>
            <p:spPr bwMode="auto">
              <a:xfrm>
                <a:off x="1121356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nvGrpSpPr>
            <p:cNvPr id="36" name="Group 35">
              <a:extLst>
                <a:ext uri="{FF2B5EF4-FFF2-40B4-BE49-F238E27FC236}">
                  <a16:creationId xmlns:a16="http://schemas.microsoft.com/office/drawing/2014/main" xmlns="" id="{8D7DE0CC-26EB-4CB6-B12F-862FA19AB332}"/>
                </a:ext>
              </a:extLst>
            </p:cNvPr>
            <p:cNvGrpSpPr/>
            <p:nvPr userDrawn="1"/>
          </p:nvGrpSpPr>
          <p:grpSpPr>
            <a:xfrm>
              <a:off x="1056852" y="0"/>
              <a:ext cx="3870406" cy="200025"/>
              <a:chOff x="4905373" y="3677833"/>
              <a:chExt cx="7175943" cy="370857"/>
            </a:xfrm>
          </p:grpSpPr>
          <p:sp>
            <p:nvSpPr>
              <p:cNvPr id="45" name="Freeform 193">
                <a:extLst>
                  <a:ext uri="{FF2B5EF4-FFF2-40B4-BE49-F238E27FC236}">
                    <a16:creationId xmlns:a16="http://schemas.microsoft.com/office/drawing/2014/main" xmlns="" id="{83BCF1EE-3D05-41F1-96B6-CF77BCA3BF89}"/>
                  </a:ext>
                </a:extLst>
              </p:cNvPr>
              <p:cNvSpPr>
                <a:spLocks/>
              </p:cNvSpPr>
              <p:nvPr/>
            </p:nvSpPr>
            <p:spPr bwMode="auto">
              <a:xfrm>
                <a:off x="4905373" y="3677833"/>
                <a:ext cx="733228" cy="370857"/>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6" name="Freeform 194">
                <a:extLst>
                  <a:ext uri="{FF2B5EF4-FFF2-40B4-BE49-F238E27FC236}">
                    <a16:creationId xmlns:a16="http://schemas.microsoft.com/office/drawing/2014/main" xmlns="" id="{98ECDFC2-680F-49E3-A475-E030CB2DD620}"/>
                  </a:ext>
                </a:extLst>
              </p:cNvPr>
              <p:cNvSpPr>
                <a:spLocks/>
              </p:cNvSpPr>
              <p:nvPr/>
            </p:nvSpPr>
            <p:spPr bwMode="auto">
              <a:xfrm>
                <a:off x="514049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7" name="Freeform 195">
                <a:extLst>
                  <a:ext uri="{FF2B5EF4-FFF2-40B4-BE49-F238E27FC236}">
                    <a16:creationId xmlns:a16="http://schemas.microsoft.com/office/drawing/2014/main" xmlns="" id="{50190CB2-C670-46A2-8804-150B1D757C18}"/>
                  </a:ext>
                </a:extLst>
              </p:cNvPr>
              <p:cNvSpPr>
                <a:spLocks/>
              </p:cNvSpPr>
              <p:nvPr/>
            </p:nvSpPr>
            <p:spPr bwMode="auto">
              <a:xfrm>
                <a:off x="5512559" y="3677833"/>
                <a:ext cx="734440" cy="370857"/>
              </a:xfrm>
              <a:custGeom>
                <a:avLst/>
                <a:gdLst>
                  <a:gd name="T0" fmla="*/ 606 w 606"/>
                  <a:gd name="T1" fmla="*/ 306 h 306"/>
                  <a:gd name="T2" fmla="*/ 412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2"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8" name="Freeform 196">
                <a:extLst>
                  <a:ext uri="{FF2B5EF4-FFF2-40B4-BE49-F238E27FC236}">
                    <a16:creationId xmlns:a16="http://schemas.microsoft.com/office/drawing/2014/main" xmlns="" id="{8B68C4F9-3135-422A-9BBD-2BA3F6302FF3}"/>
                  </a:ext>
                </a:extLst>
              </p:cNvPr>
              <p:cNvSpPr>
                <a:spLocks/>
              </p:cNvSpPr>
              <p:nvPr/>
            </p:nvSpPr>
            <p:spPr bwMode="auto">
              <a:xfrm>
                <a:off x="5747677" y="3677833"/>
                <a:ext cx="868967" cy="370857"/>
              </a:xfrm>
              <a:custGeom>
                <a:avLst/>
                <a:gdLst>
                  <a:gd name="T0" fmla="*/ 717 w 717"/>
                  <a:gd name="T1" fmla="*/ 306 h 306"/>
                  <a:gd name="T2" fmla="*/ 412 w 717"/>
                  <a:gd name="T3" fmla="*/ 306 h 306"/>
                  <a:gd name="T4" fmla="*/ 0 w 717"/>
                  <a:gd name="T5" fmla="*/ 0 h 306"/>
                  <a:gd name="T6" fmla="*/ 305 w 717"/>
                  <a:gd name="T7" fmla="*/ 0 h 306"/>
                  <a:gd name="T8" fmla="*/ 717 w 717"/>
                  <a:gd name="T9" fmla="*/ 306 h 306"/>
                </a:gdLst>
                <a:ahLst/>
                <a:cxnLst>
                  <a:cxn ang="0">
                    <a:pos x="T0" y="T1"/>
                  </a:cxn>
                  <a:cxn ang="0">
                    <a:pos x="T2" y="T3"/>
                  </a:cxn>
                  <a:cxn ang="0">
                    <a:pos x="T4" y="T5"/>
                  </a:cxn>
                  <a:cxn ang="0">
                    <a:pos x="T6" y="T7"/>
                  </a:cxn>
                  <a:cxn ang="0">
                    <a:pos x="T8" y="T9"/>
                  </a:cxn>
                </a:cxnLst>
                <a:rect l="0" t="0" r="r" b="b"/>
                <a:pathLst>
                  <a:path w="717" h="306">
                    <a:moveTo>
                      <a:pt x="717" y="306"/>
                    </a:moveTo>
                    <a:lnTo>
                      <a:pt x="412" y="306"/>
                    </a:lnTo>
                    <a:lnTo>
                      <a:pt x="0" y="0"/>
                    </a:lnTo>
                    <a:lnTo>
                      <a:pt x="305" y="0"/>
                    </a:lnTo>
                    <a:lnTo>
                      <a:pt x="717"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9" name="Freeform 197">
                <a:extLst>
                  <a:ext uri="{FF2B5EF4-FFF2-40B4-BE49-F238E27FC236}">
                    <a16:creationId xmlns:a16="http://schemas.microsoft.com/office/drawing/2014/main" xmlns="" id="{062E9107-6CD8-4D1E-88A3-0F085B93E999}"/>
                  </a:ext>
                </a:extLst>
              </p:cNvPr>
              <p:cNvSpPr>
                <a:spLocks/>
              </p:cNvSpPr>
              <p:nvPr/>
            </p:nvSpPr>
            <p:spPr bwMode="auto">
              <a:xfrm>
                <a:off x="6120957" y="3677833"/>
                <a:ext cx="733228" cy="370857"/>
              </a:xfrm>
              <a:custGeom>
                <a:avLst/>
                <a:gdLst>
                  <a:gd name="T0" fmla="*/ 605 w 605"/>
                  <a:gd name="T1" fmla="*/ 306 h 306"/>
                  <a:gd name="T2" fmla="*/ 411 w 605"/>
                  <a:gd name="T3" fmla="*/ 306 h 306"/>
                  <a:gd name="T4" fmla="*/ 0 w 605"/>
                  <a:gd name="T5" fmla="*/ 0 h 306"/>
                  <a:gd name="T6" fmla="*/ 191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1"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0" name="Freeform 198">
                <a:extLst>
                  <a:ext uri="{FF2B5EF4-FFF2-40B4-BE49-F238E27FC236}">
                    <a16:creationId xmlns:a16="http://schemas.microsoft.com/office/drawing/2014/main" xmlns="" id="{2AA08BDD-9D5C-4499-8737-E9EC9A7C12AE}"/>
                  </a:ext>
                </a:extLst>
              </p:cNvPr>
              <p:cNvSpPr>
                <a:spLocks/>
              </p:cNvSpPr>
              <p:nvPr/>
            </p:nvSpPr>
            <p:spPr bwMode="auto">
              <a:xfrm>
                <a:off x="6352439" y="3677833"/>
                <a:ext cx="871390" cy="370857"/>
              </a:xfrm>
              <a:custGeom>
                <a:avLst/>
                <a:gdLst>
                  <a:gd name="T0" fmla="*/ 719 w 719"/>
                  <a:gd name="T1" fmla="*/ 306 h 306"/>
                  <a:gd name="T2" fmla="*/ 414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4"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1" name="Freeform 199">
                <a:extLst>
                  <a:ext uri="{FF2B5EF4-FFF2-40B4-BE49-F238E27FC236}">
                    <a16:creationId xmlns:a16="http://schemas.microsoft.com/office/drawing/2014/main" xmlns="" id="{E51A010C-8F7A-4177-B909-94F3D89FA7FB}"/>
                  </a:ext>
                </a:extLst>
              </p:cNvPr>
              <p:cNvSpPr>
                <a:spLocks/>
              </p:cNvSpPr>
              <p:nvPr/>
            </p:nvSpPr>
            <p:spPr bwMode="auto">
              <a:xfrm>
                <a:off x="6728142" y="3677833"/>
                <a:ext cx="733228" cy="370857"/>
              </a:xfrm>
              <a:custGeom>
                <a:avLst/>
                <a:gdLst>
                  <a:gd name="T0" fmla="*/ 605 w 605"/>
                  <a:gd name="T1" fmla="*/ 306 h 306"/>
                  <a:gd name="T2" fmla="*/ 411 w 605"/>
                  <a:gd name="T3" fmla="*/ 306 h 306"/>
                  <a:gd name="T4" fmla="*/ 0 w 605"/>
                  <a:gd name="T5" fmla="*/ 0 h 306"/>
                  <a:gd name="T6" fmla="*/ 192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2"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2" name="Freeform 200">
                <a:extLst>
                  <a:ext uri="{FF2B5EF4-FFF2-40B4-BE49-F238E27FC236}">
                    <a16:creationId xmlns:a16="http://schemas.microsoft.com/office/drawing/2014/main" xmlns="" id="{AA800F46-23A3-47E8-8B71-F85DC6457194}"/>
                  </a:ext>
                </a:extLst>
              </p:cNvPr>
              <p:cNvSpPr>
                <a:spLocks/>
              </p:cNvSpPr>
              <p:nvPr/>
            </p:nvSpPr>
            <p:spPr bwMode="auto">
              <a:xfrm>
                <a:off x="6960836" y="3677833"/>
                <a:ext cx="870178" cy="370857"/>
              </a:xfrm>
              <a:custGeom>
                <a:avLst/>
                <a:gdLst>
                  <a:gd name="T0" fmla="*/ 718 w 718"/>
                  <a:gd name="T1" fmla="*/ 306 h 306"/>
                  <a:gd name="T2" fmla="*/ 413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3"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3" name="Freeform 201">
                <a:extLst>
                  <a:ext uri="{FF2B5EF4-FFF2-40B4-BE49-F238E27FC236}">
                    <a16:creationId xmlns:a16="http://schemas.microsoft.com/office/drawing/2014/main" xmlns="" id="{D7775617-DCD1-4DD6-833D-00DFAC2B2AAE}"/>
                  </a:ext>
                </a:extLst>
              </p:cNvPr>
              <p:cNvSpPr>
                <a:spLocks/>
              </p:cNvSpPr>
              <p:nvPr/>
            </p:nvSpPr>
            <p:spPr bwMode="auto">
              <a:xfrm>
                <a:off x="733532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4" name="Freeform 202">
                <a:extLst>
                  <a:ext uri="{FF2B5EF4-FFF2-40B4-BE49-F238E27FC236}">
                    <a16:creationId xmlns:a16="http://schemas.microsoft.com/office/drawing/2014/main" xmlns="" id="{9FD67727-BCBB-4A5F-9C47-AA416937F000}"/>
                  </a:ext>
                </a:extLst>
              </p:cNvPr>
              <p:cNvSpPr>
                <a:spLocks/>
              </p:cNvSpPr>
              <p:nvPr/>
            </p:nvSpPr>
            <p:spPr bwMode="auto">
              <a:xfrm>
                <a:off x="7568022" y="3677833"/>
                <a:ext cx="871390" cy="370857"/>
              </a:xfrm>
              <a:custGeom>
                <a:avLst/>
                <a:gdLst>
                  <a:gd name="T0" fmla="*/ 719 w 719"/>
                  <a:gd name="T1" fmla="*/ 306 h 306"/>
                  <a:gd name="T2" fmla="*/ 411 w 719"/>
                  <a:gd name="T3" fmla="*/ 306 h 306"/>
                  <a:gd name="T4" fmla="*/ 0 w 719"/>
                  <a:gd name="T5" fmla="*/ 0 h 306"/>
                  <a:gd name="T6" fmla="*/ 307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7"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5" name="Freeform 203">
                <a:extLst>
                  <a:ext uri="{FF2B5EF4-FFF2-40B4-BE49-F238E27FC236}">
                    <a16:creationId xmlns:a16="http://schemas.microsoft.com/office/drawing/2014/main" xmlns="" id="{5304A917-6527-431E-8657-2658BA5EA1CD}"/>
                  </a:ext>
                </a:extLst>
              </p:cNvPr>
              <p:cNvSpPr>
                <a:spLocks/>
              </p:cNvSpPr>
              <p:nvPr/>
            </p:nvSpPr>
            <p:spPr bwMode="auto">
              <a:xfrm>
                <a:off x="7943726" y="3677833"/>
                <a:ext cx="730804" cy="370857"/>
              </a:xfrm>
              <a:custGeom>
                <a:avLst/>
                <a:gdLst>
                  <a:gd name="T0" fmla="*/ 603 w 603"/>
                  <a:gd name="T1" fmla="*/ 306 h 306"/>
                  <a:gd name="T2" fmla="*/ 411 w 603"/>
                  <a:gd name="T3" fmla="*/ 306 h 306"/>
                  <a:gd name="T4" fmla="*/ 0 w 603"/>
                  <a:gd name="T5" fmla="*/ 0 h 306"/>
                  <a:gd name="T6" fmla="*/ 191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1"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7" name="Freeform 204">
                <a:extLst>
                  <a:ext uri="{FF2B5EF4-FFF2-40B4-BE49-F238E27FC236}">
                    <a16:creationId xmlns:a16="http://schemas.microsoft.com/office/drawing/2014/main" xmlns="" id="{B83B5F01-6C42-4F03-AED1-6B73AE11C480}"/>
                  </a:ext>
                </a:extLst>
              </p:cNvPr>
              <p:cNvSpPr>
                <a:spLocks/>
              </p:cNvSpPr>
              <p:nvPr/>
            </p:nvSpPr>
            <p:spPr bwMode="auto">
              <a:xfrm>
                <a:off x="8175208" y="3677833"/>
                <a:ext cx="871390" cy="370857"/>
              </a:xfrm>
              <a:custGeom>
                <a:avLst/>
                <a:gdLst>
                  <a:gd name="T0" fmla="*/ 719 w 719"/>
                  <a:gd name="T1" fmla="*/ 306 h 306"/>
                  <a:gd name="T2" fmla="*/ 412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9" name="Freeform 205">
                <a:extLst>
                  <a:ext uri="{FF2B5EF4-FFF2-40B4-BE49-F238E27FC236}">
                    <a16:creationId xmlns:a16="http://schemas.microsoft.com/office/drawing/2014/main" xmlns="" id="{F7484DB5-5A16-4F8F-95C9-05584ADD581D}"/>
                  </a:ext>
                </a:extLst>
              </p:cNvPr>
              <p:cNvSpPr>
                <a:spLocks/>
              </p:cNvSpPr>
              <p:nvPr/>
            </p:nvSpPr>
            <p:spPr bwMode="auto">
              <a:xfrm>
                <a:off x="8550912" y="3677833"/>
                <a:ext cx="730804" cy="370857"/>
              </a:xfrm>
              <a:custGeom>
                <a:avLst/>
                <a:gdLst>
                  <a:gd name="T0" fmla="*/ 603 w 603"/>
                  <a:gd name="T1" fmla="*/ 306 h 306"/>
                  <a:gd name="T2" fmla="*/ 411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0" name="Freeform 206">
                <a:extLst>
                  <a:ext uri="{FF2B5EF4-FFF2-40B4-BE49-F238E27FC236}">
                    <a16:creationId xmlns:a16="http://schemas.microsoft.com/office/drawing/2014/main" xmlns="" id="{0F597A86-6689-4C01-83A5-3C82733F0862}"/>
                  </a:ext>
                </a:extLst>
              </p:cNvPr>
              <p:cNvSpPr>
                <a:spLocks/>
              </p:cNvSpPr>
              <p:nvPr/>
            </p:nvSpPr>
            <p:spPr bwMode="auto">
              <a:xfrm>
                <a:off x="8783606" y="3677833"/>
                <a:ext cx="870178" cy="370857"/>
              </a:xfrm>
              <a:custGeom>
                <a:avLst/>
                <a:gdLst>
                  <a:gd name="T0" fmla="*/ 718 w 718"/>
                  <a:gd name="T1" fmla="*/ 306 h 306"/>
                  <a:gd name="T2" fmla="*/ 411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1"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2" name="Freeform 207">
                <a:extLst>
                  <a:ext uri="{FF2B5EF4-FFF2-40B4-BE49-F238E27FC236}">
                    <a16:creationId xmlns:a16="http://schemas.microsoft.com/office/drawing/2014/main" xmlns="" id="{A1085E3C-6173-4664-B873-2769263C8BC5}"/>
                  </a:ext>
                </a:extLst>
              </p:cNvPr>
              <p:cNvSpPr>
                <a:spLocks/>
              </p:cNvSpPr>
              <p:nvPr/>
            </p:nvSpPr>
            <p:spPr bwMode="auto">
              <a:xfrm>
                <a:off x="915809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4" name="Freeform 208">
                <a:extLst>
                  <a:ext uri="{FF2B5EF4-FFF2-40B4-BE49-F238E27FC236}">
                    <a16:creationId xmlns:a16="http://schemas.microsoft.com/office/drawing/2014/main" xmlns="" id="{1FDEC80C-C6FD-4FC5-BC95-E830656A1285}"/>
                  </a:ext>
                </a:extLst>
              </p:cNvPr>
              <p:cNvSpPr>
                <a:spLocks/>
              </p:cNvSpPr>
              <p:nvPr/>
            </p:nvSpPr>
            <p:spPr bwMode="auto">
              <a:xfrm>
                <a:off x="9390792" y="3677833"/>
                <a:ext cx="871390" cy="370857"/>
              </a:xfrm>
              <a:custGeom>
                <a:avLst/>
                <a:gdLst>
                  <a:gd name="T0" fmla="*/ 719 w 719"/>
                  <a:gd name="T1" fmla="*/ 306 h 306"/>
                  <a:gd name="T2" fmla="*/ 411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6" name="Freeform 209">
                <a:extLst>
                  <a:ext uri="{FF2B5EF4-FFF2-40B4-BE49-F238E27FC236}">
                    <a16:creationId xmlns:a16="http://schemas.microsoft.com/office/drawing/2014/main" xmlns="" id="{DF49DE53-83A2-421D-8804-D77DB6BCE3BB}"/>
                  </a:ext>
                </a:extLst>
              </p:cNvPr>
              <p:cNvSpPr>
                <a:spLocks/>
              </p:cNvSpPr>
              <p:nvPr/>
            </p:nvSpPr>
            <p:spPr bwMode="auto">
              <a:xfrm>
                <a:off x="9762859" y="3677833"/>
                <a:ext cx="734440" cy="370857"/>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7" name="Freeform 210">
                <a:extLst>
                  <a:ext uri="{FF2B5EF4-FFF2-40B4-BE49-F238E27FC236}">
                    <a16:creationId xmlns:a16="http://schemas.microsoft.com/office/drawing/2014/main" xmlns="" id="{46887370-BBFB-4AB5-91F2-A79A8E6762D1}"/>
                  </a:ext>
                </a:extLst>
              </p:cNvPr>
              <p:cNvSpPr>
                <a:spLocks/>
              </p:cNvSpPr>
              <p:nvPr/>
            </p:nvSpPr>
            <p:spPr bwMode="auto">
              <a:xfrm>
                <a:off x="9997977" y="3677833"/>
                <a:ext cx="871390" cy="370857"/>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8" name="Freeform 211">
                <a:extLst>
                  <a:ext uri="{FF2B5EF4-FFF2-40B4-BE49-F238E27FC236}">
                    <a16:creationId xmlns:a16="http://schemas.microsoft.com/office/drawing/2014/main" xmlns="" id="{9A67AF78-1A26-4290-B1CE-8D43A9FDA016}"/>
                  </a:ext>
                </a:extLst>
              </p:cNvPr>
              <p:cNvSpPr>
                <a:spLocks/>
              </p:cNvSpPr>
              <p:nvPr/>
            </p:nvSpPr>
            <p:spPr bwMode="auto">
              <a:xfrm>
                <a:off x="10371257" y="3677833"/>
                <a:ext cx="733228" cy="370857"/>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9" name="Freeform 212">
                <a:extLst>
                  <a:ext uri="{FF2B5EF4-FFF2-40B4-BE49-F238E27FC236}">
                    <a16:creationId xmlns:a16="http://schemas.microsoft.com/office/drawing/2014/main" xmlns="" id="{07AB850F-07E4-4E7E-9E94-3C6448F8EB1F}"/>
                  </a:ext>
                </a:extLst>
              </p:cNvPr>
              <p:cNvSpPr>
                <a:spLocks/>
              </p:cNvSpPr>
              <p:nvPr/>
            </p:nvSpPr>
            <p:spPr bwMode="auto">
              <a:xfrm>
                <a:off x="10606375"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0" name="Freeform 213">
                <a:extLst>
                  <a:ext uri="{FF2B5EF4-FFF2-40B4-BE49-F238E27FC236}">
                    <a16:creationId xmlns:a16="http://schemas.microsoft.com/office/drawing/2014/main" xmlns="" id="{976AB34E-F983-4155-8B8B-62A425172FCA}"/>
                  </a:ext>
                </a:extLst>
              </p:cNvPr>
              <p:cNvSpPr>
                <a:spLocks/>
              </p:cNvSpPr>
              <p:nvPr/>
            </p:nvSpPr>
            <p:spPr bwMode="auto">
              <a:xfrm>
                <a:off x="10978443" y="3677833"/>
                <a:ext cx="733228" cy="370857"/>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1" name="Freeform 214">
                <a:extLst>
                  <a:ext uri="{FF2B5EF4-FFF2-40B4-BE49-F238E27FC236}">
                    <a16:creationId xmlns:a16="http://schemas.microsoft.com/office/drawing/2014/main" xmlns="" id="{3A52E8C1-1187-4127-B406-22CAA3FE42E3}"/>
                  </a:ext>
                </a:extLst>
              </p:cNvPr>
              <p:cNvSpPr>
                <a:spLocks/>
              </p:cNvSpPr>
              <p:nvPr/>
            </p:nvSpPr>
            <p:spPr bwMode="auto">
              <a:xfrm>
                <a:off x="1121356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37" name="Freeform 9">
              <a:extLst>
                <a:ext uri="{FF2B5EF4-FFF2-40B4-BE49-F238E27FC236}">
                  <a16:creationId xmlns:a16="http://schemas.microsoft.com/office/drawing/2014/main" xmlns="" id="{3FD9E7FE-6AF7-45B1-8D0A-D41E035B6162}"/>
                </a:ext>
              </a:extLst>
            </p:cNvPr>
            <p:cNvSpPr>
              <a:spLocks/>
            </p:cNvSpPr>
            <p:nvPr/>
          </p:nvSpPr>
          <p:spPr bwMode="auto">
            <a:xfrm>
              <a:off x="1" y="0"/>
              <a:ext cx="344916" cy="200025"/>
            </a:xfrm>
            <a:custGeom>
              <a:avLst/>
              <a:gdLst>
                <a:gd name="connsiteX0" fmla="*/ 0 w 344916"/>
                <a:gd name="connsiteY0" fmla="*/ 0 h 200025"/>
                <a:gd name="connsiteX1" fmla="*/ 74295 w 344916"/>
                <a:gd name="connsiteY1" fmla="*/ 0 h 200025"/>
                <a:gd name="connsiteX2" fmla="*/ 344916 w 344916"/>
                <a:gd name="connsiteY2" fmla="*/ 200025 h 200025"/>
                <a:gd name="connsiteX3" fmla="*/ 143584 w 344916"/>
                <a:gd name="connsiteY3" fmla="*/ 200025 h 200025"/>
                <a:gd name="connsiteX4" fmla="*/ 0 w 344916"/>
                <a:gd name="connsiteY4" fmla="*/ 93123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916" h="200025">
                  <a:moveTo>
                    <a:pt x="0" y="0"/>
                  </a:moveTo>
                  <a:lnTo>
                    <a:pt x="74295" y="0"/>
                  </a:lnTo>
                  <a:lnTo>
                    <a:pt x="344916" y="200025"/>
                  </a:lnTo>
                  <a:lnTo>
                    <a:pt x="143584" y="200025"/>
                  </a:lnTo>
                  <a:lnTo>
                    <a:pt x="0" y="9312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sp>
          <p:nvSpPr>
            <p:cNvPr id="38" name="Freeform 209">
              <a:extLst>
                <a:ext uri="{FF2B5EF4-FFF2-40B4-BE49-F238E27FC236}">
                  <a16:creationId xmlns:a16="http://schemas.microsoft.com/office/drawing/2014/main" xmlns="" id="{785BE521-5F43-4BFF-88A6-C501791CD254}"/>
                </a:ext>
              </a:extLst>
            </p:cNvPr>
            <p:cNvSpPr>
              <a:spLocks/>
            </p:cNvSpPr>
            <p:nvPr/>
          </p:nvSpPr>
          <p:spPr bwMode="auto">
            <a:xfrm>
              <a:off x="75602" y="0"/>
              <a:ext cx="396126" cy="200025"/>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9" name="Freeform 210">
              <a:extLst>
                <a:ext uri="{FF2B5EF4-FFF2-40B4-BE49-F238E27FC236}">
                  <a16:creationId xmlns:a16="http://schemas.microsoft.com/office/drawing/2014/main" xmlns="" id="{3DDD019E-588F-4D25-93D3-503EB1BA951E}"/>
                </a:ext>
              </a:extLst>
            </p:cNvPr>
            <p:cNvSpPr>
              <a:spLocks/>
            </p:cNvSpPr>
            <p:nvPr/>
          </p:nvSpPr>
          <p:spPr bwMode="auto">
            <a:xfrm>
              <a:off x="202415" y="0"/>
              <a:ext cx="469992" cy="200025"/>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0" name="Freeform 211">
              <a:extLst>
                <a:ext uri="{FF2B5EF4-FFF2-40B4-BE49-F238E27FC236}">
                  <a16:creationId xmlns:a16="http://schemas.microsoft.com/office/drawing/2014/main" xmlns="" id="{FA0997B5-2721-4337-A719-BB8831FCF188}"/>
                </a:ext>
              </a:extLst>
            </p:cNvPr>
            <p:cNvSpPr>
              <a:spLocks/>
            </p:cNvSpPr>
            <p:nvPr/>
          </p:nvSpPr>
          <p:spPr bwMode="auto">
            <a:xfrm>
              <a:off x="403747" y="0"/>
              <a:ext cx="395473" cy="200025"/>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1" name="Freeform 212">
              <a:extLst>
                <a:ext uri="{FF2B5EF4-FFF2-40B4-BE49-F238E27FC236}">
                  <a16:creationId xmlns:a16="http://schemas.microsoft.com/office/drawing/2014/main" xmlns="" id="{688F5173-D3E0-493C-BBAD-88C8200B73AA}"/>
                </a:ext>
              </a:extLst>
            </p:cNvPr>
            <p:cNvSpPr>
              <a:spLocks/>
            </p:cNvSpPr>
            <p:nvPr/>
          </p:nvSpPr>
          <p:spPr bwMode="auto">
            <a:xfrm>
              <a:off x="530560" y="0"/>
              <a:ext cx="468031" cy="200025"/>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2" name="Freeform 213">
              <a:extLst>
                <a:ext uri="{FF2B5EF4-FFF2-40B4-BE49-F238E27FC236}">
                  <a16:creationId xmlns:a16="http://schemas.microsoft.com/office/drawing/2014/main" xmlns="" id="{60026BE0-1D19-44DD-A34A-69D4068377CE}"/>
                </a:ext>
              </a:extLst>
            </p:cNvPr>
            <p:cNvSpPr>
              <a:spLocks/>
            </p:cNvSpPr>
            <p:nvPr/>
          </p:nvSpPr>
          <p:spPr bwMode="auto">
            <a:xfrm>
              <a:off x="731238" y="0"/>
              <a:ext cx="395473" cy="200025"/>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3" name="Freeform 214">
              <a:extLst>
                <a:ext uri="{FF2B5EF4-FFF2-40B4-BE49-F238E27FC236}">
                  <a16:creationId xmlns:a16="http://schemas.microsoft.com/office/drawing/2014/main" xmlns="" id="{B7B2AF12-2014-4D77-B122-87E2382161DB}"/>
                </a:ext>
              </a:extLst>
            </p:cNvPr>
            <p:cNvSpPr>
              <a:spLocks/>
            </p:cNvSpPr>
            <p:nvPr/>
          </p:nvSpPr>
          <p:spPr bwMode="auto">
            <a:xfrm>
              <a:off x="858051" y="0"/>
              <a:ext cx="468031" cy="200025"/>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4" name="Freeform 16">
              <a:extLst>
                <a:ext uri="{FF2B5EF4-FFF2-40B4-BE49-F238E27FC236}">
                  <a16:creationId xmlns:a16="http://schemas.microsoft.com/office/drawing/2014/main" xmlns="" id="{BDD72350-9FBF-4D30-BD52-5EAC57C88F20}"/>
                </a:ext>
              </a:extLst>
            </p:cNvPr>
            <p:cNvSpPr>
              <a:spLocks/>
            </p:cNvSpPr>
            <p:nvPr userDrawn="1"/>
          </p:nvSpPr>
          <p:spPr bwMode="auto">
            <a:xfrm>
              <a:off x="0" y="94838"/>
              <a:ext cx="141623" cy="105187"/>
            </a:xfrm>
            <a:custGeom>
              <a:avLst/>
              <a:gdLst>
                <a:gd name="connsiteX0" fmla="*/ 0 w 141623"/>
                <a:gd name="connsiteY0" fmla="*/ 0 h 105187"/>
                <a:gd name="connsiteX1" fmla="*/ 141623 w 141623"/>
                <a:gd name="connsiteY1" fmla="*/ 105187 h 105187"/>
                <a:gd name="connsiteX2" fmla="*/ 16118 w 141623"/>
                <a:gd name="connsiteY2" fmla="*/ 105187 h 105187"/>
                <a:gd name="connsiteX3" fmla="*/ 0 w 141623"/>
                <a:gd name="connsiteY3" fmla="*/ 93274 h 105187"/>
              </a:gdLst>
              <a:ahLst/>
              <a:cxnLst>
                <a:cxn ang="0">
                  <a:pos x="connsiteX0" y="connsiteY0"/>
                </a:cxn>
                <a:cxn ang="0">
                  <a:pos x="connsiteX1" y="connsiteY1"/>
                </a:cxn>
                <a:cxn ang="0">
                  <a:pos x="connsiteX2" y="connsiteY2"/>
                </a:cxn>
                <a:cxn ang="0">
                  <a:pos x="connsiteX3" y="connsiteY3"/>
                </a:cxn>
              </a:cxnLst>
              <a:rect l="l" t="t" r="r" b="b"/>
              <a:pathLst>
                <a:path w="141623" h="105187">
                  <a:moveTo>
                    <a:pt x="0" y="0"/>
                  </a:moveTo>
                  <a:lnTo>
                    <a:pt x="141623" y="105187"/>
                  </a:lnTo>
                  <a:lnTo>
                    <a:pt x="16118" y="105187"/>
                  </a:lnTo>
                  <a:lnTo>
                    <a:pt x="0" y="9327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grpSp>
      <p:grpSp>
        <p:nvGrpSpPr>
          <p:cNvPr id="139" name="Group 138">
            <a:extLst>
              <a:ext uri="{FF2B5EF4-FFF2-40B4-BE49-F238E27FC236}">
                <a16:creationId xmlns:a16="http://schemas.microsoft.com/office/drawing/2014/main" xmlns="" id="{C07447D5-35B4-4271-BD0B-50787335E731}"/>
              </a:ext>
            </a:extLst>
          </p:cNvPr>
          <p:cNvGrpSpPr/>
          <p:nvPr/>
        </p:nvGrpSpPr>
        <p:grpSpPr>
          <a:xfrm>
            <a:off x="1319027" y="5331228"/>
            <a:ext cx="9144000" cy="200025"/>
            <a:chOff x="0" y="0"/>
            <a:chExt cx="12192000" cy="200025"/>
          </a:xfrm>
        </p:grpSpPr>
        <p:grpSp>
          <p:nvGrpSpPr>
            <p:cNvPr id="140" name="Group 139">
              <a:extLst>
                <a:ext uri="{FF2B5EF4-FFF2-40B4-BE49-F238E27FC236}">
                  <a16:creationId xmlns:a16="http://schemas.microsoft.com/office/drawing/2014/main" xmlns="" id="{572FE263-3B36-4BD8-925F-64EADE82FD6D}"/>
                </a:ext>
              </a:extLst>
            </p:cNvPr>
            <p:cNvGrpSpPr/>
            <p:nvPr userDrawn="1"/>
          </p:nvGrpSpPr>
          <p:grpSpPr>
            <a:xfrm>
              <a:off x="8261895" y="0"/>
              <a:ext cx="3930105" cy="200025"/>
              <a:chOff x="4905373" y="3677833"/>
              <a:chExt cx="7286628" cy="370857"/>
            </a:xfrm>
          </p:grpSpPr>
          <p:sp>
            <p:nvSpPr>
              <p:cNvPr id="195" name="Freeform 193">
                <a:extLst>
                  <a:ext uri="{FF2B5EF4-FFF2-40B4-BE49-F238E27FC236}">
                    <a16:creationId xmlns:a16="http://schemas.microsoft.com/office/drawing/2014/main" xmlns="" id="{1D54C100-22FE-4325-A340-51D2CC22274C}"/>
                  </a:ext>
                </a:extLst>
              </p:cNvPr>
              <p:cNvSpPr>
                <a:spLocks/>
              </p:cNvSpPr>
              <p:nvPr/>
            </p:nvSpPr>
            <p:spPr bwMode="auto">
              <a:xfrm>
                <a:off x="4905373" y="3677833"/>
                <a:ext cx="733228" cy="370857"/>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6" name="Freeform 194">
                <a:extLst>
                  <a:ext uri="{FF2B5EF4-FFF2-40B4-BE49-F238E27FC236}">
                    <a16:creationId xmlns:a16="http://schemas.microsoft.com/office/drawing/2014/main" xmlns="" id="{9899EA03-1C7E-4F08-9837-7B06CB35E313}"/>
                  </a:ext>
                </a:extLst>
              </p:cNvPr>
              <p:cNvSpPr>
                <a:spLocks/>
              </p:cNvSpPr>
              <p:nvPr/>
            </p:nvSpPr>
            <p:spPr bwMode="auto">
              <a:xfrm>
                <a:off x="514049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7" name="Freeform 195">
                <a:extLst>
                  <a:ext uri="{FF2B5EF4-FFF2-40B4-BE49-F238E27FC236}">
                    <a16:creationId xmlns:a16="http://schemas.microsoft.com/office/drawing/2014/main" xmlns="" id="{64925FB8-6299-4078-90B3-FB985E8ABFD5}"/>
                  </a:ext>
                </a:extLst>
              </p:cNvPr>
              <p:cNvSpPr>
                <a:spLocks/>
              </p:cNvSpPr>
              <p:nvPr/>
            </p:nvSpPr>
            <p:spPr bwMode="auto">
              <a:xfrm>
                <a:off x="5512559" y="3677833"/>
                <a:ext cx="734440" cy="370857"/>
              </a:xfrm>
              <a:custGeom>
                <a:avLst/>
                <a:gdLst>
                  <a:gd name="T0" fmla="*/ 606 w 606"/>
                  <a:gd name="T1" fmla="*/ 306 h 306"/>
                  <a:gd name="T2" fmla="*/ 412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2"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8" name="Freeform 196">
                <a:extLst>
                  <a:ext uri="{FF2B5EF4-FFF2-40B4-BE49-F238E27FC236}">
                    <a16:creationId xmlns:a16="http://schemas.microsoft.com/office/drawing/2014/main" xmlns="" id="{AF8CA215-5622-44FF-8528-595A44BDBF05}"/>
                  </a:ext>
                </a:extLst>
              </p:cNvPr>
              <p:cNvSpPr>
                <a:spLocks/>
              </p:cNvSpPr>
              <p:nvPr/>
            </p:nvSpPr>
            <p:spPr bwMode="auto">
              <a:xfrm>
                <a:off x="5747677" y="3677833"/>
                <a:ext cx="868967" cy="370857"/>
              </a:xfrm>
              <a:custGeom>
                <a:avLst/>
                <a:gdLst>
                  <a:gd name="T0" fmla="*/ 717 w 717"/>
                  <a:gd name="T1" fmla="*/ 306 h 306"/>
                  <a:gd name="T2" fmla="*/ 412 w 717"/>
                  <a:gd name="T3" fmla="*/ 306 h 306"/>
                  <a:gd name="T4" fmla="*/ 0 w 717"/>
                  <a:gd name="T5" fmla="*/ 0 h 306"/>
                  <a:gd name="T6" fmla="*/ 305 w 717"/>
                  <a:gd name="T7" fmla="*/ 0 h 306"/>
                  <a:gd name="T8" fmla="*/ 717 w 717"/>
                  <a:gd name="T9" fmla="*/ 306 h 306"/>
                </a:gdLst>
                <a:ahLst/>
                <a:cxnLst>
                  <a:cxn ang="0">
                    <a:pos x="T0" y="T1"/>
                  </a:cxn>
                  <a:cxn ang="0">
                    <a:pos x="T2" y="T3"/>
                  </a:cxn>
                  <a:cxn ang="0">
                    <a:pos x="T4" y="T5"/>
                  </a:cxn>
                  <a:cxn ang="0">
                    <a:pos x="T6" y="T7"/>
                  </a:cxn>
                  <a:cxn ang="0">
                    <a:pos x="T8" y="T9"/>
                  </a:cxn>
                </a:cxnLst>
                <a:rect l="0" t="0" r="r" b="b"/>
                <a:pathLst>
                  <a:path w="717" h="306">
                    <a:moveTo>
                      <a:pt x="717" y="306"/>
                    </a:moveTo>
                    <a:lnTo>
                      <a:pt x="412" y="306"/>
                    </a:lnTo>
                    <a:lnTo>
                      <a:pt x="0" y="0"/>
                    </a:lnTo>
                    <a:lnTo>
                      <a:pt x="305" y="0"/>
                    </a:lnTo>
                    <a:lnTo>
                      <a:pt x="717"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9" name="Freeform 197">
                <a:extLst>
                  <a:ext uri="{FF2B5EF4-FFF2-40B4-BE49-F238E27FC236}">
                    <a16:creationId xmlns:a16="http://schemas.microsoft.com/office/drawing/2014/main" xmlns="" id="{4AF2E25B-291D-4C8B-AC53-8EDE864C31BE}"/>
                  </a:ext>
                </a:extLst>
              </p:cNvPr>
              <p:cNvSpPr>
                <a:spLocks/>
              </p:cNvSpPr>
              <p:nvPr/>
            </p:nvSpPr>
            <p:spPr bwMode="auto">
              <a:xfrm>
                <a:off x="6120957" y="3677833"/>
                <a:ext cx="733228" cy="370857"/>
              </a:xfrm>
              <a:custGeom>
                <a:avLst/>
                <a:gdLst>
                  <a:gd name="T0" fmla="*/ 605 w 605"/>
                  <a:gd name="T1" fmla="*/ 306 h 306"/>
                  <a:gd name="T2" fmla="*/ 411 w 605"/>
                  <a:gd name="T3" fmla="*/ 306 h 306"/>
                  <a:gd name="T4" fmla="*/ 0 w 605"/>
                  <a:gd name="T5" fmla="*/ 0 h 306"/>
                  <a:gd name="T6" fmla="*/ 191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1"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0" name="Freeform 198">
                <a:extLst>
                  <a:ext uri="{FF2B5EF4-FFF2-40B4-BE49-F238E27FC236}">
                    <a16:creationId xmlns:a16="http://schemas.microsoft.com/office/drawing/2014/main" xmlns="" id="{700434B2-5718-47B1-86CF-0F3C30697CA2}"/>
                  </a:ext>
                </a:extLst>
              </p:cNvPr>
              <p:cNvSpPr>
                <a:spLocks/>
              </p:cNvSpPr>
              <p:nvPr/>
            </p:nvSpPr>
            <p:spPr bwMode="auto">
              <a:xfrm>
                <a:off x="6352439" y="3677833"/>
                <a:ext cx="871390" cy="370857"/>
              </a:xfrm>
              <a:custGeom>
                <a:avLst/>
                <a:gdLst>
                  <a:gd name="T0" fmla="*/ 719 w 719"/>
                  <a:gd name="T1" fmla="*/ 306 h 306"/>
                  <a:gd name="T2" fmla="*/ 414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4"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1" name="Freeform 199">
                <a:extLst>
                  <a:ext uri="{FF2B5EF4-FFF2-40B4-BE49-F238E27FC236}">
                    <a16:creationId xmlns:a16="http://schemas.microsoft.com/office/drawing/2014/main" xmlns="" id="{1FAA71A3-1327-4473-9645-801D27EA06E0}"/>
                  </a:ext>
                </a:extLst>
              </p:cNvPr>
              <p:cNvSpPr>
                <a:spLocks/>
              </p:cNvSpPr>
              <p:nvPr/>
            </p:nvSpPr>
            <p:spPr bwMode="auto">
              <a:xfrm>
                <a:off x="6728142" y="3677833"/>
                <a:ext cx="733228" cy="370857"/>
              </a:xfrm>
              <a:custGeom>
                <a:avLst/>
                <a:gdLst>
                  <a:gd name="T0" fmla="*/ 605 w 605"/>
                  <a:gd name="T1" fmla="*/ 306 h 306"/>
                  <a:gd name="T2" fmla="*/ 411 w 605"/>
                  <a:gd name="T3" fmla="*/ 306 h 306"/>
                  <a:gd name="T4" fmla="*/ 0 w 605"/>
                  <a:gd name="T5" fmla="*/ 0 h 306"/>
                  <a:gd name="T6" fmla="*/ 192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2"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2" name="Freeform 200">
                <a:extLst>
                  <a:ext uri="{FF2B5EF4-FFF2-40B4-BE49-F238E27FC236}">
                    <a16:creationId xmlns:a16="http://schemas.microsoft.com/office/drawing/2014/main" xmlns="" id="{D9EDA389-97FD-4AF5-8F8E-01AC083E0AE9}"/>
                  </a:ext>
                </a:extLst>
              </p:cNvPr>
              <p:cNvSpPr>
                <a:spLocks/>
              </p:cNvSpPr>
              <p:nvPr/>
            </p:nvSpPr>
            <p:spPr bwMode="auto">
              <a:xfrm>
                <a:off x="6960836" y="3677833"/>
                <a:ext cx="870178" cy="370857"/>
              </a:xfrm>
              <a:custGeom>
                <a:avLst/>
                <a:gdLst>
                  <a:gd name="T0" fmla="*/ 718 w 718"/>
                  <a:gd name="T1" fmla="*/ 306 h 306"/>
                  <a:gd name="T2" fmla="*/ 413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3"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3" name="Freeform 201">
                <a:extLst>
                  <a:ext uri="{FF2B5EF4-FFF2-40B4-BE49-F238E27FC236}">
                    <a16:creationId xmlns:a16="http://schemas.microsoft.com/office/drawing/2014/main" xmlns="" id="{3E1BB5D3-FA9B-4723-ADFF-50D9EA809CEB}"/>
                  </a:ext>
                </a:extLst>
              </p:cNvPr>
              <p:cNvSpPr>
                <a:spLocks/>
              </p:cNvSpPr>
              <p:nvPr/>
            </p:nvSpPr>
            <p:spPr bwMode="auto">
              <a:xfrm>
                <a:off x="733532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4" name="Freeform 202">
                <a:extLst>
                  <a:ext uri="{FF2B5EF4-FFF2-40B4-BE49-F238E27FC236}">
                    <a16:creationId xmlns:a16="http://schemas.microsoft.com/office/drawing/2014/main" xmlns="" id="{381DF393-FF52-4D2C-939C-26A087BD6B05}"/>
                  </a:ext>
                </a:extLst>
              </p:cNvPr>
              <p:cNvSpPr>
                <a:spLocks/>
              </p:cNvSpPr>
              <p:nvPr/>
            </p:nvSpPr>
            <p:spPr bwMode="auto">
              <a:xfrm>
                <a:off x="7568022" y="3677833"/>
                <a:ext cx="871390" cy="370857"/>
              </a:xfrm>
              <a:custGeom>
                <a:avLst/>
                <a:gdLst>
                  <a:gd name="T0" fmla="*/ 719 w 719"/>
                  <a:gd name="T1" fmla="*/ 306 h 306"/>
                  <a:gd name="T2" fmla="*/ 411 w 719"/>
                  <a:gd name="T3" fmla="*/ 306 h 306"/>
                  <a:gd name="T4" fmla="*/ 0 w 719"/>
                  <a:gd name="T5" fmla="*/ 0 h 306"/>
                  <a:gd name="T6" fmla="*/ 307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7"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5" name="Freeform 203">
                <a:extLst>
                  <a:ext uri="{FF2B5EF4-FFF2-40B4-BE49-F238E27FC236}">
                    <a16:creationId xmlns:a16="http://schemas.microsoft.com/office/drawing/2014/main" xmlns="" id="{F1282FEC-2A3C-427B-B6CE-5F95471E48DE}"/>
                  </a:ext>
                </a:extLst>
              </p:cNvPr>
              <p:cNvSpPr>
                <a:spLocks/>
              </p:cNvSpPr>
              <p:nvPr/>
            </p:nvSpPr>
            <p:spPr bwMode="auto">
              <a:xfrm>
                <a:off x="7943726" y="3677833"/>
                <a:ext cx="730804" cy="370857"/>
              </a:xfrm>
              <a:custGeom>
                <a:avLst/>
                <a:gdLst>
                  <a:gd name="T0" fmla="*/ 603 w 603"/>
                  <a:gd name="T1" fmla="*/ 306 h 306"/>
                  <a:gd name="T2" fmla="*/ 411 w 603"/>
                  <a:gd name="T3" fmla="*/ 306 h 306"/>
                  <a:gd name="T4" fmla="*/ 0 w 603"/>
                  <a:gd name="T5" fmla="*/ 0 h 306"/>
                  <a:gd name="T6" fmla="*/ 191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1"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6" name="Freeform 204">
                <a:extLst>
                  <a:ext uri="{FF2B5EF4-FFF2-40B4-BE49-F238E27FC236}">
                    <a16:creationId xmlns:a16="http://schemas.microsoft.com/office/drawing/2014/main" xmlns="" id="{BBD72AC1-F9ED-407D-A635-587196058830}"/>
                  </a:ext>
                </a:extLst>
              </p:cNvPr>
              <p:cNvSpPr>
                <a:spLocks/>
              </p:cNvSpPr>
              <p:nvPr/>
            </p:nvSpPr>
            <p:spPr bwMode="auto">
              <a:xfrm>
                <a:off x="8175208" y="3677833"/>
                <a:ext cx="871390" cy="370857"/>
              </a:xfrm>
              <a:custGeom>
                <a:avLst/>
                <a:gdLst>
                  <a:gd name="T0" fmla="*/ 719 w 719"/>
                  <a:gd name="T1" fmla="*/ 306 h 306"/>
                  <a:gd name="T2" fmla="*/ 412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7" name="Freeform 205">
                <a:extLst>
                  <a:ext uri="{FF2B5EF4-FFF2-40B4-BE49-F238E27FC236}">
                    <a16:creationId xmlns:a16="http://schemas.microsoft.com/office/drawing/2014/main" xmlns="" id="{ED53DB51-A609-4D49-A141-A4288049F170}"/>
                  </a:ext>
                </a:extLst>
              </p:cNvPr>
              <p:cNvSpPr>
                <a:spLocks/>
              </p:cNvSpPr>
              <p:nvPr/>
            </p:nvSpPr>
            <p:spPr bwMode="auto">
              <a:xfrm>
                <a:off x="8550912" y="3677833"/>
                <a:ext cx="730804" cy="370857"/>
              </a:xfrm>
              <a:custGeom>
                <a:avLst/>
                <a:gdLst>
                  <a:gd name="T0" fmla="*/ 603 w 603"/>
                  <a:gd name="T1" fmla="*/ 306 h 306"/>
                  <a:gd name="T2" fmla="*/ 411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8" name="Freeform 206">
                <a:extLst>
                  <a:ext uri="{FF2B5EF4-FFF2-40B4-BE49-F238E27FC236}">
                    <a16:creationId xmlns:a16="http://schemas.microsoft.com/office/drawing/2014/main" xmlns="" id="{3DC7DE64-3A64-440F-BE4D-F3D5D94247A0}"/>
                  </a:ext>
                </a:extLst>
              </p:cNvPr>
              <p:cNvSpPr>
                <a:spLocks/>
              </p:cNvSpPr>
              <p:nvPr/>
            </p:nvSpPr>
            <p:spPr bwMode="auto">
              <a:xfrm>
                <a:off x="8783606" y="3677833"/>
                <a:ext cx="870178" cy="370857"/>
              </a:xfrm>
              <a:custGeom>
                <a:avLst/>
                <a:gdLst>
                  <a:gd name="T0" fmla="*/ 718 w 718"/>
                  <a:gd name="T1" fmla="*/ 306 h 306"/>
                  <a:gd name="T2" fmla="*/ 411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1"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9" name="Freeform 207">
                <a:extLst>
                  <a:ext uri="{FF2B5EF4-FFF2-40B4-BE49-F238E27FC236}">
                    <a16:creationId xmlns:a16="http://schemas.microsoft.com/office/drawing/2014/main" xmlns="" id="{AB6A942C-E72C-4992-A363-DC05281311FD}"/>
                  </a:ext>
                </a:extLst>
              </p:cNvPr>
              <p:cNvSpPr>
                <a:spLocks/>
              </p:cNvSpPr>
              <p:nvPr/>
            </p:nvSpPr>
            <p:spPr bwMode="auto">
              <a:xfrm>
                <a:off x="915809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10" name="Freeform 208">
                <a:extLst>
                  <a:ext uri="{FF2B5EF4-FFF2-40B4-BE49-F238E27FC236}">
                    <a16:creationId xmlns:a16="http://schemas.microsoft.com/office/drawing/2014/main" xmlns="" id="{5D621B6E-FCDB-4118-A094-4BADF698D895}"/>
                  </a:ext>
                </a:extLst>
              </p:cNvPr>
              <p:cNvSpPr>
                <a:spLocks/>
              </p:cNvSpPr>
              <p:nvPr/>
            </p:nvSpPr>
            <p:spPr bwMode="auto">
              <a:xfrm>
                <a:off x="9390792" y="3677833"/>
                <a:ext cx="871390" cy="370857"/>
              </a:xfrm>
              <a:custGeom>
                <a:avLst/>
                <a:gdLst>
                  <a:gd name="T0" fmla="*/ 719 w 719"/>
                  <a:gd name="T1" fmla="*/ 306 h 306"/>
                  <a:gd name="T2" fmla="*/ 411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11" name="Freeform 209">
                <a:extLst>
                  <a:ext uri="{FF2B5EF4-FFF2-40B4-BE49-F238E27FC236}">
                    <a16:creationId xmlns:a16="http://schemas.microsoft.com/office/drawing/2014/main" xmlns="" id="{624D1E15-AA64-422B-A913-9366132FC53A}"/>
                  </a:ext>
                </a:extLst>
              </p:cNvPr>
              <p:cNvSpPr>
                <a:spLocks/>
              </p:cNvSpPr>
              <p:nvPr/>
            </p:nvSpPr>
            <p:spPr bwMode="auto">
              <a:xfrm>
                <a:off x="9762859" y="3677833"/>
                <a:ext cx="734440" cy="370857"/>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12" name="Freeform 210">
                <a:extLst>
                  <a:ext uri="{FF2B5EF4-FFF2-40B4-BE49-F238E27FC236}">
                    <a16:creationId xmlns:a16="http://schemas.microsoft.com/office/drawing/2014/main" xmlns="" id="{38EB80C6-9366-44AB-B932-F77944631476}"/>
                  </a:ext>
                </a:extLst>
              </p:cNvPr>
              <p:cNvSpPr>
                <a:spLocks/>
              </p:cNvSpPr>
              <p:nvPr/>
            </p:nvSpPr>
            <p:spPr bwMode="auto">
              <a:xfrm>
                <a:off x="9997977" y="3677833"/>
                <a:ext cx="871390" cy="370857"/>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13" name="Freeform 211">
                <a:extLst>
                  <a:ext uri="{FF2B5EF4-FFF2-40B4-BE49-F238E27FC236}">
                    <a16:creationId xmlns:a16="http://schemas.microsoft.com/office/drawing/2014/main" xmlns="" id="{4166CAD4-D482-4BE7-9254-5BBC7E073101}"/>
                  </a:ext>
                </a:extLst>
              </p:cNvPr>
              <p:cNvSpPr>
                <a:spLocks/>
              </p:cNvSpPr>
              <p:nvPr/>
            </p:nvSpPr>
            <p:spPr bwMode="auto">
              <a:xfrm>
                <a:off x="10371257" y="3677833"/>
                <a:ext cx="733228" cy="370857"/>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14" name="Freeform 212">
                <a:extLst>
                  <a:ext uri="{FF2B5EF4-FFF2-40B4-BE49-F238E27FC236}">
                    <a16:creationId xmlns:a16="http://schemas.microsoft.com/office/drawing/2014/main" xmlns="" id="{80BE2F15-0583-4C35-ABA1-65CA7E96462D}"/>
                  </a:ext>
                </a:extLst>
              </p:cNvPr>
              <p:cNvSpPr>
                <a:spLocks/>
              </p:cNvSpPr>
              <p:nvPr/>
            </p:nvSpPr>
            <p:spPr bwMode="auto">
              <a:xfrm>
                <a:off x="10606375"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15" name="Freeform 213">
                <a:extLst>
                  <a:ext uri="{FF2B5EF4-FFF2-40B4-BE49-F238E27FC236}">
                    <a16:creationId xmlns:a16="http://schemas.microsoft.com/office/drawing/2014/main" xmlns="" id="{454EE17E-9931-4FA0-B480-D57C4B866F4B}"/>
                  </a:ext>
                </a:extLst>
              </p:cNvPr>
              <p:cNvSpPr>
                <a:spLocks/>
              </p:cNvSpPr>
              <p:nvPr/>
            </p:nvSpPr>
            <p:spPr bwMode="auto">
              <a:xfrm>
                <a:off x="10978443" y="3677833"/>
                <a:ext cx="733228" cy="370857"/>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16" name="Freeform 214">
                <a:extLst>
                  <a:ext uri="{FF2B5EF4-FFF2-40B4-BE49-F238E27FC236}">
                    <a16:creationId xmlns:a16="http://schemas.microsoft.com/office/drawing/2014/main" xmlns="" id="{94A57C8A-D4D7-423B-818E-BC331CC766FA}"/>
                  </a:ext>
                </a:extLst>
              </p:cNvPr>
              <p:cNvSpPr>
                <a:spLocks/>
              </p:cNvSpPr>
              <p:nvPr/>
            </p:nvSpPr>
            <p:spPr bwMode="auto">
              <a:xfrm>
                <a:off x="1121356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17" name="Freeform 83">
                <a:extLst>
                  <a:ext uri="{FF2B5EF4-FFF2-40B4-BE49-F238E27FC236}">
                    <a16:creationId xmlns:a16="http://schemas.microsoft.com/office/drawing/2014/main" xmlns="" id="{B57ECED8-3E75-4B2A-90D1-790C0C48A06E}"/>
                  </a:ext>
                </a:extLst>
              </p:cNvPr>
              <p:cNvSpPr>
                <a:spLocks/>
              </p:cNvSpPr>
              <p:nvPr/>
            </p:nvSpPr>
            <p:spPr bwMode="auto">
              <a:xfrm>
                <a:off x="11585630" y="3677833"/>
                <a:ext cx="606371" cy="370857"/>
              </a:xfrm>
              <a:custGeom>
                <a:avLst/>
                <a:gdLst>
                  <a:gd name="connsiteX0" fmla="*/ 0 w 606371"/>
                  <a:gd name="connsiteY0" fmla="*/ 0 h 370857"/>
                  <a:gd name="connsiteX1" fmla="*/ 235118 w 606371"/>
                  <a:gd name="connsiteY1" fmla="*/ 0 h 370857"/>
                  <a:gd name="connsiteX2" fmla="*/ 606371 w 606371"/>
                  <a:gd name="connsiteY2" fmla="*/ 275738 h 370857"/>
                  <a:gd name="connsiteX3" fmla="*/ 606371 w 606371"/>
                  <a:gd name="connsiteY3" fmla="*/ 370857 h 370857"/>
                  <a:gd name="connsiteX4" fmla="*/ 499322 w 606371"/>
                  <a:gd name="connsiteY4" fmla="*/ 370857 h 370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371" h="370857">
                    <a:moveTo>
                      <a:pt x="0" y="0"/>
                    </a:moveTo>
                    <a:lnTo>
                      <a:pt x="235118" y="0"/>
                    </a:lnTo>
                    <a:lnTo>
                      <a:pt x="606371" y="275738"/>
                    </a:lnTo>
                    <a:lnTo>
                      <a:pt x="606371" y="370857"/>
                    </a:lnTo>
                    <a:lnTo>
                      <a:pt x="499322" y="37085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sp>
            <p:nvSpPr>
              <p:cNvPr id="218" name="Freeform 84">
                <a:extLst>
                  <a:ext uri="{FF2B5EF4-FFF2-40B4-BE49-F238E27FC236}">
                    <a16:creationId xmlns:a16="http://schemas.microsoft.com/office/drawing/2014/main" xmlns="" id="{A2C10487-7CAE-46BD-A0BB-242EF856310C}"/>
                  </a:ext>
                </a:extLst>
              </p:cNvPr>
              <p:cNvSpPr>
                <a:spLocks/>
              </p:cNvSpPr>
              <p:nvPr/>
            </p:nvSpPr>
            <p:spPr bwMode="auto">
              <a:xfrm>
                <a:off x="11820747" y="3677833"/>
                <a:ext cx="371253" cy="275737"/>
              </a:xfrm>
              <a:custGeom>
                <a:avLst/>
                <a:gdLst>
                  <a:gd name="connsiteX0" fmla="*/ 0 w 371253"/>
                  <a:gd name="connsiteY0" fmla="*/ 0 h 275737"/>
                  <a:gd name="connsiteX1" fmla="*/ 369644 w 371253"/>
                  <a:gd name="connsiteY1" fmla="*/ 0 h 275737"/>
                  <a:gd name="connsiteX2" fmla="*/ 371253 w 371253"/>
                  <a:gd name="connsiteY2" fmla="*/ 1195 h 275737"/>
                  <a:gd name="connsiteX3" fmla="*/ 371253 w 371253"/>
                  <a:gd name="connsiteY3" fmla="*/ 275737 h 275737"/>
                </a:gdLst>
                <a:ahLst/>
                <a:cxnLst>
                  <a:cxn ang="0">
                    <a:pos x="connsiteX0" y="connsiteY0"/>
                  </a:cxn>
                  <a:cxn ang="0">
                    <a:pos x="connsiteX1" y="connsiteY1"/>
                  </a:cxn>
                  <a:cxn ang="0">
                    <a:pos x="connsiteX2" y="connsiteY2"/>
                  </a:cxn>
                  <a:cxn ang="0">
                    <a:pos x="connsiteX3" y="connsiteY3"/>
                  </a:cxn>
                </a:cxnLst>
                <a:rect l="l" t="t" r="r" b="b"/>
                <a:pathLst>
                  <a:path w="371253" h="275737">
                    <a:moveTo>
                      <a:pt x="0" y="0"/>
                    </a:moveTo>
                    <a:lnTo>
                      <a:pt x="369644" y="0"/>
                    </a:lnTo>
                    <a:lnTo>
                      <a:pt x="371253" y="1195"/>
                    </a:lnTo>
                    <a:lnTo>
                      <a:pt x="371253" y="27573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grpSp>
        <p:grpSp>
          <p:nvGrpSpPr>
            <p:cNvPr id="141" name="Group 140">
              <a:extLst>
                <a:ext uri="{FF2B5EF4-FFF2-40B4-BE49-F238E27FC236}">
                  <a16:creationId xmlns:a16="http://schemas.microsoft.com/office/drawing/2014/main" xmlns="" id="{5BC5EF5E-2418-42CD-98B5-75956D1ED1DA}"/>
                </a:ext>
              </a:extLst>
            </p:cNvPr>
            <p:cNvGrpSpPr/>
            <p:nvPr userDrawn="1"/>
          </p:nvGrpSpPr>
          <p:grpSpPr>
            <a:xfrm>
              <a:off x="4658188" y="0"/>
              <a:ext cx="3870406" cy="200025"/>
              <a:chOff x="4905373" y="3677833"/>
              <a:chExt cx="7175943" cy="370857"/>
            </a:xfrm>
          </p:grpSpPr>
          <p:sp>
            <p:nvSpPr>
              <p:cNvPr id="173" name="Freeform 193">
                <a:extLst>
                  <a:ext uri="{FF2B5EF4-FFF2-40B4-BE49-F238E27FC236}">
                    <a16:creationId xmlns:a16="http://schemas.microsoft.com/office/drawing/2014/main" xmlns="" id="{58837761-7C64-4C4A-9DEE-17EAC3AA8619}"/>
                  </a:ext>
                </a:extLst>
              </p:cNvPr>
              <p:cNvSpPr>
                <a:spLocks/>
              </p:cNvSpPr>
              <p:nvPr/>
            </p:nvSpPr>
            <p:spPr bwMode="auto">
              <a:xfrm>
                <a:off x="4905373" y="3677833"/>
                <a:ext cx="733228" cy="370857"/>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74" name="Freeform 194">
                <a:extLst>
                  <a:ext uri="{FF2B5EF4-FFF2-40B4-BE49-F238E27FC236}">
                    <a16:creationId xmlns:a16="http://schemas.microsoft.com/office/drawing/2014/main" xmlns="" id="{B54DF421-AB96-4C2D-9170-47F6DB4CF463}"/>
                  </a:ext>
                </a:extLst>
              </p:cNvPr>
              <p:cNvSpPr>
                <a:spLocks/>
              </p:cNvSpPr>
              <p:nvPr/>
            </p:nvSpPr>
            <p:spPr bwMode="auto">
              <a:xfrm>
                <a:off x="514049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75" name="Freeform 195">
                <a:extLst>
                  <a:ext uri="{FF2B5EF4-FFF2-40B4-BE49-F238E27FC236}">
                    <a16:creationId xmlns:a16="http://schemas.microsoft.com/office/drawing/2014/main" xmlns="" id="{56FA1ED2-1060-40BE-807E-F280C65CFE9A}"/>
                  </a:ext>
                </a:extLst>
              </p:cNvPr>
              <p:cNvSpPr>
                <a:spLocks/>
              </p:cNvSpPr>
              <p:nvPr/>
            </p:nvSpPr>
            <p:spPr bwMode="auto">
              <a:xfrm>
                <a:off x="5512559" y="3677833"/>
                <a:ext cx="734440" cy="370857"/>
              </a:xfrm>
              <a:custGeom>
                <a:avLst/>
                <a:gdLst>
                  <a:gd name="T0" fmla="*/ 606 w 606"/>
                  <a:gd name="T1" fmla="*/ 306 h 306"/>
                  <a:gd name="T2" fmla="*/ 412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2"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76" name="Freeform 196">
                <a:extLst>
                  <a:ext uri="{FF2B5EF4-FFF2-40B4-BE49-F238E27FC236}">
                    <a16:creationId xmlns:a16="http://schemas.microsoft.com/office/drawing/2014/main" xmlns="" id="{FCA6EFC5-0035-4471-8AFE-CDBD45D338F4}"/>
                  </a:ext>
                </a:extLst>
              </p:cNvPr>
              <p:cNvSpPr>
                <a:spLocks/>
              </p:cNvSpPr>
              <p:nvPr/>
            </p:nvSpPr>
            <p:spPr bwMode="auto">
              <a:xfrm>
                <a:off x="5747677" y="3677833"/>
                <a:ext cx="868967" cy="370857"/>
              </a:xfrm>
              <a:custGeom>
                <a:avLst/>
                <a:gdLst>
                  <a:gd name="T0" fmla="*/ 717 w 717"/>
                  <a:gd name="T1" fmla="*/ 306 h 306"/>
                  <a:gd name="T2" fmla="*/ 412 w 717"/>
                  <a:gd name="T3" fmla="*/ 306 h 306"/>
                  <a:gd name="T4" fmla="*/ 0 w 717"/>
                  <a:gd name="T5" fmla="*/ 0 h 306"/>
                  <a:gd name="T6" fmla="*/ 305 w 717"/>
                  <a:gd name="T7" fmla="*/ 0 h 306"/>
                  <a:gd name="T8" fmla="*/ 717 w 717"/>
                  <a:gd name="T9" fmla="*/ 306 h 306"/>
                </a:gdLst>
                <a:ahLst/>
                <a:cxnLst>
                  <a:cxn ang="0">
                    <a:pos x="T0" y="T1"/>
                  </a:cxn>
                  <a:cxn ang="0">
                    <a:pos x="T2" y="T3"/>
                  </a:cxn>
                  <a:cxn ang="0">
                    <a:pos x="T4" y="T5"/>
                  </a:cxn>
                  <a:cxn ang="0">
                    <a:pos x="T6" y="T7"/>
                  </a:cxn>
                  <a:cxn ang="0">
                    <a:pos x="T8" y="T9"/>
                  </a:cxn>
                </a:cxnLst>
                <a:rect l="0" t="0" r="r" b="b"/>
                <a:pathLst>
                  <a:path w="717" h="306">
                    <a:moveTo>
                      <a:pt x="717" y="306"/>
                    </a:moveTo>
                    <a:lnTo>
                      <a:pt x="412" y="306"/>
                    </a:lnTo>
                    <a:lnTo>
                      <a:pt x="0" y="0"/>
                    </a:lnTo>
                    <a:lnTo>
                      <a:pt x="305" y="0"/>
                    </a:lnTo>
                    <a:lnTo>
                      <a:pt x="717"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77" name="Freeform 197">
                <a:extLst>
                  <a:ext uri="{FF2B5EF4-FFF2-40B4-BE49-F238E27FC236}">
                    <a16:creationId xmlns:a16="http://schemas.microsoft.com/office/drawing/2014/main" xmlns="" id="{B9705CC1-2140-4A6D-822D-5BA7AE11CA3E}"/>
                  </a:ext>
                </a:extLst>
              </p:cNvPr>
              <p:cNvSpPr>
                <a:spLocks/>
              </p:cNvSpPr>
              <p:nvPr/>
            </p:nvSpPr>
            <p:spPr bwMode="auto">
              <a:xfrm>
                <a:off x="6120957" y="3677833"/>
                <a:ext cx="733228" cy="370857"/>
              </a:xfrm>
              <a:custGeom>
                <a:avLst/>
                <a:gdLst>
                  <a:gd name="T0" fmla="*/ 605 w 605"/>
                  <a:gd name="T1" fmla="*/ 306 h 306"/>
                  <a:gd name="T2" fmla="*/ 411 w 605"/>
                  <a:gd name="T3" fmla="*/ 306 h 306"/>
                  <a:gd name="T4" fmla="*/ 0 w 605"/>
                  <a:gd name="T5" fmla="*/ 0 h 306"/>
                  <a:gd name="T6" fmla="*/ 191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1"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78" name="Freeform 198">
                <a:extLst>
                  <a:ext uri="{FF2B5EF4-FFF2-40B4-BE49-F238E27FC236}">
                    <a16:creationId xmlns:a16="http://schemas.microsoft.com/office/drawing/2014/main" xmlns="" id="{89D129D8-7175-4F4F-84B1-B526EE78276D}"/>
                  </a:ext>
                </a:extLst>
              </p:cNvPr>
              <p:cNvSpPr>
                <a:spLocks/>
              </p:cNvSpPr>
              <p:nvPr/>
            </p:nvSpPr>
            <p:spPr bwMode="auto">
              <a:xfrm>
                <a:off x="6352439" y="3677833"/>
                <a:ext cx="871390" cy="370857"/>
              </a:xfrm>
              <a:custGeom>
                <a:avLst/>
                <a:gdLst>
                  <a:gd name="T0" fmla="*/ 719 w 719"/>
                  <a:gd name="T1" fmla="*/ 306 h 306"/>
                  <a:gd name="T2" fmla="*/ 414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4"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79" name="Freeform 199">
                <a:extLst>
                  <a:ext uri="{FF2B5EF4-FFF2-40B4-BE49-F238E27FC236}">
                    <a16:creationId xmlns:a16="http://schemas.microsoft.com/office/drawing/2014/main" xmlns="" id="{12F0C2C9-8086-47A6-BDFB-8A19FA5C6B58}"/>
                  </a:ext>
                </a:extLst>
              </p:cNvPr>
              <p:cNvSpPr>
                <a:spLocks/>
              </p:cNvSpPr>
              <p:nvPr/>
            </p:nvSpPr>
            <p:spPr bwMode="auto">
              <a:xfrm>
                <a:off x="6728142" y="3677833"/>
                <a:ext cx="733228" cy="370857"/>
              </a:xfrm>
              <a:custGeom>
                <a:avLst/>
                <a:gdLst>
                  <a:gd name="T0" fmla="*/ 605 w 605"/>
                  <a:gd name="T1" fmla="*/ 306 h 306"/>
                  <a:gd name="T2" fmla="*/ 411 w 605"/>
                  <a:gd name="T3" fmla="*/ 306 h 306"/>
                  <a:gd name="T4" fmla="*/ 0 w 605"/>
                  <a:gd name="T5" fmla="*/ 0 h 306"/>
                  <a:gd name="T6" fmla="*/ 192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2"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0" name="Freeform 200">
                <a:extLst>
                  <a:ext uri="{FF2B5EF4-FFF2-40B4-BE49-F238E27FC236}">
                    <a16:creationId xmlns:a16="http://schemas.microsoft.com/office/drawing/2014/main" xmlns="" id="{EA1F048B-96D1-4EA7-8E19-A1970567E0D8}"/>
                  </a:ext>
                </a:extLst>
              </p:cNvPr>
              <p:cNvSpPr>
                <a:spLocks/>
              </p:cNvSpPr>
              <p:nvPr/>
            </p:nvSpPr>
            <p:spPr bwMode="auto">
              <a:xfrm>
                <a:off x="6960836" y="3677833"/>
                <a:ext cx="870178" cy="370857"/>
              </a:xfrm>
              <a:custGeom>
                <a:avLst/>
                <a:gdLst>
                  <a:gd name="T0" fmla="*/ 718 w 718"/>
                  <a:gd name="T1" fmla="*/ 306 h 306"/>
                  <a:gd name="T2" fmla="*/ 413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3"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1" name="Freeform 201">
                <a:extLst>
                  <a:ext uri="{FF2B5EF4-FFF2-40B4-BE49-F238E27FC236}">
                    <a16:creationId xmlns:a16="http://schemas.microsoft.com/office/drawing/2014/main" xmlns="" id="{40308A9A-B882-45B9-A8D0-ED4720ED1026}"/>
                  </a:ext>
                </a:extLst>
              </p:cNvPr>
              <p:cNvSpPr>
                <a:spLocks/>
              </p:cNvSpPr>
              <p:nvPr/>
            </p:nvSpPr>
            <p:spPr bwMode="auto">
              <a:xfrm>
                <a:off x="733532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2" name="Freeform 202">
                <a:extLst>
                  <a:ext uri="{FF2B5EF4-FFF2-40B4-BE49-F238E27FC236}">
                    <a16:creationId xmlns:a16="http://schemas.microsoft.com/office/drawing/2014/main" xmlns="" id="{457CF35D-1538-4F82-B8FC-97D595431359}"/>
                  </a:ext>
                </a:extLst>
              </p:cNvPr>
              <p:cNvSpPr>
                <a:spLocks/>
              </p:cNvSpPr>
              <p:nvPr/>
            </p:nvSpPr>
            <p:spPr bwMode="auto">
              <a:xfrm>
                <a:off x="7568022" y="3677833"/>
                <a:ext cx="871390" cy="370857"/>
              </a:xfrm>
              <a:custGeom>
                <a:avLst/>
                <a:gdLst>
                  <a:gd name="T0" fmla="*/ 719 w 719"/>
                  <a:gd name="T1" fmla="*/ 306 h 306"/>
                  <a:gd name="T2" fmla="*/ 411 w 719"/>
                  <a:gd name="T3" fmla="*/ 306 h 306"/>
                  <a:gd name="T4" fmla="*/ 0 w 719"/>
                  <a:gd name="T5" fmla="*/ 0 h 306"/>
                  <a:gd name="T6" fmla="*/ 307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7"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3" name="Freeform 203">
                <a:extLst>
                  <a:ext uri="{FF2B5EF4-FFF2-40B4-BE49-F238E27FC236}">
                    <a16:creationId xmlns:a16="http://schemas.microsoft.com/office/drawing/2014/main" xmlns="" id="{0D2C2E54-B859-4943-9D1A-95B1CCF83CD4}"/>
                  </a:ext>
                </a:extLst>
              </p:cNvPr>
              <p:cNvSpPr>
                <a:spLocks/>
              </p:cNvSpPr>
              <p:nvPr/>
            </p:nvSpPr>
            <p:spPr bwMode="auto">
              <a:xfrm>
                <a:off x="7943726" y="3677833"/>
                <a:ext cx="730804" cy="370857"/>
              </a:xfrm>
              <a:custGeom>
                <a:avLst/>
                <a:gdLst>
                  <a:gd name="T0" fmla="*/ 603 w 603"/>
                  <a:gd name="T1" fmla="*/ 306 h 306"/>
                  <a:gd name="T2" fmla="*/ 411 w 603"/>
                  <a:gd name="T3" fmla="*/ 306 h 306"/>
                  <a:gd name="T4" fmla="*/ 0 w 603"/>
                  <a:gd name="T5" fmla="*/ 0 h 306"/>
                  <a:gd name="T6" fmla="*/ 191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1"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4" name="Freeform 204">
                <a:extLst>
                  <a:ext uri="{FF2B5EF4-FFF2-40B4-BE49-F238E27FC236}">
                    <a16:creationId xmlns:a16="http://schemas.microsoft.com/office/drawing/2014/main" xmlns="" id="{03030AB9-F38A-4B5C-8ADB-57A6ED456D60}"/>
                  </a:ext>
                </a:extLst>
              </p:cNvPr>
              <p:cNvSpPr>
                <a:spLocks/>
              </p:cNvSpPr>
              <p:nvPr/>
            </p:nvSpPr>
            <p:spPr bwMode="auto">
              <a:xfrm>
                <a:off x="8175208" y="3677833"/>
                <a:ext cx="871390" cy="370857"/>
              </a:xfrm>
              <a:custGeom>
                <a:avLst/>
                <a:gdLst>
                  <a:gd name="T0" fmla="*/ 719 w 719"/>
                  <a:gd name="T1" fmla="*/ 306 h 306"/>
                  <a:gd name="T2" fmla="*/ 412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5" name="Freeform 205">
                <a:extLst>
                  <a:ext uri="{FF2B5EF4-FFF2-40B4-BE49-F238E27FC236}">
                    <a16:creationId xmlns:a16="http://schemas.microsoft.com/office/drawing/2014/main" xmlns="" id="{DFCC4DB7-58DF-42D3-A33A-924896983899}"/>
                  </a:ext>
                </a:extLst>
              </p:cNvPr>
              <p:cNvSpPr>
                <a:spLocks/>
              </p:cNvSpPr>
              <p:nvPr/>
            </p:nvSpPr>
            <p:spPr bwMode="auto">
              <a:xfrm>
                <a:off x="8550912" y="3677833"/>
                <a:ext cx="730804" cy="370857"/>
              </a:xfrm>
              <a:custGeom>
                <a:avLst/>
                <a:gdLst>
                  <a:gd name="T0" fmla="*/ 603 w 603"/>
                  <a:gd name="T1" fmla="*/ 306 h 306"/>
                  <a:gd name="T2" fmla="*/ 411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6" name="Freeform 206">
                <a:extLst>
                  <a:ext uri="{FF2B5EF4-FFF2-40B4-BE49-F238E27FC236}">
                    <a16:creationId xmlns:a16="http://schemas.microsoft.com/office/drawing/2014/main" xmlns="" id="{A2135F46-61A9-446A-9B5F-8E4FF709CD92}"/>
                  </a:ext>
                </a:extLst>
              </p:cNvPr>
              <p:cNvSpPr>
                <a:spLocks/>
              </p:cNvSpPr>
              <p:nvPr/>
            </p:nvSpPr>
            <p:spPr bwMode="auto">
              <a:xfrm>
                <a:off x="8783606" y="3677833"/>
                <a:ext cx="870178" cy="370857"/>
              </a:xfrm>
              <a:custGeom>
                <a:avLst/>
                <a:gdLst>
                  <a:gd name="T0" fmla="*/ 718 w 718"/>
                  <a:gd name="T1" fmla="*/ 306 h 306"/>
                  <a:gd name="T2" fmla="*/ 411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1"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7" name="Freeform 207">
                <a:extLst>
                  <a:ext uri="{FF2B5EF4-FFF2-40B4-BE49-F238E27FC236}">
                    <a16:creationId xmlns:a16="http://schemas.microsoft.com/office/drawing/2014/main" xmlns="" id="{CC31CA00-DD4E-4EF2-8EDF-72BC3C04EBDB}"/>
                  </a:ext>
                </a:extLst>
              </p:cNvPr>
              <p:cNvSpPr>
                <a:spLocks/>
              </p:cNvSpPr>
              <p:nvPr/>
            </p:nvSpPr>
            <p:spPr bwMode="auto">
              <a:xfrm>
                <a:off x="915809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8" name="Freeform 208">
                <a:extLst>
                  <a:ext uri="{FF2B5EF4-FFF2-40B4-BE49-F238E27FC236}">
                    <a16:creationId xmlns:a16="http://schemas.microsoft.com/office/drawing/2014/main" xmlns="" id="{C8485116-AD1B-4B4C-AF04-779F0BA01789}"/>
                  </a:ext>
                </a:extLst>
              </p:cNvPr>
              <p:cNvSpPr>
                <a:spLocks/>
              </p:cNvSpPr>
              <p:nvPr/>
            </p:nvSpPr>
            <p:spPr bwMode="auto">
              <a:xfrm>
                <a:off x="9390792" y="3677833"/>
                <a:ext cx="871390" cy="370857"/>
              </a:xfrm>
              <a:custGeom>
                <a:avLst/>
                <a:gdLst>
                  <a:gd name="T0" fmla="*/ 719 w 719"/>
                  <a:gd name="T1" fmla="*/ 306 h 306"/>
                  <a:gd name="T2" fmla="*/ 411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9" name="Freeform 209">
                <a:extLst>
                  <a:ext uri="{FF2B5EF4-FFF2-40B4-BE49-F238E27FC236}">
                    <a16:creationId xmlns:a16="http://schemas.microsoft.com/office/drawing/2014/main" xmlns="" id="{81876D18-DFA1-4F3A-9B6A-4FD80EB07F47}"/>
                  </a:ext>
                </a:extLst>
              </p:cNvPr>
              <p:cNvSpPr>
                <a:spLocks/>
              </p:cNvSpPr>
              <p:nvPr/>
            </p:nvSpPr>
            <p:spPr bwMode="auto">
              <a:xfrm>
                <a:off x="9762859" y="3677833"/>
                <a:ext cx="734440" cy="370857"/>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0" name="Freeform 210">
                <a:extLst>
                  <a:ext uri="{FF2B5EF4-FFF2-40B4-BE49-F238E27FC236}">
                    <a16:creationId xmlns:a16="http://schemas.microsoft.com/office/drawing/2014/main" xmlns="" id="{64517991-40E5-4ABC-BC04-9D5C545533D0}"/>
                  </a:ext>
                </a:extLst>
              </p:cNvPr>
              <p:cNvSpPr>
                <a:spLocks/>
              </p:cNvSpPr>
              <p:nvPr/>
            </p:nvSpPr>
            <p:spPr bwMode="auto">
              <a:xfrm>
                <a:off x="9997977" y="3677833"/>
                <a:ext cx="871390" cy="370857"/>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1" name="Freeform 211">
                <a:extLst>
                  <a:ext uri="{FF2B5EF4-FFF2-40B4-BE49-F238E27FC236}">
                    <a16:creationId xmlns:a16="http://schemas.microsoft.com/office/drawing/2014/main" xmlns="" id="{075579DA-58C5-4179-AEF4-20CCED93F995}"/>
                  </a:ext>
                </a:extLst>
              </p:cNvPr>
              <p:cNvSpPr>
                <a:spLocks/>
              </p:cNvSpPr>
              <p:nvPr/>
            </p:nvSpPr>
            <p:spPr bwMode="auto">
              <a:xfrm>
                <a:off x="10371257" y="3677833"/>
                <a:ext cx="733228" cy="370857"/>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2" name="Freeform 212">
                <a:extLst>
                  <a:ext uri="{FF2B5EF4-FFF2-40B4-BE49-F238E27FC236}">
                    <a16:creationId xmlns:a16="http://schemas.microsoft.com/office/drawing/2014/main" xmlns="" id="{F814F3C8-92A3-4DE6-9BE6-FD1452A19CC8}"/>
                  </a:ext>
                </a:extLst>
              </p:cNvPr>
              <p:cNvSpPr>
                <a:spLocks/>
              </p:cNvSpPr>
              <p:nvPr/>
            </p:nvSpPr>
            <p:spPr bwMode="auto">
              <a:xfrm>
                <a:off x="10606375"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3" name="Freeform 213">
                <a:extLst>
                  <a:ext uri="{FF2B5EF4-FFF2-40B4-BE49-F238E27FC236}">
                    <a16:creationId xmlns:a16="http://schemas.microsoft.com/office/drawing/2014/main" xmlns="" id="{A17FE88C-4C00-4D48-BAB7-B28428D63040}"/>
                  </a:ext>
                </a:extLst>
              </p:cNvPr>
              <p:cNvSpPr>
                <a:spLocks/>
              </p:cNvSpPr>
              <p:nvPr/>
            </p:nvSpPr>
            <p:spPr bwMode="auto">
              <a:xfrm>
                <a:off x="10978443" y="3677833"/>
                <a:ext cx="733228" cy="370857"/>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4" name="Freeform 214">
                <a:extLst>
                  <a:ext uri="{FF2B5EF4-FFF2-40B4-BE49-F238E27FC236}">
                    <a16:creationId xmlns:a16="http://schemas.microsoft.com/office/drawing/2014/main" xmlns="" id="{63D38563-0EAB-4508-9081-9365045EBFDD}"/>
                  </a:ext>
                </a:extLst>
              </p:cNvPr>
              <p:cNvSpPr>
                <a:spLocks/>
              </p:cNvSpPr>
              <p:nvPr/>
            </p:nvSpPr>
            <p:spPr bwMode="auto">
              <a:xfrm>
                <a:off x="1121356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nvGrpSpPr>
            <p:cNvPr id="142" name="Group 141">
              <a:extLst>
                <a:ext uri="{FF2B5EF4-FFF2-40B4-BE49-F238E27FC236}">
                  <a16:creationId xmlns:a16="http://schemas.microsoft.com/office/drawing/2014/main" xmlns="" id="{C70BC594-8CD0-4750-997E-9771BEA57F27}"/>
                </a:ext>
              </a:extLst>
            </p:cNvPr>
            <p:cNvGrpSpPr/>
            <p:nvPr userDrawn="1"/>
          </p:nvGrpSpPr>
          <p:grpSpPr>
            <a:xfrm>
              <a:off x="1056852" y="0"/>
              <a:ext cx="3870406" cy="200025"/>
              <a:chOff x="4905373" y="3677833"/>
              <a:chExt cx="7175943" cy="370857"/>
            </a:xfrm>
          </p:grpSpPr>
          <p:sp>
            <p:nvSpPr>
              <p:cNvPr id="151" name="Freeform 193">
                <a:extLst>
                  <a:ext uri="{FF2B5EF4-FFF2-40B4-BE49-F238E27FC236}">
                    <a16:creationId xmlns:a16="http://schemas.microsoft.com/office/drawing/2014/main" xmlns="" id="{1A885EE8-DAB1-4B59-AC7C-AF4C8C51017C}"/>
                  </a:ext>
                </a:extLst>
              </p:cNvPr>
              <p:cNvSpPr>
                <a:spLocks/>
              </p:cNvSpPr>
              <p:nvPr/>
            </p:nvSpPr>
            <p:spPr bwMode="auto">
              <a:xfrm>
                <a:off x="4905373" y="3677833"/>
                <a:ext cx="733228" cy="370857"/>
              </a:xfrm>
              <a:custGeom>
                <a:avLst/>
                <a:gdLst>
                  <a:gd name="T0" fmla="*/ 605 w 605"/>
                  <a:gd name="T1" fmla="*/ 306 h 306"/>
                  <a:gd name="T2" fmla="*/ 412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2"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2" name="Freeform 194">
                <a:extLst>
                  <a:ext uri="{FF2B5EF4-FFF2-40B4-BE49-F238E27FC236}">
                    <a16:creationId xmlns:a16="http://schemas.microsoft.com/office/drawing/2014/main" xmlns="" id="{B0CD3297-CBD9-45BF-AEBA-364728EF91C0}"/>
                  </a:ext>
                </a:extLst>
              </p:cNvPr>
              <p:cNvSpPr>
                <a:spLocks/>
              </p:cNvSpPr>
              <p:nvPr/>
            </p:nvSpPr>
            <p:spPr bwMode="auto">
              <a:xfrm>
                <a:off x="514049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3" name="Freeform 195">
                <a:extLst>
                  <a:ext uri="{FF2B5EF4-FFF2-40B4-BE49-F238E27FC236}">
                    <a16:creationId xmlns:a16="http://schemas.microsoft.com/office/drawing/2014/main" xmlns="" id="{CAAD588F-8FD3-4A28-8A85-C8244C841C3A}"/>
                  </a:ext>
                </a:extLst>
              </p:cNvPr>
              <p:cNvSpPr>
                <a:spLocks/>
              </p:cNvSpPr>
              <p:nvPr/>
            </p:nvSpPr>
            <p:spPr bwMode="auto">
              <a:xfrm>
                <a:off x="5512559" y="3677833"/>
                <a:ext cx="734440" cy="370857"/>
              </a:xfrm>
              <a:custGeom>
                <a:avLst/>
                <a:gdLst>
                  <a:gd name="T0" fmla="*/ 606 w 606"/>
                  <a:gd name="T1" fmla="*/ 306 h 306"/>
                  <a:gd name="T2" fmla="*/ 412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2"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4" name="Freeform 196">
                <a:extLst>
                  <a:ext uri="{FF2B5EF4-FFF2-40B4-BE49-F238E27FC236}">
                    <a16:creationId xmlns:a16="http://schemas.microsoft.com/office/drawing/2014/main" xmlns="" id="{DBEDDF2D-623E-42F8-9F69-EDA2549C7E26}"/>
                  </a:ext>
                </a:extLst>
              </p:cNvPr>
              <p:cNvSpPr>
                <a:spLocks/>
              </p:cNvSpPr>
              <p:nvPr/>
            </p:nvSpPr>
            <p:spPr bwMode="auto">
              <a:xfrm>
                <a:off x="5747677" y="3677833"/>
                <a:ext cx="868967" cy="370857"/>
              </a:xfrm>
              <a:custGeom>
                <a:avLst/>
                <a:gdLst>
                  <a:gd name="T0" fmla="*/ 717 w 717"/>
                  <a:gd name="T1" fmla="*/ 306 h 306"/>
                  <a:gd name="T2" fmla="*/ 412 w 717"/>
                  <a:gd name="T3" fmla="*/ 306 h 306"/>
                  <a:gd name="T4" fmla="*/ 0 w 717"/>
                  <a:gd name="T5" fmla="*/ 0 h 306"/>
                  <a:gd name="T6" fmla="*/ 305 w 717"/>
                  <a:gd name="T7" fmla="*/ 0 h 306"/>
                  <a:gd name="T8" fmla="*/ 717 w 717"/>
                  <a:gd name="T9" fmla="*/ 306 h 306"/>
                </a:gdLst>
                <a:ahLst/>
                <a:cxnLst>
                  <a:cxn ang="0">
                    <a:pos x="T0" y="T1"/>
                  </a:cxn>
                  <a:cxn ang="0">
                    <a:pos x="T2" y="T3"/>
                  </a:cxn>
                  <a:cxn ang="0">
                    <a:pos x="T4" y="T5"/>
                  </a:cxn>
                  <a:cxn ang="0">
                    <a:pos x="T6" y="T7"/>
                  </a:cxn>
                  <a:cxn ang="0">
                    <a:pos x="T8" y="T9"/>
                  </a:cxn>
                </a:cxnLst>
                <a:rect l="0" t="0" r="r" b="b"/>
                <a:pathLst>
                  <a:path w="717" h="306">
                    <a:moveTo>
                      <a:pt x="717" y="306"/>
                    </a:moveTo>
                    <a:lnTo>
                      <a:pt x="412" y="306"/>
                    </a:lnTo>
                    <a:lnTo>
                      <a:pt x="0" y="0"/>
                    </a:lnTo>
                    <a:lnTo>
                      <a:pt x="305" y="0"/>
                    </a:lnTo>
                    <a:lnTo>
                      <a:pt x="717"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5" name="Freeform 197">
                <a:extLst>
                  <a:ext uri="{FF2B5EF4-FFF2-40B4-BE49-F238E27FC236}">
                    <a16:creationId xmlns:a16="http://schemas.microsoft.com/office/drawing/2014/main" xmlns="" id="{9130280F-7222-4664-BF0B-F9545C4DA932}"/>
                  </a:ext>
                </a:extLst>
              </p:cNvPr>
              <p:cNvSpPr>
                <a:spLocks/>
              </p:cNvSpPr>
              <p:nvPr/>
            </p:nvSpPr>
            <p:spPr bwMode="auto">
              <a:xfrm>
                <a:off x="6120957" y="3677833"/>
                <a:ext cx="733228" cy="370857"/>
              </a:xfrm>
              <a:custGeom>
                <a:avLst/>
                <a:gdLst>
                  <a:gd name="T0" fmla="*/ 605 w 605"/>
                  <a:gd name="T1" fmla="*/ 306 h 306"/>
                  <a:gd name="T2" fmla="*/ 411 w 605"/>
                  <a:gd name="T3" fmla="*/ 306 h 306"/>
                  <a:gd name="T4" fmla="*/ 0 w 605"/>
                  <a:gd name="T5" fmla="*/ 0 h 306"/>
                  <a:gd name="T6" fmla="*/ 191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1"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6" name="Freeform 198">
                <a:extLst>
                  <a:ext uri="{FF2B5EF4-FFF2-40B4-BE49-F238E27FC236}">
                    <a16:creationId xmlns:a16="http://schemas.microsoft.com/office/drawing/2014/main" xmlns="" id="{30830D90-AFB7-4F04-BE35-38380AC8965D}"/>
                  </a:ext>
                </a:extLst>
              </p:cNvPr>
              <p:cNvSpPr>
                <a:spLocks/>
              </p:cNvSpPr>
              <p:nvPr/>
            </p:nvSpPr>
            <p:spPr bwMode="auto">
              <a:xfrm>
                <a:off x="6352439" y="3677833"/>
                <a:ext cx="871390" cy="370857"/>
              </a:xfrm>
              <a:custGeom>
                <a:avLst/>
                <a:gdLst>
                  <a:gd name="T0" fmla="*/ 719 w 719"/>
                  <a:gd name="T1" fmla="*/ 306 h 306"/>
                  <a:gd name="T2" fmla="*/ 414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4"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7" name="Freeform 199">
                <a:extLst>
                  <a:ext uri="{FF2B5EF4-FFF2-40B4-BE49-F238E27FC236}">
                    <a16:creationId xmlns:a16="http://schemas.microsoft.com/office/drawing/2014/main" xmlns="" id="{DA28456E-6FB8-403A-8641-8B9656220B45}"/>
                  </a:ext>
                </a:extLst>
              </p:cNvPr>
              <p:cNvSpPr>
                <a:spLocks/>
              </p:cNvSpPr>
              <p:nvPr/>
            </p:nvSpPr>
            <p:spPr bwMode="auto">
              <a:xfrm>
                <a:off x="6728142" y="3677833"/>
                <a:ext cx="733228" cy="370857"/>
              </a:xfrm>
              <a:custGeom>
                <a:avLst/>
                <a:gdLst>
                  <a:gd name="T0" fmla="*/ 605 w 605"/>
                  <a:gd name="T1" fmla="*/ 306 h 306"/>
                  <a:gd name="T2" fmla="*/ 411 w 605"/>
                  <a:gd name="T3" fmla="*/ 306 h 306"/>
                  <a:gd name="T4" fmla="*/ 0 w 605"/>
                  <a:gd name="T5" fmla="*/ 0 h 306"/>
                  <a:gd name="T6" fmla="*/ 192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2"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8" name="Freeform 200">
                <a:extLst>
                  <a:ext uri="{FF2B5EF4-FFF2-40B4-BE49-F238E27FC236}">
                    <a16:creationId xmlns:a16="http://schemas.microsoft.com/office/drawing/2014/main" xmlns="" id="{9D0978B8-0078-49BA-9222-2B6FEAAAC411}"/>
                  </a:ext>
                </a:extLst>
              </p:cNvPr>
              <p:cNvSpPr>
                <a:spLocks/>
              </p:cNvSpPr>
              <p:nvPr/>
            </p:nvSpPr>
            <p:spPr bwMode="auto">
              <a:xfrm>
                <a:off x="6960836" y="3677833"/>
                <a:ext cx="870178" cy="370857"/>
              </a:xfrm>
              <a:custGeom>
                <a:avLst/>
                <a:gdLst>
                  <a:gd name="T0" fmla="*/ 718 w 718"/>
                  <a:gd name="T1" fmla="*/ 306 h 306"/>
                  <a:gd name="T2" fmla="*/ 413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3"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9" name="Freeform 201">
                <a:extLst>
                  <a:ext uri="{FF2B5EF4-FFF2-40B4-BE49-F238E27FC236}">
                    <a16:creationId xmlns:a16="http://schemas.microsoft.com/office/drawing/2014/main" xmlns="" id="{861AF76F-F6F8-4901-B513-35379E81FB88}"/>
                  </a:ext>
                </a:extLst>
              </p:cNvPr>
              <p:cNvSpPr>
                <a:spLocks/>
              </p:cNvSpPr>
              <p:nvPr/>
            </p:nvSpPr>
            <p:spPr bwMode="auto">
              <a:xfrm>
                <a:off x="733532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0" name="Freeform 202">
                <a:extLst>
                  <a:ext uri="{FF2B5EF4-FFF2-40B4-BE49-F238E27FC236}">
                    <a16:creationId xmlns:a16="http://schemas.microsoft.com/office/drawing/2014/main" xmlns="" id="{E9A5E485-BCAE-49F3-9016-5DF61A504BB6}"/>
                  </a:ext>
                </a:extLst>
              </p:cNvPr>
              <p:cNvSpPr>
                <a:spLocks/>
              </p:cNvSpPr>
              <p:nvPr/>
            </p:nvSpPr>
            <p:spPr bwMode="auto">
              <a:xfrm>
                <a:off x="7568022" y="3677833"/>
                <a:ext cx="871390" cy="370857"/>
              </a:xfrm>
              <a:custGeom>
                <a:avLst/>
                <a:gdLst>
                  <a:gd name="T0" fmla="*/ 719 w 719"/>
                  <a:gd name="T1" fmla="*/ 306 h 306"/>
                  <a:gd name="T2" fmla="*/ 411 w 719"/>
                  <a:gd name="T3" fmla="*/ 306 h 306"/>
                  <a:gd name="T4" fmla="*/ 0 w 719"/>
                  <a:gd name="T5" fmla="*/ 0 h 306"/>
                  <a:gd name="T6" fmla="*/ 307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7"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1" name="Freeform 203">
                <a:extLst>
                  <a:ext uri="{FF2B5EF4-FFF2-40B4-BE49-F238E27FC236}">
                    <a16:creationId xmlns:a16="http://schemas.microsoft.com/office/drawing/2014/main" xmlns="" id="{00F4F5BF-701E-4B11-90CE-D4F0E33507A4}"/>
                  </a:ext>
                </a:extLst>
              </p:cNvPr>
              <p:cNvSpPr>
                <a:spLocks/>
              </p:cNvSpPr>
              <p:nvPr/>
            </p:nvSpPr>
            <p:spPr bwMode="auto">
              <a:xfrm>
                <a:off x="7943726" y="3677833"/>
                <a:ext cx="730804" cy="370857"/>
              </a:xfrm>
              <a:custGeom>
                <a:avLst/>
                <a:gdLst>
                  <a:gd name="T0" fmla="*/ 603 w 603"/>
                  <a:gd name="T1" fmla="*/ 306 h 306"/>
                  <a:gd name="T2" fmla="*/ 411 w 603"/>
                  <a:gd name="T3" fmla="*/ 306 h 306"/>
                  <a:gd name="T4" fmla="*/ 0 w 603"/>
                  <a:gd name="T5" fmla="*/ 0 h 306"/>
                  <a:gd name="T6" fmla="*/ 191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1"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2" name="Freeform 204">
                <a:extLst>
                  <a:ext uri="{FF2B5EF4-FFF2-40B4-BE49-F238E27FC236}">
                    <a16:creationId xmlns:a16="http://schemas.microsoft.com/office/drawing/2014/main" xmlns="" id="{C252E717-D29B-4A43-A7C3-6BCF9CA81D92}"/>
                  </a:ext>
                </a:extLst>
              </p:cNvPr>
              <p:cNvSpPr>
                <a:spLocks/>
              </p:cNvSpPr>
              <p:nvPr/>
            </p:nvSpPr>
            <p:spPr bwMode="auto">
              <a:xfrm>
                <a:off x="8175208" y="3677833"/>
                <a:ext cx="871390" cy="370857"/>
              </a:xfrm>
              <a:custGeom>
                <a:avLst/>
                <a:gdLst>
                  <a:gd name="T0" fmla="*/ 719 w 719"/>
                  <a:gd name="T1" fmla="*/ 306 h 306"/>
                  <a:gd name="T2" fmla="*/ 412 w 719"/>
                  <a:gd name="T3" fmla="*/ 306 h 306"/>
                  <a:gd name="T4" fmla="*/ 0 w 719"/>
                  <a:gd name="T5" fmla="*/ 0 h 306"/>
                  <a:gd name="T6" fmla="*/ 308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8"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3" name="Freeform 205">
                <a:extLst>
                  <a:ext uri="{FF2B5EF4-FFF2-40B4-BE49-F238E27FC236}">
                    <a16:creationId xmlns:a16="http://schemas.microsoft.com/office/drawing/2014/main" xmlns="" id="{0DCC75E6-39B0-4969-B52F-6FD38F72D77A}"/>
                  </a:ext>
                </a:extLst>
              </p:cNvPr>
              <p:cNvSpPr>
                <a:spLocks/>
              </p:cNvSpPr>
              <p:nvPr/>
            </p:nvSpPr>
            <p:spPr bwMode="auto">
              <a:xfrm>
                <a:off x="8550912" y="3677833"/>
                <a:ext cx="730804" cy="370857"/>
              </a:xfrm>
              <a:custGeom>
                <a:avLst/>
                <a:gdLst>
                  <a:gd name="T0" fmla="*/ 603 w 603"/>
                  <a:gd name="T1" fmla="*/ 306 h 306"/>
                  <a:gd name="T2" fmla="*/ 411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1"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4" name="Freeform 206">
                <a:extLst>
                  <a:ext uri="{FF2B5EF4-FFF2-40B4-BE49-F238E27FC236}">
                    <a16:creationId xmlns:a16="http://schemas.microsoft.com/office/drawing/2014/main" xmlns="" id="{F98A9057-84CC-4DC3-B29E-7382A633648F}"/>
                  </a:ext>
                </a:extLst>
              </p:cNvPr>
              <p:cNvSpPr>
                <a:spLocks/>
              </p:cNvSpPr>
              <p:nvPr/>
            </p:nvSpPr>
            <p:spPr bwMode="auto">
              <a:xfrm>
                <a:off x="8783606" y="3677833"/>
                <a:ext cx="870178" cy="370857"/>
              </a:xfrm>
              <a:custGeom>
                <a:avLst/>
                <a:gdLst>
                  <a:gd name="T0" fmla="*/ 718 w 718"/>
                  <a:gd name="T1" fmla="*/ 306 h 306"/>
                  <a:gd name="T2" fmla="*/ 411 w 718"/>
                  <a:gd name="T3" fmla="*/ 306 h 306"/>
                  <a:gd name="T4" fmla="*/ 0 w 718"/>
                  <a:gd name="T5" fmla="*/ 0 h 306"/>
                  <a:gd name="T6" fmla="*/ 307 w 718"/>
                  <a:gd name="T7" fmla="*/ 0 h 306"/>
                  <a:gd name="T8" fmla="*/ 718 w 718"/>
                  <a:gd name="T9" fmla="*/ 306 h 306"/>
                </a:gdLst>
                <a:ahLst/>
                <a:cxnLst>
                  <a:cxn ang="0">
                    <a:pos x="T0" y="T1"/>
                  </a:cxn>
                  <a:cxn ang="0">
                    <a:pos x="T2" y="T3"/>
                  </a:cxn>
                  <a:cxn ang="0">
                    <a:pos x="T4" y="T5"/>
                  </a:cxn>
                  <a:cxn ang="0">
                    <a:pos x="T6" y="T7"/>
                  </a:cxn>
                  <a:cxn ang="0">
                    <a:pos x="T8" y="T9"/>
                  </a:cxn>
                </a:cxnLst>
                <a:rect l="0" t="0" r="r" b="b"/>
                <a:pathLst>
                  <a:path w="718" h="306">
                    <a:moveTo>
                      <a:pt x="718" y="306"/>
                    </a:moveTo>
                    <a:lnTo>
                      <a:pt x="411" y="306"/>
                    </a:lnTo>
                    <a:lnTo>
                      <a:pt x="0" y="0"/>
                    </a:lnTo>
                    <a:lnTo>
                      <a:pt x="307" y="0"/>
                    </a:lnTo>
                    <a:lnTo>
                      <a:pt x="7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5" name="Freeform 207">
                <a:extLst>
                  <a:ext uri="{FF2B5EF4-FFF2-40B4-BE49-F238E27FC236}">
                    <a16:creationId xmlns:a16="http://schemas.microsoft.com/office/drawing/2014/main" xmlns="" id="{C99102A6-12AE-43CF-B71B-5CA120F539F9}"/>
                  </a:ext>
                </a:extLst>
              </p:cNvPr>
              <p:cNvSpPr>
                <a:spLocks/>
              </p:cNvSpPr>
              <p:nvPr/>
            </p:nvSpPr>
            <p:spPr bwMode="auto">
              <a:xfrm>
                <a:off x="9158098" y="3677833"/>
                <a:ext cx="730804" cy="370857"/>
              </a:xfrm>
              <a:custGeom>
                <a:avLst/>
                <a:gdLst>
                  <a:gd name="T0" fmla="*/ 603 w 603"/>
                  <a:gd name="T1" fmla="*/ 306 h 306"/>
                  <a:gd name="T2" fmla="*/ 412 w 603"/>
                  <a:gd name="T3" fmla="*/ 306 h 306"/>
                  <a:gd name="T4" fmla="*/ 0 w 603"/>
                  <a:gd name="T5" fmla="*/ 0 h 306"/>
                  <a:gd name="T6" fmla="*/ 192 w 603"/>
                  <a:gd name="T7" fmla="*/ 0 h 306"/>
                  <a:gd name="T8" fmla="*/ 603 w 603"/>
                  <a:gd name="T9" fmla="*/ 306 h 306"/>
                </a:gdLst>
                <a:ahLst/>
                <a:cxnLst>
                  <a:cxn ang="0">
                    <a:pos x="T0" y="T1"/>
                  </a:cxn>
                  <a:cxn ang="0">
                    <a:pos x="T2" y="T3"/>
                  </a:cxn>
                  <a:cxn ang="0">
                    <a:pos x="T4" y="T5"/>
                  </a:cxn>
                  <a:cxn ang="0">
                    <a:pos x="T6" y="T7"/>
                  </a:cxn>
                  <a:cxn ang="0">
                    <a:pos x="T8" y="T9"/>
                  </a:cxn>
                </a:cxnLst>
                <a:rect l="0" t="0" r="r" b="b"/>
                <a:pathLst>
                  <a:path w="603" h="306">
                    <a:moveTo>
                      <a:pt x="603" y="306"/>
                    </a:moveTo>
                    <a:lnTo>
                      <a:pt x="412" y="306"/>
                    </a:lnTo>
                    <a:lnTo>
                      <a:pt x="0" y="0"/>
                    </a:lnTo>
                    <a:lnTo>
                      <a:pt x="192" y="0"/>
                    </a:lnTo>
                    <a:lnTo>
                      <a:pt x="603"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6" name="Freeform 208">
                <a:extLst>
                  <a:ext uri="{FF2B5EF4-FFF2-40B4-BE49-F238E27FC236}">
                    <a16:creationId xmlns:a16="http://schemas.microsoft.com/office/drawing/2014/main" xmlns="" id="{AF629C64-95B2-46CF-B3F9-8E2E235257AF}"/>
                  </a:ext>
                </a:extLst>
              </p:cNvPr>
              <p:cNvSpPr>
                <a:spLocks/>
              </p:cNvSpPr>
              <p:nvPr/>
            </p:nvSpPr>
            <p:spPr bwMode="auto">
              <a:xfrm>
                <a:off x="9390792" y="3677833"/>
                <a:ext cx="871390" cy="370857"/>
              </a:xfrm>
              <a:custGeom>
                <a:avLst/>
                <a:gdLst>
                  <a:gd name="T0" fmla="*/ 719 w 719"/>
                  <a:gd name="T1" fmla="*/ 306 h 306"/>
                  <a:gd name="T2" fmla="*/ 411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1"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7" name="Freeform 209">
                <a:extLst>
                  <a:ext uri="{FF2B5EF4-FFF2-40B4-BE49-F238E27FC236}">
                    <a16:creationId xmlns:a16="http://schemas.microsoft.com/office/drawing/2014/main" xmlns="" id="{6478BD96-7217-4885-9F88-63622241EE3A}"/>
                  </a:ext>
                </a:extLst>
              </p:cNvPr>
              <p:cNvSpPr>
                <a:spLocks/>
              </p:cNvSpPr>
              <p:nvPr/>
            </p:nvSpPr>
            <p:spPr bwMode="auto">
              <a:xfrm>
                <a:off x="9762859" y="3677833"/>
                <a:ext cx="734440" cy="370857"/>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8" name="Freeform 210">
                <a:extLst>
                  <a:ext uri="{FF2B5EF4-FFF2-40B4-BE49-F238E27FC236}">
                    <a16:creationId xmlns:a16="http://schemas.microsoft.com/office/drawing/2014/main" xmlns="" id="{4B94937F-AB79-4217-90F3-39B061AED47A}"/>
                  </a:ext>
                </a:extLst>
              </p:cNvPr>
              <p:cNvSpPr>
                <a:spLocks/>
              </p:cNvSpPr>
              <p:nvPr/>
            </p:nvSpPr>
            <p:spPr bwMode="auto">
              <a:xfrm>
                <a:off x="9997977" y="3677833"/>
                <a:ext cx="871390" cy="370857"/>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9" name="Freeform 211">
                <a:extLst>
                  <a:ext uri="{FF2B5EF4-FFF2-40B4-BE49-F238E27FC236}">
                    <a16:creationId xmlns:a16="http://schemas.microsoft.com/office/drawing/2014/main" xmlns="" id="{4A13DD2D-5D65-4C36-BC9E-6EFEFD8DF20B}"/>
                  </a:ext>
                </a:extLst>
              </p:cNvPr>
              <p:cNvSpPr>
                <a:spLocks/>
              </p:cNvSpPr>
              <p:nvPr/>
            </p:nvSpPr>
            <p:spPr bwMode="auto">
              <a:xfrm>
                <a:off x="10371257" y="3677833"/>
                <a:ext cx="733228" cy="370857"/>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70" name="Freeform 212">
                <a:extLst>
                  <a:ext uri="{FF2B5EF4-FFF2-40B4-BE49-F238E27FC236}">
                    <a16:creationId xmlns:a16="http://schemas.microsoft.com/office/drawing/2014/main" xmlns="" id="{26200782-E3FB-40F9-A9F6-55438311C8CD}"/>
                  </a:ext>
                </a:extLst>
              </p:cNvPr>
              <p:cNvSpPr>
                <a:spLocks/>
              </p:cNvSpPr>
              <p:nvPr/>
            </p:nvSpPr>
            <p:spPr bwMode="auto">
              <a:xfrm>
                <a:off x="10606375"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71" name="Freeform 213">
                <a:extLst>
                  <a:ext uri="{FF2B5EF4-FFF2-40B4-BE49-F238E27FC236}">
                    <a16:creationId xmlns:a16="http://schemas.microsoft.com/office/drawing/2014/main" xmlns="" id="{B2EBFE8B-54FB-49D9-8045-9257268E62FA}"/>
                  </a:ext>
                </a:extLst>
              </p:cNvPr>
              <p:cNvSpPr>
                <a:spLocks/>
              </p:cNvSpPr>
              <p:nvPr/>
            </p:nvSpPr>
            <p:spPr bwMode="auto">
              <a:xfrm>
                <a:off x="10978443" y="3677833"/>
                <a:ext cx="733228" cy="370857"/>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72" name="Freeform 214">
                <a:extLst>
                  <a:ext uri="{FF2B5EF4-FFF2-40B4-BE49-F238E27FC236}">
                    <a16:creationId xmlns:a16="http://schemas.microsoft.com/office/drawing/2014/main" xmlns="" id="{756EADEB-56D1-4F4D-8FC5-ADE08552965B}"/>
                  </a:ext>
                </a:extLst>
              </p:cNvPr>
              <p:cNvSpPr>
                <a:spLocks/>
              </p:cNvSpPr>
              <p:nvPr/>
            </p:nvSpPr>
            <p:spPr bwMode="auto">
              <a:xfrm>
                <a:off x="11213561" y="3677833"/>
                <a:ext cx="867755" cy="370857"/>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143" name="Freeform 9">
              <a:extLst>
                <a:ext uri="{FF2B5EF4-FFF2-40B4-BE49-F238E27FC236}">
                  <a16:creationId xmlns:a16="http://schemas.microsoft.com/office/drawing/2014/main" xmlns="" id="{D807640A-EDD3-47A2-B8BA-2A42CFA7DBE2}"/>
                </a:ext>
              </a:extLst>
            </p:cNvPr>
            <p:cNvSpPr>
              <a:spLocks/>
            </p:cNvSpPr>
            <p:nvPr/>
          </p:nvSpPr>
          <p:spPr bwMode="auto">
            <a:xfrm>
              <a:off x="1" y="0"/>
              <a:ext cx="344916" cy="200025"/>
            </a:xfrm>
            <a:custGeom>
              <a:avLst/>
              <a:gdLst>
                <a:gd name="connsiteX0" fmla="*/ 0 w 344916"/>
                <a:gd name="connsiteY0" fmla="*/ 0 h 200025"/>
                <a:gd name="connsiteX1" fmla="*/ 74295 w 344916"/>
                <a:gd name="connsiteY1" fmla="*/ 0 h 200025"/>
                <a:gd name="connsiteX2" fmla="*/ 344916 w 344916"/>
                <a:gd name="connsiteY2" fmla="*/ 200025 h 200025"/>
                <a:gd name="connsiteX3" fmla="*/ 143584 w 344916"/>
                <a:gd name="connsiteY3" fmla="*/ 200025 h 200025"/>
                <a:gd name="connsiteX4" fmla="*/ 0 w 344916"/>
                <a:gd name="connsiteY4" fmla="*/ 93123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916" h="200025">
                  <a:moveTo>
                    <a:pt x="0" y="0"/>
                  </a:moveTo>
                  <a:lnTo>
                    <a:pt x="74295" y="0"/>
                  </a:lnTo>
                  <a:lnTo>
                    <a:pt x="344916" y="200025"/>
                  </a:lnTo>
                  <a:lnTo>
                    <a:pt x="143584" y="200025"/>
                  </a:lnTo>
                  <a:lnTo>
                    <a:pt x="0" y="9312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sp>
          <p:nvSpPr>
            <p:cNvPr id="144" name="Freeform 209">
              <a:extLst>
                <a:ext uri="{FF2B5EF4-FFF2-40B4-BE49-F238E27FC236}">
                  <a16:creationId xmlns:a16="http://schemas.microsoft.com/office/drawing/2014/main" xmlns="" id="{B359EBD6-782C-45C6-99A8-148906F49921}"/>
                </a:ext>
              </a:extLst>
            </p:cNvPr>
            <p:cNvSpPr>
              <a:spLocks/>
            </p:cNvSpPr>
            <p:nvPr/>
          </p:nvSpPr>
          <p:spPr bwMode="auto">
            <a:xfrm>
              <a:off x="75602" y="0"/>
              <a:ext cx="396126" cy="200025"/>
            </a:xfrm>
            <a:custGeom>
              <a:avLst/>
              <a:gdLst>
                <a:gd name="T0" fmla="*/ 606 w 606"/>
                <a:gd name="T1" fmla="*/ 306 h 306"/>
                <a:gd name="T2" fmla="*/ 414 w 606"/>
                <a:gd name="T3" fmla="*/ 306 h 306"/>
                <a:gd name="T4" fmla="*/ 0 w 606"/>
                <a:gd name="T5" fmla="*/ 0 h 306"/>
                <a:gd name="T6" fmla="*/ 194 w 606"/>
                <a:gd name="T7" fmla="*/ 0 h 306"/>
                <a:gd name="T8" fmla="*/ 606 w 606"/>
                <a:gd name="T9" fmla="*/ 306 h 306"/>
              </a:gdLst>
              <a:ahLst/>
              <a:cxnLst>
                <a:cxn ang="0">
                  <a:pos x="T0" y="T1"/>
                </a:cxn>
                <a:cxn ang="0">
                  <a:pos x="T2" y="T3"/>
                </a:cxn>
                <a:cxn ang="0">
                  <a:pos x="T4" y="T5"/>
                </a:cxn>
                <a:cxn ang="0">
                  <a:pos x="T6" y="T7"/>
                </a:cxn>
                <a:cxn ang="0">
                  <a:pos x="T8" y="T9"/>
                </a:cxn>
              </a:cxnLst>
              <a:rect l="0" t="0" r="r" b="b"/>
              <a:pathLst>
                <a:path w="606" h="306">
                  <a:moveTo>
                    <a:pt x="606" y="306"/>
                  </a:moveTo>
                  <a:lnTo>
                    <a:pt x="414" y="306"/>
                  </a:lnTo>
                  <a:lnTo>
                    <a:pt x="0" y="0"/>
                  </a:lnTo>
                  <a:lnTo>
                    <a:pt x="194" y="0"/>
                  </a:lnTo>
                  <a:lnTo>
                    <a:pt x="606"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5" name="Freeform 210">
              <a:extLst>
                <a:ext uri="{FF2B5EF4-FFF2-40B4-BE49-F238E27FC236}">
                  <a16:creationId xmlns:a16="http://schemas.microsoft.com/office/drawing/2014/main" xmlns="" id="{409C4634-719D-48D4-9A5E-22D8BC32EF96}"/>
                </a:ext>
              </a:extLst>
            </p:cNvPr>
            <p:cNvSpPr>
              <a:spLocks/>
            </p:cNvSpPr>
            <p:nvPr/>
          </p:nvSpPr>
          <p:spPr bwMode="auto">
            <a:xfrm>
              <a:off x="202415" y="0"/>
              <a:ext cx="469992" cy="200025"/>
            </a:xfrm>
            <a:custGeom>
              <a:avLst/>
              <a:gdLst>
                <a:gd name="T0" fmla="*/ 719 w 719"/>
                <a:gd name="T1" fmla="*/ 306 h 306"/>
                <a:gd name="T2" fmla="*/ 412 w 719"/>
                <a:gd name="T3" fmla="*/ 306 h 306"/>
                <a:gd name="T4" fmla="*/ 0 w 719"/>
                <a:gd name="T5" fmla="*/ 0 h 306"/>
                <a:gd name="T6" fmla="*/ 305 w 719"/>
                <a:gd name="T7" fmla="*/ 0 h 306"/>
                <a:gd name="T8" fmla="*/ 719 w 719"/>
                <a:gd name="T9" fmla="*/ 306 h 306"/>
              </a:gdLst>
              <a:ahLst/>
              <a:cxnLst>
                <a:cxn ang="0">
                  <a:pos x="T0" y="T1"/>
                </a:cxn>
                <a:cxn ang="0">
                  <a:pos x="T2" y="T3"/>
                </a:cxn>
                <a:cxn ang="0">
                  <a:pos x="T4" y="T5"/>
                </a:cxn>
                <a:cxn ang="0">
                  <a:pos x="T6" y="T7"/>
                </a:cxn>
                <a:cxn ang="0">
                  <a:pos x="T8" y="T9"/>
                </a:cxn>
              </a:cxnLst>
              <a:rect l="0" t="0" r="r" b="b"/>
              <a:pathLst>
                <a:path w="719" h="306">
                  <a:moveTo>
                    <a:pt x="719" y="306"/>
                  </a:moveTo>
                  <a:lnTo>
                    <a:pt x="412" y="306"/>
                  </a:lnTo>
                  <a:lnTo>
                    <a:pt x="0" y="0"/>
                  </a:lnTo>
                  <a:lnTo>
                    <a:pt x="305" y="0"/>
                  </a:lnTo>
                  <a:lnTo>
                    <a:pt x="719"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6" name="Freeform 211">
              <a:extLst>
                <a:ext uri="{FF2B5EF4-FFF2-40B4-BE49-F238E27FC236}">
                  <a16:creationId xmlns:a16="http://schemas.microsoft.com/office/drawing/2014/main" xmlns="" id="{75898AA8-C0E8-42B6-89D2-784DCE46EF94}"/>
                </a:ext>
              </a:extLst>
            </p:cNvPr>
            <p:cNvSpPr>
              <a:spLocks/>
            </p:cNvSpPr>
            <p:nvPr/>
          </p:nvSpPr>
          <p:spPr bwMode="auto">
            <a:xfrm>
              <a:off x="403747" y="0"/>
              <a:ext cx="395473" cy="200025"/>
            </a:xfrm>
            <a:custGeom>
              <a:avLst/>
              <a:gdLst>
                <a:gd name="T0" fmla="*/ 605 w 605"/>
                <a:gd name="T1" fmla="*/ 306 h 306"/>
                <a:gd name="T2" fmla="*/ 413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3"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7" name="Freeform 212">
              <a:extLst>
                <a:ext uri="{FF2B5EF4-FFF2-40B4-BE49-F238E27FC236}">
                  <a16:creationId xmlns:a16="http://schemas.microsoft.com/office/drawing/2014/main" xmlns="" id="{461BD8EC-E868-40DA-9677-7F463A494C95}"/>
                </a:ext>
              </a:extLst>
            </p:cNvPr>
            <p:cNvSpPr>
              <a:spLocks/>
            </p:cNvSpPr>
            <p:nvPr/>
          </p:nvSpPr>
          <p:spPr bwMode="auto">
            <a:xfrm>
              <a:off x="530560" y="0"/>
              <a:ext cx="468031" cy="200025"/>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8" name="Freeform 213">
              <a:extLst>
                <a:ext uri="{FF2B5EF4-FFF2-40B4-BE49-F238E27FC236}">
                  <a16:creationId xmlns:a16="http://schemas.microsoft.com/office/drawing/2014/main" xmlns="" id="{12540527-0975-428D-B01B-41C3E860A233}"/>
                </a:ext>
              </a:extLst>
            </p:cNvPr>
            <p:cNvSpPr>
              <a:spLocks/>
            </p:cNvSpPr>
            <p:nvPr/>
          </p:nvSpPr>
          <p:spPr bwMode="auto">
            <a:xfrm>
              <a:off x="731238" y="0"/>
              <a:ext cx="395473" cy="200025"/>
            </a:xfrm>
            <a:custGeom>
              <a:avLst/>
              <a:gdLst>
                <a:gd name="T0" fmla="*/ 605 w 605"/>
                <a:gd name="T1" fmla="*/ 306 h 306"/>
                <a:gd name="T2" fmla="*/ 411 w 605"/>
                <a:gd name="T3" fmla="*/ 306 h 306"/>
                <a:gd name="T4" fmla="*/ 0 w 605"/>
                <a:gd name="T5" fmla="*/ 0 h 306"/>
                <a:gd name="T6" fmla="*/ 194 w 605"/>
                <a:gd name="T7" fmla="*/ 0 h 306"/>
                <a:gd name="T8" fmla="*/ 605 w 605"/>
                <a:gd name="T9" fmla="*/ 306 h 306"/>
              </a:gdLst>
              <a:ahLst/>
              <a:cxnLst>
                <a:cxn ang="0">
                  <a:pos x="T0" y="T1"/>
                </a:cxn>
                <a:cxn ang="0">
                  <a:pos x="T2" y="T3"/>
                </a:cxn>
                <a:cxn ang="0">
                  <a:pos x="T4" y="T5"/>
                </a:cxn>
                <a:cxn ang="0">
                  <a:pos x="T6" y="T7"/>
                </a:cxn>
                <a:cxn ang="0">
                  <a:pos x="T8" y="T9"/>
                </a:cxn>
              </a:cxnLst>
              <a:rect l="0" t="0" r="r" b="b"/>
              <a:pathLst>
                <a:path w="605" h="306">
                  <a:moveTo>
                    <a:pt x="605" y="306"/>
                  </a:moveTo>
                  <a:lnTo>
                    <a:pt x="411" y="306"/>
                  </a:lnTo>
                  <a:lnTo>
                    <a:pt x="0" y="0"/>
                  </a:lnTo>
                  <a:lnTo>
                    <a:pt x="194" y="0"/>
                  </a:lnTo>
                  <a:lnTo>
                    <a:pt x="605" y="3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9" name="Freeform 214">
              <a:extLst>
                <a:ext uri="{FF2B5EF4-FFF2-40B4-BE49-F238E27FC236}">
                  <a16:creationId xmlns:a16="http://schemas.microsoft.com/office/drawing/2014/main" xmlns="" id="{A48FE551-0A9B-458C-9C64-0D521CA815A4}"/>
                </a:ext>
              </a:extLst>
            </p:cNvPr>
            <p:cNvSpPr>
              <a:spLocks/>
            </p:cNvSpPr>
            <p:nvPr/>
          </p:nvSpPr>
          <p:spPr bwMode="auto">
            <a:xfrm>
              <a:off x="858051" y="0"/>
              <a:ext cx="468031" cy="200025"/>
            </a:xfrm>
            <a:custGeom>
              <a:avLst/>
              <a:gdLst>
                <a:gd name="T0" fmla="*/ 716 w 716"/>
                <a:gd name="T1" fmla="*/ 306 h 306"/>
                <a:gd name="T2" fmla="*/ 411 w 716"/>
                <a:gd name="T3" fmla="*/ 306 h 306"/>
                <a:gd name="T4" fmla="*/ 0 w 716"/>
                <a:gd name="T5" fmla="*/ 0 h 306"/>
                <a:gd name="T6" fmla="*/ 305 w 716"/>
                <a:gd name="T7" fmla="*/ 0 h 306"/>
                <a:gd name="T8" fmla="*/ 716 w 716"/>
                <a:gd name="T9" fmla="*/ 306 h 306"/>
              </a:gdLst>
              <a:ahLst/>
              <a:cxnLst>
                <a:cxn ang="0">
                  <a:pos x="T0" y="T1"/>
                </a:cxn>
                <a:cxn ang="0">
                  <a:pos x="T2" y="T3"/>
                </a:cxn>
                <a:cxn ang="0">
                  <a:pos x="T4" y="T5"/>
                </a:cxn>
                <a:cxn ang="0">
                  <a:pos x="T6" y="T7"/>
                </a:cxn>
                <a:cxn ang="0">
                  <a:pos x="T8" y="T9"/>
                </a:cxn>
              </a:cxnLst>
              <a:rect l="0" t="0" r="r" b="b"/>
              <a:pathLst>
                <a:path w="716" h="306">
                  <a:moveTo>
                    <a:pt x="716" y="306"/>
                  </a:moveTo>
                  <a:lnTo>
                    <a:pt x="411" y="306"/>
                  </a:lnTo>
                  <a:lnTo>
                    <a:pt x="0" y="0"/>
                  </a:lnTo>
                  <a:lnTo>
                    <a:pt x="305" y="0"/>
                  </a:lnTo>
                  <a:lnTo>
                    <a:pt x="716"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0" name="Freeform 16">
              <a:extLst>
                <a:ext uri="{FF2B5EF4-FFF2-40B4-BE49-F238E27FC236}">
                  <a16:creationId xmlns:a16="http://schemas.microsoft.com/office/drawing/2014/main" xmlns="" id="{D3A9480F-A3A5-4704-9554-431B776493D7}"/>
                </a:ext>
              </a:extLst>
            </p:cNvPr>
            <p:cNvSpPr>
              <a:spLocks/>
            </p:cNvSpPr>
            <p:nvPr userDrawn="1"/>
          </p:nvSpPr>
          <p:spPr bwMode="auto">
            <a:xfrm>
              <a:off x="0" y="94838"/>
              <a:ext cx="141623" cy="105187"/>
            </a:xfrm>
            <a:custGeom>
              <a:avLst/>
              <a:gdLst>
                <a:gd name="connsiteX0" fmla="*/ 0 w 141623"/>
                <a:gd name="connsiteY0" fmla="*/ 0 h 105187"/>
                <a:gd name="connsiteX1" fmla="*/ 141623 w 141623"/>
                <a:gd name="connsiteY1" fmla="*/ 105187 h 105187"/>
                <a:gd name="connsiteX2" fmla="*/ 16118 w 141623"/>
                <a:gd name="connsiteY2" fmla="*/ 105187 h 105187"/>
                <a:gd name="connsiteX3" fmla="*/ 0 w 141623"/>
                <a:gd name="connsiteY3" fmla="*/ 93274 h 105187"/>
              </a:gdLst>
              <a:ahLst/>
              <a:cxnLst>
                <a:cxn ang="0">
                  <a:pos x="connsiteX0" y="connsiteY0"/>
                </a:cxn>
                <a:cxn ang="0">
                  <a:pos x="connsiteX1" y="connsiteY1"/>
                </a:cxn>
                <a:cxn ang="0">
                  <a:pos x="connsiteX2" y="connsiteY2"/>
                </a:cxn>
                <a:cxn ang="0">
                  <a:pos x="connsiteX3" y="connsiteY3"/>
                </a:cxn>
              </a:cxnLst>
              <a:rect l="l" t="t" r="r" b="b"/>
              <a:pathLst>
                <a:path w="141623" h="105187">
                  <a:moveTo>
                    <a:pt x="0" y="0"/>
                  </a:moveTo>
                  <a:lnTo>
                    <a:pt x="141623" y="105187"/>
                  </a:lnTo>
                  <a:lnTo>
                    <a:pt x="16118" y="105187"/>
                  </a:lnTo>
                  <a:lnTo>
                    <a:pt x="0" y="9327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a:p>
          </p:txBody>
        </p:sp>
      </p:grpSp>
    </p:spTree>
    <p:extLst>
      <p:ext uri="{BB962C8B-B14F-4D97-AF65-F5344CB8AC3E}">
        <p14:creationId xmlns:p14="http://schemas.microsoft.com/office/powerpoint/2010/main" val="33947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4A0C8A0F-3514-4E86-99DF-513D8CF016DD}"/>
              </a:ext>
            </a:extLst>
          </p:cNvPr>
          <p:cNvSpPr txBox="1">
            <a:spLocks noChangeArrowheads="1"/>
          </p:cNvSpPr>
          <p:nvPr/>
        </p:nvSpPr>
        <p:spPr bwMode="auto">
          <a:xfrm>
            <a:off x="1048552" y="1012993"/>
            <a:ext cx="9951205" cy="127419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lang="en-US" sz="2400" kern="0" dirty="0">
                <a:latin typeface="Arial Narrow" panose="020B0606020202030204" pitchFamily="34" charset="0"/>
              </a:rPr>
              <a:t>While the 0/100 EVT is a Fixed Formula, it differs from the other formulas.  </a:t>
            </a:r>
          </a:p>
          <a:p>
            <a:pPr marL="342900" marR="0" lvl="0" indent="-342900"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lang="en-US" sz="2400" kern="0" dirty="0">
                <a:latin typeface="Arial Narrow" panose="020B0606020202030204" pitchFamily="34" charset="0"/>
              </a:rPr>
              <a:t>Because there is no opportunity to earned accomplishment for starting the activity, this technique is limited to starting and finishing within a single accounting period.</a:t>
            </a:r>
            <a:endParaRPr kumimoji="0" lang="en-US" sz="2400" b="0" i="0" u="none" strike="noStrike" kern="0" cap="none" spc="0" normalizeH="0" baseline="0" noProof="0" dirty="0">
              <a:ln>
                <a:noFill/>
              </a:ln>
              <a:solidFill>
                <a:schemeClr val="tx1"/>
              </a:solidFill>
              <a:effectLst/>
              <a:uLnTx/>
              <a:uFillTx/>
              <a:latin typeface="Arial Narrow" panose="020B0606020202030204" pitchFamily="34" charset="0"/>
            </a:endParaRPr>
          </a:p>
        </p:txBody>
      </p:sp>
      <p:sp>
        <p:nvSpPr>
          <p:cNvPr id="57" name="Rectangle 56">
            <a:extLst>
              <a:ext uri="{FF2B5EF4-FFF2-40B4-BE49-F238E27FC236}">
                <a16:creationId xmlns:a16="http://schemas.microsoft.com/office/drawing/2014/main" xmlns="" id="{FED1BFD2-4961-4FF1-A005-A999093A780C}"/>
              </a:ext>
            </a:extLst>
          </p:cNvPr>
          <p:cNvSpPr/>
          <p:nvPr/>
        </p:nvSpPr>
        <p:spPr>
          <a:xfrm>
            <a:off x="1331943" y="3484681"/>
            <a:ext cx="3657600" cy="752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 Stress Test</a:t>
            </a:r>
          </a:p>
        </p:txBody>
      </p:sp>
      <p:sp>
        <p:nvSpPr>
          <p:cNvPr id="59" name="Isosceles Triangle 58">
            <a:extLst>
              <a:ext uri="{FF2B5EF4-FFF2-40B4-BE49-F238E27FC236}">
                <a16:creationId xmlns:a16="http://schemas.microsoft.com/office/drawing/2014/main" xmlns="" id="{FABBCD39-6F0D-4D07-AA46-D9245DCD0C6F}"/>
              </a:ext>
            </a:extLst>
          </p:cNvPr>
          <p:cNvSpPr/>
          <p:nvPr/>
        </p:nvSpPr>
        <p:spPr>
          <a:xfrm rot="10800000">
            <a:off x="985437" y="2947786"/>
            <a:ext cx="721453" cy="536895"/>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endParaRPr lang="en-US" dirty="0"/>
          </a:p>
        </p:txBody>
      </p:sp>
      <p:sp>
        <p:nvSpPr>
          <p:cNvPr id="60" name="Isosceles Triangle 59">
            <a:extLst>
              <a:ext uri="{FF2B5EF4-FFF2-40B4-BE49-F238E27FC236}">
                <a16:creationId xmlns:a16="http://schemas.microsoft.com/office/drawing/2014/main" xmlns="" id="{0BEFC5A0-97BA-44F6-8F1E-5CB43AF4546C}"/>
              </a:ext>
            </a:extLst>
          </p:cNvPr>
          <p:cNvSpPr/>
          <p:nvPr/>
        </p:nvSpPr>
        <p:spPr>
          <a:xfrm rot="10800000">
            <a:off x="4628817" y="2947786"/>
            <a:ext cx="721453" cy="536895"/>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xmlns="" id="{D6369272-10DD-4193-96FD-E1D101C6AD7B}"/>
              </a:ext>
            </a:extLst>
          </p:cNvPr>
          <p:cNvSpPr txBox="1"/>
          <p:nvPr/>
        </p:nvSpPr>
        <p:spPr>
          <a:xfrm>
            <a:off x="893582" y="4236762"/>
            <a:ext cx="905164" cy="369332"/>
          </a:xfrm>
          <a:prstGeom prst="rect">
            <a:avLst/>
          </a:prstGeom>
          <a:noFill/>
        </p:spPr>
        <p:txBody>
          <a:bodyPr wrap="square" rtlCol="0">
            <a:spAutoFit/>
          </a:bodyPr>
          <a:lstStyle/>
          <a:p>
            <a:r>
              <a:rPr lang="en-US" dirty="0"/>
              <a:t>June 01</a:t>
            </a:r>
          </a:p>
        </p:txBody>
      </p:sp>
      <p:sp>
        <p:nvSpPr>
          <p:cNvPr id="64" name="TextBox 63">
            <a:extLst>
              <a:ext uri="{FF2B5EF4-FFF2-40B4-BE49-F238E27FC236}">
                <a16:creationId xmlns:a16="http://schemas.microsoft.com/office/drawing/2014/main" xmlns="" id="{D4C816BD-BEC9-4A21-B2CE-1F615AABC916}"/>
              </a:ext>
            </a:extLst>
          </p:cNvPr>
          <p:cNvSpPr txBox="1"/>
          <p:nvPr/>
        </p:nvSpPr>
        <p:spPr>
          <a:xfrm>
            <a:off x="4548620" y="4236762"/>
            <a:ext cx="905164" cy="369332"/>
          </a:xfrm>
          <a:prstGeom prst="rect">
            <a:avLst/>
          </a:prstGeom>
          <a:noFill/>
        </p:spPr>
        <p:txBody>
          <a:bodyPr wrap="square" rtlCol="0">
            <a:spAutoFit/>
          </a:bodyPr>
          <a:lstStyle/>
          <a:p>
            <a:r>
              <a:rPr lang="en-US" dirty="0"/>
              <a:t>June 20</a:t>
            </a:r>
          </a:p>
        </p:txBody>
      </p:sp>
      <p:sp>
        <p:nvSpPr>
          <p:cNvPr id="66" name="TextBox 65">
            <a:extLst>
              <a:ext uri="{FF2B5EF4-FFF2-40B4-BE49-F238E27FC236}">
                <a16:creationId xmlns:a16="http://schemas.microsoft.com/office/drawing/2014/main" xmlns="" id="{0662C2C8-155C-496E-872E-D7F861CF75E5}"/>
              </a:ext>
            </a:extLst>
          </p:cNvPr>
          <p:cNvSpPr txBox="1"/>
          <p:nvPr/>
        </p:nvSpPr>
        <p:spPr>
          <a:xfrm>
            <a:off x="1048552" y="2930683"/>
            <a:ext cx="595223" cy="369332"/>
          </a:xfrm>
          <a:prstGeom prst="rect">
            <a:avLst/>
          </a:prstGeom>
          <a:noFill/>
        </p:spPr>
        <p:txBody>
          <a:bodyPr wrap="square" rtlCol="0">
            <a:spAutoFit/>
          </a:bodyPr>
          <a:lstStyle/>
          <a:p>
            <a:pPr algn="ctr"/>
            <a:r>
              <a:rPr lang="en-US" dirty="0"/>
              <a:t>0%</a:t>
            </a:r>
          </a:p>
        </p:txBody>
      </p:sp>
      <p:sp>
        <p:nvSpPr>
          <p:cNvPr id="67" name="TextBox 66">
            <a:extLst>
              <a:ext uri="{FF2B5EF4-FFF2-40B4-BE49-F238E27FC236}">
                <a16:creationId xmlns:a16="http://schemas.microsoft.com/office/drawing/2014/main" xmlns="" id="{E6517A93-AEBE-4710-AC57-60592231721A}"/>
              </a:ext>
            </a:extLst>
          </p:cNvPr>
          <p:cNvSpPr txBox="1"/>
          <p:nvPr/>
        </p:nvSpPr>
        <p:spPr>
          <a:xfrm>
            <a:off x="4644796" y="2874121"/>
            <a:ext cx="717763" cy="369332"/>
          </a:xfrm>
          <a:prstGeom prst="rect">
            <a:avLst/>
          </a:prstGeom>
          <a:noFill/>
        </p:spPr>
        <p:txBody>
          <a:bodyPr wrap="square" rtlCol="0">
            <a:spAutoFit/>
          </a:bodyPr>
          <a:lstStyle/>
          <a:p>
            <a:r>
              <a:rPr lang="en-US" dirty="0"/>
              <a:t>100%</a:t>
            </a:r>
          </a:p>
        </p:txBody>
      </p:sp>
      <p:sp>
        <p:nvSpPr>
          <p:cNvPr id="68" name="TextBox 67">
            <a:extLst>
              <a:ext uri="{FF2B5EF4-FFF2-40B4-BE49-F238E27FC236}">
                <a16:creationId xmlns:a16="http://schemas.microsoft.com/office/drawing/2014/main" xmlns="" id="{755B9913-7146-4F8A-AC46-2BFAD0C68587}"/>
              </a:ext>
            </a:extLst>
          </p:cNvPr>
          <p:cNvSpPr txBox="1"/>
          <p:nvPr/>
        </p:nvSpPr>
        <p:spPr>
          <a:xfrm>
            <a:off x="893582" y="2602544"/>
            <a:ext cx="905164" cy="369332"/>
          </a:xfrm>
          <a:prstGeom prst="rect">
            <a:avLst/>
          </a:prstGeom>
          <a:noFill/>
        </p:spPr>
        <p:txBody>
          <a:bodyPr wrap="square" rtlCol="0">
            <a:spAutoFit/>
          </a:bodyPr>
          <a:lstStyle/>
          <a:p>
            <a:pPr algn="ctr"/>
            <a:r>
              <a:rPr lang="en-US" dirty="0"/>
              <a:t>Start</a:t>
            </a:r>
          </a:p>
        </p:txBody>
      </p:sp>
      <p:sp>
        <p:nvSpPr>
          <p:cNvPr id="69" name="TextBox 68">
            <a:extLst>
              <a:ext uri="{FF2B5EF4-FFF2-40B4-BE49-F238E27FC236}">
                <a16:creationId xmlns:a16="http://schemas.microsoft.com/office/drawing/2014/main" xmlns="" id="{168E3231-4869-4E4B-82F1-1302832F7860}"/>
              </a:ext>
            </a:extLst>
          </p:cNvPr>
          <p:cNvSpPr txBox="1"/>
          <p:nvPr/>
        </p:nvSpPr>
        <p:spPr>
          <a:xfrm>
            <a:off x="8817341" y="3300015"/>
            <a:ext cx="905164" cy="369332"/>
          </a:xfrm>
          <a:prstGeom prst="rect">
            <a:avLst/>
          </a:prstGeom>
          <a:noFill/>
        </p:spPr>
        <p:txBody>
          <a:bodyPr wrap="square" rtlCol="0">
            <a:spAutoFit/>
          </a:bodyPr>
          <a:lstStyle/>
          <a:p>
            <a:pPr algn="ctr"/>
            <a:r>
              <a:rPr lang="en-US" dirty="0">
                <a:solidFill>
                  <a:srgbClr val="0070C0"/>
                </a:solidFill>
              </a:rPr>
              <a:t>$0</a:t>
            </a:r>
          </a:p>
        </p:txBody>
      </p:sp>
      <p:sp>
        <p:nvSpPr>
          <p:cNvPr id="70" name="TextBox 69">
            <a:extLst>
              <a:ext uri="{FF2B5EF4-FFF2-40B4-BE49-F238E27FC236}">
                <a16:creationId xmlns:a16="http://schemas.microsoft.com/office/drawing/2014/main" xmlns="" id="{AF875866-811F-4A81-A65F-0ABE435D4B95}"/>
              </a:ext>
            </a:extLst>
          </p:cNvPr>
          <p:cNvSpPr txBox="1"/>
          <p:nvPr/>
        </p:nvSpPr>
        <p:spPr>
          <a:xfrm>
            <a:off x="5117492" y="3645943"/>
            <a:ext cx="1248932" cy="369332"/>
          </a:xfrm>
          <a:prstGeom prst="rect">
            <a:avLst/>
          </a:prstGeom>
          <a:noFill/>
        </p:spPr>
        <p:txBody>
          <a:bodyPr wrap="square" rtlCol="0">
            <a:spAutoFit/>
          </a:bodyPr>
          <a:lstStyle/>
          <a:p>
            <a:r>
              <a:rPr lang="en-US" dirty="0"/>
              <a:t>BAC = $100</a:t>
            </a:r>
          </a:p>
        </p:txBody>
      </p:sp>
      <p:sp>
        <p:nvSpPr>
          <p:cNvPr id="71" name="TextBox 70">
            <a:extLst>
              <a:ext uri="{FF2B5EF4-FFF2-40B4-BE49-F238E27FC236}">
                <a16:creationId xmlns:a16="http://schemas.microsoft.com/office/drawing/2014/main" xmlns="" id="{0BD65152-89DB-458A-9B67-81CC06EF6C31}"/>
              </a:ext>
            </a:extLst>
          </p:cNvPr>
          <p:cNvSpPr txBox="1"/>
          <p:nvPr/>
        </p:nvSpPr>
        <p:spPr>
          <a:xfrm>
            <a:off x="7626385" y="3300015"/>
            <a:ext cx="905164" cy="369332"/>
          </a:xfrm>
          <a:prstGeom prst="rect">
            <a:avLst/>
          </a:prstGeom>
          <a:noFill/>
        </p:spPr>
        <p:txBody>
          <a:bodyPr wrap="square" rtlCol="0">
            <a:spAutoFit/>
          </a:bodyPr>
          <a:lstStyle/>
          <a:p>
            <a:pPr algn="ctr"/>
            <a:r>
              <a:rPr lang="en-US" dirty="0"/>
              <a:t>Start</a:t>
            </a:r>
          </a:p>
        </p:txBody>
      </p:sp>
      <p:sp>
        <p:nvSpPr>
          <p:cNvPr id="72" name="TextBox 71">
            <a:extLst>
              <a:ext uri="{FF2B5EF4-FFF2-40B4-BE49-F238E27FC236}">
                <a16:creationId xmlns:a16="http://schemas.microsoft.com/office/drawing/2014/main" xmlns="" id="{6FECF579-E454-4287-8493-FCDB1B6F2B36}"/>
              </a:ext>
            </a:extLst>
          </p:cNvPr>
          <p:cNvSpPr txBox="1"/>
          <p:nvPr/>
        </p:nvSpPr>
        <p:spPr>
          <a:xfrm>
            <a:off x="8793940" y="2909528"/>
            <a:ext cx="905164" cy="369332"/>
          </a:xfrm>
          <a:prstGeom prst="rect">
            <a:avLst/>
          </a:prstGeom>
          <a:noFill/>
        </p:spPr>
        <p:txBody>
          <a:bodyPr wrap="square" rtlCol="0">
            <a:spAutoFit/>
          </a:bodyPr>
          <a:lstStyle/>
          <a:p>
            <a:pPr algn="ctr"/>
            <a:r>
              <a:rPr lang="en-US" dirty="0"/>
              <a:t>Budget</a:t>
            </a:r>
          </a:p>
        </p:txBody>
      </p:sp>
      <p:sp>
        <p:nvSpPr>
          <p:cNvPr id="73" name="TextBox 72">
            <a:extLst>
              <a:ext uri="{FF2B5EF4-FFF2-40B4-BE49-F238E27FC236}">
                <a16:creationId xmlns:a16="http://schemas.microsoft.com/office/drawing/2014/main" xmlns="" id="{2F0AD8F1-3BAD-456F-9878-4913F7EFC324}"/>
              </a:ext>
            </a:extLst>
          </p:cNvPr>
          <p:cNvSpPr txBox="1"/>
          <p:nvPr/>
        </p:nvSpPr>
        <p:spPr>
          <a:xfrm>
            <a:off x="7635842" y="3656345"/>
            <a:ext cx="905164" cy="369332"/>
          </a:xfrm>
          <a:prstGeom prst="rect">
            <a:avLst/>
          </a:prstGeom>
          <a:noFill/>
        </p:spPr>
        <p:txBody>
          <a:bodyPr wrap="square" rtlCol="0">
            <a:spAutoFit/>
          </a:bodyPr>
          <a:lstStyle/>
          <a:p>
            <a:pPr algn="ctr"/>
            <a:r>
              <a:rPr lang="en-US" dirty="0"/>
              <a:t>Finish</a:t>
            </a:r>
          </a:p>
        </p:txBody>
      </p:sp>
      <p:sp>
        <p:nvSpPr>
          <p:cNvPr id="74" name="TextBox 73">
            <a:extLst>
              <a:ext uri="{FF2B5EF4-FFF2-40B4-BE49-F238E27FC236}">
                <a16:creationId xmlns:a16="http://schemas.microsoft.com/office/drawing/2014/main" xmlns="" id="{DAE99A1F-BB09-4B44-A636-9607F120E997}"/>
              </a:ext>
            </a:extLst>
          </p:cNvPr>
          <p:cNvSpPr txBox="1"/>
          <p:nvPr/>
        </p:nvSpPr>
        <p:spPr>
          <a:xfrm>
            <a:off x="8730823" y="3645943"/>
            <a:ext cx="905164" cy="369332"/>
          </a:xfrm>
          <a:prstGeom prst="rect">
            <a:avLst/>
          </a:prstGeom>
          <a:noFill/>
        </p:spPr>
        <p:txBody>
          <a:bodyPr wrap="square" rtlCol="0">
            <a:spAutoFit/>
          </a:bodyPr>
          <a:lstStyle/>
          <a:p>
            <a:pPr algn="ctr"/>
            <a:r>
              <a:rPr lang="en-US" dirty="0">
                <a:solidFill>
                  <a:srgbClr val="0070C0"/>
                </a:solidFill>
              </a:rPr>
              <a:t>$100</a:t>
            </a:r>
          </a:p>
        </p:txBody>
      </p:sp>
      <p:cxnSp>
        <p:nvCxnSpPr>
          <p:cNvPr id="75" name="Straight Connector 74">
            <a:extLst>
              <a:ext uri="{FF2B5EF4-FFF2-40B4-BE49-F238E27FC236}">
                <a16:creationId xmlns:a16="http://schemas.microsoft.com/office/drawing/2014/main" xmlns="" id="{6807E259-5AD7-4F3F-9EE2-3E58B74DAD2A}"/>
              </a:ext>
            </a:extLst>
          </p:cNvPr>
          <p:cNvCxnSpPr/>
          <p:nvPr/>
        </p:nvCxnSpPr>
        <p:spPr>
          <a:xfrm>
            <a:off x="8874776" y="4012330"/>
            <a:ext cx="7902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xmlns="" id="{21022981-16F0-4DC1-B575-45C4ADF80D36}"/>
              </a:ext>
            </a:extLst>
          </p:cNvPr>
          <p:cNvSpPr txBox="1"/>
          <p:nvPr/>
        </p:nvSpPr>
        <p:spPr>
          <a:xfrm>
            <a:off x="8728059" y="4052096"/>
            <a:ext cx="905164" cy="369332"/>
          </a:xfrm>
          <a:prstGeom prst="rect">
            <a:avLst/>
          </a:prstGeom>
          <a:noFill/>
        </p:spPr>
        <p:txBody>
          <a:bodyPr wrap="square" rtlCol="0">
            <a:spAutoFit/>
          </a:bodyPr>
          <a:lstStyle/>
          <a:p>
            <a:pPr algn="ctr"/>
            <a:r>
              <a:rPr lang="en-US" dirty="0">
                <a:solidFill>
                  <a:srgbClr val="0070C0"/>
                </a:solidFill>
              </a:rPr>
              <a:t>$100</a:t>
            </a:r>
          </a:p>
        </p:txBody>
      </p:sp>
      <p:sp>
        <p:nvSpPr>
          <p:cNvPr id="78" name="TextBox 77">
            <a:extLst>
              <a:ext uri="{FF2B5EF4-FFF2-40B4-BE49-F238E27FC236}">
                <a16:creationId xmlns:a16="http://schemas.microsoft.com/office/drawing/2014/main" xmlns="" id="{62D7A396-FDFB-4175-8518-AE5A4178DA34}"/>
              </a:ext>
            </a:extLst>
          </p:cNvPr>
          <p:cNvSpPr txBox="1"/>
          <p:nvPr/>
        </p:nvSpPr>
        <p:spPr>
          <a:xfrm>
            <a:off x="9781932" y="3289825"/>
            <a:ext cx="1217825" cy="369332"/>
          </a:xfrm>
          <a:prstGeom prst="rect">
            <a:avLst/>
          </a:prstGeom>
          <a:noFill/>
        </p:spPr>
        <p:txBody>
          <a:bodyPr wrap="square" rtlCol="0">
            <a:spAutoFit/>
          </a:bodyPr>
          <a:lstStyle/>
          <a:p>
            <a:pPr algn="ctr"/>
            <a:r>
              <a:rPr lang="en-US" dirty="0"/>
              <a:t>May BCWS</a:t>
            </a:r>
          </a:p>
        </p:txBody>
      </p:sp>
      <p:sp>
        <p:nvSpPr>
          <p:cNvPr id="79" name="TextBox 78">
            <a:extLst>
              <a:ext uri="{FF2B5EF4-FFF2-40B4-BE49-F238E27FC236}">
                <a16:creationId xmlns:a16="http://schemas.microsoft.com/office/drawing/2014/main" xmlns="" id="{DC11F0C4-24A6-4B4A-B598-053F32523F65}"/>
              </a:ext>
            </a:extLst>
          </p:cNvPr>
          <p:cNvSpPr txBox="1"/>
          <p:nvPr/>
        </p:nvSpPr>
        <p:spPr>
          <a:xfrm>
            <a:off x="9719487" y="3654483"/>
            <a:ext cx="1359088" cy="369332"/>
          </a:xfrm>
          <a:prstGeom prst="rect">
            <a:avLst/>
          </a:prstGeom>
          <a:noFill/>
        </p:spPr>
        <p:txBody>
          <a:bodyPr wrap="square" rtlCol="0">
            <a:spAutoFit/>
          </a:bodyPr>
          <a:lstStyle/>
          <a:p>
            <a:pPr algn="ctr"/>
            <a:r>
              <a:rPr lang="en-US" dirty="0"/>
              <a:t>June BCWS</a:t>
            </a:r>
          </a:p>
        </p:txBody>
      </p:sp>
      <p:cxnSp>
        <p:nvCxnSpPr>
          <p:cNvPr id="80" name="Straight Arrow Connector 79">
            <a:extLst>
              <a:ext uri="{FF2B5EF4-FFF2-40B4-BE49-F238E27FC236}">
                <a16:creationId xmlns:a16="http://schemas.microsoft.com/office/drawing/2014/main" xmlns="" id="{EF66490E-3356-49F9-BDD3-ABAFB3BDAD1A}"/>
              </a:ext>
            </a:extLst>
          </p:cNvPr>
          <p:cNvCxnSpPr>
            <a:cxnSpLocks/>
          </p:cNvCxnSpPr>
          <p:nvPr/>
        </p:nvCxnSpPr>
        <p:spPr>
          <a:xfrm flipH="1" flipV="1">
            <a:off x="9466593" y="3494108"/>
            <a:ext cx="3153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xmlns="" id="{9954B871-4501-40F5-BA4E-D2845FCF2633}"/>
              </a:ext>
            </a:extLst>
          </p:cNvPr>
          <p:cNvCxnSpPr>
            <a:cxnSpLocks/>
          </p:cNvCxnSpPr>
          <p:nvPr/>
        </p:nvCxnSpPr>
        <p:spPr>
          <a:xfrm flipH="1" flipV="1">
            <a:off x="9488545" y="3830609"/>
            <a:ext cx="3153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xmlns="" id="{3F6BC68A-53D2-466E-9BEF-720DC29AEC32}"/>
              </a:ext>
            </a:extLst>
          </p:cNvPr>
          <p:cNvSpPr txBox="1"/>
          <p:nvPr/>
        </p:nvSpPr>
        <p:spPr>
          <a:xfrm>
            <a:off x="2233140" y="3115515"/>
            <a:ext cx="1855958" cy="369332"/>
          </a:xfrm>
          <a:prstGeom prst="rect">
            <a:avLst/>
          </a:prstGeom>
          <a:noFill/>
        </p:spPr>
        <p:txBody>
          <a:bodyPr wrap="square" rtlCol="0">
            <a:spAutoFit/>
          </a:bodyPr>
          <a:lstStyle/>
          <a:p>
            <a:pPr algn="ctr"/>
            <a:r>
              <a:rPr lang="en-US" dirty="0"/>
              <a:t>0/100 Technique</a:t>
            </a:r>
          </a:p>
        </p:txBody>
      </p:sp>
      <p:sp>
        <p:nvSpPr>
          <p:cNvPr id="84" name="Arrow: Right 83">
            <a:extLst>
              <a:ext uri="{FF2B5EF4-FFF2-40B4-BE49-F238E27FC236}">
                <a16:creationId xmlns:a16="http://schemas.microsoft.com/office/drawing/2014/main" xmlns="" id="{E0075977-24DA-498B-A9F2-85250E0F6AEB}"/>
              </a:ext>
            </a:extLst>
          </p:cNvPr>
          <p:cNvSpPr/>
          <p:nvPr/>
        </p:nvSpPr>
        <p:spPr>
          <a:xfrm>
            <a:off x="6781464" y="3416760"/>
            <a:ext cx="794951" cy="742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xmlns="" id="{5DE71361-E6CB-4FDD-85E3-322B86285B60}"/>
              </a:ext>
            </a:extLst>
          </p:cNvPr>
          <p:cNvSpPr txBox="1"/>
          <p:nvPr/>
        </p:nvSpPr>
        <p:spPr>
          <a:xfrm>
            <a:off x="7624595" y="4050956"/>
            <a:ext cx="905164" cy="369332"/>
          </a:xfrm>
          <a:prstGeom prst="rect">
            <a:avLst/>
          </a:prstGeom>
          <a:noFill/>
        </p:spPr>
        <p:txBody>
          <a:bodyPr wrap="square" rtlCol="0">
            <a:spAutoFit/>
          </a:bodyPr>
          <a:lstStyle/>
          <a:p>
            <a:pPr algn="ctr"/>
            <a:r>
              <a:rPr lang="en-US" dirty="0"/>
              <a:t>Total</a:t>
            </a:r>
          </a:p>
        </p:txBody>
      </p:sp>
      <p:sp>
        <p:nvSpPr>
          <p:cNvPr id="88" name="TextBox 87">
            <a:extLst>
              <a:ext uri="{FF2B5EF4-FFF2-40B4-BE49-F238E27FC236}">
                <a16:creationId xmlns:a16="http://schemas.microsoft.com/office/drawing/2014/main" xmlns="" id="{63BD4ED3-28E5-40F0-A277-F1BB9FAA0A38}"/>
              </a:ext>
            </a:extLst>
          </p:cNvPr>
          <p:cNvSpPr txBox="1"/>
          <p:nvPr/>
        </p:nvSpPr>
        <p:spPr>
          <a:xfrm>
            <a:off x="4536961" y="2608825"/>
            <a:ext cx="905164" cy="369332"/>
          </a:xfrm>
          <a:prstGeom prst="rect">
            <a:avLst/>
          </a:prstGeom>
          <a:noFill/>
        </p:spPr>
        <p:txBody>
          <a:bodyPr wrap="square" rtlCol="0">
            <a:spAutoFit/>
          </a:bodyPr>
          <a:lstStyle/>
          <a:p>
            <a:pPr algn="ctr"/>
            <a:r>
              <a:rPr lang="en-US" dirty="0"/>
              <a:t>Finish</a:t>
            </a:r>
          </a:p>
        </p:txBody>
      </p:sp>
      <p:sp>
        <p:nvSpPr>
          <p:cNvPr id="109" name="TextBox 108">
            <a:extLst>
              <a:ext uri="{FF2B5EF4-FFF2-40B4-BE49-F238E27FC236}">
                <a16:creationId xmlns:a16="http://schemas.microsoft.com/office/drawing/2014/main" xmlns="" id="{F8685BC5-DB5B-4A1C-B857-9CD364D75B6A}"/>
              </a:ext>
            </a:extLst>
          </p:cNvPr>
          <p:cNvSpPr txBox="1">
            <a:spLocks noChangeArrowheads="1"/>
          </p:cNvSpPr>
          <p:nvPr/>
        </p:nvSpPr>
        <p:spPr bwMode="auto">
          <a:xfrm>
            <a:off x="1850031" y="4605928"/>
            <a:ext cx="2621424" cy="46166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ctr" defTabSz="914400" rtl="0" eaLnBrk="1" fontAlgn="base" latinLnBrk="0" hangingPunct="1">
              <a:lnSpc>
                <a:spcPct val="100000"/>
              </a:lnSpc>
              <a:spcBef>
                <a:spcPct val="20000"/>
              </a:spcBef>
              <a:spcAft>
                <a:spcPct val="0"/>
              </a:spcAft>
              <a:buClr>
                <a:srgbClr val="3333FF"/>
              </a:buClr>
              <a:buSzTx/>
              <a:buFontTx/>
              <a:buNone/>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Conduct Stress Test</a:t>
            </a:r>
          </a:p>
        </p:txBody>
      </p:sp>
      <p:sp>
        <p:nvSpPr>
          <p:cNvPr id="31" name="Title 1">
            <a:extLst>
              <a:ext uri="{FF2B5EF4-FFF2-40B4-BE49-F238E27FC236}">
                <a16:creationId xmlns:a16="http://schemas.microsoft.com/office/drawing/2014/main" xmlns="" id="{463F98D9-7F51-4414-8271-13235E61C4D4}"/>
              </a:ext>
            </a:extLst>
          </p:cNvPr>
          <p:cNvSpPr>
            <a:spLocks noGrp="1"/>
          </p:cNvSpPr>
          <p:nvPr>
            <p:ph type="title"/>
          </p:nvPr>
        </p:nvSpPr>
        <p:spPr>
          <a:xfrm>
            <a:off x="736600" y="200005"/>
            <a:ext cx="10515600" cy="751760"/>
          </a:xfrm>
          <a:solidFill>
            <a:schemeClr val="accent3">
              <a:lumMod val="75000"/>
            </a:schemeClr>
          </a:solidFill>
        </p:spPr>
        <p:txBody>
          <a:bodyPr/>
          <a:lstStyle/>
          <a:p>
            <a:r>
              <a:rPr lang="en-US" dirty="0"/>
              <a:t>Discrete EVT: Fixed Formula</a:t>
            </a:r>
          </a:p>
        </p:txBody>
      </p:sp>
      <p:sp>
        <p:nvSpPr>
          <p:cNvPr id="2" name="Slide Number Placeholder 1">
            <a:extLst>
              <a:ext uri="{FF2B5EF4-FFF2-40B4-BE49-F238E27FC236}">
                <a16:creationId xmlns:a16="http://schemas.microsoft.com/office/drawing/2014/main" xmlns="" id="{F9E31887-5D20-4F61-A22F-C8FAD151CA39}"/>
              </a:ext>
            </a:extLst>
          </p:cNvPr>
          <p:cNvSpPr>
            <a:spLocks noGrp="1"/>
          </p:cNvSpPr>
          <p:nvPr>
            <p:ph type="sldNum" sz="quarter" idx="12"/>
          </p:nvPr>
        </p:nvSpPr>
        <p:spPr/>
        <p:txBody>
          <a:bodyPr/>
          <a:lstStyle/>
          <a:p>
            <a:fld id="{7B59A598-58D1-480D-8057-49927A977735}" type="slidenum">
              <a:rPr lang="en-US" b="1" smtClean="0">
                <a:solidFill>
                  <a:schemeClr val="tx1"/>
                </a:solidFill>
              </a:rPr>
              <a:t>8</a:t>
            </a:fld>
            <a:endParaRPr lang="en-US" b="1" dirty="0">
              <a:solidFill>
                <a:schemeClr val="tx1"/>
              </a:solidFill>
            </a:endParaRPr>
          </a:p>
        </p:txBody>
      </p:sp>
    </p:spTree>
    <p:extLst>
      <p:ext uri="{BB962C8B-B14F-4D97-AF65-F5344CB8AC3E}">
        <p14:creationId xmlns:p14="http://schemas.microsoft.com/office/powerpoint/2010/main" val="34117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4A0C8A0F-3514-4E86-99DF-513D8CF016DD}"/>
              </a:ext>
            </a:extLst>
          </p:cNvPr>
          <p:cNvSpPr txBox="1">
            <a:spLocks noChangeArrowheads="1"/>
          </p:cNvSpPr>
          <p:nvPr/>
        </p:nvSpPr>
        <p:spPr bwMode="auto">
          <a:xfrm>
            <a:off x="1153064" y="1012984"/>
            <a:ext cx="9991186" cy="127419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Each Milestone is assigned a weight commensurate with the cost of the work required to meet the milestone.</a:t>
            </a:r>
          </a:p>
          <a:p>
            <a:pPr marL="342900" marR="0" lvl="0" indent="-342900" defTabSz="914400" rtl="0" eaLnBrk="1" fontAlgn="base" latinLnBrk="0" hangingPunct="1">
              <a:lnSpc>
                <a:spcPct val="100000"/>
              </a:lnSpc>
              <a:spcBef>
                <a:spcPct val="20000"/>
              </a:spcBef>
              <a:spcAft>
                <a:spcPct val="0"/>
              </a:spcAft>
              <a:buClr>
                <a:srgbClr val="3333FF"/>
              </a:buClr>
              <a:buSzTx/>
              <a:buFont typeface="Arial" panose="020B0604020202020204" pitchFamily="34" charset="0"/>
              <a:buChar char="•"/>
              <a:tabLst/>
              <a:defRPr/>
            </a:pPr>
            <a:r>
              <a:rPr lang="en-US" sz="2400" kern="0" dirty="0">
                <a:latin typeface="Arial Narrow" panose="020B0606020202030204" pitchFamily="34" charset="0"/>
              </a:rPr>
              <a:t>The sum of the milestone weights equals the total value (BAC) of the activity.</a:t>
            </a:r>
            <a:endParaRPr kumimoji="0" lang="en-US" sz="2400" b="0" i="0" u="none" strike="noStrike" kern="0" cap="none" spc="0" normalizeH="0" baseline="0" noProof="0" dirty="0">
              <a:ln>
                <a:noFill/>
              </a:ln>
              <a:solidFill>
                <a:schemeClr val="tx1"/>
              </a:solidFill>
              <a:effectLst/>
              <a:uLnTx/>
              <a:uFillTx/>
              <a:latin typeface="Arial Narrow" panose="020B0606020202030204" pitchFamily="34" charset="0"/>
            </a:endParaRPr>
          </a:p>
        </p:txBody>
      </p:sp>
      <p:sp>
        <p:nvSpPr>
          <p:cNvPr id="57" name="Rectangle 56">
            <a:extLst>
              <a:ext uri="{FF2B5EF4-FFF2-40B4-BE49-F238E27FC236}">
                <a16:creationId xmlns:a16="http://schemas.microsoft.com/office/drawing/2014/main" xmlns="" id="{FED1BFD2-4961-4FF1-A005-A999093A780C}"/>
              </a:ext>
            </a:extLst>
          </p:cNvPr>
          <p:cNvSpPr/>
          <p:nvPr/>
        </p:nvSpPr>
        <p:spPr>
          <a:xfrm>
            <a:off x="1340107" y="3234697"/>
            <a:ext cx="7924845" cy="752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 Detailed Drawing Packages</a:t>
            </a:r>
          </a:p>
        </p:txBody>
      </p:sp>
      <p:sp>
        <p:nvSpPr>
          <p:cNvPr id="59" name="Isosceles Triangle 58">
            <a:extLst>
              <a:ext uri="{FF2B5EF4-FFF2-40B4-BE49-F238E27FC236}">
                <a16:creationId xmlns:a16="http://schemas.microsoft.com/office/drawing/2014/main" xmlns="" id="{FABBCD39-6F0D-4D07-AA46-D9245DCD0C6F}"/>
              </a:ext>
            </a:extLst>
          </p:cNvPr>
          <p:cNvSpPr/>
          <p:nvPr/>
        </p:nvSpPr>
        <p:spPr>
          <a:xfrm rot="10800000">
            <a:off x="3420131" y="2691830"/>
            <a:ext cx="721453" cy="536895"/>
          </a:xfrm>
          <a:prstGeom prst="triangle">
            <a:avLst/>
          </a:prstGeom>
          <a:noFill/>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endParaRPr lang="en-US" dirty="0"/>
          </a:p>
        </p:txBody>
      </p:sp>
      <p:sp>
        <p:nvSpPr>
          <p:cNvPr id="66" name="TextBox 65">
            <a:extLst>
              <a:ext uri="{FF2B5EF4-FFF2-40B4-BE49-F238E27FC236}">
                <a16:creationId xmlns:a16="http://schemas.microsoft.com/office/drawing/2014/main" xmlns="" id="{0662C2C8-155C-496E-872E-D7F861CF75E5}"/>
              </a:ext>
            </a:extLst>
          </p:cNvPr>
          <p:cNvSpPr txBox="1"/>
          <p:nvPr/>
        </p:nvSpPr>
        <p:spPr>
          <a:xfrm>
            <a:off x="3483245" y="2688936"/>
            <a:ext cx="595223" cy="369332"/>
          </a:xfrm>
          <a:prstGeom prst="rect">
            <a:avLst/>
          </a:prstGeom>
          <a:noFill/>
        </p:spPr>
        <p:txBody>
          <a:bodyPr wrap="square" rtlCol="0">
            <a:spAutoFit/>
          </a:bodyPr>
          <a:lstStyle/>
          <a:p>
            <a:pPr algn="ctr"/>
            <a:r>
              <a:rPr lang="en-US" dirty="0"/>
              <a:t>A</a:t>
            </a:r>
          </a:p>
        </p:txBody>
      </p:sp>
      <p:sp>
        <p:nvSpPr>
          <p:cNvPr id="68" name="TextBox 67">
            <a:extLst>
              <a:ext uri="{FF2B5EF4-FFF2-40B4-BE49-F238E27FC236}">
                <a16:creationId xmlns:a16="http://schemas.microsoft.com/office/drawing/2014/main" xmlns="" id="{755B9913-7146-4F8A-AC46-2BFAD0C68587}"/>
              </a:ext>
            </a:extLst>
          </p:cNvPr>
          <p:cNvSpPr txBox="1"/>
          <p:nvPr/>
        </p:nvSpPr>
        <p:spPr>
          <a:xfrm>
            <a:off x="960670" y="2766894"/>
            <a:ext cx="905164" cy="369332"/>
          </a:xfrm>
          <a:prstGeom prst="rect">
            <a:avLst/>
          </a:prstGeom>
          <a:noFill/>
        </p:spPr>
        <p:txBody>
          <a:bodyPr wrap="square" rtlCol="0">
            <a:spAutoFit/>
          </a:bodyPr>
          <a:lstStyle/>
          <a:p>
            <a:pPr algn="ctr"/>
            <a:r>
              <a:rPr lang="en-US" dirty="0"/>
              <a:t>Start</a:t>
            </a:r>
          </a:p>
        </p:txBody>
      </p:sp>
      <p:sp>
        <p:nvSpPr>
          <p:cNvPr id="69" name="TextBox 68">
            <a:extLst>
              <a:ext uri="{FF2B5EF4-FFF2-40B4-BE49-F238E27FC236}">
                <a16:creationId xmlns:a16="http://schemas.microsoft.com/office/drawing/2014/main" xmlns="" id="{168E3231-4869-4E4B-82F1-1302832F7860}"/>
              </a:ext>
            </a:extLst>
          </p:cNvPr>
          <p:cNvSpPr txBox="1"/>
          <p:nvPr/>
        </p:nvSpPr>
        <p:spPr>
          <a:xfrm>
            <a:off x="2618230" y="5154676"/>
            <a:ext cx="905164" cy="369332"/>
          </a:xfrm>
          <a:prstGeom prst="rect">
            <a:avLst/>
          </a:prstGeom>
          <a:noFill/>
        </p:spPr>
        <p:txBody>
          <a:bodyPr wrap="square" rtlCol="0">
            <a:spAutoFit/>
          </a:bodyPr>
          <a:lstStyle/>
          <a:p>
            <a:pPr algn="ctr"/>
            <a:r>
              <a:rPr lang="en-US" dirty="0">
                <a:solidFill>
                  <a:srgbClr val="0070C0"/>
                </a:solidFill>
              </a:rPr>
              <a:t>$70</a:t>
            </a:r>
          </a:p>
        </p:txBody>
      </p:sp>
      <p:sp>
        <p:nvSpPr>
          <p:cNvPr id="70" name="TextBox 69">
            <a:extLst>
              <a:ext uri="{FF2B5EF4-FFF2-40B4-BE49-F238E27FC236}">
                <a16:creationId xmlns:a16="http://schemas.microsoft.com/office/drawing/2014/main" xmlns="" id="{AF875866-811F-4A81-A65F-0ABE435D4B95}"/>
              </a:ext>
            </a:extLst>
          </p:cNvPr>
          <p:cNvSpPr txBox="1"/>
          <p:nvPr/>
        </p:nvSpPr>
        <p:spPr>
          <a:xfrm>
            <a:off x="9804095" y="3473981"/>
            <a:ext cx="1248932" cy="369332"/>
          </a:xfrm>
          <a:prstGeom prst="rect">
            <a:avLst/>
          </a:prstGeom>
          <a:noFill/>
        </p:spPr>
        <p:txBody>
          <a:bodyPr wrap="square" rtlCol="0">
            <a:spAutoFit/>
          </a:bodyPr>
          <a:lstStyle/>
          <a:p>
            <a:r>
              <a:rPr lang="en-US" dirty="0"/>
              <a:t>BAC = $300</a:t>
            </a:r>
          </a:p>
        </p:txBody>
      </p:sp>
      <p:sp>
        <p:nvSpPr>
          <p:cNvPr id="71" name="TextBox 70">
            <a:extLst>
              <a:ext uri="{FF2B5EF4-FFF2-40B4-BE49-F238E27FC236}">
                <a16:creationId xmlns:a16="http://schemas.microsoft.com/office/drawing/2014/main" xmlns="" id="{0BD65152-89DB-458A-9B67-81CC06EF6C31}"/>
              </a:ext>
            </a:extLst>
          </p:cNvPr>
          <p:cNvSpPr txBox="1"/>
          <p:nvPr/>
        </p:nvSpPr>
        <p:spPr>
          <a:xfrm>
            <a:off x="1451464" y="5154676"/>
            <a:ext cx="905164" cy="369332"/>
          </a:xfrm>
          <a:prstGeom prst="rect">
            <a:avLst/>
          </a:prstGeom>
          <a:noFill/>
        </p:spPr>
        <p:txBody>
          <a:bodyPr wrap="square" rtlCol="0">
            <a:spAutoFit/>
          </a:bodyPr>
          <a:lstStyle/>
          <a:p>
            <a:pPr algn="ctr"/>
            <a:r>
              <a:rPr lang="en-US" dirty="0"/>
              <a:t>A</a:t>
            </a:r>
          </a:p>
        </p:txBody>
      </p:sp>
      <p:sp>
        <p:nvSpPr>
          <p:cNvPr id="72" name="TextBox 71">
            <a:extLst>
              <a:ext uri="{FF2B5EF4-FFF2-40B4-BE49-F238E27FC236}">
                <a16:creationId xmlns:a16="http://schemas.microsoft.com/office/drawing/2014/main" xmlns="" id="{6FECF579-E454-4287-8493-FCDB1B6F2B36}"/>
              </a:ext>
            </a:extLst>
          </p:cNvPr>
          <p:cNvSpPr txBox="1"/>
          <p:nvPr/>
        </p:nvSpPr>
        <p:spPr>
          <a:xfrm>
            <a:off x="2570639" y="4725485"/>
            <a:ext cx="905164" cy="369332"/>
          </a:xfrm>
          <a:prstGeom prst="rect">
            <a:avLst/>
          </a:prstGeom>
          <a:noFill/>
        </p:spPr>
        <p:txBody>
          <a:bodyPr wrap="square" rtlCol="0">
            <a:spAutoFit/>
          </a:bodyPr>
          <a:lstStyle/>
          <a:p>
            <a:pPr algn="ctr"/>
            <a:r>
              <a:rPr lang="en-US" b="1" dirty="0"/>
              <a:t>Weight</a:t>
            </a:r>
          </a:p>
        </p:txBody>
      </p:sp>
      <p:sp>
        <p:nvSpPr>
          <p:cNvPr id="73" name="TextBox 72">
            <a:extLst>
              <a:ext uri="{FF2B5EF4-FFF2-40B4-BE49-F238E27FC236}">
                <a16:creationId xmlns:a16="http://schemas.microsoft.com/office/drawing/2014/main" xmlns="" id="{2F0AD8F1-3BAD-456F-9878-4913F7EFC324}"/>
              </a:ext>
            </a:extLst>
          </p:cNvPr>
          <p:cNvSpPr txBox="1"/>
          <p:nvPr/>
        </p:nvSpPr>
        <p:spPr>
          <a:xfrm>
            <a:off x="1442967" y="5413401"/>
            <a:ext cx="905164" cy="369332"/>
          </a:xfrm>
          <a:prstGeom prst="rect">
            <a:avLst/>
          </a:prstGeom>
          <a:noFill/>
        </p:spPr>
        <p:txBody>
          <a:bodyPr wrap="square" rtlCol="0">
            <a:spAutoFit/>
          </a:bodyPr>
          <a:lstStyle/>
          <a:p>
            <a:pPr algn="ctr"/>
            <a:r>
              <a:rPr lang="en-US" dirty="0"/>
              <a:t>B</a:t>
            </a:r>
          </a:p>
        </p:txBody>
      </p:sp>
      <p:sp>
        <p:nvSpPr>
          <p:cNvPr id="74" name="TextBox 73">
            <a:extLst>
              <a:ext uri="{FF2B5EF4-FFF2-40B4-BE49-F238E27FC236}">
                <a16:creationId xmlns:a16="http://schemas.microsoft.com/office/drawing/2014/main" xmlns="" id="{DAE99A1F-BB09-4B44-A636-9607F120E997}"/>
              </a:ext>
            </a:extLst>
          </p:cNvPr>
          <p:cNvSpPr txBox="1"/>
          <p:nvPr/>
        </p:nvSpPr>
        <p:spPr>
          <a:xfrm>
            <a:off x="2555902" y="5457575"/>
            <a:ext cx="905164" cy="369332"/>
          </a:xfrm>
          <a:prstGeom prst="rect">
            <a:avLst/>
          </a:prstGeom>
          <a:noFill/>
        </p:spPr>
        <p:txBody>
          <a:bodyPr wrap="square" rtlCol="0">
            <a:spAutoFit/>
          </a:bodyPr>
          <a:lstStyle/>
          <a:p>
            <a:pPr algn="ctr"/>
            <a:r>
              <a:rPr lang="en-US" dirty="0">
                <a:solidFill>
                  <a:srgbClr val="0070C0"/>
                </a:solidFill>
              </a:rPr>
              <a:t>$130</a:t>
            </a:r>
          </a:p>
        </p:txBody>
      </p:sp>
      <p:cxnSp>
        <p:nvCxnSpPr>
          <p:cNvPr id="75" name="Straight Connector 74">
            <a:extLst>
              <a:ext uri="{FF2B5EF4-FFF2-40B4-BE49-F238E27FC236}">
                <a16:creationId xmlns:a16="http://schemas.microsoft.com/office/drawing/2014/main" xmlns="" id="{6807E259-5AD7-4F3F-9EE2-3E58B74DAD2A}"/>
              </a:ext>
            </a:extLst>
          </p:cNvPr>
          <p:cNvCxnSpPr/>
          <p:nvPr/>
        </p:nvCxnSpPr>
        <p:spPr>
          <a:xfrm>
            <a:off x="2523331" y="6129806"/>
            <a:ext cx="7902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xmlns="" id="{21022981-16F0-4DC1-B575-45C4ADF80D36}"/>
              </a:ext>
            </a:extLst>
          </p:cNvPr>
          <p:cNvSpPr txBox="1"/>
          <p:nvPr/>
        </p:nvSpPr>
        <p:spPr>
          <a:xfrm>
            <a:off x="2562609" y="5760474"/>
            <a:ext cx="905164" cy="369332"/>
          </a:xfrm>
          <a:prstGeom prst="rect">
            <a:avLst/>
          </a:prstGeom>
          <a:noFill/>
        </p:spPr>
        <p:txBody>
          <a:bodyPr wrap="square" rtlCol="0">
            <a:spAutoFit/>
          </a:bodyPr>
          <a:lstStyle/>
          <a:p>
            <a:pPr algn="ctr"/>
            <a:r>
              <a:rPr lang="en-US" dirty="0">
                <a:solidFill>
                  <a:srgbClr val="0070C0"/>
                </a:solidFill>
              </a:rPr>
              <a:t>$100</a:t>
            </a:r>
          </a:p>
        </p:txBody>
      </p:sp>
      <p:cxnSp>
        <p:nvCxnSpPr>
          <p:cNvPr id="77" name="Straight Connector 76">
            <a:extLst>
              <a:ext uri="{FF2B5EF4-FFF2-40B4-BE49-F238E27FC236}">
                <a16:creationId xmlns:a16="http://schemas.microsoft.com/office/drawing/2014/main" xmlns="" id="{5D1CA4A7-A5AE-4F80-9792-6DAE9BD36289}"/>
              </a:ext>
            </a:extLst>
          </p:cNvPr>
          <p:cNvCxnSpPr>
            <a:cxnSpLocks/>
          </p:cNvCxnSpPr>
          <p:nvPr/>
        </p:nvCxnSpPr>
        <p:spPr>
          <a:xfrm>
            <a:off x="3802720" y="3234697"/>
            <a:ext cx="0" cy="752081"/>
          </a:xfrm>
          <a:prstGeom prst="line">
            <a:avLst/>
          </a:prstGeom>
          <a:ln>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xmlns="" id="{5DE71361-E6CB-4FDD-85E3-322B86285B60}"/>
              </a:ext>
            </a:extLst>
          </p:cNvPr>
          <p:cNvSpPr txBox="1"/>
          <p:nvPr/>
        </p:nvSpPr>
        <p:spPr>
          <a:xfrm>
            <a:off x="1468999" y="6142083"/>
            <a:ext cx="905164" cy="369332"/>
          </a:xfrm>
          <a:prstGeom prst="rect">
            <a:avLst/>
          </a:prstGeom>
          <a:noFill/>
        </p:spPr>
        <p:txBody>
          <a:bodyPr wrap="square" rtlCol="0">
            <a:spAutoFit/>
          </a:bodyPr>
          <a:lstStyle/>
          <a:p>
            <a:pPr algn="ctr"/>
            <a:r>
              <a:rPr lang="en-US" dirty="0"/>
              <a:t>Total</a:t>
            </a:r>
          </a:p>
        </p:txBody>
      </p:sp>
      <p:cxnSp>
        <p:nvCxnSpPr>
          <p:cNvPr id="82" name="Straight Connector 81">
            <a:extLst>
              <a:ext uri="{FF2B5EF4-FFF2-40B4-BE49-F238E27FC236}">
                <a16:creationId xmlns:a16="http://schemas.microsoft.com/office/drawing/2014/main" xmlns="" id="{AA2B6313-7694-48DA-A91F-923DD9104B70}"/>
              </a:ext>
            </a:extLst>
          </p:cNvPr>
          <p:cNvCxnSpPr>
            <a:cxnSpLocks/>
          </p:cNvCxnSpPr>
          <p:nvPr/>
        </p:nvCxnSpPr>
        <p:spPr>
          <a:xfrm>
            <a:off x="6737024" y="3234697"/>
            <a:ext cx="0" cy="752081"/>
          </a:xfrm>
          <a:prstGeom prst="line">
            <a:avLst/>
          </a:prstGeom>
          <a:ln>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Isosceles Triangle 84">
            <a:extLst>
              <a:ext uri="{FF2B5EF4-FFF2-40B4-BE49-F238E27FC236}">
                <a16:creationId xmlns:a16="http://schemas.microsoft.com/office/drawing/2014/main" xmlns="" id="{14966D2B-20CF-4198-9708-6D6BA6531098}"/>
              </a:ext>
            </a:extLst>
          </p:cNvPr>
          <p:cNvSpPr/>
          <p:nvPr/>
        </p:nvSpPr>
        <p:spPr>
          <a:xfrm rot="10800000">
            <a:off x="6376298" y="2697457"/>
            <a:ext cx="721453" cy="536895"/>
          </a:xfrm>
          <a:prstGeom prst="triangle">
            <a:avLst/>
          </a:prstGeom>
          <a:noFill/>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endParaRPr lang="en-US" dirty="0"/>
          </a:p>
        </p:txBody>
      </p:sp>
      <p:sp>
        <p:nvSpPr>
          <p:cNvPr id="87" name="TextBox 86">
            <a:extLst>
              <a:ext uri="{FF2B5EF4-FFF2-40B4-BE49-F238E27FC236}">
                <a16:creationId xmlns:a16="http://schemas.microsoft.com/office/drawing/2014/main" xmlns="" id="{1E00C409-7DE1-429E-8373-BCE988F1CE91}"/>
              </a:ext>
            </a:extLst>
          </p:cNvPr>
          <p:cNvSpPr txBox="1"/>
          <p:nvPr/>
        </p:nvSpPr>
        <p:spPr>
          <a:xfrm>
            <a:off x="6439412" y="2694563"/>
            <a:ext cx="595223" cy="369332"/>
          </a:xfrm>
          <a:prstGeom prst="rect">
            <a:avLst/>
          </a:prstGeom>
          <a:noFill/>
        </p:spPr>
        <p:txBody>
          <a:bodyPr wrap="square" rtlCol="0">
            <a:spAutoFit/>
          </a:bodyPr>
          <a:lstStyle/>
          <a:p>
            <a:pPr algn="ctr"/>
            <a:r>
              <a:rPr lang="en-US" dirty="0"/>
              <a:t>B</a:t>
            </a:r>
          </a:p>
        </p:txBody>
      </p:sp>
      <p:sp>
        <p:nvSpPr>
          <p:cNvPr id="109" name="Isosceles Triangle 108">
            <a:extLst>
              <a:ext uri="{FF2B5EF4-FFF2-40B4-BE49-F238E27FC236}">
                <a16:creationId xmlns:a16="http://schemas.microsoft.com/office/drawing/2014/main" xmlns="" id="{DC1428FF-04F4-4EEA-B337-EF36F894434A}"/>
              </a:ext>
            </a:extLst>
          </p:cNvPr>
          <p:cNvSpPr/>
          <p:nvPr/>
        </p:nvSpPr>
        <p:spPr>
          <a:xfrm rot="10800000">
            <a:off x="8868338" y="2694296"/>
            <a:ext cx="721453" cy="536895"/>
          </a:xfrm>
          <a:prstGeom prst="triangle">
            <a:avLst/>
          </a:prstGeom>
          <a:noFill/>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endParaRPr lang="en-US" dirty="0"/>
          </a:p>
        </p:txBody>
      </p:sp>
      <p:sp>
        <p:nvSpPr>
          <p:cNvPr id="110" name="TextBox 109">
            <a:extLst>
              <a:ext uri="{FF2B5EF4-FFF2-40B4-BE49-F238E27FC236}">
                <a16:creationId xmlns:a16="http://schemas.microsoft.com/office/drawing/2014/main" xmlns="" id="{6F232E9D-922F-402C-B97B-374A92036719}"/>
              </a:ext>
            </a:extLst>
          </p:cNvPr>
          <p:cNvSpPr txBox="1"/>
          <p:nvPr/>
        </p:nvSpPr>
        <p:spPr>
          <a:xfrm>
            <a:off x="8915357" y="2671695"/>
            <a:ext cx="595223" cy="369332"/>
          </a:xfrm>
          <a:prstGeom prst="rect">
            <a:avLst/>
          </a:prstGeom>
          <a:noFill/>
        </p:spPr>
        <p:txBody>
          <a:bodyPr wrap="square" rtlCol="0">
            <a:spAutoFit/>
          </a:bodyPr>
          <a:lstStyle/>
          <a:p>
            <a:pPr algn="ctr"/>
            <a:r>
              <a:rPr lang="en-US" dirty="0"/>
              <a:t>C</a:t>
            </a:r>
          </a:p>
        </p:txBody>
      </p:sp>
      <p:sp>
        <p:nvSpPr>
          <p:cNvPr id="111" name="TextBox 110">
            <a:extLst>
              <a:ext uri="{FF2B5EF4-FFF2-40B4-BE49-F238E27FC236}">
                <a16:creationId xmlns:a16="http://schemas.microsoft.com/office/drawing/2014/main" xmlns="" id="{2037B28C-70CA-4B69-A126-9B9266598271}"/>
              </a:ext>
            </a:extLst>
          </p:cNvPr>
          <p:cNvSpPr txBox="1"/>
          <p:nvPr/>
        </p:nvSpPr>
        <p:spPr>
          <a:xfrm>
            <a:off x="1938143" y="4016729"/>
            <a:ext cx="1248932" cy="369332"/>
          </a:xfrm>
          <a:prstGeom prst="rect">
            <a:avLst/>
          </a:prstGeom>
          <a:noFill/>
        </p:spPr>
        <p:txBody>
          <a:bodyPr wrap="square" rtlCol="0">
            <a:spAutoFit/>
          </a:bodyPr>
          <a:lstStyle/>
          <a:p>
            <a:pPr algn="ctr"/>
            <a:r>
              <a:rPr lang="en-US" dirty="0"/>
              <a:t>May</a:t>
            </a:r>
          </a:p>
        </p:txBody>
      </p:sp>
      <p:sp>
        <p:nvSpPr>
          <p:cNvPr id="113" name="TextBox 112">
            <a:extLst>
              <a:ext uri="{FF2B5EF4-FFF2-40B4-BE49-F238E27FC236}">
                <a16:creationId xmlns:a16="http://schemas.microsoft.com/office/drawing/2014/main" xmlns="" id="{729481E4-B74C-4FA1-9945-5DE0E553A7E6}"/>
              </a:ext>
            </a:extLst>
          </p:cNvPr>
          <p:cNvSpPr txBox="1"/>
          <p:nvPr/>
        </p:nvSpPr>
        <p:spPr>
          <a:xfrm>
            <a:off x="4745468" y="3986778"/>
            <a:ext cx="1248932" cy="369332"/>
          </a:xfrm>
          <a:prstGeom prst="rect">
            <a:avLst/>
          </a:prstGeom>
          <a:noFill/>
        </p:spPr>
        <p:txBody>
          <a:bodyPr wrap="square" rtlCol="0">
            <a:spAutoFit/>
          </a:bodyPr>
          <a:lstStyle/>
          <a:p>
            <a:pPr algn="ctr"/>
            <a:r>
              <a:rPr lang="en-US" dirty="0"/>
              <a:t>June</a:t>
            </a:r>
          </a:p>
        </p:txBody>
      </p:sp>
      <p:sp>
        <p:nvSpPr>
          <p:cNvPr id="114" name="TextBox 113">
            <a:extLst>
              <a:ext uri="{FF2B5EF4-FFF2-40B4-BE49-F238E27FC236}">
                <a16:creationId xmlns:a16="http://schemas.microsoft.com/office/drawing/2014/main" xmlns="" id="{F6CCC538-3A64-4780-8810-6A6ADD5A4F1C}"/>
              </a:ext>
            </a:extLst>
          </p:cNvPr>
          <p:cNvSpPr txBox="1"/>
          <p:nvPr/>
        </p:nvSpPr>
        <p:spPr>
          <a:xfrm>
            <a:off x="7397801" y="3971198"/>
            <a:ext cx="1248932" cy="369332"/>
          </a:xfrm>
          <a:prstGeom prst="rect">
            <a:avLst/>
          </a:prstGeom>
          <a:noFill/>
        </p:spPr>
        <p:txBody>
          <a:bodyPr wrap="square" rtlCol="0">
            <a:spAutoFit/>
          </a:bodyPr>
          <a:lstStyle/>
          <a:p>
            <a:pPr algn="ctr"/>
            <a:r>
              <a:rPr lang="en-US" dirty="0"/>
              <a:t>July</a:t>
            </a:r>
          </a:p>
        </p:txBody>
      </p:sp>
      <p:sp>
        <p:nvSpPr>
          <p:cNvPr id="115" name="TextBox 114">
            <a:extLst>
              <a:ext uri="{FF2B5EF4-FFF2-40B4-BE49-F238E27FC236}">
                <a16:creationId xmlns:a16="http://schemas.microsoft.com/office/drawing/2014/main" xmlns="" id="{ADF1220D-C7FB-4E13-A826-FFC213DA1A5A}"/>
              </a:ext>
            </a:extLst>
          </p:cNvPr>
          <p:cNvSpPr txBox="1"/>
          <p:nvPr/>
        </p:nvSpPr>
        <p:spPr>
          <a:xfrm>
            <a:off x="1256924" y="4711285"/>
            <a:ext cx="1217821" cy="369332"/>
          </a:xfrm>
          <a:prstGeom prst="rect">
            <a:avLst/>
          </a:prstGeom>
          <a:noFill/>
        </p:spPr>
        <p:txBody>
          <a:bodyPr wrap="square" rtlCol="0">
            <a:spAutoFit/>
          </a:bodyPr>
          <a:lstStyle/>
          <a:p>
            <a:pPr algn="ctr"/>
            <a:r>
              <a:rPr lang="en-US" b="1" dirty="0"/>
              <a:t>Milestone</a:t>
            </a:r>
          </a:p>
        </p:txBody>
      </p:sp>
      <p:sp>
        <p:nvSpPr>
          <p:cNvPr id="116" name="TextBox 115">
            <a:extLst>
              <a:ext uri="{FF2B5EF4-FFF2-40B4-BE49-F238E27FC236}">
                <a16:creationId xmlns:a16="http://schemas.microsoft.com/office/drawing/2014/main" xmlns="" id="{551D7EFE-2A50-4ACC-9618-CFE37B1307E7}"/>
              </a:ext>
            </a:extLst>
          </p:cNvPr>
          <p:cNvSpPr txBox="1"/>
          <p:nvPr/>
        </p:nvSpPr>
        <p:spPr>
          <a:xfrm>
            <a:off x="1449674" y="5720951"/>
            <a:ext cx="905164" cy="369332"/>
          </a:xfrm>
          <a:prstGeom prst="rect">
            <a:avLst/>
          </a:prstGeom>
          <a:noFill/>
        </p:spPr>
        <p:txBody>
          <a:bodyPr wrap="square" rtlCol="0">
            <a:spAutoFit/>
          </a:bodyPr>
          <a:lstStyle/>
          <a:p>
            <a:pPr algn="ctr"/>
            <a:r>
              <a:rPr lang="en-US" dirty="0"/>
              <a:t>C</a:t>
            </a:r>
          </a:p>
        </p:txBody>
      </p:sp>
      <p:sp>
        <p:nvSpPr>
          <p:cNvPr id="117" name="TextBox 116">
            <a:extLst>
              <a:ext uri="{FF2B5EF4-FFF2-40B4-BE49-F238E27FC236}">
                <a16:creationId xmlns:a16="http://schemas.microsoft.com/office/drawing/2014/main" xmlns="" id="{A8117B26-881D-4B40-9EBD-BF7E9C59F0A9}"/>
              </a:ext>
            </a:extLst>
          </p:cNvPr>
          <p:cNvSpPr txBox="1"/>
          <p:nvPr/>
        </p:nvSpPr>
        <p:spPr>
          <a:xfrm>
            <a:off x="2699664" y="6130191"/>
            <a:ext cx="687010" cy="369332"/>
          </a:xfrm>
          <a:prstGeom prst="rect">
            <a:avLst/>
          </a:prstGeom>
          <a:noFill/>
        </p:spPr>
        <p:txBody>
          <a:bodyPr wrap="square" rtlCol="0">
            <a:spAutoFit/>
          </a:bodyPr>
          <a:lstStyle/>
          <a:p>
            <a:r>
              <a:rPr lang="en-US" dirty="0"/>
              <a:t>$300</a:t>
            </a:r>
          </a:p>
        </p:txBody>
      </p:sp>
      <p:sp>
        <p:nvSpPr>
          <p:cNvPr id="118" name="TextBox 117">
            <a:extLst>
              <a:ext uri="{FF2B5EF4-FFF2-40B4-BE49-F238E27FC236}">
                <a16:creationId xmlns:a16="http://schemas.microsoft.com/office/drawing/2014/main" xmlns="" id="{A79F6B04-3DDD-4CB0-B51F-A6D82E31AB37}"/>
              </a:ext>
            </a:extLst>
          </p:cNvPr>
          <p:cNvSpPr txBox="1"/>
          <p:nvPr/>
        </p:nvSpPr>
        <p:spPr>
          <a:xfrm>
            <a:off x="9092860" y="4778494"/>
            <a:ext cx="905164" cy="369332"/>
          </a:xfrm>
          <a:prstGeom prst="rect">
            <a:avLst/>
          </a:prstGeom>
          <a:noFill/>
        </p:spPr>
        <p:txBody>
          <a:bodyPr wrap="square" rtlCol="0">
            <a:spAutoFit/>
          </a:bodyPr>
          <a:lstStyle/>
          <a:p>
            <a:pPr algn="ctr"/>
            <a:r>
              <a:rPr lang="en-US" b="1" dirty="0"/>
              <a:t>May</a:t>
            </a:r>
          </a:p>
        </p:txBody>
      </p:sp>
      <p:sp>
        <p:nvSpPr>
          <p:cNvPr id="119" name="TextBox 118">
            <a:extLst>
              <a:ext uri="{FF2B5EF4-FFF2-40B4-BE49-F238E27FC236}">
                <a16:creationId xmlns:a16="http://schemas.microsoft.com/office/drawing/2014/main" xmlns="" id="{E9478E3D-AE0E-4660-B110-1E69003B00AA}"/>
              </a:ext>
            </a:extLst>
          </p:cNvPr>
          <p:cNvSpPr txBox="1"/>
          <p:nvPr/>
        </p:nvSpPr>
        <p:spPr>
          <a:xfrm>
            <a:off x="10016604" y="4778494"/>
            <a:ext cx="905164" cy="369332"/>
          </a:xfrm>
          <a:prstGeom prst="rect">
            <a:avLst/>
          </a:prstGeom>
          <a:noFill/>
        </p:spPr>
        <p:txBody>
          <a:bodyPr wrap="square" rtlCol="0">
            <a:spAutoFit/>
          </a:bodyPr>
          <a:lstStyle/>
          <a:p>
            <a:pPr algn="ctr"/>
            <a:r>
              <a:rPr lang="en-US" b="1" dirty="0"/>
              <a:t>June</a:t>
            </a:r>
          </a:p>
        </p:txBody>
      </p:sp>
      <p:sp>
        <p:nvSpPr>
          <p:cNvPr id="120" name="TextBox 119">
            <a:extLst>
              <a:ext uri="{FF2B5EF4-FFF2-40B4-BE49-F238E27FC236}">
                <a16:creationId xmlns:a16="http://schemas.microsoft.com/office/drawing/2014/main" xmlns="" id="{8CA7E1E1-2378-4473-9066-FBBE8BC5FAD6}"/>
              </a:ext>
            </a:extLst>
          </p:cNvPr>
          <p:cNvSpPr txBox="1"/>
          <p:nvPr/>
        </p:nvSpPr>
        <p:spPr>
          <a:xfrm>
            <a:off x="10940348" y="4787931"/>
            <a:ext cx="905164" cy="369332"/>
          </a:xfrm>
          <a:prstGeom prst="rect">
            <a:avLst/>
          </a:prstGeom>
          <a:noFill/>
        </p:spPr>
        <p:txBody>
          <a:bodyPr wrap="square" rtlCol="0">
            <a:spAutoFit/>
          </a:bodyPr>
          <a:lstStyle/>
          <a:p>
            <a:pPr algn="ctr"/>
            <a:r>
              <a:rPr lang="en-US" b="1" dirty="0"/>
              <a:t>July</a:t>
            </a:r>
          </a:p>
        </p:txBody>
      </p:sp>
      <p:sp>
        <p:nvSpPr>
          <p:cNvPr id="121" name="TextBox 120">
            <a:extLst>
              <a:ext uri="{FF2B5EF4-FFF2-40B4-BE49-F238E27FC236}">
                <a16:creationId xmlns:a16="http://schemas.microsoft.com/office/drawing/2014/main" xmlns="" id="{632A616C-3F8E-4021-A0DA-0D010F8A841F}"/>
              </a:ext>
            </a:extLst>
          </p:cNvPr>
          <p:cNvSpPr txBox="1"/>
          <p:nvPr/>
        </p:nvSpPr>
        <p:spPr>
          <a:xfrm>
            <a:off x="7855687" y="5068981"/>
            <a:ext cx="1217821" cy="369332"/>
          </a:xfrm>
          <a:prstGeom prst="rect">
            <a:avLst/>
          </a:prstGeom>
          <a:noFill/>
        </p:spPr>
        <p:txBody>
          <a:bodyPr wrap="square" rtlCol="0">
            <a:spAutoFit/>
          </a:bodyPr>
          <a:lstStyle/>
          <a:p>
            <a:r>
              <a:rPr lang="en-US" b="1" dirty="0"/>
              <a:t>BCWS</a:t>
            </a:r>
          </a:p>
        </p:txBody>
      </p:sp>
      <p:sp>
        <p:nvSpPr>
          <p:cNvPr id="122" name="TextBox 121">
            <a:extLst>
              <a:ext uri="{FF2B5EF4-FFF2-40B4-BE49-F238E27FC236}">
                <a16:creationId xmlns:a16="http://schemas.microsoft.com/office/drawing/2014/main" xmlns="" id="{F614E0BC-34D5-4A76-84CF-C028F4A6F017}"/>
              </a:ext>
            </a:extLst>
          </p:cNvPr>
          <p:cNvSpPr txBox="1"/>
          <p:nvPr/>
        </p:nvSpPr>
        <p:spPr>
          <a:xfrm>
            <a:off x="7855686" y="5377724"/>
            <a:ext cx="1217821" cy="369332"/>
          </a:xfrm>
          <a:prstGeom prst="rect">
            <a:avLst/>
          </a:prstGeom>
          <a:noFill/>
        </p:spPr>
        <p:txBody>
          <a:bodyPr wrap="square" rtlCol="0">
            <a:spAutoFit/>
          </a:bodyPr>
          <a:lstStyle/>
          <a:p>
            <a:r>
              <a:rPr lang="en-US" b="1" dirty="0"/>
              <a:t>BCWScum</a:t>
            </a:r>
          </a:p>
        </p:txBody>
      </p:sp>
      <p:sp>
        <p:nvSpPr>
          <p:cNvPr id="123" name="TextBox 122">
            <a:extLst>
              <a:ext uri="{FF2B5EF4-FFF2-40B4-BE49-F238E27FC236}">
                <a16:creationId xmlns:a16="http://schemas.microsoft.com/office/drawing/2014/main" xmlns="" id="{C67DD5C4-1B0B-4146-929E-202615F5F228}"/>
              </a:ext>
            </a:extLst>
          </p:cNvPr>
          <p:cNvSpPr txBox="1"/>
          <p:nvPr/>
        </p:nvSpPr>
        <p:spPr>
          <a:xfrm>
            <a:off x="9101763" y="5068981"/>
            <a:ext cx="905164" cy="369332"/>
          </a:xfrm>
          <a:prstGeom prst="rect">
            <a:avLst/>
          </a:prstGeom>
          <a:noFill/>
        </p:spPr>
        <p:txBody>
          <a:bodyPr wrap="square" rtlCol="0">
            <a:spAutoFit/>
          </a:bodyPr>
          <a:lstStyle/>
          <a:p>
            <a:pPr algn="ctr"/>
            <a:r>
              <a:rPr lang="en-US" dirty="0">
                <a:solidFill>
                  <a:srgbClr val="0070C0"/>
                </a:solidFill>
              </a:rPr>
              <a:t>$70</a:t>
            </a:r>
          </a:p>
        </p:txBody>
      </p:sp>
      <p:sp>
        <p:nvSpPr>
          <p:cNvPr id="124" name="TextBox 123">
            <a:extLst>
              <a:ext uri="{FF2B5EF4-FFF2-40B4-BE49-F238E27FC236}">
                <a16:creationId xmlns:a16="http://schemas.microsoft.com/office/drawing/2014/main" xmlns="" id="{116D332C-AAD4-4739-AA0D-C16A734C8FA5}"/>
              </a:ext>
            </a:extLst>
          </p:cNvPr>
          <p:cNvSpPr txBox="1"/>
          <p:nvPr/>
        </p:nvSpPr>
        <p:spPr>
          <a:xfrm>
            <a:off x="9092860" y="5386303"/>
            <a:ext cx="905164" cy="369332"/>
          </a:xfrm>
          <a:prstGeom prst="rect">
            <a:avLst/>
          </a:prstGeom>
          <a:noFill/>
        </p:spPr>
        <p:txBody>
          <a:bodyPr wrap="square" rtlCol="0">
            <a:spAutoFit/>
          </a:bodyPr>
          <a:lstStyle/>
          <a:p>
            <a:pPr algn="ctr"/>
            <a:r>
              <a:rPr lang="en-US" dirty="0">
                <a:solidFill>
                  <a:srgbClr val="0070C0"/>
                </a:solidFill>
              </a:rPr>
              <a:t>$70</a:t>
            </a:r>
          </a:p>
        </p:txBody>
      </p:sp>
      <p:sp>
        <p:nvSpPr>
          <p:cNvPr id="125" name="TextBox 124">
            <a:extLst>
              <a:ext uri="{FF2B5EF4-FFF2-40B4-BE49-F238E27FC236}">
                <a16:creationId xmlns:a16="http://schemas.microsoft.com/office/drawing/2014/main" xmlns="" id="{0EA53B89-25B3-4738-86E1-E38EEEC2DA31}"/>
              </a:ext>
            </a:extLst>
          </p:cNvPr>
          <p:cNvSpPr txBox="1"/>
          <p:nvPr/>
        </p:nvSpPr>
        <p:spPr>
          <a:xfrm>
            <a:off x="10011765" y="5100554"/>
            <a:ext cx="905164" cy="369332"/>
          </a:xfrm>
          <a:prstGeom prst="rect">
            <a:avLst/>
          </a:prstGeom>
          <a:noFill/>
        </p:spPr>
        <p:txBody>
          <a:bodyPr wrap="square" rtlCol="0">
            <a:spAutoFit/>
          </a:bodyPr>
          <a:lstStyle/>
          <a:p>
            <a:pPr algn="ctr"/>
            <a:r>
              <a:rPr lang="en-US" dirty="0">
                <a:solidFill>
                  <a:srgbClr val="0070C0"/>
                </a:solidFill>
              </a:rPr>
              <a:t>$130</a:t>
            </a:r>
          </a:p>
        </p:txBody>
      </p:sp>
      <p:sp>
        <p:nvSpPr>
          <p:cNvPr id="126" name="TextBox 125">
            <a:extLst>
              <a:ext uri="{FF2B5EF4-FFF2-40B4-BE49-F238E27FC236}">
                <a16:creationId xmlns:a16="http://schemas.microsoft.com/office/drawing/2014/main" xmlns="" id="{9D75E3E3-1CD8-4501-979E-DA049AEF319F}"/>
              </a:ext>
            </a:extLst>
          </p:cNvPr>
          <p:cNvSpPr txBox="1"/>
          <p:nvPr/>
        </p:nvSpPr>
        <p:spPr>
          <a:xfrm>
            <a:off x="10015830" y="5391142"/>
            <a:ext cx="905164" cy="369332"/>
          </a:xfrm>
          <a:prstGeom prst="rect">
            <a:avLst/>
          </a:prstGeom>
          <a:noFill/>
        </p:spPr>
        <p:txBody>
          <a:bodyPr wrap="square" rtlCol="0">
            <a:spAutoFit/>
          </a:bodyPr>
          <a:lstStyle/>
          <a:p>
            <a:pPr algn="ctr"/>
            <a:r>
              <a:rPr lang="en-US" dirty="0">
                <a:solidFill>
                  <a:srgbClr val="0070C0"/>
                </a:solidFill>
              </a:rPr>
              <a:t>$200</a:t>
            </a:r>
          </a:p>
        </p:txBody>
      </p:sp>
      <p:sp>
        <p:nvSpPr>
          <p:cNvPr id="127" name="TextBox 126">
            <a:extLst>
              <a:ext uri="{FF2B5EF4-FFF2-40B4-BE49-F238E27FC236}">
                <a16:creationId xmlns:a16="http://schemas.microsoft.com/office/drawing/2014/main" xmlns="" id="{2142B11D-B21C-4B27-8776-486FDC46D81A}"/>
              </a:ext>
            </a:extLst>
          </p:cNvPr>
          <p:cNvSpPr txBox="1"/>
          <p:nvPr/>
        </p:nvSpPr>
        <p:spPr>
          <a:xfrm>
            <a:off x="10900900" y="5087879"/>
            <a:ext cx="905164" cy="369332"/>
          </a:xfrm>
          <a:prstGeom prst="rect">
            <a:avLst/>
          </a:prstGeom>
          <a:noFill/>
        </p:spPr>
        <p:txBody>
          <a:bodyPr wrap="square" rtlCol="0">
            <a:spAutoFit/>
          </a:bodyPr>
          <a:lstStyle/>
          <a:p>
            <a:pPr algn="ctr"/>
            <a:r>
              <a:rPr lang="en-US" dirty="0">
                <a:solidFill>
                  <a:srgbClr val="0070C0"/>
                </a:solidFill>
              </a:rPr>
              <a:t>$100</a:t>
            </a:r>
          </a:p>
        </p:txBody>
      </p:sp>
      <p:sp>
        <p:nvSpPr>
          <p:cNvPr id="128" name="TextBox 127">
            <a:extLst>
              <a:ext uri="{FF2B5EF4-FFF2-40B4-BE49-F238E27FC236}">
                <a16:creationId xmlns:a16="http://schemas.microsoft.com/office/drawing/2014/main" xmlns="" id="{D6E4DF1F-1F56-42E1-BC6B-8430AA61ECF6}"/>
              </a:ext>
            </a:extLst>
          </p:cNvPr>
          <p:cNvSpPr txBox="1"/>
          <p:nvPr/>
        </p:nvSpPr>
        <p:spPr>
          <a:xfrm>
            <a:off x="10904965" y="5378467"/>
            <a:ext cx="905164" cy="369332"/>
          </a:xfrm>
          <a:prstGeom prst="rect">
            <a:avLst/>
          </a:prstGeom>
          <a:noFill/>
        </p:spPr>
        <p:txBody>
          <a:bodyPr wrap="square" rtlCol="0">
            <a:spAutoFit/>
          </a:bodyPr>
          <a:lstStyle/>
          <a:p>
            <a:pPr algn="ctr"/>
            <a:r>
              <a:rPr lang="en-US" dirty="0">
                <a:solidFill>
                  <a:srgbClr val="0070C0"/>
                </a:solidFill>
              </a:rPr>
              <a:t>$300</a:t>
            </a:r>
          </a:p>
        </p:txBody>
      </p:sp>
      <p:sp>
        <p:nvSpPr>
          <p:cNvPr id="40" name="TextBox 39">
            <a:extLst>
              <a:ext uri="{FF2B5EF4-FFF2-40B4-BE49-F238E27FC236}">
                <a16:creationId xmlns:a16="http://schemas.microsoft.com/office/drawing/2014/main" xmlns="" id="{F0F222FA-2DF0-4086-9A7E-82689091BA72}"/>
              </a:ext>
            </a:extLst>
          </p:cNvPr>
          <p:cNvSpPr txBox="1"/>
          <p:nvPr/>
        </p:nvSpPr>
        <p:spPr>
          <a:xfrm>
            <a:off x="3337815" y="5156351"/>
            <a:ext cx="3696458" cy="369332"/>
          </a:xfrm>
          <a:prstGeom prst="rect">
            <a:avLst/>
          </a:prstGeom>
          <a:noFill/>
        </p:spPr>
        <p:txBody>
          <a:bodyPr wrap="square" rtlCol="0">
            <a:spAutoFit/>
          </a:bodyPr>
          <a:lstStyle/>
          <a:p>
            <a:r>
              <a:rPr lang="en-US" b="1" dirty="0"/>
              <a:t>Design Requirements Approved</a:t>
            </a:r>
          </a:p>
        </p:txBody>
      </p:sp>
      <p:sp>
        <p:nvSpPr>
          <p:cNvPr id="41" name="TextBox 40">
            <a:extLst>
              <a:ext uri="{FF2B5EF4-FFF2-40B4-BE49-F238E27FC236}">
                <a16:creationId xmlns:a16="http://schemas.microsoft.com/office/drawing/2014/main" xmlns="" id="{7D3CFD8E-198D-494E-8427-E6B8B40C5252}"/>
              </a:ext>
            </a:extLst>
          </p:cNvPr>
          <p:cNvSpPr txBox="1"/>
          <p:nvPr/>
        </p:nvSpPr>
        <p:spPr>
          <a:xfrm>
            <a:off x="3357168" y="5460641"/>
            <a:ext cx="3696458" cy="369332"/>
          </a:xfrm>
          <a:prstGeom prst="rect">
            <a:avLst/>
          </a:prstGeom>
          <a:noFill/>
        </p:spPr>
        <p:txBody>
          <a:bodyPr wrap="square" rtlCol="0">
            <a:spAutoFit/>
          </a:bodyPr>
          <a:lstStyle/>
          <a:p>
            <a:r>
              <a:rPr lang="en-US" b="1" dirty="0"/>
              <a:t>Preliminary Design Finalized</a:t>
            </a:r>
          </a:p>
        </p:txBody>
      </p:sp>
      <p:sp>
        <p:nvSpPr>
          <p:cNvPr id="42" name="TextBox 41">
            <a:extLst>
              <a:ext uri="{FF2B5EF4-FFF2-40B4-BE49-F238E27FC236}">
                <a16:creationId xmlns:a16="http://schemas.microsoft.com/office/drawing/2014/main" xmlns="" id="{EC87F033-10EA-4B5F-AE7E-2F223C53846F}"/>
              </a:ext>
            </a:extLst>
          </p:cNvPr>
          <p:cNvSpPr txBox="1"/>
          <p:nvPr/>
        </p:nvSpPr>
        <p:spPr>
          <a:xfrm>
            <a:off x="3364039" y="5760474"/>
            <a:ext cx="3696458" cy="369332"/>
          </a:xfrm>
          <a:prstGeom prst="rect">
            <a:avLst/>
          </a:prstGeom>
          <a:noFill/>
        </p:spPr>
        <p:txBody>
          <a:bodyPr wrap="square" rtlCol="0">
            <a:spAutoFit/>
          </a:bodyPr>
          <a:lstStyle/>
          <a:p>
            <a:r>
              <a:rPr lang="en-US" b="1" dirty="0"/>
              <a:t>Final Drawing Approved</a:t>
            </a:r>
          </a:p>
        </p:txBody>
      </p:sp>
      <p:sp>
        <p:nvSpPr>
          <p:cNvPr id="43" name="Title 1">
            <a:extLst>
              <a:ext uri="{FF2B5EF4-FFF2-40B4-BE49-F238E27FC236}">
                <a16:creationId xmlns:a16="http://schemas.microsoft.com/office/drawing/2014/main" xmlns="" id="{89D7946B-7CB6-46ED-87AC-FF9F32C8FACE}"/>
              </a:ext>
            </a:extLst>
          </p:cNvPr>
          <p:cNvSpPr txBox="1">
            <a:spLocks/>
          </p:cNvSpPr>
          <p:nvPr/>
        </p:nvSpPr>
        <p:spPr>
          <a:xfrm>
            <a:off x="736600" y="162753"/>
            <a:ext cx="10515600" cy="751760"/>
          </a:xfrm>
          <a:prstGeom prst="rect">
            <a:avLst/>
          </a:prstGeom>
          <a:solidFill>
            <a:schemeClr val="accent3">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Discrete EVT: Milestone Weights</a:t>
            </a:r>
          </a:p>
        </p:txBody>
      </p:sp>
      <p:sp>
        <p:nvSpPr>
          <p:cNvPr id="2" name="Slide Number Placeholder 1">
            <a:extLst>
              <a:ext uri="{FF2B5EF4-FFF2-40B4-BE49-F238E27FC236}">
                <a16:creationId xmlns:a16="http://schemas.microsoft.com/office/drawing/2014/main" xmlns="" id="{A720C735-0CA3-4C92-9E6A-98593FF9B5B4}"/>
              </a:ext>
            </a:extLst>
          </p:cNvPr>
          <p:cNvSpPr>
            <a:spLocks noGrp="1"/>
          </p:cNvSpPr>
          <p:nvPr>
            <p:ph type="sldNum" sz="quarter" idx="12"/>
          </p:nvPr>
        </p:nvSpPr>
        <p:spPr/>
        <p:txBody>
          <a:bodyPr/>
          <a:lstStyle/>
          <a:p>
            <a:fld id="{7B59A598-58D1-480D-8057-49927A977735}" type="slidenum">
              <a:rPr lang="en-US" b="1" smtClean="0">
                <a:solidFill>
                  <a:schemeClr val="tx1"/>
                </a:solidFill>
              </a:rPr>
              <a:t>9</a:t>
            </a:fld>
            <a:endParaRPr lang="en-US" b="1" dirty="0">
              <a:solidFill>
                <a:schemeClr val="tx1"/>
              </a:solidFill>
            </a:endParaRPr>
          </a:p>
        </p:txBody>
      </p:sp>
    </p:spTree>
    <p:extLst>
      <p:ext uri="{BB962C8B-B14F-4D97-AF65-F5344CB8AC3E}">
        <p14:creationId xmlns:p14="http://schemas.microsoft.com/office/powerpoint/2010/main" val="2971836705"/>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1F3864"/>
      </a:accent1>
      <a:accent2>
        <a:srgbClr val="ED7D31"/>
      </a:accent2>
      <a:accent3>
        <a:srgbClr val="FFD965"/>
      </a:accent3>
      <a:accent4>
        <a:srgbClr val="FFC000"/>
      </a:accent4>
      <a:accent5>
        <a:srgbClr val="5B9BD5"/>
      </a:accent5>
      <a:accent6>
        <a:srgbClr val="70AD47"/>
      </a:accent6>
      <a:hlink>
        <a:srgbClr val="2F5496"/>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4116</Words>
  <Application>Microsoft Office PowerPoint</Application>
  <PresentationFormat>Widescreen</PresentationFormat>
  <Paragraphs>599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Narrow</vt:lpstr>
      <vt:lpstr>Calibri</vt:lpstr>
      <vt:lpstr>Calibri Light</vt:lpstr>
      <vt:lpstr>Office Theme</vt:lpstr>
      <vt:lpstr>PowerPoint Presentation</vt:lpstr>
      <vt:lpstr>Earned Value Techniques (EVT)</vt:lpstr>
      <vt:lpstr>PowerPoint Presentation</vt:lpstr>
      <vt:lpstr>Discrete Work</vt:lpstr>
      <vt:lpstr>Discrete Work Characteristics</vt:lpstr>
      <vt:lpstr>Discrete EVT: Fixed Formula</vt:lpstr>
      <vt:lpstr>Discrete EVT: Fixed Formula</vt:lpstr>
      <vt:lpstr>Discrete EVT: Fixed Formula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PM-30</dc:creator>
  <cp:lastModifiedBy>Taliaferro, Matthew</cp:lastModifiedBy>
  <cp:revision>21</cp:revision>
  <dcterms:created xsi:type="dcterms:W3CDTF">2019-08-25T17:32:31Z</dcterms:created>
  <dcterms:modified xsi:type="dcterms:W3CDTF">2020-04-08T18:36:48Z</dcterms:modified>
</cp:coreProperties>
</file>