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56" r:id="rId2"/>
  </p:sldMasterIdLst>
  <p:notesMasterIdLst>
    <p:notesMasterId r:id="rId21"/>
  </p:notesMasterIdLst>
  <p:sldIdLst>
    <p:sldId id="258" r:id="rId3"/>
    <p:sldId id="283" r:id="rId4"/>
    <p:sldId id="720" r:id="rId5"/>
    <p:sldId id="328" r:id="rId6"/>
    <p:sldId id="714" r:id="rId7"/>
    <p:sldId id="330" r:id="rId8"/>
    <p:sldId id="329" r:id="rId9"/>
    <p:sldId id="641" r:id="rId10"/>
    <p:sldId id="327" r:id="rId11"/>
    <p:sldId id="642" r:id="rId12"/>
    <p:sldId id="711" r:id="rId13"/>
    <p:sldId id="719" r:id="rId14"/>
    <p:sldId id="718" r:id="rId15"/>
    <p:sldId id="717" r:id="rId16"/>
    <p:sldId id="716" r:id="rId17"/>
    <p:sldId id="715" r:id="rId18"/>
    <p:sldId id="309" r:id="rId19"/>
    <p:sldId id="272" r:id="rId20"/>
  </p:sldIdLst>
  <p:sldSz cx="9144000" cy="6858000" type="screen4x3"/>
  <p:notesSz cx="7315200" cy="9601200"/>
  <p:embeddedFontLst>
    <p:embeddedFont>
      <p:font typeface="Calibri Light" panose="020F0302020204030204" pitchFamily="34" charset="0"/>
      <p:regular r:id="rId22"/>
      <p:italic r:id="rId23"/>
    </p:embeddedFont>
    <p:embeddedFont>
      <p:font typeface="Impact" panose="020B0806030902050204" pitchFamily="34" charset="0"/>
      <p:regular r:id="rId24"/>
    </p:embeddedFont>
    <p:embeddedFont>
      <p:font typeface="Trebuchet MS" panose="020B0603020202020204" pitchFamily="34" charset="0"/>
      <p:regular r:id="rId25"/>
      <p:bold r:id="rId26"/>
      <p:italic r:id="rId27"/>
      <p:boldItalic r:id="rId28"/>
    </p:embeddedFont>
    <p:embeddedFont>
      <p:font typeface="Calibri" panose="020F0502020204030204" pitchFamily="34" charset="0"/>
      <p:regular r:id="rId29"/>
      <p:bold r:id="rId30"/>
      <p:italic r:id="rId31"/>
      <p:boldItalic r:id="rId32"/>
    </p:embeddedFont>
    <p:embeddedFont>
      <p:font typeface="Arial Narrow" panose="020B0606020202030204" pitchFamily="34" charset="0"/>
      <p:regular r:id="rId33"/>
      <p:bold r:id="rId34"/>
      <p:italic r:id="rId35"/>
      <p:boldItalic r:id="rId36"/>
    </p:embeddedFont>
    <p:embeddedFont>
      <p:font typeface="Franklin Gothic Medium" panose="020B0603020102020204" pitchFamily="34" charset="0"/>
      <p:regular r:id="rId37"/>
      <p:italic r:id="rId38"/>
    </p:embeddedFont>
    <p:embeddedFont>
      <p:font typeface="Tahoma" panose="020B0604030504040204" pitchFamily="34" charset="0"/>
      <p:regular r:id="rId39"/>
      <p:bold r:id="rId40"/>
    </p:embeddedFont>
    <p:embeddedFont>
      <p:font typeface="Boulder" panose="020B0604020202020204"/>
      <p:regular r:id="rId41"/>
    </p:embeddedFont>
    <p:embeddedFont>
      <p:font typeface="Segoe UI" panose="020B0502040204020203" pitchFamily="34" charset="0"/>
      <p:regular r:id="rId42"/>
      <p:bold r:id="rId43"/>
      <p:italic r:id="rId44"/>
      <p:boldItalic r:id="rId45"/>
    </p:embeddedFont>
    <p:embeddedFont>
      <p:font typeface="Viner Hand ITC" panose="03070502030502020203" pitchFamily="66" charset="0"/>
      <p:regular r:id="rId4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29tcldG8wZBvrjzx7kEinw==" hashData="ECsskT10sKTUbg5MiJI2CfxBnO+fq1/tptJqDtEYvJUuAb3vocqlCB0aSmuXLySvUEmHdAdYVAuURM/jSstskw=="/>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ABABAB"/>
    <a:srgbClr val="1C1C1C"/>
    <a:srgbClr val="6FAA2D"/>
    <a:srgbClr val="7A3A00"/>
    <a:srgbClr val="9EE43F"/>
    <a:srgbClr val="D3FE94"/>
    <a:srgbClr val="CAFE7E"/>
    <a:srgbClr val="B6FE4B"/>
    <a:srgbClr val="DADEEE"/>
    <a:srgbClr val="86F6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181" autoAdjust="0"/>
    <p:restoredTop sz="84970" autoAdjust="0"/>
  </p:normalViewPr>
  <p:slideViewPr>
    <p:cSldViewPr>
      <p:cViewPr varScale="1">
        <p:scale>
          <a:sx n="75" d="100"/>
          <a:sy n="75" d="100"/>
        </p:scale>
        <p:origin x="1824"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5.fntdata"/><Relationship Id="rId39" Type="http://schemas.openxmlformats.org/officeDocument/2006/relationships/font" Target="fonts/font18.fntdata"/><Relationship Id="rId3" Type="http://schemas.openxmlformats.org/officeDocument/2006/relationships/slide" Target="slides/slide1.xml"/><Relationship Id="rId21" Type="http://schemas.openxmlformats.org/officeDocument/2006/relationships/notesMaster" Target="notesMasters/notesMaster1.xml"/><Relationship Id="rId34" Type="http://schemas.openxmlformats.org/officeDocument/2006/relationships/font" Target="fonts/font13.fntdata"/><Relationship Id="rId42" Type="http://schemas.openxmlformats.org/officeDocument/2006/relationships/font" Target="fonts/font21.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font" Target="fonts/font17.fntdata"/><Relationship Id="rId46" Type="http://schemas.openxmlformats.org/officeDocument/2006/relationships/font" Target="fonts/font25.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8.fntdata"/><Relationship Id="rId41" Type="http://schemas.openxmlformats.org/officeDocument/2006/relationships/font" Target="fonts/font20.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font" Target="fonts/font16.fntdata"/><Relationship Id="rId40" Type="http://schemas.openxmlformats.org/officeDocument/2006/relationships/font" Target="fonts/font19.fntdata"/><Relationship Id="rId45" Type="http://schemas.openxmlformats.org/officeDocument/2006/relationships/font" Target="fonts/font24.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0.fntdata"/><Relationship Id="rId44" Type="http://schemas.openxmlformats.org/officeDocument/2006/relationships/font" Target="fonts/font2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43" Type="http://schemas.openxmlformats.org/officeDocument/2006/relationships/font" Target="fonts/font22.fntdata"/><Relationship Id="rId48" Type="http://schemas.openxmlformats.org/officeDocument/2006/relationships/viewProps" Target="view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169921" cy="481728"/>
          </a:xfrm>
          <a:prstGeom prst="rect">
            <a:avLst/>
          </a:prstGeom>
        </p:spPr>
        <p:txBody>
          <a:bodyPr vert="horz" lIns="96639" tIns="48319" rIns="96639" bIns="48319" rtlCol="0"/>
          <a:lstStyle>
            <a:lvl1pPr algn="l">
              <a:defRPr sz="1200"/>
            </a:lvl1pPr>
          </a:lstStyle>
          <a:p>
            <a:endParaRPr lang="en-US"/>
          </a:p>
        </p:txBody>
      </p:sp>
      <p:sp>
        <p:nvSpPr>
          <p:cNvPr id="3" name="Date Placeholder 2"/>
          <p:cNvSpPr>
            <a:spLocks noGrp="1"/>
          </p:cNvSpPr>
          <p:nvPr>
            <p:ph type="dt" idx="1"/>
          </p:nvPr>
        </p:nvSpPr>
        <p:spPr>
          <a:xfrm>
            <a:off x="4143589" y="0"/>
            <a:ext cx="3169921" cy="481728"/>
          </a:xfrm>
          <a:prstGeom prst="rect">
            <a:avLst/>
          </a:prstGeom>
        </p:spPr>
        <p:txBody>
          <a:bodyPr vert="horz" lIns="96639" tIns="48319" rIns="96639" bIns="48319" rtlCol="0"/>
          <a:lstStyle>
            <a:lvl1pPr algn="r">
              <a:defRPr sz="1200"/>
            </a:lvl1pPr>
          </a:lstStyle>
          <a:p>
            <a:fld id="{482D5C21-C436-4181-B562-C1293AB4B19F}" type="datetimeFigureOut">
              <a:rPr lang="en-US" smtClean="0"/>
              <a:t>4/8/2020</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39" tIns="48319" rIns="96639" bIns="48319" rtlCol="0" anchor="ctr"/>
          <a:lstStyle/>
          <a:p>
            <a:endParaRPr lang="en-US"/>
          </a:p>
        </p:txBody>
      </p:sp>
      <p:sp>
        <p:nvSpPr>
          <p:cNvPr id="5" name="Notes Placeholder 4"/>
          <p:cNvSpPr>
            <a:spLocks noGrp="1"/>
          </p:cNvSpPr>
          <p:nvPr>
            <p:ph type="body" sz="quarter" idx="3"/>
          </p:nvPr>
        </p:nvSpPr>
        <p:spPr>
          <a:xfrm>
            <a:off x="731521" y="4620579"/>
            <a:ext cx="5852160" cy="3780473"/>
          </a:xfrm>
          <a:prstGeom prst="rect">
            <a:avLst/>
          </a:prstGeom>
        </p:spPr>
        <p:txBody>
          <a:bodyPr vert="horz" lIns="96639" tIns="48319" rIns="96639" bIns="4831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119476"/>
            <a:ext cx="3169921" cy="481727"/>
          </a:xfrm>
          <a:prstGeom prst="rect">
            <a:avLst/>
          </a:prstGeom>
        </p:spPr>
        <p:txBody>
          <a:bodyPr vert="horz" lIns="96639" tIns="48319" rIns="96639" bIns="48319" rtlCol="0" anchor="b"/>
          <a:lstStyle>
            <a:lvl1pPr algn="l">
              <a:defRPr sz="1200"/>
            </a:lvl1pPr>
          </a:lstStyle>
          <a:p>
            <a:endParaRPr lang="en-US"/>
          </a:p>
        </p:txBody>
      </p:sp>
      <p:sp>
        <p:nvSpPr>
          <p:cNvPr id="7" name="Slide Number Placeholder 6"/>
          <p:cNvSpPr>
            <a:spLocks noGrp="1"/>
          </p:cNvSpPr>
          <p:nvPr>
            <p:ph type="sldNum" sz="quarter" idx="5"/>
          </p:nvPr>
        </p:nvSpPr>
        <p:spPr>
          <a:xfrm>
            <a:off x="4143589" y="9119476"/>
            <a:ext cx="3169921" cy="481727"/>
          </a:xfrm>
          <a:prstGeom prst="rect">
            <a:avLst/>
          </a:prstGeom>
        </p:spPr>
        <p:txBody>
          <a:bodyPr vert="horz" lIns="96639" tIns="48319" rIns="96639" bIns="48319" rtlCol="0" anchor="b"/>
          <a:lstStyle>
            <a:lvl1pPr algn="r">
              <a:defRPr sz="1200"/>
            </a:lvl1pPr>
          </a:lstStyle>
          <a:p>
            <a:fld id="{EF23DDAA-19C1-4904-87A7-CDEC8851018A}" type="slidenum">
              <a:rPr lang="en-US" smtClean="0"/>
              <a:t>‹#›</a:t>
            </a:fld>
            <a:endParaRPr lang="en-US"/>
          </a:p>
        </p:txBody>
      </p:sp>
    </p:spTree>
    <p:extLst>
      <p:ext uri="{BB962C8B-B14F-4D97-AF65-F5344CB8AC3E}">
        <p14:creationId xmlns:p14="http://schemas.microsoft.com/office/powerpoint/2010/main" val="33983116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399">
              <a:defRPr/>
            </a:pPr>
            <a:r>
              <a:rPr lang="en-US" dirty="0"/>
              <a:t>This EVMS Training Snippet, sponsored by the U.S. Department of Energy’s Project Management Office discusses the differences between Budgets and Funds and provides some confusing statements heard in contractor offices.  The purpose is to provide a common understanding within DOE and among DOE contractors, and to provide consistency. </a:t>
            </a:r>
          </a:p>
          <a:p>
            <a:endParaRPr lang="en-US" dirty="0"/>
          </a:p>
        </p:txBody>
      </p:sp>
      <p:sp>
        <p:nvSpPr>
          <p:cNvPr id="4" name="Slide Number Placeholder 3"/>
          <p:cNvSpPr>
            <a:spLocks noGrp="1"/>
          </p:cNvSpPr>
          <p:nvPr>
            <p:ph type="sldNum" sz="quarter" idx="5"/>
          </p:nvPr>
        </p:nvSpPr>
        <p:spPr/>
        <p:txBody>
          <a:bodyPr/>
          <a:lstStyle/>
          <a:p>
            <a:fld id="{EF23DDAA-19C1-4904-87A7-CDEC8851018A}" type="slidenum">
              <a:rPr lang="en-US" smtClean="0"/>
              <a:t>1</a:t>
            </a:fld>
            <a:endParaRPr lang="en-US"/>
          </a:p>
        </p:txBody>
      </p:sp>
    </p:spTree>
    <p:extLst>
      <p:ext uri="{BB962C8B-B14F-4D97-AF65-F5344CB8AC3E}">
        <p14:creationId xmlns:p14="http://schemas.microsoft.com/office/powerpoint/2010/main" val="7650851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Note that both BAC and EAC end with the same letters.  While BCWS, ACWP and ETC represent the time-phased values for budgets and funds, the BAC and EAC values are the At Completion numbers for budget and funds.</a:t>
            </a:r>
          </a:p>
          <a:p>
            <a:r>
              <a:rPr lang="en-US" dirty="0"/>
              <a:t>The BAC is the budget value for all authorized work scope.  It ties directly to the total contract value, less profit or fee, plus any work that has been authorized but not yet negotiated.  Since the BAC is directly tied to a project’s scope, it cannot be changed unless the scope also changes.  The only exception to this is in an Over Target Baseline condition, which is discussed in Snippet 1-5.</a:t>
            </a:r>
          </a:p>
          <a:p>
            <a:r>
              <a:rPr lang="en-US" dirty="0"/>
              <a:t>The Estimate at Completion, however, is the spending necessary to perform all the project scope.  In order to be comparable both the BAC and the EAC must have the same scope assumptions: One is a budget used as a metric and another a forecast of spending and necessary funding.  An unlike the BAC, the EAC can change without a corresponding change to the project’s scope.  However, if the scope does change the EAC typically changes as well.</a:t>
            </a:r>
          </a:p>
          <a:p>
            <a:endParaRPr lang="en-US" dirty="0"/>
          </a:p>
        </p:txBody>
      </p:sp>
    </p:spTree>
    <p:extLst>
      <p:ext uri="{BB962C8B-B14F-4D97-AF65-F5344CB8AC3E}">
        <p14:creationId xmlns:p14="http://schemas.microsoft.com/office/powerpoint/2010/main" val="16586964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170" name="Rectangle 2"/>
          <p:cNvSpPr>
            <a:spLocks noGrp="1" noRot="1" noChangeAspect="1" noChangeArrowheads="1" noTextEdit="1"/>
          </p:cNvSpPr>
          <p:nvPr>
            <p:ph type="sldImg"/>
          </p:nvPr>
        </p:nvSpPr>
        <p:spPr>
          <a:ln/>
        </p:spPr>
      </p:sp>
      <p:sp>
        <p:nvSpPr>
          <p:cNvPr id="519171" name="Rectangle 3"/>
          <p:cNvSpPr>
            <a:spLocks noGrp="1" noChangeArrowheads="1"/>
          </p:cNvSpPr>
          <p:nvPr>
            <p:ph type="body" idx="1"/>
          </p:nvPr>
        </p:nvSpPr>
        <p:spPr>
          <a:noFill/>
          <a:ln w="9525"/>
        </p:spPr>
        <p:txBody>
          <a:bodyPr/>
          <a:lstStyle/>
          <a:p>
            <a:r>
              <a:rPr lang="en-US" dirty="0"/>
              <a:t>We’ll finish this snippet with a series of confusing statements we have heard related to budgets and funds.</a:t>
            </a:r>
          </a:p>
          <a:p>
            <a:r>
              <a:rPr lang="en-US" dirty="0"/>
              <a:t>The first statement is “Cost variance will continue until the budget request is approved”.  This is an alarming comment.  Since budget requests are associated with scope, this statement implies that the contractor is working, and spending, on work that is not yet authorized.</a:t>
            </a:r>
          </a:p>
          <a:p>
            <a:pPr>
              <a:spcBef>
                <a:spcPct val="0"/>
              </a:spcBef>
              <a:spcAft>
                <a:spcPct val="50000"/>
              </a:spcAft>
            </a:pPr>
            <a:endParaRPr lang="en-US" dirty="0">
              <a:latin typeface="Arial" charset="0"/>
            </a:endParaRPr>
          </a:p>
        </p:txBody>
      </p:sp>
    </p:spTree>
    <p:extLst>
      <p:ext uri="{BB962C8B-B14F-4D97-AF65-F5344CB8AC3E}">
        <p14:creationId xmlns:p14="http://schemas.microsoft.com/office/powerpoint/2010/main" val="39665705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170" name="Rectangle 2"/>
          <p:cNvSpPr>
            <a:spLocks noGrp="1" noRot="1" noChangeAspect="1" noChangeArrowheads="1" noTextEdit="1"/>
          </p:cNvSpPr>
          <p:nvPr>
            <p:ph type="sldImg"/>
          </p:nvPr>
        </p:nvSpPr>
        <p:spPr>
          <a:ln/>
        </p:spPr>
      </p:sp>
      <p:sp>
        <p:nvSpPr>
          <p:cNvPr id="519171" name="Rectangle 3"/>
          <p:cNvSpPr>
            <a:spLocks noGrp="1" noChangeArrowheads="1"/>
          </p:cNvSpPr>
          <p:nvPr>
            <p:ph type="body" idx="1"/>
          </p:nvPr>
        </p:nvSpPr>
        <p:spPr>
          <a:noFill/>
          <a:ln w="9525"/>
        </p:spPr>
        <p:txBody>
          <a:bodyPr/>
          <a:lstStyle/>
          <a:p>
            <a:r>
              <a:rPr lang="en-US" dirty="0"/>
              <a:t>The statement “I am requesting Management Reserve to fix the overrun” violates the most basic rule for management reserve.  It can never be used to eliminate variances caused by performance issues.  </a:t>
            </a:r>
          </a:p>
          <a:p>
            <a:pPr>
              <a:spcBef>
                <a:spcPct val="0"/>
              </a:spcBef>
              <a:spcAft>
                <a:spcPct val="50000"/>
              </a:spcAft>
            </a:pPr>
            <a:endParaRPr lang="en-US" dirty="0">
              <a:latin typeface="Arial" charset="0"/>
            </a:endParaRPr>
          </a:p>
        </p:txBody>
      </p:sp>
    </p:spTree>
    <p:extLst>
      <p:ext uri="{BB962C8B-B14F-4D97-AF65-F5344CB8AC3E}">
        <p14:creationId xmlns:p14="http://schemas.microsoft.com/office/powerpoint/2010/main" val="18263795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170" name="Rectangle 2"/>
          <p:cNvSpPr>
            <a:spLocks noGrp="1" noRot="1" noChangeAspect="1" noChangeArrowheads="1" noTextEdit="1"/>
          </p:cNvSpPr>
          <p:nvPr>
            <p:ph type="sldImg"/>
          </p:nvPr>
        </p:nvSpPr>
        <p:spPr>
          <a:ln/>
        </p:spPr>
      </p:sp>
      <p:sp>
        <p:nvSpPr>
          <p:cNvPr id="519171" name="Rectangle 3"/>
          <p:cNvSpPr>
            <a:spLocks noGrp="1" noChangeArrowheads="1"/>
          </p:cNvSpPr>
          <p:nvPr>
            <p:ph type="body" idx="1"/>
          </p:nvPr>
        </p:nvSpPr>
        <p:spPr>
          <a:noFill/>
          <a:ln w="9525"/>
        </p:spPr>
        <p:txBody>
          <a:bodyPr/>
          <a:lstStyle/>
          <a:p>
            <a:r>
              <a:rPr lang="en-US" dirty="0"/>
              <a:t>Saying “This control account is behind schedule because invoices are being paid late” implies that performance, or BCWP, is being earned based on payments rather than work accomplishment.  This would be acceptable if the invoices are being paid late because the work is behind schedule but stating it this way sends the wrong message.  Work accomplishment should never be based on financial events like paying an invoice. Further, the contractor should be using estimated actuals based on the invoice amount in their EVMS to avoid false variances. Refer to Snippet 4-1 Estimated Actuals for more information. </a:t>
            </a:r>
          </a:p>
          <a:p>
            <a:pPr>
              <a:spcBef>
                <a:spcPct val="0"/>
              </a:spcBef>
              <a:spcAft>
                <a:spcPct val="50000"/>
              </a:spcAft>
            </a:pPr>
            <a:endParaRPr lang="en-US" dirty="0">
              <a:latin typeface="Arial" charset="0"/>
            </a:endParaRPr>
          </a:p>
        </p:txBody>
      </p:sp>
    </p:spTree>
    <p:extLst>
      <p:ext uri="{BB962C8B-B14F-4D97-AF65-F5344CB8AC3E}">
        <p14:creationId xmlns:p14="http://schemas.microsoft.com/office/powerpoint/2010/main" val="24984009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170" name="Rectangle 2"/>
          <p:cNvSpPr>
            <a:spLocks noGrp="1" noRot="1" noChangeAspect="1" noChangeArrowheads="1" noTextEdit="1"/>
          </p:cNvSpPr>
          <p:nvPr>
            <p:ph type="sldImg"/>
          </p:nvPr>
        </p:nvSpPr>
        <p:spPr>
          <a:ln/>
        </p:spPr>
      </p:sp>
      <p:sp>
        <p:nvSpPr>
          <p:cNvPr id="519171" name="Rectangle 3"/>
          <p:cNvSpPr>
            <a:spLocks noGrp="1" noChangeArrowheads="1"/>
          </p:cNvSpPr>
          <p:nvPr>
            <p:ph type="body" idx="1"/>
          </p:nvPr>
        </p:nvSpPr>
        <p:spPr>
          <a:noFill/>
          <a:ln w="9525"/>
        </p:spPr>
        <p:txBody>
          <a:bodyPr/>
          <a:lstStyle/>
          <a:p>
            <a:r>
              <a:rPr lang="en-US" dirty="0"/>
              <a:t>Saying “I underspent my budget” is poor language.  Budgets cannot be spent, only funds are spent, so budgets cannot be underspent.  The better way to state this when the scope is being performed for less actual cost than budgeted would be to say “I am underrunning my budget”.</a:t>
            </a:r>
          </a:p>
          <a:p>
            <a:pPr>
              <a:spcBef>
                <a:spcPct val="0"/>
              </a:spcBef>
              <a:spcAft>
                <a:spcPct val="50000"/>
              </a:spcAft>
            </a:pPr>
            <a:endParaRPr lang="en-US" dirty="0">
              <a:latin typeface="Arial" charset="0"/>
            </a:endParaRPr>
          </a:p>
        </p:txBody>
      </p:sp>
    </p:spTree>
    <p:extLst>
      <p:ext uri="{BB962C8B-B14F-4D97-AF65-F5344CB8AC3E}">
        <p14:creationId xmlns:p14="http://schemas.microsoft.com/office/powerpoint/2010/main" val="42250932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170" name="Rectangle 2"/>
          <p:cNvSpPr>
            <a:spLocks noGrp="1" noRot="1" noChangeAspect="1" noChangeArrowheads="1" noTextEdit="1"/>
          </p:cNvSpPr>
          <p:nvPr>
            <p:ph type="sldImg"/>
          </p:nvPr>
        </p:nvSpPr>
        <p:spPr>
          <a:ln/>
        </p:spPr>
      </p:sp>
      <p:sp>
        <p:nvSpPr>
          <p:cNvPr id="519171" name="Rectangle 3"/>
          <p:cNvSpPr>
            <a:spLocks noGrp="1" noChangeArrowheads="1"/>
          </p:cNvSpPr>
          <p:nvPr>
            <p:ph type="body" idx="1"/>
          </p:nvPr>
        </p:nvSpPr>
        <p:spPr>
          <a:noFill/>
          <a:ln w="9525"/>
        </p:spPr>
        <p:txBody>
          <a:bodyPr/>
          <a:lstStyle/>
          <a:p>
            <a:r>
              <a:rPr lang="en-US" sz="1200" kern="1200" dirty="0">
                <a:solidFill>
                  <a:schemeClr val="tx1"/>
                </a:solidFill>
                <a:effectLst/>
                <a:latin typeface="+mn-lt"/>
                <a:ea typeface="+mn-ea"/>
                <a:cs typeface="+mn-cs"/>
              </a:rPr>
              <a:t>This example covers the statement “The Management Reserve has been spent”. Again, budget cannot be spent. </a:t>
            </a:r>
            <a:r>
              <a:rPr lang="en-US" dirty="0"/>
              <a:t>Since management reserve is a budget element, it would be more correct to state “The management reserve has been depleted” or “there is no remaining MR”.</a:t>
            </a:r>
          </a:p>
          <a:p>
            <a:pPr>
              <a:spcBef>
                <a:spcPct val="0"/>
              </a:spcBef>
              <a:spcAft>
                <a:spcPct val="50000"/>
              </a:spcAft>
            </a:pPr>
            <a:endParaRPr lang="en-US" dirty="0">
              <a:latin typeface="Arial" charset="0"/>
            </a:endParaRPr>
          </a:p>
        </p:txBody>
      </p:sp>
    </p:spTree>
    <p:extLst>
      <p:ext uri="{BB962C8B-B14F-4D97-AF65-F5344CB8AC3E}">
        <p14:creationId xmlns:p14="http://schemas.microsoft.com/office/powerpoint/2010/main" val="6058988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170" name="Rectangle 2"/>
          <p:cNvSpPr>
            <a:spLocks noGrp="1" noRot="1" noChangeAspect="1" noChangeArrowheads="1" noTextEdit="1"/>
          </p:cNvSpPr>
          <p:nvPr>
            <p:ph type="sldImg"/>
          </p:nvPr>
        </p:nvSpPr>
        <p:spPr>
          <a:ln/>
        </p:spPr>
      </p:sp>
      <p:sp>
        <p:nvSpPr>
          <p:cNvPr id="519171" name="Rectangle 3"/>
          <p:cNvSpPr>
            <a:spLocks noGrp="1" noChangeArrowheads="1"/>
          </p:cNvSpPr>
          <p:nvPr>
            <p:ph type="body" idx="1"/>
          </p:nvPr>
        </p:nvSpPr>
        <p:spPr>
          <a:noFill/>
          <a:ln w="9525"/>
        </p:spPr>
        <p:txBody>
          <a:bodyPr/>
          <a:lstStyle/>
          <a:p>
            <a:r>
              <a:rPr lang="en-US" dirty="0"/>
              <a:t>And our last example of confusion is “Based on the amount spent, I’ll be out of budget by February”.  We think we know what is meant here however running out of budget is NOT related to how much you have spent.  A correct statement would be “Based on my spending rate, actual costs will exceed my total budget in February”.  </a:t>
            </a:r>
          </a:p>
          <a:p>
            <a:pPr>
              <a:spcBef>
                <a:spcPct val="0"/>
              </a:spcBef>
              <a:spcAft>
                <a:spcPct val="50000"/>
              </a:spcAft>
            </a:pPr>
            <a:endParaRPr lang="en-US" dirty="0">
              <a:latin typeface="Arial" charset="0"/>
            </a:endParaRPr>
          </a:p>
        </p:txBody>
      </p:sp>
    </p:spTree>
    <p:extLst>
      <p:ext uri="{BB962C8B-B14F-4D97-AF65-F5344CB8AC3E}">
        <p14:creationId xmlns:p14="http://schemas.microsoft.com/office/powerpoint/2010/main" val="8398627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95">
              <a:lnSpc>
                <a:spcPct val="90000"/>
              </a:lnSpc>
              <a:spcBef>
                <a:spcPts val="1200"/>
              </a:spcBef>
              <a:buClr>
                <a:schemeClr val="tx2">
                  <a:lumMod val="50000"/>
                </a:schemeClr>
              </a:buClr>
              <a:buSzPct val="97000"/>
              <a:defRPr/>
            </a:pPr>
            <a:r>
              <a:rPr lang="en-US" sz="2400" dirty="0"/>
              <a:t>Earned Value Management is a System of comparisons. The first component is Budget, the second is Funds. Both are essential to keep the system working. Yet they serve different purposes. </a:t>
            </a:r>
          </a:p>
          <a:p>
            <a:pPr defTabSz="914295">
              <a:lnSpc>
                <a:spcPct val="90000"/>
              </a:lnSpc>
              <a:spcBef>
                <a:spcPts val="1200"/>
              </a:spcBef>
              <a:buClr>
                <a:schemeClr val="tx2">
                  <a:lumMod val="50000"/>
                </a:schemeClr>
              </a:buClr>
              <a:buSzPct val="97000"/>
              <a:defRPr/>
            </a:pPr>
            <a:endParaRPr lang="en-US" sz="2400" dirty="0"/>
          </a:p>
          <a:p>
            <a:pPr defTabSz="914295">
              <a:lnSpc>
                <a:spcPct val="90000"/>
              </a:lnSpc>
              <a:spcBef>
                <a:spcPts val="1200"/>
              </a:spcBef>
              <a:buClr>
                <a:schemeClr val="tx2">
                  <a:lumMod val="50000"/>
                </a:schemeClr>
              </a:buClr>
              <a:buSzPct val="97000"/>
              <a:defRPr/>
            </a:pPr>
            <a:r>
              <a:rPr lang="en-US" sz="2400" dirty="0"/>
              <a:t>An Earned Value Management System is predicated upon the concept of comparisons of the budgets and the funds:</a:t>
            </a:r>
          </a:p>
          <a:p>
            <a:pPr lvl="1" defTabSz="914295">
              <a:lnSpc>
                <a:spcPct val="90000"/>
              </a:lnSpc>
              <a:spcBef>
                <a:spcPts val="1200"/>
              </a:spcBef>
              <a:buClr>
                <a:schemeClr val="tx2">
                  <a:lumMod val="50000"/>
                </a:schemeClr>
              </a:buClr>
              <a:buSzPct val="97000"/>
              <a:defRPr/>
            </a:pPr>
            <a:r>
              <a:rPr lang="en-US" sz="1700" dirty="0"/>
              <a:t>Budget that is planned and scheduled versus budget that is performed or ‘earned’, i.e. BCWS to BCWP</a:t>
            </a:r>
          </a:p>
          <a:p>
            <a:pPr lvl="1" defTabSz="914295">
              <a:lnSpc>
                <a:spcPct val="90000"/>
              </a:lnSpc>
              <a:spcBef>
                <a:spcPts val="1200"/>
              </a:spcBef>
              <a:buClr>
                <a:schemeClr val="tx2">
                  <a:lumMod val="50000"/>
                </a:schemeClr>
              </a:buClr>
              <a:buSzPct val="97000"/>
              <a:defRPr/>
            </a:pPr>
            <a:r>
              <a:rPr lang="en-US" sz="1700" dirty="0"/>
              <a:t>Budget that is earned versus the funds it cost to complete, i.e. BCWP to ACWP. </a:t>
            </a:r>
          </a:p>
          <a:p>
            <a:pPr lvl="1" defTabSz="914295">
              <a:lnSpc>
                <a:spcPct val="90000"/>
              </a:lnSpc>
              <a:spcBef>
                <a:spcPts val="1200"/>
              </a:spcBef>
              <a:buClr>
                <a:schemeClr val="tx2">
                  <a:lumMod val="50000"/>
                </a:schemeClr>
              </a:buClr>
              <a:buSzPct val="97000"/>
              <a:defRPr/>
            </a:pPr>
            <a:r>
              <a:rPr lang="en-US" sz="1700" dirty="0"/>
              <a:t>Budget planned to complete versus estimated funds to complete the effort, i.e. Budget at Completion versus Estimate At Completion. </a:t>
            </a:r>
          </a:p>
          <a:p>
            <a:pPr defTabSz="914295">
              <a:lnSpc>
                <a:spcPct val="90000"/>
              </a:lnSpc>
              <a:spcBef>
                <a:spcPts val="1200"/>
              </a:spcBef>
              <a:buClr>
                <a:srgbClr val="1C1C1C"/>
              </a:buClr>
              <a:buSzPct val="97000"/>
              <a:defRPr/>
            </a:pPr>
            <a:r>
              <a:rPr lang="en-US" sz="2400" dirty="0"/>
              <a:t>Understanding this concept is at the very heart of the system and must be maintained or the system fails.</a:t>
            </a:r>
          </a:p>
          <a:p>
            <a:endParaRPr lang="en-US" dirty="0"/>
          </a:p>
        </p:txBody>
      </p:sp>
      <p:sp>
        <p:nvSpPr>
          <p:cNvPr id="4" name="Slide Number Placeholder 3"/>
          <p:cNvSpPr>
            <a:spLocks noGrp="1"/>
          </p:cNvSpPr>
          <p:nvPr>
            <p:ph type="sldNum" sz="quarter" idx="5"/>
          </p:nvPr>
        </p:nvSpPr>
        <p:spPr/>
        <p:txBody>
          <a:bodyPr/>
          <a:lstStyle/>
          <a:p>
            <a:fld id="{EF23DDAA-19C1-4904-87A7-CDEC8851018A}" type="slidenum">
              <a:rPr lang="en-US" smtClean="0"/>
              <a:t>17</a:t>
            </a:fld>
            <a:endParaRPr lang="en-US"/>
          </a:p>
        </p:txBody>
      </p:sp>
    </p:spTree>
    <p:extLst>
      <p:ext uri="{BB962C8B-B14F-4D97-AF65-F5344CB8AC3E}">
        <p14:creationId xmlns:p14="http://schemas.microsoft.com/office/powerpoint/2010/main" val="5115744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021474">
              <a:defRPr/>
            </a:pPr>
            <a:r>
              <a:rPr lang="en-US" dirty="0"/>
              <a:t>For additional information relative to EVMS procedures, templates, helpful references, more Snippets, and training materials, please refer to DOE PM’s external EVM Home page or the internal Max.Gov PM Library. Check back periodically for updated or new information. </a:t>
            </a:r>
          </a:p>
          <a:p>
            <a:pPr defTabSz="1021474">
              <a:defRPr/>
            </a:pPr>
            <a:endParaRPr lang="en-US" dirty="0"/>
          </a:p>
          <a:p>
            <a:pPr defTabSz="1021474"/>
            <a:r>
              <a:rPr lang="en-US" dirty="0"/>
              <a:t>Thank You for using the Snippet Library. </a:t>
            </a:r>
          </a:p>
          <a:p>
            <a:endParaRPr lang="en-US" dirty="0"/>
          </a:p>
        </p:txBody>
      </p:sp>
      <p:sp>
        <p:nvSpPr>
          <p:cNvPr id="4" name="Slide Number Placeholder 3"/>
          <p:cNvSpPr>
            <a:spLocks noGrp="1"/>
          </p:cNvSpPr>
          <p:nvPr>
            <p:ph type="sldNum" sz="quarter" idx="5"/>
          </p:nvPr>
        </p:nvSpPr>
        <p:spPr/>
        <p:txBody>
          <a:bodyPr/>
          <a:lstStyle/>
          <a:p>
            <a:fld id="{5CC2C438-CFD5-48B1-B9F1-1A6FD0970585}" type="slidenum">
              <a:rPr lang="en-US" smtClean="0"/>
              <a:t>18</a:t>
            </a:fld>
            <a:endParaRPr lang="en-US" dirty="0"/>
          </a:p>
        </p:txBody>
      </p:sp>
    </p:spTree>
    <p:extLst>
      <p:ext uri="{BB962C8B-B14F-4D97-AF65-F5344CB8AC3E}">
        <p14:creationId xmlns:p14="http://schemas.microsoft.com/office/powerpoint/2010/main" val="12904572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we need to understand the concept of budget and funds.  Budget cannot be spent.  It is the planning of the total resources required to satisfy the contractual requirements.  We only use budgets for measurement purposes, and treat them as a key project metric. Think of it as a yard stick. </a:t>
            </a:r>
          </a:p>
          <a:p>
            <a:r>
              <a:rPr lang="en-US" dirty="0"/>
              <a:t>Funding consists of real dollars that are used to ‘pay the bill’ so to speak. Funds are obligated on a contract and spent to cover the actual costs incurred to complete a project.  </a:t>
            </a:r>
          </a:p>
          <a:p>
            <a:r>
              <a:rPr lang="en-US" dirty="0"/>
              <a:t>We will discuss the abbreviations, and how they compare to each other, later in this snippet.</a:t>
            </a:r>
          </a:p>
          <a:p>
            <a:endParaRPr lang="en-US" dirty="0"/>
          </a:p>
        </p:txBody>
      </p:sp>
      <p:sp>
        <p:nvSpPr>
          <p:cNvPr id="4" name="Slide Number Placeholder 3"/>
          <p:cNvSpPr>
            <a:spLocks noGrp="1"/>
          </p:cNvSpPr>
          <p:nvPr>
            <p:ph type="sldNum" sz="quarter" idx="5"/>
          </p:nvPr>
        </p:nvSpPr>
        <p:spPr/>
        <p:txBody>
          <a:bodyPr/>
          <a:lstStyle/>
          <a:p>
            <a:fld id="{EF23DDAA-19C1-4904-87A7-CDEC8851018A}" type="slidenum">
              <a:rPr lang="en-US" smtClean="0"/>
              <a:t>2</a:t>
            </a:fld>
            <a:endParaRPr lang="en-US"/>
          </a:p>
        </p:txBody>
      </p:sp>
    </p:spTree>
    <p:extLst>
      <p:ext uri="{BB962C8B-B14F-4D97-AF65-F5344CB8AC3E}">
        <p14:creationId xmlns:p14="http://schemas.microsoft.com/office/powerpoint/2010/main" val="19263858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399">
              <a:defRPr/>
            </a:pPr>
            <a:r>
              <a:rPr lang="en-US" dirty="0"/>
              <a:t>EVMS is comprised of many acronyms which will be explained more in later slides. In this slide you see the list of acronyms that contain budget, and those that are funding.  As we said, budget terms are for measuring. Think of it like a yard stick.  Budget is not the same as Funds, and unless a project was executed perfectly as planned, which is unlikely, the budget will not equal the funds. </a:t>
            </a:r>
          </a:p>
          <a:p>
            <a:pPr defTabSz="966399">
              <a:defRPr/>
            </a:pPr>
            <a:endParaRPr lang="en-US" dirty="0"/>
          </a:p>
          <a:p>
            <a:r>
              <a:rPr lang="en-US" dirty="0"/>
              <a:t>While most of these terms are familiar, one new term is the acronym PBB. </a:t>
            </a:r>
            <a:r>
              <a:rPr lang="en-US" sz="1200" dirty="0"/>
              <a:t>Refer to </a:t>
            </a:r>
            <a:r>
              <a:rPr lang="en-US" sz="1200" b="1" dirty="0"/>
              <a:t>Snippet 1-11 Varying Project and Contract Structures </a:t>
            </a:r>
            <a:r>
              <a:rPr lang="en-US" sz="1200" dirty="0"/>
              <a:t>or the </a:t>
            </a:r>
            <a:r>
              <a:rPr lang="en-US" sz="1200" b="1" dirty="0"/>
              <a:t>DOE EVMS Gold Card </a:t>
            </a:r>
            <a:r>
              <a:rPr lang="en-US" sz="1200" dirty="0"/>
              <a:t>for information relative to the relation of the Contract Budget Base (CBB) and Project Budget Base (PBB).</a:t>
            </a:r>
            <a:endParaRPr lang="en-US" dirty="0"/>
          </a:p>
          <a:p>
            <a:endParaRPr lang="en-US" dirty="0"/>
          </a:p>
        </p:txBody>
      </p:sp>
      <p:sp>
        <p:nvSpPr>
          <p:cNvPr id="4" name="Slide Number Placeholder 3"/>
          <p:cNvSpPr>
            <a:spLocks noGrp="1"/>
          </p:cNvSpPr>
          <p:nvPr>
            <p:ph type="sldNum" sz="quarter" idx="5"/>
          </p:nvPr>
        </p:nvSpPr>
        <p:spPr/>
        <p:txBody>
          <a:bodyPr/>
          <a:lstStyle/>
          <a:p>
            <a:fld id="{EF23DDAA-19C1-4904-87A7-CDEC8851018A}" type="slidenum">
              <a:rPr lang="en-US" smtClean="0"/>
              <a:t>3</a:t>
            </a:fld>
            <a:endParaRPr lang="en-US"/>
          </a:p>
        </p:txBody>
      </p:sp>
    </p:spTree>
    <p:extLst>
      <p:ext uri="{BB962C8B-B14F-4D97-AF65-F5344CB8AC3E}">
        <p14:creationId xmlns:p14="http://schemas.microsoft.com/office/powerpoint/2010/main" val="42110250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Performance Baseline Components chart is provided in the context of Budget versus Funds.  Those elements in blue represent funds.  Starting at the top, the Performance Baseline represents the Total Project Cost for DOE.  This is broken down to three elements: DOE-held Contingency, the Contract Price issued to the contractor, and DOE-held reserves for Other Direct Project Costs.  All of these elements, along with the Contractor’s profit or fee are all associated with funds.  </a:t>
            </a:r>
          </a:p>
          <a:p>
            <a:endParaRPr lang="en-US" dirty="0"/>
          </a:p>
        </p:txBody>
      </p:sp>
      <p:sp>
        <p:nvSpPr>
          <p:cNvPr id="4" name="Slide Number Placeholder 3"/>
          <p:cNvSpPr>
            <a:spLocks noGrp="1"/>
          </p:cNvSpPr>
          <p:nvPr>
            <p:ph type="sldNum" sz="quarter" idx="5"/>
          </p:nvPr>
        </p:nvSpPr>
        <p:spPr/>
        <p:txBody>
          <a:bodyPr/>
          <a:lstStyle/>
          <a:p>
            <a:fld id="{EF23DDAA-19C1-4904-87A7-CDEC8851018A}" type="slidenum">
              <a:rPr lang="en-US" smtClean="0"/>
              <a:t>4</a:t>
            </a:fld>
            <a:endParaRPr lang="en-US"/>
          </a:p>
        </p:txBody>
      </p:sp>
    </p:spTree>
    <p:extLst>
      <p:ext uri="{BB962C8B-B14F-4D97-AF65-F5344CB8AC3E}">
        <p14:creationId xmlns:p14="http://schemas.microsoft.com/office/powerpoint/2010/main" val="24897885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budget related components are in grey beginning with the Total Allocated Budget or TAB, which is based on the negotiated target cost for the effort under contract. The TAB equals the Contract Budget Base or Project Budget Base unless an Over Target Baseline has been approved. The CBB/PBB is the level at which budget is managed by the contractor.  The contractor first places the entire CBB/PBB in Undistributed Budget (UB), which is part of the performance measurement baseline (PMB).  The UB budget is then allocated to the control accounts, based on the estimates to perform the scope, Summary Level Planning packages, and management reserve.  Notice that the Profit or Fee is both blue and grey.  Fee is something that is budgeted for prior to being earned, but once earned it is paid using funds. </a:t>
            </a:r>
          </a:p>
          <a:p>
            <a:endParaRPr lang="en-US" dirty="0"/>
          </a:p>
        </p:txBody>
      </p:sp>
      <p:sp>
        <p:nvSpPr>
          <p:cNvPr id="4" name="Slide Number Placeholder 3"/>
          <p:cNvSpPr>
            <a:spLocks noGrp="1"/>
          </p:cNvSpPr>
          <p:nvPr>
            <p:ph type="sldNum" sz="quarter" idx="5"/>
          </p:nvPr>
        </p:nvSpPr>
        <p:spPr/>
        <p:txBody>
          <a:bodyPr/>
          <a:lstStyle/>
          <a:p>
            <a:fld id="{EF23DDAA-19C1-4904-87A7-CDEC8851018A}" type="slidenum">
              <a:rPr lang="en-US" smtClean="0"/>
              <a:t>5</a:t>
            </a:fld>
            <a:endParaRPr lang="en-US"/>
          </a:p>
        </p:txBody>
      </p:sp>
    </p:spTree>
    <p:extLst>
      <p:ext uri="{BB962C8B-B14F-4D97-AF65-F5344CB8AC3E}">
        <p14:creationId xmlns:p14="http://schemas.microsoft.com/office/powerpoint/2010/main" val="711942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Contract Funding is a process used to secure payment to contractors for the actual costs they have spent performing the work.  In the language of Earned Value, this is called the Actual Cost of Work Performed, or ACWP.  As can be seen in this graphic, both the work scheduled, represented by the Budgeted Cost for Work Scheduled or BCWS and the work performed, represented by the Budgeted Cost for Work Performed or BCWP, are significantly under the ACWP.  Funding from the customer on cost reimbursable contracts, however, is incrementally provided to contractor based on the contractor’s spending or actual cost AND the estimated costs to complete the scope of work. Performance to date and the remaining budget for work to complete are factors to consider when determining the EAC and future funding needs.  </a:t>
            </a:r>
          </a:p>
          <a:p>
            <a:endParaRPr lang="en-US" dirty="0"/>
          </a:p>
          <a:p>
            <a:r>
              <a:rPr lang="en-US" dirty="0"/>
              <a:t>DOE is responsible to reimburse the contractor for all allowable costs up to the cost and funding limits established in the contract in accordance with FAR Clause 52.232-18, Limitations of Cost, for any fully funded cost-reimbursement contracts and 52.232-22 Limitations of Funds clause, as applicable for incrementally funded cost reimbursement contract.</a:t>
            </a:r>
          </a:p>
          <a:p>
            <a:endParaRPr lang="en-US" dirty="0"/>
          </a:p>
        </p:txBody>
      </p:sp>
      <p:sp>
        <p:nvSpPr>
          <p:cNvPr id="4" name="Slide Number Placeholder 3"/>
          <p:cNvSpPr>
            <a:spLocks noGrp="1"/>
          </p:cNvSpPr>
          <p:nvPr>
            <p:ph type="sldNum" sz="quarter" idx="5"/>
          </p:nvPr>
        </p:nvSpPr>
        <p:spPr/>
        <p:txBody>
          <a:bodyPr/>
          <a:lstStyle/>
          <a:p>
            <a:fld id="{EF23DDAA-19C1-4904-87A7-CDEC8851018A}" type="slidenum">
              <a:rPr lang="en-US" smtClean="0"/>
              <a:t>6</a:t>
            </a:fld>
            <a:endParaRPr lang="en-US"/>
          </a:p>
        </p:txBody>
      </p:sp>
    </p:spTree>
    <p:extLst>
      <p:ext uri="{BB962C8B-B14F-4D97-AF65-F5344CB8AC3E}">
        <p14:creationId xmlns:p14="http://schemas.microsoft.com/office/powerpoint/2010/main" val="28005153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399">
              <a:defRPr/>
            </a:pPr>
            <a:r>
              <a:rPr lang="en-US" dirty="0"/>
              <a:t>Funding is also forecasted in order to ensure that funds are available when necessary.  This forecast of funding, therefore, is aligned to the forecast of actual costs.  This is also called the Estimate to Complete, or ETC.  The total amount of funding necessary on a cost reimbursable contract is equal to the Estimate at Completion, or EAC, plus the contract fee which is to be paid.</a:t>
            </a:r>
          </a:p>
          <a:p>
            <a:endParaRPr lang="en-US" dirty="0"/>
          </a:p>
        </p:txBody>
      </p:sp>
      <p:sp>
        <p:nvSpPr>
          <p:cNvPr id="4" name="Slide Number Placeholder 3"/>
          <p:cNvSpPr>
            <a:spLocks noGrp="1"/>
          </p:cNvSpPr>
          <p:nvPr>
            <p:ph type="sldNum" sz="quarter" idx="5"/>
          </p:nvPr>
        </p:nvSpPr>
        <p:spPr/>
        <p:txBody>
          <a:bodyPr/>
          <a:lstStyle/>
          <a:p>
            <a:fld id="{EF23DDAA-19C1-4904-87A7-CDEC8851018A}" type="slidenum">
              <a:rPr lang="en-US" smtClean="0"/>
              <a:t>7</a:t>
            </a:fld>
            <a:endParaRPr lang="en-US"/>
          </a:p>
        </p:txBody>
      </p:sp>
    </p:spTree>
    <p:extLst>
      <p:ext uri="{BB962C8B-B14F-4D97-AF65-F5344CB8AC3E}">
        <p14:creationId xmlns:p14="http://schemas.microsoft.com/office/powerpoint/2010/main" val="5814737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Earlier we listed some Earned Value terminology and abbreviations.  We’ll now compare these to each other in order to determine which are budgets and which are funds.</a:t>
            </a:r>
          </a:p>
          <a:p>
            <a:r>
              <a:rPr lang="en-US" dirty="0"/>
              <a:t>The BCWS is the time-phased budget spread of the required resources.  This forms the Performance Measurement Baseline.</a:t>
            </a:r>
          </a:p>
          <a:p>
            <a:endParaRPr lang="en-US" dirty="0"/>
          </a:p>
          <a:p>
            <a:r>
              <a:rPr lang="en-US" dirty="0"/>
              <a:t>The future BCWS is similar in nature to the Estimate to Complete, or ETC. While future BCWS represents the budget associated with future work scope, the ETC is the forecast of spending and necessary funding in order to pay for that work.  If accomplishing the work results in a cost overrun or underrun, the ETC will be different than the future BCWS.</a:t>
            </a:r>
          </a:p>
          <a:p>
            <a:r>
              <a:rPr lang="en-US" dirty="0"/>
              <a:t>In all cases, adding the actual costs spent so far plus the cost planned in the future equals the Estimate at Complete.</a:t>
            </a:r>
          </a:p>
          <a:p>
            <a:r>
              <a:rPr lang="en-US" dirty="0"/>
              <a:t>In summary, earned value budgeting is the time-phased planning of the total resources required to satisfy the project’s contractual requirements.</a:t>
            </a:r>
          </a:p>
          <a:p>
            <a:endParaRPr lang="en-US" dirty="0"/>
          </a:p>
        </p:txBody>
      </p:sp>
    </p:spTree>
    <p:extLst>
      <p:ext uri="{BB962C8B-B14F-4D97-AF65-F5344CB8AC3E}">
        <p14:creationId xmlns:p14="http://schemas.microsoft.com/office/powerpoint/2010/main" val="24515405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Management Reserve is controlled by the Contractor’s Project Manager and relates directly to budget. Management Reserve is within the Contract Budget Base  or Project Budget Base and is applied to the Performance Measurement Baseline when authorized internal changes are made for which MR use is allowable. </a:t>
            </a:r>
          </a:p>
          <a:p>
            <a:endParaRPr lang="en-US" dirty="0"/>
          </a:p>
          <a:p>
            <a:r>
              <a:rPr lang="en-US" dirty="0"/>
              <a:t>Contingency, however, is controlled by the DOE and relates directly to funding.  It may be applied to fund contractual changes to add scope and associated budget to the CBB or PBB, and it may be applied to pay the bill for cost overruns on Cost Reimbursement type contracts.</a:t>
            </a:r>
          </a:p>
          <a:p>
            <a:endParaRPr lang="en-US" dirty="0"/>
          </a:p>
        </p:txBody>
      </p:sp>
      <p:sp>
        <p:nvSpPr>
          <p:cNvPr id="4" name="Slide Number Placeholder 3"/>
          <p:cNvSpPr>
            <a:spLocks noGrp="1"/>
          </p:cNvSpPr>
          <p:nvPr>
            <p:ph type="sldNum" sz="quarter" idx="5"/>
          </p:nvPr>
        </p:nvSpPr>
        <p:spPr/>
        <p:txBody>
          <a:bodyPr/>
          <a:lstStyle/>
          <a:p>
            <a:fld id="{EF23DDAA-19C1-4904-87A7-CDEC8851018A}" type="slidenum">
              <a:rPr lang="en-US" smtClean="0"/>
              <a:t>9</a:t>
            </a:fld>
            <a:endParaRPr lang="en-US"/>
          </a:p>
        </p:txBody>
      </p:sp>
    </p:spTree>
    <p:extLst>
      <p:ext uri="{BB962C8B-B14F-4D97-AF65-F5344CB8AC3E}">
        <p14:creationId xmlns:p14="http://schemas.microsoft.com/office/powerpoint/2010/main" val="34846706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01380E1-6DB2-423D-842B-4EA0686DB03F}" type="datetime1">
              <a:rPr lang="en-US" smtClean="0"/>
              <a:t>4/8/2020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sz="1050" b="1"/>
            </a:lvl1pPr>
          </a:lstStyle>
          <a:p>
            <a:fld id="{78C9FED6-5643-491D-A880-49ECC1D2F6FF}" type="slidenum">
              <a:rPr lang="en-US" smtClean="0"/>
              <a:pPr/>
              <a:t>‹#›</a:t>
            </a:fld>
            <a:endParaRPr lang="en-US" dirty="0"/>
          </a:p>
        </p:txBody>
      </p:sp>
    </p:spTree>
    <p:extLst>
      <p:ext uri="{BB962C8B-B14F-4D97-AF65-F5344CB8AC3E}">
        <p14:creationId xmlns:p14="http://schemas.microsoft.com/office/powerpoint/2010/main" val="25006103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FE56DF6-6B5F-4F90-AB15-B6B35B031B4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C613ADB3-CAA1-4BA1-8B18-48B175930A18}"/>
              </a:ext>
            </a:extLst>
          </p:cNvPr>
          <p:cNvSpPr>
            <a:spLocks noGrp="1"/>
          </p:cNvSpPr>
          <p:nvPr>
            <p:ph type="dt" sz="half" idx="10"/>
          </p:nvPr>
        </p:nvSpPr>
        <p:spPr/>
        <p:txBody>
          <a:bodyPr/>
          <a:lstStyle/>
          <a:p>
            <a:fld id="{CA7DBE04-F4D4-43AD-B32C-0BF82AD4BCB3}" type="datetime1">
              <a:rPr lang="en-US" smtClean="0"/>
              <a:t>4/8/2020</a:t>
            </a:fld>
            <a:endParaRPr lang="en-US"/>
          </a:p>
        </p:txBody>
      </p:sp>
      <p:sp>
        <p:nvSpPr>
          <p:cNvPr id="4" name="Footer Placeholder 3">
            <a:extLst>
              <a:ext uri="{FF2B5EF4-FFF2-40B4-BE49-F238E27FC236}">
                <a16:creationId xmlns:a16="http://schemas.microsoft.com/office/drawing/2014/main" xmlns="" id="{327459CC-CE79-406C-9D6D-DA91962E703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3F1736BF-7A05-42ED-A50C-A5B7D8DF11EB}"/>
              </a:ext>
            </a:extLst>
          </p:cNvPr>
          <p:cNvSpPr>
            <a:spLocks noGrp="1"/>
          </p:cNvSpPr>
          <p:nvPr>
            <p:ph type="sldNum" sz="quarter" idx="12"/>
          </p:nvPr>
        </p:nvSpPr>
        <p:spPr/>
        <p:txBody>
          <a:bodyPr/>
          <a:lstStyle/>
          <a:p>
            <a:fld id="{C8AF9CEE-B462-4C80-B4BB-79B338693C4C}" type="slidenum">
              <a:rPr lang="en-US" smtClean="0"/>
              <a:t>‹#›</a:t>
            </a:fld>
            <a:endParaRPr lang="en-US"/>
          </a:p>
        </p:txBody>
      </p:sp>
    </p:spTree>
    <p:extLst>
      <p:ext uri="{BB962C8B-B14F-4D97-AF65-F5344CB8AC3E}">
        <p14:creationId xmlns:p14="http://schemas.microsoft.com/office/powerpoint/2010/main" val="37068521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1CEB0DD5-FD07-43D5-9248-7F69315B1E75}"/>
              </a:ext>
            </a:extLst>
          </p:cNvPr>
          <p:cNvSpPr>
            <a:spLocks noGrp="1"/>
          </p:cNvSpPr>
          <p:nvPr>
            <p:ph type="dt" sz="half" idx="10"/>
          </p:nvPr>
        </p:nvSpPr>
        <p:spPr/>
        <p:txBody>
          <a:bodyPr/>
          <a:lstStyle/>
          <a:p>
            <a:fld id="{626C5EE4-74C7-40B0-A118-0BE0AE5E0A7C}" type="datetime1">
              <a:rPr lang="en-US" smtClean="0"/>
              <a:t>4/8/2020</a:t>
            </a:fld>
            <a:endParaRPr lang="en-US"/>
          </a:p>
        </p:txBody>
      </p:sp>
      <p:sp>
        <p:nvSpPr>
          <p:cNvPr id="3" name="Footer Placeholder 2">
            <a:extLst>
              <a:ext uri="{FF2B5EF4-FFF2-40B4-BE49-F238E27FC236}">
                <a16:creationId xmlns:a16="http://schemas.microsoft.com/office/drawing/2014/main" xmlns="" id="{2C95B496-727B-43CA-9B94-2C3ED53A9E6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254DEEC3-BA58-4020-B43F-1E9CC7A1AD7A}"/>
              </a:ext>
            </a:extLst>
          </p:cNvPr>
          <p:cNvSpPr>
            <a:spLocks noGrp="1"/>
          </p:cNvSpPr>
          <p:nvPr>
            <p:ph type="sldNum" sz="quarter" idx="12"/>
          </p:nvPr>
        </p:nvSpPr>
        <p:spPr/>
        <p:txBody>
          <a:bodyPr/>
          <a:lstStyle/>
          <a:p>
            <a:fld id="{C8AF9CEE-B462-4C80-B4BB-79B338693C4C}" type="slidenum">
              <a:rPr lang="en-US" smtClean="0"/>
              <a:t>‹#›</a:t>
            </a:fld>
            <a:endParaRPr lang="en-US"/>
          </a:p>
        </p:txBody>
      </p:sp>
    </p:spTree>
    <p:extLst>
      <p:ext uri="{BB962C8B-B14F-4D97-AF65-F5344CB8AC3E}">
        <p14:creationId xmlns:p14="http://schemas.microsoft.com/office/powerpoint/2010/main" val="19618639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25CFC52-C037-4BBE-BE34-3820681076EF}"/>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8DE63274-35F1-440F-8181-46F5C1CAE80F}"/>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CBADD014-8391-4F70-9BFD-0028AB048443}"/>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6C619511-361F-42A1-B050-CA3576176311}"/>
              </a:ext>
            </a:extLst>
          </p:cNvPr>
          <p:cNvSpPr>
            <a:spLocks noGrp="1"/>
          </p:cNvSpPr>
          <p:nvPr>
            <p:ph type="dt" sz="half" idx="10"/>
          </p:nvPr>
        </p:nvSpPr>
        <p:spPr/>
        <p:txBody>
          <a:bodyPr/>
          <a:lstStyle/>
          <a:p>
            <a:fld id="{164D5D69-CB33-4380-A2E5-1663F3E2BE07}" type="datetime1">
              <a:rPr lang="en-US" smtClean="0"/>
              <a:t>4/8/2020</a:t>
            </a:fld>
            <a:endParaRPr lang="en-US"/>
          </a:p>
        </p:txBody>
      </p:sp>
      <p:sp>
        <p:nvSpPr>
          <p:cNvPr id="6" name="Footer Placeholder 5">
            <a:extLst>
              <a:ext uri="{FF2B5EF4-FFF2-40B4-BE49-F238E27FC236}">
                <a16:creationId xmlns:a16="http://schemas.microsoft.com/office/drawing/2014/main" xmlns="" id="{03A4BCCC-8E3E-4CB1-B1C5-00898E4596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526D280E-8F1E-475C-837B-782F04E09A98}"/>
              </a:ext>
            </a:extLst>
          </p:cNvPr>
          <p:cNvSpPr>
            <a:spLocks noGrp="1"/>
          </p:cNvSpPr>
          <p:nvPr>
            <p:ph type="sldNum" sz="quarter" idx="12"/>
          </p:nvPr>
        </p:nvSpPr>
        <p:spPr/>
        <p:txBody>
          <a:bodyPr/>
          <a:lstStyle/>
          <a:p>
            <a:fld id="{C8AF9CEE-B462-4C80-B4BB-79B338693C4C}" type="slidenum">
              <a:rPr lang="en-US" smtClean="0"/>
              <a:t>‹#›</a:t>
            </a:fld>
            <a:endParaRPr lang="en-US"/>
          </a:p>
        </p:txBody>
      </p:sp>
    </p:spTree>
    <p:extLst>
      <p:ext uri="{BB962C8B-B14F-4D97-AF65-F5344CB8AC3E}">
        <p14:creationId xmlns:p14="http://schemas.microsoft.com/office/powerpoint/2010/main" val="36973984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2C36A82-0E89-47D1-A245-62FDD1C3A457}"/>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63D1D7F3-2AEE-475B-AB85-905AF9FDFAB4}"/>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E9B98807-34FD-4431-B618-516BACFA38A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02EC2D32-7170-485C-8048-A7CCD8D7F64D}"/>
              </a:ext>
            </a:extLst>
          </p:cNvPr>
          <p:cNvSpPr>
            <a:spLocks noGrp="1"/>
          </p:cNvSpPr>
          <p:nvPr>
            <p:ph type="dt" sz="half" idx="10"/>
          </p:nvPr>
        </p:nvSpPr>
        <p:spPr/>
        <p:txBody>
          <a:bodyPr/>
          <a:lstStyle/>
          <a:p>
            <a:fld id="{7DAD222F-4F5D-476C-980E-EBD6800ADC3C}" type="datetime1">
              <a:rPr lang="en-US" smtClean="0"/>
              <a:t>4/8/2020</a:t>
            </a:fld>
            <a:endParaRPr lang="en-US"/>
          </a:p>
        </p:txBody>
      </p:sp>
      <p:sp>
        <p:nvSpPr>
          <p:cNvPr id="6" name="Footer Placeholder 5">
            <a:extLst>
              <a:ext uri="{FF2B5EF4-FFF2-40B4-BE49-F238E27FC236}">
                <a16:creationId xmlns:a16="http://schemas.microsoft.com/office/drawing/2014/main" xmlns="" id="{F85198CC-EA67-4458-89AE-8693AEE552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A29BE792-4347-4A5C-A767-708B2C5C2FB9}"/>
              </a:ext>
            </a:extLst>
          </p:cNvPr>
          <p:cNvSpPr>
            <a:spLocks noGrp="1"/>
          </p:cNvSpPr>
          <p:nvPr>
            <p:ph type="sldNum" sz="quarter" idx="12"/>
          </p:nvPr>
        </p:nvSpPr>
        <p:spPr/>
        <p:txBody>
          <a:bodyPr/>
          <a:lstStyle/>
          <a:p>
            <a:fld id="{C8AF9CEE-B462-4C80-B4BB-79B338693C4C}" type="slidenum">
              <a:rPr lang="en-US" smtClean="0"/>
              <a:t>‹#›</a:t>
            </a:fld>
            <a:endParaRPr lang="en-US"/>
          </a:p>
        </p:txBody>
      </p:sp>
    </p:spTree>
    <p:extLst>
      <p:ext uri="{BB962C8B-B14F-4D97-AF65-F5344CB8AC3E}">
        <p14:creationId xmlns:p14="http://schemas.microsoft.com/office/powerpoint/2010/main" val="36783379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6ED746E-104D-42EB-B018-7F88C389FFD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95823E41-EA10-49F9-B2CA-4A1BF824D81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48DC297-58C4-4738-B2AE-9209EB15A528}"/>
              </a:ext>
            </a:extLst>
          </p:cNvPr>
          <p:cNvSpPr>
            <a:spLocks noGrp="1"/>
          </p:cNvSpPr>
          <p:nvPr>
            <p:ph type="dt" sz="half" idx="10"/>
          </p:nvPr>
        </p:nvSpPr>
        <p:spPr/>
        <p:txBody>
          <a:bodyPr/>
          <a:lstStyle/>
          <a:p>
            <a:fld id="{DCB67229-54F5-4E6D-AA86-898CAF7B7B47}" type="datetime1">
              <a:rPr lang="en-US" smtClean="0"/>
              <a:t>4/8/2020</a:t>
            </a:fld>
            <a:endParaRPr lang="en-US"/>
          </a:p>
        </p:txBody>
      </p:sp>
      <p:sp>
        <p:nvSpPr>
          <p:cNvPr id="5" name="Footer Placeholder 4">
            <a:extLst>
              <a:ext uri="{FF2B5EF4-FFF2-40B4-BE49-F238E27FC236}">
                <a16:creationId xmlns:a16="http://schemas.microsoft.com/office/drawing/2014/main" xmlns="" id="{4067DD38-3711-4BE2-AD7C-642495D96B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390CCD7-479A-4398-A9B5-95F4C22D86A8}"/>
              </a:ext>
            </a:extLst>
          </p:cNvPr>
          <p:cNvSpPr>
            <a:spLocks noGrp="1"/>
          </p:cNvSpPr>
          <p:nvPr>
            <p:ph type="sldNum" sz="quarter" idx="12"/>
          </p:nvPr>
        </p:nvSpPr>
        <p:spPr/>
        <p:txBody>
          <a:bodyPr/>
          <a:lstStyle/>
          <a:p>
            <a:fld id="{C8AF9CEE-B462-4C80-B4BB-79B338693C4C}" type="slidenum">
              <a:rPr lang="en-US" smtClean="0"/>
              <a:t>‹#›</a:t>
            </a:fld>
            <a:endParaRPr lang="en-US"/>
          </a:p>
        </p:txBody>
      </p:sp>
    </p:spTree>
    <p:extLst>
      <p:ext uri="{BB962C8B-B14F-4D97-AF65-F5344CB8AC3E}">
        <p14:creationId xmlns:p14="http://schemas.microsoft.com/office/powerpoint/2010/main" val="15904580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BF339F49-3DA9-47A6-8A3C-4975511E1EDC}"/>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E0720A06-35C9-4546-8C70-ED33FFDFD65E}"/>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5AD17F6-B725-481B-9593-F7240B5780DC}"/>
              </a:ext>
            </a:extLst>
          </p:cNvPr>
          <p:cNvSpPr>
            <a:spLocks noGrp="1"/>
          </p:cNvSpPr>
          <p:nvPr>
            <p:ph type="dt" sz="half" idx="10"/>
          </p:nvPr>
        </p:nvSpPr>
        <p:spPr/>
        <p:txBody>
          <a:bodyPr/>
          <a:lstStyle/>
          <a:p>
            <a:fld id="{ABC901F2-78BB-4750-AB5E-77AE773DBEE1}" type="datetime1">
              <a:rPr lang="en-US" smtClean="0"/>
              <a:t>4/8/2020</a:t>
            </a:fld>
            <a:endParaRPr lang="en-US"/>
          </a:p>
        </p:txBody>
      </p:sp>
      <p:sp>
        <p:nvSpPr>
          <p:cNvPr id="5" name="Footer Placeholder 4">
            <a:extLst>
              <a:ext uri="{FF2B5EF4-FFF2-40B4-BE49-F238E27FC236}">
                <a16:creationId xmlns:a16="http://schemas.microsoft.com/office/drawing/2014/main" xmlns="" id="{36E8405A-5BB0-498A-9B63-EBE289A8D5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B6F12E8-AF36-40CD-8D3C-D31D7D13952E}"/>
              </a:ext>
            </a:extLst>
          </p:cNvPr>
          <p:cNvSpPr>
            <a:spLocks noGrp="1"/>
          </p:cNvSpPr>
          <p:nvPr>
            <p:ph type="sldNum" sz="quarter" idx="12"/>
          </p:nvPr>
        </p:nvSpPr>
        <p:spPr/>
        <p:txBody>
          <a:bodyPr/>
          <a:lstStyle/>
          <a:p>
            <a:fld id="{C8AF9CEE-B462-4C80-B4BB-79B338693C4C}" type="slidenum">
              <a:rPr lang="en-US" smtClean="0"/>
              <a:t>‹#›</a:t>
            </a:fld>
            <a:endParaRPr lang="en-US"/>
          </a:p>
        </p:txBody>
      </p:sp>
    </p:spTree>
    <p:extLst>
      <p:ext uri="{BB962C8B-B14F-4D97-AF65-F5344CB8AC3E}">
        <p14:creationId xmlns:p14="http://schemas.microsoft.com/office/powerpoint/2010/main" val="2448898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DABB93-3C58-45EC-9EAF-BA6089D4B38D}" type="datetime1">
              <a:rPr lang="en-US" smtClean="0"/>
              <a:t>4/8/2020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sz="1050"/>
            </a:lvl1pPr>
          </a:lstStyle>
          <a:p>
            <a:fld id="{78C9FED6-5643-491D-A880-49ECC1D2F6FF}" type="slidenum">
              <a:rPr lang="en-US" smtClean="0"/>
              <a:pPr/>
              <a:t>‹#›</a:t>
            </a:fld>
            <a:endParaRPr lang="en-US" dirty="0"/>
          </a:p>
        </p:txBody>
      </p:sp>
    </p:spTree>
    <p:extLst>
      <p:ext uri="{BB962C8B-B14F-4D97-AF65-F5344CB8AC3E}">
        <p14:creationId xmlns:p14="http://schemas.microsoft.com/office/powerpoint/2010/main" val="28657257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F41772-8752-47B4-B98C-04CD2B263910}" type="datetime1">
              <a:rPr lang="en-US" smtClean="0"/>
              <a:t>4/8/2020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C9FED6-5643-491D-A880-49ECC1D2F6FF}" type="slidenum">
              <a:rPr lang="en-US" smtClean="0"/>
              <a:t>‹#›</a:t>
            </a:fld>
            <a:endParaRPr lang="en-US"/>
          </a:p>
        </p:txBody>
      </p:sp>
    </p:spTree>
    <p:extLst>
      <p:ext uri="{BB962C8B-B14F-4D97-AF65-F5344CB8AC3E}">
        <p14:creationId xmlns:p14="http://schemas.microsoft.com/office/powerpoint/2010/main" val="3000594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95399"/>
            <a:ext cx="8305800" cy="4525965"/>
          </a:xfrm>
        </p:spPr>
        <p:txBody>
          <a:bodyPr/>
          <a:lstStyle>
            <a:lvl1pPr marL="129779" indent="-129779">
              <a:lnSpc>
                <a:spcPts val="1950"/>
              </a:lnSpc>
              <a:buClr>
                <a:schemeClr val="accent3">
                  <a:lumMod val="50000"/>
                </a:schemeClr>
              </a:buClr>
              <a:buFont typeface="Arial" pitchFamily="34" charset="0"/>
              <a:buChar char="•"/>
              <a:defRPr sz="1800" b="0"/>
            </a:lvl1pPr>
            <a:lvl2pPr marL="513160" indent="-170260">
              <a:lnSpc>
                <a:spcPts val="1950"/>
              </a:lnSpc>
              <a:buClr>
                <a:schemeClr val="accent3">
                  <a:lumMod val="50000"/>
                </a:schemeClr>
              </a:buClr>
              <a:defRPr sz="1500"/>
            </a:lvl2pPr>
            <a:lvl3pPr marL="815579" indent="-129779">
              <a:lnSpc>
                <a:spcPts val="1950"/>
              </a:lnSpc>
              <a:buClr>
                <a:schemeClr val="accent3">
                  <a:lumMod val="50000"/>
                </a:schemeClr>
              </a:buClr>
              <a:defRPr sz="1350"/>
            </a:lvl3pPr>
            <a:lvl4pPr marL="1156097" indent="-127397">
              <a:lnSpc>
                <a:spcPts val="1950"/>
              </a:lnSpc>
              <a:buClr>
                <a:schemeClr val="accent3">
                  <a:lumMod val="50000"/>
                </a:schemeClr>
              </a:buClr>
              <a:defRPr sz="1200"/>
            </a:lvl4pPr>
            <a:lvl5pPr marL="1501379" indent="-129779">
              <a:lnSpc>
                <a:spcPts val="1950"/>
              </a:lnSpc>
              <a:buClr>
                <a:schemeClr val="accent3">
                  <a:lumMod val="50000"/>
                </a:schemeClr>
              </a:buCl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0"/>
          <p:cNvSpPr>
            <a:spLocks noGrp="1"/>
          </p:cNvSpPr>
          <p:nvPr>
            <p:ph type="body" sz="quarter" idx="13"/>
          </p:nvPr>
        </p:nvSpPr>
        <p:spPr>
          <a:xfrm>
            <a:off x="381000" y="669600"/>
            <a:ext cx="8251200" cy="457200"/>
          </a:xfrm>
        </p:spPr>
        <p:txBody>
          <a:bodyPr>
            <a:normAutofit/>
          </a:bodyPr>
          <a:lstStyle>
            <a:lvl1pPr>
              <a:buFontTx/>
              <a:buNone/>
              <a:defRPr sz="1800"/>
            </a:lvl1pPr>
          </a:lstStyle>
          <a:p>
            <a:pPr lvl="0"/>
            <a:r>
              <a:rPr lang="en-US" dirty="0"/>
              <a:t>Click to edit Master text styles</a:t>
            </a:r>
          </a:p>
        </p:txBody>
      </p:sp>
      <p:sp>
        <p:nvSpPr>
          <p:cNvPr id="12" name="Slide Number Placeholder 5"/>
          <p:cNvSpPr>
            <a:spLocks noGrp="1"/>
          </p:cNvSpPr>
          <p:nvPr>
            <p:ph type="sldNum" sz="quarter" idx="4"/>
          </p:nvPr>
        </p:nvSpPr>
        <p:spPr>
          <a:xfrm>
            <a:off x="8632200" y="6400800"/>
            <a:ext cx="2133600" cy="365125"/>
          </a:xfrm>
          <a:prstGeom prst="rect">
            <a:avLst/>
          </a:prstGeom>
        </p:spPr>
        <p:txBody>
          <a:bodyPr/>
          <a:lstStyle>
            <a:lvl1pPr algn="l">
              <a:defRPr sz="1050" b="1">
                <a:solidFill>
                  <a:schemeClr val="tx2"/>
                </a:solidFill>
                <a:latin typeface="Segoe UI" pitchFamily="34" charset="0"/>
                <a:cs typeface="Segoe UI" pitchFamily="34" charset="0"/>
              </a:defRPr>
            </a:lvl1pPr>
          </a:lstStyle>
          <a:p>
            <a:fld id="{81582BD6-FC20-4557-852B-8433F8572D30}" type="slidenum">
              <a:rPr lang="en-US" smtClean="0"/>
              <a:pPr/>
              <a:t>‹#›</a:t>
            </a:fld>
            <a:endParaRPr lang="en-US" dirty="0"/>
          </a:p>
        </p:txBody>
      </p:sp>
      <p:sp>
        <p:nvSpPr>
          <p:cNvPr id="16" name="Title 15"/>
          <p:cNvSpPr>
            <a:spLocks noGrp="1"/>
          </p:cNvSpPr>
          <p:nvPr>
            <p:ph type="title"/>
          </p:nvPr>
        </p:nvSpPr>
        <p:spPr>
          <a:xfrm>
            <a:off x="152400" y="152401"/>
            <a:ext cx="8229600" cy="639763"/>
          </a:xfrm>
        </p:spPr>
        <p:txBody>
          <a:bodyPr/>
          <a:lstStyle>
            <a:lvl1pPr>
              <a:buClr>
                <a:schemeClr val="accent3">
                  <a:lumMod val="50000"/>
                </a:schemeClr>
              </a:buClr>
              <a:defRPr/>
            </a:lvl1pPr>
          </a:lstStyle>
          <a:p>
            <a:r>
              <a:rPr lang="en-US"/>
              <a:t>Click to edit Master title style</a:t>
            </a:r>
          </a:p>
        </p:txBody>
      </p:sp>
    </p:spTree>
    <p:extLst>
      <p:ext uri="{BB962C8B-B14F-4D97-AF65-F5344CB8AC3E}">
        <p14:creationId xmlns:p14="http://schemas.microsoft.com/office/powerpoint/2010/main" val="2625342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C6E1050-0604-4B28-9E92-8B17CCAEC9A7}"/>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62B68800-AF2C-4EF0-BB74-DC2E29D597EA}"/>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1CAD602B-974B-484E-A072-CE4D493A9A84}"/>
              </a:ext>
            </a:extLst>
          </p:cNvPr>
          <p:cNvSpPr>
            <a:spLocks noGrp="1"/>
          </p:cNvSpPr>
          <p:nvPr>
            <p:ph type="dt" sz="half" idx="10"/>
          </p:nvPr>
        </p:nvSpPr>
        <p:spPr/>
        <p:txBody>
          <a:bodyPr/>
          <a:lstStyle/>
          <a:p>
            <a:fld id="{EE7A8D31-4B8E-4B03-B09E-B4DF70C7EC8C}" type="datetime1">
              <a:rPr lang="en-US" smtClean="0"/>
              <a:t>4/8/2020</a:t>
            </a:fld>
            <a:endParaRPr lang="en-US"/>
          </a:p>
        </p:txBody>
      </p:sp>
      <p:sp>
        <p:nvSpPr>
          <p:cNvPr id="5" name="Footer Placeholder 4">
            <a:extLst>
              <a:ext uri="{FF2B5EF4-FFF2-40B4-BE49-F238E27FC236}">
                <a16:creationId xmlns:a16="http://schemas.microsoft.com/office/drawing/2014/main" xmlns="" id="{C5D83D16-2CBD-479B-B3E8-EEFB445425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D001302-F236-4232-B5D8-5108F10DD503}"/>
              </a:ext>
            </a:extLst>
          </p:cNvPr>
          <p:cNvSpPr>
            <a:spLocks noGrp="1"/>
          </p:cNvSpPr>
          <p:nvPr>
            <p:ph type="sldNum" sz="quarter" idx="12"/>
          </p:nvPr>
        </p:nvSpPr>
        <p:spPr/>
        <p:txBody>
          <a:bodyPr/>
          <a:lstStyle/>
          <a:p>
            <a:fld id="{C8AF9CEE-B462-4C80-B4BB-79B338693C4C}" type="slidenum">
              <a:rPr lang="en-US" smtClean="0"/>
              <a:t>‹#›</a:t>
            </a:fld>
            <a:endParaRPr lang="en-US" dirty="0"/>
          </a:p>
        </p:txBody>
      </p:sp>
    </p:spTree>
    <p:extLst>
      <p:ext uri="{BB962C8B-B14F-4D97-AF65-F5344CB8AC3E}">
        <p14:creationId xmlns:p14="http://schemas.microsoft.com/office/powerpoint/2010/main" val="70161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1C6C03-3D63-44CD-95E3-3365120473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D9209D0-03C8-4EAC-93B3-0D27F4C5AAB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4B37E81-86E9-4148-987E-DDF986CA2469}"/>
              </a:ext>
            </a:extLst>
          </p:cNvPr>
          <p:cNvSpPr>
            <a:spLocks noGrp="1"/>
          </p:cNvSpPr>
          <p:nvPr>
            <p:ph type="dt" sz="half" idx="10"/>
          </p:nvPr>
        </p:nvSpPr>
        <p:spPr/>
        <p:txBody>
          <a:bodyPr/>
          <a:lstStyle/>
          <a:p>
            <a:fld id="{2255175A-264B-49CB-B444-815078F5A585}" type="datetime1">
              <a:rPr lang="en-US" smtClean="0"/>
              <a:t>4/8/2020</a:t>
            </a:fld>
            <a:endParaRPr lang="en-US"/>
          </a:p>
        </p:txBody>
      </p:sp>
      <p:sp>
        <p:nvSpPr>
          <p:cNvPr id="5" name="Footer Placeholder 4">
            <a:extLst>
              <a:ext uri="{FF2B5EF4-FFF2-40B4-BE49-F238E27FC236}">
                <a16:creationId xmlns:a16="http://schemas.microsoft.com/office/drawing/2014/main" xmlns="" id="{8FB051DC-4950-432B-A9E3-776316B96A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8128200-85A8-4635-AC73-5A326F06A377}"/>
              </a:ext>
            </a:extLst>
          </p:cNvPr>
          <p:cNvSpPr>
            <a:spLocks noGrp="1"/>
          </p:cNvSpPr>
          <p:nvPr>
            <p:ph type="sldNum" sz="quarter" idx="12"/>
          </p:nvPr>
        </p:nvSpPr>
        <p:spPr/>
        <p:txBody>
          <a:bodyPr/>
          <a:lstStyle/>
          <a:p>
            <a:fld id="{C8AF9CEE-B462-4C80-B4BB-79B338693C4C}" type="slidenum">
              <a:rPr lang="en-US" smtClean="0"/>
              <a:t>‹#›</a:t>
            </a:fld>
            <a:endParaRPr lang="en-US"/>
          </a:p>
        </p:txBody>
      </p:sp>
    </p:spTree>
    <p:extLst>
      <p:ext uri="{BB962C8B-B14F-4D97-AF65-F5344CB8AC3E}">
        <p14:creationId xmlns:p14="http://schemas.microsoft.com/office/powerpoint/2010/main" val="33431808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637F3EF-98A6-46E4-A670-E96D10C54B4E}"/>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39DB9558-DD36-41DA-B26E-5B384564CACE}"/>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D3F514BE-A3F5-4592-AF68-F073CC7998D5}"/>
              </a:ext>
            </a:extLst>
          </p:cNvPr>
          <p:cNvSpPr>
            <a:spLocks noGrp="1"/>
          </p:cNvSpPr>
          <p:nvPr>
            <p:ph type="dt" sz="half" idx="10"/>
          </p:nvPr>
        </p:nvSpPr>
        <p:spPr/>
        <p:txBody>
          <a:bodyPr/>
          <a:lstStyle/>
          <a:p>
            <a:fld id="{C209B6C0-1B1B-4BFE-BD2C-D827BA72D680}" type="datetime1">
              <a:rPr lang="en-US" smtClean="0"/>
              <a:t>4/8/2020</a:t>
            </a:fld>
            <a:endParaRPr lang="en-US"/>
          </a:p>
        </p:txBody>
      </p:sp>
      <p:sp>
        <p:nvSpPr>
          <p:cNvPr id="5" name="Footer Placeholder 4">
            <a:extLst>
              <a:ext uri="{FF2B5EF4-FFF2-40B4-BE49-F238E27FC236}">
                <a16:creationId xmlns:a16="http://schemas.microsoft.com/office/drawing/2014/main" xmlns="" id="{07655E7C-EE3A-492E-943C-AFDB7E3987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258B955-B915-4F59-B966-955F7592D470}"/>
              </a:ext>
            </a:extLst>
          </p:cNvPr>
          <p:cNvSpPr>
            <a:spLocks noGrp="1"/>
          </p:cNvSpPr>
          <p:nvPr>
            <p:ph type="sldNum" sz="quarter" idx="12"/>
          </p:nvPr>
        </p:nvSpPr>
        <p:spPr/>
        <p:txBody>
          <a:bodyPr/>
          <a:lstStyle/>
          <a:p>
            <a:fld id="{C8AF9CEE-B462-4C80-B4BB-79B338693C4C}" type="slidenum">
              <a:rPr lang="en-US" smtClean="0"/>
              <a:t>‹#›</a:t>
            </a:fld>
            <a:endParaRPr lang="en-US"/>
          </a:p>
        </p:txBody>
      </p:sp>
    </p:spTree>
    <p:extLst>
      <p:ext uri="{BB962C8B-B14F-4D97-AF65-F5344CB8AC3E}">
        <p14:creationId xmlns:p14="http://schemas.microsoft.com/office/powerpoint/2010/main" val="41210637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16BCB8-034F-4D4B-91C7-6CE69E7A4E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C76CCB36-1989-4987-9869-5A2C5286847D}"/>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3572FBB1-622F-44F3-BF79-1379E009844A}"/>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534FDB00-B87D-4DB6-84A1-E75E3ED52E9A}"/>
              </a:ext>
            </a:extLst>
          </p:cNvPr>
          <p:cNvSpPr>
            <a:spLocks noGrp="1"/>
          </p:cNvSpPr>
          <p:nvPr>
            <p:ph type="dt" sz="half" idx="10"/>
          </p:nvPr>
        </p:nvSpPr>
        <p:spPr/>
        <p:txBody>
          <a:bodyPr/>
          <a:lstStyle/>
          <a:p>
            <a:fld id="{F31BEA3A-D957-422E-B698-4C08EA9E990C}" type="datetime1">
              <a:rPr lang="en-US" smtClean="0"/>
              <a:t>4/8/2020</a:t>
            </a:fld>
            <a:endParaRPr lang="en-US"/>
          </a:p>
        </p:txBody>
      </p:sp>
      <p:sp>
        <p:nvSpPr>
          <p:cNvPr id="6" name="Footer Placeholder 5">
            <a:extLst>
              <a:ext uri="{FF2B5EF4-FFF2-40B4-BE49-F238E27FC236}">
                <a16:creationId xmlns:a16="http://schemas.microsoft.com/office/drawing/2014/main" xmlns="" id="{6BDAB9C7-6124-4F9C-A1F3-B45BF9F56A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FCAFE3DC-CD7A-4D3A-9735-DE5BD0CBD63D}"/>
              </a:ext>
            </a:extLst>
          </p:cNvPr>
          <p:cNvSpPr>
            <a:spLocks noGrp="1"/>
          </p:cNvSpPr>
          <p:nvPr>
            <p:ph type="sldNum" sz="quarter" idx="12"/>
          </p:nvPr>
        </p:nvSpPr>
        <p:spPr/>
        <p:txBody>
          <a:bodyPr/>
          <a:lstStyle/>
          <a:p>
            <a:fld id="{C8AF9CEE-B462-4C80-B4BB-79B338693C4C}" type="slidenum">
              <a:rPr lang="en-US" smtClean="0"/>
              <a:t>‹#›</a:t>
            </a:fld>
            <a:endParaRPr lang="en-US"/>
          </a:p>
        </p:txBody>
      </p:sp>
    </p:spTree>
    <p:extLst>
      <p:ext uri="{BB962C8B-B14F-4D97-AF65-F5344CB8AC3E}">
        <p14:creationId xmlns:p14="http://schemas.microsoft.com/office/powerpoint/2010/main" val="12079369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9E8D08-703D-4304-A033-46446F9DE7D1}"/>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42891776-7695-46EF-97DC-EC33D885D86E}"/>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EE0AF800-8605-46EF-A46C-F5132EA90184}"/>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80F13130-8F17-43D7-AABE-35B840D06A99}"/>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409B7937-CB79-477D-96C7-23D9290D80E2}"/>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F01F0DC5-4413-4ECD-B0A4-2223F604FEF7}"/>
              </a:ext>
            </a:extLst>
          </p:cNvPr>
          <p:cNvSpPr>
            <a:spLocks noGrp="1"/>
          </p:cNvSpPr>
          <p:nvPr>
            <p:ph type="dt" sz="half" idx="10"/>
          </p:nvPr>
        </p:nvSpPr>
        <p:spPr/>
        <p:txBody>
          <a:bodyPr/>
          <a:lstStyle/>
          <a:p>
            <a:fld id="{FBCCB7D2-FE4B-4067-A60E-AD2B0412C262}" type="datetime1">
              <a:rPr lang="en-US" smtClean="0"/>
              <a:t>4/8/2020</a:t>
            </a:fld>
            <a:endParaRPr lang="en-US"/>
          </a:p>
        </p:txBody>
      </p:sp>
      <p:sp>
        <p:nvSpPr>
          <p:cNvPr id="8" name="Footer Placeholder 7">
            <a:extLst>
              <a:ext uri="{FF2B5EF4-FFF2-40B4-BE49-F238E27FC236}">
                <a16:creationId xmlns:a16="http://schemas.microsoft.com/office/drawing/2014/main" xmlns="" id="{6121A10B-36A4-4AD7-9463-BD978C18E82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00BC4CDC-6313-49E7-98C1-1461A40694A3}"/>
              </a:ext>
            </a:extLst>
          </p:cNvPr>
          <p:cNvSpPr>
            <a:spLocks noGrp="1"/>
          </p:cNvSpPr>
          <p:nvPr>
            <p:ph type="sldNum" sz="quarter" idx="12"/>
          </p:nvPr>
        </p:nvSpPr>
        <p:spPr/>
        <p:txBody>
          <a:bodyPr/>
          <a:lstStyle/>
          <a:p>
            <a:fld id="{C8AF9CEE-B462-4C80-B4BB-79B338693C4C}" type="slidenum">
              <a:rPr lang="en-US" smtClean="0"/>
              <a:t>‹#›</a:t>
            </a:fld>
            <a:endParaRPr lang="en-US"/>
          </a:p>
        </p:txBody>
      </p:sp>
    </p:spTree>
    <p:extLst>
      <p:ext uri="{BB962C8B-B14F-4D97-AF65-F5344CB8AC3E}">
        <p14:creationId xmlns:p14="http://schemas.microsoft.com/office/powerpoint/2010/main" val="203281821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100000">
              <a:schemeClr val="bg1">
                <a:lumMod val="7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5C5482A-F687-4C6B-8018-5DB2D9CDAFE8}" type="datetime1">
              <a:rPr lang="en-US" smtClean="0"/>
              <a:t>4/8/2020</a:t>
            </a:fld>
            <a:endParaRPr lang="en-US"/>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900" b="1">
                <a:solidFill>
                  <a:schemeClr val="tx1">
                    <a:tint val="75000"/>
                  </a:schemeClr>
                </a:solidFill>
              </a:defRPr>
            </a:lvl1pPr>
          </a:lstStyle>
          <a:p>
            <a:fld id="{78C9FED6-5643-491D-A880-49ECC1D2F6FF}" type="slidenum">
              <a:rPr lang="en-US" smtClean="0"/>
              <a:pPr/>
              <a:t>‹#›</a:t>
            </a:fld>
            <a:endParaRPr lang="en-US" dirty="0"/>
          </a:p>
        </p:txBody>
      </p:sp>
    </p:spTree>
    <p:extLst>
      <p:ext uri="{BB962C8B-B14F-4D97-AF65-F5344CB8AC3E}">
        <p14:creationId xmlns:p14="http://schemas.microsoft.com/office/powerpoint/2010/main" val="12677753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 id="2147483668" r:id="rId4"/>
  </p:sldLayoutIdLst>
  <p:hf hdr="0" ft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CE759AED-DF31-4D32-90F8-66BA7C07B489}"/>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4DDE01E2-538B-4CA8-85D6-A2F66FED1994}"/>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184D6CD-E92B-403F-9CD5-3708591101CC}"/>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A37D12-4416-4347-8BF6-A0D44243009C}" type="datetime1">
              <a:rPr lang="en-US" smtClean="0"/>
              <a:t>4/8/2020</a:t>
            </a:fld>
            <a:endParaRPr lang="en-US"/>
          </a:p>
        </p:txBody>
      </p:sp>
      <p:sp>
        <p:nvSpPr>
          <p:cNvPr id="5" name="Footer Placeholder 4">
            <a:extLst>
              <a:ext uri="{FF2B5EF4-FFF2-40B4-BE49-F238E27FC236}">
                <a16:creationId xmlns:a16="http://schemas.microsoft.com/office/drawing/2014/main" xmlns="" id="{8AB038ED-1F36-4253-AE03-C629EEC5BDC4}"/>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B984B528-0D10-4C9A-A2E2-C1E462618719}"/>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C8AF9CEE-B462-4C80-B4BB-79B338693C4C}" type="slidenum">
              <a:rPr lang="en-US" smtClean="0"/>
              <a:pPr/>
              <a:t>‹#›</a:t>
            </a:fld>
            <a:endParaRPr lang="en-US" dirty="0"/>
          </a:p>
        </p:txBody>
      </p:sp>
    </p:spTree>
    <p:extLst>
      <p:ext uri="{BB962C8B-B14F-4D97-AF65-F5344CB8AC3E}">
        <p14:creationId xmlns:p14="http://schemas.microsoft.com/office/powerpoint/2010/main" val="3288638045"/>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www.energy.gov/projectmanagement/services-0/earned-value-management"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hyperlink" Target="https://community.max.gov/display/DOEExternal/PM+EVM+Guidanc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Rounded Corners 38"/>
          <p:cNvSpPr/>
          <p:nvPr/>
        </p:nvSpPr>
        <p:spPr>
          <a:xfrm rot="2700000">
            <a:off x="-2190730" y="68656"/>
            <a:ext cx="6429619" cy="6588359"/>
          </a:xfrm>
          <a:custGeom>
            <a:avLst/>
            <a:gdLst>
              <a:gd name="connsiteX0" fmla="*/ 0 w 6117313"/>
              <a:gd name="connsiteY0" fmla="*/ 708813 h 6282647"/>
              <a:gd name="connsiteX1" fmla="*/ 708813 w 6117313"/>
              <a:gd name="connsiteY1" fmla="*/ 0 h 6282647"/>
              <a:gd name="connsiteX2" fmla="*/ 5408500 w 6117313"/>
              <a:gd name="connsiteY2" fmla="*/ 0 h 6282647"/>
              <a:gd name="connsiteX3" fmla="*/ 6117313 w 6117313"/>
              <a:gd name="connsiteY3" fmla="*/ 708813 h 6282647"/>
              <a:gd name="connsiteX4" fmla="*/ 6117313 w 6117313"/>
              <a:gd name="connsiteY4" fmla="*/ 5573834 h 6282647"/>
              <a:gd name="connsiteX5" fmla="*/ 5408500 w 6117313"/>
              <a:gd name="connsiteY5" fmla="*/ 6282647 h 6282647"/>
              <a:gd name="connsiteX6" fmla="*/ 708813 w 6117313"/>
              <a:gd name="connsiteY6" fmla="*/ 6282647 h 6282647"/>
              <a:gd name="connsiteX7" fmla="*/ 0 w 6117313"/>
              <a:gd name="connsiteY7" fmla="*/ 5573834 h 6282647"/>
              <a:gd name="connsiteX8" fmla="*/ 0 w 6117313"/>
              <a:gd name="connsiteY8" fmla="*/ 708813 h 6282647"/>
              <a:gd name="connsiteX0" fmla="*/ 2010593 w 8127906"/>
              <a:gd name="connsiteY0" fmla="*/ 708813 h 6282647"/>
              <a:gd name="connsiteX1" fmla="*/ 2719406 w 8127906"/>
              <a:gd name="connsiteY1" fmla="*/ 0 h 6282647"/>
              <a:gd name="connsiteX2" fmla="*/ 7419093 w 8127906"/>
              <a:gd name="connsiteY2" fmla="*/ 0 h 6282647"/>
              <a:gd name="connsiteX3" fmla="*/ 8127906 w 8127906"/>
              <a:gd name="connsiteY3" fmla="*/ 708813 h 6282647"/>
              <a:gd name="connsiteX4" fmla="*/ 8127906 w 8127906"/>
              <a:gd name="connsiteY4" fmla="*/ 5573834 h 6282647"/>
              <a:gd name="connsiteX5" fmla="*/ 7419093 w 8127906"/>
              <a:gd name="connsiteY5" fmla="*/ 6282647 h 6282647"/>
              <a:gd name="connsiteX6" fmla="*/ 2719406 w 8127906"/>
              <a:gd name="connsiteY6" fmla="*/ 6282647 h 6282647"/>
              <a:gd name="connsiteX7" fmla="*/ 0 w 8127906"/>
              <a:gd name="connsiteY7" fmla="*/ 3740385 h 6282647"/>
              <a:gd name="connsiteX8" fmla="*/ 2010593 w 8127906"/>
              <a:gd name="connsiteY8" fmla="*/ 708813 h 6282647"/>
              <a:gd name="connsiteX0" fmla="*/ 0 w 8127906"/>
              <a:gd name="connsiteY0" fmla="*/ 3740385 h 6282647"/>
              <a:gd name="connsiteX1" fmla="*/ 2719406 w 8127906"/>
              <a:gd name="connsiteY1" fmla="*/ 0 h 6282647"/>
              <a:gd name="connsiteX2" fmla="*/ 7419093 w 8127906"/>
              <a:gd name="connsiteY2" fmla="*/ 0 h 6282647"/>
              <a:gd name="connsiteX3" fmla="*/ 8127906 w 8127906"/>
              <a:gd name="connsiteY3" fmla="*/ 708813 h 6282647"/>
              <a:gd name="connsiteX4" fmla="*/ 8127906 w 8127906"/>
              <a:gd name="connsiteY4" fmla="*/ 5573834 h 6282647"/>
              <a:gd name="connsiteX5" fmla="*/ 7419093 w 8127906"/>
              <a:gd name="connsiteY5" fmla="*/ 6282647 h 6282647"/>
              <a:gd name="connsiteX6" fmla="*/ 2719406 w 8127906"/>
              <a:gd name="connsiteY6" fmla="*/ 6282647 h 6282647"/>
              <a:gd name="connsiteX7" fmla="*/ 0 w 8127906"/>
              <a:gd name="connsiteY7" fmla="*/ 3740385 h 6282647"/>
              <a:gd name="connsiteX0" fmla="*/ 0 w 8127906"/>
              <a:gd name="connsiteY0" fmla="*/ 3740385 h 8585528"/>
              <a:gd name="connsiteX1" fmla="*/ 2719406 w 8127906"/>
              <a:gd name="connsiteY1" fmla="*/ 0 h 8585528"/>
              <a:gd name="connsiteX2" fmla="*/ 7419093 w 8127906"/>
              <a:gd name="connsiteY2" fmla="*/ 0 h 8585528"/>
              <a:gd name="connsiteX3" fmla="*/ 8127906 w 8127906"/>
              <a:gd name="connsiteY3" fmla="*/ 708813 h 8585528"/>
              <a:gd name="connsiteX4" fmla="*/ 8127906 w 8127906"/>
              <a:gd name="connsiteY4" fmla="*/ 5573834 h 8585528"/>
              <a:gd name="connsiteX5" fmla="*/ 4939066 w 8127906"/>
              <a:gd name="connsiteY5" fmla="*/ 8585528 h 8585528"/>
              <a:gd name="connsiteX6" fmla="*/ 2719406 w 8127906"/>
              <a:gd name="connsiteY6" fmla="*/ 6282647 h 8585528"/>
              <a:gd name="connsiteX7" fmla="*/ 0 w 8127906"/>
              <a:gd name="connsiteY7" fmla="*/ 3740385 h 8585528"/>
              <a:gd name="connsiteX0" fmla="*/ 0 w 8127906"/>
              <a:gd name="connsiteY0" fmla="*/ 3740385 h 8585528"/>
              <a:gd name="connsiteX1" fmla="*/ 3689273 w 8127906"/>
              <a:gd name="connsiteY1" fmla="*/ 8290 h 8585528"/>
              <a:gd name="connsiteX2" fmla="*/ 7419093 w 8127906"/>
              <a:gd name="connsiteY2" fmla="*/ 0 h 8585528"/>
              <a:gd name="connsiteX3" fmla="*/ 8127906 w 8127906"/>
              <a:gd name="connsiteY3" fmla="*/ 708813 h 8585528"/>
              <a:gd name="connsiteX4" fmla="*/ 8127906 w 8127906"/>
              <a:gd name="connsiteY4" fmla="*/ 5573834 h 8585528"/>
              <a:gd name="connsiteX5" fmla="*/ 4939066 w 8127906"/>
              <a:gd name="connsiteY5" fmla="*/ 8585528 h 8585528"/>
              <a:gd name="connsiteX6" fmla="*/ 2719406 w 8127906"/>
              <a:gd name="connsiteY6" fmla="*/ 6282647 h 8585528"/>
              <a:gd name="connsiteX7" fmla="*/ 0 w 8127906"/>
              <a:gd name="connsiteY7" fmla="*/ 3740385 h 8585528"/>
              <a:gd name="connsiteX0" fmla="*/ 0 w 8127906"/>
              <a:gd name="connsiteY0" fmla="*/ 3740385 h 8585528"/>
              <a:gd name="connsiteX1" fmla="*/ 3689273 w 8127906"/>
              <a:gd name="connsiteY1" fmla="*/ 8290 h 8585528"/>
              <a:gd name="connsiteX2" fmla="*/ 7419093 w 8127906"/>
              <a:gd name="connsiteY2" fmla="*/ 0 h 8585528"/>
              <a:gd name="connsiteX3" fmla="*/ 8127906 w 8127906"/>
              <a:gd name="connsiteY3" fmla="*/ 708813 h 8585528"/>
              <a:gd name="connsiteX4" fmla="*/ 8127906 w 8127906"/>
              <a:gd name="connsiteY4" fmla="*/ 5573834 h 8585528"/>
              <a:gd name="connsiteX5" fmla="*/ 4939066 w 8127906"/>
              <a:gd name="connsiteY5" fmla="*/ 8585528 h 8585528"/>
              <a:gd name="connsiteX6" fmla="*/ 2719406 w 8127906"/>
              <a:gd name="connsiteY6" fmla="*/ 6282647 h 8585528"/>
              <a:gd name="connsiteX7" fmla="*/ 0 w 8127906"/>
              <a:gd name="connsiteY7" fmla="*/ 3740385 h 8585528"/>
              <a:gd name="connsiteX0" fmla="*/ 0 w 8127906"/>
              <a:gd name="connsiteY0" fmla="*/ 3740385 h 8585528"/>
              <a:gd name="connsiteX1" fmla="*/ 3689273 w 8127906"/>
              <a:gd name="connsiteY1" fmla="*/ 8290 h 8585528"/>
              <a:gd name="connsiteX2" fmla="*/ 7419093 w 8127906"/>
              <a:gd name="connsiteY2" fmla="*/ 0 h 8585528"/>
              <a:gd name="connsiteX3" fmla="*/ 8127906 w 8127906"/>
              <a:gd name="connsiteY3" fmla="*/ 708813 h 8585528"/>
              <a:gd name="connsiteX4" fmla="*/ 8127906 w 8127906"/>
              <a:gd name="connsiteY4" fmla="*/ 5573834 h 8585528"/>
              <a:gd name="connsiteX5" fmla="*/ 4939066 w 8127906"/>
              <a:gd name="connsiteY5" fmla="*/ 8585528 h 8585528"/>
              <a:gd name="connsiteX6" fmla="*/ 2719406 w 8127906"/>
              <a:gd name="connsiteY6" fmla="*/ 6282647 h 8585528"/>
              <a:gd name="connsiteX7" fmla="*/ 0 w 8127906"/>
              <a:gd name="connsiteY7" fmla="*/ 3740385 h 8585528"/>
              <a:gd name="connsiteX0" fmla="*/ 0 w 8152774"/>
              <a:gd name="connsiteY0" fmla="*/ 3740385 h 8585528"/>
              <a:gd name="connsiteX1" fmla="*/ 3689273 w 8152774"/>
              <a:gd name="connsiteY1" fmla="*/ 8290 h 8585528"/>
              <a:gd name="connsiteX2" fmla="*/ 7419093 w 8152774"/>
              <a:gd name="connsiteY2" fmla="*/ 0 h 8585528"/>
              <a:gd name="connsiteX3" fmla="*/ 8127906 w 8152774"/>
              <a:gd name="connsiteY3" fmla="*/ 708813 h 8585528"/>
              <a:gd name="connsiteX4" fmla="*/ 8152774 w 8152774"/>
              <a:gd name="connsiteY4" fmla="*/ 5300282 h 8585528"/>
              <a:gd name="connsiteX5" fmla="*/ 4939066 w 8152774"/>
              <a:gd name="connsiteY5" fmla="*/ 8585528 h 8585528"/>
              <a:gd name="connsiteX6" fmla="*/ 2719406 w 8152774"/>
              <a:gd name="connsiteY6" fmla="*/ 6282647 h 8585528"/>
              <a:gd name="connsiteX7" fmla="*/ 0 w 8152774"/>
              <a:gd name="connsiteY7" fmla="*/ 3740385 h 8585528"/>
              <a:gd name="connsiteX0" fmla="*/ 0 w 8152774"/>
              <a:gd name="connsiteY0" fmla="*/ 3740385 h 8585528"/>
              <a:gd name="connsiteX1" fmla="*/ 3689273 w 8152774"/>
              <a:gd name="connsiteY1" fmla="*/ 8290 h 8585528"/>
              <a:gd name="connsiteX2" fmla="*/ 7419093 w 8152774"/>
              <a:gd name="connsiteY2" fmla="*/ 0 h 8585528"/>
              <a:gd name="connsiteX3" fmla="*/ 8127906 w 8152774"/>
              <a:gd name="connsiteY3" fmla="*/ 708813 h 8585528"/>
              <a:gd name="connsiteX4" fmla="*/ 8152774 w 8152774"/>
              <a:gd name="connsiteY4" fmla="*/ 5300282 h 8585528"/>
              <a:gd name="connsiteX5" fmla="*/ 4939066 w 8152774"/>
              <a:gd name="connsiteY5" fmla="*/ 8585528 h 8585528"/>
              <a:gd name="connsiteX6" fmla="*/ 2719406 w 8152774"/>
              <a:gd name="connsiteY6" fmla="*/ 6282647 h 8585528"/>
              <a:gd name="connsiteX7" fmla="*/ 0 w 8152774"/>
              <a:gd name="connsiteY7" fmla="*/ 3740385 h 8585528"/>
              <a:gd name="connsiteX0" fmla="*/ 0 w 6834749"/>
              <a:gd name="connsiteY0" fmla="*/ 2521833 h 8585528"/>
              <a:gd name="connsiteX1" fmla="*/ 2371248 w 6834749"/>
              <a:gd name="connsiteY1" fmla="*/ 8290 h 8585528"/>
              <a:gd name="connsiteX2" fmla="*/ 6101068 w 6834749"/>
              <a:gd name="connsiteY2" fmla="*/ 0 h 8585528"/>
              <a:gd name="connsiteX3" fmla="*/ 6809881 w 6834749"/>
              <a:gd name="connsiteY3" fmla="*/ 708813 h 8585528"/>
              <a:gd name="connsiteX4" fmla="*/ 6834749 w 6834749"/>
              <a:gd name="connsiteY4" fmla="*/ 5300282 h 8585528"/>
              <a:gd name="connsiteX5" fmla="*/ 3621041 w 6834749"/>
              <a:gd name="connsiteY5" fmla="*/ 8585528 h 8585528"/>
              <a:gd name="connsiteX6" fmla="*/ 1401381 w 6834749"/>
              <a:gd name="connsiteY6" fmla="*/ 6282647 h 8585528"/>
              <a:gd name="connsiteX7" fmla="*/ 0 w 6834749"/>
              <a:gd name="connsiteY7" fmla="*/ 2521833 h 8585528"/>
              <a:gd name="connsiteX0" fmla="*/ 0 w 7870933"/>
              <a:gd name="connsiteY0" fmla="*/ 3475121 h 8585528"/>
              <a:gd name="connsiteX1" fmla="*/ 3407432 w 7870933"/>
              <a:gd name="connsiteY1" fmla="*/ 8290 h 8585528"/>
              <a:gd name="connsiteX2" fmla="*/ 7137252 w 7870933"/>
              <a:gd name="connsiteY2" fmla="*/ 0 h 8585528"/>
              <a:gd name="connsiteX3" fmla="*/ 7846065 w 7870933"/>
              <a:gd name="connsiteY3" fmla="*/ 708813 h 8585528"/>
              <a:gd name="connsiteX4" fmla="*/ 7870933 w 7870933"/>
              <a:gd name="connsiteY4" fmla="*/ 5300282 h 8585528"/>
              <a:gd name="connsiteX5" fmla="*/ 4657225 w 7870933"/>
              <a:gd name="connsiteY5" fmla="*/ 8585528 h 8585528"/>
              <a:gd name="connsiteX6" fmla="*/ 2437565 w 7870933"/>
              <a:gd name="connsiteY6" fmla="*/ 6282647 h 8585528"/>
              <a:gd name="connsiteX7" fmla="*/ 0 w 7870933"/>
              <a:gd name="connsiteY7" fmla="*/ 3475121 h 8585528"/>
              <a:gd name="connsiteX0" fmla="*/ 0 w 7870933"/>
              <a:gd name="connsiteY0" fmla="*/ 3475121 h 8585528"/>
              <a:gd name="connsiteX1" fmla="*/ 3407432 w 7870933"/>
              <a:gd name="connsiteY1" fmla="*/ 8290 h 8585528"/>
              <a:gd name="connsiteX2" fmla="*/ 7137252 w 7870933"/>
              <a:gd name="connsiteY2" fmla="*/ 0 h 8585528"/>
              <a:gd name="connsiteX3" fmla="*/ 7846065 w 7870933"/>
              <a:gd name="connsiteY3" fmla="*/ 708813 h 8585528"/>
              <a:gd name="connsiteX4" fmla="*/ 7870933 w 7870933"/>
              <a:gd name="connsiteY4" fmla="*/ 5300282 h 8585528"/>
              <a:gd name="connsiteX5" fmla="*/ 4657225 w 7870933"/>
              <a:gd name="connsiteY5" fmla="*/ 8585528 h 8585528"/>
              <a:gd name="connsiteX6" fmla="*/ 2437565 w 7870933"/>
              <a:gd name="connsiteY6" fmla="*/ 6282647 h 8585528"/>
              <a:gd name="connsiteX7" fmla="*/ 0 w 7870933"/>
              <a:gd name="connsiteY7" fmla="*/ 3475121 h 8585528"/>
              <a:gd name="connsiteX0" fmla="*/ 0 w 7870933"/>
              <a:gd name="connsiteY0" fmla="*/ 3475121 h 8287107"/>
              <a:gd name="connsiteX1" fmla="*/ 3407432 w 7870933"/>
              <a:gd name="connsiteY1" fmla="*/ 8290 h 8287107"/>
              <a:gd name="connsiteX2" fmla="*/ 7137252 w 7870933"/>
              <a:gd name="connsiteY2" fmla="*/ 0 h 8287107"/>
              <a:gd name="connsiteX3" fmla="*/ 7846065 w 7870933"/>
              <a:gd name="connsiteY3" fmla="*/ 708813 h 8287107"/>
              <a:gd name="connsiteX4" fmla="*/ 7870933 w 7870933"/>
              <a:gd name="connsiteY4" fmla="*/ 5300282 h 8287107"/>
              <a:gd name="connsiteX5" fmla="*/ 4789856 w 7870933"/>
              <a:gd name="connsiteY5" fmla="*/ 8287107 h 8287107"/>
              <a:gd name="connsiteX6" fmla="*/ 2437565 w 7870933"/>
              <a:gd name="connsiteY6" fmla="*/ 6282647 h 8287107"/>
              <a:gd name="connsiteX7" fmla="*/ 0 w 7870933"/>
              <a:gd name="connsiteY7" fmla="*/ 3475121 h 8287107"/>
              <a:gd name="connsiteX0" fmla="*/ 0 w 7870933"/>
              <a:gd name="connsiteY0" fmla="*/ 3475121 h 8287107"/>
              <a:gd name="connsiteX1" fmla="*/ 3407432 w 7870933"/>
              <a:gd name="connsiteY1" fmla="*/ 8290 h 8287107"/>
              <a:gd name="connsiteX2" fmla="*/ 7137252 w 7870933"/>
              <a:gd name="connsiteY2" fmla="*/ 0 h 8287107"/>
              <a:gd name="connsiteX3" fmla="*/ 7846065 w 7870933"/>
              <a:gd name="connsiteY3" fmla="*/ 708813 h 8287107"/>
              <a:gd name="connsiteX4" fmla="*/ 7870933 w 7870933"/>
              <a:gd name="connsiteY4" fmla="*/ 5300282 h 8287107"/>
              <a:gd name="connsiteX5" fmla="*/ 4789856 w 7870933"/>
              <a:gd name="connsiteY5" fmla="*/ 8287107 h 8287107"/>
              <a:gd name="connsiteX6" fmla="*/ 2437565 w 7870933"/>
              <a:gd name="connsiteY6" fmla="*/ 6282647 h 8287107"/>
              <a:gd name="connsiteX7" fmla="*/ 0 w 7870933"/>
              <a:gd name="connsiteY7" fmla="*/ 3475121 h 8287107"/>
              <a:gd name="connsiteX0" fmla="*/ 0 w 7870933"/>
              <a:gd name="connsiteY0" fmla="*/ 3475121 h 8345133"/>
              <a:gd name="connsiteX1" fmla="*/ 3407432 w 7870933"/>
              <a:gd name="connsiteY1" fmla="*/ 8290 h 8345133"/>
              <a:gd name="connsiteX2" fmla="*/ 7137252 w 7870933"/>
              <a:gd name="connsiteY2" fmla="*/ 0 h 8345133"/>
              <a:gd name="connsiteX3" fmla="*/ 7846065 w 7870933"/>
              <a:gd name="connsiteY3" fmla="*/ 708813 h 8345133"/>
              <a:gd name="connsiteX4" fmla="*/ 7870933 w 7870933"/>
              <a:gd name="connsiteY4" fmla="*/ 5300282 h 8345133"/>
              <a:gd name="connsiteX5" fmla="*/ 4814725 w 7870933"/>
              <a:gd name="connsiteY5" fmla="*/ 8345133 h 8345133"/>
              <a:gd name="connsiteX6" fmla="*/ 2437565 w 7870933"/>
              <a:gd name="connsiteY6" fmla="*/ 6282647 h 8345133"/>
              <a:gd name="connsiteX7" fmla="*/ 0 w 7870933"/>
              <a:gd name="connsiteY7" fmla="*/ 3475121 h 8345133"/>
              <a:gd name="connsiteX0" fmla="*/ 0 w 7870933"/>
              <a:gd name="connsiteY0" fmla="*/ 3475121 h 8345133"/>
              <a:gd name="connsiteX1" fmla="*/ 3407432 w 7870933"/>
              <a:gd name="connsiteY1" fmla="*/ 8290 h 8345133"/>
              <a:gd name="connsiteX2" fmla="*/ 7137252 w 7870933"/>
              <a:gd name="connsiteY2" fmla="*/ 0 h 8345133"/>
              <a:gd name="connsiteX3" fmla="*/ 7846065 w 7870933"/>
              <a:gd name="connsiteY3" fmla="*/ 708813 h 8345133"/>
              <a:gd name="connsiteX4" fmla="*/ 7870933 w 7870933"/>
              <a:gd name="connsiteY4" fmla="*/ 5300282 h 8345133"/>
              <a:gd name="connsiteX5" fmla="*/ 4814725 w 7870933"/>
              <a:gd name="connsiteY5" fmla="*/ 8345133 h 8345133"/>
              <a:gd name="connsiteX6" fmla="*/ 0 w 7870933"/>
              <a:gd name="connsiteY6" fmla="*/ 3475121 h 8345133"/>
              <a:gd name="connsiteX0" fmla="*/ 0 w 7854354"/>
              <a:gd name="connsiteY0" fmla="*/ 3458542 h 8345133"/>
              <a:gd name="connsiteX1" fmla="*/ 3390853 w 7854354"/>
              <a:gd name="connsiteY1" fmla="*/ 8290 h 8345133"/>
              <a:gd name="connsiteX2" fmla="*/ 7120673 w 7854354"/>
              <a:gd name="connsiteY2" fmla="*/ 0 h 8345133"/>
              <a:gd name="connsiteX3" fmla="*/ 7829486 w 7854354"/>
              <a:gd name="connsiteY3" fmla="*/ 708813 h 8345133"/>
              <a:gd name="connsiteX4" fmla="*/ 7854354 w 7854354"/>
              <a:gd name="connsiteY4" fmla="*/ 5300282 h 8345133"/>
              <a:gd name="connsiteX5" fmla="*/ 4798146 w 7854354"/>
              <a:gd name="connsiteY5" fmla="*/ 8345133 h 8345133"/>
              <a:gd name="connsiteX6" fmla="*/ 0 w 7854354"/>
              <a:gd name="connsiteY6" fmla="*/ 3458542 h 8345133"/>
              <a:gd name="connsiteX0" fmla="*/ 0 w 7895801"/>
              <a:gd name="connsiteY0" fmla="*/ 3499989 h 8345133"/>
              <a:gd name="connsiteX1" fmla="*/ 3432300 w 7895801"/>
              <a:gd name="connsiteY1" fmla="*/ 8290 h 8345133"/>
              <a:gd name="connsiteX2" fmla="*/ 7162120 w 7895801"/>
              <a:gd name="connsiteY2" fmla="*/ 0 h 8345133"/>
              <a:gd name="connsiteX3" fmla="*/ 7870933 w 7895801"/>
              <a:gd name="connsiteY3" fmla="*/ 708813 h 8345133"/>
              <a:gd name="connsiteX4" fmla="*/ 7895801 w 7895801"/>
              <a:gd name="connsiteY4" fmla="*/ 5300282 h 8345133"/>
              <a:gd name="connsiteX5" fmla="*/ 4839593 w 7895801"/>
              <a:gd name="connsiteY5" fmla="*/ 8345133 h 8345133"/>
              <a:gd name="connsiteX6" fmla="*/ 0 w 7895801"/>
              <a:gd name="connsiteY6" fmla="*/ 3499989 h 8345133"/>
              <a:gd name="connsiteX0" fmla="*/ 0 w 7887512"/>
              <a:gd name="connsiteY0" fmla="*/ 3475121 h 8345133"/>
              <a:gd name="connsiteX1" fmla="*/ 3424011 w 7887512"/>
              <a:gd name="connsiteY1" fmla="*/ 8290 h 8345133"/>
              <a:gd name="connsiteX2" fmla="*/ 7153831 w 7887512"/>
              <a:gd name="connsiteY2" fmla="*/ 0 h 8345133"/>
              <a:gd name="connsiteX3" fmla="*/ 7862644 w 7887512"/>
              <a:gd name="connsiteY3" fmla="*/ 708813 h 8345133"/>
              <a:gd name="connsiteX4" fmla="*/ 7887512 w 7887512"/>
              <a:gd name="connsiteY4" fmla="*/ 5300282 h 8345133"/>
              <a:gd name="connsiteX5" fmla="*/ 4831304 w 7887512"/>
              <a:gd name="connsiteY5" fmla="*/ 8345133 h 8345133"/>
              <a:gd name="connsiteX6" fmla="*/ 0 w 7887512"/>
              <a:gd name="connsiteY6" fmla="*/ 3475121 h 8345133"/>
              <a:gd name="connsiteX0" fmla="*/ 0 w 7887512"/>
              <a:gd name="connsiteY0" fmla="*/ 3475121 h 8345133"/>
              <a:gd name="connsiteX1" fmla="*/ 3424011 w 7887512"/>
              <a:gd name="connsiteY1" fmla="*/ 8290 h 8345133"/>
              <a:gd name="connsiteX2" fmla="*/ 7153831 w 7887512"/>
              <a:gd name="connsiteY2" fmla="*/ 0 h 8345133"/>
              <a:gd name="connsiteX3" fmla="*/ 7862644 w 7887512"/>
              <a:gd name="connsiteY3" fmla="*/ 708813 h 8345133"/>
              <a:gd name="connsiteX4" fmla="*/ 7887512 w 7887512"/>
              <a:gd name="connsiteY4" fmla="*/ 5300282 h 8345133"/>
              <a:gd name="connsiteX5" fmla="*/ 4831304 w 7887512"/>
              <a:gd name="connsiteY5" fmla="*/ 8345133 h 8345133"/>
              <a:gd name="connsiteX6" fmla="*/ 0 w 7887512"/>
              <a:gd name="connsiteY6" fmla="*/ 3475121 h 8345133"/>
              <a:gd name="connsiteX0" fmla="*/ 0 w 7887512"/>
              <a:gd name="connsiteY0" fmla="*/ 3475121 h 8345133"/>
              <a:gd name="connsiteX1" fmla="*/ 3390854 w 7887512"/>
              <a:gd name="connsiteY1" fmla="*/ 8291 h 8345133"/>
              <a:gd name="connsiteX2" fmla="*/ 7153831 w 7887512"/>
              <a:gd name="connsiteY2" fmla="*/ 0 h 8345133"/>
              <a:gd name="connsiteX3" fmla="*/ 7862644 w 7887512"/>
              <a:gd name="connsiteY3" fmla="*/ 708813 h 8345133"/>
              <a:gd name="connsiteX4" fmla="*/ 7887512 w 7887512"/>
              <a:gd name="connsiteY4" fmla="*/ 5300282 h 8345133"/>
              <a:gd name="connsiteX5" fmla="*/ 4831304 w 7887512"/>
              <a:gd name="connsiteY5" fmla="*/ 8345133 h 8345133"/>
              <a:gd name="connsiteX6" fmla="*/ 0 w 7887512"/>
              <a:gd name="connsiteY6" fmla="*/ 3475121 h 8345133"/>
              <a:gd name="connsiteX0" fmla="*/ 0 w 7862644"/>
              <a:gd name="connsiteY0" fmla="*/ 3475121 h 8345133"/>
              <a:gd name="connsiteX1" fmla="*/ 3390854 w 7862644"/>
              <a:gd name="connsiteY1" fmla="*/ 8291 h 8345133"/>
              <a:gd name="connsiteX2" fmla="*/ 7153831 w 7862644"/>
              <a:gd name="connsiteY2" fmla="*/ 0 h 8345133"/>
              <a:gd name="connsiteX3" fmla="*/ 7862644 w 7862644"/>
              <a:gd name="connsiteY3" fmla="*/ 708813 h 8345133"/>
              <a:gd name="connsiteX4" fmla="*/ 7862644 w 7862644"/>
              <a:gd name="connsiteY4" fmla="*/ 5358309 h 8345133"/>
              <a:gd name="connsiteX5" fmla="*/ 4831304 w 7862644"/>
              <a:gd name="connsiteY5" fmla="*/ 8345133 h 8345133"/>
              <a:gd name="connsiteX6" fmla="*/ 0 w 7862644"/>
              <a:gd name="connsiteY6" fmla="*/ 3475121 h 8345133"/>
              <a:gd name="connsiteX0" fmla="*/ 0 w 7879223"/>
              <a:gd name="connsiteY0" fmla="*/ 3475121 h 8345133"/>
              <a:gd name="connsiteX1" fmla="*/ 3390854 w 7879223"/>
              <a:gd name="connsiteY1" fmla="*/ 8291 h 8345133"/>
              <a:gd name="connsiteX2" fmla="*/ 7153831 w 7879223"/>
              <a:gd name="connsiteY2" fmla="*/ 0 h 8345133"/>
              <a:gd name="connsiteX3" fmla="*/ 7862644 w 7879223"/>
              <a:gd name="connsiteY3" fmla="*/ 708813 h 8345133"/>
              <a:gd name="connsiteX4" fmla="*/ 7879223 w 7879223"/>
              <a:gd name="connsiteY4" fmla="*/ 5341730 h 8345133"/>
              <a:gd name="connsiteX5" fmla="*/ 4831304 w 7879223"/>
              <a:gd name="connsiteY5" fmla="*/ 8345133 h 8345133"/>
              <a:gd name="connsiteX6" fmla="*/ 0 w 7879223"/>
              <a:gd name="connsiteY6" fmla="*/ 3475121 h 8345133"/>
              <a:gd name="connsiteX0" fmla="*/ 0 w 7895802"/>
              <a:gd name="connsiteY0" fmla="*/ 3458542 h 8345133"/>
              <a:gd name="connsiteX1" fmla="*/ 3407433 w 7895802"/>
              <a:gd name="connsiteY1" fmla="*/ 8291 h 8345133"/>
              <a:gd name="connsiteX2" fmla="*/ 7170410 w 7895802"/>
              <a:gd name="connsiteY2" fmla="*/ 0 h 8345133"/>
              <a:gd name="connsiteX3" fmla="*/ 7879223 w 7895802"/>
              <a:gd name="connsiteY3" fmla="*/ 708813 h 8345133"/>
              <a:gd name="connsiteX4" fmla="*/ 7895802 w 7895802"/>
              <a:gd name="connsiteY4" fmla="*/ 5341730 h 8345133"/>
              <a:gd name="connsiteX5" fmla="*/ 4847883 w 7895802"/>
              <a:gd name="connsiteY5" fmla="*/ 8345133 h 8345133"/>
              <a:gd name="connsiteX6" fmla="*/ 0 w 7895802"/>
              <a:gd name="connsiteY6" fmla="*/ 3458542 h 8345133"/>
              <a:gd name="connsiteX0" fmla="*/ 0 w 7895802"/>
              <a:gd name="connsiteY0" fmla="*/ 3458542 h 8345133"/>
              <a:gd name="connsiteX1" fmla="*/ 3424011 w 7895802"/>
              <a:gd name="connsiteY1" fmla="*/ 24870 h 8345133"/>
              <a:gd name="connsiteX2" fmla="*/ 7170410 w 7895802"/>
              <a:gd name="connsiteY2" fmla="*/ 0 h 8345133"/>
              <a:gd name="connsiteX3" fmla="*/ 7879223 w 7895802"/>
              <a:gd name="connsiteY3" fmla="*/ 708813 h 8345133"/>
              <a:gd name="connsiteX4" fmla="*/ 7895802 w 7895802"/>
              <a:gd name="connsiteY4" fmla="*/ 5341730 h 8345133"/>
              <a:gd name="connsiteX5" fmla="*/ 4847883 w 7895802"/>
              <a:gd name="connsiteY5" fmla="*/ 8345133 h 8345133"/>
              <a:gd name="connsiteX6" fmla="*/ 0 w 7895802"/>
              <a:gd name="connsiteY6" fmla="*/ 3458542 h 8345133"/>
              <a:gd name="connsiteX0" fmla="*/ 0 w 7895802"/>
              <a:gd name="connsiteY0" fmla="*/ 3458542 h 8361712"/>
              <a:gd name="connsiteX1" fmla="*/ 3424011 w 7895802"/>
              <a:gd name="connsiteY1" fmla="*/ 24870 h 8361712"/>
              <a:gd name="connsiteX2" fmla="*/ 7170410 w 7895802"/>
              <a:gd name="connsiteY2" fmla="*/ 0 h 8361712"/>
              <a:gd name="connsiteX3" fmla="*/ 7879223 w 7895802"/>
              <a:gd name="connsiteY3" fmla="*/ 708813 h 8361712"/>
              <a:gd name="connsiteX4" fmla="*/ 7895802 w 7895802"/>
              <a:gd name="connsiteY4" fmla="*/ 5341730 h 8361712"/>
              <a:gd name="connsiteX5" fmla="*/ 4864462 w 7895802"/>
              <a:gd name="connsiteY5" fmla="*/ 8361712 h 8361712"/>
              <a:gd name="connsiteX6" fmla="*/ 0 w 7895802"/>
              <a:gd name="connsiteY6" fmla="*/ 3458542 h 8361712"/>
              <a:gd name="connsiteX0" fmla="*/ 0 w 7895802"/>
              <a:gd name="connsiteY0" fmla="*/ 3458542 h 8361712"/>
              <a:gd name="connsiteX1" fmla="*/ 3370129 w 7895802"/>
              <a:gd name="connsiteY1" fmla="*/ 38341 h 8361712"/>
              <a:gd name="connsiteX2" fmla="*/ 7170410 w 7895802"/>
              <a:gd name="connsiteY2" fmla="*/ 0 h 8361712"/>
              <a:gd name="connsiteX3" fmla="*/ 7879223 w 7895802"/>
              <a:gd name="connsiteY3" fmla="*/ 708813 h 8361712"/>
              <a:gd name="connsiteX4" fmla="*/ 7895802 w 7895802"/>
              <a:gd name="connsiteY4" fmla="*/ 5341730 h 8361712"/>
              <a:gd name="connsiteX5" fmla="*/ 4864462 w 7895802"/>
              <a:gd name="connsiteY5" fmla="*/ 8361712 h 8361712"/>
              <a:gd name="connsiteX6" fmla="*/ 0 w 7895802"/>
              <a:gd name="connsiteY6" fmla="*/ 3458542 h 8361712"/>
              <a:gd name="connsiteX0" fmla="*/ 0 w 7895802"/>
              <a:gd name="connsiteY0" fmla="*/ 3458542 h 8361712"/>
              <a:gd name="connsiteX1" fmla="*/ 3383600 w 7895802"/>
              <a:gd name="connsiteY1" fmla="*/ 24870 h 8361712"/>
              <a:gd name="connsiteX2" fmla="*/ 7170410 w 7895802"/>
              <a:gd name="connsiteY2" fmla="*/ 0 h 8361712"/>
              <a:gd name="connsiteX3" fmla="*/ 7879223 w 7895802"/>
              <a:gd name="connsiteY3" fmla="*/ 708813 h 8361712"/>
              <a:gd name="connsiteX4" fmla="*/ 7895802 w 7895802"/>
              <a:gd name="connsiteY4" fmla="*/ 5341730 h 8361712"/>
              <a:gd name="connsiteX5" fmla="*/ 4864462 w 7895802"/>
              <a:gd name="connsiteY5" fmla="*/ 8361712 h 8361712"/>
              <a:gd name="connsiteX6" fmla="*/ 0 w 7895802"/>
              <a:gd name="connsiteY6" fmla="*/ 3458542 h 8361712"/>
              <a:gd name="connsiteX0" fmla="*/ 0 w 7532102"/>
              <a:gd name="connsiteY0" fmla="*/ 3054430 h 8361712"/>
              <a:gd name="connsiteX1" fmla="*/ 3019900 w 7532102"/>
              <a:gd name="connsiteY1" fmla="*/ 24870 h 8361712"/>
              <a:gd name="connsiteX2" fmla="*/ 6806710 w 7532102"/>
              <a:gd name="connsiteY2" fmla="*/ 0 h 8361712"/>
              <a:gd name="connsiteX3" fmla="*/ 7515523 w 7532102"/>
              <a:gd name="connsiteY3" fmla="*/ 708813 h 8361712"/>
              <a:gd name="connsiteX4" fmla="*/ 7532102 w 7532102"/>
              <a:gd name="connsiteY4" fmla="*/ 5341730 h 8361712"/>
              <a:gd name="connsiteX5" fmla="*/ 4500762 w 7532102"/>
              <a:gd name="connsiteY5" fmla="*/ 8361712 h 8361712"/>
              <a:gd name="connsiteX6" fmla="*/ 0 w 7532102"/>
              <a:gd name="connsiteY6" fmla="*/ 3054430 h 8361712"/>
              <a:gd name="connsiteX0" fmla="*/ 0 w 7532102"/>
              <a:gd name="connsiteY0" fmla="*/ 3054430 h 7930660"/>
              <a:gd name="connsiteX1" fmla="*/ 3019900 w 7532102"/>
              <a:gd name="connsiteY1" fmla="*/ 24870 h 7930660"/>
              <a:gd name="connsiteX2" fmla="*/ 6806710 w 7532102"/>
              <a:gd name="connsiteY2" fmla="*/ 0 h 7930660"/>
              <a:gd name="connsiteX3" fmla="*/ 7515523 w 7532102"/>
              <a:gd name="connsiteY3" fmla="*/ 708813 h 7930660"/>
              <a:gd name="connsiteX4" fmla="*/ 7532102 w 7532102"/>
              <a:gd name="connsiteY4" fmla="*/ 5341730 h 7930660"/>
              <a:gd name="connsiteX5" fmla="*/ 4904874 w 7532102"/>
              <a:gd name="connsiteY5" fmla="*/ 7930660 h 7930660"/>
              <a:gd name="connsiteX6" fmla="*/ 0 w 7532102"/>
              <a:gd name="connsiteY6" fmla="*/ 3054430 h 7930660"/>
              <a:gd name="connsiteX0" fmla="*/ 0 w 7516789"/>
              <a:gd name="connsiteY0" fmla="*/ 3054430 h 7930660"/>
              <a:gd name="connsiteX1" fmla="*/ 3019900 w 7516789"/>
              <a:gd name="connsiteY1" fmla="*/ 24870 h 7930660"/>
              <a:gd name="connsiteX2" fmla="*/ 6806710 w 7516789"/>
              <a:gd name="connsiteY2" fmla="*/ 0 h 7930660"/>
              <a:gd name="connsiteX3" fmla="*/ 7515523 w 7516789"/>
              <a:gd name="connsiteY3" fmla="*/ 708813 h 7930660"/>
              <a:gd name="connsiteX4" fmla="*/ 7511896 w 7516789"/>
              <a:gd name="connsiteY4" fmla="*/ 5294584 h 7930660"/>
              <a:gd name="connsiteX5" fmla="*/ 4904874 w 7516789"/>
              <a:gd name="connsiteY5" fmla="*/ 7930660 h 7930660"/>
              <a:gd name="connsiteX6" fmla="*/ 0 w 7516789"/>
              <a:gd name="connsiteY6" fmla="*/ 3054430 h 7930660"/>
              <a:gd name="connsiteX0" fmla="*/ 0 w 7516789"/>
              <a:gd name="connsiteY0" fmla="*/ 3054430 h 7930660"/>
              <a:gd name="connsiteX1" fmla="*/ 3019900 w 7516789"/>
              <a:gd name="connsiteY1" fmla="*/ 24870 h 7930660"/>
              <a:gd name="connsiteX2" fmla="*/ 6806710 w 7516789"/>
              <a:gd name="connsiteY2" fmla="*/ 0 h 7930660"/>
              <a:gd name="connsiteX3" fmla="*/ 7515523 w 7516789"/>
              <a:gd name="connsiteY3" fmla="*/ 708813 h 7930660"/>
              <a:gd name="connsiteX4" fmla="*/ 7511896 w 7516789"/>
              <a:gd name="connsiteY4" fmla="*/ 5294584 h 7930660"/>
              <a:gd name="connsiteX5" fmla="*/ 4904874 w 7516789"/>
              <a:gd name="connsiteY5" fmla="*/ 7930660 h 7930660"/>
              <a:gd name="connsiteX6" fmla="*/ 0 w 7516789"/>
              <a:gd name="connsiteY6" fmla="*/ 3054430 h 7930660"/>
              <a:gd name="connsiteX0" fmla="*/ 0 w 7516789"/>
              <a:gd name="connsiteY0" fmla="*/ 3054430 h 7930660"/>
              <a:gd name="connsiteX1" fmla="*/ 3019900 w 7516789"/>
              <a:gd name="connsiteY1" fmla="*/ 24870 h 7930660"/>
              <a:gd name="connsiteX2" fmla="*/ 6806710 w 7516789"/>
              <a:gd name="connsiteY2" fmla="*/ 0 h 7930660"/>
              <a:gd name="connsiteX3" fmla="*/ 7515523 w 7516789"/>
              <a:gd name="connsiteY3" fmla="*/ 708813 h 7930660"/>
              <a:gd name="connsiteX4" fmla="*/ 7511897 w 7516789"/>
              <a:gd name="connsiteY4" fmla="*/ 5308054 h 7930660"/>
              <a:gd name="connsiteX5" fmla="*/ 4904874 w 7516789"/>
              <a:gd name="connsiteY5" fmla="*/ 7930660 h 7930660"/>
              <a:gd name="connsiteX6" fmla="*/ 0 w 7516789"/>
              <a:gd name="connsiteY6" fmla="*/ 3054430 h 7930660"/>
              <a:gd name="connsiteX0" fmla="*/ 0 w 7516789"/>
              <a:gd name="connsiteY0" fmla="*/ 3054430 h 7930660"/>
              <a:gd name="connsiteX1" fmla="*/ 2952548 w 7516789"/>
              <a:gd name="connsiteY1" fmla="*/ 24870 h 7930660"/>
              <a:gd name="connsiteX2" fmla="*/ 6806710 w 7516789"/>
              <a:gd name="connsiteY2" fmla="*/ 0 h 7930660"/>
              <a:gd name="connsiteX3" fmla="*/ 7515523 w 7516789"/>
              <a:gd name="connsiteY3" fmla="*/ 708813 h 7930660"/>
              <a:gd name="connsiteX4" fmla="*/ 7511897 w 7516789"/>
              <a:gd name="connsiteY4" fmla="*/ 5308054 h 7930660"/>
              <a:gd name="connsiteX5" fmla="*/ 4904874 w 7516789"/>
              <a:gd name="connsiteY5" fmla="*/ 7930660 h 7930660"/>
              <a:gd name="connsiteX6" fmla="*/ 0 w 7516789"/>
              <a:gd name="connsiteY6" fmla="*/ 3054430 h 7930660"/>
              <a:gd name="connsiteX0" fmla="*/ 0 w 7597611"/>
              <a:gd name="connsiteY0" fmla="*/ 3067900 h 7930660"/>
              <a:gd name="connsiteX1" fmla="*/ 3033370 w 7597611"/>
              <a:gd name="connsiteY1" fmla="*/ 24870 h 7930660"/>
              <a:gd name="connsiteX2" fmla="*/ 6887532 w 7597611"/>
              <a:gd name="connsiteY2" fmla="*/ 0 h 7930660"/>
              <a:gd name="connsiteX3" fmla="*/ 7596345 w 7597611"/>
              <a:gd name="connsiteY3" fmla="*/ 708813 h 7930660"/>
              <a:gd name="connsiteX4" fmla="*/ 7592719 w 7597611"/>
              <a:gd name="connsiteY4" fmla="*/ 5308054 h 7930660"/>
              <a:gd name="connsiteX5" fmla="*/ 4985696 w 7597611"/>
              <a:gd name="connsiteY5" fmla="*/ 7930660 h 7930660"/>
              <a:gd name="connsiteX6" fmla="*/ 0 w 7597611"/>
              <a:gd name="connsiteY6" fmla="*/ 3067900 h 7930660"/>
              <a:gd name="connsiteX0" fmla="*/ 0 w 7597611"/>
              <a:gd name="connsiteY0" fmla="*/ 3067900 h 7998012"/>
              <a:gd name="connsiteX1" fmla="*/ 3033370 w 7597611"/>
              <a:gd name="connsiteY1" fmla="*/ 24870 h 7998012"/>
              <a:gd name="connsiteX2" fmla="*/ 6887532 w 7597611"/>
              <a:gd name="connsiteY2" fmla="*/ 0 h 7998012"/>
              <a:gd name="connsiteX3" fmla="*/ 7596345 w 7597611"/>
              <a:gd name="connsiteY3" fmla="*/ 708813 h 7998012"/>
              <a:gd name="connsiteX4" fmla="*/ 7592719 w 7597611"/>
              <a:gd name="connsiteY4" fmla="*/ 5308054 h 7998012"/>
              <a:gd name="connsiteX5" fmla="*/ 4918345 w 7597611"/>
              <a:gd name="connsiteY5" fmla="*/ 7998012 h 7998012"/>
              <a:gd name="connsiteX6" fmla="*/ 0 w 7597611"/>
              <a:gd name="connsiteY6" fmla="*/ 3067900 h 7998012"/>
              <a:gd name="connsiteX0" fmla="*/ 0 w 7597611"/>
              <a:gd name="connsiteY0" fmla="*/ 3067900 h 8065364"/>
              <a:gd name="connsiteX1" fmla="*/ 3033370 w 7597611"/>
              <a:gd name="connsiteY1" fmla="*/ 24870 h 8065364"/>
              <a:gd name="connsiteX2" fmla="*/ 6887532 w 7597611"/>
              <a:gd name="connsiteY2" fmla="*/ 0 h 8065364"/>
              <a:gd name="connsiteX3" fmla="*/ 7596345 w 7597611"/>
              <a:gd name="connsiteY3" fmla="*/ 708813 h 8065364"/>
              <a:gd name="connsiteX4" fmla="*/ 7592719 w 7597611"/>
              <a:gd name="connsiteY4" fmla="*/ 5308054 h 8065364"/>
              <a:gd name="connsiteX5" fmla="*/ 4850993 w 7597611"/>
              <a:gd name="connsiteY5" fmla="*/ 8065364 h 8065364"/>
              <a:gd name="connsiteX6" fmla="*/ 0 w 7597611"/>
              <a:gd name="connsiteY6" fmla="*/ 3067900 h 8065364"/>
              <a:gd name="connsiteX0" fmla="*/ 0 w 7597611"/>
              <a:gd name="connsiteY0" fmla="*/ 3067900 h 8018218"/>
              <a:gd name="connsiteX1" fmla="*/ 3033370 w 7597611"/>
              <a:gd name="connsiteY1" fmla="*/ 24870 h 8018218"/>
              <a:gd name="connsiteX2" fmla="*/ 6887532 w 7597611"/>
              <a:gd name="connsiteY2" fmla="*/ 0 h 8018218"/>
              <a:gd name="connsiteX3" fmla="*/ 7596345 w 7597611"/>
              <a:gd name="connsiteY3" fmla="*/ 708813 h 8018218"/>
              <a:gd name="connsiteX4" fmla="*/ 7592719 w 7597611"/>
              <a:gd name="connsiteY4" fmla="*/ 5308054 h 8018218"/>
              <a:gd name="connsiteX5" fmla="*/ 4898139 w 7597611"/>
              <a:gd name="connsiteY5" fmla="*/ 8018218 h 8018218"/>
              <a:gd name="connsiteX6" fmla="*/ 0 w 7597611"/>
              <a:gd name="connsiteY6" fmla="*/ 3067900 h 8018218"/>
              <a:gd name="connsiteX0" fmla="*/ 0 w 7597611"/>
              <a:gd name="connsiteY0" fmla="*/ 3067900 h 8004747"/>
              <a:gd name="connsiteX1" fmla="*/ 3033370 w 7597611"/>
              <a:gd name="connsiteY1" fmla="*/ 24870 h 8004747"/>
              <a:gd name="connsiteX2" fmla="*/ 6887532 w 7597611"/>
              <a:gd name="connsiteY2" fmla="*/ 0 h 8004747"/>
              <a:gd name="connsiteX3" fmla="*/ 7596345 w 7597611"/>
              <a:gd name="connsiteY3" fmla="*/ 708813 h 8004747"/>
              <a:gd name="connsiteX4" fmla="*/ 7592719 w 7597611"/>
              <a:gd name="connsiteY4" fmla="*/ 5308054 h 8004747"/>
              <a:gd name="connsiteX5" fmla="*/ 4911609 w 7597611"/>
              <a:gd name="connsiteY5" fmla="*/ 8004747 h 8004747"/>
              <a:gd name="connsiteX6" fmla="*/ 0 w 7597611"/>
              <a:gd name="connsiteY6" fmla="*/ 3067900 h 8004747"/>
              <a:gd name="connsiteX0" fmla="*/ 0 w 7612924"/>
              <a:gd name="connsiteY0" fmla="*/ 3067900 h 8004747"/>
              <a:gd name="connsiteX1" fmla="*/ 3033370 w 7612924"/>
              <a:gd name="connsiteY1" fmla="*/ 24870 h 8004747"/>
              <a:gd name="connsiteX2" fmla="*/ 6887532 w 7612924"/>
              <a:gd name="connsiteY2" fmla="*/ 0 h 8004747"/>
              <a:gd name="connsiteX3" fmla="*/ 7596345 w 7612924"/>
              <a:gd name="connsiteY3" fmla="*/ 708813 h 8004747"/>
              <a:gd name="connsiteX4" fmla="*/ 7612924 w 7612924"/>
              <a:gd name="connsiteY4" fmla="*/ 5422552 h 8004747"/>
              <a:gd name="connsiteX5" fmla="*/ 4911609 w 7612924"/>
              <a:gd name="connsiteY5" fmla="*/ 8004747 h 8004747"/>
              <a:gd name="connsiteX6" fmla="*/ 0 w 7612924"/>
              <a:gd name="connsiteY6" fmla="*/ 3067900 h 8004747"/>
              <a:gd name="connsiteX0" fmla="*/ 0 w 7612924"/>
              <a:gd name="connsiteY0" fmla="*/ 3067900 h 8038423"/>
              <a:gd name="connsiteX1" fmla="*/ 3033370 w 7612924"/>
              <a:gd name="connsiteY1" fmla="*/ 24870 h 8038423"/>
              <a:gd name="connsiteX2" fmla="*/ 6887532 w 7612924"/>
              <a:gd name="connsiteY2" fmla="*/ 0 h 8038423"/>
              <a:gd name="connsiteX3" fmla="*/ 7596345 w 7612924"/>
              <a:gd name="connsiteY3" fmla="*/ 708813 h 8038423"/>
              <a:gd name="connsiteX4" fmla="*/ 7612924 w 7612924"/>
              <a:gd name="connsiteY4" fmla="*/ 5422552 h 8038423"/>
              <a:gd name="connsiteX5" fmla="*/ 4972226 w 7612924"/>
              <a:gd name="connsiteY5" fmla="*/ 8038423 h 8038423"/>
              <a:gd name="connsiteX6" fmla="*/ 0 w 7612924"/>
              <a:gd name="connsiteY6" fmla="*/ 3067900 h 8038423"/>
              <a:gd name="connsiteX0" fmla="*/ 0 w 7599454"/>
              <a:gd name="connsiteY0" fmla="*/ 3067900 h 8038423"/>
              <a:gd name="connsiteX1" fmla="*/ 3033370 w 7599454"/>
              <a:gd name="connsiteY1" fmla="*/ 24870 h 8038423"/>
              <a:gd name="connsiteX2" fmla="*/ 6887532 w 7599454"/>
              <a:gd name="connsiteY2" fmla="*/ 0 h 8038423"/>
              <a:gd name="connsiteX3" fmla="*/ 7596345 w 7599454"/>
              <a:gd name="connsiteY3" fmla="*/ 708813 h 8038423"/>
              <a:gd name="connsiteX4" fmla="*/ 7599454 w 7599454"/>
              <a:gd name="connsiteY4" fmla="*/ 5368670 h 8038423"/>
              <a:gd name="connsiteX5" fmla="*/ 4972226 w 7599454"/>
              <a:gd name="connsiteY5" fmla="*/ 8038423 h 8038423"/>
              <a:gd name="connsiteX6" fmla="*/ 0 w 7599454"/>
              <a:gd name="connsiteY6" fmla="*/ 3067900 h 8038423"/>
              <a:gd name="connsiteX0" fmla="*/ 0 w 7626396"/>
              <a:gd name="connsiteY0" fmla="*/ 3067900 h 8038423"/>
              <a:gd name="connsiteX1" fmla="*/ 3033370 w 7626396"/>
              <a:gd name="connsiteY1" fmla="*/ 24870 h 8038423"/>
              <a:gd name="connsiteX2" fmla="*/ 6887532 w 7626396"/>
              <a:gd name="connsiteY2" fmla="*/ 0 h 8038423"/>
              <a:gd name="connsiteX3" fmla="*/ 7596345 w 7626396"/>
              <a:gd name="connsiteY3" fmla="*/ 708813 h 8038423"/>
              <a:gd name="connsiteX4" fmla="*/ 7626396 w 7626396"/>
              <a:gd name="connsiteY4" fmla="*/ 5368670 h 8038423"/>
              <a:gd name="connsiteX5" fmla="*/ 4972226 w 7626396"/>
              <a:gd name="connsiteY5" fmla="*/ 8038423 h 8038423"/>
              <a:gd name="connsiteX6" fmla="*/ 0 w 7626396"/>
              <a:gd name="connsiteY6" fmla="*/ 3067900 h 8038423"/>
              <a:gd name="connsiteX0" fmla="*/ 0 w 7612926"/>
              <a:gd name="connsiteY0" fmla="*/ 3067900 h 8038423"/>
              <a:gd name="connsiteX1" fmla="*/ 3033370 w 7612926"/>
              <a:gd name="connsiteY1" fmla="*/ 24870 h 8038423"/>
              <a:gd name="connsiteX2" fmla="*/ 6887532 w 7612926"/>
              <a:gd name="connsiteY2" fmla="*/ 0 h 8038423"/>
              <a:gd name="connsiteX3" fmla="*/ 7596345 w 7612926"/>
              <a:gd name="connsiteY3" fmla="*/ 708813 h 8038423"/>
              <a:gd name="connsiteX4" fmla="*/ 7612926 w 7612926"/>
              <a:gd name="connsiteY4" fmla="*/ 5382140 h 8038423"/>
              <a:gd name="connsiteX5" fmla="*/ 4972226 w 7612926"/>
              <a:gd name="connsiteY5" fmla="*/ 8038423 h 8038423"/>
              <a:gd name="connsiteX6" fmla="*/ 0 w 7612926"/>
              <a:gd name="connsiteY6" fmla="*/ 3067900 h 8038423"/>
              <a:gd name="connsiteX0" fmla="*/ 0 w 7612926"/>
              <a:gd name="connsiteY0" fmla="*/ 3067900 h 8038423"/>
              <a:gd name="connsiteX1" fmla="*/ 1408635 w 7612926"/>
              <a:gd name="connsiteY1" fmla="*/ 8292 h 8038423"/>
              <a:gd name="connsiteX2" fmla="*/ 6887532 w 7612926"/>
              <a:gd name="connsiteY2" fmla="*/ 0 h 8038423"/>
              <a:gd name="connsiteX3" fmla="*/ 7596345 w 7612926"/>
              <a:gd name="connsiteY3" fmla="*/ 708813 h 8038423"/>
              <a:gd name="connsiteX4" fmla="*/ 7612926 w 7612926"/>
              <a:gd name="connsiteY4" fmla="*/ 5382140 h 8038423"/>
              <a:gd name="connsiteX5" fmla="*/ 4972226 w 7612926"/>
              <a:gd name="connsiteY5" fmla="*/ 8038423 h 8038423"/>
              <a:gd name="connsiteX6" fmla="*/ 0 w 7612926"/>
              <a:gd name="connsiteY6" fmla="*/ 3067900 h 8038423"/>
              <a:gd name="connsiteX0" fmla="*/ 0 w 8441873"/>
              <a:gd name="connsiteY0" fmla="*/ 2238954 h 8038423"/>
              <a:gd name="connsiteX1" fmla="*/ 2237582 w 8441873"/>
              <a:gd name="connsiteY1" fmla="*/ 8292 h 8038423"/>
              <a:gd name="connsiteX2" fmla="*/ 7716479 w 8441873"/>
              <a:gd name="connsiteY2" fmla="*/ 0 h 8038423"/>
              <a:gd name="connsiteX3" fmla="*/ 8425292 w 8441873"/>
              <a:gd name="connsiteY3" fmla="*/ 708813 h 8038423"/>
              <a:gd name="connsiteX4" fmla="*/ 8441873 w 8441873"/>
              <a:gd name="connsiteY4" fmla="*/ 5382140 h 8038423"/>
              <a:gd name="connsiteX5" fmla="*/ 5801173 w 8441873"/>
              <a:gd name="connsiteY5" fmla="*/ 8038423 h 8038423"/>
              <a:gd name="connsiteX6" fmla="*/ 0 w 8441873"/>
              <a:gd name="connsiteY6" fmla="*/ 2238954 h 8038423"/>
              <a:gd name="connsiteX0" fmla="*/ 0 w 8450164"/>
              <a:gd name="connsiteY0" fmla="*/ 2238954 h 8038423"/>
              <a:gd name="connsiteX1" fmla="*/ 2237582 w 8450164"/>
              <a:gd name="connsiteY1" fmla="*/ 8292 h 8038423"/>
              <a:gd name="connsiteX2" fmla="*/ 7716479 w 8450164"/>
              <a:gd name="connsiteY2" fmla="*/ 0 h 8038423"/>
              <a:gd name="connsiteX3" fmla="*/ 8425292 w 8450164"/>
              <a:gd name="connsiteY3" fmla="*/ 708813 h 8038423"/>
              <a:gd name="connsiteX4" fmla="*/ 8450163 w 8450164"/>
              <a:gd name="connsiteY4" fmla="*/ 6816218 h 8038423"/>
              <a:gd name="connsiteX5" fmla="*/ 5801173 w 8450164"/>
              <a:gd name="connsiteY5" fmla="*/ 8038423 h 8038423"/>
              <a:gd name="connsiteX6" fmla="*/ 0 w 8450164"/>
              <a:gd name="connsiteY6" fmla="*/ 2238954 h 8038423"/>
              <a:gd name="connsiteX0" fmla="*/ 0 w 8450163"/>
              <a:gd name="connsiteY0" fmla="*/ 2238954 h 8776186"/>
              <a:gd name="connsiteX1" fmla="*/ 2237582 w 8450163"/>
              <a:gd name="connsiteY1" fmla="*/ 8292 h 8776186"/>
              <a:gd name="connsiteX2" fmla="*/ 7716479 w 8450163"/>
              <a:gd name="connsiteY2" fmla="*/ 0 h 8776186"/>
              <a:gd name="connsiteX3" fmla="*/ 8425292 w 8450163"/>
              <a:gd name="connsiteY3" fmla="*/ 708813 h 8776186"/>
              <a:gd name="connsiteX4" fmla="*/ 8450163 w 8450163"/>
              <a:gd name="connsiteY4" fmla="*/ 6816218 h 8776186"/>
              <a:gd name="connsiteX5" fmla="*/ 6505779 w 8450163"/>
              <a:gd name="connsiteY5" fmla="*/ 8776186 h 8776186"/>
              <a:gd name="connsiteX6" fmla="*/ 0 w 8450163"/>
              <a:gd name="connsiteY6" fmla="*/ 2238954 h 8776186"/>
              <a:gd name="connsiteX0" fmla="*/ 0 w 8441874"/>
              <a:gd name="connsiteY0" fmla="*/ 2238954 h 8776186"/>
              <a:gd name="connsiteX1" fmla="*/ 2237582 w 8441874"/>
              <a:gd name="connsiteY1" fmla="*/ 8292 h 8776186"/>
              <a:gd name="connsiteX2" fmla="*/ 7716479 w 8441874"/>
              <a:gd name="connsiteY2" fmla="*/ 0 h 8776186"/>
              <a:gd name="connsiteX3" fmla="*/ 8425292 w 8441874"/>
              <a:gd name="connsiteY3" fmla="*/ 708813 h 8776186"/>
              <a:gd name="connsiteX4" fmla="*/ 8441874 w 8441874"/>
              <a:gd name="connsiteY4" fmla="*/ 6841088 h 8776186"/>
              <a:gd name="connsiteX5" fmla="*/ 6505779 w 8441874"/>
              <a:gd name="connsiteY5" fmla="*/ 8776186 h 8776186"/>
              <a:gd name="connsiteX6" fmla="*/ 0 w 8441874"/>
              <a:gd name="connsiteY6" fmla="*/ 2238954 h 8776186"/>
              <a:gd name="connsiteX0" fmla="*/ 0 w 8441874"/>
              <a:gd name="connsiteY0" fmla="*/ 2238954 h 8759609"/>
              <a:gd name="connsiteX1" fmla="*/ 2237582 w 8441874"/>
              <a:gd name="connsiteY1" fmla="*/ 8292 h 8759609"/>
              <a:gd name="connsiteX2" fmla="*/ 7716479 w 8441874"/>
              <a:gd name="connsiteY2" fmla="*/ 0 h 8759609"/>
              <a:gd name="connsiteX3" fmla="*/ 8425292 w 8441874"/>
              <a:gd name="connsiteY3" fmla="*/ 708813 h 8759609"/>
              <a:gd name="connsiteX4" fmla="*/ 8441874 w 8441874"/>
              <a:gd name="connsiteY4" fmla="*/ 6841088 h 8759609"/>
              <a:gd name="connsiteX5" fmla="*/ 6522357 w 8441874"/>
              <a:gd name="connsiteY5" fmla="*/ 8759609 h 8759609"/>
              <a:gd name="connsiteX6" fmla="*/ 0 w 8441874"/>
              <a:gd name="connsiteY6" fmla="*/ 2238954 h 8759609"/>
              <a:gd name="connsiteX0" fmla="*/ 0 w 8433585"/>
              <a:gd name="connsiteY0" fmla="*/ 2238954 h 8759609"/>
              <a:gd name="connsiteX1" fmla="*/ 2237582 w 8433585"/>
              <a:gd name="connsiteY1" fmla="*/ 8292 h 8759609"/>
              <a:gd name="connsiteX2" fmla="*/ 7716479 w 8433585"/>
              <a:gd name="connsiteY2" fmla="*/ 0 h 8759609"/>
              <a:gd name="connsiteX3" fmla="*/ 8425292 w 8433585"/>
              <a:gd name="connsiteY3" fmla="*/ 708813 h 8759609"/>
              <a:gd name="connsiteX4" fmla="*/ 8433585 w 8433585"/>
              <a:gd name="connsiteY4" fmla="*/ 6882537 h 8759609"/>
              <a:gd name="connsiteX5" fmla="*/ 6522357 w 8433585"/>
              <a:gd name="connsiteY5" fmla="*/ 8759609 h 8759609"/>
              <a:gd name="connsiteX6" fmla="*/ 0 w 8433585"/>
              <a:gd name="connsiteY6" fmla="*/ 2238954 h 8759609"/>
              <a:gd name="connsiteX0" fmla="*/ 0 w 8433585"/>
              <a:gd name="connsiteY0" fmla="*/ 2238954 h 8784478"/>
              <a:gd name="connsiteX1" fmla="*/ 2237582 w 8433585"/>
              <a:gd name="connsiteY1" fmla="*/ 8292 h 8784478"/>
              <a:gd name="connsiteX2" fmla="*/ 7716479 w 8433585"/>
              <a:gd name="connsiteY2" fmla="*/ 0 h 8784478"/>
              <a:gd name="connsiteX3" fmla="*/ 8425292 w 8433585"/>
              <a:gd name="connsiteY3" fmla="*/ 708813 h 8784478"/>
              <a:gd name="connsiteX4" fmla="*/ 8433585 w 8433585"/>
              <a:gd name="connsiteY4" fmla="*/ 6882537 h 8784478"/>
              <a:gd name="connsiteX5" fmla="*/ 6514068 w 8433585"/>
              <a:gd name="connsiteY5" fmla="*/ 8784479 h 8784478"/>
              <a:gd name="connsiteX6" fmla="*/ 0 w 8433585"/>
              <a:gd name="connsiteY6" fmla="*/ 2238954 h 8784478"/>
              <a:gd name="connsiteX0" fmla="*/ 0 w 8682269"/>
              <a:gd name="connsiteY0" fmla="*/ 2238954 h 8784479"/>
              <a:gd name="connsiteX1" fmla="*/ 2237582 w 8682269"/>
              <a:gd name="connsiteY1" fmla="*/ 8292 h 8784479"/>
              <a:gd name="connsiteX2" fmla="*/ 7716479 w 8682269"/>
              <a:gd name="connsiteY2" fmla="*/ 0 h 8784479"/>
              <a:gd name="connsiteX3" fmla="*/ 8425292 w 8682269"/>
              <a:gd name="connsiteY3" fmla="*/ 708813 h 8784479"/>
              <a:gd name="connsiteX4" fmla="*/ 8682269 w 8682269"/>
              <a:gd name="connsiteY4" fmla="*/ 6600695 h 8784479"/>
              <a:gd name="connsiteX5" fmla="*/ 6514068 w 8682269"/>
              <a:gd name="connsiteY5" fmla="*/ 8784479 h 8784479"/>
              <a:gd name="connsiteX6" fmla="*/ 0 w 8682269"/>
              <a:gd name="connsiteY6" fmla="*/ 2238954 h 8784479"/>
              <a:gd name="connsiteX0" fmla="*/ 0 w 8781742"/>
              <a:gd name="connsiteY0" fmla="*/ 2238954 h 8784479"/>
              <a:gd name="connsiteX1" fmla="*/ 2237582 w 8781742"/>
              <a:gd name="connsiteY1" fmla="*/ 8292 h 8784479"/>
              <a:gd name="connsiteX2" fmla="*/ 7716479 w 8781742"/>
              <a:gd name="connsiteY2" fmla="*/ 0 h 8784479"/>
              <a:gd name="connsiteX3" fmla="*/ 8425292 w 8781742"/>
              <a:gd name="connsiteY3" fmla="*/ 708813 h 8784479"/>
              <a:gd name="connsiteX4" fmla="*/ 8781742 w 8781742"/>
              <a:gd name="connsiteY4" fmla="*/ 6584116 h 8784479"/>
              <a:gd name="connsiteX5" fmla="*/ 6514068 w 8781742"/>
              <a:gd name="connsiteY5" fmla="*/ 8784479 h 8784479"/>
              <a:gd name="connsiteX6" fmla="*/ 0 w 8781742"/>
              <a:gd name="connsiteY6" fmla="*/ 2238954 h 8784479"/>
              <a:gd name="connsiteX0" fmla="*/ 0 w 8765165"/>
              <a:gd name="connsiteY0" fmla="*/ 2238954 h 8784479"/>
              <a:gd name="connsiteX1" fmla="*/ 2237582 w 8765165"/>
              <a:gd name="connsiteY1" fmla="*/ 8292 h 8784479"/>
              <a:gd name="connsiteX2" fmla="*/ 7716479 w 8765165"/>
              <a:gd name="connsiteY2" fmla="*/ 0 h 8784479"/>
              <a:gd name="connsiteX3" fmla="*/ 8425292 w 8765165"/>
              <a:gd name="connsiteY3" fmla="*/ 708813 h 8784479"/>
              <a:gd name="connsiteX4" fmla="*/ 8765164 w 8765165"/>
              <a:gd name="connsiteY4" fmla="*/ 6567539 h 8784479"/>
              <a:gd name="connsiteX5" fmla="*/ 6514068 w 8765165"/>
              <a:gd name="connsiteY5" fmla="*/ 8784479 h 8784479"/>
              <a:gd name="connsiteX6" fmla="*/ 0 w 8765165"/>
              <a:gd name="connsiteY6" fmla="*/ 2238954 h 8784479"/>
              <a:gd name="connsiteX0" fmla="*/ 0 w 8756876"/>
              <a:gd name="connsiteY0" fmla="*/ 2238954 h 8784479"/>
              <a:gd name="connsiteX1" fmla="*/ 2237582 w 8756876"/>
              <a:gd name="connsiteY1" fmla="*/ 8292 h 8784479"/>
              <a:gd name="connsiteX2" fmla="*/ 7716479 w 8756876"/>
              <a:gd name="connsiteY2" fmla="*/ 0 h 8784479"/>
              <a:gd name="connsiteX3" fmla="*/ 8425292 w 8756876"/>
              <a:gd name="connsiteY3" fmla="*/ 708813 h 8784479"/>
              <a:gd name="connsiteX4" fmla="*/ 8756876 w 8756876"/>
              <a:gd name="connsiteY4" fmla="*/ 6559249 h 8784479"/>
              <a:gd name="connsiteX5" fmla="*/ 6514068 w 8756876"/>
              <a:gd name="connsiteY5" fmla="*/ 8784479 h 8784479"/>
              <a:gd name="connsiteX6" fmla="*/ 0 w 8756876"/>
              <a:gd name="connsiteY6" fmla="*/ 2238954 h 8784479"/>
              <a:gd name="connsiteX0" fmla="*/ 0 w 8740295"/>
              <a:gd name="connsiteY0" fmla="*/ 2238954 h 8784479"/>
              <a:gd name="connsiteX1" fmla="*/ 2237582 w 8740295"/>
              <a:gd name="connsiteY1" fmla="*/ 8292 h 8784479"/>
              <a:gd name="connsiteX2" fmla="*/ 7716479 w 8740295"/>
              <a:gd name="connsiteY2" fmla="*/ 0 h 8784479"/>
              <a:gd name="connsiteX3" fmla="*/ 8425292 w 8740295"/>
              <a:gd name="connsiteY3" fmla="*/ 708813 h 8784479"/>
              <a:gd name="connsiteX4" fmla="*/ 8740295 w 8740295"/>
              <a:gd name="connsiteY4" fmla="*/ 6575828 h 8784479"/>
              <a:gd name="connsiteX5" fmla="*/ 6514068 w 8740295"/>
              <a:gd name="connsiteY5" fmla="*/ 8784479 h 8784479"/>
              <a:gd name="connsiteX6" fmla="*/ 0 w 8740295"/>
              <a:gd name="connsiteY6" fmla="*/ 2238954 h 8784479"/>
              <a:gd name="connsiteX0" fmla="*/ 0 w 8732732"/>
              <a:gd name="connsiteY0" fmla="*/ 2238954 h 8784479"/>
              <a:gd name="connsiteX1" fmla="*/ 2237582 w 8732732"/>
              <a:gd name="connsiteY1" fmla="*/ 8292 h 8784479"/>
              <a:gd name="connsiteX2" fmla="*/ 7716479 w 8732732"/>
              <a:gd name="connsiteY2" fmla="*/ 0 h 8784479"/>
              <a:gd name="connsiteX3" fmla="*/ 8425292 w 8732732"/>
              <a:gd name="connsiteY3" fmla="*/ 708813 h 8784479"/>
              <a:gd name="connsiteX4" fmla="*/ 8732732 w 8732732"/>
              <a:gd name="connsiteY4" fmla="*/ 6568266 h 8784479"/>
              <a:gd name="connsiteX5" fmla="*/ 6514068 w 8732732"/>
              <a:gd name="connsiteY5" fmla="*/ 8784479 h 8784479"/>
              <a:gd name="connsiteX6" fmla="*/ 0 w 8732732"/>
              <a:gd name="connsiteY6" fmla="*/ 2238954 h 8784479"/>
              <a:gd name="connsiteX0" fmla="*/ 0 w 8732732"/>
              <a:gd name="connsiteY0" fmla="*/ 2238954 h 8784479"/>
              <a:gd name="connsiteX1" fmla="*/ 2237582 w 8732732"/>
              <a:gd name="connsiteY1" fmla="*/ 8292 h 8784479"/>
              <a:gd name="connsiteX2" fmla="*/ 7716479 w 8732732"/>
              <a:gd name="connsiteY2" fmla="*/ 0 h 8784479"/>
              <a:gd name="connsiteX3" fmla="*/ 8425292 w 8732732"/>
              <a:gd name="connsiteY3" fmla="*/ 708813 h 8784479"/>
              <a:gd name="connsiteX4" fmla="*/ 8732732 w 8732732"/>
              <a:gd name="connsiteY4" fmla="*/ 6568266 h 8784479"/>
              <a:gd name="connsiteX5" fmla="*/ 6514068 w 8732732"/>
              <a:gd name="connsiteY5" fmla="*/ 8784479 h 8784479"/>
              <a:gd name="connsiteX6" fmla="*/ 0 w 8732732"/>
              <a:gd name="connsiteY6" fmla="*/ 2238954 h 8784479"/>
              <a:gd name="connsiteX0" fmla="*/ 0 w 8732732"/>
              <a:gd name="connsiteY0" fmla="*/ 2238954 h 8784479"/>
              <a:gd name="connsiteX1" fmla="*/ 2237582 w 8732732"/>
              <a:gd name="connsiteY1" fmla="*/ 8292 h 8784479"/>
              <a:gd name="connsiteX2" fmla="*/ 7716479 w 8732732"/>
              <a:gd name="connsiteY2" fmla="*/ 0 h 8784479"/>
              <a:gd name="connsiteX3" fmla="*/ 8425292 w 8732732"/>
              <a:gd name="connsiteY3" fmla="*/ 708813 h 8784479"/>
              <a:gd name="connsiteX4" fmla="*/ 8732732 w 8732732"/>
              <a:gd name="connsiteY4" fmla="*/ 6568266 h 8784479"/>
              <a:gd name="connsiteX5" fmla="*/ 6514068 w 8732732"/>
              <a:gd name="connsiteY5" fmla="*/ 8784479 h 8784479"/>
              <a:gd name="connsiteX6" fmla="*/ 0 w 8732732"/>
              <a:gd name="connsiteY6" fmla="*/ 2238954 h 8784479"/>
              <a:gd name="connsiteX0" fmla="*/ 0 w 8732732"/>
              <a:gd name="connsiteY0" fmla="*/ 2238954 h 8784479"/>
              <a:gd name="connsiteX1" fmla="*/ 2237582 w 8732732"/>
              <a:gd name="connsiteY1" fmla="*/ 8292 h 8784479"/>
              <a:gd name="connsiteX2" fmla="*/ 7716479 w 8732732"/>
              <a:gd name="connsiteY2" fmla="*/ 0 h 8784479"/>
              <a:gd name="connsiteX3" fmla="*/ 8425292 w 8732732"/>
              <a:gd name="connsiteY3" fmla="*/ 708813 h 8784479"/>
              <a:gd name="connsiteX4" fmla="*/ 8732732 w 8732732"/>
              <a:gd name="connsiteY4" fmla="*/ 6568266 h 8784479"/>
              <a:gd name="connsiteX5" fmla="*/ 6514068 w 8732732"/>
              <a:gd name="connsiteY5" fmla="*/ 8784479 h 8784479"/>
              <a:gd name="connsiteX6" fmla="*/ 0 w 8732732"/>
              <a:gd name="connsiteY6" fmla="*/ 2238954 h 8784479"/>
              <a:gd name="connsiteX0" fmla="*/ 0 w 8767493"/>
              <a:gd name="connsiteY0" fmla="*/ 2238954 h 8784479"/>
              <a:gd name="connsiteX1" fmla="*/ 2237582 w 8767493"/>
              <a:gd name="connsiteY1" fmla="*/ 8292 h 8784479"/>
              <a:gd name="connsiteX2" fmla="*/ 7716479 w 8767493"/>
              <a:gd name="connsiteY2" fmla="*/ 0 h 8784479"/>
              <a:gd name="connsiteX3" fmla="*/ 8425292 w 8767493"/>
              <a:gd name="connsiteY3" fmla="*/ 708813 h 8784479"/>
              <a:gd name="connsiteX4" fmla="*/ 8767493 w 8767493"/>
              <a:gd name="connsiteY4" fmla="*/ 6533504 h 8784479"/>
              <a:gd name="connsiteX5" fmla="*/ 6514068 w 8767493"/>
              <a:gd name="connsiteY5" fmla="*/ 8784479 h 8784479"/>
              <a:gd name="connsiteX6" fmla="*/ 0 w 8767493"/>
              <a:gd name="connsiteY6" fmla="*/ 2238954 h 8784479"/>
              <a:gd name="connsiteX0" fmla="*/ 0 w 8642350"/>
              <a:gd name="connsiteY0" fmla="*/ 2238954 h 8784479"/>
              <a:gd name="connsiteX1" fmla="*/ 2237582 w 8642350"/>
              <a:gd name="connsiteY1" fmla="*/ 8292 h 8784479"/>
              <a:gd name="connsiteX2" fmla="*/ 7716479 w 8642350"/>
              <a:gd name="connsiteY2" fmla="*/ 0 h 8784479"/>
              <a:gd name="connsiteX3" fmla="*/ 8425292 w 8642350"/>
              <a:gd name="connsiteY3" fmla="*/ 708813 h 8784479"/>
              <a:gd name="connsiteX4" fmla="*/ 8642350 w 8642350"/>
              <a:gd name="connsiteY4" fmla="*/ 6658649 h 8784479"/>
              <a:gd name="connsiteX5" fmla="*/ 6514068 w 8642350"/>
              <a:gd name="connsiteY5" fmla="*/ 8784479 h 8784479"/>
              <a:gd name="connsiteX6" fmla="*/ 0 w 8642350"/>
              <a:gd name="connsiteY6" fmla="*/ 2238954 h 8784479"/>
              <a:gd name="connsiteX0" fmla="*/ 0 w 8572826"/>
              <a:gd name="connsiteY0" fmla="*/ 2238954 h 8784479"/>
              <a:gd name="connsiteX1" fmla="*/ 2237582 w 8572826"/>
              <a:gd name="connsiteY1" fmla="*/ 8292 h 8784479"/>
              <a:gd name="connsiteX2" fmla="*/ 7716479 w 8572826"/>
              <a:gd name="connsiteY2" fmla="*/ 0 h 8784479"/>
              <a:gd name="connsiteX3" fmla="*/ 8425292 w 8572826"/>
              <a:gd name="connsiteY3" fmla="*/ 708813 h 8784479"/>
              <a:gd name="connsiteX4" fmla="*/ 8572826 w 8572826"/>
              <a:gd name="connsiteY4" fmla="*/ 6728174 h 8784479"/>
              <a:gd name="connsiteX5" fmla="*/ 6514068 w 8572826"/>
              <a:gd name="connsiteY5" fmla="*/ 8784479 h 8784479"/>
              <a:gd name="connsiteX6" fmla="*/ 0 w 8572826"/>
              <a:gd name="connsiteY6" fmla="*/ 2238954 h 8784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72826" h="8784479">
                <a:moveTo>
                  <a:pt x="0" y="2238954"/>
                </a:moveTo>
                <a:lnTo>
                  <a:pt x="2237582" y="8292"/>
                </a:lnTo>
                <a:lnTo>
                  <a:pt x="7716479" y="0"/>
                </a:lnTo>
                <a:cubicBezTo>
                  <a:pt x="8107946" y="0"/>
                  <a:pt x="8425292" y="317346"/>
                  <a:pt x="8425292" y="708813"/>
                </a:cubicBezTo>
                <a:cubicBezTo>
                  <a:pt x="8535106" y="2260073"/>
                  <a:pt x="8510582" y="5210336"/>
                  <a:pt x="8572826" y="6728174"/>
                </a:cubicBezTo>
                <a:lnTo>
                  <a:pt x="6514068" y="8784479"/>
                </a:lnTo>
                <a:lnTo>
                  <a:pt x="0" y="2238954"/>
                </a:lnTo>
                <a:close/>
              </a:path>
            </a:pathLst>
          </a:custGeom>
          <a:gradFill flip="none" rotWithShape="1">
            <a:gsLst>
              <a:gs pos="97000">
                <a:schemeClr val="accent1"/>
              </a:gs>
              <a:gs pos="43000">
                <a:schemeClr val="accent1">
                  <a:lumMod val="80000"/>
                  <a:lumOff val="20000"/>
                </a:schemeClr>
              </a:gs>
            </a:gsLst>
            <a:lin ang="18900000" scaled="0"/>
            <a:tileRect/>
          </a:gradFill>
          <a:ln w="25400">
            <a:noFill/>
          </a:ln>
          <a:effectLst>
            <a:innerShdw blurRad="2540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18" name="Rectangle: Rounded Corners 17"/>
          <p:cNvSpPr/>
          <p:nvPr/>
        </p:nvSpPr>
        <p:spPr>
          <a:xfrm rot="2700000">
            <a:off x="3145710" y="1750323"/>
            <a:ext cx="2977306" cy="3057775"/>
          </a:xfrm>
          <a:prstGeom prst="roundRect">
            <a:avLst>
              <a:gd name="adj" fmla="val 11587"/>
            </a:avLst>
          </a:prstGeom>
          <a:gradFill flip="none" rotWithShape="1">
            <a:gsLst>
              <a:gs pos="64000">
                <a:schemeClr val="accent1"/>
              </a:gs>
              <a:gs pos="1000">
                <a:schemeClr val="accent1">
                  <a:lumMod val="60000"/>
                  <a:lumOff val="40000"/>
                </a:schemeClr>
              </a:gs>
            </a:gsLst>
            <a:lin ang="1200000" scaled="0"/>
            <a:tileRect/>
          </a:gradFill>
          <a:ln w="25400">
            <a:solidFill>
              <a:schemeClr val="bg1"/>
            </a:solidFill>
          </a:ln>
          <a:effectLst>
            <a:innerShdw blurRad="228600" dist="127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9" name="sml_box"/>
          <p:cNvGrpSpPr/>
          <p:nvPr/>
        </p:nvGrpSpPr>
        <p:grpSpPr>
          <a:xfrm>
            <a:off x="6211455" y="2559906"/>
            <a:ext cx="2092287" cy="1981922"/>
            <a:chOff x="6191250" y="2102308"/>
            <a:chExt cx="2476500" cy="2345868"/>
          </a:xfrm>
        </p:grpSpPr>
        <p:pic>
          <p:nvPicPr>
            <p:cNvPr id="41" name="shadow"/>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91250" y="2948950"/>
              <a:ext cx="2476500" cy="1499226"/>
            </a:xfrm>
            <a:prstGeom prst="rect">
              <a:avLst/>
            </a:prstGeom>
          </p:spPr>
        </p:pic>
        <p:sp>
          <p:nvSpPr>
            <p:cNvPr id="40" name="Rectangle: Rounded Corners 39"/>
            <p:cNvSpPr/>
            <p:nvPr/>
          </p:nvSpPr>
          <p:spPr>
            <a:xfrm rot="2700000">
              <a:off x="6502822" y="2078933"/>
              <a:ext cx="1729688" cy="1776437"/>
            </a:xfrm>
            <a:prstGeom prst="roundRect">
              <a:avLst>
                <a:gd name="adj" fmla="val 11587"/>
              </a:avLst>
            </a:prstGeom>
            <a:gradFill flip="none" rotWithShape="1">
              <a:gsLst>
                <a:gs pos="58000">
                  <a:schemeClr val="bg1">
                    <a:lumMod val="99000"/>
                  </a:schemeClr>
                </a:gs>
                <a:gs pos="1000">
                  <a:schemeClr val="bg1">
                    <a:lumMod val="83000"/>
                  </a:schemeClr>
                </a:gs>
              </a:gsLst>
              <a:lin ang="1200000" scaled="0"/>
              <a:tileRect/>
            </a:gra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 name="TextBox 12"/>
            <p:cNvSpPr txBox="1"/>
            <p:nvPr/>
          </p:nvSpPr>
          <p:spPr>
            <a:xfrm>
              <a:off x="6386113" y="2351277"/>
              <a:ext cx="2219243" cy="1323603"/>
            </a:xfrm>
            <a:prstGeom prst="rect">
              <a:avLst/>
            </a:prstGeom>
            <a:noFill/>
            <a:effectLst/>
          </p:spPr>
          <p:txBody>
            <a:bodyPr wrap="square" rtlCol="0">
              <a:spAutoFit/>
            </a:bodyPr>
            <a:lstStyle/>
            <a:p>
              <a:pPr algn="ctr">
                <a:lnSpc>
                  <a:spcPts val="1950"/>
                </a:lnSpc>
              </a:pPr>
              <a:r>
                <a:rPr lang="en-US" dirty="0">
                  <a:ln w="6350">
                    <a:solidFill>
                      <a:schemeClr val="accent1">
                        <a:lumMod val="50000"/>
                      </a:schemeClr>
                    </a:solidFill>
                  </a:ln>
                  <a:solidFill>
                    <a:schemeClr val="accent3">
                      <a:lumMod val="60000"/>
                      <a:lumOff val="40000"/>
                    </a:schemeClr>
                  </a:solidFill>
                  <a:effectLst>
                    <a:outerShdw blurRad="50800" dist="38100" dir="2700000" algn="tl" rotWithShape="0">
                      <a:prstClr val="black">
                        <a:alpha val="40000"/>
                      </a:prstClr>
                    </a:outerShdw>
                  </a:effectLst>
                  <a:latin typeface="+mj-lt"/>
                </a:rPr>
                <a:t>Dept. of Energy</a:t>
              </a:r>
            </a:p>
            <a:p>
              <a:pPr algn="ctr">
                <a:lnSpc>
                  <a:spcPts val="1950"/>
                </a:lnSpc>
              </a:pPr>
              <a:r>
                <a:rPr lang="en-US" dirty="0">
                  <a:ln w="6350">
                    <a:solidFill>
                      <a:schemeClr val="accent1">
                        <a:lumMod val="50000"/>
                      </a:schemeClr>
                    </a:solidFill>
                  </a:ln>
                  <a:solidFill>
                    <a:schemeClr val="accent3">
                      <a:lumMod val="60000"/>
                      <a:lumOff val="40000"/>
                    </a:schemeClr>
                  </a:solidFill>
                  <a:effectLst>
                    <a:outerShdw blurRad="50800" dist="38100" dir="2700000" algn="tl" rotWithShape="0">
                      <a:prstClr val="black">
                        <a:alpha val="40000"/>
                      </a:prstClr>
                    </a:outerShdw>
                  </a:effectLst>
                  <a:latin typeface="+mj-lt"/>
                </a:rPr>
                <a:t>Project Management Office (PM)</a:t>
              </a:r>
              <a:endParaRPr lang="en-US" sz="1200" dirty="0">
                <a:solidFill>
                  <a:schemeClr val="tx2"/>
                </a:solidFill>
                <a:effectLst>
                  <a:innerShdw blurRad="88900" dist="63500" dir="13500000">
                    <a:prstClr val="black">
                      <a:alpha val="50000"/>
                    </a:prstClr>
                  </a:innerShdw>
                </a:effectLst>
                <a:latin typeface="Boulder" pitchFamily="2" charset="0"/>
              </a:endParaRPr>
            </a:p>
          </p:txBody>
        </p:sp>
      </p:grpSp>
      <p:sp>
        <p:nvSpPr>
          <p:cNvPr id="4" name="Rectangle: Rounded Corners 3"/>
          <p:cNvSpPr/>
          <p:nvPr/>
        </p:nvSpPr>
        <p:spPr>
          <a:xfrm rot="2700000">
            <a:off x="3145710" y="1734157"/>
            <a:ext cx="2977306" cy="3057775"/>
          </a:xfrm>
          <a:prstGeom prst="roundRect">
            <a:avLst>
              <a:gd name="adj" fmla="val 11587"/>
            </a:avLst>
          </a:prstGeom>
          <a:gradFill flip="none" rotWithShape="1">
            <a:gsLst>
              <a:gs pos="58000">
                <a:schemeClr val="bg1">
                  <a:lumMod val="99000"/>
                </a:schemeClr>
              </a:gs>
              <a:gs pos="1000">
                <a:schemeClr val="bg1">
                  <a:lumMod val="83000"/>
                </a:schemeClr>
              </a:gs>
            </a:gsLst>
            <a:lin ang="1200000" scaled="0"/>
            <a:tileRect/>
          </a:gra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5" name="main_text"/>
          <p:cNvSpPr txBox="1"/>
          <p:nvPr/>
        </p:nvSpPr>
        <p:spPr>
          <a:xfrm>
            <a:off x="2872979" y="2273239"/>
            <a:ext cx="3476416" cy="2386423"/>
          </a:xfrm>
          <a:prstGeom prst="rect">
            <a:avLst/>
          </a:prstGeom>
          <a:noFill/>
          <a:effectLst/>
        </p:spPr>
        <p:txBody>
          <a:bodyPr wrap="square" rtlCol="0">
            <a:spAutoFit/>
          </a:bodyPr>
          <a:lstStyle/>
          <a:p>
            <a:pPr algn="ctr">
              <a:lnSpc>
                <a:spcPts val="4700"/>
              </a:lnSpc>
            </a:pPr>
            <a:r>
              <a:rPr lang="en-US" sz="3600" dirty="0">
                <a:ln w="12700">
                  <a:solidFill>
                    <a:schemeClr val="accent1">
                      <a:lumMod val="50000"/>
                    </a:schemeClr>
                  </a:solidFill>
                </a:ln>
                <a:solidFill>
                  <a:schemeClr val="accent2"/>
                </a:solidFill>
                <a:effectLst>
                  <a:outerShdw blurRad="50800" dist="38100" dir="2700000" algn="tl" rotWithShape="0">
                    <a:prstClr val="black">
                      <a:alpha val="40000"/>
                    </a:prstClr>
                  </a:outerShdw>
                </a:effectLst>
                <a:latin typeface="+mj-lt"/>
              </a:rPr>
              <a:t>SNIPPET 3-1: BUDGET VS FUNDS  AND THE PMB</a:t>
            </a:r>
            <a:r>
              <a:rPr lang="en-US" sz="1400" dirty="0">
                <a:solidFill>
                  <a:schemeClr val="tx2"/>
                </a:solidFill>
                <a:effectLst>
                  <a:innerShdw blurRad="88900" dist="63500" dir="13500000">
                    <a:prstClr val="black">
                      <a:alpha val="50000"/>
                    </a:prstClr>
                  </a:innerShdw>
                </a:effectLst>
                <a:latin typeface="Boulder" pitchFamily="2" charset="0"/>
              </a:rPr>
              <a:t/>
            </a:r>
            <a:br>
              <a:rPr lang="en-US" sz="1400" dirty="0">
                <a:solidFill>
                  <a:schemeClr val="tx2"/>
                </a:solidFill>
                <a:effectLst>
                  <a:innerShdw blurRad="88900" dist="63500" dir="13500000">
                    <a:prstClr val="black">
                      <a:alpha val="50000"/>
                    </a:prstClr>
                  </a:innerShdw>
                </a:effectLst>
                <a:latin typeface="Boulder" pitchFamily="2" charset="0"/>
              </a:rPr>
            </a:br>
            <a:endParaRPr lang="en-US" sz="1050" dirty="0">
              <a:solidFill>
                <a:schemeClr val="tx2"/>
              </a:solidFill>
              <a:effectLst>
                <a:innerShdw blurRad="88900" dist="63500" dir="13500000">
                  <a:prstClr val="black">
                    <a:alpha val="50000"/>
                  </a:prstClr>
                </a:innerShdw>
              </a:effectLst>
              <a:latin typeface="Boulder" pitchFamily="2" charset="0"/>
            </a:endParaRPr>
          </a:p>
        </p:txBody>
      </p:sp>
      <p:sp>
        <p:nvSpPr>
          <p:cNvPr id="5" name="Slide Number Placeholder 4">
            <a:extLst>
              <a:ext uri="{FF2B5EF4-FFF2-40B4-BE49-F238E27FC236}">
                <a16:creationId xmlns:a16="http://schemas.microsoft.com/office/drawing/2014/main" xmlns="" id="{894CB924-A194-406A-8085-C5B4CC86E4E0}"/>
              </a:ext>
            </a:extLst>
          </p:cNvPr>
          <p:cNvSpPr>
            <a:spLocks noGrp="1"/>
          </p:cNvSpPr>
          <p:nvPr>
            <p:ph type="sldNum" sz="quarter" idx="12"/>
          </p:nvPr>
        </p:nvSpPr>
        <p:spPr/>
        <p:txBody>
          <a:bodyPr/>
          <a:lstStyle/>
          <a:p>
            <a:fld id="{78C9FED6-5643-491D-A880-49ECC1D2F6FF}" type="slidenum">
              <a:rPr lang="en-US" smtClean="0"/>
              <a:t>1</a:t>
            </a:fld>
            <a:endParaRPr lang="en-US" dirty="0"/>
          </a:p>
        </p:txBody>
      </p:sp>
    </p:spTree>
    <p:extLst>
      <p:ext uri="{BB962C8B-B14F-4D97-AF65-F5344CB8AC3E}">
        <p14:creationId xmlns:p14="http://schemas.microsoft.com/office/powerpoint/2010/main" val="4291848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withEffect">
                                  <p:stCondLst>
                                    <p:cond delay="500"/>
                                  </p:stCondLst>
                                  <p:childTnLst>
                                    <p:animMotion origin="layout" path="M -8.33333E-7 -4.44444E-6 L -0.08594 0.00255 " pathEditMode="relative" rAng="0" ptsTypes="AA">
                                      <p:cBhvr>
                                        <p:cTn id="6" dur="1700" fill="hold"/>
                                        <p:tgtEl>
                                          <p:spTgt spid="4"/>
                                        </p:tgtEl>
                                        <p:attrNameLst>
                                          <p:attrName>ppt_x</p:attrName>
                                          <p:attrName>ppt_y</p:attrName>
                                        </p:attrNameLst>
                                      </p:cBhvr>
                                      <p:rCtr x="-4306" y="116"/>
                                    </p:animMotion>
                                  </p:childTnLst>
                                </p:cTn>
                              </p:par>
                              <p:par>
                                <p:cTn id="7" presetID="42" presetClass="path" presetSubtype="0" accel="50000" decel="50000" fill="hold" grpId="0" nodeType="withEffect">
                                  <p:stCondLst>
                                    <p:cond delay="500"/>
                                  </p:stCondLst>
                                  <p:childTnLst>
                                    <p:animMotion origin="layout" path="M 1.94444E-6 1.85185E-6 L -0.08594 0.00254 " pathEditMode="relative" rAng="0" ptsTypes="AA">
                                      <p:cBhvr>
                                        <p:cTn id="8" dur="1700" fill="hold"/>
                                        <p:tgtEl>
                                          <p:spTgt spid="35"/>
                                        </p:tgtEl>
                                        <p:attrNameLst>
                                          <p:attrName>ppt_x</p:attrName>
                                          <p:attrName>ppt_y</p:attrName>
                                        </p:attrNameLst>
                                      </p:cBhvr>
                                      <p:rCtr x="-4306" y="116"/>
                                    </p:animMotion>
                                  </p:childTnLst>
                                </p:cTn>
                              </p:par>
                              <p:par>
                                <p:cTn id="9" presetID="10" presetClass="entr" presetSubtype="0" fill="hold" nodeType="withEffect">
                                  <p:stCondLst>
                                    <p:cond delay="50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900"/>
                                        <p:tgtEl>
                                          <p:spTgt spid="9"/>
                                        </p:tgtEl>
                                      </p:cBhvr>
                                    </p:animEffect>
                                  </p:childTnLst>
                                </p:cTn>
                              </p:par>
                              <p:par>
                                <p:cTn id="12" presetID="42" presetClass="path" presetSubtype="0" accel="50000" decel="50000" fill="hold" nodeType="withEffect">
                                  <p:stCondLst>
                                    <p:cond delay="500"/>
                                  </p:stCondLst>
                                  <p:childTnLst>
                                    <p:animMotion origin="layout" path="M -0.18524 -0.00254 L -0.08524 -0.00254 " pathEditMode="relative" rAng="0" ptsTypes="AA">
                                      <p:cBhvr>
                                        <p:cTn id="13" dur="1400" fill="hold"/>
                                        <p:tgtEl>
                                          <p:spTgt spid="9"/>
                                        </p:tgtEl>
                                        <p:attrNameLst>
                                          <p:attrName>ppt_x</p:attrName>
                                          <p:attrName>ppt_y</p:attrName>
                                        </p:attrNameLst>
                                      </p:cBhvr>
                                      <p:rCtr x="50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90600" y="276011"/>
            <a:ext cx="6115050" cy="857250"/>
          </a:xfrm>
        </p:spPr>
        <p:txBody>
          <a:bodyPr>
            <a:normAutofit/>
          </a:bodyPr>
          <a:lstStyle/>
          <a:p>
            <a:r>
              <a:rPr lang="en-US" sz="4000" dirty="0">
                <a:ln>
                  <a:solidFill>
                    <a:schemeClr val="accent1">
                      <a:lumMod val="50000"/>
                    </a:schemeClr>
                  </a:solidFill>
                </a:ln>
                <a:solidFill>
                  <a:schemeClr val="accent2"/>
                </a:solidFill>
                <a:effectLst>
                  <a:outerShdw blurRad="50800" dist="38100" dir="2700000" algn="tl" rotWithShape="0">
                    <a:prstClr val="black">
                      <a:alpha val="40000"/>
                    </a:prstClr>
                  </a:outerShdw>
                </a:effectLst>
              </a:rPr>
              <a:t>BAC vs EAC</a:t>
            </a:r>
            <a:endParaRPr lang="en-US" sz="4000" dirty="0"/>
          </a:p>
        </p:txBody>
      </p:sp>
      <p:sp>
        <p:nvSpPr>
          <p:cNvPr id="4" name="Content Placeholder 3"/>
          <p:cNvSpPr>
            <a:spLocks noGrp="1"/>
          </p:cNvSpPr>
          <p:nvPr>
            <p:ph idx="1"/>
          </p:nvPr>
        </p:nvSpPr>
        <p:spPr>
          <a:xfrm>
            <a:off x="441614" y="1383536"/>
            <a:ext cx="4511386" cy="4712463"/>
          </a:xfrm>
          <a:ln>
            <a:noFill/>
          </a:ln>
        </p:spPr>
        <p:txBody>
          <a:bodyPr>
            <a:normAutofit fontScale="92500"/>
          </a:bodyPr>
          <a:lstStyle/>
          <a:p>
            <a:pPr>
              <a:spcBef>
                <a:spcPts val="900"/>
              </a:spcBef>
              <a:spcAft>
                <a:spcPts val="900"/>
              </a:spcAft>
            </a:pPr>
            <a:r>
              <a:rPr lang="en-US" sz="2600" dirty="0">
                <a:solidFill>
                  <a:srgbClr val="00B050"/>
                </a:solidFill>
                <a:latin typeface="Franklin Gothic Medium" panose="020B0603020102020204" pitchFamily="34" charset="0"/>
              </a:rPr>
              <a:t>Budget At Completion </a:t>
            </a:r>
            <a:r>
              <a:rPr lang="en-US" sz="2600" dirty="0">
                <a:latin typeface="Franklin Gothic Medium" panose="020B0603020102020204" pitchFamily="34" charset="0"/>
              </a:rPr>
              <a:t>(</a:t>
            </a:r>
            <a:r>
              <a:rPr lang="en-US" sz="2600" dirty="0">
                <a:solidFill>
                  <a:srgbClr val="00B050"/>
                </a:solidFill>
                <a:latin typeface="Franklin Gothic Medium" panose="020B0603020102020204" pitchFamily="34" charset="0"/>
              </a:rPr>
              <a:t>BAC</a:t>
            </a:r>
            <a:r>
              <a:rPr lang="en-US" sz="2600" dirty="0">
                <a:latin typeface="Franklin Gothic Medium" panose="020B0603020102020204" pitchFamily="34" charset="0"/>
              </a:rPr>
              <a:t>)</a:t>
            </a:r>
          </a:p>
          <a:p>
            <a:pPr lvl="1">
              <a:spcBef>
                <a:spcPts val="900"/>
              </a:spcBef>
              <a:spcAft>
                <a:spcPts val="900"/>
              </a:spcAft>
            </a:pPr>
            <a:r>
              <a:rPr lang="en-US" sz="2200" dirty="0">
                <a:solidFill>
                  <a:srgbClr val="00B050"/>
                </a:solidFill>
                <a:latin typeface="Franklin Gothic Medium" panose="020B0603020102020204" pitchFamily="34" charset="0"/>
              </a:rPr>
              <a:t>Budget</a:t>
            </a:r>
            <a:r>
              <a:rPr lang="en-US" sz="2200" dirty="0">
                <a:latin typeface="Franklin Gothic Medium" panose="020B0603020102020204" pitchFamily="34" charset="0"/>
              </a:rPr>
              <a:t> </a:t>
            </a:r>
            <a:r>
              <a:rPr lang="en-US" sz="2200" dirty="0">
                <a:solidFill>
                  <a:schemeClr val="accent1">
                    <a:lumMod val="50000"/>
                  </a:schemeClr>
                </a:solidFill>
                <a:latin typeface="Franklin Gothic Medium" panose="020B0603020102020204" pitchFamily="34" charset="0"/>
              </a:rPr>
              <a:t>representing ALL authorized work (i.e., the SOW)</a:t>
            </a:r>
          </a:p>
          <a:p>
            <a:pPr lvl="1">
              <a:spcBef>
                <a:spcPts val="900"/>
              </a:spcBef>
              <a:spcAft>
                <a:spcPts val="900"/>
              </a:spcAft>
            </a:pPr>
            <a:r>
              <a:rPr lang="en-US" sz="2200" dirty="0">
                <a:solidFill>
                  <a:srgbClr val="00B050"/>
                </a:solidFill>
                <a:latin typeface="Franklin Gothic Medium" panose="020B0603020102020204" pitchFamily="34" charset="0"/>
              </a:rPr>
              <a:t>BAC</a:t>
            </a:r>
            <a:r>
              <a:rPr lang="en-US" sz="2200" dirty="0">
                <a:latin typeface="Franklin Gothic Medium" panose="020B0603020102020204" pitchFamily="34" charset="0"/>
              </a:rPr>
              <a:t> </a:t>
            </a:r>
            <a:r>
              <a:rPr lang="en-US" sz="2200" dirty="0">
                <a:solidFill>
                  <a:schemeClr val="accent1">
                    <a:lumMod val="50000"/>
                  </a:schemeClr>
                </a:solidFill>
                <a:latin typeface="Franklin Gothic Medium" panose="020B0603020102020204" pitchFamily="34" charset="0"/>
              </a:rPr>
              <a:t>cannot change without a change to the SOW, or appropriate approval of an OTB</a:t>
            </a:r>
          </a:p>
          <a:p>
            <a:pPr>
              <a:spcBef>
                <a:spcPts val="900"/>
              </a:spcBef>
              <a:spcAft>
                <a:spcPts val="900"/>
              </a:spcAft>
            </a:pPr>
            <a:r>
              <a:rPr lang="en-US" sz="2600" dirty="0">
                <a:solidFill>
                  <a:srgbClr val="FF0000"/>
                </a:solidFill>
                <a:latin typeface="Franklin Gothic Medium" panose="020B0603020102020204" pitchFamily="34" charset="0"/>
              </a:rPr>
              <a:t>Estimate At Completion </a:t>
            </a:r>
            <a:r>
              <a:rPr lang="en-US" sz="2600" dirty="0">
                <a:latin typeface="Franklin Gothic Medium" panose="020B0603020102020204" pitchFamily="34" charset="0"/>
              </a:rPr>
              <a:t>(</a:t>
            </a:r>
            <a:r>
              <a:rPr lang="en-US" sz="2600" dirty="0">
                <a:solidFill>
                  <a:srgbClr val="FF0000"/>
                </a:solidFill>
                <a:latin typeface="Franklin Gothic Medium" panose="020B0603020102020204" pitchFamily="34" charset="0"/>
              </a:rPr>
              <a:t>EAC</a:t>
            </a:r>
            <a:r>
              <a:rPr lang="en-US" sz="2600" dirty="0">
                <a:latin typeface="Franklin Gothic Medium" panose="020B0603020102020204" pitchFamily="34" charset="0"/>
              </a:rPr>
              <a:t>)</a:t>
            </a:r>
          </a:p>
          <a:p>
            <a:pPr lvl="1">
              <a:spcBef>
                <a:spcPts val="900"/>
              </a:spcBef>
              <a:spcAft>
                <a:spcPts val="900"/>
              </a:spcAft>
            </a:pPr>
            <a:r>
              <a:rPr lang="en-US" sz="2200" dirty="0">
                <a:solidFill>
                  <a:srgbClr val="FF0000"/>
                </a:solidFill>
                <a:latin typeface="Franklin Gothic Medium" panose="020B0603020102020204" pitchFamily="34" charset="0"/>
              </a:rPr>
              <a:t>Funding</a:t>
            </a:r>
            <a:r>
              <a:rPr lang="en-US" sz="2200" dirty="0">
                <a:latin typeface="Franklin Gothic Medium" panose="020B0603020102020204" pitchFamily="34" charset="0"/>
              </a:rPr>
              <a:t> </a:t>
            </a:r>
            <a:r>
              <a:rPr lang="en-US" sz="2200" dirty="0">
                <a:solidFill>
                  <a:schemeClr val="accent1">
                    <a:lumMod val="50000"/>
                  </a:schemeClr>
                </a:solidFill>
                <a:latin typeface="Franklin Gothic Medium" panose="020B0603020102020204" pitchFamily="34" charset="0"/>
              </a:rPr>
              <a:t>value representing ALL the money that will be spent.</a:t>
            </a:r>
          </a:p>
          <a:p>
            <a:pPr lvl="1">
              <a:spcBef>
                <a:spcPts val="900"/>
              </a:spcBef>
              <a:spcAft>
                <a:spcPts val="900"/>
              </a:spcAft>
            </a:pPr>
            <a:r>
              <a:rPr lang="en-US" sz="2200" u="sng" dirty="0">
                <a:solidFill>
                  <a:schemeClr val="accent1">
                    <a:lumMod val="50000"/>
                  </a:schemeClr>
                </a:solidFill>
                <a:latin typeface="Franklin Gothic Medium" panose="020B0603020102020204" pitchFamily="34" charset="0"/>
              </a:rPr>
              <a:t>Can</a:t>
            </a:r>
            <a:r>
              <a:rPr lang="en-US" sz="2200" dirty="0">
                <a:solidFill>
                  <a:schemeClr val="accent1">
                    <a:lumMod val="50000"/>
                  </a:schemeClr>
                </a:solidFill>
                <a:latin typeface="Franklin Gothic Medium" panose="020B0603020102020204" pitchFamily="34" charset="0"/>
              </a:rPr>
              <a:t> change without a change to the SOW.</a:t>
            </a:r>
          </a:p>
        </p:txBody>
      </p:sp>
      <p:pic>
        <p:nvPicPr>
          <p:cNvPr id="6" name="Picture 5">
            <a:extLst>
              <a:ext uri="{FF2B5EF4-FFF2-40B4-BE49-F238E27FC236}">
                <a16:creationId xmlns:a16="http://schemas.microsoft.com/office/drawing/2014/main" xmlns="" id="{4246E065-3F54-4EE2-BD97-F996514E97C1}"/>
              </a:ext>
            </a:extLst>
          </p:cNvPr>
          <p:cNvPicPr>
            <a:picLocks noChangeAspect="1"/>
          </p:cNvPicPr>
          <p:nvPr/>
        </p:nvPicPr>
        <p:blipFill>
          <a:blip r:embed="rId3"/>
          <a:stretch>
            <a:fillRect/>
          </a:stretch>
        </p:blipFill>
        <p:spPr>
          <a:xfrm>
            <a:off x="4938902" y="2057400"/>
            <a:ext cx="3857609" cy="3124200"/>
          </a:xfrm>
          <a:prstGeom prst="rect">
            <a:avLst/>
          </a:prstGeom>
        </p:spPr>
      </p:pic>
      <p:sp>
        <p:nvSpPr>
          <p:cNvPr id="7" name="Arrow: Right 6">
            <a:extLst>
              <a:ext uri="{FF2B5EF4-FFF2-40B4-BE49-F238E27FC236}">
                <a16:creationId xmlns:a16="http://schemas.microsoft.com/office/drawing/2014/main" xmlns="" id="{DC066448-2086-4E78-83E3-117903819C78}"/>
              </a:ext>
            </a:extLst>
          </p:cNvPr>
          <p:cNvSpPr/>
          <p:nvPr/>
        </p:nvSpPr>
        <p:spPr>
          <a:xfrm rot="2440779">
            <a:off x="7628498" y="2211315"/>
            <a:ext cx="781553" cy="203653"/>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Arrow: Right 7">
            <a:extLst>
              <a:ext uri="{FF2B5EF4-FFF2-40B4-BE49-F238E27FC236}">
                <a16:creationId xmlns:a16="http://schemas.microsoft.com/office/drawing/2014/main" xmlns="" id="{D5B33E67-CF9A-4D69-AC89-C811A069E25B}"/>
              </a:ext>
            </a:extLst>
          </p:cNvPr>
          <p:cNvSpPr/>
          <p:nvPr/>
        </p:nvSpPr>
        <p:spPr>
          <a:xfrm rot="2440779">
            <a:off x="7283008" y="2605289"/>
            <a:ext cx="824599" cy="212382"/>
          </a:xfrm>
          <a:prstGeom prst="rightArrow">
            <a:avLst/>
          </a:prstGeom>
          <a:solidFill>
            <a:srgbClr val="6FAA2D"/>
          </a:solidFill>
          <a:ln>
            <a:solidFill>
              <a:srgbClr val="6FA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Slide Number Placeholder 1">
            <a:extLst>
              <a:ext uri="{FF2B5EF4-FFF2-40B4-BE49-F238E27FC236}">
                <a16:creationId xmlns:a16="http://schemas.microsoft.com/office/drawing/2014/main" xmlns="" id="{686D82A7-2E97-4A85-84C0-EEC675FDDBB3}"/>
              </a:ext>
            </a:extLst>
          </p:cNvPr>
          <p:cNvSpPr>
            <a:spLocks noGrp="1"/>
          </p:cNvSpPr>
          <p:nvPr>
            <p:ph type="sldNum" sz="quarter" idx="12"/>
          </p:nvPr>
        </p:nvSpPr>
        <p:spPr/>
        <p:txBody>
          <a:bodyPr/>
          <a:lstStyle/>
          <a:p>
            <a:fld id="{78C9FED6-5643-491D-A880-49ECC1D2F6FF}" type="slidenum">
              <a:rPr lang="en-US" smtClean="0"/>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692728" y="1804112"/>
            <a:ext cx="7820891" cy="3645920"/>
          </a:xfrm>
        </p:spPr>
        <p:txBody>
          <a:bodyPr>
            <a:noAutofit/>
          </a:bodyPr>
          <a:lstStyle/>
          <a:p>
            <a:pPr marL="255985" indent="-255985">
              <a:spcBef>
                <a:spcPts val="450"/>
              </a:spcBef>
              <a:spcAft>
                <a:spcPts val="450"/>
              </a:spcAft>
              <a:tabLst>
                <a:tab pos="2057400" algn="l"/>
                <a:tab pos="3512344" algn="l"/>
                <a:tab pos="3858816" algn="l"/>
                <a:tab pos="4544616" algn="l"/>
                <a:tab pos="4883944" algn="l"/>
              </a:tabLst>
            </a:pPr>
            <a:r>
              <a:rPr lang="en-US" dirty="0">
                <a:solidFill>
                  <a:schemeClr val="accent1">
                    <a:lumMod val="50000"/>
                  </a:schemeClr>
                </a:solidFill>
                <a:latin typeface="Franklin Gothic Medium" panose="020B0603020102020204" pitchFamily="34" charset="0"/>
              </a:rPr>
              <a:t>Cost Variance will continue until the Budget Request is approved.</a:t>
            </a:r>
          </a:p>
          <a:p>
            <a:pPr marL="255985" indent="-255985">
              <a:spcBef>
                <a:spcPts val="450"/>
              </a:spcBef>
              <a:spcAft>
                <a:spcPts val="450"/>
              </a:spcAft>
              <a:tabLst>
                <a:tab pos="2057400" algn="l"/>
                <a:tab pos="3512344" algn="l"/>
                <a:tab pos="3858816" algn="l"/>
                <a:tab pos="4544616" algn="l"/>
                <a:tab pos="4883944" algn="l"/>
              </a:tabLst>
            </a:pPr>
            <a:endParaRPr lang="en-US" dirty="0"/>
          </a:p>
        </p:txBody>
      </p:sp>
      <p:sp>
        <p:nvSpPr>
          <p:cNvPr id="11" name="Title 6">
            <a:extLst>
              <a:ext uri="{FF2B5EF4-FFF2-40B4-BE49-F238E27FC236}">
                <a16:creationId xmlns:a16="http://schemas.microsoft.com/office/drawing/2014/main" xmlns="" id="{5823D13E-7E4A-4C2E-B3D0-155DB57472EB}"/>
              </a:ext>
            </a:extLst>
          </p:cNvPr>
          <p:cNvSpPr>
            <a:spLocks noGrp="1"/>
          </p:cNvSpPr>
          <p:nvPr>
            <p:ph type="title"/>
          </p:nvPr>
        </p:nvSpPr>
        <p:spPr>
          <a:xfrm>
            <a:off x="856375" y="206086"/>
            <a:ext cx="7493596" cy="1201882"/>
          </a:xfrm>
        </p:spPr>
        <p:txBody>
          <a:bodyPr>
            <a:noAutofit/>
          </a:bodyPr>
          <a:lstStyle/>
          <a:p>
            <a:r>
              <a:rPr lang="en-US" sz="3600" dirty="0">
                <a:ln>
                  <a:solidFill>
                    <a:schemeClr val="accent1">
                      <a:lumMod val="50000"/>
                    </a:schemeClr>
                  </a:solidFill>
                </a:ln>
                <a:solidFill>
                  <a:schemeClr val="accent2"/>
                </a:solidFill>
                <a:effectLst>
                  <a:outerShdw blurRad="50800" dist="38100" dir="2700000" algn="tl" rotWithShape="0">
                    <a:prstClr val="black">
                      <a:alpha val="40000"/>
                    </a:prstClr>
                  </a:outerShdw>
                </a:effectLst>
              </a:rPr>
              <a:t>EXAMPLES OF BUDGET AND FUNDS </a:t>
            </a:r>
            <a:r>
              <a:rPr lang="en-US" sz="3600" dirty="0">
                <a:ln>
                  <a:solidFill>
                    <a:schemeClr val="accent1">
                      <a:lumMod val="50000"/>
                    </a:schemeClr>
                  </a:solidFill>
                </a:ln>
                <a:solidFill>
                  <a:schemeClr val="accent2"/>
                </a:solidFill>
                <a:effectLst>
                  <a:outerShdw blurRad="50800" dist="38100" dir="2700000" algn="tl" rotWithShape="0">
                    <a:prstClr val="black">
                      <a:alpha val="40000"/>
                    </a:prstClr>
                  </a:outerShdw>
                </a:effectLst>
                <a:latin typeface="Viner Hand ITC" panose="03070502030502020203" pitchFamily="66" charset="0"/>
              </a:rPr>
              <a:t>CONFUSION</a:t>
            </a:r>
            <a:endParaRPr lang="en-US" sz="3600" dirty="0">
              <a:latin typeface="Viner Hand ITC" panose="03070502030502020203" pitchFamily="66" charset="0"/>
            </a:endParaRPr>
          </a:p>
        </p:txBody>
      </p:sp>
      <p:pic>
        <p:nvPicPr>
          <p:cNvPr id="12" name="Picture 2" descr="Bitmoji Image">
            <a:extLst>
              <a:ext uri="{FF2B5EF4-FFF2-40B4-BE49-F238E27FC236}">
                <a16:creationId xmlns:a16="http://schemas.microsoft.com/office/drawing/2014/main" xmlns="" id="{7BE44023-60D4-4CCE-8426-CEBA6F1E67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6525" y="3286124"/>
            <a:ext cx="3571875" cy="3571875"/>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xmlns="" id="{40C16B99-D3F8-49F9-91E6-6913019B3655}"/>
              </a:ext>
            </a:extLst>
          </p:cNvPr>
          <p:cNvSpPr>
            <a:spLocks noGrp="1"/>
          </p:cNvSpPr>
          <p:nvPr>
            <p:ph type="sldNum" sz="quarter" idx="12"/>
          </p:nvPr>
        </p:nvSpPr>
        <p:spPr/>
        <p:txBody>
          <a:bodyPr/>
          <a:lstStyle/>
          <a:p>
            <a:fld id="{78C9FED6-5643-491D-A880-49ECC1D2F6FF}" type="slidenum">
              <a:rPr lang="en-US" smtClean="0"/>
              <a:t>11</a:t>
            </a:fld>
            <a:endParaRPr lang="en-US"/>
          </a:p>
        </p:txBody>
      </p:sp>
    </p:spTree>
  </p:cSld>
  <p:clrMapOvr>
    <a:masterClrMapping/>
  </p:clrMapOvr>
  <p:transition advClick="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692728" y="1804112"/>
            <a:ext cx="7820891" cy="3645920"/>
          </a:xfrm>
        </p:spPr>
        <p:txBody>
          <a:bodyPr>
            <a:noAutofit/>
          </a:bodyPr>
          <a:lstStyle/>
          <a:p>
            <a:pPr marL="255985" indent="-255985">
              <a:spcBef>
                <a:spcPts val="450"/>
              </a:spcBef>
              <a:spcAft>
                <a:spcPts val="450"/>
              </a:spcAft>
              <a:tabLst>
                <a:tab pos="2057400" algn="l"/>
                <a:tab pos="3512344" algn="l"/>
                <a:tab pos="3858816" algn="l"/>
                <a:tab pos="4544616" algn="l"/>
                <a:tab pos="4883944" algn="l"/>
              </a:tabLst>
            </a:pPr>
            <a:r>
              <a:rPr lang="en-US" dirty="0">
                <a:solidFill>
                  <a:schemeClr val="accent1">
                    <a:lumMod val="50000"/>
                  </a:schemeClr>
                </a:solidFill>
                <a:latin typeface="Franklin Gothic Medium" panose="020B0603020102020204" pitchFamily="34" charset="0"/>
              </a:rPr>
              <a:t>I am requesting Management Reserve to fix the overrun.</a:t>
            </a:r>
          </a:p>
          <a:p>
            <a:pPr marL="255985" indent="-255985">
              <a:spcBef>
                <a:spcPts val="450"/>
              </a:spcBef>
              <a:spcAft>
                <a:spcPts val="450"/>
              </a:spcAft>
              <a:tabLst>
                <a:tab pos="2057400" algn="l"/>
                <a:tab pos="3512344" algn="l"/>
                <a:tab pos="3858816" algn="l"/>
                <a:tab pos="4544616" algn="l"/>
                <a:tab pos="4883944" algn="l"/>
              </a:tabLst>
            </a:pPr>
            <a:endParaRPr lang="en-US" dirty="0"/>
          </a:p>
        </p:txBody>
      </p:sp>
      <p:sp>
        <p:nvSpPr>
          <p:cNvPr id="13" name="Title 6">
            <a:extLst>
              <a:ext uri="{FF2B5EF4-FFF2-40B4-BE49-F238E27FC236}">
                <a16:creationId xmlns:a16="http://schemas.microsoft.com/office/drawing/2014/main" xmlns="" id="{822CE30F-5384-42D6-8090-D6F2BC8F18A6}"/>
              </a:ext>
            </a:extLst>
          </p:cNvPr>
          <p:cNvSpPr>
            <a:spLocks noGrp="1"/>
          </p:cNvSpPr>
          <p:nvPr>
            <p:ph type="title"/>
          </p:nvPr>
        </p:nvSpPr>
        <p:spPr>
          <a:xfrm>
            <a:off x="888404" y="550718"/>
            <a:ext cx="7493596" cy="1201882"/>
          </a:xfrm>
        </p:spPr>
        <p:txBody>
          <a:bodyPr>
            <a:noAutofit/>
          </a:bodyPr>
          <a:lstStyle/>
          <a:p>
            <a:r>
              <a:rPr lang="en-US" sz="3600" dirty="0">
                <a:ln>
                  <a:solidFill>
                    <a:schemeClr val="accent1">
                      <a:lumMod val="50000"/>
                    </a:schemeClr>
                  </a:solidFill>
                </a:ln>
                <a:solidFill>
                  <a:schemeClr val="accent2"/>
                </a:solidFill>
                <a:effectLst>
                  <a:outerShdw blurRad="50800" dist="38100" dir="2700000" algn="tl" rotWithShape="0">
                    <a:prstClr val="black">
                      <a:alpha val="40000"/>
                    </a:prstClr>
                  </a:outerShdw>
                </a:effectLst>
              </a:rPr>
              <a:t>EXAMPLES OF BUDGET AND FUNDS </a:t>
            </a:r>
            <a:r>
              <a:rPr lang="en-US" sz="3600" dirty="0">
                <a:ln>
                  <a:solidFill>
                    <a:schemeClr val="accent1">
                      <a:lumMod val="50000"/>
                    </a:schemeClr>
                  </a:solidFill>
                </a:ln>
                <a:solidFill>
                  <a:schemeClr val="accent2"/>
                </a:solidFill>
                <a:effectLst>
                  <a:outerShdw blurRad="50800" dist="38100" dir="2700000" algn="tl" rotWithShape="0">
                    <a:prstClr val="black">
                      <a:alpha val="40000"/>
                    </a:prstClr>
                  </a:outerShdw>
                </a:effectLst>
                <a:latin typeface="Viner Hand ITC" panose="03070502030502020203" pitchFamily="66" charset="0"/>
              </a:rPr>
              <a:t>CONFUSION</a:t>
            </a:r>
            <a:endParaRPr lang="en-US" sz="3600" dirty="0"/>
          </a:p>
        </p:txBody>
      </p:sp>
      <p:pic>
        <p:nvPicPr>
          <p:cNvPr id="15" name="Picture 14" descr="A picture containing indoor&#10;&#10;Description automatically generated">
            <a:extLst>
              <a:ext uri="{FF2B5EF4-FFF2-40B4-BE49-F238E27FC236}">
                <a16:creationId xmlns:a16="http://schemas.microsoft.com/office/drawing/2014/main" xmlns="" id="{CC782666-2D46-4AE5-B892-5EF5C17959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6600" y="3124200"/>
            <a:ext cx="2982468" cy="3924300"/>
          </a:xfrm>
          <a:prstGeom prst="rect">
            <a:avLst/>
          </a:prstGeom>
        </p:spPr>
      </p:pic>
      <p:sp>
        <p:nvSpPr>
          <p:cNvPr id="2" name="Slide Number Placeholder 1">
            <a:extLst>
              <a:ext uri="{FF2B5EF4-FFF2-40B4-BE49-F238E27FC236}">
                <a16:creationId xmlns:a16="http://schemas.microsoft.com/office/drawing/2014/main" xmlns="" id="{64974C97-D8B2-4BE3-9B19-857D91B9AAB8}"/>
              </a:ext>
            </a:extLst>
          </p:cNvPr>
          <p:cNvSpPr>
            <a:spLocks noGrp="1"/>
          </p:cNvSpPr>
          <p:nvPr>
            <p:ph type="sldNum" sz="quarter" idx="12"/>
          </p:nvPr>
        </p:nvSpPr>
        <p:spPr/>
        <p:txBody>
          <a:bodyPr/>
          <a:lstStyle/>
          <a:p>
            <a:fld id="{78C9FED6-5643-491D-A880-49ECC1D2F6FF}" type="slidenum">
              <a:rPr lang="en-US" smtClean="0"/>
              <a:t>12</a:t>
            </a:fld>
            <a:endParaRPr lang="en-US"/>
          </a:p>
        </p:txBody>
      </p:sp>
    </p:spTree>
    <p:extLst>
      <p:ext uri="{BB962C8B-B14F-4D97-AF65-F5344CB8AC3E}">
        <p14:creationId xmlns:p14="http://schemas.microsoft.com/office/powerpoint/2010/main" val="3867858968"/>
      </p:ext>
    </p:extLst>
  </p:cSld>
  <p:clrMapOvr>
    <a:masterClrMapping/>
  </p:clrMapOvr>
  <p:transition advClick="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692728" y="1804112"/>
            <a:ext cx="7820891" cy="3645920"/>
          </a:xfrm>
        </p:spPr>
        <p:txBody>
          <a:bodyPr>
            <a:noAutofit/>
          </a:bodyPr>
          <a:lstStyle/>
          <a:p>
            <a:pPr marL="255985" indent="-255985">
              <a:spcBef>
                <a:spcPts val="450"/>
              </a:spcBef>
              <a:spcAft>
                <a:spcPts val="450"/>
              </a:spcAft>
              <a:tabLst>
                <a:tab pos="2057400" algn="l"/>
                <a:tab pos="3512344" algn="l"/>
                <a:tab pos="3858816" algn="l"/>
                <a:tab pos="4544616" algn="l"/>
                <a:tab pos="4883944" algn="l"/>
              </a:tabLst>
            </a:pPr>
            <a:r>
              <a:rPr lang="en-US">
                <a:solidFill>
                  <a:schemeClr val="accent1">
                    <a:lumMod val="50000"/>
                  </a:schemeClr>
                </a:solidFill>
                <a:latin typeface="Franklin Gothic Medium" panose="020B0603020102020204" pitchFamily="34" charset="0"/>
              </a:rPr>
              <a:t>This control account is behind schedule because invoices are being paid late.</a:t>
            </a:r>
          </a:p>
          <a:p>
            <a:pPr marL="255985" indent="-255985">
              <a:spcBef>
                <a:spcPts val="450"/>
              </a:spcBef>
              <a:spcAft>
                <a:spcPts val="450"/>
              </a:spcAft>
              <a:tabLst>
                <a:tab pos="2057400" algn="l"/>
                <a:tab pos="3512344" algn="l"/>
                <a:tab pos="3858816" algn="l"/>
                <a:tab pos="4544616" algn="l"/>
                <a:tab pos="4883944" algn="l"/>
              </a:tabLst>
            </a:pPr>
            <a:endParaRPr lang="en-US" dirty="0"/>
          </a:p>
        </p:txBody>
      </p:sp>
      <p:sp>
        <p:nvSpPr>
          <p:cNvPr id="12" name="Title 6">
            <a:extLst>
              <a:ext uri="{FF2B5EF4-FFF2-40B4-BE49-F238E27FC236}">
                <a16:creationId xmlns:a16="http://schemas.microsoft.com/office/drawing/2014/main" xmlns="" id="{C7F97C71-97C5-4A71-9C80-DDF9D5431D05}"/>
              </a:ext>
            </a:extLst>
          </p:cNvPr>
          <p:cNvSpPr>
            <a:spLocks noGrp="1"/>
          </p:cNvSpPr>
          <p:nvPr>
            <p:ph type="title"/>
          </p:nvPr>
        </p:nvSpPr>
        <p:spPr>
          <a:xfrm>
            <a:off x="888404" y="550718"/>
            <a:ext cx="7493596" cy="1201882"/>
          </a:xfrm>
        </p:spPr>
        <p:txBody>
          <a:bodyPr>
            <a:noAutofit/>
          </a:bodyPr>
          <a:lstStyle/>
          <a:p>
            <a:r>
              <a:rPr lang="en-US" sz="3600" dirty="0">
                <a:ln>
                  <a:solidFill>
                    <a:schemeClr val="accent1">
                      <a:lumMod val="50000"/>
                    </a:schemeClr>
                  </a:solidFill>
                </a:ln>
                <a:solidFill>
                  <a:schemeClr val="accent2"/>
                </a:solidFill>
                <a:effectLst>
                  <a:outerShdw blurRad="50800" dist="38100" dir="2700000" algn="tl" rotWithShape="0">
                    <a:prstClr val="black">
                      <a:alpha val="40000"/>
                    </a:prstClr>
                  </a:outerShdw>
                </a:effectLst>
              </a:rPr>
              <a:t>EXAMPLES OF BUDGET AND FUNDS </a:t>
            </a:r>
            <a:r>
              <a:rPr lang="en-US" sz="3600" dirty="0">
                <a:ln>
                  <a:solidFill>
                    <a:schemeClr val="accent1">
                      <a:lumMod val="50000"/>
                    </a:schemeClr>
                  </a:solidFill>
                </a:ln>
                <a:solidFill>
                  <a:schemeClr val="accent2"/>
                </a:solidFill>
                <a:effectLst>
                  <a:outerShdw blurRad="50800" dist="38100" dir="2700000" algn="tl" rotWithShape="0">
                    <a:prstClr val="black">
                      <a:alpha val="40000"/>
                    </a:prstClr>
                  </a:outerShdw>
                </a:effectLst>
                <a:latin typeface="Viner Hand ITC" panose="03070502030502020203" pitchFamily="66" charset="0"/>
              </a:rPr>
              <a:t>CONFUSION</a:t>
            </a:r>
            <a:endParaRPr lang="en-US" sz="3600" dirty="0"/>
          </a:p>
        </p:txBody>
      </p:sp>
      <p:sp>
        <p:nvSpPr>
          <p:cNvPr id="2" name="Slide Number Placeholder 1">
            <a:extLst>
              <a:ext uri="{FF2B5EF4-FFF2-40B4-BE49-F238E27FC236}">
                <a16:creationId xmlns:a16="http://schemas.microsoft.com/office/drawing/2014/main" xmlns="" id="{B28A2868-7BA6-40EE-8DE3-A27028ECB41D}"/>
              </a:ext>
            </a:extLst>
          </p:cNvPr>
          <p:cNvSpPr>
            <a:spLocks noGrp="1"/>
          </p:cNvSpPr>
          <p:nvPr>
            <p:ph type="sldNum" sz="quarter" idx="12"/>
          </p:nvPr>
        </p:nvSpPr>
        <p:spPr/>
        <p:txBody>
          <a:bodyPr/>
          <a:lstStyle/>
          <a:p>
            <a:fld id="{78C9FED6-5643-491D-A880-49ECC1D2F6FF}" type="slidenum">
              <a:rPr lang="en-US" smtClean="0"/>
              <a:t>13</a:t>
            </a:fld>
            <a:endParaRPr lang="en-US"/>
          </a:p>
        </p:txBody>
      </p:sp>
      <p:pic>
        <p:nvPicPr>
          <p:cNvPr id="11" name="Picture 10" descr="A picture containing yellow, toy, holding, woman&#10;&#10;Description automatically generated">
            <a:extLst>
              <a:ext uri="{FF2B5EF4-FFF2-40B4-BE49-F238E27FC236}">
                <a16:creationId xmlns:a16="http://schemas.microsoft.com/office/drawing/2014/main" xmlns="" id="{77439CD3-4327-42B3-9AA5-F3D32F4977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3400" y="2500316"/>
            <a:ext cx="3028950" cy="4038600"/>
          </a:xfrm>
          <a:prstGeom prst="rect">
            <a:avLst/>
          </a:prstGeom>
        </p:spPr>
      </p:pic>
    </p:spTree>
    <p:extLst>
      <p:ext uri="{BB962C8B-B14F-4D97-AF65-F5344CB8AC3E}">
        <p14:creationId xmlns:p14="http://schemas.microsoft.com/office/powerpoint/2010/main" val="11449567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692728" y="1804112"/>
            <a:ext cx="7820891" cy="3645920"/>
          </a:xfrm>
        </p:spPr>
        <p:txBody>
          <a:bodyPr>
            <a:noAutofit/>
          </a:bodyPr>
          <a:lstStyle/>
          <a:p>
            <a:pPr marL="255985" indent="-255985">
              <a:spcBef>
                <a:spcPts val="450"/>
              </a:spcBef>
              <a:spcAft>
                <a:spcPts val="450"/>
              </a:spcAft>
              <a:tabLst>
                <a:tab pos="2057400" algn="l"/>
                <a:tab pos="3512344" algn="l"/>
                <a:tab pos="3858816" algn="l"/>
                <a:tab pos="4544616" algn="l"/>
                <a:tab pos="4883944" algn="l"/>
              </a:tabLst>
            </a:pPr>
            <a:r>
              <a:rPr lang="en-US" dirty="0">
                <a:solidFill>
                  <a:schemeClr val="accent1">
                    <a:lumMod val="50000"/>
                  </a:schemeClr>
                </a:solidFill>
                <a:latin typeface="Franklin Gothic Medium" panose="020B0603020102020204" pitchFamily="34" charset="0"/>
              </a:rPr>
              <a:t>I underspent my budget.</a:t>
            </a:r>
          </a:p>
          <a:p>
            <a:pPr marL="255985" indent="-255985">
              <a:spcBef>
                <a:spcPts val="450"/>
              </a:spcBef>
              <a:spcAft>
                <a:spcPts val="450"/>
              </a:spcAft>
              <a:tabLst>
                <a:tab pos="2057400" algn="l"/>
                <a:tab pos="3512344" algn="l"/>
                <a:tab pos="3858816" algn="l"/>
                <a:tab pos="4544616" algn="l"/>
                <a:tab pos="4883944" algn="l"/>
              </a:tabLst>
            </a:pPr>
            <a:endParaRPr lang="en-US" dirty="0"/>
          </a:p>
        </p:txBody>
      </p:sp>
      <p:sp>
        <p:nvSpPr>
          <p:cNvPr id="10" name="Title 6">
            <a:extLst>
              <a:ext uri="{FF2B5EF4-FFF2-40B4-BE49-F238E27FC236}">
                <a16:creationId xmlns:a16="http://schemas.microsoft.com/office/drawing/2014/main" xmlns="" id="{BC317538-3AC8-44BC-84C2-530DB410C57D}"/>
              </a:ext>
            </a:extLst>
          </p:cNvPr>
          <p:cNvSpPr>
            <a:spLocks noGrp="1"/>
          </p:cNvSpPr>
          <p:nvPr>
            <p:ph type="title"/>
          </p:nvPr>
        </p:nvSpPr>
        <p:spPr>
          <a:xfrm>
            <a:off x="888404" y="550718"/>
            <a:ext cx="7493596" cy="1201882"/>
          </a:xfrm>
        </p:spPr>
        <p:txBody>
          <a:bodyPr>
            <a:noAutofit/>
          </a:bodyPr>
          <a:lstStyle/>
          <a:p>
            <a:r>
              <a:rPr lang="en-US" sz="3600" dirty="0">
                <a:ln>
                  <a:solidFill>
                    <a:schemeClr val="accent1">
                      <a:lumMod val="50000"/>
                    </a:schemeClr>
                  </a:solidFill>
                </a:ln>
                <a:solidFill>
                  <a:schemeClr val="accent2"/>
                </a:solidFill>
                <a:effectLst>
                  <a:outerShdw blurRad="50800" dist="38100" dir="2700000" algn="tl" rotWithShape="0">
                    <a:prstClr val="black">
                      <a:alpha val="40000"/>
                    </a:prstClr>
                  </a:outerShdw>
                </a:effectLst>
              </a:rPr>
              <a:t>EXAMPLES OF BUDGET AND FUNDS </a:t>
            </a:r>
            <a:r>
              <a:rPr lang="en-US" sz="3600" dirty="0">
                <a:ln>
                  <a:solidFill>
                    <a:schemeClr val="accent1">
                      <a:lumMod val="50000"/>
                    </a:schemeClr>
                  </a:solidFill>
                </a:ln>
                <a:solidFill>
                  <a:schemeClr val="accent2"/>
                </a:solidFill>
                <a:effectLst>
                  <a:outerShdw blurRad="50800" dist="38100" dir="2700000" algn="tl" rotWithShape="0">
                    <a:prstClr val="black">
                      <a:alpha val="40000"/>
                    </a:prstClr>
                  </a:outerShdw>
                </a:effectLst>
                <a:latin typeface="Viner Hand ITC" panose="03070502030502020203" pitchFamily="66" charset="0"/>
              </a:rPr>
              <a:t>CONFUSION</a:t>
            </a:r>
            <a:endParaRPr lang="en-US" sz="3600" dirty="0"/>
          </a:p>
        </p:txBody>
      </p:sp>
      <p:pic>
        <p:nvPicPr>
          <p:cNvPr id="12" name="Picture 11" descr="A picture containing person, phone, wearing, cellphone&#10;&#10;Description automatically generated">
            <a:extLst>
              <a:ext uri="{FF2B5EF4-FFF2-40B4-BE49-F238E27FC236}">
                <a16:creationId xmlns:a16="http://schemas.microsoft.com/office/drawing/2014/main" xmlns="" id="{F1D09288-5878-4DF2-9A33-E03DC694FFF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38600" y="2819400"/>
            <a:ext cx="2667000" cy="3282461"/>
          </a:xfrm>
          <a:prstGeom prst="rect">
            <a:avLst/>
          </a:prstGeom>
        </p:spPr>
      </p:pic>
      <p:sp>
        <p:nvSpPr>
          <p:cNvPr id="2" name="Slide Number Placeholder 1">
            <a:extLst>
              <a:ext uri="{FF2B5EF4-FFF2-40B4-BE49-F238E27FC236}">
                <a16:creationId xmlns:a16="http://schemas.microsoft.com/office/drawing/2014/main" xmlns="" id="{284AF2C7-7C73-43A0-8B34-61A2725EC0DA}"/>
              </a:ext>
            </a:extLst>
          </p:cNvPr>
          <p:cNvSpPr>
            <a:spLocks noGrp="1"/>
          </p:cNvSpPr>
          <p:nvPr>
            <p:ph type="sldNum" sz="quarter" idx="12"/>
          </p:nvPr>
        </p:nvSpPr>
        <p:spPr/>
        <p:txBody>
          <a:bodyPr/>
          <a:lstStyle/>
          <a:p>
            <a:fld id="{78C9FED6-5643-491D-A880-49ECC1D2F6FF}" type="slidenum">
              <a:rPr lang="en-US" smtClean="0"/>
              <a:t>14</a:t>
            </a:fld>
            <a:endParaRPr lang="en-US"/>
          </a:p>
        </p:txBody>
      </p:sp>
    </p:spTree>
    <p:extLst>
      <p:ext uri="{BB962C8B-B14F-4D97-AF65-F5344CB8AC3E}">
        <p14:creationId xmlns:p14="http://schemas.microsoft.com/office/powerpoint/2010/main" val="201730794"/>
      </p:ext>
    </p:extLst>
  </p:cSld>
  <p:clrMapOvr>
    <a:masterClrMapping/>
  </p:clrMapOvr>
  <p:transition advClick="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692728" y="1804112"/>
            <a:ext cx="7820891" cy="3645920"/>
          </a:xfrm>
        </p:spPr>
        <p:txBody>
          <a:bodyPr>
            <a:noAutofit/>
          </a:bodyPr>
          <a:lstStyle/>
          <a:p>
            <a:pPr marL="255985" indent="-255985">
              <a:spcBef>
                <a:spcPts val="450"/>
              </a:spcBef>
              <a:spcAft>
                <a:spcPts val="450"/>
              </a:spcAft>
              <a:tabLst>
                <a:tab pos="2057400" algn="l"/>
                <a:tab pos="3512344" algn="l"/>
                <a:tab pos="3858816" algn="l"/>
                <a:tab pos="4544616" algn="l"/>
                <a:tab pos="4883944" algn="l"/>
              </a:tabLst>
            </a:pPr>
            <a:r>
              <a:rPr lang="en-US" dirty="0">
                <a:solidFill>
                  <a:schemeClr val="accent1">
                    <a:lumMod val="50000"/>
                  </a:schemeClr>
                </a:solidFill>
                <a:latin typeface="Franklin Gothic Medium" panose="020B0603020102020204" pitchFamily="34" charset="0"/>
              </a:rPr>
              <a:t>The Management Reserve has been spent.</a:t>
            </a:r>
          </a:p>
          <a:p>
            <a:pPr marL="0" indent="0">
              <a:spcBef>
                <a:spcPts val="450"/>
              </a:spcBef>
              <a:spcAft>
                <a:spcPts val="450"/>
              </a:spcAft>
              <a:buNone/>
              <a:tabLst>
                <a:tab pos="2057400" algn="l"/>
                <a:tab pos="3512344" algn="l"/>
                <a:tab pos="3858816" algn="l"/>
                <a:tab pos="4544616" algn="l"/>
                <a:tab pos="4883944" algn="l"/>
              </a:tabLst>
            </a:pPr>
            <a:endParaRPr lang="en-US" dirty="0"/>
          </a:p>
          <a:p>
            <a:pPr marL="255985" indent="-255985">
              <a:spcBef>
                <a:spcPts val="450"/>
              </a:spcBef>
              <a:spcAft>
                <a:spcPts val="450"/>
              </a:spcAft>
              <a:tabLst>
                <a:tab pos="2057400" algn="l"/>
                <a:tab pos="3512344" algn="l"/>
                <a:tab pos="3858816" algn="l"/>
                <a:tab pos="4544616" algn="l"/>
                <a:tab pos="4883944" algn="l"/>
              </a:tabLst>
            </a:pPr>
            <a:endParaRPr lang="en-US" dirty="0"/>
          </a:p>
        </p:txBody>
      </p:sp>
      <p:sp>
        <p:nvSpPr>
          <p:cNvPr id="10" name="Title 6">
            <a:extLst>
              <a:ext uri="{FF2B5EF4-FFF2-40B4-BE49-F238E27FC236}">
                <a16:creationId xmlns:a16="http://schemas.microsoft.com/office/drawing/2014/main" xmlns="" id="{318DE74A-C85B-483A-AA8C-C087D21A28EC}"/>
              </a:ext>
            </a:extLst>
          </p:cNvPr>
          <p:cNvSpPr txBox="1">
            <a:spLocks/>
          </p:cNvSpPr>
          <p:nvPr/>
        </p:nvSpPr>
        <p:spPr>
          <a:xfrm>
            <a:off x="888404" y="550718"/>
            <a:ext cx="7493596" cy="1201882"/>
          </a:xfrm>
          <a:prstGeom prst="rect">
            <a:avLst/>
          </a:prstGeom>
        </p:spPr>
        <p:txBody>
          <a:bodyPr vert="horz" lIns="91440" tIns="45720" rIns="91440" bIns="45720" rtlCol="0" anchor="ctr">
            <a:noAutofit/>
          </a:bodyPr>
          <a:lstStyle>
            <a:lvl1pPr algn="ctr" defTabSz="685800" rtl="0" eaLnBrk="1" latinLnBrk="0" hangingPunct="1">
              <a:spcBef>
                <a:spcPct val="0"/>
              </a:spcBef>
              <a:buNone/>
              <a:defRPr sz="3300" kern="1200">
                <a:solidFill>
                  <a:schemeClr val="tx1"/>
                </a:solidFill>
                <a:latin typeface="+mj-lt"/>
                <a:ea typeface="+mj-ea"/>
                <a:cs typeface="+mj-cs"/>
              </a:defRPr>
            </a:lvl1pPr>
          </a:lstStyle>
          <a:p>
            <a:r>
              <a:rPr lang="en-US" sz="3600" dirty="0">
                <a:ln>
                  <a:solidFill>
                    <a:schemeClr val="accent1">
                      <a:lumMod val="50000"/>
                    </a:schemeClr>
                  </a:solidFill>
                </a:ln>
                <a:solidFill>
                  <a:schemeClr val="accent2"/>
                </a:solidFill>
                <a:effectLst>
                  <a:outerShdw blurRad="50800" dist="38100" dir="2700000" algn="tl" rotWithShape="0">
                    <a:prstClr val="black">
                      <a:alpha val="40000"/>
                    </a:prstClr>
                  </a:outerShdw>
                </a:effectLst>
              </a:rPr>
              <a:t>EXAMPLES OF BUDGET AND FUNDS </a:t>
            </a:r>
            <a:r>
              <a:rPr lang="en-US" sz="3600" dirty="0">
                <a:ln>
                  <a:solidFill>
                    <a:schemeClr val="accent1">
                      <a:lumMod val="50000"/>
                    </a:schemeClr>
                  </a:solidFill>
                </a:ln>
                <a:solidFill>
                  <a:schemeClr val="accent2"/>
                </a:solidFill>
                <a:effectLst>
                  <a:outerShdw blurRad="50800" dist="38100" dir="2700000" algn="tl" rotWithShape="0">
                    <a:prstClr val="black">
                      <a:alpha val="40000"/>
                    </a:prstClr>
                  </a:outerShdw>
                </a:effectLst>
                <a:latin typeface="Viner Hand ITC" panose="03070502030502020203" pitchFamily="66" charset="0"/>
              </a:rPr>
              <a:t>CONFUSION</a:t>
            </a:r>
            <a:endParaRPr lang="en-US" sz="3600" dirty="0"/>
          </a:p>
        </p:txBody>
      </p:sp>
      <p:pic>
        <p:nvPicPr>
          <p:cNvPr id="12" name="Picture 11" descr="A picture containing person, holding, man, standing&#10;&#10;Description automatically generated">
            <a:extLst>
              <a:ext uri="{FF2B5EF4-FFF2-40B4-BE49-F238E27FC236}">
                <a16:creationId xmlns:a16="http://schemas.microsoft.com/office/drawing/2014/main" xmlns="" id="{58B3646E-FD5C-4170-B5D5-5B96B5D6B28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95537" y="2966161"/>
            <a:ext cx="1857663" cy="3341121"/>
          </a:xfrm>
          <a:prstGeom prst="rect">
            <a:avLst/>
          </a:prstGeom>
        </p:spPr>
      </p:pic>
      <p:sp>
        <p:nvSpPr>
          <p:cNvPr id="2" name="Slide Number Placeholder 1">
            <a:extLst>
              <a:ext uri="{FF2B5EF4-FFF2-40B4-BE49-F238E27FC236}">
                <a16:creationId xmlns:a16="http://schemas.microsoft.com/office/drawing/2014/main" xmlns="" id="{98791EAE-1755-4395-9055-8306CA767E89}"/>
              </a:ext>
            </a:extLst>
          </p:cNvPr>
          <p:cNvSpPr>
            <a:spLocks noGrp="1"/>
          </p:cNvSpPr>
          <p:nvPr>
            <p:ph type="sldNum" sz="quarter" idx="12"/>
          </p:nvPr>
        </p:nvSpPr>
        <p:spPr/>
        <p:txBody>
          <a:bodyPr/>
          <a:lstStyle/>
          <a:p>
            <a:fld id="{78C9FED6-5643-491D-A880-49ECC1D2F6FF}" type="slidenum">
              <a:rPr lang="en-US" smtClean="0"/>
              <a:t>15</a:t>
            </a:fld>
            <a:endParaRPr lang="en-US"/>
          </a:p>
        </p:txBody>
      </p:sp>
    </p:spTree>
    <p:extLst>
      <p:ext uri="{BB962C8B-B14F-4D97-AF65-F5344CB8AC3E}">
        <p14:creationId xmlns:p14="http://schemas.microsoft.com/office/powerpoint/2010/main" val="1625448704"/>
      </p:ext>
    </p:extLst>
  </p:cSld>
  <p:clrMapOvr>
    <a:masterClrMapping/>
  </p:clrMapOvr>
  <p:transition advClick="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762000" y="1804112"/>
            <a:ext cx="7751619" cy="3645920"/>
          </a:xfrm>
        </p:spPr>
        <p:txBody>
          <a:bodyPr>
            <a:noAutofit/>
          </a:bodyPr>
          <a:lstStyle/>
          <a:p>
            <a:pPr marL="255985" indent="-255985">
              <a:spcBef>
                <a:spcPts val="450"/>
              </a:spcBef>
              <a:spcAft>
                <a:spcPts val="450"/>
              </a:spcAft>
              <a:tabLst>
                <a:tab pos="2057400" algn="l"/>
                <a:tab pos="3512344" algn="l"/>
                <a:tab pos="3858816" algn="l"/>
                <a:tab pos="4544616" algn="l"/>
                <a:tab pos="4883944" algn="l"/>
              </a:tabLst>
            </a:pPr>
            <a:r>
              <a:rPr lang="en-US" b="1" dirty="0">
                <a:solidFill>
                  <a:schemeClr val="accent1">
                    <a:lumMod val="50000"/>
                  </a:schemeClr>
                </a:solidFill>
                <a:latin typeface="Franklin Gothic Medium" panose="020B0603020102020204" pitchFamily="34" charset="0"/>
              </a:rPr>
              <a:t>Based on the amount spent, I’ll be out of budget by February.</a:t>
            </a:r>
          </a:p>
          <a:p>
            <a:pPr marL="255985" indent="-255985">
              <a:spcBef>
                <a:spcPts val="450"/>
              </a:spcBef>
              <a:spcAft>
                <a:spcPts val="450"/>
              </a:spcAft>
              <a:tabLst>
                <a:tab pos="2057400" algn="l"/>
                <a:tab pos="3512344" algn="l"/>
                <a:tab pos="3858816" algn="l"/>
                <a:tab pos="4544616" algn="l"/>
                <a:tab pos="4883944" algn="l"/>
              </a:tabLst>
            </a:pPr>
            <a:endParaRPr lang="en-US" dirty="0"/>
          </a:p>
        </p:txBody>
      </p:sp>
      <p:sp>
        <p:nvSpPr>
          <p:cNvPr id="8" name="Title 6"/>
          <p:cNvSpPr>
            <a:spLocks noGrp="1"/>
          </p:cNvSpPr>
          <p:nvPr>
            <p:ph type="title"/>
          </p:nvPr>
        </p:nvSpPr>
        <p:spPr>
          <a:xfrm>
            <a:off x="888404" y="550718"/>
            <a:ext cx="7493596" cy="1201882"/>
          </a:xfrm>
        </p:spPr>
        <p:txBody>
          <a:bodyPr>
            <a:noAutofit/>
          </a:bodyPr>
          <a:lstStyle/>
          <a:p>
            <a:r>
              <a:rPr lang="en-US" sz="3600" dirty="0">
                <a:ln>
                  <a:solidFill>
                    <a:schemeClr val="accent1">
                      <a:lumMod val="50000"/>
                    </a:schemeClr>
                  </a:solidFill>
                </a:ln>
                <a:solidFill>
                  <a:schemeClr val="accent2"/>
                </a:solidFill>
                <a:effectLst>
                  <a:outerShdw blurRad="50800" dist="38100" dir="2700000" algn="tl" rotWithShape="0">
                    <a:prstClr val="black">
                      <a:alpha val="40000"/>
                    </a:prstClr>
                  </a:outerShdw>
                </a:effectLst>
              </a:rPr>
              <a:t>EXAMPLES OF BUDGET AND FUNDS </a:t>
            </a:r>
            <a:r>
              <a:rPr lang="en-US" sz="3600" dirty="0">
                <a:ln>
                  <a:solidFill>
                    <a:schemeClr val="accent1">
                      <a:lumMod val="50000"/>
                    </a:schemeClr>
                  </a:solidFill>
                </a:ln>
                <a:solidFill>
                  <a:schemeClr val="accent2"/>
                </a:solidFill>
                <a:effectLst>
                  <a:outerShdw blurRad="50800" dist="38100" dir="2700000" algn="tl" rotWithShape="0">
                    <a:prstClr val="black">
                      <a:alpha val="40000"/>
                    </a:prstClr>
                  </a:outerShdw>
                </a:effectLst>
                <a:latin typeface="Viner Hand ITC" panose="03070502030502020203" pitchFamily="66" charset="0"/>
              </a:rPr>
              <a:t>CONFUSION</a:t>
            </a:r>
            <a:endParaRPr lang="en-US" sz="3600" dirty="0"/>
          </a:p>
        </p:txBody>
      </p:sp>
      <p:pic>
        <p:nvPicPr>
          <p:cNvPr id="9" name="Picture 8">
            <a:extLst>
              <a:ext uri="{FF2B5EF4-FFF2-40B4-BE49-F238E27FC236}">
                <a16:creationId xmlns:a16="http://schemas.microsoft.com/office/drawing/2014/main" xmlns="" id="{CFB39000-45A3-4F7C-BC98-4E6E02F6C5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4554" y="3419491"/>
            <a:ext cx="2441296" cy="3451956"/>
          </a:xfrm>
          <a:prstGeom prst="rect">
            <a:avLst/>
          </a:prstGeom>
        </p:spPr>
      </p:pic>
      <p:sp>
        <p:nvSpPr>
          <p:cNvPr id="2" name="Slide Number Placeholder 1">
            <a:extLst>
              <a:ext uri="{FF2B5EF4-FFF2-40B4-BE49-F238E27FC236}">
                <a16:creationId xmlns:a16="http://schemas.microsoft.com/office/drawing/2014/main" xmlns="" id="{859D549E-0D9B-4615-90D6-C0A0CF9A5C2E}"/>
              </a:ext>
            </a:extLst>
          </p:cNvPr>
          <p:cNvSpPr>
            <a:spLocks noGrp="1"/>
          </p:cNvSpPr>
          <p:nvPr>
            <p:ph type="sldNum" sz="quarter" idx="12"/>
          </p:nvPr>
        </p:nvSpPr>
        <p:spPr/>
        <p:txBody>
          <a:bodyPr/>
          <a:lstStyle/>
          <a:p>
            <a:fld id="{78C9FED6-5643-491D-A880-49ECC1D2F6FF}" type="slidenum">
              <a:rPr lang="en-US" smtClean="0"/>
              <a:t>16</a:t>
            </a:fld>
            <a:endParaRPr lang="en-US"/>
          </a:p>
        </p:txBody>
      </p:sp>
    </p:spTree>
    <p:extLst>
      <p:ext uri="{BB962C8B-B14F-4D97-AF65-F5344CB8AC3E}">
        <p14:creationId xmlns:p14="http://schemas.microsoft.com/office/powerpoint/2010/main" val="554506318"/>
      </p:ext>
    </p:extLst>
  </p:cSld>
  <p:clrMapOvr>
    <a:masterClrMapping/>
  </p:clrMapOvr>
  <p:transition advClick="0"/>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8D70B121-56F4-4848-B38B-182089D909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xmlns="" id="{2D72A2C9-F3CA-4216-8BAD-FA4C970C3C4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a:extLst>
              <a:ext uri="{FF2B5EF4-FFF2-40B4-BE49-F238E27FC236}">
                <a16:creationId xmlns:a16="http://schemas.microsoft.com/office/drawing/2014/main" xmlns="" id="{0E7287B8-B022-46A6-BD3F-1CA164CF4D40}"/>
              </a:ext>
            </a:extLst>
          </p:cNvPr>
          <p:cNvSpPr>
            <a:spLocks noGrp="1"/>
          </p:cNvSpPr>
          <p:nvPr>
            <p:ph idx="1"/>
          </p:nvPr>
        </p:nvSpPr>
        <p:spPr>
          <a:xfrm>
            <a:off x="3699227" y="1035503"/>
            <a:ext cx="5063773" cy="4679497"/>
          </a:xfrm>
        </p:spPr>
        <p:txBody>
          <a:bodyPr vert="horz" lIns="91440" tIns="45720" rIns="91440" bIns="45720" rtlCol="0" anchor="ctr">
            <a:normAutofit/>
          </a:bodyPr>
          <a:lstStyle/>
          <a:p>
            <a:pPr defTabSz="914400">
              <a:lnSpc>
                <a:spcPct val="90000"/>
              </a:lnSpc>
              <a:spcBef>
                <a:spcPts val="1200"/>
              </a:spcBef>
              <a:buClr>
                <a:schemeClr val="tx2">
                  <a:lumMod val="50000"/>
                </a:schemeClr>
              </a:buClr>
              <a:buSzPct val="97000"/>
              <a:defRPr/>
            </a:pPr>
            <a:r>
              <a:rPr lang="en-US" sz="2400" dirty="0"/>
              <a:t>The System is predicated upon the concept of comparison:</a:t>
            </a:r>
          </a:p>
          <a:p>
            <a:pPr lvl="1" defTabSz="914400">
              <a:lnSpc>
                <a:spcPct val="90000"/>
              </a:lnSpc>
              <a:spcBef>
                <a:spcPts val="1200"/>
              </a:spcBef>
              <a:buClr>
                <a:schemeClr val="tx2">
                  <a:lumMod val="50000"/>
                </a:schemeClr>
              </a:buClr>
              <a:buSzPct val="97000"/>
              <a:defRPr/>
            </a:pPr>
            <a:r>
              <a:rPr lang="en-US" sz="2000" dirty="0"/>
              <a:t>Budget that is planned and scheduled versus budget that is performed or ‘earned’, i.e. BCWS to BCWP</a:t>
            </a:r>
          </a:p>
          <a:p>
            <a:pPr lvl="1" defTabSz="914400">
              <a:lnSpc>
                <a:spcPct val="90000"/>
              </a:lnSpc>
              <a:spcBef>
                <a:spcPts val="1200"/>
              </a:spcBef>
              <a:buClr>
                <a:schemeClr val="tx2">
                  <a:lumMod val="50000"/>
                </a:schemeClr>
              </a:buClr>
              <a:buSzPct val="97000"/>
              <a:defRPr/>
            </a:pPr>
            <a:r>
              <a:rPr lang="en-US" sz="2000" dirty="0"/>
              <a:t>Budget that is earned versus the funds it cost to complete, i.e. BCWP to ACWP. </a:t>
            </a:r>
          </a:p>
          <a:p>
            <a:pPr lvl="1" defTabSz="914400">
              <a:lnSpc>
                <a:spcPct val="90000"/>
              </a:lnSpc>
              <a:spcBef>
                <a:spcPts val="1200"/>
              </a:spcBef>
              <a:buClr>
                <a:schemeClr val="tx2">
                  <a:lumMod val="50000"/>
                </a:schemeClr>
              </a:buClr>
              <a:buSzPct val="97000"/>
              <a:defRPr/>
            </a:pPr>
            <a:r>
              <a:rPr lang="en-US" sz="2000" dirty="0"/>
              <a:t>Budget planned to complete versus estimated funds to complete the effort, i.e. Budget at Completion versus Estimate At Completion. </a:t>
            </a:r>
          </a:p>
        </p:txBody>
      </p:sp>
      <p:sp>
        <p:nvSpPr>
          <p:cNvPr id="5" name="Slide Number Placeholder 4">
            <a:extLst>
              <a:ext uri="{FF2B5EF4-FFF2-40B4-BE49-F238E27FC236}">
                <a16:creationId xmlns:a16="http://schemas.microsoft.com/office/drawing/2014/main" xmlns="" id="{3A83F88F-78A1-46F6-AC46-E3A071D63775}"/>
              </a:ext>
            </a:extLst>
          </p:cNvPr>
          <p:cNvSpPr>
            <a:spLocks noGrp="1"/>
          </p:cNvSpPr>
          <p:nvPr>
            <p:ph type="sldNum" sz="quarter" idx="4"/>
          </p:nvPr>
        </p:nvSpPr>
        <p:spPr>
          <a:xfrm>
            <a:off x="7928637" y="6033479"/>
            <a:ext cx="586712" cy="365125"/>
          </a:xfrm>
        </p:spPr>
        <p:txBody>
          <a:bodyPr vert="horz" lIns="91440" tIns="45720" rIns="91440" bIns="45720" rtlCol="0" anchor="ctr">
            <a:normAutofit/>
          </a:bodyPr>
          <a:lstStyle/>
          <a:p>
            <a:pPr algn="r">
              <a:spcAft>
                <a:spcPts val="600"/>
              </a:spcAft>
            </a:pPr>
            <a:fld id="{81582BD6-FC20-4557-852B-8433F8572D30}" type="slidenum">
              <a:rPr lang="en-US">
                <a:solidFill>
                  <a:schemeClr val="tx1">
                    <a:alpha val="80000"/>
                  </a:schemeClr>
                </a:solidFill>
                <a:latin typeface="+mn-lt"/>
                <a:cs typeface="+mn-cs"/>
              </a:rPr>
              <a:pPr algn="r">
                <a:spcAft>
                  <a:spcPts val="600"/>
                </a:spcAft>
              </a:pPr>
              <a:t>17</a:t>
            </a:fld>
            <a:endParaRPr lang="en-US">
              <a:solidFill>
                <a:schemeClr val="tx1">
                  <a:alpha val="80000"/>
                </a:schemeClr>
              </a:solidFill>
              <a:latin typeface="+mn-lt"/>
              <a:cs typeface="+mn-cs"/>
            </a:endParaRPr>
          </a:p>
        </p:txBody>
      </p:sp>
      <p:sp>
        <p:nvSpPr>
          <p:cNvPr id="9" name="Title 8">
            <a:extLst>
              <a:ext uri="{FF2B5EF4-FFF2-40B4-BE49-F238E27FC236}">
                <a16:creationId xmlns:a16="http://schemas.microsoft.com/office/drawing/2014/main" xmlns="" id="{8C5645E1-8CC2-44A8-B4A2-4B012A369463}"/>
              </a:ext>
            </a:extLst>
          </p:cNvPr>
          <p:cNvSpPr>
            <a:spLocks noGrp="1"/>
          </p:cNvSpPr>
          <p:nvPr>
            <p:ph type="title"/>
          </p:nvPr>
        </p:nvSpPr>
        <p:spPr>
          <a:xfrm>
            <a:off x="-2519314" y="2842816"/>
            <a:ext cx="8750427" cy="639763"/>
          </a:xfrm>
        </p:spPr>
        <p:txBody>
          <a:bodyPr/>
          <a:lstStyle/>
          <a:p>
            <a:r>
              <a:rPr lang="en-US" dirty="0"/>
              <a:t>Summary</a:t>
            </a:r>
          </a:p>
        </p:txBody>
      </p:sp>
      <p:sp>
        <p:nvSpPr>
          <p:cNvPr id="10" name="TextBox 9">
            <a:extLst>
              <a:ext uri="{FF2B5EF4-FFF2-40B4-BE49-F238E27FC236}">
                <a16:creationId xmlns:a16="http://schemas.microsoft.com/office/drawing/2014/main" xmlns="" id="{3480F314-F77B-4A71-9735-4492EC60E569}"/>
              </a:ext>
            </a:extLst>
          </p:cNvPr>
          <p:cNvSpPr txBox="1"/>
          <p:nvPr/>
        </p:nvSpPr>
        <p:spPr>
          <a:xfrm>
            <a:off x="1345949" y="5791200"/>
            <a:ext cx="6807451" cy="738664"/>
          </a:xfrm>
          <a:prstGeom prst="rect">
            <a:avLst/>
          </a:prstGeom>
          <a:solidFill>
            <a:schemeClr val="accent1">
              <a:lumMod val="75000"/>
            </a:schemeClr>
          </a:solidFill>
        </p:spPr>
        <p:txBody>
          <a:bodyPr wrap="square" rtlCol="0">
            <a:spAutoFit/>
          </a:bodyPr>
          <a:lstStyle/>
          <a:p>
            <a:r>
              <a:rPr lang="en-US" sz="2400" b="1" dirty="0"/>
              <a:t>If budgets and funds mix, the system fails.  </a:t>
            </a:r>
          </a:p>
          <a:p>
            <a:endParaRPr lang="en-US" dirty="0"/>
          </a:p>
        </p:txBody>
      </p:sp>
    </p:spTree>
    <p:extLst>
      <p:ext uri="{BB962C8B-B14F-4D97-AF65-F5344CB8AC3E}">
        <p14:creationId xmlns:p14="http://schemas.microsoft.com/office/powerpoint/2010/main" val="6321135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xmlns="" id="{229217B1-D04E-456B-843A-C528C0071A96}"/>
              </a:ext>
            </a:extLst>
          </p:cNvPr>
          <p:cNvSpPr txBox="1">
            <a:spLocks noGrp="1"/>
          </p:cNvSpPr>
          <p:nvPr>
            <p:ph idx="1"/>
          </p:nvPr>
        </p:nvSpPr>
        <p:spPr>
          <a:xfrm>
            <a:off x="457200" y="2895600"/>
            <a:ext cx="8229600" cy="3802853"/>
          </a:xfrm>
          <a:prstGeom prst="rect">
            <a:avLst/>
          </a:prstGeom>
          <a:solidFill>
            <a:schemeClr val="accent1">
              <a:lumMod val="75000"/>
            </a:schemeClr>
          </a:solidFill>
        </p:spPr>
        <p:txBody>
          <a:bodyPr rtlCol="0">
            <a:normAutofit/>
          </a:bodyPr>
          <a:lstStyle/>
          <a:p>
            <a:pPr marL="0" indent="0">
              <a:lnSpc>
                <a:spcPct val="110000"/>
              </a:lnSpc>
              <a:spcBef>
                <a:spcPts val="338"/>
              </a:spcBef>
              <a:buNone/>
            </a:pPr>
            <a:r>
              <a:rPr lang="en-US" sz="2000" b="1" dirty="0">
                <a:latin typeface="Arial" panose="020B0604020202020204" pitchFamily="34" charset="0"/>
                <a:cs typeface="Arial" panose="020B0604020202020204" pitchFamily="34" charset="0"/>
              </a:rPr>
              <a:t>For additional information, please browse our library at the following Project Management Earned Value Management websites.</a:t>
            </a:r>
          </a:p>
          <a:p>
            <a:pPr marL="0" indent="0">
              <a:lnSpc>
                <a:spcPct val="110000"/>
              </a:lnSpc>
              <a:spcBef>
                <a:spcPts val="338"/>
              </a:spcBef>
              <a:buNone/>
            </a:pPr>
            <a:endParaRPr lang="en-US" sz="2000" dirty="0">
              <a:latin typeface="Arial" panose="020B0604020202020204" pitchFamily="34" charset="0"/>
              <a:cs typeface="Arial" panose="020B0604020202020204" pitchFamily="34" charset="0"/>
            </a:endParaRPr>
          </a:p>
          <a:p>
            <a:pPr marL="0" indent="0">
              <a:lnSpc>
                <a:spcPct val="110000"/>
              </a:lnSpc>
              <a:spcBef>
                <a:spcPts val="338"/>
              </a:spcBef>
              <a:buNone/>
            </a:pPr>
            <a:r>
              <a:rPr lang="en-US" sz="2000" b="1" dirty="0">
                <a:latin typeface="Arial" panose="020B0604020202020204" pitchFamily="34" charset="0"/>
                <a:cs typeface="Arial" panose="020B0604020202020204" pitchFamily="34" charset="0"/>
              </a:rPr>
              <a:t>External:</a:t>
            </a:r>
          </a:p>
          <a:p>
            <a:pPr marL="0" indent="0">
              <a:lnSpc>
                <a:spcPct val="110000"/>
              </a:lnSpc>
              <a:spcBef>
                <a:spcPts val="338"/>
              </a:spcBef>
              <a:buNone/>
            </a:pPr>
            <a:r>
              <a:rPr lang="en-US" sz="2000" dirty="0">
                <a:latin typeface="Arial" panose="020B0604020202020204" pitchFamily="34" charset="0"/>
                <a:cs typeface="Arial" panose="020B0604020202020204" pitchFamily="34" charset="0"/>
              </a:rPr>
              <a:t>https://</a:t>
            </a:r>
            <a:r>
              <a:rPr lang="en-US" altLang="en-US" sz="2000"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xmlns="" val="tx"/>
                    </a:ext>
                  </a:extLst>
                </a:hlinkClick>
              </a:rPr>
              <a:t>www.energy.gov/projectmanagement/services-0/earned-value-management</a:t>
            </a:r>
            <a:endParaRPr lang="en-US" sz="2000" dirty="0">
              <a:latin typeface="Arial" panose="020B0604020202020204" pitchFamily="34" charset="0"/>
              <a:cs typeface="Arial" panose="020B0604020202020204" pitchFamily="34" charset="0"/>
            </a:endParaRPr>
          </a:p>
          <a:p>
            <a:pPr marL="0" indent="0">
              <a:lnSpc>
                <a:spcPct val="110000"/>
              </a:lnSpc>
              <a:spcBef>
                <a:spcPts val="338"/>
              </a:spcBef>
              <a:buNone/>
            </a:pPr>
            <a:endParaRPr lang="en-US" sz="2000" dirty="0">
              <a:latin typeface="Arial" panose="020B0604020202020204" pitchFamily="34" charset="0"/>
              <a:cs typeface="Arial" panose="020B0604020202020204" pitchFamily="34" charset="0"/>
            </a:endParaRPr>
          </a:p>
          <a:p>
            <a:pPr marL="0" indent="0">
              <a:lnSpc>
                <a:spcPct val="110000"/>
              </a:lnSpc>
              <a:spcBef>
                <a:spcPts val="338"/>
              </a:spcBef>
              <a:buNone/>
            </a:pPr>
            <a:r>
              <a:rPr lang="en-US" sz="2000" b="1" dirty="0">
                <a:latin typeface="Arial" panose="020B0604020202020204" pitchFamily="34" charset="0"/>
                <a:cs typeface="Arial" panose="020B0604020202020204" pitchFamily="34" charset="0"/>
              </a:rPr>
              <a:t>Internal:</a:t>
            </a:r>
          </a:p>
          <a:p>
            <a:pPr marL="0" indent="0">
              <a:lnSpc>
                <a:spcPct val="110000"/>
              </a:lnSpc>
              <a:spcBef>
                <a:spcPts val="338"/>
              </a:spcBef>
              <a:buNone/>
            </a:pPr>
            <a:r>
              <a:rPr lang="en-US" sz="2000" u="sng" dirty="0">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xmlns="" val="tx"/>
                    </a:ext>
                  </a:extLst>
                </a:hlinkClick>
              </a:rPr>
              <a:t>https://community.max.gov/display/DOEExternal/PM+EVM+Guidance</a:t>
            </a:r>
            <a:endParaRPr lang="en-US" sz="2000" dirty="0">
              <a:latin typeface="Arial" panose="020B0604020202020204" pitchFamily="34" charset="0"/>
              <a:cs typeface="Arial" panose="020B0604020202020204" pitchFamily="34" charset="0"/>
            </a:endParaRPr>
          </a:p>
          <a:p>
            <a:pPr>
              <a:lnSpc>
                <a:spcPct val="110000"/>
              </a:lnSpc>
            </a:pPr>
            <a:endParaRPr lang="en-US" sz="975" dirty="0"/>
          </a:p>
        </p:txBody>
      </p:sp>
      <p:sp>
        <p:nvSpPr>
          <p:cNvPr id="4" name="Slide Number Placeholder 3">
            <a:extLst>
              <a:ext uri="{FF2B5EF4-FFF2-40B4-BE49-F238E27FC236}">
                <a16:creationId xmlns:a16="http://schemas.microsoft.com/office/drawing/2014/main" xmlns="" id="{C46646A1-F3F2-4914-884A-02FD50762B39}"/>
              </a:ext>
            </a:extLst>
          </p:cNvPr>
          <p:cNvSpPr>
            <a:spLocks noGrp="1"/>
          </p:cNvSpPr>
          <p:nvPr>
            <p:ph type="sldNum" sz="quarter" idx="12"/>
          </p:nvPr>
        </p:nvSpPr>
        <p:spPr>
          <a:xfrm>
            <a:off x="8305800" y="6324600"/>
            <a:ext cx="680390" cy="373853"/>
          </a:xfrm>
        </p:spPr>
        <p:txBody>
          <a:bodyPr>
            <a:normAutofit/>
          </a:bodyPr>
          <a:lstStyle/>
          <a:p>
            <a:pPr>
              <a:lnSpc>
                <a:spcPct val="90000"/>
              </a:lnSpc>
              <a:spcAft>
                <a:spcPts val="450"/>
              </a:spcAft>
            </a:pPr>
            <a:fld id="{49BC6C7A-2ECB-4EA1-BA90-BFD30D2D1B64}" type="slidenum">
              <a:rPr lang="en-US" sz="1200"/>
              <a:pPr>
                <a:lnSpc>
                  <a:spcPct val="90000"/>
                </a:lnSpc>
                <a:spcAft>
                  <a:spcPts val="450"/>
                </a:spcAft>
              </a:pPr>
              <a:t>18</a:t>
            </a:fld>
            <a:endParaRPr lang="en-US" sz="2025" dirty="0"/>
          </a:p>
        </p:txBody>
      </p:sp>
      <p:pic>
        <p:nvPicPr>
          <p:cNvPr id="12" name="Picture 11">
            <a:extLst>
              <a:ext uri="{FF2B5EF4-FFF2-40B4-BE49-F238E27FC236}">
                <a16:creationId xmlns:a16="http://schemas.microsoft.com/office/drawing/2014/main" xmlns="" id="{642828AE-95E5-4045-AEF4-ADF286ADC1B9}"/>
              </a:ext>
            </a:extLst>
          </p:cNvPr>
          <p:cNvPicPr>
            <a:picLocks noChangeAspect="1"/>
          </p:cNvPicPr>
          <p:nvPr/>
        </p:nvPicPr>
        <p:blipFill rotWithShape="1">
          <a:blip r:embed="rId5"/>
          <a:srcRect t="19288"/>
          <a:stretch/>
        </p:blipFill>
        <p:spPr>
          <a:xfrm>
            <a:off x="2743200" y="304800"/>
            <a:ext cx="2843213" cy="2422663"/>
          </a:xfrm>
          <a:prstGeom prst="rect">
            <a:avLst/>
          </a:prstGeom>
        </p:spPr>
      </p:pic>
    </p:spTree>
    <p:extLst>
      <p:ext uri="{BB962C8B-B14F-4D97-AF65-F5344CB8AC3E}">
        <p14:creationId xmlns:p14="http://schemas.microsoft.com/office/powerpoint/2010/main" val="22292261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Rectangle 104"/>
          <p:cNvSpPr/>
          <p:nvPr/>
        </p:nvSpPr>
        <p:spPr>
          <a:xfrm>
            <a:off x="0" y="4919907"/>
            <a:ext cx="9144000" cy="1938092"/>
          </a:xfrm>
          <a:prstGeom prst="rect">
            <a:avLst/>
          </a:prstGeom>
          <a:gradFill flip="none" rotWithShape="1">
            <a:gsLst>
              <a:gs pos="97000">
                <a:schemeClr val="accent1"/>
              </a:gs>
              <a:gs pos="43000">
                <a:schemeClr val="accent1">
                  <a:lumMod val="80000"/>
                  <a:lumOff val="20000"/>
                </a:schemeClr>
              </a:gs>
            </a:gsLst>
            <a:lin ang="18900000" scaled="0"/>
            <a:tileRect/>
          </a:gradFill>
          <a:ln w="25400">
            <a:noFill/>
          </a:ln>
          <a:effectLst>
            <a:innerShdw blurRad="2540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80" name="Rectangle 1"/>
          <p:cNvSpPr/>
          <p:nvPr/>
        </p:nvSpPr>
        <p:spPr>
          <a:xfrm>
            <a:off x="4680588" y="3464116"/>
            <a:ext cx="3879559" cy="744068"/>
          </a:xfrm>
          <a:custGeom>
            <a:avLst/>
            <a:gdLst>
              <a:gd name="connsiteX0" fmla="*/ 0 w 5312110"/>
              <a:gd name="connsiteY0" fmla="*/ 0 h 792454"/>
              <a:gd name="connsiteX1" fmla="*/ 5312110 w 5312110"/>
              <a:gd name="connsiteY1" fmla="*/ 0 h 792454"/>
              <a:gd name="connsiteX2" fmla="*/ 5312110 w 5312110"/>
              <a:gd name="connsiteY2" fmla="*/ 792454 h 792454"/>
              <a:gd name="connsiteX3" fmla="*/ 0 w 5312110"/>
              <a:gd name="connsiteY3" fmla="*/ 792454 h 792454"/>
              <a:gd name="connsiteX4" fmla="*/ 0 w 5312110"/>
              <a:gd name="connsiteY4" fmla="*/ 0 h 792454"/>
              <a:gd name="connsiteX0" fmla="*/ 0 w 5522756"/>
              <a:gd name="connsiteY0" fmla="*/ 0 h 792454"/>
              <a:gd name="connsiteX1" fmla="*/ 5312110 w 5522756"/>
              <a:gd name="connsiteY1" fmla="*/ 0 h 792454"/>
              <a:gd name="connsiteX2" fmla="*/ 5522756 w 5522756"/>
              <a:gd name="connsiteY2" fmla="*/ 411454 h 792454"/>
              <a:gd name="connsiteX3" fmla="*/ 5312110 w 5522756"/>
              <a:gd name="connsiteY3" fmla="*/ 792454 h 792454"/>
              <a:gd name="connsiteX4" fmla="*/ 0 w 5522756"/>
              <a:gd name="connsiteY4" fmla="*/ 792454 h 792454"/>
              <a:gd name="connsiteX5" fmla="*/ 0 w 5522756"/>
              <a:gd name="connsiteY5" fmla="*/ 0 h 792454"/>
              <a:gd name="connsiteX0" fmla="*/ 0 w 5523548"/>
              <a:gd name="connsiteY0" fmla="*/ 0 h 792454"/>
              <a:gd name="connsiteX1" fmla="*/ 5312110 w 5523548"/>
              <a:gd name="connsiteY1" fmla="*/ 0 h 792454"/>
              <a:gd name="connsiteX2" fmla="*/ 5522756 w 5523548"/>
              <a:gd name="connsiteY2" fmla="*/ 411454 h 792454"/>
              <a:gd name="connsiteX3" fmla="*/ 5312110 w 5523548"/>
              <a:gd name="connsiteY3" fmla="*/ 792454 h 792454"/>
              <a:gd name="connsiteX4" fmla="*/ 0 w 5523548"/>
              <a:gd name="connsiteY4" fmla="*/ 792454 h 792454"/>
              <a:gd name="connsiteX5" fmla="*/ 0 w 5523548"/>
              <a:gd name="connsiteY5" fmla="*/ 0 h 792454"/>
              <a:gd name="connsiteX0" fmla="*/ 0 w 5524264"/>
              <a:gd name="connsiteY0" fmla="*/ 0 h 792454"/>
              <a:gd name="connsiteX1" fmla="*/ 5312110 w 5524264"/>
              <a:gd name="connsiteY1" fmla="*/ 0 h 792454"/>
              <a:gd name="connsiteX2" fmla="*/ 5522756 w 5524264"/>
              <a:gd name="connsiteY2" fmla="*/ 411454 h 792454"/>
              <a:gd name="connsiteX3" fmla="*/ 5312110 w 5524264"/>
              <a:gd name="connsiteY3" fmla="*/ 792454 h 792454"/>
              <a:gd name="connsiteX4" fmla="*/ 0 w 5524264"/>
              <a:gd name="connsiteY4" fmla="*/ 792454 h 792454"/>
              <a:gd name="connsiteX5" fmla="*/ 0 w 5524264"/>
              <a:gd name="connsiteY5" fmla="*/ 0 h 792454"/>
              <a:gd name="connsiteX0" fmla="*/ 0 w 5524510"/>
              <a:gd name="connsiteY0" fmla="*/ 0 h 792454"/>
              <a:gd name="connsiteX1" fmla="*/ 5312110 w 5524510"/>
              <a:gd name="connsiteY1" fmla="*/ 0 h 792454"/>
              <a:gd name="connsiteX2" fmla="*/ 5522756 w 5524510"/>
              <a:gd name="connsiteY2" fmla="*/ 411454 h 792454"/>
              <a:gd name="connsiteX3" fmla="*/ 5312110 w 5524510"/>
              <a:gd name="connsiteY3" fmla="*/ 792454 h 792454"/>
              <a:gd name="connsiteX4" fmla="*/ 0 w 5524510"/>
              <a:gd name="connsiteY4" fmla="*/ 792454 h 792454"/>
              <a:gd name="connsiteX5" fmla="*/ 0 w 5524510"/>
              <a:gd name="connsiteY5" fmla="*/ 0 h 792454"/>
              <a:gd name="connsiteX0" fmla="*/ 0 w 5523123"/>
              <a:gd name="connsiteY0" fmla="*/ 0 h 792454"/>
              <a:gd name="connsiteX1" fmla="*/ 5312110 w 5523123"/>
              <a:gd name="connsiteY1" fmla="*/ 0 h 792454"/>
              <a:gd name="connsiteX2" fmla="*/ 5522756 w 5523123"/>
              <a:gd name="connsiteY2" fmla="*/ 411454 h 792454"/>
              <a:gd name="connsiteX3" fmla="*/ 5312110 w 5523123"/>
              <a:gd name="connsiteY3" fmla="*/ 792454 h 792454"/>
              <a:gd name="connsiteX4" fmla="*/ 0 w 5523123"/>
              <a:gd name="connsiteY4" fmla="*/ 792454 h 792454"/>
              <a:gd name="connsiteX5" fmla="*/ 0 w 5523123"/>
              <a:gd name="connsiteY5" fmla="*/ 0 h 792454"/>
              <a:gd name="connsiteX0" fmla="*/ 0 w 5523123"/>
              <a:gd name="connsiteY0" fmla="*/ 0 h 792454"/>
              <a:gd name="connsiteX1" fmla="*/ 5312110 w 5523123"/>
              <a:gd name="connsiteY1" fmla="*/ 0 h 792454"/>
              <a:gd name="connsiteX2" fmla="*/ 5522756 w 5523123"/>
              <a:gd name="connsiteY2" fmla="*/ 411454 h 792454"/>
              <a:gd name="connsiteX3" fmla="*/ 5312110 w 5523123"/>
              <a:gd name="connsiteY3" fmla="*/ 792454 h 792454"/>
              <a:gd name="connsiteX4" fmla="*/ 0 w 5523123"/>
              <a:gd name="connsiteY4" fmla="*/ 792454 h 792454"/>
              <a:gd name="connsiteX5" fmla="*/ 0 w 5523123"/>
              <a:gd name="connsiteY5" fmla="*/ 0 h 792454"/>
              <a:gd name="connsiteX0" fmla="*/ 0 w 5523123"/>
              <a:gd name="connsiteY0" fmla="*/ 0 h 792454"/>
              <a:gd name="connsiteX1" fmla="*/ 5312110 w 5523123"/>
              <a:gd name="connsiteY1" fmla="*/ 0 h 792454"/>
              <a:gd name="connsiteX2" fmla="*/ 5522756 w 5523123"/>
              <a:gd name="connsiteY2" fmla="*/ 411454 h 792454"/>
              <a:gd name="connsiteX3" fmla="*/ 5312110 w 5523123"/>
              <a:gd name="connsiteY3" fmla="*/ 792454 h 792454"/>
              <a:gd name="connsiteX4" fmla="*/ 0 w 5523123"/>
              <a:gd name="connsiteY4" fmla="*/ 792454 h 792454"/>
              <a:gd name="connsiteX5" fmla="*/ 0 w 5523123"/>
              <a:gd name="connsiteY5" fmla="*/ 0 h 792454"/>
              <a:gd name="connsiteX0" fmla="*/ 0 w 5591888"/>
              <a:gd name="connsiteY0" fmla="*/ 0 h 792454"/>
              <a:gd name="connsiteX1" fmla="*/ 5312110 w 5591888"/>
              <a:gd name="connsiteY1" fmla="*/ 0 h 792454"/>
              <a:gd name="connsiteX2" fmla="*/ 5591680 w 5591888"/>
              <a:gd name="connsiteY2" fmla="*/ 411454 h 792454"/>
              <a:gd name="connsiteX3" fmla="*/ 5312110 w 5591888"/>
              <a:gd name="connsiteY3" fmla="*/ 792454 h 792454"/>
              <a:gd name="connsiteX4" fmla="*/ 0 w 5591888"/>
              <a:gd name="connsiteY4" fmla="*/ 792454 h 792454"/>
              <a:gd name="connsiteX5" fmla="*/ 0 w 5591888"/>
              <a:gd name="connsiteY5" fmla="*/ 0 h 792454"/>
              <a:gd name="connsiteX0" fmla="*/ 0 w 5591707"/>
              <a:gd name="connsiteY0" fmla="*/ 0 h 792454"/>
              <a:gd name="connsiteX1" fmla="*/ 5312110 w 5591707"/>
              <a:gd name="connsiteY1" fmla="*/ 0 h 792454"/>
              <a:gd name="connsiteX2" fmla="*/ 5591680 w 5591707"/>
              <a:gd name="connsiteY2" fmla="*/ 411454 h 792454"/>
              <a:gd name="connsiteX3" fmla="*/ 5312110 w 5591707"/>
              <a:gd name="connsiteY3" fmla="*/ 792454 h 792454"/>
              <a:gd name="connsiteX4" fmla="*/ 0 w 5591707"/>
              <a:gd name="connsiteY4" fmla="*/ 792454 h 792454"/>
              <a:gd name="connsiteX5" fmla="*/ 0 w 5591707"/>
              <a:gd name="connsiteY5" fmla="*/ 0 h 792454"/>
              <a:gd name="connsiteX0" fmla="*/ 0 w 5591888"/>
              <a:gd name="connsiteY0" fmla="*/ 0 h 792454"/>
              <a:gd name="connsiteX1" fmla="*/ 5312110 w 5591888"/>
              <a:gd name="connsiteY1" fmla="*/ 0 h 792454"/>
              <a:gd name="connsiteX2" fmla="*/ 5591680 w 5591888"/>
              <a:gd name="connsiteY2" fmla="*/ 411454 h 792454"/>
              <a:gd name="connsiteX3" fmla="*/ 5312110 w 5591888"/>
              <a:gd name="connsiteY3" fmla="*/ 792454 h 792454"/>
              <a:gd name="connsiteX4" fmla="*/ 0 w 5591888"/>
              <a:gd name="connsiteY4" fmla="*/ 792454 h 792454"/>
              <a:gd name="connsiteX5" fmla="*/ 0 w 5591888"/>
              <a:gd name="connsiteY5" fmla="*/ 0 h 792454"/>
              <a:gd name="connsiteX0" fmla="*/ 0 w 5591888"/>
              <a:gd name="connsiteY0" fmla="*/ 0 h 792454"/>
              <a:gd name="connsiteX1" fmla="*/ 5312110 w 5591888"/>
              <a:gd name="connsiteY1" fmla="*/ 0 h 792454"/>
              <a:gd name="connsiteX2" fmla="*/ 5591680 w 5591888"/>
              <a:gd name="connsiteY2" fmla="*/ 411454 h 792454"/>
              <a:gd name="connsiteX3" fmla="*/ 5312110 w 5591888"/>
              <a:gd name="connsiteY3" fmla="*/ 792454 h 792454"/>
              <a:gd name="connsiteX4" fmla="*/ 0 w 5591888"/>
              <a:gd name="connsiteY4" fmla="*/ 792454 h 792454"/>
              <a:gd name="connsiteX5" fmla="*/ 0 w 5591888"/>
              <a:gd name="connsiteY5" fmla="*/ 0 h 792454"/>
              <a:gd name="connsiteX0" fmla="*/ 0 w 5591872"/>
              <a:gd name="connsiteY0" fmla="*/ 0 h 792454"/>
              <a:gd name="connsiteX1" fmla="*/ 5312110 w 5591872"/>
              <a:gd name="connsiteY1" fmla="*/ 0 h 792454"/>
              <a:gd name="connsiteX2" fmla="*/ 5591680 w 5591872"/>
              <a:gd name="connsiteY2" fmla="*/ 411454 h 792454"/>
              <a:gd name="connsiteX3" fmla="*/ 5312110 w 5591872"/>
              <a:gd name="connsiteY3" fmla="*/ 792454 h 792454"/>
              <a:gd name="connsiteX4" fmla="*/ 0 w 5591872"/>
              <a:gd name="connsiteY4" fmla="*/ 792454 h 792454"/>
              <a:gd name="connsiteX5" fmla="*/ 0 w 5591872"/>
              <a:gd name="connsiteY5" fmla="*/ 0 h 792454"/>
              <a:gd name="connsiteX0" fmla="*/ 0 w 5591872"/>
              <a:gd name="connsiteY0" fmla="*/ 0 h 792454"/>
              <a:gd name="connsiteX1" fmla="*/ 5312110 w 5591872"/>
              <a:gd name="connsiteY1" fmla="*/ 0 h 792454"/>
              <a:gd name="connsiteX2" fmla="*/ 5591680 w 5591872"/>
              <a:gd name="connsiteY2" fmla="*/ 411454 h 792454"/>
              <a:gd name="connsiteX3" fmla="*/ 5312110 w 5591872"/>
              <a:gd name="connsiteY3" fmla="*/ 792454 h 792454"/>
              <a:gd name="connsiteX4" fmla="*/ 0 w 5591872"/>
              <a:gd name="connsiteY4" fmla="*/ 792454 h 792454"/>
              <a:gd name="connsiteX5" fmla="*/ 0 w 5591872"/>
              <a:gd name="connsiteY5" fmla="*/ 0 h 792454"/>
              <a:gd name="connsiteX0" fmla="*/ 0 w 5591872"/>
              <a:gd name="connsiteY0" fmla="*/ 0 h 792454"/>
              <a:gd name="connsiteX1" fmla="*/ 5312110 w 5591872"/>
              <a:gd name="connsiteY1" fmla="*/ 0 h 792454"/>
              <a:gd name="connsiteX2" fmla="*/ 5591680 w 5591872"/>
              <a:gd name="connsiteY2" fmla="*/ 411454 h 792454"/>
              <a:gd name="connsiteX3" fmla="*/ 5312110 w 5591872"/>
              <a:gd name="connsiteY3" fmla="*/ 792454 h 792454"/>
              <a:gd name="connsiteX4" fmla="*/ 0 w 5591872"/>
              <a:gd name="connsiteY4" fmla="*/ 792454 h 792454"/>
              <a:gd name="connsiteX5" fmla="*/ 0 w 5591872"/>
              <a:gd name="connsiteY5" fmla="*/ 0 h 792454"/>
              <a:gd name="connsiteX0" fmla="*/ 0 w 5749338"/>
              <a:gd name="connsiteY0" fmla="*/ 0 h 792454"/>
              <a:gd name="connsiteX1" fmla="*/ 5312110 w 5749338"/>
              <a:gd name="connsiteY1" fmla="*/ 0 h 792454"/>
              <a:gd name="connsiteX2" fmla="*/ 5466739 w 5749338"/>
              <a:gd name="connsiteY2" fmla="*/ 169982 h 792454"/>
              <a:gd name="connsiteX3" fmla="*/ 5591680 w 5749338"/>
              <a:gd name="connsiteY3" fmla="*/ 411454 h 792454"/>
              <a:gd name="connsiteX4" fmla="*/ 5312110 w 5749338"/>
              <a:gd name="connsiteY4" fmla="*/ 792454 h 792454"/>
              <a:gd name="connsiteX5" fmla="*/ 0 w 5749338"/>
              <a:gd name="connsiteY5" fmla="*/ 792454 h 792454"/>
              <a:gd name="connsiteX6" fmla="*/ 0 w 5749338"/>
              <a:gd name="connsiteY6" fmla="*/ 0 h 792454"/>
              <a:gd name="connsiteX0" fmla="*/ 0 w 5595721"/>
              <a:gd name="connsiteY0" fmla="*/ 0 h 792454"/>
              <a:gd name="connsiteX1" fmla="*/ 5312110 w 5595721"/>
              <a:gd name="connsiteY1" fmla="*/ 0 h 792454"/>
              <a:gd name="connsiteX2" fmla="*/ 5466739 w 5595721"/>
              <a:gd name="connsiteY2" fmla="*/ 169982 h 792454"/>
              <a:gd name="connsiteX3" fmla="*/ 5591680 w 5595721"/>
              <a:gd name="connsiteY3" fmla="*/ 411454 h 792454"/>
              <a:gd name="connsiteX4" fmla="*/ 5312110 w 5595721"/>
              <a:gd name="connsiteY4" fmla="*/ 792454 h 792454"/>
              <a:gd name="connsiteX5" fmla="*/ 0 w 5595721"/>
              <a:gd name="connsiteY5" fmla="*/ 792454 h 792454"/>
              <a:gd name="connsiteX6" fmla="*/ 0 w 5595721"/>
              <a:gd name="connsiteY6" fmla="*/ 0 h 792454"/>
              <a:gd name="connsiteX0" fmla="*/ 0 w 5596124"/>
              <a:gd name="connsiteY0" fmla="*/ 0 h 792454"/>
              <a:gd name="connsiteX1" fmla="*/ 5312110 w 5596124"/>
              <a:gd name="connsiteY1" fmla="*/ 0 h 792454"/>
              <a:gd name="connsiteX2" fmla="*/ 5466739 w 5596124"/>
              <a:gd name="connsiteY2" fmla="*/ 169982 h 792454"/>
              <a:gd name="connsiteX3" fmla="*/ 5591680 w 5596124"/>
              <a:gd name="connsiteY3" fmla="*/ 411454 h 792454"/>
              <a:gd name="connsiteX4" fmla="*/ 5312110 w 5596124"/>
              <a:gd name="connsiteY4" fmla="*/ 792454 h 792454"/>
              <a:gd name="connsiteX5" fmla="*/ 0 w 5596124"/>
              <a:gd name="connsiteY5" fmla="*/ 792454 h 792454"/>
              <a:gd name="connsiteX6" fmla="*/ 0 w 5596124"/>
              <a:gd name="connsiteY6" fmla="*/ 0 h 792454"/>
              <a:gd name="connsiteX0" fmla="*/ 0 w 5591721"/>
              <a:gd name="connsiteY0" fmla="*/ 0 h 792454"/>
              <a:gd name="connsiteX1" fmla="*/ 5312110 w 5591721"/>
              <a:gd name="connsiteY1" fmla="*/ 0 h 792454"/>
              <a:gd name="connsiteX2" fmla="*/ 5466739 w 5591721"/>
              <a:gd name="connsiteY2" fmla="*/ 169982 h 792454"/>
              <a:gd name="connsiteX3" fmla="*/ 5591680 w 5591721"/>
              <a:gd name="connsiteY3" fmla="*/ 411454 h 792454"/>
              <a:gd name="connsiteX4" fmla="*/ 5312110 w 5591721"/>
              <a:gd name="connsiteY4" fmla="*/ 792454 h 792454"/>
              <a:gd name="connsiteX5" fmla="*/ 0 w 5591721"/>
              <a:gd name="connsiteY5" fmla="*/ 792454 h 792454"/>
              <a:gd name="connsiteX6" fmla="*/ 0 w 5591721"/>
              <a:gd name="connsiteY6" fmla="*/ 0 h 792454"/>
              <a:gd name="connsiteX0" fmla="*/ 0 w 5592817"/>
              <a:gd name="connsiteY0" fmla="*/ 0 h 792454"/>
              <a:gd name="connsiteX1" fmla="*/ 5312110 w 5592817"/>
              <a:gd name="connsiteY1" fmla="*/ 0 h 792454"/>
              <a:gd name="connsiteX2" fmla="*/ 5466739 w 5592817"/>
              <a:gd name="connsiteY2" fmla="*/ 169982 h 792454"/>
              <a:gd name="connsiteX3" fmla="*/ 5591680 w 5592817"/>
              <a:gd name="connsiteY3" fmla="*/ 411454 h 792454"/>
              <a:gd name="connsiteX4" fmla="*/ 5312110 w 5592817"/>
              <a:gd name="connsiteY4" fmla="*/ 792454 h 792454"/>
              <a:gd name="connsiteX5" fmla="*/ 0 w 5592817"/>
              <a:gd name="connsiteY5" fmla="*/ 792454 h 792454"/>
              <a:gd name="connsiteX6" fmla="*/ 0 w 5592817"/>
              <a:gd name="connsiteY6" fmla="*/ 0 h 792454"/>
              <a:gd name="connsiteX0" fmla="*/ 0 w 5591721"/>
              <a:gd name="connsiteY0" fmla="*/ 0 h 792454"/>
              <a:gd name="connsiteX1" fmla="*/ 5312110 w 5591721"/>
              <a:gd name="connsiteY1" fmla="*/ 0 h 792454"/>
              <a:gd name="connsiteX2" fmla="*/ 5466739 w 5591721"/>
              <a:gd name="connsiteY2" fmla="*/ 169982 h 792454"/>
              <a:gd name="connsiteX3" fmla="*/ 5591680 w 5591721"/>
              <a:gd name="connsiteY3" fmla="*/ 411454 h 792454"/>
              <a:gd name="connsiteX4" fmla="*/ 5312110 w 5591721"/>
              <a:gd name="connsiteY4" fmla="*/ 792454 h 792454"/>
              <a:gd name="connsiteX5" fmla="*/ 0 w 5591721"/>
              <a:gd name="connsiteY5" fmla="*/ 792454 h 792454"/>
              <a:gd name="connsiteX6" fmla="*/ 0 w 5591721"/>
              <a:gd name="connsiteY6" fmla="*/ 0 h 792454"/>
              <a:gd name="connsiteX0" fmla="*/ 0 w 5591721"/>
              <a:gd name="connsiteY0" fmla="*/ 0 h 792454"/>
              <a:gd name="connsiteX1" fmla="*/ 5312110 w 5591721"/>
              <a:gd name="connsiteY1" fmla="*/ 0 h 792454"/>
              <a:gd name="connsiteX2" fmla="*/ 5466739 w 5591721"/>
              <a:gd name="connsiteY2" fmla="*/ 169982 h 792454"/>
              <a:gd name="connsiteX3" fmla="*/ 5591680 w 5591721"/>
              <a:gd name="connsiteY3" fmla="*/ 411454 h 792454"/>
              <a:gd name="connsiteX4" fmla="*/ 5312110 w 5591721"/>
              <a:gd name="connsiteY4" fmla="*/ 792454 h 792454"/>
              <a:gd name="connsiteX5" fmla="*/ 0 w 5591721"/>
              <a:gd name="connsiteY5" fmla="*/ 792454 h 792454"/>
              <a:gd name="connsiteX6" fmla="*/ 0 w 5591721"/>
              <a:gd name="connsiteY6" fmla="*/ 0 h 792454"/>
              <a:gd name="connsiteX0" fmla="*/ 0 w 5591717"/>
              <a:gd name="connsiteY0" fmla="*/ 0 h 792454"/>
              <a:gd name="connsiteX1" fmla="*/ 5312110 w 5591717"/>
              <a:gd name="connsiteY1" fmla="*/ 0 h 792454"/>
              <a:gd name="connsiteX2" fmla="*/ 5466739 w 5591717"/>
              <a:gd name="connsiteY2" fmla="*/ 169982 h 792454"/>
              <a:gd name="connsiteX3" fmla="*/ 5591680 w 5591717"/>
              <a:gd name="connsiteY3" fmla="*/ 411454 h 792454"/>
              <a:gd name="connsiteX4" fmla="*/ 5312110 w 5591717"/>
              <a:gd name="connsiteY4" fmla="*/ 792454 h 792454"/>
              <a:gd name="connsiteX5" fmla="*/ 0 w 5591717"/>
              <a:gd name="connsiteY5" fmla="*/ 792454 h 792454"/>
              <a:gd name="connsiteX6" fmla="*/ 0 w 5591717"/>
              <a:gd name="connsiteY6" fmla="*/ 0 h 792454"/>
              <a:gd name="connsiteX0" fmla="*/ 0 w 5591715"/>
              <a:gd name="connsiteY0" fmla="*/ 0 h 792454"/>
              <a:gd name="connsiteX1" fmla="*/ 5312110 w 5591715"/>
              <a:gd name="connsiteY1" fmla="*/ 0 h 792454"/>
              <a:gd name="connsiteX2" fmla="*/ 5466739 w 5591715"/>
              <a:gd name="connsiteY2" fmla="*/ 169982 h 792454"/>
              <a:gd name="connsiteX3" fmla="*/ 5591680 w 5591715"/>
              <a:gd name="connsiteY3" fmla="*/ 411454 h 792454"/>
              <a:gd name="connsiteX4" fmla="*/ 5312110 w 5591715"/>
              <a:gd name="connsiteY4" fmla="*/ 792454 h 792454"/>
              <a:gd name="connsiteX5" fmla="*/ 0 w 5591715"/>
              <a:gd name="connsiteY5" fmla="*/ 792454 h 792454"/>
              <a:gd name="connsiteX6" fmla="*/ 0 w 5591715"/>
              <a:gd name="connsiteY6" fmla="*/ 0 h 792454"/>
              <a:gd name="connsiteX0" fmla="*/ 0 w 5593377"/>
              <a:gd name="connsiteY0" fmla="*/ 0 h 792454"/>
              <a:gd name="connsiteX1" fmla="*/ 5312110 w 5593377"/>
              <a:gd name="connsiteY1" fmla="*/ 0 h 792454"/>
              <a:gd name="connsiteX2" fmla="*/ 5423877 w 5593377"/>
              <a:gd name="connsiteY2" fmla="*/ 127120 h 792454"/>
              <a:gd name="connsiteX3" fmla="*/ 5591680 w 5593377"/>
              <a:gd name="connsiteY3" fmla="*/ 411454 h 792454"/>
              <a:gd name="connsiteX4" fmla="*/ 5312110 w 5593377"/>
              <a:gd name="connsiteY4" fmla="*/ 792454 h 792454"/>
              <a:gd name="connsiteX5" fmla="*/ 0 w 5593377"/>
              <a:gd name="connsiteY5" fmla="*/ 792454 h 792454"/>
              <a:gd name="connsiteX6" fmla="*/ 0 w 5593377"/>
              <a:gd name="connsiteY6" fmla="*/ 0 h 792454"/>
              <a:gd name="connsiteX0" fmla="*/ 0 w 5594759"/>
              <a:gd name="connsiteY0" fmla="*/ 0 h 792454"/>
              <a:gd name="connsiteX1" fmla="*/ 5312110 w 5594759"/>
              <a:gd name="connsiteY1" fmla="*/ 0 h 792454"/>
              <a:gd name="connsiteX2" fmla="*/ 5452452 w 5594759"/>
              <a:gd name="connsiteY2" fmla="*/ 136645 h 792454"/>
              <a:gd name="connsiteX3" fmla="*/ 5591680 w 5594759"/>
              <a:gd name="connsiteY3" fmla="*/ 411454 h 792454"/>
              <a:gd name="connsiteX4" fmla="*/ 5312110 w 5594759"/>
              <a:gd name="connsiteY4" fmla="*/ 792454 h 792454"/>
              <a:gd name="connsiteX5" fmla="*/ 0 w 5594759"/>
              <a:gd name="connsiteY5" fmla="*/ 792454 h 792454"/>
              <a:gd name="connsiteX6" fmla="*/ 0 w 5594759"/>
              <a:gd name="connsiteY6" fmla="*/ 0 h 792454"/>
              <a:gd name="connsiteX0" fmla="*/ 0 w 5591709"/>
              <a:gd name="connsiteY0" fmla="*/ 0 h 792454"/>
              <a:gd name="connsiteX1" fmla="*/ 5312110 w 5591709"/>
              <a:gd name="connsiteY1" fmla="*/ 0 h 792454"/>
              <a:gd name="connsiteX2" fmla="*/ 5452452 w 5591709"/>
              <a:gd name="connsiteY2" fmla="*/ 136645 h 792454"/>
              <a:gd name="connsiteX3" fmla="*/ 5591680 w 5591709"/>
              <a:gd name="connsiteY3" fmla="*/ 411454 h 792454"/>
              <a:gd name="connsiteX4" fmla="*/ 5312110 w 5591709"/>
              <a:gd name="connsiteY4" fmla="*/ 792454 h 792454"/>
              <a:gd name="connsiteX5" fmla="*/ 0 w 5591709"/>
              <a:gd name="connsiteY5" fmla="*/ 792454 h 792454"/>
              <a:gd name="connsiteX6" fmla="*/ 0 w 5591709"/>
              <a:gd name="connsiteY6" fmla="*/ 0 h 792454"/>
              <a:gd name="connsiteX0" fmla="*/ 0 w 5592061"/>
              <a:gd name="connsiteY0" fmla="*/ 0 h 792454"/>
              <a:gd name="connsiteX1" fmla="*/ 5312110 w 5592061"/>
              <a:gd name="connsiteY1" fmla="*/ 0 h 792454"/>
              <a:gd name="connsiteX2" fmla="*/ 5452452 w 5592061"/>
              <a:gd name="connsiteY2" fmla="*/ 136645 h 792454"/>
              <a:gd name="connsiteX3" fmla="*/ 5591680 w 5592061"/>
              <a:gd name="connsiteY3" fmla="*/ 411454 h 792454"/>
              <a:gd name="connsiteX4" fmla="*/ 5312110 w 5592061"/>
              <a:gd name="connsiteY4" fmla="*/ 792454 h 792454"/>
              <a:gd name="connsiteX5" fmla="*/ 0 w 5592061"/>
              <a:gd name="connsiteY5" fmla="*/ 792454 h 792454"/>
              <a:gd name="connsiteX6" fmla="*/ 0 w 5592061"/>
              <a:gd name="connsiteY6" fmla="*/ 0 h 792454"/>
              <a:gd name="connsiteX0" fmla="*/ 0 w 5591712"/>
              <a:gd name="connsiteY0" fmla="*/ 0 h 792454"/>
              <a:gd name="connsiteX1" fmla="*/ 5312110 w 5591712"/>
              <a:gd name="connsiteY1" fmla="*/ 0 h 792454"/>
              <a:gd name="connsiteX2" fmla="*/ 5452452 w 5591712"/>
              <a:gd name="connsiteY2" fmla="*/ 136645 h 792454"/>
              <a:gd name="connsiteX3" fmla="*/ 5591680 w 5591712"/>
              <a:gd name="connsiteY3" fmla="*/ 411454 h 792454"/>
              <a:gd name="connsiteX4" fmla="*/ 5312110 w 5591712"/>
              <a:gd name="connsiteY4" fmla="*/ 792454 h 792454"/>
              <a:gd name="connsiteX5" fmla="*/ 0 w 5591712"/>
              <a:gd name="connsiteY5" fmla="*/ 792454 h 792454"/>
              <a:gd name="connsiteX6" fmla="*/ 0 w 5591712"/>
              <a:gd name="connsiteY6" fmla="*/ 0 h 792454"/>
              <a:gd name="connsiteX0" fmla="*/ 0 w 5591712"/>
              <a:gd name="connsiteY0" fmla="*/ 4762 h 797216"/>
              <a:gd name="connsiteX1" fmla="*/ 5240672 w 5591712"/>
              <a:gd name="connsiteY1" fmla="*/ 0 h 797216"/>
              <a:gd name="connsiteX2" fmla="*/ 5452452 w 5591712"/>
              <a:gd name="connsiteY2" fmla="*/ 141407 h 797216"/>
              <a:gd name="connsiteX3" fmla="*/ 5591680 w 5591712"/>
              <a:gd name="connsiteY3" fmla="*/ 416216 h 797216"/>
              <a:gd name="connsiteX4" fmla="*/ 5312110 w 5591712"/>
              <a:gd name="connsiteY4" fmla="*/ 797216 h 797216"/>
              <a:gd name="connsiteX5" fmla="*/ 0 w 5591712"/>
              <a:gd name="connsiteY5" fmla="*/ 797216 h 797216"/>
              <a:gd name="connsiteX6" fmla="*/ 0 w 5591712"/>
              <a:gd name="connsiteY6" fmla="*/ 4762 h 797216"/>
              <a:gd name="connsiteX0" fmla="*/ 0 w 5593723"/>
              <a:gd name="connsiteY0" fmla="*/ 4762 h 797216"/>
              <a:gd name="connsiteX1" fmla="*/ 5240672 w 5593723"/>
              <a:gd name="connsiteY1" fmla="*/ 0 h 797216"/>
              <a:gd name="connsiteX2" fmla="*/ 5428639 w 5593723"/>
              <a:gd name="connsiteY2" fmla="*/ 179507 h 797216"/>
              <a:gd name="connsiteX3" fmla="*/ 5591680 w 5593723"/>
              <a:gd name="connsiteY3" fmla="*/ 416216 h 797216"/>
              <a:gd name="connsiteX4" fmla="*/ 5312110 w 5593723"/>
              <a:gd name="connsiteY4" fmla="*/ 797216 h 797216"/>
              <a:gd name="connsiteX5" fmla="*/ 0 w 5593723"/>
              <a:gd name="connsiteY5" fmla="*/ 797216 h 797216"/>
              <a:gd name="connsiteX6" fmla="*/ 0 w 5593723"/>
              <a:gd name="connsiteY6" fmla="*/ 4762 h 797216"/>
              <a:gd name="connsiteX0" fmla="*/ 0 w 5593793"/>
              <a:gd name="connsiteY0" fmla="*/ 4762 h 797216"/>
              <a:gd name="connsiteX1" fmla="*/ 5240672 w 5593793"/>
              <a:gd name="connsiteY1" fmla="*/ 0 h 797216"/>
              <a:gd name="connsiteX2" fmla="*/ 5428639 w 5593793"/>
              <a:gd name="connsiteY2" fmla="*/ 179507 h 797216"/>
              <a:gd name="connsiteX3" fmla="*/ 5591680 w 5593793"/>
              <a:gd name="connsiteY3" fmla="*/ 416216 h 797216"/>
              <a:gd name="connsiteX4" fmla="*/ 5312110 w 5593793"/>
              <a:gd name="connsiteY4" fmla="*/ 797216 h 797216"/>
              <a:gd name="connsiteX5" fmla="*/ 0 w 5593793"/>
              <a:gd name="connsiteY5" fmla="*/ 797216 h 797216"/>
              <a:gd name="connsiteX6" fmla="*/ 0 w 5593793"/>
              <a:gd name="connsiteY6" fmla="*/ 4762 h 797216"/>
              <a:gd name="connsiteX0" fmla="*/ 0 w 5563230"/>
              <a:gd name="connsiteY0" fmla="*/ 4762 h 797216"/>
              <a:gd name="connsiteX1" fmla="*/ 5240672 w 5563230"/>
              <a:gd name="connsiteY1" fmla="*/ 0 h 797216"/>
              <a:gd name="connsiteX2" fmla="*/ 5428639 w 5563230"/>
              <a:gd name="connsiteY2" fmla="*/ 179507 h 797216"/>
              <a:gd name="connsiteX3" fmla="*/ 5560724 w 5563230"/>
              <a:gd name="connsiteY3" fmla="*/ 416216 h 797216"/>
              <a:gd name="connsiteX4" fmla="*/ 5312110 w 5563230"/>
              <a:gd name="connsiteY4" fmla="*/ 797216 h 797216"/>
              <a:gd name="connsiteX5" fmla="*/ 0 w 5563230"/>
              <a:gd name="connsiteY5" fmla="*/ 797216 h 797216"/>
              <a:gd name="connsiteX6" fmla="*/ 0 w 5563230"/>
              <a:gd name="connsiteY6" fmla="*/ 4762 h 797216"/>
              <a:gd name="connsiteX0" fmla="*/ 0 w 5560725"/>
              <a:gd name="connsiteY0" fmla="*/ 4762 h 797216"/>
              <a:gd name="connsiteX1" fmla="*/ 5240672 w 5560725"/>
              <a:gd name="connsiteY1" fmla="*/ 0 h 797216"/>
              <a:gd name="connsiteX2" fmla="*/ 5428639 w 5560725"/>
              <a:gd name="connsiteY2" fmla="*/ 179507 h 797216"/>
              <a:gd name="connsiteX3" fmla="*/ 5560724 w 5560725"/>
              <a:gd name="connsiteY3" fmla="*/ 416216 h 797216"/>
              <a:gd name="connsiteX4" fmla="*/ 5312110 w 5560725"/>
              <a:gd name="connsiteY4" fmla="*/ 797216 h 797216"/>
              <a:gd name="connsiteX5" fmla="*/ 0 w 5560725"/>
              <a:gd name="connsiteY5" fmla="*/ 797216 h 797216"/>
              <a:gd name="connsiteX6" fmla="*/ 0 w 5560725"/>
              <a:gd name="connsiteY6" fmla="*/ 4762 h 797216"/>
              <a:gd name="connsiteX0" fmla="*/ 0 w 5562839"/>
              <a:gd name="connsiteY0" fmla="*/ 4762 h 797216"/>
              <a:gd name="connsiteX1" fmla="*/ 5240672 w 5562839"/>
              <a:gd name="connsiteY1" fmla="*/ 0 h 797216"/>
              <a:gd name="connsiteX2" fmla="*/ 5421495 w 5562839"/>
              <a:gd name="connsiteY2" fmla="*/ 179507 h 797216"/>
              <a:gd name="connsiteX3" fmla="*/ 5560724 w 5562839"/>
              <a:gd name="connsiteY3" fmla="*/ 416216 h 797216"/>
              <a:gd name="connsiteX4" fmla="*/ 5312110 w 5562839"/>
              <a:gd name="connsiteY4" fmla="*/ 797216 h 797216"/>
              <a:gd name="connsiteX5" fmla="*/ 0 w 5562839"/>
              <a:gd name="connsiteY5" fmla="*/ 797216 h 797216"/>
              <a:gd name="connsiteX6" fmla="*/ 0 w 5562839"/>
              <a:gd name="connsiteY6" fmla="*/ 4762 h 797216"/>
              <a:gd name="connsiteX0" fmla="*/ 0 w 5563064"/>
              <a:gd name="connsiteY0" fmla="*/ 4762 h 797216"/>
              <a:gd name="connsiteX1" fmla="*/ 5240672 w 5563064"/>
              <a:gd name="connsiteY1" fmla="*/ 0 h 797216"/>
              <a:gd name="connsiteX2" fmla="*/ 5421495 w 5563064"/>
              <a:gd name="connsiteY2" fmla="*/ 179507 h 797216"/>
              <a:gd name="connsiteX3" fmla="*/ 5560724 w 5563064"/>
              <a:gd name="connsiteY3" fmla="*/ 416216 h 797216"/>
              <a:gd name="connsiteX4" fmla="*/ 5312110 w 5563064"/>
              <a:gd name="connsiteY4" fmla="*/ 797216 h 797216"/>
              <a:gd name="connsiteX5" fmla="*/ 0 w 5563064"/>
              <a:gd name="connsiteY5" fmla="*/ 797216 h 797216"/>
              <a:gd name="connsiteX6" fmla="*/ 0 w 5563064"/>
              <a:gd name="connsiteY6" fmla="*/ 4762 h 797216"/>
              <a:gd name="connsiteX0" fmla="*/ 0 w 5562450"/>
              <a:gd name="connsiteY0" fmla="*/ 4762 h 797216"/>
              <a:gd name="connsiteX1" fmla="*/ 5240672 w 5562450"/>
              <a:gd name="connsiteY1" fmla="*/ 0 h 797216"/>
              <a:gd name="connsiteX2" fmla="*/ 5409589 w 5562450"/>
              <a:gd name="connsiteY2" fmla="*/ 174745 h 797216"/>
              <a:gd name="connsiteX3" fmla="*/ 5560724 w 5562450"/>
              <a:gd name="connsiteY3" fmla="*/ 416216 h 797216"/>
              <a:gd name="connsiteX4" fmla="*/ 5312110 w 5562450"/>
              <a:gd name="connsiteY4" fmla="*/ 797216 h 797216"/>
              <a:gd name="connsiteX5" fmla="*/ 0 w 5562450"/>
              <a:gd name="connsiteY5" fmla="*/ 797216 h 797216"/>
              <a:gd name="connsiteX6" fmla="*/ 0 w 5562450"/>
              <a:gd name="connsiteY6" fmla="*/ 4762 h 797216"/>
              <a:gd name="connsiteX0" fmla="*/ 0 w 5562640"/>
              <a:gd name="connsiteY0" fmla="*/ 4762 h 797216"/>
              <a:gd name="connsiteX1" fmla="*/ 5240672 w 5562640"/>
              <a:gd name="connsiteY1" fmla="*/ 0 h 797216"/>
              <a:gd name="connsiteX2" fmla="*/ 5409589 w 5562640"/>
              <a:gd name="connsiteY2" fmla="*/ 174745 h 797216"/>
              <a:gd name="connsiteX3" fmla="*/ 5560724 w 5562640"/>
              <a:gd name="connsiteY3" fmla="*/ 416216 h 797216"/>
              <a:gd name="connsiteX4" fmla="*/ 5312110 w 5562640"/>
              <a:gd name="connsiteY4" fmla="*/ 797216 h 797216"/>
              <a:gd name="connsiteX5" fmla="*/ 0 w 5562640"/>
              <a:gd name="connsiteY5" fmla="*/ 797216 h 797216"/>
              <a:gd name="connsiteX6" fmla="*/ 0 w 5562640"/>
              <a:gd name="connsiteY6" fmla="*/ 4762 h 797216"/>
              <a:gd name="connsiteX0" fmla="*/ 0 w 5562322"/>
              <a:gd name="connsiteY0" fmla="*/ 4762 h 797216"/>
              <a:gd name="connsiteX1" fmla="*/ 5240672 w 5562322"/>
              <a:gd name="connsiteY1" fmla="*/ 0 h 797216"/>
              <a:gd name="connsiteX2" fmla="*/ 5409589 w 5562322"/>
              <a:gd name="connsiteY2" fmla="*/ 174745 h 797216"/>
              <a:gd name="connsiteX3" fmla="*/ 5560724 w 5562322"/>
              <a:gd name="connsiteY3" fmla="*/ 416216 h 797216"/>
              <a:gd name="connsiteX4" fmla="*/ 5312110 w 5562322"/>
              <a:gd name="connsiteY4" fmla="*/ 797216 h 797216"/>
              <a:gd name="connsiteX5" fmla="*/ 0 w 5562322"/>
              <a:gd name="connsiteY5" fmla="*/ 797216 h 797216"/>
              <a:gd name="connsiteX6" fmla="*/ 0 w 5562322"/>
              <a:gd name="connsiteY6" fmla="*/ 4762 h 797216"/>
              <a:gd name="connsiteX0" fmla="*/ 0 w 5562450"/>
              <a:gd name="connsiteY0" fmla="*/ 4762 h 797216"/>
              <a:gd name="connsiteX1" fmla="*/ 5240672 w 5562450"/>
              <a:gd name="connsiteY1" fmla="*/ 0 h 797216"/>
              <a:gd name="connsiteX2" fmla="*/ 5409589 w 5562450"/>
              <a:gd name="connsiteY2" fmla="*/ 174745 h 797216"/>
              <a:gd name="connsiteX3" fmla="*/ 5560724 w 5562450"/>
              <a:gd name="connsiteY3" fmla="*/ 416216 h 797216"/>
              <a:gd name="connsiteX4" fmla="*/ 5312110 w 5562450"/>
              <a:gd name="connsiteY4" fmla="*/ 797216 h 797216"/>
              <a:gd name="connsiteX5" fmla="*/ 0 w 5562450"/>
              <a:gd name="connsiteY5" fmla="*/ 797216 h 797216"/>
              <a:gd name="connsiteX6" fmla="*/ 0 w 5562450"/>
              <a:gd name="connsiteY6" fmla="*/ 4762 h 797216"/>
              <a:gd name="connsiteX0" fmla="*/ 0 w 5562450"/>
              <a:gd name="connsiteY0" fmla="*/ 4762 h 797216"/>
              <a:gd name="connsiteX1" fmla="*/ 5240672 w 5562450"/>
              <a:gd name="connsiteY1" fmla="*/ 0 h 797216"/>
              <a:gd name="connsiteX2" fmla="*/ 5409589 w 5562450"/>
              <a:gd name="connsiteY2" fmla="*/ 174745 h 797216"/>
              <a:gd name="connsiteX3" fmla="*/ 5560724 w 5562450"/>
              <a:gd name="connsiteY3" fmla="*/ 416216 h 797216"/>
              <a:gd name="connsiteX4" fmla="*/ 5312110 w 5562450"/>
              <a:gd name="connsiteY4" fmla="*/ 797216 h 797216"/>
              <a:gd name="connsiteX5" fmla="*/ 0 w 5562450"/>
              <a:gd name="connsiteY5" fmla="*/ 797216 h 797216"/>
              <a:gd name="connsiteX6" fmla="*/ 0 w 5562450"/>
              <a:gd name="connsiteY6" fmla="*/ 4762 h 797216"/>
              <a:gd name="connsiteX0" fmla="*/ 0 w 5562450"/>
              <a:gd name="connsiteY0" fmla="*/ 4762 h 797216"/>
              <a:gd name="connsiteX1" fmla="*/ 5240672 w 5562450"/>
              <a:gd name="connsiteY1" fmla="*/ 0 h 797216"/>
              <a:gd name="connsiteX2" fmla="*/ 5409589 w 5562450"/>
              <a:gd name="connsiteY2" fmla="*/ 174745 h 797216"/>
              <a:gd name="connsiteX3" fmla="*/ 5560724 w 5562450"/>
              <a:gd name="connsiteY3" fmla="*/ 416216 h 797216"/>
              <a:gd name="connsiteX4" fmla="*/ 5312110 w 5562450"/>
              <a:gd name="connsiteY4" fmla="*/ 797216 h 797216"/>
              <a:gd name="connsiteX5" fmla="*/ 0 w 5562450"/>
              <a:gd name="connsiteY5" fmla="*/ 797216 h 797216"/>
              <a:gd name="connsiteX6" fmla="*/ 0 w 5562450"/>
              <a:gd name="connsiteY6" fmla="*/ 4762 h 797216"/>
              <a:gd name="connsiteX0" fmla="*/ 0 w 5562450"/>
              <a:gd name="connsiteY0" fmla="*/ 4762 h 797216"/>
              <a:gd name="connsiteX1" fmla="*/ 5240672 w 5562450"/>
              <a:gd name="connsiteY1" fmla="*/ 0 h 797216"/>
              <a:gd name="connsiteX2" fmla="*/ 5409589 w 5562450"/>
              <a:gd name="connsiteY2" fmla="*/ 174745 h 797216"/>
              <a:gd name="connsiteX3" fmla="*/ 5560724 w 5562450"/>
              <a:gd name="connsiteY3" fmla="*/ 416216 h 797216"/>
              <a:gd name="connsiteX4" fmla="*/ 5312110 w 5562450"/>
              <a:gd name="connsiteY4" fmla="*/ 797216 h 797216"/>
              <a:gd name="connsiteX5" fmla="*/ 0 w 5562450"/>
              <a:gd name="connsiteY5" fmla="*/ 797216 h 797216"/>
              <a:gd name="connsiteX6" fmla="*/ 0 w 5562450"/>
              <a:gd name="connsiteY6" fmla="*/ 4762 h 797216"/>
              <a:gd name="connsiteX0" fmla="*/ 0 w 5562678"/>
              <a:gd name="connsiteY0" fmla="*/ 4762 h 797216"/>
              <a:gd name="connsiteX1" fmla="*/ 5240672 w 5562678"/>
              <a:gd name="connsiteY1" fmla="*/ 0 h 797216"/>
              <a:gd name="connsiteX2" fmla="*/ 5414352 w 5562678"/>
              <a:gd name="connsiteY2" fmla="*/ 174745 h 797216"/>
              <a:gd name="connsiteX3" fmla="*/ 5560724 w 5562678"/>
              <a:gd name="connsiteY3" fmla="*/ 416216 h 797216"/>
              <a:gd name="connsiteX4" fmla="*/ 5312110 w 5562678"/>
              <a:gd name="connsiteY4" fmla="*/ 797216 h 797216"/>
              <a:gd name="connsiteX5" fmla="*/ 0 w 5562678"/>
              <a:gd name="connsiteY5" fmla="*/ 797216 h 797216"/>
              <a:gd name="connsiteX6" fmla="*/ 0 w 5562678"/>
              <a:gd name="connsiteY6" fmla="*/ 4762 h 797216"/>
              <a:gd name="connsiteX0" fmla="*/ 0 w 5739778"/>
              <a:gd name="connsiteY0" fmla="*/ 4762 h 797216"/>
              <a:gd name="connsiteX1" fmla="*/ 5240672 w 5739778"/>
              <a:gd name="connsiteY1" fmla="*/ 0 h 797216"/>
              <a:gd name="connsiteX2" fmla="*/ 5414352 w 5739778"/>
              <a:gd name="connsiteY2" fmla="*/ 174745 h 797216"/>
              <a:gd name="connsiteX3" fmla="*/ 5560724 w 5739778"/>
              <a:gd name="connsiteY3" fmla="*/ 416216 h 797216"/>
              <a:gd name="connsiteX4" fmla="*/ 5436137 w 5739778"/>
              <a:gd name="connsiteY4" fmla="*/ 625766 h 797216"/>
              <a:gd name="connsiteX5" fmla="*/ 5312110 w 5739778"/>
              <a:gd name="connsiteY5" fmla="*/ 797216 h 797216"/>
              <a:gd name="connsiteX6" fmla="*/ 0 w 5739778"/>
              <a:gd name="connsiteY6" fmla="*/ 797216 h 797216"/>
              <a:gd name="connsiteX7" fmla="*/ 0 w 5739778"/>
              <a:gd name="connsiteY7" fmla="*/ 4762 h 797216"/>
              <a:gd name="connsiteX0" fmla="*/ 0 w 5736852"/>
              <a:gd name="connsiteY0" fmla="*/ 4762 h 797216"/>
              <a:gd name="connsiteX1" fmla="*/ 5240672 w 5736852"/>
              <a:gd name="connsiteY1" fmla="*/ 0 h 797216"/>
              <a:gd name="connsiteX2" fmla="*/ 5414352 w 5736852"/>
              <a:gd name="connsiteY2" fmla="*/ 174745 h 797216"/>
              <a:gd name="connsiteX3" fmla="*/ 5560724 w 5736852"/>
              <a:gd name="connsiteY3" fmla="*/ 416216 h 797216"/>
              <a:gd name="connsiteX4" fmla="*/ 5436137 w 5736852"/>
              <a:gd name="connsiteY4" fmla="*/ 625766 h 797216"/>
              <a:gd name="connsiteX5" fmla="*/ 5312110 w 5736852"/>
              <a:gd name="connsiteY5" fmla="*/ 797216 h 797216"/>
              <a:gd name="connsiteX6" fmla="*/ 0 w 5736852"/>
              <a:gd name="connsiteY6" fmla="*/ 797216 h 797216"/>
              <a:gd name="connsiteX7" fmla="*/ 0 w 5736852"/>
              <a:gd name="connsiteY7" fmla="*/ 4762 h 797216"/>
              <a:gd name="connsiteX0" fmla="*/ 0 w 5701012"/>
              <a:gd name="connsiteY0" fmla="*/ 4762 h 797216"/>
              <a:gd name="connsiteX1" fmla="*/ 5240672 w 5701012"/>
              <a:gd name="connsiteY1" fmla="*/ 0 h 797216"/>
              <a:gd name="connsiteX2" fmla="*/ 5414352 w 5701012"/>
              <a:gd name="connsiteY2" fmla="*/ 174745 h 797216"/>
              <a:gd name="connsiteX3" fmla="*/ 5560724 w 5701012"/>
              <a:gd name="connsiteY3" fmla="*/ 416216 h 797216"/>
              <a:gd name="connsiteX4" fmla="*/ 5436137 w 5701012"/>
              <a:gd name="connsiteY4" fmla="*/ 625766 h 797216"/>
              <a:gd name="connsiteX5" fmla="*/ 5259722 w 5701012"/>
              <a:gd name="connsiteY5" fmla="*/ 797216 h 797216"/>
              <a:gd name="connsiteX6" fmla="*/ 0 w 5701012"/>
              <a:gd name="connsiteY6" fmla="*/ 797216 h 797216"/>
              <a:gd name="connsiteX7" fmla="*/ 0 w 5701012"/>
              <a:gd name="connsiteY7" fmla="*/ 4762 h 797216"/>
              <a:gd name="connsiteX0" fmla="*/ 0 w 5560846"/>
              <a:gd name="connsiteY0" fmla="*/ 4762 h 797216"/>
              <a:gd name="connsiteX1" fmla="*/ 5240672 w 5560846"/>
              <a:gd name="connsiteY1" fmla="*/ 0 h 797216"/>
              <a:gd name="connsiteX2" fmla="*/ 5414352 w 5560846"/>
              <a:gd name="connsiteY2" fmla="*/ 174745 h 797216"/>
              <a:gd name="connsiteX3" fmla="*/ 5560724 w 5560846"/>
              <a:gd name="connsiteY3" fmla="*/ 416216 h 797216"/>
              <a:gd name="connsiteX4" fmla="*/ 5436137 w 5560846"/>
              <a:gd name="connsiteY4" fmla="*/ 625766 h 797216"/>
              <a:gd name="connsiteX5" fmla="*/ 5259722 w 5560846"/>
              <a:gd name="connsiteY5" fmla="*/ 797216 h 797216"/>
              <a:gd name="connsiteX6" fmla="*/ 0 w 5560846"/>
              <a:gd name="connsiteY6" fmla="*/ 797216 h 797216"/>
              <a:gd name="connsiteX7" fmla="*/ 0 w 5560846"/>
              <a:gd name="connsiteY7" fmla="*/ 4762 h 797216"/>
              <a:gd name="connsiteX0" fmla="*/ 0 w 5560857"/>
              <a:gd name="connsiteY0" fmla="*/ 4762 h 797216"/>
              <a:gd name="connsiteX1" fmla="*/ 5240672 w 5560857"/>
              <a:gd name="connsiteY1" fmla="*/ 0 h 797216"/>
              <a:gd name="connsiteX2" fmla="*/ 5414352 w 5560857"/>
              <a:gd name="connsiteY2" fmla="*/ 174745 h 797216"/>
              <a:gd name="connsiteX3" fmla="*/ 5560724 w 5560857"/>
              <a:gd name="connsiteY3" fmla="*/ 416216 h 797216"/>
              <a:gd name="connsiteX4" fmla="*/ 5436137 w 5560857"/>
              <a:gd name="connsiteY4" fmla="*/ 625766 h 797216"/>
              <a:gd name="connsiteX5" fmla="*/ 5259722 w 5560857"/>
              <a:gd name="connsiteY5" fmla="*/ 797216 h 797216"/>
              <a:gd name="connsiteX6" fmla="*/ 0 w 5560857"/>
              <a:gd name="connsiteY6" fmla="*/ 797216 h 797216"/>
              <a:gd name="connsiteX7" fmla="*/ 0 w 5560857"/>
              <a:gd name="connsiteY7" fmla="*/ 4762 h 797216"/>
              <a:gd name="connsiteX0" fmla="*/ 0 w 5560748"/>
              <a:gd name="connsiteY0" fmla="*/ 4762 h 797216"/>
              <a:gd name="connsiteX1" fmla="*/ 5240672 w 5560748"/>
              <a:gd name="connsiteY1" fmla="*/ 0 h 797216"/>
              <a:gd name="connsiteX2" fmla="*/ 5414352 w 5560748"/>
              <a:gd name="connsiteY2" fmla="*/ 174745 h 797216"/>
              <a:gd name="connsiteX3" fmla="*/ 5560724 w 5560748"/>
              <a:gd name="connsiteY3" fmla="*/ 416216 h 797216"/>
              <a:gd name="connsiteX4" fmla="*/ 5424230 w 5560748"/>
              <a:gd name="connsiteY4" fmla="*/ 625766 h 797216"/>
              <a:gd name="connsiteX5" fmla="*/ 5259722 w 5560748"/>
              <a:gd name="connsiteY5" fmla="*/ 797216 h 797216"/>
              <a:gd name="connsiteX6" fmla="*/ 0 w 5560748"/>
              <a:gd name="connsiteY6" fmla="*/ 797216 h 797216"/>
              <a:gd name="connsiteX7" fmla="*/ 0 w 5560748"/>
              <a:gd name="connsiteY7" fmla="*/ 4762 h 797216"/>
              <a:gd name="connsiteX0" fmla="*/ 0 w 5560751"/>
              <a:gd name="connsiteY0" fmla="*/ 4762 h 797216"/>
              <a:gd name="connsiteX1" fmla="*/ 5240672 w 5560751"/>
              <a:gd name="connsiteY1" fmla="*/ 0 h 797216"/>
              <a:gd name="connsiteX2" fmla="*/ 5414352 w 5560751"/>
              <a:gd name="connsiteY2" fmla="*/ 174745 h 797216"/>
              <a:gd name="connsiteX3" fmla="*/ 5560724 w 5560751"/>
              <a:gd name="connsiteY3" fmla="*/ 416216 h 797216"/>
              <a:gd name="connsiteX4" fmla="*/ 5424230 w 5560751"/>
              <a:gd name="connsiteY4" fmla="*/ 625766 h 797216"/>
              <a:gd name="connsiteX5" fmla="*/ 5259722 w 5560751"/>
              <a:gd name="connsiteY5" fmla="*/ 797216 h 797216"/>
              <a:gd name="connsiteX6" fmla="*/ 0 w 5560751"/>
              <a:gd name="connsiteY6" fmla="*/ 797216 h 797216"/>
              <a:gd name="connsiteX7" fmla="*/ 0 w 5560751"/>
              <a:gd name="connsiteY7" fmla="*/ 4762 h 797216"/>
              <a:gd name="connsiteX0" fmla="*/ 0 w 5560752"/>
              <a:gd name="connsiteY0" fmla="*/ 4762 h 797216"/>
              <a:gd name="connsiteX1" fmla="*/ 5240672 w 5560752"/>
              <a:gd name="connsiteY1" fmla="*/ 0 h 797216"/>
              <a:gd name="connsiteX2" fmla="*/ 5414352 w 5560752"/>
              <a:gd name="connsiteY2" fmla="*/ 174745 h 797216"/>
              <a:gd name="connsiteX3" fmla="*/ 5560724 w 5560752"/>
              <a:gd name="connsiteY3" fmla="*/ 416216 h 797216"/>
              <a:gd name="connsiteX4" fmla="*/ 5424230 w 5560752"/>
              <a:gd name="connsiteY4" fmla="*/ 625766 h 797216"/>
              <a:gd name="connsiteX5" fmla="*/ 5259722 w 5560752"/>
              <a:gd name="connsiteY5" fmla="*/ 797216 h 797216"/>
              <a:gd name="connsiteX6" fmla="*/ 0 w 5560752"/>
              <a:gd name="connsiteY6" fmla="*/ 797216 h 797216"/>
              <a:gd name="connsiteX7" fmla="*/ 0 w 5560752"/>
              <a:gd name="connsiteY7" fmla="*/ 4762 h 797216"/>
              <a:gd name="connsiteX0" fmla="*/ 0 w 5560807"/>
              <a:gd name="connsiteY0" fmla="*/ 4762 h 797216"/>
              <a:gd name="connsiteX1" fmla="*/ 5240672 w 5560807"/>
              <a:gd name="connsiteY1" fmla="*/ 0 h 797216"/>
              <a:gd name="connsiteX2" fmla="*/ 5414352 w 5560807"/>
              <a:gd name="connsiteY2" fmla="*/ 174745 h 797216"/>
              <a:gd name="connsiteX3" fmla="*/ 5560724 w 5560807"/>
              <a:gd name="connsiteY3" fmla="*/ 416216 h 797216"/>
              <a:gd name="connsiteX4" fmla="*/ 5424230 w 5560807"/>
              <a:gd name="connsiteY4" fmla="*/ 625766 h 797216"/>
              <a:gd name="connsiteX5" fmla="*/ 5259722 w 5560807"/>
              <a:gd name="connsiteY5" fmla="*/ 797216 h 797216"/>
              <a:gd name="connsiteX6" fmla="*/ 0 w 5560807"/>
              <a:gd name="connsiteY6" fmla="*/ 797216 h 797216"/>
              <a:gd name="connsiteX7" fmla="*/ 0 w 5560807"/>
              <a:gd name="connsiteY7" fmla="*/ 4762 h 797216"/>
              <a:gd name="connsiteX0" fmla="*/ 0 w 5560752"/>
              <a:gd name="connsiteY0" fmla="*/ 4762 h 797216"/>
              <a:gd name="connsiteX1" fmla="*/ 5240672 w 5560752"/>
              <a:gd name="connsiteY1" fmla="*/ 0 h 797216"/>
              <a:gd name="connsiteX2" fmla="*/ 5414352 w 5560752"/>
              <a:gd name="connsiteY2" fmla="*/ 174745 h 797216"/>
              <a:gd name="connsiteX3" fmla="*/ 5560724 w 5560752"/>
              <a:gd name="connsiteY3" fmla="*/ 416216 h 797216"/>
              <a:gd name="connsiteX4" fmla="*/ 5424230 w 5560752"/>
              <a:gd name="connsiteY4" fmla="*/ 625766 h 797216"/>
              <a:gd name="connsiteX5" fmla="*/ 5259722 w 5560752"/>
              <a:gd name="connsiteY5" fmla="*/ 797216 h 797216"/>
              <a:gd name="connsiteX6" fmla="*/ 0 w 5560752"/>
              <a:gd name="connsiteY6" fmla="*/ 797216 h 797216"/>
              <a:gd name="connsiteX7" fmla="*/ 0 w 5560752"/>
              <a:gd name="connsiteY7" fmla="*/ 4762 h 797216"/>
              <a:gd name="connsiteX0" fmla="*/ 0 w 5560752"/>
              <a:gd name="connsiteY0" fmla="*/ 4762 h 797216"/>
              <a:gd name="connsiteX1" fmla="*/ 5240672 w 5560752"/>
              <a:gd name="connsiteY1" fmla="*/ 0 h 797216"/>
              <a:gd name="connsiteX2" fmla="*/ 5414352 w 5560752"/>
              <a:gd name="connsiteY2" fmla="*/ 174745 h 797216"/>
              <a:gd name="connsiteX3" fmla="*/ 5560724 w 5560752"/>
              <a:gd name="connsiteY3" fmla="*/ 416216 h 797216"/>
              <a:gd name="connsiteX4" fmla="*/ 5424230 w 5560752"/>
              <a:gd name="connsiteY4" fmla="*/ 625766 h 797216"/>
              <a:gd name="connsiteX5" fmla="*/ 5259722 w 5560752"/>
              <a:gd name="connsiteY5" fmla="*/ 797216 h 797216"/>
              <a:gd name="connsiteX6" fmla="*/ 0 w 5560752"/>
              <a:gd name="connsiteY6" fmla="*/ 797216 h 797216"/>
              <a:gd name="connsiteX7" fmla="*/ 0 w 5560752"/>
              <a:gd name="connsiteY7" fmla="*/ 4762 h 797216"/>
              <a:gd name="connsiteX0" fmla="*/ 0 w 5560758"/>
              <a:gd name="connsiteY0" fmla="*/ 4762 h 797216"/>
              <a:gd name="connsiteX1" fmla="*/ 5240672 w 5560758"/>
              <a:gd name="connsiteY1" fmla="*/ 0 h 797216"/>
              <a:gd name="connsiteX2" fmla="*/ 5414352 w 5560758"/>
              <a:gd name="connsiteY2" fmla="*/ 174745 h 797216"/>
              <a:gd name="connsiteX3" fmla="*/ 5560724 w 5560758"/>
              <a:gd name="connsiteY3" fmla="*/ 416216 h 797216"/>
              <a:gd name="connsiteX4" fmla="*/ 5424230 w 5560758"/>
              <a:gd name="connsiteY4" fmla="*/ 625766 h 797216"/>
              <a:gd name="connsiteX5" fmla="*/ 5259722 w 5560758"/>
              <a:gd name="connsiteY5" fmla="*/ 797216 h 797216"/>
              <a:gd name="connsiteX6" fmla="*/ 0 w 5560758"/>
              <a:gd name="connsiteY6" fmla="*/ 797216 h 797216"/>
              <a:gd name="connsiteX7" fmla="*/ 0 w 5560758"/>
              <a:gd name="connsiteY7" fmla="*/ 4762 h 797216"/>
              <a:gd name="connsiteX0" fmla="*/ 0 w 5560758"/>
              <a:gd name="connsiteY0" fmla="*/ 4762 h 797216"/>
              <a:gd name="connsiteX1" fmla="*/ 5240672 w 5560758"/>
              <a:gd name="connsiteY1" fmla="*/ 0 h 797216"/>
              <a:gd name="connsiteX2" fmla="*/ 5414352 w 5560758"/>
              <a:gd name="connsiteY2" fmla="*/ 174745 h 797216"/>
              <a:gd name="connsiteX3" fmla="*/ 5560724 w 5560758"/>
              <a:gd name="connsiteY3" fmla="*/ 416216 h 797216"/>
              <a:gd name="connsiteX4" fmla="*/ 5424230 w 5560758"/>
              <a:gd name="connsiteY4" fmla="*/ 625766 h 797216"/>
              <a:gd name="connsiteX5" fmla="*/ 5259722 w 5560758"/>
              <a:gd name="connsiteY5" fmla="*/ 797216 h 797216"/>
              <a:gd name="connsiteX6" fmla="*/ 0 w 5560758"/>
              <a:gd name="connsiteY6" fmla="*/ 797216 h 797216"/>
              <a:gd name="connsiteX7" fmla="*/ 0 w 5560758"/>
              <a:gd name="connsiteY7" fmla="*/ 4762 h 797216"/>
              <a:gd name="connsiteX0" fmla="*/ 0 w 5560839"/>
              <a:gd name="connsiteY0" fmla="*/ 4762 h 797216"/>
              <a:gd name="connsiteX1" fmla="*/ 5240672 w 5560839"/>
              <a:gd name="connsiteY1" fmla="*/ 0 h 797216"/>
              <a:gd name="connsiteX2" fmla="*/ 5414352 w 5560839"/>
              <a:gd name="connsiteY2" fmla="*/ 174745 h 797216"/>
              <a:gd name="connsiteX3" fmla="*/ 5560724 w 5560839"/>
              <a:gd name="connsiteY3" fmla="*/ 416216 h 797216"/>
              <a:gd name="connsiteX4" fmla="*/ 5424230 w 5560839"/>
              <a:gd name="connsiteY4" fmla="*/ 625766 h 797216"/>
              <a:gd name="connsiteX5" fmla="*/ 5259722 w 5560839"/>
              <a:gd name="connsiteY5" fmla="*/ 797216 h 797216"/>
              <a:gd name="connsiteX6" fmla="*/ 0 w 5560839"/>
              <a:gd name="connsiteY6" fmla="*/ 797216 h 797216"/>
              <a:gd name="connsiteX7" fmla="*/ 0 w 5560839"/>
              <a:gd name="connsiteY7" fmla="*/ 4762 h 797216"/>
              <a:gd name="connsiteX0" fmla="*/ 0 w 5560836"/>
              <a:gd name="connsiteY0" fmla="*/ 4762 h 797216"/>
              <a:gd name="connsiteX1" fmla="*/ 5240672 w 5560836"/>
              <a:gd name="connsiteY1" fmla="*/ 0 h 797216"/>
              <a:gd name="connsiteX2" fmla="*/ 5414352 w 5560836"/>
              <a:gd name="connsiteY2" fmla="*/ 174745 h 797216"/>
              <a:gd name="connsiteX3" fmla="*/ 5560724 w 5560836"/>
              <a:gd name="connsiteY3" fmla="*/ 416216 h 797216"/>
              <a:gd name="connsiteX4" fmla="*/ 5431374 w 5560836"/>
              <a:gd name="connsiteY4" fmla="*/ 630528 h 797216"/>
              <a:gd name="connsiteX5" fmla="*/ 5259722 w 5560836"/>
              <a:gd name="connsiteY5" fmla="*/ 797216 h 797216"/>
              <a:gd name="connsiteX6" fmla="*/ 0 w 5560836"/>
              <a:gd name="connsiteY6" fmla="*/ 797216 h 797216"/>
              <a:gd name="connsiteX7" fmla="*/ 0 w 5560836"/>
              <a:gd name="connsiteY7" fmla="*/ 4762 h 797216"/>
              <a:gd name="connsiteX0" fmla="*/ 0 w 5560779"/>
              <a:gd name="connsiteY0" fmla="*/ 4762 h 797216"/>
              <a:gd name="connsiteX1" fmla="*/ 5240672 w 5560779"/>
              <a:gd name="connsiteY1" fmla="*/ 0 h 797216"/>
              <a:gd name="connsiteX2" fmla="*/ 5414352 w 5560779"/>
              <a:gd name="connsiteY2" fmla="*/ 174745 h 797216"/>
              <a:gd name="connsiteX3" fmla="*/ 5560724 w 5560779"/>
              <a:gd name="connsiteY3" fmla="*/ 416216 h 797216"/>
              <a:gd name="connsiteX4" fmla="*/ 5426611 w 5560779"/>
              <a:gd name="connsiteY4" fmla="*/ 630528 h 797216"/>
              <a:gd name="connsiteX5" fmla="*/ 5259722 w 5560779"/>
              <a:gd name="connsiteY5" fmla="*/ 797216 h 797216"/>
              <a:gd name="connsiteX6" fmla="*/ 0 w 5560779"/>
              <a:gd name="connsiteY6" fmla="*/ 797216 h 797216"/>
              <a:gd name="connsiteX7" fmla="*/ 0 w 5560779"/>
              <a:gd name="connsiteY7" fmla="*/ 4762 h 797216"/>
              <a:gd name="connsiteX0" fmla="*/ 0 w 5560812"/>
              <a:gd name="connsiteY0" fmla="*/ 4762 h 797216"/>
              <a:gd name="connsiteX1" fmla="*/ 5240672 w 5560812"/>
              <a:gd name="connsiteY1" fmla="*/ 0 h 797216"/>
              <a:gd name="connsiteX2" fmla="*/ 5414352 w 5560812"/>
              <a:gd name="connsiteY2" fmla="*/ 174745 h 797216"/>
              <a:gd name="connsiteX3" fmla="*/ 5560724 w 5560812"/>
              <a:gd name="connsiteY3" fmla="*/ 416216 h 797216"/>
              <a:gd name="connsiteX4" fmla="*/ 5426611 w 5560812"/>
              <a:gd name="connsiteY4" fmla="*/ 630528 h 797216"/>
              <a:gd name="connsiteX5" fmla="*/ 5259722 w 5560812"/>
              <a:gd name="connsiteY5" fmla="*/ 797216 h 797216"/>
              <a:gd name="connsiteX6" fmla="*/ 0 w 5560812"/>
              <a:gd name="connsiteY6" fmla="*/ 797216 h 797216"/>
              <a:gd name="connsiteX7" fmla="*/ 0 w 5560812"/>
              <a:gd name="connsiteY7" fmla="*/ 4762 h 797216"/>
              <a:gd name="connsiteX0" fmla="*/ 0 w 5560812"/>
              <a:gd name="connsiteY0" fmla="*/ 4762 h 797216"/>
              <a:gd name="connsiteX1" fmla="*/ 5240672 w 5560812"/>
              <a:gd name="connsiteY1" fmla="*/ 0 h 797216"/>
              <a:gd name="connsiteX2" fmla="*/ 5414352 w 5560812"/>
              <a:gd name="connsiteY2" fmla="*/ 174745 h 797216"/>
              <a:gd name="connsiteX3" fmla="*/ 5560724 w 5560812"/>
              <a:gd name="connsiteY3" fmla="*/ 416216 h 797216"/>
              <a:gd name="connsiteX4" fmla="*/ 5426611 w 5560812"/>
              <a:gd name="connsiteY4" fmla="*/ 630528 h 797216"/>
              <a:gd name="connsiteX5" fmla="*/ 5259722 w 5560812"/>
              <a:gd name="connsiteY5" fmla="*/ 797216 h 797216"/>
              <a:gd name="connsiteX6" fmla="*/ 0 w 5560812"/>
              <a:gd name="connsiteY6" fmla="*/ 797216 h 797216"/>
              <a:gd name="connsiteX7" fmla="*/ 0 w 5560812"/>
              <a:gd name="connsiteY7" fmla="*/ 4762 h 797216"/>
              <a:gd name="connsiteX0" fmla="*/ 0 w 5560798"/>
              <a:gd name="connsiteY0" fmla="*/ 4762 h 797216"/>
              <a:gd name="connsiteX1" fmla="*/ 5240672 w 5560798"/>
              <a:gd name="connsiteY1" fmla="*/ 0 h 797216"/>
              <a:gd name="connsiteX2" fmla="*/ 5438164 w 5560798"/>
              <a:gd name="connsiteY2" fmla="*/ 179507 h 797216"/>
              <a:gd name="connsiteX3" fmla="*/ 5560724 w 5560798"/>
              <a:gd name="connsiteY3" fmla="*/ 416216 h 797216"/>
              <a:gd name="connsiteX4" fmla="*/ 5426611 w 5560798"/>
              <a:gd name="connsiteY4" fmla="*/ 630528 h 797216"/>
              <a:gd name="connsiteX5" fmla="*/ 5259722 w 5560798"/>
              <a:gd name="connsiteY5" fmla="*/ 797216 h 797216"/>
              <a:gd name="connsiteX6" fmla="*/ 0 w 5560798"/>
              <a:gd name="connsiteY6" fmla="*/ 797216 h 797216"/>
              <a:gd name="connsiteX7" fmla="*/ 0 w 5560798"/>
              <a:gd name="connsiteY7" fmla="*/ 4762 h 797216"/>
              <a:gd name="connsiteX0" fmla="*/ 0 w 5560747"/>
              <a:gd name="connsiteY0" fmla="*/ 4762 h 797216"/>
              <a:gd name="connsiteX1" fmla="*/ 5240672 w 5560747"/>
              <a:gd name="connsiteY1" fmla="*/ 0 h 797216"/>
              <a:gd name="connsiteX2" fmla="*/ 5433402 w 5560747"/>
              <a:gd name="connsiteY2" fmla="*/ 191414 h 797216"/>
              <a:gd name="connsiteX3" fmla="*/ 5560724 w 5560747"/>
              <a:gd name="connsiteY3" fmla="*/ 416216 h 797216"/>
              <a:gd name="connsiteX4" fmla="*/ 5426611 w 5560747"/>
              <a:gd name="connsiteY4" fmla="*/ 630528 h 797216"/>
              <a:gd name="connsiteX5" fmla="*/ 5259722 w 5560747"/>
              <a:gd name="connsiteY5" fmla="*/ 797216 h 797216"/>
              <a:gd name="connsiteX6" fmla="*/ 0 w 5560747"/>
              <a:gd name="connsiteY6" fmla="*/ 797216 h 797216"/>
              <a:gd name="connsiteX7" fmla="*/ 0 w 5560747"/>
              <a:gd name="connsiteY7" fmla="*/ 4762 h 797216"/>
              <a:gd name="connsiteX0" fmla="*/ 983618 w 5560747"/>
              <a:gd name="connsiteY0" fmla="*/ 4762 h 797216"/>
              <a:gd name="connsiteX1" fmla="*/ 5240672 w 5560747"/>
              <a:gd name="connsiteY1" fmla="*/ 0 h 797216"/>
              <a:gd name="connsiteX2" fmla="*/ 5433402 w 5560747"/>
              <a:gd name="connsiteY2" fmla="*/ 191414 h 797216"/>
              <a:gd name="connsiteX3" fmla="*/ 5560724 w 5560747"/>
              <a:gd name="connsiteY3" fmla="*/ 416216 h 797216"/>
              <a:gd name="connsiteX4" fmla="*/ 5426611 w 5560747"/>
              <a:gd name="connsiteY4" fmla="*/ 630528 h 797216"/>
              <a:gd name="connsiteX5" fmla="*/ 5259722 w 5560747"/>
              <a:gd name="connsiteY5" fmla="*/ 797216 h 797216"/>
              <a:gd name="connsiteX6" fmla="*/ 0 w 5560747"/>
              <a:gd name="connsiteY6" fmla="*/ 797216 h 797216"/>
              <a:gd name="connsiteX7" fmla="*/ 983618 w 5560747"/>
              <a:gd name="connsiteY7" fmla="*/ 4762 h 797216"/>
              <a:gd name="connsiteX0" fmla="*/ 0 w 4577129"/>
              <a:gd name="connsiteY0" fmla="*/ 4762 h 797216"/>
              <a:gd name="connsiteX1" fmla="*/ 4257054 w 4577129"/>
              <a:gd name="connsiteY1" fmla="*/ 0 h 797216"/>
              <a:gd name="connsiteX2" fmla="*/ 4449784 w 4577129"/>
              <a:gd name="connsiteY2" fmla="*/ 191414 h 797216"/>
              <a:gd name="connsiteX3" fmla="*/ 4577106 w 4577129"/>
              <a:gd name="connsiteY3" fmla="*/ 416216 h 797216"/>
              <a:gd name="connsiteX4" fmla="*/ 4442993 w 4577129"/>
              <a:gd name="connsiteY4" fmla="*/ 630528 h 797216"/>
              <a:gd name="connsiteX5" fmla="*/ 4276104 w 4577129"/>
              <a:gd name="connsiteY5" fmla="*/ 797216 h 797216"/>
              <a:gd name="connsiteX6" fmla="*/ 7286 w 4577129"/>
              <a:gd name="connsiteY6" fmla="*/ 797216 h 797216"/>
              <a:gd name="connsiteX7" fmla="*/ 0 w 4577129"/>
              <a:gd name="connsiteY7" fmla="*/ 4762 h 797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7129" h="797216">
                <a:moveTo>
                  <a:pt x="0" y="4762"/>
                </a:moveTo>
                <a:lnTo>
                  <a:pt x="4257054" y="0"/>
                </a:lnTo>
                <a:cubicBezTo>
                  <a:pt x="4333581" y="79215"/>
                  <a:pt x="4360724" y="105375"/>
                  <a:pt x="4449784" y="191414"/>
                </a:cubicBezTo>
                <a:cubicBezTo>
                  <a:pt x="4538844" y="277453"/>
                  <a:pt x="4578238" y="343030"/>
                  <a:pt x="4577106" y="416216"/>
                </a:cubicBezTo>
                <a:cubicBezTo>
                  <a:pt x="4575974" y="489402"/>
                  <a:pt x="4524117" y="550360"/>
                  <a:pt x="4442993" y="630528"/>
                </a:cubicBezTo>
                <a:cubicBezTo>
                  <a:pt x="4361869" y="710696"/>
                  <a:pt x="4330830" y="738081"/>
                  <a:pt x="4276104" y="797216"/>
                </a:cubicBezTo>
                <a:lnTo>
                  <a:pt x="7286" y="797216"/>
                </a:lnTo>
                <a:cubicBezTo>
                  <a:pt x="4857" y="533065"/>
                  <a:pt x="2429" y="268913"/>
                  <a:pt x="0" y="4762"/>
                </a:cubicBezTo>
                <a:close/>
              </a:path>
            </a:pathLst>
          </a:custGeom>
          <a:gradFill flip="none" rotWithShape="1">
            <a:gsLst>
              <a:gs pos="97000">
                <a:schemeClr val="accent4">
                  <a:lumMod val="50000"/>
                </a:schemeClr>
              </a:gs>
              <a:gs pos="43000">
                <a:schemeClr val="accent4"/>
              </a:gs>
            </a:gsLst>
            <a:lin ang="18900000" scaled="0"/>
            <a:tileRect/>
          </a:gradFill>
          <a:ln w="25400">
            <a:noFill/>
          </a:ln>
          <a:effectLst>
            <a:innerShdw blurRad="2540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5344" tIns="42673" rIns="85344" bIns="42673" numCol="1" spcCol="0" rtlCol="0" fromWordArt="0" anchor="ctr" anchorCtr="0" forceAA="0" compatLnSpc="1">
            <a:prstTxWarp prst="textNoShape">
              <a:avLst/>
            </a:prstTxWarp>
            <a:noAutofit/>
          </a:bodyPr>
          <a:lstStyle/>
          <a:p>
            <a:pPr algn="ctr"/>
            <a:r>
              <a:rPr lang="en-US" sz="1600" dirty="0">
                <a:solidFill>
                  <a:schemeClr val="tx1"/>
                </a:solidFill>
                <a:latin typeface="Franklin Gothic Medium" panose="020B0603020102020204" pitchFamily="34" charset="0"/>
              </a:rPr>
              <a:t>Funds are Real Dollars being spent </a:t>
            </a:r>
          </a:p>
          <a:p>
            <a:pPr algn="ctr"/>
            <a:r>
              <a:rPr lang="en-US" sz="1600" dirty="0">
                <a:solidFill>
                  <a:schemeClr val="tx1"/>
                </a:solidFill>
                <a:latin typeface="Franklin Gothic Medium" panose="020B0603020102020204" pitchFamily="34" charset="0"/>
              </a:rPr>
              <a:t>and forecasted to be spent</a:t>
            </a:r>
          </a:p>
        </p:txBody>
      </p:sp>
      <p:sp>
        <p:nvSpPr>
          <p:cNvPr id="82" name="Rectangle 1"/>
          <p:cNvSpPr/>
          <p:nvPr/>
        </p:nvSpPr>
        <p:spPr>
          <a:xfrm>
            <a:off x="2975527" y="2107431"/>
            <a:ext cx="4271987" cy="744068"/>
          </a:xfrm>
          <a:custGeom>
            <a:avLst/>
            <a:gdLst>
              <a:gd name="connsiteX0" fmla="*/ 0 w 5312110"/>
              <a:gd name="connsiteY0" fmla="*/ 0 h 792454"/>
              <a:gd name="connsiteX1" fmla="*/ 5312110 w 5312110"/>
              <a:gd name="connsiteY1" fmla="*/ 0 h 792454"/>
              <a:gd name="connsiteX2" fmla="*/ 5312110 w 5312110"/>
              <a:gd name="connsiteY2" fmla="*/ 792454 h 792454"/>
              <a:gd name="connsiteX3" fmla="*/ 0 w 5312110"/>
              <a:gd name="connsiteY3" fmla="*/ 792454 h 792454"/>
              <a:gd name="connsiteX4" fmla="*/ 0 w 5312110"/>
              <a:gd name="connsiteY4" fmla="*/ 0 h 792454"/>
              <a:gd name="connsiteX0" fmla="*/ 0 w 5522756"/>
              <a:gd name="connsiteY0" fmla="*/ 0 h 792454"/>
              <a:gd name="connsiteX1" fmla="*/ 5312110 w 5522756"/>
              <a:gd name="connsiteY1" fmla="*/ 0 h 792454"/>
              <a:gd name="connsiteX2" fmla="*/ 5522756 w 5522756"/>
              <a:gd name="connsiteY2" fmla="*/ 411454 h 792454"/>
              <a:gd name="connsiteX3" fmla="*/ 5312110 w 5522756"/>
              <a:gd name="connsiteY3" fmla="*/ 792454 h 792454"/>
              <a:gd name="connsiteX4" fmla="*/ 0 w 5522756"/>
              <a:gd name="connsiteY4" fmla="*/ 792454 h 792454"/>
              <a:gd name="connsiteX5" fmla="*/ 0 w 5522756"/>
              <a:gd name="connsiteY5" fmla="*/ 0 h 792454"/>
              <a:gd name="connsiteX0" fmla="*/ 0 w 5523548"/>
              <a:gd name="connsiteY0" fmla="*/ 0 h 792454"/>
              <a:gd name="connsiteX1" fmla="*/ 5312110 w 5523548"/>
              <a:gd name="connsiteY1" fmla="*/ 0 h 792454"/>
              <a:gd name="connsiteX2" fmla="*/ 5522756 w 5523548"/>
              <a:gd name="connsiteY2" fmla="*/ 411454 h 792454"/>
              <a:gd name="connsiteX3" fmla="*/ 5312110 w 5523548"/>
              <a:gd name="connsiteY3" fmla="*/ 792454 h 792454"/>
              <a:gd name="connsiteX4" fmla="*/ 0 w 5523548"/>
              <a:gd name="connsiteY4" fmla="*/ 792454 h 792454"/>
              <a:gd name="connsiteX5" fmla="*/ 0 w 5523548"/>
              <a:gd name="connsiteY5" fmla="*/ 0 h 792454"/>
              <a:gd name="connsiteX0" fmla="*/ 0 w 5524264"/>
              <a:gd name="connsiteY0" fmla="*/ 0 h 792454"/>
              <a:gd name="connsiteX1" fmla="*/ 5312110 w 5524264"/>
              <a:gd name="connsiteY1" fmla="*/ 0 h 792454"/>
              <a:gd name="connsiteX2" fmla="*/ 5522756 w 5524264"/>
              <a:gd name="connsiteY2" fmla="*/ 411454 h 792454"/>
              <a:gd name="connsiteX3" fmla="*/ 5312110 w 5524264"/>
              <a:gd name="connsiteY3" fmla="*/ 792454 h 792454"/>
              <a:gd name="connsiteX4" fmla="*/ 0 w 5524264"/>
              <a:gd name="connsiteY4" fmla="*/ 792454 h 792454"/>
              <a:gd name="connsiteX5" fmla="*/ 0 w 5524264"/>
              <a:gd name="connsiteY5" fmla="*/ 0 h 792454"/>
              <a:gd name="connsiteX0" fmla="*/ 0 w 5524510"/>
              <a:gd name="connsiteY0" fmla="*/ 0 h 792454"/>
              <a:gd name="connsiteX1" fmla="*/ 5312110 w 5524510"/>
              <a:gd name="connsiteY1" fmla="*/ 0 h 792454"/>
              <a:gd name="connsiteX2" fmla="*/ 5522756 w 5524510"/>
              <a:gd name="connsiteY2" fmla="*/ 411454 h 792454"/>
              <a:gd name="connsiteX3" fmla="*/ 5312110 w 5524510"/>
              <a:gd name="connsiteY3" fmla="*/ 792454 h 792454"/>
              <a:gd name="connsiteX4" fmla="*/ 0 w 5524510"/>
              <a:gd name="connsiteY4" fmla="*/ 792454 h 792454"/>
              <a:gd name="connsiteX5" fmla="*/ 0 w 5524510"/>
              <a:gd name="connsiteY5" fmla="*/ 0 h 792454"/>
              <a:gd name="connsiteX0" fmla="*/ 0 w 5523123"/>
              <a:gd name="connsiteY0" fmla="*/ 0 h 792454"/>
              <a:gd name="connsiteX1" fmla="*/ 5312110 w 5523123"/>
              <a:gd name="connsiteY1" fmla="*/ 0 h 792454"/>
              <a:gd name="connsiteX2" fmla="*/ 5522756 w 5523123"/>
              <a:gd name="connsiteY2" fmla="*/ 411454 h 792454"/>
              <a:gd name="connsiteX3" fmla="*/ 5312110 w 5523123"/>
              <a:gd name="connsiteY3" fmla="*/ 792454 h 792454"/>
              <a:gd name="connsiteX4" fmla="*/ 0 w 5523123"/>
              <a:gd name="connsiteY4" fmla="*/ 792454 h 792454"/>
              <a:gd name="connsiteX5" fmla="*/ 0 w 5523123"/>
              <a:gd name="connsiteY5" fmla="*/ 0 h 792454"/>
              <a:gd name="connsiteX0" fmla="*/ 0 w 5523123"/>
              <a:gd name="connsiteY0" fmla="*/ 0 h 792454"/>
              <a:gd name="connsiteX1" fmla="*/ 5312110 w 5523123"/>
              <a:gd name="connsiteY1" fmla="*/ 0 h 792454"/>
              <a:gd name="connsiteX2" fmla="*/ 5522756 w 5523123"/>
              <a:gd name="connsiteY2" fmla="*/ 411454 h 792454"/>
              <a:gd name="connsiteX3" fmla="*/ 5312110 w 5523123"/>
              <a:gd name="connsiteY3" fmla="*/ 792454 h 792454"/>
              <a:gd name="connsiteX4" fmla="*/ 0 w 5523123"/>
              <a:gd name="connsiteY4" fmla="*/ 792454 h 792454"/>
              <a:gd name="connsiteX5" fmla="*/ 0 w 5523123"/>
              <a:gd name="connsiteY5" fmla="*/ 0 h 792454"/>
              <a:gd name="connsiteX0" fmla="*/ 0 w 5523123"/>
              <a:gd name="connsiteY0" fmla="*/ 0 h 792454"/>
              <a:gd name="connsiteX1" fmla="*/ 5312110 w 5523123"/>
              <a:gd name="connsiteY1" fmla="*/ 0 h 792454"/>
              <a:gd name="connsiteX2" fmla="*/ 5522756 w 5523123"/>
              <a:gd name="connsiteY2" fmla="*/ 411454 h 792454"/>
              <a:gd name="connsiteX3" fmla="*/ 5312110 w 5523123"/>
              <a:gd name="connsiteY3" fmla="*/ 792454 h 792454"/>
              <a:gd name="connsiteX4" fmla="*/ 0 w 5523123"/>
              <a:gd name="connsiteY4" fmla="*/ 792454 h 792454"/>
              <a:gd name="connsiteX5" fmla="*/ 0 w 5523123"/>
              <a:gd name="connsiteY5" fmla="*/ 0 h 792454"/>
              <a:gd name="connsiteX0" fmla="*/ 0 w 5591888"/>
              <a:gd name="connsiteY0" fmla="*/ 0 h 792454"/>
              <a:gd name="connsiteX1" fmla="*/ 5312110 w 5591888"/>
              <a:gd name="connsiteY1" fmla="*/ 0 h 792454"/>
              <a:gd name="connsiteX2" fmla="*/ 5591680 w 5591888"/>
              <a:gd name="connsiteY2" fmla="*/ 411454 h 792454"/>
              <a:gd name="connsiteX3" fmla="*/ 5312110 w 5591888"/>
              <a:gd name="connsiteY3" fmla="*/ 792454 h 792454"/>
              <a:gd name="connsiteX4" fmla="*/ 0 w 5591888"/>
              <a:gd name="connsiteY4" fmla="*/ 792454 h 792454"/>
              <a:gd name="connsiteX5" fmla="*/ 0 w 5591888"/>
              <a:gd name="connsiteY5" fmla="*/ 0 h 792454"/>
              <a:gd name="connsiteX0" fmla="*/ 0 w 5591707"/>
              <a:gd name="connsiteY0" fmla="*/ 0 h 792454"/>
              <a:gd name="connsiteX1" fmla="*/ 5312110 w 5591707"/>
              <a:gd name="connsiteY1" fmla="*/ 0 h 792454"/>
              <a:gd name="connsiteX2" fmla="*/ 5591680 w 5591707"/>
              <a:gd name="connsiteY2" fmla="*/ 411454 h 792454"/>
              <a:gd name="connsiteX3" fmla="*/ 5312110 w 5591707"/>
              <a:gd name="connsiteY3" fmla="*/ 792454 h 792454"/>
              <a:gd name="connsiteX4" fmla="*/ 0 w 5591707"/>
              <a:gd name="connsiteY4" fmla="*/ 792454 h 792454"/>
              <a:gd name="connsiteX5" fmla="*/ 0 w 5591707"/>
              <a:gd name="connsiteY5" fmla="*/ 0 h 792454"/>
              <a:gd name="connsiteX0" fmla="*/ 0 w 5591888"/>
              <a:gd name="connsiteY0" fmla="*/ 0 h 792454"/>
              <a:gd name="connsiteX1" fmla="*/ 5312110 w 5591888"/>
              <a:gd name="connsiteY1" fmla="*/ 0 h 792454"/>
              <a:gd name="connsiteX2" fmla="*/ 5591680 w 5591888"/>
              <a:gd name="connsiteY2" fmla="*/ 411454 h 792454"/>
              <a:gd name="connsiteX3" fmla="*/ 5312110 w 5591888"/>
              <a:gd name="connsiteY3" fmla="*/ 792454 h 792454"/>
              <a:gd name="connsiteX4" fmla="*/ 0 w 5591888"/>
              <a:gd name="connsiteY4" fmla="*/ 792454 h 792454"/>
              <a:gd name="connsiteX5" fmla="*/ 0 w 5591888"/>
              <a:gd name="connsiteY5" fmla="*/ 0 h 792454"/>
              <a:gd name="connsiteX0" fmla="*/ 0 w 5591888"/>
              <a:gd name="connsiteY0" fmla="*/ 0 h 792454"/>
              <a:gd name="connsiteX1" fmla="*/ 5312110 w 5591888"/>
              <a:gd name="connsiteY1" fmla="*/ 0 h 792454"/>
              <a:gd name="connsiteX2" fmla="*/ 5591680 w 5591888"/>
              <a:gd name="connsiteY2" fmla="*/ 411454 h 792454"/>
              <a:gd name="connsiteX3" fmla="*/ 5312110 w 5591888"/>
              <a:gd name="connsiteY3" fmla="*/ 792454 h 792454"/>
              <a:gd name="connsiteX4" fmla="*/ 0 w 5591888"/>
              <a:gd name="connsiteY4" fmla="*/ 792454 h 792454"/>
              <a:gd name="connsiteX5" fmla="*/ 0 w 5591888"/>
              <a:gd name="connsiteY5" fmla="*/ 0 h 792454"/>
              <a:gd name="connsiteX0" fmla="*/ 0 w 5591872"/>
              <a:gd name="connsiteY0" fmla="*/ 0 h 792454"/>
              <a:gd name="connsiteX1" fmla="*/ 5312110 w 5591872"/>
              <a:gd name="connsiteY1" fmla="*/ 0 h 792454"/>
              <a:gd name="connsiteX2" fmla="*/ 5591680 w 5591872"/>
              <a:gd name="connsiteY2" fmla="*/ 411454 h 792454"/>
              <a:gd name="connsiteX3" fmla="*/ 5312110 w 5591872"/>
              <a:gd name="connsiteY3" fmla="*/ 792454 h 792454"/>
              <a:gd name="connsiteX4" fmla="*/ 0 w 5591872"/>
              <a:gd name="connsiteY4" fmla="*/ 792454 h 792454"/>
              <a:gd name="connsiteX5" fmla="*/ 0 w 5591872"/>
              <a:gd name="connsiteY5" fmla="*/ 0 h 792454"/>
              <a:gd name="connsiteX0" fmla="*/ 0 w 5591872"/>
              <a:gd name="connsiteY0" fmla="*/ 0 h 792454"/>
              <a:gd name="connsiteX1" fmla="*/ 5312110 w 5591872"/>
              <a:gd name="connsiteY1" fmla="*/ 0 h 792454"/>
              <a:gd name="connsiteX2" fmla="*/ 5591680 w 5591872"/>
              <a:gd name="connsiteY2" fmla="*/ 411454 h 792454"/>
              <a:gd name="connsiteX3" fmla="*/ 5312110 w 5591872"/>
              <a:gd name="connsiteY3" fmla="*/ 792454 h 792454"/>
              <a:gd name="connsiteX4" fmla="*/ 0 w 5591872"/>
              <a:gd name="connsiteY4" fmla="*/ 792454 h 792454"/>
              <a:gd name="connsiteX5" fmla="*/ 0 w 5591872"/>
              <a:gd name="connsiteY5" fmla="*/ 0 h 792454"/>
              <a:gd name="connsiteX0" fmla="*/ 0 w 5591872"/>
              <a:gd name="connsiteY0" fmla="*/ 0 h 792454"/>
              <a:gd name="connsiteX1" fmla="*/ 5312110 w 5591872"/>
              <a:gd name="connsiteY1" fmla="*/ 0 h 792454"/>
              <a:gd name="connsiteX2" fmla="*/ 5591680 w 5591872"/>
              <a:gd name="connsiteY2" fmla="*/ 411454 h 792454"/>
              <a:gd name="connsiteX3" fmla="*/ 5312110 w 5591872"/>
              <a:gd name="connsiteY3" fmla="*/ 792454 h 792454"/>
              <a:gd name="connsiteX4" fmla="*/ 0 w 5591872"/>
              <a:gd name="connsiteY4" fmla="*/ 792454 h 792454"/>
              <a:gd name="connsiteX5" fmla="*/ 0 w 5591872"/>
              <a:gd name="connsiteY5" fmla="*/ 0 h 792454"/>
              <a:gd name="connsiteX0" fmla="*/ 0 w 5749338"/>
              <a:gd name="connsiteY0" fmla="*/ 0 h 792454"/>
              <a:gd name="connsiteX1" fmla="*/ 5312110 w 5749338"/>
              <a:gd name="connsiteY1" fmla="*/ 0 h 792454"/>
              <a:gd name="connsiteX2" fmla="*/ 5466739 w 5749338"/>
              <a:gd name="connsiteY2" fmla="*/ 169982 h 792454"/>
              <a:gd name="connsiteX3" fmla="*/ 5591680 w 5749338"/>
              <a:gd name="connsiteY3" fmla="*/ 411454 h 792454"/>
              <a:gd name="connsiteX4" fmla="*/ 5312110 w 5749338"/>
              <a:gd name="connsiteY4" fmla="*/ 792454 h 792454"/>
              <a:gd name="connsiteX5" fmla="*/ 0 w 5749338"/>
              <a:gd name="connsiteY5" fmla="*/ 792454 h 792454"/>
              <a:gd name="connsiteX6" fmla="*/ 0 w 5749338"/>
              <a:gd name="connsiteY6" fmla="*/ 0 h 792454"/>
              <a:gd name="connsiteX0" fmla="*/ 0 w 5595721"/>
              <a:gd name="connsiteY0" fmla="*/ 0 h 792454"/>
              <a:gd name="connsiteX1" fmla="*/ 5312110 w 5595721"/>
              <a:gd name="connsiteY1" fmla="*/ 0 h 792454"/>
              <a:gd name="connsiteX2" fmla="*/ 5466739 w 5595721"/>
              <a:gd name="connsiteY2" fmla="*/ 169982 h 792454"/>
              <a:gd name="connsiteX3" fmla="*/ 5591680 w 5595721"/>
              <a:gd name="connsiteY3" fmla="*/ 411454 h 792454"/>
              <a:gd name="connsiteX4" fmla="*/ 5312110 w 5595721"/>
              <a:gd name="connsiteY4" fmla="*/ 792454 h 792454"/>
              <a:gd name="connsiteX5" fmla="*/ 0 w 5595721"/>
              <a:gd name="connsiteY5" fmla="*/ 792454 h 792454"/>
              <a:gd name="connsiteX6" fmla="*/ 0 w 5595721"/>
              <a:gd name="connsiteY6" fmla="*/ 0 h 792454"/>
              <a:gd name="connsiteX0" fmla="*/ 0 w 5596124"/>
              <a:gd name="connsiteY0" fmla="*/ 0 h 792454"/>
              <a:gd name="connsiteX1" fmla="*/ 5312110 w 5596124"/>
              <a:gd name="connsiteY1" fmla="*/ 0 h 792454"/>
              <a:gd name="connsiteX2" fmla="*/ 5466739 w 5596124"/>
              <a:gd name="connsiteY2" fmla="*/ 169982 h 792454"/>
              <a:gd name="connsiteX3" fmla="*/ 5591680 w 5596124"/>
              <a:gd name="connsiteY3" fmla="*/ 411454 h 792454"/>
              <a:gd name="connsiteX4" fmla="*/ 5312110 w 5596124"/>
              <a:gd name="connsiteY4" fmla="*/ 792454 h 792454"/>
              <a:gd name="connsiteX5" fmla="*/ 0 w 5596124"/>
              <a:gd name="connsiteY5" fmla="*/ 792454 h 792454"/>
              <a:gd name="connsiteX6" fmla="*/ 0 w 5596124"/>
              <a:gd name="connsiteY6" fmla="*/ 0 h 792454"/>
              <a:gd name="connsiteX0" fmla="*/ 0 w 5591721"/>
              <a:gd name="connsiteY0" fmla="*/ 0 h 792454"/>
              <a:gd name="connsiteX1" fmla="*/ 5312110 w 5591721"/>
              <a:gd name="connsiteY1" fmla="*/ 0 h 792454"/>
              <a:gd name="connsiteX2" fmla="*/ 5466739 w 5591721"/>
              <a:gd name="connsiteY2" fmla="*/ 169982 h 792454"/>
              <a:gd name="connsiteX3" fmla="*/ 5591680 w 5591721"/>
              <a:gd name="connsiteY3" fmla="*/ 411454 h 792454"/>
              <a:gd name="connsiteX4" fmla="*/ 5312110 w 5591721"/>
              <a:gd name="connsiteY4" fmla="*/ 792454 h 792454"/>
              <a:gd name="connsiteX5" fmla="*/ 0 w 5591721"/>
              <a:gd name="connsiteY5" fmla="*/ 792454 h 792454"/>
              <a:gd name="connsiteX6" fmla="*/ 0 w 5591721"/>
              <a:gd name="connsiteY6" fmla="*/ 0 h 792454"/>
              <a:gd name="connsiteX0" fmla="*/ 0 w 5592817"/>
              <a:gd name="connsiteY0" fmla="*/ 0 h 792454"/>
              <a:gd name="connsiteX1" fmla="*/ 5312110 w 5592817"/>
              <a:gd name="connsiteY1" fmla="*/ 0 h 792454"/>
              <a:gd name="connsiteX2" fmla="*/ 5466739 w 5592817"/>
              <a:gd name="connsiteY2" fmla="*/ 169982 h 792454"/>
              <a:gd name="connsiteX3" fmla="*/ 5591680 w 5592817"/>
              <a:gd name="connsiteY3" fmla="*/ 411454 h 792454"/>
              <a:gd name="connsiteX4" fmla="*/ 5312110 w 5592817"/>
              <a:gd name="connsiteY4" fmla="*/ 792454 h 792454"/>
              <a:gd name="connsiteX5" fmla="*/ 0 w 5592817"/>
              <a:gd name="connsiteY5" fmla="*/ 792454 h 792454"/>
              <a:gd name="connsiteX6" fmla="*/ 0 w 5592817"/>
              <a:gd name="connsiteY6" fmla="*/ 0 h 792454"/>
              <a:gd name="connsiteX0" fmla="*/ 0 w 5591721"/>
              <a:gd name="connsiteY0" fmla="*/ 0 h 792454"/>
              <a:gd name="connsiteX1" fmla="*/ 5312110 w 5591721"/>
              <a:gd name="connsiteY1" fmla="*/ 0 h 792454"/>
              <a:gd name="connsiteX2" fmla="*/ 5466739 w 5591721"/>
              <a:gd name="connsiteY2" fmla="*/ 169982 h 792454"/>
              <a:gd name="connsiteX3" fmla="*/ 5591680 w 5591721"/>
              <a:gd name="connsiteY3" fmla="*/ 411454 h 792454"/>
              <a:gd name="connsiteX4" fmla="*/ 5312110 w 5591721"/>
              <a:gd name="connsiteY4" fmla="*/ 792454 h 792454"/>
              <a:gd name="connsiteX5" fmla="*/ 0 w 5591721"/>
              <a:gd name="connsiteY5" fmla="*/ 792454 h 792454"/>
              <a:gd name="connsiteX6" fmla="*/ 0 w 5591721"/>
              <a:gd name="connsiteY6" fmla="*/ 0 h 792454"/>
              <a:gd name="connsiteX0" fmla="*/ 0 w 5591721"/>
              <a:gd name="connsiteY0" fmla="*/ 0 h 792454"/>
              <a:gd name="connsiteX1" fmla="*/ 5312110 w 5591721"/>
              <a:gd name="connsiteY1" fmla="*/ 0 h 792454"/>
              <a:gd name="connsiteX2" fmla="*/ 5466739 w 5591721"/>
              <a:gd name="connsiteY2" fmla="*/ 169982 h 792454"/>
              <a:gd name="connsiteX3" fmla="*/ 5591680 w 5591721"/>
              <a:gd name="connsiteY3" fmla="*/ 411454 h 792454"/>
              <a:gd name="connsiteX4" fmla="*/ 5312110 w 5591721"/>
              <a:gd name="connsiteY4" fmla="*/ 792454 h 792454"/>
              <a:gd name="connsiteX5" fmla="*/ 0 w 5591721"/>
              <a:gd name="connsiteY5" fmla="*/ 792454 h 792454"/>
              <a:gd name="connsiteX6" fmla="*/ 0 w 5591721"/>
              <a:gd name="connsiteY6" fmla="*/ 0 h 792454"/>
              <a:gd name="connsiteX0" fmla="*/ 0 w 5591717"/>
              <a:gd name="connsiteY0" fmla="*/ 0 h 792454"/>
              <a:gd name="connsiteX1" fmla="*/ 5312110 w 5591717"/>
              <a:gd name="connsiteY1" fmla="*/ 0 h 792454"/>
              <a:gd name="connsiteX2" fmla="*/ 5466739 w 5591717"/>
              <a:gd name="connsiteY2" fmla="*/ 169982 h 792454"/>
              <a:gd name="connsiteX3" fmla="*/ 5591680 w 5591717"/>
              <a:gd name="connsiteY3" fmla="*/ 411454 h 792454"/>
              <a:gd name="connsiteX4" fmla="*/ 5312110 w 5591717"/>
              <a:gd name="connsiteY4" fmla="*/ 792454 h 792454"/>
              <a:gd name="connsiteX5" fmla="*/ 0 w 5591717"/>
              <a:gd name="connsiteY5" fmla="*/ 792454 h 792454"/>
              <a:gd name="connsiteX6" fmla="*/ 0 w 5591717"/>
              <a:gd name="connsiteY6" fmla="*/ 0 h 792454"/>
              <a:gd name="connsiteX0" fmla="*/ 0 w 5591715"/>
              <a:gd name="connsiteY0" fmla="*/ 0 h 792454"/>
              <a:gd name="connsiteX1" fmla="*/ 5312110 w 5591715"/>
              <a:gd name="connsiteY1" fmla="*/ 0 h 792454"/>
              <a:gd name="connsiteX2" fmla="*/ 5466739 w 5591715"/>
              <a:gd name="connsiteY2" fmla="*/ 169982 h 792454"/>
              <a:gd name="connsiteX3" fmla="*/ 5591680 w 5591715"/>
              <a:gd name="connsiteY3" fmla="*/ 411454 h 792454"/>
              <a:gd name="connsiteX4" fmla="*/ 5312110 w 5591715"/>
              <a:gd name="connsiteY4" fmla="*/ 792454 h 792454"/>
              <a:gd name="connsiteX5" fmla="*/ 0 w 5591715"/>
              <a:gd name="connsiteY5" fmla="*/ 792454 h 792454"/>
              <a:gd name="connsiteX6" fmla="*/ 0 w 5591715"/>
              <a:gd name="connsiteY6" fmla="*/ 0 h 792454"/>
              <a:gd name="connsiteX0" fmla="*/ 0 w 5593377"/>
              <a:gd name="connsiteY0" fmla="*/ 0 h 792454"/>
              <a:gd name="connsiteX1" fmla="*/ 5312110 w 5593377"/>
              <a:gd name="connsiteY1" fmla="*/ 0 h 792454"/>
              <a:gd name="connsiteX2" fmla="*/ 5423877 w 5593377"/>
              <a:gd name="connsiteY2" fmla="*/ 127120 h 792454"/>
              <a:gd name="connsiteX3" fmla="*/ 5591680 w 5593377"/>
              <a:gd name="connsiteY3" fmla="*/ 411454 h 792454"/>
              <a:gd name="connsiteX4" fmla="*/ 5312110 w 5593377"/>
              <a:gd name="connsiteY4" fmla="*/ 792454 h 792454"/>
              <a:gd name="connsiteX5" fmla="*/ 0 w 5593377"/>
              <a:gd name="connsiteY5" fmla="*/ 792454 h 792454"/>
              <a:gd name="connsiteX6" fmla="*/ 0 w 5593377"/>
              <a:gd name="connsiteY6" fmla="*/ 0 h 792454"/>
              <a:gd name="connsiteX0" fmla="*/ 0 w 5594759"/>
              <a:gd name="connsiteY0" fmla="*/ 0 h 792454"/>
              <a:gd name="connsiteX1" fmla="*/ 5312110 w 5594759"/>
              <a:gd name="connsiteY1" fmla="*/ 0 h 792454"/>
              <a:gd name="connsiteX2" fmla="*/ 5452452 w 5594759"/>
              <a:gd name="connsiteY2" fmla="*/ 136645 h 792454"/>
              <a:gd name="connsiteX3" fmla="*/ 5591680 w 5594759"/>
              <a:gd name="connsiteY3" fmla="*/ 411454 h 792454"/>
              <a:gd name="connsiteX4" fmla="*/ 5312110 w 5594759"/>
              <a:gd name="connsiteY4" fmla="*/ 792454 h 792454"/>
              <a:gd name="connsiteX5" fmla="*/ 0 w 5594759"/>
              <a:gd name="connsiteY5" fmla="*/ 792454 h 792454"/>
              <a:gd name="connsiteX6" fmla="*/ 0 w 5594759"/>
              <a:gd name="connsiteY6" fmla="*/ 0 h 792454"/>
              <a:gd name="connsiteX0" fmla="*/ 0 w 5591709"/>
              <a:gd name="connsiteY0" fmla="*/ 0 h 792454"/>
              <a:gd name="connsiteX1" fmla="*/ 5312110 w 5591709"/>
              <a:gd name="connsiteY1" fmla="*/ 0 h 792454"/>
              <a:gd name="connsiteX2" fmla="*/ 5452452 w 5591709"/>
              <a:gd name="connsiteY2" fmla="*/ 136645 h 792454"/>
              <a:gd name="connsiteX3" fmla="*/ 5591680 w 5591709"/>
              <a:gd name="connsiteY3" fmla="*/ 411454 h 792454"/>
              <a:gd name="connsiteX4" fmla="*/ 5312110 w 5591709"/>
              <a:gd name="connsiteY4" fmla="*/ 792454 h 792454"/>
              <a:gd name="connsiteX5" fmla="*/ 0 w 5591709"/>
              <a:gd name="connsiteY5" fmla="*/ 792454 h 792454"/>
              <a:gd name="connsiteX6" fmla="*/ 0 w 5591709"/>
              <a:gd name="connsiteY6" fmla="*/ 0 h 792454"/>
              <a:gd name="connsiteX0" fmla="*/ 0 w 5592061"/>
              <a:gd name="connsiteY0" fmla="*/ 0 h 792454"/>
              <a:gd name="connsiteX1" fmla="*/ 5312110 w 5592061"/>
              <a:gd name="connsiteY1" fmla="*/ 0 h 792454"/>
              <a:gd name="connsiteX2" fmla="*/ 5452452 w 5592061"/>
              <a:gd name="connsiteY2" fmla="*/ 136645 h 792454"/>
              <a:gd name="connsiteX3" fmla="*/ 5591680 w 5592061"/>
              <a:gd name="connsiteY3" fmla="*/ 411454 h 792454"/>
              <a:gd name="connsiteX4" fmla="*/ 5312110 w 5592061"/>
              <a:gd name="connsiteY4" fmla="*/ 792454 h 792454"/>
              <a:gd name="connsiteX5" fmla="*/ 0 w 5592061"/>
              <a:gd name="connsiteY5" fmla="*/ 792454 h 792454"/>
              <a:gd name="connsiteX6" fmla="*/ 0 w 5592061"/>
              <a:gd name="connsiteY6" fmla="*/ 0 h 792454"/>
              <a:gd name="connsiteX0" fmla="*/ 0 w 5591712"/>
              <a:gd name="connsiteY0" fmla="*/ 0 h 792454"/>
              <a:gd name="connsiteX1" fmla="*/ 5312110 w 5591712"/>
              <a:gd name="connsiteY1" fmla="*/ 0 h 792454"/>
              <a:gd name="connsiteX2" fmla="*/ 5452452 w 5591712"/>
              <a:gd name="connsiteY2" fmla="*/ 136645 h 792454"/>
              <a:gd name="connsiteX3" fmla="*/ 5591680 w 5591712"/>
              <a:gd name="connsiteY3" fmla="*/ 411454 h 792454"/>
              <a:gd name="connsiteX4" fmla="*/ 5312110 w 5591712"/>
              <a:gd name="connsiteY4" fmla="*/ 792454 h 792454"/>
              <a:gd name="connsiteX5" fmla="*/ 0 w 5591712"/>
              <a:gd name="connsiteY5" fmla="*/ 792454 h 792454"/>
              <a:gd name="connsiteX6" fmla="*/ 0 w 5591712"/>
              <a:gd name="connsiteY6" fmla="*/ 0 h 792454"/>
              <a:gd name="connsiteX0" fmla="*/ 0 w 5591712"/>
              <a:gd name="connsiteY0" fmla="*/ 4762 h 797216"/>
              <a:gd name="connsiteX1" fmla="*/ 5240672 w 5591712"/>
              <a:gd name="connsiteY1" fmla="*/ 0 h 797216"/>
              <a:gd name="connsiteX2" fmla="*/ 5452452 w 5591712"/>
              <a:gd name="connsiteY2" fmla="*/ 141407 h 797216"/>
              <a:gd name="connsiteX3" fmla="*/ 5591680 w 5591712"/>
              <a:gd name="connsiteY3" fmla="*/ 416216 h 797216"/>
              <a:gd name="connsiteX4" fmla="*/ 5312110 w 5591712"/>
              <a:gd name="connsiteY4" fmla="*/ 797216 h 797216"/>
              <a:gd name="connsiteX5" fmla="*/ 0 w 5591712"/>
              <a:gd name="connsiteY5" fmla="*/ 797216 h 797216"/>
              <a:gd name="connsiteX6" fmla="*/ 0 w 5591712"/>
              <a:gd name="connsiteY6" fmla="*/ 4762 h 797216"/>
              <a:gd name="connsiteX0" fmla="*/ 0 w 5593723"/>
              <a:gd name="connsiteY0" fmla="*/ 4762 h 797216"/>
              <a:gd name="connsiteX1" fmla="*/ 5240672 w 5593723"/>
              <a:gd name="connsiteY1" fmla="*/ 0 h 797216"/>
              <a:gd name="connsiteX2" fmla="*/ 5428639 w 5593723"/>
              <a:gd name="connsiteY2" fmla="*/ 179507 h 797216"/>
              <a:gd name="connsiteX3" fmla="*/ 5591680 w 5593723"/>
              <a:gd name="connsiteY3" fmla="*/ 416216 h 797216"/>
              <a:gd name="connsiteX4" fmla="*/ 5312110 w 5593723"/>
              <a:gd name="connsiteY4" fmla="*/ 797216 h 797216"/>
              <a:gd name="connsiteX5" fmla="*/ 0 w 5593723"/>
              <a:gd name="connsiteY5" fmla="*/ 797216 h 797216"/>
              <a:gd name="connsiteX6" fmla="*/ 0 w 5593723"/>
              <a:gd name="connsiteY6" fmla="*/ 4762 h 797216"/>
              <a:gd name="connsiteX0" fmla="*/ 0 w 5593793"/>
              <a:gd name="connsiteY0" fmla="*/ 4762 h 797216"/>
              <a:gd name="connsiteX1" fmla="*/ 5240672 w 5593793"/>
              <a:gd name="connsiteY1" fmla="*/ 0 h 797216"/>
              <a:gd name="connsiteX2" fmla="*/ 5428639 w 5593793"/>
              <a:gd name="connsiteY2" fmla="*/ 179507 h 797216"/>
              <a:gd name="connsiteX3" fmla="*/ 5591680 w 5593793"/>
              <a:gd name="connsiteY3" fmla="*/ 416216 h 797216"/>
              <a:gd name="connsiteX4" fmla="*/ 5312110 w 5593793"/>
              <a:gd name="connsiteY4" fmla="*/ 797216 h 797216"/>
              <a:gd name="connsiteX5" fmla="*/ 0 w 5593793"/>
              <a:gd name="connsiteY5" fmla="*/ 797216 h 797216"/>
              <a:gd name="connsiteX6" fmla="*/ 0 w 5593793"/>
              <a:gd name="connsiteY6" fmla="*/ 4762 h 797216"/>
              <a:gd name="connsiteX0" fmla="*/ 0 w 5563230"/>
              <a:gd name="connsiteY0" fmla="*/ 4762 h 797216"/>
              <a:gd name="connsiteX1" fmla="*/ 5240672 w 5563230"/>
              <a:gd name="connsiteY1" fmla="*/ 0 h 797216"/>
              <a:gd name="connsiteX2" fmla="*/ 5428639 w 5563230"/>
              <a:gd name="connsiteY2" fmla="*/ 179507 h 797216"/>
              <a:gd name="connsiteX3" fmla="*/ 5560724 w 5563230"/>
              <a:gd name="connsiteY3" fmla="*/ 416216 h 797216"/>
              <a:gd name="connsiteX4" fmla="*/ 5312110 w 5563230"/>
              <a:gd name="connsiteY4" fmla="*/ 797216 h 797216"/>
              <a:gd name="connsiteX5" fmla="*/ 0 w 5563230"/>
              <a:gd name="connsiteY5" fmla="*/ 797216 h 797216"/>
              <a:gd name="connsiteX6" fmla="*/ 0 w 5563230"/>
              <a:gd name="connsiteY6" fmla="*/ 4762 h 797216"/>
              <a:gd name="connsiteX0" fmla="*/ 0 w 5560725"/>
              <a:gd name="connsiteY0" fmla="*/ 4762 h 797216"/>
              <a:gd name="connsiteX1" fmla="*/ 5240672 w 5560725"/>
              <a:gd name="connsiteY1" fmla="*/ 0 h 797216"/>
              <a:gd name="connsiteX2" fmla="*/ 5428639 w 5560725"/>
              <a:gd name="connsiteY2" fmla="*/ 179507 h 797216"/>
              <a:gd name="connsiteX3" fmla="*/ 5560724 w 5560725"/>
              <a:gd name="connsiteY3" fmla="*/ 416216 h 797216"/>
              <a:gd name="connsiteX4" fmla="*/ 5312110 w 5560725"/>
              <a:gd name="connsiteY4" fmla="*/ 797216 h 797216"/>
              <a:gd name="connsiteX5" fmla="*/ 0 w 5560725"/>
              <a:gd name="connsiteY5" fmla="*/ 797216 h 797216"/>
              <a:gd name="connsiteX6" fmla="*/ 0 w 5560725"/>
              <a:gd name="connsiteY6" fmla="*/ 4762 h 797216"/>
              <a:gd name="connsiteX0" fmla="*/ 0 w 5562839"/>
              <a:gd name="connsiteY0" fmla="*/ 4762 h 797216"/>
              <a:gd name="connsiteX1" fmla="*/ 5240672 w 5562839"/>
              <a:gd name="connsiteY1" fmla="*/ 0 h 797216"/>
              <a:gd name="connsiteX2" fmla="*/ 5421495 w 5562839"/>
              <a:gd name="connsiteY2" fmla="*/ 179507 h 797216"/>
              <a:gd name="connsiteX3" fmla="*/ 5560724 w 5562839"/>
              <a:gd name="connsiteY3" fmla="*/ 416216 h 797216"/>
              <a:gd name="connsiteX4" fmla="*/ 5312110 w 5562839"/>
              <a:gd name="connsiteY4" fmla="*/ 797216 h 797216"/>
              <a:gd name="connsiteX5" fmla="*/ 0 w 5562839"/>
              <a:gd name="connsiteY5" fmla="*/ 797216 h 797216"/>
              <a:gd name="connsiteX6" fmla="*/ 0 w 5562839"/>
              <a:gd name="connsiteY6" fmla="*/ 4762 h 797216"/>
              <a:gd name="connsiteX0" fmla="*/ 0 w 5563064"/>
              <a:gd name="connsiteY0" fmla="*/ 4762 h 797216"/>
              <a:gd name="connsiteX1" fmla="*/ 5240672 w 5563064"/>
              <a:gd name="connsiteY1" fmla="*/ 0 h 797216"/>
              <a:gd name="connsiteX2" fmla="*/ 5421495 w 5563064"/>
              <a:gd name="connsiteY2" fmla="*/ 179507 h 797216"/>
              <a:gd name="connsiteX3" fmla="*/ 5560724 w 5563064"/>
              <a:gd name="connsiteY3" fmla="*/ 416216 h 797216"/>
              <a:gd name="connsiteX4" fmla="*/ 5312110 w 5563064"/>
              <a:gd name="connsiteY4" fmla="*/ 797216 h 797216"/>
              <a:gd name="connsiteX5" fmla="*/ 0 w 5563064"/>
              <a:gd name="connsiteY5" fmla="*/ 797216 h 797216"/>
              <a:gd name="connsiteX6" fmla="*/ 0 w 5563064"/>
              <a:gd name="connsiteY6" fmla="*/ 4762 h 797216"/>
              <a:gd name="connsiteX0" fmla="*/ 0 w 5562450"/>
              <a:gd name="connsiteY0" fmla="*/ 4762 h 797216"/>
              <a:gd name="connsiteX1" fmla="*/ 5240672 w 5562450"/>
              <a:gd name="connsiteY1" fmla="*/ 0 h 797216"/>
              <a:gd name="connsiteX2" fmla="*/ 5409589 w 5562450"/>
              <a:gd name="connsiteY2" fmla="*/ 174745 h 797216"/>
              <a:gd name="connsiteX3" fmla="*/ 5560724 w 5562450"/>
              <a:gd name="connsiteY3" fmla="*/ 416216 h 797216"/>
              <a:gd name="connsiteX4" fmla="*/ 5312110 w 5562450"/>
              <a:gd name="connsiteY4" fmla="*/ 797216 h 797216"/>
              <a:gd name="connsiteX5" fmla="*/ 0 w 5562450"/>
              <a:gd name="connsiteY5" fmla="*/ 797216 h 797216"/>
              <a:gd name="connsiteX6" fmla="*/ 0 w 5562450"/>
              <a:gd name="connsiteY6" fmla="*/ 4762 h 797216"/>
              <a:gd name="connsiteX0" fmla="*/ 0 w 5562640"/>
              <a:gd name="connsiteY0" fmla="*/ 4762 h 797216"/>
              <a:gd name="connsiteX1" fmla="*/ 5240672 w 5562640"/>
              <a:gd name="connsiteY1" fmla="*/ 0 h 797216"/>
              <a:gd name="connsiteX2" fmla="*/ 5409589 w 5562640"/>
              <a:gd name="connsiteY2" fmla="*/ 174745 h 797216"/>
              <a:gd name="connsiteX3" fmla="*/ 5560724 w 5562640"/>
              <a:gd name="connsiteY3" fmla="*/ 416216 h 797216"/>
              <a:gd name="connsiteX4" fmla="*/ 5312110 w 5562640"/>
              <a:gd name="connsiteY4" fmla="*/ 797216 h 797216"/>
              <a:gd name="connsiteX5" fmla="*/ 0 w 5562640"/>
              <a:gd name="connsiteY5" fmla="*/ 797216 h 797216"/>
              <a:gd name="connsiteX6" fmla="*/ 0 w 5562640"/>
              <a:gd name="connsiteY6" fmla="*/ 4762 h 797216"/>
              <a:gd name="connsiteX0" fmla="*/ 0 w 5562322"/>
              <a:gd name="connsiteY0" fmla="*/ 4762 h 797216"/>
              <a:gd name="connsiteX1" fmla="*/ 5240672 w 5562322"/>
              <a:gd name="connsiteY1" fmla="*/ 0 h 797216"/>
              <a:gd name="connsiteX2" fmla="*/ 5409589 w 5562322"/>
              <a:gd name="connsiteY2" fmla="*/ 174745 h 797216"/>
              <a:gd name="connsiteX3" fmla="*/ 5560724 w 5562322"/>
              <a:gd name="connsiteY3" fmla="*/ 416216 h 797216"/>
              <a:gd name="connsiteX4" fmla="*/ 5312110 w 5562322"/>
              <a:gd name="connsiteY4" fmla="*/ 797216 h 797216"/>
              <a:gd name="connsiteX5" fmla="*/ 0 w 5562322"/>
              <a:gd name="connsiteY5" fmla="*/ 797216 h 797216"/>
              <a:gd name="connsiteX6" fmla="*/ 0 w 5562322"/>
              <a:gd name="connsiteY6" fmla="*/ 4762 h 797216"/>
              <a:gd name="connsiteX0" fmla="*/ 0 w 5562450"/>
              <a:gd name="connsiteY0" fmla="*/ 4762 h 797216"/>
              <a:gd name="connsiteX1" fmla="*/ 5240672 w 5562450"/>
              <a:gd name="connsiteY1" fmla="*/ 0 h 797216"/>
              <a:gd name="connsiteX2" fmla="*/ 5409589 w 5562450"/>
              <a:gd name="connsiteY2" fmla="*/ 174745 h 797216"/>
              <a:gd name="connsiteX3" fmla="*/ 5560724 w 5562450"/>
              <a:gd name="connsiteY3" fmla="*/ 416216 h 797216"/>
              <a:gd name="connsiteX4" fmla="*/ 5312110 w 5562450"/>
              <a:gd name="connsiteY4" fmla="*/ 797216 h 797216"/>
              <a:gd name="connsiteX5" fmla="*/ 0 w 5562450"/>
              <a:gd name="connsiteY5" fmla="*/ 797216 h 797216"/>
              <a:gd name="connsiteX6" fmla="*/ 0 w 5562450"/>
              <a:gd name="connsiteY6" fmla="*/ 4762 h 797216"/>
              <a:gd name="connsiteX0" fmla="*/ 0 w 5562450"/>
              <a:gd name="connsiteY0" fmla="*/ 4762 h 797216"/>
              <a:gd name="connsiteX1" fmla="*/ 5240672 w 5562450"/>
              <a:gd name="connsiteY1" fmla="*/ 0 h 797216"/>
              <a:gd name="connsiteX2" fmla="*/ 5409589 w 5562450"/>
              <a:gd name="connsiteY2" fmla="*/ 174745 h 797216"/>
              <a:gd name="connsiteX3" fmla="*/ 5560724 w 5562450"/>
              <a:gd name="connsiteY3" fmla="*/ 416216 h 797216"/>
              <a:gd name="connsiteX4" fmla="*/ 5312110 w 5562450"/>
              <a:gd name="connsiteY4" fmla="*/ 797216 h 797216"/>
              <a:gd name="connsiteX5" fmla="*/ 0 w 5562450"/>
              <a:gd name="connsiteY5" fmla="*/ 797216 h 797216"/>
              <a:gd name="connsiteX6" fmla="*/ 0 w 5562450"/>
              <a:gd name="connsiteY6" fmla="*/ 4762 h 797216"/>
              <a:gd name="connsiteX0" fmla="*/ 0 w 5562450"/>
              <a:gd name="connsiteY0" fmla="*/ 4762 h 797216"/>
              <a:gd name="connsiteX1" fmla="*/ 5240672 w 5562450"/>
              <a:gd name="connsiteY1" fmla="*/ 0 h 797216"/>
              <a:gd name="connsiteX2" fmla="*/ 5409589 w 5562450"/>
              <a:gd name="connsiteY2" fmla="*/ 174745 h 797216"/>
              <a:gd name="connsiteX3" fmla="*/ 5560724 w 5562450"/>
              <a:gd name="connsiteY3" fmla="*/ 416216 h 797216"/>
              <a:gd name="connsiteX4" fmla="*/ 5312110 w 5562450"/>
              <a:gd name="connsiteY4" fmla="*/ 797216 h 797216"/>
              <a:gd name="connsiteX5" fmla="*/ 0 w 5562450"/>
              <a:gd name="connsiteY5" fmla="*/ 797216 h 797216"/>
              <a:gd name="connsiteX6" fmla="*/ 0 w 5562450"/>
              <a:gd name="connsiteY6" fmla="*/ 4762 h 797216"/>
              <a:gd name="connsiteX0" fmla="*/ 0 w 5562450"/>
              <a:gd name="connsiteY0" fmla="*/ 4762 h 797216"/>
              <a:gd name="connsiteX1" fmla="*/ 5240672 w 5562450"/>
              <a:gd name="connsiteY1" fmla="*/ 0 h 797216"/>
              <a:gd name="connsiteX2" fmla="*/ 5409589 w 5562450"/>
              <a:gd name="connsiteY2" fmla="*/ 174745 h 797216"/>
              <a:gd name="connsiteX3" fmla="*/ 5560724 w 5562450"/>
              <a:gd name="connsiteY3" fmla="*/ 416216 h 797216"/>
              <a:gd name="connsiteX4" fmla="*/ 5312110 w 5562450"/>
              <a:gd name="connsiteY4" fmla="*/ 797216 h 797216"/>
              <a:gd name="connsiteX5" fmla="*/ 0 w 5562450"/>
              <a:gd name="connsiteY5" fmla="*/ 797216 h 797216"/>
              <a:gd name="connsiteX6" fmla="*/ 0 w 5562450"/>
              <a:gd name="connsiteY6" fmla="*/ 4762 h 797216"/>
              <a:gd name="connsiteX0" fmla="*/ 0 w 5562678"/>
              <a:gd name="connsiteY0" fmla="*/ 4762 h 797216"/>
              <a:gd name="connsiteX1" fmla="*/ 5240672 w 5562678"/>
              <a:gd name="connsiteY1" fmla="*/ 0 h 797216"/>
              <a:gd name="connsiteX2" fmla="*/ 5414352 w 5562678"/>
              <a:gd name="connsiteY2" fmla="*/ 174745 h 797216"/>
              <a:gd name="connsiteX3" fmla="*/ 5560724 w 5562678"/>
              <a:gd name="connsiteY3" fmla="*/ 416216 h 797216"/>
              <a:gd name="connsiteX4" fmla="*/ 5312110 w 5562678"/>
              <a:gd name="connsiteY4" fmla="*/ 797216 h 797216"/>
              <a:gd name="connsiteX5" fmla="*/ 0 w 5562678"/>
              <a:gd name="connsiteY5" fmla="*/ 797216 h 797216"/>
              <a:gd name="connsiteX6" fmla="*/ 0 w 5562678"/>
              <a:gd name="connsiteY6" fmla="*/ 4762 h 797216"/>
              <a:gd name="connsiteX0" fmla="*/ 0 w 5739778"/>
              <a:gd name="connsiteY0" fmla="*/ 4762 h 797216"/>
              <a:gd name="connsiteX1" fmla="*/ 5240672 w 5739778"/>
              <a:gd name="connsiteY1" fmla="*/ 0 h 797216"/>
              <a:gd name="connsiteX2" fmla="*/ 5414352 w 5739778"/>
              <a:gd name="connsiteY2" fmla="*/ 174745 h 797216"/>
              <a:gd name="connsiteX3" fmla="*/ 5560724 w 5739778"/>
              <a:gd name="connsiteY3" fmla="*/ 416216 h 797216"/>
              <a:gd name="connsiteX4" fmla="*/ 5436137 w 5739778"/>
              <a:gd name="connsiteY4" fmla="*/ 625766 h 797216"/>
              <a:gd name="connsiteX5" fmla="*/ 5312110 w 5739778"/>
              <a:gd name="connsiteY5" fmla="*/ 797216 h 797216"/>
              <a:gd name="connsiteX6" fmla="*/ 0 w 5739778"/>
              <a:gd name="connsiteY6" fmla="*/ 797216 h 797216"/>
              <a:gd name="connsiteX7" fmla="*/ 0 w 5739778"/>
              <a:gd name="connsiteY7" fmla="*/ 4762 h 797216"/>
              <a:gd name="connsiteX0" fmla="*/ 0 w 5736852"/>
              <a:gd name="connsiteY0" fmla="*/ 4762 h 797216"/>
              <a:gd name="connsiteX1" fmla="*/ 5240672 w 5736852"/>
              <a:gd name="connsiteY1" fmla="*/ 0 h 797216"/>
              <a:gd name="connsiteX2" fmla="*/ 5414352 w 5736852"/>
              <a:gd name="connsiteY2" fmla="*/ 174745 h 797216"/>
              <a:gd name="connsiteX3" fmla="*/ 5560724 w 5736852"/>
              <a:gd name="connsiteY3" fmla="*/ 416216 h 797216"/>
              <a:gd name="connsiteX4" fmla="*/ 5436137 w 5736852"/>
              <a:gd name="connsiteY4" fmla="*/ 625766 h 797216"/>
              <a:gd name="connsiteX5" fmla="*/ 5312110 w 5736852"/>
              <a:gd name="connsiteY5" fmla="*/ 797216 h 797216"/>
              <a:gd name="connsiteX6" fmla="*/ 0 w 5736852"/>
              <a:gd name="connsiteY6" fmla="*/ 797216 h 797216"/>
              <a:gd name="connsiteX7" fmla="*/ 0 w 5736852"/>
              <a:gd name="connsiteY7" fmla="*/ 4762 h 797216"/>
              <a:gd name="connsiteX0" fmla="*/ 0 w 5701012"/>
              <a:gd name="connsiteY0" fmla="*/ 4762 h 797216"/>
              <a:gd name="connsiteX1" fmla="*/ 5240672 w 5701012"/>
              <a:gd name="connsiteY1" fmla="*/ 0 h 797216"/>
              <a:gd name="connsiteX2" fmla="*/ 5414352 w 5701012"/>
              <a:gd name="connsiteY2" fmla="*/ 174745 h 797216"/>
              <a:gd name="connsiteX3" fmla="*/ 5560724 w 5701012"/>
              <a:gd name="connsiteY3" fmla="*/ 416216 h 797216"/>
              <a:gd name="connsiteX4" fmla="*/ 5436137 w 5701012"/>
              <a:gd name="connsiteY4" fmla="*/ 625766 h 797216"/>
              <a:gd name="connsiteX5" fmla="*/ 5259722 w 5701012"/>
              <a:gd name="connsiteY5" fmla="*/ 797216 h 797216"/>
              <a:gd name="connsiteX6" fmla="*/ 0 w 5701012"/>
              <a:gd name="connsiteY6" fmla="*/ 797216 h 797216"/>
              <a:gd name="connsiteX7" fmla="*/ 0 w 5701012"/>
              <a:gd name="connsiteY7" fmla="*/ 4762 h 797216"/>
              <a:gd name="connsiteX0" fmla="*/ 0 w 5560846"/>
              <a:gd name="connsiteY0" fmla="*/ 4762 h 797216"/>
              <a:gd name="connsiteX1" fmla="*/ 5240672 w 5560846"/>
              <a:gd name="connsiteY1" fmla="*/ 0 h 797216"/>
              <a:gd name="connsiteX2" fmla="*/ 5414352 w 5560846"/>
              <a:gd name="connsiteY2" fmla="*/ 174745 h 797216"/>
              <a:gd name="connsiteX3" fmla="*/ 5560724 w 5560846"/>
              <a:gd name="connsiteY3" fmla="*/ 416216 h 797216"/>
              <a:gd name="connsiteX4" fmla="*/ 5436137 w 5560846"/>
              <a:gd name="connsiteY4" fmla="*/ 625766 h 797216"/>
              <a:gd name="connsiteX5" fmla="*/ 5259722 w 5560846"/>
              <a:gd name="connsiteY5" fmla="*/ 797216 h 797216"/>
              <a:gd name="connsiteX6" fmla="*/ 0 w 5560846"/>
              <a:gd name="connsiteY6" fmla="*/ 797216 h 797216"/>
              <a:gd name="connsiteX7" fmla="*/ 0 w 5560846"/>
              <a:gd name="connsiteY7" fmla="*/ 4762 h 797216"/>
              <a:gd name="connsiteX0" fmla="*/ 0 w 5560857"/>
              <a:gd name="connsiteY0" fmla="*/ 4762 h 797216"/>
              <a:gd name="connsiteX1" fmla="*/ 5240672 w 5560857"/>
              <a:gd name="connsiteY1" fmla="*/ 0 h 797216"/>
              <a:gd name="connsiteX2" fmla="*/ 5414352 w 5560857"/>
              <a:gd name="connsiteY2" fmla="*/ 174745 h 797216"/>
              <a:gd name="connsiteX3" fmla="*/ 5560724 w 5560857"/>
              <a:gd name="connsiteY3" fmla="*/ 416216 h 797216"/>
              <a:gd name="connsiteX4" fmla="*/ 5436137 w 5560857"/>
              <a:gd name="connsiteY4" fmla="*/ 625766 h 797216"/>
              <a:gd name="connsiteX5" fmla="*/ 5259722 w 5560857"/>
              <a:gd name="connsiteY5" fmla="*/ 797216 h 797216"/>
              <a:gd name="connsiteX6" fmla="*/ 0 w 5560857"/>
              <a:gd name="connsiteY6" fmla="*/ 797216 h 797216"/>
              <a:gd name="connsiteX7" fmla="*/ 0 w 5560857"/>
              <a:gd name="connsiteY7" fmla="*/ 4762 h 797216"/>
              <a:gd name="connsiteX0" fmla="*/ 0 w 5560748"/>
              <a:gd name="connsiteY0" fmla="*/ 4762 h 797216"/>
              <a:gd name="connsiteX1" fmla="*/ 5240672 w 5560748"/>
              <a:gd name="connsiteY1" fmla="*/ 0 h 797216"/>
              <a:gd name="connsiteX2" fmla="*/ 5414352 w 5560748"/>
              <a:gd name="connsiteY2" fmla="*/ 174745 h 797216"/>
              <a:gd name="connsiteX3" fmla="*/ 5560724 w 5560748"/>
              <a:gd name="connsiteY3" fmla="*/ 416216 h 797216"/>
              <a:gd name="connsiteX4" fmla="*/ 5424230 w 5560748"/>
              <a:gd name="connsiteY4" fmla="*/ 625766 h 797216"/>
              <a:gd name="connsiteX5" fmla="*/ 5259722 w 5560748"/>
              <a:gd name="connsiteY5" fmla="*/ 797216 h 797216"/>
              <a:gd name="connsiteX6" fmla="*/ 0 w 5560748"/>
              <a:gd name="connsiteY6" fmla="*/ 797216 h 797216"/>
              <a:gd name="connsiteX7" fmla="*/ 0 w 5560748"/>
              <a:gd name="connsiteY7" fmla="*/ 4762 h 797216"/>
              <a:gd name="connsiteX0" fmla="*/ 0 w 5560751"/>
              <a:gd name="connsiteY0" fmla="*/ 4762 h 797216"/>
              <a:gd name="connsiteX1" fmla="*/ 5240672 w 5560751"/>
              <a:gd name="connsiteY1" fmla="*/ 0 h 797216"/>
              <a:gd name="connsiteX2" fmla="*/ 5414352 w 5560751"/>
              <a:gd name="connsiteY2" fmla="*/ 174745 h 797216"/>
              <a:gd name="connsiteX3" fmla="*/ 5560724 w 5560751"/>
              <a:gd name="connsiteY3" fmla="*/ 416216 h 797216"/>
              <a:gd name="connsiteX4" fmla="*/ 5424230 w 5560751"/>
              <a:gd name="connsiteY4" fmla="*/ 625766 h 797216"/>
              <a:gd name="connsiteX5" fmla="*/ 5259722 w 5560751"/>
              <a:gd name="connsiteY5" fmla="*/ 797216 h 797216"/>
              <a:gd name="connsiteX6" fmla="*/ 0 w 5560751"/>
              <a:gd name="connsiteY6" fmla="*/ 797216 h 797216"/>
              <a:gd name="connsiteX7" fmla="*/ 0 w 5560751"/>
              <a:gd name="connsiteY7" fmla="*/ 4762 h 797216"/>
              <a:gd name="connsiteX0" fmla="*/ 0 w 5560752"/>
              <a:gd name="connsiteY0" fmla="*/ 4762 h 797216"/>
              <a:gd name="connsiteX1" fmla="*/ 5240672 w 5560752"/>
              <a:gd name="connsiteY1" fmla="*/ 0 h 797216"/>
              <a:gd name="connsiteX2" fmla="*/ 5414352 w 5560752"/>
              <a:gd name="connsiteY2" fmla="*/ 174745 h 797216"/>
              <a:gd name="connsiteX3" fmla="*/ 5560724 w 5560752"/>
              <a:gd name="connsiteY3" fmla="*/ 416216 h 797216"/>
              <a:gd name="connsiteX4" fmla="*/ 5424230 w 5560752"/>
              <a:gd name="connsiteY4" fmla="*/ 625766 h 797216"/>
              <a:gd name="connsiteX5" fmla="*/ 5259722 w 5560752"/>
              <a:gd name="connsiteY5" fmla="*/ 797216 h 797216"/>
              <a:gd name="connsiteX6" fmla="*/ 0 w 5560752"/>
              <a:gd name="connsiteY6" fmla="*/ 797216 h 797216"/>
              <a:gd name="connsiteX7" fmla="*/ 0 w 5560752"/>
              <a:gd name="connsiteY7" fmla="*/ 4762 h 797216"/>
              <a:gd name="connsiteX0" fmla="*/ 0 w 5560807"/>
              <a:gd name="connsiteY0" fmla="*/ 4762 h 797216"/>
              <a:gd name="connsiteX1" fmla="*/ 5240672 w 5560807"/>
              <a:gd name="connsiteY1" fmla="*/ 0 h 797216"/>
              <a:gd name="connsiteX2" fmla="*/ 5414352 w 5560807"/>
              <a:gd name="connsiteY2" fmla="*/ 174745 h 797216"/>
              <a:gd name="connsiteX3" fmla="*/ 5560724 w 5560807"/>
              <a:gd name="connsiteY3" fmla="*/ 416216 h 797216"/>
              <a:gd name="connsiteX4" fmla="*/ 5424230 w 5560807"/>
              <a:gd name="connsiteY4" fmla="*/ 625766 h 797216"/>
              <a:gd name="connsiteX5" fmla="*/ 5259722 w 5560807"/>
              <a:gd name="connsiteY5" fmla="*/ 797216 h 797216"/>
              <a:gd name="connsiteX6" fmla="*/ 0 w 5560807"/>
              <a:gd name="connsiteY6" fmla="*/ 797216 h 797216"/>
              <a:gd name="connsiteX7" fmla="*/ 0 w 5560807"/>
              <a:gd name="connsiteY7" fmla="*/ 4762 h 797216"/>
              <a:gd name="connsiteX0" fmla="*/ 0 w 5560752"/>
              <a:gd name="connsiteY0" fmla="*/ 4762 h 797216"/>
              <a:gd name="connsiteX1" fmla="*/ 5240672 w 5560752"/>
              <a:gd name="connsiteY1" fmla="*/ 0 h 797216"/>
              <a:gd name="connsiteX2" fmla="*/ 5414352 w 5560752"/>
              <a:gd name="connsiteY2" fmla="*/ 174745 h 797216"/>
              <a:gd name="connsiteX3" fmla="*/ 5560724 w 5560752"/>
              <a:gd name="connsiteY3" fmla="*/ 416216 h 797216"/>
              <a:gd name="connsiteX4" fmla="*/ 5424230 w 5560752"/>
              <a:gd name="connsiteY4" fmla="*/ 625766 h 797216"/>
              <a:gd name="connsiteX5" fmla="*/ 5259722 w 5560752"/>
              <a:gd name="connsiteY5" fmla="*/ 797216 h 797216"/>
              <a:gd name="connsiteX6" fmla="*/ 0 w 5560752"/>
              <a:gd name="connsiteY6" fmla="*/ 797216 h 797216"/>
              <a:gd name="connsiteX7" fmla="*/ 0 w 5560752"/>
              <a:gd name="connsiteY7" fmla="*/ 4762 h 797216"/>
              <a:gd name="connsiteX0" fmla="*/ 0 w 5560752"/>
              <a:gd name="connsiteY0" fmla="*/ 4762 h 797216"/>
              <a:gd name="connsiteX1" fmla="*/ 5240672 w 5560752"/>
              <a:gd name="connsiteY1" fmla="*/ 0 h 797216"/>
              <a:gd name="connsiteX2" fmla="*/ 5414352 w 5560752"/>
              <a:gd name="connsiteY2" fmla="*/ 174745 h 797216"/>
              <a:gd name="connsiteX3" fmla="*/ 5560724 w 5560752"/>
              <a:gd name="connsiteY3" fmla="*/ 416216 h 797216"/>
              <a:gd name="connsiteX4" fmla="*/ 5424230 w 5560752"/>
              <a:gd name="connsiteY4" fmla="*/ 625766 h 797216"/>
              <a:gd name="connsiteX5" fmla="*/ 5259722 w 5560752"/>
              <a:gd name="connsiteY5" fmla="*/ 797216 h 797216"/>
              <a:gd name="connsiteX6" fmla="*/ 0 w 5560752"/>
              <a:gd name="connsiteY6" fmla="*/ 797216 h 797216"/>
              <a:gd name="connsiteX7" fmla="*/ 0 w 5560752"/>
              <a:gd name="connsiteY7" fmla="*/ 4762 h 797216"/>
              <a:gd name="connsiteX0" fmla="*/ 0 w 5560758"/>
              <a:gd name="connsiteY0" fmla="*/ 4762 h 797216"/>
              <a:gd name="connsiteX1" fmla="*/ 5240672 w 5560758"/>
              <a:gd name="connsiteY1" fmla="*/ 0 h 797216"/>
              <a:gd name="connsiteX2" fmla="*/ 5414352 w 5560758"/>
              <a:gd name="connsiteY2" fmla="*/ 174745 h 797216"/>
              <a:gd name="connsiteX3" fmla="*/ 5560724 w 5560758"/>
              <a:gd name="connsiteY3" fmla="*/ 416216 h 797216"/>
              <a:gd name="connsiteX4" fmla="*/ 5424230 w 5560758"/>
              <a:gd name="connsiteY4" fmla="*/ 625766 h 797216"/>
              <a:gd name="connsiteX5" fmla="*/ 5259722 w 5560758"/>
              <a:gd name="connsiteY5" fmla="*/ 797216 h 797216"/>
              <a:gd name="connsiteX6" fmla="*/ 0 w 5560758"/>
              <a:gd name="connsiteY6" fmla="*/ 797216 h 797216"/>
              <a:gd name="connsiteX7" fmla="*/ 0 w 5560758"/>
              <a:gd name="connsiteY7" fmla="*/ 4762 h 797216"/>
              <a:gd name="connsiteX0" fmla="*/ 0 w 5560758"/>
              <a:gd name="connsiteY0" fmla="*/ 4762 h 797216"/>
              <a:gd name="connsiteX1" fmla="*/ 5240672 w 5560758"/>
              <a:gd name="connsiteY1" fmla="*/ 0 h 797216"/>
              <a:gd name="connsiteX2" fmla="*/ 5414352 w 5560758"/>
              <a:gd name="connsiteY2" fmla="*/ 174745 h 797216"/>
              <a:gd name="connsiteX3" fmla="*/ 5560724 w 5560758"/>
              <a:gd name="connsiteY3" fmla="*/ 416216 h 797216"/>
              <a:gd name="connsiteX4" fmla="*/ 5424230 w 5560758"/>
              <a:gd name="connsiteY4" fmla="*/ 625766 h 797216"/>
              <a:gd name="connsiteX5" fmla="*/ 5259722 w 5560758"/>
              <a:gd name="connsiteY5" fmla="*/ 797216 h 797216"/>
              <a:gd name="connsiteX6" fmla="*/ 0 w 5560758"/>
              <a:gd name="connsiteY6" fmla="*/ 797216 h 797216"/>
              <a:gd name="connsiteX7" fmla="*/ 0 w 5560758"/>
              <a:gd name="connsiteY7" fmla="*/ 4762 h 797216"/>
              <a:gd name="connsiteX0" fmla="*/ 0 w 5560839"/>
              <a:gd name="connsiteY0" fmla="*/ 4762 h 797216"/>
              <a:gd name="connsiteX1" fmla="*/ 5240672 w 5560839"/>
              <a:gd name="connsiteY1" fmla="*/ 0 h 797216"/>
              <a:gd name="connsiteX2" fmla="*/ 5414352 w 5560839"/>
              <a:gd name="connsiteY2" fmla="*/ 174745 h 797216"/>
              <a:gd name="connsiteX3" fmla="*/ 5560724 w 5560839"/>
              <a:gd name="connsiteY3" fmla="*/ 416216 h 797216"/>
              <a:gd name="connsiteX4" fmla="*/ 5424230 w 5560839"/>
              <a:gd name="connsiteY4" fmla="*/ 625766 h 797216"/>
              <a:gd name="connsiteX5" fmla="*/ 5259722 w 5560839"/>
              <a:gd name="connsiteY5" fmla="*/ 797216 h 797216"/>
              <a:gd name="connsiteX6" fmla="*/ 0 w 5560839"/>
              <a:gd name="connsiteY6" fmla="*/ 797216 h 797216"/>
              <a:gd name="connsiteX7" fmla="*/ 0 w 5560839"/>
              <a:gd name="connsiteY7" fmla="*/ 4762 h 797216"/>
              <a:gd name="connsiteX0" fmla="*/ 0 w 5560836"/>
              <a:gd name="connsiteY0" fmla="*/ 4762 h 797216"/>
              <a:gd name="connsiteX1" fmla="*/ 5240672 w 5560836"/>
              <a:gd name="connsiteY1" fmla="*/ 0 h 797216"/>
              <a:gd name="connsiteX2" fmla="*/ 5414352 w 5560836"/>
              <a:gd name="connsiteY2" fmla="*/ 174745 h 797216"/>
              <a:gd name="connsiteX3" fmla="*/ 5560724 w 5560836"/>
              <a:gd name="connsiteY3" fmla="*/ 416216 h 797216"/>
              <a:gd name="connsiteX4" fmla="*/ 5431374 w 5560836"/>
              <a:gd name="connsiteY4" fmla="*/ 630528 h 797216"/>
              <a:gd name="connsiteX5" fmla="*/ 5259722 w 5560836"/>
              <a:gd name="connsiteY5" fmla="*/ 797216 h 797216"/>
              <a:gd name="connsiteX6" fmla="*/ 0 w 5560836"/>
              <a:gd name="connsiteY6" fmla="*/ 797216 h 797216"/>
              <a:gd name="connsiteX7" fmla="*/ 0 w 5560836"/>
              <a:gd name="connsiteY7" fmla="*/ 4762 h 797216"/>
              <a:gd name="connsiteX0" fmla="*/ 0 w 5560779"/>
              <a:gd name="connsiteY0" fmla="*/ 4762 h 797216"/>
              <a:gd name="connsiteX1" fmla="*/ 5240672 w 5560779"/>
              <a:gd name="connsiteY1" fmla="*/ 0 h 797216"/>
              <a:gd name="connsiteX2" fmla="*/ 5414352 w 5560779"/>
              <a:gd name="connsiteY2" fmla="*/ 174745 h 797216"/>
              <a:gd name="connsiteX3" fmla="*/ 5560724 w 5560779"/>
              <a:gd name="connsiteY3" fmla="*/ 416216 h 797216"/>
              <a:gd name="connsiteX4" fmla="*/ 5426611 w 5560779"/>
              <a:gd name="connsiteY4" fmla="*/ 630528 h 797216"/>
              <a:gd name="connsiteX5" fmla="*/ 5259722 w 5560779"/>
              <a:gd name="connsiteY5" fmla="*/ 797216 h 797216"/>
              <a:gd name="connsiteX6" fmla="*/ 0 w 5560779"/>
              <a:gd name="connsiteY6" fmla="*/ 797216 h 797216"/>
              <a:gd name="connsiteX7" fmla="*/ 0 w 5560779"/>
              <a:gd name="connsiteY7" fmla="*/ 4762 h 797216"/>
              <a:gd name="connsiteX0" fmla="*/ 0 w 5560812"/>
              <a:gd name="connsiteY0" fmla="*/ 4762 h 797216"/>
              <a:gd name="connsiteX1" fmla="*/ 5240672 w 5560812"/>
              <a:gd name="connsiteY1" fmla="*/ 0 h 797216"/>
              <a:gd name="connsiteX2" fmla="*/ 5414352 w 5560812"/>
              <a:gd name="connsiteY2" fmla="*/ 174745 h 797216"/>
              <a:gd name="connsiteX3" fmla="*/ 5560724 w 5560812"/>
              <a:gd name="connsiteY3" fmla="*/ 416216 h 797216"/>
              <a:gd name="connsiteX4" fmla="*/ 5426611 w 5560812"/>
              <a:gd name="connsiteY4" fmla="*/ 630528 h 797216"/>
              <a:gd name="connsiteX5" fmla="*/ 5259722 w 5560812"/>
              <a:gd name="connsiteY5" fmla="*/ 797216 h 797216"/>
              <a:gd name="connsiteX6" fmla="*/ 0 w 5560812"/>
              <a:gd name="connsiteY6" fmla="*/ 797216 h 797216"/>
              <a:gd name="connsiteX7" fmla="*/ 0 w 5560812"/>
              <a:gd name="connsiteY7" fmla="*/ 4762 h 797216"/>
              <a:gd name="connsiteX0" fmla="*/ 0 w 5560812"/>
              <a:gd name="connsiteY0" fmla="*/ 4762 h 797216"/>
              <a:gd name="connsiteX1" fmla="*/ 5240672 w 5560812"/>
              <a:gd name="connsiteY1" fmla="*/ 0 h 797216"/>
              <a:gd name="connsiteX2" fmla="*/ 5414352 w 5560812"/>
              <a:gd name="connsiteY2" fmla="*/ 174745 h 797216"/>
              <a:gd name="connsiteX3" fmla="*/ 5560724 w 5560812"/>
              <a:gd name="connsiteY3" fmla="*/ 416216 h 797216"/>
              <a:gd name="connsiteX4" fmla="*/ 5426611 w 5560812"/>
              <a:gd name="connsiteY4" fmla="*/ 630528 h 797216"/>
              <a:gd name="connsiteX5" fmla="*/ 5259722 w 5560812"/>
              <a:gd name="connsiteY5" fmla="*/ 797216 h 797216"/>
              <a:gd name="connsiteX6" fmla="*/ 0 w 5560812"/>
              <a:gd name="connsiteY6" fmla="*/ 797216 h 797216"/>
              <a:gd name="connsiteX7" fmla="*/ 0 w 5560812"/>
              <a:gd name="connsiteY7" fmla="*/ 4762 h 797216"/>
              <a:gd name="connsiteX0" fmla="*/ 0 w 5560798"/>
              <a:gd name="connsiteY0" fmla="*/ 4762 h 797216"/>
              <a:gd name="connsiteX1" fmla="*/ 5240672 w 5560798"/>
              <a:gd name="connsiteY1" fmla="*/ 0 h 797216"/>
              <a:gd name="connsiteX2" fmla="*/ 5438164 w 5560798"/>
              <a:gd name="connsiteY2" fmla="*/ 179507 h 797216"/>
              <a:gd name="connsiteX3" fmla="*/ 5560724 w 5560798"/>
              <a:gd name="connsiteY3" fmla="*/ 416216 h 797216"/>
              <a:gd name="connsiteX4" fmla="*/ 5426611 w 5560798"/>
              <a:gd name="connsiteY4" fmla="*/ 630528 h 797216"/>
              <a:gd name="connsiteX5" fmla="*/ 5259722 w 5560798"/>
              <a:gd name="connsiteY5" fmla="*/ 797216 h 797216"/>
              <a:gd name="connsiteX6" fmla="*/ 0 w 5560798"/>
              <a:gd name="connsiteY6" fmla="*/ 797216 h 797216"/>
              <a:gd name="connsiteX7" fmla="*/ 0 w 5560798"/>
              <a:gd name="connsiteY7" fmla="*/ 4762 h 797216"/>
              <a:gd name="connsiteX0" fmla="*/ 0 w 5560747"/>
              <a:gd name="connsiteY0" fmla="*/ 4762 h 797216"/>
              <a:gd name="connsiteX1" fmla="*/ 5240672 w 5560747"/>
              <a:gd name="connsiteY1" fmla="*/ 0 h 797216"/>
              <a:gd name="connsiteX2" fmla="*/ 5433402 w 5560747"/>
              <a:gd name="connsiteY2" fmla="*/ 191414 h 797216"/>
              <a:gd name="connsiteX3" fmla="*/ 5560724 w 5560747"/>
              <a:gd name="connsiteY3" fmla="*/ 416216 h 797216"/>
              <a:gd name="connsiteX4" fmla="*/ 5426611 w 5560747"/>
              <a:gd name="connsiteY4" fmla="*/ 630528 h 797216"/>
              <a:gd name="connsiteX5" fmla="*/ 5259722 w 5560747"/>
              <a:gd name="connsiteY5" fmla="*/ 797216 h 797216"/>
              <a:gd name="connsiteX6" fmla="*/ 0 w 5560747"/>
              <a:gd name="connsiteY6" fmla="*/ 797216 h 797216"/>
              <a:gd name="connsiteX7" fmla="*/ 0 w 5560747"/>
              <a:gd name="connsiteY7" fmla="*/ 4762 h 797216"/>
              <a:gd name="connsiteX0" fmla="*/ 983618 w 5560747"/>
              <a:gd name="connsiteY0" fmla="*/ 4762 h 797216"/>
              <a:gd name="connsiteX1" fmla="*/ 5240672 w 5560747"/>
              <a:gd name="connsiteY1" fmla="*/ 0 h 797216"/>
              <a:gd name="connsiteX2" fmla="*/ 5433402 w 5560747"/>
              <a:gd name="connsiteY2" fmla="*/ 191414 h 797216"/>
              <a:gd name="connsiteX3" fmla="*/ 5560724 w 5560747"/>
              <a:gd name="connsiteY3" fmla="*/ 416216 h 797216"/>
              <a:gd name="connsiteX4" fmla="*/ 5426611 w 5560747"/>
              <a:gd name="connsiteY4" fmla="*/ 630528 h 797216"/>
              <a:gd name="connsiteX5" fmla="*/ 5259722 w 5560747"/>
              <a:gd name="connsiteY5" fmla="*/ 797216 h 797216"/>
              <a:gd name="connsiteX6" fmla="*/ 0 w 5560747"/>
              <a:gd name="connsiteY6" fmla="*/ 797216 h 797216"/>
              <a:gd name="connsiteX7" fmla="*/ 983618 w 5560747"/>
              <a:gd name="connsiteY7" fmla="*/ 4762 h 797216"/>
              <a:gd name="connsiteX0" fmla="*/ 0 w 4577129"/>
              <a:gd name="connsiteY0" fmla="*/ 4762 h 797216"/>
              <a:gd name="connsiteX1" fmla="*/ 4257054 w 4577129"/>
              <a:gd name="connsiteY1" fmla="*/ 0 h 797216"/>
              <a:gd name="connsiteX2" fmla="*/ 4449784 w 4577129"/>
              <a:gd name="connsiteY2" fmla="*/ 191414 h 797216"/>
              <a:gd name="connsiteX3" fmla="*/ 4577106 w 4577129"/>
              <a:gd name="connsiteY3" fmla="*/ 416216 h 797216"/>
              <a:gd name="connsiteX4" fmla="*/ 4442993 w 4577129"/>
              <a:gd name="connsiteY4" fmla="*/ 630528 h 797216"/>
              <a:gd name="connsiteX5" fmla="*/ 4276104 w 4577129"/>
              <a:gd name="connsiteY5" fmla="*/ 797216 h 797216"/>
              <a:gd name="connsiteX6" fmla="*/ 7286 w 4577129"/>
              <a:gd name="connsiteY6" fmla="*/ 797216 h 797216"/>
              <a:gd name="connsiteX7" fmla="*/ 0 w 4577129"/>
              <a:gd name="connsiteY7" fmla="*/ 4762 h 797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7129" h="797216">
                <a:moveTo>
                  <a:pt x="0" y="4762"/>
                </a:moveTo>
                <a:lnTo>
                  <a:pt x="4257054" y="0"/>
                </a:lnTo>
                <a:cubicBezTo>
                  <a:pt x="4333581" y="79215"/>
                  <a:pt x="4360724" y="105375"/>
                  <a:pt x="4449784" y="191414"/>
                </a:cubicBezTo>
                <a:cubicBezTo>
                  <a:pt x="4538844" y="277453"/>
                  <a:pt x="4578238" y="343030"/>
                  <a:pt x="4577106" y="416216"/>
                </a:cubicBezTo>
                <a:cubicBezTo>
                  <a:pt x="4575974" y="489402"/>
                  <a:pt x="4524117" y="550360"/>
                  <a:pt x="4442993" y="630528"/>
                </a:cubicBezTo>
                <a:cubicBezTo>
                  <a:pt x="4361869" y="710696"/>
                  <a:pt x="4330830" y="738081"/>
                  <a:pt x="4276104" y="797216"/>
                </a:cubicBezTo>
                <a:lnTo>
                  <a:pt x="7286" y="797216"/>
                </a:lnTo>
                <a:cubicBezTo>
                  <a:pt x="4857" y="533065"/>
                  <a:pt x="2429" y="268913"/>
                  <a:pt x="0" y="4762"/>
                </a:cubicBezTo>
                <a:close/>
              </a:path>
            </a:pathLst>
          </a:custGeom>
          <a:gradFill flip="none" rotWithShape="1">
            <a:gsLst>
              <a:gs pos="97000">
                <a:schemeClr val="accent2">
                  <a:lumMod val="75000"/>
                </a:schemeClr>
              </a:gs>
              <a:gs pos="43000">
                <a:schemeClr val="accent2">
                  <a:lumMod val="94000"/>
                  <a:lumOff val="6000"/>
                </a:schemeClr>
              </a:gs>
            </a:gsLst>
            <a:lin ang="18900000" scaled="0"/>
            <a:tileRect/>
          </a:gradFill>
          <a:ln w="25400">
            <a:noFill/>
          </a:ln>
          <a:effectLst>
            <a:innerShdw blurRad="2540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5344" tIns="42673" rIns="85344" bIns="42673" numCol="1" spcCol="0" rtlCol="0" fromWordArt="0" anchor="ctr" anchorCtr="0" forceAA="0" compatLnSpc="1">
            <a:prstTxWarp prst="textNoShape">
              <a:avLst/>
            </a:prstTxWarp>
            <a:noAutofit/>
          </a:bodyPr>
          <a:lstStyle/>
          <a:p>
            <a:pPr algn="ctr"/>
            <a:endParaRPr lang="en-US" sz="1491"/>
          </a:p>
        </p:txBody>
      </p:sp>
      <p:sp>
        <p:nvSpPr>
          <p:cNvPr id="83" name="TextBox 82"/>
          <p:cNvSpPr txBox="1"/>
          <p:nvPr/>
        </p:nvSpPr>
        <p:spPr>
          <a:xfrm>
            <a:off x="3619337" y="2139918"/>
            <a:ext cx="3097942" cy="584775"/>
          </a:xfrm>
          <a:prstGeom prst="rect">
            <a:avLst/>
          </a:prstGeom>
          <a:noFill/>
          <a:effectLst/>
        </p:spPr>
        <p:txBody>
          <a:bodyPr wrap="square" rtlCol="0">
            <a:spAutoFit/>
          </a:bodyPr>
          <a:lstStyle/>
          <a:p>
            <a:pPr algn="ctr"/>
            <a:r>
              <a:rPr lang="en-US" sz="1600" dirty="0">
                <a:latin typeface="Franklin Gothic Medium" panose="020B0603020102020204" pitchFamily="34" charset="0"/>
              </a:rPr>
              <a:t>Budgets are only used for measurement purposes.</a:t>
            </a:r>
          </a:p>
        </p:txBody>
      </p:sp>
      <p:sp>
        <p:nvSpPr>
          <p:cNvPr id="84" name="Rectangle 1"/>
          <p:cNvSpPr/>
          <p:nvPr/>
        </p:nvSpPr>
        <p:spPr>
          <a:xfrm>
            <a:off x="1582568" y="761772"/>
            <a:ext cx="4271987" cy="744068"/>
          </a:xfrm>
          <a:custGeom>
            <a:avLst/>
            <a:gdLst>
              <a:gd name="connsiteX0" fmla="*/ 0 w 5312110"/>
              <a:gd name="connsiteY0" fmla="*/ 0 h 792454"/>
              <a:gd name="connsiteX1" fmla="*/ 5312110 w 5312110"/>
              <a:gd name="connsiteY1" fmla="*/ 0 h 792454"/>
              <a:gd name="connsiteX2" fmla="*/ 5312110 w 5312110"/>
              <a:gd name="connsiteY2" fmla="*/ 792454 h 792454"/>
              <a:gd name="connsiteX3" fmla="*/ 0 w 5312110"/>
              <a:gd name="connsiteY3" fmla="*/ 792454 h 792454"/>
              <a:gd name="connsiteX4" fmla="*/ 0 w 5312110"/>
              <a:gd name="connsiteY4" fmla="*/ 0 h 792454"/>
              <a:gd name="connsiteX0" fmla="*/ 0 w 5522756"/>
              <a:gd name="connsiteY0" fmla="*/ 0 h 792454"/>
              <a:gd name="connsiteX1" fmla="*/ 5312110 w 5522756"/>
              <a:gd name="connsiteY1" fmla="*/ 0 h 792454"/>
              <a:gd name="connsiteX2" fmla="*/ 5522756 w 5522756"/>
              <a:gd name="connsiteY2" fmla="*/ 411454 h 792454"/>
              <a:gd name="connsiteX3" fmla="*/ 5312110 w 5522756"/>
              <a:gd name="connsiteY3" fmla="*/ 792454 h 792454"/>
              <a:gd name="connsiteX4" fmla="*/ 0 w 5522756"/>
              <a:gd name="connsiteY4" fmla="*/ 792454 h 792454"/>
              <a:gd name="connsiteX5" fmla="*/ 0 w 5522756"/>
              <a:gd name="connsiteY5" fmla="*/ 0 h 792454"/>
              <a:gd name="connsiteX0" fmla="*/ 0 w 5523548"/>
              <a:gd name="connsiteY0" fmla="*/ 0 h 792454"/>
              <a:gd name="connsiteX1" fmla="*/ 5312110 w 5523548"/>
              <a:gd name="connsiteY1" fmla="*/ 0 h 792454"/>
              <a:gd name="connsiteX2" fmla="*/ 5522756 w 5523548"/>
              <a:gd name="connsiteY2" fmla="*/ 411454 h 792454"/>
              <a:gd name="connsiteX3" fmla="*/ 5312110 w 5523548"/>
              <a:gd name="connsiteY3" fmla="*/ 792454 h 792454"/>
              <a:gd name="connsiteX4" fmla="*/ 0 w 5523548"/>
              <a:gd name="connsiteY4" fmla="*/ 792454 h 792454"/>
              <a:gd name="connsiteX5" fmla="*/ 0 w 5523548"/>
              <a:gd name="connsiteY5" fmla="*/ 0 h 792454"/>
              <a:gd name="connsiteX0" fmla="*/ 0 w 5524264"/>
              <a:gd name="connsiteY0" fmla="*/ 0 h 792454"/>
              <a:gd name="connsiteX1" fmla="*/ 5312110 w 5524264"/>
              <a:gd name="connsiteY1" fmla="*/ 0 h 792454"/>
              <a:gd name="connsiteX2" fmla="*/ 5522756 w 5524264"/>
              <a:gd name="connsiteY2" fmla="*/ 411454 h 792454"/>
              <a:gd name="connsiteX3" fmla="*/ 5312110 w 5524264"/>
              <a:gd name="connsiteY3" fmla="*/ 792454 h 792454"/>
              <a:gd name="connsiteX4" fmla="*/ 0 w 5524264"/>
              <a:gd name="connsiteY4" fmla="*/ 792454 h 792454"/>
              <a:gd name="connsiteX5" fmla="*/ 0 w 5524264"/>
              <a:gd name="connsiteY5" fmla="*/ 0 h 792454"/>
              <a:gd name="connsiteX0" fmla="*/ 0 w 5524510"/>
              <a:gd name="connsiteY0" fmla="*/ 0 h 792454"/>
              <a:gd name="connsiteX1" fmla="*/ 5312110 w 5524510"/>
              <a:gd name="connsiteY1" fmla="*/ 0 h 792454"/>
              <a:gd name="connsiteX2" fmla="*/ 5522756 w 5524510"/>
              <a:gd name="connsiteY2" fmla="*/ 411454 h 792454"/>
              <a:gd name="connsiteX3" fmla="*/ 5312110 w 5524510"/>
              <a:gd name="connsiteY3" fmla="*/ 792454 h 792454"/>
              <a:gd name="connsiteX4" fmla="*/ 0 w 5524510"/>
              <a:gd name="connsiteY4" fmla="*/ 792454 h 792454"/>
              <a:gd name="connsiteX5" fmla="*/ 0 w 5524510"/>
              <a:gd name="connsiteY5" fmla="*/ 0 h 792454"/>
              <a:gd name="connsiteX0" fmla="*/ 0 w 5523123"/>
              <a:gd name="connsiteY0" fmla="*/ 0 h 792454"/>
              <a:gd name="connsiteX1" fmla="*/ 5312110 w 5523123"/>
              <a:gd name="connsiteY1" fmla="*/ 0 h 792454"/>
              <a:gd name="connsiteX2" fmla="*/ 5522756 w 5523123"/>
              <a:gd name="connsiteY2" fmla="*/ 411454 h 792454"/>
              <a:gd name="connsiteX3" fmla="*/ 5312110 w 5523123"/>
              <a:gd name="connsiteY3" fmla="*/ 792454 h 792454"/>
              <a:gd name="connsiteX4" fmla="*/ 0 w 5523123"/>
              <a:gd name="connsiteY4" fmla="*/ 792454 h 792454"/>
              <a:gd name="connsiteX5" fmla="*/ 0 w 5523123"/>
              <a:gd name="connsiteY5" fmla="*/ 0 h 792454"/>
              <a:gd name="connsiteX0" fmla="*/ 0 w 5523123"/>
              <a:gd name="connsiteY0" fmla="*/ 0 h 792454"/>
              <a:gd name="connsiteX1" fmla="*/ 5312110 w 5523123"/>
              <a:gd name="connsiteY1" fmla="*/ 0 h 792454"/>
              <a:gd name="connsiteX2" fmla="*/ 5522756 w 5523123"/>
              <a:gd name="connsiteY2" fmla="*/ 411454 h 792454"/>
              <a:gd name="connsiteX3" fmla="*/ 5312110 w 5523123"/>
              <a:gd name="connsiteY3" fmla="*/ 792454 h 792454"/>
              <a:gd name="connsiteX4" fmla="*/ 0 w 5523123"/>
              <a:gd name="connsiteY4" fmla="*/ 792454 h 792454"/>
              <a:gd name="connsiteX5" fmla="*/ 0 w 5523123"/>
              <a:gd name="connsiteY5" fmla="*/ 0 h 792454"/>
              <a:gd name="connsiteX0" fmla="*/ 0 w 5523123"/>
              <a:gd name="connsiteY0" fmla="*/ 0 h 792454"/>
              <a:gd name="connsiteX1" fmla="*/ 5312110 w 5523123"/>
              <a:gd name="connsiteY1" fmla="*/ 0 h 792454"/>
              <a:gd name="connsiteX2" fmla="*/ 5522756 w 5523123"/>
              <a:gd name="connsiteY2" fmla="*/ 411454 h 792454"/>
              <a:gd name="connsiteX3" fmla="*/ 5312110 w 5523123"/>
              <a:gd name="connsiteY3" fmla="*/ 792454 h 792454"/>
              <a:gd name="connsiteX4" fmla="*/ 0 w 5523123"/>
              <a:gd name="connsiteY4" fmla="*/ 792454 h 792454"/>
              <a:gd name="connsiteX5" fmla="*/ 0 w 5523123"/>
              <a:gd name="connsiteY5" fmla="*/ 0 h 792454"/>
              <a:gd name="connsiteX0" fmla="*/ 0 w 5591888"/>
              <a:gd name="connsiteY0" fmla="*/ 0 h 792454"/>
              <a:gd name="connsiteX1" fmla="*/ 5312110 w 5591888"/>
              <a:gd name="connsiteY1" fmla="*/ 0 h 792454"/>
              <a:gd name="connsiteX2" fmla="*/ 5591680 w 5591888"/>
              <a:gd name="connsiteY2" fmla="*/ 411454 h 792454"/>
              <a:gd name="connsiteX3" fmla="*/ 5312110 w 5591888"/>
              <a:gd name="connsiteY3" fmla="*/ 792454 h 792454"/>
              <a:gd name="connsiteX4" fmla="*/ 0 w 5591888"/>
              <a:gd name="connsiteY4" fmla="*/ 792454 h 792454"/>
              <a:gd name="connsiteX5" fmla="*/ 0 w 5591888"/>
              <a:gd name="connsiteY5" fmla="*/ 0 h 792454"/>
              <a:gd name="connsiteX0" fmla="*/ 0 w 5591707"/>
              <a:gd name="connsiteY0" fmla="*/ 0 h 792454"/>
              <a:gd name="connsiteX1" fmla="*/ 5312110 w 5591707"/>
              <a:gd name="connsiteY1" fmla="*/ 0 h 792454"/>
              <a:gd name="connsiteX2" fmla="*/ 5591680 w 5591707"/>
              <a:gd name="connsiteY2" fmla="*/ 411454 h 792454"/>
              <a:gd name="connsiteX3" fmla="*/ 5312110 w 5591707"/>
              <a:gd name="connsiteY3" fmla="*/ 792454 h 792454"/>
              <a:gd name="connsiteX4" fmla="*/ 0 w 5591707"/>
              <a:gd name="connsiteY4" fmla="*/ 792454 h 792454"/>
              <a:gd name="connsiteX5" fmla="*/ 0 w 5591707"/>
              <a:gd name="connsiteY5" fmla="*/ 0 h 792454"/>
              <a:gd name="connsiteX0" fmla="*/ 0 w 5591888"/>
              <a:gd name="connsiteY0" fmla="*/ 0 h 792454"/>
              <a:gd name="connsiteX1" fmla="*/ 5312110 w 5591888"/>
              <a:gd name="connsiteY1" fmla="*/ 0 h 792454"/>
              <a:gd name="connsiteX2" fmla="*/ 5591680 w 5591888"/>
              <a:gd name="connsiteY2" fmla="*/ 411454 h 792454"/>
              <a:gd name="connsiteX3" fmla="*/ 5312110 w 5591888"/>
              <a:gd name="connsiteY3" fmla="*/ 792454 h 792454"/>
              <a:gd name="connsiteX4" fmla="*/ 0 w 5591888"/>
              <a:gd name="connsiteY4" fmla="*/ 792454 h 792454"/>
              <a:gd name="connsiteX5" fmla="*/ 0 w 5591888"/>
              <a:gd name="connsiteY5" fmla="*/ 0 h 792454"/>
              <a:gd name="connsiteX0" fmla="*/ 0 w 5591888"/>
              <a:gd name="connsiteY0" fmla="*/ 0 h 792454"/>
              <a:gd name="connsiteX1" fmla="*/ 5312110 w 5591888"/>
              <a:gd name="connsiteY1" fmla="*/ 0 h 792454"/>
              <a:gd name="connsiteX2" fmla="*/ 5591680 w 5591888"/>
              <a:gd name="connsiteY2" fmla="*/ 411454 h 792454"/>
              <a:gd name="connsiteX3" fmla="*/ 5312110 w 5591888"/>
              <a:gd name="connsiteY3" fmla="*/ 792454 h 792454"/>
              <a:gd name="connsiteX4" fmla="*/ 0 w 5591888"/>
              <a:gd name="connsiteY4" fmla="*/ 792454 h 792454"/>
              <a:gd name="connsiteX5" fmla="*/ 0 w 5591888"/>
              <a:gd name="connsiteY5" fmla="*/ 0 h 792454"/>
              <a:gd name="connsiteX0" fmla="*/ 0 w 5591872"/>
              <a:gd name="connsiteY0" fmla="*/ 0 h 792454"/>
              <a:gd name="connsiteX1" fmla="*/ 5312110 w 5591872"/>
              <a:gd name="connsiteY1" fmla="*/ 0 h 792454"/>
              <a:gd name="connsiteX2" fmla="*/ 5591680 w 5591872"/>
              <a:gd name="connsiteY2" fmla="*/ 411454 h 792454"/>
              <a:gd name="connsiteX3" fmla="*/ 5312110 w 5591872"/>
              <a:gd name="connsiteY3" fmla="*/ 792454 h 792454"/>
              <a:gd name="connsiteX4" fmla="*/ 0 w 5591872"/>
              <a:gd name="connsiteY4" fmla="*/ 792454 h 792454"/>
              <a:gd name="connsiteX5" fmla="*/ 0 w 5591872"/>
              <a:gd name="connsiteY5" fmla="*/ 0 h 792454"/>
              <a:gd name="connsiteX0" fmla="*/ 0 w 5591872"/>
              <a:gd name="connsiteY0" fmla="*/ 0 h 792454"/>
              <a:gd name="connsiteX1" fmla="*/ 5312110 w 5591872"/>
              <a:gd name="connsiteY1" fmla="*/ 0 h 792454"/>
              <a:gd name="connsiteX2" fmla="*/ 5591680 w 5591872"/>
              <a:gd name="connsiteY2" fmla="*/ 411454 h 792454"/>
              <a:gd name="connsiteX3" fmla="*/ 5312110 w 5591872"/>
              <a:gd name="connsiteY3" fmla="*/ 792454 h 792454"/>
              <a:gd name="connsiteX4" fmla="*/ 0 w 5591872"/>
              <a:gd name="connsiteY4" fmla="*/ 792454 h 792454"/>
              <a:gd name="connsiteX5" fmla="*/ 0 w 5591872"/>
              <a:gd name="connsiteY5" fmla="*/ 0 h 792454"/>
              <a:gd name="connsiteX0" fmla="*/ 0 w 5591872"/>
              <a:gd name="connsiteY0" fmla="*/ 0 h 792454"/>
              <a:gd name="connsiteX1" fmla="*/ 5312110 w 5591872"/>
              <a:gd name="connsiteY1" fmla="*/ 0 h 792454"/>
              <a:gd name="connsiteX2" fmla="*/ 5591680 w 5591872"/>
              <a:gd name="connsiteY2" fmla="*/ 411454 h 792454"/>
              <a:gd name="connsiteX3" fmla="*/ 5312110 w 5591872"/>
              <a:gd name="connsiteY3" fmla="*/ 792454 h 792454"/>
              <a:gd name="connsiteX4" fmla="*/ 0 w 5591872"/>
              <a:gd name="connsiteY4" fmla="*/ 792454 h 792454"/>
              <a:gd name="connsiteX5" fmla="*/ 0 w 5591872"/>
              <a:gd name="connsiteY5" fmla="*/ 0 h 792454"/>
              <a:gd name="connsiteX0" fmla="*/ 0 w 5749338"/>
              <a:gd name="connsiteY0" fmla="*/ 0 h 792454"/>
              <a:gd name="connsiteX1" fmla="*/ 5312110 w 5749338"/>
              <a:gd name="connsiteY1" fmla="*/ 0 h 792454"/>
              <a:gd name="connsiteX2" fmla="*/ 5466739 w 5749338"/>
              <a:gd name="connsiteY2" fmla="*/ 169982 h 792454"/>
              <a:gd name="connsiteX3" fmla="*/ 5591680 w 5749338"/>
              <a:gd name="connsiteY3" fmla="*/ 411454 h 792454"/>
              <a:gd name="connsiteX4" fmla="*/ 5312110 w 5749338"/>
              <a:gd name="connsiteY4" fmla="*/ 792454 h 792454"/>
              <a:gd name="connsiteX5" fmla="*/ 0 w 5749338"/>
              <a:gd name="connsiteY5" fmla="*/ 792454 h 792454"/>
              <a:gd name="connsiteX6" fmla="*/ 0 w 5749338"/>
              <a:gd name="connsiteY6" fmla="*/ 0 h 792454"/>
              <a:gd name="connsiteX0" fmla="*/ 0 w 5595721"/>
              <a:gd name="connsiteY0" fmla="*/ 0 h 792454"/>
              <a:gd name="connsiteX1" fmla="*/ 5312110 w 5595721"/>
              <a:gd name="connsiteY1" fmla="*/ 0 h 792454"/>
              <a:gd name="connsiteX2" fmla="*/ 5466739 w 5595721"/>
              <a:gd name="connsiteY2" fmla="*/ 169982 h 792454"/>
              <a:gd name="connsiteX3" fmla="*/ 5591680 w 5595721"/>
              <a:gd name="connsiteY3" fmla="*/ 411454 h 792454"/>
              <a:gd name="connsiteX4" fmla="*/ 5312110 w 5595721"/>
              <a:gd name="connsiteY4" fmla="*/ 792454 h 792454"/>
              <a:gd name="connsiteX5" fmla="*/ 0 w 5595721"/>
              <a:gd name="connsiteY5" fmla="*/ 792454 h 792454"/>
              <a:gd name="connsiteX6" fmla="*/ 0 w 5595721"/>
              <a:gd name="connsiteY6" fmla="*/ 0 h 792454"/>
              <a:gd name="connsiteX0" fmla="*/ 0 w 5596124"/>
              <a:gd name="connsiteY0" fmla="*/ 0 h 792454"/>
              <a:gd name="connsiteX1" fmla="*/ 5312110 w 5596124"/>
              <a:gd name="connsiteY1" fmla="*/ 0 h 792454"/>
              <a:gd name="connsiteX2" fmla="*/ 5466739 w 5596124"/>
              <a:gd name="connsiteY2" fmla="*/ 169982 h 792454"/>
              <a:gd name="connsiteX3" fmla="*/ 5591680 w 5596124"/>
              <a:gd name="connsiteY3" fmla="*/ 411454 h 792454"/>
              <a:gd name="connsiteX4" fmla="*/ 5312110 w 5596124"/>
              <a:gd name="connsiteY4" fmla="*/ 792454 h 792454"/>
              <a:gd name="connsiteX5" fmla="*/ 0 w 5596124"/>
              <a:gd name="connsiteY5" fmla="*/ 792454 h 792454"/>
              <a:gd name="connsiteX6" fmla="*/ 0 w 5596124"/>
              <a:gd name="connsiteY6" fmla="*/ 0 h 792454"/>
              <a:gd name="connsiteX0" fmla="*/ 0 w 5591721"/>
              <a:gd name="connsiteY0" fmla="*/ 0 h 792454"/>
              <a:gd name="connsiteX1" fmla="*/ 5312110 w 5591721"/>
              <a:gd name="connsiteY1" fmla="*/ 0 h 792454"/>
              <a:gd name="connsiteX2" fmla="*/ 5466739 w 5591721"/>
              <a:gd name="connsiteY2" fmla="*/ 169982 h 792454"/>
              <a:gd name="connsiteX3" fmla="*/ 5591680 w 5591721"/>
              <a:gd name="connsiteY3" fmla="*/ 411454 h 792454"/>
              <a:gd name="connsiteX4" fmla="*/ 5312110 w 5591721"/>
              <a:gd name="connsiteY4" fmla="*/ 792454 h 792454"/>
              <a:gd name="connsiteX5" fmla="*/ 0 w 5591721"/>
              <a:gd name="connsiteY5" fmla="*/ 792454 h 792454"/>
              <a:gd name="connsiteX6" fmla="*/ 0 w 5591721"/>
              <a:gd name="connsiteY6" fmla="*/ 0 h 792454"/>
              <a:gd name="connsiteX0" fmla="*/ 0 w 5592817"/>
              <a:gd name="connsiteY0" fmla="*/ 0 h 792454"/>
              <a:gd name="connsiteX1" fmla="*/ 5312110 w 5592817"/>
              <a:gd name="connsiteY1" fmla="*/ 0 h 792454"/>
              <a:gd name="connsiteX2" fmla="*/ 5466739 w 5592817"/>
              <a:gd name="connsiteY2" fmla="*/ 169982 h 792454"/>
              <a:gd name="connsiteX3" fmla="*/ 5591680 w 5592817"/>
              <a:gd name="connsiteY3" fmla="*/ 411454 h 792454"/>
              <a:gd name="connsiteX4" fmla="*/ 5312110 w 5592817"/>
              <a:gd name="connsiteY4" fmla="*/ 792454 h 792454"/>
              <a:gd name="connsiteX5" fmla="*/ 0 w 5592817"/>
              <a:gd name="connsiteY5" fmla="*/ 792454 h 792454"/>
              <a:gd name="connsiteX6" fmla="*/ 0 w 5592817"/>
              <a:gd name="connsiteY6" fmla="*/ 0 h 792454"/>
              <a:gd name="connsiteX0" fmla="*/ 0 w 5591721"/>
              <a:gd name="connsiteY0" fmla="*/ 0 h 792454"/>
              <a:gd name="connsiteX1" fmla="*/ 5312110 w 5591721"/>
              <a:gd name="connsiteY1" fmla="*/ 0 h 792454"/>
              <a:gd name="connsiteX2" fmla="*/ 5466739 w 5591721"/>
              <a:gd name="connsiteY2" fmla="*/ 169982 h 792454"/>
              <a:gd name="connsiteX3" fmla="*/ 5591680 w 5591721"/>
              <a:gd name="connsiteY3" fmla="*/ 411454 h 792454"/>
              <a:gd name="connsiteX4" fmla="*/ 5312110 w 5591721"/>
              <a:gd name="connsiteY4" fmla="*/ 792454 h 792454"/>
              <a:gd name="connsiteX5" fmla="*/ 0 w 5591721"/>
              <a:gd name="connsiteY5" fmla="*/ 792454 h 792454"/>
              <a:gd name="connsiteX6" fmla="*/ 0 w 5591721"/>
              <a:gd name="connsiteY6" fmla="*/ 0 h 792454"/>
              <a:gd name="connsiteX0" fmla="*/ 0 w 5591721"/>
              <a:gd name="connsiteY0" fmla="*/ 0 h 792454"/>
              <a:gd name="connsiteX1" fmla="*/ 5312110 w 5591721"/>
              <a:gd name="connsiteY1" fmla="*/ 0 h 792454"/>
              <a:gd name="connsiteX2" fmla="*/ 5466739 w 5591721"/>
              <a:gd name="connsiteY2" fmla="*/ 169982 h 792454"/>
              <a:gd name="connsiteX3" fmla="*/ 5591680 w 5591721"/>
              <a:gd name="connsiteY3" fmla="*/ 411454 h 792454"/>
              <a:gd name="connsiteX4" fmla="*/ 5312110 w 5591721"/>
              <a:gd name="connsiteY4" fmla="*/ 792454 h 792454"/>
              <a:gd name="connsiteX5" fmla="*/ 0 w 5591721"/>
              <a:gd name="connsiteY5" fmla="*/ 792454 h 792454"/>
              <a:gd name="connsiteX6" fmla="*/ 0 w 5591721"/>
              <a:gd name="connsiteY6" fmla="*/ 0 h 792454"/>
              <a:gd name="connsiteX0" fmla="*/ 0 w 5591717"/>
              <a:gd name="connsiteY0" fmla="*/ 0 h 792454"/>
              <a:gd name="connsiteX1" fmla="*/ 5312110 w 5591717"/>
              <a:gd name="connsiteY1" fmla="*/ 0 h 792454"/>
              <a:gd name="connsiteX2" fmla="*/ 5466739 w 5591717"/>
              <a:gd name="connsiteY2" fmla="*/ 169982 h 792454"/>
              <a:gd name="connsiteX3" fmla="*/ 5591680 w 5591717"/>
              <a:gd name="connsiteY3" fmla="*/ 411454 h 792454"/>
              <a:gd name="connsiteX4" fmla="*/ 5312110 w 5591717"/>
              <a:gd name="connsiteY4" fmla="*/ 792454 h 792454"/>
              <a:gd name="connsiteX5" fmla="*/ 0 w 5591717"/>
              <a:gd name="connsiteY5" fmla="*/ 792454 h 792454"/>
              <a:gd name="connsiteX6" fmla="*/ 0 w 5591717"/>
              <a:gd name="connsiteY6" fmla="*/ 0 h 792454"/>
              <a:gd name="connsiteX0" fmla="*/ 0 w 5591715"/>
              <a:gd name="connsiteY0" fmla="*/ 0 h 792454"/>
              <a:gd name="connsiteX1" fmla="*/ 5312110 w 5591715"/>
              <a:gd name="connsiteY1" fmla="*/ 0 h 792454"/>
              <a:gd name="connsiteX2" fmla="*/ 5466739 w 5591715"/>
              <a:gd name="connsiteY2" fmla="*/ 169982 h 792454"/>
              <a:gd name="connsiteX3" fmla="*/ 5591680 w 5591715"/>
              <a:gd name="connsiteY3" fmla="*/ 411454 h 792454"/>
              <a:gd name="connsiteX4" fmla="*/ 5312110 w 5591715"/>
              <a:gd name="connsiteY4" fmla="*/ 792454 h 792454"/>
              <a:gd name="connsiteX5" fmla="*/ 0 w 5591715"/>
              <a:gd name="connsiteY5" fmla="*/ 792454 h 792454"/>
              <a:gd name="connsiteX6" fmla="*/ 0 w 5591715"/>
              <a:gd name="connsiteY6" fmla="*/ 0 h 792454"/>
              <a:gd name="connsiteX0" fmla="*/ 0 w 5593377"/>
              <a:gd name="connsiteY0" fmla="*/ 0 h 792454"/>
              <a:gd name="connsiteX1" fmla="*/ 5312110 w 5593377"/>
              <a:gd name="connsiteY1" fmla="*/ 0 h 792454"/>
              <a:gd name="connsiteX2" fmla="*/ 5423877 w 5593377"/>
              <a:gd name="connsiteY2" fmla="*/ 127120 h 792454"/>
              <a:gd name="connsiteX3" fmla="*/ 5591680 w 5593377"/>
              <a:gd name="connsiteY3" fmla="*/ 411454 h 792454"/>
              <a:gd name="connsiteX4" fmla="*/ 5312110 w 5593377"/>
              <a:gd name="connsiteY4" fmla="*/ 792454 h 792454"/>
              <a:gd name="connsiteX5" fmla="*/ 0 w 5593377"/>
              <a:gd name="connsiteY5" fmla="*/ 792454 h 792454"/>
              <a:gd name="connsiteX6" fmla="*/ 0 w 5593377"/>
              <a:gd name="connsiteY6" fmla="*/ 0 h 792454"/>
              <a:gd name="connsiteX0" fmla="*/ 0 w 5594759"/>
              <a:gd name="connsiteY0" fmla="*/ 0 h 792454"/>
              <a:gd name="connsiteX1" fmla="*/ 5312110 w 5594759"/>
              <a:gd name="connsiteY1" fmla="*/ 0 h 792454"/>
              <a:gd name="connsiteX2" fmla="*/ 5452452 w 5594759"/>
              <a:gd name="connsiteY2" fmla="*/ 136645 h 792454"/>
              <a:gd name="connsiteX3" fmla="*/ 5591680 w 5594759"/>
              <a:gd name="connsiteY3" fmla="*/ 411454 h 792454"/>
              <a:gd name="connsiteX4" fmla="*/ 5312110 w 5594759"/>
              <a:gd name="connsiteY4" fmla="*/ 792454 h 792454"/>
              <a:gd name="connsiteX5" fmla="*/ 0 w 5594759"/>
              <a:gd name="connsiteY5" fmla="*/ 792454 h 792454"/>
              <a:gd name="connsiteX6" fmla="*/ 0 w 5594759"/>
              <a:gd name="connsiteY6" fmla="*/ 0 h 792454"/>
              <a:gd name="connsiteX0" fmla="*/ 0 w 5591709"/>
              <a:gd name="connsiteY0" fmla="*/ 0 h 792454"/>
              <a:gd name="connsiteX1" fmla="*/ 5312110 w 5591709"/>
              <a:gd name="connsiteY1" fmla="*/ 0 h 792454"/>
              <a:gd name="connsiteX2" fmla="*/ 5452452 w 5591709"/>
              <a:gd name="connsiteY2" fmla="*/ 136645 h 792454"/>
              <a:gd name="connsiteX3" fmla="*/ 5591680 w 5591709"/>
              <a:gd name="connsiteY3" fmla="*/ 411454 h 792454"/>
              <a:gd name="connsiteX4" fmla="*/ 5312110 w 5591709"/>
              <a:gd name="connsiteY4" fmla="*/ 792454 h 792454"/>
              <a:gd name="connsiteX5" fmla="*/ 0 w 5591709"/>
              <a:gd name="connsiteY5" fmla="*/ 792454 h 792454"/>
              <a:gd name="connsiteX6" fmla="*/ 0 w 5591709"/>
              <a:gd name="connsiteY6" fmla="*/ 0 h 792454"/>
              <a:gd name="connsiteX0" fmla="*/ 0 w 5592061"/>
              <a:gd name="connsiteY0" fmla="*/ 0 h 792454"/>
              <a:gd name="connsiteX1" fmla="*/ 5312110 w 5592061"/>
              <a:gd name="connsiteY1" fmla="*/ 0 h 792454"/>
              <a:gd name="connsiteX2" fmla="*/ 5452452 w 5592061"/>
              <a:gd name="connsiteY2" fmla="*/ 136645 h 792454"/>
              <a:gd name="connsiteX3" fmla="*/ 5591680 w 5592061"/>
              <a:gd name="connsiteY3" fmla="*/ 411454 h 792454"/>
              <a:gd name="connsiteX4" fmla="*/ 5312110 w 5592061"/>
              <a:gd name="connsiteY4" fmla="*/ 792454 h 792454"/>
              <a:gd name="connsiteX5" fmla="*/ 0 w 5592061"/>
              <a:gd name="connsiteY5" fmla="*/ 792454 h 792454"/>
              <a:gd name="connsiteX6" fmla="*/ 0 w 5592061"/>
              <a:gd name="connsiteY6" fmla="*/ 0 h 792454"/>
              <a:gd name="connsiteX0" fmla="*/ 0 w 5591712"/>
              <a:gd name="connsiteY0" fmla="*/ 0 h 792454"/>
              <a:gd name="connsiteX1" fmla="*/ 5312110 w 5591712"/>
              <a:gd name="connsiteY1" fmla="*/ 0 h 792454"/>
              <a:gd name="connsiteX2" fmla="*/ 5452452 w 5591712"/>
              <a:gd name="connsiteY2" fmla="*/ 136645 h 792454"/>
              <a:gd name="connsiteX3" fmla="*/ 5591680 w 5591712"/>
              <a:gd name="connsiteY3" fmla="*/ 411454 h 792454"/>
              <a:gd name="connsiteX4" fmla="*/ 5312110 w 5591712"/>
              <a:gd name="connsiteY4" fmla="*/ 792454 h 792454"/>
              <a:gd name="connsiteX5" fmla="*/ 0 w 5591712"/>
              <a:gd name="connsiteY5" fmla="*/ 792454 h 792454"/>
              <a:gd name="connsiteX6" fmla="*/ 0 w 5591712"/>
              <a:gd name="connsiteY6" fmla="*/ 0 h 792454"/>
              <a:gd name="connsiteX0" fmla="*/ 0 w 5591712"/>
              <a:gd name="connsiteY0" fmla="*/ 4762 h 797216"/>
              <a:gd name="connsiteX1" fmla="*/ 5240672 w 5591712"/>
              <a:gd name="connsiteY1" fmla="*/ 0 h 797216"/>
              <a:gd name="connsiteX2" fmla="*/ 5452452 w 5591712"/>
              <a:gd name="connsiteY2" fmla="*/ 141407 h 797216"/>
              <a:gd name="connsiteX3" fmla="*/ 5591680 w 5591712"/>
              <a:gd name="connsiteY3" fmla="*/ 416216 h 797216"/>
              <a:gd name="connsiteX4" fmla="*/ 5312110 w 5591712"/>
              <a:gd name="connsiteY4" fmla="*/ 797216 h 797216"/>
              <a:gd name="connsiteX5" fmla="*/ 0 w 5591712"/>
              <a:gd name="connsiteY5" fmla="*/ 797216 h 797216"/>
              <a:gd name="connsiteX6" fmla="*/ 0 w 5591712"/>
              <a:gd name="connsiteY6" fmla="*/ 4762 h 797216"/>
              <a:gd name="connsiteX0" fmla="*/ 0 w 5593723"/>
              <a:gd name="connsiteY0" fmla="*/ 4762 h 797216"/>
              <a:gd name="connsiteX1" fmla="*/ 5240672 w 5593723"/>
              <a:gd name="connsiteY1" fmla="*/ 0 h 797216"/>
              <a:gd name="connsiteX2" fmla="*/ 5428639 w 5593723"/>
              <a:gd name="connsiteY2" fmla="*/ 179507 h 797216"/>
              <a:gd name="connsiteX3" fmla="*/ 5591680 w 5593723"/>
              <a:gd name="connsiteY3" fmla="*/ 416216 h 797216"/>
              <a:gd name="connsiteX4" fmla="*/ 5312110 w 5593723"/>
              <a:gd name="connsiteY4" fmla="*/ 797216 h 797216"/>
              <a:gd name="connsiteX5" fmla="*/ 0 w 5593723"/>
              <a:gd name="connsiteY5" fmla="*/ 797216 h 797216"/>
              <a:gd name="connsiteX6" fmla="*/ 0 w 5593723"/>
              <a:gd name="connsiteY6" fmla="*/ 4762 h 797216"/>
              <a:gd name="connsiteX0" fmla="*/ 0 w 5593793"/>
              <a:gd name="connsiteY0" fmla="*/ 4762 h 797216"/>
              <a:gd name="connsiteX1" fmla="*/ 5240672 w 5593793"/>
              <a:gd name="connsiteY1" fmla="*/ 0 h 797216"/>
              <a:gd name="connsiteX2" fmla="*/ 5428639 w 5593793"/>
              <a:gd name="connsiteY2" fmla="*/ 179507 h 797216"/>
              <a:gd name="connsiteX3" fmla="*/ 5591680 w 5593793"/>
              <a:gd name="connsiteY3" fmla="*/ 416216 h 797216"/>
              <a:gd name="connsiteX4" fmla="*/ 5312110 w 5593793"/>
              <a:gd name="connsiteY4" fmla="*/ 797216 h 797216"/>
              <a:gd name="connsiteX5" fmla="*/ 0 w 5593793"/>
              <a:gd name="connsiteY5" fmla="*/ 797216 h 797216"/>
              <a:gd name="connsiteX6" fmla="*/ 0 w 5593793"/>
              <a:gd name="connsiteY6" fmla="*/ 4762 h 797216"/>
              <a:gd name="connsiteX0" fmla="*/ 0 w 5563230"/>
              <a:gd name="connsiteY0" fmla="*/ 4762 h 797216"/>
              <a:gd name="connsiteX1" fmla="*/ 5240672 w 5563230"/>
              <a:gd name="connsiteY1" fmla="*/ 0 h 797216"/>
              <a:gd name="connsiteX2" fmla="*/ 5428639 w 5563230"/>
              <a:gd name="connsiteY2" fmla="*/ 179507 h 797216"/>
              <a:gd name="connsiteX3" fmla="*/ 5560724 w 5563230"/>
              <a:gd name="connsiteY3" fmla="*/ 416216 h 797216"/>
              <a:gd name="connsiteX4" fmla="*/ 5312110 w 5563230"/>
              <a:gd name="connsiteY4" fmla="*/ 797216 h 797216"/>
              <a:gd name="connsiteX5" fmla="*/ 0 w 5563230"/>
              <a:gd name="connsiteY5" fmla="*/ 797216 h 797216"/>
              <a:gd name="connsiteX6" fmla="*/ 0 w 5563230"/>
              <a:gd name="connsiteY6" fmla="*/ 4762 h 797216"/>
              <a:gd name="connsiteX0" fmla="*/ 0 w 5560725"/>
              <a:gd name="connsiteY0" fmla="*/ 4762 h 797216"/>
              <a:gd name="connsiteX1" fmla="*/ 5240672 w 5560725"/>
              <a:gd name="connsiteY1" fmla="*/ 0 h 797216"/>
              <a:gd name="connsiteX2" fmla="*/ 5428639 w 5560725"/>
              <a:gd name="connsiteY2" fmla="*/ 179507 h 797216"/>
              <a:gd name="connsiteX3" fmla="*/ 5560724 w 5560725"/>
              <a:gd name="connsiteY3" fmla="*/ 416216 h 797216"/>
              <a:gd name="connsiteX4" fmla="*/ 5312110 w 5560725"/>
              <a:gd name="connsiteY4" fmla="*/ 797216 h 797216"/>
              <a:gd name="connsiteX5" fmla="*/ 0 w 5560725"/>
              <a:gd name="connsiteY5" fmla="*/ 797216 h 797216"/>
              <a:gd name="connsiteX6" fmla="*/ 0 w 5560725"/>
              <a:gd name="connsiteY6" fmla="*/ 4762 h 797216"/>
              <a:gd name="connsiteX0" fmla="*/ 0 w 5562839"/>
              <a:gd name="connsiteY0" fmla="*/ 4762 h 797216"/>
              <a:gd name="connsiteX1" fmla="*/ 5240672 w 5562839"/>
              <a:gd name="connsiteY1" fmla="*/ 0 h 797216"/>
              <a:gd name="connsiteX2" fmla="*/ 5421495 w 5562839"/>
              <a:gd name="connsiteY2" fmla="*/ 179507 h 797216"/>
              <a:gd name="connsiteX3" fmla="*/ 5560724 w 5562839"/>
              <a:gd name="connsiteY3" fmla="*/ 416216 h 797216"/>
              <a:gd name="connsiteX4" fmla="*/ 5312110 w 5562839"/>
              <a:gd name="connsiteY4" fmla="*/ 797216 h 797216"/>
              <a:gd name="connsiteX5" fmla="*/ 0 w 5562839"/>
              <a:gd name="connsiteY5" fmla="*/ 797216 h 797216"/>
              <a:gd name="connsiteX6" fmla="*/ 0 w 5562839"/>
              <a:gd name="connsiteY6" fmla="*/ 4762 h 797216"/>
              <a:gd name="connsiteX0" fmla="*/ 0 w 5563064"/>
              <a:gd name="connsiteY0" fmla="*/ 4762 h 797216"/>
              <a:gd name="connsiteX1" fmla="*/ 5240672 w 5563064"/>
              <a:gd name="connsiteY1" fmla="*/ 0 h 797216"/>
              <a:gd name="connsiteX2" fmla="*/ 5421495 w 5563064"/>
              <a:gd name="connsiteY2" fmla="*/ 179507 h 797216"/>
              <a:gd name="connsiteX3" fmla="*/ 5560724 w 5563064"/>
              <a:gd name="connsiteY3" fmla="*/ 416216 h 797216"/>
              <a:gd name="connsiteX4" fmla="*/ 5312110 w 5563064"/>
              <a:gd name="connsiteY4" fmla="*/ 797216 h 797216"/>
              <a:gd name="connsiteX5" fmla="*/ 0 w 5563064"/>
              <a:gd name="connsiteY5" fmla="*/ 797216 h 797216"/>
              <a:gd name="connsiteX6" fmla="*/ 0 w 5563064"/>
              <a:gd name="connsiteY6" fmla="*/ 4762 h 797216"/>
              <a:gd name="connsiteX0" fmla="*/ 0 w 5562450"/>
              <a:gd name="connsiteY0" fmla="*/ 4762 h 797216"/>
              <a:gd name="connsiteX1" fmla="*/ 5240672 w 5562450"/>
              <a:gd name="connsiteY1" fmla="*/ 0 h 797216"/>
              <a:gd name="connsiteX2" fmla="*/ 5409589 w 5562450"/>
              <a:gd name="connsiteY2" fmla="*/ 174745 h 797216"/>
              <a:gd name="connsiteX3" fmla="*/ 5560724 w 5562450"/>
              <a:gd name="connsiteY3" fmla="*/ 416216 h 797216"/>
              <a:gd name="connsiteX4" fmla="*/ 5312110 w 5562450"/>
              <a:gd name="connsiteY4" fmla="*/ 797216 h 797216"/>
              <a:gd name="connsiteX5" fmla="*/ 0 w 5562450"/>
              <a:gd name="connsiteY5" fmla="*/ 797216 h 797216"/>
              <a:gd name="connsiteX6" fmla="*/ 0 w 5562450"/>
              <a:gd name="connsiteY6" fmla="*/ 4762 h 797216"/>
              <a:gd name="connsiteX0" fmla="*/ 0 w 5562640"/>
              <a:gd name="connsiteY0" fmla="*/ 4762 h 797216"/>
              <a:gd name="connsiteX1" fmla="*/ 5240672 w 5562640"/>
              <a:gd name="connsiteY1" fmla="*/ 0 h 797216"/>
              <a:gd name="connsiteX2" fmla="*/ 5409589 w 5562640"/>
              <a:gd name="connsiteY2" fmla="*/ 174745 h 797216"/>
              <a:gd name="connsiteX3" fmla="*/ 5560724 w 5562640"/>
              <a:gd name="connsiteY3" fmla="*/ 416216 h 797216"/>
              <a:gd name="connsiteX4" fmla="*/ 5312110 w 5562640"/>
              <a:gd name="connsiteY4" fmla="*/ 797216 h 797216"/>
              <a:gd name="connsiteX5" fmla="*/ 0 w 5562640"/>
              <a:gd name="connsiteY5" fmla="*/ 797216 h 797216"/>
              <a:gd name="connsiteX6" fmla="*/ 0 w 5562640"/>
              <a:gd name="connsiteY6" fmla="*/ 4762 h 797216"/>
              <a:gd name="connsiteX0" fmla="*/ 0 w 5562322"/>
              <a:gd name="connsiteY0" fmla="*/ 4762 h 797216"/>
              <a:gd name="connsiteX1" fmla="*/ 5240672 w 5562322"/>
              <a:gd name="connsiteY1" fmla="*/ 0 h 797216"/>
              <a:gd name="connsiteX2" fmla="*/ 5409589 w 5562322"/>
              <a:gd name="connsiteY2" fmla="*/ 174745 h 797216"/>
              <a:gd name="connsiteX3" fmla="*/ 5560724 w 5562322"/>
              <a:gd name="connsiteY3" fmla="*/ 416216 h 797216"/>
              <a:gd name="connsiteX4" fmla="*/ 5312110 w 5562322"/>
              <a:gd name="connsiteY4" fmla="*/ 797216 h 797216"/>
              <a:gd name="connsiteX5" fmla="*/ 0 w 5562322"/>
              <a:gd name="connsiteY5" fmla="*/ 797216 h 797216"/>
              <a:gd name="connsiteX6" fmla="*/ 0 w 5562322"/>
              <a:gd name="connsiteY6" fmla="*/ 4762 h 797216"/>
              <a:gd name="connsiteX0" fmla="*/ 0 w 5562450"/>
              <a:gd name="connsiteY0" fmla="*/ 4762 h 797216"/>
              <a:gd name="connsiteX1" fmla="*/ 5240672 w 5562450"/>
              <a:gd name="connsiteY1" fmla="*/ 0 h 797216"/>
              <a:gd name="connsiteX2" fmla="*/ 5409589 w 5562450"/>
              <a:gd name="connsiteY2" fmla="*/ 174745 h 797216"/>
              <a:gd name="connsiteX3" fmla="*/ 5560724 w 5562450"/>
              <a:gd name="connsiteY3" fmla="*/ 416216 h 797216"/>
              <a:gd name="connsiteX4" fmla="*/ 5312110 w 5562450"/>
              <a:gd name="connsiteY4" fmla="*/ 797216 h 797216"/>
              <a:gd name="connsiteX5" fmla="*/ 0 w 5562450"/>
              <a:gd name="connsiteY5" fmla="*/ 797216 h 797216"/>
              <a:gd name="connsiteX6" fmla="*/ 0 w 5562450"/>
              <a:gd name="connsiteY6" fmla="*/ 4762 h 797216"/>
              <a:gd name="connsiteX0" fmla="*/ 0 w 5562450"/>
              <a:gd name="connsiteY0" fmla="*/ 4762 h 797216"/>
              <a:gd name="connsiteX1" fmla="*/ 5240672 w 5562450"/>
              <a:gd name="connsiteY1" fmla="*/ 0 h 797216"/>
              <a:gd name="connsiteX2" fmla="*/ 5409589 w 5562450"/>
              <a:gd name="connsiteY2" fmla="*/ 174745 h 797216"/>
              <a:gd name="connsiteX3" fmla="*/ 5560724 w 5562450"/>
              <a:gd name="connsiteY3" fmla="*/ 416216 h 797216"/>
              <a:gd name="connsiteX4" fmla="*/ 5312110 w 5562450"/>
              <a:gd name="connsiteY4" fmla="*/ 797216 h 797216"/>
              <a:gd name="connsiteX5" fmla="*/ 0 w 5562450"/>
              <a:gd name="connsiteY5" fmla="*/ 797216 h 797216"/>
              <a:gd name="connsiteX6" fmla="*/ 0 w 5562450"/>
              <a:gd name="connsiteY6" fmla="*/ 4762 h 797216"/>
              <a:gd name="connsiteX0" fmla="*/ 0 w 5562450"/>
              <a:gd name="connsiteY0" fmla="*/ 4762 h 797216"/>
              <a:gd name="connsiteX1" fmla="*/ 5240672 w 5562450"/>
              <a:gd name="connsiteY1" fmla="*/ 0 h 797216"/>
              <a:gd name="connsiteX2" fmla="*/ 5409589 w 5562450"/>
              <a:gd name="connsiteY2" fmla="*/ 174745 h 797216"/>
              <a:gd name="connsiteX3" fmla="*/ 5560724 w 5562450"/>
              <a:gd name="connsiteY3" fmla="*/ 416216 h 797216"/>
              <a:gd name="connsiteX4" fmla="*/ 5312110 w 5562450"/>
              <a:gd name="connsiteY4" fmla="*/ 797216 h 797216"/>
              <a:gd name="connsiteX5" fmla="*/ 0 w 5562450"/>
              <a:gd name="connsiteY5" fmla="*/ 797216 h 797216"/>
              <a:gd name="connsiteX6" fmla="*/ 0 w 5562450"/>
              <a:gd name="connsiteY6" fmla="*/ 4762 h 797216"/>
              <a:gd name="connsiteX0" fmla="*/ 0 w 5562450"/>
              <a:gd name="connsiteY0" fmla="*/ 4762 h 797216"/>
              <a:gd name="connsiteX1" fmla="*/ 5240672 w 5562450"/>
              <a:gd name="connsiteY1" fmla="*/ 0 h 797216"/>
              <a:gd name="connsiteX2" fmla="*/ 5409589 w 5562450"/>
              <a:gd name="connsiteY2" fmla="*/ 174745 h 797216"/>
              <a:gd name="connsiteX3" fmla="*/ 5560724 w 5562450"/>
              <a:gd name="connsiteY3" fmla="*/ 416216 h 797216"/>
              <a:gd name="connsiteX4" fmla="*/ 5312110 w 5562450"/>
              <a:gd name="connsiteY4" fmla="*/ 797216 h 797216"/>
              <a:gd name="connsiteX5" fmla="*/ 0 w 5562450"/>
              <a:gd name="connsiteY5" fmla="*/ 797216 h 797216"/>
              <a:gd name="connsiteX6" fmla="*/ 0 w 5562450"/>
              <a:gd name="connsiteY6" fmla="*/ 4762 h 797216"/>
              <a:gd name="connsiteX0" fmla="*/ 0 w 5562678"/>
              <a:gd name="connsiteY0" fmla="*/ 4762 h 797216"/>
              <a:gd name="connsiteX1" fmla="*/ 5240672 w 5562678"/>
              <a:gd name="connsiteY1" fmla="*/ 0 h 797216"/>
              <a:gd name="connsiteX2" fmla="*/ 5414352 w 5562678"/>
              <a:gd name="connsiteY2" fmla="*/ 174745 h 797216"/>
              <a:gd name="connsiteX3" fmla="*/ 5560724 w 5562678"/>
              <a:gd name="connsiteY3" fmla="*/ 416216 h 797216"/>
              <a:gd name="connsiteX4" fmla="*/ 5312110 w 5562678"/>
              <a:gd name="connsiteY4" fmla="*/ 797216 h 797216"/>
              <a:gd name="connsiteX5" fmla="*/ 0 w 5562678"/>
              <a:gd name="connsiteY5" fmla="*/ 797216 h 797216"/>
              <a:gd name="connsiteX6" fmla="*/ 0 w 5562678"/>
              <a:gd name="connsiteY6" fmla="*/ 4762 h 797216"/>
              <a:gd name="connsiteX0" fmla="*/ 0 w 5739778"/>
              <a:gd name="connsiteY0" fmla="*/ 4762 h 797216"/>
              <a:gd name="connsiteX1" fmla="*/ 5240672 w 5739778"/>
              <a:gd name="connsiteY1" fmla="*/ 0 h 797216"/>
              <a:gd name="connsiteX2" fmla="*/ 5414352 w 5739778"/>
              <a:gd name="connsiteY2" fmla="*/ 174745 h 797216"/>
              <a:gd name="connsiteX3" fmla="*/ 5560724 w 5739778"/>
              <a:gd name="connsiteY3" fmla="*/ 416216 h 797216"/>
              <a:gd name="connsiteX4" fmla="*/ 5436137 w 5739778"/>
              <a:gd name="connsiteY4" fmla="*/ 625766 h 797216"/>
              <a:gd name="connsiteX5" fmla="*/ 5312110 w 5739778"/>
              <a:gd name="connsiteY5" fmla="*/ 797216 h 797216"/>
              <a:gd name="connsiteX6" fmla="*/ 0 w 5739778"/>
              <a:gd name="connsiteY6" fmla="*/ 797216 h 797216"/>
              <a:gd name="connsiteX7" fmla="*/ 0 w 5739778"/>
              <a:gd name="connsiteY7" fmla="*/ 4762 h 797216"/>
              <a:gd name="connsiteX0" fmla="*/ 0 w 5736852"/>
              <a:gd name="connsiteY0" fmla="*/ 4762 h 797216"/>
              <a:gd name="connsiteX1" fmla="*/ 5240672 w 5736852"/>
              <a:gd name="connsiteY1" fmla="*/ 0 h 797216"/>
              <a:gd name="connsiteX2" fmla="*/ 5414352 w 5736852"/>
              <a:gd name="connsiteY2" fmla="*/ 174745 h 797216"/>
              <a:gd name="connsiteX3" fmla="*/ 5560724 w 5736852"/>
              <a:gd name="connsiteY3" fmla="*/ 416216 h 797216"/>
              <a:gd name="connsiteX4" fmla="*/ 5436137 w 5736852"/>
              <a:gd name="connsiteY4" fmla="*/ 625766 h 797216"/>
              <a:gd name="connsiteX5" fmla="*/ 5312110 w 5736852"/>
              <a:gd name="connsiteY5" fmla="*/ 797216 h 797216"/>
              <a:gd name="connsiteX6" fmla="*/ 0 w 5736852"/>
              <a:gd name="connsiteY6" fmla="*/ 797216 h 797216"/>
              <a:gd name="connsiteX7" fmla="*/ 0 w 5736852"/>
              <a:gd name="connsiteY7" fmla="*/ 4762 h 797216"/>
              <a:gd name="connsiteX0" fmla="*/ 0 w 5701012"/>
              <a:gd name="connsiteY0" fmla="*/ 4762 h 797216"/>
              <a:gd name="connsiteX1" fmla="*/ 5240672 w 5701012"/>
              <a:gd name="connsiteY1" fmla="*/ 0 h 797216"/>
              <a:gd name="connsiteX2" fmla="*/ 5414352 w 5701012"/>
              <a:gd name="connsiteY2" fmla="*/ 174745 h 797216"/>
              <a:gd name="connsiteX3" fmla="*/ 5560724 w 5701012"/>
              <a:gd name="connsiteY3" fmla="*/ 416216 h 797216"/>
              <a:gd name="connsiteX4" fmla="*/ 5436137 w 5701012"/>
              <a:gd name="connsiteY4" fmla="*/ 625766 h 797216"/>
              <a:gd name="connsiteX5" fmla="*/ 5259722 w 5701012"/>
              <a:gd name="connsiteY5" fmla="*/ 797216 h 797216"/>
              <a:gd name="connsiteX6" fmla="*/ 0 w 5701012"/>
              <a:gd name="connsiteY6" fmla="*/ 797216 h 797216"/>
              <a:gd name="connsiteX7" fmla="*/ 0 w 5701012"/>
              <a:gd name="connsiteY7" fmla="*/ 4762 h 797216"/>
              <a:gd name="connsiteX0" fmla="*/ 0 w 5560846"/>
              <a:gd name="connsiteY0" fmla="*/ 4762 h 797216"/>
              <a:gd name="connsiteX1" fmla="*/ 5240672 w 5560846"/>
              <a:gd name="connsiteY1" fmla="*/ 0 h 797216"/>
              <a:gd name="connsiteX2" fmla="*/ 5414352 w 5560846"/>
              <a:gd name="connsiteY2" fmla="*/ 174745 h 797216"/>
              <a:gd name="connsiteX3" fmla="*/ 5560724 w 5560846"/>
              <a:gd name="connsiteY3" fmla="*/ 416216 h 797216"/>
              <a:gd name="connsiteX4" fmla="*/ 5436137 w 5560846"/>
              <a:gd name="connsiteY4" fmla="*/ 625766 h 797216"/>
              <a:gd name="connsiteX5" fmla="*/ 5259722 w 5560846"/>
              <a:gd name="connsiteY5" fmla="*/ 797216 h 797216"/>
              <a:gd name="connsiteX6" fmla="*/ 0 w 5560846"/>
              <a:gd name="connsiteY6" fmla="*/ 797216 h 797216"/>
              <a:gd name="connsiteX7" fmla="*/ 0 w 5560846"/>
              <a:gd name="connsiteY7" fmla="*/ 4762 h 797216"/>
              <a:gd name="connsiteX0" fmla="*/ 0 w 5560857"/>
              <a:gd name="connsiteY0" fmla="*/ 4762 h 797216"/>
              <a:gd name="connsiteX1" fmla="*/ 5240672 w 5560857"/>
              <a:gd name="connsiteY1" fmla="*/ 0 h 797216"/>
              <a:gd name="connsiteX2" fmla="*/ 5414352 w 5560857"/>
              <a:gd name="connsiteY2" fmla="*/ 174745 h 797216"/>
              <a:gd name="connsiteX3" fmla="*/ 5560724 w 5560857"/>
              <a:gd name="connsiteY3" fmla="*/ 416216 h 797216"/>
              <a:gd name="connsiteX4" fmla="*/ 5436137 w 5560857"/>
              <a:gd name="connsiteY4" fmla="*/ 625766 h 797216"/>
              <a:gd name="connsiteX5" fmla="*/ 5259722 w 5560857"/>
              <a:gd name="connsiteY5" fmla="*/ 797216 h 797216"/>
              <a:gd name="connsiteX6" fmla="*/ 0 w 5560857"/>
              <a:gd name="connsiteY6" fmla="*/ 797216 h 797216"/>
              <a:gd name="connsiteX7" fmla="*/ 0 w 5560857"/>
              <a:gd name="connsiteY7" fmla="*/ 4762 h 797216"/>
              <a:gd name="connsiteX0" fmla="*/ 0 w 5560748"/>
              <a:gd name="connsiteY0" fmla="*/ 4762 h 797216"/>
              <a:gd name="connsiteX1" fmla="*/ 5240672 w 5560748"/>
              <a:gd name="connsiteY1" fmla="*/ 0 h 797216"/>
              <a:gd name="connsiteX2" fmla="*/ 5414352 w 5560748"/>
              <a:gd name="connsiteY2" fmla="*/ 174745 h 797216"/>
              <a:gd name="connsiteX3" fmla="*/ 5560724 w 5560748"/>
              <a:gd name="connsiteY3" fmla="*/ 416216 h 797216"/>
              <a:gd name="connsiteX4" fmla="*/ 5424230 w 5560748"/>
              <a:gd name="connsiteY4" fmla="*/ 625766 h 797216"/>
              <a:gd name="connsiteX5" fmla="*/ 5259722 w 5560748"/>
              <a:gd name="connsiteY5" fmla="*/ 797216 h 797216"/>
              <a:gd name="connsiteX6" fmla="*/ 0 w 5560748"/>
              <a:gd name="connsiteY6" fmla="*/ 797216 h 797216"/>
              <a:gd name="connsiteX7" fmla="*/ 0 w 5560748"/>
              <a:gd name="connsiteY7" fmla="*/ 4762 h 797216"/>
              <a:gd name="connsiteX0" fmla="*/ 0 w 5560751"/>
              <a:gd name="connsiteY0" fmla="*/ 4762 h 797216"/>
              <a:gd name="connsiteX1" fmla="*/ 5240672 w 5560751"/>
              <a:gd name="connsiteY1" fmla="*/ 0 h 797216"/>
              <a:gd name="connsiteX2" fmla="*/ 5414352 w 5560751"/>
              <a:gd name="connsiteY2" fmla="*/ 174745 h 797216"/>
              <a:gd name="connsiteX3" fmla="*/ 5560724 w 5560751"/>
              <a:gd name="connsiteY3" fmla="*/ 416216 h 797216"/>
              <a:gd name="connsiteX4" fmla="*/ 5424230 w 5560751"/>
              <a:gd name="connsiteY4" fmla="*/ 625766 h 797216"/>
              <a:gd name="connsiteX5" fmla="*/ 5259722 w 5560751"/>
              <a:gd name="connsiteY5" fmla="*/ 797216 h 797216"/>
              <a:gd name="connsiteX6" fmla="*/ 0 w 5560751"/>
              <a:gd name="connsiteY6" fmla="*/ 797216 h 797216"/>
              <a:gd name="connsiteX7" fmla="*/ 0 w 5560751"/>
              <a:gd name="connsiteY7" fmla="*/ 4762 h 797216"/>
              <a:gd name="connsiteX0" fmla="*/ 0 w 5560752"/>
              <a:gd name="connsiteY0" fmla="*/ 4762 h 797216"/>
              <a:gd name="connsiteX1" fmla="*/ 5240672 w 5560752"/>
              <a:gd name="connsiteY1" fmla="*/ 0 h 797216"/>
              <a:gd name="connsiteX2" fmla="*/ 5414352 w 5560752"/>
              <a:gd name="connsiteY2" fmla="*/ 174745 h 797216"/>
              <a:gd name="connsiteX3" fmla="*/ 5560724 w 5560752"/>
              <a:gd name="connsiteY3" fmla="*/ 416216 h 797216"/>
              <a:gd name="connsiteX4" fmla="*/ 5424230 w 5560752"/>
              <a:gd name="connsiteY4" fmla="*/ 625766 h 797216"/>
              <a:gd name="connsiteX5" fmla="*/ 5259722 w 5560752"/>
              <a:gd name="connsiteY5" fmla="*/ 797216 h 797216"/>
              <a:gd name="connsiteX6" fmla="*/ 0 w 5560752"/>
              <a:gd name="connsiteY6" fmla="*/ 797216 h 797216"/>
              <a:gd name="connsiteX7" fmla="*/ 0 w 5560752"/>
              <a:gd name="connsiteY7" fmla="*/ 4762 h 797216"/>
              <a:gd name="connsiteX0" fmla="*/ 0 w 5560807"/>
              <a:gd name="connsiteY0" fmla="*/ 4762 h 797216"/>
              <a:gd name="connsiteX1" fmla="*/ 5240672 w 5560807"/>
              <a:gd name="connsiteY1" fmla="*/ 0 h 797216"/>
              <a:gd name="connsiteX2" fmla="*/ 5414352 w 5560807"/>
              <a:gd name="connsiteY2" fmla="*/ 174745 h 797216"/>
              <a:gd name="connsiteX3" fmla="*/ 5560724 w 5560807"/>
              <a:gd name="connsiteY3" fmla="*/ 416216 h 797216"/>
              <a:gd name="connsiteX4" fmla="*/ 5424230 w 5560807"/>
              <a:gd name="connsiteY4" fmla="*/ 625766 h 797216"/>
              <a:gd name="connsiteX5" fmla="*/ 5259722 w 5560807"/>
              <a:gd name="connsiteY5" fmla="*/ 797216 h 797216"/>
              <a:gd name="connsiteX6" fmla="*/ 0 w 5560807"/>
              <a:gd name="connsiteY6" fmla="*/ 797216 h 797216"/>
              <a:gd name="connsiteX7" fmla="*/ 0 w 5560807"/>
              <a:gd name="connsiteY7" fmla="*/ 4762 h 797216"/>
              <a:gd name="connsiteX0" fmla="*/ 0 w 5560752"/>
              <a:gd name="connsiteY0" fmla="*/ 4762 h 797216"/>
              <a:gd name="connsiteX1" fmla="*/ 5240672 w 5560752"/>
              <a:gd name="connsiteY1" fmla="*/ 0 h 797216"/>
              <a:gd name="connsiteX2" fmla="*/ 5414352 w 5560752"/>
              <a:gd name="connsiteY2" fmla="*/ 174745 h 797216"/>
              <a:gd name="connsiteX3" fmla="*/ 5560724 w 5560752"/>
              <a:gd name="connsiteY3" fmla="*/ 416216 h 797216"/>
              <a:gd name="connsiteX4" fmla="*/ 5424230 w 5560752"/>
              <a:gd name="connsiteY4" fmla="*/ 625766 h 797216"/>
              <a:gd name="connsiteX5" fmla="*/ 5259722 w 5560752"/>
              <a:gd name="connsiteY5" fmla="*/ 797216 h 797216"/>
              <a:gd name="connsiteX6" fmla="*/ 0 w 5560752"/>
              <a:gd name="connsiteY6" fmla="*/ 797216 h 797216"/>
              <a:gd name="connsiteX7" fmla="*/ 0 w 5560752"/>
              <a:gd name="connsiteY7" fmla="*/ 4762 h 797216"/>
              <a:gd name="connsiteX0" fmla="*/ 0 w 5560752"/>
              <a:gd name="connsiteY0" fmla="*/ 4762 h 797216"/>
              <a:gd name="connsiteX1" fmla="*/ 5240672 w 5560752"/>
              <a:gd name="connsiteY1" fmla="*/ 0 h 797216"/>
              <a:gd name="connsiteX2" fmla="*/ 5414352 w 5560752"/>
              <a:gd name="connsiteY2" fmla="*/ 174745 h 797216"/>
              <a:gd name="connsiteX3" fmla="*/ 5560724 w 5560752"/>
              <a:gd name="connsiteY3" fmla="*/ 416216 h 797216"/>
              <a:gd name="connsiteX4" fmla="*/ 5424230 w 5560752"/>
              <a:gd name="connsiteY4" fmla="*/ 625766 h 797216"/>
              <a:gd name="connsiteX5" fmla="*/ 5259722 w 5560752"/>
              <a:gd name="connsiteY5" fmla="*/ 797216 h 797216"/>
              <a:gd name="connsiteX6" fmla="*/ 0 w 5560752"/>
              <a:gd name="connsiteY6" fmla="*/ 797216 h 797216"/>
              <a:gd name="connsiteX7" fmla="*/ 0 w 5560752"/>
              <a:gd name="connsiteY7" fmla="*/ 4762 h 797216"/>
              <a:gd name="connsiteX0" fmla="*/ 0 w 5560758"/>
              <a:gd name="connsiteY0" fmla="*/ 4762 h 797216"/>
              <a:gd name="connsiteX1" fmla="*/ 5240672 w 5560758"/>
              <a:gd name="connsiteY1" fmla="*/ 0 h 797216"/>
              <a:gd name="connsiteX2" fmla="*/ 5414352 w 5560758"/>
              <a:gd name="connsiteY2" fmla="*/ 174745 h 797216"/>
              <a:gd name="connsiteX3" fmla="*/ 5560724 w 5560758"/>
              <a:gd name="connsiteY3" fmla="*/ 416216 h 797216"/>
              <a:gd name="connsiteX4" fmla="*/ 5424230 w 5560758"/>
              <a:gd name="connsiteY4" fmla="*/ 625766 h 797216"/>
              <a:gd name="connsiteX5" fmla="*/ 5259722 w 5560758"/>
              <a:gd name="connsiteY5" fmla="*/ 797216 h 797216"/>
              <a:gd name="connsiteX6" fmla="*/ 0 w 5560758"/>
              <a:gd name="connsiteY6" fmla="*/ 797216 h 797216"/>
              <a:gd name="connsiteX7" fmla="*/ 0 w 5560758"/>
              <a:gd name="connsiteY7" fmla="*/ 4762 h 797216"/>
              <a:gd name="connsiteX0" fmla="*/ 0 w 5560758"/>
              <a:gd name="connsiteY0" fmla="*/ 4762 h 797216"/>
              <a:gd name="connsiteX1" fmla="*/ 5240672 w 5560758"/>
              <a:gd name="connsiteY1" fmla="*/ 0 h 797216"/>
              <a:gd name="connsiteX2" fmla="*/ 5414352 w 5560758"/>
              <a:gd name="connsiteY2" fmla="*/ 174745 h 797216"/>
              <a:gd name="connsiteX3" fmla="*/ 5560724 w 5560758"/>
              <a:gd name="connsiteY3" fmla="*/ 416216 h 797216"/>
              <a:gd name="connsiteX4" fmla="*/ 5424230 w 5560758"/>
              <a:gd name="connsiteY4" fmla="*/ 625766 h 797216"/>
              <a:gd name="connsiteX5" fmla="*/ 5259722 w 5560758"/>
              <a:gd name="connsiteY5" fmla="*/ 797216 h 797216"/>
              <a:gd name="connsiteX6" fmla="*/ 0 w 5560758"/>
              <a:gd name="connsiteY6" fmla="*/ 797216 h 797216"/>
              <a:gd name="connsiteX7" fmla="*/ 0 w 5560758"/>
              <a:gd name="connsiteY7" fmla="*/ 4762 h 797216"/>
              <a:gd name="connsiteX0" fmla="*/ 0 w 5560839"/>
              <a:gd name="connsiteY0" fmla="*/ 4762 h 797216"/>
              <a:gd name="connsiteX1" fmla="*/ 5240672 w 5560839"/>
              <a:gd name="connsiteY1" fmla="*/ 0 h 797216"/>
              <a:gd name="connsiteX2" fmla="*/ 5414352 w 5560839"/>
              <a:gd name="connsiteY2" fmla="*/ 174745 h 797216"/>
              <a:gd name="connsiteX3" fmla="*/ 5560724 w 5560839"/>
              <a:gd name="connsiteY3" fmla="*/ 416216 h 797216"/>
              <a:gd name="connsiteX4" fmla="*/ 5424230 w 5560839"/>
              <a:gd name="connsiteY4" fmla="*/ 625766 h 797216"/>
              <a:gd name="connsiteX5" fmla="*/ 5259722 w 5560839"/>
              <a:gd name="connsiteY5" fmla="*/ 797216 h 797216"/>
              <a:gd name="connsiteX6" fmla="*/ 0 w 5560839"/>
              <a:gd name="connsiteY6" fmla="*/ 797216 h 797216"/>
              <a:gd name="connsiteX7" fmla="*/ 0 w 5560839"/>
              <a:gd name="connsiteY7" fmla="*/ 4762 h 797216"/>
              <a:gd name="connsiteX0" fmla="*/ 0 w 5560836"/>
              <a:gd name="connsiteY0" fmla="*/ 4762 h 797216"/>
              <a:gd name="connsiteX1" fmla="*/ 5240672 w 5560836"/>
              <a:gd name="connsiteY1" fmla="*/ 0 h 797216"/>
              <a:gd name="connsiteX2" fmla="*/ 5414352 w 5560836"/>
              <a:gd name="connsiteY2" fmla="*/ 174745 h 797216"/>
              <a:gd name="connsiteX3" fmla="*/ 5560724 w 5560836"/>
              <a:gd name="connsiteY3" fmla="*/ 416216 h 797216"/>
              <a:gd name="connsiteX4" fmla="*/ 5431374 w 5560836"/>
              <a:gd name="connsiteY4" fmla="*/ 630528 h 797216"/>
              <a:gd name="connsiteX5" fmla="*/ 5259722 w 5560836"/>
              <a:gd name="connsiteY5" fmla="*/ 797216 h 797216"/>
              <a:gd name="connsiteX6" fmla="*/ 0 w 5560836"/>
              <a:gd name="connsiteY6" fmla="*/ 797216 h 797216"/>
              <a:gd name="connsiteX7" fmla="*/ 0 w 5560836"/>
              <a:gd name="connsiteY7" fmla="*/ 4762 h 797216"/>
              <a:gd name="connsiteX0" fmla="*/ 0 w 5560779"/>
              <a:gd name="connsiteY0" fmla="*/ 4762 h 797216"/>
              <a:gd name="connsiteX1" fmla="*/ 5240672 w 5560779"/>
              <a:gd name="connsiteY1" fmla="*/ 0 h 797216"/>
              <a:gd name="connsiteX2" fmla="*/ 5414352 w 5560779"/>
              <a:gd name="connsiteY2" fmla="*/ 174745 h 797216"/>
              <a:gd name="connsiteX3" fmla="*/ 5560724 w 5560779"/>
              <a:gd name="connsiteY3" fmla="*/ 416216 h 797216"/>
              <a:gd name="connsiteX4" fmla="*/ 5426611 w 5560779"/>
              <a:gd name="connsiteY4" fmla="*/ 630528 h 797216"/>
              <a:gd name="connsiteX5" fmla="*/ 5259722 w 5560779"/>
              <a:gd name="connsiteY5" fmla="*/ 797216 h 797216"/>
              <a:gd name="connsiteX6" fmla="*/ 0 w 5560779"/>
              <a:gd name="connsiteY6" fmla="*/ 797216 h 797216"/>
              <a:gd name="connsiteX7" fmla="*/ 0 w 5560779"/>
              <a:gd name="connsiteY7" fmla="*/ 4762 h 797216"/>
              <a:gd name="connsiteX0" fmla="*/ 0 w 5560812"/>
              <a:gd name="connsiteY0" fmla="*/ 4762 h 797216"/>
              <a:gd name="connsiteX1" fmla="*/ 5240672 w 5560812"/>
              <a:gd name="connsiteY1" fmla="*/ 0 h 797216"/>
              <a:gd name="connsiteX2" fmla="*/ 5414352 w 5560812"/>
              <a:gd name="connsiteY2" fmla="*/ 174745 h 797216"/>
              <a:gd name="connsiteX3" fmla="*/ 5560724 w 5560812"/>
              <a:gd name="connsiteY3" fmla="*/ 416216 h 797216"/>
              <a:gd name="connsiteX4" fmla="*/ 5426611 w 5560812"/>
              <a:gd name="connsiteY4" fmla="*/ 630528 h 797216"/>
              <a:gd name="connsiteX5" fmla="*/ 5259722 w 5560812"/>
              <a:gd name="connsiteY5" fmla="*/ 797216 h 797216"/>
              <a:gd name="connsiteX6" fmla="*/ 0 w 5560812"/>
              <a:gd name="connsiteY6" fmla="*/ 797216 h 797216"/>
              <a:gd name="connsiteX7" fmla="*/ 0 w 5560812"/>
              <a:gd name="connsiteY7" fmla="*/ 4762 h 797216"/>
              <a:gd name="connsiteX0" fmla="*/ 0 w 5560812"/>
              <a:gd name="connsiteY0" fmla="*/ 4762 h 797216"/>
              <a:gd name="connsiteX1" fmla="*/ 5240672 w 5560812"/>
              <a:gd name="connsiteY1" fmla="*/ 0 h 797216"/>
              <a:gd name="connsiteX2" fmla="*/ 5414352 w 5560812"/>
              <a:gd name="connsiteY2" fmla="*/ 174745 h 797216"/>
              <a:gd name="connsiteX3" fmla="*/ 5560724 w 5560812"/>
              <a:gd name="connsiteY3" fmla="*/ 416216 h 797216"/>
              <a:gd name="connsiteX4" fmla="*/ 5426611 w 5560812"/>
              <a:gd name="connsiteY4" fmla="*/ 630528 h 797216"/>
              <a:gd name="connsiteX5" fmla="*/ 5259722 w 5560812"/>
              <a:gd name="connsiteY5" fmla="*/ 797216 h 797216"/>
              <a:gd name="connsiteX6" fmla="*/ 0 w 5560812"/>
              <a:gd name="connsiteY6" fmla="*/ 797216 h 797216"/>
              <a:gd name="connsiteX7" fmla="*/ 0 w 5560812"/>
              <a:gd name="connsiteY7" fmla="*/ 4762 h 797216"/>
              <a:gd name="connsiteX0" fmla="*/ 0 w 5560798"/>
              <a:gd name="connsiteY0" fmla="*/ 4762 h 797216"/>
              <a:gd name="connsiteX1" fmla="*/ 5240672 w 5560798"/>
              <a:gd name="connsiteY1" fmla="*/ 0 h 797216"/>
              <a:gd name="connsiteX2" fmla="*/ 5438164 w 5560798"/>
              <a:gd name="connsiteY2" fmla="*/ 179507 h 797216"/>
              <a:gd name="connsiteX3" fmla="*/ 5560724 w 5560798"/>
              <a:gd name="connsiteY3" fmla="*/ 416216 h 797216"/>
              <a:gd name="connsiteX4" fmla="*/ 5426611 w 5560798"/>
              <a:gd name="connsiteY4" fmla="*/ 630528 h 797216"/>
              <a:gd name="connsiteX5" fmla="*/ 5259722 w 5560798"/>
              <a:gd name="connsiteY5" fmla="*/ 797216 h 797216"/>
              <a:gd name="connsiteX6" fmla="*/ 0 w 5560798"/>
              <a:gd name="connsiteY6" fmla="*/ 797216 h 797216"/>
              <a:gd name="connsiteX7" fmla="*/ 0 w 5560798"/>
              <a:gd name="connsiteY7" fmla="*/ 4762 h 797216"/>
              <a:gd name="connsiteX0" fmla="*/ 0 w 5560747"/>
              <a:gd name="connsiteY0" fmla="*/ 4762 h 797216"/>
              <a:gd name="connsiteX1" fmla="*/ 5240672 w 5560747"/>
              <a:gd name="connsiteY1" fmla="*/ 0 h 797216"/>
              <a:gd name="connsiteX2" fmla="*/ 5433402 w 5560747"/>
              <a:gd name="connsiteY2" fmla="*/ 191414 h 797216"/>
              <a:gd name="connsiteX3" fmla="*/ 5560724 w 5560747"/>
              <a:gd name="connsiteY3" fmla="*/ 416216 h 797216"/>
              <a:gd name="connsiteX4" fmla="*/ 5426611 w 5560747"/>
              <a:gd name="connsiteY4" fmla="*/ 630528 h 797216"/>
              <a:gd name="connsiteX5" fmla="*/ 5259722 w 5560747"/>
              <a:gd name="connsiteY5" fmla="*/ 797216 h 797216"/>
              <a:gd name="connsiteX6" fmla="*/ 0 w 5560747"/>
              <a:gd name="connsiteY6" fmla="*/ 797216 h 797216"/>
              <a:gd name="connsiteX7" fmla="*/ 0 w 5560747"/>
              <a:gd name="connsiteY7" fmla="*/ 4762 h 797216"/>
              <a:gd name="connsiteX0" fmla="*/ 983618 w 5560747"/>
              <a:gd name="connsiteY0" fmla="*/ 4762 h 797216"/>
              <a:gd name="connsiteX1" fmla="*/ 5240672 w 5560747"/>
              <a:gd name="connsiteY1" fmla="*/ 0 h 797216"/>
              <a:gd name="connsiteX2" fmla="*/ 5433402 w 5560747"/>
              <a:gd name="connsiteY2" fmla="*/ 191414 h 797216"/>
              <a:gd name="connsiteX3" fmla="*/ 5560724 w 5560747"/>
              <a:gd name="connsiteY3" fmla="*/ 416216 h 797216"/>
              <a:gd name="connsiteX4" fmla="*/ 5426611 w 5560747"/>
              <a:gd name="connsiteY4" fmla="*/ 630528 h 797216"/>
              <a:gd name="connsiteX5" fmla="*/ 5259722 w 5560747"/>
              <a:gd name="connsiteY5" fmla="*/ 797216 h 797216"/>
              <a:gd name="connsiteX6" fmla="*/ 0 w 5560747"/>
              <a:gd name="connsiteY6" fmla="*/ 797216 h 797216"/>
              <a:gd name="connsiteX7" fmla="*/ 983618 w 5560747"/>
              <a:gd name="connsiteY7" fmla="*/ 4762 h 797216"/>
              <a:gd name="connsiteX0" fmla="*/ 0 w 4577129"/>
              <a:gd name="connsiteY0" fmla="*/ 4762 h 797216"/>
              <a:gd name="connsiteX1" fmla="*/ 4257054 w 4577129"/>
              <a:gd name="connsiteY1" fmla="*/ 0 h 797216"/>
              <a:gd name="connsiteX2" fmla="*/ 4449784 w 4577129"/>
              <a:gd name="connsiteY2" fmla="*/ 191414 h 797216"/>
              <a:gd name="connsiteX3" fmla="*/ 4577106 w 4577129"/>
              <a:gd name="connsiteY3" fmla="*/ 416216 h 797216"/>
              <a:gd name="connsiteX4" fmla="*/ 4442993 w 4577129"/>
              <a:gd name="connsiteY4" fmla="*/ 630528 h 797216"/>
              <a:gd name="connsiteX5" fmla="*/ 4276104 w 4577129"/>
              <a:gd name="connsiteY5" fmla="*/ 797216 h 797216"/>
              <a:gd name="connsiteX6" fmla="*/ 7286 w 4577129"/>
              <a:gd name="connsiteY6" fmla="*/ 797216 h 797216"/>
              <a:gd name="connsiteX7" fmla="*/ 0 w 4577129"/>
              <a:gd name="connsiteY7" fmla="*/ 4762 h 797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7129" h="797216">
                <a:moveTo>
                  <a:pt x="0" y="4762"/>
                </a:moveTo>
                <a:lnTo>
                  <a:pt x="4257054" y="0"/>
                </a:lnTo>
                <a:cubicBezTo>
                  <a:pt x="4333581" y="79215"/>
                  <a:pt x="4360724" y="105375"/>
                  <a:pt x="4449784" y="191414"/>
                </a:cubicBezTo>
                <a:cubicBezTo>
                  <a:pt x="4538844" y="277453"/>
                  <a:pt x="4578238" y="343030"/>
                  <a:pt x="4577106" y="416216"/>
                </a:cubicBezTo>
                <a:cubicBezTo>
                  <a:pt x="4575974" y="489402"/>
                  <a:pt x="4524117" y="550360"/>
                  <a:pt x="4442993" y="630528"/>
                </a:cubicBezTo>
                <a:cubicBezTo>
                  <a:pt x="4361869" y="710696"/>
                  <a:pt x="4330830" y="738081"/>
                  <a:pt x="4276104" y="797216"/>
                </a:cubicBezTo>
                <a:lnTo>
                  <a:pt x="7286" y="797216"/>
                </a:lnTo>
                <a:cubicBezTo>
                  <a:pt x="4857" y="533065"/>
                  <a:pt x="2429" y="268913"/>
                  <a:pt x="0" y="4762"/>
                </a:cubicBezTo>
                <a:close/>
              </a:path>
            </a:pathLst>
          </a:custGeom>
          <a:gradFill flip="none" rotWithShape="1">
            <a:gsLst>
              <a:gs pos="97000">
                <a:schemeClr val="accent1"/>
              </a:gs>
              <a:gs pos="43000">
                <a:schemeClr val="accent1">
                  <a:lumMod val="80000"/>
                  <a:lumOff val="20000"/>
                </a:schemeClr>
              </a:gs>
            </a:gsLst>
            <a:lin ang="18900000" scaled="0"/>
            <a:tileRect/>
          </a:gradFill>
          <a:ln w="25400">
            <a:noFill/>
          </a:ln>
          <a:effectLst>
            <a:innerShdw blurRad="2540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5344" tIns="42673" rIns="85344" bIns="42673" numCol="1" spcCol="0" rtlCol="0" fromWordArt="0" anchor="ctr" anchorCtr="0" forceAA="0" compatLnSpc="1">
            <a:prstTxWarp prst="textNoShape">
              <a:avLst/>
            </a:prstTxWarp>
            <a:noAutofit/>
          </a:bodyPr>
          <a:lstStyle/>
          <a:p>
            <a:pPr algn="ctr"/>
            <a:endParaRPr lang="en-US" sz="1491"/>
          </a:p>
        </p:txBody>
      </p:sp>
      <p:sp>
        <p:nvSpPr>
          <p:cNvPr id="85" name="TextBox 84"/>
          <p:cNvSpPr txBox="1"/>
          <p:nvPr/>
        </p:nvSpPr>
        <p:spPr>
          <a:xfrm>
            <a:off x="2133600" y="685800"/>
            <a:ext cx="3357251" cy="830997"/>
          </a:xfrm>
          <a:prstGeom prst="rect">
            <a:avLst/>
          </a:prstGeom>
          <a:noFill/>
          <a:effectLst/>
        </p:spPr>
        <p:txBody>
          <a:bodyPr wrap="square" rtlCol="0">
            <a:spAutoFit/>
          </a:bodyPr>
          <a:lstStyle/>
          <a:p>
            <a:pPr algn="ctr"/>
            <a:r>
              <a:rPr lang="en-US" sz="1600" dirty="0">
                <a:latin typeface="Franklin Gothic Medium" panose="020B0603020102020204" pitchFamily="34" charset="0"/>
              </a:rPr>
              <a:t>It is the planning of the total resources required to satisfy the contractual requirements.</a:t>
            </a:r>
          </a:p>
        </p:txBody>
      </p:sp>
      <p:sp>
        <p:nvSpPr>
          <p:cNvPr id="103" name="Rectangle: Rounded Corners 102"/>
          <p:cNvSpPr/>
          <p:nvPr/>
        </p:nvSpPr>
        <p:spPr>
          <a:xfrm rot="2700000">
            <a:off x="690967" y="445738"/>
            <a:ext cx="1348435" cy="1382573"/>
          </a:xfrm>
          <a:prstGeom prst="roundRect">
            <a:avLst>
              <a:gd name="adj" fmla="val 11587"/>
            </a:avLst>
          </a:prstGeom>
          <a:gradFill flip="none" rotWithShape="1">
            <a:gsLst>
              <a:gs pos="64000">
                <a:schemeClr val="accent1"/>
              </a:gs>
              <a:gs pos="1000">
                <a:schemeClr val="accent1">
                  <a:lumMod val="60000"/>
                  <a:lumOff val="40000"/>
                </a:schemeClr>
              </a:gs>
            </a:gsLst>
            <a:lin ang="1200000" scaled="0"/>
            <a:tileRect/>
          </a:gradFill>
          <a:ln w="25400">
            <a:solidFill>
              <a:schemeClr val="bg1"/>
            </a:solidFill>
          </a:ln>
          <a:effectLst>
            <a:innerShdw blurRad="228600" dist="127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91"/>
          </a:p>
        </p:txBody>
      </p:sp>
      <p:sp>
        <p:nvSpPr>
          <p:cNvPr id="86" name="TextBox 85"/>
          <p:cNvSpPr txBox="1"/>
          <p:nvPr/>
        </p:nvSpPr>
        <p:spPr>
          <a:xfrm>
            <a:off x="1601414" y="966410"/>
            <a:ext cx="711200" cy="361637"/>
          </a:xfrm>
          <a:prstGeom prst="rect">
            <a:avLst/>
          </a:prstGeom>
          <a:noFill/>
          <a:effectLst/>
        </p:spPr>
        <p:txBody>
          <a:bodyPr wrap="square" rtlCol="0">
            <a:spAutoFit/>
          </a:bodyPr>
          <a:lstStyle/>
          <a:p>
            <a:pPr algn="ctr">
              <a:lnSpc>
                <a:spcPts val="2054"/>
              </a:lnSpc>
            </a:pPr>
            <a:r>
              <a:rPr lang="en-US" sz="2613" dirty="0">
                <a:ln w="6350">
                  <a:solidFill>
                    <a:schemeClr val="accent1">
                      <a:lumMod val="50000"/>
                    </a:schemeClr>
                  </a:solidFill>
                </a:ln>
                <a:solidFill>
                  <a:schemeClr val="accent3">
                    <a:lumMod val="60000"/>
                    <a:lumOff val="40000"/>
                  </a:schemeClr>
                </a:solidFill>
                <a:effectLst>
                  <a:outerShdw blurRad="50800" dist="38100" dir="2700000" algn="tl" rotWithShape="0">
                    <a:prstClr val="black">
                      <a:alpha val="40000"/>
                    </a:prstClr>
                  </a:outerShdw>
                </a:effectLst>
                <a:latin typeface="+mj-lt"/>
              </a:rPr>
              <a:t>1</a:t>
            </a:r>
            <a:endParaRPr lang="en-US" sz="1491" dirty="0">
              <a:solidFill>
                <a:schemeClr val="tx2"/>
              </a:solidFill>
              <a:effectLst>
                <a:innerShdw blurRad="88900" dist="63500" dir="13500000">
                  <a:prstClr val="black">
                    <a:alpha val="50000"/>
                  </a:prstClr>
                </a:innerShdw>
              </a:effectLst>
              <a:latin typeface="Boulder" pitchFamily="2" charset="0"/>
            </a:endParaRPr>
          </a:p>
        </p:txBody>
      </p:sp>
      <p:sp>
        <p:nvSpPr>
          <p:cNvPr id="91" name="Rectangle: Rounded Corners 90"/>
          <p:cNvSpPr/>
          <p:nvPr/>
        </p:nvSpPr>
        <p:spPr>
          <a:xfrm rot="2700000">
            <a:off x="2013376" y="1807333"/>
            <a:ext cx="1348435" cy="1382573"/>
          </a:xfrm>
          <a:prstGeom prst="roundRect">
            <a:avLst>
              <a:gd name="adj" fmla="val 11587"/>
            </a:avLst>
          </a:prstGeom>
          <a:gradFill flip="none" rotWithShape="1">
            <a:gsLst>
              <a:gs pos="64000">
                <a:schemeClr val="accent2"/>
              </a:gs>
              <a:gs pos="1000">
                <a:schemeClr val="accent2">
                  <a:lumMod val="60000"/>
                  <a:lumOff val="40000"/>
                </a:schemeClr>
              </a:gs>
            </a:gsLst>
            <a:lin ang="1200000" scaled="0"/>
            <a:tileRect/>
          </a:gradFill>
          <a:ln w="25400">
            <a:solidFill>
              <a:schemeClr val="bg1"/>
            </a:solidFill>
          </a:ln>
          <a:effectLst>
            <a:innerShdw blurRad="228600" dist="127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91" dirty="0"/>
          </a:p>
        </p:txBody>
      </p:sp>
      <p:sp>
        <p:nvSpPr>
          <p:cNvPr id="92" name="TextBox 91"/>
          <p:cNvSpPr txBox="1"/>
          <p:nvPr/>
        </p:nvSpPr>
        <p:spPr>
          <a:xfrm>
            <a:off x="2939509" y="2335357"/>
            <a:ext cx="711200" cy="361637"/>
          </a:xfrm>
          <a:prstGeom prst="rect">
            <a:avLst/>
          </a:prstGeom>
          <a:noFill/>
          <a:effectLst/>
        </p:spPr>
        <p:txBody>
          <a:bodyPr wrap="square" rtlCol="0">
            <a:spAutoFit/>
          </a:bodyPr>
          <a:lstStyle/>
          <a:p>
            <a:pPr algn="ctr">
              <a:lnSpc>
                <a:spcPts val="2054"/>
              </a:lnSpc>
            </a:pPr>
            <a:r>
              <a:rPr lang="en-US" sz="2613" dirty="0">
                <a:ln w="6350">
                  <a:solidFill>
                    <a:schemeClr val="accent1">
                      <a:lumMod val="50000"/>
                    </a:schemeClr>
                  </a:solidFill>
                </a:ln>
                <a:solidFill>
                  <a:schemeClr val="accent3">
                    <a:lumMod val="60000"/>
                    <a:lumOff val="40000"/>
                  </a:schemeClr>
                </a:solidFill>
                <a:effectLst>
                  <a:outerShdw blurRad="50800" dist="38100" dir="2700000" algn="tl" rotWithShape="0">
                    <a:prstClr val="black">
                      <a:alpha val="40000"/>
                    </a:prstClr>
                  </a:outerShdw>
                </a:effectLst>
                <a:latin typeface="+mj-lt"/>
              </a:rPr>
              <a:t>2</a:t>
            </a:r>
            <a:endParaRPr lang="en-US" sz="1491" dirty="0">
              <a:solidFill>
                <a:schemeClr val="tx2"/>
              </a:solidFill>
              <a:effectLst>
                <a:innerShdw blurRad="88900" dist="63500" dir="13500000">
                  <a:prstClr val="black">
                    <a:alpha val="50000"/>
                  </a:prstClr>
                </a:innerShdw>
              </a:effectLst>
              <a:latin typeface="Boulder" pitchFamily="2" charset="0"/>
            </a:endParaRPr>
          </a:p>
        </p:txBody>
      </p:sp>
      <p:sp>
        <p:nvSpPr>
          <p:cNvPr id="97" name="Rectangle: Rounded Corners 96"/>
          <p:cNvSpPr/>
          <p:nvPr/>
        </p:nvSpPr>
        <p:spPr>
          <a:xfrm rot="2700000">
            <a:off x="3364657" y="3158612"/>
            <a:ext cx="1348435" cy="1382573"/>
          </a:xfrm>
          <a:prstGeom prst="roundRect">
            <a:avLst>
              <a:gd name="adj" fmla="val 11587"/>
            </a:avLst>
          </a:prstGeom>
          <a:gradFill flip="none" rotWithShape="1">
            <a:gsLst>
              <a:gs pos="64000">
                <a:schemeClr val="accent4">
                  <a:lumMod val="75000"/>
                </a:schemeClr>
              </a:gs>
              <a:gs pos="1000">
                <a:schemeClr val="accent4">
                  <a:lumMod val="60000"/>
                  <a:lumOff val="40000"/>
                </a:schemeClr>
              </a:gs>
            </a:gsLst>
            <a:lin ang="1200000" scaled="0"/>
            <a:tileRect/>
          </a:gradFill>
          <a:ln w="25400">
            <a:solidFill>
              <a:schemeClr val="bg1"/>
            </a:solidFill>
          </a:ln>
          <a:effectLst>
            <a:innerShdw blurRad="228600" dist="127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91" dirty="0"/>
          </a:p>
        </p:txBody>
      </p:sp>
      <p:sp>
        <p:nvSpPr>
          <p:cNvPr id="98" name="TextBox 97"/>
          <p:cNvSpPr txBox="1"/>
          <p:nvPr/>
        </p:nvSpPr>
        <p:spPr>
          <a:xfrm>
            <a:off x="4290788" y="3686637"/>
            <a:ext cx="711200" cy="361637"/>
          </a:xfrm>
          <a:prstGeom prst="rect">
            <a:avLst/>
          </a:prstGeom>
          <a:noFill/>
          <a:effectLst/>
        </p:spPr>
        <p:txBody>
          <a:bodyPr wrap="square" rtlCol="0">
            <a:spAutoFit/>
          </a:bodyPr>
          <a:lstStyle/>
          <a:p>
            <a:pPr algn="ctr">
              <a:lnSpc>
                <a:spcPts val="2054"/>
              </a:lnSpc>
            </a:pPr>
            <a:r>
              <a:rPr lang="en-US" sz="2613" dirty="0">
                <a:ln w="6350">
                  <a:solidFill>
                    <a:schemeClr val="accent1">
                      <a:lumMod val="50000"/>
                    </a:schemeClr>
                  </a:solidFill>
                </a:ln>
                <a:solidFill>
                  <a:schemeClr val="accent3">
                    <a:lumMod val="60000"/>
                    <a:lumOff val="40000"/>
                  </a:schemeClr>
                </a:solidFill>
                <a:effectLst>
                  <a:outerShdw blurRad="50800" dist="38100" dir="2700000" algn="tl" rotWithShape="0">
                    <a:prstClr val="black">
                      <a:alpha val="40000"/>
                    </a:prstClr>
                  </a:outerShdw>
                </a:effectLst>
                <a:latin typeface="+mj-lt"/>
              </a:rPr>
              <a:t>3</a:t>
            </a:r>
            <a:endParaRPr lang="en-US" sz="1491" dirty="0">
              <a:solidFill>
                <a:schemeClr val="tx2"/>
              </a:solidFill>
              <a:effectLst>
                <a:innerShdw blurRad="88900" dist="63500" dir="13500000">
                  <a:prstClr val="black">
                    <a:alpha val="50000"/>
                  </a:prstClr>
                </a:innerShdw>
              </a:effectLst>
              <a:latin typeface="Boulder" pitchFamily="2" charset="0"/>
            </a:endParaRPr>
          </a:p>
        </p:txBody>
      </p:sp>
      <p:grpSp>
        <p:nvGrpSpPr>
          <p:cNvPr id="99" name="Group 3"/>
          <p:cNvGrpSpPr/>
          <p:nvPr/>
        </p:nvGrpSpPr>
        <p:grpSpPr>
          <a:xfrm>
            <a:off x="3143021" y="3177427"/>
            <a:ext cx="1926821" cy="1825184"/>
            <a:chOff x="6191250" y="2102308"/>
            <a:chExt cx="2476500" cy="2345868"/>
          </a:xfrm>
        </p:grpSpPr>
        <p:pic>
          <p:nvPicPr>
            <p:cNvPr id="100" name="shadow"/>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91250" y="2948950"/>
              <a:ext cx="2476500" cy="1499226"/>
            </a:xfrm>
            <a:prstGeom prst="rect">
              <a:avLst/>
            </a:prstGeom>
          </p:spPr>
        </p:pic>
        <p:sp>
          <p:nvSpPr>
            <p:cNvPr id="101" name="Rectangle: Rounded Corners 100"/>
            <p:cNvSpPr/>
            <p:nvPr/>
          </p:nvSpPr>
          <p:spPr>
            <a:xfrm rot="2700000">
              <a:off x="6502822" y="2078933"/>
              <a:ext cx="1729688" cy="1776437"/>
            </a:xfrm>
            <a:prstGeom prst="roundRect">
              <a:avLst>
                <a:gd name="adj" fmla="val 11587"/>
              </a:avLst>
            </a:prstGeom>
            <a:gradFill flip="none" rotWithShape="1">
              <a:gsLst>
                <a:gs pos="58000">
                  <a:schemeClr val="bg1">
                    <a:lumMod val="99000"/>
                  </a:schemeClr>
                </a:gs>
                <a:gs pos="1000">
                  <a:schemeClr val="bg1">
                    <a:lumMod val="83000"/>
                  </a:schemeClr>
                </a:gs>
              </a:gsLst>
              <a:lin ang="1200000" scaled="0"/>
              <a:tileRect/>
            </a:gra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91" dirty="0"/>
            </a:p>
          </p:txBody>
        </p:sp>
        <p:sp>
          <p:nvSpPr>
            <p:cNvPr id="102" name="TextBox 101"/>
            <p:cNvSpPr txBox="1"/>
            <p:nvPr/>
          </p:nvSpPr>
          <p:spPr>
            <a:xfrm>
              <a:off x="6258045" y="2765842"/>
              <a:ext cx="2219243" cy="783410"/>
            </a:xfrm>
            <a:prstGeom prst="rect">
              <a:avLst/>
            </a:prstGeom>
            <a:noFill/>
            <a:effectLst/>
          </p:spPr>
          <p:txBody>
            <a:bodyPr wrap="square" rtlCol="0">
              <a:spAutoFit/>
            </a:bodyPr>
            <a:lstStyle/>
            <a:p>
              <a:pPr algn="ctr">
                <a:lnSpc>
                  <a:spcPts val="2054"/>
                </a:lnSpc>
              </a:pPr>
              <a:r>
                <a:rPr lang="en-US" sz="1960" dirty="0">
                  <a:ln w="6350">
                    <a:solidFill>
                      <a:schemeClr val="accent1">
                        <a:lumMod val="50000"/>
                      </a:schemeClr>
                    </a:solidFill>
                  </a:ln>
                  <a:solidFill>
                    <a:srgbClr val="C00000"/>
                  </a:solidFill>
                  <a:effectLst>
                    <a:outerShdw blurRad="50800" dist="38100" dir="2700000" algn="tl" rotWithShape="0">
                      <a:prstClr val="black">
                        <a:alpha val="40000"/>
                      </a:prstClr>
                    </a:outerShdw>
                  </a:effectLst>
                  <a:latin typeface="+mj-lt"/>
                </a:rPr>
                <a:t>FUNDS</a:t>
              </a:r>
              <a:r>
                <a:rPr lang="en-US" sz="1960" dirty="0">
                  <a:ln w="6350">
                    <a:solidFill>
                      <a:schemeClr val="accent1">
                        <a:lumMod val="50000"/>
                      </a:schemeClr>
                    </a:solidFill>
                  </a:ln>
                  <a:solidFill>
                    <a:schemeClr val="accent3">
                      <a:lumMod val="60000"/>
                      <a:lumOff val="40000"/>
                    </a:schemeClr>
                  </a:solidFill>
                  <a:effectLst>
                    <a:outerShdw blurRad="50800" dist="38100" dir="2700000" algn="tl" rotWithShape="0">
                      <a:prstClr val="black">
                        <a:alpha val="40000"/>
                      </a:prstClr>
                    </a:outerShdw>
                  </a:effectLst>
                  <a:latin typeface="+mj-lt"/>
                </a:rPr>
                <a:t> = MONEY</a:t>
              </a:r>
              <a:r>
                <a:rPr lang="en-US" sz="2333" dirty="0">
                  <a:solidFill>
                    <a:schemeClr val="tx2"/>
                  </a:solidFill>
                  <a:effectLst>
                    <a:innerShdw blurRad="88900" dist="63500" dir="13500000">
                      <a:prstClr val="black">
                        <a:alpha val="50000"/>
                      </a:prstClr>
                    </a:innerShdw>
                  </a:effectLst>
                  <a:latin typeface="Boulder" pitchFamily="2" charset="0"/>
                </a:rPr>
                <a:t/>
              </a:r>
              <a:br>
                <a:rPr lang="en-US" sz="2333" dirty="0">
                  <a:solidFill>
                    <a:schemeClr val="tx2"/>
                  </a:solidFill>
                  <a:effectLst>
                    <a:innerShdw blurRad="88900" dist="63500" dir="13500000">
                      <a:prstClr val="black">
                        <a:alpha val="50000"/>
                      </a:prstClr>
                    </a:innerShdw>
                  </a:effectLst>
                  <a:latin typeface="Boulder" pitchFamily="2" charset="0"/>
                </a:rPr>
              </a:br>
              <a:endParaRPr lang="en-US" sz="1491" dirty="0">
                <a:solidFill>
                  <a:schemeClr val="tx2"/>
                </a:solidFill>
                <a:effectLst>
                  <a:innerShdw blurRad="88900" dist="63500" dir="13500000">
                    <a:prstClr val="black">
                      <a:alpha val="50000"/>
                    </a:prstClr>
                  </a:innerShdw>
                </a:effectLst>
                <a:latin typeface="Boulder" pitchFamily="2" charset="0"/>
              </a:endParaRPr>
            </a:p>
          </p:txBody>
        </p:sp>
      </p:grpSp>
      <p:grpSp>
        <p:nvGrpSpPr>
          <p:cNvPr id="93" name="Group 2"/>
          <p:cNvGrpSpPr/>
          <p:nvPr/>
        </p:nvGrpSpPr>
        <p:grpSpPr>
          <a:xfrm>
            <a:off x="1791741" y="1826148"/>
            <a:ext cx="1926821" cy="1825184"/>
            <a:chOff x="6191250" y="2102308"/>
            <a:chExt cx="2476500" cy="2345868"/>
          </a:xfrm>
        </p:grpSpPr>
        <p:pic>
          <p:nvPicPr>
            <p:cNvPr id="94" name="shadow"/>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91250" y="2948950"/>
              <a:ext cx="2476500" cy="1499226"/>
            </a:xfrm>
            <a:prstGeom prst="rect">
              <a:avLst/>
            </a:prstGeom>
          </p:spPr>
        </p:pic>
        <p:sp>
          <p:nvSpPr>
            <p:cNvPr id="95" name="Rectangle: Rounded Corners 94"/>
            <p:cNvSpPr/>
            <p:nvPr/>
          </p:nvSpPr>
          <p:spPr>
            <a:xfrm rot="2700000">
              <a:off x="6502822" y="2078933"/>
              <a:ext cx="1729688" cy="1776437"/>
            </a:xfrm>
            <a:prstGeom prst="roundRect">
              <a:avLst>
                <a:gd name="adj" fmla="val 11587"/>
              </a:avLst>
            </a:prstGeom>
            <a:gradFill flip="none" rotWithShape="1">
              <a:gsLst>
                <a:gs pos="58000">
                  <a:schemeClr val="bg1">
                    <a:lumMod val="99000"/>
                  </a:schemeClr>
                </a:gs>
                <a:gs pos="1000">
                  <a:schemeClr val="bg1">
                    <a:lumMod val="83000"/>
                  </a:schemeClr>
                </a:gs>
              </a:gsLst>
              <a:lin ang="1200000" scaled="0"/>
              <a:tileRect/>
            </a:gra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91" dirty="0"/>
            </a:p>
          </p:txBody>
        </p:sp>
        <p:sp>
          <p:nvSpPr>
            <p:cNvPr id="96" name="TextBox 95"/>
            <p:cNvSpPr txBox="1"/>
            <p:nvPr/>
          </p:nvSpPr>
          <p:spPr>
            <a:xfrm>
              <a:off x="6233047" y="2369296"/>
              <a:ext cx="2219243" cy="1475672"/>
            </a:xfrm>
            <a:prstGeom prst="rect">
              <a:avLst/>
            </a:prstGeom>
            <a:noFill/>
            <a:effectLst/>
          </p:spPr>
          <p:txBody>
            <a:bodyPr wrap="square" rtlCol="0">
              <a:spAutoFit/>
            </a:bodyPr>
            <a:lstStyle/>
            <a:p>
              <a:pPr algn="ctr">
                <a:lnSpc>
                  <a:spcPts val="2054"/>
                </a:lnSpc>
              </a:pPr>
              <a:r>
                <a:rPr lang="en-US" sz="1960" dirty="0">
                  <a:ln w="6350">
                    <a:solidFill>
                      <a:schemeClr val="accent1">
                        <a:lumMod val="50000"/>
                      </a:schemeClr>
                    </a:solidFill>
                  </a:ln>
                  <a:solidFill>
                    <a:schemeClr val="tx2">
                      <a:lumMod val="60000"/>
                      <a:lumOff val="40000"/>
                    </a:schemeClr>
                  </a:solidFill>
                  <a:effectLst>
                    <a:outerShdw blurRad="50800" dist="38100" dir="2700000" algn="tl" rotWithShape="0">
                      <a:prstClr val="black">
                        <a:alpha val="40000"/>
                      </a:prstClr>
                    </a:outerShdw>
                  </a:effectLst>
                  <a:latin typeface="+mj-lt"/>
                </a:rPr>
                <a:t>BUDGET</a:t>
              </a:r>
              <a:r>
                <a:rPr lang="en-US" sz="1960" dirty="0">
                  <a:ln w="6350">
                    <a:solidFill>
                      <a:schemeClr val="accent1">
                        <a:lumMod val="50000"/>
                      </a:schemeClr>
                    </a:solidFill>
                  </a:ln>
                  <a:solidFill>
                    <a:schemeClr val="accent3">
                      <a:lumMod val="60000"/>
                      <a:lumOff val="40000"/>
                    </a:schemeClr>
                  </a:solidFill>
                  <a:effectLst>
                    <a:outerShdw blurRad="50800" dist="38100" dir="2700000" algn="tl" rotWithShape="0">
                      <a:prstClr val="black">
                        <a:alpha val="40000"/>
                      </a:prstClr>
                    </a:outerShdw>
                  </a:effectLst>
                  <a:latin typeface="+mj-lt"/>
                </a:rPr>
                <a:t> </a:t>
              </a:r>
            </a:p>
            <a:p>
              <a:pPr algn="ctr">
                <a:lnSpc>
                  <a:spcPts val="2054"/>
                </a:lnSpc>
              </a:pPr>
              <a:r>
                <a:rPr lang="en-US" sz="1960" dirty="0">
                  <a:ln w="6350">
                    <a:solidFill>
                      <a:schemeClr val="accent1">
                        <a:lumMod val="50000"/>
                      </a:schemeClr>
                    </a:solidFill>
                  </a:ln>
                  <a:solidFill>
                    <a:schemeClr val="accent3">
                      <a:lumMod val="60000"/>
                      <a:lumOff val="40000"/>
                    </a:schemeClr>
                  </a:solidFill>
                  <a:effectLst>
                    <a:outerShdw blurRad="50800" dist="38100" dir="2700000" algn="tl" rotWithShape="0">
                      <a:prstClr val="black">
                        <a:alpha val="40000"/>
                      </a:prstClr>
                    </a:outerShdw>
                  </a:effectLst>
                  <a:latin typeface="+mj-lt"/>
                </a:rPr>
                <a:t>IS A </a:t>
              </a:r>
            </a:p>
            <a:p>
              <a:pPr algn="ctr">
                <a:lnSpc>
                  <a:spcPts val="2054"/>
                </a:lnSpc>
              </a:pPr>
              <a:r>
                <a:rPr lang="en-US" sz="1960" dirty="0">
                  <a:ln w="6350">
                    <a:solidFill>
                      <a:schemeClr val="accent1">
                        <a:lumMod val="50000"/>
                      </a:schemeClr>
                    </a:solidFill>
                  </a:ln>
                  <a:solidFill>
                    <a:schemeClr val="accent3">
                      <a:lumMod val="60000"/>
                      <a:lumOff val="40000"/>
                    </a:schemeClr>
                  </a:solidFill>
                  <a:effectLst>
                    <a:outerShdw blurRad="50800" dist="38100" dir="2700000" algn="tl" rotWithShape="0">
                      <a:prstClr val="black">
                        <a:alpha val="40000"/>
                      </a:prstClr>
                    </a:outerShdw>
                  </a:effectLst>
                  <a:latin typeface="+mj-lt"/>
                </a:rPr>
                <a:t>METRIC</a:t>
              </a:r>
              <a:r>
                <a:rPr lang="en-US" sz="2333" dirty="0">
                  <a:solidFill>
                    <a:schemeClr val="tx2"/>
                  </a:solidFill>
                  <a:effectLst>
                    <a:innerShdw blurRad="88900" dist="63500" dir="13500000">
                      <a:prstClr val="black">
                        <a:alpha val="50000"/>
                      </a:prstClr>
                    </a:innerShdw>
                  </a:effectLst>
                  <a:latin typeface="Boulder" pitchFamily="2" charset="0"/>
                </a:rPr>
                <a:t/>
              </a:r>
              <a:br>
                <a:rPr lang="en-US" sz="2333" dirty="0">
                  <a:solidFill>
                    <a:schemeClr val="tx2"/>
                  </a:solidFill>
                  <a:effectLst>
                    <a:innerShdw blurRad="88900" dist="63500" dir="13500000">
                      <a:prstClr val="black">
                        <a:alpha val="50000"/>
                      </a:prstClr>
                    </a:innerShdw>
                  </a:effectLst>
                  <a:latin typeface="Boulder" pitchFamily="2" charset="0"/>
                </a:rPr>
              </a:br>
              <a:endParaRPr lang="en-US" sz="1491" dirty="0">
                <a:solidFill>
                  <a:schemeClr val="tx2"/>
                </a:solidFill>
                <a:effectLst>
                  <a:innerShdw blurRad="88900" dist="63500" dir="13500000">
                    <a:prstClr val="black">
                      <a:alpha val="50000"/>
                    </a:prstClr>
                  </a:innerShdw>
                </a:effectLst>
                <a:latin typeface="Boulder" pitchFamily="2" charset="0"/>
              </a:endParaRPr>
            </a:p>
          </p:txBody>
        </p:sp>
      </p:grpSp>
      <p:grpSp>
        <p:nvGrpSpPr>
          <p:cNvPr id="87" name="Group 1"/>
          <p:cNvGrpSpPr/>
          <p:nvPr/>
        </p:nvGrpSpPr>
        <p:grpSpPr>
          <a:xfrm>
            <a:off x="453648" y="457200"/>
            <a:ext cx="1926821" cy="1825184"/>
            <a:chOff x="6191250" y="2102308"/>
            <a:chExt cx="2476500" cy="2345868"/>
          </a:xfrm>
        </p:grpSpPr>
        <p:pic>
          <p:nvPicPr>
            <p:cNvPr id="88" name="shadow"/>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91250" y="2948950"/>
              <a:ext cx="2476500" cy="1499226"/>
            </a:xfrm>
            <a:prstGeom prst="rect">
              <a:avLst/>
            </a:prstGeom>
          </p:spPr>
        </p:pic>
        <p:sp>
          <p:nvSpPr>
            <p:cNvPr id="89" name="Rectangle: Rounded Corners 88"/>
            <p:cNvSpPr/>
            <p:nvPr/>
          </p:nvSpPr>
          <p:spPr>
            <a:xfrm rot="2700000">
              <a:off x="6502822" y="2078933"/>
              <a:ext cx="1729688" cy="1776437"/>
            </a:xfrm>
            <a:prstGeom prst="roundRect">
              <a:avLst>
                <a:gd name="adj" fmla="val 11587"/>
              </a:avLst>
            </a:prstGeom>
            <a:gradFill flip="none" rotWithShape="1">
              <a:gsLst>
                <a:gs pos="58000">
                  <a:schemeClr val="bg1">
                    <a:lumMod val="99000"/>
                  </a:schemeClr>
                </a:gs>
                <a:gs pos="1000">
                  <a:schemeClr val="bg1">
                    <a:lumMod val="83000"/>
                  </a:schemeClr>
                </a:gs>
              </a:gsLst>
              <a:lin ang="1200000" scaled="0"/>
              <a:tileRect/>
            </a:gra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91" dirty="0"/>
            </a:p>
          </p:txBody>
        </p:sp>
        <p:sp>
          <p:nvSpPr>
            <p:cNvPr id="90" name="TextBox 89"/>
            <p:cNvSpPr txBox="1"/>
            <p:nvPr/>
          </p:nvSpPr>
          <p:spPr>
            <a:xfrm>
              <a:off x="6256585" y="2417520"/>
              <a:ext cx="2219243" cy="1475672"/>
            </a:xfrm>
            <a:prstGeom prst="rect">
              <a:avLst/>
            </a:prstGeom>
            <a:noFill/>
            <a:effectLst/>
          </p:spPr>
          <p:txBody>
            <a:bodyPr wrap="square" rtlCol="0">
              <a:spAutoFit/>
            </a:bodyPr>
            <a:lstStyle/>
            <a:p>
              <a:pPr algn="ctr">
                <a:lnSpc>
                  <a:spcPts val="2054"/>
                </a:lnSpc>
              </a:pPr>
              <a:r>
                <a:rPr lang="en-US" sz="1960" dirty="0">
                  <a:ln w="6350">
                    <a:solidFill>
                      <a:schemeClr val="accent1">
                        <a:lumMod val="50000"/>
                      </a:schemeClr>
                    </a:solidFill>
                  </a:ln>
                  <a:solidFill>
                    <a:schemeClr val="tx2">
                      <a:lumMod val="60000"/>
                      <a:lumOff val="40000"/>
                    </a:schemeClr>
                  </a:solidFill>
                  <a:effectLst>
                    <a:outerShdw blurRad="50800" dist="38100" dir="2700000" algn="tl" rotWithShape="0">
                      <a:prstClr val="black">
                        <a:alpha val="40000"/>
                      </a:prstClr>
                    </a:outerShdw>
                  </a:effectLst>
                  <a:latin typeface="+mj-lt"/>
                </a:rPr>
                <a:t>BUDGET</a:t>
              </a:r>
              <a:r>
                <a:rPr lang="en-US" sz="1960" dirty="0">
                  <a:ln w="6350">
                    <a:solidFill>
                      <a:schemeClr val="accent1">
                        <a:lumMod val="50000"/>
                      </a:schemeClr>
                    </a:solidFill>
                  </a:ln>
                  <a:solidFill>
                    <a:schemeClr val="accent3">
                      <a:lumMod val="60000"/>
                      <a:lumOff val="40000"/>
                    </a:schemeClr>
                  </a:solidFill>
                  <a:effectLst>
                    <a:outerShdw blurRad="50800" dist="38100" dir="2700000" algn="tl" rotWithShape="0">
                      <a:prstClr val="black">
                        <a:alpha val="40000"/>
                      </a:prstClr>
                    </a:outerShdw>
                  </a:effectLst>
                  <a:latin typeface="+mj-lt"/>
                </a:rPr>
                <a:t> </a:t>
              </a:r>
            </a:p>
            <a:p>
              <a:pPr algn="ctr">
                <a:lnSpc>
                  <a:spcPts val="2054"/>
                </a:lnSpc>
              </a:pPr>
              <a:r>
                <a:rPr lang="en-US" sz="1960" dirty="0">
                  <a:ln w="6350">
                    <a:solidFill>
                      <a:schemeClr val="accent1">
                        <a:lumMod val="50000"/>
                      </a:schemeClr>
                    </a:solidFill>
                  </a:ln>
                  <a:solidFill>
                    <a:schemeClr val="accent3">
                      <a:lumMod val="60000"/>
                      <a:lumOff val="40000"/>
                    </a:schemeClr>
                  </a:solidFill>
                  <a:effectLst>
                    <a:outerShdw blurRad="50800" dist="38100" dir="2700000" algn="tl" rotWithShape="0">
                      <a:prstClr val="black">
                        <a:alpha val="40000"/>
                      </a:prstClr>
                    </a:outerShdw>
                  </a:effectLst>
                  <a:latin typeface="+mj-lt"/>
                </a:rPr>
                <a:t>CAN’T BE </a:t>
              </a:r>
            </a:p>
            <a:p>
              <a:pPr algn="ctr">
                <a:lnSpc>
                  <a:spcPts val="2054"/>
                </a:lnSpc>
              </a:pPr>
              <a:r>
                <a:rPr lang="en-US" sz="1960" dirty="0">
                  <a:ln w="6350">
                    <a:solidFill>
                      <a:schemeClr val="accent1">
                        <a:lumMod val="50000"/>
                      </a:schemeClr>
                    </a:solidFill>
                  </a:ln>
                  <a:solidFill>
                    <a:schemeClr val="accent3">
                      <a:lumMod val="60000"/>
                      <a:lumOff val="40000"/>
                    </a:schemeClr>
                  </a:solidFill>
                  <a:effectLst>
                    <a:outerShdw blurRad="50800" dist="38100" dir="2700000" algn="tl" rotWithShape="0">
                      <a:prstClr val="black">
                        <a:alpha val="40000"/>
                      </a:prstClr>
                    </a:outerShdw>
                  </a:effectLst>
                  <a:latin typeface="+mj-lt"/>
                </a:rPr>
                <a:t>SPENT</a:t>
              </a:r>
              <a:r>
                <a:rPr lang="en-US" sz="2333" dirty="0">
                  <a:solidFill>
                    <a:schemeClr val="tx2"/>
                  </a:solidFill>
                  <a:effectLst>
                    <a:innerShdw blurRad="88900" dist="63500" dir="13500000">
                      <a:prstClr val="black">
                        <a:alpha val="50000"/>
                      </a:prstClr>
                    </a:innerShdw>
                  </a:effectLst>
                  <a:latin typeface="Boulder" pitchFamily="2" charset="0"/>
                </a:rPr>
                <a:t/>
              </a:r>
              <a:br>
                <a:rPr lang="en-US" sz="2333" dirty="0">
                  <a:solidFill>
                    <a:schemeClr val="tx2"/>
                  </a:solidFill>
                  <a:effectLst>
                    <a:innerShdw blurRad="88900" dist="63500" dir="13500000">
                      <a:prstClr val="black">
                        <a:alpha val="50000"/>
                      </a:prstClr>
                    </a:innerShdw>
                  </a:effectLst>
                  <a:latin typeface="Boulder" pitchFamily="2" charset="0"/>
                </a:rPr>
              </a:br>
              <a:endParaRPr lang="en-US" sz="1491" dirty="0">
                <a:solidFill>
                  <a:schemeClr val="tx2"/>
                </a:solidFill>
                <a:effectLst>
                  <a:innerShdw blurRad="88900" dist="63500" dir="13500000">
                    <a:prstClr val="black">
                      <a:alpha val="50000"/>
                    </a:prstClr>
                  </a:innerShdw>
                </a:effectLst>
                <a:latin typeface="Boulder" pitchFamily="2" charset="0"/>
              </a:endParaRPr>
            </a:p>
          </p:txBody>
        </p:sp>
      </p:grpSp>
      <p:sp>
        <p:nvSpPr>
          <p:cNvPr id="35" name="Title"/>
          <p:cNvSpPr txBox="1"/>
          <p:nvPr/>
        </p:nvSpPr>
        <p:spPr>
          <a:xfrm>
            <a:off x="1566230" y="5486400"/>
            <a:ext cx="6053770" cy="1143903"/>
          </a:xfrm>
          <a:prstGeom prst="rect">
            <a:avLst/>
          </a:prstGeom>
          <a:noFill/>
          <a:effectLst/>
        </p:spPr>
        <p:txBody>
          <a:bodyPr wrap="square" rtlCol="0">
            <a:spAutoFit/>
          </a:bodyPr>
          <a:lstStyle/>
          <a:p>
            <a:pPr algn="ctr">
              <a:lnSpc>
                <a:spcPts val="4050"/>
              </a:lnSpc>
            </a:pPr>
            <a:r>
              <a:rPr lang="en-US" sz="4000" dirty="0">
                <a:ln>
                  <a:solidFill>
                    <a:schemeClr val="accent1">
                      <a:lumMod val="50000"/>
                    </a:schemeClr>
                  </a:solidFill>
                </a:ln>
                <a:solidFill>
                  <a:schemeClr val="accent2"/>
                </a:solidFill>
                <a:effectLst>
                  <a:outerShdw blurRad="50800" dist="38100" dir="2700000" algn="tl" rotWithShape="0">
                    <a:prstClr val="black">
                      <a:alpha val="40000"/>
                    </a:prstClr>
                  </a:outerShdw>
                </a:effectLst>
                <a:latin typeface="+mj-lt"/>
              </a:rPr>
              <a:t>CONCEPT OF BUDGET vs FUNDS</a:t>
            </a:r>
            <a:endParaRPr lang="en-US" sz="4000" dirty="0">
              <a:solidFill>
                <a:schemeClr val="accent2"/>
              </a:solidFill>
              <a:effectLst>
                <a:innerShdw blurRad="88900" dist="63500" dir="13500000">
                  <a:prstClr val="black">
                    <a:alpha val="50000"/>
                  </a:prstClr>
                </a:innerShdw>
              </a:effectLst>
              <a:latin typeface="Boulder" pitchFamily="2" charset="0"/>
            </a:endParaRPr>
          </a:p>
        </p:txBody>
      </p:sp>
      <p:sp>
        <p:nvSpPr>
          <p:cNvPr id="2" name="Slide Number Placeholder 1">
            <a:extLst>
              <a:ext uri="{FF2B5EF4-FFF2-40B4-BE49-F238E27FC236}">
                <a16:creationId xmlns:a16="http://schemas.microsoft.com/office/drawing/2014/main" xmlns="" id="{7BC10C0E-9D30-4B4E-8F09-BE832BB2C353}"/>
              </a:ext>
            </a:extLst>
          </p:cNvPr>
          <p:cNvSpPr>
            <a:spLocks noGrp="1"/>
          </p:cNvSpPr>
          <p:nvPr>
            <p:ph type="sldNum" sz="quarter" idx="12"/>
          </p:nvPr>
        </p:nvSpPr>
        <p:spPr/>
        <p:txBody>
          <a:bodyPr/>
          <a:lstStyle/>
          <a:p>
            <a:fld id="{78C9FED6-5643-491D-A880-49ECC1D2F6FF}" type="slidenum">
              <a:rPr lang="en-US" smtClean="0"/>
              <a:t>2</a:t>
            </a:fld>
            <a:endParaRPr lang="en-US"/>
          </a:p>
        </p:txBody>
      </p:sp>
    </p:spTree>
    <p:extLst>
      <p:ext uri="{BB962C8B-B14F-4D97-AF65-F5344CB8AC3E}">
        <p14:creationId xmlns:p14="http://schemas.microsoft.com/office/powerpoint/2010/main" val="539877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large rectangle"/>
          <p:cNvSpPr/>
          <p:nvPr/>
        </p:nvSpPr>
        <p:spPr>
          <a:xfrm>
            <a:off x="1114425" y="2402948"/>
            <a:ext cx="6915150" cy="3524250"/>
          </a:xfrm>
          <a:prstGeom prst="roundRect">
            <a:avLst>
              <a:gd name="adj" fmla="val 7710"/>
            </a:avLst>
          </a:prstGeom>
          <a:gradFill flip="none" rotWithShape="1">
            <a:gsLst>
              <a:gs pos="97000">
                <a:schemeClr val="accent1"/>
              </a:gs>
              <a:gs pos="43000">
                <a:schemeClr val="accent1">
                  <a:lumMod val="80000"/>
                  <a:lumOff val="20000"/>
                </a:schemeClr>
              </a:gs>
            </a:gsLst>
            <a:lin ang="18900000" scaled="0"/>
            <a:tileRect/>
          </a:gradFill>
          <a:ln w="25400">
            <a:noFill/>
          </a:ln>
          <a:effectLst>
            <a:innerShdw blurRad="2540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6" name="Rectangle 15">
            <a:extLst>
              <a:ext uri="{FF2B5EF4-FFF2-40B4-BE49-F238E27FC236}">
                <a16:creationId xmlns:a16="http://schemas.microsoft.com/office/drawing/2014/main" xmlns="" id="{145B6956-4082-4C09-A534-307A34023F4A}"/>
              </a:ext>
            </a:extLst>
          </p:cNvPr>
          <p:cNvSpPr>
            <a:spLocks noGrp="1" noChangeArrowheads="1"/>
          </p:cNvSpPr>
          <p:nvPr/>
        </p:nvSpPr>
        <p:spPr bwMode="auto">
          <a:xfrm>
            <a:off x="1717372" y="2873934"/>
            <a:ext cx="1760127" cy="438582"/>
          </a:xfrm>
          <a:prstGeom prst="rect">
            <a:avLst/>
          </a:prstGeom>
          <a:noFill/>
          <a:ln w="9525" algn="ctr">
            <a:noFill/>
            <a:miter lim="800000"/>
            <a:headEnd/>
            <a:tailEnd/>
          </a:ln>
        </p:spPr>
        <p:txBody>
          <a:bodyPr vert="horz" wrap="square" lIns="68580" tIns="34290" rIns="68580" bIns="34290" numCol="1" anchor="b" anchorCtr="0" compatLnSpc="1">
            <a:prstTxWarp prst="textNoShape">
              <a:avLst/>
            </a:prstTxWarp>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ctr" eaLnBrk="1" hangingPunct="1"/>
            <a:r>
              <a:rPr lang="en-US" sz="2400" b="1" dirty="0">
                <a:solidFill>
                  <a:schemeClr val="accent1">
                    <a:lumMod val="50000"/>
                  </a:schemeClr>
                </a:solidFill>
                <a:latin typeface="Franklin Gothic Medium" panose="020B0603020102020204" pitchFamily="34" charset="0"/>
              </a:rPr>
              <a:t>BUDGETS</a:t>
            </a:r>
            <a:endParaRPr lang="en-US" sz="1200" b="1" dirty="0">
              <a:solidFill>
                <a:schemeClr val="accent1">
                  <a:lumMod val="50000"/>
                </a:schemeClr>
              </a:solidFill>
              <a:latin typeface="Franklin Gothic Medium" panose="020B0603020102020204" pitchFamily="34" charset="0"/>
            </a:endParaRPr>
          </a:p>
        </p:txBody>
      </p:sp>
      <p:sp>
        <p:nvSpPr>
          <p:cNvPr id="17" name="Rectangle 16">
            <a:extLst>
              <a:ext uri="{FF2B5EF4-FFF2-40B4-BE49-F238E27FC236}">
                <a16:creationId xmlns:a16="http://schemas.microsoft.com/office/drawing/2014/main" xmlns="" id="{7E93E3FC-2BBE-4075-A933-D6AF844F2450}"/>
              </a:ext>
            </a:extLst>
          </p:cNvPr>
          <p:cNvSpPr>
            <a:spLocks noGrp="1" noChangeArrowheads="1"/>
          </p:cNvSpPr>
          <p:nvPr/>
        </p:nvSpPr>
        <p:spPr bwMode="auto">
          <a:xfrm>
            <a:off x="5033589" y="2873934"/>
            <a:ext cx="1760127" cy="438582"/>
          </a:xfrm>
          <a:prstGeom prst="rect">
            <a:avLst/>
          </a:prstGeom>
          <a:noFill/>
          <a:ln w="9525" algn="ctr">
            <a:noFill/>
            <a:miter lim="800000"/>
            <a:headEnd/>
            <a:tailEnd/>
          </a:ln>
        </p:spPr>
        <p:txBody>
          <a:bodyPr vert="horz" wrap="square" lIns="68580" tIns="34290" rIns="68580" bIns="34290" numCol="1" anchor="b" anchorCtr="0" compatLnSpc="1">
            <a:prstTxWarp prst="textNoShape">
              <a:avLst/>
            </a:prstTxWarp>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ctr" eaLnBrk="1" hangingPunct="1"/>
            <a:r>
              <a:rPr lang="en-US" sz="2400" b="1" dirty="0">
                <a:solidFill>
                  <a:srgbClr val="C00000"/>
                </a:solidFill>
                <a:latin typeface="Franklin Gothic Medium" panose="020B0603020102020204" pitchFamily="34" charset="0"/>
              </a:rPr>
              <a:t>FUNDS</a:t>
            </a:r>
            <a:endParaRPr lang="en-US" sz="1200" b="1" dirty="0">
              <a:solidFill>
                <a:srgbClr val="C00000"/>
              </a:solidFill>
              <a:latin typeface="Franklin Gothic Medium" panose="020B0603020102020204" pitchFamily="34" charset="0"/>
            </a:endParaRPr>
          </a:p>
        </p:txBody>
      </p:sp>
      <p:sp>
        <p:nvSpPr>
          <p:cNvPr id="18" name="Content Placeholder 2">
            <a:extLst>
              <a:ext uri="{FF2B5EF4-FFF2-40B4-BE49-F238E27FC236}">
                <a16:creationId xmlns:a16="http://schemas.microsoft.com/office/drawing/2014/main" xmlns="" id="{7166A837-0BE1-45B7-BFB6-D281AB334214}"/>
              </a:ext>
            </a:extLst>
          </p:cNvPr>
          <p:cNvSpPr>
            <a:spLocks noGrp="1"/>
          </p:cNvSpPr>
          <p:nvPr/>
        </p:nvSpPr>
        <p:spPr>
          <a:xfrm>
            <a:off x="2240265" y="3424333"/>
            <a:ext cx="1427418" cy="2340087"/>
          </a:xfrm>
          <a:prstGeom prst="rect">
            <a:avLst/>
          </a:prstGeom>
          <a:solidFill>
            <a:schemeClr val="bg1"/>
          </a:solidFill>
        </p:spPr>
        <p:txBody>
          <a:bodyPr vert="horz" lIns="68580" tIns="34290" rIns="68580" bIns="34290" rtlCol="0">
            <a:normAutofit fontScale="92500" lnSpcReduction="20000"/>
          </a:bodyPr>
          <a:lstStyle>
            <a:lvl1pPr marL="0" indent="0" algn="l" defTabSz="914400" rtl="0" eaLnBrk="1" latinLnBrk="0" hangingPunct="1">
              <a:spcBef>
                <a:spcPct val="20000"/>
              </a:spcBef>
              <a:buFontTx/>
              <a:buNone/>
              <a:defRPr sz="2800" b="1" kern="1200">
                <a:solidFill>
                  <a:schemeClr val="tx1"/>
                </a:solidFill>
                <a:effectLst/>
                <a:latin typeface="Arial Narrow" pitchFamily="34" charset="0"/>
                <a:ea typeface="+mn-ea"/>
                <a:cs typeface="+mn-cs"/>
              </a:defRPr>
            </a:lvl1pPr>
            <a:lvl2pPr marL="234950" indent="-234950" algn="l" defTabSz="914400" rtl="0" eaLnBrk="1" latinLnBrk="0" hangingPunct="1">
              <a:spcBef>
                <a:spcPct val="20000"/>
              </a:spcBef>
              <a:buFont typeface="Arial" pitchFamily="34" charset="0"/>
              <a:buChar char="•"/>
              <a:defRPr sz="2800" kern="1200">
                <a:solidFill>
                  <a:schemeClr val="tx1"/>
                </a:solidFill>
                <a:effectLst/>
                <a:latin typeface="Arial Narrow" pitchFamily="34" charset="0"/>
                <a:ea typeface="+mn-ea"/>
                <a:cs typeface="+mn-cs"/>
              </a:defRPr>
            </a:lvl2pPr>
            <a:lvl3pPr marL="509588" indent="-222250" algn="l" defTabSz="914400" rtl="0" eaLnBrk="1" latinLnBrk="0" hangingPunct="1">
              <a:spcBef>
                <a:spcPct val="20000"/>
              </a:spcBef>
              <a:buFont typeface="Arial" pitchFamily="34" charset="0"/>
              <a:buChar char="•"/>
              <a:defRPr sz="2400" kern="1200">
                <a:solidFill>
                  <a:schemeClr val="tx1"/>
                </a:solidFill>
                <a:effectLst/>
                <a:latin typeface="+mn-lt"/>
                <a:ea typeface="+mn-ea"/>
                <a:cs typeface="+mn-cs"/>
              </a:defRPr>
            </a:lvl3pPr>
            <a:lvl4pPr marL="692150" indent="-182563" algn="l" defTabSz="914400" rtl="0" eaLnBrk="1" latinLnBrk="0" hangingPunct="1">
              <a:spcBef>
                <a:spcPct val="20000"/>
              </a:spcBef>
              <a:buFont typeface="Arial" pitchFamily="34" charset="0"/>
              <a:buChar char="•"/>
              <a:defRPr sz="2000" kern="1200">
                <a:solidFill>
                  <a:schemeClr val="tx1"/>
                </a:solidFill>
                <a:effectLst/>
                <a:latin typeface="+mn-lt"/>
                <a:ea typeface="+mn-ea"/>
                <a:cs typeface="+mn-cs"/>
              </a:defRPr>
            </a:lvl4pPr>
            <a:lvl5pPr marL="796925" indent="-104775" algn="l" defTabSz="914400" rtl="0" eaLnBrk="1" latinLnBrk="0" hangingPunct="1">
              <a:spcBef>
                <a:spcPct val="20000"/>
              </a:spcBef>
              <a:buFont typeface="Arial" pitchFamily="34" charset="0"/>
              <a:buChar char="•"/>
              <a:defRPr sz="2000" kern="1200">
                <a:solidFill>
                  <a:schemeClr val="tx1"/>
                </a:solidFill>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a:solidFill>
                  <a:schemeClr val="accent3">
                    <a:lumMod val="50000"/>
                  </a:schemeClr>
                </a:solidFill>
                <a:latin typeface="Franklin Gothic Medium" panose="020B0603020102020204" pitchFamily="34" charset="0"/>
              </a:rPr>
              <a:t>BAC</a:t>
            </a:r>
          </a:p>
          <a:p>
            <a:r>
              <a:rPr lang="en-US" sz="2000" dirty="0">
                <a:solidFill>
                  <a:schemeClr val="accent3">
                    <a:lumMod val="50000"/>
                  </a:schemeClr>
                </a:solidFill>
                <a:latin typeface="Franklin Gothic Medium" panose="020B0603020102020204" pitchFamily="34" charset="0"/>
              </a:rPr>
              <a:t>TAB</a:t>
            </a:r>
          </a:p>
          <a:p>
            <a:r>
              <a:rPr lang="en-US" sz="2000" dirty="0">
                <a:solidFill>
                  <a:schemeClr val="accent3">
                    <a:lumMod val="50000"/>
                  </a:schemeClr>
                </a:solidFill>
                <a:latin typeface="Franklin Gothic Medium" panose="020B0603020102020204" pitchFamily="34" charset="0"/>
              </a:rPr>
              <a:t>CBB &amp; PBB</a:t>
            </a:r>
            <a:r>
              <a:rPr lang="en-US" sz="2000" baseline="30000" dirty="0">
                <a:solidFill>
                  <a:schemeClr val="accent3">
                    <a:lumMod val="50000"/>
                  </a:schemeClr>
                </a:solidFill>
                <a:latin typeface="Franklin Gothic Medium" panose="020B0603020102020204" pitchFamily="34" charset="0"/>
              </a:rPr>
              <a:t>1</a:t>
            </a:r>
            <a:endParaRPr lang="en-US" sz="2000" dirty="0">
              <a:solidFill>
                <a:schemeClr val="accent3">
                  <a:lumMod val="50000"/>
                </a:schemeClr>
              </a:solidFill>
              <a:latin typeface="Franklin Gothic Medium" panose="020B0603020102020204" pitchFamily="34" charset="0"/>
            </a:endParaRPr>
          </a:p>
          <a:p>
            <a:r>
              <a:rPr lang="en-US" sz="2000" dirty="0">
                <a:solidFill>
                  <a:schemeClr val="accent3">
                    <a:lumMod val="50000"/>
                  </a:schemeClr>
                </a:solidFill>
                <a:latin typeface="Franklin Gothic Medium" panose="020B0603020102020204" pitchFamily="34" charset="0"/>
              </a:rPr>
              <a:t>BCWS</a:t>
            </a:r>
          </a:p>
          <a:p>
            <a:r>
              <a:rPr lang="en-US" sz="2000" dirty="0">
                <a:solidFill>
                  <a:schemeClr val="accent3">
                    <a:lumMod val="50000"/>
                  </a:schemeClr>
                </a:solidFill>
                <a:latin typeface="Franklin Gothic Medium" panose="020B0603020102020204" pitchFamily="34" charset="0"/>
              </a:rPr>
              <a:t>BCWP</a:t>
            </a:r>
          </a:p>
          <a:p>
            <a:r>
              <a:rPr lang="en-US" sz="2000" dirty="0">
                <a:solidFill>
                  <a:schemeClr val="accent3">
                    <a:lumMod val="50000"/>
                  </a:schemeClr>
                </a:solidFill>
                <a:latin typeface="Franklin Gothic Medium" panose="020B0603020102020204" pitchFamily="34" charset="0"/>
              </a:rPr>
              <a:t>AUW</a:t>
            </a:r>
          </a:p>
          <a:p>
            <a:r>
              <a:rPr lang="en-US" sz="2000" dirty="0">
                <a:solidFill>
                  <a:schemeClr val="accent3">
                    <a:lumMod val="50000"/>
                  </a:schemeClr>
                </a:solidFill>
                <a:latin typeface="Franklin Gothic Medium" panose="020B0603020102020204" pitchFamily="34" charset="0"/>
              </a:rPr>
              <a:t>MR</a:t>
            </a:r>
          </a:p>
          <a:p>
            <a:r>
              <a:rPr lang="en-US" sz="2000" dirty="0">
                <a:solidFill>
                  <a:schemeClr val="accent3">
                    <a:lumMod val="50000"/>
                  </a:schemeClr>
                </a:solidFill>
                <a:latin typeface="Franklin Gothic Medium" panose="020B0603020102020204" pitchFamily="34" charset="0"/>
              </a:rPr>
              <a:t>UB</a:t>
            </a:r>
          </a:p>
          <a:p>
            <a:pPr marL="342900" indent="-342900">
              <a:buFont typeface="Arial" panose="020B0604020202020204" pitchFamily="34" charset="0"/>
              <a:buChar char="•"/>
            </a:pPr>
            <a:endParaRPr lang="en-US" sz="1800" dirty="0"/>
          </a:p>
          <a:p>
            <a:pPr marL="342900" indent="-342900">
              <a:buFont typeface="Arial" panose="020B0604020202020204" pitchFamily="34" charset="0"/>
              <a:buChar char="•"/>
            </a:pPr>
            <a:endParaRPr lang="en-US" sz="1800" dirty="0"/>
          </a:p>
          <a:p>
            <a:pPr marL="171450" indent="-171450">
              <a:buFont typeface="Arial" pitchFamily="34" charset="0"/>
              <a:buChar char="•"/>
            </a:pPr>
            <a:endParaRPr lang="en-US" sz="1800" dirty="0"/>
          </a:p>
        </p:txBody>
      </p:sp>
      <p:pic>
        <p:nvPicPr>
          <p:cNvPr id="19" name="Picture 18" descr="C:\Users\h4234552\AppData\Local\Microsoft\Windows\Temporary Internet Files\Content.IE5\68SJMEJP\MC900445072[1].jpg">
            <a:extLst>
              <a:ext uri="{FF2B5EF4-FFF2-40B4-BE49-F238E27FC236}">
                <a16:creationId xmlns:a16="http://schemas.microsoft.com/office/drawing/2014/main" xmlns="" id="{A13D8D28-573E-41C7-B040-7B58B1BAC06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600" y="3530811"/>
            <a:ext cx="1855350" cy="2275487"/>
          </a:xfrm>
          <a:prstGeom prst="rect">
            <a:avLst/>
          </a:prstGeom>
          <a:noFill/>
          <a:extLst>
            <a:ext uri="{909E8E84-426E-40DD-AFC4-6F175D3DCCD1}">
              <a14:hiddenFill xmlns:a14="http://schemas.microsoft.com/office/drawing/2010/main">
                <a:solidFill>
                  <a:srgbClr val="FFFFFF"/>
                </a:solidFill>
              </a14:hiddenFill>
            </a:ext>
          </a:extLst>
        </p:spPr>
      </p:pic>
      <p:sp>
        <p:nvSpPr>
          <p:cNvPr id="26" name="Content Placeholder 2">
            <a:extLst>
              <a:ext uri="{FF2B5EF4-FFF2-40B4-BE49-F238E27FC236}">
                <a16:creationId xmlns:a16="http://schemas.microsoft.com/office/drawing/2014/main" xmlns="" id="{BF41CDE9-3110-4463-A2B4-C3D302AF67F4}"/>
              </a:ext>
            </a:extLst>
          </p:cNvPr>
          <p:cNvSpPr txBox="1">
            <a:spLocks/>
          </p:cNvSpPr>
          <p:nvPr/>
        </p:nvSpPr>
        <p:spPr>
          <a:xfrm>
            <a:off x="5486400" y="3850905"/>
            <a:ext cx="1417335" cy="1771650"/>
          </a:xfrm>
          <a:prstGeom prst="rect">
            <a:avLst/>
          </a:prstGeom>
        </p:spPr>
        <p:txBody>
          <a:bodyPr vert="horz" lIns="68580" tIns="34290" rIns="68580" bIns="34290" rtlCol="0">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chemeClr val="accent3">
                    <a:lumMod val="50000"/>
                  </a:schemeClr>
                </a:solidFill>
                <a:latin typeface="Franklin Gothic Medium" panose="020B0603020102020204" pitchFamily="34" charset="0"/>
              </a:rPr>
              <a:t>EAC</a:t>
            </a:r>
          </a:p>
          <a:p>
            <a:r>
              <a:rPr lang="en-US" b="1" dirty="0">
                <a:solidFill>
                  <a:schemeClr val="accent3">
                    <a:lumMod val="50000"/>
                  </a:schemeClr>
                </a:solidFill>
                <a:latin typeface="Franklin Gothic Medium" panose="020B0603020102020204" pitchFamily="34" charset="0"/>
              </a:rPr>
              <a:t>ETC</a:t>
            </a:r>
          </a:p>
          <a:p>
            <a:r>
              <a:rPr lang="en-US" b="1" dirty="0">
                <a:solidFill>
                  <a:schemeClr val="accent3">
                    <a:lumMod val="50000"/>
                  </a:schemeClr>
                </a:solidFill>
                <a:latin typeface="Franklin Gothic Medium" panose="020B0603020102020204" pitchFamily="34" charset="0"/>
              </a:rPr>
              <a:t>ACWP</a:t>
            </a:r>
          </a:p>
          <a:p>
            <a:r>
              <a:rPr lang="en-US" b="1" dirty="0">
                <a:solidFill>
                  <a:schemeClr val="accent3">
                    <a:lumMod val="50000"/>
                  </a:schemeClr>
                </a:solidFill>
                <a:latin typeface="Franklin Gothic Medium" panose="020B0603020102020204" pitchFamily="34" charset="0"/>
              </a:rPr>
              <a:t>NTE</a:t>
            </a:r>
          </a:p>
          <a:p>
            <a:r>
              <a:rPr lang="en-US" b="1" dirty="0">
                <a:solidFill>
                  <a:schemeClr val="accent3">
                    <a:lumMod val="50000"/>
                  </a:schemeClr>
                </a:solidFill>
                <a:latin typeface="Franklin Gothic Medium" panose="020B0603020102020204" pitchFamily="34" charset="0"/>
              </a:rPr>
              <a:t>Contingency</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171450" indent="-171450">
              <a:buFont typeface="Arial" pitchFamily="34" charset="0"/>
              <a:buChar char="•"/>
            </a:pPr>
            <a:endParaRPr lang="en-US" dirty="0"/>
          </a:p>
        </p:txBody>
      </p:sp>
      <p:pic>
        <p:nvPicPr>
          <p:cNvPr id="27" name="Picture 26">
            <a:extLst>
              <a:ext uri="{FF2B5EF4-FFF2-40B4-BE49-F238E27FC236}">
                <a16:creationId xmlns:a16="http://schemas.microsoft.com/office/drawing/2014/main" xmlns="" id="{17A02466-0E4C-4459-B4D5-28880C00A137}"/>
              </a:ext>
            </a:extLst>
          </p:cNvPr>
          <p:cNvPicPr>
            <a:picLocks noChangeAspect="1"/>
          </p:cNvPicPr>
          <p:nvPr/>
        </p:nvPicPr>
        <p:blipFill>
          <a:blip r:embed="rId4"/>
          <a:stretch>
            <a:fillRect/>
          </a:stretch>
        </p:blipFill>
        <p:spPr>
          <a:xfrm rot="16200000">
            <a:off x="806644" y="4348510"/>
            <a:ext cx="2340086" cy="518628"/>
          </a:xfrm>
          <a:prstGeom prst="rect">
            <a:avLst/>
          </a:prstGeom>
        </p:spPr>
      </p:pic>
      <p:sp>
        <p:nvSpPr>
          <p:cNvPr id="2" name="Not Equal 1">
            <a:extLst>
              <a:ext uri="{FF2B5EF4-FFF2-40B4-BE49-F238E27FC236}">
                <a16:creationId xmlns:a16="http://schemas.microsoft.com/office/drawing/2014/main" xmlns="" id="{3CAD3A68-51C5-43E5-95BD-5114E6C89F9F}"/>
              </a:ext>
            </a:extLst>
          </p:cNvPr>
          <p:cNvSpPr/>
          <p:nvPr/>
        </p:nvSpPr>
        <p:spPr>
          <a:xfrm>
            <a:off x="3749918" y="4063118"/>
            <a:ext cx="1427418" cy="914400"/>
          </a:xfrm>
          <a:prstGeom prst="mathNotEqual">
            <a:avLst/>
          </a:prstGeom>
          <a:solidFill>
            <a:schemeClr val="tx2">
              <a:lumMod val="75000"/>
            </a:schemeClr>
          </a:solidFill>
          <a:ln>
            <a:solidFill>
              <a:srgbClr val="1C1C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 name="Rectangle: Rounded Corners 27">
            <a:extLst>
              <a:ext uri="{FF2B5EF4-FFF2-40B4-BE49-F238E27FC236}">
                <a16:creationId xmlns:a16="http://schemas.microsoft.com/office/drawing/2014/main" xmlns="" id="{8BB066A2-0AA4-491C-9930-ED476E2A8192}"/>
              </a:ext>
            </a:extLst>
          </p:cNvPr>
          <p:cNvSpPr/>
          <p:nvPr/>
        </p:nvSpPr>
        <p:spPr>
          <a:xfrm rot="2700000">
            <a:off x="3259857" y="628197"/>
            <a:ext cx="2421644" cy="2597422"/>
          </a:xfrm>
          <a:prstGeom prst="roundRect">
            <a:avLst>
              <a:gd name="adj" fmla="val 11587"/>
            </a:avLst>
          </a:prstGeom>
          <a:gradFill flip="none" rotWithShape="1">
            <a:gsLst>
              <a:gs pos="58000">
                <a:schemeClr val="bg1">
                  <a:lumMod val="99000"/>
                </a:schemeClr>
              </a:gs>
              <a:gs pos="1000">
                <a:schemeClr val="bg1">
                  <a:lumMod val="83000"/>
                </a:schemeClr>
              </a:gs>
            </a:gsLst>
            <a:lin ang="1200000" scaled="0"/>
            <a:tileRect/>
          </a:gra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78" dirty="0"/>
              <a:t>                                                                                                                                            </a:t>
            </a:r>
          </a:p>
        </p:txBody>
      </p:sp>
      <p:sp>
        <p:nvSpPr>
          <p:cNvPr id="29" name="main_text">
            <a:extLst>
              <a:ext uri="{FF2B5EF4-FFF2-40B4-BE49-F238E27FC236}">
                <a16:creationId xmlns:a16="http://schemas.microsoft.com/office/drawing/2014/main" xmlns="" id="{21C57954-F92E-4EC1-B825-AF8D68077B20}"/>
              </a:ext>
            </a:extLst>
          </p:cNvPr>
          <p:cNvSpPr txBox="1"/>
          <p:nvPr/>
        </p:nvSpPr>
        <p:spPr>
          <a:xfrm>
            <a:off x="2689119" y="633819"/>
            <a:ext cx="3549015" cy="2448491"/>
          </a:xfrm>
          <a:prstGeom prst="rect">
            <a:avLst/>
          </a:prstGeom>
          <a:noFill/>
          <a:effectLst/>
        </p:spPr>
        <p:txBody>
          <a:bodyPr wrap="square" rtlCol="0">
            <a:spAutoFit/>
          </a:bodyPr>
          <a:lstStyle/>
          <a:p>
            <a:pPr algn="ctr">
              <a:lnSpc>
                <a:spcPts val="4658"/>
              </a:lnSpc>
            </a:pPr>
            <a:r>
              <a:rPr lang="en-US" sz="3200" dirty="0">
                <a:ln>
                  <a:solidFill>
                    <a:schemeClr val="accent1">
                      <a:lumMod val="50000"/>
                    </a:schemeClr>
                  </a:solidFill>
                </a:ln>
                <a:solidFill>
                  <a:schemeClr val="accent2"/>
                </a:solidFill>
                <a:effectLst>
                  <a:outerShdw blurRad="50800" dist="38100" dir="2700000" algn="tl" rotWithShape="0">
                    <a:prstClr val="black">
                      <a:alpha val="40000"/>
                    </a:prstClr>
                  </a:outerShdw>
                </a:effectLst>
                <a:latin typeface="+mj-lt"/>
              </a:rPr>
              <a:t>EVMS </a:t>
            </a:r>
          </a:p>
          <a:p>
            <a:pPr algn="ctr">
              <a:lnSpc>
                <a:spcPts val="4658"/>
              </a:lnSpc>
            </a:pPr>
            <a:r>
              <a:rPr lang="en-US" sz="3200" dirty="0">
                <a:ln>
                  <a:solidFill>
                    <a:schemeClr val="accent1">
                      <a:lumMod val="50000"/>
                    </a:schemeClr>
                  </a:solidFill>
                </a:ln>
                <a:solidFill>
                  <a:schemeClr val="accent2"/>
                </a:solidFill>
                <a:effectLst>
                  <a:outerShdw blurRad="50800" dist="38100" dir="2700000" algn="tl" rotWithShape="0">
                    <a:prstClr val="black">
                      <a:alpha val="40000"/>
                    </a:prstClr>
                  </a:outerShdw>
                </a:effectLst>
                <a:latin typeface="+mj-lt"/>
              </a:rPr>
              <a:t>BUDGET AND </a:t>
            </a:r>
          </a:p>
          <a:p>
            <a:pPr algn="ctr">
              <a:lnSpc>
                <a:spcPts val="4658"/>
              </a:lnSpc>
            </a:pPr>
            <a:r>
              <a:rPr lang="en-US" sz="3200" dirty="0">
                <a:ln>
                  <a:solidFill>
                    <a:schemeClr val="accent1">
                      <a:lumMod val="50000"/>
                    </a:schemeClr>
                  </a:solidFill>
                </a:ln>
                <a:solidFill>
                  <a:schemeClr val="accent2"/>
                </a:solidFill>
                <a:effectLst>
                  <a:outerShdw blurRad="50800" dist="38100" dir="2700000" algn="tl" rotWithShape="0">
                    <a:prstClr val="black">
                      <a:alpha val="40000"/>
                    </a:prstClr>
                  </a:outerShdw>
                </a:effectLst>
                <a:latin typeface="+mj-lt"/>
              </a:rPr>
              <a:t>FUNDS </a:t>
            </a:r>
          </a:p>
          <a:p>
            <a:pPr algn="ctr">
              <a:lnSpc>
                <a:spcPts val="4658"/>
              </a:lnSpc>
            </a:pPr>
            <a:r>
              <a:rPr lang="en-US" sz="3200" dirty="0">
                <a:ln>
                  <a:solidFill>
                    <a:schemeClr val="accent1">
                      <a:lumMod val="50000"/>
                    </a:schemeClr>
                  </a:solidFill>
                </a:ln>
                <a:solidFill>
                  <a:schemeClr val="accent2"/>
                </a:solidFill>
                <a:effectLst>
                  <a:outerShdw blurRad="50800" dist="38100" dir="2700000" algn="tl" rotWithShape="0">
                    <a:prstClr val="black">
                      <a:alpha val="40000"/>
                    </a:prstClr>
                  </a:outerShdw>
                </a:effectLst>
                <a:latin typeface="+mj-lt"/>
              </a:rPr>
              <a:t>TERMS</a:t>
            </a:r>
            <a:endParaRPr lang="en-US" sz="1050" dirty="0">
              <a:solidFill>
                <a:schemeClr val="accent2"/>
              </a:solidFill>
              <a:effectLst>
                <a:innerShdw blurRad="88900" dist="63500" dir="13500000">
                  <a:prstClr val="black">
                    <a:alpha val="50000"/>
                  </a:prstClr>
                </a:innerShdw>
              </a:effectLst>
              <a:latin typeface="Boulder" pitchFamily="2" charset="0"/>
            </a:endParaRPr>
          </a:p>
        </p:txBody>
      </p:sp>
      <p:sp>
        <p:nvSpPr>
          <p:cNvPr id="4" name="Slide Number Placeholder 3">
            <a:extLst>
              <a:ext uri="{FF2B5EF4-FFF2-40B4-BE49-F238E27FC236}">
                <a16:creationId xmlns:a16="http://schemas.microsoft.com/office/drawing/2014/main" xmlns="" id="{0FDC6C17-2937-4E0E-B47F-6772F1ACB7CE}"/>
              </a:ext>
            </a:extLst>
          </p:cNvPr>
          <p:cNvSpPr>
            <a:spLocks noGrp="1"/>
          </p:cNvSpPr>
          <p:nvPr>
            <p:ph type="sldNum" sz="quarter" idx="12"/>
          </p:nvPr>
        </p:nvSpPr>
        <p:spPr/>
        <p:txBody>
          <a:bodyPr/>
          <a:lstStyle/>
          <a:p>
            <a:fld id="{78C9FED6-5643-491D-A880-49ECC1D2F6FF}" type="slidenum">
              <a:rPr lang="en-US" smtClean="0"/>
              <a:t>3</a:t>
            </a:fld>
            <a:endParaRPr lang="en-US"/>
          </a:p>
        </p:txBody>
      </p:sp>
      <p:sp>
        <p:nvSpPr>
          <p:cNvPr id="5" name="Rectangle 4">
            <a:extLst>
              <a:ext uri="{FF2B5EF4-FFF2-40B4-BE49-F238E27FC236}">
                <a16:creationId xmlns:a16="http://schemas.microsoft.com/office/drawing/2014/main" xmlns="" id="{D805E34C-8008-4A6D-97A6-39B50A2E8DBD}"/>
              </a:ext>
            </a:extLst>
          </p:cNvPr>
          <p:cNvSpPr/>
          <p:nvPr/>
        </p:nvSpPr>
        <p:spPr>
          <a:xfrm>
            <a:off x="624331" y="6038040"/>
            <a:ext cx="7895337" cy="830997"/>
          </a:xfrm>
          <a:prstGeom prst="rect">
            <a:avLst/>
          </a:prstGeom>
        </p:spPr>
        <p:txBody>
          <a:bodyPr wrap="square">
            <a:spAutoFit/>
          </a:bodyPr>
          <a:lstStyle/>
          <a:p>
            <a:r>
              <a:rPr lang="en-US" sz="1600" baseline="30000" dirty="0"/>
              <a:t>1 </a:t>
            </a:r>
            <a:r>
              <a:rPr lang="en-US" sz="1600" dirty="0"/>
              <a:t>Refer to </a:t>
            </a:r>
            <a:r>
              <a:rPr lang="en-US" sz="1600" b="1" dirty="0"/>
              <a:t>Snippet 1-11 Varying Project and Contract Structures </a:t>
            </a:r>
            <a:r>
              <a:rPr lang="en-US" sz="1600" dirty="0"/>
              <a:t>or the </a:t>
            </a:r>
            <a:r>
              <a:rPr lang="en-US" sz="1600" b="1" dirty="0"/>
              <a:t>DOE                     EVMS Gold Card </a:t>
            </a:r>
            <a:r>
              <a:rPr lang="en-US" sz="1600" dirty="0"/>
              <a:t>for information relative to the relation of the Contract Budget Base (CBB) and Project Budget Base (PBB).</a:t>
            </a:r>
          </a:p>
        </p:txBody>
      </p:sp>
    </p:spTree>
    <p:extLst>
      <p:ext uri="{BB962C8B-B14F-4D97-AF65-F5344CB8AC3E}">
        <p14:creationId xmlns:p14="http://schemas.microsoft.com/office/powerpoint/2010/main" val="13386924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672D45-BF8F-4600-8ED0-7D1F301C4A83}"/>
              </a:ext>
            </a:extLst>
          </p:cNvPr>
          <p:cNvSpPr>
            <a:spLocks noGrp="1"/>
          </p:cNvSpPr>
          <p:nvPr>
            <p:ph type="title"/>
          </p:nvPr>
        </p:nvSpPr>
        <p:spPr>
          <a:xfrm>
            <a:off x="607218" y="304800"/>
            <a:ext cx="7886700" cy="994172"/>
          </a:xfrm>
        </p:spPr>
        <p:txBody>
          <a:bodyPr/>
          <a:lstStyle/>
          <a:p>
            <a:pPr>
              <a:lnSpc>
                <a:spcPts val="4658"/>
              </a:lnSpc>
            </a:pPr>
            <a:r>
              <a:rPr lang="en-US" sz="3600" dirty="0">
                <a:ln>
                  <a:solidFill>
                    <a:schemeClr val="accent1">
                      <a:lumMod val="50000"/>
                    </a:schemeClr>
                  </a:solidFill>
                </a:ln>
                <a:solidFill>
                  <a:schemeClr val="accent2"/>
                </a:solidFill>
                <a:effectLst>
                  <a:outerShdw blurRad="50800" dist="38100" dir="2700000" algn="tl" rotWithShape="0">
                    <a:prstClr val="black">
                      <a:alpha val="40000"/>
                    </a:prstClr>
                  </a:outerShdw>
                </a:effectLst>
              </a:rPr>
              <a:t>PERFORMANCE BASELINE COMPONENTS</a:t>
            </a:r>
          </a:p>
        </p:txBody>
      </p:sp>
      <p:grpSp>
        <p:nvGrpSpPr>
          <p:cNvPr id="6" name="Group 5">
            <a:extLst>
              <a:ext uri="{FF2B5EF4-FFF2-40B4-BE49-F238E27FC236}">
                <a16:creationId xmlns:a16="http://schemas.microsoft.com/office/drawing/2014/main" xmlns="" id="{D75395E8-14C8-4917-9FFB-078C77AA561A}"/>
              </a:ext>
            </a:extLst>
          </p:cNvPr>
          <p:cNvGrpSpPr/>
          <p:nvPr/>
        </p:nvGrpSpPr>
        <p:grpSpPr>
          <a:xfrm>
            <a:off x="1532333" y="2112320"/>
            <a:ext cx="7180558" cy="1656752"/>
            <a:chOff x="1532333" y="2112320"/>
            <a:chExt cx="7180558" cy="1240763"/>
          </a:xfrm>
        </p:grpSpPr>
        <p:sp>
          <p:nvSpPr>
            <p:cNvPr id="4" name="TextBox 3">
              <a:extLst>
                <a:ext uri="{FF2B5EF4-FFF2-40B4-BE49-F238E27FC236}">
                  <a16:creationId xmlns:a16="http://schemas.microsoft.com/office/drawing/2014/main" xmlns="" id="{13C03082-91A0-4512-AD42-601EF2F34107}"/>
                </a:ext>
              </a:extLst>
            </p:cNvPr>
            <p:cNvSpPr txBox="1"/>
            <p:nvPr/>
          </p:nvSpPr>
          <p:spPr>
            <a:xfrm>
              <a:off x="2839641" y="2112320"/>
              <a:ext cx="2050256" cy="420628"/>
            </a:xfrm>
            <a:prstGeom prst="rect">
              <a:avLst/>
            </a:prstGeom>
            <a:solidFill>
              <a:schemeClr val="accent6">
                <a:lumMod val="40000"/>
                <a:lumOff val="60000"/>
              </a:schemeClr>
            </a:solidFill>
            <a:ln w="19050">
              <a:solidFill>
                <a:schemeClr val="accent1">
                  <a:lumMod val="50000"/>
                </a:schemeClr>
              </a:solidFill>
            </a:ln>
          </p:spPr>
          <p:txBody>
            <a:bodyPr wrap="square" rtlCol="0" anchor="ctr">
              <a:spAutoFit/>
            </a:bodyPr>
            <a:lstStyle/>
            <a:p>
              <a:pPr algn="ctr">
                <a:spcAft>
                  <a:spcPts val="375"/>
                </a:spcAft>
              </a:pPr>
              <a:r>
                <a:rPr lang="en-US" sz="900" b="1" dirty="0">
                  <a:latin typeface="Arial" panose="020B0604020202020204" pitchFamily="34" charset="0"/>
                  <a:cs typeface="Arial" panose="020B0604020202020204" pitchFamily="34" charset="0"/>
                </a:rPr>
                <a:t>Performance Baseline (PB)</a:t>
              </a:r>
            </a:p>
            <a:p>
              <a:pPr algn="ctr">
                <a:spcAft>
                  <a:spcPts val="375"/>
                </a:spcAft>
              </a:pPr>
              <a:r>
                <a:rPr lang="en-US" sz="900" b="1" dirty="0">
                  <a:latin typeface="Arial" panose="020B0604020202020204" pitchFamily="34" charset="0"/>
                  <a:cs typeface="Arial" panose="020B0604020202020204" pitchFamily="34" charset="0"/>
                </a:rPr>
                <a:t>[Total Project Cost (TPC)]</a:t>
              </a:r>
            </a:p>
          </p:txBody>
        </p:sp>
        <p:cxnSp>
          <p:nvCxnSpPr>
            <p:cNvPr id="7" name="Connector: Elbow 6">
              <a:extLst>
                <a:ext uri="{FF2B5EF4-FFF2-40B4-BE49-F238E27FC236}">
                  <a16:creationId xmlns:a16="http://schemas.microsoft.com/office/drawing/2014/main" xmlns="" id="{652FDCAF-49D8-4E92-BEE7-7D72215DDCAB}"/>
                </a:ext>
              </a:extLst>
            </p:cNvPr>
            <p:cNvCxnSpPr>
              <a:cxnSpLocks/>
            </p:cNvCxnSpPr>
            <p:nvPr/>
          </p:nvCxnSpPr>
          <p:spPr>
            <a:xfrm rot="5400000">
              <a:off x="2945488" y="1805595"/>
              <a:ext cx="191928" cy="1646636"/>
            </a:xfrm>
            <a:prstGeom prst="bentConnector3">
              <a:avLst>
                <a:gd name="adj1" fmla="val 50000"/>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xmlns="" id="{40DEFE71-60EA-4531-9892-7A7A7EFE97F1}"/>
                </a:ext>
              </a:extLst>
            </p:cNvPr>
            <p:cNvSpPr txBox="1"/>
            <p:nvPr/>
          </p:nvSpPr>
          <p:spPr>
            <a:xfrm>
              <a:off x="1532333" y="2724876"/>
              <a:ext cx="1371600" cy="230832"/>
            </a:xfrm>
            <a:prstGeom prst="rect">
              <a:avLst/>
            </a:prstGeom>
            <a:solidFill>
              <a:schemeClr val="accent6">
                <a:lumMod val="40000"/>
                <a:lumOff val="60000"/>
              </a:schemeClr>
            </a:solidFill>
            <a:ln w="19050">
              <a:solidFill>
                <a:schemeClr val="accent1">
                  <a:lumMod val="50000"/>
                </a:schemeClr>
              </a:solidFill>
            </a:ln>
          </p:spPr>
          <p:txBody>
            <a:bodyPr wrap="square" rtlCol="0" anchor="ctr">
              <a:spAutoFit/>
            </a:bodyPr>
            <a:lstStyle/>
            <a:p>
              <a:pPr algn="ctr">
                <a:spcAft>
                  <a:spcPts val="375"/>
                </a:spcAft>
              </a:pPr>
              <a:r>
                <a:rPr lang="en-US" sz="900" b="1" dirty="0">
                  <a:latin typeface="Arial" panose="020B0604020202020204" pitchFamily="34" charset="0"/>
                  <a:cs typeface="Arial" panose="020B0604020202020204" pitchFamily="34" charset="0"/>
                </a:rPr>
                <a:t>Contingency</a:t>
              </a:r>
            </a:p>
          </p:txBody>
        </p:sp>
        <p:sp>
          <p:nvSpPr>
            <p:cNvPr id="14" name="TextBox 13">
              <a:extLst>
                <a:ext uri="{FF2B5EF4-FFF2-40B4-BE49-F238E27FC236}">
                  <a16:creationId xmlns:a16="http://schemas.microsoft.com/office/drawing/2014/main" xmlns="" id="{E70349A2-9978-41DF-A05A-8495A755AAFA}"/>
                </a:ext>
              </a:extLst>
            </p:cNvPr>
            <p:cNvSpPr txBox="1"/>
            <p:nvPr/>
          </p:nvSpPr>
          <p:spPr>
            <a:xfrm>
              <a:off x="3178968" y="2631692"/>
              <a:ext cx="1371600" cy="420628"/>
            </a:xfrm>
            <a:prstGeom prst="rect">
              <a:avLst/>
            </a:prstGeom>
            <a:solidFill>
              <a:schemeClr val="accent6">
                <a:lumMod val="40000"/>
                <a:lumOff val="60000"/>
              </a:schemeClr>
            </a:solidFill>
            <a:ln w="19050">
              <a:solidFill>
                <a:schemeClr val="accent1">
                  <a:lumMod val="50000"/>
                </a:schemeClr>
              </a:solidFill>
            </a:ln>
          </p:spPr>
          <p:txBody>
            <a:bodyPr wrap="square" rtlCol="0" anchor="ctr">
              <a:spAutoFit/>
            </a:bodyPr>
            <a:lstStyle/>
            <a:p>
              <a:pPr algn="ctr">
                <a:spcAft>
                  <a:spcPts val="375"/>
                </a:spcAft>
              </a:pPr>
              <a:r>
                <a:rPr lang="en-US" sz="900" b="1" dirty="0">
                  <a:latin typeface="Arial" panose="020B0604020202020204" pitchFamily="34" charset="0"/>
                  <a:cs typeface="Arial" panose="020B0604020202020204" pitchFamily="34" charset="0"/>
                </a:rPr>
                <a:t>Contract Price</a:t>
              </a:r>
            </a:p>
            <a:p>
              <a:pPr algn="ctr">
                <a:spcAft>
                  <a:spcPts val="375"/>
                </a:spcAft>
              </a:pPr>
              <a:r>
                <a:rPr lang="en-US" sz="900" b="1" dirty="0">
                  <a:latin typeface="Arial" panose="020B0604020202020204" pitchFamily="34" charset="0"/>
                  <a:cs typeface="Arial" panose="020B0604020202020204" pitchFamily="34" charset="0"/>
                </a:rPr>
                <a:t>(CP)</a:t>
              </a:r>
            </a:p>
          </p:txBody>
        </p:sp>
        <p:sp>
          <p:nvSpPr>
            <p:cNvPr id="15" name="TextBox 14">
              <a:extLst>
                <a:ext uri="{FF2B5EF4-FFF2-40B4-BE49-F238E27FC236}">
                  <a16:creationId xmlns:a16="http://schemas.microsoft.com/office/drawing/2014/main" xmlns="" id="{CEB71375-4AD3-413B-8BD3-C57B8F7DAE2F}"/>
                </a:ext>
              </a:extLst>
            </p:cNvPr>
            <p:cNvSpPr txBox="1"/>
            <p:nvPr/>
          </p:nvSpPr>
          <p:spPr>
            <a:xfrm>
              <a:off x="4889897" y="2625686"/>
              <a:ext cx="1371600" cy="420628"/>
            </a:xfrm>
            <a:prstGeom prst="rect">
              <a:avLst/>
            </a:prstGeom>
            <a:solidFill>
              <a:schemeClr val="accent6">
                <a:lumMod val="40000"/>
                <a:lumOff val="60000"/>
              </a:schemeClr>
            </a:solidFill>
            <a:ln w="19050">
              <a:solidFill>
                <a:schemeClr val="accent1">
                  <a:lumMod val="50000"/>
                </a:schemeClr>
              </a:solidFill>
            </a:ln>
          </p:spPr>
          <p:txBody>
            <a:bodyPr wrap="square" rtlCol="0" anchor="ctr">
              <a:spAutoFit/>
            </a:bodyPr>
            <a:lstStyle/>
            <a:p>
              <a:pPr algn="ctr">
                <a:spcAft>
                  <a:spcPts val="375"/>
                </a:spcAft>
              </a:pPr>
              <a:r>
                <a:rPr lang="en-US" sz="900" b="1" dirty="0">
                  <a:latin typeface="Arial" panose="020B0604020202020204" pitchFamily="34" charset="0"/>
                  <a:cs typeface="Arial" panose="020B0604020202020204" pitchFamily="34" charset="0"/>
                </a:rPr>
                <a:t>DOE Other Direct </a:t>
              </a:r>
            </a:p>
            <a:p>
              <a:pPr algn="ctr">
                <a:spcAft>
                  <a:spcPts val="375"/>
                </a:spcAft>
              </a:pPr>
              <a:r>
                <a:rPr lang="en-US" sz="900" b="1" dirty="0">
                  <a:latin typeface="Arial" panose="020B0604020202020204" pitchFamily="34" charset="0"/>
                  <a:cs typeface="Arial" panose="020B0604020202020204" pitchFamily="34" charset="0"/>
                </a:rPr>
                <a:t>Project Costs</a:t>
              </a:r>
            </a:p>
          </p:txBody>
        </p:sp>
        <p:cxnSp>
          <p:nvCxnSpPr>
            <p:cNvPr id="19" name="Connector: Elbow 18">
              <a:extLst>
                <a:ext uri="{FF2B5EF4-FFF2-40B4-BE49-F238E27FC236}">
                  <a16:creationId xmlns:a16="http://schemas.microsoft.com/office/drawing/2014/main" xmlns="" id="{087E4933-37D5-41E3-B8B6-6ABF5FF19056}"/>
                </a:ext>
              </a:extLst>
            </p:cNvPr>
            <p:cNvCxnSpPr>
              <a:cxnSpLocks/>
              <a:stCxn id="4" idx="2"/>
              <a:endCxn id="14" idx="0"/>
            </p:cNvCxnSpPr>
            <p:nvPr/>
          </p:nvCxnSpPr>
          <p:spPr>
            <a:xfrm rot="5400000">
              <a:off x="3815397" y="2582320"/>
              <a:ext cx="98744" cy="1"/>
            </a:xfrm>
            <a:prstGeom prst="bentConnector3">
              <a:avLst>
                <a:gd name="adj1" fmla="val 50000"/>
              </a:avLst>
            </a:prstGeom>
            <a:ln w="19050"/>
          </p:spPr>
          <p:style>
            <a:lnRef idx="1">
              <a:schemeClr val="accent1"/>
            </a:lnRef>
            <a:fillRef idx="0">
              <a:schemeClr val="accent1"/>
            </a:fillRef>
            <a:effectRef idx="0">
              <a:schemeClr val="accent1"/>
            </a:effectRef>
            <a:fontRef idx="minor">
              <a:schemeClr val="tx1"/>
            </a:fontRef>
          </p:style>
        </p:cxnSp>
        <p:cxnSp>
          <p:nvCxnSpPr>
            <p:cNvPr id="22" name="Connector: Elbow 21">
              <a:extLst>
                <a:ext uri="{FF2B5EF4-FFF2-40B4-BE49-F238E27FC236}">
                  <a16:creationId xmlns:a16="http://schemas.microsoft.com/office/drawing/2014/main" xmlns="" id="{0D103EAD-188C-478B-A644-A90D04D2C017}"/>
                </a:ext>
              </a:extLst>
            </p:cNvPr>
            <p:cNvCxnSpPr>
              <a:cxnSpLocks/>
            </p:cNvCxnSpPr>
            <p:nvPr/>
          </p:nvCxnSpPr>
          <p:spPr>
            <a:xfrm rot="16200000" flipH="1">
              <a:off x="4673865" y="1723854"/>
              <a:ext cx="92738" cy="1710928"/>
            </a:xfrm>
            <a:prstGeom prst="bentConnector3">
              <a:avLst>
                <a:gd name="adj1" fmla="val 50000"/>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 name="Connector: Elbow 30">
              <a:extLst>
                <a:ext uri="{FF2B5EF4-FFF2-40B4-BE49-F238E27FC236}">
                  <a16:creationId xmlns:a16="http://schemas.microsoft.com/office/drawing/2014/main" xmlns="" id="{ECEEEBD4-A8A5-410F-96C2-EF77D3843AB7}"/>
                </a:ext>
              </a:extLst>
            </p:cNvPr>
            <p:cNvCxnSpPr>
              <a:cxnSpLocks/>
            </p:cNvCxnSpPr>
            <p:nvPr/>
          </p:nvCxnSpPr>
          <p:spPr>
            <a:xfrm rot="16200000" flipH="1">
              <a:off x="4286727" y="2630363"/>
              <a:ext cx="181213" cy="1025128"/>
            </a:xfrm>
            <a:prstGeom prst="bentConnector2">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63" name="Rectangle: Rounded Corners 62">
              <a:extLst>
                <a:ext uri="{FF2B5EF4-FFF2-40B4-BE49-F238E27FC236}">
                  <a16:creationId xmlns:a16="http://schemas.microsoft.com/office/drawing/2014/main" xmlns="" id="{30DBF5B0-160D-45B7-8984-D62B7F3C1ECC}"/>
                </a:ext>
              </a:extLst>
            </p:cNvPr>
            <p:cNvSpPr/>
            <p:nvPr/>
          </p:nvSpPr>
          <p:spPr>
            <a:xfrm>
              <a:off x="7001962" y="2244228"/>
              <a:ext cx="1710929" cy="994172"/>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4" name="TextBox 63">
              <a:extLst>
                <a:ext uri="{FF2B5EF4-FFF2-40B4-BE49-F238E27FC236}">
                  <a16:creationId xmlns:a16="http://schemas.microsoft.com/office/drawing/2014/main" xmlns="" id="{890DDA46-887E-40AC-AE13-1354B98D3F38}"/>
                </a:ext>
              </a:extLst>
            </p:cNvPr>
            <p:cNvSpPr txBox="1"/>
            <p:nvPr/>
          </p:nvSpPr>
          <p:spPr>
            <a:xfrm>
              <a:off x="7235494" y="2213742"/>
              <a:ext cx="1426266" cy="916229"/>
            </a:xfrm>
            <a:prstGeom prst="rect">
              <a:avLst/>
            </a:prstGeom>
            <a:noFill/>
          </p:spPr>
          <p:txBody>
            <a:bodyPr wrap="square" rtlCol="0">
              <a:spAutoFit/>
            </a:bodyPr>
            <a:lstStyle/>
            <a:p>
              <a:pPr algn="ctr"/>
              <a:endParaRPr lang="en-US" sz="1050" b="1" dirty="0">
                <a:latin typeface="Arial" panose="020B0604020202020204" pitchFamily="34" charset="0"/>
                <a:cs typeface="Arial" panose="020B0604020202020204" pitchFamily="34" charset="0"/>
              </a:endParaRPr>
            </a:p>
            <a:p>
              <a:pPr algn="ctr"/>
              <a:r>
                <a:rPr lang="en-US" sz="1050" b="1" dirty="0">
                  <a:latin typeface="Arial" panose="020B0604020202020204" pitchFamily="34" charset="0"/>
                  <a:cs typeface="Arial" panose="020B0604020202020204" pitchFamily="34" charset="0"/>
                </a:rPr>
                <a:t>Color Key</a:t>
              </a:r>
            </a:p>
            <a:p>
              <a:pPr algn="ctr"/>
              <a:endParaRPr lang="en-US" sz="1050" b="1" dirty="0">
                <a:latin typeface="Arial" panose="020B0604020202020204" pitchFamily="34" charset="0"/>
                <a:cs typeface="Arial" panose="020B0604020202020204" pitchFamily="34" charset="0"/>
              </a:endParaRPr>
            </a:p>
            <a:p>
              <a:pPr algn="r"/>
              <a:r>
                <a:rPr lang="en-US" sz="1050" b="1" dirty="0">
                  <a:latin typeface="Arial" panose="020B0604020202020204" pitchFamily="34" charset="0"/>
                  <a:cs typeface="Arial" panose="020B0604020202020204" pitchFamily="34" charset="0"/>
                </a:rPr>
                <a:t>       FUNDS</a:t>
              </a:r>
            </a:p>
            <a:p>
              <a:pPr algn="r"/>
              <a:endParaRPr lang="en-US" sz="1050" b="1" dirty="0">
                <a:latin typeface="Arial" panose="020B0604020202020204" pitchFamily="34" charset="0"/>
                <a:cs typeface="Arial" panose="020B0604020202020204" pitchFamily="34" charset="0"/>
              </a:endParaRPr>
            </a:p>
            <a:p>
              <a:pPr algn="r"/>
              <a:endParaRPr lang="en-US" sz="1050" b="1" dirty="0">
                <a:latin typeface="Arial" panose="020B0604020202020204" pitchFamily="34" charset="0"/>
                <a:cs typeface="Arial" panose="020B0604020202020204" pitchFamily="34" charset="0"/>
              </a:endParaRPr>
            </a:p>
            <a:p>
              <a:pPr algn="r"/>
              <a:r>
                <a:rPr lang="en-US" sz="1050" b="1" dirty="0">
                  <a:latin typeface="Arial" panose="020B0604020202020204" pitchFamily="34" charset="0"/>
                  <a:cs typeface="Arial" panose="020B0604020202020204" pitchFamily="34" charset="0"/>
                </a:rPr>
                <a:t>BUDGET</a:t>
              </a:r>
            </a:p>
          </p:txBody>
        </p:sp>
        <p:sp>
          <p:nvSpPr>
            <p:cNvPr id="65" name="Rectangle 64">
              <a:extLst>
                <a:ext uri="{FF2B5EF4-FFF2-40B4-BE49-F238E27FC236}">
                  <a16:creationId xmlns:a16="http://schemas.microsoft.com/office/drawing/2014/main" xmlns="" id="{280D2B54-6AAE-48F6-ACE9-766CE2CC5C03}"/>
                </a:ext>
              </a:extLst>
            </p:cNvPr>
            <p:cNvSpPr/>
            <p:nvPr/>
          </p:nvSpPr>
          <p:spPr>
            <a:xfrm>
              <a:off x="7250906" y="2557908"/>
              <a:ext cx="585788" cy="261492"/>
            </a:xfrm>
            <a:prstGeom prst="rect">
              <a:avLst/>
            </a:prstGeom>
            <a:solidFill>
              <a:schemeClr val="accent6">
                <a:lumMod val="40000"/>
                <a:lumOff val="6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6" name="Rectangle 65">
              <a:extLst>
                <a:ext uri="{FF2B5EF4-FFF2-40B4-BE49-F238E27FC236}">
                  <a16:creationId xmlns:a16="http://schemas.microsoft.com/office/drawing/2014/main" xmlns="" id="{32CFBEA7-B2F5-4B86-8DA6-517796BE70D0}"/>
                </a:ext>
              </a:extLst>
            </p:cNvPr>
            <p:cNvSpPr/>
            <p:nvPr/>
          </p:nvSpPr>
          <p:spPr>
            <a:xfrm>
              <a:off x="7250906" y="2902423"/>
              <a:ext cx="585788" cy="261492"/>
            </a:xfrm>
            <a:prstGeom prst="rect">
              <a:avLst/>
            </a:prstGeom>
            <a:solidFill>
              <a:schemeClr val="bg1">
                <a:lumMod val="85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5" name="Straight Connector 4">
              <a:extLst>
                <a:ext uri="{FF2B5EF4-FFF2-40B4-BE49-F238E27FC236}">
                  <a16:creationId xmlns:a16="http://schemas.microsoft.com/office/drawing/2014/main" xmlns="" id="{8BEC129C-808F-4EEE-A5FE-BF4638736F08}"/>
                </a:ext>
              </a:extLst>
            </p:cNvPr>
            <p:cNvCxnSpPr>
              <a:cxnSpLocks/>
            </p:cNvCxnSpPr>
            <p:nvPr/>
          </p:nvCxnSpPr>
          <p:spPr>
            <a:xfrm flipV="1">
              <a:off x="4889896" y="3233535"/>
              <a:ext cx="1" cy="119548"/>
            </a:xfrm>
            <a:prstGeom prst="line">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3" name="Slide Number Placeholder 2">
            <a:extLst>
              <a:ext uri="{FF2B5EF4-FFF2-40B4-BE49-F238E27FC236}">
                <a16:creationId xmlns:a16="http://schemas.microsoft.com/office/drawing/2014/main" xmlns="" id="{CA52AFCF-39B1-419E-9B81-C3821FA2B174}"/>
              </a:ext>
            </a:extLst>
          </p:cNvPr>
          <p:cNvSpPr>
            <a:spLocks noGrp="1"/>
          </p:cNvSpPr>
          <p:nvPr>
            <p:ph type="sldNum" sz="quarter" idx="12"/>
          </p:nvPr>
        </p:nvSpPr>
        <p:spPr/>
        <p:txBody>
          <a:bodyPr/>
          <a:lstStyle/>
          <a:p>
            <a:fld id="{78C9FED6-5643-491D-A880-49ECC1D2F6FF}" type="slidenum">
              <a:rPr lang="en-US" smtClean="0"/>
              <a:t>4</a:t>
            </a:fld>
            <a:endParaRPr lang="en-US"/>
          </a:p>
        </p:txBody>
      </p:sp>
      <p:sp>
        <p:nvSpPr>
          <p:cNvPr id="20" name="TextBox 19">
            <a:extLst>
              <a:ext uri="{FF2B5EF4-FFF2-40B4-BE49-F238E27FC236}">
                <a16:creationId xmlns:a16="http://schemas.microsoft.com/office/drawing/2014/main" xmlns="" id="{29B027B0-8CA4-448E-BCA3-6F969F91F966}"/>
              </a:ext>
            </a:extLst>
          </p:cNvPr>
          <p:cNvSpPr txBox="1"/>
          <p:nvPr/>
        </p:nvSpPr>
        <p:spPr>
          <a:xfrm>
            <a:off x="4254105" y="3769072"/>
            <a:ext cx="1371600" cy="278191"/>
          </a:xfrm>
          <a:prstGeom prst="rect">
            <a:avLst/>
          </a:prstGeom>
          <a:pattFill prst="wdUpDiag">
            <a:fgClr>
              <a:schemeClr val="accent6">
                <a:lumMod val="60000"/>
                <a:lumOff val="40000"/>
              </a:schemeClr>
            </a:fgClr>
            <a:bgClr>
              <a:schemeClr val="bg1">
                <a:lumMod val="85000"/>
              </a:schemeClr>
            </a:bgClr>
          </a:pattFill>
          <a:ln w="19050">
            <a:solidFill>
              <a:schemeClr val="accent6">
                <a:lumMod val="50000"/>
              </a:schemeClr>
            </a:solidFill>
          </a:ln>
        </p:spPr>
        <p:txBody>
          <a:bodyPr wrap="square" rtlCol="0" anchor="ctr">
            <a:spAutoFit/>
          </a:bodyPr>
          <a:lstStyle/>
          <a:p>
            <a:pPr algn="ctr">
              <a:spcAft>
                <a:spcPts val="375"/>
              </a:spcAft>
            </a:pPr>
            <a:r>
              <a:rPr lang="en-US" sz="900" b="1" dirty="0">
                <a:latin typeface="Arial" panose="020B0604020202020204" pitchFamily="34" charset="0"/>
                <a:cs typeface="Arial" panose="020B0604020202020204" pitchFamily="34" charset="0"/>
              </a:rPr>
              <a:t>Profit / Fee</a:t>
            </a:r>
          </a:p>
        </p:txBody>
      </p:sp>
    </p:spTree>
    <p:extLst>
      <p:ext uri="{BB962C8B-B14F-4D97-AF65-F5344CB8AC3E}">
        <p14:creationId xmlns:p14="http://schemas.microsoft.com/office/powerpoint/2010/main" val="12438904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chemeClr val="bg1">
                <a:lumMod val="7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672D45-BF8F-4600-8ED0-7D1F301C4A83}"/>
              </a:ext>
            </a:extLst>
          </p:cNvPr>
          <p:cNvSpPr>
            <a:spLocks noGrp="1"/>
          </p:cNvSpPr>
          <p:nvPr>
            <p:ph type="title"/>
          </p:nvPr>
        </p:nvSpPr>
        <p:spPr>
          <a:xfrm>
            <a:off x="628650" y="402005"/>
            <a:ext cx="7886700" cy="994172"/>
          </a:xfrm>
        </p:spPr>
        <p:txBody>
          <a:bodyPr>
            <a:normAutofit/>
          </a:bodyPr>
          <a:lstStyle/>
          <a:p>
            <a:r>
              <a:rPr lang="en-US" sz="3600" dirty="0">
                <a:ln>
                  <a:solidFill>
                    <a:schemeClr val="accent1">
                      <a:lumMod val="50000"/>
                    </a:schemeClr>
                  </a:solidFill>
                </a:ln>
                <a:solidFill>
                  <a:schemeClr val="accent2"/>
                </a:solidFill>
                <a:effectLst>
                  <a:outerShdw blurRad="50800" dist="38100" dir="2700000" algn="tl" rotWithShape="0">
                    <a:prstClr val="black">
                      <a:alpha val="40000"/>
                    </a:prstClr>
                  </a:outerShdw>
                </a:effectLst>
              </a:rPr>
              <a:t>PERFORMANCE BASELINE COMPONENTS</a:t>
            </a:r>
            <a:endParaRPr lang="en-US" sz="3600" dirty="0"/>
          </a:p>
        </p:txBody>
      </p:sp>
      <p:grpSp>
        <p:nvGrpSpPr>
          <p:cNvPr id="74" name="Group 73">
            <a:extLst>
              <a:ext uri="{FF2B5EF4-FFF2-40B4-BE49-F238E27FC236}">
                <a16:creationId xmlns:a16="http://schemas.microsoft.com/office/drawing/2014/main" xmlns="" id="{E3766354-D989-4062-84B8-F2C44DA94581}"/>
              </a:ext>
            </a:extLst>
          </p:cNvPr>
          <p:cNvGrpSpPr/>
          <p:nvPr/>
        </p:nvGrpSpPr>
        <p:grpSpPr>
          <a:xfrm>
            <a:off x="437011" y="1219200"/>
            <a:ext cx="8269978" cy="4419600"/>
            <a:chOff x="442913" y="2112320"/>
            <a:chExt cx="8269978" cy="3667212"/>
          </a:xfrm>
        </p:grpSpPr>
        <p:sp>
          <p:nvSpPr>
            <p:cNvPr id="32" name="Rectangle: Rounded Corners 31">
              <a:extLst>
                <a:ext uri="{FF2B5EF4-FFF2-40B4-BE49-F238E27FC236}">
                  <a16:creationId xmlns:a16="http://schemas.microsoft.com/office/drawing/2014/main" xmlns="" id="{7FDABE7C-0FCC-47EE-94A1-7BD7525ABDFA}"/>
                </a:ext>
              </a:extLst>
            </p:cNvPr>
            <p:cNvSpPr/>
            <p:nvPr/>
          </p:nvSpPr>
          <p:spPr>
            <a:xfrm>
              <a:off x="7001962" y="2244228"/>
              <a:ext cx="1710929" cy="994172"/>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TextBox 32">
              <a:extLst>
                <a:ext uri="{FF2B5EF4-FFF2-40B4-BE49-F238E27FC236}">
                  <a16:creationId xmlns:a16="http://schemas.microsoft.com/office/drawing/2014/main" xmlns="" id="{A0CEA6CB-AA40-4D16-AC92-DD12FD5ED5A1}"/>
                </a:ext>
              </a:extLst>
            </p:cNvPr>
            <p:cNvSpPr txBox="1"/>
            <p:nvPr/>
          </p:nvSpPr>
          <p:spPr>
            <a:xfrm>
              <a:off x="7286624" y="2281525"/>
              <a:ext cx="1375173" cy="900246"/>
            </a:xfrm>
            <a:prstGeom prst="rect">
              <a:avLst/>
            </a:prstGeom>
            <a:noFill/>
          </p:spPr>
          <p:txBody>
            <a:bodyPr wrap="square" rtlCol="0">
              <a:spAutoFit/>
            </a:bodyPr>
            <a:lstStyle/>
            <a:p>
              <a:pPr algn="ctr"/>
              <a:r>
                <a:rPr lang="en-US" sz="1050" b="1" dirty="0">
                  <a:latin typeface="Arial" panose="020B0604020202020204" pitchFamily="34" charset="0"/>
                  <a:cs typeface="Arial" panose="020B0604020202020204" pitchFamily="34" charset="0"/>
                </a:rPr>
                <a:t>Color Key</a:t>
              </a:r>
            </a:p>
            <a:p>
              <a:pPr algn="ctr"/>
              <a:endParaRPr lang="en-US" sz="1050" b="1" dirty="0">
                <a:latin typeface="Arial" panose="020B0604020202020204" pitchFamily="34" charset="0"/>
                <a:cs typeface="Arial" panose="020B0604020202020204" pitchFamily="34" charset="0"/>
              </a:endParaRPr>
            </a:p>
            <a:p>
              <a:pPr algn="ctr"/>
              <a:r>
                <a:rPr lang="en-US" sz="1050" b="1" dirty="0">
                  <a:latin typeface="Arial" panose="020B0604020202020204" pitchFamily="34" charset="0"/>
                  <a:cs typeface="Arial" panose="020B0604020202020204" pitchFamily="34" charset="0"/>
                </a:rPr>
                <a:t>             FUNDS</a:t>
              </a:r>
            </a:p>
            <a:p>
              <a:pPr algn="r"/>
              <a:endParaRPr lang="en-US" sz="1050" b="1" dirty="0">
                <a:latin typeface="Arial" panose="020B0604020202020204" pitchFamily="34" charset="0"/>
                <a:cs typeface="Arial" panose="020B0604020202020204" pitchFamily="34" charset="0"/>
              </a:endParaRPr>
            </a:p>
            <a:p>
              <a:pPr algn="r"/>
              <a:endParaRPr lang="en-US" sz="1050" b="1" dirty="0">
                <a:latin typeface="Arial" panose="020B0604020202020204" pitchFamily="34" charset="0"/>
                <a:cs typeface="Arial" panose="020B0604020202020204" pitchFamily="34" charset="0"/>
              </a:endParaRPr>
            </a:p>
            <a:p>
              <a:pPr algn="r"/>
              <a:r>
                <a:rPr lang="en-US" sz="1050" b="1" dirty="0">
                  <a:latin typeface="Arial" panose="020B0604020202020204" pitchFamily="34" charset="0"/>
                  <a:cs typeface="Arial" panose="020B0604020202020204" pitchFamily="34" charset="0"/>
                </a:rPr>
                <a:t>BUDGET</a:t>
              </a:r>
            </a:p>
          </p:txBody>
        </p:sp>
        <p:sp>
          <p:nvSpPr>
            <p:cNvPr id="42" name="Rectangle 41">
              <a:extLst>
                <a:ext uri="{FF2B5EF4-FFF2-40B4-BE49-F238E27FC236}">
                  <a16:creationId xmlns:a16="http://schemas.microsoft.com/office/drawing/2014/main" xmlns="" id="{BAB9A8EC-FD76-467F-9AE4-40FE97C21F2A}"/>
                </a:ext>
              </a:extLst>
            </p:cNvPr>
            <p:cNvSpPr/>
            <p:nvPr/>
          </p:nvSpPr>
          <p:spPr>
            <a:xfrm>
              <a:off x="7268714" y="2557908"/>
              <a:ext cx="585788" cy="261492"/>
            </a:xfrm>
            <a:prstGeom prst="rect">
              <a:avLst/>
            </a:prstGeom>
            <a:solidFill>
              <a:schemeClr val="accent6">
                <a:lumMod val="40000"/>
                <a:lumOff val="6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3" name="Rectangle 42">
              <a:extLst>
                <a:ext uri="{FF2B5EF4-FFF2-40B4-BE49-F238E27FC236}">
                  <a16:creationId xmlns:a16="http://schemas.microsoft.com/office/drawing/2014/main" xmlns="" id="{EE95C4CD-8BEF-4FED-B10F-06DF8B0FB852}"/>
                </a:ext>
              </a:extLst>
            </p:cNvPr>
            <p:cNvSpPr/>
            <p:nvPr/>
          </p:nvSpPr>
          <p:spPr>
            <a:xfrm>
              <a:off x="7250906" y="2902423"/>
              <a:ext cx="585788" cy="261492"/>
            </a:xfrm>
            <a:prstGeom prst="rect">
              <a:avLst/>
            </a:prstGeom>
            <a:solidFill>
              <a:schemeClr val="bg1">
                <a:lumMod val="75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73" name="Group 72">
              <a:extLst>
                <a:ext uri="{FF2B5EF4-FFF2-40B4-BE49-F238E27FC236}">
                  <a16:creationId xmlns:a16="http://schemas.microsoft.com/office/drawing/2014/main" xmlns="" id="{B34E765C-E097-4882-B3BC-5597C6B4A1E7}"/>
                </a:ext>
              </a:extLst>
            </p:cNvPr>
            <p:cNvGrpSpPr/>
            <p:nvPr/>
          </p:nvGrpSpPr>
          <p:grpSpPr>
            <a:xfrm>
              <a:off x="442913" y="2112320"/>
              <a:ext cx="5880312" cy="3667212"/>
              <a:chOff x="442913" y="2112320"/>
              <a:chExt cx="5880312" cy="3667212"/>
            </a:xfrm>
          </p:grpSpPr>
          <p:cxnSp>
            <p:nvCxnSpPr>
              <p:cNvPr id="57" name="Connector: Elbow 56">
                <a:extLst>
                  <a:ext uri="{FF2B5EF4-FFF2-40B4-BE49-F238E27FC236}">
                    <a16:creationId xmlns:a16="http://schemas.microsoft.com/office/drawing/2014/main" xmlns="" id="{1A46656F-599A-4E0B-8B90-6221654B34D8}"/>
                  </a:ext>
                </a:extLst>
              </p:cNvPr>
              <p:cNvCxnSpPr>
                <a:cxnSpLocks/>
              </p:cNvCxnSpPr>
              <p:nvPr/>
            </p:nvCxnSpPr>
            <p:spPr>
              <a:xfrm rot="10800000" flipH="1" flipV="1">
                <a:off x="3274264" y="4640037"/>
                <a:ext cx="135448" cy="486633"/>
              </a:xfrm>
              <a:prstGeom prst="bentConnector3">
                <a:avLst>
                  <a:gd name="adj1" fmla="val -168773"/>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xmlns="" id="{13C03082-91A0-4512-AD42-601EF2F34107}"/>
                  </a:ext>
                </a:extLst>
              </p:cNvPr>
              <p:cNvSpPr txBox="1"/>
              <p:nvPr/>
            </p:nvSpPr>
            <p:spPr>
              <a:xfrm>
                <a:off x="2901369" y="2112320"/>
                <a:ext cx="2050256" cy="420628"/>
              </a:xfrm>
              <a:prstGeom prst="rect">
                <a:avLst/>
              </a:prstGeom>
              <a:solidFill>
                <a:schemeClr val="accent6">
                  <a:lumMod val="40000"/>
                  <a:lumOff val="60000"/>
                </a:schemeClr>
              </a:solidFill>
              <a:ln w="19050">
                <a:solidFill>
                  <a:schemeClr val="accent1">
                    <a:lumMod val="50000"/>
                  </a:schemeClr>
                </a:solidFill>
              </a:ln>
            </p:spPr>
            <p:txBody>
              <a:bodyPr wrap="square" rtlCol="0" anchor="ctr">
                <a:spAutoFit/>
              </a:bodyPr>
              <a:lstStyle/>
              <a:p>
                <a:pPr algn="ctr">
                  <a:spcAft>
                    <a:spcPts val="375"/>
                  </a:spcAft>
                </a:pPr>
                <a:r>
                  <a:rPr lang="en-US" sz="900" b="1" dirty="0">
                    <a:latin typeface="Arial" panose="020B0604020202020204" pitchFamily="34" charset="0"/>
                    <a:cs typeface="Arial" panose="020B0604020202020204" pitchFamily="34" charset="0"/>
                  </a:rPr>
                  <a:t>Performance Baseline (PB)</a:t>
                </a:r>
              </a:p>
              <a:p>
                <a:pPr algn="ctr">
                  <a:spcAft>
                    <a:spcPts val="375"/>
                  </a:spcAft>
                </a:pPr>
                <a:r>
                  <a:rPr lang="en-US" sz="900" b="1" dirty="0">
                    <a:latin typeface="Arial" panose="020B0604020202020204" pitchFamily="34" charset="0"/>
                    <a:cs typeface="Arial" panose="020B0604020202020204" pitchFamily="34" charset="0"/>
                  </a:rPr>
                  <a:t>[Total Project Cost (TPC)]</a:t>
                </a:r>
              </a:p>
            </p:txBody>
          </p:sp>
          <p:sp>
            <p:nvSpPr>
              <p:cNvPr id="13" name="TextBox 12">
                <a:extLst>
                  <a:ext uri="{FF2B5EF4-FFF2-40B4-BE49-F238E27FC236}">
                    <a16:creationId xmlns:a16="http://schemas.microsoft.com/office/drawing/2014/main" xmlns="" id="{40DEFE71-60EA-4531-9892-7A7A7EFE97F1}"/>
                  </a:ext>
                </a:extLst>
              </p:cNvPr>
              <p:cNvSpPr txBox="1"/>
              <p:nvPr/>
            </p:nvSpPr>
            <p:spPr>
              <a:xfrm>
                <a:off x="1594061" y="2724876"/>
                <a:ext cx="1371600" cy="230832"/>
              </a:xfrm>
              <a:prstGeom prst="rect">
                <a:avLst/>
              </a:prstGeom>
              <a:solidFill>
                <a:schemeClr val="accent6">
                  <a:lumMod val="40000"/>
                  <a:lumOff val="60000"/>
                </a:schemeClr>
              </a:solidFill>
              <a:ln w="19050">
                <a:solidFill>
                  <a:schemeClr val="accent1">
                    <a:lumMod val="50000"/>
                  </a:schemeClr>
                </a:solidFill>
              </a:ln>
            </p:spPr>
            <p:txBody>
              <a:bodyPr wrap="square" rtlCol="0" anchor="ctr">
                <a:spAutoFit/>
              </a:bodyPr>
              <a:lstStyle/>
              <a:p>
                <a:pPr algn="ctr">
                  <a:spcAft>
                    <a:spcPts val="375"/>
                  </a:spcAft>
                </a:pPr>
                <a:r>
                  <a:rPr lang="en-US" sz="900" b="1" dirty="0">
                    <a:latin typeface="Arial" panose="020B0604020202020204" pitchFamily="34" charset="0"/>
                    <a:cs typeface="Arial" panose="020B0604020202020204" pitchFamily="34" charset="0"/>
                  </a:rPr>
                  <a:t>Contingency</a:t>
                </a:r>
              </a:p>
            </p:txBody>
          </p:sp>
          <p:sp>
            <p:nvSpPr>
              <p:cNvPr id="14" name="TextBox 13">
                <a:extLst>
                  <a:ext uri="{FF2B5EF4-FFF2-40B4-BE49-F238E27FC236}">
                    <a16:creationId xmlns:a16="http://schemas.microsoft.com/office/drawing/2014/main" xmlns="" id="{E70349A2-9978-41DF-A05A-8495A755AAFA}"/>
                  </a:ext>
                </a:extLst>
              </p:cNvPr>
              <p:cNvSpPr txBox="1"/>
              <p:nvPr/>
            </p:nvSpPr>
            <p:spPr>
              <a:xfrm>
                <a:off x="3240696" y="2631692"/>
                <a:ext cx="1371600" cy="420628"/>
              </a:xfrm>
              <a:prstGeom prst="rect">
                <a:avLst/>
              </a:prstGeom>
              <a:solidFill>
                <a:schemeClr val="accent6">
                  <a:lumMod val="40000"/>
                  <a:lumOff val="60000"/>
                </a:schemeClr>
              </a:solidFill>
              <a:ln w="19050">
                <a:solidFill>
                  <a:schemeClr val="accent1">
                    <a:lumMod val="50000"/>
                  </a:schemeClr>
                </a:solidFill>
              </a:ln>
            </p:spPr>
            <p:txBody>
              <a:bodyPr wrap="square" rtlCol="0" anchor="ctr">
                <a:spAutoFit/>
              </a:bodyPr>
              <a:lstStyle/>
              <a:p>
                <a:pPr algn="ctr">
                  <a:spcAft>
                    <a:spcPts val="375"/>
                  </a:spcAft>
                </a:pPr>
                <a:r>
                  <a:rPr lang="en-US" sz="900" b="1" dirty="0">
                    <a:latin typeface="Arial" panose="020B0604020202020204" pitchFamily="34" charset="0"/>
                    <a:cs typeface="Arial" panose="020B0604020202020204" pitchFamily="34" charset="0"/>
                  </a:rPr>
                  <a:t>Contract Price</a:t>
                </a:r>
              </a:p>
              <a:p>
                <a:pPr algn="ctr">
                  <a:spcAft>
                    <a:spcPts val="375"/>
                  </a:spcAft>
                </a:pPr>
                <a:r>
                  <a:rPr lang="en-US" sz="900" b="1" dirty="0">
                    <a:latin typeface="Arial" panose="020B0604020202020204" pitchFamily="34" charset="0"/>
                    <a:cs typeface="Arial" panose="020B0604020202020204" pitchFamily="34" charset="0"/>
                  </a:rPr>
                  <a:t>(CP)</a:t>
                </a:r>
              </a:p>
            </p:txBody>
          </p:sp>
          <p:sp>
            <p:nvSpPr>
              <p:cNvPr id="15" name="TextBox 14">
                <a:extLst>
                  <a:ext uri="{FF2B5EF4-FFF2-40B4-BE49-F238E27FC236}">
                    <a16:creationId xmlns:a16="http://schemas.microsoft.com/office/drawing/2014/main" xmlns="" id="{CEB71375-4AD3-413B-8BD3-C57B8F7DAE2F}"/>
                  </a:ext>
                </a:extLst>
              </p:cNvPr>
              <p:cNvSpPr txBox="1"/>
              <p:nvPr/>
            </p:nvSpPr>
            <p:spPr>
              <a:xfrm>
                <a:off x="4951625" y="2625686"/>
                <a:ext cx="1371600" cy="420628"/>
              </a:xfrm>
              <a:prstGeom prst="rect">
                <a:avLst/>
              </a:prstGeom>
              <a:solidFill>
                <a:schemeClr val="accent6">
                  <a:lumMod val="40000"/>
                  <a:lumOff val="60000"/>
                </a:schemeClr>
              </a:solidFill>
              <a:ln w="19050">
                <a:solidFill>
                  <a:schemeClr val="accent1">
                    <a:lumMod val="50000"/>
                  </a:schemeClr>
                </a:solidFill>
              </a:ln>
            </p:spPr>
            <p:txBody>
              <a:bodyPr wrap="square" rtlCol="0" anchor="ctr">
                <a:spAutoFit/>
              </a:bodyPr>
              <a:lstStyle/>
              <a:p>
                <a:pPr algn="ctr">
                  <a:spcAft>
                    <a:spcPts val="375"/>
                  </a:spcAft>
                </a:pPr>
                <a:r>
                  <a:rPr lang="en-US" sz="900" b="1" dirty="0">
                    <a:latin typeface="Arial" panose="020B0604020202020204" pitchFamily="34" charset="0"/>
                    <a:cs typeface="Arial" panose="020B0604020202020204" pitchFamily="34" charset="0"/>
                  </a:rPr>
                  <a:t>DOE Other Direct </a:t>
                </a:r>
              </a:p>
              <a:p>
                <a:pPr algn="ctr">
                  <a:spcAft>
                    <a:spcPts val="375"/>
                  </a:spcAft>
                </a:pPr>
                <a:r>
                  <a:rPr lang="en-US" sz="900" b="1" dirty="0">
                    <a:latin typeface="Arial" panose="020B0604020202020204" pitchFamily="34" charset="0"/>
                    <a:cs typeface="Arial" panose="020B0604020202020204" pitchFamily="34" charset="0"/>
                  </a:rPr>
                  <a:t>Project Costs</a:t>
                </a:r>
              </a:p>
            </p:txBody>
          </p:sp>
          <p:cxnSp>
            <p:nvCxnSpPr>
              <p:cNvPr id="19" name="Connector: Elbow 18">
                <a:extLst>
                  <a:ext uri="{FF2B5EF4-FFF2-40B4-BE49-F238E27FC236}">
                    <a16:creationId xmlns:a16="http://schemas.microsoft.com/office/drawing/2014/main" xmlns="" id="{087E4933-37D5-41E3-B8B6-6ABF5FF19056}"/>
                  </a:ext>
                </a:extLst>
              </p:cNvPr>
              <p:cNvCxnSpPr>
                <a:cxnSpLocks/>
                <a:stCxn id="4" idx="2"/>
                <a:endCxn id="14" idx="0"/>
              </p:cNvCxnSpPr>
              <p:nvPr/>
            </p:nvCxnSpPr>
            <p:spPr>
              <a:xfrm rot="5400000">
                <a:off x="3877125" y="2582320"/>
                <a:ext cx="98744" cy="1"/>
              </a:xfrm>
              <a:prstGeom prst="bentConnector3">
                <a:avLst>
                  <a:gd name="adj1" fmla="val 50000"/>
                </a:avLst>
              </a:prstGeom>
              <a:ln w="19050"/>
            </p:spPr>
            <p:style>
              <a:lnRef idx="1">
                <a:schemeClr val="accent1"/>
              </a:lnRef>
              <a:fillRef idx="0">
                <a:schemeClr val="accent1"/>
              </a:fillRef>
              <a:effectRef idx="0">
                <a:schemeClr val="accent1"/>
              </a:effectRef>
              <a:fontRef idx="minor">
                <a:schemeClr val="tx1"/>
              </a:fontRef>
            </p:style>
          </p:cxnSp>
          <p:cxnSp>
            <p:nvCxnSpPr>
              <p:cNvPr id="22" name="Connector: Elbow 21">
                <a:extLst>
                  <a:ext uri="{FF2B5EF4-FFF2-40B4-BE49-F238E27FC236}">
                    <a16:creationId xmlns:a16="http://schemas.microsoft.com/office/drawing/2014/main" xmlns="" id="{0D103EAD-188C-478B-A644-A90D04D2C017}"/>
                  </a:ext>
                </a:extLst>
              </p:cNvPr>
              <p:cNvCxnSpPr>
                <a:cxnSpLocks/>
              </p:cNvCxnSpPr>
              <p:nvPr/>
            </p:nvCxnSpPr>
            <p:spPr>
              <a:xfrm rot="16200000" flipH="1">
                <a:off x="4742868" y="1723854"/>
                <a:ext cx="92738" cy="1710928"/>
              </a:xfrm>
              <a:prstGeom prst="bentConnector3">
                <a:avLst>
                  <a:gd name="adj1" fmla="val 50000"/>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xmlns="" id="{8FFF81BD-24F9-48F1-87AD-59358B7C811C}"/>
                  </a:ext>
                </a:extLst>
              </p:cNvPr>
              <p:cNvSpPr txBox="1"/>
              <p:nvPr/>
            </p:nvSpPr>
            <p:spPr>
              <a:xfrm>
                <a:off x="442913" y="3195490"/>
                <a:ext cx="3483583" cy="463942"/>
              </a:xfrm>
              <a:prstGeom prst="rect">
                <a:avLst/>
              </a:prstGeom>
              <a:solidFill>
                <a:schemeClr val="bg1">
                  <a:lumMod val="75000"/>
                </a:schemeClr>
              </a:solidFill>
              <a:ln w="19050">
                <a:solidFill>
                  <a:schemeClr val="accent6">
                    <a:lumMod val="50000"/>
                  </a:schemeClr>
                </a:solidFill>
              </a:ln>
            </p:spPr>
            <p:txBody>
              <a:bodyPr wrap="square" rtlCol="0" anchor="ctr">
                <a:spAutoFit/>
              </a:bodyPr>
              <a:lstStyle/>
              <a:p>
                <a:pPr algn="ctr">
                  <a:spcAft>
                    <a:spcPts val="375"/>
                  </a:spcAft>
                </a:pPr>
                <a:r>
                  <a:rPr lang="en-US" sz="900" b="1" dirty="0">
                    <a:latin typeface="Arial" panose="020B0604020202020204" pitchFamily="34" charset="0"/>
                    <a:cs typeface="Arial" panose="020B0604020202020204" pitchFamily="34" charset="0"/>
                  </a:rPr>
                  <a:t>Total Allocated Budget (TAB) =</a:t>
                </a:r>
              </a:p>
              <a:p>
                <a:pPr algn="ctr">
                  <a:spcAft>
                    <a:spcPts val="375"/>
                  </a:spcAft>
                </a:pPr>
                <a:r>
                  <a:rPr lang="en-US" sz="900" b="1" dirty="0">
                    <a:latin typeface="Arial" panose="020B0604020202020204" pitchFamily="34" charset="0"/>
                    <a:cs typeface="Arial" panose="020B0604020202020204" pitchFamily="34" charset="0"/>
                  </a:rPr>
                  <a:t>Contract Budget Base (CBB) or Project Budget Base (PBB) + Over Target Baseline (OTB)</a:t>
                </a:r>
              </a:p>
            </p:txBody>
          </p:sp>
          <p:cxnSp>
            <p:nvCxnSpPr>
              <p:cNvPr id="27" name="Connector: Elbow 26">
                <a:extLst>
                  <a:ext uri="{FF2B5EF4-FFF2-40B4-BE49-F238E27FC236}">
                    <a16:creationId xmlns:a16="http://schemas.microsoft.com/office/drawing/2014/main" xmlns="" id="{47D6EEC4-A787-456E-B0B9-EDC7FDDE7C55}"/>
                  </a:ext>
                </a:extLst>
              </p:cNvPr>
              <p:cNvCxnSpPr>
                <a:cxnSpLocks/>
              </p:cNvCxnSpPr>
              <p:nvPr/>
            </p:nvCxnSpPr>
            <p:spPr>
              <a:xfrm rot="5400000">
                <a:off x="2926891" y="2279270"/>
                <a:ext cx="164827" cy="1710928"/>
              </a:xfrm>
              <a:prstGeom prst="bentConnector3">
                <a:avLst>
                  <a:gd name="adj1" fmla="val 50000"/>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xmlns="" id="{FBC6C70F-8615-483D-9EDE-93FAD6B23AD5}"/>
                  </a:ext>
                </a:extLst>
              </p:cNvPr>
              <p:cNvSpPr txBox="1"/>
              <p:nvPr/>
            </p:nvSpPr>
            <p:spPr>
              <a:xfrm>
                <a:off x="4204096" y="3317000"/>
                <a:ext cx="1371600" cy="230832"/>
              </a:xfrm>
              <a:prstGeom prst="rect">
                <a:avLst/>
              </a:prstGeom>
              <a:pattFill prst="wdUpDiag">
                <a:fgClr>
                  <a:schemeClr val="accent6">
                    <a:lumMod val="60000"/>
                    <a:lumOff val="40000"/>
                  </a:schemeClr>
                </a:fgClr>
                <a:bgClr>
                  <a:schemeClr val="bg1">
                    <a:lumMod val="85000"/>
                  </a:schemeClr>
                </a:bgClr>
              </a:pattFill>
              <a:ln w="19050">
                <a:solidFill>
                  <a:schemeClr val="accent6">
                    <a:lumMod val="50000"/>
                  </a:schemeClr>
                </a:solidFill>
              </a:ln>
            </p:spPr>
            <p:txBody>
              <a:bodyPr wrap="square" rtlCol="0" anchor="ctr">
                <a:spAutoFit/>
              </a:bodyPr>
              <a:lstStyle/>
              <a:p>
                <a:pPr algn="ctr">
                  <a:spcAft>
                    <a:spcPts val="375"/>
                  </a:spcAft>
                </a:pPr>
                <a:r>
                  <a:rPr lang="en-US" sz="900" b="1" dirty="0">
                    <a:latin typeface="Arial" panose="020B0604020202020204" pitchFamily="34" charset="0"/>
                    <a:cs typeface="Arial" panose="020B0604020202020204" pitchFamily="34" charset="0"/>
                  </a:rPr>
                  <a:t>Profit / Fee</a:t>
                </a:r>
              </a:p>
            </p:txBody>
          </p:sp>
          <p:cxnSp>
            <p:nvCxnSpPr>
              <p:cNvPr id="31" name="Connector: Elbow 30">
                <a:extLst>
                  <a:ext uri="{FF2B5EF4-FFF2-40B4-BE49-F238E27FC236}">
                    <a16:creationId xmlns:a16="http://schemas.microsoft.com/office/drawing/2014/main" xmlns="" id="{ECEEEBD4-A8A5-410F-96C2-EF77D3843AB7}"/>
                  </a:ext>
                </a:extLst>
              </p:cNvPr>
              <p:cNvCxnSpPr>
                <a:cxnSpLocks/>
              </p:cNvCxnSpPr>
              <p:nvPr/>
            </p:nvCxnSpPr>
            <p:spPr>
              <a:xfrm rot="16200000" flipH="1">
                <a:off x="4244992" y="2672097"/>
                <a:ext cx="264680" cy="1025128"/>
              </a:xfrm>
              <a:prstGeom prst="bentConnector3">
                <a:avLst>
                  <a:gd name="adj1" fmla="val 50000"/>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xmlns="" id="{60C79B6E-FD6E-44E2-83F3-2C6680F49163}"/>
                  </a:ext>
                </a:extLst>
              </p:cNvPr>
              <p:cNvSpPr txBox="1"/>
              <p:nvPr/>
            </p:nvSpPr>
            <p:spPr>
              <a:xfrm>
                <a:off x="597507" y="3763846"/>
                <a:ext cx="1618060" cy="369332"/>
              </a:xfrm>
              <a:prstGeom prst="rect">
                <a:avLst/>
              </a:prstGeom>
              <a:solidFill>
                <a:schemeClr val="bg1">
                  <a:lumMod val="75000"/>
                </a:schemeClr>
              </a:solidFill>
              <a:ln w="19050">
                <a:solidFill>
                  <a:schemeClr val="accent6">
                    <a:lumMod val="50000"/>
                  </a:schemeClr>
                </a:solidFill>
              </a:ln>
            </p:spPr>
            <p:txBody>
              <a:bodyPr wrap="square" rtlCol="0" anchor="ctr">
                <a:spAutoFit/>
              </a:bodyPr>
              <a:lstStyle/>
              <a:p>
                <a:pPr algn="ctr">
                  <a:spcAft>
                    <a:spcPts val="375"/>
                  </a:spcAft>
                </a:pPr>
                <a:r>
                  <a:rPr lang="en-US" sz="900" b="1" dirty="0">
                    <a:latin typeface="Arial" panose="020B0604020202020204" pitchFamily="34" charset="0"/>
                    <a:cs typeface="Arial" panose="020B0604020202020204" pitchFamily="34" charset="0"/>
                  </a:rPr>
                  <a:t>Management Reserve (MR)</a:t>
                </a:r>
              </a:p>
            </p:txBody>
          </p:sp>
          <p:sp>
            <p:nvSpPr>
              <p:cNvPr id="35" name="TextBox 34">
                <a:extLst>
                  <a:ext uri="{FF2B5EF4-FFF2-40B4-BE49-F238E27FC236}">
                    <a16:creationId xmlns:a16="http://schemas.microsoft.com/office/drawing/2014/main" xmlns="" id="{77FD2FE0-EDC7-4294-AA68-DBEB434E37E1}"/>
                  </a:ext>
                </a:extLst>
              </p:cNvPr>
              <p:cNvSpPr txBox="1"/>
              <p:nvPr/>
            </p:nvSpPr>
            <p:spPr>
              <a:xfrm>
                <a:off x="3055737" y="3755065"/>
                <a:ext cx="1618060" cy="507831"/>
              </a:xfrm>
              <a:prstGeom prst="rect">
                <a:avLst/>
              </a:prstGeom>
              <a:solidFill>
                <a:schemeClr val="bg1">
                  <a:lumMod val="75000"/>
                </a:schemeClr>
              </a:solidFill>
              <a:ln w="19050">
                <a:solidFill>
                  <a:schemeClr val="accent6">
                    <a:lumMod val="50000"/>
                  </a:schemeClr>
                </a:solidFill>
              </a:ln>
            </p:spPr>
            <p:txBody>
              <a:bodyPr wrap="square" rtlCol="0" anchor="ctr">
                <a:spAutoFit/>
              </a:bodyPr>
              <a:lstStyle/>
              <a:p>
                <a:pPr algn="ctr">
                  <a:spcAft>
                    <a:spcPts val="375"/>
                  </a:spcAft>
                </a:pPr>
                <a:r>
                  <a:rPr lang="en-US" sz="900" b="1" dirty="0">
                    <a:latin typeface="Arial" panose="020B0604020202020204" pitchFamily="34" charset="0"/>
                    <a:cs typeface="Arial" panose="020B0604020202020204" pitchFamily="34" charset="0"/>
                  </a:rPr>
                  <a:t>Performance Measurement Baseline (PMB)</a:t>
                </a:r>
              </a:p>
            </p:txBody>
          </p:sp>
          <p:sp>
            <p:nvSpPr>
              <p:cNvPr id="36" name="TextBox 35">
                <a:extLst>
                  <a:ext uri="{FF2B5EF4-FFF2-40B4-BE49-F238E27FC236}">
                    <a16:creationId xmlns:a16="http://schemas.microsoft.com/office/drawing/2014/main" xmlns="" id="{79833875-BED2-4061-93CB-D1E46BCEA771}"/>
                  </a:ext>
                </a:extLst>
              </p:cNvPr>
              <p:cNvSpPr txBox="1"/>
              <p:nvPr/>
            </p:nvSpPr>
            <p:spPr>
              <a:xfrm>
                <a:off x="1657989" y="4403578"/>
                <a:ext cx="1303020" cy="507831"/>
              </a:xfrm>
              <a:prstGeom prst="rect">
                <a:avLst/>
              </a:prstGeom>
              <a:solidFill>
                <a:schemeClr val="bg1">
                  <a:lumMod val="75000"/>
                </a:schemeClr>
              </a:solidFill>
              <a:ln w="19050">
                <a:solidFill>
                  <a:schemeClr val="accent6">
                    <a:lumMod val="50000"/>
                  </a:schemeClr>
                </a:solidFill>
              </a:ln>
            </p:spPr>
            <p:txBody>
              <a:bodyPr wrap="square" rtlCol="0" anchor="ctr">
                <a:spAutoFit/>
              </a:bodyPr>
              <a:lstStyle/>
              <a:p>
                <a:pPr algn="ctr">
                  <a:spcAft>
                    <a:spcPts val="375"/>
                  </a:spcAft>
                </a:pPr>
                <a:r>
                  <a:rPr lang="en-US" sz="900" b="1" dirty="0">
                    <a:latin typeface="Arial" panose="020B0604020202020204" pitchFamily="34" charset="0"/>
                    <a:cs typeface="Arial" panose="020B0604020202020204" pitchFamily="34" charset="0"/>
                  </a:rPr>
                  <a:t>Summary Level Planning Packages (SLPPs)</a:t>
                </a:r>
              </a:p>
            </p:txBody>
          </p:sp>
          <p:sp>
            <p:nvSpPr>
              <p:cNvPr id="37" name="TextBox 36">
                <a:extLst>
                  <a:ext uri="{FF2B5EF4-FFF2-40B4-BE49-F238E27FC236}">
                    <a16:creationId xmlns:a16="http://schemas.microsoft.com/office/drawing/2014/main" xmlns="" id="{6AC14684-8F39-4FF8-A9EF-37FE2DB59522}"/>
                  </a:ext>
                </a:extLst>
              </p:cNvPr>
              <p:cNvSpPr txBox="1"/>
              <p:nvPr/>
            </p:nvSpPr>
            <p:spPr>
              <a:xfrm>
                <a:off x="3214970" y="4446096"/>
                <a:ext cx="1299593" cy="420628"/>
              </a:xfrm>
              <a:prstGeom prst="rect">
                <a:avLst/>
              </a:prstGeom>
              <a:solidFill>
                <a:schemeClr val="bg1">
                  <a:lumMod val="75000"/>
                </a:schemeClr>
              </a:solidFill>
              <a:ln w="19050">
                <a:solidFill>
                  <a:schemeClr val="accent6">
                    <a:lumMod val="50000"/>
                  </a:schemeClr>
                </a:solidFill>
              </a:ln>
            </p:spPr>
            <p:txBody>
              <a:bodyPr wrap="square" rtlCol="0" anchor="ctr">
                <a:spAutoFit/>
              </a:bodyPr>
              <a:lstStyle/>
              <a:p>
                <a:pPr algn="ctr">
                  <a:spcAft>
                    <a:spcPts val="375"/>
                  </a:spcAft>
                </a:pPr>
                <a:r>
                  <a:rPr lang="en-US" sz="900" b="1" dirty="0">
                    <a:latin typeface="Arial" panose="020B0604020202020204" pitchFamily="34" charset="0"/>
                    <a:cs typeface="Arial" panose="020B0604020202020204" pitchFamily="34" charset="0"/>
                  </a:rPr>
                  <a:t>Control Accounts</a:t>
                </a:r>
              </a:p>
              <a:p>
                <a:pPr algn="ctr">
                  <a:spcAft>
                    <a:spcPts val="375"/>
                  </a:spcAft>
                </a:pPr>
                <a:r>
                  <a:rPr lang="en-US" sz="900" b="1" dirty="0">
                    <a:latin typeface="Arial" panose="020B0604020202020204" pitchFamily="34" charset="0"/>
                    <a:cs typeface="Arial" panose="020B0604020202020204" pitchFamily="34" charset="0"/>
                  </a:rPr>
                  <a:t>(Distributed Budget)</a:t>
                </a:r>
              </a:p>
            </p:txBody>
          </p:sp>
          <p:sp>
            <p:nvSpPr>
              <p:cNvPr id="38" name="TextBox 37">
                <a:extLst>
                  <a:ext uri="{FF2B5EF4-FFF2-40B4-BE49-F238E27FC236}">
                    <a16:creationId xmlns:a16="http://schemas.microsoft.com/office/drawing/2014/main" xmlns="" id="{43CF8FB0-AF1C-4FDF-A3AF-6D4AFCC2F750}"/>
                  </a:ext>
                </a:extLst>
              </p:cNvPr>
              <p:cNvSpPr txBox="1"/>
              <p:nvPr/>
            </p:nvSpPr>
            <p:spPr>
              <a:xfrm>
                <a:off x="4840535" y="4478601"/>
                <a:ext cx="1303020" cy="369332"/>
              </a:xfrm>
              <a:prstGeom prst="rect">
                <a:avLst/>
              </a:prstGeom>
              <a:solidFill>
                <a:schemeClr val="bg1">
                  <a:lumMod val="75000"/>
                </a:schemeClr>
              </a:solidFill>
              <a:ln w="19050">
                <a:solidFill>
                  <a:schemeClr val="accent6">
                    <a:lumMod val="50000"/>
                  </a:schemeClr>
                </a:solidFill>
              </a:ln>
            </p:spPr>
            <p:txBody>
              <a:bodyPr wrap="square" rtlCol="0" anchor="ctr">
                <a:spAutoFit/>
              </a:bodyPr>
              <a:lstStyle/>
              <a:p>
                <a:pPr algn="ctr">
                  <a:spcAft>
                    <a:spcPts val="375"/>
                  </a:spcAft>
                </a:pPr>
                <a:r>
                  <a:rPr lang="en-US" sz="900" b="1" dirty="0">
                    <a:latin typeface="Arial" panose="020B0604020202020204" pitchFamily="34" charset="0"/>
                    <a:cs typeface="Arial" panose="020B0604020202020204" pitchFamily="34" charset="0"/>
                  </a:rPr>
                  <a:t>Undistributed Budget (UB)</a:t>
                </a:r>
              </a:p>
            </p:txBody>
          </p:sp>
          <p:sp>
            <p:nvSpPr>
              <p:cNvPr id="39" name="TextBox 38">
                <a:extLst>
                  <a:ext uri="{FF2B5EF4-FFF2-40B4-BE49-F238E27FC236}">
                    <a16:creationId xmlns:a16="http://schemas.microsoft.com/office/drawing/2014/main" xmlns="" id="{9904D73E-DA3C-4A6B-921C-DC365D8B9066}"/>
                  </a:ext>
                </a:extLst>
              </p:cNvPr>
              <p:cNvSpPr txBox="1"/>
              <p:nvPr/>
            </p:nvSpPr>
            <p:spPr>
              <a:xfrm>
                <a:off x="3350418" y="4958377"/>
                <a:ext cx="1200150" cy="369332"/>
              </a:xfrm>
              <a:prstGeom prst="rect">
                <a:avLst/>
              </a:prstGeom>
              <a:solidFill>
                <a:schemeClr val="bg1">
                  <a:lumMod val="75000"/>
                </a:schemeClr>
              </a:solidFill>
              <a:ln w="19050">
                <a:solidFill>
                  <a:schemeClr val="accent6">
                    <a:lumMod val="50000"/>
                  </a:schemeClr>
                </a:solidFill>
              </a:ln>
            </p:spPr>
            <p:txBody>
              <a:bodyPr wrap="square" rtlCol="0" anchor="ctr">
                <a:spAutoFit/>
              </a:bodyPr>
              <a:lstStyle/>
              <a:p>
                <a:pPr algn="ctr">
                  <a:spcAft>
                    <a:spcPts val="375"/>
                  </a:spcAft>
                </a:pPr>
                <a:r>
                  <a:rPr lang="en-US" sz="900" b="1" dirty="0">
                    <a:latin typeface="Arial" panose="020B0604020202020204" pitchFamily="34" charset="0"/>
                    <a:cs typeface="Arial" panose="020B0604020202020204" pitchFamily="34" charset="0"/>
                  </a:rPr>
                  <a:t>Work Packages (WPs)</a:t>
                </a:r>
              </a:p>
            </p:txBody>
          </p:sp>
          <p:sp>
            <p:nvSpPr>
              <p:cNvPr id="40" name="TextBox 39">
                <a:extLst>
                  <a:ext uri="{FF2B5EF4-FFF2-40B4-BE49-F238E27FC236}">
                    <a16:creationId xmlns:a16="http://schemas.microsoft.com/office/drawing/2014/main" xmlns="" id="{478DCC8F-E99A-4609-87F8-1DF6EBB29046}"/>
                  </a:ext>
                </a:extLst>
              </p:cNvPr>
              <p:cNvSpPr txBox="1"/>
              <p:nvPr/>
            </p:nvSpPr>
            <p:spPr>
              <a:xfrm>
                <a:off x="3350418" y="5410200"/>
                <a:ext cx="1200150" cy="369332"/>
              </a:xfrm>
              <a:prstGeom prst="rect">
                <a:avLst/>
              </a:prstGeom>
              <a:solidFill>
                <a:schemeClr val="bg1">
                  <a:lumMod val="75000"/>
                </a:schemeClr>
              </a:solidFill>
              <a:ln w="19050">
                <a:solidFill>
                  <a:schemeClr val="accent6">
                    <a:lumMod val="50000"/>
                  </a:schemeClr>
                </a:solidFill>
              </a:ln>
            </p:spPr>
            <p:txBody>
              <a:bodyPr wrap="square" rtlCol="0" anchor="ctr">
                <a:spAutoFit/>
              </a:bodyPr>
              <a:lstStyle/>
              <a:p>
                <a:pPr algn="ctr">
                  <a:spcAft>
                    <a:spcPts val="375"/>
                  </a:spcAft>
                </a:pPr>
                <a:r>
                  <a:rPr lang="en-US" sz="900" b="1" dirty="0">
                    <a:latin typeface="Arial" panose="020B0604020202020204" pitchFamily="34" charset="0"/>
                    <a:cs typeface="Arial" panose="020B0604020202020204" pitchFamily="34" charset="0"/>
                  </a:rPr>
                  <a:t>Planning Packages (PPs)</a:t>
                </a:r>
              </a:p>
            </p:txBody>
          </p:sp>
          <p:cxnSp>
            <p:nvCxnSpPr>
              <p:cNvPr id="41" name="Connector: Elbow 40">
                <a:extLst>
                  <a:ext uri="{FF2B5EF4-FFF2-40B4-BE49-F238E27FC236}">
                    <a16:creationId xmlns:a16="http://schemas.microsoft.com/office/drawing/2014/main" xmlns="" id="{BC3804B8-9CE3-4115-B5B8-50883806BE0E}"/>
                  </a:ext>
                </a:extLst>
              </p:cNvPr>
              <p:cNvCxnSpPr>
                <a:cxnSpLocks/>
                <a:stCxn id="26" idx="2"/>
                <a:endCxn id="34" idx="0"/>
              </p:cNvCxnSpPr>
              <p:nvPr/>
            </p:nvCxnSpPr>
            <p:spPr>
              <a:xfrm rot="5400000">
                <a:off x="1743414" y="3322555"/>
                <a:ext cx="104414" cy="778168"/>
              </a:xfrm>
              <a:prstGeom prst="bentConnector3">
                <a:avLst>
                  <a:gd name="adj1" fmla="val 50000"/>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4" name="Connector: Elbow 43">
                <a:extLst>
                  <a:ext uri="{FF2B5EF4-FFF2-40B4-BE49-F238E27FC236}">
                    <a16:creationId xmlns:a16="http://schemas.microsoft.com/office/drawing/2014/main" xmlns="" id="{4F128DA3-0AC8-4E72-8079-6DD50A4667AB}"/>
                  </a:ext>
                </a:extLst>
              </p:cNvPr>
              <p:cNvCxnSpPr>
                <a:cxnSpLocks/>
              </p:cNvCxnSpPr>
              <p:nvPr/>
            </p:nvCxnSpPr>
            <p:spPr>
              <a:xfrm rot="16200000" flipH="1">
                <a:off x="2984104" y="2853137"/>
                <a:ext cx="50399" cy="1710927"/>
              </a:xfrm>
              <a:prstGeom prst="bentConnector3">
                <a:avLst>
                  <a:gd name="adj1" fmla="val 50000"/>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7" name="Connector: Elbow 46">
                <a:extLst>
                  <a:ext uri="{FF2B5EF4-FFF2-40B4-BE49-F238E27FC236}">
                    <a16:creationId xmlns:a16="http://schemas.microsoft.com/office/drawing/2014/main" xmlns="" id="{E02FF96D-D198-4918-8DA0-0D8AA4C478AD}"/>
                  </a:ext>
                </a:extLst>
              </p:cNvPr>
              <p:cNvCxnSpPr>
                <a:cxnSpLocks/>
                <a:endCxn id="36" idx="0"/>
              </p:cNvCxnSpPr>
              <p:nvPr/>
            </p:nvCxnSpPr>
            <p:spPr>
              <a:xfrm rot="5400000">
                <a:off x="3057044" y="3595855"/>
                <a:ext cx="60178" cy="1555268"/>
              </a:xfrm>
              <a:prstGeom prst="bentConnector3">
                <a:avLst>
                  <a:gd name="adj1" fmla="val 50000"/>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4" name="Connector: Elbow 53">
                <a:extLst>
                  <a:ext uri="{FF2B5EF4-FFF2-40B4-BE49-F238E27FC236}">
                    <a16:creationId xmlns:a16="http://schemas.microsoft.com/office/drawing/2014/main" xmlns="" id="{FF4084E5-8036-4817-B5EB-F8C36D3ECFCC}"/>
                  </a:ext>
                </a:extLst>
              </p:cNvPr>
              <p:cNvCxnSpPr>
                <a:cxnSpLocks/>
                <a:stCxn id="35" idx="2"/>
                <a:endCxn id="38" idx="0"/>
              </p:cNvCxnSpPr>
              <p:nvPr/>
            </p:nvCxnSpPr>
            <p:spPr>
              <a:xfrm rot="16200000" flipH="1">
                <a:off x="4570554" y="3557109"/>
                <a:ext cx="215705" cy="1627278"/>
              </a:xfrm>
              <a:prstGeom prst="bentConnector3">
                <a:avLst>
                  <a:gd name="adj1" fmla="val 50000"/>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xmlns="" id="{CBC1D3A6-BCA7-4B02-A2E5-7A05CF78806D}"/>
                  </a:ext>
                </a:extLst>
              </p:cNvPr>
              <p:cNvCxnSpPr>
                <a:cxnSpLocks/>
              </p:cNvCxnSpPr>
              <p:nvPr/>
            </p:nvCxnSpPr>
            <p:spPr>
              <a:xfrm>
                <a:off x="3048592" y="5126670"/>
                <a:ext cx="0" cy="468196"/>
              </a:xfrm>
              <a:prstGeom prst="line">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xmlns="" id="{9736EF7B-C59C-4F8D-900A-C7FBD785C90C}"/>
                  </a:ext>
                </a:extLst>
              </p:cNvPr>
              <p:cNvCxnSpPr>
                <a:endCxn id="40" idx="1"/>
              </p:cNvCxnSpPr>
              <p:nvPr/>
            </p:nvCxnSpPr>
            <p:spPr>
              <a:xfrm>
                <a:off x="3041451" y="5594866"/>
                <a:ext cx="308967" cy="0"/>
              </a:xfrm>
              <a:prstGeom prst="line">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 name="Connector: Elbow 6">
                <a:extLst>
                  <a:ext uri="{FF2B5EF4-FFF2-40B4-BE49-F238E27FC236}">
                    <a16:creationId xmlns:a16="http://schemas.microsoft.com/office/drawing/2014/main" xmlns="" id="{652FDCAF-49D8-4E92-BEE7-7D72215DDCAB}"/>
                  </a:ext>
                </a:extLst>
              </p:cNvPr>
              <p:cNvCxnSpPr>
                <a:cxnSpLocks/>
                <a:endCxn id="13" idx="0"/>
              </p:cNvCxnSpPr>
              <p:nvPr/>
            </p:nvCxnSpPr>
            <p:spPr>
              <a:xfrm rot="10800000" flipV="1">
                <a:off x="2279862" y="2593862"/>
                <a:ext cx="1653779" cy="131014"/>
              </a:xfrm>
              <a:prstGeom prst="bentConnector2">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xmlns="" id="{C0FFF125-9386-4994-8170-1A1ABB558519}"/>
                  </a:ext>
                </a:extLst>
              </p:cNvPr>
              <p:cNvCxnSpPr>
                <a:endCxn id="37" idx="0"/>
              </p:cNvCxnSpPr>
              <p:nvPr/>
            </p:nvCxnSpPr>
            <p:spPr>
              <a:xfrm>
                <a:off x="3864766" y="4370748"/>
                <a:ext cx="1" cy="75348"/>
              </a:xfrm>
              <a:prstGeom prst="line">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xmlns="" id="{54D76453-DB3E-480A-A1C4-14B228B79407}"/>
                  </a:ext>
                </a:extLst>
              </p:cNvPr>
              <p:cNvCxnSpPr>
                <a:endCxn id="14" idx="0"/>
              </p:cNvCxnSpPr>
              <p:nvPr/>
            </p:nvCxnSpPr>
            <p:spPr>
              <a:xfrm>
                <a:off x="3926494" y="2593862"/>
                <a:ext cx="2" cy="37830"/>
              </a:xfrm>
              <a:prstGeom prst="line">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grpSp>
      <p:sp>
        <p:nvSpPr>
          <p:cNvPr id="3" name="Slide Number Placeholder 2">
            <a:extLst>
              <a:ext uri="{FF2B5EF4-FFF2-40B4-BE49-F238E27FC236}">
                <a16:creationId xmlns:a16="http://schemas.microsoft.com/office/drawing/2014/main" xmlns="" id="{339C694B-E130-488C-8A76-448A2F562BAD}"/>
              </a:ext>
            </a:extLst>
          </p:cNvPr>
          <p:cNvSpPr>
            <a:spLocks noGrp="1"/>
          </p:cNvSpPr>
          <p:nvPr>
            <p:ph type="sldNum" sz="quarter" idx="12"/>
          </p:nvPr>
        </p:nvSpPr>
        <p:spPr/>
        <p:txBody>
          <a:bodyPr/>
          <a:lstStyle/>
          <a:p>
            <a:fld id="{78C9FED6-5643-491D-A880-49ECC1D2F6FF}" type="slidenum">
              <a:rPr lang="en-US" smtClean="0"/>
              <a:t>5</a:t>
            </a:fld>
            <a:endParaRPr lang="en-US"/>
          </a:p>
        </p:txBody>
      </p:sp>
    </p:spTree>
    <p:extLst>
      <p:ext uri="{BB962C8B-B14F-4D97-AF65-F5344CB8AC3E}">
        <p14:creationId xmlns:p14="http://schemas.microsoft.com/office/powerpoint/2010/main" val="35406112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672D45-BF8F-4600-8ED0-7D1F301C4A83}"/>
              </a:ext>
            </a:extLst>
          </p:cNvPr>
          <p:cNvSpPr>
            <a:spLocks noGrp="1"/>
          </p:cNvSpPr>
          <p:nvPr>
            <p:ph type="title"/>
          </p:nvPr>
        </p:nvSpPr>
        <p:spPr>
          <a:xfrm>
            <a:off x="631579" y="265323"/>
            <a:ext cx="7886700" cy="994172"/>
          </a:xfrm>
        </p:spPr>
        <p:txBody>
          <a:bodyPr>
            <a:normAutofit/>
          </a:bodyPr>
          <a:lstStyle/>
          <a:p>
            <a:r>
              <a:rPr lang="en-US" sz="3600" dirty="0">
                <a:ln>
                  <a:solidFill>
                    <a:schemeClr val="accent1">
                      <a:lumMod val="50000"/>
                    </a:schemeClr>
                  </a:solidFill>
                </a:ln>
                <a:solidFill>
                  <a:schemeClr val="accent2"/>
                </a:solidFill>
                <a:effectLst>
                  <a:outerShdw blurRad="50800" dist="38100" dir="2700000" algn="tl" rotWithShape="0">
                    <a:prstClr val="black">
                      <a:alpha val="40000"/>
                    </a:prstClr>
                  </a:outerShdw>
                </a:effectLst>
              </a:rPr>
              <a:t>CONTRACT FUNDING</a:t>
            </a:r>
            <a:endParaRPr lang="en-US" sz="3600" dirty="0"/>
          </a:p>
        </p:txBody>
      </p:sp>
      <p:sp>
        <p:nvSpPr>
          <p:cNvPr id="48" name="Text Box 12">
            <a:extLst>
              <a:ext uri="{FF2B5EF4-FFF2-40B4-BE49-F238E27FC236}">
                <a16:creationId xmlns:a16="http://schemas.microsoft.com/office/drawing/2014/main" xmlns="" id="{52B7A0E3-B13F-4667-BA53-D68F3CAA3486}"/>
              </a:ext>
            </a:extLst>
          </p:cNvPr>
          <p:cNvSpPr txBox="1">
            <a:spLocks noChangeArrowheads="1"/>
          </p:cNvSpPr>
          <p:nvPr/>
        </p:nvSpPr>
        <p:spPr bwMode="auto">
          <a:xfrm>
            <a:off x="178054" y="3460162"/>
            <a:ext cx="336947" cy="369332"/>
          </a:xfrm>
          <a:prstGeom prst="rect">
            <a:avLst/>
          </a:prstGeom>
          <a:noFill/>
          <a:ln w="9525">
            <a:noFill/>
            <a:miter lim="800000"/>
            <a:headEnd/>
            <a:tailEnd/>
          </a:ln>
        </p:spPr>
        <p:txBody>
          <a:bodyPr>
            <a:spAutoFit/>
          </a:bodyPr>
          <a:lstStyle/>
          <a:p>
            <a:pPr algn="ctr" eaLnBrk="0" hangingPunct="0"/>
            <a:r>
              <a:rPr lang="en-US">
                <a:latin typeface="Trebuchet MS" pitchFamily="34" charset="0"/>
              </a:rPr>
              <a:t>$</a:t>
            </a:r>
          </a:p>
        </p:txBody>
      </p:sp>
      <p:sp>
        <p:nvSpPr>
          <p:cNvPr id="47" name="Content Placeholder 2">
            <a:extLst>
              <a:ext uri="{FF2B5EF4-FFF2-40B4-BE49-F238E27FC236}">
                <a16:creationId xmlns:a16="http://schemas.microsoft.com/office/drawing/2014/main" xmlns="" id="{3B1C5DEC-6D17-4667-99CA-64DE9F167F82}"/>
              </a:ext>
            </a:extLst>
          </p:cNvPr>
          <p:cNvSpPr>
            <a:spLocks noGrp="1"/>
          </p:cNvSpPr>
          <p:nvPr>
            <p:ph idx="1"/>
          </p:nvPr>
        </p:nvSpPr>
        <p:spPr>
          <a:xfrm>
            <a:off x="4143439" y="1979364"/>
            <a:ext cx="4132502" cy="3263504"/>
          </a:xfrm>
        </p:spPr>
        <p:txBody>
          <a:bodyPr>
            <a:normAutofit lnSpcReduction="10000"/>
          </a:bodyPr>
          <a:lstStyle/>
          <a:p>
            <a:r>
              <a:rPr lang="en-US" dirty="0">
                <a:solidFill>
                  <a:schemeClr val="accent1">
                    <a:lumMod val="50000"/>
                  </a:schemeClr>
                </a:solidFill>
                <a:latin typeface="Franklin Gothic Medium" panose="020B0603020102020204" pitchFamily="34" charset="0"/>
              </a:rPr>
              <a:t>Contract </a:t>
            </a:r>
            <a:r>
              <a:rPr lang="en-US" dirty="0">
                <a:solidFill>
                  <a:srgbClr val="C00000"/>
                </a:solidFill>
                <a:latin typeface="Franklin Gothic Medium" panose="020B0603020102020204" pitchFamily="34" charset="0"/>
              </a:rPr>
              <a:t>Funding</a:t>
            </a:r>
            <a:r>
              <a:rPr lang="en-US" dirty="0">
                <a:solidFill>
                  <a:schemeClr val="accent1">
                    <a:lumMod val="50000"/>
                  </a:schemeClr>
                </a:solidFill>
                <a:latin typeface="Franklin Gothic Medium" panose="020B0603020102020204" pitchFamily="34" charset="0"/>
              </a:rPr>
              <a:t> is aligned to Actual Spending, or ACWP, and projected spending [Estimate at Completion (EAC)]</a:t>
            </a:r>
          </a:p>
          <a:p>
            <a:endParaRPr lang="en-US" dirty="0">
              <a:solidFill>
                <a:schemeClr val="accent1">
                  <a:lumMod val="50000"/>
                </a:schemeClr>
              </a:solidFill>
              <a:latin typeface="Franklin Gothic Medium" panose="020B0603020102020204" pitchFamily="34" charset="0"/>
            </a:endParaRPr>
          </a:p>
          <a:p>
            <a:r>
              <a:rPr lang="en-US" dirty="0">
                <a:solidFill>
                  <a:schemeClr val="accent1">
                    <a:lumMod val="50000"/>
                  </a:schemeClr>
                </a:solidFill>
                <a:latin typeface="Franklin Gothic Medium" panose="020B0603020102020204" pitchFamily="34" charset="0"/>
              </a:rPr>
              <a:t>Cumulative Performance and remaining Baseline (BCWS) factor into the EAC</a:t>
            </a:r>
          </a:p>
        </p:txBody>
      </p:sp>
      <p:sp>
        <p:nvSpPr>
          <p:cNvPr id="33" name="Line 6">
            <a:extLst>
              <a:ext uri="{FF2B5EF4-FFF2-40B4-BE49-F238E27FC236}">
                <a16:creationId xmlns:a16="http://schemas.microsoft.com/office/drawing/2014/main" xmlns="" id="{8A765A3D-19E4-468B-BDB9-A31A1E81B1F6}"/>
              </a:ext>
            </a:extLst>
          </p:cNvPr>
          <p:cNvSpPr>
            <a:spLocks noChangeShapeType="1"/>
          </p:cNvSpPr>
          <p:nvPr/>
        </p:nvSpPr>
        <p:spPr bwMode="auto">
          <a:xfrm flipV="1">
            <a:off x="642465" y="5174281"/>
            <a:ext cx="2945583" cy="7400"/>
          </a:xfrm>
          <a:prstGeom prst="line">
            <a:avLst/>
          </a:prstGeom>
          <a:noFill/>
          <a:ln w="28575">
            <a:solidFill>
              <a:schemeClr val="tx1"/>
            </a:solidFill>
            <a:round/>
            <a:headEnd/>
            <a:tailEnd/>
          </a:ln>
        </p:spPr>
        <p:txBody>
          <a:bodyPr wrap="none" anchor="ctr"/>
          <a:lstStyle/>
          <a:p>
            <a:endParaRPr lang="en-US" sz="1350"/>
          </a:p>
        </p:txBody>
      </p:sp>
      <p:sp>
        <p:nvSpPr>
          <p:cNvPr id="45" name="Freeform 9">
            <a:extLst>
              <a:ext uri="{FF2B5EF4-FFF2-40B4-BE49-F238E27FC236}">
                <a16:creationId xmlns:a16="http://schemas.microsoft.com/office/drawing/2014/main" xmlns="" id="{C32AA4B0-DBD9-44A5-ADDC-CE27254D0DAD}"/>
              </a:ext>
            </a:extLst>
          </p:cNvPr>
          <p:cNvSpPr>
            <a:spLocks/>
          </p:cNvSpPr>
          <p:nvPr/>
        </p:nvSpPr>
        <p:spPr bwMode="auto">
          <a:xfrm>
            <a:off x="726790" y="3468317"/>
            <a:ext cx="2840903" cy="1713364"/>
          </a:xfrm>
          <a:custGeom>
            <a:avLst/>
            <a:gdLst>
              <a:gd name="T0" fmla="*/ 0 w 1680"/>
              <a:gd name="T1" fmla="*/ 1353 h 1200"/>
              <a:gd name="T2" fmla="*/ 844 w 1680"/>
              <a:gd name="T3" fmla="*/ 1028 h 1200"/>
              <a:gd name="T4" fmla="*/ 1363 w 1680"/>
              <a:gd name="T5" fmla="*/ 541 h 1200"/>
              <a:gd name="T6" fmla="*/ 2273 w 1680"/>
              <a:gd name="T7" fmla="*/ 0 h 1200"/>
              <a:gd name="T8" fmla="*/ 0 60000 65536"/>
              <a:gd name="T9" fmla="*/ 0 60000 65536"/>
              <a:gd name="T10" fmla="*/ 0 60000 65536"/>
              <a:gd name="T11" fmla="*/ 0 60000 65536"/>
              <a:gd name="T12" fmla="*/ 0 w 1680"/>
              <a:gd name="T13" fmla="*/ 0 h 1200"/>
              <a:gd name="T14" fmla="*/ 1680 w 1680"/>
              <a:gd name="T15" fmla="*/ 1200 h 1200"/>
            </a:gdLst>
            <a:ahLst/>
            <a:cxnLst>
              <a:cxn ang="T8">
                <a:pos x="T0" y="T1"/>
              </a:cxn>
              <a:cxn ang="T9">
                <a:pos x="T2" y="T3"/>
              </a:cxn>
              <a:cxn ang="T10">
                <a:pos x="T4" y="T5"/>
              </a:cxn>
              <a:cxn ang="T11">
                <a:pos x="T6" y="T7"/>
              </a:cxn>
            </a:cxnLst>
            <a:rect l="T12" t="T13" r="T14" b="T15"/>
            <a:pathLst>
              <a:path w="1680" h="1200">
                <a:moveTo>
                  <a:pt x="0" y="1200"/>
                </a:moveTo>
                <a:cubicBezTo>
                  <a:pt x="228" y="1116"/>
                  <a:pt x="456" y="1032"/>
                  <a:pt x="624" y="912"/>
                </a:cubicBezTo>
                <a:cubicBezTo>
                  <a:pt x="792" y="792"/>
                  <a:pt x="832" y="632"/>
                  <a:pt x="1008" y="480"/>
                </a:cubicBezTo>
                <a:cubicBezTo>
                  <a:pt x="1184" y="328"/>
                  <a:pt x="1432" y="164"/>
                  <a:pt x="1680" y="0"/>
                </a:cubicBezTo>
              </a:path>
            </a:pathLst>
          </a:custGeom>
          <a:noFill/>
          <a:ln w="38100" cmpd="sng">
            <a:solidFill>
              <a:schemeClr val="accent6">
                <a:lumMod val="75000"/>
              </a:schemeClr>
            </a:solidFill>
            <a:round/>
            <a:headEnd/>
            <a:tailEnd/>
          </a:ln>
        </p:spPr>
        <p:txBody>
          <a:bodyPr wrap="none" anchor="ctr"/>
          <a:lstStyle/>
          <a:p>
            <a:endParaRPr lang="en-US" sz="1350" dirty="0"/>
          </a:p>
        </p:txBody>
      </p:sp>
      <p:sp>
        <p:nvSpPr>
          <p:cNvPr id="46" name="Freeform 10">
            <a:extLst>
              <a:ext uri="{FF2B5EF4-FFF2-40B4-BE49-F238E27FC236}">
                <a16:creationId xmlns:a16="http://schemas.microsoft.com/office/drawing/2014/main" xmlns="" id="{0F08B964-3B7A-4B49-8641-EE89862678B8}"/>
              </a:ext>
            </a:extLst>
          </p:cNvPr>
          <p:cNvSpPr>
            <a:spLocks/>
          </p:cNvSpPr>
          <p:nvPr/>
        </p:nvSpPr>
        <p:spPr bwMode="auto">
          <a:xfrm>
            <a:off x="726790" y="3801845"/>
            <a:ext cx="2864165" cy="1379836"/>
          </a:xfrm>
          <a:custGeom>
            <a:avLst/>
            <a:gdLst>
              <a:gd name="T0" fmla="*/ 0 w 1680"/>
              <a:gd name="T1" fmla="*/ 1097 h 960"/>
              <a:gd name="T2" fmla="*/ 726 w 1680"/>
              <a:gd name="T3" fmla="*/ 932 h 960"/>
              <a:gd name="T4" fmla="*/ 1519 w 1680"/>
              <a:gd name="T5" fmla="*/ 548 h 960"/>
              <a:gd name="T6" fmla="*/ 2310 w 1680"/>
              <a:gd name="T7" fmla="*/ 0 h 960"/>
              <a:gd name="T8" fmla="*/ 0 60000 65536"/>
              <a:gd name="T9" fmla="*/ 0 60000 65536"/>
              <a:gd name="T10" fmla="*/ 0 60000 65536"/>
              <a:gd name="T11" fmla="*/ 0 60000 65536"/>
              <a:gd name="T12" fmla="*/ 0 w 1680"/>
              <a:gd name="T13" fmla="*/ 0 h 960"/>
              <a:gd name="T14" fmla="*/ 1680 w 1680"/>
              <a:gd name="T15" fmla="*/ 960 h 960"/>
            </a:gdLst>
            <a:ahLst/>
            <a:cxnLst>
              <a:cxn ang="T8">
                <a:pos x="T0" y="T1"/>
              </a:cxn>
              <a:cxn ang="T9">
                <a:pos x="T2" y="T3"/>
              </a:cxn>
              <a:cxn ang="T10">
                <a:pos x="T4" y="T5"/>
              </a:cxn>
              <a:cxn ang="T11">
                <a:pos x="T6" y="T7"/>
              </a:cxn>
            </a:cxnLst>
            <a:rect l="T12" t="T13" r="T14" b="T15"/>
            <a:pathLst>
              <a:path w="1680" h="960">
                <a:moveTo>
                  <a:pt x="0" y="960"/>
                </a:moveTo>
                <a:cubicBezTo>
                  <a:pt x="172" y="928"/>
                  <a:pt x="344" y="896"/>
                  <a:pt x="528" y="816"/>
                </a:cubicBezTo>
                <a:cubicBezTo>
                  <a:pt x="712" y="736"/>
                  <a:pt x="912" y="616"/>
                  <a:pt x="1104" y="480"/>
                </a:cubicBezTo>
                <a:cubicBezTo>
                  <a:pt x="1296" y="344"/>
                  <a:pt x="1600" y="40"/>
                  <a:pt x="1680" y="0"/>
                </a:cubicBezTo>
              </a:path>
            </a:pathLst>
          </a:custGeom>
          <a:noFill/>
          <a:ln w="38100" cmpd="sng">
            <a:solidFill>
              <a:schemeClr val="accent2"/>
            </a:solidFill>
            <a:round/>
            <a:headEnd/>
            <a:tailEnd/>
          </a:ln>
        </p:spPr>
        <p:txBody>
          <a:bodyPr wrap="none" anchor="ctr"/>
          <a:lstStyle/>
          <a:p>
            <a:endParaRPr lang="en-US" sz="1350"/>
          </a:p>
        </p:txBody>
      </p:sp>
      <p:sp>
        <p:nvSpPr>
          <p:cNvPr id="51" name="Text Box 15">
            <a:extLst>
              <a:ext uri="{FF2B5EF4-FFF2-40B4-BE49-F238E27FC236}">
                <a16:creationId xmlns:a16="http://schemas.microsoft.com/office/drawing/2014/main" xmlns="" id="{FF0274DB-7A34-4120-8C7A-971A68079585}"/>
              </a:ext>
            </a:extLst>
          </p:cNvPr>
          <p:cNvSpPr txBox="1">
            <a:spLocks noChangeArrowheads="1"/>
          </p:cNvSpPr>
          <p:nvPr/>
        </p:nvSpPr>
        <p:spPr bwMode="auto">
          <a:xfrm>
            <a:off x="3040592" y="3991608"/>
            <a:ext cx="666905" cy="295501"/>
          </a:xfrm>
          <a:prstGeom prst="rect">
            <a:avLst/>
          </a:prstGeom>
          <a:noFill/>
          <a:ln w="9525">
            <a:noFill/>
            <a:miter lim="800000"/>
            <a:headEnd/>
            <a:tailEnd/>
          </a:ln>
        </p:spPr>
        <p:txBody>
          <a:bodyPr wrap="square">
            <a:spAutoFit/>
          </a:bodyPr>
          <a:lstStyle/>
          <a:p>
            <a:pPr algn="ctr" eaLnBrk="0" hangingPunct="0"/>
            <a:r>
              <a:rPr lang="en-US" sz="1100" dirty="0">
                <a:solidFill>
                  <a:schemeClr val="accent2">
                    <a:lumMod val="75000"/>
                  </a:schemeClr>
                </a:solidFill>
                <a:latin typeface="Trebuchet MS" pitchFamily="34" charset="0"/>
              </a:rPr>
              <a:t>BCWP</a:t>
            </a:r>
            <a:endParaRPr lang="en-US" sz="800" dirty="0">
              <a:solidFill>
                <a:schemeClr val="accent2">
                  <a:lumMod val="75000"/>
                </a:schemeClr>
              </a:solidFill>
              <a:latin typeface="Trebuchet MS" pitchFamily="34" charset="0"/>
            </a:endParaRPr>
          </a:p>
        </p:txBody>
      </p:sp>
      <p:sp>
        <p:nvSpPr>
          <p:cNvPr id="52" name="Text Box 16">
            <a:extLst>
              <a:ext uri="{FF2B5EF4-FFF2-40B4-BE49-F238E27FC236}">
                <a16:creationId xmlns:a16="http://schemas.microsoft.com/office/drawing/2014/main" xmlns="" id="{C54B448B-E3D0-4A7F-B884-DDFA794CB1E5}"/>
              </a:ext>
            </a:extLst>
          </p:cNvPr>
          <p:cNvSpPr txBox="1">
            <a:spLocks noChangeArrowheads="1"/>
          </p:cNvSpPr>
          <p:nvPr/>
        </p:nvSpPr>
        <p:spPr bwMode="auto">
          <a:xfrm>
            <a:off x="2187615" y="4087095"/>
            <a:ext cx="825793" cy="261610"/>
          </a:xfrm>
          <a:prstGeom prst="rect">
            <a:avLst/>
          </a:prstGeom>
          <a:noFill/>
          <a:ln w="9525">
            <a:noFill/>
            <a:miter lim="800000"/>
            <a:headEnd/>
            <a:tailEnd/>
          </a:ln>
        </p:spPr>
        <p:txBody>
          <a:bodyPr wrap="square">
            <a:spAutoFit/>
          </a:bodyPr>
          <a:lstStyle/>
          <a:p>
            <a:pPr algn="ctr" eaLnBrk="0" hangingPunct="0"/>
            <a:r>
              <a:rPr lang="en-US" sz="1100" b="1" dirty="0">
                <a:solidFill>
                  <a:schemeClr val="accent6">
                    <a:lumMod val="75000"/>
                  </a:schemeClr>
                </a:solidFill>
                <a:latin typeface="Trebuchet MS" pitchFamily="34" charset="0"/>
              </a:rPr>
              <a:t>ACWP</a:t>
            </a:r>
          </a:p>
        </p:txBody>
      </p:sp>
      <p:sp>
        <p:nvSpPr>
          <p:cNvPr id="61" name="Line 24">
            <a:extLst>
              <a:ext uri="{FF2B5EF4-FFF2-40B4-BE49-F238E27FC236}">
                <a16:creationId xmlns:a16="http://schemas.microsoft.com/office/drawing/2014/main" xmlns="" id="{DFEE9F0E-2B92-46EF-8BFC-9C0938032812}"/>
              </a:ext>
            </a:extLst>
          </p:cNvPr>
          <p:cNvSpPr>
            <a:spLocks noChangeShapeType="1"/>
          </p:cNvSpPr>
          <p:nvPr/>
        </p:nvSpPr>
        <p:spPr bwMode="auto">
          <a:xfrm flipV="1">
            <a:off x="3590956" y="1662157"/>
            <a:ext cx="2907" cy="3519524"/>
          </a:xfrm>
          <a:prstGeom prst="line">
            <a:avLst/>
          </a:prstGeom>
          <a:noFill/>
          <a:ln w="28575">
            <a:solidFill>
              <a:schemeClr val="bg2">
                <a:lumMod val="50000"/>
              </a:schemeClr>
            </a:solidFill>
            <a:prstDash val="dash"/>
            <a:round/>
            <a:headEnd/>
            <a:tailEnd/>
          </a:ln>
        </p:spPr>
        <p:txBody>
          <a:bodyPr wrap="none" anchor="ctr"/>
          <a:lstStyle/>
          <a:p>
            <a:endParaRPr lang="en-US" sz="1350" dirty="0">
              <a:highlight>
                <a:srgbClr val="FFFF00"/>
              </a:highlight>
            </a:endParaRPr>
          </a:p>
        </p:txBody>
      </p:sp>
      <p:sp>
        <p:nvSpPr>
          <p:cNvPr id="62" name="Line 25">
            <a:extLst>
              <a:ext uri="{FF2B5EF4-FFF2-40B4-BE49-F238E27FC236}">
                <a16:creationId xmlns:a16="http://schemas.microsoft.com/office/drawing/2014/main" xmlns="" id="{7F642645-5C5D-431E-AA7C-A08632A20976}"/>
              </a:ext>
            </a:extLst>
          </p:cNvPr>
          <p:cNvSpPr>
            <a:spLocks noChangeShapeType="1"/>
          </p:cNvSpPr>
          <p:nvPr/>
        </p:nvSpPr>
        <p:spPr bwMode="auto">
          <a:xfrm>
            <a:off x="726790" y="1662155"/>
            <a:ext cx="1454" cy="3588113"/>
          </a:xfrm>
          <a:prstGeom prst="line">
            <a:avLst/>
          </a:prstGeom>
          <a:noFill/>
          <a:ln w="28575">
            <a:solidFill>
              <a:schemeClr val="tx1"/>
            </a:solidFill>
            <a:round/>
            <a:headEnd/>
            <a:tailEnd/>
          </a:ln>
        </p:spPr>
        <p:txBody>
          <a:bodyPr wrap="none" anchor="ctr"/>
          <a:lstStyle/>
          <a:p>
            <a:endParaRPr lang="en-US" sz="1350"/>
          </a:p>
        </p:txBody>
      </p:sp>
      <p:sp>
        <p:nvSpPr>
          <p:cNvPr id="67" name="Text Box 38">
            <a:extLst>
              <a:ext uri="{FF2B5EF4-FFF2-40B4-BE49-F238E27FC236}">
                <a16:creationId xmlns:a16="http://schemas.microsoft.com/office/drawing/2014/main" xmlns="" id="{73E6EEAF-8B7D-466E-825C-04B021079C03}"/>
              </a:ext>
            </a:extLst>
          </p:cNvPr>
          <p:cNvSpPr txBox="1">
            <a:spLocks noChangeArrowheads="1"/>
          </p:cNvSpPr>
          <p:nvPr/>
        </p:nvSpPr>
        <p:spPr bwMode="auto">
          <a:xfrm>
            <a:off x="2663760" y="4645967"/>
            <a:ext cx="680419" cy="295501"/>
          </a:xfrm>
          <a:prstGeom prst="rect">
            <a:avLst/>
          </a:prstGeom>
          <a:noFill/>
          <a:ln w="9525">
            <a:noFill/>
            <a:miter lim="800000"/>
            <a:headEnd/>
            <a:tailEnd/>
          </a:ln>
        </p:spPr>
        <p:txBody>
          <a:bodyPr wrap="square">
            <a:spAutoFit/>
          </a:bodyPr>
          <a:lstStyle/>
          <a:p>
            <a:pPr algn="r" eaLnBrk="0" hangingPunct="0"/>
            <a:r>
              <a:rPr lang="en-US" sz="1100" b="1" dirty="0">
                <a:latin typeface="Trebuchet MS" pitchFamily="34" charset="0"/>
              </a:rPr>
              <a:t>BCWS</a:t>
            </a:r>
          </a:p>
        </p:txBody>
      </p:sp>
      <p:sp>
        <p:nvSpPr>
          <p:cNvPr id="68" name="Freeform 47">
            <a:extLst>
              <a:ext uri="{FF2B5EF4-FFF2-40B4-BE49-F238E27FC236}">
                <a16:creationId xmlns:a16="http://schemas.microsoft.com/office/drawing/2014/main" xmlns="" id="{10846866-6B42-4106-94E5-EAC7BD802B55}"/>
              </a:ext>
            </a:extLst>
          </p:cNvPr>
          <p:cNvSpPr>
            <a:spLocks/>
          </p:cNvSpPr>
          <p:nvPr/>
        </p:nvSpPr>
        <p:spPr bwMode="auto">
          <a:xfrm rot="10800000">
            <a:off x="726789" y="4253720"/>
            <a:ext cx="2870201" cy="927961"/>
          </a:xfrm>
          <a:custGeom>
            <a:avLst/>
            <a:gdLst>
              <a:gd name="T0" fmla="*/ 0 w 3120"/>
              <a:gd name="T1" fmla="*/ 2141 h 1776"/>
              <a:gd name="T2" fmla="*/ 544 w 3120"/>
              <a:gd name="T3" fmla="*/ 1794 h 1776"/>
              <a:gd name="T4" fmla="*/ 1088 w 3120"/>
              <a:gd name="T5" fmla="*/ 1157 h 1776"/>
              <a:gd name="T6" fmla="*/ 1796 w 3120"/>
              <a:gd name="T7" fmla="*/ 579 h 1776"/>
              <a:gd name="T8" fmla="*/ 2830 w 3120"/>
              <a:gd name="T9" fmla="*/ 173 h 1776"/>
              <a:gd name="T10" fmla="*/ 3537 w 3120"/>
              <a:gd name="T11" fmla="*/ 0 h 1776"/>
              <a:gd name="T12" fmla="*/ 0 60000 65536"/>
              <a:gd name="T13" fmla="*/ 0 60000 65536"/>
              <a:gd name="T14" fmla="*/ 0 60000 65536"/>
              <a:gd name="T15" fmla="*/ 0 60000 65536"/>
              <a:gd name="T16" fmla="*/ 0 60000 65536"/>
              <a:gd name="T17" fmla="*/ 0 60000 65536"/>
              <a:gd name="T18" fmla="*/ 0 w 3120"/>
              <a:gd name="T19" fmla="*/ 0 h 1776"/>
              <a:gd name="T20" fmla="*/ 3120 w 3120"/>
              <a:gd name="T21" fmla="*/ 1776 h 1776"/>
            </a:gdLst>
            <a:ahLst/>
            <a:cxnLst>
              <a:cxn ang="T12">
                <a:pos x="T0" y="T1"/>
              </a:cxn>
              <a:cxn ang="T13">
                <a:pos x="T2" y="T3"/>
              </a:cxn>
              <a:cxn ang="T14">
                <a:pos x="T4" y="T5"/>
              </a:cxn>
              <a:cxn ang="T15">
                <a:pos x="T6" y="T7"/>
              </a:cxn>
              <a:cxn ang="T16">
                <a:pos x="T8" y="T9"/>
              </a:cxn>
              <a:cxn ang="T17">
                <a:pos x="T10" y="T11"/>
              </a:cxn>
            </a:cxnLst>
            <a:rect l="T18" t="T19" r="T20" b="T21"/>
            <a:pathLst>
              <a:path w="3120" h="1776">
                <a:moveTo>
                  <a:pt x="0" y="1776"/>
                </a:moveTo>
                <a:cubicBezTo>
                  <a:pt x="160" y="1700"/>
                  <a:pt x="320" y="1624"/>
                  <a:pt x="480" y="1488"/>
                </a:cubicBezTo>
                <a:cubicBezTo>
                  <a:pt x="640" y="1352"/>
                  <a:pt x="776" y="1128"/>
                  <a:pt x="960" y="960"/>
                </a:cubicBezTo>
                <a:cubicBezTo>
                  <a:pt x="1144" y="792"/>
                  <a:pt x="1328" y="616"/>
                  <a:pt x="1584" y="480"/>
                </a:cubicBezTo>
                <a:cubicBezTo>
                  <a:pt x="1840" y="344"/>
                  <a:pt x="2240" y="224"/>
                  <a:pt x="2496" y="144"/>
                </a:cubicBezTo>
                <a:cubicBezTo>
                  <a:pt x="2752" y="64"/>
                  <a:pt x="3000" y="0"/>
                  <a:pt x="3120" y="0"/>
                </a:cubicBezTo>
              </a:path>
            </a:pathLst>
          </a:custGeom>
          <a:noFill/>
          <a:ln w="38100" cap="flat" cmpd="sng">
            <a:solidFill>
              <a:schemeClr val="tx1"/>
            </a:solidFill>
            <a:prstDash val="sysDot"/>
            <a:round/>
            <a:headEnd/>
            <a:tailEnd/>
          </a:ln>
        </p:spPr>
        <p:txBody>
          <a:bodyPr wrap="none" anchor="ctr"/>
          <a:lstStyle/>
          <a:p>
            <a:endParaRPr lang="en-US" sz="1350"/>
          </a:p>
        </p:txBody>
      </p:sp>
      <p:cxnSp>
        <p:nvCxnSpPr>
          <p:cNvPr id="73" name="Straight Connector 72">
            <a:extLst>
              <a:ext uri="{FF2B5EF4-FFF2-40B4-BE49-F238E27FC236}">
                <a16:creationId xmlns:a16="http://schemas.microsoft.com/office/drawing/2014/main" xmlns="" id="{A338FFD5-0519-4998-9D2C-F59B79475C6B}"/>
              </a:ext>
            </a:extLst>
          </p:cNvPr>
          <p:cNvCxnSpPr/>
          <p:nvPr/>
        </p:nvCxnSpPr>
        <p:spPr>
          <a:xfrm flipV="1">
            <a:off x="1405571" y="4375430"/>
            <a:ext cx="0" cy="451876"/>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xmlns="" id="{32C76A3F-99D4-4F47-B1D7-1BC6B29E27DA}"/>
              </a:ext>
            </a:extLst>
          </p:cNvPr>
          <p:cNvCxnSpPr/>
          <p:nvPr/>
        </p:nvCxnSpPr>
        <p:spPr>
          <a:xfrm flipH="1">
            <a:off x="741329" y="4825290"/>
            <a:ext cx="681874"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xmlns="" id="{539F51DE-4F0C-4589-9986-AA5D850BE8EF}"/>
              </a:ext>
            </a:extLst>
          </p:cNvPr>
          <p:cNvCxnSpPr/>
          <p:nvPr/>
        </p:nvCxnSpPr>
        <p:spPr>
          <a:xfrm flipH="1">
            <a:off x="1391223" y="4389550"/>
            <a:ext cx="681874"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xmlns="" id="{8395D263-B04F-43B3-822B-C9488D85BDE2}"/>
              </a:ext>
            </a:extLst>
          </p:cNvPr>
          <p:cNvCxnSpPr/>
          <p:nvPr/>
        </p:nvCxnSpPr>
        <p:spPr>
          <a:xfrm flipV="1">
            <a:off x="2055644" y="3945743"/>
            <a:ext cx="0" cy="451876"/>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xmlns="" id="{57A8DE82-7FFF-4152-9E04-8F199F987DAF}"/>
              </a:ext>
            </a:extLst>
          </p:cNvPr>
          <p:cNvCxnSpPr/>
          <p:nvPr/>
        </p:nvCxnSpPr>
        <p:spPr>
          <a:xfrm flipH="1">
            <a:off x="2038199" y="3955827"/>
            <a:ext cx="488507"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xmlns="" id="{7C32C6BC-F3C0-4675-B996-E7A14F0F8451}"/>
              </a:ext>
            </a:extLst>
          </p:cNvPr>
          <p:cNvCxnSpPr/>
          <p:nvPr/>
        </p:nvCxnSpPr>
        <p:spPr>
          <a:xfrm flipV="1">
            <a:off x="2509262" y="3518526"/>
            <a:ext cx="0" cy="451876"/>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xmlns="" id="{961665EF-CB8C-4EDB-8ED0-E3D7CBC9DDD6}"/>
              </a:ext>
            </a:extLst>
          </p:cNvPr>
          <p:cNvCxnSpPr/>
          <p:nvPr/>
        </p:nvCxnSpPr>
        <p:spPr>
          <a:xfrm flipH="1">
            <a:off x="2509262" y="3534215"/>
            <a:ext cx="785099"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xmlns="" id="{F193C975-BF2C-405A-81D5-5920FFDC21EC}"/>
              </a:ext>
            </a:extLst>
          </p:cNvPr>
          <p:cNvCxnSpPr/>
          <p:nvPr/>
        </p:nvCxnSpPr>
        <p:spPr>
          <a:xfrm flipV="1">
            <a:off x="3276917" y="3088390"/>
            <a:ext cx="0" cy="451876"/>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xmlns="" id="{9BA0C9DD-06BF-4F21-80B8-C0165627D84B}"/>
              </a:ext>
            </a:extLst>
          </p:cNvPr>
          <p:cNvCxnSpPr>
            <a:cxnSpLocks/>
          </p:cNvCxnSpPr>
          <p:nvPr/>
        </p:nvCxnSpPr>
        <p:spPr>
          <a:xfrm flipH="1">
            <a:off x="3261654" y="3102509"/>
            <a:ext cx="335337"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90" name="Text Box 22">
            <a:extLst>
              <a:ext uri="{FF2B5EF4-FFF2-40B4-BE49-F238E27FC236}">
                <a16:creationId xmlns:a16="http://schemas.microsoft.com/office/drawing/2014/main" xmlns="" id="{2C33E4C0-EF14-4047-9671-7A90288CF699}"/>
              </a:ext>
            </a:extLst>
          </p:cNvPr>
          <p:cNvSpPr txBox="1">
            <a:spLocks noChangeArrowheads="1"/>
          </p:cNvSpPr>
          <p:nvPr/>
        </p:nvSpPr>
        <p:spPr bwMode="auto">
          <a:xfrm>
            <a:off x="1928819" y="2626680"/>
            <a:ext cx="1104959" cy="486708"/>
          </a:xfrm>
          <a:prstGeom prst="rect">
            <a:avLst/>
          </a:prstGeom>
          <a:noFill/>
          <a:ln w="9525">
            <a:noFill/>
            <a:miter lim="800000"/>
            <a:headEnd/>
            <a:tailEnd/>
          </a:ln>
        </p:spPr>
        <p:txBody>
          <a:bodyPr wrap="square">
            <a:spAutoFit/>
          </a:bodyPr>
          <a:lstStyle/>
          <a:p>
            <a:pPr algn="ctr" eaLnBrk="0" hangingPunct="0"/>
            <a:r>
              <a:rPr lang="en-US" sz="1100" b="1" dirty="0">
                <a:solidFill>
                  <a:srgbClr val="00B050"/>
                </a:solidFill>
                <a:latin typeface="Trebuchet MS" pitchFamily="34" charset="0"/>
              </a:rPr>
              <a:t>Funding</a:t>
            </a:r>
          </a:p>
          <a:p>
            <a:pPr algn="ctr" eaLnBrk="0" hangingPunct="0"/>
            <a:r>
              <a:rPr lang="en-US" sz="1100" b="1" dirty="0">
                <a:solidFill>
                  <a:srgbClr val="00B050"/>
                </a:solidFill>
                <a:latin typeface="Trebuchet MS" pitchFamily="34" charset="0"/>
              </a:rPr>
              <a:t>Profile</a:t>
            </a:r>
          </a:p>
        </p:txBody>
      </p:sp>
      <p:sp>
        <p:nvSpPr>
          <p:cNvPr id="91" name="Line 19">
            <a:extLst>
              <a:ext uri="{FF2B5EF4-FFF2-40B4-BE49-F238E27FC236}">
                <a16:creationId xmlns:a16="http://schemas.microsoft.com/office/drawing/2014/main" xmlns="" id="{0B36B59F-5CB8-431F-834A-21B1174F4C50}"/>
              </a:ext>
            </a:extLst>
          </p:cNvPr>
          <p:cNvSpPr>
            <a:spLocks noChangeShapeType="1"/>
          </p:cNvSpPr>
          <p:nvPr/>
        </p:nvSpPr>
        <p:spPr bwMode="auto">
          <a:xfrm>
            <a:off x="2736456" y="2953231"/>
            <a:ext cx="525197" cy="135158"/>
          </a:xfrm>
          <a:prstGeom prst="line">
            <a:avLst/>
          </a:prstGeom>
          <a:noFill/>
          <a:ln w="9525">
            <a:solidFill>
              <a:srgbClr val="00B050"/>
            </a:solidFill>
            <a:round/>
            <a:headEnd/>
            <a:tailEnd type="triangle" w="med" len="med"/>
          </a:ln>
        </p:spPr>
        <p:txBody>
          <a:bodyPr wrap="none" anchor="ctr"/>
          <a:lstStyle/>
          <a:p>
            <a:endParaRPr lang="en-US" sz="1350"/>
          </a:p>
        </p:txBody>
      </p:sp>
      <p:sp>
        <p:nvSpPr>
          <p:cNvPr id="50" name="Text Box 13">
            <a:extLst>
              <a:ext uri="{FF2B5EF4-FFF2-40B4-BE49-F238E27FC236}">
                <a16:creationId xmlns:a16="http://schemas.microsoft.com/office/drawing/2014/main" xmlns="" id="{B1CD0D53-D3AD-4657-8B0E-38C2D09208B2}"/>
              </a:ext>
            </a:extLst>
          </p:cNvPr>
          <p:cNvSpPr txBox="1">
            <a:spLocks noChangeArrowheads="1"/>
          </p:cNvSpPr>
          <p:nvPr/>
        </p:nvSpPr>
        <p:spPr bwMode="auto">
          <a:xfrm>
            <a:off x="3067551" y="1390274"/>
            <a:ext cx="1062795" cy="312884"/>
          </a:xfrm>
          <a:prstGeom prst="rect">
            <a:avLst/>
          </a:prstGeom>
          <a:noFill/>
          <a:ln w="9525">
            <a:noFill/>
            <a:miter lim="800000"/>
            <a:headEnd/>
            <a:tailEnd/>
          </a:ln>
        </p:spPr>
        <p:txBody>
          <a:bodyPr wrap="square">
            <a:spAutoFit/>
          </a:bodyPr>
          <a:lstStyle/>
          <a:p>
            <a:pPr algn="ctr" eaLnBrk="0" hangingPunct="0"/>
            <a:r>
              <a:rPr lang="en-US" sz="1200" dirty="0">
                <a:latin typeface="Trebuchet MS" pitchFamily="34" charset="0"/>
              </a:rPr>
              <a:t>Time Now</a:t>
            </a:r>
          </a:p>
        </p:txBody>
      </p:sp>
      <p:sp>
        <p:nvSpPr>
          <p:cNvPr id="4" name="Arrow: Left-Right 3">
            <a:extLst>
              <a:ext uri="{FF2B5EF4-FFF2-40B4-BE49-F238E27FC236}">
                <a16:creationId xmlns:a16="http://schemas.microsoft.com/office/drawing/2014/main" xmlns="" id="{FBCB325E-2543-4061-BA60-CE93F648E8B8}"/>
              </a:ext>
            </a:extLst>
          </p:cNvPr>
          <p:cNvSpPr/>
          <p:nvPr/>
        </p:nvSpPr>
        <p:spPr>
          <a:xfrm>
            <a:off x="834253" y="1843848"/>
            <a:ext cx="2646207" cy="33227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Arrow: Down 8">
            <a:extLst>
              <a:ext uri="{FF2B5EF4-FFF2-40B4-BE49-F238E27FC236}">
                <a16:creationId xmlns:a16="http://schemas.microsoft.com/office/drawing/2014/main" xmlns="" id="{6F39FA0F-D6A8-4DF3-99F1-CEF410E6DDE4}"/>
              </a:ext>
            </a:extLst>
          </p:cNvPr>
          <p:cNvSpPr/>
          <p:nvPr/>
        </p:nvSpPr>
        <p:spPr>
          <a:xfrm rot="3453558" flipH="1">
            <a:off x="3972750" y="2678156"/>
            <a:ext cx="130148" cy="1002575"/>
          </a:xfrm>
          <a:prstGeom prst="down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xmlns="" id="{91A67E25-9CCF-49D9-B3E1-04FBE0EC8D4C}"/>
              </a:ext>
            </a:extLst>
          </p:cNvPr>
          <p:cNvSpPr>
            <a:spLocks noGrp="1"/>
          </p:cNvSpPr>
          <p:nvPr>
            <p:ph type="sldNum" sz="quarter" idx="12"/>
          </p:nvPr>
        </p:nvSpPr>
        <p:spPr/>
        <p:txBody>
          <a:bodyPr/>
          <a:lstStyle/>
          <a:p>
            <a:fld id="{78C9FED6-5643-491D-A880-49ECC1D2F6FF}" type="slidenum">
              <a:rPr lang="en-US" smtClean="0"/>
              <a:t>6</a:t>
            </a:fld>
            <a:endParaRPr lang="en-US"/>
          </a:p>
        </p:txBody>
      </p:sp>
    </p:spTree>
    <p:extLst>
      <p:ext uri="{BB962C8B-B14F-4D97-AF65-F5344CB8AC3E}">
        <p14:creationId xmlns:p14="http://schemas.microsoft.com/office/powerpoint/2010/main" val="8432005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672D45-BF8F-4600-8ED0-7D1F301C4A83}"/>
              </a:ext>
            </a:extLst>
          </p:cNvPr>
          <p:cNvSpPr>
            <a:spLocks noGrp="1"/>
          </p:cNvSpPr>
          <p:nvPr>
            <p:ph type="title"/>
          </p:nvPr>
        </p:nvSpPr>
        <p:spPr>
          <a:xfrm>
            <a:off x="513811" y="307091"/>
            <a:ext cx="7886700" cy="994172"/>
          </a:xfrm>
        </p:spPr>
        <p:txBody>
          <a:bodyPr>
            <a:normAutofit/>
          </a:bodyPr>
          <a:lstStyle/>
          <a:p>
            <a:r>
              <a:rPr lang="en-US" sz="3600" dirty="0">
                <a:ln>
                  <a:solidFill>
                    <a:schemeClr val="accent1">
                      <a:lumMod val="50000"/>
                    </a:schemeClr>
                  </a:solidFill>
                </a:ln>
                <a:solidFill>
                  <a:schemeClr val="accent2"/>
                </a:solidFill>
                <a:effectLst>
                  <a:outerShdw blurRad="50800" dist="38100" dir="2700000" algn="tl" rotWithShape="0">
                    <a:prstClr val="black">
                      <a:alpha val="40000"/>
                    </a:prstClr>
                  </a:outerShdw>
                </a:effectLst>
              </a:rPr>
              <a:t>CONTRACT FUNDING</a:t>
            </a:r>
            <a:endParaRPr lang="en-US" sz="3600" dirty="0"/>
          </a:p>
        </p:txBody>
      </p:sp>
      <p:sp>
        <p:nvSpPr>
          <p:cNvPr id="33" name="Line 6">
            <a:extLst>
              <a:ext uri="{FF2B5EF4-FFF2-40B4-BE49-F238E27FC236}">
                <a16:creationId xmlns:a16="http://schemas.microsoft.com/office/drawing/2014/main" xmlns="" id="{8A765A3D-19E4-468B-BDB9-A31A1E81B1F6}"/>
              </a:ext>
            </a:extLst>
          </p:cNvPr>
          <p:cNvSpPr>
            <a:spLocks noChangeShapeType="1"/>
          </p:cNvSpPr>
          <p:nvPr/>
        </p:nvSpPr>
        <p:spPr bwMode="auto">
          <a:xfrm>
            <a:off x="474518" y="5135372"/>
            <a:ext cx="4024313" cy="1191"/>
          </a:xfrm>
          <a:prstGeom prst="line">
            <a:avLst/>
          </a:prstGeom>
          <a:noFill/>
          <a:ln w="28575">
            <a:solidFill>
              <a:schemeClr val="tx1"/>
            </a:solidFill>
            <a:round/>
            <a:headEnd/>
            <a:tailEnd/>
          </a:ln>
        </p:spPr>
        <p:txBody>
          <a:bodyPr wrap="none" anchor="ctr"/>
          <a:lstStyle/>
          <a:p>
            <a:endParaRPr lang="en-US" sz="1350"/>
          </a:p>
        </p:txBody>
      </p:sp>
      <p:sp>
        <p:nvSpPr>
          <p:cNvPr id="42" name="Line 7">
            <a:extLst>
              <a:ext uri="{FF2B5EF4-FFF2-40B4-BE49-F238E27FC236}">
                <a16:creationId xmlns:a16="http://schemas.microsoft.com/office/drawing/2014/main" xmlns="" id="{05182123-67F2-4B4E-A7A8-B9305812EA83}"/>
              </a:ext>
            </a:extLst>
          </p:cNvPr>
          <p:cNvSpPr>
            <a:spLocks noChangeShapeType="1"/>
          </p:cNvSpPr>
          <p:nvPr/>
        </p:nvSpPr>
        <p:spPr bwMode="auto">
          <a:xfrm>
            <a:off x="4498831" y="5135372"/>
            <a:ext cx="402431" cy="1191"/>
          </a:xfrm>
          <a:prstGeom prst="line">
            <a:avLst/>
          </a:prstGeom>
          <a:noFill/>
          <a:ln w="28575">
            <a:solidFill>
              <a:srgbClr val="0070C0"/>
            </a:solidFill>
            <a:prstDash val="dash"/>
            <a:round/>
            <a:headEnd/>
            <a:tailEnd/>
          </a:ln>
        </p:spPr>
        <p:txBody>
          <a:bodyPr wrap="none" anchor="ctr"/>
          <a:lstStyle/>
          <a:p>
            <a:endParaRPr lang="en-US" sz="1350"/>
          </a:p>
        </p:txBody>
      </p:sp>
      <p:sp>
        <p:nvSpPr>
          <p:cNvPr id="43" name="Line 8">
            <a:extLst>
              <a:ext uri="{FF2B5EF4-FFF2-40B4-BE49-F238E27FC236}">
                <a16:creationId xmlns:a16="http://schemas.microsoft.com/office/drawing/2014/main" xmlns="" id="{AEB07034-D3A0-4012-87FC-4D6D8B0B15FF}"/>
              </a:ext>
            </a:extLst>
          </p:cNvPr>
          <p:cNvSpPr>
            <a:spLocks noChangeShapeType="1"/>
          </p:cNvSpPr>
          <p:nvPr/>
        </p:nvSpPr>
        <p:spPr bwMode="auto">
          <a:xfrm flipV="1">
            <a:off x="4901262" y="2019506"/>
            <a:ext cx="1191" cy="3115866"/>
          </a:xfrm>
          <a:prstGeom prst="line">
            <a:avLst/>
          </a:prstGeom>
          <a:noFill/>
          <a:ln w="28575">
            <a:solidFill>
              <a:srgbClr val="0070C0"/>
            </a:solidFill>
            <a:prstDash val="dash"/>
            <a:round/>
            <a:headEnd/>
            <a:tailEnd/>
          </a:ln>
        </p:spPr>
        <p:txBody>
          <a:bodyPr wrap="none" anchor="ctr"/>
          <a:lstStyle/>
          <a:p>
            <a:endParaRPr lang="en-US" sz="1350"/>
          </a:p>
        </p:txBody>
      </p:sp>
      <p:sp>
        <p:nvSpPr>
          <p:cNvPr id="45" name="Freeform 9">
            <a:extLst>
              <a:ext uri="{FF2B5EF4-FFF2-40B4-BE49-F238E27FC236}">
                <a16:creationId xmlns:a16="http://schemas.microsoft.com/office/drawing/2014/main" xmlns="" id="{C32AA4B0-DBD9-44A5-ADDC-CE27254D0DAD}"/>
              </a:ext>
            </a:extLst>
          </p:cNvPr>
          <p:cNvSpPr>
            <a:spLocks/>
          </p:cNvSpPr>
          <p:nvPr/>
        </p:nvSpPr>
        <p:spPr bwMode="auto">
          <a:xfrm>
            <a:off x="543575" y="3618516"/>
            <a:ext cx="2326481" cy="1516856"/>
          </a:xfrm>
          <a:custGeom>
            <a:avLst/>
            <a:gdLst>
              <a:gd name="T0" fmla="*/ 0 w 1680"/>
              <a:gd name="T1" fmla="*/ 1353 h 1200"/>
              <a:gd name="T2" fmla="*/ 844 w 1680"/>
              <a:gd name="T3" fmla="*/ 1028 h 1200"/>
              <a:gd name="T4" fmla="*/ 1363 w 1680"/>
              <a:gd name="T5" fmla="*/ 541 h 1200"/>
              <a:gd name="T6" fmla="*/ 2273 w 1680"/>
              <a:gd name="T7" fmla="*/ 0 h 1200"/>
              <a:gd name="T8" fmla="*/ 0 60000 65536"/>
              <a:gd name="T9" fmla="*/ 0 60000 65536"/>
              <a:gd name="T10" fmla="*/ 0 60000 65536"/>
              <a:gd name="T11" fmla="*/ 0 60000 65536"/>
              <a:gd name="T12" fmla="*/ 0 w 1680"/>
              <a:gd name="T13" fmla="*/ 0 h 1200"/>
              <a:gd name="T14" fmla="*/ 1680 w 1680"/>
              <a:gd name="T15" fmla="*/ 1200 h 1200"/>
            </a:gdLst>
            <a:ahLst/>
            <a:cxnLst>
              <a:cxn ang="T8">
                <a:pos x="T0" y="T1"/>
              </a:cxn>
              <a:cxn ang="T9">
                <a:pos x="T2" y="T3"/>
              </a:cxn>
              <a:cxn ang="T10">
                <a:pos x="T4" y="T5"/>
              </a:cxn>
              <a:cxn ang="T11">
                <a:pos x="T6" y="T7"/>
              </a:cxn>
            </a:cxnLst>
            <a:rect l="T12" t="T13" r="T14" b="T15"/>
            <a:pathLst>
              <a:path w="1680" h="1200">
                <a:moveTo>
                  <a:pt x="0" y="1200"/>
                </a:moveTo>
                <a:cubicBezTo>
                  <a:pt x="228" y="1116"/>
                  <a:pt x="456" y="1032"/>
                  <a:pt x="624" y="912"/>
                </a:cubicBezTo>
                <a:cubicBezTo>
                  <a:pt x="792" y="792"/>
                  <a:pt x="832" y="632"/>
                  <a:pt x="1008" y="480"/>
                </a:cubicBezTo>
                <a:cubicBezTo>
                  <a:pt x="1184" y="328"/>
                  <a:pt x="1432" y="164"/>
                  <a:pt x="1680" y="0"/>
                </a:cubicBezTo>
              </a:path>
            </a:pathLst>
          </a:custGeom>
          <a:noFill/>
          <a:ln w="38100" cmpd="sng">
            <a:solidFill>
              <a:schemeClr val="accent6">
                <a:lumMod val="75000"/>
              </a:schemeClr>
            </a:solidFill>
            <a:round/>
            <a:headEnd/>
            <a:tailEnd/>
          </a:ln>
        </p:spPr>
        <p:txBody>
          <a:bodyPr wrap="none" anchor="ctr"/>
          <a:lstStyle/>
          <a:p>
            <a:endParaRPr lang="en-US" sz="1350">
              <a:solidFill>
                <a:schemeClr val="accent6">
                  <a:lumMod val="50000"/>
                </a:schemeClr>
              </a:solidFill>
            </a:endParaRPr>
          </a:p>
        </p:txBody>
      </p:sp>
      <p:sp>
        <p:nvSpPr>
          <p:cNvPr id="46" name="Freeform 10">
            <a:extLst>
              <a:ext uri="{FF2B5EF4-FFF2-40B4-BE49-F238E27FC236}">
                <a16:creationId xmlns:a16="http://schemas.microsoft.com/office/drawing/2014/main" xmlns="" id="{0F08B964-3B7A-4B49-8641-EE89862678B8}"/>
              </a:ext>
            </a:extLst>
          </p:cNvPr>
          <p:cNvSpPr>
            <a:spLocks/>
          </p:cNvSpPr>
          <p:nvPr/>
        </p:nvSpPr>
        <p:spPr bwMode="auto">
          <a:xfrm>
            <a:off x="543575" y="3913791"/>
            <a:ext cx="2345531" cy="1221581"/>
          </a:xfrm>
          <a:custGeom>
            <a:avLst/>
            <a:gdLst>
              <a:gd name="T0" fmla="*/ 0 w 1680"/>
              <a:gd name="T1" fmla="*/ 1097 h 960"/>
              <a:gd name="T2" fmla="*/ 726 w 1680"/>
              <a:gd name="T3" fmla="*/ 932 h 960"/>
              <a:gd name="T4" fmla="*/ 1519 w 1680"/>
              <a:gd name="T5" fmla="*/ 548 h 960"/>
              <a:gd name="T6" fmla="*/ 2310 w 1680"/>
              <a:gd name="T7" fmla="*/ 0 h 960"/>
              <a:gd name="T8" fmla="*/ 0 60000 65536"/>
              <a:gd name="T9" fmla="*/ 0 60000 65536"/>
              <a:gd name="T10" fmla="*/ 0 60000 65536"/>
              <a:gd name="T11" fmla="*/ 0 60000 65536"/>
              <a:gd name="T12" fmla="*/ 0 w 1680"/>
              <a:gd name="T13" fmla="*/ 0 h 960"/>
              <a:gd name="T14" fmla="*/ 1680 w 1680"/>
              <a:gd name="T15" fmla="*/ 960 h 960"/>
            </a:gdLst>
            <a:ahLst/>
            <a:cxnLst>
              <a:cxn ang="T8">
                <a:pos x="T0" y="T1"/>
              </a:cxn>
              <a:cxn ang="T9">
                <a:pos x="T2" y="T3"/>
              </a:cxn>
              <a:cxn ang="T10">
                <a:pos x="T4" y="T5"/>
              </a:cxn>
              <a:cxn ang="T11">
                <a:pos x="T6" y="T7"/>
              </a:cxn>
            </a:cxnLst>
            <a:rect l="T12" t="T13" r="T14" b="T15"/>
            <a:pathLst>
              <a:path w="1680" h="960">
                <a:moveTo>
                  <a:pt x="0" y="960"/>
                </a:moveTo>
                <a:cubicBezTo>
                  <a:pt x="172" y="928"/>
                  <a:pt x="344" y="896"/>
                  <a:pt x="528" y="816"/>
                </a:cubicBezTo>
                <a:cubicBezTo>
                  <a:pt x="712" y="736"/>
                  <a:pt x="912" y="616"/>
                  <a:pt x="1104" y="480"/>
                </a:cubicBezTo>
                <a:cubicBezTo>
                  <a:pt x="1296" y="344"/>
                  <a:pt x="1600" y="40"/>
                  <a:pt x="1680" y="0"/>
                </a:cubicBezTo>
              </a:path>
            </a:pathLst>
          </a:custGeom>
          <a:noFill/>
          <a:ln w="38100" cmpd="sng">
            <a:solidFill>
              <a:schemeClr val="accent2"/>
            </a:solidFill>
            <a:round/>
            <a:headEnd/>
            <a:tailEnd/>
          </a:ln>
        </p:spPr>
        <p:txBody>
          <a:bodyPr wrap="none" anchor="ctr"/>
          <a:lstStyle/>
          <a:p>
            <a:endParaRPr lang="en-US" sz="1350"/>
          </a:p>
        </p:txBody>
      </p:sp>
      <p:sp>
        <p:nvSpPr>
          <p:cNvPr id="48" name="Text Box 12">
            <a:extLst>
              <a:ext uri="{FF2B5EF4-FFF2-40B4-BE49-F238E27FC236}">
                <a16:creationId xmlns:a16="http://schemas.microsoft.com/office/drawing/2014/main" xmlns="" id="{52B7A0E3-B13F-4667-BA53-D68F3CAA3486}"/>
              </a:ext>
            </a:extLst>
          </p:cNvPr>
          <p:cNvSpPr txBox="1">
            <a:spLocks noChangeArrowheads="1"/>
          </p:cNvSpPr>
          <p:nvPr/>
        </p:nvSpPr>
        <p:spPr bwMode="auto">
          <a:xfrm>
            <a:off x="178054" y="3460162"/>
            <a:ext cx="336947" cy="369332"/>
          </a:xfrm>
          <a:prstGeom prst="rect">
            <a:avLst/>
          </a:prstGeom>
          <a:noFill/>
          <a:ln w="9525">
            <a:noFill/>
            <a:miter lim="800000"/>
            <a:headEnd/>
            <a:tailEnd/>
          </a:ln>
        </p:spPr>
        <p:txBody>
          <a:bodyPr>
            <a:spAutoFit/>
          </a:bodyPr>
          <a:lstStyle/>
          <a:p>
            <a:pPr algn="ctr" eaLnBrk="0" hangingPunct="0"/>
            <a:r>
              <a:rPr lang="en-US">
                <a:latin typeface="Trebuchet MS" pitchFamily="34" charset="0"/>
              </a:rPr>
              <a:t>$</a:t>
            </a:r>
          </a:p>
        </p:txBody>
      </p:sp>
      <p:sp>
        <p:nvSpPr>
          <p:cNvPr id="49" name="Text Box 13">
            <a:extLst>
              <a:ext uri="{FF2B5EF4-FFF2-40B4-BE49-F238E27FC236}">
                <a16:creationId xmlns:a16="http://schemas.microsoft.com/office/drawing/2014/main" xmlns="" id="{78E548DA-3F2D-4BEE-90FB-DF4EF4ACFDD6}"/>
              </a:ext>
            </a:extLst>
          </p:cNvPr>
          <p:cNvSpPr txBox="1">
            <a:spLocks noChangeArrowheads="1"/>
          </p:cNvSpPr>
          <p:nvPr/>
        </p:nvSpPr>
        <p:spPr bwMode="auto">
          <a:xfrm>
            <a:off x="2453932" y="1763802"/>
            <a:ext cx="870347" cy="276999"/>
          </a:xfrm>
          <a:prstGeom prst="rect">
            <a:avLst/>
          </a:prstGeom>
          <a:noFill/>
          <a:ln w="9525">
            <a:noFill/>
            <a:miter lim="800000"/>
            <a:headEnd/>
            <a:tailEnd/>
          </a:ln>
        </p:spPr>
        <p:txBody>
          <a:bodyPr wrap="square">
            <a:spAutoFit/>
          </a:bodyPr>
          <a:lstStyle/>
          <a:p>
            <a:pPr algn="ctr" eaLnBrk="0" hangingPunct="0"/>
            <a:r>
              <a:rPr lang="en-US" sz="1200" dirty="0">
                <a:latin typeface="Trebuchet MS" pitchFamily="34" charset="0"/>
              </a:rPr>
              <a:t>Time Now</a:t>
            </a:r>
          </a:p>
        </p:txBody>
      </p:sp>
      <p:sp>
        <p:nvSpPr>
          <p:cNvPr id="51" name="Text Box 15">
            <a:extLst>
              <a:ext uri="{FF2B5EF4-FFF2-40B4-BE49-F238E27FC236}">
                <a16:creationId xmlns:a16="http://schemas.microsoft.com/office/drawing/2014/main" xmlns="" id="{FF0274DB-7A34-4120-8C7A-971A68079585}"/>
              </a:ext>
            </a:extLst>
          </p:cNvPr>
          <p:cNvSpPr txBox="1">
            <a:spLocks noChangeArrowheads="1"/>
          </p:cNvSpPr>
          <p:nvPr/>
        </p:nvSpPr>
        <p:spPr bwMode="auto">
          <a:xfrm>
            <a:off x="2935720" y="4524581"/>
            <a:ext cx="603647" cy="261610"/>
          </a:xfrm>
          <a:prstGeom prst="rect">
            <a:avLst/>
          </a:prstGeom>
          <a:noFill/>
          <a:ln w="9525">
            <a:noFill/>
            <a:miter lim="800000"/>
            <a:headEnd/>
            <a:tailEnd/>
          </a:ln>
        </p:spPr>
        <p:txBody>
          <a:bodyPr>
            <a:spAutoFit/>
          </a:bodyPr>
          <a:lstStyle/>
          <a:p>
            <a:pPr algn="ctr" eaLnBrk="0" hangingPunct="0"/>
            <a:r>
              <a:rPr lang="en-US" sz="1100" b="1" dirty="0">
                <a:solidFill>
                  <a:schemeClr val="accent2">
                    <a:lumMod val="75000"/>
                  </a:schemeClr>
                </a:solidFill>
                <a:latin typeface="Trebuchet MS" pitchFamily="34" charset="0"/>
              </a:rPr>
              <a:t>BCWP</a:t>
            </a:r>
          </a:p>
        </p:txBody>
      </p:sp>
      <p:sp>
        <p:nvSpPr>
          <p:cNvPr id="52" name="Text Box 16">
            <a:extLst>
              <a:ext uri="{FF2B5EF4-FFF2-40B4-BE49-F238E27FC236}">
                <a16:creationId xmlns:a16="http://schemas.microsoft.com/office/drawing/2014/main" xmlns="" id="{C54B448B-E3D0-4A7F-B884-DDFA794CB1E5}"/>
              </a:ext>
            </a:extLst>
          </p:cNvPr>
          <p:cNvSpPr txBox="1">
            <a:spLocks noChangeArrowheads="1"/>
          </p:cNvSpPr>
          <p:nvPr/>
        </p:nvSpPr>
        <p:spPr bwMode="auto">
          <a:xfrm>
            <a:off x="1977682" y="4038600"/>
            <a:ext cx="618260" cy="261610"/>
          </a:xfrm>
          <a:prstGeom prst="rect">
            <a:avLst/>
          </a:prstGeom>
          <a:noFill/>
          <a:ln w="9525">
            <a:noFill/>
            <a:miter lim="800000"/>
            <a:headEnd/>
            <a:tailEnd/>
          </a:ln>
        </p:spPr>
        <p:txBody>
          <a:bodyPr wrap="square">
            <a:spAutoFit/>
          </a:bodyPr>
          <a:lstStyle/>
          <a:p>
            <a:pPr algn="ctr" eaLnBrk="0" hangingPunct="0"/>
            <a:r>
              <a:rPr lang="en-US" sz="1100" b="1" dirty="0">
                <a:solidFill>
                  <a:schemeClr val="accent6">
                    <a:lumMod val="50000"/>
                  </a:schemeClr>
                </a:solidFill>
                <a:latin typeface="Trebuchet MS" pitchFamily="34" charset="0"/>
              </a:rPr>
              <a:t>ACWP</a:t>
            </a:r>
            <a:endParaRPr lang="en-US" sz="900" b="1" dirty="0">
              <a:solidFill>
                <a:schemeClr val="accent6">
                  <a:lumMod val="50000"/>
                </a:schemeClr>
              </a:solidFill>
              <a:latin typeface="Trebuchet MS" pitchFamily="34" charset="0"/>
            </a:endParaRPr>
          </a:p>
        </p:txBody>
      </p:sp>
      <p:sp>
        <p:nvSpPr>
          <p:cNvPr id="53" name="Text Box 17">
            <a:extLst>
              <a:ext uri="{FF2B5EF4-FFF2-40B4-BE49-F238E27FC236}">
                <a16:creationId xmlns:a16="http://schemas.microsoft.com/office/drawing/2014/main" xmlns="" id="{DF189B75-F305-4107-9D10-6EC4FEA2771C}"/>
              </a:ext>
            </a:extLst>
          </p:cNvPr>
          <p:cNvSpPr txBox="1">
            <a:spLocks noChangeArrowheads="1"/>
          </p:cNvSpPr>
          <p:nvPr/>
        </p:nvSpPr>
        <p:spPr bwMode="auto">
          <a:xfrm>
            <a:off x="5178679" y="2219531"/>
            <a:ext cx="465415" cy="261610"/>
          </a:xfrm>
          <a:prstGeom prst="rect">
            <a:avLst/>
          </a:prstGeom>
          <a:noFill/>
          <a:ln w="9525">
            <a:noFill/>
            <a:miter lim="800000"/>
            <a:headEnd/>
            <a:tailEnd/>
          </a:ln>
        </p:spPr>
        <p:txBody>
          <a:bodyPr wrap="square">
            <a:spAutoFit/>
          </a:bodyPr>
          <a:lstStyle/>
          <a:p>
            <a:pPr eaLnBrk="0" hangingPunct="0"/>
            <a:r>
              <a:rPr lang="en-US" sz="1100" b="1" dirty="0">
                <a:latin typeface="Trebuchet MS" pitchFamily="34" charset="0"/>
              </a:rPr>
              <a:t>EAC</a:t>
            </a:r>
          </a:p>
        </p:txBody>
      </p:sp>
      <p:sp>
        <p:nvSpPr>
          <p:cNvPr id="55" name="Line 19">
            <a:extLst>
              <a:ext uri="{FF2B5EF4-FFF2-40B4-BE49-F238E27FC236}">
                <a16:creationId xmlns:a16="http://schemas.microsoft.com/office/drawing/2014/main" xmlns="" id="{D43C9775-B63A-4CE6-BA35-23142085DCED}"/>
              </a:ext>
            </a:extLst>
          </p:cNvPr>
          <p:cNvSpPr>
            <a:spLocks noChangeShapeType="1"/>
          </p:cNvSpPr>
          <p:nvPr/>
        </p:nvSpPr>
        <p:spPr bwMode="auto">
          <a:xfrm flipH="1" flipV="1">
            <a:off x="4919122" y="2337403"/>
            <a:ext cx="247650" cy="1191"/>
          </a:xfrm>
          <a:prstGeom prst="line">
            <a:avLst/>
          </a:prstGeom>
          <a:noFill/>
          <a:ln w="9525">
            <a:solidFill>
              <a:schemeClr val="tx1"/>
            </a:solidFill>
            <a:round/>
            <a:headEnd/>
            <a:tailEnd type="triangle" w="med" len="med"/>
          </a:ln>
        </p:spPr>
        <p:txBody>
          <a:bodyPr wrap="none" anchor="ctr"/>
          <a:lstStyle/>
          <a:p>
            <a:endParaRPr lang="en-US" sz="1350"/>
          </a:p>
        </p:txBody>
      </p:sp>
      <p:sp>
        <p:nvSpPr>
          <p:cNvPr id="56" name="Freeform 21">
            <a:extLst>
              <a:ext uri="{FF2B5EF4-FFF2-40B4-BE49-F238E27FC236}">
                <a16:creationId xmlns:a16="http://schemas.microsoft.com/office/drawing/2014/main" xmlns="" id="{B0A6EC2A-D40E-4731-B3CA-F12542E8C6AB}"/>
              </a:ext>
            </a:extLst>
          </p:cNvPr>
          <p:cNvSpPr>
            <a:spLocks/>
          </p:cNvSpPr>
          <p:nvPr/>
        </p:nvSpPr>
        <p:spPr bwMode="auto">
          <a:xfrm>
            <a:off x="2889107" y="2325496"/>
            <a:ext cx="2030016" cy="1282304"/>
          </a:xfrm>
          <a:custGeom>
            <a:avLst/>
            <a:gdLst>
              <a:gd name="T0" fmla="*/ 0 w 1440"/>
              <a:gd name="T1" fmla="*/ 1272 h 912"/>
              <a:gd name="T2" fmla="*/ 462 w 1440"/>
              <a:gd name="T3" fmla="*/ 938 h 912"/>
              <a:gd name="T4" fmla="*/ 1124 w 1440"/>
              <a:gd name="T5" fmla="*/ 402 h 912"/>
              <a:gd name="T6" fmla="*/ 1983 w 1440"/>
              <a:gd name="T7" fmla="*/ 0 h 912"/>
              <a:gd name="T8" fmla="*/ 0 60000 65536"/>
              <a:gd name="T9" fmla="*/ 0 60000 65536"/>
              <a:gd name="T10" fmla="*/ 0 60000 65536"/>
              <a:gd name="T11" fmla="*/ 0 60000 65536"/>
              <a:gd name="T12" fmla="*/ 0 w 1440"/>
              <a:gd name="T13" fmla="*/ 0 h 912"/>
              <a:gd name="T14" fmla="*/ 1440 w 1440"/>
              <a:gd name="T15" fmla="*/ 912 h 912"/>
            </a:gdLst>
            <a:ahLst/>
            <a:cxnLst>
              <a:cxn ang="T8">
                <a:pos x="T0" y="T1"/>
              </a:cxn>
              <a:cxn ang="T9">
                <a:pos x="T2" y="T3"/>
              </a:cxn>
              <a:cxn ang="T10">
                <a:pos x="T4" y="T5"/>
              </a:cxn>
              <a:cxn ang="T11">
                <a:pos x="T6" y="T7"/>
              </a:cxn>
            </a:cxnLst>
            <a:rect l="T12" t="T13" r="T14" b="T15"/>
            <a:pathLst>
              <a:path w="1440" h="912">
                <a:moveTo>
                  <a:pt x="0" y="912"/>
                </a:moveTo>
                <a:cubicBezTo>
                  <a:pt x="100" y="844"/>
                  <a:pt x="200" y="776"/>
                  <a:pt x="336" y="672"/>
                </a:cubicBezTo>
                <a:cubicBezTo>
                  <a:pt x="472" y="568"/>
                  <a:pt x="632" y="400"/>
                  <a:pt x="816" y="288"/>
                </a:cubicBezTo>
                <a:cubicBezTo>
                  <a:pt x="1000" y="176"/>
                  <a:pt x="1220" y="88"/>
                  <a:pt x="1440" y="0"/>
                </a:cubicBezTo>
              </a:path>
            </a:pathLst>
          </a:custGeom>
          <a:noFill/>
          <a:ln w="38100" cap="flat" cmpd="sng">
            <a:solidFill>
              <a:srgbClr val="CC0066"/>
            </a:solidFill>
            <a:prstDash val="dash"/>
            <a:round/>
            <a:headEnd/>
            <a:tailEnd/>
          </a:ln>
        </p:spPr>
        <p:txBody>
          <a:bodyPr wrap="none" anchor="ctr"/>
          <a:lstStyle/>
          <a:p>
            <a:endParaRPr lang="en-US" sz="1350"/>
          </a:p>
        </p:txBody>
      </p:sp>
      <p:sp>
        <p:nvSpPr>
          <p:cNvPr id="58" name="Text Box 22">
            <a:extLst>
              <a:ext uri="{FF2B5EF4-FFF2-40B4-BE49-F238E27FC236}">
                <a16:creationId xmlns:a16="http://schemas.microsoft.com/office/drawing/2014/main" xmlns="" id="{6C5B69C5-569F-448D-BD91-8B38D30602A3}"/>
              </a:ext>
            </a:extLst>
          </p:cNvPr>
          <p:cNvSpPr txBox="1">
            <a:spLocks noChangeArrowheads="1"/>
          </p:cNvSpPr>
          <p:nvPr/>
        </p:nvSpPr>
        <p:spPr bwMode="auto">
          <a:xfrm>
            <a:off x="3552285" y="3732839"/>
            <a:ext cx="934044" cy="415498"/>
          </a:xfrm>
          <a:prstGeom prst="rect">
            <a:avLst/>
          </a:prstGeom>
          <a:noFill/>
          <a:ln w="9525">
            <a:noFill/>
            <a:miter lim="800000"/>
            <a:headEnd/>
            <a:tailEnd/>
          </a:ln>
        </p:spPr>
        <p:txBody>
          <a:bodyPr wrap="square">
            <a:spAutoFit/>
          </a:bodyPr>
          <a:lstStyle/>
          <a:p>
            <a:pPr algn="ctr" eaLnBrk="0" hangingPunct="0"/>
            <a:r>
              <a:rPr lang="en-US" sz="1050" b="1" dirty="0">
                <a:solidFill>
                  <a:srgbClr val="C00000"/>
                </a:solidFill>
                <a:latin typeface="Trebuchet MS" pitchFamily="34" charset="0"/>
              </a:rPr>
              <a:t>Estimate To Complete</a:t>
            </a:r>
          </a:p>
        </p:txBody>
      </p:sp>
      <p:sp>
        <p:nvSpPr>
          <p:cNvPr id="59" name="Line 23">
            <a:extLst>
              <a:ext uri="{FF2B5EF4-FFF2-40B4-BE49-F238E27FC236}">
                <a16:creationId xmlns:a16="http://schemas.microsoft.com/office/drawing/2014/main" xmlns="" id="{04A89227-B612-4335-A0DE-8381DEC39247}"/>
              </a:ext>
            </a:extLst>
          </p:cNvPr>
          <p:cNvSpPr>
            <a:spLocks noChangeShapeType="1"/>
          </p:cNvSpPr>
          <p:nvPr/>
        </p:nvSpPr>
        <p:spPr bwMode="auto">
          <a:xfrm flipV="1">
            <a:off x="4498831" y="2804127"/>
            <a:ext cx="1191" cy="2331244"/>
          </a:xfrm>
          <a:prstGeom prst="line">
            <a:avLst/>
          </a:prstGeom>
          <a:noFill/>
          <a:ln w="28575">
            <a:solidFill>
              <a:schemeClr val="tx1"/>
            </a:solidFill>
            <a:round/>
            <a:headEnd/>
            <a:tailEnd/>
          </a:ln>
        </p:spPr>
        <p:txBody>
          <a:bodyPr wrap="none" anchor="ctr"/>
          <a:lstStyle/>
          <a:p>
            <a:endParaRPr lang="en-US" sz="1350"/>
          </a:p>
        </p:txBody>
      </p:sp>
      <p:sp>
        <p:nvSpPr>
          <p:cNvPr id="61" name="Line 24">
            <a:extLst>
              <a:ext uri="{FF2B5EF4-FFF2-40B4-BE49-F238E27FC236}">
                <a16:creationId xmlns:a16="http://schemas.microsoft.com/office/drawing/2014/main" xmlns="" id="{DFEE9F0E-2B92-46EF-8BFC-9C0938032812}"/>
              </a:ext>
            </a:extLst>
          </p:cNvPr>
          <p:cNvSpPr>
            <a:spLocks noChangeShapeType="1"/>
          </p:cNvSpPr>
          <p:nvPr/>
        </p:nvSpPr>
        <p:spPr bwMode="auto">
          <a:xfrm flipV="1">
            <a:off x="2889106" y="2019506"/>
            <a:ext cx="2381" cy="3115866"/>
          </a:xfrm>
          <a:prstGeom prst="line">
            <a:avLst/>
          </a:prstGeom>
          <a:noFill/>
          <a:ln w="28575">
            <a:solidFill>
              <a:schemeClr val="bg2">
                <a:lumMod val="50000"/>
              </a:schemeClr>
            </a:solidFill>
            <a:prstDash val="dash"/>
            <a:round/>
            <a:headEnd/>
            <a:tailEnd/>
          </a:ln>
        </p:spPr>
        <p:txBody>
          <a:bodyPr wrap="none" anchor="ctr"/>
          <a:lstStyle/>
          <a:p>
            <a:endParaRPr lang="en-US" sz="1350" dirty="0">
              <a:highlight>
                <a:srgbClr val="FFFF00"/>
              </a:highlight>
            </a:endParaRPr>
          </a:p>
        </p:txBody>
      </p:sp>
      <p:sp>
        <p:nvSpPr>
          <p:cNvPr id="62" name="Line 25">
            <a:extLst>
              <a:ext uri="{FF2B5EF4-FFF2-40B4-BE49-F238E27FC236}">
                <a16:creationId xmlns:a16="http://schemas.microsoft.com/office/drawing/2014/main" xmlns="" id="{7F642645-5C5D-431E-AA7C-A08632A20976}"/>
              </a:ext>
            </a:extLst>
          </p:cNvPr>
          <p:cNvSpPr>
            <a:spLocks noChangeShapeType="1"/>
          </p:cNvSpPr>
          <p:nvPr/>
        </p:nvSpPr>
        <p:spPr bwMode="auto">
          <a:xfrm>
            <a:off x="543575" y="2019505"/>
            <a:ext cx="1191" cy="3176588"/>
          </a:xfrm>
          <a:prstGeom prst="line">
            <a:avLst/>
          </a:prstGeom>
          <a:noFill/>
          <a:ln w="28575">
            <a:solidFill>
              <a:schemeClr val="tx1"/>
            </a:solidFill>
            <a:round/>
            <a:headEnd/>
            <a:tailEnd/>
          </a:ln>
        </p:spPr>
        <p:txBody>
          <a:bodyPr wrap="none" anchor="ctr"/>
          <a:lstStyle/>
          <a:p>
            <a:endParaRPr lang="en-US" sz="1350"/>
          </a:p>
        </p:txBody>
      </p:sp>
      <p:sp>
        <p:nvSpPr>
          <p:cNvPr id="67" name="Text Box 38">
            <a:extLst>
              <a:ext uri="{FF2B5EF4-FFF2-40B4-BE49-F238E27FC236}">
                <a16:creationId xmlns:a16="http://schemas.microsoft.com/office/drawing/2014/main" xmlns="" id="{73E6EEAF-8B7D-466E-825C-04B021079C03}"/>
              </a:ext>
            </a:extLst>
          </p:cNvPr>
          <p:cNvSpPr txBox="1">
            <a:spLocks noChangeArrowheads="1"/>
          </p:cNvSpPr>
          <p:nvPr/>
        </p:nvSpPr>
        <p:spPr bwMode="auto">
          <a:xfrm>
            <a:off x="2944054" y="3950173"/>
            <a:ext cx="649130" cy="253916"/>
          </a:xfrm>
          <a:prstGeom prst="rect">
            <a:avLst/>
          </a:prstGeom>
          <a:noFill/>
          <a:ln w="9525">
            <a:noFill/>
            <a:miter lim="800000"/>
            <a:headEnd/>
            <a:tailEnd/>
          </a:ln>
        </p:spPr>
        <p:txBody>
          <a:bodyPr wrap="square">
            <a:spAutoFit/>
          </a:bodyPr>
          <a:lstStyle/>
          <a:p>
            <a:pPr algn="r" eaLnBrk="0" hangingPunct="0"/>
            <a:r>
              <a:rPr lang="en-US" sz="1050" b="1" dirty="0">
                <a:latin typeface="Trebuchet MS" pitchFamily="34" charset="0"/>
              </a:rPr>
              <a:t>BCWS</a:t>
            </a:r>
          </a:p>
        </p:txBody>
      </p:sp>
      <p:sp>
        <p:nvSpPr>
          <p:cNvPr id="68" name="Freeform 47">
            <a:extLst>
              <a:ext uri="{FF2B5EF4-FFF2-40B4-BE49-F238E27FC236}">
                <a16:creationId xmlns:a16="http://schemas.microsoft.com/office/drawing/2014/main" xmlns="" id="{10846866-6B42-4106-94E5-EAC7BD802B55}"/>
              </a:ext>
            </a:extLst>
          </p:cNvPr>
          <p:cNvSpPr>
            <a:spLocks/>
          </p:cNvSpPr>
          <p:nvPr/>
        </p:nvSpPr>
        <p:spPr bwMode="auto">
          <a:xfrm rot="10800000">
            <a:off x="543576" y="2809904"/>
            <a:ext cx="3917153" cy="2325468"/>
          </a:xfrm>
          <a:custGeom>
            <a:avLst/>
            <a:gdLst>
              <a:gd name="T0" fmla="*/ 0 w 3120"/>
              <a:gd name="T1" fmla="*/ 2141 h 1776"/>
              <a:gd name="T2" fmla="*/ 544 w 3120"/>
              <a:gd name="T3" fmla="*/ 1794 h 1776"/>
              <a:gd name="T4" fmla="*/ 1088 w 3120"/>
              <a:gd name="T5" fmla="*/ 1157 h 1776"/>
              <a:gd name="T6" fmla="*/ 1796 w 3120"/>
              <a:gd name="T7" fmla="*/ 579 h 1776"/>
              <a:gd name="T8" fmla="*/ 2830 w 3120"/>
              <a:gd name="T9" fmla="*/ 173 h 1776"/>
              <a:gd name="T10" fmla="*/ 3537 w 3120"/>
              <a:gd name="T11" fmla="*/ 0 h 1776"/>
              <a:gd name="T12" fmla="*/ 0 60000 65536"/>
              <a:gd name="T13" fmla="*/ 0 60000 65536"/>
              <a:gd name="T14" fmla="*/ 0 60000 65536"/>
              <a:gd name="T15" fmla="*/ 0 60000 65536"/>
              <a:gd name="T16" fmla="*/ 0 60000 65536"/>
              <a:gd name="T17" fmla="*/ 0 60000 65536"/>
              <a:gd name="T18" fmla="*/ 0 w 3120"/>
              <a:gd name="T19" fmla="*/ 0 h 1776"/>
              <a:gd name="T20" fmla="*/ 3120 w 3120"/>
              <a:gd name="T21" fmla="*/ 1776 h 1776"/>
            </a:gdLst>
            <a:ahLst/>
            <a:cxnLst>
              <a:cxn ang="T12">
                <a:pos x="T0" y="T1"/>
              </a:cxn>
              <a:cxn ang="T13">
                <a:pos x="T2" y="T3"/>
              </a:cxn>
              <a:cxn ang="T14">
                <a:pos x="T4" y="T5"/>
              </a:cxn>
              <a:cxn ang="T15">
                <a:pos x="T6" y="T7"/>
              </a:cxn>
              <a:cxn ang="T16">
                <a:pos x="T8" y="T9"/>
              </a:cxn>
              <a:cxn ang="T17">
                <a:pos x="T10" y="T11"/>
              </a:cxn>
            </a:cxnLst>
            <a:rect l="T18" t="T19" r="T20" b="T21"/>
            <a:pathLst>
              <a:path w="3120" h="1776">
                <a:moveTo>
                  <a:pt x="0" y="1776"/>
                </a:moveTo>
                <a:cubicBezTo>
                  <a:pt x="160" y="1700"/>
                  <a:pt x="320" y="1624"/>
                  <a:pt x="480" y="1488"/>
                </a:cubicBezTo>
                <a:cubicBezTo>
                  <a:pt x="640" y="1352"/>
                  <a:pt x="776" y="1128"/>
                  <a:pt x="960" y="960"/>
                </a:cubicBezTo>
                <a:cubicBezTo>
                  <a:pt x="1144" y="792"/>
                  <a:pt x="1328" y="616"/>
                  <a:pt x="1584" y="480"/>
                </a:cubicBezTo>
                <a:cubicBezTo>
                  <a:pt x="1840" y="344"/>
                  <a:pt x="2240" y="224"/>
                  <a:pt x="2496" y="144"/>
                </a:cubicBezTo>
                <a:cubicBezTo>
                  <a:pt x="2752" y="64"/>
                  <a:pt x="3000" y="0"/>
                  <a:pt x="3120" y="0"/>
                </a:cubicBezTo>
              </a:path>
            </a:pathLst>
          </a:custGeom>
          <a:noFill/>
          <a:ln w="38100" cap="flat" cmpd="sng">
            <a:solidFill>
              <a:schemeClr val="tx1"/>
            </a:solidFill>
            <a:prstDash val="sysDot"/>
            <a:round/>
            <a:headEnd/>
            <a:tailEnd/>
          </a:ln>
        </p:spPr>
        <p:txBody>
          <a:bodyPr wrap="none" anchor="ctr"/>
          <a:lstStyle/>
          <a:p>
            <a:endParaRPr lang="en-US" sz="1350"/>
          </a:p>
        </p:txBody>
      </p:sp>
      <p:sp>
        <p:nvSpPr>
          <p:cNvPr id="69" name="Oval 68">
            <a:extLst>
              <a:ext uri="{FF2B5EF4-FFF2-40B4-BE49-F238E27FC236}">
                <a16:creationId xmlns:a16="http://schemas.microsoft.com/office/drawing/2014/main" xmlns="" id="{C5E12D85-FE25-4B3C-AB95-BB88946A7175}"/>
              </a:ext>
            </a:extLst>
          </p:cNvPr>
          <p:cNvSpPr/>
          <p:nvPr/>
        </p:nvSpPr>
        <p:spPr bwMode="auto">
          <a:xfrm>
            <a:off x="4867447" y="2305256"/>
            <a:ext cx="63106" cy="80367"/>
          </a:xfrm>
          <a:prstGeom prst="ellipse">
            <a:avLst/>
          </a:prstGeom>
          <a:solidFill>
            <a:srgbClr val="CC0066"/>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fontAlgn="base">
              <a:spcBef>
                <a:spcPct val="0"/>
              </a:spcBef>
              <a:spcAft>
                <a:spcPct val="0"/>
              </a:spcAft>
            </a:pPr>
            <a:endParaRPr lang="en-US" sz="1350">
              <a:latin typeface="Arial" charset="0"/>
            </a:endParaRPr>
          </a:p>
        </p:txBody>
      </p:sp>
      <p:sp>
        <p:nvSpPr>
          <p:cNvPr id="70" name="Oval 69">
            <a:extLst>
              <a:ext uri="{FF2B5EF4-FFF2-40B4-BE49-F238E27FC236}">
                <a16:creationId xmlns:a16="http://schemas.microsoft.com/office/drawing/2014/main" xmlns="" id="{2252CFE2-ED61-4D66-98DE-4E5A88E29927}"/>
              </a:ext>
            </a:extLst>
          </p:cNvPr>
          <p:cNvSpPr/>
          <p:nvPr/>
        </p:nvSpPr>
        <p:spPr bwMode="auto">
          <a:xfrm>
            <a:off x="4460729" y="2762099"/>
            <a:ext cx="63106" cy="80367"/>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fontAlgn="base">
              <a:spcBef>
                <a:spcPct val="0"/>
              </a:spcBef>
              <a:spcAft>
                <a:spcPct val="0"/>
              </a:spcAft>
            </a:pPr>
            <a:endParaRPr lang="en-US" sz="1350">
              <a:latin typeface="Arial" charset="0"/>
            </a:endParaRPr>
          </a:p>
        </p:txBody>
      </p:sp>
      <p:sp>
        <p:nvSpPr>
          <p:cNvPr id="71" name="Text Box 17">
            <a:extLst>
              <a:ext uri="{FF2B5EF4-FFF2-40B4-BE49-F238E27FC236}">
                <a16:creationId xmlns:a16="http://schemas.microsoft.com/office/drawing/2014/main" xmlns="" id="{5D7A0B5F-879E-481F-8438-DCE609684C83}"/>
              </a:ext>
            </a:extLst>
          </p:cNvPr>
          <p:cNvSpPr txBox="1">
            <a:spLocks noChangeArrowheads="1"/>
          </p:cNvSpPr>
          <p:nvPr/>
        </p:nvSpPr>
        <p:spPr bwMode="auto">
          <a:xfrm>
            <a:off x="4853638" y="2699293"/>
            <a:ext cx="523279" cy="261610"/>
          </a:xfrm>
          <a:prstGeom prst="rect">
            <a:avLst/>
          </a:prstGeom>
          <a:noFill/>
          <a:ln w="9525">
            <a:noFill/>
            <a:miter lim="800000"/>
            <a:headEnd/>
            <a:tailEnd/>
          </a:ln>
        </p:spPr>
        <p:txBody>
          <a:bodyPr wrap="square">
            <a:spAutoFit/>
          </a:bodyPr>
          <a:lstStyle/>
          <a:p>
            <a:pPr eaLnBrk="0" hangingPunct="0"/>
            <a:r>
              <a:rPr lang="en-US" sz="1100" b="1" dirty="0">
                <a:latin typeface="Trebuchet MS" pitchFamily="34" charset="0"/>
              </a:rPr>
              <a:t>BAC</a:t>
            </a:r>
          </a:p>
        </p:txBody>
      </p:sp>
      <p:sp>
        <p:nvSpPr>
          <p:cNvPr id="72" name="Line 19">
            <a:extLst>
              <a:ext uri="{FF2B5EF4-FFF2-40B4-BE49-F238E27FC236}">
                <a16:creationId xmlns:a16="http://schemas.microsoft.com/office/drawing/2014/main" xmlns="" id="{0353BE5B-ED31-4335-BCFD-C2E5E44473B7}"/>
              </a:ext>
            </a:extLst>
          </p:cNvPr>
          <p:cNvSpPr>
            <a:spLocks noChangeShapeType="1"/>
          </p:cNvSpPr>
          <p:nvPr/>
        </p:nvSpPr>
        <p:spPr bwMode="auto">
          <a:xfrm flipH="1" flipV="1">
            <a:off x="4566469" y="2809904"/>
            <a:ext cx="300977" cy="0"/>
          </a:xfrm>
          <a:prstGeom prst="line">
            <a:avLst/>
          </a:prstGeom>
          <a:noFill/>
          <a:ln w="9525">
            <a:solidFill>
              <a:schemeClr val="tx1"/>
            </a:solidFill>
            <a:round/>
            <a:headEnd/>
            <a:tailEnd type="triangle" w="med" len="med"/>
          </a:ln>
        </p:spPr>
        <p:txBody>
          <a:bodyPr wrap="none" anchor="ctr"/>
          <a:lstStyle/>
          <a:p>
            <a:endParaRPr lang="en-US" sz="1350"/>
          </a:p>
        </p:txBody>
      </p:sp>
      <p:cxnSp>
        <p:nvCxnSpPr>
          <p:cNvPr id="73" name="Straight Connector 72">
            <a:extLst>
              <a:ext uri="{FF2B5EF4-FFF2-40B4-BE49-F238E27FC236}">
                <a16:creationId xmlns:a16="http://schemas.microsoft.com/office/drawing/2014/main" xmlns="" id="{A338FFD5-0519-4998-9D2C-F59B79475C6B}"/>
              </a:ext>
            </a:extLst>
          </p:cNvPr>
          <p:cNvCxnSpPr/>
          <p:nvPr/>
        </p:nvCxnSpPr>
        <p:spPr>
          <a:xfrm flipV="1">
            <a:off x="1099444" y="4421591"/>
            <a:ext cx="0" cy="40005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xmlns="" id="{32C76A3F-99D4-4F47-B1D7-1BC6B29E27DA}"/>
              </a:ext>
            </a:extLst>
          </p:cNvPr>
          <p:cNvCxnSpPr/>
          <p:nvPr/>
        </p:nvCxnSpPr>
        <p:spPr>
          <a:xfrm flipH="1">
            <a:off x="555481" y="4819856"/>
            <a:ext cx="558402"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xmlns="" id="{539F51DE-4F0C-4589-9986-AA5D850BE8EF}"/>
              </a:ext>
            </a:extLst>
          </p:cNvPr>
          <p:cNvCxnSpPr/>
          <p:nvPr/>
        </p:nvCxnSpPr>
        <p:spPr>
          <a:xfrm flipH="1">
            <a:off x="1087694" y="4434092"/>
            <a:ext cx="558402"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xmlns="" id="{8395D263-B04F-43B3-822B-C9488D85BDE2}"/>
              </a:ext>
            </a:extLst>
          </p:cNvPr>
          <p:cNvCxnSpPr/>
          <p:nvPr/>
        </p:nvCxnSpPr>
        <p:spPr>
          <a:xfrm flipV="1">
            <a:off x="1631804" y="4041185"/>
            <a:ext cx="0" cy="40005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xmlns="" id="{57A8DE82-7FFF-4152-9E04-8F199F987DAF}"/>
              </a:ext>
            </a:extLst>
          </p:cNvPr>
          <p:cNvCxnSpPr/>
          <p:nvPr/>
        </p:nvCxnSpPr>
        <p:spPr>
          <a:xfrm flipH="1">
            <a:off x="1617518" y="4050113"/>
            <a:ext cx="40005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xmlns="" id="{7C32C6BC-F3C0-4675-B996-E7A14F0F8451}"/>
              </a:ext>
            </a:extLst>
          </p:cNvPr>
          <p:cNvCxnSpPr/>
          <p:nvPr/>
        </p:nvCxnSpPr>
        <p:spPr>
          <a:xfrm flipV="1">
            <a:off x="2003282" y="3662966"/>
            <a:ext cx="0" cy="40005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xmlns="" id="{961665EF-CB8C-4EDB-8ED0-E3D7CBC9DDD6}"/>
              </a:ext>
            </a:extLst>
          </p:cNvPr>
          <p:cNvCxnSpPr/>
          <p:nvPr/>
        </p:nvCxnSpPr>
        <p:spPr>
          <a:xfrm flipH="1">
            <a:off x="2003282" y="3676856"/>
            <a:ext cx="642936"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xmlns="" id="{F193C975-BF2C-405A-81D5-5920FFDC21EC}"/>
              </a:ext>
            </a:extLst>
          </p:cNvPr>
          <p:cNvCxnSpPr/>
          <p:nvPr/>
        </p:nvCxnSpPr>
        <p:spPr>
          <a:xfrm flipV="1">
            <a:off x="2631932" y="3282163"/>
            <a:ext cx="0" cy="40005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xmlns="" id="{9BA0C9DD-06BF-4F21-80B8-C0165627D84B}"/>
              </a:ext>
            </a:extLst>
          </p:cNvPr>
          <p:cNvCxnSpPr>
            <a:cxnSpLocks/>
          </p:cNvCxnSpPr>
          <p:nvPr/>
        </p:nvCxnSpPr>
        <p:spPr>
          <a:xfrm flipH="1">
            <a:off x="2889106" y="3294663"/>
            <a:ext cx="328613" cy="0"/>
          </a:xfrm>
          <a:prstGeom prst="line">
            <a:avLst/>
          </a:prstGeom>
          <a:ln w="381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xmlns="" id="{8200BDD9-6E26-49A7-8D12-6863E6F388E8}"/>
              </a:ext>
            </a:extLst>
          </p:cNvPr>
          <p:cNvCxnSpPr/>
          <p:nvPr/>
        </p:nvCxnSpPr>
        <p:spPr>
          <a:xfrm flipV="1">
            <a:off x="3203432" y="2899970"/>
            <a:ext cx="0" cy="400050"/>
          </a:xfrm>
          <a:prstGeom prst="line">
            <a:avLst/>
          </a:prstGeom>
          <a:ln w="381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xmlns="" id="{353D79A7-C961-4D61-9D2D-03A3B84ACEA4}"/>
              </a:ext>
            </a:extLst>
          </p:cNvPr>
          <p:cNvCxnSpPr/>
          <p:nvPr/>
        </p:nvCxnSpPr>
        <p:spPr>
          <a:xfrm flipH="1">
            <a:off x="3196289" y="2914256"/>
            <a:ext cx="478629" cy="0"/>
          </a:xfrm>
          <a:prstGeom prst="line">
            <a:avLst/>
          </a:prstGeom>
          <a:ln w="381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xmlns="" id="{896A9FF5-9961-4E44-BC28-A7A34218ECDA}"/>
              </a:ext>
            </a:extLst>
          </p:cNvPr>
          <p:cNvCxnSpPr/>
          <p:nvPr/>
        </p:nvCxnSpPr>
        <p:spPr>
          <a:xfrm flipV="1">
            <a:off x="3662418" y="2528498"/>
            <a:ext cx="0" cy="400050"/>
          </a:xfrm>
          <a:prstGeom prst="line">
            <a:avLst/>
          </a:prstGeom>
          <a:ln w="381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xmlns="" id="{E36CC37D-08E4-405D-9801-EA26AB46D152}"/>
              </a:ext>
            </a:extLst>
          </p:cNvPr>
          <p:cNvCxnSpPr/>
          <p:nvPr/>
        </p:nvCxnSpPr>
        <p:spPr>
          <a:xfrm flipH="1">
            <a:off x="3650514" y="2540999"/>
            <a:ext cx="478629" cy="0"/>
          </a:xfrm>
          <a:prstGeom prst="line">
            <a:avLst/>
          </a:prstGeom>
          <a:ln w="381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xmlns="" id="{FDA7B7CD-A048-44F5-B673-04CC00409E48}"/>
              </a:ext>
            </a:extLst>
          </p:cNvPr>
          <p:cNvCxnSpPr/>
          <p:nvPr/>
        </p:nvCxnSpPr>
        <p:spPr>
          <a:xfrm flipH="1">
            <a:off x="4101330" y="2343951"/>
            <a:ext cx="761238" cy="0"/>
          </a:xfrm>
          <a:prstGeom prst="line">
            <a:avLst/>
          </a:prstGeom>
          <a:ln w="381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xmlns="" id="{89825BE7-7AAF-4DD5-901F-577CF2CC4662}"/>
              </a:ext>
            </a:extLst>
          </p:cNvPr>
          <p:cNvCxnSpPr/>
          <p:nvPr/>
        </p:nvCxnSpPr>
        <p:spPr>
          <a:xfrm flipV="1">
            <a:off x="4114261" y="2337403"/>
            <a:ext cx="0" cy="208954"/>
          </a:xfrm>
          <a:prstGeom prst="line">
            <a:avLst/>
          </a:prstGeom>
          <a:ln w="381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88" name="Line 19">
            <a:extLst>
              <a:ext uri="{FF2B5EF4-FFF2-40B4-BE49-F238E27FC236}">
                <a16:creationId xmlns:a16="http://schemas.microsoft.com/office/drawing/2014/main" xmlns="" id="{9E44116E-B7FB-4940-8226-CE2504C301B1}"/>
              </a:ext>
            </a:extLst>
          </p:cNvPr>
          <p:cNvSpPr>
            <a:spLocks noChangeShapeType="1"/>
          </p:cNvSpPr>
          <p:nvPr/>
        </p:nvSpPr>
        <p:spPr bwMode="auto">
          <a:xfrm flipH="1" flipV="1">
            <a:off x="3503468" y="3219656"/>
            <a:ext cx="375283" cy="523555"/>
          </a:xfrm>
          <a:prstGeom prst="line">
            <a:avLst/>
          </a:prstGeom>
          <a:noFill/>
          <a:ln w="9525">
            <a:solidFill>
              <a:schemeClr val="tx1"/>
            </a:solidFill>
            <a:round/>
            <a:headEnd/>
            <a:tailEnd type="triangle" w="med" len="med"/>
          </a:ln>
        </p:spPr>
        <p:txBody>
          <a:bodyPr wrap="none" anchor="ctr"/>
          <a:lstStyle/>
          <a:p>
            <a:endParaRPr lang="en-US" sz="1350"/>
          </a:p>
        </p:txBody>
      </p:sp>
      <p:sp>
        <p:nvSpPr>
          <p:cNvPr id="89" name="Line 19">
            <a:extLst>
              <a:ext uri="{FF2B5EF4-FFF2-40B4-BE49-F238E27FC236}">
                <a16:creationId xmlns:a16="http://schemas.microsoft.com/office/drawing/2014/main" xmlns="" id="{4B57B679-1851-4CF6-940D-6E928928B721}"/>
              </a:ext>
            </a:extLst>
          </p:cNvPr>
          <p:cNvSpPr>
            <a:spLocks noChangeShapeType="1"/>
          </p:cNvSpPr>
          <p:nvPr/>
        </p:nvSpPr>
        <p:spPr bwMode="auto">
          <a:xfrm flipH="1" flipV="1">
            <a:off x="2748078" y="4050113"/>
            <a:ext cx="330337" cy="523555"/>
          </a:xfrm>
          <a:prstGeom prst="line">
            <a:avLst/>
          </a:prstGeom>
          <a:noFill/>
          <a:ln w="9525">
            <a:solidFill>
              <a:srgbClr val="C00000"/>
            </a:solidFill>
            <a:round/>
            <a:headEnd/>
            <a:tailEnd type="triangle" w="med" len="med"/>
          </a:ln>
        </p:spPr>
        <p:txBody>
          <a:bodyPr wrap="none" anchor="ctr"/>
          <a:lstStyle/>
          <a:p>
            <a:endParaRPr lang="en-US" sz="1350"/>
          </a:p>
        </p:txBody>
      </p:sp>
      <p:sp>
        <p:nvSpPr>
          <p:cNvPr id="90" name="Text Box 22">
            <a:extLst>
              <a:ext uri="{FF2B5EF4-FFF2-40B4-BE49-F238E27FC236}">
                <a16:creationId xmlns:a16="http://schemas.microsoft.com/office/drawing/2014/main" xmlns="" id="{2C33E4C0-EF14-4047-9671-7A90288CF699}"/>
              </a:ext>
            </a:extLst>
          </p:cNvPr>
          <p:cNvSpPr txBox="1">
            <a:spLocks noChangeArrowheads="1"/>
          </p:cNvSpPr>
          <p:nvPr/>
        </p:nvSpPr>
        <p:spPr bwMode="auto">
          <a:xfrm>
            <a:off x="1527944" y="2873407"/>
            <a:ext cx="904876" cy="430887"/>
          </a:xfrm>
          <a:prstGeom prst="rect">
            <a:avLst/>
          </a:prstGeom>
          <a:noFill/>
          <a:ln w="9525">
            <a:noFill/>
            <a:miter lim="800000"/>
            <a:headEnd/>
            <a:tailEnd/>
          </a:ln>
        </p:spPr>
        <p:txBody>
          <a:bodyPr wrap="square">
            <a:spAutoFit/>
          </a:bodyPr>
          <a:lstStyle/>
          <a:p>
            <a:pPr algn="ctr" eaLnBrk="0" hangingPunct="0"/>
            <a:r>
              <a:rPr lang="en-US" sz="1100" b="1" dirty="0">
                <a:solidFill>
                  <a:srgbClr val="00B050"/>
                </a:solidFill>
                <a:latin typeface="Trebuchet MS" pitchFamily="34" charset="0"/>
              </a:rPr>
              <a:t>Funding</a:t>
            </a:r>
          </a:p>
          <a:p>
            <a:pPr algn="ctr" eaLnBrk="0" hangingPunct="0"/>
            <a:r>
              <a:rPr lang="en-US" sz="1100" b="1" dirty="0">
                <a:solidFill>
                  <a:srgbClr val="00B050"/>
                </a:solidFill>
                <a:latin typeface="Trebuchet MS" pitchFamily="34" charset="0"/>
              </a:rPr>
              <a:t>Profile</a:t>
            </a:r>
          </a:p>
        </p:txBody>
      </p:sp>
      <p:sp>
        <p:nvSpPr>
          <p:cNvPr id="91" name="Line 19">
            <a:extLst>
              <a:ext uri="{FF2B5EF4-FFF2-40B4-BE49-F238E27FC236}">
                <a16:creationId xmlns:a16="http://schemas.microsoft.com/office/drawing/2014/main" xmlns="" id="{0B36B59F-5CB8-431F-834A-21B1174F4C50}"/>
              </a:ext>
            </a:extLst>
          </p:cNvPr>
          <p:cNvSpPr>
            <a:spLocks noChangeShapeType="1"/>
          </p:cNvSpPr>
          <p:nvPr/>
        </p:nvSpPr>
        <p:spPr bwMode="auto">
          <a:xfrm>
            <a:off x="2189336" y="3162506"/>
            <a:ext cx="430096" cy="119657"/>
          </a:xfrm>
          <a:prstGeom prst="line">
            <a:avLst/>
          </a:prstGeom>
          <a:noFill/>
          <a:ln w="9525">
            <a:solidFill>
              <a:srgbClr val="00B050"/>
            </a:solidFill>
            <a:round/>
            <a:headEnd/>
            <a:tailEnd type="triangle" w="med" len="med"/>
          </a:ln>
        </p:spPr>
        <p:txBody>
          <a:bodyPr wrap="none" anchor="ctr"/>
          <a:lstStyle/>
          <a:p>
            <a:endParaRPr lang="en-US" sz="1350"/>
          </a:p>
        </p:txBody>
      </p:sp>
      <p:cxnSp>
        <p:nvCxnSpPr>
          <p:cNvPr id="92" name="Straight Connector 91">
            <a:extLst>
              <a:ext uri="{FF2B5EF4-FFF2-40B4-BE49-F238E27FC236}">
                <a16:creationId xmlns:a16="http://schemas.microsoft.com/office/drawing/2014/main" xmlns="" id="{7AAE13A8-98DE-49FB-A96D-7AD59BA0CD42}"/>
              </a:ext>
            </a:extLst>
          </p:cNvPr>
          <p:cNvCxnSpPr>
            <a:cxnSpLocks/>
          </p:cNvCxnSpPr>
          <p:nvPr/>
        </p:nvCxnSpPr>
        <p:spPr>
          <a:xfrm flipH="1">
            <a:off x="2619433" y="3294663"/>
            <a:ext cx="274615"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93" name="Content Placeholder 2">
            <a:extLst>
              <a:ext uri="{FF2B5EF4-FFF2-40B4-BE49-F238E27FC236}">
                <a16:creationId xmlns:a16="http://schemas.microsoft.com/office/drawing/2014/main" xmlns="" id="{8FE676F8-BF6E-46F0-98F7-15883F55F35E}"/>
              </a:ext>
            </a:extLst>
          </p:cNvPr>
          <p:cNvSpPr>
            <a:spLocks noGrp="1"/>
          </p:cNvSpPr>
          <p:nvPr>
            <p:ph idx="1"/>
          </p:nvPr>
        </p:nvSpPr>
        <p:spPr>
          <a:xfrm>
            <a:off x="5919245" y="1871867"/>
            <a:ext cx="2634095" cy="3263504"/>
          </a:xfrm>
        </p:spPr>
        <p:txBody>
          <a:bodyPr>
            <a:normAutofit fontScale="92500" lnSpcReduction="20000"/>
          </a:bodyPr>
          <a:lstStyle/>
          <a:p>
            <a:r>
              <a:rPr lang="en-US" dirty="0">
                <a:solidFill>
                  <a:schemeClr val="accent1">
                    <a:lumMod val="50000"/>
                  </a:schemeClr>
                </a:solidFill>
                <a:latin typeface="Franklin Gothic Medium" panose="020B0603020102020204" pitchFamily="34" charset="0"/>
              </a:rPr>
              <a:t>Forecasted </a:t>
            </a:r>
            <a:r>
              <a:rPr lang="en-US" dirty="0">
                <a:solidFill>
                  <a:srgbClr val="C00000"/>
                </a:solidFill>
                <a:latin typeface="Franklin Gothic Medium" panose="020B0603020102020204" pitchFamily="34" charset="0"/>
              </a:rPr>
              <a:t>funding</a:t>
            </a:r>
            <a:r>
              <a:rPr lang="en-US" dirty="0">
                <a:solidFill>
                  <a:schemeClr val="accent1">
                    <a:lumMod val="50000"/>
                  </a:schemeClr>
                </a:solidFill>
                <a:latin typeface="Franklin Gothic Medium" panose="020B0603020102020204" pitchFamily="34" charset="0"/>
              </a:rPr>
              <a:t> is aligned to the forecast of </a:t>
            </a:r>
            <a:r>
              <a:rPr lang="en-US" dirty="0">
                <a:solidFill>
                  <a:srgbClr val="C00000"/>
                </a:solidFill>
                <a:latin typeface="Franklin Gothic Medium" panose="020B0603020102020204" pitchFamily="34" charset="0"/>
              </a:rPr>
              <a:t>costs</a:t>
            </a:r>
            <a:r>
              <a:rPr lang="en-US" dirty="0">
                <a:solidFill>
                  <a:schemeClr val="accent1">
                    <a:lumMod val="50000"/>
                  </a:schemeClr>
                </a:solidFill>
                <a:latin typeface="Franklin Gothic Medium" panose="020B0603020102020204" pitchFamily="34" charset="0"/>
              </a:rPr>
              <a:t>.</a:t>
            </a:r>
          </a:p>
          <a:p>
            <a:endParaRPr lang="en-US" dirty="0">
              <a:solidFill>
                <a:schemeClr val="accent1">
                  <a:lumMod val="50000"/>
                </a:schemeClr>
              </a:solidFill>
              <a:latin typeface="Franklin Gothic Medium" panose="020B0603020102020204" pitchFamily="34" charset="0"/>
            </a:endParaRPr>
          </a:p>
          <a:p>
            <a:r>
              <a:rPr lang="en-US" dirty="0">
                <a:solidFill>
                  <a:schemeClr val="accent1">
                    <a:lumMod val="50000"/>
                  </a:schemeClr>
                </a:solidFill>
                <a:latin typeface="Franklin Gothic Medium" panose="020B0603020102020204" pitchFamily="34" charset="0"/>
              </a:rPr>
              <a:t>The </a:t>
            </a:r>
            <a:r>
              <a:rPr lang="en-US" dirty="0">
                <a:solidFill>
                  <a:srgbClr val="C00000"/>
                </a:solidFill>
                <a:latin typeface="Franklin Gothic Medium" panose="020B0603020102020204" pitchFamily="34" charset="0"/>
              </a:rPr>
              <a:t>Estimate to Complete</a:t>
            </a:r>
            <a:r>
              <a:rPr lang="en-US" dirty="0">
                <a:solidFill>
                  <a:schemeClr val="accent1">
                    <a:lumMod val="50000"/>
                  </a:schemeClr>
                </a:solidFill>
                <a:latin typeface="Franklin Gothic Medium" panose="020B0603020102020204" pitchFamily="34" charset="0"/>
              </a:rPr>
              <a:t> (EAC),  plus </a:t>
            </a:r>
            <a:r>
              <a:rPr lang="en-US" dirty="0">
                <a:solidFill>
                  <a:srgbClr val="C00000"/>
                </a:solidFill>
                <a:latin typeface="Franklin Gothic Medium" panose="020B0603020102020204" pitchFamily="34" charset="0"/>
              </a:rPr>
              <a:t>Contract Fee</a:t>
            </a:r>
            <a:r>
              <a:rPr lang="en-US" dirty="0">
                <a:solidFill>
                  <a:schemeClr val="accent1">
                    <a:lumMod val="50000"/>
                  </a:schemeClr>
                </a:solidFill>
                <a:latin typeface="Franklin Gothic Medium" panose="020B0603020102020204" pitchFamily="34" charset="0"/>
              </a:rPr>
              <a:t>, is the total </a:t>
            </a:r>
            <a:r>
              <a:rPr lang="en-US" dirty="0">
                <a:solidFill>
                  <a:srgbClr val="C00000"/>
                </a:solidFill>
                <a:latin typeface="Franklin Gothic Medium" panose="020B0603020102020204" pitchFamily="34" charset="0"/>
              </a:rPr>
              <a:t>funding </a:t>
            </a:r>
            <a:r>
              <a:rPr lang="en-US" dirty="0">
                <a:solidFill>
                  <a:schemeClr val="accent1">
                    <a:lumMod val="50000"/>
                  </a:schemeClr>
                </a:solidFill>
                <a:latin typeface="Franklin Gothic Medium" panose="020B0603020102020204" pitchFamily="34" charset="0"/>
              </a:rPr>
              <a:t>needed on the contract.</a:t>
            </a:r>
          </a:p>
        </p:txBody>
      </p:sp>
      <p:sp>
        <p:nvSpPr>
          <p:cNvPr id="94" name="Arrow: Left-Right 93">
            <a:extLst>
              <a:ext uri="{FF2B5EF4-FFF2-40B4-BE49-F238E27FC236}">
                <a16:creationId xmlns:a16="http://schemas.microsoft.com/office/drawing/2014/main" xmlns="" id="{B573E806-2D01-447E-9020-A55A9F697C04}"/>
              </a:ext>
            </a:extLst>
          </p:cNvPr>
          <p:cNvSpPr/>
          <p:nvPr/>
        </p:nvSpPr>
        <p:spPr>
          <a:xfrm>
            <a:off x="3023409" y="2000821"/>
            <a:ext cx="1849754" cy="294167"/>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Arrow: Right 2">
            <a:extLst>
              <a:ext uri="{FF2B5EF4-FFF2-40B4-BE49-F238E27FC236}">
                <a16:creationId xmlns:a16="http://schemas.microsoft.com/office/drawing/2014/main" xmlns="" id="{575AAE93-AED3-44E8-AA4D-CAE019F8F865}"/>
              </a:ext>
            </a:extLst>
          </p:cNvPr>
          <p:cNvSpPr/>
          <p:nvPr/>
        </p:nvSpPr>
        <p:spPr>
          <a:xfrm rot="13717945" flipV="1">
            <a:off x="4662713" y="3068365"/>
            <a:ext cx="1874833" cy="67942"/>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xmlns="" id="{E49E9B31-91F7-4AF8-B7F0-9534B0AA53F4}"/>
              </a:ext>
            </a:extLst>
          </p:cNvPr>
          <p:cNvSpPr>
            <a:spLocks noGrp="1"/>
          </p:cNvSpPr>
          <p:nvPr>
            <p:ph type="sldNum" sz="quarter" idx="12"/>
          </p:nvPr>
        </p:nvSpPr>
        <p:spPr/>
        <p:txBody>
          <a:bodyPr/>
          <a:lstStyle/>
          <a:p>
            <a:fld id="{78C9FED6-5643-491D-A880-49ECC1D2F6FF}" type="slidenum">
              <a:rPr lang="en-US" smtClean="0"/>
              <a:t>7</a:t>
            </a:fld>
            <a:endParaRPr lang="en-US"/>
          </a:p>
        </p:txBody>
      </p:sp>
    </p:spTree>
    <p:extLst>
      <p:ext uri="{BB962C8B-B14F-4D97-AF65-F5344CB8AC3E}">
        <p14:creationId xmlns:p14="http://schemas.microsoft.com/office/powerpoint/2010/main" val="35026827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71625" y="80534"/>
            <a:ext cx="6115050" cy="857250"/>
          </a:xfrm>
        </p:spPr>
        <p:txBody>
          <a:bodyPr>
            <a:normAutofit/>
          </a:bodyPr>
          <a:lstStyle/>
          <a:p>
            <a:r>
              <a:rPr lang="en-US" sz="3600" dirty="0">
                <a:ln>
                  <a:solidFill>
                    <a:schemeClr val="accent1">
                      <a:lumMod val="50000"/>
                    </a:schemeClr>
                  </a:solidFill>
                </a:ln>
                <a:solidFill>
                  <a:schemeClr val="accent2"/>
                </a:solidFill>
                <a:effectLst>
                  <a:outerShdw blurRad="50800" dist="38100" dir="2700000" algn="tl" rotWithShape="0">
                    <a:prstClr val="black">
                      <a:alpha val="40000"/>
                    </a:prstClr>
                  </a:outerShdw>
                </a:effectLst>
              </a:rPr>
              <a:t>BCWS vs. ETC</a:t>
            </a:r>
            <a:endParaRPr lang="en-US" dirty="0"/>
          </a:p>
        </p:txBody>
      </p:sp>
      <p:sp>
        <p:nvSpPr>
          <p:cNvPr id="4" name="Content Placeholder 3"/>
          <p:cNvSpPr>
            <a:spLocks noGrp="1"/>
          </p:cNvSpPr>
          <p:nvPr>
            <p:ph idx="1"/>
          </p:nvPr>
        </p:nvSpPr>
        <p:spPr>
          <a:xfrm>
            <a:off x="362186" y="1162050"/>
            <a:ext cx="5744441" cy="3263504"/>
          </a:xfrm>
        </p:spPr>
        <p:txBody>
          <a:bodyPr>
            <a:normAutofit fontScale="77500" lnSpcReduction="20000"/>
          </a:bodyPr>
          <a:lstStyle/>
          <a:p>
            <a:pPr>
              <a:spcBef>
                <a:spcPts val="900"/>
              </a:spcBef>
              <a:spcAft>
                <a:spcPts val="900"/>
              </a:spcAft>
            </a:pPr>
            <a:r>
              <a:rPr lang="en-US" dirty="0">
                <a:solidFill>
                  <a:srgbClr val="00B050"/>
                </a:solidFill>
                <a:latin typeface="Franklin Gothic Medium" panose="020B0603020102020204" pitchFamily="34" charset="0"/>
              </a:rPr>
              <a:t>Budgeted Cost for Work Scheduled </a:t>
            </a:r>
            <a:r>
              <a:rPr lang="en-US" dirty="0">
                <a:latin typeface="Franklin Gothic Medium" panose="020B0603020102020204" pitchFamily="34" charset="0"/>
              </a:rPr>
              <a:t>(</a:t>
            </a:r>
            <a:r>
              <a:rPr lang="en-US" dirty="0">
                <a:solidFill>
                  <a:srgbClr val="00B050"/>
                </a:solidFill>
                <a:latin typeface="Franklin Gothic Medium" panose="020B0603020102020204" pitchFamily="34" charset="0"/>
              </a:rPr>
              <a:t>BCWS</a:t>
            </a:r>
            <a:r>
              <a:rPr lang="en-US" dirty="0">
                <a:latin typeface="Franklin Gothic Medium" panose="020B0603020102020204" pitchFamily="34" charset="0"/>
              </a:rPr>
              <a:t>)</a:t>
            </a:r>
          </a:p>
          <a:p>
            <a:pPr lvl="1">
              <a:spcBef>
                <a:spcPts val="900"/>
              </a:spcBef>
              <a:spcAft>
                <a:spcPts val="900"/>
              </a:spcAft>
            </a:pPr>
            <a:r>
              <a:rPr lang="en-US" dirty="0">
                <a:solidFill>
                  <a:schemeClr val="accent1">
                    <a:lumMod val="50000"/>
                  </a:schemeClr>
                </a:solidFill>
                <a:latin typeface="Franklin Gothic Medium" panose="020B0603020102020204" pitchFamily="34" charset="0"/>
              </a:rPr>
              <a:t>Time-phased</a:t>
            </a:r>
            <a:r>
              <a:rPr lang="en-US" dirty="0">
                <a:latin typeface="Franklin Gothic Medium" panose="020B0603020102020204" pitchFamily="34" charset="0"/>
              </a:rPr>
              <a:t> </a:t>
            </a:r>
            <a:r>
              <a:rPr lang="en-US" dirty="0">
                <a:solidFill>
                  <a:srgbClr val="00B050"/>
                </a:solidFill>
                <a:latin typeface="Franklin Gothic Medium" panose="020B0603020102020204" pitchFamily="34" charset="0"/>
              </a:rPr>
              <a:t>budget</a:t>
            </a:r>
            <a:r>
              <a:rPr lang="en-US" dirty="0">
                <a:latin typeface="Franklin Gothic Medium" panose="020B0603020102020204" pitchFamily="34" charset="0"/>
              </a:rPr>
              <a:t> </a:t>
            </a:r>
            <a:r>
              <a:rPr lang="en-US" dirty="0">
                <a:solidFill>
                  <a:schemeClr val="accent1">
                    <a:lumMod val="50000"/>
                  </a:schemeClr>
                </a:solidFill>
                <a:latin typeface="Franklin Gothic Medium" panose="020B0603020102020204" pitchFamily="34" charset="0"/>
              </a:rPr>
              <a:t>spread of the required resources.</a:t>
            </a:r>
          </a:p>
          <a:p>
            <a:pPr lvl="1">
              <a:spcBef>
                <a:spcPts val="900"/>
              </a:spcBef>
              <a:spcAft>
                <a:spcPts val="900"/>
              </a:spcAft>
            </a:pPr>
            <a:r>
              <a:rPr lang="en-US" dirty="0">
                <a:solidFill>
                  <a:schemeClr val="accent1">
                    <a:lumMod val="50000"/>
                  </a:schemeClr>
                </a:solidFill>
                <a:latin typeface="Franklin Gothic Medium" panose="020B0603020102020204" pitchFamily="34" charset="0"/>
              </a:rPr>
              <a:t>Forms the </a:t>
            </a:r>
            <a:r>
              <a:rPr lang="en-US" dirty="0">
                <a:solidFill>
                  <a:srgbClr val="00B050"/>
                </a:solidFill>
                <a:latin typeface="Franklin Gothic Medium" panose="020B0603020102020204" pitchFamily="34" charset="0"/>
              </a:rPr>
              <a:t>Performance Measurement Baseline</a:t>
            </a:r>
            <a:r>
              <a:rPr lang="en-US" dirty="0">
                <a:latin typeface="Franklin Gothic Medium" panose="020B0603020102020204" pitchFamily="34" charset="0"/>
              </a:rPr>
              <a:t> (</a:t>
            </a:r>
            <a:r>
              <a:rPr lang="en-US" dirty="0">
                <a:solidFill>
                  <a:srgbClr val="00B050"/>
                </a:solidFill>
                <a:latin typeface="Franklin Gothic Medium" panose="020B0603020102020204" pitchFamily="34" charset="0"/>
              </a:rPr>
              <a:t>PMB</a:t>
            </a:r>
            <a:r>
              <a:rPr lang="en-US" dirty="0">
                <a:latin typeface="Franklin Gothic Medium" panose="020B0603020102020204" pitchFamily="34" charset="0"/>
              </a:rPr>
              <a:t>).</a:t>
            </a:r>
          </a:p>
          <a:p>
            <a:pPr>
              <a:spcBef>
                <a:spcPts val="900"/>
              </a:spcBef>
              <a:spcAft>
                <a:spcPts val="900"/>
              </a:spcAft>
            </a:pPr>
            <a:r>
              <a:rPr lang="en-US" dirty="0">
                <a:solidFill>
                  <a:srgbClr val="FF0000"/>
                </a:solidFill>
                <a:latin typeface="Franklin Gothic Medium" panose="020B0603020102020204" pitchFamily="34" charset="0"/>
              </a:rPr>
              <a:t>Estimate To Complete</a:t>
            </a:r>
            <a:r>
              <a:rPr lang="en-US" dirty="0">
                <a:latin typeface="Franklin Gothic Medium" panose="020B0603020102020204" pitchFamily="34" charset="0"/>
              </a:rPr>
              <a:t> (</a:t>
            </a:r>
            <a:r>
              <a:rPr lang="en-US" dirty="0">
                <a:solidFill>
                  <a:srgbClr val="FF0000"/>
                </a:solidFill>
                <a:latin typeface="Franklin Gothic Medium" panose="020B0603020102020204" pitchFamily="34" charset="0"/>
              </a:rPr>
              <a:t>ETC</a:t>
            </a:r>
            <a:r>
              <a:rPr lang="en-US" dirty="0">
                <a:latin typeface="Franklin Gothic Medium" panose="020B0603020102020204" pitchFamily="34" charset="0"/>
              </a:rPr>
              <a:t>)</a:t>
            </a:r>
          </a:p>
          <a:p>
            <a:pPr lvl="1">
              <a:spcBef>
                <a:spcPts val="900"/>
              </a:spcBef>
              <a:spcAft>
                <a:spcPts val="900"/>
              </a:spcAft>
            </a:pPr>
            <a:r>
              <a:rPr lang="en-US" dirty="0">
                <a:solidFill>
                  <a:srgbClr val="FF0000"/>
                </a:solidFill>
                <a:latin typeface="Franklin Gothic Medium" panose="020B0603020102020204" pitchFamily="34" charset="0"/>
              </a:rPr>
              <a:t>Funding</a:t>
            </a:r>
            <a:r>
              <a:rPr lang="en-US" dirty="0">
                <a:latin typeface="Franklin Gothic Medium" panose="020B0603020102020204" pitchFamily="34" charset="0"/>
              </a:rPr>
              <a:t> </a:t>
            </a:r>
            <a:r>
              <a:rPr lang="en-US" dirty="0">
                <a:solidFill>
                  <a:schemeClr val="accent1">
                    <a:lumMod val="50000"/>
                  </a:schemeClr>
                </a:solidFill>
                <a:latin typeface="Franklin Gothic Medium" panose="020B0603020102020204" pitchFamily="34" charset="0"/>
              </a:rPr>
              <a:t>required to complete the remaining work.</a:t>
            </a:r>
          </a:p>
          <a:p>
            <a:pPr lvl="1">
              <a:spcBef>
                <a:spcPts val="900"/>
              </a:spcBef>
              <a:spcAft>
                <a:spcPts val="900"/>
              </a:spcAft>
            </a:pPr>
            <a:r>
              <a:rPr lang="en-US" dirty="0">
                <a:solidFill>
                  <a:schemeClr val="accent1">
                    <a:lumMod val="50000"/>
                  </a:schemeClr>
                </a:solidFill>
                <a:latin typeface="Franklin Gothic Medium" panose="020B0603020102020204" pitchFamily="34" charset="0"/>
              </a:rPr>
              <a:t>When added to </a:t>
            </a:r>
            <a:r>
              <a:rPr lang="en-US" dirty="0">
                <a:solidFill>
                  <a:srgbClr val="FF0000"/>
                </a:solidFill>
                <a:latin typeface="Franklin Gothic Medium" panose="020B0603020102020204" pitchFamily="34" charset="0"/>
              </a:rPr>
              <a:t>ACWP</a:t>
            </a:r>
            <a:r>
              <a:rPr lang="en-US" dirty="0">
                <a:latin typeface="Franklin Gothic Medium" panose="020B0603020102020204" pitchFamily="34" charset="0"/>
              </a:rPr>
              <a:t> </a:t>
            </a:r>
            <a:r>
              <a:rPr lang="en-US" dirty="0">
                <a:solidFill>
                  <a:schemeClr val="accent1">
                    <a:lumMod val="50000"/>
                  </a:schemeClr>
                </a:solidFill>
                <a:latin typeface="Franklin Gothic Medium" panose="020B0603020102020204" pitchFamily="34" charset="0"/>
              </a:rPr>
              <a:t>it results in the </a:t>
            </a:r>
            <a:r>
              <a:rPr lang="en-US" dirty="0">
                <a:solidFill>
                  <a:srgbClr val="FF0000"/>
                </a:solidFill>
                <a:latin typeface="Franklin Gothic Medium" panose="020B0603020102020204" pitchFamily="34" charset="0"/>
              </a:rPr>
              <a:t>EAC:      </a:t>
            </a:r>
          </a:p>
          <a:p>
            <a:pPr marL="342900" lvl="1" indent="0">
              <a:spcBef>
                <a:spcPts val="900"/>
              </a:spcBef>
              <a:spcAft>
                <a:spcPts val="900"/>
              </a:spcAft>
              <a:buNone/>
            </a:pPr>
            <a:r>
              <a:rPr lang="en-US" b="1" dirty="0">
                <a:solidFill>
                  <a:srgbClr val="FF0000"/>
                </a:solidFill>
                <a:latin typeface="Franklin Gothic Medium" panose="020B0603020102020204" pitchFamily="34" charset="0"/>
              </a:rPr>
              <a:t>		ETC + ACWP = EAC</a:t>
            </a:r>
            <a:endParaRPr lang="en-US" b="1" dirty="0">
              <a:latin typeface="Franklin Gothic Medium" panose="020B0603020102020204" pitchFamily="34" charset="0"/>
            </a:endParaRPr>
          </a:p>
        </p:txBody>
      </p:sp>
      <p:sp>
        <p:nvSpPr>
          <p:cNvPr id="5" name="Text Box 2"/>
          <p:cNvSpPr txBox="1">
            <a:spLocks noChangeArrowheads="1"/>
          </p:cNvSpPr>
          <p:nvPr/>
        </p:nvSpPr>
        <p:spPr bwMode="auto">
          <a:xfrm>
            <a:off x="7360276" y="5758376"/>
            <a:ext cx="607859" cy="230832"/>
          </a:xfrm>
          <a:prstGeom prst="rect">
            <a:avLst/>
          </a:prstGeom>
          <a:noFill/>
          <a:ln w="12700">
            <a:noFill/>
            <a:miter lim="800000"/>
            <a:headEnd type="none" w="sm" len="sm"/>
            <a:tailEnd type="none" w="sm" len="sm"/>
          </a:ln>
        </p:spPr>
        <p:txBody>
          <a:bodyPr wrap="none" anchor="ctr">
            <a:spAutoFit/>
          </a:bodyPr>
          <a:lstStyle/>
          <a:p>
            <a:pPr algn="ctr"/>
            <a:r>
              <a:rPr lang="en-US" sz="900" dirty="0">
                <a:solidFill>
                  <a:prstClr val="white">
                    <a:lumMod val="50000"/>
                  </a:prstClr>
                </a:solidFill>
                <a:latin typeface="Arial" pitchFamily="34" charset="0"/>
                <a:cs typeface="Arial" pitchFamily="34" charset="0"/>
              </a:rPr>
              <a:t>10-2323</a:t>
            </a:r>
          </a:p>
        </p:txBody>
      </p:sp>
      <p:pic>
        <p:nvPicPr>
          <p:cNvPr id="2" name="Picture 1">
            <a:extLst>
              <a:ext uri="{FF2B5EF4-FFF2-40B4-BE49-F238E27FC236}">
                <a16:creationId xmlns:a16="http://schemas.microsoft.com/office/drawing/2014/main" xmlns="" id="{83A8C671-F39E-44E8-8CD6-D5D28AAE4567}"/>
              </a:ext>
            </a:extLst>
          </p:cNvPr>
          <p:cNvPicPr>
            <a:picLocks noChangeAspect="1"/>
          </p:cNvPicPr>
          <p:nvPr/>
        </p:nvPicPr>
        <p:blipFill>
          <a:blip r:embed="rId3"/>
          <a:stretch>
            <a:fillRect/>
          </a:stretch>
        </p:blipFill>
        <p:spPr>
          <a:xfrm>
            <a:off x="4812319" y="3276978"/>
            <a:ext cx="3596348" cy="2418972"/>
          </a:xfrm>
          <a:prstGeom prst="rect">
            <a:avLst/>
          </a:prstGeom>
        </p:spPr>
      </p:pic>
      <p:sp>
        <p:nvSpPr>
          <p:cNvPr id="6" name="Content Placeholder 3">
            <a:extLst>
              <a:ext uri="{FF2B5EF4-FFF2-40B4-BE49-F238E27FC236}">
                <a16:creationId xmlns:a16="http://schemas.microsoft.com/office/drawing/2014/main" xmlns="" id="{E8B78422-7745-40B4-AA61-BBEBC3D8DAB8}"/>
              </a:ext>
            </a:extLst>
          </p:cNvPr>
          <p:cNvSpPr txBox="1">
            <a:spLocks/>
          </p:cNvSpPr>
          <p:nvPr/>
        </p:nvSpPr>
        <p:spPr>
          <a:xfrm>
            <a:off x="685800" y="5731337"/>
            <a:ext cx="7886700" cy="644237"/>
          </a:xfrm>
          <a:prstGeom prst="rect">
            <a:avLst/>
          </a:prstGeom>
          <a:solidFill>
            <a:schemeClr val="accent1"/>
          </a:solidFill>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900"/>
              </a:spcBef>
              <a:spcAft>
                <a:spcPts val="900"/>
              </a:spcAft>
              <a:buNone/>
            </a:pPr>
            <a:r>
              <a:rPr lang="en-US" sz="1800" b="1" dirty="0">
                <a:solidFill>
                  <a:schemeClr val="accent2">
                    <a:lumMod val="50000"/>
                  </a:schemeClr>
                </a:solidFill>
                <a:latin typeface="Franklin Gothic Medium" panose="020B0603020102020204" pitchFamily="34" charset="0"/>
                <a:cs typeface="Arial" pitchFamily="34" charset="0"/>
              </a:rPr>
              <a:t>Earned Value budgeting is the time-phased planning of the total resources required to satisfy the project’s contractual requirements</a:t>
            </a:r>
          </a:p>
          <a:p>
            <a:pPr algn="ctr">
              <a:spcBef>
                <a:spcPts val="900"/>
              </a:spcBef>
              <a:spcAft>
                <a:spcPts val="900"/>
              </a:spcAft>
            </a:pPr>
            <a:endParaRPr lang="en-US" sz="1800" dirty="0">
              <a:solidFill>
                <a:schemeClr val="bg1"/>
              </a:solidFill>
              <a:latin typeface="Arial Narrow" panose="020B0606020202030204" pitchFamily="34" charset="0"/>
            </a:endParaRPr>
          </a:p>
        </p:txBody>
      </p:sp>
      <p:sp>
        <p:nvSpPr>
          <p:cNvPr id="7" name="Slide Number Placeholder 6">
            <a:extLst>
              <a:ext uri="{FF2B5EF4-FFF2-40B4-BE49-F238E27FC236}">
                <a16:creationId xmlns:a16="http://schemas.microsoft.com/office/drawing/2014/main" xmlns="" id="{43CF5F63-FD49-4853-8ABF-476663618CAD}"/>
              </a:ext>
            </a:extLst>
          </p:cNvPr>
          <p:cNvSpPr>
            <a:spLocks noGrp="1"/>
          </p:cNvSpPr>
          <p:nvPr>
            <p:ph type="sldNum" sz="quarter" idx="12"/>
          </p:nvPr>
        </p:nvSpPr>
        <p:spPr/>
        <p:txBody>
          <a:bodyPr/>
          <a:lstStyle/>
          <a:p>
            <a:fld id="{78C9FED6-5643-491D-A880-49ECC1D2F6FF}" type="slidenum">
              <a:rPr lang="en-US" smtClean="0"/>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F1D0560D-C31D-4605-98B2-8832E20CA3FF}"/>
              </a:ext>
            </a:extLst>
          </p:cNvPr>
          <p:cNvPicPr>
            <a:picLocks noChangeAspect="1"/>
          </p:cNvPicPr>
          <p:nvPr/>
        </p:nvPicPr>
        <p:blipFill>
          <a:blip r:embed="rId3"/>
          <a:stretch>
            <a:fillRect/>
          </a:stretch>
        </p:blipFill>
        <p:spPr>
          <a:xfrm>
            <a:off x="1697386" y="4625560"/>
            <a:ext cx="6125492" cy="2095919"/>
          </a:xfrm>
          <a:prstGeom prst="rect">
            <a:avLst/>
          </a:prstGeom>
        </p:spPr>
      </p:pic>
      <p:sp>
        <p:nvSpPr>
          <p:cNvPr id="2" name="Title 1">
            <a:extLst>
              <a:ext uri="{FF2B5EF4-FFF2-40B4-BE49-F238E27FC236}">
                <a16:creationId xmlns:a16="http://schemas.microsoft.com/office/drawing/2014/main" xmlns="" id="{87CF482E-2EC2-4910-BFA0-122438B5C6B0}"/>
              </a:ext>
            </a:extLst>
          </p:cNvPr>
          <p:cNvSpPr>
            <a:spLocks noGrp="1"/>
          </p:cNvSpPr>
          <p:nvPr>
            <p:ph type="title"/>
          </p:nvPr>
        </p:nvSpPr>
        <p:spPr>
          <a:xfrm>
            <a:off x="512694" y="434204"/>
            <a:ext cx="7886700" cy="994172"/>
          </a:xfrm>
        </p:spPr>
        <p:txBody>
          <a:bodyPr>
            <a:normAutofit/>
          </a:bodyPr>
          <a:lstStyle/>
          <a:p>
            <a:r>
              <a:rPr lang="en-US" sz="3600" dirty="0">
                <a:ln>
                  <a:solidFill>
                    <a:schemeClr val="accent1">
                      <a:lumMod val="50000"/>
                    </a:schemeClr>
                  </a:solidFill>
                </a:ln>
                <a:solidFill>
                  <a:schemeClr val="accent2"/>
                </a:solidFill>
                <a:effectLst>
                  <a:outerShdw blurRad="50800" dist="38100" dir="2700000" algn="tl" rotWithShape="0">
                    <a:prstClr val="black">
                      <a:alpha val="40000"/>
                    </a:prstClr>
                  </a:outerShdw>
                </a:effectLst>
              </a:rPr>
              <a:t>MANAGEMENT RESERVE vs CONTINGENCY</a:t>
            </a:r>
            <a:endParaRPr lang="en-US" sz="3600" dirty="0"/>
          </a:p>
        </p:txBody>
      </p:sp>
      <p:sp>
        <p:nvSpPr>
          <p:cNvPr id="19" name="Arrow: Right 18">
            <a:extLst>
              <a:ext uri="{FF2B5EF4-FFF2-40B4-BE49-F238E27FC236}">
                <a16:creationId xmlns:a16="http://schemas.microsoft.com/office/drawing/2014/main" xmlns="" id="{247823BC-E11C-49D5-9759-D538AF1F07DE}"/>
              </a:ext>
            </a:extLst>
          </p:cNvPr>
          <p:cNvSpPr/>
          <p:nvPr/>
        </p:nvSpPr>
        <p:spPr>
          <a:xfrm>
            <a:off x="381000" y="6292213"/>
            <a:ext cx="1363807" cy="229358"/>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Arrow: Right 17">
            <a:extLst>
              <a:ext uri="{FF2B5EF4-FFF2-40B4-BE49-F238E27FC236}">
                <a16:creationId xmlns:a16="http://schemas.microsoft.com/office/drawing/2014/main" xmlns="" id="{332E1797-FD3D-43F6-8599-8CACA8CECE80}"/>
              </a:ext>
            </a:extLst>
          </p:cNvPr>
          <p:cNvSpPr/>
          <p:nvPr/>
        </p:nvSpPr>
        <p:spPr>
          <a:xfrm>
            <a:off x="1498277" y="5541544"/>
            <a:ext cx="1363807" cy="229358"/>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Slide Number Placeholder 2">
            <a:extLst>
              <a:ext uri="{FF2B5EF4-FFF2-40B4-BE49-F238E27FC236}">
                <a16:creationId xmlns:a16="http://schemas.microsoft.com/office/drawing/2014/main" xmlns="" id="{73F0FF83-A1F3-4480-8A2B-F607730CC4B2}"/>
              </a:ext>
            </a:extLst>
          </p:cNvPr>
          <p:cNvSpPr>
            <a:spLocks noGrp="1"/>
          </p:cNvSpPr>
          <p:nvPr>
            <p:ph type="sldNum" sz="quarter" idx="12"/>
          </p:nvPr>
        </p:nvSpPr>
        <p:spPr/>
        <p:txBody>
          <a:bodyPr/>
          <a:lstStyle/>
          <a:p>
            <a:fld id="{78C9FED6-5643-491D-A880-49ECC1D2F6FF}" type="slidenum">
              <a:rPr lang="en-US" smtClean="0"/>
              <a:t>9</a:t>
            </a:fld>
            <a:endParaRPr lang="en-US"/>
          </a:p>
        </p:txBody>
      </p:sp>
      <p:sp>
        <p:nvSpPr>
          <p:cNvPr id="13" name="Content Placeholder 1">
            <a:extLst>
              <a:ext uri="{FF2B5EF4-FFF2-40B4-BE49-F238E27FC236}">
                <a16:creationId xmlns:a16="http://schemas.microsoft.com/office/drawing/2014/main" xmlns="" id="{05FCAD08-A7F4-4442-ADC1-BB28791205EB}"/>
              </a:ext>
            </a:extLst>
          </p:cNvPr>
          <p:cNvSpPr>
            <a:spLocks noGrp="1"/>
          </p:cNvSpPr>
          <p:nvPr>
            <p:ph idx="1"/>
          </p:nvPr>
        </p:nvSpPr>
        <p:spPr>
          <a:xfrm>
            <a:off x="709136" y="1447800"/>
            <a:ext cx="7329488" cy="3338599"/>
          </a:xfrm>
        </p:spPr>
        <p:txBody>
          <a:bodyPr/>
          <a:lstStyle/>
          <a:p>
            <a:pPr>
              <a:defRPr/>
            </a:pPr>
            <a:r>
              <a:rPr lang="en-US" sz="2100" dirty="0">
                <a:solidFill>
                  <a:schemeClr val="accent1">
                    <a:lumMod val="50000"/>
                  </a:schemeClr>
                </a:solidFill>
                <a:latin typeface="Franklin Gothic Medium" panose="020B0603020102020204" pitchFamily="34" charset="0"/>
              </a:rPr>
              <a:t>Management Reserve is </a:t>
            </a:r>
            <a:r>
              <a:rPr lang="en-US" sz="2100" dirty="0">
                <a:solidFill>
                  <a:srgbClr val="00B050"/>
                </a:solidFill>
                <a:latin typeface="Franklin Gothic Medium" panose="020B0603020102020204" pitchFamily="34" charset="0"/>
              </a:rPr>
              <a:t>BUDGET</a:t>
            </a:r>
            <a:r>
              <a:rPr lang="en-US" sz="2100" dirty="0">
                <a:solidFill>
                  <a:srgbClr val="C00000"/>
                </a:solidFill>
                <a:latin typeface="Franklin Gothic Medium" panose="020B0603020102020204" pitchFamily="34" charset="0"/>
              </a:rPr>
              <a:t> </a:t>
            </a:r>
          </a:p>
          <a:p>
            <a:pPr lvl="1">
              <a:defRPr/>
            </a:pPr>
            <a:r>
              <a:rPr lang="en-US" sz="1950" dirty="0">
                <a:solidFill>
                  <a:schemeClr val="accent1">
                    <a:lumMod val="50000"/>
                  </a:schemeClr>
                </a:solidFill>
                <a:latin typeface="Franklin Gothic Medium" panose="020B0603020102020204" pitchFamily="34" charset="0"/>
              </a:rPr>
              <a:t>Part of the </a:t>
            </a:r>
            <a:r>
              <a:rPr lang="en-US" sz="1950" dirty="0">
                <a:solidFill>
                  <a:srgbClr val="00B050"/>
                </a:solidFill>
                <a:latin typeface="Franklin Gothic Medium" panose="020B0603020102020204" pitchFamily="34" charset="0"/>
              </a:rPr>
              <a:t>Contract Budget Baseline or Project Budget Base </a:t>
            </a:r>
            <a:r>
              <a:rPr lang="en-US" sz="1950" dirty="0">
                <a:solidFill>
                  <a:schemeClr val="accent1">
                    <a:lumMod val="50000"/>
                  </a:schemeClr>
                </a:solidFill>
                <a:latin typeface="Franklin Gothic Medium" panose="020B0603020102020204" pitchFamily="34" charset="0"/>
              </a:rPr>
              <a:t>and traces to the </a:t>
            </a:r>
            <a:r>
              <a:rPr lang="en-US" sz="1950" dirty="0">
                <a:solidFill>
                  <a:srgbClr val="00B050"/>
                </a:solidFill>
                <a:latin typeface="Franklin Gothic Medium" panose="020B0603020102020204" pitchFamily="34" charset="0"/>
              </a:rPr>
              <a:t>Performance Measurement Baseline </a:t>
            </a:r>
            <a:r>
              <a:rPr lang="en-US" sz="1950" dirty="0">
                <a:solidFill>
                  <a:schemeClr val="accent1">
                    <a:lumMod val="50000"/>
                  </a:schemeClr>
                </a:solidFill>
                <a:latin typeface="Franklin Gothic Medium" panose="020B0603020102020204" pitchFamily="34" charset="0"/>
              </a:rPr>
              <a:t>when applied (</a:t>
            </a:r>
            <a:r>
              <a:rPr lang="en-US" sz="1950" dirty="0">
                <a:solidFill>
                  <a:srgbClr val="00B050"/>
                </a:solidFill>
                <a:latin typeface="Franklin Gothic Medium" panose="020B0603020102020204" pitchFamily="34" charset="0"/>
              </a:rPr>
              <a:t>Green arrow</a:t>
            </a:r>
            <a:r>
              <a:rPr lang="en-US" sz="1950" dirty="0">
                <a:solidFill>
                  <a:schemeClr val="accent1">
                    <a:lumMod val="50000"/>
                  </a:schemeClr>
                </a:solidFill>
                <a:latin typeface="Franklin Gothic Medium" panose="020B0603020102020204" pitchFamily="34" charset="0"/>
              </a:rPr>
              <a:t>)</a:t>
            </a:r>
          </a:p>
          <a:p>
            <a:pPr>
              <a:defRPr/>
            </a:pPr>
            <a:r>
              <a:rPr lang="en-US" sz="2100" dirty="0">
                <a:solidFill>
                  <a:schemeClr val="accent1">
                    <a:lumMod val="50000"/>
                  </a:schemeClr>
                </a:solidFill>
                <a:latin typeface="Franklin Gothic Medium" panose="020B0603020102020204" pitchFamily="34" charset="0"/>
              </a:rPr>
              <a:t>Contingency is </a:t>
            </a:r>
            <a:r>
              <a:rPr lang="en-US" sz="2100" dirty="0">
                <a:solidFill>
                  <a:srgbClr val="FF0000"/>
                </a:solidFill>
                <a:latin typeface="Franklin Gothic Medium" panose="020B0603020102020204" pitchFamily="34" charset="0"/>
              </a:rPr>
              <a:t>FUNDS (Red Arrow)</a:t>
            </a:r>
          </a:p>
          <a:p>
            <a:pPr lvl="1">
              <a:defRPr/>
            </a:pPr>
            <a:r>
              <a:rPr lang="en-US" sz="1950" dirty="0">
                <a:solidFill>
                  <a:schemeClr val="accent1">
                    <a:lumMod val="50000"/>
                  </a:schemeClr>
                </a:solidFill>
                <a:latin typeface="Franklin Gothic Medium" panose="020B0603020102020204" pitchFamily="34" charset="0"/>
              </a:rPr>
              <a:t>Can be applied to </a:t>
            </a:r>
            <a:r>
              <a:rPr lang="en-US" sz="1950" dirty="0">
                <a:solidFill>
                  <a:srgbClr val="FF0000"/>
                </a:solidFill>
                <a:latin typeface="Franklin Gothic Medium" panose="020B0603020102020204" pitchFamily="34" charset="0"/>
              </a:rPr>
              <a:t>FUND</a:t>
            </a:r>
            <a:r>
              <a:rPr lang="en-US" sz="1950" dirty="0">
                <a:latin typeface="Franklin Gothic Medium" panose="020B0603020102020204" pitchFamily="34" charset="0"/>
              </a:rPr>
              <a:t> </a:t>
            </a:r>
            <a:r>
              <a:rPr lang="en-US" sz="1950" dirty="0">
                <a:solidFill>
                  <a:schemeClr val="accent1">
                    <a:lumMod val="50000"/>
                  </a:schemeClr>
                </a:solidFill>
                <a:latin typeface="Franklin Gothic Medium" panose="020B0603020102020204" pitchFamily="34" charset="0"/>
              </a:rPr>
              <a:t>contractual changes, such as additional scope</a:t>
            </a:r>
          </a:p>
          <a:p>
            <a:pPr lvl="1">
              <a:defRPr/>
            </a:pPr>
            <a:r>
              <a:rPr lang="en-US" sz="1950" dirty="0">
                <a:solidFill>
                  <a:schemeClr val="accent1">
                    <a:lumMod val="50000"/>
                  </a:schemeClr>
                </a:solidFill>
                <a:latin typeface="Franklin Gothic Medium" panose="020B0603020102020204" pitchFamily="34" charset="0"/>
              </a:rPr>
              <a:t>Can be applied as </a:t>
            </a:r>
            <a:r>
              <a:rPr lang="en-US" sz="1950" dirty="0">
                <a:solidFill>
                  <a:srgbClr val="FF0000"/>
                </a:solidFill>
                <a:latin typeface="Franklin Gothic Medium" panose="020B0603020102020204" pitchFamily="34" charset="0"/>
              </a:rPr>
              <a:t>FUNDS</a:t>
            </a:r>
            <a:r>
              <a:rPr lang="en-US" sz="1950" dirty="0">
                <a:latin typeface="Franklin Gothic Medium" panose="020B0603020102020204" pitchFamily="34" charset="0"/>
              </a:rPr>
              <a:t> </a:t>
            </a:r>
            <a:r>
              <a:rPr lang="en-US" sz="1950" dirty="0">
                <a:solidFill>
                  <a:schemeClr val="accent1">
                    <a:lumMod val="50000"/>
                  </a:schemeClr>
                </a:solidFill>
                <a:latin typeface="Franklin Gothic Medium" panose="020B0603020102020204" pitchFamily="34" charset="0"/>
              </a:rPr>
              <a:t>to pay the bill, i.e. cost reimbursement type overruns</a:t>
            </a:r>
          </a:p>
          <a:p>
            <a:pPr marL="0" indent="0">
              <a:buNone/>
              <a:defRPr/>
            </a:pPr>
            <a:endParaRPr lang="en-US" sz="2100" dirty="0"/>
          </a:p>
          <a:p>
            <a:pPr>
              <a:defRPr/>
            </a:pPr>
            <a:endParaRPr lang="en-US" sz="2100" dirty="0"/>
          </a:p>
        </p:txBody>
      </p:sp>
    </p:spTree>
    <p:extLst>
      <p:ext uri="{BB962C8B-B14F-4D97-AF65-F5344CB8AC3E}">
        <p14:creationId xmlns:p14="http://schemas.microsoft.com/office/powerpoint/2010/main" val="1365037888"/>
      </p:ext>
    </p:extLst>
  </p:cSld>
  <p:clrMapOvr>
    <a:masterClrMapping/>
  </p:clrMapOvr>
</p:sld>
</file>

<file path=ppt/theme/theme1.xml><?xml version="1.0" encoding="utf-8"?>
<a:theme xmlns:a="http://schemas.openxmlformats.org/drawingml/2006/main" name="Office Theme">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Custom 3">
      <a:majorFont>
        <a:latin typeface="Impact"/>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809</TotalTime>
  <Words>2577</Words>
  <Application>Microsoft Office PowerPoint</Application>
  <PresentationFormat>On-screen Show (4:3)</PresentationFormat>
  <Paragraphs>225</Paragraphs>
  <Slides>18</Slides>
  <Notes>18</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18</vt:i4>
      </vt:variant>
    </vt:vector>
  </HeadingPairs>
  <TitlesOfParts>
    <vt:vector size="31" baseType="lpstr">
      <vt:lpstr>Calibri Light</vt:lpstr>
      <vt:lpstr>Impact</vt:lpstr>
      <vt:lpstr>Trebuchet MS</vt:lpstr>
      <vt:lpstr>Calibri</vt:lpstr>
      <vt:lpstr>Arial Narrow</vt:lpstr>
      <vt:lpstr>Arial</vt:lpstr>
      <vt:lpstr>Franklin Gothic Medium</vt:lpstr>
      <vt:lpstr>Tahoma</vt:lpstr>
      <vt:lpstr>Boulder</vt:lpstr>
      <vt:lpstr>Segoe UI</vt:lpstr>
      <vt:lpstr>Viner Hand ITC</vt:lpstr>
      <vt:lpstr>Office Theme</vt:lpstr>
      <vt:lpstr>Custom Design</vt:lpstr>
      <vt:lpstr>PowerPoint Presentation</vt:lpstr>
      <vt:lpstr>PowerPoint Presentation</vt:lpstr>
      <vt:lpstr>PowerPoint Presentation</vt:lpstr>
      <vt:lpstr>PERFORMANCE BASELINE COMPONENTS</vt:lpstr>
      <vt:lpstr>PERFORMANCE BASELINE COMPONENTS</vt:lpstr>
      <vt:lpstr>CONTRACT FUNDING</vt:lpstr>
      <vt:lpstr>CONTRACT FUNDING</vt:lpstr>
      <vt:lpstr>BCWS vs. ETC</vt:lpstr>
      <vt:lpstr>MANAGEMENT RESERVE vs CONTINGENCY</vt:lpstr>
      <vt:lpstr>BAC vs EAC</vt:lpstr>
      <vt:lpstr>EXAMPLES OF BUDGET AND FUNDS CONFUSION</vt:lpstr>
      <vt:lpstr>EXAMPLES OF BUDGET AND FUNDS CONFUSION</vt:lpstr>
      <vt:lpstr>EXAMPLES OF BUDGET AND FUNDS CONFUSION</vt:lpstr>
      <vt:lpstr>EXAMPLES OF BUDGET AND FUNDS CONFUSION</vt:lpstr>
      <vt:lpstr>PowerPoint Presentation</vt:lpstr>
      <vt:lpstr>EXAMPLES OF BUDGET AND FUNDS CONFUSION</vt:lpstr>
      <vt:lpstr>Summary</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PM-30</dc:creator>
  <cp:lastModifiedBy>Taliaferro, Matthew</cp:lastModifiedBy>
  <cp:revision>29</cp:revision>
  <cp:lastPrinted>2019-08-26T19:48:40Z</cp:lastPrinted>
  <dcterms:created xsi:type="dcterms:W3CDTF">2019-07-28T19:23:36Z</dcterms:created>
  <dcterms:modified xsi:type="dcterms:W3CDTF">2020-04-08T18:36:00Z</dcterms:modified>
</cp:coreProperties>
</file>