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handoutMasterIdLst>
    <p:handoutMasterId r:id="rId39"/>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1" r:id="rId15"/>
    <p:sldId id="270" r:id="rId16"/>
    <p:sldId id="272"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3" r:id="rId35"/>
    <p:sldId id="291" r:id="rId36"/>
    <p:sldId id="294" r:id="rId3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lrod, David (CONTR)" initials="ED(" lastIdx="14" clrIdx="0">
    <p:extLst>
      <p:ext uri="{19B8F6BF-5375-455C-9EA6-DF929625EA0E}">
        <p15:presenceInfo xmlns:p15="http://schemas.microsoft.com/office/powerpoint/2012/main" userId="S-1-5-21-2844929807-1687724802-988633214-119470" providerId="AD"/>
      </p:ext>
    </p:extLst>
  </p:cmAuthor>
  <p:cmAuthor id="2" name="Lesley Nelson-Burns" initials="LNB" lastIdx="5" clrIdx="1">
    <p:extLst>
      <p:ext uri="{19B8F6BF-5375-455C-9EA6-DF929625EA0E}">
        <p15:presenceInfo xmlns:p15="http://schemas.microsoft.com/office/powerpoint/2012/main" userId="Lesley Nelson-Burns" providerId="None"/>
      </p:ext>
    </p:extLst>
  </p:cmAuthor>
  <p:cmAuthor id="3" name="Nelson-Burns, Lesley" initials="NL" lastIdx="3" clrIdx="2">
    <p:extLst>
      <p:ext uri="{19B8F6BF-5375-455C-9EA6-DF929625EA0E}">
        <p15:presenceInfo xmlns:p15="http://schemas.microsoft.com/office/powerpoint/2012/main" userId="S-1-5-21-2844929807-1687724802-988633214-43371" providerId="AD"/>
      </p:ext>
    </p:extLst>
  </p:cmAuthor>
  <p:cmAuthor id="4" name="Cavanaugh, Rhiannon (CONTR)" initials="CR(" lastIdx="3" clrIdx="3">
    <p:extLst>
      <p:ext uri="{19B8F6BF-5375-455C-9EA6-DF929625EA0E}">
        <p15:presenceInfo xmlns:p15="http://schemas.microsoft.com/office/powerpoint/2012/main" userId="S-1-5-21-2844929807-1687724802-988633214-1550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8E"/>
    <a:srgbClr val="00359E"/>
    <a:srgbClr val="478F4A"/>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558" autoAdjust="0"/>
    <p:restoredTop sz="71675" autoAdjust="0"/>
  </p:normalViewPr>
  <p:slideViewPr>
    <p:cSldViewPr>
      <p:cViewPr varScale="1">
        <p:scale>
          <a:sx n="67" d="100"/>
          <a:sy n="67" d="100"/>
        </p:scale>
        <p:origin x="72" y="3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96" d="100"/>
          <a:sy n="96" d="100"/>
        </p:scale>
        <p:origin x="266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2140F20-43DE-4147-B5DA-0FF22037EC38}" type="datetimeFigureOut">
              <a:rPr lang="en-US" smtClean="0"/>
              <a:t>3/21/2019</a:t>
            </a:fld>
            <a:endParaRPr lang="en-US" dirty="0"/>
          </a:p>
        </p:txBody>
      </p:sp>
      <p:sp>
        <p:nvSpPr>
          <p:cNvPr id="4" name="Footer Placeholder 3"/>
          <p:cNvSpPr>
            <a:spLocks noGrp="1"/>
          </p:cNvSpPr>
          <p:nvPr>
            <p:ph type="ftr" sz="quarter" idx="2"/>
          </p:nvPr>
        </p:nvSpPr>
        <p:spPr>
          <a:xfrm>
            <a:off x="0" y="8829968"/>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8"/>
            <a:ext cx="3037840" cy="466433"/>
          </a:xfrm>
          <a:prstGeom prst="rect">
            <a:avLst/>
          </a:prstGeom>
        </p:spPr>
        <p:txBody>
          <a:bodyPr vert="horz" lIns="93177" tIns="46589" rIns="93177" bIns="46589" rtlCol="0" anchor="b"/>
          <a:lstStyle>
            <a:lvl1pPr algn="r">
              <a:defRPr sz="1200"/>
            </a:lvl1pPr>
          </a:lstStyle>
          <a:p>
            <a:fld id="{A0DEDE36-4D5C-4ADA-8D52-E1A9ED3B4586}" type="slidenum">
              <a:rPr lang="en-US" smtClean="0"/>
              <a:t>‹#›</a:t>
            </a:fld>
            <a:endParaRPr lang="en-US"/>
          </a:p>
        </p:txBody>
      </p:sp>
    </p:spTree>
    <p:extLst>
      <p:ext uri="{BB962C8B-B14F-4D97-AF65-F5344CB8AC3E}">
        <p14:creationId xmlns:p14="http://schemas.microsoft.com/office/powerpoint/2010/main" val="26460513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0C21A6F-214B-4385-9F3C-773A0C0071D1}" type="datetimeFigureOut">
              <a:rPr lang="en-US" smtClean="0"/>
              <a:pPr/>
              <a:t>3/21/2019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6B18E6F-ECAB-4E51-A177-83235958CD6B}" type="slidenum">
              <a:rPr lang="en-US" smtClean="0"/>
              <a:pPr/>
              <a:t>‹#›</a:t>
            </a:fld>
            <a:endParaRPr lang="en-US"/>
          </a:p>
        </p:txBody>
      </p:sp>
    </p:spTree>
    <p:extLst>
      <p:ext uri="{BB962C8B-B14F-4D97-AF65-F5344CB8AC3E}">
        <p14:creationId xmlns:p14="http://schemas.microsoft.com/office/powerpoint/2010/main" val="420163027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3" Type="http://schemas.openxmlformats.org/officeDocument/2006/relationships/hyperlink" Target="mailto:outreach@hq.doe.gov"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Office of Classification’s Classification Training Institute’s Classification of Nuclear Weapons-Related Information; Restricted Data, Formerly Restricted Data, and Transclassified Foreign Nuclear Information, dated February 2019</a:t>
            </a:r>
            <a:endParaRPr lang="en-US" dirty="0"/>
          </a:p>
        </p:txBody>
      </p:sp>
      <p:sp>
        <p:nvSpPr>
          <p:cNvPr id="4" name="Slide Number Placeholder 3"/>
          <p:cNvSpPr>
            <a:spLocks noGrp="1"/>
          </p:cNvSpPr>
          <p:nvPr>
            <p:ph type="sldNum" sz="quarter" idx="10"/>
          </p:nvPr>
        </p:nvSpPr>
        <p:spPr/>
        <p:txBody>
          <a:bodyPr/>
          <a:lstStyle/>
          <a:p>
            <a:fld id="{66B18E6F-ECAB-4E51-A177-83235958CD6B}" type="slidenum">
              <a:rPr lang="en-US" smtClean="0"/>
              <a:pPr/>
              <a:t>1</a:t>
            </a:fld>
            <a:endParaRPr lang="en-US" dirty="0"/>
          </a:p>
        </p:txBody>
      </p:sp>
    </p:spTree>
    <p:extLst>
      <p:ext uri="{BB962C8B-B14F-4D97-AF65-F5344CB8AC3E}">
        <p14:creationId xmlns:p14="http://schemas.microsoft.com/office/powerpoint/2010/main" val="1476331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TFNI</a:t>
            </a:r>
            <a:r>
              <a:rPr lang="en-US" baseline="0" dirty="0" smtClean="0"/>
              <a:t> is c</a:t>
            </a:r>
            <a:r>
              <a:rPr lang="en-US" dirty="0" smtClean="0"/>
              <a:t>lassified information that was once RD, but DOE and the IC jointly decided it should be TFNI because it concerns foreign nuclear programs and is used for intelligence-related purposes</a:t>
            </a:r>
          </a:p>
          <a:p>
            <a:r>
              <a:rPr lang="en-US" dirty="0" smtClean="0"/>
              <a:t>Examples</a:t>
            </a:r>
          </a:p>
          <a:p>
            <a:pPr lvl="1"/>
            <a:r>
              <a:rPr lang="en-US" dirty="0" smtClean="0"/>
              <a:t>Foreign nuclear weapon design</a:t>
            </a:r>
          </a:p>
          <a:p>
            <a:pPr lvl="1"/>
            <a:r>
              <a:rPr lang="en-US" dirty="0" smtClean="0"/>
              <a:t>Foreign nuclear material production</a:t>
            </a:r>
          </a:p>
          <a:p>
            <a:endParaRPr lang="en-US" dirty="0"/>
          </a:p>
        </p:txBody>
      </p:sp>
      <p:sp>
        <p:nvSpPr>
          <p:cNvPr id="4" name="Slide Number Placeholder 3"/>
          <p:cNvSpPr>
            <a:spLocks noGrp="1"/>
          </p:cNvSpPr>
          <p:nvPr>
            <p:ph type="sldNum" sz="quarter" idx="10"/>
          </p:nvPr>
        </p:nvSpPr>
        <p:spPr/>
        <p:txBody>
          <a:bodyPr/>
          <a:lstStyle/>
          <a:p>
            <a:fld id="{66B18E6F-ECAB-4E51-A177-83235958CD6B}" type="slidenum">
              <a:rPr lang="en-US" smtClean="0"/>
              <a:pPr/>
              <a:t>10</a:t>
            </a:fld>
            <a:endParaRPr lang="en-US" dirty="0"/>
          </a:p>
        </p:txBody>
      </p:sp>
    </p:spTree>
    <p:extLst>
      <p:ext uri="{BB962C8B-B14F-4D97-AF65-F5344CB8AC3E}">
        <p14:creationId xmlns:p14="http://schemas.microsoft.com/office/powerpoint/2010/main" val="42000450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8028703D-84D3-4C45-96FD-8D1D86DC026C}" type="slidenum">
              <a:rPr lang="en-US" smtClean="0"/>
              <a:pPr/>
              <a:t>11</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marL="344488" indent="-325438" algn="l">
              <a:spcBef>
                <a:spcPct val="0"/>
              </a:spcBef>
              <a:spcAft>
                <a:spcPts val="1200"/>
              </a:spcAft>
            </a:pPr>
            <a:r>
              <a:rPr lang="en-US" sz="1200" dirty="0" smtClean="0"/>
              <a:t>Each agency has an RD Management Official (RDMO) who implements the requirements for RD, FRD, and TFNI</a:t>
            </a:r>
          </a:p>
          <a:p>
            <a:pPr marL="344488" indent="-325438" algn="l">
              <a:spcBef>
                <a:spcPct val="0"/>
              </a:spcBef>
              <a:spcAft>
                <a:spcPts val="1200"/>
              </a:spcAft>
            </a:pPr>
            <a:r>
              <a:rPr lang="en-US" sz="1200" dirty="0" smtClean="0"/>
              <a:t>Agencies may also have Associate RDMOs (ARDMO) in organizations with access to RD, FRD, or TFNI</a:t>
            </a:r>
          </a:p>
          <a:p>
            <a:pPr marL="344488" indent="-325438" algn="l">
              <a:spcBef>
                <a:spcPct val="0"/>
              </a:spcBef>
              <a:spcAft>
                <a:spcPts val="1200"/>
              </a:spcAft>
            </a:pPr>
            <a:r>
              <a:rPr lang="en-US" sz="1200" dirty="0" smtClean="0"/>
              <a:t>If you have questions about agency procedures for RD, FRD, or TFNI, contact your RDMO or ARDMO</a:t>
            </a:r>
          </a:p>
          <a:p>
            <a:pPr marL="344488" algn="l">
              <a:spcBef>
                <a:spcPct val="0"/>
              </a:spcBef>
              <a:spcAft>
                <a:spcPts val="1200"/>
              </a:spcAft>
            </a:pPr>
            <a:r>
              <a:rPr lang="en-US" sz="1200" dirty="0" smtClean="0"/>
              <a:t>If you do not know who your RDMO/ARDMO is, contact the DOE Classification Outreach Program at 301-903-7567 or outreach@hq.doe.gov</a:t>
            </a:r>
            <a:endParaRPr lang="en-US" sz="1200" dirty="0"/>
          </a:p>
        </p:txBody>
      </p:sp>
    </p:spTree>
    <p:extLst>
      <p:ext uri="{BB962C8B-B14F-4D97-AF65-F5344CB8AC3E}">
        <p14:creationId xmlns:p14="http://schemas.microsoft.com/office/powerpoint/2010/main" val="5528792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matter has the potential to contain RD or FRD, it must be reviewed by an RD Derivative Classifier</a:t>
            </a:r>
          </a:p>
          <a:p>
            <a:r>
              <a:rPr lang="en-US" dirty="0" smtClean="0"/>
              <a:t>If matter has the potential to contain TFNI, it must be reviewed by someone who has been trained to classify matter containing TFNI</a:t>
            </a:r>
          </a:p>
          <a:p>
            <a:pPr marL="0" indent="0" algn="ctr">
              <a:buNone/>
            </a:pPr>
            <a:r>
              <a:rPr lang="en-US" b="1" dirty="0" smtClean="0"/>
              <a:t>Matter includes email!</a:t>
            </a:r>
          </a:p>
          <a:p>
            <a:endParaRPr lang="en-US" dirty="0"/>
          </a:p>
        </p:txBody>
      </p:sp>
      <p:sp>
        <p:nvSpPr>
          <p:cNvPr id="4" name="Slide Number Placeholder 3"/>
          <p:cNvSpPr>
            <a:spLocks noGrp="1"/>
          </p:cNvSpPr>
          <p:nvPr>
            <p:ph type="sldNum" sz="quarter" idx="10"/>
          </p:nvPr>
        </p:nvSpPr>
        <p:spPr/>
        <p:txBody>
          <a:bodyPr/>
          <a:lstStyle/>
          <a:p>
            <a:fld id="{66B18E6F-ECAB-4E51-A177-83235958CD6B}" type="slidenum">
              <a:rPr lang="en-US" smtClean="0"/>
              <a:pPr/>
              <a:t>12</a:t>
            </a:fld>
            <a:endParaRPr lang="en-US"/>
          </a:p>
        </p:txBody>
      </p:sp>
    </p:spTree>
    <p:extLst>
      <p:ext uri="{BB962C8B-B14F-4D97-AF65-F5344CB8AC3E}">
        <p14:creationId xmlns:p14="http://schemas.microsoft.com/office/powerpoint/2010/main" val="577034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960005B8-C34F-4F5C-BD71-42E692CCEDE4}" type="slidenum">
              <a:rPr lang="en-US" smtClean="0"/>
              <a:pPr/>
              <a:t>13</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algn="just"/>
            <a:r>
              <a:rPr lang="en-US" dirty="0" smtClean="0"/>
              <a:t>If you believe matter contains information which may be RD or FRD it must be submitted for review.  Matter in RD or FRD subject areas may contain RD or FRD, and therefore, should all be reviewed.</a:t>
            </a:r>
          </a:p>
          <a:p>
            <a:pPr algn="just"/>
            <a:endParaRPr lang="en-US" dirty="0" smtClean="0"/>
          </a:p>
          <a:p>
            <a:pPr algn="just"/>
            <a:r>
              <a:rPr lang="en-US" dirty="0" smtClean="0"/>
              <a:t>The review must be conducted by an RD Classifier with authority in the subject area of the matter being reviewed.  </a:t>
            </a:r>
          </a:p>
          <a:p>
            <a:pPr algn="just"/>
            <a:endParaRPr lang="en-US" dirty="0" smtClean="0"/>
          </a:p>
        </p:txBody>
      </p:sp>
    </p:spTree>
    <p:extLst>
      <p:ext uri="{BB962C8B-B14F-4D97-AF65-F5344CB8AC3E}">
        <p14:creationId xmlns:p14="http://schemas.microsoft.com/office/powerpoint/2010/main" val="2020059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960005B8-C34F-4F5C-BD71-42E692CCEDE4}" type="slidenum">
              <a:rPr lang="en-US" smtClean="0"/>
              <a:pPr/>
              <a:t>14</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normAutofit/>
          </a:bodyPr>
          <a:lstStyle/>
          <a:p>
            <a:pPr marL="0" indent="0">
              <a:spcBef>
                <a:spcPct val="0"/>
              </a:spcBef>
              <a:spcAft>
                <a:spcPct val="75000"/>
              </a:spcAft>
              <a:buNone/>
            </a:pPr>
            <a:r>
              <a:rPr lang="en-US" sz="1200" b="1" dirty="0" smtClean="0"/>
              <a:t>If matter is for public release</a:t>
            </a:r>
          </a:p>
          <a:p>
            <a:pPr>
              <a:spcBef>
                <a:spcPct val="0"/>
              </a:spcBef>
              <a:spcAft>
                <a:spcPct val="75000"/>
              </a:spcAft>
            </a:pPr>
            <a:r>
              <a:rPr lang="en-US" sz="1200" dirty="0" smtClean="0"/>
              <a:t>If matter is marked as or potentially contains  RD, FRD, or TFNI (e.g., in an RD or FRD subject area), the matter must be reviewed by  DOE for RD and TFNI;</a:t>
            </a:r>
            <a:r>
              <a:rPr lang="en-US" sz="1200" baseline="0" dirty="0" smtClean="0"/>
              <a:t> </a:t>
            </a:r>
            <a:r>
              <a:rPr lang="en-US" sz="1200" dirty="0" smtClean="0"/>
              <a:t>DOE or DoD for FRD</a:t>
            </a:r>
          </a:p>
          <a:p>
            <a:pPr algn="just"/>
            <a:endParaRPr lang="en-US" dirty="0" smtClean="0"/>
          </a:p>
        </p:txBody>
      </p:sp>
    </p:spTree>
    <p:extLst>
      <p:ext uri="{BB962C8B-B14F-4D97-AF65-F5344CB8AC3E}">
        <p14:creationId xmlns:p14="http://schemas.microsoft.com/office/powerpoint/2010/main" val="19889764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5762A489-8E59-4A49-9298-8FC5F9CE6155}" type="slidenum">
              <a:rPr lang="en-US" smtClean="0"/>
              <a:pPr/>
              <a:t>15</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r>
              <a:rPr lang="en-US" dirty="0" smtClean="0"/>
              <a:t>An RD derivative classifier is required any time matter is marked RD.  This includes whenever a source portion</a:t>
            </a:r>
            <a:r>
              <a:rPr lang="en-US" baseline="0" dirty="0" smtClean="0"/>
              <a:t>-marked source document </a:t>
            </a:r>
            <a:r>
              <a:rPr lang="en-US" dirty="0" smtClean="0"/>
              <a:t>is used as</a:t>
            </a:r>
            <a:r>
              <a:rPr lang="en-US" baseline="0" dirty="0" smtClean="0"/>
              <a:t> the basis to </a:t>
            </a:r>
            <a:r>
              <a:rPr lang="en-US" dirty="0" smtClean="0"/>
              <a:t>classify matter</a:t>
            </a:r>
            <a:r>
              <a:rPr lang="en-US" baseline="0" dirty="0" smtClean="0"/>
              <a:t> containing RD or FRD.</a:t>
            </a:r>
          </a:p>
          <a:p>
            <a:endParaRPr lang="en-US" baseline="0" dirty="0" smtClean="0"/>
          </a:p>
          <a:p>
            <a:pPr algn="l">
              <a:spcBef>
                <a:spcPts val="0"/>
              </a:spcBef>
              <a:spcAft>
                <a:spcPts val="1200"/>
              </a:spcAft>
            </a:pPr>
            <a:r>
              <a:rPr lang="en-US" sz="1200" b="0" dirty="0" smtClean="0">
                <a:latin typeface="+mn-lt"/>
              </a:rPr>
              <a:t>RD Derivative Classification authority is required to upgrade the LEVEL and CATEGORY of matter (SNSI to SRD)</a:t>
            </a:r>
          </a:p>
          <a:p>
            <a:pPr algn="l">
              <a:spcBef>
                <a:spcPts val="0"/>
              </a:spcBef>
              <a:spcAft>
                <a:spcPts val="1200"/>
              </a:spcAft>
            </a:pPr>
            <a:r>
              <a:rPr lang="en-US" sz="1200" b="0" dirty="0" smtClean="0">
                <a:latin typeface="+mn-lt"/>
              </a:rPr>
              <a:t>RD Derivative Classification authority is required to downgrade the LEVEL of matter containing RD or FRD (SRD to CRD)</a:t>
            </a:r>
            <a:br>
              <a:rPr lang="en-US" sz="1200" b="0" dirty="0" smtClean="0">
                <a:latin typeface="+mn-lt"/>
              </a:rPr>
            </a:br>
            <a:endParaRPr lang="en-US" sz="1200" b="0" dirty="0" smtClean="0">
              <a:latin typeface="+mn-lt"/>
            </a:endParaRPr>
          </a:p>
          <a:p>
            <a:pPr marL="0" indent="0" algn="l">
              <a:buNone/>
            </a:pPr>
            <a:r>
              <a:rPr lang="en-US" sz="1100" b="0" dirty="0" smtClean="0">
                <a:solidFill>
                  <a:srgbClr val="C00000"/>
                </a:solidFill>
                <a:latin typeface="+mn-lt"/>
              </a:rPr>
              <a:t>An RD  Derivative Classifier is NOT authorized to downgrade the CATEGORY of matter containing RD or FRD (SRD to SNSI)  or to declassify matter containing RD, FRD, or TFNI</a:t>
            </a:r>
          </a:p>
          <a:p>
            <a:endParaRPr lang="en-US" dirty="0" smtClean="0"/>
          </a:p>
        </p:txBody>
      </p:sp>
    </p:spTree>
    <p:extLst>
      <p:ext uri="{BB962C8B-B14F-4D97-AF65-F5344CB8AC3E}">
        <p14:creationId xmlns:p14="http://schemas.microsoft.com/office/powerpoint/2010/main" val="2531294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76F9E75B-F161-4E88-8403-028CCEA1BBA3}" type="slidenum">
              <a:rPr lang="en-US" smtClean="0"/>
              <a:pPr/>
              <a:t>16</a:t>
            </a:fld>
            <a:endParaRPr lang="en-US" smtClean="0"/>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r>
              <a:rPr lang="en-US" dirty="0" smtClean="0"/>
              <a:t>How do you get matter containing</a:t>
            </a:r>
            <a:r>
              <a:rPr lang="en-US" baseline="0" dirty="0" smtClean="0"/>
              <a:t> </a:t>
            </a:r>
            <a:r>
              <a:rPr lang="en-US" dirty="0" smtClean="0"/>
              <a:t>RD, FRD or TFNI declassified? </a:t>
            </a:r>
          </a:p>
          <a:p>
            <a:endParaRPr lang="en-US" sz="500" dirty="0" smtClean="0"/>
          </a:p>
          <a:p>
            <a:r>
              <a:rPr lang="en-US" dirty="0" smtClean="0"/>
              <a:t>If the matter is RD or TFNI, only a DOE designated </a:t>
            </a:r>
            <a:r>
              <a:rPr lang="en-US" dirty="0" err="1" smtClean="0"/>
              <a:t>declassifier</a:t>
            </a:r>
            <a:r>
              <a:rPr lang="en-US" dirty="0" smtClean="0"/>
              <a:t> can declassify the matter.  </a:t>
            </a:r>
          </a:p>
          <a:p>
            <a:endParaRPr lang="en-US" sz="500" dirty="0" smtClean="0"/>
          </a:p>
          <a:p>
            <a:r>
              <a:rPr lang="en-US" dirty="0" smtClean="0"/>
              <a:t>If it is FRD, a designated individual in DOE or an appropriate individual in DoD can declassify the matter.  </a:t>
            </a:r>
          </a:p>
          <a:p>
            <a:endParaRPr lang="en-US" dirty="0" smtClean="0"/>
          </a:p>
          <a:p>
            <a:r>
              <a:rPr lang="en-US" u="sng" dirty="0" smtClean="0"/>
              <a:t>Remember</a:t>
            </a:r>
            <a:r>
              <a:rPr lang="en-US" dirty="0" smtClean="0"/>
              <a:t>, RD, FRD and TFNI are </a:t>
            </a:r>
            <a:r>
              <a:rPr lang="en-US" u="sng" dirty="0" smtClean="0"/>
              <a:t>NOT</a:t>
            </a:r>
            <a:r>
              <a:rPr lang="en-US" dirty="0" smtClean="0"/>
              <a:t> automatically declassified.</a:t>
            </a:r>
          </a:p>
        </p:txBody>
      </p:sp>
    </p:spTree>
    <p:extLst>
      <p:ext uri="{BB962C8B-B14F-4D97-AF65-F5344CB8AC3E}">
        <p14:creationId xmlns:p14="http://schemas.microsoft.com/office/powerpoint/2010/main" val="37887829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a:ln/>
        </p:spPr>
      </p:sp>
      <p:sp>
        <p:nvSpPr>
          <p:cNvPr id="204803" name="Notes Placeholder 2"/>
          <p:cNvSpPr>
            <a:spLocks noGrp="1"/>
          </p:cNvSpPr>
          <p:nvPr>
            <p:ph type="body" idx="1"/>
          </p:nvPr>
        </p:nvSpPr>
        <p:spPr>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The overall classification of matter (or page of a document) is the highest level and most restrictive category of information in that matter (or on that page of a document).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Under the precedence</a:t>
            </a:r>
            <a:r>
              <a:rPr lang="en-US" sz="1200" baseline="0" dirty="0" smtClean="0"/>
              <a:t> rule, the precedence of categories from lowest to highest is NSI, TFNI, FRD, and RD.</a:t>
            </a:r>
            <a:endParaRPr lang="en-US" sz="1200" dirty="0" smtClean="0"/>
          </a:p>
          <a:p>
            <a:endParaRPr lang="en-US" dirty="0" smtClean="0"/>
          </a:p>
        </p:txBody>
      </p:sp>
      <p:sp>
        <p:nvSpPr>
          <p:cNvPr id="204804" name="Slide Number Placeholder 3"/>
          <p:cNvSpPr>
            <a:spLocks noGrp="1"/>
          </p:cNvSpPr>
          <p:nvPr>
            <p:ph type="sldNum" sz="quarter" idx="5"/>
          </p:nvPr>
        </p:nvSpPr>
        <p:spPr>
          <a:noFill/>
        </p:spPr>
        <p:txBody>
          <a:bodyPr/>
          <a:lstStyle/>
          <a:p>
            <a:fld id="{D2932B83-4EF1-4222-9EA0-ABB67BCE3C12}" type="slidenum">
              <a:rPr lang="en-US" smtClean="0"/>
              <a:pPr/>
              <a:t>17</a:t>
            </a:fld>
            <a:endParaRPr lang="en-US" smtClean="0"/>
          </a:p>
        </p:txBody>
      </p:sp>
    </p:spTree>
    <p:extLst>
      <p:ext uri="{BB962C8B-B14F-4D97-AF65-F5344CB8AC3E}">
        <p14:creationId xmlns:p14="http://schemas.microsoft.com/office/powerpoint/2010/main" val="19742307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460451B8-FC54-478B-94EA-C8048BE55D32}" type="slidenum">
              <a:rPr lang="en-US" smtClean="0"/>
              <a:pPr/>
              <a:t>18</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r>
              <a:rPr lang="en-US" dirty="0" smtClean="0"/>
              <a:t>You will able to tell if matter</a:t>
            </a:r>
            <a:r>
              <a:rPr lang="en-US" baseline="0" dirty="0" smtClean="0"/>
              <a:t> contains RD or FRD </a:t>
            </a:r>
            <a:r>
              <a:rPr lang="en-US" dirty="0" smtClean="0"/>
              <a:t>because</a:t>
            </a:r>
            <a:r>
              <a:rPr lang="en-US" baseline="0" dirty="0" smtClean="0"/>
              <a:t> the f</a:t>
            </a:r>
            <a:r>
              <a:rPr lang="en-US" dirty="0" smtClean="0"/>
              <a:t>irst page will always have Admonishment for RD or FRD</a:t>
            </a:r>
          </a:p>
          <a:p>
            <a:r>
              <a:rPr lang="en-US" dirty="0" smtClean="0"/>
              <a:t>The first page may have either just</a:t>
            </a:r>
            <a:r>
              <a:rPr lang="en-US" baseline="0" dirty="0" smtClean="0"/>
              <a:t> the level in the overall/banner marking or m</a:t>
            </a:r>
            <a:r>
              <a:rPr lang="en-US" dirty="0" smtClean="0"/>
              <a:t>ay have level and category (SECRET//RESTRICTED DATA) on all pages</a:t>
            </a:r>
          </a:p>
          <a:p>
            <a:r>
              <a:rPr lang="en-US" dirty="0" smtClean="0"/>
              <a:t>Classification Authority Block will have no declassification instruction line or N/A to RD </a:t>
            </a:r>
            <a:br>
              <a:rPr lang="en-US" dirty="0" smtClean="0"/>
            </a:br>
            <a:r>
              <a:rPr lang="en-US" dirty="0" smtClean="0"/>
              <a:t>(or FRD)</a:t>
            </a:r>
            <a:endParaRPr lang="en-US" dirty="0"/>
          </a:p>
        </p:txBody>
      </p:sp>
    </p:spTree>
    <p:extLst>
      <p:ext uri="{BB962C8B-B14F-4D97-AF65-F5344CB8AC3E}">
        <p14:creationId xmlns:p14="http://schemas.microsoft.com/office/powerpoint/2010/main" val="11750407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460451B8-FC54-478B-94EA-C8048BE55D32}" type="slidenum">
              <a:rPr lang="en-US" smtClean="0"/>
              <a:pPr/>
              <a:t>19</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Note that since the matter does not contain NSI, there are no automatic declassification instructions.  </a:t>
            </a:r>
          </a:p>
        </p:txBody>
      </p:sp>
    </p:spTree>
    <p:extLst>
      <p:ext uri="{BB962C8B-B14F-4D97-AF65-F5344CB8AC3E}">
        <p14:creationId xmlns:p14="http://schemas.microsoft.com/office/powerpoint/2010/main" val="2618310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12BBA7E4-F5C8-48C3-A548-5B5F1793D440}" type="slidenum">
              <a:rPr lang="en-US" smtClean="0"/>
              <a:pPr/>
              <a:t>2</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r>
              <a:rPr lang="en-US" dirty="0" smtClean="0"/>
              <a:t>This briefing is to familiarize individuals who may come in contact with Restricted Data (RD) or Formerly Restricted Data (FRD) with the procedures for identifying, marking, handling, and declassifying those types of information.</a:t>
            </a:r>
          </a:p>
          <a:p>
            <a:r>
              <a:rPr lang="en-US" dirty="0" smtClean="0"/>
              <a:t>This training is required for persons who have access to RD, FRD, or TFNI  by Title 10 Code of Federal Regulation (CFR) Part 1045, </a:t>
            </a:r>
            <a:r>
              <a:rPr lang="en-US" i="1" dirty="0" smtClean="0"/>
              <a:t>Nuclear Classification and Declassification</a:t>
            </a:r>
            <a:r>
              <a:rPr lang="en-US" dirty="0" smtClean="0"/>
              <a:t>.</a:t>
            </a:r>
          </a:p>
        </p:txBody>
      </p:sp>
    </p:spTree>
    <p:extLst>
      <p:ext uri="{BB962C8B-B14F-4D97-AF65-F5344CB8AC3E}">
        <p14:creationId xmlns:p14="http://schemas.microsoft.com/office/powerpoint/2010/main" val="32026029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r>
              <a:rPr lang="en-US" smtClean="0"/>
              <a:t>DC   D - </a:t>
            </a:r>
            <a:fld id="{FA691AA0-7FF9-44EA-ADE9-197316EB609F}" type="slidenum">
              <a:rPr lang="en-US" smtClean="0"/>
              <a:pPr/>
              <a:t>20</a:t>
            </a:fld>
            <a:endParaRPr lang="en-US" smtClean="0"/>
          </a:p>
        </p:txBody>
      </p:sp>
      <p:sp>
        <p:nvSpPr>
          <p:cNvPr id="67587" name="Rectangle 2"/>
          <p:cNvSpPr>
            <a:spLocks noGrp="1" noRot="1" noChangeAspect="1" noChangeArrowheads="1" noTextEdit="1"/>
          </p:cNvSpPr>
          <p:nvPr>
            <p:ph type="sldImg"/>
          </p:nvPr>
        </p:nvSpPr>
        <p:spPr>
          <a:xfrm>
            <a:off x="1130300" y="690563"/>
            <a:ext cx="4600575" cy="3451225"/>
          </a:xfrm>
          <a:ln/>
        </p:spPr>
      </p:sp>
      <p:sp>
        <p:nvSpPr>
          <p:cNvPr id="67588" name="Rectangle 3"/>
          <p:cNvSpPr>
            <a:spLocks noGrp="1" noChangeArrowheads="1"/>
          </p:cNvSpPr>
          <p:nvPr>
            <p:ph type="body" idx="1"/>
          </p:nvPr>
        </p:nvSpPr>
        <p:spPr>
          <a:xfrm>
            <a:off x="912814" y="4372399"/>
            <a:ext cx="5032375" cy="4141362"/>
          </a:xfrm>
          <a:noFill/>
          <a:ln/>
        </p:spPr>
        <p:txBody>
          <a:bodyPr/>
          <a:lstStyle/>
          <a:p>
            <a:r>
              <a:rPr lang="en-US" dirty="0" smtClean="0"/>
              <a:t>Top and bottom marked with overall highest level and category of the matter or the highest level and category of the individual pages.</a:t>
            </a:r>
          </a:p>
          <a:p>
            <a:endParaRPr lang="en-US" dirty="0" smtClean="0"/>
          </a:p>
          <a:p>
            <a:r>
              <a:rPr lang="en-US" dirty="0" smtClean="0"/>
              <a:t>The examples show that the highest level and category of information in the document is Secret RD and the highest level and category of information on the page is Confidential FRD information.  </a:t>
            </a:r>
          </a:p>
          <a:p>
            <a:r>
              <a:rPr lang="en-US" dirty="0" smtClean="0"/>
              <a:t>In the example on the left every page is marked with the overall level (Secret) and overall category (RD) of the document.  In the example on the right each interior page is</a:t>
            </a:r>
            <a:r>
              <a:rPr lang="en-US" baseline="0" dirty="0" smtClean="0"/>
              <a:t> marked </a:t>
            </a:r>
            <a:r>
              <a:rPr lang="en-US" dirty="0" smtClean="0"/>
              <a:t>with the highest level and category on the page.</a:t>
            </a:r>
          </a:p>
        </p:txBody>
      </p:sp>
    </p:spTree>
    <p:extLst>
      <p:ext uri="{BB962C8B-B14F-4D97-AF65-F5344CB8AC3E}">
        <p14:creationId xmlns:p14="http://schemas.microsoft.com/office/powerpoint/2010/main" val="38253174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460451B8-FC54-478B-94EA-C8048BE55D32}" type="slidenum">
              <a:rPr lang="en-US" smtClean="0"/>
              <a:pPr/>
              <a:t>21</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r>
              <a:rPr lang="en-US" dirty="0" smtClean="0"/>
              <a:t>You will be able to tell if an email contains RD or FRD because</a:t>
            </a:r>
            <a:r>
              <a:rPr lang="en-US" baseline="0" dirty="0" smtClean="0"/>
              <a:t> the level will be in the banner and the RD or FRD Admonishment will be in the email.  </a:t>
            </a:r>
            <a:r>
              <a:rPr lang="en-US" dirty="0" smtClean="0"/>
              <a:t>Note that if the email does not contain NSI, there will be no automatic declassification instructions.  </a:t>
            </a:r>
          </a:p>
        </p:txBody>
      </p:sp>
    </p:spTree>
    <p:extLst>
      <p:ext uri="{BB962C8B-B14F-4D97-AF65-F5344CB8AC3E}">
        <p14:creationId xmlns:p14="http://schemas.microsoft.com/office/powerpoint/2010/main" val="25043402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460451B8-FC54-478B-94EA-C8048BE55D32}" type="slidenum">
              <a:rPr lang="en-US" smtClean="0"/>
              <a:pPr/>
              <a:t>22</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r>
              <a:rPr lang="en-US" dirty="0" smtClean="0"/>
              <a:t>This is an example of an Email containing RD</a:t>
            </a:r>
          </a:p>
        </p:txBody>
      </p:sp>
    </p:spTree>
    <p:extLst>
      <p:ext uri="{BB962C8B-B14F-4D97-AF65-F5344CB8AC3E}">
        <p14:creationId xmlns:p14="http://schemas.microsoft.com/office/powerpoint/2010/main" val="20673243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r>
              <a:rPr lang="en-US" dirty="0" smtClean="0"/>
              <a:t>Matter containing TFNI must</a:t>
            </a:r>
            <a:r>
              <a:rPr lang="en-US" baseline="0" dirty="0" smtClean="0"/>
              <a:t> have the TFNI identifier on all pages.  The identifier must also be on the first page, because TFNI does not have an admonishment or warning statement.  Matter containing TFNI must also be portion marked.  Matter containing TFNI is never automatically declassified, so the “Declassify on:” line must read N/A to TFNI portions.</a:t>
            </a:r>
            <a:endParaRPr lang="en-US" dirty="0" smtClean="0"/>
          </a:p>
        </p:txBody>
      </p:sp>
      <p:sp>
        <p:nvSpPr>
          <p:cNvPr id="94212" name="Slide Number Placeholder 3"/>
          <p:cNvSpPr>
            <a:spLocks noGrp="1"/>
          </p:cNvSpPr>
          <p:nvPr>
            <p:ph type="sldNum" sz="quarter" idx="5"/>
          </p:nvPr>
        </p:nvSpPr>
        <p:spPr>
          <a:noFill/>
        </p:spPr>
        <p:txBody>
          <a:bodyPr/>
          <a:lstStyle/>
          <a:p>
            <a:fld id="{CB174BD1-D610-43B3-BAEC-A081BC37E4F8}" type="slidenum">
              <a:rPr lang="en-US" smtClean="0"/>
              <a:pPr/>
              <a:t>23</a:t>
            </a:fld>
            <a:endParaRPr lang="en-US" smtClean="0"/>
          </a:p>
        </p:txBody>
      </p:sp>
    </p:spTree>
    <p:extLst>
      <p:ext uri="{BB962C8B-B14F-4D97-AF65-F5344CB8AC3E}">
        <p14:creationId xmlns:p14="http://schemas.microsoft.com/office/powerpoint/2010/main" val="35855230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FC532364-3C0E-442B-82B5-D9ACA6BC8A0C}" type="slidenum">
              <a:rPr lang="en-US" smtClean="0"/>
              <a:pPr/>
              <a:t>24</a:t>
            </a:fld>
            <a:endParaRPr lang="en-US"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marL="463550" indent="-463550">
              <a:spcBef>
                <a:spcPts val="0"/>
              </a:spcBef>
              <a:spcAft>
                <a:spcPts val="1200"/>
              </a:spcAft>
            </a:pPr>
            <a:r>
              <a:rPr lang="en-US" sz="1200" dirty="0" smtClean="0"/>
              <a:t>Not required for matter containing RD or FRD</a:t>
            </a:r>
          </a:p>
          <a:p>
            <a:pPr marL="463550" indent="-463550">
              <a:spcBef>
                <a:spcPts val="0"/>
              </a:spcBef>
              <a:spcAft>
                <a:spcPts val="1200"/>
              </a:spcAft>
            </a:pPr>
            <a:r>
              <a:rPr lang="en-US" sz="1200" dirty="0" smtClean="0"/>
              <a:t>Agencies may require portion marking matter containing RD and FRD</a:t>
            </a:r>
          </a:p>
          <a:p>
            <a:pPr marL="463550" indent="-463550">
              <a:spcBef>
                <a:spcPts val="0"/>
              </a:spcBef>
              <a:spcAft>
                <a:spcPts val="1200"/>
              </a:spcAft>
            </a:pPr>
            <a:r>
              <a:rPr lang="en-US" sz="1200" dirty="0" smtClean="0"/>
              <a:t>Required for matter containing TFNI (and no RD or FRD) </a:t>
            </a:r>
          </a:p>
          <a:p>
            <a:pPr marL="463550" indent="-463550">
              <a:spcBef>
                <a:spcPts val="0"/>
              </a:spcBef>
              <a:spcAft>
                <a:spcPts val="1200"/>
              </a:spcAft>
            </a:pPr>
            <a:r>
              <a:rPr lang="en-US" sz="1200" dirty="0" smtClean="0"/>
              <a:t>When portion marked, the level </a:t>
            </a:r>
            <a:r>
              <a:rPr lang="en-US" sz="1200" u="sng" dirty="0" smtClean="0"/>
              <a:t>and</a:t>
            </a:r>
            <a:r>
              <a:rPr lang="en-US" sz="1200" dirty="0" smtClean="0"/>
              <a:t> category are used to identify portions containing RD,  FRD, or TFNI (e.g., CRD, SFRD, STFNI)</a:t>
            </a:r>
            <a:br>
              <a:rPr lang="en-US" sz="1200" dirty="0" smtClean="0"/>
            </a:br>
            <a:endParaRPr lang="en-US" sz="1200" dirty="0" smtClean="0"/>
          </a:p>
          <a:p>
            <a:pPr marL="0" indent="0" algn="l">
              <a:spcBef>
                <a:spcPts val="0"/>
              </a:spcBef>
              <a:spcAft>
                <a:spcPts val="1200"/>
              </a:spcAft>
              <a:buNone/>
            </a:pPr>
            <a:r>
              <a:rPr lang="en-US" sz="1200" b="1" smtClean="0">
                <a:solidFill>
                  <a:srgbClr val="C00000"/>
                </a:solidFill>
              </a:rPr>
              <a:t>If matter containing RD or FRD is not portion-marked it CANNOT be used as a source document</a:t>
            </a:r>
          </a:p>
          <a:p>
            <a:endParaRPr lang="en-US" dirty="0" smtClean="0"/>
          </a:p>
        </p:txBody>
      </p:sp>
    </p:spTree>
    <p:extLst>
      <p:ext uri="{BB962C8B-B14F-4D97-AF65-F5344CB8AC3E}">
        <p14:creationId xmlns:p14="http://schemas.microsoft.com/office/powerpoint/2010/main" val="2566395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01BEE720-4CF6-4832-A6DE-8E206D4FBE68}" type="slidenum">
              <a:rPr lang="en-US" smtClean="0"/>
              <a:pPr/>
              <a:t>25</a:t>
            </a:fld>
            <a:endParaRPr lang="en-US" smtClean="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r>
              <a:rPr lang="en-US" sz="1200" dirty="0" smtClean="0"/>
              <a:t>Any person with access to RD, FRD, or TFNI who believes that RD, FRD, or TFNI is improperly classified is encouraged and expected to challenge the classification. </a:t>
            </a:r>
          </a:p>
          <a:p>
            <a:r>
              <a:rPr lang="en-US" sz="1200" dirty="0" smtClean="0"/>
              <a:t>Challenges are submitted in accordance with agency procedures, but may also be submitted directly to the DOE Director, Office of Classification, at any time.</a:t>
            </a:r>
          </a:p>
          <a:p>
            <a:r>
              <a:rPr lang="en-US" sz="1200" dirty="0" smtClean="0"/>
              <a:t>The person must receive an initial response within 60 days</a:t>
            </a:r>
          </a:p>
          <a:p>
            <a:r>
              <a:rPr lang="en-US" sz="1200" dirty="0" smtClean="0"/>
              <a:t>Under no circumstances is the person subject to retribution.</a:t>
            </a:r>
          </a:p>
        </p:txBody>
      </p:sp>
    </p:spTree>
    <p:extLst>
      <p:ext uri="{BB962C8B-B14F-4D97-AF65-F5344CB8AC3E}">
        <p14:creationId xmlns:p14="http://schemas.microsoft.com/office/powerpoint/2010/main" val="9098002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8517DD18-F90B-4F22-A090-F8C6EA4459FA}" type="slidenum">
              <a:rPr lang="en-US" smtClean="0"/>
              <a:pPr/>
              <a:t>26</a:t>
            </a:fld>
            <a:endParaRPr lang="en-US"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algn="just"/>
            <a:r>
              <a:rPr lang="en-US" dirty="0" smtClean="0"/>
              <a:t>You must ensure that access is only given to properly cleared individuals who have a need to know</a:t>
            </a:r>
            <a:r>
              <a:rPr lang="en-US" baseline="0" dirty="0" smtClean="0"/>
              <a:t>, the appropriate clearance and any additional access authorizations required.</a:t>
            </a:r>
            <a:endParaRPr lang="en-US" dirty="0" smtClean="0"/>
          </a:p>
        </p:txBody>
      </p:sp>
    </p:spTree>
    <p:extLst>
      <p:ext uri="{BB962C8B-B14F-4D97-AF65-F5344CB8AC3E}">
        <p14:creationId xmlns:p14="http://schemas.microsoft.com/office/powerpoint/2010/main" val="32702986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7"/>
          <p:cNvSpPr>
            <a:spLocks noGrp="1" noChangeArrowheads="1"/>
          </p:cNvSpPr>
          <p:nvPr>
            <p:ph type="sldNum" sz="quarter" idx="5"/>
          </p:nvPr>
        </p:nvSpPr>
        <p:spPr>
          <a:noFill/>
        </p:spPr>
        <p:txBody>
          <a:bodyPr/>
          <a:lstStyle/>
          <a:p>
            <a:fld id="{E8EA166C-6205-4E0D-B6A8-BF2A04A93CB1}" type="slidenum">
              <a:rPr lang="en-US" smtClean="0"/>
              <a:pPr/>
              <a:t>27</a:t>
            </a:fld>
            <a:endParaRPr lang="en-US" smtClean="0"/>
          </a:p>
        </p:txBody>
      </p:sp>
      <p:sp>
        <p:nvSpPr>
          <p:cNvPr id="289795" name="Rectangle 2"/>
          <p:cNvSpPr>
            <a:spLocks noGrp="1" noRot="1" noChangeAspect="1" noChangeArrowheads="1" noTextEdit="1"/>
          </p:cNvSpPr>
          <p:nvPr>
            <p:ph type="sldImg"/>
          </p:nvPr>
        </p:nvSpPr>
        <p:spPr>
          <a:ln/>
        </p:spPr>
      </p:sp>
      <p:sp>
        <p:nvSpPr>
          <p:cNvPr id="289796" name="Rectangle 3"/>
          <p:cNvSpPr>
            <a:spLocks noGrp="1" noChangeArrowheads="1"/>
          </p:cNvSpPr>
          <p:nvPr>
            <p:ph type="body" idx="1"/>
          </p:nvPr>
        </p:nvSpPr>
        <p:spPr>
          <a:noFill/>
          <a:ln/>
        </p:spPr>
        <p:txBody>
          <a:bodyPr/>
          <a:lstStyle/>
          <a:p>
            <a:pPr algn="just" eaLnBrk="1" hangingPunct="1"/>
            <a:r>
              <a:rPr lang="en-US" dirty="0" smtClean="0"/>
              <a:t>These are the clearance requirements for all agencies except </a:t>
            </a:r>
            <a:r>
              <a:rPr lang="en-US" dirty="0" err="1" smtClean="0"/>
              <a:t>DoD</a:t>
            </a:r>
            <a:r>
              <a:rPr lang="en-US" dirty="0" smtClean="0"/>
              <a:t>.  As you can see, in order to get access to RD you must have a DOE “Q” or “L” clearance depending on the level of the material.  </a:t>
            </a:r>
          </a:p>
          <a:p>
            <a:pPr eaLnBrk="1" hangingPunct="1">
              <a:spcBef>
                <a:spcPct val="0"/>
              </a:spcBef>
            </a:pPr>
            <a:r>
              <a:rPr lang="en-US" dirty="0" smtClean="0"/>
              <a:t>The National Aeronautics and Space Administration (NASA) and the Nuclear Regulatory Commission (NRC) also have Q clearances. However, it is important to note that NASA Q clearances are accepted for NASA RD covering space reactors and power systems.  If you have any questions, ask before you transmit the information.</a:t>
            </a:r>
          </a:p>
        </p:txBody>
      </p:sp>
    </p:spTree>
    <p:extLst>
      <p:ext uri="{BB962C8B-B14F-4D97-AF65-F5344CB8AC3E}">
        <p14:creationId xmlns:p14="http://schemas.microsoft.com/office/powerpoint/2010/main" val="34148183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DDC68DE6-8516-43F6-A0B0-EE5358561E62}" type="slidenum">
              <a:rPr lang="en-US" smtClean="0"/>
              <a:pPr/>
              <a:t>28</a:t>
            </a:fld>
            <a:endParaRPr lang="en-US"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pPr algn="just"/>
            <a:r>
              <a:rPr lang="en-US" dirty="0" smtClean="0"/>
              <a:t>For RD access</a:t>
            </a:r>
            <a:r>
              <a:rPr lang="en-US" baseline="0" dirty="0" smtClean="0"/>
              <a:t> requirements for DoD personnel, see DoD Instruction 5210.02 or contact DASD(NM)</a:t>
            </a:r>
            <a:endParaRPr lang="en-US" dirty="0" smtClean="0"/>
          </a:p>
        </p:txBody>
      </p:sp>
    </p:spTree>
    <p:extLst>
      <p:ext uri="{BB962C8B-B14F-4D97-AF65-F5344CB8AC3E}">
        <p14:creationId xmlns:p14="http://schemas.microsoft.com/office/powerpoint/2010/main" val="15831197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DB6AAB06-6D6F-46FC-AB96-893D652238E8}" type="slidenum">
              <a:rPr lang="en-US" smtClean="0"/>
              <a:pPr/>
              <a:t>29</a:t>
            </a:fld>
            <a:endParaRPr lang="en-US" smtClean="0"/>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normAutofit fontScale="92500"/>
          </a:bodyPr>
          <a:lstStyle/>
          <a:p>
            <a:pPr marL="457200" indent="-406400">
              <a:spcBef>
                <a:spcPts val="0"/>
              </a:spcBef>
              <a:spcAft>
                <a:spcPts val="600"/>
              </a:spcAft>
              <a:buClr>
                <a:schemeClr val="accent1">
                  <a:lumMod val="75000"/>
                </a:schemeClr>
              </a:buClr>
            </a:pPr>
            <a:r>
              <a:rPr lang="en-US" sz="2400" b="1" dirty="0" smtClean="0"/>
              <a:t>RD or FRD: </a:t>
            </a:r>
            <a:r>
              <a:rPr lang="en-US" sz="2000" dirty="0" smtClean="0"/>
              <a:t>There may be matter that contains RD or FRD information that is not marked RD or FRD</a:t>
            </a:r>
          </a:p>
          <a:p>
            <a:pPr marL="457200" indent="-406400">
              <a:spcBef>
                <a:spcPts val="0"/>
              </a:spcBef>
              <a:spcAft>
                <a:spcPts val="600"/>
              </a:spcAft>
              <a:buClr>
                <a:schemeClr val="accent1">
                  <a:lumMod val="75000"/>
                </a:schemeClr>
              </a:buClr>
            </a:pPr>
            <a:endParaRPr lang="en-US" sz="300" dirty="0" smtClean="0"/>
          </a:p>
          <a:p>
            <a:pPr marL="457200" indent="-406400">
              <a:spcBef>
                <a:spcPts val="0"/>
              </a:spcBef>
              <a:spcAft>
                <a:spcPts val="600"/>
              </a:spcAft>
              <a:buClr>
                <a:schemeClr val="accent1">
                  <a:lumMod val="75000"/>
                </a:schemeClr>
              </a:buClr>
            </a:pPr>
            <a:r>
              <a:rPr lang="en-US" sz="2400" b="1" dirty="0" smtClean="0">
                <a:latin typeface="Calibri" pitchFamily="34" charset="0"/>
              </a:rPr>
              <a:t>TFNI</a:t>
            </a:r>
            <a:r>
              <a:rPr lang="en-US" sz="2400" b="1" baseline="0" dirty="0" smtClean="0">
                <a:latin typeface="Calibri" pitchFamily="34" charset="0"/>
              </a:rPr>
              <a:t> </a:t>
            </a:r>
            <a:r>
              <a:rPr lang="en-US" sz="2000" dirty="0" smtClean="0">
                <a:latin typeface="Calibri" pitchFamily="34" charset="0"/>
              </a:rPr>
              <a:t>Did not have special designation or unique marking prior to 2010</a:t>
            </a:r>
          </a:p>
          <a:p>
            <a:pPr marL="857250" lvl="1" indent="-406400">
              <a:spcBef>
                <a:spcPts val="0"/>
              </a:spcBef>
              <a:spcAft>
                <a:spcPts val="600"/>
              </a:spcAft>
              <a:buClr>
                <a:schemeClr val="accent1">
                  <a:lumMod val="75000"/>
                </a:schemeClr>
              </a:buClr>
            </a:pPr>
            <a:r>
              <a:rPr lang="en-US" sz="2000" dirty="0" smtClean="0">
                <a:latin typeface="Calibri" pitchFamily="34" charset="0"/>
              </a:rPr>
              <a:t>Matter containing TFNI was previously (and may still be erroneously) marked as NSI with “25X2” or “50x2-WMD” declassification instructions </a:t>
            </a:r>
          </a:p>
          <a:p>
            <a:pPr marL="457200" indent="-406400">
              <a:spcBef>
                <a:spcPts val="0"/>
              </a:spcBef>
              <a:spcAft>
                <a:spcPts val="600"/>
              </a:spcAft>
              <a:buClr>
                <a:schemeClr val="accent1">
                  <a:lumMod val="75000"/>
                </a:schemeClr>
              </a:buClr>
            </a:pPr>
            <a:endParaRPr lang="en-US" sz="500" dirty="0" smtClean="0"/>
          </a:p>
          <a:p>
            <a:pPr marL="50800" indent="0">
              <a:spcBef>
                <a:spcPts val="0"/>
              </a:spcBef>
              <a:spcAft>
                <a:spcPts val="600"/>
              </a:spcAft>
              <a:buClr>
                <a:schemeClr val="accent1">
                  <a:lumMod val="75000"/>
                </a:schemeClr>
              </a:buClr>
              <a:buNone/>
            </a:pPr>
            <a:r>
              <a:rPr lang="en-US" sz="1800" dirty="0" smtClean="0">
                <a:solidFill>
                  <a:srgbClr val="FF0000"/>
                </a:solidFill>
              </a:rPr>
              <a:t>To ensure that all matter containing RD, FRD, and TFNI is reviewed by the appropriate authority, matter that </a:t>
            </a:r>
            <a:r>
              <a:rPr lang="en-US" sz="1800" u="sng" dirty="0" smtClean="0">
                <a:solidFill>
                  <a:srgbClr val="FF0000"/>
                </a:solidFill>
              </a:rPr>
              <a:t>MAY</a:t>
            </a:r>
            <a:r>
              <a:rPr lang="en-US" sz="1800" dirty="0" smtClean="0">
                <a:solidFill>
                  <a:srgbClr val="FF0000"/>
                </a:solidFill>
              </a:rPr>
              <a:t> contain RD, FRD, or TFNI </a:t>
            </a:r>
            <a:r>
              <a:rPr lang="en-US" sz="1800" u="sng" dirty="0" smtClean="0">
                <a:solidFill>
                  <a:srgbClr val="FF0000"/>
                </a:solidFill>
              </a:rPr>
              <a:t>MUST</a:t>
            </a:r>
            <a:r>
              <a:rPr lang="en-US" sz="1800" dirty="0" smtClean="0">
                <a:solidFill>
                  <a:srgbClr val="FF0000"/>
                </a:solidFill>
              </a:rPr>
              <a:t> be referred to DOE prior to public release (potential FRD may be referred to DoD)</a:t>
            </a:r>
            <a:endParaRPr lang="en-US" sz="1600" u="sng" dirty="0" smtClean="0">
              <a:solidFill>
                <a:srgbClr val="FFFF00"/>
              </a:solidFill>
            </a:endParaRPr>
          </a:p>
          <a:p>
            <a:endParaRPr lang="en-US" dirty="0" smtClean="0"/>
          </a:p>
          <a:p>
            <a:endParaRPr lang="en-US" dirty="0" smtClean="0"/>
          </a:p>
          <a:p>
            <a:endParaRPr lang="en-US" dirty="0" smtClean="0"/>
          </a:p>
        </p:txBody>
      </p:sp>
    </p:spTree>
    <p:extLst>
      <p:ext uri="{BB962C8B-B14F-4D97-AF65-F5344CB8AC3E}">
        <p14:creationId xmlns:p14="http://schemas.microsoft.com/office/powerpoint/2010/main" val="2747669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AAC26AB4-E21F-4D36-B243-16961DCD2570}" type="slidenum">
              <a:rPr lang="en-US" smtClean="0"/>
              <a:pPr/>
              <a:t>3</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a:spcAft>
                <a:spcPct val="50000"/>
              </a:spcAft>
            </a:pPr>
            <a:r>
              <a:rPr lang="en-US" sz="1400" b="0" dirty="0" smtClean="0"/>
              <a:t>This briefing does </a:t>
            </a:r>
            <a:r>
              <a:rPr lang="en-US" sz="1400" b="0" u="sng" dirty="0" smtClean="0">
                <a:solidFill>
                  <a:srgbClr val="C00000"/>
                </a:solidFill>
              </a:rPr>
              <a:t>not</a:t>
            </a:r>
            <a:r>
              <a:rPr lang="en-US" sz="1400" b="0" dirty="0" smtClean="0">
                <a:solidFill>
                  <a:srgbClr val="C00000"/>
                </a:solidFill>
              </a:rPr>
              <a:t> </a:t>
            </a:r>
            <a:r>
              <a:rPr lang="en-US" sz="1400" b="0" dirty="0" smtClean="0"/>
              <a:t>authorize you to classify or declassify matter containing RD, FRD, or TFNI</a:t>
            </a:r>
          </a:p>
          <a:p>
            <a:pPr marL="0" indent="1588" algn="ctr">
              <a:lnSpc>
                <a:spcPct val="120000"/>
              </a:lnSpc>
              <a:spcBef>
                <a:spcPts val="600"/>
              </a:spcBef>
              <a:spcAft>
                <a:spcPts val="1200"/>
              </a:spcAft>
              <a:buFont typeface="Wingdings" pitchFamily="2" charset="2"/>
              <a:buNone/>
            </a:pPr>
            <a:r>
              <a:rPr lang="en-US" sz="1200" b="0" dirty="0" smtClean="0">
                <a:solidFill>
                  <a:srgbClr val="C00000"/>
                </a:solidFill>
              </a:rPr>
              <a:t>Contact your Restricted Data Management Official (RDMO) or an Associate Restricted Data Management Official (ARDMO) if you need to classify or declassify matter containing RD or FRD.</a:t>
            </a:r>
          </a:p>
          <a:p>
            <a:endParaRPr lang="en-US" dirty="0" smtClean="0"/>
          </a:p>
        </p:txBody>
      </p:sp>
    </p:spTree>
    <p:extLst>
      <p:ext uri="{BB962C8B-B14F-4D97-AF65-F5344CB8AC3E}">
        <p14:creationId xmlns:p14="http://schemas.microsoft.com/office/powerpoint/2010/main" val="14857376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234CB2BA-099B-4F7F-9BFF-B3C98129315A}" type="slidenum">
              <a:rPr lang="en-US" smtClean="0"/>
              <a:pPr/>
              <a:t>30</a:t>
            </a:fld>
            <a:endParaRPr lang="en-US" smtClean="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algn="just"/>
            <a:r>
              <a:rPr lang="en-US" dirty="0" smtClean="0"/>
              <a:t>Some other aspects you should be aware of when dealing with RD, FRD,</a:t>
            </a:r>
            <a:r>
              <a:rPr lang="en-US" baseline="0" dirty="0" smtClean="0"/>
              <a:t> or TFNI concern training requirements, international exchange, the “No Comment” policy and possible sanctions.  </a:t>
            </a:r>
            <a:endParaRPr lang="en-US" dirty="0" smtClean="0"/>
          </a:p>
        </p:txBody>
      </p:sp>
    </p:spTree>
    <p:extLst>
      <p:ext uri="{BB962C8B-B14F-4D97-AF65-F5344CB8AC3E}">
        <p14:creationId xmlns:p14="http://schemas.microsoft.com/office/powerpoint/2010/main" val="23442831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a:ln/>
        </p:spPr>
        <p:txBody>
          <a:bodyPr/>
          <a:lstStyle/>
          <a:p>
            <a:r>
              <a:rPr lang="en-US" dirty="0" smtClean="0"/>
              <a:t>RD and FRD cannot be exchanged</a:t>
            </a:r>
            <a:r>
              <a:rPr lang="en-US" baseline="0" dirty="0" smtClean="0"/>
              <a:t> internationally without an agreement for cooperation.  If you need to exchange RD or FRD, you must contact the </a:t>
            </a:r>
            <a:r>
              <a:rPr lang="en-US" sz="1200" dirty="0" smtClean="0"/>
              <a:t>Joint Atomic Information Exchange Group (JAIEG).</a:t>
            </a:r>
            <a:endParaRPr lang="en-US" dirty="0" smtClean="0"/>
          </a:p>
        </p:txBody>
      </p:sp>
      <p:sp>
        <p:nvSpPr>
          <p:cNvPr id="109572" name="Slide Number Placeholder 3"/>
          <p:cNvSpPr>
            <a:spLocks noGrp="1"/>
          </p:cNvSpPr>
          <p:nvPr>
            <p:ph type="sldNum" sz="quarter" idx="5"/>
          </p:nvPr>
        </p:nvSpPr>
        <p:spPr>
          <a:noFill/>
        </p:spPr>
        <p:txBody>
          <a:bodyPr/>
          <a:lstStyle/>
          <a:p>
            <a:fld id="{5DAD2E16-0FBD-46C5-85A8-B185B5A7DD9B}" type="slidenum">
              <a:rPr lang="en-US" smtClean="0"/>
              <a:pPr/>
              <a:t>31</a:t>
            </a:fld>
            <a:endParaRPr lang="en-US" smtClean="0"/>
          </a:p>
        </p:txBody>
      </p:sp>
    </p:spTree>
    <p:extLst>
      <p:ext uri="{BB962C8B-B14F-4D97-AF65-F5344CB8AC3E}">
        <p14:creationId xmlns:p14="http://schemas.microsoft.com/office/powerpoint/2010/main" val="3273562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B4B0A459-9199-4891-8911-13412CA1DC17}" type="slidenum">
              <a:rPr lang="en-US" smtClean="0"/>
              <a:pPr/>
              <a:t>32</a:t>
            </a:fld>
            <a:endParaRPr lang="en-US" smtClean="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marL="463550" indent="-463550">
              <a:spcBef>
                <a:spcPts val="0"/>
              </a:spcBef>
              <a:spcAft>
                <a:spcPts val="1200"/>
              </a:spcAft>
            </a:pPr>
            <a:r>
              <a:rPr lang="en-US" sz="1200" dirty="0" smtClean="0"/>
              <a:t>Classified information may appear in the open literature (e.g., magazines, newspapers, webpages)</a:t>
            </a:r>
          </a:p>
          <a:p>
            <a:pPr marL="568325">
              <a:spcAft>
                <a:spcPts val="1200"/>
              </a:spcAft>
            </a:pPr>
            <a:r>
              <a:rPr lang="en-US" sz="1400" dirty="0" smtClean="0"/>
              <a:t>Appearance in the open literature does not make it unclassified</a:t>
            </a:r>
          </a:p>
          <a:p>
            <a:pPr marL="463550" indent="-463550">
              <a:spcAft>
                <a:spcPts val="1200"/>
              </a:spcAft>
            </a:pPr>
            <a:r>
              <a:rPr lang="en-US" sz="1200" dirty="0" smtClean="0"/>
              <a:t>Must not comment on the accuracy, classification, or technical merit of the information</a:t>
            </a:r>
            <a:endParaRPr lang="en-US" sz="1200" dirty="0"/>
          </a:p>
        </p:txBody>
      </p:sp>
    </p:spTree>
    <p:extLst>
      <p:ext uri="{BB962C8B-B14F-4D97-AF65-F5344CB8AC3E}">
        <p14:creationId xmlns:p14="http://schemas.microsoft.com/office/powerpoint/2010/main" val="33082756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7D308D15-1A27-4CD4-BAF0-91475005A072}" type="slidenum">
              <a:rPr lang="en-US" smtClean="0"/>
              <a:pPr/>
              <a:t>33</a:t>
            </a:fld>
            <a:endParaRPr lang="en-US"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r>
              <a:rPr lang="en-US" dirty="0" smtClean="0"/>
              <a:t>Failure to abide by the provision of 10 CFR part 1045 could result in sanctions.  </a:t>
            </a:r>
          </a:p>
          <a:p>
            <a:r>
              <a:rPr lang="en-US" dirty="0" smtClean="0"/>
              <a:t>For example, any knowing, willful, or negligent actions such as failing to get newly generated matter a person believes contains RD or FRD reviewed could be a serious incident if it results in a misclassification or mishandling</a:t>
            </a:r>
            <a:r>
              <a:rPr lang="en-US" baseline="0" dirty="0" smtClean="0"/>
              <a:t> </a:t>
            </a:r>
            <a:r>
              <a:rPr lang="en-US" dirty="0" smtClean="0"/>
              <a:t>of matter</a:t>
            </a:r>
            <a:r>
              <a:rPr lang="en-US" baseline="0" dirty="0" smtClean="0"/>
              <a:t> containing </a:t>
            </a:r>
            <a:r>
              <a:rPr lang="en-US" dirty="0" smtClean="0"/>
              <a:t>RD. </a:t>
            </a:r>
          </a:p>
          <a:p>
            <a:r>
              <a:rPr lang="en-US" dirty="0" smtClean="0"/>
              <a:t>Possible punishments include criminal, civil, and administrative penalties, depending on the nature and severity of the action as determined by appropriate authority, in accordance with applicable laws. Other violations of 10 CFR part 1045 could result in administrative sanctions.  </a:t>
            </a:r>
          </a:p>
        </p:txBody>
      </p:sp>
    </p:spTree>
    <p:extLst>
      <p:ext uri="{BB962C8B-B14F-4D97-AF65-F5344CB8AC3E}">
        <p14:creationId xmlns:p14="http://schemas.microsoft.com/office/powerpoint/2010/main" val="66850252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5F41697E-74C0-43BE-8B65-E66ACA2AC15E}" type="slidenum">
              <a:rPr lang="en-US" smtClean="0"/>
              <a:pPr/>
              <a:t>34</a:t>
            </a:fld>
            <a:endParaRPr lang="en-US" smtClean="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p:spPr>
        <p:txBody>
          <a:bodyPr/>
          <a:lstStyle/>
          <a:p>
            <a:pPr algn="just"/>
            <a:r>
              <a:rPr lang="en-US" dirty="0" smtClean="0"/>
              <a:t>If you have any suggestions or comments on the DOE’s policies and procedures on classification and declassification covered by 10 CFR part 1045, the information covered by this briefing, contact the DOE Office of Classification Outreach Program.</a:t>
            </a:r>
          </a:p>
        </p:txBody>
      </p:sp>
    </p:spTree>
    <p:extLst>
      <p:ext uri="{BB962C8B-B14F-4D97-AF65-F5344CB8AC3E}">
        <p14:creationId xmlns:p14="http://schemas.microsoft.com/office/powerpoint/2010/main" val="4256781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B18E6F-ECAB-4E51-A177-83235958CD6B}" type="slidenum">
              <a:rPr lang="en-US" smtClean="0"/>
              <a:pPr/>
              <a:t>35</a:t>
            </a:fld>
            <a:endParaRPr lang="en-US"/>
          </a:p>
        </p:txBody>
      </p:sp>
    </p:spTree>
    <p:extLst>
      <p:ext uri="{BB962C8B-B14F-4D97-AF65-F5344CB8AC3E}">
        <p14:creationId xmlns:p14="http://schemas.microsoft.com/office/powerpoint/2010/main" val="20594206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you have questions contact </a:t>
            </a:r>
          </a:p>
          <a:p>
            <a:endParaRPr lang="en-US" baseline="0" dirty="0" smtClean="0"/>
          </a:p>
          <a:p>
            <a:pPr>
              <a:buClr>
                <a:schemeClr val="accent1">
                  <a:lumMod val="75000"/>
                </a:schemeClr>
              </a:buClr>
            </a:pPr>
            <a:r>
              <a:rPr lang="en-US" dirty="0" smtClean="0"/>
              <a:t>Your RDMO or ARDMO</a:t>
            </a:r>
          </a:p>
          <a:p>
            <a:pPr>
              <a:buClr>
                <a:schemeClr val="accent1">
                  <a:lumMod val="75000"/>
                </a:schemeClr>
              </a:buClr>
            </a:pPr>
            <a:r>
              <a:rPr lang="en-US" dirty="0" smtClean="0"/>
              <a:t>The DOE Office of Classification Outreach Program at (301) 903-7567 or </a:t>
            </a:r>
            <a:r>
              <a:rPr lang="en-US" u="sng" dirty="0" smtClean="0">
                <a:solidFill>
                  <a:schemeClr val="accent1">
                    <a:lumMod val="75000"/>
                  </a:schemeClr>
                </a:solidFill>
                <a:hlinkClick r:id="rId3"/>
              </a:rPr>
              <a:t>outreach@hq.doe.gov</a:t>
            </a:r>
            <a:endParaRPr lang="en-US" u="sng" dirty="0" smtClean="0">
              <a:solidFill>
                <a:schemeClr val="accent1">
                  <a:lumMod val="75000"/>
                </a:schemeClr>
              </a:solidFill>
            </a:endParaRPr>
          </a:p>
          <a:p>
            <a:endParaRPr lang="en-US" dirty="0"/>
          </a:p>
        </p:txBody>
      </p:sp>
      <p:sp>
        <p:nvSpPr>
          <p:cNvPr id="4" name="Slide Number Placeholder 3"/>
          <p:cNvSpPr>
            <a:spLocks noGrp="1"/>
          </p:cNvSpPr>
          <p:nvPr>
            <p:ph type="sldNum" sz="quarter" idx="10"/>
          </p:nvPr>
        </p:nvSpPr>
        <p:spPr/>
        <p:txBody>
          <a:bodyPr/>
          <a:lstStyle/>
          <a:p>
            <a:fld id="{66B18E6F-ECAB-4E51-A177-83235958CD6B}" type="slidenum">
              <a:rPr lang="en-US" smtClean="0"/>
              <a:pPr/>
              <a:t>36</a:t>
            </a:fld>
            <a:endParaRPr lang="en-US"/>
          </a:p>
        </p:txBody>
      </p:sp>
    </p:spTree>
    <p:extLst>
      <p:ext uri="{BB962C8B-B14F-4D97-AF65-F5344CB8AC3E}">
        <p14:creationId xmlns:p14="http://schemas.microsoft.com/office/powerpoint/2010/main" val="3419962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spcBef>
                <a:spcPct val="0"/>
              </a:spcBef>
              <a:spcAft>
                <a:spcPts val="1200"/>
              </a:spcAft>
              <a:buSzPct val="100000"/>
            </a:pPr>
            <a:r>
              <a:rPr lang="en-US" sz="2000" dirty="0" smtClean="0"/>
              <a:t>RD, FRD, and TFNI are nuclear weapons-related categories of information classified under the Atomic Energy Act with special authorities and requirements, including:</a:t>
            </a:r>
          </a:p>
          <a:p>
            <a:pPr lvl="1">
              <a:spcBef>
                <a:spcPct val="0"/>
              </a:spcBef>
              <a:spcAft>
                <a:spcPts val="1200"/>
              </a:spcAft>
              <a:buSzPct val="100000"/>
            </a:pPr>
            <a:r>
              <a:rPr lang="en-US" sz="1600" dirty="0" smtClean="0"/>
              <a:t>Only trained/authorized persons have authority to classify matter containing RD, </a:t>
            </a:r>
            <a:br>
              <a:rPr lang="en-US" sz="1600" dirty="0" smtClean="0"/>
            </a:br>
            <a:r>
              <a:rPr lang="en-US" sz="1600" dirty="0" smtClean="0"/>
              <a:t>FRD, or TFNI</a:t>
            </a:r>
          </a:p>
          <a:p>
            <a:pPr lvl="1">
              <a:spcBef>
                <a:spcPct val="0"/>
              </a:spcBef>
              <a:spcAft>
                <a:spcPts val="1200"/>
              </a:spcAft>
              <a:buSzPct val="100000"/>
            </a:pPr>
            <a:r>
              <a:rPr lang="en-US" sz="1600" dirty="0" smtClean="0"/>
              <a:t>RD, FRD, and TFNI are never automatically declassified – even if the matter is erroneously marked with a declassification date or event, it can only be declassified after review by an authorized person</a:t>
            </a:r>
          </a:p>
          <a:p>
            <a:pPr lvl="1">
              <a:spcBef>
                <a:spcPct val="0"/>
              </a:spcBef>
              <a:spcAft>
                <a:spcPts val="1200"/>
              </a:spcAft>
              <a:buSzPct val="100000"/>
            </a:pPr>
            <a:r>
              <a:rPr lang="en-US" sz="1600" dirty="0" smtClean="0"/>
              <a:t>Only authorized persons may declassify (or redact) matter RD, FRD, or TFNI from matter containing RD, FRD, or TFNI</a:t>
            </a:r>
          </a:p>
          <a:p>
            <a:pPr>
              <a:spcBef>
                <a:spcPct val="0"/>
              </a:spcBef>
              <a:spcAft>
                <a:spcPts val="1200"/>
              </a:spcAft>
              <a:buSzPct val="100000"/>
            </a:pPr>
            <a:r>
              <a:rPr lang="en-US" sz="2000" dirty="0" smtClean="0"/>
              <a:t>They are </a:t>
            </a:r>
            <a:r>
              <a:rPr lang="en-US" sz="2000" u="sng" dirty="0" smtClean="0"/>
              <a:t>not</a:t>
            </a:r>
            <a:r>
              <a:rPr lang="en-US" sz="2000" dirty="0" smtClean="0"/>
              <a:t> types of National Security Information and are </a:t>
            </a:r>
            <a:r>
              <a:rPr lang="en-US" sz="2000" u="sng" dirty="0" smtClean="0"/>
              <a:t>not</a:t>
            </a:r>
            <a:r>
              <a:rPr lang="en-US" sz="2000" dirty="0" smtClean="0"/>
              <a:t> caveats or dissemination controls</a:t>
            </a:r>
          </a:p>
          <a:p>
            <a:endParaRPr lang="en-US" dirty="0"/>
          </a:p>
        </p:txBody>
      </p:sp>
      <p:sp>
        <p:nvSpPr>
          <p:cNvPr id="4" name="Slide Number Placeholder 3"/>
          <p:cNvSpPr>
            <a:spLocks noGrp="1"/>
          </p:cNvSpPr>
          <p:nvPr>
            <p:ph type="sldNum" sz="quarter" idx="10"/>
          </p:nvPr>
        </p:nvSpPr>
        <p:spPr/>
        <p:txBody>
          <a:bodyPr/>
          <a:lstStyle/>
          <a:p>
            <a:fld id="{66B18E6F-ECAB-4E51-A177-83235958CD6B}" type="slidenum">
              <a:rPr lang="en-US" smtClean="0"/>
              <a:pPr/>
              <a:t>4</a:t>
            </a:fld>
            <a:endParaRPr lang="en-US"/>
          </a:p>
        </p:txBody>
      </p:sp>
    </p:spTree>
    <p:extLst>
      <p:ext uri="{BB962C8B-B14F-4D97-AF65-F5344CB8AC3E}">
        <p14:creationId xmlns:p14="http://schemas.microsoft.com/office/powerpoint/2010/main" val="3721247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3"/>
          <p:cNvSpPr>
            <a:spLocks noGrp="1" noChangeArrowheads="1"/>
          </p:cNvSpPr>
          <p:nvPr>
            <p:ph type="dt" sz="quarter" idx="1"/>
          </p:nvPr>
        </p:nvSpPr>
        <p:spPr>
          <a:noFill/>
        </p:spPr>
        <p:txBody>
          <a:bodyPr/>
          <a:lstStyle/>
          <a:p>
            <a:fld id="{84BDFB63-2BAE-4F7A-A9AE-C71C895EF15F}" type="datetime1">
              <a:rPr lang="en-US" smtClean="0"/>
              <a:pPr/>
              <a:t>3/21/2019</a:t>
            </a:fld>
            <a:endParaRPr lang="en-US" dirty="0" smtClean="0"/>
          </a:p>
        </p:txBody>
      </p:sp>
      <p:sp>
        <p:nvSpPr>
          <p:cNvPr id="211971" name="Rectangle 7"/>
          <p:cNvSpPr>
            <a:spLocks noGrp="1" noChangeArrowheads="1"/>
          </p:cNvSpPr>
          <p:nvPr>
            <p:ph type="sldNum" sz="quarter" idx="5"/>
          </p:nvPr>
        </p:nvSpPr>
        <p:spPr>
          <a:noFill/>
        </p:spPr>
        <p:txBody>
          <a:bodyPr/>
          <a:lstStyle/>
          <a:p>
            <a:r>
              <a:rPr lang="en-US" dirty="0" smtClean="0"/>
              <a:t>E-</a:t>
            </a:r>
            <a:fld id="{5EF36E24-5075-4322-A584-EA8C40F7B0CB}" type="slidenum">
              <a:rPr lang="en-US" smtClean="0"/>
              <a:pPr/>
              <a:t>5</a:t>
            </a:fld>
            <a:endParaRPr lang="en-US" dirty="0" smtClean="0"/>
          </a:p>
        </p:txBody>
      </p:sp>
      <p:sp>
        <p:nvSpPr>
          <p:cNvPr id="211972" name="Rectangle 2"/>
          <p:cNvSpPr>
            <a:spLocks noGrp="1" noRot="1" noChangeAspect="1" noChangeArrowheads="1" noTextEdit="1"/>
          </p:cNvSpPr>
          <p:nvPr>
            <p:ph type="sldImg"/>
          </p:nvPr>
        </p:nvSpPr>
        <p:spPr>
          <a:ln/>
        </p:spPr>
      </p:sp>
      <p:sp>
        <p:nvSpPr>
          <p:cNvPr id="211973" name="Rectangle 3"/>
          <p:cNvSpPr>
            <a:spLocks noGrp="1" noChangeArrowheads="1"/>
          </p:cNvSpPr>
          <p:nvPr>
            <p:ph type="body" idx="1"/>
          </p:nvPr>
        </p:nvSpPr>
        <p:spPr>
          <a:noFill/>
          <a:ln/>
        </p:spPr>
        <p:txBody>
          <a:bodyPr/>
          <a:lstStyle/>
          <a:p>
            <a:pPr marL="533400" indent="-533400">
              <a:lnSpc>
                <a:spcPct val="120000"/>
              </a:lnSpc>
              <a:spcBef>
                <a:spcPct val="0"/>
              </a:spcBef>
              <a:spcAft>
                <a:spcPts val="600"/>
              </a:spcAft>
            </a:pPr>
            <a:r>
              <a:rPr lang="en-US" dirty="0" smtClean="0"/>
              <a:t>There are four categories of classified information</a:t>
            </a:r>
          </a:p>
          <a:p>
            <a:pPr marL="933450" lvl="1" indent="-533400">
              <a:lnSpc>
                <a:spcPct val="120000"/>
              </a:lnSpc>
              <a:spcBef>
                <a:spcPct val="0"/>
              </a:spcBef>
              <a:spcAft>
                <a:spcPts val="600"/>
              </a:spcAft>
            </a:pPr>
            <a:r>
              <a:rPr lang="en-US" dirty="0" smtClean="0"/>
              <a:t>Classified information governed by the Atomic Energy Act and Title 10 Code of Federal Regulations  (CFR) Part 1045</a:t>
            </a:r>
          </a:p>
          <a:p>
            <a:pPr marL="1333500" lvl="2" indent="-533400">
              <a:lnSpc>
                <a:spcPct val="120000"/>
              </a:lnSpc>
              <a:spcBef>
                <a:spcPct val="0"/>
              </a:spcBef>
              <a:spcAft>
                <a:spcPts val="600"/>
              </a:spcAft>
            </a:pPr>
            <a:r>
              <a:rPr lang="en-US" dirty="0" smtClean="0">
                <a:solidFill>
                  <a:srgbClr val="00359E"/>
                </a:solidFill>
              </a:rPr>
              <a:t>RD</a:t>
            </a:r>
          </a:p>
          <a:p>
            <a:pPr marL="1333500" lvl="2" indent="-533400">
              <a:lnSpc>
                <a:spcPct val="120000"/>
              </a:lnSpc>
              <a:spcBef>
                <a:spcPct val="0"/>
              </a:spcBef>
              <a:spcAft>
                <a:spcPts val="600"/>
              </a:spcAft>
            </a:pPr>
            <a:r>
              <a:rPr lang="en-US" dirty="0" smtClean="0">
                <a:solidFill>
                  <a:srgbClr val="00359E"/>
                </a:solidFill>
              </a:rPr>
              <a:t>FRD</a:t>
            </a:r>
          </a:p>
          <a:p>
            <a:pPr marL="1333500" lvl="2" indent="-533400">
              <a:lnSpc>
                <a:spcPct val="120000"/>
              </a:lnSpc>
              <a:spcBef>
                <a:spcPct val="0"/>
              </a:spcBef>
              <a:spcAft>
                <a:spcPts val="600"/>
              </a:spcAft>
            </a:pPr>
            <a:r>
              <a:rPr lang="en-US" dirty="0" smtClean="0">
                <a:solidFill>
                  <a:srgbClr val="00359E"/>
                </a:solidFill>
              </a:rPr>
              <a:t>TFNI</a:t>
            </a:r>
          </a:p>
          <a:p>
            <a:pPr marL="933450" lvl="1" indent="-533400">
              <a:lnSpc>
                <a:spcPct val="120000"/>
              </a:lnSpc>
              <a:spcBef>
                <a:spcPct val="0"/>
              </a:spcBef>
              <a:spcAft>
                <a:spcPts val="600"/>
              </a:spcAft>
            </a:pPr>
            <a:r>
              <a:rPr lang="en-US" dirty="0" smtClean="0"/>
              <a:t>Classified Information governed by Presidential Executive order (E.O.) 13526 and 32 CFR part 2001</a:t>
            </a:r>
          </a:p>
          <a:p>
            <a:pPr marL="1333500" lvl="2" indent="-533400">
              <a:lnSpc>
                <a:spcPct val="120000"/>
              </a:lnSpc>
              <a:spcBef>
                <a:spcPct val="0"/>
              </a:spcBef>
              <a:spcAft>
                <a:spcPts val="600"/>
              </a:spcAft>
            </a:pPr>
            <a:r>
              <a:rPr lang="en-US" dirty="0" smtClean="0">
                <a:solidFill>
                  <a:srgbClr val="00359E"/>
                </a:solidFill>
              </a:rPr>
              <a:t>National Security Information (NSI)</a:t>
            </a:r>
          </a:p>
          <a:p>
            <a:endParaRPr lang="en-US" dirty="0" smtClean="0"/>
          </a:p>
        </p:txBody>
      </p:sp>
    </p:spTree>
    <p:extLst>
      <p:ext uri="{BB962C8B-B14F-4D97-AF65-F5344CB8AC3E}">
        <p14:creationId xmlns:p14="http://schemas.microsoft.com/office/powerpoint/2010/main" val="1181371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1388">
              <a:defRPr sz="2200">
                <a:solidFill>
                  <a:schemeClr val="tx1"/>
                </a:solidFill>
                <a:latin typeface="Times New Roman" panose="02020603050405020304" pitchFamily="18" charset="0"/>
              </a:defRPr>
            </a:lvl1pPr>
            <a:lvl2pPr marL="742950" indent="-285750" defTabSz="941388">
              <a:defRPr sz="2200">
                <a:solidFill>
                  <a:schemeClr val="tx1"/>
                </a:solidFill>
                <a:latin typeface="Times New Roman" panose="02020603050405020304" pitchFamily="18" charset="0"/>
              </a:defRPr>
            </a:lvl2pPr>
            <a:lvl3pPr marL="1143000" indent="-228600" defTabSz="941388">
              <a:defRPr sz="2200">
                <a:solidFill>
                  <a:schemeClr val="tx1"/>
                </a:solidFill>
                <a:latin typeface="Times New Roman" panose="02020603050405020304" pitchFamily="18" charset="0"/>
              </a:defRPr>
            </a:lvl3pPr>
            <a:lvl4pPr marL="1600200" indent="-228600" defTabSz="941388">
              <a:defRPr sz="2200">
                <a:solidFill>
                  <a:schemeClr val="tx1"/>
                </a:solidFill>
                <a:latin typeface="Times New Roman" panose="02020603050405020304" pitchFamily="18" charset="0"/>
              </a:defRPr>
            </a:lvl4pPr>
            <a:lvl5pPr marL="2057400" indent="-228600" defTabSz="941388">
              <a:defRPr sz="2200">
                <a:solidFill>
                  <a:schemeClr val="tx1"/>
                </a:solidFill>
                <a:latin typeface="Times New Roman" panose="02020603050405020304" pitchFamily="18" charset="0"/>
              </a:defRPr>
            </a:lvl5pPr>
            <a:lvl6pPr marL="2514600" indent="-228600" defTabSz="941388"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defTabSz="941388"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defTabSz="941388"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defTabSz="941388"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en-US" sz="1200" dirty="0" smtClean="0"/>
              <a:t>DC  A - </a:t>
            </a:r>
            <a:fld id="{9A0E8142-86FE-4240-B4FD-C216E4268795}" type="slidenum">
              <a:rPr lang="en-US" altLang="en-US" sz="1200" smtClean="0"/>
              <a:pPr/>
              <a:t>6</a:t>
            </a:fld>
            <a:endParaRPr lang="en-US" altLang="en-US" sz="1200" dirty="0"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tabLst>
                <a:tab pos="411163" algn="l"/>
              </a:tabLst>
            </a:pPr>
            <a:endParaRPr lang="en-US" altLang="en-US" dirty="0" smtClean="0">
              <a:latin typeface="Arial" panose="020B0604020202020204" pitchFamily="34" charset="0"/>
            </a:endParaRPr>
          </a:p>
          <a:p>
            <a:pPr marL="533400" indent="-533400">
              <a:spcBef>
                <a:spcPct val="0"/>
              </a:spcBef>
              <a:spcAft>
                <a:spcPts val="600"/>
              </a:spcAft>
            </a:pPr>
            <a:r>
              <a:rPr lang="en-US" altLang="en-US" dirty="0" smtClean="0">
                <a:latin typeface="Arial" panose="020B0604020202020204" pitchFamily="34" charset="0"/>
              </a:rPr>
              <a:t>Restricted</a:t>
            </a:r>
            <a:r>
              <a:rPr lang="en-US" altLang="en-US" baseline="0" dirty="0" smtClean="0">
                <a:latin typeface="Arial" panose="020B0604020202020204" pitchFamily="34" charset="0"/>
              </a:rPr>
              <a:t> Data is </a:t>
            </a:r>
            <a:r>
              <a:rPr lang="en-US" dirty="0" smtClean="0"/>
              <a:t>Classified information related to the design, manufacture, or utilization of atomic weapons; the production of special nuclear material; or the use of special nuclear material in the production of energy</a:t>
            </a:r>
          </a:p>
          <a:p>
            <a:pPr marL="533400" indent="-533400">
              <a:spcBef>
                <a:spcPct val="0"/>
              </a:spcBef>
              <a:spcAft>
                <a:spcPts val="600"/>
              </a:spcAft>
            </a:pPr>
            <a:r>
              <a:rPr lang="en-US" dirty="0" smtClean="0"/>
              <a:t>Examples Nuclear weapon design</a:t>
            </a:r>
          </a:p>
          <a:p>
            <a:pPr marL="933450" lvl="1" indent="-533400">
              <a:spcBef>
                <a:spcPct val="0"/>
              </a:spcBef>
              <a:spcAft>
                <a:spcPts val="600"/>
              </a:spcAft>
            </a:pPr>
            <a:r>
              <a:rPr lang="en-US" dirty="0" smtClean="0"/>
              <a:t>Nuclear material production</a:t>
            </a:r>
          </a:p>
          <a:p>
            <a:pPr marL="933450" lvl="1" indent="-533400">
              <a:spcBef>
                <a:spcPct val="0"/>
              </a:spcBef>
              <a:spcAft>
                <a:spcPts val="600"/>
              </a:spcAft>
            </a:pPr>
            <a:r>
              <a:rPr lang="en-US" dirty="0" smtClean="0"/>
              <a:t>Naval reactor information</a:t>
            </a:r>
          </a:p>
          <a:p>
            <a:pPr>
              <a:tabLst>
                <a:tab pos="411163" algn="l"/>
              </a:tabLst>
            </a:pP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5986352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pPr defTabSz="949724"/>
            <a:fld id="{015E4A38-0872-4B9F-B09C-278EE8AF8F25}" type="slidenum">
              <a:rPr lang="en-US" smtClean="0"/>
              <a:pPr defTabSz="949724"/>
              <a:t>7</a:t>
            </a:fld>
            <a:endParaRPr lang="en-US" dirty="0"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xfrm>
            <a:off x="955820" y="4519447"/>
            <a:ext cx="5254553" cy="4280718"/>
          </a:xfrm>
          <a:noFill/>
          <a:ln/>
        </p:spPr>
        <p:txBody>
          <a:bodyPr/>
          <a:lstStyle/>
          <a:p>
            <a:pPr algn="just"/>
            <a:r>
              <a:rPr lang="en-US" dirty="0" smtClean="0"/>
              <a:t>What does Transclassification</a:t>
            </a:r>
            <a:r>
              <a:rPr lang="en-US" baseline="0" dirty="0" smtClean="0"/>
              <a:t> mean?</a:t>
            </a:r>
          </a:p>
          <a:p>
            <a:pPr algn="just"/>
            <a:endParaRPr lang="en-US" baseline="0" dirty="0" smtClean="0"/>
          </a:p>
          <a:p>
            <a:pPr marL="347798" indent="-347798">
              <a:lnSpc>
                <a:spcPct val="120000"/>
              </a:lnSpc>
              <a:spcAft>
                <a:spcPts val="1834"/>
              </a:spcAft>
              <a:buClr>
                <a:schemeClr val="accent1">
                  <a:lumMod val="75000"/>
                </a:schemeClr>
              </a:buClr>
              <a:tabLst>
                <a:tab pos="582359" algn="l"/>
              </a:tabLst>
            </a:pPr>
            <a:r>
              <a:rPr lang="en-US" dirty="0" smtClean="0">
                <a:latin typeface="Calibri" pitchFamily="34" charset="0"/>
              </a:rPr>
              <a:t>RD does not include data declassified or </a:t>
            </a:r>
            <a:r>
              <a:rPr lang="en-US" u="sng" dirty="0" smtClean="0">
                <a:latin typeface="Calibri" pitchFamily="34" charset="0"/>
              </a:rPr>
              <a:t>removed from the Restricted Data category</a:t>
            </a:r>
            <a:r>
              <a:rPr lang="en-US" dirty="0" smtClean="0">
                <a:latin typeface="Calibri" pitchFamily="34" charset="0"/>
              </a:rPr>
              <a:t> pursuant to section 142 of the Atomic Energy Act.  </a:t>
            </a:r>
          </a:p>
          <a:p>
            <a:pPr marL="347798" indent="-347798">
              <a:lnSpc>
                <a:spcPct val="120000"/>
              </a:lnSpc>
              <a:spcAft>
                <a:spcPts val="1834"/>
              </a:spcAft>
              <a:buClr>
                <a:schemeClr val="accent1">
                  <a:lumMod val="75000"/>
                </a:schemeClr>
              </a:buClr>
              <a:tabLst>
                <a:tab pos="582359" algn="l"/>
              </a:tabLst>
            </a:pPr>
            <a:r>
              <a:rPr lang="en-US" kern="0" dirty="0">
                <a:latin typeface="Calibri" pitchFamily="34" charset="0"/>
              </a:rPr>
              <a:t>The process of removing information from the RD category under Section 142 of the Atomic Energy Act is referred to as </a:t>
            </a:r>
            <a:r>
              <a:rPr lang="en-US" kern="0" dirty="0" err="1">
                <a:latin typeface="Calibri" pitchFamily="34" charset="0"/>
              </a:rPr>
              <a:t>transclassification</a:t>
            </a:r>
            <a:r>
              <a:rPr lang="en-US" kern="0" dirty="0">
                <a:latin typeface="Calibri" pitchFamily="34" charset="0"/>
              </a:rPr>
              <a:t>.</a:t>
            </a:r>
          </a:p>
          <a:p>
            <a:pPr algn="just"/>
            <a:endParaRPr lang="en-US" baseline="0" dirty="0" smtClean="0"/>
          </a:p>
          <a:p>
            <a:pPr algn="just"/>
            <a:endParaRPr lang="en-US" baseline="0" dirty="0" smtClean="0"/>
          </a:p>
          <a:p>
            <a:pPr algn="just"/>
            <a:endParaRPr lang="en-US" dirty="0" smtClean="0"/>
          </a:p>
        </p:txBody>
      </p:sp>
    </p:spTree>
    <p:extLst>
      <p:ext uri="{BB962C8B-B14F-4D97-AF65-F5344CB8AC3E}">
        <p14:creationId xmlns:p14="http://schemas.microsoft.com/office/powerpoint/2010/main" val="4031549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a:t>
            </a:r>
            <a:r>
              <a:rPr lang="en-US" baseline="0" dirty="0" smtClean="0"/>
              <a:t> classified information has been removed from the RD category?</a:t>
            </a:r>
          </a:p>
          <a:p>
            <a:endParaRPr lang="en-US" baseline="0" dirty="0" smtClean="0"/>
          </a:p>
          <a:p>
            <a:r>
              <a:rPr lang="en-US" baseline="0" dirty="0" smtClean="0"/>
              <a:t>RD concerning military utilization was transclassified under section 142d of the Atomic Energy into the category of FRD.  FRD information is not automatically declassified, DOE and DoD jointly determine when FRD is declassified and there are special marking and handling requirements.  For example, FRD is handled as RD in foreign transmission.</a:t>
            </a:r>
          </a:p>
          <a:p>
            <a:endParaRPr lang="en-US" baseline="0" dirty="0" smtClean="0"/>
          </a:p>
          <a:p>
            <a:r>
              <a:rPr lang="en-US" baseline="0" dirty="0" smtClean="0"/>
              <a:t>RD concerning certain foreign atomic energy programs was transclassified under section 142e of the Atomic Energy Act to TFNI.  TFNI is not automatically declassified.  DOE determines when TFNI is declassified.  There are special marking requirements for TFNI.  However, access and safeguarding is the same as NSI.</a:t>
            </a:r>
            <a:endParaRPr lang="en-US" dirty="0"/>
          </a:p>
        </p:txBody>
      </p:sp>
      <p:sp>
        <p:nvSpPr>
          <p:cNvPr id="4" name="Slide Number Placeholder 3"/>
          <p:cNvSpPr>
            <a:spLocks noGrp="1"/>
          </p:cNvSpPr>
          <p:nvPr>
            <p:ph type="sldNum" sz="quarter" idx="10"/>
          </p:nvPr>
        </p:nvSpPr>
        <p:spPr/>
        <p:txBody>
          <a:bodyPr/>
          <a:lstStyle/>
          <a:p>
            <a:pPr>
              <a:defRPr/>
            </a:pPr>
            <a:fld id="{F9F0678B-F932-4BA7-BD59-C0A460C2F762}" type="slidenum">
              <a:rPr lang="en-US" smtClean="0"/>
              <a:pPr>
                <a:defRPr/>
              </a:pPr>
              <a:t>8</a:t>
            </a:fld>
            <a:endParaRPr lang="en-US" dirty="0"/>
          </a:p>
        </p:txBody>
      </p:sp>
    </p:spTree>
    <p:extLst>
      <p:ext uri="{BB962C8B-B14F-4D97-AF65-F5344CB8AC3E}">
        <p14:creationId xmlns:p14="http://schemas.microsoft.com/office/powerpoint/2010/main" val="2372001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FRD is</a:t>
            </a:r>
            <a:r>
              <a:rPr lang="en-US" baseline="0" dirty="0" smtClean="0"/>
              <a:t> c</a:t>
            </a:r>
            <a:r>
              <a:rPr lang="en-US" dirty="0" smtClean="0"/>
              <a:t>lassified information that was once RD, but DOE and DoD jointly decided it should be FRD because it concerns military utilization</a:t>
            </a:r>
          </a:p>
          <a:p>
            <a:r>
              <a:rPr lang="en-US" dirty="0" smtClean="0"/>
              <a:t>Examples Stockpile quantities</a:t>
            </a:r>
          </a:p>
          <a:p>
            <a:pPr lvl="1"/>
            <a:r>
              <a:rPr lang="en-US" dirty="0" smtClean="0"/>
              <a:t>Nuclear weapons safety and storage</a:t>
            </a:r>
          </a:p>
          <a:p>
            <a:pPr lvl="1"/>
            <a:r>
              <a:rPr lang="en-US" dirty="0" smtClean="0"/>
              <a:t>Nuclear weapon yields</a:t>
            </a:r>
          </a:p>
          <a:p>
            <a:pPr lvl="1"/>
            <a:r>
              <a:rPr lang="en-US" dirty="0" smtClean="0"/>
              <a:t>Locations of nuclear weapons (past and present)</a:t>
            </a:r>
          </a:p>
          <a:p>
            <a:endParaRPr lang="en-US" dirty="0"/>
          </a:p>
        </p:txBody>
      </p:sp>
      <p:sp>
        <p:nvSpPr>
          <p:cNvPr id="4" name="Slide Number Placeholder 3"/>
          <p:cNvSpPr>
            <a:spLocks noGrp="1"/>
          </p:cNvSpPr>
          <p:nvPr>
            <p:ph type="sldNum" sz="quarter" idx="10"/>
          </p:nvPr>
        </p:nvSpPr>
        <p:spPr/>
        <p:txBody>
          <a:bodyPr/>
          <a:lstStyle/>
          <a:p>
            <a:fld id="{66B18E6F-ECAB-4E51-A177-83235958CD6B}" type="slidenum">
              <a:rPr lang="en-US" smtClean="0"/>
              <a:pPr/>
              <a:t>9</a:t>
            </a:fld>
            <a:endParaRPr lang="en-US" dirty="0"/>
          </a:p>
        </p:txBody>
      </p:sp>
    </p:spTree>
    <p:extLst>
      <p:ext uri="{BB962C8B-B14F-4D97-AF65-F5344CB8AC3E}">
        <p14:creationId xmlns:p14="http://schemas.microsoft.com/office/powerpoint/2010/main" val="2665502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aseline="0"/>
            </a:lvl1pPr>
          </a:lstStyle>
          <a:p>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2679C2CB-051C-4DB1-B98F-4DC40E6CD785}" type="datetime1">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81800" y="6400800"/>
            <a:ext cx="2133600" cy="365125"/>
          </a:xfrm>
        </p:spPr>
        <p:txBody>
          <a:bodyPr/>
          <a:lstStyle/>
          <a:p>
            <a:fld id="{C54863CB-E9F4-4912-BF87-0E2AF4491238}" type="slidenum">
              <a:rPr lang="en-US" smtClean="0"/>
              <a:pPr/>
              <a:t>‹#›</a:t>
            </a:fld>
            <a:endParaRPr lang="en-US"/>
          </a:p>
        </p:txBody>
      </p:sp>
      <p:pic>
        <p:nvPicPr>
          <p:cNvPr id="10" name="Picture 9" title="EHS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0" y="5881528"/>
            <a:ext cx="1429702" cy="671672"/>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1"/>
            <a:ext cx="4038600" cy="228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3"/>
          </p:nvPr>
        </p:nvSpPr>
        <p:spPr>
          <a:xfrm>
            <a:off x="457200" y="4038600"/>
            <a:ext cx="4114800" cy="213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23018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quarter" idx="14"/>
          </p:nvPr>
        </p:nvSpPr>
        <p:spPr>
          <a:xfrm>
            <a:off x="4724400" y="4038600"/>
            <a:ext cx="3962400" cy="21145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A3A827-96F1-4186-87A4-B5B1BC6A5253}" type="datetime1">
              <a:rPr lang="en-US" smtClean="0"/>
              <a:t>3/21/2019</a:t>
            </a:fld>
            <a:endParaRPr lang="en-US"/>
          </a:p>
        </p:txBody>
      </p:sp>
      <p:sp>
        <p:nvSpPr>
          <p:cNvPr id="13" name="Footer Placeholder 3"/>
          <p:cNvSpPr>
            <a:spLocks noGrp="1"/>
          </p:cNvSpPr>
          <p:nvPr>
            <p:ph type="ftr" sz="quarter" idx="11"/>
          </p:nvPr>
        </p:nvSpPr>
        <p:spPr>
          <a:xfrm>
            <a:off x="2895600" y="6313487"/>
            <a:ext cx="3505200" cy="365125"/>
          </a:xfrm>
          <a:solidFill>
            <a:srgbClr val="002F8E"/>
          </a:solidFill>
        </p:spPr>
        <p:txBody>
          <a:bodyPr anchor="ctr"/>
          <a:lstStyle>
            <a:lvl1pPr>
              <a:defRPr>
                <a:solidFill>
                  <a:schemeClr val="bg1"/>
                </a:solidFill>
              </a:defRPr>
            </a:lvl1pPr>
          </a:lstStyle>
          <a:p>
            <a:r>
              <a:rPr lang="en-US" b="1" dirty="0" smtClean="0">
                <a:latin typeface="Tahoma" pitchFamily="34" charset="0"/>
              </a:rPr>
              <a:t>Markings are for training purposes only</a:t>
            </a:r>
          </a:p>
        </p:txBody>
      </p:sp>
      <p:sp>
        <p:nvSpPr>
          <p:cNvPr id="7" name="Slide Number Placeholder 6"/>
          <p:cNvSpPr>
            <a:spLocks noGrp="1"/>
          </p:cNvSpPr>
          <p:nvPr>
            <p:ph type="sldNum" sz="quarter" idx="12"/>
          </p:nvPr>
        </p:nvSpPr>
        <p:spPr/>
        <p:txBody>
          <a:bodyPr/>
          <a:lstStyle/>
          <a:p>
            <a:fld id="{C54863CB-E9F4-4912-BF87-0E2AF4491238}" type="slidenum">
              <a:rPr lang="en-US" smtClean="0"/>
              <a:pPr/>
              <a:t>‹#›</a:t>
            </a:fld>
            <a:endParaRPr lang="en-US"/>
          </a:p>
        </p:txBody>
      </p:sp>
    </p:spTree>
    <p:extLst>
      <p:ext uri="{BB962C8B-B14F-4D97-AF65-F5344CB8AC3E}">
        <p14:creationId xmlns:p14="http://schemas.microsoft.com/office/powerpoint/2010/main" val="752449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F7A09D-DD09-4288-AC72-5D8D201066B6}" type="datetime1">
              <a:rPr lang="en-US" smtClean="0"/>
              <a:t>3/21/2019</a:t>
            </a:fld>
            <a:endParaRPr lang="en-US"/>
          </a:p>
        </p:txBody>
      </p:sp>
      <p:sp>
        <p:nvSpPr>
          <p:cNvPr id="13" name="Footer Placeholder 3"/>
          <p:cNvSpPr>
            <a:spLocks noGrp="1"/>
          </p:cNvSpPr>
          <p:nvPr>
            <p:ph type="ftr" sz="quarter" idx="11"/>
          </p:nvPr>
        </p:nvSpPr>
        <p:spPr>
          <a:xfrm>
            <a:off x="2895600" y="6313487"/>
            <a:ext cx="3505200" cy="365125"/>
          </a:xfrm>
          <a:solidFill>
            <a:srgbClr val="002F8E"/>
          </a:solidFill>
        </p:spPr>
        <p:txBody>
          <a:bodyPr anchor="ctr"/>
          <a:lstStyle>
            <a:lvl1pPr>
              <a:defRPr>
                <a:solidFill>
                  <a:schemeClr val="bg1"/>
                </a:solidFill>
              </a:defRPr>
            </a:lvl1pPr>
          </a:lstStyle>
          <a:p>
            <a:r>
              <a:rPr lang="en-US" b="1" dirty="0" smtClean="0">
                <a:latin typeface="Tahoma" pitchFamily="34" charset="0"/>
              </a:rPr>
              <a:t>Markings are for training purposes only</a:t>
            </a:r>
          </a:p>
        </p:txBody>
      </p:sp>
      <p:sp>
        <p:nvSpPr>
          <p:cNvPr id="9" name="Slide Number Placeholder 8"/>
          <p:cNvSpPr>
            <a:spLocks noGrp="1"/>
          </p:cNvSpPr>
          <p:nvPr>
            <p:ph type="sldNum" sz="quarter" idx="12"/>
          </p:nvPr>
        </p:nvSpPr>
        <p:spPr/>
        <p:txBody>
          <a:bodyPr/>
          <a:lstStyle/>
          <a:p>
            <a:fld id="{C54863CB-E9F4-4912-BF87-0E2AF449123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73D18231-1EC9-4677-B9BD-543CD220A35B}" type="datetime1">
              <a:rPr lang="en-US" smtClean="0"/>
              <a:t>3/21/2019</a:t>
            </a:fld>
            <a:endParaRPr lang="en-US"/>
          </a:p>
        </p:txBody>
      </p:sp>
      <p:sp>
        <p:nvSpPr>
          <p:cNvPr id="5" name="Slide Number Placeholder 4"/>
          <p:cNvSpPr>
            <a:spLocks noGrp="1"/>
          </p:cNvSpPr>
          <p:nvPr>
            <p:ph type="sldNum" sz="quarter" idx="12"/>
          </p:nvPr>
        </p:nvSpPr>
        <p:spPr/>
        <p:txBody>
          <a:bodyPr/>
          <a:lstStyle/>
          <a:p>
            <a:fld id="{C54863CB-E9F4-4912-BF87-0E2AF4491238}" type="slidenum">
              <a:rPr lang="en-US" smtClean="0"/>
              <a:pPr/>
              <a:t>‹#›</a:t>
            </a:fld>
            <a:endParaRPr lang="en-US"/>
          </a:p>
        </p:txBody>
      </p:sp>
      <p:sp>
        <p:nvSpPr>
          <p:cNvPr id="9"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CA520C-92CE-4508-A0CC-711CD9327404}" type="datetime1">
              <a:rPr lang="en-US" smtClean="0"/>
              <a:t>3/21/2019</a:t>
            </a:fld>
            <a:endParaRPr lang="en-US"/>
          </a:p>
        </p:txBody>
      </p:sp>
      <p:sp>
        <p:nvSpPr>
          <p:cNvPr id="4" name="Slide Number Placeholder 3"/>
          <p:cNvSpPr>
            <a:spLocks noGrp="1"/>
          </p:cNvSpPr>
          <p:nvPr>
            <p:ph type="sldNum" sz="quarter" idx="12"/>
          </p:nvPr>
        </p:nvSpPr>
        <p:spPr/>
        <p:txBody>
          <a:bodyPr/>
          <a:lstStyle/>
          <a:p>
            <a:fld id="{C54863CB-E9F4-4912-BF87-0E2AF4491238}" type="slidenum">
              <a:rPr lang="en-US" smtClean="0"/>
              <a:pPr/>
              <a:t>‹#›</a:t>
            </a:fld>
            <a:endParaRPr lang="en-US"/>
          </a:p>
        </p:txBody>
      </p:sp>
      <p:sp>
        <p:nvSpPr>
          <p:cNvPr id="6"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content-2boxes-footer">
    <p:spTree>
      <p:nvGrpSpPr>
        <p:cNvPr id="1" name=""/>
        <p:cNvGrpSpPr/>
        <p:nvPr/>
      </p:nvGrpSpPr>
      <p:grpSpPr>
        <a:xfrm>
          <a:off x="0" y="0"/>
          <a:ext cx="0" cy="0"/>
          <a:chOff x="0" y="0"/>
          <a:chExt cx="0" cy="0"/>
        </a:xfrm>
      </p:grpSpPr>
      <p:sp>
        <p:nvSpPr>
          <p:cNvPr id="2" name="Title 1"/>
          <p:cNvSpPr>
            <a:spLocks noGrp="1"/>
          </p:cNvSpPr>
          <p:nvPr>
            <p:ph type="title"/>
          </p:nvPr>
        </p:nvSpPr>
        <p:spPr>
          <a:xfrm>
            <a:off x="1447800" y="277813"/>
            <a:ext cx="7239000" cy="1139825"/>
          </a:xfrm>
        </p:spPr>
        <p:txBody>
          <a:bodyPr>
            <a:normAutofit/>
          </a:bodyPr>
          <a:lstStyle>
            <a:lvl1pPr algn="l">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10" name="Content Placeholder 9"/>
          <p:cNvSpPr>
            <a:spLocks noGrp="1"/>
          </p:cNvSpPr>
          <p:nvPr>
            <p:ph sz="quarter" idx="13"/>
          </p:nvPr>
        </p:nvSpPr>
        <p:spPr>
          <a:xfrm>
            <a:off x="609600" y="1752600"/>
            <a:ext cx="7924800" cy="76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sz="half" idx="1"/>
          </p:nvPr>
        </p:nvSpPr>
        <p:spPr>
          <a:xfrm>
            <a:off x="457200" y="3124200"/>
            <a:ext cx="4038600" cy="3006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124200"/>
            <a:ext cx="4038600" cy="3006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fld id="{014A708A-0B34-448A-BFB2-30E22D379DA9}" type="datetime1">
              <a:rPr lang="en-US" altLang="en-US" smtClean="0"/>
              <a:t>3/21/2019</a:t>
            </a:fld>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EF947923-3827-46D3-8CF5-BC115A8D8D46}" type="slidenum">
              <a:rPr lang="en-US" altLang="en-US"/>
              <a:pPr/>
              <a:t>‹#›</a:t>
            </a:fld>
            <a:endParaRPr lang="en-US" altLang="en-US" dirty="0"/>
          </a:p>
        </p:txBody>
      </p:sp>
      <p:sp>
        <p:nvSpPr>
          <p:cNvPr id="12"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extLst>
      <p:ext uri="{BB962C8B-B14F-4D97-AF65-F5344CB8AC3E}">
        <p14:creationId xmlns:p14="http://schemas.microsoft.com/office/powerpoint/2010/main" val="15181374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text box-content-footer">
    <p:spTree>
      <p:nvGrpSpPr>
        <p:cNvPr id="1" name=""/>
        <p:cNvGrpSpPr/>
        <p:nvPr/>
      </p:nvGrpSpPr>
      <p:grpSpPr>
        <a:xfrm>
          <a:off x="0" y="0"/>
          <a:ext cx="0" cy="0"/>
          <a:chOff x="0" y="0"/>
          <a:chExt cx="0" cy="0"/>
        </a:xfrm>
      </p:grpSpPr>
      <p:sp>
        <p:nvSpPr>
          <p:cNvPr id="2" name="Title 1"/>
          <p:cNvSpPr>
            <a:spLocks noGrp="1"/>
          </p:cNvSpPr>
          <p:nvPr>
            <p:ph type="title"/>
          </p:nvPr>
        </p:nvSpPr>
        <p:spPr>
          <a:xfrm>
            <a:off x="1447800" y="277813"/>
            <a:ext cx="7239000" cy="1139825"/>
          </a:xfrm>
        </p:spPr>
        <p:txBody>
          <a:bodyPr>
            <a:normAutofit/>
          </a:bodyPr>
          <a:lstStyle>
            <a:lvl1pPr algn="l">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10" name="Content Placeholder 9"/>
          <p:cNvSpPr>
            <a:spLocks noGrp="1"/>
          </p:cNvSpPr>
          <p:nvPr>
            <p:ph sz="quarter" idx="13"/>
          </p:nvPr>
        </p:nvSpPr>
        <p:spPr>
          <a:xfrm>
            <a:off x="609600" y="1752600"/>
            <a:ext cx="7924800" cy="76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590800"/>
            <a:ext cx="4038600" cy="3540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fld id="{014A708A-0B34-448A-BFB2-30E22D379DA9}" type="datetime1">
              <a:rPr lang="en-US" altLang="en-US" smtClean="0"/>
              <a:t>3/21/2019</a:t>
            </a:fld>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EF947923-3827-46D3-8CF5-BC115A8D8D46}" type="slidenum">
              <a:rPr lang="en-US" altLang="en-US"/>
              <a:pPr/>
              <a:t>‹#›</a:t>
            </a:fld>
            <a:endParaRPr lang="en-US" altLang="en-US" dirty="0"/>
          </a:p>
        </p:txBody>
      </p:sp>
      <p:sp>
        <p:nvSpPr>
          <p:cNvPr id="9"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extLst>
      <p:ext uri="{BB962C8B-B14F-4D97-AF65-F5344CB8AC3E}">
        <p14:creationId xmlns:p14="http://schemas.microsoft.com/office/powerpoint/2010/main" val="21353565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524000" y="277813"/>
            <a:ext cx="7162800" cy="1139825"/>
          </a:xfrm>
        </p:spPr>
        <p:txBody>
          <a:bodyPr>
            <a:normAutofit/>
          </a:bodyPr>
          <a:lstStyle>
            <a:lvl1pPr algn="l" defTabSz="914400" rtl="0" eaLnBrk="1" latinLnBrk="0" hangingPunct="1">
              <a:spcBef>
                <a:spcPct val="0"/>
              </a:spcBef>
              <a:buNone/>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30725"/>
          </a:xfrm>
        </p:spPr>
        <p:txBody>
          <a:bodyPr/>
          <a:lstStyle/>
          <a:p>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fld id="{2B5F0C19-383B-4FB4-A1AF-01CF530861E4}" type="datetime1">
              <a:rPr lang="en-US" altLang="en-US" smtClean="0"/>
              <a:t>3/21/2019</a:t>
            </a:fld>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44642B6D-E8BA-4B04-90C5-BCF50C7A78E1}" type="slidenum">
              <a:rPr lang="en-US" altLang="en-US"/>
              <a:pPr/>
              <a:t>‹#›</a:t>
            </a:fld>
            <a:endParaRPr lang="en-US" altLang="en-US"/>
          </a:p>
        </p:txBody>
      </p:sp>
      <p:sp>
        <p:nvSpPr>
          <p:cNvPr id="10"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3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7813"/>
            <a:ext cx="7010400" cy="1139825"/>
          </a:xfrm>
        </p:spPr>
        <p:txBody>
          <a:bodyPr>
            <a:normAutofit/>
          </a:bodyPr>
          <a:lstStyle>
            <a:lvl1pPr algn="l" defTabSz="914400" rtl="0" eaLnBrk="1" latinLnBrk="0" hangingPunct="1">
              <a:spcBef>
                <a:spcPct val="0"/>
              </a:spcBef>
              <a:buNone/>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457200" y="1600201"/>
            <a:ext cx="8229600" cy="1447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7200" y="3230564"/>
            <a:ext cx="8229600" cy="1338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fld id="{9AC7C7B0-616F-4A7F-BEFC-9A03DD1B712D}" type="datetime1">
              <a:rPr lang="en-US" altLang="en-US" smtClean="0"/>
              <a:t>3/21/2019</a:t>
            </a:fld>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8B7193C3-CBC9-465E-B78E-BCB27E2AFAE1}" type="slidenum">
              <a:rPr lang="en-US" altLang="en-US"/>
              <a:pPr/>
              <a:t>‹#›</a:t>
            </a:fld>
            <a:endParaRPr lang="en-US" altLang="en-US"/>
          </a:p>
        </p:txBody>
      </p:sp>
      <p:sp>
        <p:nvSpPr>
          <p:cNvPr id="10" name="Footer Placeholder 3"/>
          <p:cNvSpPr>
            <a:spLocks noGrp="1"/>
          </p:cNvSpPr>
          <p:nvPr>
            <p:ph type="ftr" sz="quarter" idx="11"/>
          </p:nvPr>
        </p:nvSpPr>
        <p:spPr>
          <a:xfrm>
            <a:off x="2819400" y="6313487"/>
            <a:ext cx="3505200" cy="365125"/>
          </a:xfrm>
          <a:solidFill>
            <a:srgbClr val="002F8E"/>
          </a:solidFill>
        </p:spPr>
        <p:txBody>
          <a:bodyPr anchor="ctr"/>
          <a:lstStyle>
            <a:lvl1pPr>
              <a:defRPr>
                <a:solidFill>
                  <a:schemeClr val="bg1"/>
                </a:solidFill>
              </a:defRPr>
            </a:lvl1pPr>
          </a:lstStyle>
          <a:p>
            <a:r>
              <a:rPr lang="en-US" b="1" dirty="0" smtClean="0">
                <a:latin typeface="Tahoma" pitchFamily="34" charset="0"/>
              </a:rPr>
              <a:t>Markings are for training purposes only</a:t>
            </a:r>
          </a:p>
        </p:txBody>
      </p:sp>
      <p:sp>
        <p:nvSpPr>
          <p:cNvPr id="9" name="Content Placeholder 3"/>
          <p:cNvSpPr>
            <a:spLocks noGrp="1"/>
          </p:cNvSpPr>
          <p:nvPr>
            <p:ph sz="half" idx="13"/>
          </p:nvPr>
        </p:nvSpPr>
        <p:spPr>
          <a:xfrm>
            <a:off x="477473" y="4752001"/>
            <a:ext cx="8229600" cy="146367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390957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AndTx">
  <p:cSld name="No Seal-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600200" y="277813"/>
            <a:ext cx="7086600" cy="1139825"/>
          </a:xfrm>
        </p:spPr>
        <p:txBody>
          <a:bodyPr>
            <a:normAutofit/>
          </a:bodyPr>
          <a:lstStyle>
            <a:lvl1pPr algn="l" defTabSz="914400" rtl="0" eaLnBrk="1" latinLnBrk="0" hangingPunct="1">
              <a:spcBef>
                <a:spcPct val="0"/>
              </a:spcBef>
              <a:buNone/>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fld id="{D0DFE2A4-ED23-430A-84F4-C9CEC5CC754D}" type="datetime1">
              <a:rPr lang="en-US" altLang="en-US" smtClean="0"/>
              <a:t>3/21/2019</a:t>
            </a:fld>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52A0DC7B-7E7E-4FF3-AD3B-3DF7C8B97AFC}" type="slidenum">
              <a:rPr lang="en-US" altLang="en-US"/>
              <a:pPr/>
              <a:t>‹#›</a:t>
            </a:fld>
            <a:endParaRPr lang="en-US" altLang="en-US"/>
          </a:p>
        </p:txBody>
      </p:sp>
      <p:sp>
        <p:nvSpPr>
          <p:cNvPr id="9"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381000"/>
            <a:ext cx="7010400"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62000" y="1828800"/>
            <a:ext cx="7848600" cy="4297363"/>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95528" y="5837238"/>
            <a:ext cx="1600200" cy="365125"/>
          </a:xfrm>
        </p:spPr>
        <p:txBody>
          <a:bodyPr/>
          <a:lstStyle/>
          <a:p>
            <a:fld id="{14EC7B37-C8FE-4B05-B51C-93B8FA4831B5}" type="datetime1">
              <a:rPr lang="en-US" smtClean="0"/>
              <a:pPr/>
              <a:t>3/21/2019</a:t>
            </a:fld>
            <a:endParaRPr lang="en-US"/>
          </a:p>
        </p:txBody>
      </p:sp>
      <p:sp>
        <p:nvSpPr>
          <p:cNvPr id="6" name="Slide Number Placeholder 5"/>
          <p:cNvSpPr>
            <a:spLocks noGrp="1"/>
          </p:cNvSpPr>
          <p:nvPr>
            <p:ph type="sldNum" sz="quarter" idx="12"/>
          </p:nvPr>
        </p:nvSpPr>
        <p:spPr/>
        <p:txBody>
          <a:bodyPr/>
          <a:lstStyle/>
          <a:p>
            <a:fld id="{C54863CB-E9F4-4912-BF87-0E2AF4491238}" type="slidenum">
              <a:rPr lang="en-US" smtClean="0"/>
              <a:pPr/>
              <a:t>‹#›</a:t>
            </a:fld>
            <a:endParaRPr lang="en-US"/>
          </a:p>
        </p:txBody>
      </p:sp>
      <p:sp>
        <p:nvSpPr>
          <p:cNvPr id="9" name="Footer Placeholder 4"/>
          <p:cNvSpPr>
            <a:spLocks noGrp="1"/>
          </p:cNvSpPr>
          <p:nvPr>
            <p:ph type="ftr" sz="quarter" idx="11"/>
          </p:nvPr>
        </p:nvSpPr>
        <p:spPr>
          <a:xfrm>
            <a:off x="2857500" y="6480494"/>
            <a:ext cx="3390900" cy="307777"/>
          </a:xfrm>
          <a:prstGeom prst="rect">
            <a:avLst/>
          </a:prstGeom>
          <a:solidFill>
            <a:srgbClr val="00359E"/>
          </a:solidFill>
          <a:ln w="28575">
            <a:solidFill>
              <a:srgbClr val="478F4A"/>
            </a:solidFill>
            <a:miter lim="800000"/>
            <a:headEnd/>
            <a:tailEnd/>
          </a:ln>
        </p:spPr>
        <p:txBody>
          <a:bodyPr wrap="square">
            <a:spAutoFit/>
          </a:bodyPr>
          <a:lstStyle>
            <a:lvl1pPr algn="ctr">
              <a:defRPr lang="en-US" sz="1400">
                <a:solidFill>
                  <a:schemeClr val="bg1"/>
                </a:solidFill>
                <a:latin typeface="+mn-lt"/>
              </a:defRPr>
            </a:lvl1pPr>
          </a:lstStyle>
          <a:p>
            <a:pPr eaLnBrk="0" hangingPunct="0"/>
            <a:endParaRPr lang="en-US" dirty="0"/>
          </a:p>
        </p:txBody>
      </p:sp>
      <p:sp>
        <p:nvSpPr>
          <p:cNvPr id="10" name="Content Placeholder 9"/>
          <p:cNvSpPr>
            <a:spLocks noGrp="1"/>
          </p:cNvSpPr>
          <p:nvPr>
            <p:ph sz="quarter" idx="13"/>
          </p:nvPr>
        </p:nvSpPr>
        <p:spPr>
          <a:xfrm>
            <a:off x="895528" y="6278563"/>
            <a:ext cx="4267200" cy="320674"/>
          </a:xfrm>
        </p:spPr>
        <p:txBody>
          <a:bodyPr>
            <a:normAutofit/>
          </a:bodyPr>
          <a:lstStyle>
            <a:lvl1pPr marL="0" indent="0">
              <a:buNone/>
              <a:defRPr sz="1200" b="1">
                <a:solidFill>
                  <a:srgbClr val="00359E"/>
                </a:solidFill>
              </a:defRPr>
            </a:lvl1pPr>
          </a:lstStyle>
          <a:p>
            <a:pPr lvl="0"/>
            <a:r>
              <a:rPr lang="en-US" dirty="0" smtClean="0"/>
              <a:t>Click to edit Master text styles</a:t>
            </a:r>
          </a:p>
        </p:txBody>
      </p:sp>
    </p:spTree>
    <p:extLst>
      <p:ext uri="{BB962C8B-B14F-4D97-AF65-F5344CB8AC3E}">
        <p14:creationId xmlns:p14="http://schemas.microsoft.com/office/powerpoint/2010/main" val="1084215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al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A91029C-E24F-416A-A65B-B4B83E07B1FA}" type="datetime1">
              <a:rPr lang="en-US" smtClean="0"/>
              <a:t>3/21/2019</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54863CB-E9F4-4912-BF87-0E2AF4491238}" type="slidenum">
              <a:rPr lang="en-US" smtClean="0"/>
              <a:pPr/>
              <a:t>‹#›</a:t>
            </a:fld>
            <a:endParaRPr lang="en-US"/>
          </a:p>
        </p:txBody>
      </p:sp>
    </p:spTree>
    <p:extLst>
      <p:ext uri="{BB962C8B-B14F-4D97-AF65-F5344CB8AC3E}">
        <p14:creationId xmlns:p14="http://schemas.microsoft.com/office/powerpoint/2010/main" val="681452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381000"/>
            <a:ext cx="7010400"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39262" y="1614571"/>
            <a:ext cx="4038600" cy="26670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62500" y="1651462"/>
            <a:ext cx="40386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297C14C2-E5B4-463B-AA80-43DE339DE909}" type="datetime1">
              <a:rPr lang="en-US" smtClean="0"/>
              <a:pPr/>
              <a:t>3/21/2019</a:t>
            </a:fld>
            <a:endParaRPr lang="en-US"/>
          </a:p>
        </p:txBody>
      </p:sp>
      <p:sp>
        <p:nvSpPr>
          <p:cNvPr id="7" name="Slide Number Placeholder 6"/>
          <p:cNvSpPr>
            <a:spLocks noGrp="1"/>
          </p:cNvSpPr>
          <p:nvPr>
            <p:ph type="sldNum" sz="quarter" idx="12"/>
          </p:nvPr>
        </p:nvSpPr>
        <p:spPr/>
        <p:txBody>
          <a:bodyPr/>
          <a:lstStyle/>
          <a:p>
            <a:fld id="{C54863CB-E9F4-4912-BF87-0E2AF4491238}" type="slidenum">
              <a:rPr lang="en-US" smtClean="0"/>
              <a:pPr/>
              <a:t>‹#›</a:t>
            </a:fld>
            <a:endParaRPr lang="en-US"/>
          </a:p>
        </p:txBody>
      </p:sp>
      <p:sp>
        <p:nvSpPr>
          <p:cNvPr id="10" name="Content Placeholder 9"/>
          <p:cNvSpPr>
            <a:spLocks noGrp="1"/>
          </p:cNvSpPr>
          <p:nvPr>
            <p:ph sz="quarter" idx="13"/>
          </p:nvPr>
        </p:nvSpPr>
        <p:spPr>
          <a:xfrm>
            <a:off x="539262" y="4353305"/>
            <a:ext cx="8153400" cy="180657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2857500" y="6480494"/>
            <a:ext cx="3390900" cy="307777"/>
          </a:xfrm>
          <a:prstGeom prst="rect">
            <a:avLst/>
          </a:prstGeom>
          <a:solidFill>
            <a:srgbClr val="00359E"/>
          </a:solidFill>
          <a:ln w="28575">
            <a:solidFill>
              <a:srgbClr val="478F4A"/>
            </a:solidFill>
            <a:miter lim="800000"/>
            <a:headEnd/>
            <a:tailEnd/>
          </a:ln>
        </p:spPr>
        <p:txBody>
          <a:bodyPr wrap="square">
            <a:spAutoFit/>
          </a:bodyPr>
          <a:lstStyle>
            <a:lvl1pPr algn="ctr">
              <a:defRPr lang="en-US" sz="1400">
                <a:solidFill>
                  <a:schemeClr val="bg1"/>
                </a:solidFill>
                <a:latin typeface="+mn-lt"/>
              </a:defRPr>
            </a:lvl1pPr>
          </a:lstStyle>
          <a:p>
            <a:pPr eaLnBrk="0" hangingPunct="0"/>
            <a:endParaRPr lang="en-US" dirty="0"/>
          </a:p>
        </p:txBody>
      </p:sp>
    </p:spTree>
    <p:extLst>
      <p:ext uri="{BB962C8B-B14F-4D97-AF65-F5344CB8AC3E}">
        <p14:creationId xmlns:p14="http://schemas.microsoft.com/office/powerpoint/2010/main" val="15197781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381000"/>
            <a:ext cx="7010400"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3597274"/>
            <a:ext cx="4038600" cy="26670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52950" y="3541198"/>
            <a:ext cx="40386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297C14C2-E5B4-463B-AA80-43DE339DE909}" type="datetime1">
              <a:rPr lang="en-US" smtClean="0"/>
              <a:pPr/>
              <a:t>3/21/2019</a:t>
            </a:fld>
            <a:endParaRPr lang="en-US"/>
          </a:p>
        </p:txBody>
      </p:sp>
      <p:sp>
        <p:nvSpPr>
          <p:cNvPr id="7" name="Slide Number Placeholder 6"/>
          <p:cNvSpPr>
            <a:spLocks noGrp="1"/>
          </p:cNvSpPr>
          <p:nvPr>
            <p:ph type="sldNum" sz="quarter" idx="12"/>
          </p:nvPr>
        </p:nvSpPr>
        <p:spPr/>
        <p:txBody>
          <a:bodyPr/>
          <a:lstStyle/>
          <a:p>
            <a:fld id="{C54863CB-E9F4-4912-BF87-0E2AF4491238}" type="slidenum">
              <a:rPr lang="en-US" smtClean="0"/>
              <a:pPr/>
              <a:t>‹#›</a:t>
            </a:fld>
            <a:endParaRPr lang="en-US"/>
          </a:p>
        </p:txBody>
      </p:sp>
      <p:sp>
        <p:nvSpPr>
          <p:cNvPr id="10" name="Content Placeholder 9"/>
          <p:cNvSpPr>
            <a:spLocks noGrp="1"/>
          </p:cNvSpPr>
          <p:nvPr>
            <p:ph sz="quarter" idx="13"/>
          </p:nvPr>
        </p:nvSpPr>
        <p:spPr>
          <a:xfrm>
            <a:off x="313879" y="1678547"/>
            <a:ext cx="8153400" cy="180657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2857500" y="6480494"/>
            <a:ext cx="3390900" cy="307777"/>
          </a:xfrm>
          <a:prstGeom prst="rect">
            <a:avLst/>
          </a:prstGeom>
          <a:solidFill>
            <a:srgbClr val="00359E"/>
          </a:solidFill>
          <a:ln w="28575">
            <a:solidFill>
              <a:srgbClr val="478F4A"/>
            </a:solidFill>
            <a:miter lim="800000"/>
            <a:headEnd/>
            <a:tailEnd/>
          </a:ln>
        </p:spPr>
        <p:txBody>
          <a:bodyPr wrap="square">
            <a:spAutoFit/>
          </a:bodyPr>
          <a:lstStyle>
            <a:lvl1pPr algn="ctr">
              <a:defRPr lang="en-US" sz="1400">
                <a:solidFill>
                  <a:schemeClr val="bg1"/>
                </a:solidFill>
                <a:latin typeface="+mn-lt"/>
              </a:defRPr>
            </a:lvl1pPr>
          </a:lstStyle>
          <a:p>
            <a:pPr eaLnBrk="0" hangingPunct="0"/>
            <a:endParaRPr lang="en-US" dirty="0"/>
          </a:p>
        </p:txBody>
      </p:sp>
    </p:spTree>
    <p:extLst>
      <p:ext uri="{BB962C8B-B14F-4D97-AF65-F5344CB8AC3E}">
        <p14:creationId xmlns:p14="http://schemas.microsoft.com/office/powerpoint/2010/main" val="8276504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381000"/>
            <a:ext cx="7010400"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62000" y="1828800"/>
            <a:ext cx="7848600" cy="4297363"/>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95528" y="5837238"/>
            <a:ext cx="1600200" cy="365125"/>
          </a:xfrm>
        </p:spPr>
        <p:txBody>
          <a:bodyPr/>
          <a:lstStyle/>
          <a:p>
            <a:fld id="{14EC7B37-C8FE-4B05-B51C-93B8FA4831B5}" type="datetime1">
              <a:rPr lang="en-US" smtClean="0"/>
              <a:pPr/>
              <a:t>3/21/2019</a:t>
            </a:fld>
            <a:endParaRPr lang="en-US"/>
          </a:p>
        </p:txBody>
      </p:sp>
      <p:sp>
        <p:nvSpPr>
          <p:cNvPr id="6" name="Slide Number Placeholder 5"/>
          <p:cNvSpPr>
            <a:spLocks noGrp="1"/>
          </p:cNvSpPr>
          <p:nvPr>
            <p:ph type="sldNum" sz="quarter" idx="12"/>
          </p:nvPr>
        </p:nvSpPr>
        <p:spPr/>
        <p:txBody>
          <a:bodyPr/>
          <a:lstStyle/>
          <a:p>
            <a:fld id="{C54863CB-E9F4-4912-BF87-0E2AF4491238}" type="slidenum">
              <a:rPr lang="en-US" smtClean="0"/>
              <a:pPr/>
              <a:t>‹#›</a:t>
            </a:fld>
            <a:endParaRPr lang="en-US"/>
          </a:p>
        </p:txBody>
      </p:sp>
      <p:sp>
        <p:nvSpPr>
          <p:cNvPr id="9" name="Footer Placeholder 4"/>
          <p:cNvSpPr>
            <a:spLocks noGrp="1"/>
          </p:cNvSpPr>
          <p:nvPr>
            <p:ph type="ftr" sz="quarter" idx="11"/>
          </p:nvPr>
        </p:nvSpPr>
        <p:spPr>
          <a:xfrm>
            <a:off x="2857500" y="6480494"/>
            <a:ext cx="3390900" cy="307777"/>
          </a:xfrm>
          <a:prstGeom prst="rect">
            <a:avLst/>
          </a:prstGeom>
          <a:solidFill>
            <a:srgbClr val="00359E"/>
          </a:solidFill>
          <a:ln w="28575">
            <a:solidFill>
              <a:srgbClr val="478F4A"/>
            </a:solidFill>
            <a:miter lim="800000"/>
            <a:headEnd/>
            <a:tailEnd/>
          </a:ln>
        </p:spPr>
        <p:txBody>
          <a:bodyPr wrap="square">
            <a:spAutoFit/>
          </a:bodyPr>
          <a:lstStyle>
            <a:lvl1pPr algn="ctr">
              <a:defRPr lang="en-US" sz="1400">
                <a:solidFill>
                  <a:schemeClr val="bg1"/>
                </a:solidFill>
                <a:latin typeface="+mn-lt"/>
              </a:defRPr>
            </a:lvl1pPr>
          </a:lstStyle>
          <a:p>
            <a:pPr eaLnBrk="0" hangingPunct="0"/>
            <a:endParaRPr lang="en-US" dirty="0"/>
          </a:p>
        </p:txBody>
      </p:sp>
      <p:sp>
        <p:nvSpPr>
          <p:cNvPr id="10" name="Content Placeholder 9"/>
          <p:cNvSpPr>
            <a:spLocks noGrp="1"/>
          </p:cNvSpPr>
          <p:nvPr>
            <p:ph sz="quarter" idx="13"/>
          </p:nvPr>
        </p:nvSpPr>
        <p:spPr>
          <a:xfrm>
            <a:off x="895528" y="6278563"/>
            <a:ext cx="4267200" cy="320674"/>
          </a:xfrm>
        </p:spPr>
        <p:txBody>
          <a:bodyPr>
            <a:normAutofit/>
          </a:bodyPr>
          <a:lstStyle>
            <a:lvl1pPr marL="0" indent="0">
              <a:buNone/>
              <a:defRPr sz="1200" b="1">
                <a:solidFill>
                  <a:srgbClr val="00359E"/>
                </a:solidFill>
              </a:defRPr>
            </a:lvl1pPr>
          </a:lstStyle>
          <a:p>
            <a:pPr lvl="0"/>
            <a:r>
              <a:rPr lang="en-US" dirty="0" smtClean="0"/>
              <a:t>Click to edit Master text styles</a:t>
            </a:r>
          </a:p>
        </p:txBody>
      </p:sp>
    </p:spTree>
    <p:extLst>
      <p:ext uri="{BB962C8B-B14F-4D97-AF65-F5344CB8AC3E}">
        <p14:creationId xmlns:p14="http://schemas.microsoft.com/office/powerpoint/2010/main" val="77602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381000"/>
            <a:ext cx="7010400"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62000" y="1828800"/>
            <a:ext cx="7848600" cy="4297363"/>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95528" y="5837238"/>
            <a:ext cx="1600200" cy="365125"/>
          </a:xfrm>
        </p:spPr>
        <p:txBody>
          <a:bodyPr/>
          <a:lstStyle/>
          <a:p>
            <a:fld id="{14EC7B37-C8FE-4B05-B51C-93B8FA4831B5}" type="datetime1">
              <a:rPr lang="en-US" smtClean="0"/>
              <a:pPr/>
              <a:t>3/21/2019</a:t>
            </a:fld>
            <a:endParaRPr lang="en-US"/>
          </a:p>
        </p:txBody>
      </p:sp>
      <p:sp>
        <p:nvSpPr>
          <p:cNvPr id="6" name="Slide Number Placeholder 5"/>
          <p:cNvSpPr>
            <a:spLocks noGrp="1"/>
          </p:cNvSpPr>
          <p:nvPr>
            <p:ph type="sldNum" sz="quarter" idx="12"/>
          </p:nvPr>
        </p:nvSpPr>
        <p:spPr/>
        <p:txBody>
          <a:bodyPr/>
          <a:lstStyle/>
          <a:p>
            <a:fld id="{C54863CB-E9F4-4912-BF87-0E2AF4491238}" type="slidenum">
              <a:rPr lang="en-US" smtClean="0"/>
              <a:pPr/>
              <a:t>‹#›</a:t>
            </a:fld>
            <a:endParaRPr lang="en-US"/>
          </a:p>
        </p:txBody>
      </p:sp>
      <p:sp>
        <p:nvSpPr>
          <p:cNvPr id="9" name="Footer Placeholder 4"/>
          <p:cNvSpPr>
            <a:spLocks noGrp="1"/>
          </p:cNvSpPr>
          <p:nvPr>
            <p:ph type="ftr" sz="quarter" idx="11"/>
          </p:nvPr>
        </p:nvSpPr>
        <p:spPr>
          <a:xfrm>
            <a:off x="2857500" y="6480494"/>
            <a:ext cx="3390900" cy="307777"/>
          </a:xfrm>
          <a:prstGeom prst="rect">
            <a:avLst/>
          </a:prstGeom>
          <a:solidFill>
            <a:srgbClr val="00359E"/>
          </a:solidFill>
          <a:ln w="28575">
            <a:solidFill>
              <a:srgbClr val="478F4A"/>
            </a:solidFill>
            <a:miter lim="800000"/>
            <a:headEnd/>
            <a:tailEnd/>
          </a:ln>
        </p:spPr>
        <p:txBody>
          <a:bodyPr wrap="square">
            <a:spAutoFit/>
          </a:bodyPr>
          <a:lstStyle>
            <a:lvl1pPr algn="ctr">
              <a:defRPr lang="en-US" sz="1400">
                <a:solidFill>
                  <a:schemeClr val="bg1"/>
                </a:solidFill>
                <a:latin typeface="+mn-lt"/>
              </a:defRPr>
            </a:lvl1pPr>
          </a:lstStyle>
          <a:p>
            <a:pPr eaLnBrk="0" hangingPunct="0"/>
            <a:endParaRPr lang="en-US" dirty="0"/>
          </a:p>
        </p:txBody>
      </p:sp>
      <p:sp>
        <p:nvSpPr>
          <p:cNvPr id="10" name="Content Placeholder 9"/>
          <p:cNvSpPr>
            <a:spLocks noGrp="1"/>
          </p:cNvSpPr>
          <p:nvPr>
            <p:ph sz="quarter" idx="13"/>
          </p:nvPr>
        </p:nvSpPr>
        <p:spPr>
          <a:xfrm>
            <a:off x="895528" y="6278563"/>
            <a:ext cx="4267200" cy="320674"/>
          </a:xfrm>
        </p:spPr>
        <p:txBody>
          <a:bodyPr>
            <a:normAutofit/>
          </a:bodyPr>
          <a:lstStyle>
            <a:lvl1pPr marL="0" indent="0">
              <a:buNone/>
              <a:defRPr sz="1200" b="1">
                <a:solidFill>
                  <a:srgbClr val="00359E"/>
                </a:solidFill>
              </a:defRPr>
            </a:lvl1pPr>
          </a:lstStyle>
          <a:p>
            <a:pPr lvl="0"/>
            <a:r>
              <a:rPr lang="en-US" dirty="0" smtClean="0"/>
              <a:t>Click to edit Master text styles</a:t>
            </a:r>
          </a:p>
        </p:txBody>
      </p:sp>
    </p:spTree>
    <p:extLst>
      <p:ext uri="{BB962C8B-B14F-4D97-AF65-F5344CB8AC3E}">
        <p14:creationId xmlns:p14="http://schemas.microsoft.com/office/powerpoint/2010/main" val="7082410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381000"/>
            <a:ext cx="7010400"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62000" y="1828800"/>
            <a:ext cx="7848600" cy="4297363"/>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95528" y="5837238"/>
            <a:ext cx="1600200" cy="365125"/>
          </a:xfrm>
        </p:spPr>
        <p:txBody>
          <a:bodyPr/>
          <a:lstStyle/>
          <a:p>
            <a:fld id="{14EC7B37-C8FE-4B05-B51C-93B8FA4831B5}" type="datetime1">
              <a:rPr lang="en-US" smtClean="0"/>
              <a:pPr/>
              <a:t>3/21/2019</a:t>
            </a:fld>
            <a:endParaRPr lang="en-US"/>
          </a:p>
        </p:txBody>
      </p:sp>
      <p:sp>
        <p:nvSpPr>
          <p:cNvPr id="6" name="Slide Number Placeholder 5"/>
          <p:cNvSpPr>
            <a:spLocks noGrp="1"/>
          </p:cNvSpPr>
          <p:nvPr>
            <p:ph type="sldNum" sz="quarter" idx="12"/>
          </p:nvPr>
        </p:nvSpPr>
        <p:spPr/>
        <p:txBody>
          <a:bodyPr/>
          <a:lstStyle/>
          <a:p>
            <a:fld id="{C54863CB-E9F4-4912-BF87-0E2AF4491238}" type="slidenum">
              <a:rPr lang="en-US" smtClean="0"/>
              <a:pPr/>
              <a:t>‹#›</a:t>
            </a:fld>
            <a:endParaRPr lang="en-US"/>
          </a:p>
        </p:txBody>
      </p:sp>
      <p:sp>
        <p:nvSpPr>
          <p:cNvPr id="9" name="Footer Placeholder 4"/>
          <p:cNvSpPr>
            <a:spLocks noGrp="1"/>
          </p:cNvSpPr>
          <p:nvPr>
            <p:ph type="ftr" sz="quarter" idx="11"/>
          </p:nvPr>
        </p:nvSpPr>
        <p:spPr>
          <a:xfrm>
            <a:off x="2857500" y="6480494"/>
            <a:ext cx="3390900" cy="307777"/>
          </a:xfrm>
          <a:prstGeom prst="rect">
            <a:avLst/>
          </a:prstGeom>
          <a:solidFill>
            <a:srgbClr val="00359E"/>
          </a:solidFill>
          <a:ln w="28575">
            <a:solidFill>
              <a:srgbClr val="478F4A"/>
            </a:solidFill>
            <a:miter lim="800000"/>
            <a:headEnd/>
            <a:tailEnd/>
          </a:ln>
        </p:spPr>
        <p:txBody>
          <a:bodyPr wrap="square">
            <a:spAutoFit/>
          </a:bodyPr>
          <a:lstStyle>
            <a:lvl1pPr algn="ctr">
              <a:defRPr lang="en-US" sz="1400">
                <a:solidFill>
                  <a:schemeClr val="bg1"/>
                </a:solidFill>
                <a:latin typeface="+mn-lt"/>
              </a:defRPr>
            </a:lvl1pPr>
          </a:lstStyle>
          <a:p>
            <a:pPr eaLnBrk="0" hangingPunct="0"/>
            <a:endParaRPr lang="en-US" dirty="0"/>
          </a:p>
        </p:txBody>
      </p:sp>
      <p:sp>
        <p:nvSpPr>
          <p:cNvPr id="10" name="Content Placeholder 9"/>
          <p:cNvSpPr>
            <a:spLocks noGrp="1"/>
          </p:cNvSpPr>
          <p:nvPr>
            <p:ph sz="quarter" idx="13"/>
          </p:nvPr>
        </p:nvSpPr>
        <p:spPr>
          <a:xfrm>
            <a:off x="895528" y="6278563"/>
            <a:ext cx="4267200" cy="320674"/>
          </a:xfrm>
        </p:spPr>
        <p:txBody>
          <a:bodyPr>
            <a:normAutofit/>
          </a:bodyPr>
          <a:lstStyle>
            <a:lvl1pPr marL="0" indent="0">
              <a:buNone/>
              <a:defRPr sz="1200" b="1">
                <a:solidFill>
                  <a:srgbClr val="00359E"/>
                </a:solidFill>
              </a:defRPr>
            </a:lvl1pPr>
          </a:lstStyle>
          <a:p>
            <a:pPr lvl="0"/>
            <a:r>
              <a:rPr lang="en-US" dirty="0" smtClean="0"/>
              <a:t>Click to edit Master text styles</a:t>
            </a:r>
          </a:p>
        </p:txBody>
      </p:sp>
    </p:spTree>
    <p:extLst>
      <p:ext uri="{BB962C8B-B14F-4D97-AF65-F5344CB8AC3E}">
        <p14:creationId xmlns:p14="http://schemas.microsoft.com/office/powerpoint/2010/main" val="12118894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381000"/>
            <a:ext cx="7010400"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62000" y="1828800"/>
            <a:ext cx="7848600" cy="4297363"/>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95528" y="5837238"/>
            <a:ext cx="1600200" cy="365125"/>
          </a:xfrm>
        </p:spPr>
        <p:txBody>
          <a:bodyPr/>
          <a:lstStyle/>
          <a:p>
            <a:fld id="{14EC7B37-C8FE-4B05-B51C-93B8FA4831B5}" type="datetime1">
              <a:rPr lang="en-US" smtClean="0"/>
              <a:pPr/>
              <a:t>3/21/2019</a:t>
            </a:fld>
            <a:endParaRPr lang="en-US"/>
          </a:p>
        </p:txBody>
      </p:sp>
      <p:sp>
        <p:nvSpPr>
          <p:cNvPr id="6" name="Slide Number Placeholder 5"/>
          <p:cNvSpPr>
            <a:spLocks noGrp="1"/>
          </p:cNvSpPr>
          <p:nvPr>
            <p:ph type="sldNum" sz="quarter" idx="12"/>
          </p:nvPr>
        </p:nvSpPr>
        <p:spPr/>
        <p:txBody>
          <a:bodyPr/>
          <a:lstStyle/>
          <a:p>
            <a:fld id="{C54863CB-E9F4-4912-BF87-0E2AF4491238}" type="slidenum">
              <a:rPr lang="en-US" smtClean="0"/>
              <a:pPr/>
              <a:t>‹#›</a:t>
            </a:fld>
            <a:endParaRPr lang="en-US"/>
          </a:p>
        </p:txBody>
      </p:sp>
      <p:sp>
        <p:nvSpPr>
          <p:cNvPr id="9" name="Footer Placeholder 4"/>
          <p:cNvSpPr>
            <a:spLocks noGrp="1"/>
          </p:cNvSpPr>
          <p:nvPr>
            <p:ph type="ftr" sz="quarter" idx="11"/>
          </p:nvPr>
        </p:nvSpPr>
        <p:spPr>
          <a:xfrm>
            <a:off x="2857500" y="6480494"/>
            <a:ext cx="3390900" cy="307777"/>
          </a:xfrm>
          <a:prstGeom prst="rect">
            <a:avLst/>
          </a:prstGeom>
          <a:solidFill>
            <a:srgbClr val="00359E"/>
          </a:solidFill>
          <a:ln w="28575">
            <a:solidFill>
              <a:srgbClr val="478F4A"/>
            </a:solidFill>
            <a:miter lim="800000"/>
            <a:headEnd/>
            <a:tailEnd/>
          </a:ln>
        </p:spPr>
        <p:txBody>
          <a:bodyPr wrap="square">
            <a:spAutoFit/>
          </a:bodyPr>
          <a:lstStyle>
            <a:lvl1pPr algn="ctr">
              <a:defRPr lang="en-US" sz="1400">
                <a:solidFill>
                  <a:schemeClr val="bg1"/>
                </a:solidFill>
                <a:latin typeface="+mn-lt"/>
              </a:defRPr>
            </a:lvl1pPr>
          </a:lstStyle>
          <a:p>
            <a:pPr eaLnBrk="0" hangingPunct="0"/>
            <a:endParaRPr lang="en-US" dirty="0"/>
          </a:p>
        </p:txBody>
      </p:sp>
      <p:sp>
        <p:nvSpPr>
          <p:cNvPr id="10" name="Content Placeholder 9"/>
          <p:cNvSpPr>
            <a:spLocks noGrp="1"/>
          </p:cNvSpPr>
          <p:nvPr>
            <p:ph sz="quarter" idx="13"/>
          </p:nvPr>
        </p:nvSpPr>
        <p:spPr>
          <a:xfrm>
            <a:off x="895528" y="6278563"/>
            <a:ext cx="4267200" cy="320674"/>
          </a:xfrm>
        </p:spPr>
        <p:txBody>
          <a:bodyPr>
            <a:normAutofit/>
          </a:bodyPr>
          <a:lstStyle>
            <a:lvl1pPr marL="0" indent="0">
              <a:buNone/>
              <a:defRPr sz="1200" b="1">
                <a:solidFill>
                  <a:srgbClr val="00359E"/>
                </a:solidFill>
              </a:defRPr>
            </a:lvl1pPr>
          </a:lstStyle>
          <a:p>
            <a:pPr lvl="0"/>
            <a:r>
              <a:rPr lang="en-US" dirty="0" smtClean="0"/>
              <a:t>Click to edit Master text styles</a:t>
            </a:r>
          </a:p>
        </p:txBody>
      </p:sp>
    </p:spTree>
    <p:extLst>
      <p:ext uri="{BB962C8B-B14F-4D97-AF65-F5344CB8AC3E}">
        <p14:creationId xmlns:p14="http://schemas.microsoft.com/office/powerpoint/2010/main" val="24438330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381000"/>
            <a:ext cx="7010400"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62000" y="1828800"/>
            <a:ext cx="7848600" cy="4297363"/>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95528" y="5837238"/>
            <a:ext cx="1600200" cy="365125"/>
          </a:xfrm>
        </p:spPr>
        <p:txBody>
          <a:bodyPr/>
          <a:lstStyle/>
          <a:p>
            <a:fld id="{14EC7B37-C8FE-4B05-B51C-93B8FA4831B5}" type="datetime1">
              <a:rPr lang="en-US" smtClean="0"/>
              <a:pPr/>
              <a:t>3/21/2019</a:t>
            </a:fld>
            <a:endParaRPr lang="en-US"/>
          </a:p>
        </p:txBody>
      </p:sp>
      <p:sp>
        <p:nvSpPr>
          <p:cNvPr id="6" name="Slide Number Placeholder 5"/>
          <p:cNvSpPr>
            <a:spLocks noGrp="1"/>
          </p:cNvSpPr>
          <p:nvPr>
            <p:ph type="sldNum" sz="quarter" idx="12"/>
          </p:nvPr>
        </p:nvSpPr>
        <p:spPr/>
        <p:txBody>
          <a:bodyPr/>
          <a:lstStyle/>
          <a:p>
            <a:fld id="{C54863CB-E9F4-4912-BF87-0E2AF4491238}" type="slidenum">
              <a:rPr lang="en-US" smtClean="0"/>
              <a:pPr/>
              <a:t>‹#›</a:t>
            </a:fld>
            <a:endParaRPr lang="en-US"/>
          </a:p>
        </p:txBody>
      </p:sp>
      <p:sp>
        <p:nvSpPr>
          <p:cNvPr id="9" name="Footer Placeholder 4"/>
          <p:cNvSpPr>
            <a:spLocks noGrp="1"/>
          </p:cNvSpPr>
          <p:nvPr>
            <p:ph type="ftr" sz="quarter" idx="11"/>
          </p:nvPr>
        </p:nvSpPr>
        <p:spPr>
          <a:xfrm>
            <a:off x="2857500" y="6480494"/>
            <a:ext cx="3390900" cy="307777"/>
          </a:xfrm>
          <a:prstGeom prst="rect">
            <a:avLst/>
          </a:prstGeom>
          <a:solidFill>
            <a:srgbClr val="00359E"/>
          </a:solidFill>
          <a:ln w="28575">
            <a:solidFill>
              <a:srgbClr val="478F4A"/>
            </a:solidFill>
            <a:miter lim="800000"/>
            <a:headEnd/>
            <a:tailEnd/>
          </a:ln>
        </p:spPr>
        <p:txBody>
          <a:bodyPr wrap="square">
            <a:spAutoFit/>
          </a:bodyPr>
          <a:lstStyle>
            <a:lvl1pPr algn="ctr">
              <a:defRPr lang="en-US" sz="1400">
                <a:solidFill>
                  <a:schemeClr val="bg1"/>
                </a:solidFill>
                <a:latin typeface="+mn-lt"/>
              </a:defRPr>
            </a:lvl1pPr>
          </a:lstStyle>
          <a:p>
            <a:pPr eaLnBrk="0" hangingPunct="0"/>
            <a:endParaRPr lang="en-US" dirty="0"/>
          </a:p>
        </p:txBody>
      </p:sp>
      <p:sp>
        <p:nvSpPr>
          <p:cNvPr id="10" name="Content Placeholder 9"/>
          <p:cNvSpPr>
            <a:spLocks noGrp="1"/>
          </p:cNvSpPr>
          <p:nvPr>
            <p:ph sz="quarter" idx="13"/>
          </p:nvPr>
        </p:nvSpPr>
        <p:spPr>
          <a:xfrm>
            <a:off x="895528" y="6278563"/>
            <a:ext cx="4267200" cy="320674"/>
          </a:xfrm>
        </p:spPr>
        <p:txBody>
          <a:bodyPr>
            <a:normAutofit/>
          </a:bodyPr>
          <a:lstStyle>
            <a:lvl1pPr marL="0" indent="0">
              <a:buNone/>
              <a:defRPr sz="1200" b="1">
                <a:solidFill>
                  <a:srgbClr val="00359E"/>
                </a:solidFill>
              </a:defRPr>
            </a:lvl1pPr>
          </a:lstStyle>
          <a:p>
            <a:pPr lvl="0"/>
            <a:r>
              <a:rPr lang="en-US" dirty="0" smtClean="0"/>
              <a:t>Click to edit Master text styles</a:t>
            </a:r>
          </a:p>
        </p:txBody>
      </p:sp>
    </p:spTree>
    <p:extLst>
      <p:ext uri="{BB962C8B-B14F-4D97-AF65-F5344CB8AC3E}">
        <p14:creationId xmlns:p14="http://schemas.microsoft.com/office/powerpoint/2010/main" val="3233027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381000"/>
            <a:ext cx="7010400" cy="1143000"/>
          </a:xfrm>
        </p:spPr>
        <p:txBody>
          <a:bodyPr>
            <a:normAutofit/>
          </a:bodyPr>
          <a:lstStyle>
            <a:lvl1pPr algn="l">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3" name="Content Placeholder 2"/>
          <p:cNvSpPr>
            <a:spLocks noGrp="1"/>
          </p:cNvSpPr>
          <p:nvPr>
            <p:ph idx="1"/>
          </p:nvPr>
        </p:nvSpPr>
        <p:spPr>
          <a:xfrm>
            <a:off x="762000" y="1676400"/>
            <a:ext cx="7620000" cy="4449763"/>
          </a:xfrm>
        </p:spPr>
        <p:txBody>
          <a:bodyPr/>
          <a:lstStyle>
            <a:lvl1pPr>
              <a:spcBef>
                <a:spcPts val="0"/>
              </a:spcBef>
              <a:spcAft>
                <a:spcPts val="600"/>
              </a:spcAft>
              <a:defRPr/>
            </a:lvl1pPr>
            <a:lvl2pPr>
              <a:spcBef>
                <a:spcPts val="0"/>
              </a:spcBef>
              <a:spcAft>
                <a:spcPts val="600"/>
              </a:spcAft>
              <a:defRPr/>
            </a:lvl2pPr>
            <a:lvl3pPr>
              <a:spcBef>
                <a:spcPts val="0"/>
              </a:spcBef>
              <a:spcAft>
                <a:spcPts val="600"/>
              </a:spcAft>
              <a:defRPr/>
            </a:lvl3pPr>
            <a:lvl4pPr>
              <a:spcBef>
                <a:spcPts val="0"/>
              </a:spcBef>
              <a:spcAft>
                <a:spcPts val="600"/>
              </a:spcAft>
              <a:defRPr/>
            </a:lvl4pPr>
            <a:lvl5pPr>
              <a:spcBef>
                <a:spcPts val="0"/>
              </a:spcBef>
              <a:spcAft>
                <a:spcPts val="600"/>
              </a:spcAf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5544906-E722-4CEB-8740-3B0B6DB79879}" type="datetime1">
              <a:rPr lang="en-US" smtClean="0"/>
              <a:t>3/21/2019</a:t>
            </a:fld>
            <a:endParaRPr lang="en-US"/>
          </a:p>
        </p:txBody>
      </p:sp>
      <p:sp>
        <p:nvSpPr>
          <p:cNvPr id="9"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
        <p:nvSpPr>
          <p:cNvPr id="6" name="Slide Number Placeholder 5"/>
          <p:cNvSpPr>
            <a:spLocks noGrp="1"/>
          </p:cNvSpPr>
          <p:nvPr>
            <p:ph type="sldNum" sz="quarter" idx="12"/>
          </p:nvPr>
        </p:nvSpPr>
        <p:spPr/>
        <p:txBody>
          <a:bodyPr/>
          <a:lstStyle/>
          <a:p>
            <a:fld id="{C54863CB-E9F4-4912-BF87-0E2AF449123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Picture-content-footer">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9" name="Picture Placeholder 8"/>
          <p:cNvSpPr>
            <a:spLocks noGrp="1"/>
          </p:cNvSpPr>
          <p:nvPr>
            <p:ph type="pic" sz="quarter" idx="14"/>
          </p:nvPr>
        </p:nvSpPr>
        <p:spPr>
          <a:xfrm>
            <a:off x="1066800" y="2438400"/>
            <a:ext cx="7772400" cy="1784350"/>
          </a:xfrm>
        </p:spPr>
        <p:txBody>
          <a:bodyPr/>
          <a:lstStyle/>
          <a:p>
            <a:endParaRPr lang="en-US"/>
          </a:p>
        </p:txBody>
      </p:sp>
      <p:sp>
        <p:nvSpPr>
          <p:cNvPr id="7" name="Text Placeholder 6"/>
          <p:cNvSpPr>
            <a:spLocks noGrp="1"/>
          </p:cNvSpPr>
          <p:nvPr>
            <p:ph type="body" sz="quarter" idx="13"/>
          </p:nvPr>
        </p:nvSpPr>
        <p:spPr>
          <a:xfrm>
            <a:off x="1066800" y="4451350"/>
            <a:ext cx="7924800" cy="167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p:txBody>
          <a:bodyPr/>
          <a:lstStyle/>
          <a:p>
            <a:fld id="{A6FED108-ED4B-46D8-8CEE-B8EC7D62BC0B}" type="datetime1">
              <a:rPr lang="en-US" smtClean="0"/>
              <a:pPr/>
              <a:t>3/21/2019</a:t>
            </a:fld>
            <a:endParaRPr lang="en-US"/>
          </a:p>
        </p:txBody>
      </p:sp>
      <p:sp>
        <p:nvSpPr>
          <p:cNvPr id="5" name="Slide Number Placeholder 4"/>
          <p:cNvSpPr>
            <a:spLocks noGrp="1"/>
          </p:cNvSpPr>
          <p:nvPr>
            <p:ph type="sldNum" sz="quarter" idx="12"/>
          </p:nvPr>
        </p:nvSpPr>
        <p:spPr/>
        <p:txBody>
          <a:bodyPr/>
          <a:lstStyle/>
          <a:p>
            <a:fld id="{C54863CB-E9F4-4912-BF87-0E2AF4491238}" type="slidenum">
              <a:rPr lang="en-US" smtClean="0"/>
              <a:pPr/>
              <a:t>‹#›</a:t>
            </a:fld>
            <a:endParaRPr lang="en-US"/>
          </a:p>
        </p:txBody>
      </p:sp>
      <p:sp>
        <p:nvSpPr>
          <p:cNvPr id="10"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extLst>
      <p:ext uri="{BB962C8B-B14F-4D97-AF65-F5344CB8AC3E}">
        <p14:creationId xmlns:p14="http://schemas.microsoft.com/office/powerpoint/2010/main" val="1336302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 picture-content-footer">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9" name="Picture Placeholder 8"/>
          <p:cNvSpPr>
            <a:spLocks noGrp="1"/>
          </p:cNvSpPr>
          <p:nvPr>
            <p:ph type="pic" sz="quarter" idx="14"/>
          </p:nvPr>
        </p:nvSpPr>
        <p:spPr>
          <a:xfrm>
            <a:off x="5943600" y="3001963"/>
            <a:ext cx="2514600" cy="1784350"/>
          </a:xfrm>
        </p:spPr>
        <p:txBody>
          <a:bodyPr/>
          <a:lstStyle/>
          <a:p>
            <a:endParaRPr lang="en-US"/>
          </a:p>
        </p:txBody>
      </p:sp>
      <p:sp>
        <p:nvSpPr>
          <p:cNvPr id="7" name="Text Placeholder 6"/>
          <p:cNvSpPr>
            <a:spLocks noGrp="1"/>
          </p:cNvSpPr>
          <p:nvPr>
            <p:ph type="body" sz="quarter" idx="13"/>
          </p:nvPr>
        </p:nvSpPr>
        <p:spPr>
          <a:xfrm>
            <a:off x="838199" y="1828800"/>
            <a:ext cx="4790739" cy="4298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p:txBody>
          <a:bodyPr/>
          <a:lstStyle/>
          <a:p>
            <a:fld id="{A6FED108-ED4B-46D8-8CEE-B8EC7D62BC0B}" type="datetime1">
              <a:rPr lang="en-US" smtClean="0"/>
              <a:pPr/>
              <a:t>3/21/2019</a:t>
            </a:fld>
            <a:endParaRPr lang="en-US"/>
          </a:p>
        </p:txBody>
      </p:sp>
      <p:sp>
        <p:nvSpPr>
          <p:cNvPr id="5" name="Slide Number Placeholder 4"/>
          <p:cNvSpPr>
            <a:spLocks noGrp="1"/>
          </p:cNvSpPr>
          <p:nvPr>
            <p:ph type="sldNum" sz="quarter" idx="12"/>
          </p:nvPr>
        </p:nvSpPr>
        <p:spPr/>
        <p:txBody>
          <a:bodyPr/>
          <a:lstStyle/>
          <a:p>
            <a:fld id="{C54863CB-E9F4-4912-BF87-0E2AF4491238}" type="slidenum">
              <a:rPr lang="en-US" smtClean="0"/>
              <a:pPr/>
              <a:t>‹#›</a:t>
            </a:fld>
            <a:endParaRPr lang="en-US"/>
          </a:p>
        </p:txBody>
      </p:sp>
      <p:sp>
        <p:nvSpPr>
          <p:cNvPr id="10"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extLst>
      <p:ext uri="{BB962C8B-B14F-4D97-AF65-F5344CB8AC3E}">
        <p14:creationId xmlns:p14="http://schemas.microsoft.com/office/powerpoint/2010/main" val="940471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47800" y="381000"/>
            <a:ext cx="4572000" cy="1143000"/>
          </a:xfrm>
        </p:spPr>
        <p:txBody>
          <a:bodyPr>
            <a:normAutofit/>
          </a:bodyPr>
          <a:lstStyle>
            <a:lvl1pPr algn="l" defTabSz="914400" rtl="0" eaLnBrk="1" latinLnBrk="0" hangingPunct="1">
              <a:spcBef>
                <a:spcPct val="0"/>
              </a:spcBef>
              <a:buNone/>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9" name="Picture Placeholder 8"/>
          <p:cNvSpPr>
            <a:spLocks noGrp="1"/>
          </p:cNvSpPr>
          <p:nvPr>
            <p:ph type="pic" sz="quarter" idx="14"/>
          </p:nvPr>
        </p:nvSpPr>
        <p:spPr>
          <a:xfrm>
            <a:off x="6477000" y="381000"/>
            <a:ext cx="1828800" cy="1750190"/>
          </a:xfrm>
        </p:spPr>
        <p:txBody>
          <a:bodyPr/>
          <a:lstStyle/>
          <a:p>
            <a:endParaRPr lang="en-US" dirty="0"/>
          </a:p>
        </p:txBody>
      </p:sp>
      <p:sp>
        <p:nvSpPr>
          <p:cNvPr id="7" name="Text Placeholder 6"/>
          <p:cNvSpPr>
            <a:spLocks noGrp="1"/>
          </p:cNvSpPr>
          <p:nvPr>
            <p:ph type="body" sz="quarter" idx="13"/>
          </p:nvPr>
        </p:nvSpPr>
        <p:spPr>
          <a:xfrm>
            <a:off x="990600" y="2131190"/>
            <a:ext cx="7620000" cy="39965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p:txBody>
          <a:bodyPr/>
          <a:lstStyle/>
          <a:p>
            <a:fld id="{A6FED108-ED4B-46D8-8CEE-B8EC7D62BC0B}" type="datetime1">
              <a:rPr lang="en-US" smtClean="0"/>
              <a:pPr/>
              <a:t>3/21/2019</a:t>
            </a:fld>
            <a:endParaRPr lang="en-US"/>
          </a:p>
        </p:txBody>
      </p:sp>
      <p:sp>
        <p:nvSpPr>
          <p:cNvPr id="5" name="Slide Number Placeholder 4"/>
          <p:cNvSpPr>
            <a:spLocks noGrp="1"/>
          </p:cNvSpPr>
          <p:nvPr>
            <p:ph type="sldNum" sz="quarter" idx="12"/>
          </p:nvPr>
        </p:nvSpPr>
        <p:spPr/>
        <p:txBody>
          <a:bodyPr/>
          <a:lstStyle/>
          <a:p>
            <a:fld id="{C54863CB-E9F4-4912-BF87-0E2AF4491238}" type="slidenum">
              <a:rPr lang="en-US" smtClean="0"/>
              <a:pPr/>
              <a:t>‹#›</a:t>
            </a:fld>
            <a:endParaRPr lang="en-US"/>
          </a:p>
        </p:txBody>
      </p:sp>
      <p:sp>
        <p:nvSpPr>
          <p:cNvPr id="10"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extLst>
      <p:ext uri="{BB962C8B-B14F-4D97-AF65-F5344CB8AC3E}">
        <p14:creationId xmlns:p14="http://schemas.microsoft.com/office/powerpoint/2010/main" val="2125197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Content-Picture-Footer">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7" name="Text Placeholder 6"/>
          <p:cNvSpPr>
            <a:spLocks noGrp="1"/>
          </p:cNvSpPr>
          <p:nvPr>
            <p:ph type="body" sz="quarter" idx="13"/>
          </p:nvPr>
        </p:nvSpPr>
        <p:spPr>
          <a:xfrm>
            <a:off x="914400" y="2004002"/>
            <a:ext cx="7924800" cy="1676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Picture Placeholder 8"/>
          <p:cNvSpPr>
            <a:spLocks noGrp="1"/>
          </p:cNvSpPr>
          <p:nvPr>
            <p:ph type="pic" sz="quarter" idx="14"/>
          </p:nvPr>
        </p:nvSpPr>
        <p:spPr>
          <a:xfrm>
            <a:off x="990600" y="4170218"/>
            <a:ext cx="7772400" cy="1784350"/>
          </a:xfrm>
        </p:spPr>
        <p:txBody>
          <a:bodyPr/>
          <a:lstStyle/>
          <a:p>
            <a:endParaRPr lang="en-US"/>
          </a:p>
        </p:txBody>
      </p:sp>
      <p:sp>
        <p:nvSpPr>
          <p:cNvPr id="3" name="Date Placeholder 2"/>
          <p:cNvSpPr>
            <a:spLocks noGrp="1"/>
          </p:cNvSpPr>
          <p:nvPr>
            <p:ph type="dt" sz="half" idx="10"/>
          </p:nvPr>
        </p:nvSpPr>
        <p:spPr/>
        <p:txBody>
          <a:bodyPr/>
          <a:lstStyle/>
          <a:p>
            <a:fld id="{A6FED108-ED4B-46D8-8CEE-B8EC7D62BC0B}" type="datetime1">
              <a:rPr lang="en-US" smtClean="0"/>
              <a:pPr/>
              <a:t>3/21/2019</a:t>
            </a:fld>
            <a:endParaRPr lang="en-US"/>
          </a:p>
        </p:txBody>
      </p:sp>
      <p:sp>
        <p:nvSpPr>
          <p:cNvPr id="5" name="Slide Number Placeholder 4"/>
          <p:cNvSpPr>
            <a:spLocks noGrp="1"/>
          </p:cNvSpPr>
          <p:nvPr>
            <p:ph type="sldNum" sz="quarter" idx="12"/>
          </p:nvPr>
        </p:nvSpPr>
        <p:spPr/>
        <p:txBody>
          <a:bodyPr/>
          <a:lstStyle/>
          <a:p>
            <a:fld id="{C54863CB-E9F4-4912-BF87-0E2AF4491238}" type="slidenum">
              <a:rPr lang="en-US" smtClean="0"/>
              <a:pPr/>
              <a:t>‹#›</a:t>
            </a:fld>
            <a:endParaRPr lang="en-US"/>
          </a:p>
        </p:txBody>
      </p:sp>
      <p:sp>
        <p:nvSpPr>
          <p:cNvPr id="10"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extLst>
      <p:ext uri="{BB962C8B-B14F-4D97-AF65-F5344CB8AC3E}">
        <p14:creationId xmlns:p14="http://schemas.microsoft.com/office/powerpoint/2010/main" val="685788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2pics-Footer">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7" name="Text Placeholder 6"/>
          <p:cNvSpPr>
            <a:spLocks noGrp="1"/>
          </p:cNvSpPr>
          <p:nvPr>
            <p:ph type="body" sz="quarter" idx="13"/>
          </p:nvPr>
        </p:nvSpPr>
        <p:spPr>
          <a:xfrm>
            <a:off x="914400" y="2004002"/>
            <a:ext cx="7924800" cy="1676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Picture Placeholder 8"/>
          <p:cNvSpPr>
            <a:spLocks noGrp="1"/>
          </p:cNvSpPr>
          <p:nvPr>
            <p:ph type="pic" sz="quarter" idx="14"/>
          </p:nvPr>
        </p:nvSpPr>
        <p:spPr>
          <a:xfrm>
            <a:off x="990600" y="4170218"/>
            <a:ext cx="3505200" cy="1784350"/>
          </a:xfrm>
        </p:spPr>
        <p:txBody>
          <a:bodyPr/>
          <a:lstStyle/>
          <a:p>
            <a:endParaRPr lang="en-US"/>
          </a:p>
        </p:txBody>
      </p:sp>
      <p:sp>
        <p:nvSpPr>
          <p:cNvPr id="8" name="Picture Placeholder 7"/>
          <p:cNvSpPr>
            <a:spLocks noGrp="1"/>
          </p:cNvSpPr>
          <p:nvPr>
            <p:ph type="pic" sz="quarter" idx="15"/>
          </p:nvPr>
        </p:nvSpPr>
        <p:spPr>
          <a:xfrm>
            <a:off x="4876800" y="4186093"/>
            <a:ext cx="3886200" cy="1752600"/>
          </a:xfrm>
        </p:spPr>
        <p:txBody>
          <a:bodyPr/>
          <a:lstStyle/>
          <a:p>
            <a:endParaRPr lang="en-US"/>
          </a:p>
        </p:txBody>
      </p:sp>
      <p:sp>
        <p:nvSpPr>
          <p:cNvPr id="3" name="Date Placeholder 2"/>
          <p:cNvSpPr>
            <a:spLocks noGrp="1"/>
          </p:cNvSpPr>
          <p:nvPr>
            <p:ph type="dt" sz="half" idx="10"/>
          </p:nvPr>
        </p:nvSpPr>
        <p:spPr/>
        <p:txBody>
          <a:bodyPr/>
          <a:lstStyle/>
          <a:p>
            <a:fld id="{A6FED108-ED4B-46D8-8CEE-B8EC7D62BC0B}" type="datetime1">
              <a:rPr lang="en-US" smtClean="0"/>
              <a:pPr/>
              <a:t>3/21/2019</a:t>
            </a:fld>
            <a:endParaRPr lang="en-US"/>
          </a:p>
        </p:txBody>
      </p:sp>
      <p:sp>
        <p:nvSpPr>
          <p:cNvPr id="5" name="Slide Number Placeholder 4"/>
          <p:cNvSpPr>
            <a:spLocks noGrp="1"/>
          </p:cNvSpPr>
          <p:nvPr>
            <p:ph type="sldNum" sz="quarter" idx="12"/>
          </p:nvPr>
        </p:nvSpPr>
        <p:spPr/>
        <p:txBody>
          <a:bodyPr/>
          <a:lstStyle/>
          <a:p>
            <a:fld id="{C54863CB-E9F4-4912-BF87-0E2AF4491238}" type="slidenum">
              <a:rPr lang="en-US" smtClean="0"/>
              <a:pPr/>
              <a:t>‹#›</a:t>
            </a:fld>
            <a:endParaRPr lang="en-US"/>
          </a:p>
        </p:txBody>
      </p:sp>
      <p:sp>
        <p:nvSpPr>
          <p:cNvPr id="11"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extLst>
      <p:ext uri="{BB962C8B-B14F-4D97-AF65-F5344CB8AC3E}">
        <p14:creationId xmlns:p14="http://schemas.microsoft.com/office/powerpoint/2010/main" val="495334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lang="en-US" sz="4400" kern="1200" dirty="0">
                <a:solidFill>
                  <a:srgbClr val="002F8E"/>
                </a:solidFill>
                <a:latin typeface="+mj-lt"/>
                <a:ea typeface="+mj-ea"/>
                <a:cs typeface="+mj-cs"/>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A3A827-96F1-4186-87A4-B5B1BC6A5253}" type="datetime1">
              <a:rPr lang="en-US" smtClean="0"/>
              <a:t>3/21/2019</a:t>
            </a:fld>
            <a:endParaRPr lang="en-US"/>
          </a:p>
        </p:txBody>
      </p:sp>
      <p:sp>
        <p:nvSpPr>
          <p:cNvPr id="7" name="Slide Number Placeholder 6"/>
          <p:cNvSpPr>
            <a:spLocks noGrp="1"/>
          </p:cNvSpPr>
          <p:nvPr>
            <p:ph type="sldNum" sz="quarter" idx="12"/>
          </p:nvPr>
        </p:nvSpPr>
        <p:spPr/>
        <p:txBody>
          <a:bodyPr/>
          <a:lstStyle/>
          <a:p>
            <a:fld id="{C54863CB-E9F4-4912-BF87-0E2AF4491238}" type="slidenum">
              <a:rPr lang="en-US" smtClean="0"/>
              <a:pPr/>
              <a:t>‹#›</a:t>
            </a:fld>
            <a:endParaRPr lang="en-US"/>
          </a:p>
        </p:txBody>
      </p:sp>
      <p:sp>
        <p:nvSpPr>
          <p:cNvPr id="11" name="Footer Placeholder 3"/>
          <p:cNvSpPr>
            <a:spLocks noGrp="1"/>
          </p:cNvSpPr>
          <p:nvPr>
            <p:ph type="ftr" sz="quarter" idx="11"/>
          </p:nvPr>
        </p:nvSpPr>
        <p:spPr>
          <a:xfrm>
            <a:off x="304800" y="6126163"/>
            <a:ext cx="1828800" cy="427037"/>
          </a:xfrm>
          <a:solidFill>
            <a:srgbClr val="002F8E"/>
          </a:solidFill>
        </p:spPr>
        <p:txBody>
          <a:bodyPr anchor="ctr"/>
          <a:lstStyle>
            <a:lvl1pPr>
              <a:defRPr sz="1050">
                <a:solidFill>
                  <a:schemeClr val="bg1"/>
                </a:solidFill>
              </a:defRPr>
            </a:lvl1pPr>
          </a:lstStyle>
          <a:p>
            <a:r>
              <a:rPr lang="en-US" b="1" dirty="0" smtClean="0">
                <a:latin typeface="Tahoma" pitchFamily="34" charset="0"/>
              </a:rPr>
              <a:t>Markings are for training purposes only</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381000"/>
            <a:ext cx="70104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76400"/>
            <a:ext cx="8229600" cy="44497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219200" y="6324600"/>
            <a:ext cx="1600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2CFC0-70BF-4974-A400-62AA84B32D92}" type="datetime1">
              <a:rPr lang="en-US" smtClean="0"/>
              <a:t>3/21/2019</a:t>
            </a:fld>
            <a:endParaRPr lang="en-US"/>
          </a:p>
        </p:txBody>
      </p:sp>
      <p:sp>
        <p:nvSpPr>
          <p:cNvPr id="5" name="Footer Placeholder 4"/>
          <p:cNvSpPr>
            <a:spLocks noGrp="1"/>
          </p:cNvSpPr>
          <p:nvPr>
            <p:ph type="ftr" sz="quarter" idx="3"/>
          </p:nvPr>
        </p:nvSpPr>
        <p:spPr>
          <a:xfrm>
            <a:off x="3124200" y="626427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620000" y="6314838"/>
            <a:ext cx="1219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4863CB-E9F4-4912-BF87-0E2AF4491238}" type="slidenum">
              <a:rPr lang="en-US" smtClean="0"/>
              <a:pPr/>
              <a:t>‹#›</a:t>
            </a:fld>
            <a:endParaRPr lang="en-US"/>
          </a:p>
        </p:txBody>
      </p:sp>
      <p:sp>
        <p:nvSpPr>
          <p:cNvPr id="13" name="Rectangle 4"/>
          <p:cNvSpPr>
            <a:spLocks noChangeArrowheads="1"/>
          </p:cNvSpPr>
          <p:nvPr userDrawn="1"/>
        </p:nvSpPr>
        <p:spPr bwMode="auto">
          <a:xfrm>
            <a:off x="228600" y="228600"/>
            <a:ext cx="8686800" cy="6400800"/>
          </a:xfrm>
          <a:prstGeom prst="rect">
            <a:avLst/>
          </a:prstGeom>
          <a:noFill/>
          <a:ln w="571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pic>
        <p:nvPicPr>
          <p:cNvPr id="14" name="Picture 13"/>
          <p:cNvPicPr>
            <a:picLocks noChangeAspect="1"/>
          </p:cNvPicPr>
          <p:nvPr userDrawn="1"/>
        </p:nvPicPr>
        <p:blipFill>
          <a:blip r:embed="rId28" cstate="print">
            <a:extLst>
              <a:ext uri="{28A0092B-C50C-407E-A947-70E740481C1C}">
                <a14:useLocalDpi xmlns:a14="http://schemas.microsoft.com/office/drawing/2010/main" val="0"/>
              </a:ext>
            </a:extLst>
          </a:blip>
          <a:stretch>
            <a:fillRect/>
          </a:stretch>
        </p:blipFill>
        <p:spPr>
          <a:xfrm>
            <a:off x="457200" y="411340"/>
            <a:ext cx="1114425" cy="1114425"/>
          </a:xfrm>
          <a:prstGeom prst="rect">
            <a:avLst/>
          </a:prstGeom>
        </p:spPr>
      </p:pic>
      <p:sp>
        <p:nvSpPr>
          <p:cNvPr id="15" name="TextBox 14"/>
          <p:cNvSpPr txBox="1"/>
          <p:nvPr userDrawn="1"/>
        </p:nvSpPr>
        <p:spPr>
          <a:xfrm>
            <a:off x="2057400" y="6260068"/>
            <a:ext cx="5562600" cy="369332"/>
          </a:xfrm>
          <a:prstGeom prst="rect">
            <a:avLst/>
          </a:prstGeom>
          <a:noFill/>
        </p:spPr>
        <p:txBody>
          <a:bodyPr wrap="square" rtlCol="0">
            <a:spAutoFit/>
          </a:bodyPr>
          <a:lstStyle/>
          <a:p>
            <a:pPr algn="ctr"/>
            <a:r>
              <a:rPr lang="en-US" dirty="0" smtClean="0">
                <a:latin typeface="Franklin Gothic Medium" panose="020B0603020102020204" pitchFamily="34" charset="0"/>
              </a:rPr>
              <a:t>Office of Environment,</a:t>
            </a:r>
            <a:r>
              <a:rPr lang="en-US" baseline="0" dirty="0" smtClean="0">
                <a:latin typeface="Franklin Gothic Medium" panose="020B0603020102020204" pitchFamily="34" charset="0"/>
              </a:rPr>
              <a:t> Health, Safety and Security</a:t>
            </a:r>
            <a:endParaRPr lang="en-US" dirty="0">
              <a:latin typeface="Franklin Gothic Medium" panose="020B06030201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66" r:id="rId2"/>
    <p:sldLayoutId id="2147483650" r:id="rId3"/>
    <p:sldLayoutId id="2147483668" r:id="rId4"/>
    <p:sldLayoutId id="2147483669" r:id="rId5"/>
    <p:sldLayoutId id="2147483670" r:id="rId6"/>
    <p:sldLayoutId id="2147483671" r:id="rId7"/>
    <p:sldLayoutId id="2147483672" r:id="rId8"/>
    <p:sldLayoutId id="2147483652" r:id="rId9"/>
    <p:sldLayoutId id="2147483677" r:id="rId10"/>
    <p:sldLayoutId id="2147483653" r:id="rId11"/>
    <p:sldLayoutId id="2147483654" r:id="rId12"/>
    <p:sldLayoutId id="2147483655" r:id="rId13"/>
    <p:sldLayoutId id="2147483678" r:id="rId14"/>
    <p:sldLayoutId id="2147483680" r:id="rId15"/>
    <p:sldLayoutId id="2147483662" r:id="rId16"/>
    <p:sldLayoutId id="2147483679" r:id="rId17"/>
    <p:sldLayoutId id="2147483664" r:id="rId18"/>
    <p:sldLayoutId id="2147483683" r:id="rId19"/>
    <p:sldLayoutId id="2147483693" r:id="rId20"/>
    <p:sldLayoutId id="2147483694" r:id="rId21"/>
    <p:sldLayoutId id="2147483695" r:id="rId22"/>
    <p:sldLayoutId id="2147483697" r:id="rId23"/>
    <p:sldLayoutId id="2147483698" r:id="rId24"/>
    <p:sldLayoutId id="2147483699" r:id="rId25"/>
    <p:sldLayoutId id="2147483700" r:id="rId2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ts val="0"/>
        </a:spcBef>
        <a:spcAft>
          <a:spcPts val="600"/>
        </a:spcAft>
        <a:buClr>
          <a:srgbClr val="00359E"/>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ts val="0"/>
        </a:spcBef>
        <a:spcAft>
          <a:spcPts val="600"/>
        </a:spcAft>
        <a:buClr>
          <a:srgbClr val="478F4A"/>
        </a:buClr>
        <a:buFont typeface="Wingdings" pitchFamily="2" charset="2"/>
        <a:buChar char="§"/>
        <a:defRPr sz="2800" kern="1200">
          <a:solidFill>
            <a:schemeClr val="tx1"/>
          </a:solidFill>
          <a:latin typeface="+mn-lt"/>
          <a:ea typeface="+mn-ea"/>
          <a:cs typeface="+mn-cs"/>
        </a:defRPr>
      </a:lvl2pPr>
      <a:lvl3pPr marL="1143000" indent="-228600" algn="l" defTabSz="914400" rtl="0" eaLnBrk="1" latinLnBrk="0" hangingPunct="1">
        <a:spcBef>
          <a:spcPts val="0"/>
        </a:spcBef>
        <a:spcAft>
          <a:spcPts val="600"/>
        </a:spcAft>
        <a:buClr>
          <a:srgbClr val="00359E"/>
        </a:buClr>
        <a:buSzPct val="50000"/>
        <a:buFont typeface="Wingdings" pitchFamily="2" charset="2"/>
        <a:buChar char="q"/>
        <a:defRPr sz="2400" kern="1200">
          <a:solidFill>
            <a:schemeClr val="tx1"/>
          </a:solidFill>
          <a:latin typeface="+mn-lt"/>
          <a:ea typeface="+mn-ea"/>
          <a:cs typeface="+mn-cs"/>
        </a:defRPr>
      </a:lvl3pPr>
      <a:lvl4pPr marL="1600200" indent="-228600" algn="l" defTabSz="914400" rtl="0" eaLnBrk="1" latinLnBrk="0" hangingPunct="1">
        <a:spcBef>
          <a:spcPts val="0"/>
        </a:spcBef>
        <a:spcAft>
          <a:spcPts val="600"/>
        </a:spcAft>
        <a:buClr>
          <a:srgbClr val="478F4A"/>
        </a:buClr>
        <a:buSzPct val="50000"/>
        <a:buFont typeface="Wingdings" pitchFamily="2" charset="2"/>
        <a:buChar char="q"/>
        <a:defRPr sz="2000" kern="1200">
          <a:solidFill>
            <a:schemeClr val="tx1"/>
          </a:solidFill>
          <a:latin typeface="+mn-lt"/>
          <a:ea typeface="+mn-ea"/>
          <a:cs typeface="+mn-cs"/>
        </a:defRPr>
      </a:lvl4pPr>
      <a:lvl5pPr marL="2057400" indent="-228600" algn="l" defTabSz="914400" rtl="0" eaLnBrk="1" latinLnBrk="0" hangingPunct="1">
        <a:spcBef>
          <a:spcPts val="0"/>
        </a:spcBef>
        <a:spcAft>
          <a:spcPts val="600"/>
        </a:spcAft>
        <a:buClr>
          <a:srgbClr val="00359E"/>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0.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1.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hyperlink" Target="mailto:outreach@hq.doe.gov" TargetMode="External"/><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spcAft>
                <a:spcPts val="4800"/>
              </a:spcAft>
            </a:pPr>
            <a:r>
              <a:rPr lang="en-US" sz="4000" dirty="0" smtClean="0"/>
              <a:t>CLASSIFICATION OF</a:t>
            </a:r>
            <a:br>
              <a:rPr lang="en-US" sz="4000" dirty="0" smtClean="0"/>
            </a:br>
            <a:r>
              <a:rPr lang="en-US" sz="4000" dirty="0" smtClean="0"/>
              <a:t>NUCLEAR WEAPONS-RELATED</a:t>
            </a:r>
            <a:br>
              <a:rPr lang="en-US" sz="4000" dirty="0" smtClean="0"/>
            </a:br>
            <a:r>
              <a:rPr lang="en-US" sz="4000" dirty="0" smtClean="0"/>
              <a:t>INFORMATION</a:t>
            </a:r>
            <a:endParaRPr lang="en-US" sz="4900" dirty="0"/>
          </a:p>
        </p:txBody>
      </p:sp>
      <p:sp>
        <p:nvSpPr>
          <p:cNvPr id="5" name="Subtitle 4"/>
          <p:cNvSpPr>
            <a:spLocks noGrp="1"/>
          </p:cNvSpPr>
          <p:nvPr>
            <p:ph type="subTitle" idx="1"/>
          </p:nvPr>
        </p:nvSpPr>
        <p:spPr/>
        <p:txBody>
          <a:bodyPr>
            <a:normAutofit fontScale="70000" lnSpcReduction="20000"/>
          </a:bodyPr>
          <a:lstStyle/>
          <a:p>
            <a:pPr>
              <a:lnSpc>
                <a:spcPct val="120000"/>
              </a:lnSpc>
            </a:pPr>
            <a:r>
              <a:rPr lang="en-US" dirty="0" smtClean="0">
                <a:solidFill>
                  <a:srgbClr val="002060"/>
                </a:solidFill>
              </a:rPr>
              <a:t>Restricted Data, Formerly Restricted Data, and Transclassified Foreign Nuclear Information</a:t>
            </a:r>
            <a:endParaRPr lang="en-US" b="1" dirty="0" smtClean="0">
              <a:solidFill>
                <a:srgbClr val="002060"/>
              </a:solidFill>
            </a:endParaRPr>
          </a:p>
          <a:p>
            <a:pPr>
              <a:lnSpc>
                <a:spcPct val="120000"/>
              </a:lnSpc>
            </a:pPr>
            <a:endParaRPr lang="en-US" b="1" dirty="0">
              <a:solidFill>
                <a:srgbClr val="002060"/>
              </a:solidFill>
            </a:endParaRPr>
          </a:p>
          <a:p>
            <a:pPr>
              <a:lnSpc>
                <a:spcPct val="120000"/>
              </a:lnSpc>
            </a:pPr>
            <a:r>
              <a:rPr lang="en-US" b="1" dirty="0" smtClean="0">
                <a:solidFill>
                  <a:srgbClr val="002060"/>
                </a:solidFill>
              </a:rPr>
              <a:t>February 2019</a:t>
            </a:r>
            <a:endParaRPr lang="en-US" b="1" dirty="0">
              <a:solidFill>
                <a:srgbClr val="002060"/>
              </a:solidFill>
            </a:endParaRPr>
          </a:p>
        </p:txBody>
      </p:sp>
      <p:sp>
        <p:nvSpPr>
          <p:cNvPr id="4" name="Slide Number Placeholder 3"/>
          <p:cNvSpPr>
            <a:spLocks noGrp="1"/>
          </p:cNvSpPr>
          <p:nvPr>
            <p:ph type="sldNum" sz="quarter" idx="12"/>
          </p:nvPr>
        </p:nvSpPr>
        <p:spPr/>
        <p:txBody>
          <a:bodyPr/>
          <a:lstStyle/>
          <a:p>
            <a:fld id="{C54863CB-E9F4-4912-BF87-0E2AF4491238}" type="slidenum">
              <a:rPr lang="en-US" smtClean="0"/>
              <a:pPr/>
              <a:t>1</a:t>
            </a:fld>
            <a:endParaRPr lang="en-US" dirty="0"/>
          </a:p>
        </p:txBody>
      </p:sp>
    </p:spTree>
    <p:extLst>
      <p:ext uri="{BB962C8B-B14F-4D97-AF65-F5344CB8AC3E}">
        <p14:creationId xmlns:p14="http://schemas.microsoft.com/office/powerpoint/2010/main" val="8810702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Transclassified Foreign Nuclear Information</a:t>
            </a:r>
            <a:endParaRPr lang="en-US" dirty="0"/>
          </a:p>
        </p:txBody>
      </p:sp>
      <p:sp>
        <p:nvSpPr>
          <p:cNvPr id="3" name="Content Placeholder 2"/>
          <p:cNvSpPr>
            <a:spLocks noGrp="1"/>
          </p:cNvSpPr>
          <p:nvPr>
            <p:ph idx="1"/>
          </p:nvPr>
        </p:nvSpPr>
        <p:spPr>
          <a:xfrm>
            <a:off x="762000" y="1981200"/>
            <a:ext cx="7620000" cy="4144963"/>
          </a:xfrm>
        </p:spPr>
        <p:txBody>
          <a:bodyPr>
            <a:normAutofit/>
          </a:bodyPr>
          <a:lstStyle/>
          <a:p>
            <a:r>
              <a:rPr lang="en-US" sz="2800" dirty="0" smtClean="0"/>
              <a:t>Classified information </a:t>
            </a:r>
            <a:r>
              <a:rPr lang="en-US" sz="2800" dirty="0"/>
              <a:t>that was once RD, but DOE and </a:t>
            </a:r>
            <a:r>
              <a:rPr lang="en-US" sz="2800" dirty="0" smtClean="0"/>
              <a:t>the Intelligence Community jointly </a:t>
            </a:r>
            <a:r>
              <a:rPr lang="en-US" sz="2800" dirty="0"/>
              <a:t>decided it should be </a:t>
            </a:r>
            <a:r>
              <a:rPr lang="en-US" sz="2800" dirty="0" smtClean="0"/>
              <a:t>TFNI because </a:t>
            </a:r>
            <a:r>
              <a:rPr lang="en-US" sz="2800" dirty="0"/>
              <a:t>it concerns </a:t>
            </a:r>
            <a:r>
              <a:rPr lang="en-US" sz="2800" dirty="0" smtClean="0"/>
              <a:t>foreign nuclear programs and is used for intelligence-related purposes</a:t>
            </a:r>
          </a:p>
          <a:p>
            <a:r>
              <a:rPr lang="en-US" sz="2800" dirty="0" smtClean="0"/>
              <a:t>Examples</a:t>
            </a:r>
          </a:p>
          <a:p>
            <a:pPr lvl="1"/>
            <a:r>
              <a:rPr lang="en-US" sz="2400" dirty="0" smtClean="0"/>
              <a:t>Foreign nuclear weapon design</a:t>
            </a:r>
          </a:p>
          <a:p>
            <a:pPr lvl="1"/>
            <a:r>
              <a:rPr lang="en-US" sz="2400" dirty="0" smtClean="0"/>
              <a:t>Foreign nuclear material production</a:t>
            </a:r>
            <a:endParaRPr lang="en-US" sz="2400" dirty="0"/>
          </a:p>
        </p:txBody>
      </p:sp>
      <p:sp>
        <p:nvSpPr>
          <p:cNvPr id="5" name="Slide Number Placeholder 4"/>
          <p:cNvSpPr>
            <a:spLocks noGrp="1"/>
          </p:cNvSpPr>
          <p:nvPr>
            <p:ph type="sldNum" sz="quarter" idx="12"/>
          </p:nvPr>
        </p:nvSpPr>
        <p:spPr/>
        <p:txBody>
          <a:bodyPr/>
          <a:lstStyle/>
          <a:p>
            <a:fld id="{C54863CB-E9F4-4912-BF87-0E2AF4491238}" type="slidenum">
              <a:rPr lang="en-US" smtClean="0"/>
              <a:pPr/>
              <a:t>10</a:t>
            </a:fld>
            <a:endParaRPr lang="en-US" dirty="0"/>
          </a:p>
        </p:txBody>
      </p:sp>
    </p:spTree>
    <p:extLst>
      <p:ext uri="{BB962C8B-B14F-4D97-AF65-F5344CB8AC3E}">
        <p14:creationId xmlns:p14="http://schemas.microsoft.com/office/powerpoint/2010/main" val="8841095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Agency RD Program Implementation</a:t>
            </a:r>
            <a:endParaRPr lang="en-US" dirty="0"/>
          </a:p>
        </p:txBody>
      </p:sp>
      <p:sp>
        <p:nvSpPr>
          <p:cNvPr id="19460" name="Rectangle 3"/>
          <p:cNvSpPr>
            <a:spLocks noGrp="1" noChangeArrowheads="1"/>
          </p:cNvSpPr>
          <p:nvPr>
            <p:ph idx="1"/>
          </p:nvPr>
        </p:nvSpPr>
        <p:spPr>
          <a:xfrm>
            <a:off x="762000" y="2057400"/>
            <a:ext cx="7620000" cy="3810000"/>
          </a:xfrm>
        </p:spPr>
        <p:txBody>
          <a:bodyPr>
            <a:noAutofit/>
          </a:bodyPr>
          <a:lstStyle/>
          <a:p>
            <a:pPr marL="344488" indent="-325438">
              <a:spcBef>
                <a:spcPct val="0"/>
              </a:spcBef>
              <a:spcAft>
                <a:spcPts val="1200"/>
              </a:spcAft>
            </a:pPr>
            <a:r>
              <a:rPr lang="en-US" sz="2400" dirty="0"/>
              <a:t>Each agency has </a:t>
            </a:r>
            <a:r>
              <a:rPr lang="en-US" sz="2400" dirty="0" smtClean="0"/>
              <a:t>an RD Management Official (RDMO) who </a:t>
            </a:r>
            <a:r>
              <a:rPr lang="en-US" sz="2400" dirty="0"/>
              <a:t>implements the requirements for RD, FRD, and TFNI</a:t>
            </a:r>
          </a:p>
          <a:p>
            <a:pPr marL="344488" indent="-325438">
              <a:spcBef>
                <a:spcPct val="0"/>
              </a:spcBef>
              <a:spcAft>
                <a:spcPts val="1200"/>
              </a:spcAft>
            </a:pPr>
            <a:r>
              <a:rPr lang="en-US" sz="2400" dirty="0"/>
              <a:t>Agencies may also have </a:t>
            </a:r>
            <a:r>
              <a:rPr lang="en-US" sz="2400" dirty="0" smtClean="0"/>
              <a:t>Associate RDMOs (ARDMO) in organizations with access to RD, FRD, or TFNI</a:t>
            </a:r>
            <a:endParaRPr lang="en-US" sz="2400" dirty="0"/>
          </a:p>
          <a:p>
            <a:pPr marL="344488" indent="-325438">
              <a:spcBef>
                <a:spcPct val="0"/>
              </a:spcBef>
              <a:spcAft>
                <a:spcPts val="1200"/>
              </a:spcAft>
            </a:pPr>
            <a:r>
              <a:rPr lang="en-US" sz="2400" dirty="0"/>
              <a:t>If you have questions about agency procedures for RD, FRD, or </a:t>
            </a:r>
            <a:r>
              <a:rPr lang="en-US" sz="2400" dirty="0" smtClean="0"/>
              <a:t>TFNI, contact your RDMO or ARDMO</a:t>
            </a:r>
          </a:p>
          <a:p>
            <a:pPr marL="344488">
              <a:spcBef>
                <a:spcPct val="0"/>
              </a:spcBef>
              <a:spcAft>
                <a:spcPts val="1200"/>
              </a:spcAft>
            </a:pPr>
            <a:r>
              <a:rPr lang="en-US" sz="2400" dirty="0"/>
              <a:t>If you do not know who your </a:t>
            </a:r>
            <a:r>
              <a:rPr lang="en-US" sz="2400" dirty="0" smtClean="0"/>
              <a:t>RDMO/ARDMO </a:t>
            </a:r>
            <a:r>
              <a:rPr lang="en-US" sz="2400" dirty="0"/>
              <a:t>is, </a:t>
            </a:r>
            <a:r>
              <a:rPr lang="en-US" sz="2400" dirty="0" smtClean="0"/>
              <a:t>contact </a:t>
            </a:r>
            <a:r>
              <a:rPr lang="en-US" sz="2400" dirty="0"/>
              <a:t>the DOE Classification Outreach Program at 301-903-7567 or outreach@hq.doe.gov</a:t>
            </a:r>
          </a:p>
        </p:txBody>
      </p:sp>
      <p:sp>
        <p:nvSpPr>
          <p:cNvPr id="18434" name="Slide Number Placeholder 5"/>
          <p:cNvSpPr>
            <a:spLocks noGrp="1"/>
          </p:cNvSpPr>
          <p:nvPr>
            <p:ph type="sldNum" sz="quarter" idx="12"/>
          </p:nvPr>
        </p:nvSpPr>
        <p:spPr/>
        <p:txBody>
          <a:bodyPr/>
          <a:lstStyle/>
          <a:p>
            <a:pPr>
              <a:defRPr/>
            </a:pPr>
            <a:fld id="{5B48067B-9965-4D29-9195-73AD3F0FD6B4}" type="slidenum">
              <a:rPr lang="en-US"/>
              <a:pPr>
                <a:defRPr/>
              </a:pPr>
              <a:t>11</a:t>
            </a:fld>
            <a:endParaRPr lang="en-US"/>
          </a:p>
        </p:txBody>
      </p:sp>
    </p:spTree>
    <p:extLst>
      <p:ext uri="{BB962C8B-B14F-4D97-AF65-F5344CB8AC3E}">
        <p14:creationId xmlns:p14="http://schemas.microsoft.com/office/powerpoint/2010/main" val="29199306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Responsibility</a:t>
            </a:r>
            <a:endParaRPr lang="en-US" dirty="0"/>
          </a:p>
        </p:txBody>
      </p:sp>
      <p:sp>
        <p:nvSpPr>
          <p:cNvPr id="3" name="Content Placeholder 2"/>
          <p:cNvSpPr>
            <a:spLocks noGrp="1"/>
          </p:cNvSpPr>
          <p:nvPr>
            <p:ph idx="1"/>
          </p:nvPr>
        </p:nvSpPr>
        <p:spPr>
          <a:xfrm>
            <a:off x="1143000" y="2133600"/>
            <a:ext cx="6705600" cy="3992563"/>
          </a:xfrm>
        </p:spPr>
        <p:txBody>
          <a:bodyPr>
            <a:normAutofit/>
          </a:bodyPr>
          <a:lstStyle/>
          <a:p>
            <a:pPr marL="0" indent="0" algn="ctr">
              <a:buNone/>
            </a:pPr>
            <a:r>
              <a:rPr lang="en-US" dirty="0" smtClean="0"/>
              <a:t>If matter has the potential to contain RD, FRD, or TFNI it must be reviewed by a person with the appropriate authority for classification or declassification</a:t>
            </a:r>
          </a:p>
          <a:p>
            <a:endParaRPr lang="en-US" dirty="0" smtClean="0"/>
          </a:p>
        </p:txBody>
      </p:sp>
      <p:sp>
        <p:nvSpPr>
          <p:cNvPr id="4" name="Slide Number Placeholder 3"/>
          <p:cNvSpPr>
            <a:spLocks noGrp="1"/>
          </p:cNvSpPr>
          <p:nvPr>
            <p:ph type="sldNum" sz="quarter" idx="12"/>
          </p:nvPr>
        </p:nvSpPr>
        <p:spPr/>
        <p:txBody>
          <a:bodyPr/>
          <a:lstStyle/>
          <a:p>
            <a:fld id="{C54863CB-E9F4-4912-BF87-0E2AF4491238}" type="slidenum">
              <a:rPr lang="en-US" smtClean="0"/>
              <a:pPr/>
              <a:t>12</a:t>
            </a:fld>
            <a:endParaRPr lang="en-US"/>
          </a:p>
        </p:txBody>
      </p:sp>
    </p:spTree>
    <p:extLst>
      <p:ext uri="{BB962C8B-B14F-4D97-AF65-F5344CB8AC3E}">
        <p14:creationId xmlns:p14="http://schemas.microsoft.com/office/powerpoint/2010/main" val="38480688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1828800" y="497945"/>
            <a:ext cx="7010400" cy="1143000"/>
          </a:xfrm>
        </p:spPr>
        <p:txBody>
          <a:bodyPr>
            <a:noAutofit/>
          </a:bodyPr>
          <a:lstStyle/>
          <a:p>
            <a:pPr algn="l"/>
            <a:r>
              <a:rPr lang="en-US" sz="4000" dirty="0" smtClean="0"/>
              <a:t>Classification Review Authority of matter </a:t>
            </a:r>
            <a:r>
              <a:rPr lang="en-US" sz="4000" b="1" dirty="0" smtClean="0"/>
              <a:t>not</a:t>
            </a:r>
            <a:r>
              <a:rPr lang="en-US" sz="4000" dirty="0" smtClean="0"/>
              <a:t> for Public Release</a:t>
            </a:r>
          </a:p>
        </p:txBody>
      </p:sp>
      <p:sp>
        <p:nvSpPr>
          <p:cNvPr id="2" name="Content Placeholder 1"/>
          <p:cNvSpPr>
            <a:spLocks noGrp="1"/>
          </p:cNvSpPr>
          <p:nvPr>
            <p:ph idx="1"/>
          </p:nvPr>
        </p:nvSpPr>
        <p:spPr>
          <a:xfrm>
            <a:off x="762000" y="2286000"/>
            <a:ext cx="7620000" cy="3840163"/>
          </a:xfrm>
        </p:spPr>
        <p:txBody>
          <a:bodyPr>
            <a:normAutofit/>
          </a:bodyPr>
          <a:lstStyle/>
          <a:p>
            <a:pPr>
              <a:spcBef>
                <a:spcPct val="0"/>
              </a:spcBef>
              <a:spcAft>
                <a:spcPct val="50000"/>
              </a:spcAft>
            </a:pPr>
            <a:r>
              <a:rPr lang="en-US" sz="3000" dirty="0" smtClean="0"/>
              <a:t>For matter that potentially contains </a:t>
            </a:r>
            <a:r>
              <a:rPr lang="en-US" sz="3000" dirty="0"/>
              <a:t>RD or FRD, the review must be by </a:t>
            </a:r>
            <a:r>
              <a:rPr lang="en-US" sz="3000" dirty="0" smtClean="0"/>
              <a:t>a trained and designated </a:t>
            </a:r>
            <a:r>
              <a:rPr lang="en-US" sz="3000" b="1" dirty="0" smtClean="0"/>
              <a:t>RD Derivative Classifier</a:t>
            </a:r>
            <a:endParaRPr lang="en-US" sz="3000" b="1" dirty="0"/>
          </a:p>
          <a:p>
            <a:pPr>
              <a:spcBef>
                <a:spcPct val="0"/>
              </a:spcBef>
              <a:spcAft>
                <a:spcPct val="50000"/>
              </a:spcAft>
            </a:pPr>
            <a:r>
              <a:rPr lang="en-US" sz="3000" dirty="0"/>
              <a:t>For </a:t>
            </a:r>
            <a:r>
              <a:rPr lang="en-US" sz="3000" dirty="0" smtClean="0"/>
              <a:t>matter that is potentially contains </a:t>
            </a:r>
            <a:r>
              <a:rPr lang="en-US" sz="3000" dirty="0"/>
              <a:t>TFNI, the review must be by a person trained to classify TFNI</a:t>
            </a:r>
          </a:p>
          <a:p>
            <a:endParaRPr lang="en-US" dirty="0"/>
          </a:p>
        </p:txBody>
      </p:sp>
      <p:sp>
        <p:nvSpPr>
          <p:cNvPr id="19458" name="Slide Number Placeholder 5"/>
          <p:cNvSpPr>
            <a:spLocks noGrp="1"/>
          </p:cNvSpPr>
          <p:nvPr>
            <p:ph type="sldNum" sz="quarter" idx="12"/>
          </p:nvPr>
        </p:nvSpPr>
        <p:spPr/>
        <p:txBody>
          <a:bodyPr/>
          <a:lstStyle/>
          <a:p>
            <a:pPr>
              <a:defRPr/>
            </a:pPr>
            <a:fld id="{EF1B5F73-B38B-47E1-9437-29088074071E}" type="slidenum">
              <a:rPr lang="en-US"/>
              <a:pPr>
                <a:defRPr/>
              </a:pPr>
              <a:t>13</a:t>
            </a:fld>
            <a:endParaRPr lang="en-US"/>
          </a:p>
        </p:txBody>
      </p:sp>
    </p:spTree>
    <p:extLst>
      <p:ext uri="{BB962C8B-B14F-4D97-AF65-F5344CB8AC3E}">
        <p14:creationId xmlns:p14="http://schemas.microsoft.com/office/powerpoint/2010/main" val="344501928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1676400" y="609600"/>
            <a:ext cx="7010400" cy="1143000"/>
          </a:xfrm>
        </p:spPr>
        <p:txBody>
          <a:bodyPr>
            <a:noAutofit/>
          </a:bodyPr>
          <a:lstStyle/>
          <a:p>
            <a:r>
              <a:rPr lang="en-US" sz="3600" dirty="0" smtClean="0"/>
              <a:t>Classification Review Authority of Matter </a:t>
            </a:r>
            <a:r>
              <a:rPr lang="en-US" sz="3600" b="1" dirty="0" smtClean="0"/>
              <a:t>intended</a:t>
            </a:r>
            <a:r>
              <a:rPr lang="en-US" sz="3600" dirty="0" smtClean="0"/>
              <a:t> </a:t>
            </a:r>
            <a:r>
              <a:rPr lang="en-US" sz="3600" b="1" dirty="0" smtClean="0"/>
              <a:t>for</a:t>
            </a:r>
            <a:r>
              <a:rPr lang="en-US" sz="3600" dirty="0" smtClean="0"/>
              <a:t> </a:t>
            </a:r>
            <a:r>
              <a:rPr lang="en-US" sz="3600" b="1" dirty="0"/>
              <a:t>Public Release</a:t>
            </a:r>
            <a:endParaRPr lang="en-US" sz="3600" b="1" dirty="0" smtClean="0"/>
          </a:p>
        </p:txBody>
      </p:sp>
      <p:sp>
        <p:nvSpPr>
          <p:cNvPr id="2" name="Content Placeholder 1"/>
          <p:cNvSpPr>
            <a:spLocks noGrp="1"/>
          </p:cNvSpPr>
          <p:nvPr>
            <p:ph idx="1"/>
          </p:nvPr>
        </p:nvSpPr>
        <p:spPr>
          <a:xfrm>
            <a:off x="762000" y="2209800"/>
            <a:ext cx="7620000" cy="4105038"/>
          </a:xfrm>
        </p:spPr>
        <p:txBody>
          <a:bodyPr>
            <a:normAutofit/>
          </a:bodyPr>
          <a:lstStyle/>
          <a:p>
            <a:pPr>
              <a:lnSpc>
                <a:spcPct val="110000"/>
              </a:lnSpc>
              <a:spcBef>
                <a:spcPct val="0"/>
              </a:spcBef>
            </a:pPr>
            <a:r>
              <a:rPr lang="en-US" sz="2800" dirty="0" smtClean="0"/>
              <a:t>If matter potentially contains  RD</a:t>
            </a:r>
            <a:r>
              <a:rPr lang="en-US" sz="2800" dirty="0"/>
              <a:t>, FRD, or TFNI </a:t>
            </a:r>
            <a:r>
              <a:rPr lang="en-US" sz="2800" dirty="0" smtClean="0"/>
              <a:t>(</a:t>
            </a:r>
            <a:r>
              <a:rPr lang="en-US" sz="2800" dirty="0"/>
              <a:t>e.g., in an RD or FRD subject area), the </a:t>
            </a:r>
            <a:r>
              <a:rPr lang="en-US" sz="2800" dirty="0" smtClean="0"/>
              <a:t>matter must </a:t>
            </a:r>
            <a:r>
              <a:rPr lang="en-US" sz="2800" dirty="0"/>
              <a:t>be reviewed by </a:t>
            </a:r>
            <a:endParaRPr lang="en-US" sz="2800" dirty="0" smtClean="0"/>
          </a:p>
          <a:p>
            <a:pPr lvl="1">
              <a:lnSpc>
                <a:spcPct val="110000"/>
              </a:lnSpc>
              <a:spcBef>
                <a:spcPct val="0"/>
              </a:spcBef>
            </a:pPr>
            <a:r>
              <a:rPr lang="en-US" sz="2600" dirty="0"/>
              <a:t>DOE for RD and TFNI</a:t>
            </a:r>
          </a:p>
          <a:p>
            <a:pPr lvl="1">
              <a:lnSpc>
                <a:spcPct val="110000"/>
              </a:lnSpc>
              <a:spcBef>
                <a:spcPct val="0"/>
              </a:spcBef>
            </a:pPr>
            <a:r>
              <a:rPr lang="en-US" sz="2600" dirty="0" smtClean="0"/>
              <a:t>DOE or DoD for FRD</a:t>
            </a:r>
          </a:p>
          <a:p>
            <a:pPr lvl="1">
              <a:lnSpc>
                <a:spcPct val="110000"/>
              </a:lnSpc>
              <a:spcBef>
                <a:spcPct val="0"/>
              </a:spcBef>
            </a:pPr>
            <a:endParaRPr lang="en-US" sz="2600" dirty="0" smtClean="0"/>
          </a:p>
          <a:p>
            <a:pPr marL="0" indent="0" algn="ctr">
              <a:lnSpc>
                <a:spcPct val="110000"/>
              </a:lnSpc>
              <a:spcBef>
                <a:spcPct val="0"/>
              </a:spcBef>
              <a:buNone/>
            </a:pPr>
            <a:r>
              <a:rPr lang="en-US" sz="2400" dirty="0" smtClean="0"/>
              <a:t>Contact your RDMO for procedures to transmit matter </a:t>
            </a:r>
            <a:br>
              <a:rPr lang="en-US" sz="2400" dirty="0" smtClean="0"/>
            </a:br>
            <a:r>
              <a:rPr lang="en-US" sz="2400" dirty="0" smtClean="0"/>
              <a:t>for the appropriate review</a:t>
            </a:r>
            <a:endParaRPr lang="en-US" sz="2400" dirty="0"/>
          </a:p>
          <a:p>
            <a:pPr>
              <a:lnSpc>
                <a:spcPct val="110000"/>
              </a:lnSpc>
            </a:pPr>
            <a:endParaRPr lang="en-US" dirty="0"/>
          </a:p>
        </p:txBody>
      </p:sp>
      <p:sp>
        <p:nvSpPr>
          <p:cNvPr id="19458" name="Slide Number Placeholder 5"/>
          <p:cNvSpPr>
            <a:spLocks noGrp="1"/>
          </p:cNvSpPr>
          <p:nvPr>
            <p:ph type="sldNum" sz="quarter" idx="12"/>
          </p:nvPr>
        </p:nvSpPr>
        <p:spPr/>
        <p:txBody>
          <a:bodyPr/>
          <a:lstStyle/>
          <a:p>
            <a:pPr>
              <a:defRPr/>
            </a:pPr>
            <a:fld id="{EF1B5F73-B38B-47E1-9437-29088074071E}" type="slidenum">
              <a:rPr lang="en-US"/>
              <a:pPr>
                <a:defRPr/>
              </a:pPr>
              <a:t>14</a:t>
            </a:fld>
            <a:endParaRPr lang="en-US"/>
          </a:p>
        </p:txBody>
      </p:sp>
    </p:spTree>
    <p:extLst>
      <p:ext uri="{BB962C8B-B14F-4D97-AF65-F5344CB8AC3E}">
        <p14:creationId xmlns:p14="http://schemas.microsoft.com/office/powerpoint/2010/main" val="314619298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RD Derivative Classification </a:t>
            </a:r>
            <a:r>
              <a:rPr lang="en-US" dirty="0"/>
              <a:t>A</a:t>
            </a:r>
            <a:r>
              <a:rPr lang="en-US" dirty="0" smtClean="0"/>
              <a:t>uthority</a:t>
            </a:r>
            <a:endParaRPr lang="en-US" dirty="0"/>
          </a:p>
        </p:txBody>
      </p:sp>
      <p:sp>
        <p:nvSpPr>
          <p:cNvPr id="24580" name="Rectangle 3"/>
          <p:cNvSpPr>
            <a:spLocks noGrp="1" noChangeArrowheads="1"/>
          </p:cNvSpPr>
          <p:nvPr>
            <p:ph idx="1"/>
          </p:nvPr>
        </p:nvSpPr>
        <p:spPr>
          <a:xfrm>
            <a:off x="762000" y="1828800"/>
            <a:ext cx="7620000" cy="4486038"/>
          </a:xfrm>
        </p:spPr>
        <p:txBody>
          <a:bodyPr>
            <a:noAutofit/>
          </a:bodyPr>
          <a:lstStyle/>
          <a:p>
            <a:pPr>
              <a:spcBef>
                <a:spcPts val="0"/>
              </a:spcBef>
              <a:spcAft>
                <a:spcPts val="600"/>
              </a:spcAft>
            </a:pPr>
            <a:r>
              <a:rPr lang="en-US" sz="2000" dirty="0" smtClean="0"/>
              <a:t>RD Derivative Classification authority is required for </a:t>
            </a:r>
            <a:r>
              <a:rPr lang="en-US" sz="2000" dirty="0" smtClean="0">
                <a:solidFill>
                  <a:srgbClr val="C00000"/>
                </a:solidFill>
              </a:rPr>
              <a:t>ANY</a:t>
            </a:r>
            <a:r>
              <a:rPr lang="en-US" sz="2000" dirty="0" smtClean="0">
                <a:solidFill>
                  <a:srgbClr val="FFFF00"/>
                </a:solidFill>
              </a:rPr>
              <a:t> </a:t>
            </a:r>
            <a:r>
              <a:rPr lang="en-US" sz="2000" dirty="0"/>
              <a:t>derivative classification determination </a:t>
            </a:r>
            <a:r>
              <a:rPr lang="en-US" sz="2000" dirty="0" smtClean="0"/>
              <a:t>that matter contains RD </a:t>
            </a:r>
            <a:r>
              <a:rPr lang="en-US" sz="2000" dirty="0"/>
              <a:t>or </a:t>
            </a:r>
            <a:r>
              <a:rPr lang="en-US" sz="2000" dirty="0" smtClean="0"/>
              <a:t>FRD, including</a:t>
            </a:r>
            <a:endParaRPr lang="en-US" sz="500" dirty="0"/>
          </a:p>
          <a:p>
            <a:pPr lvl="1">
              <a:spcBef>
                <a:spcPts val="0"/>
              </a:spcBef>
              <a:spcAft>
                <a:spcPts val="600"/>
              </a:spcAft>
            </a:pPr>
            <a:r>
              <a:rPr lang="en-US" sz="1600" dirty="0" smtClean="0"/>
              <a:t>Use of portion-marked source documents to classify matter containing RD or FRD</a:t>
            </a:r>
          </a:p>
          <a:p>
            <a:pPr lvl="1">
              <a:spcBef>
                <a:spcPts val="0"/>
              </a:spcBef>
              <a:spcAft>
                <a:spcPts val="1200"/>
              </a:spcAft>
            </a:pPr>
            <a:r>
              <a:rPr lang="en-US" sz="1600" dirty="0" smtClean="0"/>
              <a:t>Determining an email contains RD or FRD</a:t>
            </a:r>
          </a:p>
          <a:p>
            <a:pPr>
              <a:spcBef>
                <a:spcPts val="0"/>
              </a:spcBef>
              <a:spcAft>
                <a:spcPts val="1200"/>
              </a:spcAft>
            </a:pPr>
            <a:r>
              <a:rPr lang="en-US" sz="2000" dirty="0"/>
              <a:t>RD Derivative Classification authority is required to </a:t>
            </a:r>
            <a:r>
              <a:rPr lang="en-US" sz="2000" b="1" dirty="0"/>
              <a:t>upgrade</a:t>
            </a:r>
            <a:r>
              <a:rPr lang="en-US" sz="2000" dirty="0"/>
              <a:t> the </a:t>
            </a:r>
            <a:r>
              <a:rPr lang="en-US" sz="2000" b="1" dirty="0" smtClean="0"/>
              <a:t>LEVEL and CATEGORY</a:t>
            </a:r>
            <a:r>
              <a:rPr lang="en-US" sz="2000" dirty="0" smtClean="0"/>
              <a:t> </a:t>
            </a:r>
            <a:r>
              <a:rPr lang="en-US" sz="2000" dirty="0"/>
              <a:t>of matter </a:t>
            </a:r>
            <a:r>
              <a:rPr lang="en-US" sz="2000" dirty="0" smtClean="0"/>
              <a:t>(CRD to SRD or SNSI </a:t>
            </a:r>
            <a:r>
              <a:rPr lang="en-US" sz="2000" dirty="0"/>
              <a:t>to SRD</a:t>
            </a:r>
            <a:r>
              <a:rPr lang="en-US" sz="2000" dirty="0" smtClean="0"/>
              <a:t>)</a:t>
            </a:r>
          </a:p>
          <a:p>
            <a:pPr>
              <a:spcBef>
                <a:spcPts val="0"/>
              </a:spcBef>
              <a:spcAft>
                <a:spcPts val="1200"/>
              </a:spcAft>
            </a:pPr>
            <a:r>
              <a:rPr lang="en-US" sz="2000" dirty="0" smtClean="0"/>
              <a:t>RD </a:t>
            </a:r>
            <a:r>
              <a:rPr lang="en-US" sz="2000" dirty="0"/>
              <a:t>Derivative Classification authority is </a:t>
            </a:r>
            <a:r>
              <a:rPr lang="en-US" sz="2000" dirty="0" smtClean="0"/>
              <a:t>required to </a:t>
            </a:r>
            <a:r>
              <a:rPr lang="en-US" sz="2000" b="1" dirty="0" smtClean="0"/>
              <a:t>downgrade</a:t>
            </a:r>
            <a:r>
              <a:rPr lang="en-US" sz="2000" dirty="0" smtClean="0"/>
              <a:t> the </a:t>
            </a:r>
            <a:r>
              <a:rPr lang="en-US" sz="2000" b="1" dirty="0" smtClean="0"/>
              <a:t>LEVEL</a:t>
            </a:r>
            <a:r>
              <a:rPr lang="en-US" sz="2000" dirty="0" smtClean="0"/>
              <a:t> of matter containing RD or FRD (SRD to CRD)</a:t>
            </a:r>
            <a:br>
              <a:rPr lang="en-US" sz="2000" dirty="0" smtClean="0"/>
            </a:br>
            <a:endParaRPr lang="en-US" sz="2000" dirty="0" smtClean="0"/>
          </a:p>
          <a:p>
            <a:pPr marL="0" indent="0" algn="ctr">
              <a:buNone/>
            </a:pPr>
            <a:r>
              <a:rPr lang="en-US" sz="1800" dirty="0" smtClean="0">
                <a:solidFill>
                  <a:srgbClr val="C00000"/>
                </a:solidFill>
              </a:rPr>
              <a:t>An RD Derivative Classifier is NOT authorized to downgrade the CATEGORY of matter containing RD or FRD (SRD to SNSI)  or to declassify matter containing RD, FRD, or TFNI</a:t>
            </a:r>
          </a:p>
        </p:txBody>
      </p:sp>
      <p:sp>
        <p:nvSpPr>
          <p:cNvPr id="23554" name="Slide Number Placeholder 5"/>
          <p:cNvSpPr>
            <a:spLocks noGrp="1"/>
          </p:cNvSpPr>
          <p:nvPr>
            <p:ph type="sldNum" sz="quarter" idx="12"/>
          </p:nvPr>
        </p:nvSpPr>
        <p:spPr/>
        <p:txBody>
          <a:bodyPr/>
          <a:lstStyle/>
          <a:p>
            <a:pPr>
              <a:defRPr/>
            </a:pPr>
            <a:fld id="{7F1DCE16-F636-4430-8828-F01D5901DA1D}" type="slidenum">
              <a:rPr lang="en-US"/>
              <a:pPr>
                <a:defRPr/>
              </a:pPr>
              <a:t>15</a:t>
            </a:fld>
            <a:endParaRPr lang="en-US"/>
          </a:p>
        </p:txBody>
      </p:sp>
    </p:spTree>
    <p:extLst>
      <p:ext uri="{BB962C8B-B14F-4D97-AF65-F5344CB8AC3E}">
        <p14:creationId xmlns:p14="http://schemas.microsoft.com/office/powerpoint/2010/main" val="3342551634"/>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a:xfrm>
            <a:off x="1600200" y="609600"/>
            <a:ext cx="7010400" cy="1143000"/>
          </a:xfrm>
        </p:spPr>
        <p:txBody>
          <a:bodyPr>
            <a:noAutofit/>
          </a:bodyPr>
          <a:lstStyle/>
          <a:p>
            <a:pPr algn="l"/>
            <a:r>
              <a:rPr lang="en-US" sz="3600" dirty="0" smtClean="0"/>
              <a:t>Declassification Review Authority for Matter Marked as or Potentially Containing RD, FRD, and TFNI </a:t>
            </a:r>
            <a:endParaRPr lang="en-US" sz="2400" dirty="0" smtClean="0"/>
          </a:p>
        </p:txBody>
      </p:sp>
      <p:sp>
        <p:nvSpPr>
          <p:cNvPr id="50180" name="Rectangle 3"/>
          <p:cNvSpPr>
            <a:spLocks noGrp="1" noChangeArrowheads="1"/>
          </p:cNvSpPr>
          <p:nvPr>
            <p:ph idx="1"/>
          </p:nvPr>
        </p:nvSpPr>
        <p:spPr>
          <a:xfrm>
            <a:off x="762000" y="2590800"/>
            <a:ext cx="7620000" cy="3535363"/>
          </a:xfrm>
        </p:spPr>
        <p:txBody>
          <a:bodyPr>
            <a:noAutofit/>
          </a:bodyPr>
          <a:lstStyle/>
          <a:p>
            <a:pPr marL="447675" indent="-447675">
              <a:spcBef>
                <a:spcPct val="0"/>
              </a:spcBef>
              <a:spcAft>
                <a:spcPts val="600"/>
              </a:spcAft>
            </a:pPr>
            <a:r>
              <a:rPr lang="en-US" sz="2400" dirty="0" smtClean="0"/>
              <a:t>RD, FRD, and TFNI are not automatically declassified</a:t>
            </a:r>
          </a:p>
          <a:p>
            <a:pPr marL="447675" indent="-447675">
              <a:spcBef>
                <a:spcPct val="0"/>
              </a:spcBef>
              <a:spcAft>
                <a:spcPts val="600"/>
              </a:spcAft>
            </a:pPr>
            <a:r>
              <a:rPr lang="en-US" sz="2400" dirty="0" smtClean="0"/>
              <a:t>Requires review by an authorized person</a:t>
            </a:r>
          </a:p>
          <a:p>
            <a:pPr marL="968375" lvl="1" indent="-406400">
              <a:spcBef>
                <a:spcPct val="0"/>
              </a:spcBef>
              <a:spcAft>
                <a:spcPts val="600"/>
              </a:spcAft>
            </a:pPr>
            <a:r>
              <a:rPr lang="en-US" sz="2400" dirty="0" smtClean="0"/>
              <a:t>RD and TFNI - </a:t>
            </a:r>
            <a:r>
              <a:rPr lang="en-US" sz="2400" b="1" dirty="0" smtClean="0">
                <a:solidFill>
                  <a:srgbClr val="C00000"/>
                </a:solidFill>
              </a:rPr>
              <a:t>only</a:t>
            </a:r>
            <a:r>
              <a:rPr lang="en-US" sz="2400" dirty="0" smtClean="0">
                <a:solidFill>
                  <a:srgbClr val="C00000"/>
                </a:solidFill>
              </a:rPr>
              <a:t> </a:t>
            </a:r>
            <a:r>
              <a:rPr lang="en-US" sz="2400" dirty="0" smtClean="0"/>
              <a:t>authorized persons within </a:t>
            </a:r>
            <a:r>
              <a:rPr lang="en-US" sz="2400" b="1" dirty="0" smtClean="0">
                <a:solidFill>
                  <a:srgbClr val="C00000"/>
                </a:solidFill>
              </a:rPr>
              <a:t>DOE</a:t>
            </a:r>
            <a:r>
              <a:rPr lang="en-US" sz="2400" dirty="0" smtClean="0">
                <a:solidFill>
                  <a:srgbClr val="C00000"/>
                </a:solidFill>
              </a:rPr>
              <a:t> </a:t>
            </a:r>
          </a:p>
          <a:p>
            <a:pPr marL="968375" lvl="1" indent="-406400">
              <a:spcBef>
                <a:spcPct val="0"/>
              </a:spcBef>
              <a:spcAft>
                <a:spcPts val="600"/>
              </a:spcAft>
            </a:pPr>
            <a:r>
              <a:rPr lang="en-US" sz="2400" dirty="0" smtClean="0"/>
              <a:t>FRD - </a:t>
            </a:r>
            <a:r>
              <a:rPr lang="en-US" sz="2400" b="1" dirty="0" smtClean="0">
                <a:solidFill>
                  <a:srgbClr val="C00000"/>
                </a:solidFill>
              </a:rPr>
              <a:t>only</a:t>
            </a:r>
            <a:r>
              <a:rPr lang="en-US" sz="2400" dirty="0" smtClean="0">
                <a:solidFill>
                  <a:srgbClr val="C00000"/>
                </a:solidFill>
              </a:rPr>
              <a:t> </a:t>
            </a:r>
            <a:r>
              <a:rPr lang="en-US" sz="2400" dirty="0" smtClean="0"/>
              <a:t>authorized persons within </a:t>
            </a:r>
            <a:r>
              <a:rPr lang="en-US" sz="2400" b="1" dirty="0" smtClean="0">
                <a:solidFill>
                  <a:srgbClr val="C00000"/>
                </a:solidFill>
              </a:rPr>
              <a:t>DOE or DoD</a:t>
            </a:r>
            <a:br>
              <a:rPr lang="en-US" sz="2400" b="1" dirty="0" smtClean="0">
                <a:solidFill>
                  <a:srgbClr val="C00000"/>
                </a:solidFill>
              </a:rPr>
            </a:br>
            <a:endParaRPr lang="en-US" sz="2400" b="1" dirty="0" smtClean="0">
              <a:solidFill>
                <a:srgbClr val="C00000"/>
              </a:solidFill>
            </a:endParaRPr>
          </a:p>
          <a:p>
            <a:pPr marL="504825">
              <a:spcBef>
                <a:spcPct val="0"/>
              </a:spcBef>
            </a:pPr>
            <a:r>
              <a:rPr lang="en-US" sz="2000" dirty="0" smtClean="0"/>
              <a:t>These authorities apply even if matter containing RD, FRD, or TFNI is erroneously marked with a declassification date or event.  </a:t>
            </a:r>
          </a:p>
          <a:p>
            <a:pPr marL="504825">
              <a:spcBef>
                <a:spcPct val="0"/>
              </a:spcBef>
            </a:pPr>
            <a:r>
              <a:rPr lang="en-US" sz="2000" dirty="0" smtClean="0"/>
              <a:t>No </a:t>
            </a:r>
            <a:r>
              <a:rPr lang="en-US" sz="2000" dirty="0"/>
              <a:t>declassification date or event applies to RD, FRD, or </a:t>
            </a:r>
            <a:r>
              <a:rPr lang="en-US" sz="2000" dirty="0" smtClean="0"/>
              <a:t>TFNI </a:t>
            </a:r>
          </a:p>
        </p:txBody>
      </p:sp>
      <p:sp>
        <p:nvSpPr>
          <p:cNvPr id="47106" name="Slide Number Placeholder 5"/>
          <p:cNvSpPr>
            <a:spLocks noGrp="1"/>
          </p:cNvSpPr>
          <p:nvPr>
            <p:ph type="sldNum" sz="quarter" idx="12"/>
          </p:nvPr>
        </p:nvSpPr>
        <p:spPr/>
        <p:txBody>
          <a:bodyPr/>
          <a:lstStyle/>
          <a:p>
            <a:pPr>
              <a:defRPr/>
            </a:pPr>
            <a:fld id="{516CE11E-5EE4-4597-9FA0-3D3FE7EE2825}" type="slidenum">
              <a:rPr lang="en-US"/>
              <a:pPr>
                <a:defRPr/>
              </a:pPr>
              <a:t>16</a:t>
            </a:fld>
            <a:endParaRPr lang="en-US"/>
          </a:p>
        </p:txBody>
      </p:sp>
    </p:spTree>
    <p:extLst>
      <p:ext uri="{BB962C8B-B14F-4D97-AF65-F5344CB8AC3E}">
        <p14:creationId xmlns:p14="http://schemas.microsoft.com/office/powerpoint/2010/main" val="80187446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p:cNvSpPr>
            <a:spLocks noGrp="1"/>
          </p:cNvSpPr>
          <p:nvPr>
            <p:ph type="title"/>
          </p:nvPr>
        </p:nvSpPr>
        <p:spPr/>
        <p:txBody>
          <a:bodyPr>
            <a:normAutofit/>
          </a:bodyPr>
          <a:lstStyle/>
          <a:p>
            <a:r>
              <a:rPr lang="en-US" sz="4000" dirty="0">
                <a:solidFill>
                  <a:srgbClr val="002F8E"/>
                </a:solidFill>
              </a:rPr>
              <a:t>Precedence Rule</a:t>
            </a:r>
          </a:p>
        </p:txBody>
      </p:sp>
      <p:pic>
        <p:nvPicPr>
          <p:cNvPr id="22" name="Content Placeholder 21" title="classificaiton levels"/>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071497" y="1765261"/>
            <a:ext cx="2975106" cy="2365453"/>
          </a:xfrm>
        </p:spPr>
      </p:pic>
      <p:pic>
        <p:nvPicPr>
          <p:cNvPr id="23" name="Content Placeholder 22" title="classification categories"/>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4995517" y="1804822"/>
            <a:ext cx="3572566" cy="2359356"/>
          </a:xfrm>
        </p:spPr>
      </p:pic>
      <p:sp>
        <p:nvSpPr>
          <p:cNvPr id="21" name="Content Placeholder 20"/>
          <p:cNvSpPr>
            <a:spLocks noGrp="1"/>
          </p:cNvSpPr>
          <p:nvPr>
            <p:ph sz="quarter" idx="13"/>
          </p:nvPr>
        </p:nvSpPr>
        <p:spPr>
          <a:xfrm>
            <a:off x="609600" y="4610100"/>
            <a:ext cx="8153400" cy="1806575"/>
          </a:xfrm>
        </p:spPr>
        <p:txBody>
          <a:bodyPr>
            <a:noAutofit/>
          </a:bodyPr>
          <a:lstStyle/>
          <a:p>
            <a:pPr marL="0" indent="0">
              <a:lnSpc>
                <a:spcPct val="80000"/>
              </a:lnSpc>
              <a:buNone/>
            </a:pPr>
            <a:r>
              <a:rPr lang="en-US" sz="2400" dirty="0"/>
              <a:t>The overall classification of </a:t>
            </a:r>
            <a:r>
              <a:rPr lang="en-US" sz="2400" dirty="0" smtClean="0"/>
              <a:t>matter (or </a:t>
            </a:r>
            <a:r>
              <a:rPr lang="en-US" sz="2400" dirty="0"/>
              <a:t>page of a document) is the highest level and most restrictive category of information in that </a:t>
            </a:r>
            <a:r>
              <a:rPr lang="en-US" sz="2400" dirty="0" smtClean="0"/>
              <a:t>matter (or </a:t>
            </a:r>
            <a:r>
              <a:rPr lang="en-US" sz="2400" dirty="0"/>
              <a:t>on that page of a document).</a:t>
            </a:r>
          </a:p>
          <a:p>
            <a:pPr>
              <a:lnSpc>
                <a:spcPct val="80000"/>
              </a:lnSpc>
              <a:buNone/>
            </a:pPr>
            <a:endParaRPr lang="en-US" sz="700" b="1" dirty="0"/>
          </a:p>
          <a:p>
            <a:pPr algn="ctr">
              <a:lnSpc>
                <a:spcPct val="80000"/>
              </a:lnSpc>
              <a:buNone/>
            </a:pPr>
            <a:r>
              <a:rPr lang="en-US" sz="2400" b="1" dirty="0"/>
              <a:t>For example: </a:t>
            </a:r>
            <a:r>
              <a:rPr lang="en-US" sz="2400" b="1" u="sng" dirty="0"/>
              <a:t>TS</a:t>
            </a:r>
            <a:r>
              <a:rPr lang="en-US" sz="2400" b="1" dirty="0"/>
              <a:t>NSI + C</a:t>
            </a:r>
            <a:r>
              <a:rPr lang="en-US" sz="2400" b="1" u="sng" dirty="0"/>
              <a:t>RD</a:t>
            </a:r>
            <a:r>
              <a:rPr lang="en-US" sz="2400" b="1" dirty="0"/>
              <a:t> = TSRD</a:t>
            </a:r>
          </a:p>
          <a:p>
            <a:endParaRPr lang="en-US" sz="2400" dirty="0"/>
          </a:p>
        </p:txBody>
      </p:sp>
      <p:sp>
        <p:nvSpPr>
          <p:cNvPr id="31746" name="Slide Number Placeholder 5"/>
          <p:cNvSpPr>
            <a:spLocks noGrp="1"/>
          </p:cNvSpPr>
          <p:nvPr>
            <p:ph type="sldNum" sz="quarter" idx="12"/>
          </p:nvPr>
        </p:nvSpPr>
        <p:spPr>
          <a:noFill/>
        </p:spPr>
        <p:txBody>
          <a:bodyPr/>
          <a:lstStyle/>
          <a:p>
            <a:fld id="{9EC872F0-B3DC-4C83-92E7-53024E9F8520}" type="slidenum">
              <a:rPr lang="en-US" smtClean="0"/>
              <a:pPr/>
              <a:t>17</a:t>
            </a:fld>
            <a:endParaRPr lang="en-US" smtClean="0"/>
          </a:p>
        </p:txBody>
      </p:sp>
    </p:spTree>
    <p:extLst>
      <p:ext uri="{BB962C8B-B14F-4D97-AF65-F5344CB8AC3E}">
        <p14:creationId xmlns:p14="http://schemas.microsoft.com/office/powerpoint/2010/main" val="30564831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76400" y="381000"/>
            <a:ext cx="7010400" cy="1295400"/>
          </a:xfrm>
        </p:spPr>
        <p:txBody>
          <a:bodyPr>
            <a:noAutofit/>
          </a:bodyPr>
          <a:lstStyle/>
          <a:p>
            <a:r>
              <a:rPr lang="en-US" sz="3600" dirty="0"/>
              <a:t>Recognizing Matter Containing </a:t>
            </a:r>
            <a:r>
              <a:rPr lang="en-US" sz="3600" dirty="0" smtClean="0"/>
              <a:t/>
            </a:r>
            <a:br>
              <a:rPr lang="en-US" sz="3600" dirty="0" smtClean="0"/>
            </a:br>
            <a:r>
              <a:rPr lang="en-US" sz="3600" dirty="0" smtClean="0"/>
              <a:t>RD </a:t>
            </a:r>
            <a:r>
              <a:rPr lang="en-US" sz="3600" dirty="0"/>
              <a:t>or </a:t>
            </a:r>
            <a:r>
              <a:rPr lang="en-US" sz="3600" dirty="0" smtClean="0"/>
              <a:t>FRD</a:t>
            </a:r>
            <a:endParaRPr lang="en-US" sz="3600" dirty="0"/>
          </a:p>
        </p:txBody>
      </p:sp>
      <p:sp>
        <p:nvSpPr>
          <p:cNvPr id="2" name="Content Placeholder 1"/>
          <p:cNvSpPr>
            <a:spLocks noGrp="1"/>
          </p:cNvSpPr>
          <p:nvPr>
            <p:ph sz="half" idx="1"/>
          </p:nvPr>
        </p:nvSpPr>
        <p:spPr>
          <a:xfrm>
            <a:off x="762000" y="2078987"/>
            <a:ext cx="7696200" cy="4311748"/>
          </a:xfrm>
        </p:spPr>
        <p:txBody>
          <a:bodyPr>
            <a:noAutofit/>
          </a:bodyPr>
          <a:lstStyle/>
          <a:p>
            <a:r>
              <a:rPr lang="en-US" dirty="0"/>
              <a:t>First page </a:t>
            </a:r>
            <a:r>
              <a:rPr lang="en-US" dirty="0" smtClean="0"/>
              <a:t>will </a:t>
            </a:r>
            <a:r>
              <a:rPr lang="en-US" dirty="0"/>
              <a:t>always have </a:t>
            </a:r>
            <a:r>
              <a:rPr lang="en-US" dirty="0" smtClean="0"/>
              <a:t>an RD or FRD Admonishment</a:t>
            </a:r>
            <a:endParaRPr lang="en-US" dirty="0"/>
          </a:p>
          <a:p>
            <a:r>
              <a:rPr lang="en-US" dirty="0"/>
              <a:t>May have level only (SECRET) on first page</a:t>
            </a:r>
          </a:p>
          <a:p>
            <a:r>
              <a:rPr lang="en-US" dirty="0"/>
              <a:t>May have level and category (SECRET//RESTRICTED DATA) on all pages</a:t>
            </a:r>
          </a:p>
          <a:p>
            <a:r>
              <a:rPr lang="en-US" dirty="0"/>
              <a:t>Classification Authority Block will have no declassification instruction line or N/A to RD </a:t>
            </a:r>
            <a:r>
              <a:rPr lang="en-US" dirty="0" smtClean="0"/>
              <a:t/>
            </a:r>
            <a:br>
              <a:rPr lang="en-US" dirty="0" smtClean="0"/>
            </a:br>
            <a:r>
              <a:rPr lang="en-US" dirty="0" smtClean="0"/>
              <a:t>(</a:t>
            </a:r>
            <a:r>
              <a:rPr lang="en-US" dirty="0"/>
              <a:t>or FRD)</a:t>
            </a:r>
          </a:p>
          <a:p>
            <a:pPr lvl="1"/>
            <a:endParaRPr lang="en-US" sz="2000" dirty="0"/>
          </a:p>
          <a:p>
            <a:pPr marL="0" indent="0">
              <a:buNone/>
            </a:pPr>
            <a:endParaRPr lang="en-US" dirty="0" smtClean="0"/>
          </a:p>
          <a:p>
            <a:pPr lvl="1"/>
            <a:endParaRPr lang="en-US" sz="2000" dirty="0"/>
          </a:p>
        </p:txBody>
      </p:sp>
      <p:sp>
        <p:nvSpPr>
          <p:cNvPr id="25602" name="Slide Number Placeholder 5"/>
          <p:cNvSpPr>
            <a:spLocks noGrp="1"/>
          </p:cNvSpPr>
          <p:nvPr>
            <p:ph type="sldNum" sz="quarter" idx="12"/>
          </p:nvPr>
        </p:nvSpPr>
        <p:spPr/>
        <p:txBody>
          <a:bodyPr/>
          <a:lstStyle/>
          <a:p>
            <a:pPr>
              <a:defRPr/>
            </a:pPr>
            <a:fld id="{0EE9F6CA-61E4-47BA-919A-5971D678B3E7}" type="slidenum">
              <a:rPr lang="en-US"/>
              <a:pPr>
                <a:defRPr/>
              </a:pPr>
              <a:t>18</a:t>
            </a:fld>
            <a:endParaRPr lang="en-US"/>
          </a:p>
        </p:txBody>
      </p:sp>
    </p:spTree>
    <p:extLst>
      <p:ext uri="{BB962C8B-B14F-4D97-AF65-F5344CB8AC3E}">
        <p14:creationId xmlns:p14="http://schemas.microsoft.com/office/powerpoint/2010/main" val="160957820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3600" dirty="0" smtClean="0"/>
              <a:t>Recognizing Matter Containing RD or FRD - Example</a:t>
            </a:r>
            <a:endParaRPr lang="en-US" sz="3600" dirty="0"/>
          </a:p>
        </p:txBody>
      </p:sp>
      <p:sp>
        <p:nvSpPr>
          <p:cNvPr id="16" name="Footer Placeholder 5" title="Markings are for example purposes only"/>
          <p:cNvSpPr>
            <a:spLocks noGrp="1"/>
          </p:cNvSpPr>
          <p:nvPr>
            <p:ph type="ftr" sz="quarter" idx="11"/>
          </p:nvPr>
        </p:nvSpPr>
        <p:spPr>
          <a:xfrm>
            <a:off x="317657" y="5979128"/>
            <a:ext cx="2044543" cy="523220"/>
          </a:xfrm>
          <a:solidFill>
            <a:srgbClr val="00359E"/>
          </a:solidFill>
          <a:ln w="28575">
            <a:solidFill>
              <a:srgbClr val="478F4A"/>
            </a:solidFill>
            <a:miter lim="800000"/>
            <a:headEnd/>
            <a:tailEnd/>
          </a:ln>
        </p:spPr>
        <p:txBody>
          <a:bodyPr wrap="square">
            <a:spAutoFit/>
          </a:bodyPr>
          <a:lstStyle/>
          <a:p>
            <a:pPr algn="l" eaLnBrk="0" hangingPunct="0"/>
            <a:r>
              <a:rPr lang="en-US" sz="1400" dirty="0">
                <a:latin typeface="Tahoma" pitchFamily="34" charset="0"/>
              </a:rPr>
              <a:t>Markings are for example purposes only</a:t>
            </a:r>
          </a:p>
        </p:txBody>
      </p:sp>
      <p:sp>
        <p:nvSpPr>
          <p:cNvPr id="25602" name="Slide Number Placeholder 5"/>
          <p:cNvSpPr>
            <a:spLocks noGrp="1"/>
          </p:cNvSpPr>
          <p:nvPr>
            <p:ph type="sldNum" sz="quarter" idx="12"/>
          </p:nvPr>
        </p:nvSpPr>
        <p:spPr/>
        <p:txBody>
          <a:bodyPr/>
          <a:lstStyle/>
          <a:p>
            <a:pPr>
              <a:defRPr/>
            </a:pPr>
            <a:fld id="{0EE9F6CA-61E4-47BA-919A-5971D678B3E7}" type="slidenum">
              <a:rPr lang="en-US"/>
              <a:pPr>
                <a:defRPr/>
              </a:pPr>
              <a:t>19</a:t>
            </a:fld>
            <a:endParaRPr lang="en-US"/>
          </a:p>
        </p:txBody>
      </p:sp>
      <p:pic>
        <p:nvPicPr>
          <p:cNvPr id="8" name="Content Placeholder 7" title="Example of an RD document"/>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743200" y="1534191"/>
            <a:ext cx="3963924" cy="4780647"/>
          </a:xfrm>
          <a:ln>
            <a:solidFill>
              <a:schemeClr val="tx1"/>
            </a:solidFill>
          </a:ln>
        </p:spPr>
      </p:pic>
    </p:spTree>
    <p:extLst>
      <p:ext uri="{BB962C8B-B14F-4D97-AF65-F5344CB8AC3E}">
        <p14:creationId xmlns:p14="http://schemas.microsoft.com/office/powerpoint/2010/main" val="22868668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a:t>
            </a:r>
          </a:p>
        </p:txBody>
      </p:sp>
      <p:sp>
        <p:nvSpPr>
          <p:cNvPr id="3" name="Content Placeholder 2"/>
          <p:cNvSpPr>
            <a:spLocks noGrp="1"/>
          </p:cNvSpPr>
          <p:nvPr>
            <p:ph idx="1"/>
          </p:nvPr>
        </p:nvSpPr>
        <p:spPr>
          <a:xfrm>
            <a:off x="762000" y="2057400"/>
            <a:ext cx="7620000" cy="4068763"/>
          </a:xfrm>
        </p:spPr>
        <p:txBody>
          <a:bodyPr>
            <a:normAutofit/>
          </a:bodyPr>
          <a:lstStyle/>
          <a:p>
            <a:pPr marL="0" indent="0">
              <a:spcAft>
                <a:spcPts val="1200"/>
              </a:spcAft>
              <a:buNone/>
            </a:pPr>
            <a:r>
              <a:rPr lang="en-US" sz="2800" dirty="0" smtClean="0"/>
              <a:t>To meet the training requirements required for persons from other agencies (non-DOE) who have access to</a:t>
            </a:r>
          </a:p>
          <a:p>
            <a:pPr lvl="1">
              <a:spcAft>
                <a:spcPts val="1200"/>
              </a:spcAft>
            </a:pPr>
            <a:r>
              <a:rPr lang="en-US" sz="2400" dirty="0" smtClean="0"/>
              <a:t>Restricted Data (RD)</a:t>
            </a:r>
          </a:p>
          <a:p>
            <a:pPr lvl="1">
              <a:spcAft>
                <a:spcPts val="1200"/>
              </a:spcAft>
            </a:pPr>
            <a:r>
              <a:rPr lang="en-US" sz="2400" dirty="0" smtClean="0"/>
              <a:t>Formerly Restricted Data (FRD), and</a:t>
            </a:r>
          </a:p>
          <a:p>
            <a:pPr lvl="1">
              <a:spcAft>
                <a:spcPts val="1200"/>
              </a:spcAft>
            </a:pPr>
            <a:r>
              <a:rPr lang="en-US" sz="2400" dirty="0" smtClean="0"/>
              <a:t>Transclassified Foreign Nuclear Information (TFNI)</a:t>
            </a:r>
          </a:p>
          <a:p>
            <a:pPr marL="0" indent="0">
              <a:spcAft>
                <a:spcPts val="1200"/>
              </a:spcAft>
              <a:buNone/>
            </a:pPr>
            <a:r>
              <a:rPr lang="en-US" sz="2800" dirty="0" smtClean="0"/>
              <a:t>under 10 CFR Part 1045, </a:t>
            </a:r>
            <a:r>
              <a:rPr lang="en-US" sz="2800" i="1" dirty="0" smtClean="0"/>
              <a:t>Nuclear Classification and Declassification</a:t>
            </a:r>
          </a:p>
        </p:txBody>
      </p:sp>
      <p:sp>
        <p:nvSpPr>
          <p:cNvPr id="5122" name="Slide Number Placeholder 5"/>
          <p:cNvSpPr>
            <a:spLocks noGrp="1"/>
          </p:cNvSpPr>
          <p:nvPr>
            <p:ph type="sldNum" sz="quarter" idx="12"/>
          </p:nvPr>
        </p:nvSpPr>
        <p:spPr/>
        <p:txBody>
          <a:bodyPr/>
          <a:lstStyle/>
          <a:p>
            <a:pPr>
              <a:defRPr/>
            </a:pPr>
            <a:fld id="{C8F653BB-FB0B-4BCE-B585-68711AD30858}" type="slidenum">
              <a:rPr lang="en-US"/>
              <a:pPr>
                <a:defRPr/>
              </a:pPr>
              <a:t>2</a:t>
            </a:fld>
            <a:endParaRPr lang="en-US"/>
          </a:p>
        </p:txBody>
      </p:sp>
    </p:spTree>
    <p:extLst>
      <p:ext uri="{BB962C8B-B14F-4D97-AF65-F5344CB8AC3E}">
        <p14:creationId xmlns:p14="http://schemas.microsoft.com/office/powerpoint/2010/main" val="2264321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Autofit/>
          </a:bodyPr>
          <a:lstStyle/>
          <a:p>
            <a:r>
              <a:rPr lang="en-US" sz="3600" dirty="0">
                <a:solidFill>
                  <a:srgbClr val="002F8E"/>
                </a:solidFill>
              </a:rPr>
              <a:t>Recognizing Matter Containing RD and FRD - Interior Pages</a:t>
            </a:r>
          </a:p>
        </p:txBody>
      </p:sp>
      <p:sp>
        <p:nvSpPr>
          <p:cNvPr id="6" name="Content Placeholder 5"/>
          <p:cNvSpPr>
            <a:spLocks noGrp="1"/>
          </p:cNvSpPr>
          <p:nvPr>
            <p:ph sz="quarter" idx="13"/>
          </p:nvPr>
        </p:nvSpPr>
        <p:spPr>
          <a:xfrm>
            <a:off x="350455" y="1811364"/>
            <a:ext cx="8153400" cy="1427722"/>
          </a:xfrm>
        </p:spPr>
        <p:txBody>
          <a:bodyPr>
            <a:normAutofit fontScale="92500" lnSpcReduction="10000"/>
          </a:bodyPr>
          <a:lstStyle/>
          <a:p>
            <a:r>
              <a:rPr lang="en-US" dirty="0" smtClean="0"/>
              <a:t>Top and bottom marked with overall highest level and category of the matter or the highest level and category of the individual pages</a:t>
            </a:r>
            <a:endParaRPr lang="en-US" dirty="0"/>
          </a:p>
          <a:p>
            <a:endParaRPr lang="en-US" dirty="0"/>
          </a:p>
        </p:txBody>
      </p:sp>
      <p:pic>
        <p:nvPicPr>
          <p:cNvPr id="7" name="Content Placeholder 6" title="Training example interior page marking "/>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690627" y="3398625"/>
            <a:ext cx="3686097" cy="2667000"/>
          </a:xfrm>
        </p:spPr>
      </p:pic>
      <p:pic>
        <p:nvPicPr>
          <p:cNvPr id="8" name="Content Placeholder 7" title="Training example alternative interior page marking"/>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4640243" y="3398625"/>
            <a:ext cx="3827036" cy="2667000"/>
          </a:xfrm>
        </p:spPr>
      </p:pic>
      <p:sp>
        <p:nvSpPr>
          <p:cNvPr id="9" name="Footer Placeholder 5" title="Markings are for example purposes only"/>
          <p:cNvSpPr txBox="1">
            <a:spLocks/>
          </p:cNvSpPr>
          <p:nvPr/>
        </p:nvSpPr>
        <p:spPr>
          <a:xfrm>
            <a:off x="317657" y="5979128"/>
            <a:ext cx="2044543" cy="523220"/>
          </a:xfrm>
          <a:prstGeom prst="rect">
            <a:avLst/>
          </a:prstGeom>
          <a:solidFill>
            <a:srgbClr val="00359E"/>
          </a:solidFill>
          <a:ln w="28575">
            <a:solidFill>
              <a:srgbClr val="478F4A"/>
            </a:solidFill>
            <a:miter lim="800000"/>
            <a:headEnd/>
            <a:tailEnd/>
          </a:ln>
        </p:spPr>
        <p:txBody>
          <a:bodyPr vert="horz" wrap="square" lIns="91440" tIns="45720" rIns="91440" bIns="45720" rtlCol="0" anchor="ctr">
            <a:spAutoFit/>
          </a:bodyPr>
          <a:lstStyle>
            <a:defPPr>
              <a:defRPr lang="en-US"/>
            </a:defPPr>
            <a:lvl1pPr marL="0" algn="ctr" defTabSz="914400" rtl="0" eaLnBrk="1" latinLnBrk="0" hangingPunct="1">
              <a:defRPr lang="en-US"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eaLnBrk="0" hangingPunct="0"/>
            <a:r>
              <a:rPr lang="en-US" smtClean="0">
                <a:latin typeface="Tahoma" pitchFamily="34" charset="0"/>
              </a:rPr>
              <a:t>Markings are for example purposes only</a:t>
            </a:r>
            <a:endParaRPr lang="en-US" dirty="0">
              <a:latin typeface="Tahoma" pitchFamily="34" charset="0"/>
            </a:endParaRPr>
          </a:p>
        </p:txBody>
      </p:sp>
      <p:sp>
        <p:nvSpPr>
          <p:cNvPr id="30722" name="Slide Number Placeholder 5"/>
          <p:cNvSpPr>
            <a:spLocks noGrp="1"/>
          </p:cNvSpPr>
          <p:nvPr>
            <p:ph type="sldNum" sz="quarter" idx="12"/>
          </p:nvPr>
        </p:nvSpPr>
        <p:spPr>
          <a:noFill/>
        </p:spPr>
        <p:txBody>
          <a:bodyPr/>
          <a:lstStyle/>
          <a:p>
            <a:fld id="{64DADEEC-EF4B-4B8F-A531-1DFE66155074}" type="slidenum">
              <a:rPr lang="en-US" smtClean="0"/>
              <a:pPr/>
              <a:t>20</a:t>
            </a:fld>
            <a:endParaRPr lang="en-US" dirty="0" smtClean="0"/>
          </a:p>
        </p:txBody>
      </p:sp>
    </p:spTree>
    <p:extLst>
      <p:ext uri="{BB962C8B-B14F-4D97-AF65-F5344CB8AC3E}">
        <p14:creationId xmlns:p14="http://schemas.microsoft.com/office/powerpoint/2010/main" val="61128032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3600" dirty="0"/>
              <a:t>Recognizing Matter Containing RD or </a:t>
            </a:r>
            <a:r>
              <a:rPr lang="en-US" sz="3600" dirty="0" smtClean="0"/>
              <a:t>FRD - Email</a:t>
            </a:r>
            <a:endParaRPr lang="en-US" sz="3600" dirty="0"/>
          </a:p>
        </p:txBody>
      </p:sp>
      <p:sp>
        <p:nvSpPr>
          <p:cNvPr id="2" name="Content Placeholder 1"/>
          <p:cNvSpPr>
            <a:spLocks noGrp="1"/>
          </p:cNvSpPr>
          <p:nvPr>
            <p:ph sz="half" idx="1"/>
          </p:nvPr>
        </p:nvSpPr>
        <p:spPr>
          <a:xfrm>
            <a:off x="762000" y="2285999"/>
            <a:ext cx="7696200" cy="4104735"/>
          </a:xfrm>
        </p:spPr>
        <p:txBody>
          <a:bodyPr>
            <a:noAutofit/>
          </a:bodyPr>
          <a:lstStyle/>
          <a:p>
            <a:r>
              <a:rPr lang="en-US" sz="3200" dirty="0" smtClean="0"/>
              <a:t>Banner will have level and category</a:t>
            </a:r>
          </a:p>
          <a:p>
            <a:r>
              <a:rPr lang="en-US" sz="3200" dirty="0" smtClean="0"/>
              <a:t>Email will have </a:t>
            </a:r>
            <a:r>
              <a:rPr lang="en-US" sz="3200" dirty="0"/>
              <a:t>Admonishment for RD or FRD</a:t>
            </a:r>
          </a:p>
          <a:p>
            <a:r>
              <a:rPr lang="en-US" sz="3200" dirty="0" smtClean="0"/>
              <a:t>Classification </a:t>
            </a:r>
            <a:r>
              <a:rPr lang="en-US" sz="3200" dirty="0"/>
              <a:t>Authority Block will have no declassification instruction line or N/A to RD (or FRD)</a:t>
            </a:r>
          </a:p>
          <a:p>
            <a:pPr lvl="1"/>
            <a:endParaRPr lang="en-US" dirty="0"/>
          </a:p>
          <a:p>
            <a:pPr marL="0" indent="0">
              <a:buNone/>
            </a:pPr>
            <a:endParaRPr lang="en-US" sz="3200" dirty="0" smtClean="0"/>
          </a:p>
          <a:p>
            <a:pPr lvl="1"/>
            <a:endParaRPr lang="en-US" dirty="0"/>
          </a:p>
        </p:txBody>
      </p:sp>
      <p:sp>
        <p:nvSpPr>
          <p:cNvPr id="25602" name="Slide Number Placeholder 5"/>
          <p:cNvSpPr>
            <a:spLocks noGrp="1"/>
          </p:cNvSpPr>
          <p:nvPr>
            <p:ph type="sldNum" sz="quarter" idx="12"/>
          </p:nvPr>
        </p:nvSpPr>
        <p:spPr/>
        <p:txBody>
          <a:bodyPr/>
          <a:lstStyle/>
          <a:p>
            <a:pPr>
              <a:defRPr/>
            </a:pPr>
            <a:fld id="{0EE9F6CA-61E4-47BA-919A-5971D678B3E7}" type="slidenum">
              <a:rPr lang="en-US"/>
              <a:pPr>
                <a:defRPr/>
              </a:pPr>
              <a:t>21</a:t>
            </a:fld>
            <a:endParaRPr lang="en-US"/>
          </a:p>
        </p:txBody>
      </p:sp>
    </p:spTree>
    <p:extLst>
      <p:ext uri="{BB962C8B-B14F-4D97-AF65-F5344CB8AC3E}">
        <p14:creationId xmlns:p14="http://schemas.microsoft.com/office/powerpoint/2010/main" val="594753226"/>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76400" y="461308"/>
            <a:ext cx="7010400" cy="1143000"/>
          </a:xfrm>
        </p:spPr>
        <p:txBody>
          <a:bodyPr anchor="t">
            <a:noAutofit/>
          </a:bodyPr>
          <a:lstStyle/>
          <a:p>
            <a:r>
              <a:rPr lang="en-US" sz="3600" dirty="0" smtClean="0"/>
              <a:t>Example of email Containing RD</a:t>
            </a:r>
            <a:endParaRPr lang="en-US" sz="3600" dirty="0"/>
          </a:p>
        </p:txBody>
      </p:sp>
      <p:pic>
        <p:nvPicPr>
          <p:cNvPr id="10" name="Content Placeholder 9" title="Example of an email containing RD"/>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3124200" y="1064763"/>
            <a:ext cx="5105400" cy="5235327"/>
          </a:xfrm>
        </p:spPr>
      </p:pic>
      <p:sp>
        <p:nvSpPr>
          <p:cNvPr id="6" name="Footer Placeholder 5" title="Markings are for example purposes only"/>
          <p:cNvSpPr txBox="1">
            <a:spLocks/>
          </p:cNvSpPr>
          <p:nvPr/>
        </p:nvSpPr>
        <p:spPr>
          <a:xfrm>
            <a:off x="317657" y="5979128"/>
            <a:ext cx="2044543" cy="523220"/>
          </a:xfrm>
          <a:prstGeom prst="rect">
            <a:avLst/>
          </a:prstGeom>
          <a:solidFill>
            <a:srgbClr val="00359E"/>
          </a:solidFill>
          <a:ln w="28575">
            <a:solidFill>
              <a:srgbClr val="478F4A"/>
            </a:solidFill>
            <a:miter lim="800000"/>
            <a:headEnd/>
            <a:tailEnd/>
          </a:ln>
        </p:spPr>
        <p:txBody>
          <a:bodyPr vert="horz" wrap="square" lIns="91440" tIns="45720" rIns="91440" bIns="45720" rtlCol="0" anchor="ctr">
            <a:spAutoFit/>
          </a:bodyPr>
          <a:lstStyle>
            <a:defPPr>
              <a:defRPr lang="en-US"/>
            </a:defPPr>
            <a:lvl1pPr marL="0" algn="ctr" defTabSz="914400" rtl="0" eaLnBrk="1" latinLnBrk="0" hangingPunct="1">
              <a:defRPr sz="105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eaLnBrk="0" hangingPunct="0"/>
            <a:r>
              <a:rPr lang="en-US" sz="1400" smtClean="0">
                <a:latin typeface="Tahoma" pitchFamily="34" charset="0"/>
              </a:rPr>
              <a:t>Markings are for example purposes only</a:t>
            </a:r>
            <a:endParaRPr lang="en-US" sz="1400" dirty="0">
              <a:latin typeface="Tahoma" pitchFamily="34" charset="0"/>
            </a:endParaRPr>
          </a:p>
        </p:txBody>
      </p:sp>
      <p:sp>
        <p:nvSpPr>
          <p:cNvPr id="25602" name="Slide Number Placeholder 5"/>
          <p:cNvSpPr>
            <a:spLocks noGrp="1"/>
          </p:cNvSpPr>
          <p:nvPr>
            <p:ph type="sldNum" sz="quarter" idx="12"/>
          </p:nvPr>
        </p:nvSpPr>
        <p:spPr/>
        <p:txBody>
          <a:bodyPr/>
          <a:lstStyle/>
          <a:p>
            <a:pPr>
              <a:defRPr/>
            </a:pPr>
            <a:fld id="{0EE9F6CA-61E4-47BA-919A-5971D678B3E7}" type="slidenum">
              <a:rPr lang="en-US"/>
              <a:pPr>
                <a:defRPr/>
              </a:pPr>
              <a:t>22</a:t>
            </a:fld>
            <a:endParaRPr lang="en-US"/>
          </a:p>
        </p:txBody>
      </p:sp>
    </p:spTree>
    <p:extLst>
      <p:ext uri="{BB962C8B-B14F-4D97-AF65-F5344CB8AC3E}">
        <p14:creationId xmlns:p14="http://schemas.microsoft.com/office/powerpoint/2010/main" val="345471089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0" y="346236"/>
            <a:ext cx="7010400" cy="1143000"/>
          </a:xfrm>
        </p:spPr>
        <p:txBody>
          <a:bodyPr>
            <a:noAutofit/>
          </a:bodyPr>
          <a:lstStyle/>
          <a:p>
            <a:r>
              <a:rPr lang="en-US" sz="3600" dirty="0"/>
              <a:t>Recognizing </a:t>
            </a:r>
            <a:r>
              <a:rPr lang="en-US" sz="3600" dirty="0" smtClean="0"/>
              <a:t>Matter </a:t>
            </a:r>
            <a:r>
              <a:rPr lang="en-US" sz="3600" dirty="0"/>
              <a:t/>
            </a:r>
            <a:br>
              <a:rPr lang="en-US" sz="3600" dirty="0"/>
            </a:br>
            <a:r>
              <a:rPr lang="en-US" sz="3600" dirty="0"/>
              <a:t>Containing </a:t>
            </a:r>
            <a:r>
              <a:rPr lang="en-US" sz="3600" dirty="0" smtClean="0"/>
              <a:t>TFNI (with no RD or FRD)</a:t>
            </a:r>
            <a:endParaRPr lang="en-US" sz="3600" dirty="0"/>
          </a:p>
        </p:txBody>
      </p:sp>
      <p:sp>
        <p:nvSpPr>
          <p:cNvPr id="5" name="Content Placeholder 4"/>
          <p:cNvSpPr>
            <a:spLocks noGrp="1"/>
          </p:cNvSpPr>
          <p:nvPr>
            <p:ph sz="half" idx="1"/>
          </p:nvPr>
        </p:nvSpPr>
        <p:spPr>
          <a:xfrm>
            <a:off x="565150" y="2133600"/>
            <a:ext cx="4038600" cy="4024982"/>
          </a:xfrm>
        </p:spPr>
        <p:txBody>
          <a:bodyPr>
            <a:normAutofit/>
          </a:bodyPr>
          <a:lstStyle/>
          <a:p>
            <a:pPr marL="230188" indent="-230188">
              <a:spcBef>
                <a:spcPts val="0"/>
              </a:spcBef>
              <a:spcAft>
                <a:spcPts val="1200"/>
              </a:spcAft>
              <a:buClr>
                <a:schemeClr val="tx2">
                  <a:lumMod val="75000"/>
                </a:schemeClr>
              </a:buClr>
              <a:defRPr/>
            </a:pPr>
            <a:r>
              <a:rPr lang="en-US" sz="2400" dirty="0" smtClean="0">
                <a:cs typeface="Times New Roman" pitchFamily="18" charset="0"/>
              </a:rPr>
              <a:t>Overall marking/banner contains TFNI </a:t>
            </a:r>
          </a:p>
          <a:p>
            <a:pPr marL="230188" indent="-230188">
              <a:spcBef>
                <a:spcPts val="0"/>
              </a:spcBef>
              <a:spcAft>
                <a:spcPts val="1200"/>
              </a:spcAft>
              <a:buClr>
                <a:schemeClr val="tx2">
                  <a:lumMod val="75000"/>
                </a:schemeClr>
              </a:buClr>
              <a:defRPr/>
            </a:pPr>
            <a:r>
              <a:rPr lang="en-US" sz="2400" dirty="0" smtClean="0">
                <a:cs typeface="Times New Roman" pitchFamily="18" charset="0"/>
              </a:rPr>
              <a:t>Matter containing TFNI or TFNI and NSI is portion marked</a:t>
            </a:r>
          </a:p>
          <a:p>
            <a:pPr marL="230188" indent="-230188">
              <a:spcBef>
                <a:spcPts val="0"/>
              </a:spcBef>
              <a:spcAft>
                <a:spcPts val="1200"/>
              </a:spcAft>
              <a:buClr>
                <a:schemeClr val="tx2">
                  <a:lumMod val="75000"/>
                </a:schemeClr>
              </a:buClr>
              <a:defRPr/>
            </a:pPr>
            <a:r>
              <a:rPr lang="en-US" sz="2400" dirty="0"/>
              <a:t>Classification Authority Block with no declassification instructions or N/A to </a:t>
            </a:r>
            <a:r>
              <a:rPr lang="en-US" sz="2400" dirty="0" smtClean="0"/>
              <a:t>TFNI</a:t>
            </a:r>
            <a:endParaRPr lang="en-US" sz="2400" dirty="0"/>
          </a:p>
          <a:p>
            <a:pPr marL="230188" indent="-230188">
              <a:spcBef>
                <a:spcPts val="0"/>
              </a:spcBef>
              <a:spcAft>
                <a:spcPts val="1200"/>
              </a:spcAft>
              <a:buClr>
                <a:schemeClr val="tx2">
                  <a:lumMod val="75000"/>
                </a:schemeClr>
              </a:buClr>
              <a:defRPr/>
            </a:pPr>
            <a:endParaRPr lang="en-US" sz="2400" dirty="0">
              <a:cs typeface="Times New Roman" pitchFamily="18" charset="0"/>
            </a:endParaRPr>
          </a:p>
          <a:p>
            <a:endParaRPr lang="en-US" dirty="0"/>
          </a:p>
        </p:txBody>
      </p:sp>
      <p:pic>
        <p:nvPicPr>
          <p:cNvPr id="7" name="Content Placeholder 6" title="Training sample TFNI document"/>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105400" y="1926467"/>
            <a:ext cx="3517697" cy="4346825"/>
          </a:xfrm>
        </p:spPr>
      </p:pic>
      <p:sp>
        <p:nvSpPr>
          <p:cNvPr id="21" name="Slide Number Placeholder 20"/>
          <p:cNvSpPr>
            <a:spLocks noGrp="1"/>
          </p:cNvSpPr>
          <p:nvPr>
            <p:ph type="sldNum" sz="quarter" idx="12"/>
          </p:nvPr>
        </p:nvSpPr>
        <p:spPr/>
        <p:txBody>
          <a:bodyPr/>
          <a:lstStyle/>
          <a:p>
            <a:fld id="{C54863CB-E9F4-4912-BF87-0E2AF4491238}" type="slidenum">
              <a:rPr lang="en-US" smtClean="0"/>
              <a:pPr/>
              <a:t>23</a:t>
            </a:fld>
            <a:endParaRPr lang="en-US"/>
          </a:p>
        </p:txBody>
      </p:sp>
      <p:sp>
        <p:nvSpPr>
          <p:cNvPr id="8" name="Footer Placeholder 5" title="Markings are for example purposes only"/>
          <p:cNvSpPr>
            <a:spLocks noGrp="1"/>
          </p:cNvSpPr>
          <p:nvPr>
            <p:ph type="ftr" sz="quarter" idx="11"/>
          </p:nvPr>
        </p:nvSpPr>
        <p:spPr>
          <a:xfrm>
            <a:off x="317657" y="5979128"/>
            <a:ext cx="2044543" cy="523220"/>
          </a:xfrm>
          <a:solidFill>
            <a:srgbClr val="00359E"/>
          </a:solidFill>
          <a:ln w="28575">
            <a:solidFill>
              <a:srgbClr val="478F4A"/>
            </a:solidFill>
            <a:miter lim="800000"/>
            <a:headEnd/>
            <a:tailEnd/>
          </a:ln>
        </p:spPr>
        <p:txBody>
          <a:bodyPr wrap="square">
            <a:spAutoFit/>
          </a:bodyPr>
          <a:lstStyle/>
          <a:p>
            <a:pPr algn="l" eaLnBrk="0" hangingPunct="0"/>
            <a:r>
              <a:rPr lang="en-US" sz="1400" dirty="0">
                <a:latin typeface="Tahoma" pitchFamily="34" charset="0"/>
              </a:rPr>
              <a:t>Markings are for example purposes only</a:t>
            </a:r>
          </a:p>
        </p:txBody>
      </p:sp>
    </p:spTree>
    <p:extLst>
      <p:ext uri="{BB962C8B-B14F-4D97-AF65-F5344CB8AC3E}">
        <p14:creationId xmlns:p14="http://schemas.microsoft.com/office/powerpoint/2010/main" val="176404440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solidFill>
                  <a:srgbClr val="002F8E"/>
                </a:solidFill>
              </a:rPr>
              <a:t>Portion Marking </a:t>
            </a:r>
          </a:p>
        </p:txBody>
      </p:sp>
      <p:sp>
        <p:nvSpPr>
          <p:cNvPr id="33796" name="Rectangle 3"/>
          <p:cNvSpPr>
            <a:spLocks noGrp="1" noChangeArrowheads="1"/>
          </p:cNvSpPr>
          <p:nvPr>
            <p:ph idx="1"/>
          </p:nvPr>
        </p:nvSpPr>
        <p:spPr>
          <a:xfrm>
            <a:off x="762000" y="1828800"/>
            <a:ext cx="7620000" cy="4297363"/>
          </a:xfrm>
        </p:spPr>
        <p:txBody>
          <a:bodyPr>
            <a:normAutofit lnSpcReduction="10000"/>
          </a:bodyPr>
          <a:lstStyle/>
          <a:p>
            <a:pPr marL="463550" indent="-463550">
              <a:spcBef>
                <a:spcPts val="0"/>
              </a:spcBef>
              <a:spcAft>
                <a:spcPts val="1200"/>
              </a:spcAft>
            </a:pPr>
            <a:r>
              <a:rPr lang="en-US" sz="2400" dirty="0" smtClean="0"/>
              <a:t>Not required for matter containing RD or FRD</a:t>
            </a:r>
          </a:p>
          <a:p>
            <a:pPr marL="463550" indent="-463550">
              <a:spcBef>
                <a:spcPts val="0"/>
              </a:spcBef>
              <a:spcAft>
                <a:spcPts val="1200"/>
              </a:spcAft>
            </a:pPr>
            <a:r>
              <a:rPr lang="en-US" sz="2400" dirty="0" smtClean="0"/>
              <a:t>Agencies may require portion marking matter containing RD and FRD</a:t>
            </a:r>
          </a:p>
          <a:p>
            <a:pPr marL="463550" indent="-463550">
              <a:spcBef>
                <a:spcPts val="0"/>
              </a:spcBef>
              <a:spcAft>
                <a:spcPts val="1200"/>
              </a:spcAft>
            </a:pPr>
            <a:r>
              <a:rPr lang="en-US" sz="2400" dirty="0" smtClean="0"/>
              <a:t>Required for matter containing TFNI (and no RD or FRD) </a:t>
            </a:r>
          </a:p>
          <a:p>
            <a:pPr marL="463550" indent="-463550">
              <a:spcBef>
                <a:spcPts val="0"/>
              </a:spcBef>
              <a:spcAft>
                <a:spcPts val="1200"/>
              </a:spcAft>
            </a:pPr>
            <a:r>
              <a:rPr lang="en-US" sz="2400" dirty="0" smtClean="0"/>
              <a:t>When portion marked, the level </a:t>
            </a:r>
            <a:r>
              <a:rPr lang="en-US" sz="2400" u="sng" dirty="0" smtClean="0"/>
              <a:t>and</a:t>
            </a:r>
            <a:r>
              <a:rPr lang="en-US" sz="2400" dirty="0" smtClean="0"/>
              <a:t> category are used to identify portions containing RD,  FRD, or TFNI (e.g., CRD, SFRD, STFNI)</a:t>
            </a:r>
            <a:br>
              <a:rPr lang="en-US" sz="2400" dirty="0" smtClean="0"/>
            </a:br>
            <a:endParaRPr lang="en-US" sz="2400" dirty="0" smtClean="0"/>
          </a:p>
          <a:p>
            <a:pPr marL="0" indent="0" algn="ctr">
              <a:spcBef>
                <a:spcPts val="0"/>
              </a:spcBef>
              <a:spcAft>
                <a:spcPts val="1200"/>
              </a:spcAft>
              <a:buNone/>
            </a:pPr>
            <a:r>
              <a:rPr lang="en-US" sz="2400" b="1" dirty="0" smtClean="0">
                <a:solidFill>
                  <a:srgbClr val="C00000"/>
                </a:solidFill>
              </a:rPr>
              <a:t>If matter containing RD or FRD is not portion-marked it CANNOT be used as a source document</a:t>
            </a:r>
          </a:p>
        </p:txBody>
      </p:sp>
      <p:sp>
        <p:nvSpPr>
          <p:cNvPr id="31746" name="Slide Number Placeholder 5"/>
          <p:cNvSpPr>
            <a:spLocks noGrp="1"/>
          </p:cNvSpPr>
          <p:nvPr>
            <p:ph type="sldNum" sz="quarter" idx="12"/>
          </p:nvPr>
        </p:nvSpPr>
        <p:spPr/>
        <p:txBody>
          <a:bodyPr/>
          <a:lstStyle/>
          <a:p>
            <a:pPr>
              <a:defRPr/>
            </a:pPr>
            <a:fld id="{1BE7629C-9473-407C-84AC-C305F3BA0A42}" type="slidenum">
              <a:rPr lang="en-US"/>
              <a:pPr>
                <a:defRPr/>
              </a:pPr>
              <a:t>24</a:t>
            </a:fld>
            <a:endParaRPr lang="en-US"/>
          </a:p>
        </p:txBody>
      </p:sp>
    </p:spTree>
    <p:extLst>
      <p:ext uri="{BB962C8B-B14F-4D97-AF65-F5344CB8AC3E}">
        <p14:creationId xmlns:p14="http://schemas.microsoft.com/office/powerpoint/2010/main" val="1207452051"/>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Challenges</a:t>
            </a:r>
            <a:endParaRPr lang="en-US" dirty="0"/>
          </a:p>
        </p:txBody>
      </p:sp>
      <p:sp>
        <p:nvSpPr>
          <p:cNvPr id="56324" name="Rectangle 3"/>
          <p:cNvSpPr>
            <a:spLocks noGrp="1" noChangeArrowheads="1"/>
          </p:cNvSpPr>
          <p:nvPr>
            <p:ph idx="1"/>
          </p:nvPr>
        </p:nvSpPr>
        <p:spPr>
          <a:xfrm>
            <a:off x="762000" y="1981200"/>
            <a:ext cx="7620000" cy="4144963"/>
          </a:xfrm>
        </p:spPr>
        <p:txBody>
          <a:bodyPr>
            <a:normAutofit/>
          </a:bodyPr>
          <a:lstStyle/>
          <a:p>
            <a:pPr>
              <a:spcBef>
                <a:spcPts val="0"/>
              </a:spcBef>
              <a:spcAft>
                <a:spcPts val="1200"/>
              </a:spcAft>
            </a:pPr>
            <a:r>
              <a:rPr lang="en-US" sz="2400" dirty="0"/>
              <a:t>Any person with access to RD, FRD, or TFNI who believes that RD, FRD, or TFNI is improperly classified is encouraged and expected to challenge the classification. </a:t>
            </a:r>
            <a:endParaRPr lang="en-US" sz="2400" dirty="0" smtClean="0"/>
          </a:p>
          <a:p>
            <a:pPr>
              <a:spcBef>
                <a:spcPts val="0"/>
              </a:spcBef>
              <a:spcAft>
                <a:spcPts val="1200"/>
              </a:spcAft>
            </a:pPr>
            <a:r>
              <a:rPr lang="en-US" sz="2400" dirty="0" smtClean="0"/>
              <a:t>Challenges </a:t>
            </a:r>
            <a:r>
              <a:rPr lang="en-US" sz="2400" dirty="0"/>
              <a:t>are submitted in accordance with agency </a:t>
            </a:r>
            <a:r>
              <a:rPr lang="en-US" sz="2400" dirty="0" smtClean="0"/>
              <a:t>procedures, but may also be submitted directly to the DOE Director, Office of Classification, at any time.</a:t>
            </a:r>
          </a:p>
          <a:p>
            <a:pPr>
              <a:spcBef>
                <a:spcPts val="0"/>
              </a:spcBef>
              <a:spcAft>
                <a:spcPts val="1200"/>
              </a:spcAft>
            </a:pPr>
            <a:r>
              <a:rPr lang="en-US" sz="2400" dirty="0" smtClean="0"/>
              <a:t>Under no circumstances is the person subject to retribution.</a:t>
            </a:r>
          </a:p>
        </p:txBody>
      </p:sp>
      <p:sp>
        <p:nvSpPr>
          <p:cNvPr id="53250" name="Slide Number Placeholder 5"/>
          <p:cNvSpPr>
            <a:spLocks noGrp="1"/>
          </p:cNvSpPr>
          <p:nvPr>
            <p:ph type="sldNum" sz="quarter" idx="12"/>
          </p:nvPr>
        </p:nvSpPr>
        <p:spPr/>
        <p:txBody>
          <a:bodyPr/>
          <a:lstStyle/>
          <a:p>
            <a:pPr>
              <a:defRPr/>
            </a:pPr>
            <a:fld id="{D10E1F6F-E1A2-4277-9AF5-0647DA48A85C}" type="slidenum">
              <a:rPr lang="en-US"/>
              <a:pPr>
                <a:defRPr/>
              </a:pPr>
              <a:t>25</a:t>
            </a:fld>
            <a:endParaRPr lang="en-US"/>
          </a:p>
        </p:txBody>
      </p:sp>
    </p:spTree>
    <p:extLst>
      <p:ext uri="{BB962C8B-B14F-4D97-AF65-F5344CB8AC3E}">
        <p14:creationId xmlns:p14="http://schemas.microsoft.com/office/powerpoint/2010/main" val="142117528"/>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Access to RD, FRD, and </a:t>
            </a:r>
            <a:r>
              <a:rPr lang="en-US" dirty="0" smtClean="0"/>
              <a:t>TFNI</a:t>
            </a:r>
            <a:endParaRPr lang="en-US" dirty="0"/>
          </a:p>
        </p:txBody>
      </p:sp>
      <p:sp>
        <p:nvSpPr>
          <p:cNvPr id="41988" name="Rectangle 3"/>
          <p:cNvSpPr>
            <a:spLocks noGrp="1" noChangeArrowheads="1"/>
          </p:cNvSpPr>
          <p:nvPr>
            <p:ph idx="1"/>
          </p:nvPr>
        </p:nvSpPr>
        <p:spPr>
          <a:xfrm>
            <a:off x="762000" y="2057400"/>
            <a:ext cx="7620000" cy="4068763"/>
          </a:xfrm>
        </p:spPr>
        <p:txBody>
          <a:bodyPr>
            <a:normAutofit/>
          </a:bodyPr>
          <a:lstStyle/>
          <a:p>
            <a:pPr marL="463550" indent="-463550">
              <a:spcBef>
                <a:spcPct val="0"/>
              </a:spcBef>
              <a:spcAft>
                <a:spcPct val="75000"/>
              </a:spcAft>
            </a:pPr>
            <a:r>
              <a:rPr lang="en-US" sz="2800" dirty="0" smtClean="0"/>
              <a:t>Must have a need to know and appropriate clearance</a:t>
            </a:r>
          </a:p>
          <a:p>
            <a:pPr marL="863600" lvl="1" indent="-463550">
              <a:spcBef>
                <a:spcPct val="0"/>
              </a:spcBef>
              <a:spcAft>
                <a:spcPct val="75000"/>
              </a:spcAft>
            </a:pPr>
            <a:r>
              <a:rPr lang="en-US" sz="2400" dirty="0" smtClean="0"/>
              <a:t>Check </a:t>
            </a:r>
            <a:r>
              <a:rPr lang="en-US" sz="2400" dirty="0"/>
              <a:t>with your supervisor or your agency security office if you have any doubt as to an individual’s “need-to-know.” </a:t>
            </a:r>
            <a:endParaRPr lang="en-US" sz="2400" dirty="0" smtClean="0"/>
          </a:p>
          <a:p>
            <a:pPr marL="863600" lvl="1" indent="-463550">
              <a:spcBef>
                <a:spcPct val="0"/>
              </a:spcBef>
              <a:spcAft>
                <a:spcPct val="75000"/>
              </a:spcAft>
            </a:pPr>
            <a:r>
              <a:rPr lang="en-US" sz="2400" dirty="0" smtClean="0"/>
              <a:t>Additional access authorization may apply </a:t>
            </a:r>
            <a:br>
              <a:rPr lang="en-US" sz="2400" dirty="0" smtClean="0"/>
            </a:br>
            <a:r>
              <a:rPr lang="en-US" sz="2400" dirty="0" smtClean="0"/>
              <a:t>(e.g., Sigma)</a:t>
            </a:r>
          </a:p>
          <a:p>
            <a:pPr marL="0" indent="0">
              <a:spcBef>
                <a:spcPct val="0"/>
              </a:spcBef>
              <a:spcAft>
                <a:spcPct val="75000"/>
              </a:spcAft>
              <a:buNone/>
            </a:pPr>
            <a:endParaRPr lang="en-US" dirty="0" smtClean="0"/>
          </a:p>
        </p:txBody>
      </p:sp>
      <p:sp>
        <p:nvSpPr>
          <p:cNvPr id="36866" name="Slide Number Placeholder 5"/>
          <p:cNvSpPr>
            <a:spLocks noGrp="1"/>
          </p:cNvSpPr>
          <p:nvPr>
            <p:ph type="sldNum" sz="quarter" idx="12"/>
          </p:nvPr>
        </p:nvSpPr>
        <p:spPr/>
        <p:txBody>
          <a:bodyPr/>
          <a:lstStyle/>
          <a:p>
            <a:pPr>
              <a:defRPr/>
            </a:pPr>
            <a:fld id="{051CF97B-6728-4AD0-85CB-9AC972798993}" type="slidenum">
              <a:rPr lang="en-US"/>
              <a:pPr>
                <a:defRPr/>
              </a:pPr>
              <a:t>26</a:t>
            </a:fld>
            <a:endParaRPr lang="en-US"/>
          </a:p>
        </p:txBody>
      </p:sp>
    </p:spTree>
    <p:extLst>
      <p:ext uri="{BB962C8B-B14F-4D97-AF65-F5344CB8AC3E}">
        <p14:creationId xmlns:p14="http://schemas.microsoft.com/office/powerpoint/2010/main" val="687263867"/>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4000" dirty="0">
                <a:solidFill>
                  <a:srgbClr val="002F8E"/>
                </a:solidFill>
              </a:rPr>
              <a:t>Access Requirements </a:t>
            </a:r>
            <a:br>
              <a:rPr lang="en-US" sz="4000" dirty="0">
                <a:solidFill>
                  <a:srgbClr val="002F8E"/>
                </a:solidFill>
              </a:rPr>
            </a:br>
            <a:r>
              <a:rPr lang="en-US" sz="4000" dirty="0">
                <a:solidFill>
                  <a:srgbClr val="002F8E"/>
                </a:solidFill>
              </a:rPr>
              <a:t>- non DoD agencies</a:t>
            </a:r>
          </a:p>
        </p:txBody>
      </p:sp>
      <p:sp>
        <p:nvSpPr>
          <p:cNvPr id="4" name="Content Placeholder 3"/>
          <p:cNvSpPr>
            <a:spLocks noGrp="1"/>
          </p:cNvSpPr>
          <p:nvPr>
            <p:ph idx="1"/>
          </p:nvPr>
        </p:nvSpPr>
        <p:spPr>
          <a:xfrm>
            <a:off x="609600" y="2017475"/>
            <a:ext cx="7848600" cy="4297363"/>
          </a:xfrm>
        </p:spPr>
        <p:txBody>
          <a:bodyPr>
            <a:normAutofit fontScale="40000" lnSpcReduction="20000"/>
          </a:bodyPr>
          <a:lstStyle/>
          <a:p>
            <a:pPr>
              <a:buNone/>
              <a:tabLst>
                <a:tab pos="3881438" algn="ctr"/>
                <a:tab pos="5427663" algn="ctr"/>
                <a:tab pos="7608888" algn="ctr"/>
              </a:tabLst>
              <a:defRPr/>
            </a:pPr>
            <a:r>
              <a:rPr lang="en-US" sz="6000" dirty="0"/>
              <a:t> </a:t>
            </a:r>
            <a:r>
              <a:rPr lang="en-US" sz="6400" i="1" dirty="0"/>
              <a:t>Category	Top </a:t>
            </a:r>
            <a:r>
              <a:rPr lang="en-US" sz="6400" i="1" dirty="0" smtClean="0"/>
              <a:t>Secret	Secret</a:t>
            </a:r>
            <a:r>
              <a:rPr lang="en-US" sz="6400" i="1" dirty="0"/>
              <a:t>	Confidential</a:t>
            </a:r>
          </a:p>
          <a:p>
            <a:pPr>
              <a:tabLst>
                <a:tab pos="3881438" algn="ctr"/>
                <a:tab pos="5780088" algn="ctr"/>
                <a:tab pos="7608888" algn="ctr"/>
              </a:tabLst>
              <a:defRPr/>
            </a:pPr>
            <a:endParaRPr lang="en-US" sz="5600" dirty="0"/>
          </a:p>
          <a:p>
            <a:pPr>
              <a:buNone/>
              <a:tabLst>
                <a:tab pos="3881438" algn="ctr"/>
                <a:tab pos="5427663" algn="ctr"/>
                <a:tab pos="6916738" algn="ctr"/>
              </a:tabLst>
              <a:defRPr/>
            </a:pPr>
            <a:r>
              <a:rPr lang="en-US" sz="5600" dirty="0"/>
              <a:t>Restricted Data	</a:t>
            </a:r>
            <a:r>
              <a:rPr lang="en-US" sz="5600" dirty="0" smtClean="0"/>
              <a:t>Q</a:t>
            </a:r>
            <a:r>
              <a:rPr lang="en-US" sz="5600" dirty="0"/>
              <a:t>	</a:t>
            </a:r>
            <a:r>
              <a:rPr lang="en-US" sz="5600" dirty="0" smtClean="0"/>
              <a:t>Q</a:t>
            </a:r>
            <a:r>
              <a:rPr lang="en-US" sz="5600" dirty="0"/>
              <a:t>	</a:t>
            </a:r>
            <a:r>
              <a:rPr lang="en-US" sz="5600" dirty="0" smtClean="0"/>
              <a:t>L</a:t>
            </a:r>
            <a:endParaRPr lang="en-US" sz="5600" dirty="0"/>
          </a:p>
          <a:p>
            <a:pPr>
              <a:buNone/>
              <a:tabLst>
                <a:tab pos="3881438" algn="ctr"/>
                <a:tab pos="5780088" algn="ctr"/>
                <a:tab pos="7608888" algn="ctr"/>
              </a:tabLst>
              <a:defRPr/>
            </a:pPr>
            <a:r>
              <a:rPr lang="en-US" sz="5600" dirty="0"/>
              <a:t>	</a:t>
            </a:r>
          </a:p>
          <a:p>
            <a:pPr>
              <a:buNone/>
              <a:tabLst>
                <a:tab pos="3881438" algn="ctr"/>
                <a:tab pos="4748213" algn="ctr"/>
                <a:tab pos="7608888" algn="ctr"/>
              </a:tabLst>
              <a:defRPr/>
            </a:pPr>
            <a:r>
              <a:rPr lang="en-US" sz="5600" dirty="0"/>
              <a:t>Formerly Restricted Data		Same as NSI </a:t>
            </a:r>
          </a:p>
          <a:p>
            <a:pPr>
              <a:buNone/>
              <a:tabLst>
                <a:tab pos="4911725" algn="ctr"/>
                <a:tab pos="5884863" algn="ctr"/>
                <a:tab pos="7608888" algn="ctr"/>
              </a:tabLst>
              <a:defRPr/>
            </a:pPr>
            <a:r>
              <a:rPr lang="en-US" sz="6400" dirty="0"/>
              <a:t>		</a:t>
            </a:r>
            <a:r>
              <a:rPr lang="en-US" sz="4000" dirty="0"/>
              <a:t>			</a:t>
            </a:r>
          </a:p>
          <a:p>
            <a:pPr>
              <a:buNone/>
              <a:tabLst>
                <a:tab pos="3881438" algn="ctr"/>
                <a:tab pos="4748213" algn="ctr"/>
                <a:tab pos="7608888" algn="ctr"/>
              </a:tabLst>
              <a:defRPr/>
            </a:pPr>
            <a:r>
              <a:rPr lang="en-US" sz="5600" dirty="0"/>
              <a:t>Transclassified Foreign </a:t>
            </a:r>
            <a:br>
              <a:rPr lang="en-US" sz="5600" dirty="0"/>
            </a:br>
            <a:r>
              <a:rPr lang="en-US" sz="5600" dirty="0"/>
              <a:t>Nuclear Information</a:t>
            </a:r>
            <a:r>
              <a:rPr lang="en-US" sz="4000" dirty="0"/>
              <a:t>	</a:t>
            </a:r>
            <a:r>
              <a:rPr lang="en-US" sz="3600" dirty="0"/>
              <a:t> 	</a:t>
            </a:r>
            <a:r>
              <a:rPr lang="en-US" sz="5600" dirty="0"/>
              <a:t>Same as NSI</a:t>
            </a:r>
          </a:p>
          <a:p>
            <a:pPr>
              <a:buNone/>
              <a:tabLst>
                <a:tab pos="3881438" algn="ctr"/>
                <a:tab pos="5780088" algn="ctr"/>
                <a:tab pos="7608888" algn="ctr"/>
              </a:tabLst>
              <a:defRPr/>
            </a:pPr>
            <a:endParaRPr lang="en-US" sz="4800" dirty="0" smtClean="0"/>
          </a:p>
          <a:p>
            <a:pPr>
              <a:buNone/>
              <a:tabLst>
                <a:tab pos="3881438" algn="ctr"/>
                <a:tab pos="5780088" algn="ctr"/>
                <a:tab pos="7608888" algn="ctr"/>
              </a:tabLst>
              <a:defRPr/>
            </a:pPr>
            <a:r>
              <a:rPr lang="en-US" sz="4800" dirty="0" smtClean="0"/>
              <a:t>Certain RD and FRD may require additional access authorizations</a:t>
            </a:r>
          </a:p>
        </p:txBody>
      </p:sp>
      <p:sp>
        <p:nvSpPr>
          <p:cNvPr id="159746" name="Slide Number Placeholder 5"/>
          <p:cNvSpPr>
            <a:spLocks noGrp="1"/>
          </p:cNvSpPr>
          <p:nvPr>
            <p:ph type="sldNum" sz="quarter" idx="12"/>
          </p:nvPr>
        </p:nvSpPr>
        <p:spPr>
          <a:noFill/>
        </p:spPr>
        <p:txBody>
          <a:bodyPr/>
          <a:lstStyle/>
          <a:p>
            <a:fld id="{0C26A908-AF23-4064-8A41-EB50AD850BB5}" type="slidenum">
              <a:rPr lang="en-US" smtClean="0"/>
              <a:pPr/>
              <a:t>27</a:t>
            </a:fld>
            <a:endParaRPr lang="en-US" smtClean="0"/>
          </a:p>
        </p:txBody>
      </p:sp>
    </p:spTree>
    <p:extLst>
      <p:ext uri="{BB962C8B-B14F-4D97-AF65-F5344CB8AC3E}">
        <p14:creationId xmlns:p14="http://schemas.microsoft.com/office/powerpoint/2010/main" val="2675304119"/>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200" y="533400"/>
            <a:ext cx="7010400" cy="1143000"/>
          </a:xfrm>
        </p:spPr>
        <p:txBody>
          <a:bodyPr>
            <a:noAutofit/>
          </a:bodyPr>
          <a:lstStyle/>
          <a:p>
            <a:r>
              <a:rPr lang="en-US" sz="4000" dirty="0">
                <a:solidFill>
                  <a:srgbClr val="002F8E"/>
                </a:solidFill>
              </a:rPr>
              <a:t>RD Access Requirements </a:t>
            </a:r>
            <a:br>
              <a:rPr lang="en-US" sz="4000" dirty="0">
                <a:solidFill>
                  <a:srgbClr val="002F8E"/>
                </a:solidFill>
              </a:rPr>
            </a:br>
            <a:r>
              <a:rPr lang="en-US" sz="4000" dirty="0">
                <a:solidFill>
                  <a:srgbClr val="002F8E"/>
                </a:solidFill>
              </a:rPr>
              <a:t>- DoD</a:t>
            </a:r>
          </a:p>
        </p:txBody>
      </p:sp>
      <p:sp>
        <p:nvSpPr>
          <p:cNvPr id="5" name="Content Placeholder 4"/>
          <p:cNvSpPr>
            <a:spLocks noGrp="1"/>
          </p:cNvSpPr>
          <p:nvPr>
            <p:ph idx="1"/>
          </p:nvPr>
        </p:nvSpPr>
        <p:spPr>
          <a:xfrm>
            <a:off x="914400" y="2667000"/>
            <a:ext cx="7696200" cy="3230563"/>
          </a:xfrm>
        </p:spPr>
        <p:txBody>
          <a:bodyPr>
            <a:normAutofit/>
          </a:bodyPr>
          <a:lstStyle/>
          <a:p>
            <a:pPr marL="1588" indent="-1588" algn="ctr">
              <a:spcBef>
                <a:spcPct val="50000"/>
              </a:spcBef>
              <a:buFont typeface="Monotype Sorts" pitchFamily="2" charset="2"/>
              <a:buNone/>
              <a:defRPr/>
            </a:pPr>
            <a:r>
              <a:rPr lang="en-US" dirty="0">
                <a:solidFill>
                  <a:srgbClr val="C00000"/>
                </a:solidFill>
              </a:rPr>
              <a:t>	Refer to DoD Instruction 5210.02 or </a:t>
            </a:r>
            <a:r>
              <a:rPr lang="en-US" dirty="0" smtClean="0">
                <a:solidFill>
                  <a:srgbClr val="C00000"/>
                </a:solidFill>
              </a:rPr>
              <a:t/>
            </a:r>
            <a:br>
              <a:rPr lang="en-US" dirty="0" smtClean="0">
                <a:solidFill>
                  <a:srgbClr val="C00000"/>
                </a:solidFill>
              </a:rPr>
            </a:br>
            <a:r>
              <a:rPr lang="en-US" dirty="0" smtClean="0">
                <a:solidFill>
                  <a:srgbClr val="C00000"/>
                </a:solidFill>
              </a:rPr>
              <a:t>contact DASD(NM)</a:t>
            </a:r>
            <a:endParaRPr lang="en-US" dirty="0">
              <a:solidFill>
                <a:srgbClr val="C00000"/>
              </a:solidFill>
            </a:endParaRPr>
          </a:p>
        </p:txBody>
      </p:sp>
      <p:sp>
        <p:nvSpPr>
          <p:cNvPr id="38914" name="Slide Number Placeholder 5"/>
          <p:cNvSpPr>
            <a:spLocks noGrp="1"/>
          </p:cNvSpPr>
          <p:nvPr>
            <p:ph type="sldNum" sz="quarter" idx="12"/>
          </p:nvPr>
        </p:nvSpPr>
        <p:spPr/>
        <p:txBody>
          <a:bodyPr/>
          <a:lstStyle/>
          <a:p>
            <a:pPr>
              <a:defRPr/>
            </a:pPr>
            <a:fld id="{48CDFD50-CD84-4C91-B71F-EEEE48949247}" type="slidenum">
              <a:rPr lang="en-US"/>
              <a:pPr>
                <a:defRPr/>
              </a:pPr>
              <a:t>28</a:t>
            </a:fld>
            <a:endParaRPr lang="en-US" dirty="0"/>
          </a:p>
        </p:txBody>
      </p:sp>
    </p:spTree>
    <p:extLst>
      <p:ext uri="{BB962C8B-B14F-4D97-AF65-F5344CB8AC3E}">
        <p14:creationId xmlns:p14="http://schemas.microsoft.com/office/powerpoint/2010/main" val="1768154187"/>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p:txBody>
          <a:bodyPr>
            <a:noAutofit/>
          </a:bodyPr>
          <a:lstStyle/>
          <a:p>
            <a:pPr algn="l"/>
            <a:r>
              <a:rPr lang="en-US" sz="4000" dirty="0" smtClean="0">
                <a:solidFill>
                  <a:srgbClr val="002F8E"/>
                </a:solidFill>
              </a:rPr>
              <a:t>Potential for Mismarked </a:t>
            </a:r>
            <a:r>
              <a:rPr lang="en-US" sz="4000" dirty="0">
                <a:solidFill>
                  <a:srgbClr val="002F8E"/>
                </a:solidFill>
              </a:rPr>
              <a:t>Matter</a:t>
            </a:r>
          </a:p>
        </p:txBody>
      </p:sp>
      <p:sp>
        <p:nvSpPr>
          <p:cNvPr id="52228" name="Rectangle 3"/>
          <p:cNvSpPr>
            <a:spLocks noGrp="1" noChangeArrowheads="1"/>
          </p:cNvSpPr>
          <p:nvPr>
            <p:ph idx="1"/>
          </p:nvPr>
        </p:nvSpPr>
        <p:spPr>
          <a:xfrm>
            <a:off x="762000" y="1905000"/>
            <a:ext cx="7848600" cy="4297363"/>
          </a:xfrm>
        </p:spPr>
        <p:txBody>
          <a:bodyPr>
            <a:noAutofit/>
          </a:bodyPr>
          <a:lstStyle/>
          <a:p>
            <a:pPr marL="457200" indent="-406400">
              <a:spcBef>
                <a:spcPts val="0"/>
              </a:spcBef>
              <a:spcAft>
                <a:spcPts val="600"/>
              </a:spcAft>
              <a:buClr>
                <a:schemeClr val="accent1">
                  <a:lumMod val="75000"/>
                </a:schemeClr>
              </a:buClr>
            </a:pPr>
            <a:r>
              <a:rPr lang="en-US" sz="2400" b="1" dirty="0" smtClean="0"/>
              <a:t>RD</a:t>
            </a:r>
            <a:r>
              <a:rPr lang="en-US" sz="2400" b="1" dirty="0"/>
              <a:t> </a:t>
            </a:r>
            <a:r>
              <a:rPr lang="en-US" sz="2400" b="1" dirty="0" smtClean="0"/>
              <a:t>or FRD: </a:t>
            </a:r>
            <a:r>
              <a:rPr lang="en-US" sz="2000" dirty="0"/>
              <a:t>T</a:t>
            </a:r>
            <a:r>
              <a:rPr lang="en-US" sz="2000" dirty="0" smtClean="0"/>
              <a:t>here may </a:t>
            </a:r>
            <a:r>
              <a:rPr lang="en-US" sz="2000" dirty="0"/>
              <a:t>be </a:t>
            </a:r>
            <a:r>
              <a:rPr lang="en-US" sz="2000" dirty="0" smtClean="0"/>
              <a:t>matter that contains RD or FRD information that is not marked RD or FRD</a:t>
            </a:r>
          </a:p>
          <a:p>
            <a:pPr marL="457200" indent="-406400">
              <a:spcBef>
                <a:spcPts val="0"/>
              </a:spcBef>
              <a:spcAft>
                <a:spcPts val="600"/>
              </a:spcAft>
              <a:buClr>
                <a:schemeClr val="accent1">
                  <a:lumMod val="75000"/>
                </a:schemeClr>
              </a:buClr>
            </a:pPr>
            <a:endParaRPr lang="en-US" sz="300" dirty="0"/>
          </a:p>
          <a:p>
            <a:pPr marL="457200" indent="-406400">
              <a:spcBef>
                <a:spcPts val="0"/>
              </a:spcBef>
              <a:spcAft>
                <a:spcPts val="600"/>
              </a:spcAft>
              <a:buClr>
                <a:schemeClr val="accent1">
                  <a:lumMod val="75000"/>
                </a:schemeClr>
              </a:buClr>
            </a:pPr>
            <a:r>
              <a:rPr lang="en-US" sz="2400" b="1" dirty="0" smtClean="0">
                <a:latin typeface="Calibri" pitchFamily="34" charset="0"/>
              </a:rPr>
              <a:t>TFNI:</a:t>
            </a:r>
            <a:r>
              <a:rPr lang="en-US" sz="2400" dirty="0" smtClean="0">
                <a:latin typeface="Calibri" pitchFamily="34" charset="0"/>
              </a:rPr>
              <a:t> </a:t>
            </a:r>
          </a:p>
          <a:p>
            <a:pPr marL="857250" lvl="1" indent="-406400">
              <a:spcBef>
                <a:spcPts val="0"/>
              </a:spcBef>
              <a:spcAft>
                <a:spcPts val="600"/>
              </a:spcAft>
              <a:buClr>
                <a:schemeClr val="accent1">
                  <a:lumMod val="75000"/>
                </a:schemeClr>
              </a:buClr>
            </a:pPr>
            <a:r>
              <a:rPr lang="en-US" sz="2000" dirty="0" smtClean="0">
                <a:latin typeface="Calibri" pitchFamily="34" charset="0"/>
              </a:rPr>
              <a:t>Did not have special designation or unique marking prior to 2010</a:t>
            </a:r>
          </a:p>
          <a:p>
            <a:pPr marL="857250" lvl="1" indent="-406400">
              <a:spcBef>
                <a:spcPts val="0"/>
              </a:spcBef>
              <a:spcAft>
                <a:spcPts val="600"/>
              </a:spcAft>
              <a:buClr>
                <a:schemeClr val="accent1">
                  <a:lumMod val="75000"/>
                </a:schemeClr>
              </a:buClr>
            </a:pPr>
            <a:r>
              <a:rPr lang="en-US" sz="2000" dirty="0" smtClean="0">
                <a:latin typeface="Calibri" pitchFamily="34" charset="0"/>
              </a:rPr>
              <a:t>Matter </a:t>
            </a:r>
            <a:r>
              <a:rPr lang="en-US" sz="2000" dirty="0">
                <a:latin typeface="Calibri" pitchFamily="34" charset="0"/>
              </a:rPr>
              <a:t>containing TFNI </a:t>
            </a:r>
            <a:r>
              <a:rPr lang="en-US" sz="2000" dirty="0" smtClean="0">
                <a:latin typeface="Calibri" pitchFamily="34" charset="0"/>
              </a:rPr>
              <a:t>was previously (and may still be erroneously) marked as </a:t>
            </a:r>
            <a:r>
              <a:rPr lang="en-US" sz="2000" dirty="0">
                <a:latin typeface="Calibri" pitchFamily="34" charset="0"/>
              </a:rPr>
              <a:t>NSI </a:t>
            </a:r>
            <a:r>
              <a:rPr lang="en-US" sz="2000" dirty="0" smtClean="0">
                <a:latin typeface="Calibri" pitchFamily="34" charset="0"/>
              </a:rPr>
              <a:t>with “25X2” or “50X2-WMD” declassification </a:t>
            </a:r>
            <a:r>
              <a:rPr lang="en-US" sz="2000" dirty="0">
                <a:latin typeface="Calibri" pitchFamily="34" charset="0"/>
              </a:rPr>
              <a:t>instructions </a:t>
            </a:r>
          </a:p>
          <a:p>
            <a:pPr marL="457200" indent="-406400">
              <a:spcBef>
                <a:spcPts val="0"/>
              </a:spcBef>
              <a:spcAft>
                <a:spcPts val="600"/>
              </a:spcAft>
              <a:buClr>
                <a:schemeClr val="accent1">
                  <a:lumMod val="75000"/>
                </a:schemeClr>
              </a:buClr>
            </a:pPr>
            <a:endParaRPr lang="en-US" sz="500" dirty="0" smtClean="0"/>
          </a:p>
          <a:p>
            <a:pPr marL="50800" indent="0">
              <a:spcBef>
                <a:spcPts val="0"/>
              </a:spcBef>
              <a:spcAft>
                <a:spcPts val="600"/>
              </a:spcAft>
              <a:buClr>
                <a:schemeClr val="accent1">
                  <a:lumMod val="75000"/>
                </a:schemeClr>
              </a:buClr>
              <a:buNone/>
            </a:pPr>
            <a:r>
              <a:rPr lang="en-US" sz="1800" dirty="0" smtClean="0">
                <a:solidFill>
                  <a:srgbClr val="FF0000"/>
                </a:solidFill>
              </a:rPr>
              <a:t>To ensure that all matter containing RD, FRD, and TFNI is reviewed by the appropriate authority, matter that </a:t>
            </a:r>
            <a:r>
              <a:rPr lang="en-US" sz="1800" u="sng" dirty="0">
                <a:solidFill>
                  <a:srgbClr val="FF0000"/>
                </a:solidFill>
              </a:rPr>
              <a:t>MAY</a:t>
            </a:r>
            <a:r>
              <a:rPr lang="en-US" sz="1800" dirty="0">
                <a:solidFill>
                  <a:srgbClr val="FF0000"/>
                </a:solidFill>
              </a:rPr>
              <a:t> contain </a:t>
            </a:r>
            <a:r>
              <a:rPr lang="en-US" sz="1800" dirty="0" smtClean="0">
                <a:solidFill>
                  <a:srgbClr val="FF0000"/>
                </a:solidFill>
              </a:rPr>
              <a:t>RD, FRD, or TFNI </a:t>
            </a:r>
            <a:r>
              <a:rPr lang="en-US" sz="1800" u="sng" dirty="0" smtClean="0">
                <a:solidFill>
                  <a:srgbClr val="FF0000"/>
                </a:solidFill>
              </a:rPr>
              <a:t>MUST</a:t>
            </a:r>
            <a:r>
              <a:rPr lang="en-US" sz="1800" dirty="0" smtClean="0">
                <a:solidFill>
                  <a:srgbClr val="FF0000"/>
                </a:solidFill>
              </a:rPr>
              <a:t> be referred to DOE prior to public release (potential FRD may be referred to DoD)</a:t>
            </a:r>
            <a:endParaRPr lang="en-US" sz="1600" u="sng" dirty="0" smtClean="0">
              <a:solidFill>
                <a:srgbClr val="FFFF00"/>
              </a:solidFill>
            </a:endParaRPr>
          </a:p>
        </p:txBody>
      </p:sp>
      <p:sp>
        <p:nvSpPr>
          <p:cNvPr id="49154" name="Slide Number Placeholder 5"/>
          <p:cNvSpPr>
            <a:spLocks noGrp="1"/>
          </p:cNvSpPr>
          <p:nvPr>
            <p:ph type="sldNum" sz="quarter" idx="12"/>
          </p:nvPr>
        </p:nvSpPr>
        <p:spPr/>
        <p:txBody>
          <a:bodyPr/>
          <a:lstStyle/>
          <a:p>
            <a:pPr>
              <a:defRPr/>
            </a:pPr>
            <a:fld id="{84A23F23-FC83-4E7E-8839-255BA300BDBE}" type="slidenum">
              <a:rPr lang="en-US"/>
              <a:pPr>
                <a:defRPr/>
              </a:pPr>
              <a:t>29</a:t>
            </a:fld>
            <a:endParaRPr lang="en-US"/>
          </a:p>
        </p:txBody>
      </p:sp>
    </p:spTree>
    <p:extLst>
      <p:ext uri="{BB962C8B-B14F-4D97-AF65-F5344CB8AC3E}">
        <p14:creationId xmlns:p14="http://schemas.microsoft.com/office/powerpoint/2010/main" val="147170978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 the Purpose</a:t>
            </a:r>
          </a:p>
        </p:txBody>
      </p:sp>
      <p:sp>
        <p:nvSpPr>
          <p:cNvPr id="7172" name="Rectangle 3"/>
          <p:cNvSpPr>
            <a:spLocks noGrp="1" noChangeArrowheads="1"/>
          </p:cNvSpPr>
          <p:nvPr>
            <p:ph idx="1"/>
          </p:nvPr>
        </p:nvSpPr>
        <p:spPr>
          <a:xfrm>
            <a:off x="762000" y="2209800"/>
            <a:ext cx="7620000" cy="3916363"/>
          </a:xfrm>
        </p:spPr>
        <p:txBody>
          <a:bodyPr>
            <a:normAutofit/>
          </a:bodyPr>
          <a:lstStyle/>
          <a:p>
            <a:pPr>
              <a:spcAft>
                <a:spcPct val="50000"/>
              </a:spcAft>
            </a:pPr>
            <a:r>
              <a:rPr lang="en-US" sz="2800" dirty="0" smtClean="0"/>
              <a:t>This </a:t>
            </a:r>
            <a:r>
              <a:rPr lang="en-US" sz="2800" dirty="0"/>
              <a:t>briefing does </a:t>
            </a:r>
            <a:r>
              <a:rPr lang="en-US" sz="2800" u="sng" dirty="0">
                <a:solidFill>
                  <a:srgbClr val="C00000"/>
                </a:solidFill>
              </a:rPr>
              <a:t>not</a:t>
            </a:r>
            <a:r>
              <a:rPr lang="en-US" sz="2800" dirty="0">
                <a:solidFill>
                  <a:srgbClr val="C00000"/>
                </a:solidFill>
              </a:rPr>
              <a:t> </a:t>
            </a:r>
            <a:r>
              <a:rPr lang="en-US" sz="2800" dirty="0"/>
              <a:t>authorize you to classify or declassify </a:t>
            </a:r>
            <a:r>
              <a:rPr lang="en-US" sz="2800" dirty="0" smtClean="0"/>
              <a:t>matter containing </a:t>
            </a:r>
            <a:r>
              <a:rPr lang="en-US" sz="2800" dirty="0"/>
              <a:t>RD, FRD, or TFNI</a:t>
            </a:r>
          </a:p>
          <a:p>
            <a:pPr marL="0" indent="1588" algn="ctr">
              <a:lnSpc>
                <a:spcPct val="120000"/>
              </a:lnSpc>
              <a:spcBef>
                <a:spcPts val="600"/>
              </a:spcBef>
              <a:spcAft>
                <a:spcPts val="1200"/>
              </a:spcAft>
              <a:buFont typeface="Wingdings" pitchFamily="2" charset="2"/>
              <a:buNone/>
            </a:pPr>
            <a:r>
              <a:rPr lang="en-US" sz="2400" b="1" dirty="0" smtClean="0">
                <a:solidFill>
                  <a:srgbClr val="C00000"/>
                </a:solidFill>
              </a:rPr>
              <a:t>Contact your Restricted Data Management Official (RDMO) or an Associate Restricted Data Management Official (ARDMO) if you need to classify or declassify matter containing RD or FRD.</a:t>
            </a:r>
          </a:p>
        </p:txBody>
      </p:sp>
      <p:sp>
        <p:nvSpPr>
          <p:cNvPr id="6146" name="Slide Number Placeholder 5"/>
          <p:cNvSpPr>
            <a:spLocks noGrp="1"/>
          </p:cNvSpPr>
          <p:nvPr>
            <p:ph type="sldNum" sz="quarter" idx="12"/>
          </p:nvPr>
        </p:nvSpPr>
        <p:spPr/>
        <p:txBody>
          <a:bodyPr/>
          <a:lstStyle/>
          <a:p>
            <a:pPr>
              <a:defRPr/>
            </a:pPr>
            <a:fld id="{D8FEF0F7-BE02-436A-8B3B-16E36E860B55}" type="slidenum">
              <a:rPr lang="en-US"/>
              <a:pPr>
                <a:defRPr/>
              </a:pPr>
              <a:t>3</a:t>
            </a:fld>
            <a:endParaRPr lang="en-US"/>
          </a:p>
        </p:txBody>
      </p:sp>
    </p:spTree>
    <p:extLst>
      <p:ext uri="{BB962C8B-B14F-4D97-AF65-F5344CB8AC3E}">
        <p14:creationId xmlns:p14="http://schemas.microsoft.com/office/powerpoint/2010/main" val="3979522315"/>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Considerations</a:t>
            </a:r>
          </a:p>
        </p:txBody>
      </p:sp>
      <p:sp>
        <p:nvSpPr>
          <p:cNvPr id="53252" name="Rectangle 3"/>
          <p:cNvSpPr>
            <a:spLocks noGrp="1" noChangeArrowheads="1"/>
          </p:cNvSpPr>
          <p:nvPr>
            <p:ph idx="1"/>
          </p:nvPr>
        </p:nvSpPr>
        <p:spPr>
          <a:xfrm>
            <a:off x="838200" y="2286000"/>
            <a:ext cx="7620000" cy="2438400"/>
          </a:xfrm>
          <a:noFill/>
        </p:spPr>
        <p:txBody>
          <a:bodyPr>
            <a:normAutofit/>
          </a:bodyPr>
          <a:lstStyle/>
          <a:p>
            <a:pPr marL="347663" indent="-347663">
              <a:spcBef>
                <a:spcPct val="0"/>
              </a:spcBef>
              <a:spcAft>
                <a:spcPct val="45000"/>
              </a:spcAft>
            </a:pPr>
            <a:r>
              <a:rPr lang="en-US" sz="2800" dirty="0" smtClean="0"/>
              <a:t>International exchange of RD/FRD</a:t>
            </a:r>
          </a:p>
          <a:p>
            <a:pPr marL="347663" indent="-347663">
              <a:spcBef>
                <a:spcPct val="0"/>
              </a:spcBef>
              <a:spcAft>
                <a:spcPct val="45000"/>
              </a:spcAft>
            </a:pPr>
            <a:r>
              <a:rPr lang="en-US" sz="2800" dirty="0" smtClean="0"/>
              <a:t>“No comment” policy</a:t>
            </a:r>
          </a:p>
          <a:p>
            <a:pPr marL="347663" indent="-347663">
              <a:spcBef>
                <a:spcPct val="0"/>
              </a:spcBef>
              <a:spcAft>
                <a:spcPct val="45000"/>
              </a:spcAft>
            </a:pPr>
            <a:r>
              <a:rPr lang="en-US" sz="2800" dirty="0" smtClean="0"/>
              <a:t>Sanctions</a:t>
            </a:r>
          </a:p>
        </p:txBody>
      </p:sp>
      <p:sp>
        <p:nvSpPr>
          <p:cNvPr id="50178" name="Slide Number Placeholder 5"/>
          <p:cNvSpPr>
            <a:spLocks noGrp="1"/>
          </p:cNvSpPr>
          <p:nvPr>
            <p:ph type="sldNum" sz="quarter" idx="12"/>
          </p:nvPr>
        </p:nvSpPr>
        <p:spPr/>
        <p:txBody>
          <a:bodyPr/>
          <a:lstStyle/>
          <a:p>
            <a:pPr>
              <a:defRPr/>
            </a:pPr>
            <a:fld id="{287B3509-32FE-404A-95B9-2067132C54B2}" type="slidenum">
              <a:rPr lang="en-US"/>
              <a:pPr>
                <a:defRPr/>
              </a:pPr>
              <a:t>30</a:t>
            </a:fld>
            <a:endParaRPr lang="en-US"/>
          </a:p>
        </p:txBody>
      </p:sp>
    </p:spTree>
    <p:extLst>
      <p:ext uri="{BB962C8B-B14F-4D97-AF65-F5344CB8AC3E}">
        <p14:creationId xmlns:p14="http://schemas.microsoft.com/office/powerpoint/2010/main" val="2428902121"/>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International Exchange Limitations</a:t>
            </a:r>
          </a:p>
        </p:txBody>
      </p:sp>
      <p:sp>
        <p:nvSpPr>
          <p:cNvPr id="54276" name="Rectangle 3"/>
          <p:cNvSpPr>
            <a:spLocks noGrp="1" noChangeArrowheads="1"/>
          </p:cNvSpPr>
          <p:nvPr>
            <p:ph idx="1"/>
          </p:nvPr>
        </p:nvSpPr>
        <p:spPr>
          <a:xfrm>
            <a:off x="762000" y="2057400"/>
            <a:ext cx="7620000" cy="4068763"/>
          </a:xfrm>
        </p:spPr>
        <p:txBody>
          <a:bodyPr>
            <a:normAutofit fontScale="92500"/>
          </a:bodyPr>
          <a:lstStyle/>
          <a:p>
            <a:pPr>
              <a:spcBef>
                <a:spcPct val="0"/>
              </a:spcBef>
              <a:spcAft>
                <a:spcPct val="30000"/>
              </a:spcAft>
            </a:pPr>
            <a:r>
              <a:rPr lang="en-US" sz="2400" dirty="0" smtClean="0"/>
              <a:t>The Atomic Energy Act states there can be no exchange of RD or FRD except pursuant to an agreement for cooperation </a:t>
            </a:r>
          </a:p>
          <a:p>
            <a:pPr>
              <a:spcBef>
                <a:spcPct val="0"/>
              </a:spcBef>
              <a:spcAft>
                <a:spcPct val="30000"/>
              </a:spcAft>
            </a:pPr>
            <a:r>
              <a:rPr lang="en-US" sz="2400" dirty="0" smtClean="0"/>
              <a:t>FRD is treated as RD in foreign dissemination</a:t>
            </a:r>
          </a:p>
          <a:p>
            <a:pPr>
              <a:spcBef>
                <a:spcPct val="0"/>
              </a:spcBef>
              <a:spcAft>
                <a:spcPct val="30000"/>
              </a:spcAft>
            </a:pPr>
            <a:r>
              <a:rPr lang="en-US" sz="2400" dirty="0" smtClean="0"/>
              <a:t>Approval for exchange is a multi-step process</a:t>
            </a:r>
          </a:p>
          <a:p>
            <a:pPr>
              <a:spcBef>
                <a:spcPct val="0"/>
              </a:spcBef>
              <a:spcAft>
                <a:spcPct val="30000"/>
              </a:spcAft>
            </a:pPr>
            <a:r>
              <a:rPr lang="en-US" sz="2400" dirty="0" smtClean="0"/>
              <a:t>Contact </a:t>
            </a:r>
            <a:r>
              <a:rPr lang="en-US" sz="2400" dirty="0"/>
              <a:t>the Joint Atomic Information Exchange Group (</a:t>
            </a:r>
            <a:r>
              <a:rPr lang="en-US" sz="2400" dirty="0" smtClean="0"/>
              <a:t>JAIEG</a:t>
            </a:r>
            <a:r>
              <a:rPr lang="en-US" sz="2400" dirty="0"/>
              <a:t>) if you need to share RD or FRD with any foreign nation or regional defense organization; call either</a:t>
            </a:r>
          </a:p>
          <a:p>
            <a:pPr>
              <a:spcBef>
                <a:spcPct val="0"/>
              </a:spcBef>
              <a:spcAft>
                <a:spcPct val="30000"/>
              </a:spcAft>
            </a:pPr>
            <a:endParaRPr lang="en-US" sz="500" dirty="0"/>
          </a:p>
          <a:p>
            <a:pPr algn="ctr">
              <a:spcBef>
                <a:spcPct val="0"/>
              </a:spcBef>
              <a:spcAft>
                <a:spcPct val="30000"/>
              </a:spcAft>
              <a:buFont typeface="Monotype Sorts" pitchFamily="2" charset="2"/>
              <a:buNone/>
            </a:pPr>
            <a:r>
              <a:rPr lang="en-US" sz="2400" dirty="0" smtClean="0"/>
              <a:t>JAIEG </a:t>
            </a:r>
            <a:r>
              <a:rPr lang="en-US" sz="2400" dirty="0"/>
              <a:t>Deputy </a:t>
            </a:r>
            <a:r>
              <a:rPr lang="en-US" sz="2400" dirty="0" smtClean="0"/>
              <a:t>Chief </a:t>
            </a:r>
            <a:r>
              <a:rPr lang="en-US" sz="2400" dirty="0"/>
              <a:t>(DoD) Dexter Simmons – (</a:t>
            </a:r>
            <a:r>
              <a:rPr lang="en-US" sz="2400" dirty="0" smtClean="0"/>
              <a:t>703) 681-0224</a:t>
            </a:r>
            <a:endParaRPr lang="en-US" sz="2400" dirty="0"/>
          </a:p>
          <a:p>
            <a:pPr algn="ctr">
              <a:spcBef>
                <a:spcPct val="0"/>
              </a:spcBef>
              <a:spcAft>
                <a:spcPct val="30000"/>
              </a:spcAft>
              <a:buFont typeface="Monotype Sorts" pitchFamily="2" charset="2"/>
              <a:buNone/>
            </a:pPr>
            <a:r>
              <a:rPr lang="en-US" sz="2400" dirty="0" smtClean="0"/>
              <a:t>JAIEG </a:t>
            </a:r>
            <a:r>
              <a:rPr lang="en-US" sz="2400" dirty="0"/>
              <a:t>Chief (DOE) Kevin Winston - (703) 681-0222</a:t>
            </a:r>
          </a:p>
          <a:p>
            <a:pPr>
              <a:lnSpc>
                <a:spcPct val="90000"/>
              </a:lnSpc>
              <a:buFont typeface="Wingdings" pitchFamily="2" charset="2"/>
              <a:buNone/>
            </a:pPr>
            <a:endParaRPr lang="en-US" sz="2400" dirty="0" smtClean="0"/>
          </a:p>
          <a:p>
            <a:pPr>
              <a:lnSpc>
                <a:spcPct val="90000"/>
              </a:lnSpc>
            </a:pPr>
            <a:endParaRPr lang="en-US" sz="2400" dirty="0" smtClean="0"/>
          </a:p>
        </p:txBody>
      </p:sp>
      <p:sp>
        <p:nvSpPr>
          <p:cNvPr id="51202" name="Slide Number Placeholder 5"/>
          <p:cNvSpPr>
            <a:spLocks noGrp="1"/>
          </p:cNvSpPr>
          <p:nvPr>
            <p:ph type="sldNum" sz="quarter" idx="12"/>
          </p:nvPr>
        </p:nvSpPr>
        <p:spPr/>
        <p:txBody>
          <a:bodyPr/>
          <a:lstStyle/>
          <a:p>
            <a:pPr>
              <a:defRPr/>
            </a:pPr>
            <a:fld id="{DF9AB157-EE7F-4E00-86D3-10828F42DC3E}" type="slidenum">
              <a:rPr lang="en-US"/>
              <a:pPr>
                <a:defRPr/>
              </a:pPr>
              <a:t>31</a:t>
            </a:fld>
            <a:endParaRPr lang="en-US"/>
          </a:p>
        </p:txBody>
      </p:sp>
    </p:spTree>
    <p:extLst>
      <p:ext uri="{BB962C8B-B14F-4D97-AF65-F5344CB8AC3E}">
        <p14:creationId xmlns:p14="http://schemas.microsoft.com/office/powerpoint/2010/main" val="2289328681"/>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Comment” Policy</a:t>
            </a:r>
          </a:p>
        </p:txBody>
      </p:sp>
      <p:sp>
        <p:nvSpPr>
          <p:cNvPr id="55300" name="Rectangle 3"/>
          <p:cNvSpPr>
            <a:spLocks noGrp="1" noChangeArrowheads="1"/>
          </p:cNvSpPr>
          <p:nvPr>
            <p:ph idx="1"/>
          </p:nvPr>
        </p:nvSpPr>
        <p:spPr>
          <a:xfrm>
            <a:off x="762000" y="1905000"/>
            <a:ext cx="7620000" cy="4221163"/>
          </a:xfrm>
        </p:spPr>
        <p:txBody>
          <a:bodyPr/>
          <a:lstStyle/>
          <a:p>
            <a:pPr marL="463550" indent="-463550">
              <a:spcBef>
                <a:spcPts val="0"/>
              </a:spcBef>
              <a:spcAft>
                <a:spcPts val="1200"/>
              </a:spcAft>
            </a:pPr>
            <a:r>
              <a:rPr lang="en-US" sz="2800" dirty="0"/>
              <a:t>Classified information may appear in the </a:t>
            </a:r>
            <a:r>
              <a:rPr lang="en-US" sz="2800" dirty="0" smtClean="0"/>
              <a:t>open literature (e.g., magazines, newspapers, webpages)</a:t>
            </a:r>
            <a:endParaRPr lang="en-US" sz="2800" dirty="0"/>
          </a:p>
          <a:p>
            <a:pPr marL="344488">
              <a:spcAft>
                <a:spcPts val="1200"/>
              </a:spcAft>
            </a:pPr>
            <a:r>
              <a:rPr lang="en-US" sz="3000" dirty="0" smtClean="0"/>
              <a:t>Appearance </a:t>
            </a:r>
            <a:r>
              <a:rPr lang="en-US" sz="3000" dirty="0"/>
              <a:t>in the </a:t>
            </a:r>
            <a:r>
              <a:rPr lang="en-US" sz="3000" dirty="0" smtClean="0"/>
              <a:t>open literature does </a:t>
            </a:r>
            <a:r>
              <a:rPr lang="en-US" sz="3000" dirty="0"/>
              <a:t>not make it unclassified</a:t>
            </a:r>
          </a:p>
          <a:p>
            <a:pPr marL="463550" indent="-463550">
              <a:spcAft>
                <a:spcPts val="1200"/>
              </a:spcAft>
            </a:pPr>
            <a:r>
              <a:rPr lang="en-US" sz="2800" dirty="0"/>
              <a:t>Must not comment on the accuracy, classification, or technical merit of the information</a:t>
            </a:r>
          </a:p>
        </p:txBody>
      </p:sp>
      <p:sp>
        <p:nvSpPr>
          <p:cNvPr id="52226" name="Slide Number Placeholder 5"/>
          <p:cNvSpPr>
            <a:spLocks noGrp="1"/>
          </p:cNvSpPr>
          <p:nvPr>
            <p:ph type="sldNum" sz="quarter" idx="12"/>
          </p:nvPr>
        </p:nvSpPr>
        <p:spPr/>
        <p:txBody>
          <a:bodyPr/>
          <a:lstStyle/>
          <a:p>
            <a:pPr>
              <a:defRPr/>
            </a:pPr>
            <a:fld id="{F9F87DBF-3D59-4E08-BEF0-E55D10C45E1E}" type="slidenum">
              <a:rPr lang="en-US"/>
              <a:pPr>
                <a:defRPr/>
              </a:pPr>
              <a:t>32</a:t>
            </a:fld>
            <a:endParaRPr lang="en-US"/>
          </a:p>
        </p:txBody>
      </p:sp>
    </p:spTree>
    <p:extLst>
      <p:ext uri="{BB962C8B-B14F-4D97-AF65-F5344CB8AC3E}">
        <p14:creationId xmlns:p14="http://schemas.microsoft.com/office/powerpoint/2010/main" val="1643720915"/>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Sanctions</a:t>
            </a:r>
          </a:p>
        </p:txBody>
      </p:sp>
      <p:sp>
        <p:nvSpPr>
          <p:cNvPr id="57348" name="Rectangle 3"/>
          <p:cNvSpPr>
            <a:spLocks noGrp="1" noChangeArrowheads="1"/>
          </p:cNvSpPr>
          <p:nvPr>
            <p:ph idx="1"/>
          </p:nvPr>
        </p:nvSpPr>
        <p:spPr/>
        <p:txBody>
          <a:bodyPr>
            <a:normAutofit/>
          </a:bodyPr>
          <a:lstStyle/>
          <a:p>
            <a:pPr marL="447675" indent="-447675">
              <a:spcBef>
                <a:spcPct val="0"/>
              </a:spcBef>
              <a:spcAft>
                <a:spcPct val="30000"/>
              </a:spcAft>
            </a:pPr>
            <a:r>
              <a:rPr lang="en-US" sz="2800" dirty="0" smtClean="0"/>
              <a:t>Any knowing, willful, or negligent action contrary to the requirements of 10 CFR 1045 that results in the misclassification and mishandling of information may result in sanctions</a:t>
            </a:r>
          </a:p>
          <a:p>
            <a:pPr marL="968375" lvl="1">
              <a:spcAft>
                <a:spcPct val="30000"/>
              </a:spcAft>
            </a:pPr>
            <a:r>
              <a:rPr lang="en-US" sz="2400" dirty="0" smtClean="0"/>
              <a:t>Appropriate criminal, civil, and/or administrative penalties for violations</a:t>
            </a:r>
          </a:p>
          <a:p>
            <a:pPr marL="968375" lvl="1">
              <a:spcBef>
                <a:spcPct val="0"/>
              </a:spcBef>
              <a:spcAft>
                <a:spcPct val="30000"/>
              </a:spcAft>
            </a:pPr>
            <a:r>
              <a:rPr lang="en-US" sz="2400" dirty="0" smtClean="0"/>
              <a:t>Administrative sanctions possible for other violations of the policies and procedures of 10 CFR part 1045</a:t>
            </a:r>
          </a:p>
        </p:txBody>
      </p:sp>
      <p:sp>
        <p:nvSpPr>
          <p:cNvPr id="54274" name="Slide Number Placeholder 5"/>
          <p:cNvSpPr>
            <a:spLocks noGrp="1"/>
          </p:cNvSpPr>
          <p:nvPr>
            <p:ph type="sldNum" sz="quarter" idx="12"/>
          </p:nvPr>
        </p:nvSpPr>
        <p:spPr/>
        <p:txBody>
          <a:bodyPr/>
          <a:lstStyle/>
          <a:p>
            <a:pPr>
              <a:defRPr/>
            </a:pPr>
            <a:fld id="{EC6D7C8E-C11A-42EB-B33A-F053F21D6353}" type="slidenum">
              <a:rPr lang="en-US"/>
              <a:pPr>
                <a:defRPr/>
              </a:pPr>
              <a:t>33</a:t>
            </a:fld>
            <a:endParaRPr lang="en-US"/>
          </a:p>
        </p:txBody>
      </p:sp>
    </p:spTree>
    <p:extLst>
      <p:ext uri="{BB962C8B-B14F-4D97-AF65-F5344CB8AC3E}">
        <p14:creationId xmlns:p14="http://schemas.microsoft.com/office/powerpoint/2010/main" val="539919633"/>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Suggestions or Comments</a:t>
            </a:r>
          </a:p>
        </p:txBody>
      </p:sp>
      <p:sp>
        <p:nvSpPr>
          <p:cNvPr id="59396" name="Rectangle 3"/>
          <p:cNvSpPr>
            <a:spLocks noGrp="1" noChangeArrowheads="1"/>
          </p:cNvSpPr>
          <p:nvPr>
            <p:ph idx="1"/>
          </p:nvPr>
        </p:nvSpPr>
        <p:spPr/>
        <p:txBody>
          <a:bodyPr>
            <a:normAutofit/>
          </a:bodyPr>
          <a:lstStyle/>
          <a:p>
            <a:pPr marL="463550" indent="-463550"/>
            <a:r>
              <a:rPr lang="en-US" sz="2400" dirty="0" smtClean="0"/>
              <a:t>Suggestions or comments on RD, FRD, or TFNI  classification or declassification policies or procedures can be made to an RDMO or directly to DOE</a:t>
            </a:r>
          </a:p>
          <a:p>
            <a:pPr marL="463550" indent="-463550"/>
            <a:r>
              <a:rPr lang="en-US" sz="2400" dirty="0" smtClean="0"/>
              <a:t>Suggestions/comments should include</a:t>
            </a:r>
          </a:p>
          <a:p>
            <a:pPr marL="968375" lvl="1" indent="-390525"/>
            <a:r>
              <a:rPr lang="en-US" sz="2000" dirty="0" smtClean="0"/>
              <a:t>Description of the issue</a:t>
            </a:r>
          </a:p>
          <a:p>
            <a:pPr marL="968375" lvl="1" indent="-390525"/>
            <a:r>
              <a:rPr lang="en-US" sz="2000" dirty="0" smtClean="0"/>
              <a:t>Suggestion or comment</a:t>
            </a:r>
          </a:p>
          <a:p>
            <a:pPr marL="968375" lvl="1" indent="-390525"/>
            <a:r>
              <a:rPr lang="en-US" sz="2000" dirty="0" smtClean="0"/>
              <a:t>All applicable background information</a:t>
            </a:r>
          </a:p>
          <a:p>
            <a:pPr marL="968375" lvl="1" indent="-390525"/>
            <a:r>
              <a:rPr lang="en-US" sz="2000" dirty="0" smtClean="0"/>
              <a:t>Address for the response</a:t>
            </a:r>
          </a:p>
          <a:p>
            <a:pPr marL="463550" indent="-463550"/>
            <a:r>
              <a:rPr lang="en-US" sz="2400" dirty="0" smtClean="0"/>
              <a:t>DOE address: Outreach Program, AU-61/ Germantown Building, 1000 Independence Avenue, SW., Washington, DC 20585-1290</a:t>
            </a:r>
          </a:p>
        </p:txBody>
      </p:sp>
      <p:sp>
        <p:nvSpPr>
          <p:cNvPr id="56322" name="Slide Number Placeholder 5"/>
          <p:cNvSpPr>
            <a:spLocks noGrp="1"/>
          </p:cNvSpPr>
          <p:nvPr>
            <p:ph type="sldNum" sz="quarter" idx="12"/>
          </p:nvPr>
        </p:nvSpPr>
        <p:spPr/>
        <p:txBody>
          <a:bodyPr/>
          <a:lstStyle/>
          <a:p>
            <a:pPr>
              <a:defRPr/>
            </a:pPr>
            <a:fld id="{E62DF551-40AB-4CC3-A47D-18D17382A730}" type="slidenum">
              <a:rPr lang="en-US"/>
              <a:pPr>
                <a:defRPr/>
              </a:pPr>
              <a:t>34</a:t>
            </a:fld>
            <a:endParaRPr lang="en-US"/>
          </a:p>
        </p:txBody>
      </p:sp>
    </p:spTree>
    <p:extLst>
      <p:ext uri="{BB962C8B-B14F-4D97-AF65-F5344CB8AC3E}">
        <p14:creationId xmlns:p14="http://schemas.microsoft.com/office/powerpoint/2010/main" val="4006457407"/>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457200"/>
            <a:ext cx="6400800" cy="1143000"/>
          </a:xfrm>
        </p:spPr>
        <p:txBody>
          <a:bodyPr>
            <a:normAutofit fontScale="90000"/>
          </a:bodyPr>
          <a:lstStyle/>
          <a:p>
            <a:r>
              <a:rPr lang="en-US" dirty="0" smtClean="0"/>
              <a:t>Summary RD, FRD, and TFNI</a:t>
            </a:r>
            <a:endParaRPr lang="en-US" dirty="0"/>
          </a:p>
        </p:txBody>
      </p:sp>
      <p:graphicFrame>
        <p:nvGraphicFramePr>
          <p:cNvPr id="5" name="Content Placeholder 4" descr="Covers authority, document classification and declassification, automatic declassification and review for public release" title="Sumary of RD, FRD, TFNI, and NSI"/>
          <p:cNvGraphicFramePr>
            <a:graphicFrameLocks noGrp="1"/>
          </p:cNvGraphicFramePr>
          <p:nvPr>
            <p:ph idx="1"/>
            <p:extLst>
              <p:ext uri="{D42A27DB-BD31-4B8C-83A1-F6EECF244321}">
                <p14:modId xmlns:p14="http://schemas.microsoft.com/office/powerpoint/2010/main" val="2179705488"/>
              </p:ext>
            </p:extLst>
          </p:nvPr>
        </p:nvGraphicFramePr>
        <p:xfrm>
          <a:off x="685800" y="1585356"/>
          <a:ext cx="7566561" cy="4714639"/>
        </p:xfrm>
        <a:graphic>
          <a:graphicData uri="http://schemas.openxmlformats.org/drawingml/2006/table">
            <a:tbl>
              <a:tblPr firstRow="1">
                <a:tableStyleId>{3C2FFA5D-87B4-456A-9821-1D502468CF0F}</a:tableStyleId>
              </a:tblPr>
              <a:tblGrid>
                <a:gridCol w="1852686"/>
                <a:gridCol w="1904625"/>
                <a:gridCol w="1904625"/>
                <a:gridCol w="1904625"/>
              </a:tblGrid>
              <a:tr h="362663">
                <a:tc>
                  <a:txBody>
                    <a:bodyPr/>
                    <a:lstStyle/>
                    <a:p>
                      <a:pPr algn="ctr" fontAlgn="b"/>
                      <a:endParaRPr lang="en-US" sz="1400" b="1" i="0" u="none" strike="noStrike" dirty="0">
                        <a:solidFill>
                          <a:srgbClr val="000000"/>
                        </a:solidFill>
                        <a:effectLst/>
                        <a:latin typeface="Calibri" panose="020F0502020204030204" pitchFamily="34" charset="0"/>
                      </a:endParaRPr>
                    </a:p>
                  </a:txBody>
                  <a:tcPr marL="9254" marR="9254" marT="9254" marB="0" anchor="b"/>
                </a:tc>
                <a:tc>
                  <a:txBody>
                    <a:bodyPr/>
                    <a:lstStyle/>
                    <a:p>
                      <a:pPr algn="ctr" fontAlgn="b"/>
                      <a:r>
                        <a:rPr lang="en-US" sz="1600" b="1" u="none" strike="noStrike" dirty="0">
                          <a:effectLst/>
                        </a:rPr>
                        <a:t>RD</a:t>
                      </a:r>
                      <a:endParaRPr lang="en-US" sz="1600" b="1"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b"/>
                      <a:r>
                        <a:rPr lang="en-US" sz="1600" b="1" u="none" strike="noStrike" dirty="0">
                          <a:effectLst/>
                        </a:rPr>
                        <a:t>FRD</a:t>
                      </a:r>
                      <a:endParaRPr lang="en-US" sz="1600" b="1"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b"/>
                      <a:r>
                        <a:rPr lang="en-US" sz="1600" b="1" u="none" strike="noStrike" dirty="0">
                          <a:effectLst/>
                        </a:rPr>
                        <a:t>TFNI</a:t>
                      </a:r>
                      <a:endParaRPr lang="en-US" sz="1600" b="1" i="0" u="none" strike="noStrike" dirty="0">
                        <a:solidFill>
                          <a:srgbClr val="000000"/>
                        </a:solidFill>
                        <a:effectLst/>
                        <a:latin typeface="Calibri" panose="020F0502020204030204" pitchFamily="34" charset="0"/>
                      </a:endParaRPr>
                    </a:p>
                  </a:txBody>
                  <a:tcPr marL="9254" marR="9254" marT="9254" marB="0" anchor="ctr"/>
                </a:tc>
              </a:tr>
              <a:tr h="362663">
                <a:tc>
                  <a:txBody>
                    <a:bodyPr/>
                    <a:lstStyle/>
                    <a:p>
                      <a:pPr algn="ctr" fontAlgn="t"/>
                      <a:r>
                        <a:rPr lang="en-US" sz="1400" b="1" u="none" strike="noStrike" dirty="0" smtClean="0">
                          <a:effectLst/>
                        </a:rPr>
                        <a:t>Legal Basis</a:t>
                      </a:r>
                      <a:endParaRPr lang="en-US" sz="1400" b="1"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Atomic Energy Act</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Atomic Energy Act</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 Atomic Energy Act</a:t>
                      </a:r>
                      <a:endParaRPr lang="en-US" sz="1400" b="0" i="0" u="none" strike="noStrike" dirty="0">
                        <a:solidFill>
                          <a:srgbClr val="000000"/>
                        </a:solidFill>
                        <a:effectLst/>
                        <a:latin typeface="Calibri" panose="020F0502020204030204" pitchFamily="34" charset="0"/>
                      </a:endParaRPr>
                    </a:p>
                  </a:txBody>
                  <a:tcPr marL="9254" marR="9254" marT="9254" marB="0" anchor="ctr"/>
                </a:tc>
              </a:tr>
              <a:tr h="725330">
                <a:tc>
                  <a:txBody>
                    <a:bodyPr/>
                    <a:lstStyle/>
                    <a:p>
                      <a:pPr algn="ctr" fontAlgn="t"/>
                      <a:r>
                        <a:rPr lang="en-US" sz="1400" b="1" i="0" u="none" strike="noStrike" dirty="0" smtClean="0">
                          <a:solidFill>
                            <a:srgbClr val="000000"/>
                          </a:solidFill>
                          <a:effectLst/>
                          <a:latin typeface="Calibri" panose="020F0502020204030204" pitchFamily="34" charset="0"/>
                        </a:rPr>
                        <a:t>Authority to initially</a:t>
                      </a:r>
                      <a:r>
                        <a:rPr lang="en-US" sz="1400" b="1" i="0" u="none" strike="noStrike" baseline="0" dirty="0" smtClean="0">
                          <a:solidFill>
                            <a:srgbClr val="000000"/>
                          </a:solidFill>
                          <a:effectLst/>
                          <a:latin typeface="Calibri" panose="020F0502020204030204" pitchFamily="34" charset="0"/>
                        </a:rPr>
                        <a:t> identify information </a:t>
                      </a:r>
                      <a:endParaRPr lang="en-US" sz="1400" b="1"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b="0" i="0" u="none" strike="noStrike" dirty="0" smtClean="0">
                          <a:solidFill>
                            <a:srgbClr val="000000"/>
                          </a:solidFill>
                          <a:effectLst/>
                          <a:latin typeface="Calibri" panose="020F0502020204030204" pitchFamily="34" charset="0"/>
                        </a:rPr>
                        <a:t>Only DOE</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b="0" i="0" u="none" strike="noStrike" dirty="0" smtClean="0">
                          <a:solidFill>
                            <a:srgbClr val="000000"/>
                          </a:solidFill>
                          <a:effectLst/>
                          <a:latin typeface="Calibri" panose="020F0502020204030204" pitchFamily="34" charset="0"/>
                        </a:rPr>
                        <a:t>Joint</a:t>
                      </a:r>
                      <a:r>
                        <a:rPr lang="en-US" sz="1400" b="0" i="0" u="none" strike="noStrike" baseline="0" dirty="0" smtClean="0">
                          <a:solidFill>
                            <a:srgbClr val="000000"/>
                          </a:solidFill>
                          <a:effectLst/>
                          <a:latin typeface="Calibri" panose="020F0502020204030204" pitchFamily="34" charset="0"/>
                        </a:rPr>
                        <a:t> DOE and DoD</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b="0" i="0" u="none" strike="noStrike" dirty="0" smtClean="0">
                          <a:solidFill>
                            <a:srgbClr val="000000"/>
                          </a:solidFill>
                          <a:effectLst/>
                          <a:latin typeface="Calibri" panose="020F0502020204030204" pitchFamily="34" charset="0"/>
                        </a:rPr>
                        <a:t>Joint DOE and IC</a:t>
                      </a:r>
                      <a:endParaRPr lang="en-US" sz="1400" b="0" i="0" u="none" strike="noStrike" dirty="0">
                        <a:solidFill>
                          <a:srgbClr val="000000"/>
                        </a:solidFill>
                        <a:effectLst/>
                        <a:latin typeface="Calibri" panose="020F0502020204030204" pitchFamily="34" charset="0"/>
                      </a:endParaRPr>
                    </a:p>
                  </a:txBody>
                  <a:tcPr marL="9254" marR="9254" marT="9254" marB="0" anchor="ctr"/>
                </a:tc>
              </a:tr>
              <a:tr h="725330">
                <a:tc>
                  <a:txBody>
                    <a:bodyPr/>
                    <a:lstStyle/>
                    <a:p>
                      <a:pPr algn="ctr" fontAlgn="t"/>
                      <a:r>
                        <a:rPr lang="en-US" sz="1400" b="1" u="none" strike="noStrike" dirty="0" smtClean="0">
                          <a:effectLst/>
                        </a:rPr>
                        <a:t>Matter Classification</a:t>
                      </a:r>
                      <a:br>
                        <a:rPr lang="en-US" sz="1400" b="1" u="none" strike="noStrike" dirty="0" smtClean="0">
                          <a:effectLst/>
                        </a:rPr>
                      </a:br>
                      <a:r>
                        <a:rPr lang="en-US" sz="1200" b="1" u="none" strike="noStrike" dirty="0" smtClean="0">
                          <a:effectLst/>
                        </a:rPr>
                        <a:t>(based on guide or source document)</a:t>
                      </a:r>
                      <a:endParaRPr lang="en-US" sz="1200" b="1"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RD </a:t>
                      </a:r>
                      <a:r>
                        <a:rPr lang="en-US" sz="1400" u="none" strike="noStrike" dirty="0" smtClean="0">
                          <a:effectLst/>
                        </a:rPr>
                        <a:t>Derivative Classifier</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RD  </a:t>
                      </a:r>
                      <a:r>
                        <a:rPr lang="en-US" sz="1400" u="none" strike="noStrike" dirty="0" smtClean="0">
                          <a:effectLst/>
                        </a:rPr>
                        <a:t>Derivative Classifier</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Person trained to classify TFNI</a:t>
                      </a:r>
                      <a:endParaRPr lang="en-US" sz="1400" b="0" i="0" u="none" strike="noStrike" dirty="0">
                        <a:solidFill>
                          <a:srgbClr val="000000"/>
                        </a:solidFill>
                        <a:effectLst/>
                        <a:latin typeface="Calibri" panose="020F0502020204030204" pitchFamily="34" charset="0"/>
                      </a:endParaRPr>
                    </a:p>
                  </a:txBody>
                  <a:tcPr marL="9254" marR="9254" marT="9254" marB="0" anchor="ctr"/>
                </a:tc>
              </a:tr>
              <a:tr h="1087993">
                <a:tc>
                  <a:txBody>
                    <a:bodyPr/>
                    <a:lstStyle/>
                    <a:p>
                      <a:pPr algn="ctr" fontAlgn="t"/>
                      <a:r>
                        <a:rPr lang="en-US" sz="1400" b="1" u="none" strike="noStrike" dirty="0" smtClean="0">
                          <a:effectLst/>
                        </a:rPr>
                        <a:t>Matter </a:t>
                      </a:r>
                      <a:r>
                        <a:rPr lang="en-US" sz="1400" b="1" u="none" strike="noStrike" dirty="0">
                          <a:effectLst/>
                        </a:rPr>
                        <a:t>Declassification</a:t>
                      </a:r>
                      <a:endParaRPr lang="en-US" sz="1400" b="1"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Authorized persons in DOE only</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Authorized persons in DOE or DoD</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Authorized persons in DOE only</a:t>
                      </a:r>
                      <a:endParaRPr lang="en-US" sz="1400" b="0" i="0" u="none" strike="noStrike" dirty="0">
                        <a:solidFill>
                          <a:srgbClr val="000000"/>
                        </a:solidFill>
                        <a:effectLst/>
                        <a:latin typeface="Calibri" panose="020F0502020204030204" pitchFamily="34" charset="0"/>
                      </a:endParaRPr>
                    </a:p>
                  </a:txBody>
                  <a:tcPr marL="9254" marR="9254" marT="9254" marB="0" anchor="ctr"/>
                </a:tc>
              </a:tr>
              <a:tr h="725330">
                <a:tc>
                  <a:txBody>
                    <a:bodyPr/>
                    <a:lstStyle/>
                    <a:p>
                      <a:pPr algn="ctr" fontAlgn="t"/>
                      <a:r>
                        <a:rPr lang="en-US" sz="1400" b="1" u="none" strike="noStrike" dirty="0">
                          <a:effectLst/>
                        </a:rPr>
                        <a:t>Automatic Declassification</a:t>
                      </a:r>
                      <a:endParaRPr lang="en-US" sz="1400" b="1"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a:effectLst/>
                        </a:rPr>
                        <a:t>Not subject to automatic declassification</a:t>
                      </a:r>
                      <a:endParaRPr lang="en-US" sz="1400" b="0" i="0" u="none" strike="noStrike">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Not subject to automatic declassification</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a:effectLst/>
                        </a:rPr>
                        <a:t>Not subject to automatic declassification</a:t>
                      </a:r>
                      <a:endParaRPr lang="en-US" sz="1400" b="0" i="0" u="none" strike="noStrike" dirty="0">
                        <a:solidFill>
                          <a:srgbClr val="000000"/>
                        </a:solidFill>
                        <a:effectLst/>
                        <a:latin typeface="Calibri" panose="020F0502020204030204" pitchFamily="34" charset="0"/>
                      </a:endParaRPr>
                    </a:p>
                  </a:txBody>
                  <a:tcPr marL="9254" marR="9254" marT="9254" marB="0" anchor="ctr"/>
                </a:tc>
              </a:tr>
              <a:tr h="725330">
                <a:tc>
                  <a:txBody>
                    <a:bodyPr/>
                    <a:lstStyle/>
                    <a:p>
                      <a:pPr algn="ctr" fontAlgn="t"/>
                      <a:r>
                        <a:rPr lang="en-US" sz="1400" b="1" u="none" strike="noStrike" dirty="0" smtClean="0">
                          <a:effectLst/>
                        </a:rPr>
                        <a:t>Review</a:t>
                      </a:r>
                      <a:r>
                        <a:rPr lang="en-US" sz="1400" b="1" u="none" strike="noStrike" baseline="0" dirty="0" smtClean="0">
                          <a:effectLst/>
                        </a:rPr>
                        <a:t> for public release/FOIA and MDR requests</a:t>
                      </a:r>
                      <a:endParaRPr lang="en-US" sz="1400" b="1"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smtClean="0">
                          <a:effectLst/>
                        </a:rPr>
                        <a:t>DOE </a:t>
                      </a:r>
                      <a:r>
                        <a:rPr lang="en-US" sz="1400" u="none" strike="noStrike" dirty="0">
                          <a:effectLst/>
                        </a:rPr>
                        <a:t>only</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smtClean="0">
                          <a:effectLst/>
                        </a:rPr>
                        <a:t>DOE </a:t>
                      </a:r>
                      <a:r>
                        <a:rPr lang="en-US" sz="1400" u="none" strike="noStrike" dirty="0">
                          <a:effectLst/>
                        </a:rPr>
                        <a:t>or DoD</a:t>
                      </a:r>
                      <a:endParaRPr lang="en-US" sz="1400" b="0" i="0" u="none" strike="noStrike" dirty="0">
                        <a:solidFill>
                          <a:srgbClr val="000000"/>
                        </a:solidFill>
                        <a:effectLst/>
                        <a:latin typeface="Calibri" panose="020F0502020204030204" pitchFamily="34" charset="0"/>
                      </a:endParaRPr>
                    </a:p>
                  </a:txBody>
                  <a:tcPr marL="9254" marR="9254" marT="9254" marB="0" anchor="ctr"/>
                </a:tc>
                <a:tc>
                  <a:txBody>
                    <a:bodyPr/>
                    <a:lstStyle/>
                    <a:p>
                      <a:pPr algn="ctr" fontAlgn="t"/>
                      <a:r>
                        <a:rPr lang="en-US" sz="1400" u="none" strike="noStrike" dirty="0" smtClean="0">
                          <a:effectLst/>
                        </a:rPr>
                        <a:t>DOE </a:t>
                      </a:r>
                      <a:r>
                        <a:rPr lang="en-US" sz="1400" u="none" strike="noStrike" dirty="0">
                          <a:effectLst/>
                        </a:rPr>
                        <a:t>only</a:t>
                      </a:r>
                      <a:endParaRPr lang="en-US" sz="1400" b="0" i="0" u="none" strike="noStrike" dirty="0">
                        <a:solidFill>
                          <a:srgbClr val="000000"/>
                        </a:solidFill>
                        <a:effectLst/>
                        <a:latin typeface="Calibri" panose="020F0502020204030204" pitchFamily="34" charset="0"/>
                      </a:endParaRPr>
                    </a:p>
                  </a:txBody>
                  <a:tcPr marL="9254" marR="9254" marT="9254" marB="0" anchor="ctr"/>
                </a:tc>
              </a:tr>
            </a:tbl>
          </a:graphicData>
        </a:graphic>
      </p:graphicFrame>
      <p:sp>
        <p:nvSpPr>
          <p:cNvPr id="4" name="Slide Number Placeholder 3"/>
          <p:cNvSpPr>
            <a:spLocks noGrp="1"/>
          </p:cNvSpPr>
          <p:nvPr>
            <p:ph type="sldNum" sz="quarter" idx="12"/>
          </p:nvPr>
        </p:nvSpPr>
        <p:spPr/>
        <p:txBody>
          <a:bodyPr/>
          <a:lstStyle/>
          <a:p>
            <a:fld id="{C54863CB-E9F4-4912-BF87-0E2AF4491238}" type="slidenum">
              <a:rPr lang="en-US" smtClean="0"/>
              <a:pPr/>
              <a:t>35</a:t>
            </a:fld>
            <a:endParaRPr lang="en-US"/>
          </a:p>
        </p:txBody>
      </p:sp>
    </p:spTree>
    <p:extLst>
      <p:ext uri="{BB962C8B-B14F-4D97-AF65-F5344CB8AC3E}">
        <p14:creationId xmlns:p14="http://schemas.microsoft.com/office/powerpoint/2010/main" val="24337239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Who should you contact if you have questions?</a:t>
            </a:r>
          </a:p>
        </p:txBody>
      </p:sp>
      <p:sp>
        <p:nvSpPr>
          <p:cNvPr id="5" name="Content Placeholder 4"/>
          <p:cNvSpPr>
            <a:spLocks noGrp="1"/>
          </p:cNvSpPr>
          <p:nvPr>
            <p:ph idx="1"/>
          </p:nvPr>
        </p:nvSpPr>
        <p:spPr>
          <a:xfrm>
            <a:off x="762000" y="2438400"/>
            <a:ext cx="7620000" cy="3687763"/>
          </a:xfrm>
        </p:spPr>
        <p:txBody>
          <a:bodyPr>
            <a:normAutofit/>
          </a:bodyPr>
          <a:lstStyle/>
          <a:p>
            <a:pPr>
              <a:buClr>
                <a:schemeClr val="accent1">
                  <a:lumMod val="75000"/>
                </a:schemeClr>
              </a:buClr>
            </a:pPr>
            <a:r>
              <a:rPr lang="en-US" dirty="0" smtClean="0"/>
              <a:t>Your RDMO or ARDMO</a:t>
            </a:r>
          </a:p>
          <a:p>
            <a:pPr>
              <a:buClr>
                <a:schemeClr val="accent1">
                  <a:lumMod val="75000"/>
                </a:schemeClr>
              </a:buClr>
            </a:pPr>
            <a:r>
              <a:rPr lang="en-US" dirty="0" smtClean="0"/>
              <a:t>The DOE Office of Classification Outreach Program at (301) 903-7567 or </a:t>
            </a:r>
            <a:r>
              <a:rPr lang="en-US" u="sng" dirty="0" smtClean="0">
                <a:solidFill>
                  <a:schemeClr val="accent1">
                    <a:lumMod val="75000"/>
                  </a:schemeClr>
                </a:solidFill>
                <a:hlinkClick r:id="rId3"/>
              </a:rPr>
              <a:t>outreach@hq.doe.gov</a:t>
            </a:r>
            <a:endParaRPr lang="en-US" u="sng" dirty="0" smtClean="0">
              <a:solidFill>
                <a:schemeClr val="accent1">
                  <a:lumMod val="75000"/>
                </a:schemeClr>
              </a:solidFill>
            </a:endParaRPr>
          </a:p>
          <a:p>
            <a:pPr>
              <a:buNone/>
            </a:pPr>
            <a:endParaRPr lang="en-US" dirty="0" smtClean="0"/>
          </a:p>
        </p:txBody>
      </p:sp>
      <p:sp>
        <p:nvSpPr>
          <p:cNvPr id="6" name="Slide Number Placeholder 5"/>
          <p:cNvSpPr>
            <a:spLocks noGrp="1"/>
          </p:cNvSpPr>
          <p:nvPr>
            <p:ph type="sldNum" sz="quarter" idx="12"/>
          </p:nvPr>
        </p:nvSpPr>
        <p:spPr/>
        <p:txBody>
          <a:bodyPr/>
          <a:lstStyle/>
          <a:p>
            <a:fld id="{C54863CB-E9F4-4912-BF87-0E2AF4491238}" type="slidenum">
              <a:rPr lang="en-US" smtClean="0"/>
              <a:pPr/>
              <a:t>36</a:t>
            </a:fld>
            <a:endParaRPr lang="en-US"/>
          </a:p>
        </p:txBody>
      </p:sp>
    </p:spTree>
    <p:extLst>
      <p:ext uri="{BB962C8B-B14F-4D97-AF65-F5344CB8AC3E}">
        <p14:creationId xmlns:p14="http://schemas.microsoft.com/office/powerpoint/2010/main" val="22964516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a separate briefing for RD, FRD, and TFNI?</a:t>
            </a:r>
            <a:endParaRPr lang="en-US" dirty="0"/>
          </a:p>
        </p:txBody>
      </p:sp>
      <p:sp>
        <p:nvSpPr>
          <p:cNvPr id="3" name="Content Placeholder 2"/>
          <p:cNvSpPr>
            <a:spLocks noGrp="1"/>
          </p:cNvSpPr>
          <p:nvPr>
            <p:ph idx="1"/>
          </p:nvPr>
        </p:nvSpPr>
        <p:spPr>
          <a:xfrm>
            <a:off x="762000" y="1828800"/>
            <a:ext cx="7620000" cy="4486038"/>
          </a:xfrm>
        </p:spPr>
        <p:txBody>
          <a:bodyPr>
            <a:normAutofit/>
          </a:bodyPr>
          <a:lstStyle/>
          <a:p>
            <a:pPr>
              <a:spcBef>
                <a:spcPct val="0"/>
              </a:spcBef>
              <a:spcAft>
                <a:spcPts val="1200"/>
              </a:spcAft>
              <a:buSzPct val="100000"/>
            </a:pPr>
            <a:r>
              <a:rPr lang="en-US" sz="2000" dirty="0" smtClean="0"/>
              <a:t>RD, FRD, and TFNI </a:t>
            </a:r>
            <a:r>
              <a:rPr lang="en-US" sz="2000" dirty="0"/>
              <a:t>are </a:t>
            </a:r>
            <a:r>
              <a:rPr lang="en-US" sz="2000" dirty="0" smtClean="0"/>
              <a:t>nuclear weapons-related categories of information classified under the Atomic Energy Act with special authorities and requirements, including:</a:t>
            </a:r>
          </a:p>
          <a:p>
            <a:pPr lvl="1">
              <a:spcBef>
                <a:spcPct val="0"/>
              </a:spcBef>
              <a:spcAft>
                <a:spcPts val="1200"/>
              </a:spcAft>
              <a:buSzPct val="100000"/>
            </a:pPr>
            <a:r>
              <a:rPr lang="en-US" sz="1600" dirty="0" smtClean="0"/>
              <a:t>Only trained/authorized persons have authority to classify matter containing RD, </a:t>
            </a:r>
            <a:br>
              <a:rPr lang="en-US" sz="1600" dirty="0" smtClean="0"/>
            </a:br>
            <a:r>
              <a:rPr lang="en-US" sz="1600" dirty="0" smtClean="0"/>
              <a:t>FRD, or TFNI</a:t>
            </a:r>
          </a:p>
          <a:p>
            <a:pPr lvl="1">
              <a:spcBef>
                <a:spcPct val="0"/>
              </a:spcBef>
              <a:spcAft>
                <a:spcPts val="1200"/>
              </a:spcAft>
              <a:buSzPct val="100000"/>
            </a:pPr>
            <a:r>
              <a:rPr lang="en-US" sz="1600" dirty="0" smtClean="0"/>
              <a:t>RD, FRD, and TFNI are never automatically declassified – even if the matter is erroneously marked with a declassification date or event, it can only be declassified after review by an authorized person</a:t>
            </a:r>
          </a:p>
          <a:p>
            <a:pPr lvl="1">
              <a:spcBef>
                <a:spcPct val="0"/>
              </a:spcBef>
              <a:spcAft>
                <a:spcPts val="1200"/>
              </a:spcAft>
              <a:buSzPct val="100000"/>
            </a:pPr>
            <a:r>
              <a:rPr lang="en-US" sz="1600" dirty="0" smtClean="0"/>
              <a:t>Only authorized persons may declassify (or redact) RD, FRD, or TFNI from matter containing RD, FRD, or TFNI</a:t>
            </a:r>
          </a:p>
          <a:p>
            <a:pPr>
              <a:spcBef>
                <a:spcPct val="0"/>
              </a:spcBef>
              <a:spcAft>
                <a:spcPts val="1200"/>
              </a:spcAft>
              <a:buSzPct val="100000"/>
            </a:pPr>
            <a:r>
              <a:rPr lang="en-US" sz="2000" dirty="0"/>
              <a:t>They are </a:t>
            </a:r>
            <a:r>
              <a:rPr lang="en-US" sz="2000" u="sng" dirty="0"/>
              <a:t>not</a:t>
            </a:r>
            <a:r>
              <a:rPr lang="en-US" sz="2000" dirty="0"/>
              <a:t> types of National Security Information and are </a:t>
            </a:r>
            <a:r>
              <a:rPr lang="en-US" sz="2000" u="sng" dirty="0"/>
              <a:t>not</a:t>
            </a:r>
            <a:r>
              <a:rPr lang="en-US" sz="2000" dirty="0"/>
              <a:t> caveats or dissemination </a:t>
            </a:r>
            <a:r>
              <a:rPr lang="en-US" sz="2000" dirty="0" smtClean="0"/>
              <a:t>controls</a:t>
            </a:r>
            <a:endParaRPr lang="en-US" sz="2000" dirty="0"/>
          </a:p>
        </p:txBody>
      </p:sp>
      <p:sp>
        <p:nvSpPr>
          <p:cNvPr id="4" name="Slide Number Placeholder 3"/>
          <p:cNvSpPr>
            <a:spLocks noGrp="1"/>
          </p:cNvSpPr>
          <p:nvPr>
            <p:ph type="sldNum" sz="quarter" idx="12"/>
          </p:nvPr>
        </p:nvSpPr>
        <p:spPr/>
        <p:txBody>
          <a:bodyPr/>
          <a:lstStyle/>
          <a:p>
            <a:fld id="{C54863CB-E9F4-4912-BF87-0E2AF4491238}" type="slidenum">
              <a:rPr lang="en-US" smtClean="0"/>
              <a:pPr/>
              <a:t>4</a:t>
            </a:fld>
            <a:endParaRPr lang="en-US"/>
          </a:p>
        </p:txBody>
      </p:sp>
    </p:spTree>
    <p:extLst>
      <p:ext uri="{BB962C8B-B14F-4D97-AF65-F5344CB8AC3E}">
        <p14:creationId xmlns:p14="http://schemas.microsoft.com/office/powerpoint/2010/main" val="844976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Title 1"/>
          <p:cNvSpPr>
            <a:spLocks noGrp="1" noChangeArrowheads="1"/>
          </p:cNvSpPr>
          <p:nvPr>
            <p:ph type="title"/>
          </p:nvPr>
        </p:nvSpPr>
        <p:spPr>
          <a:xfrm>
            <a:off x="1600200" y="533400"/>
            <a:ext cx="7010400" cy="1143000"/>
          </a:xfrm>
          <a:noFill/>
        </p:spPr>
        <p:txBody>
          <a:bodyPr anchor="t">
            <a:normAutofit/>
          </a:bodyPr>
          <a:lstStyle/>
          <a:p>
            <a:r>
              <a:rPr lang="en-US" dirty="0"/>
              <a:t>Classification</a:t>
            </a:r>
            <a:r>
              <a:rPr lang="en-US" sz="3600" dirty="0" smtClean="0">
                <a:latin typeface="Arial" charset="0"/>
                <a:cs typeface="Arial" charset="0"/>
              </a:rPr>
              <a:t> Categories</a:t>
            </a:r>
          </a:p>
        </p:txBody>
      </p:sp>
      <p:sp>
        <p:nvSpPr>
          <p:cNvPr id="2" name="Content Placeholder 1"/>
          <p:cNvSpPr>
            <a:spLocks noGrp="1"/>
          </p:cNvSpPr>
          <p:nvPr>
            <p:ph idx="1"/>
          </p:nvPr>
        </p:nvSpPr>
        <p:spPr/>
        <p:txBody>
          <a:bodyPr>
            <a:normAutofit fontScale="92500" lnSpcReduction="10000"/>
          </a:bodyPr>
          <a:lstStyle/>
          <a:p>
            <a:pPr marL="533400" indent="-533400">
              <a:lnSpc>
                <a:spcPct val="120000"/>
              </a:lnSpc>
              <a:spcBef>
                <a:spcPct val="0"/>
              </a:spcBef>
              <a:spcAft>
                <a:spcPts val="600"/>
              </a:spcAft>
            </a:pPr>
            <a:r>
              <a:rPr lang="en-US" dirty="0" smtClean="0"/>
              <a:t>There are four categories of classified information.</a:t>
            </a:r>
          </a:p>
          <a:p>
            <a:pPr marL="933450" lvl="1" indent="-533400">
              <a:lnSpc>
                <a:spcPct val="120000"/>
              </a:lnSpc>
              <a:spcBef>
                <a:spcPct val="0"/>
              </a:spcBef>
              <a:spcAft>
                <a:spcPts val="600"/>
              </a:spcAft>
            </a:pPr>
            <a:r>
              <a:rPr lang="en-US" dirty="0" smtClean="0"/>
              <a:t>Nuclear weapons-related categories, classified by the Atomic Energy Act</a:t>
            </a:r>
          </a:p>
          <a:p>
            <a:pPr marL="1333500" lvl="2" indent="-419100">
              <a:lnSpc>
                <a:spcPct val="120000"/>
              </a:lnSpc>
              <a:spcBef>
                <a:spcPct val="0"/>
              </a:spcBef>
              <a:spcAft>
                <a:spcPts val="600"/>
              </a:spcAft>
            </a:pPr>
            <a:r>
              <a:rPr lang="en-US" dirty="0" smtClean="0">
                <a:solidFill>
                  <a:srgbClr val="00359E"/>
                </a:solidFill>
              </a:rPr>
              <a:t>Restricted Data (RD)</a:t>
            </a:r>
          </a:p>
          <a:p>
            <a:pPr marL="1333500" lvl="2" indent="-419100">
              <a:lnSpc>
                <a:spcPct val="120000"/>
              </a:lnSpc>
              <a:spcBef>
                <a:spcPct val="0"/>
              </a:spcBef>
              <a:spcAft>
                <a:spcPts val="600"/>
              </a:spcAft>
            </a:pPr>
            <a:r>
              <a:rPr lang="en-US" dirty="0" smtClean="0">
                <a:solidFill>
                  <a:srgbClr val="00359E"/>
                </a:solidFill>
              </a:rPr>
              <a:t>Formerly  Restricted Data (FRD)</a:t>
            </a:r>
          </a:p>
          <a:p>
            <a:pPr marL="1333500" lvl="2" indent="-419100">
              <a:lnSpc>
                <a:spcPct val="120000"/>
              </a:lnSpc>
              <a:spcBef>
                <a:spcPct val="0"/>
              </a:spcBef>
              <a:spcAft>
                <a:spcPts val="600"/>
              </a:spcAft>
            </a:pPr>
            <a:r>
              <a:rPr lang="en-US" dirty="0" smtClean="0">
                <a:solidFill>
                  <a:srgbClr val="00359E"/>
                </a:solidFill>
              </a:rPr>
              <a:t>Transclassified Foreign Nuclear Information (TFNI)</a:t>
            </a:r>
          </a:p>
          <a:p>
            <a:pPr marL="933450" lvl="1" indent="-533400">
              <a:lnSpc>
                <a:spcPct val="120000"/>
              </a:lnSpc>
              <a:spcBef>
                <a:spcPct val="0"/>
              </a:spcBef>
              <a:spcAft>
                <a:spcPts val="600"/>
              </a:spcAft>
            </a:pPr>
            <a:r>
              <a:rPr lang="en-US" dirty="0" smtClean="0"/>
              <a:t>Information classified by Executive order</a:t>
            </a:r>
          </a:p>
          <a:p>
            <a:pPr marL="1333500" lvl="2" indent="-419100">
              <a:lnSpc>
                <a:spcPct val="120000"/>
              </a:lnSpc>
              <a:spcBef>
                <a:spcPct val="0"/>
              </a:spcBef>
              <a:spcAft>
                <a:spcPts val="600"/>
              </a:spcAft>
            </a:pPr>
            <a:r>
              <a:rPr lang="en-US" dirty="0" smtClean="0">
                <a:solidFill>
                  <a:srgbClr val="00359E"/>
                </a:solidFill>
              </a:rPr>
              <a:t>National Security Information (NSI)</a:t>
            </a:r>
          </a:p>
          <a:p>
            <a:pPr marL="933450" lvl="1" indent="-533400">
              <a:lnSpc>
                <a:spcPct val="120000"/>
              </a:lnSpc>
              <a:spcBef>
                <a:spcPct val="0"/>
              </a:spcBef>
              <a:spcAft>
                <a:spcPts val="600"/>
              </a:spcAft>
            </a:pPr>
            <a:endParaRPr lang="en-US" dirty="0"/>
          </a:p>
        </p:txBody>
      </p:sp>
      <p:sp>
        <p:nvSpPr>
          <p:cNvPr id="5" name="Slide Number Placeholder 4"/>
          <p:cNvSpPr>
            <a:spLocks noGrp="1"/>
          </p:cNvSpPr>
          <p:nvPr>
            <p:ph type="sldNum" sz="quarter" idx="12"/>
          </p:nvPr>
        </p:nvSpPr>
        <p:spPr/>
        <p:txBody>
          <a:bodyPr/>
          <a:lstStyle/>
          <a:p>
            <a:fld id="{8241201E-9D14-4384-A5F9-68C448E2C0A1}" type="slidenum">
              <a:rPr lang="en-US" altLang="en-US" smtClean="0"/>
              <a:pPr/>
              <a:t>5</a:t>
            </a:fld>
            <a:endParaRPr lang="en-US" altLang="en-US" dirty="0"/>
          </a:p>
        </p:txBody>
      </p:sp>
    </p:spTree>
    <p:extLst>
      <p:ext uri="{BB962C8B-B14F-4D97-AF65-F5344CB8AC3E}">
        <p14:creationId xmlns:p14="http://schemas.microsoft.com/office/powerpoint/2010/main" val="192109250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smtClean="0"/>
              <a:t>Restricted Data</a:t>
            </a:r>
            <a:endParaRPr lang="en-US" dirty="0"/>
          </a:p>
        </p:txBody>
      </p:sp>
      <p:sp>
        <p:nvSpPr>
          <p:cNvPr id="13" name="Content Placeholder 12"/>
          <p:cNvSpPr>
            <a:spLocks noGrp="1"/>
          </p:cNvSpPr>
          <p:nvPr>
            <p:ph idx="1"/>
          </p:nvPr>
        </p:nvSpPr>
        <p:spPr/>
        <p:txBody>
          <a:bodyPr>
            <a:normAutofit fontScale="92500"/>
          </a:bodyPr>
          <a:lstStyle/>
          <a:p>
            <a:pPr marL="533400" indent="-533400">
              <a:spcBef>
                <a:spcPct val="0"/>
              </a:spcBef>
              <a:spcAft>
                <a:spcPts val="600"/>
              </a:spcAft>
            </a:pPr>
            <a:r>
              <a:rPr lang="en-US" dirty="0"/>
              <a:t>Classified information related to the design, manufacture, or utilization of atomic weapons; the production of special nuclear material; or the use of special nuclear material in the production of energy</a:t>
            </a:r>
          </a:p>
          <a:p>
            <a:pPr marL="533400" indent="-533400">
              <a:spcBef>
                <a:spcPct val="0"/>
              </a:spcBef>
              <a:spcAft>
                <a:spcPts val="600"/>
              </a:spcAft>
            </a:pPr>
            <a:r>
              <a:rPr lang="en-US" dirty="0" smtClean="0"/>
              <a:t>Examples</a:t>
            </a:r>
          </a:p>
          <a:p>
            <a:pPr marL="933450" lvl="1" indent="-533400">
              <a:spcBef>
                <a:spcPct val="0"/>
              </a:spcBef>
              <a:spcAft>
                <a:spcPts val="600"/>
              </a:spcAft>
            </a:pPr>
            <a:r>
              <a:rPr lang="en-US" dirty="0" smtClean="0"/>
              <a:t>Nuclear </a:t>
            </a:r>
            <a:r>
              <a:rPr lang="en-US" dirty="0"/>
              <a:t>weapon design</a:t>
            </a:r>
          </a:p>
          <a:p>
            <a:pPr marL="933450" lvl="1" indent="-533400">
              <a:spcBef>
                <a:spcPct val="0"/>
              </a:spcBef>
              <a:spcAft>
                <a:spcPts val="600"/>
              </a:spcAft>
            </a:pPr>
            <a:r>
              <a:rPr lang="en-US" dirty="0"/>
              <a:t>Nuclear material production</a:t>
            </a:r>
          </a:p>
          <a:p>
            <a:pPr marL="933450" lvl="1" indent="-533400">
              <a:spcBef>
                <a:spcPct val="0"/>
              </a:spcBef>
              <a:spcAft>
                <a:spcPts val="600"/>
              </a:spcAft>
            </a:pPr>
            <a:r>
              <a:rPr lang="en-US" dirty="0"/>
              <a:t>Naval reactor information</a:t>
            </a:r>
          </a:p>
          <a:p>
            <a:pPr marL="0" indent="0">
              <a:buNone/>
            </a:pPr>
            <a:endParaRPr lang="en-US" dirty="0"/>
          </a:p>
        </p:txBody>
      </p:sp>
      <p:sp>
        <p:nvSpPr>
          <p:cNvPr id="18" name="Slide Number Placeholder 4"/>
          <p:cNvSpPr>
            <a:spLocks noGrp="1"/>
          </p:cNvSpPr>
          <p:nvPr>
            <p:ph type="sldNum" sz="quarter" idx="12"/>
          </p:nvPr>
        </p:nvSpPr>
        <p:spPr/>
        <p:txBody>
          <a:bodyPr/>
          <a:lstStyle/>
          <a:p>
            <a:fld id="{8241201E-9D14-4384-A5F9-68C448E2C0A1}" type="slidenum">
              <a:rPr lang="en-US" altLang="en-US" smtClean="0"/>
              <a:pPr/>
              <a:t>6</a:t>
            </a:fld>
            <a:endParaRPr lang="en-US" altLang="en-US" dirty="0"/>
          </a:p>
        </p:txBody>
      </p:sp>
    </p:spTree>
    <p:extLst>
      <p:ext uri="{BB962C8B-B14F-4D97-AF65-F5344CB8AC3E}">
        <p14:creationId xmlns:p14="http://schemas.microsoft.com/office/powerpoint/2010/main" val="10612757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54863CB-E9F4-4912-BF87-0E2AF4491238}" type="slidenum">
              <a:rPr lang="en-US" smtClean="0"/>
              <a:pPr/>
              <a:t>7</a:t>
            </a:fld>
            <a:endParaRPr lang="en-US"/>
          </a:p>
        </p:txBody>
      </p:sp>
      <p:sp>
        <p:nvSpPr>
          <p:cNvPr id="13314" name="Rectangle 2"/>
          <p:cNvSpPr>
            <a:spLocks noGrp="1" noChangeArrowheads="1"/>
          </p:cNvSpPr>
          <p:nvPr>
            <p:ph type="title"/>
          </p:nvPr>
        </p:nvSpPr>
        <p:spPr>
          <a:xfrm>
            <a:off x="1676400" y="304799"/>
            <a:ext cx="6553200" cy="1600201"/>
          </a:xfrm>
        </p:spPr>
        <p:txBody>
          <a:bodyPr>
            <a:noAutofit/>
          </a:bodyPr>
          <a:lstStyle/>
          <a:p>
            <a:pPr algn="l"/>
            <a:r>
              <a:rPr lang="en-US" sz="4000" dirty="0" smtClean="0"/>
              <a:t>Not RD…</a:t>
            </a:r>
          </a:p>
        </p:txBody>
      </p:sp>
      <p:sp>
        <p:nvSpPr>
          <p:cNvPr id="13315" name="Rectangle 3"/>
          <p:cNvSpPr>
            <a:spLocks noGrp="1" noChangeArrowheads="1"/>
          </p:cNvSpPr>
          <p:nvPr>
            <p:ph idx="1"/>
          </p:nvPr>
        </p:nvSpPr>
        <p:spPr>
          <a:xfrm>
            <a:off x="838200" y="1981199"/>
            <a:ext cx="7464136" cy="4435475"/>
          </a:xfrm>
        </p:spPr>
        <p:txBody>
          <a:bodyPr>
            <a:noAutofit/>
          </a:bodyPr>
          <a:lstStyle/>
          <a:p>
            <a:pPr marL="341313" indent="-341313">
              <a:spcBef>
                <a:spcPts val="600"/>
              </a:spcBef>
              <a:spcAft>
                <a:spcPts val="600"/>
              </a:spcAft>
              <a:buClr>
                <a:schemeClr val="accent1">
                  <a:lumMod val="75000"/>
                </a:schemeClr>
              </a:buClr>
              <a:tabLst>
                <a:tab pos="571500" algn="l"/>
              </a:tabLst>
            </a:pPr>
            <a:r>
              <a:rPr lang="en-US" sz="2400" dirty="0" smtClean="0">
                <a:latin typeface="Calibri" pitchFamily="34" charset="0"/>
              </a:rPr>
              <a:t>RD does not include data declassified or </a:t>
            </a:r>
            <a:r>
              <a:rPr lang="en-US" sz="2400" u="sng" dirty="0" smtClean="0">
                <a:latin typeface="Calibri" pitchFamily="34" charset="0"/>
              </a:rPr>
              <a:t>removed from the Restricted Data category</a:t>
            </a:r>
            <a:r>
              <a:rPr lang="en-US" sz="2400" dirty="0" smtClean="0">
                <a:latin typeface="Calibri" pitchFamily="34" charset="0"/>
              </a:rPr>
              <a:t> pursuant to section 142 of the Atomic Energy Act.  </a:t>
            </a:r>
          </a:p>
          <a:p>
            <a:pPr marL="341313" indent="-341313">
              <a:spcBef>
                <a:spcPts val="600"/>
              </a:spcBef>
              <a:spcAft>
                <a:spcPts val="600"/>
              </a:spcAft>
              <a:buClr>
                <a:schemeClr val="accent1">
                  <a:lumMod val="75000"/>
                </a:schemeClr>
              </a:buClr>
              <a:tabLst>
                <a:tab pos="571500" algn="l"/>
              </a:tabLst>
            </a:pPr>
            <a:r>
              <a:rPr lang="en-US" sz="2400" kern="0" dirty="0" smtClean="0">
                <a:latin typeface="Calibri" pitchFamily="34" charset="0"/>
              </a:rPr>
              <a:t>The process for moving information from the RD category into another category of </a:t>
            </a:r>
            <a:r>
              <a:rPr lang="en-US" sz="2400" b="1" kern="0" dirty="0" smtClean="0">
                <a:latin typeface="Calibri" pitchFamily="34" charset="0"/>
              </a:rPr>
              <a:t>classified</a:t>
            </a:r>
            <a:r>
              <a:rPr lang="en-US" sz="2400" kern="0" dirty="0" smtClean="0">
                <a:latin typeface="Calibri" pitchFamily="34" charset="0"/>
              </a:rPr>
              <a:t> information is called</a:t>
            </a:r>
            <a:endParaRPr lang="en-US" sz="2400" b="1" kern="0" dirty="0">
              <a:solidFill>
                <a:srgbClr val="FF0000"/>
              </a:solidFill>
              <a:latin typeface="Calibri" pitchFamily="34" charset="0"/>
            </a:endParaRPr>
          </a:p>
          <a:p>
            <a:pPr marL="0" indent="0" algn="ctr">
              <a:spcBef>
                <a:spcPts val="600"/>
              </a:spcBef>
              <a:buClr>
                <a:schemeClr val="accent1">
                  <a:lumMod val="75000"/>
                </a:schemeClr>
              </a:buClr>
              <a:buNone/>
              <a:tabLst>
                <a:tab pos="571500" algn="l"/>
              </a:tabLst>
            </a:pPr>
            <a:r>
              <a:rPr lang="en-US" b="1" kern="0" dirty="0" smtClean="0">
                <a:latin typeface="Calibri" pitchFamily="34" charset="0"/>
              </a:rPr>
              <a:t>“TRANSCLASSIFICATION”</a:t>
            </a:r>
          </a:p>
          <a:p>
            <a:pPr marL="0" indent="0" algn="ctr">
              <a:spcBef>
                <a:spcPts val="600"/>
              </a:spcBef>
              <a:buClr>
                <a:schemeClr val="accent1">
                  <a:lumMod val="75000"/>
                </a:schemeClr>
              </a:buClr>
              <a:buNone/>
              <a:tabLst>
                <a:tab pos="571500" algn="l"/>
              </a:tabLst>
            </a:pPr>
            <a:r>
              <a:rPr kumimoji="0" lang="en-US" sz="2200" b="1" i="0" u="none" strike="noStrike" kern="0" cap="none" spc="0" normalizeH="0" noProof="0" dirty="0" smtClean="0">
                <a:ln>
                  <a:noFill/>
                </a:ln>
                <a:solidFill>
                  <a:srgbClr val="FF0000"/>
                </a:solidFill>
                <a:effectLst/>
                <a:uLnTx/>
                <a:uFillTx/>
                <a:latin typeface="Calibri" pitchFamily="34" charset="0"/>
              </a:rPr>
              <a:t>“Removed from the RD category” does not mean declassified.</a:t>
            </a:r>
            <a:br>
              <a:rPr kumimoji="0" lang="en-US" sz="2200" b="1" i="0" u="none" strike="noStrike" kern="0" cap="none" spc="0" normalizeH="0" noProof="0" dirty="0" smtClean="0">
                <a:ln>
                  <a:noFill/>
                </a:ln>
                <a:solidFill>
                  <a:srgbClr val="FF0000"/>
                </a:solidFill>
                <a:effectLst/>
                <a:uLnTx/>
                <a:uFillTx/>
                <a:latin typeface="Calibri" pitchFamily="34" charset="0"/>
              </a:rPr>
            </a:br>
            <a:r>
              <a:rPr kumimoji="0" lang="en-US" sz="2200" b="1" i="0" u="none" strike="noStrike" kern="0" cap="none" spc="0" normalizeH="0" noProof="0" dirty="0" smtClean="0">
                <a:ln>
                  <a:noFill/>
                </a:ln>
                <a:solidFill>
                  <a:srgbClr val="FF0000"/>
                </a:solidFill>
                <a:effectLst/>
                <a:uLnTx/>
                <a:uFillTx/>
                <a:latin typeface="Calibri" pitchFamily="34" charset="0"/>
              </a:rPr>
              <a:t>Transclassified information is STILL </a:t>
            </a:r>
            <a:r>
              <a:rPr kumimoji="0" lang="en-US" sz="2200" b="1" i="0" u="sng" strike="noStrike" kern="0" cap="none" spc="0" normalizeH="0" noProof="0" dirty="0" smtClean="0">
                <a:ln>
                  <a:noFill/>
                </a:ln>
                <a:solidFill>
                  <a:srgbClr val="FF0000"/>
                </a:solidFill>
                <a:effectLst/>
                <a:uLnTx/>
                <a:uFillTx/>
                <a:latin typeface="Calibri" pitchFamily="34" charset="0"/>
              </a:rPr>
              <a:t>classified</a:t>
            </a:r>
            <a:r>
              <a:rPr kumimoji="0" lang="en-US" sz="2200" b="1" i="0" u="none" strike="noStrike" kern="0" cap="none" spc="0" normalizeH="0" noProof="0" dirty="0" smtClean="0">
                <a:ln>
                  <a:noFill/>
                </a:ln>
                <a:solidFill>
                  <a:srgbClr val="FF0000"/>
                </a:solidFill>
                <a:effectLst/>
                <a:uLnTx/>
                <a:uFillTx/>
                <a:latin typeface="Calibri" pitchFamily="34" charset="0"/>
              </a:rPr>
              <a:t>!</a:t>
            </a:r>
            <a:endParaRPr lang="en-US" sz="2200" b="1" dirty="0" smtClean="0">
              <a:solidFill>
                <a:schemeClr val="bg2"/>
              </a:solidFill>
            </a:endParaRPr>
          </a:p>
        </p:txBody>
      </p:sp>
    </p:spTree>
    <p:extLst>
      <p:ext uri="{BB962C8B-B14F-4D97-AF65-F5344CB8AC3E}">
        <p14:creationId xmlns:p14="http://schemas.microsoft.com/office/powerpoint/2010/main" val="26805639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p:txBody>
          <a:bodyPr>
            <a:noAutofit/>
          </a:bodyPr>
          <a:lstStyle/>
          <a:p>
            <a:pPr algn="l"/>
            <a:r>
              <a:rPr lang="en-US" sz="3600" dirty="0" smtClean="0"/>
              <a:t>Overview of Transclassification</a:t>
            </a:r>
            <a:endParaRPr lang="en-US" sz="3600" dirty="0"/>
          </a:p>
        </p:txBody>
      </p:sp>
      <p:sp>
        <p:nvSpPr>
          <p:cNvPr id="12" name="Rounded Rectangle 11" title="All Restricted Data "/>
          <p:cNvSpPr/>
          <p:nvPr/>
        </p:nvSpPr>
        <p:spPr>
          <a:xfrm>
            <a:off x="381000" y="1828800"/>
            <a:ext cx="1600200" cy="42689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57200" y="3429000"/>
            <a:ext cx="1143000" cy="914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smtClean="0"/>
              <a:t>RD</a:t>
            </a:r>
            <a:endParaRPr lang="en-US" sz="6000" dirty="0"/>
          </a:p>
        </p:txBody>
      </p:sp>
      <p:sp>
        <p:nvSpPr>
          <p:cNvPr id="3" name="Rectangle 2"/>
          <p:cNvSpPr/>
          <p:nvPr/>
        </p:nvSpPr>
        <p:spPr>
          <a:xfrm>
            <a:off x="390160" y="2486174"/>
            <a:ext cx="1277081" cy="707886"/>
          </a:xfrm>
          <a:prstGeom prst="rect">
            <a:avLst/>
          </a:prstGeom>
        </p:spPr>
        <p:txBody>
          <a:bodyPr wrap="none">
            <a:spAutoFit/>
          </a:bodyPr>
          <a:lstStyle/>
          <a:p>
            <a:pPr algn="ctr">
              <a:spcBef>
                <a:spcPts val="0"/>
              </a:spcBef>
              <a:spcAft>
                <a:spcPts val="0"/>
              </a:spcAft>
              <a:buNone/>
            </a:pPr>
            <a:r>
              <a:rPr lang="en-US" sz="2000" b="1" dirty="0" smtClean="0">
                <a:latin typeface="Calibri" pitchFamily="34" charset="0"/>
              </a:rPr>
              <a:t>Military </a:t>
            </a:r>
          </a:p>
          <a:p>
            <a:pPr algn="ctr">
              <a:spcBef>
                <a:spcPts val="0"/>
              </a:spcBef>
              <a:spcAft>
                <a:spcPts val="0"/>
              </a:spcAft>
              <a:buNone/>
            </a:pPr>
            <a:r>
              <a:rPr lang="en-US" sz="2000" b="1" dirty="0" smtClean="0">
                <a:latin typeface="Calibri" pitchFamily="34" charset="0"/>
              </a:rPr>
              <a:t>Utilization</a:t>
            </a:r>
            <a:endParaRPr lang="en-US" sz="2000" b="1" dirty="0">
              <a:latin typeface="Calibri" pitchFamily="34" charset="0"/>
            </a:endParaRPr>
          </a:p>
        </p:txBody>
      </p:sp>
      <p:grpSp>
        <p:nvGrpSpPr>
          <p:cNvPr id="2" name="Group 1" title="Restricted Data related to Military Utilization transclassified to FRD"/>
          <p:cNvGrpSpPr/>
          <p:nvPr/>
        </p:nvGrpSpPr>
        <p:grpSpPr>
          <a:xfrm>
            <a:off x="1958488" y="2469484"/>
            <a:ext cx="4804510" cy="1067967"/>
            <a:chOff x="2072820" y="2469484"/>
            <a:chExt cx="4690177" cy="1067967"/>
          </a:xfrm>
        </p:grpSpPr>
        <p:sp>
          <p:nvSpPr>
            <p:cNvPr id="8" name="Freeform 7"/>
            <p:cNvSpPr/>
            <p:nvPr/>
          </p:nvSpPr>
          <p:spPr>
            <a:xfrm>
              <a:off x="2072820" y="2469484"/>
              <a:ext cx="1876071" cy="1067967"/>
            </a:xfrm>
            <a:custGeom>
              <a:avLst/>
              <a:gdLst>
                <a:gd name="connsiteX0" fmla="*/ 0 w 1876071"/>
                <a:gd name="connsiteY0" fmla="*/ 177998 h 1067967"/>
                <a:gd name="connsiteX1" fmla="*/ 177998 w 1876071"/>
                <a:gd name="connsiteY1" fmla="*/ 0 h 1067967"/>
                <a:gd name="connsiteX2" fmla="*/ 1698073 w 1876071"/>
                <a:gd name="connsiteY2" fmla="*/ 0 h 1067967"/>
                <a:gd name="connsiteX3" fmla="*/ 1876071 w 1876071"/>
                <a:gd name="connsiteY3" fmla="*/ 177998 h 1067967"/>
                <a:gd name="connsiteX4" fmla="*/ 1876071 w 1876071"/>
                <a:gd name="connsiteY4" fmla="*/ 889969 h 1067967"/>
                <a:gd name="connsiteX5" fmla="*/ 1698073 w 1876071"/>
                <a:gd name="connsiteY5" fmla="*/ 1067967 h 1067967"/>
                <a:gd name="connsiteX6" fmla="*/ 177998 w 1876071"/>
                <a:gd name="connsiteY6" fmla="*/ 1067967 h 1067967"/>
                <a:gd name="connsiteX7" fmla="*/ 0 w 1876071"/>
                <a:gd name="connsiteY7" fmla="*/ 889969 h 1067967"/>
                <a:gd name="connsiteX8" fmla="*/ 0 w 1876071"/>
                <a:gd name="connsiteY8" fmla="*/ 177998 h 1067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6071" h="1067967">
                  <a:moveTo>
                    <a:pt x="0" y="177998"/>
                  </a:moveTo>
                  <a:cubicBezTo>
                    <a:pt x="0" y="79692"/>
                    <a:pt x="79692" y="0"/>
                    <a:pt x="177998" y="0"/>
                  </a:cubicBezTo>
                  <a:lnTo>
                    <a:pt x="1698073" y="0"/>
                  </a:lnTo>
                  <a:cubicBezTo>
                    <a:pt x="1796379" y="0"/>
                    <a:pt x="1876071" y="79692"/>
                    <a:pt x="1876071" y="177998"/>
                  </a:cubicBezTo>
                  <a:lnTo>
                    <a:pt x="1876071" y="889969"/>
                  </a:lnTo>
                  <a:cubicBezTo>
                    <a:pt x="1876071" y="988275"/>
                    <a:pt x="1796379" y="1067967"/>
                    <a:pt x="1698073" y="1067967"/>
                  </a:cubicBezTo>
                  <a:lnTo>
                    <a:pt x="177998" y="1067967"/>
                  </a:lnTo>
                  <a:cubicBezTo>
                    <a:pt x="79692" y="1067967"/>
                    <a:pt x="0" y="988275"/>
                    <a:pt x="0" y="889969"/>
                  </a:cubicBezTo>
                  <a:lnTo>
                    <a:pt x="0" y="17799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2144" tIns="92139" rIns="132144" bIns="92139" numCol="1" spcCol="1270" anchor="ctr" anchorCtr="0">
              <a:noAutofit/>
            </a:bodyPr>
            <a:lstStyle/>
            <a:p>
              <a:pPr lvl="0" algn="ctr" defTabSz="933450" rtl="0">
                <a:lnSpc>
                  <a:spcPct val="90000"/>
                </a:lnSpc>
                <a:spcBef>
                  <a:spcPct val="0"/>
                </a:spcBef>
                <a:spcAft>
                  <a:spcPct val="35000"/>
                </a:spcAft>
              </a:pPr>
              <a:r>
                <a:rPr lang="en-US" sz="1600" kern="1200" dirty="0" smtClean="0"/>
                <a:t>DOE and DoD act under Section 142d of the Atomic Energy Act</a:t>
              </a:r>
              <a:endParaRPr lang="en-US" sz="1600" kern="1200" dirty="0"/>
            </a:p>
          </p:txBody>
        </p:sp>
        <p:sp>
          <p:nvSpPr>
            <p:cNvPr id="5" name="Freeform 4"/>
            <p:cNvSpPr/>
            <p:nvPr/>
          </p:nvSpPr>
          <p:spPr>
            <a:xfrm>
              <a:off x="3948891" y="2469484"/>
              <a:ext cx="2814106" cy="1067967"/>
            </a:xfrm>
            <a:custGeom>
              <a:avLst/>
              <a:gdLst>
                <a:gd name="connsiteX0" fmla="*/ 0 w 2814106"/>
                <a:gd name="connsiteY0" fmla="*/ 133496 h 1067967"/>
                <a:gd name="connsiteX1" fmla="*/ 2280123 w 2814106"/>
                <a:gd name="connsiteY1" fmla="*/ 133496 h 1067967"/>
                <a:gd name="connsiteX2" fmla="*/ 2280123 w 2814106"/>
                <a:gd name="connsiteY2" fmla="*/ 0 h 1067967"/>
                <a:gd name="connsiteX3" fmla="*/ 2814106 w 2814106"/>
                <a:gd name="connsiteY3" fmla="*/ 533984 h 1067967"/>
                <a:gd name="connsiteX4" fmla="*/ 2280123 w 2814106"/>
                <a:gd name="connsiteY4" fmla="*/ 1067967 h 1067967"/>
                <a:gd name="connsiteX5" fmla="*/ 2280123 w 2814106"/>
                <a:gd name="connsiteY5" fmla="*/ 934471 h 1067967"/>
                <a:gd name="connsiteX6" fmla="*/ 0 w 2814106"/>
                <a:gd name="connsiteY6" fmla="*/ 934471 h 1067967"/>
                <a:gd name="connsiteX7" fmla="*/ 0 w 2814106"/>
                <a:gd name="connsiteY7" fmla="*/ 133496 h 1067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4106" h="1067967">
                  <a:moveTo>
                    <a:pt x="0" y="133496"/>
                  </a:moveTo>
                  <a:lnTo>
                    <a:pt x="2280123" y="133496"/>
                  </a:lnTo>
                  <a:lnTo>
                    <a:pt x="2280123" y="0"/>
                  </a:lnTo>
                  <a:lnTo>
                    <a:pt x="2814106" y="533984"/>
                  </a:lnTo>
                  <a:lnTo>
                    <a:pt x="2280123" y="1067967"/>
                  </a:lnTo>
                  <a:lnTo>
                    <a:pt x="2280123" y="934471"/>
                  </a:lnTo>
                  <a:lnTo>
                    <a:pt x="0" y="934471"/>
                  </a:lnTo>
                  <a:lnTo>
                    <a:pt x="0" y="13349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7145" tIns="150641" rIns="417633" bIns="150641" numCol="1" spcCol="1270" anchor="t" anchorCtr="0">
              <a:noAutofit/>
            </a:bodyPr>
            <a:lstStyle/>
            <a:p>
              <a:pPr marL="0" lvl="1" algn="l" defTabSz="1200150">
                <a:lnSpc>
                  <a:spcPct val="90000"/>
                </a:lnSpc>
                <a:spcBef>
                  <a:spcPct val="0"/>
                </a:spcBef>
                <a:spcAft>
                  <a:spcPct val="15000"/>
                </a:spcAft>
              </a:pPr>
              <a:endParaRPr lang="en-US" sz="2000" kern="1200" dirty="0" smtClean="0"/>
            </a:p>
            <a:p>
              <a:pPr marL="117475" lvl="1" algn="l" defTabSz="1200150">
                <a:lnSpc>
                  <a:spcPct val="90000"/>
                </a:lnSpc>
                <a:spcBef>
                  <a:spcPct val="0"/>
                </a:spcBef>
                <a:spcAft>
                  <a:spcPct val="15000"/>
                </a:spcAft>
              </a:pPr>
              <a:r>
                <a:rPr lang="en-US" sz="2000" dirty="0"/>
                <a:t>Transclassified to FRD</a:t>
              </a:r>
            </a:p>
          </p:txBody>
        </p:sp>
      </p:grpSp>
      <p:sp>
        <p:nvSpPr>
          <p:cNvPr id="10245" name="Text Box 5"/>
          <p:cNvSpPr txBox="1">
            <a:spLocks noChangeArrowheads="1"/>
          </p:cNvSpPr>
          <p:nvPr/>
        </p:nvSpPr>
        <p:spPr bwMode="auto">
          <a:xfrm>
            <a:off x="6934200" y="1905000"/>
            <a:ext cx="2062603" cy="2185214"/>
          </a:xfrm>
          <a:prstGeom prst="rect">
            <a:avLst/>
          </a:prstGeom>
          <a:noFill/>
          <a:ln w="9525" algn="ctr">
            <a:noFill/>
            <a:miter lim="800000"/>
            <a:headEnd/>
            <a:tailEnd/>
          </a:ln>
        </p:spPr>
        <p:txBody>
          <a:bodyPr wrap="square">
            <a:spAutoFit/>
          </a:bodyPr>
          <a:lstStyle/>
          <a:p>
            <a:pPr marL="231775" indent="-231775"/>
            <a:r>
              <a:rPr lang="en-US" sz="2400" b="1" dirty="0">
                <a:solidFill>
                  <a:srgbClr val="FF0000"/>
                </a:solidFill>
                <a:latin typeface="Calibri" pitchFamily="34" charset="0"/>
              </a:rPr>
              <a:t>FRD</a:t>
            </a:r>
          </a:p>
          <a:p>
            <a:pPr marL="231775" indent="-231775">
              <a:buFont typeface="Wingdings" pitchFamily="2" charset="2"/>
              <a:buChar char="§"/>
            </a:pPr>
            <a:r>
              <a:rPr lang="en-US" sz="1400" b="1" dirty="0" smtClean="0">
                <a:latin typeface="Calibri" pitchFamily="34" charset="0"/>
              </a:rPr>
              <a:t>No automatic declassification</a:t>
            </a:r>
          </a:p>
          <a:p>
            <a:pPr marL="231775" indent="-231775">
              <a:buFont typeface="Wingdings" pitchFamily="2" charset="2"/>
              <a:buChar char="§"/>
            </a:pPr>
            <a:r>
              <a:rPr lang="en-US" sz="1400" b="1" dirty="0" smtClean="0">
                <a:latin typeface="Calibri" pitchFamily="34" charset="0"/>
              </a:rPr>
              <a:t>DOE and DoD jointly determine when declassified</a:t>
            </a:r>
          </a:p>
          <a:p>
            <a:pPr marL="231775" indent="-231775">
              <a:buFont typeface="Wingdings" pitchFamily="2" charset="2"/>
              <a:buChar char="§"/>
            </a:pPr>
            <a:r>
              <a:rPr lang="en-US" sz="1400" b="1" dirty="0" smtClean="0">
                <a:latin typeface="Calibri" pitchFamily="34" charset="0"/>
              </a:rPr>
              <a:t>Special </a:t>
            </a:r>
            <a:r>
              <a:rPr lang="en-US" sz="1400" b="1" dirty="0">
                <a:latin typeface="Calibri" pitchFamily="34" charset="0"/>
              </a:rPr>
              <a:t>m</a:t>
            </a:r>
            <a:r>
              <a:rPr lang="en-US" sz="1400" b="1" dirty="0" smtClean="0">
                <a:latin typeface="Calibri" pitchFamily="34" charset="0"/>
              </a:rPr>
              <a:t>arking</a:t>
            </a:r>
            <a:endParaRPr lang="en-US" sz="1400" b="1" dirty="0">
              <a:latin typeface="Calibri" pitchFamily="34" charset="0"/>
            </a:endParaRPr>
          </a:p>
          <a:p>
            <a:pPr marL="231775" indent="-231775">
              <a:buFont typeface="Wingdings" pitchFamily="2" charset="2"/>
              <a:buChar char="§"/>
            </a:pPr>
            <a:r>
              <a:rPr lang="en-US" sz="1400" b="1" dirty="0" smtClean="0">
                <a:latin typeface="Calibri" pitchFamily="34" charset="0"/>
              </a:rPr>
              <a:t>Treated as RD in foreign dissemination</a:t>
            </a:r>
            <a:endParaRPr lang="en-US" sz="1400" b="1" dirty="0">
              <a:latin typeface="Calibri" pitchFamily="34" charset="0"/>
            </a:endParaRPr>
          </a:p>
        </p:txBody>
      </p:sp>
      <p:sp>
        <p:nvSpPr>
          <p:cNvPr id="4" name="Rectangle 3"/>
          <p:cNvSpPr/>
          <p:nvPr/>
        </p:nvSpPr>
        <p:spPr>
          <a:xfrm>
            <a:off x="73912" y="4648200"/>
            <a:ext cx="1874678" cy="1015663"/>
          </a:xfrm>
          <a:prstGeom prst="rect">
            <a:avLst/>
          </a:prstGeom>
        </p:spPr>
        <p:txBody>
          <a:bodyPr wrap="square">
            <a:spAutoFit/>
          </a:bodyPr>
          <a:lstStyle/>
          <a:p>
            <a:pPr algn="ctr">
              <a:spcBef>
                <a:spcPts val="0"/>
              </a:spcBef>
              <a:spcAft>
                <a:spcPts val="0"/>
              </a:spcAft>
              <a:defRPr/>
            </a:pPr>
            <a:r>
              <a:rPr lang="en-US" sz="2000" b="1" dirty="0" smtClean="0">
                <a:latin typeface="Calibri" pitchFamily="34" charset="0"/>
              </a:rPr>
              <a:t>Foreign</a:t>
            </a:r>
            <a:endParaRPr lang="en-US" sz="2000" b="1" dirty="0">
              <a:latin typeface="Calibri" pitchFamily="34" charset="0"/>
            </a:endParaRPr>
          </a:p>
          <a:p>
            <a:pPr algn="ctr">
              <a:spcBef>
                <a:spcPts val="0"/>
              </a:spcBef>
              <a:spcAft>
                <a:spcPts val="0"/>
              </a:spcAft>
              <a:defRPr/>
            </a:pPr>
            <a:r>
              <a:rPr lang="en-US" sz="2000" b="1" dirty="0">
                <a:latin typeface="Calibri" pitchFamily="34" charset="0"/>
              </a:rPr>
              <a:t> Atomic Energy </a:t>
            </a:r>
          </a:p>
          <a:p>
            <a:pPr algn="ctr">
              <a:spcBef>
                <a:spcPts val="0"/>
              </a:spcBef>
              <a:spcAft>
                <a:spcPts val="0"/>
              </a:spcAft>
              <a:defRPr/>
            </a:pPr>
            <a:r>
              <a:rPr lang="en-US" sz="2000" b="1" dirty="0">
                <a:latin typeface="Calibri" pitchFamily="34" charset="0"/>
              </a:rPr>
              <a:t>Programs</a:t>
            </a:r>
          </a:p>
        </p:txBody>
      </p:sp>
      <p:grpSp>
        <p:nvGrpSpPr>
          <p:cNvPr id="9" name="Group 8" title="Restricted Data related to foreign atomic energy programs transclassified to TFNI"/>
          <p:cNvGrpSpPr/>
          <p:nvPr/>
        </p:nvGrpSpPr>
        <p:grpSpPr>
          <a:xfrm>
            <a:off x="1958487" y="4710681"/>
            <a:ext cx="4804511" cy="1067967"/>
            <a:chOff x="1958487" y="4710681"/>
            <a:chExt cx="4804511" cy="1067967"/>
          </a:xfrm>
        </p:grpSpPr>
        <p:sp>
          <p:nvSpPr>
            <p:cNvPr id="11" name="Freeform 10"/>
            <p:cNvSpPr/>
            <p:nvPr/>
          </p:nvSpPr>
          <p:spPr>
            <a:xfrm>
              <a:off x="1958487" y="4710681"/>
              <a:ext cx="1876071" cy="1067967"/>
            </a:xfrm>
            <a:custGeom>
              <a:avLst/>
              <a:gdLst>
                <a:gd name="connsiteX0" fmla="*/ 0 w 1876071"/>
                <a:gd name="connsiteY0" fmla="*/ 177998 h 1067967"/>
                <a:gd name="connsiteX1" fmla="*/ 177998 w 1876071"/>
                <a:gd name="connsiteY1" fmla="*/ 0 h 1067967"/>
                <a:gd name="connsiteX2" fmla="*/ 1698073 w 1876071"/>
                <a:gd name="connsiteY2" fmla="*/ 0 h 1067967"/>
                <a:gd name="connsiteX3" fmla="*/ 1876071 w 1876071"/>
                <a:gd name="connsiteY3" fmla="*/ 177998 h 1067967"/>
                <a:gd name="connsiteX4" fmla="*/ 1876071 w 1876071"/>
                <a:gd name="connsiteY4" fmla="*/ 889969 h 1067967"/>
                <a:gd name="connsiteX5" fmla="*/ 1698073 w 1876071"/>
                <a:gd name="connsiteY5" fmla="*/ 1067967 h 1067967"/>
                <a:gd name="connsiteX6" fmla="*/ 177998 w 1876071"/>
                <a:gd name="connsiteY6" fmla="*/ 1067967 h 1067967"/>
                <a:gd name="connsiteX7" fmla="*/ 0 w 1876071"/>
                <a:gd name="connsiteY7" fmla="*/ 889969 h 1067967"/>
                <a:gd name="connsiteX8" fmla="*/ 0 w 1876071"/>
                <a:gd name="connsiteY8" fmla="*/ 177998 h 1067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6071" h="1067967">
                  <a:moveTo>
                    <a:pt x="0" y="177998"/>
                  </a:moveTo>
                  <a:cubicBezTo>
                    <a:pt x="0" y="79692"/>
                    <a:pt x="79692" y="0"/>
                    <a:pt x="177998" y="0"/>
                  </a:cubicBezTo>
                  <a:lnTo>
                    <a:pt x="1698073" y="0"/>
                  </a:lnTo>
                  <a:cubicBezTo>
                    <a:pt x="1796379" y="0"/>
                    <a:pt x="1876071" y="79692"/>
                    <a:pt x="1876071" y="177998"/>
                  </a:cubicBezTo>
                  <a:lnTo>
                    <a:pt x="1876071" y="889969"/>
                  </a:lnTo>
                  <a:cubicBezTo>
                    <a:pt x="1876071" y="988275"/>
                    <a:pt x="1796379" y="1067967"/>
                    <a:pt x="1698073" y="1067967"/>
                  </a:cubicBezTo>
                  <a:lnTo>
                    <a:pt x="177998" y="1067967"/>
                  </a:lnTo>
                  <a:cubicBezTo>
                    <a:pt x="79692" y="1067967"/>
                    <a:pt x="0" y="988275"/>
                    <a:pt x="0" y="889969"/>
                  </a:cubicBezTo>
                  <a:lnTo>
                    <a:pt x="0" y="17799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2144" tIns="92139" rIns="132144" bIns="92139" numCol="1" spcCol="1270" anchor="ctr" anchorCtr="0">
              <a:noAutofit/>
            </a:bodyPr>
            <a:lstStyle/>
            <a:p>
              <a:pPr lvl="0" algn="ctr" defTabSz="933450" rtl="0">
                <a:lnSpc>
                  <a:spcPct val="90000"/>
                </a:lnSpc>
                <a:spcBef>
                  <a:spcPct val="0"/>
                </a:spcBef>
                <a:spcAft>
                  <a:spcPct val="35000"/>
                </a:spcAft>
              </a:pPr>
              <a:r>
                <a:rPr lang="en-US" sz="1600" kern="1200" dirty="0" smtClean="0"/>
                <a:t>DOE and DNI act under Section 142e of the Atomic Energy Act</a:t>
              </a:r>
              <a:endParaRPr lang="en-US" sz="1600" kern="1200" dirty="0"/>
            </a:p>
          </p:txBody>
        </p:sp>
        <p:sp>
          <p:nvSpPr>
            <p:cNvPr id="10" name="Freeform 9"/>
            <p:cNvSpPr/>
            <p:nvPr/>
          </p:nvSpPr>
          <p:spPr>
            <a:xfrm>
              <a:off x="3834558" y="4710681"/>
              <a:ext cx="2928440" cy="1067967"/>
            </a:xfrm>
            <a:custGeom>
              <a:avLst/>
              <a:gdLst>
                <a:gd name="connsiteX0" fmla="*/ 0 w 2814106"/>
                <a:gd name="connsiteY0" fmla="*/ 133496 h 1067967"/>
                <a:gd name="connsiteX1" fmla="*/ 2280123 w 2814106"/>
                <a:gd name="connsiteY1" fmla="*/ 133496 h 1067967"/>
                <a:gd name="connsiteX2" fmla="*/ 2280123 w 2814106"/>
                <a:gd name="connsiteY2" fmla="*/ 0 h 1067967"/>
                <a:gd name="connsiteX3" fmla="*/ 2814106 w 2814106"/>
                <a:gd name="connsiteY3" fmla="*/ 533984 h 1067967"/>
                <a:gd name="connsiteX4" fmla="*/ 2280123 w 2814106"/>
                <a:gd name="connsiteY4" fmla="*/ 1067967 h 1067967"/>
                <a:gd name="connsiteX5" fmla="*/ 2280123 w 2814106"/>
                <a:gd name="connsiteY5" fmla="*/ 934471 h 1067967"/>
                <a:gd name="connsiteX6" fmla="*/ 0 w 2814106"/>
                <a:gd name="connsiteY6" fmla="*/ 934471 h 1067967"/>
                <a:gd name="connsiteX7" fmla="*/ 0 w 2814106"/>
                <a:gd name="connsiteY7" fmla="*/ 133496 h 1067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4106" h="1067967">
                  <a:moveTo>
                    <a:pt x="0" y="133496"/>
                  </a:moveTo>
                  <a:lnTo>
                    <a:pt x="2280123" y="133496"/>
                  </a:lnTo>
                  <a:lnTo>
                    <a:pt x="2280123" y="0"/>
                  </a:lnTo>
                  <a:lnTo>
                    <a:pt x="2814106" y="533984"/>
                  </a:lnTo>
                  <a:lnTo>
                    <a:pt x="2280123" y="1067967"/>
                  </a:lnTo>
                  <a:lnTo>
                    <a:pt x="2280123" y="934471"/>
                  </a:lnTo>
                  <a:lnTo>
                    <a:pt x="0" y="934471"/>
                  </a:lnTo>
                  <a:lnTo>
                    <a:pt x="0" y="13349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7145" tIns="150641" rIns="417633" bIns="150641" numCol="1" spcCol="1270" anchor="t" anchorCtr="0">
              <a:noAutofit/>
            </a:bodyPr>
            <a:lstStyle/>
            <a:p>
              <a:pPr marL="0" lvl="1" algn="l" defTabSz="1200150">
                <a:lnSpc>
                  <a:spcPct val="90000"/>
                </a:lnSpc>
                <a:spcBef>
                  <a:spcPct val="0"/>
                </a:spcBef>
                <a:spcAft>
                  <a:spcPct val="15000"/>
                </a:spcAft>
              </a:pPr>
              <a:endParaRPr lang="en-US" sz="2000" dirty="0" smtClean="0"/>
            </a:p>
            <a:p>
              <a:pPr marL="169863" lvl="1" algn="l" defTabSz="1200150">
                <a:lnSpc>
                  <a:spcPct val="90000"/>
                </a:lnSpc>
                <a:spcBef>
                  <a:spcPct val="0"/>
                </a:spcBef>
                <a:spcAft>
                  <a:spcPct val="15000"/>
                </a:spcAft>
              </a:pPr>
              <a:r>
                <a:rPr lang="en-US" sz="2000" dirty="0" smtClean="0"/>
                <a:t>Transclassified </a:t>
              </a:r>
              <a:r>
                <a:rPr lang="en-US" sz="2000" dirty="0"/>
                <a:t>to TFNI</a:t>
              </a:r>
            </a:p>
          </p:txBody>
        </p:sp>
      </p:grpSp>
      <p:sp>
        <p:nvSpPr>
          <p:cNvPr id="18" name="Text Box 17"/>
          <p:cNvSpPr txBox="1">
            <a:spLocks noChangeArrowheads="1"/>
          </p:cNvSpPr>
          <p:nvPr/>
        </p:nvSpPr>
        <p:spPr bwMode="auto">
          <a:xfrm>
            <a:off x="6904071" y="4267200"/>
            <a:ext cx="2011329" cy="2185214"/>
          </a:xfrm>
          <a:prstGeom prst="rect">
            <a:avLst/>
          </a:prstGeom>
          <a:noFill/>
          <a:ln w="9525" algn="ctr">
            <a:noFill/>
            <a:miter lim="800000"/>
            <a:headEnd/>
            <a:tailEnd/>
          </a:ln>
        </p:spPr>
        <p:txBody>
          <a:bodyPr wrap="square">
            <a:spAutoFit/>
          </a:bodyPr>
          <a:lstStyle/>
          <a:p>
            <a:pPr marL="231775" indent="-231775"/>
            <a:r>
              <a:rPr lang="en-US" sz="2400" b="1" dirty="0">
                <a:solidFill>
                  <a:srgbClr val="FF0000"/>
                </a:solidFill>
                <a:latin typeface="Calibri" pitchFamily="34" charset="0"/>
              </a:rPr>
              <a:t>TFNI</a:t>
            </a:r>
          </a:p>
          <a:p>
            <a:pPr marL="231775" indent="-231775">
              <a:buFont typeface="Wingdings" pitchFamily="2" charset="2"/>
              <a:buChar char="§"/>
            </a:pPr>
            <a:r>
              <a:rPr lang="en-US" sz="1400" b="1" dirty="0" smtClean="0">
                <a:latin typeface="Calibri" pitchFamily="34" charset="0"/>
              </a:rPr>
              <a:t>No automatic declassification</a:t>
            </a:r>
            <a:endParaRPr lang="en-US" sz="1400" b="1" dirty="0">
              <a:latin typeface="Calibri" pitchFamily="34" charset="0"/>
            </a:endParaRPr>
          </a:p>
          <a:p>
            <a:pPr marL="231775" indent="-231775">
              <a:buFont typeface="Wingdings" pitchFamily="2" charset="2"/>
              <a:buChar char="§"/>
            </a:pPr>
            <a:r>
              <a:rPr lang="en-US" sz="1400" b="1" dirty="0">
                <a:latin typeface="Calibri" pitchFamily="34" charset="0"/>
              </a:rPr>
              <a:t>DOE </a:t>
            </a:r>
            <a:r>
              <a:rPr lang="en-US" sz="1400" b="1" dirty="0" smtClean="0">
                <a:latin typeface="Calibri" pitchFamily="34" charset="0"/>
              </a:rPr>
              <a:t>determines </a:t>
            </a:r>
            <a:r>
              <a:rPr lang="en-US" sz="1400" b="1" dirty="0">
                <a:latin typeface="Calibri" pitchFamily="34" charset="0"/>
              </a:rPr>
              <a:t>when </a:t>
            </a:r>
            <a:r>
              <a:rPr lang="en-US" sz="1400" b="1" dirty="0" smtClean="0">
                <a:latin typeface="Calibri" pitchFamily="34" charset="0"/>
              </a:rPr>
              <a:t>declassified</a:t>
            </a:r>
            <a:endParaRPr lang="en-US" sz="1400" b="1" dirty="0">
              <a:latin typeface="Calibri" pitchFamily="34" charset="0"/>
            </a:endParaRPr>
          </a:p>
          <a:p>
            <a:pPr marL="231775" indent="-231775">
              <a:buFont typeface="Wingdings" pitchFamily="2" charset="2"/>
              <a:buChar char="§"/>
            </a:pPr>
            <a:r>
              <a:rPr lang="en-US" sz="1400" b="1" dirty="0" smtClean="0">
                <a:latin typeface="Calibri" pitchFamily="34" charset="0"/>
              </a:rPr>
              <a:t>Special marking </a:t>
            </a:r>
            <a:endParaRPr lang="en-US" sz="1400" b="1" dirty="0">
              <a:latin typeface="Calibri" pitchFamily="34" charset="0"/>
            </a:endParaRPr>
          </a:p>
          <a:p>
            <a:pPr marL="231775" indent="-231775">
              <a:buFont typeface="Wingdings" pitchFamily="2" charset="2"/>
              <a:buChar char="§"/>
            </a:pPr>
            <a:r>
              <a:rPr lang="en-US" sz="1400" b="1" dirty="0" smtClean="0">
                <a:latin typeface="Calibri" pitchFamily="34" charset="0"/>
              </a:rPr>
              <a:t>Access same as NSI</a:t>
            </a:r>
          </a:p>
          <a:p>
            <a:pPr marL="231775" indent="-231775">
              <a:buFont typeface="Wingdings" pitchFamily="2" charset="2"/>
              <a:buChar char="§"/>
            </a:pPr>
            <a:r>
              <a:rPr lang="en-US" sz="1400" b="1" dirty="0" smtClean="0">
                <a:latin typeface="Calibri" pitchFamily="34" charset="0"/>
              </a:rPr>
              <a:t>Foreign transmission same as NSI</a:t>
            </a:r>
            <a:endParaRPr lang="en-US" sz="1400" b="1" dirty="0">
              <a:latin typeface="Calibri" pitchFamily="34" charset="0"/>
            </a:endParaRPr>
          </a:p>
        </p:txBody>
      </p:sp>
      <p:sp>
        <p:nvSpPr>
          <p:cNvPr id="7" name="Slide Number Placeholder 6"/>
          <p:cNvSpPr>
            <a:spLocks noGrp="1"/>
          </p:cNvSpPr>
          <p:nvPr>
            <p:ph type="sldNum" sz="quarter" idx="12"/>
          </p:nvPr>
        </p:nvSpPr>
        <p:spPr/>
        <p:txBody>
          <a:bodyPr/>
          <a:lstStyle/>
          <a:p>
            <a:fld id="{C54863CB-E9F4-4912-BF87-0E2AF4491238}" type="slidenum">
              <a:rPr lang="en-US" smtClean="0"/>
              <a:pPr/>
              <a:t>8</a:t>
            </a:fld>
            <a:endParaRPr lang="en-US"/>
          </a:p>
        </p:txBody>
      </p:sp>
    </p:spTree>
    <p:extLst>
      <p:ext uri="{BB962C8B-B14F-4D97-AF65-F5344CB8AC3E}">
        <p14:creationId xmlns:p14="http://schemas.microsoft.com/office/powerpoint/2010/main" val="2906227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Formerly Restricted Data</a:t>
            </a:r>
            <a:endParaRPr lang="en-US" dirty="0"/>
          </a:p>
        </p:txBody>
      </p:sp>
      <p:sp>
        <p:nvSpPr>
          <p:cNvPr id="3" name="Content Placeholder 2"/>
          <p:cNvSpPr>
            <a:spLocks noGrp="1"/>
          </p:cNvSpPr>
          <p:nvPr>
            <p:ph idx="1"/>
          </p:nvPr>
        </p:nvSpPr>
        <p:spPr/>
        <p:txBody>
          <a:bodyPr>
            <a:normAutofit fontScale="92500"/>
          </a:bodyPr>
          <a:lstStyle/>
          <a:p>
            <a:r>
              <a:rPr lang="en-US" dirty="0" smtClean="0"/>
              <a:t>Classified information that was once RD, but DOE and DoD jointly decided it should be FRD because it concerns military utilization</a:t>
            </a:r>
          </a:p>
          <a:p>
            <a:r>
              <a:rPr lang="en-US" dirty="0" smtClean="0"/>
              <a:t>Examples </a:t>
            </a:r>
          </a:p>
          <a:p>
            <a:pPr lvl="1"/>
            <a:r>
              <a:rPr lang="en-US" dirty="0" smtClean="0"/>
              <a:t>Stockpile quantities</a:t>
            </a:r>
          </a:p>
          <a:p>
            <a:pPr lvl="1"/>
            <a:r>
              <a:rPr lang="en-US" dirty="0" smtClean="0"/>
              <a:t>Nuclear weapons safety and storage</a:t>
            </a:r>
          </a:p>
          <a:p>
            <a:pPr lvl="1"/>
            <a:r>
              <a:rPr lang="en-US" dirty="0" smtClean="0"/>
              <a:t>Nuclear weapon yields</a:t>
            </a:r>
          </a:p>
          <a:p>
            <a:pPr lvl="1"/>
            <a:r>
              <a:rPr lang="en-US" dirty="0" smtClean="0"/>
              <a:t>Locations of nuclear weapons (past and present)</a:t>
            </a:r>
            <a:endParaRPr lang="en-US" dirty="0"/>
          </a:p>
        </p:txBody>
      </p:sp>
      <p:sp>
        <p:nvSpPr>
          <p:cNvPr id="5" name="Slide Number Placeholder 4"/>
          <p:cNvSpPr>
            <a:spLocks noGrp="1"/>
          </p:cNvSpPr>
          <p:nvPr>
            <p:ph type="sldNum" sz="quarter" idx="12"/>
          </p:nvPr>
        </p:nvSpPr>
        <p:spPr/>
        <p:txBody>
          <a:bodyPr/>
          <a:lstStyle/>
          <a:p>
            <a:fld id="{C54863CB-E9F4-4912-BF87-0E2AF4491238}" type="slidenum">
              <a:rPr lang="en-US" smtClean="0"/>
              <a:pPr/>
              <a:t>9</a:t>
            </a:fld>
            <a:endParaRPr lang="en-US" dirty="0"/>
          </a:p>
        </p:txBody>
      </p:sp>
    </p:spTree>
    <p:extLst>
      <p:ext uri="{BB962C8B-B14F-4D97-AF65-F5344CB8AC3E}">
        <p14:creationId xmlns:p14="http://schemas.microsoft.com/office/powerpoint/2010/main" val="1176613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4755</TotalTime>
  <Words>3802</Words>
  <Application>Microsoft Office PowerPoint</Application>
  <PresentationFormat>On-screen Show (4:3)</PresentationFormat>
  <Paragraphs>409</Paragraphs>
  <Slides>36</Slides>
  <Notes>36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Franklin Gothic Medium</vt:lpstr>
      <vt:lpstr>Monotype Sorts</vt:lpstr>
      <vt:lpstr>Tahoma</vt:lpstr>
      <vt:lpstr>Times New Roman</vt:lpstr>
      <vt:lpstr>Wingdings</vt:lpstr>
      <vt:lpstr>Office Theme</vt:lpstr>
      <vt:lpstr>CLASSIFICATION OF NUCLEAR WEAPONS-RELATED INFORMATION</vt:lpstr>
      <vt:lpstr>Purpose</vt:lpstr>
      <vt:lpstr>Not the Purpose</vt:lpstr>
      <vt:lpstr>Why a separate briefing for RD, FRD, and TFNI?</vt:lpstr>
      <vt:lpstr>Classification Categories</vt:lpstr>
      <vt:lpstr>Restricted Data</vt:lpstr>
      <vt:lpstr>Not RD…</vt:lpstr>
      <vt:lpstr>Overview of Transclassification</vt:lpstr>
      <vt:lpstr>Formerly Restricted Data</vt:lpstr>
      <vt:lpstr>Transclassified Foreign Nuclear Information</vt:lpstr>
      <vt:lpstr>Agency RD Program Implementation</vt:lpstr>
      <vt:lpstr>Your Responsibility</vt:lpstr>
      <vt:lpstr>Classification Review Authority of matter not for Public Release</vt:lpstr>
      <vt:lpstr>Classification Review Authority of Matter intended for Public Release</vt:lpstr>
      <vt:lpstr>RD Derivative Classification Authority</vt:lpstr>
      <vt:lpstr>Declassification Review Authority for Matter Marked as or Potentially Containing RD, FRD, and TFNI </vt:lpstr>
      <vt:lpstr>Precedence Rule</vt:lpstr>
      <vt:lpstr>Recognizing Matter Containing  RD or FRD</vt:lpstr>
      <vt:lpstr>Recognizing Matter Containing RD or FRD - Example</vt:lpstr>
      <vt:lpstr>Recognizing Matter Containing RD and FRD - Interior Pages</vt:lpstr>
      <vt:lpstr>Recognizing Matter Containing RD or FRD - Email</vt:lpstr>
      <vt:lpstr>Example of email Containing RD</vt:lpstr>
      <vt:lpstr>Recognizing Matter  Containing TFNI (with no RD or FRD)</vt:lpstr>
      <vt:lpstr>Portion Marking </vt:lpstr>
      <vt:lpstr>Classification Challenges</vt:lpstr>
      <vt:lpstr>Access to RD, FRD, and TFNI</vt:lpstr>
      <vt:lpstr>Access Requirements  - non DoD agencies</vt:lpstr>
      <vt:lpstr>RD Access Requirements  - DoD</vt:lpstr>
      <vt:lpstr>Potential for Mismarked Matter</vt:lpstr>
      <vt:lpstr>Other Considerations</vt:lpstr>
      <vt:lpstr>International Exchange Limitations</vt:lpstr>
      <vt:lpstr>“No Comment” Policy</vt:lpstr>
      <vt:lpstr>Sanctions</vt:lpstr>
      <vt:lpstr>Suggestions or Comments</vt:lpstr>
      <vt:lpstr>Summary RD, FRD, and TFNI</vt:lpstr>
      <vt:lpstr>Who should you contact if you have questions?</vt:lpstr>
    </vt:vector>
  </TitlesOfParts>
  <Manager>OfficeofClassification@Hq.Doe.Gov</Manager>
  <Company>U.S. Department of Energy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Classifcation of Nuclear Weapons-Related Information</dc:title>
  <dc:subject>Restricted Data, Formerly Restricted Data and Transclassified Nuclear Information</dc:subject>
  <dc:creator>Lesley.Nelson-Burns@hq.doe.gov</dc:creator>
  <cp:keywords>Atomic Energy Act, DOE Office of Classification, Restricted Data, Formerly Restricted Data, Transclassified Foreign Nuclear Information</cp:keywords>
  <cp:lastModifiedBy>Nelson-Burns, Lesley</cp:lastModifiedBy>
  <cp:revision>560</cp:revision>
  <cp:lastPrinted>2019-02-19T15:22:53Z</cp:lastPrinted>
  <dcterms:created xsi:type="dcterms:W3CDTF">2012-02-09T15:08:00Z</dcterms:created>
  <dcterms:modified xsi:type="dcterms:W3CDTF">2019-03-21T19:36:37Z</dcterms:modified>
  <cp:category>Classification Training, DOE Classification</cp:category>
</cp:coreProperties>
</file>