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8" r:id="rId3"/>
    <p:sldId id="257" r:id="rId4"/>
    <p:sldId id="269" r:id="rId5"/>
    <p:sldId id="268" r:id="rId6"/>
    <p:sldId id="267" r:id="rId7"/>
    <p:sldId id="260" r:id="rId8"/>
    <p:sldId id="261" r:id="rId9"/>
    <p:sldId id="262" r:id="rId10"/>
    <p:sldId id="263" r:id="rId11"/>
    <p:sldId id="264" r:id="rId12"/>
    <p:sldId id="265"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21"/>
    <p:restoredTop sz="94643"/>
  </p:normalViewPr>
  <p:slideViewPr>
    <p:cSldViewPr snapToGrid="0" snapToObjects="1">
      <p:cViewPr varScale="1">
        <p:scale>
          <a:sx n="80" d="100"/>
          <a:sy n="80" d="100"/>
        </p:scale>
        <p:origin x="1568" y="192"/>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6042E9-4919-1E4F-B9F9-0A12D9B7D623}" type="datetimeFigureOut">
              <a:rPr lang="en-US" smtClean="0"/>
              <a:t>10/13/16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9EA6C8-1D5C-9341-AD01-1FC19165A59E}" type="slidenum">
              <a:rPr lang="en-US" smtClean="0"/>
              <a:t>‹#›</a:t>
            </a:fld>
            <a:endParaRPr lang="en-US" dirty="0"/>
          </a:p>
        </p:txBody>
      </p:sp>
    </p:spTree>
    <p:extLst>
      <p:ext uri="{BB962C8B-B14F-4D97-AF65-F5344CB8AC3E}">
        <p14:creationId xmlns:p14="http://schemas.microsoft.com/office/powerpoint/2010/main" val="1013953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497C9E-F552-5145-8115-8B823CB71545}" type="datetimeFigureOut">
              <a:rPr lang="en-US" smtClean="0"/>
              <a:t>10/13/16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59ABF-85BC-8C4A-B4A6-898558ADEA2D}" type="slidenum">
              <a:rPr lang="en-US" smtClean="0"/>
              <a:t>‹#›</a:t>
            </a:fld>
            <a:endParaRPr lang="en-US" dirty="0"/>
          </a:p>
        </p:txBody>
      </p:sp>
    </p:spTree>
    <p:extLst>
      <p:ext uri="{BB962C8B-B14F-4D97-AF65-F5344CB8AC3E}">
        <p14:creationId xmlns:p14="http://schemas.microsoft.com/office/powerpoint/2010/main" val="63387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497C9E-F552-5145-8115-8B823CB71545}" type="datetimeFigureOut">
              <a:rPr lang="en-US" smtClean="0"/>
              <a:t>10/13/16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59ABF-85BC-8C4A-B4A6-898558ADEA2D}" type="slidenum">
              <a:rPr lang="en-US" smtClean="0"/>
              <a:t>‹#›</a:t>
            </a:fld>
            <a:endParaRPr lang="en-US" dirty="0"/>
          </a:p>
        </p:txBody>
      </p:sp>
    </p:spTree>
    <p:extLst>
      <p:ext uri="{BB962C8B-B14F-4D97-AF65-F5344CB8AC3E}">
        <p14:creationId xmlns:p14="http://schemas.microsoft.com/office/powerpoint/2010/main" val="210800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497C9E-F552-5145-8115-8B823CB71545}" type="datetimeFigureOut">
              <a:rPr lang="en-US" smtClean="0"/>
              <a:t>10/13/16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59ABF-85BC-8C4A-B4A6-898558ADEA2D}" type="slidenum">
              <a:rPr lang="en-US" smtClean="0"/>
              <a:t>‹#›</a:t>
            </a:fld>
            <a:endParaRPr lang="en-US" dirty="0"/>
          </a:p>
        </p:txBody>
      </p:sp>
    </p:spTree>
    <p:extLst>
      <p:ext uri="{BB962C8B-B14F-4D97-AF65-F5344CB8AC3E}">
        <p14:creationId xmlns:p14="http://schemas.microsoft.com/office/powerpoint/2010/main" val="71011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497C9E-F552-5145-8115-8B823CB71545}" type="datetimeFigureOut">
              <a:rPr lang="en-US" smtClean="0"/>
              <a:t>10/13/16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59ABF-85BC-8C4A-B4A6-898558ADEA2D}" type="slidenum">
              <a:rPr lang="en-US" smtClean="0"/>
              <a:t>‹#›</a:t>
            </a:fld>
            <a:endParaRPr lang="en-US" dirty="0"/>
          </a:p>
        </p:txBody>
      </p:sp>
    </p:spTree>
    <p:extLst>
      <p:ext uri="{BB962C8B-B14F-4D97-AF65-F5344CB8AC3E}">
        <p14:creationId xmlns:p14="http://schemas.microsoft.com/office/powerpoint/2010/main" val="1979731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497C9E-F552-5145-8115-8B823CB71545}" type="datetimeFigureOut">
              <a:rPr lang="en-US" smtClean="0"/>
              <a:t>10/13/16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59ABF-85BC-8C4A-B4A6-898558ADEA2D}" type="slidenum">
              <a:rPr lang="en-US" smtClean="0"/>
              <a:t>‹#›</a:t>
            </a:fld>
            <a:endParaRPr lang="en-US" dirty="0"/>
          </a:p>
        </p:txBody>
      </p:sp>
    </p:spTree>
    <p:extLst>
      <p:ext uri="{BB962C8B-B14F-4D97-AF65-F5344CB8AC3E}">
        <p14:creationId xmlns:p14="http://schemas.microsoft.com/office/powerpoint/2010/main" val="228013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497C9E-F552-5145-8115-8B823CB71545}" type="datetimeFigureOut">
              <a:rPr lang="en-US" smtClean="0"/>
              <a:t>10/13/16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059ABF-85BC-8C4A-B4A6-898558ADEA2D}" type="slidenum">
              <a:rPr lang="en-US" smtClean="0"/>
              <a:t>‹#›</a:t>
            </a:fld>
            <a:endParaRPr lang="en-US" dirty="0"/>
          </a:p>
        </p:txBody>
      </p:sp>
    </p:spTree>
    <p:extLst>
      <p:ext uri="{BB962C8B-B14F-4D97-AF65-F5344CB8AC3E}">
        <p14:creationId xmlns:p14="http://schemas.microsoft.com/office/powerpoint/2010/main" val="1105059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497C9E-F552-5145-8115-8B823CB71545}" type="datetimeFigureOut">
              <a:rPr lang="en-US" smtClean="0"/>
              <a:t>10/13/16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059ABF-85BC-8C4A-B4A6-898558ADEA2D}" type="slidenum">
              <a:rPr lang="en-US" smtClean="0"/>
              <a:t>‹#›</a:t>
            </a:fld>
            <a:endParaRPr lang="en-US" dirty="0"/>
          </a:p>
        </p:txBody>
      </p:sp>
    </p:spTree>
    <p:extLst>
      <p:ext uri="{BB962C8B-B14F-4D97-AF65-F5344CB8AC3E}">
        <p14:creationId xmlns:p14="http://schemas.microsoft.com/office/powerpoint/2010/main" val="1300353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497C9E-F552-5145-8115-8B823CB71545}" type="datetimeFigureOut">
              <a:rPr lang="en-US" smtClean="0"/>
              <a:t>10/13/16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059ABF-85BC-8C4A-B4A6-898558ADEA2D}" type="slidenum">
              <a:rPr lang="en-US" smtClean="0"/>
              <a:t>‹#›</a:t>
            </a:fld>
            <a:endParaRPr lang="en-US" dirty="0"/>
          </a:p>
        </p:txBody>
      </p:sp>
    </p:spTree>
    <p:extLst>
      <p:ext uri="{BB962C8B-B14F-4D97-AF65-F5344CB8AC3E}">
        <p14:creationId xmlns:p14="http://schemas.microsoft.com/office/powerpoint/2010/main" val="96417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497C9E-F552-5145-8115-8B823CB71545}" type="datetimeFigureOut">
              <a:rPr lang="en-US" smtClean="0"/>
              <a:t>10/13/16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059ABF-85BC-8C4A-B4A6-898558ADEA2D}" type="slidenum">
              <a:rPr lang="en-US" smtClean="0"/>
              <a:t>‹#›</a:t>
            </a:fld>
            <a:endParaRPr lang="en-US" dirty="0"/>
          </a:p>
        </p:txBody>
      </p:sp>
    </p:spTree>
    <p:extLst>
      <p:ext uri="{BB962C8B-B14F-4D97-AF65-F5344CB8AC3E}">
        <p14:creationId xmlns:p14="http://schemas.microsoft.com/office/powerpoint/2010/main" val="1284672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497C9E-F552-5145-8115-8B823CB71545}" type="datetimeFigureOut">
              <a:rPr lang="en-US" smtClean="0"/>
              <a:t>10/13/16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059ABF-85BC-8C4A-B4A6-898558ADEA2D}" type="slidenum">
              <a:rPr lang="en-US" smtClean="0"/>
              <a:t>‹#›</a:t>
            </a:fld>
            <a:endParaRPr lang="en-US" dirty="0"/>
          </a:p>
        </p:txBody>
      </p:sp>
    </p:spTree>
    <p:extLst>
      <p:ext uri="{BB962C8B-B14F-4D97-AF65-F5344CB8AC3E}">
        <p14:creationId xmlns:p14="http://schemas.microsoft.com/office/powerpoint/2010/main" val="695229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497C9E-F552-5145-8115-8B823CB71545}" type="datetimeFigureOut">
              <a:rPr lang="en-US" smtClean="0"/>
              <a:t>10/13/16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059ABF-85BC-8C4A-B4A6-898558ADEA2D}" type="slidenum">
              <a:rPr lang="en-US" smtClean="0"/>
              <a:t>‹#›</a:t>
            </a:fld>
            <a:endParaRPr lang="en-US" dirty="0"/>
          </a:p>
        </p:txBody>
      </p:sp>
    </p:spTree>
    <p:extLst>
      <p:ext uri="{BB962C8B-B14F-4D97-AF65-F5344CB8AC3E}">
        <p14:creationId xmlns:p14="http://schemas.microsoft.com/office/powerpoint/2010/main" val="2702379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497C9E-F552-5145-8115-8B823CB71545}" type="datetimeFigureOut">
              <a:rPr lang="en-US" smtClean="0"/>
              <a:t>10/13/16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059ABF-85BC-8C4A-B4A6-898558ADEA2D}" type="slidenum">
              <a:rPr lang="en-US" smtClean="0"/>
              <a:t>‹#›</a:t>
            </a:fld>
            <a:endParaRPr lang="en-US" dirty="0"/>
          </a:p>
        </p:txBody>
      </p:sp>
    </p:spTree>
    <p:extLst>
      <p:ext uri="{BB962C8B-B14F-4D97-AF65-F5344CB8AC3E}">
        <p14:creationId xmlns:p14="http://schemas.microsoft.com/office/powerpoint/2010/main" val="1008806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6085" y="1844258"/>
            <a:ext cx="9144000" cy="2387600"/>
          </a:xfrm>
        </p:spPr>
        <p:txBody>
          <a:bodyPr>
            <a:normAutofit fontScale="90000"/>
          </a:bodyPr>
          <a:lstStyle/>
          <a:p>
            <a:r>
              <a:rPr lang="en-US" dirty="0" smtClean="0"/>
              <a:t/>
            </a:r>
            <a:br>
              <a:rPr lang="en-US" dirty="0" smtClean="0"/>
            </a:br>
            <a:r>
              <a:rPr lang="en-US" dirty="0"/>
              <a:t/>
            </a:r>
            <a:br>
              <a:rPr lang="en-US" dirty="0"/>
            </a:br>
            <a:r>
              <a:rPr lang="en-US" sz="4400" b="1" dirty="0" smtClean="0"/>
              <a:t>Summary of the Secretary of Energy Advisory Board Report of the Task Force on Methane Hydrates</a:t>
            </a:r>
            <a:r>
              <a:rPr lang="en-US" dirty="0" smtClean="0"/>
              <a:t/>
            </a:r>
            <a:br>
              <a:rPr lang="en-US" dirty="0" smtClean="0"/>
            </a:br>
            <a:r>
              <a:rPr lang="en-US" dirty="0"/>
              <a:t/>
            </a:r>
            <a:br>
              <a:rPr lang="en-US" dirty="0"/>
            </a:br>
            <a:r>
              <a:rPr lang="en-US" sz="3600" dirty="0" smtClean="0"/>
              <a:t>Methane Hydrate Advisory Committee Meeting  </a:t>
            </a:r>
            <a:br>
              <a:rPr lang="en-US" sz="3600" dirty="0" smtClean="0"/>
            </a:br>
            <a:r>
              <a:rPr lang="en-US" sz="3600" dirty="0" smtClean="0"/>
              <a:t>October 19, 2016</a:t>
            </a:r>
            <a:endParaRPr lang="en-US" sz="3600" dirty="0"/>
          </a:p>
        </p:txBody>
      </p:sp>
      <p:sp>
        <p:nvSpPr>
          <p:cNvPr id="3" name="Subtitle 2"/>
          <p:cNvSpPr>
            <a:spLocks noGrp="1"/>
          </p:cNvSpPr>
          <p:nvPr>
            <p:ph type="subTitle" idx="1"/>
          </p:nvPr>
        </p:nvSpPr>
        <p:spPr>
          <a:xfrm>
            <a:off x="1556085" y="4977648"/>
            <a:ext cx="9144000" cy="1655762"/>
          </a:xfrm>
        </p:spPr>
        <p:txBody>
          <a:bodyPr>
            <a:normAutofit/>
          </a:bodyPr>
          <a:lstStyle/>
          <a:p>
            <a:r>
              <a:rPr lang="en-US" dirty="0" smtClean="0"/>
              <a:t>Mark Myers</a:t>
            </a:r>
          </a:p>
          <a:p>
            <a:r>
              <a:rPr lang="en-US" dirty="0" smtClean="0"/>
              <a:t>Miriam Kastner</a:t>
            </a:r>
          </a:p>
          <a:p>
            <a:r>
              <a:rPr lang="en-US" dirty="0" smtClean="0"/>
              <a:t>Carolyn Koh</a:t>
            </a:r>
          </a:p>
          <a:p>
            <a:endParaRPr lang="en-US" dirty="0"/>
          </a:p>
          <a:p>
            <a:endParaRPr lang="en-US" dirty="0" smtClean="0"/>
          </a:p>
        </p:txBody>
      </p:sp>
    </p:spTree>
    <p:extLst>
      <p:ext uri="{BB962C8B-B14F-4D97-AF65-F5344CB8AC3E}">
        <p14:creationId xmlns:p14="http://schemas.microsoft.com/office/powerpoint/2010/main" val="1644167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610" y="0"/>
            <a:ext cx="10515600" cy="1325563"/>
          </a:xfrm>
        </p:spPr>
        <p:txBody>
          <a:bodyPr/>
          <a:lstStyle/>
          <a:p>
            <a:pPr algn="ctr"/>
            <a:r>
              <a:rPr lang="en-US" dirty="0"/>
              <a:t>Recommendations (Continued)</a:t>
            </a:r>
          </a:p>
        </p:txBody>
      </p:sp>
      <p:sp>
        <p:nvSpPr>
          <p:cNvPr id="3" name="Rectangle 2"/>
          <p:cNvSpPr/>
          <p:nvPr/>
        </p:nvSpPr>
        <p:spPr>
          <a:xfrm>
            <a:off x="393031" y="1182885"/>
            <a:ext cx="11566358" cy="5201424"/>
          </a:xfrm>
          <a:prstGeom prst="rect">
            <a:avLst/>
          </a:prstGeom>
        </p:spPr>
        <p:txBody>
          <a:bodyPr wrap="square">
            <a:spAutoFit/>
          </a:bodyPr>
          <a:lstStyle/>
          <a:p>
            <a:r>
              <a:rPr lang="en-US" sz="2400" b="1" dirty="0" smtClean="0">
                <a:latin typeface="Calibri" charset="0"/>
              </a:rPr>
              <a:t>5. Industry </a:t>
            </a:r>
            <a:r>
              <a:rPr lang="en-US" sz="2400" b="1" dirty="0">
                <a:latin typeface="Calibri" charset="0"/>
              </a:rPr>
              <a:t>and external academic engagement to set program priorities should be increased. </a:t>
            </a:r>
            <a:endParaRPr lang="en-US" sz="2400" b="1" dirty="0" smtClean="0">
              <a:latin typeface="Calibri" charset="0"/>
            </a:endParaRPr>
          </a:p>
          <a:p>
            <a:pPr>
              <a:buFont typeface="+mj-lt"/>
              <a:buAutoNum type="arabicPeriod"/>
            </a:pPr>
            <a:endParaRPr lang="en-US" sz="2400" b="1" dirty="0">
              <a:latin typeface="Calibri" charset="0"/>
            </a:endParaRPr>
          </a:p>
          <a:p>
            <a:pPr marL="342900" indent="-342900">
              <a:buFont typeface="Arial" charset="0"/>
              <a:buChar char="•"/>
            </a:pPr>
            <a:r>
              <a:rPr lang="en-US" sz="2000" b="1" dirty="0" smtClean="0">
                <a:latin typeface="Calibri" charset="0"/>
              </a:rPr>
              <a:t>The </a:t>
            </a:r>
            <a:r>
              <a:rPr lang="en-US" sz="2000" b="1" dirty="0">
                <a:latin typeface="Calibri" charset="0"/>
              </a:rPr>
              <a:t>program enhance the depth of consultation, input, and industry participation to ensure effective industry engagement, even if the industry is unwilling to provide direct support for the program</a:t>
            </a:r>
            <a:r>
              <a:rPr lang="en-US" sz="2000" b="1" dirty="0" smtClean="0">
                <a:latin typeface="Calibri" charset="0"/>
              </a:rPr>
              <a:t>.</a:t>
            </a:r>
          </a:p>
          <a:p>
            <a:r>
              <a:rPr lang="en-US" sz="2000" b="1" dirty="0" smtClean="0">
                <a:latin typeface="Calibri" charset="0"/>
              </a:rPr>
              <a:t> </a:t>
            </a:r>
          </a:p>
          <a:p>
            <a:pPr marL="342900" indent="-342900">
              <a:buFont typeface="Arial" charset="0"/>
              <a:buChar char="•"/>
            </a:pPr>
            <a:r>
              <a:rPr lang="en-US" sz="2000" b="1" dirty="0" smtClean="0">
                <a:latin typeface="Calibri" charset="0"/>
              </a:rPr>
              <a:t>Industry </a:t>
            </a:r>
            <a:r>
              <a:rPr lang="en-US" sz="2000" b="1" dirty="0">
                <a:latin typeface="Calibri" charset="0"/>
              </a:rPr>
              <a:t>participation in the Methane Hydrate Federal Advisory Committee should be strengthened</a:t>
            </a:r>
            <a:r>
              <a:rPr lang="en-US" sz="2000" b="1" dirty="0" smtClean="0">
                <a:latin typeface="Calibri" charset="0"/>
              </a:rPr>
              <a:t>.</a:t>
            </a:r>
          </a:p>
          <a:p>
            <a:r>
              <a:rPr lang="en-US" sz="2000" b="1" dirty="0" smtClean="0">
                <a:latin typeface="Calibri" charset="0"/>
              </a:rPr>
              <a:t> </a:t>
            </a:r>
          </a:p>
          <a:p>
            <a:pPr marL="342900" indent="-342900">
              <a:buFont typeface="Arial" charset="0"/>
              <a:buChar char="•"/>
            </a:pPr>
            <a:r>
              <a:rPr lang="en-US" sz="2000" b="1" dirty="0" smtClean="0">
                <a:latin typeface="Calibri" charset="0"/>
              </a:rPr>
              <a:t>The </a:t>
            </a:r>
            <a:r>
              <a:rPr lang="en-US" sz="2000" b="1" dirty="0">
                <a:latin typeface="Calibri" charset="0"/>
              </a:rPr>
              <a:t>role of the Federal Advisory Committee in setting program priorities has been limited; the committee has been consulted only after program leadership has made important decisions. </a:t>
            </a:r>
            <a:endParaRPr lang="en-US" sz="2000" b="1" dirty="0" smtClean="0">
              <a:latin typeface="Calibri" charset="0"/>
            </a:endParaRPr>
          </a:p>
          <a:p>
            <a:pPr marL="342900" indent="-342900">
              <a:buFont typeface="Arial" charset="0"/>
              <a:buChar char="•"/>
            </a:pPr>
            <a:endParaRPr lang="en-US" sz="2000" b="1" dirty="0" smtClean="0">
              <a:latin typeface="Calibri" charset="0"/>
            </a:endParaRPr>
          </a:p>
          <a:p>
            <a:pPr marL="342900" indent="-342900">
              <a:buFont typeface="Arial" charset="0"/>
              <a:buChar char="•"/>
            </a:pPr>
            <a:r>
              <a:rPr lang="en-US" sz="2000" b="1" dirty="0" smtClean="0">
                <a:latin typeface="Calibri" charset="0"/>
              </a:rPr>
              <a:t>More </a:t>
            </a:r>
            <a:r>
              <a:rPr lang="en-US" sz="2000" b="1" dirty="0">
                <a:latin typeface="Calibri" charset="0"/>
              </a:rPr>
              <a:t>stable funding levels should enable more systematic long-term planning and committee engagement in the planning process. </a:t>
            </a:r>
            <a:endParaRPr lang="en-US" sz="2000" b="1" dirty="0" smtClean="0">
              <a:latin typeface="Calibri" charset="0"/>
            </a:endParaRPr>
          </a:p>
          <a:p>
            <a:pPr marL="342900" indent="-342900">
              <a:buFont typeface="Arial" charset="0"/>
              <a:buChar char="•"/>
            </a:pPr>
            <a:endParaRPr lang="en-US" sz="2000" b="1" dirty="0" smtClean="0">
              <a:latin typeface="Calibri" charset="0"/>
            </a:endParaRPr>
          </a:p>
          <a:p>
            <a:pPr marL="342900" indent="-342900">
              <a:buFont typeface="Arial" charset="0"/>
              <a:buChar char="•"/>
            </a:pPr>
            <a:r>
              <a:rPr lang="en-US" sz="2000" b="1" dirty="0" smtClean="0">
                <a:latin typeface="Calibri" charset="0"/>
              </a:rPr>
              <a:t>In </a:t>
            </a:r>
            <a:r>
              <a:rPr lang="en-US" sz="2000" b="1" dirty="0">
                <a:latin typeface="Calibri" charset="0"/>
              </a:rPr>
              <a:t>particular, the task force recommends that the Federal Advisory Committee strengthen active industry participation in strategic planning for field experiments. </a:t>
            </a:r>
            <a:endParaRPr lang="en-US" sz="2000" b="1" dirty="0">
              <a:effectLst/>
              <a:latin typeface="Calibri" charset="0"/>
            </a:endParaRPr>
          </a:p>
        </p:txBody>
      </p:sp>
    </p:spTree>
    <p:extLst>
      <p:ext uri="{BB962C8B-B14F-4D97-AF65-F5344CB8AC3E}">
        <p14:creationId xmlns:p14="http://schemas.microsoft.com/office/powerpoint/2010/main" val="644388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Recommendations (Continued)</a:t>
            </a:r>
          </a:p>
        </p:txBody>
      </p:sp>
      <p:sp>
        <p:nvSpPr>
          <p:cNvPr id="3" name="Rectangle 2"/>
          <p:cNvSpPr/>
          <p:nvPr/>
        </p:nvSpPr>
        <p:spPr>
          <a:xfrm>
            <a:off x="128337" y="1690688"/>
            <a:ext cx="11694695" cy="2462213"/>
          </a:xfrm>
          <a:prstGeom prst="rect">
            <a:avLst/>
          </a:prstGeom>
        </p:spPr>
        <p:txBody>
          <a:bodyPr wrap="square">
            <a:spAutoFit/>
          </a:bodyPr>
          <a:lstStyle/>
          <a:p>
            <a:r>
              <a:rPr lang="en-US" sz="2400" b="1" dirty="0" smtClean="0">
                <a:latin typeface="Calibri" charset="0"/>
              </a:rPr>
              <a:t>7. The task force recommends that, as much as possible given the international collaborations, research priority for field experiments be placed on questions involving the production of hydrates, such as understanding the instabilities that can arise during production.</a:t>
            </a:r>
          </a:p>
          <a:p>
            <a:pPr>
              <a:buFont typeface="+mj-lt"/>
              <a:buAutoNum type="arabicPeriod"/>
            </a:pPr>
            <a:endParaRPr lang="en-US" b="1" dirty="0">
              <a:latin typeface="Calibri" charset="0"/>
            </a:endParaRPr>
          </a:p>
          <a:p>
            <a:pPr marL="285750" indent="-285750">
              <a:buFont typeface="Arial" charset="0"/>
              <a:buChar char="•"/>
            </a:pPr>
            <a:r>
              <a:rPr lang="en-US" sz="2000" b="1" dirty="0" smtClean="0">
                <a:latin typeface="Calibri" charset="0"/>
              </a:rPr>
              <a:t> </a:t>
            </a:r>
            <a:r>
              <a:rPr lang="en-US" sz="2000" b="1" dirty="0">
                <a:latin typeface="Calibri" charset="0"/>
              </a:rPr>
              <a:t>Industry now understands </a:t>
            </a:r>
            <a:r>
              <a:rPr lang="en-US" sz="2000" b="1" dirty="0" smtClean="0">
                <a:latin typeface="Calibri" charset="0"/>
              </a:rPr>
              <a:t>the </a:t>
            </a:r>
            <a:r>
              <a:rPr lang="en-US" sz="2000" b="1" dirty="0">
                <a:latin typeface="Calibri" charset="0"/>
              </a:rPr>
              <a:t>management of short-term risk of drilling into hydrates; therefore, that aspect need not be a program priority. </a:t>
            </a:r>
            <a:endParaRPr lang="en-US" sz="2000" b="1" dirty="0"/>
          </a:p>
        </p:txBody>
      </p:sp>
    </p:spTree>
    <p:extLst>
      <p:ext uri="{BB962C8B-B14F-4D97-AF65-F5344CB8AC3E}">
        <p14:creationId xmlns:p14="http://schemas.microsoft.com/office/powerpoint/2010/main" val="1880743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4874" y="2274136"/>
            <a:ext cx="10515600" cy="1325563"/>
          </a:xfrm>
        </p:spPr>
        <p:txBody>
          <a:bodyPr/>
          <a:lstStyle/>
          <a:p>
            <a:pPr algn="ctr"/>
            <a:r>
              <a:rPr lang="en-US" dirty="0" smtClean="0"/>
              <a:t>Comments, Questions and Discussion</a:t>
            </a:r>
            <a:endParaRPr lang="en-US" dirty="0"/>
          </a:p>
        </p:txBody>
      </p:sp>
    </p:spTree>
    <p:extLst>
      <p:ext uri="{BB962C8B-B14F-4D97-AF65-F5344CB8AC3E}">
        <p14:creationId xmlns:p14="http://schemas.microsoft.com/office/powerpoint/2010/main" val="841414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1665387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042" y="88399"/>
            <a:ext cx="10515600" cy="1325563"/>
          </a:xfrm>
        </p:spPr>
        <p:txBody>
          <a:bodyPr/>
          <a:lstStyle/>
          <a:p>
            <a:pPr algn="ctr"/>
            <a:r>
              <a:rPr lang="en-US" dirty="0" smtClean="0"/>
              <a:t>Task Force Charge From Secretary Moniz</a:t>
            </a:r>
            <a:endParaRPr lang="en-US" dirty="0"/>
          </a:p>
        </p:txBody>
      </p:sp>
      <p:sp>
        <p:nvSpPr>
          <p:cNvPr id="3" name="Rectangle 2"/>
          <p:cNvSpPr/>
          <p:nvPr/>
        </p:nvSpPr>
        <p:spPr>
          <a:xfrm>
            <a:off x="1291386" y="3495425"/>
            <a:ext cx="10319085" cy="3231654"/>
          </a:xfrm>
          <a:prstGeom prst="rect">
            <a:avLst/>
          </a:prstGeom>
        </p:spPr>
        <p:txBody>
          <a:bodyPr wrap="square">
            <a:spAutoFit/>
          </a:bodyPr>
          <a:lstStyle/>
          <a:p>
            <a:pPr>
              <a:buFont typeface="Arial" charset="0"/>
              <a:buChar char="•"/>
            </a:pPr>
            <a:r>
              <a:rPr lang="en-US" sz="2400" dirty="0" smtClean="0">
                <a:latin typeface="Calibri" charset="0"/>
              </a:rPr>
              <a:t> </a:t>
            </a:r>
            <a:r>
              <a:rPr lang="en-US" sz="2000" dirty="0" smtClean="0"/>
              <a:t>Review </a:t>
            </a:r>
            <a:r>
              <a:rPr lang="en-US" sz="2000" dirty="0"/>
              <a:t>the existing DOE program and evaluate this program taking into account the findings of the 2010 National Research Council Study1 and the reports of DOE’s Fossil Energy Methane Hydrate Advisory </a:t>
            </a:r>
            <a:r>
              <a:rPr lang="en-US" sz="2000" dirty="0" smtClean="0"/>
              <a:t>Committee</a:t>
            </a:r>
          </a:p>
          <a:p>
            <a:pPr>
              <a:buFont typeface="Arial" charset="0"/>
              <a:buChar char="•"/>
            </a:pPr>
            <a:endParaRPr lang="en-US" sz="2000" dirty="0" smtClean="0"/>
          </a:p>
          <a:p>
            <a:pPr>
              <a:buFont typeface="Arial" charset="0"/>
              <a:buChar char="•"/>
            </a:pPr>
            <a:r>
              <a:rPr lang="en-US" sz="2000" dirty="0"/>
              <a:t> </a:t>
            </a:r>
            <a:r>
              <a:rPr lang="en-US" sz="2000" dirty="0" smtClean="0"/>
              <a:t>Review </a:t>
            </a:r>
            <a:r>
              <a:rPr lang="en-US" sz="2000" dirty="0"/>
              <a:t>plans for understanding what answers field experiments on Alaska’s North Slope and other relevant regions of interest such as the Gulf of Mexico, including collaboration with U.S. Geological Survey and Japan, should </a:t>
            </a:r>
            <a:r>
              <a:rPr lang="en-US" sz="2000" dirty="0" smtClean="0"/>
              <a:t>provide</a:t>
            </a:r>
            <a:endParaRPr lang="en-US" sz="2000" dirty="0"/>
          </a:p>
          <a:p>
            <a:pPr>
              <a:buFont typeface="Arial" charset="0"/>
              <a:buChar char="•"/>
            </a:pPr>
            <a:endParaRPr lang="en-US" sz="2000" dirty="0"/>
          </a:p>
          <a:p>
            <a:pPr>
              <a:buFont typeface="Arial" charset="0"/>
              <a:buChar char="•"/>
            </a:pPr>
            <a:r>
              <a:rPr lang="en-US" sz="2000" dirty="0"/>
              <a:t>Recommend the roles of private industry, the U.S. government, and foreign governments in developing methane hydrates production technology and environmental controls. </a:t>
            </a:r>
            <a:endParaRPr lang="en-US" sz="2000" dirty="0">
              <a:effectLst/>
            </a:endParaRPr>
          </a:p>
        </p:txBody>
      </p:sp>
      <p:sp>
        <p:nvSpPr>
          <p:cNvPr id="4" name="Rectangle 3"/>
          <p:cNvSpPr/>
          <p:nvPr/>
        </p:nvSpPr>
        <p:spPr>
          <a:xfrm>
            <a:off x="1291385" y="1413962"/>
            <a:ext cx="10319085" cy="1938992"/>
          </a:xfrm>
          <a:prstGeom prst="rect">
            <a:avLst/>
          </a:prstGeom>
        </p:spPr>
        <p:txBody>
          <a:bodyPr wrap="square">
            <a:spAutoFit/>
          </a:bodyPr>
          <a:lstStyle/>
          <a:p>
            <a:r>
              <a:rPr lang="en-US" sz="2400" dirty="0">
                <a:latin typeface="Calibri" charset="0"/>
              </a:rPr>
              <a:t>The purpose of this task force is to provide a framework for DOE’s pre-commercial methane hydrate research effort, in particular, the balance of effort between (1) characterization of the resource and technical issues concerned with its recovery, and (2) technical and procedural measures to reduce the environmental impacts of this </a:t>
            </a:r>
            <a:r>
              <a:rPr lang="en-US" sz="2400" dirty="0" smtClean="0">
                <a:latin typeface="Calibri" charset="0"/>
              </a:rPr>
              <a:t>activity </a:t>
            </a:r>
            <a:endParaRPr lang="en-US" sz="2400" dirty="0"/>
          </a:p>
        </p:txBody>
      </p:sp>
    </p:spTree>
    <p:extLst>
      <p:ext uri="{BB962C8B-B14F-4D97-AF65-F5344CB8AC3E}">
        <p14:creationId xmlns:p14="http://schemas.microsoft.com/office/powerpoint/2010/main" val="1966671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347" y="2796728"/>
            <a:ext cx="10515600" cy="1325563"/>
          </a:xfrm>
        </p:spPr>
        <p:txBody>
          <a:bodyPr>
            <a:normAutofit fontScale="90000"/>
          </a:bodyPr>
          <a:lstStyle/>
          <a:p>
            <a:r>
              <a:rPr lang="en-US" dirty="0" smtClean="0"/>
              <a:t>Task </a:t>
            </a:r>
            <a:br>
              <a:rPr lang="en-US" dirty="0" smtClean="0"/>
            </a:br>
            <a:r>
              <a:rPr lang="en-US" dirty="0" smtClean="0"/>
              <a:t>Force </a:t>
            </a:r>
            <a:br>
              <a:rPr lang="en-US" dirty="0" smtClean="0"/>
            </a:br>
            <a:r>
              <a:rPr lang="en-US" dirty="0" smtClean="0"/>
              <a:t>Members </a:t>
            </a:r>
            <a:br>
              <a:rPr lang="en-US" dirty="0" smtClean="0"/>
            </a:br>
            <a:endParaRPr lang="en-US" dirty="0"/>
          </a:p>
        </p:txBody>
      </p:sp>
      <p:sp>
        <p:nvSpPr>
          <p:cNvPr id="3" name="Rectangle 2"/>
          <p:cNvSpPr/>
          <p:nvPr/>
        </p:nvSpPr>
        <p:spPr>
          <a:xfrm>
            <a:off x="2775284" y="-141593"/>
            <a:ext cx="9801727" cy="7048083"/>
          </a:xfrm>
          <a:prstGeom prst="rect">
            <a:avLst/>
          </a:prstGeom>
        </p:spPr>
        <p:txBody>
          <a:bodyPr wrap="square">
            <a:spAutoFit/>
          </a:bodyPr>
          <a:lstStyle/>
          <a:p>
            <a:endParaRPr lang="en-US" sz="2000" dirty="0"/>
          </a:p>
          <a:p>
            <a:r>
              <a:rPr lang="en-US" sz="2400" b="1" dirty="0" smtClean="0"/>
              <a:t>Task Force Chair</a:t>
            </a:r>
          </a:p>
          <a:p>
            <a:r>
              <a:rPr lang="en-US" sz="2400" dirty="0" smtClean="0"/>
              <a:t>Martha </a:t>
            </a:r>
            <a:r>
              <a:rPr lang="en-US" sz="2400" dirty="0"/>
              <a:t>Schlicher</a:t>
            </a:r>
            <a:r>
              <a:rPr lang="en-US" sz="2400" dirty="0" smtClean="0"/>
              <a:t>, </a:t>
            </a:r>
            <a:r>
              <a:rPr lang="en-US" sz="2400" dirty="0" smtClean="0"/>
              <a:t>Monsanto</a:t>
            </a:r>
            <a:r>
              <a:rPr lang="en-US" sz="2400" dirty="0" smtClean="0"/>
              <a:t>, Mbr SEAB</a:t>
            </a:r>
          </a:p>
          <a:p>
            <a:endParaRPr lang="en-US" sz="2400" dirty="0"/>
          </a:p>
          <a:p>
            <a:r>
              <a:rPr lang="en-US" sz="2400" b="1" dirty="0" smtClean="0"/>
              <a:t>Sub-team </a:t>
            </a:r>
            <a:r>
              <a:rPr lang="en-US" sz="2400" b="1" dirty="0" smtClean="0"/>
              <a:t>on </a:t>
            </a:r>
            <a:r>
              <a:rPr lang="en-US" sz="2400" b="1" dirty="0" smtClean="0"/>
              <a:t>Program Effectiveness</a:t>
            </a:r>
            <a:endParaRPr lang="en-US" sz="2400" b="1" dirty="0"/>
          </a:p>
          <a:p>
            <a:r>
              <a:rPr lang="en-US" sz="2400" dirty="0"/>
              <a:t>Daniel Schrag, Harvard </a:t>
            </a:r>
            <a:r>
              <a:rPr lang="en-US" sz="2400" dirty="0" smtClean="0"/>
              <a:t>University, Chair </a:t>
            </a:r>
          </a:p>
          <a:p>
            <a:r>
              <a:rPr lang="en-US" sz="2400" dirty="0"/>
              <a:t>Vello Kuuskraa, Advanced Resources International </a:t>
            </a:r>
            <a:endParaRPr lang="en-US" sz="2400" dirty="0" smtClean="0"/>
          </a:p>
          <a:p>
            <a:r>
              <a:rPr lang="en-US" sz="2400" dirty="0"/>
              <a:t>Ram </a:t>
            </a:r>
            <a:r>
              <a:rPr lang="en-US" sz="2400" dirty="0" smtClean="0"/>
              <a:t>Shenoy, ConocoPhillips, </a:t>
            </a:r>
            <a:r>
              <a:rPr lang="en-US" sz="2400" dirty="0" err="1" smtClean="0"/>
              <a:t>Mbr</a:t>
            </a:r>
            <a:r>
              <a:rPr lang="en-US" sz="2400" dirty="0" smtClean="0"/>
              <a:t> </a:t>
            </a:r>
            <a:r>
              <a:rPr lang="en-US" sz="2400" dirty="0" smtClean="0"/>
              <a:t>SEAB</a:t>
            </a:r>
          </a:p>
          <a:p>
            <a:r>
              <a:rPr lang="en-US" sz="2400" dirty="0"/>
              <a:t>Carolyn </a:t>
            </a:r>
            <a:r>
              <a:rPr lang="en-US" sz="2400" dirty="0" err="1"/>
              <a:t>Koh</a:t>
            </a:r>
            <a:r>
              <a:rPr lang="en-US" sz="2400" dirty="0"/>
              <a:t>, Colorado School of Mines, </a:t>
            </a:r>
            <a:r>
              <a:rPr lang="en-US" sz="2400" dirty="0" err="1"/>
              <a:t>Mbr</a:t>
            </a:r>
            <a:r>
              <a:rPr lang="en-US" sz="2400" dirty="0"/>
              <a:t> MHAC </a:t>
            </a:r>
          </a:p>
          <a:p>
            <a:endParaRPr lang="en-US" sz="2400" dirty="0" smtClean="0"/>
          </a:p>
          <a:p>
            <a:r>
              <a:rPr lang="en-US" sz="2400" b="1" dirty="0" smtClean="0"/>
              <a:t>Sub-team </a:t>
            </a:r>
            <a:r>
              <a:rPr lang="en-US" sz="2400" b="1" dirty="0"/>
              <a:t>on </a:t>
            </a:r>
            <a:r>
              <a:rPr lang="en-US" sz="2400" b="1" dirty="0" smtClean="0"/>
              <a:t>Program</a:t>
            </a:r>
            <a:r>
              <a:rPr lang="en-US" sz="2400" b="1" dirty="0" smtClean="0"/>
              <a:t> Direction and the Appropriate Role fo</a:t>
            </a:r>
            <a:r>
              <a:rPr lang="en-US" sz="2400" b="1" dirty="0" smtClean="0"/>
              <a:t>r </a:t>
            </a:r>
            <a:r>
              <a:rPr lang="en-US" sz="2400" b="1" dirty="0" smtClean="0"/>
              <a:t>Government</a:t>
            </a:r>
            <a:r>
              <a:rPr lang="en-US" sz="2400" b="1" dirty="0" smtClean="0"/>
              <a:t>/Academic vs the Private Sector</a:t>
            </a:r>
            <a:endParaRPr lang="en-US" sz="2400" b="1" dirty="0" smtClean="0"/>
          </a:p>
          <a:p>
            <a:r>
              <a:rPr lang="en-US" sz="2400" dirty="0"/>
              <a:t>Mark Myers, </a:t>
            </a:r>
            <a:r>
              <a:rPr lang="en-US" sz="2400" dirty="0" smtClean="0"/>
              <a:t>AK </a:t>
            </a:r>
            <a:r>
              <a:rPr lang="en-US" sz="2400" dirty="0"/>
              <a:t>Department of Natural </a:t>
            </a:r>
            <a:r>
              <a:rPr lang="en-US" sz="2400" dirty="0" smtClean="0"/>
              <a:t>Resources, Chair, Mbr MHAC</a:t>
            </a:r>
            <a:endParaRPr lang="en-US" sz="2400" dirty="0"/>
          </a:p>
          <a:p>
            <a:r>
              <a:rPr lang="en-US" sz="2400" dirty="0"/>
              <a:t>Scott Dallimore, Geological Survey of Canada </a:t>
            </a:r>
          </a:p>
          <a:p>
            <a:r>
              <a:rPr lang="en-US" sz="2400" dirty="0" smtClean="0"/>
              <a:t>Miriam </a:t>
            </a:r>
            <a:r>
              <a:rPr lang="en-US" sz="2400" dirty="0"/>
              <a:t>Kastner, Scripps Institute of </a:t>
            </a:r>
            <a:r>
              <a:rPr lang="en-US" sz="2400" dirty="0" smtClean="0"/>
              <a:t>Oceanography, </a:t>
            </a:r>
            <a:r>
              <a:rPr lang="en-US" sz="2400" dirty="0"/>
              <a:t>Mbr MHAC</a:t>
            </a:r>
            <a:r>
              <a:rPr lang="en-US" sz="2400" dirty="0" smtClean="0"/>
              <a:t> </a:t>
            </a:r>
            <a:endParaRPr lang="en-US" sz="2400" dirty="0" smtClean="0"/>
          </a:p>
          <a:p>
            <a:endParaRPr lang="en-US" sz="2400" dirty="0"/>
          </a:p>
          <a:p>
            <a:r>
              <a:rPr lang="en-US" sz="2400" b="1" dirty="0" smtClean="0"/>
              <a:t>Other Members</a:t>
            </a:r>
            <a:endParaRPr lang="en-US" sz="2400" b="1" dirty="0"/>
          </a:p>
          <a:p>
            <a:r>
              <a:rPr lang="en-US" sz="2400" dirty="0" smtClean="0"/>
              <a:t>Daniel </a:t>
            </a:r>
            <a:r>
              <a:rPr lang="en-US" sz="2400" dirty="0"/>
              <a:t>Yergin, IHS Energy and Center for Environmental Risk </a:t>
            </a:r>
            <a:r>
              <a:rPr lang="en-US" sz="2400" dirty="0" smtClean="0"/>
              <a:t>Assessment</a:t>
            </a:r>
          </a:p>
          <a:p>
            <a:r>
              <a:rPr lang="en-US" sz="2400" dirty="0"/>
              <a:t>John Deutch</a:t>
            </a:r>
            <a:r>
              <a:rPr lang="en-US" sz="2400" dirty="0" smtClean="0"/>
              <a:t>, </a:t>
            </a:r>
            <a:r>
              <a:rPr lang="en-US" sz="2400" dirty="0"/>
              <a:t>(Ex-Officio) </a:t>
            </a:r>
            <a:r>
              <a:rPr lang="en-US" sz="2400" dirty="0" smtClean="0"/>
              <a:t>MIT, Mbr SEAB </a:t>
            </a:r>
            <a:endParaRPr lang="en-US" sz="2400" dirty="0"/>
          </a:p>
        </p:txBody>
      </p:sp>
    </p:spTree>
    <p:extLst>
      <p:ext uri="{BB962C8B-B14F-4D97-AF65-F5344CB8AC3E}">
        <p14:creationId xmlns:p14="http://schemas.microsoft.com/office/powerpoint/2010/main" val="1850414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032" y="316999"/>
            <a:ext cx="10515600" cy="1325563"/>
          </a:xfrm>
        </p:spPr>
        <p:txBody>
          <a:bodyPr/>
          <a:lstStyle/>
          <a:p>
            <a:pPr algn="ctr"/>
            <a:r>
              <a:rPr lang="en-US" dirty="0" smtClean="0"/>
              <a:t>DFO and Study Participants</a:t>
            </a:r>
            <a:endParaRPr lang="en-US" dirty="0"/>
          </a:p>
        </p:txBody>
      </p:sp>
      <p:sp>
        <p:nvSpPr>
          <p:cNvPr id="3" name="Rectangle 2"/>
          <p:cNvSpPr/>
          <p:nvPr/>
        </p:nvSpPr>
        <p:spPr>
          <a:xfrm>
            <a:off x="1560095" y="1642562"/>
            <a:ext cx="10086474" cy="4647426"/>
          </a:xfrm>
          <a:prstGeom prst="rect">
            <a:avLst/>
          </a:prstGeom>
        </p:spPr>
        <p:txBody>
          <a:bodyPr wrap="square">
            <a:spAutoFit/>
          </a:bodyPr>
          <a:lstStyle/>
          <a:p>
            <a:r>
              <a:rPr lang="en-US" sz="2800" b="1" dirty="0"/>
              <a:t>Designated Federal Official </a:t>
            </a:r>
          </a:p>
          <a:p>
            <a:pPr marL="171450" indent="-171450">
              <a:buFont typeface="SymbolMT" charset="2"/>
              <a:buChar char="•"/>
            </a:pPr>
            <a:r>
              <a:rPr lang="en-US" sz="2400" dirty="0"/>
              <a:t>Corey Williams-Allen, U.S. Department of Energy </a:t>
            </a:r>
          </a:p>
          <a:p>
            <a:pPr marL="171450" indent="-171450">
              <a:buFont typeface="SymbolMT" charset="2"/>
              <a:buChar char="•"/>
            </a:pPr>
            <a:endParaRPr lang="en-US" sz="2400" b="1" dirty="0">
              <a:solidFill>
                <a:srgbClr val="4F7FBC"/>
              </a:solidFill>
            </a:endParaRPr>
          </a:p>
          <a:p>
            <a:r>
              <a:rPr lang="en-US" sz="2800" b="1" dirty="0"/>
              <a:t>Study Participants </a:t>
            </a:r>
          </a:p>
          <a:p>
            <a:pPr marL="742950" lvl="1" indent="-285750">
              <a:buFont typeface="Arial" charset="0"/>
              <a:buChar char="•"/>
            </a:pPr>
            <a:r>
              <a:rPr lang="en-US" sz="2400" dirty="0"/>
              <a:t>Ray Boswell, National Energy Technology Laboratory </a:t>
            </a:r>
          </a:p>
          <a:p>
            <a:pPr marL="742950" lvl="1" indent="-285750">
              <a:buFont typeface="Arial" charset="0"/>
              <a:buChar char="•"/>
            </a:pPr>
            <a:r>
              <a:rPr lang="en-US" sz="2400" dirty="0"/>
              <a:t>Timothy Collett, United States Geological Survey </a:t>
            </a:r>
          </a:p>
          <a:p>
            <a:pPr marL="742950" lvl="1" indent="-285750">
              <a:buFont typeface="Arial" charset="0"/>
              <a:buChar char="•"/>
            </a:pPr>
            <a:r>
              <a:rPr lang="en-US" sz="2400" dirty="0"/>
              <a:t>Guido DeHoratiis, U.S. Department of Energy </a:t>
            </a:r>
          </a:p>
          <a:p>
            <a:pPr marL="742950" lvl="1" indent="-285750">
              <a:buFont typeface="Arial" charset="0"/>
              <a:buChar char="•"/>
            </a:pPr>
            <a:r>
              <a:rPr lang="en-US" sz="2400" dirty="0"/>
              <a:t>Koji Hoshi, Japan Oil &amp; Gas Metals National Corporation </a:t>
            </a:r>
          </a:p>
          <a:p>
            <a:pPr marL="742950" lvl="1" indent="-285750">
              <a:buFont typeface="Arial" charset="0"/>
              <a:buChar char="•"/>
            </a:pPr>
            <a:r>
              <a:rPr lang="en-US" sz="2400" dirty="0"/>
              <a:t>Takami Kawamoto, Japan Oil &amp; Gas Metals National Corporation </a:t>
            </a:r>
          </a:p>
          <a:p>
            <a:pPr marL="742950" lvl="1" indent="-285750">
              <a:buFont typeface="Arial" charset="0"/>
              <a:buChar char="•"/>
            </a:pPr>
            <a:r>
              <a:rPr lang="en-US" sz="2400" dirty="0"/>
              <a:t>George Moridis, Lawrence Berkeley National Laboratory </a:t>
            </a:r>
          </a:p>
          <a:p>
            <a:pPr marL="742950" lvl="1" indent="-285750">
              <a:buFont typeface="Arial" charset="0"/>
              <a:buChar char="•"/>
            </a:pPr>
            <a:r>
              <a:rPr lang="en-US" sz="2400" dirty="0"/>
              <a:t>Kiyoshi Nagomi, Japan Oil &amp; Gas Metals National Corporation </a:t>
            </a:r>
          </a:p>
          <a:p>
            <a:pPr marL="742950" lvl="1" indent="-285750">
              <a:buFont typeface="Arial" charset="0"/>
              <a:buChar char="•"/>
            </a:pPr>
            <a:r>
              <a:rPr lang="en-US" sz="2400" dirty="0"/>
              <a:t>Craig Shipp, Shell International Exploration &amp; Production </a:t>
            </a:r>
          </a:p>
        </p:txBody>
      </p:sp>
    </p:spTree>
    <p:extLst>
      <p:ext uri="{BB962C8B-B14F-4D97-AF65-F5344CB8AC3E}">
        <p14:creationId xmlns:p14="http://schemas.microsoft.com/office/powerpoint/2010/main" val="42868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 Developed By Task Force </a:t>
            </a:r>
            <a:endParaRPr lang="en-US" dirty="0"/>
          </a:p>
        </p:txBody>
      </p:sp>
      <p:sp>
        <p:nvSpPr>
          <p:cNvPr id="3" name="Rectangle 2"/>
          <p:cNvSpPr/>
          <p:nvPr/>
        </p:nvSpPr>
        <p:spPr>
          <a:xfrm>
            <a:off x="1026695" y="1690688"/>
            <a:ext cx="10327105" cy="4431983"/>
          </a:xfrm>
          <a:prstGeom prst="rect">
            <a:avLst/>
          </a:prstGeom>
        </p:spPr>
        <p:txBody>
          <a:bodyPr wrap="square">
            <a:spAutoFit/>
          </a:bodyPr>
          <a:lstStyle/>
          <a:p>
            <a:pPr marL="457200" indent="-457200">
              <a:buFont typeface="Arial" charset="0"/>
              <a:buChar char="•"/>
            </a:pPr>
            <a:r>
              <a:rPr lang="en-US" sz="2400" dirty="0" smtClean="0">
                <a:latin typeface="Calibri" charset="0"/>
              </a:rPr>
              <a:t>In light of the expected increase in the adoption of fossil fuel alternatives, what is the appropriate priority for hydrates as a future energy resource option for the nation, and within what time frame might methane hydrates become commercially viable? </a:t>
            </a:r>
            <a:endParaRPr lang="en-US" sz="2400" dirty="0" smtClean="0">
              <a:latin typeface="SymbolMT" charset="2"/>
            </a:endParaRPr>
          </a:p>
          <a:p>
            <a:pPr marL="342900" indent="-342900">
              <a:buFont typeface="Arial" charset="0"/>
              <a:buChar char="•"/>
            </a:pPr>
            <a:endParaRPr lang="en-US" dirty="0" smtClean="0">
              <a:latin typeface="Calibri" charset="0"/>
            </a:endParaRPr>
          </a:p>
          <a:p>
            <a:pPr marL="457200" indent="-457200">
              <a:buFont typeface="Arial" charset="0"/>
              <a:buChar char="•"/>
            </a:pPr>
            <a:r>
              <a:rPr lang="en-US" sz="2400" dirty="0" smtClean="0">
                <a:latin typeface="Calibri" charset="0"/>
              </a:rPr>
              <a:t>While </a:t>
            </a:r>
            <a:r>
              <a:rPr lang="en-US" sz="2400" dirty="0">
                <a:latin typeface="Calibri" charset="0"/>
              </a:rPr>
              <a:t>oil and natural gas markets are currently oversupplied, circumstances will likely change over the next several years, especially with the major cutbacks in investment. Given the current oversupply in oil and natural gas and the anticipated increase in the adoption of fossil fuel alternatives as an energy resource, what is the appropriate priority for hydrates as a national option for a future energy resource and within what time frame might methane hydrates become commercial? </a:t>
            </a:r>
          </a:p>
        </p:txBody>
      </p:sp>
    </p:spTree>
    <p:extLst>
      <p:ext uri="{BB962C8B-B14F-4D97-AF65-F5344CB8AC3E}">
        <p14:creationId xmlns:p14="http://schemas.microsoft.com/office/powerpoint/2010/main" val="546143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Task Force Questions (Continued)</a:t>
            </a:r>
            <a:endParaRPr lang="en-US" dirty="0"/>
          </a:p>
        </p:txBody>
      </p:sp>
      <p:sp>
        <p:nvSpPr>
          <p:cNvPr id="3" name="Rectangle 2"/>
          <p:cNvSpPr/>
          <p:nvPr/>
        </p:nvSpPr>
        <p:spPr>
          <a:xfrm>
            <a:off x="958516" y="1466098"/>
            <a:ext cx="10395284" cy="5632311"/>
          </a:xfrm>
          <a:prstGeom prst="rect">
            <a:avLst/>
          </a:prstGeom>
        </p:spPr>
        <p:txBody>
          <a:bodyPr wrap="square">
            <a:spAutoFit/>
          </a:bodyPr>
          <a:lstStyle/>
          <a:p>
            <a:pPr marL="457200" indent="-457200">
              <a:buFont typeface="Arial" charset="0"/>
              <a:buChar char="•"/>
            </a:pPr>
            <a:r>
              <a:rPr lang="en-US" sz="2400" dirty="0">
                <a:latin typeface="Calibri" charset="0"/>
              </a:rPr>
              <a:t>What are the important fundamental science and engineering questions to be addressed by the DOE research program to advance hydrates as a viable energy resource and minimize environmental impact? </a:t>
            </a:r>
            <a:endParaRPr lang="en-US" sz="2400" dirty="0" smtClean="0">
              <a:latin typeface="Calibri" charset="0"/>
            </a:endParaRPr>
          </a:p>
          <a:p>
            <a:pPr marL="457200" indent="-457200">
              <a:buFont typeface="+mj-lt"/>
              <a:buAutoNum type="arabicPeriod"/>
            </a:pPr>
            <a:endParaRPr lang="en-US" sz="2400" dirty="0">
              <a:latin typeface="SymbolMT" charset="2"/>
            </a:endParaRPr>
          </a:p>
          <a:p>
            <a:pPr marL="457200" indent="-457200">
              <a:buFont typeface="Arial" charset="0"/>
              <a:buChar char="•"/>
            </a:pPr>
            <a:r>
              <a:rPr lang="en-US" sz="2400" dirty="0">
                <a:latin typeface="Calibri" charset="0"/>
              </a:rPr>
              <a:t>What contribution does the U.S. hydrates program make in advancing international energy security? </a:t>
            </a:r>
            <a:endParaRPr lang="en-US" sz="2400" dirty="0" smtClean="0">
              <a:latin typeface="Calibri" charset="0"/>
            </a:endParaRPr>
          </a:p>
          <a:p>
            <a:pPr marL="457200" indent="-457200">
              <a:buFont typeface="Arial" charset="0"/>
              <a:buChar char="•"/>
            </a:pPr>
            <a:endParaRPr lang="en-US" sz="2400" dirty="0">
              <a:latin typeface="SymbolMT" charset="2"/>
            </a:endParaRPr>
          </a:p>
          <a:p>
            <a:pPr marL="457200" indent="-457200">
              <a:buFont typeface="Arial" charset="0"/>
              <a:buChar char="•"/>
            </a:pPr>
            <a:r>
              <a:rPr lang="en-US" sz="2400" dirty="0">
                <a:latin typeface="Calibri" charset="0"/>
              </a:rPr>
              <a:t>Does the development of methane hydrates as an energy resource conflict with long-term goals for reducing fossil carbon emissions into the atmosphere? </a:t>
            </a:r>
            <a:endParaRPr lang="en-US" sz="2400" dirty="0" smtClean="0">
              <a:latin typeface="Calibri" charset="0"/>
            </a:endParaRPr>
          </a:p>
          <a:p>
            <a:pPr marL="457200" indent="-457200">
              <a:buFont typeface="Arial" charset="0"/>
              <a:buChar char="•"/>
            </a:pPr>
            <a:endParaRPr lang="en-US" sz="2400" dirty="0">
              <a:effectLst/>
              <a:latin typeface="Calibri" charset="0"/>
            </a:endParaRPr>
          </a:p>
          <a:p>
            <a:pPr marL="457200" indent="-457200">
              <a:buFont typeface="Arial" charset="0"/>
              <a:buChar char="•"/>
            </a:pPr>
            <a:r>
              <a:rPr lang="en-US" sz="2400" dirty="0"/>
              <a:t>Given the significant expense of field experiments, are there opportunities to improve the design and execution of those experiments to more effectively achieve the goals of the program? </a:t>
            </a:r>
          </a:p>
          <a:p>
            <a:pPr marL="457200" indent="-457200">
              <a:buFont typeface="+mj-lt"/>
              <a:buAutoNum type="arabicPeriod"/>
            </a:pPr>
            <a:endParaRPr lang="en-US" sz="2400" dirty="0">
              <a:effectLst/>
              <a:latin typeface="SymbolMT" charset="2"/>
            </a:endParaRPr>
          </a:p>
        </p:txBody>
      </p:sp>
    </p:spTree>
    <p:extLst>
      <p:ext uri="{BB962C8B-B14F-4D97-AF65-F5344CB8AC3E}">
        <p14:creationId xmlns:p14="http://schemas.microsoft.com/office/powerpoint/2010/main" val="2014248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 </a:t>
            </a:r>
            <a:endParaRPr lang="en-US" dirty="0"/>
          </a:p>
        </p:txBody>
      </p:sp>
      <p:sp>
        <p:nvSpPr>
          <p:cNvPr id="3" name="Rectangle 2"/>
          <p:cNvSpPr/>
          <p:nvPr/>
        </p:nvSpPr>
        <p:spPr>
          <a:xfrm>
            <a:off x="838200" y="1600702"/>
            <a:ext cx="10515600" cy="4893647"/>
          </a:xfrm>
          <a:prstGeom prst="rect">
            <a:avLst/>
          </a:prstGeom>
        </p:spPr>
        <p:txBody>
          <a:bodyPr wrap="square">
            <a:spAutoFit/>
          </a:bodyPr>
          <a:lstStyle/>
          <a:p>
            <a:pPr algn="ctr"/>
            <a:r>
              <a:rPr lang="en-US" sz="2400" b="1" dirty="0" smtClean="0">
                <a:latin typeface="Calibri" charset="0"/>
              </a:rPr>
              <a:t>1. DOE </a:t>
            </a:r>
            <a:r>
              <a:rPr lang="en-US" sz="2400" b="1" dirty="0">
                <a:latin typeface="Calibri" charset="0"/>
              </a:rPr>
              <a:t>should continue to support funding at approximately its current FY 2015 level ($15 million per year</a:t>
            </a:r>
            <a:r>
              <a:rPr lang="en-US" sz="2400" b="1" dirty="0" smtClean="0">
                <a:latin typeface="Calibri" charset="0"/>
              </a:rPr>
              <a:t>)</a:t>
            </a:r>
          </a:p>
          <a:p>
            <a:pPr algn="ctr"/>
            <a:r>
              <a:rPr lang="en-US" sz="2400" b="1" dirty="0" smtClean="0">
                <a:latin typeface="Calibri" charset="0"/>
              </a:rPr>
              <a:t> </a:t>
            </a:r>
          </a:p>
          <a:p>
            <a:pPr marL="285750" indent="-285750">
              <a:buFont typeface="Arial" charset="0"/>
              <a:buChar char="•"/>
            </a:pPr>
            <a:r>
              <a:rPr lang="en-US" sz="2000" b="1" dirty="0" smtClean="0">
                <a:latin typeface="Calibri" charset="0"/>
              </a:rPr>
              <a:t>The </a:t>
            </a:r>
            <a:r>
              <a:rPr lang="en-US" sz="2000" b="1" dirty="0">
                <a:latin typeface="Calibri" charset="0"/>
              </a:rPr>
              <a:t>effort to understand the production of methane from hydrates is important and should continue, even though U.S. domestic demand for natural gas is likely to be met for several decades via U.S. production of conventional gas, coalbed methane, and shale gas. </a:t>
            </a:r>
            <a:endParaRPr lang="en-US" sz="2000" b="1" dirty="0" smtClean="0">
              <a:latin typeface="Calibri" charset="0"/>
            </a:endParaRPr>
          </a:p>
          <a:p>
            <a:pPr marL="285750" indent="-285750">
              <a:buFont typeface="Arial" charset="0"/>
              <a:buChar char="•"/>
            </a:pPr>
            <a:endParaRPr lang="en-US" sz="2000" b="1" dirty="0" smtClean="0">
              <a:latin typeface="Calibri" charset="0"/>
            </a:endParaRPr>
          </a:p>
          <a:p>
            <a:pPr marL="285750" indent="-285750">
              <a:buFont typeface="Arial" charset="0"/>
              <a:buChar char="•"/>
            </a:pPr>
            <a:r>
              <a:rPr lang="en-US" sz="2000" b="1" dirty="0" smtClean="0">
                <a:latin typeface="Calibri" charset="0"/>
              </a:rPr>
              <a:t>Other </a:t>
            </a:r>
            <a:r>
              <a:rPr lang="en-US" sz="2000" b="1" dirty="0">
                <a:latin typeface="Calibri" charset="0"/>
              </a:rPr>
              <a:t>nations, owing to their own energy profiles, see methane hydrates as a potentially important resource in the medium term. </a:t>
            </a:r>
            <a:endParaRPr lang="en-US" sz="2000" b="1" dirty="0" smtClean="0">
              <a:latin typeface="Calibri" charset="0"/>
            </a:endParaRPr>
          </a:p>
          <a:p>
            <a:pPr marL="285750" indent="-285750">
              <a:buFont typeface="Arial" charset="0"/>
              <a:buChar char="•"/>
            </a:pPr>
            <a:endParaRPr lang="en-US" sz="2000" b="1" dirty="0" smtClean="0">
              <a:latin typeface="Calibri" charset="0"/>
            </a:endParaRPr>
          </a:p>
          <a:p>
            <a:pPr marL="285750" indent="-285750">
              <a:buFont typeface="Arial" charset="0"/>
              <a:buChar char="•"/>
            </a:pPr>
            <a:r>
              <a:rPr lang="en-US" sz="2000" b="1" dirty="0" smtClean="0">
                <a:latin typeface="Calibri" charset="0"/>
              </a:rPr>
              <a:t>The </a:t>
            </a:r>
            <a:r>
              <a:rPr lang="en-US" sz="2000" b="1" dirty="0">
                <a:latin typeface="Calibri" charset="0"/>
              </a:rPr>
              <a:t>program has made valuable scientific and technological contributions and should remain a DOE </a:t>
            </a:r>
            <a:r>
              <a:rPr lang="en-US" sz="2000" b="1" dirty="0" smtClean="0">
                <a:latin typeface="Calibri" charset="0"/>
              </a:rPr>
              <a:t>priority</a:t>
            </a:r>
          </a:p>
          <a:p>
            <a:pPr marL="285750" indent="-285750">
              <a:buFont typeface="Arial" charset="0"/>
              <a:buChar char="•"/>
            </a:pPr>
            <a:endParaRPr lang="en-US" sz="2000" b="1" dirty="0" smtClean="0">
              <a:latin typeface="Calibri" charset="0"/>
            </a:endParaRPr>
          </a:p>
          <a:p>
            <a:pPr marL="285750" indent="-285750">
              <a:buFont typeface="Arial" charset="0"/>
              <a:buChar char="•"/>
            </a:pPr>
            <a:r>
              <a:rPr lang="en-US" sz="2000" b="1" dirty="0" smtClean="0">
                <a:latin typeface="Calibri" charset="0"/>
              </a:rPr>
              <a:t>The </a:t>
            </a:r>
            <a:r>
              <a:rPr lang="en-US" sz="2000" b="1" dirty="0">
                <a:latin typeface="Calibri" charset="0"/>
              </a:rPr>
              <a:t>program will benefit greatly from steady, more reliable funding that will facilitate planning around the long-term strategic objectives </a:t>
            </a:r>
            <a:endParaRPr lang="en-US" sz="2000" b="1" dirty="0">
              <a:effectLst/>
              <a:latin typeface="Calibri" charset="0"/>
            </a:endParaRPr>
          </a:p>
        </p:txBody>
      </p:sp>
    </p:spTree>
    <p:extLst>
      <p:ext uri="{BB962C8B-B14F-4D97-AF65-F5344CB8AC3E}">
        <p14:creationId xmlns:p14="http://schemas.microsoft.com/office/powerpoint/2010/main" val="589274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264" y="0"/>
            <a:ext cx="9653336" cy="992855"/>
          </a:xfrm>
        </p:spPr>
        <p:txBody>
          <a:bodyPr/>
          <a:lstStyle/>
          <a:p>
            <a:pPr algn="ctr"/>
            <a:r>
              <a:rPr lang="en-US" dirty="0" smtClean="0"/>
              <a:t>Recommendations (Continued)</a:t>
            </a:r>
            <a:endParaRPr lang="en-US" dirty="0"/>
          </a:p>
        </p:txBody>
      </p:sp>
      <p:sp>
        <p:nvSpPr>
          <p:cNvPr id="3" name="Rectangle 2"/>
          <p:cNvSpPr/>
          <p:nvPr/>
        </p:nvSpPr>
        <p:spPr>
          <a:xfrm>
            <a:off x="519364" y="1173329"/>
            <a:ext cx="11163298" cy="2000548"/>
          </a:xfrm>
          <a:prstGeom prst="rect">
            <a:avLst/>
          </a:prstGeom>
        </p:spPr>
        <p:txBody>
          <a:bodyPr wrap="square">
            <a:spAutoFit/>
          </a:bodyPr>
          <a:lstStyle/>
          <a:p>
            <a:r>
              <a:rPr lang="en-US" sz="2400" b="1" dirty="0" smtClean="0">
                <a:latin typeface="Calibri" charset="0"/>
              </a:rPr>
              <a:t>2. Estimates </a:t>
            </a:r>
            <a:r>
              <a:rPr lang="en-US" sz="2400" b="1" dirty="0">
                <a:latin typeface="Calibri" charset="0"/>
              </a:rPr>
              <a:t>suggest that carbon emissions could be less than existing alternatives</a:t>
            </a:r>
            <a:r>
              <a:rPr lang="en-US" sz="2400" b="1" dirty="0" smtClean="0">
                <a:latin typeface="Calibri" charset="0"/>
              </a:rPr>
              <a:t>.</a:t>
            </a:r>
          </a:p>
          <a:p>
            <a:pPr marL="285750" indent="-285750">
              <a:buFont typeface="Arial" charset="0"/>
              <a:buChar char="•"/>
            </a:pPr>
            <a:endParaRPr lang="en-US" sz="2000" b="1" dirty="0" smtClean="0">
              <a:latin typeface="Calibri" charset="0"/>
            </a:endParaRPr>
          </a:p>
          <a:p>
            <a:pPr marL="285750" indent="-285750">
              <a:buFont typeface="Arial" charset="0"/>
              <a:buChar char="•"/>
            </a:pPr>
            <a:r>
              <a:rPr lang="en-US" sz="2000" b="1" dirty="0" smtClean="0">
                <a:latin typeface="Calibri" charset="0"/>
              </a:rPr>
              <a:t>The </a:t>
            </a:r>
            <a:r>
              <a:rPr lang="en-US" sz="2000" b="1" dirty="0">
                <a:latin typeface="Calibri" charset="0"/>
              </a:rPr>
              <a:t>potential contribution of fossil carbon to the atmosphere through the commercial extraction of methane from hydrate reservoirs is relatively small compared to that of other fossil resources</a:t>
            </a:r>
            <a:r>
              <a:rPr lang="en-US" sz="2000" b="1" dirty="0" smtClean="0">
                <a:latin typeface="Calibri" charset="0"/>
              </a:rPr>
              <a:t>.</a:t>
            </a:r>
          </a:p>
          <a:p>
            <a:r>
              <a:rPr lang="en-US" sz="2000" b="1" dirty="0" smtClean="0">
                <a:latin typeface="Calibri" charset="0"/>
              </a:rPr>
              <a:t> </a:t>
            </a:r>
          </a:p>
          <a:p>
            <a:pPr marL="285750" indent="-285750">
              <a:buFont typeface="Arial" charset="0"/>
              <a:buChar char="•"/>
            </a:pPr>
            <a:r>
              <a:rPr lang="en-US" sz="2000" b="1" dirty="0" smtClean="0">
                <a:latin typeface="Calibri" charset="0"/>
              </a:rPr>
              <a:t>If </a:t>
            </a:r>
            <a:r>
              <a:rPr lang="en-US" sz="2000" b="1" dirty="0">
                <a:latin typeface="Calibri" charset="0"/>
              </a:rPr>
              <a:t>extracted, natural gas is likely to replace future coal use, providing a net climate benefit. </a:t>
            </a:r>
            <a:endParaRPr lang="en-US" sz="2000" b="1" dirty="0">
              <a:effectLst/>
              <a:latin typeface="Calibri" charset="0"/>
            </a:endParaRPr>
          </a:p>
        </p:txBody>
      </p:sp>
      <p:sp>
        <p:nvSpPr>
          <p:cNvPr id="4" name="Rectangle 3"/>
          <p:cNvSpPr/>
          <p:nvPr/>
        </p:nvSpPr>
        <p:spPr>
          <a:xfrm>
            <a:off x="655721" y="3477127"/>
            <a:ext cx="11026941" cy="3293209"/>
          </a:xfrm>
          <a:prstGeom prst="rect">
            <a:avLst/>
          </a:prstGeom>
        </p:spPr>
        <p:txBody>
          <a:bodyPr wrap="square">
            <a:spAutoFit/>
          </a:bodyPr>
          <a:lstStyle/>
          <a:p>
            <a:r>
              <a:rPr lang="en-US" sz="2400" b="1" dirty="0" smtClean="0">
                <a:latin typeface="Calibri" charset="0"/>
              </a:rPr>
              <a:t>3. Approximately </a:t>
            </a:r>
            <a:r>
              <a:rPr lang="en-US" sz="2400" b="1" dirty="0">
                <a:latin typeface="Calibri" charset="0"/>
              </a:rPr>
              <a:t>one-third of the program budget should be dedicated to fundamental science questions. </a:t>
            </a:r>
            <a:endParaRPr lang="en-US" sz="2400" b="1" dirty="0" smtClean="0">
              <a:latin typeface="Calibri" charset="0"/>
            </a:endParaRPr>
          </a:p>
          <a:p>
            <a:pPr>
              <a:buFont typeface="+mj-lt"/>
              <a:buAutoNum type="arabicPeriod"/>
            </a:pPr>
            <a:endParaRPr lang="en-US" sz="2000" b="1" dirty="0">
              <a:latin typeface="Calibri" charset="0"/>
            </a:endParaRPr>
          </a:p>
          <a:p>
            <a:pPr marL="285750" indent="-285750">
              <a:buFont typeface="Arial" charset="0"/>
              <a:buChar char="•"/>
            </a:pPr>
            <a:r>
              <a:rPr lang="en-US" sz="2000" b="1" dirty="0" smtClean="0">
                <a:latin typeface="Calibri" charset="0"/>
              </a:rPr>
              <a:t>It </a:t>
            </a:r>
            <a:r>
              <a:rPr lang="en-US" sz="2000" b="1" dirty="0">
                <a:latin typeface="Calibri" charset="0"/>
              </a:rPr>
              <a:t>is important that the program provide sufficient resources for fundamental research on the basic science of methane hydrates, as well as the behavior of methane hydrate deposits in the environment, including deposits that are not targets for methane extraction</a:t>
            </a:r>
            <a:r>
              <a:rPr lang="en-US" sz="2000" b="1" dirty="0" smtClean="0">
                <a:latin typeface="Calibri" charset="0"/>
              </a:rPr>
              <a:t>.</a:t>
            </a:r>
          </a:p>
          <a:p>
            <a:r>
              <a:rPr lang="en-US" sz="2000" b="1" dirty="0" smtClean="0">
                <a:latin typeface="Calibri" charset="0"/>
              </a:rPr>
              <a:t> </a:t>
            </a:r>
          </a:p>
          <a:p>
            <a:pPr marL="285750" indent="-285750">
              <a:buFont typeface="Arial" charset="0"/>
              <a:buChar char="•"/>
            </a:pPr>
            <a:r>
              <a:rPr lang="en-US" sz="2000" b="1" dirty="0" smtClean="0">
                <a:latin typeface="Calibri" charset="0"/>
              </a:rPr>
              <a:t>The </a:t>
            </a:r>
            <a:r>
              <a:rPr lang="en-US" sz="2000" b="1" dirty="0">
                <a:latin typeface="Calibri" charset="0"/>
              </a:rPr>
              <a:t>task force recommends that the combined research budget for these activities should be equal to approximately one-third of the total program budget </a:t>
            </a:r>
            <a:r>
              <a:rPr lang="en-US" sz="2000" b="1" dirty="0" smtClean="0">
                <a:latin typeface="Calibri" charset="0"/>
              </a:rPr>
              <a:t>should </a:t>
            </a:r>
            <a:r>
              <a:rPr lang="en-US" sz="2000" b="1" dirty="0">
                <a:latin typeface="Calibri" charset="0"/>
              </a:rPr>
              <a:t>be separated and protected from the funding for field projects. </a:t>
            </a:r>
            <a:endParaRPr lang="en-US" sz="2000" b="1" dirty="0">
              <a:effectLst/>
              <a:latin typeface="Calibri" charset="0"/>
            </a:endParaRPr>
          </a:p>
        </p:txBody>
      </p:sp>
    </p:spTree>
    <p:extLst>
      <p:ext uri="{BB962C8B-B14F-4D97-AF65-F5344CB8AC3E}">
        <p14:creationId xmlns:p14="http://schemas.microsoft.com/office/powerpoint/2010/main" val="1894282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Recommendations (Continued)</a:t>
            </a:r>
            <a:endParaRPr lang="en-US" dirty="0"/>
          </a:p>
        </p:txBody>
      </p:sp>
      <p:sp>
        <p:nvSpPr>
          <p:cNvPr id="3" name="Rectangle 2"/>
          <p:cNvSpPr/>
          <p:nvPr/>
        </p:nvSpPr>
        <p:spPr>
          <a:xfrm>
            <a:off x="838200" y="1546309"/>
            <a:ext cx="10515600" cy="4801314"/>
          </a:xfrm>
          <a:prstGeom prst="rect">
            <a:avLst/>
          </a:prstGeom>
        </p:spPr>
        <p:txBody>
          <a:bodyPr wrap="square">
            <a:spAutoFit/>
          </a:bodyPr>
          <a:lstStyle/>
          <a:p>
            <a:r>
              <a:rPr lang="en-US" sz="2400" b="1" dirty="0" smtClean="0">
                <a:latin typeface="Calibri" charset="0"/>
              </a:rPr>
              <a:t>4. Two-thirds </a:t>
            </a:r>
            <a:r>
              <a:rPr lang="en-US" sz="2400" b="1" dirty="0">
                <a:latin typeface="Calibri" charset="0"/>
              </a:rPr>
              <a:t>of the program budget is adequate for U.S. participation in larger international hydrates activities.</a:t>
            </a:r>
            <a:r>
              <a:rPr lang="en-US" b="1" dirty="0">
                <a:latin typeface="Calibri" charset="0"/>
              </a:rPr>
              <a:t> </a:t>
            </a:r>
            <a:endParaRPr lang="en-US" b="1" dirty="0" smtClean="0">
              <a:latin typeface="Calibri" charset="0"/>
            </a:endParaRPr>
          </a:p>
          <a:p>
            <a:endParaRPr lang="en-US" b="1" dirty="0">
              <a:latin typeface="Calibri" charset="0"/>
            </a:endParaRPr>
          </a:p>
          <a:p>
            <a:pPr marL="342900" indent="-342900">
              <a:buFont typeface="Arial" charset="0"/>
              <a:buChar char="•"/>
            </a:pPr>
            <a:r>
              <a:rPr lang="en-US" sz="2000" b="1" dirty="0" smtClean="0">
                <a:latin typeface="Calibri" charset="0"/>
              </a:rPr>
              <a:t>International </a:t>
            </a:r>
            <a:r>
              <a:rPr lang="en-US" sz="2000" b="1" dirty="0">
                <a:latin typeface="Calibri" charset="0"/>
              </a:rPr>
              <a:t>investment in methane hydrates is increasing dramatically and includes the active research and development involvement of Japan, India, Korea, New Zealand, the European Union, Norway, Canada, Taiwan, Brazil, Mexico, Columbia, and Uruguay. </a:t>
            </a:r>
            <a:endParaRPr lang="en-US" sz="2000" b="1" dirty="0" smtClean="0">
              <a:latin typeface="Calibri" charset="0"/>
            </a:endParaRPr>
          </a:p>
          <a:p>
            <a:pPr marL="342900" indent="-342900">
              <a:buFont typeface="Arial" charset="0"/>
              <a:buChar char="•"/>
            </a:pPr>
            <a:endParaRPr lang="en-US" sz="2000" b="1" dirty="0" smtClean="0">
              <a:latin typeface="Calibri" charset="0"/>
            </a:endParaRPr>
          </a:p>
          <a:p>
            <a:pPr marL="342900" indent="-342900">
              <a:buFont typeface="Arial" charset="0"/>
              <a:buChar char="•"/>
            </a:pPr>
            <a:r>
              <a:rPr lang="en-US" sz="2000" b="1" dirty="0" smtClean="0">
                <a:latin typeface="Calibri" charset="0"/>
              </a:rPr>
              <a:t>International </a:t>
            </a:r>
            <a:r>
              <a:rPr lang="en-US" sz="2000" b="1" dirty="0">
                <a:latin typeface="Calibri" charset="0"/>
              </a:rPr>
              <a:t>funding now far exceeds U.S. federal funding; however, the United States still maintains the world’s scientific and technological leadership on fundamental hydrate research</a:t>
            </a:r>
            <a:r>
              <a:rPr lang="en-US" sz="2000" b="1" dirty="0" smtClean="0">
                <a:latin typeface="Calibri" charset="0"/>
              </a:rPr>
              <a:t>.</a:t>
            </a:r>
          </a:p>
          <a:p>
            <a:r>
              <a:rPr lang="en-US" sz="2000" b="1" dirty="0" smtClean="0">
                <a:latin typeface="Calibri" charset="0"/>
              </a:rPr>
              <a:t> </a:t>
            </a:r>
          </a:p>
          <a:p>
            <a:pPr marL="342900" indent="-342900">
              <a:buFont typeface="Arial" charset="0"/>
              <a:buChar char="•"/>
            </a:pPr>
            <a:r>
              <a:rPr lang="en-US" sz="2000" b="1" dirty="0" smtClean="0">
                <a:latin typeface="Calibri" charset="0"/>
              </a:rPr>
              <a:t>The </a:t>
            </a:r>
            <a:r>
              <a:rPr lang="en-US" sz="2000" b="1" dirty="0">
                <a:latin typeface="Calibri" charset="0"/>
              </a:rPr>
              <a:t>contribution of U.S. expertise enhances the ability of collaborative efforts to improve international energy security. </a:t>
            </a:r>
          </a:p>
          <a:p>
            <a:endParaRPr lang="en-US" sz="2000" b="1" dirty="0" smtClean="0">
              <a:latin typeface="Calibri" charset="0"/>
            </a:endParaRPr>
          </a:p>
          <a:p>
            <a:pPr marL="342900" indent="-342900">
              <a:buFont typeface="Arial" charset="0"/>
              <a:buChar char="•"/>
            </a:pPr>
            <a:r>
              <a:rPr lang="en-US" sz="2000" b="1" dirty="0" smtClean="0">
                <a:latin typeface="Calibri" charset="0"/>
              </a:rPr>
              <a:t>A </a:t>
            </a:r>
            <a:r>
              <a:rPr lang="en-US" sz="2000" b="1" dirty="0">
                <a:latin typeface="Calibri" charset="0"/>
              </a:rPr>
              <a:t>steady budget of $10 million per year for U.S. participation in field programs that will be largely supported by other countries. </a:t>
            </a:r>
            <a:endParaRPr lang="en-US" sz="2000" b="1" dirty="0">
              <a:effectLst/>
              <a:latin typeface="Calibri" charset="0"/>
            </a:endParaRPr>
          </a:p>
        </p:txBody>
      </p:sp>
    </p:spTree>
    <p:extLst>
      <p:ext uri="{BB962C8B-B14F-4D97-AF65-F5344CB8AC3E}">
        <p14:creationId xmlns:p14="http://schemas.microsoft.com/office/powerpoint/2010/main" val="996157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TotalTime>
  <Words>1239</Words>
  <Application>Microsoft Macintosh PowerPoint</Application>
  <PresentationFormat>Widescreen</PresentationFormat>
  <Paragraphs>103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SymbolMT</vt:lpstr>
      <vt:lpstr>Office Theme</vt:lpstr>
      <vt:lpstr>  Summary of the Secretary of Energy Advisory Board Report of the Task Force on Methane Hydrates  Methane Hydrate Advisory Committee Meeting   October 19, 2016</vt:lpstr>
      <vt:lpstr>Task Force Charge From Secretary Moniz</vt:lpstr>
      <vt:lpstr>Task  Force  Members  </vt:lpstr>
      <vt:lpstr>DFO and Study Participants</vt:lpstr>
      <vt:lpstr>Questions Developed By Task Force </vt:lpstr>
      <vt:lpstr>Task Force Questions (Continued)</vt:lpstr>
      <vt:lpstr>Recommendations </vt:lpstr>
      <vt:lpstr>Recommendations (Continued)</vt:lpstr>
      <vt:lpstr>Recommendations (Continued)</vt:lpstr>
      <vt:lpstr>Recommendations (Continued)</vt:lpstr>
      <vt:lpstr>Recommendations (Continued)</vt:lpstr>
      <vt:lpstr>Comments, Questions and Discussion</vt:lpstr>
      <vt:lpstr>PowerPoint Presentation</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Methane Hydrate SEAB Report</dc:title>
  <dc:creator>Mark Myers</dc:creator>
  <cp:lastModifiedBy>Mark Myers</cp:lastModifiedBy>
  <cp:revision>25</cp:revision>
  <dcterms:created xsi:type="dcterms:W3CDTF">2016-10-13T07:53:37Z</dcterms:created>
  <dcterms:modified xsi:type="dcterms:W3CDTF">2016-10-14T04:54:07Z</dcterms:modified>
</cp:coreProperties>
</file>