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9" r:id="rId2"/>
  </p:sldMasterIdLst>
  <p:notesMasterIdLst>
    <p:notesMasterId r:id="rId14"/>
  </p:notesMasterIdLst>
  <p:handoutMasterIdLst>
    <p:handoutMasterId r:id="rId15"/>
  </p:handoutMasterIdLst>
  <p:sldIdLst>
    <p:sldId id="544" r:id="rId3"/>
    <p:sldId id="613" r:id="rId4"/>
    <p:sldId id="637" r:id="rId5"/>
    <p:sldId id="638" r:id="rId6"/>
    <p:sldId id="639" r:id="rId7"/>
    <p:sldId id="640" r:id="rId8"/>
    <p:sldId id="641" r:id="rId9"/>
    <p:sldId id="642" r:id="rId10"/>
    <p:sldId id="644" r:id="rId11"/>
    <p:sldId id="645" r:id="rId12"/>
    <p:sldId id="646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ionowski, Gary A. (CONTR)" initials="JGA(" lastIdx="7" clrIdx="0">
    <p:extLst>
      <p:ext uri="{19B8F6BF-5375-455C-9EA6-DF929625EA0E}">
        <p15:presenceInfo xmlns:p15="http://schemas.microsoft.com/office/powerpoint/2012/main" userId="S-1-5-21-3380052444-3564162135-2966944344-21821" providerId="AD"/>
      </p:ext>
    </p:extLst>
  </p:cmAuthor>
  <p:cmAuthor id="2" name="Dennis, Richard A." initials="DRA" lastIdx="25" clrIdx="1">
    <p:extLst>
      <p:ext uri="{19B8F6BF-5375-455C-9EA6-DF929625EA0E}">
        <p15:presenceInfo xmlns:p15="http://schemas.microsoft.com/office/powerpoint/2012/main" userId="S-1-5-21-3380052444-3564162135-2966944344-1365" providerId="AD"/>
      </p:ext>
    </p:extLst>
  </p:cmAuthor>
  <p:cmAuthor id="3" name="Mollot, Darren" initials="MD" lastIdx="36" clrIdx="2">
    <p:extLst>
      <p:ext uri="{19B8F6BF-5375-455C-9EA6-DF929625EA0E}">
        <p15:presenceInfo xmlns:p15="http://schemas.microsoft.com/office/powerpoint/2012/main" userId="S-1-5-21-2844929807-1687724802-988633214-5889" providerId="AD"/>
      </p:ext>
    </p:extLst>
  </p:cmAuthor>
  <p:cmAuthor id="4" name="Kuehn, Ryan P. (CONTR)" initials="KRP(" lastIdx="3" clrIdx="3">
    <p:extLst>
      <p:ext uri="{19B8F6BF-5375-455C-9EA6-DF929625EA0E}">
        <p15:presenceInfo xmlns:p15="http://schemas.microsoft.com/office/powerpoint/2012/main" userId="S-1-5-21-3380052444-3564162135-2966944344-4955" providerId="AD"/>
      </p:ext>
    </p:extLst>
  </p:cmAuthor>
  <p:cmAuthor id="5" name="Lopano, Christina L." initials="LCL" lastIdx="4" clrIdx="4">
    <p:extLst>
      <p:ext uri="{19B8F6BF-5375-455C-9EA6-DF929625EA0E}">
        <p15:presenceInfo xmlns:p15="http://schemas.microsoft.com/office/powerpoint/2012/main" userId="S-1-5-21-3380052444-3564162135-2966944344-71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9"/>
    <a:srgbClr val="37ABFF"/>
    <a:srgbClr val="C8CBDD"/>
    <a:srgbClr val="C6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5" autoAdjust="0"/>
    <p:restoredTop sz="90387" autoAdjust="0"/>
  </p:normalViewPr>
  <p:slideViewPr>
    <p:cSldViewPr snapToGrid="0">
      <p:cViewPr>
        <p:scale>
          <a:sx n="86" d="100"/>
          <a:sy n="86" d="100"/>
        </p:scale>
        <p:origin x="372" y="330"/>
      </p:cViewPr>
      <p:guideLst/>
    </p:cSldViewPr>
  </p:slideViewPr>
  <p:outlineViewPr>
    <p:cViewPr>
      <p:scale>
        <a:sx n="33" d="100"/>
        <a:sy n="33" d="100"/>
      </p:scale>
      <p:origin x="0" y="-81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0146B-3A5E-4673-ABC9-D2B798793F3C}" type="datetimeFigureOut">
              <a:rPr lang="en-US" smtClean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42D22-0D73-4537-9624-CF124D9F55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9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B9A0C04-9021-4A8C-8D94-3140F2F2E845}" type="datetimeFigureOut">
              <a:rPr lang="en-US" smtClean="0"/>
              <a:t>10/17/2016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A473FC4-C61A-49FC-92BA-6233F2796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3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AD131-B7D6-47B0-BCAC-691D61DBDE5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9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46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1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9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14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6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81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4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18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74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73FC4-C61A-49FC-92BA-6233F279614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5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284859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213729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91" y="5206777"/>
            <a:ext cx="8562184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8529423" y="5206777"/>
            <a:ext cx="3662579" cy="12527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24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3" y="138634"/>
            <a:ext cx="1393795" cy="999251"/>
          </a:xfrm>
          <a:prstGeom prst="rect">
            <a:avLst/>
          </a:prstGeom>
        </p:spPr>
      </p:pic>
      <p:sp>
        <p:nvSpPr>
          <p:cNvPr id="57" name="Rectangle 56"/>
          <p:cNvSpPr/>
          <p:nvPr userDrawn="1"/>
        </p:nvSpPr>
        <p:spPr>
          <a:xfrm>
            <a:off x="-1014" y="6450353"/>
            <a:ext cx="12193593" cy="40914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771138" y="6496947"/>
            <a:ext cx="3545932" cy="345882"/>
            <a:chOff x="6360161" y="6496947"/>
            <a:chExt cx="2877642" cy="345882"/>
          </a:xfrm>
        </p:grpSpPr>
        <p:pic>
          <p:nvPicPr>
            <p:cNvPr id="36" name="Picture 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6360161" y="6496947"/>
              <a:ext cx="1343216" cy="34588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 userDrawn="1"/>
          </p:nvSpPr>
          <p:spPr>
            <a:xfrm>
              <a:off x="7611488" y="6499567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2" name="Isosceles Triangle 1"/>
          <p:cNvSpPr/>
          <p:nvPr userDrawn="1"/>
        </p:nvSpPr>
        <p:spPr>
          <a:xfrm>
            <a:off x="6496898" y="5206167"/>
            <a:ext cx="2032524" cy="1241804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58789" y="5318972"/>
            <a:ext cx="365760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Presenter’s name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871109" y="5655449"/>
            <a:ext cx="414528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spcBef>
                <a:spcPts val="600"/>
              </a:spcBef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Presenter’s title and date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676383" y="430858"/>
            <a:ext cx="7464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spc="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Innovation </a:t>
            </a:r>
            <a:r>
              <a:rPr lang="en-US" sz="1600" b="1" i="1" spc="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♦</a:t>
            </a:r>
            <a:r>
              <a:rPr lang="en-US" sz="2000" b="1" i="1" spc="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Delivering Results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759" y="5317223"/>
            <a:ext cx="7193280" cy="498598"/>
          </a:xfrm>
        </p:spPr>
        <p:txBody>
          <a:bodyPr lIns="0" r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3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1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0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6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8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0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584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05000"/>
            <a:ext cx="4826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05000"/>
            <a:ext cx="4826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50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284859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213729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91" y="5206777"/>
            <a:ext cx="8562184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8529423" y="5206777"/>
            <a:ext cx="3662579" cy="12527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24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3" y="162066"/>
            <a:ext cx="1354585" cy="999251"/>
          </a:xfrm>
          <a:prstGeom prst="rect">
            <a:avLst/>
          </a:prstGeom>
        </p:spPr>
      </p:pic>
      <p:sp>
        <p:nvSpPr>
          <p:cNvPr id="57" name="Rectangle 56"/>
          <p:cNvSpPr/>
          <p:nvPr userDrawn="1"/>
        </p:nvSpPr>
        <p:spPr>
          <a:xfrm>
            <a:off x="-1013" y="6450353"/>
            <a:ext cx="12193014" cy="40914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8562375" y="6496947"/>
            <a:ext cx="3715442" cy="345882"/>
            <a:chOff x="6360161" y="6496947"/>
            <a:chExt cx="2877642" cy="345882"/>
          </a:xfrm>
        </p:grpSpPr>
        <p:pic>
          <p:nvPicPr>
            <p:cNvPr id="36" name="Picture 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6360161" y="6496947"/>
              <a:ext cx="1343216" cy="34588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 userDrawn="1"/>
          </p:nvSpPr>
          <p:spPr>
            <a:xfrm>
              <a:off x="7611488" y="6499567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2" name="Isosceles Triangle 1"/>
          <p:cNvSpPr/>
          <p:nvPr userDrawn="1"/>
        </p:nvSpPr>
        <p:spPr>
          <a:xfrm>
            <a:off x="6496898" y="5206167"/>
            <a:ext cx="2032524" cy="1241804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58789" y="5318972"/>
            <a:ext cx="365760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Presenter’s name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871109" y="5655449"/>
            <a:ext cx="414528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spcBef>
                <a:spcPts val="60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Presenter’s title and date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676383" y="430858"/>
            <a:ext cx="7464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spc="50" dirty="0">
                <a:solidFill>
                  <a:prstClr val="white"/>
                </a:solidFill>
              </a:rPr>
              <a:t>Driving Innovation </a:t>
            </a:r>
            <a:r>
              <a:rPr lang="en-US" sz="1600" b="1" i="1" spc="50" dirty="0">
                <a:solidFill>
                  <a:prstClr val="white"/>
                </a:solidFill>
              </a:rPr>
              <a:t>♦</a:t>
            </a:r>
            <a:r>
              <a:rPr lang="en-US" sz="2000" b="1" i="1" spc="50" dirty="0">
                <a:solidFill>
                  <a:prstClr val="white"/>
                </a:solidFill>
              </a:rPr>
              <a:t> Delivering Results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759" y="5317223"/>
            <a:ext cx="7193280" cy="498598"/>
          </a:xfrm>
        </p:spPr>
        <p:txBody>
          <a:bodyPr lIns="0" r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015" y="6447405"/>
            <a:ext cx="8530436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96469" y="6447405"/>
            <a:ext cx="3696111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7831453" y="6447405"/>
            <a:ext cx="667617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815" y="1108665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815" y="1037535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5" y="0"/>
            <a:ext cx="12192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609600" y="274321"/>
            <a:ext cx="963168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238148"/>
            <a:ext cx="10972800" cy="4937760"/>
          </a:xfrm>
        </p:spPr>
        <p:txBody>
          <a:bodyPr>
            <a:normAutofit/>
          </a:bodyPr>
          <a:lstStyle>
            <a:lvl1pPr>
              <a:defRPr sz="24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 sz="2000"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 sz="1800"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490" y="146305"/>
            <a:ext cx="1170669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267052" y="6568508"/>
            <a:ext cx="543697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1A67B82-1E28-4693-A5EE-50EE6C4A9166}" type="slidenum">
              <a:rPr lang="en-US" sz="110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sz="1100" dirty="0" smtClean="0">
              <a:solidFill>
                <a:prstClr val="white"/>
              </a:solidFill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14732" y="6560812"/>
            <a:ext cx="67056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add references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9883" y="6480204"/>
            <a:ext cx="3517313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1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015" y="6447405"/>
            <a:ext cx="8530436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96469" y="6447405"/>
            <a:ext cx="3696111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7831453" y="6447405"/>
            <a:ext cx="667617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815" y="1108665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815" y="1037535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5" y="0"/>
            <a:ext cx="12192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609600" y="274321"/>
            <a:ext cx="963168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8" y="146305"/>
            <a:ext cx="1152912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267052" y="6568508"/>
            <a:ext cx="543697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1A67B82-1E28-4693-A5EE-50EE6C4A9166}" type="slidenum">
              <a:rPr lang="en-US" sz="1100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sz="1100" dirty="0" smtClean="0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9883" y="6480204"/>
            <a:ext cx="3614967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14732" y="6560812"/>
            <a:ext cx="67056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2346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015" y="6447405"/>
            <a:ext cx="8530436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96469" y="6447405"/>
            <a:ext cx="3696111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7831453" y="6447405"/>
            <a:ext cx="667617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815" y="1108665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815" y="1037535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5" y="0"/>
            <a:ext cx="12192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609600" y="351265"/>
            <a:ext cx="9631680" cy="43088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238148"/>
            <a:ext cx="10972800" cy="4937760"/>
          </a:xfrm>
        </p:spPr>
        <p:txBody>
          <a:bodyPr>
            <a:normAutofit/>
          </a:bodyPr>
          <a:lstStyle>
            <a:lvl1pPr>
              <a:defRPr sz="24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538" indent="-280988">
              <a:defRPr sz="20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0613" indent="-228600">
              <a:defRPr sz="18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58" y="146305"/>
            <a:ext cx="1197302" cy="842839"/>
          </a:xfrm>
          <a:prstGeom prst="rect">
            <a:avLst/>
          </a:prstGeom>
        </p:spPr>
      </p:pic>
      <p:sp>
        <p:nvSpPr>
          <p:cNvPr id="2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14732" y="6560812"/>
            <a:ext cx="67056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add references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9883" y="6480204"/>
            <a:ext cx="3437414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9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7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ing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1" y="6444764"/>
            <a:ext cx="12191999" cy="411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4439"/>
            <a:ext cx="10972800" cy="4572000"/>
          </a:xfrm>
        </p:spPr>
        <p:txBody>
          <a:bodyPr/>
          <a:lstStyle>
            <a:lvl1pPr>
              <a:defRPr sz="26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" name="Picture 9" descr="NETL-PMS286C+7451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26456" y="6464300"/>
            <a:ext cx="661261" cy="38100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7417" y="6547305"/>
            <a:ext cx="67056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add references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51" y="6437464"/>
            <a:ext cx="12192000" cy="1588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-20320" y="6513836"/>
            <a:ext cx="568960" cy="24622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fld id="{B4283F90-F118-40E7-A15D-5875D8668F43}" type="slidenum">
              <a:rPr lang="en-US" sz="1000">
                <a:solidFill>
                  <a:prstClr val="black"/>
                </a:solidFill>
              </a:rPr>
              <a:pPr/>
              <a:t>‹#›</a:t>
            </a:fld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72528" y="457200"/>
            <a:ext cx="8534400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7680" y="1069848"/>
            <a:ext cx="5486400" cy="487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8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6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5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9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015" y="6447405"/>
            <a:ext cx="8530436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496469" y="6447405"/>
            <a:ext cx="3696111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7831453" y="6447405"/>
            <a:ext cx="667617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815" y="1108665"/>
            <a:ext cx="12192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815" y="1037535"/>
            <a:ext cx="12192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5" y="0"/>
            <a:ext cx="12192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609600" y="351265"/>
            <a:ext cx="9631680" cy="43088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14" y="146305"/>
            <a:ext cx="1179545" cy="842839"/>
          </a:xfrm>
          <a:prstGeom prst="rect">
            <a:avLst/>
          </a:prstGeom>
        </p:spPr>
      </p:pic>
      <p:grpSp>
        <p:nvGrpSpPr>
          <p:cNvPr id="28" name="Group 27"/>
          <p:cNvGrpSpPr/>
          <p:nvPr userDrawn="1"/>
        </p:nvGrpSpPr>
        <p:grpSpPr>
          <a:xfrm>
            <a:off x="459883" y="6480204"/>
            <a:ext cx="3455169" cy="345882"/>
            <a:chOff x="347472" y="6437376"/>
            <a:chExt cx="2848807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597480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914732" y="6560812"/>
            <a:ext cx="67056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4446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37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2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7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0" y="6445251"/>
            <a:ext cx="12192000" cy="4111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10" descr="NETL-PMS286C+7451C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7317" y="6464300"/>
            <a:ext cx="66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9"/>
          <p:cNvCxnSpPr/>
          <p:nvPr userDrawn="1"/>
        </p:nvCxnSpPr>
        <p:spPr>
          <a:xfrm>
            <a:off x="0" y="6437314"/>
            <a:ext cx="12192000" cy="1587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497417" y="6547305"/>
            <a:ext cx="67056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02759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1FD05F-F2D5-4A2C-8B2F-0ED2A3ED246D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00FEE99-EB6D-47C3-AC26-81980AF1A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11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DOE Seal L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71" y="-1587"/>
            <a:ext cx="12196228" cy="2355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8F8F8"/>
              </a:gs>
              <a:gs pos="100000">
                <a:schemeClr val="bg1">
                  <a:alpha val="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2200"/>
            <a:ext cx="10363200" cy="123825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758018" y="5943601"/>
            <a:ext cx="6675967" cy="276225"/>
          </a:xfrm>
        </p:spPr>
        <p:txBody>
          <a:bodyPr/>
          <a:lstStyle>
            <a:lvl1pPr>
              <a:defRPr sz="1800" b="1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7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E39235-1FC1-431C-AA4B-5EA5421AAF2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875" y="128063"/>
            <a:ext cx="1678604" cy="109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o2 tech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3600" y="6581776"/>
            <a:ext cx="2946400" cy="276225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0" y="6492876"/>
            <a:ext cx="1117600" cy="365125"/>
          </a:xfrm>
        </p:spPr>
        <p:txBody>
          <a:bodyPr tIns="0" bIns="0" anchor="b"/>
          <a:lstStyle>
            <a:lvl1pPr>
              <a:defRPr/>
            </a:lvl1pPr>
          </a:lstStyle>
          <a:p>
            <a:pPr>
              <a:defRPr/>
            </a:pPr>
            <a:fld id="{0A5DE816-0ED6-4E03-BB60-90ADEEBB3D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4875" y="128063"/>
            <a:ext cx="1678604" cy="109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53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834" y="1295400"/>
            <a:ext cx="5380567" cy="49355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295400"/>
            <a:ext cx="5380567" cy="49355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775200" y="6705600"/>
            <a:ext cx="2641600" cy="152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118533" y="6678613"/>
            <a:ext cx="1422400" cy="1524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3CFB50E-614A-4D4D-AA0A-F941E91441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050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452439"/>
            <a:ext cx="9840384" cy="447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0" y="6672263"/>
            <a:ext cx="1422400" cy="1524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4E39356-EA17-47AD-8145-5DC58F92FB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4622800" y="6581776"/>
            <a:ext cx="2946400" cy="276225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4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D4D4D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0CEB6-E5B4-40A8-B29B-4808996706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81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D4D4D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85E0D-484D-49EA-B4AC-CC4AC06B4F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2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72528" y="457200"/>
            <a:ext cx="8534400" cy="381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7680" y="1069848"/>
            <a:ext cx="5486400" cy="487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2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6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3444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669486" y="641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828800" y="338329"/>
            <a:ext cx="85344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7" r:id="rId34"/>
    <p:sldLayoutId id="2147483727" r:id="rId3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ln>
            <a:noFill/>
          </a:ln>
          <a:solidFill>
            <a:srgbClr val="0038A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b="1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9400" algn="l" defTabSz="914400" rtl="0" eaLnBrk="1" latinLnBrk="0" hangingPunct="1">
        <a:spcBef>
          <a:spcPts val="600"/>
        </a:spcBef>
        <a:buFont typeface="Arial" pitchFamily="34" charset="0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090613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471" y="-1587"/>
            <a:ext cx="12196228" cy="2355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8F8F8"/>
              </a:gs>
              <a:gs pos="100000">
                <a:schemeClr val="bg1">
                  <a:alpha val="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260350"/>
            <a:ext cx="12192000" cy="8143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3834" y="1219200"/>
            <a:ext cx="10964333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25600" y="452439"/>
            <a:ext cx="9941984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3080" name="Picture 11" descr="DOE Seal LoR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7" y="220663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1" name="Straight Connector 11"/>
          <p:cNvCxnSpPr>
            <a:cxnSpLocks noChangeShapeType="1"/>
          </p:cNvCxnSpPr>
          <p:nvPr/>
        </p:nvCxnSpPr>
        <p:spPr bwMode="auto">
          <a:xfrm>
            <a:off x="0" y="6637338"/>
            <a:ext cx="12192000" cy="0"/>
          </a:xfrm>
          <a:prstGeom prst="line">
            <a:avLst/>
          </a:prstGeom>
          <a:noFill/>
          <a:ln w="127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" name="TextBox 12"/>
          <p:cNvSpPr txBox="1">
            <a:spLocks noChangeArrowheads="1"/>
          </p:cNvSpPr>
          <p:nvPr/>
        </p:nvSpPr>
        <p:spPr bwMode="auto">
          <a:xfrm>
            <a:off x="10993967" y="6505576"/>
            <a:ext cx="51097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i="1" dirty="0" smtClean="0">
                <a:solidFill>
                  <a:srgbClr val="003399"/>
                </a:solidFill>
              </a:rPr>
              <a:t>ACTT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8533" y="6705600"/>
            <a:ext cx="1422400" cy="152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76092"/>
                </a:solidFill>
                <a:ea typeface="MS PGothic" pitchFamily="3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39235-1FC1-431C-AA4B-5EA5421AAF2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7" name="Title 1"/>
          <p:cNvSpPr txBox="1">
            <a:spLocks/>
          </p:cNvSpPr>
          <p:nvPr/>
        </p:nvSpPr>
        <p:spPr bwMode="auto">
          <a:xfrm>
            <a:off x="0" y="0"/>
            <a:ext cx="12192000" cy="228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5283200" y="6581776"/>
            <a:ext cx="2032000" cy="276225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376092"/>
                </a:solidFill>
                <a:latin typeface="Calibri" pitchFamily="34" charset="0"/>
                <a:ea typeface="ＭＳ Ｐゴシック" pitchFamily="-84" charset="-128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cxnSp>
        <p:nvCxnSpPr>
          <p:cNvPr id="3086" name="Straight Connector 13"/>
          <p:cNvCxnSpPr>
            <a:cxnSpLocks noChangeShapeType="1"/>
          </p:cNvCxnSpPr>
          <p:nvPr userDrawn="1"/>
        </p:nvCxnSpPr>
        <p:spPr bwMode="auto">
          <a:xfrm>
            <a:off x="8468" y="6629400"/>
            <a:ext cx="12196233" cy="0"/>
          </a:xfrm>
          <a:prstGeom prst="line">
            <a:avLst/>
          </a:prstGeom>
          <a:noFill/>
          <a:ln w="2857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7"/>
          <p:cNvSpPr txBox="1">
            <a:spLocks noChangeArrowheads="1"/>
          </p:cNvSpPr>
          <p:nvPr userDrawn="1"/>
        </p:nvSpPr>
        <p:spPr bwMode="auto">
          <a:xfrm>
            <a:off x="10856385" y="6491289"/>
            <a:ext cx="54066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i="1" dirty="0" smtClean="0">
                <a:solidFill>
                  <a:srgbClr val="074CB1"/>
                </a:solidFill>
                <a:cs typeface="Arial" charset="0"/>
              </a:rPr>
              <a:t>sCO2 </a:t>
            </a:r>
          </a:p>
        </p:txBody>
      </p:sp>
      <p:sp>
        <p:nvSpPr>
          <p:cNvPr id="15" name="TextBox 17"/>
          <p:cNvSpPr txBox="1">
            <a:spLocks noChangeArrowheads="1"/>
          </p:cNvSpPr>
          <p:nvPr userDrawn="1"/>
        </p:nvSpPr>
        <p:spPr bwMode="auto">
          <a:xfrm>
            <a:off x="10856384" y="6491289"/>
            <a:ext cx="819149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74CB1"/>
                </a:solidFill>
                <a:ea typeface="ＭＳ Ｐゴシック" pitchFamily="34" charset="-128"/>
                <a:cs typeface="ＭＳ Ｐゴシック" charset="0"/>
              </a:rPr>
              <a:t> sCO2 </a:t>
            </a:r>
            <a:endParaRPr lang="en-US" altLang="en-US" sz="1200" b="1" i="1" dirty="0" smtClean="0">
              <a:solidFill>
                <a:srgbClr val="074CB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9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99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99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00339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3A3A3A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rgbClr val="003399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003399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rgbClr val="003399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rgbClr val="003399"/>
          </a:solidFill>
          <a:latin typeface="+mn-lt"/>
          <a:ea typeface="ＭＳ Ｐゴシック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33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33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33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9.staticflickr.com/8122/8615920849_2d025579e3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54" y="1342029"/>
            <a:ext cx="2423712" cy="1684138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arm9.staticflickr.com/8178/7943876200_d0f0d8598d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1083"/>
          <a:stretch/>
        </p:blipFill>
        <p:spPr bwMode="auto">
          <a:xfrm>
            <a:off x="4563676" y="1342029"/>
            <a:ext cx="2307525" cy="1684138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arm9.staticflickr.com/8257/8615920437_3dd18726a7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21" y="3063739"/>
            <a:ext cx="1357231" cy="2105945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arm8.staticflickr.com/7376/16408140429_48f038b4d7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5" y="1342030"/>
            <a:ext cx="2505205" cy="1734757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arm9.staticflickr.com/8125/8617048224_4d166133a2_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25" y="3063739"/>
            <a:ext cx="3123705" cy="2105945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7387" y="5355521"/>
            <a:ext cx="6553044" cy="430887"/>
          </a:xfrm>
        </p:spPr>
        <p:txBody>
          <a:bodyPr/>
          <a:lstStyle/>
          <a:p>
            <a:r>
              <a:rPr lang="en-US" sz="2000" i="1" dirty="0" smtClean="0"/>
              <a:t>NETL RIC Natural </a:t>
            </a:r>
            <a:r>
              <a:rPr lang="en-US" sz="2000" i="1" dirty="0" smtClean="0"/>
              <a:t>Gas </a:t>
            </a:r>
            <a:r>
              <a:rPr lang="en-US" sz="2000" i="1" dirty="0" smtClean="0"/>
              <a:t>Hydrate FWP</a:t>
            </a:r>
            <a:endParaRPr lang="en-US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4" y="3063739"/>
            <a:ext cx="3065745" cy="2105945"/>
          </a:xfrm>
          <a:prstGeom prst="rect">
            <a:avLst/>
          </a:prstGeom>
          <a:ln w="34925">
            <a:solidFill>
              <a:schemeClr val="bg1">
                <a:lumMod val="95000"/>
              </a:schemeClr>
            </a:solidFill>
          </a:ln>
        </p:spPr>
      </p:pic>
      <p:pic>
        <p:nvPicPr>
          <p:cNvPr id="1034" name="Picture 10" descr="https://farm9.staticflickr.com/8068/8204054804_41b8af06c2_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66" y="1342030"/>
            <a:ext cx="2449510" cy="3827654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58781" y="5513296"/>
            <a:ext cx="4857608" cy="800219"/>
          </a:xfrm>
        </p:spPr>
        <p:txBody>
          <a:bodyPr/>
          <a:lstStyle/>
          <a:p>
            <a:r>
              <a:rPr lang="en-US" sz="1400" b="1" dirty="0" smtClean="0"/>
              <a:t>Yongkoo Seol – </a:t>
            </a:r>
            <a:r>
              <a:rPr lang="en-US" sz="1400" dirty="0" smtClean="0"/>
              <a:t>FWP Lead </a:t>
            </a:r>
            <a:endParaRPr lang="en-US" sz="1400" dirty="0"/>
          </a:p>
          <a:p>
            <a:r>
              <a:rPr lang="en-US" sz="1400" b="1" dirty="0" smtClean="0"/>
              <a:t>Jared Ciferno – </a:t>
            </a:r>
            <a:r>
              <a:rPr lang="en-US" sz="1400" dirty="0" smtClean="0"/>
              <a:t>Tech </a:t>
            </a:r>
            <a:r>
              <a:rPr lang="en-US" sz="1400" dirty="0" err="1" smtClean="0"/>
              <a:t>Mgr</a:t>
            </a:r>
            <a:r>
              <a:rPr lang="en-US" sz="1400" dirty="0" smtClean="0"/>
              <a:t> Oil and Gas</a:t>
            </a:r>
          </a:p>
          <a:p>
            <a:r>
              <a:rPr lang="en-US" sz="1400" b="1" dirty="0" smtClean="0"/>
              <a:t>October 19, </a:t>
            </a:r>
            <a:r>
              <a:rPr lang="en-US" sz="1400" b="1" dirty="0" smtClean="0"/>
              <a:t>2016</a:t>
            </a:r>
            <a:endParaRPr lang="en-US" sz="1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7381" y="1380932"/>
            <a:ext cx="2870233" cy="1842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t="16044"/>
          <a:stretch/>
        </p:blipFill>
        <p:spPr>
          <a:xfrm>
            <a:off x="9216117" y="3272811"/>
            <a:ext cx="2871497" cy="19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8284">
            <a:off x="9763584" y="1381003"/>
            <a:ext cx="1252361" cy="8192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2392"/>
            <a:ext cx="8285080" cy="2892063"/>
          </a:xfrm>
        </p:spPr>
        <p:txBody>
          <a:bodyPr>
            <a:normAutofit/>
          </a:bodyPr>
          <a:lstStyle/>
          <a:p>
            <a:r>
              <a:rPr lang="en-US" dirty="0" smtClean="0"/>
              <a:t>Major FY16 Accomplishments</a:t>
            </a:r>
          </a:p>
          <a:p>
            <a:pPr lvl="1"/>
            <a:r>
              <a:rPr lang="en-US" dirty="0" smtClean="0"/>
              <a:t>Completed </a:t>
            </a:r>
            <a:r>
              <a:rPr lang="en-US" dirty="0" smtClean="0">
                <a:solidFill>
                  <a:srgbClr val="FF0000"/>
                </a:solidFill>
              </a:rPr>
              <a:t>detailed </a:t>
            </a:r>
            <a:r>
              <a:rPr lang="en-US" dirty="0">
                <a:solidFill>
                  <a:srgbClr val="FF0000"/>
                </a:solidFill>
              </a:rPr>
              <a:t>designs </a:t>
            </a:r>
            <a:r>
              <a:rPr lang="en-US" dirty="0"/>
              <a:t>of high-pressure sub-corer for micro-CT studies, cutter, manipulator, and effective stress chamber</a:t>
            </a:r>
            <a:r>
              <a:rPr lang="en-US" dirty="0" smtClean="0"/>
              <a:t>s</a:t>
            </a:r>
          </a:p>
          <a:p>
            <a:pPr lvl="1"/>
            <a:r>
              <a:rPr lang="en-US" dirty="0"/>
              <a:t>Coordinating international </a:t>
            </a:r>
            <a:r>
              <a:rPr lang="en-US" dirty="0" smtClean="0"/>
              <a:t>meetings (US-Korea collaboration) and workshops on </a:t>
            </a:r>
            <a:r>
              <a:rPr lang="en-US" dirty="0"/>
              <a:t>(1) code comparison studies, and (2) geomechanical property</a:t>
            </a:r>
            <a:endParaRPr lang="en-US" dirty="0" smtClean="0"/>
          </a:p>
          <a:p>
            <a:pPr lvl="1"/>
            <a:r>
              <a:rPr lang="en-US" dirty="0"/>
              <a:t>Supports on NGHP-03 Planning through production potential </a:t>
            </a:r>
            <a:r>
              <a:rPr lang="en-US" dirty="0" smtClean="0"/>
              <a:t>simulations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5: Field Supports and External </a:t>
            </a:r>
            <a:r>
              <a:rPr lang="en-US" sz="2800" dirty="0" smtClean="0"/>
              <a:t>Collaborations</a:t>
            </a:r>
            <a:endParaRPr lang="en-US" sz="2800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" y="3979486"/>
            <a:ext cx="11487150" cy="24324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Expected Accomplishments</a:t>
            </a:r>
          </a:p>
          <a:p>
            <a:pPr lvl="1"/>
            <a:r>
              <a:rPr lang="en-US" dirty="0" smtClean="0"/>
              <a:t>FY17: Completed design and fabrication of </a:t>
            </a:r>
            <a:r>
              <a:rPr lang="en-US" dirty="0" smtClean="0">
                <a:solidFill>
                  <a:srgbClr val="FF0000"/>
                </a:solidFill>
              </a:rPr>
              <a:t>pressure core characterization tools</a:t>
            </a:r>
            <a:r>
              <a:rPr lang="en-US" dirty="0" smtClean="0"/>
              <a:t> and applications for high resolution imaging of hydrate in pores and physical properties measurements</a:t>
            </a:r>
          </a:p>
          <a:p>
            <a:pPr lvl="1"/>
            <a:r>
              <a:rPr lang="en-US" dirty="0" smtClean="0"/>
              <a:t>Beyond: (1) Complete sets of tools </a:t>
            </a:r>
            <a:r>
              <a:rPr lang="en-US" dirty="0" smtClean="0">
                <a:solidFill>
                  <a:srgbClr val="FF0000"/>
                </a:solidFill>
              </a:rPr>
              <a:t>handling and characterizing pressure- and conventional cores </a:t>
            </a:r>
            <a:r>
              <a:rPr lang="en-US" dirty="0" smtClean="0"/>
              <a:t>of hydrate bearing sediments, (2) Maintaining leading role at international hydrate research community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-2667"/>
          <a:stretch/>
        </p:blipFill>
        <p:spPr>
          <a:xfrm>
            <a:off x="9314108" y="2080690"/>
            <a:ext cx="2151311" cy="2231577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/>
          <a:stretch/>
        </p:blipFill>
        <p:spPr bwMode="auto">
          <a:xfrm>
            <a:off x="11296694" y="1285051"/>
            <a:ext cx="647275" cy="103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307" y="1479740"/>
            <a:ext cx="801425" cy="6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6: Systems Engineering and </a:t>
            </a:r>
            <a:r>
              <a:rPr lang="en-US" sz="2800" dirty="0" smtClean="0"/>
              <a:t>Analysis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238148"/>
            <a:ext cx="11588347" cy="51055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Importance</a:t>
            </a:r>
          </a:p>
          <a:p>
            <a:pPr lvl="1"/>
            <a:r>
              <a:rPr lang="en-US" dirty="0"/>
              <a:t>Systems Engineering and Analysis (SEA) efforts provide critical analysis on </a:t>
            </a:r>
            <a:r>
              <a:rPr lang="en-US" dirty="0">
                <a:solidFill>
                  <a:srgbClr val="FF0000"/>
                </a:solidFill>
              </a:rPr>
              <a:t>energy systems and markets</a:t>
            </a:r>
            <a:r>
              <a:rPr lang="en-US" dirty="0"/>
              <a:t> as well as the components of these systems and markets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Methane Hydrates present a significant potential resource, yet utilization of this resource may present challenges with respect to climate change.  SEA can provide an analysis of the </a:t>
            </a:r>
            <a:r>
              <a:rPr lang="en-US" dirty="0">
                <a:solidFill>
                  <a:srgbClr val="FF0000"/>
                </a:solidFill>
              </a:rPr>
              <a:t>market opportunity for methane hydrates as well as an understanding on the climate challenge impacts</a:t>
            </a:r>
            <a:r>
              <a:rPr lang="en-US" dirty="0"/>
              <a:t> on markets associated with its use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Scope</a:t>
            </a:r>
          </a:p>
          <a:p>
            <a:pPr lvl="1"/>
            <a:r>
              <a:rPr lang="en-US" dirty="0"/>
              <a:t>Assess depletion of Natural Gas reserves and resulting decline in Natural Gas production in the 2040 time frame and </a:t>
            </a:r>
            <a:r>
              <a:rPr lang="en-US" dirty="0">
                <a:solidFill>
                  <a:srgbClr val="FF0000"/>
                </a:solidFill>
              </a:rPr>
              <a:t>potential for Methane Hydrates </a:t>
            </a:r>
            <a:r>
              <a:rPr lang="en-US" dirty="0"/>
              <a:t>to provide methane gas to the market.</a:t>
            </a:r>
          </a:p>
          <a:p>
            <a:pPr lvl="1"/>
            <a:r>
              <a:rPr lang="en-US" dirty="0"/>
              <a:t>Literature/scoping study on current studies/research and impact of </a:t>
            </a:r>
            <a:r>
              <a:rPr lang="en-US" dirty="0">
                <a:solidFill>
                  <a:srgbClr val="FF0000"/>
                </a:solidFill>
              </a:rPr>
              <a:t>methane hydrate release on climate change</a:t>
            </a:r>
            <a:r>
              <a:rPr lang="en-US" dirty="0"/>
              <a:t> either by dissolution or production</a:t>
            </a:r>
            <a:r>
              <a:rPr lang="en-US" dirty="0" smtClean="0"/>
              <a:t>.</a:t>
            </a:r>
          </a:p>
          <a:p>
            <a:r>
              <a:rPr lang="en-US" dirty="0"/>
              <a:t>Expected Accomplishments</a:t>
            </a:r>
          </a:p>
          <a:p>
            <a:pPr lvl="1"/>
            <a:r>
              <a:rPr lang="en-US" dirty="0" smtClean="0"/>
              <a:t>(1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Evaluation of potential for methane hydrate production </a:t>
            </a:r>
            <a:r>
              <a:rPr lang="en-US" dirty="0"/>
              <a:t>to replace declining production on conventional and unconventional natural gas production to meet market demand in the 2040 time frame. (2) Literature review/scoping report on </a:t>
            </a:r>
            <a:r>
              <a:rPr lang="en-US" dirty="0">
                <a:solidFill>
                  <a:srgbClr val="FF0000"/>
                </a:solidFill>
              </a:rPr>
              <a:t>analysis/research on climate </a:t>
            </a:r>
            <a:r>
              <a:rPr lang="en-US" dirty="0" smtClean="0">
                <a:solidFill>
                  <a:srgbClr val="FF0000"/>
                </a:solidFill>
              </a:rPr>
              <a:t>impacts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5099"/>
            <a:ext cx="9631680" cy="523220"/>
          </a:xfrm>
        </p:spPr>
        <p:txBody>
          <a:bodyPr/>
          <a:lstStyle/>
          <a:p>
            <a:r>
              <a:rPr lang="en-US" sz="2800" dirty="0" smtClean="0"/>
              <a:t>NETL RIC Gas Hydrate R&amp;D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3965" y="3274305"/>
            <a:ext cx="8029991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the realization of the Nation’s methane hydrates resource potential, through: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understanding of </a:t>
            </a:r>
            <a:r>
              <a:rPr lang="en-US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fundamental behavior of hydrates</a:t>
            </a: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both </a:t>
            </a:r>
            <a:r>
              <a:rPr lang="en-US" sz="2000" i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during man-made disturbances.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predictive models </a:t>
            </a: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accurately describe gas production, responsive ground deformation, and environmental impacts.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experiments </a:t>
            </a: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support numerical simulations by providing  accurate input data.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US" sz="600" b="0" i="1" dirty="0">
              <a:solidFill>
                <a:srgbClr val="003399"/>
              </a:solidFill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126631" y="1257007"/>
            <a:ext cx="2455769" cy="5090732"/>
            <a:chOff x="6266328" y="591670"/>
            <a:chExt cx="2702860" cy="5602944"/>
          </a:xfrm>
        </p:grpSpPr>
        <p:pic>
          <p:nvPicPr>
            <p:cNvPr id="18" name="Picture 2" descr="n:\myfiles\NETL_Hydrate\Images and Pubilc Announcements\2011-07-02 10.29.40.jpg"/>
            <p:cNvPicPr>
              <a:picLocks noChangeAspect="1" noChangeArrowheads="1"/>
            </p:cNvPicPr>
            <p:nvPr/>
          </p:nvPicPr>
          <p:blipFill>
            <a:blip r:embed="rId3" cstate="print"/>
            <a:srcRect l="27704" t="12081" r="11893" b="11409"/>
            <a:stretch>
              <a:fillRect/>
            </a:stretch>
          </p:blipFill>
          <p:spPr bwMode="auto">
            <a:xfrm>
              <a:off x="6266328" y="3818965"/>
              <a:ext cx="1613648" cy="1532964"/>
            </a:xfrm>
            <a:prstGeom prst="rect">
              <a:avLst/>
            </a:prstGeom>
            <a:noFill/>
            <a:ln>
              <a:solidFill>
                <a:srgbClr val="00CC99"/>
              </a:solidFill>
            </a:ln>
            <a:effectLst>
              <a:outerShdw blurRad="393700" dist="165100" dir="240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2" descr="Picture 202"/>
            <p:cNvPicPr>
              <a:picLocks noChangeAspect="1" noChangeArrowheads="1"/>
            </p:cNvPicPr>
            <p:nvPr/>
          </p:nvPicPr>
          <p:blipFill>
            <a:blip r:embed="rId4" cstate="print"/>
            <a:srcRect l="18579" t="7777" r="27337" b="36703"/>
            <a:stretch>
              <a:fillRect/>
            </a:stretch>
          </p:blipFill>
          <p:spPr bwMode="auto">
            <a:xfrm>
              <a:off x="6689771" y="1990165"/>
              <a:ext cx="2134919" cy="1694329"/>
            </a:xfrm>
            <a:prstGeom prst="rect">
              <a:avLst/>
            </a:prstGeom>
            <a:noFill/>
            <a:ln w="12700">
              <a:solidFill>
                <a:srgbClr val="00CC99"/>
              </a:solidFill>
              <a:miter lim="800000"/>
              <a:headEnd/>
              <a:tailEnd/>
            </a:ln>
            <a:effectLst>
              <a:outerShdw blurRad="533400" dist="279400" dir="2400000" sx="90000" sy="90000" algn="t" rotWithShape="0">
                <a:prstClr val="black">
                  <a:alpha val="51000"/>
                </a:prstClr>
              </a:outerShdw>
            </a:effec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60659" y="3275246"/>
              <a:ext cx="1008529" cy="1269862"/>
            </a:xfrm>
            <a:prstGeom prst="rect">
              <a:avLst/>
            </a:prstGeom>
            <a:noFill/>
            <a:ln w="12700">
              <a:solidFill>
                <a:srgbClr val="00CC99"/>
              </a:solidFill>
              <a:miter lim="800000"/>
              <a:headEnd/>
              <a:tailEnd/>
            </a:ln>
            <a:effectLst>
              <a:outerShdw blurRad="495300" dist="76200" dir="2460000" algn="ctr" rotWithShape="0">
                <a:srgbClr val="000000">
                  <a:alpha val="58000"/>
                </a:srgbClr>
              </a:outerShdw>
            </a:effectLst>
          </p:spPr>
        </p:pic>
        <p:pic>
          <p:nvPicPr>
            <p:cNvPr id="21" name="Picture 4" descr="Q4000"/>
            <p:cNvPicPr>
              <a:picLocks noChangeAspect="1" noChangeArrowheads="1"/>
            </p:cNvPicPr>
            <p:nvPr/>
          </p:nvPicPr>
          <p:blipFill>
            <a:blip r:embed="rId6" cstate="print"/>
            <a:srcRect l="-744"/>
            <a:stretch>
              <a:fillRect/>
            </a:stretch>
          </p:blipFill>
          <p:spPr bwMode="auto">
            <a:xfrm>
              <a:off x="7758953" y="860226"/>
              <a:ext cx="1210235" cy="15446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CC99"/>
              </a:solidFill>
              <a:miter lim="800000"/>
              <a:headEnd/>
              <a:tailEnd/>
            </a:ln>
            <a:effectLst>
              <a:outerShdw blurRad="165100" dist="190500" dir="2400000" algn="ctr" rotWithShape="0">
                <a:srgbClr val="000000">
                  <a:alpha val="37000"/>
                </a:srgbClr>
              </a:outerShdw>
            </a:effec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b="1565"/>
            <a:stretch>
              <a:fillRect/>
            </a:stretch>
          </p:blipFill>
          <p:spPr bwMode="auto">
            <a:xfrm>
              <a:off x="6357453" y="591670"/>
              <a:ext cx="1357268" cy="1330457"/>
            </a:xfrm>
            <a:prstGeom prst="rect">
              <a:avLst/>
            </a:prstGeom>
            <a:ln>
              <a:solidFill>
                <a:srgbClr val="00CC99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" descr="n:\myfiles\NETL_Hydrate\Images and Pubilc Announcements\gas saturation simulation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62164" y="5096436"/>
              <a:ext cx="1430959" cy="1098178"/>
            </a:xfrm>
            <a:prstGeom prst="rect">
              <a:avLst/>
            </a:prstGeom>
            <a:noFill/>
            <a:ln w="22225">
              <a:solidFill>
                <a:srgbClr val="00CC99"/>
              </a:solidFill>
            </a:ln>
            <a:effectLst>
              <a:outerShdw blurRad="355600" dist="177800" dir="2700000" algn="ctr" rotWithShape="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24" name="TextBox 23"/>
          <p:cNvSpPr txBox="1"/>
          <p:nvPr/>
        </p:nvSpPr>
        <p:spPr>
          <a:xfrm>
            <a:off x="702675" y="2778724"/>
            <a:ext cx="575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NETL RIC Supports the Program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675" y="1245269"/>
            <a:ext cx="575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DOE National Program Mission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1500" y="1707930"/>
            <a:ext cx="787844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the potential for methane hydrates as a energy source, the environmental impacts associated with production, and it’s role in the global climate cycle. </a:t>
            </a:r>
            <a:endParaRPr lang="en-US" sz="20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US" sz="600" b="0" i="1" dirty="0">
              <a:solidFill>
                <a:srgbClr val="0033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</a:t>
            </a:r>
            <a:r>
              <a:rPr lang="en-US" sz="2800" dirty="0"/>
              <a:t>2</a:t>
            </a:r>
            <a:r>
              <a:rPr lang="en-US" sz="2800" dirty="0" smtClean="0"/>
              <a:t>: Numerical Simulations </a:t>
            </a:r>
            <a:r>
              <a:rPr lang="en-US" sz="2800" dirty="0" smtClean="0"/>
              <a:t>Supports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38148"/>
            <a:ext cx="11361420" cy="5116932"/>
          </a:xfrm>
        </p:spPr>
        <p:txBody>
          <a:bodyPr>
            <a:normAutofit/>
          </a:bodyPr>
          <a:lstStyle/>
          <a:p>
            <a:r>
              <a:rPr lang="en-US" dirty="0" smtClean="0"/>
              <a:t>Importance</a:t>
            </a:r>
          </a:p>
          <a:p>
            <a:pPr lvl="1"/>
            <a:r>
              <a:rPr lang="en-US" dirty="0" smtClean="0"/>
              <a:t>Maintain and develop </a:t>
            </a:r>
            <a:r>
              <a:rPr lang="en-US" dirty="0" smtClean="0">
                <a:solidFill>
                  <a:srgbClr val="FF0000"/>
                </a:solidFill>
              </a:rPr>
              <a:t>numerical modeling capability </a:t>
            </a:r>
            <a:r>
              <a:rPr lang="en-US" dirty="0" smtClean="0"/>
              <a:t>to support planning, executing, and analysis of </a:t>
            </a:r>
            <a:r>
              <a:rPr lang="en-US" dirty="0" smtClean="0">
                <a:solidFill>
                  <a:srgbClr val="FF0000"/>
                </a:solidFill>
              </a:rPr>
              <a:t>field production tests and long-term prediction of reservoir performance and environmental impacts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Scope</a:t>
            </a:r>
          </a:p>
          <a:p>
            <a:pPr lvl="1"/>
            <a:r>
              <a:rPr lang="en-US" dirty="0" smtClean="0"/>
              <a:t>Numerical modeling supports for long-term production tests in permafrost of Alaska North Slope.</a:t>
            </a:r>
          </a:p>
          <a:p>
            <a:pPr lvl="1"/>
            <a:r>
              <a:rPr lang="en-US" dirty="0" smtClean="0"/>
              <a:t>Reservoir simulations for gas productions from marine hydrate deposits (e.g. India NGHP-03, </a:t>
            </a:r>
            <a:r>
              <a:rPr lang="en-US" dirty="0" smtClean="0"/>
              <a:t>Japan </a:t>
            </a:r>
            <a:r>
              <a:rPr lang="en-US" dirty="0" err="1" smtClean="0"/>
              <a:t>Nankai</a:t>
            </a:r>
            <a:r>
              <a:rPr lang="en-US" dirty="0" smtClean="0"/>
              <a:t> Trough).</a:t>
            </a:r>
          </a:p>
          <a:p>
            <a:pPr lvl="1"/>
            <a:r>
              <a:rPr lang="en-US" dirty="0" smtClean="0"/>
              <a:t>New production technology (e.g. CO</a:t>
            </a:r>
            <a:r>
              <a:rPr lang="en-US" baseline="-25000" dirty="0" smtClean="0"/>
              <a:t>2</a:t>
            </a:r>
            <a:r>
              <a:rPr lang="en-US" dirty="0" smtClean="0"/>
              <a:t> injection, Brine injection, thermal disturbance).</a:t>
            </a:r>
          </a:p>
          <a:p>
            <a:pPr lvl="1"/>
            <a:r>
              <a:rPr lang="en-US" dirty="0" smtClean="0"/>
              <a:t>Core/pore </a:t>
            </a:r>
            <a:r>
              <a:rPr lang="en-US" dirty="0" smtClean="0"/>
              <a:t>scale simulations to complement laboratory studies on functional forms of relative permeability functions governing multiphase flow</a:t>
            </a:r>
          </a:p>
          <a:p>
            <a:pPr lvl="1"/>
            <a:r>
              <a:rPr lang="en-US" dirty="0" smtClean="0"/>
              <a:t>Basin and petroleum system modeling to understand gas hydrate accumulation in geological time scale at selected GOM mini-basin.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38148"/>
            <a:ext cx="8517919" cy="27421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Major FY16 Accomplishments:</a:t>
            </a:r>
          </a:p>
          <a:p>
            <a:pPr lvl="1"/>
            <a:r>
              <a:rPr lang="en-US" dirty="0"/>
              <a:t>Development and application of 3D heterogeneous reservoir model for gas production potential on the Alaska North Slope</a:t>
            </a:r>
            <a:endParaRPr lang="en-US" dirty="0" smtClean="0"/>
          </a:p>
          <a:p>
            <a:pPr lvl="1"/>
            <a:r>
              <a:rPr lang="en-US" dirty="0"/>
              <a:t>Reservoir model </a:t>
            </a:r>
            <a:r>
              <a:rPr lang="en-US" dirty="0" smtClean="0"/>
              <a:t>development (thin interbedded layers) </a:t>
            </a:r>
            <a:r>
              <a:rPr lang="en-US" dirty="0"/>
              <a:t>for NGHP-03 gas production test in </a:t>
            </a:r>
            <a:r>
              <a:rPr lang="en-US" dirty="0" smtClean="0"/>
              <a:t>India and sensitivity analysis</a:t>
            </a:r>
          </a:p>
          <a:p>
            <a:pPr lvl="1"/>
            <a:r>
              <a:rPr lang="en-US" dirty="0"/>
              <a:t>Numerical estimation of gas production through new production technology: CO</a:t>
            </a:r>
            <a:r>
              <a:rPr lang="en-US" baseline="-25000" dirty="0"/>
              <a:t>2</a:t>
            </a:r>
            <a:r>
              <a:rPr lang="en-US" dirty="0"/>
              <a:t> injection into the base of methane hydrate </a:t>
            </a:r>
            <a:r>
              <a:rPr lang="en-US" dirty="0" smtClean="0"/>
              <a:t>reservoir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</a:t>
            </a:r>
            <a:r>
              <a:rPr lang="en-US" sz="2800" dirty="0"/>
              <a:t>2</a:t>
            </a:r>
            <a:r>
              <a:rPr lang="en-US" sz="2800" dirty="0" smtClean="0"/>
              <a:t>: Numerical Simulations </a:t>
            </a:r>
            <a:r>
              <a:rPr lang="en-US" sz="2800" dirty="0" smtClean="0"/>
              <a:t>Supports</a:t>
            </a:r>
            <a:endParaRPr lang="en-US" sz="2800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0050" y="4004668"/>
            <a:ext cx="11361420" cy="2399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Expected Accomplishments:</a:t>
            </a:r>
          </a:p>
          <a:p>
            <a:pPr lvl="1"/>
            <a:r>
              <a:rPr lang="en-US" dirty="0" smtClean="0"/>
              <a:t>FY17: Continued efforts of </a:t>
            </a:r>
            <a:r>
              <a:rPr lang="en-US" dirty="0" smtClean="0">
                <a:solidFill>
                  <a:srgbClr val="FF0000"/>
                </a:solidFill>
              </a:rPr>
              <a:t>numerical simulations support </a:t>
            </a:r>
            <a:r>
              <a:rPr lang="en-US" dirty="0" smtClean="0"/>
              <a:t>for gas production from hydrate reservoirs (interbedded layer system at NGHP-03, GOM 3D heterogeneous model), </a:t>
            </a:r>
            <a:r>
              <a:rPr lang="en-US" dirty="0" smtClean="0">
                <a:solidFill>
                  <a:srgbClr val="FF0000"/>
                </a:solidFill>
              </a:rPr>
              <a:t>new production technology</a:t>
            </a:r>
            <a:r>
              <a:rPr lang="en-US" dirty="0" smtClean="0"/>
              <a:t>, and </a:t>
            </a:r>
            <a:r>
              <a:rPr lang="en-US" dirty="0" err="1" smtClean="0">
                <a:solidFill>
                  <a:srgbClr val="FF0000"/>
                </a:solidFill>
              </a:rPr>
              <a:t>PetroMod</a:t>
            </a:r>
            <a:r>
              <a:rPr lang="en-US" dirty="0" smtClean="0">
                <a:solidFill>
                  <a:srgbClr val="FF0000"/>
                </a:solidFill>
              </a:rPr>
              <a:t> basin model setup</a:t>
            </a:r>
            <a:r>
              <a:rPr lang="en-US" dirty="0" smtClean="0"/>
              <a:t> for GOM mini-basin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Beyond: Comprehensive modeling supports on hydrate production, environmental impacts, and development, and resource assessment. </a:t>
            </a:r>
            <a:endParaRPr lang="en-US" dirty="0"/>
          </a:p>
        </p:txBody>
      </p:sp>
      <p:pic>
        <p:nvPicPr>
          <p:cNvPr id="7" name="Picture 6" descr="zero_P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9224" y="2732375"/>
            <a:ext cx="1407200" cy="1334987"/>
          </a:xfrm>
          <a:prstGeom prst="rect">
            <a:avLst/>
          </a:prstGeom>
          <a:effectLst>
            <a:outerShdw blurRad="101600" dist="76200" dir="3600000" sx="99000" sy="99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8" name="Picture 2" descr="Inline imag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20519" r="4770" b="7319"/>
          <a:stretch/>
        </p:blipFill>
        <p:spPr bwMode="auto">
          <a:xfrm>
            <a:off x="9378116" y="1333215"/>
            <a:ext cx="2242216" cy="128904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034" t="13630" r="32110" b="13385"/>
          <a:stretch/>
        </p:blipFill>
        <p:spPr>
          <a:xfrm>
            <a:off x="9233391" y="2779335"/>
            <a:ext cx="1120879" cy="128802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14300" dist="76200" dir="3000000" algn="ctr" rotWithShape="0">
              <a:srgbClr val="000000">
                <a:alpha val="4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</a:t>
            </a:r>
            <a:r>
              <a:rPr lang="en-US" sz="2800" dirty="0"/>
              <a:t>3</a:t>
            </a:r>
            <a:r>
              <a:rPr lang="en-US" sz="2800" dirty="0" smtClean="0"/>
              <a:t>: Thermal-Hydro-Chemo-Mechanical </a:t>
            </a:r>
            <a:r>
              <a:rPr lang="en-US" sz="2800" dirty="0" smtClean="0"/>
              <a:t>Simulator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11" y="1238148"/>
            <a:ext cx="11109789" cy="5193474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Importance</a:t>
            </a:r>
          </a:p>
          <a:p>
            <a:pPr lvl="1"/>
            <a:r>
              <a:rPr lang="en-US" sz="2200" dirty="0" smtClean="0"/>
              <a:t>High quality prediction of the hydrate-bearing sediment behavior under natural conditions and gas production scenarios, concerning (1) </a:t>
            </a:r>
            <a:r>
              <a:rPr lang="en-US" sz="2200" dirty="0" smtClean="0">
                <a:solidFill>
                  <a:srgbClr val="FF0000"/>
                </a:solidFill>
              </a:rPr>
              <a:t>all possible hydrate dissociation mechanisms</a:t>
            </a:r>
            <a:r>
              <a:rPr lang="en-US" sz="2200" dirty="0" smtClean="0"/>
              <a:t> (e.g. depressurization, thermal stimulation, brine injection, CO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/N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injection etc.) and (2) incorporated </a:t>
            </a:r>
            <a:r>
              <a:rPr lang="en-US" sz="2200" dirty="0" smtClean="0">
                <a:solidFill>
                  <a:srgbClr val="FF0000"/>
                </a:solidFill>
              </a:rPr>
              <a:t>fully coupled flow-geomechanical formulations </a:t>
            </a:r>
            <a:r>
              <a:rPr lang="en-US" sz="2200" dirty="0" smtClean="0"/>
              <a:t>computing stress induced impacts on flow and porous media, solid phase (sand) migration.</a:t>
            </a:r>
          </a:p>
          <a:p>
            <a:r>
              <a:rPr lang="en-US" sz="2600" dirty="0" smtClean="0"/>
              <a:t>Scope</a:t>
            </a:r>
          </a:p>
          <a:p>
            <a:pPr lvl="1"/>
            <a:r>
              <a:rPr lang="en-US" sz="2200" dirty="0">
                <a:ea typeface="Calibri" panose="020F0502020204030204" pitchFamily="34" charset="0"/>
              </a:rPr>
              <a:t>Incorporate in-code </a:t>
            </a:r>
            <a:r>
              <a:rPr lang="en-US" sz="2200" dirty="0">
                <a:solidFill>
                  <a:srgbClr val="FF0000"/>
                </a:solidFill>
                <a:ea typeface="Calibri" panose="020F0502020204030204" pitchFamily="34" charset="0"/>
              </a:rPr>
              <a:t>coupled flow-geomechanical formulation </a:t>
            </a:r>
            <a:r>
              <a:rPr lang="en-US" sz="2200" dirty="0">
                <a:ea typeface="Calibri" panose="020F0502020204030204" pitchFamily="34" charset="0"/>
              </a:rPr>
              <a:t>to </a:t>
            </a:r>
            <a:r>
              <a:rPr lang="en-US" sz="2200" dirty="0"/>
              <a:t>compute </a:t>
            </a:r>
            <a:br>
              <a:rPr lang="en-US" sz="2200" dirty="0"/>
            </a:br>
            <a:r>
              <a:rPr lang="en-US" sz="2200" dirty="0"/>
              <a:t>stress-induced impact on the flow properties and porous </a:t>
            </a:r>
            <a:r>
              <a:rPr lang="en-US" sz="2200" dirty="0" smtClean="0"/>
              <a:t>media </a:t>
            </a:r>
            <a:r>
              <a:rPr lang="en-US" sz="2200" dirty="0" smtClean="0"/>
              <a:t>to </a:t>
            </a:r>
            <a:r>
              <a:rPr lang="en-US" sz="2200" dirty="0"/>
              <a:t>reliably predict production potential and manage risk associated with </a:t>
            </a:r>
            <a:r>
              <a:rPr lang="en-US" sz="2200" dirty="0" smtClean="0"/>
              <a:t>changes in </a:t>
            </a:r>
            <a:r>
              <a:rPr lang="en-US" sz="2200" dirty="0"/>
              <a:t>structural integrity during hydrate decomposition in host </a:t>
            </a:r>
            <a:r>
              <a:rPr lang="en-US" sz="2200" dirty="0" smtClean="0"/>
              <a:t>sediment</a:t>
            </a:r>
            <a:endParaRPr lang="en-US" sz="2200" dirty="0" smtClean="0"/>
          </a:p>
          <a:p>
            <a:pPr lvl="1"/>
            <a:r>
              <a:rPr lang="en-US" sz="2200" dirty="0">
                <a:ea typeface="Calibri" panose="020F0502020204030204" pitchFamily="34" charset="0"/>
              </a:rPr>
              <a:t>Provide in-code capability to account for </a:t>
            </a:r>
            <a:r>
              <a:rPr lang="en-US" sz="2200" dirty="0">
                <a:solidFill>
                  <a:srgbClr val="FF0000"/>
                </a:solidFill>
                <a:ea typeface="Calibri" panose="020F0502020204030204" pitchFamily="34" charset="0"/>
              </a:rPr>
              <a:t>solid phase (sand) migration </a:t>
            </a:r>
            <a:r>
              <a:rPr lang="en-US" sz="2200" dirty="0">
                <a:ea typeface="Calibri" panose="020F0502020204030204" pitchFamily="34" charset="0"/>
              </a:rPr>
              <a:t>into producing </a:t>
            </a:r>
            <a:r>
              <a:rPr lang="en-US" sz="2200" dirty="0" smtClean="0">
                <a:ea typeface="Calibri" panose="020F0502020204030204" pitchFamily="34" charset="0"/>
              </a:rPr>
              <a:t>stream</a:t>
            </a:r>
            <a:endParaRPr lang="en-US" sz="2200" dirty="0" smtClean="0"/>
          </a:p>
          <a:p>
            <a:pPr lvl="1"/>
            <a:r>
              <a:rPr lang="en-US" sz="2200" dirty="0" smtClean="0">
                <a:ea typeface="Calibri" panose="020F0502020204030204" pitchFamily="34" charset="0"/>
              </a:rPr>
              <a:t>Include thermodynamic basis to treat </a:t>
            </a:r>
            <a:r>
              <a:rPr lang="en-US" sz="2200" dirty="0" smtClean="0">
                <a:solidFill>
                  <a:srgbClr val="FF0000"/>
                </a:solidFill>
                <a:ea typeface="Calibri" panose="020F0502020204030204" pitchFamily="34" charset="0"/>
              </a:rPr>
              <a:t>carbon dioxide in supercritical state</a:t>
            </a:r>
            <a:r>
              <a:rPr lang="en-US" sz="2200" dirty="0" smtClean="0">
                <a:ea typeface="Calibri" panose="020F0502020204030204" pitchFamily="34" charset="0"/>
              </a:rPr>
              <a:t/>
            </a:r>
            <a:br>
              <a:rPr lang="en-US" sz="2200" dirty="0" smtClean="0">
                <a:ea typeface="Calibri" panose="020F0502020204030204" pitchFamily="34" charset="0"/>
              </a:rPr>
            </a:br>
            <a:r>
              <a:rPr lang="en-US" sz="2200" dirty="0" smtClean="0">
                <a:ea typeface="Calibri" panose="020F0502020204030204" pitchFamily="34" charset="0"/>
              </a:rPr>
              <a:t>(important for new production technique development benefiting from prior carbon sequestration)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254" y="4488318"/>
            <a:ext cx="11612880" cy="1946841"/>
          </a:xfrm>
        </p:spPr>
        <p:txBody>
          <a:bodyPr>
            <a:normAutofit/>
          </a:bodyPr>
          <a:lstStyle/>
          <a:p>
            <a:r>
              <a:rPr lang="en-US" dirty="0" smtClean="0"/>
              <a:t>Expected </a:t>
            </a:r>
            <a:r>
              <a:rPr lang="en-US" dirty="0" smtClean="0"/>
              <a:t>Accomplishments</a:t>
            </a:r>
          </a:p>
          <a:p>
            <a:pPr lvl="1"/>
            <a:r>
              <a:rPr lang="en-US" dirty="0" smtClean="0"/>
              <a:t>FY17</a:t>
            </a:r>
            <a:r>
              <a:rPr lang="en-US" dirty="0"/>
              <a:t>: </a:t>
            </a:r>
            <a:r>
              <a:rPr lang="en-US" dirty="0" smtClean="0"/>
              <a:t>Initiate fully coupled THM model for gas production, reservoir deformation, and solid production. </a:t>
            </a:r>
            <a:endParaRPr lang="en-US" dirty="0"/>
          </a:p>
          <a:p>
            <a:pPr lvl="1"/>
            <a:r>
              <a:rPr lang="en-US" dirty="0" smtClean="0"/>
              <a:t>Beyond: </a:t>
            </a:r>
            <a:r>
              <a:rPr lang="en-US" dirty="0" smtClean="0">
                <a:solidFill>
                  <a:srgbClr val="FF0000"/>
                </a:solidFill>
              </a:rPr>
              <a:t>NETL owned, open-sourced fully coupled THM simulator</a:t>
            </a:r>
            <a:r>
              <a:rPr lang="en-US" dirty="0" smtClean="0"/>
              <a:t> (Mix3HydraResSim, M3HRS), validated for reservoir simulations of gas production potential and reservoir behavior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</a:t>
            </a:r>
            <a:r>
              <a:rPr lang="en-US" sz="2800" dirty="0"/>
              <a:t>3</a:t>
            </a:r>
            <a:r>
              <a:rPr lang="en-US" sz="2800" dirty="0" smtClean="0"/>
              <a:t>: Thermal-Hydro-Chemo-Mechanical </a:t>
            </a:r>
            <a:r>
              <a:rPr lang="en-US" sz="2800" dirty="0" smtClean="0"/>
              <a:t>Simulator</a:t>
            </a:r>
            <a:endParaRPr lang="en-US" sz="2800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0254" y="1177675"/>
            <a:ext cx="6410453" cy="3184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FY16 Accomplishments</a:t>
            </a:r>
          </a:p>
          <a:p>
            <a:pPr lvl="1"/>
            <a:r>
              <a:rPr lang="en-US" dirty="0" smtClean="0"/>
              <a:t>Developed </a:t>
            </a:r>
            <a:r>
              <a:rPr lang="en-US" dirty="0" smtClean="0">
                <a:solidFill>
                  <a:srgbClr val="FF0000"/>
                </a:solidFill>
              </a:rPr>
              <a:t>new constitutive relations for geomechanical modeling </a:t>
            </a:r>
            <a:r>
              <a:rPr lang="en-US" dirty="0" smtClean="0"/>
              <a:t>of hydrate-bearing sediments based on NETL R&amp;IC experimental measurements</a:t>
            </a:r>
          </a:p>
          <a:p>
            <a:pPr lvl="1"/>
            <a:r>
              <a:rPr lang="en-US" dirty="0" smtClean="0"/>
              <a:t>Developed </a:t>
            </a:r>
            <a:r>
              <a:rPr lang="en-US" dirty="0" smtClean="0">
                <a:solidFill>
                  <a:srgbClr val="FF0000"/>
                </a:solidFill>
              </a:rPr>
              <a:t>thermal-hydrological-geomechanical analytical formulations of sand production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58" t="55838" r="27714" b="14549"/>
          <a:stretch/>
        </p:blipFill>
        <p:spPr>
          <a:xfrm>
            <a:off x="9556594" y="1422149"/>
            <a:ext cx="1641675" cy="1701677"/>
          </a:xfrm>
          <a:prstGeom prst="rect">
            <a:avLst/>
          </a:prstGeom>
          <a:effectLst>
            <a:outerShdw blurRad="228600" dist="76200" dir="30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4318" y="1422149"/>
            <a:ext cx="1925100" cy="17016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90500" dist="76200" dir="30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9988" t="17110" r="-250" b="9322"/>
          <a:stretch/>
        </p:blipFill>
        <p:spPr>
          <a:xfrm>
            <a:off x="9048034" y="3388521"/>
            <a:ext cx="2772921" cy="1345914"/>
          </a:xfrm>
          <a:prstGeom prst="rect">
            <a:avLst/>
          </a:prstGeom>
          <a:effectLst>
            <a:outerShdw blurRad="190500" dist="114300" dir="30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10" name="Picture 9" descr="70d_P_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6779" y="3368150"/>
            <a:ext cx="1606339" cy="1428154"/>
          </a:xfrm>
          <a:prstGeom prst="rect">
            <a:avLst/>
          </a:prstGeom>
          <a:effectLst>
            <a:outerShdw blurRad="190500" dist="88900" dir="2400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9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4: Fundamental Property </a:t>
            </a:r>
            <a:r>
              <a:rPr lang="en-US" sz="2800" dirty="0" smtClean="0"/>
              <a:t>Characterizations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38148"/>
            <a:ext cx="11487150" cy="51055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Importance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Hydrate relevant physical properties </a:t>
            </a:r>
            <a:r>
              <a:rPr lang="en-US" dirty="0" smtClean="0"/>
              <a:t>(hydrological, thermal, and geomechanical) are critical for accurate predictions of hydrate bearing sediment behavior and flow migrations.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Deficiency in properties including </a:t>
            </a:r>
            <a:r>
              <a:rPr lang="en-US" dirty="0" smtClean="0">
                <a:solidFill>
                  <a:srgbClr val="FF0000"/>
                </a:solidFill>
              </a:rPr>
              <a:t>relative permeability and geomechanical strength </a:t>
            </a:r>
            <a:r>
              <a:rPr lang="en-US" dirty="0" smtClean="0"/>
              <a:t>should be improved for high quality prediction based on numerical reservoir simulations.</a:t>
            </a:r>
          </a:p>
          <a:p>
            <a:r>
              <a:rPr lang="en-US" dirty="0" smtClean="0"/>
              <a:t>Scope</a:t>
            </a:r>
          </a:p>
          <a:p>
            <a:pPr lvl="1"/>
            <a:r>
              <a:rPr lang="en-US" sz="1900" dirty="0" smtClean="0"/>
              <a:t>To </a:t>
            </a:r>
            <a:r>
              <a:rPr lang="en-US" sz="1900" dirty="0"/>
              <a:t>complete </a:t>
            </a:r>
            <a:r>
              <a:rPr lang="en-US" sz="1900" dirty="0">
                <a:solidFill>
                  <a:srgbClr val="FF0000"/>
                </a:solidFill>
              </a:rPr>
              <a:t>measuring mechanical properties of HBS before/during hydrate dissociation</a:t>
            </a:r>
            <a:r>
              <a:rPr lang="en-US" sz="1900" dirty="0"/>
              <a:t> under various overburden stresses and hydrate saturations, to develop a data </a:t>
            </a:r>
            <a:r>
              <a:rPr lang="en-US" sz="1900" dirty="0" smtClean="0"/>
              <a:t>set </a:t>
            </a:r>
            <a:r>
              <a:rPr lang="en-US" sz="1900" dirty="0"/>
              <a:t>for constitutive models</a:t>
            </a:r>
            <a:endParaRPr lang="en-US" sz="1900" dirty="0" smtClean="0"/>
          </a:p>
          <a:p>
            <a:pPr lvl="1"/>
            <a:r>
              <a:rPr lang="en-US" sz="1900" dirty="0"/>
              <a:t>To complete measuring </a:t>
            </a:r>
            <a:r>
              <a:rPr lang="en-US" sz="1900" dirty="0">
                <a:solidFill>
                  <a:srgbClr val="FF0000"/>
                </a:solidFill>
              </a:rPr>
              <a:t>gas-liquid relative permeability</a:t>
            </a:r>
            <a:r>
              <a:rPr lang="en-US" sz="1900" dirty="0"/>
              <a:t> in HBS involving dissociated CH</a:t>
            </a:r>
            <a:r>
              <a:rPr lang="en-US" sz="1900" baseline="-25000" dirty="0"/>
              <a:t>4</a:t>
            </a:r>
            <a:r>
              <a:rPr lang="en-US" sz="1900" dirty="0"/>
              <a:t> and in-situ brine as an input for numerical simulation of hydrate productions</a:t>
            </a:r>
            <a:endParaRPr lang="en-US" sz="1900" dirty="0" smtClean="0"/>
          </a:p>
          <a:p>
            <a:pPr lvl="1"/>
            <a:r>
              <a:rPr lang="en-US" sz="1900" dirty="0"/>
              <a:t>To conduct </a:t>
            </a:r>
            <a:r>
              <a:rPr lang="en-US" sz="1900" dirty="0">
                <a:solidFill>
                  <a:srgbClr val="FF0000"/>
                </a:solidFill>
              </a:rPr>
              <a:t>microfluidic relative permeability experiments </a:t>
            </a:r>
            <a:r>
              <a:rPr lang="en-US" sz="1900" dirty="0"/>
              <a:t>to obtain the values of key parameters of relative permeability in hydrate-bearing sediment</a:t>
            </a:r>
          </a:p>
          <a:p>
            <a:pPr lvl="1"/>
            <a:r>
              <a:rPr lang="en-US" sz="1900" dirty="0"/>
              <a:t>To characterize </a:t>
            </a:r>
            <a:r>
              <a:rPr lang="en-US" sz="1900" dirty="0">
                <a:solidFill>
                  <a:srgbClr val="FF0000"/>
                </a:solidFill>
              </a:rPr>
              <a:t>seismic characteristics</a:t>
            </a:r>
            <a:r>
              <a:rPr lang="en-US" sz="1900" dirty="0"/>
              <a:t> of hydrate bearing sediments (</a:t>
            </a:r>
            <a:r>
              <a:rPr lang="en-US" sz="1900" dirty="0">
                <a:solidFill>
                  <a:schemeClr val="dk1"/>
                </a:solidFill>
              </a:rPr>
              <a:t>i.e., velocity, amplitude and attenuation, characteristic frequency, etc.)</a:t>
            </a:r>
            <a:r>
              <a:rPr lang="en-US" sz="1900" dirty="0"/>
              <a:t> during hydrate </a:t>
            </a:r>
            <a:r>
              <a:rPr lang="en-US" sz="1900" dirty="0" smtClean="0"/>
              <a:t>dissociation</a:t>
            </a:r>
          </a:p>
          <a:p>
            <a:pPr lvl="1"/>
            <a:r>
              <a:rPr lang="en-US" sz="1900" dirty="0"/>
              <a:t>To visualize hydrate </a:t>
            </a:r>
            <a:r>
              <a:rPr lang="en-US" sz="1900" dirty="0">
                <a:solidFill>
                  <a:srgbClr val="FF0000"/>
                </a:solidFill>
              </a:rPr>
              <a:t>pore-scale habits </a:t>
            </a:r>
            <a:r>
              <a:rPr lang="en-US" sz="1900" dirty="0"/>
              <a:t>impacted by water and fines contents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238148"/>
            <a:ext cx="5844724" cy="3229284"/>
          </a:xfrm>
        </p:spPr>
        <p:txBody>
          <a:bodyPr>
            <a:normAutofit/>
          </a:bodyPr>
          <a:lstStyle/>
          <a:p>
            <a:r>
              <a:rPr lang="en-US" dirty="0" smtClean="0"/>
              <a:t>Major FY16 Accomplishments</a:t>
            </a:r>
          </a:p>
          <a:p>
            <a:pPr lvl="1"/>
            <a:r>
              <a:rPr lang="en-US" dirty="0"/>
              <a:t>Noble laboratory </a:t>
            </a:r>
            <a:r>
              <a:rPr lang="en-US" dirty="0" smtClean="0"/>
              <a:t>synthesis </a:t>
            </a:r>
            <a:r>
              <a:rPr lang="en-US" dirty="0"/>
              <a:t>method of </a:t>
            </a:r>
            <a:r>
              <a:rPr lang="en-US" dirty="0">
                <a:solidFill>
                  <a:srgbClr val="FF0000"/>
                </a:solidFill>
              </a:rPr>
              <a:t>non-cementing </a:t>
            </a:r>
            <a:r>
              <a:rPr lang="en-US" dirty="0"/>
              <a:t>hydrate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bearing sediment</a:t>
            </a:r>
            <a:endParaRPr lang="en-US" dirty="0" smtClean="0"/>
          </a:p>
          <a:p>
            <a:pPr lvl="1"/>
            <a:r>
              <a:rPr lang="en-US" dirty="0" smtClean="0"/>
              <a:t>Completed measurements of </a:t>
            </a:r>
            <a:r>
              <a:rPr lang="en-US" dirty="0" smtClean="0">
                <a:solidFill>
                  <a:srgbClr val="FF0000"/>
                </a:solidFill>
              </a:rPr>
              <a:t>geomechanical strength </a:t>
            </a:r>
            <a:r>
              <a:rPr lang="en-US" dirty="0" smtClean="0"/>
              <a:t>with varied hydrate contents, </a:t>
            </a:r>
            <a:r>
              <a:rPr lang="en-US" dirty="0" smtClean="0">
                <a:solidFill>
                  <a:srgbClr val="FF0000"/>
                </a:solidFill>
              </a:rPr>
              <a:t>thermal conductivity</a:t>
            </a:r>
            <a:r>
              <a:rPr lang="en-US" dirty="0" smtClean="0"/>
              <a:t> under dissociation, </a:t>
            </a:r>
            <a:r>
              <a:rPr lang="en-US" dirty="0" smtClean="0">
                <a:solidFill>
                  <a:srgbClr val="FF0000"/>
                </a:solidFill>
              </a:rPr>
              <a:t>pore-scale estimation of relative permeability </a:t>
            </a:r>
            <a:r>
              <a:rPr lang="en-US" dirty="0" smtClean="0"/>
              <a:t>with microfluidic </a:t>
            </a:r>
            <a:r>
              <a:rPr lang="en-US" dirty="0" smtClean="0"/>
              <a:t>system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4: Fundamental Property </a:t>
            </a:r>
            <a:r>
              <a:rPr lang="en-US" sz="2800" dirty="0" smtClean="0"/>
              <a:t>Characterizations</a:t>
            </a:r>
            <a:endParaRPr lang="en-US" sz="2800" i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" y="4429714"/>
            <a:ext cx="11487150" cy="218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Expected Accomplishments</a:t>
            </a:r>
          </a:p>
          <a:p>
            <a:pPr lvl="1"/>
            <a:r>
              <a:rPr lang="en-US" dirty="0" smtClean="0"/>
              <a:t>FY17: </a:t>
            </a:r>
            <a:r>
              <a:rPr lang="en-US" dirty="0" smtClean="0">
                <a:solidFill>
                  <a:srgbClr val="FF0000"/>
                </a:solidFill>
              </a:rPr>
              <a:t>Comprehensive property database </a:t>
            </a:r>
            <a:r>
              <a:rPr lang="en-US" dirty="0" smtClean="0"/>
              <a:t>(geomechanical strength, relative permeability) for hydrate bearing sediments under natural condition and production scenarios.</a:t>
            </a:r>
          </a:p>
          <a:p>
            <a:pPr lvl="1"/>
            <a:r>
              <a:rPr lang="en-US" dirty="0" smtClean="0"/>
              <a:t>Beyond: Completed integration of physical properties of hydrate-bearing sediments into numerical simulators.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99" y="2086361"/>
            <a:ext cx="2411398" cy="25423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71057"/>
          <a:stretch/>
        </p:blipFill>
        <p:spPr>
          <a:xfrm>
            <a:off x="6344085" y="1528057"/>
            <a:ext cx="2238425" cy="4282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50741"/>
          <a:stretch/>
        </p:blipFill>
        <p:spPr>
          <a:xfrm>
            <a:off x="9143999" y="1334351"/>
            <a:ext cx="897531" cy="1228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0366"/>
          <a:stretch/>
        </p:blipFill>
        <p:spPr>
          <a:xfrm>
            <a:off x="8854316" y="2744981"/>
            <a:ext cx="1386964" cy="188376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4" t="8666" r="28630"/>
          <a:stretch/>
        </p:blipFill>
        <p:spPr bwMode="auto">
          <a:xfrm>
            <a:off x="10546414" y="3189006"/>
            <a:ext cx="1186673" cy="133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6414" y="1528057"/>
            <a:ext cx="1125051" cy="1312560"/>
          </a:xfrm>
          <a:prstGeom prst="rect">
            <a:avLst/>
          </a:prstGeom>
          <a:solidFill>
            <a:schemeClr val="bg1"/>
          </a:solidFill>
          <a:effectLst>
            <a:outerShdw blurRad="215900" dist="63500" dir="3000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5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5097"/>
            <a:ext cx="9631680" cy="523220"/>
          </a:xfrm>
        </p:spPr>
        <p:txBody>
          <a:bodyPr/>
          <a:lstStyle/>
          <a:p>
            <a:r>
              <a:rPr lang="en-US" sz="2800" dirty="0" smtClean="0"/>
              <a:t>Task 5: Field Supports and External </a:t>
            </a:r>
            <a:r>
              <a:rPr lang="en-US" sz="2800" dirty="0" smtClean="0"/>
              <a:t>Collaborations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38148"/>
            <a:ext cx="11487150" cy="5105502"/>
          </a:xfrm>
        </p:spPr>
        <p:txBody>
          <a:bodyPr>
            <a:normAutofit/>
          </a:bodyPr>
          <a:lstStyle/>
          <a:p>
            <a:r>
              <a:rPr lang="en-US" dirty="0" smtClean="0"/>
              <a:t>Importance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Tools to characterize pressure cores </a:t>
            </a:r>
            <a:r>
              <a:rPr lang="en-US" dirty="0" smtClean="0"/>
              <a:t>retrieved from natural condition without any PT disturbance and to visualize hydrate accumulation habits in pore scale are critical for success of hydrate developments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International collaborations </a:t>
            </a:r>
            <a:r>
              <a:rPr lang="en-US" dirty="0" smtClean="0"/>
              <a:t>is critical for success of methane hydrate developments </a:t>
            </a:r>
          </a:p>
          <a:p>
            <a:r>
              <a:rPr lang="en-US" dirty="0" smtClean="0"/>
              <a:t>Scope</a:t>
            </a:r>
          </a:p>
          <a:p>
            <a:pPr lvl="1"/>
            <a:r>
              <a:rPr lang="en-US" dirty="0"/>
              <a:t>To develop and maintain a new suite of </a:t>
            </a:r>
            <a:r>
              <a:rPr lang="en-US" dirty="0">
                <a:solidFill>
                  <a:srgbClr val="FF0000"/>
                </a:solidFill>
              </a:rPr>
              <a:t>state-of-the-art pressure core characterization and testing chambers</a:t>
            </a:r>
            <a:r>
              <a:rPr lang="en-US" dirty="0"/>
              <a:t> to support international and domestic pressure coring activities</a:t>
            </a:r>
            <a:endParaRPr lang="en-US" dirty="0" smtClean="0"/>
          </a:p>
          <a:p>
            <a:pPr lvl="1"/>
            <a:r>
              <a:rPr lang="en-US" dirty="0"/>
              <a:t>To provide technical expertise and tools in the area of analysis and characterization of pressure- and conventional- cores from international and domestic gas hydrate field activities</a:t>
            </a:r>
            <a:endParaRPr lang="en-US" dirty="0" smtClean="0"/>
          </a:p>
          <a:p>
            <a:pPr lvl="1"/>
            <a:r>
              <a:rPr lang="en-US" dirty="0" smtClean="0"/>
              <a:t>To promote and participate </a:t>
            </a:r>
            <a:r>
              <a:rPr lang="en-US" dirty="0" smtClean="0">
                <a:solidFill>
                  <a:srgbClr val="FF0000"/>
                </a:solidFill>
              </a:rPr>
              <a:t>communications and collaborations </a:t>
            </a:r>
            <a:r>
              <a:rPr lang="en-US" dirty="0" smtClean="0"/>
              <a:t>among international and domestic hydrate research parties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3-NETL-ppt-template">
  <a:themeElements>
    <a:clrScheme name="NETL 2015">
      <a:dk1>
        <a:sysClr val="windowText" lastClr="000000"/>
      </a:dk1>
      <a:lt1>
        <a:sysClr val="window" lastClr="FFFFFF"/>
      </a:lt1>
      <a:dk2>
        <a:srgbClr val="0038A9"/>
      </a:dk2>
      <a:lt2>
        <a:srgbClr val="90A6DD"/>
      </a:lt2>
      <a:accent1>
        <a:srgbClr val="37ABFF"/>
      </a:accent1>
      <a:accent2>
        <a:srgbClr val="007934"/>
      </a:accent2>
      <a:accent3>
        <a:srgbClr val="7AB800"/>
      </a:accent3>
      <a:accent4>
        <a:srgbClr val="FECB00"/>
      </a:accent4>
      <a:accent5>
        <a:srgbClr val="E37222"/>
      </a:accent5>
      <a:accent6>
        <a:srgbClr val="CA5042"/>
      </a:accent6>
      <a:hlink>
        <a:srgbClr val="A5A5A5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5-NETL-ppt-template.pptx" id="{CE57CF7E-7F58-486E-92C1-050B2998967E}" vid="{6423F412-5F47-4746-B591-4628909E59FD}"/>
    </a:ext>
  </a:extLst>
</a:theme>
</file>

<file path=ppt/theme/theme2.xml><?xml version="1.0" encoding="utf-8"?>
<a:theme xmlns:a="http://schemas.openxmlformats.org/drawingml/2006/main" name="7_Office Theme">
  <a:themeElements>
    <a:clrScheme name="1_Office Theme 5">
      <a:dk1>
        <a:srgbClr val="4D4D4D"/>
      </a:dk1>
      <a:lt1>
        <a:srgbClr val="FFFFFF"/>
      </a:lt1>
      <a:dk2>
        <a:srgbClr val="1F497D"/>
      </a:dk2>
      <a:lt2>
        <a:srgbClr val="EEECE1"/>
      </a:lt2>
      <a:accent1>
        <a:srgbClr val="FFCC00"/>
      </a:accent1>
      <a:accent2>
        <a:srgbClr val="4F81BD"/>
      </a:accent2>
      <a:accent3>
        <a:srgbClr val="FFFFFF"/>
      </a:accent3>
      <a:accent4>
        <a:srgbClr val="404040"/>
      </a:accent4>
      <a:accent5>
        <a:srgbClr val="FFE2AA"/>
      </a:accent5>
      <a:accent6>
        <a:srgbClr val="4774AB"/>
      </a:accent6>
      <a:hlink>
        <a:srgbClr val="1F497D"/>
      </a:hlink>
      <a:folHlink>
        <a:srgbClr val="5F5F5F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alibri" pitchFamily="34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</a:spPr>
      <a:bodyPr anchor="ctr"/>
      <a:lstStyle>
        <a:defPPr algn="ctr" eaLnBrk="0" hangingPunct="0">
          <a:defRPr sz="1200" b="1">
            <a:solidFill>
              <a:srgbClr val="FF0000"/>
            </a:solidFill>
          </a:defRPr>
        </a:defPPr>
      </a:lstStyle>
    </a:tx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2">
        <a:dk1>
          <a:srgbClr val="4D4D4D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FF9900"/>
        </a:accent2>
        <a:accent3>
          <a:srgbClr val="FFFFFF"/>
        </a:accent3>
        <a:accent4>
          <a:srgbClr val="404040"/>
        </a:accent4>
        <a:accent5>
          <a:srgbClr val="B2C1DB"/>
        </a:accent5>
        <a:accent6>
          <a:srgbClr val="E78A00"/>
        </a:accent6>
        <a:hlink>
          <a:srgbClr val="99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3">
        <a:dk1>
          <a:srgbClr val="4D4D4D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4F81BD"/>
        </a:accent2>
        <a:accent3>
          <a:srgbClr val="FFFFFF"/>
        </a:accent3>
        <a:accent4>
          <a:srgbClr val="404040"/>
        </a:accent4>
        <a:accent5>
          <a:srgbClr val="B2C1DB"/>
        </a:accent5>
        <a:accent6>
          <a:srgbClr val="4774AB"/>
        </a:accent6>
        <a:hlink>
          <a:srgbClr val="1F497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4">
        <a:dk1>
          <a:srgbClr val="4D4D4D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FFCC00"/>
        </a:accent2>
        <a:accent3>
          <a:srgbClr val="FFFFFF"/>
        </a:accent3>
        <a:accent4>
          <a:srgbClr val="404040"/>
        </a:accent4>
        <a:accent5>
          <a:srgbClr val="B2C1DB"/>
        </a:accent5>
        <a:accent6>
          <a:srgbClr val="E7B900"/>
        </a:accent6>
        <a:hlink>
          <a:srgbClr val="1F497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5">
        <a:dk1>
          <a:srgbClr val="4D4D4D"/>
        </a:dk1>
        <a:lt1>
          <a:srgbClr val="FFFFFF"/>
        </a:lt1>
        <a:dk2>
          <a:srgbClr val="1F497D"/>
        </a:dk2>
        <a:lt2>
          <a:srgbClr val="EEECE1"/>
        </a:lt2>
        <a:accent1>
          <a:srgbClr val="FFCC00"/>
        </a:accent1>
        <a:accent2>
          <a:srgbClr val="4F81BD"/>
        </a:accent2>
        <a:accent3>
          <a:srgbClr val="FFFFFF"/>
        </a:accent3>
        <a:accent4>
          <a:srgbClr val="404040"/>
        </a:accent4>
        <a:accent5>
          <a:srgbClr val="FFE2AA"/>
        </a:accent5>
        <a:accent6>
          <a:srgbClr val="4774AB"/>
        </a:accent6>
        <a:hlink>
          <a:srgbClr val="1F497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32333</TotalTime>
  <Words>1189</Words>
  <Application>Microsoft Office PowerPoint</Application>
  <PresentationFormat>Widescreen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MS PGothic</vt:lpstr>
      <vt:lpstr>MS PGothic</vt:lpstr>
      <vt:lpstr>Arial</vt:lpstr>
      <vt:lpstr>Calibri</vt:lpstr>
      <vt:lpstr>2013-NETL-ppt-template</vt:lpstr>
      <vt:lpstr>7_Office Theme</vt:lpstr>
      <vt:lpstr>PowerPoint Presentation</vt:lpstr>
      <vt:lpstr>NETL RIC Gas Hydrate R&amp;D</vt:lpstr>
      <vt:lpstr>Task 2: Numerical Simulations Supports</vt:lpstr>
      <vt:lpstr>Task 2: Numerical Simulations Supports</vt:lpstr>
      <vt:lpstr>Task 3: Thermal-Hydro-Chemo-Mechanical Simulator</vt:lpstr>
      <vt:lpstr>Task 3: Thermal-Hydro-Chemo-Mechanical Simulator</vt:lpstr>
      <vt:lpstr>Task 4: Fundamental Property Characterizations</vt:lpstr>
      <vt:lpstr>Task 4: Fundamental Property Characterizations</vt:lpstr>
      <vt:lpstr>Task 5: Field Supports and External Collaborations</vt:lpstr>
      <vt:lpstr>Task 5: Field Supports and External Collaborations</vt:lpstr>
      <vt:lpstr>Task 6: Systems Engineering and Analysis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Jesionowski, Gary A. (CONTR)</dc:creator>
  <cp:lastModifiedBy>Seol, Yongkoo</cp:lastModifiedBy>
  <cp:revision>1332</cp:revision>
  <cp:lastPrinted>2016-10-18T19:40:43Z</cp:lastPrinted>
  <dcterms:created xsi:type="dcterms:W3CDTF">2015-10-07T20:07:24Z</dcterms:created>
  <dcterms:modified xsi:type="dcterms:W3CDTF">2016-10-18T19:40:47Z</dcterms:modified>
</cp:coreProperties>
</file>