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notesSlides/notesSlide8.xml" ContentType="application/vnd.openxmlformats-officedocument.presentationml.notesSlide+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Override PartName="/ppt/charts/style7.xml" ContentType="application/vnd.ms-office.chartstyle+xml"/>
  <Override PartName="/ppt/charts/colors7.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96" r:id="rId2"/>
    <p:sldId id="419" r:id="rId3"/>
    <p:sldId id="415" r:id="rId4"/>
    <p:sldId id="414" r:id="rId5"/>
    <p:sldId id="417" r:id="rId6"/>
    <p:sldId id="420" r:id="rId7"/>
    <p:sldId id="407" r:id="rId8"/>
    <p:sldId id="406" r:id="rId9"/>
    <p:sldId id="410" r:id="rId10"/>
    <p:sldId id="411" r:id="rId11"/>
    <p:sldId id="421" r:id="rId1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B1C1C"/>
    <a:srgbClr val="2969A3"/>
    <a:srgbClr val="F5CAA7"/>
    <a:srgbClr val="005696"/>
    <a:srgbClr val="57B7FF"/>
    <a:srgbClr val="B0D66C"/>
    <a:srgbClr val="8A6AFE"/>
    <a:srgbClr val="663DFD"/>
    <a:srgbClr val="946D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73196" autoAdjust="0"/>
  </p:normalViewPr>
  <p:slideViewPr>
    <p:cSldViewPr snapToGrid="0">
      <p:cViewPr>
        <p:scale>
          <a:sx n="63" d="100"/>
          <a:sy n="63" d="100"/>
        </p:scale>
        <p:origin x="-112" y="-8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lzas\Desktop\funding.xlsx" TargetMode="External"/><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elzas\Desktop\funding.xlsx" TargetMode="External"/><Relationship Id="rId2" Type="http://schemas.microsoft.com/office/2011/relationships/chartStyle" Target="style2.xml"/><Relationship Id="rId3" Type="http://schemas.microsoft.com/office/2011/relationships/chartColorStyle" Target="colors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elzas\Desktop\funding.xlsx" TargetMode="External"/><Relationship Id="rId2" Type="http://schemas.microsoft.com/office/2011/relationships/chartStyle" Target="style3.xml"/><Relationship Id="rId3" Type="http://schemas.microsoft.com/office/2011/relationships/chartColorStyle" Target="colors3.xml"/></Relationships>
</file>

<file path=ppt/charts/_rels/chart4.xml.rels><?xml version="1.0" encoding="UTF-8" standalone="yes"?>
<Relationships xmlns="http://schemas.openxmlformats.org/package/2006/relationships"><Relationship Id="rId1" Type="http://schemas.openxmlformats.org/officeDocument/2006/relationships/oleObject" Target="file:///C:\Users\elzas\Desktop\funding.xlsx" TargetMode="External"/><Relationship Id="rId2" Type="http://schemas.microsoft.com/office/2011/relationships/chartStyle" Target="style4.xml"/><Relationship Id="rId3" Type="http://schemas.microsoft.com/office/2011/relationships/chartColorStyle" Target="colors4.xml"/></Relationships>
</file>

<file path=ppt/charts/_rels/chart5.xml.rels><?xml version="1.0" encoding="UTF-8" standalone="yes"?>
<Relationships xmlns="http://schemas.openxmlformats.org/package/2006/relationships"><Relationship Id="rId1" Type="http://schemas.openxmlformats.org/officeDocument/2006/relationships/oleObject" Target="file:///C:\Users\elzas\Desktop\funding.xlsx" TargetMode="External"/><Relationship Id="rId2" Type="http://schemas.microsoft.com/office/2011/relationships/chartStyle" Target="style5.xml"/><Relationship Id="rId3" Type="http://schemas.microsoft.com/office/2011/relationships/chartColorStyle" Target="colors5.xml"/></Relationships>
</file>

<file path=ppt/charts/_rels/chart6.xml.rels><?xml version="1.0" encoding="UTF-8" standalone="yes"?>
<Relationships xmlns="http://schemas.openxmlformats.org/package/2006/relationships"><Relationship Id="rId1" Type="http://schemas.openxmlformats.org/officeDocument/2006/relationships/oleObject" Target="file:///C:\Users\elzas\Desktop\funding.xlsx" TargetMode="External"/><Relationship Id="rId2" Type="http://schemas.microsoft.com/office/2011/relationships/chartStyle" Target="style6.xml"/><Relationship Id="rId3" Type="http://schemas.microsoft.com/office/2011/relationships/chartColorStyle" Target="colors6.xml"/></Relationships>
</file>

<file path=ppt/charts/_rels/chart7.xml.rels><?xml version="1.0" encoding="UTF-8" standalone="yes"?>
<Relationships xmlns="http://schemas.openxmlformats.org/package/2006/relationships"><Relationship Id="rId1" Type="http://schemas.openxmlformats.org/officeDocument/2006/relationships/oleObject" Target="file:///C:\Users\elzas\Desktop\funding.xlsx" TargetMode="External"/><Relationship Id="rId2" Type="http://schemas.microsoft.com/office/2011/relationships/chartStyle" Target="style7.xml"/><Relationship Id="rId3" Type="http://schemas.microsoft.com/office/2011/relationships/chartColorStyle" Target="colors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c:spPr>
          </c:dPt>
          <c:dPt>
            <c:idx val="1"/>
            <c:bubble3D val="0"/>
            <c:spPr>
              <a:solidFill>
                <a:schemeClr val="accent5"/>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LSU!$A$1:$A$2</c:f>
              <c:strCache>
                <c:ptCount val="2"/>
                <c:pt idx="0">
                  <c:v>DOE</c:v>
                </c:pt>
                <c:pt idx="1">
                  <c:v>Recipient</c:v>
                </c:pt>
              </c:strCache>
            </c:strRef>
          </c:cat>
          <c:val>
            <c:numRef>
              <c:f>LSU!$B$1:$B$2</c:f>
              <c:numCache>
                <c:formatCode>"$"#,##0_);[Red]\("$"#,##0\)</c:formatCode>
                <c:ptCount val="2"/>
                <c:pt idx="0">
                  <c:v>322290.0</c:v>
                </c:pt>
                <c:pt idx="1">
                  <c:v>80577.0</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69576974375091"/>
          <c:y val="0.498629472880824"/>
          <c:w val="0.226407480314961"/>
          <c:h val="0.160880723242928"/>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c:spPr>
          </c:dPt>
          <c:dPt>
            <c:idx val="1"/>
            <c:bubble3D val="0"/>
            <c:spPr>
              <a:solidFill>
                <a:schemeClr val="accent5"/>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'A&amp;M4741'!$A$1:$A$2</c:f>
              <c:strCache>
                <c:ptCount val="2"/>
                <c:pt idx="0">
                  <c:v>DOE</c:v>
                </c:pt>
                <c:pt idx="1">
                  <c:v>Recipient</c:v>
                </c:pt>
              </c:strCache>
            </c:strRef>
          </c:cat>
          <c:val>
            <c:numRef>
              <c:f>'A&amp;M4741'!$B$1:$B$2</c:f>
              <c:numCache>
                <c:formatCode>"$"#,##0_);[Red]\("$"#,##0\)</c:formatCode>
                <c:ptCount val="2"/>
                <c:pt idx="0">
                  <c:v>731414.0</c:v>
                </c:pt>
                <c:pt idx="1">
                  <c:v>600000.0</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709978216555418"/>
          <c:y val="0.389122557596967"/>
          <c:w val="0.21961848994764"/>
          <c:h val="0.203236366287547"/>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c:spPr>
          </c:dPt>
          <c:dPt>
            <c:idx val="1"/>
            <c:bubble3D val="0"/>
            <c:spPr>
              <a:solidFill>
                <a:schemeClr val="accent5"/>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UTAustin!$A$1:$A$2</c:f>
              <c:strCache>
                <c:ptCount val="2"/>
                <c:pt idx="0">
                  <c:v>DOE</c:v>
                </c:pt>
                <c:pt idx="1">
                  <c:v>Recipient</c:v>
                </c:pt>
              </c:strCache>
            </c:strRef>
          </c:cat>
          <c:val>
            <c:numRef>
              <c:f>UTAustin!$B$1:$B$2</c:f>
              <c:numCache>
                <c:formatCode>"$"#,##0_);[Red]\("$"#,##0\)</c:formatCode>
                <c:ptCount val="2"/>
                <c:pt idx="0">
                  <c:v>1.199991E6</c:v>
                </c:pt>
                <c:pt idx="1">
                  <c:v>300000.0</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719784013146026"/>
          <c:y val="0.415389326334208"/>
          <c:w val="0.175516351720987"/>
          <c:h val="0.17848060659084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c:spPr>
          </c:dPt>
          <c:dPt>
            <c:idx val="1"/>
            <c:bubble3D val="0"/>
            <c:spPr>
              <a:solidFill>
                <a:schemeClr val="accent5"/>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'A&amp;M4444'!$A$1:$A$2</c:f>
              <c:strCache>
                <c:ptCount val="2"/>
                <c:pt idx="0">
                  <c:v>DOE</c:v>
                </c:pt>
                <c:pt idx="1">
                  <c:v>Recipient</c:v>
                </c:pt>
              </c:strCache>
            </c:strRef>
          </c:cat>
          <c:val>
            <c:numRef>
              <c:f>'A&amp;M4444'!$B$1:$B$2</c:f>
              <c:numCache>
                <c:formatCode>"$"#,##0_);[Red]\("$"#,##0\)</c:formatCode>
                <c:ptCount val="2"/>
                <c:pt idx="0">
                  <c:v>361533.0</c:v>
                </c:pt>
                <c:pt idx="1">
                  <c:v>90498.0</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75809908136483"/>
          <c:y val="0.410759696704579"/>
          <c:w val="0.200234251968504"/>
          <c:h val="0.17848060659084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c:spPr>
          </c:dPt>
          <c:dPt>
            <c:idx val="1"/>
            <c:bubble3D val="0"/>
            <c:spPr>
              <a:solidFill>
                <a:schemeClr val="accent5"/>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UCal!$A$1:$A$2</c:f>
              <c:strCache>
                <c:ptCount val="2"/>
                <c:pt idx="0">
                  <c:v>DOE</c:v>
                </c:pt>
                <c:pt idx="1">
                  <c:v>Recipient</c:v>
                </c:pt>
              </c:strCache>
            </c:strRef>
          </c:cat>
          <c:val>
            <c:numRef>
              <c:f>UCal!$B$1:$B$2</c:f>
              <c:numCache>
                <c:formatCode>"$"#,##0_);[Red]\("$"#,##0\)</c:formatCode>
                <c:ptCount val="2"/>
                <c:pt idx="0">
                  <c:v>393166.0</c:v>
                </c:pt>
                <c:pt idx="1">
                  <c:v>362499.0</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c:spPr>
          </c:dPt>
          <c:dPt>
            <c:idx val="1"/>
            <c:bubble3D val="0"/>
            <c:spPr>
              <a:solidFill>
                <a:schemeClr val="accent5"/>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Rochester!$A$1:$A$2</c:f>
              <c:strCache>
                <c:ptCount val="2"/>
                <c:pt idx="0">
                  <c:v>DOE</c:v>
                </c:pt>
                <c:pt idx="1">
                  <c:v>Recipient</c:v>
                </c:pt>
              </c:strCache>
            </c:strRef>
          </c:cat>
          <c:val>
            <c:numRef>
              <c:f>Rochester!$B$1:$B$2</c:f>
              <c:numCache>
                <c:formatCode>"$"#,##0_);[Red]\("$"#,##0\)</c:formatCode>
                <c:ptCount val="2"/>
                <c:pt idx="0">
                  <c:v>887836.0</c:v>
                </c:pt>
                <c:pt idx="1">
                  <c:v>223850.0</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Summary!$B$1</c:f>
              <c:strCache>
                <c:ptCount val="1"/>
                <c:pt idx="0">
                  <c:v>DOE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Summary!$A$2:$A$7</c:f>
              <c:strCache>
                <c:ptCount val="6"/>
                <c:pt idx="0">
                  <c:v>Rochester</c:v>
                </c:pt>
                <c:pt idx="1">
                  <c:v>California</c:v>
                </c:pt>
                <c:pt idx="2">
                  <c:v>Texas A&amp;M (4444)</c:v>
                </c:pt>
                <c:pt idx="3">
                  <c:v>UT Austin</c:v>
                </c:pt>
                <c:pt idx="4">
                  <c:v>Texas A&amp;M (4741)</c:v>
                </c:pt>
                <c:pt idx="5">
                  <c:v>LSU and A&amp;M College</c:v>
                </c:pt>
              </c:strCache>
            </c:strRef>
          </c:cat>
          <c:val>
            <c:numRef>
              <c:f>Summary!$B$2:$B$7</c:f>
              <c:numCache>
                <c:formatCode>"$"#,##0_);[Red]\("$"#,##0\)</c:formatCode>
                <c:ptCount val="6"/>
                <c:pt idx="0">
                  <c:v>887836.0</c:v>
                </c:pt>
                <c:pt idx="1">
                  <c:v>393166.0</c:v>
                </c:pt>
                <c:pt idx="2">
                  <c:v>361533.0</c:v>
                </c:pt>
                <c:pt idx="3">
                  <c:v>1.199991E6</c:v>
                </c:pt>
                <c:pt idx="4">
                  <c:v>731414.0</c:v>
                </c:pt>
                <c:pt idx="5">
                  <c:v>322290.0</c:v>
                </c:pt>
              </c:numCache>
            </c:numRef>
          </c:val>
        </c:ser>
        <c:ser>
          <c:idx val="1"/>
          <c:order val="1"/>
          <c:tx>
            <c:strRef>
              <c:f>Summary!$C$1</c:f>
              <c:strCache>
                <c:ptCount val="1"/>
                <c:pt idx="0">
                  <c:v>Recipient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Summary!$A$2:$A$7</c:f>
              <c:strCache>
                <c:ptCount val="6"/>
                <c:pt idx="0">
                  <c:v>Rochester</c:v>
                </c:pt>
                <c:pt idx="1">
                  <c:v>California</c:v>
                </c:pt>
                <c:pt idx="2">
                  <c:v>Texas A&amp;M (4444)</c:v>
                </c:pt>
                <c:pt idx="3">
                  <c:v>UT Austin</c:v>
                </c:pt>
                <c:pt idx="4">
                  <c:v>Texas A&amp;M (4741)</c:v>
                </c:pt>
                <c:pt idx="5">
                  <c:v>LSU and A&amp;M College</c:v>
                </c:pt>
              </c:strCache>
            </c:strRef>
          </c:cat>
          <c:val>
            <c:numRef>
              <c:f>Summary!$C$2:$C$7</c:f>
              <c:numCache>
                <c:formatCode>"$"#,##0_);[Red]\("$"#,##0\)</c:formatCode>
                <c:ptCount val="6"/>
                <c:pt idx="0">
                  <c:v>223850.0</c:v>
                </c:pt>
                <c:pt idx="1">
                  <c:v>362499.0</c:v>
                </c:pt>
                <c:pt idx="2">
                  <c:v>90498.0</c:v>
                </c:pt>
                <c:pt idx="3">
                  <c:v>300000.0</c:v>
                </c:pt>
                <c:pt idx="4">
                  <c:v>600000.0</c:v>
                </c:pt>
                <c:pt idx="5">
                  <c:v>80577.0</c:v>
                </c:pt>
              </c:numCache>
            </c:numRef>
          </c:val>
        </c:ser>
        <c:dLbls>
          <c:showLegendKey val="0"/>
          <c:showVal val="0"/>
          <c:showCatName val="0"/>
          <c:showSerName val="0"/>
          <c:showPercent val="0"/>
          <c:showBubbleSize val="0"/>
        </c:dLbls>
        <c:gapWidth val="150"/>
        <c:overlap val="100"/>
        <c:axId val="-2114567336"/>
        <c:axId val="-2114563848"/>
      </c:barChart>
      <c:catAx>
        <c:axId val="-2114567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2114563848"/>
        <c:crosses val="autoZero"/>
        <c:auto val="1"/>
        <c:lblAlgn val="ctr"/>
        <c:lblOffset val="100"/>
        <c:noMultiLvlLbl val="0"/>
      </c:catAx>
      <c:valAx>
        <c:axId val="-211456384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2114567336"/>
        <c:crosses val="autoZero"/>
        <c:crossBetween val="between"/>
      </c:valAx>
      <c:spPr>
        <a:solidFill>
          <a:srgbClr val="FFFFFF">
            <a:alpha val="20000"/>
          </a:srgbClr>
        </a:solid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E713DD8-C263-F04A-B6F9-6763E632F611}" type="datetimeFigureOut">
              <a:rPr lang="en-US" smtClean="0"/>
              <a:t>10/19/16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7252AE0-6C92-1648-9116-486D95AAC149}" type="slidenum">
              <a:rPr lang="en-US" smtClean="0"/>
              <a:t>‹#›</a:t>
            </a:fld>
            <a:endParaRPr lang="en-US" dirty="0"/>
          </a:p>
        </p:txBody>
      </p:sp>
    </p:spTree>
    <p:extLst>
      <p:ext uri="{BB962C8B-B14F-4D97-AF65-F5344CB8AC3E}">
        <p14:creationId xmlns:p14="http://schemas.microsoft.com/office/powerpoint/2010/main" val="1819989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Sources:</a:t>
            </a:r>
          </a:p>
          <a:p>
            <a:r>
              <a:rPr lang="en-US" b="0" dirty="0" smtClean="0"/>
              <a:t>U.S.</a:t>
            </a:r>
            <a:r>
              <a:rPr lang="en-US" b="0" baseline="0" dirty="0" smtClean="0"/>
              <a:t> Department of Energy, National Energy Technology Laboratory, </a:t>
            </a:r>
            <a:r>
              <a:rPr lang="en-US" sz="1200" b="0" i="1" kern="1200" dirty="0" smtClean="0">
                <a:solidFill>
                  <a:schemeClr val="tx1"/>
                </a:solidFill>
                <a:effectLst/>
                <a:latin typeface="+mn-lt"/>
                <a:ea typeface="+mn-ea"/>
                <a:cs typeface="+mn-cs"/>
              </a:rPr>
              <a:t>FY2016 Methane Hydrates</a:t>
            </a:r>
            <a:r>
              <a:rPr lang="en-US" sz="1200" b="0" i="0" kern="1200" dirty="0" smtClean="0">
                <a:solidFill>
                  <a:schemeClr val="tx1"/>
                </a:solidFill>
                <a:effectLst/>
                <a:latin typeface="+mn-lt"/>
                <a:ea typeface="+mn-ea"/>
                <a:cs typeface="+mn-cs"/>
              </a:rPr>
              <a:t>, April 13, 2016, accessed October 4, 2016.</a:t>
            </a:r>
            <a:endParaRPr lang="en-US" b="0" dirty="0" smtClean="0"/>
          </a:p>
          <a:p>
            <a:endParaRPr lang="en-US" b="1" dirty="0" smtClean="0"/>
          </a:p>
          <a:p>
            <a:r>
              <a:rPr lang="en-US" b="1" dirty="0" smtClean="0"/>
              <a:t>Image sources:</a:t>
            </a:r>
          </a:p>
          <a:p>
            <a:r>
              <a:rPr lang="en-US" b="0" i="0" baseline="0" dirty="0" smtClean="0"/>
              <a:t>https://www.flickr.com/photos/departmentofenergy/20663471669/in/photolist-o8V7uA-fP9gz4-nsJ44v-oaXLCn-nSPq7T-o8V7to-oaXLEg-o8V7c1-o9ZEGc-o8V7qs-ocJ5Sx-nvCAZp-nsJ3Pc-oaXLy4-ocJ5ST-nL5K27-fULXuh-nTuM6t-fQ8toF-fAoNpy-nqXeXT-oaXLDV-o8V7hb-ocJ5Tz-oaXLBR-ocJ5GT-nvCRn3-nPUVaB-nN8sac-o8V7qC-nvDiKv-oc58x8-nvDjVX-oc57Zz-gaqUkq-nL5NHq-fUTH3F-nPUT7Z-nN5psd-nqZ7ad-mp59Qn-xtXGdV-pkRTUb-nsJ1YZ-iimHUC-xM75vz-Hrv5TT-nqZETQ-nqXne6-nqETZ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p>
          <a:p>
            <a:endParaRPr lang="en-US" b="0" dirty="0" smtClean="0"/>
          </a:p>
        </p:txBody>
      </p:sp>
      <p:sp>
        <p:nvSpPr>
          <p:cNvPr id="4" name="Slide Number Placeholder 3"/>
          <p:cNvSpPr>
            <a:spLocks noGrp="1"/>
          </p:cNvSpPr>
          <p:nvPr>
            <p:ph type="sldNum" sz="quarter" idx="10"/>
          </p:nvPr>
        </p:nvSpPr>
        <p:spPr/>
        <p:txBody>
          <a:bodyPr/>
          <a:lstStyle/>
          <a:p>
            <a:fld id="{A7252AE0-6C92-1648-9116-486D95AAC149}" type="slidenum">
              <a:rPr lang="en-US" smtClean="0"/>
              <a:t>1</a:t>
            </a:fld>
            <a:endParaRPr lang="en-US" dirty="0"/>
          </a:p>
        </p:txBody>
      </p:sp>
    </p:spTree>
    <p:extLst>
      <p:ext uri="{BB962C8B-B14F-4D97-AF65-F5344CB8AC3E}">
        <p14:creationId xmlns:p14="http://schemas.microsoft.com/office/powerpoint/2010/main" val="1717448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sources:</a:t>
            </a: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https://www.flickr.com/photos/noaaphotolib/5057402575/in/photolist-8GUvA8-8UphkZ-8UphF2-8UpkSx-8UspzN-8UsqLN-8UpjyX-8Upjdg-8Up8sH-8Usrx5-8MVmHv-8Usp1o-w8PcpT-vbWUq4-wp3ra1-93onKf-8UscTh-8Usdoq-8UsoxY-8UphMB-8UpitZ-8MYp9E-itsbC9-8LPwEe-8D9fPi-9gmArT-93kkbB-itrCER-8LSyWf-9fdp2j-93km6a-93kmot-93otHA-93km7p-93otMN-93oszG-93ot5m-93kkh4-93kke2-93otPE-93otKu-93kmbg-93kjZX-8RMBzi-93otCE-93kkmx-93kmg4-8UsoFu-8MVjhD-x4ywUV</a:t>
            </a:r>
            <a:endParaRPr lang="en-US" b="0" dirty="0" smtClean="0"/>
          </a:p>
        </p:txBody>
      </p:sp>
      <p:sp>
        <p:nvSpPr>
          <p:cNvPr id="4" name="Slide Number Placeholder 3"/>
          <p:cNvSpPr>
            <a:spLocks noGrp="1"/>
          </p:cNvSpPr>
          <p:nvPr>
            <p:ph type="sldNum" sz="quarter" idx="10"/>
          </p:nvPr>
        </p:nvSpPr>
        <p:spPr/>
        <p:txBody>
          <a:bodyPr/>
          <a:lstStyle/>
          <a:p>
            <a:fld id="{A7252AE0-6C92-1648-9116-486D95AAC149}" type="slidenum">
              <a:rPr lang="en-US" smtClean="0"/>
              <a:t>10</a:t>
            </a:fld>
            <a:endParaRPr lang="en-US" dirty="0"/>
          </a:p>
        </p:txBody>
      </p:sp>
    </p:spTree>
    <p:extLst>
      <p:ext uri="{BB962C8B-B14F-4D97-AF65-F5344CB8AC3E}">
        <p14:creationId xmlns:p14="http://schemas.microsoft.com/office/powerpoint/2010/main" val="2314240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sources:</a:t>
            </a: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https://www.flickr.com/photos/noaaphotolib/11468877564/in/photolist-itsZJm-fKf6Z4-93mbZn-8F3Pn2-fNRsY7-93q6nG-8Ussod-93mdC8-93q6B7-8F71LW-93kHdV-8GUvmB-fNyUyp-fNTmkf-8KcFra-8GmSiu-8F714A-8F71Nj-8F6ZQd-8F3QNT-8EMrfT-8D6tdz-8UssWY-8NUYJ8-8F6Z9G-9gnHdD-93pki1-93mbYa-93oFU7-9gFheW-93mouD-8NFupp-93q7wm-93oKUf-8JHs7p-9gEPR9-8TVpMC-8EJ9gH-fNRp2L-8DArcx-8F71DL-8GUvNv-93q6Wj-8U9cye-93pm6y-8GHP5f-93pm1C-CRj1p5-w8LJU2-vRamij</a:t>
            </a:r>
            <a:endParaRPr lang="en-US" b="0" dirty="0" smtClean="0"/>
          </a:p>
        </p:txBody>
      </p:sp>
      <p:sp>
        <p:nvSpPr>
          <p:cNvPr id="4" name="Slide Number Placeholder 3"/>
          <p:cNvSpPr>
            <a:spLocks noGrp="1"/>
          </p:cNvSpPr>
          <p:nvPr>
            <p:ph type="sldNum" sz="quarter" idx="10"/>
          </p:nvPr>
        </p:nvSpPr>
        <p:spPr/>
        <p:txBody>
          <a:bodyPr/>
          <a:lstStyle/>
          <a:p>
            <a:fld id="{A7252AE0-6C92-1648-9116-486D95AAC149}" type="slidenum">
              <a:rPr lang="en-US" smtClean="0"/>
              <a:t>11</a:t>
            </a:fld>
            <a:endParaRPr lang="en-US" dirty="0"/>
          </a:p>
        </p:txBody>
      </p:sp>
    </p:spTree>
    <p:extLst>
      <p:ext uri="{BB962C8B-B14F-4D97-AF65-F5344CB8AC3E}">
        <p14:creationId xmlns:p14="http://schemas.microsoft.com/office/powerpoint/2010/main" val="2651068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sources:</a:t>
            </a:r>
          </a:p>
          <a:p>
            <a:r>
              <a:rPr lang="en-US" b="0" i="0" baseline="0" dirty="0" smtClean="0"/>
              <a:t>https://www.flickr.com/photos/netlmultimedia/28150792560/in/photolist-e8pz3x-pmGyEX-oM4ch3-e8veVm-e8pytR-e8pyrP-pmWPbU-pjX4ej-e8oNez-e8oNdc-e8oNbk-zy9k6Z-yB7kYo-yCv33v-yCv2Nn-zhLm5j-zAeYQR-zhMKNu-e8py2K-e8veW3-e8pze8-e8pzka-e8pzf2-e8py4r-e8vf8E-yBfK6t-Jo81dh-Jo9A1V-Jo9zRB-JTAaSq-KcD276</a:t>
            </a:r>
            <a:endParaRPr lang="en-US" b="0" dirty="0" smtClean="0"/>
          </a:p>
        </p:txBody>
      </p:sp>
      <p:sp>
        <p:nvSpPr>
          <p:cNvPr id="4" name="Slide Number Placeholder 3"/>
          <p:cNvSpPr>
            <a:spLocks noGrp="1"/>
          </p:cNvSpPr>
          <p:nvPr>
            <p:ph type="sldNum" sz="quarter" idx="10"/>
          </p:nvPr>
        </p:nvSpPr>
        <p:spPr/>
        <p:txBody>
          <a:bodyPr/>
          <a:lstStyle/>
          <a:p>
            <a:fld id="{A7252AE0-6C92-1648-9116-486D95AAC149}" type="slidenum">
              <a:rPr lang="en-US" smtClean="0"/>
              <a:t>2</a:t>
            </a:fld>
            <a:endParaRPr lang="en-US" dirty="0"/>
          </a:p>
        </p:txBody>
      </p:sp>
    </p:spTree>
    <p:extLst>
      <p:ext uri="{BB962C8B-B14F-4D97-AF65-F5344CB8AC3E}">
        <p14:creationId xmlns:p14="http://schemas.microsoft.com/office/powerpoint/2010/main" val="1583086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Project</a:t>
            </a:r>
            <a:r>
              <a:rPr lang="en-US" b="1" baseline="0" dirty="0" smtClean="0"/>
              <a:t> Abstract:</a:t>
            </a:r>
          </a:p>
          <a:p>
            <a:endParaRPr lang="en-US" b="1" dirty="0" smtClean="0"/>
          </a:p>
          <a:p>
            <a:r>
              <a:rPr lang="en-US" sz="1200" b="0" i="0" u="none" strike="noStrike" kern="1200" baseline="0" dirty="0" smtClean="0">
                <a:solidFill>
                  <a:schemeClr val="tx1"/>
                </a:solidFill>
                <a:latin typeface="+mn-lt"/>
                <a:ea typeface="+mn-ea"/>
                <a:cs typeface="+mn-cs"/>
              </a:rPr>
              <a:t>The quantity of methane potentially recoverable from gas hydrate is large enough to have prompted, and continue to prompt,  federally-supported production tests in several countries. A transition from federal to commercial pursuit of methane from gas hydrate will require demonstrating not only that methane can be extracted from hydrate safely, but also profitably.</a:t>
            </a:r>
          </a:p>
          <a:p>
            <a:r>
              <a:rPr lang="en-US" sz="1200" b="0" i="0" u="none" strike="noStrike" kern="1200" baseline="0" dirty="0" smtClean="0">
                <a:solidFill>
                  <a:schemeClr val="tx1"/>
                </a:solidFill>
                <a:latin typeface="+mn-lt"/>
                <a:ea typeface="+mn-ea"/>
                <a:cs typeface="+mn-cs"/>
              </a:rPr>
              <a:t>Evaluating the long-term viability of a production well involves modeling the evolution of permeability in the reservoir sediments around the production well because processes reducing the flow of gas into the production well also reduce the long-term economic viability of the well.</a:t>
            </a:r>
          </a:p>
          <a:p>
            <a:r>
              <a:rPr lang="en-US" sz="1200" b="0" i="0" u="none" strike="noStrike" kern="1200" baseline="0" dirty="0" smtClean="0">
                <a:solidFill>
                  <a:schemeClr val="tx1"/>
                </a:solidFill>
                <a:latin typeface="+mn-lt"/>
                <a:ea typeface="+mn-ea"/>
                <a:cs typeface="+mn-cs"/>
              </a:rPr>
              <a:t>Fine particles, such as clays, exist nearly ubiquitously in the permafrost and marine settings that typically host gas hydrate, and these particles can react to fluid flow by migrating and clogging pore throats, reducing flow toward the production well. Many fines are also sensitive to variations in pore-fluid chemistry, and will swell in reaction to the in situ pore brine being displaced by fresh water liberated from hydrates during dissociation. Additionally, fine particles tend to collect at gas/water interfaces created by the multiphase flow of gas and water. Thus, as methane and fresh water flow from the hydrate-dissociation front toward the production well, fine particles in the reservoir sands, interbedded fine-grained layers and seal layers can be swelled, migrated (or both), potentially clogging pathways and limiting flow to the production well.</a:t>
            </a:r>
          </a:p>
          <a:p>
            <a:r>
              <a:rPr lang="en-US" sz="1200" b="0" i="0" u="none" strike="noStrike" kern="1200" baseline="0" dirty="0" smtClean="0">
                <a:solidFill>
                  <a:schemeClr val="tx1"/>
                </a:solidFill>
                <a:latin typeface="+mn-lt"/>
                <a:ea typeface="+mn-ea"/>
                <a:cs typeface="+mn-cs"/>
              </a:rPr>
              <a:t>Currently there is no quantitative link between the types or concentration of fines present, and their long-term impact on productive flow through the reservoir.</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project proposed here provides a quantitative basis for modeling how pore-water</a:t>
            </a:r>
          </a:p>
          <a:p>
            <a:r>
              <a:rPr lang="en-US" sz="1200" b="0" i="0" u="none" strike="noStrike" kern="1200" baseline="0" dirty="0" smtClean="0">
                <a:solidFill>
                  <a:schemeClr val="tx1"/>
                </a:solidFill>
                <a:latin typeface="+mn-lt"/>
                <a:ea typeface="+mn-ea"/>
                <a:cs typeface="+mn-cs"/>
              </a:rPr>
              <a:t>freshening and multiphase flow interact with fines to alter reservoir compressibility and</a:t>
            </a:r>
          </a:p>
          <a:p>
            <a:r>
              <a:rPr lang="en-US" sz="1200" b="0" i="0" u="none" strike="noStrike" kern="1200" baseline="0" dirty="0" smtClean="0">
                <a:solidFill>
                  <a:schemeClr val="tx1"/>
                </a:solidFill>
                <a:latin typeface="+mn-lt"/>
                <a:ea typeface="+mn-ea"/>
                <a:cs typeface="+mn-cs"/>
              </a:rPr>
              <a:t>permeability. The project approach includes a site-specific test of compressibility and</a:t>
            </a:r>
          </a:p>
          <a:p>
            <a:r>
              <a:rPr lang="en-US" sz="1200" b="0" i="0" u="none" strike="noStrike" kern="1200" baseline="0" dirty="0" smtClean="0">
                <a:solidFill>
                  <a:schemeClr val="tx1"/>
                </a:solidFill>
                <a:latin typeface="+mn-lt"/>
                <a:ea typeface="+mn-ea"/>
                <a:cs typeface="+mn-cs"/>
              </a:rPr>
              <a:t>permeability dependence on pore-water chemistry in sediment from a recent gas-hydrate research</a:t>
            </a:r>
          </a:p>
          <a:p>
            <a:r>
              <a:rPr lang="en-US" sz="1200" b="0" i="0" u="none" strike="noStrike" kern="1200" baseline="0" dirty="0" smtClean="0">
                <a:solidFill>
                  <a:schemeClr val="tx1"/>
                </a:solidFill>
                <a:latin typeface="+mn-lt"/>
                <a:ea typeface="+mn-ea"/>
                <a:cs typeface="+mn-cs"/>
              </a:rPr>
              <a:t>cruise offshore India (NGHP-02) where an upcoming hydrate-reservoir production test is being</a:t>
            </a:r>
          </a:p>
          <a:p>
            <a:r>
              <a:rPr lang="en-US" sz="1200" b="0" i="0" u="none" strike="noStrike" kern="1200" baseline="0" dirty="0" smtClean="0">
                <a:solidFill>
                  <a:schemeClr val="tx1"/>
                </a:solidFill>
                <a:latin typeface="+mn-lt"/>
                <a:ea typeface="+mn-ea"/>
                <a:cs typeface="+mn-cs"/>
              </a:rPr>
              <a:t>considered. To provide more broadly-applicable insight, a fundamental study of pure, single</a:t>
            </a:r>
          </a:p>
          <a:p>
            <a:r>
              <a:rPr lang="en-US" sz="1200" b="0" i="0" u="none" strike="noStrike" kern="1200" baseline="0" dirty="0" smtClean="0">
                <a:solidFill>
                  <a:schemeClr val="tx1"/>
                </a:solidFill>
                <a:latin typeface="+mn-lt"/>
                <a:ea typeface="+mn-ea"/>
                <a:cs typeface="+mn-cs"/>
              </a:rPr>
              <a:t>component fines will be conducted. The study, involving the endmembers: </a:t>
            </a:r>
            <a:r>
              <a:rPr lang="en-US" sz="1200" b="0" i="0" u="none" strike="noStrike" kern="1200" baseline="0" dirty="0" err="1" smtClean="0">
                <a:solidFill>
                  <a:schemeClr val="tx1"/>
                </a:solidFill>
                <a:latin typeface="+mn-lt"/>
                <a:ea typeface="+mn-ea"/>
                <a:cs typeface="+mn-cs"/>
              </a:rPr>
              <a:t>illite</a:t>
            </a:r>
            <a:r>
              <a:rPr lang="en-US" sz="1200" b="0" i="0" u="none" strike="noStrike" kern="1200" baseline="0" dirty="0" smtClean="0">
                <a:solidFill>
                  <a:schemeClr val="tx1"/>
                </a:solidFill>
                <a:latin typeface="+mn-lt"/>
                <a:ea typeface="+mn-ea"/>
                <a:cs typeface="+mn-cs"/>
              </a:rPr>
              <a:t>, kaolinite,</a:t>
            </a:r>
          </a:p>
          <a:p>
            <a:r>
              <a:rPr lang="en-US" sz="1200" b="0" i="0" u="none" strike="noStrike" kern="1200" baseline="0" dirty="0" smtClean="0">
                <a:solidFill>
                  <a:schemeClr val="tx1"/>
                </a:solidFill>
                <a:latin typeface="+mn-lt"/>
                <a:ea typeface="+mn-ea"/>
                <a:cs typeface="+mn-cs"/>
              </a:rPr>
              <a:t>montmorillonite (or bentonite), diatoms and silica silt is organized into three components with</a:t>
            </a:r>
          </a:p>
          <a:p>
            <a:r>
              <a:rPr lang="en-US" sz="1200" b="0" i="0" u="none" strike="noStrike" kern="1200" baseline="0" dirty="0" smtClean="0">
                <a:solidFill>
                  <a:schemeClr val="tx1"/>
                </a:solidFill>
                <a:latin typeface="+mn-lt"/>
                <a:ea typeface="+mn-ea"/>
                <a:cs typeface="+mn-cs"/>
              </a:rPr>
              <a:t>which to distinguish between chemical effects, such as fines swelling in response to pore-water</a:t>
            </a:r>
          </a:p>
          <a:p>
            <a:r>
              <a:rPr lang="en-US" sz="1200" b="0" i="0" u="none" strike="noStrike" kern="1200" baseline="0" dirty="0" smtClean="0">
                <a:solidFill>
                  <a:schemeClr val="tx1"/>
                </a:solidFill>
                <a:latin typeface="+mn-lt"/>
                <a:ea typeface="+mn-ea"/>
                <a:cs typeface="+mn-cs"/>
              </a:rPr>
              <a:t>freshening, and physical effects, such as fines migration in response to multiphase flow. The first</a:t>
            </a:r>
          </a:p>
          <a:p>
            <a:r>
              <a:rPr lang="en-US" sz="1200" b="0" i="0" u="none" strike="noStrike" kern="1200" baseline="0" dirty="0" smtClean="0">
                <a:solidFill>
                  <a:schemeClr val="tx1"/>
                </a:solidFill>
                <a:latin typeface="+mn-lt"/>
                <a:ea typeface="+mn-ea"/>
                <a:cs typeface="+mn-cs"/>
              </a:rPr>
              <a:t>experimental component measures the dependence of liquid limits on pore-water chemistry in the</a:t>
            </a:r>
          </a:p>
          <a:p>
            <a:r>
              <a:rPr lang="en-US" sz="1200" b="0" i="0" u="none" strike="noStrike" kern="1200" baseline="0" dirty="0" smtClean="0">
                <a:solidFill>
                  <a:schemeClr val="tx1"/>
                </a:solidFill>
                <a:latin typeface="+mn-lt"/>
                <a:ea typeface="+mn-ea"/>
                <a:cs typeface="+mn-cs"/>
              </a:rPr>
              <a:t>endmember fines, expressed as an electrical sensitivity index, </a:t>
            </a:r>
            <a:r>
              <a:rPr lang="en-US" sz="1200" b="0" i="1" u="none" strike="noStrike" kern="1200" baseline="0" dirty="0" smtClean="0">
                <a:solidFill>
                  <a:schemeClr val="tx1"/>
                </a:solidFill>
                <a:latin typeface="+mn-lt"/>
                <a:ea typeface="+mn-ea"/>
                <a:cs typeface="+mn-cs"/>
              </a:rPr>
              <a:t>SE</a:t>
            </a:r>
            <a:r>
              <a:rPr lang="en-US" sz="1200" b="0" i="0" u="none" strike="noStrike" kern="1200" baseline="0" dirty="0" smtClean="0">
                <a:solidFill>
                  <a:schemeClr val="tx1"/>
                </a:solidFill>
                <a:latin typeface="+mn-lt"/>
                <a:ea typeface="+mn-ea"/>
                <a:cs typeface="+mn-cs"/>
              </a:rPr>
              <a:t>, and tests the compressibility</a:t>
            </a:r>
          </a:p>
          <a:p>
            <a:r>
              <a:rPr lang="en-US" sz="1200" b="0" i="0" u="none" strike="noStrike" kern="1200" baseline="0" dirty="0" smtClean="0">
                <a:solidFill>
                  <a:schemeClr val="tx1"/>
                </a:solidFill>
                <a:latin typeface="+mn-lt"/>
                <a:ea typeface="+mn-ea"/>
                <a:cs typeface="+mn-cs"/>
              </a:rPr>
              <a:t>and permeability of the endmember fines in the presence of different pore-fluid chemistries. The</a:t>
            </a:r>
          </a:p>
          <a:p>
            <a:r>
              <a:rPr lang="en-US" sz="1200" b="0" i="0" u="none" strike="noStrike" kern="1200" baseline="0" dirty="0" smtClean="0">
                <a:solidFill>
                  <a:schemeClr val="tx1"/>
                </a:solidFill>
                <a:latin typeface="+mn-lt"/>
                <a:ea typeface="+mn-ea"/>
                <a:cs typeface="+mn-cs"/>
              </a:rPr>
              <a:t>second experimental component is a 2D microfluidic model study of fines migration and</a:t>
            </a:r>
          </a:p>
          <a:p>
            <a:r>
              <a:rPr lang="en-US" sz="1200" b="0" i="0" u="none" strike="noStrike" kern="1200" baseline="0" dirty="0" smtClean="0">
                <a:solidFill>
                  <a:schemeClr val="tx1"/>
                </a:solidFill>
                <a:latin typeface="+mn-lt"/>
                <a:ea typeface="+mn-ea"/>
                <a:cs typeface="+mn-cs"/>
              </a:rPr>
              <a:t>clogging, an objective of which will be identifying the most significant parameters responsible for</a:t>
            </a:r>
          </a:p>
          <a:p>
            <a:r>
              <a:rPr lang="en-US" sz="1200" b="0" i="0" u="none" strike="noStrike" kern="1200" baseline="0" dirty="0" smtClean="0">
                <a:solidFill>
                  <a:schemeClr val="tx1"/>
                </a:solidFill>
                <a:latin typeface="+mn-lt"/>
                <a:ea typeface="+mn-ea"/>
                <a:cs typeface="+mn-cs"/>
              </a:rPr>
              <a:t>clogging and permeability reduction. The final experimental component ties the pore-water</a:t>
            </a:r>
          </a:p>
          <a:p>
            <a:r>
              <a:rPr lang="en-US" sz="1200" b="0" i="0" u="none" strike="noStrike" kern="1200" baseline="0" dirty="0" smtClean="0">
                <a:solidFill>
                  <a:schemeClr val="tx1"/>
                </a:solidFill>
                <a:latin typeface="+mn-lt"/>
                <a:ea typeface="+mn-ea"/>
                <a:cs typeface="+mn-cs"/>
              </a:rPr>
              <a:t>sensitivity and the 2D clogging parameter studies together in a systematic 3D study of fines type,</a:t>
            </a:r>
          </a:p>
          <a:p>
            <a:r>
              <a:rPr lang="en-US" sz="1200" b="0" i="0" u="none" strike="noStrike" kern="1200" baseline="0" dirty="0" smtClean="0">
                <a:solidFill>
                  <a:schemeClr val="tx1"/>
                </a:solidFill>
                <a:latin typeface="+mn-lt"/>
                <a:ea typeface="+mn-ea"/>
                <a:cs typeface="+mn-cs"/>
              </a:rPr>
              <a:t>fines concentration, pore-water chemistry, and fluid-flow rates. For this experimental</a:t>
            </a:r>
          </a:p>
          <a:p>
            <a:r>
              <a:rPr lang="en-US" sz="1200" b="0" i="0" u="none" strike="noStrike" kern="1200" baseline="0" dirty="0" smtClean="0">
                <a:solidFill>
                  <a:schemeClr val="tx1"/>
                </a:solidFill>
                <a:latin typeface="+mn-lt"/>
                <a:ea typeface="+mn-ea"/>
                <a:cs typeface="+mn-cs"/>
              </a:rPr>
              <a:t>component, compressibility, permeability and relative permeability will be measured in fines bearing</a:t>
            </a:r>
          </a:p>
          <a:p>
            <a:r>
              <a:rPr lang="en-US" sz="1200" b="0" i="0" u="none" strike="noStrike" kern="1200" baseline="0" dirty="0" smtClean="0">
                <a:solidFill>
                  <a:schemeClr val="tx1"/>
                </a:solidFill>
                <a:latin typeface="+mn-lt"/>
                <a:ea typeface="+mn-ea"/>
                <a:cs typeface="+mn-cs"/>
              </a:rPr>
              <a:t>sands. Micro X-ray CT scanning of the specimens will provide insight as to how</a:t>
            </a:r>
          </a:p>
          <a:p>
            <a:r>
              <a:rPr lang="en-US" sz="1200" b="0" i="0" u="none" strike="noStrike" kern="1200" baseline="0" dirty="0" smtClean="0">
                <a:solidFill>
                  <a:schemeClr val="tx1"/>
                </a:solidFill>
                <a:latin typeface="+mn-lt"/>
                <a:ea typeface="+mn-ea"/>
                <a:cs typeface="+mn-cs"/>
              </a:rPr>
              <a:t>clogging, fracturing and sediment disturbance contribute to the measured </a:t>
            </a:r>
            <a:r>
              <a:rPr lang="en-US" sz="1200" b="0" i="0" u="none" strike="noStrike" kern="1200" baseline="0" dirty="0" err="1" smtClean="0">
                <a:solidFill>
                  <a:schemeClr val="tx1"/>
                </a:solidFill>
                <a:latin typeface="+mn-lt"/>
                <a:ea typeface="+mn-ea"/>
                <a:cs typeface="+mn-cs"/>
              </a:rPr>
              <a:t>geomechanical</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parameters. Together, these fundamental studies provide a quantitative database relating</a:t>
            </a:r>
          </a:p>
          <a:p>
            <a:r>
              <a:rPr lang="en-US" sz="1200" b="0" i="0" u="none" strike="noStrike" kern="1200" baseline="0" dirty="0" smtClean="0">
                <a:solidFill>
                  <a:schemeClr val="tx1"/>
                </a:solidFill>
                <a:latin typeface="+mn-lt"/>
                <a:ea typeface="+mn-ea"/>
                <a:cs typeface="+mn-cs"/>
              </a:rPr>
              <a:t>mineralogy (fines type), through their sensitivity index, </a:t>
            </a:r>
            <a:r>
              <a:rPr lang="en-US" sz="1200" b="0" i="1" u="none" strike="noStrike" kern="1200" baseline="0" dirty="0" smtClean="0">
                <a:solidFill>
                  <a:schemeClr val="tx1"/>
                </a:solidFill>
                <a:latin typeface="+mn-lt"/>
                <a:ea typeface="+mn-ea"/>
                <a:cs typeface="+mn-cs"/>
              </a:rPr>
              <a:t>SE</a:t>
            </a:r>
            <a:r>
              <a:rPr lang="en-US" sz="1200" b="0" i="0" u="none" strike="noStrike" kern="1200" baseline="0" dirty="0" smtClean="0">
                <a:solidFill>
                  <a:schemeClr val="tx1"/>
                </a:solidFill>
                <a:latin typeface="+mn-lt"/>
                <a:ea typeface="+mn-ea"/>
                <a:cs typeface="+mn-cs"/>
              </a:rPr>
              <a:t>, to estimates of compressibility,</a:t>
            </a:r>
          </a:p>
          <a:p>
            <a:r>
              <a:rPr lang="en-US" sz="1200" b="0" i="0" u="none" strike="noStrike" kern="1200" baseline="0" dirty="0" smtClean="0">
                <a:solidFill>
                  <a:schemeClr val="tx1"/>
                </a:solidFill>
                <a:latin typeface="+mn-lt"/>
                <a:ea typeface="+mn-ea"/>
                <a:cs typeface="+mn-cs"/>
              </a:rPr>
              <a:t>permeability and relative permeability in fines-bearing sediment exposed to the pore-water</a:t>
            </a:r>
          </a:p>
          <a:p>
            <a:r>
              <a:rPr lang="en-US" sz="1200" b="0" i="0" u="none" strike="noStrike" kern="1200" baseline="0" dirty="0" smtClean="0">
                <a:solidFill>
                  <a:schemeClr val="tx1"/>
                </a:solidFill>
                <a:latin typeface="+mn-lt"/>
                <a:ea typeface="+mn-ea"/>
                <a:cs typeface="+mn-cs"/>
              </a:rPr>
              <a:t>freshening and multiphase flow expected while extracting methane from hydrate in situ.</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central theme and primary impact of this project is providing a quantitative connection</a:t>
            </a:r>
          </a:p>
          <a:p>
            <a:r>
              <a:rPr lang="en-US" sz="1200" b="0" i="0" u="none" strike="noStrike" kern="1200" baseline="0" dirty="0" smtClean="0">
                <a:solidFill>
                  <a:schemeClr val="tx1"/>
                </a:solidFill>
                <a:latin typeface="+mn-lt"/>
                <a:ea typeface="+mn-ea"/>
                <a:cs typeface="+mn-cs"/>
              </a:rPr>
              <a:t>that allows researchers to connect mineralogy (fines type) and fines concentration data from a</a:t>
            </a:r>
          </a:p>
          <a:p>
            <a:r>
              <a:rPr lang="en-US" sz="1200" b="0" i="0" u="none" strike="noStrike" kern="1200" baseline="0" dirty="0" smtClean="0">
                <a:solidFill>
                  <a:schemeClr val="tx1"/>
                </a:solidFill>
                <a:latin typeface="+mn-lt"/>
                <a:ea typeface="+mn-ea"/>
                <a:cs typeface="+mn-cs"/>
              </a:rPr>
              <a:t>given site into an estimate of the long-term evolution of reservoir permeability due to the</a:t>
            </a:r>
          </a:p>
          <a:p>
            <a:r>
              <a:rPr lang="en-US" sz="1200" b="0" i="0" u="none" strike="noStrike" kern="1200" baseline="0" dirty="0" smtClean="0">
                <a:solidFill>
                  <a:schemeClr val="tx1"/>
                </a:solidFill>
                <a:latin typeface="+mn-lt"/>
                <a:ea typeface="+mn-ea"/>
                <a:cs typeface="+mn-cs"/>
              </a:rPr>
              <a:t>presence of those fines. Though the site-specific study will produce data of immediate use to the</a:t>
            </a:r>
          </a:p>
          <a:p>
            <a:r>
              <a:rPr lang="en-US" sz="1200" b="0" i="0" u="none" strike="noStrike" kern="1200" baseline="0" dirty="0" smtClean="0">
                <a:solidFill>
                  <a:schemeClr val="tx1"/>
                </a:solidFill>
                <a:latin typeface="+mn-lt"/>
                <a:ea typeface="+mn-ea"/>
                <a:cs typeface="+mn-cs"/>
              </a:rPr>
              <a:t>ongoing production test plans offshore India, a full understanding of the role of fines in the long term</a:t>
            </a:r>
          </a:p>
          <a:p>
            <a:r>
              <a:rPr lang="en-US" sz="1200" b="0" i="0" u="none" strike="noStrike" kern="1200" baseline="0" dirty="0" smtClean="0">
                <a:solidFill>
                  <a:schemeClr val="tx1"/>
                </a:solidFill>
                <a:latin typeface="+mn-lt"/>
                <a:ea typeface="+mn-ea"/>
                <a:cs typeface="+mn-cs"/>
              </a:rPr>
              <a:t>evolution of reservoir permeability requires a fundamental study over a full suite of fines</a:t>
            </a:r>
          </a:p>
          <a:p>
            <a:r>
              <a:rPr lang="en-US" sz="1200" b="0" i="0" u="none" strike="noStrike" kern="1200" baseline="0" dirty="0" smtClean="0">
                <a:solidFill>
                  <a:schemeClr val="tx1"/>
                </a:solidFill>
                <a:latin typeface="+mn-lt"/>
                <a:ea typeface="+mn-ea"/>
                <a:cs typeface="+mn-cs"/>
              </a:rPr>
              <a:t>types and testing conditions.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first component of the fundamental study, measuring the sensitivity of a range of fines to pore-water chemistry, has an impact beyond the hydrate community. The study provides a new method of classifying fine-grained material. Current soil classification schemes do not capture information about property changes resulting from pore water chemistry changes. This omission can result in misleading mineralogy-based property estimates applied to fluid-replacement applications ranging from methane extraction from</a:t>
            </a:r>
          </a:p>
          <a:p>
            <a:r>
              <a:rPr lang="en-US" sz="1200" b="0" i="0" u="none" strike="noStrike" kern="1200" baseline="0" dirty="0" smtClean="0">
                <a:solidFill>
                  <a:schemeClr val="tx1"/>
                </a:solidFill>
                <a:latin typeface="+mn-lt"/>
                <a:ea typeface="+mn-ea"/>
                <a:cs typeface="+mn-cs"/>
              </a:rPr>
              <a:t>hydrates to water-flooding of oil reservoirs, CO2 sequestration and even soil stability predictions in areas affected by groundwater pollution. This study addresses that knowledge gap. The second component of the fundamental study, microfluidic model tests of fines clogging in 2D porous media, impacts the hydrate community as well as oil recovery, CO2 sequestration and other multiphase flow applications by showing how significant the type of fines present is, relative to the significance of fines of any kind concentrating at fluid/fluid interfaces, in terms of clogging and permeability reduction. If interfacial mechanisms dominate the clogging process and fines type can be largely ignored, this would greatly simplify the prediction of reservoir permeability over time. The third component of the fundamental study, compressibility evolution in fines-bearing sands, contributes to reservoir behavior predictions in two ways: the study of clog fracturing provides an initial indication as to the effectiveness of a mechanism that could be exploited to mitigate a portion of the permeability loss due to fines clogging; the systematic study over the full range of fines and fines concentrations adds to the fines pore-water sensitivity results to provide a database with which to link mineralogy and fines concentration data to compressibility and permeability in fines-bearing sands. The site-specific results from the NGHP-02 portion of this project will be used to evaluate the effectiveness of this fundamental database in predicting the compressibility and permeability parameters which influence a reservoir’s productivity over the life of a production well.</a:t>
            </a:r>
            <a:endParaRPr lang="en-US" b="1" dirty="0" smtClean="0"/>
          </a:p>
          <a:p>
            <a:endParaRPr lang="en-US" b="1" dirty="0" smtClean="0"/>
          </a:p>
          <a:p>
            <a:r>
              <a:rPr lang="en-US" b="1" dirty="0" smtClean="0"/>
              <a:t>Image sources:</a:t>
            </a: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https://www.flickr.com/photos/departmentofenergy/26658462524/in/photolist-cqfTdy-cqfTJU-nKXQZq-hxjhUr-jQYTcR-jQYSwx-hxjhfv-hxjfKC-hxjfLu-hxjixR-hxmiTV-hxjhva-fEQKzt-H31BJj-H3b77x-H37p9s-HUVHaW-Hp5GVL-GC7DJc-HrbpuZ-w2g2K5-HXSsBV-GiX33X-GgCyPY-GnuPZS-HGANXW-JCQKZF-JCLUqg-JtQvLw-JCz3PV-GYqJAG-Jzx8Ww-HfQX9f-mqA7xc-GBHA9d-mqA7bk-HiWu3k-L8qDFm-LhH1Pk-Km6DDX-K7KLYq</a:t>
            </a:r>
            <a:endParaRPr lang="en-US" b="0" dirty="0" smtClean="0"/>
          </a:p>
        </p:txBody>
      </p:sp>
      <p:sp>
        <p:nvSpPr>
          <p:cNvPr id="4" name="Slide Number Placeholder 3"/>
          <p:cNvSpPr>
            <a:spLocks noGrp="1"/>
          </p:cNvSpPr>
          <p:nvPr>
            <p:ph type="sldNum" sz="quarter" idx="10"/>
          </p:nvPr>
        </p:nvSpPr>
        <p:spPr/>
        <p:txBody>
          <a:bodyPr/>
          <a:lstStyle/>
          <a:p>
            <a:fld id="{A7252AE0-6C92-1648-9116-486D95AAC149}" type="slidenum">
              <a:rPr lang="en-US" smtClean="0"/>
              <a:t>3</a:t>
            </a:fld>
            <a:endParaRPr lang="en-US" dirty="0"/>
          </a:p>
        </p:txBody>
      </p:sp>
    </p:spTree>
    <p:extLst>
      <p:ext uri="{BB962C8B-B14F-4D97-AF65-F5344CB8AC3E}">
        <p14:creationId xmlns:p14="http://schemas.microsoft.com/office/powerpoint/2010/main" val="4088087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Depressurization is typically used in order to extract methane from gas hydrates, but it may cause </a:t>
            </a:r>
            <a:r>
              <a:rPr lang="en-US" sz="1200" b="0" i="0" u="none" strike="noStrike" kern="1200" baseline="0" dirty="0" err="1" smtClean="0">
                <a:solidFill>
                  <a:schemeClr val="tx1"/>
                </a:solidFill>
                <a:latin typeface="+mn-lt"/>
                <a:ea typeface="+mn-ea"/>
                <a:cs typeface="+mn-cs"/>
              </a:rPr>
              <a:t>geomechanical</a:t>
            </a:r>
            <a:r>
              <a:rPr lang="en-US" sz="1200" b="0" i="0" u="none" strike="noStrike" kern="1200" baseline="0" dirty="0" smtClean="0">
                <a:solidFill>
                  <a:schemeClr val="tx1"/>
                </a:solidFill>
                <a:latin typeface="+mn-lt"/>
                <a:ea typeface="+mn-ea"/>
                <a:cs typeface="+mn-cs"/>
              </a:rPr>
              <a:t> problems such as subsidence, well failure, sanding, and fracturing. To predict reservoir behavior accurately, numerical modeling as well as advanced experiments that can properly reflect field-conditions is needed.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project will focus on: 1.) advanced laboratory experiments, 2.) rigorous modeling and validation of the computer codes, and 3.) prediction from field-wide simulation. For the experimental study, we will consider various scales of depressurization tests, which can reflect the physical conditions of the </a:t>
            </a:r>
            <a:r>
              <a:rPr lang="en-US" sz="1200" b="0" i="0" u="none" strike="noStrike" kern="1200" baseline="0" dirty="0" err="1" smtClean="0">
                <a:solidFill>
                  <a:schemeClr val="tx1"/>
                </a:solidFill>
                <a:latin typeface="+mn-lt"/>
                <a:ea typeface="+mn-ea"/>
                <a:cs typeface="+mn-cs"/>
              </a:rPr>
              <a:t>Ulleung</a:t>
            </a:r>
            <a:r>
              <a:rPr lang="en-US" sz="1200" b="0" i="0" u="none" strike="noStrike" kern="1200" baseline="0" dirty="0" smtClean="0">
                <a:solidFill>
                  <a:schemeClr val="tx1"/>
                </a:solidFill>
                <a:latin typeface="+mn-lt"/>
                <a:ea typeface="+mn-ea"/>
                <a:cs typeface="+mn-cs"/>
              </a:rPr>
              <a:t> Basin area. Also, we will perform additional laboratory experiments to identify </a:t>
            </a:r>
            <a:r>
              <a:rPr lang="en-US" sz="1200" b="0" i="0" u="none" strike="noStrike" kern="1200" baseline="0" dirty="0" err="1" smtClean="0">
                <a:solidFill>
                  <a:schemeClr val="tx1"/>
                </a:solidFill>
                <a:latin typeface="+mn-lt"/>
                <a:ea typeface="+mn-ea"/>
                <a:cs typeface="+mn-cs"/>
              </a:rPr>
              <a:t>geomechanical</a:t>
            </a:r>
            <a:r>
              <a:rPr lang="en-US" sz="1200" b="0" i="0" u="none" strike="noStrike" kern="1200" baseline="0" dirty="0" smtClean="0">
                <a:solidFill>
                  <a:schemeClr val="tx1"/>
                </a:solidFill>
                <a:latin typeface="+mn-lt"/>
                <a:ea typeface="+mn-ea"/>
                <a:cs typeface="+mn-cs"/>
              </a:rPr>
              <a:t> responses induced by  effective stress change, sanding, formation of secondary hydrates and capillary pressure.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 numerical simulation, a coupled flow-</a:t>
            </a:r>
            <a:r>
              <a:rPr lang="en-US" sz="1200" b="0" i="0" u="none" strike="noStrike" kern="1200" baseline="0" dirty="0" err="1" smtClean="0">
                <a:solidFill>
                  <a:schemeClr val="tx1"/>
                </a:solidFill>
                <a:latin typeface="+mn-lt"/>
                <a:ea typeface="+mn-ea"/>
                <a:cs typeface="+mn-cs"/>
              </a:rPr>
              <a:t>geomechanics</a:t>
            </a:r>
            <a:r>
              <a:rPr lang="en-US" sz="1200" b="0" i="0" u="none" strike="noStrike" kern="1200" baseline="0" dirty="0" smtClean="0">
                <a:solidFill>
                  <a:schemeClr val="tx1"/>
                </a:solidFill>
                <a:latin typeface="+mn-lt"/>
                <a:ea typeface="+mn-ea"/>
                <a:cs typeface="+mn-cs"/>
              </a:rPr>
              <a:t> simulator, T+MAM, in order to accurately model induced changes by depressurization and/or gas replacement, will be employed. We will develop additional capabilities for large deformation, strong capillarity, frost heave, induced fracturing, and enhanced permeability. Then, T+MAM will be validated with the aforementioned experimental data of coupled flow and </a:t>
            </a:r>
            <a:r>
              <a:rPr lang="en-US" sz="1200" b="0" i="0" u="none" strike="noStrike" kern="1200" baseline="0" dirty="0" err="1" smtClean="0">
                <a:solidFill>
                  <a:schemeClr val="tx1"/>
                </a:solidFill>
                <a:latin typeface="+mn-lt"/>
                <a:ea typeface="+mn-ea"/>
                <a:cs typeface="+mn-cs"/>
              </a:rPr>
              <a:t>geomechanics</a:t>
            </a:r>
            <a:r>
              <a:rPr lang="en-US" sz="1200" b="0" i="0" u="none" strike="noStrike" kern="1200" baseline="0" dirty="0" smtClean="0">
                <a:solidFill>
                  <a:schemeClr val="tx1"/>
                </a:solidFill>
                <a:latin typeface="+mn-lt"/>
                <a:ea typeface="+mn-ea"/>
                <a:cs typeface="+mn-cs"/>
              </a:rPr>
              <a:t>. In addition, we will extend the capability of the flow simulator to consider gas replacement, i.e., exchange between gas mixture and methane in hydrates. We will perform molecular simulation in order to capture accurate thermodynamic behavior of gas replacement, which can construct constitutive relationships for the reservoir flow simulation.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Finally, we will apply the serial and parallel T+MAM to the fields of the </a:t>
            </a:r>
            <a:r>
              <a:rPr lang="en-US" sz="1200" b="0" i="0" u="none" strike="noStrike" kern="1200" baseline="0" dirty="0" err="1" smtClean="0">
                <a:solidFill>
                  <a:schemeClr val="tx1"/>
                </a:solidFill>
                <a:latin typeface="+mn-lt"/>
                <a:ea typeface="+mn-ea"/>
                <a:cs typeface="+mn-cs"/>
              </a:rPr>
              <a:t>Ulleung</a:t>
            </a:r>
            <a:r>
              <a:rPr lang="en-US" sz="1200" b="0" i="0" u="none" strike="noStrike" kern="1200" baseline="0" dirty="0" smtClean="0">
                <a:solidFill>
                  <a:schemeClr val="tx1"/>
                </a:solidFill>
                <a:latin typeface="+mn-lt"/>
                <a:ea typeface="+mn-ea"/>
                <a:cs typeface="+mn-cs"/>
              </a:rPr>
              <a:t> Basin and PBU-L106/</a:t>
            </a:r>
            <a:r>
              <a:rPr lang="en-US" sz="1200" b="0" i="0" u="none" strike="noStrike" kern="1200" baseline="0" dirty="0" err="1" smtClean="0">
                <a:solidFill>
                  <a:schemeClr val="tx1"/>
                </a:solidFill>
                <a:latin typeface="+mn-lt"/>
                <a:ea typeface="+mn-ea"/>
                <a:cs typeface="+mn-cs"/>
              </a:rPr>
              <a:t>Ignik</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Sikumi</a:t>
            </a:r>
            <a:r>
              <a:rPr lang="en-US" sz="1200" b="0" i="0" u="none" strike="noStrike" kern="1200" baseline="0" dirty="0" smtClean="0">
                <a:solidFill>
                  <a:schemeClr val="tx1"/>
                </a:solidFill>
                <a:latin typeface="+mn-lt"/>
                <a:ea typeface="+mn-ea"/>
                <a:cs typeface="+mn-cs"/>
              </a:rPr>
              <a:t>. We will first specifically perform in-depth analysis on </a:t>
            </a:r>
            <a:r>
              <a:rPr lang="en-US" sz="1200" b="0" i="0" u="none" strike="noStrike" kern="1200" baseline="0" dirty="0" err="1" smtClean="0">
                <a:solidFill>
                  <a:schemeClr val="tx1"/>
                </a:solidFill>
                <a:latin typeface="+mn-lt"/>
                <a:ea typeface="+mn-ea"/>
                <a:cs typeface="+mn-cs"/>
              </a:rPr>
              <a:t>geomechanical</a:t>
            </a:r>
            <a:r>
              <a:rPr lang="en-US" sz="1200" b="0" i="0" u="none" strike="noStrike" kern="1200" baseline="0" dirty="0" smtClean="0">
                <a:solidFill>
                  <a:schemeClr val="tx1"/>
                </a:solidFill>
                <a:latin typeface="+mn-lt"/>
                <a:ea typeface="+mn-ea"/>
                <a:cs typeface="+mn-cs"/>
              </a:rPr>
              <a:t> behavior of the </a:t>
            </a:r>
            <a:r>
              <a:rPr lang="en-US" sz="1200" b="0" i="0" u="none" strike="noStrike" kern="1200" baseline="0" dirty="0" err="1" smtClean="0">
                <a:solidFill>
                  <a:schemeClr val="tx1"/>
                </a:solidFill>
                <a:latin typeface="+mn-lt"/>
                <a:ea typeface="+mn-ea"/>
                <a:cs typeface="+mn-cs"/>
              </a:rPr>
              <a:t>Ulleung</a:t>
            </a:r>
            <a:r>
              <a:rPr lang="en-US" sz="1200" b="0" i="0" u="none" strike="noStrike" kern="1200" baseline="0" dirty="0" smtClean="0">
                <a:solidFill>
                  <a:schemeClr val="tx1"/>
                </a:solidFill>
                <a:latin typeface="+mn-lt"/>
                <a:ea typeface="+mn-ea"/>
                <a:cs typeface="+mn-cs"/>
              </a:rPr>
              <a:t> Basin and PBU-L106 areas. For both areas, we will revisit previous numerical simulations, focusing on potential plastic failure and sanding. Additionally, we will investigate the potential for gas replacement for both fields, which might reduce </a:t>
            </a:r>
            <a:r>
              <a:rPr lang="en-US" sz="1200" b="0" i="0" u="none" strike="noStrike" kern="1200" baseline="0" dirty="0" err="1" smtClean="0">
                <a:solidFill>
                  <a:schemeClr val="tx1"/>
                </a:solidFill>
                <a:latin typeface="+mn-lt"/>
                <a:ea typeface="+mn-ea"/>
                <a:cs typeface="+mn-cs"/>
              </a:rPr>
              <a:t>geomechanical</a:t>
            </a:r>
            <a:r>
              <a:rPr lang="en-US" sz="1200" b="0" i="0" u="none" strike="noStrike" kern="1200" baseline="0" dirty="0" smtClean="0">
                <a:solidFill>
                  <a:schemeClr val="tx1"/>
                </a:solidFill>
                <a:latin typeface="+mn-lt"/>
                <a:ea typeface="+mn-ea"/>
                <a:cs typeface="+mn-cs"/>
              </a:rPr>
              <a:t> hazards and waste water.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proposed research is based on international collaboration between the United States (Texas A&amp;M University, Lawrence Berkeley National Laboratory) and South Korea (Korea Institute of Geoscience and Mineral Resources). Thus, the research outcomes can directly be used for development of the </a:t>
            </a:r>
            <a:r>
              <a:rPr lang="en-US" sz="1200" b="0" i="0" u="none" strike="noStrike" kern="1200" baseline="0" dirty="0" err="1" smtClean="0">
                <a:solidFill>
                  <a:schemeClr val="tx1"/>
                </a:solidFill>
                <a:latin typeface="+mn-lt"/>
                <a:ea typeface="+mn-ea"/>
                <a:cs typeface="+mn-cs"/>
              </a:rPr>
              <a:t>Ulleung</a:t>
            </a:r>
            <a:r>
              <a:rPr lang="en-US" sz="1200" b="0" i="0" u="none" strike="noStrike" kern="1200" baseline="0" dirty="0" smtClean="0">
                <a:solidFill>
                  <a:schemeClr val="tx1"/>
                </a:solidFill>
                <a:latin typeface="+mn-lt"/>
                <a:ea typeface="+mn-ea"/>
                <a:cs typeface="+mn-cs"/>
              </a:rPr>
              <a:t> Basin in South Korea and PBU-L106/</a:t>
            </a:r>
            <a:r>
              <a:rPr lang="en-US" sz="1200" b="0" i="0" u="none" strike="noStrike" kern="1200" baseline="0" dirty="0" err="1" smtClean="0">
                <a:solidFill>
                  <a:schemeClr val="tx1"/>
                </a:solidFill>
                <a:latin typeface="+mn-lt"/>
                <a:ea typeface="+mn-ea"/>
                <a:cs typeface="+mn-cs"/>
              </a:rPr>
              <a:t>Ignik</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Sikumi</a:t>
            </a:r>
            <a:r>
              <a:rPr lang="en-US" sz="1200" b="0" i="0" u="none" strike="noStrike" kern="1200" baseline="0" dirty="0" smtClean="0">
                <a:solidFill>
                  <a:schemeClr val="tx1"/>
                </a:solidFill>
                <a:latin typeface="+mn-lt"/>
                <a:ea typeface="+mn-ea"/>
                <a:cs typeface="+mn-cs"/>
              </a:rPr>
              <a:t> in Alaska, US. Broadly, the field-oriented experiments of the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Ulleung</a:t>
            </a:r>
            <a:r>
              <a:rPr lang="en-US" sz="1200" b="0" i="0" u="none" strike="noStrike" kern="1200" baseline="0" dirty="0" smtClean="0">
                <a:solidFill>
                  <a:schemeClr val="tx1"/>
                </a:solidFill>
                <a:latin typeface="+mn-lt"/>
                <a:ea typeface="+mn-ea"/>
                <a:cs typeface="+mn-cs"/>
              </a:rPr>
              <a:t> Basin will be able to interpret complex physical process in other oceanic gas hydrate deposits clearly. More importantly, the developed coupled flow-</a:t>
            </a:r>
            <a:r>
              <a:rPr lang="en-US" sz="1200" b="0" i="0" u="none" strike="noStrike" kern="1200" baseline="0" dirty="0" err="1" smtClean="0">
                <a:solidFill>
                  <a:schemeClr val="tx1"/>
                </a:solidFill>
                <a:latin typeface="+mn-lt"/>
                <a:ea typeface="+mn-ea"/>
                <a:cs typeface="+mn-cs"/>
              </a:rPr>
              <a:t>geomechanics</a:t>
            </a:r>
            <a:r>
              <a:rPr lang="en-US" sz="1200" b="0" i="0" u="none" strike="noStrike" kern="1200" baseline="0" dirty="0" smtClean="0">
                <a:solidFill>
                  <a:schemeClr val="tx1"/>
                </a:solidFill>
                <a:latin typeface="+mn-lt"/>
                <a:ea typeface="+mn-ea"/>
                <a:cs typeface="+mn-cs"/>
              </a:rPr>
              <a:t> simulator, T+MAM, will be available to other non-profit organization or academic institutions for the research of gas hydrate deposits. </a:t>
            </a:r>
            <a:endParaRPr lang="en-US" b="1" dirty="0" smtClean="0"/>
          </a:p>
          <a:p>
            <a:endParaRPr lang="en-US" b="1" dirty="0" smtClean="0"/>
          </a:p>
          <a:p>
            <a:r>
              <a:rPr lang="en-US" b="1" dirty="0" smtClean="0"/>
              <a:t>Image sources:</a:t>
            </a: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https://www.flickr.com/photos/usgeologicalsurvey/10554252504/in/photolist-ogvPnb-h5DiyL-qFUErS</a:t>
            </a:r>
            <a:endParaRPr lang="en-US" b="0" dirty="0" smtClean="0"/>
          </a:p>
        </p:txBody>
      </p:sp>
      <p:sp>
        <p:nvSpPr>
          <p:cNvPr id="4" name="Slide Number Placeholder 3"/>
          <p:cNvSpPr>
            <a:spLocks noGrp="1"/>
          </p:cNvSpPr>
          <p:nvPr>
            <p:ph type="sldNum" sz="quarter" idx="10"/>
          </p:nvPr>
        </p:nvSpPr>
        <p:spPr/>
        <p:txBody>
          <a:bodyPr/>
          <a:lstStyle/>
          <a:p>
            <a:fld id="{A7252AE0-6C92-1648-9116-486D95AAC149}" type="slidenum">
              <a:rPr lang="en-US" smtClean="0"/>
              <a:t>4</a:t>
            </a:fld>
            <a:endParaRPr lang="en-US" dirty="0"/>
          </a:p>
        </p:txBody>
      </p:sp>
    </p:spTree>
    <p:extLst>
      <p:ext uri="{BB962C8B-B14F-4D97-AF65-F5344CB8AC3E}">
        <p14:creationId xmlns:p14="http://schemas.microsoft.com/office/powerpoint/2010/main" val="855482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Project Abstract:</a:t>
            </a:r>
          </a:p>
          <a:p>
            <a:endParaRPr lang="en-US" b="1" dirty="0" smtClean="0"/>
          </a:p>
          <a:p>
            <a:r>
              <a:rPr lang="en-US" sz="1200" b="1" i="0" u="none" strike="noStrike" kern="1200" baseline="0" dirty="0" smtClean="0">
                <a:solidFill>
                  <a:schemeClr val="tx1"/>
                </a:solidFill>
                <a:latin typeface="+mn-lt"/>
                <a:ea typeface="+mn-ea"/>
                <a:cs typeface="+mn-cs"/>
              </a:rPr>
              <a:t>Project Objectives:</a:t>
            </a:r>
          </a:p>
          <a:p>
            <a:r>
              <a:rPr lang="en-US" sz="1200" b="0" i="0" u="none" strike="noStrike" kern="1200" baseline="0" dirty="0" smtClean="0">
                <a:solidFill>
                  <a:schemeClr val="tx1"/>
                </a:solidFill>
                <a:latin typeface="+mn-lt"/>
                <a:ea typeface="+mn-ea"/>
                <a:cs typeface="+mn-cs"/>
              </a:rPr>
              <a:t>We propose an interdisciplinary, multi‐scale, experimental investigation of flow properties in coarse‐grained hydrate reservoirs. Our ultimate objective is to provide a systematic understanding of relative permeability and dissipation behavior in these reservoirs. The results will inform reservoir simulation efforts, which will be critical to determining the viability of the coarse‐grained hydrate reservoir as an energy resource. We will perform our investigation at the </a:t>
            </a:r>
            <a:r>
              <a:rPr lang="it-IT" sz="1200" b="0" i="0" u="none" strike="noStrike" kern="1200" baseline="0" dirty="0" smtClean="0">
                <a:solidFill>
                  <a:schemeClr val="tx1"/>
                </a:solidFill>
                <a:latin typeface="+mn-lt"/>
                <a:ea typeface="+mn-ea"/>
                <a:cs typeface="+mn-cs"/>
              </a:rPr>
              <a:t>macro‐ (core) and micro‐ (pore) scale.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At the macro‐ (core) scale, we will: 1) measure the relative permeability of the hydrate reservoir to gas and water flow in the presence of hydrate at various pore saturations; and 2) depressurize the hydrate reservoir at a range of initial saturations to observe mass transport and at what time scale local equilibrium describes disassociation behavior. Simultaneously, at the micro (pore) scale, we will 1) use micro‐CT to observe the habit of the hydrate, gas, and water phases within the pore space at a range of initial saturations and then image the evolution of these habits during dissociation, and 2) use optical micro‐Raman Spectroscopy to image phases and molecules/salinity present both at initial saturations and at stages of dissociation. We will use our micro‐scale observations to inform our macro‐scale observations of relative permeability and dissipation behavior.</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Project Description &amp; Methods:</a:t>
            </a:r>
          </a:p>
          <a:p>
            <a:r>
              <a:rPr lang="en-US" sz="1200" b="0" i="0" u="none" strike="noStrike" kern="1200" baseline="0" dirty="0" smtClean="0">
                <a:solidFill>
                  <a:schemeClr val="tx1"/>
                </a:solidFill>
                <a:latin typeface="+mn-lt"/>
                <a:ea typeface="+mn-ea"/>
                <a:cs typeface="+mn-cs"/>
              </a:rPr>
              <a:t>This 36 month project will be conducted in two phases that will last 18 months each. In </a:t>
            </a:r>
            <a:r>
              <a:rPr lang="en-US" sz="1200" b="1" i="0" u="none" strike="noStrike" kern="1200" baseline="0" dirty="0" smtClean="0">
                <a:solidFill>
                  <a:schemeClr val="tx1"/>
                </a:solidFill>
                <a:latin typeface="+mn-lt"/>
                <a:ea typeface="+mn-ea"/>
                <a:cs typeface="+mn-cs"/>
              </a:rPr>
              <a:t>Phase 1</a:t>
            </a:r>
            <a:r>
              <a:rPr lang="en-US" sz="1200" b="0" i="0" u="none" strike="noStrike" kern="1200" baseline="0" dirty="0" smtClean="0">
                <a:solidFill>
                  <a:schemeClr val="tx1"/>
                </a:solidFill>
                <a:latin typeface="+mn-lt"/>
                <a:ea typeface="+mn-ea"/>
                <a:cs typeface="+mn-cs"/>
              </a:rPr>
              <a:t>, we will first demonstrate our ability to systematically manufacture sand‐pack hydrate samples at a range of hydrate saturations. We will then 1) measure the permeability of the hydrate‐saturated sand pack flow of a single phase (water or gas), 2) depressurize the hydrate-saturated sand packs and observe the kinetic (time‐dependent) behavior. Simultaneously we will build a micro‐CT pressure container and a micro‐Raman Spectroscopy chamber to image the pore‐scale habit, phases, and pore fluid chemistry of our sand‐pack hydrate samples. We will then make these observations on our hydrate‐saturated sand‐packs.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a:t>
            </a:r>
            <a:r>
              <a:rPr lang="en-US" sz="1200" b="1" i="0" u="none" strike="noStrike" kern="1200" baseline="0" dirty="0" smtClean="0">
                <a:solidFill>
                  <a:schemeClr val="tx1"/>
                </a:solidFill>
                <a:latin typeface="+mn-lt"/>
                <a:ea typeface="+mn-ea"/>
                <a:cs typeface="+mn-cs"/>
              </a:rPr>
              <a:t>Phase 2</a:t>
            </a:r>
            <a:r>
              <a:rPr lang="en-US" sz="1200" b="0" i="0" u="none" strike="noStrike" kern="1200" baseline="0" dirty="0" smtClean="0">
                <a:solidFill>
                  <a:schemeClr val="tx1"/>
                </a:solidFill>
                <a:latin typeface="+mn-lt"/>
                <a:ea typeface="+mn-ea"/>
                <a:cs typeface="+mn-cs"/>
              </a:rPr>
              <a:t>, we will measure relative permeability to water and gas in the presence of hydrate in sand‐packs using co‐injection of water and gas. We will also extend our measurements from sand‐pack models of hydrate to observations of actual Gulf of Mexico material. We will also measure relative permeability in intact samples to be recovered from the upcoming Gulf of Mexico 2017 hydrate coring expedition. We will also perform dissipation experiments on intact Gulf of Mexico pressure cores. At the micro‐scale we will perform micro‐Raman and micro‐Ct imaging on hydrate samples composed from Gulf of Mexico sediment.</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Project Impact:</a:t>
            </a:r>
          </a:p>
          <a:p>
            <a:r>
              <a:rPr lang="en-US" sz="1200" b="0" i="0" u="none" strike="noStrike" kern="1200" baseline="0" dirty="0" smtClean="0">
                <a:solidFill>
                  <a:schemeClr val="tx1"/>
                </a:solidFill>
                <a:latin typeface="+mn-lt"/>
                <a:ea typeface="+mn-ea"/>
                <a:cs typeface="+mn-cs"/>
              </a:rPr>
              <a:t>Methane hydrates within coarse‐grained marine reservoirs are a potentially enormous reservoir for methane. Previous and ongoing efforts are characterizing the concentration, distribution, and nature of these deposits. Now, the critical question is whether these hydrate reservoirs can be efficiently and environmentally produced. One of the most fundamental questions we must answer is how these reservoirs respond to perturbation induced by production. Perhaps the most critical behavior that we must understand is how the flow properties evolve during production: 1) what is the relative permeability of gas and water in the presence of hydrate? and 2) what are the local time non‐equilibrium behaviors that occur during perturbation? By answering these questions, this project will provide critical input to reservoir simulation efforts, which will help determine the viability of the hydrate resource. Furthermore, insights gained through this study may guide production strategies for this resource.</a:t>
            </a:r>
            <a:endParaRPr lang="en-US" b="1" dirty="0" smtClean="0"/>
          </a:p>
          <a:p>
            <a:endParaRPr lang="en-US" b="1" dirty="0" smtClean="0"/>
          </a:p>
          <a:p>
            <a:r>
              <a:rPr lang="en-US" b="1" dirty="0" smtClean="0"/>
              <a:t>Image sources:</a:t>
            </a: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https://www.flickr.com/photos/noaaphotolib/5277864244/in/photolist-93orao-fQaJT6-8DcnYd-8DDouy-93or2E-8DDwdG-fUSXdp-93kigc-8EMk6y-8S57Mx-fQtUVU-w9c4LZ-8DtThw-8DcH4h-8TVr3b-8MVo7a-8DqMqx-93kimr-8S5aMi-jddves-8LWPqs-fQv2p3-8DcGWm-fNyTbz-8NJFHo-93kj3r-fNyT3x-fQcnVR-93oSbw-8RMCNK-fQbrST-8MVm7x-fQbtgx-fK67he-93kj4i-8TVrpL-8D9zE1-9gFhiA-fQtY5j-8LSyZm-fQdkF2-8TVpMC-fKf4x2-fKnvr7-8TSjqP-8TSjtP-9hfa5S-fQt2yS-fKwxt1-fQbChg</a:t>
            </a:r>
            <a:endParaRPr lang="en-US" b="0" dirty="0" smtClean="0"/>
          </a:p>
        </p:txBody>
      </p:sp>
      <p:sp>
        <p:nvSpPr>
          <p:cNvPr id="4" name="Slide Number Placeholder 3"/>
          <p:cNvSpPr>
            <a:spLocks noGrp="1"/>
          </p:cNvSpPr>
          <p:nvPr>
            <p:ph type="sldNum" sz="quarter" idx="10"/>
          </p:nvPr>
        </p:nvSpPr>
        <p:spPr/>
        <p:txBody>
          <a:bodyPr/>
          <a:lstStyle/>
          <a:p>
            <a:fld id="{A7252AE0-6C92-1648-9116-486D95AAC149}" type="slidenum">
              <a:rPr lang="en-US" smtClean="0"/>
              <a:t>5</a:t>
            </a:fld>
            <a:endParaRPr lang="en-US" dirty="0"/>
          </a:p>
        </p:txBody>
      </p:sp>
    </p:spTree>
    <p:extLst>
      <p:ext uri="{BB962C8B-B14F-4D97-AF65-F5344CB8AC3E}">
        <p14:creationId xmlns:p14="http://schemas.microsoft.com/office/powerpoint/2010/main" val="2247657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 sources:</a:t>
            </a:r>
          </a:p>
          <a:p>
            <a:r>
              <a:rPr lang="en-US" b="0" i="0" baseline="0" dirty="0" smtClean="0"/>
              <a:t>https://www.flickr.com/photos/noaaphotolib/9730830221/in/photolist-fPT3NR-fNK31d-8Da43T-93mjuz-fUBmYn-93mkQX-93mk6D-fKJPtT-fNJ1yb-fKJNu4-fPT3hc-93mTMZ-fQbKTy-93mnUH-fUA5Ro-fL2reW-93pro5-jdbzvf-93prAf-fPSYnn-93mk4r-93osk1-93mngp-93mo7n-fNsZwe-fNsqKn-fQbLsy-jd9kmD-fQbJZ1-8MVnhZ-fPT6mX-93mjjk-fQbJU5-fNK933-fNr4tk-93pvHN-fPUFit-fNHBWQ-fPUW2H-fNHF8G-8MYtFo-fQbKhu-9fcqzU-8MVeQx-8JHtGa-fQaBmf-fJg3Dj-8MYtMy-93pvfs-fUBfKH</a:t>
            </a:r>
            <a:endParaRPr lang="en-US" b="0" dirty="0" smtClean="0"/>
          </a:p>
        </p:txBody>
      </p:sp>
      <p:sp>
        <p:nvSpPr>
          <p:cNvPr id="4" name="Slide Number Placeholder 3"/>
          <p:cNvSpPr>
            <a:spLocks noGrp="1"/>
          </p:cNvSpPr>
          <p:nvPr>
            <p:ph type="sldNum" sz="quarter" idx="10"/>
          </p:nvPr>
        </p:nvSpPr>
        <p:spPr/>
        <p:txBody>
          <a:bodyPr/>
          <a:lstStyle/>
          <a:p>
            <a:fld id="{A7252AE0-6C92-1648-9116-486D95AAC149}" type="slidenum">
              <a:rPr lang="en-US" smtClean="0"/>
              <a:t>6</a:t>
            </a:fld>
            <a:endParaRPr lang="en-US" dirty="0"/>
          </a:p>
        </p:txBody>
      </p:sp>
    </p:spTree>
    <p:extLst>
      <p:ext uri="{BB962C8B-B14F-4D97-AF65-F5344CB8AC3E}">
        <p14:creationId xmlns:p14="http://schemas.microsoft.com/office/powerpoint/2010/main" val="2101265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Project Abstract:</a:t>
            </a:r>
          </a:p>
          <a:p>
            <a:endParaRPr lang="en-US" b="1" dirty="0" smtClean="0"/>
          </a:p>
          <a:p>
            <a:r>
              <a:rPr lang="en-US" sz="1200" b="0" i="0" u="none" strike="noStrike" kern="1200" baseline="0" dirty="0" smtClean="0">
                <a:solidFill>
                  <a:schemeClr val="tx1"/>
                </a:solidFill>
                <a:latin typeface="+mn-lt"/>
                <a:ea typeface="+mn-ea"/>
                <a:cs typeface="+mn-cs"/>
              </a:rPr>
              <a:t>Acoustic and </a:t>
            </a:r>
            <a:r>
              <a:rPr lang="en-US" sz="1200" b="0" i="1" u="none" strike="noStrike" kern="1200" baseline="0" dirty="0" smtClean="0">
                <a:solidFill>
                  <a:schemeClr val="tx1"/>
                </a:solidFill>
                <a:latin typeface="+mn-lt"/>
                <a:ea typeface="+mn-ea"/>
                <a:cs typeface="+mn-cs"/>
              </a:rPr>
              <a:t>in situ </a:t>
            </a:r>
            <a:r>
              <a:rPr lang="en-US" sz="1200" b="0" i="0" u="none" strike="noStrike" kern="1200" baseline="0" dirty="0" smtClean="0">
                <a:solidFill>
                  <a:schemeClr val="tx1"/>
                </a:solidFill>
                <a:latin typeface="+mn-lt"/>
                <a:ea typeface="+mn-ea"/>
                <a:cs typeface="+mn-cs"/>
              </a:rPr>
              <a:t>observations of methane and gas bubble flares from natural seeps in the oceans increasingly demonstrate that gas hydrate deposits in the sediments and leakage of bubbles into the water column are ubiquitous occurrences on the continental margins around the world, including the coastlines of the United States and the Arctic. Bubbles that enter the water column transport methane vertically upward, and it is important to develop models to predict their dissolution and fate to understand the input of methane to the ocean-atmosphere system from methane hydrate deposits. Models exist in the literature to predict the bubble dynamics in the water column, but they are limited in their ability to predict the formation time for hydrate skins that can coat bubbles in the deep ocean and to understand the appropriate mass transfer rates for hydrate-coated bubbles. This application seeks to address this gap by </a:t>
            </a:r>
            <a:r>
              <a:rPr lang="en-US" sz="1200" b="0" i="1" u="none" strike="noStrike" kern="1200" baseline="0" dirty="0" smtClean="0">
                <a:solidFill>
                  <a:schemeClr val="tx1"/>
                </a:solidFill>
                <a:latin typeface="+mn-lt"/>
                <a:ea typeface="+mn-ea"/>
                <a:cs typeface="+mn-cs"/>
              </a:rPr>
              <a:t>synthesizing insight </a:t>
            </a:r>
            <a:r>
              <a:rPr lang="en-US" sz="1200" b="0" i="0" u="none" strike="noStrike" kern="1200" baseline="0" dirty="0" smtClean="0">
                <a:solidFill>
                  <a:schemeClr val="tx1"/>
                </a:solidFill>
                <a:latin typeface="+mn-lt"/>
                <a:ea typeface="+mn-ea"/>
                <a:cs typeface="+mn-cs"/>
              </a:rPr>
              <a:t>from existing high-pressure laboratory and </a:t>
            </a:r>
            <a:r>
              <a:rPr lang="en-US" sz="1200" b="0" i="1" u="none" strike="noStrike" kern="1200" baseline="0" dirty="0" smtClean="0">
                <a:solidFill>
                  <a:schemeClr val="tx1"/>
                </a:solidFill>
                <a:latin typeface="+mn-lt"/>
                <a:ea typeface="+mn-ea"/>
                <a:cs typeface="+mn-cs"/>
              </a:rPr>
              <a:t>in situ </a:t>
            </a:r>
            <a:r>
              <a:rPr lang="en-US" sz="1200" b="0" i="0" u="none" strike="noStrike" kern="1200" baseline="0" dirty="0" smtClean="0">
                <a:solidFill>
                  <a:schemeClr val="tx1"/>
                </a:solidFill>
                <a:latin typeface="+mn-lt"/>
                <a:ea typeface="+mn-ea"/>
                <a:cs typeface="+mn-cs"/>
              </a:rPr>
              <a:t>field data to refine and validate an advanced computer model for methane bubble dynamics and to demonstrate the model performance using field acoustic data from the Gulf of Mexico. This </a:t>
            </a:r>
            <a:r>
              <a:rPr lang="en-US" sz="1200" b="0" i="1" u="none" strike="noStrike" kern="1200" baseline="0" dirty="0" smtClean="0">
                <a:solidFill>
                  <a:schemeClr val="tx1"/>
                </a:solidFill>
                <a:latin typeface="+mn-lt"/>
                <a:ea typeface="+mn-ea"/>
                <a:cs typeface="+mn-cs"/>
              </a:rPr>
              <a:t>work is important to clarify </a:t>
            </a:r>
            <a:r>
              <a:rPr lang="en-US" sz="1200" b="0" i="0" u="none" strike="noStrike" kern="1200" baseline="0" dirty="0" smtClean="0">
                <a:solidFill>
                  <a:schemeClr val="tx1"/>
                </a:solidFill>
                <a:latin typeface="+mn-lt"/>
                <a:ea typeface="+mn-ea"/>
                <a:cs typeface="+mn-cs"/>
              </a:rPr>
              <a:t>the processes by which gas hydrate deposits, an important reservoir of the global carbon budget, are maintained and evolve within the natural ocean environment. The </a:t>
            </a:r>
            <a:r>
              <a:rPr lang="en-US" sz="1200" b="0" i="1" u="none" strike="noStrike" kern="1200" baseline="0" dirty="0" smtClean="0">
                <a:solidFill>
                  <a:schemeClr val="tx1"/>
                </a:solidFill>
                <a:latin typeface="+mn-lt"/>
                <a:ea typeface="+mn-ea"/>
                <a:cs typeface="+mn-cs"/>
              </a:rPr>
              <a:t>overarching goal </a:t>
            </a:r>
            <a:r>
              <a:rPr lang="en-US" sz="1200" b="0" i="0" u="none" strike="noStrike" kern="1200" baseline="0" dirty="0" smtClean="0">
                <a:solidFill>
                  <a:schemeClr val="tx1"/>
                </a:solidFill>
                <a:latin typeface="+mn-lt"/>
                <a:ea typeface="+mn-ea"/>
                <a:cs typeface="+mn-cs"/>
              </a:rPr>
              <a:t>of this project is to develop a computer model to predict the trajectory and dissolution of hydrate-coated methane bubbles originating from natural seeps. The model will be based on a model developed by the PIs, which will be refined and validated to explain fundamental laboratory and field observation of methane bubbles within the gas hydrate stability zone of the ocean water column.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work responds to </a:t>
            </a:r>
            <a:r>
              <a:rPr lang="en-US" sz="1200" b="0" i="1" u="none" strike="noStrike" kern="1200" baseline="0" dirty="0" smtClean="0">
                <a:solidFill>
                  <a:schemeClr val="tx1"/>
                </a:solidFill>
                <a:latin typeface="+mn-lt"/>
                <a:ea typeface="+mn-ea"/>
                <a:cs typeface="+mn-cs"/>
              </a:rPr>
              <a:t>Topic Area 2 </a:t>
            </a:r>
            <a:r>
              <a:rPr lang="en-US" sz="1200" b="0" i="0" u="none" strike="noStrike" kern="1200" baseline="0" dirty="0" smtClean="0">
                <a:solidFill>
                  <a:schemeClr val="tx1"/>
                </a:solidFill>
                <a:latin typeface="+mn-lt"/>
                <a:ea typeface="+mn-ea"/>
                <a:cs typeface="+mn-cs"/>
              </a:rPr>
              <a:t>of the Funding Opportunity Announcement, Response of Methane Hydrate Systems to Natural Environmental Change, and the resulting model is necessary to </a:t>
            </a:r>
            <a:r>
              <a:rPr lang="en-US" sz="1200" b="0" i="1" u="none" strike="noStrike" kern="1200" baseline="0" dirty="0" smtClean="0">
                <a:solidFill>
                  <a:schemeClr val="tx1"/>
                </a:solidFill>
                <a:latin typeface="+mn-lt"/>
                <a:ea typeface="+mn-ea"/>
                <a:cs typeface="+mn-cs"/>
              </a:rPr>
              <a:t>clarify gas hydrate’s role in the global environment</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Our approach will be </a:t>
            </a:r>
            <a:r>
              <a:rPr lang="en-US" sz="1200" b="0" i="0" u="none" strike="noStrike" kern="1200" baseline="0" dirty="0" smtClean="0">
                <a:solidFill>
                  <a:schemeClr val="tx1"/>
                </a:solidFill>
                <a:latin typeface="+mn-lt"/>
                <a:ea typeface="+mn-ea"/>
                <a:cs typeface="+mn-cs"/>
              </a:rPr>
              <a:t>to </a:t>
            </a:r>
            <a:r>
              <a:rPr lang="en-US" sz="1200" b="0" i="1" u="none" strike="noStrike" kern="1200" baseline="0" dirty="0" smtClean="0">
                <a:solidFill>
                  <a:schemeClr val="tx1"/>
                </a:solidFill>
                <a:latin typeface="+mn-lt"/>
                <a:ea typeface="+mn-ea"/>
                <a:cs typeface="+mn-cs"/>
              </a:rPr>
              <a:t>synthesize fundamental data </a:t>
            </a:r>
            <a:r>
              <a:rPr lang="en-US" sz="1200" b="0" i="0" u="none" strike="noStrike" kern="1200" baseline="0" dirty="0" smtClean="0">
                <a:solidFill>
                  <a:schemeClr val="tx1"/>
                </a:solidFill>
                <a:latin typeface="+mn-lt"/>
                <a:ea typeface="+mn-ea"/>
                <a:cs typeface="+mn-cs"/>
              </a:rPr>
              <a:t>from the National Energy Technology Laboratory’s (NETL) High Pressure Water Tunnel (HPWT) and field observations from the Gulf Integrated Spill Research (GISR) seep cruises conducted by the PIs the Gulf of Mexico to determine the dissolution pathways and mass transfer rates of hydrate-coated methane bubbles dissolving in the ocean water column. The validated model will </a:t>
            </a:r>
            <a:r>
              <a:rPr lang="en-US" sz="1200" b="0" i="1" u="none" strike="noStrike" kern="1200" baseline="0" dirty="0" smtClean="0">
                <a:solidFill>
                  <a:schemeClr val="tx1"/>
                </a:solidFill>
                <a:latin typeface="+mn-lt"/>
                <a:ea typeface="+mn-ea"/>
                <a:cs typeface="+mn-cs"/>
              </a:rPr>
              <a:t>predict the evolution of hydrate coated methane bubbles </a:t>
            </a:r>
            <a:r>
              <a:rPr lang="en-US" sz="1200" b="0" i="0" u="none" strike="noStrike" kern="1200" baseline="0" dirty="0" smtClean="0">
                <a:solidFill>
                  <a:schemeClr val="tx1"/>
                </a:solidFill>
                <a:latin typeface="+mn-lt"/>
                <a:ea typeface="+mn-ea"/>
                <a:cs typeface="+mn-cs"/>
              </a:rPr>
              <a:t>from the sea floor, including their rates of dissolution into the water column, to their point of maximum rise or the sea surface. This provides a holistic understanding of free methane gas in the ocean water column, which is </a:t>
            </a:r>
            <a:r>
              <a:rPr lang="en-US" sz="1200" b="0" i="1" u="none" strike="noStrike" kern="1200" baseline="0" dirty="0" smtClean="0">
                <a:solidFill>
                  <a:schemeClr val="tx1"/>
                </a:solidFill>
                <a:latin typeface="+mn-lt"/>
                <a:ea typeface="+mn-ea"/>
                <a:cs typeface="+mn-cs"/>
              </a:rPr>
              <a:t>important to predict dissolved methane input to the oceans from natural seeps</a:t>
            </a:r>
            <a:r>
              <a:rPr lang="en-US" sz="1200" b="0" i="0" u="none" strike="noStrike" kern="1200" baseline="0" dirty="0" smtClean="0">
                <a:solidFill>
                  <a:schemeClr val="tx1"/>
                </a:solidFill>
                <a:latin typeface="+mn-lt"/>
                <a:ea typeface="+mn-ea"/>
                <a:cs typeface="+mn-cs"/>
              </a:rPr>
              <a:t>, a key element of the global carbon cycle, and potential ventilation to the atmosphere, both under baseline conditions as well as </a:t>
            </a:r>
            <a:r>
              <a:rPr lang="en-US" sz="1200" b="0" i="1" u="none" strike="noStrike" kern="1200" baseline="0" dirty="0" smtClean="0">
                <a:solidFill>
                  <a:schemeClr val="tx1"/>
                </a:solidFill>
                <a:latin typeface="+mn-lt"/>
                <a:ea typeface="+mn-ea"/>
                <a:cs typeface="+mn-cs"/>
              </a:rPr>
              <a:t>in response to future climate scenarios</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will obtain the fundamental insight necessary to refine and validate our existing seep bubble model by pursuing the </a:t>
            </a:r>
            <a:r>
              <a:rPr lang="en-US" sz="1200" b="0" i="1" u="none" strike="noStrike" kern="1200" baseline="0" dirty="0" smtClean="0">
                <a:solidFill>
                  <a:schemeClr val="tx1"/>
                </a:solidFill>
                <a:latin typeface="+mn-lt"/>
                <a:ea typeface="+mn-ea"/>
                <a:cs typeface="+mn-cs"/>
              </a:rPr>
              <a:t>following specific objectives:</a:t>
            </a:r>
          </a:p>
          <a:p>
            <a:pPr marL="228600" indent="-228600">
              <a:buAutoNum type="arabicPeriod"/>
            </a:pPr>
            <a:r>
              <a:rPr lang="en-US" sz="1200" b="1" i="0" u="none" strike="noStrike" kern="1200" baseline="0" dirty="0" smtClean="0">
                <a:solidFill>
                  <a:schemeClr val="tx1"/>
                </a:solidFill>
                <a:latin typeface="+mn-lt"/>
                <a:ea typeface="+mn-ea"/>
                <a:cs typeface="+mn-cs"/>
              </a:rPr>
              <a:t>Analyze existing data from the NETL HPWT. </a:t>
            </a:r>
            <a:r>
              <a:rPr lang="en-US" sz="1200" b="0" i="0" u="none" strike="noStrike" kern="1200" baseline="0" dirty="0" smtClean="0">
                <a:solidFill>
                  <a:schemeClr val="tx1"/>
                </a:solidFill>
                <a:latin typeface="+mn-lt"/>
                <a:ea typeface="+mn-ea"/>
                <a:cs typeface="+mn-cs"/>
              </a:rPr>
              <a:t>NETL has an existing state-of-the-art dataset of methane and propane bubble dynamics under a simulated deep ocean environment that was obtained in their HPWT. High-resolution, high-speed camera observations where made for bubbles rising in a counter-flow device under different pressures, pressure-profiles, and background gas concentrations. We will analyze this data using image processing to extract the formation time of hydrate coatings on methane bubbles, the mobility of the bubble-water interface by tracking hydrate crystals during hydrate skin formation, and to validate measurements of bubble shrinkage rates due to dissolution reported in NETL reports. This work will elucidate the fundamental mechanisms of hydrate formation, dissociation, and bubble dissolution and will provide the quantitative metrics needed for validation of the seep model, computed across all experiments in the dataset.</a:t>
            </a:r>
          </a:p>
          <a:p>
            <a:r>
              <a:rPr lang="en-US" sz="1200" b="0" i="0" u="none" strike="noStrike" kern="1200" baseline="0" dirty="0" smtClean="0">
                <a:solidFill>
                  <a:schemeClr val="tx1"/>
                </a:solidFill>
                <a:latin typeface="+mn-lt"/>
                <a:ea typeface="+mn-ea"/>
                <a:cs typeface="+mn-cs"/>
              </a:rPr>
              <a:t>2. </a:t>
            </a:r>
            <a:r>
              <a:rPr lang="en-US" sz="1200" b="1" i="1" u="none" strike="noStrike" kern="1200" baseline="0" dirty="0" smtClean="0">
                <a:solidFill>
                  <a:schemeClr val="tx1"/>
                </a:solidFill>
                <a:latin typeface="+mn-lt"/>
                <a:ea typeface="+mn-ea"/>
                <a:cs typeface="+mn-cs"/>
              </a:rPr>
              <a:t>Synthesize data from the GISR natural seep cruises. </a:t>
            </a:r>
            <a:r>
              <a:rPr lang="en-US" sz="1200" b="0" i="0" u="none" strike="noStrike" kern="1200" baseline="0" dirty="0" smtClean="0">
                <a:solidFill>
                  <a:schemeClr val="tx1"/>
                </a:solidFill>
                <a:latin typeface="+mn-lt"/>
                <a:ea typeface="+mn-ea"/>
                <a:cs typeface="+mn-cs"/>
              </a:rPr>
              <a:t>Similar high-speed, high-resolution images were captured by a stereoscopic camera system mounted on a remotely operated vehicle (ROV) during the GISR seep cruises conducted by the PIs in 2014 and 2015 in the Gulf of Mexico. At the same time, two </a:t>
            </a:r>
            <a:r>
              <a:rPr lang="en-US" sz="1200" b="0" i="0" u="none" strike="noStrike" kern="1200" baseline="0" dirty="0" err="1" smtClean="0">
                <a:solidFill>
                  <a:schemeClr val="tx1"/>
                </a:solidFill>
                <a:latin typeface="+mn-lt"/>
                <a:ea typeface="+mn-ea"/>
                <a:cs typeface="+mn-cs"/>
              </a:rPr>
              <a:t>multibeam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echosounders</a:t>
            </a:r>
            <a:r>
              <a:rPr lang="en-US" sz="1200" b="0" i="0" u="none" strike="noStrike" kern="1200" baseline="0" dirty="0" smtClean="0">
                <a:solidFill>
                  <a:schemeClr val="tx1"/>
                </a:solidFill>
                <a:latin typeface="+mn-lt"/>
                <a:ea typeface="+mn-ea"/>
                <a:cs typeface="+mn-cs"/>
              </a:rPr>
              <a:t> monitored the seep bubble flares: a Kongsberg M3 mounted on the ROV and a Kongsberg EM 302 mounted in the haul of the research vessel. The activities of this objective will extract quantitative metric from the image data and synchronize the extracted bubble characteristics with the acoustic datasets.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will also develop standard algorithms from the literature to obtain quantitative information directly from the acoustic data and the seep model.</a:t>
            </a:r>
          </a:p>
          <a:p>
            <a:r>
              <a:rPr lang="en-US" sz="1200" b="0" i="0" u="none" strike="noStrike" kern="1200" baseline="0" dirty="0" smtClean="0">
                <a:solidFill>
                  <a:schemeClr val="tx1"/>
                </a:solidFill>
                <a:latin typeface="+mn-lt"/>
                <a:ea typeface="+mn-ea"/>
                <a:cs typeface="+mn-cs"/>
              </a:rPr>
              <a:t>Together, these data give field relevance to the fundamental NETL laboratory data and provide an optimal dataset to refine and validate the seep model and demonstrate its utility.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3. </a:t>
            </a:r>
            <a:r>
              <a:rPr lang="en-US" sz="1200" b="1" i="1" u="none" strike="noStrike" kern="1200" baseline="0" dirty="0" smtClean="0">
                <a:solidFill>
                  <a:schemeClr val="tx1"/>
                </a:solidFill>
                <a:latin typeface="+mn-lt"/>
                <a:ea typeface="+mn-ea"/>
                <a:cs typeface="+mn-cs"/>
              </a:rPr>
              <a:t>Refine and validate the seep model to predict available data. </a:t>
            </a:r>
            <a:r>
              <a:rPr lang="en-US" sz="1200" b="0" i="0" u="none" strike="noStrike" kern="1200" baseline="0" dirty="0" smtClean="0">
                <a:solidFill>
                  <a:schemeClr val="tx1"/>
                </a:solidFill>
                <a:latin typeface="+mn-lt"/>
                <a:ea typeface="+mn-ea"/>
                <a:cs typeface="+mn-cs"/>
              </a:rPr>
              <a:t>In this objective we will adapt our existing seep model to match the laboratory and field metrics obtained in the prior two objectives for methane bubble dynamics. The model is an extension of standard models in the literature that includes complex hydrocarbon equations of state with an innovative method to predict the formation time for hydrate-coatings on natural gas bubbles. The model has been developed and validated to the limited, and mostly indirect, data in the literature. The major step achieved by this project will be to adapt the model based on the detailed data available the NETL HPWT and the GISR seep cruises.</a:t>
            </a:r>
          </a:p>
          <a:p>
            <a:r>
              <a:rPr lang="en-US" sz="1200" b="0" i="0" u="none" strike="noStrike" kern="1200" baseline="0" dirty="0" smtClean="0">
                <a:solidFill>
                  <a:schemeClr val="tx1"/>
                </a:solidFill>
                <a:latin typeface="+mn-lt"/>
                <a:ea typeface="+mn-ea"/>
                <a:cs typeface="+mn-cs"/>
              </a:rPr>
              <a:t>The resulting modeling system will accurately predict the evolution of hydrate-coated methane</a:t>
            </a:r>
          </a:p>
          <a:p>
            <a:r>
              <a:rPr lang="en-US" sz="1200" b="0" i="0" u="none" strike="noStrike" kern="1200" baseline="0" dirty="0" smtClean="0">
                <a:solidFill>
                  <a:schemeClr val="tx1"/>
                </a:solidFill>
                <a:latin typeface="+mn-lt"/>
                <a:ea typeface="+mn-ea"/>
                <a:cs typeface="+mn-cs"/>
              </a:rPr>
              <a:t>bubbles in the ocean water column.</a:t>
            </a:r>
          </a:p>
          <a:p>
            <a:r>
              <a:rPr lang="en-US" sz="1200" b="0" i="0" u="none" strike="noStrike" kern="1200" baseline="0" dirty="0" smtClean="0">
                <a:solidFill>
                  <a:schemeClr val="tx1"/>
                </a:solidFill>
                <a:latin typeface="+mn-lt"/>
                <a:ea typeface="+mn-ea"/>
                <a:cs typeface="+mn-cs"/>
              </a:rPr>
              <a:t>4. </a:t>
            </a:r>
            <a:r>
              <a:rPr lang="en-US" sz="1200" b="1" i="1" u="none" strike="noStrike" kern="1200" baseline="0" dirty="0" smtClean="0">
                <a:solidFill>
                  <a:schemeClr val="tx1"/>
                </a:solidFill>
                <a:latin typeface="+mn-lt"/>
                <a:ea typeface="+mn-ea"/>
                <a:cs typeface="+mn-cs"/>
              </a:rPr>
              <a:t>Demonstrate the capability of the seep model to interpret </a:t>
            </a:r>
            <a:r>
              <a:rPr lang="en-US" sz="1200" b="1" i="1" u="none" strike="noStrike" kern="1200" baseline="0" dirty="0" err="1" smtClean="0">
                <a:solidFill>
                  <a:schemeClr val="tx1"/>
                </a:solidFill>
                <a:latin typeface="+mn-lt"/>
                <a:ea typeface="+mn-ea"/>
                <a:cs typeface="+mn-cs"/>
              </a:rPr>
              <a:t>multibeam</a:t>
            </a:r>
            <a:r>
              <a:rPr lang="en-US" sz="1200" b="1" i="1" u="none" strike="noStrike" kern="1200" baseline="0" dirty="0" smtClean="0">
                <a:solidFill>
                  <a:schemeClr val="tx1"/>
                </a:solidFill>
                <a:latin typeface="+mn-lt"/>
                <a:ea typeface="+mn-ea"/>
                <a:cs typeface="+mn-cs"/>
              </a:rPr>
              <a:t> data. </a:t>
            </a:r>
            <a:r>
              <a:rPr lang="en-US" sz="1200" b="0" i="0" u="none" strike="noStrike" kern="1200" baseline="0" dirty="0" smtClean="0">
                <a:solidFill>
                  <a:schemeClr val="tx1"/>
                </a:solidFill>
                <a:latin typeface="+mn-lt"/>
                <a:ea typeface="+mn-ea"/>
                <a:cs typeface="+mn-cs"/>
              </a:rPr>
              <a:t>This final objective will</a:t>
            </a:r>
          </a:p>
          <a:p>
            <a:r>
              <a:rPr lang="en-US" sz="1200" b="0" i="0" u="none" strike="noStrike" kern="1200" baseline="0" dirty="0" smtClean="0">
                <a:solidFill>
                  <a:schemeClr val="tx1"/>
                </a:solidFill>
                <a:latin typeface="+mn-lt"/>
                <a:ea typeface="+mn-ea"/>
                <a:cs typeface="+mn-cs"/>
              </a:rPr>
              <a:t>utilize the finalized seep model to interpret bubble concentration from the acoustic data from the</a:t>
            </a:r>
          </a:p>
          <a:p>
            <a:r>
              <a:rPr lang="en-US" sz="1200" b="0" i="0" u="none" strike="noStrike" kern="1200" baseline="0" dirty="0" smtClean="0">
                <a:solidFill>
                  <a:schemeClr val="tx1"/>
                </a:solidFill>
                <a:latin typeface="+mn-lt"/>
                <a:ea typeface="+mn-ea"/>
                <a:cs typeface="+mn-cs"/>
              </a:rPr>
              <a:t>GISR seep cruise. Quantitative algorithms for acoustic data require a prediction of the bubble size</a:t>
            </a:r>
          </a:p>
          <a:p>
            <a:r>
              <a:rPr lang="en-US" sz="1200" b="0" i="0" u="none" strike="noStrike" kern="1200" baseline="0" dirty="0" smtClean="0">
                <a:solidFill>
                  <a:schemeClr val="tx1"/>
                </a:solidFill>
                <a:latin typeface="+mn-lt"/>
                <a:ea typeface="+mn-ea"/>
                <a:cs typeface="+mn-cs"/>
              </a:rPr>
              <a:t>distribution, which will come from the seep model. We will also use a laboratory calibration for</a:t>
            </a:r>
          </a:p>
          <a:p>
            <a:r>
              <a:rPr lang="en-US" sz="1200" b="0" i="0" u="none" strike="noStrike" kern="1200" baseline="0" dirty="0" smtClean="0">
                <a:solidFill>
                  <a:schemeClr val="tx1"/>
                </a:solidFill>
                <a:latin typeface="+mn-lt"/>
                <a:ea typeface="+mn-ea"/>
                <a:cs typeface="+mn-cs"/>
              </a:rPr>
              <a:t>bubbles at low pressure (i.e., no hydrate skins) for the M3 combined with the field data to test for an</a:t>
            </a:r>
          </a:p>
          <a:p>
            <a:r>
              <a:rPr lang="en-US" sz="1200" b="0" i="0" u="none" strike="noStrike" kern="1200" baseline="0" dirty="0" smtClean="0">
                <a:solidFill>
                  <a:schemeClr val="tx1"/>
                </a:solidFill>
                <a:latin typeface="+mn-lt"/>
                <a:ea typeface="+mn-ea"/>
                <a:cs typeface="+mn-cs"/>
              </a:rPr>
              <a:t>acoustic signature of the hydrate coatings on the field bubbles. Because we have simultaneous</a:t>
            </a:r>
          </a:p>
          <a:p>
            <a:r>
              <a:rPr lang="en-US" sz="1200" b="0" i="0" u="none" strike="noStrike" kern="1200" baseline="0" dirty="0" smtClean="0">
                <a:solidFill>
                  <a:schemeClr val="tx1"/>
                </a:solidFill>
                <a:latin typeface="+mn-lt"/>
                <a:ea typeface="+mn-ea"/>
                <a:cs typeface="+mn-cs"/>
              </a:rPr>
              <a:t>measurements of the bubble concentration and sizes from the stereoscopic camera system on the</a:t>
            </a:r>
          </a:p>
          <a:p>
            <a:r>
              <a:rPr lang="en-US" sz="1200" b="0" i="0" u="none" strike="noStrike" kern="1200" baseline="0" dirty="0" smtClean="0">
                <a:solidFill>
                  <a:schemeClr val="tx1"/>
                </a:solidFill>
                <a:latin typeface="+mn-lt"/>
                <a:ea typeface="+mn-ea"/>
                <a:cs typeface="+mn-cs"/>
              </a:rPr>
              <a:t>ROV, we will be able to quantify the performance of the acoustic results and model performance.</a:t>
            </a:r>
          </a:p>
          <a:p>
            <a:r>
              <a:rPr lang="en-US" sz="1200" b="0" i="0" u="none" strike="noStrike" kern="1200" baseline="0" dirty="0" smtClean="0">
                <a:solidFill>
                  <a:schemeClr val="tx1"/>
                </a:solidFill>
                <a:latin typeface="+mn-lt"/>
                <a:ea typeface="+mn-ea"/>
                <a:cs typeface="+mn-cs"/>
              </a:rPr>
              <a:t>Hence, this work will demonstrate and quantify the capability of the new seep model when applied to</a:t>
            </a:r>
          </a:p>
          <a:p>
            <a:r>
              <a:rPr lang="en-US" sz="1200" b="0" i="0" u="none" strike="noStrike" kern="1200" baseline="0" dirty="0" smtClean="0">
                <a:solidFill>
                  <a:schemeClr val="tx1"/>
                </a:solidFill>
                <a:latin typeface="+mn-lt"/>
                <a:ea typeface="+mn-ea"/>
                <a:cs typeface="+mn-cs"/>
              </a:rPr>
              <a:t>interpret remote-sensed acoustic data.</a:t>
            </a:r>
          </a:p>
          <a:p>
            <a:r>
              <a:rPr lang="en-US" sz="1200" b="0" i="0" u="none" strike="noStrike" kern="1200" baseline="0" dirty="0" smtClean="0">
                <a:solidFill>
                  <a:schemeClr val="tx1"/>
                </a:solidFill>
                <a:latin typeface="+mn-lt"/>
                <a:ea typeface="+mn-ea"/>
                <a:cs typeface="+mn-cs"/>
              </a:rPr>
              <a:t>Ultimately, the main </a:t>
            </a:r>
            <a:r>
              <a:rPr lang="en-US" sz="1200" b="0" i="1" u="none" strike="noStrike" kern="1200" baseline="0" dirty="0" smtClean="0">
                <a:solidFill>
                  <a:schemeClr val="tx1"/>
                </a:solidFill>
                <a:latin typeface="+mn-lt"/>
                <a:ea typeface="+mn-ea"/>
                <a:cs typeface="+mn-cs"/>
              </a:rPr>
              <a:t>outcome and benefit of this work </a:t>
            </a:r>
            <a:r>
              <a:rPr lang="en-US" sz="1200" b="0" i="0" u="none" strike="noStrike" kern="1200" baseline="0" dirty="0" smtClean="0">
                <a:solidFill>
                  <a:schemeClr val="tx1"/>
                </a:solidFill>
                <a:latin typeface="+mn-lt"/>
                <a:ea typeface="+mn-ea"/>
                <a:cs typeface="+mn-cs"/>
              </a:rPr>
              <a:t>will be to clarify the processes by which hydrate coated methane bubble rise and dissolve into the ocean water column, which is important to predict the</a:t>
            </a:r>
          </a:p>
          <a:p>
            <a:r>
              <a:rPr lang="en-US" sz="1200" b="0" i="0" u="none" strike="noStrike" kern="1200" baseline="0" dirty="0" smtClean="0">
                <a:solidFill>
                  <a:schemeClr val="tx1"/>
                </a:solidFill>
                <a:latin typeface="+mn-lt"/>
                <a:ea typeface="+mn-ea"/>
                <a:cs typeface="+mn-cs"/>
              </a:rPr>
              <a:t>fate of methane in the water column, to understand the global carbon cycle, and to understand how gas</a:t>
            </a:r>
          </a:p>
          <a:p>
            <a:r>
              <a:rPr lang="en-US" sz="1200" b="0" i="0" u="none" strike="noStrike" kern="1200" baseline="0" dirty="0" smtClean="0">
                <a:solidFill>
                  <a:schemeClr val="tx1"/>
                </a:solidFill>
                <a:latin typeface="+mn-lt"/>
                <a:ea typeface="+mn-ea"/>
                <a:cs typeface="+mn-cs"/>
              </a:rPr>
              <a:t>hydrate deposits are maintained and evolve within geologic and oceanic systems, both at present baselines</a:t>
            </a:r>
          </a:p>
          <a:p>
            <a:r>
              <a:rPr lang="en-US" sz="1200" b="0" i="0" u="none" strike="noStrike" kern="1200" baseline="0" dirty="0" smtClean="0">
                <a:solidFill>
                  <a:schemeClr val="tx1"/>
                </a:solidFill>
                <a:latin typeface="+mn-lt"/>
                <a:ea typeface="+mn-ea"/>
                <a:cs typeface="+mn-cs"/>
              </a:rPr>
              <a:t>and under climate-driven warming.</a:t>
            </a:r>
            <a:endParaRPr lang="en-US" b="1" dirty="0" smtClean="0"/>
          </a:p>
          <a:p>
            <a:endParaRPr lang="en-US" b="1" dirty="0" smtClean="0"/>
          </a:p>
          <a:p>
            <a:r>
              <a:rPr lang="en-US" b="1" dirty="0" smtClean="0"/>
              <a:t>Image sources:</a:t>
            </a: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https://www.flickr.com/photos/noaaphotolib/5182062660/in/photolist-8TVqFW-8LSy8J-8UphK4-fHGHFr-fQdRJK-8LPw24-8UpjyX-8UpgWV-8MVgin-8Upjki-fQvr2E-8Usdho-8UsmBN-8UpjmM-8Usneq-93kjwP-8Upjo8-8Usorm-8LSyo7-8UsqRd-93ov37-8Usp1o-8Da47D-8QscHM-8Up9L4-8D9g2P-8DcHFm-8Usmks-fQbBYR-8UpnyK-8UsegE-8UpjwV-8UscFE-8Upirp-8EMq6V-8Da4cr-8UsdX7-8UpgCz-8Usp2j-8Up8sH-8UpktM-8UsmAN-8LSya7-8UpjhT-8Uph1p-8UpjFi-8Usm47-8UpiPa-8Usdeu-fQt61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p>
          <a:p>
            <a:endParaRPr lang="en-US" b="0" dirty="0" smtClean="0"/>
          </a:p>
        </p:txBody>
      </p:sp>
      <p:sp>
        <p:nvSpPr>
          <p:cNvPr id="4" name="Slide Number Placeholder 3"/>
          <p:cNvSpPr>
            <a:spLocks noGrp="1"/>
          </p:cNvSpPr>
          <p:nvPr>
            <p:ph type="sldNum" sz="quarter" idx="10"/>
          </p:nvPr>
        </p:nvSpPr>
        <p:spPr/>
        <p:txBody>
          <a:bodyPr/>
          <a:lstStyle/>
          <a:p>
            <a:fld id="{A7252AE0-6C92-1648-9116-486D95AAC149}" type="slidenum">
              <a:rPr lang="en-US" smtClean="0"/>
              <a:t>7</a:t>
            </a:fld>
            <a:endParaRPr lang="en-US" dirty="0"/>
          </a:p>
        </p:txBody>
      </p:sp>
    </p:spTree>
    <p:extLst>
      <p:ext uri="{BB962C8B-B14F-4D97-AF65-F5344CB8AC3E}">
        <p14:creationId xmlns:p14="http://schemas.microsoft.com/office/powerpoint/2010/main" val="3675745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Project Abstract:</a:t>
            </a:r>
          </a:p>
          <a:p>
            <a:endParaRPr lang="en-US" b="1" dirty="0" smtClean="0"/>
          </a:p>
          <a:p>
            <a:r>
              <a:rPr lang="en-US" sz="1200" b="0" i="0" u="none" strike="noStrike" kern="1200" baseline="0" dirty="0" smtClean="0">
                <a:solidFill>
                  <a:schemeClr val="tx1"/>
                </a:solidFill>
                <a:latin typeface="+mn-lt"/>
                <a:ea typeface="+mn-ea"/>
                <a:cs typeface="+mn-cs"/>
              </a:rPr>
              <a:t>Our knowledge of sub seafloor geology relies largely on seismic data and cores/well logs obtained from vertical boreholes. Both of these methods are important – boreholes provide direct access to seafloor rocks and allow geological, geochemical, and physical properties to be studied, and the resolution and coverage of the seismic method provides structural information, as well as estimates of elastic properties, over large areas. Over the last decade or so a third method, marine controlled source electromagnetic (CSEM) sounding, has emerged as an important exploration tool. Although</a:t>
            </a:r>
          </a:p>
          <a:p>
            <a:r>
              <a:rPr lang="en-US" sz="1200" b="0" i="0" u="none" strike="noStrike" kern="1200" baseline="0" dirty="0" smtClean="0">
                <a:solidFill>
                  <a:schemeClr val="tx1"/>
                </a:solidFill>
                <a:latin typeface="+mn-lt"/>
                <a:ea typeface="+mn-ea"/>
                <a:cs typeface="+mn-cs"/>
              </a:rPr>
              <a:t>of intrinsically lower resolution than the seismic method or well logs, CSEM sounding represents a</a:t>
            </a:r>
          </a:p>
          <a:p>
            <a:r>
              <a:rPr lang="en-US" sz="1200" b="0" i="0" u="none" strike="noStrike" kern="1200" baseline="0" dirty="0" smtClean="0">
                <a:solidFill>
                  <a:schemeClr val="tx1"/>
                </a:solidFill>
                <a:latin typeface="+mn-lt"/>
                <a:ea typeface="+mn-ea"/>
                <a:cs typeface="+mn-cs"/>
              </a:rPr>
              <a:t>complementary method in that it provides estimates of electrical resistivity over significant volumes</a:t>
            </a:r>
          </a:p>
          <a:p>
            <a:r>
              <a:rPr lang="en-US" sz="1200" b="0" i="0" u="none" strike="noStrike" kern="1200" baseline="0" dirty="0" smtClean="0">
                <a:solidFill>
                  <a:schemeClr val="tx1"/>
                </a:solidFill>
                <a:latin typeface="+mn-lt"/>
                <a:ea typeface="+mn-ea"/>
                <a:cs typeface="+mn-cs"/>
              </a:rPr>
              <a:t>of seafloor. Resistivity is an important physical property that varies over many orders of magnitude</a:t>
            </a:r>
          </a:p>
          <a:p>
            <a:r>
              <a:rPr lang="en-US" sz="1200" b="0" i="0" u="none" strike="noStrike" kern="1200" baseline="0" dirty="0" smtClean="0">
                <a:solidFill>
                  <a:schemeClr val="tx1"/>
                </a:solidFill>
                <a:latin typeface="+mn-lt"/>
                <a:ea typeface="+mn-ea"/>
                <a:cs typeface="+mn-cs"/>
              </a:rPr>
              <a:t>in common rocks and is driven by changes in geology that can exhibit little, or no, change in seismic</a:t>
            </a:r>
          </a:p>
          <a:p>
            <a:r>
              <a:rPr lang="en-US" sz="1200" b="0" i="0" u="none" strike="noStrike" kern="1200" baseline="0" dirty="0" smtClean="0">
                <a:solidFill>
                  <a:schemeClr val="tx1"/>
                </a:solidFill>
                <a:latin typeface="+mn-lt"/>
                <a:ea typeface="+mn-ea"/>
                <a:cs typeface="+mn-cs"/>
              </a:rPr>
              <a:t>properties.</a:t>
            </a:r>
          </a:p>
          <a:p>
            <a:r>
              <a:rPr lang="en-US" sz="1200" b="0" i="0" u="none" strike="noStrike" kern="1200" baseline="0" dirty="0" smtClean="0">
                <a:solidFill>
                  <a:schemeClr val="tx1"/>
                </a:solidFill>
                <a:latin typeface="+mn-lt"/>
                <a:ea typeface="+mn-ea"/>
                <a:cs typeface="+mn-cs"/>
              </a:rPr>
              <a:t>As quantified by our own earlier work, gas hydrate is 10,000 times more resistive than pore fluids</a:t>
            </a:r>
          </a:p>
          <a:p>
            <a:r>
              <a:rPr lang="en-US" sz="1200" b="0" i="0" u="none" strike="noStrike" kern="1200" baseline="0" dirty="0" smtClean="0">
                <a:solidFill>
                  <a:schemeClr val="tx1"/>
                </a:solidFill>
                <a:latin typeface="+mn-lt"/>
                <a:ea typeface="+mn-ea"/>
                <a:cs typeface="+mn-cs"/>
              </a:rPr>
              <a:t>typical of seafloor sediments, making electromagnetic methods a useful geophysical approach to</a:t>
            </a:r>
          </a:p>
          <a:p>
            <a:r>
              <a:rPr lang="en-US" sz="1200" b="0" i="0" u="none" strike="noStrike" kern="1200" baseline="0" dirty="0" smtClean="0">
                <a:solidFill>
                  <a:schemeClr val="tx1"/>
                </a:solidFill>
                <a:latin typeface="+mn-lt"/>
                <a:ea typeface="+mn-ea"/>
                <a:cs typeface="+mn-cs"/>
              </a:rPr>
              <a:t>studying its geology. However, the deep ocean CSEM methods that have been developed by both</a:t>
            </a:r>
          </a:p>
          <a:p>
            <a:r>
              <a:rPr lang="en-US" sz="1200" b="0" i="0" u="none" strike="noStrike" kern="1200" baseline="0" dirty="0" smtClean="0">
                <a:solidFill>
                  <a:schemeClr val="tx1"/>
                </a:solidFill>
                <a:latin typeface="+mn-lt"/>
                <a:ea typeface="+mn-ea"/>
                <a:cs typeface="+mn-cs"/>
              </a:rPr>
              <a:t>academia and industry either rely on deployed receivers that are not ideally suited to studying</a:t>
            </a:r>
          </a:p>
          <a:p>
            <a:r>
              <a:rPr lang="en-US" sz="1200" b="0" i="0" u="none" strike="noStrike" kern="1200" baseline="0" dirty="0" smtClean="0">
                <a:solidFill>
                  <a:schemeClr val="tx1"/>
                </a:solidFill>
                <a:latin typeface="+mn-lt"/>
                <a:ea typeface="+mn-ea"/>
                <a:cs typeface="+mn-cs"/>
              </a:rPr>
              <a:t>Near seafloor geology such as hydrate, or surface towed systems that can only operate in water too</a:t>
            </a:r>
          </a:p>
          <a:p>
            <a:r>
              <a:rPr lang="en-US" sz="1200" b="0" i="0" u="none" strike="noStrike" kern="1200" baseline="0" dirty="0" smtClean="0">
                <a:solidFill>
                  <a:schemeClr val="tx1"/>
                </a:solidFill>
                <a:latin typeface="+mn-lt"/>
                <a:ea typeface="+mn-ea"/>
                <a:cs typeface="+mn-cs"/>
              </a:rPr>
              <a:t>shallow for hydrate to form. To address this we have developed a deep towed receiver system (the</a:t>
            </a:r>
          </a:p>
          <a:p>
            <a:r>
              <a:rPr lang="en-US" sz="1200" b="0" i="0" u="none" strike="noStrike" kern="1200" baseline="0" dirty="0" smtClean="0">
                <a:solidFill>
                  <a:schemeClr val="tx1"/>
                </a:solidFill>
                <a:latin typeface="+mn-lt"/>
                <a:ea typeface="+mn-ea"/>
                <a:cs typeface="+mn-cs"/>
              </a:rPr>
              <a:t>“Vulcan” system) specifically to image seafloor gas hydrate. The Vulcan system was originally</a:t>
            </a:r>
          </a:p>
          <a:p>
            <a:r>
              <a:rPr lang="en-US" sz="1200" b="0" i="0" u="none" strike="noStrike" kern="1200" baseline="0" dirty="0" smtClean="0">
                <a:solidFill>
                  <a:schemeClr val="tx1"/>
                </a:solidFill>
                <a:latin typeface="+mn-lt"/>
                <a:ea typeface="+mn-ea"/>
                <a:cs typeface="+mn-cs"/>
              </a:rPr>
              <a:t>designed to supplement deployed nodes, but recent improvements have allowed multiple receivers</a:t>
            </a:r>
          </a:p>
          <a:p>
            <a:r>
              <a:rPr lang="en-US" sz="1200" b="0" i="0" u="none" strike="noStrike" kern="1200" baseline="0" dirty="0" smtClean="0">
                <a:solidFill>
                  <a:schemeClr val="tx1"/>
                </a:solidFill>
                <a:latin typeface="+mn-lt"/>
                <a:ea typeface="+mn-ea"/>
                <a:cs typeface="+mn-cs"/>
              </a:rPr>
              <a:t>to be towed near the seafloor at source–receiver offsets of 1,000 m or more. The system not only</a:t>
            </a:r>
          </a:p>
          <a:p>
            <a:r>
              <a:rPr lang="en-US" sz="1200" b="0" i="0" u="none" strike="noStrike" kern="1200" baseline="0" dirty="0" smtClean="0">
                <a:solidFill>
                  <a:schemeClr val="tx1"/>
                </a:solidFill>
                <a:latin typeface="+mn-lt"/>
                <a:ea typeface="+mn-ea"/>
                <a:cs typeface="+mn-cs"/>
              </a:rPr>
              <a:t>produces data that are more dense and of higher quality than from deployed nodes, but the increased</a:t>
            </a:r>
          </a:p>
          <a:p>
            <a:r>
              <a:rPr lang="en-US" sz="1200" b="0" i="0" u="none" strike="noStrike" kern="1200" baseline="0" dirty="0" smtClean="0">
                <a:solidFill>
                  <a:schemeClr val="tx1"/>
                </a:solidFill>
                <a:latin typeface="+mn-lt"/>
                <a:ea typeface="+mn-ea"/>
                <a:cs typeface="+mn-cs"/>
              </a:rPr>
              <a:t>offsets obviate the need to deploy seafloor instruments, making the system very much cheaper to</a:t>
            </a:r>
          </a:p>
          <a:p>
            <a:r>
              <a:rPr lang="en-US" sz="1200" b="0" i="0" u="none" strike="noStrike" kern="1200" baseline="0" dirty="0" smtClean="0">
                <a:solidFill>
                  <a:schemeClr val="tx1"/>
                </a:solidFill>
                <a:latin typeface="+mn-lt"/>
                <a:ea typeface="+mn-ea"/>
                <a:cs typeface="+mn-cs"/>
              </a:rPr>
              <a:t>use (and certainly cheaper than boreholes or </a:t>
            </a:r>
            <a:r>
              <a:rPr lang="en-US" sz="1200" b="0" i="0" u="none" strike="noStrike" kern="1200" baseline="0" dirty="0" err="1" smtClean="0">
                <a:solidFill>
                  <a:schemeClr val="tx1"/>
                </a:solidFill>
                <a:latin typeface="+mn-lt"/>
                <a:ea typeface="+mn-ea"/>
                <a:cs typeface="+mn-cs"/>
              </a:rPr>
              <a:t>seismics</a:t>
            </a:r>
            <a:r>
              <a:rPr lang="en-US" sz="1200" b="0" i="0" u="none" strike="noStrike" kern="1200" baseline="0" dirty="0" smtClean="0">
                <a:solidFill>
                  <a:schemeClr val="tx1"/>
                </a:solidFill>
                <a:latin typeface="+mn-lt"/>
                <a:ea typeface="+mn-ea"/>
                <a:cs typeface="+mn-cs"/>
              </a:rPr>
              <a:t>). Unfortunately, the only extensive use of this</a:t>
            </a:r>
          </a:p>
          <a:p>
            <a:r>
              <a:rPr lang="en-US" sz="1200" b="0" i="0" u="none" strike="noStrike" kern="1200" baseline="0" dirty="0" smtClean="0">
                <a:solidFill>
                  <a:schemeClr val="tx1"/>
                </a:solidFill>
                <a:latin typeface="+mn-lt"/>
                <a:ea typeface="+mn-ea"/>
                <a:cs typeface="+mn-cs"/>
              </a:rPr>
              <a:t>new system has been proprietary surveys to image hydrate offshore Japan, and this proposal seeks</a:t>
            </a:r>
          </a:p>
          <a:p>
            <a:r>
              <a:rPr lang="en-US" sz="1200" b="0" i="0" u="none" strike="noStrike" kern="1200" baseline="0" dirty="0" smtClean="0">
                <a:solidFill>
                  <a:schemeClr val="tx1"/>
                </a:solidFill>
                <a:latin typeface="+mn-lt"/>
                <a:ea typeface="+mn-ea"/>
                <a:cs typeface="+mn-cs"/>
              </a:rPr>
              <a:t>to collect similar data in US waters that can be published and shared with the hydrate community.</a:t>
            </a:r>
          </a:p>
          <a:p>
            <a:r>
              <a:rPr lang="en-US" sz="1200" b="0" i="0" u="none" strike="noStrike" kern="1200" baseline="0" dirty="0" smtClean="0">
                <a:solidFill>
                  <a:schemeClr val="tx1"/>
                </a:solidFill>
                <a:latin typeface="+mn-lt"/>
                <a:ea typeface="+mn-ea"/>
                <a:cs typeface="+mn-cs"/>
              </a:rPr>
              <a:t>Much </a:t>
            </a:r>
            <a:r>
              <a:rPr lang="en-US" sz="1200" b="0" i="0" u="none" strike="noStrike" kern="1200" baseline="0" dirty="0" err="1" smtClean="0">
                <a:solidFill>
                  <a:schemeClr val="tx1"/>
                </a:solidFill>
                <a:latin typeface="+mn-lt"/>
                <a:ea typeface="+mn-ea"/>
                <a:cs typeface="+mn-cs"/>
              </a:rPr>
              <a:t>naturallyoccurring</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hydrate exists at the edge of thermodynamic stability, and is thus susceptible</a:t>
            </a:r>
          </a:p>
          <a:p>
            <a:r>
              <a:rPr lang="en-US" sz="1200" b="0" i="0" u="none" strike="noStrike" kern="1200" baseline="0" dirty="0" smtClean="0">
                <a:solidFill>
                  <a:schemeClr val="tx1"/>
                </a:solidFill>
                <a:latin typeface="+mn-lt"/>
                <a:ea typeface="+mn-ea"/>
                <a:cs typeface="+mn-cs"/>
              </a:rPr>
              <a:t>to environmental change. Given the relatively low cost of collecting Vulcan data and the</a:t>
            </a:r>
          </a:p>
          <a:p>
            <a:r>
              <a:rPr lang="en-US" sz="1200" b="0" i="0" u="none" strike="noStrike" kern="1200" baseline="0" dirty="0" smtClean="0">
                <a:solidFill>
                  <a:schemeClr val="tx1"/>
                </a:solidFill>
                <a:latin typeface="+mn-lt"/>
                <a:ea typeface="+mn-ea"/>
                <a:cs typeface="+mn-cs"/>
              </a:rPr>
              <a:t>significant electromagnetic signature of hydrate systems, we believe that electromagnetic methods</a:t>
            </a:r>
          </a:p>
          <a:p>
            <a:r>
              <a:rPr lang="en-US" sz="1200" b="0" i="0" u="none" strike="noStrike" kern="1200" baseline="0" dirty="0" smtClean="0">
                <a:solidFill>
                  <a:schemeClr val="tx1"/>
                </a:solidFill>
                <a:latin typeface="+mn-lt"/>
                <a:ea typeface="+mn-ea"/>
                <a:cs typeface="+mn-cs"/>
              </a:rPr>
              <a:t>provide an ideal way to monitor such changes. To determine if this is indeed so, we need to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collect baseline images of natural gas hydrate systems using our CSEM system to determine what</a:t>
            </a:r>
          </a:p>
          <a:p>
            <a:r>
              <a:rPr lang="en-US" sz="1200" b="0" i="0" u="none" strike="noStrike" kern="1200" baseline="0" dirty="0" smtClean="0">
                <a:solidFill>
                  <a:schemeClr val="tx1"/>
                </a:solidFill>
                <a:latin typeface="+mn-lt"/>
                <a:ea typeface="+mn-ea"/>
                <a:cs typeface="+mn-cs"/>
              </a:rPr>
              <a:t>resolution we are capable of and (ii) make laboratory measurements of hydrate conductivity during</a:t>
            </a:r>
          </a:p>
          <a:p>
            <a:r>
              <a:rPr lang="en-US" sz="1200" b="0" i="0" u="none" strike="noStrike" kern="1200" baseline="0" dirty="0" smtClean="0">
                <a:solidFill>
                  <a:schemeClr val="tx1"/>
                </a:solidFill>
                <a:latin typeface="+mn-lt"/>
                <a:ea typeface="+mn-ea"/>
                <a:cs typeface="+mn-cs"/>
              </a:rPr>
              <a:t>changes at the edge of the stability field. We are in an excellent position to do both these things,</a:t>
            </a:r>
          </a:p>
          <a:p>
            <a:r>
              <a:rPr lang="en-US" sz="1200" b="0" i="0" u="none" strike="noStrike" kern="1200" baseline="0" dirty="0" smtClean="0">
                <a:solidFill>
                  <a:schemeClr val="tx1"/>
                </a:solidFill>
                <a:latin typeface="+mn-lt"/>
                <a:ea typeface="+mn-ea"/>
                <a:cs typeface="+mn-cs"/>
              </a:rPr>
              <a:t>since the Vulcan system has been well tested on the Japanese projects and under previous DoE</a:t>
            </a:r>
          </a:p>
          <a:p>
            <a:r>
              <a:rPr lang="en-US" sz="1200" b="0" i="0" u="none" strike="noStrike" kern="1200" baseline="0" dirty="0" smtClean="0">
                <a:solidFill>
                  <a:schemeClr val="tx1"/>
                </a:solidFill>
                <a:latin typeface="+mn-lt"/>
                <a:ea typeface="+mn-ea"/>
                <a:cs typeface="+mn-cs"/>
              </a:rPr>
              <a:t>funding we developed an electrical conductivity cell designed to synthesize hydrate while making</a:t>
            </a:r>
          </a:p>
          <a:p>
            <a:r>
              <a:rPr lang="en-US" sz="1200" b="0" i="0" u="none" strike="noStrike" kern="1200" baseline="0" dirty="0" smtClean="0">
                <a:solidFill>
                  <a:schemeClr val="tx1"/>
                </a:solidFill>
                <a:latin typeface="+mn-lt"/>
                <a:ea typeface="+mn-ea"/>
                <a:cs typeface="+mn-cs"/>
              </a:rPr>
              <a:t>conductivity measurements.</a:t>
            </a:r>
          </a:p>
          <a:p>
            <a:r>
              <a:rPr lang="en-US" sz="1200" b="0" i="0" u="none" strike="noStrike" kern="1200" baseline="0" dirty="0" smtClean="0">
                <a:solidFill>
                  <a:schemeClr val="tx1"/>
                </a:solidFill>
                <a:latin typeface="+mn-lt"/>
                <a:ea typeface="+mn-ea"/>
                <a:cs typeface="+mn-cs"/>
              </a:rPr>
              <a:t>To achieve our objectives we will collect extensive 3D Vulcan data sets over two or three prospects</a:t>
            </a:r>
          </a:p>
          <a:p>
            <a:r>
              <a:rPr lang="en-US" sz="1200" b="0" i="0" u="none" strike="noStrike" kern="1200" baseline="0" dirty="0" smtClean="0">
                <a:solidFill>
                  <a:schemeClr val="tx1"/>
                </a:solidFill>
                <a:latin typeface="+mn-lt"/>
                <a:ea typeface="+mn-ea"/>
                <a:cs typeface="+mn-cs"/>
              </a:rPr>
              <a:t>in the Gulf of Mexico where drilling and coring of hydrate systems have been, or will be, carried</a:t>
            </a:r>
          </a:p>
          <a:p>
            <a:r>
              <a:rPr lang="en-US" sz="1200" b="0" i="0" u="none" strike="noStrike" kern="1200" baseline="0" dirty="0" smtClean="0">
                <a:solidFill>
                  <a:schemeClr val="tx1"/>
                </a:solidFill>
                <a:latin typeface="+mn-lt"/>
                <a:ea typeface="+mn-ea"/>
                <a:cs typeface="+mn-cs"/>
              </a:rPr>
              <a:t>out (Green Canyon 781, Walker Ridge 313, and Orca Basin/WR100). We will use the research</a:t>
            </a:r>
          </a:p>
          <a:p>
            <a:r>
              <a:rPr lang="en-US" sz="1200" b="0" i="0" u="none" strike="noStrike" kern="1200" baseline="0" dirty="0" smtClean="0">
                <a:solidFill>
                  <a:schemeClr val="tx1"/>
                </a:solidFill>
                <a:latin typeface="+mn-lt"/>
                <a:ea typeface="+mn-ea"/>
                <a:cs typeface="+mn-cs"/>
              </a:rPr>
              <a:t>vessel R.V. Pelican, a capable but inexpensive vessel that operates out of </a:t>
            </a:r>
            <a:r>
              <a:rPr lang="en-US" sz="1200" b="0" i="0" u="none" strike="noStrike" kern="1200" baseline="0" dirty="0" err="1" smtClean="0">
                <a:solidFill>
                  <a:schemeClr val="tx1"/>
                </a:solidFill>
                <a:latin typeface="+mn-lt"/>
                <a:ea typeface="+mn-ea"/>
                <a:cs typeface="+mn-cs"/>
              </a:rPr>
              <a:t>Cocodrie</a:t>
            </a:r>
            <a:r>
              <a:rPr lang="en-US" sz="1200" b="0" i="0" u="none" strike="noStrike" kern="1200" baseline="0" dirty="0" smtClean="0">
                <a:solidFill>
                  <a:schemeClr val="tx1"/>
                </a:solidFill>
                <a:latin typeface="+mn-lt"/>
                <a:ea typeface="+mn-ea"/>
                <a:cs typeface="+mn-cs"/>
              </a:rPr>
              <a:t>, Louisiana, less</a:t>
            </a:r>
          </a:p>
          <a:p>
            <a:r>
              <a:rPr lang="en-US" sz="1200" b="0" i="0" u="none" strike="noStrike" kern="1200" baseline="0" dirty="0" smtClean="0">
                <a:solidFill>
                  <a:schemeClr val="tx1"/>
                </a:solidFill>
                <a:latin typeface="+mn-lt"/>
                <a:ea typeface="+mn-ea"/>
                <a:cs typeface="+mn-cs"/>
              </a:rPr>
              <a:t>than a day’s transit from the proposed study areas. CSEM data will be inverted using a recently</a:t>
            </a:r>
          </a:p>
          <a:p>
            <a:r>
              <a:rPr lang="en-US" sz="1200" b="0" i="0" u="none" strike="noStrike" kern="1200" baseline="0" dirty="0" smtClean="0">
                <a:solidFill>
                  <a:schemeClr val="tx1"/>
                </a:solidFill>
                <a:latin typeface="+mn-lt"/>
                <a:ea typeface="+mn-ea"/>
                <a:cs typeface="+mn-cs"/>
              </a:rPr>
              <a:t>developed, state of the art 2D inversion code (MARE2DEM), using constraints from seismic data to</a:t>
            </a:r>
          </a:p>
          <a:p>
            <a:r>
              <a:rPr lang="en-US" sz="1200" b="0" i="0" u="none" strike="noStrike" kern="1200" baseline="0" dirty="0" smtClean="0">
                <a:solidFill>
                  <a:schemeClr val="tx1"/>
                </a:solidFill>
                <a:latin typeface="+mn-lt"/>
                <a:ea typeface="+mn-ea"/>
                <a:cs typeface="+mn-cs"/>
              </a:rPr>
              <a:t>improve resolution. While towed CSEM data are well suited to 2D inversion, this will be verified</a:t>
            </a:r>
          </a:p>
          <a:p>
            <a:r>
              <a:rPr lang="en-US" sz="1200" b="0" i="0" u="none" strike="noStrike" kern="1200" baseline="0" dirty="0" smtClean="0">
                <a:solidFill>
                  <a:schemeClr val="tx1"/>
                </a:solidFill>
                <a:latin typeface="+mn-lt"/>
                <a:ea typeface="+mn-ea"/>
                <a:cs typeface="+mn-cs"/>
              </a:rPr>
              <a:t>by carrying out 3D forward modeling based on the inversions.</a:t>
            </a:r>
          </a:p>
          <a:p>
            <a:r>
              <a:rPr lang="en-US" sz="1200" b="0" i="0" u="none" strike="noStrike" kern="1200" baseline="0" dirty="0" smtClean="0">
                <a:solidFill>
                  <a:schemeClr val="tx1"/>
                </a:solidFill>
                <a:latin typeface="+mn-lt"/>
                <a:ea typeface="+mn-ea"/>
                <a:cs typeface="+mn-cs"/>
              </a:rPr>
              <a:t>In parallel with the field data collection, we will carry out laboratory measurements of hydrate</a:t>
            </a:r>
          </a:p>
          <a:p>
            <a:r>
              <a:rPr lang="en-US" sz="1200" b="0" i="0" u="none" strike="noStrike" kern="1200" baseline="0" dirty="0" smtClean="0">
                <a:solidFill>
                  <a:schemeClr val="tx1"/>
                </a:solidFill>
                <a:latin typeface="+mn-lt"/>
                <a:ea typeface="+mn-ea"/>
                <a:cs typeface="+mn-cs"/>
              </a:rPr>
              <a:t>conductivity to extend our understanding of what physical and chemical parameters control conductivity.</a:t>
            </a:r>
          </a:p>
          <a:p>
            <a:r>
              <a:rPr lang="en-US" sz="1200" b="0" i="0" u="none" strike="noStrike" kern="1200" baseline="0" dirty="0" smtClean="0">
                <a:solidFill>
                  <a:schemeClr val="tx1"/>
                </a:solidFill>
                <a:latin typeface="+mn-lt"/>
                <a:ea typeface="+mn-ea"/>
                <a:cs typeface="+mn-cs"/>
              </a:rPr>
              <a:t>In our previous studies we made the first ever electrical resistivity measurements on pure</a:t>
            </a:r>
          </a:p>
          <a:p>
            <a:r>
              <a:rPr lang="en-US" sz="1200" b="0" i="0" u="none" strike="noStrike" kern="1200" baseline="0" dirty="0" smtClean="0">
                <a:solidFill>
                  <a:schemeClr val="tx1"/>
                </a:solidFill>
                <a:latin typeface="+mn-lt"/>
                <a:ea typeface="+mn-ea"/>
                <a:cs typeface="+mn-cs"/>
              </a:rPr>
              <a:t>methane hydrate, then measured methane hydrate mixed with quartz sand or silica beads in known</a:t>
            </a:r>
          </a:p>
          <a:p>
            <a:r>
              <a:rPr lang="en-US" sz="1200" b="0" i="0" u="none" strike="noStrike" kern="1200" baseline="0" dirty="0" smtClean="0">
                <a:solidFill>
                  <a:schemeClr val="tx1"/>
                </a:solidFill>
                <a:latin typeface="+mn-lt"/>
                <a:ea typeface="+mn-ea"/>
                <a:cs typeface="+mn-cs"/>
              </a:rPr>
              <a:t>proportions. For the proposed work, we will study the effect of adding silt to clean sand, modifying</a:t>
            </a:r>
          </a:p>
          <a:p>
            <a:r>
              <a:rPr lang="en-US" sz="1200" b="0" i="0" u="none" strike="noStrike" kern="1200" baseline="0" dirty="0" smtClean="0">
                <a:solidFill>
                  <a:schemeClr val="tx1"/>
                </a:solidFill>
                <a:latin typeface="+mn-lt"/>
                <a:ea typeface="+mn-ea"/>
                <a:cs typeface="+mn-cs"/>
              </a:rPr>
              <a:t>the impurities, and measuring the conductivity of CO2 hydrate. Importantly, our cell is capable of</a:t>
            </a:r>
          </a:p>
          <a:p>
            <a:r>
              <a:rPr lang="en-US" sz="1200" b="0" i="0" u="none" strike="noStrike" kern="1200" baseline="0" dirty="0" smtClean="0">
                <a:solidFill>
                  <a:schemeClr val="tx1"/>
                </a:solidFill>
                <a:latin typeface="+mn-lt"/>
                <a:ea typeface="+mn-ea"/>
                <a:cs typeface="+mn-cs"/>
              </a:rPr>
              <a:t>making conductivity measurements while hydrate is destabilized either by increasing temperature</a:t>
            </a:r>
          </a:p>
          <a:p>
            <a:r>
              <a:rPr lang="en-US" sz="1200" b="0" i="0" u="none" strike="noStrike" kern="1200" baseline="0" dirty="0" smtClean="0">
                <a:solidFill>
                  <a:schemeClr val="tx1"/>
                </a:solidFill>
                <a:latin typeface="+mn-lt"/>
                <a:ea typeface="+mn-ea"/>
                <a:cs typeface="+mn-cs"/>
              </a:rPr>
              <a:t>or decreasing pressure, so a high priority will be to measure conductivity changes associated with</a:t>
            </a:r>
          </a:p>
          <a:p>
            <a:r>
              <a:rPr lang="en-US" sz="1200" b="0" i="0" u="none" strike="noStrike" kern="1200" baseline="0" dirty="0" smtClean="0">
                <a:solidFill>
                  <a:schemeClr val="tx1"/>
                </a:solidFill>
                <a:latin typeface="+mn-lt"/>
                <a:ea typeface="+mn-ea"/>
                <a:cs typeface="+mn-cs"/>
              </a:rPr>
              <a:t>small amounts of water generated during destabilization. This work will be carried out at the USGS</a:t>
            </a:r>
          </a:p>
          <a:p>
            <a:r>
              <a:rPr lang="en-US" sz="1200" b="0" i="0" u="none" strike="noStrike" kern="1200" baseline="0" dirty="0" smtClean="0">
                <a:solidFill>
                  <a:schemeClr val="tx1"/>
                </a:solidFill>
                <a:latin typeface="+mn-lt"/>
                <a:ea typeface="+mn-ea"/>
                <a:cs typeface="+mn-cs"/>
              </a:rPr>
              <a:t>gas hydrate laboratory in Menlo Park, California. Follow up analysis of samples to determine the</a:t>
            </a:r>
          </a:p>
          <a:p>
            <a:r>
              <a:rPr lang="en-US" sz="1200" b="0" i="0" u="none" strike="noStrike" kern="1200" baseline="0" dirty="0" smtClean="0">
                <a:solidFill>
                  <a:schemeClr val="tx1"/>
                </a:solidFill>
                <a:latin typeface="+mn-lt"/>
                <a:ea typeface="+mn-ea"/>
                <a:cs typeface="+mn-cs"/>
              </a:rPr>
              <a:t>arrangement and distribution of the phases within them will also be carried out at the USGS in</a:t>
            </a:r>
          </a:p>
          <a:p>
            <a:r>
              <a:rPr lang="en-US" sz="1200" b="0" i="0" u="none" strike="noStrike" kern="1200" baseline="0" dirty="0" smtClean="0">
                <a:solidFill>
                  <a:schemeClr val="tx1"/>
                </a:solidFill>
                <a:latin typeface="+mn-lt"/>
                <a:ea typeface="+mn-ea"/>
                <a:cs typeface="+mn-cs"/>
              </a:rPr>
              <a:t>Menlo Park, using cryogenic scanning electron microscopy. The results of these laboratory studies</a:t>
            </a:r>
          </a:p>
          <a:p>
            <a:r>
              <a:rPr lang="en-US" sz="1200" b="0" i="0" u="none" strike="noStrike" kern="1200" baseline="0" dirty="0" smtClean="0">
                <a:solidFill>
                  <a:schemeClr val="tx1"/>
                </a:solidFill>
                <a:latin typeface="+mn-lt"/>
                <a:ea typeface="+mn-ea"/>
                <a:cs typeface="+mn-cs"/>
              </a:rPr>
              <a:t>will then be used to quantitatively interpret conductivities obtained from inversion of the field data.</a:t>
            </a:r>
          </a:p>
          <a:p>
            <a:r>
              <a:rPr lang="en-US" sz="1200" b="0" i="0" u="none" strike="noStrike" kern="1200" baseline="0" dirty="0" smtClean="0">
                <a:solidFill>
                  <a:schemeClr val="tx1"/>
                </a:solidFill>
                <a:latin typeface="+mn-lt"/>
                <a:ea typeface="+mn-ea"/>
                <a:cs typeface="+mn-cs"/>
              </a:rPr>
              <a:t>Finally, the conductivity studies will be integrated with available data from well logs, coring, and</a:t>
            </a:r>
          </a:p>
          <a:p>
            <a:r>
              <a:rPr lang="en-US" sz="1200" b="0" i="0" u="none" strike="noStrike" kern="1200" baseline="0" dirty="0" smtClean="0">
                <a:solidFill>
                  <a:schemeClr val="tx1"/>
                </a:solidFill>
                <a:latin typeface="+mn-lt"/>
                <a:ea typeface="+mn-ea"/>
                <a:cs typeface="+mn-cs"/>
              </a:rPr>
              <a:t>seismic studies in order to best understand the geological systems.</a:t>
            </a:r>
          </a:p>
          <a:p>
            <a:r>
              <a:rPr lang="en-US" sz="1200" b="0" i="0" u="none" strike="noStrike" kern="1200" baseline="0" dirty="0" smtClean="0">
                <a:solidFill>
                  <a:schemeClr val="tx1"/>
                </a:solidFill>
                <a:latin typeface="+mn-lt"/>
                <a:ea typeface="+mn-ea"/>
                <a:cs typeface="+mn-cs"/>
              </a:rPr>
              <a:t>We have assembled an excellent team to carry out this project. The PI, Steven Constable, runs the</a:t>
            </a:r>
          </a:p>
          <a:p>
            <a:r>
              <a:rPr lang="en-US" sz="1200" b="0" i="0" u="none" strike="noStrike" kern="1200" baseline="0" dirty="0" smtClean="0">
                <a:solidFill>
                  <a:schemeClr val="tx1"/>
                </a:solidFill>
                <a:latin typeface="+mn-lt"/>
                <a:ea typeface="+mn-ea"/>
                <a:cs typeface="+mn-cs"/>
              </a:rPr>
              <a:t>Marine EM Laboratory at the Scripps Institution of Oceanography, the best facility of its type in</a:t>
            </a:r>
          </a:p>
          <a:p>
            <a:r>
              <a:rPr lang="en-US" sz="1200" b="0" i="0" u="none" strike="noStrike" kern="1200" baseline="0" dirty="0" smtClean="0">
                <a:solidFill>
                  <a:schemeClr val="tx1"/>
                </a:solidFill>
                <a:latin typeface="+mn-lt"/>
                <a:ea typeface="+mn-ea"/>
                <a:cs typeface="+mn-cs"/>
              </a:rPr>
              <a:t>the world. The postdoc he will be advising, Peter </a:t>
            </a:r>
            <a:r>
              <a:rPr lang="en-US" sz="1200" b="0" i="0" u="none" strike="noStrike" kern="1200" baseline="0" dirty="0" err="1" smtClean="0">
                <a:solidFill>
                  <a:schemeClr val="tx1"/>
                </a:solidFill>
                <a:latin typeface="+mn-lt"/>
                <a:ea typeface="+mn-ea"/>
                <a:cs typeface="+mn-cs"/>
              </a:rPr>
              <a:t>Kannberg</a:t>
            </a:r>
            <a:r>
              <a:rPr lang="en-US" sz="1200" b="0" i="0" u="none" strike="noStrike" kern="1200" baseline="0" dirty="0" smtClean="0">
                <a:solidFill>
                  <a:schemeClr val="tx1"/>
                </a:solidFill>
                <a:latin typeface="+mn-lt"/>
                <a:ea typeface="+mn-ea"/>
                <a:cs typeface="+mn-cs"/>
              </a:rPr>
              <a:t>, dedicated his PhD work to developing</a:t>
            </a:r>
          </a:p>
          <a:p>
            <a:r>
              <a:rPr lang="en-US" sz="1200" b="0" i="0" u="none" strike="noStrike" kern="1200" baseline="0" dirty="0" smtClean="0">
                <a:solidFill>
                  <a:schemeClr val="tx1"/>
                </a:solidFill>
                <a:latin typeface="+mn-lt"/>
                <a:ea typeface="+mn-ea"/>
                <a:cs typeface="+mn-cs"/>
              </a:rPr>
              <a:t>CSEM methods to study hydrate. Together they will lead the field data collection. Laura Stern, at</a:t>
            </a:r>
          </a:p>
          <a:p>
            <a:r>
              <a:rPr lang="en-US" sz="1200" b="0" i="0" u="none" strike="noStrike" kern="1200" baseline="0" dirty="0" smtClean="0">
                <a:solidFill>
                  <a:schemeClr val="tx1"/>
                </a:solidFill>
                <a:latin typeface="+mn-lt"/>
                <a:ea typeface="+mn-ea"/>
                <a:cs typeface="+mn-cs"/>
              </a:rPr>
              <a:t>the United States Geological Survey Gas Hydrate Laboratory, will supervise the sample synthesis</a:t>
            </a:r>
          </a:p>
          <a:p>
            <a:r>
              <a:rPr lang="en-US" sz="1200" b="0" i="0" u="none" strike="noStrike" kern="1200" baseline="0" dirty="0" smtClean="0">
                <a:solidFill>
                  <a:schemeClr val="tx1"/>
                </a:solidFill>
                <a:latin typeface="+mn-lt"/>
                <a:ea typeface="+mn-ea"/>
                <a:cs typeface="+mn-cs"/>
              </a:rPr>
              <a:t>and destabilization runs and will conduct all posttest imaging by </a:t>
            </a:r>
            <a:r>
              <a:rPr lang="en-US" sz="1200" b="0" i="0" u="none" strike="noStrike" kern="1200" baseline="0" dirty="0" err="1" smtClean="0">
                <a:solidFill>
                  <a:schemeClr val="tx1"/>
                </a:solidFill>
                <a:latin typeface="+mn-lt"/>
                <a:ea typeface="+mn-ea"/>
                <a:cs typeface="+mn-cs"/>
              </a:rPr>
              <a:t>cryoSEM</a:t>
            </a:r>
            <a:r>
              <a:rPr lang="en-US" sz="1200" b="0" i="0" u="none" strike="noStrike" kern="1200" baseline="0" dirty="0" smtClean="0">
                <a:solidFill>
                  <a:schemeClr val="tx1"/>
                </a:solidFill>
                <a:latin typeface="+mn-lt"/>
                <a:ea typeface="+mn-ea"/>
                <a:cs typeface="+mn-cs"/>
              </a:rPr>
              <a:t>. Wyatt Du </a:t>
            </a:r>
            <a:r>
              <a:rPr lang="en-US" sz="1200" b="0" i="0" u="none" strike="noStrike" kern="1200" baseline="0" dirty="0" err="1" smtClean="0">
                <a:solidFill>
                  <a:schemeClr val="tx1"/>
                </a:solidFill>
                <a:latin typeface="+mn-lt"/>
                <a:ea typeface="+mn-ea"/>
                <a:cs typeface="+mn-cs"/>
              </a:rPr>
              <a:t>Frane</a:t>
            </a:r>
            <a:r>
              <a:rPr lang="en-US" sz="1200" b="0" i="0" u="none" strike="noStrike" kern="1200" baseline="0" dirty="0" smtClean="0">
                <a:solidFill>
                  <a:schemeClr val="tx1"/>
                </a:solidFill>
                <a:latin typeface="+mn-lt"/>
                <a:ea typeface="+mn-ea"/>
                <a:cs typeface="+mn-cs"/>
              </a:rPr>
              <a:t>, of Lawrence Livermore National Laboratory, headed up our previous laboratory studies while a</a:t>
            </a:r>
          </a:p>
          <a:p>
            <a:r>
              <a:rPr lang="en-US" sz="1200" b="0" i="0" u="none" strike="noStrike" kern="1200" baseline="0" dirty="0" smtClean="0">
                <a:solidFill>
                  <a:schemeClr val="tx1"/>
                </a:solidFill>
                <a:latin typeface="+mn-lt"/>
                <a:ea typeface="+mn-ea"/>
                <a:cs typeface="+mn-cs"/>
              </a:rPr>
              <a:t>postdoc, and now will be supervising a new postdoc, </a:t>
            </a:r>
            <a:r>
              <a:rPr lang="en-US" sz="1200" b="0" i="0" u="none" strike="noStrike" kern="1200" baseline="0" dirty="0" err="1" smtClean="0">
                <a:solidFill>
                  <a:schemeClr val="tx1"/>
                </a:solidFill>
                <a:latin typeface="+mn-lt"/>
                <a:ea typeface="+mn-ea"/>
                <a:cs typeface="+mn-cs"/>
              </a:rPr>
              <a:t>Davide</a:t>
            </a:r>
            <a:r>
              <a:rPr lang="en-US" sz="1200" b="0" i="0" u="none" strike="noStrike" kern="1200" baseline="0" dirty="0" smtClean="0">
                <a:solidFill>
                  <a:schemeClr val="tx1"/>
                </a:solidFill>
                <a:latin typeface="+mn-lt"/>
                <a:ea typeface="+mn-ea"/>
                <a:cs typeface="+mn-cs"/>
              </a:rPr>
              <a:t> Novella, to make the conductivity</a:t>
            </a:r>
          </a:p>
          <a:p>
            <a:r>
              <a:rPr lang="en-US" sz="1200" b="0" i="0" u="none" strike="noStrike" kern="1200" baseline="0" dirty="0" smtClean="0">
                <a:solidFill>
                  <a:schemeClr val="tx1"/>
                </a:solidFill>
                <a:latin typeface="+mn-lt"/>
                <a:ea typeface="+mn-ea"/>
                <a:cs typeface="+mn-cs"/>
              </a:rPr>
              <a:t>measurements. Our industry partners, Ocean Floor Geophysics and </a:t>
            </a:r>
            <a:r>
              <a:rPr lang="en-US" sz="1200" b="0" i="0" u="none" strike="noStrike" kern="1200" baseline="0" dirty="0" err="1" smtClean="0">
                <a:solidFill>
                  <a:schemeClr val="tx1"/>
                </a:solidFill>
                <a:latin typeface="+mn-lt"/>
                <a:ea typeface="+mn-ea"/>
                <a:cs typeface="+mn-cs"/>
              </a:rPr>
              <a:t>Advisian</a:t>
            </a:r>
            <a:r>
              <a:rPr lang="en-US" sz="1200" b="0" i="0" u="none" strike="noStrike" kern="1200" baseline="0" dirty="0" smtClean="0">
                <a:solidFill>
                  <a:schemeClr val="tx1"/>
                </a:solidFill>
                <a:latin typeface="+mn-lt"/>
                <a:ea typeface="+mn-ea"/>
                <a:cs typeface="+mn-cs"/>
              </a:rPr>
              <a:t>, will contribute</a:t>
            </a:r>
          </a:p>
          <a:p>
            <a:r>
              <a:rPr lang="en-US" sz="1200" b="0" i="0" u="none" strike="noStrike" kern="1200" baseline="0" dirty="0" smtClean="0">
                <a:solidFill>
                  <a:schemeClr val="tx1"/>
                </a:solidFill>
                <a:latin typeface="+mn-lt"/>
                <a:ea typeface="+mn-ea"/>
                <a:cs typeface="+mn-cs"/>
              </a:rPr>
              <a:t>personnel who were involved in the Japanese data collection to our work aboard the R.V. Pelican.</a:t>
            </a:r>
          </a:p>
          <a:p>
            <a:r>
              <a:rPr lang="en-US" sz="1200" b="0" i="0" u="none" strike="noStrike" kern="1200" baseline="0" dirty="0" smtClean="0">
                <a:solidFill>
                  <a:schemeClr val="tx1"/>
                </a:solidFill>
                <a:latin typeface="+mn-lt"/>
                <a:ea typeface="+mn-ea"/>
                <a:cs typeface="+mn-cs"/>
              </a:rPr>
              <a:t>Our work will lead to a better understanding of the geological systems associated with gas hydrate,</a:t>
            </a:r>
          </a:p>
          <a:p>
            <a:r>
              <a:rPr lang="en-US" sz="1200" b="0" i="0" u="none" strike="noStrike" kern="1200" baseline="0" dirty="0" smtClean="0">
                <a:solidFill>
                  <a:schemeClr val="tx1"/>
                </a:solidFill>
                <a:latin typeface="+mn-lt"/>
                <a:ea typeface="+mn-ea"/>
                <a:cs typeface="+mn-cs"/>
              </a:rPr>
              <a:t>as well as demonstrate the capabilities of using electromagnetic methods to study </a:t>
            </a:r>
            <a:r>
              <a:rPr lang="en-US" sz="1200" b="0" i="0" u="none" strike="noStrike" kern="1200" baseline="0" dirty="0" err="1" smtClean="0">
                <a:solidFill>
                  <a:schemeClr val="tx1"/>
                </a:solidFill>
                <a:latin typeface="+mn-lt"/>
                <a:ea typeface="+mn-ea"/>
                <a:cs typeface="+mn-cs"/>
              </a:rPr>
              <a:t>environmentallyinduced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changes (and, incidentally, changes during production). Our studies will also lead to better</a:t>
            </a:r>
          </a:p>
          <a:p>
            <a:r>
              <a:rPr lang="en-US" sz="1200" b="0" i="0" u="none" strike="noStrike" kern="1200" baseline="0" dirty="0" smtClean="0">
                <a:solidFill>
                  <a:schemeClr val="tx1"/>
                </a:solidFill>
                <a:latin typeface="+mn-lt"/>
                <a:ea typeface="+mn-ea"/>
                <a:cs typeface="+mn-cs"/>
              </a:rPr>
              <a:t>interpretations of resistivity logs collected in wells.</a:t>
            </a:r>
            <a:endParaRPr lang="en-US" b="1" dirty="0" smtClean="0"/>
          </a:p>
          <a:p>
            <a:endParaRPr lang="en-US" b="1" dirty="0" smtClean="0"/>
          </a:p>
          <a:p>
            <a:r>
              <a:rPr lang="en-US" b="1" dirty="0" smtClean="0"/>
              <a:t>Image sources:</a:t>
            </a: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https://www.flickr.com/photos/noaaphotolib/27388634293/in/photolist-fQbvbe-jdb6wu-fQt5Gu-fQbuMF-9gpEvj-8LPvhX-9gmAwM-HJeULD-HJiJ5S-HJeUwk-JaboGg-Ja9chN-jdakv2-fQsekN-8JHs1H-8Qsdft-jdb6SE-8MVhDc-HJeUDp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p>
          <a:p>
            <a:endParaRPr lang="en-US" b="0" dirty="0" smtClean="0"/>
          </a:p>
        </p:txBody>
      </p:sp>
      <p:sp>
        <p:nvSpPr>
          <p:cNvPr id="4" name="Slide Number Placeholder 3"/>
          <p:cNvSpPr>
            <a:spLocks noGrp="1"/>
          </p:cNvSpPr>
          <p:nvPr>
            <p:ph type="sldNum" sz="quarter" idx="10"/>
          </p:nvPr>
        </p:nvSpPr>
        <p:spPr/>
        <p:txBody>
          <a:bodyPr/>
          <a:lstStyle/>
          <a:p>
            <a:fld id="{A7252AE0-6C92-1648-9116-486D95AAC149}" type="slidenum">
              <a:rPr lang="en-US" smtClean="0"/>
              <a:t>8</a:t>
            </a:fld>
            <a:endParaRPr lang="en-US" dirty="0"/>
          </a:p>
        </p:txBody>
      </p:sp>
    </p:spTree>
    <p:extLst>
      <p:ext uri="{BB962C8B-B14F-4D97-AF65-F5344CB8AC3E}">
        <p14:creationId xmlns:p14="http://schemas.microsoft.com/office/powerpoint/2010/main" val="2943256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Project Abstract:</a:t>
            </a:r>
          </a:p>
          <a:p>
            <a:r>
              <a:rPr lang="en-US" sz="1200" b="0" i="0" u="none" strike="noStrike" kern="1200" baseline="0" dirty="0" smtClean="0">
                <a:solidFill>
                  <a:schemeClr val="tx1"/>
                </a:solidFill>
                <a:latin typeface="+mn-lt"/>
                <a:ea typeface="+mn-ea"/>
                <a:cs typeface="+mn-cs"/>
              </a:rPr>
              <a:t>Evidence suggests that methane hydrates occurring at the “feather edge” of their stability zone on upper continental slopes of global marine margins are now undergoing dissociation due to the impingement of warming intermediate ocean waters, a process also invoked in the “</a:t>
            </a:r>
            <a:r>
              <a:rPr lang="en-US" sz="1200" b="0" i="0" u="none" strike="noStrike" kern="1200" baseline="0" dirty="0" err="1" smtClean="0">
                <a:solidFill>
                  <a:schemeClr val="tx1"/>
                </a:solidFill>
                <a:latin typeface="+mn-lt"/>
                <a:ea typeface="+mn-ea"/>
                <a:cs typeface="+mn-cs"/>
              </a:rPr>
              <a:t>Clathrate</a:t>
            </a:r>
            <a:r>
              <a:rPr lang="en-US" sz="1200" b="0" i="0" u="none" strike="noStrike" kern="1200" baseline="0" dirty="0" smtClean="0">
                <a:solidFill>
                  <a:schemeClr val="tx1"/>
                </a:solidFill>
                <a:latin typeface="+mn-lt"/>
                <a:ea typeface="+mn-ea"/>
                <a:cs typeface="+mn-cs"/>
              </a:rPr>
              <a:t> Gun Hypothesis” for the Late Quaternary. Recent studies show that the uppermost ocean has absorbed much of the excess heat associated with Earth’s greenhouse warming over the past few decades. Thus, methane hydrate outgassing now underway on upper continental slopes is expected to continue and eventually affect even deeper parts of the continental slope gas hydrate province. Despite the progress on identifying loci and mechanisms for upper slope gas hydrate degradation, critical questions--indeed even conflicts--remain about the impact of the released methane on the climate system. Some predict that catastrophic methane release to the ocean atmosphere system from dissociated marine hydrates will lead to enhanced global warming due to the elevated greenhouse gas potential of atmospheric methane. Finding no evidence that methane from upper continental slope seep sites crosses the sea-to-air interface, others argue that gas hydrate degradation may be relatively benign for the climate system. Resolving these conflicting perspectives has implications for climate-hydrate interactions, the global carbon cycle, and even the environmental impact of eventual methane production from </a:t>
            </a:r>
            <a:r>
              <a:rPr lang="en-US" sz="1200" b="0" i="0" u="none" strike="noStrike" kern="1200" baseline="0" dirty="0" err="1" smtClean="0">
                <a:solidFill>
                  <a:schemeClr val="tx1"/>
                </a:solidFill>
                <a:latin typeface="+mn-lt"/>
                <a:ea typeface="+mn-ea"/>
                <a:cs typeface="+mn-cs"/>
              </a:rPr>
              <a:t>deepwater</a:t>
            </a:r>
            <a:r>
              <a:rPr lang="en-US" sz="1200" b="0" i="0" u="none" strike="noStrike" kern="1200" baseline="0" dirty="0" smtClean="0">
                <a:solidFill>
                  <a:schemeClr val="tx1"/>
                </a:solidFill>
                <a:latin typeface="+mn-lt"/>
                <a:ea typeface="+mn-ea"/>
                <a:cs typeface="+mn-cs"/>
              </a:rPr>
              <a:t> gas hydrates.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propose a three-year project focused on quantifying the impact of gas released from methane hydrates (or, by analogy, from an hypothetical leaking </a:t>
            </a:r>
            <a:r>
              <a:rPr lang="en-US" sz="1200" b="0" i="0" u="none" strike="noStrike" kern="1200" baseline="0" dirty="0" err="1" smtClean="0">
                <a:solidFill>
                  <a:schemeClr val="tx1"/>
                </a:solidFill>
                <a:latin typeface="+mn-lt"/>
                <a:ea typeface="+mn-ea"/>
                <a:cs typeface="+mn-cs"/>
              </a:rPr>
              <a:t>deepwater</a:t>
            </a:r>
            <a:r>
              <a:rPr lang="en-US" sz="1200" b="0" i="0" u="none" strike="noStrike" kern="1200" baseline="0" dirty="0" smtClean="0">
                <a:solidFill>
                  <a:schemeClr val="tx1"/>
                </a:solidFill>
                <a:latin typeface="+mn-lt"/>
                <a:ea typeface="+mn-ea"/>
                <a:cs typeface="+mn-cs"/>
              </a:rPr>
              <a:t> methane hydrate production well) on the ocean-atmosphere system using hundreds of newly-discovered methane seeps along the northern US Atlantic margin upper slope as a natural laboratory. In the area of highly concentrated seeps south of Wilmington Canyon, methane is not only emitted from the seafloor to the adjacent overlying waters, but also transported southward towards Cape Hatteras, having a cumulative impact on ocean chemistry and potentially sea-to-air methane flux along this trajectory. Building on our previous pilot study in Hudson Canyon, we will measure geochemical parameters in seawater to infer the release rates of methane from gas hydrates systems into seawater, the extent of methane oxidation and conversion into carbon dioxide, and the influence of methane-derived carbon dioxide on dissolved inorganic carbon chemistry, pH, and the buffer capacity of seawater. Our previous work in Hudson Canyon found that the emission and oxidation of methane at the </a:t>
            </a:r>
            <a:r>
              <a:rPr lang="en-US" sz="1200" b="0" i="0" u="none" strike="noStrike" kern="1200" baseline="0" dirty="0" err="1" smtClean="0">
                <a:solidFill>
                  <a:schemeClr val="tx1"/>
                </a:solidFill>
                <a:latin typeface="+mn-lt"/>
                <a:ea typeface="+mn-ea"/>
                <a:cs typeface="+mn-cs"/>
              </a:rPr>
              <a:t>updip</a:t>
            </a:r>
            <a:r>
              <a:rPr lang="en-US" sz="1200" b="0" i="0" u="none" strike="noStrike" kern="1200" baseline="0" dirty="0" smtClean="0">
                <a:solidFill>
                  <a:schemeClr val="tx1"/>
                </a:solidFill>
                <a:latin typeface="+mn-lt"/>
                <a:ea typeface="+mn-ea"/>
                <a:cs typeface="+mn-cs"/>
              </a:rPr>
              <a:t> limit of gas hydrate stability has minor influences on DIC and pH in that specific region. However, even if similar emissions and oxidation efficiencies exist at other seeps along the northern US Atlantic margin, the southward flowing current has the ability to accumulate these inputs and lead to substantial changes in dissolved carbon dioxide.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will undertake a 13-day research cruise on the </a:t>
            </a:r>
            <a:r>
              <a:rPr lang="en-US" sz="1200" b="0" i="1" u="none" strike="noStrike" kern="1200" baseline="0" dirty="0" smtClean="0">
                <a:solidFill>
                  <a:schemeClr val="tx1"/>
                </a:solidFill>
                <a:latin typeface="+mn-lt"/>
                <a:ea typeface="+mn-ea"/>
                <a:cs typeface="+mn-cs"/>
              </a:rPr>
              <a:t>R/V Sharp </a:t>
            </a:r>
            <a:r>
              <a:rPr lang="en-US" sz="1200" b="0" i="0" u="none" strike="noStrike" kern="1200" baseline="0" dirty="0" smtClean="0">
                <a:solidFill>
                  <a:schemeClr val="tx1"/>
                </a:solidFill>
                <a:latin typeface="+mn-lt"/>
                <a:ea typeface="+mn-ea"/>
                <a:cs typeface="+mn-cs"/>
              </a:rPr>
              <a:t>to acquire samples and geochemical and sea-air flux data and to conduct water column gas plume imaging to support this study. Geochemical sampling will be conducted over more than 300 seeps arrayed in clusters along a 400 km upper continental slope (200-500 m water depth) swath between Wilmington Canyon and Cape Hatteras. Exhaustive </a:t>
            </a:r>
            <a:r>
              <a:rPr lang="en-US" sz="1200" b="0" i="0" u="none" strike="noStrike" kern="1200" baseline="0" dirty="0" err="1" smtClean="0">
                <a:solidFill>
                  <a:schemeClr val="tx1"/>
                </a:solidFill>
                <a:latin typeface="+mn-lt"/>
                <a:ea typeface="+mn-ea"/>
                <a:cs typeface="+mn-cs"/>
              </a:rPr>
              <a:t>hydroacoustic</a:t>
            </a:r>
            <a:r>
              <a:rPr lang="en-US" sz="1200" b="0" i="0" u="none" strike="noStrike" kern="1200" baseline="0" dirty="0" smtClean="0">
                <a:solidFill>
                  <a:schemeClr val="tx1"/>
                </a:solidFill>
                <a:latin typeface="+mn-lt"/>
                <a:ea typeface="+mn-ea"/>
                <a:cs typeface="+mn-cs"/>
              </a:rPr>
              <a:t> surveys will constrain methane inputs to the water column by providing the precise locations of seeps, characterizing the height of methane bubble plumes above the seafloor, and inferring volumetric flow of methane from these potential sites of gas hydrate degradation. Water sampling for geochemical analyses will be focused on five downslope transects and selected locations between transects.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When combined with the along-slope surveying, the resulting data will provide a three dimensional perspective on the distribution of methane and high-resolution measurements of pH changes and the accumulation of CO2 derived from methane oxidation as a function of depth along the transects. During the cruise we will measure the sea-to-air flux of methane from upper slope emission using a side-by-side comparison of two underway systems, one  that will detect general trends and one that can find localized hotspots of methane emissions that may have been missed in previous studies. The research will use two new state-of-the-art techniques, one that enables the ultra-high resolution mapping of dissolved methane concentration gradients in surface waters to correctly identify both regional and local features, and the other that allows for very high sensitivity and precision in the analysis of the natural radiocarbon content of dissolved methane for fingerprinting the methane source. Post-cruise, we will complete the geochemical measurements and use data on the concentration of dissolved methane and CO2 derived from methane oxidation in a numerical model to constrain methane emissions from the top down. The result will be compared with a bottom-up estimate of methane emissions derived from analysis of the </a:t>
            </a:r>
            <a:r>
              <a:rPr lang="en-US" sz="1200" b="0" i="0" u="none" strike="noStrike" kern="1200" baseline="0" dirty="0" err="1" smtClean="0">
                <a:solidFill>
                  <a:schemeClr val="tx1"/>
                </a:solidFill>
                <a:latin typeface="+mn-lt"/>
                <a:ea typeface="+mn-ea"/>
                <a:cs typeface="+mn-cs"/>
              </a:rPr>
              <a:t>hydroacoustic</a:t>
            </a:r>
            <a:r>
              <a:rPr lang="en-US" sz="1200" b="0" i="0" u="none" strike="noStrike" kern="1200" baseline="0" dirty="0" smtClean="0">
                <a:solidFill>
                  <a:schemeClr val="tx1"/>
                </a:solidFill>
                <a:latin typeface="+mn-lt"/>
                <a:ea typeface="+mn-ea"/>
                <a:cs typeface="+mn-cs"/>
              </a:rPr>
              <a:t> data, with bubble sizes constrained in a few locations by high-definition video that we will collect during the water sampling. Taken together, the geochemical, </a:t>
            </a:r>
            <a:r>
              <a:rPr lang="en-US" sz="1200" b="0" i="0" u="none" strike="noStrike" kern="1200" baseline="0" dirty="0" err="1" smtClean="0">
                <a:solidFill>
                  <a:schemeClr val="tx1"/>
                </a:solidFill>
                <a:latin typeface="+mn-lt"/>
                <a:ea typeface="+mn-ea"/>
                <a:cs typeface="+mn-cs"/>
              </a:rPr>
              <a:t>hydroacoustic</a:t>
            </a:r>
            <a:r>
              <a:rPr lang="en-US" sz="1200" b="0" i="0" u="none" strike="noStrike" kern="1200" baseline="0" dirty="0" smtClean="0">
                <a:solidFill>
                  <a:schemeClr val="tx1"/>
                </a:solidFill>
                <a:latin typeface="+mn-lt"/>
                <a:ea typeface="+mn-ea"/>
                <a:cs typeface="+mn-cs"/>
              </a:rPr>
              <a:t>, and sea-air flux data acquired for this project will provide the most complete assessment ever undertaken of the true ocean-atmosphere impact of methane emissions that could be sourced in upper slope gas hydrate dissociation, thereby contributing to the resolution of the debate over the synergy between warming climate and gas hydrate breakdown.</a:t>
            </a:r>
            <a:endParaRPr lang="en-US" b="1" dirty="0" smtClean="0"/>
          </a:p>
          <a:p>
            <a:endParaRPr lang="en-US" b="1" dirty="0" smtClean="0"/>
          </a:p>
          <a:p>
            <a:r>
              <a:rPr lang="en-US" b="1" dirty="0" smtClean="0"/>
              <a:t>Image sources:</a:t>
            </a: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https://www.flickr.com/photos/noaaphotolib/5057402575/in/photolist-8GUvA8-8UphkZ-8UphF2-8UpkSx-8UspzN-8UsqLN-8UpjyX-8Upjdg-8Up8sH-8Usrx5-8MVmHv-8Usp1o-w8PcpT-vbWUq4-wp3ra1-93onKf-8UscTh-8Usdoq-8UsoxY-8UphMB-8UpitZ-8MYp9E-itsbC9-8LPwEe-8D9fPi-9gmArT-93kkbB-itrCER-8LSyWf-9fdp2j-93km6a-93kmot-93otHA-93km7p-93otMN-93oszG-93ot5m-93kkh4-93kke2-93otPE-93otKu-93kmbg-93kjZX-8RMBzi-93otCE-93kkmx-93kmg4-8UsoFu-8MVjhD-x4ywUV</a:t>
            </a:r>
            <a:endParaRPr lang="en-US" b="0" dirty="0" smtClean="0"/>
          </a:p>
        </p:txBody>
      </p:sp>
      <p:sp>
        <p:nvSpPr>
          <p:cNvPr id="4" name="Slide Number Placeholder 3"/>
          <p:cNvSpPr>
            <a:spLocks noGrp="1"/>
          </p:cNvSpPr>
          <p:nvPr>
            <p:ph type="sldNum" sz="quarter" idx="10"/>
          </p:nvPr>
        </p:nvSpPr>
        <p:spPr/>
        <p:txBody>
          <a:bodyPr/>
          <a:lstStyle/>
          <a:p>
            <a:fld id="{A7252AE0-6C92-1648-9116-486D95AAC149}" type="slidenum">
              <a:rPr lang="en-US" smtClean="0"/>
              <a:t>9</a:t>
            </a:fld>
            <a:endParaRPr lang="en-US" dirty="0"/>
          </a:p>
        </p:txBody>
      </p:sp>
    </p:spTree>
    <p:extLst>
      <p:ext uri="{BB962C8B-B14F-4D97-AF65-F5344CB8AC3E}">
        <p14:creationId xmlns:p14="http://schemas.microsoft.com/office/powerpoint/2010/main" val="5159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7.jpeg"/><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3.pn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jpeg"/><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jpeg"/><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2293258"/>
            <a:ext cx="12192000" cy="4601028"/>
          </a:xfrm>
          <a:prstGeom prst="rect">
            <a:avLst/>
          </a:prstGeom>
          <a:noFill/>
          <a:effectLst>
            <a:innerShdw blurRad="1270000" dist="50800" dir="5400000">
              <a:prstClr val="black">
                <a:alpha val="98000"/>
              </a:prstClr>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dirty="0" smtClean="0"/>
              <a:t>Master Cover Title</a:t>
            </a:r>
            <a:endParaRPr lang="en-US" dirty="0"/>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Cover Subtitle</a:t>
            </a:r>
            <a:endParaRPr lang="en-US" dirty="0"/>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4"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smtClean="0">
                <a:solidFill>
                  <a:schemeClr val="bg1"/>
                </a:solidFill>
                <a:latin typeface="Garamond" panose="02020404030301010803" pitchFamily="18" charset="0"/>
              </a:rPr>
              <a:t>Solutions for Today </a:t>
            </a:r>
            <a:r>
              <a:rPr lang="en-US" sz="1800" b="1" i="0" kern="1200" dirty="0" smtClean="0">
                <a:solidFill>
                  <a:schemeClr val="bg1"/>
                </a:solidFill>
                <a:effectLst/>
                <a:latin typeface="Garamond" panose="02020404030301010803" pitchFamily="18" charset="0"/>
                <a:ea typeface="+mn-ea"/>
                <a:cs typeface="+mn-cs"/>
              </a:rPr>
              <a:t>| </a:t>
            </a:r>
            <a:r>
              <a:rPr lang="en-US" sz="1800" b="1" i="0" baseline="0" dirty="0" smtClean="0">
                <a:solidFill>
                  <a:schemeClr val="bg1"/>
                </a:solidFill>
                <a:latin typeface="Garamond" panose="02020404030301010803" pitchFamily="18" charset="0"/>
              </a:rPr>
              <a:t>Options for Tomorrow</a:t>
            </a:r>
            <a:endParaRPr lang="en-US" sz="1800" b="1" i="0" baseline="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530092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14" name="Freeform 13"/>
          <p:cNvSpPr/>
          <p:nvPr userDrawn="1"/>
        </p:nvSpPr>
        <p:spPr>
          <a:xfrm flipH="1">
            <a:off x="0" y="6163463"/>
            <a:ext cx="12192000" cy="587871"/>
          </a:xfrm>
          <a:custGeom>
            <a:avLst/>
            <a:gdLst>
              <a:gd name="connsiteX0" fmla="*/ 1 w 12192000"/>
              <a:gd name="connsiteY0" fmla="*/ 0 h 587871"/>
              <a:gd name="connsiteX1" fmla="*/ 1491123 w 12192000"/>
              <a:gd name="connsiteY1" fmla="*/ 0 h 587871"/>
              <a:gd name="connsiteX2" fmla="*/ 1589103 w 12192000"/>
              <a:gd name="connsiteY2" fmla="*/ 97980 h 587871"/>
              <a:gd name="connsiteX3" fmla="*/ 1589103 w 12192000"/>
              <a:gd name="connsiteY3" fmla="*/ 537303 h 587871"/>
              <a:gd name="connsiteX4" fmla="*/ 12192000 w 12192000"/>
              <a:gd name="connsiteY4" fmla="*/ 537303 h 587871"/>
              <a:gd name="connsiteX5" fmla="*/ 12192000 w 12192000"/>
              <a:gd name="connsiteY5" fmla="*/ 583477 h 587871"/>
              <a:gd name="connsiteX6" fmla="*/ 1589103 w 12192000"/>
              <a:gd name="connsiteY6" fmla="*/ 583477 h 587871"/>
              <a:gd name="connsiteX7" fmla="*/ 1589103 w 12192000"/>
              <a:gd name="connsiteY7" fmla="*/ 587871 h 587871"/>
              <a:gd name="connsiteX8" fmla="*/ 1 w 12192000"/>
              <a:gd name="connsiteY8" fmla="*/ 587871 h 587871"/>
              <a:gd name="connsiteX9" fmla="*/ 1 w 12192000"/>
              <a:gd name="connsiteY9" fmla="*/ 583477 h 587871"/>
              <a:gd name="connsiteX10" fmla="*/ 0 w 12192000"/>
              <a:gd name="connsiteY10" fmla="*/ 583477 h 587871"/>
              <a:gd name="connsiteX11" fmla="*/ 0 w 12192000"/>
              <a:gd name="connsiteY11" fmla="*/ 537303 h 587871"/>
              <a:gd name="connsiteX12" fmla="*/ 1 w 12192000"/>
              <a:gd name="connsiteY12" fmla="*/ 537303 h 58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87871">
                <a:moveTo>
                  <a:pt x="1" y="0"/>
                </a:moveTo>
                <a:lnTo>
                  <a:pt x="1491123" y="0"/>
                </a:lnTo>
                <a:cubicBezTo>
                  <a:pt x="1545236" y="0"/>
                  <a:pt x="1589103" y="43867"/>
                  <a:pt x="1589103" y="97980"/>
                </a:cubicBezTo>
                <a:lnTo>
                  <a:pt x="1589103" y="537303"/>
                </a:lnTo>
                <a:lnTo>
                  <a:pt x="12192000" y="537303"/>
                </a:lnTo>
                <a:lnTo>
                  <a:pt x="12192000" y="583477"/>
                </a:lnTo>
                <a:lnTo>
                  <a:pt x="1589103" y="583477"/>
                </a:lnTo>
                <a:lnTo>
                  <a:pt x="1589103" y="587871"/>
                </a:lnTo>
                <a:lnTo>
                  <a:pt x="1" y="587871"/>
                </a:lnTo>
                <a:lnTo>
                  <a:pt x="1" y="583477"/>
                </a:lnTo>
                <a:lnTo>
                  <a:pt x="0" y="583477"/>
                </a:lnTo>
                <a:lnTo>
                  <a:pt x="0" y="537303"/>
                </a:lnTo>
                <a:lnTo>
                  <a:pt x="1" y="537303"/>
                </a:lnTo>
                <a:close/>
              </a:path>
            </a:pathLst>
          </a:custGeom>
          <a:gradFill>
            <a:gsLst>
              <a:gs pos="76000">
                <a:srgbClr val="98C93D"/>
              </a:gs>
              <a:gs pos="100000">
                <a:srgbClr val="64872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userDrawn="1"/>
        </p:nvSpPr>
        <p:spPr>
          <a:xfrm>
            <a:off x="183740" y="6359945"/>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35" name="Picture 34"/>
          <p:cNvPicPr>
            <a:picLocks noChangeAspect="1"/>
          </p:cNvPicPr>
          <p:nvPr userDrawn="1"/>
        </p:nvPicPr>
        <p:blipFill rotWithShape="1">
          <a:blip r:embed="rId2" cstate="print">
            <a:extLst>
              <a:ext uri="{28A0092B-C50C-407E-A947-70E740481C1C}">
                <a14:useLocalDpi xmlns:a14="http://schemas.microsoft.com/office/drawing/2010/main"/>
              </a:ext>
            </a:extLst>
          </a:blip>
          <a:srcRect l="-2" r="-1932"/>
          <a:stretch/>
        </p:blipFill>
        <p:spPr>
          <a:xfrm>
            <a:off x="10672861" y="6231640"/>
            <a:ext cx="1149659" cy="448735"/>
          </a:xfrm>
          <a:prstGeom prst="rect">
            <a:avLst/>
          </a:prstGeom>
        </p:spPr>
      </p:pic>
      <p:pic>
        <p:nvPicPr>
          <p:cNvPr id="36" name="Picture 3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690697" y="6217126"/>
            <a:ext cx="1829619" cy="445368"/>
          </a:xfrm>
          <a:prstGeom prst="rect">
            <a:avLst/>
          </a:prstGeom>
        </p:spPr>
      </p:pic>
      <p:cxnSp>
        <p:nvCxnSpPr>
          <p:cNvPr id="10" name="Straight Connector 9"/>
          <p:cNvCxnSpPr/>
          <p:nvPr userDrawn="1"/>
        </p:nvCxnSpPr>
        <p:spPr>
          <a:xfrm>
            <a:off x="0" y="968040"/>
            <a:ext cx="12192000" cy="506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270628" y="342738"/>
            <a:ext cx="11580921"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13" name="Subtitle 2"/>
          <p:cNvSpPr>
            <a:spLocks noGrp="1"/>
          </p:cNvSpPr>
          <p:nvPr>
            <p:ph type="subTitle" idx="13" hasCustomPrompt="1"/>
          </p:nvPr>
        </p:nvSpPr>
        <p:spPr>
          <a:xfrm>
            <a:off x="270628" y="976009"/>
            <a:ext cx="11580921" cy="373510"/>
          </a:xfrm>
        </p:spPr>
        <p:txBody>
          <a:bodyPr>
            <a:noAutofit/>
          </a:bodyPr>
          <a:lstStyle>
            <a:lvl1pPr marL="0" indent="0" algn="l">
              <a:buNone/>
              <a:defRPr sz="1800" b="0">
                <a:solidFill>
                  <a:srgbClr val="98C93D"/>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spTree>
    <p:extLst>
      <p:ext uri="{BB962C8B-B14F-4D97-AF65-F5344CB8AC3E}">
        <p14:creationId xmlns:p14="http://schemas.microsoft.com/office/powerpoint/2010/main" val="3752131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45" name="Group 44"/>
          <p:cNvGrpSpPr/>
          <p:nvPr userDrawn="1"/>
        </p:nvGrpSpPr>
        <p:grpSpPr>
          <a:xfrm>
            <a:off x="0" y="-4271"/>
            <a:ext cx="12192000" cy="883048"/>
            <a:chOff x="0" y="6159823"/>
            <a:chExt cx="12192000" cy="883048"/>
          </a:xfrm>
        </p:grpSpPr>
        <p:sp>
          <p:nvSpPr>
            <p:cNvPr id="42" name="Rectangle 41"/>
            <p:cNvSpPr/>
            <p:nvPr userDrawn="1"/>
          </p:nvSpPr>
          <p:spPr>
            <a:xfrm rot="10800000" flipV="1">
              <a:off x="0" y="6258757"/>
              <a:ext cx="12192000" cy="784114"/>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userDrawn="1"/>
          </p:nvSpPr>
          <p:spPr>
            <a:xfrm rot="5400000" flipH="1" flipV="1">
              <a:off x="6073140" y="86683"/>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idx="1"/>
          </p:nvPr>
        </p:nvSpPr>
        <p:spPr>
          <a:xfrm>
            <a:off x="372862" y="1825625"/>
            <a:ext cx="6245651" cy="4010336"/>
          </a:xfrm>
        </p:spPr>
        <p:txBody>
          <a:bodyPr/>
          <a:lstStyle>
            <a:lvl1pPr>
              <a:defRPr b="1">
                <a:latin typeface="Century Gothic"/>
                <a:cs typeface="Century Gothic"/>
              </a:defRPr>
            </a:lvl1pPr>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a:ext>
            </a:extLst>
          </a:blip>
          <a:srcRect b="-7124"/>
          <a:stretch/>
        </p:blipFill>
        <p:spPr>
          <a:xfrm>
            <a:off x="270625" y="6390753"/>
            <a:ext cx="1717832" cy="430961"/>
          </a:xfrm>
          <a:prstGeom prst="rect">
            <a:avLst/>
          </a:prstGeom>
          <a:solidFill>
            <a:schemeClr val="bg1"/>
          </a:solidFill>
          <a:effectLst/>
        </p:spPr>
      </p:pic>
      <p:sp>
        <p:nvSpPr>
          <p:cNvPr id="28" name="Title 1"/>
          <p:cNvSpPr>
            <a:spLocks noGrp="1"/>
          </p:cNvSpPr>
          <p:nvPr>
            <p:ph type="ctrTitle" hasCustomPrompt="1"/>
          </p:nvPr>
        </p:nvSpPr>
        <p:spPr>
          <a:xfrm>
            <a:off x="270628" y="251390"/>
            <a:ext cx="11580921" cy="600980"/>
          </a:xfrm>
        </p:spPr>
        <p:txBody>
          <a:bodyPr anchor="b">
            <a:normAutofit/>
          </a:bodyPr>
          <a:lstStyle>
            <a:lvl1pPr algn="l">
              <a:defRPr sz="4000" b="1">
                <a:solidFill>
                  <a:schemeClr val="bg1"/>
                </a:solidFill>
              </a:defRPr>
            </a:lvl1pPr>
          </a:lstStyle>
          <a:p>
            <a:r>
              <a:rPr lang="en-US" dirty="0" smtClean="0"/>
              <a:t>Master Page Title 1</a:t>
            </a:r>
            <a:endParaRPr lang="en-US" dirty="0"/>
          </a:p>
        </p:txBody>
      </p:sp>
      <p:sp>
        <p:nvSpPr>
          <p:cNvPr id="29" name="Subtitle 2"/>
          <p:cNvSpPr>
            <a:spLocks noGrp="1"/>
          </p:cNvSpPr>
          <p:nvPr>
            <p:ph type="subTitle" idx="13" hasCustomPrompt="1"/>
          </p:nvPr>
        </p:nvSpPr>
        <p:spPr>
          <a:xfrm>
            <a:off x="270628" y="878777"/>
            <a:ext cx="11580921"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sp>
        <p:nvSpPr>
          <p:cNvPr id="34" name="Rounded Rectangle 33"/>
          <p:cNvSpPr/>
          <p:nvPr userDrawn="1"/>
        </p:nvSpPr>
        <p:spPr>
          <a:xfrm>
            <a:off x="9129486" y="386554"/>
            <a:ext cx="2722063" cy="1000897"/>
          </a:xfrm>
          <a:prstGeom prst="roundRect">
            <a:avLst>
              <a:gd name="adj" fmla="val 9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a:ext>
            </a:extLst>
          </a:blip>
          <a:srcRect l="-2" r="-1955"/>
          <a:stretch/>
        </p:blipFill>
        <p:spPr>
          <a:xfrm>
            <a:off x="9226817" y="494214"/>
            <a:ext cx="2576147" cy="1005292"/>
          </a:xfrm>
          <a:prstGeom prst="rect">
            <a:avLst/>
          </a:prstGeom>
        </p:spPr>
      </p:pic>
    </p:spTree>
    <p:extLst>
      <p:ext uri="{BB962C8B-B14F-4D97-AF65-F5344CB8AC3E}">
        <p14:creationId xmlns:p14="http://schemas.microsoft.com/office/powerpoint/2010/main" val="303855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5" name="Rectangle 14"/>
          <p:cNvSpPr/>
          <p:nvPr userDrawn="1"/>
        </p:nvSpPr>
        <p:spPr>
          <a:xfrm rot="10800000" flipV="1">
            <a:off x="0" y="94662"/>
            <a:ext cx="12192000" cy="1186049"/>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rot="5400000" flipH="1" flipV="1">
            <a:off x="6073140" y="-6077411"/>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userDrawn="1">
            <p:ph idx="1"/>
          </p:nvPr>
        </p:nvSpPr>
        <p:spPr>
          <a:xfrm>
            <a:off x="372862" y="1825625"/>
            <a:ext cx="6245651" cy="4010336"/>
          </a:xfrm>
        </p:spPr>
        <p:txBody>
          <a:bodyPr/>
          <a:lstStyle>
            <a:lvl1pPr>
              <a:defRPr b="1">
                <a:latin typeface="Century Gothic"/>
                <a:cs typeface="Century Gothic"/>
              </a:defRPr>
            </a:lvl1pPr>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a:ext>
            </a:extLst>
          </a:blip>
          <a:srcRect b="-7124"/>
          <a:stretch/>
        </p:blipFill>
        <p:spPr>
          <a:xfrm>
            <a:off x="270625" y="6390753"/>
            <a:ext cx="1717832" cy="430961"/>
          </a:xfrm>
          <a:prstGeom prst="rect">
            <a:avLst/>
          </a:prstGeom>
          <a:solidFill>
            <a:schemeClr val="bg1"/>
          </a:solidFill>
          <a:effectLst/>
        </p:spPr>
      </p:pic>
      <p:sp>
        <p:nvSpPr>
          <p:cNvPr id="28" name="Title 1"/>
          <p:cNvSpPr>
            <a:spLocks noGrp="1"/>
          </p:cNvSpPr>
          <p:nvPr userDrawn="1">
            <p:ph type="ctrTitle" hasCustomPrompt="1"/>
          </p:nvPr>
        </p:nvSpPr>
        <p:spPr>
          <a:xfrm>
            <a:off x="270628" y="146034"/>
            <a:ext cx="8810273" cy="1134678"/>
          </a:xfrm>
        </p:spPr>
        <p:txBody>
          <a:bodyPr anchor="b">
            <a:normAutofit/>
          </a:bodyPr>
          <a:lstStyle>
            <a:lvl1pPr algn="l">
              <a:defRPr sz="3600" b="1">
                <a:solidFill>
                  <a:schemeClr val="bg1"/>
                </a:solidFill>
              </a:defRPr>
            </a:lvl1pPr>
          </a:lstStyle>
          <a:p>
            <a:r>
              <a:rPr lang="en-US" dirty="0" smtClean="0"/>
              <a:t>Master Page Title 1</a:t>
            </a:r>
            <a:br>
              <a:rPr lang="en-US" dirty="0" smtClean="0"/>
            </a:br>
            <a:r>
              <a:rPr lang="en-US" dirty="0" smtClean="0"/>
              <a:t>Two Lines</a:t>
            </a:r>
            <a:endParaRPr lang="en-US" dirty="0"/>
          </a:p>
        </p:txBody>
      </p:sp>
      <p:sp>
        <p:nvSpPr>
          <p:cNvPr id="34" name="Rounded Rectangle 33"/>
          <p:cNvSpPr/>
          <p:nvPr userDrawn="1"/>
        </p:nvSpPr>
        <p:spPr>
          <a:xfrm>
            <a:off x="9129486" y="444610"/>
            <a:ext cx="2722063" cy="1000897"/>
          </a:xfrm>
          <a:prstGeom prst="roundRect">
            <a:avLst>
              <a:gd name="adj" fmla="val 9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a:ext>
            </a:extLst>
          </a:blip>
          <a:srcRect l="-2" r="-1955"/>
          <a:stretch/>
        </p:blipFill>
        <p:spPr>
          <a:xfrm>
            <a:off x="9226817" y="552270"/>
            <a:ext cx="2576147" cy="1005292"/>
          </a:xfrm>
          <a:prstGeom prst="rect">
            <a:avLst/>
          </a:prstGeom>
        </p:spPr>
      </p:pic>
    </p:spTree>
    <p:extLst>
      <p:ext uri="{BB962C8B-B14F-4D97-AF65-F5344CB8AC3E}">
        <p14:creationId xmlns:p14="http://schemas.microsoft.com/office/powerpoint/2010/main" val="628992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a:ext>
            </a:extLst>
          </a:blip>
          <a:srcRect b="-7124"/>
          <a:stretch/>
        </p:blipFill>
        <p:spPr>
          <a:xfrm>
            <a:off x="270625" y="6390753"/>
            <a:ext cx="1717832" cy="430961"/>
          </a:xfrm>
          <a:prstGeom prst="rect">
            <a:avLst/>
          </a:prstGeom>
          <a:solidFill>
            <a:schemeClr val="bg1"/>
          </a:solidFill>
          <a:effectLst/>
        </p:spPr>
      </p:pic>
      <p:sp>
        <p:nvSpPr>
          <p:cNvPr id="27" name="Rectangle 26"/>
          <p:cNvSpPr/>
          <p:nvPr userDrawn="1"/>
        </p:nvSpPr>
        <p:spPr>
          <a:xfrm>
            <a:off x="-4070" y="1297927"/>
            <a:ext cx="6114584" cy="4920076"/>
          </a:xfrm>
          <a:prstGeom prst="rect">
            <a:avLst/>
          </a:prstGeom>
          <a:solidFill>
            <a:srgbClr val="98C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sp>
        <p:nvSpPr>
          <p:cNvPr id="34" name="Rounded Rectangle 33"/>
          <p:cNvSpPr/>
          <p:nvPr userDrawn="1"/>
        </p:nvSpPr>
        <p:spPr>
          <a:xfrm>
            <a:off x="9129486" y="386554"/>
            <a:ext cx="2722063" cy="1000897"/>
          </a:xfrm>
          <a:prstGeom prst="roundRect">
            <a:avLst>
              <a:gd name="adj" fmla="val 9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a:ext>
            </a:extLst>
          </a:blip>
          <a:srcRect l="-2" r="-1955"/>
          <a:stretch/>
        </p:blipFill>
        <p:spPr>
          <a:xfrm>
            <a:off x="9374715" y="251390"/>
            <a:ext cx="2476834" cy="966537"/>
          </a:xfrm>
          <a:prstGeom prst="rect">
            <a:avLst/>
          </a:prstGeom>
        </p:spPr>
      </p:pic>
      <p:sp>
        <p:nvSpPr>
          <p:cNvPr id="11" name="Content Placeholder 2"/>
          <p:cNvSpPr>
            <a:spLocks noGrp="1"/>
          </p:cNvSpPr>
          <p:nvPr>
            <p:ph idx="1"/>
          </p:nvPr>
        </p:nvSpPr>
        <p:spPr>
          <a:xfrm>
            <a:off x="372862" y="1697844"/>
            <a:ext cx="5331252" cy="4138117"/>
          </a:xfrm>
        </p:spPr>
        <p:txBody>
          <a:bodyPr/>
          <a:lstStyle>
            <a:lvl1pPr>
              <a:defRPr b="1">
                <a:solidFill>
                  <a:schemeClr val="bg1"/>
                </a:solidFill>
                <a:latin typeface="Century Gothic"/>
                <a:cs typeface="Century Gothic"/>
              </a:defRPr>
            </a:lvl1pPr>
            <a:lvl2pPr>
              <a:defRPr>
                <a:solidFill>
                  <a:schemeClr val="bg1"/>
                </a:solidFill>
                <a:latin typeface="Century Gothic"/>
                <a:cs typeface="Century Gothic"/>
              </a:defRPr>
            </a:lvl2pPr>
            <a:lvl3pPr>
              <a:defRPr>
                <a:solidFill>
                  <a:schemeClr val="bg1"/>
                </a:solidFill>
                <a:latin typeface="Century Gothic"/>
                <a:cs typeface="Century Gothic"/>
              </a:defRPr>
            </a:lvl3pPr>
            <a:lvl4pPr>
              <a:defRPr>
                <a:solidFill>
                  <a:schemeClr val="bg1"/>
                </a:solidFill>
                <a:latin typeface="Century Gothic"/>
                <a:cs typeface="Century Gothic"/>
              </a:defRPr>
            </a:lvl4pPr>
            <a:lvl5pPr>
              <a:defRPr>
                <a:solidFill>
                  <a:schemeClr val="bg1"/>
                </a:solidFill>
                <a:latin typeface="Century Gothic"/>
                <a:cs typeface="Century Gothi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096000" y="1297927"/>
            <a:ext cx="6081487" cy="4920076"/>
          </a:xfrm>
          <a:prstGeom prst="rect">
            <a:avLst/>
          </a:prstGeom>
          <a:effectLst>
            <a:innerShdw blurRad="647700">
              <a:prstClr val="black">
                <a:alpha val="54000"/>
              </a:prstClr>
            </a:innerShdw>
          </a:effectLst>
        </p:spPr>
      </p:pic>
    </p:spTree>
    <p:extLst>
      <p:ext uri="{BB962C8B-B14F-4D97-AF65-F5344CB8AC3E}">
        <p14:creationId xmlns:p14="http://schemas.microsoft.com/office/powerpoint/2010/main" val="3806306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027" y="1297927"/>
            <a:ext cx="6081487" cy="4920076"/>
          </a:xfrm>
          <a:prstGeom prst="rect">
            <a:avLst/>
          </a:prstGeom>
          <a:effectLst>
            <a:innerShdw blurRad="647700">
              <a:prstClr val="black">
                <a:alpha val="54000"/>
              </a:prstClr>
            </a:innerShdw>
          </a:effectLst>
        </p:spPr>
      </p:pic>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3" cstate="print">
            <a:extLst>
              <a:ext uri="{28A0092B-C50C-407E-A947-70E740481C1C}">
                <a14:useLocalDpi xmlns:a14="http://schemas.microsoft.com/office/drawing/2010/main"/>
              </a:ext>
            </a:extLst>
          </a:blip>
          <a:srcRect b="-7124"/>
          <a:stretch/>
        </p:blipFill>
        <p:spPr>
          <a:xfrm>
            <a:off x="270625" y="6390753"/>
            <a:ext cx="1717832" cy="430961"/>
          </a:xfrm>
          <a:prstGeom prst="rect">
            <a:avLst/>
          </a:prstGeom>
          <a:solidFill>
            <a:schemeClr val="bg1"/>
          </a:solidFill>
          <a:effectLst/>
        </p:spPr>
      </p:pic>
      <p:sp>
        <p:nvSpPr>
          <p:cNvPr id="27" name="Rectangle 26"/>
          <p:cNvSpPr/>
          <p:nvPr userDrawn="1"/>
        </p:nvSpPr>
        <p:spPr>
          <a:xfrm>
            <a:off x="6110514" y="1297928"/>
            <a:ext cx="6114584" cy="1843038"/>
          </a:xfrm>
          <a:prstGeom prst="rect">
            <a:avLst/>
          </a:prstGeom>
          <a:solidFill>
            <a:srgbClr val="98C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a:ext>
            </a:extLst>
          </a:blip>
          <a:srcRect l="-2" r="-1955"/>
          <a:stretch/>
        </p:blipFill>
        <p:spPr>
          <a:xfrm>
            <a:off x="9374715" y="251390"/>
            <a:ext cx="2476834" cy="966537"/>
          </a:xfrm>
          <a:prstGeom prst="rect">
            <a:avLst/>
          </a:prstGeom>
        </p:spPr>
      </p:pic>
      <p:sp>
        <p:nvSpPr>
          <p:cNvPr id="11" name="Content Placeholder 2"/>
          <p:cNvSpPr>
            <a:spLocks noGrp="1"/>
          </p:cNvSpPr>
          <p:nvPr>
            <p:ph idx="1"/>
          </p:nvPr>
        </p:nvSpPr>
        <p:spPr>
          <a:xfrm>
            <a:off x="6487446" y="1697844"/>
            <a:ext cx="5331252" cy="4138117"/>
          </a:xfrm>
        </p:spPr>
        <p:txBody>
          <a:bodyPr/>
          <a:lstStyle>
            <a:lvl1pPr>
              <a:defRPr b="1">
                <a:solidFill>
                  <a:schemeClr val="bg1"/>
                </a:solidFill>
                <a:latin typeface="Century Gothic"/>
                <a:cs typeface="Century Gothic"/>
              </a:defRPr>
            </a:lvl1pPr>
            <a:lvl2pPr>
              <a:defRPr>
                <a:solidFill>
                  <a:schemeClr val="bg1"/>
                </a:solidFill>
                <a:latin typeface="Century Gothic"/>
                <a:cs typeface="Century Gothic"/>
              </a:defRPr>
            </a:lvl2pPr>
            <a:lvl3pPr>
              <a:defRPr>
                <a:solidFill>
                  <a:schemeClr val="bg1"/>
                </a:solidFill>
                <a:latin typeface="Century Gothic"/>
                <a:cs typeface="Century Gothic"/>
              </a:defRPr>
            </a:lvl3pPr>
            <a:lvl4pPr>
              <a:defRPr>
                <a:solidFill>
                  <a:schemeClr val="bg1"/>
                </a:solidFill>
                <a:latin typeface="Century Gothic"/>
                <a:cs typeface="Century Gothic"/>
              </a:defRPr>
            </a:lvl4pPr>
            <a:lvl5pPr>
              <a:defRPr>
                <a:solidFill>
                  <a:schemeClr val="bg1"/>
                </a:solidFill>
                <a:latin typeface="Century Gothic"/>
                <a:cs typeface="Century Gothi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2" name="Group 1"/>
          <p:cNvGrpSpPr/>
          <p:nvPr userDrawn="1"/>
        </p:nvGrpSpPr>
        <p:grpSpPr>
          <a:xfrm>
            <a:off x="6606456" y="3204481"/>
            <a:ext cx="4874885" cy="2756432"/>
            <a:chOff x="858194" y="3667744"/>
            <a:chExt cx="4049520" cy="2289741"/>
          </a:xfrm>
        </p:grpSpPr>
        <p:sp>
          <p:nvSpPr>
            <p:cNvPr id="13" name="Hexagon 12"/>
            <p:cNvSpPr>
              <a:spLocks noChangeAspect="1"/>
            </p:cNvSpPr>
            <p:nvPr userDrawn="1"/>
          </p:nvSpPr>
          <p:spPr>
            <a:xfrm>
              <a:off x="858194" y="4031440"/>
              <a:ext cx="1147791" cy="1000514"/>
            </a:xfrm>
            <a:prstGeom prst="hexagon">
              <a:avLst/>
            </a:prstGeom>
            <a:blipFill>
              <a:blip r:embed="rId5"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p>
          </p:txBody>
        </p:sp>
        <p:sp>
          <p:nvSpPr>
            <p:cNvPr id="14" name="Hexagon 13"/>
            <p:cNvSpPr>
              <a:spLocks noChangeAspect="1"/>
            </p:cNvSpPr>
            <p:nvPr userDrawn="1"/>
          </p:nvSpPr>
          <p:spPr>
            <a:xfrm>
              <a:off x="1806447" y="4614120"/>
              <a:ext cx="1147791" cy="1000515"/>
            </a:xfrm>
            <a:prstGeom prst="hexagon">
              <a:avLst/>
            </a:prstGeom>
            <a:blipFill>
              <a:blip r:embed="rId6"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p>
          </p:txBody>
        </p:sp>
        <p:sp>
          <p:nvSpPr>
            <p:cNvPr id="15" name="Hexagon 14"/>
            <p:cNvSpPr>
              <a:spLocks noChangeAspect="1"/>
            </p:cNvSpPr>
            <p:nvPr userDrawn="1"/>
          </p:nvSpPr>
          <p:spPr>
            <a:xfrm>
              <a:off x="2762773" y="4034147"/>
              <a:ext cx="1147791" cy="1000515"/>
            </a:xfrm>
            <a:prstGeom prst="hexagon">
              <a:avLst/>
            </a:prstGeom>
            <a:blipFill>
              <a:blip r:embed="rId7"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p>
          </p:txBody>
        </p:sp>
        <p:sp>
          <p:nvSpPr>
            <p:cNvPr id="16" name="Hexagon 15"/>
            <p:cNvSpPr>
              <a:spLocks noChangeAspect="1"/>
            </p:cNvSpPr>
            <p:nvPr userDrawn="1"/>
          </p:nvSpPr>
          <p:spPr>
            <a:xfrm>
              <a:off x="3711026" y="4581224"/>
              <a:ext cx="1147791" cy="1000515"/>
            </a:xfrm>
            <a:prstGeom prst="hexagon">
              <a:avLst/>
            </a:prstGeom>
            <a:blipFill>
              <a:blip r:embed="rId8"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p>
          </p:txBody>
        </p:sp>
        <p:sp>
          <p:nvSpPr>
            <p:cNvPr id="17" name="TextBox 30"/>
            <p:cNvSpPr txBox="1"/>
            <p:nvPr userDrawn="1"/>
          </p:nvSpPr>
          <p:spPr>
            <a:xfrm>
              <a:off x="1037012" y="3667744"/>
              <a:ext cx="747293"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dirty="0" smtClean="0">
                  <a:latin typeface="Century Gothic" panose="020B0502020202020204" pitchFamily="34" charset="0"/>
                </a:rPr>
                <a:t>Coal</a:t>
              </a:r>
              <a:endParaRPr lang="en-US" sz="2400" b="1" i="0" dirty="0">
                <a:latin typeface="Century Gothic" panose="020B0502020202020204" pitchFamily="34" charset="0"/>
              </a:endParaRPr>
            </a:p>
          </p:txBody>
        </p:sp>
        <p:sp>
          <p:nvSpPr>
            <p:cNvPr id="18" name="TextBox 31"/>
            <p:cNvSpPr txBox="1"/>
            <p:nvPr userDrawn="1"/>
          </p:nvSpPr>
          <p:spPr>
            <a:xfrm>
              <a:off x="2636115" y="3691508"/>
              <a:ext cx="1401108"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dirty="0" smtClean="0">
                  <a:latin typeface="Century Gothic" panose="020B0502020202020204" pitchFamily="34" charset="0"/>
                </a:rPr>
                <a:t>Petroleum</a:t>
              </a:r>
              <a:endParaRPr lang="en-US" sz="2400" b="1" i="0" dirty="0">
                <a:latin typeface="Century Gothic" panose="020B0502020202020204" pitchFamily="34" charset="0"/>
              </a:endParaRPr>
            </a:p>
          </p:txBody>
        </p:sp>
        <p:sp>
          <p:nvSpPr>
            <p:cNvPr id="19" name="TextBox 32"/>
            <p:cNvSpPr txBox="1"/>
            <p:nvPr userDrawn="1"/>
          </p:nvSpPr>
          <p:spPr>
            <a:xfrm>
              <a:off x="1569931" y="5573984"/>
              <a:ext cx="1620822"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dirty="0" smtClean="0">
                  <a:latin typeface="Century Gothic" panose="020B0502020202020204" pitchFamily="34" charset="0"/>
                </a:rPr>
                <a:t>Natural Gas</a:t>
              </a:r>
              <a:endParaRPr lang="en-US" sz="2400" b="1" i="0" dirty="0">
                <a:latin typeface="Century Gothic" panose="020B0502020202020204" pitchFamily="34" charset="0"/>
              </a:endParaRPr>
            </a:p>
          </p:txBody>
        </p:sp>
        <p:sp>
          <p:nvSpPr>
            <p:cNvPr id="20" name="TextBox 33"/>
            <p:cNvSpPr txBox="1"/>
            <p:nvPr userDrawn="1"/>
          </p:nvSpPr>
          <p:spPr>
            <a:xfrm>
              <a:off x="3659740" y="5564004"/>
              <a:ext cx="1247974"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dirty="0" smtClean="0">
                  <a:latin typeface="Century Gothic" panose="020B0502020202020204" pitchFamily="34" charset="0"/>
                </a:rPr>
                <a:t>Hydrates</a:t>
              </a:r>
              <a:endParaRPr lang="en-US" sz="2400" b="1" i="0" dirty="0">
                <a:latin typeface="Century Gothic" panose="020B0502020202020204" pitchFamily="34" charset="0"/>
              </a:endParaRPr>
            </a:p>
          </p:txBody>
        </p:sp>
      </p:grpSp>
    </p:spTree>
    <p:extLst>
      <p:ext uri="{BB962C8B-B14F-4D97-AF65-F5344CB8AC3E}">
        <p14:creationId xmlns:p14="http://schemas.microsoft.com/office/powerpoint/2010/main" val="3383472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a:ext>
            </a:extLst>
          </a:blip>
          <a:srcRect b="-7124"/>
          <a:stretch/>
        </p:blipFill>
        <p:spPr>
          <a:xfrm>
            <a:off x="270625" y="6390753"/>
            <a:ext cx="1717832" cy="430961"/>
          </a:xfrm>
          <a:prstGeom prst="rect">
            <a:avLst/>
          </a:prstGeom>
          <a:solidFill>
            <a:schemeClr val="bg1"/>
          </a:solidFill>
          <a:effectLst/>
        </p:spPr>
      </p:pic>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a:ext>
            </a:extLst>
          </a:blip>
          <a:srcRect l="-2" r="-1955"/>
          <a:stretch/>
        </p:blipFill>
        <p:spPr>
          <a:xfrm>
            <a:off x="9374715" y="251390"/>
            <a:ext cx="2476834" cy="966537"/>
          </a:xfrm>
          <a:prstGeom prst="rect">
            <a:avLst/>
          </a:prstGeom>
        </p:spPr>
      </p:pic>
    </p:spTree>
    <p:extLst>
      <p:ext uri="{BB962C8B-B14F-4D97-AF65-F5344CB8AC3E}">
        <p14:creationId xmlns:p14="http://schemas.microsoft.com/office/powerpoint/2010/main" val="1927980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3349" y="6248124"/>
            <a:ext cx="2019301" cy="59924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34113" y="266706"/>
            <a:ext cx="1900017" cy="755945"/>
          </a:xfrm>
          <a:prstGeom prst="rect">
            <a:avLst/>
          </a:prstGeom>
        </p:spPr>
      </p:pic>
      <p:cxnSp>
        <p:nvCxnSpPr>
          <p:cNvPr id="43" name="Straight Connector 4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9" name="Subtitle 2"/>
          <p:cNvSpPr>
            <a:spLocks noGrp="1"/>
          </p:cNvSpPr>
          <p:nvPr>
            <p:ph type="subTitle" idx="13" hasCustomPrompt="1"/>
          </p:nvPr>
        </p:nvSpPr>
        <p:spPr>
          <a:xfrm>
            <a:off x="294645" y="750661"/>
            <a:ext cx="11580921" cy="373510"/>
          </a:xfrm>
        </p:spPr>
        <p:txBody>
          <a:bodyPr>
            <a:noAutofit/>
          </a:bodyPr>
          <a:lstStyle>
            <a:lvl1pPr marL="0" indent="0" algn="l">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8106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srcRect l="1248" t="27963" r="1023" b="9446"/>
          <a:stretch/>
        </p:blipFill>
        <p:spPr>
          <a:xfrm>
            <a:off x="-11723" y="2235200"/>
            <a:ext cx="12203723" cy="4648200"/>
          </a:xfrm>
          <a:prstGeom prst="rect">
            <a:avLst/>
          </a:prstGeom>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dirty="0" smtClean="0"/>
              <a:t>Master Cover Title</a:t>
            </a:r>
            <a:endParaRPr lang="en-US" dirty="0"/>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Cover Subtitle</a:t>
            </a:r>
            <a:endParaRPr lang="en-US" dirty="0"/>
          </a:p>
        </p:txBody>
      </p:sp>
      <p:sp>
        <p:nvSpPr>
          <p:cNvPr id="42"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smtClean="0">
                <a:solidFill>
                  <a:schemeClr val="bg1"/>
                </a:solidFill>
                <a:latin typeface="Century Gothic"/>
                <a:cs typeface="Century Gothic"/>
              </a:rPr>
              <a:t>Solutions </a:t>
            </a:r>
            <a:r>
              <a:rPr lang="en-US" sz="1800" b="0" i="0" baseline="0" dirty="0" smtClean="0">
                <a:solidFill>
                  <a:schemeClr val="bg1"/>
                </a:solidFill>
                <a:latin typeface="Century Gothic"/>
                <a:cs typeface="Century Gothic"/>
              </a:rPr>
              <a:t>for</a:t>
            </a:r>
            <a:r>
              <a:rPr lang="en-US" sz="1800" b="1" i="0" baseline="0" dirty="0" smtClean="0">
                <a:solidFill>
                  <a:schemeClr val="bg1"/>
                </a:solidFill>
                <a:latin typeface="Century Gothic"/>
                <a:cs typeface="Century Gothic"/>
              </a:rPr>
              <a:t> Today </a:t>
            </a:r>
            <a:r>
              <a:rPr lang="en-US" sz="1800" b="1" i="0" kern="1200" dirty="0" smtClean="0">
                <a:solidFill>
                  <a:schemeClr val="bg1"/>
                </a:solidFill>
                <a:effectLst/>
                <a:latin typeface="Century Gothic"/>
                <a:ea typeface="+mn-ea"/>
                <a:cs typeface="Century Gothic"/>
              </a:rPr>
              <a:t>| </a:t>
            </a:r>
            <a:r>
              <a:rPr lang="en-US" sz="1800" b="1" i="0" baseline="0" dirty="0" smtClean="0">
                <a:solidFill>
                  <a:schemeClr val="bg1"/>
                </a:solidFill>
                <a:latin typeface="Century Gothic"/>
                <a:cs typeface="Century Gothic"/>
              </a:rPr>
              <a:t>Options </a:t>
            </a:r>
            <a:r>
              <a:rPr lang="en-US" sz="1800" b="0" i="0" baseline="0" dirty="0" smtClean="0">
                <a:solidFill>
                  <a:schemeClr val="bg1"/>
                </a:solidFill>
                <a:latin typeface="Century Gothic"/>
                <a:cs typeface="Century Gothic"/>
              </a:rPr>
              <a:t>for</a:t>
            </a:r>
            <a:r>
              <a:rPr lang="en-US" sz="1800" b="1" i="0" baseline="0" dirty="0" smtClean="0">
                <a:solidFill>
                  <a:schemeClr val="bg1"/>
                </a:solidFill>
                <a:latin typeface="Century Gothic"/>
                <a:cs typeface="Century Gothic"/>
              </a:rPr>
              <a:t> Tomorrow</a:t>
            </a:r>
            <a:endParaRPr lang="en-US" sz="1800" b="1" i="0" baseline="0" dirty="0">
              <a:solidFill>
                <a:schemeClr val="bg1"/>
              </a:solidFill>
              <a:latin typeface="Century Gothic"/>
              <a:cs typeface="Century Gothic"/>
            </a:endParaRPr>
          </a:p>
        </p:txBody>
      </p:sp>
      <p:cxnSp>
        <p:nvCxnSpPr>
          <p:cNvPr id="9" name="Straight Connector 8"/>
          <p:cNvCxnSpPr/>
          <p:nvPr userDrawn="1"/>
        </p:nvCxnSpPr>
        <p:spPr>
          <a:xfrm>
            <a:off x="0" y="1415144"/>
            <a:ext cx="12192000" cy="506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53734" y="789841"/>
            <a:ext cx="1397815" cy="556137"/>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2" name="Rectangle 1"/>
          <p:cNvSpPr/>
          <p:nvPr userDrawn="1"/>
        </p:nvSpPr>
        <p:spPr>
          <a:xfrm>
            <a:off x="0" y="1427614"/>
            <a:ext cx="12192000" cy="3267923"/>
          </a:xfrm>
          <a:prstGeom prst="rect">
            <a:avLst/>
          </a:prstGeom>
          <a:gradFill flip="none" rotWithShape="1">
            <a:gsLst>
              <a:gs pos="0">
                <a:schemeClr val="bg1">
                  <a:alpha val="0"/>
                </a:schemeClr>
              </a:gs>
              <a:gs pos="100000">
                <a:schemeClr val="bg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798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255478"/>
            <a:ext cx="7205763" cy="4602521"/>
          </a:xfrm>
          <a:prstGeom prst="rect">
            <a:avLst/>
          </a:prstGeom>
          <a:ln>
            <a:noFill/>
          </a:ln>
        </p:spPr>
      </p:pic>
      <p:pic>
        <p:nvPicPr>
          <p:cNvPr id="34" name="Picture 3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normAutofit/>
          </a:bodyPr>
          <a:lstStyle>
            <a:lvl1pPr algn="l">
              <a:defRPr sz="5400" b="1">
                <a:solidFill>
                  <a:srgbClr val="373838"/>
                </a:solidFill>
              </a:defRPr>
            </a:lvl1pPr>
          </a:lstStyle>
          <a:p>
            <a:r>
              <a:rPr lang="en-US" dirty="0" smtClean="0"/>
              <a:t>Master Cover Title</a:t>
            </a:r>
            <a:endParaRPr lang="en-US" dirty="0"/>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2800" b="0">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Cover Subtitle</a:t>
            </a:r>
            <a:endParaRPr lang="en-US" dirty="0"/>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14099" y="581123"/>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smtClean="0">
                <a:solidFill>
                  <a:schemeClr val="bg1"/>
                </a:solidFill>
                <a:latin typeface="Century Gothic"/>
                <a:cs typeface="Century Gothic"/>
              </a:rPr>
              <a:t>Solutions for Today </a:t>
            </a:r>
            <a:r>
              <a:rPr lang="en-US" sz="1800" b="1" i="0" kern="1200" dirty="0" smtClean="0">
                <a:solidFill>
                  <a:schemeClr val="bg1"/>
                </a:solidFill>
                <a:effectLst/>
                <a:latin typeface="Century Gothic"/>
                <a:ea typeface="+mn-ea"/>
                <a:cs typeface="Century Gothic"/>
              </a:rPr>
              <a:t>| </a:t>
            </a:r>
            <a:r>
              <a:rPr lang="en-US" sz="1800" b="1" i="0" baseline="0" dirty="0" smtClean="0">
                <a:solidFill>
                  <a:schemeClr val="bg1"/>
                </a:solidFill>
                <a:latin typeface="Century Gothic"/>
                <a:cs typeface="Century Gothic"/>
              </a:rPr>
              <a:t>Options for Tomorrow</a:t>
            </a:r>
            <a:endParaRPr lang="en-US" sz="1800" b="1" i="0" baseline="0" dirty="0">
              <a:solidFill>
                <a:schemeClr val="bg1"/>
              </a:solidFill>
              <a:latin typeface="Century Gothic"/>
              <a:cs typeface="Century Gothic"/>
            </a:endParaRPr>
          </a:p>
        </p:txBody>
      </p:sp>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023369" y="2255478"/>
            <a:ext cx="5168631" cy="4611819"/>
          </a:xfrm>
          <a:prstGeom prst="rect">
            <a:avLst/>
          </a:prstGeom>
        </p:spPr>
      </p:pic>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547913" y="1957923"/>
            <a:ext cx="5151947" cy="4780892"/>
          </a:xfrm>
          <a:prstGeom prst="rect">
            <a:avLst/>
          </a:prstGeom>
        </p:spPr>
      </p:pic>
      <p:sp>
        <p:nvSpPr>
          <p:cNvPr id="13" name="Isosceles Triangle 36"/>
          <p:cNvSpPr/>
          <p:nvPr/>
        </p:nvSpPr>
        <p:spPr>
          <a:xfrm>
            <a:off x="6311857" y="5811010"/>
            <a:ext cx="1166311" cy="1056287"/>
          </a:xfrm>
          <a:prstGeom prst="triangle">
            <a:avLst>
              <a:gd name="adj" fmla="val 78175"/>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6"/>
          <p:cNvSpPr/>
          <p:nvPr/>
        </p:nvSpPr>
        <p:spPr>
          <a:xfrm>
            <a:off x="10958925" y="6310190"/>
            <a:ext cx="1232649" cy="487667"/>
          </a:xfrm>
          <a:custGeom>
            <a:avLst/>
            <a:gdLst>
              <a:gd name="connsiteX0" fmla="*/ 0 w 1325880"/>
              <a:gd name="connsiteY0" fmla="*/ 0 h 396240"/>
              <a:gd name="connsiteX1" fmla="*/ 1325880 w 1325880"/>
              <a:gd name="connsiteY1" fmla="*/ 0 h 396240"/>
              <a:gd name="connsiteX2" fmla="*/ 1325880 w 1325880"/>
              <a:gd name="connsiteY2" fmla="*/ 396240 h 396240"/>
              <a:gd name="connsiteX3" fmla="*/ 0 w 1325880"/>
              <a:gd name="connsiteY3" fmla="*/ 396240 h 396240"/>
              <a:gd name="connsiteX4" fmla="*/ 0 w 1325880"/>
              <a:gd name="connsiteY4" fmla="*/ 0 h 396240"/>
              <a:gd name="connsiteX0" fmla="*/ 0 w 1325880"/>
              <a:gd name="connsiteY0" fmla="*/ 0 h 396240"/>
              <a:gd name="connsiteX1" fmla="*/ 1316355 w 1325880"/>
              <a:gd name="connsiteY1" fmla="*/ 180975 h 396240"/>
              <a:gd name="connsiteX2" fmla="*/ 1325880 w 1325880"/>
              <a:gd name="connsiteY2" fmla="*/ 396240 h 396240"/>
              <a:gd name="connsiteX3" fmla="*/ 0 w 1325880"/>
              <a:gd name="connsiteY3" fmla="*/ 396240 h 396240"/>
              <a:gd name="connsiteX4" fmla="*/ 0 w 1325880"/>
              <a:gd name="connsiteY4" fmla="*/ 0 h 396240"/>
              <a:gd name="connsiteX0" fmla="*/ 0 w 1335405"/>
              <a:gd name="connsiteY0" fmla="*/ 0 h 396240"/>
              <a:gd name="connsiteX1" fmla="*/ 1335405 w 1335405"/>
              <a:gd name="connsiteY1" fmla="*/ 180975 h 396240"/>
              <a:gd name="connsiteX2" fmla="*/ 1325880 w 1335405"/>
              <a:gd name="connsiteY2" fmla="*/ 396240 h 396240"/>
              <a:gd name="connsiteX3" fmla="*/ 0 w 1335405"/>
              <a:gd name="connsiteY3" fmla="*/ 396240 h 396240"/>
              <a:gd name="connsiteX4" fmla="*/ 0 w 1335405"/>
              <a:gd name="connsiteY4" fmla="*/ 0 h 39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5405" h="396240">
                <a:moveTo>
                  <a:pt x="0" y="0"/>
                </a:moveTo>
                <a:lnTo>
                  <a:pt x="1335405" y="180975"/>
                </a:lnTo>
                <a:lnTo>
                  <a:pt x="1325880" y="396240"/>
                </a:lnTo>
                <a:lnTo>
                  <a:pt x="0" y="396240"/>
                </a:lnTo>
                <a:lnTo>
                  <a:pt x="0" y="0"/>
                </a:lnTo>
                <a:close/>
              </a:path>
            </a:pathLst>
          </a:cu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5" name="Picture 1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715986" y="2898169"/>
            <a:ext cx="5476014" cy="3959830"/>
          </a:xfrm>
          <a:prstGeom prst="rect">
            <a:avLst/>
          </a:prstGeom>
        </p:spPr>
      </p:pic>
    </p:spTree>
    <p:extLst>
      <p:ext uri="{BB962C8B-B14F-4D97-AF65-F5344CB8AC3E}">
        <p14:creationId xmlns:p14="http://schemas.microsoft.com/office/powerpoint/2010/main" val="189146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2" descr="http://rtv21.tv/web/wp-content/uploads/2015/04/pylon3.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flipH="1">
            <a:off x="6030899" y="-1"/>
            <a:ext cx="6161101" cy="6858001"/>
          </a:xfrm>
          <a:prstGeom prst="rect">
            <a:avLst/>
          </a:prstGeom>
          <a:noFill/>
          <a:effectLst>
            <a:innerShdw blurRad="1270000">
              <a:prstClr val="black">
                <a:alpha val="65000"/>
              </a:prstClr>
            </a:innerShdw>
          </a:effectLst>
          <a:extLst>
            <a:ext uri="{909E8E84-426E-40dd-AFC4-6F175D3DCCD1}">
              <a14:hiddenFill xmlns:a14="http://schemas.microsoft.com/office/drawing/2010/main">
                <a:solidFill>
                  <a:srgbClr val="FFFFFF"/>
                </a:solidFill>
              </a14:hiddenFill>
            </a:ext>
          </a:extLst>
        </p:spPr>
      </p:pic>
      <p:sp>
        <p:nvSpPr>
          <p:cNvPr id="20" name="Title 1"/>
          <p:cNvSpPr>
            <a:spLocks noGrp="1"/>
          </p:cNvSpPr>
          <p:nvPr>
            <p:ph type="ctrTitle" hasCustomPrompt="1"/>
          </p:nvPr>
        </p:nvSpPr>
        <p:spPr>
          <a:xfrm>
            <a:off x="221942" y="1202262"/>
            <a:ext cx="5557422" cy="2387600"/>
          </a:xfrm>
        </p:spPr>
        <p:txBody>
          <a:bodyPr anchor="b"/>
          <a:lstStyle>
            <a:lvl1pPr algn="ctr">
              <a:defRPr sz="6000" b="1">
                <a:solidFill>
                  <a:srgbClr val="373838"/>
                </a:solidFill>
              </a:defRPr>
            </a:lvl1pPr>
          </a:lstStyle>
          <a:p>
            <a:r>
              <a:rPr lang="en-US" dirty="0" smtClean="0"/>
              <a:t>Master Cover Long Title</a:t>
            </a:r>
            <a:endParaRPr lang="en-US" dirty="0"/>
          </a:p>
        </p:txBody>
      </p:sp>
      <p:sp>
        <p:nvSpPr>
          <p:cNvPr id="21" name="Subtitle 2"/>
          <p:cNvSpPr>
            <a:spLocks noGrp="1"/>
          </p:cNvSpPr>
          <p:nvPr>
            <p:ph type="subTitle" idx="1" hasCustomPrompt="1"/>
          </p:nvPr>
        </p:nvSpPr>
        <p:spPr>
          <a:xfrm>
            <a:off x="221942" y="3681937"/>
            <a:ext cx="5557422" cy="1655762"/>
          </a:xfrm>
        </p:spPr>
        <p:txBody>
          <a:bodyPr/>
          <a:lstStyle>
            <a:lvl1pPr marL="0" indent="0" algn="ctr">
              <a:buNone/>
              <a:defRPr sz="2400" b="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Cover Subtitle</a:t>
            </a:r>
            <a:endParaRPr lang="en-US" dirty="0"/>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47016" y="5521633"/>
            <a:ext cx="2307273" cy="917977"/>
          </a:xfrm>
          <a:prstGeom prst="rect">
            <a:avLst/>
          </a:prstGeom>
        </p:spPr>
      </p:pic>
      <p:sp>
        <p:nvSpPr>
          <p:cNvPr id="27" name="Rectangle 26"/>
          <p:cNvSpPr/>
          <p:nvPr userDrawn="1"/>
        </p:nvSpPr>
        <p:spPr>
          <a:xfrm flipH="1">
            <a:off x="53266" y="-1"/>
            <a:ext cx="45719" cy="6858001"/>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userDrawn="1"/>
        </p:nvSpPr>
        <p:spPr>
          <a:xfrm rot="5400000">
            <a:off x="8554376" y="3220379"/>
            <a:ext cx="1114146" cy="6161100"/>
          </a:xfrm>
          <a:prstGeom prst="rect">
            <a:avLst/>
          </a:prstGeom>
          <a:gradFill flip="none" rotWithShape="1">
            <a:gsLst>
              <a:gs pos="0">
                <a:srgbClr val="373838">
                  <a:alpha val="0"/>
                </a:srgbClr>
              </a:gs>
              <a:gs pos="100000">
                <a:srgbClr val="000000">
                  <a:alpha val="37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256139" y="6338656"/>
            <a:ext cx="1824890" cy="4442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64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1"/>
            <a:ext cx="12192000" cy="6958633"/>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5" name="Round Single Corner Rectangle 14"/>
          <p:cNvSpPr/>
          <p:nvPr userDrawn="1"/>
        </p:nvSpPr>
        <p:spPr>
          <a:xfrm>
            <a:off x="127251" y="595084"/>
            <a:ext cx="8606971" cy="375920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p:cNvSpPr>
            <a:spLocks noGrp="1"/>
          </p:cNvSpPr>
          <p:nvPr>
            <p:ph type="ctrTitle" hasCustomPrompt="1"/>
          </p:nvPr>
        </p:nvSpPr>
        <p:spPr>
          <a:xfrm>
            <a:off x="647060" y="946589"/>
            <a:ext cx="7567352" cy="1697057"/>
          </a:xfrm>
        </p:spPr>
        <p:txBody>
          <a:bodyPr anchor="b"/>
          <a:lstStyle>
            <a:lvl1pPr algn="ctr">
              <a:defRPr sz="6000" b="1">
                <a:solidFill>
                  <a:srgbClr val="373838"/>
                </a:solidFill>
              </a:defRPr>
            </a:lvl1pPr>
          </a:lstStyle>
          <a:p>
            <a:r>
              <a:rPr lang="en-US" dirty="0" smtClean="0"/>
              <a:t>Master Cover Longer Title</a:t>
            </a:r>
            <a:endParaRPr lang="en-US" dirty="0"/>
          </a:p>
        </p:txBody>
      </p:sp>
      <p:sp>
        <p:nvSpPr>
          <p:cNvPr id="25" name="Subtitle 2"/>
          <p:cNvSpPr>
            <a:spLocks noGrp="1"/>
          </p:cNvSpPr>
          <p:nvPr>
            <p:ph type="subTitle" idx="1" hasCustomPrompt="1"/>
          </p:nvPr>
        </p:nvSpPr>
        <p:spPr>
          <a:xfrm>
            <a:off x="647060" y="2745244"/>
            <a:ext cx="7567352" cy="954616"/>
          </a:xfrm>
        </p:spPr>
        <p:txBody>
          <a:bodyPr>
            <a:noAutofit/>
          </a:bodyPr>
          <a:lstStyle>
            <a:lvl1pPr marL="0" indent="0" algn="ctr">
              <a:buNone/>
              <a:defRPr sz="3200" b="0" baseline="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Cover Super-Long Subtitle with Names, Places, and Technologies</a:t>
            </a:r>
            <a:endParaRPr lang="en-US" dirty="0"/>
          </a:p>
        </p:txBody>
      </p:sp>
      <p:pic>
        <p:nvPicPr>
          <p:cNvPr id="34" name="Picture 3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42660" y="6329778"/>
            <a:ext cx="1861362" cy="453095"/>
          </a:xfrm>
          <a:prstGeom prst="rect">
            <a:avLst/>
          </a:prstGeom>
          <a:effectLst>
            <a:outerShdw blurRad="63500" sx="102000" sy="102000" algn="ctr" rotWithShape="0">
              <a:prstClr val="black">
                <a:alpha val="40000"/>
              </a:prstClr>
            </a:outerShdw>
          </a:effectLst>
        </p:spPr>
      </p:pic>
      <p:sp>
        <p:nvSpPr>
          <p:cNvPr id="8" name="Round Single Corner Rectangle 7"/>
          <p:cNvSpPr/>
          <p:nvPr userDrawn="1"/>
        </p:nvSpPr>
        <p:spPr>
          <a:xfrm flipH="1">
            <a:off x="8672076" y="4804229"/>
            <a:ext cx="3389706" cy="152555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871912" y="5004515"/>
            <a:ext cx="2865598" cy="1140114"/>
          </a:xfrm>
          <a:prstGeom prst="rect">
            <a:avLst/>
          </a:prstGeom>
        </p:spPr>
      </p:pic>
      <p:sp>
        <p:nvSpPr>
          <p:cNvPr id="14" name="Rectangle 13"/>
          <p:cNvSpPr/>
          <p:nvPr userDrawn="1"/>
        </p:nvSpPr>
        <p:spPr>
          <a:xfrm flipH="1">
            <a:off x="12126896" y="4804228"/>
            <a:ext cx="65101" cy="152555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flipH="1">
            <a:off x="-1" y="595084"/>
            <a:ext cx="65106" cy="375920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userDrawn="1"/>
        </p:nvCxnSpPr>
        <p:spPr>
          <a:xfrm>
            <a:off x="1041651" y="2729605"/>
            <a:ext cx="6778171" cy="15639"/>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72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968040"/>
            <a:ext cx="12192000" cy="506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462510"/>
            <a:ext cx="11580921" cy="4010336"/>
          </a:xfrm>
        </p:spPr>
        <p:txBody>
          <a:bodyPr/>
          <a:lstStyle>
            <a:lvl1pPr>
              <a:defRPr b="1">
                <a:latin typeface="Century Gothic"/>
                <a:cs typeface="Century Gothic"/>
              </a:defRPr>
            </a:lvl1pPr>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ctrTitle" hasCustomPrompt="1"/>
          </p:nvPr>
        </p:nvSpPr>
        <p:spPr>
          <a:xfrm>
            <a:off x="270628" y="342738"/>
            <a:ext cx="11580921"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9" name="Subtitle 2"/>
          <p:cNvSpPr>
            <a:spLocks noGrp="1"/>
          </p:cNvSpPr>
          <p:nvPr>
            <p:ph type="subTitle" idx="13" hasCustomPrompt="1"/>
          </p:nvPr>
        </p:nvSpPr>
        <p:spPr>
          <a:xfrm>
            <a:off x="270628" y="976009"/>
            <a:ext cx="11580921" cy="373510"/>
          </a:xfrm>
        </p:spPr>
        <p:txBody>
          <a:bodyPr>
            <a:noAutofit/>
          </a:bodyPr>
          <a:lstStyle>
            <a:lvl1pPr marL="0" indent="0" algn="l">
              <a:buNone/>
              <a:defRPr sz="1800" b="0">
                <a:solidFill>
                  <a:srgbClr val="98C93D"/>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53734" y="342737"/>
            <a:ext cx="1397815" cy="556137"/>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9363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627" y="1462510"/>
            <a:ext cx="11580921" cy="4010336"/>
          </a:xfrm>
        </p:spPr>
        <p:txBody>
          <a:bodyPr/>
          <a:lstStyle>
            <a:lvl1pPr>
              <a:defRPr b="1">
                <a:latin typeface="Century Gothic"/>
                <a:cs typeface="Century Gothic"/>
              </a:defRPr>
            </a:lvl1pPr>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2"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cxnSp>
        <p:nvCxnSpPr>
          <p:cNvPr id="10" name="Straight Connector 9"/>
          <p:cNvCxnSpPr/>
          <p:nvPr userDrawn="1"/>
        </p:nvCxnSpPr>
        <p:spPr>
          <a:xfrm>
            <a:off x="0" y="968040"/>
            <a:ext cx="12192000" cy="506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hasCustomPrompt="1"/>
          </p:nvPr>
        </p:nvSpPr>
        <p:spPr>
          <a:xfrm>
            <a:off x="270628" y="342738"/>
            <a:ext cx="11580921"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53734" y="342737"/>
            <a:ext cx="1397815" cy="556137"/>
          </a:xfrm>
          <a:prstGeom prst="rect">
            <a:avLst/>
          </a:prstGeom>
        </p:spPr>
      </p:pic>
    </p:spTree>
    <p:extLst>
      <p:ext uri="{BB962C8B-B14F-4D97-AF65-F5344CB8AC3E}">
        <p14:creationId xmlns:p14="http://schemas.microsoft.com/office/powerpoint/2010/main" val="1978112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1831" y="1619922"/>
            <a:ext cx="5105399" cy="4226850"/>
          </a:xfrm>
        </p:spPr>
        <p:txBody>
          <a:bodyPr/>
          <a:lstStyle>
            <a:lvl1pPr>
              <a:defRPr sz="2400" b="1">
                <a:latin typeface="Century Gothic"/>
                <a:cs typeface="Century Gothic"/>
              </a:defRPr>
            </a:lvl1pPr>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Rectangle 26"/>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a:ext>
            </a:extLst>
          </a:blip>
          <a:srcRect l="-1" r="-4553" b="-9442"/>
          <a:stretch/>
        </p:blipFill>
        <p:spPr>
          <a:xfrm>
            <a:off x="270627" y="6323378"/>
            <a:ext cx="3938516" cy="440279"/>
          </a:xfrm>
          <a:prstGeom prst="rect">
            <a:avLst/>
          </a:prstGeom>
          <a:effectLst>
            <a:outerShdw blurRad="63500" sx="102000" sy="102000" algn="ctr" rotWithShape="0">
              <a:prstClr val="black">
                <a:alpha val="28000"/>
              </a:prstClr>
            </a:outerShdw>
          </a:effectLst>
        </p:spPr>
      </p:pic>
      <p:sp>
        <p:nvSpPr>
          <p:cNvPr id="31" name="Content Placeholder 2"/>
          <p:cNvSpPr>
            <a:spLocks noGrp="1"/>
          </p:cNvSpPr>
          <p:nvPr>
            <p:ph idx="14"/>
          </p:nvPr>
        </p:nvSpPr>
        <p:spPr>
          <a:xfrm>
            <a:off x="700321" y="1634503"/>
            <a:ext cx="5105399" cy="4226850"/>
          </a:xfrm>
        </p:spPr>
        <p:txBody>
          <a:bodyPr/>
          <a:lstStyle>
            <a:lvl1pPr>
              <a:defRPr sz="2400" b="1">
                <a:latin typeface="Century Gothic"/>
                <a:cs typeface="Century Gothic"/>
              </a:defRPr>
            </a:lvl1pPr>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32" name="Straight Connector 31"/>
          <p:cNvCxnSpPr/>
          <p:nvPr userDrawn="1"/>
        </p:nvCxnSpPr>
        <p:spPr>
          <a:xfrm>
            <a:off x="6111551" y="1388859"/>
            <a:ext cx="0" cy="4473487"/>
          </a:xfrm>
          <a:prstGeom prst="line">
            <a:avLst/>
          </a:prstGeom>
          <a:ln w="38100" cap="sq" cmpd="sng">
            <a:solidFill>
              <a:srgbClr val="373838"/>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968040"/>
            <a:ext cx="12192000" cy="506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ctrTitle" hasCustomPrompt="1"/>
          </p:nvPr>
        </p:nvSpPr>
        <p:spPr>
          <a:xfrm>
            <a:off x="270628" y="342738"/>
            <a:ext cx="11580921"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15" name="Subtitle 2"/>
          <p:cNvSpPr>
            <a:spLocks noGrp="1"/>
          </p:cNvSpPr>
          <p:nvPr>
            <p:ph type="subTitle" idx="13" hasCustomPrompt="1"/>
          </p:nvPr>
        </p:nvSpPr>
        <p:spPr>
          <a:xfrm>
            <a:off x="270628" y="976009"/>
            <a:ext cx="11580921" cy="373510"/>
          </a:xfrm>
        </p:spPr>
        <p:txBody>
          <a:bodyPr>
            <a:noAutofit/>
          </a:bodyPr>
          <a:lstStyle>
            <a:lvl1pPr marL="0" indent="0" algn="l">
              <a:buNone/>
              <a:defRPr sz="1800" b="0">
                <a:solidFill>
                  <a:srgbClr val="98C93D"/>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53734" y="342737"/>
            <a:ext cx="1397815" cy="556137"/>
          </a:xfrm>
          <a:prstGeom prst="rect">
            <a:avLst/>
          </a:prstGeom>
        </p:spPr>
      </p:pic>
    </p:spTree>
    <p:extLst>
      <p:ext uri="{BB962C8B-B14F-4D97-AF65-F5344CB8AC3E}">
        <p14:creationId xmlns:p14="http://schemas.microsoft.com/office/powerpoint/2010/main" val="2182852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27" name="Picture 2" descr="http://africabriefing.org/wp-content/uploads/2015/06/powerline.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6894973" y="1897852"/>
            <a:ext cx="5034605" cy="4073701"/>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4" name="Freeform 13"/>
          <p:cNvSpPr/>
          <p:nvPr userDrawn="1"/>
        </p:nvSpPr>
        <p:spPr>
          <a:xfrm flipH="1">
            <a:off x="0" y="6163463"/>
            <a:ext cx="12192000" cy="587871"/>
          </a:xfrm>
          <a:custGeom>
            <a:avLst/>
            <a:gdLst>
              <a:gd name="connsiteX0" fmla="*/ 1 w 12192000"/>
              <a:gd name="connsiteY0" fmla="*/ 0 h 587871"/>
              <a:gd name="connsiteX1" fmla="*/ 1491123 w 12192000"/>
              <a:gd name="connsiteY1" fmla="*/ 0 h 587871"/>
              <a:gd name="connsiteX2" fmla="*/ 1589103 w 12192000"/>
              <a:gd name="connsiteY2" fmla="*/ 97980 h 587871"/>
              <a:gd name="connsiteX3" fmla="*/ 1589103 w 12192000"/>
              <a:gd name="connsiteY3" fmla="*/ 537303 h 587871"/>
              <a:gd name="connsiteX4" fmla="*/ 12192000 w 12192000"/>
              <a:gd name="connsiteY4" fmla="*/ 537303 h 587871"/>
              <a:gd name="connsiteX5" fmla="*/ 12192000 w 12192000"/>
              <a:gd name="connsiteY5" fmla="*/ 583477 h 587871"/>
              <a:gd name="connsiteX6" fmla="*/ 1589103 w 12192000"/>
              <a:gd name="connsiteY6" fmla="*/ 583477 h 587871"/>
              <a:gd name="connsiteX7" fmla="*/ 1589103 w 12192000"/>
              <a:gd name="connsiteY7" fmla="*/ 587871 h 587871"/>
              <a:gd name="connsiteX8" fmla="*/ 1 w 12192000"/>
              <a:gd name="connsiteY8" fmla="*/ 587871 h 587871"/>
              <a:gd name="connsiteX9" fmla="*/ 1 w 12192000"/>
              <a:gd name="connsiteY9" fmla="*/ 583477 h 587871"/>
              <a:gd name="connsiteX10" fmla="*/ 0 w 12192000"/>
              <a:gd name="connsiteY10" fmla="*/ 583477 h 587871"/>
              <a:gd name="connsiteX11" fmla="*/ 0 w 12192000"/>
              <a:gd name="connsiteY11" fmla="*/ 537303 h 587871"/>
              <a:gd name="connsiteX12" fmla="*/ 1 w 12192000"/>
              <a:gd name="connsiteY12" fmla="*/ 537303 h 58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87871">
                <a:moveTo>
                  <a:pt x="1" y="0"/>
                </a:moveTo>
                <a:lnTo>
                  <a:pt x="1491123" y="0"/>
                </a:lnTo>
                <a:cubicBezTo>
                  <a:pt x="1545236" y="0"/>
                  <a:pt x="1589103" y="43867"/>
                  <a:pt x="1589103" y="97980"/>
                </a:cubicBezTo>
                <a:lnTo>
                  <a:pt x="1589103" y="537303"/>
                </a:lnTo>
                <a:lnTo>
                  <a:pt x="12192000" y="537303"/>
                </a:lnTo>
                <a:lnTo>
                  <a:pt x="12192000" y="583477"/>
                </a:lnTo>
                <a:lnTo>
                  <a:pt x="1589103" y="583477"/>
                </a:lnTo>
                <a:lnTo>
                  <a:pt x="1589103" y="587871"/>
                </a:lnTo>
                <a:lnTo>
                  <a:pt x="1" y="587871"/>
                </a:lnTo>
                <a:lnTo>
                  <a:pt x="1" y="583477"/>
                </a:lnTo>
                <a:lnTo>
                  <a:pt x="0" y="583477"/>
                </a:lnTo>
                <a:lnTo>
                  <a:pt x="0" y="537303"/>
                </a:lnTo>
                <a:lnTo>
                  <a:pt x="1" y="537303"/>
                </a:lnTo>
                <a:close/>
              </a:path>
            </a:pathLst>
          </a:custGeom>
          <a:gradFill>
            <a:gsLst>
              <a:gs pos="76000">
                <a:srgbClr val="98C93D"/>
              </a:gs>
              <a:gs pos="100000">
                <a:srgbClr val="64872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userDrawn="1"/>
        </p:nvSpPr>
        <p:spPr>
          <a:xfrm>
            <a:off x="183740" y="6359945"/>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a:ext>
            </a:extLst>
          </a:blip>
          <a:srcRect l="-2" r="-1932"/>
          <a:stretch/>
        </p:blipFill>
        <p:spPr>
          <a:xfrm>
            <a:off x="10672861" y="6231640"/>
            <a:ext cx="1149659" cy="448735"/>
          </a:xfrm>
          <a:prstGeom prst="rect">
            <a:avLst/>
          </a:prstGeom>
        </p:spPr>
      </p:pic>
      <p:pic>
        <p:nvPicPr>
          <p:cNvPr id="36" name="Picture 3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690697" y="6217126"/>
            <a:ext cx="1829619" cy="445368"/>
          </a:xfrm>
          <a:prstGeom prst="rect">
            <a:avLst/>
          </a:prstGeom>
        </p:spPr>
      </p:pic>
      <p:pic>
        <p:nvPicPr>
          <p:cNvPr id="20" name="Picture 19"/>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260538" y="1897853"/>
            <a:ext cx="5035321" cy="4073701"/>
          </a:xfrm>
          <a:prstGeom prst="rect">
            <a:avLst/>
          </a:prstGeom>
          <a:effectLst>
            <a:innerShdw blurRad="787400">
              <a:prstClr val="black">
                <a:alpha val="74000"/>
              </a:prstClr>
            </a:innerShdw>
          </a:effectLst>
        </p:spPr>
      </p:pic>
      <p:sp>
        <p:nvSpPr>
          <p:cNvPr id="22" name="Pentagon 21"/>
          <p:cNvSpPr/>
          <p:nvPr userDrawn="1"/>
        </p:nvSpPr>
        <p:spPr>
          <a:xfrm>
            <a:off x="0" y="3807801"/>
            <a:ext cx="6363102" cy="2013258"/>
          </a:xfrm>
          <a:prstGeom prst="homePlate">
            <a:avLst/>
          </a:prstGeom>
          <a:solidFill>
            <a:srgbClr val="37383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entagon 24"/>
          <p:cNvSpPr/>
          <p:nvPr userDrawn="1"/>
        </p:nvSpPr>
        <p:spPr>
          <a:xfrm flipH="1">
            <a:off x="5828897" y="3091543"/>
            <a:ext cx="6363102" cy="2013258"/>
          </a:xfrm>
          <a:prstGeom prst="homePlate">
            <a:avLst/>
          </a:prstGeom>
          <a:solidFill>
            <a:srgbClr val="37383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ntent Placeholder 2"/>
          <p:cNvSpPr>
            <a:spLocks noGrp="1"/>
          </p:cNvSpPr>
          <p:nvPr>
            <p:ph idx="1"/>
          </p:nvPr>
        </p:nvSpPr>
        <p:spPr>
          <a:xfrm>
            <a:off x="361116" y="4023381"/>
            <a:ext cx="4820488" cy="179023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400" b="1">
                <a:solidFill>
                  <a:schemeClr val="bg1"/>
                </a:solidFill>
                <a:latin typeface="Century Gothic" panose="020B0502020202020204" pitchFamily="34"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smtClean="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smtClean="0"/>
              <a:t>Click to edit Master text styles</a:t>
            </a:r>
          </a:p>
          <a:p>
            <a:pPr lvl="0"/>
            <a:endParaRPr lang="en-US" dirty="0" smtClean="0"/>
          </a:p>
          <a:p>
            <a:pPr lvl="0"/>
            <a:endParaRPr lang="en-US" dirty="0" smtClean="0"/>
          </a:p>
        </p:txBody>
      </p:sp>
      <p:sp>
        <p:nvSpPr>
          <p:cNvPr id="31" name="Content Placeholder 2"/>
          <p:cNvSpPr>
            <a:spLocks noGrp="1"/>
          </p:cNvSpPr>
          <p:nvPr>
            <p:ph idx="14"/>
          </p:nvPr>
        </p:nvSpPr>
        <p:spPr>
          <a:xfrm>
            <a:off x="7031060" y="3336624"/>
            <a:ext cx="4820488" cy="179023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400" b="1">
                <a:solidFill>
                  <a:schemeClr val="bg1"/>
                </a:solidFill>
                <a:latin typeface="Century Gothic" panose="020B0502020202020204" pitchFamily="34"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smtClean="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smtClean="0"/>
              <a:t>Click to edit Master text styles</a:t>
            </a:r>
          </a:p>
          <a:p>
            <a:pPr lvl="0"/>
            <a:endParaRPr lang="en-US" dirty="0" smtClean="0"/>
          </a:p>
          <a:p>
            <a:pPr lvl="0"/>
            <a:endParaRPr lang="en-US" dirty="0" smtClean="0"/>
          </a:p>
        </p:txBody>
      </p:sp>
      <p:cxnSp>
        <p:nvCxnSpPr>
          <p:cNvPr id="15" name="Straight Connector 14"/>
          <p:cNvCxnSpPr/>
          <p:nvPr userDrawn="1"/>
        </p:nvCxnSpPr>
        <p:spPr>
          <a:xfrm>
            <a:off x="0" y="968040"/>
            <a:ext cx="12192000" cy="506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hasCustomPrompt="1"/>
          </p:nvPr>
        </p:nvSpPr>
        <p:spPr>
          <a:xfrm>
            <a:off x="270628" y="342738"/>
            <a:ext cx="11580921"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17" name="Subtitle 2"/>
          <p:cNvSpPr>
            <a:spLocks noGrp="1"/>
          </p:cNvSpPr>
          <p:nvPr>
            <p:ph type="subTitle" idx="13" hasCustomPrompt="1"/>
          </p:nvPr>
        </p:nvSpPr>
        <p:spPr>
          <a:xfrm>
            <a:off x="270628" y="976009"/>
            <a:ext cx="11580921" cy="373510"/>
          </a:xfrm>
        </p:spPr>
        <p:txBody>
          <a:bodyPr>
            <a:noAutofit/>
          </a:bodyPr>
          <a:lstStyle>
            <a:lvl1pPr marL="0" indent="0" algn="l">
              <a:buNone/>
              <a:defRPr sz="1800" b="0">
                <a:solidFill>
                  <a:srgbClr val="98C93D"/>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spTree>
    <p:extLst>
      <p:ext uri="{BB962C8B-B14F-4D97-AF65-F5344CB8AC3E}">
        <p14:creationId xmlns:p14="http://schemas.microsoft.com/office/powerpoint/2010/main" val="7070915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2809-195B-4C71-AF45-AF8015062DE4}" type="datetimeFigureOut">
              <a:rPr lang="en-US" smtClean="0"/>
              <a:t>10/19/16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BBCF7-C2B2-490C-A676-4763179728A4}" type="slidenum">
              <a:rPr lang="en-US" smtClean="0"/>
              <a:t>‹#›</a:t>
            </a:fld>
            <a:endParaRPr lang="en-US" dirty="0"/>
          </a:p>
        </p:txBody>
      </p:sp>
    </p:spTree>
    <p:extLst>
      <p:ext uri="{BB962C8B-B14F-4D97-AF65-F5344CB8AC3E}">
        <p14:creationId xmlns:p14="http://schemas.microsoft.com/office/powerpoint/2010/main" val="1906583012"/>
      </p:ext>
    </p:extLst>
  </p:cSld>
  <p:clrMap bg1="lt1" tx1="dk1" bg2="lt2" tx2="dk2" accent1="accent1" accent2="accent2" accent3="accent3" accent4="accent4" accent5="accent5" accent6="accent6" hlink="hlink" folHlink="folHlink"/>
  <p:sldLayoutIdLst>
    <p:sldLayoutId id="2147483658" r:id="rId1"/>
    <p:sldLayoutId id="2147483672" r:id="rId2"/>
    <p:sldLayoutId id="2147483673" r:id="rId3"/>
    <p:sldLayoutId id="2147483649" r:id="rId4"/>
    <p:sldLayoutId id="2147483660" r:id="rId5"/>
    <p:sldLayoutId id="2147483661" r:id="rId6"/>
    <p:sldLayoutId id="2147483670" r:id="rId7"/>
    <p:sldLayoutId id="2147483665" r:id="rId8"/>
    <p:sldLayoutId id="2147483677" r:id="rId9"/>
    <p:sldLayoutId id="2147483678" r:id="rId10"/>
    <p:sldLayoutId id="2147483650" r:id="rId11"/>
    <p:sldLayoutId id="2147483669" r:id="rId12"/>
    <p:sldLayoutId id="2147483666" r:id="rId13"/>
    <p:sldLayoutId id="2147483667" r:id="rId14"/>
    <p:sldLayoutId id="2147483671" r:id="rId15"/>
    <p:sldLayoutId id="2147483675" r:id="rId16"/>
  </p:sldLayoutIdLst>
  <p:txStyles>
    <p:titleStyle>
      <a:lvl1pPr algn="l" defTabSz="914400" rtl="0" eaLnBrk="1" latinLnBrk="0" hangingPunct="1">
        <a:lnSpc>
          <a:spcPct val="90000"/>
        </a:lnSpc>
        <a:spcBef>
          <a:spcPct val="0"/>
        </a:spcBef>
        <a:buNone/>
        <a:defRPr sz="4400" b="0" kern="1200">
          <a:solidFill>
            <a:srgbClr val="373838"/>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Century Gothic"/>
          <a:ea typeface="+mn-ea"/>
          <a:cs typeface="Century Gothic"/>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Century Gothic"/>
          <a:ea typeface="+mn-ea"/>
          <a:cs typeface="Century Gothic"/>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Century Gothic"/>
          <a:ea typeface="+mn-ea"/>
          <a:cs typeface="Century Gothic"/>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Century Gothic"/>
          <a:ea typeface="+mn-ea"/>
          <a:cs typeface="Century Gothic"/>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4.jpeg"/></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chart" Target="../charts/chart7.xml"/><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chart" Target="../charts/chart1.xml"/><Relationship Id="rId8"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chart" Target="../charts/chart2.xml"/><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chart" Target="../charts/chart3.xml"/><Relationship Id="rId8"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chart" Target="../charts/chart4.xml"/><Relationship Id="rId8"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chart" Target="../charts/chart5.xml"/><Relationship Id="rId8"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chart" Target="../charts/chart6.xml"/><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FY2016 Methane </a:t>
            </a:r>
            <a:r>
              <a:rPr lang="en-US" dirty="0" smtClean="0"/>
              <a:t>Hydrates — New Projects</a:t>
            </a:r>
            <a:endParaRPr lang="en-US" dirty="0"/>
          </a:p>
        </p:txBody>
      </p:sp>
      <p:sp>
        <p:nvSpPr>
          <p:cNvPr id="4" name="Subtitle 3"/>
          <p:cNvSpPr>
            <a:spLocks noGrp="1"/>
          </p:cNvSpPr>
          <p:nvPr>
            <p:ph type="subTitle" idx="13"/>
          </p:nvPr>
        </p:nvSpPr>
        <p:spPr/>
        <p:txBody>
          <a:bodyPr/>
          <a:lstStyle/>
          <a:p>
            <a:r>
              <a:rPr lang="en-US" dirty="0" smtClean="0"/>
              <a:t>DOE-FOA-0001536</a:t>
            </a:r>
            <a:endParaRPr lang="en-US" dirty="0"/>
          </a:p>
        </p:txBody>
      </p:sp>
      <p:sp>
        <p:nvSpPr>
          <p:cNvPr id="23" name="Hexagon 22"/>
          <p:cNvSpPr/>
          <p:nvPr/>
        </p:nvSpPr>
        <p:spPr>
          <a:xfrm rot="5400000">
            <a:off x="5705497" y="1224846"/>
            <a:ext cx="1830013" cy="1716174"/>
          </a:xfrm>
          <a:prstGeom prst="hexagon">
            <a:avLst>
              <a:gd name="adj" fmla="val 25000"/>
              <a:gd name="vf" fmla="val 115470"/>
            </a:avLst>
          </a:prstGeom>
          <a:gradFill>
            <a:gsLst>
              <a:gs pos="0">
                <a:schemeClr val="accent1">
                  <a:lumMod val="0"/>
                  <a:lumOff val="100000"/>
                  <a:alpha val="0"/>
                </a:schemeClr>
              </a:gs>
              <a:gs pos="65000">
                <a:schemeClr val="bg1">
                  <a:alpha val="10000"/>
                </a:schemeClr>
              </a:gs>
              <a:gs pos="81000">
                <a:schemeClr val="bg1">
                  <a:alpha val="30000"/>
                </a:schemeClr>
              </a:gs>
              <a:gs pos="99000">
                <a:schemeClr val="accent1">
                  <a:lumMod val="0"/>
                  <a:lumOff val="100000"/>
                  <a:alpha val="40000"/>
                </a:schemeClr>
              </a:gs>
            </a:gsLst>
            <a:lin ang="5400000" scaled="1"/>
          </a:gra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4" name="Hexagon 23"/>
          <p:cNvSpPr/>
          <p:nvPr/>
        </p:nvSpPr>
        <p:spPr>
          <a:xfrm rot="5400000">
            <a:off x="8330547" y="2779353"/>
            <a:ext cx="1877439" cy="1727311"/>
          </a:xfrm>
          <a:prstGeom prst="hexagon">
            <a:avLst>
              <a:gd name="adj" fmla="val 25000"/>
              <a:gd name="vf" fmla="val 115470"/>
            </a:avLst>
          </a:prstGeom>
          <a:gradFill>
            <a:gsLst>
              <a:gs pos="0">
                <a:schemeClr val="accent1">
                  <a:lumMod val="0"/>
                  <a:lumOff val="100000"/>
                  <a:alpha val="0"/>
                </a:schemeClr>
              </a:gs>
              <a:gs pos="65000">
                <a:schemeClr val="bg1">
                  <a:alpha val="10000"/>
                </a:schemeClr>
              </a:gs>
              <a:gs pos="81000">
                <a:schemeClr val="bg1">
                  <a:alpha val="30000"/>
                </a:schemeClr>
              </a:gs>
              <a:gs pos="99000">
                <a:schemeClr val="accent1">
                  <a:lumMod val="0"/>
                  <a:lumOff val="100000"/>
                  <a:alpha val="40000"/>
                </a:schemeClr>
              </a:gs>
            </a:gsLst>
            <a:lin ang="5400000" scaled="1"/>
          </a:gra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5" name="Hexagon 24"/>
          <p:cNvSpPr/>
          <p:nvPr/>
        </p:nvSpPr>
        <p:spPr>
          <a:xfrm rot="5400000">
            <a:off x="5638771" y="4287376"/>
            <a:ext cx="1974605" cy="1727311"/>
          </a:xfrm>
          <a:prstGeom prst="hexagon">
            <a:avLst>
              <a:gd name="adj" fmla="val 25000"/>
              <a:gd name="vf" fmla="val 115470"/>
            </a:avLst>
          </a:prstGeom>
          <a:gradFill>
            <a:gsLst>
              <a:gs pos="0">
                <a:schemeClr val="accent1">
                  <a:lumMod val="0"/>
                  <a:lumOff val="100000"/>
                  <a:alpha val="0"/>
                </a:schemeClr>
              </a:gs>
              <a:gs pos="65000">
                <a:schemeClr val="bg1">
                  <a:alpha val="10000"/>
                </a:schemeClr>
              </a:gs>
              <a:gs pos="81000">
                <a:schemeClr val="bg1">
                  <a:alpha val="30000"/>
                </a:schemeClr>
              </a:gs>
              <a:gs pos="99000">
                <a:schemeClr val="accent1">
                  <a:lumMod val="0"/>
                  <a:lumOff val="100000"/>
                  <a:alpha val="40000"/>
                </a:schemeClr>
              </a:gs>
            </a:gsLst>
            <a:lin ang="5400000" scaled="1"/>
          </a:gra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2" name="TextBox 11"/>
          <p:cNvSpPr txBox="1"/>
          <p:nvPr/>
        </p:nvSpPr>
        <p:spPr>
          <a:xfrm>
            <a:off x="172158" y="6138334"/>
            <a:ext cx="1794397" cy="553998"/>
          </a:xfrm>
          <a:prstGeom prst="rect">
            <a:avLst/>
          </a:prstGeom>
          <a:noFill/>
        </p:spPr>
        <p:txBody>
          <a:bodyPr wrap="square" rtlCol="0">
            <a:spAutoFit/>
          </a:bodyPr>
          <a:lstStyle/>
          <a:p>
            <a:r>
              <a:rPr lang="en-US" sz="1000" i="1" dirty="0" smtClean="0">
                <a:solidFill>
                  <a:schemeClr val="bg1"/>
                </a:solidFill>
              </a:rPr>
              <a:t>A burning sample of methane hydrate. (Source: U.S. Department of Energy)</a:t>
            </a:r>
            <a:endParaRPr lang="en-US" sz="1000" i="1" dirty="0">
              <a:solidFill>
                <a:schemeClr val="bg1"/>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2347" t="27926" r="1821" b="33154"/>
          <a:stretch/>
        </p:blipFill>
        <p:spPr>
          <a:xfrm>
            <a:off x="-29496" y="1541436"/>
            <a:ext cx="12241162" cy="5921248"/>
          </a:xfrm>
          <a:prstGeom prst="rect">
            <a:avLst/>
          </a:prstGeom>
        </p:spPr>
      </p:pic>
      <p:sp>
        <p:nvSpPr>
          <p:cNvPr id="10" name="TextBox 9"/>
          <p:cNvSpPr txBox="1"/>
          <p:nvPr/>
        </p:nvSpPr>
        <p:spPr>
          <a:xfrm>
            <a:off x="7053943" y="1737129"/>
            <a:ext cx="4797606" cy="4401205"/>
          </a:xfrm>
          <a:prstGeom prst="rect">
            <a:avLst/>
          </a:prstGeom>
          <a:noFill/>
        </p:spPr>
        <p:txBody>
          <a:bodyPr wrap="square" rtlCol="0">
            <a:spAutoFit/>
          </a:bodyPr>
          <a:lstStyle/>
          <a:p>
            <a:pPr algn="r"/>
            <a:r>
              <a:rPr lang="en-US" sz="2800" b="1" dirty="0" smtClean="0">
                <a:solidFill>
                  <a:srgbClr val="8A6AFE"/>
                </a:solidFill>
                <a:latin typeface="Century Gothic" panose="020B0502020202020204"/>
              </a:rPr>
              <a:t>Topic Area 1:</a:t>
            </a:r>
          </a:p>
          <a:p>
            <a:pPr algn="r"/>
            <a:r>
              <a:rPr lang="en-US" sz="2800" dirty="0" smtClean="0">
                <a:solidFill>
                  <a:schemeClr val="bg1"/>
                </a:solidFill>
                <a:latin typeface="Century Gothic" panose="020B0502020202020204"/>
              </a:rPr>
              <a:t>Hydrate System Response to Production Activities (Induced Changes)</a:t>
            </a:r>
            <a:endParaRPr lang="en-US" sz="2800" dirty="0">
              <a:solidFill>
                <a:schemeClr val="bg1"/>
              </a:solidFill>
              <a:latin typeface="Century Gothic" panose="020B0502020202020204"/>
            </a:endParaRPr>
          </a:p>
          <a:p>
            <a:pPr algn="r"/>
            <a:endParaRPr lang="en-US" sz="2800" b="1" dirty="0" smtClean="0">
              <a:solidFill>
                <a:srgbClr val="8A6AFE"/>
              </a:solidFill>
              <a:latin typeface="Century Gothic" panose="020B0502020202020204"/>
            </a:endParaRPr>
          </a:p>
          <a:p>
            <a:pPr algn="r"/>
            <a:r>
              <a:rPr lang="en-US" sz="2800" b="1" dirty="0" smtClean="0">
                <a:solidFill>
                  <a:srgbClr val="8A6AFE"/>
                </a:solidFill>
                <a:latin typeface="Century Gothic" panose="020B0502020202020204"/>
              </a:rPr>
              <a:t>Topic Area 2:</a:t>
            </a:r>
          </a:p>
          <a:p>
            <a:pPr algn="r"/>
            <a:r>
              <a:rPr lang="en-US" sz="2800" dirty="0" smtClean="0">
                <a:solidFill>
                  <a:schemeClr val="bg1"/>
                </a:solidFill>
                <a:latin typeface="Century Gothic" panose="020B0502020202020204"/>
              </a:rPr>
              <a:t>Response of Methane Hydrate Systems to Natural Environmental Change</a:t>
            </a:r>
          </a:p>
          <a:p>
            <a:pPr algn="r"/>
            <a:endParaRPr lang="en-US" sz="2800" dirty="0">
              <a:solidFill>
                <a:schemeClr val="bg1"/>
              </a:solidFill>
              <a:latin typeface="Century Gothic" panose="020B0502020202020204"/>
            </a:endParaRPr>
          </a:p>
        </p:txBody>
      </p:sp>
      <p:sp>
        <p:nvSpPr>
          <p:cNvPr id="17" name="TextBox 16"/>
          <p:cNvSpPr txBox="1"/>
          <p:nvPr/>
        </p:nvSpPr>
        <p:spPr>
          <a:xfrm>
            <a:off x="7166746" y="6396335"/>
            <a:ext cx="4572000" cy="461665"/>
          </a:xfrm>
          <a:prstGeom prst="rect">
            <a:avLst/>
          </a:prstGeom>
          <a:noFill/>
        </p:spPr>
        <p:txBody>
          <a:bodyPr wrap="square" rtlCol="0">
            <a:spAutoFit/>
          </a:bodyPr>
          <a:lstStyle/>
          <a:p>
            <a:pPr algn="r"/>
            <a:r>
              <a:rPr lang="en-US" sz="2400" i="1" dirty="0" smtClean="0">
                <a:solidFill>
                  <a:schemeClr val="bg1"/>
                </a:solidFill>
                <a:latin typeface="Century Gothic" panose="020B0502020202020204"/>
              </a:rPr>
              <a:t>Selected Applicants</a:t>
            </a:r>
            <a:endParaRPr lang="en-US" sz="2400" i="1" dirty="0">
              <a:solidFill>
                <a:schemeClr val="bg1"/>
              </a:solidFill>
              <a:latin typeface="Century Gothic" panose="020B0502020202020204"/>
            </a:endParaRPr>
          </a:p>
        </p:txBody>
      </p:sp>
      <p:sp>
        <p:nvSpPr>
          <p:cNvPr id="18" name="Rectangle 17"/>
          <p:cNvSpPr/>
          <p:nvPr/>
        </p:nvSpPr>
        <p:spPr>
          <a:xfrm>
            <a:off x="19666" y="6138333"/>
            <a:ext cx="12172334" cy="1324349"/>
          </a:xfrm>
          <a:prstGeom prst="rect">
            <a:avLst/>
          </a:prstGeom>
          <a:gradFill>
            <a:gsLst>
              <a:gs pos="0">
                <a:schemeClr val="accent1">
                  <a:lumMod val="0"/>
                  <a:lumOff val="100000"/>
                  <a:alpha val="0"/>
                </a:schemeClr>
              </a:gs>
              <a:gs pos="55000">
                <a:schemeClr val="bg1">
                  <a:alpha val="10000"/>
                </a:schemeClr>
              </a:gs>
              <a:gs pos="84000">
                <a:schemeClr val="bg1">
                  <a:alpha val="20000"/>
                </a:schemeClr>
              </a:gs>
              <a:gs pos="99000">
                <a:schemeClr val="accent1">
                  <a:lumMod val="0"/>
                  <a:lumOff val="10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243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32" t="17609" r="16861" b="33869"/>
          <a:stretch/>
        </p:blipFill>
        <p:spPr>
          <a:xfrm>
            <a:off x="-63500" y="1381810"/>
            <a:ext cx="12245668" cy="4753519"/>
          </a:xfrm>
          <a:prstGeom prst="rect">
            <a:avLst/>
          </a:prstGeom>
        </p:spPr>
      </p:pic>
      <p:sp>
        <p:nvSpPr>
          <p:cNvPr id="3" name="Title 2"/>
          <p:cNvSpPr>
            <a:spLocks noGrp="1"/>
          </p:cNvSpPr>
          <p:nvPr>
            <p:ph type="ctrTitle"/>
          </p:nvPr>
        </p:nvSpPr>
        <p:spPr/>
        <p:txBody>
          <a:bodyPr>
            <a:normAutofit fontScale="90000"/>
          </a:bodyPr>
          <a:lstStyle/>
          <a:p>
            <a:r>
              <a:rPr lang="en-US" dirty="0" smtClean="0"/>
              <a:t>University of Rochester</a:t>
            </a:r>
            <a:endParaRPr lang="en-US" dirty="0"/>
          </a:p>
        </p:txBody>
      </p:sp>
      <p:sp>
        <p:nvSpPr>
          <p:cNvPr id="5" name="Rectangle 4"/>
          <p:cNvSpPr/>
          <p:nvPr/>
        </p:nvSpPr>
        <p:spPr>
          <a:xfrm>
            <a:off x="0" y="1381810"/>
            <a:ext cx="12192000" cy="4717277"/>
          </a:xfrm>
          <a:prstGeom prst="rect">
            <a:avLst/>
          </a:prstGeom>
          <a:solidFill>
            <a:srgbClr val="1B1C1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p:cNvSpPr>
            <a:spLocks noGrp="1"/>
          </p:cNvSpPr>
          <p:nvPr>
            <p:ph type="subTitle" idx="13"/>
          </p:nvPr>
        </p:nvSpPr>
        <p:spPr/>
        <p:txBody>
          <a:bodyPr/>
          <a:lstStyle/>
          <a:p>
            <a:r>
              <a:rPr lang="en-US" b="1" dirty="0">
                <a:solidFill>
                  <a:schemeClr val="tx1"/>
                </a:solidFill>
              </a:rPr>
              <a:t>Topic Area 2 </a:t>
            </a:r>
            <a:r>
              <a:rPr lang="en-US" dirty="0" smtClean="0"/>
              <a:t>|</a:t>
            </a:r>
            <a:endParaRPr lang="en-US" dirty="0"/>
          </a:p>
        </p:txBody>
      </p:sp>
      <p:sp>
        <p:nvSpPr>
          <p:cNvPr id="8" name="Content Placeholder 4"/>
          <p:cNvSpPr txBox="1">
            <a:spLocks/>
          </p:cNvSpPr>
          <p:nvPr/>
        </p:nvSpPr>
        <p:spPr>
          <a:xfrm>
            <a:off x="270628" y="1542159"/>
            <a:ext cx="11580919" cy="770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500" dirty="0">
                <a:solidFill>
                  <a:srgbClr val="98C93D"/>
                </a:solidFill>
                <a:latin typeface="Century Gothic" panose="020B0502020202020204" pitchFamily="34" charset="0"/>
                <a:cs typeface="Century Gothic"/>
              </a:rPr>
              <a:t>Project Title: </a:t>
            </a:r>
            <a:r>
              <a:rPr lang="en-US" sz="2500" b="0" dirty="0" smtClean="0">
                <a:solidFill>
                  <a:schemeClr val="bg1"/>
                </a:solidFill>
                <a:latin typeface="Century Gothic" charset="0"/>
                <a:ea typeface="Century Gothic" charset="0"/>
                <a:cs typeface="Century Gothic" charset="0"/>
              </a:rPr>
              <a:t>Characterizing Ocean Acidification and Atmospheric Emission Caused by Methane Released from Gas Hydrate Systems along the U.S. Atlantic</a:t>
            </a:r>
            <a:r>
              <a:rPr lang="en-US" sz="2500" b="0" dirty="0" smtClean="0">
                <a:solidFill>
                  <a:schemeClr val="bg1"/>
                </a:solidFill>
                <a:latin typeface="Times New Roman" panose="02020603050405020304" pitchFamily="18" charset="0"/>
                <a:ea typeface="Century Gothic" charset="0"/>
                <a:cs typeface="Times New Roman" panose="02020603050405020304" pitchFamily="18" charset="0"/>
              </a:rPr>
              <a:t> </a:t>
            </a:r>
            <a:r>
              <a:rPr lang="en-US" sz="2500" b="0" dirty="0" smtClean="0">
                <a:solidFill>
                  <a:schemeClr val="bg1"/>
                </a:solidFill>
                <a:latin typeface="Century Gothic" charset="0"/>
                <a:ea typeface="Century Gothic" charset="0"/>
                <a:cs typeface="Century Gothic" charset="0"/>
              </a:rPr>
              <a:t>Margin (USAM)</a:t>
            </a:r>
          </a:p>
          <a:p>
            <a:pPr marL="0" lvl="0" indent="0" algn="r">
              <a:buNone/>
            </a:pPr>
            <a:endParaRPr lang="en-US" sz="1800" dirty="0">
              <a:solidFill>
                <a:schemeClr val="tx1"/>
              </a:solidFill>
              <a:latin typeface="Century Gothic" charset="0"/>
              <a:ea typeface="Century Gothic" charset="0"/>
              <a:cs typeface="Century Gothic" charset="0"/>
            </a:endParaRPr>
          </a:p>
        </p:txBody>
      </p:sp>
      <p:sp>
        <p:nvSpPr>
          <p:cNvPr id="9" name="Content Placeholder 4"/>
          <p:cNvSpPr txBox="1">
            <a:spLocks/>
          </p:cNvSpPr>
          <p:nvPr/>
        </p:nvSpPr>
        <p:spPr>
          <a:xfrm>
            <a:off x="585471" y="2656540"/>
            <a:ext cx="8210564" cy="29625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3C33B"/>
              </a:buClr>
            </a:pPr>
            <a:endParaRPr lang="en-US" sz="1800" b="0" dirty="0">
              <a:latin typeface="Century Gothic"/>
              <a:cs typeface="Century Gothic"/>
            </a:endParaRPr>
          </a:p>
        </p:txBody>
      </p:sp>
      <p:cxnSp>
        <p:nvCxnSpPr>
          <p:cNvPr id="10" name="Straight Connector 9"/>
          <p:cNvCxnSpPr/>
          <p:nvPr/>
        </p:nvCxnSpPr>
        <p:spPr>
          <a:xfrm flipV="1">
            <a:off x="563880" y="2704409"/>
            <a:ext cx="11064240" cy="3174"/>
          </a:xfrm>
          <a:prstGeom prst="line">
            <a:avLst/>
          </a:prstGeom>
          <a:ln w="9525" cmpd="sng">
            <a:solidFill>
              <a:srgbClr val="93C33B"/>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024652" y="3154023"/>
            <a:ext cx="0" cy="2377440"/>
          </a:xfrm>
          <a:prstGeom prst="line">
            <a:avLst/>
          </a:prstGeom>
          <a:ln w="28575" cmpd="sng">
            <a:solidFill>
              <a:srgbClr val="93C33B"/>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70627" y="2781300"/>
            <a:ext cx="8525407" cy="2585323"/>
          </a:xfrm>
          <a:prstGeom prst="rect">
            <a:avLst/>
          </a:prstGeom>
          <a:noFill/>
        </p:spPr>
        <p:txBody>
          <a:bodyPr wrap="square" rtlCol="0">
            <a:spAutoFit/>
          </a:bodyPr>
          <a:lstStyle/>
          <a:p>
            <a:r>
              <a:rPr lang="en-US" b="1" dirty="0" smtClean="0">
                <a:solidFill>
                  <a:schemeClr val="bg1"/>
                </a:solidFill>
                <a:latin typeface="Century Gothic" panose="020B0502020202020204"/>
              </a:rPr>
              <a:t>Objective (As Proposed): </a:t>
            </a:r>
            <a:r>
              <a:rPr lang="en-US" dirty="0" smtClean="0">
                <a:solidFill>
                  <a:schemeClr val="bg1"/>
                </a:solidFill>
                <a:latin typeface="Century Gothic" panose="020B0502020202020204"/>
              </a:rPr>
              <a:t>“Determine how methane seepage from the US Atlantic Margin (USAM) upper continental slope near the up dip limit of gas hydrate stability affects ocean chemistry and sea-to-air greenhouse gas flux in three-dimensions and how this seepage interacts with oceanographic phenomena (e.g., southwardly flowing currents) to create hypothesized hotspots of elevated pH (i.e., acidification potential).”</a:t>
            </a:r>
          </a:p>
          <a:p>
            <a:endParaRPr lang="en-US" dirty="0">
              <a:solidFill>
                <a:schemeClr val="bg1"/>
              </a:solidFill>
              <a:latin typeface="Century Gothic" panose="020B0502020202020204"/>
            </a:endParaRPr>
          </a:p>
          <a:p>
            <a:r>
              <a:rPr lang="en-US" b="1" dirty="0" smtClean="0">
                <a:solidFill>
                  <a:schemeClr val="bg1"/>
                </a:solidFill>
                <a:latin typeface="Century Gothic" panose="020B0502020202020204"/>
              </a:rPr>
              <a:t>Partners:</a:t>
            </a:r>
            <a:r>
              <a:rPr lang="en-US" dirty="0" smtClean="0">
                <a:solidFill>
                  <a:schemeClr val="bg1"/>
                </a:solidFill>
                <a:latin typeface="Century Gothic" panose="020B0502020202020204"/>
              </a:rPr>
              <a:t> U.S. Geologic Survey</a:t>
            </a:r>
            <a:endParaRPr lang="en-US" b="1" dirty="0" smtClean="0">
              <a:solidFill>
                <a:schemeClr val="bg1"/>
              </a:solidFill>
              <a:latin typeface="Century Gothic" panose="020B0502020202020204"/>
            </a:endParaRPr>
          </a:p>
          <a:p>
            <a:endParaRPr lang="en-US" dirty="0">
              <a:solidFill>
                <a:schemeClr val="bg1"/>
              </a:solidFill>
              <a:latin typeface="Century Gothic" panose="020B0502020202020204"/>
            </a:endParaRPr>
          </a:p>
        </p:txBody>
      </p:sp>
      <p:sp>
        <p:nvSpPr>
          <p:cNvPr id="29" name="TextBox 28"/>
          <p:cNvSpPr txBox="1"/>
          <p:nvPr/>
        </p:nvSpPr>
        <p:spPr>
          <a:xfrm>
            <a:off x="64999" y="5583035"/>
            <a:ext cx="3784692" cy="400110"/>
          </a:xfrm>
          <a:prstGeom prst="rect">
            <a:avLst/>
          </a:prstGeom>
          <a:noFill/>
        </p:spPr>
        <p:txBody>
          <a:bodyPr wrap="square" rtlCol="0">
            <a:spAutoFit/>
          </a:bodyPr>
          <a:lstStyle/>
          <a:p>
            <a:r>
              <a:rPr lang="en-US" sz="1000" i="1" dirty="0" smtClean="0">
                <a:solidFill>
                  <a:schemeClr val="bg1"/>
                </a:solidFill>
              </a:rPr>
              <a:t>Sunset on the Atlantic. (Source: National Oceanographic and Atmospheric Administration)</a:t>
            </a:r>
            <a:endParaRPr lang="en-US" sz="1000" i="1" dirty="0">
              <a:solidFill>
                <a:schemeClr val="bg1"/>
              </a:solidFill>
            </a:endParaRPr>
          </a:p>
        </p:txBody>
      </p:sp>
      <p:sp>
        <p:nvSpPr>
          <p:cNvPr id="25" name="Rounded Rectangle 24"/>
          <p:cNvSpPr/>
          <p:nvPr/>
        </p:nvSpPr>
        <p:spPr>
          <a:xfrm>
            <a:off x="9519706" y="3093787"/>
            <a:ext cx="1828800" cy="1828800"/>
          </a:xfrm>
          <a:prstGeom prst="roundRect">
            <a:avLst/>
          </a:prstGeom>
          <a:blipFill dpi="0" rotWithShape="1">
            <a:blip r:embed="rId4" cstate="print">
              <a:extLst>
                <a:ext uri="{28A0092B-C50C-407E-A947-70E740481C1C}">
                  <a14:useLocalDpi xmlns:a14="http://schemas.microsoft.com/office/drawing/2010/main" val="0"/>
                </a:ext>
              </a:extLst>
            </a:blip>
            <a:srcRect/>
            <a:tile tx="0" ty="0" sx="30000" sy="30000" flip="none" algn="ctr"/>
          </a:blip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9432495" y="5089624"/>
            <a:ext cx="1916011" cy="707886"/>
          </a:xfrm>
          <a:prstGeom prst="rect">
            <a:avLst/>
          </a:prstGeom>
          <a:noFill/>
          <a:ln>
            <a:noFill/>
          </a:ln>
        </p:spPr>
        <p:txBody>
          <a:bodyPr wrap="square" rtlCol="0">
            <a:spAutoFit/>
          </a:bodyPr>
          <a:lstStyle/>
          <a:p>
            <a:r>
              <a:rPr lang="en-US" sz="1000" i="1" dirty="0" smtClean="0">
                <a:solidFill>
                  <a:schemeClr val="bg1"/>
                </a:solidFill>
              </a:rPr>
              <a:t>Occurrence of methane seeps detected </a:t>
            </a:r>
            <a:r>
              <a:rPr lang="en-US" sz="1000" i="1" dirty="0" err="1" smtClean="0">
                <a:solidFill>
                  <a:schemeClr val="bg1"/>
                </a:solidFill>
              </a:rPr>
              <a:t>hydroacoustically</a:t>
            </a:r>
            <a:r>
              <a:rPr lang="en-US" sz="1000" i="1" dirty="0" smtClean="0">
                <a:solidFill>
                  <a:schemeClr val="bg1"/>
                </a:solidFill>
              </a:rPr>
              <a:t> along the northern USAM. (Source: Project Narrative)</a:t>
            </a:r>
            <a:endParaRPr lang="en-US" sz="1000" i="1" dirty="0">
              <a:solidFill>
                <a:schemeClr val="bg1"/>
              </a:solidFill>
            </a:endParaRPr>
          </a:p>
        </p:txBody>
      </p:sp>
    </p:spTree>
    <p:extLst>
      <p:ext uri="{BB962C8B-B14F-4D97-AF65-F5344CB8AC3E}">
        <p14:creationId xmlns:p14="http://schemas.microsoft.com/office/powerpoint/2010/main" val="3417941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681" t="58195" r="19285" b="206"/>
          <a:stretch/>
        </p:blipFill>
        <p:spPr>
          <a:xfrm>
            <a:off x="0" y="1445342"/>
            <a:ext cx="12221030" cy="5412658"/>
          </a:xfrm>
          <a:prstGeom prst="rect">
            <a:avLst/>
          </a:prstGeom>
        </p:spPr>
      </p:pic>
      <p:sp>
        <p:nvSpPr>
          <p:cNvPr id="3" name="Title 2"/>
          <p:cNvSpPr>
            <a:spLocks noGrp="1"/>
          </p:cNvSpPr>
          <p:nvPr>
            <p:ph type="ctrTitle"/>
          </p:nvPr>
        </p:nvSpPr>
        <p:spPr/>
        <p:txBody>
          <a:bodyPr>
            <a:normAutofit fontScale="90000"/>
          </a:bodyPr>
          <a:lstStyle/>
          <a:p>
            <a:r>
              <a:rPr lang="en-US" dirty="0"/>
              <a:t>FY2016 Methane Hydrates</a:t>
            </a:r>
          </a:p>
        </p:txBody>
      </p:sp>
      <p:sp>
        <p:nvSpPr>
          <p:cNvPr id="4" name="Subtitle 3"/>
          <p:cNvSpPr>
            <a:spLocks noGrp="1"/>
          </p:cNvSpPr>
          <p:nvPr>
            <p:ph type="subTitle" idx="13"/>
          </p:nvPr>
        </p:nvSpPr>
        <p:spPr/>
        <p:txBody>
          <a:bodyPr/>
          <a:lstStyle/>
          <a:p>
            <a:r>
              <a:rPr lang="en-US" dirty="0" smtClean="0"/>
              <a:t>Financial Summary</a:t>
            </a:r>
            <a:endParaRPr lang="en-US" dirty="0"/>
          </a:p>
        </p:txBody>
      </p:sp>
      <p:sp>
        <p:nvSpPr>
          <p:cNvPr id="9" name="Content Placeholder 4"/>
          <p:cNvSpPr txBox="1">
            <a:spLocks/>
          </p:cNvSpPr>
          <p:nvPr/>
        </p:nvSpPr>
        <p:spPr>
          <a:xfrm>
            <a:off x="585471" y="2656540"/>
            <a:ext cx="8210564" cy="29625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3C33B"/>
              </a:buClr>
            </a:pPr>
            <a:endParaRPr lang="en-US" sz="1800" b="0" dirty="0">
              <a:latin typeface="Century Gothic"/>
              <a:cs typeface="Century Gothic"/>
            </a:endParaRPr>
          </a:p>
        </p:txBody>
      </p:sp>
      <p:sp>
        <p:nvSpPr>
          <p:cNvPr id="29" name="TextBox 28"/>
          <p:cNvSpPr txBox="1"/>
          <p:nvPr/>
        </p:nvSpPr>
        <p:spPr>
          <a:xfrm>
            <a:off x="166599" y="6337778"/>
            <a:ext cx="4260258" cy="246221"/>
          </a:xfrm>
          <a:prstGeom prst="rect">
            <a:avLst/>
          </a:prstGeom>
          <a:noFill/>
        </p:spPr>
        <p:txBody>
          <a:bodyPr wrap="square" rtlCol="0">
            <a:spAutoFit/>
          </a:bodyPr>
          <a:lstStyle/>
          <a:p>
            <a:r>
              <a:rPr lang="en-US" sz="1000" i="1" dirty="0" smtClean="0">
                <a:solidFill>
                  <a:schemeClr val="bg1"/>
                </a:solidFill>
              </a:rPr>
              <a:t>Image Source: National Oceanographic and Atmospheric Administration</a:t>
            </a:r>
            <a:endParaRPr lang="en-US" sz="1000" i="1" dirty="0">
              <a:solidFill>
                <a:schemeClr val="bg1"/>
              </a:solidFill>
            </a:endParaRPr>
          </a:p>
        </p:txBody>
      </p:sp>
      <p:graphicFrame>
        <p:nvGraphicFramePr>
          <p:cNvPr id="15" name="Chart 14"/>
          <p:cNvGraphicFramePr>
            <a:graphicFrameLocks/>
          </p:cNvGraphicFramePr>
          <p:nvPr>
            <p:extLst>
              <p:ext uri="{D42A27DB-BD31-4B8C-83A1-F6EECF244321}">
                <p14:modId xmlns:p14="http://schemas.microsoft.com/office/powerpoint/2010/main" val="4199573899"/>
              </p:ext>
            </p:extLst>
          </p:nvPr>
        </p:nvGraphicFramePr>
        <p:xfrm>
          <a:off x="270628" y="1844167"/>
          <a:ext cx="11580921" cy="43910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55310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62" t="8979" r="162" b="24525"/>
          <a:stretch/>
        </p:blipFill>
        <p:spPr>
          <a:xfrm>
            <a:off x="0" y="1381810"/>
            <a:ext cx="12192000" cy="5476190"/>
          </a:xfrm>
          <a:prstGeom prst="rect">
            <a:avLst/>
          </a:prstGeom>
        </p:spPr>
      </p:pic>
      <p:sp>
        <p:nvSpPr>
          <p:cNvPr id="5" name="Rectangle 4"/>
          <p:cNvSpPr/>
          <p:nvPr/>
        </p:nvSpPr>
        <p:spPr>
          <a:xfrm>
            <a:off x="0" y="1381811"/>
            <a:ext cx="12192000" cy="5508480"/>
          </a:xfrm>
          <a:prstGeom prst="rect">
            <a:avLst/>
          </a:prstGeom>
          <a:gradFill>
            <a:gsLst>
              <a:gs pos="0">
                <a:schemeClr val="accent1">
                  <a:lumMod val="0"/>
                  <a:lumOff val="100000"/>
                  <a:alpha val="0"/>
                </a:schemeClr>
              </a:gs>
              <a:gs pos="65000">
                <a:schemeClr val="bg1">
                  <a:alpha val="10000"/>
                </a:schemeClr>
              </a:gs>
              <a:gs pos="81000">
                <a:schemeClr val="bg1">
                  <a:alpha val="30000"/>
                </a:schemeClr>
              </a:gs>
              <a:gs pos="99000">
                <a:schemeClr val="accent1">
                  <a:lumMod val="0"/>
                  <a:lumOff val="100000"/>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ctrTitle"/>
          </p:nvPr>
        </p:nvSpPr>
        <p:spPr/>
        <p:txBody>
          <a:bodyPr>
            <a:normAutofit fontScale="90000"/>
          </a:bodyPr>
          <a:lstStyle/>
          <a:p>
            <a:r>
              <a:rPr lang="en-US" dirty="0"/>
              <a:t>FY2016 Methane Hydrates</a:t>
            </a:r>
          </a:p>
        </p:txBody>
      </p:sp>
      <p:sp>
        <p:nvSpPr>
          <p:cNvPr id="4" name="Subtitle 3"/>
          <p:cNvSpPr>
            <a:spLocks noGrp="1"/>
          </p:cNvSpPr>
          <p:nvPr>
            <p:ph type="subTitle" idx="13"/>
          </p:nvPr>
        </p:nvSpPr>
        <p:spPr/>
        <p:txBody>
          <a:bodyPr/>
          <a:lstStyle/>
          <a:p>
            <a:r>
              <a:rPr lang="en-US" dirty="0" smtClean="0"/>
              <a:t>DOE-FOA-0001536</a:t>
            </a:r>
            <a:endParaRPr lang="en-US" dirty="0"/>
          </a:p>
        </p:txBody>
      </p:sp>
      <p:sp>
        <p:nvSpPr>
          <p:cNvPr id="12" name="TextBox 11"/>
          <p:cNvSpPr txBox="1"/>
          <p:nvPr/>
        </p:nvSpPr>
        <p:spPr>
          <a:xfrm>
            <a:off x="152493" y="1515252"/>
            <a:ext cx="1794397" cy="400110"/>
          </a:xfrm>
          <a:prstGeom prst="rect">
            <a:avLst/>
          </a:prstGeom>
          <a:noFill/>
        </p:spPr>
        <p:txBody>
          <a:bodyPr wrap="square" rtlCol="0">
            <a:spAutoFit/>
          </a:bodyPr>
          <a:lstStyle/>
          <a:p>
            <a:r>
              <a:rPr lang="en-US" sz="1000" i="1" dirty="0" smtClean="0"/>
              <a:t>Gas hydrate well. (Source: U.S. Department of Energy)</a:t>
            </a:r>
            <a:endParaRPr lang="en-US" sz="1000" i="1" dirty="0"/>
          </a:p>
        </p:txBody>
      </p:sp>
      <p:sp>
        <p:nvSpPr>
          <p:cNvPr id="10" name="TextBox 9"/>
          <p:cNvSpPr txBox="1"/>
          <p:nvPr/>
        </p:nvSpPr>
        <p:spPr>
          <a:xfrm>
            <a:off x="8159777" y="1515252"/>
            <a:ext cx="3691772" cy="2677656"/>
          </a:xfrm>
          <a:prstGeom prst="rect">
            <a:avLst/>
          </a:prstGeom>
          <a:noFill/>
        </p:spPr>
        <p:txBody>
          <a:bodyPr wrap="square" rtlCol="0">
            <a:spAutoFit/>
          </a:bodyPr>
          <a:lstStyle/>
          <a:p>
            <a:pPr algn="r"/>
            <a:r>
              <a:rPr lang="en-US" sz="2800" b="1" dirty="0" smtClean="0">
                <a:solidFill>
                  <a:schemeClr val="accent5">
                    <a:lumMod val="75000"/>
                  </a:schemeClr>
                </a:solidFill>
                <a:latin typeface="Century Gothic" panose="020B0502020202020204"/>
              </a:rPr>
              <a:t>Topic Area 1:</a:t>
            </a:r>
          </a:p>
          <a:p>
            <a:pPr algn="r"/>
            <a:r>
              <a:rPr lang="en-US" sz="2800" dirty="0" smtClean="0">
                <a:latin typeface="Century Gothic" panose="020B0502020202020204"/>
              </a:rPr>
              <a:t>Hydrate System Response to Production Activities (Induced Changes)</a:t>
            </a:r>
            <a:endParaRPr lang="en-US" sz="2800" dirty="0">
              <a:latin typeface="Century Gothic" panose="020B0502020202020204"/>
            </a:endParaRPr>
          </a:p>
          <a:p>
            <a:endParaRPr lang="en-US" sz="2800" b="1" dirty="0" smtClean="0">
              <a:latin typeface="Century Gothic" panose="020B0502020202020204"/>
            </a:endParaRPr>
          </a:p>
        </p:txBody>
      </p:sp>
      <p:sp>
        <p:nvSpPr>
          <p:cNvPr id="13" name="TextBox 12"/>
          <p:cNvSpPr txBox="1"/>
          <p:nvPr/>
        </p:nvSpPr>
        <p:spPr>
          <a:xfrm>
            <a:off x="1419763" y="4858557"/>
            <a:ext cx="2743200" cy="830997"/>
          </a:xfrm>
          <a:prstGeom prst="rect">
            <a:avLst/>
          </a:prstGeom>
          <a:noFill/>
        </p:spPr>
        <p:txBody>
          <a:bodyPr wrap="square" rtlCol="0">
            <a:spAutoFit/>
          </a:bodyPr>
          <a:lstStyle/>
          <a:p>
            <a:pPr algn="ctr"/>
            <a:r>
              <a:rPr lang="en-US" sz="2400" b="1" cap="small" dirty="0" smtClean="0">
                <a:solidFill>
                  <a:schemeClr val="bg1"/>
                </a:solidFill>
                <a:latin typeface="Century Gothic" panose="020B0502020202020204"/>
              </a:rPr>
              <a:t>Louisiana State University</a:t>
            </a:r>
          </a:p>
        </p:txBody>
      </p:sp>
      <p:sp>
        <p:nvSpPr>
          <p:cNvPr id="14" name="TextBox 13"/>
          <p:cNvSpPr txBox="1"/>
          <p:nvPr/>
        </p:nvSpPr>
        <p:spPr>
          <a:xfrm>
            <a:off x="4724400" y="4827614"/>
            <a:ext cx="2743200" cy="1569660"/>
          </a:xfrm>
          <a:prstGeom prst="rect">
            <a:avLst/>
          </a:prstGeom>
          <a:noFill/>
        </p:spPr>
        <p:txBody>
          <a:bodyPr wrap="square" rtlCol="0">
            <a:spAutoFit/>
          </a:bodyPr>
          <a:lstStyle/>
          <a:p>
            <a:pPr algn="ctr"/>
            <a:r>
              <a:rPr lang="en-US" sz="2400" b="1" cap="small" dirty="0" smtClean="0">
                <a:solidFill>
                  <a:schemeClr val="bg1"/>
                </a:solidFill>
                <a:latin typeface="Century Gothic" panose="020B0502020202020204"/>
              </a:rPr>
              <a:t>Texas A&amp;M Engineering Experimental Station</a:t>
            </a:r>
          </a:p>
        </p:txBody>
      </p:sp>
      <p:sp>
        <p:nvSpPr>
          <p:cNvPr id="15" name="TextBox 14"/>
          <p:cNvSpPr txBox="1"/>
          <p:nvPr/>
        </p:nvSpPr>
        <p:spPr>
          <a:xfrm>
            <a:off x="8029037" y="4858557"/>
            <a:ext cx="2743200" cy="830997"/>
          </a:xfrm>
          <a:prstGeom prst="rect">
            <a:avLst/>
          </a:prstGeom>
          <a:noFill/>
        </p:spPr>
        <p:txBody>
          <a:bodyPr wrap="square" rtlCol="0">
            <a:spAutoFit/>
          </a:bodyPr>
          <a:lstStyle/>
          <a:p>
            <a:pPr algn="ctr"/>
            <a:r>
              <a:rPr lang="en-US" sz="2400" b="1" cap="small" dirty="0" smtClean="0">
                <a:solidFill>
                  <a:schemeClr val="bg1"/>
                </a:solidFill>
                <a:latin typeface="Century Gothic" panose="020B0502020202020204"/>
              </a:rPr>
              <a:t>University of Texas at Austin</a:t>
            </a:r>
          </a:p>
        </p:txBody>
      </p:sp>
      <p:cxnSp>
        <p:nvCxnSpPr>
          <p:cNvPr id="8" name="Straight Connector 7"/>
          <p:cNvCxnSpPr/>
          <p:nvPr/>
        </p:nvCxnSpPr>
        <p:spPr>
          <a:xfrm>
            <a:off x="4483510" y="4858557"/>
            <a:ext cx="9832" cy="12767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807312" y="4858557"/>
            <a:ext cx="9832" cy="12767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720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5590"/>
          <a:stretch/>
        </p:blipFill>
        <p:spPr>
          <a:xfrm>
            <a:off x="0" y="1349520"/>
            <a:ext cx="12192000" cy="4721080"/>
          </a:xfrm>
          <a:prstGeom prst="rect">
            <a:avLst/>
          </a:prstGeom>
        </p:spPr>
      </p:pic>
      <p:sp>
        <p:nvSpPr>
          <p:cNvPr id="3" name="Title 2"/>
          <p:cNvSpPr>
            <a:spLocks noGrp="1"/>
          </p:cNvSpPr>
          <p:nvPr>
            <p:ph type="ctrTitle"/>
          </p:nvPr>
        </p:nvSpPr>
        <p:spPr/>
        <p:txBody>
          <a:bodyPr>
            <a:normAutofit fontScale="90000"/>
          </a:bodyPr>
          <a:lstStyle/>
          <a:p>
            <a:r>
              <a:rPr lang="en-US" dirty="0" smtClean="0"/>
              <a:t>Louisiana State University</a:t>
            </a:r>
            <a:endParaRPr lang="en-US" dirty="0"/>
          </a:p>
        </p:txBody>
      </p:sp>
      <p:sp>
        <p:nvSpPr>
          <p:cNvPr id="5" name="Rectangle 4"/>
          <p:cNvSpPr/>
          <p:nvPr/>
        </p:nvSpPr>
        <p:spPr>
          <a:xfrm>
            <a:off x="0" y="1381811"/>
            <a:ext cx="12192000" cy="4688790"/>
          </a:xfrm>
          <a:prstGeom prst="rect">
            <a:avLst/>
          </a:prstGeom>
          <a:solidFill>
            <a:srgbClr val="1B1C1C">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p:cNvSpPr>
            <a:spLocks noGrp="1"/>
          </p:cNvSpPr>
          <p:nvPr>
            <p:ph type="subTitle" idx="13"/>
          </p:nvPr>
        </p:nvSpPr>
        <p:spPr/>
        <p:txBody>
          <a:bodyPr/>
          <a:lstStyle/>
          <a:p>
            <a:r>
              <a:rPr lang="en-US" b="1" dirty="0">
                <a:solidFill>
                  <a:schemeClr val="tx1"/>
                </a:solidFill>
              </a:rPr>
              <a:t>Topic Area 1 </a:t>
            </a:r>
            <a:r>
              <a:rPr lang="en-US" dirty="0" smtClean="0"/>
              <a:t>|</a:t>
            </a:r>
            <a:endParaRPr lang="en-US" dirty="0"/>
          </a:p>
        </p:txBody>
      </p:sp>
      <p:sp>
        <p:nvSpPr>
          <p:cNvPr id="8" name="Content Placeholder 4"/>
          <p:cNvSpPr txBox="1">
            <a:spLocks/>
          </p:cNvSpPr>
          <p:nvPr/>
        </p:nvSpPr>
        <p:spPr>
          <a:xfrm>
            <a:off x="211514" y="1452696"/>
            <a:ext cx="11768972" cy="770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500" dirty="0" smtClean="0">
                <a:solidFill>
                  <a:srgbClr val="98C93D"/>
                </a:solidFill>
                <a:latin typeface="Century Gothic" panose="020B0502020202020204" pitchFamily="34" charset="0"/>
                <a:cs typeface="Century Gothic"/>
              </a:rPr>
              <a:t>Project: </a:t>
            </a:r>
            <a:r>
              <a:rPr lang="en-US" sz="2500" b="0" dirty="0" smtClean="0">
                <a:solidFill>
                  <a:schemeClr val="bg1"/>
                </a:solidFill>
                <a:latin typeface="Century Gothic" charset="0"/>
                <a:ea typeface="Century Gothic" charset="0"/>
                <a:cs typeface="Century Gothic" charset="0"/>
              </a:rPr>
              <a:t>Impact of Clays on the Compressibility and Permeability of Sands During Methane Extraction from Gas Hydrates</a:t>
            </a:r>
          </a:p>
          <a:p>
            <a:pPr marL="0" lvl="0" indent="0" algn="r">
              <a:buNone/>
            </a:pPr>
            <a:endParaRPr lang="en-US" sz="1800" dirty="0">
              <a:solidFill>
                <a:schemeClr val="tx1"/>
              </a:solidFill>
              <a:latin typeface="Century Gothic" charset="0"/>
              <a:ea typeface="Century Gothic" charset="0"/>
              <a:cs typeface="Century Gothic" charset="0"/>
            </a:endParaRPr>
          </a:p>
        </p:txBody>
      </p:sp>
      <p:sp>
        <p:nvSpPr>
          <p:cNvPr id="9" name="Content Placeholder 4"/>
          <p:cNvSpPr txBox="1">
            <a:spLocks/>
          </p:cNvSpPr>
          <p:nvPr/>
        </p:nvSpPr>
        <p:spPr>
          <a:xfrm>
            <a:off x="585471" y="2656540"/>
            <a:ext cx="8210564" cy="29625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3C33B"/>
              </a:buClr>
            </a:pPr>
            <a:endParaRPr lang="en-US" sz="1800" b="0" dirty="0">
              <a:latin typeface="Century Gothic"/>
              <a:cs typeface="Century Gothic"/>
            </a:endParaRPr>
          </a:p>
        </p:txBody>
      </p:sp>
      <p:cxnSp>
        <p:nvCxnSpPr>
          <p:cNvPr id="10" name="Straight Connector 9"/>
          <p:cNvCxnSpPr/>
          <p:nvPr/>
        </p:nvCxnSpPr>
        <p:spPr>
          <a:xfrm flipV="1">
            <a:off x="563880" y="2261709"/>
            <a:ext cx="11064240" cy="3174"/>
          </a:xfrm>
          <a:prstGeom prst="line">
            <a:avLst/>
          </a:prstGeom>
          <a:ln w="9525" cmpd="sng">
            <a:solidFill>
              <a:srgbClr val="93C33B"/>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047330" y="3154023"/>
            <a:ext cx="0" cy="2377440"/>
          </a:xfrm>
          <a:prstGeom prst="line">
            <a:avLst/>
          </a:prstGeom>
          <a:ln w="28575" cmpd="sng">
            <a:solidFill>
              <a:srgbClr val="93C33B"/>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9106980" y="3831168"/>
            <a:ext cx="783088" cy="762206"/>
          </a:xfrm>
          <a:prstGeom prst="rect">
            <a:avLst/>
          </a:prstGeom>
        </p:spPr>
      </p:pic>
      <p:pic>
        <p:nvPicPr>
          <p:cNvPr id="16" name="Picture 15"/>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110276" y="4760916"/>
            <a:ext cx="786384" cy="746038"/>
          </a:xfrm>
          <a:prstGeom prst="rect">
            <a:avLst/>
          </a:prstGeom>
        </p:spPr>
      </p:pic>
      <p:pic>
        <p:nvPicPr>
          <p:cNvPr id="17" name="Picture 16"/>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106980" y="2983873"/>
            <a:ext cx="786384" cy="684639"/>
          </a:xfrm>
          <a:prstGeom prst="rect">
            <a:avLst/>
          </a:prstGeom>
        </p:spPr>
      </p:pic>
      <p:sp>
        <p:nvSpPr>
          <p:cNvPr id="18" name="TextBox 17"/>
          <p:cNvSpPr txBox="1"/>
          <p:nvPr/>
        </p:nvSpPr>
        <p:spPr>
          <a:xfrm>
            <a:off x="9890068" y="2983873"/>
            <a:ext cx="1984159" cy="615553"/>
          </a:xfrm>
          <a:prstGeom prst="rect">
            <a:avLst/>
          </a:prstGeom>
          <a:noFill/>
        </p:spPr>
        <p:txBody>
          <a:bodyPr wrap="square" rtlCol="0">
            <a:spAutoFit/>
          </a:bodyPr>
          <a:lstStyle/>
          <a:p>
            <a:r>
              <a:rPr lang="en-US" b="1" dirty="0" smtClean="0">
                <a:solidFill>
                  <a:schemeClr val="bg1"/>
                </a:solidFill>
                <a:latin typeface="Century Gothic" panose="020B0502020202020204"/>
              </a:rPr>
              <a:t>Duration:</a:t>
            </a:r>
          </a:p>
          <a:p>
            <a:r>
              <a:rPr lang="en-US" sz="1600" b="1" dirty="0">
                <a:solidFill>
                  <a:srgbClr val="98C93D"/>
                </a:solidFill>
                <a:latin typeface="Century Gothic" panose="020B0502020202020204" pitchFamily="34" charset="0"/>
                <a:cs typeface="Century Gothic"/>
              </a:rPr>
              <a:t>36</a:t>
            </a:r>
            <a:r>
              <a:rPr lang="en-US" sz="1600" b="1" dirty="0">
                <a:solidFill>
                  <a:schemeClr val="bg1"/>
                </a:solidFill>
                <a:latin typeface="Century Gothic" panose="020B0502020202020204"/>
              </a:rPr>
              <a:t> Months</a:t>
            </a:r>
          </a:p>
        </p:txBody>
      </p:sp>
      <p:sp>
        <p:nvSpPr>
          <p:cNvPr id="19" name="TextBox 18"/>
          <p:cNvSpPr txBox="1"/>
          <p:nvPr/>
        </p:nvSpPr>
        <p:spPr>
          <a:xfrm>
            <a:off x="9890067" y="3951466"/>
            <a:ext cx="1984159" cy="615553"/>
          </a:xfrm>
          <a:prstGeom prst="rect">
            <a:avLst/>
          </a:prstGeom>
          <a:noFill/>
        </p:spPr>
        <p:txBody>
          <a:bodyPr wrap="square" rtlCol="0">
            <a:spAutoFit/>
          </a:bodyPr>
          <a:lstStyle/>
          <a:p>
            <a:r>
              <a:rPr lang="en-US" b="1" dirty="0" smtClean="0">
                <a:solidFill>
                  <a:schemeClr val="bg1"/>
                </a:solidFill>
                <a:latin typeface="Century Gothic" panose="020B0502020202020204"/>
              </a:rPr>
              <a:t>Start:</a:t>
            </a:r>
          </a:p>
          <a:p>
            <a:r>
              <a:rPr lang="en-US" sz="1600" b="1" dirty="0" smtClean="0">
                <a:solidFill>
                  <a:srgbClr val="98C93D"/>
                </a:solidFill>
                <a:latin typeface="Century Gothic" panose="020B0502020202020204" pitchFamily="34" charset="0"/>
                <a:cs typeface="Century Gothic"/>
              </a:rPr>
              <a:t>October </a:t>
            </a:r>
            <a:r>
              <a:rPr lang="en-US" sz="1600" b="1" dirty="0" smtClean="0">
                <a:solidFill>
                  <a:schemeClr val="bg1"/>
                </a:solidFill>
                <a:latin typeface="Century Gothic" panose="020B0502020202020204"/>
              </a:rPr>
              <a:t>1, 2016</a:t>
            </a:r>
            <a:endParaRPr lang="en-US" sz="1600" b="1" dirty="0">
              <a:solidFill>
                <a:schemeClr val="bg1"/>
              </a:solidFill>
              <a:latin typeface="Century Gothic" panose="020B0502020202020204"/>
            </a:endParaRPr>
          </a:p>
        </p:txBody>
      </p:sp>
      <p:sp>
        <p:nvSpPr>
          <p:cNvPr id="20" name="TextBox 19"/>
          <p:cNvSpPr txBox="1"/>
          <p:nvPr/>
        </p:nvSpPr>
        <p:spPr>
          <a:xfrm>
            <a:off x="9890066" y="4810769"/>
            <a:ext cx="1984159" cy="615553"/>
          </a:xfrm>
          <a:prstGeom prst="rect">
            <a:avLst/>
          </a:prstGeom>
          <a:noFill/>
        </p:spPr>
        <p:txBody>
          <a:bodyPr wrap="square" rtlCol="0">
            <a:spAutoFit/>
          </a:bodyPr>
          <a:lstStyle/>
          <a:p>
            <a:r>
              <a:rPr lang="en-US" b="1" dirty="0" smtClean="0">
                <a:solidFill>
                  <a:schemeClr val="bg1"/>
                </a:solidFill>
                <a:latin typeface="Century Gothic" panose="020B0502020202020204"/>
              </a:rPr>
              <a:t>End:</a:t>
            </a:r>
          </a:p>
          <a:p>
            <a:r>
              <a:rPr lang="en-US" sz="1600" b="1" dirty="0" smtClean="0">
                <a:solidFill>
                  <a:srgbClr val="98C93D"/>
                </a:solidFill>
                <a:latin typeface="Century Gothic" panose="020B0502020202020204" pitchFamily="34" charset="0"/>
                <a:cs typeface="Century Gothic"/>
              </a:rPr>
              <a:t>September </a:t>
            </a:r>
            <a:r>
              <a:rPr lang="en-US" sz="1600" b="1" dirty="0" smtClean="0">
                <a:solidFill>
                  <a:schemeClr val="bg1"/>
                </a:solidFill>
                <a:latin typeface="Century Gothic" panose="020B0502020202020204"/>
              </a:rPr>
              <a:t>30, 2019</a:t>
            </a:r>
            <a:endParaRPr lang="en-US" sz="1600" b="1" dirty="0">
              <a:solidFill>
                <a:schemeClr val="bg1"/>
              </a:solidFill>
              <a:latin typeface="Century Gothic" panose="020B0502020202020204"/>
            </a:endParaRPr>
          </a:p>
        </p:txBody>
      </p:sp>
      <p:sp>
        <p:nvSpPr>
          <p:cNvPr id="21" name="TextBox 20"/>
          <p:cNvSpPr txBox="1"/>
          <p:nvPr/>
        </p:nvSpPr>
        <p:spPr>
          <a:xfrm>
            <a:off x="2585706" y="4149366"/>
            <a:ext cx="1765300" cy="646331"/>
          </a:xfrm>
          <a:prstGeom prst="rect">
            <a:avLst/>
          </a:prstGeom>
          <a:noFill/>
        </p:spPr>
        <p:txBody>
          <a:bodyPr wrap="square" rtlCol="0">
            <a:spAutoFit/>
          </a:bodyPr>
          <a:lstStyle/>
          <a:p>
            <a:pPr algn="ctr"/>
            <a:r>
              <a:rPr lang="en-US" b="1" dirty="0">
                <a:solidFill>
                  <a:srgbClr val="B0D66C"/>
                </a:solidFill>
                <a:latin typeface="Century Gothic" panose="020B0502020202020204" pitchFamily="34" charset="0"/>
                <a:cs typeface="Century Gothic"/>
              </a:rPr>
              <a:t>Total Funding</a:t>
            </a:r>
          </a:p>
          <a:p>
            <a:pPr algn="ctr"/>
            <a:r>
              <a:rPr lang="en-US" b="1" dirty="0" smtClean="0">
                <a:solidFill>
                  <a:schemeClr val="bg1"/>
                </a:solidFill>
              </a:rPr>
              <a:t>$402,867</a:t>
            </a:r>
            <a:endParaRPr lang="en-US" b="1" dirty="0">
              <a:solidFill>
                <a:schemeClr val="bg1"/>
              </a:solidFill>
            </a:endParaRPr>
          </a:p>
        </p:txBody>
      </p:sp>
      <p:graphicFrame>
        <p:nvGraphicFramePr>
          <p:cNvPr id="22" name="Chart 21"/>
          <p:cNvGraphicFramePr>
            <a:graphicFrameLocks/>
          </p:cNvGraphicFramePr>
          <p:nvPr>
            <p:extLst>
              <p:ext uri="{D42A27DB-BD31-4B8C-83A1-F6EECF244321}">
                <p14:modId xmlns:p14="http://schemas.microsoft.com/office/powerpoint/2010/main" val="3127459806"/>
              </p:ext>
            </p:extLst>
          </p:nvPr>
        </p:nvGraphicFramePr>
        <p:xfrm>
          <a:off x="3637324" y="3454400"/>
          <a:ext cx="5218360" cy="2665033"/>
        </p:xfrm>
        <a:graphic>
          <a:graphicData uri="http://schemas.openxmlformats.org/drawingml/2006/chart">
            <c:chart xmlns:c="http://schemas.openxmlformats.org/drawingml/2006/chart" xmlns:r="http://schemas.openxmlformats.org/officeDocument/2006/relationships" r:id="rId7"/>
          </a:graphicData>
        </a:graphic>
      </p:graphicFrame>
      <p:sp>
        <p:nvSpPr>
          <p:cNvPr id="24" name="TextBox 23"/>
          <p:cNvSpPr txBox="1"/>
          <p:nvPr/>
        </p:nvSpPr>
        <p:spPr>
          <a:xfrm>
            <a:off x="323914" y="5374112"/>
            <a:ext cx="2016758" cy="861774"/>
          </a:xfrm>
          <a:prstGeom prst="rect">
            <a:avLst/>
          </a:prstGeom>
          <a:noFill/>
          <a:ln>
            <a:noFill/>
          </a:ln>
        </p:spPr>
        <p:txBody>
          <a:bodyPr wrap="square" rtlCol="0">
            <a:spAutoFit/>
          </a:bodyPr>
          <a:lstStyle/>
          <a:p>
            <a:r>
              <a:rPr lang="en-US" sz="1000" i="1" dirty="0">
                <a:solidFill>
                  <a:schemeClr val="bg1"/>
                </a:solidFill>
              </a:rPr>
              <a:t>Microfluidic model image of </a:t>
            </a:r>
            <a:r>
              <a:rPr lang="en-US" sz="1000" i="1" dirty="0" smtClean="0">
                <a:solidFill>
                  <a:schemeClr val="bg1"/>
                </a:solidFill>
              </a:rPr>
              <a:t>sediment grains </a:t>
            </a:r>
            <a:r>
              <a:rPr lang="en-US" sz="1000" i="1" dirty="0">
                <a:solidFill>
                  <a:schemeClr val="bg1"/>
                </a:solidFill>
              </a:rPr>
              <a:t>(circles) with 700 </a:t>
            </a:r>
            <a:r>
              <a:rPr lang="en-US" sz="1000" i="1" dirty="0" err="1">
                <a:solidFill>
                  <a:schemeClr val="bg1"/>
                </a:solidFill>
              </a:rPr>
              <a:t>μm</a:t>
            </a:r>
            <a:r>
              <a:rPr lang="en-US" sz="1000" i="1" dirty="0">
                <a:solidFill>
                  <a:schemeClr val="bg1"/>
                </a:solidFill>
              </a:rPr>
              <a:t> spacing between</a:t>
            </a:r>
          </a:p>
          <a:p>
            <a:r>
              <a:rPr lang="en-US" sz="1000" i="1" dirty="0" smtClean="0">
                <a:solidFill>
                  <a:schemeClr val="bg1"/>
                </a:solidFill>
              </a:rPr>
              <a:t>grains. </a:t>
            </a:r>
            <a:r>
              <a:rPr lang="en-US" sz="1000" i="1" dirty="0">
                <a:solidFill>
                  <a:schemeClr val="bg1"/>
                </a:solidFill>
              </a:rPr>
              <a:t>(Source: Project Narrative)</a:t>
            </a:r>
          </a:p>
        </p:txBody>
      </p:sp>
      <p:sp>
        <p:nvSpPr>
          <p:cNvPr id="25" name="Rounded Rectangle 24"/>
          <p:cNvSpPr/>
          <p:nvPr/>
        </p:nvSpPr>
        <p:spPr>
          <a:xfrm>
            <a:off x="401385" y="3763927"/>
            <a:ext cx="1828800" cy="1533177"/>
          </a:xfrm>
          <a:prstGeom prst="roundRect">
            <a:avLst/>
          </a:prstGeom>
          <a:blipFill dpi="0" rotWithShape="1">
            <a:blip r:embed="rId8">
              <a:extLst>
                <a:ext uri="{28A0092B-C50C-407E-A947-70E740481C1C}">
                  <a14:useLocalDpi xmlns:a14="http://schemas.microsoft.com/office/drawing/2010/main" val="0"/>
                </a:ext>
              </a:extLst>
            </a:blip>
            <a:srcRect/>
            <a:tile tx="0" ty="0" sx="45000" sy="45000" flip="none" algn="ctr"/>
          </a:blip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72024" y="2318810"/>
            <a:ext cx="8525407" cy="1477328"/>
          </a:xfrm>
          <a:prstGeom prst="rect">
            <a:avLst/>
          </a:prstGeom>
          <a:noFill/>
        </p:spPr>
        <p:txBody>
          <a:bodyPr wrap="square" rtlCol="0">
            <a:spAutoFit/>
          </a:bodyPr>
          <a:lstStyle/>
          <a:p>
            <a:r>
              <a:rPr lang="en-US" b="1" dirty="0" smtClean="0">
                <a:solidFill>
                  <a:schemeClr val="bg1"/>
                </a:solidFill>
                <a:latin typeface="Century Gothic" panose="020B0502020202020204"/>
              </a:rPr>
              <a:t>Objective: </a:t>
            </a:r>
            <a:r>
              <a:rPr lang="en-US" dirty="0">
                <a:solidFill>
                  <a:schemeClr val="bg1"/>
                </a:solidFill>
                <a:latin typeface="Century Gothic" panose="020B0502020202020204"/>
              </a:rPr>
              <a:t> </a:t>
            </a:r>
            <a:r>
              <a:rPr lang="en-US" dirty="0" smtClean="0">
                <a:solidFill>
                  <a:schemeClr val="bg1"/>
                </a:solidFill>
                <a:latin typeface="Century Gothic" panose="020B0502020202020204"/>
              </a:rPr>
              <a:t> Provide a quantitative basis for reservoir models to account for the impact of clays and other fine-grained materials (‘fines’) on hydrate reservoir compressibility and permeability, two key factors controlling the flow of gas and fluids toward a gas hydrate production well.</a:t>
            </a:r>
          </a:p>
          <a:p>
            <a:endParaRPr lang="en-US" dirty="0">
              <a:solidFill>
                <a:schemeClr val="bg1"/>
              </a:solidFill>
              <a:latin typeface="Century Gothic" panose="020B0502020202020204"/>
            </a:endParaRPr>
          </a:p>
        </p:txBody>
      </p:sp>
      <p:sp>
        <p:nvSpPr>
          <p:cNvPr id="7" name="TextBox 6"/>
          <p:cNvSpPr txBox="1"/>
          <p:nvPr/>
        </p:nvSpPr>
        <p:spPr>
          <a:xfrm>
            <a:off x="2768135" y="6316691"/>
            <a:ext cx="2369797" cy="369332"/>
          </a:xfrm>
          <a:prstGeom prst="rect">
            <a:avLst/>
          </a:prstGeom>
          <a:noFill/>
        </p:spPr>
        <p:txBody>
          <a:bodyPr wrap="none" rtlCol="0">
            <a:spAutoFit/>
          </a:bodyPr>
          <a:lstStyle/>
          <a:p>
            <a:r>
              <a:rPr lang="en-US" dirty="0" smtClean="0"/>
              <a:t>Project Partner:  USGS</a:t>
            </a:r>
            <a:endParaRPr lang="en-US" dirty="0"/>
          </a:p>
        </p:txBody>
      </p:sp>
    </p:spTree>
    <p:extLst>
      <p:ext uri="{BB962C8B-B14F-4D97-AF65-F5344CB8AC3E}">
        <p14:creationId xmlns:p14="http://schemas.microsoft.com/office/powerpoint/2010/main" val="1099309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11" t="58032" r="18586" b="-124"/>
          <a:stretch/>
        </p:blipFill>
        <p:spPr>
          <a:xfrm>
            <a:off x="-106744" y="1349519"/>
            <a:ext cx="12317794" cy="4746482"/>
          </a:xfrm>
          <a:prstGeom prst="rect">
            <a:avLst/>
          </a:prstGeom>
        </p:spPr>
      </p:pic>
      <p:sp>
        <p:nvSpPr>
          <p:cNvPr id="3" name="Title 2"/>
          <p:cNvSpPr>
            <a:spLocks noGrp="1"/>
          </p:cNvSpPr>
          <p:nvPr>
            <p:ph type="ctrTitle"/>
          </p:nvPr>
        </p:nvSpPr>
        <p:spPr/>
        <p:txBody>
          <a:bodyPr>
            <a:normAutofit fontScale="90000"/>
          </a:bodyPr>
          <a:lstStyle/>
          <a:p>
            <a:r>
              <a:rPr lang="en-US" dirty="0" smtClean="0"/>
              <a:t>Texas A&amp;M Engineering Experiment Station</a:t>
            </a:r>
            <a:endParaRPr lang="en-US" dirty="0"/>
          </a:p>
        </p:txBody>
      </p:sp>
      <p:sp>
        <p:nvSpPr>
          <p:cNvPr id="5" name="Rectangle 4"/>
          <p:cNvSpPr/>
          <p:nvPr/>
        </p:nvSpPr>
        <p:spPr>
          <a:xfrm>
            <a:off x="2518" y="1361654"/>
            <a:ext cx="12192000" cy="4714191"/>
          </a:xfrm>
          <a:prstGeom prst="rect">
            <a:avLst/>
          </a:prstGeom>
          <a:solidFill>
            <a:srgbClr val="1B1C1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p:cNvSpPr>
            <a:spLocks noGrp="1"/>
          </p:cNvSpPr>
          <p:nvPr>
            <p:ph type="subTitle" idx="13"/>
          </p:nvPr>
        </p:nvSpPr>
        <p:spPr/>
        <p:txBody>
          <a:bodyPr/>
          <a:lstStyle/>
          <a:p>
            <a:r>
              <a:rPr lang="en-US" b="1" dirty="0">
                <a:solidFill>
                  <a:schemeClr val="tx1"/>
                </a:solidFill>
              </a:rPr>
              <a:t>Topic Area </a:t>
            </a:r>
            <a:r>
              <a:rPr lang="en-US" b="1" dirty="0" smtClean="0">
                <a:solidFill>
                  <a:schemeClr val="tx1"/>
                </a:solidFill>
              </a:rPr>
              <a:t>1 </a:t>
            </a:r>
            <a:r>
              <a:rPr lang="en-US" dirty="0" smtClean="0"/>
              <a:t>|</a:t>
            </a:r>
            <a:endParaRPr lang="en-US" dirty="0"/>
          </a:p>
        </p:txBody>
      </p:sp>
      <p:sp>
        <p:nvSpPr>
          <p:cNvPr id="8" name="Content Placeholder 4"/>
          <p:cNvSpPr txBox="1">
            <a:spLocks/>
          </p:cNvSpPr>
          <p:nvPr/>
        </p:nvSpPr>
        <p:spPr>
          <a:xfrm>
            <a:off x="211514" y="1367571"/>
            <a:ext cx="11768972" cy="770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500" dirty="0" smtClean="0">
                <a:solidFill>
                  <a:srgbClr val="98C93D"/>
                </a:solidFill>
                <a:latin typeface="Century Gothic" panose="020B0502020202020204" pitchFamily="34" charset="0"/>
                <a:cs typeface="Century Gothic"/>
              </a:rPr>
              <a:t>Project: </a:t>
            </a:r>
            <a:r>
              <a:rPr lang="en-US" sz="2500" b="0" dirty="0" smtClean="0">
                <a:solidFill>
                  <a:schemeClr val="bg1"/>
                </a:solidFill>
                <a:latin typeface="Century Gothic" charset="0"/>
                <a:ea typeface="Century Gothic" charset="0"/>
                <a:cs typeface="Century Gothic" charset="0"/>
              </a:rPr>
              <a:t>Simulation and Experiments of Strongly-Coupled </a:t>
            </a:r>
            <a:r>
              <a:rPr lang="en-US" sz="2500" b="0" dirty="0" err="1" smtClean="0">
                <a:solidFill>
                  <a:schemeClr val="bg1"/>
                </a:solidFill>
                <a:latin typeface="Century Gothic" charset="0"/>
                <a:ea typeface="Century Gothic" charset="0"/>
                <a:cs typeface="Century Gothic" charset="0"/>
              </a:rPr>
              <a:t>Geomechanics</a:t>
            </a:r>
            <a:r>
              <a:rPr lang="en-US" sz="2500" b="0" dirty="0" smtClean="0">
                <a:solidFill>
                  <a:schemeClr val="bg1"/>
                </a:solidFill>
                <a:latin typeface="Century Gothic" charset="0"/>
                <a:ea typeface="Century Gothic" charset="0"/>
                <a:cs typeface="Century Gothic" charset="0"/>
              </a:rPr>
              <a:t> and Flow for Gas Hydrate Deposits: Validation and Field Application</a:t>
            </a:r>
          </a:p>
          <a:p>
            <a:pPr marL="0" lvl="0" indent="0" algn="r">
              <a:buNone/>
            </a:pPr>
            <a:endParaRPr lang="en-US" sz="1800" dirty="0">
              <a:solidFill>
                <a:schemeClr val="tx1"/>
              </a:solidFill>
              <a:latin typeface="Century Gothic" charset="0"/>
              <a:ea typeface="Century Gothic" charset="0"/>
              <a:cs typeface="Century Gothic" charset="0"/>
            </a:endParaRPr>
          </a:p>
        </p:txBody>
      </p:sp>
      <p:cxnSp>
        <p:nvCxnSpPr>
          <p:cNvPr id="10" name="Straight Connector 9"/>
          <p:cNvCxnSpPr/>
          <p:nvPr/>
        </p:nvCxnSpPr>
        <p:spPr>
          <a:xfrm flipV="1">
            <a:off x="563880" y="2186169"/>
            <a:ext cx="11064240" cy="3174"/>
          </a:xfrm>
          <a:prstGeom prst="line">
            <a:avLst/>
          </a:prstGeom>
          <a:ln w="9525" cmpd="sng">
            <a:solidFill>
              <a:srgbClr val="93C33B"/>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024652" y="3154023"/>
            <a:ext cx="0" cy="2377440"/>
          </a:xfrm>
          <a:prstGeom prst="line">
            <a:avLst/>
          </a:prstGeom>
          <a:ln w="28575" cmpd="sng">
            <a:solidFill>
              <a:srgbClr val="93C33B"/>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9084300" y="3790857"/>
            <a:ext cx="783088" cy="762206"/>
          </a:xfrm>
          <a:prstGeom prst="rect">
            <a:avLst/>
          </a:prstGeom>
        </p:spPr>
      </p:pic>
      <p:pic>
        <p:nvPicPr>
          <p:cNvPr id="18" name="Picture 17"/>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87598" y="4760916"/>
            <a:ext cx="786384" cy="746038"/>
          </a:xfrm>
          <a:prstGeom prst="rect">
            <a:avLst/>
          </a:prstGeom>
        </p:spPr>
      </p:pic>
      <p:pic>
        <p:nvPicPr>
          <p:cNvPr id="19" name="Picture 18"/>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084302" y="2983873"/>
            <a:ext cx="786384" cy="684639"/>
          </a:xfrm>
          <a:prstGeom prst="rect">
            <a:avLst/>
          </a:prstGeom>
        </p:spPr>
      </p:pic>
      <p:sp>
        <p:nvSpPr>
          <p:cNvPr id="20" name="TextBox 19"/>
          <p:cNvSpPr txBox="1"/>
          <p:nvPr/>
        </p:nvSpPr>
        <p:spPr>
          <a:xfrm>
            <a:off x="9867390" y="2983873"/>
            <a:ext cx="1984159" cy="615553"/>
          </a:xfrm>
          <a:prstGeom prst="rect">
            <a:avLst/>
          </a:prstGeom>
          <a:noFill/>
        </p:spPr>
        <p:txBody>
          <a:bodyPr wrap="square" rtlCol="0">
            <a:spAutoFit/>
          </a:bodyPr>
          <a:lstStyle/>
          <a:p>
            <a:r>
              <a:rPr lang="en-US" b="1" dirty="0" smtClean="0">
                <a:solidFill>
                  <a:schemeClr val="bg1"/>
                </a:solidFill>
                <a:latin typeface="Century Gothic" panose="020B0502020202020204"/>
              </a:rPr>
              <a:t>Duration:</a:t>
            </a:r>
          </a:p>
          <a:p>
            <a:r>
              <a:rPr lang="en-US" sz="1600" b="1" dirty="0">
                <a:solidFill>
                  <a:srgbClr val="98C93D"/>
                </a:solidFill>
                <a:latin typeface="Century Gothic" panose="020B0502020202020204" pitchFamily="34" charset="0"/>
                <a:cs typeface="Century Gothic"/>
              </a:rPr>
              <a:t>36</a:t>
            </a:r>
            <a:r>
              <a:rPr lang="en-US" sz="1600" b="1" dirty="0">
                <a:solidFill>
                  <a:schemeClr val="bg1"/>
                </a:solidFill>
                <a:latin typeface="Century Gothic" panose="020B0502020202020204"/>
              </a:rPr>
              <a:t> Months</a:t>
            </a:r>
          </a:p>
        </p:txBody>
      </p:sp>
      <p:sp>
        <p:nvSpPr>
          <p:cNvPr id="21" name="TextBox 20"/>
          <p:cNvSpPr txBox="1"/>
          <p:nvPr/>
        </p:nvSpPr>
        <p:spPr>
          <a:xfrm>
            <a:off x="9867389" y="3951466"/>
            <a:ext cx="1984159" cy="615553"/>
          </a:xfrm>
          <a:prstGeom prst="rect">
            <a:avLst/>
          </a:prstGeom>
          <a:noFill/>
        </p:spPr>
        <p:txBody>
          <a:bodyPr wrap="square" rtlCol="0">
            <a:spAutoFit/>
          </a:bodyPr>
          <a:lstStyle/>
          <a:p>
            <a:r>
              <a:rPr lang="en-US" b="1" dirty="0" smtClean="0">
                <a:solidFill>
                  <a:schemeClr val="bg1"/>
                </a:solidFill>
                <a:latin typeface="Century Gothic" panose="020B0502020202020204"/>
              </a:rPr>
              <a:t>Start:</a:t>
            </a:r>
          </a:p>
          <a:p>
            <a:r>
              <a:rPr lang="en-US" sz="1600" b="1" dirty="0" smtClean="0">
                <a:solidFill>
                  <a:srgbClr val="98C93D"/>
                </a:solidFill>
                <a:latin typeface="Century Gothic" panose="020B0502020202020204" pitchFamily="34" charset="0"/>
                <a:cs typeface="Century Gothic"/>
              </a:rPr>
              <a:t>January </a:t>
            </a:r>
            <a:r>
              <a:rPr lang="en-US" sz="1600" b="1" dirty="0" smtClean="0">
                <a:solidFill>
                  <a:schemeClr val="bg1"/>
                </a:solidFill>
                <a:latin typeface="Century Gothic" panose="020B0502020202020204"/>
              </a:rPr>
              <a:t>1, 2017</a:t>
            </a:r>
            <a:endParaRPr lang="en-US" sz="1600" b="1" dirty="0">
              <a:solidFill>
                <a:schemeClr val="bg1"/>
              </a:solidFill>
              <a:latin typeface="Century Gothic" panose="020B0502020202020204"/>
            </a:endParaRPr>
          </a:p>
        </p:txBody>
      </p:sp>
      <p:sp>
        <p:nvSpPr>
          <p:cNvPr id="22" name="TextBox 21"/>
          <p:cNvSpPr txBox="1"/>
          <p:nvPr/>
        </p:nvSpPr>
        <p:spPr>
          <a:xfrm>
            <a:off x="9867388" y="4810769"/>
            <a:ext cx="1984159" cy="615553"/>
          </a:xfrm>
          <a:prstGeom prst="rect">
            <a:avLst/>
          </a:prstGeom>
          <a:noFill/>
        </p:spPr>
        <p:txBody>
          <a:bodyPr wrap="square" rtlCol="0">
            <a:spAutoFit/>
          </a:bodyPr>
          <a:lstStyle/>
          <a:p>
            <a:r>
              <a:rPr lang="en-US" b="1" dirty="0" smtClean="0">
                <a:solidFill>
                  <a:schemeClr val="bg1"/>
                </a:solidFill>
                <a:latin typeface="Century Gothic" panose="020B0502020202020204"/>
              </a:rPr>
              <a:t>End:</a:t>
            </a:r>
          </a:p>
          <a:p>
            <a:r>
              <a:rPr lang="en-US" sz="1600" b="1" dirty="0" smtClean="0">
                <a:solidFill>
                  <a:srgbClr val="98C93D"/>
                </a:solidFill>
                <a:latin typeface="Century Gothic" panose="020B0502020202020204" pitchFamily="34" charset="0"/>
                <a:cs typeface="Century Gothic"/>
              </a:rPr>
              <a:t>December </a:t>
            </a:r>
            <a:r>
              <a:rPr lang="en-US" sz="1600" b="1" dirty="0" smtClean="0">
                <a:solidFill>
                  <a:schemeClr val="bg1"/>
                </a:solidFill>
                <a:latin typeface="Century Gothic" panose="020B0502020202020204"/>
              </a:rPr>
              <a:t>31, 2019</a:t>
            </a:r>
            <a:endParaRPr lang="en-US" sz="1600" b="1" dirty="0">
              <a:solidFill>
                <a:schemeClr val="bg1"/>
              </a:solidFill>
              <a:latin typeface="Century Gothic" panose="020B0502020202020204"/>
            </a:endParaRPr>
          </a:p>
        </p:txBody>
      </p:sp>
      <p:sp>
        <p:nvSpPr>
          <p:cNvPr id="28" name="TextBox 27"/>
          <p:cNvSpPr txBox="1"/>
          <p:nvPr/>
        </p:nvSpPr>
        <p:spPr>
          <a:xfrm>
            <a:off x="3113983" y="4164438"/>
            <a:ext cx="1765300" cy="646331"/>
          </a:xfrm>
          <a:prstGeom prst="rect">
            <a:avLst/>
          </a:prstGeom>
          <a:noFill/>
        </p:spPr>
        <p:txBody>
          <a:bodyPr wrap="square" rtlCol="0">
            <a:spAutoFit/>
          </a:bodyPr>
          <a:lstStyle/>
          <a:p>
            <a:pPr algn="ctr"/>
            <a:r>
              <a:rPr lang="en-US" b="1" dirty="0">
                <a:solidFill>
                  <a:srgbClr val="B0D66C"/>
                </a:solidFill>
                <a:latin typeface="Century Gothic" panose="020B0502020202020204" pitchFamily="34" charset="0"/>
                <a:cs typeface="Century Gothic"/>
              </a:rPr>
              <a:t>Total Funding</a:t>
            </a:r>
          </a:p>
          <a:p>
            <a:pPr algn="ctr"/>
            <a:r>
              <a:rPr lang="en-US" b="1" dirty="0" smtClean="0">
                <a:solidFill>
                  <a:schemeClr val="bg1"/>
                </a:solidFill>
              </a:rPr>
              <a:t>$1,331,414</a:t>
            </a:r>
            <a:endParaRPr lang="en-US" b="1" dirty="0">
              <a:solidFill>
                <a:schemeClr val="bg1"/>
              </a:solidFill>
            </a:endParaRPr>
          </a:p>
        </p:txBody>
      </p:sp>
      <p:sp>
        <p:nvSpPr>
          <p:cNvPr id="29" name="TextBox 28"/>
          <p:cNvSpPr txBox="1"/>
          <p:nvPr/>
        </p:nvSpPr>
        <p:spPr>
          <a:xfrm>
            <a:off x="64999" y="5583035"/>
            <a:ext cx="3512676" cy="400110"/>
          </a:xfrm>
          <a:prstGeom prst="rect">
            <a:avLst/>
          </a:prstGeom>
          <a:noFill/>
        </p:spPr>
        <p:txBody>
          <a:bodyPr wrap="square" rtlCol="0">
            <a:spAutoFit/>
          </a:bodyPr>
          <a:lstStyle/>
          <a:p>
            <a:r>
              <a:rPr lang="en-US" sz="1000" i="1" dirty="0" smtClean="0">
                <a:solidFill>
                  <a:schemeClr val="bg1"/>
                </a:solidFill>
              </a:rPr>
              <a:t>Aerial view of Alaska North Slope, Summer 2002 (Source: U.S. Geologic Survey)</a:t>
            </a:r>
            <a:endParaRPr lang="en-US" sz="1000" i="1" dirty="0">
              <a:solidFill>
                <a:schemeClr val="bg1"/>
              </a:solidFill>
            </a:endParaRPr>
          </a:p>
        </p:txBody>
      </p:sp>
      <p:graphicFrame>
        <p:nvGraphicFramePr>
          <p:cNvPr id="24" name="Chart 23"/>
          <p:cNvGraphicFramePr>
            <a:graphicFrameLocks/>
          </p:cNvGraphicFramePr>
          <p:nvPr>
            <p:extLst>
              <p:ext uri="{D42A27DB-BD31-4B8C-83A1-F6EECF244321}">
                <p14:modId xmlns:p14="http://schemas.microsoft.com/office/powerpoint/2010/main" val="3616243548"/>
              </p:ext>
            </p:extLst>
          </p:nvPr>
        </p:nvGraphicFramePr>
        <p:xfrm>
          <a:off x="4278046" y="3559113"/>
          <a:ext cx="5003800"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25" name="TextBox 24"/>
          <p:cNvSpPr txBox="1"/>
          <p:nvPr/>
        </p:nvSpPr>
        <p:spPr>
          <a:xfrm>
            <a:off x="179914" y="2270216"/>
            <a:ext cx="8690661" cy="1477328"/>
          </a:xfrm>
          <a:prstGeom prst="rect">
            <a:avLst/>
          </a:prstGeom>
          <a:noFill/>
        </p:spPr>
        <p:txBody>
          <a:bodyPr wrap="square" rtlCol="0">
            <a:spAutoFit/>
          </a:bodyPr>
          <a:lstStyle/>
          <a:p>
            <a:r>
              <a:rPr lang="en-US" b="1" dirty="0" smtClean="0">
                <a:solidFill>
                  <a:schemeClr val="bg1"/>
                </a:solidFill>
                <a:latin typeface="Century Gothic" panose="020B0502020202020204"/>
              </a:rPr>
              <a:t>Objective: </a:t>
            </a:r>
            <a:r>
              <a:rPr lang="en-US" dirty="0" smtClean="0">
                <a:solidFill>
                  <a:schemeClr val="bg1"/>
                </a:solidFill>
                <a:latin typeface="Century Gothic" panose="020B0502020202020204"/>
              </a:rPr>
              <a:t>Investigate, experimentally and numerically, the </a:t>
            </a:r>
            <a:r>
              <a:rPr lang="en-US" dirty="0" err="1" smtClean="0">
                <a:solidFill>
                  <a:schemeClr val="bg1"/>
                </a:solidFill>
                <a:latin typeface="Century Gothic" panose="020B0502020202020204"/>
              </a:rPr>
              <a:t>geomechanical</a:t>
            </a:r>
            <a:r>
              <a:rPr lang="en-US" dirty="0" smtClean="0">
                <a:solidFill>
                  <a:schemeClr val="bg1"/>
                </a:solidFill>
                <a:latin typeface="Century Gothic" panose="020B0502020202020204"/>
              </a:rPr>
              <a:t> responses induced in hydrate-bearing sediments by depressurization, enhance numerical simulation technology in order to simulate complex physically coupled processes, and perform numerical analyses of field sites in the deep ocean (South Korea) and in permafrost areas (Alaska).</a:t>
            </a:r>
          </a:p>
        </p:txBody>
      </p:sp>
      <p:sp>
        <p:nvSpPr>
          <p:cNvPr id="26" name="TextBox 25"/>
          <p:cNvSpPr txBox="1"/>
          <p:nvPr/>
        </p:nvSpPr>
        <p:spPr>
          <a:xfrm>
            <a:off x="2768135" y="6316691"/>
            <a:ext cx="8082787" cy="369332"/>
          </a:xfrm>
          <a:prstGeom prst="rect">
            <a:avLst/>
          </a:prstGeom>
          <a:noFill/>
        </p:spPr>
        <p:txBody>
          <a:bodyPr wrap="none" rtlCol="0">
            <a:spAutoFit/>
          </a:bodyPr>
          <a:lstStyle/>
          <a:p>
            <a:r>
              <a:rPr lang="en-US" dirty="0" smtClean="0"/>
              <a:t>Project Partner:  LBNL, Korea Institute of Geoscience and Mineral Resources (KIGAM)</a:t>
            </a:r>
            <a:endParaRPr lang="en-US" dirty="0"/>
          </a:p>
        </p:txBody>
      </p:sp>
    </p:spTree>
    <p:extLst>
      <p:ext uri="{BB962C8B-B14F-4D97-AF65-F5344CB8AC3E}">
        <p14:creationId xmlns:p14="http://schemas.microsoft.com/office/powerpoint/2010/main" val="177457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8334" b="3333"/>
          <a:stretch/>
        </p:blipFill>
        <p:spPr>
          <a:xfrm>
            <a:off x="0" y="1397000"/>
            <a:ext cx="12192000" cy="4686300"/>
          </a:xfrm>
          <a:prstGeom prst="rect">
            <a:avLst/>
          </a:prstGeom>
        </p:spPr>
      </p:pic>
      <p:sp>
        <p:nvSpPr>
          <p:cNvPr id="3" name="Title 2"/>
          <p:cNvSpPr>
            <a:spLocks noGrp="1"/>
          </p:cNvSpPr>
          <p:nvPr>
            <p:ph type="ctrTitle"/>
          </p:nvPr>
        </p:nvSpPr>
        <p:spPr/>
        <p:txBody>
          <a:bodyPr>
            <a:normAutofit fontScale="90000"/>
          </a:bodyPr>
          <a:lstStyle/>
          <a:p>
            <a:r>
              <a:rPr lang="en-US" dirty="0" smtClean="0"/>
              <a:t>University of Texas at Austin</a:t>
            </a:r>
            <a:endParaRPr lang="en-US" dirty="0"/>
          </a:p>
        </p:txBody>
      </p:sp>
      <p:sp>
        <p:nvSpPr>
          <p:cNvPr id="5" name="Rectangle 4"/>
          <p:cNvSpPr/>
          <p:nvPr/>
        </p:nvSpPr>
        <p:spPr>
          <a:xfrm>
            <a:off x="0" y="1397000"/>
            <a:ext cx="12192000" cy="4714191"/>
          </a:xfrm>
          <a:prstGeom prst="rect">
            <a:avLst/>
          </a:prstGeom>
          <a:solidFill>
            <a:srgbClr val="1B1C1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p:cNvSpPr>
            <a:spLocks noGrp="1"/>
          </p:cNvSpPr>
          <p:nvPr>
            <p:ph type="subTitle" idx="13"/>
          </p:nvPr>
        </p:nvSpPr>
        <p:spPr/>
        <p:txBody>
          <a:bodyPr/>
          <a:lstStyle/>
          <a:p>
            <a:r>
              <a:rPr lang="en-US" b="1" dirty="0">
                <a:solidFill>
                  <a:schemeClr val="tx1"/>
                </a:solidFill>
              </a:rPr>
              <a:t>Topic Area 1 </a:t>
            </a:r>
            <a:r>
              <a:rPr lang="en-US" dirty="0" smtClean="0"/>
              <a:t>|</a:t>
            </a:r>
            <a:endParaRPr lang="en-US" dirty="0"/>
          </a:p>
        </p:txBody>
      </p:sp>
      <p:sp>
        <p:nvSpPr>
          <p:cNvPr id="8" name="Content Placeholder 4"/>
          <p:cNvSpPr txBox="1">
            <a:spLocks/>
          </p:cNvSpPr>
          <p:nvPr/>
        </p:nvSpPr>
        <p:spPr>
          <a:xfrm>
            <a:off x="211514" y="1543416"/>
            <a:ext cx="11768972" cy="770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500" dirty="0" smtClean="0">
                <a:solidFill>
                  <a:srgbClr val="98C93D"/>
                </a:solidFill>
                <a:latin typeface="Century Gothic" panose="020B0502020202020204" pitchFamily="34" charset="0"/>
                <a:cs typeface="Century Gothic"/>
              </a:rPr>
              <a:t>Project: </a:t>
            </a:r>
            <a:r>
              <a:rPr lang="en-US" sz="2500" b="0" dirty="0" smtClean="0">
                <a:solidFill>
                  <a:schemeClr val="bg1"/>
                </a:solidFill>
                <a:latin typeface="Century Gothic" charset="0"/>
                <a:ea typeface="Century Gothic" charset="0"/>
                <a:cs typeface="Century Gothic" charset="0"/>
              </a:rPr>
              <a:t>A Multi-Scale Experimental Investigation of Flow Properties in Coarse-Grained Hydrate Reservoirs During Production</a:t>
            </a:r>
          </a:p>
          <a:p>
            <a:pPr marL="0" lvl="0" indent="0" algn="r">
              <a:buNone/>
            </a:pPr>
            <a:endParaRPr lang="en-US" sz="1800" dirty="0">
              <a:solidFill>
                <a:schemeClr val="tx1"/>
              </a:solidFill>
              <a:latin typeface="Century Gothic" charset="0"/>
              <a:ea typeface="Century Gothic" charset="0"/>
              <a:cs typeface="Century Gothic" charset="0"/>
            </a:endParaRPr>
          </a:p>
        </p:txBody>
      </p:sp>
      <p:sp>
        <p:nvSpPr>
          <p:cNvPr id="9" name="Content Placeholder 4"/>
          <p:cNvSpPr txBox="1">
            <a:spLocks/>
          </p:cNvSpPr>
          <p:nvPr/>
        </p:nvSpPr>
        <p:spPr>
          <a:xfrm>
            <a:off x="585471" y="2656540"/>
            <a:ext cx="8210564" cy="29625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3C33B"/>
              </a:buClr>
            </a:pPr>
            <a:endParaRPr lang="en-US" sz="1800" b="0" dirty="0">
              <a:latin typeface="Century Gothic"/>
              <a:cs typeface="Century Gothic"/>
            </a:endParaRPr>
          </a:p>
        </p:txBody>
      </p:sp>
      <p:cxnSp>
        <p:nvCxnSpPr>
          <p:cNvPr id="10" name="Straight Connector 9"/>
          <p:cNvCxnSpPr/>
          <p:nvPr/>
        </p:nvCxnSpPr>
        <p:spPr>
          <a:xfrm flipV="1">
            <a:off x="563880" y="2488509"/>
            <a:ext cx="11064240" cy="3174"/>
          </a:xfrm>
          <a:prstGeom prst="line">
            <a:avLst/>
          </a:prstGeom>
          <a:ln w="9525" cmpd="sng">
            <a:solidFill>
              <a:srgbClr val="93C33B"/>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024652" y="3154023"/>
            <a:ext cx="0" cy="2377440"/>
          </a:xfrm>
          <a:prstGeom prst="line">
            <a:avLst/>
          </a:prstGeom>
          <a:ln w="28575" cmpd="sng">
            <a:solidFill>
              <a:srgbClr val="93C33B"/>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9084302" y="3831168"/>
            <a:ext cx="783088" cy="762206"/>
          </a:xfrm>
          <a:prstGeom prst="rect">
            <a:avLst/>
          </a:prstGeom>
        </p:spPr>
      </p:pic>
      <p:pic>
        <p:nvPicPr>
          <p:cNvPr id="16" name="Picture 15"/>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87598" y="4760916"/>
            <a:ext cx="786384" cy="746038"/>
          </a:xfrm>
          <a:prstGeom prst="rect">
            <a:avLst/>
          </a:prstGeom>
        </p:spPr>
      </p:pic>
      <p:pic>
        <p:nvPicPr>
          <p:cNvPr id="17" name="Picture 16"/>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084302" y="2983873"/>
            <a:ext cx="786384" cy="684639"/>
          </a:xfrm>
          <a:prstGeom prst="rect">
            <a:avLst/>
          </a:prstGeom>
        </p:spPr>
      </p:pic>
      <p:sp>
        <p:nvSpPr>
          <p:cNvPr id="18" name="TextBox 17"/>
          <p:cNvSpPr txBox="1"/>
          <p:nvPr/>
        </p:nvSpPr>
        <p:spPr>
          <a:xfrm>
            <a:off x="9867390" y="2983873"/>
            <a:ext cx="1984159" cy="615553"/>
          </a:xfrm>
          <a:prstGeom prst="rect">
            <a:avLst/>
          </a:prstGeom>
          <a:noFill/>
        </p:spPr>
        <p:txBody>
          <a:bodyPr wrap="square" rtlCol="0">
            <a:spAutoFit/>
          </a:bodyPr>
          <a:lstStyle/>
          <a:p>
            <a:r>
              <a:rPr lang="en-US" b="1" dirty="0" smtClean="0">
                <a:solidFill>
                  <a:schemeClr val="bg1"/>
                </a:solidFill>
                <a:latin typeface="Century Gothic" panose="020B0502020202020204"/>
              </a:rPr>
              <a:t>Duration:</a:t>
            </a:r>
          </a:p>
          <a:p>
            <a:r>
              <a:rPr lang="en-US" sz="1600" b="1" dirty="0">
                <a:solidFill>
                  <a:srgbClr val="98C93D"/>
                </a:solidFill>
                <a:latin typeface="Century Gothic" panose="020B0502020202020204" pitchFamily="34" charset="0"/>
                <a:cs typeface="Century Gothic"/>
              </a:rPr>
              <a:t>36</a:t>
            </a:r>
            <a:r>
              <a:rPr lang="en-US" sz="1600" b="1" dirty="0">
                <a:solidFill>
                  <a:schemeClr val="bg1"/>
                </a:solidFill>
                <a:latin typeface="Century Gothic" panose="020B0502020202020204"/>
              </a:rPr>
              <a:t> Months</a:t>
            </a:r>
          </a:p>
        </p:txBody>
      </p:sp>
      <p:sp>
        <p:nvSpPr>
          <p:cNvPr id="19" name="TextBox 18"/>
          <p:cNvSpPr txBox="1"/>
          <p:nvPr/>
        </p:nvSpPr>
        <p:spPr>
          <a:xfrm>
            <a:off x="9867389" y="3951466"/>
            <a:ext cx="1984159" cy="615553"/>
          </a:xfrm>
          <a:prstGeom prst="rect">
            <a:avLst/>
          </a:prstGeom>
          <a:noFill/>
        </p:spPr>
        <p:txBody>
          <a:bodyPr wrap="square" rtlCol="0">
            <a:spAutoFit/>
          </a:bodyPr>
          <a:lstStyle/>
          <a:p>
            <a:r>
              <a:rPr lang="en-US" b="1" dirty="0" smtClean="0">
                <a:solidFill>
                  <a:schemeClr val="bg1"/>
                </a:solidFill>
                <a:latin typeface="Century Gothic" panose="020B0502020202020204"/>
              </a:rPr>
              <a:t>Start:</a:t>
            </a:r>
          </a:p>
          <a:p>
            <a:r>
              <a:rPr lang="en-US" sz="1600" b="1" dirty="0" smtClean="0">
                <a:solidFill>
                  <a:srgbClr val="98C93D"/>
                </a:solidFill>
                <a:latin typeface="Century Gothic" panose="020B0502020202020204" pitchFamily="34" charset="0"/>
                <a:cs typeface="Century Gothic"/>
              </a:rPr>
              <a:t>September </a:t>
            </a:r>
            <a:r>
              <a:rPr lang="en-US" sz="1600" b="1" dirty="0" smtClean="0">
                <a:solidFill>
                  <a:schemeClr val="bg1"/>
                </a:solidFill>
                <a:latin typeface="Century Gothic" panose="020B0502020202020204"/>
              </a:rPr>
              <a:t>1, 2016</a:t>
            </a:r>
            <a:endParaRPr lang="en-US" sz="1600" b="1" dirty="0">
              <a:solidFill>
                <a:schemeClr val="bg1"/>
              </a:solidFill>
              <a:latin typeface="Century Gothic" panose="020B0502020202020204"/>
            </a:endParaRPr>
          </a:p>
        </p:txBody>
      </p:sp>
      <p:sp>
        <p:nvSpPr>
          <p:cNvPr id="20" name="TextBox 19"/>
          <p:cNvSpPr txBox="1"/>
          <p:nvPr/>
        </p:nvSpPr>
        <p:spPr>
          <a:xfrm>
            <a:off x="9867388" y="4810769"/>
            <a:ext cx="1984159" cy="615553"/>
          </a:xfrm>
          <a:prstGeom prst="rect">
            <a:avLst/>
          </a:prstGeom>
          <a:noFill/>
        </p:spPr>
        <p:txBody>
          <a:bodyPr wrap="square" rtlCol="0">
            <a:spAutoFit/>
          </a:bodyPr>
          <a:lstStyle/>
          <a:p>
            <a:r>
              <a:rPr lang="en-US" b="1" dirty="0" smtClean="0">
                <a:solidFill>
                  <a:schemeClr val="bg1"/>
                </a:solidFill>
                <a:latin typeface="Century Gothic" panose="020B0502020202020204"/>
              </a:rPr>
              <a:t>End:</a:t>
            </a:r>
          </a:p>
          <a:p>
            <a:r>
              <a:rPr lang="en-US" sz="1600" b="1" dirty="0" smtClean="0">
                <a:solidFill>
                  <a:srgbClr val="98C93D"/>
                </a:solidFill>
                <a:latin typeface="Century Gothic" panose="020B0502020202020204" pitchFamily="34" charset="0"/>
                <a:cs typeface="Century Gothic"/>
              </a:rPr>
              <a:t>August </a:t>
            </a:r>
            <a:r>
              <a:rPr lang="en-US" sz="1600" b="1" dirty="0" smtClean="0">
                <a:solidFill>
                  <a:schemeClr val="bg1"/>
                </a:solidFill>
                <a:latin typeface="Century Gothic" panose="020B0502020202020204"/>
              </a:rPr>
              <a:t>31, 2019</a:t>
            </a:r>
            <a:endParaRPr lang="en-US" sz="1600" b="1" dirty="0">
              <a:solidFill>
                <a:schemeClr val="bg1"/>
              </a:solidFill>
              <a:latin typeface="Century Gothic" panose="020B0502020202020204"/>
            </a:endParaRPr>
          </a:p>
        </p:txBody>
      </p:sp>
      <p:sp>
        <p:nvSpPr>
          <p:cNvPr id="21" name="TextBox 20"/>
          <p:cNvSpPr txBox="1"/>
          <p:nvPr/>
        </p:nvSpPr>
        <p:spPr>
          <a:xfrm>
            <a:off x="3663400" y="3659084"/>
            <a:ext cx="1765300" cy="646331"/>
          </a:xfrm>
          <a:prstGeom prst="rect">
            <a:avLst/>
          </a:prstGeom>
          <a:noFill/>
        </p:spPr>
        <p:txBody>
          <a:bodyPr wrap="square" rtlCol="0">
            <a:spAutoFit/>
          </a:bodyPr>
          <a:lstStyle/>
          <a:p>
            <a:pPr algn="ctr"/>
            <a:r>
              <a:rPr lang="en-US" b="1" dirty="0">
                <a:solidFill>
                  <a:srgbClr val="B0D66C"/>
                </a:solidFill>
                <a:latin typeface="Century Gothic" panose="020B0502020202020204" pitchFamily="34" charset="0"/>
                <a:cs typeface="Century Gothic"/>
              </a:rPr>
              <a:t>Total Funding</a:t>
            </a:r>
          </a:p>
          <a:p>
            <a:pPr algn="ctr"/>
            <a:r>
              <a:rPr lang="en-US" b="1" dirty="0" smtClean="0">
                <a:solidFill>
                  <a:schemeClr val="bg1"/>
                </a:solidFill>
              </a:rPr>
              <a:t>$1,499,991</a:t>
            </a:r>
            <a:endParaRPr lang="en-US" b="1" dirty="0">
              <a:solidFill>
                <a:schemeClr val="bg1"/>
              </a:solidFill>
            </a:endParaRPr>
          </a:p>
        </p:txBody>
      </p:sp>
      <p:graphicFrame>
        <p:nvGraphicFramePr>
          <p:cNvPr id="25" name="Chart 24"/>
          <p:cNvGraphicFramePr>
            <a:graphicFrameLocks/>
          </p:cNvGraphicFramePr>
          <p:nvPr>
            <p:extLst>
              <p:ext uri="{D42A27DB-BD31-4B8C-83A1-F6EECF244321}">
                <p14:modId xmlns:p14="http://schemas.microsoft.com/office/powerpoint/2010/main" val="3575861625"/>
              </p:ext>
            </p:extLst>
          </p:nvPr>
        </p:nvGraphicFramePr>
        <p:xfrm>
          <a:off x="4260825" y="3443366"/>
          <a:ext cx="5215873"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22" name="TextBox 21"/>
          <p:cNvSpPr txBox="1"/>
          <p:nvPr/>
        </p:nvSpPr>
        <p:spPr>
          <a:xfrm>
            <a:off x="250468" y="2529893"/>
            <a:ext cx="8525407" cy="1200329"/>
          </a:xfrm>
          <a:prstGeom prst="rect">
            <a:avLst/>
          </a:prstGeom>
          <a:noFill/>
        </p:spPr>
        <p:txBody>
          <a:bodyPr wrap="square" rtlCol="0">
            <a:spAutoFit/>
          </a:bodyPr>
          <a:lstStyle/>
          <a:p>
            <a:r>
              <a:rPr lang="en-US" b="1" dirty="0" smtClean="0">
                <a:solidFill>
                  <a:schemeClr val="bg1"/>
                </a:solidFill>
                <a:latin typeface="Century Gothic" panose="020B0502020202020204"/>
              </a:rPr>
              <a:t>Objective: </a:t>
            </a:r>
            <a:r>
              <a:rPr lang="en-US" dirty="0">
                <a:solidFill>
                  <a:schemeClr val="bg1"/>
                </a:solidFill>
                <a:latin typeface="Century Gothic" panose="020B0502020202020204"/>
              </a:rPr>
              <a:t> </a:t>
            </a:r>
            <a:r>
              <a:rPr lang="en-US" dirty="0" smtClean="0">
                <a:solidFill>
                  <a:schemeClr val="bg1"/>
                </a:solidFill>
                <a:latin typeface="Century Gothic" panose="020B0502020202020204"/>
              </a:rPr>
              <a:t>Quantify response of coarse-grained methane hydrate deposits to perturbation through analysis of the relative permeability behavior and depressurization response of methane hydrates from the micro (pore) scale to the the macro (core).</a:t>
            </a:r>
          </a:p>
        </p:txBody>
      </p:sp>
      <p:sp>
        <p:nvSpPr>
          <p:cNvPr id="24" name="Rounded Rectangle 23"/>
          <p:cNvSpPr/>
          <p:nvPr/>
        </p:nvSpPr>
        <p:spPr>
          <a:xfrm>
            <a:off x="571577" y="3952753"/>
            <a:ext cx="1554480" cy="1992259"/>
          </a:xfrm>
          <a:prstGeom prst="roundRect">
            <a:avLst/>
          </a:prstGeom>
          <a:blipFill dpi="0" rotWithShape="1">
            <a:blip r:embed="rId8" cstate="print">
              <a:extLst>
                <a:ext uri="{28A0092B-C50C-407E-A947-70E740481C1C}">
                  <a14:useLocalDpi xmlns:a14="http://schemas.microsoft.com/office/drawing/2010/main" val="0"/>
                </a:ext>
              </a:extLst>
            </a:blip>
            <a:srcRect/>
            <a:tile tx="0" ty="0" sx="30000" sy="30000" flip="none" algn="ctr"/>
          </a:blip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248062" y="5358835"/>
            <a:ext cx="2016758" cy="553998"/>
          </a:xfrm>
          <a:prstGeom prst="rect">
            <a:avLst/>
          </a:prstGeom>
          <a:noFill/>
          <a:ln>
            <a:noFill/>
          </a:ln>
        </p:spPr>
        <p:txBody>
          <a:bodyPr wrap="square" rtlCol="0">
            <a:spAutoFit/>
          </a:bodyPr>
          <a:lstStyle/>
          <a:p>
            <a:r>
              <a:rPr lang="en-US" sz="1000" i="1" dirty="0">
                <a:solidFill>
                  <a:schemeClr val="bg1"/>
                </a:solidFill>
              </a:rPr>
              <a:t>Depressurization of </a:t>
            </a:r>
            <a:r>
              <a:rPr lang="en-US" sz="1000" i="1" dirty="0" smtClean="0">
                <a:solidFill>
                  <a:schemeClr val="bg1"/>
                </a:solidFill>
              </a:rPr>
              <a:t>coarse-grained gas-bearing reservoirs, involving multiple </a:t>
            </a:r>
            <a:r>
              <a:rPr lang="en-US" sz="1000" i="1" dirty="0">
                <a:solidFill>
                  <a:schemeClr val="bg1"/>
                </a:solidFill>
              </a:rPr>
              <a:t>coupled </a:t>
            </a:r>
            <a:r>
              <a:rPr lang="en-US" sz="1000" i="1" dirty="0" smtClean="0">
                <a:solidFill>
                  <a:schemeClr val="bg1"/>
                </a:solidFill>
              </a:rPr>
              <a:t>processes. </a:t>
            </a:r>
            <a:endParaRPr lang="en-US" sz="1000" i="1" dirty="0">
              <a:solidFill>
                <a:schemeClr val="bg1"/>
              </a:solidFill>
            </a:endParaRPr>
          </a:p>
        </p:txBody>
      </p:sp>
    </p:spTree>
    <p:extLst>
      <p:ext uri="{BB962C8B-B14F-4D97-AF65-F5344CB8AC3E}">
        <p14:creationId xmlns:p14="http://schemas.microsoft.com/office/powerpoint/2010/main" val="168667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28572" b="10499"/>
          <a:stretch/>
        </p:blipFill>
        <p:spPr>
          <a:xfrm>
            <a:off x="12700" y="1349519"/>
            <a:ext cx="12179300" cy="5565632"/>
          </a:xfrm>
          <a:prstGeom prst="rect">
            <a:avLst/>
          </a:prstGeom>
        </p:spPr>
      </p:pic>
      <p:sp>
        <p:nvSpPr>
          <p:cNvPr id="19" name="Rectangle 18"/>
          <p:cNvSpPr/>
          <p:nvPr/>
        </p:nvSpPr>
        <p:spPr>
          <a:xfrm>
            <a:off x="12700" y="1349519"/>
            <a:ext cx="12179300" cy="5565632"/>
          </a:xfrm>
          <a:prstGeom prst="rect">
            <a:avLst/>
          </a:prstGeom>
          <a:solidFill>
            <a:srgbClr val="1B1C1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4572000"/>
            <a:ext cx="12192000" cy="2318291"/>
          </a:xfrm>
          <a:prstGeom prst="rect">
            <a:avLst/>
          </a:prstGeom>
          <a:gradFill>
            <a:gsLst>
              <a:gs pos="0">
                <a:schemeClr val="accent1">
                  <a:lumMod val="0"/>
                  <a:lumOff val="100000"/>
                  <a:alpha val="0"/>
                </a:schemeClr>
              </a:gs>
              <a:gs pos="65000">
                <a:schemeClr val="bg1">
                  <a:alpha val="10000"/>
                </a:schemeClr>
              </a:gs>
              <a:gs pos="81000">
                <a:schemeClr val="bg1">
                  <a:alpha val="30000"/>
                </a:schemeClr>
              </a:gs>
              <a:gs pos="99000">
                <a:schemeClr val="accent1">
                  <a:lumMod val="0"/>
                  <a:lumOff val="100000"/>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ctrTitle"/>
          </p:nvPr>
        </p:nvSpPr>
        <p:spPr/>
        <p:txBody>
          <a:bodyPr>
            <a:normAutofit fontScale="90000"/>
          </a:bodyPr>
          <a:lstStyle/>
          <a:p>
            <a:r>
              <a:rPr lang="en-US" b="0" dirty="0"/>
              <a:t>FY2016 Methane Hydrates</a:t>
            </a:r>
            <a:endParaRPr lang="en-US" dirty="0"/>
          </a:p>
        </p:txBody>
      </p:sp>
      <p:sp>
        <p:nvSpPr>
          <p:cNvPr id="4" name="Subtitle 3"/>
          <p:cNvSpPr>
            <a:spLocks noGrp="1"/>
          </p:cNvSpPr>
          <p:nvPr>
            <p:ph type="subTitle" idx="13"/>
          </p:nvPr>
        </p:nvSpPr>
        <p:spPr/>
        <p:txBody>
          <a:bodyPr/>
          <a:lstStyle/>
          <a:p>
            <a:r>
              <a:rPr lang="en-US" dirty="0" smtClean="0"/>
              <a:t>DOE-FOA-0001536</a:t>
            </a:r>
            <a:endParaRPr lang="en-US" dirty="0"/>
          </a:p>
        </p:txBody>
      </p:sp>
      <p:sp>
        <p:nvSpPr>
          <p:cNvPr id="12" name="TextBox 11"/>
          <p:cNvSpPr txBox="1"/>
          <p:nvPr/>
        </p:nvSpPr>
        <p:spPr>
          <a:xfrm>
            <a:off x="10285752" y="1456315"/>
            <a:ext cx="1794397" cy="1015663"/>
          </a:xfrm>
          <a:prstGeom prst="rect">
            <a:avLst/>
          </a:prstGeom>
          <a:noFill/>
        </p:spPr>
        <p:txBody>
          <a:bodyPr wrap="square" rtlCol="0">
            <a:spAutoFit/>
          </a:bodyPr>
          <a:lstStyle/>
          <a:p>
            <a:pPr algn="r"/>
            <a:r>
              <a:rPr lang="en-US" sz="1000" i="1" dirty="0" smtClean="0">
                <a:solidFill>
                  <a:schemeClr val="bg1"/>
                </a:solidFill>
              </a:rPr>
              <a:t>Corals, crucial to the marine ecosystem, are threatened by ocean acidification. (Source: National Oceanographic and Atmospheric Administration)</a:t>
            </a:r>
            <a:endParaRPr lang="en-US" sz="1000" i="1" dirty="0">
              <a:solidFill>
                <a:schemeClr val="bg1"/>
              </a:solidFill>
            </a:endParaRPr>
          </a:p>
        </p:txBody>
      </p:sp>
      <p:sp>
        <p:nvSpPr>
          <p:cNvPr id="10" name="TextBox 9"/>
          <p:cNvSpPr txBox="1"/>
          <p:nvPr/>
        </p:nvSpPr>
        <p:spPr>
          <a:xfrm>
            <a:off x="419100" y="1597975"/>
            <a:ext cx="6413500" cy="2677656"/>
          </a:xfrm>
          <a:prstGeom prst="rect">
            <a:avLst/>
          </a:prstGeom>
          <a:noFill/>
        </p:spPr>
        <p:txBody>
          <a:bodyPr wrap="square" rtlCol="0">
            <a:spAutoFit/>
          </a:bodyPr>
          <a:lstStyle/>
          <a:p>
            <a:r>
              <a:rPr lang="en-US" sz="2800" b="1" dirty="0" smtClean="0">
                <a:solidFill>
                  <a:schemeClr val="accent6">
                    <a:lumMod val="20000"/>
                    <a:lumOff val="80000"/>
                  </a:schemeClr>
                </a:solidFill>
                <a:latin typeface="Century Gothic" panose="020B0502020202020204"/>
              </a:rPr>
              <a:t>Topic Area 2:</a:t>
            </a:r>
          </a:p>
          <a:p>
            <a:r>
              <a:rPr lang="en-US" sz="2800" dirty="0" smtClean="0">
                <a:solidFill>
                  <a:schemeClr val="bg1"/>
                </a:solidFill>
                <a:latin typeface="Century Gothic" panose="020B0502020202020204"/>
              </a:rPr>
              <a:t>Response </a:t>
            </a:r>
            <a:r>
              <a:rPr lang="en-US" sz="2800" dirty="0">
                <a:solidFill>
                  <a:schemeClr val="bg1"/>
                </a:solidFill>
                <a:latin typeface="Century Gothic" panose="020B0502020202020204"/>
              </a:rPr>
              <a:t>of Methane Hydrate Systems to Natural Environmental Change</a:t>
            </a:r>
          </a:p>
          <a:p>
            <a:pPr algn="r"/>
            <a:endParaRPr lang="en-US" sz="2800" dirty="0" smtClean="0">
              <a:latin typeface="Century Gothic" panose="020B0502020202020204"/>
            </a:endParaRPr>
          </a:p>
          <a:p>
            <a:endParaRPr lang="en-US" sz="2800" b="1" dirty="0" smtClean="0">
              <a:latin typeface="Century Gothic" panose="020B0502020202020204"/>
            </a:endParaRPr>
          </a:p>
        </p:txBody>
      </p:sp>
      <p:sp>
        <p:nvSpPr>
          <p:cNvPr id="14" name="TextBox 13"/>
          <p:cNvSpPr txBox="1"/>
          <p:nvPr/>
        </p:nvSpPr>
        <p:spPr>
          <a:xfrm>
            <a:off x="4724400" y="5027834"/>
            <a:ext cx="2743200" cy="830997"/>
          </a:xfrm>
          <a:prstGeom prst="rect">
            <a:avLst/>
          </a:prstGeom>
          <a:noFill/>
        </p:spPr>
        <p:txBody>
          <a:bodyPr wrap="square" rtlCol="0">
            <a:spAutoFit/>
          </a:bodyPr>
          <a:lstStyle/>
          <a:p>
            <a:pPr algn="ctr"/>
            <a:r>
              <a:rPr lang="en-US" sz="2400" b="1" cap="small" dirty="0" smtClean="0">
                <a:solidFill>
                  <a:schemeClr val="bg1"/>
                </a:solidFill>
                <a:latin typeface="Century Gothic" panose="020B0502020202020204"/>
              </a:rPr>
              <a:t>University of California</a:t>
            </a:r>
          </a:p>
        </p:txBody>
      </p:sp>
      <p:sp>
        <p:nvSpPr>
          <p:cNvPr id="15" name="TextBox 14"/>
          <p:cNvSpPr txBox="1"/>
          <p:nvPr/>
        </p:nvSpPr>
        <p:spPr>
          <a:xfrm>
            <a:off x="8038370" y="5027834"/>
            <a:ext cx="2743200" cy="830997"/>
          </a:xfrm>
          <a:prstGeom prst="rect">
            <a:avLst/>
          </a:prstGeom>
          <a:noFill/>
        </p:spPr>
        <p:txBody>
          <a:bodyPr wrap="square" rtlCol="0">
            <a:spAutoFit/>
          </a:bodyPr>
          <a:lstStyle/>
          <a:p>
            <a:pPr algn="ctr"/>
            <a:r>
              <a:rPr lang="en-US" sz="2400" b="1" cap="small" dirty="0" smtClean="0">
                <a:solidFill>
                  <a:schemeClr val="bg1"/>
                </a:solidFill>
                <a:latin typeface="Century Gothic" panose="020B0502020202020204"/>
              </a:rPr>
              <a:t>University of Rochester</a:t>
            </a:r>
          </a:p>
        </p:txBody>
      </p:sp>
      <p:cxnSp>
        <p:nvCxnSpPr>
          <p:cNvPr id="8" name="Straight Connector 7"/>
          <p:cNvCxnSpPr/>
          <p:nvPr/>
        </p:nvCxnSpPr>
        <p:spPr>
          <a:xfrm>
            <a:off x="4483510" y="4858557"/>
            <a:ext cx="9832" cy="12767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807312" y="4858557"/>
            <a:ext cx="9832" cy="12767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70454" y="4858557"/>
            <a:ext cx="2743200" cy="1569660"/>
          </a:xfrm>
          <a:prstGeom prst="rect">
            <a:avLst/>
          </a:prstGeom>
          <a:noFill/>
        </p:spPr>
        <p:txBody>
          <a:bodyPr wrap="square" rtlCol="0">
            <a:spAutoFit/>
          </a:bodyPr>
          <a:lstStyle/>
          <a:p>
            <a:pPr algn="ctr"/>
            <a:r>
              <a:rPr lang="en-US" sz="2400" b="1" cap="small" dirty="0" smtClean="0">
                <a:solidFill>
                  <a:schemeClr val="bg1"/>
                </a:solidFill>
                <a:latin typeface="Century Gothic" panose="020B0502020202020204"/>
              </a:rPr>
              <a:t>Texas A&amp;M Engineering Experimental Station</a:t>
            </a:r>
          </a:p>
        </p:txBody>
      </p:sp>
    </p:spTree>
    <p:extLst>
      <p:ext uri="{BB962C8B-B14F-4D97-AF65-F5344CB8AC3E}">
        <p14:creationId xmlns:p14="http://schemas.microsoft.com/office/powerpoint/2010/main" val="1326227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60" t="13317" r="-260" b="27190"/>
          <a:stretch/>
        </p:blipFill>
        <p:spPr>
          <a:xfrm>
            <a:off x="0" y="1349519"/>
            <a:ext cx="12192000" cy="4822681"/>
          </a:xfrm>
          <a:prstGeom prst="rect">
            <a:avLst/>
          </a:prstGeom>
        </p:spPr>
      </p:pic>
      <p:sp>
        <p:nvSpPr>
          <p:cNvPr id="3" name="Title 2"/>
          <p:cNvSpPr>
            <a:spLocks noGrp="1"/>
          </p:cNvSpPr>
          <p:nvPr>
            <p:ph type="ctrTitle"/>
          </p:nvPr>
        </p:nvSpPr>
        <p:spPr/>
        <p:txBody>
          <a:bodyPr>
            <a:normAutofit fontScale="90000"/>
          </a:bodyPr>
          <a:lstStyle/>
          <a:p>
            <a:r>
              <a:rPr lang="en-US" dirty="0" smtClean="0"/>
              <a:t>Texas A&amp;M Engineering Experiment Station</a:t>
            </a:r>
            <a:endParaRPr lang="en-US" dirty="0"/>
          </a:p>
        </p:txBody>
      </p:sp>
      <p:sp>
        <p:nvSpPr>
          <p:cNvPr id="5" name="Rectangle 4"/>
          <p:cNvSpPr/>
          <p:nvPr/>
        </p:nvSpPr>
        <p:spPr>
          <a:xfrm>
            <a:off x="-6338" y="1349519"/>
            <a:ext cx="12192000" cy="4797626"/>
          </a:xfrm>
          <a:prstGeom prst="rect">
            <a:avLst/>
          </a:prstGeom>
          <a:solidFill>
            <a:srgbClr val="1B1C1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p:cNvSpPr>
            <a:spLocks noGrp="1"/>
          </p:cNvSpPr>
          <p:nvPr>
            <p:ph type="subTitle" idx="13"/>
          </p:nvPr>
        </p:nvSpPr>
        <p:spPr/>
        <p:txBody>
          <a:bodyPr/>
          <a:lstStyle/>
          <a:p>
            <a:r>
              <a:rPr lang="en-US" b="1" dirty="0">
                <a:solidFill>
                  <a:schemeClr val="tx1"/>
                </a:solidFill>
              </a:rPr>
              <a:t>Topic Area 2 </a:t>
            </a:r>
            <a:r>
              <a:rPr lang="en-US" dirty="0" smtClean="0"/>
              <a:t>|</a:t>
            </a:r>
            <a:endParaRPr lang="en-US" dirty="0"/>
          </a:p>
        </p:txBody>
      </p:sp>
      <p:sp>
        <p:nvSpPr>
          <p:cNvPr id="8" name="Content Placeholder 4"/>
          <p:cNvSpPr txBox="1">
            <a:spLocks/>
          </p:cNvSpPr>
          <p:nvPr/>
        </p:nvSpPr>
        <p:spPr>
          <a:xfrm>
            <a:off x="270628" y="1542159"/>
            <a:ext cx="11379083" cy="770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500" dirty="0" smtClean="0">
                <a:solidFill>
                  <a:srgbClr val="98C93D"/>
                </a:solidFill>
                <a:latin typeface="Century Gothic" panose="020B0502020202020204" pitchFamily="34" charset="0"/>
                <a:cs typeface="Century Gothic"/>
              </a:rPr>
              <a:t>Project: </a:t>
            </a:r>
            <a:r>
              <a:rPr lang="en-US" sz="2500" b="0" dirty="0" smtClean="0">
                <a:solidFill>
                  <a:schemeClr val="bg1"/>
                </a:solidFill>
                <a:latin typeface="Century Gothic" charset="0"/>
                <a:ea typeface="Century Gothic" charset="0"/>
                <a:cs typeface="Century Gothic" charset="0"/>
              </a:rPr>
              <a:t>Dynamic Behavior of Natural Seep Vents: Analysis of Field and Laboratory Observations and Modeling</a:t>
            </a:r>
          </a:p>
          <a:p>
            <a:pPr marL="0" lvl="0" indent="0" algn="r">
              <a:buNone/>
            </a:pPr>
            <a:endParaRPr lang="en-US" sz="1800" dirty="0">
              <a:solidFill>
                <a:schemeClr val="tx1"/>
              </a:solidFill>
              <a:latin typeface="Century Gothic" charset="0"/>
              <a:ea typeface="Century Gothic" charset="0"/>
              <a:cs typeface="Century Gothic" charset="0"/>
            </a:endParaRPr>
          </a:p>
        </p:txBody>
      </p:sp>
      <p:sp>
        <p:nvSpPr>
          <p:cNvPr id="9" name="Content Placeholder 4"/>
          <p:cNvSpPr txBox="1">
            <a:spLocks/>
          </p:cNvSpPr>
          <p:nvPr/>
        </p:nvSpPr>
        <p:spPr>
          <a:xfrm>
            <a:off x="585471" y="2656540"/>
            <a:ext cx="8210564" cy="29625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3C33B"/>
              </a:buClr>
            </a:pPr>
            <a:endParaRPr lang="en-US" sz="1800" b="0" dirty="0">
              <a:latin typeface="Century Gothic"/>
              <a:cs typeface="Century Gothic"/>
            </a:endParaRPr>
          </a:p>
        </p:txBody>
      </p:sp>
      <p:cxnSp>
        <p:nvCxnSpPr>
          <p:cNvPr id="10" name="Straight Connector 9"/>
          <p:cNvCxnSpPr/>
          <p:nvPr/>
        </p:nvCxnSpPr>
        <p:spPr>
          <a:xfrm flipV="1">
            <a:off x="585471" y="2398231"/>
            <a:ext cx="11064240" cy="3174"/>
          </a:xfrm>
          <a:prstGeom prst="line">
            <a:avLst/>
          </a:prstGeom>
          <a:ln w="9525" cmpd="sng">
            <a:solidFill>
              <a:srgbClr val="93C33B"/>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024652" y="3154023"/>
            <a:ext cx="0" cy="2377440"/>
          </a:xfrm>
          <a:prstGeom prst="line">
            <a:avLst/>
          </a:prstGeom>
          <a:ln w="28575" cmpd="sng">
            <a:solidFill>
              <a:srgbClr val="93C33B"/>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9084302" y="3831168"/>
            <a:ext cx="783088" cy="762206"/>
          </a:xfrm>
          <a:prstGeom prst="rect">
            <a:avLst/>
          </a:prstGeom>
        </p:spPr>
      </p:pic>
      <p:pic>
        <p:nvPicPr>
          <p:cNvPr id="18" name="Picture 17"/>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87598" y="4760916"/>
            <a:ext cx="786384" cy="746038"/>
          </a:xfrm>
          <a:prstGeom prst="rect">
            <a:avLst/>
          </a:prstGeom>
        </p:spPr>
      </p:pic>
      <p:pic>
        <p:nvPicPr>
          <p:cNvPr id="19" name="Picture 18"/>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084302" y="2983873"/>
            <a:ext cx="786384" cy="684639"/>
          </a:xfrm>
          <a:prstGeom prst="rect">
            <a:avLst/>
          </a:prstGeom>
        </p:spPr>
      </p:pic>
      <p:sp>
        <p:nvSpPr>
          <p:cNvPr id="20" name="TextBox 19"/>
          <p:cNvSpPr txBox="1"/>
          <p:nvPr/>
        </p:nvSpPr>
        <p:spPr>
          <a:xfrm>
            <a:off x="9867390" y="2983873"/>
            <a:ext cx="1984159" cy="615553"/>
          </a:xfrm>
          <a:prstGeom prst="rect">
            <a:avLst/>
          </a:prstGeom>
          <a:noFill/>
        </p:spPr>
        <p:txBody>
          <a:bodyPr wrap="square" rtlCol="0">
            <a:spAutoFit/>
          </a:bodyPr>
          <a:lstStyle/>
          <a:p>
            <a:r>
              <a:rPr lang="en-US" b="1" dirty="0" smtClean="0">
                <a:solidFill>
                  <a:schemeClr val="bg1"/>
                </a:solidFill>
                <a:latin typeface="Century Gothic" panose="020B0502020202020204"/>
              </a:rPr>
              <a:t>Duration:</a:t>
            </a:r>
          </a:p>
          <a:p>
            <a:r>
              <a:rPr lang="en-US" sz="1600" b="1" dirty="0">
                <a:solidFill>
                  <a:srgbClr val="98C93D"/>
                </a:solidFill>
                <a:latin typeface="Century Gothic" panose="020B0502020202020204" pitchFamily="34" charset="0"/>
                <a:cs typeface="Century Gothic"/>
              </a:rPr>
              <a:t>36</a:t>
            </a:r>
            <a:r>
              <a:rPr lang="en-US" sz="1600" b="1" dirty="0">
                <a:solidFill>
                  <a:schemeClr val="bg1"/>
                </a:solidFill>
                <a:latin typeface="Century Gothic" panose="020B0502020202020204"/>
              </a:rPr>
              <a:t> Months</a:t>
            </a:r>
          </a:p>
        </p:txBody>
      </p:sp>
      <p:sp>
        <p:nvSpPr>
          <p:cNvPr id="21" name="TextBox 20"/>
          <p:cNvSpPr txBox="1"/>
          <p:nvPr/>
        </p:nvSpPr>
        <p:spPr>
          <a:xfrm>
            <a:off x="9867389" y="3951466"/>
            <a:ext cx="1984159" cy="615553"/>
          </a:xfrm>
          <a:prstGeom prst="rect">
            <a:avLst/>
          </a:prstGeom>
          <a:noFill/>
        </p:spPr>
        <p:txBody>
          <a:bodyPr wrap="square" rtlCol="0">
            <a:spAutoFit/>
          </a:bodyPr>
          <a:lstStyle/>
          <a:p>
            <a:r>
              <a:rPr lang="en-US" b="1" dirty="0" smtClean="0">
                <a:solidFill>
                  <a:schemeClr val="bg1"/>
                </a:solidFill>
                <a:latin typeface="Century Gothic" panose="020B0502020202020204"/>
              </a:rPr>
              <a:t>Start:</a:t>
            </a:r>
          </a:p>
          <a:p>
            <a:r>
              <a:rPr lang="en-US" sz="1600" b="1" dirty="0" smtClean="0">
                <a:solidFill>
                  <a:srgbClr val="98C93D"/>
                </a:solidFill>
                <a:latin typeface="Century Gothic" panose="020B0502020202020204" pitchFamily="34" charset="0"/>
                <a:cs typeface="Century Gothic"/>
              </a:rPr>
              <a:t>January </a:t>
            </a:r>
            <a:r>
              <a:rPr lang="en-US" sz="1600" b="1" dirty="0" smtClean="0">
                <a:solidFill>
                  <a:schemeClr val="bg1"/>
                </a:solidFill>
                <a:latin typeface="Century Gothic" panose="020B0502020202020204"/>
              </a:rPr>
              <a:t>1, 2017</a:t>
            </a:r>
            <a:endParaRPr lang="en-US" sz="1600" b="1" dirty="0">
              <a:solidFill>
                <a:schemeClr val="bg1"/>
              </a:solidFill>
              <a:latin typeface="Century Gothic" panose="020B0502020202020204"/>
            </a:endParaRPr>
          </a:p>
        </p:txBody>
      </p:sp>
      <p:sp>
        <p:nvSpPr>
          <p:cNvPr id="22" name="TextBox 21"/>
          <p:cNvSpPr txBox="1"/>
          <p:nvPr/>
        </p:nvSpPr>
        <p:spPr>
          <a:xfrm>
            <a:off x="9867388" y="4810769"/>
            <a:ext cx="1984159" cy="615553"/>
          </a:xfrm>
          <a:prstGeom prst="rect">
            <a:avLst/>
          </a:prstGeom>
          <a:noFill/>
        </p:spPr>
        <p:txBody>
          <a:bodyPr wrap="square" rtlCol="0">
            <a:spAutoFit/>
          </a:bodyPr>
          <a:lstStyle/>
          <a:p>
            <a:r>
              <a:rPr lang="en-US" b="1" dirty="0" smtClean="0">
                <a:solidFill>
                  <a:schemeClr val="bg1"/>
                </a:solidFill>
                <a:latin typeface="Century Gothic" panose="020B0502020202020204"/>
              </a:rPr>
              <a:t>End:</a:t>
            </a:r>
          </a:p>
          <a:p>
            <a:r>
              <a:rPr lang="en-US" sz="1600" b="1" dirty="0" smtClean="0">
                <a:solidFill>
                  <a:srgbClr val="98C93D"/>
                </a:solidFill>
                <a:latin typeface="Century Gothic" panose="020B0502020202020204" pitchFamily="34" charset="0"/>
                <a:cs typeface="Century Gothic"/>
              </a:rPr>
              <a:t>December </a:t>
            </a:r>
            <a:r>
              <a:rPr lang="en-US" sz="1600" b="1" dirty="0" smtClean="0">
                <a:solidFill>
                  <a:schemeClr val="bg1"/>
                </a:solidFill>
                <a:latin typeface="Century Gothic" panose="020B0502020202020204"/>
              </a:rPr>
              <a:t>31, 2019</a:t>
            </a:r>
            <a:endParaRPr lang="en-US" sz="1600" b="1" dirty="0">
              <a:solidFill>
                <a:schemeClr val="bg1"/>
              </a:solidFill>
              <a:latin typeface="Century Gothic" panose="020B0502020202020204"/>
            </a:endParaRPr>
          </a:p>
        </p:txBody>
      </p:sp>
      <p:sp>
        <p:nvSpPr>
          <p:cNvPr id="23" name="TextBox 22"/>
          <p:cNvSpPr txBox="1"/>
          <p:nvPr/>
        </p:nvSpPr>
        <p:spPr>
          <a:xfrm>
            <a:off x="270627" y="2511671"/>
            <a:ext cx="8525407" cy="1200329"/>
          </a:xfrm>
          <a:prstGeom prst="rect">
            <a:avLst/>
          </a:prstGeom>
          <a:noFill/>
        </p:spPr>
        <p:txBody>
          <a:bodyPr wrap="square" rtlCol="0">
            <a:spAutoFit/>
          </a:bodyPr>
          <a:lstStyle/>
          <a:p>
            <a:r>
              <a:rPr lang="en-US" b="1" dirty="0" smtClean="0">
                <a:solidFill>
                  <a:schemeClr val="bg1"/>
                </a:solidFill>
                <a:latin typeface="Century Gothic" panose="020B0502020202020204"/>
              </a:rPr>
              <a:t>Objective: </a:t>
            </a:r>
            <a:r>
              <a:rPr lang="en-US" dirty="0" smtClean="0">
                <a:solidFill>
                  <a:schemeClr val="bg1"/>
                </a:solidFill>
                <a:latin typeface="Century Gothic" panose="020B0502020202020204"/>
              </a:rPr>
              <a:t>Use prior NETL-generated lab data  (Image) and fieldwork (Acoustic) to address the fate of methane in the water column where hydrate bubble armoring occurs, refine and validate a predictive seep model, and demonstrate interpretation of </a:t>
            </a:r>
            <a:r>
              <a:rPr lang="en-US" dirty="0" err="1" smtClean="0">
                <a:solidFill>
                  <a:schemeClr val="bg1"/>
                </a:solidFill>
                <a:latin typeface="Century Gothic" panose="020B0502020202020204"/>
              </a:rPr>
              <a:t>multibeam</a:t>
            </a:r>
            <a:r>
              <a:rPr lang="en-US" dirty="0" smtClean="0">
                <a:solidFill>
                  <a:schemeClr val="bg1"/>
                </a:solidFill>
                <a:latin typeface="Century Gothic" panose="020B0502020202020204"/>
              </a:rPr>
              <a:t> </a:t>
            </a:r>
            <a:r>
              <a:rPr lang="en-US" dirty="0" err="1" smtClean="0">
                <a:solidFill>
                  <a:schemeClr val="bg1"/>
                </a:solidFill>
                <a:latin typeface="Century Gothic" panose="020B0502020202020204"/>
              </a:rPr>
              <a:t>echosounder</a:t>
            </a:r>
            <a:r>
              <a:rPr lang="en-US" dirty="0" smtClean="0">
                <a:solidFill>
                  <a:schemeClr val="bg1"/>
                </a:solidFill>
                <a:latin typeface="Century Gothic" panose="020B0502020202020204"/>
              </a:rPr>
              <a:t> data.</a:t>
            </a:r>
          </a:p>
        </p:txBody>
      </p:sp>
      <p:sp>
        <p:nvSpPr>
          <p:cNvPr id="28" name="TextBox 27"/>
          <p:cNvSpPr txBox="1"/>
          <p:nvPr/>
        </p:nvSpPr>
        <p:spPr>
          <a:xfrm>
            <a:off x="218474" y="3856829"/>
            <a:ext cx="1765300" cy="646331"/>
          </a:xfrm>
          <a:prstGeom prst="rect">
            <a:avLst/>
          </a:prstGeom>
          <a:noFill/>
        </p:spPr>
        <p:txBody>
          <a:bodyPr wrap="square" rtlCol="0">
            <a:spAutoFit/>
          </a:bodyPr>
          <a:lstStyle/>
          <a:p>
            <a:pPr algn="ctr"/>
            <a:r>
              <a:rPr lang="en-US" b="1" dirty="0">
                <a:solidFill>
                  <a:srgbClr val="B0D66C"/>
                </a:solidFill>
                <a:latin typeface="Century Gothic" panose="020B0502020202020204" pitchFamily="34" charset="0"/>
                <a:cs typeface="Century Gothic"/>
              </a:rPr>
              <a:t>Total Funding</a:t>
            </a:r>
          </a:p>
          <a:p>
            <a:pPr algn="ctr"/>
            <a:r>
              <a:rPr lang="en-US" b="1" dirty="0" smtClean="0">
                <a:solidFill>
                  <a:schemeClr val="bg1"/>
                </a:solidFill>
              </a:rPr>
              <a:t>$452,031</a:t>
            </a:r>
            <a:endParaRPr lang="en-US" b="1" dirty="0">
              <a:solidFill>
                <a:schemeClr val="bg1"/>
              </a:solidFill>
            </a:endParaRPr>
          </a:p>
        </p:txBody>
      </p:sp>
      <p:sp>
        <p:nvSpPr>
          <p:cNvPr id="25" name="TextBox 24"/>
          <p:cNvSpPr txBox="1"/>
          <p:nvPr/>
        </p:nvSpPr>
        <p:spPr>
          <a:xfrm>
            <a:off x="-1282" y="5739993"/>
            <a:ext cx="3594762" cy="400110"/>
          </a:xfrm>
          <a:prstGeom prst="rect">
            <a:avLst/>
          </a:prstGeom>
          <a:noFill/>
        </p:spPr>
        <p:txBody>
          <a:bodyPr wrap="square" rtlCol="0">
            <a:spAutoFit/>
          </a:bodyPr>
          <a:lstStyle/>
          <a:p>
            <a:r>
              <a:rPr lang="en-US" sz="1000" i="1" dirty="0" smtClean="0">
                <a:solidFill>
                  <a:schemeClr val="bg1"/>
                </a:solidFill>
              </a:rPr>
              <a:t>Winter sky over the Gulf of Mexico. (Source: National Oceanographic and Atmospheric Administration)</a:t>
            </a:r>
            <a:endParaRPr lang="en-US" sz="1000" i="1" dirty="0">
              <a:solidFill>
                <a:schemeClr val="bg1"/>
              </a:solidFill>
            </a:endParaRPr>
          </a:p>
        </p:txBody>
      </p:sp>
      <p:graphicFrame>
        <p:nvGraphicFramePr>
          <p:cNvPr id="26" name="Chart 25"/>
          <p:cNvGraphicFramePr>
            <a:graphicFrameLocks/>
          </p:cNvGraphicFramePr>
          <p:nvPr>
            <p:extLst>
              <p:ext uri="{D42A27DB-BD31-4B8C-83A1-F6EECF244321}">
                <p14:modId xmlns:p14="http://schemas.microsoft.com/office/powerpoint/2010/main" val="2652504256"/>
              </p:ext>
            </p:extLst>
          </p:nvPr>
        </p:nvGraphicFramePr>
        <p:xfrm>
          <a:off x="1346774" y="3537009"/>
          <a:ext cx="4572000"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p:cNvSpPr txBox="1"/>
          <p:nvPr/>
        </p:nvSpPr>
        <p:spPr>
          <a:xfrm>
            <a:off x="3306306" y="6328909"/>
            <a:ext cx="3967753" cy="369332"/>
          </a:xfrm>
          <a:prstGeom prst="rect">
            <a:avLst/>
          </a:prstGeom>
          <a:noFill/>
        </p:spPr>
        <p:txBody>
          <a:bodyPr wrap="none" rtlCol="0">
            <a:spAutoFit/>
          </a:bodyPr>
          <a:lstStyle/>
          <a:p>
            <a:r>
              <a:rPr lang="en-US" dirty="0" smtClean="0"/>
              <a:t>Project Partner:  U.S. Geological Survey</a:t>
            </a:r>
            <a:endParaRPr lang="en-US" dirty="0"/>
          </a:p>
        </p:txBody>
      </p:sp>
      <p:sp>
        <p:nvSpPr>
          <p:cNvPr id="29" name="Rounded Rectangle 28"/>
          <p:cNvSpPr/>
          <p:nvPr/>
        </p:nvSpPr>
        <p:spPr>
          <a:xfrm>
            <a:off x="6194718" y="3799014"/>
            <a:ext cx="2491649" cy="1494177"/>
          </a:xfrm>
          <a:prstGeom prst="roundRect">
            <a:avLst/>
          </a:prstGeom>
          <a:blipFill dpi="0" rotWithShape="1">
            <a:blip r:embed="rId8">
              <a:extLst>
                <a:ext uri="{28A0092B-C50C-407E-A947-70E740481C1C}">
                  <a14:useLocalDpi xmlns:a14="http://schemas.microsoft.com/office/drawing/2010/main" val="0"/>
                </a:ext>
              </a:extLst>
            </a:blip>
            <a:srcRect/>
            <a:tile tx="0" ty="0" sx="50000" sy="50000" flip="none" algn="ctr"/>
          </a:blip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108252" y="5438350"/>
            <a:ext cx="2748230" cy="400110"/>
          </a:xfrm>
          <a:prstGeom prst="rect">
            <a:avLst/>
          </a:prstGeom>
          <a:noFill/>
          <a:ln>
            <a:noFill/>
          </a:ln>
        </p:spPr>
        <p:txBody>
          <a:bodyPr wrap="square" rtlCol="0">
            <a:spAutoFit/>
          </a:bodyPr>
          <a:lstStyle/>
          <a:p>
            <a:r>
              <a:rPr lang="en-US" sz="1000" i="1" dirty="0" smtClean="0">
                <a:solidFill>
                  <a:schemeClr val="bg1"/>
                </a:solidFill>
              </a:rPr>
              <a:t>High-definition </a:t>
            </a:r>
            <a:r>
              <a:rPr lang="en-US" sz="1000" i="1" dirty="0">
                <a:solidFill>
                  <a:schemeClr val="bg1"/>
                </a:solidFill>
              </a:rPr>
              <a:t>camera images from the Hercules </a:t>
            </a:r>
            <a:r>
              <a:rPr lang="en-US" sz="1000" i="1" dirty="0" smtClean="0">
                <a:solidFill>
                  <a:schemeClr val="bg1"/>
                </a:solidFill>
              </a:rPr>
              <a:t>ROV, taken in July 2014. </a:t>
            </a:r>
            <a:endParaRPr lang="en-US" sz="1000" i="1" dirty="0">
              <a:solidFill>
                <a:schemeClr val="bg1"/>
              </a:solidFill>
            </a:endParaRPr>
          </a:p>
        </p:txBody>
      </p:sp>
    </p:spTree>
    <p:extLst>
      <p:ext uri="{BB962C8B-B14F-4D97-AF65-F5344CB8AC3E}">
        <p14:creationId xmlns:p14="http://schemas.microsoft.com/office/powerpoint/2010/main" val="3824247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22" t="43883" r="16597" b="8711"/>
          <a:stretch/>
        </p:blipFill>
        <p:spPr>
          <a:xfrm>
            <a:off x="-63487" y="1488987"/>
            <a:ext cx="12249149" cy="4610100"/>
          </a:xfrm>
          <a:prstGeom prst="rect">
            <a:avLst/>
          </a:prstGeom>
        </p:spPr>
      </p:pic>
      <p:sp>
        <p:nvSpPr>
          <p:cNvPr id="3" name="Title 2"/>
          <p:cNvSpPr>
            <a:spLocks noGrp="1"/>
          </p:cNvSpPr>
          <p:nvPr>
            <p:ph type="ctrTitle"/>
          </p:nvPr>
        </p:nvSpPr>
        <p:spPr/>
        <p:txBody>
          <a:bodyPr>
            <a:normAutofit fontScale="90000"/>
          </a:bodyPr>
          <a:lstStyle/>
          <a:p>
            <a:r>
              <a:rPr lang="en-US" dirty="0" smtClean="0"/>
              <a:t>University of California</a:t>
            </a:r>
            <a:endParaRPr lang="en-US" dirty="0"/>
          </a:p>
        </p:txBody>
      </p:sp>
      <p:sp>
        <p:nvSpPr>
          <p:cNvPr id="5" name="Rectangle 4"/>
          <p:cNvSpPr/>
          <p:nvPr/>
        </p:nvSpPr>
        <p:spPr>
          <a:xfrm>
            <a:off x="0" y="1468832"/>
            <a:ext cx="12192000" cy="4610100"/>
          </a:xfrm>
          <a:prstGeom prst="rect">
            <a:avLst/>
          </a:prstGeom>
          <a:solidFill>
            <a:srgbClr val="1B1C1C">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p:cNvSpPr>
            <a:spLocks noGrp="1"/>
          </p:cNvSpPr>
          <p:nvPr>
            <p:ph type="subTitle" idx="13"/>
          </p:nvPr>
        </p:nvSpPr>
        <p:spPr/>
        <p:txBody>
          <a:bodyPr/>
          <a:lstStyle/>
          <a:p>
            <a:r>
              <a:rPr lang="en-US" b="1" dirty="0" smtClean="0">
                <a:solidFill>
                  <a:schemeClr val="tx1"/>
                </a:solidFill>
              </a:rPr>
              <a:t>Topic Area 2 </a:t>
            </a:r>
            <a:r>
              <a:rPr lang="en-US" dirty="0" smtClean="0"/>
              <a:t>|</a:t>
            </a:r>
            <a:endParaRPr lang="en-US" dirty="0"/>
          </a:p>
        </p:txBody>
      </p:sp>
      <p:sp>
        <p:nvSpPr>
          <p:cNvPr id="8" name="Content Placeholder 4"/>
          <p:cNvSpPr txBox="1">
            <a:spLocks/>
          </p:cNvSpPr>
          <p:nvPr/>
        </p:nvSpPr>
        <p:spPr>
          <a:xfrm>
            <a:off x="270628" y="1542159"/>
            <a:ext cx="11379083" cy="770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500" dirty="0" smtClean="0">
                <a:solidFill>
                  <a:srgbClr val="98C93D"/>
                </a:solidFill>
                <a:latin typeface="Century Gothic" panose="020B0502020202020204" pitchFamily="34" charset="0"/>
                <a:cs typeface="Century Gothic"/>
              </a:rPr>
              <a:t>Project: </a:t>
            </a:r>
            <a:r>
              <a:rPr lang="en-US" sz="2500" b="0" dirty="0" smtClean="0">
                <a:solidFill>
                  <a:schemeClr val="bg1"/>
                </a:solidFill>
                <a:latin typeface="Century Gothic" charset="0"/>
                <a:ea typeface="Century Gothic" charset="0"/>
                <a:cs typeface="Century Gothic" charset="0"/>
              </a:rPr>
              <a:t>Characterizing Baselines and Change in Gas Hydrate Systems using EM Methods</a:t>
            </a:r>
          </a:p>
          <a:p>
            <a:pPr marL="0" lvl="0" indent="0" algn="r">
              <a:buNone/>
            </a:pPr>
            <a:endParaRPr lang="en-US" sz="1800" dirty="0">
              <a:solidFill>
                <a:schemeClr val="tx1"/>
              </a:solidFill>
              <a:latin typeface="Century Gothic" charset="0"/>
              <a:ea typeface="Century Gothic" charset="0"/>
              <a:cs typeface="Century Gothic" charset="0"/>
            </a:endParaRPr>
          </a:p>
        </p:txBody>
      </p:sp>
      <p:sp>
        <p:nvSpPr>
          <p:cNvPr id="9" name="Content Placeholder 4"/>
          <p:cNvSpPr txBox="1">
            <a:spLocks/>
          </p:cNvSpPr>
          <p:nvPr/>
        </p:nvSpPr>
        <p:spPr>
          <a:xfrm>
            <a:off x="585471" y="2656540"/>
            <a:ext cx="8210564" cy="29625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3C33B"/>
              </a:buClr>
            </a:pPr>
            <a:endParaRPr lang="en-US" sz="1800" b="0" dirty="0">
              <a:latin typeface="Century Gothic"/>
              <a:cs typeface="Century Gothic"/>
            </a:endParaRPr>
          </a:p>
        </p:txBody>
      </p:sp>
      <p:cxnSp>
        <p:nvCxnSpPr>
          <p:cNvPr id="10" name="Straight Connector 9"/>
          <p:cNvCxnSpPr/>
          <p:nvPr/>
        </p:nvCxnSpPr>
        <p:spPr>
          <a:xfrm flipV="1">
            <a:off x="585471" y="2398231"/>
            <a:ext cx="11064240" cy="3174"/>
          </a:xfrm>
          <a:prstGeom prst="line">
            <a:avLst/>
          </a:prstGeom>
          <a:ln w="9525" cmpd="sng">
            <a:solidFill>
              <a:srgbClr val="93C33B"/>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024652" y="3154023"/>
            <a:ext cx="0" cy="2377440"/>
          </a:xfrm>
          <a:prstGeom prst="line">
            <a:avLst/>
          </a:prstGeom>
          <a:ln w="28575" cmpd="sng">
            <a:solidFill>
              <a:srgbClr val="93C33B"/>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9084302" y="3831168"/>
            <a:ext cx="783088" cy="762206"/>
          </a:xfrm>
          <a:prstGeom prst="rect">
            <a:avLst/>
          </a:prstGeom>
        </p:spPr>
      </p:pic>
      <p:pic>
        <p:nvPicPr>
          <p:cNvPr id="18" name="Picture 17"/>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87598" y="4760916"/>
            <a:ext cx="786384" cy="746038"/>
          </a:xfrm>
          <a:prstGeom prst="rect">
            <a:avLst/>
          </a:prstGeom>
        </p:spPr>
      </p:pic>
      <p:pic>
        <p:nvPicPr>
          <p:cNvPr id="19" name="Picture 18"/>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084302" y="2983873"/>
            <a:ext cx="786384" cy="684639"/>
          </a:xfrm>
          <a:prstGeom prst="rect">
            <a:avLst/>
          </a:prstGeom>
        </p:spPr>
      </p:pic>
      <p:sp>
        <p:nvSpPr>
          <p:cNvPr id="20" name="TextBox 19"/>
          <p:cNvSpPr txBox="1"/>
          <p:nvPr/>
        </p:nvSpPr>
        <p:spPr>
          <a:xfrm>
            <a:off x="9867390" y="2983873"/>
            <a:ext cx="1984159" cy="615553"/>
          </a:xfrm>
          <a:prstGeom prst="rect">
            <a:avLst/>
          </a:prstGeom>
          <a:noFill/>
        </p:spPr>
        <p:txBody>
          <a:bodyPr wrap="square" rtlCol="0">
            <a:spAutoFit/>
          </a:bodyPr>
          <a:lstStyle/>
          <a:p>
            <a:r>
              <a:rPr lang="en-US" b="1" dirty="0" smtClean="0">
                <a:solidFill>
                  <a:schemeClr val="bg1"/>
                </a:solidFill>
                <a:latin typeface="Century Gothic" panose="020B0502020202020204"/>
              </a:rPr>
              <a:t>Duration:</a:t>
            </a:r>
          </a:p>
          <a:p>
            <a:r>
              <a:rPr lang="en-US" sz="1600" b="1" dirty="0">
                <a:solidFill>
                  <a:srgbClr val="98C93D"/>
                </a:solidFill>
                <a:latin typeface="Century Gothic" panose="020B0502020202020204" pitchFamily="34" charset="0"/>
                <a:cs typeface="Century Gothic"/>
              </a:rPr>
              <a:t>36</a:t>
            </a:r>
            <a:r>
              <a:rPr lang="en-US" sz="1600" b="1" dirty="0">
                <a:solidFill>
                  <a:schemeClr val="bg1"/>
                </a:solidFill>
                <a:latin typeface="Century Gothic" panose="020B0502020202020204"/>
              </a:rPr>
              <a:t> Months</a:t>
            </a:r>
          </a:p>
        </p:txBody>
      </p:sp>
      <p:sp>
        <p:nvSpPr>
          <p:cNvPr id="21" name="TextBox 20"/>
          <p:cNvSpPr txBox="1"/>
          <p:nvPr/>
        </p:nvSpPr>
        <p:spPr>
          <a:xfrm>
            <a:off x="9867389" y="3951466"/>
            <a:ext cx="1984159" cy="615553"/>
          </a:xfrm>
          <a:prstGeom prst="rect">
            <a:avLst/>
          </a:prstGeom>
          <a:noFill/>
        </p:spPr>
        <p:txBody>
          <a:bodyPr wrap="square" rtlCol="0">
            <a:spAutoFit/>
          </a:bodyPr>
          <a:lstStyle/>
          <a:p>
            <a:r>
              <a:rPr lang="en-US" b="1" dirty="0" smtClean="0">
                <a:solidFill>
                  <a:schemeClr val="bg1"/>
                </a:solidFill>
                <a:latin typeface="Century Gothic" panose="020B0502020202020204"/>
              </a:rPr>
              <a:t>Start:</a:t>
            </a:r>
          </a:p>
          <a:p>
            <a:r>
              <a:rPr lang="en-US" sz="1600" b="1" dirty="0">
                <a:solidFill>
                  <a:srgbClr val="98C93D"/>
                </a:solidFill>
                <a:latin typeface="Century Gothic" panose="020B0502020202020204" pitchFamily="34" charset="0"/>
                <a:cs typeface="Century Gothic"/>
              </a:rPr>
              <a:t>October</a:t>
            </a:r>
            <a:r>
              <a:rPr lang="en-US" sz="1600" b="1" dirty="0" smtClean="0">
                <a:solidFill>
                  <a:schemeClr val="bg1"/>
                </a:solidFill>
                <a:latin typeface="Century Gothic" panose="020B0502020202020204"/>
              </a:rPr>
              <a:t> 1, 2016</a:t>
            </a:r>
            <a:endParaRPr lang="en-US" sz="1600" b="1" dirty="0">
              <a:solidFill>
                <a:schemeClr val="bg1"/>
              </a:solidFill>
              <a:latin typeface="Century Gothic" panose="020B0502020202020204"/>
            </a:endParaRPr>
          </a:p>
        </p:txBody>
      </p:sp>
      <p:sp>
        <p:nvSpPr>
          <p:cNvPr id="22" name="TextBox 21"/>
          <p:cNvSpPr txBox="1"/>
          <p:nvPr/>
        </p:nvSpPr>
        <p:spPr>
          <a:xfrm>
            <a:off x="9867388" y="4810769"/>
            <a:ext cx="1984159" cy="615553"/>
          </a:xfrm>
          <a:prstGeom prst="rect">
            <a:avLst/>
          </a:prstGeom>
          <a:noFill/>
        </p:spPr>
        <p:txBody>
          <a:bodyPr wrap="square" rtlCol="0">
            <a:spAutoFit/>
          </a:bodyPr>
          <a:lstStyle/>
          <a:p>
            <a:r>
              <a:rPr lang="en-US" b="1" dirty="0" smtClean="0">
                <a:solidFill>
                  <a:schemeClr val="bg1"/>
                </a:solidFill>
                <a:latin typeface="Century Gothic" panose="020B0502020202020204"/>
              </a:rPr>
              <a:t>End:</a:t>
            </a:r>
          </a:p>
          <a:p>
            <a:r>
              <a:rPr lang="en-US" sz="1600" b="1" dirty="0" smtClean="0">
                <a:solidFill>
                  <a:srgbClr val="98C93D"/>
                </a:solidFill>
                <a:latin typeface="Century Gothic" panose="020B0502020202020204" pitchFamily="34" charset="0"/>
                <a:cs typeface="Century Gothic"/>
              </a:rPr>
              <a:t>September </a:t>
            </a:r>
            <a:r>
              <a:rPr lang="en-US" sz="1600" b="1" dirty="0" smtClean="0">
                <a:solidFill>
                  <a:schemeClr val="bg1"/>
                </a:solidFill>
                <a:latin typeface="Century Gothic" panose="020B0502020202020204"/>
              </a:rPr>
              <a:t>30, 2016</a:t>
            </a:r>
            <a:endParaRPr lang="en-US" sz="1600" b="1" dirty="0">
              <a:solidFill>
                <a:schemeClr val="bg1"/>
              </a:solidFill>
              <a:latin typeface="Century Gothic" panose="020B0502020202020204"/>
            </a:endParaRPr>
          </a:p>
        </p:txBody>
      </p:sp>
      <p:sp>
        <p:nvSpPr>
          <p:cNvPr id="23" name="TextBox 22"/>
          <p:cNvSpPr txBox="1"/>
          <p:nvPr/>
        </p:nvSpPr>
        <p:spPr>
          <a:xfrm>
            <a:off x="270628" y="2463999"/>
            <a:ext cx="8525407" cy="1815882"/>
          </a:xfrm>
          <a:prstGeom prst="rect">
            <a:avLst/>
          </a:prstGeom>
          <a:noFill/>
        </p:spPr>
        <p:txBody>
          <a:bodyPr wrap="square" rtlCol="0">
            <a:spAutoFit/>
          </a:bodyPr>
          <a:lstStyle/>
          <a:p>
            <a:r>
              <a:rPr lang="en-US" sz="1600" b="1" dirty="0" smtClean="0">
                <a:solidFill>
                  <a:schemeClr val="bg1"/>
                </a:solidFill>
                <a:latin typeface="Century Gothic" panose="020B0502020202020204"/>
              </a:rPr>
              <a:t>Objective: </a:t>
            </a:r>
            <a:r>
              <a:rPr lang="en-US" sz="1600" dirty="0" smtClean="0">
                <a:solidFill>
                  <a:schemeClr val="bg1"/>
                </a:solidFill>
                <a:latin typeface="Century Gothic" panose="020B0502020202020204"/>
              </a:rPr>
              <a:t>Collect lab and field data to assess the efficacy of the use of controlled-source electromagnetic (CSEM) technology to contribute to locating and characterizing marine gas hydrate deposits as a complement to other data sources</a:t>
            </a:r>
            <a:r>
              <a:rPr lang="en-US" sz="1600" dirty="0">
                <a:solidFill>
                  <a:schemeClr val="bg1"/>
                </a:solidFill>
                <a:latin typeface="Century Gothic" panose="020B0502020202020204"/>
              </a:rPr>
              <a:t> </a:t>
            </a:r>
            <a:r>
              <a:rPr lang="en-US" sz="1600" dirty="0" smtClean="0">
                <a:solidFill>
                  <a:schemeClr val="bg1"/>
                </a:solidFill>
                <a:latin typeface="Century Gothic" panose="020B0502020202020204"/>
              </a:rPr>
              <a:t>(cores &amp; well logs).  </a:t>
            </a:r>
            <a:r>
              <a:rPr lang="en-US" sz="1600" dirty="0">
                <a:solidFill>
                  <a:schemeClr val="bg1"/>
                </a:solidFill>
                <a:latin typeface="Century Gothic" panose="020B0502020202020204"/>
              </a:rPr>
              <a:t>A</a:t>
            </a:r>
            <a:r>
              <a:rPr lang="en-US" sz="1600" dirty="0" smtClean="0">
                <a:solidFill>
                  <a:schemeClr val="bg1"/>
                </a:solidFill>
                <a:latin typeface="Century Gothic" panose="020B0502020202020204"/>
              </a:rPr>
              <a:t>dvance </a:t>
            </a:r>
            <a:r>
              <a:rPr lang="en-US" sz="1600" dirty="0">
                <a:solidFill>
                  <a:schemeClr val="bg1"/>
                </a:solidFill>
                <a:latin typeface="Century Gothic" panose="020B0502020202020204"/>
              </a:rPr>
              <a:t>understanding of hydrate electrical conductivity as a function of sediment type, gas chemistry, and fluid content. Quantify the conductivity changes associated with hydrate dissociation. </a:t>
            </a:r>
            <a:endParaRPr lang="en-US" sz="1600" dirty="0" smtClean="0">
              <a:solidFill>
                <a:schemeClr val="bg1"/>
              </a:solidFill>
              <a:latin typeface="Century Gothic" panose="020B0502020202020204"/>
            </a:endParaRPr>
          </a:p>
          <a:p>
            <a:endParaRPr lang="en-US" sz="1600" dirty="0">
              <a:solidFill>
                <a:schemeClr val="bg1"/>
              </a:solidFill>
              <a:latin typeface="Century Gothic" panose="020B0502020202020204"/>
            </a:endParaRPr>
          </a:p>
        </p:txBody>
      </p:sp>
      <p:sp>
        <p:nvSpPr>
          <p:cNvPr id="28" name="TextBox 27"/>
          <p:cNvSpPr txBox="1"/>
          <p:nvPr/>
        </p:nvSpPr>
        <p:spPr>
          <a:xfrm>
            <a:off x="6990736" y="3947461"/>
            <a:ext cx="2020876" cy="646331"/>
          </a:xfrm>
          <a:prstGeom prst="rect">
            <a:avLst/>
          </a:prstGeom>
          <a:noFill/>
        </p:spPr>
        <p:txBody>
          <a:bodyPr wrap="square" rtlCol="0">
            <a:spAutoFit/>
          </a:bodyPr>
          <a:lstStyle/>
          <a:p>
            <a:pPr algn="ctr"/>
            <a:r>
              <a:rPr lang="en-US" b="1" dirty="0">
                <a:solidFill>
                  <a:srgbClr val="B0D66C"/>
                </a:solidFill>
                <a:latin typeface="Century Gothic" panose="020B0502020202020204" pitchFamily="34" charset="0"/>
                <a:cs typeface="Century Gothic"/>
              </a:rPr>
              <a:t>Total Funding</a:t>
            </a:r>
          </a:p>
          <a:p>
            <a:pPr algn="ctr"/>
            <a:r>
              <a:rPr lang="en-US" b="1" dirty="0" smtClean="0">
                <a:solidFill>
                  <a:schemeClr val="bg1"/>
                </a:solidFill>
              </a:rPr>
              <a:t>$755,665</a:t>
            </a:r>
            <a:endParaRPr lang="en-US" b="1" dirty="0">
              <a:solidFill>
                <a:schemeClr val="bg1"/>
              </a:solidFill>
            </a:endParaRPr>
          </a:p>
        </p:txBody>
      </p:sp>
      <p:graphicFrame>
        <p:nvGraphicFramePr>
          <p:cNvPr id="30" name="Chart 29"/>
          <p:cNvGraphicFramePr>
            <a:graphicFrameLocks/>
          </p:cNvGraphicFramePr>
          <p:nvPr>
            <p:extLst>
              <p:ext uri="{D42A27DB-BD31-4B8C-83A1-F6EECF244321}">
                <p14:modId xmlns:p14="http://schemas.microsoft.com/office/powerpoint/2010/main" val="1481796404"/>
              </p:ext>
            </p:extLst>
          </p:nvPr>
        </p:nvGraphicFramePr>
        <p:xfrm>
          <a:off x="4392664" y="3596135"/>
          <a:ext cx="4572000"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6" name="Rectangle 5"/>
          <p:cNvSpPr/>
          <p:nvPr/>
        </p:nvSpPr>
        <p:spPr>
          <a:xfrm>
            <a:off x="2785914" y="6257166"/>
            <a:ext cx="6096000" cy="461665"/>
          </a:xfrm>
          <a:prstGeom prst="rect">
            <a:avLst/>
          </a:prstGeom>
        </p:spPr>
        <p:txBody>
          <a:bodyPr>
            <a:spAutoFit/>
          </a:bodyPr>
          <a:lstStyle/>
          <a:p>
            <a:r>
              <a:rPr lang="en-US" sz="1200" b="1" dirty="0" smtClean="0">
                <a:solidFill>
                  <a:srgbClr val="373838"/>
                </a:solidFill>
                <a:latin typeface="Century Gothic" panose="020B0502020202020204"/>
              </a:rPr>
              <a:t>Partners</a:t>
            </a:r>
            <a:r>
              <a:rPr lang="en-US" sz="1200" b="1" dirty="0">
                <a:solidFill>
                  <a:srgbClr val="373838"/>
                </a:solidFill>
                <a:latin typeface="Century Gothic" panose="020B0502020202020204"/>
              </a:rPr>
              <a:t>:</a:t>
            </a:r>
            <a:r>
              <a:rPr lang="en-US" sz="1200" dirty="0">
                <a:solidFill>
                  <a:srgbClr val="373838"/>
                </a:solidFill>
                <a:latin typeface="Century Gothic" panose="020B0502020202020204"/>
              </a:rPr>
              <a:t> </a:t>
            </a:r>
            <a:r>
              <a:rPr lang="en-US" sz="1200" dirty="0" err="1">
                <a:solidFill>
                  <a:srgbClr val="373838"/>
                </a:solidFill>
                <a:latin typeface="Century Gothic" panose="020B0502020202020204"/>
              </a:rPr>
              <a:t>Advisian</a:t>
            </a:r>
            <a:r>
              <a:rPr lang="en-US" sz="1200" dirty="0">
                <a:solidFill>
                  <a:srgbClr val="373838"/>
                </a:solidFill>
                <a:latin typeface="Century Gothic" panose="020B0502020202020204"/>
              </a:rPr>
              <a:t>; Scripps Institution of Oceanography; Ocean Floor Geophysics; Lawrence Livermore National Laboratory</a:t>
            </a:r>
            <a:endParaRPr lang="en-US" sz="1200" b="1" dirty="0">
              <a:solidFill>
                <a:srgbClr val="373838"/>
              </a:solidFill>
              <a:latin typeface="Century Gothic" panose="020B0502020202020204"/>
            </a:endParaRPr>
          </a:p>
        </p:txBody>
      </p:sp>
      <p:sp>
        <p:nvSpPr>
          <p:cNvPr id="24" name="Rounded Rectangle 23"/>
          <p:cNvSpPr/>
          <p:nvPr/>
        </p:nvSpPr>
        <p:spPr>
          <a:xfrm>
            <a:off x="650609" y="4222279"/>
            <a:ext cx="2491649" cy="1494177"/>
          </a:xfrm>
          <a:prstGeom prst="roundRect">
            <a:avLst/>
          </a:prstGeom>
          <a:blipFill dpi="0" rotWithShape="1">
            <a:blip r:embed="rId8" cstate="print">
              <a:extLst>
                <a:ext uri="{28A0092B-C50C-407E-A947-70E740481C1C}">
                  <a14:useLocalDpi xmlns:a14="http://schemas.microsoft.com/office/drawing/2010/main" val="0"/>
                </a:ext>
              </a:extLst>
            </a:blip>
            <a:srcRect/>
            <a:tile tx="0" ty="0" sx="25000" sy="25000" flip="none" algn="ctr"/>
          </a:blip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225782" y="5498819"/>
            <a:ext cx="2378808" cy="553998"/>
          </a:xfrm>
          <a:prstGeom prst="rect">
            <a:avLst/>
          </a:prstGeom>
          <a:noFill/>
          <a:ln>
            <a:noFill/>
          </a:ln>
        </p:spPr>
        <p:txBody>
          <a:bodyPr wrap="square" rtlCol="0">
            <a:spAutoFit/>
          </a:bodyPr>
          <a:lstStyle/>
          <a:p>
            <a:r>
              <a:rPr lang="en-US" sz="1000" i="1" dirty="0">
                <a:solidFill>
                  <a:schemeClr val="bg1"/>
                </a:solidFill>
              </a:rPr>
              <a:t>Vertical resistivity obtained from anisotropic inversions of seafloor node </a:t>
            </a:r>
            <a:r>
              <a:rPr lang="en-US" sz="1000" i="1" dirty="0" smtClean="0">
                <a:solidFill>
                  <a:schemeClr val="bg1"/>
                </a:solidFill>
              </a:rPr>
              <a:t>data. </a:t>
            </a:r>
            <a:endParaRPr lang="en-US" sz="1000" i="1" dirty="0">
              <a:solidFill>
                <a:schemeClr val="bg1"/>
              </a:solidFill>
            </a:endParaRPr>
          </a:p>
        </p:txBody>
      </p:sp>
    </p:spTree>
    <p:extLst>
      <p:ext uri="{BB962C8B-B14F-4D97-AF65-F5344CB8AC3E}">
        <p14:creationId xmlns:p14="http://schemas.microsoft.com/office/powerpoint/2010/main" val="397702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32" t="17609" r="16861" b="33869"/>
          <a:stretch/>
        </p:blipFill>
        <p:spPr>
          <a:xfrm>
            <a:off x="-63500" y="1381810"/>
            <a:ext cx="12245668" cy="4753519"/>
          </a:xfrm>
          <a:prstGeom prst="rect">
            <a:avLst/>
          </a:prstGeom>
        </p:spPr>
      </p:pic>
      <p:sp>
        <p:nvSpPr>
          <p:cNvPr id="3" name="Title 2"/>
          <p:cNvSpPr>
            <a:spLocks noGrp="1"/>
          </p:cNvSpPr>
          <p:nvPr>
            <p:ph type="ctrTitle"/>
          </p:nvPr>
        </p:nvSpPr>
        <p:spPr/>
        <p:txBody>
          <a:bodyPr>
            <a:normAutofit fontScale="90000"/>
          </a:bodyPr>
          <a:lstStyle/>
          <a:p>
            <a:r>
              <a:rPr lang="en-US" dirty="0" smtClean="0"/>
              <a:t>University of Rochester</a:t>
            </a:r>
            <a:endParaRPr lang="en-US" dirty="0"/>
          </a:p>
        </p:txBody>
      </p:sp>
      <p:sp>
        <p:nvSpPr>
          <p:cNvPr id="5" name="Rectangle 4"/>
          <p:cNvSpPr/>
          <p:nvPr/>
        </p:nvSpPr>
        <p:spPr>
          <a:xfrm>
            <a:off x="0" y="1381810"/>
            <a:ext cx="12192000" cy="4717277"/>
          </a:xfrm>
          <a:prstGeom prst="rect">
            <a:avLst/>
          </a:prstGeom>
          <a:solidFill>
            <a:srgbClr val="1B1C1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p:cNvSpPr>
            <a:spLocks noGrp="1"/>
          </p:cNvSpPr>
          <p:nvPr>
            <p:ph type="subTitle" idx="13"/>
          </p:nvPr>
        </p:nvSpPr>
        <p:spPr/>
        <p:txBody>
          <a:bodyPr/>
          <a:lstStyle/>
          <a:p>
            <a:r>
              <a:rPr lang="en-US" b="1" dirty="0">
                <a:solidFill>
                  <a:schemeClr val="tx1"/>
                </a:solidFill>
              </a:rPr>
              <a:t>Topic Area 2 </a:t>
            </a:r>
            <a:r>
              <a:rPr lang="en-US" dirty="0" smtClean="0"/>
              <a:t>|</a:t>
            </a:r>
            <a:endParaRPr lang="en-US" dirty="0"/>
          </a:p>
        </p:txBody>
      </p:sp>
      <p:sp>
        <p:nvSpPr>
          <p:cNvPr id="8" name="Content Placeholder 4"/>
          <p:cNvSpPr txBox="1">
            <a:spLocks/>
          </p:cNvSpPr>
          <p:nvPr/>
        </p:nvSpPr>
        <p:spPr>
          <a:xfrm>
            <a:off x="270628" y="1542159"/>
            <a:ext cx="11580919" cy="770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500" dirty="0" smtClean="0">
                <a:solidFill>
                  <a:srgbClr val="98C93D"/>
                </a:solidFill>
                <a:latin typeface="Century Gothic" panose="020B0502020202020204" pitchFamily="34" charset="0"/>
                <a:cs typeface="Century Gothic"/>
              </a:rPr>
              <a:t>Project: </a:t>
            </a:r>
            <a:r>
              <a:rPr lang="en-US" sz="2500" b="0" dirty="0" smtClean="0">
                <a:solidFill>
                  <a:schemeClr val="bg1"/>
                </a:solidFill>
                <a:latin typeface="Century Gothic" charset="0"/>
                <a:ea typeface="Century Gothic" charset="0"/>
                <a:cs typeface="Century Gothic" charset="0"/>
              </a:rPr>
              <a:t>Characterizing Ocean Acidification and Atmospheric Emission Caused by Methane Released from Gas Hydrate Systems along the U.S. Atlantic</a:t>
            </a:r>
            <a:r>
              <a:rPr lang="en-US" sz="2500" b="0" dirty="0" smtClean="0">
                <a:solidFill>
                  <a:schemeClr val="bg1"/>
                </a:solidFill>
                <a:latin typeface="Times New Roman" panose="02020603050405020304" pitchFamily="18" charset="0"/>
                <a:ea typeface="Century Gothic" charset="0"/>
                <a:cs typeface="Times New Roman" panose="02020603050405020304" pitchFamily="18" charset="0"/>
              </a:rPr>
              <a:t> </a:t>
            </a:r>
            <a:r>
              <a:rPr lang="en-US" sz="2500" b="0" dirty="0" smtClean="0">
                <a:solidFill>
                  <a:schemeClr val="bg1"/>
                </a:solidFill>
                <a:latin typeface="Century Gothic" charset="0"/>
                <a:ea typeface="Century Gothic" charset="0"/>
                <a:cs typeface="Century Gothic" charset="0"/>
              </a:rPr>
              <a:t>Margin (USAM)</a:t>
            </a:r>
          </a:p>
          <a:p>
            <a:pPr marL="0" lvl="0" indent="0" algn="r">
              <a:buNone/>
            </a:pPr>
            <a:endParaRPr lang="en-US" sz="1800" dirty="0">
              <a:solidFill>
                <a:schemeClr val="tx1"/>
              </a:solidFill>
              <a:latin typeface="Century Gothic" charset="0"/>
              <a:ea typeface="Century Gothic" charset="0"/>
              <a:cs typeface="Century Gothic" charset="0"/>
            </a:endParaRPr>
          </a:p>
        </p:txBody>
      </p:sp>
      <p:sp>
        <p:nvSpPr>
          <p:cNvPr id="9" name="Content Placeholder 4"/>
          <p:cNvSpPr txBox="1">
            <a:spLocks/>
          </p:cNvSpPr>
          <p:nvPr/>
        </p:nvSpPr>
        <p:spPr>
          <a:xfrm>
            <a:off x="585471" y="2656540"/>
            <a:ext cx="8210564" cy="29625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3C33B"/>
              </a:buClr>
            </a:pPr>
            <a:endParaRPr lang="en-US" sz="1800" b="0" dirty="0">
              <a:latin typeface="Century Gothic"/>
              <a:cs typeface="Century Gothic"/>
            </a:endParaRPr>
          </a:p>
        </p:txBody>
      </p:sp>
      <p:cxnSp>
        <p:nvCxnSpPr>
          <p:cNvPr id="10" name="Straight Connector 9"/>
          <p:cNvCxnSpPr/>
          <p:nvPr/>
        </p:nvCxnSpPr>
        <p:spPr>
          <a:xfrm flipV="1">
            <a:off x="563880" y="2704409"/>
            <a:ext cx="11064240" cy="3174"/>
          </a:xfrm>
          <a:prstGeom prst="line">
            <a:avLst/>
          </a:prstGeom>
          <a:ln w="9525" cmpd="sng">
            <a:solidFill>
              <a:srgbClr val="93C33B"/>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024652" y="3154023"/>
            <a:ext cx="0" cy="2377440"/>
          </a:xfrm>
          <a:prstGeom prst="line">
            <a:avLst/>
          </a:prstGeom>
          <a:ln w="28575" cmpd="sng">
            <a:solidFill>
              <a:srgbClr val="93C33B"/>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9084302" y="3831168"/>
            <a:ext cx="783088" cy="762206"/>
          </a:xfrm>
          <a:prstGeom prst="rect">
            <a:avLst/>
          </a:prstGeom>
        </p:spPr>
      </p:pic>
      <p:pic>
        <p:nvPicPr>
          <p:cNvPr id="18" name="Picture 17"/>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87598" y="4760916"/>
            <a:ext cx="786384" cy="746038"/>
          </a:xfrm>
          <a:prstGeom prst="rect">
            <a:avLst/>
          </a:prstGeom>
        </p:spPr>
      </p:pic>
      <p:pic>
        <p:nvPicPr>
          <p:cNvPr id="19" name="Picture 18"/>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084302" y="2983873"/>
            <a:ext cx="786384" cy="684639"/>
          </a:xfrm>
          <a:prstGeom prst="rect">
            <a:avLst/>
          </a:prstGeom>
        </p:spPr>
      </p:pic>
      <p:sp>
        <p:nvSpPr>
          <p:cNvPr id="20" name="TextBox 19"/>
          <p:cNvSpPr txBox="1"/>
          <p:nvPr/>
        </p:nvSpPr>
        <p:spPr>
          <a:xfrm>
            <a:off x="9867390" y="2983873"/>
            <a:ext cx="1984159" cy="615553"/>
          </a:xfrm>
          <a:prstGeom prst="rect">
            <a:avLst/>
          </a:prstGeom>
          <a:noFill/>
        </p:spPr>
        <p:txBody>
          <a:bodyPr wrap="square" rtlCol="0">
            <a:spAutoFit/>
          </a:bodyPr>
          <a:lstStyle/>
          <a:p>
            <a:r>
              <a:rPr lang="en-US" b="1" dirty="0" smtClean="0">
                <a:solidFill>
                  <a:schemeClr val="bg1"/>
                </a:solidFill>
                <a:latin typeface="Century Gothic" panose="020B0502020202020204"/>
              </a:rPr>
              <a:t>Duration:</a:t>
            </a:r>
          </a:p>
          <a:p>
            <a:r>
              <a:rPr lang="en-US" sz="1600" b="1" dirty="0">
                <a:solidFill>
                  <a:srgbClr val="98C93D"/>
                </a:solidFill>
                <a:latin typeface="Century Gothic" panose="020B0502020202020204" pitchFamily="34" charset="0"/>
                <a:cs typeface="Century Gothic"/>
              </a:rPr>
              <a:t>36</a:t>
            </a:r>
            <a:r>
              <a:rPr lang="en-US" sz="1600" b="1" dirty="0">
                <a:solidFill>
                  <a:schemeClr val="bg1"/>
                </a:solidFill>
                <a:latin typeface="Century Gothic" panose="020B0502020202020204"/>
              </a:rPr>
              <a:t> Months</a:t>
            </a:r>
          </a:p>
        </p:txBody>
      </p:sp>
      <p:sp>
        <p:nvSpPr>
          <p:cNvPr id="21" name="TextBox 20"/>
          <p:cNvSpPr txBox="1"/>
          <p:nvPr/>
        </p:nvSpPr>
        <p:spPr>
          <a:xfrm>
            <a:off x="9867389" y="3951466"/>
            <a:ext cx="1984159" cy="615553"/>
          </a:xfrm>
          <a:prstGeom prst="rect">
            <a:avLst/>
          </a:prstGeom>
          <a:noFill/>
        </p:spPr>
        <p:txBody>
          <a:bodyPr wrap="square" rtlCol="0">
            <a:spAutoFit/>
          </a:bodyPr>
          <a:lstStyle/>
          <a:p>
            <a:r>
              <a:rPr lang="en-US" b="1" dirty="0" smtClean="0">
                <a:solidFill>
                  <a:schemeClr val="bg1"/>
                </a:solidFill>
                <a:latin typeface="Century Gothic" panose="020B0502020202020204"/>
              </a:rPr>
              <a:t>Start:</a:t>
            </a:r>
          </a:p>
          <a:p>
            <a:r>
              <a:rPr lang="en-US" sz="1600" b="1" dirty="0">
                <a:solidFill>
                  <a:srgbClr val="98C93D"/>
                </a:solidFill>
                <a:latin typeface="Century Gothic" panose="020B0502020202020204" pitchFamily="34" charset="0"/>
                <a:cs typeface="Century Gothic"/>
              </a:rPr>
              <a:t>October</a:t>
            </a:r>
            <a:r>
              <a:rPr lang="en-US" sz="1600" b="1" dirty="0" smtClean="0">
                <a:solidFill>
                  <a:schemeClr val="bg1"/>
                </a:solidFill>
                <a:latin typeface="Century Gothic" panose="020B0502020202020204"/>
              </a:rPr>
              <a:t> 1, 2016</a:t>
            </a:r>
            <a:endParaRPr lang="en-US" sz="1600" b="1" dirty="0">
              <a:solidFill>
                <a:schemeClr val="bg1"/>
              </a:solidFill>
              <a:latin typeface="Century Gothic" panose="020B0502020202020204"/>
            </a:endParaRPr>
          </a:p>
        </p:txBody>
      </p:sp>
      <p:sp>
        <p:nvSpPr>
          <p:cNvPr id="22" name="TextBox 21"/>
          <p:cNvSpPr txBox="1"/>
          <p:nvPr/>
        </p:nvSpPr>
        <p:spPr>
          <a:xfrm>
            <a:off x="9867388" y="4810769"/>
            <a:ext cx="1984159" cy="615553"/>
          </a:xfrm>
          <a:prstGeom prst="rect">
            <a:avLst/>
          </a:prstGeom>
          <a:noFill/>
        </p:spPr>
        <p:txBody>
          <a:bodyPr wrap="square" rtlCol="0">
            <a:spAutoFit/>
          </a:bodyPr>
          <a:lstStyle/>
          <a:p>
            <a:r>
              <a:rPr lang="en-US" b="1" dirty="0" smtClean="0">
                <a:solidFill>
                  <a:schemeClr val="bg1"/>
                </a:solidFill>
                <a:latin typeface="Century Gothic" panose="020B0502020202020204"/>
              </a:rPr>
              <a:t>End:</a:t>
            </a:r>
          </a:p>
          <a:p>
            <a:r>
              <a:rPr lang="en-US" sz="1600" b="1" dirty="0" smtClean="0">
                <a:solidFill>
                  <a:srgbClr val="98C93D"/>
                </a:solidFill>
                <a:latin typeface="Century Gothic" panose="020B0502020202020204" pitchFamily="34" charset="0"/>
                <a:cs typeface="Century Gothic"/>
              </a:rPr>
              <a:t>September </a:t>
            </a:r>
            <a:r>
              <a:rPr lang="en-US" sz="1600" b="1" dirty="0" smtClean="0">
                <a:solidFill>
                  <a:schemeClr val="bg1"/>
                </a:solidFill>
                <a:latin typeface="Century Gothic" panose="020B0502020202020204"/>
              </a:rPr>
              <a:t>30, 2016</a:t>
            </a:r>
            <a:endParaRPr lang="en-US" sz="1600" b="1" dirty="0">
              <a:solidFill>
                <a:schemeClr val="bg1"/>
              </a:solidFill>
              <a:latin typeface="Century Gothic" panose="020B0502020202020204"/>
            </a:endParaRPr>
          </a:p>
        </p:txBody>
      </p:sp>
      <p:sp>
        <p:nvSpPr>
          <p:cNvPr id="23" name="TextBox 22"/>
          <p:cNvSpPr txBox="1"/>
          <p:nvPr/>
        </p:nvSpPr>
        <p:spPr>
          <a:xfrm>
            <a:off x="270627" y="2781300"/>
            <a:ext cx="8525407" cy="1200329"/>
          </a:xfrm>
          <a:prstGeom prst="rect">
            <a:avLst/>
          </a:prstGeom>
          <a:noFill/>
        </p:spPr>
        <p:txBody>
          <a:bodyPr wrap="square" rtlCol="0">
            <a:spAutoFit/>
          </a:bodyPr>
          <a:lstStyle/>
          <a:p>
            <a:r>
              <a:rPr lang="en-US" b="1" dirty="0" smtClean="0">
                <a:solidFill>
                  <a:schemeClr val="bg1"/>
                </a:solidFill>
                <a:latin typeface="Century Gothic" panose="020B0502020202020204"/>
              </a:rPr>
              <a:t>Goal: </a:t>
            </a:r>
            <a:r>
              <a:rPr lang="en-US" dirty="0" smtClean="0">
                <a:solidFill>
                  <a:schemeClr val="bg1"/>
                </a:solidFill>
                <a:latin typeface="Century Gothic" panose="020B0502020202020204"/>
              </a:rPr>
              <a:t>Conduct new field acoustic surveys, water sampling and geochemical analyses, designed to investigate how methane, potentially released from gas hydrates systems, can impact ocean and atmospheric chemistry.</a:t>
            </a:r>
          </a:p>
          <a:p>
            <a:endParaRPr lang="en-US" dirty="0">
              <a:solidFill>
                <a:schemeClr val="bg1"/>
              </a:solidFill>
              <a:latin typeface="Century Gothic" panose="020B0502020202020204"/>
            </a:endParaRPr>
          </a:p>
        </p:txBody>
      </p:sp>
      <p:sp>
        <p:nvSpPr>
          <p:cNvPr id="28" name="TextBox 27"/>
          <p:cNvSpPr txBox="1"/>
          <p:nvPr/>
        </p:nvSpPr>
        <p:spPr>
          <a:xfrm>
            <a:off x="1799578" y="3985823"/>
            <a:ext cx="1765300" cy="646331"/>
          </a:xfrm>
          <a:prstGeom prst="rect">
            <a:avLst/>
          </a:prstGeom>
          <a:noFill/>
        </p:spPr>
        <p:txBody>
          <a:bodyPr wrap="square" rtlCol="0">
            <a:spAutoFit/>
          </a:bodyPr>
          <a:lstStyle/>
          <a:p>
            <a:pPr algn="ctr"/>
            <a:r>
              <a:rPr lang="en-US" b="1" dirty="0">
                <a:solidFill>
                  <a:srgbClr val="B0D66C"/>
                </a:solidFill>
                <a:latin typeface="Century Gothic" panose="020B0502020202020204" pitchFamily="34" charset="0"/>
                <a:cs typeface="Century Gothic"/>
              </a:rPr>
              <a:t>Total Funding</a:t>
            </a:r>
          </a:p>
          <a:p>
            <a:pPr algn="ctr"/>
            <a:r>
              <a:rPr lang="en-US" b="1" dirty="0" smtClean="0">
                <a:solidFill>
                  <a:schemeClr val="bg1"/>
                </a:solidFill>
              </a:rPr>
              <a:t>$1,111,686</a:t>
            </a:r>
            <a:endParaRPr lang="en-US" b="1" dirty="0">
              <a:solidFill>
                <a:schemeClr val="bg1"/>
              </a:solidFill>
            </a:endParaRPr>
          </a:p>
        </p:txBody>
      </p:sp>
      <p:sp>
        <p:nvSpPr>
          <p:cNvPr id="29" name="TextBox 28"/>
          <p:cNvSpPr txBox="1"/>
          <p:nvPr/>
        </p:nvSpPr>
        <p:spPr>
          <a:xfrm>
            <a:off x="64999" y="5583035"/>
            <a:ext cx="3784692" cy="400110"/>
          </a:xfrm>
          <a:prstGeom prst="rect">
            <a:avLst/>
          </a:prstGeom>
          <a:noFill/>
        </p:spPr>
        <p:txBody>
          <a:bodyPr wrap="square" rtlCol="0">
            <a:spAutoFit/>
          </a:bodyPr>
          <a:lstStyle/>
          <a:p>
            <a:r>
              <a:rPr lang="en-US" sz="1000" i="1" dirty="0" smtClean="0">
                <a:solidFill>
                  <a:schemeClr val="bg1"/>
                </a:solidFill>
              </a:rPr>
              <a:t>Sunset on the Atlantic. (Source: National Oceanographic and Atmospheric Administration)</a:t>
            </a:r>
            <a:endParaRPr lang="en-US" sz="1000" i="1" dirty="0">
              <a:solidFill>
                <a:schemeClr val="bg1"/>
              </a:solidFill>
            </a:endParaRPr>
          </a:p>
        </p:txBody>
      </p:sp>
      <p:graphicFrame>
        <p:nvGraphicFramePr>
          <p:cNvPr id="25" name="Chart 24"/>
          <p:cNvGraphicFramePr>
            <a:graphicFrameLocks/>
          </p:cNvGraphicFramePr>
          <p:nvPr>
            <p:extLst>
              <p:ext uri="{D42A27DB-BD31-4B8C-83A1-F6EECF244321}">
                <p14:modId xmlns:p14="http://schemas.microsoft.com/office/powerpoint/2010/main" val="3768103633"/>
              </p:ext>
            </p:extLst>
          </p:nvPr>
        </p:nvGraphicFramePr>
        <p:xfrm>
          <a:off x="3320746" y="3465846"/>
          <a:ext cx="4572000" cy="27432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908297548"/>
      </p:ext>
    </p:extLst>
  </p:cSld>
  <p:clrMapOvr>
    <a:masterClrMapping/>
  </p:clrMapOvr>
</p:sld>
</file>

<file path=ppt/theme/theme1.xml><?xml version="1.0" encoding="utf-8"?>
<a:theme xmlns:a="http://schemas.openxmlformats.org/drawingml/2006/main" name="Office Theme">
  <a:themeElements>
    <a:clrScheme name="Custom 2">
      <a:dk1>
        <a:srgbClr val="37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9568</TotalTime>
  <Words>7890</Words>
  <Application>Microsoft Macintosh PowerPoint</Application>
  <PresentationFormat>Custom</PresentationFormat>
  <Paragraphs>340</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FY2016 Methane Hydrates — New Projects</vt:lpstr>
      <vt:lpstr>FY2016 Methane Hydrates</vt:lpstr>
      <vt:lpstr>Louisiana State University</vt:lpstr>
      <vt:lpstr>Texas A&amp;M Engineering Experiment Station</vt:lpstr>
      <vt:lpstr>University of Texas at Austin</vt:lpstr>
      <vt:lpstr>FY2016 Methane Hydrates</vt:lpstr>
      <vt:lpstr>Texas A&amp;M Engineering Experiment Station</vt:lpstr>
      <vt:lpstr>University of California</vt:lpstr>
      <vt:lpstr>University of Rochester</vt:lpstr>
      <vt:lpstr>University of Rochester</vt:lpstr>
      <vt:lpstr>FY2016 Methane Hydrates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Grieco, Alec J. (CONTR)</dc:creator>
  <cp:lastModifiedBy>Jared Ciferno</cp:lastModifiedBy>
  <cp:revision>872</cp:revision>
  <cp:lastPrinted>2016-09-21T14:22:54Z</cp:lastPrinted>
  <dcterms:created xsi:type="dcterms:W3CDTF">2016-07-07T11:16:57Z</dcterms:created>
  <dcterms:modified xsi:type="dcterms:W3CDTF">2016-10-19T13:06:35Z</dcterms:modified>
</cp:coreProperties>
</file>