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1" r:id="rId1"/>
  </p:sldMasterIdLst>
  <p:notesMasterIdLst>
    <p:notesMasterId r:id="rId60"/>
  </p:notesMasterIdLst>
  <p:handoutMasterIdLst>
    <p:handoutMasterId r:id="rId61"/>
  </p:handoutMasterIdLst>
  <p:sldIdLst>
    <p:sldId id="362" r:id="rId2"/>
    <p:sldId id="257" r:id="rId3"/>
    <p:sldId id="258" r:id="rId4"/>
    <p:sldId id="283" r:id="rId5"/>
    <p:sldId id="284" r:id="rId6"/>
    <p:sldId id="285" r:id="rId7"/>
    <p:sldId id="286" r:id="rId8"/>
    <p:sldId id="287" r:id="rId9"/>
    <p:sldId id="288" r:id="rId10"/>
    <p:sldId id="289" r:id="rId11"/>
    <p:sldId id="290" r:id="rId12"/>
    <p:sldId id="340" r:id="rId13"/>
    <p:sldId id="355" r:id="rId14"/>
    <p:sldId id="356" r:id="rId15"/>
    <p:sldId id="308" r:id="rId16"/>
    <p:sldId id="357" r:id="rId17"/>
    <p:sldId id="358" r:id="rId18"/>
    <p:sldId id="313" r:id="rId19"/>
    <p:sldId id="359" r:id="rId20"/>
    <p:sldId id="360" r:id="rId21"/>
    <p:sldId id="361" r:id="rId22"/>
    <p:sldId id="319" r:id="rId23"/>
    <p:sldId id="320" r:id="rId24"/>
    <p:sldId id="321" r:id="rId25"/>
    <p:sldId id="322" r:id="rId26"/>
    <p:sldId id="260" r:id="rId27"/>
    <p:sldId id="261" r:id="rId28"/>
    <p:sldId id="352" r:id="rId29"/>
    <p:sldId id="263" r:id="rId30"/>
    <p:sldId id="262" r:id="rId31"/>
    <p:sldId id="264" r:id="rId32"/>
    <p:sldId id="327" r:id="rId33"/>
    <p:sldId id="329" r:id="rId34"/>
    <p:sldId id="265" r:id="rId35"/>
    <p:sldId id="328" r:id="rId36"/>
    <p:sldId id="331" r:id="rId37"/>
    <p:sldId id="332" r:id="rId38"/>
    <p:sldId id="333" r:id="rId39"/>
    <p:sldId id="334" r:id="rId40"/>
    <p:sldId id="266" r:id="rId41"/>
    <p:sldId id="336" r:id="rId42"/>
    <p:sldId id="337" r:id="rId43"/>
    <p:sldId id="281" r:id="rId44"/>
    <p:sldId id="338" r:id="rId45"/>
    <p:sldId id="339" r:id="rId46"/>
    <p:sldId id="350" r:id="rId47"/>
    <p:sldId id="267" r:id="rId48"/>
    <p:sldId id="269" r:id="rId49"/>
    <p:sldId id="268" r:id="rId50"/>
    <p:sldId id="349" r:id="rId51"/>
    <p:sldId id="270" r:id="rId52"/>
    <p:sldId id="276" r:id="rId53"/>
    <p:sldId id="277" r:id="rId54"/>
    <p:sldId id="280" r:id="rId55"/>
    <p:sldId id="348" r:id="rId56"/>
    <p:sldId id="279" r:id="rId57"/>
    <p:sldId id="351" r:id="rId58"/>
    <p:sldId id="282" r:id="rId59"/>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00066"/>
    <a:srgbClr val="003366"/>
    <a:srgbClr val="8FD744"/>
    <a:srgbClr val="B2B2B2"/>
    <a:srgbClr val="F3FFFF"/>
    <a:srgbClr val="C2C2C2"/>
    <a:srgbClr val="528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45" autoAdjust="0"/>
    <p:restoredTop sz="79731" autoAdjust="0"/>
  </p:normalViewPr>
  <p:slideViewPr>
    <p:cSldViewPr snapToGrid="0" snapToObjects="1">
      <p:cViewPr>
        <p:scale>
          <a:sx n="64" d="100"/>
          <a:sy n="64" d="100"/>
        </p:scale>
        <p:origin x="-161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1404"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pitchFamily="34" charset="0"/>
              </a:defRPr>
            </a:lvl1pPr>
          </a:lstStyle>
          <a:p>
            <a:pPr>
              <a:defRPr/>
            </a:pPr>
            <a:fld id="{9A81EB17-B6CD-4C8F-BD33-2E6236837B09}" type="datetime1">
              <a:rPr lang="en-US"/>
              <a:pPr>
                <a:defRPr/>
              </a:pPr>
              <a:t>2/25/2013</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r>
              <a:rPr lang="en-US" smtClean="0"/>
              <a:t>December 2012</a:t>
            </a:r>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pitchFamily="34" charset="0"/>
              </a:defRPr>
            </a:lvl1pPr>
          </a:lstStyle>
          <a:p>
            <a:pPr>
              <a:defRPr/>
            </a:pPr>
            <a:fld id="{84C7CB3C-CAB2-496D-B0D7-9BAEAE82759D}" type="slidenum">
              <a:rPr lang="en-US"/>
              <a:pPr>
                <a:defRPr/>
              </a:pPr>
              <a:t>‹#›</a:t>
            </a:fld>
            <a:endParaRPr lang="en-US" dirty="0"/>
          </a:p>
        </p:txBody>
      </p:sp>
    </p:spTree>
    <p:extLst>
      <p:ext uri="{BB962C8B-B14F-4D97-AF65-F5344CB8AC3E}">
        <p14:creationId xmlns:p14="http://schemas.microsoft.com/office/powerpoint/2010/main" val="15225833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8" name="Footer Placeholder 5"/>
          <p:cNvSpPr txBox="1">
            <a:spLocks/>
          </p:cNvSpPr>
          <p:nvPr/>
        </p:nvSpPr>
        <p:spPr bwMode="auto">
          <a:xfrm>
            <a:off x="0" y="9119474"/>
            <a:ext cx="3169920" cy="480060"/>
          </a:xfrm>
          <a:prstGeom prst="rect">
            <a:avLst/>
          </a:prstGeom>
          <a:noFill/>
          <a:ln w="9525">
            <a:noFill/>
            <a:miter lim="800000"/>
            <a:headEnd/>
            <a:tailEnd/>
          </a:ln>
        </p:spPr>
        <p:txBody>
          <a:bodyPr lIns="96661" tIns="48331" rIns="96661" bIns="48331" anchor="b"/>
          <a:lstStyle/>
          <a:p>
            <a:r>
              <a:rPr lang="en-US" sz="1200" dirty="0" smtClean="0">
                <a:latin typeface="Times New Roman" charset="0"/>
                <a:cs typeface="Times New Roman" charset="0"/>
              </a:rPr>
              <a:t>December 2012</a:t>
            </a:r>
            <a:endParaRPr lang="en-US" sz="1200" dirty="0">
              <a:latin typeface="Times New Roman" charset="0"/>
              <a:cs typeface="Times New Roman" charset="0"/>
            </a:endParaRPr>
          </a:p>
        </p:txBody>
      </p:sp>
      <p:sp>
        <p:nvSpPr>
          <p:cNvPr id="9" name="Rectangle 7"/>
          <p:cNvSpPr txBox="1">
            <a:spLocks noChangeArrowheads="1"/>
          </p:cNvSpPr>
          <p:nvPr/>
        </p:nvSpPr>
        <p:spPr bwMode="auto">
          <a:xfrm>
            <a:off x="4074837" y="9109138"/>
            <a:ext cx="3240363" cy="492062"/>
          </a:xfrm>
          <a:prstGeom prst="rect">
            <a:avLst/>
          </a:prstGeom>
          <a:noFill/>
          <a:ln>
            <a:miter lim="800000"/>
            <a:headEnd/>
            <a:tailEnd/>
          </a:ln>
        </p:spPr>
        <p:txBody>
          <a:bodyPr lIns="96661" tIns="48331" rIns="96661" bIns="48331" anchor="b"/>
          <a:lstStyle/>
          <a:p>
            <a:pPr marL="0" marR="0" lvl="0" indent="0" algn="r" defTabSz="966612" rtl="0" eaLnBrk="1" fontAlgn="base" latinLnBrk="0" hangingPunct="1">
              <a:lnSpc>
                <a:spcPct val="100000"/>
              </a:lnSpc>
              <a:spcBef>
                <a:spcPct val="0"/>
              </a:spcBef>
              <a:spcAft>
                <a:spcPct val="0"/>
              </a:spcAft>
              <a:buClrTx/>
              <a:buSzTx/>
              <a:buFontTx/>
              <a:buNone/>
              <a:tabLst/>
              <a:defRPr/>
            </a:pPr>
            <a:fld id="{88C15D24-6C52-45BE-B7C7-F5D1E2DB5BD5}" type="slidenum">
              <a:rPr kumimoji="0" lang="en-US" sz="1200" b="0" i="0" u="none" strike="noStrike" kern="1200" cap="none" spc="0" normalizeH="0" baseline="0" noProof="0" smtClean="0">
                <a:ln>
                  <a:noFill/>
                </a:ln>
                <a:solidFill>
                  <a:schemeClr val="tx1"/>
                </a:solidFill>
                <a:effectLst/>
                <a:uLnTx/>
                <a:uFillTx/>
                <a:latin typeface="Times New Roman" pitchFamily="18" charset="0"/>
                <a:ea typeface="ＭＳ Ｐゴシック" charset="-128"/>
                <a:cs typeface="Times New Roman" pitchFamily="18" charset="0"/>
              </a:rPr>
              <a:pPr marL="0" marR="0" lvl="0" indent="0" algn="r" defTabSz="966612"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ＭＳ Ｐゴシック" charset="-128"/>
              <a:cs typeface="Times New Roman" pitchFamily="18" charset="0"/>
            </a:endParaRPr>
          </a:p>
        </p:txBody>
      </p:sp>
    </p:spTree>
    <p:extLst>
      <p:ext uri="{BB962C8B-B14F-4D97-AF65-F5344CB8AC3E}">
        <p14:creationId xmlns:p14="http://schemas.microsoft.com/office/powerpoint/2010/main" val="261218617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ts val="600"/>
      </a:spcBef>
      <a:spcAft>
        <a:spcPts val="600"/>
      </a:spcAft>
      <a:defRPr sz="1200" kern="1200">
        <a:solidFill>
          <a:schemeClr val="tx1"/>
        </a:solidFill>
        <a:latin typeface="Times New Roman" pitchFamily="18" charset="0"/>
        <a:ea typeface="ＭＳ Ｐゴシック" pitchFamily="27" charset="-128"/>
        <a:cs typeface="Times New Roman" pitchFamily="18" charset="0"/>
      </a:defRPr>
    </a:lvl1pPr>
    <a:lvl2pPr marL="4572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pitchFamily="27" charset="-128"/>
        <a:cs typeface="Times New Roman" pitchFamily="18" charset="0"/>
      </a:defRPr>
    </a:lvl2pPr>
    <a:lvl3pPr marL="9144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pitchFamily="27" charset="-128"/>
        <a:cs typeface="Times New Roman" pitchFamily="18" charset="0"/>
      </a:defRPr>
    </a:lvl3pPr>
    <a:lvl4pPr marL="13716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pitchFamily="27" charset="-128"/>
        <a:cs typeface="Times New Roman" pitchFamily="18" charset="0"/>
      </a:defRPr>
    </a:lvl4pPr>
    <a:lvl5pPr marL="18288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pitchFamily="27" charset="-128"/>
        <a:cs typeface="Times New Roman" pitchFamily="18"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Rot="1" noChangeAspect="1" noChangeArrowheads="1" noTextEdit="1"/>
          </p:cNvSpPr>
          <p:nvPr>
            <p:ph type="sldImg"/>
          </p:nvPr>
        </p:nvSpPr>
        <p:spPr bwMode="auto">
          <a:noFill/>
          <a:ln>
            <a:solidFill>
              <a:srgbClr val="000000"/>
            </a:solidFill>
            <a:miter lim="800000"/>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The auditor can use a simple table like this to arrange utility bills by month, separate base load, and guesstimate heating and cooling loads.</a:t>
            </a:r>
          </a:p>
          <a:p>
            <a:endParaRPr lang="en-US" b="1" u="sng" dirty="0" smtClean="0">
              <a:latin typeface="Arial"/>
            </a:endParaRPr>
          </a:p>
          <a:p>
            <a:endParaRPr lang="en-US" dirty="0" smtClean="0">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This table is typical of the information utility companies will provide. For bill analysis, the critical facts are:</a:t>
            </a:r>
          </a:p>
          <a:p>
            <a:pPr marL="457200" indent="-228600">
              <a:spcBef>
                <a:spcPts val="0"/>
              </a:spcBef>
              <a:spcAft>
                <a:spcPts val="0"/>
              </a:spcAft>
              <a:buFont typeface="Symbol"/>
              <a:buChar char="·"/>
            </a:pPr>
            <a:r>
              <a:rPr lang="en-US" dirty="0" smtClean="0">
                <a:latin typeface="Times New Roman"/>
              </a:rPr>
              <a:t>Month.</a:t>
            </a:r>
          </a:p>
          <a:p>
            <a:pPr marL="457200" indent="-228600">
              <a:spcBef>
                <a:spcPts val="0"/>
              </a:spcBef>
              <a:spcAft>
                <a:spcPts val="0"/>
              </a:spcAft>
              <a:buFont typeface="Symbol"/>
              <a:buChar char="·"/>
            </a:pPr>
            <a:r>
              <a:rPr lang="en-US" dirty="0" smtClean="0">
                <a:latin typeface="Times New Roman"/>
              </a:rPr>
              <a:t>Amount of kWh used that month.</a:t>
            </a:r>
          </a:p>
          <a:p>
            <a:pPr marL="228600" indent="-228600"/>
            <a:r>
              <a:rPr lang="en-US" i="1" dirty="0" smtClean="0">
                <a:solidFill>
                  <a:srgbClr val="808080"/>
                </a:solidFill>
                <a:latin typeface="Times New Roman"/>
              </a:rPr>
              <a:t>Q:  Based on the information shown here, is this sample home in a heating-dominated or cooling-dominated climate?</a:t>
            </a:r>
          </a:p>
          <a:p>
            <a:pPr marL="171450" indent="-171450"/>
            <a:r>
              <a:rPr lang="en-US" i="1" dirty="0" smtClean="0">
                <a:solidFill>
                  <a:srgbClr val="808080"/>
                </a:solidFill>
                <a:latin typeface="Times New Roman"/>
              </a:rPr>
              <a:t>A: Heating-dominated. The highest-use months are in the winter: January, February, and March, indicating electric heating in a cold climate.</a:t>
            </a:r>
          </a:p>
          <a:p>
            <a:pPr marL="289984"/>
            <a:endParaRPr lang="en-US" dirty="0" smtClean="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Here is that same information, inserted into the bill analysis table.</a:t>
            </a:r>
          </a:p>
          <a:p>
            <a:pPr marL="3175"/>
            <a:r>
              <a:rPr lang="en-US" i="1" dirty="0" smtClean="0">
                <a:solidFill>
                  <a:srgbClr val="808080"/>
                </a:solidFill>
                <a:latin typeface="Times New Roman"/>
              </a:rPr>
              <a:t>Q: Which are the three lowest months for energy use?</a:t>
            </a:r>
          </a:p>
          <a:p>
            <a:pPr marL="171450" indent="-168275"/>
            <a:r>
              <a:rPr lang="en-US" i="1" dirty="0" smtClean="0">
                <a:solidFill>
                  <a:srgbClr val="808080"/>
                </a:solidFill>
                <a:latin typeface="Times New Roman"/>
              </a:rPr>
              <a:t>A: Click to reveal the three lowest readings, from August, June, and May, and the average monthly base load calculation.</a:t>
            </a:r>
          </a:p>
          <a:p>
            <a:r>
              <a:rPr lang="en-US" dirty="0" smtClean="0">
                <a:latin typeface="Times New Roman"/>
              </a:rPr>
              <a:t>In this example, approximately 501 kWh/month are used for base load.</a:t>
            </a:r>
          </a:p>
          <a:p>
            <a:endParaRPr lang="en-US" dirty="0" smtClean="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marL="3175"/>
            <a:r>
              <a:rPr lang="en-US" i="1" dirty="0" smtClean="0">
                <a:solidFill>
                  <a:srgbClr val="808080"/>
                </a:solidFill>
                <a:latin typeface="Times New Roman"/>
              </a:rPr>
              <a:t>Click to highlight the annual percentage of the energy bill that is base load.</a:t>
            </a:r>
          </a:p>
          <a:p>
            <a:pPr marL="3175"/>
            <a:r>
              <a:rPr lang="en-US" dirty="0" smtClean="0">
                <a:latin typeface="Times New Roman"/>
              </a:rPr>
              <a:t>501 kWh makes up 31% of this home’s total energy bill.</a:t>
            </a:r>
          </a:p>
          <a:p>
            <a:endParaRPr lang="en-US" dirty="0" smtClean="0">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The remaining 69% can then be separated into suspected heating and cooling loads.</a:t>
            </a:r>
          </a:p>
          <a:p>
            <a:endParaRPr lang="en-US" dirty="0" smtClean="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Another bill analysis example. </a:t>
            </a:r>
          </a:p>
          <a:p>
            <a:r>
              <a:rPr lang="en-US" i="1" dirty="0" smtClean="0">
                <a:solidFill>
                  <a:srgbClr val="808080"/>
                </a:solidFill>
                <a:latin typeface="Times New Roman"/>
              </a:rPr>
              <a:t>Q: Based on the information shown here, is this a heating- or cooling-dominated climate?</a:t>
            </a:r>
          </a:p>
          <a:p>
            <a:pPr marL="171450" indent="-171450"/>
            <a:r>
              <a:rPr lang="en-US" i="1" dirty="0" smtClean="0">
                <a:solidFill>
                  <a:srgbClr val="808080"/>
                </a:solidFill>
                <a:latin typeface="Times New Roman"/>
              </a:rPr>
              <a:t>A: It’s difficult to say for sure, but it looks like either a very moderate climate, or the home uses alternative fuel for heating since there is very little fluctuation in seasonal energy usage.</a:t>
            </a:r>
          </a:p>
          <a:p>
            <a:pPr marL="289984"/>
            <a:endParaRPr lang="en-US" dirty="0" smtClean="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1" dirty="0" smtClean="0">
                <a:solidFill>
                  <a:srgbClr val="808080"/>
                </a:solidFill>
                <a:latin typeface="Times New Roman"/>
              </a:rPr>
              <a:t>Q: Which are the three lowest months for energy use?</a:t>
            </a:r>
          </a:p>
          <a:p>
            <a:pPr marL="171450" indent="-171450"/>
            <a:r>
              <a:rPr lang="en-US" i="1" dirty="0" smtClean="0">
                <a:solidFill>
                  <a:srgbClr val="808080"/>
                </a:solidFill>
                <a:latin typeface="Times New Roman"/>
              </a:rPr>
              <a:t>A: Click to reveal the three lowest readings, from February, March, and April, and the average monthly base load calculation.</a:t>
            </a:r>
            <a:endParaRPr lang="en-US" dirty="0" smtClean="0">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This home uses far less energy overall and only a little over half the energy the previous home used for base load, but this base load still makes up a whopping 76% of the annual energy bill.</a:t>
            </a:r>
          </a:p>
          <a:p>
            <a:r>
              <a:rPr lang="en-US" i="1" dirty="0" smtClean="0">
                <a:solidFill>
                  <a:srgbClr val="808080"/>
                </a:solidFill>
                <a:latin typeface="Times New Roman"/>
              </a:rPr>
              <a:t>Click to highlight the annual percentage of the energy bill that is base load.</a:t>
            </a:r>
          </a:p>
          <a:p>
            <a:endParaRPr lang="en-US" dirty="0" smtClean="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Here’s one last bill analysis example.</a:t>
            </a:r>
          </a:p>
          <a:p>
            <a:r>
              <a:rPr lang="en-US" i="1" dirty="0" smtClean="0">
                <a:solidFill>
                  <a:srgbClr val="808080"/>
                </a:solidFill>
                <a:latin typeface="Times New Roman"/>
              </a:rPr>
              <a:t>Q: Based on the information shown here, is this a heating- or cooling-dominated climate?</a:t>
            </a:r>
          </a:p>
          <a:p>
            <a:r>
              <a:rPr lang="en-US" i="1" dirty="0" smtClean="0">
                <a:solidFill>
                  <a:srgbClr val="808080"/>
                </a:solidFill>
                <a:latin typeface="Times New Roman"/>
              </a:rPr>
              <a:t>A: Heating-dominated. The highest-use months are in the winter.</a:t>
            </a:r>
            <a:endParaRPr lang="en-US" dirty="0" smtClean="0">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Once again, averaging the three lowest readings provides us with the average monthly base load: 778 kWh.</a:t>
            </a:r>
          </a:p>
          <a:p>
            <a:r>
              <a:rPr lang="en-US" i="1" dirty="0" smtClean="0">
                <a:solidFill>
                  <a:srgbClr val="808080"/>
                </a:solidFill>
                <a:latin typeface="Times New Roman"/>
              </a:rPr>
              <a:t>Click to reveal the three lowest readings and calculations.</a:t>
            </a:r>
            <a:endParaRPr lang="en-US" dirty="0" smtClean="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By attending this session, participants will be able to:</a:t>
            </a:r>
          </a:p>
          <a:p>
            <a:pPr marL="460375" indent="-241300">
              <a:spcBef>
                <a:spcPts val="0"/>
              </a:spcBef>
              <a:spcAft>
                <a:spcPts val="0"/>
              </a:spcAft>
              <a:buFont typeface="Symbol"/>
              <a:buChar char="·"/>
            </a:pPr>
            <a:r>
              <a:rPr lang="en-US" dirty="0" smtClean="0">
                <a:latin typeface="Times New Roman"/>
              </a:rPr>
              <a:t>Define base load measures.</a:t>
            </a:r>
          </a:p>
          <a:p>
            <a:pPr marL="460375" indent="-241300">
              <a:spcBef>
                <a:spcPts val="0"/>
              </a:spcBef>
              <a:spcAft>
                <a:spcPts val="0"/>
              </a:spcAft>
              <a:buFont typeface="Symbol"/>
              <a:buChar char="·"/>
            </a:pPr>
            <a:r>
              <a:rPr lang="en-US" dirty="0" smtClean="0">
                <a:latin typeface="Times New Roman"/>
              </a:rPr>
              <a:t>Recognize base load measures allowable in the WAP based on Appendix A.</a:t>
            </a:r>
            <a:r>
              <a:rPr lang="en-US" b="1" i="1" dirty="0" smtClean="0">
                <a:latin typeface="Times New Roman"/>
              </a:rPr>
              <a:t> </a:t>
            </a:r>
          </a:p>
          <a:p>
            <a:pPr marL="460375" indent="-241300">
              <a:spcBef>
                <a:spcPts val="0"/>
              </a:spcBef>
              <a:spcAft>
                <a:spcPts val="0"/>
              </a:spcAft>
              <a:buFont typeface="Symbol"/>
              <a:buChar char="·"/>
            </a:pPr>
            <a:r>
              <a:rPr lang="en-US" dirty="0" smtClean="0">
                <a:latin typeface="Times New Roman"/>
              </a:rPr>
              <a:t>Discuss how to use utility bill analysis to determine base load usage.</a:t>
            </a:r>
          </a:p>
          <a:p>
            <a:pPr marL="460375" indent="-241300">
              <a:spcBef>
                <a:spcPts val="0"/>
              </a:spcBef>
              <a:spcAft>
                <a:spcPts val="0"/>
              </a:spcAft>
              <a:buFont typeface="Symbol"/>
              <a:buChar char="·"/>
            </a:pPr>
            <a:r>
              <a:rPr lang="en-US" dirty="0" smtClean="0">
                <a:latin typeface="Times New Roman"/>
              </a:rPr>
              <a:t>Identify tools useful for calculating energy and money savings associated with common base load measures.</a:t>
            </a:r>
          </a:p>
          <a:p>
            <a:endParaRPr lang="en-US" dirty="0" smtClean="0">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At an average of 778 kWh/month, base load accounts for 55% of this home’s annual energy use.</a:t>
            </a:r>
          </a:p>
          <a:p>
            <a:pPr marL="3175"/>
            <a:r>
              <a:rPr lang="en-US" i="1" dirty="0" smtClean="0">
                <a:solidFill>
                  <a:srgbClr val="808080"/>
                </a:solidFill>
                <a:latin typeface="Times New Roman"/>
              </a:rPr>
              <a:t>Click to highlight the annual percentage of the energy bill that is base load.</a:t>
            </a:r>
          </a:p>
          <a:p>
            <a:endParaRPr lang="en-US" dirty="0" smtClean="0">
              <a:ea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The remaining 45% can then be separated into suspected heating and cooling loads.</a:t>
            </a:r>
          </a:p>
          <a:p>
            <a:endParaRPr lang="en-US" dirty="0" smtClean="0">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ts val="0"/>
              </a:spcBef>
              <a:spcAft>
                <a:spcPts val="0"/>
              </a:spcAft>
            </a:pPr>
            <a:r>
              <a:rPr lang="en-US" dirty="0" smtClean="0">
                <a:latin typeface="Times New Roman"/>
              </a:rPr>
              <a:t>The greater the waste, the greater potential for savings.</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Charts and table from experts, utilities, etc., seldom agree on the exact kWh for average or high usage of appliances.</a:t>
            </a:r>
            <a:endParaRPr lang="en-US" dirty="0" smtClean="0">
              <a:ea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This table shows the wide range of energy use within a single class of appliances. </a:t>
            </a:r>
          </a:p>
          <a:p>
            <a:r>
              <a:rPr lang="en-US" dirty="0" smtClean="0">
                <a:latin typeface="Times New Roman"/>
              </a:rPr>
              <a:t>Many factors affect the energy efficiency of appliances including:</a:t>
            </a:r>
          </a:p>
          <a:p>
            <a:pPr marL="457200" indent="-228600">
              <a:spcBef>
                <a:spcPts val="0"/>
              </a:spcBef>
              <a:spcAft>
                <a:spcPts val="0"/>
              </a:spcAft>
              <a:buFont typeface="Symbol"/>
              <a:buChar char="·"/>
            </a:pPr>
            <a:r>
              <a:rPr lang="en-US" dirty="0" smtClean="0">
                <a:latin typeface="Times New Roman"/>
              </a:rPr>
              <a:t>Age – Most appliances decline in efficiency each year they operate. </a:t>
            </a:r>
          </a:p>
          <a:p>
            <a:pPr marL="457200" indent="-228600">
              <a:spcBef>
                <a:spcPts val="0"/>
              </a:spcBef>
              <a:spcAft>
                <a:spcPts val="0"/>
              </a:spcAft>
              <a:buFont typeface="Symbol"/>
              <a:buChar char="·"/>
            </a:pPr>
            <a:r>
              <a:rPr lang="en-US" dirty="0" smtClean="0">
                <a:latin typeface="Times New Roman"/>
              </a:rPr>
              <a:t>Standards – Federal efficiency standards at the time of manufacture regulate the unit’s maximum energy use.</a:t>
            </a:r>
          </a:p>
          <a:p>
            <a:pPr marL="457200" indent="-228600">
              <a:spcBef>
                <a:spcPts val="0"/>
              </a:spcBef>
              <a:spcAft>
                <a:spcPts val="0"/>
              </a:spcAft>
              <a:buFont typeface="Symbol"/>
              <a:buChar char="·"/>
            </a:pPr>
            <a:r>
              <a:rPr lang="en-US" dirty="0" smtClean="0">
                <a:latin typeface="Times New Roman"/>
              </a:rPr>
              <a:t>Size – Bigger may mean better to some, but it generally means more energy use.</a:t>
            </a:r>
          </a:p>
          <a:p>
            <a:pPr marL="457200" indent="-228600">
              <a:spcBef>
                <a:spcPts val="0"/>
              </a:spcBef>
              <a:spcAft>
                <a:spcPts val="0"/>
              </a:spcAft>
              <a:buFont typeface="Symbol"/>
              <a:buChar char="·"/>
            </a:pPr>
            <a:r>
              <a:rPr lang="en-US" dirty="0" smtClean="0">
                <a:latin typeface="Times New Roman"/>
              </a:rPr>
              <a:t>Special features – Through-the-door ice and water service on refrigerators ups energy usage significantly. Moisture-sensors on clothes dryers reduce energy use.</a:t>
            </a:r>
          </a:p>
          <a:p>
            <a:pPr marL="457200" indent="-228600">
              <a:spcBef>
                <a:spcPts val="0"/>
              </a:spcBef>
              <a:spcAft>
                <a:spcPts val="0"/>
              </a:spcAft>
              <a:buFont typeface="Symbol"/>
              <a:buChar char="·"/>
            </a:pPr>
            <a:r>
              <a:rPr lang="en-US" dirty="0" smtClean="0">
                <a:latin typeface="Times New Roman"/>
              </a:rPr>
              <a:t>User habits – Leaving lights on, standing in front of an open refrigerator deciding what to eat, and running air conditioners with the windows open are all examples of user habits that increase energy use.</a:t>
            </a:r>
            <a:endParaRPr lang="en-US" dirty="0" smtClean="0">
              <a:ea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There may be good potential for savings if a four-person household uses:</a:t>
            </a:r>
          </a:p>
          <a:p>
            <a:pPr marL="457200" indent="-228600">
              <a:spcBef>
                <a:spcPts val="0"/>
              </a:spcBef>
              <a:spcAft>
                <a:spcPts val="0"/>
              </a:spcAft>
              <a:buFont typeface="Symbol"/>
              <a:buChar char="·"/>
            </a:pPr>
            <a:r>
              <a:rPr lang="en-US" dirty="0" smtClean="0">
                <a:latin typeface="Times New Roman"/>
              </a:rPr>
              <a:t>More than 600 kWh/month without an electric water heater.</a:t>
            </a:r>
          </a:p>
          <a:p>
            <a:pPr marL="457200" indent="-228600">
              <a:spcBef>
                <a:spcPts val="0"/>
              </a:spcBef>
              <a:spcAft>
                <a:spcPts val="0"/>
              </a:spcAft>
              <a:buFont typeface="Symbol"/>
              <a:buChar char="·"/>
            </a:pPr>
            <a:r>
              <a:rPr lang="en-US" dirty="0" smtClean="0">
                <a:latin typeface="Times New Roman"/>
              </a:rPr>
              <a:t>More than 1,000 kWh/month with an electric water heater.</a:t>
            </a:r>
          </a:p>
          <a:p>
            <a:endParaRPr lang="en-US" dirty="0" smtClean="0">
              <a:ea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Base load use is affected by:</a:t>
            </a:r>
          </a:p>
          <a:p>
            <a:pPr marL="457200" indent="-228600">
              <a:spcBef>
                <a:spcPts val="0"/>
              </a:spcBef>
              <a:spcAft>
                <a:spcPts val="0"/>
              </a:spcAft>
              <a:buFont typeface="Symbol"/>
              <a:buChar char="·"/>
            </a:pPr>
            <a:r>
              <a:rPr lang="en-US" dirty="0" smtClean="0">
                <a:latin typeface="Times New Roman"/>
              </a:rPr>
              <a:t>The number of occupants. </a:t>
            </a:r>
          </a:p>
          <a:p>
            <a:pPr marL="457200" indent="-228600">
              <a:spcBef>
                <a:spcPts val="0"/>
              </a:spcBef>
              <a:spcAft>
                <a:spcPts val="0"/>
              </a:spcAft>
              <a:buFont typeface="Symbol"/>
              <a:buChar char="·"/>
            </a:pPr>
            <a:r>
              <a:rPr lang="en-US" dirty="0" smtClean="0">
                <a:latin typeface="Times New Roman"/>
              </a:rPr>
              <a:t>Size and efficiency of the equipment.</a:t>
            </a:r>
          </a:p>
          <a:p>
            <a:pPr marL="457200" indent="-228600">
              <a:spcBef>
                <a:spcPts val="0"/>
              </a:spcBef>
              <a:spcAft>
                <a:spcPts val="0"/>
              </a:spcAft>
              <a:buFont typeface="Symbol"/>
              <a:buChar char="·"/>
            </a:pPr>
            <a:r>
              <a:rPr lang="en-US" dirty="0" smtClean="0">
                <a:latin typeface="Times New Roman"/>
              </a:rPr>
              <a:t>Habits of occupants.</a:t>
            </a:r>
          </a:p>
          <a:p>
            <a:r>
              <a:rPr lang="en-US" dirty="0" smtClean="0">
                <a:latin typeface="Times New Roman"/>
              </a:rPr>
              <a:t>In many cases, appliances may not qualify for replacement, but clients can still reduce their energy use by changing habits. Client education is key.</a:t>
            </a:r>
          </a:p>
          <a:p>
            <a:endParaRPr lang="en-US" dirty="0" smtClean="0">
              <a:ea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ts val="0"/>
              </a:spcBef>
              <a:spcAft>
                <a:spcPts val="0"/>
              </a:spcAft>
            </a:pPr>
            <a:r>
              <a:rPr lang="en-US" dirty="0" smtClean="0">
                <a:latin typeface="Times New Roman"/>
              </a:rPr>
              <a:t>Lighting accounts for up to 10% of total home energy use.</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CFL retrofits can cut lighting energy use by 75%, yielding an overall energy reduction of 7.5% for the home.</a:t>
            </a:r>
          </a:p>
          <a:p>
            <a:endParaRPr lang="en-US" dirty="0" smtClean="0">
              <a:ea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Table showing wattage of incandescent bulbs and CFLs with comparable </a:t>
            </a:r>
            <a:r>
              <a:rPr lang="en-US" b="1" i="1" dirty="0" smtClean="0">
                <a:latin typeface="Times New Roman"/>
              </a:rPr>
              <a:t>lumen output </a:t>
            </a:r>
          </a:p>
          <a:p>
            <a:pPr marL="289984" indent="241653">
              <a:spcBef>
                <a:spcPts val="0"/>
              </a:spcBef>
              <a:spcAft>
                <a:spcPts val="0"/>
              </a:spcAft>
              <a:buFont typeface="Symbol"/>
              <a:buChar char="·"/>
            </a:pPr>
            <a:r>
              <a:rPr lang="en-US" dirty="0" smtClean="0">
                <a:latin typeface="Times New Roman"/>
              </a:rPr>
              <a:t>CFLs save energy by producing more light per watt of energy used.</a:t>
            </a:r>
          </a:p>
          <a:p>
            <a:pPr marL="289984" indent="241653">
              <a:spcBef>
                <a:spcPts val="0"/>
              </a:spcBef>
              <a:spcAft>
                <a:spcPts val="0"/>
              </a:spcAft>
              <a:buFont typeface="Symbol"/>
              <a:buChar char="·"/>
            </a:pPr>
            <a:r>
              <a:rPr lang="en-US" dirty="0" smtClean="0">
                <a:latin typeface="Times New Roman"/>
              </a:rPr>
              <a:t>The light output is measured in lumens.</a:t>
            </a:r>
          </a:p>
          <a:p>
            <a:endParaRPr lang="en-US" b="1" u="sng" dirty="0" smtClean="0">
              <a:latin typeface="Arial"/>
            </a:endParaRPr>
          </a:p>
          <a:p>
            <a:endParaRPr lang="en-US" dirty="0" smtClean="0">
              <a:ea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This table shows annual savings per bulb for a range of CFL replacements.</a:t>
            </a:r>
          </a:p>
          <a:p>
            <a:pPr marL="457200" indent="-228600">
              <a:spcBef>
                <a:spcPts val="0"/>
              </a:spcBef>
              <a:spcAft>
                <a:spcPts val="0"/>
              </a:spcAft>
              <a:buFont typeface="Symbol"/>
              <a:buChar char="·"/>
            </a:pPr>
            <a:r>
              <a:rPr lang="en-US" dirty="0" smtClean="0">
                <a:latin typeface="Times New Roman"/>
              </a:rPr>
              <a:t>The greater the use, the greater the potential savings.</a:t>
            </a:r>
          </a:p>
          <a:p>
            <a:pPr marL="457200" indent="-228600">
              <a:spcBef>
                <a:spcPts val="0"/>
              </a:spcBef>
              <a:spcAft>
                <a:spcPts val="0"/>
              </a:spcAft>
              <a:buFont typeface="Symbol"/>
              <a:buChar char="·"/>
            </a:pPr>
            <a:r>
              <a:rPr lang="en-US" dirty="0" smtClean="0">
                <a:latin typeface="Times New Roman"/>
              </a:rPr>
              <a:t>These numbers are based on $0.11/kWh.</a:t>
            </a:r>
          </a:p>
          <a:p>
            <a:pPr marL="457200" indent="-228600">
              <a:spcBef>
                <a:spcPts val="0"/>
              </a:spcBef>
              <a:spcAft>
                <a:spcPts val="0"/>
              </a:spcAft>
              <a:buFont typeface="Symbol"/>
              <a:buChar char="·"/>
            </a:pPr>
            <a:r>
              <a:rPr lang="en-US" dirty="0" smtClean="0">
                <a:latin typeface="Times New Roman"/>
              </a:rPr>
              <a:t>This table shows just one year of savings and does not account for the costs associated with replacing incandescent bulbs, which burn out about 10 times faster than CFLs.</a:t>
            </a:r>
            <a:endParaRPr lang="en-US" dirty="0" smtClean="0">
              <a:ea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xfrm>
            <a:off x="731520" y="4560570"/>
            <a:ext cx="5852160" cy="4610725"/>
          </a:xfrm>
          <a:noFill/>
        </p:spPr>
        <p:txBody>
          <a:bodyPr wrap="square" numCol="1" anchor="t" anchorCtr="0" compatLnSpc="1">
            <a:prstTxWarp prst="textNoShape">
              <a:avLst/>
            </a:prstTxWarp>
            <a:normAutofit/>
          </a:bodyPr>
          <a:lstStyle/>
          <a:p>
            <a:pPr>
              <a:spcBef>
                <a:spcPts val="317"/>
              </a:spcBef>
              <a:spcAft>
                <a:spcPts val="317"/>
              </a:spcAft>
            </a:pPr>
            <a:r>
              <a:rPr lang="en-US" dirty="0" smtClean="0">
                <a:latin typeface="Times New Roman"/>
              </a:rPr>
              <a:t>Some people may be reluctant to have CFLs installed in their homes due to past experiences or sensationalized news stories about the mercury content. Specify these replacements to ensure that clients have positive experiences with their lighting retrofits:</a:t>
            </a:r>
          </a:p>
          <a:p>
            <a:pPr marL="457200" indent="-228600">
              <a:spcBef>
                <a:spcPts val="0"/>
              </a:spcBef>
              <a:spcAft>
                <a:spcPts val="0"/>
              </a:spcAft>
              <a:buFont typeface="Symbol"/>
              <a:buChar char="·"/>
            </a:pPr>
            <a:r>
              <a:rPr lang="en-US" dirty="0" smtClean="0">
                <a:latin typeface="Times New Roman"/>
              </a:rPr>
              <a:t>Dimmers – General-use CFLs are not designed to work with dimmer switches. Special CFLs are available. Be sure to specify “dimmer compatible” CFLs when replacing incandescent bulbs in fixtures with dimmer switches.</a:t>
            </a:r>
          </a:p>
          <a:p>
            <a:pPr marL="457200" indent="-228600">
              <a:spcBef>
                <a:spcPts val="0"/>
              </a:spcBef>
              <a:spcAft>
                <a:spcPts val="0"/>
              </a:spcAft>
              <a:buFont typeface="Symbol"/>
              <a:buChar char="·"/>
            </a:pPr>
            <a:r>
              <a:rPr lang="en-US" dirty="0" smtClean="0">
                <a:latin typeface="Times New Roman"/>
              </a:rPr>
              <a:t>Photocells – General-use CFLs are not designed to work with photocells. Dimmer-compatible bulbs do work in these fixtures.</a:t>
            </a:r>
          </a:p>
          <a:p>
            <a:pPr marL="457200" indent="-228600">
              <a:spcBef>
                <a:spcPts val="0"/>
              </a:spcBef>
              <a:spcAft>
                <a:spcPts val="0"/>
              </a:spcAft>
              <a:buFont typeface="Symbol"/>
              <a:buChar char="·"/>
            </a:pPr>
            <a:r>
              <a:rPr lang="en-US" dirty="0" smtClean="0">
                <a:latin typeface="Times New Roman"/>
              </a:rPr>
              <a:t>Specialty bulbs (candelabra, reflectors, etc.) – Specify a replacement that fits the fixture properly, accepting whatever lampshade or other hardware is part of the fixture. </a:t>
            </a:r>
          </a:p>
          <a:p>
            <a:pPr marL="457200" indent="-228600">
              <a:spcBef>
                <a:spcPts val="0"/>
              </a:spcBef>
              <a:spcAft>
                <a:spcPts val="0"/>
              </a:spcAft>
              <a:buFont typeface="Symbol"/>
              <a:buChar char="·"/>
            </a:pPr>
            <a:r>
              <a:rPr lang="en-US" b="1" i="1" dirty="0" smtClean="0">
                <a:latin typeface="Times New Roman"/>
              </a:rPr>
              <a:t>Color scale – </a:t>
            </a:r>
            <a:r>
              <a:rPr lang="en-US" dirty="0" smtClean="0">
                <a:latin typeface="Times New Roman"/>
              </a:rPr>
              <a:t>One of the most common complaints about CFLs is that the light is unflattering. Avoid this problem by specifying bulbs according to the color scale. </a:t>
            </a:r>
          </a:p>
          <a:p>
            <a:pPr marL="914400" lvl="1" indent="-228600">
              <a:spcBef>
                <a:spcPts val="0"/>
              </a:spcBef>
              <a:spcAft>
                <a:spcPts val="0"/>
              </a:spcAft>
              <a:buFont typeface="Courier New"/>
              <a:buChar char="o"/>
            </a:pPr>
            <a:r>
              <a:rPr lang="en-US" dirty="0" smtClean="0">
                <a:latin typeface="Times New Roman"/>
              </a:rPr>
              <a:t>Color rendering index (CRI): 0–100; most CFLs are between 80 and 90.</a:t>
            </a:r>
          </a:p>
          <a:p>
            <a:pPr marL="914400" indent="-228600">
              <a:spcBef>
                <a:spcPts val="0"/>
              </a:spcBef>
              <a:spcAft>
                <a:spcPts val="0"/>
              </a:spcAft>
              <a:buFont typeface="Courier New"/>
              <a:buChar char="o"/>
            </a:pPr>
            <a:r>
              <a:rPr lang="en-US" dirty="0" smtClean="0">
                <a:latin typeface="Times New Roman"/>
              </a:rPr>
              <a:t>Kelvin temperature.</a:t>
            </a:r>
          </a:p>
          <a:p>
            <a:pPr marL="1371600" lvl="2" indent="-228600">
              <a:spcBef>
                <a:spcPts val="0"/>
              </a:spcBef>
              <a:spcAft>
                <a:spcPts val="0"/>
              </a:spcAft>
              <a:buFont typeface="Wingdings"/>
              <a:buChar char="§"/>
            </a:pPr>
            <a:r>
              <a:rPr lang="en-US" dirty="0" smtClean="0">
                <a:latin typeface="Times New Roman"/>
              </a:rPr>
              <a:t>2700–3000K: Warm white/soft white light.</a:t>
            </a:r>
          </a:p>
          <a:p>
            <a:pPr marL="1371600" indent="-228600">
              <a:spcBef>
                <a:spcPts val="0"/>
              </a:spcBef>
              <a:spcAft>
                <a:spcPts val="0"/>
              </a:spcAft>
              <a:buFont typeface="Wingdings"/>
              <a:buChar char="§"/>
            </a:pPr>
            <a:r>
              <a:rPr lang="en-US" dirty="0" smtClean="0">
                <a:latin typeface="Times New Roman"/>
              </a:rPr>
              <a:t>3500–4100K: Cool or bright white light.</a:t>
            </a:r>
          </a:p>
          <a:p>
            <a:pPr marL="1371600" indent="-228600">
              <a:spcBef>
                <a:spcPts val="0"/>
              </a:spcBef>
              <a:spcAft>
                <a:spcPts val="0"/>
              </a:spcAft>
              <a:buFont typeface="Wingdings"/>
              <a:buChar char="§"/>
            </a:pPr>
            <a:r>
              <a:rPr lang="en-US" dirty="0" smtClean="0">
                <a:latin typeface="Times New Roman"/>
              </a:rPr>
              <a:t>5000–6500K: Natural or daylight.</a:t>
            </a:r>
          </a:p>
          <a:p>
            <a:pPr marL="724959" indent="-241653">
              <a:spcBef>
                <a:spcPts val="0"/>
              </a:spcBef>
              <a:spcAft>
                <a:spcPts val="0"/>
              </a:spcAft>
              <a:buFont typeface="Wingdings"/>
              <a:buChar char="§"/>
            </a:pPr>
            <a:endParaRPr lang="en-US" dirty="0" smtClean="0">
              <a:latin typeface="Times New Roman"/>
            </a:endParaRPr>
          </a:p>
          <a:p>
            <a:pPr marL="457200" indent="-228600">
              <a:spcBef>
                <a:spcPts val="0"/>
              </a:spcBef>
              <a:spcAft>
                <a:spcPts val="0"/>
              </a:spcAft>
              <a:buFont typeface="Symbol"/>
              <a:buChar char="·"/>
            </a:pPr>
            <a:r>
              <a:rPr lang="en-US" dirty="0" smtClean="0">
                <a:latin typeface="Times New Roman"/>
              </a:rPr>
              <a:t>Mercury – There is a small amount of mercury in each bulb. How small?</a:t>
            </a:r>
          </a:p>
          <a:p>
            <a:pPr>
              <a:spcBef>
                <a:spcPts val="1200"/>
              </a:spcBef>
              <a:spcAft>
                <a:spcPts val="317"/>
              </a:spcAft>
            </a:pPr>
            <a:r>
              <a:rPr lang="en-US" i="1" dirty="0" smtClean="0">
                <a:solidFill>
                  <a:srgbClr val="808080"/>
                </a:solidFill>
                <a:latin typeface="Times New Roman"/>
              </a:rPr>
              <a:t>Ask students if they have heard concerns about mercury in CFLs. </a:t>
            </a:r>
            <a:endParaRPr lang="en-US" dirty="0" smtClean="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i="1" dirty="0" smtClean="0">
                <a:latin typeface="Times New Roman"/>
              </a:rPr>
              <a:t>Base load: </a:t>
            </a:r>
            <a:r>
              <a:rPr lang="en-US" dirty="0" smtClean="0">
                <a:latin typeface="Times New Roman"/>
              </a:rPr>
              <a:t>The energy used by electric or gas appliances in a home that is not used for space conditioning, and therefore is not a seasonal load.</a:t>
            </a:r>
          </a:p>
          <a:p>
            <a:r>
              <a:rPr lang="en-US" dirty="0" smtClean="0">
                <a:latin typeface="Times New Roman"/>
              </a:rPr>
              <a:t>Typical measures include:</a:t>
            </a:r>
          </a:p>
          <a:p>
            <a:pPr marL="457200" indent="-228600">
              <a:spcBef>
                <a:spcPts val="0"/>
              </a:spcBef>
              <a:spcAft>
                <a:spcPts val="0"/>
              </a:spcAft>
              <a:buFont typeface="Symbol"/>
              <a:buChar char="·"/>
            </a:pPr>
            <a:r>
              <a:rPr lang="en-US" dirty="0" smtClean="0">
                <a:latin typeface="Times New Roman"/>
              </a:rPr>
              <a:t>Lighting retrofits–Replacing incandescent or halogen bulbs with </a:t>
            </a:r>
            <a:r>
              <a:rPr lang="en-US" b="1" i="1" dirty="0" smtClean="0">
                <a:latin typeface="Times New Roman"/>
              </a:rPr>
              <a:t>compact fluorescent lamps (CFLs).</a:t>
            </a:r>
          </a:p>
          <a:p>
            <a:pPr marL="457200" indent="-228600">
              <a:spcBef>
                <a:spcPts val="0"/>
              </a:spcBef>
              <a:spcAft>
                <a:spcPts val="0"/>
              </a:spcAft>
              <a:buFont typeface="Symbol"/>
              <a:buChar char="·"/>
            </a:pPr>
            <a:r>
              <a:rPr lang="en-US" dirty="0" smtClean="0">
                <a:latin typeface="Times New Roman"/>
              </a:rPr>
              <a:t>Refrigerator replacement.</a:t>
            </a:r>
          </a:p>
          <a:p>
            <a:pPr marL="457200" indent="-228600">
              <a:spcBef>
                <a:spcPts val="0"/>
              </a:spcBef>
              <a:spcAft>
                <a:spcPts val="0"/>
              </a:spcAft>
              <a:buFont typeface="Symbol"/>
              <a:buChar char="·"/>
            </a:pPr>
            <a:r>
              <a:rPr lang="en-US" dirty="0" smtClean="0">
                <a:latin typeface="Times New Roman"/>
              </a:rPr>
              <a:t>Water heater modification.</a:t>
            </a:r>
          </a:p>
          <a:p>
            <a:pPr marL="457200" indent="-228600">
              <a:spcBef>
                <a:spcPts val="0"/>
              </a:spcBef>
              <a:spcAft>
                <a:spcPts val="0"/>
              </a:spcAft>
              <a:buFont typeface="Symbol"/>
              <a:buChar char="·"/>
            </a:pPr>
            <a:r>
              <a:rPr lang="en-US" dirty="0" smtClean="0">
                <a:latin typeface="Times New Roman"/>
              </a:rPr>
              <a:t>Installation of low-flow fixtures, such as low-flow showerheads and faucet aerators.</a:t>
            </a:r>
          </a:p>
          <a:p>
            <a:pPr>
              <a:buFontTx/>
              <a:buChar char="•"/>
            </a:pPr>
            <a:endParaRPr lang="en-US" dirty="0" smtClean="0">
              <a:ea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smtClean="0">
                <a:latin typeface="Times New Roman"/>
              </a:rPr>
              <a:t>Most CFLs contain around 4 milligrams of mercury. The photo shows how small 4 milligrams is.</a:t>
            </a:r>
          </a:p>
          <a:p>
            <a:r>
              <a:rPr lang="en-US" dirty="0" smtClean="0">
                <a:latin typeface="Times New Roman"/>
              </a:rPr>
              <a:t>This mercury is of no danger to anyone unless the bulb breaks. If a bulb breaks, follow EPA’s clean-up guidelines:</a:t>
            </a:r>
          </a:p>
          <a:p>
            <a:pPr marL="457200" indent="-228600">
              <a:lnSpc>
                <a:spcPct val="110000"/>
              </a:lnSpc>
              <a:spcBef>
                <a:spcPts val="0"/>
              </a:spcBef>
              <a:spcAft>
                <a:spcPts val="0"/>
              </a:spcAft>
              <a:buFont typeface="Symbol"/>
              <a:buChar char="·"/>
            </a:pPr>
            <a:r>
              <a:rPr lang="en-US" dirty="0" smtClean="0">
                <a:latin typeface="Times New Roman"/>
              </a:rPr>
              <a:t>Get people (especially children and pregnant women) and animals out of the room.</a:t>
            </a:r>
          </a:p>
          <a:p>
            <a:pPr marL="457200" indent="-228600">
              <a:lnSpc>
                <a:spcPct val="110000"/>
              </a:lnSpc>
              <a:spcBef>
                <a:spcPts val="0"/>
              </a:spcBef>
              <a:spcAft>
                <a:spcPts val="0"/>
              </a:spcAft>
              <a:buFont typeface="Symbol"/>
              <a:buChar char="·"/>
            </a:pPr>
            <a:r>
              <a:rPr lang="en-US" dirty="0" smtClean="0">
                <a:latin typeface="Times New Roman"/>
              </a:rPr>
              <a:t>Open a window.</a:t>
            </a:r>
          </a:p>
          <a:p>
            <a:pPr marL="457200" indent="-228600">
              <a:lnSpc>
                <a:spcPct val="110000"/>
              </a:lnSpc>
              <a:spcBef>
                <a:spcPts val="0"/>
              </a:spcBef>
              <a:spcAft>
                <a:spcPts val="0"/>
              </a:spcAft>
              <a:buFont typeface="Symbol"/>
              <a:buChar char="·"/>
            </a:pPr>
            <a:r>
              <a:rPr lang="en-US" dirty="0" smtClean="0">
                <a:latin typeface="Times New Roman"/>
              </a:rPr>
              <a:t>Do not vacuum, as this will disperse the mercury into the air.</a:t>
            </a:r>
          </a:p>
          <a:p>
            <a:pPr marL="457200" indent="-228600">
              <a:lnSpc>
                <a:spcPct val="110000"/>
              </a:lnSpc>
              <a:spcBef>
                <a:spcPts val="0"/>
              </a:spcBef>
              <a:spcAft>
                <a:spcPts val="0"/>
              </a:spcAft>
              <a:buFont typeface="Symbol"/>
              <a:buChar char="·"/>
            </a:pPr>
            <a:r>
              <a:rPr lang="en-US" dirty="0" smtClean="0">
                <a:latin typeface="Times New Roman"/>
              </a:rPr>
              <a:t>Use cardboard to “sweep” fragments up. Use tape to pick up smaller pieces.</a:t>
            </a:r>
          </a:p>
          <a:p>
            <a:pPr marL="457200" indent="-228600">
              <a:lnSpc>
                <a:spcPct val="110000"/>
              </a:lnSpc>
              <a:spcBef>
                <a:spcPts val="0"/>
              </a:spcBef>
              <a:spcAft>
                <a:spcPts val="0"/>
              </a:spcAft>
              <a:buFont typeface="Symbol"/>
              <a:buChar char="·"/>
            </a:pPr>
            <a:r>
              <a:rPr lang="en-US" dirty="0" smtClean="0">
                <a:latin typeface="Times New Roman"/>
              </a:rPr>
              <a:t>Wipe the area with a damp paper towel and dispose of all clean-up materials in a closeable jar.</a:t>
            </a:r>
          </a:p>
          <a:p>
            <a:r>
              <a:rPr lang="en-US" dirty="0" smtClean="0">
                <a:latin typeface="Times New Roman"/>
              </a:rPr>
              <a:t>As with other fluorescent lighting, CFLs should be disposed of properly to avoid contaminating water supplies. </a:t>
            </a:r>
          </a:p>
          <a:p>
            <a:pPr marL="457200" indent="-228600">
              <a:buFont typeface="Symbol"/>
              <a:buChar char="·"/>
            </a:pPr>
            <a:r>
              <a:rPr lang="en-US" dirty="0" smtClean="0">
                <a:latin typeface="Times New Roman"/>
              </a:rPr>
              <a:t>Power plants release mercury when they produce electricity. Using CFLs to reduce electricity demand more than offsets the mercury in the bulb.</a:t>
            </a:r>
            <a:endParaRPr lang="en-US" dirty="0" smtClean="0">
              <a:ea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marL="48331">
              <a:spcBef>
                <a:spcPts val="0"/>
              </a:spcBef>
              <a:spcAft>
                <a:spcPts val="0"/>
              </a:spcAft>
            </a:pPr>
            <a:r>
              <a:rPr lang="en-US" dirty="0" smtClean="0">
                <a:latin typeface="Times New Roman"/>
              </a:rPr>
              <a:t>Replacement includes removal and </a:t>
            </a:r>
            <a:r>
              <a:rPr lang="en-US" b="1" i="1" dirty="0" smtClean="0">
                <a:latin typeface="Times New Roman"/>
              </a:rPr>
              <a:t>decommissioning </a:t>
            </a:r>
            <a:r>
              <a:rPr lang="en-US" dirty="0" smtClean="0">
                <a:latin typeface="Times New Roman"/>
              </a:rPr>
              <a:t>of the old unit to ensure it will not be plugged in again. Decommissioning includes removal, proper storage of refrigerants, and ideally, recycling of the refrigerator. All these expenses must be included in the cost for SIR calculations.</a:t>
            </a:r>
          </a:p>
          <a:p>
            <a:pPr marL="457200" indent="-228600">
              <a:spcAft>
                <a:spcPts val="0"/>
              </a:spcAft>
              <a:buFont typeface="Symbol"/>
              <a:buChar char="·"/>
            </a:pPr>
            <a:r>
              <a:rPr lang="en-US" dirty="0" smtClean="0">
                <a:latin typeface="Times New Roman"/>
              </a:rPr>
              <a:t>Refrigerator replacement is allowed only when it is cost-effective, i.e., SIR ≥ 1.</a:t>
            </a:r>
          </a:p>
          <a:p>
            <a:pPr marL="457200" indent="-228600">
              <a:spcBef>
                <a:spcPts val="0"/>
              </a:spcBef>
              <a:spcAft>
                <a:spcPts val="0"/>
              </a:spcAft>
              <a:buFont typeface="Symbol"/>
              <a:buChar char="·"/>
            </a:pPr>
            <a:r>
              <a:rPr lang="en-US" dirty="0" smtClean="0">
                <a:latin typeface="Times New Roman"/>
              </a:rPr>
              <a:t>Energy usage of the existing appliance is based on metering or data from a recognized database (</a:t>
            </a:r>
            <a:r>
              <a:rPr lang="en-US" b="1" i="1" dirty="0" smtClean="0">
                <a:latin typeface="Times New Roman"/>
              </a:rPr>
              <a:t>Association of Home Appliance Manufacturers (AHAM), </a:t>
            </a:r>
            <a:r>
              <a:rPr lang="en-US" dirty="0" smtClean="0">
                <a:latin typeface="Times New Roman"/>
              </a:rPr>
              <a:t>Home Energy, or WAP Refrigerator Guide) corrected for temperature and other factors. </a:t>
            </a:r>
          </a:p>
          <a:p>
            <a:pPr marL="457200" indent="-228600">
              <a:spcBef>
                <a:spcPts val="0"/>
              </a:spcBef>
              <a:spcAft>
                <a:spcPts val="0"/>
              </a:spcAft>
              <a:buFont typeface="Symbol"/>
              <a:buChar char="·"/>
            </a:pPr>
            <a:r>
              <a:rPr lang="en-US" dirty="0" smtClean="0">
                <a:latin typeface="Times New Roman"/>
              </a:rPr>
              <a:t>You must meter at least 10% of units, even if all units can be found in the database.</a:t>
            </a:r>
          </a:p>
          <a:p>
            <a:pPr marL="289984" indent="-241653"/>
            <a:endParaRPr lang="en-US" dirty="0" smtClean="0">
              <a:ea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ts val="0"/>
              </a:spcBef>
              <a:spcAft>
                <a:spcPts val="0"/>
              </a:spcAft>
            </a:pPr>
            <a:r>
              <a:rPr lang="en-US" dirty="0" smtClean="0">
                <a:latin typeface="Times New Roman"/>
              </a:rPr>
              <a:t>Older models are typically energy hogs.</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Worn gaskets make the unit run more often.</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You can guess the type of insulation by pushing on the door.</a:t>
            </a:r>
          </a:p>
          <a:p>
            <a:pPr marL="452438" lvl="1" indent="-223838">
              <a:spcBef>
                <a:spcPts val="0"/>
              </a:spcBef>
              <a:spcAft>
                <a:spcPts val="0"/>
              </a:spcAft>
              <a:buFont typeface="Symbol" pitchFamily="18" charset="2"/>
              <a:buChar char="·"/>
            </a:pPr>
            <a:r>
              <a:rPr lang="en-US" dirty="0" smtClean="0">
                <a:latin typeface="Times New Roman"/>
              </a:rPr>
              <a:t>If it pushes in easily, it is likely fiberglass and less efficient.</a:t>
            </a:r>
          </a:p>
          <a:p>
            <a:pPr marL="452438" indent="-223838">
              <a:spcBef>
                <a:spcPts val="0"/>
              </a:spcBef>
              <a:spcAft>
                <a:spcPts val="0"/>
              </a:spcAft>
              <a:buFont typeface="Symbol" pitchFamily="18" charset="2"/>
              <a:buChar char="·"/>
            </a:pPr>
            <a:r>
              <a:rPr lang="en-US" dirty="0" smtClean="0">
                <a:latin typeface="Times New Roman"/>
              </a:rPr>
              <a:t>If it does not push in easily, it is likely solid foam and more efficient.</a:t>
            </a:r>
          </a:p>
          <a:p>
            <a:pPr marL="48331">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If the unit is coppertone brown, avocado green, or harvest gold, replacements can be cost-effective. These colors were popular before current efficiency guidelines and typically indicate an older model.</a:t>
            </a:r>
          </a:p>
          <a:p>
            <a:endParaRPr lang="en-US" dirty="0" smtClean="0">
              <a:ea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xfrm>
            <a:off x="731520" y="4560570"/>
            <a:ext cx="5852160" cy="4326255"/>
          </a:xfrm>
          <a:noFill/>
        </p:spPr>
        <p:txBody>
          <a:bodyPr wrap="square" numCol="1" anchor="t" anchorCtr="0" compatLnSpc="1">
            <a:prstTxWarp prst="textNoShape">
              <a:avLst/>
            </a:prstTxWarp>
            <a:normAutofit/>
          </a:bodyPr>
          <a:lstStyle/>
          <a:p>
            <a:pPr>
              <a:spcBef>
                <a:spcPts val="0"/>
              </a:spcBef>
              <a:spcAft>
                <a:spcPts val="0"/>
              </a:spcAft>
            </a:pPr>
            <a:r>
              <a:rPr lang="en-US" dirty="0" smtClean="0">
                <a:latin typeface="Times New Roman"/>
              </a:rPr>
              <a:t>Findings from this study have not yet been replicated in other regions or formally adopted into WAP procedures, but they can help auditors more accurately predict energy usage of refrigerators based on approved databases. If relying on a database for usage, applying these corrections presents a more accurate picture of how much energy is being consumed. These corrections may help qualify units that will provide positive energy savings but wouldn’t have qualified based solely on the less accurate database figures.</a:t>
            </a:r>
            <a:br>
              <a:rPr lang="en-US" dirty="0" smtClean="0">
                <a:latin typeface="Times New Roman"/>
              </a:rPr>
            </a:br>
            <a:endParaRPr lang="en-US" dirty="0" smtClean="0">
              <a:latin typeface="Times New Roman"/>
            </a:endParaRPr>
          </a:p>
          <a:p>
            <a:pPr marL="457200" indent="-228600">
              <a:spcBef>
                <a:spcPts val="0"/>
              </a:spcBef>
              <a:spcAft>
                <a:spcPts val="0"/>
              </a:spcAft>
              <a:buFont typeface="Symbol"/>
              <a:buChar char="·"/>
            </a:pPr>
            <a:r>
              <a:rPr lang="en-US" dirty="0" smtClean="0">
                <a:latin typeface="Times New Roman"/>
              </a:rPr>
              <a:t>From June 2003 to May 2004, researchers monitored electricity usage and room temperature for two weeks of 160 existing units and 30 Energy Star qualified replacement units.</a:t>
            </a:r>
          </a:p>
          <a:p>
            <a:pPr marL="457200" indent="-228600">
              <a:spcBef>
                <a:spcPts val="0"/>
              </a:spcBef>
              <a:spcAft>
                <a:spcPts val="0"/>
              </a:spcAft>
              <a:buFont typeface="Symbol"/>
              <a:buChar char="·"/>
            </a:pPr>
            <a:r>
              <a:rPr lang="en-US" dirty="0" smtClean="0">
                <a:latin typeface="Times New Roman"/>
              </a:rPr>
              <a:t>In the Northeast, adding 11% to the DOE rating is a fairly good predictor of actual use if the unit is located in the living space (i.e., not in the unconditioned basement).</a:t>
            </a:r>
          </a:p>
          <a:p>
            <a:pPr>
              <a:spcBef>
                <a:spcPts val="0"/>
              </a:spcBef>
              <a:spcAft>
                <a:spcPts val="0"/>
              </a:spcAft>
            </a:pPr>
            <a:r>
              <a:rPr lang="en-US" dirty="0" smtClean="0">
                <a:latin typeface="Times New Roman"/>
              </a:rPr>
              <a:t/>
            </a:r>
            <a:br>
              <a:rPr lang="en-US" dirty="0" smtClean="0">
                <a:latin typeface="Times New Roman"/>
              </a:rPr>
            </a:br>
            <a:r>
              <a:rPr lang="en-US" dirty="0" smtClean="0">
                <a:latin typeface="Times New Roman"/>
              </a:rPr>
              <a:t>Other factors affect actual use. The table  in the PowerPoint slide summarizes the survey results.</a:t>
            </a:r>
          </a:p>
          <a:p>
            <a:pPr algn="ctr">
              <a:spcBef>
                <a:spcPts val="317"/>
              </a:spcBef>
              <a:spcAft>
                <a:spcPts val="317"/>
              </a:spcAft>
            </a:pPr>
            <a:endParaRPr lang="en-US" dirty="0" smtClean="0">
              <a:latin typeface="Times New Roman"/>
            </a:endParaRPr>
          </a:p>
          <a:p>
            <a:pPr>
              <a:spcBef>
                <a:spcPts val="317"/>
              </a:spcBef>
              <a:spcAft>
                <a:spcPts val="317"/>
              </a:spcAft>
            </a:pPr>
            <a:endParaRPr lang="en-US" baseline="30000" dirty="0" smtClean="0"/>
          </a:p>
          <a:p>
            <a:pPr>
              <a:spcBef>
                <a:spcPts val="317"/>
              </a:spcBef>
              <a:spcAft>
                <a:spcPts val="317"/>
              </a:spcAft>
            </a:pPr>
            <a:endParaRPr lang="en-US" baseline="30000" dirty="0" smtClean="0"/>
          </a:p>
          <a:p>
            <a:pPr>
              <a:spcBef>
                <a:spcPts val="317"/>
              </a:spcBef>
              <a:spcAft>
                <a:spcPts val="317"/>
              </a:spcAft>
            </a:pPr>
            <a:r>
              <a:rPr lang="en-US" sz="1000" baseline="30000" dirty="0" smtClean="0"/>
              <a:t>1</a:t>
            </a:r>
            <a:r>
              <a:rPr lang="en-US" sz="1000" dirty="0" smtClean="0"/>
              <a:t>Blasnik, Michael. Measurement and Verification of Residential Refrigerator Energy Use: Final Report: 2003-2004 Metering Study. 2004.</a:t>
            </a:r>
            <a:endParaRPr lang="en-US" dirty="0" smtClean="0">
              <a:ea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These are the formal rules for metering refrigerators:</a:t>
            </a:r>
          </a:p>
          <a:p>
            <a:pPr marL="460375" indent="-231775">
              <a:spcBef>
                <a:spcPts val="0"/>
              </a:spcBef>
              <a:spcAft>
                <a:spcPts val="0"/>
              </a:spcAft>
              <a:buFont typeface="Symbol"/>
              <a:buChar char="·"/>
            </a:pPr>
            <a:r>
              <a:rPr lang="en-US" dirty="0" smtClean="0">
                <a:latin typeface="Times New Roman"/>
              </a:rPr>
              <a:t>Meter for at least two hours.</a:t>
            </a:r>
          </a:p>
          <a:p>
            <a:pPr marL="460375" indent="-231775">
              <a:spcBef>
                <a:spcPts val="0"/>
              </a:spcBef>
              <a:spcAft>
                <a:spcPts val="0"/>
              </a:spcAft>
              <a:buFont typeface="Symbol"/>
              <a:buChar char="·"/>
            </a:pPr>
            <a:r>
              <a:rPr lang="en-US" dirty="0" smtClean="0">
                <a:latin typeface="Times New Roman"/>
              </a:rPr>
              <a:t>Disable the defrost cycle for the duration of the test.</a:t>
            </a:r>
          </a:p>
          <a:p>
            <a:pPr marL="460375" indent="-231775">
              <a:spcBef>
                <a:spcPts val="0"/>
              </a:spcBef>
              <a:spcAft>
                <a:spcPts val="0"/>
              </a:spcAft>
              <a:buFont typeface="Symbol"/>
              <a:buChar char="·"/>
            </a:pPr>
            <a:r>
              <a:rPr lang="en-US" dirty="0" smtClean="0">
                <a:latin typeface="Times New Roman"/>
              </a:rPr>
              <a:t>Adjust for temperature variation.</a:t>
            </a:r>
            <a:endParaRPr lang="en-US" dirty="0" smtClean="0">
              <a:ea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ts val="0"/>
              </a:spcBef>
              <a:spcAft>
                <a:spcPts val="0"/>
              </a:spcAft>
            </a:pPr>
            <a:r>
              <a:rPr lang="en-US" dirty="0" smtClean="0">
                <a:latin typeface="Times New Roman"/>
              </a:rPr>
              <a:t>There is debate over how long a refrigerator must be metered to accurately estimate annual energy use.</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One-hour tests are accurate within ±10% only 18 times out of 100.</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Three-hour tests increase that accuracy to 90 times out of 100.</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WAP currently recommends metering for at least 2 hours.</a:t>
            </a:r>
          </a:p>
          <a:p>
            <a:endParaRPr lang="en-US" dirty="0" smtClean="0">
              <a:ea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2"/>
          <p:cNvSpPr>
            <a:spLocks noGrp="1" noRot="1" noChangeAspect="1" noChangeArrowheads="1" noTextEdit="1"/>
          </p:cNvSpPr>
          <p:nvPr>
            <p:ph type="sldImg"/>
          </p:nvPr>
        </p:nvSpPr>
        <p:spPr bwMode="auto">
          <a:xfrm>
            <a:off x="1258888" y="722313"/>
            <a:ext cx="4797425" cy="3597275"/>
          </a:xfrm>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ts val="0"/>
              </a:spcBef>
              <a:spcAft>
                <a:spcPts val="0"/>
              </a:spcAft>
            </a:pPr>
            <a:r>
              <a:rPr lang="en-US" dirty="0" smtClean="0">
                <a:latin typeface="Times New Roman"/>
              </a:rPr>
              <a:t>Defrost cycles during metering can significantly affect the accuracy of results.</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Demand of 380 watts or more usually indicates the defrost heaters are on.</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If there is no defrost cycle during metering, add 8% to the metering results to account for the annual additional energy use due to the defrost cycle.</a:t>
            </a:r>
            <a:endParaRPr lang="en-US" dirty="0" smtClean="0">
              <a:ea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noRot="1" noChangeAspect="1" noChangeArrowheads="1" noTextEdit="1"/>
          </p:cNvSpPr>
          <p:nvPr>
            <p:ph type="sldImg"/>
          </p:nvPr>
        </p:nvSpPr>
        <p:spPr bwMode="auto">
          <a:xfrm>
            <a:off x="1258888" y="722313"/>
            <a:ext cx="4797425" cy="3597275"/>
          </a:xfrm>
          <a:noFill/>
          <a:ln>
            <a:solidFill>
              <a:srgbClr val="000000"/>
            </a:solidFill>
            <a:miter lim="800000"/>
            <a:headEnd/>
            <a:tailEnd/>
          </a:ln>
        </p:spPr>
      </p:sp>
      <p:sp>
        <p:nvSpPr>
          <p:cNvPr id="10342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To prepare for metering the refrigerator, advance the defrost timer through the defrost cycle. Metering should begin at the start of a “fresh” cycle with no risk of the defrost kicking in during the metering period.</a:t>
            </a:r>
          </a:p>
          <a:p>
            <a:r>
              <a:rPr lang="en-US" dirty="0" smtClean="0"/>
              <a:t>The </a:t>
            </a:r>
            <a:r>
              <a:rPr lang="en-US" b="1" i="1" dirty="0" smtClean="0"/>
              <a:t>Refrigerator Info Toolkit</a:t>
            </a:r>
            <a:r>
              <a:rPr lang="en-US" dirty="0" smtClean="0"/>
              <a:t> on www.waptac.org contains all of this information.</a:t>
            </a:r>
          </a:p>
          <a:p>
            <a:pPr eaLnBrk="1" hangingPunct="1">
              <a:spcBef>
                <a:spcPct val="0"/>
              </a:spcBef>
            </a:pPr>
            <a:endParaRPr lang="en-US" dirty="0" smtClean="0">
              <a:ea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2"/>
          <p:cNvSpPr>
            <a:spLocks noGrp="1" noRot="1" noChangeAspect="1" noChangeArrowheads="1" noTextEdit="1"/>
          </p:cNvSpPr>
          <p:nvPr>
            <p:ph type="sldImg"/>
          </p:nvPr>
        </p:nvSpPr>
        <p:spPr bwMode="auto">
          <a:xfrm>
            <a:off x="1258888" y="722313"/>
            <a:ext cx="4797425" cy="3597275"/>
          </a:xfrm>
          <a:noFill/>
          <a:ln>
            <a:solidFill>
              <a:srgbClr val="000000"/>
            </a:solidFill>
            <a:miter lim="800000"/>
            <a:headEnd/>
            <a:tailEnd/>
          </a:ln>
        </p:spPr>
      </p:sp>
      <p:sp>
        <p:nvSpPr>
          <p:cNvPr id="10445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These are the common places to look for the defrost timer:</a:t>
            </a:r>
          </a:p>
          <a:p>
            <a:pPr marL="457200" indent="-228600">
              <a:spcBef>
                <a:spcPts val="0"/>
              </a:spcBef>
              <a:spcAft>
                <a:spcPts val="0"/>
              </a:spcAft>
              <a:buFont typeface="Symbol"/>
              <a:buChar char="·"/>
            </a:pPr>
            <a:r>
              <a:rPr lang="en-US" dirty="0" smtClean="0">
                <a:latin typeface="Times New Roman"/>
              </a:rPr>
              <a:t>Behind the kickplate (most common).</a:t>
            </a:r>
          </a:p>
          <a:p>
            <a:pPr marL="457200" indent="-228600">
              <a:spcBef>
                <a:spcPts val="0"/>
              </a:spcBef>
              <a:spcAft>
                <a:spcPts val="0"/>
              </a:spcAft>
              <a:buFont typeface="Symbol"/>
              <a:buChar char="·"/>
            </a:pPr>
            <a:r>
              <a:rPr lang="en-US" dirty="0" smtClean="0">
                <a:latin typeface="Times New Roman"/>
              </a:rPr>
              <a:t>Behind the lighting panel.</a:t>
            </a:r>
          </a:p>
          <a:p>
            <a:pPr marL="457200" indent="-228600">
              <a:spcBef>
                <a:spcPts val="0"/>
              </a:spcBef>
              <a:spcAft>
                <a:spcPts val="0"/>
              </a:spcAft>
              <a:buFont typeface="Symbol"/>
              <a:buChar char="·"/>
            </a:pPr>
            <a:r>
              <a:rPr lang="en-US" dirty="0" smtClean="0">
                <a:latin typeface="Times New Roman"/>
              </a:rPr>
              <a:t>Inside the freezer of certain bottom-freezer models.</a:t>
            </a:r>
          </a:p>
          <a:p>
            <a:pPr marL="457200" indent="-228600">
              <a:spcBef>
                <a:spcPts val="0"/>
              </a:spcBef>
              <a:spcAft>
                <a:spcPts val="0"/>
              </a:spcAft>
              <a:buFont typeface="Symbol"/>
              <a:buChar char="·"/>
            </a:pPr>
            <a:r>
              <a:rPr lang="en-US" dirty="0" smtClean="0">
                <a:latin typeface="Times New Roman"/>
              </a:rPr>
              <a:t>On the rear of the refrigerator in a removable mounting box (less common).</a:t>
            </a:r>
          </a:p>
          <a:p>
            <a:r>
              <a:rPr lang="en-US" dirty="0" smtClean="0">
                <a:latin typeface="Times New Roman"/>
              </a:rPr>
              <a:t>This is also included in the toolkit. </a:t>
            </a:r>
            <a:endParaRPr lang="en-US" dirty="0" smtClean="0">
              <a:ea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2"/>
          <p:cNvSpPr>
            <a:spLocks noGrp="1" noRot="1" noChangeAspect="1" noChangeArrowheads="1" noTextEdit="1"/>
          </p:cNvSpPr>
          <p:nvPr>
            <p:ph type="sldImg"/>
          </p:nvPr>
        </p:nvSpPr>
        <p:spPr bwMode="auto">
          <a:xfrm>
            <a:off x="1258888" y="722313"/>
            <a:ext cx="4797425" cy="3597275"/>
          </a:xfrm>
          <a:noFill/>
          <a:ln>
            <a:solidFill>
              <a:srgbClr val="000000"/>
            </a:solidFill>
            <a:miter lim="800000"/>
            <a:headEnd/>
            <a:tailEnd/>
          </a:ln>
        </p:spPr>
      </p:sp>
      <p:sp>
        <p:nvSpPr>
          <p:cNvPr id="1054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48331">
              <a:spcBef>
                <a:spcPts val="0"/>
              </a:spcBef>
              <a:spcAft>
                <a:spcPts val="0"/>
              </a:spcAft>
            </a:pPr>
            <a:r>
              <a:rPr lang="en-US" dirty="0" smtClean="0">
                <a:latin typeface="Times New Roman"/>
              </a:rPr>
              <a:t>Use a broad-tipped screwdriver to advance past the defrost cycle for metering purposes.</a:t>
            </a:r>
          </a:p>
          <a:p>
            <a:pPr marL="48331">
              <a:spcBef>
                <a:spcPts val="0"/>
              </a:spcBef>
              <a:spcAft>
                <a:spcPts val="0"/>
              </a:spcAft>
            </a:pPr>
            <a:endParaRPr lang="en-US" dirty="0" smtClean="0">
              <a:latin typeface="Times New Roman"/>
            </a:endParaRPr>
          </a:p>
          <a:p>
            <a:pPr marL="48331">
              <a:spcBef>
                <a:spcPts val="0"/>
              </a:spcBef>
              <a:spcAft>
                <a:spcPts val="0"/>
              </a:spcAft>
            </a:pPr>
            <a:r>
              <a:rPr lang="en-US" dirty="0" smtClean="0">
                <a:latin typeface="Times New Roman"/>
              </a:rPr>
              <a:t>Some timers have a defrost cycle every 180 degrees. In others, it’s every 360 degrees.</a:t>
            </a:r>
          </a:p>
          <a:p>
            <a:pPr marL="48331">
              <a:spcBef>
                <a:spcPts val="0"/>
              </a:spcBef>
              <a:spcAft>
                <a:spcPts val="0"/>
              </a:spcAft>
            </a:pPr>
            <a:endParaRPr lang="en-US" dirty="0" smtClean="0">
              <a:latin typeface="Times New Roman"/>
            </a:endParaRPr>
          </a:p>
          <a:p>
            <a:pPr marL="48331">
              <a:spcBef>
                <a:spcPts val="0"/>
              </a:spcBef>
              <a:spcAft>
                <a:spcPts val="0"/>
              </a:spcAft>
            </a:pPr>
            <a:r>
              <a:rPr lang="en-US" dirty="0" smtClean="0">
                <a:latin typeface="Times New Roman"/>
              </a:rPr>
              <a:t>Remember to add 8% to metered results to account for regular defrost cycles.</a:t>
            </a:r>
            <a:endParaRPr lang="en-US" dirty="0" smtClean="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This graph shows the percent of total energy costs by end use of income eligible households.</a:t>
            </a:r>
          </a:p>
          <a:p>
            <a:r>
              <a:rPr lang="en-US" dirty="0" smtClean="0">
                <a:latin typeface="Times New Roman"/>
              </a:rPr>
              <a:t>Space heating and cooling make up 39% of the energy use in weatherization-eligible homes. That means 61% of the total energy use is base load and can be reduced by modifying or replacing existing appliances to increase efficiency. </a:t>
            </a:r>
          </a:p>
          <a:p>
            <a:endParaRPr lang="en-US" dirty="0" smtClean="0">
              <a:ea typeface="ＭＳ Ｐゴシック"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After metering, the auditor must apply corrections to account for temperature variations. If the unit is metered on an uncommonly hot day, it appears to use much more energy annually than it actually does.</a:t>
            </a:r>
          </a:p>
          <a:p>
            <a:pPr marL="457200" indent="-228600">
              <a:spcBef>
                <a:spcPts val="0"/>
              </a:spcBef>
              <a:spcAft>
                <a:spcPts val="0"/>
              </a:spcAft>
              <a:buFont typeface="Symbol"/>
              <a:buChar char="·"/>
            </a:pPr>
            <a:r>
              <a:rPr lang="en-US" dirty="0" smtClean="0">
                <a:latin typeface="Times New Roman"/>
              </a:rPr>
              <a:t>The Delta T between the inside of the refrigerator and the ambient air affects efficiency: 2.25% to 2.5% per °F.</a:t>
            </a:r>
          </a:p>
          <a:p>
            <a:pPr marL="457200" indent="-228600">
              <a:spcBef>
                <a:spcPts val="0"/>
              </a:spcBef>
              <a:spcAft>
                <a:spcPts val="0"/>
              </a:spcAft>
              <a:buFont typeface="Symbol"/>
              <a:buChar char="·"/>
            </a:pPr>
            <a:r>
              <a:rPr lang="en-US" dirty="0" smtClean="0">
                <a:latin typeface="Times New Roman"/>
              </a:rPr>
              <a:t>To calculate the correction factor, multiply the temperature difference by 2.5%. </a:t>
            </a:r>
          </a:p>
          <a:p>
            <a:pPr marL="457200" indent="-228600">
              <a:spcBef>
                <a:spcPts val="0"/>
              </a:spcBef>
              <a:spcAft>
                <a:spcPts val="0"/>
              </a:spcAft>
              <a:buFont typeface="Symbol"/>
              <a:buChar char="·"/>
            </a:pPr>
            <a:r>
              <a:rPr lang="en-US" dirty="0" smtClean="0">
                <a:latin typeface="Times New Roman"/>
              </a:rPr>
              <a:t>If the kitchen is cooler than normal during metering, add the correction. If warmer, subtract. For example, if the kitchen is normally 72°F, but the temperature is 66°F during metering:</a:t>
            </a:r>
          </a:p>
          <a:p>
            <a:pPr marL="914400" lvl="1" indent="-228600">
              <a:spcBef>
                <a:spcPts val="0"/>
              </a:spcBef>
              <a:spcAft>
                <a:spcPts val="0"/>
              </a:spcAft>
              <a:buFont typeface="Courier New"/>
              <a:buChar char="o"/>
            </a:pPr>
            <a:r>
              <a:rPr lang="en-US" dirty="0" smtClean="0">
                <a:latin typeface="Times New Roman"/>
              </a:rPr>
              <a:t>1+ (2.5% x (72°F - 66°F)) = 1+ (0.025 x 6) = 1.15</a:t>
            </a:r>
          </a:p>
          <a:p>
            <a:pPr>
              <a:spcBef>
                <a:spcPts val="1200"/>
              </a:spcBef>
            </a:pPr>
            <a:r>
              <a:rPr lang="en-US" i="1" dirty="0" smtClean="0">
                <a:solidFill>
                  <a:srgbClr val="808080"/>
                </a:solidFill>
                <a:latin typeface="Times New Roman"/>
              </a:rPr>
              <a:t>Click to highlight the resulting correction factor: 1.15</a:t>
            </a:r>
          </a:p>
          <a:p>
            <a:pPr marL="457200" indent="-228600">
              <a:buFont typeface="Symbol"/>
              <a:buChar char="·"/>
            </a:pPr>
            <a:r>
              <a:rPr lang="en-US" dirty="0" smtClean="0">
                <a:latin typeface="Times New Roman"/>
              </a:rPr>
              <a:t>Multiply the metered annual usage by 1.15 to get a more accurate picture of energy consumption, since the house is typically warmer than when metering occurred.</a:t>
            </a:r>
            <a:endParaRPr lang="en-US" dirty="0" smtClean="0">
              <a:ea typeface="ＭＳ Ｐゴシック"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Here is the complete calculation converting meter reading to annual estimated usage. In this calculation, we assume that interior temperatures were typical during metering, so there is no temperature adjustment. </a:t>
            </a:r>
          </a:p>
          <a:p>
            <a:pPr marL="3175"/>
            <a:r>
              <a:rPr lang="en-US" i="1" dirty="0" smtClean="0">
                <a:solidFill>
                  <a:srgbClr val="808080"/>
                </a:solidFill>
                <a:latin typeface="Times New Roman"/>
              </a:rPr>
              <a:t>Walk through the calculation. Divide metered usage by the duration of metering, in minutes, and then multiply by 60 to get hourly usage. Multiply that by 8,760 hours a year to get annual usage. Divide this number by 0.882 because the crew asks the client to not open the refrigerator during metering, but normally the refrigerator would be opened and closed occasionally, resulting in higher energy use.</a:t>
            </a:r>
            <a:r>
              <a:rPr lang="en-US" i="1" baseline="30000" dirty="0" smtClean="0">
                <a:solidFill>
                  <a:srgbClr val="808080"/>
                </a:solidFill>
                <a:latin typeface="Times New Roman"/>
              </a:rPr>
              <a:t>2</a:t>
            </a:r>
          </a:p>
          <a:p>
            <a:pPr marL="289984"/>
            <a:endParaRPr lang="en-US" i="1" baseline="30000" dirty="0" smtClean="0">
              <a:solidFill>
                <a:srgbClr val="808080"/>
              </a:solidFill>
              <a:latin typeface="Times New Roman"/>
            </a:endParaRPr>
          </a:p>
          <a:p>
            <a:pPr marL="289984"/>
            <a:endParaRPr lang="en-US" i="1" baseline="30000" dirty="0" smtClean="0">
              <a:solidFill>
                <a:srgbClr val="808080"/>
              </a:solidFill>
              <a:latin typeface="Times New Roman"/>
            </a:endParaRPr>
          </a:p>
          <a:p>
            <a:pPr marL="289984"/>
            <a:endParaRPr lang="en-US" i="1" baseline="30000" dirty="0" smtClean="0">
              <a:solidFill>
                <a:srgbClr val="808080"/>
              </a:solidFill>
              <a:latin typeface="Times New Roman"/>
            </a:endParaRPr>
          </a:p>
          <a:p>
            <a:pPr marL="289984"/>
            <a:endParaRPr lang="en-US" i="1" baseline="30000" dirty="0" smtClean="0">
              <a:solidFill>
                <a:srgbClr val="808080"/>
              </a:solidFill>
              <a:latin typeface="Arial"/>
            </a:endParaRPr>
          </a:p>
          <a:p>
            <a:pPr marL="0" lvl="1"/>
            <a:r>
              <a:rPr lang="en-US" sz="1000" dirty="0" smtClean="0"/>
              <a:t> </a:t>
            </a:r>
            <a:r>
              <a:rPr lang="en-US" sz="1000" baseline="30000" dirty="0" smtClean="0"/>
              <a:t>2</a:t>
            </a:r>
            <a:r>
              <a:rPr lang="en-US" sz="1000" dirty="0" smtClean="0"/>
              <a:t>Correction factor thanks to John Proctor, PE, Proctor Engineering Group.</a:t>
            </a:r>
          </a:p>
          <a:p>
            <a:endParaRPr lang="en-US" b="1" u="sng" dirty="0" smtClean="0">
              <a:latin typeface="Arial"/>
            </a:endParaRPr>
          </a:p>
          <a:p>
            <a:endParaRPr lang="en-US" dirty="0" smtClean="0">
              <a:ea typeface="ＭＳ Ｐゴシック"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It is not always possible to meter the refrigerator.</a:t>
            </a:r>
          </a:p>
          <a:p>
            <a:pPr lvl="1" indent="-228600">
              <a:spcBef>
                <a:spcPts val="0"/>
              </a:spcBef>
              <a:spcAft>
                <a:spcPts val="0"/>
              </a:spcAft>
              <a:buFont typeface="Symbol"/>
              <a:buChar char="·"/>
            </a:pPr>
            <a:r>
              <a:rPr lang="en-US" dirty="0" smtClean="0">
                <a:latin typeface="Times New Roman"/>
              </a:rPr>
              <a:t>Sometimes you can’t move the fridge without damaging the floor.</a:t>
            </a:r>
          </a:p>
          <a:p>
            <a:pPr marL="457200" indent="-228600">
              <a:spcBef>
                <a:spcPts val="0"/>
              </a:spcBef>
              <a:spcAft>
                <a:spcPts val="0"/>
              </a:spcAft>
              <a:buFont typeface="Symbol"/>
              <a:buChar char="·"/>
            </a:pPr>
            <a:r>
              <a:rPr lang="en-US" dirty="0" smtClean="0">
                <a:latin typeface="Times New Roman"/>
              </a:rPr>
              <a:t>It may be difficult to access the fridge due to cabinets, furniture, stove, etc.</a:t>
            </a:r>
          </a:p>
          <a:p>
            <a:pPr marL="457200" indent="-228600">
              <a:spcBef>
                <a:spcPts val="0"/>
              </a:spcBef>
              <a:spcAft>
                <a:spcPts val="0"/>
              </a:spcAft>
              <a:buFont typeface="Symbol"/>
              <a:buChar char="·"/>
            </a:pPr>
            <a:r>
              <a:rPr lang="en-US" dirty="0" smtClean="0">
                <a:latin typeface="Times New Roman"/>
              </a:rPr>
              <a:t>The receptacle is suspect, i.e., it won’t plug into the metering device or appears unsafe. </a:t>
            </a:r>
          </a:p>
          <a:p>
            <a:r>
              <a:rPr lang="en-US" dirty="0" smtClean="0">
                <a:latin typeface="Times New Roman"/>
              </a:rPr>
              <a:t>When metering is not possible, use the AHAM database for energy use of existing refrigerators.</a:t>
            </a:r>
          </a:p>
          <a:p>
            <a:r>
              <a:rPr lang="en-US" dirty="0" smtClean="0">
                <a:latin typeface="Times New Roman"/>
              </a:rPr>
              <a:t>If the refrigerator cannot be found in the database, use the chart from Appendix B of the Refrigerator Info Toolkit to translate model and serial numbers to date of manufacture. Generally speaking, if the refrigerator was made in 2003 or later, it will not qualify for replacement.</a:t>
            </a:r>
            <a:endParaRPr lang="en-US" dirty="0" smtClean="0">
              <a:ea typeface="ＭＳ Ｐゴシック"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When relying on the database, adjust for the decline in performance over time.</a:t>
            </a:r>
          </a:p>
          <a:p>
            <a:pPr marL="457200" indent="-228600">
              <a:spcBef>
                <a:spcPts val="0"/>
              </a:spcBef>
              <a:spcAft>
                <a:spcPts val="0"/>
              </a:spcAft>
              <a:buFont typeface="Symbol"/>
              <a:buChar char="·"/>
            </a:pPr>
            <a:r>
              <a:rPr lang="en-US" dirty="0" smtClean="0">
                <a:latin typeface="Times New Roman"/>
              </a:rPr>
              <a:t>Refrigerator efficiency degrades between 1% and 2% per year of operation.</a:t>
            </a:r>
          </a:p>
          <a:p>
            <a:pPr marL="457200" indent="-228600">
              <a:spcBef>
                <a:spcPts val="0"/>
              </a:spcBef>
              <a:spcAft>
                <a:spcPts val="0"/>
              </a:spcAft>
              <a:buFont typeface="Symbol"/>
              <a:buChar char="·"/>
            </a:pPr>
            <a:r>
              <a:rPr lang="en-US" dirty="0" smtClean="0">
                <a:latin typeface="Times New Roman"/>
              </a:rPr>
              <a:t>The approved computerized audit tools accounts for this in the audit.</a:t>
            </a:r>
          </a:p>
          <a:p>
            <a:pPr marL="457200" indent="-228600">
              <a:spcBef>
                <a:spcPts val="0"/>
              </a:spcBef>
              <a:spcAft>
                <a:spcPts val="0"/>
              </a:spcAft>
              <a:buFont typeface="Symbol"/>
              <a:buChar char="·"/>
            </a:pPr>
            <a:r>
              <a:rPr lang="en-US" dirty="0" smtClean="0">
                <a:latin typeface="Times New Roman"/>
              </a:rPr>
              <a:t>When using the database instead of metering, correct for the age of the appliance.</a:t>
            </a:r>
          </a:p>
          <a:p>
            <a:pPr marL="289984" indent="-241653"/>
            <a:endParaRPr lang="en-US" dirty="0" smtClean="0">
              <a:ea typeface="ＭＳ Ｐゴシック"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2"/>
          <p:cNvSpPr>
            <a:spLocks noGrp="1" noRot="1" noChangeAspect="1" noChangeArrowheads="1" noTextEdit="1"/>
          </p:cNvSpPr>
          <p:nvPr>
            <p:ph type="sldImg"/>
          </p:nvPr>
        </p:nvSpPr>
        <p:spPr bwMode="auto">
          <a:xfrm>
            <a:off x="1258888" y="722313"/>
            <a:ext cx="4797425" cy="3597275"/>
          </a:xfrm>
          <a:noFill/>
          <a:ln>
            <a:solidFill>
              <a:srgbClr val="000000"/>
            </a:solidFill>
            <a:miter lim="800000"/>
            <a:headEnd/>
            <a:tailEnd/>
          </a:ln>
        </p:spPr>
      </p:sp>
      <p:sp>
        <p:nvSpPr>
          <p:cNvPr id="11059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Chart: Energy use of a 15-cubic-foot Maytag refrigerator.</a:t>
            </a:r>
            <a:r>
              <a:rPr lang="en-US" baseline="30000" dirty="0" smtClean="0">
                <a:latin typeface="Times New Roman"/>
              </a:rPr>
              <a:t>3</a:t>
            </a:r>
          </a:p>
          <a:p>
            <a:r>
              <a:rPr lang="en-US" dirty="0" smtClean="0">
                <a:latin typeface="Times New Roman"/>
              </a:rPr>
              <a:t>Some refrigerators may not qualify for replacement under the WAP, but changing the settings can result in noticeable energy savings for the client.</a:t>
            </a:r>
          </a:p>
          <a:p>
            <a:r>
              <a:rPr lang="en-US" dirty="0" smtClean="0">
                <a:latin typeface="Times New Roman"/>
              </a:rPr>
              <a:t>In a hot climate with an ambient temperature of 90</a:t>
            </a:r>
            <a:r>
              <a:rPr lang="en-US" dirty="0" smtClean="0">
                <a:latin typeface="Times New Roman"/>
                <a:sym typeface="Symbol"/>
              </a:rPr>
              <a:t>F, changing the fresh food compartment setting from 36.4F to 43.9F (-9.1F up to 12.4F for the freezer) will save the client over 200 kWh/year.</a:t>
            </a:r>
          </a:p>
          <a:p>
            <a:endParaRPr lang="en-US" dirty="0" smtClean="0">
              <a:ea typeface="ＭＳ Ｐゴシック" charset="-128"/>
            </a:endParaRPr>
          </a:p>
          <a:p>
            <a:endParaRPr lang="en-US" dirty="0" smtClean="0">
              <a:ea typeface="ＭＳ Ｐゴシック" charset="-128"/>
            </a:endParaRPr>
          </a:p>
          <a:p>
            <a:r>
              <a:rPr lang="en-US" sz="1000" baseline="30000" dirty="0" smtClean="0">
                <a:ea typeface="ＭＳ Ｐゴシック" charset="-128"/>
              </a:rPr>
              <a:t>3</a:t>
            </a:r>
            <a:r>
              <a:rPr lang="en-US" sz="1000" dirty="0" smtClean="0"/>
              <a:t> Larry Kinney, E Source, Boulder, CO, 2001. </a:t>
            </a:r>
            <a:endParaRPr lang="en-US" sz="1000" baseline="30000" dirty="0" smtClean="0">
              <a:ea typeface="ＭＳ Ｐゴシック"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ts val="0"/>
              </a:spcBef>
              <a:spcAft>
                <a:spcPts val="0"/>
              </a:spcAft>
            </a:pPr>
            <a:r>
              <a:rPr lang="en-US" dirty="0" smtClean="0">
                <a:latin typeface="Times New Roman"/>
              </a:rPr>
              <a:t>Replacement refrigerators must comply with UL 250. This label reflects compliance with federal regulations.</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Dispose of old units according to the Clean Air Act of 1990, section 608, as amended by 40 CFR 82, 5/14/93. </a:t>
            </a:r>
          </a:p>
          <a:p>
            <a:pPr marL="548640" lvl="1" indent="-241653">
              <a:spcBef>
                <a:spcPts val="0"/>
              </a:spcBef>
              <a:spcAft>
                <a:spcPts val="0"/>
              </a:spcAft>
              <a:buFont typeface="Symbol" pitchFamily="18" charset="2"/>
              <a:buChar char="·"/>
            </a:pPr>
            <a:r>
              <a:rPr lang="en-US" dirty="0" smtClean="0">
                <a:latin typeface="Times New Roman"/>
              </a:rPr>
              <a:t>The old unit may not remain at the client’s home or go to another home. The purpose of replacing inefficient refrigerators is to get them off the grid.</a:t>
            </a:r>
          </a:p>
          <a:p>
            <a:pPr marL="548640" lvl="1" indent="-241653">
              <a:spcBef>
                <a:spcPts val="0"/>
              </a:spcBef>
              <a:spcAft>
                <a:spcPts val="0"/>
              </a:spcAft>
              <a:buFont typeface="Symbol" pitchFamily="18" charset="2"/>
              <a:buChar char="·"/>
            </a:pPr>
            <a:r>
              <a:rPr lang="en-US" dirty="0" smtClean="0">
                <a:latin typeface="Times New Roman"/>
              </a:rPr>
              <a:t>Decommissioning is necessary to ensure that the WAP doesn’t inadvertently create a black market in second-hand refrigerators.</a:t>
            </a:r>
          </a:p>
          <a:p>
            <a:pPr marL="48331">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The cost of disposal, if any, should be reflected in the SIR calculation.</a:t>
            </a:r>
            <a:endParaRPr lang="en-US" dirty="0" smtClean="0">
              <a:ea typeface="ＭＳ Ｐゴシック"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This table shows estimated energy savings from cleaning a refrigerator coil. </a:t>
            </a:r>
          </a:p>
          <a:p>
            <a:pPr marL="457200" indent="-228600">
              <a:spcBef>
                <a:spcPts val="0"/>
              </a:spcBef>
              <a:spcAft>
                <a:spcPts val="0"/>
              </a:spcAft>
              <a:buFont typeface="Symbol"/>
              <a:buChar char="·"/>
            </a:pPr>
            <a:r>
              <a:rPr lang="en-US" dirty="0" smtClean="0">
                <a:latin typeface="Times New Roman"/>
              </a:rPr>
              <a:t>Even if replacement is not an option, some savings are possible. </a:t>
            </a:r>
          </a:p>
          <a:p>
            <a:pPr marL="457200" indent="-228600">
              <a:spcBef>
                <a:spcPts val="0"/>
              </a:spcBef>
              <a:spcAft>
                <a:spcPts val="0"/>
              </a:spcAft>
              <a:buFont typeface="Symbol"/>
              <a:buChar char="·"/>
            </a:pPr>
            <a:r>
              <a:rPr lang="en-US" dirty="0" smtClean="0">
                <a:latin typeface="Times New Roman"/>
              </a:rPr>
              <a:t>The refrigerator will function more efficiently if the coil is clean and has a few inches of air space around it (i.e., it’s not pushed right up to the wall).</a:t>
            </a:r>
          </a:p>
          <a:p>
            <a:pPr marL="457200" indent="-228600">
              <a:spcBef>
                <a:spcPts val="0"/>
              </a:spcBef>
              <a:spcAft>
                <a:spcPts val="0"/>
              </a:spcAft>
              <a:buFont typeface="Symbol"/>
              <a:buChar char="·"/>
            </a:pPr>
            <a:r>
              <a:rPr lang="en-US" dirty="0" smtClean="0">
                <a:latin typeface="Times New Roman"/>
              </a:rPr>
              <a:t>If the coil has never been cleaned, doing so could save up to 200 kWh/yr!</a:t>
            </a:r>
          </a:p>
          <a:p>
            <a:pPr marL="909638" lvl="1" indent="-223838">
              <a:spcBef>
                <a:spcPts val="0"/>
              </a:spcBef>
              <a:spcAft>
                <a:spcPts val="0"/>
              </a:spcAft>
              <a:buFont typeface="Courier New"/>
              <a:buChar char="o"/>
            </a:pPr>
            <a:r>
              <a:rPr lang="en-US" dirty="0" smtClean="0">
                <a:latin typeface="Times New Roman"/>
              </a:rPr>
              <a:t>Clean coils with the long, flat attachment on a vacuum cleaner and/or a long brush, similar to a bottlebrush.</a:t>
            </a:r>
          </a:p>
          <a:p>
            <a:pPr marL="909638" indent="-223838">
              <a:spcBef>
                <a:spcPts val="0"/>
              </a:spcBef>
              <a:spcAft>
                <a:spcPts val="0"/>
              </a:spcAft>
              <a:buFont typeface="Courier New"/>
              <a:buChar char="o"/>
            </a:pPr>
            <a:r>
              <a:rPr lang="en-US" dirty="0" smtClean="0">
                <a:latin typeface="Times New Roman"/>
              </a:rPr>
              <a:t>Turn the refrigerator off before cleaning the coils. If it is built-in, turn off the circuit at the breaker.</a:t>
            </a:r>
            <a:endParaRPr lang="en-US" dirty="0" smtClean="0">
              <a:ea typeface="ＭＳ Ｐゴシック"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ts val="0"/>
              </a:spcBef>
              <a:spcAft>
                <a:spcPts val="0"/>
              </a:spcAft>
            </a:pPr>
            <a:r>
              <a:rPr lang="en-US" dirty="0" smtClean="0">
                <a:latin typeface="Times New Roman"/>
              </a:rPr>
              <a:t>Assess the condition of the appliance.</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Test the draft of gas water heaters. (For more detail, refer to the Combustion Appliance section of this curriculum)</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Adjust the set temperature and insulate the tank and the first six feet of pipes if the tank is in good working order.</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Replace the unit if needed.</a:t>
            </a:r>
            <a:endParaRPr lang="en-US" dirty="0" smtClean="0">
              <a:ea typeface="ＭＳ Ｐゴシック"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Assess the condition of the water heater to determine if a replacement might be necessary as a health and safety measure. Is the tank:</a:t>
            </a:r>
          </a:p>
          <a:p>
            <a:pPr marL="514350" indent="-285750">
              <a:spcBef>
                <a:spcPts val="0"/>
              </a:spcBef>
              <a:spcAft>
                <a:spcPts val="0"/>
              </a:spcAft>
              <a:buFont typeface="Symbol"/>
              <a:buChar char="·"/>
            </a:pPr>
            <a:r>
              <a:rPr lang="en-US" dirty="0" smtClean="0">
                <a:latin typeface="Times New Roman"/>
              </a:rPr>
              <a:t>Damaged? </a:t>
            </a:r>
          </a:p>
          <a:p>
            <a:pPr marL="514350" indent="-285750">
              <a:spcBef>
                <a:spcPts val="0"/>
              </a:spcBef>
              <a:spcAft>
                <a:spcPts val="0"/>
              </a:spcAft>
              <a:buFont typeface="Symbol"/>
              <a:buChar char="·"/>
            </a:pPr>
            <a:r>
              <a:rPr lang="en-US" dirty="0" smtClean="0">
                <a:latin typeface="Times New Roman"/>
              </a:rPr>
              <a:t>Rusty or corroded?</a:t>
            </a:r>
          </a:p>
          <a:p>
            <a:pPr marL="514350" indent="-285750">
              <a:spcBef>
                <a:spcPts val="0"/>
              </a:spcBef>
              <a:spcAft>
                <a:spcPts val="0"/>
              </a:spcAft>
              <a:buFont typeface="Symbol"/>
              <a:buChar char="·"/>
            </a:pPr>
            <a:r>
              <a:rPr lang="en-US" dirty="0" smtClean="0">
                <a:latin typeface="Times New Roman"/>
              </a:rPr>
              <a:t>Leaking?</a:t>
            </a:r>
            <a:endParaRPr lang="en-US" dirty="0" smtClean="0">
              <a:ea typeface="ＭＳ Ｐゴシック"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Many clients have the temperature set as high as 140</a:t>
            </a:r>
            <a:r>
              <a:rPr lang="en-US" dirty="0" smtClean="0">
                <a:latin typeface="Times New Roman"/>
                <a:sym typeface="Symbol"/>
              </a:rPr>
              <a:t>F, though 120F is adequate for most homes. The lower temperature saves energy and prevents scalding. </a:t>
            </a:r>
          </a:p>
          <a:p>
            <a:pPr marL="457200" indent="-228600">
              <a:spcBef>
                <a:spcPts val="0"/>
              </a:spcBef>
              <a:spcAft>
                <a:spcPts val="0"/>
              </a:spcAft>
              <a:buFont typeface="Symbol"/>
              <a:buChar char="·"/>
            </a:pPr>
            <a:r>
              <a:rPr lang="en-US" dirty="0" smtClean="0">
                <a:latin typeface="Times New Roman"/>
              </a:rPr>
              <a:t>Mark the original position of the dial. The labeling around the dial can be off, so it’s important to mark a reference point before changing anything.</a:t>
            </a:r>
          </a:p>
          <a:p>
            <a:pPr marL="457200" indent="-228600">
              <a:spcBef>
                <a:spcPts val="0"/>
              </a:spcBef>
              <a:spcAft>
                <a:spcPts val="0"/>
              </a:spcAft>
              <a:buFont typeface="Symbol"/>
              <a:buChar char="·"/>
            </a:pPr>
            <a:r>
              <a:rPr lang="en-US" dirty="0" smtClean="0">
                <a:latin typeface="Times New Roman"/>
              </a:rPr>
              <a:t>Verify the water temperature. Run water from the hot tap closest to the water heater to measure.</a:t>
            </a:r>
          </a:p>
          <a:p>
            <a:pPr marL="457200" indent="-228600">
              <a:spcBef>
                <a:spcPts val="0"/>
              </a:spcBef>
              <a:spcAft>
                <a:spcPts val="0"/>
              </a:spcAft>
              <a:buFont typeface="Symbol"/>
              <a:buChar char="·"/>
            </a:pPr>
            <a:r>
              <a:rPr lang="en-US" dirty="0" smtClean="0">
                <a:latin typeface="Times New Roman"/>
              </a:rPr>
              <a:t>Set back to 120</a:t>
            </a:r>
            <a:r>
              <a:rPr lang="en-US" dirty="0" smtClean="0">
                <a:latin typeface="Times New Roman"/>
                <a:sym typeface="Symbol"/>
              </a:rPr>
              <a:t>F.</a:t>
            </a:r>
          </a:p>
          <a:p>
            <a:pPr marL="457200" indent="-228600">
              <a:spcBef>
                <a:spcPts val="0"/>
              </a:spcBef>
              <a:spcAft>
                <a:spcPts val="0"/>
              </a:spcAft>
              <a:buFont typeface="Symbol"/>
              <a:buChar char="·"/>
            </a:pPr>
            <a:r>
              <a:rPr lang="en-US" dirty="0" smtClean="0">
                <a:latin typeface="Times New Roman"/>
              </a:rPr>
              <a:t>Adjust as needed.</a:t>
            </a:r>
            <a:endParaRPr lang="en-US" dirty="0" smtClean="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ts val="0"/>
              </a:spcBef>
              <a:spcAft>
                <a:spcPts val="0"/>
              </a:spcAft>
            </a:pPr>
            <a:r>
              <a:rPr lang="en-US" dirty="0" smtClean="0">
                <a:latin typeface="Times New Roman"/>
              </a:rPr>
              <a:t>These are two reasons to target electric base loads:</a:t>
            </a:r>
          </a:p>
          <a:p>
            <a:pPr marL="457200" indent="-228600">
              <a:spcAft>
                <a:spcPts val="0"/>
              </a:spcAft>
              <a:buFont typeface="Symbol"/>
              <a:buChar char="·"/>
            </a:pPr>
            <a:r>
              <a:rPr lang="en-US" dirty="0" smtClean="0">
                <a:latin typeface="Times New Roman"/>
              </a:rPr>
              <a:t>About half of the electricity used by households with electric heat is for base loads.</a:t>
            </a:r>
          </a:p>
          <a:p>
            <a:pPr marL="457200" indent="-228600">
              <a:spcBef>
                <a:spcPts val="0"/>
              </a:spcBef>
              <a:spcAft>
                <a:spcPts val="0"/>
              </a:spcAft>
              <a:buFont typeface="Symbol"/>
              <a:buChar char="·"/>
            </a:pPr>
            <a:r>
              <a:rPr lang="en-US" dirty="0" smtClean="0">
                <a:latin typeface="Times New Roman"/>
              </a:rPr>
              <a:t>Many houses heated with fossil fuel have higher annual electric bills than gas or oil bills.</a:t>
            </a:r>
            <a:endParaRPr lang="en-US" dirty="0" smtClean="0">
              <a:ea typeface="ＭＳ Ｐゴシック"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If the existing hot water heater is using 4,500 kWh/yr, setting the temperature back from 140</a:t>
            </a:r>
            <a:r>
              <a:rPr lang="en-US" dirty="0" smtClean="0">
                <a:latin typeface="Times New Roman"/>
                <a:sym typeface="Symbol"/>
              </a:rPr>
              <a:t>F to 120F can save 343 kWh/yr, or almost $40 at $0.11/kWh.</a:t>
            </a:r>
          </a:p>
          <a:p>
            <a:endParaRPr lang="en-US" dirty="0" smtClean="0">
              <a:ea typeface="ＭＳ Ｐゴシック"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To reduce standby losses, insulate the water heater and the first 6 feet of pipe.</a:t>
            </a:r>
          </a:p>
          <a:p>
            <a:pPr marL="457200" indent="-228600">
              <a:spcBef>
                <a:spcPts val="0"/>
              </a:spcBef>
              <a:spcAft>
                <a:spcPts val="0"/>
              </a:spcAft>
              <a:buFont typeface="Symbol"/>
              <a:buChar char="·"/>
            </a:pPr>
            <a:r>
              <a:rPr lang="en-US" dirty="0" smtClean="0">
                <a:latin typeface="Times New Roman"/>
              </a:rPr>
              <a:t>Leave 3” to 6” exposed along the bottom for leak detection.</a:t>
            </a:r>
          </a:p>
          <a:p>
            <a:pPr marL="457200" indent="-228600">
              <a:spcBef>
                <a:spcPts val="0"/>
              </a:spcBef>
              <a:spcAft>
                <a:spcPts val="0"/>
              </a:spcAft>
              <a:buFont typeface="Symbol"/>
              <a:buChar char="·"/>
            </a:pPr>
            <a:r>
              <a:rPr lang="en-US" dirty="0" smtClean="0">
                <a:latin typeface="Times New Roman"/>
              </a:rPr>
              <a:t>Mark the access panel.</a:t>
            </a:r>
          </a:p>
          <a:p>
            <a:pPr marL="457200" indent="-228600">
              <a:spcBef>
                <a:spcPts val="0"/>
              </a:spcBef>
              <a:spcAft>
                <a:spcPts val="0"/>
              </a:spcAft>
              <a:buFont typeface="Symbol"/>
              <a:buChar char="·"/>
            </a:pPr>
            <a:r>
              <a:rPr lang="en-US" dirty="0" smtClean="0">
                <a:latin typeface="Times New Roman"/>
              </a:rPr>
              <a:t>Gas </a:t>
            </a:r>
            <a:r>
              <a:rPr lang="en-US" dirty="0" smtClean="0">
                <a:latin typeface="Times New Roman"/>
                <a:sym typeface="Symbol"/>
              </a:rPr>
              <a:t> Don’t insulate the top and mind the flames.</a:t>
            </a:r>
          </a:p>
          <a:p>
            <a:pPr marL="457200" indent="-228600">
              <a:spcBef>
                <a:spcPts val="0"/>
              </a:spcBef>
              <a:spcAft>
                <a:spcPts val="0"/>
              </a:spcAft>
              <a:buFont typeface="Symbol"/>
              <a:buChar char="·"/>
            </a:pPr>
            <a:r>
              <a:rPr lang="en-US" dirty="0" smtClean="0">
                <a:latin typeface="Times New Roman"/>
              </a:rPr>
              <a:t>Electric </a:t>
            </a:r>
            <a:r>
              <a:rPr lang="en-US" dirty="0" smtClean="0">
                <a:latin typeface="Times New Roman"/>
                <a:sym typeface="Symbol"/>
              </a:rPr>
              <a:t> Insulate the top.</a:t>
            </a:r>
          </a:p>
          <a:p>
            <a:endParaRPr lang="en-US" b="1" u="sng" dirty="0" smtClean="0">
              <a:latin typeface="Arial"/>
            </a:endParaRPr>
          </a:p>
          <a:p>
            <a:endParaRPr lang="en-US" dirty="0" smtClean="0">
              <a:ea typeface="ＭＳ Ｐゴシック"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marL="457200" indent="-228600">
              <a:spcBef>
                <a:spcPts val="0"/>
              </a:spcBef>
              <a:spcAft>
                <a:spcPts val="0"/>
              </a:spcAft>
              <a:buFont typeface="Symbol"/>
              <a:buChar char="·"/>
            </a:pPr>
            <a:r>
              <a:rPr lang="en-US" dirty="0" smtClean="0">
                <a:latin typeface="Times New Roman"/>
              </a:rPr>
              <a:t>Specify that elbows should be insulated correctly, with insulating sleeves cut at a 45-degree angle to cover the joint.</a:t>
            </a:r>
          </a:p>
          <a:p>
            <a:pPr marL="457200" indent="-228600">
              <a:spcBef>
                <a:spcPts val="0"/>
              </a:spcBef>
              <a:spcAft>
                <a:spcPts val="0"/>
              </a:spcAft>
              <a:buFont typeface="Symbol"/>
              <a:buChar char="·"/>
            </a:pPr>
            <a:r>
              <a:rPr lang="en-US" dirty="0" smtClean="0">
                <a:latin typeface="Times New Roman"/>
              </a:rPr>
              <a:t>On gas water heaters, pipe insulation can present a fire hazard if installed too close to the burner.</a:t>
            </a:r>
            <a:endParaRPr lang="en-US" dirty="0" smtClean="0">
              <a:ea typeface="ＭＳ Ｐゴシック"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Replacement can be based on:</a:t>
            </a:r>
          </a:p>
          <a:p>
            <a:pPr marL="457200" indent="-228600">
              <a:spcBef>
                <a:spcPts val="0"/>
              </a:spcBef>
              <a:spcAft>
                <a:spcPts val="0"/>
              </a:spcAft>
              <a:buFont typeface="Symbol"/>
              <a:buChar char="·"/>
            </a:pPr>
            <a:r>
              <a:rPr lang="en-US" dirty="0" smtClean="0">
                <a:latin typeface="Times New Roman"/>
              </a:rPr>
              <a:t>Audit results.</a:t>
            </a:r>
          </a:p>
          <a:p>
            <a:pPr marL="457200" indent="-228600">
              <a:spcBef>
                <a:spcPts val="0"/>
              </a:spcBef>
              <a:spcAft>
                <a:spcPts val="0"/>
              </a:spcAft>
              <a:buFont typeface="Symbol"/>
              <a:buChar char="·"/>
            </a:pPr>
            <a:r>
              <a:rPr lang="en-US" dirty="0" smtClean="0">
                <a:latin typeface="Times New Roman"/>
              </a:rPr>
              <a:t>Water Heater Info Toolkit on WAPTAC.</a:t>
            </a:r>
          </a:p>
          <a:p>
            <a:pPr marL="457200" indent="-228600">
              <a:spcBef>
                <a:spcPts val="0"/>
              </a:spcBef>
              <a:spcAft>
                <a:spcPts val="0"/>
              </a:spcAft>
              <a:buFont typeface="Symbol"/>
              <a:buChar char="·"/>
            </a:pPr>
            <a:r>
              <a:rPr lang="en-US" dirty="0" smtClean="0">
                <a:latin typeface="Times New Roman"/>
              </a:rPr>
              <a:t>Health and safety concerns.</a:t>
            </a:r>
          </a:p>
          <a:p>
            <a:r>
              <a:rPr lang="en-US" dirty="0" smtClean="0">
                <a:latin typeface="Times New Roman"/>
              </a:rPr>
              <a:t>Replace an existing water heater in eligible households with:</a:t>
            </a:r>
          </a:p>
          <a:p>
            <a:pPr marL="460375" indent="-231775">
              <a:spcBef>
                <a:spcPts val="0"/>
              </a:spcBef>
              <a:spcAft>
                <a:spcPts val="0"/>
              </a:spcAft>
              <a:buFont typeface="Symbol"/>
              <a:buChar char="·"/>
            </a:pPr>
            <a:r>
              <a:rPr lang="en-US" dirty="0" smtClean="0">
                <a:latin typeface="Times New Roman"/>
              </a:rPr>
              <a:t>Standard tank water heater.</a:t>
            </a:r>
          </a:p>
          <a:p>
            <a:pPr marL="460375" indent="-231775">
              <a:spcBef>
                <a:spcPts val="0"/>
              </a:spcBef>
              <a:spcAft>
                <a:spcPts val="0"/>
              </a:spcAft>
              <a:buFont typeface="Symbol"/>
              <a:buChar char="·"/>
            </a:pPr>
            <a:r>
              <a:rPr lang="en-US" dirty="0" smtClean="0">
                <a:latin typeface="Times New Roman"/>
              </a:rPr>
              <a:t>Whole home </a:t>
            </a:r>
            <a:r>
              <a:rPr lang="en-US" b="1" i="1" dirty="0" smtClean="0">
                <a:latin typeface="Times New Roman"/>
              </a:rPr>
              <a:t>tankless water heater.</a:t>
            </a:r>
          </a:p>
          <a:p>
            <a:pPr marL="460375" indent="-231775">
              <a:spcBef>
                <a:spcPts val="0"/>
              </a:spcBef>
              <a:spcAft>
                <a:spcPts val="0"/>
              </a:spcAft>
              <a:buFont typeface="Symbol"/>
              <a:buChar char="·"/>
            </a:pPr>
            <a:r>
              <a:rPr lang="en-US" b="1" i="1" dirty="0" smtClean="0">
                <a:latin typeface="Times New Roman"/>
              </a:rPr>
              <a:t>Heat pump water heater.</a:t>
            </a:r>
          </a:p>
          <a:p>
            <a:pPr marL="460375" indent="-231775">
              <a:spcBef>
                <a:spcPts val="0"/>
              </a:spcBef>
              <a:spcAft>
                <a:spcPts val="0"/>
              </a:spcAft>
              <a:buFont typeface="Symbol"/>
              <a:buChar char="·"/>
            </a:pPr>
            <a:r>
              <a:rPr lang="en-US" b="1" i="1" dirty="0" smtClean="0">
                <a:latin typeface="Times New Roman"/>
              </a:rPr>
              <a:t>Solar water heater.</a:t>
            </a:r>
            <a:endParaRPr lang="en-US" dirty="0" smtClean="0">
              <a:ea typeface="ＭＳ Ｐゴシック"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This chart shows typical hot water use by end use in the home.</a:t>
            </a:r>
          </a:p>
          <a:p>
            <a:pPr marL="457200" indent="-228600">
              <a:buFont typeface="Symbol"/>
              <a:buChar char="·"/>
            </a:pPr>
            <a:r>
              <a:rPr lang="en-US" dirty="0" smtClean="0">
                <a:latin typeface="Times New Roman"/>
              </a:rPr>
              <a:t>Cut down on hot water use by repairing leaks and installing low-flow fixtures.</a:t>
            </a:r>
            <a:endParaRPr lang="en-US" dirty="0" smtClean="0">
              <a:ea typeface="ＭＳ Ｐゴシック"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ts val="0"/>
              </a:spcBef>
              <a:spcAft>
                <a:spcPts val="0"/>
              </a:spcAft>
            </a:pPr>
            <a:r>
              <a:rPr lang="en-US" dirty="0" smtClean="0">
                <a:latin typeface="Times New Roman"/>
              </a:rPr>
              <a:t>Repairing a hot water tap leaking 2 drops/minute can save almost $16/yr based on $0.11/kWh.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Repairing larger leaks save substantially more. Repairing a hot water leak dripping at the rate of 1 drop/second will save over $300/year based on the same energy prices.</a:t>
            </a:r>
            <a:endParaRPr lang="en-US" dirty="0" smtClean="0">
              <a:ea typeface="ＭＳ Ｐゴシック"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Here are a few ways to reduce hot water consumption:</a:t>
            </a:r>
          </a:p>
          <a:p>
            <a:pPr marL="460375" indent="-241300">
              <a:spcBef>
                <a:spcPts val="0"/>
              </a:spcBef>
              <a:spcAft>
                <a:spcPts val="0"/>
              </a:spcAft>
              <a:buFont typeface="Symbol"/>
              <a:buChar char="·"/>
            </a:pPr>
            <a:r>
              <a:rPr lang="en-US" dirty="0" smtClean="0">
                <a:latin typeface="Times New Roman"/>
              </a:rPr>
              <a:t>Showers: Replace showerheads that have a flow ≥ 3 gpm with low-flow showerheads.</a:t>
            </a:r>
          </a:p>
          <a:p>
            <a:pPr marL="460375" indent="-241300">
              <a:spcBef>
                <a:spcPts val="0"/>
              </a:spcBef>
              <a:spcAft>
                <a:spcPts val="0"/>
              </a:spcAft>
              <a:buFont typeface="Symbol"/>
              <a:buChar char="·"/>
            </a:pPr>
            <a:r>
              <a:rPr lang="en-US" dirty="0" smtClean="0">
                <a:latin typeface="Times New Roman"/>
              </a:rPr>
              <a:t>Lavatory faucets: Install faucet aerators if none exist.</a:t>
            </a:r>
          </a:p>
          <a:p>
            <a:pPr marL="460375" indent="-241300">
              <a:spcBef>
                <a:spcPts val="0"/>
              </a:spcBef>
              <a:spcAft>
                <a:spcPts val="0"/>
              </a:spcAft>
              <a:buFont typeface="Symbol"/>
              <a:buChar char="·"/>
            </a:pPr>
            <a:r>
              <a:rPr lang="en-US" dirty="0" smtClean="0">
                <a:latin typeface="Times New Roman"/>
              </a:rPr>
              <a:t>Kitchen faucets: Install faucet aerators if none exist.</a:t>
            </a:r>
            <a:endParaRPr lang="en-US" dirty="0" smtClean="0">
              <a:ea typeface="ＭＳ Ｐゴシック"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Remove dryer vent restrictions.</a:t>
            </a:r>
          </a:p>
          <a:p>
            <a:pPr marL="457200" indent="-228600">
              <a:spcBef>
                <a:spcPts val="0"/>
              </a:spcBef>
              <a:spcAft>
                <a:spcPts val="0"/>
              </a:spcAft>
              <a:buFont typeface="Symbol"/>
              <a:buChar char="·"/>
            </a:pPr>
            <a:r>
              <a:rPr lang="en-US" dirty="0" smtClean="0">
                <a:latin typeface="Times New Roman"/>
              </a:rPr>
              <a:t>When dryers must force air through constricted spaces, they must work harder and it takes longer to dry a load of clothes. </a:t>
            </a:r>
          </a:p>
          <a:p>
            <a:pPr marL="457200" indent="-228600">
              <a:spcBef>
                <a:spcPts val="0"/>
              </a:spcBef>
              <a:spcAft>
                <a:spcPts val="0"/>
              </a:spcAft>
              <a:buFont typeface="Symbol"/>
              <a:buChar char="·"/>
            </a:pPr>
            <a:r>
              <a:rPr lang="en-US" dirty="0" smtClean="0">
                <a:latin typeface="Times New Roman"/>
              </a:rPr>
              <a:t>Creating a smooth, open pathway for dryer exhaust can save up to $50/year through improved dryer performance.</a:t>
            </a:r>
          </a:p>
          <a:p>
            <a:pPr>
              <a:spcBef>
                <a:spcPts val="1200"/>
              </a:spcBef>
            </a:pPr>
            <a:r>
              <a:rPr lang="en-US" i="1" dirty="0" smtClean="0">
                <a:solidFill>
                  <a:srgbClr val="808080"/>
                </a:solidFill>
                <a:latin typeface="Times New Roman"/>
              </a:rPr>
              <a:t>Refer to the Dryer Vent section of the Installer Intermediate curriculum for more details on dryer exhaust protocols.</a:t>
            </a:r>
          </a:p>
          <a:p>
            <a:endParaRPr lang="en-US" dirty="0" smtClean="0">
              <a:ea typeface="ＭＳ Ｐゴシック"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marL="457200" indent="-228600">
              <a:spcBef>
                <a:spcPts val="0"/>
              </a:spcBef>
              <a:spcAft>
                <a:spcPts val="0"/>
              </a:spcAft>
              <a:buFont typeface="Symbol"/>
              <a:buChar char="·"/>
            </a:pPr>
            <a:r>
              <a:rPr lang="en-US" dirty="0" smtClean="0">
                <a:latin typeface="Times New Roman"/>
              </a:rPr>
              <a:t>Base load refers to all non-seasonal energy use within the home.</a:t>
            </a:r>
          </a:p>
          <a:p>
            <a:pPr marL="457200" indent="-228600">
              <a:spcBef>
                <a:spcPts val="0"/>
              </a:spcBef>
              <a:spcAft>
                <a:spcPts val="0"/>
              </a:spcAft>
              <a:buFont typeface="Symbol"/>
              <a:buChar char="·"/>
            </a:pPr>
            <a:r>
              <a:rPr lang="en-US" dirty="0" smtClean="0">
                <a:latin typeface="Times New Roman"/>
              </a:rPr>
              <a:t>About half of home energy use is for base load requirements.</a:t>
            </a:r>
          </a:p>
          <a:p>
            <a:pPr marL="457200" indent="-228600">
              <a:spcBef>
                <a:spcPts val="0"/>
              </a:spcBef>
              <a:spcAft>
                <a:spcPts val="0"/>
              </a:spcAft>
              <a:buFont typeface="Symbol"/>
              <a:buChar char="·"/>
            </a:pPr>
            <a:r>
              <a:rPr lang="en-US" dirty="0" smtClean="0">
                <a:latin typeface="Times New Roman"/>
              </a:rPr>
              <a:t>A utility bill assessment helps the auditor determine base load usage and the related savings potential.</a:t>
            </a:r>
          </a:p>
          <a:p>
            <a:pPr marL="457200" indent="-228600">
              <a:spcBef>
                <a:spcPts val="0"/>
              </a:spcBef>
              <a:spcAft>
                <a:spcPts val="0"/>
              </a:spcAft>
              <a:buFont typeface="Symbol"/>
              <a:buChar char="·"/>
            </a:pPr>
            <a:r>
              <a:rPr lang="en-US" dirty="0" smtClean="0">
                <a:latin typeface="Times New Roman"/>
              </a:rPr>
              <a:t>Typical measures include lighting retrofits, refrigerator replacement, hot water heater modification or replacement, and reduction of hot water use.</a:t>
            </a:r>
          </a:p>
          <a:p>
            <a:pPr marL="457200" indent="-228600">
              <a:spcBef>
                <a:spcPts val="0"/>
              </a:spcBef>
              <a:spcAft>
                <a:spcPts val="0"/>
              </a:spcAft>
              <a:buFont typeface="Symbol"/>
              <a:buChar char="·"/>
            </a:pPr>
            <a:endParaRPr lang="en-US" dirty="0">
              <a:latin typeface="Times New Roman"/>
            </a:endParaRPr>
          </a:p>
          <a:p>
            <a:pPr>
              <a:spcBef>
                <a:spcPts val="0"/>
              </a:spcBef>
              <a:spcAft>
                <a:spcPts val="0"/>
              </a:spcAft>
            </a:pPr>
            <a:r>
              <a:rPr lang="en-US" i="1" dirty="0" smtClean="0">
                <a:solidFill>
                  <a:srgbClr val="7F7F7F"/>
                </a:solidFill>
              </a:rPr>
              <a:t>Present </a:t>
            </a:r>
            <a:r>
              <a:rPr lang="en-US" i="1" dirty="0">
                <a:solidFill>
                  <a:srgbClr val="7F7F7F"/>
                </a:solidFill>
              </a:rPr>
              <a:t>this slide as an interactive discussion, soliciting personal examples from the trainees. Add your own personal examples and knowledge to supplement</a:t>
            </a:r>
            <a:r>
              <a:rPr lang="en-US" i="1" dirty="0" smtClean="0">
                <a:solidFill>
                  <a:srgbClr val="7F7F7F"/>
                </a:solidFill>
              </a:rPr>
              <a:t>.</a:t>
            </a:r>
            <a:endParaRPr lang="en-US" dirty="0" smtClean="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i="1" dirty="0" smtClean="0">
                <a:latin typeface="Times New Roman"/>
              </a:rPr>
              <a:t>Consumption analysis</a:t>
            </a:r>
            <a:r>
              <a:rPr lang="en-US" dirty="0" smtClean="0">
                <a:latin typeface="Times New Roman"/>
              </a:rPr>
              <a:t> includes three steps:</a:t>
            </a:r>
          </a:p>
          <a:p>
            <a:pPr marL="241653" indent="-241653">
              <a:spcBef>
                <a:spcPts val="0"/>
              </a:spcBef>
              <a:spcAft>
                <a:spcPts val="0"/>
              </a:spcAft>
              <a:buFont typeface="+mj-lt"/>
              <a:buAutoNum type="arabicPeriod"/>
            </a:pPr>
            <a:r>
              <a:rPr lang="en-US" dirty="0" smtClean="0">
                <a:latin typeface="Times New Roman"/>
              </a:rPr>
              <a:t>Analyze bill – How much energy is going to base load uses?</a:t>
            </a:r>
          </a:p>
          <a:p>
            <a:pPr marL="241653" indent="-241653">
              <a:spcBef>
                <a:spcPts val="0"/>
              </a:spcBef>
              <a:spcAft>
                <a:spcPts val="0"/>
              </a:spcAft>
              <a:buFont typeface="+mj-lt"/>
              <a:buAutoNum type="arabicPeriod"/>
            </a:pPr>
            <a:r>
              <a:rPr lang="en-US" dirty="0" smtClean="0">
                <a:latin typeface="Times New Roman"/>
              </a:rPr>
              <a:t>Survey site – What are the main base loads?</a:t>
            </a:r>
          </a:p>
          <a:p>
            <a:pPr marL="241653" indent="-241653">
              <a:spcBef>
                <a:spcPts val="0"/>
              </a:spcBef>
              <a:spcAft>
                <a:spcPts val="0"/>
              </a:spcAft>
              <a:buFont typeface="+mj-lt"/>
              <a:buAutoNum type="arabicPeriod"/>
            </a:pPr>
            <a:r>
              <a:rPr lang="en-US" dirty="0" smtClean="0">
                <a:latin typeface="Times New Roman"/>
              </a:rPr>
              <a:t>Reconciliation of the two – Do the utility bills make sense in light of the site survey?</a:t>
            </a:r>
          </a:p>
          <a:p>
            <a:endParaRPr lang="en-US" dirty="0" smtClean="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marL="241653" indent="-241653">
              <a:spcBef>
                <a:spcPts val="0"/>
              </a:spcBef>
              <a:spcAft>
                <a:spcPts val="0"/>
              </a:spcAft>
              <a:buFont typeface="+mj-lt"/>
              <a:buAutoNum type="arabicPeriod"/>
            </a:pPr>
            <a:r>
              <a:rPr lang="en-US" dirty="0" smtClean="0">
                <a:latin typeface="Times New Roman"/>
              </a:rPr>
              <a:t>Review the previous 12 months of the client’s energy bills. This reveals seasonal loads associated with heating and cooling.</a:t>
            </a:r>
          </a:p>
          <a:p>
            <a:pPr marL="241653" indent="-241653">
              <a:spcBef>
                <a:spcPts val="0"/>
              </a:spcBef>
              <a:spcAft>
                <a:spcPts val="0"/>
              </a:spcAft>
              <a:buFont typeface="+mj-lt"/>
              <a:buAutoNum type="arabicPeriod"/>
            </a:pPr>
            <a:r>
              <a:rPr lang="en-US" dirty="0" smtClean="0">
                <a:latin typeface="Times New Roman"/>
              </a:rPr>
              <a:t>Average the three lowest months, which are those with little-to-no heating or cooling costs. These months provide a picture of the total base load of the home. Averaging the three months together helps to account for vacations when the home was empty or high-use weeks that are out of the ordinary.</a:t>
            </a:r>
          </a:p>
          <a:p>
            <a:pPr marL="241653" indent="-241653">
              <a:spcBef>
                <a:spcPts val="0"/>
              </a:spcBef>
              <a:spcAft>
                <a:spcPts val="0"/>
              </a:spcAft>
              <a:buFont typeface="+mj-lt"/>
              <a:buAutoNum type="arabicPeriod"/>
            </a:pPr>
            <a:r>
              <a:rPr lang="en-US" dirty="0" smtClean="0">
                <a:latin typeface="Times New Roman"/>
              </a:rPr>
              <a:t>Multiply by 12 to estimate annual base load usage.</a:t>
            </a:r>
          </a:p>
          <a:p>
            <a:pPr marL="241653" indent="-241653">
              <a:buFont typeface="+mj-lt"/>
              <a:buAutoNum type="arabicPeriod"/>
            </a:pPr>
            <a:endParaRPr lang="en-US" dirty="0" smtClean="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ts val="0"/>
              </a:spcBef>
              <a:spcAft>
                <a:spcPts val="0"/>
              </a:spcAft>
            </a:pPr>
            <a:r>
              <a:rPr lang="en-US" dirty="0" smtClean="0">
                <a:latin typeface="Times New Roman"/>
              </a:rPr>
              <a:t>Account for typical consumption.</a:t>
            </a:r>
          </a:p>
          <a:p>
            <a:pPr lvl="1" indent="-228600">
              <a:spcBef>
                <a:spcPts val="0"/>
              </a:spcBef>
              <a:spcAft>
                <a:spcPts val="0"/>
              </a:spcAft>
              <a:buFont typeface="Symbol" pitchFamily="18" charset="2"/>
              <a:buChar char="·"/>
            </a:pPr>
            <a:r>
              <a:rPr lang="en-US" dirty="0" smtClean="0">
                <a:latin typeface="Times New Roman"/>
              </a:rPr>
              <a:t>Where does all the juice go?</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Build a consumption table based on client interviews and known and guesstimated wattages.</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Hint – Identify the five biggest users.</a:t>
            </a:r>
          </a:p>
          <a:p>
            <a:pPr>
              <a:spcBef>
                <a:spcPts val="0"/>
              </a:spcBef>
              <a:spcAft>
                <a:spcPts val="0"/>
              </a:spcAft>
            </a:pPr>
            <a:endParaRPr lang="en-US" i="1" dirty="0" smtClean="0">
              <a:solidFill>
                <a:srgbClr val="808080"/>
              </a:solidFill>
              <a:latin typeface="Times New Roman"/>
            </a:endParaRPr>
          </a:p>
          <a:p>
            <a:pPr>
              <a:spcBef>
                <a:spcPts val="0"/>
              </a:spcBef>
              <a:spcAft>
                <a:spcPts val="0"/>
              </a:spcAft>
            </a:pPr>
            <a:r>
              <a:rPr lang="en-US" i="1" dirty="0" smtClean="0">
                <a:solidFill>
                  <a:srgbClr val="808080"/>
                </a:solidFill>
                <a:latin typeface="Times New Roman"/>
              </a:rPr>
              <a:t>Ask students what they think are typically the five biggest users. </a:t>
            </a:r>
          </a:p>
          <a:p>
            <a:pPr>
              <a:spcBef>
                <a:spcPts val="0"/>
              </a:spcBef>
              <a:spcAft>
                <a:spcPts val="0"/>
              </a:spcAft>
            </a:pPr>
            <a:endParaRPr lang="en-US" i="1" dirty="0" smtClean="0">
              <a:solidFill>
                <a:srgbClr val="808080"/>
              </a:solidFill>
              <a:latin typeface="Times New Roman"/>
            </a:endParaRPr>
          </a:p>
          <a:p>
            <a:pPr>
              <a:spcBef>
                <a:spcPts val="0"/>
              </a:spcBef>
              <a:spcAft>
                <a:spcPts val="0"/>
              </a:spcAft>
            </a:pPr>
            <a:r>
              <a:rPr lang="en-US" i="1" dirty="0" smtClean="0">
                <a:solidFill>
                  <a:srgbClr val="808080"/>
                </a:solidFill>
                <a:latin typeface="Times New Roman"/>
              </a:rPr>
              <a:t>They are lighting, water heaters, refrigerators, clothes dryers, and various electronics (especially flat-screen TVs). </a:t>
            </a:r>
            <a:endParaRPr lang="en-US" i="1" dirty="0" smtClean="0">
              <a:solidFill>
                <a:srgbClr val="808080"/>
              </a:solidFill>
              <a:latin typeface="Arial"/>
            </a:endParaRPr>
          </a:p>
          <a:p>
            <a:endParaRPr lang="en-US" b="1" u="sng" dirty="0" smtClean="0">
              <a:latin typeface="Arial"/>
            </a:endParaRPr>
          </a:p>
          <a:p>
            <a:endParaRPr lang="en-US" dirty="0" smtClean="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After analyzing consumption, the question becomes whether the WAP can lower base load energy use for this home.</a:t>
            </a:r>
          </a:p>
          <a:p>
            <a:pPr marL="457200" indent="-228600">
              <a:spcBef>
                <a:spcPts val="0"/>
              </a:spcBef>
              <a:spcAft>
                <a:spcPts val="0"/>
              </a:spcAft>
              <a:buFont typeface="Symbol"/>
              <a:buChar char="·"/>
            </a:pPr>
            <a:r>
              <a:rPr lang="en-US" dirty="0" smtClean="0">
                <a:latin typeface="Times New Roman"/>
              </a:rPr>
              <a:t>Are there existing loads whose consumption can be reduced by:</a:t>
            </a:r>
          </a:p>
          <a:p>
            <a:pPr marL="914400" lvl="1" indent="-228600">
              <a:spcBef>
                <a:spcPts val="0"/>
              </a:spcBef>
              <a:spcAft>
                <a:spcPts val="0"/>
              </a:spcAft>
              <a:buFont typeface="Courier New"/>
              <a:buChar char="o"/>
            </a:pPr>
            <a:r>
              <a:rPr lang="en-US" dirty="0" smtClean="0">
                <a:latin typeface="Times New Roman"/>
              </a:rPr>
              <a:t>Repair?</a:t>
            </a:r>
          </a:p>
          <a:p>
            <a:pPr marL="914400" indent="-228600">
              <a:spcBef>
                <a:spcPts val="0"/>
              </a:spcBef>
              <a:spcAft>
                <a:spcPts val="0"/>
              </a:spcAft>
              <a:buFont typeface="Courier New"/>
              <a:buChar char="o"/>
            </a:pPr>
            <a:r>
              <a:rPr lang="en-US" dirty="0" smtClean="0">
                <a:latin typeface="Times New Roman"/>
              </a:rPr>
              <a:t>Installation or replacement?</a:t>
            </a:r>
          </a:p>
          <a:p>
            <a:pPr marL="914400" indent="-228600">
              <a:spcBef>
                <a:spcPts val="0"/>
              </a:spcBef>
              <a:spcAft>
                <a:spcPts val="0"/>
              </a:spcAft>
              <a:buFont typeface="Courier New"/>
              <a:buChar char="o"/>
            </a:pPr>
            <a:r>
              <a:rPr lang="en-US" dirty="0" smtClean="0">
                <a:latin typeface="Times New Roman"/>
              </a:rPr>
              <a:t>Client education?</a:t>
            </a:r>
          </a:p>
          <a:p>
            <a:pPr marL="548640" indent="-241653">
              <a:spcBef>
                <a:spcPts val="0"/>
              </a:spcBef>
              <a:spcAft>
                <a:spcPts val="0"/>
              </a:spcAft>
              <a:buFont typeface="Courier New"/>
              <a:buChar char="o"/>
            </a:pPr>
            <a:endParaRPr lang="en-US" dirty="0" smtClean="0">
              <a:latin typeface="Times New Roman"/>
            </a:endParaRPr>
          </a:p>
          <a:p>
            <a:pPr marL="457200" indent="-228600">
              <a:spcBef>
                <a:spcPts val="0"/>
              </a:spcBef>
              <a:spcAft>
                <a:spcPts val="0"/>
              </a:spcAft>
              <a:buFont typeface="Symbol"/>
              <a:buChar char="·"/>
            </a:pPr>
            <a:r>
              <a:rPr lang="en-US" dirty="0" smtClean="0">
                <a:latin typeface="Times New Roman"/>
              </a:rPr>
              <a:t>Is it cost-effective? Except for health and safety measures, all measures installed with WAP money must be cost-effective.</a:t>
            </a:r>
          </a:p>
          <a:p>
            <a:pPr marL="457200" indent="-228600">
              <a:spcBef>
                <a:spcPts val="0"/>
              </a:spcBef>
              <a:spcAft>
                <a:spcPts val="0"/>
              </a:spcAft>
              <a:buFont typeface="Symbol"/>
              <a:buChar char="·"/>
            </a:pPr>
            <a:endParaRPr lang="en-US" dirty="0">
              <a:latin typeface="Times New Roman"/>
            </a:endParaRPr>
          </a:p>
          <a:p>
            <a:pPr marL="457200" indent="-228600">
              <a:spcBef>
                <a:spcPts val="0"/>
              </a:spcBef>
              <a:spcAft>
                <a:spcPts val="0"/>
              </a:spcAft>
              <a:buFont typeface="Symbol"/>
              <a:buChar char="·"/>
            </a:pPr>
            <a:r>
              <a:rPr lang="en-US" dirty="0" smtClean="0">
                <a:latin typeface="Times New Roman"/>
              </a:rPr>
              <a:t>Is it listed in Appendix A of the 10 CFR 440 Weatherization rule? Appendix A lists materials and equipment that DOE WAP funds can be spent on in various categories. States may ask for special additions within its state plans, and if approved by DOE those are also acceptable. If the equipment you’re interested in replacing or repairing isn’t listed in Appendix A, check with state staff to see if you have, or might want to get, an allowance to work on that equipment statewide. </a:t>
            </a:r>
          </a:p>
          <a:p>
            <a:pPr marL="289984" indent="-241653"/>
            <a:endParaRPr lang="en-US" dirty="0" smtClean="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9" name="Picture 28" descr="MobileHomes_shutterstock_1438967.jpg"/>
          <p:cNvPicPr>
            <a:picLocks noChangeAspect="1"/>
          </p:cNvPicPr>
          <p:nvPr userDrawn="1"/>
        </p:nvPicPr>
        <p:blipFill>
          <a:blip r:embed="rId2"/>
          <a:stretch>
            <a:fillRect/>
          </a:stretch>
        </p:blipFill>
        <p:spPr>
          <a:xfrm>
            <a:off x="0" y="0"/>
            <a:ext cx="9144000" cy="6096000"/>
          </a:xfrm>
          <a:prstGeom prst="rect">
            <a:avLst/>
          </a:prstGeom>
        </p:spPr>
      </p:pic>
      <p:sp>
        <p:nvSpPr>
          <p:cNvPr id="21" name="Rectangle 20"/>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flipH="1">
            <a:off x="4572000" y="5093208"/>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flipH="1">
            <a:off x="5833872" y="5093208"/>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ctrTitle" hasCustomPrompt="1"/>
          </p:nvPr>
        </p:nvSpPr>
        <p:spPr>
          <a:xfrm>
            <a:off x="202680" y="147797"/>
            <a:ext cx="5626620" cy="603505"/>
          </a:xfrm>
          <a:prstGeom prst="rect">
            <a:avLst/>
          </a:prstGeom>
          <a:ln>
            <a:noFill/>
          </a:ln>
        </p:spPr>
        <p:txBody>
          <a:bodyPr lIns="0" rIns="0" anchor="ctr" anchorCtr="0">
            <a:normAutofit/>
          </a:bodyPr>
          <a:lstStyle>
            <a:lvl1pPr algn="l">
              <a:defRPr sz="1600">
                <a:ln>
                  <a:noFill/>
                </a:ln>
                <a:solidFill>
                  <a:schemeClr val="bg1"/>
                </a:solidFill>
                <a:latin typeface="Arial Narrow"/>
                <a:cs typeface="Arial Narrow"/>
              </a:defRPr>
            </a:lvl1pPr>
          </a:lstStyle>
          <a:p>
            <a:r>
              <a:rPr lang="en-US" dirty="0" smtClean="0"/>
              <a:t>WEATHERIZATION ASSISTANCE PROGRAM</a:t>
            </a:r>
            <a:endParaRPr lang="en-US" dirty="0"/>
          </a:p>
        </p:txBody>
      </p:sp>
      <p:sp>
        <p:nvSpPr>
          <p:cNvPr id="3" name="Subtitle 2"/>
          <p:cNvSpPr>
            <a:spLocks noGrp="1"/>
          </p:cNvSpPr>
          <p:nvPr userDrawn="1">
            <p:ph type="subTitle" idx="1" hasCustomPrompt="1"/>
          </p:nvPr>
        </p:nvSpPr>
        <p:spPr>
          <a:xfrm>
            <a:off x="163046" y="5253120"/>
            <a:ext cx="4382300" cy="1175040"/>
          </a:xfrm>
          <a:prstGeom prst="rect">
            <a:avLst/>
          </a:prstGeom>
        </p:spPr>
        <p:txBody>
          <a:bodyPr>
            <a:normAutofit/>
          </a:bodyPr>
          <a:lstStyle>
            <a:lvl1pPr marL="0" indent="0" algn="l">
              <a:buNone/>
              <a:defRPr sz="2400" b="1" i="0" baseline="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Mobile Homes Training</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userDrawn="1">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userDrawn="1">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August 2010</a:t>
            </a:r>
            <a:endParaRPr lang="en-US" dirty="0"/>
          </a:p>
        </p:txBody>
      </p:sp>
      <p:grpSp>
        <p:nvGrpSpPr>
          <p:cNvPr id="4" name="Group 21"/>
          <p:cNvGrpSpPr/>
          <p:nvPr userDrawn="1"/>
        </p:nvGrpSpPr>
        <p:grpSpPr>
          <a:xfrm flipH="1" flipV="1">
            <a:off x="0" y="921004"/>
            <a:ext cx="9144000" cy="54864"/>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3310128" y="8321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8321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7" name="Picture 26" descr="doe_logo_ppt.png"/>
          <p:cNvPicPr>
            <a:picLocks noChangeAspect="1"/>
          </p:cNvPicPr>
          <p:nvPr userDrawn="1"/>
        </p:nvPicPr>
        <p:blipFill>
          <a:blip r:embed="rId3"/>
          <a:stretch>
            <a:fillRect/>
          </a:stretch>
        </p:blipFill>
        <p:spPr>
          <a:xfrm>
            <a:off x="6121400" y="276225"/>
            <a:ext cx="2743200" cy="412750"/>
          </a:xfrm>
          <a:prstGeom prst="rect">
            <a:avLst/>
          </a:prstGeom>
        </p:spPr>
      </p:pic>
      <p:sp>
        <p:nvSpPr>
          <p:cNvPr id="20" name="Rectangle 19"/>
          <p:cNvSpPr/>
          <p:nvPr userDrawn="1"/>
        </p:nvSpPr>
        <p:spPr>
          <a:xfrm>
            <a:off x="4461933" y="4900769"/>
            <a:ext cx="4572000" cy="184666"/>
          </a:xfrm>
          <a:prstGeom prst="rect">
            <a:avLst/>
          </a:prstGeom>
        </p:spPr>
        <p:txBody>
          <a:bodyPr>
            <a:sp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r>
              <a:rPr kumimoji="0" lang="en-US" sz="600" b="0" i="0" u="none" strike="noStrike" kern="1200" cap="none" spc="0" normalizeH="0" baseline="0" noProof="0" dirty="0" smtClean="0">
                <a:ln>
                  <a:noFill/>
                </a:ln>
                <a:solidFill>
                  <a:srgbClr val="FFFFFF"/>
                </a:solidFill>
                <a:effectLst/>
                <a:uLnTx/>
                <a:uFillTx/>
                <a:latin typeface="+mn-lt"/>
                <a:ea typeface="+mn-ea"/>
                <a:cs typeface="Arial Narrow"/>
              </a:rPr>
              <a:t>Mobile Home Park, Shutterfly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xfrm>
            <a:off x="838200" y="6245225"/>
            <a:ext cx="1901825"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Rectangle 12"/>
          <p:cNvSpPr>
            <a:spLocks noGrp="1" noChangeArrowheads="1"/>
          </p:cNvSpPr>
          <p:nvPr>
            <p:ph type="ftr" sz="quarter" idx="11"/>
          </p:nvPr>
        </p:nvSpPr>
        <p:spPr>
          <a:xfrm>
            <a:off x="3429000" y="6245225"/>
            <a:ext cx="2895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8075"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8075" y="40767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xfrm>
            <a:off x="838200" y="6245225"/>
            <a:ext cx="1901825"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7" name="Rectangle 12"/>
          <p:cNvSpPr>
            <a:spLocks noGrp="1" noChangeArrowheads="1"/>
          </p:cNvSpPr>
          <p:nvPr>
            <p:ph type="ftr" sz="quarter" idx="11"/>
          </p:nvPr>
        </p:nvSpPr>
        <p:spPr>
          <a:xfrm>
            <a:off x="3429000" y="6245225"/>
            <a:ext cx="2895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0"/>
            <a:ext cx="5410200" cy="1295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pPr>
              <a:defRPr/>
            </a:pPr>
            <a:fld id="{8151991A-8CE9-410B-BB28-5F2EA1F7396E}" type="slidenum">
              <a:rPr lang="en-US"/>
              <a:pPr>
                <a:defRPr/>
              </a:pPr>
              <a:t>‹#›</a:t>
            </a:fld>
            <a:endParaRPr lang="en-US" dirty="0"/>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0"/>
            <a:ext cx="5410200"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pPr>
              <a:defRPr/>
            </a:pPr>
            <a:fld id="{15745091-AC8B-43BB-B847-EA0FBF72E05D}" type="slidenum">
              <a:rPr lang="en-US"/>
              <a:pPr>
                <a:defRPr/>
              </a:pPr>
              <a:t>‹#›</a:t>
            </a:fld>
            <a:endParaRPr lang="en-US" dirty="0"/>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userDrawn="1"/>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userDrawn="1"/>
        </p:nvSpPr>
        <p:spPr>
          <a:xfrm flipH="1">
            <a:off x="4572000" y="5093208"/>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flipH="1">
            <a:off x="5833872" y="5093208"/>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495800"/>
          </a:xfrm>
        </p:spPr>
        <p:txBody>
          <a:bodyPr/>
          <a:lstStyle>
            <a:lvl1pPr marL="0" indent="0">
              <a:buNone/>
              <a:defRPr sz="2800"/>
            </a:lvl1pPr>
            <a:lvl2pPr>
              <a:buNone/>
              <a:defRPr/>
            </a:lvl2pPr>
            <a:lvl3pPr>
              <a:buNone/>
              <a:defRPr/>
            </a:lvl3pPr>
            <a:lvl4pPr>
              <a:buNone/>
              <a:defRPr/>
            </a:lvl4pPr>
            <a:lvl5pPr>
              <a:buNone/>
              <a:defRPr/>
            </a:lvl5pPr>
          </a:lstStyle>
          <a:p>
            <a:pPr lvl="0"/>
            <a:r>
              <a:rPr lang="en-US" dirty="0" smtClean="0"/>
              <a:t>Click to edit Master text styles</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p:cNvSpPr/>
          <p:nvPr userDrawn="1"/>
        </p:nvSpPr>
        <p:spPr bwMode="auto">
          <a:xfrm>
            <a:off x="0" y="0"/>
            <a:ext cx="9144000" cy="6553200"/>
          </a:xfrm>
          <a:prstGeom prst="rect">
            <a:avLst/>
          </a:prstGeom>
          <a:solidFill>
            <a:srgbClr val="000026"/>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7" charset="0"/>
              <a:ea typeface="+mn-ea"/>
            </a:endParaRPr>
          </a:p>
        </p:txBody>
      </p:sp>
      <p:sp>
        <p:nvSpPr>
          <p:cNvPr id="3" name="Picture Placeholder 2"/>
          <p:cNvSpPr>
            <a:spLocks noGrp="1"/>
          </p:cNvSpPr>
          <p:nvPr>
            <p:ph type="pic" idx="1"/>
          </p:nvPr>
        </p:nvSpPr>
        <p:spPr>
          <a:xfrm>
            <a:off x="0" y="0"/>
            <a:ext cx="9144000" cy="6553200"/>
          </a:xfrm>
          <a:ln w="47625" cap="flat" cmpd="sng" algn="ctr">
            <a:noFill/>
            <a:prstDash val="solid"/>
            <a:miter lim="800000"/>
            <a:headEnd type="none" w="med" len="med"/>
            <a:tailEnd type="none" w="med" len="med"/>
          </a:ln>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457200" y="6172200"/>
            <a:ext cx="5486400" cy="228600"/>
          </a:xfrm>
          <a:ln>
            <a:noFill/>
          </a:ln>
        </p:spPr>
        <p:txBody>
          <a:bodyPr/>
          <a:lstStyle>
            <a:lvl1pPr marL="0" indent="0">
              <a:buNone/>
              <a:defRPr sz="12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noChangeArrowheads="1"/>
          </p:cNvSpPr>
          <p:nvPr>
            <p:ph type="sldNum" sz="quarter" idx="10"/>
          </p:nvPr>
        </p:nvSpPr>
        <p:spPr>
          <a:xfrm>
            <a:off x="8305800" y="6565900"/>
            <a:ext cx="533400" cy="304800"/>
          </a:xfrm>
          <a:prstGeom prst="rect">
            <a:avLst/>
          </a:prstGeom>
        </p:spPr>
        <p:txBody>
          <a:bodyPr/>
          <a:lstStyle>
            <a:lvl1pPr>
              <a:defRPr/>
            </a:lvl1pPr>
          </a:lstStyle>
          <a:p>
            <a:pPr>
              <a:defRPr/>
            </a:pPr>
            <a:fld id="{63552E95-AD3A-4AAD-BE23-B34F0BA0425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0" y="6611112"/>
            <a:ext cx="9144000" cy="24688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457200" y="0"/>
            <a:ext cx="5384800" cy="9017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5" name="Text Placeholder 14"/>
          <p:cNvSpPr>
            <a:spLocks noGrp="1"/>
          </p:cNvSpPr>
          <p:nvPr>
            <p:ph type="body" idx="1"/>
          </p:nvPr>
        </p:nvSpPr>
        <p:spPr>
          <a:xfrm>
            <a:off x="457200" y="1590675"/>
            <a:ext cx="8229600" cy="480292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 name="Group 20"/>
          <p:cNvGrpSpPr/>
          <p:nvPr/>
        </p:nvGrpSpPr>
        <p:grpSpPr>
          <a:xfrm flipH="1" flipV="1">
            <a:off x="0" y="921004"/>
            <a:ext cx="9144000" cy="182880"/>
            <a:chOff x="0" y="704088"/>
            <a:chExt cx="9144000" cy="182880"/>
          </a:xfrm>
        </p:grpSpPr>
        <p:sp>
          <p:nvSpPr>
            <p:cNvPr id="23" name="Rectangle 22"/>
            <p:cNvSpPr/>
            <p:nvPr userDrawn="1"/>
          </p:nvSpPr>
          <p:spPr>
            <a:xfrm>
              <a:off x="4572000" y="704089"/>
              <a:ext cx="4572000" cy="18287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3310128" y="704088"/>
              <a:ext cx="1261872" cy="1828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0" y="704088"/>
              <a:ext cx="3310128" cy="1828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9" name="Picture 18" descr="doe_logo_ppt.png"/>
          <p:cNvPicPr>
            <a:picLocks noChangeAspect="1"/>
          </p:cNvPicPr>
          <p:nvPr/>
        </p:nvPicPr>
        <p:blipFill>
          <a:blip r:embed="rId16"/>
          <a:stretch>
            <a:fillRect/>
          </a:stretch>
        </p:blipFill>
        <p:spPr>
          <a:xfrm>
            <a:off x="6121400" y="276225"/>
            <a:ext cx="2743200" cy="412750"/>
          </a:xfrm>
          <a:prstGeom prst="rect">
            <a:avLst/>
          </a:prstGeom>
        </p:spPr>
      </p:pic>
      <p:sp>
        <p:nvSpPr>
          <p:cNvPr id="18" name="Text Placeholder 9"/>
          <p:cNvSpPr txBox="1">
            <a:spLocks/>
          </p:cNvSpPr>
          <p:nvPr userDrawn="1"/>
        </p:nvSpPr>
        <p:spPr>
          <a:xfrm>
            <a:off x="130175" y="6616700"/>
            <a:ext cx="7286625" cy="241300"/>
          </a:xfrm>
          <a:prstGeom prst="rect">
            <a:avLst/>
          </a:prstGeom>
        </p:spPr>
        <p:txBody>
          <a:bodyPr>
            <a:normAutofit/>
          </a:bodyPr>
          <a:lstStyle/>
          <a:p>
            <a:pPr marL="342900" indent="-342900">
              <a:lnSpc>
                <a:spcPct val="90000"/>
              </a:lnSpc>
              <a:spcBef>
                <a:spcPct val="20000"/>
              </a:spcBef>
              <a:buFont typeface="Arial" charset="0"/>
              <a:buNone/>
              <a:defRPr/>
            </a:pPr>
            <a:fld id="{21ED3566-9B5E-4950-9FE9-36D69B3CDCE7}" type="slidenum">
              <a:rPr lang="en-US" sz="1000">
                <a:solidFill>
                  <a:schemeClr val="bg1"/>
                </a:solidFill>
                <a:cs typeface="Arial" charset="0"/>
              </a:rPr>
              <a:pPr marL="342900" indent="-342900">
                <a:lnSpc>
                  <a:spcPct val="90000"/>
                </a:lnSpc>
                <a:spcBef>
                  <a:spcPct val="20000"/>
                </a:spcBef>
                <a:buFont typeface="Arial" charset="0"/>
                <a:buNone/>
                <a:defRPr/>
              </a:pPr>
              <a:t>‹#›</a:t>
            </a:fld>
            <a:r>
              <a:rPr lang="en-US" sz="1000" dirty="0">
                <a:solidFill>
                  <a:schemeClr val="bg1"/>
                </a:solidFill>
                <a:cs typeface="Arial" charset="0"/>
              </a:rPr>
              <a:t> | WEATHERIZATION ASSISTANCE PROGRAM STANDARDIZED CURRICULUM – </a:t>
            </a:r>
            <a:r>
              <a:rPr lang="en-US" sz="1000" dirty="0" smtClean="0">
                <a:solidFill>
                  <a:schemeClr val="bg1"/>
                </a:solidFill>
                <a:cs typeface="Arial" charset="0"/>
              </a:rPr>
              <a:t>December 2012</a:t>
            </a:r>
            <a:endParaRPr lang="en-US" sz="1000" dirty="0">
              <a:solidFill>
                <a:schemeClr val="bg1"/>
              </a:solidFill>
              <a:cs typeface="Arial" charset="0"/>
            </a:endParaRPr>
          </a:p>
        </p:txBody>
      </p:sp>
      <p:sp>
        <p:nvSpPr>
          <p:cNvPr id="22" name="Text Placeholder 9"/>
          <p:cNvSpPr txBox="1">
            <a:spLocks/>
          </p:cNvSpPr>
          <p:nvPr userDrawn="1"/>
        </p:nvSpPr>
        <p:spPr>
          <a:xfrm>
            <a:off x="5476875" y="6616700"/>
            <a:ext cx="3667125" cy="241300"/>
          </a:xfrm>
          <a:prstGeom prst="rect">
            <a:avLst/>
          </a:prstGeom>
        </p:spPr>
        <p:txBody>
          <a:bodyPr>
            <a:normAutofit/>
          </a:bodyPr>
          <a:lstStyle/>
          <a:p>
            <a:pPr marL="342900" indent="-342900" algn="r">
              <a:lnSpc>
                <a:spcPct val="90000"/>
              </a:lnSpc>
              <a:spcBef>
                <a:spcPct val="20000"/>
              </a:spcBef>
              <a:buFont typeface="Arial" charset="0"/>
              <a:buNone/>
              <a:defRPr/>
            </a:pPr>
            <a:r>
              <a:rPr lang="en-US" sz="1000" dirty="0">
                <a:solidFill>
                  <a:schemeClr val="bg1"/>
                </a:solidFill>
                <a:cs typeface="Arial" charset="0"/>
              </a:rPr>
              <a:t>eere.energy.gov</a:t>
            </a:r>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Lst>
  <p:txStyles>
    <p:titleStyle>
      <a:lvl1pPr algn="l" defTabSz="457200" rtl="0" eaLnBrk="1" latinLnBrk="0" hangingPunct="1">
        <a:lnSpc>
          <a:spcPts val="2800"/>
        </a:lnSpc>
        <a:spcBef>
          <a:spcPct val="0"/>
        </a:spcBef>
        <a:buNone/>
        <a:defRPr sz="2600" kern="1200" spc="100">
          <a:solidFill>
            <a:srgbClr val="FFFFFF"/>
          </a:solidFill>
          <a:latin typeface="+mj-lt"/>
          <a:ea typeface="+mj-ea"/>
          <a:cs typeface="+mj-cs"/>
        </a:defRPr>
      </a:lvl1pPr>
    </p:titleStyle>
    <p:bodyStyle>
      <a:lvl1pPr marL="274320" indent="-228600" algn="l" defTabSz="457200" rtl="0" eaLnBrk="1" latinLnBrk="0" hangingPunct="1">
        <a:spcBef>
          <a:spcPts val="600"/>
        </a:spcBef>
        <a:spcAft>
          <a:spcPts val="600"/>
        </a:spcAft>
        <a:buFont typeface="Arial"/>
        <a:buChar char="•"/>
        <a:defRPr sz="2400" kern="1200">
          <a:solidFill>
            <a:schemeClr val="tx1"/>
          </a:solidFill>
          <a:latin typeface="+mn-lt"/>
          <a:ea typeface="+mn-ea"/>
          <a:cs typeface="+mn-cs"/>
        </a:defRPr>
      </a:lvl1pPr>
      <a:lvl2pPr marL="548640" indent="-228600" algn="l" defTabSz="457200" rtl="0" eaLnBrk="1" latinLnBrk="0" hangingPunct="1">
        <a:spcBef>
          <a:spcPts val="600"/>
        </a:spcBef>
        <a:spcAft>
          <a:spcPts val="600"/>
        </a:spcAft>
        <a:buFont typeface="Arial"/>
        <a:buChar char="–"/>
        <a:defRPr sz="2000" kern="1200">
          <a:solidFill>
            <a:schemeClr val="tx1"/>
          </a:solidFill>
          <a:latin typeface="+mn-lt"/>
          <a:ea typeface="+mn-ea"/>
          <a:cs typeface="+mn-cs"/>
        </a:defRPr>
      </a:lvl2pPr>
      <a:lvl3pPr marL="1143000" indent="-228600" algn="l" defTabSz="457200" rtl="0" eaLnBrk="1" latinLnBrk="0" hangingPunct="1">
        <a:spcBef>
          <a:spcPts val="600"/>
        </a:spcBef>
        <a:spcAft>
          <a:spcPts val="600"/>
        </a:spcAft>
        <a:buFont typeface="Arial"/>
        <a:buChar char="•"/>
        <a:defRPr sz="1800" kern="1200">
          <a:solidFill>
            <a:schemeClr val="tx1"/>
          </a:solidFill>
          <a:latin typeface="+mn-lt"/>
          <a:ea typeface="+mn-ea"/>
          <a:cs typeface="+mn-cs"/>
        </a:defRPr>
      </a:lvl3pPr>
      <a:lvl4pPr marL="1600200" indent="-228600" algn="l" defTabSz="457200" rtl="0" eaLnBrk="1" latinLnBrk="0" hangingPunct="1">
        <a:spcBef>
          <a:spcPts val="600"/>
        </a:spcBef>
        <a:spcAft>
          <a:spcPts val="600"/>
        </a:spcAft>
        <a:buFont typeface="Arial"/>
        <a:buChar char="–"/>
        <a:defRPr sz="1800" kern="1200">
          <a:solidFill>
            <a:schemeClr val="tx1"/>
          </a:solidFill>
          <a:latin typeface="+mn-lt"/>
          <a:ea typeface="+mn-ea"/>
          <a:cs typeface="+mn-cs"/>
        </a:defRPr>
      </a:lvl4pPr>
      <a:lvl5pPr marL="2057400" indent="-228600" algn="l" defTabSz="457200" rtl="0" eaLnBrk="1" latinLnBrk="0" hangingPunct="1">
        <a:spcBef>
          <a:spcPts val="600"/>
        </a:spcBef>
        <a:spcAft>
          <a:spcPts val="600"/>
        </a:spcAft>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2286000" y="2951015"/>
            <a:ext cx="6045200" cy="1295400"/>
          </a:xfrm>
        </p:spPr>
        <p:txBody>
          <a:bodyPr>
            <a:normAutofit/>
          </a:bodyPr>
          <a:lstStyle/>
          <a:p>
            <a:pPr eaLnBrk="1" hangingPunct="1">
              <a:defRPr/>
            </a:pPr>
            <a:r>
              <a:rPr lang="en-US" sz="4000" spc="0" dirty="0" smtClean="0">
                <a:solidFill>
                  <a:srgbClr val="11007C"/>
                </a:solidFill>
              </a:rPr>
              <a:t>Base Load Measures</a:t>
            </a:r>
          </a:p>
        </p:txBody>
      </p:sp>
      <p:sp>
        <p:nvSpPr>
          <p:cNvPr id="4099" name="Rectangle 3"/>
          <p:cNvSpPr>
            <a:spLocks noGrp="1" noChangeArrowheads="1"/>
          </p:cNvSpPr>
          <p:nvPr>
            <p:ph type="subTitle" idx="1"/>
          </p:nvPr>
        </p:nvSpPr>
        <p:spPr>
          <a:xfrm>
            <a:off x="2286000" y="2743200"/>
            <a:ext cx="6400800" cy="457200"/>
          </a:xfrm>
        </p:spPr>
        <p:txBody>
          <a:bodyPr/>
          <a:lstStyle/>
          <a:p>
            <a:r>
              <a:rPr lang="en-US" dirty="0" smtClean="0">
                <a:solidFill>
                  <a:schemeClr val="folHlink"/>
                </a:solidFill>
                <a:ea typeface="ＭＳ Ｐゴシック" charset="-128"/>
              </a:rPr>
              <a:t>WEATHERIZATION ENERGY AUDITOR SINGLE FAMILY</a:t>
            </a:r>
          </a:p>
          <a:p>
            <a:pPr eaLnBrk="1" hangingPunct="1"/>
            <a:endParaRPr lang="en-US" dirty="0" smtClean="0">
              <a:solidFill>
                <a:srgbClr val="97999C"/>
              </a:solidFill>
            </a:endParaRPr>
          </a:p>
        </p:txBody>
      </p:sp>
      <p:cxnSp>
        <p:nvCxnSpPr>
          <p:cNvPr id="4100" name="Straight Connector 6"/>
          <p:cNvCxnSpPr>
            <a:cxnSpLocks noChangeShapeType="1"/>
          </p:cNvCxnSpPr>
          <p:nvPr/>
        </p:nvCxnSpPr>
        <p:spPr bwMode="auto">
          <a:xfrm>
            <a:off x="2362200" y="3124200"/>
            <a:ext cx="6324600" cy="1588"/>
          </a:xfrm>
          <a:prstGeom prst="line">
            <a:avLst/>
          </a:prstGeom>
          <a:noFill/>
          <a:ln w="3175">
            <a:solidFill>
              <a:srgbClr val="528FBA"/>
            </a:solidFill>
            <a:round/>
            <a:headEnd/>
            <a:tailEnd/>
          </a:ln>
        </p:spPr>
      </p:cxnSp>
      <p:sp>
        <p:nvSpPr>
          <p:cNvPr id="4101" name="TextBox 8"/>
          <p:cNvSpPr txBox="1">
            <a:spLocks noChangeArrowheads="1"/>
          </p:cNvSpPr>
          <p:nvPr/>
        </p:nvSpPr>
        <p:spPr bwMode="auto">
          <a:xfrm>
            <a:off x="457200" y="6553200"/>
            <a:ext cx="5486400" cy="230188"/>
          </a:xfrm>
          <a:prstGeom prst="rect">
            <a:avLst/>
          </a:prstGeom>
          <a:noFill/>
          <a:ln w="9525">
            <a:noFill/>
            <a:miter lim="800000"/>
            <a:headEnd/>
            <a:tailEnd/>
          </a:ln>
        </p:spPr>
        <p:txBody>
          <a:bodyPr>
            <a:spAutoFit/>
          </a:bodyPr>
          <a:lstStyle/>
          <a:p>
            <a:r>
              <a:rPr lang="en-US" sz="900" dirty="0">
                <a:solidFill>
                  <a:schemeClr val="bg1"/>
                </a:solidFill>
              </a:rPr>
              <a:t>WEATHERIZATION ASSISTANCE PROGRAM STANDARDIZED CURRICULUM – </a:t>
            </a:r>
            <a:r>
              <a:rPr lang="en-US" sz="900" dirty="0" smtClean="0">
                <a:solidFill>
                  <a:schemeClr val="bg1"/>
                </a:solidFill>
              </a:rPr>
              <a:t>December 2012</a:t>
            </a:r>
            <a:endParaRPr lang="en-US" sz="900" dirty="0">
              <a:solidFill>
                <a:schemeClr val="bg1"/>
              </a:solidFill>
            </a:endParaRPr>
          </a:p>
        </p:txBody>
      </p:sp>
      <p:pic>
        <p:nvPicPr>
          <p:cNvPr id="4102" name="Picture 8" descr="Weatherization Works logo"/>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9600" y="2057400"/>
            <a:ext cx="1565275" cy="205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6"/>
          <p:cNvSpPr>
            <a:spLocks noGrp="1" noChangeArrowheads="1"/>
          </p:cNvSpPr>
          <p:nvPr>
            <p:ph type="title"/>
          </p:nvPr>
        </p:nvSpPr>
        <p:spPr>
          <a:xfrm>
            <a:off x="457200" y="29028"/>
            <a:ext cx="6521450" cy="853622"/>
          </a:xfrm>
        </p:spPr>
        <p:txBody>
          <a:bodyPr>
            <a:normAutofit/>
          </a:bodyPr>
          <a:lstStyle/>
          <a:p>
            <a:pPr eaLnBrk="1" hangingPunct="1">
              <a:defRPr/>
            </a:pPr>
            <a:r>
              <a:rPr lang="en-US" dirty="0"/>
              <a:t>Bill Analysis Examples</a:t>
            </a:r>
          </a:p>
        </p:txBody>
      </p:sp>
      <p:graphicFrame>
        <p:nvGraphicFramePr>
          <p:cNvPr id="7" name="Table 6" descr="Bill Analysis graph, blank"/>
          <p:cNvGraphicFramePr>
            <a:graphicFrameLocks noGrp="1"/>
          </p:cNvGraphicFramePr>
          <p:nvPr>
            <p:extLst>
              <p:ext uri="{D42A27DB-BD31-4B8C-83A1-F6EECF244321}">
                <p14:modId xmlns:p14="http://schemas.microsoft.com/office/powerpoint/2010/main" val="330059672"/>
              </p:ext>
            </p:extLst>
          </p:nvPr>
        </p:nvGraphicFramePr>
        <p:xfrm>
          <a:off x="457200" y="1371600"/>
          <a:ext cx="5930900" cy="4861560"/>
        </p:xfrm>
        <a:graphic>
          <a:graphicData uri="http://schemas.openxmlformats.org/drawingml/2006/table">
            <a:tbl>
              <a:tblPr/>
              <a:tblGrid>
                <a:gridCol w="1219200"/>
                <a:gridCol w="1016000"/>
                <a:gridCol w="1663700"/>
                <a:gridCol w="1016000"/>
                <a:gridCol w="1016000"/>
              </a:tblGrid>
              <a:tr h="3810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Month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Bill kWh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Ave. Base Load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Heat?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Cool?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109" charset="-128"/>
                        </a:rPr>
                        <a:t>Jan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109" charset="-128"/>
                        </a:rPr>
                        <a:t>Feb</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109" charset="-128"/>
                        </a:rPr>
                        <a:t>Mar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109" charset="-128"/>
                        </a:rPr>
                        <a:t>Apr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109" charset="-128"/>
                        </a:rPr>
                        <a:t>May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109" charset="-128"/>
                        </a:rPr>
                        <a:t>June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109" charset="-128"/>
                        </a:rPr>
                        <a:t>July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109" charset="-128"/>
                        </a:rPr>
                        <a:t>Aug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109" charset="-128"/>
                        </a:rPr>
                        <a:t>Sept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109" charset="-128"/>
                        </a:rPr>
                        <a:t>Oct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109" charset="-128"/>
                        </a:rPr>
                        <a:t>Nov</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109" charset="-128"/>
                        </a:rPr>
                        <a:t>Dec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109" charset="-128"/>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4683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109" charset="-128"/>
                        </a:rPr>
                        <a:t>% Base Load Use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sp>
        <p:nvSpPr>
          <p:cNvPr id="10" name="Rectangular Callout 9"/>
          <p:cNvSpPr>
            <a:spLocks noChangeArrowheads="1"/>
          </p:cNvSpPr>
          <p:nvPr/>
        </p:nvSpPr>
        <p:spPr bwMode="auto">
          <a:xfrm>
            <a:off x="6596063" y="1384300"/>
            <a:ext cx="2230437" cy="2273300"/>
          </a:xfrm>
          <a:prstGeom prst="wedgeRectCallout">
            <a:avLst>
              <a:gd name="adj1" fmla="val -49861"/>
              <a:gd name="adj2" fmla="val -9194"/>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lstStyle/>
          <a:p>
            <a:pPr marL="296863" indent="-233363">
              <a:spcAft>
                <a:spcPts val="600"/>
              </a:spcAft>
              <a:defRPr/>
            </a:pPr>
            <a:r>
              <a:rPr lang="en-US" sz="2000" dirty="0">
                <a:solidFill>
                  <a:srgbClr val="000066"/>
                </a:solidFill>
              </a:rPr>
              <a:t>Record:</a:t>
            </a:r>
          </a:p>
          <a:p>
            <a:pPr marL="296863" indent="-233363">
              <a:spcAft>
                <a:spcPts val="600"/>
              </a:spcAft>
              <a:buFont typeface="Arial" pitchFamily="34" charset="0"/>
              <a:buChar char="•"/>
              <a:defRPr/>
            </a:pPr>
            <a:r>
              <a:rPr lang="en-US" dirty="0">
                <a:solidFill>
                  <a:srgbClr val="50565C"/>
                </a:solidFill>
              </a:rPr>
              <a:t>Lowest Reading</a:t>
            </a:r>
          </a:p>
          <a:p>
            <a:pPr marL="296863" indent="-233363">
              <a:spcAft>
                <a:spcPts val="600"/>
              </a:spcAft>
              <a:buFont typeface="Arial" pitchFamily="34" charset="0"/>
              <a:buChar char="•"/>
              <a:defRPr/>
            </a:pPr>
            <a:r>
              <a:rPr lang="en-US" dirty="0">
                <a:solidFill>
                  <a:srgbClr val="50565C"/>
                </a:solidFill>
              </a:rPr>
              <a:t>2</a:t>
            </a:r>
            <a:r>
              <a:rPr lang="en-US" baseline="30000" dirty="0">
                <a:solidFill>
                  <a:srgbClr val="50565C"/>
                </a:solidFill>
              </a:rPr>
              <a:t>nd</a:t>
            </a:r>
            <a:r>
              <a:rPr lang="en-US" dirty="0">
                <a:solidFill>
                  <a:srgbClr val="50565C"/>
                </a:solidFill>
              </a:rPr>
              <a:t> Lowest</a:t>
            </a:r>
          </a:p>
          <a:p>
            <a:pPr marL="296863" indent="-233363">
              <a:spcAft>
                <a:spcPts val="600"/>
              </a:spcAft>
              <a:buFont typeface="Arial" pitchFamily="34" charset="0"/>
              <a:buChar char="•"/>
              <a:defRPr/>
            </a:pPr>
            <a:r>
              <a:rPr lang="en-US" dirty="0">
                <a:solidFill>
                  <a:srgbClr val="50565C"/>
                </a:solidFill>
              </a:rPr>
              <a:t>3</a:t>
            </a:r>
            <a:r>
              <a:rPr lang="en-US" baseline="30000" dirty="0">
                <a:solidFill>
                  <a:srgbClr val="50565C"/>
                </a:solidFill>
              </a:rPr>
              <a:t>rd</a:t>
            </a:r>
            <a:r>
              <a:rPr lang="en-US" dirty="0">
                <a:solidFill>
                  <a:srgbClr val="50565C"/>
                </a:solidFill>
              </a:rPr>
              <a:t> Lowest</a:t>
            </a:r>
          </a:p>
          <a:p>
            <a:pPr marL="296863" indent="-233363">
              <a:spcAft>
                <a:spcPts val="600"/>
              </a:spcAft>
              <a:buFont typeface="Arial" pitchFamily="34" charset="0"/>
              <a:buChar char="•"/>
              <a:defRPr/>
            </a:pPr>
            <a:r>
              <a:rPr lang="en-US" dirty="0">
                <a:solidFill>
                  <a:srgbClr val="50565C"/>
                </a:solidFill>
              </a:rPr>
              <a:t>Average Monthly Base Load</a:t>
            </a:r>
            <a:r>
              <a:rPr lang="en-US" sz="2000" dirty="0">
                <a:solidFill>
                  <a:srgbClr val="404040"/>
                </a:solidFill>
              </a:rPr>
              <a:t/>
            </a:r>
            <a:br>
              <a:rPr lang="en-US" sz="2000" dirty="0">
                <a:solidFill>
                  <a:srgbClr val="404040"/>
                </a:solidFill>
              </a:rPr>
            </a:br>
            <a:endParaRPr lang="en-US" sz="2000" dirty="0">
              <a:solidFill>
                <a:srgbClr val="404040"/>
              </a:solidFill>
            </a:endParaRPr>
          </a:p>
        </p:txBody>
      </p:sp>
      <p:sp>
        <p:nvSpPr>
          <p:cNvPr id="8" name="Title 5"/>
          <p:cNvSpPr txBox="1">
            <a:spLocks/>
          </p:cNvSpPr>
          <p:nvPr/>
        </p:nvSpPr>
        <p:spPr bwMode="auto">
          <a:xfrm>
            <a:off x="546100" y="8826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31574" y="29028"/>
            <a:ext cx="5410200" cy="866322"/>
          </a:xfrm>
        </p:spPr>
        <p:txBody>
          <a:bodyPr>
            <a:normAutofit/>
          </a:bodyPr>
          <a:lstStyle/>
          <a:p>
            <a:pPr eaLnBrk="1" hangingPunct="1">
              <a:defRPr/>
            </a:pPr>
            <a:r>
              <a:rPr lang="en-US" dirty="0"/>
              <a:t>Bill Analysis Example #1</a:t>
            </a:r>
          </a:p>
        </p:txBody>
      </p:sp>
      <p:graphicFrame>
        <p:nvGraphicFramePr>
          <p:cNvPr id="6" name="Group 80" descr="Bill Analysis, example 1"/>
          <p:cNvGraphicFramePr>
            <a:graphicFrameLocks/>
          </p:cNvGraphicFramePr>
          <p:nvPr>
            <p:extLst>
              <p:ext uri="{D42A27DB-BD31-4B8C-83A1-F6EECF244321}">
                <p14:modId xmlns:p14="http://schemas.microsoft.com/office/powerpoint/2010/main" val="709164898"/>
              </p:ext>
            </p:extLst>
          </p:nvPr>
        </p:nvGraphicFramePr>
        <p:xfrm>
          <a:off x="457200" y="1470025"/>
          <a:ext cx="7512236" cy="4657236"/>
        </p:xfrm>
        <a:graphic>
          <a:graphicData uri="http://schemas.openxmlformats.org/drawingml/2006/table">
            <a:tbl>
              <a:tblPr>
                <a:tableStyleId>{2D5ABB26-0587-4C30-8999-92F81FD0307C}</a:tableStyleId>
              </a:tblPr>
              <a:tblGrid>
                <a:gridCol w="1878059"/>
                <a:gridCol w="1878059"/>
                <a:gridCol w="1878059"/>
                <a:gridCol w="1878059"/>
              </a:tblGrid>
              <a:tr h="332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rgbClr val="FFFFFF"/>
                          </a:solidFill>
                          <a:effectLst/>
                        </a:rPr>
                        <a:t>Date</a:t>
                      </a:r>
                      <a:endParaRPr kumimoji="0" lang="en-US" sz="1400" b="1" i="0" u="none" strike="noStrike" cap="none" normalizeH="0" baseline="0" dirty="0">
                        <a:ln>
                          <a:noFill/>
                        </a:ln>
                        <a:solidFill>
                          <a:srgbClr val="FFFFFF"/>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rgbClr val="FFFFFF"/>
                          </a:solidFill>
                          <a:effectLst/>
                        </a:rPr>
                        <a:t># of Days</a:t>
                      </a:r>
                      <a:endParaRPr kumimoji="0" lang="en-US" sz="1400" b="1" i="0" u="none" strike="noStrike" cap="none" normalizeH="0" baseline="0" dirty="0">
                        <a:ln>
                          <a:noFill/>
                        </a:ln>
                        <a:solidFill>
                          <a:srgbClr val="FFFFFF"/>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rgbClr val="FFFFFF"/>
                          </a:solidFill>
                          <a:effectLst/>
                        </a:rPr>
                        <a:t>Reading</a:t>
                      </a:r>
                      <a:endParaRPr kumimoji="0" lang="en-US" sz="1400" b="1" i="0" u="none" strike="noStrike" cap="none" normalizeH="0" baseline="0" dirty="0">
                        <a:ln>
                          <a:noFill/>
                        </a:ln>
                        <a:solidFill>
                          <a:srgbClr val="FFFFFF"/>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rgbClr val="FFFFFF"/>
                          </a:solidFill>
                          <a:effectLst/>
                        </a:rPr>
                        <a:t>kWh</a:t>
                      </a:r>
                      <a:endParaRPr kumimoji="0" lang="en-US" sz="1400" b="1" i="0" u="none" strike="noStrike" cap="none" normalizeH="0" baseline="0" dirty="0">
                        <a:ln>
                          <a:noFill/>
                        </a:ln>
                        <a:solidFill>
                          <a:srgbClr val="FFFFFF"/>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solidFill>
                  </a:tcPr>
                </a:tc>
              </a:tr>
              <a:tr h="3337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5/7/99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06248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1031</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32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4/8/99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30</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05217</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1968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337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3/9/99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03249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3143</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32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2/8/99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31</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00106</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3356</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32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1/8/99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96750</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3648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337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12/7/98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33</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93102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2206</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32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11/4/98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90896</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1327</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32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10/6/98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86569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576</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337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9/4/98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88993</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442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32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8/6/98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88551</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874</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337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7/8/98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30</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87667</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522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32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6/8/98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87155</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538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32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5/7/98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30</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86617</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941</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bl>
          </a:graphicData>
        </a:graphic>
      </p:graphicFrame>
      <p:sp>
        <p:nvSpPr>
          <p:cNvPr id="7" name="Title 5"/>
          <p:cNvSpPr txBox="1">
            <a:spLocks/>
          </p:cNvSpPr>
          <p:nvPr/>
        </p:nvSpPr>
        <p:spPr bwMode="auto">
          <a:xfrm>
            <a:off x="520700" y="8826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6"/>
          <p:cNvSpPr>
            <a:spLocks noGrp="1" noChangeArrowheads="1"/>
          </p:cNvSpPr>
          <p:nvPr>
            <p:ph type="title"/>
          </p:nvPr>
        </p:nvSpPr>
        <p:spPr>
          <a:xfrm>
            <a:off x="457200" y="43542"/>
            <a:ext cx="5410200" cy="838200"/>
          </a:xfrm>
        </p:spPr>
        <p:txBody>
          <a:bodyPr>
            <a:normAutofit/>
          </a:bodyPr>
          <a:lstStyle/>
          <a:p>
            <a:pPr eaLnBrk="1" hangingPunct="1">
              <a:defRPr/>
            </a:pPr>
            <a:r>
              <a:rPr lang="en-US" dirty="0">
                <a:ea typeface="ＭＳ Ｐゴシック" pitchFamily="27" charset="-128"/>
                <a:cs typeface="ＭＳ Ｐゴシック" pitchFamily="27" charset="-128"/>
              </a:rPr>
              <a:t>Bill Analysis Example #1</a:t>
            </a:r>
          </a:p>
        </p:txBody>
      </p:sp>
      <p:graphicFrame>
        <p:nvGraphicFramePr>
          <p:cNvPr id="8" name="Table 7" descr="Bill Analysis, example 1"/>
          <p:cNvGraphicFramePr>
            <a:graphicFrameLocks noGrp="1"/>
          </p:cNvGraphicFramePr>
          <p:nvPr>
            <p:extLst>
              <p:ext uri="{D42A27DB-BD31-4B8C-83A1-F6EECF244321}">
                <p14:modId xmlns:p14="http://schemas.microsoft.com/office/powerpoint/2010/main" val="417049071"/>
              </p:ext>
            </p:extLst>
          </p:nvPr>
        </p:nvGraphicFramePr>
        <p:xfrm>
          <a:off x="457200" y="1371600"/>
          <a:ext cx="5930900" cy="4861560"/>
        </p:xfrm>
        <a:graphic>
          <a:graphicData uri="http://schemas.openxmlformats.org/drawingml/2006/table">
            <a:tbl>
              <a:tblPr/>
              <a:tblGrid>
                <a:gridCol w="1219200"/>
                <a:gridCol w="1016000"/>
                <a:gridCol w="1663700"/>
                <a:gridCol w="1016000"/>
                <a:gridCol w="1016000"/>
              </a:tblGrid>
              <a:tr h="3810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Month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Bill kWh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Ave. Base Load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Heat?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Cool?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Jan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3,356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Feb</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3,143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Mar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1,968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Apr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1,031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May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538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June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522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July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874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Aug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442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Sept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Oct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1,327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Nov</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2,206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Dec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3,648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19,631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FFFFFF"/>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FFFFFF"/>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FFFFFF"/>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r>
              <a:tr h="4683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 Base Load Use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sp>
        <p:nvSpPr>
          <p:cNvPr id="9" name="Rectangular Callout 8"/>
          <p:cNvSpPr>
            <a:spLocks noChangeArrowheads="1"/>
          </p:cNvSpPr>
          <p:nvPr/>
        </p:nvSpPr>
        <p:spPr bwMode="auto">
          <a:xfrm>
            <a:off x="6596063" y="1384300"/>
            <a:ext cx="2230437" cy="2273300"/>
          </a:xfrm>
          <a:prstGeom prst="wedgeRectCallout">
            <a:avLst>
              <a:gd name="adj1" fmla="val -49861"/>
              <a:gd name="adj2" fmla="val -8074"/>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lstStyle/>
          <a:p>
            <a:pPr marL="296863" indent="-233363">
              <a:spcAft>
                <a:spcPts val="600"/>
              </a:spcAft>
              <a:defRPr/>
            </a:pPr>
            <a:r>
              <a:rPr lang="en-US" sz="2000" dirty="0">
                <a:solidFill>
                  <a:srgbClr val="404040"/>
                </a:solidFill>
              </a:rPr>
              <a:t/>
            </a:r>
            <a:br>
              <a:rPr lang="en-US" sz="2000" dirty="0">
                <a:solidFill>
                  <a:srgbClr val="404040"/>
                </a:solidFill>
              </a:rPr>
            </a:br>
            <a:endParaRPr lang="en-US" sz="2000" dirty="0">
              <a:solidFill>
                <a:srgbClr val="404040"/>
              </a:solidFill>
            </a:endParaRPr>
          </a:p>
        </p:txBody>
      </p:sp>
      <p:graphicFrame>
        <p:nvGraphicFramePr>
          <p:cNvPr id="10" name="Table 9"/>
          <p:cNvGraphicFramePr>
            <a:graphicFrameLocks noGrp="1"/>
          </p:cNvGraphicFramePr>
          <p:nvPr/>
        </p:nvGraphicFramePr>
        <p:xfrm>
          <a:off x="6765925" y="1531938"/>
          <a:ext cx="1895475" cy="1998980"/>
        </p:xfrm>
        <a:graphic>
          <a:graphicData uri="http://schemas.openxmlformats.org/drawingml/2006/table">
            <a:tbl>
              <a:tblPr/>
              <a:tblGrid>
                <a:gridCol w="1082675"/>
                <a:gridCol w="812800"/>
              </a:tblGrid>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Lowest Reading</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pitchFamily="34" charset="0"/>
                        <a:ea typeface="ＭＳ Ｐゴシック" pitchFamily="-109" charset="-128"/>
                      </a:endParaRP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a:t>
                      </a:r>
                      <a:r>
                        <a:rPr kumimoji="0" lang="en-US" sz="1400" b="0" i="0" u="none" strike="noStrike" cap="none" normalizeH="0" baseline="30000" dirty="0" smtClean="0">
                          <a:ln>
                            <a:noFill/>
                          </a:ln>
                          <a:solidFill>
                            <a:srgbClr val="404040"/>
                          </a:solidFill>
                          <a:effectLst/>
                          <a:latin typeface="Arial" pitchFamily="34" charset="0"/>
                          <a:ea typeface="ＭＳ Ｐゴシック" pitchFamily="-109" charset="-128"/>
                        </a:rPr>
                        <a:t>nd</a:t>
                      </a: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 Lowest</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pitchFamily="34" charset="0"/>
                        <a:ea typeface="ＭＳ Ｐゴシック" pitchFamily="-109" charset="-128"/>
                      </a:endParaRP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3</a:t>
                      </a:r>
                      <a:r>
                        <a:rPr kumimoji="0" lang="en-US" sz="1400" b="0" i="0" u="none" strike="noStrike" cap="none" normalizeH="0" baseline="30000" dirty="0" smtClean="0">
                          <a:ln>
                            <a:noFill/>
                          </a:ln>
                          <a:solidFill>
                            <a:srgbClr val="404040"/>
                          </a:solidFill>
                          <a:effectLst/>
                          <a:latin typeface="Arial" pitchFamily="34" charset="0"/>
                          <a:ea typeface="ＭＳ Ｐゴシック" pitchFamily="-109" charset="-128"/>
                        </a:rPr>
                        <a:t>rd</a:t>
                      </a: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 Lowest</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pitchFamily="34" charset="0"/>
                        <a:ea typeface="ＭＳ Ｐゴシック" pitchFamily="-109" charset="-128"/>
                      </a:endParaRP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r>
              <a:tr h="6397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Average Monthly Base Load</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pitchFamily="34" charset="0"/>
                        <a:ea typeface="ＭＳ Ｐゴシック" pitchFamily="-109" charset="-128"/>
                      </a:endParaRP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r>
            </a:tbl>
          </a:graphicData>
        </a:graphic>
      </p:graphicFrame>
      <p:grpSp>
        <p:nvGrpSpPr>
          <p:cNvPr id="2" name="Group 14"/>
          <p:cNvGrpSpPr>
            <a:grpSpLocks/>
          </p:cNvGrpSpPr>
          <p:nvPr/>
        </p:nvGrpSpPr>
        <p:grpSpPr bwMode="auto">
          <a:xfrm>
            <a:off x="1731963" y="1676400"/>
            <a:ext cx="6858000" cy="2540000"/>
            <a:chOff x="1731963" y="1676400"/>
            <a:chExt cx="6858737" cy="2540000"/>
          </a:xfrm>
        </p:grpSpPr>
        <p:sp>
          <p:nvSpPr>
            <p:cNvPr id="11" name="Donut 10"/>
            <p:cNvSpPr/>
            <p:nvPr/>
          </p:nvSpPr>
          <p:spPr bwMode="auto">
            <a:xfrm>
              <a:off x="1731963" y="3835400"/>
              <a:ext cx="854167" cy="381000"/>
            </a:xfrm>
            <a:prstGeom prst="donut">
              <a:avLst>
                <a:gd name="adj" fmla="val 13508"/>
              </a:avLst>
            </a:prstGeom>
            <a:solidFill>
              <a:srgbClr val="FF0000"/>
            </a:solidFill>
            <a:ln w="9525" cap="flat" cmpd="sng" algn="ctr">
              <a:noFill/>
              <a:prstDash val="solid"/>
              <a:round/>
              <a:headEnd type="none" w="med" len="med"/>
              <a:tailEnd type="none" w="med" len="med"/>
            </a:ln>
            <a:effectLst/>
          </p:spPr>
          <p:txBody>
            <a:bodyPr/>
            <a:lstStyle/>
            <a:p>
              <a:pPr algn="ctr" defTabSz="914400">
                <a:defRPr/>
              </a:pPr>
              <a:endParaRPr lang="en-US" sz="2800" b="1" dirty="0">
                <a:latin typeface="Arial" pitchFamily="-108" charset="0"/>
                <a:ea typeface="+mn-ea"/>
              </a:endParaRPr>
            </a:p>
          </p:txBody>
        </p:sp>
        <p:sp>
          <p:nvSpPr>
            <p:cNvPr id="17537" name="TextBox 13"/>
            <p:cNvSpPr txBox="1">
              <a:spLocks noChangeArrowheads="1"/>
            </p:cNvSpPr>
            <p:nvPr/>
          </p:nvSpPr>
          <p:spPr bwMode="auto">
            <a:xfrm>
              <a:off x="8020900" y="1676400"/>
              <a:ext cx="569800" cy="369332"/>
            </a:xfrm>
            <a:prstGeom prst="rect">
              <a:avLst/>
            </a:prstGeom>
            <a:noFill/>
            <a:ln w="9525">
              <a:noFill/>
              <a:miter lim="800000"/>
              <a:headEnd/>
              <a:tailEnd/>
            </a:ln>
          </p:spPr>
          <p:txBody>
            <a:bodyPr>
              <a:spAutoFit/>
            </a:bodyPr>
            <a:lstStyle/>
            <a:p>
              <a:r>
                <a:rPr lang="en-US" dirty="0">
                  <a:solidFill>
                    <a:schemeClr val="bg1"/>
                  </a:solidFill>
                </a:rPr>
                <a:t>442</a:t>
              </a:r>
            </a:p>
          </p:txBody>
        </p:sp>
      </p:grpSp>
      <p:grpSp>
        <p:nvGrpSpPr>
          <p:cNvPr id="3" name="Group 16"/>
          <p:cNvGrpSpPr>
            <a:grpSpLocks/>
          </p:cNvGrpSpPr>
          <p:nvPr/>
        </p:nvGrpSpPr>
        <p:grpSpPr bwMode="auto">
          <a:xfrm>
            <a:off x="1731963" y="2046288"/>
            <a:ext cx="6858000" cy="1611312"/>
            <a:chOff x="1731963" y="2045732"/>
            <a:chExt cx="6858737" cy="1611868"/>
          </a:xfrm>
        </p:grpSpPr>
        <p:sp>
          <p:nvSpPr>
            <p:cNvPr id="12" name="Donut 11"/>
            <p:cNvSpPr/>
            <p:nvPr/>
          </p:nvSpPr>
          <p:spPr bwMode="auto">
            <a:xfrm>
              <a:off x="1731963" y="3276469"/>
              <a:ext cx="854167" cy="381131"/>
            </a:xfrm>
            <a:prstGeom prst="donut">
              <a:avLst>
                <a:gd name="adj" fmla="val 13508"/>
              </a:avLst>
            </a:prstGeom>
            <a:solidFill>
              <a:srgbClr val="FF0000"/>
            </a:solidFill>
            <a:ln w="9525" cap="flat" cmpd="sng" algn="ctr">
              <a:noFill/>
              <a:prstDash val="solid"/>
              <a:round/>
              <a:headEnd type="none" w="med" len="med"/>
              <a:tailEnd type="none" w="med" len="med"/>
            </a:ln>
            <a:effectLst/>
          </p:spPr>
          <p:txBody>
            <a:bodyPr/>
            <a:lstStyle/>
            <a:p>
              <a:pPr algn="ctr" defTabSz="914400">
                <a:defRPr/>
              </a:pPr>
              <a:endParaRPr lang="en-US" sz="2800" b="1" dirty="0">
                <a:latin typeface="Arial" pitchFamily="-108" charset="0"/>
                <a:ea typeface="+mn-ea"/>
              </a:endParaRPr>
            </a:p>
          </p:txBody>
        </p:sp>
        <p:sp>
          <p:nvSpPr>
            <p:cNvPr id="17535" name="TextBox 15"/>
            <p:cNvSpPr txBox="1">
              <a:spLocks noChangeArrowheads="1"/>
            </p:cNvSpPr>
            <p:nvPr/>
          </p:nvSpPr>
          <p:spPr bwMode="auto">
            <a:xfrm>
              <a:off x="8020900" y="2045732"/>
              <a:ext cx="569800" cy="369332"/>
            </a:xfrm>
            <a:prstGeom prst="rect">
              <a:avLst/>
            </a:prstGeom>
            <a:noFill/>
            <a:ln w="9525">
              <a:noFill/>
              <a:miter lim="800000"/>
              <a:headEnd/>
              <a:tailEnd/>
            </a:ln>
          </p:spPr>
          <p:txBody>
            <a:bodyPr wrap="none">
              <a:spAutoFit/>
            </a:bodyPr>
            <a:lstStyle/>
            <a:p>
              <a:r>
                <a:rPr lang="en-US" dirty="0">
                  <a:solidFill>
                    <a:schemeClr val="bg1"/>
                  </a:solidFill>
                </a:rPr>
                <a:t>522</a:t>
              </a:r>
            </a:p>
          </p:txBody>
        </p:sp>
      </p:grpSp>
      <p:grpSp>
        <p:nvGrpSpPr>
          <p:cNvPr id="4" name="Group 18"/>
          <p:cNvGrpSpPr>
            <a:grpSpLocks/>
          </p:cNvGrpSpPr>
          <p:nvPr/>
        </p:nvGrpSpPr>
        <p:grpSpPr bwMode="auto">
          <a:xfrm>
            <a:off x="1731963" y="2414588"/>
            <a:ext cx="6858000" cy="900112"/>
            <a:chOff x="1731963" y="2415064"/>
            <a:chExt cx="6858737" cy="899636"/>
          </a:xfrm>
        </p:grpSpPr>
        <p:sp>
          <p:nvSpPr>
            <p:cNvPr id="13" name="Donut 12"/>
            <p:cNvSpPr/>
            <p:nvPr/>
          </p:nvSpPr>
          <p:spPr bwMode="auto">
            <a:xfrm>
              <a:off x="1731963" y="2933901"/>
              <a:ext cx="854167" cy="380799"/>
            </a:xfrm>
            <a:prstGeom prst="donut">
              <a:avLst>
                <a:gd name="adj" fmla="val 13508"/>
              </a:avLst>
            </a:prstGeom>
            <a:solidFill>
              <a:srgbClr val="FF0000"/>
            </a:solidFill>
            <a:ln w="9525" cap="flat" cmpd="sng" algn="ctr">
              <a:noFill/>
              <a:prstDash val="solid"/>
              <a:round/>
              <a:headEnd type="none" w="med" len="med"/>
              <a:tailEnd type="none" w="med" len="med"/>
            </a:ln>
            <a:effectLst/>
          </p:spPr>
          <p:txBody>
            <a:bodyPr/>
            <a:lstStyle/>
            <a:p>
              <a:pPr algn="ctr" defTabSz="914400">
                <a:defRPr/>
              </a:pPr>
              <a:endParaRPr lang="en-US" sz="2800" b="1" dirty="0">
                <a:latin typeface="Arial" pitchFamily="-108" charset="0"/>
                <a:ea typeface="+mn-ea"/>
              </a:endParaRPr>
            </a:p>
          </p:txBody>
        </p:sp>
        <p:sp>
          <p:nvSpPr>
            <p:cNvPr id="17533" name="TextBox 17"/>
            <p:cNvSpPr txBox="1">
              <a:spLocks noChangeArrowheads="1"/>
            </p:cNvSpPr>
            <p:nvPr/>
          </p:nvSpPr>
          <p:spPr bwMode="auto">
            <a:xfrm>
              <a:off x="8020900" y="2415064"/>
              <a:ext cx="569800" cy="369332"/>
            </a:xfrm>
            <a:prstGeom prst="rect">
              <a:avLst/>
            </a:prstGeom>
            <a:noFill/>
            <a:ln w="9525">
              <a:noFill/>
              <a:miter lim="800000"/>
              <a:headEnd/>
              <a:tailEnd/>
            </a:ln>
          </p:spPr>
          <p:txBody>
            <a:bodyPr wrap="none">
              <a:spAutoFit/>
            </a:bodyPr>
            <a:lstStyle/>
            <a:p>
              <a:r>
                <a:rPr lang="en-US" dirty="0">
                  <a:solidFill>
                    <a:schemeClr val="bg1"/>
                  </a:solidFill>
                </a:rPr>
                <a:t>538</a:t>
              </a:r>
            </a:p>
          </p:txBody>
        </p:sp>
      </p:grpSp>
      <p:sp>
        <p:nvSpPr>
          <p:cNvPr id="20" name="TextBox 19"/>
          <p:cNvSpPr txBox="1">
            <a:spLocks noChangeArrowheads="1"/>
          </p:cNvSpPr>
          <p:nvPr/>
        </p:nvSpPr>
        <p:spPr bwMode="auto">
          <a:xfrm>
            <a:off x="7780338" y="2852738"/>
            <a:ext cx="954087" cy="677862"/>
          </a:xfrm>
          <a:prstGeom prst="rect">
            <a:avLst/>
          </a:prstGeom>
          <a:noFill/>
          <a:ln w="9525">
            <a:noFill/>
            <a:miter lim="800000"/>
            <a:headEnd/>
            <a:tailEnd/>
          </a:ln>
        </p:spPr>
        <p:txBody>
          <a:bodyPr wrap="none">
            <a:spAutoFit/>
          </a:bodyPr>
          <a:lstStyle/>
          <a:p>
            <a:pPr algn="ctr"/>
            <a:r>
              <a:rPr lang="en-US" dirty="0">
                <a:solidFill>
                  <a:schemeClr val="bg1"/>
                </a:solidFill>
              </a:rPr>
              <a:t>1,502/3</a:t>
            </a:r>
          </a:p>
          <a:p>
            <a:pPr algn="ctr"/>
            <a:r>
              <a:rPr lang="en-US" sz="2000" dirty="0">
                <a:solidFill>
                  <a:schemeClr val="bg1"/>
                </a:solidFill>
              </a:rPr>
              <a:t>= 501</a:t>
            </a:r>
          </a:p>
        </p:txBody>
      </p:sp>
      <p:sp>
        <p:nvSpPr>
          <p:cNvPr id="18" name="Title 5"/>
          <p:cNvSpPr txBox="1">
            <a:spLocks/>
          </p:cNvSpPr>
          <p:nvPr/>
        </p:nvSpPr>
        <p:spPr bwMode="auto">
          <a:xfrm>
            <a:off x="558800" y="8826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6"/>
          <p:cNvSpPr>
            <a:spLocks noGrp="1" noChangeArrowheads="1"/>
          </p:cNvSpPr>
          <p:nvPr>
            <p:ph type="title"/>
          </p:nvPr>
        </p:nvSpPr>
        <p:spPr>
          <a:xfrm>
            <a:off x="457200" y="29028"/>
            <a:ext cx="5410200" cy="838200"/>
          </a:xfrm>
        </p:spPr>
        <p:txBody>
          <a:bodyPr>
            <a:normAutofit/>
          </a:bodyPr>
          <a:lstStyle/>
          <a:p>
            <a:pPr eaLnBrk="1" hangingPunct="1">
              <a:defRPr/>
            </a:pPr>
            <a:r>
              <a:rPr lang="en-US" dirty="0">
                <a:ea typeface="ＭＳ Ｐゴシック" pitchFamily="27" charset="-128"/>
                <a:cs typeface="ＭＳ Ｐゴシック" pitchFamily="27" charset="-128"/>
              </a:rPr>
              <a:t>Bill Analysis Example #1</a:t>
            </a:r>
          </a:p>
        </p:txBody>
      </p:sp>
      <p:graphicFrame>
        <p:nvGraphicFramePr>
          <p:cNvPr id="8" name="Table 7" descr="Bill Analysis, example 1"/>
          <p:cNvGraphicFramePr>
            <a:graphicFrameLocks noGrp="1"/>
          </p:cNvGraphicFramePr>
          <p:nvPr>
            <p:extLst>
              <p:ext uri="{D42A27DB-BD31-4B8C-83A1-F6EECF244321}">
                <p14:modId xmlns:p14="http://schemas.microsoft.com/office/powerpoint/2010/main" val="1437932710"/>
              </p:ext>
            </p:extLst>
          </p:nvPr>
        </p:nvGraphicFramePr>
        <p:xfrm>
          <a:off x="457200" y="1371600"/>
          <a:ext cx="5930900" cy="4861560"/>
        </p:xfrm>
        <a:graphic>
          <a:graphicData uri="http://schemas.openxmlformats.org/drawingml/2006/table">
            <a:tbl>
              <a:tblPr/>
              <a:tblGrid>
                <a:gridCol w="1219200"/>
                <a:gridCol w="1016000"/>
                <a:gridCol w="1663700"/>
                <a:gridCol w="1016000"/>
                <a:gridCol w="1016000"/>
              </a:tblGrid>
              <a:tr h="3810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Month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Bill kWh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Ave. Base Load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Heat?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Cool?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Jan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3,356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Feb</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3,143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Mar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1,968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Apr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1,031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May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538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June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522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July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874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Aug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442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Sept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Oct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1,327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Nov</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2,206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Dec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3,648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19,631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6,008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FFFFFF"/>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FFFFFF"/>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r>
              <a:tr h="4683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 Base Load Use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pitchFamily="34" charset="0"/>
                          <a:ea typeface="ＭＳ Ｐゴシック" pitchFamily="-109" charset="-128"/>
                        </a:rPr>
                        <a:t>31%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sp>
        <p:nvSpPr>
          <p:cNvPr id="9" name="Rectangular Callout 8"/>
          <p:cNvSpPr>
            <a:spLocks noChangeArrowheads="1"/>
          </p:cNvSpPr>
          <p:nvPr/>
        </p:nvSpPr>
        <p:spPr bwMode="auto">
          <a:xfrm>
            <a:off x="6596063" y="1384300"/>
            <a:ext cx="2230437" cy="2273300"/>
          </a:xfrm>
          <a:prstGeom prst="wedgeRectCallout">
            <a:avLst>
              <a:gd name="adj1" fmla="val -49861"/>
              <a:gd name="adj2" fmla="val -8074"/>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lstStyle/>
          <a:p>
            <a:pPr marL="296863" indent="-233363">
              <a:spcAft>
                <a:spcPts val="600"/>
              </a:spcAft>
              <a:defRPr/>
            </a:pPr>
            <a:r>
              <a:rPr lang="en-US" sz="2000" dirty="0">
                <a:solidFill>
                  <a:srgbClr val="404040"/>
                </a:solidFill>
              </a:rPr>
              <a:t/>
            </a:r>
            <a:br>
              <a:rPr lang="en-US" sz="2000" dirty="0">
                <a:solidFill>
                  <a:srgbClr val="404040"/>
                </a:solidFill>
              </a:rPr>
            </a:br>
            <a:endParaRPr lang="en-US" sz="2000" dirty="0">
              <a:solidFill>
                <a:srgbClr val="404040"/>
              </a:solidFill>
            </a:endParaRPr>
          </a:p>
        </p:txBody>
      </p:sp>
      <p:graphicFrame>
        <p:nvGraphicFramePr>
          <p:cNvPr id="10" name="Table 9"/>
          <p:cNvGraphicFramePr>
            <a:graphicFrameLocks noGrp="1"/>
          </p:cNvGraphicFramePr>
          <p:nvPr/>
        </p:nvGraphicFramePr>
        <p:xfrm>
          <a:off x="6765925" y="1531938"/>
          <a:ext cx="1895475" cy="1998980"/>
        </p:xfrm>
        <a:graphic>
          <a:graphicData uri="http://schemas.openxmlformats.org/drawingml/2006/table">
            <a:tbl>
              <a:tblPr/>
              <a:tblGrid>
                <a:gridCol w="1082675"/>
                <a:gridCol w="812800"/>
              </a:tblGrid>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Lowest Reading</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ea typeface="ＭＳ Ｐゴシック" pitchFamily="-109" charset="-128"/>
                        </a:rPr>
                        <a:t>442</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a:t>
                      </a:r>
                      <a:r>
                        <a:rPr kumimoji="0" lang="en-US" sz="1400" b="0" i="0" u="none" strike="noStrike" cap="none" normalizeH="0" baseline="30000" dirty="0" smtClean="0">
                          <a:ln>
                            <a:noFill/>
                          </a:ln>
                          <a:solidFill>
                            <a:srgbClr val="404040"/>
                          </a:solidFill>
                          <a:effectLst/>
                          <a:latin typeface="Arial" pitchFamily="34" charset="0"/>
                          <a:ea typeface="ＭＳ Ｐゴシック" pitchFamily="-109" charset="-128"/>
                        </a:rPr>
                        <a:t>nd</a:t>
                      </a: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 Lowest</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ea typeface="ＭＳ Ｐゴシック" pitchFamily="-109" charset="-128"/>
                        </a:rPr>
                        <a:t>522</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3</a:t>
                      </a:r>
                      <a:r>
                        <a:rPr kumimoji="0" lang="en-US" sz="1400" b="0" i="0" u="none" strike="noStrike" cap="none" normalizeH="0" baseline="30000" dirty="0" smtClean="0">
                          <a:ln>
                            <a:noFill/>
                          </a:ln>
                          <a:solidFill>
                            <a:srgbClr val="404040"/>
                          </a:solidFill>
                          <a:effectLst/>
                          <a:latin typeface="Arial" pitchFamily="34" charset="0"/>
                          <a:ea typeface="ＭＳ Ｐゴシック" pitchFamily="-109" charset="-128"/>
                        </a:rPr>
                        <a:t>rd</a:t>
                      </a: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 Lowest</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ea typeface="ＭＳ Ｐゴシック" pitchFamily="-109" charset="-128"/>
                        </a:rPr>
                        <a:t>538</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r>
              <a:tr h="6397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Average Monthly Base Load</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ea typeface="ＭＳ Ｐゴシック" pitchFamily="-109" charset="-128"/>
                        </a:rPr>
                        <a:t>501</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r>
            </a:tbl>
          </a:graphicData>
        </a:graphic>
      </p:graphicFrame>
      <p:sp>
        <p:nvSpPr>
          <p:cNvPr id="13" name="Donut 12"/>
          <p:cNvSpPr/>
          <p:nvPr/>
        </p:nvSpPr>
        <p:spPr bwMode="auto">
          <a:xfrm>
            <a:off x="3078163" y="5716588"/>
            <a:ext cx="854075" cy="552450"/>
          </a:xfrm>
          <a:prstGeom prst="donut">
            <a:avLst>
              <a:gd name="adj" fmla="val 13508"/>
            </a:avLst>
          </a:prstGeom>
          <a:solidFill>
            <a:srgbClr val="FF0000"/>
          </a:solidFill>
          <a:ln w="9525" cap="flat" cmpd="sng" algn="ctr">
            <a:noFill/>
            <a:prstDash val="solid"/>
            <a:round/>
            <a:headEnd type="none" w="med" len="med"/>
            <a:tailEnd type="none" w="med" len="med"/>
          </a:ln>
          <a:effectLst/>
        </p:spPr>
        <p:txBody>
          <a:bodyPr/>
          <a:lstStyle/>
          <a:p>
            <a:pPr algn="ctr" defTabSz="914400">
              <a:defRPr/>
            </a:pPr>
            <a:endParaRPr lang="en-US" sz="2800" b="1" dirty="0">
              <a:latin typeface="Arial" pitchFamily="-108" charset="0"/>
              <a:ea typeface="+mn-ea"/>
            </a:endParaRPr>
          </a:p>
        </p:txBody>
      </p:sp>
      <p:sp>
        <p:nvSpPr>
          <p:cNvPr id="11"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6"/>
          <p:cNvSpPr>
            <a:spLocks noGrp="1" noChangeArrowheads="1"/>
          </p:cNvSpPr>
          <p:nvPr>
            <p:ph type="title"/>
          </p:nvPr>
        </p:nvSpPr>
        <p:spPr>
          <a:xfrm>
            <a:off x="457200" y="43542"/>
            <a:ext cx="5410200" cy="838200"/>
          </a:xfrm>
        </p:spPr>
        <p:txBody>
          <a:bodyPr>
            <a:normAutofit/>
          </a:bodyPr>
          <a:lstStyle/>
          <a:p>
            <a:pPr eaLnBrk="1" hangingPunct="1">
              <a:defRPr/>
            </a:pPr>
            <a:r>
              <a:rPr lang="en-US" dirty="0">
                <a:ea typeface="ＭＳ Ｐゴシック" pitchFamily="27" charset="-128"/>
                <a:cs typeface="ＭＳ Ｐゴシック" pitchFamily="27" charset="-128"/>
              </a:rPr>
              <a:t>Bill Analysis Example #1</a:t>
            </a:r>
          </a:p>
        </p:txBody>
      </p:sp>
      <p:graphicFrame>
        <p:nvGraphicFramePr>
          <p:cNvPr id="8" name="Table 7" descr="Bill Analysis, example 1"/>
          <p:cNvGraphicFramePr>
            <a:graphicFrameLocks noGrp="1"/>
          </p:cNvGraphicFramePr>
          <p:nvPr>
            <p:extLst>
              <p:ext uri="{D42A27DB-BD31-4B8C-83A1-F6EECF244321}">
                <p14:modId xmlns:p14="http://schemas.microsoft.com/office/powerpoint/2010/main" val="1355176618"/>
              </p:ext>
            </p:extLst>
          </p:nvPr>
        </p:nvGraphicFramePr>
        <p:xfrm>
          <a:off x="457200" y="1371600"/>
          <a:ext cx="5930900" cy="4861560"/>
        </p:xfrm>
        <a:graphic>
          <a:graphicData uri="http://schemas.openxmlformats.org/drawingml/2006/table">
            <a:tbl>
              <a:tblPr/>
              <a:tblGrid>
                <a:gridCol w="1219200"/>
                <a:gridCol w="1016000"/>
                <a:gridCol w="1663700"/>
                <a:gridCol w="1016000"/>
                <a:gridCol w="1016000"/>
              </a:tblGrid>
              <a:tr h="3810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Month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Bill kWh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Ave. Base Load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Heat?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Cool?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Jan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3,356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2,855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Feb</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3,143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2,642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Mar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1,968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1,467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Apr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1,031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May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538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June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522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July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874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373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Aug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442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Sept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Oct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1,327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Nov</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2,206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1,705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Dec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3,648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3,147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ＭＳ Ｐゴシック" pitchFamily="-109" charset="-128"/>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ＭＳ Ｐゴシック" pitchFamily="-109" charset="-128"/>
                        </a:rPr>
                        <a:t>19,631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ＭＳ Ｐゴシック" pitchFamily="-109" charset="-128"/>
                        </a:rPr>
                        <a:t>6,008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r>
              <a:tr h="4683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 Base Load Use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31%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sp>
        <p:nvSpPr>
          <p:cNvPr id="9" name="Rectangular Callout 8"/>
          <p:cNvSpPr>
            <a:spLocks noChangeArrowheads="1"/>
          </p:cNvSpPr>
          <p:nvPr/>
        </p:nvSpPr>
        <p:spPr bwMode="auto">
          <a:xfrm>
            <a:off x="6596063" y="1384300"/>
            <a:ext cx="2230437" cy="2273300"/>
          </a:xfrm>
          <a:prstGeom prst="wedgeRectCallout">
            <a:avLst>
              <a:gd name="adj1" fmla="val -49861"/>
              <a:gd name="adj2" fmla="val -8074"/>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lstStyle/>
          <a:p>
            <a:pPr marL="296863" indent="-233363">
              <a:spcAft>
                <a:spcPts val="600"/>
              </a:spcAft>
              <a:defRPr/>
            </a:pPr>
            <a:r>
              <a:rPr lang="en-US" sz="2000" dirty="0">
                <a:solidFill>
                  <a:srgbClr val="404040"/>
                </a:solidFill>
              </a:rPr>
              <a:t/>
            </a:r>
            <a:br>
              <a:rPr lang="en-US" sz="2000" dirty="0">
                <a:solidFill>
                  <a:srgbClr val="404040"/>
                </a:solidFill>
              </a:rPr>
            </a:br>
            <a:endParaRPr lang="en-US" sz="2000" dirty="0">
              <a:solidFill>
                <a:srgbClr val="404040"/>
              </a:solidFill>
            </a:endParaRPr>
          </a:p>
        </p:txBody>
      </p:sp>
      <p:graphicFrame>
        <p:nvGraphicFramePr>
          <p:cNvPr id="10" name="Table 9"/>
          <p:cNvGraphicFramePr>
            <a:graphicFrameLocks noGrp="1"/>
          </p:cNvGraphicFramePr>
          <p:nvPr/>
        </p:nvGraphicFramePr>
        <p:xfrm>
          <a:off x="6765925" y="1531938"/>
          <a:ext cx="1895475" cy="1998980"/>
        </p:xfrm>
        <a:graphic>
          <a:graphicData uri="http://schemas.openxmlformats.org/drawingml/2006/table">
            <a:tbl>
              <a:tblPr/>
              <a:tblGrid>
                <a:gridCol w="1082675"/>
                <a:gridCol w="812800"/>
              </a:tblGrid>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Lowest Reading</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ea typeface="ＭＳ Ｐゴシック" pitchFamily="-109" charset="-128"/>
                        </a:rPr>
                        <a:t>442</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a:t>
                      </a:r>
                      <a:r>
                        <a:rPr kumimoji="0" lang="en-US" sz="1400" b="0" i="0" u="none" strike="noStrike" cap="none" normalizeH="0" baseline="30000" dirty="0" smtClean="0">
                          <a:ln>
                            <a:noFill/>
                          </a:ln>
                          <a:solidFill>
                            <a:srgbClr val="404040"/>
                          </a:solidFill>
                          <a:effectLst/>
                          <a:latin typeface="Arial" pitchFamily="34" charset="0"/>
                          <a:ea typeface="ＭＳ Ｐゴシック" pitchFamily="-109" charset="-128"/>
                        </a:rPr>
                        <a:t>nd</a:t>
                      </a: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 Lowest</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ea typeface="ＭＳ Ｐゴシック" pitchFamily="-109" charset="-128"/>
                        </a:rPr>
                        <a:t>522</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3</a:t>
                      </a:r>
                      <a:r>
                        <a:rPr kumimoji="0" lang="en-US" sz="1400" b="0" i="0" u="none" strike="noStrike" cap="none" normalizeH="0" baseline="30000" dirty="0" smtClean="0">
                          <a:ln>
                            <a:noFill/>
                          </a:ln>
                          <a:solidFill>
                            <a:srgbClr val="404040"/>
                          </a:solidFill>
                          <a:effectLst/>
                          <a:latin typeface="Arial" pitchFamily="34" charset="0"/>
                          <a:ea typeface="ＭＳ Ｐゴシック" pitchFamily="-109" charset="-128"/>
                        </a:rPr>
                        <a:t>rd</a:t>
                      </a: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 Lowest</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ea typeface="ＭＳ Ｐゴシック" pitchFamily="-109" charset="-128"/>
                        </a:rPr>
                        <a:t>538</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r>
              <a:tr h="6397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Average Monthly Base Load</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ea typeface="ＭＳ Ｐゴシック" pitchFamily="-109" charset="-128"/>
                        </a:rPr>
                        <a:t>501</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r>
            </a:tbl>
          </a:graphicData>
        </a:graphic>
      </p:graphicFrame>
      <p:sp>
        <p:nvSpPr>
          <p:cNvPr id="11"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46088" y="29028"/>
            <a:ext cx="5410200" cy="838200"/>
          </a:xfrm>
        </p:spPr>
        <p:txBody>
          <a:bodyPr>
            <a:normAutofit/>
          </a:bodyPr>
          <a:lstStyle/>
          <a:p>
            <a:pPr eaLnBrk="1" hangingPunct="1">
              <a:defRPr/>
            </a:pPr>
            <a:r>
              <a:rPr lang="en-US" dirty="0">
                <a:ea typeface="ＭＳ Ｐゴシック" pitchFamily="27" charset="-128"/>
                <a:cs typeface="ＭＳ Ｐゴシック" pitchFamily="27" charset="-128"/>
              </a:rPr>
              <a:t>Bill Analysis Example #2</a:t>
            </a:r>
          </a:p>
        </p:txBody>
      </p:sp>
      <p:graphicFrame>
        <p:nvGraphicFramePr>
          <p:cNvPr id="104528" name="Group 80" descr="Bill Analysis, example 2"/>
          <p:cNvGraphicFramePr>
            <a:graphicFrameLocks noGrp="1"/>
          </p:cNvGraphicFramePr>
          <p:nvPr>
            <p:ph type="tbl" idx="1"/>
            <p:extLst>
              <p:ext uri="{D42A27DB-BD31-4B8C-83A1-F6EECF244321}">
                <p14:modId xmlns:p14="http://schemas.microsoft.com/office/powerpoint/2010/main" val="3808110251"/>
              </p:ext>
            </p:extLst>
          </p:nvPr>
        </p:nvGraphicFramePr>
        <p:xfrm>
          <a:off x="457200" y="1470025"/>
          <a:ext cx="7512236" cy="4657236"/>
        </p:xfrm>
        <a:graphic>
          <a:graphicData uri="http://schemas.openxmlformats.org/drawingml/2006/table">
            <a:tbl>
              <a:tblPr>
                <a:tableStyleId>{2D5ABB26-0587-4C30-8999-92F81FD0307C}</a:tableStyleId>
              </a:tblPr>
              <a:tblGrid>
                <a:gridCol w="1878059"/>
                <a:gridCol w="1878059"/>
                <a:gridCol w="1878059"/>
                <a:gridCol w="1878059"/>
              </a:tblGrid>
              <a:tr h="332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rgbClr val="FFFFFF"/>
                          </a:solidFill>
                          <a:effectLst/>
                        </a:rPr>
                        <a:t>Date</a:t>
                      </a:r>
                      <a:endParaRPr kumimoji="0" lang="en-US" sz="1400" b="1" i="0" u="none" strike="noStrike" cap="none" normalizeH="0" baseline="0" dirty="0">
                        <a:ln>
                          <a:noFill/>
                        </a:ln>
                        <a:solidFill>
                          <a:srgbClr val="FFFFFF"/>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rgbClr val="FFFFFF"/>
                          </a:solidFill>
                          <a:effectLst/>
                        </a:rPr>
                        <a:t># of Days</a:t>
                      </a:r>
                      <a:endParaRPr kumimoji="0" lang="en-US" sz="1400" b="1" i="0" u="none" strike="noStrike" cap="none" normalizeH="0" baseline="0" dirty="0">
                        <a:ln>
                          <a:noFill/>
                        </a:ln>
                        <a:solidFill>
                          <a:srgbClr val="FFFFFF"/>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rgbClr val="FFFFFF"/>
                          </a:solidFill>
                          <a:effectLst/>
                        </a:rPr>
                        <a:t>Reading</a:t>
                      </a:r>
                      <a:endParaRPr kumimoji="0" lang="en-US" sz="1400" b="1" i="0" u="none" strike="noStrike" cap="none" normalizeH="0" baseline="0" dirty="0">
                        <a:ln>
                          <a:noFill/>
                        </a:ln>
                        <a:solidFill>
                          <a:srgbClr val="FFFFFF"/>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rgbClr val="FFFFFF"/>
                          </a:solidFill>
                          <a:effectLst/>
                        </a:rPr>
                        <a:t>kWh</a:t>
                      </a:r>
                      <a:endParaRPr kumimoji="0" lang="en-US" sz="1400" b="1" i="0" u="none" strike="noStrike" cap="none" normalizeH="0" baseline="0" dirty="0">
                        <a:ln>
                          <a:noFill/>
                        </a:ln>
                        <a:solidFill>
                          <a:srgbClr val="FFFFFF"/>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solidFill>
                  </a:tcPr>
                </a:tc>
              </a:tr>
              <a:tr h="3337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1/29/99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30</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65389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344</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32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12/30/98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35</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65045</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418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337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11/25/98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64627</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347</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32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10/27/98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64280</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330</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32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9/28/98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63950</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422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337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8/27/98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63528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401</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32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7/30/98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30</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63127</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416</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32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6/30/98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62711</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455</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337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5/29/98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30</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62256</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390</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32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4/29/98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30</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61866</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312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337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3/30/98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61554</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262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32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3/2/98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61292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255</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320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1/29/98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30</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61037</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312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bl>
          </a:graphicData>
        </a:graphic>
      </p:graphicFrame>
      <p:sp>
        <p:nvSpPr>
          <p:cNvPr id="6"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6"/>
          <p:cNvSpPr>
            <a:spLocks noGrp="1" noChangeArrowheads="1"/>
          </p:cNvSpPr>
          <p:nvPr>
            <p:ph type="title"/>
          </p:nvPr>
        </p:nvSpPr>
        <p:spPr>
          <a:xfrm>
            <a:off x="457200" y="43542"/>
            <a:ext cx="5410200" cy="838200"/>
          </a:xfrm>
        </p:spPr>
        <p:txBody>
          <a:bodyPr>
            <a:normAutofit/>
          </a:bodyPr>
          <a:lstStyle/>
          <a:p>
            <a:pPr eaLnBrk="1" hangingPunct="1">
              <a:defRPr/>
            </a:pPr>
            <a:r>
              <a:rPr lang="en-US" dirty="0">
                <a:ea typeface="ＭＳ Ｐゴシック" pitchFamily="27" charset="-128"/>
                <a:cs typeface="ＭＳ Ｐゴシック" pitchFamily="27" charset="-128"/>
              </a:rPr>
              <a:t>Bill Analysis Example #2</a:t>
            </a:r>
          </a:p>
        </p:txBody>
      </p:sp>
      <p:graphicFrame>
        <p:nvGraphicFramePr>
          <p:cNvPr id="8" name="Table 7" descr="Bill Analysis, example 2"/>
          <p:cNvGraphicFramePr>
            <a:graphicFrameLocks noGrp="1"/>
          </p:cNvGraphicFramePr>
          <p:nvPr>
            <p:extLst>
              <p:ext uri="{D42A27DB-BD31-4B8C-83A1-F6EECF244321}">
                <p14:modId xmlns:p14="http://schemas.microsoft.com/office/powerpoint/2010/main" val="436194834"/>
              </p:ext>
            </p:extLst>
          </p:nvPr>
        </p:nvGraphicFramePr>
        <p:xfrm>
          <a:off x="457200" y="1371600"/>
          <a:ext cx="5930900" cy="4861560"/>
        </p:xfrm>
        <a:graphic>
          <a:graphicData uri="http://schemas.openxmlformats.org/drawingml/2006/table">
            <a:tbl>
              <a:tblPr/>
              <a:tblGrid>
                <a:gridCol w="1219200"/>
                <a:gridCol w="1016000"/>
                <a:gridCol w="1663700"/>
                <a:gridCol w="1016000"/>
                <a:gridCol w="1016000"/>
              </a:tblGrid>
              <a:tr h="3810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Month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Bill kWh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Ave. Base Load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Heat?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Cool?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Jan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344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Feb</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255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Mar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262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Apr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312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May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390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June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455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July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416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Aug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401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Sept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422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Oct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330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Nov</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347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Dec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418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4,352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FFFFFF"/>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FFFFFF"/>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FFFFFF"/>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r>
              <a:tr h="4683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 Base Load Use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sp>
        <p:nvSpPr>
          <p:cNvPr id="9" name="Rectangular Callout 8"/>
          <p:cNvSpPr>
            <a:spLocks noChangeArrowheads="1"/>
          </p:cNvSpPr>
          <p:nvPr/>
        </p:nvSpPr>
        <p:spPr bwMode="auto">
          <a:xfrm>
            <a:off x="6596063" y="1384300"/>
            <a:ext cx="2230437" cy="2273300"/>
          </a:xfrm>
          <a:prstGeom prst="wedgeRectCallout">
            <a:avLst>
              <a:gd name="adj1" fmla="val -49861"/>
              <a:gd name="adj2" fmla="val -8074"/>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lstStyle/>
          <a:p>
            <a:pPr marL="296863" indent="-233363">
              <a:spcAft>
                <a:spcPts val="600"/>
              </a:spcAft>
              <a:defRPr/>
            </a:pPr>
            <a:r>
              <a:rPr lang="en-US" sz="2000" dirty="0">
                <a:solidFill>
                  <a:srgbClr val="404040"/>
                </a:solidFill>
              </a:rPr>
              <a:t/>
            </a:r>
            <a:br>
              <a:rPr lang="en-US" sz="2000" dirty="0">
                <a:solidFill>
                  <a:srgbClr val="404040"/>
                </a:solidFill>
              </a:rPr>
            </a:br>
            <a:endParaRPr lang="en-US" sz="2000" dirty="0">
              <a:solidFill>
                <a:srgbClr val="404040"/>
              </a:solidFill>
            </a:endParaRPr>
          </a:p>
        </p:txBody>
      </p:sp>
      <p:graphicFrame>
        <p:nvGraphicFramePr>
          <p:cNvPr id="10" name="Table 9"/>
          <p:cNvGraphicFramePr>
            <a:graphicFrameLocks noGrp="1"/>
          </p:cNvGraphicFramePr>
          <p:nvPr/>
        </p:nvGraphicFramePr>
        <p:xfrm>
          <a:off x="6765925" y="1531938"/>
          <a:ext cx="1895475" cy="1998980"/>
        </p:xfrm>
        <a:graphic>
          <a:graphicData uri="http://schemas.openxmlformats.org/drawingml/2006/table">
            <a:tbl>
              <a:tblPr/>
              <a:tblGrid>
                <a:gridCol w="1082675"/>
                <a:gridCol w="812800"/>
              </a:tblGrid>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Lowest Reading</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pitchFamily="34" charset="0"/>
                        <a:ea typeface="ＭＳ Ｐゴシック" pitchFamily="-109" charset="-128"/>
                      </a:endParaRP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a:t>
                      </a:r>
                      <a:r>
                        <a:rPr kumimoji="0" lang="en-US" sz="1400" b="0" i="0" u="none" strike="noStrike" cap="none" normalizeH="0" baseline="30000" dirty="0" smtClean="0">
                          <a:ln>
                            <a:noFill/>
                          </a:ln>
                          <a:solidFill>
                            <a:srgbClr val="404040"/>
                          </a:solidFill>
                          <a:effectLst/>
                          <a:latin typeface="Arial" pitchFamily="34" charset="0"/>
                          <a:ea typeface="ＭＳ Ｐゴシック" pitchFamily="-109" charset="-128"/>
                        </a:rPr>
                        <a:t>nd</a:t>
                      </a: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 Lowest</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pitchFamily="34" charset="0"/>
                        <a:ea typeface="ＭＳ Ｐゴシック" pitchFamily="-109" charset="-128"/>
                      </a:endParaRP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3</a:t>
                      </a:r>
                      <a:r>
                        <a:rPr kumimoji="0" lang="en-US" sz="1400" b="0" i="0" u="none" strike="noStrike" cap="none" normalizeH="0" baseline="30000" dirty="0" smtClean="0">
                          <a:ln>
                            <a:noFill/>
                          </a:ln>
                          <a:solidFill>
                            <a:srgbClr val="404040"/>
                          </a:solidFill>
                          <a:effectLst/>
                          <a:latin typeface="Arial" pitchFamily="34" charset="0"/>
                          <a:ea typeface="ＭＳ Ｐゴシック" pitchFamily="-109" charset="-128"/>
                        </a:rPr>
                        <a:t>rd</a:t>
                      </a: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 Lowest</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pitchFamily="34" charset="0"/>
                        <a:ea typeface="ＭＳ Ｐゴシック" pitchFamily="-109" charset="-128"/>
                      </a:endParaRP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r>
              <a:tr h="6397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Average Monthly Base Load</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pitchFamily="34" charset="0"/>
                        <a:ea typeface="ＭＳ Ｐゴシック" pitchFamily="-109" charset="-128"/>
                      </a:endParaRP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r>
            </a:tbl>
          </a:graphicData>
        </a:graphic>
      </p:graphicFrame>
      <p:grpSp>
        <p:nvGrpSpPr>
          <p:cNvPr id="2" name="Group 14"/>
          <p:cNvGrpSpPr>
            <a:grpSpLocks/>
          </p:cNvGrpSpPr>
          <p:nvPr/>
        </p:nvGrpSpPr>
        <p:grpSpPr bwMode="auto">
          <a:xfrm>
            <a:off x="1731963" y="1649413"/>
            <a:ext cx="6832600" cy="763587"/>
            <a:chOff x="1731963" y="1649968"/>
            <a:chExt cx="6833337" cy="763032"/>
          </a:xfrm>
        </p:grpSpPr>
        <p:sp>
          <p:nvSpPr>
            <p:cNvPr id="11" name="Donut 10"/>
            <p:cNvSpPr/>
            <p:nvPr/>
          </p:nvSpPr>
          <p:spPr bwMode="auto">
            <a:xfrm>
              <a:off x="1731963" y="2019586"/>
              <a:ext cx="854167" cy="393414"/>
            </a:xfrm>
            <a:prstGeom prst="donut">
              <a:avLst>
                <a:gd name="adj" fmla="val 13508"/>
              </a:avLst>
            </a:prstGeom>
            <a:solidFill>
              <a:srgbClr val="FF0000"/>
            </a:solidFill>
            <a:ln w="9525" cap="flat" cmpd="sng" algn="ctr">
              <a:noFill/>
              <a:prstDash val="solid"/>
              <a:round/>
              <a:headEnd type="none" w="med" len="med"/>
              <a:tailEnd type="none" w="med" len="med"/>
            </a:ln>
            <a:effectLst/>
          </p:spPr>
          <p:txBody>
            <a:bodyPr/>
            <a:lstStyle/>
            <a:p>
              <a:pPr algn="ctr" defTabSz="914400">
                <a:defRPr/>
              </a:pPr>
              <a:endParaRPr lang="en-US" sz="2800" b="1" dirty="0">
                <a:latin typeface="Arial" pitchFamily="-108" charset="0"/>
                <a:ea typeface="+mn-ea"/>
              </a:endParaRPr>
            </a:p>
          </p:txBody>
        </p:sp>
        <p:sp>
          <p:nvSpPr>
            <p:cNvPr id="21633" name="TextBox 13"/>
            <p:cNvSpPr txBox="1">
              <a:spLocks noChangeArrowheads="1"/>
            </p:cNvSpPr>
            <p:nvPr/>
          </p:nvSpPr>
          <p:spPr bwMode="auto">
            <a:xfrm>
              <a:off x="7995500" y="1649968"/>
              <a:ext cx="569800" cy="369332"/>
            </a:xfrm>
            <a:prstGeom prst="rect">
              <a:avLst/>
            </a:prstGeom>
            <a:noFill/>
            <a:ln w="9525">
              <a:noFill/>
              <a:miter lim="800000"/>
              <a:headEnd/>
              <a:tailEnd/>
            </a:ln>
          </p:spPr>
          <p:txBody>
            <a:bodyPr wrap="none">
              <a:spAutoFit/>
            </a:bodyPr>
            <a:lstStyle/>
            <a:p>
              <a:r>
                <a:rPr lang="en-US" dirty="0">
                  <a:solidFill>
                    <a:schemeClr val="bg1"/>
                  </a:solidFill>
                </a:rPr>
                <a:t>255</a:t>
              </a:r>
            </a:p>
          </p:txBody>
        </p:sp>
      </p:grpSp>
      <p:grpSp>
        <p:nvGrpSpPr>
          <p:cNvPr id="3" name="Group 16"/>
          <p:cNvGrpSpPr>
            <a:grpSpLocks/>
          </p:cNvGrpSpPr>
          <p:nvPr/>
        </p:nvGrpSpPr>
        <p:grpSpPr bwMode="auto">
          <a:xfrm>
            <a:off x="1731963" y="2043113"/>
            <a:ext cx="6832600" cy="668337"/>
            <a:chOff x="1731963" y="2043668"/>
            <a:chExt cx="6833337" cy="667782"/>
          </a:xfrm>
        </p:grpSpPr>
        <p:sp>
          <p:nvSpPr>
            <p:cNvPr id="12" name="Donut 11"/>
            <p:cNvSpPr/>
            <p:nvPr/>
          </p:nvSpPr>
          <p:spPr bwMode="auto">
            <a:xfrm>
              <a:off x="1731963" y="2318077"/>
              <a:ext cx="854167" cy="393373"/>
            </a:xfrm>
            <a:prstGeom prst="donut">
              <a:avLst>
                <a:gd name="adj" fmla="val 13508"/>
              </a:avLst>
            </a:prstGeom>
            <a:solidFill>
              <a:srgbClr val="FF0000"/>
            </a:solidFill>
            <a:ln w="9525" cap="flat" cmpd="sng" algn="ctr">
              <a:noFill/>
              <a:prstDash val="solid"/>
              <a:round/>
              <a:headEnd type="none" w="med" len="med"/>
              <a:tailEnd type="none" w="med" len="med"/>
            </a:ln>
            <a:effectLst/>
          </p:spPr>
          <p:txBody>
            <a:bodyPr/>
            <a:lstStyle/>
            <a:p>
              <a:pPr algn="ctr" defTabSz="914400">
                <a:defRPr/>
              </a:pPr>
              <a:endParaRPr lang="en-US" sz="2800" b="1" dirty="0">
                <a:latin typeface="Arial" pitchFamily="-108" charset="0"/>
                <a:ea typeface="+mn-ea"/>
              </a:endParaRPr>
            </a:p>
          </p:txBody>
        </p:sp>
        <p:sp>
          <p:nvSpPr>
            <p:cNvPr id="21631" name="TextBox 15"/>
            <p:cNvSpPr txBox="1">
              <a:spLocks noChangeArrowheads="1"/>
            </p:cNvSpPr>
            <p:nvPr/>
          </p:nvSpPr>
          <p:spPr bwMode="auto">
            <a:xfrm>
              <a:off x="7995500" y="2043668"/>
              <a:ext cx="569800" cy="369332"/>
            </a:xfrm>
            <a:prstGeom prst="rect">
              <a:avLst/>
            </a:prstGeom>
            <a:noFill/>
            <a:ln w="9525">
              <a:noFill/>
              <a:miter lim="800000"/>
              <a:headEnd/>
              <a:tailEnd/>
            </a:ln>
          </p:spPr>
          <p:txBody>
            <a:bodyPr wrap="none">
              <a:spAutoFit/>
            </a:bodyPr>
            <a:lstStyle/>
            <a:p>
              <a:r>
                <a:rPr lang="en-US" dirty="0">
                  <a:solidFill>
                    <a:schemeClr val="bg1"/>
                  </a:solidFill>
                </a:rPr>
                <a:t>262</a:t>
              </a:r>
            </a:p>
          </p:txBody>
        </p:sp>
      </p:grpSp>
      <p:grpSp>
        <p:nvGrpSpPr>
          <p:cNvPr id="4" name="Group 18"/>
          <p:cNvGrpSpPr>
            <a:grpSpLocks/>
          </p:cNvGrpSpPr>
          <p:nvPr/>
        </p:nvGrpSpPr>
        <p:grpSpPr bwMode="auto">
          <a:xfrm>
            <a:off x="1731963" y="2438400"/>
            <a:ext cx="6827837" cy="590550"/>
            <a:chOff x="1731963" y="2437884"/>
            <a:chExt cx="6827977" cy="591066"/>
          </a:xfrm>
        </p:grpSpPr>
        <p:sp>
          <p:nvSpPr>
            <p:cNvPr id="13" name="Donut 12"/>
            <p:cNvSpPr/>
            <p:nvPr/>
          </p:nvSpPr>
          <p:spPr bwMode="auto">
            <a:xfrm>
              <a:off x="1731963" y="2634906"/>
              <a:ext cx="854093" cy="394044"/>
            </a:xfrm>
            <a:prstGeom prst="donut">
              <a:avLst>
                <a:gd name="adj" fmla="val 13508"/>
              </a:avLst>
            </a:prstGeom>
            <a:solidFill>
              <a:srgbClr val="FF0000"/>
            </a:solidFill>
            <a:ln w="9525" cap="flat" cmpd="sng" algn="ctr">
              <a:noFill/>
              <a:prstDash val="solid"/>
              <a:round/>
              <a:headEnd type="none" w="med" len="med"/>
              <a:tailEnd type="none" w="med" len="med"/>
            </a:ln>
            <a:effectLst/>
          </p:spPr>
          <p:txBody>
            <a:bodyPr/>
            <a:lstStyle/>
            <a:p>
              <a:pPr algn="ctr" defTabSz="914400">
                <a:defRPr/>
              </a:pPr>
              <a:endParaRPr lang="en-US" sz="2800" b="1" dirty="0">
                <a:latin typeface="Arial" pitchFamily="-108" charset="0"/>
                <a:ea typeface="+mn-ea"/>
              </a:endParaRPr>
            </a:p>
          </p:txBody>
        </p:sp>
        <p:sp>
          <p:nvSpPr>
            <p:cNvPr id="21629" name="TextBox 17"/>
            <p:cNvSpPr txBox="1">
              <a:spLocks noChangeArrowheads="1"/>
            </p:cNvSpPr>
            <p:nvPr/>
          </p:nvSpPr>
          <p:spPr bwMode="auto">
            <a:xfrm>
              <a:off x="7990140" y="2437884"/>
              <a:ext cx="569800" cy="369332"/>
            </a:xfrm>
            <a:prstGeom prst="rect">
              <a:avLst/>
            </a:prstGeom>
            <a:noFill/>
            <a:ln w="9525">
              <a:noFill/>
              <a:miter lim="800000"/>
              <a:headEnd/>
              <a:tailEnd/>
            </a:ln>
          </p:spPr>
          <p:txBody>
            <a:bodyPr wrap="none">
              <a:spAutoFit/>
            </a:bodyPr>
            <a:lstStyle/>
            <a:p>
              <a:r>
                <a:rPr lang="en-US" dirty="0">
                  <a:solidFill>
                    <a:schemeClr val="bg1"/>
                  </a:solidFill>
                </a:rPr>
                <a:t>312</a:t>
              </a:r>
            </a:p>
          </p:txBody>
        </p:sp>
      </p:grpSp>
      <p:sp>
        <p:nvSpPr>
          <p:cNvPr id="20" name="TextBox 19"/>
          <p:cNvSpPr txBox="1">
            <a:spLocks noChangeArrowheads="1"/>
          </p:cNvSpPr>
          <p:nvPr/>
        </p:nvSpPr>
        <p:spPr bwMode="auto">
          <a:xfrm>
            <a:off x="7827963" y="2852738"/>
            <a:ext cx="833437" cy="677862"/>
          </a:xfrm>
          <a:prstGeom prst="rect">
            <a:avLst/>
          </a:prstGeom>
          <a:noFill/>
          <a:ln w="9525">
            <a:noFill/>
            <a:miter lim="800000"/>
            <a:headEnd/>
            <a:tailEnd/>
          </a:ln>
        </p:spPr>
        <p:txBody>
          <a:bodyPr wrap="none">
            <a:spAutoFit/>
          </a:bodyPr>
          <a:lstStyle/>
          <a:p>
            <a:pPr algn="ctr"/>
            <a:r>
              <a:rPr lang="en-US" dirty="0">
                <a:solidFill>
                  <a:schemeClr val="bg1"/>
                </a:solidFill>
              </a:rPr>
              <a:t>829/3</a:t>
            </a:r>
          </a:p>
          <a:p>
            <a:pPr algn="ctr"/>
            <a:r>
              <a:rPr lang="en-US" sz="2000" dirty="0">
                <a:solidFill>
                  <a:schemeClr val="bg1"/>
                </a:solidFill>
              </a:rPr>
              <a:t>= 276</a:t>
            </a:r>
          </a:p>
        </p:txBody>
      </p:sp>
      <p:sp>
        <p:nvSpPr>
          <p:cNvPr id="18"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6"/>
          <p:cNvSpPr>
            <a:spLocks noGrp="1" noChangeArrowheads="1"/>
          </p:cNvSpPr>
          <p:nvPr>
            <p:ph type="title"/>
          </p:nvPr>
        </p:nvSpPr>
        <p:spPr>
          <a:xfrm>
            <a:off x="457200" y="29028"/>
            <a:ext cx="5410200" cy="838200"/>
          </a:xfrm>
        </p:spPr>
        <p:txBody>
          <a:bodyPr>
            <a:normAutofit/>
          </a:bodyPr>
          <a:lstStyle/>
          <a:p>
            <a:pPr eaLnBrk="1" hangingPunct="1">
              <a:defRPr/>
            </a:pPr>
            <a:r>
              <a:rPr lang="en-US" dirty="0">
                <a:ea typeface="ＭＳ Ｐゴシック" pitchFamily="27" charset="-128"/>
                <a:cs typeface="ＭＳ Ｐゴシック" pitchFamily="27" charset="-128"/>
              </a:rPr>
              <a:t>Bill Analysis Example #2</a:t>
            </a:r>
          </a:p>
        </p:txBody>
      </p:sp>
      <p:graphicFrame>
        <p:nvGraphicFramePr>
          <p:cNvPr id="8" name="Table 7" descr="Bill Analysis, example 2"/>
          <p:cNvGraphicFramePr>
            <a:graphicFrameLocks noGrp="1"/>
          </p:cNvGraphicFramePr>
          <p:nvPr>
            <p:extLst>
              <p:ext uri="{D42A27DB-BD31-4B8C-83A1-F6EECF244321}">
                <p14:modId xmlns:p14="http://schemas.microsoft.com/office/powerpoint/2010/main" val="3039812781"/>
              </p:ext>
            </p:extLst>
          </p:nvPr>
        </p:nvGraphicFramePr>
        <p:xfrm>
          <a:off x="457200" y="1371600"/>
          <a:ext cx="5930900" cy="4861560"/>
        </p:xfrm>
        <a:graphic>
          <a:graphicData uri="http://schemas.openxmlformats.org/drawingml/2006/table">
            <a:tbl>
              <a:tblPr/>
              <a:tblGrid>
                <a:gridCol w="1219200"/>
                <a:gridCol w="1016000"/>
                <a:gridCol w="1663700"/>
                <a:gridCol w="1016000"/>
                <a:gridCol w="1016000"/>
              </a:tblGrid>
              <a:tr h="3810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Month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Bill kWh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Ave. Base Load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Heat?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Cool?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Jan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344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Feb</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255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Mar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262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Apr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312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May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390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June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455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July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416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Aug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401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Sept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422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Oct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330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Nov</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347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Dec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418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4,352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3,316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FFFFFF"/>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FFFFFF"/>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r>
              <a:tr h="4683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 Base Load Use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pitchFamily="34" charset="0"/>
                          <a:ea typeface="ＭＳ Ｐゴシック" pitchFamily="-109" charset="-128"/>
                        </a:rPr>
                        <a:t>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sp>
        <p:nvSpPr>
          <p:cNvPr id="9" name="Rectangular Callout 8"/>
          <p:cNvSpPr>
            <a:spLocks noChangeArrowheads="1"/>
          </p:cNvSpPr>
          <p:nvPr/>
        </p:nvSpPr>
        <p:spPr bwMode="auto">
          <a:xfrm>
            <a:off x="6596063" y="1384300"/>
            <a:ext cx="2230437" cy="2273300"/>
          </a:xfrm>
          <a:prstGeom prst="wedgeRectCallout">
            <a:avLst>
              <a:gd name="adj1" fmla="val -49861"/>
              <a:gd name="adj2" fmla="val -8074"/>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lstStyle/>
          <a:p>
            <a:pPr marL="296863" indent="-233363">
              <a:spcAft>
                <a:spcPts val="600"/>
              </a:spcAft>
              <a:defRPr/>
            </a:pPr>
            <a:r>
              <a:rPr lang="en-US" sz="2000" dirty="0">
                <a:solidFill>
                  <a:srgbClr val="404040"/>
                </a:solidFill>
              </a:rPr>
              <a:t/>
            </a:r>
            <a:br>
              <a:rPr lang="en-US" sz="2000" dirty="0">
                <a:solidFill>
                  <a:srgbClr val="404040"/>
                </a:solidFill>
              </a:rPr>
            </a:br>
            <a:endParaRPr lang="en-US" sz="2000" dirty="0">
              <a:solidFill>
                <a:srgbClr val="404040"/>
              </a:solidFill>
            </a:endParaRPr>
          </a:p>
        </p:txBody>
      </p:sp>
      <p:graphicFrame>
        <p:nvGraphicFramePr>
          <p:cNvPr id="10" name="Table 9"/>
          <p:cNvGraphicFramePr>
            <a:graphicFrameLocks noGrp="1"/>
          </p:cNvGraphicFramePr>
          <p:nvPr/>
        </p:nvGraphicFramePr>
        <p:xfrm>
          <a:off x="6765925" y="1531938"/>
          <a:ext cx="1895475" cy="1998980"/>
        </p:xfrm>
        <a:graphic>
          <a:graphicData uri="http://schemas.openxmlformats.org/drawingml/2006/table">
            <a:tbl>
              <a:tblPr/>
              <a:tblGrid>
                <a:gridCol w="1082675"/>
                <a:gridCol w="812800"/>
              </a:tblGrid>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Lowest Reading</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ea typeface="ＭＳ Ｐゴシック" pitchFamily="-109" charset="-128"/>
                        </a:rPr>
                        <a:t>255</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a:t>
                      </a:r>
                      <a:r>
                        <a:rPr kumimoji="0" lang="en-US" sz="1400" b="0" i="0" u="none" strike="noStrike" cap="none" normalizeH="0" baseline="30000" dirty="0" smtClean="0">
                          <a:ln>
                            <a:noFill/>
                          </a:ln>
                          <a:solidFill>
                            <a:srgbClr val="404040"/>
                          </a:solidFill>
                          <a:effectLst/>
                          <a:latin typeface="Arial" pitchFamily="34" charset="0"/>
                          <a:ea typeface="ＭＳ Ｐゴシック" pitchFamily="-109" charset="-128"/>
                        </a:rPr>
                        <a:t>nd</a:t>
                      </a: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 Lowest</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ea typeface="ＭＳ Ｐゴシック" pitchFamily="-109" charset="-128"/>
                        </a:rPr>
                        <a:t>262</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3</a:t>
                      </a:r>
                      <a:r>
                        <a:rPr kumimoji="0" lang="en-US" sz="1400" b="0" i="0" u="none" strike="noStrike" cap="none" normalizeH="0" baseline="30000" dirty="0" smtClean="0">
                          <a:ln>
                            <a:noFill/>
                          </a:ln>
                          <a:solidFill>
                            <a:srgbClr val="404040"/>
                          </a:solidFill>
                          <a:effectLst/>
                          <a:latin typeface="Arial" pitchFamily="34" charset="0"/>
                          <a:ea typeface="ＭＳ Ｐゴシック" pitchFamily="-109" charset="-128"/>
                        </a:rPr>
                        <a:t>rd</a:t>
                      </a: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 Lowest</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ea typeface="ＭＳ Ｐゴシック" pitchFamily="-109" charset="-128"/>
                        </a:rPr>
                        <a:t>312</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r>
              <a:tr h="6397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Average Monthly Base Load</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ea typeface="ＭＳ Ｐゴシック" pitchFamily="-109" charset="-128"/>
                        </a:rPr>
                        <a:t>276</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r>
            </a:tbl>
          </a:graphicData>
        </a:graphic>
      </p:graphicFrame>
      <p:sp>
        <p:nvSpPr>
          <p:cNvPr id="11" name="Donut 10"/>
          <p:cNvSpPr/>
          <p:nvPr/>
        </p:nvSpPr>
        <p:spPr bwMode="auto">
          <a:xfrm>
            <a:off x="3078163" y="5716588"/>
            <a:ext cx="854075" cy="552450"/>
          </a:xfrm>
          <a:prstGeom prst="donut">
            <a:avLst>
              <a:gd name="adj" fmla="val 13508"/>
            </a:avLst>
          </a:prstGeom>
          <a:solidFill>
            <a:srgbClr val="FF0000"/>
          </a:solidFill>
          <a:ln w="9525" cap="flat" cmpd="sng" algn="ctr">
            <a:noFill/>
            <a:prstDash val="solid"/>
            <a:round/>
            <a:headEnd type="none" w="med" len="med"/>
            <a:tailEnd type="none" w="med" len="med"/>
          </a:ln>
          <a:effectLst/>
        </p:spPr>
        <p:txBody>
          <a:bodyPr/>
          <a:lstStyle/>
          <a:p>
            <a:pPr algn="ctr" defTabSz="914400">
              <a:defRPr/>
            </a:pPr>
            <a:endParaRPr lang="en-US" sz="2800" b="1" dirty="0">
              <a:latin typeface="Arial" pitchFamily="-108" charset="0"/>
              <a:ea typeface="+mn-ea"/>
            </a:endParaRPr>
          </a:p>
        </p:txBody>
      </p:sp>
      <p:sp>
        <p:nvSpPr>
          <p:cNvPr id="12"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46088" y="43542"/>
            <a:ext cx="5410200" cy="830263"/>
          </a:xfrm>
        </p:spPr>
        <p:txBody>
          <a:bodyPr>
            <a:normAutofit/>
          </a:bodyPr>
          <a:lstStyle/>
          <a:p>
            <a:pPr eaLnBrk="1" hangingPunct="1">
              <a:defRPr/>
            </a:pPr>
            <a:r>
              <a:rPr lang="en-US" dirty="0">
                <a:ea typeface="ＭＳ Ｐゴシック" pitchFamily="27" charset="-128"/>
                <a:cs typeface="ＭＳ Ｐゴシック" pitchFamily="27" charset="-128"/>
              </a:rPr>
              <a:t>Bill Analysis Example #3</a:t>
            </a:r>
          </a:p>
        </p:txBody>
      </p:sp>
      <p:graphicFrame>
        <p:nvGraphicFramePr>
          <p:cNvPr id="109643" name="Group 75" descr=" Bill Analysis, example 3"/>
          <p:cNvGraphicFramePr>
            <a:graphicFrameLocks noGrp="1"/>
          </p:cNvGraphicFramePr>
          <p:nvPr>
            <p:ph type="tbl" idx="1"/>
            <p:extLst>
              <p:ext uri="{D42A27DB-BD31-4B8C-83A1-F6EECF244321}">
                <p14:modId xmlns:p14="http://schemas.microsoft.com/office/powerpoint/2010/main" val="1936832904"/>
              </p:ext>
            </p:extLst>
          </p:nvPr>
        </p:nvGraphicFramePr>
        <p:xfrm>
          <a:off x="457200" y="1562100"/>
          <a:ext cx="7162800" cy="4114804"/>
        </p:xfrm>
        <a:graphic>
          <a:graphicData uri="http://schemas.openxmlformats.org/drawingml/2006/table">
            <a:tbl>
              <a:tblPr>
                <a:tableStyleId>{2D5ABB26-0587-4C30-8999-92F81FD0307C}</a:tableStyleId>
              </a:tblPr>
              <a:tblGrid>
                <a:gridCol w="1790700"/>
                <a:gridCol w="1790700"/>
                <a:gridCol w="1790700"/>
                <a:gridCol w="1790700"/>
              </a:tblGrid>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chemeClr val="bg1"/>
                          </a:solidFill>
                          <a:effectLst/>
                        </a:rPr>
                        <a:t>Date</a:t>
                      </a:r>
                      <a:endParaRPr kumimoji="0" lang="en-US" sz="1400" b="1" i="0" u="none" strike="noStrike" cap="none" normalizeH="0" baseline="0" dirty="0">
                        <a:ln>
                          <a:noFill/>
                        </a:ln>
                        <a:solidFill>
                          <a:schemeClr val="bg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chemeClr val="bg1"/>
                          </a:solidFill>
                          <a:effectLst/>
                        </a:rPr>
                        <a:t># of Days</a:t>
                      </a:r>
                      <a:endParaRPr kumimoji="0" lang="en-US" sz="1400" b="1" i="0" u="none" strike="noStrike" cap="none" normalizeH="0" baseline="0" dirty="0">
                        <a:ln>
                          <a:noFill/>
                        </a:ln>
                        <a:solidFill>
                          <a:schemeClr val="bg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chemeClr val="bg1"/>
                          </a:solidFill>
                          <a:effectLst/>
                        </a:rPr>
                        <a:t>Reading</a:t>
                      </a:r>
                      <a:endParaRPr kumimoji="0" lang="en-US" sz="1400" b="1" i="0" u="none" strike="noStrike" cap="none" normalizeH="0" baseline="0" dirty="0">
                        <a:ln>
                          <a:noFill/>
                        </a:ln>
                        <a:solidFill>
                          <a:schemeClr val="bg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chemeClr val="bg1"/>
                          </a:solidFill>
                          <a:effectLst/>
                        </a:rPr>
                        <a:t>kWh</a:t>
                      </a:r>
                      <a:endParaRPr kumimoji="0" lang="en-US" sz="1400" b="1" i="0" u="none" strike="noStrike" cap="none" normalizeH="0" baseline="0" dirty="0">
                        <a:ln>
                          <a:noFill/>
                        </a:ln>
                        <a:solidFill>
                          <a:schemeClr val="bg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solid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2/24/00</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10036</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1904</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1/26/00</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30</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08132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2097</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12/27/99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40</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06035</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2341</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11/17/99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30</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03694</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1382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10/18/99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31</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02312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695</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9/17/99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30</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01617</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1334</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8/18/99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00283</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1175</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7/21/99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34</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99108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1314</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6/17/99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97794</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888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5/19/99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96906</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752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4/21/99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30</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96154</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1182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3/22/99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94972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1826</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bl>
          </a:graphicData>
        </a:graphic>
      </p:graphicFrame>
      <p:sp>
        <p:nvSpPr>
          <p:cNvPr id="6"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6"/>
          <p:cNvSpPr>
            <a:spLocks noGrp="1" noChangeArrowheads="1"/>
          </p:cNvSpPr>
          <p:nvPr>
            <p:ph type="title"/>
          </p:nvPr>
        </p:nvSpPr>
        <p:spPr>
          <a:xfrm>
            <a:off x="457200" y="58056"/>
            <a:ext cx="5410200" cy="838200"/>
          </a:xfrm>
        </p:spPr>
        <p:txBody>
          <a:bodyPr>
            <a:normAutofit/>
          </a:bodyPr>
          <a:lstStyle/>
          <a:p>
            <a:pPr eaLnBrk="1" hangingPunct="1">
              <a:defRPr/>
            </a:pPr>
            <a:r>
              <a:rPr lang="en-US" dirty="0">
                <a:ea typeface="ＭＳ Ｐゴシック" pitchFamily="27" charset="-128"/>
                <a:cs typeface="ＭＳ Ｐゴシック" pitchFamily="27" charset="-128"/>
              </a:rPr>
              <a:t>Bill Analysis Example #3</a:t>
            </a:r>
          </a:p>
        </p:txBody>
      </p:sp>
      <p:graphicFrame>
        <p:nvGraphicFramePr>
          <p:cNvPr id="8" name="Table 7" descr="Bill Analysis, example 3"/>
          <p:cNvGraphicFramePr>
            <a:graphicFrameLocks noGrp="1"/>
          </p:cNvGraphicFramePr>
          <p:nvPr>
            <p:extLst>
              <p:ext uri="{D42A27DB-BD31-4B8C-83A1-F6EECF244321}">
                <p14:modId xmlns:p14="http://schemas.microsoft.com/office/powerpoint/2010/main" val="2090610073"/>
              </p:ext>
            </p:extLst>
          </p:nvPr>
        </p:nvGraphicFramePr>
        <p:xfrm>
          <a:off x="457200" y="1371600"/>
          <a:ext cx="5930900" cy="4861560"/>
        </p:xfrm>
        <a:graphic>
          <a:graphicData uri="http://schemas.openxmlformats.org/drawingml/2006/table">
            <a:tbl>
              <a:tblPr/>
              <a:tblGrid>
                <a:gridCol w="1219200"/>
                <a:gridCol w="1016000"/>
                <a:gridCol w="1663700"/>
                <a:gridCol w="1016000"/>
                <a:gridCol w="1016000"/>
              </a:tblGrid>
              <a:tr h="3810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Month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Bill kWh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Ave. Base Load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Heat?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Cool?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Jan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2,097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Feb</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1,904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Mar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1,826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Apr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1,182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May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752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June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888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July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1,314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Aug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1,175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Sept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1,314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Oct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695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Nov</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1,382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Dec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2,341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ＭＳ Ｐゴシック" pitchFamily="-109" charset="-128"/>
                        </a:rPr>
                        <a:t>16,870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FFFFFF"/>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FFFFFF"/>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FFFFFF"/>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r>
              <a:tr h="4683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 Base Load Use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sp>
        <p:nvSpPr>
          <p:cNvPr id="9" name="Rectangular Callout 8"/>
          <p:cNvSpPr>
            <a:spLocks noChangeArrowheads="1"/>
          </p:cNvSpPr>
          <p:nvPr/>
        </p:nvSpPr>
        <p:spPr bwMode="auto">
          <a:xfrm>
            <a:off x="6596063" y="1384300"/>
            <a:ext cx="2230437" cy="2273300"/>
          </a:xfrm>
          <a:prstGeom prst="wedgeRectCallout">
            <a:avLst>
              <a:gd name="adj1" fmla="val -49861"/>
              <a:gd name="adj2" fmla="val -8074"/>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lstStyle/>
          <a:p>
            <a:pPr marL="296863" indent="-233363">
              <a:spcAft>
                <a:spcPts val="600"/>
              </a:spcAft>
              <a:defRPr/>
            </a:pPr>
            <a:r>
              <a:rPr lang="en-US" sz="2000" dirty="0">
                <a:solidFill>
                  <a:srgbClr val="404040"/>
                </a:solidFill>
              </a:rPr>
              <a:t/>
            </a:r>
            <a:br>
              <a:rPr lang="en-US" sz="2000" dirty="0">
                <a:solidFill>
                  <a:srgbClr val="404040"/>
                </a:solidFill>
              </a:rPr>
            </a:br>
            <a:endParaRPr lang="en-US" sz="2000" dirty="0">
              <a:solidFill>
                <a:srgbClr val="404040"/>
              </a:solidFill>
            </a:endParaRPr>
          </a:p>
        </p:txBody>
      </p:sp>
      <p:graphicFrame>
        <p:nvGraphicFramePr>
          <p:cNvPr id="10" name="Table 9"/>
          <p:cNvGraphicFramePr>
            <a:graphicFrameLocks noGrp="1"/>
          </p:cNvGraphicFramePr>
          <p:nvPr/>
        </p:nvGraphicFramePr>
        <p:xfrm>
          <a:off x="6765925" y="1531938"/>
          <a:ext cx="1895475" cy="1998980"/>
        </p:xfrm>
        <a:graphic>
          <a:graphicData uri="http://schemas.openxmlformats.org/drawingml/2006/table">
            <a:tbl>
              <a:tblPr/>
              <a:tblGrid>
                <a:gridCol w="1082675"/>
                <a:gridCol w="812800"/>
              </a:tblGrid>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Lowest Reading</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pitchFamily="34" charset="0"/>
                        <a:ea typeface="ＭＳ Ｐゴシック" pitchFamily="-109" charset="-128"/>
                      </a:endParaRP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a:t>
                      </a:r>
                      <a:r>
                        <a:rPr kumimoji="0" lang="en-US" sz="1400" b="0" i="0" u="none" strike="noStrike" cap="none" normalizeH="0" baseline="30000" dirty="0" smtClean="0">
                          <a:ln>
                            <a:noFill/>
                          </a:ln>
                          <a:solidFill>
                            <a:srgbClr val="404040"/>
                          </a:solidFill>
                          <a:effectLst/>
                          <a:latin typeface="Arial" pitchFamily="34" charset="0"/>
                          <a:ea typeface="ＭＳ Ｐゴシック" pitchFamily="-109" charset="-128"/>
                        </a:rPr>
                        <a:t>nd</a:t>
                      </a: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 Lowest</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pitchFamily="34" charset="0"/>
                        <a:ea typeface="ＭＳ Ｐゴシック" pitchFamily="-109" charset="-128"/>
                      </a:endParaRP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3</a:t>
                      </a:r>
                      <a:r>
                        <a:rPr kumimoji="0" lang="en-US" sz="1400" b="0" i="0" u="none" strike="noStrike" cap="none" normalizeH="0" baseline="30000" dirty="0" smtClean="0">
                          <a:ln>
                            <a:noFill/>
                          </a:ln>
                          <a:solidFill>
                            <a:srgbClr val="404040"/>
                          </a:solidFill>
                          <a:effectLst/>
                          <a:latin typeface="Arial" pitchFamily="34" charset="0"/>
                          <a:ea typeface="ＭＳ Ｐゴシック" pitchFamily="-109" charset="-128"/>
                        </a:rPr>
                        <a:t>rd</a:t>
                      </a: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 Lowest</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pitchFamily="34" charset="0"/>
                        <a:ea typeface="ＭＳ Ｐゴシック" pitchFamily="-109" charset="-128"/>
                      </a:endParaRP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r>
              <a:tr h="6397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Average Monthly Base Load</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pitchFamily="34" charset="0"/>
                        <a:ea typeface="ＭＳ Ｐゴシック" pitchFamily="-109" charset="-128"/>
                      </a:endParaRP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r>
            </a:tbl>
          </a:graphicData>
        </a:graphic>
      </p:graphicFrame>
      <p:sp>
        <p:nvSpPr>
          <p:cNvPr id="14" name="TextBox 13"/>
          <p:cNvSpPr txBox="1">
            <a:spLocks noChangeArrowheads="1"/>
          </p:cNvSpPr>
          <p:nvPr/>
        </p:nvSpPr>
        <p:spPr bwMode="auto">
          <a:xfrm>
            <a:off x="7796213" y="2852738"/>
            <a:ext cx="954087" cy="677862"/>
          </a:xfrm>
          <a:prstGeom prst="rect">
            <a:avLst/>
          </a:prstGeom>
          <a:noFill/>
          <a:ln w="9525">
            <a:noFill/>
            <a:miter lim="800000"/>
            <a:headEnd/>
            <a:tailEnd/>
          </a:ln>
        </p:spPr>
        <p:txBody>
          <a:bodyPr wrap="none">
            <a:spAutoFit/>
          </a:bodyPr>
          <a:lstStyle/>
          <a:p>
            <a:pPr algn="ctr"/>
            <a:r>
              <a:rPr lang="en-US" dirty="0">
                <a:solidFill>
                  <a:schemeClr val="bg1"/>
                </a:solidFill>
              </a:rPr>
              <a:t>2,335/3</a:t>
            </a:r>
          </a:p>
          <a:p>
            <a:pPr algn="ctr"/>
            <a:r>
              <a:rPr lang="en-US" sz="2000" dirty="0">
                <a:solidFill>
                  <a:schemeClr val="bg1"/>
                </a:solidFill>
              </a:rPr>
              <a:t>= 778</a:t>
            </a:r>
          </a:p>
        </p:txBody>
      </p:sp>
      <p:grpSp>
        <p:nvGrpSpPr>
          <p:cNvPr id="2" name="Group 17"/>
          <p:cNvGrpSpPr>
            <a:grpSpLocks/>
          </p:cNvGrpSpPr>
          <p:nvPr/>
        </p:nvGrpSpPr>
        <p:grpSpPr bwMode="auto">
          <a:xfrm>
            <a:off x="1770063" y="1633538"/>
            <a:ext cx="6807200" cy="3217862"/>
            <a:chOff x="1770063" y="1633538"/>
            <a:chExt cx="6807937" cy="3217862"/>
          </a:xfrm>
        </p:grpSpPr>
        <p:sp>
          <p:nvSpPr>
            <p:cNvPr id="24704" name="TextBox 10"/>
            <p:cNvSpPr txBox="1">
              <a:spLocks noChangeArrowheads="1"/>
            </p:cNvSpPr>
            <p:nvPr/>
          </p:nvSpPr>
          <p:spPr bwMode="auto">
            <a:xfrm>
              <a:off x="8008200" y="1633538"/>
              <a:ext cx="569800" cy="369332"/>
            </a:xfrm>
            <a:prstGeom prst="rect">
              <a:avLst/>
            </a:prstGeom>
            <a:noFill/>
            <a:ln w="9525">
              <a:noFill/>
              <a:miter lim="800000"/>
              <a:headEnd/>
              <a:tailEnd/>
            </a:ln>
          </p:spPr>
          <p:txBody>
            <a:bodyPr wrap="none">
              <a:spAutoFit/>
            </a:bodyPr>
            <a:lstStyle/>
            <a:p>
              <a:r>
                <a:rPr lang="en-US" dirty="0">
                  <a:solidFill>
                    <a:schemeClr val="bg1"/>
                  </a:solidFill>
                </a:rPr>
                <a:t>695</a:t>
              </a:r>
            </a:p>
          </p:txBody>
        </p:sp>
        <p:sp>
          <p:nvSpPr>
            <p:cNvPr id="15" name="Donut 14"/>
            <p:cNvSpPr/>
            <p:nvPr/>
          </p:nvSpPr>
          <p:spPr bwMode="auto">
            <a:xfrm>
              <a:off x="1770063" y="4470400"/>
              <a:ext cx="854167" cy="381000"/>
            </a:xfrm>
            <a:prstGeom prst="donut">
              <a:avLst>
                <a:gd name="adj" fmla="val 13508"/>
              </a:avLst>
            </a:prstGeom>
            <a:solidFill>
              <a:srgbClr val="FF0000"/>
            </a:solidFill>
            <a:ln w="9525" cap="flat" cmpd="sng" algn="ctr">
              <a:noFill/>
              <a:prstDash val="solid"/>
              <a:round/>
              <a:headEnd type="none" w="med" len="med"/>
              <a:tailEnd type="none" w="med" len="med"/>
            </a:ln>
            <a:effectLst/>
          </p:spPr>
          <p:txBody>
            <a:bodyPr/>
            <a:lstStyle/>
            <a:p>
              <a:pPr algn="ctr" defTabSz="914400">
                <a:defRPr/>
              </a:pPr>
              <a:endParaRPr lang="en-US" sz="2800" b="1" dirty="0">
                <a:latin typeface="Arial" pitchFamily="-108" charset="0"/>
                <a:ea typeface="+mn-ea"/>
              </a:endParaRPr>
            </a:p>
          </p:txBody>
        </p:sp>
      </p:grpSp>
      <p:grpSp>
        <p:nvGrpSpPr>
          <p:cNvPr id="3" name="Group 18"/>
          <p:cNvGrpSpPr>
            <a:grpSpLocks/>
          </p:cNvGrpSpPr>
          <p:nvPr/>
        </p:nvGrpSpPr>
        <p:grpSpPr bwMode="auto">
          <a:xfrm>
            <a:off x="1770063" y="2041525"/>
            <a:ext cx="6807200" cy="1268413"/>
            <a:chOff x="1770063" y="2040970"/>
            <a:chExt cx="6807937" cy="1269223"/>
          </a:xfrm>
        </p:grpSpPr>
        <p:sp>
          <p:nvSpPr>
            <p:cNvPr id="24702" name="TextBox 11"/>
            <p:cNvSpPr txBox="1">
              <a:spLocks noChangeArrowheads="1"/>
            </p:cNvSpPr>
            <p:nvPr/>
          </p:nvSpPr>
          <p:spPr bwMode="auto">
            <a:xfrm>
              <a:off x="8008200" y="2040970"/>
              <a:ext cx="569800" cy="369332"/>
            </a:xfrm>
            <a:prstGeom prst="rect">
              <a:avLst/>
            </a:prstGeom>
            <a:noFill/>
            <a:ln w="9525">
              <a:noFill/>
              <a:miter lim="800000"/>
              <a:headEnd/>
              <a:tailEnd/>
            </a:ln>
          </p:spPr>
          <p:txBody>
            <a:bodyPr wrap="none">
              <a:spAutoFit/>
            </a:bodyPr>
            <a:lstStyle/>
            <a:p>
              <a:r>
                <a:rPr lang="en-US" dirty="0">
                  <a:solidFill>
                    <a:schemeClr val="bg1"/>
                  </a:solidFill>
                </a:rPr>
                <a:t>752</a:t>
              </a:r>
            </a:p>
          </p:txBody>
        </p:sp>
        <p:sp>
          <p:nvSpPr>
            <p:cNvPr id="16" name="Donut 15"/>
            <p:cNvSpPr/>
            <p:nvPr/>
          </p:nvSpPr>
          <p:spPr bwMode="auto">
            <a:xfrm>
              <a:off x="1770063" y="2928950"/>
              <a:ext cx="854167" cy="381243"/>
            </a:xfrm>
            <a:prstGeom prst="donut">
              <a:avLst>
                <a:gd name="adj" fmla="val 13508"/>
              </a:avLst>
            </a:prstGeom>
            <a:solidFill>
              <a:srgbClr val="FF0000"/>
            </a:solidFill>
            <a:ln w="9525" cap="flat" cmpd="sng" algn="ctr">
              <a:noFill/>
              <a:prstDash val="solid"/>
              <a:round/>
              <a:headEnd type="none" w="med" len="med"/>
              <a:tailEnd type="none" w="med" len="med"/>
            </a:ln>
            <a:effectLst/>
          </p:spPr>
          <p:txBody>
            <a:bodyPr/>
            <a:lstStyle/>
            <a:p>
              <a:pPr algn="ctr" defTabSz="914400">
                <a:defRPr/>
              </a:pPr>
              <a:endParaRPr lang="en-US" sz="2800" b="1" dirty="0">
                <a:latin typeface="Arial" pitchFamily="-108" charset="0"/>
                <a:ea typeface="+mn-ea"/>
              </a:endParaRPr>
            </a:p>
          </p:txBody>
        </p:sp>
      </p:grpSp>
      <p:grpSp>
        <p:nvGrpSpPr>
          <p:cNvPr id="4" name="Group 19"/>
          <p:cNvGrpSpPr>
            <a:grpSpLocks/>
          </p:cNvGrpSpPr>
          <p:nvPr/>
        </p:nvGrpSpPr>
        <p:grpSpPr bwMode="auto">
          <a:xfrm>
            <a:off x="1770063" y="2409825"/>
            <a:ext cx="6807200" cy="1209675"/>
            <a:chOff x="1770063" y="2410302"/>
            <a:chExt cx="6807937" cy="1209198"/>
          </a:xfrm>
        </p:grpSpPr>
        <p:sp>
          <p:nvSpPr>
            <p:cNvPr id="24700" name="TextBox 12"/>
            <p:cNvSpPr txBox="1">
              <a:spLocks noChangeArrowheads="1"/>
            </p:cNvSpPr>
            <p:nvPr/>
          </p:nvSpPr>
          <p:spPr bwMode="auto">
            <a:xfrm>
              <a:off x="8008200" y="2410302"/>
              <a:ext cx="569800" cy="369332"/>
            </a:xfrm>
            <a:prstGeom prst="rect">
              <a:avLst/>
            </a:prstGeom>
            <a:noFill/>
            <a:ln w="9525">
              <a:noFill/>
              <a:miter lim="800000"/>
              <a:headEnd/>
              <a:tailEnd/>
            </a:ln>
          </p:spPr>
          <p:txBody>
            <a:bodyPr wrap="none">
              <a:spAutoFit/>
            </a:bodyPr>
            <a:lstStyle/>
            <a:p>
              <a:pPr algn="ctr"/>
              <a:r>
                <a:rPr lang="en-US" dirty="0">
                  <a:solidFill>
                    <a:schemeClr val="bg1"/>
                  </a:solidFill>
                </a:rPr>
                <a:t>888</a:t>
              </a:r>
            </a:p>
          </p:txBody>
        </p:sp>
        <p:sp>
          <p:nvSpPr>
            <p:cNvPr id="17" name="Donut 16"/>
            <p:cNvSpPr/>
            <p:nvPr/>
          </p:nvSpPr>
          <p:spPr bwMode="auto">
            <a:xfrm>
              <a:off x="1770063" y="3238650"/>
              <a:ext cx="854167" cy="380850"/>
            </a:xfrm>
            <a:prstGeom prst="donut">
              <a:avLst>
                <a:gd name="adj" fmla="val 13508"/>
              </a:avLst>
            </a:prstGeom>
            <a:solidFill>
              <a:srgbClr val="FF0000"/>
            </a:solidFill>
            <a:ln w="9525" cap="flat" cmpd="sng" algn="ctr">
              <a:noFill/>
              <a:prstDash val="solid"/>
              <a:round/>
              <a:headEnd type="none" w="med" len="med"/>
              <a:tailEnd type="none" w="med" len="med"/>
            </a:ln>
            <a:effectLst/>
          </p:spPr>
          <p:txBody>
            <a:bodyPr/>
            <a:lstStyle/>
            <a:p>
              <a:pPr algn="ctr" defTabSz="914400">
                <a:defRPr/>
              </a:pPr>
              <a:endParaRPr lang="en-US" sz="2800" b="1" dirty="0">
                <a:latin typeface="Arial" pitchFamily="-108" charset="0"/>
                <a:ea typeface="+mn-ea"/>
              </a:endParaRPr>
            </a:p>
          </p:txBody>
        </p:sp>
      </p:grpSp>
      <p:sp>
        <p:nvSpPr>
          <p:cNvPr id="18"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457200" y="1516063"/>
            <a:ext cx="8229600" cy="4495800"/>
          </a:xfrm>
        </p:spPr>
        <p:txBody>
          <a:bodyPr/>
          <a:lstStyle/>
          <a:p>
            <a:pPr eaLnBrk="1" hangingPunct="1">
              <a:spcBef>
                <a:spcPts val="1200"/>
              </a:spcBef>
              <a:spcAft>
                <a:spcPts val="600"/>
              </a:spcAft>
              <a:buFontTx/>
              <a:buNone/>
            </a:pPr>
            <a:r>
              <a:rPr lang="en-US" sz="2600" dirty="0" smtClean="0">
                <a:solidFill>
                  <a:srgbClr val="000066"/>
                </a:solidFill>
                <a:ea typeface="ＭＳ Ｐゴシック" charset="-128"/>
              </a:rPr>
              <a:t>By attending this session participants will be able to:</a:t>
            </a:r>
          </a:p>
          <a:p>
            <a:pPr marL="463550" lvl="0" indent="-292100"/>
            <a:r>
              <a:rPr lang="en-US" dirty="0" smtClean="0"/>
              <a:t>Define base load measures.</a:t>
            </a:r>
          </a:p>
          <a:p>
            <a:pPr marL="463550" lvl="0" indent="-292100"/>
            <a:r>
              <a:rPr lang="en-US" dirty="0" smtClean="0"/>
              <a:t>Recognize base load measures allowable in the WAP based on Appendix A.</a:t>
            </a:r>
            <a:r>
              <a:rPr lang="en-US" b="1" i="1" dirty="0" smtClean="0"/>
              <a:t> </a:t>
            </a:r>
            <a:endParaRPr lang="en-US" dirty="0" smtClean="0"/>
          </a:p>
          <a:p>
            <a:pPr marL="463550" lvl="0" indent="-292100"/>
            <a:r>
              <a:rPr lang="en-US" dirty="0" smtClean="0"/>
              <a:t>Discuss how to use utility bill analysis to determine base load usage.</a:t>
            </a:r>
          </a:p>
          <a:p>
            <a:pPr marL="463550" lvl="0" indent="-292100"/>
            <a:r>
              <a:rPr lang="en-US" dirty="0" smtClean="0"/>
              <a:t>Identify tools useful for calculating energy and money savings associated with common base load measures.</a:t>
            </a:r>
            <a:endParaRPr lang="en-US" dirty="0"/>
          </a:p>
        </p:txBody>
      </p:sp>
      <p:sp>
        <p:nvSpPr>
          <p:cNvPr id="2" name="Title 1"/>
          <p:cNvSpPr>
            <a:spLocks noGrp="1"/>
          </p:cNvSpPr>
          <p:nvPr>
            <p:ph type="title"/>
          </p:nvPr>
        </p:nvSpPr>
        <p:spPr/>
        <p:txBody>
          <a:bodyPr>
            <a:normAutofit/>
          </a:bodyPr>
          <a:lstStyle/>
          <a:p>
            <a:pPr eaLnBrk="1" hangingPunct="1">
              <a:defRPr/>
            </a:pPr>
            <a:r>
              <a:rPr lang="en-US" dirty="0" smtClean="0">
                <a:ea typeface="ＭＳ Ｐゴシック" pitchFamily="-109" charset="-128"/>
              </a:rPr>
              <a:t>Learning Objectives</a:t>
            </a:r>
          </a:p>
        </p:txBody>
      </p:sp>
      <p:sp>
        <p:nvSpPr>
          <p:cNvPr id="6" name="Title 5"/>
          <p:cNvSpPr txBox="1">
            <a:spLocks/>
          </p:cNvSpPr>
          <p:nvPr/>
        </p:nvSpPr>
        <p:spPr bwMode="auto">
          <a:xfrm>
            <a:off x="558800" y="8826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6"/>
          <p:cNvSpPr>
            <a:spLocks noGrp="1" noChangeArrowheads="1"/>
          </p:cNvSpPr>
          <p:nvPr>
            <p:ph type="title"/>
          </p:nvPr>
        </p:nvSpPr>
        <p:spPr>
          <a:xfrm>
            <a:off x="457200" y="43542"/>
            <a:ext cx="5410200" cy="838200"/>
          </a:xfrm>
        </p:spPr>
        <p:txBody>
          <a:bodyPr>
            <a:normAutofit/>
          </a:bodyPr>
          <a:lstStyle/>
          <a:p>
            <a:pPr eaLnBrk="1" hangingPunct="1">
              <a:defRPr/>
            </a:pPr>
            <a:r>
              <a:rPr lang="en-US" dirty="0">
                <a:ea typeface="ＭＳ Ｐゴシック" pitchFamily="27" charset="-128"/>
                <a:cs typeface="ＭＳ Ｐゴシック" pitchFamily="27" charset="-128"/>
              </a:rPr>
              <a:t>Bill Analysis Example #3</a:t>
            </a:r>
          </a:p>
        </p:txBody>
      </p:sp>
      <p:graphicFrame>
        <p:nvGraphicFramePr>
          <p:cNvPr id="8" name="Table 7" descr="Bill Analysis, example 3"/>
          <p:cNvGraphicFramePr>
            <a:graphicFrameLocks noGrp="1"/>
          </p:cNvGraphicFramePr>
          <p:nvPr>
            <p:extLst>
              <p:ext uri="{D42A27DB-BD31-4B8C-83A1-F6EECF244321}">
                <p14:modId xmlns:p14="http://schemas.microsoft.com/office/powerpoint/2010/main" val="2524848813"/>
              </p:ext>
            </p:extLst>
          </p:nvPr>
        </p:nvGraphicFramePr>
        <p:xfrm>
          <a:off x="457200" y="1371600"/>
          <a:ext cx="5930900" cy="4861560"/>
        </p:xfrm>
        <a:graphic>
          <a:graphicData uri="http://schemas.openxmlformats.org/drawingml/2006/table">
            <a:tbl>
              <a:tblPr/>
              <a:tblGrid>
                <a:gridCol w="1219200"/>
                <a:gridCol w="1016000"/>
                <a:gridCol w="1663700"/>
                <a:gridCol w="1016000"/>
                <a:gridCol w="1016000"/>
              </a:tblGrid>
              <a:tr h="3810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Month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Bill kWh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Ave. Base Load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Heat?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Cool?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Jan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2,097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Feb</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1,904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Mar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1,826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Apr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1,182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May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752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June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888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July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1,314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Aug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1,175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Sept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1,314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Oct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695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Nov</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1,382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Dec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2,341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ＭＳ Ｐゴシック" pitchFamily="-109" charset="-128"/>
                        </a:rPr>
                        <a:t>16,870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9,340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FFFFFF"/>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FFFFFF"/>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r>
              <a:tr h="4683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 Base Load Use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pitchFamily="34" charset="0"/>
                          <a:ea typeface="ＭＳ Ｐゴシック" pitchFamily="-109" charset="-128"/>
                        </a:rPr>
                        <a:t>55%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sp>
        <p:nvSpPr>
          <p:cNvPr id="9" name="Rectangular Callout 8"/>
          <p:cNvSpPr>
            <a:spLocks noChangeArrowheads="1"/>
          </p:cNvSpPr>
          <p:nvPr/>
        </p:nvSpPr>
        <p:spPr bwMode="auto">
          <a:xfrm>
            <a:off x="6596063" y="1384300"/>
            <a:ext cx="2230437" cy="2273300"/>
          </a:xfrm>
          <a:prstGeom prst="wedgeRectCallout">
            <a:avLst>
              <a:gd name="adj1" fmla="val -49861"/>
              <a:gd name="adj2" fmla="val -8074"/>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lstStyle/>
          <a:p>
            <a:pPr marL="296863" indent="-233363">
              <a:spcAft>
                <a:spcPts val="600"/>
              </a:spcAft>
              <a:defRPr/>
            </a:pPr>
            <a:r>
              <a:rPr lang="en-US" sz="2000" dirty="0">
                <a:solidFill>
                  <a:srgbClr val="404040"/>
                </a:solidFill>
              </a:rPr>
              <a:t/>
            </a:r>
            <a:br>
              <a:rPr lang="en-US" sz="2000" dirty="0">
                <a:solidFill>
                  <a:srgbClr val="404040"/>
                </a:solidFill>
              </a:rPr>
            </a:br>
            <a:endParaRPr lang="en-US" sz="2000" dirty="0">
              <a:solidFill>
                <a:srgbClr val="404040"/>
              </a:solidFill>
            </a:endParaRPr>
          </a:p>
        </p:txBody>
      </p:sp>
      <p:graphicFrame>
        <p:nvGraphicFramePr>
          <p:cNvPr id="10" name="Table 9"/>
          <p:cNvGraphicFramePr>
            <a:graphicFrameLocks noGrp="1"/>
          </p:cNvGraphicFramePr>
          <p:nvPr/>
        </p:nvGraphicFramePr>
        <p:xfrm>
          <a:off x="6765925" y="1531938"/>
          <a:ext cx="1895475" cy="1998980"/>
        </p:xfrm>
        <a:graphic>
          <a:graphicData uri="http://schemas.openxmlformats.org/drawingml/2006/table">
            <a:tbl>
              <a:tblPr/>
              <a:tblGrid>
                <a:gridCol w="1082675"/>
                <a:gridCol w="812800"/>
              </a:tblGrid>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Lowest Reading</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ea typeface="ＭＳ Ｐゴシック" pitchFamily="-109" charset="-128"/>
                        </a:rPr>
                        <a:t>695</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a:t>
                      </a:r>
                      <a:r>
                        <a:rPr kumimoji="0" lang="en-US" sz="1400" b="0" i="0" u="none" strike="noStrike" cap="none" normalizeH="0" baseline="30000" dirty="0" smtClean="0">
                          <a:ln>
                            <a:noFill/>
                          </a:ln>
                          <a:solidFill>
                            <a:srgbClr val="404040"/>
                          </a:solidFill>
                          <a:effectLst/>
                          <a:latin typeface="Arial" pitchFamily="34" charset="0"/>
                          <a:ea typeface="ＭＳ Ｐゴシック" pitchFamily="-109" charset="-128"/>
                        </a:rPr>
                        <a:t>nd</a:t>
                      </a: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 Lowest</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ea typeface="ＭＳ Ｐゴシック" pitchFamily="-109" charset="-128"/>
                        </a:rPr>
                        <a:t>752</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3</a:t>
                      </a:r>
                      <a:r>
                        <a:rPr kumimoji="0" lang="en-US" sz="1400" b="0" i="0" u="none" strike="noStrike" cap="none" normalizeH="0" baseline="30000" dirty="0" smtClean="0">
                          <a:ln>
                            <a:noFill/>
                          </a:ln>
                          <a:solidFill>
                            <a:srgbClr val="404040"/>
                          </a:solidFill>
                          <a:effectLst/>
                          <a:latin typeface="Arial" pitchFamily="34" charset="0"/>
                          <a:ea typeface="ＭＳ Ｐゴシック" pitchFamily="-109" charset="-128"/>
                        </a:rPr>
                        <a:t>rd</a:t>
                      </a: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 Lowest</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ea typeface="ＭＳ Ｐゴシック" pitchFamily="-109" charset="-128"/>
                        </a:rPr>
                        <a:t>888</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r>
              <a:tr h="6397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Average Monthly Base Load</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ea typeface="ＭＳ Ｐゴシック" pitchFamily="-109" charset="-128"/>
                        </a:rPr>
                        <a:t>778</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r>
            </a:tbl>
          </a:graphicData>
        </a:graphic>
      </p:graphicFrame>
      <p:sp>
        <p:nvSpPr>
          <p:cNvPr id="11" name="Donut 10"/>
          <p:cNvSpPr/>
          <p:nvPr/>
        </p:nvSpPr>
        <p:spPr bwMode="auto">
          <a:xfrm>
            <a:off x="3078163" y="5716588"/>
            <a:ext cx="854075" cy="552450"/>
          </a:xfrm>
          <a:prstGeom prst="donut">
            <a:avLst>
              <a:gd name="adj" fmla="val 13508"/>
            </a:avLst>
          </a:prstGeom>
          <a:solidFill>
            <a:srgbClr val="FF0000"/>
          </a:solidFill>
          <a:ln w="9525" cap="flat" cmpd="sng" algn="ctr">
            <a:noFill/>
            <a:prstDash val="solid"/>
            <a:round/>
            <a:headEnd type="none" w="med" len="med"/>
            <a:tailEnd type="none" w="med" len="med"/>
          </a:ln>
          <a:effectLst/>
        </p:spPr>
        <p:txBody>
          <a:bodyPr/>
          <a:lstStyle/>
          <a:p>
            <a:pPr algn="ctr" defTabSz="914400">
              <a:defRPr/>
            </a:pPr>
            <a:endParaRPr lang="en-US" sz="2800" b="1" dirty="0">
              <a:latin typeface="Arial" pitchFamily="-108" charset="0"/>
              <a:ea typeface="+mn-ea"/>
            </a:endParaRPr>
          </a:p>
        </p:txBody>
      </p:sp>
      <p:sp>
        <p:nvSpPr>
          <p:cNvPr id="12"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6"/>
          <p:cNvSpPr>
            <a:spLocks noGrp="1" noChangeArrowheads="1"/>
          </p:cNvSpPr>
          <p:nvPr>
            <p:ph type="title"/>
          </p:nvPr>
        </p:nvSpPr>
        <p:spPr>
          <a:xfrm>
            <a:off x="457200" y="29028"/>
            <a:ext cx="5410200" cy="838200"/>
          </a:xfrm>
        </p:spPr>
        <p:txBody>
          <a:bodyPr>
            <a:normAutofit/>
          </a:bodyPr>
          <a:lstStyle/>
          <a:p>
            <a:pPr eaLnBrk="1" hangingPunct="1">
              <a:defRPr/>
            </a:pPr>
            <a:r>
              <a:rPr lang="en-US" dirty="0">
                <a:ea typeface="ＭＳ Ｐゴシック" pitchFamily="27" charset="-128"/>
                <a:cs typeface="ＭＳ Ｐゴシック" pitchFamily="27" charset="-128"/>
              </a:rPr>
              <a:t>Bill Analysis Example #3</a:t>
            </a:r>
          </a:p>
        </p:txBody>
      </p:sp>
      <p:graphicFrame>
        <p:nvGraphicFramePr>
          <p:cNvPr id="8" name="Table 7" descr="Bill Analysis, example 3"/>
          <p:cNvGraphicFramePr>
            <a:graphicFrameLocks noGrp="1"/>
          </p:cNvGraphicFramePr>
          <p:nvPr>
            <p:extLst>
              <p:ext uri="{D42A27DB-BD31-4B8C-83A1-F6EECF244321}">
                <p14:modId xmlns:p14="http://schemas.microsoft.com/office/powerpoint/2010/main" val="2662902250"/>
              </p:ext>
            </p:extLst>
          </p:nvPr>
        </p:nvGraphicFramePr>
        <p:xfrm>
          <a:off x="457200" y="1371600"/>
          <a:ext cx="5930900" cy="4861560"/>
        </p:xfrm>
        <a:graphic>
          <a:graphicData uri="http://schemas.openxmlformats.org/drawingml/2006/table">
            <a:tbl>
              <a:tblPr/>
              <a:tblGrid>
                <a:gridCol w="1219200"/>
                <a:gridCol w="1016000"/>
                <a:gridCol w="1663700"/>
                <a:gridCol w="1016000"/>
                <a:gridCol w="1016000"/>
              </a:tblGrid>
              <a:tr h="3810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Month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Bill kWh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Ave. Base Load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Heat?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Cool?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Jan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2,097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1,319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Feb</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1,904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1,126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Mar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1,826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1,048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Apr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1,182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May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752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June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888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110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July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1,314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536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Aug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1,175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397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Sept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1,314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Oct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695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Nov</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1,382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604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Dec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2,341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1,563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ＭＳ Ｐゴシック" pitchFamily="-109" charset="-128"/>
                        </a:rPr>
                        <a:t>16,870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9,340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FFFFFF"/>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FFFFFF"/>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r>
              <a:tr h="4683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 Base Load Use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sp>
        <p:nvSpPr>
          <p:cNvPr id="9" name="Rectangular Callout 8"/>
          <p:cNvSpPr>
            <a:spLocks noChangeArrowheads="1"/>
          </p:cNvSpPr>
          <p:nvPr/>
        </p:nvSpPr>
        <p:spPr bwMode="auto">
          <a:xfrm>
            <a:off x="6596063" y="1384300"/>
            <a:ext cx="2230437" cy="2273300"/>
          </a:xfrm>
          <a:prstGeom prst="wedgeRectCallout">
            <a:avLst>
              <a:gd name="adj1" fmla="val -49861"/>
              <a:gd name="adj2" fmla="val -8074"/>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lstStyle/>
          <a:p>
            <a:pPr marL="296863" indent="-233363">
              <a:spcAft>
                <a:spcPts val="600"/>
              </a:spcAft>
              <a:defRPr/>
            </a:pPr>
            <a:r>
              <a:rPr lang="en-US" sz="2000" dirty="0">
                <a:solidFill>
                  <a:srgbClr val="404040"/>
                </a:solidFill>
              </a:rPr>
              <a:t/>
            </a:r>
            <a:br>
              <a:rPr lang="en-US" sz="2000" dirty="0">
                <a:solidFill>
                  <a:srgbClr val="404040"/>
                </a:solidFill>
              </a:rPr>
            </a:br>
            <a:endParaRPr lang="en-US" sz="2000" dirty="0">
              <a:solidFill>
                <a:srgbClr val="404040"/>
              </a:solidFill>
            </a:endParaRPr>
          </a:p>
        </p:txBody>
      </p:sp>
      <p:graphicFrame>
        <p:nvGraphicFramePr>
          <p:cNvPr id="10" name="Table 9"/>
          <p:cNvGraphicFramePr>
            <a:graphicFrameLocks noGrp="1"/>
          </p:cNvGraphicFramePr>
          <p:nvPr/>
        </p:nvGraphicFramePr>
        <p:xfrm>
          <a:off x="6765925" y="1531938"/>
          <a:ext cx="1895475" cy="1998980"/>
        </p:xfrm>
        <a:graphic>
          <a:graphicData uri="http://schemas.openxmlformats.org/drawingml/2006/table">
            <a:tbl>
              <a:tblPr/>
              <a:tblGrid>
                <a:gridCol w="1082675"/>
                <a:gridCol w="812800"/>
              </a:tblGrid>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Lowest Reading</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ea typeface="ＭＳ Ｐゴシック" pitchFamily="-109" charset="-128"/>
                        </a:rPr>
                        <a:t>695</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a:t>
                      </a:r>
                      <a:r>
                        <a:rPr kumimoji="0" lang="en-US" sz="1400" b="0" i="0" u="none" strike="noStrike" cap="none" normalizeH="0" baseline="30000" dirty="0" smtClean="0">
                          <a:ln>
                            <a:noFill/>
                          </a:ln>
                          <a:solidFill>
                            <a:srgbClr val="404040"/>
                          </a:solidFill>
                          <a:effectLst/>
                          <a:latin typeface="Arial" pitchFamily="34" charset="0"/>
                          <a:ea typeface="ＭＳ Ｐゴシック" pitchFamily="-109" charset="-128"/>
                        </a:rPr>
                        <a:t>nd</a:t>
                      </a: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 Lowest</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ea typeface="ＭＳ Ｐゴシック" pitchFamily="-109" charset="-128"/>
                        </a:rPr>
                        <a:t>752</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3</a:t>
                      </a:r>
                      <a:r>
                        <a:rPr kumimoji="0" lang="en-US" sz="1400" b="0" i="0" u="none" strike="noStrike" cap="none" normalizeH="0" baseline="30000" dirty="0" smtClean="0">
                          <a:ln>
                            <a:noFill/>
                          </a:ln>
                          <a:solidFill>
                            <a:srgbClr val="404040"/>
                          </a:solidFill>
                          <a:effectLst/>
                          <a:latin typeface="Arial" pitchFamily="34" charset="0"/>
                          <a:ea typeface="ＭＳ Ｐゴシック" pitchFamily="-109" charset="-128"/>
                        </a:rPr>
                        <a:t>rd</a:t>
                      </a: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 Lowest</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ea typeface="ＭＳ Ｐゴシック" pitchFamily="-109" charset="-128"/>
                        </a:rPr>
                        <a:t>888</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r>
              <a:tr h="6397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Average Monthly Base Load</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ea typeface="ＭＳ Ｐゴシック" pitchFamily="-109" charset="-128"/>
                        </a:rPr>
                        <a:t>778</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r>
            </a:tbl>
          </a:graphicData>
        </a:graphic>
      </p:graphicFrame>
      <p:sp>
        <p:nvSpPr>
          <p:cNvPr id="11"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457200" y="1790700"/>
            <a:ext cx="8229600" cy="4305300"/>
          </a:xfrm>
        </p:spPr>
        <p:txBody>
          <a:bodyPr>
            <a:normAutofit/>
          </a:bodyPr>
          <a:lstStyle/>
          <a:p>
            <a:pPr eaLnBrk="1" hangingPunct="1"/>
            <a:r>
              <a:rPr lang="en-US" dirty="0" smtClean="0">
                <a:ea typeface="ＭＳ Ｐゴシック" charset="-128"/>
              </a:rPr>
              <a:t>The greater the waste, the greater potential for savings.</a:t>
            </a:r>
          </a:p>
          <a:p>
            <a:pPr eaLnBrk="1" hangingPunct="1"/>
            <a:r>
              <a:rPr lang="en-US" dirty="0" smtClean="0">
                <a:ea typeface="ＭＳ Ｐゴシック" charset="-128"/>
              </a:rPr>
              <a:t>Charts and table from experts, utilities, etc., seldom agree on exact kWh for average or high usage of various appliances.</a:t>
            </a:r>
          </a:p>
        </p:txBody>
      </p:sp>
      <p:sp>
        <p:nvSpPr>
          <p:cNvPr id="115714" name="Rectangle 2"/>
          <p:cNvSpPr>
            <a:spLocks noGrp="1" noChangeArrowheads="1"/>
          </p:cNvSpPr>
          <p:nvPr>
            <p:ph type="title"/>
          </p:nvPr>
        </p:nvSpPr>
        <p:spPr/>
        <p:txBody>
          <a:bodyPr>
            <a:normAutofit/>
          </a:bodyPr>
          <a:lstStyle/>
          <a:p>
            <a:pPr eaLnBrk="1" hangingPunct="1">
              <a:defRPr/>
            </a:pPr>
            <a:r>
              <a:rPr lang="en-US" dirty="0"/>
              <a:t>What is High Usage?</a:t>
            </a:r>
          </a:p>
        </p:txBody>
      </p:sp>
      <p:sp>
        <p:nvSpPr>
          <p:cNvPr id="6" name="Title 5"/>
          <p:cNvSpPr txBox="1">
            <a:spLocks/>
          </p:cNvSpPr>
          <p:nvPr/>
        </p:nvSpPr>
        <p:spPr bwMode="auto">
          <a:xfrm>
            <a:off x="584200" y="8826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8788" y="0"/>
            <a:ext cx="6473825" cy="895350"/>
          </a:xfrm>
        </p:spPr>
        <p:txBody>
          <a:bodyPr>
            <a:normAutofit/>
          </a:bodyPr>
          <a:lstStyle/>
          <a:p>
            <a:pPr eaLnBrk="1" hangingPunct="1">
              <a:defRPr/>
            </a:pPr>
            <a:r>
              <a:rPr lang="en-US" dirty="0">
                <a:ea typeface="ＭＳ Ｐゴシック" pitchFamily="27" charset="-128"/>
                <a:cs typeface="ＭＳ Ｐゴシック" pitchFamily="27" charset="-128"/>
              </a:rPr>
              <a:t>Appliance Energy Use (Annual)</a:t>
            </a:r>
          </a:p>
        </p:txBody>
      </p:sp>
      <p:graphicFrame>
        <p:nvGraphicFramePr>
          <p:cNvPr id="116816" name="Group 80" descr="Appliance Energy Use"/>
          <p:cNvGraphicFramePr>
            <a:graphicFrameLocks noGrp="1"/>
          </p:cNvGraphicFramePr>
          <p:nvPr>
            <p:ph type="tbl" idx="1"/>
            <p:extLst>
              <p:ext uri="{D42A27DB-BD31-4B8C-83A1-F6EECF244321}">
                <p14:modId xmlns:p14="http://schemas.microsoft.com/office/powerpoint/2010/main" val="2478020284"/>
              </p:ext>
            </p:extLst>
          </p:nvPr>
        </p:nvGraphicFramePr>
        <p:xfrm>
          <a:off x="457200" y="1465263"/>
          <a:ext cx="7734300" cy="4702824"/>
        </p:xfrm>
        <a:graphic>
          <a:graphicData uri="http://schemas.openxmlformats.org/drawingml/2006/table">
            <a:tbl>
              <a:tblPr/>
              <a:tblGrid>
                <a:gridCol w="3197225"/>
                <a:gridCol w="1636713"/>
                <a:gridCol w="1412875"/>
                <a:gridCol w="1487487"/>
              </a:tblGrid>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Arial" pitchFamily="27" charset="0"/>
                          <a:ea typeface="ＭＳ Ｐゴシック" pitchFamily="27" charset="-128"/>
                          <a:cs typeface="ＭＳ Ｐゴシック" pitchFamily="27" charset="-128"/>
                        </a:rPr>
                        <a:t>Appliance</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Arial" pitchFamily="27" charset="0"/>
                          <a:ea typeface="ＭＳ Ｐゴシック" pitchFamily="27" charset="-128"/>
                          <a:cs typeface="ＭＳ Ｐゴシック" pitchFamily="27" charset="-128"/>
                        </a:rPr>
                        <a:t>Low kWh</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Arial" pitchFamily="27" charset="0"/>
                          <a:ea typeface="ＭＳ Ｐゴシック" pitchFamily="27" charset="-128"/>
                          <a:cs typeface="ＭＳ Ｐゴシック" pitchFamily="27" charset="-128"/>
                        </a:rPr>
                        <a:t>Mid kWh</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Arial" pitchFamily="27" charset="0"/>
                          <a:ea typeface="ＭＳ Ｐゴシック" pitchFamily="27" charset="-128"/>
                          <a:cs typeface="ＭＳ Ｐゴシック" pitchFamily="27" charset="-128"/>
                        </a:rPr>
                        <a:t>High kWh</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solid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27" charset="0"/>
                          <a:ea typeface="ＭＳ Ｐゴシック" pitchFamily="27" charset="-128"/>
                          <a:cs typeface="ＭＳ Ｐゴシック" pitchFamily="27" charset="-128"/>
                        </a:rPr>
                        <a:t>Refrigerator</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7215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400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900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1,500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27" charset="0"/>
                          <a:ea typeface="ＭＳ Ｐゴシック" pitchFamily="27" charset="-128"/>
                          <a:cs typeface="ＭＳ Ｐゴシック" pitchFamily="27" charset="-128"/>
                        </a:rPr>
                        <a:t>Clothes Dryer</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7215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500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900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1,200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27" charset="0"/>
                          <a:ea typeface="ＭＳ Ｐゴシック" pitchFamily="27" charset="-128"/>
                          <a:cs typeface="ＭＳ Ｐゴシック" pitchFamily="27" charset="-128"/>
                        </a:rPr>
                        <a:t>Clothes Washer</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7215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500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900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1,200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27" charset="0"/>
                          <a:ea typeface="ＭＳ Ｐゴシック" pitchFamily="27" charset="-128"/>
                          <a:cs typeface="ＭＳ Ｐゴシック" pitchFamily="27" charset="-128"/>
                        </a:rPr>
                        <a:t>Indoor Lighting</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7215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350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900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1,200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27" charset="0"/>
                          <a:ea typeface="ＭＳ Ｐゴシック" pitchFamily="27" charset="-128"/>
                          <a:cs typeface="ＭＳ Ｐゴシック" pitchFamily="27" charset="-128"/>
                        </a:rPr>
                        <a:t>Air Conditioning</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7215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300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500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750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27" charset="0"/>
                          <a:ea typeface="ＭＳ Ｐゴシック" pitchFamily="27" charset="-128"/>
                          <a:cs typeface="ＭＳ Ｐゴシック" pitchFamily="27" charset="-128"/>
                        </a:rPr>
                        <a:t>Cooking</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7215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300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500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750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27" charset="0"/>
                          <a:ea typeface="ＭＳ Ｐゴシック" pitchFamily="27" charset="-128"/>
                          <a:cs typeface="ＭＳ Ｐゴシック" pitchFamily="27" charset="-128"/>
                        </a:rPr>
                        <a:t>Television</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7215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200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350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600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27" charset="0"/>
                          <a:ea typeface="ＭＳ Ｐゴシック" pitchFamily="27" charset="-128"/>
                          <a:cs typeface="ＭＳ Ｐゴシック" pitchFamily="27" charset="-128"/>
                        </a:rPr>
                        <a:t>Outdoor Lighting</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7215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50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250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350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27" charset="0"/>
                          <a:ea typeface="ＭＳ Ｐゴシック" pitchFamily="27" charset="-128"/>
                          <a:cs typeface="ＭＳ Ｐゴシック" pitchFamily="27" charset="-128"/>
                        </a:rPr>
                        <a:t>Space Heating Motors</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7215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150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250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350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27" charset="0"/>
                          <a:ea typeface="ＭＳ Ｐゴシック" pitchFamily="27" charset="-128"/>
                          <a:cs typeface="ＭＳ Ｐゴシック" pitchFamily="27" charset="-128"/>
                        </a:rPr>
                        <a:t>Stereo</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7215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100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200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300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r>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27" charset="0"/>
                          <a:ea typeface="ＭＳ Ｐゴシック" pitchFamily="27" charset="-128"/>
                          <a:cs typeface="ＭＳ Ｐゴシック" pitchFamily="27" charset="-128"/>
                        </a:rPr>
                        <a:t>Hair Dryer</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7215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25</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100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200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27" charset="0"/>
                          <a:ea typeface="ＭＳ Ｐゴシック" pitchFamily="27" charset="-128"/>
                          <a:cs typeface="ＭＳ Ｐゴシック" pitchFamily="27" charset="-128"/>
                        </a:rPr>
                        <a:t>Vacuum Cleaner</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7215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25</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50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75</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r>
              <a:tr h="315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27" charset="0"/>
                          <a:ea typeface="ＭＳ Ｐゴシック" pitchFamily="27" charset="-128"/>
                          <a:cs typeface="ＭＳ Ｐゴシック" pitchFamily="27" charset="-128"/>
                        </a:rPr>
                        <a:t>Miscellaneous</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7215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100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200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27" charset="0"/>
                          <a:ea typeface="ＭＳ Ｐゴシック" pitchFamily="27" charset="-128"/>
                          <a:cs typeface="ＭＳ Ｐゴシック" pitchFamily="27" charset="-128"/>
                        </a:rPr>
                        <a:t>400</a:t>
                      </a: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7843"/>
                      </a:srgbClr>
                    </a:solidFill>
                  </a:tcPr>
                </a:tc>
              </a:tr>
            </a:tbl>
          </a:graphicData>
        </a:graphic>
      </p:graphicFrame>
      <p:sp>
        <p:nvSpPr>
          <p:cNvPr id="7" name="Title 5"/>
          <p:cNvSpPr txBox="1">
            <a:spLocks/>
          </p:cNvSpPr>
          <p:nvPr/>
        </p:nvSpPr>
        <p:spPr bwMode="auto">
          <a:xfrm>
            <a:off x="546100" y="8826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p:txBody>
          <a:bodyPr/>
          <a:lstStyle/>
          <a:p>
            <a:pPr marL="0" indent="0" eaLnBrk="1" hangingPunct="1">
              <a:spcAft>
                <a:spcPts val="1800"/>
              </a:spcAft>
              <a:buFontTx/>
              <a:buNone/>
            </a:pPr>
            <a:r>
              <a:rPr lang="en-US" sz="2600" dirty="0" smtClean="0">
                <a:solidFill>
                  <a:srgbClr val="000066"/>
                </a:solidFill>
                <a:ea typeface="ＭＳ Ｐゴシック" charset="-128"/>
              </a:rPr>
              <a:t>There may be good potential for savings if a four-person household uses:</a:t>
            </a:r>
          </a:p>
          <a:p>
            <a:pPr marL="463550" indent="-292100" eaLnBrk="1" hangingPunct="1"/>
            <a:r>
              <a:rPr lang="en-US" dirty="0" smtClean="0">
                <a:ea typeface="ＭＳ Ｐゴシック" charset="-128"/>
              </a:rPr>
              <a:t>More than 600 kWh/month </a:t>
            </a:r>
            <a:r>
              <a:rPr lang="en-US" i="1" dirty="0" smtClean="0">
                <a:ea typeface="ＭＳ Ｐゴシック" charset="-128"/>
              </a:rPr>
              <a:t>without</a:t>
            </a:r>
            <a:r>
              <a:rPr lang="en-US" dirty="0" smtClean="0">
                <a:ea typeface="ＭＳ Ｐゴシック" charset="-128"/>
              </a:rPr>
              <a:t> an </a:t>
            </a:r>
            <a:br>
              <a:rPr lang="en-US" dirty="0" smtClean="0">
                <a:ea typeface="ＭＳ Ｐゴシック" charset="-128"/>
              </a:rPr>
            </a:br>
            <a:r>
              <a:rPr lang="en-US" dirty="0" smtClean="0">
                <a:ea typeface="ＭＳ Ｐゴシック" charset="-128"/>
              </a:rPr>
              <a:t>electric water heater, or</a:t>
            </a:r>
          </a:p>
          <a:p>
            <a:pPr marL="463550" indent="-292100" eaLnBrk="1" hangingPunct="1"/>
            <a:r>
              <a:rPr lang="en-US" dirty="0" smtClean="0">
                <a:ea typeface="ＭＳ Ｐゴシック" charset="-128"/>
              </a:rPr>
              <a:t>More than 1,000 kWh/month </a:t>
            </a:r>
            <a:r>
              <a:rPr lang="en-US" i="1" dirty="0" smtClean="0">
                <a:ea typeface="ＭＳ Ｐゴシック" charset="-128"/>
              </a:rPr>
              <a:t>with</a:t>
            </a:r>
            <a:r>
              <a:rPr lang="en-US" dirty="0" smtClean="0">
                <a:ea typeface="ＭＳ Ｐゴシック" charset="-128"/>
              </a:rPr>
              <a:t> an </a:t>
            </a:r>
            <a:br>
              <a:rPr lang="en-US" dirty="0" smtClean="0">
                <a:ea typeface="ＭＳ Ｐゴシック" charset="-128"/>
              </a:rPr>
            </a:br>
            <a:r>
              <a:rPr lang="en-US" dirty="0" smtClean="0">
                <a:ea typeface="ＭＳ Ｐゴシック" charset="-128"/>
              </a:rPr>
              <a:t>electric water heater.</a:t>
            </a:r>
          </a:p>
        </p:txBody>
      </p:sp>
      <p:sp>
        <p:nvSpPr>
          <p:cNvPr id="117762" name="Rectangle 2"/>
          <p:cNvSpPr>
            <a:spLocks noGrp="1" noChangeArrowheads="1"/>
          </p:cNvSpPr>
          <p:nvPr>
            <p:ph type="title"/>
          </p:nvPr>
        </p:nvSpPr>
        <p:spPr>
          <a:xfrm>
            <a:off x="457200" y="0"/>
            <a:ext cx="6675438" cy="895350"/>
          </a:xfrm>
        </p:spPr>
        <p:txBody>
          <a:bodyPr>
            <a:normAutofit/>
          </a:bodyPr>
          <a:lstStyle/>
          <a:p>
            <a:pPr eaLnBrk="1" hangingPunct="1">
              <a:defRPr/>
            </a:pPr>
            <a:r>
              <a:rPr lang="en-US" dirty="0"/>
              <a:t>(Very) General Rule of Thumb</a:t>
            </a:r>
          </a:p>
        </p:txBody>
      </p:sp>
      <p:sp>
        <p:nvSpPr>
          <p:cNvPr id="6" name="Title 5"/>
          <p:cNvSpPr txBox="1">
            <a:spLocks/>
          </p:cNvSpPr>
          <p:nvPr/>
        </p:nvSpPr>
        <p:spPr bwMode="auto">
          <a:xfrm>
            <a:off x="571500" y="8826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p:txBody>
          <a:bodyPr/>
          <a:lstStyle/>
          <a:p>
            <a:pPr eaLnBrk="1" hangingPunct="1">
              <a:buNone/>
            </a:pPr>
            <a:r>
              <a:rPr lang="en-US" sz="2600" dirty="0" smtClean="0">
                <a:solidFill>
                  <a:srgbClr val="000066"/>
                </a:solidFill>
                <a:ea typeface="ＭＳ Ｐゴシック" charset="-128"/>
              </a:rPr>
              <a:t>Base load use is affected by:</a:t>
            </a:r>
          </a:p>
          <a:p>
            <a:pPr marL="463550" lvl="1" indent="-292100" eaLnBrk="1" hangingPunct="1">
              <a:buFont typeface="Arial" pitchFamily="34" charset="0"/>
              <a:buChar char="•"/>
            </a:pPr>
            <a:r>
              <a:rPr lang="en-US" sz="2200" dirty="0" smtClean="0">
                <a:ea typeface="ＭＳ Ｐゴシック" charset="-128"/>
              </a:rPr>
              <a:t>Number of occupants.</a:t>
            </a:r>
          </a:p>
          <a:p>
            <a:pPr marL="463550" lvl="1" indent="-292100" eaLnBrk="1" hangingPunct="1">
              <a:buFont typeface="Arial" pitchFamily="34" charset="0"/>
              <a:buChar char="•"/>
            </a:pPr>
            <a:r>
              <a:rPr lang="en-US" sz="2200" dirty="0" smtClean="0">
                <a:ea typeface="ＭＳ Ｐゴシック" charset="-128"/>
              </a:rPr>
              <a:t>Size and efficiency of equipment.</a:t>
            </a:r>
          </a:p>
          <a:p>
            <a:pPr marL="463550" lvl="1" indent="-292100" eaLnBrk="1" hangingPunct="1">
              <a:spcAft>
                <a:spcPts val="2400"/>
              </a:spcAft>
              <a:buFont typeface="Arial" pitchFamily="34" charset="0"/>
              <a:buChar char="•"/>
            </a:pPr>
            <a:r>
              <a:rPr lang="en-US" sz="2200" dirty="0" smtClean="0">
                <a:ea typeface="ＭＳ Ｐゴシック" charset="-128"/>
              </a:rPr>
              <a:t>Habits of occupants.</a:t>
            </a:r>
          </a:p>
          <a:p>
            <a:pPr marL="45720" indent="0" eaLnBrk="1" hangingPunct="1">
              <a:buNone/>
            </a:pPr>
            <a:r>
              <a:rPr lang="en-US" dirty="0" smtClean="0">
                <a:ea typeface="ＭＳ Ｐゴシック" charset="-128"/>
              </a:rPr>
              <a:t>Client education is key to effectively reducing base-load energy use.</a:t>
            </a:r>
          </a:p>
        </p:txBody>
      </p:sp>
      <p:sp>
        <p:nvSpPr>
          <p:cNvPr id="118786" name="Rectangle 2"/>
          <p:cNvSpPr>
            <a:spLocks noGrp="1" noChangeArrowheads="1"/>
          </p:cNvSpPr>
          <p:nvPr>
            <p:ph type="title"/>
          </p:nvPr>
        </p:nvSpPr>
        <p:spPr/>
        <p:txBody>
          <a:bodyPr>
            <a:normAutofit/>
          </a:bodyPr>
          <a:lstStyle/>
          <a:p>
            <a:pPr eaLnBrk="1" hangingPunct="1">
              <a:defRPr/>
            </a:pPr>
            <a:r>
              <a:rPr lang="en-US" dirty="0"/>
              <a:t>Occupant Impacts</a:t>
            </a:r>
          </a:p>
        </p:txBody>
      </p:sp>
      <p:sp>
        <p:nvSpPr>
          <p:cNvPr id="6" name="Title 5"/>
          <p:cNvSpPr txBox="1">
            <a:spLocks/>
          </p:cNvSpPr>
          <p:nvPr/>
        </p:nvSpPr>
        <p:spPr bwMode="auto">
          <a:xfrm>
            <a:off x="558800" y="8826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9" descr="Photo of Compact Fluorescent Light."/>
          <p:cNvPicPr>
            <a:picLocks noChangeAspect="1"/>
          </p:cNvPicPr>
          <p:nvPr/>
        </p:nvPicPr>
        <p:blipFill>
          <a:blip r:embed="rId3"/>
          <a:srcRect/>
          <a:stretch>
            <a:fillRect/>
          </a:stretch>
        </p:blipFill>
        <p:spPr bwMode="auto">
          <a:xfrm rot="597824">
            <a:off x="5969000" y="1708150"/>
            <a:ext cx="2514600" cy="4325938"/>
          </a:xfrm>
          <a:prstGeom prst="rect">
            <a:avLst/>
          </a:prstGeom>
          <a:noFill/>
          <a:ln w="9525">
            <a:noFill/>
            <a:miter lim="800000"/>
            <a:headEnd/>
            <a:tailEnd/>
          </a:ln>
        </p:spPr>
      </p:pic>
      <p:sp>
        <p:nvSpPr>
          <p:cNvPr id="31748" name="Content Placeholder 2"/>
          <p:cNvSpPr>
            <a:spLocks noGrp="1"/>
          </p:cNvSpPr>
          <p:nvPr>
            <p:ph idx="1"/>
          </p:nvPr>
        </p:nvSpPr>
        <p:spPr>
          <a:xfrm>
            <a:off x="457200" y="1624013"/>
            <a:ext cx="5911850" cy="4127500"/>
          </a:xfrm>
        </p:spPr>
        <p:txBody>
          <a:bodyPr/>
          <a:lstStyle/>
          <a:p>
            <a:pPr marL="463550" indent="-292100" eaLnBrk="1" hangingPunct="1">
              <a:spcAft>
                <a:spcPts val="1200"/>
              </a:spcAft>
            </a:pPr>
            <a:r>
              <a:rPr lang="en-US" sz="2600" dirty="0" smtClean="0">
                <a:ea typeface="ＭＳ Ｐゴシック" charset="-128"/>
              </a:rPr>
              <a:t>Lighting accounts for up to </a:t>
            </a:r>
            <a:r>
              <a:rPr lang="en-US" sz="2600" b="1" dirty="0" smtClean="0">
                <a:ea typeface="ＭＳ Ｐゴシック" charset="-128"/>
              </a:rPr>
              <a:t>10%</a:t>
            </a:r>
            <a:r>
              <a:rPr lang="en-US" sz="2600" dirty="0" smtClean="0">
                <a:ea typeface="ＭＳ Ｐゴシック" charset="-128"/>
              </a:rPr>
              <a:t> of total home energy use.</a:t>
            </a:r>
          </a:p>
          <a:p>
            <a:pPr marL="463550" indent="-292100" eaLnBrk="1" hangingPunct="1">
              <a:spcAft>
                <a:spcPts val="1200"/>
              </a:spcAft>
            </a:pPr>
            <a:r>
              <a:rPr lang="en-US" sz="2600" dirty="0" smtClean="0">
                <a:ea typeface="ＭＳ Ｐゴシック" charset="-128"/>
              </a:rPr>
              <a:t>With Compact Fluorescent Lighting (CFL) retrofits, can cut that by </a:t>
            </a:r>
            <a:r>
              <a:rPr lang="en-US" sz="2600" b="1" dirty="0" smtClean="0">
                <a:ea typeface="ＭＳ Ｐゴシック" charset="-128"/>
              </a:rPr>
              <a:t>75%</a:t>
            </a:r>
            <a:r>
              <a:rPr lang="en-US" sz="2600" dirty="0" smtClean="0">
                <a:ea typeface="ＭＳ Ｐゴシック" charset="-128"/>
              </a:rPr>
              <a:t>.</a:t>
            </a:r>
          </a:p>
          <a:p>
            <a:pPr marL="463550" indent="-292100" eaLnBrk="1" hangingPunct="1">
              <a:spcAft>
                <a:spcPts val="1200"/>
              </a:spcAft>
            </a:pPr>
            <a:r>
              <a:rPr lang="en-US" sz="2600" dirty="0" smtClean="0">
                <a:ea typeface="ＭＳ Ｐゴシック" charset="-128"/>
              </a:rPr>
              <a:t>Overall energy reduction of </a:t>
            </a:r>
            <a:br>
              <a:rPr lang="en-US" sz="2600" dirty="0" smtClean="0">
                <a:ea typeface="ＭＳ Ｐゴシック" charset="-128"/>
              </a:rPr>
            </a:br>
            <a:r>
              <a:rPr lang="en-US" sz="2600" b="1" dirty="0" smtClean="0">
                <a:ea typeface="ＭＳ Ｐゴシック" charset="-128"/>
              </a:rPr>
              <a:t>7.5% </a:t>
            </a:r>
            <a:r>
              <a:rPr lang="en-US" sz="2600" dirty="0" smtClean="0">
                <a:ea typeface="ＭＳ Ｐゴシック" charset="-128"/>
              </a:rPr>
              <a:t>for the home.</a:t>
            </a:r>
          </a:p>
          <a:p>
            <a:pPr eaLnBrk="1" hangingPunct="1"/>
            <a:endParaRPr lang="en-US" sz="3200" dirty="0" smtClean="0">
              <a:ea typeface="ＭＳ Ｐゴシック" charset="-128"/>
            </a:endParaRPr>
          </a:p>
        </p:txBody>
      </p:sp>
      <p:sp>
        <p:nvSpPr>
          <p:cNvPr id="2" name="Title 1"/>
          <p:cNvSpPr>
            <a:spLocks noGrp="1"/>
          </p:cNvSpPr>
          <p:nvPr>
            <p:ph type="title"/>
          </p:nvPr>
        </p:nvSpPr>
        <p:spPr/>
        <p:txBody>
          <a:bodyPr/>
          <a:lstStyle/>
          <a:p>
            <a:pPr eaLnBrk="1" hangingPunct="1">
              <a:defRPr/>
            </a:pPr>
            <a:r>
              <a:rPr lang="en-US" dirty="0" smtClean="0">
                <a:ea typeface="ＭＳ Ｐゴシック" pitchFamily="-109" charset="-128"/>
              </a:rPr>
              <a:t>Lighting</a:t>
            </a:r>
          </a:p>
        </p:txBody>
      </p:sp>
      <p:sp>
        <p:nvSpPr>
          <p:cNvPr id="7" name="Title 5"/>
          <p:cNvSpPr txBox="1">
            <a:spLocks/>
          </p:cNvSpPr>
          <p:nvPr/>
        </p:nvSpPr>
        <p:spPr bwMode="auto">
          <a:xfrm>
            <a:off x="558800" y="8826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457200" y="1511300"/>
            <a:ext cx="8229600" cy="4886325"/>
          </a:xfrm>
        </p:spPr>
        <p:txBody>
          <a:bodyPr/>
          <a:lstStyle/>
          <a:p>
            <a:pPr marL="274320" lvl="1" eaLnBrk="1" hangingPunct="1">
              <a:spcAft>
                <a:spcPts val="600"/>
              </a:spcAft>
              <a:buFont typeface="Arial"/>
              <a:buChar char="•"/>
            </a:pPr>
            <a:r>
              <a:rPr lang="en-US" sz="2400" dirty="0" smtClean="0">
                <a:ea typeface="ＭＳ Ｐゴシック" charset="-128"/>
              </a:rPr>
              <a:t>CFLs save energy by producing more light (output) </a:t>
            </a:r>
            <a:br>
              <a:rPr lang="en-US" sz="2400" dirty="0" smtClean="0">
                <a:ea typeface="ＭＳ Ｐゴシック" charset="-128"/>
              </a:rPr>
            </a:br>
            <a:r>
              <a:rPr lang="en-US" sz="2400" dirty="0" smtClean="0">
                <a:ea typeface="ＭＳ Ｐゴシック" charset="-128"/>
              </a:rPr>
              <a:t>per watt of energy used.</a:t>
            </a:r>
          </a:p>
          <a:p>
            <a:pPr marL="274320" lvl="1" eaLnBrk="1" hangingPunct="1">
              <a:buFont typeface="Arial"/>
              <a:buChar char="•"/>
            </a:pPr>
            <a:r>
              <a:rPr lang="en-US" sz="2400" dirty="0" smtClean="0">
                <a:ea typeface="ＭＳ Ｐゴシック" charset="-128"/>
              </a:rPr>
              <a:t>The light output is measured in lumens.</a:t>
            </a:r>
          </a:p>
        </p:txBody>
      </p:sp>
      <p:sp>
        <p:nvSpPr>
          <p:cNvPr id="2" name="Title 1"/>
          <p:cNvSpPr>
            <a:spLocks noGrp="1"/>
          </p:cNvSpPr>
          <p:nvPr>
            <p:ph type="title"/>
          </p:nvPr>
        </p:nvSpPr>
        <p:spPr/>
        <p:txBody>
          <a:bodyPr>
            <a:normAutofit/>
          </a:bodyPr>
          <a:lstStyle/>
          <a:p>
            <a:pPr eaLnBrk="1" hangingPunct="1">
              <a:defRPr/>
            </a:pPr>
            <a:r>
              <a:rPr lang="en-US" dirty="0" smtClean="0">
                <a:ea typeface="ＭＳ Ｐゴシック" pitchFamily="-109" charset="-128"/>
              </a:rPr>
              <a:t>Lumen Table</a:t>
            </a:r>
          </a:p>
        </p:txBody>
      </p:sp>
      <p:graphicFrame>
        <p:nvGraphicFramePr>
          <p:cNvPr id="5" name="Table 4" descr="Lumen Table"/>
          <p:cNvGraphicFramePr>
            <a:graphicFrameLocks noGrp="1"/>
          </p:cNvGraphicFramePr>
          <p:nvPr>
            <p:extLst>
              <p:ext uri="{D42A27DB-BD31-4B8C-83A1-F6EECF244321}">
                <p14:modId xmlns:p14="http://schemas.microsoft.com/office/powerpoint/2010/main" val="4211600724"/>
              </p:ext>
            </p:extLst>
          </p:nvPr>
        </p:nvGraphicFramePr>
        <p:xfrm>
          <a:off x="847725" y="3149600"/>
          <a:ext cx="7432675" cy="2606675"/>
        </p:xfrm>
        <a:graphic>
          <a:graphicData uri="http://schemas.openxmlformats.org/drawingml/2006/table">
            <a:tbl>
              <a:tblPr/>
              <a:tblGrid>
                <a:gridCol w="2163763"/>
                <a:gridCol w="2246312"/>
                <a:gridCol w="3022600"/>
              </a:tblGrid>
              <a:tr h="7493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Arial" pitchFamily="34" charset="0"/>
                          <a:ea typeface="ＭＳ Ｐゴシック" pitchFamily="-109" charset="-128"/>
                        </a:rPr>
                        <a:t>Incandescent (watts)</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28575" cap="flat" cmpd="sng" algn="ctr">
                      <a:solidFill>
                        <a:srgbClr val="FFFFFF"/>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Arial" pitchFamily="34" charset="0"/>
                          <a:ea typeface="ＭＳ Ｐゴシック" pitchFamily="-109" charset="-128"/>
                        </a:rPr>
                        <a:t>Minimum Light Output (lumens)</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28575" cap="flat" cmpd="sng" algn="ctr">
                      <a:solidFill>
                        <a:srgbClr val="FFFFFF"/>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Arial" pitchFamily="34" charset="0"/>
                          <a:ea typeface="ＭＳ Ｐゴシック" pitchFamily="-109" charset="-128"/>
                        </a:rPr>
                        <a:t>Common ENERGY STAR Qualified Bulbs (watts)</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28575" cap="flat" cmpd="sng" algn="ctr">
                      <a:solidFill>
                        <a:srgbClr val="FFFFFF"/>
                      </a:solidFill>
                      <a:prstDash val="solid"/>
                      <a:round/>
                      <a:headEnd type="none" w="med" len="med"/>
                      <a:tailEnd type="none" w="med" len="med"/>
                    </a:lnB>
                    <a:lnTlToBr>
                      <a:noFill/>
                    </a:lnTlToBr>
                    <a:lnBlToTr>
                      <a:noFill/>
                    </a:lnBlToTr>
                    <a:solidFill>
                      <a:srgbClr val="000066"/>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ea typeface="ＭＳ Ｐゴシック" pitchFamily="-109" charset="-128"/>
                        </a:rPr>
                        <a:t>40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39999"/>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ea typeface="ＭＳ Ｐゴシック" pitchFamily="-109" charset="-128"/>
                        </a:rPr>
                        <a:t>450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39999"/>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ea typeface="ＭＳ Ｐゴシック" pitchFamily="-109" charset="-128"/>
                        </a:rPr>
                        <a:t>9 to 13</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39999"/>
                      </a:srgbClr>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ea typeface="ＭＳ Ｐゴシック" pitchFamily="-109" charset="-128"/>
                        </a:rPr>
                        <a:t>60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ea typeface="ＭＳ Ｐゴシック" pitchFamily="-109" charset="-128"/>
                        </a:rPr>
                        <a:t>800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ea typeface="ＭＳ Ｐゴシック" pitchFamily="-109" charset="-128"/>
                        </a:rPr>
                        <a:t>13 to 15</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0000"/>
                      </a:srgbClr>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ea typeface="ＭＳ Ｐゴシック" pitchFamily="-109" charset="-128"/>
                        </a:rPr>
                        <a:t>75</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39999"/>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ea typeface="ＭＳ Ｐゴシック" pitchFamily="-109" charset="-128"/>
                        </a:rPr>
                        <a:t>1,100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39999"/>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ea typeface="ＭＳ Ｐゴシック" pitchFamily="-109" charset="-128"/>
                        </a:rPr>
                        <a:t>18 to 25</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39999"/>
                      </a:srgbClr>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ea typeface="ＭＳ Ｐゴシック" pitchFamily="-109" charset="-128"/>
                        </a:rPr>
                        <a:t>100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ea typeface="ＭＳ Ｐゴシック" pitchFamily="-109" charset="-128"/>
                        </a:rPr>
                        <a:t>1,600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0000"/>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ea typeface="ＭＳ Ｐゴシック" pitchFamily="-109" charset="-128"/>
                        </a:rPr>
                        <a:t>23 to 30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20000"/>
                      </a:srgbClr>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ea typeface="ＭＳ Ｐゴシック" pitchFamily="-109" charset="-128"/>
                        </a:rPr>
                        <a:t>150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39999"/>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ea typeface="ＭＳ Ｐゴシック" pitchFamily="-109" charset="-128"/>
                        </a:rPr>
                        <a:t>2,600</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39999"/>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ea typeface="ＭＳ Ｐゴシック" pitchFamily="-109" charset="-128"/>
                        </a:rPr>
                        <a:t>30 to 52</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B9EC6">
                        <a:alpha val="39999"/>
                      </a:srgbClr>
                    </a:solidFill>
                  </a:tcPr>
                </a:tc>
              </a:tr>
            </a:tbl>
          </a:graphicData>
        </a:graphic>
      </p:graphicFrame>
      <p:sp>
        <p:nvSpPr>
          <p:cNvPr id="7" name="Title 5"/>
          <p:cNvSpPr txBox="1">
            <a:spLocks/>
          </p:cNvSpPr>
          <p:nvPr/>
        </p:nvSpPr>
        <p:spPr bwMode="auto">
          <a:xfrm>
            <a:off x="558800" y="8826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457200" y="1663700"/>
            <a:ext cx="7608888" cy="876300"/>
          </a:xfrm>
        </p:spPr>
        <p:txBody>
          <a:bodyPr/>
          <a:lstStyle/>
          <a:p>
            <a:pPr eaLnBrk="1" hangingPunct="1"/>
            <a:r>
              <a:rPr lang="en-US" sz="2400" dirty="0" smtClean="0">
                <a:ea typeface="ＭＳ Ｐゴシック" charset="-128"/>
              </a:rPr>
              <a:t>CFLs save energy by producing more light output (measured in lumens) per watt of energy used.</a:t>
            </a:r>
          </a:p>
        </p:txBody>
      </p:sp>
      <p:sp>
        <p:nvSpPr>
          <p:cNvPr id="2" name="Title 1"/>
          <p:cNvSpPr>
            <a:spLocks noGrp="1"/>
          </p:cNvSpPr>
          <p:nvPr>
            <p:ph type="title"/>
          </p:nvPr>
        </p:nvSpPr>
        <p:spPr/>
        <p:txBody>
          <a:bodyPr>
            <a:normAutofit/>
          </a:bodyPr>
          <a:lstStyle/>
          <a:p>
            <a:pPr eaLnBrk="1" hangingPunct="1">
              <a:defRPr/>
            </a:pPr>
            <a:r>
              <a:rPr lang="en-US" dirty="0" smtClean="0">
                <a:ea typeface="ＭＳ Ｐゴシック" pitchFamily="-109" charset="-128"/>
              </a:rPr>
              <a:t>Lighting Savings Table</a:t>
            </a:r>
          </a:p>
        </p:txBody>
      </p:sp>
      <p:graphicFrame>
        <p:nvGraphicFramePr>
          <p:cNvPr id="5" name="Table 4" descr="Lighting Savings Table"/>
          <p:cNvGraphicFramePr>
            <a:graphicFrameLocks noGrp="1"/>
          </p:cNvGraphicFramePr>
          <p:nvPr>
            <p:extLst>
              <p:ext uri="{D42A27DB-BD31-4B8C-83A1-F6EECF244321}">
                <p14:modId xmlns:p14="http://schemas.microsoft.com/office/powerpoint/2010/main" val="2710919160"/>
              </p:ext>
            </p:extLst>
          </p:nvPr>
        </p:nvGraphicFramePr>
        <p:xfrm>
          <a:off x="819150" y="2744788"/>
          <a:ext cx="7791450" cy="2617788"/>
        </p:xfrm>
        <a:graphic>
          <a:graphicData uri="http://schemas.openxmlformats.org/drawingml/2006/table">
            <a:tbl>
              <a:tblPr/>
              <a:tblGrid>
                <a:gridCol w="1657350"/>
                <a:gridCol w="1866900"/>
                <a:gridCol w="2057400"/>
                <a:gridCol w="2209800"/>
              </a:tblGrid>
              <a:tr h="7604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pitchFamily="34" charset="0"/>
                          <a:ea typeface="ＭＳ Ｐゴシック" pitchFamily="-109" charset="-128"/>
                        </a:rPr>
                        <a:t>Incandescent (watts)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pitchFamily="34" charset="0"/>
                          <a:ea typeface="ＭＳ Ｐゴシック" pitchFamily="-109" charset="-128"/>
                        </a:rPr>
                        <a:t>Average Usage (Hrs/Day)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pitchFamily="34" charset="0"/>
                          <a:ea typeface="ＭＳ Ｐゴシック" pitchFamily="-109" charset="-128"/>
                        </a:rPr>
                        <a:t>CFL Replacement (watts)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pitchFamily="34" charset="0"/>
                          <a:ea typeface="ＭＳ Ｐゴシック" pitchFamily="-109" charset="-128"/>
                        </a:rPr>
                        <a:t>Annual Savings*</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pitchFamily="34" charset="0"/>
                          <a:ea typeface="ＭＳ Ｐゴシック" pitchFamily="-109" charset="-128"/>
                        </a:rPr>
                        <a:t>($/ bulb replaced)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pitchFamily="-109" charset="-128"/>
                        </a:rPr>
                        <a:t>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39999"/>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pitchFamily="-109" charset="-128"/>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39999"/>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pitchFamily="-109" charset="-128"/>
                        </a:rPr>
                        <a:t>9 - 13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39999"/>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pitchFamily="-109" charset="-128"/>
                        </a:rPr>
                        <a:t>4.98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39999"/>
                      </a:srgbClr>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pitchFamily="-109" charset="-128"/>
                        </a:rPr>
                        <a:t>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18823"/>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pitchFamily="-109" charset="-128"/>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18823"/>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pitchFamily="-109" charset="-128"/>
                        </a:rPr>
                        <a:t>13 - 15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18823"/>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pitchFamily="-109" charset="-128"/>
                        </a:rPr>
                        <a:t>7.55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18823"/>
                      </a:srgbClr>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pitchFamily="-109" charset="-128"/>
                        </a:rPr>
                        <a:t>75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39999"/>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pitchFamily="-109" charset="-128"/>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39999"/>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pitchFamily="-109" charset="-128"/>
                        </a:rPr>
                        <a:t>18 - 25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39999"/>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pitchFamily="-109" charset="-128"/>
                        </a:rPr>
                        <a:t>9.15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39999"/>
                      </a:srgbClr>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pitchFamily="-109" charset="-128"/>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18823"/>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pitchFamily="-109" charset="-128"/>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18823"/>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pitchFamily="-109" charset="-128"/>
                        </a:rPr>
                        <a:t>23 - 30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18823"/>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pitchFamily="-109" charset="-128"/>
                        </a:rPr>
                        <a:t>12.37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18823"/>
                      </a:srgbClr>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pitchFamily="-109" charset="-128"/>
                        </a:rPr>
                        <a:t>150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39999"/>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pitchFamily="-109" charset="-128"/>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39999"/>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pitchFamily="-109" charset="-128"/>
                        </a:rPr>
                        <a:t>30 - 52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39999"/>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pitchFamily="-109" charset="-128"/>
                        </a:rPr>
                        <a:t>19.27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39999"/>
                      </a:srgbClr>
                    </a:solidFill>
                  </a:tcPr>
                </a:tc>
              </a:tr>
            </a:tbl>
          </a:graphicData>
        </a:graphic>
      </p:graphicFrame>
      <p:sp>
        <p:nvSpPr>
          <p:cNvPr id="33833" name="Content Placeholder 2"/>
          <p:cNvSpPr txBox="1">
            <a:spLocks/>
          </p:cNvSpPr>
          <p:nvPr/>
        </p:nvSpPr>
        <p:spPr bwMode="auto">
          <a:xfrm>
            <a:off x="887413" y="5626100"/>
            <a:ext cx="7608887" cy="225425"/>
          </a:xfrm>
          <a:prstGeom prst="rect">
            <a:avLst/>
          </a:prstGeom>
          <a:noFill/>
          <a:ln w="9525">
            <a:noFill/>
            <a:miter lim="800000"/>
            <a:headEnd/>
            <a:tailEnd/>
          </a:ln>
        </p:spPr>
        <p:txBody>
          <a:bodyPr lIns="0" tIns="0" rIns="0" bIns="0"/>
          <a:lstStyle/>
          <a:p>
            <a:pPr algn="r" defTabSz="914400">
              <a:spcBef>
                <a:spcPts val="1200"/>
              </a:spcBef>
              <a:buClr>
                <a:srgbClr val="8DC63F"/>
              </a:buClr>
            </a:pPr>
            <a:r>
              <a:rPr lang="en-US" sz="1200" i="1" dirty="0">
                <a:solidFill>
                  <a:srgbClr val="404040"/>
                </a:solidFill>
              </a:rPr>
              <a:t>* Annual Savings based on $0.11/kWh.</a:t>
            </a:r>
          </a:p>
        </p:txBody>
      </p:sp>
      <p:sp>
        <p:nvSpPr>
          <p:cNvPr id="8" name="Title 5"/>
          <p:cNvSpPr txBox="1">
            <a:spLocks/>
          </p:cNvSpPr>
          <p:nvPr/>
        </p:nvSpPr>
        <p:spPr bwMode="auto">
          <a:xfrm>
            <a:off x="558800" y="8826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457200" y="1511300"/>
            <a:ext cx="8229600" cy="4610100"/>
          </a:xfrm>
        </p:spPr>
        <p:txBody>
          <a:bodyPr>
            <a:normAutofit lnSpcReduction="10000"/>
          </a:bodyPr>
          <a:lstStyle/>
          <a:p>
            <a:pPr marL="463550" indent="-292100" eaLnBrk="1" hangingPunct="1"/>
            <a:r>
              <a:rPr lang="en-US" sz="2400" dirty="0" smtClean="0">
                <a:ea typeface="ＭＳ Ｐゴシック" charset="-128"/>
              </a:rPr>
              <a:t>Dimmers</a:t>
            </a:r>
          </a:p>
          <a:p>
            <a:pPr marL="463550" indent="-292100" eaLnBrk="1" hangingPunct="1"/>
            <a:r>
              <a:rPr lang="en-US" sz="2400" dirty="0" smtClean="0">
                <a:ea typeface="ＭＳ Ｐゴシック" charset="-128"/>
              </a:rPr>
              <a:t>Photocells</a:t>
            </a:r>
          </a:p>
          <a:p>
            <a:pPr marL="463550" indent="-292100" eaLnBrk="1" hangingPunct="1"/>
            <a:r>
              <a:rPr lang="en-US" sz="2400" dirty="0" smtClean="0">
                <a:ea typeface="ＭＳ Ｐゴシック" charset="-128"/>
              </a:rPr>
              <a:t>Specialty bulbs (candelabra, reflectors, etc.)</a:t>
            </a:r>
          </a:p>
          <a:p>
            <a:pPr marL="463550" indent="-292100" eaLnBrk="1" hangingPunct="1"/>
            <a:r>
              <a:rPr lang="en-US" sz="2400" dirty="0" smtClean="0">
                <a:ea typeface="ＭＳ Ｐゴシック" charset="-128"/>
              </a:rPr>
              <a:t>Color Scale</a:t>
            </a:r>
          </a:p>
          <a:p>
            <a:pPr marL="915987" lvl="1" indent="-342900" eaLnBrk="1" hangingPunct="1">
              <a:spcBef>
                <a:spcPts val="600"/>
              </a:spcBef>
              <a:buFont typeface="Courier New" pitchFamily="49" charset="0"/>
              <a:buChar char="o"/>
            </a:pPr>
            <a:r>
              <a:rPr lang="en-US" sz="2200" dirty="0" smtClean="0">
                <a:ea typeface="ＭＳ Ｐゴシック" charset="-128"/>
              </a:rPr>
              <a:t>CRI: 0 – 100; most CFLs are between 80-90</a:t>
            </a:r>
          </a:p>
          <a:p>
            <a:pPr marL="915987" lvl="1" indent="-342900" eaLnBrk="1" hangingPunct="1">
              <a:spcBef>
                <a:spcPts val="600"/>
              </a:spcBef>
              <a:buFont typeface="Courier New" pitchFamily="49" charset="0"/>
              <a:buChar char="o"/>
            </a:pPr>
            <a:r>
              <a:rPr lang="en-US" sz="2200" dirty="0" smtClean="0">
                <a:ea typeface="ＭＳ Ｐゴシック" charset="-128"/>
              </a:rPr>
              <a:t>Kelvin Temperature</a:t>
            </a:r>
          </a:p>
          <a:p>
            <a:pPr marL="1489075" lvl="2" indent="-342900" eaLnBrk="1" hangingPunct="1">
              <a:spcBef>
                <a:spcPts val="600"/>
              </a:spcBef>
              <a:buFont typeface="Wingdings" pitchFamily="2" charset="2"/>
              <a:buChar char="§"/>
            </a:pPr>
            <a:r>
              <a:rPr lang="en-US" sz="2000" dirty="0" smtClean="0">
                <a:ea typeface="ＭＳ Ｐゴシック" charset="-128"/>
              </a:rPr>
              <a:t>2700 - 3000K: Warm white/soft white light (incandescent)</a:t>
            </a:r>
          </a:p>
          <a:p>
            <a:pPr marL="1489075" lvl="2" indent="-342900" eaLnBrk="1" hangingPunct="1">
              <a:spcBef>
                <a:spcPts val="600"/>
              </a:spcBef>
              <a:buFont typeface="Wingdings" pitchFamily="2" charset="2"/>
              <a:buChar char="§"/>
            </a:pPr>
            <a:r>
              <a:rPr lang="en-US" sz="2000" dirty="0" smtClean="0">
                <a:ea typeface="ＭＳ Ｐゴシック" charset="-128"/>
              </a:rPr>
              <a:t>3500 - 4100K: Cool or bright white light</a:t>
            </a:r>
          </a:p>
          <a:p>
            <a:pPr marL="1489075" lvl="2" indent="-342900" eaLnBrk="1" hangingPunct="1">
              <a:spcBef>
                <a:spcPts val="600"/>
              </a:spcBef>
              <a:buFont typeface="Wingdings" pitchFamily="2" charset="2"/>
              <a:buChar char="§"/>
            </a:pPr>
            <a:r>
              <a:rPr lang="en-US" sz="2000" dirty="0" smtClean="0">
                <a:ea typeface="ＭＳ Ｐゴシック" charset="-128"/>
              </a:rPr>
              <a:t>5000 - 6500K: Natural or daylight</a:t>
            </a:r>
          </a:p>
          <a:p>
            <a:pPr marL="463550" indent="-292100" eaLnBrk="1" hangingPunct="1"/>
            <a:r>
              <a:rPr lang="en-US" sz="2400" dirty="0" smtClean="0">
                <a:ea typeface="ＭＳ Ｐゴシック" charset="-128"/>
              </a:rPr>
              <a:t>Mercury</a:t>
            </a:r>
          </a:p>
        </p:txBody>
      </p:sp>
      <p:sp>
        <p:nvSpPr>
          <p:cNvPr id="2" name="Title 1"/>
          <p:cNvSpPr>
            <a:spLocks noGrp="1"/>
          </p:cNvSpPr>
          <p:nvPr>
            <p:ph type="title"/>
          </p:nvPr>
        </p:nvSpPr>
        <p:spPr/>
        <p:txBody>
          <a:bodyPr>
            <a:normAutofit/>
          </a:bodyPr>
          <a:lstStyle/>
          <a:p>
            <a:pPr eaLnBrk="1" hangingPunct="1">
              <a:defRPr/>
            </a:pPr>
            <a:r>
              <a:rPr lang="en-US" dirty="0" smtClean="0">
                <a:ea typeface="ＭＳ Ｐゴシック" pitchFamily="-109" charset="-128"/>
              </a:rPr>
              <a:t>Lighting &amp; CFL Considerations</a:t>
            </a:r>
          </a:p>
        </p:txBody>
      </p:sp>
      <p:sp>
        <p:nvSpPr>
          <p:cNvPr id="6" name="Title 5"/>
          <p:cNvSpPr txBox="1">
            <a:spLocks/>
          </p:cNvSpPr>
          <p:nvPr/>
        </p:nvSpPr>
        <p:spPr bwMode="auto">
          <a:xfrm>
            <a:off x="558800" y="8826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457200" y="1600200"/>
            <a:ext cx="8229600" cy="4786313"/>
          </a:xfrm>
        </p:spPr>
        <p:txBody>
          <a:bodyPr/>
          <a:lstStyle/>
          <a:p>
            <a:pPr marL="0" indent="0" eaLnBrk="1" hangingPunct="1">
              <a:buFontTx/>
              <a:buNone/>
            </a:pPr>
            <a:r>
              <a:rPr lang="en-US" sz="2600" dirty="0" smtClean="0">
                <a:solidFill>
                  <a:srgbClr val="000066"/>
                </a:solidFill>
                <a:ea typeface="ＭＳ Ｐゴシック" charset="-128"/>
                <a:cs typeface="Times New Roman" pitchFamily="18" charset="0"/>
              </a:rPr>
              <a:t>Base Load: </a:t>
            </a:r>
          </a:p>
          <a:p>
            <a:pPr marL="0" indent="0" eaLnBrk="1" hangingPunct="1">
              <a:buFontTx/>
              <a:buNone/>
            </a:pPr>
            <a:r>
              <a:rPr lang="en-US" sz="2400" i="1" dirty="0" smtClean="0">
                <a:ea typeface="ＭＳ Ｐゴシック" charset="-128"/>
                <a:cs typeface="Times New Roman" pitchFamily="18" charset="0"/>
              </a:rPr>
              <a:t>The energy used by electric or gas appliances in a home that is not used for space conditioning, thus it is not a seasonal load.</a:t>
            </a:r>
            <a:endParaRPr lang="en-US" sz="2400" i="1" dirty="0" smtClean="0">
              <a:solidFill>
                <a:srgbClr val="11007C"/>
              </a:solidFill>
              <a:ea typeface="ＭＳ Ｐゴシック" charset="-128"/>
            </a:endParaRPr>
          </a:p>
          <a:p>
            <a:pPr marL="0" indent="0" eaLnBrk="1" hangingPunct="1">
              <a:buFontTx/>
              <a:buNone/>
            </a:pPr>
            <a:endParaRPr lang="en-US" sz="800" dirty="0" smtClean="0">
              <a:solidFill>
                <a:srgbClr val="000066"/>
              </a:solidFill>
              <a:ea typeface="ＭＳ Ｐゴシック" charset="-128"/>
            </a:endParaRPr>
          </a:p>
          <a:p>
            <a:pPr marL="0" indent="0" eaLnBrk="1" hangingPunct="1">
              <a:buFontTx/>
              <a:buNone/>
            </a:pPr>
            <a:r>
              <a:rPr lang="en-US" sz="2600" dirty="0" smtClean="0">
                <a:solidFill>
                  <a:srgbClr val="000066"/>
                </a:solidFill>
                <a:ea typeface="ＭＳ Ｐゴシック" charset="-128"/>
              </a:rPr>
              <a:t>Typical measures include:</a:t>
            </a:r>
          </a:p>
          <a:p>
            <a:pPr marL="463550" indent="-292100" eaLnBrk="1" hangingPunct="1"/>
            <a:r>
              <a:rPr lang="en-US" sz="2400" dirty="0" smtClean="0">
                <a:ea typeface="ＭＳ Ｐゴシック" charset="-128"/>
              </a:rPr>
              <a:t>Lighting retrofits.</a:t>
            </a:r>
          </a:p>
          <a:p>
            <a:pPr marL="463550" indent="-292100" eaLnBrk="1" hangingPunct="1"/>
            <a:r>
              <a:rPr lang="en-US" sz="2400" dirty="0" smtClean="0">
                <a:ea typeface="ＭＳ Ｐゴシック" charset="-128"/>
              </a:rPr>
              <a:t>Refrigerator replacement.</a:t>
            </a:r>
          </a:p>
          <a:p>
            <a:pPr marL="463550" indent="-292100" eaLnBrk="1" hangingPunct="1"/>
            <a:r>
              <a:rPr lang="en-US" sz="2400" dirty="0" smtClean="0">
                <a:ea typeface="ＭＳ Ｐゴシック" charset="-128"/>
              </a:rPr>
              <a:t>Water heater modification.</a:t>
            </a:r>
          </a:p>
          <a:p>
            <a:pPr marL="463550" indent="-292100" eaLnBrk="1" hangingPunct="1"/>
            <a:r>
              <a:rPr lang="en-US" sz="2400" dirty="0" smtClean="0">
                <a:ea typeface="ＭＳ Ｐゴシック" charset="-128"/>
              </a:rPr>
              <a:t>Low-flow fixtures.</a:t>
            </a:r>
          </a:p>
        </p:txBody>
      </p:sp>
      <p:sp>
        <p:nvSpPr>
          <p:cNvPr id="2" name="Title 1"/>
          <p:cNvSpPr>
            <a:spLocks noGrp="1"/>
          </p:cNvSpPr>
          <p:nvPr>
            <p:ph type="title"/>
          </p:nvPr>
        </p:nvSpPr>
        <p:spPr/>
        <p:txBody>
          <a:bodyPr>
            <a:normAutofit/>
          </a:bodyPr>
          <a:lstStyle/>
          <a:p>
            <a:pPr eaLnBrk="1" hangingPunct="1">
              <a:defRPr/>
            </a:pPr>
            <a:r>
              <a:rPr lang="en-US" dirty="0" smtClean="0">
                <a:ea typeface="ＭＳ Ｐゴシック" pitchFamily="-109" charset="-128"/>
              </a:rPr>
              <a:t>Base Load Defined</a:t>
            </a:r>
          </a:p>
        </p:txBody>
      </p:sp>
      <p:sp>
        <p:nvSpPr>
          <p:cNvPr id="7" name="Title 5"/>
          <p:cNvSpPr txBox="1">
            <a:spLocks/>
          </p:cNvSpPr>
          <p:nvPr/>
        </p:nvSpPr>
        <p:spPr bwMode="auto">
          <a:xfrm>
            <a:off x="584200" y="8826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a:xfrm>
            <a:off x="457200" y="1676400"/>
            <a:ext cx="4114800" cy="2724150"/>
          </a:xfrm>
        </p:spPr>
        <p:txBody>
          <a:bodyPr>
            <a:normAutofit/>
          </a:bodyPr>
          <a:lstStyle/>
          <a:p>
            <a:pPr marL="463550" indent="-292100" eaLnBrk="1" hangingPunct="1">
              <a:spcAft>
                <a:spcPts val="1800"/>
              </a:spcAft>
            </a:pPr>
            <a:r>
              <a:rPr lang="en-US" dirty="0" smtClean="0">
                <a:ea typeface="ＭＳ Ｐゴシック" charset="-128"/>
              </a:rPr>
              <a:t>Most CFLs contain around 4 milligrams </a:t>
            </a:r>
            <a:br>
              <a:rPr lang="en-US" dirty="0" smtClean="0">
                <a:ea typeface="ＭＳ Ｐゴシック" charset="-128"/>
              </a:rPr>
            </a:br>
            <a:r>
              <a:rPr lang="en-US" dirty="0" smtClean="0">
                <a:ea typeface="ＭＳ Ｐゴシック" charset="-128"/>
              </a:rPr>
              <a:t>of mercury.</a:t>
            </a:r>
          </a:p>
          <a:p>
            <a:pPr marL="463550" indent="-292100" eaLnBrk="1" hangingPunct="1">
              <a:spcAft>
                <a:spcPts val="1800"/>
              </a:spcAft>
            </a:pPr>
            <a:r>
              <a:rPr lang="en-US" dirty="0" smtClean="0">
                <a:ea typeface="ＭＳ Ｐゴシック" charset="-128"/>
              </a:rPr>
              <a:t>Reduced electricity </a:t>
            </a:r>
            <a:br>
              <a:rPr lang="en-US" dirty="0" smtClean="0">
                <a:ea typeface="ＭＳ Ｐゴシック" charset="-128"/>
              </a:rPr>
            </a:br>
            <a:r>
              <a:rPr lang="en-US" dirty="0" smtClean="0">
                <a:ea typeface="ＭＳ Ｐゴシック" charset="-128"/>
              </a:rPr>
              <a:t>use offsets the mercury in the bulb.</a:t>
            </a:r>
          </a:p>
        </p:txBody>
      </p:sp>
      <p:sp>
        <p:nvSpPr>
          <p:cNvPr id="2" name="Title 1"/>
          <p:cNvSpPr>
            <a:spLocks noGrp="1"/>
          </p:cNvSpPr>
          <p:nvPr>
            <p:ph type="title"/>
          </p:nvPr>
        </p:nvSpPr>
        <p:spPr/>
        <p:txBody>
          <a:bodyPr>
            <a:normAutofit/>
          </a:bodyPr>
          <a:lstStyle/>
          <a:p>
            <a:pPr eaLnBrk="1" hangingPunct="1">
              <a:defRPr/>
            </a:pPr>
            <a:r>
              <a:rPr lang="en-US" dirty="0" smtClean="0">
                <a:ea typeface="ＭＳ Ｐゴシック" pitchFamily="-109" charset="-128"/>
              </a:rPr>
              <a:t>Mercury?</a:t>
            </a:r>
          </a:p>
        </p:txBody>
      </p:sp>
      <p:pic>
        <p:nvPicPr>
          <p:cNvPr id="5" name="Picture 4" descr="Photo of The amount of mercury contained within a typical CFL compared to a US dime.&#10;&#10;"/>
          <p:cNvPicPr>
            <a:picLocks noChangeAspect="1"/>
          </p:cNvPicPr>
          <p:nvPr/>
        </p:nvPicPr>
        <p:blipFill>
          <a:blip r:embed="rId3" cstate="email"/>
          <a:stretch>
            <a:fillRect/>
          </a:stretch>
        </p:blipFill>
        <p:spPr>
          <a:xfrm>
            <a:off x="5038019" y="1600200"/>
            <a:ext cx="3526747" cy="28006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ular Callout 9"/>
          <p:cNvSpPr>
            <a:spLocks noChangeArrowheads="1"/>
          </p:cNvSpPr>
          <p:nvPr/>
        </p:nvSpPr>
        <p:spPr bwMode="auto">
          <a:xfrm>
            <a:off x="5030788" y="4752975"/>
            <a:ext cx="3527425" cy="1127125"/>
          </a:xfrm>
          <a:prstGeom prst="wedgeRectCallout">
            <a:avLst>
              <a:gd name="adj1" fmla="val -35130"/>
              <a:gd name="adj2" fmla="val -93273"/>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lstStyle/>
          <a:p>
            <a:pPr algn="ctr" defTabSz="914400">
              <a:spcBef>
                <a:spcPts val="1200"/>
              </a:spcBef>
              <a:buClr>
                <a:srgbClr val="8DC63F"/>
              </a:buClr>
              <a:defRPr/>
            </a:pPr>
            <a:r>
              <a:rPr lang="en-US" sz="2000" i="1" dirty="0">
                <a:solidFill>
                  <a:srgbClr val="404040"/>
                </a:solidFill>
              </a:rPr>
              <a:t>The amount of mercury contained within a typical CFL compared to a US dime.</a:t>
            </a:r>
            <a:r>
              <a:rPr lang="en-US" sz="2000" dirty="0">
                <a:solidFill>
                  <a:srgbClr val="404040"/>
                </a:solidFill>
              </a:rPr>
              <a:t/>
            </a:r>
            <a:br>
              <a:rPr lang="en-US" sz="2000" dirty="0">
                <a:solidFill>
                  <a:srgbClr val="404040"/>
                </a:solidFill>
              </a:rPr>
            </a:br>
            <a:endParaRPr lang="en-US" sz="2000" dirty="0">
              <a:solidFill>
                <a:srgbClr val="404040"/>
              </a:solidFill>
            </a:endParaRPr>
          </a:p>
        </p:txBody>
      </p:sp>
      <p:sp>
        <p:nvSpPr>
          <p:cNvPr id="8" name="Title 5"/>
          <p:cNvSpPr txBox="1">
            <a:spLocks/>
          </p:cNvSpPr>
          <p:nvPr/>
        </p:nvSpPr>
        <p:spPr bwMode="auto">
          <a:xfrm>
            <a:off x="558800" y="8826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457200" y="1368551"/>
            <a:ext cx="4381500" cy="5147194"/>
          </a:xfrm>
        </p:spPr>
        <p:txBody>
          <a:bodyPr>
            <a:noAutofit/>
          </a:bodyPr>
          <a:lstStyle/>
          <a:p>
            <a:pPr marL="463550" indent="-292100" eaLnBrk="1" hangingPunct="1">
              <a:spcAft>
                <a:spcPts val="0"/>
              </a:spcAft>
            </a:pPr>
            <a:r>
              <a:rPr lang="en-US" sz="2200" dirty="0" smtClean="0">
                <a:ea typeface="ＭＳ Ｐゴシック" charset="-128"/>
              </a:rPr>
              <a:t>Replacement includes removal and decommissioning of old unit; must be included </a:t>
            </a:r>
            <a:br>
              <a:rPr lang="en-US" sz="2200" dirty="0" smtClean="0">
                <a:ea typeface="ＭＳ Ｐゴシック" charset="-128"/>
              </a:rPr>
            </a:br>
            <a:r>
              <a:rPr lang="en-US" sz="2200" dirty="0" smtClean="0">
                <a:ea typeface="ＭＳ Ｐゴシック" charset="-128"/>
              </a:rPr>
              <a:t>in cost for SIR calculations.</a:t>
            </a:r>
          </a:p>
          <a:p>
            <a:pPr marL="463550" indent="-292100" eaLnBrk="1" hangingPunct="1">
              <a:spcAft>
                <a:spcPts val="0"/>
              </a:spcAft>
            </a:pPr>
            <a:r>
              <a:rPr lang="en-US" sz="2200" dirty="0" smtClean="0">
                <a:ea typeface="ＭＳ Ｐゴシック" charset="-128"/>
              </a:rPr>
              <a:t>Only when cost-effective, </a:t>
            </a:r>
            <a:br>
              <a:rPr lang="en-US" sz="2200" dirty="0" smtClean="0">
                <a:ea typeface="ＭＳ Ｐゴシック" charset="-128"/>
              </a:rPr>
            </a:br>
            <a:r>
              <a:rPr lang="en-US" sz="2200" dirty="0" smtClean="0">
                <a:ea typeface="ＭＳ Ｐゴシック" charset="-128"/>
              </a:rPr>
              <a:t>SIR ≥ 1.</a:t>
            </a:r>
          </a:p>
          <a:p>
            <a:pPr marL="463550" indent="-292100" eaLnBrk="1" hangingPunct="1">
              <a:spcAft>
                <a:spcPts val="0"/>
              </a:spcAft>
            </a:pPr>
            <a:r>
              <a:rPr lang="en-US" sz="2200" dirty="0" smtClean="0">
                <a:ea typeface="ＭＳ Ｐゴシック" charset="-128"/>
              </a:rPr>
              <a:t>Based on metering or recognized database </a:t>
            </a:r>
            <a:br>
              <a:rPr lang="en-US" sz="2200" dirty="0" smtClean="0">
                <a:ea typeface="ＭＳ Ｐゴシック" charset="-128"/>
              </a:rPr>
            </a:br>
            <a:r>
              <a:rPr lang="en-US" sz="2200" dirty="0" smtClean="0">
                <a:ea typeface="ＭＳ Ｐゴシック" charset="-128"/>
              </a:rPr>
              <a:t>(AHAM, Home Energy, or Weatherization Refrigerator Guide).</a:t>
            </a:r>
          </a:p>
          <a:p>
            <a:pPr marL="463550" indent="-292100" eaLnBrk="1" hangingPunct="1">
              <a:spcAft>
                <a:spcPts val="0"/>
              </a:spcAft>
            </a:pPr>
            <a:r>
              <a:rPr lang="en-US" sz="2200" dirty="0" smtClean="0">
                <a:ea typeface="ＭＳ Ｐゴシック" charset="-128"/>
              </a:rPr>
              <a:t>Must meter at least 10% of units.</a:t>
            </a:r>
          </a:p>
        </p:txBody>
      </p:sp>
      <p:sp>
        <p:nvSpPr>
          <p:cNvPr id="2" name="Title 1"/>
          <p:cNvSpPr>
            <a:spLocks noGrp="1"/>
          </p:cNvSpPr>
          <p:nvPr>
            <p:ph type="title"/>
          </p:nvPr>
        </p:nvSpPr>
        <p:spPr/>
        <p:txBody>
          <a:bodyPr>
            <a:normAutofit/>
          </a:bodyPr>
          <a:lstStyle/>
          <a:p>
            <a:pPr eaLnBrk="1" hangingPunct="1">
              <a:defRPr/>
            </a:pPr>
            <a:r>
              <a:rPr lang="en-US" dirty="0" smtClean="0">
                <a:ea typeface="ＭＳ Ｐゴシック" pitchFamily="-109" charset="-128"/>
              </a:rPr>
              <a:t>Refrigerator Replacement</a:t>
            </a:r>
          </a:p>
        </p:txBody>
      </p:sp>
      <p:sp>
        <p:nvSpPr>
          <p:cNvPr id="6"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pic>
        <p:nvPicPr>
          <p:cNvPr id="5" name="Picture 4" descr="Image of a refrigerator"/>
          <p:cNvPicPr>
            <a:picLocks noChangeAspect="1"/>
          </p:cNvPicPr>
          <p:nvPr/>
        </p:nvPicPr>
        <p:blipFill>
          <a:blip r:embed="rId3">
            <a:lum bright="10000"/>
          </a:blip>
          <a:srcRect r="8260" b="3982"/>
          <a:stretch>
            <a:fillRect/>
          </a:stretch>
        </p:blipFill>
        <p:spPr>
          <a:xfrm>
            <a:off x="5194300" y="1104900"/>
            <a:ext cx="3949700" cy="5511800"/>
          </a:xfrm>
          <a:prstGeom prst="rect">
            <a:avLst/>
          </a:prstGeom>
        </p:spPr>
      </p:pic>
      <p:sp>
        <p:nvSpPr>
          <p:cNvPr id="7" name="TextBox 7"/>
          <p:cNvSpPr txBox="1">
            <a:spLocks noChangeArrowheads="1"/>
          </p:cNvSpPr>
          <p:nvPr/>
        </p:nvSpPr>
        <p:spPr bwMode="auto">
          <a:xfrm>
            <a:off x="5842000" y="6400329"/>
            <a:ext cx="2968171" cy="230832"/>
          </a:xfrm>
          <a:prstGeom prst="rect">
            <a:avLst/>
          </a:prstGeom>
          <a:noFill/>
          <a:ln w="9525">
            <a:noFill/>
            <a:miter lim="800000"/>
            <a:headEnd/>
            <a:tailEnd/>
          </a:ln>
        </p:spPr>
        <p:txBody>
          <a:bodyPr wrap="square">
            <a:spAutoFit/>
          </a:bodyPr>
          <a:lstStyle/>
          <a:p>
            <a:pPr algn="r"/>
            <a:r>
              <a:rPr lang="en-US" sz="900" i="1" dirty="0" smtClean="0">
                <a:solidFill>
                  <a:schemeClr val="bg1"/>
                </a:solidFill>
              </a:rPr>
              <a:t>Photo courtesy of US Department of Energy</a:t>
            </a:r>
            <a:endParaRPr lang="en-US" sz="900" i="1"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274320" y="1497076"/>
            <a:ext cx="5588000" cy="4389438"/>
          </a:xfrm>
        </p:spPr>
        <p:txBody>
          <a:bodyPr>
            <a:normAutofit lnSpcReduction="10000"/>
          </a:bodyPr>
          <a:lstStyle/>
          <a:p>
            <a:pPr marL="468313" indent="-296863" eaLnBrk="1" hangingPunct="1">
              <a:spcAft>
                <a:spcPts val="600"/>
              </a:spcAft>
            </a:pPr>
            <a:r>
              <a:rPr lang="en-US" sz="2200" dirty="0" smtClean="0">
                <a:ea typeface="ＭＳ Ｐゴシック" charset="-128"/>
                <a:cs typeface="Times New Roman" pitchFamily="18" charset="0"/>
              </a:rPr>
              <a:t>Older models are typically energy hogs.</a:t>
            </a:r>
          </a:p>
          <a:p>
            <a:pPr marL="468313" indent="-296863" eaLnBrk="1" hangingPunct="1">
              <a:spcAft>
                <a:spcPts val="600"/>
              </a:spcAft>
            </a:pPr>
            <a:r>
              <a:rPr lang="en-US" sz="2200" dirty="0" smtClean="0">
                <a:ea typeface="ＭＳ Ｐゴシック" charset="-128"/>
                <a:cs typeface="Arial" pitchFamily="34" charset="0"/>
              </a:rPr>
              <a:t>Worn gaskets make the unit run </a:t>
            </a:r>
            <a:br>
              <a:rPr lang="en-US" sz="2200" dirty="0" smtClean="0">
                <a:ea typeface="ＭＳ Ｐゴシック" charset="-128"/>
                <a:cs typeface="Arial" pitchFamily="34" charset="0"/>
              </a:rPr>
            </a:br>
            <a:r>
              <a:rPr lang="en-US" sz="2200" dirty="0" smtClean="0">
                <a:ea typeface="ＭＳ Ｐゴシック" charset="-128"/>
                <a:cs typeface="Arial" pitchFamily="34" charset="0"/>
              </a:rPr>
              <a:t>more often.</a:t>
            </a:r>
          </a:p>
          <a:p>
            <a:pPr marL="468313" indent="-296863" eaLnBrk="1" hangingPunct="1"/>
            <a:r>
              <a:rPr lang="en-US" sz="2200" dirty="0" smtClean="0">
                <a:ea typeface="ＭＳ Ｐゴシック" charset="-128"/>
                <a:cs typeface="Times New Roman" pitchFamily="18" charset="0"/>
              </a:rPr>
              <a:t>Insulation can be guessed by pushing on door.</a:t>
            </a:r>
            <a:endParaRPr lang="en-US" sz="2000" dirty="0" smtClean="0">
              <a:ea typeface="ＭＳ Ｐゴシック" charset="-128"/>
              <a:cs typeface="Times New Roman" pitchFamily="18" charset="0"/>
            </a:endParaRPr>
          </a:p>
          <a:p>
            <a:pPr marL="914400" lvl="1" indent="-341313">
              <a:buFont typeface="Courier New" pitchFamily="49" charset="0"/>
              <a:buChar char="o"/>
            </a:pPr>
            <a:r>
              <a:rPr lang="en-US" sz="2200" dirty="0" smtClean="0">
                <a:ea typeface="ＭＳ Ｐゴシック" charset="-128"/>
                <a:cs typeface="Times New Roman" pitchFamily="18" charset="0"/>
              </a:rPr>
              <a:t>Pushes in easily – likely fiberglass</a:t>
            </a:r>
          </a:p>
          <a:p>
            <a:pPr marL="914400" lvl="1" indent="-341313">
              <a:buFont typeface="Courier New" pitchFamily="49" charset="0"/>
              <a:buChar char="o"/>
            </a:pPr>
            <a:r>
              <a:rPr lang="en-US" sz="2200" dirty="0" smtClean="0">
                <a:ea typeface="ＭＳ Ｐゴシック" charset="-128"/>
                <a:cs typeface="Times New Roman" pitchFamily="18" charset="0"/>
              </a:rPr>
              <a:t>Does not push in easily – likely solid foam</a:t>
            </a:r>
          </a:p>
          <a:p>
            <a:pPr marL="463550" indent="-292100" eaLnBrk="1" hangingPunct="1"/>
            <a:r>
              <a:rPr lang="en-US" sz="2200" dirty="0" smtClean="0">
                <a:ea typeface="ＭＳ Ｐゴシック" charset="-128"/>
                <a:cs typeface="Times New Roman" pitchFamily="18" charset="0"/>
              </a:rPr>
              <a:t>If Coppertone brown, avocado green, </a:t>
            </a:r>
            <a:br>
              <a:rPr lang="en-US" sz="2200" dirty="0" smtClean="0">
                <a:ea typeface="ＭＳ Ｐゴシック" charset="-128"/>
                <a:cs typeface="Times New Roman" pitchFamily="18" charset="0"/>
              </a:rPr>
            </a:br>
            <a:r>
              <a:rPr lang="en-US" sz="2200" dirty="0" smtClean="0">
                <a:ea typeface="ＭＳ Ｐゴシック" charset="-128"/>
                <a:cs typeface="Times New Roman" pitchFamily="18" charset="0"/>
              </a:rPr>
              <a:t>or harvest gold, replacements </a:t>
            </a:r>
            <a:r>
              <a:rPr lang="en-US" sz="2200" dirty="0" smtClean="0">
                <a:ea typeface="ＭＳ Ｐゴシック" charset="-128"/>
                <a:cs typeface="Arial" pitchFamily="34" charset="0"/>
              </a:rPr>
              <a:t>can be cost-effective.</a:t>
            </a:r>
            <a:endParaRPr lang="en-US" sz="2200" dirty="0" smtClean="0">
              <a:latin typeface="Arial Black" pitchFamily="34" charset="0"/>
              <a:ea typeface="ＭＳ Ｐゴシック" charset="-128"/>
            </a:endParaRPr>
          </a:p>
        </p:txBody>
      </p:sp>
      <p:sp>
        <p:nvSpPr>
          <p:cNvPr id="126978" name="Rectangle 2"/>
          <p:cNvSpPr>
            <a:spLocks noGrp="1" noChangeArrowheads="1"/>
          </p:cNvSpPr>
          <p:nvPr>
            <p:ph type="title"/>
          </p:nvPr>
        </p:nvSpPr>
        <p:spPr/>
        <p:txBody>
          <a:bodyPr>
            <a:normAutofit/>
          </a:bodyPr>
          <a:lstStyle/>
          <a:p>
            <a:pPr eaLnBrk="1" hangingPunct="1">
              <a:defRPr/>
            </a:pPr>
            <a:r>
              <a:rPr lang="en-US" dirty="0"/>
              <a:t>Refrigerator Replacement</a:t>
            </a:r>
          </a:p>
        </p:txBody>
      </p:sp>
      <p:pic>
        <p:nvPicPr>
          <p:cNvPr id="37894" name="Picture 5" descr="Photo of an older refrigerator."/>
          <p:cNvPicPr>
            <a:picLocks noChangeAspect="1"/>
          </p:cNvPicPr>
          <p:nvPr/>
        </p:nvPicPr>
        <p:blipFill>
          <a:blip r:embed="rId3"/>
          <a:srcRect/>
          <a:stretch>
            <a:fillRect/>
          </a:stretch>
        </p:blipFill>
        <p:spPr bwMode="auto">
          <a:xfrm>
            <a:off x="6197600" y="1143000"/>
            <a:ext cx="2946400" cy="5359400"/>
          </a:xfrm>
          <a:prstGeom prst="rect">
            <a:avLst/>
          </a:prstGeom>
          <a:noFill/>
          <a:ln w="9525">
            <a:noFill/>
            <a:miter lim="800000"/>
            <a:headEnd/>
            <a:tailEnd/>
          </a:ln>
        </p:spPr>
      </p:pic>
      <p:sp>
        <p:nvSpPr>
          <p:cNvPr id="7" name="Title 5"/>
          <p:cNvSpPr txBox="1">
            <a:spLocks/>
          </p:cNvSpPr>
          <p:nvPr/>
        </p:nvSpPr>
        <p:spPr bwMode="auto">
          <a:xfrm>
            <a:off x="558800" y="901700"/>
            <a:ext cx="6324600" cy="20955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
        <p:nvSpPr>
          <p:cNvPr id="6" name="TextBox 7"/>
          <p:cNvSpPr txBox="1">
            <a:spLocks noChangeArrowheads="1"/>
          </p:cNvSpPr>
          <p:nvPr/>
        </p:nvSpPr>
        <p:spPr bwMode="auto">
          <a:xfrm>
            <a:off x="5962086" y="6271568"/>
            <a:ext cx="3181914" cy="230832"/>
          </a:xfrm>
          <a:prstGeom prst="rect">
            <a:avLst/>
          </a:prstGeom>
          <a:noFill/>
          <a:ln w="9525">
            <a:noFill/>
            <a:miter lim="800000"/>
            <a:headEnd/>
            <a:tailEnd/>
          </a:ln>
        </p:spPr>
        <p:txBody>
          <a:bodyPr wrap="square">
            <a:spAutoFit/>
          </a:bodyPr>
          <a:lstStyle/>
          <a:p>
            <a:pPr algn="r"/>
            <a:r>
              <a:rPr lang="en-US" sz="900" i="1" dirty="0" smtClean="0">
                <a:solidFill>
                  <a:schemeClr val="bg1"/>
                </a:solidFill>
              </a:rPr>
              <a:t>Photo courtesy of US Department of Energy</a:t>
            </a:r>
            <a:endParaRPr lang="en-US" sz="900" i="1" dirty="0">
              <a:solidFill>
                <a:schemeClr val="bg1"/>
              </a:solidFill>
            </a:endParaRPr>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idx="1"/>
          </p:nvPr>
        </p:nvSpPr>
        <p:spPr>
          <a:xfrm>
            <a:off x="457200" y="1457325"/>
            <a:ext cx="8382000" cy="4841875"/>
          </a:xfrm>
        </p:spPr>
        <p:txBody>
          <a:bodyPr>
            <a:normAutofit fontScale="92500" lnSpcReduction="10000"/>
          </a:bodyPr>
          <a:lstStyle/>
          <a:p>
            <a:pPr eaLnBrk="1" hangingPunct="1">
              <a:lnSpc>
                <a:spcPct val="110000"/>
              </a:lnSpc>
              <a:spcAft>
                <a:spcPts val="600"/>
              </a:spcAft>
            </a:pPr>
            <a:r>
              <a:rPr lang="en-US" sz="2200" dirty="0" smtClean="0">
                <a:ea typeface="ＭＳ Ｐゴシック" charset="-128"/>
              </a:rPr>
              <a:t>In NE, adding 11% to DOE rating is a fairly good predictor of actual use.</a:t>
            </a:r>
          </a:p>
          <a:p>
            <a:pPr eaLnBrk="1" hangingPunct="1">
              <a:lnSpc>
                <a:spcPct val="90000"/>
              </a:lnSpc>
            </a:pPr>
            <a:r>
              <a:rPr lang="en-US" sz="2200" dirty="0" smtClean="0">
                <a:ea typeface="ＭＳ Ｐゴシック" charset="-128"/>
              </a:rPr>
              <a:t>Other factors affect actual use:</a:t>
            </a:r>
          </a:p>
          <a:p>
            <a:pPr lvl="1" eaLnBrk="1" hangingPunct="1">
              <a:lnSpc>
                <a:spcPct val="90000"/>
              </a:lnSpc>
              <a:spcBef>
                <a:spcPts val="800"/>
              </a:spcBef>
            </a:pPr>
            <a:r>
              <a:rPr lang="en-US" sz="2000" dirty="0" smtClean="0">
                <a:ea typeface="ＭＳ Ｐゴシック" charset="-128"/>
              </a:rPr>
              <a:t>Occupants:							</a:t>
            </a:r>
            <a:r>
              <a:rPr lang="en-US" sz="2000" dirty="0" smtClean="0">
                <a:solidFill>
                  <a:srgbClr val="00A4E4"/>
                </a:solidFill>
                <a:ea typeface="ＭＳ Ｐゴシック" charset="-128"/>
              </a:rPr>
              <a:t>add 5% per </a:t>
            </a:r>
            <a:r>
              <a:rPr lang="en-US" dirty="0" smtClean="0">
                <a:solidFill>
                  <a:srgbClr val="00A4E4"/>
                </a:solidFill>
                <a:ea typeface="ＭＳ Ｐゴシック" charset="-128"/>
              </a:rPr>
              <a:t>person to rated use</a:t>
            </a:r>
            <a:endParaRPr lang="en-US" sz="2000" dirty="0" smtClean="0">
              <a:solidFill>
                <a:srgbClr val="00A4E4"/>
              </a:solidFill>
              <a:ea typeface="ＭＳ Ｐゴシック" charset="-128"/>
            </a:endParaRPr>
          </a:p>
          <a:p>
            <a:pPr lvl="1" eaLnBrk="1" hangingPunct="1">
              <a:lnSpc>
                <a:spcPct val="90000"/>
              </a:lnSpc>
              <a:spcBef>
                <a:spcPts val="800"/>
              </a:spcBef>
            </a:pPr>
            <a:r>
              <a:rPr lang="en-US" sz="2000" dirty="0" smtClean="0">
                <a:ea typeface="ＭＳ Ｐゴシック" charset="-128"/>
              </a:rPr>
              <a:t>Anti-sweat switch on:				</a:t>
            </a:r>
            <a:r>
              <a:rPr lang="en-US" sz="2000" dirty="0" smtClean="0">
                <a:solidFill>
                  <a:srgbClr val="00A4E4"/>
                </a:solidFill>
                <a:ea typeface="ＭＳ Ｐゴシック" charset="-128"/>
              </a:rPr>
              <a:t>add 20% to rated use</a:t>
            </a:r>
          </a:p>
          <a:p>
            <a:pPr lvl="1" eaLnBrk="1" hangingPunct="1">
              <a:lnSpc>
                <a:spcPct val="90000"/>
              </a:lnSpc>
              <a:spcBef>
                <a:spcPts val="800"/>
              </a:spcBef>
            </a:pPr>
            <a:r>
              <a:rPr lang="en-US" sz="2000" dirty="0" smtClean="0">
                <a:ea typeface="ＭＳ Ｐゴシック" charset="-128"/>
              </a:rPr>
              <a:t>Through-the-door ice service:		</a:t>
            </a:r>
            <a:r>
              <a:rPr lang="en-US" sz="2000" dirty="0" smtClean="0">
                <a:solidFill>
                  <a:srgbClr val="00A4E4"/>
                </a:solidFill>
                <a:ea typeface="ＭＳ Ｐゴシック" charset="-128"/>
              </a:rPr>
              <a:t>add 15% to rated use</a:t>
            </a:r>
          </a:p>
          <a:p>
            <a:pPr lvl="1" eaLnBrk="1" hangingPunct="1">
              <a:lnSpc>
                <a:spcPct val="90000"/>
              </a:lnSpc>
              <a:spcBef>
                <a:spcPts val="800"/>
              </a:spcBef>
            </a:pPr>
            <a:r>
              <a:rPr lang="en-US" sz="2000" dirty="0" smtClean="0">
                <a:ea typeface="ＭＳ Ｐゴシック" charset="-128"/>
              </a:rPr>
              <a:t>Visible gaps in door seal:			</a:t>
            </a:r>
            <a:r>
              <a:rPr lang="en-US" sz="2000" dirty="0" smtClean="0">
                <a:solidFill>
                  <a:srgbClr val="00A4E4"/>
                </a:solidFill>
                <a:ea typeface="ＭＳ Ｐゴシック" charset="-128"/>
              </a:rPr>
              <a:t>add 15% to rated use</a:t>
            </a:r>
          </a:p>
          <a:p>
            <a:pPr lvl="1" eaLnBrk="1" hangingPunct="1">
              <a:lnSpc>
                <a:spcPct val="90000"/>
              </a:lnSpc>
              <a:spcBef>
                <a:spcPts val="800"/>
              </a:spcBef>
            </a:pPr>
            <a:r>
              <a:rPr lang="en-US" sz="2000" dirty="0" smtClean="0">
                <a:ea typeface="ＭＳ Ｐゴシック" charset="-128"/>
              </a:rPr>
              <a:t>Refrigerator bought used:			</a:t>
            </a:r>
            <a:r>
              <a:rPr lang="en-US" sz="2000" dirty="0" smtClean="0">
                <a:solidFill>
                  <a:srgbClr val="00A4E4"/>
                </a:solidFill>
                <a:ea typeface="ＭＳ Ｐゴシック" charset="-128"/>
              </a:rPr>
              <a:t>add 20% to rated use</a:t>
            </a:r>
          </a:p>
          <a:p>
            <a:pPr lvl="1" eaLnBrk="1" hangingPunct="1">
              <a:lnSpc>
                <a:spcPct val="90000"/>
              </a:lnSpc>
              <a:spcBef>
                <a:spcPts val="800"/>
              </a:spcBef>
            </a:pPr>
            <a:r>
              <a:rPr lang="en-US" sz="2000" dirty="0" smtClean="0">
                <a:ea typeface="ＭＳ Ｐゴシック" charset="-128"/>
              </a:rPr>
              <a:t>Thermostat setting high:				</a:t>
            </a:r>
            <a:r>
              <a:rPr lang="en-US" sz="2000" dirty="0" smtClean="0">
                <a:solidFill>
                  <a:srgbClr val="00A4E4"/>
                </a:solidFill>
                <a:ea typeface="ＭＳ Ｐゴシック" charset="-128"/>
              </a:rPr>
              <a:t>add 5% to rated use</a:t>
            </a:r>
          </a:p>
          <a:p>
            <a:pPr lvl="1" eaLnBrk="1" hangingPunct="1">
              <a:lnSpc>
                <a:spcPct val="90000"/>
              </a:lnSpc>
              <a:spcBef>
                <a:spcPts val="800"/>
              </a:spcBef>
              <a:spcAft>
                <a:spcPts val="1200"/>
              </a:spcAft>
            </a:pPr>
            <a:r>
              <a:rPr lang="en-US" sz="2000" dirty="0" smtClean="0">
                <a:ea typeface="ＭＳ Ｐゴシック" charset="-128"/>
              </a:rPr>
              <a:t>Thermostat setting really high:		</a:t>
            </a:r>
            <a:r>
              <a:rPr lang="en-US" sz="2000" dirty="0" smtClean="0">
                <a:solidFill>
                  <a:srgbClr val="00A4E4"/>
                </a:solidFill>
                <a:ea typeface="ＭＳ Ｐゴシック" charset="-128"/>
              </a:rPr>
              <a:t>add 10% to rated use</a:t>
            </a:r>
          </a:p>
          <a:p>
            <a:pPr eaLnBrk="1" hangingPunct="1">
              <a:lnSpc>
                <a:spcPct val="110000"/>
              </a:lnSpc>
            </a:pPr>
            <a:r>
              <a:rPr lang="en-US" sz="2200" dirty="0" smtClean="0">
                <a:ea typeface="ＭＳ Ｐゴシック" charset="-128"/>
              </a:rPr>
              <a:t>No relationship between rated and actual use for refrigerators located in basements.</a:t>
            </a:r>
          </a:p>
        </p:txBody>
      </p:sp>
      <p:sp>
        <p:nvSpPr>
          <p:cNvPr id="272387" name="Rectangle 3"/>
          <p:cNvSpPr>
            <a:spLocks noGrp="1" noChangeArrowheads="1"/>
          </p:cNvSpPr>
          <p:nvPr>
            <p:ph type="title"/>
          </p:nvPr>
        </p:nvSpPr>
        <p:spPr>
          <a:xfrm>
            <a:off x="466726" y="23813"/>
            <a:ext cx="5451474" cy="871537"/>
          </a:xfrm>
        </p:spPr>
        <p:txBody>
          <a:bodyPr>
            <a:normAutofit/>
          </a:bodyPr>
          <a:lstStyle/>
          <a:p>
            <a:pPr eaLnBrk="1" hangingPunct="1">
              <a:defRPr/>
            </a:pPr>
            <a:r>
              <a:rPr lang="en-US" sz="2300" dirty="0" smtClean="0">
                <a:ea typeface="ＭＳ Ｐゴシック" charset="-128"/>
              </a:rPr>
              <a:t>Michael Blasnik’s Refrigerator Study</a:t>
            </a:r>
          </a:p>
        </p:txBody>
      </p:sp>
      <p:sp>
        <p:nvSpPr>
          <p:cNvPr id="8" name="Title 5"/>
          <p:cNvSpPr txBox="1">
            <a:spLocks/>
          </p:cNvSpPr>
          <p:nvPr/>
        </p:nvSpPr>
        <p:spPr bwMode="auto">
          <a:xfrm>
            <a:off x="546100" y="8826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Content Placeholder 2"/>
          <p:cNvSpPr>
            <a:spLocks noGrp="1"/>
          </p:cNvSpPr>
          <p:nvPr>
            <p:ph idx="1"/>
          </p:nvPr>
        </p:nvSpPr>
        <p:spPr>
          <a:xfrm>
            <a:off x="4394200" y="1816100"/>
            <a:ext cx="3911599" cy="4279900"/>
          </a:xfrm>
        </p:spPr>
        <p:txBody>
          <a:bodyPr>
            <a:normAutofit/>
          </a:bodyPr>
          <a:lstStyle/>
          <a:p>
            <a:pPr eaLnBrk="1" hangingPunct="1">
              <a:spcAft>
                <a:spcPts val="1200"/>
              </a:spcAft>
            </a:pPr>
            <a:r>
              <a:rPr lang="en-US" dirty="0" smtClean="0">
                <a:ea typeface="ＭＳ Ｐゴシック" charset="-128"/>
              </a:rPr>
              <a:t>At least two hours</a:t>
            </a:r>
          </a:p>
          <a:p>
            <a:pPr eaLnBrk="1" hangingPunct="1">
              <a:spcAft>
                <a:spcPts val="1200"/>
              </a:spcAft>
            </a:pPr>
            <a:r>
              <a:rPr lang="en-US" dirty="0" smtClean="0">
                <a:ea typeface="ＭＳ Ｐゴシック" charset="-128"/>
              </a:rPr>
              <a:t>Disable defrost cycle </a:t>
            </a:r>
            <a:br>
              <a:rPr lang="en-US" dirty="0" smtClean="0">
                <a:ea typeface="ＭＳ Ｐゴシック" charset="-128"/>
              </a:rPr>
            </a:br>
            <a:r>
              <a:rPr lang="en-US" dirty="0" smtClean="0">
                <a:ea typeface="ＭＳ Ｐゴシック" charset="-128"/>
              </a:rPr>
              <a:t>for duration</a:t>
            </a:r>
          </a:p>
          <a:p>
            <a:pPr eaLnBrk="1" hangingPunct="1">
              <a:spcAft>
                <a:spcPts val="1200"/>
              </a:spcAft>
            </a:pPr>
            <a:r>
              <a:rPr lang="en-US" dirty="0" smtClean="0">
                <a:ea typeface="ＭＳ Ｐゴシック" charset="-128"/>
              </a:rPr>
              <a:t>Adjust for temperature variation</a:t>
            </a:r>
          </a:p>
        </p:txBody>
      </p:sp>
      <p:sp>
        <p:nvSpPr>
          <p:cNvPr id="2" name="Title 1"/>
          <p:cNvSpPr>
            <a:spLocks noGrp="1"/>
          </p:cNvSpPr>
          <p:nvPr>
            <p:ph type="title"/>
          </p:nvPr>
        </p:nvSpPr>
        <p:spPr/>
        <p:txBody>
          <a:bodyPr/>
          <a:lstStyle/>
          <a:p>
            <a:pPr eaLnBrk="1" hangingPunct="1">
              <a:defRPr/>
            </a:pPr>
            <a:r>
              <a:rPr lang="en-US" dirty="0" smtClean="0">
                <a:ea typeface="ＭＳ Ｐゴシック" pitchFamily="-109" charset="-128"/>
              </a:rPr>
              <a:t>Metering</a:t>
            </a:r>
          </a:p>
        </p:txBody>
      </p:sp>
      <p:pic>
        <p:nvPicPr>
          <p:cNvPr id="39941" name="Picture 5" descr="Photo of an older refrigerator."/>
          <p:cNvPicPr>
            <a:picLocks noChangeAspect="1"/>
          </p:cNvPicPr>
          <p:nvPr/>
        </p:nvPicPr>
        <p:blipFill>
          <a:blip r:embed="rId3"/>
          <a:srcRect/>
          <a:stretch>
            <a:fillRect/>
          </a:stretch>
        </p:blipFill>
        <p:spPr bwMode="auto">
          <a:xfrm>
            <a:off x="731157" y="1111250"/>
            <a:ext cx="3213100" cy="5173663"/>
          </a:xfrm>
          <a:prstGeom prst="rect">
            <a:avLst/>
          </a:prstGeom>
          <a:noFill/>
          <a:ln w="9525">
            <a:noFill/>
            <a:miter lim="800000"/>
            <a:headEnd/>
            <a:tailEnd/>
          </a:ln>
        </p:spPr>
      </p:pic>
      <p:sp>
        <p:nvSpPr>
          <p:cNvPr id="7" name="Title 5"/>
          <p:cNvSpPr txBox="1">
            <a:spLocks/>
          </p:cNvSpPr>
          <p:nvPr/>
        </p:nvSpPr>
        <p:spPr bwMode="auto">
          <a:xfrm>
            <a:off x="546100" y="8826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
        <p:nvSpPr>
          <p:cNvPr id="6" name="TextBox 7"/>
          <p:cNvSpPr txBox="1">
            <a:spLocks noChangeArrowheads="1"/>
          </p:cNvSpPr>
          <p:nvPr/>
        </p:nvSpPr>
        <p:spPr bwMode="auto">
          <a:xfrm>
            <a:off x="731157" y="6054081"/>
            <a:ext cx="2968171" cy="230832"/>
          </a:xfrm>
          <a:prstGeom prst="rect">
            <a:avLst/>
          </a:prstGeom>
          <a:noFill/>
          <a:ln w="9525">
            <a:noFill/>
            <a:miter lim="800000"/>
            <a:headEnd/>
            <a:tailEnd/>
          </a:ln>
        </p:spPr>
        <p:txBody>
          <a:bodyPr wrap="square">
            <a:spAutoFit/>
          </a:bodyPr>
          <a:lstStyle/>
          <a:p>
            <a:pPr algn="r"/>
            <a:r>
              <a:rPr lang="en-US" sz="900" i="1" dirty="0" smtClean="0">
                <a:solidFill>
                  <a:srgbClr val="333333"/>
                </a:solidFill>
              </a:rPr>
              <a:t>Photo courtesy of US Department of Energy</a:t>
            </a:r>
            <a:endParaRPr lang="en-US" sz="900" i="1" dirty="0">
              <a:solidFill>
                <a:srgbClr val="333333"/>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p:txBody>
          <a:bodyPr>
            <a:normAutofit/>
          </a:bodyPr>
          <a:lstStyle/>
          <a:p>
            <a:pPr marL="463550" indent="-292100" eaLnBrk="1" hangingPunct="1">
              <a:spcAft>
                <a:spcPts val="1200"/>
              </a:spcAft>
            </a:pPr>
            <a:r>
              <a:rPr lang="en-US" dirty="0" smtClean="0">
                <a:ea typeface="ＭＳ Ｐゴシック" charset="-128"/>
              </a:rPr>
              <a:t>Debate over how long a refrigerator must be metered to accurately estimate annual energy use</a:t>
            </a:r>
          </a:p>
          <a:p>
            <a:pPr marL="463550" indent="-292100" eaLnBrk="1" hangingPunct="1">
              <a:spcAft>
                <a:spcPts val="1200"/>
              </a:spcAft>
            </a:pPr>
            <a:r>
              <a:rPr lang="en-US" dirty="0" smtClean="0">
                <a:ea typeface="ＭＳ Ｐゴシック" charset="-128"/>
              </a:rPr>
              <a:t>1-hour tests accurate within </a:t>
            </a:r>
            <a:r>
              <a:rPr lang="en-US" dirty="0" smtClean="0">
                <a:ea typeface="ＭＳ Ｐゴシック" charset="-128"/>
                <a:cs typeface="Arial" pitchFamily="34" charset="0"/>
              </a:rPr>
              <a:t>±</a:t>
            </a:r>
            <a:r>
              <a:rPr lang="en-US" dirty="0" smtClean="0">
                <a:ea typeface="ＭＳ Ｐゴシック" charset="-128"/>
              </a:rPr>
              <a:t>10% only 18 times out of 100</a:t>
            </a:r>
          </a:p>
          <a:p>
            <a:pPr marL="463550" indent="-292100" eaLnBrk="1" hangingPunct="1">
              <a:spcAft>
                <a:spcPts val="1200"/>
              </a:spcAft>
            </a:pPr>
            <a:r>
              <a:rPr lang="en-US" dirty="0" smtClean="0">
                <a:ea typeface="ＭＳ Ｐゴシック" charset="-128"/>
              </a:rPr>
              <a:t>3-hour tests increase </a:t>
            </a:r>
            <a:r>
              <a:rPr lang="en-US" dirty="0" smtClean="0">
                <a:ea typeface="ＭＳ Ｐゴシック" charset="-128"/>
                <a:cs typeface="Arial" pitchFamily="34" charset="0"/>
              </a:rPr>
              <a:t>±10% accuracy to 90</a:t>
            </a:r>
            <a:r>
              <a:rPr lang="en-US" dirty="0" smtClean="0">
                <a:ea typeface="ＭＳ Ｐゴシック" charset="-128"/>
              </a:rPr>
              <a:t> times out of 100</a:t>
            </a:r>
          </a:p>
          <a:p>
            <a:pPr marL="463550" indent="-292100" eaLnBrk="1" hangingPunct="1">
              <a:spcAft>
                <a:spcPts val="1200"/>
              </a:spcAft>
            </a:pPr>
            <a:r>
              <a:rPr lang="en-US" dirty="0" smtClean="0">
                <a:ea typeface="ＭＳ Ｐゴシック" charset="-128"/>
              </a:rPr>
              <a:t>Currently recommending at least 2 hours</a:t>
            </a:r>
          </a:p>
        </p:txBody>
      </p:sp>
      <p:sp>
        <p:nvSpPr>
          <p:cNvPr id="137218" name="Rectangle 2"/>
          <p:cNvSpPr>
            <a:spLocks noGrp="1" noChangeArrowheads="1"/>
          </p:cNvSpPr>
          <p:nvPr>
            <p:ph type="title"/>
          </p:nvPr>
        </p:nvSpPr>
        <p:spPr/>
        <p:txBody>
          <a:bodyPr>
            <a:normAutofit/>
          </a:bodyPr>
          <a:lstStyle/>
          <a:p>
            <a:pPr eaLnBrk="1" hangingPunct="1">
              <a:defRPr/>
            </a:pPr>
            <a:r>
              <a:rPr lang="en-US" dirty="0" smtClean="0">
                <a:ea typeface="ＭＳ Ｐゴシック" charset="-128"/>
              </a:rPr>
              <a:t>Metering Duration ≥ 2 Hours</a:t>
            </a:r>
          </a:p>
        </p:txBody>
      </p:sp>
      <p:sp>
        <p:nvSpPr>
          <p:cNvPr id="6" name="Title 5"/>
          <p:cNvSpPr txBox="1">
            <a:spLocks/>
          </p:cNvSpPr>
          <p:nvPr/>
        </p:nvSpPr>
        <p:spPr bwMode="auto">
          <a:xfrm>
            <a:off x="558800" y="8826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457200" y="1600200"/>
            <a:ext cx="7670800" cy="4495800"/>
          </a:xfrm>
        </p:spPr>
        <p:txBody>
          <a:bodyPr/>
          <a:lstStyle/>
          <a:p>
            <a:pPr marL="463550" indent="-292100" eaLnBrk="1" hangingPunct="1">
              <a:spcAft>
                <a:spcPts val="1800"/>
              </a:spcAft>
            </a:pPr>
            <a:r>
              <a:rPr lang="en-US" sz="2600" dirty="0" smtClean="0">
                <a:ea typeface="ＭＳ Ｐゴシック" charset="-128"/>
              </a:rPr>
              <a:t>Defrost cycles during metering can significantly affect accuracy of results.</a:t>
            </a:r>
          </a:p>
          <a:p>
            <a:pPr marL="463550" indent="-292100" eaLnBrk="1" hangingPunct="1">
              <a:spcAft>
                <a:spcPts val="1800"/>
              </a:spcAft>
            </a:pPr>
            <a:r>
              <a:rPr lang="en-US" sz="2600" dirty="0" smtClean="0">
                <a:ea typeface="ＭＳ Ｐゴシック" charset="-128"/>
              </a:rPr>
              <a:t>Demand of 380 watts or more usually indicates the defrost heaters are on.</a:t>
            </a:r>
          </a:p>
          <a:p>
            <a:pPr marL="463550" indent="-292100" eaLnBrk="1" hangingPunct="1">
              <a:spcAft>
                <a:spcPts val="1800"/>
              </a:spcAft>
            </a:pPr>
            <a:r>
              <a:rPr lang="en-US" sz="2600" dirty="0" smtClean="0">
                <a:ea typeface="ＭＳ Ｐゴシック" charset="-128"/>
              </a:rPr>
              <a:t>If no defrost cycle during metering, add 8% to metering results.</a:t>
            </a:r>
          </a:p>
        </p:txBody>
      </p:sp>
      <p:sp>
        <p:nvSpPr>
          <p:cNvPr id="138242" name="Rectangle 2"/>
          <p:cNvSpPr>
            <a:spLocks noGrp="1" noChangeArrowheads="1"/>
          </p:cNvSpPr>
          <p:nvPr>
            <p:ph type="title"/>
          </p:nvPr>
        </p:nvSpPr>
        <p:spPr/>
        <p:txBody>
          <a:bodyPr>
            <a:normAutofit/>
          </a:bodyPr>
          <a:lstStyle/>
          <a:p>
            <a:pPr eaLnBrk="1" hangingPunct="1">
              <a:defRPr/>
            </a:pPr>
            <a:r>
              <a:rPr lang="en-US" dirty="0"/>
              <a:t>Defrost Cycles</a:t>
            </a:r>
          </a:p>
        </p:txBody>
      </p:sp>
      <p:sp>
        <p:nvSpPr>
          <p:cNvPr id="6" name="Title 5"/>
          <p:cNvSpPr txBox="1">
            <a:spLocks/>
          </p:cNvSpPr>
          <p:nvPr/>
        </p:nvSpPr>
        <p:spPr bwMode="auto">
          <a:xfrm>
            <a:off x="546100" y="8826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444500" y="0"/>
            <a:ext cx="6324600" cy="895350"/>
          </a:xfrm>
        </p:spPr>
        <p:txBody>
          <a:bodyPr>
            <a:normAutofit/>
          </a:bodyPr>
          <a:lstStyle/>
          <a:p>
            <a:pPr eaLnBrk="1" hangingPunct="1">
              <a:defRPr/>
            </a:pPr>
            <a:r>
              <a:rPr lang="en-US" dirty="0"/>
              <a:t>Defrost Timers</a:t>
            </a:r>
          </a:p>
        </p:txBody>
      </p:sp>
      <p:sp>
        <p:nvSpPr>
          <p:cNvPr id="43011" name="Rectangle 4"/>
          <p:cNvSpPr>
            <a:spLocks noChangeArrowheads="1"/>
          </p:cNvSpPr>
          <p:nvPr/>
        </p:nvSpPr>
        <p:spPr bwMode="auto">
          <a:xfrm>
            <a:off x="1752600" y="1600200"/>
            <a:ext cx="5715000" cy="4953000"/>
          </a:xfrm>
          <a:prstGeom prst="rect">
            <a:avLst/>
          </a:prstGeom>
          <a:noFill/>
          <a:ln w="9525">
            <a:noFill/>
            <a:miter lim="800000"/>
            <a:headEnd/>
            <a:tailEnd/>
          </a:ln>
        </p:spPr>
        <p:txBody>
          <a:bodyPr wrap="none" lIns="92075" tIns="46038" rIns="92075" bIns="46038" anchor="ctr"/>
          <a:lstStyle/>
          <a:p>
            <a:endParaRPr lang="en-US" dirty="0"/>
          </a:p>
        </p:txBody>
      </p:sp>
      <p:sp>
        <p:nvSpPr>
          <p:cNvPr id="43014" name="TextBox 8"/>
          <p:cNvSpPr txBox="1">
            <a:spLocks noChangeArrowheads="1"/>
          </p:cNvSpPr>
          <p:nvPr/>
        </p:nvSpPr>
        <p:spPr bwMode="auto">
          <a:xfrm>
            <a:off x="6477000" y="6249194"/>
            <a:ext cx="2667000" cy="261938"/>
          </a:xfrm>
          <a:prstGeom prst="rect">
            <a:avLst/>
          </a:prstGeom>
          <a:noFill/>
          <a:ln w="9525">
            <a:noFill/>
            <a:miter lim="800000"/>
            <a:headEnd/>
            <a:tailEnd/>
          </a:ln>
        </p:spPr>
        <p:txBody>
          <a:bodyPr>
            <a:spAutoFit/>
          </a:bodyPr>
          <a:lstStyle/>
          <a:p>
            <a:pPr algn="r"/>
            <a:r>
              <a:rPr lang="en-US" sz="1100" i="1" dirty="0"/>
              <a:t>Figure Source: Refrigerator Guide</a:t>
            </a:r>
          </a:p>
        </p:txBody>
      </p:sp>
      <p:sp>
        <p:nvSpPr>
          <p:cNvPr id="43015" name="TextBox 9"/>
          <p:cNvSpPr txBox="1">
            <a:spLocks noChangeArrowheads="1"/>
          </p:cNvSpPr>
          <p:nvPr/>
        </p:nvSpPr>
        <p:spPr bwMode="auto">
          <a:xfrm>
            <a:off x="4356100" y="1501775"/>
            <a:ext cx="4483100" cy="492443"/>
          </a:xfrm>
          <a:prstGeom prst="rect">
            <a:avLst/>
          </a:prstGeom>
          <a:noFill/>
          <a:ln w="9525">
            <a:noFill/>
            <a:miter lim="800000"/>
            <a:headEnd/>
            <a:tailEnd/>
          </a:ln>
        </p:spPr>
        <p:txBody>
          <a:bodyPr wrap="square">
            <a:spAutoFit/>
          </a:bodyPr>
          <a:lstStyle/>
          <a:p>
            <a:pPr algn="ctr"/>
            <a:r>
              <a:rPr lang="en-US" sz="2600" dirty="0">
                <a:solidFill>
                  <a:srgbClr val="000066"/>
                </a:solidFill>
              </a:rPr>
              <a:t>Square / Rectangular Timers</a:t>
            </a:r>
          </a:p>
        </p:txBody>
      </p:sp>
      <p:sp>
        <p:nvSpPr>
          <p:cNvPr id="43016" name="TextBox 10"/>
          <p:cNvSpPr txBox="1">
            <a:spLocks noChangeArrowheads="1"/>
          </p:cNvSpPr>
          <p:nvPr/>
        </p:nvSpPr>
        <p:spPr bwMode="auto">
          <a:xfrm>
            <a:off x="533400" y="1501775"/>
            <a:ext cx="3822700" cy="492443"/>
          </a:xfrm>
          <a:prstGeom prst="rect">
            <a:avLst/>
          </a:prstGeom>
          <a:noFill/>
          <a:ln w="9525">
            <a:noFill/>
            <a:miter lim="800000"/>
            <a:headEnd/>
            <a:tailEnd/>
          </a:ln>
        </p:spPr>
        <p:txBody>
          <a:bodyPr>
            <a:spAutoFit/>
          </a:bodyPr>
          <a:lstStyle/>
          <a:p>
            <a:pPr algn="ctr"/>
            <a:r>
              <a:rPr lang="en-US" sz="2600" dirty="0">
                <a:solidFill>
                  <a:srgbClr val="000066"/>
                </a:solidFill>
              </a:rPr>
              <a:t>Typical Timers</a:t>
            </a:r>
          </a:p>
        </p:txBody>
      </p:sp>
      <p:pic>
        <p:nvPicPr>
          <p:cNvPr id="43017" name="Picture 11" descr="Cutaway drawing of defrost timers in both typical and square, rectangular formats."/>
          <p:cNvPicPr>
            <a:picLocks noChangeAspect="1"/>
          </p:cNvPicPr>
          <p:nvPr/>
        </p:nvPicPr>
        <p:blipFill>
          <a:blip r:embed="rId3"/>
          <a:srcRect/>
          <a:stretch>
            <a:fillRect/>
          </a:stretch>
        </p:blipFill>
        <p:spPr bwMode="auto">
          <a:xfrm>
            <a:off x="533400" y="2216150"/>
            <a:ext cx="7886700" cy="3417888"/>
          </a:xfrm>
          <a:prstGeom prst="rect">
            <a:avLst/>
          </a:prstGeom>
          <a:noFill/>
          <a:ln w="9525">
            <a:noFill/>
            <a:miter lim="800000"/>
            <a:headEnd/>
            <a:tailEnd/>
          </a:ln>
        </p:spPr>
      </p:pic>
      <p:sp>
        <p:nvSpPr>
          <p:cNvPr id="10" name="Title 5"/>
          <p:cNvSpPr txBox="1">
            <a:spLocks/>
          </p:cNvSpPr>
          <p:nvPr/>
        </p:nvSpPr>
        <p:spPr bwMode="auto">
          <a:xfrm>
            <a:off x="546100" y="8826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7" descr="Drawing displaying defroster timer locations on a typical refrigerator."/>
          <p:cNvPicPr>
            <a:picLocks noChangeAspect="1"/>
          </p:cNvPicPr>
          <p:nvPr/>
        </p:nvPicPr>
        <p:blipFill>
          <a:blip r:embed="rId3"/>
          <a:srcRect/>
          <a:stretch>
            <a:fillRect/>
          </a:stretch>
        </p:blipFill>
        <p:spPr bwMode="auto">
          <a:xfrm>
            <a:off x="2760663" y="1979613"/>
            <a:ext cx="5956300" cy="4059237"/>
          </a:xfrm>
          <a:prstGeom prst="rect">
            <a:avLst/>
          </a:prstGeom>
          <a:noFill/>
          <a:ln w="9525">
            <a:noFill/>
            <a:miter lim="800000"/>
            <a:headEnd/>
            <a:tailEnd/>
          </a:ln>
        </p:spPr>
      </p:pic>
      <p:sp>
        <p:nvSpPr>
          <p:cNvPr id="268291" name="Rectangle 3"/>
          <p:cNvSpPr>
            <a:spLocks noGrp="1" noChangeArrowheads="1"/>
          </p:cNvSpPr>
          <p:nvPr>
            <p:ph type="title"/>
          </p:nvPr>
        </p:nvSpPr>
        <p:spPr/>
        <p:txBody>
          <a:bodyPr>
            <a:normAutofit/>
          </a:bodyPr>
          <a:lstStyle/>
          <a:p>
            <a:pPr eaLnBrk="1" hangingPunct="1">
              <a:defRPr/>
            </a:pPr>
            <a:r>
              <a:rPr lang="en-US" dirty="0"/>
              <a:t>Defrost Timer Locations</a:t>
            </a:r>
          </a:p>
        </p:txBody>
      </p:sp>
      <p:sp>
        <p:nvSpPr>
          <p:cNvPr id="44036" name="Rectangle 4"/>
          <p:cNvSpPr>
            <a:spLocks noChangeArrowheads="1"/>
          </p:cNvSpPr>
          <p:nvPr/>
        </p:nvSpPr>
        <p:spPr bwMode="auto">
          <a:xfrm>
            <a:off x="2373313" y="1752600"/>
            <a:ext cx="5715000" cy="4953000"/>
          </a:xfrm>
          <a:prstGeom prst="rect">
            <a:avLst/>
          </a:prstGeom>
          <a:noFill/>
          <a:ln w="9525">
            <a:noFill/>
            <a:miter lim="800000"/>
            <a:headEnd/>
            <a:tailEnd/>
          </a:ln>
        </p:spPr>
        <p:txBody>
          <a:bodyPr wrap="none" lIns="92075" tIns="46038" rIns="92075" bIns="46038" anchor="ctr"/>
          <a:lstStyle/>
          <a:p>
            <a:endParaRPr lang="en-US" dirty="0"/>
          </a:p>
        </p:txBody>
      </p:sp>
      <p:sp>
        <p:nvSpPr>
          <p:cNvPr id="12" name="Rectangular Callout 11"/>
          <p:cNvSpPr>
            <a:spLocks noChangeArrowheads="1"/>
          </p:cNvSpPr>
          <p:nvPr/>
        </p:nvSpPr>
        <p:spPr bwMode="auto">
          <a:xfrm>
            <a:off x="368300" y="1446213"/>
            <a:ext cx="2265363" cy="992187"/>
          </a:xfrm>
          <a:prstGeom prst="wedgeRectCallout">
            <a:avLst>
              <a:gd name="adj1" fmla="val 50009"/>
              <a:gd name="adj2" fmla="val -26755"/>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nchor="ctr"/>
          <a:lstStyle/>
          <a:p>
            <a:pPr fontAlgn="auto">
              <a:spcBef>
                <a:spcPts val="0"/>
              </a:spcBef>
              <a:spcAft>
                <a:spcPts val="0"/>
              </a:spcAft>
              <a:defRPr/>
            </a:pPr>
            <a:r>
              <a:rPr lang="en-US" sz="1200" dirty="0">
                <a:latin typeface="+mn-lt"/>
                <a:ea typeface="+mn-ea"/>
              </a:rPr>
              <a:t>Timer may be found in </a:t>
            </a:r>
            <a:br>
              <a:rPr lang="en-US" sz="1200" dirty="0">
                <a:latin typeface="+mn-lt"/>
                <a:ea typeface="+mn-ea"/>
              </a:rPr>
            </a:br>
            <a:r>
              <a:rPr lang="en-US" sz="1200" dirty="0">
                <a:latin typeface="+mn-lt"/>
                <a:ea typeface="+mn-ea"/>
              </a:rPr>
              <a:t>virtually the same locations </a:t>
            </a:r>
            <a:br>
              <a:rPr lang="en-US" sz="1200" dirty="0">
                <a:latin typeface="+mn-lt"/>
                <a:ea typeface="+mn-ea"/>
              </a:rPr>
            </a:br>
            <a:r>
              <a:rPr lang="en-US" sz="1200" dirty="0">
                <a:latin typeface="+mn-lt"/>
                <a:ea typeface="+mn-ea"/>
              </a:rPr>
              <a:t>in top- or bottom-freezer models or side-by-sides.</a:t>
            </a:r>
          </a:p>
        </p:txBody>
      </p:sp>
      <p:sp>
        <p:nvSpPr>
          <p:cNvPr id="13" name="Rectangular Callout 12"/>
          <p:cNvSpPr>
            <a:spLocks noChangeArrowheads="1"/>
          </p:cNvSpPr>
          <p:nvPr/>
        </p:nvSpPr>
        <p:spPr bwMode="auto">
          <a:xfrm>
            <a:off x="368300" y="2636838"/>
            <a:ext cx="2265363" cy="360362"/>
          </a:xfrm>
          <a:prstGeom prst="wedgeRectCallout">
            <a:avLst>
              <a:gd name="adj1" fmla="val 76856"/>
              <a:gd name="adj2" fmla="val 56597"/>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nchor="ctr"/>
          <a:lstStyle/>
          <a:p>
            <a:pPr fontAlgn="auto">
              <a:spcBef>
                <a:spcPts val="0"/>
              </a:spcBef>
              <a:spcAft>
                <a:spcPts val="0"/>
              </a:spcAft>
              <a:defRPr/>
            </a:pPr>
            <a:r>
              <a:rPr lang="en-US" sz="1200" dirty="0">
                <a:latin typeface="+mn-lt"/>
                <a:ea typeface="+mn-ea"/>
              </a:rPr>
              <a:t>May be behind lighting panel</a:t>
            </a:r>
          </a:p>
        </p:txBody>
      </p:sp>
      <p:sp>
        <p:nvSpPr>
          <p:cNvPr id="14" name="Rectangular Callout 13"/>
          <p:cNvSpPr>
            <a:spLocks noChangeArrowheads="1"/>
          </p:cNvSpPr>
          <p:nvPr/>
        </p:nvSpPr>
        <p:spPr bwMode="auto">
          <a:xfrm>
            <a:off x="2978150" y="1446213"/>
            <a:ext cx="2392363" cy="482600"/>
          </a:xfrm>
          <a:prstGeom prst="wedgeRectCallout">
            <a:avLst>
              <a:gd name="adj1" fmla="val 7519"/>
              <a:gd name="adj2" fmla="val 239574"/>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nchor="ctr"/>
          <a:lstStyle/>
          <a:p>
            <a:pPr fontAlgn="auto">
              <a:spcBef>
                <a:spcPts val="0"/>
              </a:spcBef>
              <a:spcAft>
                <a:spcPts val="0"/>
              </a:spcAft>
              <a:defRPr/>
            </a:pPr>
            <a:r>
              <a:rPr lang="en-US" sz="1200" dirty="0">
                <a:latin typeface="+mn-lt"/>
                <a:ea typeface="+mn-ea"/>
              </a:rPr>
              <a:t>May be under a small panel in the roof of the food compartment</a:t>
            </a:r>
          </a:p>
        </p:txBody>
      </p:sp>
      <p:sp>
        <p:nvSpPr>
          <p:cNvPr id="15" name="Rectangular Callout 14"/>
          <p:cNvSpPr>
            <a:spLocks noChangeArrowheads="1"/>
          </p:cNvSpPr>
          <p:nvPr/>
        </p:nvSpPr>
        <p:spPr bwMode="auto">
          <a:xfrm>
            <a:off x="368300" y="3365500"/>
            <a:ext cx="2265363" cy="804863"/>
          </a:xfrm>
          <a:prstGeom prst="wedgeRectCallout">
            <a:avLst>
              <a:gd name="adj1" fmla="val 49949"/>
              <a:gd name="adj2" fmla="val -16218"/>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nchor="ctr"/>
          <a:lstStyle/>
          <a:p>
            <a:pPr fontAlgn="auto">
              <a:spcBef>
                <a:spcPts val="0"/>
              </a:spcBef>
              <a:spcAft>
                <a:spcPts val="0"/>
              </a:spcAft>
              <a:defRPr/>
            </a:pPr>
            <a:r>
              <a:rPr lang="en-US" sz="1200" dirty="0">
                <a:latin typeface="+mn-lt"/>
                <a:ea typeface="+mn-ea"/>
              </a:rPr>
              <a:t>Timer may be located inside the FREEZER section of certain bottom-freezer models.</a:t>
            </a:r>
          </a:p>
        </p:txBody>
      </p:sp>
      <p:sp>
        <p:nvSpPr>
          <p:cNvPr id="17" name="Rectangular Callout 16"/>
          <p:cNvSpPr>
            <a:spLocks noChangeArrowheads="1"/>
          </p:cNvSpPr>
          <p:nvPr/>
        </p:nvSpPr>
        <p:spPr bwMode="auto">
          <a:xfrm>
            <a:off x="6310313" y="3276600"/>
            <a:ext cx="1944687" cy="482600"/>
          </a:xfrm>
          <a:prstGeom prst="wedgeRectCallout">
            <a:avLst>
              <a:gd name="adj1" fmla="val -3778"/>
              <a:gd name="adj2" fmla="val -168319"/>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nchor="ctr"/>
          <a:lstStyle/>
          <a:p>
            <a:pPr algn="ctr" fontAlgn="auto">
              <a:spcBef>
                <a:spcPts val="0"/>
              </a:spcBef>
              <a:spcAft>
                <a:spcPts val="0"/>
              </a:spcAft>
              <a:defRPr/>
            </a:pPr>
            <a:endParaRPr lang="en-US" sz="1200" dirty="0">
              <a:latin typeface="+mn-lt"/>
              <a:ea typeface="+mn-ea"/>
            </a:endParaRPr>
          </a:p>
        </p:txBody>
      </p:sp>
      <p:sp>
        <p:nvSpPr>
          <p:cNvPr id="19" name="Rectangular Callout 18"/>
          <p:cNvSpPr>
            <a:spLocks noChangeArrowheads="1"/>
          </p:cNvSpPr>
          <p:nvPr/>
        </p:nvSpPr>
        <p:spPr bwMode="auto">
          <a:xfrm>
            <a:off x="6310313" y="3276600"/>
            <a:ext cx="1944687" cy="482600"/>
          </a:xfrm>
          <a:prstGeom prst="wedgeRectCallout">
            <a:avLst>
              <a:gd name="adj1" fmla="val 2102"/>
              <a:gd name="adj2" fmla="val 157995"/>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nchor="ctr"/>
          <a:lstStyle/>
          <a:p>
            <a:pPr algn="ctr" fontAlgn="auto">
              <a:spcBef>
                <a:spcPts val="0"/>
              </a:spcBef>
              <a:spcAft>
                <a:spcPts val="0"/>
              </a:spcAft>
              <a:defRPr/>
            </a:pPr>
            <a:r>
              <a:rPr lang="en-US" sz="1200" dirty="0">
                <a:latin typeface="+mn-lt"/>
                <a:ea typeface="+mn-ea"/>
              </a:rPr>
              <a:t>Usually inside of a removable mounting box</a:t>
            </a:r>
          </a:p>
        </p:txBody>
      </p:sp>
      <p:sp>
        <p:nvSpPr>
          <p:cNvPr id="20" name="Rectangular Callout 19"/>
          <p:cNvSpPr>
            <a:spLocks noChangeArrowheads="1"/>
          </p:cNvSpPr>
          <p:nvPr/>
        </p:nvSpPr>
        <p:spPr bwMode="auto">
          <a:xfrm>
            <a:off x="368300" y="4483100"/>
            <a:ext cx="2265363" cy="1346200"/>
          </a:xfrm>
          <a:prstGeom prst="wedgeRectCallout">
            <a:avLst>
              <a:gd name="adj1" fmla="val 61162"/>
              <a:gd name="adj2" fmla="val -3972"/>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nchor="ctr"/>
          <a:lstStyle/>
          <a:p>
            <a:pPr fontAlgn="auto">
              <a:spcBef>
                <a:spcPts val="0"/>
              </a:spcBef>
              <a:spcAft>
                <a:spcPts val="0"/>
              </a:spcAft>
              <a:defRPr/>
            </a:pPr>
            <a:endParaRPr lang="en-US" sz="1200" dirty="0">
              <a:latin typeface="+mn-lt"/>
              <a:ea typeface="+mn-ea"/>
            </a:endParaRPr>
          </a:p>
        </p:txBody>
      </p:sp>
      <p:sp>
        <p:nvSpPr>
          <p:cNvPr id="16" name="Rectangular Callout 15"/>
          <p:cNvSpPr>
            <a:spLocks noChangeArrowheads="1"/>
          </p:cNvSpPr>
          <p:nvPr/>
        </p:nvSpPr>
        <p:spPr bwMode="auto">
          <a:xfrm>
            <a:off x="368300" y="4483100"/>
            <a:ext cx="2265363" cy="1346200"/>
          </a:xfrm>
          <a:prstGeom prst="wedgeRectCallout">
            <a:avLst>
              <a:gd name="adj1" fmla="val 94796"/>
              <a:gd name="adj2" fmla="val 9236"/>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nchor="ctr"/>
          <a:lstStyle/>
          <a:p>
            <a:pPr fontAlgn="auto">
              <a:spcBef>
                <a:spcPts val="0"/>
              </a:spcBef>
              <a:spcAft>
                <a:spcPts val="0"/>
              </a:spcAft>
              <a:defRPr/>
            </a:pPr>
            <a:r>
              <a:rPr lang="en-US" sz="1200" dirty="0">
                <a:latin typeface="+mn-lt"/>
                <a:ea typeface="+mn-ea"/>
              </a:rPr>
              <a:t>Most common place is somewhere behind the kickplate. </a:t>
            </a:r>
            <a:r>
              <a:rPr lang="en-US" sz="1200" i="1" dirty="0">
                <a:latin typeface="+mn-lt"/>
                <a:ea typeface="+mn-ea"/>
              </a:rPr>
              <a:t>(Shown removed </a:t>
            </a:r>
            <a:br>
              <a:rPr lang="en-US" sz="1200" i="1" dirty="0">
                <a:latin typeface="+mn-lt"/>
                <a:ea typeface="+mn-ea"/>
              </a:rPr>
            </a:br>
            <a:r>
              <a:rPr lang="en-US" sz="1200" i="1" dirty="0">
                <a:latin typeface="+mn-lt"/>
                <a:ea typeface="+mn-ea"/>
              </a:rPr>
              <a:t>in this illustration.) </a:t>
            </a:r>
            <a:r>
              <a:rPr lang="en-US" sz="1200" dirty="0">
                <a:latin typeface="+mn-lt"/>
                <a:ea typeface="+mn-ea"/>
              </a:rPr>
              <a:t>You may need to lift or move a bundle of wires to see it.</a:t>
            </a:r>
          </a:p>
        </p:txBody>
      </p:sp>
      <p:sp>
        <p:nvSpPr>
          <p:cNvPr id="44047" name="TextBox 20"/>
          <p:cNvSpPr txBox="1">
            <a:spLocks noChangeArrowheads="1"/>
          </p:cNvSpPr>
          <p:nvPr/>
        </p:nvSpPr>
        <p:spPr bwMode="auto">
          <a:xfrm>
            <a:off x="6477000" y="6223794"/>
            <a:ext cx="2667000" cy="261938"/>
          </a:xfrm>
          <a:prstGeom prst="rect">
            <a:avLst/>
          </a:prstGeom>
          <a:noFill/>
          <a:ln w="9525">
            <a:noFill/>
            <a:miter lim="800000"/>
            <a:headEnd/>
            <a:tailEnd/>
          </a:ln>
        </p:spPr>
        <p:txBody>
          <a:bodyPr>
            <a:spAutoFit/>
          </a:bodyPr>
          <a:lstStyle/>
          <a:p>
            <a:pPr algn="r"/>
            <a:r>
              <a:rPr lang="en-US" sz="1100" i="1" dirty="0"/>
              <a:t>Figure Source: Refrigerator Guide</a:t>
            </a:r>
          </a:p>
        </p:txBody>
      </p:sp>
      <p:sp>
        <p:nvSpPr>
          <p:cNvPr id="18" name="Title 5"/>
          <p:cNvSpPr txBox="1">
            <a:spLocks/>
          </p:cNvSpPr>
          <p:nvPr/>
        </p:nvSpPr>
        <p:spPr bwMode="auto">
          <a:xfrm>
            <a:off x="558800" y="8826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normAutofit/>
          </a:bodyPr>
          <a:lstStyle/>
          <a:p>
            <a:pPr eaLnBrk="1" hangingPunct="1">
              <a:defRPr/>
            </a:pPr>
            <a:r>
              <a:rPr lang="en-US" dirty="0"/>
              <a:t>Advancing Defrost Timers</a:t>
            </a:r>
          </a:p>
        </p:txBody>
      </p:sp>
      <p:sp>
        <p:nvSpPr>
          <p:cNvPr id="45059" name="TextBox 7"/>
          <p:cNvSpPr txBox="1">
            <a:spLocks noChangeArrowheads="1"/>
          </p:cNvSpPr>
          <p:nvPr/>
        </p:nvSpPr>
        <p:spPr bwMode="auto">
          <a:xfrm>
            <a:off x="377825" y="1728788"/>
            <a:ext cx="2987675" cy="3447098"/>
          </a:xfrm>
          <a:prstGeom prst="rect">
            <a:avLst/>
          </a:prstGeom>
          <a:noFill/>
          <a:ln w="9525">
            <a:noFill/>
            <a:miter lim="800000"/>
            <a:headEnd/>
            <a:tailEnd/>
          </a:ln>
        </p:spPr>
        <p:txBody>
          <a:bodyPr>
            <a:spAutoFit/>
          </a:bodyPr>
          <a:lstStyle/>
          <a:p>
            <a:pPr>
              <a:spcBef>
                <a:spcPts val="2400"/>
              </a:spcBef>
            </a:pPr>
            <a:r>
              <a:rPr lang="en-US" sz="2200" dirty="0"/>
              <a:t>Use a broad-tipped screwdriver to advance past the defrost cycle for metering purposes.</a:t>
            </a:r>
          </a:p>
          <a:p>
            <a:pPr>
              <a:spcBef>
                <a:spcPts val="2400"/>
              </a:spcBef>
            </a:pPr>
            <a:r>
              <a:rPr lang="en-US" sz="2200" dirty="0"/>
              <a:t>Remember to add 8% </a:t>
            </a:r>
            <a:br>
              <a:rPr lang="en-US" sz="2200" dirty="0"/>
            </a:br>
            <a:r>
              <a:rPr lang="en-US" sz="2200" dirty="0"/>
              <a:t>to metered results to account for regular defrost cycles.</a:t>
            </a:r>
          </a:p>
        </p:txBody>
      </p:sp>
      <p:grpSp>
        <p:nvGrpSpPr>
          <p:cNvPr id="45063" name="Group 33" descr="Drawing of advancing defrost timers."/>
          <p:cNvGrpSpPr>
            <a:grpSpLocks/>
          </p:cNvGrpSpPr>
          <p:nvPr/>
        </p:nvGrpSpPr>
        <p:grpSpPr bwMode="auto">
          <a:xfrm>
            <a:off x="3597275" y="1601788"/>
            <a:ext cx="4911725" cy="3856037"/>
            <a:chOff x="3851882" y="2399482"/>
            <a:chExt cx="3933218" cy="3088090"/>
          </a:xfrm>
        </p:grpSpPr>
        <p:pic>
          <p:nvPicPr>
            <p:cNvPr id="45066" name="Picture 12" descr="Auditor_Refrigerator_C.png"/>
            <p:cNvPicPr>
              <a:picLocks noChangeAspect="1"/>
            </p:cNvPicPr>
            <p:nvPr/>
          </p:nvPicPr>
          <p:blipFill>
            <a:blip r:embed="rId3"/>
            <a:srcRect/>
            <a:stretch>
              <a:fillRect/>
            </a:stretch>
          </p:blipFill>
          <p:spPr bwMode="auto">
            <a:xfrm>
              <a:off x="3851882" y="3671472"/>
              <a:ext cx="2568575" cy="1816100"/>
            </a:xfrm>
            <a:prstGeom prst="rect">
              <a:avLst/>
            </a:prstGeom>
            <a:noFill/>
            <a:ln w="9525">
              <a:noFill/>
              <a:miter lim="800000"/>
              <a:headEnd/>
              <a:tailEnd/>
            </a:ln>
          </p:spPr>
        </p:pic>
        <p:cxnSp>
          <p:nvCxnSpPr>
            <p:cNvPr id="45067" name="Straight Connector 14"/>
            <p:cNvCxnSpPr>
              <a:cxnSpLocks noChangeShapeType="1"/>
            </p:cNvCxnSpPr>
            <p:nvPr/>
          </p:nvCxnSpPr>
          <p:spPr bwMode="auto">
            <a:xfrm rot="5400000" flipH="1" flipV="1">
              <a:off x="5577589" y="3543998"/>
              <a:ext cx="1119983" cy="565759"/>
            </a:xfrm>
            <a:prstGeom prst="line">
              <a:avLst/>
            </a:prstGeom>
            <a:noFill/>
            <a:ln w="31750">
              <a:solidFill>
                <a:schemeClr val="bg2"/>
              </a:solidFill>
              <a:prstDash val="sysDash"/>
              <a:round/>
              <a:headEnd/>
              <a:tailEnd/>
            </a:ln>
          </p:spPr>
        </p:cxnSp>
        <p:cxnSp>
          <p:nvCxnSpPr>
            <p:cNvPr id="45068" name="Straight Connector 17"/>
            <p:cNvCxnSpPr>
              <a:cxnSpLocks noChangeShapeType="1"/>
              <a:endCxn id="26" idx="4"/>
            </p:cNvCxnSpPr>
            <p:nvPr/>
          </p:nvCxnSpPr>
          <p:spPr bwMode="auto">
            <a:xfrm rot="5400000" flipH="1" flipV="1">
              <a:off x="5174011" y="3756881"/>
              <a:ext cx="1254016" cy="5960"/>
            </a:xfrm>
            <a:prstGeom prst="line">
              <a:avLst/>
            </a:prstGeom>
            <a:noFill/>
            <a:ln w="31750">
              <a:solidFill>
                <a:schemeClr val="bg2"/>
              </a:solidFill>
              <a:prstDash val="sysDash"/>
              <a:round/>
              <a:headEnd/>
              <a:tailEnd/>
            </a:ln>
          </p:spPr>
        </p:cxnSp>
        <p:sp>
          <p:nvSpPr>
            <p:cNvPr id="26" name="Rectangular Callout 25"/>
            <p:cNvSpPr>
              <a:spLocks noChangeArrowheads="1"/>
            </p:cNvSpPr>
            <p:nvPr/>
          </p:nvSpPr>
          <p:spPr bwMode="auto">
            <a:xfrm>
              <a:off x="4394702" y="2807582"/>
              <a:ext cx="1142845" cy="306394"/>
            </a:xfrm>
            <a:prstGeom prst="wedgeRectCallout">
              <a:avLst>
                <a:gd name="adj1" fmla="val 73343"/>
                <a:gd name="adj2" fmla="val 56218"/>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nchor="ctr"/>
            <a:lstStyle/>
            <a:p>
              <a:pPr fontAlgn="auto">
                <a:spcBef>
                  <a:spcPts val="0"/>
                </a:spcBef>
                <a:spcAft>
                  <a:spcPts val="0"/>
                </a:spcAft>
                <a:defRPr/>
              </a:pPr>
              <a:r>
                <a:rPr lang="en-US" sz="1400" dirty="0">
                  <a:latin typeface="+mn-lt"/>
                  <a:ea typeface="+mn-ea"/>
                </a:rPr>
                <a:t>1</a:t>
              </a:r>
              <a:r>
                <a:rPr lang="en-US" sz="1400" baseline="30000" dirty="0">
                  <a:latin typeface="+mn-lt"/>
                  <a:ea typeface="+mn-ea"/>
                </a:rPr>
                <a:t>st</a:t>
              </a:r>
              <a:r>
                <a:rPr lang="en-US" sz="1400" dirty="0">
                  <a:latin typeface="+mn-lt"/>
                  <a:ea typeface="+mn-ea"/>
                </a:rPr>
                <a:t> Loud Click</a:t>
              </a:r>
            </a:p>
          </p:txBody>
        </p:sp>
        <p:sp>
          <p:nvSpPr>
            <p:cNvPr id="27" name="Rectangular Callout 26"/>
            <p:cNvSpPr>
              <a:spLocks noChangeArrowheads="1"/>
            </p:cNvSpPr>
            <p:nvPr/>
          </p:nvSpPr>
          <p:spPr bwMode="auto">
            <a:xfrm>
              <a:off x="6642255" y="2952515"/>
              <a:ext cx="1142845" cy="305122"/>
            </a:xfrm>
            <a:prstGeom prst="wedgeRectCallout">
              <a:avLst>
                <a:gd name="adj1" fmla="val -72213"/>
                <a:gd name="adj2" fmla="val 64514"/>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nchor="ctr"/>
            <a:lstStyle/>
            <a:p>
              <a:pPr fontAlgn="auto">
                <a:spcBef>
                  <a:spcPts val="0"/>
                </a:spcBef>
                <a:spcAft>
                  <a:spcPts val="0"/>
                </a:spcAft>
                <a:defRPr/>
              </a:pPr>
              <a:r>
                <a:rPr lang="en-US" sz="1400" dirty="0">
                  <a:latin typeface="+mn-lt"/>
                  <a:ea typeface="+mn-ea"/>
                </a:rPr>
                <a:t>2</a:t>
              </a:r>
              <a:r>
                <a:rPr lang="en-US" sz="1400" baseline="30000" dirty="0">
                  <a:latin typeface="+mn-lt"/>
                  <a:ea typeface="+mn-ea"/>
                </a:rPr>
                <a:t>nd</a:t>
              </a:r>
              <a:r>
                <a:rPr lang="en-US" sz="1400" dirty="0">
                  <a:latin typeface="+mn-lt"/>
                  <a:ea typeface="+mn-ea"/>
                </a:rPr>
                <a:t> Loud Click</a:t>
              </a:r>
            </a:p>
          </p:txBody>
        </p:sp>
        <p:sp>
          <p:nvSpPr>
            <p:cNvPr id="28" name="Rectangular Callout 27"/>
            <p:cNvSpPr>
              <a:spLocks noChangeArrowheads="1"/>
            </p:cNvSpPr>
            <p:nvPr/>
          </p:nvSpPr>
          <p:spPr bwMode="auto">
            <a:xfrm>
              <a:off x="6642255" y="4794691"/>
              <a:ext cx="1142845" cy="305122"/>
            </a:xfrm>
            <a:prstGeom prst="wedgeRectCallout">
              <a:avLst>
                <a:gd name="adj1" fmla="val -102662"/>
                <a:gd name="adj2" fmla="val -67505"/>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nchor="ctr"/>
            <a:lstStyle/>
            <a:p>
              <a:pPr algn="ctr" fontAlgn="auto">
                <a:spcBef>
                  <a:spcPts val="0"/>
                </a:spcBef>
                <a:spcAft>
                  <a:spcPts val="0"/>
                </a:spcAft>
                <a:defRPr/>
              </a:pPr>
              <a:r>
                <a:rPr lang="en-US" sz="1400" dirty="0">
                  <a:latin typeface="+mn-lt"/>
                  <a:ea typeface="+mn-ea"/>
                </a:rPr>
                <a:t>Run Cycle</a:t>
              </a:r>
            </a:p>
          </p:txBody>
        </p:sp>
        <p:sp>
          <p:nvSpPr>
            <p:cNvPr id="29" name="Rectangular Callout 28"/>
            <p:cNvSpPr>
              <a:spLocks noChangeArrowheads="1"/>
            </p:cNvSpPr>
            <p:nvPr/>
          </p:nvSpPr>
          <p:spPr bwMode="auto">
            <a:xfrm>
              <a:off x="5771455" y="2399482"/>
              <a:ext cx="1142846" cy="306393"/>
            </a:xfrm>
            <a:prstGeom prst="wedgeRectCallout">
              <a:avLst>
                <a:gd name="adj1" fmla="val -17769"/>
                <a:gd name="adj2" fmla="val 197269"/>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nchor="ctr"/>
            <a:lstStyle/>
            <a:p>
              <a:pPr algn="ctr" fontAlgn="auto">
                <a:spcBef>
                  <a:spcPts val="0"/>
                </a:spcBef>
                <a:spcAft>
                  <a:spcPts val="0"/>
                </a:spcAft>
                <a:defRPr/>
              </a:pPr>
              <a:r>
                <a:rPr lang="en-US" sz="1400" dirty="0">
                  <a:latin typeface="+mn-lt"/>
                  <a:ea typeface="+mn-ea"/>
                </a:rPr>
                <a:t>Defrost Cycle</a:t>
              </a:r>
            </a:p>
          </p:txBody>
        </p:sp>
      </p:grpSp>
      <p:cxnSp>
        <p:nvCxnSpPr>
          <p:cNvPr id="45064" name="Straight Connector 39"/>
          <p:cNvCxnSpPr>
            <a:cxnSpLocks noChangeShapeType="1"/>
          </p:cNvCxnSpPr>
          <p:nvPr/>
        </p:nvCxnSpPr>
        <p:spPr bwMode="auto">
          <a:xfrm>
            <a:off x="6034088" y="2493963"/>
            <a:ext cx="769937" cy="179387"/>
          </a:xfrm>
          <a:prstGeom prst="line">
            <a:avLst/>
          </a:prstGeom>
          <a:noFill/>
          <a:ln w="19050">
            <a:solidFill>
              <a:srgbClr val="FF6600"/>
            </a:solidFill>
            <a:round/>
            <a:headEnd type="oval" w="med" len="med"/>
            <a:tailEnd type="oval" w="med" len="med"/>
          </a:ln>
        </p:spPr>
      </p:cxnSp>
      <p:sp>
        <p:nvSpPr>
          <p:cNvPr id="45065" name="TextBox 20"/>
          <p:cNvSpPr txBox="1">
            <a:spLocks noChangeArrowheads="1"/>
          </p:cNvSpPr>
          <p:nvPr/>
        </p:nvSpPr>
        <p:spPr bwMode="auto">
          <a:xfrm>
            <a:off x="6477000" y="6181725"/>
            <a:ext cx="2667000" cy="261938"/>
          </a:xfrm>
          <a:prstGeom prst="rect">
            <a:avLst/>
          </a:prstGeom>
          <a:noFill/>
          <a:ln w="9525">
            <a:noFill/>
            <a:miter lim="800000"/>
            <a:headEnd/>
            <a:tailEnd/>
          </a:ln>
        </p:spPr>
        <p:txBody>
          <a:bodyPr>
            <a:spAutoFit/>
          </a:bodyPr>
          <a:lstStyle/>
          <a:p>
            <a:pPr algn="r"/>
            <a:r>
              <a:rPr lang="en-US" sz="1100" i="1" dirty="0">
                <a:solidFill>
                  <a:srgbClr val="50565C"/>
                </a:solidFill>
              </a:rPr>
              <a:t>Figure Source: Refrigerator Guide</a:t>
            </a:r>
          </a:p>
        </p:txBody>
      </p:sp>
      <p:sp>
        <p:nvSpPr>
          <p:cNvPr id="17" name="Title 5"/>
          <p:cNvSpPr txBox="1">
            <a:spLocks/>
          </p:cNvSpPr>
          <p:nvPr/>
        </p:nvSpPr>
        <p:spPr bwMode="auto">
          <a:xfrm>
            <a:off x="520700" y="8826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
        <p:nvSpPr>
          <p:cNvPr id="11" name="Rectangular Callout 10"/>
          <p:cNvSpPr>
            <a:spLocks noChangeArrowheads="1"/>
          </p:cNvSpPr>
          <p:nvPr/>
        </p:nvSpPr>
        <p:spPr bwMode="auto">
          <a:xfrm>
            <a:off x="1172808" y="5346418"/>
            <a:ext cx="2730500" cy="993775"/>
          </a:xfrm>
          <a:prstGeom prst="wedgeRectCallout">
            <a:avLst>
              <a:gd name="adj1" fmla="val 50009"/>
              <a:gd name="adj2" fmla="val -26755"/>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nchor="ctr"/>
          <a:lstStyle/>
          <a:p>
            <a:pPr algn="ctr">
              <a:defRPr/>
            </a:pPr>
            <a:r>
              <a:rPr lang="en-US" sz="1400" dirty="0"/>
              <a:t>Some timers have a defrost cycle every 180 degrees; in others, it’s every 360 degrees.</a:t>
            </a: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8788" y="0"/>
            <a:ext cx="6708775" cy="882650"/>
          </a:xfrm>
        </p:spPr>
        <p:txBody>
          <a:bodyPr/>
          <a:lstStyle/>
          <a:p>
            <a:pPr eaLnBrk="1" hangingPunct="1">
              <a:defRPr/>
            </a:pPr>
            <a:r>
              <a:rPr lang="en-US" dirty="0"/>
              <a:t>Why Target Electric Base Loads? </a:t>
            </a:r>
          </a:p>
        </p:txBody>
      </p:sp>
      <p:sp>
        <p:nvSpPr>
          <p:cNvPr id="9221" name="TextBox 9"/>
          <p:cNvSpPr txBox="1">
            <a:spLocks noChangeArrowheads="1"/>
          </p:cNvSpPr>
          <p:nvPr/>
        </p:nvSpPr>
        <p:spPr bwMode="auto">
          <a:xfrm>
            <a:off x="6007100" y="5956300"/>
            <a:ext cx="2946400" cy="430213"/>
          </a:xfrm>
          <a:prstGeom prst="rect">
            <a:avLst/>
          </a:prstGeom>
          <a:noFill/>
          <a:ln w="9525">
            <a:noFill/>
            <a:miter lim="800000"/>
            <a:headEnd/>
            <a:tailEnd/>
          </a:ln>
        </p:spPr>
        <p:txBody>
          <a:bodyPr>
            <a:spAutoFit/>
          </a:bodyPr>
          <a:lstStyle/>
          <a:p>
            <a:r>
              <a:rPr lang="en-US" sz="1100" i="1" dirty="0"/>
              <a:t>Source: Energy Information Administration, U.S. Department of Energy </a:t>
            </a:r>
          </a:p>
        </p:txBody>
      </p:sp>
      <p:pic>
        <p:nvPicPr>
          <p:cNvPr id="9222" name="Picture 10" descr="Pie chart of Percent of Total Energy Costs by End Use in Income Eligible Households.&#10;"/>
          <p:cNvPicPr>
            <a:picLocks noChangeAspect="1"/>
          </p:cNvPicPr>
          <p:nvPr/>
        </p:nvPicPr>
        <p:blipFill>
          <a:blip r:embed="rId3"/>
          <a:srcRect/>
          <a:stretch>
            <a:fillRect/>
          </a:stretch>
        </p:blipFill>
        <p:spPr bwMode="auto">
          <a:xfrm>
            <a:off x="2887663" y="2500313"/>
            <a:ext cx="3432175" cy="3430587"/>
          </a:xfrm>
          <a:prstGeom prst="rect">
            <a:avLst/>
          </a:prstGeom>
          <a:noFill/>
          <a:ln w="9525">
            <a:noFill/>
            <a:miter lim="800000"/>
            <a:headEnd/>
            <a:tailEnd/>
          </a:ln>
        </p:spPr>
      </p:pic>
      <p:sp>
        <p:nvSpPr>
          <p:cNvPr id="9223" name="TextBox 11"/>
          <p:cNvSpPr txBox="1">
            <a:spLocks noChangeArrowheads="1"/>
          </p:cNvSpPr>
          <p:nvPr/>
        </p:nvSpPr>
        <p:spPr bwMode="auto">
          <a:xfrm>
            <a:off x="6045200" y="3135313"/>
            <a:ext cx="2482850" cy="369887"/>
          </a:xfrm>
          <a:prstGeom prst="rect">
            <a:avLst/>
          </a:prstGeom>
          <a:noFill/>
          <a:ln w="9525">
            <a:noFill/>
            <a:miter lim="800000"/>
            <a:headEnd/>
            <a:tailEnd/>
          </a:ln>
        </p:spPr>
        <p:txBody>
          <a:bodyPr>
            <a:spAutoFit/>
          </a:bodyPr>
          <a:lstStyle/>
          <a:p>
            <a:r>
              <a:rPr lang="en-US" b="1" dirty="0"/>
              <a:t>30% </a:t>
            </a:r>
            <a:r>
              <a:rPr lang="en-US" dirty="0"/>
              <a:t>Space Heating</a:t>
            </a:r>
          </a:p>
        </p:txBody>
      </p:sp>
      <p:sp>
        <p:nvSpPr>
          <p:cNvPr id="9224" name="TextBox 12"/>
          <p:cNvSpPr txBox="1">
            <a:spLocks noChangeArrowheads="1"/>
          </p:cNvSpPr>
          <p:nvPr/>
        </p:nvSpPr>
        <p:spPr bwMode="auto">
          <a:xfrm>
            <a:off x="6053138" y="4697413"/>
            <a:ext cx="1655762" cy="369887"/>
          </a:xfrm>
          <a:prstGeom prst="rect">
            <a:avLst/>
          </a:prstGeom>
          <a:noFill/>
          <a:ln w="9525">
            <a:noFill/>
            <a:miter lim="800000"/>
            <a:headEnd/>
            <a:tailEnd/>
          </a:ln>
        </p:spPr>
        <p:txBody>
          <a:bodyPr>
            <a:spAutoFit/>
          </a:bodyPr>
          <a:lstStyle/>
          <a:p>
            <a:r>
              <a:rPr lang="en-US" b="1" dirty="0"/>
              <a:t>4% </a:t>
            </a:r>
            <a:r>
              <a:rPr lang="en-US" dirty="0"/>
              <a:t>Cooking</a:t>
            </a:r>
          </a:p>
        </p:txBody>
      </p:sp>
      <p:sp>
        <p:nvSpPr>
          <p:cNvPr id="9225" name="TextBox 13"/>
          <p:cNvSpPr txBox="1">
            <a:spLocks noChangeArrowheads="1"/>
          </p:cNvSpPr>
          <p:nvPr/>
        </p:nvSpPr>
        <p:spPr bwMode="auto">
          <a:xfrm>
            <a:off x="5457825" y="5459413"/>
            <a:ext cx="2482850" cy="369887"/>
          </a:xfrm>
          <a:prstGeom prst="rect">
            <a:avLst/>
          </a:prstGeom>
          <a:noFill/>
          <a:ln w="9525">
            <a:noFill/>
            <a:miter lim="800000"/>
            <a:headEnd/>
            <a:tailEnd/>
          </a:ln>
        </p:spPr>
        <p:txBody>
          <a:bodyPr>
            <a:spAutoFit/>
          </a:bodyPr>
          <a:lstStyle/>
          <a:p>
            <a:r>
              <a:rPr lang="en-US" b="1" dirty="0"/>
              <a:t>15% </a:t>
            </a:r>
            <a:r>
              <a:rPr lang="en-US" dirty="0"/>
              <a:t>Water Heating</a:t>
            </a:r>
          </a:p>
        </p:txBody>
      </p:sp>
      <p:sp>
        <p:nvSpPr>
          <p:cNvPr id="9226" name="TextBox 14"/>
          <p:cNvSpPr txBox="1">
            <a:spLocks noChangeArrowheads="1"/>
          </p:cNvSpPr>
          <p:nvPr/>
        </p:nvSpPr>
        <p:spPr bwMode="auto">
          <a:xfrm>
            <a:off x="1873250" y="5730875"/>
            <a:ext cx="2481263" cy="368300"/>
          </a:xfrm>
          <a:prstGeom prst="rect">
            <a:avLst/>
          </a:prstGeom>
          <a:noFill/>
          <a:ln w="9525">
            <a:noFill/>
            <a:miter lim="800000"/>
            <a:headEnd/>
            <a:tailEnd/>
          </a:ln>
        </p:spPr>
        <p:txBody>
          <a:bodyPr>
            <a:spAutoFit/>
          </a:bodyPr>
          <a:lstStyle/>
          <a:p>
            <a:pPr algn="r"/>
            <a:r>
              <a:rPr lang="en-US" dirty="0"/>
              <a:t>Space Cooling </a:t>
            </a:r>
            <a:r>
              <a:rPr lang="en-US" b="1" dirty="0"/>
              <a:t>9%</a:t>
            </a:r>
          </a:p>
        </p:txBody>
      </p:sp>
      <p:sp>
        <p:nvSpPr>
          <p:cNvPr id="9227" name="TextBox 15"/>
          <p:cNvSpPr txBox="1">
            <a:spLocks noChangeArrowheads="1"/>
          </p:cNvSpPr>
          <p:nvPr/>
        </p:nvSpPr>
        <p:spPr bwMode="auto">
          <a:xfrm>
            <a:off x="200025" y="4316413"/>
            <a:ext cx="2759075" cy="646112"/>
          </a:xfrm>
          <a:prstGeom prst="rect">
            <a:avLst/>
          </a:prstGeom>
          <a:noFill/>
          <a:ln w="9525">
            <a:noFill/>
            <a:miter lim="800000"/>
            <a:headEnd/>
            <a:tailEnd/>
          </a:ln>
        </p:spPr>
        <p:txBody>
          <a:bodyPr>
            <a:spAutoFit/>
          </a:bodyPr>
          <a:lstStyle/>
          <a:p>
            <a:pPr algn="r"/>
            <a:r>
              <a:rPr lang="en-US" dirty="0"/>
              <a:t>Appliances </a:t>
            </a:r>
            <a:r>
              <a:rPr lang="en-US" b="1" dirty="0"/>
              <a:t>27%</a:t>
            </a:r>
            <a:r>
              <a:rPr lang="en-US" dirty="0"/>
              <a:t/>
            </a:r>
            <a:br>
              <a:rPr lang="en-US" dirty="0"/>
            </a:br>
            <a:r>
              <a:rPr lang="en-US" dirty="0"/>
              <a:t>(other)</a:t>
            </a:r>
            <a:r>
              <a:rPr lang="en-US" dirty="0">
                <a:solidFill>
                  <a:schemeClr val="bg1"/>
                </a:solidFill>
              </a:rPr>
              <a:t>    ….</a:t>
            </a:r>
            <a:endParaRPr lang="en-US" b="1" dirty="0"/>
          </a:p>
        </p:txBody>
      </p:sp>
      <p:sp>
        <p:nvSpPr>
          <p:cNvPr id="9228" name="TextBox 16"/>
          <p:cNvSpPr txBox="1">
            <a:spLocks noChangeArrowheads="1"/>
          </p:cNvSpPr>
          <p:nvPr/>
        </p:nvSpPr>
        <p:spPr bwMode="auto">
          <a:xfrm>
            <a:off x="1092200" y="2622550"/>
            <a:ext cx="2482850" cy="368300"/>
          </a:xfrm>
          <a:prstGeom prst="rect">
            <a:avLst/>
          </a:prstGeom>
          <a:noFill/>
          <a:ln w="9525">
            <a:noFill/>
            <a:miter lim="800000"/>
            <a:headEnd/>
            <a:tailEnd/>
          </a:ln>
        </p:spPr>
        <p:txBody>
          <a:bodyPr>
            <a:spAutoFit/>
          </a:bodyPr>
          <a:lstStyle/>
          <a:p>
            <a:pPr algn="r"/>
            <a:r>
              <a:rPr lang="en-US" dirty="0"/>
              <a:t>Refrigerator </a:t>
            </a:r>
            <a:r>
              <a:rPr lang="en-US" b="1" dirty="0"/>
              <a:t>9%</a:t>
            </a:r>
          </a:p>
        </p:txBody>
      </p:sp>
      <p:sp>
        <p:nvSpPr>
          <p:cNvPr id="9229" name="TextBox 17"/>
          <p:cNvSpPr txBox="1">
            <a:spLocks noChangeArrowheads="1"/>
          </p:cNvSpPr>
          <p:nvPr/>
        </p:nvSpPr>
        <p:spPr bwMode="auto">
          <a:xfrm>
            <a:off x="2012950" y="2233613"/>
            <a:ext cx="2482850" cy="368300"/>
          </a:xfrm>
          <a:prstGeom prst="rect">
            <a:avLst/>
          </a:prstGeom>
          <a:noFill/>
          <a:ln w="9525">
            <a:noFill/>
            <a:miter lim="800000"/>
            <a:headEnd/>
            <a:tailEnd/>
          </a:ln>
        </p:spPr>
        <p:txBody>
          <a:bodyPr>
            <a:spAutoFit/>
          </a:bodyPr>
          <a:lstStyle/>
          <a:p>
            <a:pPr algn="r"/>
            <a:r>
              <a:rPr lang="en-US" dirty="0"/>
              <a:t>Lighting </a:t>
            </a:r>
            <a:r>
              <a:rPr lang="en-US" b="1" dirty="0"/>
              <a:t>6%</a:t>
            </a:r>
          </a:p>
        </p:txBody>
      </p:sp>
      <p:sp>
        <p:nvSpPr>
          <p:cNvPr id="9230" name="TextBox 19"/>
          <p:cNvSpPr txBox="1">
            <a:spLocks noChangeArrowheads="1"/>
          </p:cNvSpPr>
          <p:nvPr/>
        </p:nvSpPr>
        <p:spPr bwMode="auto">
          <a:xfrm>
            <a:off x="1258957" y="1358900"/>
            <a:ext cx="6681717" cy="892552"/>
          </a:xfrm>
          <a:prstGeom prst="rect">
            <a:avLst/>
          </a:prstGeom>
          <a:noFill/>
          <a:ln w="9525">
            <a:noFill/>
            <a:miter lim="800000"/>
            <a:headEnd/>
            <a:tailEnd/>
          </a:ln>
        </p:spPr>
        <p:txBody>
          <a:bodyPr wrap="square">
            <a:spAutoFit/>
          </a:bodyPr>
          <a:lstStyle/>
          <a:p>
            <a:pPr algn="ctr"/>
            <a:r>
              <a:rPr lang="en-US" sz="2600" dirty="0">
                <a:solidFill>
                  <a:srgbClr val="000066"/>
                </a:solidFill>
              </a:rPr>
              <a:t>Percent of Total Energy Costs by End Use </a:t>
            </a:r>
            <a:br>
              <a:rPr lang="en-US" sz="2600" dirty="0">
                <a:solidFill>
                  <a:srgbClr val="000066"/>
                </a:solidFill>
              </a:rPr>
            </a:br>
            <a:r>
              <a:rPr lang="en-US" sz="2600" dirty="0">
                <a:solidFill>
                  <a:srgbClr val="000066"/>
                </a:solidFill>
              </a:rPr>
              <a:t>in Income Eligible Households</a:t>
            </a:r>
          </a:p>
        </p:txBody>
      </p:sp>
      <p:sp>
        <p:nvSpPr>
          <p:cNvPr id="15" name="Title 5"/>
          <p:cNvSpPr txBox="1">
            <a:spLocks/>
          </p:cNvSpPr>
          <p:nvPr/>
        </p:nvSpPr>
        <p:spPr bwMode="auto">
          <a:xfrm>
            <a:off x="584200" y="8826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457200" y="1600200"/>
            <a:ext cx="8229600" cy="4725988"/>
          </a:xfrm>
        </p:spPr>
        <p:txBody>
          <a:bodyPr/>
          <a:lstStyle/>
          <a:p>
            <a:pPr marL="463550" indent="-292100" eaLnBrk="1" hangingPunct="1">
              <a:spcAft>
                <a:spcPts val="600"/>
              </a:spcAft>
            </a:pPr>
            <a:r>
              <a:rPr lang="en-US" sz="2400" dirty="0" smtClean="0">
                <a:ea typeface="ＭＳ Ｐゴシック" charset="-128"/>
              </a:rPr>
              <a:t>Delta T between inside the refrigerator and ambient </a:t>
            </a:r>
            <a:br>
              <a:rPr lang="en-US" sz="2400" dirty="0" smtClean="0">
                <a:ea typeface="ＭＳ Ｐゴシック" charset="-128"/>
              </a:rPr>
            </a:br>
            <a:r>
              <a:rPr lang="en-US" sz="2400" dirty="0" smtClean="0">
                <a:ea typeface="ＭＳ Ｐゴシック" charset="-128"/>
              </a:rPr>
              <a:t>effects efficiency: 2.25% to 2.5% per °F.</a:t>
            </a:r>
          </a:p>
          <a:p>
            <a:pPr marL="463550" indent="-292100" eaLnBrk="1" hangingPunct="1">
              <a:spcAft>
                <a:spcPts val="600"/>
              </a:spcAft>
            </a:pPr>
            <a:r>
              <a:rPr lang="en-US" sz="2400" dirty="0" smtClean="0">
                <a:ea typeface="ＭＳ Ｐゴシック" charset="-128"/>
              </a:rPr>
              <a:t>To calculate correction factor, multiply the temperature difference by 2.5%. </a:t>
            </a:r>
          </a:p>
          <a:p>
            <a:pPr marL="463550" indent="-292100" eaLnBrk="1" hangingPunct="1">
              <a:spcAft>
                <a:spcPts val="600"/>
              </a:spcAft>
            </a:pPr>
            <a:r>
              <a:rPr lang="en-US" sz="2400" dirty="0" smtClean="0">
                <a:ea typeface="ＭＳ Ｐゴシック" charset="-128"/>
              </a:rPr>
              <a:t>If kitchen is cooler than normal during metering, </a:t>
            </a:r>
            <a:br>
              <a:rPr lang="en-US" sz="2400" dirty="0" smtClean="0">
                <a:ea typeface="ＭＳ Ｐゴシック" charset="-128"/>
              </a:rPr>
            </a:br>
            <a:r>
              <a:rPr lang="en-US" sz="2400" dirty="0" smtClean="0">
                <a:ea typeface="ＭＳ Ｐゴシック" charset="-128"/>
              </a:rPr>
              <a:t>add the correction. If warmer, subtract.</a:t>
            </a:r>
          </a:p>
          <a:p>
            <a:pPr marL="0" indent="0" eaLnBrk="1" hangingPunct="1">
              <a:spcAft>
                <a:spcPts val="600"/>
              </a:spcAft>
              <a:buFontTx/>
              <a:buNone/>
            </a:pPr>
            <a:r>
              <a:rPr lang="en-US" sz="2400" dirty="0" smtClean="0">
                <a:ea typeface="ＭＳ Ｐゴシック" charset="-128"/>
              </a:rPr>
              <a:t>For example, if the kitchen is normally 72°F, </a:t>
            </a:r>
            <a:br>
              <a:rPr lang="en-US" sz="2400" dirty="0" smtClean="0">
                <a:ea typeface="ＭＳ Ｐゴシック" charset="-128"/>
              </a:rPr>
            </a:br>
            <a:r>
              <a:rPr lang="en-US" sz="2400" dirty="0" smtClean="0">
                <a:ea typeface="ＭＳ Ｐゴシック" charset="-128"/>
              </a:rPr>
              <a:t>but the temperature is 66°F during metering:</a:t>
            </a:r>
          </a:p>
        </p:txBody>
      </p:sp>
      <p:sp>
        <p:nvSpPr>
          <p:cNvPr id="2" name="Title 1"/>
          <p:cNvSpPr>
            <a:spLocks noGrp="1"/>
          </p:cNvSpPr>
          <p:nvPr>
            <p:ph type="title"/>
          </p:nvPr>
        </p:nvSpPr>
        <p:spPr/>
        <p:txBody>
          <a:bodyPr>
            <a:normAutofit/>
          </a:bodyPr>
          <a:lstStyle/>
          <a:p>
            <a:pPr eaLnBrk="1" hangingPunct="1">
              <a:defRPr/>
            </a:pPr>
            <a:r>
              <a:rPr lang="en-US" dirty="0" smtClean="0">
                <a:ea typeface="ＭＳ Ｐゴシック" pitchFamily="-109" charset="-128"/>
              </a:rPr>
              <a:t>Adjust for Temperature Variation</a:t>
            </a:r>
          </a:p>
        </p:txBody>
      </p:sp>
      <p:sp>
        <p:nvSpPr>
          <p:cNvPr id="7" name="Rounded Rectangle 6"/>
          <p:cNvSpPr>
            <a:spLocks noChangeArrowheads="1"/>
          </p:cNvSpPr>
          <p:nvPr/>
        </p:nvSpPr>
        <p:spPr bwMode="auto">
          <a:xfrm>
            <a:off x="457200" y="5457825"/>
            <a:ext cx="8229600" cy="673100"/>
          </a:xfrm>
          <a:prstGeom prst="roundRect">
            <a:avLst>
              <a:gd name="adj" fmla="val 16667"/>
            </a:avLst>
          </a:prstGeom>
          <a:solidFill>
            <a:srgbClr val="FFFFFF"/>
          </a:solidFill>
          <a:ln w="3175">
            <a:solidFill>
              <a:srgbClr val="E6E6E6"/>
            </a:solidFill>
            <a:round/>
            <a:headEnd/>
            <a:tailEnd/>
          </a:ln>
          <a:effectLst>
            <a:outerShdw dist="38100" dir="2700000" rotWithShape="0">
              <a:srgbClr val="808080">
                <a:alpha val="42998"/>
              </a:srgbClr>
            </a:outerShdw>
          </a:effectLst>
        </p:spPr>
        <p:txBody>
          <a:bodyPr tIns="91440"/>
          <a:lstStyle/>
          <a:p>
            <a:pPr algn="ctr">
              <a:spcBef>
                <a:spcPts val="600"/>
              </a:spcBef>
              <a:defRPr/>
            </a:pPr>
            <a:r>
              <a:rPr lang="en-US" sz="2600" dirty="0">
                <a:solidFill>
                  <a:schemeClr val="accent3"/>
                </a:solidFill>
              </a:rPr>
              <a:t> 1+ (2.5% x (72°F - 66°F)) = 1+ (0.025 x 6) =  </a:t>
            </a:r>
            <a:r>
              <a:rPr lang="en-US" sz="2600" b="1" dirty="0">
                <a:solidFill>
                  <a:schemeClr val="accent3"/>
                </a:solidFill>
              </a:rPr>
              <a:t>1.15</a:t>
            </a:r>
          </a:p>
          <a:p>
            <a:pPr algn="ctr">
              <a:spcBef>
                <a:spcPts val="600"/>
              </a:spcBef>
              <a:defRPr/>
            </a:pPr>
            <a:endParaRPr lang="en-US" sz="2900" b="1" baseline="30000" dirty="0">
              <a:solidFill>
                <a:srgbClr val="528FBA"/>
              </a:solidFill>
            </a:endParaRPr>
          </a:p>
          <a:p>
            <a:pPr algn="ctr">
              <a:buFont typeface="Wingdings" pitchFamily="2" charset="2"/>
              <a:buNone/>
              <a:defRPr/>
            </a:pPr>
            <a:endParaRPr lang="en-US" sz="2000" dirty="0">
              <a:solidFill>
                <a:srgbClr val="528FBA"/>
              </a:solidFill>
            </a:endParaRPr>
          </a:p>
        </p:txBody>
      </p:sp>
      <p:sp>
        <p:nvSpPr>
          <p:cNvPr id="4" name="Connector 3"/>
          <p:cNvSpPr>
            <a:spLocks noChangeArrowheads="1"/>
          </p:cNvSpPr>
          <p:nvPr/>
        </p:nvSpPr>
        <p:spPr bwMode="auto">
          <a:xfrm>
            <a:off x="7556222" y="5470525"/>
            <a:ext cx="1084263" cy="661988"/>
          </a:xfrm>
          <a:prstGeom prst="flowChartConnector">
            <a:avLst/>
          </a:prstGeom>
          <a:noFill/>
          <a:ln w="66675">
            <a:solidFill>
              <a:srgbClr val="FF0000"/>
            </a:solidFill>
            <a:round/>
            <a:headEnd/>
            <a:tailEnd/>
          </a:ln>
        </p:spPr>
        <p:txBody>
          <a:bodyPr/>
          <a:lstStyle/>
          <a:p>
            <a:pPr algn="ctr" defTabSz="914400"/>
            <a:endParaRPr lang="en-US" sz="2800" b="1" dirty="0"/>
          </a:p>
        </p:txBody>
      </p:sp>
      <p:sp>
        <p:nvSpPr>
          <p:cNvPr id="8" name="Title 5"/>
          <p:cNvSpPr txBox="1">
            <a:spLocks/>
          </p:cNvSpPr>
          <p:nvPr/>
        </p:nvSpPr>
        <p:spPr bwMode="auto">
          <a:xfrm>
            <a:off x="533400" y="8826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normAutofit/>
          </a:bodyPr>
          <a:lstStyle/>
          <a:p>
            <a:pPr eaLnBrk="1" hangingPunct="1">
              <a:defRPr/>
            </a:pPr>
            <a:r>
              <a:rPr lang="en-US" dirty="0"/>
              <a:t>Refrigerator Calculation</a:t>
            </a:r>
          </a:p>
        </p:txBody>
      </p:sp>
      <p:sp>
        <p:nvSpPr>
          <p:cNvPr id="47107" name="Rectangle 3"/>
          <p:cNvSpPr>
            <a:spLocks noChangeArrowheads="1"/>
          </p:cNvSpPr>
          <p:nvPr/>
        </p:nvSpPr>
        <p:spPr bwMode="auto">
          <a:xfrm>
            <a:off x="390525" y="1409700"/>
            <a:ext cx="8382000" cy="4368800"/>
          </a:xfrm>
          <a:prstGeom prst="rect">
            <a:avLst/>
          </a:prstGeom>
          <a:noFill/>
          <a:ln w="9525">
            <a:noFill/>
            <a:miter lim="800000"/>
            <a:headEnd/>
            <a:tailEnd/>
          </a:ln>
        </p:spPr>
        <p:txBody>
          <a:bodyPr lIns="92075" tIns="46038" rIns="92075" bIns="46038"/>
          <a:lstStyle/>
          <a:p>
            <a:pPr eaLnBrk="0" hangingPunct="0">
              <a:spcBef>
                <a:spcPct val="20000"/>
              </a:spcBef>
            </a:pPr>
            <a:r>
              <a:rPr lang="en-US" sz="2400" dirty="0"/>
              <a:t>If existing refrigerator is metered, assuming typical </a:t>
            </a:r>
            <a:br>
              <a:rPr lang="en-US" sz="2400" dirty="0"/>
            </a:br>
            <a:r>
              <a:rPr lang="en-US" sz="2400" dirty="0"/>
              <a:t>ambient temperature during metering, kWh/year =</a:t>
            </a:r>
          </a:p>
          <a:p>
            <a:pPr eaLnBrk="0" hangingPunct="0">
              <a:lnSpc>
                <a:spcPct val="90000"/>
              </a:lnSpc>
              <a:spcBef>
                <a:spcPct val="20000"/>
              </a:spcBef>
              <a:buFontTx/>
              <a:buChar char="•"/>
            </a:pPr>
            <a:endParaRPr lang="en-US" sz="2800" b="1" dirty="0"/>
          </a:p>
          <a:p>
            <a:pPr eaLnBrk="0" hangingPunct="0">
              <a:lnSpc>
                <a:spcPct val="90000"/>
              </a:lnSpc>
              <a:spcBef>
                <a:spcPct val="20000"/>
              </a:spcBef>
              <a:buFontTx/>
              <a:buChar char="•"/>
            </a:pPr>
            <a:endParaRPr lang="en-US" sz="2800" b="1" dirty="0"/>
          </a:p>
          <a:p>
            <a:pPr eaLnBrk="0" hangingPunct="0">
              <a:lnSpc>
                <a:spcPct val="90000"/>
              </a:lnSpc>
              <a:spcBef>
                <a:spcPct val="20000"/>
              </a:spcBef>
              <a:buFontTx/>
              <a:buChar char="•"/>
            </a:pPr>
            <a:endParaRPr lang="en-US" sz="2800" b="1" dirty="0"/>
          </a:p>
          <a:p>
            <a:pPr eaLnBrk="0" hangingPunct="0">
              <a:lnSpc>
                <a:spcPct val="90000"/>
              </a:lnSpc>
              <a:spcBef>
                <a:spcPct val="20000"/>
              </a:spcBef>
              <a:buFontTx/>
              <a:buChar char="•"/>
            </a:pPr>
            <a:endParaRPr lang="en-US" sz="2800" b="1" dirty="0"/>
          </a:p>
          <a:p>
            <a:pPr eaLnBrk="0" hangingPunct="0">
              <a:lnSpc>
                <a:spcPct val="90000"/>
              </a:lnSpc>
              <a:spcBef>
                <a:spcPct val="20000"/>
              </a:spcBef>
            </a:pPr>
            <a:endParaRPr lang="en-US" sz="2800" b="1" dirty="0"/>
          </a:p>
          <a:p>
            <a:pPr marL="365760" indent="-365760" eaLnBrk="0" hangingPunct="0">
              <a:spcBef>
                <a:spcPts val="600"/>
              </a:spcBef>
              <a:spcAft>
                <a:spcPts val="600"/>
              </a:spcAft>
              <a:buClr>
                <a:schemeClr val="tx1"/>
              </a:buClr>
              <a:buFont typeface="Arial"/>
              <a:buChar char="•"/>
            </a:pPr>
            <a:r>
              <a:rPr lang="en-US" sz="2400" dirty="0"/>
              <a:t>0.882 is a factor to adjust estimated energy usage </a:t>
            </a:r>
            <a:br>
              <a:rPr lang="en-US" sz="2400" dirty="0"/>
            </a:br>
            <a:r>
              <a:rPr lang="en-US" sz="2400" dirty="0"/>
              <a:t>since the crew asks the client not to open and close </a:t>
            </a:r>
            <a:br>
              <a:rPr lang="en-US" sz="2400" dirty="0"/>
            </a:br>
            <a:r>
              <a:rPr lang="en-US" sz="2400" dirty="0"/>
              <a:t>the refrigerator during metering.</a:t>
            </a:r>
          </a:p>
          <a:p>
            <a:pPr eaLnBrk="0" hangingPunct="0">
              <a:lnSpc>
                <a:spcPct val="90000"/>
              </a:lnSpc>
              <a:spcBef>
                <a:spcPct val="20000"/>
              </a:spcBef>
            </a:pPr>
            <a:endParaRPr lang="en-US" sz="1100" dirty="0">
              <a:solidFill>
                <a:srgbClr val="404040"/>
              </a:solidFill>
            </a:endParaRPr>
          </a:p>
          <a:p>
            <a:pPr algn="r" eaLnBrk="0" hangingPunct="0">
              <a:lnSpc>
                <a:spcPct val="90000"/>
              </a:lnSpc>
              <a:spcBef>
                <a:spcPct val="20000"/>
              </a:spcBef>
            </a:pPr>
            <a:r>
              <a:rPr lang="en-US" sz="1100" i="1" dirty="0">
                <a:solidFill>
                  <a:srgbClr val="50565C"/>
                </a:solidFill>
              </a:rPr>
              <a:t>Source: John Proctor</a:t>
            </a:r>
          </a:p>
          <a:p>
            <a:pPr eaLnBrk="0" hangingPunct="0">
              <a:lnSpc>
                <a:spcPct val="90000"/>
              </a:lnSpc>
              <a:spcBef>
                <a:spcPct val="20000"/>
              </a:spcBef>
              <a:buFontTx/>
              <a:buChar char="•"/>
            </a:pPr>
            <a:endParaRPr lang="en-US" sz="2800" b="1" dirty="0">
              <a:solidFill>
                <a:srgbClr val="003366"/>
              </a:solidFill>
            </a:endParaRPr>
          </a:p>
        </p:txBody>
      </p:sp>
      <p:grpSp>
        <p:nvGrpSpPr>
          <p:cNvPr id="47110" name="Group 22"/>
          <p:cNvGrpSpPr>
            <a:grpSpLocks/>
          </p:cNvGrpSpPr>
          <p:nvPr/>
        </p:nvGrpSpPr>
        <p:grpSpPr bwMode="auto">
          <a:xfrm>
            <a:off x="609600" y="2403475"/>
            <a:ext cx="7988300" cy="2057400"/>
            <a:chOff x="609600" y="2275857"/>
            <a:chExt cx="7988300" cy="2057400"/>
          </a:xfrm>
        </p:grpSpPr>
        <p:sp>
          <p:nvSpPr>
            <p:cNvPr id="23" name="Rounded Rectangle 22"/>
            <p:cNvSpPr>
              <a:spLocks noChangeArrowheads="1"/>
            </p:cNvSpPr>
            <p:nvPr/>
          </p:nvSpPr>
          <p:spPr bwMode="auto">
            <a:xfrm>
              <a:off x="609600" y="2275857"/>
              <a:ext cx="7988300" cy="2057400"/>
            </a:xfrm>
            <a:prstGeom prst="roundRect">
              <a:avLst>
                <a:gd name="adj" fmla="val 16667"/>
              </a:avLst>
            </a:prstGeom>
            <a:solidFill>
              <a:srgbClr val="FFFFFF"/>
            </a:solidFill>
            <a:ln w="3175">
              <a:solidFill>
                <a:srgbClr val="E6E6E6"/>
              </a:solidFill>
              <a:round/>
              <a:headEnd/>
              <a:tailEnd/>
            </a:ln>
            <a:effectLst>
              <a:outerShdw dist="38100" dir="2700000" rotWithShape="0">
                <a:srgbClr val="808080">
                  <a:alpha val="42998"/>
                </a:srgbClr>
              </a:outerShdw>
            </a:effectLst>
          </p:spPr>
          <p:txBody>
            <a:bodyPr lIns="274320" tIns="137160"/>
            <a:lstStyle/>
            <a:p>
              <a:pPr fontAlgn="auto">
                <a:spcBef>
                  <a:spcPts val="0"/>
                </a:spcBef>
                <a:spcAft>
                  <a:spcPts val="0"/>
                </a:spcAft>
                <a:defRPr/>
              </a:pPr>
              <a:endParaRPr lang="en-US" sz="2400" baseline="30000" dirty="0">
                <a:solidFill>
                  <a:srgbClr val="00A4E4"/>
                </a:solidFill>
                <a:latin typeface="Arial" pitchFamily="-111" charset="0"/>
                <a:ea typeface="+mn-ea"/>
              </a:endParaRPr>
            </a:p>
          </p:txBody>
        </p:sp>
        <p:grpSp>
          <p:nvGrpSpPr>
            <p:cNvPr id="47112" name="Group 5"/>
            <p:cNvGrpSpPr>
              <a:grpSpLocks/>
            </p:cNvGrpSpPr>
            <p:nvPr/>
          </p:nvGrpSpPr>
          <p:grpSpPr bwMode="auto">
            <a:xfrm>
              <a:off x="647940" y="2562109"/>
              <a:ext cx="7945285" cy="1593346"/>
              <a:chOff x="358" y="2448"/>
              <a:chExt cx="4559" cy="786"/>
            </a:xfrm>
          </p:grpSpPr>
          <p:grpSp>
            <p:nvGrpSpPr>
              <p:cNvPr id="47113" name="Group 6"/>
              <p:cNvGrpSpPr>
                <a:grpSpLocks/>
              </p:cNvGrpSpPr>
              <p:nvPr/>
            </p:nvGrpSpPr>
            <p:grpSpPr bwMode="auto">
              <a:xfrm>
                <a:off x="358" y="2448"/>
                <a:ext cx="4559" cy="384"/>
                <a:chOff x="358" y="2448"/>
                <a:chExt cx="4559" cy="384"/>
              </a:xfrm>
            </p:grpSpPr>
            <p:sp>
              <p:nvSpPr>
                <p:cNvPr id="47116" name="Text Box 7"/>
                <p:cNvSpPr txBox="1">
                  <a:spLocks noChangeArrowheads="1"/>
                </p:cNvSpPr>
                <p:nvPr/>
              </p:nvSpPr>
              <p:spPr bwMode="auto">
                <a:xfrm>
                  <a:off x="358" y="2448"/>
                  <a:ext cx="2064" cy="384"/>
                </a:xfrm>
                <a:prstGeom prst="rect">
                  <a:avLst/>
                </a:prstGeom>
                <a:noFill/>
                <a:ln w="12700" cap="sq">
                  <a:noFill/>
                  <a:miter lim="800000"/>
                  <a:headEnd type="none" w="sm" len="sm"/>
                  <a:tailEnd type="none" w="sm" len="sm"/>
                </a:ln>
              </p:spPr>
              <p:txBody>
                <a:bodyPr>
                  <a:spAutoFit/>
                </a:bodyPr>
                <a:lstStyle/>
                <a:p>
                  <a:pPr algn="ctr" eaLnBrk="0" hangingPunct="0">
                    <a:spcBef>
                      <a:spcPct val="20000"/>
                    </a:spcBef>
                    <a:spcAft>
                      <a:spcPts val="600"/>
                    </a:spcAft>
                  </a:pPr>
                  <a:r>
                    <a:rPr kumimoji="1" lang="en-US" b="1" dirty="0">
                      <a:solidFill>
                        <a:srgbClr val="528FBA"/>
                      </a:solidFill>
                    </a:rPr>
                    <a:t>Metered usage (kWh)</a:t>
                  </a:r>
                </a:p>
                <a:p>
                  <a:pPr algn="ctr" eaLnBrk="0" hangingPunct="0">
                    <a:spcBef>
                      <a:spcPct val="20000"/>
                    </a:spcBef>
                    <a:spcAft>
                      <a:spcPts val="600"/>
                    </a:spcAft>
                  </a:pPr>
                  <a:r>
                    <a:rPr kumimoji="1" lang="en-US" b="1" dirty="0">
                      <a:solidFill>
                        <a:srgbClr val="528FBA"/>
                      </a:solidFill>
                    </a:rPr>
                    <a:t>Metering Duration (minutes)</a:t>
                  </a:r>
                  <a:endParaRPr lang="en-US" dirty="0">
                    <a:solidFill>
                      <a:srgbClr val="528FBA"/>
                    </a:solidFill>
                  </a:endParaRPr>
                </a:p>
              </p:txBody>
            </p:sp>
            <p:grpSp>
              <p:nvGrpSpPr>
                <p:cNvPr id="47117" name="Group 28"/>
                <p:cNvGrpSpPr>
                  <a:grpSpLocks/>
                </p:cNvGrpSpPr>
                <p:nvPr/>
              </p:nvGrpSpPr>
              <p:grpSpPr bwMode="auto">
                <a:xfrm>
                  <a:off x="511" y="2492"/>
                  <a:ext cx="4406" cy="312"/>
                  <a:chOff x="-1217" y="3449"/>
                  <a:chExt cx="4406" cy="312"/>
                </a:xfrm>
              </p:grpSpPr>
              <p:grpSp>
                <p:nvGrpSpPr>
                  <p:cNvPr id="47118" name="Group 29"/>
                  <p:cNvGrpSpPr>
                    <a:grpSpLocks/>
                  </p:cNvGrpSpPr>
                  <p:nvPr/>
                </p:nvGrpSpPr>
                <p:grpSpPr bwMode="auto">
                  <a:xfrm>
                    <a:off x="624" y="3449"/>
                    <a:ext cx="1260" cy="312"/>
                    <a:chOff x="624" y="3449"/>
                    <a:chExt cx="1260" cy="312"/>
                  </a:xfrm>
                </p:grpSpPr>
                <p:sp>
                  <p:nvSpPr>
                    <p:cNvPr id="47125" name="Text Box 10"/>
                    <p:cNvSpPr txBox="1">
                      <a:spLocks noChangeArrowheads="1"/>
                    </p:cNvSpPr>
                    <p:nvPr/>
                  </p:nvSpPr>
                  <p:spPr bwMode="auto">
                    <a:xfrm>
                      <a:off x="624" y="3449"/>
                      <a:ext cx="746" cy="258"/>
                    </a:xfrm>
                    <a:prstGeom prst="rect">
                      <a:avLst/>
                    </a:prstGeom>
                    <a:noFill/>
                    <a:ln w="12700" cap="sq">
                      <a:noFill/>
                      <a:miter lim="800000"/>
                      <a:headEnd type="none" w="sm" len="sm"/>
                      <a:tailEnd type="none" w="sm" len="sm"/>
                    </a:ln>
                  </p:spPr>
                  <p:txBody>
                    <a:bodyPr>
                      <a:spAutoFit/>
                    </a:bodyPr>
                    <a:lstStyle/>
                    <a:p>
                      <a:pPr eaLnBrk="0" hangingPunct="0"/>
                      <a:r>
                        <a:rPr lang="en-US" sz="2800" b="1" dirty="0">
                          <a:solidFill>
                            <a:srgbClr val="528FBA"/>
                          </a:solidFill>
                        </a:rPr>
                        <a:t>x  60</a:t>
                      </a:r>
                    </a:p>
                  </p:txBody>
                </p:sp>
                <p:sp>
                  <p:nvSpPr>
                    <p:cNvPr id="47127" name="Text Box 12"/>
                    <p:cNvSpPr txBox="1">
                      <a:spLocks noChangeArrowheads="1"/>
                    </p:cNvSpPr>
                    <p:nvPr/>
                  </p:nvSpPr>
                  <p:spPr bwMode="auto">
                    <a:xfrm>
                      <a:off x="1068" y="3452"/>
                      <a:ext cx="816" cy="309"/>
                    </a:xfrm>
                    <a:prstGeom prst="rect">
                      <a:avLst/>
                    </a:prstGeom>
                    <a:noFill/>
                    <a:ln w="12700" cap="sq">
                      <a:noFill/>
                      <a:miter lim="800000"/>
                      <a:headEnd type="none" w="sm" len="sm"/>
                      <a:tailEnd type="none" w="sm" len="sm"/>
                    </a:ln>
                  </p:spPr>
                  <p:txBody>
                    <a:bodyPr>
                      <a:spAutoFit/>
                    </a:bodyPr>
                    <a:lstStyle/>
                    <a:p>
                      <a:pPr algn="ctr" eaLnBrk="0" hangingPunct="0">
                        <a:lnSpc>
                          <a:spcPct val="85000"/>
                        </a:lnSpc>
                        <a:spcBef>
                          <a:spcPct val="20000"/>
                        </a:spcBef>
                      </a:pPr>
                      <a:r>
                        <a:rPr kumimoji="1" lang="en-US" b="1" dirty="0">
                          <a:solidFill>
                            <a:srgbClr val="528FBA"/>
                          </a:solidFill>
                        </a:rPr>
                        <a:t>minutes</a:t>
                      </a:r>
                    </a:p>
                    <a:p>
                      <a:pPr algn="ctr" eaLnBrk="0" hangingPunct="0">
                        <a:lnSpc>
                          <a:spcPct val="85000"/>
                        </a:lnSpc>
                        <a:spcBef>
                          <a:spcPct val="20000"/>
                        </a:spcBef>
                      </a:pPr>
                      <a:r>
                        <a:rPr kumimoji="1" lang="en-US" b="1" dirty="0">
                          <a:solidFill>
                            <a:srgbClr val="528FBA"/>
                          </a:solidFill>
                        </a:rPr>
                        <a:t>hour</a:t>
                      </a:r>
                      <a:endParaRPr lang="en-US" dirty="0">
                        <a:solidFill>
                          <a:srgbClr val="528FBA"/>
                        </a:solidFill>
                      </a:endParaRPr>
                    </a:p>
                  </p:txBody>
                </p:sp>
              </p:grpSp>
              <p:grpSp>
                <p:nvGrpSpPr>
                  <p:cNvPr id="47119" name="Group 14"/>
                  <p:cNvGrpSpPr>
                    <a:grpSpLocks/>
                  </p:cNvGrpSpPr>
                  <p:nvPr/>
                </p:nvGrpSpPr>
                <p:grpSpPr bwMode="auto">
                  <a:xfrm>
                    <a:off x="-1217" y="3449"/>
                    <a:ext cx="4406" cy="309"/>
                    <a:chOff x="-1313" y="3452"/>
                    <a:chExt cx="4406" cy="309"/>
                  </a:xfrm>
                </p:grpSpPr>
                <p:grpSp>
                  <p:nvGrpSpPr>
                    <p:cNvPr id="47120" name="Group 15"/>
                    <p:cNvGrpSpPr>
                      <a:grpSpLocks/>
                    </p:cNvGrpSpPr>
                    <p:nvPr/>
                  </p:nvGrpSpPr>
                  <p:grpSpPr bwMode="auto">
                    <a:xfrm>
                      <a:off x="-1313" y="3452"/>
                      <a:ext cx="4406" cy="309"/>
                      <a:chOff x="-1409" y="3500"/>
                      <a:chExt cx="4406" cy="309"/>
                    </a:xfrm>
                  </p:grpSpPr>
                  <p:sp>
                    <p:nvSpPr>
                      <p:cNvPr id="47122" name="Text Box 16"/>
                      <p:cNvSpPr txBox="1">
                        <a:spLocks noChangeArrowheads="1"/>
                      </p:cNvSpPr>
                      <p:nvPr/>
                    </p:nvSpPr>
                    <p:spPr bwMode="auto">
                      <a:xfrm>
                        <a:off x="2181" y="3500"/>
                        <a:ext cx="816" cy="309"/>
                      </a:xfrm>
                      <a:prstGeom prst="rect">
                        <a:avLst/>
                      </a:prstGeom>
                      <a:noFill/>
                      <a:ln w="12700" cap="sq">
                        <a:noFill/>
                        <a:miter lim="800000"/>
                        <a:headEnd type="none" w="sm" len="sm"/>
                        <a:tailEnd type="none" w="sm" len="sm"/>
                      </a:ln>
                    </p:spPr>
                    <p:txBody>
                      <a:bodyPr>
                        <a:spAutoFit/>
                      </a:bodyPr>
                      <a:lstStyle/>
                      <a:p>
                        <a:pPr algn="ctr" eaLnBrk="0" hangingPunct="0">
                          <a:lnSpc>
                            <a:spcPct val="85000"/>
                          </a:lnSpc>
                          <a:spcBef>
                            <a:spcPct val="20000"/>
                          </a:spcBef>
                        </a:pPr>
                        <a:r>
                          <a:rPr kumimoji="1" lang="en-US" b="1" dirty="0">
                            <a:solidFill>
                              <a:srgbClr val="528FBA"/>
                            </a:solidFill>
                          </a:rPr>
                          <a:t>hours</a:t>
                        </a:r>
                      </a:p>
                      <a:p>
                        <a:pPr algn="ctr" eaLnBrk="0" hangingPunct="0">
                          <a:lnSpc>
                            <a:spcPct val="85000"/>
                          </a:lnSpc>
                          <a:spcBef>
                            <a:spcPct val="20000"/>
                          </a:spcBef>
                        </a:pPr>
                        <a:r>
                          <a:rPr kumimoji="1" lang="en-US" b="1" dirty="0">
                            <a:solidFill>
                              <a:srgbClr val="528FBA"/>
                            </a:solidFill>
                          </a:rPr>
                          <a:t>year</a:t>
                        </a:r>
                        <a:endParaRPr lang="en-US" dirty="0">
                          <a:solidFill>
                            <a:srgbClr val="528FBA"/>
                          </a:solidFill>
                        </a:endParaRPr>
                      </a:p>
                    </p:txBody>
                  </p:sp>
                  <p:sp>
                    <p:nvSpPr>
                      <p:cNvPr id="47123" name="Line 17"/>
                      <p:cNvSpPr>
                        <a:spLocks noChangeShapeType="1"/>
                      </p:cNvSpPr>
                      <p:nvPr/>
                    </p:nvSpPr>
                    <p:spPr bwMode="auto">
                      <a:xfrm flipV="1">
                        <a:off x="2394" y="3662"/>
                        <a:ext cx="384" cy="0"/>
                      </a:xfrm>
                      <a:prstGeom prst="line">
                        <a:avLst/>
                      </a:prstGeom>
                      <a:noFill/>
                      <a:ln w="19050" cap="sq">
                        <a:solidFill>
                          <a:srgbClr val="528FBA"/>
                        </a:solidFill>
                        <a:round/>
                        <a:headEnd type="none" w="sm" len="sm"/>
                        <a:tailEnd type="none" w="sm" len="sm"/>
                      </a:ln>
                    </p:spPr>
                    <p:txBody>
                      <a:bodyPr/>
                      <a:lstStyle/>
                      <a:p>
                        <a:endParaRPr lang="en-US" dirty="0"/>
                      </a:p>
                    </p:txBody>
                  </p:sp>
                  <p:sp>
                    <p:nvSpPr>
                      <p:cNvPr id="47124" name="Line 17"/>
                      <p:cNvSpPr>
                        <a:spLocks noChangeShapeType="1"/>
                      </p:cNvSpPr>
                      <p:nvPr/>
                    </p:nvSpPr>
                    <p:spPr bwMode="auto">
                      <a:xfrm flipV="1">
                        <a:off x="-1409" y="3662"/>
                        <a:ext cx="1767" cy="0"/>
                      </a:xfrm>
                      <a:prstGeom prst="line">
                        <a:avLst/>
                      </a:prstGeom>
                      <a:noFill/>
                      <a:ln w="19050" cap="sq">
                        <a:solidFill>
                          <a:srgbClr val="528FBA"/>
                        </a:solidFill>
                        <a:round/>
                        <a:headEnd type="none" w="sm" len="sm"/>
                        <a:tailEnd type="none" w="sm" len="sm"/>
                      </a:ln>
                    </p:spPr>
                    <p:txBody>
                      <a:bodyPr/>
                      <a:lstStyle/>
                      <a:p>
                        <a:endParaRPr lang="en-US" dirty="0"/>
                      </a:p>
                    </p:txBody>
                  </p:sp>
                </p:grpSp>
                <p:sp>
                  <p:nvSpPr>
                    <p:cNvPr id="47121" name="Text Box 18"/>
                    <p:cNvSpPr txBox="1">
                      <a:spLocks noChangeArrowheads="1"/>
                    </p:cNvSpPr>
                    <p:nvPr/>
                  </p:nvSpPr>
                  <p:spPr bwMode="auto">
                    <a:xfrm>
                      <a:off x="1703" y="3456"/>
                      <a:ext cx="803" cy="258"/>
                    </a:xfrm>
                    <a:prstGeom prst="rect">
                      <a:avLst/>
                    </a:prstGeom>
                    <a:noFill/>
                    <a:ln w="12700" cap="sq">
                      <a:noFill/>
                      <a:miter lim="800000"/>
                      <a:headEnd type="none" w="sm" len="sm"/>
                      <a:tailEnd type="none" w="sm" len="sm"/>
                    </a:ln>
                  </p:spPr>
                  <p:txBody>
                    <a:bodyPr>
                      <a:spAutoFit/>
                    </a:bodyPr>
                    <a:lstStyle/>
                    <a:p>
                      <a:pPr eaLnBrk="0" hangingPunct="0"/>
                      <a:r>
                        <a:rPr lang="en-US" sz="2800" b="1" dirty="0">
                          <a:solidFill>
                            <a:srgbClr val="528FBA"/>
                          </a:solidFill>
                        </a:rPr>
                        <a:t>x 8,760</a:t>
                      </a:r>
                    </a:p>
                  </p:txBody>
                </p:sp>
              </p:grpSp>
            </p:grpSp>
          </p:grpSp>
          <p:sp>
            <p:nvSpPr>
              <p:cNvPr id="47114" name="Line 19"/>
              <p:cNvSpPr>
                <a:spLocks noChangeShapeType="1"/>
              </p:cNvSpPr>
              <p:nvPr/>
            </p:nvSpPr>
            <p:spPr bwMode="auto">
              <a:xfrm>
                <a:off x="511" y="2928"/>
                <a:ext cx="4187" cy="0"/>
              </a:xfrm>
              <a:prstGeom prst="line">
                <a:avLst/>
              </a:prstGeom>
              <a:noFill/>
              <a:ln w="28575" cap="sq">
                <a:solidFill>
                  <a:srgbClr val="528FBA"/>
                </a:solidFill>
                <a:round/>
                <a:headEnd type="none" w="sm" len="sm"/>
                <a:tailEnd type="none" w="sm" len="sm"/>
              </a:ln>
            </p:spPr>
            <p:txBody>
              <a:bodyPr/>
              <a:lstStyle/>
              <a:p>
                <a:endParaRPr lang="en-US" dirty="0"/>
              </a:p>
            </p:txBody>
          </p:sp>
          <p:sp>
            <p:nvSpPr>
              <p:cNvPr id="47115" name="Text Box 20"/>
              <p:cNvSpPr txBox="1">
                <a:spLocks noChangeArrowheads="1"/>
              </p:cNvSpPr>
              <p:nvPr/>
            </p:nvSpPr>
            <p:spPr bwMode="auto">
              <a:xfrm>
                <a:off x="2256" y="2976"/>
                <a:ext cx="678" cy="258"/>
              </a:xfrm>
              <a:prstGeom prst="rect">
                <a:avLst/>
              </a:prstGeom>
              <a:noFill/>
              <a:ln w="12700" cap="sq">
                <a:noFill/>
                <a:miter lim="800000"/>
                <a:headEnd type="none" w="sm" len="sm"/>
                <a:tailEnd type="none" w="sm" len="sm"/>
              </a:ln>
            </p:spPr>
            <p:txBody>
              <a:bodyPr>
                <a:spAutoFit/>
              </a:bodyPr>
              <a:lstStyle/>
              <a:p>
                <a:pPr eaLnBrk="0" hangingPunct="0"/>
                <a:r>
                  <a:rPr lang="en-US" sz="2800" b="1" dirty="0">
                    <a:solidFill>
                      <a:srgbClr val="528FBA"/>
                    </a:solidFill>
                  </a:rPr>
                  <a:t>0.882</a:t>
                </a:r>
              </a:p>
            </p:txBody>
          </p:sp>
        </p:grpSp>
      </p:grpSp>
      <p:sp>
        <p:nvSpPr>
          <p:cNvPr id="25" name="Title 5"/>
          <p:cNvSpPr txBox="1">
            <a:spLocks/>
          </p:cNvSpPr>
          <p:nvPr/>
        </p:nvSpPr>
        <p:spPr bwMode="auto">
          <a:xfrm>
            <a:off x="546100" y="8826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
        <p:nvSpPr>
          <p:cNvPr id="24" name="Line 17"/>
          <p:cNvSpPr>
            <a:spLocks noChangeShapeType="1"/>
          </p:cNvSpPr>
          <p:nvPr/>
        </p:nvSpPr>
        <p:spPr bwMode="auto">
          <a:xfrm flipV="1">
            <a:off x="5160075" y="3107322"/>
            <a:ext cx="906964" cy="0"/>
          </a:xfrm>
          <a:prstGeom prst="line">
            <a:avLst/>
          </a:prstGeom>
          <a:noFill/>
          <a:ln w="19050" cap="sq">
            <a:solidFill>
              <a:srgbClr val="528FBA"/>
            </a:solidFill>
            <a:round/>
            <a:headEnd type="none" w="sm" len="sm"/>
            <a:tailEnd type="none" w="sm" len="sm"/>
          </a:ln>
        </p:spPr>
        <p:txBody>
          <a:bodyPr/>
          <a:lstStyle/>
          <a:p>
            <a:endParaRPr lang="en-US" dirty="0"/>
          </a:p>
        </p:txBody>
      </p:sp>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p:txBody>
          <a:bodyPr/>
          <a:lstStyle/>
          <a:p>
            <a:pPr marL="463550" indent="-292100" eaLnBrk="1" hangingPunct="1">
              <a:lnSpc>
                <a:spcPct val="90000"/>
              </a:lnSpc>
            </a:pPr>
            <a:r>
              <a:rPr lang="en-US" sz="2400" dirty="0" smtClean="0">
                <a:ea typeface="ＭＳ Ｐゴシック" charset="-128"/>
              </a:rPr>
              <a:t>It is not always possible to meter the refrigerator.</a:t>
            </a:r>
          </a:p>
          <a:p>
            <a:pPr marL="914400" lvl="1" indent="-341313" eaLnBrk="1" hangingPunct="1">
              <a:lnSpc>
                <a:spcPct val="90000"/>
              </a:lnSpc>
              <a:buFont typeface="Courier New" pitchFamily="49" charset="0"/>
              <a:buChar char="o"/>
            </a:pPr>
            <a:r>
              <a:rPr lang="en-US" sz="2400" dirty="0" smtClean="0">
                <a:ea typeface="ＭＳ Ｐゴシック" charset="-128"/>
              </a:rPr>
              <a:t>Cannot move fridge without damaging floor</a:t>
            </a:r>
          </a:p>
          <a:p>
            <a:pPr marL="914400" lvl="1" indent="-341313" eaLnBrk="1" hangingPunct="1">
              <a:lnSpc>
                <a:spcPct val="90000"/>
              </a:lnSpc>
              <a:buFont typeface="Courier New" pitchFamily="49" charset="0"/>
              <a:buChar char="o"/>
            </a:pPr>
            <a:r>
              <a:rPr lang="en-US" sz="2400" dirty="0" smtClean="0">
                <a:ea typeface="ＭＳ Ｐゴシック" charset="-128"/>
              </a:rPr>
              <a:t>Difficult access due to cabinets, furniture, stove, etc.</a:t>
            </a:r>
          </a:p>
          <a:p>
            <a:pPr marL="914400" lvl="1" indent="-341313" eaLnBrk="1" hangingPunct="1">
              <a:lnSpc>
                <a:spcPct val="90000"/>
              </a:lnSpc>
              <a:buFont typeface="Courier New" pitchFamily="49" charset="0"/>
              <a:buChar char="o"/>
            </a:pPr>
            <a:r>
              <a:rPr lang="en-US" sz="2400" dirty="0" smtClean="0">
                <a:ea typeface="ＭＳ Ｐゴシック" charset="-128"/>
              </a:rPr>
              <a:t>Receptacle suspect</a:t>
            </a:r>
            <a:br>
              <a:rPr lang="en-US" sz="2400" dirty="0" smtClean="0">
                <a:ea typeface="ＭＳ Ｐゴシック" charset="-128"/>
              </a:rPr>
            </a:br>
            <a:endParaRPr lang="en-US" sz="2400" dirty="0" smtClean="0">
              <a:ea typeface="ＭＳ Ｐゴシック" charset="-128"/>
            </a:endParaRPr>
          </a:p>
          <a:p>
            <a:pPr marL="463550" indent="-292100" eaLnBrk="1" hangingPunct="1"/>
            <a:r>
              <a:rPr lang="en-US" sz="2400" dirty="0" smtClean="0">
                <a:ea typeface="ＭＳ Ｐゴシック" charset="-128"/>
              </a:rPr>
              <a:t>When metering is not possible, use Association of Home Appliance Manufacturers (AHAM) database for energy use of existing refrigerators.</a:t>
            </a:r>
          </a:p>
        </p:txBody>
      </p:sp>
      <p:sp>
        <p:nvSpPr>
          <p:cNvPr id="144386" name="Rectangle 2"/>
          <p:cNvSpPr>
            <a:spLocks noGrp="1" noChangeArrowheads="1"/>
          </p:cNvSpPr>
          <p:nvPr>
            <p:ph type="title"/>
          </p:nvPr>
        </p:nvSpPr>
        <p:spPr/>
        <p:txBody>
          <a:bodyPr>
            <a:normAutofit/>
          </a:bodyPr>
          <a:lstStyle/>
          <a:p>
            <a:pPr eaLnBrk="1" hangingPunct="1">
              <a:defRPr/>
            </a:pPr>
            <a:r>
              <a:rPr lang="en-US" dirty="0" smtClean="0">
                <a:ea typeface="ＭＳ Ｐゴシック" charset="-128"/>
              </a:rPr>
              <a:t>Can’t Always Meter</a:t>
            </a:r>
          </a:p>
        </p:txBody>
      </p:sp>
      <p:sp>
        <p:nvSpPr>
          <p:cNvPr id="6" name="Title 5"/>
          <p:cNvSpPr txBox="1">
            <a:spLocks/>
          </p:cNvSpPr>
          <p:nvPr/>
        </p:nvSpPr>
        <p:spPr bwMode="auto">
          <a:xfrm>
            <a:off x="533400" y="8826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4210050"/>
          <a:ext cx="8229600" cy="1860550"/>
        </p:xfrm>
        <a:graphic>
          <a:graphicData uri="http://schemas.openxmlformats.org/drawingml/2006/table">
            <a:tbl>
              <a:tblPr/>
              <a:tblGrid>
                <a:gridCol w="4114800"/>
                <a:gridCol w="4114800"/>
              </a:tblGrid>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Arial" pitchFamily="34" charset="0"/>
                          <a:ea typeface="ＭＳ Ｐゴシック" pitchFamily="-109" charset="-128"/>
                        </a:rPr>
                        <a:t>Refrigerator Age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Arial" pitchFamily="34" charset="0"/>
                          <a:ea typeface="ＭＳ Ｐゴシック" pitchFamily="-109" charset="-128"/>
                        </a:rPr>
                        <a:t>AHAM Energy Data is Inflated By: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pitchFamily="-109" charset="-128"/>
                        </a:rPr>
                        <a:t>Less than 5 years old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30196"/>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pitchFamily="-109" charset="-128"/>
                        </a:rPr>
                        <a:t>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30196"/>
                      </a:srgbClr>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pitchFamily="-109" charset="-128"/>
                        </a:rPr>
                        <a:t>5 to 10 years old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10196"/>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pitchFamily="-109" charset="-128"/>
                        </a:rPr>
                        <a:t>10%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10196"/>
                      </a:srgbClr>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pitchFamily="-109" charset="-128"/>
                        </a:rPr>
                        <a:t>10 to 15 years old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30196"/>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pitchFamily="-109" charset="-128"/>
                        </a:rPr>
                        <a:t>20%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30196"/>
                      </a:srgbClr>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pitchFamily="-109" charset="-128"/>
                        </a:rPr>
                        <a:t>More than 15 years old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9019"/>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pitchFamily="-109" charset="-128"/>
                        </a:rPr>
                        <a:t>30%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9019"/>
                      </a:srgbClr>
                    </a:solidFill>
                  </a:tcPr>
                </a:tc>
              </a:tr>
            </a:tbl>
          </a:graphicData>
        </a:graphic>
      </p:graphicFrame>
      <p:sp>
        <p:nvSpPr>
          <p:cNvPr id="2" name="Title 1"/>
          <p:cNvSpPr>
            <a:spLocks noGrp="1"/>
          </p:cNvSpPr>
          <p:nvPr>
            <p:ph type="title"/>
          </p:nvPr>
        </p:nvSpPr>
        <p:spPr/>
        <p:txBody>
          <a:bodyPr>
            <a:normAutofit/>
          </a:bodyPr>
          <a:lstStyle/>
          <a:p>
            <a:pPr eaLnBrk="1" hangingPunct="1">
              <a:defRPr/>
            </a:pPr>
            <a:r>
              <a:rPr lang="en-US" dirty="0" smtClean="0">
                <a:ea typeface="ＭＳ Ｐゴシック" pitchFamily="-109" charset="-128"/>
              </a:rPr>
              <a:t>Adjust for Age</a:t>
            </a:r>
          </a:p>
        </p:txBody>
      </p:sp>
      <p:sp>
        <p:nvSpPr>
          <p:cNvPr id="49175" name="Content Placeholder 2"/>
          <p:cNvSpPr txBox="1">
            <a:spLocks/>
          </p:cNvSpPr>
          <p:nvPr/>
        </p:nvSpPr>
        <p:spPr bwMode="auto">
          <a:xfrm>
            <a:off x="533400" y="1447800"/>
            <a:ext cx="8153400" cy="2173224"/>
          </a:xfrm>
          <a:prstGeom prst="rect">
            <a:avLst/>
          </a:prstGeom>
          <a:noFill/>
          <a:ln w="9525">
            <a:noFill/>
            <a:miter lim="800000"/>
            <a:headEnd/>
            <a:tailEnd/>
          </a:ln>
        </p:spPr>
        <p:txBody>
          <a:bodyPr lIns="0" tIns="0" rIns="0" bIns="0"/>
          <a:lstStyle/>
          <a:p>
            <a:pPr marL="463550" indent="-292100" defTabSz="914400">
              <a:spcBef>
                <a:spcPts val="1200"/>
              </a:spcBef>
              <a:buFontTx/>
              <a:buChar char="•"/>
            </a:pPr>
            <a:r>
              <a:rPr lang="en-US" sz="2400" dirty="0">
                <a:solidFill>
                  <a:srgbClr val="50565C"/>
                </a:solidFill>
              </a:rPr>
              <a:t>Refrigerator efficiency degrades between 1% and 2% </a:t>
            </a:r>
            <a:br>
              <a:rPr lang="en-US" sz="2400" dirty="0">
                <a:solidFill>
                  <a:srgbClr val="50565C"/>
                </a:solidFill>
              </a:rPr>
            </a:br>
            <a:r>
              <a:rPr lang="en-US" sz="2400" dirty="0">
                <a:solidFill>
                  <a:srgbClr val="50565C"/>
                </a:solidFill>
              </a:rPr>
              <a:t>per year of operation.</a:t>
            </a:r>
          </a:p>
          <a:p>
            <a:pPr marL="463550" indent="-292100" defTabSz="914400">
              <a:spcBef>
                <a:spcPts val="1200"/>
              </a:spcBef>
              <a:buFontTx/>
              <a:buChar char="•"/>
            </a:pPr>
            <a:r>
              <a:rPr lang="en-US" sz="2400" dirty="0">
                <a:solidFill>
                  <a:srgbClr val="50565C"/>
                </a:solidFill>
              </a:rPr>
              <a:t>NEAT tool accounts for this in audit.</a:t>
            </a:r>
          </a:p>
          <a:p>
            <a:pPr marL="463550" indent="-292100" defTabSz="914400">
              <a:spcBef>
                <a:spcPts val="1200"/>
              </a:spcBef>
              <a:buFontTx/>
              <a:buChar char="•"/>
            </a:pPr>
            <a:r>
              <a:rPr lang="en-US" sz="2400" dirty="0">
                <a:solidFill>
                  <a:srgbClr val="50565C"/>
                </a:solidFill>
              </a:rPr>
              <a:t>When using database instead of metering, correct </a:t>
            </a:r>
            <a:br>
              <a:rPr lang="en-US" sz="2400" dirty="0">
                <a:solidFill>
                  <a:srgbClr val="50565C"/>
                </a:solidFill>
              </a:rPr>
            </a:br>
            <a:r>
              <a:rPr lang="en-US" sz="2400" dirty="0">
                <a:solidFill>
                  <a:srgbClr val="50565C"/>
                </a:solidFill>
              </a:rPr>
              <a:t>for age of appliance.</a:t>
            </a:r>
          </a:p>
        </p:txBody>
      </p:sp>
      <p:sp>
        <p:nvSpPr>
          <p:cNvPr id="49176" name="Content Placeholder 2"/>
          <p:cNvSpPr txBox="1">
            <a:spLocks/>
          </p:cNvSpPr>
          <p:nvPr/>
        </p:nvSpPr>
        <p:spPr bwMode="auto">
          <a:xfrm>
            <a:off x="457200" y="3875845"/>
            <a:ext cx="8229600" cy="454025"/>
          </a:xfrm>
          <a:prstGeom prst="rect">
            <a:avLst/>
          </a:prstGeom>
          <a:noFill/>
          <a:ln w="9525">
            <a:noFill/>
            <a:miter lim="800000"/>
            <a:headEnd/>
            <a:tailEnd/>
          </a:ln>
        </p:spPr>
        <p:txBody>
          <a:bodyPr lIns="0" tIns="0" rIns="0" bIns="0"/>
          <a:lstStyle/>
          <a:p>
            <a:pPr algn="ctr"/>
            <a:r>
              <a:rPr lang="en-US" sz="2000" dirty="0"/>
              <a:t>NEAT Adjustments to AHAM Appliance Energy Data for Refrigerator Age</a:t>
            </a:r>
          </a:p>
        </p:txBody>
      </p:sp>
      <p:sp>
        <p:nvSpPr>
          <p:cNvPr id="8" name="Title 5"/>
          <p:cNvSpPr txBox="1">
            <a:spLocks/>
          </p:cNvSpPr>
          <p:nvPr/>
        </p:nvSpPr>
        <p:spPr bwMode="auto">
          <a:xfrm>
            <a:off x="533400" y="8826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9" descr="Chart: Energy use of a 15-cubic-foot Maytag refrigerator."/>
          <p:cNvPicPr>
            <a:picLocks noChangeAspect="1"/>
          </p:cNvPicPr>
          <p:nvPr/>
        </p:nvPicPr>
        <p:blipFill>
          <a:blip r:embed="rId3"/>
          <a:srcRect/>
          <a:stretch>
            <a:fillRect/>
          </a:stretch>
        </p:blipFill>
        <p:spPr bwMode="auto">
          <a:xfrm>
            <a:off x="1116013" y="1708150"/>
            <a:ext cx="6491287" cy="4291013"/>
          </a:xfrm>
          <a:prstGeom prst="rect">
            <a:avLst/>
          </a:prstGeom>
          <a:noFill/>
          <a:ln w="9525">
            <a:noFill/>
            <a:miter lim="800000"/>
            <a:headEnd/>
            <a:tailEnd/>
          </a:ln>
        </p:spPr>
      </p:pic>
      <p:sp>
        <p:nvSpPr>
          <p:cNvPr id="147458" name="Rectangle 2"/>
          <p:cNvSpPr>
            <a:spLocks noGrp="1" noChangeArrowheads="1"/>
          </p:cNvSpPr>
          <p:nvPr>
            <p:ph type="title"/>
          </p:nvPr>
        </p:nvSpPr>
        <p:spPr/>
        <p:txBody>
          <a:bodyPr>
            <a:normAutofit/>
          </a:bodyPr>
          <a:lstStyle/>
          <a:p>
            <a:pPr eaLnBrk="1" hangingPunct="1">
              <a:defRPr/>
            </a:pPr>
            <a:r>
              <a:rPr lang="en-US" dirty="0"/>
              <a:t>Control Settings Matter</a:t>
            </a:r>
          </a:p>
        </p:txBody>
      </p:sp>
      <p:sp>
        <p:nvSpPr>
          <p:cNvPr id="50180" name="Text Box 5"/>
          <p:cNvSpPr txBox="1">
            <a:spLocks noChangeArrowheads="1"/>
          </p:cNvSpPr>
          <p:nvPr/>
        </p:nvSpPr>
        <p:spPr bwMode="auto">
          <a:xfrm>
            <a:off x="5249863" y="6226969"/>
            <a:ext cx="3894137" cy="261938"/>
          </a:xfrm>
          <a:prstGeom prst="rect">
            <a:avLst/>
          </a:prstGeom>
          <a:noFill/>
          <a:ln w="12700" cap="sq">
            <a:noFill/>
            <a:miter lim="800000"/>
            <a:headEnd type="none" w="sm" len="sm"/>
            <a:tailEnd type="none" w="sm" len="sm"/>
          </a:ln>
        </p:spPr>
        <p:txBody>
          <a:bodyPr>
            <a:spAutoFit/>
          </a:bodyPr>
          <a:lstStyle/>
          <a:p>
            <a:pPr algn="r" eaLnBrk="0" hangingPunct="0"/>
            <a:r>
              <a:rPr lang="en-US" sz="1100" i="1" dirty="0">
                <a:solidFill>
                  <a:srgbClr val="50565C"/>
                </a:solidFill>
              </a:rPr>
              <a:t>Source: Larry Kinney, E Source, Boulder, CO, 2001</a:t>
            </a:r>
          </a:p>
        </p:txBody>
      </p:sp>
      <p:sp>
        <p:nvSpPr>
          <p:cNvPr id="50183" name="Rectangle 3"/>
          <p:cNvSpPr txBox="1">
            <a:spLocks noChangeArrowheads="1"/>
          </p:cNvSpPr>
          <p:nvPr/>
        </p:nvSpPr>
        <p:spPr bwMode="auto">
          <a:xfrm>
            <a:off x="623416" y="1474308"/>
            <a:ext cx="4673600" cy="457200"/>
          </a:xfrm>
          <a:prstGeom prst="rect">
            <a:avLst/>
          </a:prstGeom>
          <a:noFill/>
          <a:ln w="9525">
            <a:noFill/>
            <a:miter lim="800000"/>
            <a:headEnd/>
            <a:tailEnd/>
          </a:ln>
        </p:spPr>
        <p:txBody>
          <a:bodyPr lIns="0" tIns="0" rIns="0" bIns="0"/>
          <a:lstStyle/>
          <a:p>
            <a:pPr defTabSz="914400">
              <a:spcBef>
                <a:spcPts val="1200"/>
              </a:spcBef>
              <a:buClr>
                <a:srgbClr val="8DC63F"/>
              </a:buClr>
            </a:pPr>
            <a:r>
              <a:rPr lang="en-US" sz="2600" dirty="0">
                <a:solidFill>
                  <a:srgbClr val="000066"/>
                </a:solidFill>
              </a:rPr>
              <a:t>Energy Use of a 15 ft</a:t>
            </a:r>
            <a:r>
              <a:rPr lang="en-US" sz="2600" baseline="30000" dirty="0">
                <a:solidFill>
                  <a:srgbClr val="000066"/>
                </a:solidFill>
              </a:rPr>
              <a:t>3</a:t>
            </a:r>
            <a:r>
              <a:rPr lang="en-US" sz="2600" dirty="0">
                <a:solidFill>
                  <a:srgbClr val="000066"/>
                </a:solidFill>
              </a:rPr>
              <a:t> Maytag</a:t>
            </a:r>
          </a:p>
        </p:txBody>
      </p:sp>
      <p:sp>
        <p:nvSpPr>
          <p:cNvPr id="8" name="Title 5"/>
          <p:cNvSpPr txBox="1">
            <a:spLocks/>
          </p:cNvSpPr>
          <p:nvPr/>
        </p:nvSpPr>
        <p:spPr bwMode="auto">
          <a:xfrm>
            <a:off x="546100" y="8826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p:txBody>
          <a:bodyPr/>
          <a:lstStyle/>
          <a:p>
            <a:pPr eaLnBrk="1" hangingPunct="1">
              <a:spcAft>
                <a:spcPts val="1800"/>
              </a:spcAft>
            </a:pPr>
            <a:r>
              <a:rPr lang="en-US" sz="2400" dirty="0" smtClean="0">
                <a:ea typeface="ＭＳ Ｐゴシック" charset="-128"/>
              </a:rPr>
              <a:t>Replacement refrigerators must comply with UL 250.</a:t>
            </a:r>
          </a:p>
          <a:p>
            <a:pPr eaLnBrk="1" hangingPunct="1">
              <a:spcAft>
                <a:spcPts val="1800"/>
              </a:spcAft>
            </a:pPr>
            <a:r>
              <a:rPr lang="en-US" sz="2400" dirty="0" smtClean="0">
                <a:ea typeface="ＭＳ Ｐゴシック" charset="-128"/>
              </a:rPr>
              <a:t>Must properly dispose replaced units per Clean Air Act 1990, section 608, as amended by 40 CFR 82, 5/14/93.</a:t>
            </a:r>
          </a:p>
          <a:p>
            <a:pPr eaLnBrk="1" hangingPunct="1">
              <a:spcAft>
                <a:spcPts val="1800"/>
              </a:spcAft>
            </a:pPr>
            <a:r>
              <a:rPr lang="en-US" sz="2400" dirty="0" smtClean="0">
                <a:ea typeface="ＭＳ Ｐゴシック" charset="-128"/>
              </a:rPr>
              <a:t>Cost of disposal, if any, should be reflected in </a:t>
            </a:r>
            <a:br>
              <a:rPr lang="en-US" sz="2400" dirty="0" smtClean="0">
                <a:ea typeface="ＭＳ Ｐゴシック" charset="-128"/>
              </a:rPr>
            </a:br>
            <a:r>
              <a:rPr lang="en-US" sz="2400" dirty="0" smtClean="0">
                <a:ea typeface="ＭＳ Ｐゴシック" charset="-128"/>
              </a:rPr>
              <a:t>SIR calculation.</a:t>
            </a:r>
          </a:p>
        </p:txBody>
      </p:sp>
      <p:sp>
        <p:nvSpPr>
          <p:cNvPr id="151554" name="Rectangle 2"/>
          <p:cNvSpPr>
            <a:spLocks noGrp="1" noChangeArrowheads="1"/>
          </p:cNvSpPr>
          <p:nvPr>
            <p:ph type="title"/>
          </p:nvPr>
        </p:nvSpPr>
        <p:spPr/>
        <p:txBody>
          <a:bodyPr>
            <a:normAutofit/>
          </a:bodyPr>
          <a:lstStyle/>
          <a:p>
            <a:pPr eaLnBrk="1" hangingPunct="1">
              <a:defRPr/>
            </a:pPr>
            <a:r>
              <a:rPr lang="en-US" dirty="0"/>
              <a:t>Other Refrigerators Issues</a:t>
            </a:r>
          </a:p>
        </p:txBody>
      </p:sp>
      <p:sp>
        <p:nvSpPr>
          <p:cNvPr id="51204" name="Rectangle 4"/>
          <p:cNvSpPr>
            <a:spLocks noChangeArrowheads="1"/>
          </p:cNvSpPr>
          <p:nvPr/>
        </p:nvSpPr>
        <p:spPr bwMode="auto">
          <a:xfrm>
            <a:off x="685800" y="1981200"/>
            <a:ext cx="7772400" cy="4343400"/>
          </a:xfrm>
          <a:prstGeom prst="rect">
            <a:avLst/>
          </a:prstGeom>
          <a:noFill/>
          <a:ln w="9525">
            <a:noFill/>
            <a:miter lim="800000"/>
            <a:headEnd/>
            <a:tailEnd/>
          </a:ln>
        </p:spPr>
        <p:txBody>
          <a:bodyPr lIns="92075" tIns="46038" rIns="92075" bIns="46038"/>
          <a:lstStyle/>
          <a:p>
            <a:pPr marL="342900" indent="-342900" eaLnBrk="0" hangingPunct="0">
              <a:spcBef>
                <a:spcPct val="20000"/>
              </a:spcBef>
              <a:buFontTx/>
              <a:buChar char="•"/>
            </a:pPr>
            <a:endParaRPr lang="en-US" sz="3200" b="1" dirty="0">
              <a:latin typeface="WP MathA" charset="0"/>
            </a:endParaRPr>
          </a:p>
        </p:txBody>
      </p:sp>
      <p:sp>
        <p:nvSpPr>
          <p:cNvPr id="7" name="Title 5"/>
          <p:cNvSpPr txBox="1">
            <a:spLocks/>
          </p:cNvSpPr>
          <p:nvPr/>
        </p:nvSpPr>
        <p:spPr bwMode="auto">
          <a:xfrm>
            <a:off x="571500" y="8826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327991" y="1562100"/>
            <a:ext cx="8550965" cy="457200"/>
          </a:xfrm>
        </p:spPr>
        <p:txBody>
          <a:bodyPr>
            <a:noAutofit/>
          </a:bodyPr>
          <a:lstStyle/>
          <a:p>
            <a:pPr marL="0" indent="0" algn="ctr" eaLnBrk="1" hangingPunct="1">
              <a:buFontTx/>
              <a:buNone/>
            </a:pPr>
            <a:r>
              <a:rPr lang="en-US" sz="2600" dirty="0" smtClean="0">
                <a:solidFill>
                  <a:srgbClr val="000066"/>
                </a:solidFill>
                <a:ea typeface="ＭＳ Ｐゴシック" charset="-128"/>
              </a:rPr>
              <a:t>Even if replacement is not an option, </a:t>
            </a:r>
            <a:br>
              <a:rPr lang="en-US" sz="2600" dirty="0" smtClean="0">
                <a:solidFill>
                  <a:srgbClr val="000066"/>
                </a:solidFill>
                <a:ea typeface="ＭＳ Ｐゴシック" charset="-128"/>
              </a:rPr>
            </a:br>
            <a:r>
              <a:rPr lang="en-US" sz="2600" dirty="0" smtClean="0">
                <a:solidFill>
                  <a:srgbClr val="000066"/>
                </a:solidFill>
                <a:ea typeface="ＭＳ Ｐゴシック" charset="-128"/>
              </a:rPr>
              <a:t>some savings are possible</a:t>
            </a:r>
            <a:r>
              <a:rPr lang="en-US" dirty="0" smtClean="0">
                <a:solidFill>
                  <a:srgbClr val="000066"/>
                </a:solidFill>
                <a:ea typeface="ＭＳ Ｐゴシック" charset="-128"/>
              </a:rPr>
              <a:t>.</a:t>
            </a:r>
          </a:p>
        </p:txBody>
      </p:sp>
      <p:sp>
        <p:nvSpPr>
          <p:cNvPr id="122882" name="Rectangle 2"/>
          <p:cNvSpPr>
            <a:spLocks noGrp="1" noChangeArrowheads="1"/>
          </p:cNvSpPr>
          <p:nvPr>
            <p:ph type="title"/>
          </p:nvPr>
        </p:nvSpPr>
        <p:spPr/>
        <p:txBody>
          <a:bodyPr>
            <a:normAutofit/>
          </a:bodyPr>
          <a:lstStyle/>
          <a:p>
            <a:pPr eaLnBrk="1" hangingPunct="1">
              <a:defRPr/>
            </a:pPr>
            <a:r>
              <a:rPr lang="en-US" dirty="0" smtClean="0">
                <a:ea typeface="ＭＳ Ｐゴシック" pitchFamily="-109" charset="-128"/>
              </a:rPr>
              <a:t>Clean Refrigerator Coil</a:t>
            </a:r>
          </a:p>
        </p:txBody>
      </p:sp>
      <p:graphicFrame>
        <p:nvGraphicFramePr>
          <p:cNvPr id="122884" name="Group 4" descr="Graph showing refrigerator coil savings and average"/>
          <p:cNvGraphicFramePr>
            <a:graphicFrameLocks noGrp="1"/>
          </p:cNvGraphicFramePr>
          <p:nvPr>
            <p:extLst>
              <p:ext uri="{D42A27DB-BD31-4B8C-83A1-F6EECF244321}">
                <p14:modId xmlns:p14="http://schemas.microsoft.com/office/powerpoint/2010/main" val="3957149934"/>
              </p:ext>
            </p:extLst>
          </p:nvPr>
        </p:nvGraphicFramePr>
        <p:xfrm>
          <a:off x="564598" y="2477878"/>
          <a:ext cx="7848600" cy="2736850"/>
        </p:xfrm>
        <a:graphic>
          <a:graphicData uri="http://schemas.openxmlformats.org/drawingml/2006/table">
            <a:tbl>
              <a:tblPr/>
              <a:tblGrid>
                <a:gridCol w="2895600"/>
                <a:gridCol w="2438400"/>
                <a:gridCol w="2514600"/>
              </a:tblGrid>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FFFF"/>
                          </a:solidFill>
                          <a:effectLst/>
                          <a:latin typeface="Arial" pitchFamily="34" charset="0"/>
                          <a:ea typeface="ＭＳ Ｐゴシック" charset="-128"/>
                        </a:rPr>
                        <a:t>Average</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FFFF"/>
                          </a:solidFill>
                          <a:effectLst/>
                          <a:latin typeface="Arial" pitchFamily="34" charset="0"/>
                          <a:ea typeface="ＭＳ Ｐゴシック" charset="-128"/>
                        </a:rPr>
                        <a:t>High</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solidFill>
                  </a:tcPr>
                </a:tc>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404040"/>
                          </a:solidFill>
                          <a:effectLst/>
                          <a:latin typeface="Arial" pitchFamily="34" charset="0"/>
                          <a:ea typeface="ＭＳ Ｐゴシック" charset="-128"/>
                        </a:rPr>
                        <a:t>Energy Savings</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charset="-128"/>
                        </a:rPr>
                        <a:t>36 kWh/yr</a:t>
                      </a:r>
                      <a:endParaRPr kumimoji="0" lang="en-US" sz="1800" b="1" i="0" u="none" strike="noStrike" cap="none" normalizeH="0" baseline="0" dirty="0" smtClean="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charset="-128"/>
                        </a:rPr>
                        <a:t>200 kWh/yr</a:t>
                      </a:r>
                      <a:endParaRPr kumimoji="0" lang="en-US" sz="1800" b="1" i="0" u="none" strike="noStrike" cap="none" normalizeH="0" baseline="0" dirty="0" smtClean="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404040"/>
                          </a:solidFill>
                          <a:effectLst/>
                          <a:latin typeface="Arial" pitchFamily="34" charset="0"/>
                          <a:ea typeface="ＭＳ Ｐゴシック" charset="-128"/>
                        </a:rPr>
                        <a:t>$ Savings*</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14902"/>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charset="-128"/>
                        </a:rPr>
                        <a:t>$3.96/yr</a:t>
                      </a:r>
                      <a:endParaRPr kumimoji="0" lang="en-US" sz="1800" b="1" i="0" u="none" strike="noStrike" cap="none" normalizeH="0" baseline="0" dirty="0" smtClean="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14902"/>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charset="-128"/>
                        </a:rPr>
                        <a:t>$22.00/yr</a:t>
                      </a:r>
                      <a:endParaRPr kumimoji="0" lang="en-US" sz="1800" b="1" i="0" u="none" strike="noStrike" cap="none" normalizeH="0" baseline="0" dirty="0" smtClean="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14902"/>
                      </a:srgbClr>
                    </a:solidFill>
                  </a:tcPr>
                </a:tc>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404040"/>
                          </a:solidFill>
                          <a:effectLst/>
                          <a:latin typeface="Arial" pitchFamily="34" charset="0"/>
                          <a:ea typeface="ＭＳ Ｐゴシック" charset="-128"/>
                        </a:rPr>
                        <a:t>Frequency of </a:t>
                      </a:r>
                      <a:br>
                        <a:rPr kumimoji="0" lang="en-US" sz="1800" b="1" i="0" u="none" strike="noStrike" cap="none" normalizeH="0" baseline="0" dirty="0" smtClean="0">
                          <a:ln>
                            <a:noFill/>
                          </a:ln>
                          <a:solidFill>
                            <a:srgbClr val="404040"/>
                          </a:solidFill>
                          <a:effectLst/>
                          <a:latin typeface="Arial" pitchFamily="34" charset="0"/>
                          <a:ea typeface="ＭＳ Ｐゴシック" charset="-128"/>
                        </a:rPr>
                      </a:br>
                      <a:r>
                        <a:rPr kumimoji="0" lang="en-US" sz="1800" b="1" i="0" u="none" strike="noStrike" cap="none" normalizeH="0" baseline="0" dirty="0" smtClean="0">
                          <a:ln>
                            <a:noFill/>
                          </a:ln>
                          <a:solidFill>
                            <a:srgbClr val="404040"/>
                          </a:solidFill>
                          <a:effectLst/>
                          <a:latin typeface="Arial" pitchFamily="34" charset="0"/>
                          <a:ea typeface="ＭＳ Ｐゴシック" charset="-128"/>
                        </a:rPr>
                        <a:t>coil cleaning</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charset="-128"/>
                        </a:rPr>
                        <a:t>Once/year, </a:t>
                      </a:r>
                      <a:br>
                        <a:rPr kumimoji="0" lang="en-US" sz="1800" b="0" i="0" u="none" strike="noStrike" cap="none" normalizeH="0" baseline="0" dirty="0" smtClean="0">
                          <a:ln>
                            <a:noFill/>
                          </a:ln>
                          <a:solidFill>
                            <a:srgbClr val="404040"/>
                          </a:solidFill>
                          <a:effectLst/>
                          <a:latin typeface="Arial" pitchFamily="34" charset="0"/>
                          <a:ea typeface="ＭＳ Ｐゴシック" charset="-128"/>
                        </a:rPr>
                      </a:br>
                      <a:r>
                        <a:rPr kumimoji="0" lang="en-US" sz="1800" b="0" i="0" u="none" strike="noStrike" cap="none" normalizeH="0" baseline="0" dirty="0" smtClean="0">
                          <a:ln>
                            <a:noFill/>
                          </a:ln>
                          <a:solidFill>
                            <a:srgbClr val="404040"/>
                          </a:solidFill>
                          <a:effectLst/>
                          <a:latin typeface="Arial" pitchFamily="34" charset="0"/>
                          <a:ea typeface="ＭＳ Ｐゴシック" charset="-128"/>
                        </a:rPr>
                        <a:t>3% savings</a:t>
                      </a:r>
                      <a:endParaRPr kumimoji="0" lang="en-US" sz="1800" b="1" i="0" u="none" strike="noStrike" cap="none" normalizeH="0" baseline="0" dirty="0" smtClean="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charset="-128"/>
                        </a:rPr>
                        <a:t>Never been cleaned</a:t>
                      </a:r>
                      <a:endParaRPr kumimoji="0" lang="en-US" sz="1800" b="1" i="0" u="none" strike="noStrike" cap="none" normalizeH="0" baseline="0" dirty="0" smtClean="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tr>
            </a:tbl>
          </a:graphicData>
        </a:graphic>
      </p:graphicFrame>
      <p:sp>
        <p:nvSpPr>
          <p:cNvPr id="52250" name="TextBox 4"/>
          <p:cNvSpPr txBox="1">
            <a:spLocks noChangeArrowheads="1"/>
          </p:cNvSpPr>
          <p:nvPr/>
        </p:nvSpPr>
        <p:spPr bwMode="auto">
          <a:xfrm>
            <a:off x="858838" y="5270500"/>
            <a:ext cx="2316162" cy="276225"/>
          </a:xfrm>
          <a:prstGeom prst="rect">
            <a:avLst/>
          </a:prstGeom>
          <a:noFill/>
          <a:ln w="9525">
            <a:noFill/>
            <a:miter lim="800000"/>
            <a:headEnd/>
            <a:tailEnd/>
          </a:ln>
        </p:spPr>
        <p:txBody>
          <a:bodyPr wrap="none">
            <a:spAutoFit/>
          </a:bodyPr>
          <a:lstStyle/>
          <a:p>
            <a:r>
              <a:rPr lang="en-US" sz="1200" i="1" dirty="0">
                <a:solidFill>
                  <a:srgbClr val="003366"/>
                </a:solidFill>
              </a:rPr>
              <a:t>* Savings based on $0.11/kWh</a:t>
            </a:r>
          </a:p>
        </p:txBody>
      </p:sp>
      <p:sp>
        <p:nvSpPr>
          <p:cNvPr id="8" name="Title 5"/>
          <p:cNvSpPr txBox="1">
            <a:spLocks/>
          </p:cNvSpPr>
          <p:nvPr/>
        </p:nvSpPr>
        <p:spPr bwMode="auto">
          <a:xfrm>
            <a:off x="571500" y="8826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Content Placeholder 2"/>
          <p:cNvSpPr>
            <a:spLocks noGrp="1"/>
          </p:cNvSpPr>
          <p:nvPr>
            <p:ph idx="1"/>
          </p:nvPr>
        </p:nvSpPr>
        <p:spPr/>
        <p:txBody>
          <a:bodyPr>
            <a:normAutofit/>
          </a:bodyPr>
          <a:lstStyle/>
          <a:p>
            <a:pPr marL="463550" indent="-292100" eaLnBrk="1" hangingPunct="1">
              <a:spcAft>
                <a:spcPts val="600"/>
              </a:spcAft>
            </a:pPr>
            <a:r>
              <a:rPr lang="en-US" dirty="0" smtClean="0">
                <a:ea typeface="ＭＳ Ｐゴシック" charset="-128"/>
              </a:rPr>
              <a:t>Assess condition of appliance.</a:t>
            </a:r>
          </a:p>
          <a:p>
            <a:pPr marL="463550" indent="-292100" eaLnBrk="1" hangingPunct="1">
              <a:spcAft>
                <a:spcPts val="600"/>
              </a:spcAft>
            </a:pPr>
            <a:r>
              <a:rPr lang="en-US" dirty="0" smtClean="0">
                <a:ea typeface="ＭＳ Ｐゴシック" charset="-128"/>
              </a:rPr>
              <a:t>Test draft of gas water heaters (</a:t>
            </a:r>
            <a:r>
              <a:rPr lang="en-US" i="1" dirty="0" smtClean="0">
                <a:ea typeface="ＭＳ Ｐゴシック" charset="-128"/>
              </a:rPr>
              <a:t>more information in Combustion Appliances section</a:t>
            </a:r>
            <a:r>
              <a:rPr lang="en-US" dirty="0" smtClean="0">
                <a:ea typeface="ＭＳ Ｐゴシック" charset="-128"/>
              </a:rPr>
              <a:t>).</a:t>
            </a:r>
          </a:p>
          <a:p>
            <a:pPr marL="463550" indent="-292100" eaLnBrk="1" hangingPunct="1">
              <a:spcAft>
                <a:spcPts val="600"/>
              </a:spcAft>
            </a:pPr>
            <a:r>
              <a:rPr lang="en-US" dirty="0" smtClean="0">
                <a:ea typeface="ＭＳ Ｐゴシック" charset="-128"/>
              </a:rPr>
              <a:t>Adjust set temperature.</a:t>
            </a:r>
          </a:p>
          <a:p>
            <a:pPr marL="463550" indent="-292100" eaLnBrk="1" hangingPunct="1">
              <a:spcAft>
                <a:spcPts val="600"/>
              </a:spcAft>
            </a:pPr>
            <a:r>
              <a:rPr lang="en-US" dirty="0" smtClean="0">
                <a:ea typeface="ＭＳ Ｐゴシック" charset="-128"/>
              </a:rPr>
              <a:t>Insulate tank and first 6 feet of pipes.</a:t>
            </a:r>
          </a:p>
          <a:p>
            <a:pPr marL="463550" indent="-292100" eaLnBrk="1" hangingPunct="1">
              <a:spcAft>
                <a:spcPts val="600"/>
              </a:spcAft>
            </a:pPr>
            <a:r>
              <a:rPr lang="en-US" dirty="0" smtClean="0">
                <a:ea typeface="ＭＳ Ｐゴシック" charset="-128"/>
              </a:rPr>
              <a:t>Replace.</a:t>
            </a:r>
          </a:p>
          <a:p>
            <a:pPr marL="463550" indent="-292100" eaLnBrk="1" hangingPunct="1">
              <a:spcAft>
                <a:spcPts val="600"/>
              </a:spcAft>
            </a:pPr>
            <a:r>
              <a:rPr lang="en-US" dirty="0" smtClean="0">
                <a:ea typeface="ＭＳ Ｐゴシック" charset="-128"/>
              </a:rPr>
              <a:t>Reduce hot water use.</a:t>
            </a:r>
          </a:p>
        </p:txBody>
      </p:sp>
      <p:sp>
        <p:nvSpPr>
          <p:cNvPr id="2" name="Title 1"/>
          <p:cNvSpPr>
            <a:spLocks noGrp="1"/>
          </p:cNvSpPr>
          <p:nvPr>
            <p:ph type="title"/>
          </p:nvPr>
        </p:nvSpPr>
        <p:spPr/>
        <p:txBody>
          <a:bodyPr>
            <a:normAutofit/>
          </a:bodyPr>
          <a:lstStyle/>
          <a:p>
            <a:pPr eaLnBrk="1" hangingPunct="1">
              <a:defRPr/>
            </a:pPr>
            <a:r>
              <a:rPr lang="en-US" dirty="0" smtClean="0">
                <a:ea typeface="ＭＳ Ｐゴシック" pitchFamily="-109" charset="-128"/>
              </a:rPr>
              <a:t>Water Heating</a:t>
            </a:r>
          </a:p>
        </p:txBody>
      </p:sp>
      <p:sp>
        <p:nvSpPr>
          <p:cNvPr id="6" name="Title 5"/>
          <p:cNvSpPr txBox="1">
            <a:spLocks/>
          </p:cNvSpPr>
          <p:nvPr/>
        </p:nvSpPr>
        <p:spPr bwMode="auto">
          <a:xfrm>
            <a:off x="571500" y="8826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3722688" y="1857375"/>
            <a:ext cx="4892675" cy="1901825"/>
          </a:xfrm>
        </p:spPr>
        <p:txBody>
          <a:bodyPr>
            <a:normAutofit/>
          </a:bodyPr>
          <a:lstStyle/>
          <a:p>
            <a:pPr marL="463550" indent="-292100" eaLnBrk="1" hangingPunct="1">
              <a:spcAft>
                <a:spcPts val="1200"/>
              </a:spcAft>
            </a:pPr>
            <a:r>
              <a:rPr lang="en-US" dirty="0" smtClean="0">
                <a:ea typeface="ＭＳ Ｐゴシック" charset="-128"/>
              </a:rPr>
              <a:t>Damaged? </a:t>
            </a:r>
          </a:p>
          <a:p>
            <a:pPr marL="463550" indent="-292100" eaLnBrk="1" hangingPunct="1">
              <a:spcAft>
                <a:spcPts val="1200"/>
              </a:spcAft>
            </a:pPr>
            <a:r>
              <a:rPr lang="en-US" dirty="0" smtClean="0">
                <a:ea typeface="ＭＳ Ｐゴシック" charset="-128"/>
              </a:rPr>
              <a:t>Rusty or corroded?</a:t>
            </a:r>
          </a:p>
          <a:p>
            <a:pPr marL="463550" indent="-292100" eaLnBrk="1" hangingPunct="1">
              <a:spcAft>
                <a:spcPts val="1200"/>
              </a:spcAft>
            </a:pPr>
            <a:r>
              <a:rPr lang="en-US" dirty="0" smtClean="0">
                <a:ea typeface="ＭＳ Ｐゴシック" charset="-128"/>
              </a:rPr>
              <a:t>Leaking?</a:t>
            </a:r>
          </a:p>
        </p:txBody>
      </p:sp>
      <p:sp>
        <p:nvSpPr>
          <p:cNvPr id="2" name="Title 1"/>
          <p:cNvSpPr>
            <a:spLocks noGrp="1"/>
          </p:cNvSpPr>
          <p:nvPr>
            <p:ph type="title"/>
          </p:nvPr>
        </p:nvSpPr>
        <p:spPr/>
        <p:txBody>
          <a:bodyPr>
            <a:normAutofit/>
          </a:bodyPr>
          <a:lstStyle/>
          <a:p>
            <a:pPr eaLnBrk="1" hangingPunct="1">
              <a:defRPr/>
            </a:pPr>
            <a:r>
              <a:rPr lang="en-US" dirty="0" smtClean="0">
                <a:ea typeface="ＭＳ Ｐゴシック" pitchFamily="-109" charset="-128"/>
              </a:rPr>
              <a:t>Assess Condition</a:t>
            </a:r>
          </a:p>
        </p:txBody>
      </p:sp>
      <p:pic>
        <p:nvPicPr>
          <p:cNvPr id="4" name="Picture 3" descr="Photo of water heater after 6 months outside exposure."/>
          <p:cNvPicPr>
            <a:picLocks noChangeAspect="1"/>
          </p:cNvPicPr>
          <p:nvPr/>
        </p:nvPicPr>
        <p:blipFill>
          <a:blip r:embed="rId3" cstate="email"/>
          <a:srcRect/>
          <a:stretch>
            <a:fillRect/>
          </a:stretch>
        </p:blipFill>
        <p:spPr>
          <a:xfrm>
            <a:off x="0" y="1117600"/>
            <a:ext cx="3200400" cy="5364734"/>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54279" name="TextBox 7"/>
          <p:cNvSpPr txBox="1">
            <a:spLocks noChangeArrowheads="1"/>
          </p:cNvSpPr>
          <p:nvPr/>
        </p:nvSpPr>
        <p:spPr bwMode="auto">
          <a:xfrm>
            <a:off x="232229" y="6181725"/>
            <a:ext cx="2968171" cy="230832"/>
          </a:xfrm>
          <a:prstGeom prst="rect">
            <a:avLst/>
          </a:prstGeom>
          <a:noFill/>
          <a:ln w="9525">
            <a:noFill/>
            <a:miter lim="800000"/>
            <a:headEnd/>
            <a:tailEnd/>
          </a:ln>
        </p:spPr>
        <p:txBody>
          <a:bodyPr wrap="square">
            <a:spAutoFit/>
          </a:bodyPr>
          <a:lstStyle/>
          <a:p>
            <a:pPr algn="r"/>
            <a:r>
              <a:rPr lang="en-US" sz="900" i="1" dirty="0" smtClean="0">
                <a:solidFill>
                  <a:schemeClr val="bg1"/>
                </a:solidFill>
              </a:rPr>
              <a:t>Photo courtesy of US Department of Energy</a:t>
            </a:r>
            <a:endParaRPr lang="en-US" sz="900" i="1" dirty="0">
              <a:solidFill>
                <a:schemeClr val="bg1"/>
              </a:solidFill>
            </a:endParaRPr>
          </a:p>
        </p:txBody>
      </p:sp>
      <p:sp>
        <p:nvSpPr>
          <p:cNvPr id="9" name="Rectangular Callout 8"/>
          <p:cNvSpPr>
            <a:spLocks noChangeArrowheads="1"/>
          </p:cNvSpPr>
          <p:nvPr/>
        </p:nvSpPr>
        <p:spPr bwMode="auto">
          <a:xfrm>
            <a:off x="3748088" y="4435475"/>
            <a:ext cx="3275012" cy="1266825"/>
          </a:xfrm>
          <a:prstGeom prst="wedgeRectCallout">
            <a:avLst>
              <a:gd name="adj1" fmla="val -90949"/>
              <a:gd name="adj2" fmla="val -22162"/>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nchor="ctr"/>
          <a:lstStyle/>
          <a:p>
            <a:pPr algn="ctr" defTabSz="914400">
              <a:spcBef>
                <a:spcPts val="1200"/>
              </a:spcBef>
              <a:buClr>
                <a:srgbClr val="8DC63F"/>
              </a:buClr>
              <a:defRPr/>
            </a:pPr>
            <a:r>
              <a:rPr lang="en-US" sz="2200" dirty="0"/>
              <a:t>This unsheltered water heater is less than </a:t>
            </a:r>
            <a:br>
              <a:rPr lang="en-US" sz="2200" dirty="0"/>
            </a:br>
            <a:r>
              <a:rPr lang="en-US" sz="2200" dirty="0"/>
              <a:t>6 months old. </a:t>
            </a:r>
          </a:p>
        </p:txBody>
      </p:sp>
      <p:sp>
        <p:nvSpPr>
          <p:cNvPr id="10" name="Title 5"/>
          <p:cNvSpPr txBox="1">
            <a:spLocks/>
          </p:cNvSpPr>
          <p:nvPr/>
        </p:nvSpPr>
        <p:spPr bwMode="auto">
          <a:xfrm>
            <a:off x="520700" y="8826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457200" y="2341439"/>
            <a:ext cx="4394200" cy="2914650"/>
          </a:xfrm>
        </p:spPr>
        <p:txBody>
          <a:bodyPr>
            <a:normAutofit/>
          </a:bodyPr>
          <a:lstStyle/>
          <a:p>
            <a:pPr marL="463550" indent="-292100" eaLnBrk="1" hangingPunct="1">
              <a:spcAft>
                <a:spcPts val="1200"/>
              </a:spcAft>
            </a:pPr>
            <a:r>
              <a:rPr lang="en-US" dirty="0" smtClean="0">
                <a:ea typeface="ＭＳ Ｐゴシック" charset="-128"/>
              </a:rPr>
              <a:t>Mark original position of dial.</a:t>
            </a:r>
          </a:p>
          <a:p>
            <a:pPr marL="463550" indent="-292100" eaLnBrk="1" hangingPunct="1">
              <a:spcAft>
                <a:spcPts val="1200"/>
              </a:spcAft>
            </a:pPr>
            <a:r>
              <a:rPr lang="en-US" dirty="0" smtClean="0">
                <a:ea typeface="ＭＳ Ｐゴシック" charset="-128"/>
              </a:rPr>
              <a:t>Verify water temperature.</a:t>
            </a:r>
          </a:p>
          <a:p>
            <a:pPr marL="463550" indent="-292100" eaLnBrk="1" hangingPunct="1">
              <a:spcAft>
                <a:spcPts val="1200"/>
              </a:spcAft>
            </a:pPr>
            <a:r>
              <a:rPr lang="en-US" dirty="0" smtClean="0">
                <a:ea typeface="ＭＳ Ｐゴシック" charset="-128"/>
              </a:rPr>
              <a:t>Set back to 120</a:t>
            </a:r>
            <a:r>
              <a:rPr lang="en-US" dirty="0" smtClean="0">
                <a:ea typeface="ＭＳ Ｐゴシック" charset="-128"/>
                <a:sym typeface="Symbol"/>
              </a:rPr>
              <a:t></a:t>
            </a:r>
            <a:r>
              <a:rPr lang="en-US" dirty="0" smtClean="0">
                <a:ea typeface="ＭＳ Ｐゴシック" charset="-128"/>
              </a:rPr>
              <a:t>F.</a:t>
            </a:r>
          </a:p>
          <a:p>
            <a:pPr marL="463550" indent="-292100" eaLnBrk="1" hangingPunct="1">
              <a:spcAft>
                <a:spcPts val="1200"/>
              </a:spcAft>
            </a:pPr>
            <a:r>
              <a:rPr lang="en-US" dirty="0" smtClean="0">
                <a:ea typeface="ＭＳ Ｐゴシック" charset="-128"/>
              </a:rPr>
              <a:t>Adjust as needed.</a:t>
            </a:r>
          </a:p>
        </p:txBody>
      </p:sp>
      <p:sp>
        <p:nvSpPr>
          <p:cNvPr id="2" name="Title 1"/>
          <p:cNvSpPr>
            <a:spLocks noGrp="1"/>
          </p:cNvSpPr>
          <p:nvPr>
            <p:ph type="title"/>
          </p:nvPr>
        </p:nvSpPr>
        <p:spPr/>
        <p:txBody>
          <a:bodyPr>
            <a:normAutofit/>
          </a:bodyPr>
          <a:lstStyle/>
          <a:p>
            <a:pPr eaLnBrk="1" hangingPunct="1">
              <a:defRPr/>
            </a:pPr>
            <a:r>
              <a:rPr lang="en-US" dirty="0" smtClean="0">
                <a:ea typeface="ＭＳ Ｐゴシック" pitchFamily="-109" charset="-128"/>
              </a:rPr>
              <a:t>Adjust Set Temperature</a:t>
            </a:r>
          </a:p>
        </p:txBody>
      </p:sp>
      <p:pic>
        <p:nvPicPr>
          <p:cNvPr id="4" name="Picture 3" descr="Photo testing high temperature of drinking water."/>
          <p:cNvPicPr>
            <a:picLocks noChangeAspect="1"/>
          </p:cNvPicPr>
          <p:nvPr/>
        </p:nvPicPr>
        <p:blipFill>
          <a:blip r:embed="rId3" cstate="email"/>
          <a:srcRect/>
          <a:stretch>
            <a:fillRect/>
          </a:stretch>
        </p:blipFill>
        <p:spPr>
          <a:xfrm>
            <a:off x="5132279" y="1119572"/>
            <a:ext cx="4018788" cy="5358384"/>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8" name="Title 5"/>
          <p:cNvSpPr txBox="1">
            <a:spLocks/>
          </p:cNvSpPr>
          <p:nvPr/>
        </p:nvSpPr>
        <p:spPr bwMode="auto">
          <a:xfrm>
            <a:off x="520700" y="8826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
        <p:nvSpPr>
          <p:cNvPr id="7" name="TextBox 7"/>
          <p:cNvSpPr txBox="1">
            <a:spLocks noChangeArrowheads="1"/>
          </p:cNvSpPr>
          <p:nvPr/>
        </p:nvSpPr>
        <p:spPr bwMode="auto">
          <a:xfrm>
            <a:off x="6182896" y="6181725"/>
            <a:ext cx="2968171" cy="230832"/>
          </a:xfrm>
          <a:prstGeom prst="rect">
            <a:avLst/>
          </a:prstGeom>
          <a:noFill/>
          <a:ln w="9525">
            <a:noFill/>
            <a:miter lim="800000"/>
            <a:headEnd/>
            <a:tailEnd/>
          </a:ln>
        </p:spPr>
        <p:txBody>
          <a:bodyPr wrap="square">
            <a:spAutoFit/>
          </a:bodyPr>
          <a:lstStyle/>
          <a:p>
            <a:pPr algn="r"/>
            <a:r>
              <a:rPr lang="en-US" sz="900" i="1" dirty="0" smtClean="0">
                <a:solidFill>
                  <a:schemeClr val="bg1"/>
                </a:solidFill>
              </a:rPr>
              <a:t>Photo courtesy of US Department of Energy</a:t>
            </a:r>
            <a:endParaRPr lang="en-US" sz="900" i="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457200" y="1828800"/>
            <a:ext cx="8001000" cy="4044950"/>
          </a:xfrm>
        </p:spPr>
        <p:txBody>
          <a:bodyPr/>
          <a:lstStyle/>
          <a:p>
            <a:pPr marL="463550" indent="-292100" eaLnBrk="1" hangingPunct="1"/>
            <a:r>
              <a:rPr lang="en-US" dirty="0" smtClean="0">
                <a:ea typeface="ＭＳ Ｐゴシック" charset="-128"/>
                <a:cs typeface="Arial" pitchFamily="34" charset="0"/>
              </a:rPr>
              <a:t>About half of the electricity used by households with electric heat is for base loads.</a:t>
            </a:r>
          </a:p>
          <a:p>
            <a:pPr marL="463550" indent="-292100" eaLnBrk="1" hangingPunct="1"/>
            <a:r>
              <a:rPr lang="en-US" dirty="0" smtClean="0">
                <a:ea typeface="ＭＳ Ｐゴシック" charset="-128"/>
                <a:cs typeface="Arial" pitchFamily="34" charset="0"/>
              </a:rPr>
              <a:t>Many homes heated with fossil fuel have higher </a:t>
            </a:r>
            <a:br>
              <a:rPr lang="en-US" dirty="0" smtClean="0">
                <a:ea typeface="ＭＳ Ｐゴシック" charset="-128"/>
                <a:cs typeface="Arial" pitchFamily="34" charset="0"/>
              </a:rPr>
            </a:br>
            <a:r>
              <a:rPr lang="en-US" dirty="0" smtClean="0">
                <a:ea typeface="ＭＳ Ｐゴシック" charset="-128"/>
                <a:cs typeface="Arial" pitchFamily="34" charset="0"/>
              </a:rPr>
              <a:t>annual electric bills than gas </a:t>
            </a:r>
            <a:br>
              <a:rPr lang="en-US" dirty="0" smtClean="0">
                <a:ea typeface="ＭＳ Ｐゴシック" charset="-128"/>
                <a:cs typeface="Arial" pitchFamily="34" charset="0"/>
              </a:rPr>
            </a:br>
            <a:r>
              <a:rPr lang="en-US" dirty="0" smtClean="0">
                <a:ea typeface="ＭＳ Ｐゴシック" charset="-128"/>
                <a:cs typeface="Arial" pitchFamily="34" charset="0"/>
              </a:rPr>
              <a:t>or oil bills.</a:t>
            </a:r>
          </a:p>
        </p:txBody>
      </p:sp>
      <p:sp>
        <p:nvSpPr>
          <p:cNvPr id="74754" name="Rectangle 2"/>
          <p:cNvSpPr>
            <a:spLocks noGrp="1" noChangeArrowheads="1"/>
          </p:cNvSpPr>
          <p:nvPr>
            <p:ph type="title"/>
          </p:nvPr>
        </p:nvSpPr>
        <p:spPr/>
        <p:txBody>
          <a:bodyPr>
            <a:normAutofit/>
          </a:bodyPr>
          <a:lstStyle/>
          <a:p>
            <a:pPr eaLnBrk="1" hangingPunct="1">
              <a:defRPr/>
            </a:pPr>
            <a:r>
              <a:rPr lang="en-US" sz="2400" dirty="0"/>
              <a:t>Why Target Electric Base Loads?</a:t>
            </a:r>
          </a:p>
        </p:txBody>
      </p:sp>
      <p:pic>
        <p:nvPicPr>
          <p:cNvPr id="10246" name="Picture 5" descr="Photo of utility meter."/>
          <p:cNvPicPr>
            <a:picLocks noChangeAspect="1"/>
          </p:cNvPicPr>
          <p:nvPr/>
        </p:nvPicPr>
        <p:blipFill>
          <a:blip r:embed="rId3"/>
          <a:stretch>
            <a:fillRect/>
          </a:stretch>
        </p:blipFill>
        <p:spPr bwMode="auto">
          <a:xfrm>
            <a:off x="5842000" y="3463327"/>
            <a:ext cx="2616200" cy="2616200"/>
          </a:xfrm>
          <a:prstGeom prst="rect">
            <a:avLst/>
          </a:prstGeom>
          <a:noFill/>
          <a:ln w="9525">
            <a:noFill/>
            <a:miter lim="800000"/>
            <a:headEnd/>
            <a:tailEnd/>
          </a:ln>
        </p:spPr>
      </p:pic>
      <p:sp>
        <p:nvSpPr>
          <p:cNvPr id="7" name="Title 5"/>
          <p:cNvSpPr txBox="1">
            <a:spLocks/>
          </p:cNvSpPr>
          <p:nvPr/>
        </p:nvSpPr>
        <p:spPr bwMode="auto">
          <a:xfrm>
            <a:off x="571500" y="8826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
        <p:nvSpPr>
          <p:cNvPr id="6" name="TextBox 7"/>
          <p:cNvSpPr txBox="1">
            <a:spLocks noChangeArrowheads="1"/>
          </p:cNvSpPr>
          <p:nvPr/>
        </p:nvSpPr>
        <p:spPr bwMode="auto">
          <a:xfrm>
            <a:off x="6257745" y="6184301"/>
            <a:ext cx="1914071" cy="261610"/>
          </a:xfrm>
          <a:prstGeom prst="rect">
            <a:avLst/>
          </a:prstGeom>
          <a:noFill/>
          <a:ln w="9525">
            <a:noFill/>
            <a:miter lim="800000"/>
            <a:headEnd/>
            <a:tailEnd/>
          </a:ln>
        </p:spPr>
        <p:txBody>
          <a:bodyPr wrap="square">
            <a:spAutoFit/>
          </a:bodyPr>
          <a:lstStyle/>
          <a:p>
            <a:pPr algn="r"/>
            <a:r>
              <a:rPr lang="en-US" sz="1100" i="1" dirty="0" smtClean="0">
                <a:solidFill>
                  <a:schemeClr val="bg2">
                    <a:lumMod val="10000"/>
                  </a:schemeClr>
                </a:solidFill>
              </a:rPr>
              <a:t>Photo courtesy of PG&amp;E</a:t>
            </a:r>
            <a:endParaRPr lang="en-US" sz="1100" i="1" dirty="0">
              <a:solidFill>
                <a:schemeClr val="bg2">
                  <a:lumMod val="10000"/>
                </a:schemeClr>
              </a:solidFill>
            </a:endParaRPr>
          </a:p>
        </p:txBody>
      </p:sp>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58056"/>
            <a:ext cx="5422900" cy="838200"/>
          </a:xfrm>
        </p:spPr>
        <p:txBody>
          <a:bodyPr/>
          <a:lstStyle/>
          <a:p>
            <a:pPr eaLnBrk="1" hangingPunct="1">
              <a:defRPr/>
            </a:pPr>
            <a:r>
              <a:rPr lang="en-US" dirty="0" smtClean="0">
                <a:ea typeface="ＭＳ Ｐゴシック" charset="-128"/>
              </a:rPr>
              <a:t>Reduce Setting from </a:t>
            </a:r>
            <a:br>
              <a:rPr lang="en-US" dirty="0" smtClean="0">
                <a:ea typeface="ＭＳ Ｐゴシック" charset="-128"/>
              </a:rPr>
            </a:br>
            <a:r>
              <a:rPr lang="en-US" dirty="0" smtClean="0">
                <a:ea typeface="ＭＳ Ｐゴシック" charset="-128"/>
              </a:rPr>
              <a:t>140°F to 120°F</a:t>
            </a:r>
          </a:p>
        </p:txBody>
      </p:sp>
      <p:graphicFrame>
        <p:nvGraphicFramePr>
          <p:cNvPr id="7" name="Group 4"/>
          <p:cNvGraphicFramePr>
            <a:graphicFrameLocks noGrp="1"/>
          </p:cNvGraphicFramePr>
          <p:nvPr/>
        </p:nvGraphicFramePr>
        <p:xfrm>
          <a:off x="577850" y="2292350"/>
          <a:ext cx="7848600" cy="2736850"/>
        </p:xfrm>
        <a:graphic>
          <a:graphicData uri="http://schemas.openxmlformats.org/drawingml/2006/table">
            <a:tbl>
              <a:tblPr/>
              <a:tblGrid>
                <a:gridCol w="2895600"/>
                <a:gridCol w="2438400"/>
                <a:gridCol w="2514600"/>
              </a:tblGrid>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FFFF"/>
                          </a:solidFill>
                          <a:effectLst/>
                          <a:latin typeface="Arial" pitchFamily="34" charset="0"/>
                          <a:ea typeface="ＭＳ Ｐゴシック" charset="-128"/>
                        </a:rPr>
                        <a:t>Average</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FFFF"/>
                          </a:solidFill>
                          <a:effectLst/>
                          <a:latin typeface="Arial" pitchFamily="34" charset="0"/>
                          <a:ea typeface="ＭＳ Ｐゴシック" charset="-128"/>
                        </a:rPr>
                        <a:t>High</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solidFill>
                  </a:tcPr>
                </a:tc>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404040"/>
                          </a:solidFill>
                          <a:effectLst/>
                          <a:latin typeface="Arial" pitchFamily="34" charset="0"/>
                          <a:ea typeface="ＭＳ Ｐゴシック" charset="-128"/>
                        </a:rPr>
                        <a:t>Energy Savings</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charset="-128"/>
                        </a:rPr>
                        <a:t>343 kWh/yr</a:t>
                      </a:r>
                      <a:endParaRPr kumimoji="0" lang="en-US" sz="1800" b="1" i="0" u="none" strike="noStrike" cap="none" normalizeH="0" baseline="0" dirty="0" smtClean="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charset="-128"/>
                        </a:rPr>
                        <a:t>974 kWh/yr</a:t>
                      </a:r>
                      <a:endParaRPr kumimoji="0" lang="en-US" sz="1800" b="1" i="0" u="none" strike="noStrike" cap="none" normalizeH="0" baseline="0" dirty="0" smtClean="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404040"/>
                          </a:solidFill>
                          <a:effectLst/>
                          <a:latin typeface="Arial" pitchFamily="34" charset="0"/>
                          <a:ea typeface="ＭＳ Ｐゴシック" charset="-128"/>
                        </a:rPr>
                        <a:t>$ Savings*</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14902"/>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charset="-128"/>
                        </a:rPr>
                        <a:t>$37.73/yr</a:t>
                      </a:r>
                      <a:endParaRPr kumimoji="0" lang="en-US" sz="1800" b="1" i="0" u="none" strike="noStrike" cap="none" normalizeH="0" baseline="0" dirty="0" smtClean="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14902"/>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charset="-128"/>
                        </a:rPr>
                        <a:t>$107.14/yr</a:t>
                      </a:r>
                      <a:endParaRPr kumimoji="0" lang="en-US" sz="1800" b="1" i="0" u="none" strike="noStrike" cap="none" normalizeH="0" baseline="0" dirty="0" smtClean="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14902"/>
                      </a:srgbClr>
                    </a:solidFill>
                  </a:tcPr>
                </a:tc>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404040"/>
                          </a:solidFill>
                          <a:effectLst/>
                          <a:latin typeface="Arial" pitchFamily="34" charset="0"/>
                          <a:ea typeface="ＭＳ Ｐゴシック" charset="-128"/>
                        </a:rPr>
                        <a:t>Existing DHW Use</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charset="-128"/>
                        </a:rPr>
                        <a:t>4,500 kWh/yr</a:t>
                      </a:r>
                      <a:endParaRPr kumimoji="0" lang="en-US" sz="1800" b="1" i="0" u="none" strike="noStrike" cap="none" normalizeH="0" baseline="0" dirty="0" smtClean="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charset="-128"/>
                        </a:rPr>
                        <a:t>6,500 kWh/yr</a:t>
                      </a:r>
                      <a:endParaRPr kumimoji="0" lang="en-US" sz="1800" b="1" i="0" u="none" strike="noStrike" cap="none" normalizeH="0" baseline="0" dirty="0" smtClean="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tr>
            </a:tbl>
          </a:graphicData>
        </a:graphic>
      </p:graphicFrame>
      <p:sp>
        <p:nvSpPr>
          <p:cNvPr id="56347" name="TextBox 7"/>
          <p:cNvSpPr txBox="1">
            <a:spLocks noChangeArrowheads="1"/>
          </p:cNvSpPr>
          <p:nvPr/>
        </p:nvSpPr>
        <p:spPr bwMode="auto">
          <a:xfrm>
            <a:off x="858838" y="5270500"/>
            <a:ext cx="2316162" cy="276225"/>
          </a:xfrm>
          <a:prstGeom prst="rect">
            <a:avLst/>
          </a:prstGeom>
          <a:noFill/>
          <a:ln w="9525">
            <a:noFill/>
            <a:miter lim="800000"/>
            <a:headEnd/>
            <a:tailEnd/>
          </a:ln>
        </p:spPr>
        <p:txBody>
          <a:bodyPr wrap="none">
            <a:spAutoFit/>
          </a:bodyPr>
          <a:lstStyle/>
          <a:p>
            <a:r>
              <a:rPr lang="en-US" sz="1200" i="1" dirty="0">
                <a:solidFill>
                  <a:srgbClr val="003366"/>
                </a:solidFill>
              </a:rPr>
              <a:t>* Savings based on $0.11/kWh</a:t>
            </a:r>
          </a:p>
        </p:txBody>
      </p:sp>
      <p:sp>
        <p:nvSpPr>
          <p:cNvPr id="8" name="Title 5"/>
          <p:cNvSpPr txBox="1">
            <a:spLocks/>
          </p:cNvSpPr>
          <p:nvPr/>
        </p:nvSpPr>
        <p:spPr bwMode="auto">
          <a:xfrm>
            <a:off x="571500" y="8826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Tree>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417513" y="1831975"/>
            <a:ext cx="4446035" cy="3789363"/>
          </a:xfrm>
        </p:spPr>
        <p:txBody>
          <a:bodyPr>
            <a:normAutofit/>
          </a:bodyPr>
          <a:lstStyle/>
          <a:p>
            <a:pPr marL="468313" indent="-296863" eaLnBrk="1" hangingPunct="1">
              <a:spcAft>
                <a:spcPts val="1200"/>
              </a:spcAft>
            </a:pPr>
            <a:r>
              <a:rPr lang="en-US" sz="2400" dirty="0" smtClean="0">
                <a:ea typeface="ＭＳ Ｐゴシック" charset="-128"/>
              </a:rPr>
              <a:t>Leave 3”- 6” exposed along bottom for leak detection.</a:t>
            </a:r>
          </a:p>
          <a:p>
            <a:pPr marL="468313" indent="-296863" eaLnBrk="1" hangingPunct="1">
              <a:spcAft>
                <a:spcPts val="1200"/>
              </a:spcAft>
            </a:pPr>
            <a:r>
              <a:rPr lang="en-US" sz="2400" dirty="0" smtClean="0">
                <a:ea typeface="ＭＳ Ｐゴシック" charset="-128"/>
              </a:rPr>
              <a:t>Mark access panel.</a:t>
            </a:r>
          </a:p>
          <a:p>
            <a:pPr marL="468313" indent="-296863" eaLnBrk="1" hangingPunct="1">
              <a:spcAft>
                <a:spcPts val="1200"/>
              </a:spcAft>
            </a:pPr>
            <a:r>
              <a:rPr lang="en-US" sz="2400" dirty="0" smtClean="0">
                <a:ea typeface="ＭＳ Ｐゴシック" charset="-128"/>
              </a:rPr>
              <a:t>Insulate first 6’ of pipe.</a:t>
            </a:r>
          </a:p>
          <a:p>
            <a:pPr marL="468313" indent="-296863" eaLnBrk="1" hangingPunct="1">
              <a:spcAft>
                <a:spcPts val="1200"/>
              </a:spcAft>
            </a:pPr>
            <a:r>
              <a:rPr lang="en-US" sz="2400" dirty="0" smtClean="0">
                <a:ea typeface="ＭＳ Ｐゴシック" charset="-128"/>
              </a:rPr>
              <a:t>Gas </a:t>
            </a:r>
            <a:r>
              <a:rPr lang="en-US" dirty="0" smtClean="0">
                <a:ea typeface="ＭＳ Ｐゴシック" charset="-128"/>
              </a:rPr>
              <a:t>- </a:t>
            </a:r>
            <a:r>
              <a:rPr lang="en-US" sz="2400" dirty="0" smtClean="0">
                <a:ea typeface="ＭＳ Ｐゴシック" charset="-128"/>
              </a:rPr>
              <a:t>Don’t Insulate top, mind the flames.</a:t>
            </a:r>
          </a:p>
          <a:p>
            <a:pPr marL="468313" indent="-296863" eaLnBrk="1" hangingPunct="1">
              <a:spcAft>
                <a:spcPts val="1200"/>
              </a:spcAft>
            </a:pPr>
            <a:r>
              <a:rPr lang="en-US" sz="2400" dirty="0" smtClean="0">
                <a:ea typeface="ＭＳ Ｐゴシック" charset="-128"/>
              </a:rPr>
              <a:t>Electric </a:t>
            </a:r>
            <a:r>
              <a:rPr lang="en-US" dirty="0" smtClean="0">
                <a:ea typeface="ＭＳ Ｐゴシック" charset="-128"/>
              </a:rPr>
              <a:t>- </a:t>
            </a:r>
            <a:r>
              <a:rPr lang="en-US" sz="2400" dirty="0" smtClean="0">
                <a:ea typeface="ＭＳ Ｐゴシック" charset="-128"/>
              </a:rPr>
              <a:t>Insulate top.</a:t>
            </a:r>
          </a:p>
        </p:txBody>
      </p:sp>
      <p:sp>
        <p:nvSpPr>
          <p:cNvPr id="2" name="Title 1"/>
          <p:cNvSpPr>
            <a:spLocks noGrp="1"/>
          </p:cNvSpPr>
          <p:nvPr>
            <p:ph type="title"/>
          </p:nvPr>
        </p:nvSpPr>
        <p:spPr/>
        <p:txBody>
          <a:bodyPr/>
          <a:lstStyle/>
          <a:p>
            <a:pPr eaLnBrk="1" hangingPunct="1">
              <a:defRPr/>
            </a:pPr>
            <a:r>
              <a:rPr lang="en-US" dirty="0" smtClean="0">
                <a:ea typeface="ＭＳ Ｐゴシック" pitchFamily="-109" charset="-128"/>
              </a:rPr>
              <a:t>Insulate</a:t>
            </a:r>
          </a:p>
        </p:txBody>
      </p:sp>
      <p:pic>
        <p:nvPicPr>
          <p:cNvPr id="4" name="Picture 3" descr="Photo of water heater insulation wrapping."/>
          <p:cNvPicPr>
            <a:picLocks noChangeAspect="1" noChangeArrowheads="1"/>
          </p:cNvPicPr>
          <p:nvPr/>
        </p:nvPicPr>
        <p:blipFill>
          <a:blip r:embed="rId3" cstate="email"/>
          <a:stretch>
            <a:fillRect/>
          </a:stretch>
        </p:blipFill>
        <p:spPr bwMode="auto">
          <a:xfrm>
            <a:off x="5337734" y="1143000"/>
            <a:ext cx="3821561" cy="5358384"/>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9" name="Title 5"/>
          <p:cNvSpPr txBox="1">
            <a:spLocks/>
          </p:cNvSpPr>
          <p:nvPr/>
        </p:nvSpPr>
        <p:spPr bwMode="auto">
          <a:xfrm>
            <a:off x="546100" y="8826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
        <p:nvSpPr>
          <p:cNvPr id="7" name="TextBox 7"/>
          <p:cNvSpPr txBox="1">
            <a:spLocks noChangeArrowheads="1"/>
          </p:cNvSpPr>
          <p:nvPr/>
        </p:nvSpPr>
        <p:spPr bwMode="auto">
          <a:xfrm>
            <a:off x="6191124" y="6270552"/>
            <a:ext cx="2968171" cy="230832"/>
          </a:xfrm>
          <a:prstGeom prst="rect">
            <a:avLst/>
          </a:prstGeom>
          <a:noFill/>
          <a:ln w="9525">
            <a:noFill/>
            <a:miter lim="800000"/>
            <a:headEnd/>
            <a:tailEnd/>
          </a:ln>
        </p:spPr>
        <p:txBody>
          <a:bodyPr wrap="square">
            <a:spAutoFit/>
          </a:bodyPr>
          <a:lstStyle/>
          <a:p>
            <a:pPr algn="r"/>
            <a:r>
              <a:rPr lang="en-US" sz="900" i="1" dirty="0" smtClean="0">
                <a:solidFill>
                  <a:schemeClr val="bg1"/>
                </a:solidFill>
              </a:rPr>
              <a:t>Photo courtesy of US Department of Energy</a:t>
            </a:r>
            <a:endParaRPr lang="en-US" sz="900" i="1" dirty="0">
              <a:solidFill>
                <a:schemeClr val="bg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Content Placeholder 2"/>
          <p:cNvSpPr>
            <a:spLocks noGrp="1"/>
          </p:cNvSpPr>
          <p:nvPr>
            <p:ph idx="1"/>
          </p:nvPr>
        </p:nvSpPr>
        <p:spPr>
          <a:xfrm>
            <a:off x="866776" y="5746750"/>
            <a:ext cx="3021012" cy="587375"/>
          </a:xfrm>
        </p:spPr>
        <p:txBody>
          <a:bodyPr>
            <a:noAutofit/>
          </a:bodyPr>
          <a:lstStyle/>
          <a:p>
            <a:pPr marL="0" indent="0" algn="ctr" eaLnBrk="1" hangingPunct="1">
              <a:buFontTx/>
              <a:buNone/>
            </a:pPr>
            <a:r>
              <a:rPr lang="en-US" sz="2000" dirty="0" smtClean="0">
                <a:ea typeface="ＭＳ Ｐゴシック" charset="-128"/>
              </a:rPr>
              <a:t>Cut pipe insulation at an angle to cover elbows.</a:t>
            </a:r>
          </a:p>
        </p:txBody>
      </p:sp>
      <p:sp>
        <p:nvSpPr>
          <p:cNvPr id="2" name="Title 1"/>
          <p:cNvSpPr>
            <a:spLocks noGrp="1"/>
          </p:cNvSpPr>
          <p:nvPr>
            <p:ph type="title"/>
          </p:nvPr>
        </p:nvSpPr>
        <p:spPr/>
        <p:txBody>
          <a:bodyPr/>
          <a:lstStyle/>
          <a:p>
            <a:pPr eaLnBrk="1" hangingPunct="1">
              <a:defRPr/>
            </a:pPr>
            <a:r>
              <a:rPr lang="en-US" dirty="0" smtClean="0">
                <a:ea typeface="ＭＳ Ｐゴシック" pitchFamily="-109" charset="-128"/>
              </a:rPr>
              <a:t>Insulate</a:t>
            </a:r>
          </a:p>
        </p:txBody>
      </p:sp>
      <p:pic>
        <p:nvPicPr>
          <p:cNvPr id="4" name="Picture 3" descr="Photo of incorrectly wrapped water heater."/>
          <p:cNvPicPr>
            <a:picLocks noChangeAspect="1" noChangeArrowheads="1"/>
          </p:cNvPicPr>
          <p:nvPr/>
        </p:nvPicPr>
        <p:blipFill>
          <a:blip r:embed="rId3" cstate="email"/>
          <a:stretch>
            <a:fillRect/>
          </a:stretch>
        </p:blipFill>
        <p:spPr bwMode="auto">
          <a:xfrm>
            <a:off x="1096504" y="2092711"/>
            <a:ext cx="2572518" cy="34300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Photo of improperly wrapped gas water heater."/>
          <p:cNvPicPr>
            <a:picLocks noChangeAspect="1" noChangeArrowheads="1"/>
          </p:cNvPicPr>
          <p:nvPr/>
        </p:nvPicPr>
        <p:blipFill>
          <a:blip r:embed="rId4" cstate="email"/>
          <a:stretch>
            <a:fillRect/>
          </a:stretch>
        </p:blipFill>
        <p:spPr bwMode="auto">
          <a:xfrm>
            <a:off x="5413089" y="2092711"/>
            <a:ext cx="2572517" cy="34300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8374" name="Content Placeholder 2"/>
          <p:cNvSpPr txBox="1">
            <a:spLocks/>
          </p:cNvSpPr>
          <p:nvPr/>
        </p:nvSpPr>
        <p:spPr bwMode="auto">
          <a:xfrm>
            <a:off x="4969427" y="5733498"/>
            <a:ext cx="3385556" cy="663575"/>
          </a:xfrm>
          <a:prstGeom prst="rect">
            <a:avLst/>
          </a:prstGeom>
          <a:noFill/>
          <a:ln w="9525">
            <a:noFill/>
            <a:miter lim="800000"/>
            <a:headEnd/>
            <a:tailEnd/>
          </a:ln>
        </p:spPr>
        <p:txBody>
          <a:bodyPr lIns="0" tIns="0" rIns="0" bIns="0" anchor="ctr"/>
          <a:lstStyle/>
          <a:p>
            <a:pPr algn="ctr" defTabSz="914400">
              <a:spcBef>
                <a:spcPts val="1200"/>
              </a:spcBef>
              <a:buClr>
                <a:srgbClr val="8DC63F"/>
              </a:buClr>
            </a:pPr>
            <a:r>
              <a:rPr lang="en-US" sz="2000" dirty="0"/>
              <a:t>Don’t insulate too close to the flame on gas water heaters.</a:t>
            </a:r>
          </a:p>
        </p:txBody>
      </p:sp>
      <p:sp>
        <p:nvSpPr>
          <p:cNvPr id="8" name="&quot;No&quot; Symbol 7" descr="Wrong symbol"/>
          <p:cNvSpPr/>
          <p:nvPr/>
        </p:nvSpPr>
        <p:spPr bwMode="auto">
          <a:xfrm>
            <a:off x="5184775" y="2293938"/>
            <a:ext cx="3021013" cy="3032125"/>
          </a:xfrm>
          <a:prstGeom prst="noSmoking">
            <a:avLst>
              <a:gd name="adj" fmla="val 9924"/>
            </a:avLst>
          </a:prstGeom>
          <a:solidFill>
            <a:srgbClr val="FF0000">
              <a:alpha val="50000"/>
            </a:srgbClr>
          </a:solidFill>
          <a:ln w="9525" cap="flat" cmpd="sng" algn="ctr">
            <a:noFill/>
            <a:prstDash val="solid"/>
            <a:round/>
            <a:headEnd type="none" w="med" len="med"/>
            <a:tailEnd type="none" w="med" len="med"/>
          </a:ln>
          <a:effectLst/>
        </p:spPr>
        <p:txBody>
          <a:bodyPr/>
          <a:lstStyle/>
          <a:p>
            <a:pPr algn="ctr" defTabSz="914400">
              <a:defRPr/>
            </a:pPr>
            <a:endParaRPr lang="en-US" sz="2800" b="1" dirty="0">
              <a:latin typeface="Arial" pitchFamily="-108" charset="0"/>
              <a:ea typeface="+mn-ea"/>
            </a:endParaRPr>
          </a:p>
        </p:txBody>
      </p:sp>
      <p:sp>
        <p:nvSpPr>
          <p:cNvPr id="58376" name="Content Placeholder 2"/>
          <p:cNvSpPr txBox="1">
            <a:spLocks/>
          </p:cNvSpPr>
          <p:nvPr/>
        </p:nvSpPr>
        <p:spPr bwMode="auto">
          <a:xfrm>
            <a:off x="457200" y="1326357"/>
            <a:ext cx="3810000" cy="644525"/>
          </a:xfrm>
          <a:prstGeom prst="rect">
            <a:avLst/>
          </a:prstGeom>
          <a:noFill/>
          <a:ln w="9525">
            <a:noFill/>
            <a:miter lim="800000"/>
            <a:headEnd/>
            <a:tailEnd/>
          </a:ln>
        </p:spPr>
        <p:txBody>
          <a:bodyPr lIns="0" tIns="0" rIns="0" bIns="0" anchor="ctr"/>
          <a:lstStyle/>
          <a:p>
            <a:pPr algn="ctr" defTabSz="914400">
              <a:spcBef>
                <a:spcPts val="1200"/>
              </a:spcBef>
              <a:buClr>
                <a:srgbClr val="8DC63F"/>
              </a:buClr>
            </a:pPr>
            <a:r>
              <a:rPr lang="en-US" sz="2600" dirty="0">
                <a:solidFill>
                  <a:srgbClr val="000066"/>
                </a:solidFill>
              </a:rPr>
              <a:t>Pipe is exposed at elbow</a:t>
            </a:r>
          </a:p>
        </p:txBody>
      </p:sp>
      <p:sp>
        <p:nvSpPr>
          <p:cNvPr id="58377" name="Content Placeholder 2"/>
          <p:cNvSpPr txBox="1">
            <a:spLocks/>
          </p:cNvSpPr>
          <p:nvPr/>
        </p:nvSpPr>
        <p:spPr bwMode="auto">
          <a:xfrm>
            <a:off x="4495800" y="1308100"/>
            <a:ext cx="4394200" cy="681038"/>
          </a:xfrm>
          <a:prstGeom prst="rect">
            <a:avLst/>
          </a:prstGeom>
          <a:noFill/>
          <a:ln w="9525">
            <a:noFill/>
            <a:miter lim="800000"/>
            <a:headEnd/>
            <a:tailEnd/>
          </a:ln>
        </p:spPr>
        <p:txBody>
          <a:bodyPr lIns="0" tIns="0" rIns="0" bIns="0" anchor="ctr"/>
          <a:lstStyle/>
          <a:p>
            <a:pPr algn="ctr" defTabSz="914400">
              <a:spcBef>
                <a:spcPts val="1200"/>
              </a:spcBef>
              <a:buClr>
                <a:srgbClr val="8DC63F"/>
              </a:buClr>
            </a:pPr>
            <a:r>
              <a:rPr lang="en-US" sz="2600" dirty="0">
                <a:solidFill>
                  <a:srgbClr val="000066"/>
                </a:solidFill>
              </a:rPr>
              <a:t>Insulation too close to flame</a:t>
            </a:r>
          </a:p>
        </p:txBody>
      </p:sp>
      <p:sp>
        <p:nvSpPr>
          <p:cNvPr id="13" name="&quot;No&quot; Symbol 12" descr="Wrong symbol"/>
          <p:cNvSpPr/>
          <p:nvPr/>
        </p:nvSpPr>
        <p:spPr bwMode="auto">
          <a:xfrm>
            <a:off x="866775" y="2293938"/>
            <a:ext cx="3021013" cy="3032125"/>
          </a:xfrm>
          <a:prstGeom prst="noSmoking">
            <a:avLst>
              <a:gd name="adj" fmla="val 9504"/>
            </a:avLst>
          </a:prstGeom>
          <a:solidFill>
            <a:srgbClr val="FF0000">
              <a:alpha val="50000"/>
            </a:srgbClr>
          </a:solidFill>
          <a:ln w="9525" cap="flat" cmpd="sng" algn="ctr">
            <a:noFill/>
            <a:prstDash val="solid"/>
            <a:round/>
            <a:headEnd type="none" w="med" len="med"/>
            <a:tailEnd type="none" w="med" len="med"/>
          </a:ln>
          <a:effectLst/>
        </p:spPr>
        <p:txBody>
          <a:bodyPr/>
          <a:lstStyle/>
          <a:p>
            <a:pPr algn="ctr" defTabSz="914400">
              <a:defRPr/>
            </a:pPr>
            <a:endParaRPr lang="en-US" sz="2800" b="1" dirty="0">
              <a:latin typeface="Arial" pitchFamily="-108" charset="0"/>
              <a:ea typeface="+mn-ea"/>
            </a:endParaRPr>
          </a:p>
        </p:txBody>
      </p:sp>
      <p:sp>
        <p:nvSpPr>
          <p:cNvPr id="14" name="Title 5"/>
          <p:cNvSpPr txBox="1">
            <a:spLocks/>
          </p:cNvSpPr>
          <p:nvPr/>
        </p:nvSpPr>
        <p:spPr bwMode="auto">
          <a:xfrm>
            <a:off x="546100" y="8826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
        <p:nvSpPr>
          <p:cNvPr id="12" name="TextBox 7"/>
          <p:cNvSpPr txBox="1">
            <a:spLocks noChangeArrowheads="1"/>
          </p:cNvSpPr>
          <p:nvPr/>
        </p:nvSpPr>
        <p:spPr bwMode="auto">
          <a:xfrm>
            <a:off x="700851" y="5210647"/>
            <a:ext cx="2968171" cy="230832"/>
          </a:xfrm>
          <a:prstGeom prst="rect">
            <a:avLst/>
          </a:prstGeom>
          <a:noFill/>
          <a:ln w="9525">
            <a:noFill/>
            <a:miter lim="800000"/>
            <a:headEnd/>
            <a:tailEnd/>
          </a:ln>
        </p:spPr>
        <p:txBody>
          <a:bodyPr wrap="square">
            <a:spAutoFit/>
          </a:bodyPr>
          <a:lstStyle/>
          <a:p>
            <a:pPr algn="r"/>
            <a:r>
              <a:rPr lang="en-US" sz="900" i="1" dirty="0" smtClean="0">
                <a:solidFill>
                  <a:schemeClr val="bg1"/>
                </a:solidFill>
              </a:rPr>
              <a:t>Photos courtesy of US Department of Energy</a:t>
            </a:r>
            <a:endParaRPr lang="en-US" sz="900" i="1" dirty="0">
              <a:solidFill>
                <a:schemeClr val="bg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Image of a solar hot water heater"/>
          <p:cNvPicPr>
            <a:picLocks noChangeAspect="1"/>
          </p:cNvPicPr>
          <p:nvPr/>
        </p:nvPicPr>
        <p:blipFill>
          <a:blip r:embed="rId3"/>
          <a:srcRect/>
          <a:stretch>
            <a:fillRect/>
          </a:stretch>
        </p:blipFill>
        <p:spPr bwMode="auto">
          <a:xfrm>
            <a:off x="4741863" y="4167188"/>
            <a:ext cx="2103437" cy="1600200"/>
          </a:xfrm>
          <a:prstGeom prst="rect">
            <a:avLst/>
          </a:prstGeom>
          <a:noFill/>
          <a:ln w="9525">
            <a:noFill/>
            <a:miter lim="800000"/>
            <a:headEnd/>
            <a:tailEnd/>
          </a:ln>
        </p:spPr>
      </p:pic>
      <p:sp>
        <p:nvSpPr>
          <p:cNvPr id="59396" name="Content Placeholder 2" descr="Graphic of solar water heater."/>
          <p:cNvSpPr>
            <a:spLocks noGrp="1"/>
          </p:cNvSpPr>
          <p:nvPr>
            <p:ph idx="1"/>
          </p:nvPr>
        </p:nvSpPr>
        <p:spPr>
          <a:xfrm>
            <a:off x="457200" y="1524000"/>
            <a:ext cx="8382000" cy="4838700"/>
          </a:xfrm>
        </p:spPr>
        <p:txBody>
          <a:bodyPr>
            <a:normAutofit lnSpcReduction="10000"/>
          </a:bodyPr>
          <a:lstStyle/>
          <a:p>
            <a:pPr eaLnBrk="1" hangingPunct="1">
              <a:buFontTx/>
              <a:buNone/>
            </a:pPr>
            <a:r>
              <a:rPr lang="en-US" sz="2400" dirty="0" smtClean="0">
                <a:solidFill>
                  <a:srgbClr val="000066"/>
                </a:solidFill>
                <a:ea typeface="ＭＳ Ｐゴシック" charset="-128"/>
              </a:rPr>
              <a:t>Replacement can be based on:</a:t>
            </a:r>
          </a:p>
          <a:p>
            <a:pPr eaLnBrk="1" hangingPunct="1">
              <a:spcBef>
                <a:spcPts val="800"/>
              </a:spcBef>
            </a:pPr>
            <a:r>
              <a:rPr lang="en-US" sz="2200" dirty="0" smtClean="0">
                <a:ea typeface="ＭＳ Ｐゴシック" charset="-128"/>
              </a:rPr>
              <a:t>Audit.</a:t>
            </a:r>
          </a:p>
          <a:p>
            <a:pPr eaLnBrk="1" hangingPunct="1">
              <a:spcBef>
                <a:spcPts val="800"/>
              </a:spcBef>
            </a:pPr>
            <a:r>
              <a:rPr lang="en-US" sz="2200" dirty="0" smtClean="0">
                <a:ea typeface="ＭＳ Ｐゴシック" charset="-128"/>
              </a:rPr>
              <a:t>Water heater guide on WAPTAC.</a:t>
            </a:r>
          </a:p>
          <a:p>
            <a:pPr eaLnBrk="1" hangingPunct="1">
              <a:spcBef>
                <a:spcPts val="800"/>
              </a:spcBef>
              <a:spcAft>
                <a:spcPts val="600"/>
              </a:spcAft>
            </a:pPr>
            <a:r>
              <a:rPr lang="en-US" sz="2200" dirty="0" smtClean="0">
                <a:ea typeface="ＭＳ Ｐゴシック" charset="-128"/>
              </a:rPr>
              <a:t>Health and safety.</a:t>
            </a:r>
          </a:p>
          <a:p>
            <a:pPr marL="0" indent="0" eaLnBrk="1" hangingPunct="1">
              <a:buFontTx/>
              <a:buNone/>
            </a:pPr>
            <a:r>
              <a:rPr lang="en-US" sz="2400" dirty="0" smtClean="0">
                <a:solidFill>
                  <a:srgbClr val="000066"/>
                </a:solidFill>
                <a:ea typeface="ＭＳ Ｐゴシック" charset="-128"/>
              </a:rPr>
              <a:t>Existing water heater can be </a:t>
            </a:r>
            <a:br>
              <a:rPr lang="en-US" sz="2400" dirty="0" smtClean="0">
                <a:solidFill>
                  <a:srgbClr val="000066"/>
                </a:solidFill>
                <a:ea typeface="ＭＳ Ｐゴシック" charset="-128"/>
              </a:rPr>
            </a:br>
            <a:r>
              <a:rPr lang="en-US" sz="2400" dirty="0" smtClean="0">
                <a:solidFill>
                  <a:srgbClr val="000066"/>
                </a:solidFill>
                <a:ea typeface="ＭＳ Ｐゴシック" charset="-128"/>
              </a:rPr>
              <a:t>replaced in eligible households with:</a:t>
            </a:r>
          </a:p>
          <a:p>
            <a:pPr eaLnBrk="1" hangingPunct="1"/>
            <a:r>
              <a:rPr lang="en-US" sz="2200" dirty="0" smtClean="0">
                <a:ea typeface="ＭＳ Ｐゴシック" charset="-128"/>
              </a:rPr>
              <a:t>Standard tank water heaters.</a:t>
            </a:r>
          </a:p>
          <a:p>
            <a:pPr eaLnBrk="1" hangingPunct="1"/>
            <a:r>
              <a:rPr lang="en-US" sz="2200" dirty="0" smtClean="0">
                <a:ea typeface="ＭＳ Ｐゴシック" charset="-128"/>
              </a:rPr>
              <a:t>Whole home </a:t>
            </a:r>
            <a:r>
              <a:rPr lang="en-US" sz="2200" dirty="0" err="1" smtClean="0">
                <a:ea typeface="ＭＳ Ｐゴシック" charset="-128"/>
              </a:rPr>
              <a:t>tankless</a:t>
            </a:r>
            <a:r>
              <a:rPr lang="en-US" sz="2200" dirty="0" smtClean="0">
                <a:ea typeface="ＭＳ Ｐゴシック" charset="-128"/>
              </a:rPr>
              <a:t>.</a:t>
            </a:r>
          </a:p>
          <a:p>
            <a:pPr eaLnBrk="1" hangingPunct="1"/>
            <a:r>
              <a:rPr lang="en-US" sz="2200" dirty="0" smtClean="0">
                <a:ea typeface="ＭＳ Ｐゴシック" charset="-128"/>
              </a:rPr>
              <a:t>Heat pump water heaters.</a:t>
            </a:r>
          </a:p>
          <a:p>
            <a:pPr eaLnBrk="1" hangingPunct="1"/>
            <a:r>
              <a:rPr lang="en-US" sz="2200" dirty="0" smtClean="0">
                <a:ea typeface="ＭＳ Ｐゴシック" charset="-128"/>
              </a:rPr>
              <a:t>Solar water heaters.</a:t>
            </a:r>
          </a:p>
          <a:p>
            <a:pPr eaLnBrk="1" hangingPunct="1">
              <a:buFontTx/>
              <a:buNone/>
            </a:pPr>
            <a:endParaRPr lang="en-US" sz="2400" dirty="0" smtClean="0">
              <a:ea typeface="ＭＳ Ｐゴシック" charset="-128"/>
            </a:endParaRPr>
          </a:p>
          <a:p>
            <a:pPr eaLnBrk="1" hangingPunct="1">
              <a:buFontTx/>
              <a:buNone/>
            </a:pPr>
            <a:endParaRPr lang="en-US" sz="2400" dirty="0" smtClean="0">
              <a:ea typeface="ＭＳ Ｐゴシック" charset="-128"/>
            </a:endParaRPr>
          </a:p>
        </p:txBody>
      </p:sp>
      <p:sp>
        <p:nvSpPr>
          <p:cNvPr id="2" name="Title 1"/>
          <p:cNvSpPr>
            <a:spLocks noGrp="1"/>
          </p:cNvSpPr>
          <p:nvPr>
            <p:ph type="title"/>
          </p:nvPr>
        </p:nvSpPr>
        <p:spPr/>
        <p:txBody>
          <a:bodyPr/>
          <a:lstStyle/>
          <a:p>
            <a:pPr eaLnBrk="1" hangingPunct="1">
              <a:defRPr/>
            </a:pPr>
            <a:r>
              <a:rPr lang="en-US" dirty="0" smtClean="0">
                <a:ea typeface="ＭＳ Ｐゴシック" pitchFamily="-109" charset="-128"/>
              </a:rPr>
              <a:t>Replacement</a:t>
            </a:r>
          </a:p>
        </p:txBody>
      </p:sp>
      <p:pic>
        <p:nvPicPr>
          <p:cNvPr id="59397" name="Picture 3" descr="Graphic of standard water tank heater."/>
          <p:cNvPicPr>
            <a:picLocks noChangeAspect="1"/>
          </p:cNvPicPr>
          <p:nvPr/>
        </p:nvPicPr>
        <p:blipFill>
          <a:blip r:embed="rId4"/>
          <a:srcRect/>
          <a:stretch>
            <a:fillRect/>
          </a:stretch>
        </p:blipFill>
        <p:spPr bwMode="auto">
          <a:xfrm>
            <a:off x="6288088" y="1524000"/>
            <a:ext cx="1490662" cy="2286000"/>
          </a:xfrm>
          <a:prstGeom prst="rect">
            <a:avLst/>
          </a:prstGeom>
          <a:noFill/>
          <a:ln w="9525">
            <a:noFill/>
            <a:miter lim="800000"/>
            <a:headEnd/>
            <a:tailEnd/>
          </a:ln>
        </p:spPr>
      </p:pic>
      <p:pic>
        <p:nvPicPr>
          <p:cNvPr id="59398" name="Picture 5" descr="Graphiic of tankless water heater."/>
          <p:cNvPicPr>
            <a:picLocks noChangeAspect="1"/>
          </p:cNvPicPr>
          <p:nvPr/>
        </p:nvPicPr>
        <p:blipFill>
          <a:blip r:embed="rId5"/>
          <a:srcRect/>
          <a:stretch>
            <a:fillRect/>
          </a:stretch>
        </p:blipFill>
        <p:spPr bwMode="auto">
          <a:xfrm>
            <a:off x="7046913" y="4052888"/>
            <a:ext cx="1535112" cy="1828800"/>
          </a:xfrm>
          <a:prstGeom prst="rect">
            <a:avLst/>
          </a:prstGeom>
          <a:noFill/>
          <a:ln w="9525">
            <a:noFill/>
            <a:miter lim="800000"/>
            <a:headEnd/>
            <a:tailEnd/>
          </a:ln>
        </p:spPr>
      </p:pic>
      <p:sp>
        <p:nvSpPr>
          <p:cNvPr id="59401" name="TextBox 9"/>
          <p:cNvSpPr txBox="1">
            <a:spLocks noChangeArrowheads="1"/>
          </p:cNvSpPr>
          <p:nvPr/>
        </p:nvSpPr>
        <p:spPr bwMode="auto">
          <a:xfrm>
            <a:off x="5840413" y="6206331"/>
            <a:ext cx="3303587" cy="261937"/>
          </a:xfrm>
          <a:prstGeom prst="rect">
            <a:avLst/>
          </a:prstGeom>
          <a:noFill/>
          <a:ln w="9525">
            <a:noFill/>
            <a:miter lim="800000"/>
            <a:headEnd/>
            <a:tailEnd/>
          </a:ln>
        </p:spPr>
        <p:txBody>
          <a:bodyPr>
            <a:spAutoFit/>
          </a:bodyPr>
          <a:lstStyle/>
          <a:p>
            <a:pPr algn="r"/>
            <a:r>
              <a:rPr lang="en-US" sz="1100" i="1" dirty="0" smtClean="0">
                <a:solidFill>
                  <a:srgbClr val="50565C"/>
                </a:solidFill>
              </a:rPr>
              <a:t>Images courtesy of </a:t>
            </a:r>
            <a:r>
              <a:rPr lang="en-US" sz="1100" i="1" dirty="0">
                <a:solidFill>
                  <a:srgbClr val="50565C"/>
                </a:solidFill>
              </a:rPr>
              <a:t>www.energystar.gov</a:t>
            </a:r>
          </a:p>
        </p:txBody>
      </p:sp>
      <p:sp>
        <p:nvSpPr>
          <p:cNvPr id="10" name="Title 5"/>
          <p:cNvSpPr txBox="1">
            <a:spLocks/>
          </p:cNvSpPr>
          <p:nvPr/>
        </p:nvSpPr>
        <p:spPr bwMode="auto">
          <a:xfrm>
            <a:off x="533400" y="8826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6" descr="Chart shows typical hot water use by end use in the home."/>
          <p:cNvPicPr>
            <a:picLocks noChangeAspect="1"/>
          </p:cNvPicPr>
          <p:nvPr/>
        </p:nvPicPr>
        <p:blipFill>
          <a:blip r:embed="rId3"/>
          <a:srcRect/>
          <a:stretch>
            <a:fillRect/>
          </a:stretch>
        </p:blipFill>
        <p:spPr bwMode="auto">
          <a:xfrm>
            <a:off x="2855913" y="2817813"/>
            <a:ext cx="3463925" cy="3462337"/>
          </a:xfrm>
          <a:prstGeom prst="rect">
            <a:avLst/>
          </a:prstGeom>
          <a:noFill/>
          <a:ln w="9525">
            <a:noFill/>
            <a:miter lim="800000"/>
            <a:headEnd/>
            <a:tailEnd/>
          </a:ln>
        </p:spPr>
      </p:pic>
      <p:sp>
        <p:nvSpPr>
          <p:cNvPr id="60420" name="Content Placeholder 2"/>
          <p:cNvSpPr>
            <a:spLocks noGrp="1"/>
          </p:cNvSpPr>
          <p:nvPr>
            <p:ph idx="1"/>
          </p:nvPr>
        </p:nvSpPr>
        <p:spPr>
          <a:xfrm>
            <a:off x="657224" y="1411288"/>
            <a:ext cx="7635875" cy="1077912"/>
          </a:xfrm>
        </p:spPr>
        <p:txBody>
          <a:bodyPr/>
          <a:lstStyle/>
          <a:p>
            <a:pPr marL="0" indent="0" eaLnBrk="1" hangingPunct="1">
              <a:buFontTx/>
              <a:buNone/>
            </a:pPr>
            <a:r>
              <a:rPr lang="en-US" sz="2600" dirty="0" smtClean="0">
                <a:solidFill>
                  <a:srgbClr val="000066"/>
                </a:solidFill>
                <a:ea typeface="ＭＳ Ｐゴシック" charset="-128"/>
              </a:rPr>
              <a:t>Cut down on hot water use by repairing leaks and installing low-flow fixtures.</a:t>
            </a:r>
            <a:endParaRPr lang="en-US" sz="2600" dirty="0" smtClean="0">
              <a:ea typeface="ＭＳ Ｐゴシック" charset="-128"/>
            </a:endParaRPr>
          </a:p>
        </p:txBody>
      </p:sp>
      <p:sp>
        <p:nvSpPr>
          <p:cNvPr id="2" name="Title 1"/>
          <p:cNvSpPr>
            <a:spLocks noGrp="1"/>
          </p:cNvSpPr>
          <p:nvPr>
            <p:ph type="title"/>
          </p:nvPr>
        </p:nvSpPr>
        <p:spPr/>
        <p:txBody>
          <a:bodyPr>
            <a:normAutofit/>
          </a:bodyPr>
          <a:lstStyle/>
          <a:p>
            <a:pPr eaLnBrk="1" hangingPunct="1">
              <a:defRPr/>
            </a:pPr>
            <a:r>
              <a:rPr lang="en-US" dirty="0" smtClean="0">
                <a:ea typeface="ＭＳ Ｐゴシック" pitchFamily="-109" charset="-128"/>
              </a:rPr>
              <a:t>Hot Water Use</a:t>
            </a:r>
          </a:p>
        </p:txBody>
      </p:sp>
      <p:sp>
        <p:nvSpPr>
          <p:cNvPr id="60423" name="Rectangle 3"/>
          <p:cNvSpPr txBox="1">
            <a:spLocks noChangeArrowheads="1"/>
          </p:cNvSpPr>
          <p:nvPr/>
        </p:nvSpPr>
        <p:spPr bwMode="auto">
          <a:xfrm>
            <a:off x="5930900" y="6160293"/>
            <a:ext cx="3213100" cy="239713"/>
          </a:xfrm>
          <a:prstGeom prst="rect">
            <a:avLst/>
          </a:prstGeom>
          <a:noFill/>
          <a:ln w="9525">
            <a:noFill/>
            <a:miter lim="800000"/>
            <a:headEnd/>
            <a:tailEnd/>
          </a:ln>
        </p:spPr>
        <p:txBody>
          <a:bodyPr lIns="0" tIns="0" rIns="0" bIns="0"/>
          <a:lstStyle/>
          <a:p>
            <a:pPr marL="342900" indent="-342900" defTabSz="914400">
              <a:spcBef>
                <a:spcPts val="1200"/>
              </a:spcBef>
              <a:buClr>
                <a:srgbClr val="8DC63F"/>
              </a:buClr>
            </a:pPr>
            <a:r>
              <a:rPr lang="en-US" sz="1100" i="1" dirty="0">
                <a:solidFill>
                  <a:srgbClr val="404040"/>
                </a:solidFill>
                <a:cs typeface="Arial" pitchFamily="34" charset="0"/>
              </a:rPr>
              <a:t>Source: 2008 Buildings Energy Databook. US DOE</a:t>
            </a:r>
          </a:p>
        </p:txBody>
      </p:sp>
      <p:sp>
        <p:nvSpPr>
          <p:cNvPr id="60424" name="TextBox 8"/>
          <p:cNvSpPr txBox="1">
            <a:spLocks noChangeArrowheads="1"/>
          </p:cNvSpPr>
          <p:nvPr/>
        </p:nvSpPr>
        <p:spPr bwMode="auto">
          <a:xfrm>
            <a:off x="6007100" y="3465513"/>
            <a:ext cx="2482850" cy="369887"/>
          </a:xfrm>
          <a:prstGeom prst="rect">
            <a:avLst/>
          </a:prstGeom>
          <a:noFill/>
          <a:ln w="9525">
            <a:noFill/>
            <a:miter lim="800000"/>
            <a:headEnd/>
            <a:tailEnd/>
          </a:ln>
        </p:spPr>
        <p:txBody>
          <a:bodyPr>
            <a:spAutoFit/>
          </a:bodyPr>
          <a:lstStyle/>
          <a:p>
            <a:r>
              <a:rPr lang="en-US" b="1" dirty="0"/>
              <a:t>6% </a:t>
            </a:r>
            <a:r>
              <a:rPr lang="en-US" dirty="0"/>
              <a:t>Faucet Flow</a:t>
            </a:r>
          </a:p>
        </p:txBody>
      </p:sp>
      <p:sp>
        <p:nvSpPr>
          <p:cNvPr id="60425" name="TextBox 9"/>
          <p:cNvSpPr txBox="1">
            <a:spLocks noChangeArrowheads="1"/>
          </p:cNvSpPr>
          <p:nvPr/>
        </p:nvSpPr>
        <p:spPr bwMode="auto">
          <a:xfrm>
            <a:off x="6162675" y="4843463"/>
            <a:ext cx="2473325" cy="369887"/>
          </a:xfrm>
          <a:prstGeom prst="rect">
            <a:avLst/>
          </a:prstGeom>
          <a:noFill/>
          <a:ln w="9525">
            <a:noFill/>
            <a:miter lim="800000"/>
            <a:headEnd/>
            <a:tailEnd/>
          </a:ln>
        </p:spPr>
        <p:txBody>
          <a:bodyPr>
            <a:spAutoFit/>
          </a:bodyPr>
          <a:lstStyle/>
          <a:p>
            <a:r>
              <a:rPr lang="en-US" b="1" dirty="0"/>
              <a:t>20% </a:t>
            </a:r>
            <a:r>
              <a:rPr lang="en-US" dirty="0"/>
              <a:t>Bath Filling</a:t>
            </a:r>
          </a:p>
        </p:txBody>
      </p:sp>
      <p:sp>
        <p:nvSpPr>
          <p:cNvPr id="60426" name="TextBox 11"/>
          <p:cNvSpPr txBox="1">
            <a:spLocks noChangeArrowheads="1"/>
          </p:cNvSpPr>
          <p:nvPr/>
        </p:nvSpPr>
        <p:spPr bwMode="auto">
          <a:xfrm>
            <a:off x="949325" y="5588000"/>
            <a:ext cx="2482850" cy="369888"/>
          </a:xfrm>
          <a:prstGeom prst="rect">
            <a:avLst/>
          </a:prstGeom>
          <a:noFill/>
          <a:ln w="9525">
            <a:noFill/>
            <a:miter lim="800000"/>
            <a:headEnd/>
            <a:tailEnd/>
          </a:ln>
        </p:spPr>
        <p:txBody>
          <a:bodyPr>
            <a:spAutoFit/>
          </a:bodyPr>
          <a:lstStyle/>
          <a:p>
            <a:pPr algn="r"/>
            <a:r>
              <a:rPr lang="en-US" dirty="0"/>
              <a:t>Showers </a:t>
            </a:r>
            <a:r>
              <a:rPr lang="en-US" b="1" dirty="0"/>
              <a:t>37%</a:t>
            </a:r>
          </a:p>
        </p:txBody>
      </p:sp>
      <p:sp>
        <p:nvSpPr>
          <p:cNvPr id="60427" name="TextBox 13"/>
          <p:cNvSpPr txBox="1">
            <a:spLocks noChangeArrowheads="1"/>
          </p:cNvSpPr>
          <p:nvPr/>
        </p:nvSpPr>
        <p:spPr bwMode="auto">
          <a:xfrm>
            <a:off x="657225" y="3490913"/>
            <a:ext cx="2482850" cy="369887"/>
          </a:xfrm>
          <a:prstGeom prst="rect">
            <a:avLst/>
          </a:prstGeom>
          <a:noFill/>
          <a:ln w="9525">
            <a:noFill/>
            <a:miter lim="800000"/>
            <a:headEnd/>
            <a:tailEnd/>
          </a:ln>
        </p:spPr>
        <p:txBody>
          <a:bodyPr>
            <a:spAutoFit/>
          </a:bodyPr>
          <a:lstStyle/>
          <a:p>
            <a:pPr algn="r"/>
            <a:r>
              <a:rPr lang="en-US" dirty="0"/>
              <a:t>Clothes Washer </a:t>
            </a:r>
            <a:r>
              <a:rPr lang="en-US" b="1" dirty="0"/>
              <a:t>14%</a:t>
            </a:r>
          </a:p>
        </p:txBody>
      </p:sp>
      <p:sp>
        <p:nvSpPr>
          <p:cNvPr id="60428" name="TextBox 14"/>
          <p:cNvSpPr txBox="1">
            <a:spLocks noChangeArrowheads="1"/>
          </p:cNvSpPr>
          <p:nvPr/>
        </p:nvSpPr>
        <p:spPr bwMode="auto">
          <a:xfrm>
            <a:off x="1616075" y="2643188"/>
            <a:ext cx="2481263" cy="369887"/>
          </a:xfrm>
          <a:prstGeom prst="rect">
            <a:avLst/>
          </a:prstGeom>
          <a:noFill/>
          <a:ln w="9525">
            <a:noFill/>
            <a:miter lim="800000"/>
            <a:headEnd/>
            <a:tailEnd/>
          </a:ln>
        </p:spPr>
        <p:txBody>
          <a:bodyPr>
            <a:spAutoFit/>
          </a:bodyPr>
          <a:lstStyle/>
          <a:p>
            <a:pPr algn="r"/>
            <a:r>
              <a:rPr lang="en-US" dirty="0"/>
              <a:t>Dishwasher </a:t>
            </a:r>
            <a:r>
              <a:rPr lang="en-US" b="1" dirty="0"/>
              <a:t>10%</a:t>
            </a:r>
          </a:p>
        </p:txBody>
      </p:sp>
      <p:sp>
        <p:nvSpPr>
          <p:cNvPr id="60429" name="TextBox 17"/>
          <p:cNvSpPr txBox="1">
            <a:spLocks noChangeArrowheads="1"/>
          </p:cNvSpPr>
          <p:nvPr/>
        </p:nvSpPr>
        <p:spPr bwMode="auto">
          <a:xfrm>
            <a:off x="5103813" y="2643188"/>
            <a:ext cx="2481262" cy="369887"/>
          </a:xfrm>
          <a:prstGeom prst="rect">
            <a:avLst/>
          </a:prstGeom>
          <a:noFill/>
          <a:ln w="9525">
            <a:noFill/>
            <a:miter lim="800000"/>
            <a:headEnd/>
            <a:tailEnd/>
          </a:ln>
        </p:spPr>
        <p:txBody>
          <a:bodyPr>
            <a:spAutoFit/>
          </a:bodyPr>
          <a:lstStyle/>
          <a:p>
            <a:r>
              <a:rPr lang="en-US" b="1" dirty="0"/>
              <a:t>14% </a:t>
            </a:r>
            <a:r>
              <a:rPr lang="en-US" dirty="0"/>
              <a:t>Sink Filling</a:t>
            </a:r>
          </a:p>
        </p:txBody>
      </p:sp>
      <p:sp>
        <p:nvSpPr>
          <p:cNvPr id="15" name="Title 5"/>
          <p:cNvSpPr txBox="1">
            <a:spLocks/>
          </p:cNvSpPr>
          <p:nvPr/>
        </p:nvSpPr>
        <p:spPr bwMode="auto">
          <a:xfrm>
            <a:off x="558800" y="8826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normAutofit/>
          </a:bodyPr>
          <a:lstStyle/>
          <a:p>
            <a:pPr eaLnBrk="1" hangingPunct="1">
              <a:defRPr/>
            </a:pPr>
            <a:r>
              <a:rPr lang="en-US" dirty="0" smtClean="0">
                <a:ea typeface="ＭＳ Ｐゴシック" pitchFamily="-109" charset="-128"/>
              </a:rPr>
              <a:t>Repair Leaky Hot Water Tap</a:t>
            </a:r>
          </a:p>
        </p:txBody>
      </p:sp>
      <p:graphicFrame>
        <p:nvGraphicFramePr>
          <p:cNvPr id="7" name="Group 4"/>
          <p:cNvGraphicFramePr>
            <a:graphicFrameLocks noGrp="1"/>
          </p:cNvGraphicFramePr>
          <p:nvPr/>
        </p:nvGraphicFramePr>
        <p:xfrm>
          <a:off x="577850" y="2292350"/>
          <a:ext cx="7848600" cy="2736850"/>
        </p:xfrm>
        <a:graphic>
          <a:graphicData uri="http://schemas.openxmlformats.org/drawingml/2006/table">
            <a:tbl>
              <a:tblPr/>
              <a:tblGrid>
                <a:gridCol w="2895600"/>
                <a:gridCol w="2438400"/>
                <a:gridCol w="2514600"/>
              </a:tblGrid>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FFFF"/>
                          </a:solidFill>
                          <a:effectLst/>
                          <a:latin typeface="Arial" pitchFamily="34" charset="0"/>
                          <a:ea typeface="ＭＳ Ｐゴシック" charset="-128"/>
                        </a:rPr>
                        <a:t>Average</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FFFF"/>
                          </a:solidFill>
                          <a:effectLst/>
                          <a:latin typeface="Arial" pitchFamily="34" charset="0"/>
                          <a:ea typeface="ＭＳ Ｐゴシック" charset="-128"/>
                        </a:rPr>
                        <a:t>High</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solidFill>
                  </a:tcPr>
                </a:tc>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404040"/>
                          </a:solidFill>
                          <a:effectLst/>
                          <a:latin typeface="Arial" pitchFamily="34" charset="0"/>
                          <a:ea typeface="ＭＳ Ｐゴシック" charset="-128"/>
                        </a:rPr>
                        <a:t>Energy Savings</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charset="-128"/>
                        </a:rPr>
                        <a:t>144 kWh/yr</a:t>
                      </a:r>
                      <a:endParaRPr kumimoji="0" lang="en-US" sz="1800" b="1" i="0" u="none" strike="noStrike" cap="none" normalizeH="0" baseline="0" dirty="0" smtClean="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charset="-128"/>
                        </a:rPr>
                        <a:t>3,000 kWh/yr</a:t>
                      </a:r>
                      <a:endParaRPr kumimoji="0" lang="en-US" sz="1800" b="1" i="0" u="none" strike="noStrike" cap="none" normalizeH="0" baseline="0" dirty="0" smtClean="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404040"/>
                          </a:solidFill>
                          <a:effectLst/>
                          <a:latin typeface="Arial" pitchFamily="34" charset="0"/>
                          <a:ea typeface="ＭＳ Ｐゴシック" charset="-128"/>
                        </a:rPr>
                        <a:t>$ Savings*</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14902"/>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charset="-128"/>
                        </a:rPr>
                        <a:t>$15.84/yr</a:t>
                      </a:r>
                      <a:endParaRPr kumimoji="0" lang="en-US" sz="1800" b="1" i="0" u="none" strike="noStrike" cap="none" normalizeH="0" baseline="0" dirty="0" smtClean="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14902"/>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charset="-128"/>
                        </a:rPr>
                        <a:t>$330/yr</a:t>
                      </a:r>
                      <a:endParaRPr kumimoji="0" lang="en-US" sz="1800" b="1" i="0" u="none" strike="noStrike" cap="none" normalizeH="0" baseline="0" dirty="0" smtClean="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14902"/>
                      </a:srgbClr>
                    </a:solidFill>
                  </a:tcPr>
                </a:tc>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404040"/>
                          </a:solidFill>
                          <a:effectLst/>
                          <a:latin typeface="Arial" pitchFamily="34" charset="0"/>
                          <a:ea typeface="ＭＳ Ｐゴシック" charset="-128"/>
                        </a:rPr>
                        <a:t>Leakage</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charset="-128"/>
                        </a:rPr>
                        <a:t>2 drips/min</a:t>
                      </a:r>
                      <a:endParaRPr kumimoji="0" lang="en-US" sz="1800" b="1" i="0" u="none" strike="noStrike" cap="none" normalizeH="0" baseline="0" dirty="0" smtClean="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charset="-128"/>
                        </a:rPr>
                        <a:t>1 drip/sec</a:t>
                      </a:r>
                      <a:endParaRPr kumimoji="0" lang="en-US" sz="1800" b="1" i="0" u="none" strike="noStrike" cap="none" normalizeH="0" baseline="0" dirty="0" smtClean="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tr>
            </a:tbl>
          </a:graphicData>
        </a:graphic>
      </p:graphicFrame>
      <p:sp>
        <p:nvSpPr>
          <p:cNvPr id="61467" name="TextBox 8"/>
          <p:cNvSpPr txBox="1">
            <a:spLocks noChangeArrowheads="1"/>
          </p:cNvSpPr>
          <p:nvPr/>
        </p:nvSpPr>
        <p:spPr bwMode="auto">
          <a:xfrm>
            <a:off x="858838" y="5270500"/>
            <a:ext cx="2316162" cy="276225"/>
          </a:xfrm>
          <a:prstGeom prst="rect">
            <a:avLst/>
          </a:prstGeom>
          <a:noFill/>
          <a:ln w="9525">
            <a:noFill/>
            <a:miter lim="800000"/>
            <a:headEnd/>
            <a:tailEnd/>
          </a:ln>
        </p:spPr>
        <p:txBody>
          <a:bodyPr wrap="none">
            <a:spAutoFit/>
          </a:bodyPr>
          <a:lstStyle/>
          <a:p>
            <a:r>
              <a:rPr lang="en-US" sz="1200" i="1" dirty="0">
                <a:solidFill>
                  <a:srgbClr val="003366"/>
                </a:solidFill>
              </a:rPr>
              <a:t>* Savings based on $0.11/kWh</a:t>
            </a:r>
          </a:p>
        </p:txBody>
      </p:sp>
      <p:sp>
        <p:nvSpPr>
          <p:cNvPr id="8" name="Title 5"/>
          <p:cNvSpPr txBox="1">
            <a:spLocks/>
          </p:cNvSpPr>
          <p:nvPr/>
        </p:nvSpPr>
        <p:spPr bwMode="auto">
          <a:xfrm>
            <a:off x="546100" y="8826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Tree>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5" descr="Image of a faucet"/>
          <p:cNvPicPr>
            <a:picLocks noChangeAspect="1"/>
          </p:cNvPicPr>
          <p:nvPr/>
        </p:nvPicPr>
        <p:blipFill>
          <a:blip r:embed="rId3"/>
          <a:stretch>
            <a:fillRect/>
          </a:stretch>
        </p:blipFill>
        <p:spPr bwMode="auto">
          <a:xfrm>
            <a:off x="5842000" y="2220883"/>
            <a:ext cx="3209925" cy="3209925"/>
          </a:xfrm>
          <a:prstGeom prst="rect">
            <a:avLst/>
          </a:prstGeom>
          <a:noFill/>
          <a:ln w="9525">
            <a:noFill/>
            <a:miter lim="800000"/>
            <a:headEnd/>
            <a:tailEnd/>
          </a:ln>
        </p:spPr>
      </p:pic>
      <p:sp>
        <p:nvSpPr>
          <p:cNvPr id="62468" name="Content Placeholder 2" descr="Photo of sink faucet."/>
          <p:cNvSpPr>
            <a:spLocks noGrp="1"/>
          </p:cNvSpPr>
          <p:nvPr>
            <p:ph idx="1"/>
          </p:nvPr>
        </p:nvSpPr>
        <p:spPr>
          <a:xfrm>
            <a:off x="457200" y="1562100"/>
            <a:ext cx="8229600" cy="4533900"/>
          </a:xfrm>
        </p:spPr>
        <p:txBody>
          <a:bodyPr/>
          <a:lstStyle/>
          <a:p>
            <a:pPr eaLnBrk="1" hangingPunct="1">
              <a:spcAft>
                <a:spcPts val="1200"/>
              </a:spcAft>
              <a:buFontTx/>
              <a:buNone/>
            </a:pPr>
            <a:r>
              <a:rPr lang="en-US" sz="2600" dirty="0" smtClean="0">
                <a:solidFill>
                  <a:srgbClr val="000066"/>
                </a:solidFill>
                <a:ea typeface="ＭＳ Ｐゴシック" charset="-128"/>
              </a:rPr>
              <a:t>Reduce hot </a:t>
            </a:r>
            <a:r>
              <a:rPr lang="en-US" sz="2600" dirty="0">
                <a:solidFill>
                  <a:srgbClr val="000066"/>
                </a:solidFill>
                <a:ea typeface="ＭＳ Ｐゴシック" charset="-128"/>
              </a:rPr>
              <a:t>w</a:t>
            </a:r>
            <a:r>
              <a:rPr lang="en-US" sz="2600" dirty="0" smtClean="0">
                <a:solidFill>
                  <a:srgbClr val="000066"/>
                </a:solidFill>
                <a:ea typeface="ＭＳ Ｐゴシック" charset="-128"/>
              </a:rPr>
              <a:t>ater consumption by addressing:</a:t>
            </a:r>
          </a:p>
          <a:p>
            <a:pPr marL="463550" indent="-290513" eaLnBrk="1" hangingPunct="1">
              <a:spcAft>
                <a:spcPts val="1200"/>
              </a:spcAft>
            </a:pPr>
            <a:r>
              <a:rPr lang="en-US" sz="2400" dirty="0" smtClean="0">
                <a:ea typeface="ＭＳ Ｐゴシック" charset="-128"/>
              </a:rPr>
              <a:t>Showers.</a:t>
            </a:r>
          </a:p>
          <a:p>
            <a:pPr marL="463550" indent="-290513" eaLnBrk="1" hangingPunct="1">
              <a:spcAft>
                <a:spcPts val="1200"/>
              </a:spcAft>
            </a:pPr>
            <a:r>
              <a:rPr lang="en-US" sz="2400" dirty="0" smtClean="0">
                <a:ea typeface="ＭＳ Ｐゴシック" charset="-128"/>
              </a:rPr>
              <a:t>Lavatory faucets.</a:t>
            </a:r>
          </a:p>
          <a:p>
            <a:pPr marL="463550" indent="-290513" eaLnBrk="1" hangingPunct="1">
              <a:spcAft>
                <a:spcPts val="1200"/>
              </a:spcAft>
            </a:pPr>
            <a:r>
              <a:rPr lang="en-US" sz="2400" dirty="0" smtClean="0">
                <a:ea typeface="ＭＳ Ｐゴシック" charset="-128"/>
              </a:rPr>
              <a:t>Kitchen faucets.</a:t>
            </a:r>
          </a:p>
        </p:txBody>
      </p:sp>
      <p:sp>
        <p:nvSpPr>
          <p:cNvPr id="2" name="Title 1"/>
          <p:cNvSpPr>
            <a:spLocks noGrp="1"/>
          </p:cNvSpPr>
          <p:nvPr>
            <p:ph type="title"/>
          </p:nvPr>
        </p:nvSpPr>
        <p:spPr/>
        <p:txBody>
          <a:bodyPr>
            <a:normAutofit/>
          </a:bodyPr>
          <a:lstStyle/>
          <a:p>
            <a:pPr eaLnBrk="1" hangingPunct="1">
              <a:defRPr/>
            </a:pPr>
            <a:r>
              <a:rPr lang="en-US" dirty="0" smtClean="0">
                <a:ea typeface="ＭＳ Ｐゴシック" pitchFamily="-109" charset="-128"/>
              </a:rPr>
              <a:t>Low-Flow Fixtures</a:t>
            </a:r>
          </a:p>
        </p:txBody>
      </p:sp>
      <p:sp>
        <p:nvSpPr>
          <p:cNvPr id="7" name="Title 5"/>
          <p:cNvSpPr txBox="1">
            <a:spLocks/>
          </p:cNvSpPr>
          <p:nvPr/>
        </p:nvSpPr>
        <p:spPr bwMode="auto">
          <a:xfrm>
            <a:off x="558800" y="8826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
        <p:nvSpPr>
          <p:cNvPr id="6" name="TextBox 9"/>
          <p:cNvSpPr txBox="1">
            <a:spLocks noChangeArrowheads="1"/>
          </p:cNvSpPr>
          <p:nvPr/>
        </p:nvSpPr>
        <p:spPr bwMode="auto">
          <a:xfrm>
            <a:off x="6227793" y="5430808"/>
            <a:ext cx="2168525" cy="261937"/>
          </a:xfrm>
          <a:prstGeom prst="rect">
            <a:avLst/>
          </a:prstGeom>
          <a:noFill/>
          <a:ln w="9525">
            <a:noFill/>
            <a:miter lim="800000"/>
            <a:headEnd/>
            <a:tailEnd/>
          </a:ln>
        </p:spPr>
        <p:txBody>
          <a:bodyPr wrap="square">
            <a:spAutoFit/>
          </a:bodyPr>
          <a:lstStyle/>
          <a:p>
            <a:pPr algn="r"/>
            <a:r>
              <a:rPr lang="en-US" sz="1100" i="1" dirty="0" smtClean="0">
                <a:solidFill>
                  <a:srgbClr val="50565C"/>
                </a:solidFill>
              </a:rPr>
              <a:t>Photo courtesy of  Sanibel</a:t>
            </a:r>
            <a:endParaRPr lang="en-US" sz="1100" i="1" dirty="0">
              <a:solidFill>
                <a:srgbClr val="50565C"/>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a:xfrm>
            <a:off x="495300" y="1525588"/>
            <a:ext cx="8153400" cy="609600"/>
          </a:xfrm>
        </p:spPr>
        <p:txBody>
          <a:bodyPr>
            <a:normAutofit/>
          </a:bodyPr>
          <a:lstStyle/>
          <a:p>
            <a:pPr algn="ctr" eaLnBrk="1" hangingPunct="1">
              <a:buFontTx/>
              <a:buNone/>
            </a:pPr>
            <a:r>
              <a:rPr lang="en-US" sz="2600" dirty="0" smtClean="0">
                <a:solidFill>
                  <a:srgbClr val="000066"/>
                </a:solidFill>
                <a:ea typeface="ＭＳ Ｐゴシック" charset="-128"/>
              </a:rPr>
              <a:t>Remove Dryer Vent Restriction</a:t>
            </a:r>
          </a:p>
        </p:txBody>
      </p:sp>
      <p:sp>
        <p:nvSpPr>
          <p:cNvPr id="121858" name="Rectangle 2"/>
          <p:cNvSpPr>
            <a:spLocks noGrp="1" noChangeArrowheads="1"/>
          </p:cNvSpPr>
          <p:nvPr>
            <p:ph type="title"/>
          </p:nvPr>
        </p:nvSpPr>
        <p:spPr/>
        <p:txBody>
          <a:bodyPr>
            <a:normAutofit/>
          </a:bodyPr>
          <a:lstStyle/>
          <a:p>
            <a:pPr eaLnBrk="1" hangingPunct="1">
              <a:defRPr/>
            </a:pPr>
            <a:r>
              <a:rPr lang="en-US" dirty="0" smtClean="0">
                <a:ea typeface="ＭＳ Ｐゴシック" pitchFamily="27" charset="-128"/>
                <a:cs typeface="ＭＳ Ｐゴシック" pitchFamily="27" charset="-128"/>
              </a:rPr>
              <a:t>Other Base Load Intervention</a:t>
            </a:r>
          </a:p>
        </p:txBody>
      </p:sp>
      <p:graphicFrame>
        <p:nvGraphicFramePr>
          <p:cNvPr id="9" name="Group 4"/>
          <p:cNvGraphicFramePr>
            <a:graphicFrameLocks noGrp="1"/>
          </p:cNvGraphicFramePr>
          <p:nvPr/>
        </p:nvGraphicFramePr>
        <p:xfrm>
          <a:off x="577850" y="2292350"/>
          <a:ext cx="7848600" cy="2736850"/>
        </p:xfrm>
        <a:graphic>
          <a:graphicData uri="http://schemas.openxmlformats.org/drawingml/2006/table">
            <a:tbl>
              <a:tblPr/>
              <a:tblGrid>
                <a:gridCol w="2895600"/>
                <a:gridCol w="2438400"/>
                <a:gridCol w="2514600"/>
              </a:tblGrid>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FFFF"/>
                          </a:solidFill>
                          <a:effectLst/>
                          <a:latin typeface="Arial" pitchFamily="34" charset="0"/>
                          <a:ea typeface="ＭＳ Ｐゴシック" charset="-128"/>
                        </a:rPr>
                        <a:t>Average</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FFFF"/>
                          </a:solidFill>
                          <a:effectLst/>
                          <a:latin typeface="Arial" pitchFamily="34" charset="0"/>
                          <a:ea typeface="ＭＳ Ｐゴシック" charset="-128"/>
                        </a:rPr>
                        <a:t>High</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solidFill>
                  </a:tcPr>
                </a:tc>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404040"/>
                          </a:solidFill>
                          <a:effectLst/>
                          <a:latin typeface="Arial" pitchFamily="34" charset="0"/>
                          <a:ea typeface="ＭＳ Ｐゴシック" charset="-128"/>
                        </a:rPr>
                        <a:t>Energy Savings</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charset="-128"/>
                        </a:rPr>
                        <a:t>227 kWh/yr</a:t>
                      </a:r>
                      <a:endParaRPr kumimoji="0" lang="en-US" sz="1800" b="1" i="0" u="none" strike="noStrike" cap="none" normalizeH="0" baseline="0" dirty="0" smtClean="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charset="-128"/>
                        </a:rPr>
                        <a:t>455 kWh/yr</a:t>
                      </a:r>
                      <a:endParaRPr kumimoji="0" lang="en-US" sz="1800" b="1" i="0" u="none" strike="noStrike" cap="none" normalizeH="0" baseline="0" dirty="0" smtClean="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tr>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404040"/>
                          </a:solidFill>
                          <a:effectLst/>
                          <a:latin typeface="Arial" pitchFamily="34" charset="0"/>
                          <a:ea typeface="ＭＳ Ｐゴシック" charset="-128"/>
                        </a:rPr>
                        <a:t>$ Savings*</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14902"/>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charset="-128"/>
                        </a:rPr>
                        <a:t>$24.97/yr</a:t>
                      </a:r>
                      <a:endParaRPr kumimoji="0" lang="en-US" sz="1800" b="1" i="0" u="none" strike="noStrike" cap="none" normalizeH="0" baseline="0" dirty="0" smtClean="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14902"/>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charset="-128"/>
                        </a:rPr>
                        <a:t>$50.05/yr</a:t>
                      </a:r>
                      <a:endParaRPr kumimoji="0" lang="en-US" sz="1800" b="1" i="0" u="none" strike="noStrike" cap="none" normalizeH="0" baseline="0" dirty="0" smtClean="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14902"/>
                      </a:srgbClr>
                    </a:solidFill>
                  </a:tcPr>
                </a:tc>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404040"/>
                          </a:solidFill>
                          <a:effectLst/>
                          <a:latin typeface="Arial" pitchFamily="34" charset="0"/>
                          <a:ea typeface="ＭＳ Ｐゴシック" charset="-128"/>
                        </a:rPr>
                        <a:t>% Savings on </a:t>
                      </a:r>
                      <a:br>
                        <a:rPr kumimoji="0" lang="en-US" sz="1800" b="1" i="0" u="none" strike="noStrike" cap="none" normalizeH="0" baseline="0" dirty="0" smtClean="0">
                          <a:ln>
                            <a:noFill/>
                          </a:ln>
                          <a:solidFill>
                            <a:srgbClr val="404040"/>
                          </a:solidFill>
                          <a:effectLst/>
                          <a:latin typeface="Arial" pitchFamily="34" charset="0"/>
                          <a:ea typeface="ＭＳ Ｐゴシック" charset="-128"/>
                        </a:rPr>
                      </a:br>
                      <a:r>
                        <a:rPr kumimoji="0" lang="en-US" sz="1800" b="1" i="0" u="none" strike="noStrike" cap="none" normalizeH="0" baseline="0" dirty="0" smtClean="0">
                          <a:ln>
                            <a:noFill/>
                          </a:ln>
                          <a:solidFill>
                            <a:srgbClr val="404040"/>
                          </a:solidFill>
                          <a:effectLst/>
                          <a:latin typeface="Arial" pitchFamily="34" charset="0"/>
                          <a:ea typeface="ＭＳ Ｐゴシック" charset="-128"/>
                        </a:rPr>
                        <a:t>364 Loads/Year</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charset="-128"/>
                        </a:rPr>
                        <a:t>25%</a:t>
                      </a:r>
                      <a:endParaRPr kumimoji="0" lang="en-US" sz="1800" b="1" i="0" u="none" strike="noStrike" cap="none" normalizeH="0" baseline="0" dirty="0" smtClean="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404040"/>
                          </a:solidFill>
                          <a:effectLst/>
                          <a:latin typeface="Arial" pitchFamily="34" charset="0"/>
                          <a:ea typeface="ＭＳ Ｐゴシック" charset="-128"/>
                        </a:rPr>
                        <a:t>50%</a:t>
                      </a:r>
                      <a:endParaRPr kumimoji="0" lang="en-US" sz="1800" b="1" i="0" u="none" strike="noStrike" cap="none" normalizeH="0" baseline="0" dirty="0" smtClean="0">
                        <a:ln>
                          <a:noFill/>
                        </a:ln>
                        <a:solidFill>
                          <a:srgbClr val="404040"/>
                        </a:solidFill>
                        <a:effectLst/>
                        <a:latin typeface="Arial" pitchFamily="34" charset="0"/>
                        <a:ea typeface="ＭＳ Ｐゴシック" charset="-128"/>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6B9EC6">
                        <a:alpha val="30196"/>
                      </a:srgbClr>
                    </a:solidFill>
                  </a:tcPr>
                </a:tc>
              </a:tr>
            </a:tbl>
          </a:graphicData>
        </a:graphic>
      </p:graphicFrame>
      <p:sp>
        <p:nvSpPr>
          <p:cNvPr id="63516" name="TextBox 9"/>
          <p:cNvSpPr txBox="1">
            <a:spLocks noChangeArrowheads="1"/>
          </p:cNvSpPr>
          <p:nvPr/>
        </p:nvSpPr>
        <p:spPr bwMode="auto">
          <a:xfrm>
            <a:off x="858838" y="5270500"/>
            <a:ext cx="2316162" cy="276225"/>
          </a:xfrm>
          <a:prstGeom prst="rect">
            <a:avLst/>
          </a:prstGeom>
          <a:noFill/>
          <a:ln w="9525">
            <a:noFill/>
            <a:miter lim="800000"/>
            <a:headEnd/>
            <a:tailEnd/>
          </a:ln>
        </p:spPr>
        <p:txBody>
          <a:bodyPr wrap="none">
            <a:spAutoFit/>
          </a:bodyPr>
          <a:lstStyle/>
          <a:p>
            <a:r>
              <a:rPr lang="en-US" sz="1200" i="1" dirty="0">
                <a:solidFill>
                  <a:srgbClr val="003366"/>
                </a:solidFill>
              </a:rPr>
              <a:t>* Savings based on $0.11/kWh</a:t>
            </a:r>
          </a:p>
        </p:txBody>
      </p:sp>
      <p:sp>
        <p:nvSpPr>
          <p:cNvPr id="8" name="Title 5"/>
          <p:cNvSpPr txBox="1">
            <a:spLocks/>
          </p:cNvSpPr>
          <p:nvPr/>
        </p:nvSpPr>
        <p:spPr bwMode="auto">
          <a:xfrm>
            <a:off x="584200" y="8826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Tree>
  </p:cSld>
  <p:clrMapOvr>
    <a:masterClrMapping/>
  </p:clrMapOvr>
  <p:transition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Content Placeholder 2"/>
          <p:cNvSpPr>
            <a:spLocks noGrp="1"/>
          </p:cNvSpPr>
          <p:nvPr>
            <p:ph idx="1"/>
          </p:nvPr>
        </p:nvSpPr>
        <p:spPr>
          <a:xfrm>
            <a:off x="457200" y="1600200"/>
            <a:ext cx="7848600" cy="4470400"/>
          </a:xfrm>
        </p:spPr>
        <p:txBody>
          <a:bodyPr/>
          <a:lstStyle/>
          <a:p>
            <a:pPr eaLnBrk="1" hangingPunct="1">
              <a:spcAft>
                <a:spcPts val="1200"/>
              </a:spcAft>
            </a:pPr>
            <a:r>
              <a:rPr lang="en-US" sz="2400" dirty="0" smtClean="0">
                <a:ea typeface="ＭＳ Ｐゴシック" charset="-128"/>
              </a:rPr>
              <a:t>Base load refers to all non-seasonal energy use </a:t>
            </a:r>
            <a:br>
              <a:rPr lang="en-US" sz="2400" dirty="0" smtClean="0">
                <a:ea typeface="ＭＳ Ｐゴシック" charset="-128"/>
              </a:rPr>
            </a:br>
            <a:r>
              <a:rPr lang="en-US" sz="2400" dirty="0" smtClean="0">
                <a:ea typeface="ＭＳ Ｐゴシック" charset="-128"/>
              </a:rPr>
              <a:t>within the home.</a:t>
            </a:r>
          </a:p>
          <a:p>
            <a:pPr eaLnBrk="1" hangingPunct="1">
              <a:spcAft>
                <a:spcPts val="1200"/>
              </a:spcAft>
            </a:pPr>
            <a:r>
              <a:rPr lang="en-US" sz="2400" dirty="0" smtClean="0">
                <a:ea typeface="ＭＳ Ｐゴシック" charset="-128"/>
              </a:rPr>
              <a:t>About half of home energy use is for base load requirements.</a:t>
            </a:r>
          </a:p>
          <a:p>
            <a:pPr eaLnBrk="1" hangingPunct="1">
              <a:spcAft>
                <a:spcPts val="1200"/>
              </a:spcAft>
            </a:pPr>
            <a:r>
              <a:rPr lang="en-US" sz="2400" dirty="0" smtClean="0">
                <a:ea typeface="ＭＳ Ｐゴシック" charset="-128"/>
              </a:rPr>
              <a:t>Utility bill assessment helps the auditor determine </a:t>
            </a:r>
            <a:br>
              <a:rPr lang="en-US" sz="2400" dirty="0" smtClean="0">
                <a:ea typeface="ＭＳ Ｐゴシック" charset="-128"/>
              </a:rPr>
            </a:br>
            <a:r>
              <a:rPr lang="en-US" sz="2400" dirty="0" smtClean="0">
                <a:ea typeface="ＭＳ Ｐゴシック" charset="-128"/>
              </a:rPr>
              <a:t>base load usage and related savings potential.</a:t>
            </a:r>
          </a:p>
          <a:p>
            <a:pPr eaLnBrk="1" hangingPunct="1">
              <a:spcAft>
                <a:spcPts val="1200"/>
              </a:spcAft>
            </a:pPr>
            <a:r>
              <a:rPr lang="en-US" sz="2400" dirty="0" smtClean="0">
                <a:ea typeface="ＭＳ Ｐゴシック" charset="-128"/>
              </a:rPr>
              <a:t>Typical measures include lighting retrofits, refrigerator replacement, hot water heater modification or replacement, and reduction of hot water use.</a:t>
            </a:r>
          </a:p>
          <a:p>
            <a:pPr eaLnBrk="1" hangingPunct="1">
              <a:spcAft>
                <a:spcPts val="600"/>
              </a:spcAft>
            </a:pPr>
            <a:endParaRPr lang="en-US" dirty="0" smtClean="0">
              <a:ea typeface="ＭＳ Ｐゴシック" charset="-128"/>
            </a:endParaRPr>
          </a:p>
        </p:txBody>
      </p:sp>
      <p:sp>
        <p:nvSpPr>
          <p:cNvPr id="2" name="Title 1"/>
          <p:cNvSpPr>
            <a:spLocks noGrp="1"/>
          </p:cNvSpPr>
          <p:nvPr>
            <p:ph type="title"/>
          </p:nvPr>
        </p:nvSpPr>
        <p:spPr/>
        <p:txBody>
          <a:bodyPr/>
          <a:lstStyle/>
          <a:p>
            <a:pPr eaLnBrk="1" hangingPunct="1">
              <a:defRPr/>
            </a:pPr>
            <a:r>
              <a:rPr lang="en-US" dirty="0" smtClean="0">
                <a:ea typeface="ＭＳ Ｐゴシック" pitchFamily="-109" charset="-128"/>
              </a:rPr>
              <a:t>Summary</a:t>
            </a:r>
          </a:p>
        </p:txBody>
      </p:sp>
      <p:sp>
        <p:nvSpPr>
          <p:cNvPr id="6" name="Title 5"/>
          <p:cNvSpPr txBox="1">
            <a:spLocks/>
          </p:cNvSpPr>
          <p:nvPr/>
        </p:nvSpPr>
        <p:spPr bwMode="auto">
          <a:xfrm>
            <a:off x="571500" y="8826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520700" y="4381500"/>
            <a:ext cx="2378075" cy="749300"/>
          </a:xfrm>
        </p:spPr>
        <p:txBody>
          <a:bodyPr/>
          <a:lstStyle/>
          <a:p>
            <a:pPr marL="609600" indent="-609600" eaLnBrk="1" hangingPunct="1">
              <a:buFontTx/>
              <a:buNone/>
            </a:pPr>
            <a:r>
              <a:rPr lang="en-US" dirty="0" smtClean="0">
                <a:ea typeface="ＭＳ Ｐゴシック" charset="-128"/>
              </a:rPr>
              <a:t>1. Analyze Bill</a:t>
            </a:r>
          </a:p>
        </p:txBody>
      </p:sp>
      <p:sp>
        <p:nvSpPr>
          <p:cNvPr id="80898" name="Rectangle 2"/>
          <p:cNvSpPr>
            <a:spLocks noGrp="1" noChangeArrowheads="1"/>
          </p:cNvSpPr>
          <p:nvPr>
            <p:ph type="title"/>
          </p:nvPr>
        </p:nvSpPr>
        <p:spPr/>
        <p:txBody>
          <a:bodyPr>
            <a:normAutofit/>
          </a:bodyPr>
          <a:lstStyle/>
          <a:p>
            <a:pPr eaLnBrk="1" hangingPunct="1">
              <a:defRPr/>
            </a:pPr>
            <a:r>
              <a:rPr lang="en-US" dirty="0"/>
              <a:t>Consumption Analysis</a:t>
            </a:r>
          </a:p>
        </p:txBody>
      </p:sp>
      <p:pic>
        <p:nvPicPr>
          <p:cNvPr id="6" name="Picture 5" descr="Photo of men performing a site survey."/>
          <p:cNvPicPr>
            <a:picLocks noChangeAspect="1"/>
          </p:cNvPicPr>
          <p:nvPr/>
        </p:nvPicPr>
        <p:blipFill>
          <a:blip r:embed="rId3" cstate="email"/>
          <a:srcRect/>
          <a:stretch>
            <a:fillRect/>
          </a:stretch>
        </p:blipFill>
        <p:spPr>
          <a:xfrm>
            <a:off x="3486150" y="1924288"/>
            <a:ext cx="2171700" cy="2189717"/>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Graphic of bill analysis."/>
          <p:cNvPicPr>
            <a:picLocks noChangeAspect="1"/>
          </p:cNvPicPr>
          <p:nvPr/>
        </p:nvPicPr>
        <p:blipFill>
          <a:blip r:embed="rId4"/>
          <a:stretch>
            <a:fillRect/>
          </a:stretch>
        </p:blipFill>
        <p:spPr>
          <a:xfrm>
            <a:off x="457200" y="1928535"/>
            <a:ext cx="2336553" cy="2181224"/>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Photo of hand adjusting wall thermostat."/>
          <p:cNvPicPr>
            <a:picLocks noChangeAspect="1"/>
          </p:cNvPicPr>
          <p:nvPr/>
        </p:nvPicPr>
        <p:blipFill>
          <a:blip r:embed="rId5" cstate="email"/>
          <a:srcRect/>
          <a:stretch>
            <a:fillRect/>
          </a:stretch>
        </p:blipFill>
        <p:spPr>
          <a:xfrm>
            <a:off x="6197600" y="1928534"/>
            <a:ext cx="2171700" cy="2181225"/>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273" name="Rectangle 3"/>
          <p:cNvSpPr txBox="1">
            <a:spLocks noChangeArrowheads="1"/>
          </p:cNvSpPr>
          <p:nvPr/>
        </p:nvSpPr>
        <p:spPr bwMode="auto">
          <a:xfrm>
            <a:off x="3400425" y="4381500"/>
            <a:ext cx="2343150" cy="749300"/>
          </a:xfrm>
          <a:prstGeom prst="rect">
            <a:avLst/>
          </a:prstGeom>
          <a:noFill/>
          <a:ln w="9525">
            <a:noFill/>
            <a:miter lim="800000"/>
            <a:headEnd/>
            <a:tailEnd/>
          </a:ln>
        </p:spPr>
        <p:txBody>
          <a:bodyPr lIns="0" tIns="0" rIns="0" bIns="0"/>
          <a:lstStyle/>
          <a:p>
            <a:pPr marL="609600" indent="-609600" defTabSz="914400">
              <a:spcBef>
                <a:spcPts val="1200"/>
              </a:spcBef>
              <a:buClr>
                <a:srgbClr val="8DC63F"/>
              </a:buClr>
            </a:pPr>
            <a:r>
              <a:rPr lang="en-US" sz="2400" dirty="0"/>
              <a:t>2. </a:t>
            </a:r>
            <a:r>
              <a:rPr lang="en-US" sz="2400" dirty="0" smtClean="0"/>
              <a:t>Survey Site</a:t>
            </a:r>
            <a:endParaRPr lang="en-US" sz="2400" dirty="0"/>
          </a:p>
        </p:txBody>
      </p:sp>
      <p:sp>
        <p:nvSpPr>
          <p:cNvPr id="11274" name="Rectangle 3"/>
          <p:cNvSpPr txBox="1">
            <a:spLocks noChangeArrowheads="1"/>
          </p:cNvSpPr>
          <p:nvPr/>
        </p:nvSpPr>
        <p:spPr bwMode="auto">
          <a:xfrm>
            <a:off x="6197600" y="4381500"/>
            <a:ext cx="2171700" cy="990600"/>
          </a:xfrm>
          <a:prstGeom prst="rect">
            <a:avLst/>
          </a:prstGeom>
          <a:noFill/>
          <a:ln w="9525">
            <a:noFill/>
            <a:miter lim="800000"/>
            <a:headEnd/>
            <a:tailEnd/>
          </a:ln>
        </p:spPr>
        <p:txBody>
          <a:bodyPr lIns="0" tIns="0" rIns="0" bIns="0"/>
          <a:lstStyle/>
          <a:p>
            <a:pPr marL="609600" indent="-609600" defTabSz="914400">
              <a:spcBef>
                <a:spcPts val="1200"/>
              </a:spcBef>
              <a:buClr>
                <a:srgbClr val="8DC63F"/>
              </a:buClr>
            </a:pPr>
            <a:r>
              <a:rPr lang="en-US" sz="2400" dirty="0"/>
              <a:t>  3. Reconcile </a:t>
            </a:r>
            <a:br>
              <a:rPr lang="en-US" sz="2400" dirty="0"/>
            </a:br>
            <a:r>
              <a:rPr lang="en-US" sz="2400" dirty="0"/>
              <a:t>the Two</a:t>
            </a:r>
          </a:p>
        </p:txBody>
      </p:sp>
      <p:sp>
        <p:nvSpPr>
          <p:cNvPr id="11" name="Title 5"/>
          <p:cNvSpPr txBox="1">
            <a:spLocks/>
          </p:cNvSpPr>
          <p:nvPr/>
        </p:nvSpPr>
        <p:spPr bwMode="auto">
          <a:xfrm>
            <a:off x="571500" y="882650"/>
            <a:ext cx="2327275"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
        <p:nvSpPr>
          <p:cNvPr id="10" name="TextBox 9"/>
          <p:cNvSpPr txBox="1">
            <a:spLocks noChangeArrowheads="1"/>
          </p:cNvSpPr>
          <p:nvPr/>
        </p:nvSpPr>
        <p:spPr bwMode="auto">
          <a:xfrm>
            <a:off x="566928" y="6104965"/>
            <a:ext cx="4299789" cy="246221"/>
          </a:xfrm>
          <a:prstGeom prst="rect">
            <a:avLst/>
          </a:prstGeom>
          <a:noFill/>
          <a:ln w="9525">
            <a:noFill/>
            <a:miter lim="800000"/>
            <a:headEnd/>
            <a:tailEnd/>
          </a:ln>
        </p:spPr>
        <p:txBody>
          <a:bodyPr wrap="square">
            <a:spAutoFit/>
          </a:bodyPr>
          <a:lstStyle/>
          <a:p>
            <a:pPr algn="r"/>
            <a:r>
              <a:rPr lang="en-US" sz="1000" i="1" dirty="0" smtClean="0">
                <a:solidFill>
                  <a:schemeClr val="tx1">
                    <a:lumMod val="50000"/>
                  </a:schemeClr>
                </a:solidFill>
              </a:rPr>
              <a:t> #2 Photo courtesy of National Home inspection Services of New England</a:t>
            </a:r>
            <a:endParaRPr lang="en-US" sz="1000" i="1" dirty="0">
              <a:solidFill>
                <a:schemeClr val="tx1">
                  <a:lumMod val="50000"/>
                </a:schemeClr>
              </a:solidFill>
            </a:endParaRPr>
          </a:p>
        </p:txBody>
      </p:sp>
      <p:sp>
        <p:nvSpPr>
          <p:cNvPr id="12" name="TextBox 11"/>
          <p:cNvSpPr txBox="1">
            <a:spLocks noChangeArrowheads="1"/>
          </p:cNvSpPr>
          <p:nvPr/>
        </p:nvSpPr>
        <p:spPr bwMode="auto">
          <a:xfrm>
            <a:off x="457200" y="6314536"/>
            <a:ext cx="2209980" cy="261610"/>
          </a:xfrm>
          <a:prstGeom prst="rect">
            <a:avLst/>
          </a:prstGeom>
          <a:noFill/>
          <a:ln w="9525">
            <a:noFill/>
            <a:miter lim="800000"/>
            <a:headEnd/>
            <a:tailEnd/>
          </a:ln>
        </p:spPr>
        <p:txBody>
          <a:bodyPr wrap="square">
            <a:spAutoFit/>
          </a:bodyPr>
          <a:lstStyle/>
          <a:p>
            <a:pPr algn="r"/>
            <a:r>
              <a:rPr lang="en-US" sz="1100" i="1" dirty="0" smtClean="0">
                <a:solidFill>
                  <a:schemeClr val="tx1">
                    <a:lumMod val="50000"/>
                  </a:schemeClr>
                </a:solidFill>
              </a:rPr>
              <a:t>#</a:t>
            </a:r>
            <a:r>
              <a:rPr lang="en-US" sz="1000" i="1" dirty="0" smtClean="0">
                <a:solidFill>
                  <a:schemeClr val="tx1">
                    <a:lumMod val="50000"/>
                  </a:schemeClr>
                </a:solidFill>
              </a:rPr>
              <a:t>3 Photo courtesy of Life123 Inc.</a:t>
            </a:r>
            <a:endParaRPr lang="en-US" sz="1000" i="1" dirty="0">
              <a:solidFill>
                <a:schemeClr val="tx1">
                  <a:lumMod val="50000"/>
                </a:schemeClr>
              </a:solidFill>
            </a:endParaRPr>
          </a:p>
        </p:txBody>
      </p:sp>
      <p:sp>
        <p:nvSpPr>
          <p:cNvPr id="13" name="Rectangle 12"/>
          <p:cNvSpPr/>
          <p:nvPr/>
        </p:nvSpPr>
        <p:spPr>
          <a:xfrm>
            <a:off x="571500" y="5895320"/>
            <a:ext cx="3746262" cy="246221"/>
          </a:xfrm>
          <a:prstGeom prst="rect">
            <a:avLst/>
          </a:prstGeom>
        </p:spPr>
        <p:txBody>
          <a:bodyPr wrap="square">
            <a:spAutoFit/>
          </a:bodyPr>
          <a:lstStyle/>
          <a:p>
            <a:pPr algn="r"/>
            <a:r>
              <a:rPr lang="en-US" sz="1000" i="1" dirty="0" smtClean="0">
                <a:solidFill>
                  <a:schemeClr val="tx1">
                    <a:lumMod val="50000"/>
                  </a:schemeClr>
                </a:solidFill>
              </a:rPr>
              <a:t>#1 Photo courtesy of National Energy Deregulation Information</a:t>
            </a:r>
            <a:endParaRPr lang="en-US" sz="1000" i="1" dirty="0">
              <a:solidFill>
                <a:schemeClr val="tx1">
                  <a:lumMod val="50000"/>
                </a:schemeClr>
              </a:solidFill>
            </a:endParaRP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4354286" y="1765300"/>
            <a:ext cx="4586514" cy="4330700"/>
          </a:xfrm>
        </p:spPr>
        <p:txBody>
          <a:bodyPr/>
          <a:lstStyle/>
          <a:p>
            <a:pPr marL="609600" indent="-609600" eaLnBrk="1" hangingPunct="1">
              <a:spcAft>
                <a:spcPts val="1200"/>
              </a:spcAft>
              <a:buFontTx/>
              <a:buNone/>
            </a:pPr>
            <a:r>
              <a:rPr lang="en-US" sz="2600" dirty="0" smtClean="0">
                <a:solidFill>
                  <a:srgbClr val="000066"/>
                </a:solidFill>
                <a:ea typeface="ＭＳ Ｐゴシック" charset="-128"/>
              </a:rPr>
              <a:t>Bill Analysis</a:t>
            </a:r>
          </a:p>
          <a:p>
            <a:pPr marL="609600" indent="-609600" eaLnBrk="1" hangingPunct="1">
              <a:spcAft>
                <a:spcPts val="1200"/>
              </a:spcAft>
              <a:buFontTx/>
              <a:buAutoNum type="arabicPeriod"/>
            </a:pPr>
            <a:r>
              <a:rPr lang="en-US" sz="2400" dirty="0" smtClean="0">
                <a:ea typeface="ＭＳ Ｐゴシック" charset="-128"/>
              </a:rPr>
              <a:t>Review previous 12 months.</a:t>
            </a:r>
          </a:p>
          <a:p>
            <a:pPr marL="609600" indent="-609600" eaLnBrk="1" hangingPunct="1">
              <a:spcAft>
                <a:spcPts val="1200"/>
              </a:spcAft>
              <a:buFontTx/>
              <a:buAutoNum type="arabicPeriod"/>
            </a:pPr>
            <a:r>
              <a:rPr lang="en-US" sz="2400" dirty="0" smtClean="0">
                <a:ea typeface="ＭＳ Ｐゴシック" charset="-128"/>
              </a:rPr>
              <a:t>Average three lowest months.</a:t>
            </a:r>
          </a:p>
          <a:p>
            <a:pPr marL="609600" indent="-609600" eaLnBrk="1" hangingPunct="1">
              <a:spcAft>
                <a:spcPts val="1200"/>
              </a:spcAft>
              <a:buFontTx/>
              <a:buAutoNum type="arabicPeriod"/>
            </a:pPr>
            <a:r>
              <a:rPr lang="en-US" sz="2400" dirty="0" smtClean="0">
                <a:ea typeface="ＭＳ Ｐゴシック" charset="-128"/>
              </a:rPr>
              <a:t>Multiply by 12 to estimate </a:t>
            </a:r>
            <a:br>
              <a:rPr lang="en-US" sz="2400" dirty="0" smtClean="0">
                <a:ea typeface="ＭＳ Ｐゴシック" charset="-128"/>
              </a:rPr>
            </a:br>
            <a:r>
              <a:rPr lang="en-US" sz="2400" dirty="0" smtClean="0">
                <a:ea typeface="ＭＳ Ｐゴシック" charset="-128"/>
              </a:rPr>
              <a:t>annual base load usage.</a:t>
            </a:r>
          </a:p>
        </p:txBody>
      </p:sp>
      <p:sp>
        <p:nvSpPr>
          <p:cNvPr id="81922" name="Rectangle 2"/>
          <p:cNvSpPr>
            <a:spLocks noGrp="1" noChangeArrowheads="1"/>
          </p:cNvSpPr>
          <p:nvPr>
            <p:ph type="title"/>
          </p:nvPr>
        </p:nvSpPr>
        <p:spPr/>
        <p:txBody>
          <a:bodyPr>
            <a:normAutofit/>
          </a:bodyPr>
          <a:lstStyle/>
          <a:p>
            <a:pPr eaLnBrk="1" hangingPunct="1">
              <a:defRPr/>
            </a:pPr>
            <a:r>
              <a:rPr lang="en-US" dirty="0"/>
              <a:t>Simple Bill Analysis Method</a:t>
            </a:r>
          </a:p>
        </p:txBody>
      </p:sp>
      <p:pic>
        <p:nvPicPr>
          <p:cNvPr id="7" name="Picture 6" descr="Graphic of bill analysis."/>
          <p:cNvPicPr>
            <a:picLocks noChangeAspect="1"/>
          </p:cNvPicPr>
          <p:nvPr/>
        </p:nvPicPr>
        <p:blipFill>
          <a:blip r:embed="rId3"/>
          <a:stretch>
            <a:fillRect/>
          </a:stretch>
        </p:blipFill>
        <p:spPr>
          <a:xfrm>
            <a:off x="584200" y="2387988"/>
            <a:ext cx="2841685" cy="2598080"/>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5"/>
          <p:cNvSpPr txBox="1">
            <a:spLocks/>
          </p:cNvSpPr>
          <p:nvPr/>
        </p:nvSpPr>
        <p:spPr bwMode="auto">
          <a:xfrm>
            <a:off x="584200" y="8826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
        <p:nvSpPr>
          <p:cNvPr id="6" name="Rectangle 5"/>
          <p:cNvSpPr/>
          <p:nvPr/>
        </p:nvSpPr>
        <p:spPr>
          <a:xfrm>
            <a:off x="162888" y="6157555"/>
            <a:ext cx="3549369" cy="246221"/>
          </a:xfrm>
          <a:prstGeom prst="rect">
            <a:avLst/>
          </a:prstGeom>
        </p:spPr>
        <p:txBody>
          <a:bodyPr wrap="none">
            <a:spAutoFit/>
          </a:bodyPr>
          <a:lstStyle/>
          <a:p>
            <a:pPr algn="r"/>
            <a:r>
              <a:rPr lang="en-US" sz="1000" i="1" dirty="0" smtClean="0">
                <a:solidFill>
                  <a:schemeClr val="tx1">
                    <a:lumMod val="50000"/>
                  </a:schemeClr>
                </a:solidFill>
              </a:rPr>
              <a:t>Photo courtesy of National Energy Deregulation Information</a:t>
            </a:r>
            <a:endParaRPr lang="en-US" sz="1000" i="1" dirty="0">
              <a:solidFill>
                <a:schemeClr val="tx1">
                  <a:lumMod val="50000"/>
                </a:schemeClr>
              </a:solidFill>
            </a:endParaRPr>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3035300" y="1600200"/>
            <a:ext cx="5803900" cy="4495800"/>
          </a:xfrm>
        </p:spPr>
        <p:txBody>
          <a:bodyPr/>
          <a:lstStyle/>
          <a:p>
            <a:pPr eaLnBrk="1" hangingPunct="1">
              <a:spcAft>
                <a:spcPts val="600"/>
              </a:spcAft>
              <a:buFontTx/>
              <a:buNone/>
            </a:pPr>
            <a:r>
              <a:rPr lang="en-US" sz="2600" dirty="0" smtClean="0">
                <a:solidFill>
                  <a:srgbClr val="000066"/>
                </a:solidFill>
                <a:ea typeface="ＭＳ Ｐゴシック" charset="-128"/>
              </a:rPr>
              <a:t>Site Survey Analysis</a:t>
            </a:r>
            <a:endParaRPr lang="en-US" sz="2600" dirty="0" smtClean="0">
              <a:ea typeface="ＭＳ Ｐゴシック" charset="-128"/>
            </a:endParaRPr>
          </a:p>
          <a:p>
            <a:pPr marL="463550" indent="-292100" eaLnBrk="1" hangingPunct="1"/>
            <a:r>
              <a:rPr lang="en-US" sz="2400" dirty="0" smtClean="0">
                <a:ea typeface="ＭＳ Ｐゴシック" charset="-128"/>
              </a:rPr>
              <a:t>Account for typical consumption.</a:t>
            </a:r>
          </a:p>
          <a:p>
            <a:pPr marL="914400" lvl="1" indent="-341313" eaLnBrk="1" hangingPunct="1">
              <a:spcAft>
                <a:spcPts val="1200"/>
              </a:spcAft>
              <a:buFont typeface="Courier New" pitchFamily="49" charset="0"/>
              <a:buChar char="o"/>
            </a:pPr>
            <a:r>
              <a:rPr lang="en-US" sz="2400" dirty="0" smtClean="0">
                <a:ea typeface="ＭＳ Ｐゴシック" charset="-128"/>
              </a:rPr>
              <a:t>Where does all the juice go?</a:t>
            </a:r>
          </a:p>
          <a:p>
            <a:pPr marL="463550" indent="-292100" eaLnBrk="1" hangingPunct="1"/>
            <a:r>
              <a:rPr lang="en-US" sz="2400" dirty="0" smtClean="0">
                <a:ea typeface="ＭＳ Ｐゴシック" charset="-128"/>
              </a:rPr>
              <a:t>Build a consumption table based on:</a:t>
            </a:r>
          </a:p>
          <a:p>
            <a:pPr marL="912813" lvl="1" indent="-339725" eaLnBrk="1" hangingPunct="1">
              <a:buFont typeface="Courier New" pitchFamily="49" charset="0"/>
              <a:buChar char="o"/>
            </a:pPr>
            <a:r>
              <a:rPr lang="en-US" sz="2400" dirty="0" smtClean="0">
                <a:ea typeface="ＭＳ Ｐゴシック" charset="-128"/>
              </a:rPr>
              <a:t>Client interviews.</a:t>
            </a:r>
          </a:p>
          <a:p>
            <a:pPr marL="912813" lvl="1" indent="-339725" eaLnBrk="1" hangingPunct="1">
              <a:spcAft>
                <a:spcPts val="1200"/>
              </a:spcAft>
              <a:buFont typeface="Courier New" pitchFamily="49" charset="0"/>
              <a:buChar char="o"/>
            </a:pPr>
            <a:r>
              <a:rPr lang="en-US" sz="2400" dirty="0" smtClean="0">
                <a:ea typeface="ＭＳ Ｐゴシック" charset="-128"/>
              </a:rPr>
              <a:t>Known and guesstimated wattages.</a:t>
            </a:r>
          </a:p>
          <a:p>
            <a:pPr marL="463550" indent="-292100" eaLnBrk="1" hangingPunct="1"/>
            <a:r>
              <a:rPr lang="en-US" sz="2400" i="1" dirty="0" smtClean="0">
                <a:ea typeface="ＭＳ Ｐゴシック" charset="-128"/>
              </a:rPr>
              <a:t>Hint</a:t>
            </a:r>
            <a:r>
              <a:rPr lang="en-US" sz="2400" dirty="0" smtClean="0">
                <a:ea typeface="ＭＳ Ｐゴシック" charset="-128"/>
              </a:rPr>
              <a:t> </a:t>
            </a:r>
            <a:r>
              <a:rPr lang="en-US" sz="2400" dirty="0" smtClean="0">
                <a:ea typeface="ＭＳ Ｐゴシック" charset="-128"/>
                <a:cs typeface="Arial" pitchFamily="34" charset="0"/>
              </a:rPr>
              <a:t>– Identify the 5 biggest users.</a:t>
            </a:r>
          </a:p>
        </p:txBody>
      </p:sp>
      <p:sp>
        <p:nvSpPr>
          <p:cNvPr id="82946" name="Rectangle 2"/>
          <p:cNvSpPr>
            <a:spLocks noGrp="1" noChangeArrowheads="1"/>
          </p:cNvSpPr>
          <p:nvPr>
            <p:ph type="title"/>
          </p:nvPr>
        </p:nvSpPr>
        <p:spPr/>
        <p:txBody>
          <a:bodyPr>
            <a:normAutofit/>
          </a:bodyPr>
          <a:lstStyle/>
          <a:p>
            <a:pPr eaLnBrk="1" hangingPunct="1">
              <a:defRPr/>
            </a:pPr>
            <a:r>
              <a:rPr lang="en-US" dirty="0"/>
              <a:t>Site Survey Analysis</a:t>
            </a:r>
          </a:p>
        </p:txBody>
      </p:sp>
      <p:pic>
        <p:nvPicPr>
          <p:cNvPr id="10" name="Picture 9" descr="Photo of men performing a site survey."/>
          <p:cNvPicPr>
            <a:picLocks noChangeAspect="1"/>
          </p:cNvPicPr>
          <p:nvPr/>
        </p:nvPicPr>
        <p:blipFill>
          <a:blip r:embed="rId3" cstate="email"/>
          <a:srcRect/>
          <a:stretch>
            <a:fillRect/>
          </a:stretch>
        </p:blipFill>
        <p:spPr>
          <a:xfrm>
            <a:off x="203200" y="2364542"/>
            <a:ext cx="2832100" cy="2855596"/>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itle 5"/>
          <p:cNvSpPr txBox="1">
            <a:spLocks/>
          </p:cNvSpPr>
          <p:nvPr/>
        </p:nvSpPr>
        <p:spPr bwMode="auto">
          <a:xfrm>
            <a:off x="571500" y="8826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
        <p:nvSpPr>
          <p:cNvPr id="6" name="TextBox 5"/>
          <p:cNvSpPr txBox="1">
            <a:spLocks noChangeArrowheads="1"/>
          </p:cNvSpPr>
          <p:nvPr/>
        </p:nvSpPr>
        <p:spPr bwMode="auto">
          <a:xfrm>
            <a:off x="0" y="6314536"/>
            <a:ext cx="4833190" cy="246221"/>
          </a:xfrm>
          <a:prstGeom prst="rect">
            <a:avLst/>
          </a:prstGeom>
          <a:noFill/>
          <a:ln w="9525">
            <a:noFill/>
            <a:miter lim="800000"/>
            <a:headEnd/>
            <a:tailEnd/>
          </a:ln>
        </p:spPr>
        <p:txBody>
          <a:bodyPr wrap="square">
            <a:spAutoFit/>
          </a:bodyPr>
          <a:lstStyle/>
          <a:p>
            <a:pPr algn="r"/>
            <a:r>
              <a:rPr lang="en-US" sz="1000" i="1" dirty="0" smtClean="0">
                <a:solidFill>
                  <a:schemeClr val="tx1">
                    <a:lumMod val="50000"/>
                  </a:schemeClr>
                </a:solidFill>
              </a:rPr>
              <a:t>Photo courtesy of National Home inspection Services of New England</a:t>
            </a:r>
            <a:endParaRPr lang="en-US" sz="1000" i="1" dirty="0">
              <a:solidFill>
                <a:schemeClr val="tx1">
                  <a:lumMod val="50000"/>
                </a:schemeClr>
              </a:solidFill>
            </a:endParaRP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3035300" y="1600200"/>
            <a:ext cx="5651500" cy="4495800"/>
          </a:xfrm>
        </p:spPr>
        <p:txBody>
          <a:bodyPr/>
          <a:lstStyle/>
          <a:p>
            <a:pPr eaLnBrk="1" hangingPunct="1">
              <a:spcAft>
                <a:spcPts val="1200"/>
              </a:spcAft>
              <a:buFontTx/>
              <a:buNone/>
            </a:pPr>
            <a:r>
              <a:rPr lang="en-US" sz="2600" dirty="0" smtClean="0">
                <a:solidFill>
                  <a:srgbClr val="000066"/>
                </a:solidFill>
                <a:ea typeface="ＭＳ Ｐゴシック" charset="-128"/>
              </a:rPr>
              <a:t>Post-Survey Analysis</a:t>
            </a:r>
            <a:endParaRPr lang="en-US" sz="2600" dirty="0" smtClean="0">
              <a:ea typeface="ＭＳ Ｐゴシック" charset="-128"/>
            </a:endParaRPr>
          </a:p>
          <a:p>
            <a:pPr marL="463550" indent="-292100" eaLnBrk="1" hangingPunct="1"/>
            <a:r>
              <a:rPr lang="en-US" sz="2400" dirty="0" smtClean="0">
                <a:ea typeface="ＭＳ Ｐゴシック" charset="-128"/>
              </a:rPr>
              <a:t>Are there existing loads whose consumption can be reduced by:</a:t>
            </a:r>
          </a:p>
          <a:p>
            <a:pPr marL="915987" lvl="1" indent="-342900" eaLnBrk="1" hangingPunct="1">
              <a:buFont typeface="Courier New" pitchFamily="49" charset="0"/>
              <a:buChar char="o"/>
            </a:pPr>
            <a:r>
              <a:rPr lang="en-US" sz="2400" dirty="0" smtClean="0">
                <a:ea typeface="ＭＳ Ｐゴシック" charset="-128"/>
              </a:rPr>
              <a:t>Repair?</a:t>
            </a:r>
          </a:p>
          <a:p>
            <a:pPr marL="915987" lvl="1" indent="-342900" eaLnBrk="1" hangingPunct="1">
              <a:buFont typeface="Courier New" pitchFamily="49" charset="0"/>
              <a:buChar char="o"/>
            </a:pPr>
            <a:r>
              <a:rPr lang="en-US" sz="2400" dirty="0" smtClean="0">
                <a:ea typeface="ＭＳ Ｐゴシック" charset="-128"/>
              </a:rPr>
              <a:t>Installation or replacement?</a:t>
            </a:r>
          </a:p>
          <a:p>
            <a:pPr marL="915987" lvl="1" indent="-342900" eaLnBrk="1" hangingPunct="1">
              <a:spcAft>
                <a:spcPts val="1800"/>
              </a:spcAft>
              <a:buFont typeface="Courier New" pitchFamily="49" charset="0"/>
              <a:buChar char="o"/>
            </a:pPr>
            <a:r>
              <a:rPr lang="en-US" sz="2400" dirty="0" smtClean="0">
                <a:ea typeface="ＭＳ Ｐゴシック" charset="-128"/>
              </a:rPr>
              <a:t>Client education?</a:t>
            </a:r>
          </a:p>
          <a:p>
            <a:pPr marL="463550" indent="-292100" eaLnBrk="1" hangingPunct="1"/>
            <a:r>
              <a:rPr lang="en-US" sz="2400" dirty="0" smtClean="0">
                <a:ea typeface="ＭＳ Ｐゴシック" charset="-128"/>
              </a:rPr>
              <a:t>Is it cost effective?</a:t>
            </a:r>
          </a:p>
          <a:p>
            <a:pPr marL="463550" indent="-292100" eaLnBrk="1" hangingPunct="1"/>
            <a:r>
              <a:rPr lang="en-US" dirty="0" smtClean="0">
                <a:ea typeface="ＭＳ Ｐゴシック" charset="-128"/>
              </a:rPr>
              <a:t>Is it listed in Appendix A?</a:t>
            </a:r>
            <a:endParaRPr lang="en-US" sz="2400" dirty="0" smtClean="0">
              <a:ea typeface="ＭＳ Ｐゴシック" charset="-128"/>
            </a:endParaRPr>
          </a:p>
        </p:txBody>
      </p:sp>
      <p:sp>
        <p:nvSpPr>
          <p:cNvPr id="83970" name="Rectangle 2"/>
          <p:cNvSpPr>
            <a:spLocks noGrp="1" noChangeArrowheads="1"/>
          </p:cNvSpPr>
          <p:nvPr>
            <p:ph type="title"/>
          </p:nvPr>
        </p:nvSpPr>
        <p:spPr/>
        <p:txBody>
          <a:bodyPr>
            <a:normAutofit/>
          </a:bodyPr>
          <a:lstStyle/>
          <a:p>
            <a:pPr eaLnBrk="1" hangingPunct="1">
              <a:defRPr/>
            </a:pPr>
            <a:r>
              <a:rPr lang="en-US" dirty="0"/>
              <a:t>Post-Survey Analysis</a:t>
            </a:r>
          </a:p>
        </p:txBody>
      </p:sp>
      <p:pic>
        <p:nvPicPr>
          <p:cNvPr id="6" name="Picture 5" descr="Photo of hand adjusting wall thermostat."/>
          <p:cNvPicPr>
            <a:picLocks noChangeAspect="1"/>
          </p:cNvPicPr>
          <p:nvPr/>
        </p:nvPicPr>
        <p:blipFill>
          <a:blip r:embed="rId3" cstate="email"/>
          <a:srcRect/>
          <a:stretch>
            <a:fillRect/>
          </a:stretch>
        </p:blipFill>
        <p:spPr>
          <a:xfrm>
            <a:off x="266700" y="2410298"/>
            <a:ext cx="2777644" cy="2789827"/>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cap="all" dirty="0" smtClean="0">
                <a:solidFill>
                  <a:schemeClr val="bg1"/>
                </a:solidFill>
              </a:rPr>
              <a:t>Base Load Measures</a:t>
            </a:r>
            <a:endParaRPr lang="en-US" sz="1200" cap="all" dirty="0">
              <a:solidFill>
                <a:schemeClr val="bg1"/>
              </a:solidFill>
            </a:endParaRPr>
          </a:p>
        </p:txBody>
      </p:sp>
      <p:sp>
        <p:nvSpPr>
          <p:cNvPr id="8" name="TextBox 7"/>
          <p:cNvSpPr txBox="1">
            <a:spLocks noChangeArrowheads="1"/>
          </p:cNvSpPr>
          <p:nvPr/>
        </p:nvSpPr>
        <p:spPr bwMode="auto">
          <a:xfrm>
            <a:off x="474472" y="5405399"/>
            <a:ext cx="2216954" cy="246221"/>
          </a:xfrm>
          <a:prstGeom prst="rect">
            <a:avLst/>
          </a:prstGeom>
          <a:noFill/>
          <a:ln w="9525">
            <a:noFill/>
            <a:miter lim="800000"/>
            <a:headEnd/>
            <a:tailEnd/>
          </a:ln>
        </p:spPr>
        <p:txBody>
          <a:bodyPr wrap="square">
            <a:spAutoFit/>
          </a:bodyPr>
          <a:lstStyle/>
          <a:p>
            <a:pPr algn="r"/>
            <a:r>
              <a:rPr lang="en-US" sz="1000" i="1" dirty="0" smtClean="0">
                <a:solidFill>
                  <a:schemeClr val="tx1">
                    <a:lumMod val="50000"/>
                  </a:schemeClr>
                </a:solidFill>
              </a:rPr>
              <a:t>Photo courtesy of Life123 Inc.</a:t>
            </a:r>
            <a:endParaRPr lang="en-US" sz="1000" i="1" dirty="0">
              <a:solidFill>
                <a:schemeClr val="tx1">
                  <a:lumMod val="50000"/>
                </a:schemeClr>
              </a:solidFill>
            </a:endParaRPr>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eere_Wx_MobileHomes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 Look.potx</Template>
  <TotalTime>4084</TotalTime>
  <Words>6601</Words>
  <Application>Microsoft Office PowerPoint</Application>
  <PresentationFormat>On-screen Show (4:3)</PresentationFormat>
  <Paragraphs>1370</Paragraphs>
  <Slides>58</Slides>
  <Notes>58</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eere_Wx_MobileHomes_template_blue</vt:lpstr>
      <vt:lpstr>Base Load Measures</vt:lpstr>
      <vt:lpstr>Learning Objectives</vt:lpstr>
      <vt:lpstr>Base Load Defined</vt:lpstr>
      <vt:lpstr>Why Target Electric Base Loads? </vt:lpstr>
      <vt:lpstr>Why Target Electric Base Loads?</vt:lpstr>
      <vt:lpstr>Consumption Analysis</vt:lpstr>
      <vt:lpstr>Simple Bill Analysis Method</vt:lpstr>
      <vt:lpstr>Site Survey Analysis</vt:lpstr>
      <vt:lpstr>Post-Survey Analysis</vt:lpstr>
      <vt:lpstr>Bill Analysis Examples</vt:lpstr>
      <vt:lpstr>Bill Analysis Example #1</vt:lpstr>
      <vt:lpstr>Bill Analysis Example #1</vt:lpstr>
      <vt:lpstr>Bill Analysis Example #1</vt:lpstr>
      <vt:lpstr>Bill Analysis Example #1</vt:lpstr>
      <vt:lpstr>Bill Analysis Example #2</vt:lpstr>
      <vt:lpstr>Bill Analysis Example #2</vt:lpstr>
      <vt:lpstr>Bill Analysis Example #2</vt:lpstr>
      <vt:lpstr>Bill Analysis Example #3</vt:lpstr>
      <vt:lpstr>Bill Analysis Example #3</vt:lpstr>
      <vt:lpstr>Bill Analysis Example #3</vt:lpstr>
      <vt:lpstr>Bill Analysis Example #3</vt:lpstr>
      <vt:lpstr>What is High Usage?</vt:lpstr>
      <vt:lpstr>Appliance Energy Use (Annual)</vt:lpstr>
      <vt:lpstr>(Very) General Rule of Thumb</vt:lpstr>
      <vt:lpstr>Occupant Impacts</vt:lpstr>
      <vt:lpstr>Lighting</vt:lpstr>
      <vt:lpstr>Lumen Table</vt:lpstr>
      <vt:lpstr>Lighting Savings Table</vt:lpstr>
      <vt:lpstr>Lighting &amp; CFL Considerations</vt:lpstr>
      <vt:lpstr>Mercury?</vt:lpstr>
      <vt:lpstr>Refrigerator Replacement</vt:lpstr>
      <vt:lpstr>Refrigerator Replacement</vt:lpstr>
      <vt:lpstr>Michael Blasnik’s Refrigerator Study</vt:lpstr>
      <vt:lpstr>Metering</vt:lpstr>
      <vt:lpstr>Metering Duration ≥ 2 Hours</vt:lpstr>
      <vt:lpstr>Defrost Cycles</vt:lpstr>
      <vt:lpstr>Defrost Timers</vt:lpstr>
      <vt:lpstr>Defrost Timer Locations</vt:lpstr>
      <vt:lpstr>Advancing Defrost Timers</vt:lpstr>
      <vt:lpstr>Adjust for Temperature Variation</vt:lpstr>
      <vt:lpstr>Refrigerator Calculation</vt:lpstr>
      <vt:lpstr>Can’t Always Meter</vt:lpstr>
      <vt:lpstr>Adjust for Age</vt:lpstr>
      <vt:lpstr>Control Settings Matter</vt:lpstr>
      <vt:lpstr>Other Refrigerators Issues</vt:lpstr>
      <vt:lpstr>Clean Refrigerator Coil</vt:lpstr>
      <vt:lpstr>Water Heating</vt:lpstr>
      <vt:lpstr>Assess Condition</vt:lpstr>
      <vt:lpstr>Adjust Set Temperature</vt:lpstr>
      <vt:lpstr>Reduce Setting from  140°F to 120°F</vt:lpstr>
      <vt:lpstr>Insulate</vt:lpstr>
      <vt:lpstr>Insulate</vt:lpstr>
      <vt:lpstr>Replacement</vt:lpstr>
      <vt:lpstr>Hot Water Use</vt:lpstr>
      <vt:lpstr>Repair Leaky Hot Water Tap</vt:lpstr>
      <vt:lpstr>Low-Flow Fixtures</vt:lpstr>
      <vt:lpstr>Other Base Load Intervention</vt:lpstr>
      <vt:lpstr>Summary</vt:lpstr>
    </vt:vector>
  </TitlesOfParts>
  <Company>SMS Results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Base Load Measures</dc:title>
  <dc:creator>Kelly Cutchin</dc:creator>
  <cp:lastModifiedBy>Alice Gaston</cp:lastModifiedBy>
  <cp:revision>142</cp:revision>
  <dcterms:created xsi:type="dcterms:W3CDTF">2010-09-16T21:53:09Z</dcterms:created>
  <dcterms:modified xsi:type="dcterms:W3CDTF">2013-02-25T15:36:34Z</dcterms:modified>
</cp:coreProperties>
</file>