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1" r:id="rId1"/>
  </p:sldMasterIdLst>
  <p:notesMasterIdLst>
    <p:notesMasterId r:id="rId18"/>
  </p:notesMasterIdLst>
  <p:handoutMasterIdLst>
    <p:handoutMasterId r:id="rId19"/>
  </p:handoutMasterIdLst>
  <p:sldIdLst>
    <p:sldId id="362" r:id="rId2"/>
    <p:sldId id="257" r:id="rId3"/>
    <p:sldId id="363" r:id="rId4"/>
    <p:sldId id="366" r:id="rId5"/>
    <p:sldId id="364" r:id="rId6"/>
    <p:sldId id="365" r:id="rId7"/>
    <p:sldId id="283" r:id="rId8"/>
    <p:sldId id="284" r:id="rId9"/>
    <p:sldId id="285" r:id="rId10"/>
    <p:sldId id="286" r:id="rId11"/>
    <p:sldId id="289" r:id="rId12"/>
    <p:sldId id="290" r:id="rId13"/>
    <p:sldId id="340" r:id="rId14"/>
    <p:sldId id="355" r:id="rId15"/>
    <p:sldId id="356" r:id="rId16"/>
    <p:sldId id="282" r:id="rId17"/>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a:srgbClr val="003366"/>
    <a:srgbClr val="333333"/>
    <a:srgbClr val="8FD744"/>
    <a:srgbClr val="B2B2B2"/>
    <a:srgbClr val="F3FFFF"/>
    <a:srgbClr val="C2C2C2"/>
    <a:srgbClr val="528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7424" autoAdjust="0"/>
  </p:normalViewPr>
  <p:slideViewPr>
    <p:cSldViewPr snapToGrid="0" snapToObjects="1">
      <p:cViewPr>
        <p:scale>
          <a:sx n="70" d="100"/>
          <a:sy n="70" d="100"/>
        </p:scale>
        <p:origin x="-1356"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404"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3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34" charset="0"/>
              </a:defRPr>
            </a:lvl1pPr>
          </a:lstStyle>
          <a:p>
            <a:pPr>
              <a:defRPr/>
            </a:pPr>
            <a:fld id="{9A81EB17-B6CD-4C8F-BD33-2E6236837B09}" type="datetime1">
              <a:rPr lang="en-US"/>
              <a:pPr>
                <a:defRPr/>
              </a:pPr>
              <a:t>2/25/2013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3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34" charset="0"/>
              </a:defRPr>
            </a:lvl1pPr>
          </a:lstStyle>
          <a:p>
            <a:pPr>
              <a:defRPr/>
            </a:pPr>
            <a:fld id="{84C7CB3C-CAB2-496D-B0D7-9BAEAE82759D}" type="slidenum">
              <a:rPr lang="en-US"/>
              <a:pPr>
                <a:defRPr/>
              </a:pPr>
              <a:t>‹#›</a:t>
            </a:fld>
            <a:endParaRPr lang="en-US" dirty="0"/>
          </a:p>
        </p:txBody>
      </p:sp>
    </p:spTree>
    <p:extLst>
      <p:ext uri="{BB962C8B-B14F-4D97-AF65-F5344CB8AC3E}">
        <p14:creationId xmlns:p14="http://schemas.microsoft.com/office/powerpoint/2010/main" val="14219361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atin typeface="Times New Roman" pitchFamily="18" charset="0"/>
                <a:cs typeface="Times New Roman" pitchFamily="18" charset="0"/>
              </a:defRPr>
            </a:lvl1pPr>
          </a:lstStyle>
          <a:p>
            <a:r>
              <a:rPr lang="en-US" dirty="0" smtClean="0"/>
              <a:t>December 2012</a:t>
            </a: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atin typeface="Times New Roman" pitchFamily="18" charset="0"/>
                <a:cs typeface="Times New Roman" pitchFamily="18" charset="0"/>
              </a:defRPr>
            </a:lvl1pPr>
          </a:lstStyle>
          <a:p>
            <a:fld id="{64CF2FF4-60B3-47FA-BCFD-DC664081EDD9}" type="slidenum">
              <a:rPr lang="en-US" smtClean="0"/>
              <a:pPr/>
              <a:t>‹#›</a:t>
            </a:fld>
            <a:endParaRPr lang="en-US" dirty="0"/>
          </a:p>
        </p:txBody>
      </p:sp>
    </p:spTree>
    <p:extLst>
      <p:ext uri="{BB962C8B-B14F-4D97-AF65-F5344CB8AC3E}">
        <p14:creationId xmlns:p14="http://schemas.microsoft.com/office/powerpoint/2010/main" val="1258943048"/>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1pPr>
    <a:lvl2pPr marL="4572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2pPr>
    <a:lvl3pPr marL="9144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3pPr>
    <a:lvl4pPr marL="13716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4pPr>
    <a:lvl5pPr marL="1828800" algn="l" defTabSz="457200" rtl="0" eaLnBrk="0" fontAlgn="base" hangingPunct="0">
      <a:spcBef>
        <a:spcPts val="600"/>
      </a:spcBef>
      <a:spcAft>
        <a:spcPts val="600"/>
      </a:spcAft>
      <a:defRPr sz="1200" kern="1200">
        <a:solidFill>
          <a:schemeClr val="tx1"/>
        </a:solidFill>
        <a:latin typeface="Times New Roman" pitchFamily="18" charset="0"/>
        <a:ea typeface="ＭＳ Ｐゴシック" pitchFamily="27"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charset="0"/>
              <a:cs typeface="Times New Roman" charset="0"/>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Analyze Bill </a:t>
            </a:r>
          </a:p>
          <a:p>
            <a:pPr marL="457200" indent="-228600">
              <a:spcBef>
                <a:spcPts val="0"/>
              </a:spcBef>
              <a:spcAft>
                <a:spcPts val="0"/>
              </a:spcAft>
              <a:buFont typeface="+mj-lt"/>
              <a:buAutoNum type="arabicPeriod"/>
            </a:pPr>
            <a:r>
              <a:rPr lang="en-US" dirty="0" smtClean="0">
                <a:latin typeface="Times New Roman"/>
              </a:rPr>
              <a:t>Review the previous 12 months of the client’s energy bills. This reveals seasonal loads associated with heating and cooling.</a:t>
            </a:r>
          </a:p>
          <a:p>
            <a:pPr marL="457200" indent="-228600">
              <a:spcBef>
                <a:spcPts val="0"/>
              </a:spcBef>
              <a:spcAft>
                <a:spcPts val="0"/>
              </a:spcAft>
              <a:buFont typeface="+mj-lt"/>
              <a:buAutoNum type="arabicPeriod"/>
            </a:pPr>
            <a:r>
              <a:rPr lang="en-US" dirty="0" smtClean="0">
                <a:latin typeface="Times New Roman"/>
              </a:rPr>
              <a:t>Average the three lowest months, which are those with little-to-no heating or cooling costs. These months provide a picture of the total base load of the home. Averaging the three months together helps to account for vacations when the home was empty or high-use weeks that are out of the ordinary.</a:t>
            </a:r>
          </a:p>
          <a:p>
            <a:pPr marL="457200" indent="-228600">
              <a:spcBef>
                <a:spcPts val="0"/>
              </a:spcBef>
              <a:spcAft>
                <a:spcPts val="0"/>
              </a:spcAft>
              <a:buFont typeface="+mj-lt"/>
              <a:buAutoNum type="arabicPeriod"/>
            </a:pPr>
            <a:r>
              <a:rPr lang="en-US" dirty="0" smtClean="0">
                <a:latin typeface="Times New Roman"/>
              </a:rPr>
              <a:t>Multiply by 12 to estimate annual base load usage. </a:t>
            </a:r>
          </a:p>
          <a:p>
            <a:pPr marL="241653" indent="-241653">
              <a:spcBef>
                <a:spcPts val="0"/>
              </a:spcBef>
              <a:spcAft>
                <a:spcPts val="0"/>
              </a:spcAft>
              <a:buFont typeface="+mj-lt"/>
              <a:buAutoNum type="arabicPeriod"/>
            </a:pPr>
            <a:endParaRPr lang="en-US" dirty="0" smtClean="0">
              <a:latin typeface="Times New Roman"/>
            </a:endParaRPr>
          </a:p>
          <a:p>
            <a:pPr>
              <a:spcBef>
                <a:spcPts val="0"/>
              </a:spcBef>
              <a:spcAft>
                <a:spcPts val="0"/>
              </a:spcAft>
            </a:pPr>
            <a:r>
              <a:rPr lang="en-US" i="1" dirty="0" smtClean="0">
                <a:solidFill>
                  <a:schemeClr val="tx1">
                    <a:lumMod val="50000"/>
                    <a:lumOff val="50000"/>
                  </a:schemeClr>
                </a:solidFill>
                <a:latin typeface="Times New Roman"/>
              </a:rPr>
              <a:t>Discuss ways of accessing client utility bills in the program. </a:t>
            </a:r>
          </a:p>
          <a:p>
            <a:pPr marL="0" lvl="1">
              <a:spcBef>
                <a:spcPts val="0"/>
              </a:spcBef>
              <a:spcAft>
                <a:spcPts val="0"/>
              </a:spcAft>
            </a:pPr>
            <a:endParaRPr lang="en-US" dirty="0" smtClean="0">
              <a:solidFill>
                <a:schemeClr val="tx1">
                  <a:lumMod val="50000"/>
                  <a:lumOff val="50000"/>
                </a:schemeClr>
              </a:solidFill>
              <a:latin typeface="Times New Roman"/>
            </a:endParaRPr>
          </a:p>
          <a:p>
            <a:pPr marL="0" lvl="1">
              <a:spcBef>
                <a:spcPts val="0"/>
              </a:spcBef>
              <a:spcAft>
                <a:spcPts val="0"/>
              </a:spcAft>
            </a:pPr>
            <a:r>
              <a:rPr lang="en-US" i="1" dirty="0" smtClean="0">
                <a:solidFill>
                  <a:schemeClr val="tx1">
                    <a:lumMod val="50000"/>
                    <a:lumOff val="50000"/>
                  </a:schemeClr>
                </a:solidFill>
                <a:latin typeface="Times New Roman"/>
              </a:rPr>
              <a:t>Q: Does the grantee require access as part of the weatherization application? </a:t>
            </a:r>
          </a:p>
          <a:p>
            <a:pPr marL="0" lvl="1">
              <a:spcBef>
                <a:spcPts val="0"/>
              </a:spcBef>
              <a:spcAft>
                <a:spcPts val="0"/>
              </a:spcAft>
            </a:pPr>
            <a:endParaRPr lang="en-US" i="1" dirty="0" smtClean="0">
              <a:solidFill>
                <a:schemeClr val="tx1">
                  <a:lumMod val="50000"/>
                  <a:lumOff val="50000"/>
                </a:schemeClr>
              </a:solidFill>
              <a:latin typeface="Times New Roman"/>
            </a:endParaRPr>
          </a:p>
          <a:p>
            <a:pPr marL="228600" lvl="1" indent="-228600">
              <a:spcBef>
                <a:spcPts val="0"/>
              </a:spcBef>
              <a:spcAft>
                <a:spcPts val="0"/>
              </a:spcAft>
            </a:pPr>
            <a:r>
              <a:rPr lang="en-US" i="1" dirty="0" smtClean="0">
                <a:solidFill>
                  <a:schemeClr val="tx1">
                    <a:lumMod val="50000"/>
                    <a:lumOff val="50000"/>
                  </a:schemeClr>
                </a:solidFill>
                <a:latin typeface="Times New Roman"/>
              </a:rPr>
              <a:t>Q:  Are local electricity and delivered fuel (oil, propane) providers sympathetic to agency needs to access the information? </a:t>
            </a:r>
          </a:p>
          <a:p>
            <a:pPr>
              <a:spcBef>
                <a:spcPts val="0"/>
              </a:spcBef>
              <a:spcAft>
                <a:spcPts val="0"/>
              </a:spcAft>
            </a:pPr>
            <a:endParaRPr lang="en-US" i="1" dirty="0" smtClean="0">
              <a:solidFill>
                <a:schemeClr val="tx1">
                  <a:lumMod val="50000"/>
                  <a:lumOff val="50000"/>
                </a:schemeClr>
              </a:solidFill>
              <a:latin typeface="Times New Roman"/>
            </a:endParaRPr>
          </a:p>
          <a:p>
            <a:pPr>
              <a:spcBef>
                <a:spcPts val="0"/>
              </a:spcBef>
              <a:spcAft>
                <a:spcPts val="0"/>
              </a:spcAft>
            </a:pPr>
            <a:r>
              <a:rPr lang="en-US" i="1" dirty="0" smtClean="0">
                <a:solidFill>
                  <a:schemeClr val="tx1">
                    <a:lumMod val="50000"/>
                    <a:lumOff val="50000"/>
                  </a:schemeClr>
                </a:solidFill>
                <a:latin typeface="Times New Roman"/>
              </a:rPr>
              <a:t>If auditors are not conducting bill analysis, try to determine the reasons and seek to overcome any hurdles.</a:t>
            </a:r>
            <a:endParaRPr lang="en-US" i="1" dirty="0" smtClean="0">
              <a:solidFill>
                <a:schemeClr val="tx1">
                  <a:lumMod val="50000"/>
                  <a:lumOff val="50000"/>
                </a:schemeClr>
              </a:solidFill>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auditor can use a simple table like this to arrange utility bills by month, separate base load, and guesstimate heating and cooling loads.</a:t>
            </a: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This table is typical of the information utility companies will provide. For bill analysis, the critical facts are:</a:t>
            </a:r>
          </a:p>
          <a:p>
            <a:pPr marL="457200" indent="-228600">
              <a:spcBef>
                <a:spcPts val="0"/>
              </a:spcBef>
              <a:spcAft>
                <a:spcPts val="0"/>
              </a:spcAft>
              <a:buFont typeface="Symbol"/>
              <a:buChar char="·"/>
            </a:pPr>
            <a:r>
              <a:rPr lang="en-US" dirty="0" smtClean="0">
                <a:latin typeface="Times New Roman"/>
              </a:rPr>
              <a:t>Month.</a:t>
            </a:r>
          </a:p>
          <a:p>
            <a:pPr marL="457200" indent="-228600">
              <a:spcBef>
                <a:spcPts val="0"/>
              </a:spcBef>
              <a:spcAft>
                <a:spcPts val="0"/>
              </a:spcAft>
              <a:buFont typeface="Symbol"/>
              <a:buChar char="·"/>
            </a:pPr>
            <a:r>
              <a:rPr lang="en-US" dirty="0" smtClean="0">
                <a:latin typeface="Times New Roman"/>
              </a:rPr>
              <a:t>Amount of kWh used that month.</a:t>
            </a:r>
          </a:p>
          <a:p>
            <a:pPr marL="289984" indent="-241653">
              <a:spcBef>
                <a:spcPts val="0"/>
              </a:spcBef>
              <a:spcAft>
                <a:spcPts val="0"/>
              </a:spcAft>
              <a:buFont typeface="Symbol"/>
              <a:buChar char="·"/>
            </a:pPr>
            <a:endParaRPr lang="en-US" dirty="0" smtClean="0">
              <a:latin typeface="Times New Roman"/>
            </a:endParaRPr>
          </a:p>
          <a:p>
            <a:pPr marL="171450" indent="-168275">
              <a:spcBef>
                <a:spcPts val="0"/>
              </a:spcBef>
              <a:spcAft>
                <a:spcPts val="0"/>
              </a:spcAft>
            </a:pPr>
            <a:r>
              <a:rPr lang="en-US" i="1" dirty="0" smtClean="0">
                <a:solidFill>
                  <a:srgbClr val="808080"/>
                </a:solidFill>
                <a:latin typeface="Times New Roman"/>
              </a:rPr>
              <a:t>Q: Based on the information shown here, is this sample home in a heating-dominated or cooling-dominated climate?</a:t>
            </a:r>
          </a:p>
          <a:p>
            <a:pPr marL="171450" indent="-168275"/>
            <a:r>
              <a:rPr lang="en-US" i="1" dirty="0" smtClean="0">
                <a:solidFill>
                  <a:srgbClr val="808080"/>
                </a:solidFill>
                <a:latin typeface="Times New Roman"/>
              </a:rPr>
              <a:t>A: Click  twice </a:t>
            </a:r>
            <a:r>
              <a:rPr lang="en-US" i="1" baseline="0" dirty="0" smtClean="0">
                <a:solidFill>
                  <a:srgbClr val="808080"/>
                </a:solidFill>
                <a:latin typeface="Times New Roman"/>
              </a:rPr>
              <a:t>to reveal that it’s h</a:t>
            </a:r>
            <a:r>
              <a:rPr lang="en-US" i="1" dirty="0" smtClean="0">
                <a:solidFill>
                  <a:srgbClr val="808080"/>
                </a:solidFill>
                <a:latin typeface="Times New Roman"/>
              </a:rPr>
              <a:t>eating-dominated. The highest-use months are in the winter: January, February, and March, indicating electric heating in a cold climate.</a:t>
            </a:r>
          </a:p>
          <a:p>
            <a:pPr marL="289984"/>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ts val="0"/>
              </a:spcBef>
              <a:spcAft>
                <a:spcPts val="0"/>
              </a:spcAft>
            </a:pPr>
            <a:r>
              <a:rPr lang="en-US" dirty="0" smtClean="0">
                <a:latin typeface="Times New Roman"/>
              </a:rPr>
              <a:t>Here is that same information, inserted into the bill analysis table.</a:t>
            </a:r>
          </a:p>
          <a:p>
            <a:pPr marL="3175">
              <a:spcBef>
                <a:spcPts val="0"/>
              </a:spcBef>
              <a:spcAft>
                <a:spcPts val="0"/>
              </a:spcAft>
            </a:pPr>
            <a:endParaRPr lang="en-US" i="1" dirty="0" smtClean="0">
              <a:solidFill>
                <a:srgbClr val="808080"/>
              </a:solidFill>
              <a:latin typeface="Times New Roman"/>
            </a:endParaRPr>
          </a:p>
          <a:p>
            <a:pPr marL="3175">
              <a:spcBef>
                <a:spcPts val="0"/>
              </a:spcBef>
              <a:spcAft>
                <a:spcPts val="0"/>
              </a:spcAft>
            </a:pPr>
            <a:r>
              <a:rPr lang="en-US" i="1" dirty="0" smtClean="0">
                <a:solidFill>
                  <a:srgbClr val="808080"/>
                </a:solidFill>
                <a:latin typeface="Times New Roman"/>
              </a:rPr>
              <a:t>Q: Which are the three lowest months for energy use?</a:t>
            </a:r>
          </a:p>
          <a:p>
            <a:pPr marL="3175">
              <a:spcBef>
                <a:spcPts val="0"/>
              </a:spcBef>
              <a:spcAft>
                <a:spcPts val="0"/>
              </a:spcAft>
            </a:pPr>
            <a:endParaRPr lang="en-US" i="1" dirty="0" smtClean="0">
              <a:solidFill>
                <a:srgbClr val="808080"/>
              </a:solidFill>
              <a:latin typeface="Times New Roman"/>
            </a:endParaRPr>
          </a:p>
          <a:p>
            <a:pPr marL="228600" indent="-225425">
              <a:spcBef>
                <a:spcPts val="0"/>
              </a:spcBef>
              <a:spcAft>
                <a:spcPts val="0"/>
              </a:spcAft>
            </a:pPr>
            <a:r>
              <a:rPr lang="en-US" i="1" dirty="0" smtClean="0">
                <a:solidFill>
                  <a:srgbClr val="808080"/>
                </a:solidFill>
                <a:latin typeface="Times New Roman"/>
              </a:rPr>
              <a:t>A:  Click to reveal the three lowest readings, from August, June, and May, and the average monthly base load calculation.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 this example, approximately 501 kWh/month is used for base load.</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Extrapolated over one year, the approximate base load use is</a:t>
            </a:r>
            <a:r>
              <a:rPr lang="en-US" baseline="0" dirty="0" smtClean="0">
                <a:latin typeface="Times New Roman"/>
              </a:rPr>
              <a:t> 501 Kwh.</a:t>
            </a: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dirty="0" smtClean="0">
                <a:solidFill>
                  <a:schemeClr val="tx1">
                    <a:lumMod val="50000"/>
                    <a:lumOff val="50000"/>
                  </a:schemeClr>
                </a:solidFill>
                <a:latin typeface="Times New Roman"/>
              </a:rPr>
              <a:t>Click to highlight the annual percentage of the energy bill that is base load.</a:t>
            </a:r>
          </a:p>
          <a:p>
            <a:r>
              <a:rPr lang="en-US" dirty="0" smtClean="0">
                <a:latin typeface="Times New Roman"/>
              </a:rPr>
              <a:t>501 kWh makes up 31% of this home’s total energy bill.</a:t>
            </a: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remaining 69% can then be separated into suspected heating and cooling loads.</a:t>
            </a: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228600" eaLnBrk="1" hangingPunct="1">
              <a:spcBef>
                <a:spcPts val="0"/>
              </a:spcBef>
              <a:spcAft>
                <a:spcPts val="0"/>
              </a:spcAft>
              <a:buFont typeface="Symbol" pitchFamily="18" charset="2"/>
              <a:buChar char="·"/>
            </a:pPr>
            <a:r>
              <a:rPr lang="en-US" dirty="0" smtClean="0">
                <a:ea typeface="ＭＳ Ｐゴシック" charset="-128"/>
              </a:rPr>
              <a:t>Utility bill analysis is a useful metric for estimating energy consumption and targeting retrofit strategies.</a:t>
            </a:r>
          </a:p>
          <a:p>
            <a:pPr marL="457200" indent="-228600" eaLnBrk="1" hangingPunct="1">
              <a:spcBef>
                <a:spcPts val="0"/>
              </a:spcBef>
              <a:spcAft>
                <a:spcPts val="0"/>
              </a:spcAft>
              <a:buFont typeface="Symbol" pitchFamily="18" charset="2"/>
              <a:buChar char="·"/>
            </a:pPr>
            <a:r>
              <a:rPr lang="en-US" dirty="0" smtClean="0">
                <a:ea typeface="ＭＳ Ｐゴシック" charset="-128"/>
              </a:rPr>
              <a:t>About half of home energy use is for base load requirements.</a:t>
            </a:r>
          </a:p>
          <a:p>
            <a:pPr marL="457200" indent="-228600" eaLnBrk="1" hangingPunct="1">
              <a:spcBef>
                <a:spcPts val="0"/>
              </a:spcBef>
              <a:spcAft>
                <a:spcPts val="0"/>
              </a:spcAft>
              <a:buFont typeface="Symbol" pitchFamily="18" charset="2"/>
              <a:buChar char="·"/>
            </a:pPr>
            <a:r>
              <a:rPr lang="en-US" dirty="0" smtClean="0">
                <a:ea typeface="ＭＳ Ｐゴシック" charset="-128"/>
              </a:rPr>
              <a:t>Utility bill assessment helps the auditor determine base load vs. seasonal usage and related savings potential in each.</a:t>
            </a:r>
          </a:p>
          <a:p>
            <a:pPr marL="457200" indent="-228600" eaLnBrk="1" hangingPunct="1">
              <a:spcBef>
                <a:spcPts val="0"/>
              </a:spcBef>
              <a:spcAft>
                <a:spcPts val="0"/>
              </a:spcAft>
              <a:buFont typeface="Arial" pitchFamily="34" charset="0"/>
              <a:buChar char="•"/>
            </a:pPr>
            <a:endParaRPr lang="en-US" dirty="0" smtClean="0">
              <a:ea typeface="ＭＳ Ｐゴシック" charset="-128"/>
            </a:endParaRPr>
          </a:p>
          <a:p>
            <a:pPr marL="4763" indent="-4763">
              <a:spcBef>
                <a:spcPts val="0"/>
              </a:spcBef>
              <a:spcAft>
                <a:spcPts val="0"/>
              </a:spcAft>
            </a:pPr>
            <a:r>
              <a:rPr lang="en-US" i="1" dirty="0" smtClean="0">
                <a:solidFill>
                  <a:srgbClr val="7F7F7F"/>
                </a:solidFill>
              </a:rPr>
              <a:t>Present </a:t>
            </a:r>
            <a:r>
              <a:rPr lang="en-US" i="1" dirty="0">
                <a:solidFill>
                  <a:srgbClr val="7F7F7F"/>
                </a:solidFill>
              </a:rPr>
              <a:t>this slide as an interactive discussion, soliciting personal examples from the trainees. Add your own personal examples and knowledge to supplement.</a:t>
            </a:r>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By attending this session, participants will be able to:</a:t>
            </a:r>
          </a:p>
          <a:p>
            <a:pPr marL="457200" indent="-228600" eaLnBrk="1" hangingPunct="1">
              <a:spcBef>
                <a:spcPts val="0"/>
              </a:spcBef>
              <a:spcAft>
                <a:spcPts val="0"/>
              </a:spcAft>
              <a:buFont typeface="Symbol" pitchFamily="18" charset="2"/>
              <a:buChar char="·"/>
            </a:pPr>
            <a:r>
              <a:rPr lang="en-US" sz="1200" dirty="0" smtClean="0">
                <a:ea typeface="ＭＳ Ｐゴシック" charset="-128"/>
              </a:rPr>
              <a:t>Discuss the heat values for different fuel types.</a:t>
            </a:r>
          </a:p>
          <a:p>
            <a:pPr marL="457200" indent="-228600" eaLnBrk="1" hangingPunct="1">
              <a:spcBef>
                <a:spcPts val="0"/>
              </a:spcBef>
              <a:spcAft>
                <a:spcPts val="0"/>
              </a:spcAft>
              <a:buFont typeface="Symbol" pitchFamily="18" charset="2"/>
              <a:buChar char="·"/>
            </a:pPr>
            <a:r>
              <a:rPr lang="en-US" sz="1200" dirty="0" smtClean="0">
                <a:ea typeface="ＭＳ Ｐゴシック" charset="-128"/>
              </a:rPr>
              <a:t>State the advantages of analyzing utility bills.</a:t>
            </a:r>
          </a:p>
          <a:p>
            <a:pPr marL="457200" indent="-228600" eaLnBrk="1" hangingPunct="1">
              <a:spcBef>
                <a:spcPts val="0"/>
              </a:spcBef>
              <a:spcAft>
                <a:spcPts val="0"/>
              </a:spcAft>
              <a:buFont typeface="Symbol" pitchFamily="18" charset="2"/>
              <a:buChar char="·"/>
            </a:pPr>
            <a:r>
              <a:rPr lang="en-US" sz="1200" dirty="0" smtClean="0">
                <a:ea typeface="ＭＳ Ｐゴシック" charset="-128"/>
              </a:rPr>
              <a:t>Define the terminology and categories of information used in a typical fuel bill.</a:t>
            </a:r>
          </a:p>
          <a:p>
            <a:pPr marL="457200" indent="-228600" eaLnBrk="1" hangingPunct="1">
              <a:spcBef>
                <a:spcPts val="0"/>
              </a:spcBef>
              <a:spcAft>
                <a:spcPts val="0"/>
              </a:spcAft>
              <a:buFont typeface="Symbol" pitchFamily="18" charset="2"/>
              <a:buChar char="·"/>
            </a:pPr>
            <a:r>
              <a:rPr lang="en-US" sz="1200" dirty="0" smtClean="0">
                <a:ea typeface="ＭＳ Ｐゴシック" charset="-128"/>
              </a:rPr>
              <a:t>Demonstrate how to use utility bill analysis to determine base load vs. seasonal usage.</a:t>
            </a: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69"/>
            <a:ext cx="5852160" cy="4469131"/>
          </a:xfrm>
        </p:spPr>
        <p:txBody>
          <a:bodyPr>
            <a:normAutofit/>
          </a:bodyPr>
          <a:lstStyle/>
          <a:p>
            <a:r>
              <a:rPr lang="en-US" dirty="0" smtClean="0"/>
              <a:t>To measure:</a:t>
            </a:r>
          </a:p>
          <a:p>
            <a:pPr marL="457200" indent="-228600">
              <a:spcBef>
                <a:spcPts val="0"/>
              </a:spcBef>
              <a:spcAft>
                <a:spcPts val="0"/>
              </a:spcAft>
              <a:buFont typeface="Symbol" pitchFamily="18" charset="2"/>
              <a:buChar char="·"/>
            </a:pPr>
            <a:r>
              <a:rPr lang="en-US" dirty="0" smtClean="0"/>
              <a:t>Energy consumption – An</a:t>
            </a:r>
            <a:r>
              <a:rPr lang="en-US" baseline="0" dirty="0" smtClean="0"/>
              <a:t> important tool for measuring overall energy use for the purpose of setting  priorities for various types of energy-efficient retrofits. </a:t>
            </a:r>
          </a:p>
          <a:p>
            <a:pPr marL="457200" indent="-228600">
              <a:spcBef>
                <a:spcPts val="0"/>
              </a:spcBef>
              <a:spcAft>
                <a:spcPts val="0"/>
              </a:spcAft>
              <a:buFont typeface="Symbol" pitchFamily="18" charset="2"/>
              <a:buChar char="·"/>
            </a:pPr>
            <a:r>
              <a:rPr lang="en-US" b="1" i="1" dirty="0" smtClean="0"/>
              <a:t>Seasonal</a:t>
            </a:r>
            <a:r>
              <a:rPr lang="en-US" dirty="0" smtClean="0"/>
              <a:t>  vs. </a:t>
            </a:r>
            <a:r>
              <a:rPr lang="en-US" b="1" i="1" dirty="0" smtClean="0"/>
              <a:t>base load</a:t>
            </a:r>
            <a:r>
              <a:rPr lang="en-US" dirty="0" smtClean="0"/>
              <a:t> use – </a:t>
            </a:r>
            <a:r>
              <a:rPr lang="en-US" baseline="0" dirty="0" smtClean="0"/>
              <a:t>Examining a billing history may be used to account for differences in monthly consumption related to seasonal heating and cooling compared to base load use which occurs all year.</a:t>
            </a:r>
            <a:endParaRPr lang="en-US" dirty="0" smtClean="0"/>
          </a:p>
          <a:p>
            <a:pPr marL="457200" indent="-228600">
              <a:spcBef>
                <a:spcPts val="0"/>
              </a:spcBef>
              <a:spcAft>
                <a:spcPts val="0"/>
              </a:spcAft>
              <a:buFont typeface="Symbol" pitchFamily="18" charset="2"/>
              <a:buChar char="·"/>
            </a:pPr>
            <a:r>
              <a:rPr lang="en-US" dirty="0" smtClean="0"/>
              <a:t>Potential energy savings – To determine normalized</a:t>
            </a:r>
            <a:r>
              <a:rPr lang="en-US" baseline="0" dirty="0" smtClean="0"/>
              <a:t> energy use before and after weatherization.</a:t>
            </a:r>
            <a:endParaRPr lang="en-US" dirty="0" smtClean="0"/>
          </a:p>
          <a:p>
            <a:pPr marL="0" marR="0" indent="0" algn="l" defTabSz="457200" rtl="0" eaLnBrk="0" fontAlgn="base" latinLnBrk="0" hangingPunct="0">
              <a:lnSpc>
                <a:spcPct val="100000"/>
              </a:lnSpc>
              <a:spcBef>
                <a:spcPts val="600"/>
              </a:spcBef>
              <a:spcAft>
                <a:spcPts val="600"/>
              </a:spcAft>
              <a:buClrTx/>
              <a:buSzTx/>
              <a:buFontTx/>
              <a:buNone/>
              <a:tabLst/>
              <a:defRPr/>
            </a:pPr>
            <a:r>
              <a:rPr lang="en-US" dirty="0" smtClean="0"/>
              <a:t>And drive:</a:t>
            </a:r>
          </a:p>
          <a:p>
            <a:pPr marL="457200" marR="0" indent="-228600" algn="l" defTabSz="457200" rtl="0" eaLnBrk="0" fontAlgn="base" latinLnBrk="0" hangingPunct="0">
              <a:lnSpc>
                <a:spcPct val="100000"/>
              </a:lnSpc>
              <a:spcBef>
                <a:spcPts val="0"/>
              </a:spcBef>
              <a:spcAft>
                <a:spcPts val="0"/>
              </a:spcAft>
              <a:buClrTx/>
              <a:buSzTx/>
              <a:buFont typeface="Symbol" pitchFamily="18" charset="2"/>
              <a:buChar char="·"/>
              <a:tabLst/>
              <a:defRPr/>
            </a:pPr>
            <a:r>
              <a:rPr lang="en-US" dirty="0" smtClean="0"/>
              <a:t>Targeted investment strategies – </a:t>
            </a:r>
            <a:r>
              <a:rPr lang="en-US" baseline="0" dirty="0" smtClean="0"/>
              <a:t>Making comparisons between high-energy users and low-energy users for the purpose of targeting investments to those homes with relatively higher energy bills. </a:t>
            </a:r>
            <a:endParaRPr lang="en-US" dirty="0" smtClean="0"/>
          </a:p>
          <a:p>
            <a:pPr marL="457200" indent="-228600">
              <a:spcBef>
                <a:spcPts val="0"/>
              </a:spcBef>
              <a:spcAft>
                <a:spcPts val="0"/>
              </a:spcAft>
              <a:buFont typeface="Symbol" pitchFamily="18" charset="2"/>
              <a:buChar char="·"/>
            </a:pPr>
            <a:r>
              <a:rPr lang="en-US" dirty="0" smtClean="0"/>
              <a:t>Customer education strategies – To assist customers in being able to interpret their energy-use patterns and identify energy</a:t>
            </a:r>
            <a:r>
              <a:rPr lang="en-US" baseline="0" dirty="0" smtClean="0"/>
              <a:t> savings measures they can implement on their own. </a:t>
            </a:r>
          </a:p>
          <a:p>
            <a:pPr marL="457200" indent="-228600">
              <a:spcBef>
                <a:spcPts val="0"/>
              </a:spcBef>
              <a:spcAft>
                <a:spcPts val="0"/>
              </a:spcAft>
              <a:buFont typeface="Symbol" pitchFamily="18" charset="2"/>
              <a:buChar char="·"/>
            </a:pPr>
            <a:endParaRPr lang="en-US" baseline="0" dirty="0" smtClean="0"/>
          </a:p>
          <a:p>
            <a:r>
              <a:rPr lang="en-US" i="1" baseline="0" dirty="0" smtClean="0">
                <a:solidFill>
                  <a:schemeClr val="tx1">
                    <a:lumMod val="50000"/>
                    <a:lumOff val="50000"/>
                  </a:schemeClr>
                </a:solidFill>
              </a:rPr>
              <a:t>Q: Why is it difficult to analyze seasonal usage in oil or propane heated homes?</a:t>
            </a:r>
          </a:p>
          <a:p>
            <a:pPr marL="171450" indent="-171450"/>
            <a:r>
              <a:rPr lang="en-US" i="1" baseline="0" dirty="0" smtClean="0">
                <a:solidFill>
                  <a:schemeClr val="tx1">
                    <a:lumMod val="50000"/>
                    <a:lumOff val="50000"/>
                  </a:schemeClr>
                </a:solidFill>
              </a:rPr>
              <a:t>A: Because oil and propane are unmetered fuels and are refilled based on customer demand whereas electricity and natural gas is metered, billed, and archived at regular intervals (monthly, yearly etc.).</a:t>
            </a:r>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64CF2FF4-60B3-47FA-BCFD-DC664081EDD9}"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482600"/>
            <a:ext cx="4800600" cy="3600450"/>
          </a:xfrm>
        </p:spPr>
      </p:sp>
      <p:sp>
        <p:nvSpPr>
          <p:cNvPr id="3" name="Notes Placeholder 2"/>
          <p:cNvSpPr>
            <a:spLocks noGrp="1"/>
          </p:cNvSpPr>
          <p:nvPr>
            <p:ph type="body" idx="1"/>
          </p:nvPr>
        </p:nvSpPr>
        <p:spPr>
          <a:xfrm>
            <a:off x="731520" y="4351019"/>
            <a:ext cx="5852160" cy="4840606"/>
          </a:xfrm>
        </p:spPr>
        <p:txBody>
          <a:bodyPr>
            <a:normAutofit fontScale="85000" lnSpcReduction="10000"/>
          </a:bodyPr>
          <a:lstStyle/>
          <a:p>
            <a:pPr marL="457200" indent="-228600">
              <a:spcBef>
                <a:spcPts val="0"/>
              </a:spcBef>
              <a:spcAft>
                <a:spcPts val="0"/>
              </a:spcAft>
              <a:buFont typeface="Symbol" pitchFamily="18" charset="2"/>
              <a:buChar char="·"/>
            </a:pPr>
            <a:r>
              <a:rPr lang="en-US" dirty="0" smtClean="0"/>
              <a:t>Natural gas – 100,000 </a:t>
            </a:r>
            <a:r>
              <a:rPr lang="en-US" b="1" i="1" dirty="0" smtClean="0"/>
              <a:t>BTU</a:t>
            </a:r>
            <a:r>
              <a:rPr lang="en-US" dirty="0" smtClean="0"/>
              <a:t>s/</a:t>
            </a:r>
            <a:r>
              <a:rPr lang="en-US" b="1" i="1" dirty="0" smtClean="0"/>
              <a:t>CCF</a:t>
            </a:r>
            <a:r>
              <a:rPr lang="en-US" dirty="0" smtClean="0"/>
              <a:t> @ 1.40/CCF</a:t>
            </a:r>
          </a:p>
          <a:p>
            <a:pPr marL="457200" indent="-228600">
              <a:spcBef>
                <a:spcPts val="0"/>
              </a:spcBef>
              <a:spcAft>
                <a:spcPts val="0"/>
              </a:spcAft>
              <a:buFont typeface="Symbol" pitchFamily="18" charset="2"/>
              <a:buChar char="·"/>
            </a:pPr>
            <a:r>
              <a:rPr lang="en-US" dirty="0" smtClean="0"/>
              <a:t>#2 Fuel Oil – 140,000 BTUs/gal. @ $3.80/gal.</a:t>
            </a:r>
          </a:p>
          <a:p>
            <a:pPr marL="457200" indent="-228600">
              <a:spcBef>
                <a:spcPts val="0"/>
              </a:spcBef>
              <a:spcAft>
                <a:spcPts val="0"/>
              </a:spcAft>
              <a:buFont typeface="Symbol" pitchFamily="18" charset="2"/>
              <a:buChar char="·"/>
            </a:pPr>
            <a:r>
              <a:rPr lang="en-US" dirty="0" smtClean="0"/>
              <a:t>Propane – 92,500 BTUs/gal. @ $2.60/gal.</a:t>
            </a:r>
          </a:p>
          <a:p>
            <a:pPr marL="457200" indent="-228600">
              <a:spcBef>
                <a:spcPts val="0"/>
              </a:spcBef>
              <a:spcAft>
                <a:spcPts val="0"/>
              </a:spcAft>
              <a:buFont typeface="Symbol" pitchFamily="18" charset="2"/>
              <a:buChar char="·"/>
            </a:pPr>
            <a:r>
              <a:rPr lang="en-US" dirty="0" smtClean="0"/>
              <a:t>Electricity – 3,412 BTUs/</a:t>
            </a:r>
            <a:r>
              <a:rPr lang="en-US" b="1" i="1" dirty="0" smtClean="0"/>
              <a:t>Kwh</a:t>
            </a:r>
            <a:r>
              <a:rPr lang="en-US" dirty="0" smtClean="0"/>
              <a:t> @ $0.12/Kwh</a:t>
            </a:r>
          </a:p>
          <a:p>
            <a:pPr marL="457200" indent="-228600">
              <a:spcBef>
                <a:spcPts val="0"/>
              </a:spcBef>
              <a:spcAft>
                <a:spcPts val="0"/>
              </a:spcAft>
              <a:buFont typeface="Symbol" pitchFamily="18" charset="2"/>
              <a:buChar char="·"/>
            </a:pPr>
            <a:r>
              <a:rPr lang="en-US" dirty="0" smtClean="0"/>
              <a:t>Wood – 10-24 million BTUs/</a:t>
            </a:r>
            <a:r>
              <a:rPr lang="en-US" b="1" i="1" dirty="0" smtClean="0"/>
              <a:t>cord</a:t>
            </a:r>
            <a:r>
              <a:rPr lang="en-US" dirty="0" smtClean="0"/>
              <a:t> @ $130/cord</a:t>
            </a:r>
          </a:p>
          <a:p>
            <a:pPr>
              <a:buFontTx/>
              <a:buNone/>
            </a:pPr>
            <a:r>
              <a:rPr lang="en-US" sz="1200" i="0" dirty="0" smtClean="0">
                <a:cs typeface="Arial" charset="0"/>
              </a:rPr>
              <a:t>Understanding the heat values and prices for different</a:t>
            </a:r>
            <a:r>
              <a:rPr lang="en-US" sz="1200" i="0" baseline="0" dirty="0" smtClean="0">
                <a:cs typeface="Arial" charset="0"/>
              </a:rPr>
              <a:t> fuels is a useful metric when considering  the value for the price of the fuel and cost effectiveness of energy retrofits. For instance, based on 2012 prices,</a:t>
            </a:r>
            <a:r>
              <a:rPr lang="en-US" sz="1200" i="0" dirty="0" smtClean="0">
                <a:cs typeface="Arial" charset="0"/>
              </a:rPr>
              <a:t> n</a:t>
            </a:r>
            <a:r>
              <a:rPr lang="en-US" sz="1200" i="0" baseline="0" dirty="0" smtClean="0">
                <a:cs typeface="Arial" charset="0"/>
              </a:rPr>
              <a:t>atural gas at approximately $1.40 per </a:t>
            </a:r>
            <a:r>
              <a:rPr lang="en-US" sz="1200" b="1" i="1" baseline="0" dirty="0" smtClean="0">
                <a:cs typeface="Arial" charset="0"/>
              </a:rPr>
              <a:t>CCF</a:t>
            </a:r>
            <a:r>
              <a:rPr lang="en-US" sz="1200" i="0" baseline="0" dirty="0" smtClean="0">
                <a:cs typeface="Arial" charset="0"/>
              </a:rPr>
              <a:t> is much cheaper for the same amount of </a:t>
            </a:r>
            <a:r>
              <a:rPr lang="en-US" sz="1200" b="0" i="0" baseline="0" dirty="0" smtClean="0">
                <a:cs typeface="Arial" charset="0"/>
              </a:rPr>
              <a:t>BTUs</a:t>
            </a:r>
            <a:r>
              <a:rPr lang="en-US" sz="1200" i="0" baseline="0" dirty="0" smtClean="0">
                <a:cs typeface="Arial" charset="0"/>
              </a:rPr>
              <a:t> than oil at $3.80/gal.  </a:t>
            </a:r>
          </a:p>
          <a:p>
            <a:pPr>
              <a:buFontTx/>
              <a:buNone/>
            </a:pPr>
            <a:r>
              <a:rPr lang="en-US" sz="1200" i="1" baseline="0" dirty="0" smtClean="0">
                <a:cs typeface="Arial" charset="0"/>
              </a:rPr>
              <a:t>Compare the amount of heat value for natural gas and oil above.  Then compare the unit prices for each.</a:t>
            </a:r>
          </a:p>
          <a:p>
            <a:pPr>
              <a:spcAft>
                <a:spcPts val="0"/>
              </a:spcAft>
              <a:buFontTx/>
              <a:buNone/>
            </a:pPr>
            <a:r>
              <a:rPr lang="en-US" sz="1200" i="1" dirty="0" smtClean="0">
                <a:solidFill>
                  <a:schemeClr val="tx1">
                    <a:lumMod val="50000"/>
                    <a:lumOff val="50000"/>
                  </a:schemeClr>
                </a:solidFill>
                <a:cs typeface="Arial" charset="0"/>
              </a:rPr>
              <a:t>Q: How many BTUs are</a:t>
            </a:r>
            <a:r>
              <a:rPr lang="en-US" sz="1200" i="1" baseline="0" dirty="0" smtClean="0">
                <a:solidFill>
                  <a:schemeClr val="tx1">
                    <a:lumMod val="50000"/>
                    <a:lumOff val="50000"/>
                  </a:schemeClr>
                </a:solidFill>
                <a:cs typeface="Arial" charset="0"/>
              </a:rPr>
              <a:t> contained in 25 c</a:t>
            </a:r>
            <a:r>
              <a:rPr lang="en-US" sz="1200" i="1" dirty="0" smtClean="0">
                <a:solidFill>
                  <a:schemeClr val="tx1">
                    <a:lumMod val="50000"/>
                    <a:lumOff val="50000"/>
                  </a:schemeClr>
                </a:solidFill>
                <a:cs typeface="Arial" charset="0"/>
              </a:rPr>
              <a:t>ubic</a:t>
            </a:r>
            <a:r>
              <a:rPr lang="en-US" sz="1200" i="1" baseline="0" dirty="0" smtClean="0">
                <a:solidFill>
                  <a:schemeClr val="tx1">
                    <a:lumMod val="50000"/>
                    <a:lumOff val="50000"/>
                  </a:schemeClr>
                </a:solidFill>
                <a:cs typeface="Arial" charset="0"/>
              </a:rPr>
              <a:t> feet of natural gas</a:t>
            </a:r>
            <a:r>
              <a:rPr lang="en-US" i="1" dirty="0">
                <a:solidFill>
                  <a:schemeClr val="tx1">
                    <a:lumMod val="50000"/>
                    <a:lumOff val="50000"/>
                  </a:schemeClr>
                </a:solidFill>
                <a:cs typeface="Arial" charset="0"/>
              </a:rPr>
              <a:t>?</a:t>
            </a:r>
            <a:endParaRPr lang="en-US" sz="1200" i="1" baseline="0" dirty="0" smtClean="0">
              <a:solidFill>
                <a:schemeClr val="tx1">
                  <a:lumMod val="50000"/>
                  <a:lumOff val="50000"/>
                </a:schemeClr>
              </a:solidFill>
              <a:cs typeface="Arial" charset="0"/>
            </a:endParaRPr>
          </a:p>
          <a:p>
            <a:pPr>
              <a:spcAft>
                <a:spcPts val="0"/>
              </a:spcAft>
              <a:buFontTx/>
              <a:buNone/>
            </a:pPr>
            <a:r>
              <a:rPr lang="en-US" sz="1200" i="1" baseline="0" dirty="0" smtClean="0">
                <a:solidFill>
                  <a:schemeClr val="tx1">
                    <a:lumMod val="50000"/>
                    <a:lumOff val="50000"/>
                  </a:schemeClr>
                </a:solidFill>
                <a:cs typeface="Arial" charset="0"/>
              </a:rPr>
              <a:t>A: 25 X 1,000 =</a:t>
            </a:r>
            <a:r>
              <a:rPr lang="en-US" sz="1200" i="1" u="sng" baseline="0" dirty="0" smtClean="0">
                <a:solidFill>
                  <a:schemeClr val="tx1">
                    <a:lumMod val="50000"/>
                    <a:lumOff val="50000"/>
                  </a:schemeClr>
                </a:solidFill>
                <a:cs typeface="Arial" charset="0"/>
              </a:rPr>
              <a:t>25,000 BTUs</a:t>
            </a:r>
          </a:p>
          <a:p>
            <a:pPr>
              <a:spcAft>
                <a:spcPts val="0"/>
              </a:spcAft>
              <a:buFontTx/>
              <a:buNone/>
            </a:pPr>
            <a:r>
              <a:rPr lang="en-US" sz="1200" i="1" baseline="0" dirty="0" smtClean="0">
                <a:solidFill>
                  <a:schemeClr val="tx1">
                    <a:lumMod val="50000"/>
                    <a:lumOff val="50000"/>
                  </a:schemeClr>
                </a:solidFill>
                <a:cs typeface="Arial" charset="0"/>
              </a:rPr>
              <a:t>Q: What’s the cost of 25,000  BTUs in natural gas?</a:t>
            </a:r>
          </a:p>
          <a:p>
            <a:pPr>
              <a:spcAft>
                <a:spcPts val="0"/>
              </a:spcAft>
              <a:buFontTx/>
              <a:buNone/>
            </a:pPr>
            <a:r>
              <a:rPr lang="en-US" sz="1200" i="1" baseline="0" dirty="0" smtClean="0">
                <a:solidFill>
                  <a:schemeClr val="tx1">
                    <a:lumMod val="50000"/>
                    <a:lumOff val="50000"/>
                  </a:schemeClr>
                </a:solidFill>
                <a:cs typeface="Arial" charset="0"/>
              </a:rPr>
              <a:t>A:  25,000 /100,000  = .25  (25%)  </a:t>
            </a:r>
          </a:p>
          <a:p>
            <a:pPr marL="171450">
              <a:spcAft>
                <a:spcPts val="0"/>
              </a:spcAft>
              <a:buFontTx/>
              <a:buNone/>
            </a:pPr>
            <a:r>
              <a:rPr lang="en-US" sz="1200" i="1" baseline="0" dirty="0" smtClean="0">
                <a:solidFill>
                  <a:schemeClr val="tx1">
                    <a:lumMod val="50000"/>
                    <a:lumOff val="50000"/>
                  </a:schemeClr>
                </a:solidFill>
                <a:cs typeface="Arial" charset="0"/>
              </a:rPr>
              <a:t>.25 X $1.40  = </a:t>
            </a:r>
            <a:r>
              <a:rPr lang="en-US" sz="1200" i="1" u="sng" baseline="0" dirty="0" smtClean="0">
                <a:solidFill>
                  <a:schemeClr val="tx1">
                    <a:lumMod val="50000"/>
                    <a:lumOff val="50000"/>
                  </a:schemeClr>
                </a:solidFill>
                <a:cs typeface="Arial" charset="0"/>
              </a:rPr>
              <a:t>$.35</a:t>
            </a:r>
          </a:p>
          <a:p>
            <a:pPr>
              <a:spcAft>
                <a:spcPts val="0"/>
              </a:spcAft>
              <a:buFontTx/>
              <a:buNone/>
            </a:pPr>
            <a:r>
              <a:rPr lang="en-US" sz="1200" i="1" u="none" baseline="0" dirty="0" smtClean="0">
                <a:solidFill>
                  <a:schemeClr val="tx1">
                    <a:lumMod val="50000"/>
                    <a:lumOff val="50000"/>
                  </a:schemeClr>
                </a:solidFill>
                <a:cs typeface="Arial" charset="0"/>
              </a:rPr>
              <a:t>Q: What’s the cost of 25,000 BTUs in #2 fuel oil?</a:t>
            </a:r>
          </a:p>
          <a:p>
            <a:pPr>
              <a:spcAft>
                <a:spcPts val="0"/>
              </a:spcAft>
              <a:buFontTx/>
              <a:buNone/>
            </a:pPr>
            <a:r>
              <a:rPr lang="en-US" sz="1200" i="1" u="none" baseline="0" dirty="0" smtClean="0">
                <a:solidFill>
                  <a:schemeClr val="tx1">
                    <a:lumMod val="50000"/>
                    <a:lumOff val="50000"/>
                  </a:schemeClr>
                </a:solidFill>
                <a:cs typeface="Arial" charset="0"/>
              </a:rPr>
              <a:t>A: 25,000 /140,000 = .18 (18%)</a:t>
            </a:r>
          </a:p>
          <a:p>
            <a:pPr marL="171450">
              <a:spcAft>
                <a:spcPts val="0"/>
              </a:spcAft>
              <a:buFontTx/>
              <a:buNone/>
            </a:pPr>
            <a:r>
              <a:rPr lang="en-US" sz="1200" i="1" u="none" baseline="0" dirty="0" smtClean="0">
                <a:solidFill>
                  <a:schemeClr val="tx1">
                    <a:lumMod val="50000"/>
                    <a:lumOff val="50000"/>
                  </a:schemeClr>
                </a:solidFill>
                <a:cs typeface="Arial" charset="0"/>
              </a:rPr>
              <a:t>.18 X $3.80= </a:t>
            </a:r>
            <a:r>
              <a:rPr lang="en-US" sz="1200" i="1" u="sng" baseline="0" dirty="0" smtClean="0">
                <a:solidFill>
                  <a:schemeClr val="tx1">
                    <a:lumMod val="50000"/>
                    <a:lumOff val="50000"/>
                  </a:schemeClr>
                </a:solidFill>
                <a:cs typeface="Arial" charset="0"/>
              </a:rPr>
              <a:t>$.68</a:t>
            </a:r>
          </a:p>
          <a:p>
            <a:pPr>
              <a:buFontTx/>
              <a:buNone/>
            </a:pPr>
            <a:r>
              <a:rPr lang="en-US" sz="1200" i="0" baseline="0" dirty="0" smtClean="0">
                <a:cs typeface="Arial" charset="0"/>
              </a:rPr>
              <a:t>One may conclude that natural gas is roughly half the price of heating oil. And because oil (at 2012 prices) is that much more expensive than natural gas for the same amount of heat value, adding insulation will be more cost effective and save more money in an oil-heated home vs. a gas-heated home.</a:t>
            </a:r>
          </a:p>
          <a:p>
            <a:pPr>
              <a:buFontTx/>
              <a:buNone/>
            </a:pPr>
            <a:r>
              <a:rPr lang="en-US" sz="1200" i="0" baseline="0" dirty="0" smtClean="0">
                <a:cs typeface="Arial" charset="0"/>
              </a:rPr>
              <a:t>Legend: </a:t>
            </a:r>
          </a:p>
          <a:p>
            <a:pPr marL="457200" indent="-228600">
              <a:spcBef>
                <a:spcPts val="0"/>
              </a:spcBef>
              <a:spcAft>
                <a:spcPts val="0"/>
              </a:spcAft>
              <a:buFont typeface="Symbol" pitchFamily="18" charset="2"/>
              <a:buChar char="·"/>
            </a:pPr>
            <a:r>
              <a:rPr lang="en-US" sz="1200" i="0" baseline="0" dirty="0" smtClean="0">
                <a:cs typeface="Arial" charset="0"/>
              </a:rPr>
              <a:t>BTU: British Thermal Unit</a:t>
            </a:r>
          </a:p>
          <a:p>
            <a:pPr marL="457200" indent="-228600">
              <a:spcBef>
                <a:spcPts val="0"/>
              </a:spcBef>
              <a:spcAft>
                <a:spcPts val="0"/>
              </a:spcAft>
              <a:buFont typeface="Symbol" pitchFamily="18" charset="2"/>
              <a:buChar char="·"/>
            </a:pPr>
            <a:r>
              <a:rPr lang="en-US" sz="1200" i="0" baseline="0" dirty="0" smtClean="0">
                <a:cs typeface="Arial" charset="0"/>
              </a:rPr>
              <a:t>CCF – 100 cubic feet</a:t>
            </a:r>
          </a:p>
          <a:p>
            <a:pPr marL="457200" indent="-228600">
              <a:spcBef>
                <a:spcPts val="0"/>
              </a:spcBef>
              <a:spcAft>
                <a:spcPts val="0"/>
              </a:spcAft>
              <a:buFont typeface="Symbol" pitchFamily="18" charset="2"/>
              <a:buChar char="·"/>
            </a:pPr>
            <a:r>
              <a:rPr lang="en-US" sz="1200" i="0" baseline="0" dirty="0" smtClean="0">
                <a:cs typeface="Arial" charset="0"/>
              </a:rPr>
              <a:t>Kwh – kilowatt hour</a:t>
            </a:r>
            <a:endParaRPr lang="en-US" sz="1200" i="1" baseline="0" dirty="0" smtClean="0">
              <a:cs typeface="Arial" charset="0"/>
            </a:endParaRPr>
          </a:p>
        </p:txBody>
      </p:sp>
      <p:sp>
        <p:nvSpPr>
          <p:cNvPr id="4" name="Footer Placeholder 3"/>
          <p:cNvSpPr>
            <a:spLocks noGrp="1"/>
          </p:cNvSpPr>
          <p:nvPr>
            <p:ph type="ftr" sz="quarter" idx="10"/>
          </p:nvPr>
        </p:nvSpPr>
        <p:spPr/>
        <p:txBody>
          <a:bodyPr/>
          <a:lstStyle/>
          <a:p>
            <a:r>
              <a:rPr lang="en-US" dirty="0" smtClean="0"/>
              <a:t>December 2012</a:t>
            </a:r>
            <a:endParaRPr lang="en-US" dirty="0"/>
          </a:p>
        </p:txBody>
      </p:sp>
      <p:sp>
        <p:nvSpPr>
          <p:cNvPr id="5" name="Slide Number Placeholder 4"/>
          <p:cNvSpPr>
            <a:spLocks noGrp="1"/>
          </p:cNvSpPr>
          <p:nvPr>
            <p:ph type="sldNum" sz="quarter" idx="11"/>
          </p:nvPr>
        </p:nvSpPr>
        <p:spPr/>
        <p:txBody>
          <a:bodyPr/>
          <a:lstStyle/>
          <a:p>
            <a:fld id="{64CF2FF4-60B3-47FA-BCFD-DC664081EDD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425450"/>
            <a:ext cx="4800600" cy="3600450"/>
          </a:xfrm>
        </p:spPr>
      </p:sp>
      <p:sp>
        <p:nvSpPr>
          <p:cNvPr id="3" name="Notes Placeholder 2"/>
          <p:cNvSpPr>
            <a:spLocks noGrp="1"/>
          </p:cNvSpPr>
          <p:nvPr>
            <p:ph type="body" idx="1"/>
          </p:nvPr>
        </p:nvSpPr>
        <p:spPr>
          <a:xfrm>
            <a:off x="731520" y="4274819"/>
            <a:ext cx="5852160" cy="4592955"/>
          </a:xfrm>
        </p:spPr>
        <p:txBody>
          <a:bodyPr>
            <a:normAutofit fontScale="92500" lnSpcReduction="20000"/>
          </a:bodyPr>
          <a:lstStyle/>
          <a:p>
            <a:r>
              <a:rPr lang="en-US" sz="1200" dirty="0" smtClean="0"/>
              <a:t>This sample bill is broken out into the major categories</a:t>
            </a:r>
            <a:r>
              <a:rPr lang="en-US" sz="1200" baseline="0" dirty="0" smtClean="0"/>
              <a:t> of</a:t>
            </a:r>
            <a:r>
              <a:rPr lang="en-US" sz="1200" dirty="0" smtClean="0"/>
              <a:t> generation and distribution, where two distinct companies are involved, North American Power and PPL Electric Utilities. The sample of an</a:t>
            </a:r>
            <a:r>
              <a:rPr lang="en-US" sz="1200" baseline="0" dirty="0" smtClean="0"/>
              <a:t> electric utility bill shows the following:</a:t>
            </a:r>
            <a:r>
              <a:rPr lang="en-US" sz="1200" dirty="0" smtClean="0"/>
              <a:t> </a:t>
            </a:r>
          </a:p>
          <a:p>
            <a:r>
              <a:rPr lang="en-US" b="0" i="1" dirty="0" smtClean="0"/>
              <a:t>Rate</a:t>
            </a:r>
            <a:r>
              <a:rPr lang="en-US" b="1" i="1" dirty="0" smtClean="0"/>
              <a:t> </a:t>
            </a:r>
            <a:r>
              <a:rPr lang="en-US" b="0" i="1" dirty="0" smtClean="0"/>
              <a:t>in</a:t>
            </a:r>
            <a:r>
              <a:rPr lang="en-US" b="0" i="1" baseline="0" dirty="0" smtClean="0"/>
              <a:t> kilowatt hours (</a:t>
            </a:r>
            <a:r>
              <a:rPr lang="en-US" b="0" i="1" baseline="0" dirty="0" err="1" smtClean="0"/>
              <a:t>Kwh</a:t>
            </a:r>
            <a:r>
              <a:rPr lang="en-US" b="0" i="1" baseline="0" dirty="0" smtClean="0"/>
              <a:t>):  </a:t>
            </a:r>
            <a:r>
              <a:rPr lang="en-US" b="1" dirty="0" smtClean="0"/>
              <a:t/>
            </a:r>
            <a:br>
              <a:rPr lang="en-US" b="1" dirty="0" smtClean="0"/>
            </a:br>
            <a:r>
              <a:rPr lang="en-US" dirty="0" smtClean="0"/>
              <a:t>Most residential customers receive electric services under the same rate class and some have special rates. This is also true for commercial and industrial customers.</a:t>
            </a:r>
          </a:p>
          <a:p>
            <a:pPr marL="0" marR="0" indent="0" algn="l" defTabSz="457200" rtl="0" eaLnBrk="0" fontAlgn="base" latinLnBrk="0" hangingPunct="0">
              <a:lnSpc>
                <a:spcPct val="100000"/>
              </a:lnSpc>
              <a:spcBef>
                <a:spcPts val="600"/>
              </a:spcBef>
              <a:spcAft>
                <a:spcPts val="600"/>
              </a:spcAft>
              <a:buClrTx/>
              <a:buSzTx/>
              <a:buFontTx/>
              <a:buNone/>
              <a:tabLst/>
              <a:defRPr/>
            </a:pPr>
            <a:r>
              <a:rPr lang="en-US" b="0" i="1" dirty="0" smtClean="0"/>
              <a:t>Generation Charge:</a:t>
            </a:r>
            <a:r>
              <a:rPr lang="en-US" b="1" dirty="0" smtClean="0"/>
              <a:t/>
            </a:r>
            <a:br>
              <a:rPr lang="en-US" b="1" dirty="0" smtClean="0"/>
            </a:br>
            <a:r>
              <a:rPr lang="en-US" dirty="0" smtClean="0"/>
              <a:t>The amount the supplier charges for generating electricity.</a:t>
            </a:r>
          </a:p>
          <a:p>
            <a:r>
              <a:rPr lang="en-US" b="0" i="1" dirty="0" smtClean="0"/>
              <a:t>Distribution Charge:</a:t>
            </a:r>
            <a:r>
              <a:rPr lang="en-US" b="1" dirty="0" smtClean="0"/>
              <a:t/>
            </a:r>
            <a:br>
              <a:rPr lang="en-US" b="1" dirty="0" smtClean="0"/>
            </a:br>
            <a:r>
              <a:rPr lang="en-US" dirty="0" smtClean="0"/>
              <a:t>The price for delivering electricity to a home or business.</a:t>
            </a:r>
          </a:p>
          <a:p>
            <a:r>
              <a:rPr lang="en-US" b="0" i="1" dirty="0" smtClean="0"/>
              <a:t>Customer Charge:</a:t>
            </a:r>
            <a:r>
              <a:rPr lang="en-US" b="1" dirty="0" smtClean="0"/>
              <a:t/>
            </a:r>
            <a:br>
              <a:rPr lang="en-US" b="1" dirty="0" smtClean="0"/>
            </a:br>
            <a:r>
              <a:rPr lang="en-US" dirty="0" smtClean="0"/>
              <a:t>The monthly charge to cover PPL Electric Utilities’ basic costs for billing, metering, and meter reading.</a:t>
            </a:r>
          </a:p>
          <a:p>
            <a:r>
              <a:rPr lang="en-US" b="0" i="1" dirty="0" smtClean="0"/>
              <a:t>Transmission Charge:</a:t>
            </a:r>
            <a:r>
              <a:rPr lang="en-US" dirty="0" smtClean="0"/>
              <a:t/>
            </a:r>
            <a:br>
              <a:rPr lang="en-US" dirty="0" smtClean="0"/>
            </a:br>
            <a:r>
              <a:rPr lang="en-US" dirty="0" smtClean="0"/>
              <a:t>The cost of moving electricity from a generating plant (North American) to the PPL distribution system. When a customer selects an electric generation supplier, that supplier, not PPL, will bill for transmission charges.</a:t>
            </a:r>
          </a:p>
          <a:p>
            <a:r>
              <a:rPr lang="en-US" b="0" i="1" dirty="0" smtClean="0"/>
              <a:t>Transition Charge:</a:t>
            </a:r>
            <a:r>
              <a:rPr lang="en-US" b="1" dirty="0" smtClean="0"/>
              <a:t/>
            </a:r>
            <a:br>
              <a:rPr lang="en-US" b="1" dirty="0" smtClean="0"/>
            </a:br>
            <a:r>
              <a:rPr lang="en-US" dirty="0" smtClean="0"/>
              <a:t>A charge on every customer’s bill to cover an electric utility’s transition or stranded costs, as allowed by the PA Public Utility Commission.  (Transition costs are those costs a utility would have been able to collect in a regulated environment, but will not be able to collect in a competitive environment.)</a:t>
            </a:r>
          </a:p>
          <a:p>
            <a:pPr>
              <a:buFontTx/>
              <a:buNone/>
            </a:pPr>
            <a:r>
              <a:rPr lang="en-US" sz="1200" i="1" dirty="0" smtClean="0">
                <a:solidFill>
                  <a:schemeClr val="tx1">
                    <a:lumMod val="50000"/>
                    <a:lumOff val="50000"/>
                  </a:schemeClr>
                </a:solidFill>
                <a:cs typeface="Arial" charset="0"/>
              </a:rPr>
              <a:t>Q: There are 3,412 BTUs per KWH. How many BTUs are contained in 50 </a:t>
            </a:r>
            <a:r>
              <a:rPr lang="en-US" sz="1200" i="1" dirty="0" err="1" smtClean="0">
                <a:solidFill>
                  <a:schemeClr val="tx1">
                    <a:lumMod val="50000"/>
                    <a:lumOff val="50000"/>
                  </a:schemeClr>
                </a:solidFill>
                <a:cs typeface="Arial" charset="0"/>
              </a:rPr>
              <a:t>Kwh</a:t>
            </a:r>
            <a:r>
              <a:rPr lang="en-US" sz="1200" i="1" dirty="0" smtClean="0">
                <a:solidFill>
                  <a:schemeClr val="tx1">
                    <a:lumMod val="50000"/>
                    <a:lumOff val="50000"/>
                  </a:schemeClr>
                </a:solidFill>
                <a:cs typeface="Arial" charset="0"/>
              </a:rPr>
              <a:t>?</a:t>
            </a:r>
          </a:p>
          <a:p>
            <a:pPr>
              <a:buFontTx/>
              <a:buNone/>
            </a:pPr>
            <a:r>
              <a:rPr lang="en-US" sz="1200" i="1" dirty="0" smtClean="0">
                <a:solidFill>
                  <a:schemeClr val="tx1">
                    <a:lumMod val="50000"/>
                    <a:lumOff val="50000"/>
                  </a:schemeClr>
                </a:solidFill>
                <a:cs typeface="Arial" charset="0"/>
              </a:rPr>
              <a:t>A: 50 X 3,412= 170,600 BTUs</a:t>
            </a:r>
            <a:endParaRPr lang="en-US"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64CF2FF4-60B3-47FA-BCFD-DC664081EDD9}"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377825"/>
            <a:ext cx="4800600" cy="3600450"/>
          </a:xfrm>
        </p:spPr>
      </p:sp>
      <p:sp>
        <p:nvSpPr>
          <p:cNvPr id="3" name="Notes Placeholder 2"/>
          <p:cNvSpPr>
            <a:spLocks noGrp="1"/>
          </p:cNvSpPr>
          <p:nvPr>
            <p:ph type="body" idx="1"/>
          </p:nvPr>
        </p:nvSpPr>
        <p:spPr>
          <a:xfrm>
            <a:off x="731520" y="4246245"/>
            <a:ext cx="5852160" cy="4697730"/>
          </a:xfrm>
        </p:spPr>
        <p:txBody>
          <a:bodyPr>
            <a:normAutofit fontScale="92500" lnSpcReduction="10000"/>
          </a:bodyPr>
          <a:lstStyle/>
          <a:p>
            <a:pPr>
              <a:buFontTx/>
              <a:buNone/>
            </a:pPr>
            <a:r>
              <a:rPr lang="en-US" b="1" dirty="0" smtClean="0"/>
              <a:t>Basic Definitions: </a:t>
            </a:r>
            <a:endParaRPr lang="en-US" dirty="0" smtClean="0"/>
          </a:p>
          <a:p>
            <a:r>
              <a:rPr lang="en-US" i="1" dirty="0" smtClean="0"/>
              <a:t>Monthly usage </a:t>
            </a:r>
            <a:r>
              <a:rPr lang="en-US" dirty="0" smtClean="0"/>
              <a:t>is measured in CCF’s (1 CCF = 100 cubic feet of gas ) at the meter and then converted to therms for bill calculation purposes. One therm is equal to 1</a:t>
            </a:r>
            <a:r>
              <a:rPr lang="en-US" baseline="0" dirty="0" smtClean="0"/>
              <a:t>00,000 BTUs, and there is 1 therm contained in every 100 cubic feet of natural gas.</a:t>
            </a:r>
            <a:endParaRPr lang="en-US" dirty="0" smtClean="0"/>
          </a:p>
          <a:p>
            <a:r>
              <a:rPr lang="en-US" b="1" dirty="0" smtClean="0"/>
              <a:t>How A Bill is Organized: </a:t>
            </a:r>
            <a:endParaRPr lang="en-US" dirty="0" smtClean="0"/>
          </a:p>
          <a:p>
            <a:r>
              <a:rPr lang="en-US" dirty="0" smtClean="0"/>
              <a:t>While each gas utility has its own specific bill design, a natural gas bill is typically organized as follows.</a:t>
            </a:r>
          </a:p>
          <a:p>
            <a:r>
              <a:rPr lang="en-US" i="1" dirty="0" smtClean="0"/>
              <a:t>Current Bill Itemized: </a:t>
            </a:r>
            <a:r>
              <a:rPr lang="en-US" dirty="0" smtClean="0"/>
              <a:t>This portion of the bill shows usage in CCFs for the number of days between meter readings. The usage is then converted to </a:t>
            </a:r>
            <a:r>
              <a:rPr lang="en-US" dirty="0" err="1" smtClean="0"/>
              <a:t>therms</a:t>
            </a:r>
            <a:r>
              <a:rPr lang="en-US" dirty="0" smtClean="0"/>
              <a:t> for billing purposes. The bill then identifies the supply and delivery charges charges, taxes, and services. </a:t>
            </a:r>
          </a:p>
          <a:p>
            <a:r>
              <a:rPr lang="en-US" i="1" dirty="0" smtClean="0"/>
              <a:t>Account Summary:</a:t>
            </a:r>
            <a:r>
              <a:rPr lang="en-US" dirty="0" smtClean="0"/>
              <a:t> This gives the current status of a customer’s account including previous balance, new charges, past due amount, payment due date, and any payment received by the company. </a:t>
            </a:r>
          </a:p>
          <a:p>
            <a:r>
              <a:rPr lang="en-US" i="1" dirty="0" smtClean="0"/>
              <a:t>Gas Use History</a:t>
            </a:r>
            <a:r>
              <a:rPr lang="en-US" dirty="0" smtClean="0"/>
              <a:t>: The number of days in the current billing period and the total number of </a:t>
            </a:r>
            <a:r>
              <a:rPr lang="en-US" dirty="0" err="1" smtClean="0"/>
              <a:t>therms</a:t>
            </a:r>
            <a:r>
              <a:rPr lang="en-US" dirty="0" smtClean="0"/>
              <a:t>. For comparison, this information is provided for each of the last 12-14 months. </a:t>
            </a:r>
          </a:p>
          <a:p>
            <a:pPr>
              <a:buFontTx/>
              <a:buNone/>
            </a:pPr>
            <a:r>
              <a:rPr lang="en-US" sz="1200" i="1" dirty="0" smtClean="0">
                <a:solidFill>
                  <a:schemeClr val="tx1">
                    <a:lumMod val="50000"/>
                    <a:lumOff val="50000"/>
                  </a:schemeClr>
                </a:solidFill>
                <a:cs typeface="Arial" charset="0"/>
              </a:rPr>
              <a:t>Q: How many therms are</a:t>
            </a:r>
            <a:r>
              <a:rPr lang="en-US" sz="1200" i="1" baseline="0" dirty="0" smtClean="0">
                <a:solidFill>
                  <a:schemeClr val="tx1">
                    <a:lumMod val="50000"/>
                    <a:lumOff val="50000"/>
                  </a:schemeClr>
                </a:solidFill>
                <a:cs typeface="Arial" charset="0"/>
              </a:rPr>
              <a:t> contained in 1,575</a:t>
            </a:r>
            <a:r>
              <a:rPr lang="en-US" sz="1200" i="1" dirty="0" smtClean="0">
                <a:solidFill>
                  <a:schemeClr val="tx1">
                    <a:lumMod val="50000"/>
                    <a:lumOff val="50000"/>
                  </a:schemeClr>
                </a:solidFill>
                <a:cs typeface="Arial" charset="0"/>
              </a:rPr>
              <a:t> cubic feet of natural gas?</a:t>
            </a:r>
            <a:r>
              <a:rPr lang="en-US" sz="1200" i="1" baseline="0" dirty="0" smtClean="0">
                <a:solidFill>
                  <a:schemeClr val="tx1">
                    <a:lumMod val="50000"/>
                    <a:lumOff val="50000"/>
                  </a:schemeClr>
                </a:solidFill>
                <a:cs typeface="Arial" charset="0"/>
              </a:rPr>
              <a:t> </a:t>
            </a:r>
          </a:p>
          <a:p>
            <a:pPr>
              <a:buFontTx/>
              <a:buNone/>
            </a:pPr>
            <a:r>
              <a:rPr lang="en-US" sz="1200" i="1" baseline="0" dirty="0" smtClean="0">
                <a:solidFill>
                  <a:schemeClr val="tx1">
                    <a:lumMod val="50000"/>
                    <a:lumOff val="50000"/>
                  </a:schemeClr>
                </a:solidFill>
                <a:cs typeface="Arial" charset="0"/>
              </a:rPr>
              <a:t>A: 1,575/100= 15.75 therms</a:t>
            </a:r>
          </a:p>
          <a:p>
            <a:pPr marR="0" algn="l" defTabSz="457200" rtl="0" eaLnBrk="0" fontAlgn="base" latinLnBrk="0" hangingPunct="0">
              <a:lnSpc>
                <a:spcPct val="100000"/>
              </a:lnSpc>
              <a:spcBef>
                <a:spcPts val="600"/>
              </a:spcBef>
              <a:spcAft>
                <a:spcPts val="600"/>
              </a:spcAft>
              <a:buClrTx/>
              <a:buSzTx/>
              <a:buFontTx/>
              <a:buNone/>
              <a:tabLst/>
              <a:defRPr/>
            </a:pPr>
            <a:r>
              <a:rPr lang="en-US" sz="1200" i="1" baseline="0" dirty="0" smtClean="0">
                <a:solidFill>
                  <a:schemeClr val="tx1">
                    <a:lumMod val="50000"/>
                    <a:lumOff val="50000"/>
                  </a:schemeClr>
                </a:solidFill>
                <a:cs typeface="Arial" charset="0"/>
              </a:rPr>
              <a:t>Q:  How many CCF of natural gas must be burned to generate 2.5 million BTUs?</a:t>
            </a:r>
          </a:p>
          <a:p>
            <a:pPr marL="171450" marR="0" indent="-171450" algn="l" defTabSz="457200" rtl="0" eaLnBrk="0" fontAlgn="base" latinLnBrk="0" hangingPunct="0">
              <a:lnSpc>
                <a:spcPct val="100000"/>
              </a:lnSpc>
              <a:spcBef>
                <a:spcPts val="600"/>
              </a:spcBef>
              <a:spcAft>
                <a:spcPts val="600"/>
              </a:spcAft>
              <a:buClrTx/>
              <a:buSzTx/>
              <a:buFontTx/>
              <a:buNone/>
              <a:tabLst/>
              <a:defRPr/>
            </a:pPr>
            <a:r>
              <a:rPr lang="en-US" sz="1200" i="1" baseline="0" dirty="0" smtClean="0">
                <a:solidFill>
                  <a:schemeClr val="tx1">
                    <a:lumMod val="50000"/>
                    <a:lumOff val="50000"/>
                  </a:schemeClr>
                </a:solidFill>
                <a:cs typeface="Arial" charset="0"/>
              </a:rPr>
              <a:t>A: 2,500,000/100,000 = 25 CCF (Remember: </a:t>
            </a:r>
            <a:r>
              <a:rPr lang="en-US" i="1" baseline="0" dirty="0" smtClean="0">
                <a:solidFill>
                  <a:schemeClr val="tx1">
                    <a:lumMod val="50000"/>
                    <a:lumOff val="50000"/>
                  </a:schemeClr>
                </a:solidFill>
              </a:rPr>
              <a:t>1 therm contained in every 100 cubic feet of natural gas and 1 therm is equal to 100,000 BTUs)</a:t>
            </a:r>
            <a:endParaRPr lang="en-US" b="1" dirty="0"/>
          </a:p>
        </p:txBody>
      </p:sp>
      <p:sp>
        <p:nvSpPr>
          <p:cNvPr id="4" name="Footer Placeholder 3"/>
          <p:cNvSpPr>
            <a:spLocks noGrp="1"/>
          </p:cNvSpPr>
          <p:nvPr>
            <p:ph type="ftr" sz="quarter" idx="10"/>
          </p:nvPr>
        </p:nvSpPr>
        <p:spPr/>
        <p:txBody>
          <a:bodyPr/>
          <a:lstStyle/>
          <a:p>
            <a:r>
              <a:rPr lang="en-US" smtClean="0"/>
              <a:t>December 2012</a:t>
            </a:r>
            <a:endParaRPr lang="en-US" dirty="0"/>
          </a:p>
        </p:txBody>
      </p:sp>
      <p:sp>
        <p:nvSpPr>
          <p:cNvPr id="5" name="Slide Number Placeholder 4"/>
          <p:cNvSpPr>
            <a:spLocks noGrp="1"/>
          </p:cNvSpPr>
          <p:nvPr>
            <p:ph type="sldNum" sz="quarter" idx="11"/>
          </p:nvPr>
        </p:nvSpPr>
        <p:spPr/>
        <p:txBody>
          <a:bodyPr/>
          <a:lstStyle/>
          <a:p>
            <a:fld id="{64CF2FF4-60B3-47FA-BCFD-DC664081EDD9}"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Times New Roman"/>
              </a:rPr>
              <a:t>The graph represents the percent of total energy costs by end use of households.</a:t>
            </a:r>
          </a:p>
          <a:p>
            <a:r>
              <a:rPr lang="en-US" dirty="0" smtClean="0">
                <a:latin typeface="Times New Roman"/>
              </a:rPr>
              <a:t>Space heating and cooling make up 39% of the energy use in weatherization-eligible homes and is known as seasonal use. That means 61% of the total energy use is base load and can be reduced by modifying or replacing existing appliances to increase efficiency. </a:t>
            </a: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marL="457200" indent="-228600">
              <a:spcBef>
                <a:spcPts val="0"/>
              </a:spcBef>
              <a:spcAft>
                <a:spcPts val="0"/>
              </a:spcAft>
              <a:buFont typeface="Symbol"/>
              <a:buChar char="·"/>
            </a:pPr>
            <a:r>
              <a:rPr lang="en-US" dirty="0" smtClean="0">
                <a:latin typeface="Times New Roman"/>
              </a:rPr>
              <a:t>About half of the electricity used by households with electric heat is for base loads.</a:t>
            </a:r>
          </a:p>
          <a:p>
            <a:pPr marL="457200" indent="-228600">
              <a:spcBef>
                <a:spcPts val="0"/>
              </a:spcBef>
              <a:spcAft>
                <a:spcPts val="0"/>
              </a:spcAft>
              <a:buFont typeface="Symbol"/>
              <a:buChar char="·"/>
            </a:pPr>
            <a:r>
              <a:rPr lang="en-US" dirty="0" smtClean="0">
                <a:latin typeface="Times New Roman"/>
              </a:rPr>
              <a:t>Many houses heated with fossil fuel have higher annual electric bills than gas or oil bills.</a:t>
            </a:r>
            <a:br>
              <a:rPr lang="en-US" dirty="0" smtClean="0">
                <a:latin typeface="Times New Roman"/>
              </a:rPr>
            </a:br>
            <a:endParaRPr lang="en-US" dirty="0" smtClean="0">
              <a:latin typeface="Times New Roman"/>
            </a:endParaRPr>
          </a:p>
          <a:p>
            <a:pPr>
              <a:buFont typeface="Symbol"/>
              <a:buNone/>
            </a:pPr>
            <a:r>
              <a:rPr lang="en-US" i="1" dirty="0" smtClean="0">
                <a:solidFill>
                  <a:schemeClr val="tx1">
                    <a:lumMod val="50000"/>
                    <a:lumOff val="50000"/>
                  </a:schemeClr>
                </a:solidFill>
                <a:latin typeface="Times New Roman"/>
              </a:rPr>
              <a:t>Q: Why</a:t>
            </a:r>
            <a:r>
              <a:rPr lang="en-US" i="1" baseline="0" dirty="0" smtClean="0">
                <a:solidFill>
                  <a:schemeClr val="tx1">
                    <a:lumMod val="50000"/>
                    <a:lumOff val="50000"/>
                  </a:schemeClr>
                </a:solidFill>
                <a:latin typeface="Times New Roman"/>
              </a:rPr>
              <a:t> might the</a:t>
            </a:r>
            <a:r>
              <a:rPr lang="en-US" i="1" dirty="0" smtClean="0">
                <a:solidFill>
                  <a:schemeClr val="tx1">
                    <a:lumMod val="50000"/>
                    <a:lumOff val="50000"/>
                  </a:schemeClr>
                </a:solidFill>
                <a:latin typeface="Times New Roman"/>
              </a:rPr>
              <a:t> situation in the second bullet</a:t>
            </a:r>
            <a:r>
              <a:rPr lang="en-US" i="1" baseline="0" dirty="0" smtClean="0">
                <a:solidFill>
                  <a:schemeClr val="tx1">
                    <a:lumMod val="50000"/>
                    <a:lumOff val="50000"/>
                  </a:schemeClr>
                </a:solidFill>
                <a:latin typeface="Times New Roman"/>
              </a:rPr>
              <a:t> occur?  </a:t>
            </a:r>
          </a:p>
          <a:p>
            <a:pPr marL="171450" indent="-171450">
              <a:buFont typeface="Symbol"/>
              <a:buNone/>
            </a:pPr>
            <a:r>
              <a:rPr lang="en-US" i="1" baseline="0" dirty="0" smtClean="0">
                <a:solidFill>
                  <a:schemeClr val="tx1">
                    <a:lumMod val="50000"/>
                    <a:lumOff val="50000"/>
                  </a:schemeClr>
                </a:solidFill>
                <a:latin typeface="Times New Roman"/>
              </a:rPr>
              <a:t>A: Fossil fuel heated homes will experience additional electrical usage because of the electro mechanical use associated with the heating system (distribution fans, oil burners, etc).</a:t>
            </a:r>
            <a:endParaRPr lang="en-US" i="1" dirty="0" smtClean="0">
              <a:solidFill>
                <a:schemeClr val="tx1">
                  <a:lumMod val="50000"/>
                  <a:lumOff val="50000"/>
                </a:schemeClr>
              </a:solidFill>
              <a:latin typeface="Times New Roman"/>
            </a:endParaRP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smtClean="0">
                <a:latin typeface="Times New Roman"/>
              </a:rPr>
              <a:t>Consumption analysis</a:t>
            </a:r>
            <a:r>
              <a:rPr lang="en-US" dirty="0" smtClean="0">
                <a:latin typeface="Times New Roman"/>
              </a:rPr>
              <a:t> includes three steps:</a:t>
            </a:r>
          </a:p>
          <a:p>
            <a:pPr marL="457200" indent="-228600">
              <a:spcBef>
                <a:spcPts val="0"/>
              </a:spcBef>
              <a:spcAft>
                <a:spcPts val="0"/>
              </a:spcAft>
              <a:buFont typeface="+mj-lt"/>
              <a:buAutoNum type="arabicPeriod"/>
            </a:pPr>
            <a:r>
              <a:rPr lang="en-US" dirty="0" smtClean="0">
                <a:latin typeface="Times New Roman"/>
              </a:rPr>
              <a:t>Analyze bill – How much energy is going to base load uses?</a:t>
            </a:r>
          </a:p>
          <a:p>
            <a:pPr marL="457200" indent="-228600">
              <a:spcBef>
                <a:spcPts val="0"/>
              </a:spcBef>
              <a:spcAft>
                <a:spcPts val="0"/>
              </a:spcAft>
              <a:buFont typeface="+mj-lt"/>
              <a:buAutoNum type="arabicPeriod"/>
            </a:pPr>
            <a:r>
              <a:rPr lang="en-US" dirty="0" smtClean="0">
                <a:latin typeface="Times New Roman"/>
              </a:rPr>
              <a:t>Survey site – What are the main base and seasonal loads?</a:t>
            </a:r>
          </a:p>
          <a:p>
            <a:pPr marL="457200" indent="-228600">
              <a:spcBef>
                <a:spcPts val="0"/>
              </a:spcBef>
              <a:spcAft>
                <a:spcPts val="0"/>
              </a:spcAft>
              <a:buFont typeface="+mj-lt"/>
              <a:buAutoNum type="arabicPeriod"/>
            </a:pPr>
            <a:r>
              <a:rPr lang="en-US" dirty="0" smtClean="0">
                <a:latin typeface="Times New Roman"/>
              </a:rPr>
              <a:t>Reconcile the two – Do the utility bills make sense in light of the site survey?</a:t>
            </a:r>
          </a:p>
          <a:p>
            <a:endParaRPr lang="en-US" dirty="0" smtClean="0">
              <a:ea typeface="ＭＳ Ｐゴシック" charset="-128"/>
            </a:endParaRPr>
          </a:p>
        </p:txBody>
      </p:sp>
      <p:sp>
        <p:nvSpPr>
          <p:cNvPr id="2" name="Footer Placeholder 1"/>
          <p:cNvSpPr>
            <a:spLocks noGrp="1"/>
          </p:cNvSpPr>
          <p:nvPr>
            <p:ph type="ftr" sz="quarter" idx="10"/>
          </p:nvPr>
        </p:nvSpPr>
        <p:spPr/>
        <p:txBody>
          <a:bodyPr/>
          <a:lstStyle/>
          <a:p>
            <a:r>
              <a:rPr lang="en-US" smtClean="0"/>
              <a:t>December 2012</a:t>
            </a:r>
            <a:endParaRPr lang="en-US" dirty="0"/>
          </a:p>
        </p:txBody>
      </p:sp>
      <p:sp>
        <p:nvSpPr>
          <p:cNvPr id="3" name="Slide Number Placeholder 2"/>
          <p:cNvSpPr>
            <a:spLocks noGrp="1"/>
          </p:cNvSpPr>
          <p:nvPr>
            <p:ph type="sldNum" sz="quarter" idx="11"/>
          </p:nvPr>
        </p:nvSpPr>
        <p:spPr/>
        <p:txBody>
          <a:bodyPr/>
          <a:lstStyle/>
          <a:p>
            <a:fld id="{64CF2FF4-60B3-47FA-BCFD-DC664081EDD9}"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December 2012</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Shutterfly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8151991A-8CE9-410B-BB28-5F2EA1F7396E}" type="slidenum">
              <a:rPr lang="en-US"/>
              <a:pPr>
                <a:defRPr/>
              </a:pPr>
              <a:t>‹#›</a:t>
            </a:fld>
            <a:endParaRPr lang="en-US" dirty="0"/>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971800" y="152400"/>
            <a:ext cx="54102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defRPr/>
            </a:lvl1pPr>
          </a:lstStyle>
          <a:p>
            <a:pPr>
              <a:defRPr/>
            </a:pPr>
            <a:fld id="{15745091-AC8B-43BB-B847-EA0FBF72E05D}" type="slidenum">
              <a:rPr lang="en-US"/>
              <a:pPr>
                <a:defRPr/>
              </a:pPr>
              <a:t>‹#›</a:t>
            </a:fld>
            <a:endParaRPr lang="en-US" dirty="0"/>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3552E95-AD3A-4AAD-BE23-B34F0BA04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57200" y="0"/>
            <a:ext cx="538480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6"/>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 </a:t>
            </a:r>
            <a:r>
              <a:rPr lang="en-US" sz="1000" dirty="0" smtClean="0">
                <a:solidFill>
                  <a:schemeClr val="bg1"/>
                </a:solidFill>
                <a:cs typeface="Arial" charset="0"/>
              </a:rPr>
              <a:t>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 id="2147483855" r:id="rId14"/>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48640"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045200" cy="1295400"/>
          </a:xfrm>
        </p:spPr>
        <p:txBody>
          <a:bodyPr>
            <a:normAutofit/>
          </a:bodyPr>
          <a:lstStyle/>
          <a:p>
            <a:pPr eaLnBrk="1" hangingPunct="1">
              <a:defRPr/>
            </a:pPr>
            <a:r>
              <a:rPr lang="en-US" sz="4000" spc="0" dirty="0" smtClean="0">
                <a:solidFill>
                  <a:srgbClr val="11007C"/>
                </a:solidFill>
              </a:rPr>
              <a:t>Utility Bill Analysis</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4145280" y="1765300"/>
            <a:ext cx="4998720" cy="4330700"/>
          </a:xfrm>
        </p:spPr>
        <p:txBody>
          <a:bodyPr/>
          <a:lstStyle/>
          <a:p>
            <a:pPr marL="609600" indent="-609600" eaLnBrk="1" hangingPunct="1">
              <a:spcAft>
                <a:spcPts val="1200"/>
              </a:spcAft>
              <a:buFontTx/>
              <a:buNone/>
            </a:pPr>
            <a:r>
              <a:rPr lang="en-US" sz="2600" dirty="0" smtClean="0">
                <a:solidFill>
                  <a:srgbClr val="000066"/>
                </a:solidFill>
                <a:ea typeface="ＭＳ Ｐゴシック" charset="-128"/>
              </a:rPr>
              <a:t>Analyze Bill </a:t>
            </a:r>
          </a:p>
          <a:p>
            <a:pPr marL="461963" indent="-461963" eaLnBrk="1" hangingPunct="1">
              <a:spcAft>
                <a:spcPts val="1200"/>
              </a:spcAft>
              <a:buFontTx/>
              <a:buAutoNum type="arabicPeriod"/>
            </a:pPr>
            <a:r>
              <a:rPr lang="en-US" dirty="0" smtClean="0">
                <a:ea typeface="ＭＳ Ｐゴシック" charset="-128"/>
              </a:rPr>
              <a:t>Review previous 12 months.</a:t>
            </a:r>
          </a:p>
          <a:p>
            <a:pPr marL="461963" indent="-461963" eaLnBrk="1" hangingPunct="1">
              <a:spcAft>
                <a:spcPts val="1200"/>
              </a:spcAft>
              <a:buFontTx/>
              <a:buAutoNum type="arabicPeriod"/>
            </a:pPr>
            <a:r>
              <a:rPr lang="en-US" dirty="0" smtClean="0">
                <a:ea typeface="ＭＳ Ｐゴシック" charset="-128"/>
              </a:rPr>
              <a:t>Average three lowest months.</a:t>
            </a:r>
          </a:p>
          <a:p>
            <a:pPr marL="461963" indent="-461963" eaLnBrk="1" hangingPunct="1">
              <a:spcAft>
                <a:spcPts val="1200"/>
              </a:spcAft>
              <a:buFontTx/>
              <a:buAutoNum type="arabicPeriod"/>
            </a:pPr>
            <a:r>
              <a:rPr lang="en-US" dirty="0" smtClean="0">
                <a:ea typeface="ＭＳ Ｐゴシック" charset="-128"/>
              </a:rPr>
              <a:t>Multiply by 12 to estimate </a:t>
            </a:r>
            <a:br>
              <a:rPr lang="en-US" dirty="0" smtClean="0">
                <a:ea typeface="ＭＳ Ｐゴシック" charset="-128"/>
              </a:rPr>
            </a:br>
            <a:r>
              <a:rPr lang="en-US" dirty="0" smtClean="0">
                <a:ea typeface="ＭＳ Ｐゴシック" charset="-128"/>
              </a:rPr>
              <a:t>annual base load usage.</a:t>
            </a:r>
          </a:p>
        </p:txBody>
      </p:sp>
      <p:sp>
        <p:nvSpPr>
          <p:cNvPr id="81922" name="Rectangle 2"/>
          <p:cNvSpPr>
            <a:spLocks noGrp="1" noChangeArrowheads="1"/>
          </p:cNvSpPr>
          <p:nvPr>
            <p:ph type="title"/>
          </p:nvPr>
        </p:nvSpPr>
        <p:spPr/>
        <p:txBody>
          <a:bodyPr>
            <a:normAutofit/>
          </a:bodyPr>
          <a:lstStyle/>
          <a:p>
            <a:pPr eaLnBrk="1" hangingPunct="1">
              <a:defRPr/>
            </a:pPr>
            <a:r>
              <a:rPr lang="en-US" dirty="0"/>
              <a:t>Simple Bill Analysis Method</a:t>
            </a:r>
          </a:p>
        </p:txBody>
      </p:sp>
      <p:pic>
        <p:nvPicPr>
          <p:cNvPr id="7" name="Picture 6" descr="Graphic of bill analysis."/>
          <p:cNvPicPr>
            <a:picLocks noChangeAspect="1"/>
          </p:cNvPicPr>
          <p:nvPr/>
        </p:nvPicPr>
        <p:blipFill>
          <a:blip r:embed="rId3"/>
          <a:stretch>
            <a:fillRect/>
          </a:stretch>
        </p:blipFill>
        <p:spPr>
          <a:xfrm>
            <a:off x="457200" y="1992573"/>
            <a:ext cx="3171244" cy="2784143"/>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5842000" y="6381975"/>
            <a:ext cx="3320592" cy="230832"/>
          </a:xfrm>
          <a:prstGeom prst="rect">
            <a:avLst/>
          </a:prstGeom>
        </p:spPr>
        <p:txBody>
          <a:bodyPr wrap="square">
            <a:spAutoFit/>
          </a:bodyPr>
          <a:lstStyle/>
          <a:p>
            <a:pPr algn="r"/>
            <a:r>
              <a:rPr lang="en-US" sz="900" i="1" dirty="0" smtClean="0">
                <a:solidFill>
                  <a:schemeClr val="tx1">
                    <a:lumMod val="50000"/>
                  </a:schemeClr>
                </a:solidFill>
              </a:rPr>
              <a:t>Photo courtesy of National Energy Deregulation Information</a:t>
            </a:r>
            <a:endParaRPr lang="en-US" sz="900" i="1" dirty="0">
              <a:solidFill>
                <a:schemeClr val="tx1">
                  <a:lumMod val="50000"/>
                </a:schemeClr>
              </a:solidFill>
            </a:endParaRPr>
          </a:p>
        </p:txBody>
      </p:sp>
      <p:sp>
        <p:nvSpPr>
          <p:cNvPr id="9"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29028"/>
            <a:ext cx="6521450" cy="853622"/>
          </a:xfrm>
        </p:spPr>
        <p:txBody>
          <a:bodyPr>
            <a:normAutofit/>
          </a:bodyPr>
          <a:lstStyle/>
          <a:p>
            <a:pPr eaLnBrk="1" hangingPunct="1">
              <a:defRPr/>
            </a:pPr>
            <a:r>
              <a:rPr lang="en-US" dirty="0"/>
              <a:t>Bill Analysis Examples</a:t>
            </a:r>
          </a:p>
        </p:txBody>
      </p:sp>
      <p:graphicFrame>
        <p:nvGraphicFramePr>
          <p:cNvPr id="7" name="Table 6" descr="Empy graph of bill analysis"/>
          <p:cNvGraphicFramePr>
            <a:graphicFrameLocks noGrp="1"/>
          </p:cNvGraphicFramePr>
          <p:nvPr>
            <p:extLst>
              <p:ext uri="{D42A27DB-BD31-4B8C-83A1-F6EECF244321}">
                <p14:modId xmlns:p14="http://schemas.microsoft.com/office/powerpoint/2010/main" val="382886394"/>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10" name="Rectangular Callout 9"/>
          <p:cNvSpPr>
            <a:spLocks noChangeArrowheads="1"/>
          </p:cNvSpPr>
          <p:nvPr/>
        </p:nvSpPr>
        <p:spPr bwMode="auto">
          <a:xfrm>
            <a:off x="6596063" y="1384300"/>
            <a:ext cx="2230437" cy="2273300"/>
          </a:xfrm>
          <a:prstGeom prst="wedgeRectCallout">
            <a:avLst>
              <a:gd name="adj1" fmla="val -49861"/>
              <a:gd name="adj2" fmla="val -919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b="1" dirty="0">
                <a:solidFill>
                  <a:srgbClr val="000066"/>
                </a:solidFill>
              </a:rPr>
              <a:t>Record:</a:t>
            </a:r>
          </a:p>
          <a:p>
            <a:pPr marL="296863" indent="-233363">
              <a:spcAft>
                <a:spcPts val="600"/>
              </a:spcAft>
              <a:buFont typeface="Arial" pitchFamily="34" charset="0"/>
              <a:buChar char="•"/>
              <a:defRPr/>
            </a:pPr>
            <a:r>
              <a:rPr lang="en-US" dirty="0">
                <a:solidFill>
                  <a:srgbClr val="50565C"/>
                </a:solidFill>
              </a:rPr>
              <a:t>Lowest Reading</a:t>
            </a:r>
          </a:p>
          <a:p>
            <a:pPr marL="296863" indent="-233363">
              <a:spcAft>
                <a:spcPts val="600"/>
              </a:spcAft>
              <a:buFont typeface="Arial" pitchFamily="34" charset="0"/>
              <a:buChar char="•"/>
              <a:defRPr/>
            </a:pPr>
            <a:r>
              <a:rPr lang="en-US" dirty="0">
                <a:solidFill>
                  <a:srgbClr val="50565C"/>
                </a:solidFill>
              </a:rPr>
              <a:t>2</a:t>
            </a:r>
            <a:r>
              <a:rPr lang="en-US" baseline="30000" dirty="0">
                <a:solidFill>
                  <a:srgbClr val="50565C"/>
                </a:solidFill>
              </a:rPr>
              <a:t>nd</a:t>
            </a:r>
            <a:r>
              <a:rPr lang="en-US" dirty="0">
                <a:solidFill>
                  <a:srgbClr val="50565C"/>
                </a:solidFill>
              </a:rPr>
              <a:t> Lowest</a:t>
            </a:r>
          </a:p>
          <a:p>
            <a:pPr marL="296863" indent="-233363">
              <a:spcAft>
                <a:spcPts val="600"/>
              </a:spcAft>
              <a:buFont typeface="Arial" pitchFamily="34" charset="0"/>
              <a:buChar char="•"/>
              <a:defRPr/>
            </a:pPr>
            <a:r>
              <a:rPr lang="en-US" dirty="0">
                <a:solidFill>
                  <a:srgbClr val="50565C"/>
                </a:solidFill>
              </a:rPr>
              <a:t>3</a:t>
            </a:r>
            <a:r>
              <a:rPr lang="en-US" baseline="30000" dirty="0">
                <a:solidFill>
                  <a:srgbClr val="50565C"/>
                </a:solidFill>
              </a:rPr>
              <a:t>rd</a:t>
            </a:r>
            <a:r>
              <a:rPr lang="en-US" dirty="0">
                <a:solidFill>
                  <a:srgbClr val="50565C"/>
                </a:solidFill>
              </a:rPr>
              <a:t> Lowest</a:t>
            </a:r>
          </a:p>
          <a:p>
            <a:pPr marL="296863" indent="-233363">
              <a:spcAft>
                <a:spcPts val="600"/>
              </a:spcAft>
              <a:buFont typeface="Arial" pitchFamily="34" charset="0"/>
              <a:buChar char="•"/>
              <a:defRPr/>
            </a:pPr>
            <a:r>
              <a:rPr lang="en-US" dirty="0">
                <a:solidFill>
                  <a:srgbClr val="50565C"/>
                </a:solidFill>
              </a:rPr>
              <a:t>Average Monthly Base Load</a:t>
            </a:r>
            <a:r>
              <a:rPr lang="en-US" sz="2000" dirty="0">
                <a:solidFill>
                  <a:srgbClr val="404040"/>
                </a:solidFill>
              </a:rPr>
              <a:t/>
            </a:r>
            <a:br>
              <a:rPr lang="en-US" sz="2000" dirty="0">
                <a:solidFill>
                  <a:srgbClr val="404040"/>
                </a:solidFill>
              </a:rPr>
            </a:br>
            <a:endParaRPr lang="en-US" sz="2000" dirty="0">
              <a:solidFill>
                <a:srgbClr val="404040"/>
              </a:solidFill>
            </a:endParaRPr>
          </a:p>
        </p:txBody>
      </p:sp>
      <p:sp>
        <p:nvSpPr>
          <p:cNvPr id="6"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31574" y="29028"/>
            <a:ext cx="5410200" cy="866322"/>
          </a:xfrm>
        </p:spPr>
        <p:txBody>
          <a:bodyPr>
            <a:normAutofit/>
          </a:bodyPr>
          <a:lstStyle/>
          <a:p>
            <a:pPr eaLnBrk="1" hangingPunct="1">
              <a:defRPr/>
            </a:pPr>
            <a:r>
              <a:rPr lang="en-US" dirty="0"/>
              <a:t>Bill Analysis Example #1</a:t>
            </a:r>
          </a:p>
        </p:txBody>
      </p:sp>
      <p:graphicFrame>
        <p:nvGraphicFramePr>
          <p:cNvPr id="6" name="Group 80" descr="Bill Analysis Example"/>
          <p:cNvGraphicFramePr>
            <a:graphicFrameLocks/>
          </p:cNvGraphicFramePr>
          <p:nvPr>
            <p:extLst>
              <p:ext uri="{D42A27DB-BD31-4B8C-83A1-F6EECF244321}">
                <p14:modId xmlns:p14="http://schemas.microsoft.com/office/powerpoint/2010/main" val="3873881016"/>
              </p:ext>
            </p:extLst>
          </p:nvPr>
        </p:nvGraphicFramePr>
        <p:xfrm>
          <a:off x="457200" y="1470025"/>
          <a:ext cx="7961588" cy="4962303"/>
        </p:xfrm>
        <a:graphic>
          <a:graphicData uri="http://schemas.openxmlformats.org/drawingml/2006/table">
            <a:tbl>
              <a:tblPr>
                <a:tableStyleId>{2D5ABB26-0587-4C30-8999-92F81FD0307C}</a:tableStyleId>
              </a:tblPr>
              <a:tblGrid>
                <a:gridCol w="1990397"/>
                <a:gridCol w="1990397"/>
                <a:gridCol w="1990397"/>
                <a:gridCol w="1990397"/>
              </a:tblGrid>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Date</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 of Days</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Reading</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a:ln>
                            <a:noFill/>
                          </a:ln>
                          <a:solidFill>
                            <a:srgbClr val="FFFFFF"/>
                          </a:solidFill>
                          <a:effectLst/>
                        </a:rPr>
                        <a:t>kWh</a:t>
                      </a:r>
                      <a:endParaRPr kumimoji="0" lang="en-US" sz="1400" b="1" i="0" u="none" strike="noStrike" cap="none" normalizeH="0" baseline="0" dirty="0">
                        <a:ln>
                          <a:noFill/>
                        </a:ln>
                        <a:solidFill>
                          <a:srgbClr val="FFFFFF"/>
                        </a:solidFill>
                        <a:effectLst/>
                        <a:latin typeface="Arial" pitchFamily="-109" charset="0"/>
                      </a:endParaRPr>
                    </a:p>
                  </a:txBody>
                  <a:tcPr marL="92075" marR="92075" marT="46038" marB="46038"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solidFill>
                  </a:tcPr>
                </a:tc>
              </a:tr>
              <a:tr h="351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06248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05217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1968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1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3/9/99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03249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3143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00106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3356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4027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1/8/99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96750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3648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1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12/7/98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93102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2206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11/4/98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90896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1327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10/6/98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86569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576</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1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88993</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442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29</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88551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874</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18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7/8/98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87667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522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6/8/98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32</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87155</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538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r h="3500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5/7/98</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30</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86617</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u="none" strike="noStrike" cap="none" normalizeH="0" baseline="0" dirty="0">
                          <a:ln>
                            <a:noFill/>
                          </a:ln>
                          <a:effectLst/>
                        </a:rPr>
                        <a:t>941</a:t>
                      </a:r>
                      <a:endParaRPr kumimoji="0" lang="en-US" sz="1400" b="0" i="0" u="none" strike="noStrike" cap="none" normalizeH="0" baseline="0" dirty="0">
                        <a:ln>
                          <a:noFill/>
                        </a:ln>
                        <a:solidFill>
                          <a:schemeClr val="tx1"/>
                        </a:solidFill>
                        <a:effectLst/>
                        <a:latin typeface="Arial" pitchFamily="-109" charset="0"/>
                      </a:endParaRPr>
                    </a:p>
                  </a:txBody>
                  <a:tcPr marL="92075" marR="92075" marT="46038" marB="46038"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B9EC6">
                        <a:alpha val="30000"/>
                      </a:srgbClr>
                    </a:solidFill>
                  </a:tcPr>
                </a:tc>
              </a:tr>
            </a:tbl>
          </a:graphicData>
        </a:graphic>
      </p:graphicFrame>
      <p:sp>
        <p:nvSpPr>
          <p:cNvPr id="5" name="Oval 4"/>
          <p:cNvSpPr/>
          <p:nvPr/>
        </p:nvSpPr>
        <p:spPr>
          <a:xfrm>
            <a:off x="520700" y="2554013"/>
            <a:ext cx="1759833" cy="99322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566373" y="2554013"/>
            <a:ext cx="1852415" cy="99322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43542"/>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#1</a:t>
            </a:r>
          </a:p>
        </p:txBody>
      </p:sp>
      <p:graphicFrame>
        <p:nvGraphicFramePr>
          <p:cNvPr id="8" name="Table 7" descr="Bill Analysis Example number 1"/>
          <p:cNvGraphicFramePr>
            <a:graphicFrameLocks noGrp="1"/>
          </p:cNvGraphicFramePr>
          <p:nvPr>
            <p:extLst>
              <p:ext uri="{D42A27DB-BD31-4B8C-83A1-F6EECF244321}">
                <p14:modId xmlns:p14="http://schemas.microsoft.com/office/powerpoint/2010/main" val="4122599116"/>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grpSp>
        <p:nvGrpSpPr>
          <p:cNvPr id="2" name="Group 14"/>
          <p:cNvGrpSpPr>
            <a:grpSpLocks/>
          </p:cNvGrpSpPr>
          <p:nvPr/>
        </p:nvGrpSpPr>
        <p:grpSpPr bwMode="auto">
          <a:xfrm>
            <a:off x="1731963" y="1676400"/>
            <a:ext cx="6858000" cy="2540000"/>
            <a:chOff x="1731963" y="1676400"/>
            <a:chExt cx="6858737" cy="2540000"/>
          </a:xfrm>
        </p:grpSpPr>
        <p:sp>
          <p:nvSpPr>
            <p:cNvPr id="11" name="Donut 10"/>
            <p:cNvSpPr/>
            <p:nvPr/>
          </p:nvSpPr>
          <p:spPr bwMode="auto">
            <a:xfrm>
              <a:off x="1731963" y="3835400"/>
              <a:ext cx="854167" cy="38100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7" name="TextBox 13"/>
            <p:cNvSpPr txBox="1">
              <a:spLocks noChangeArrowheads="1"/>
            </p:cNvSpPr>
            <p:nvPr/>
          </p:nvSpPr>
          <p:spPr bwMode="auto">
            <a:xfrm>
              <a:off x="8020900" y="1676400"/>
              <a:ext cx="569800" cy="369332"/>
            </a:xfrm>
            <a:prstGeom prst="rect">
              <a:avLst/>
            </a:prstGeom>
            <a:noFill/>
            <a:ln w="9525">
              <a:noFill/>
              <a:miter lim="800000"/>
              <a:headEnd/>
              <a:tailEnd/>
            </a:ln>
          </p:spPr>
          <p:txBody>
            <a:bodyPr>
              <a:spAutoFit/>
            </a:bodyPr>
            <a:lstStyle/>
            <a:p>
              <a:r>
                <a:rPr lang="en-US" dirty="0">
                  <a:solidFill>
                    <a:schemeClr val="bg1"/>
                  </a:solidFill>
                </a:rPr>
                <a:t>442</a:t>
              </a:r>
            </a:p>
          </p:txBody>
        </p:sp>
      </p:grpSp>
      <p:grpSp>
        <p:nvGrpSpPr>
          <p:cNvPr id="3" name="Group 16"/>
          <p:cNvGrpSpPr>
            <a:grpSpLocks/>
          </p:cNvGrpSpPr>
          <p:nvPr/>
        </p:nvGrpSpPr>
        <p:grpSpPr bwMode="auto">
          <a:xfrm>
            <a:off x="1731963" y="2046288"/>
            <a:ext cx="6858000" cy="1611312"/>
            <a:chOff x="1731963" y="2045732"/>
            <a:chExt cx="6858737" cy="1611868"/>
          </a:xfrm>
        </p:grpSpPr>
        <p:sp>
          <p:nvSpPr>
            <p:cNvPr id="12" name="Donut 11"/>
            <p:cNvSpPr/>
            <p:nvPr/>
          </p:nvSpPr>
          <p:spPr bwMode="auto">
            <a:xfrm>
              <a:off x="1731963" y="3276469"/>
              <a:ext cx="854167" cy="381131"/>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5" name="TextBox 15"/>
            <p:cNvSpPr txBox="1">
              <a:spLocks noChangeArrowheads="1"/>
            </p:cNvSpPr>
            <p:nvPr/>
          </p:nvSpPr>
          <p:spPr bwMode="auto">
            <a:xfrm>
              <a:off x="8020900" y="2045732"/>
              <a:ext cx="569800" cy="369332"/>
            </a:xfrm>
            <a:prstGeom prst="rect">
              <a:avLst/>
            </a:prstGeom>
            <a:noFill/>
            <a:ln w="9525">
              <a:noFill/>
              <a:miter lim="800000"/>
              <a:headEnd/>
              <a:tailEnd/>
            </a:ln>
          </p:spPr>
          <p:txBody>
            <a:bodyPr wrap="none">
              <a:spAutoFit/>
            </a:bodyPr>
            <a:lstStyle/>
            <a:p>
              <a:r>
                <a:rPr lang="en-US" dirty="0">
                  <a:solidFill>
                    <a:schemeClr val="bg1"/>
                  </a:solidFill>
                </a:rPr>
                <a:t>522</a:t>
              </a:r>
            </a:p>
          </p:txBody>
        </p:sp>
      </p:grpSp>
      <p:grpSp>
        <p:nvGrpSpPr>
          <p:cNvPr id="4" name="Group 18"/>
          <p:cNvGrpSpPr>
            <a:grpSpLocks/>
          </p:cNvGrpSpPr>
          <p:nvPr/>
        </p:nvGrpSpPr>
        <p:grpSpPr bwMode="auto">
          <a:xfrm>
            <a:off x="1731963" y="2414588"/>
            <a:ext cx="6858000" cy="900112"/>
            <a:chOff x="1731963" y="2415064"/>
            <a:chExt cx="6858737" cy="899636"/>
          </a:xfrm>
        </p:grpSpPr>
        <p:sp>
          <p:nvSpPr>
            <p:cNvPr id="13" name="Donut 12"/>
            <p:cNvSpPr/>
            <p:nvPr/>
          </p:nvSpPr>
          <p:spPr bwMode="auto">
            <a:xfrm>
              <a:off x="1731963" y="2933901"/>
              <a:ext cx="854167" cy="380799"/>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17533" name="TextBox 17"/>
            <p:cNvSpPr txBox="1">
              <a:spLocks noChangeArrowheads="1"/>
            </p:cNvSpPr>
            <p:nvPr/>
          </p:nvSpPr>
          <p:spPr bwMode="auto">
            <a:xfrm>
              <a:off x="8020900" y="2415064"/>
              <a:ext cx="569800" cy="369332"/>
            </a:xfrm>
            <a:prstGeom prst="rect">
              <a:avLst/>
            </a:prstGeom>
            <a:noFill/>
            <a:ln w="9525">
              <a:noFill/>
              <a:miter lim="800000"/>
              <a:headEnd/>
              <a:tailEnd/>
            </a:ln>
          </p:spPr>
          <p:txBody>
            <a:bodyPr wrap="none">
              <a:spAutoFit/>
            </a:bodyPr>
            <a:lstStyle/>
            <a:p>
              <a:r>
                <a:rPr lang="en-US" dirty="0">
                  <a:solidFill>
                    <a:schemeClr val="bg1"/>
                  </a:solidFill>
                </a:rPr>
                <a:t>538</a:t>
              </a:r>
            </a:p>
          </p:txBody>
        </p:sp>
      </p:grpSp>
      <p:sp>
        <p:nvSpPr>
          <p:cNvPr id="20" name="TextBox 19"/>
          <p:cNvSpPr txBox="1">
            <a:spLocks noChangeArrowheads="1"/>
          </p:cNvSpPr>
          <p:nvPr/>
        </p:nvSpPr>
        <p:spPr bwMode="auto">
          <a:xfrm>
            <a:off x="7780338" y="2852738"/>
            <a:ext cx="954087" cy="677862"/>
          </a:xfrm>
          <a:prstGeom prst="rect">
            <a:avLst/>
          </a:prstGeom>
          <a:noFill/>
          <a:ln w="9525">
            <a:noFill/>
            <a:miter lim="800000"/>
            <a:headEnd/>
            <a:tailEnd/>
          </a:ln>
        </p:spPr>
        <p:txBody>
          <a:bodyPr wrap="none">
            <a:spAutoFit/>
          </a:bodyPr>
          <a:lstStyle/>
          <a:p>
            <a:pPr algn="ctr"/>
            <a:r>
              <a:rPr lang="en-US" dirty="0">
                <a:solidFill>
                  <a:schemeClr val="bg1"/>
                </a:solidFill>
              </a:rPr>
              <a:t>1,502/3</a:t>
            </a:r>
          </a:p>
          <a:p>
            <a:pPr algn="ctr"/>
            <a:r>
              <a:rPr lang="en-US" sz="2000" dirty="0">
                <a:solidFill>
                  <a:schemeClr val="bg1"/>
                </a:solidFill>
              </a:rPr>
              <a:t>= 501</a:t>
            </a:r>
          </a:p>
        </p:txBody>
      </p:sp>
      <p:sp>
        <p:nvSpPr>
          <p:cNvPr id="17"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29028"/>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#1</a:t>
            </a:r>
          </a:p>
        </p:txBody>
      </p:sp>
      <p:graphicFrame>
        <p:nvGraphicFramePr>
          <p:cNvPr id="8" name="Table 7" descr="Bill analysis Example 1"/>
          <p:cNvGraphicFramePr>
            <a:graphicFrameLocks noGrp="1"/>
          </p:cNvGraphicFramePr>
          <p:nvPr>
            <p:extLst>
              <p:ext uri="{D42A27DB-BD31-4B8C-83A1-F6EECF244321}">
                <p14:modId xmlns:p14="http://schemas.microsoft.com/office/powerpoint/2010/main" val="2505779354"/>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6,008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FFFF"/>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ＭＳ Ｐゴシック" pitchFamily="-109" charset="-128"/>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442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522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538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501</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13" name="Donut 12"/>
          <p:cNvSpPr/>
          <p:nvPr/>
        </p:nvSpPr>
        <p:spPr bwMode="auto">
          <a:xfrm>
            <a:off x="3078163" y="5716588"/>
            <a:ext cx="854075" cy="552450"/>
          </a:xfrm>
          <a:prstGeom prst="donut">
            <a:avLst>
              <a:gd name="adj" fmla="val 13508"/>
            </a:avLst>
          </a:prstGeom>
          <a:solidFill>
            <a:srgbClr val="FF0000"/>
          </a:solidFill>
          <a:ln w="9525" cap="flat" cmpd="sng" algn="ctr">
            <a:noFill/>
            <a:prstDash val="solid"/>
            <a:round/>
            <a:headEnd type="none" w="med" len="med"/>
            <a:tailEnd type="none" w="med" len="med"/>
          </a:ln>
          <a:effectLst/>
        </p:spPr>
        <p:txBody>
          <a:bodyPr/>
          <a:lstStyle/>
          <a:p>
            <a:pPr algn="ctr" defTabSz="914400">
              <a:defRPr/>
            </a:pPr>
            <a:endParaRPr lang="en-US" sz="2800" b="1" dirty="0">
              <a:latin typeface="Arial" pitchFamily="-108" charset="0"/>
              <a:ea typeface="+mn-ea"/>
            </a:endParaRPr>
          </a:p>
        </p:txBody>
      </p:sp>
      <p:sp>
        <p:nvSpPr>
          <p:cNvPr id="7"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6"/>
          <p:cNvSpPr>
            <a:spLocks noGrp="1" noChangeArrowheads="1"/>
          </p:cNvSpPr>
          <p:nvPr>
            <p:ph type="title"/>
          </p:nvPr>
        </p:nvSpPr>
        <p:spPr>
          <a:xfrm>
            <a:off x="457200" y="43542"/>
            <a:ext cx="5410200" cy="838200"/>
          </a:xfrm>
        </p:spPr>
        <p:txBody>
          <a:bodyPr>
            <a:normAutofit/>
          </a:bodyPr>
          <a:lstStyle/>
          <a:p>
            <a:pPr eaLnBrk="1" hangingPunct="1">
              <a:defRPr/>
            </a:pPr>
            <a:r>
              <a:rPr lang="en-US" dirty="0">
                <a:ea typeface="ＭＳ Ｐゴシック" pitchFamily="27" charset="-128"/>
                <a:cs typeface="ＭＳ Ｐゴシック" pitchFamily="27" charset="-128"/>
              </a:rPr>
              <a:t>Bill Analysis Example #1</a:t>
            </a:r>
          </a:p>
        </p:txBody>
      </p:sp>
      <p:graphicFrame>
        <p:nvGraphicFramePr>
          <p:cNvPr id="8" name="Table 7" descr="Bill analysis example 1"/>
          <p:cNvGraphicFramePr>
            <a:graphicFrameLocks noGrp="1"/>
          </p:cNvGraphicFramePr>
          <p:nvPr>
            <p:extLst>
              <p:ext uri="{D42A27DB-BD31-4B8C-83A1-F6EECF244321}">
                <p14:modId xmlns:p14="http://schemas.microsoft.com/office/powerpoint/2010/main" val="2313723007"/>
              </p:ext>
            </p:extLst>
          </p:nvPr>
        </p:nvGraphicFramePr>
        <p:xfrm>
          <a:off x="457200" y="1371600"/>
          <a:ext cx="5930900" cy="4861560"/>
        </p:xfrm>
        <a:graphic>
          <a:graphicData uri="http://schemas.openxmlformats.org/drawingml/2006/table">
            <a:tbl>
              <a:tblPr/>
              <a:tblGrid>
                <a:gridCol w="1219200"/>
                <a:gridCol w="1016000"/>
                <a:gridCol w="1663700"/>
                <a:gridCol w="1016000"/>
                <a:gridCol w="1016000"/>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Month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Bill kWh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Ave. Base Load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Heat?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FFFF"/>
                          </a:solidFill>
                          <a:effectLst/>
                          <a:latin typeface="Arial" pitchFamily="34" charset="0"/>
                          <a:ea typeface="ＭＳ Ｐゴシック" pitchFamily="-109" charset="-128"/>
                        </a:rPr>
                        <a:t>Cool?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rgbClr val="6B9EC6"/>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Jan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3,356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2,855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Feb</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2,642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1,968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1,467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Apr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1,031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May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538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July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874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Aug</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442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Sept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Oct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1,327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Nov</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2,206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1,705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B9EC6">
                        <a:alpha val="50195"/>
                      </a:srgbClr>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Dec</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3,648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501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3,147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27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Total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19,631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pitchFamily="34" charset="0"/>
                          <a:ea typeface="ＭＳ Ｐゴシック" pitchFamily="-109" charset="-128"/>
                        </a:rPr>
                        <a:t>6,008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bg1"/>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0066"/>
                    </a:solidFill>
                  </a:tcPr>
                </a:tc>
              </a:tr>
              <a:tr h="4683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 Base Load Use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404040"/>
                          </a:solidFill>
                          <a:effectLst/>
                          <a:latin typeface="Arial" pitchFamily="34" charset="0"/>
                          <a:ea typeface="ＭＳ Ｐゴシック" pitchFamily="-109" charset="-128"/>
                        </a:rPr>
                        <a:t>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404040"/>
                        </a:solidFill>
                        <a:effectLst/>
                        <a:latin typeface="Arial" pitchFamily="34" charset="0"/>
                        <a:ea typeface="ＭＳ Ｐゴシック" pitchFamily="-109"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9" name="Rectangular Callout 8"/>
          <p:cNvSpPr>
            <a:spLocks noChangeArrowheads="1"/>
          </p:cNvSpPr>
          <p:nvPr/>
        </p:nvSpPr>
        <p:spPr bwMode="auto">
          <a:xfrm>
            <a:off x="6596063" y="1384300"/>
            <a:ext cx="2230437" cy="2273300"/>
          </a:xfrm>
          <a:prstGeom prst="wedgeRectCallout">
            <a:avLst>
              <a:gd name="adj1" fmla="val -49861"/>
              <a:gd name="adj2" fmla="val -8074"/>
            </a:avLst>
          </a:prstGeom>
          <a:solidFill>
            <a:srgbClr val="FFFFFF"/>
          </a:solidFill>
          <a:ln w="3175">
            <a:solidFill>
              <a:srgbClr val="A6A6A6"/>
            </a:solidFill>
            <a:round/>
            <a:headEnd/>
            <a:tailEnd/>
          </a:ln>
          <a:effectLst>
            <a:outerShdw dist="38100" dir="2700000" rotWithShape="0">
              <a:srgbClr val="808080">
                <a:alpha val="42998"/>
              </a:srgbClr>
            </a:outerShdw>
          </a:effectLst>
        </p:spPr>
        <p:txBody>
          <a:bodyPr/>
          <a:lstStyle/>
          <a:p>
            <a:pPr marL="296863" indent="-233363">
              <a:spcAft>
                <a:spcPts val="600"/>
              </a:spcAft>
              <a:defRPr/>
            </a:pPr>
            <a:r>
              <a:rPr lang="en-US" sz="2000" dirty="0">
                <a:solidFill>
                  <a:srgbClr val="404040"/>
                </a:solidFill>
              </a:rPr>
              <a:t/>
            </a:r>
            <a:br>
              <a:rPr lang="en-US" sz="2000" dirty="0">
                <a:solidFill>
                  <a:srgbClr val="404040"/>
                </a:solidFill>
              </a:rPr>
            </a:br>
            <a:endParaRPr lang="en-US" sz="2000" dirty="0">
              <a:solidFill>
                <a:srgbClr val="404040"/>
              </a:solidFill>
            </a:endParaRPr>
          </a:p>
        </p:txBody>
      </p:sp>
      <p:graphicFrame>
        <p:nvGraphicFramePr>
          <p:cNvPr id="10" name="Table 9"/>
          <p:cNvGraphicFramePr>
            <a:graphicFrameLocks noGrp="1"/>
          </p:cNvGraphicFramePr>
          <p:nvPr/>
        </p:nvGraphicFramePr>
        <p:xfrm>
          <a:off x="6765925" y="1531938"/>
          <a:ext cx="1895475" cy="1998980"/>
        </p:xfrm>
        <a:graphic>
          <a:graphicData uri="http://schemas.openxmlformats.org/drawingml/2006/table">
            <a:tbl>
              <a:tblPr/>
              <a:tblGrid>
                <a:gridCol w="1082675"/>
                <a:gridCol w="812800"/>
              </a:tblGrid>
              <a:tr h="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Lowest Reading</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442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2</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nd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522</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3746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3</a:t>
                      </a:r>
                      <a:r>
                        <a:rPr kumimoji="0" lang="en-US" sz="1400" b="0" i="0" u="none" strike="noStrike" cap="none" normalizeH="0" baseline="30000" dirty="0" smtClean="0">
                          <a:ln>
                            <a:noFill/>
                          </a:ln>
                          <a:solidFill>
                            <a:srgbClr val="404040"/>
                          </a:solidFill>
                          <a:effectLst/>
                          <a:latin typeface="Arial" pitchFamily="34" charset="0"/>
                          <a:ea typeface="ＭＳ Ｐゴシック" pitchFamily="-109" charset="-128"/>
                        </a:rPr>
                        <a:t>rd</a:t>
                      </a: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 Lowest</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538</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r h="6397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404040"/>
                          </a:solidFill>
                          <a:effectLst/>
                          <a:latin typeface="Arial" pitchFamily="34" charset="0"/>
                          <a:ea typeface="ＭＳ Ｐゴシック" pitchFamily="-109" charset="-128"/>
                        </a:rPr>
                        <a:t>Average Monthly Base Load</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Arial" pitchFamily="34" charset="0"/>
                          <a:ea typeface="ＭＳ Ｐゴシック" pitchFamily="-109" charset="-128"/>
                        </a:rPr>
                        <a:t>501</a:t>
                      </a:r>
                    </a:p>
                  </a:txBody>
                  <a:tcPr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r>
            </a:tbl>
          </a:graphicData>
        </a:graphic>
      </p:graphicFrame>
      <p:sp>
        <p:nvSpPr>
          <p:cNvPr id="6"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457200" y="1600200"/>
            <a:ext cx="7848600" cy="4470400"/>
          </a:xfrm>
        </p:spPr>
        <p:txBody>
          <a:bodyPr>
            <a:normAutofit/>
          </a:bodyPr>
          <a:lstStyle/>
          <a:p>
            <a:pPr marL="461963" indent="-293688" eaLnBrk="1" hangingPunct="1">
              <a:spcAft>
                <a:spcPts val="1200"/>
              </a:spcAft>
            </a:pPr>
            <a:r>
              <a:rPr lang="en-US" sz="2400" dirty="0" smtClean="0">
                <a:ea typeface="ＭＳ Ｐゴシック" charset="-128"/>
              </a:rPr>
              <a:t>Utility bill analysis is a useful metric for estimating energy consumption and targeting retrofit strategies.</a:t>
            </a:r>
          </a:p>
          <a:p>
            <a:pPr marL="461963" indent="-293688" eaLnBrk="1" hangingPunct="1">
              <a:spcAft>
                <a:spcPts val="1200"/>
              </a:spcAft>
            </a:pPr>
            <a:r>
              <a:rPr lang="en-US" sz="2400" dirty="0" smtClean="0">
                <a:ea typeface="ＭＳ Ｐゴシック" charset="-128"/>
              </a:rPr>
              <a:t>About half of home energy use is for base load requirements.</a:t>
            </a:r>
          </a:p>
          <a:p>
            <a:pPr marL="461963" indent="-293688" eaLnBrk="1" hangingPunct="1">
              <a:spcAft>
                <a:spcPts val="1200"/>
              </a:spcAft>
            </a:pPr>
            <a:r>
              <a:rPr lang="en-US" sz="2400" dirty="0" smtClean="0">
                <a:ea typeface="ＭＳ Ｐゴシック" charset="-128"/>
              </a:rPr>
              <a:t>Utility bill assessment helps the auditor determine </a:t>
            </a:r>
            <a:br>
              <a:rPr lang="en-US" sz="2400" dirty="0" smtClean="0">
                <a:ea typeface="ＭＳ Ｐゴシック" charset="-128"/>
              </a:rPr>
            </a:br>
            <a:r>
              <a:rPr lang="en-US" sz="2400" dirty="0" smtClean="0">
                <a:ea typeface="ＭＳ Ｐゴシック" charset="-128"/>
              </a:rPr>
              <a:t>base load vs. seasonal usage and related savings potential in each.</a:t>
            </a:r>
          </a:p>
          <a:p>
            <a:pPr eaLnBrk="1" hangingPunct="1">
              <a:spcAft>
                <a:spcPts val="600"/>
              </a:spcAft>
              <a:buNone/>
            </a:pPr>
            <a:endParaRPr lang="en-US" dirty="0" smtClean="0">
              <a:ea typeface="ＭＳ Ｐゴシック" charset="-128"/>
            </a:endParaRPr>
          </a:p>
        </p:txBody>
      </p:sp>
      <p:sp>
        <p:nvSpPr>
          <p:cNvPr id="2" name="Title 1"/>
          <p:cNvSpPr>
            <a:spLocks noGrp="1"/>
          </p:cNvSpPr>
          <p:nvPr>
            <p:ph type="title"/>
          </p:nvPr>
        </p:nvSpPr>
        <p:spPr/>
        <p:txBody>
          <a:bodyPr/>
          <a:lstStyle/>
          <a:p>
            <a:pPr eaLnBrk="1" hangingPunct="1">
              <a:defRPr/>
            </a:pPr>
            <a:r>
              <a:rPr lang="en-US" dirty="0" smtClean="0">
                <a:ea typeface="ＭＳ Ｐゴシック" pitchFamily="-109" charset="-128"/>
              </a:rPr>
              <a:t>Summary</a:t>
            </a:r>
          </a:p>
        </p:txBody>
      </p:sp>
      <p:sp>
        <p:nvSpPr>
          <p:cNvPr id="4"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516063"/>
            <a:ext cx="8229600" cy="4495800"/>
          </a:xfrm>
        </p:spPr>
        <p:txBody>
          <a:bodyPr/>
          <a:lstStyle/>
          <a:p>
            <a:pPr eaLnBrk="1" hangingPunct="1">
              <a:spcBef>
                <a:spcPts val="1200"/>
              </a:spcBef>
              <a:spcAft>
                <a:spcPts val="600"/>
              </a:spcAft>
              <a:buFontTx/>
              <a:buNone/>
            </a:pPr>
            <a:r>
              <a:rPr lang="en-US" sz="2600" dirty="0" smtClean="0">
                <a:solidFill>
                  <a:srgbClr val="11007C"/>
                </a:solidFill>
                <a:ea typeface="ＭＳ Ｐゴシック" charset="-128"/>
              </a:rPr>
              <a:t>By attending this session participants will be able to:</a:t>
            </a:r>
          </a:p>
          <a:p>
            <a:pPr marL="461963" indent="-293688" eaLnBrk="1" hangingPunct="1">
              <a:spcAft>
                <a:spcPts val="600"/>
              </a:spcAft>
            </a:pPr>
            <a:r>
              <a:rPr lang="en-US" dirty="0" smtClean="0">
                <a:ea typeface="ＭＳ Ｐゴシック" charset="-128"/>
              </a:rPr>
              <a:t>Discuss the heat values for different fuel types.</a:t>
            </a:r>
          </a:p>
          <a:p>
            <a:pPr marL="461963" indent="-293688" eaLnBrk="1" hangingPunct="1">
              <a:spcAft>
                <a:spcPts val="600"/>
              </a:spcAft>
            </a:pPr>
            <a:r>
              <a:rPr lang="en-US" dirty="0" smtClean="0">
                <a:ea typeface="ＭＳ Ｐゴシック" charset="-128"/>
              </a:rPr>
              <a:t>State the advantages of analyzing utility bills.</a:t>
            </a:r>
          </a:p>
          <a:p>
            <a:pPr marL="461963" indent="-293688" eaLnBrk="1" hangingPunct="1">
              <a:spcAft>
                <a:spcPts val="600"/>
              </a:spcAft>
            </a:pPr>
            <a:r>
              <a:rPr lang="en-US" dirty="0" smtClean="0">
                <a:ea typeface="ＭＳ Ｐゴシック" charset="-128"/>
              </a:rPr>
              <a:t>Define the terminology and categories of information used in a typical fuel bill.</a:t>
            </a:r>
          </a:p>
          <a:p>
            <a:pPr marL="461963" indent="-293688" eaLnBrk="1" hangingPunct="1">
              <a:spcAft>
                <a:spcPts val="600"/>
              </a:spcAft>
            </a:pPr>
            <a:r>
              <a:rPr lang="en-US" dirty="0" smtClean="0">
                <a:ea typeface="ＭＳ Ｐゴシック" charset="-128"/>
              </a:rPr>
              <a:t>Demonstrate how to use utility bill analysis to determine base load vs. seasonal usage.</a:t>
            </a:r>
          </a:p>
        </p:txBody>
      </p:sp>
      <p:sp>
        <p:nvSpPr>
          <p:cNvPr id="2" name="Title 1"/>
          <p:cNvSpPr>
            <a:spLocks noGrp="1"/>
          </p:cNvSpPr>
          <p:nvPr>
            <p:ph type="title"/>
          </p:nvPr>
        </p:nvSpPr>
        <p:spPr/>
        <p:txBody>
          <a:bodyPr>
            <a:normAutofit/>
          </a:bodyPr>
          <a:lstStyle/>
          <a:p>
            <a:pPr eaLnBrk="1" hangingPunct="1">
              <a:defRPr/>
            </a:pPr>
            <a:r>
              <a:rPr lang="en-US" dirty="0" smtClean="0">
                <a:ea typeface="ＭＳ Ｐゴシック" pitchFamily="-109" charset="-128"/>
              </a:rPr>
              <a:t>Learning Objectives</a:t>
            </a:r>
          </a:p>
        </p:txBody>
      </p:sp>
      <p:sp>
        <p:nvSpPr>
          <p:cNvPr id="6" name="Title 5"/>
          <p:cNvSpPr txBox="1">
            <a:spLocks/>
          </p:cNvSpPr>
          <p:nvPr/>
        </p:nvSpPr>
        <p:spPr bwMode="auto">
          <a:xfrm>
            <a:off x="558800" y="882650"/>
            <a:ext cx="6324600" cy="228600"/>
          </a:xfrm>
          <a:prstGeom prst="rect">
            <a:avLst/>
          </a:prstGeom>
          <a:noFill/>
          <a:ln w="9525">
            <a:noFill/>
            <a:miter lim="800000"/>
            <a:headEnd/>
            <a:tailEnd/>
          </a:ln>
        </p:spPr>
        <p:txBody>
          <a:bodyPr lIns="0" tIns="0" rIns="0" bIns="0" anchor="ctr"/>
          <a:lstStyle/>
          <a:p>
            <a:pPr eaLnBrk="0" hangingPunct="0"/>
            <a:endParaRPr lang="en-US" sz="1200" cap="all" dirty="0">
              <a:solidFill>
                <a:schemeClr val="bg1"/>
              </a:solidFill>
            </a:endParaRPr>
          </a:p>
        </p:txBody>
      </p:sp>
      <p:sp>
        <p:nvSpPr>
          <p:cNvPr id="5"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sz="half" idx="1"/>
          </p:nvPr>
        </p:nvSpPr>
        <p:spPr/>
        <p:txBody>
          <a:bodyPr>
            <a:normAutofit/>
          </a:bodyPr>
          <a:lstStyle/>
          <a:p>
            <a:pPr>
              <a:spcBef>
                <a:spcPct val="25000"/>
              </a:spcBef>
              <a:spcAft>
                <a:spcPct val="25000"/>
              </a:spcAft>
              <a:buNone/>
            </a:pPr>
            <a:endParaRPr lang="en-US" sz="2800" dirty="0"/>
          </a:p>
          <a:p>
            <a:pPr>
              <a:buNone/>
            </a:pPr>
            <a:endParaRPr lang="en-US" sz="2800" dirty="0"/>
          </a:p>
        </p:txBody>
      </p:sp>
      <p:sp>
        <p:nvSpPr>
          <p:cNvPr id="6" name="Content Placeholder 5"/>
          <p:cNvSpPr>
            <a:spLocks noGrp="1"/>
          </p:cNvSpPr>
          <p:nvPr>
            <p:ph sz="half" idx="2"/>
          </p:nvPr>
        </p:nvSpPr>
        <p:spPr>
          <a:xfrm>
            <a:off x="212840" y="1387370"/>
            <a:ext cx="4038600" cy="4876800"/>
          </a:xfrm>
        </p:spPr>
        <p:txBody>
          <a:bodyPr/>
          <a:lstStyle/>
          <a:p>
            <a:pPr>
              <a:buNone/>
            </a:pPr>
            <a:r>
              <a:rPr lang="en-US" sz="2600" dirty="0" smtClean="0">
                <a:solidFill>
                  <a:srgbClr val="000066"/>
                </a:solidFill>
              </a:rPr>
              <a:t>To measure:</a:t>
            </a:r>
          </a:p>
          <a:p>
            <a:pPr marL="461963" indent="-293688"/>
            <a:r>
              <a:rPr lang="en-US" dirty="0" smtClean="0"/>
              <a:t>Energy consumption</a:t>
            </a:r>
          </a:p>
          <a:p>
            <a:pPr marL="461963" indent="-293688"/>
            <a:r>
              <a:rPr lang="en-US" dirty="0" smtClean="0"/>
              <a:t>Seasonal vs. base load use</a:t>
            </a:r>
          </a:p>
          <a:p>
            <a:pPr marL="461963" indent="-293688"/>
            <a:r>
              <a:rPr lang="en-US" dirty="0" smtClean="0"/>
              <a:t>Potential energy savings</a:t>
            </a:r>
          </a:p>
          <a:p>
            <a:pPr>
              <a:buNone/>
            </a:pPr>
            <a:r>
              <a:rPr lang="en-US" sz="2600" dirty="0" smtClean="0">
                <a:solidFill>
                  <a:srgbClr val="000066"/>
                </a:solidFill>
              </a:rPr>
              <a:t>And drive:</a:t>
            </a:r>
          </a:p>
          <a:p>
            <a:pPr marL="461963" indent="-293688"/>
            <a:r>
              <a:rPr lang="en-US" dirty="0" smtClean="0"/>
              <a:t>Targeted investment strategies</a:t>
            </a:r>
          </a:p>
          <a:p>
            <a:pPr marL="461963" indent="-293688"/>
            <a:r>
              <a:rPr lang="en-US" dirty="0" smtClean="0"/>
              <a:t>Customer education strategies</a:t>
            </a:r>
            <a:endParaRPr lang="en-US" dirty="0"/>
          </a:p>
        </p:txBody>
      </p:sp>
      <p:sp>
        <p:nvSpPr>
          <p:cNvPr id="22530" name="Rectangle 2"/>
          <p:cNvSpPr>
            <a:spLocks noGrp="1" noChangeArrowheads="1"/>
          </p:cNvSpPr>
          <p:nvPr>
            <p:ph type="title"/>
          </p:nvPr>
        </p:nvSpPr>
        <p:spPr/>
        <p:txBody>
          <a:bodyPr/>
          <a:lstStyle/>
          <a:p>
            <a:r>
              <a:rPr lang="en-US" dirty="0" smtClean="0"/>
              <a:t>Why Analyze Fuel Bills?</a:t>
            </a:r>
            <a:endParaRPr lang="en-US" dirty="0"/>
          </a:p>
        </p:txBody>
      </p:sp>
      <p:sp>
        <p:nvSpPr>
          <p:cNvPr id="22532" name="Text Box 4"/>
          <p:cNvSpPr txBox="1">
            <a:spLocks noChangeArrowheads="1"/>
          </p:cNvSpPr>
          <p:nvPr/>
        </p:nvSpPr>
        <p:spPr bwMode="auto">
          <a:xfrm>
            <a:off x="381000" y="6400800"/>
            <a:ext cx="4892675" cy="230832"/>
          </a:xfrm>
          <a:prstGeom prst="rect">
            <a:avLst/>
          </a:prstGeom>
          <a:noFill/>
          <a:ln w="9525">
            <a:noFill/>
            <a:miter lim="800000"/>
            <a:headEnd/>
            <a:tailEnd/>
          </a:ln>
          <a:effectLst/>
        </p:spPr>
        <p:txBody>
          <a:bodyPr>
            <a:spAutoFit/>
          </a:bodyPr>
          <a:lstStyle/>
          <a:p>
            <a:r>
              <a:rPr lang="en-US" sz="900" i="1" dirty="0">
                <a:solidFill>
                  <a:srgbClr val="000000"/>
                </a:solidFill>
              </a:rPr>
              <a:t>Copyright © 2007 </a:t>
            </a:r>
            <a:r>
              <a:rPr lang="en-US" sz="900" i="1" dirty="0" err="1">
                <a:solidFill>
                  <a:srgbClr val="000000"/>
                </a:solidFill>
              </a:rPr>
              <a:t>Solair</a:t>
            </a:r>
            <a:r>
              <a:rPr lang="en-US" sz="900" i="1" dirty="0">
                <a:solidFill>
                  <a:srgbClr val="000000"/>
                </a:solidFill>
              </a:rPr>
              <a:t> Energy, Inc. and Pure Energy</a:t>
            </a:r>
          </a:p>
        </p:txBody>
      </p:sp>
      <p:pic>
        <p:nvPicPr>
          <p:cNvPr id="5" name="Picture 4" descr="Image of power lines"/>
          <p:cNvPicPr>
            <a:picLocks noChangeAspect="1"/>
          </p:cNvPicPr>
          <p:nvPr/>
        </p:nvPicPr>
        <p:blipFill>
          <a:blip r:embed="rId3" cstate="print"/>
          <a:stretch>
            <a:fillRect/>
          </a:stretch>
        </p:blipFill>
        <p:spPr>
          <a:xfrm>
            <a:off x="4495799" y="2134783"/>
            <a:ext cx="4510863" cy="3383147"/>
          </a:xfrm>
          <a:prstGeom prst="rect">
            <a:avLst/>
          </a:prstGeom>
        </p:spPr>
      </p:pic>
      <p:sp>
        <p:nvSpPr>
          <p:cNvPr id="8" name="TextBox 10"/>
          <p:cNvSpPr txBox="1">
            <a:spLocks noChangeArrowheads="1"/>
          </p:cNvSpPr>
          <p:nvPr/>
        </p:nvSpPr>
        <p:spPr bwMode="auto">
          <a:xfrm>
            <a:off x="5704585" y="5302857"/>
            <a:ext cx="3352800" cy="216982"/>
          </a:xfrm>
          <a:prstGeom prst="rect">
            <a:avLst/>
          </a:prstGeom>
          <a:noFill/>
          <a:ln w="9525">
            <a:noFill/>
            <a:miter lim="800000"/>
            <a:headEnd/>
            <a:tailEnd/>
          </a:ln>
        </p:spPr>
        <p:txBody>
          <a:bodyPr>
            <a:spAutoFit/>
          </a:bodyPr>
          <a:lstStyle/>
          <a:p>
            <a:pPr algn="r" eaLnBrk="0" hangingPunct="0">
              <a:lnSpc>
                <a:spcPct val="90000"/>
              </a:lnSpc>
              <a:spcBef>
                <a:spcPts val="1200"/>
              </a:spcBef>
              <a:buClr>
                <a:srgbClr val="8DC63F"/>
              </a:buClr>
            </a:pPr>
            <a:r>
              <a:rPr lang="en-US" sz="900" i="1" dirty="0">
                <a:solidFill>
                  <a:schemeClr val="bg1"/>
                </a:solidFill>
              </a:rPr>
              <a:t>Photo courtesy of </a:t>
            </a:r>
            <a:r>
              <a:rPr lang="en-US" sz="900" i="1" dirty="0" smtClean="0">
                <a:solidFill>
                  <a:schemeClr val="bg1"/>
                </a:solidFill>
              </a:rPr>
              <a:t>Tech Journal</a:t>
            </a:r>
            <a:endParaRPr lang="en-US" sz="900" i="1" dirty="0">
              <a:solidFill>
                <a:schemeClr val="bg1"/>
              </a:solidFill>
            </a:endParaRPr>
          </a:p>
        </p:txBody>
      </p:sp>
      <p:sp>
        <p:nvSpPr>
          <p:cNvPr id="9"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61963" indent="-293688"/>
            <a:r>
              <a:rPr lang="en-US" dirty="0" smtClean="0"/>
              <a:t>Natural gas – 100,000 BTUs/CCF @ 1.40/CCF</a:t>
            </a:r>
          </a:p>
          <a:p>
            <a:pPr marL="461963" indent="-293688"/>
            <a:r>
              <a:rPr lang="en-US" dirty="0" smtClean="0"/>
              <a:t>#2 Fuel Oil – 140,000 BTUs/gal. @ $3.80/gal.</a:t>
            </a:r>
          </a:p>
          <a:p>
            <a:pPr marL="461963" indent="-293688"/>
            <a:r>
              <a:rPr lang="en-US" dirty="0" smtClean="0"/>
              <a:t>Propane – 92,500 BTUs/gal. @ $2.60/gal.</a:t>
            </a:r>
          </a:p>
          <a:p>
            <a:pPr marL="461963" indent="-293688"/>
            <a:r>
              <a:rPr lang="en-US" dirty="0" smtClean="0"/>
              <a:t>Electricity – 3,412 BTUs/Kwh @ $0.12/Kwh</a:t>
            </a:r>
          </a:p>
          <a:p>
            <a:pPr marL="461963" indent="-293688"/>
            <a:r>
              <a:rPr lang="en-US" dirty="0" smtClean="0"/>
              <a:t>Wood – 10-24 million BTUs/cord @ $130/cord</a:t>
            </a:r>
          </a:p>
          <a:p>
            <a:pPr>
              <a:buNone/>
            </a:pPr>
            <a:endParaRPr lang="en-US" dirty="0" smtClean="0"/>
          </a:p>
          <a:p>
            <a:pPr indent="0">
              <a:buNone/>
            </a:pPr>
            <a:r>
              <a:rPr lang="en-US" sz="2000" i="1" dirty="0" smtClean="0"/>
              <a:t>(Prices are approximate and subject to fluctuation and regional differences) </a:t>
            </a:r>
            <a:endParaRPr lang="en-US" sz="2000" i="1" dirty="0"/>
          </a:p>
        </p:txBody>
      </p:sp>
      <p:sp>
        <p:nvSpPr>
          <p:cNvPr id="5" name="Title 4"/>
          <p:cNvSpPr>
            <a:spLocks noGrp="1"/>
          </p:cNvSpPr>
          <p:nvPr>
            <p:ph type="title"/>
          </p:nvPr>
        </p:nvSpPr>
        <p:spPr/>
        <p:txBody>
          <a:bodyPr/>
          <a:lstStyle/>
          <a:p>
            <a:r>
              <a:rPr lang="en-US" dirty="0" smtClean="0"/>
              <a:t>Heat Values of Fuels</a:t>
            </a:r>
            <a:endParaRPr lang="en-US" dirty="0"/>
          </a:p>
        </p:txBody>
      </p:sp>
      <p:sp>
        <p:nvSpPr>
          <p:cNvPr id="4"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0"/>
            <a:ext cx="8229600" cy="990600"/>
          </a:xfrm>
        </p:spPr>
        <p:txBody>
          <a:bodyPr/>
          <a:lstStyle/>
          <a:p>
            <a:r>
              <a:rPr lang="en-US" dirty="0"/>
              <a:t>Sample Electric Bill</a:t>
            </a:r>
          </a:p>
        </p:txBody>
      </p:sp>
      <p:pic>
        <p:nvPicPr>
          <p:cNvPr id="8" name="Picture 7" descr="Image of an electric bill"/>
          <p:cNvPicPr>
            <a:picLocks noChangeAspect="1"/>
          </p:cNvPicPr>
          <p:nvPr/>
        </p:nvPicPr>
        <p:blipFill>
          <a:blip r:embed="rId3"/>
          <a:stretch>
            <a:fillRect/>
          </a:stretch>
        </p:blipFill>
        <p:spPr>
          <a:xfrm>
            <a:off x="0" y="1082566"/>
            <a:ext cx="9144000" cy="5432551"/>
          </a:xfrm>
          <a:prstGeom prst="rect">
            <a:avLst/>
          </a:prstGeom>
        </p:spPr>
      </p:pic>
      <p:sp>
        <p:nvSpPr>
          <p:cNvPr id="4" name="TextBox 3"/>
          <p:cNvSpPr txBox="1"/>
          <p:nvPr/>
        </p:nvSpPr>
        <p:spPr>
          <a:xfrm>
            <a:off x="4650827" y="6407385"/>
            <a:ext cx="4493173" cy="299545"/>
          </a:xfrm>
          <a:prstGeom prst="rect">
            <a:avLst/>
          </a:prstGeom>
        </p:spPr>
        <p:txBody>
          <a:bodyPr vert="horz" wrap="square" lIns="91440" tIns="45720" rIns="91440" bIns="45720" rtlCol="0">
            <a:normAutofit/>
          </a:bodyPr>
          <a:lstStyle/>
          <a:p>
            <a:pPr algn="r" fontAlgn="auto">
              <a:spcBef>
                <a:spcPct val="20000"/>
              </a:spcBef>
              <a:spcAft>
                <a:spcPts val="0"/>
              </a:spcAft>
            </a:pPr>
            <a:r>
              <a:rPr lang="en-US" sz="900" i="1" dirty="0" smtClean="0">
                <a:solidFill>
                  <a:srgbClr val="000000"/>
                </a:solidFill>
              </a:rPr>
              <a:t>Picture and information courtesy of PPL Electric Utilities</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5"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44476"/>
            <a:ext cx="8385175" cy="537190"/>
          </a:xfrm>
        </p:spPr>
        <p:txBody>
          <a:bodyPr/>
          <a:lstStyle/>
          <a:p>
            <a:r>
              <a:rPr lang="en-US" dirty="0"/>
              <a:t>Sample Gas Bill</a:t>
            </a:r>
          </a:p>
        </p:txBody>
      </p:sp>
      <p:sp>
        <p:nvSpPr>
          <p:cNvPr id="185347" name="Rectangle 3"/>
          <p:cNvSpPr>
            <a:spLocks noGrp="1" noChangeArrowheads="1"/>
          </p:cNvSpPr>
          <p:nvPr>
            <p:ph type="body" sz="half" idx="1"/>
          </p:nvPr>
        </p:nvSpPr>
        <p:spPr>
          <a:xfrm>
            <a:off x="381000" y="2057401"/>
            <a:ext cx="4038600" cy="3962400"/>
          </a:xfrm>
        </p:spPr>
        <p:txBody>
          <a:bodyPr/>
          <a:lstStyle/>
          <a:p>
            <a:pPr>
              <a:buFontTx/>
              <a:buNone/>
            </a:pPr>
            <a:r>
              <a:rPr lang="en-US" sz="2400" i="1" dirty="0">
                <a:cs typeface="Arial" charset="0"/>
              </a:rPr>
              <a:t>	</a:t>
            </a:r>
          </a:p>
        </p:txBody>
      </p:sp>
      <p:pic>
        <p:nvPicPr>
          <p:cNvPr id="185351" name="Picture 7" descr="Image of a gas bill"/>
          <p:cNvPicPr>
            <a:picLocks noGrp="1" noChangeAspect="1" noChangeArrowheads="1"/>
          </p:cNvPicPr>
          <p:nvPr>
            <p:ph sz="half" idx="2"/>
          </p:nvPr>
        </p:nvPicPr>
        <p:blipFill>
          <a:blip r:embed="rId3"/>
          <a:stretch>
            <a:fillRect/>
          </a:stretch>
        </p:blipFill>
        <p:spPr>
          <a:xfrm>
            <a:off x="180309" y="1103975"/>
            <a:ext cx="8842375" cy="5293247"/>
          </a:xfrm>
          <a:noFill/>
          <a:ln w="3175" cmpd="sng">
            <a:solidFill>
              <a:schemeClr val="tx1"/>
            </a:solidFill>
          </a:ln>
        </p:spPr>
      </p:pic>
      <p:sp>
        <p:nvSpPr>
          <p:cNvPr id="6" name="Oval 5"/>
          <p:cNvSpPr/>
          <p:nvPr/>
        </p:nvSpPr>
        <p:spPr>
          <a:xfrm>
            <a:off x="381000" y="5147187"/>
            <a:ext cx="3259394" cy="20647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81000" y="2846439"/>
            <a:ext cx="3259394" cy="4326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0" y="1696065"/>
            <a:ext cx="2005780" cy="324463"/>
          </a:xfrm>
          <a:prstGeom prst="rect">
            <a:avLst/>
          </a:prstGeom>
          <a:ln w="12700" cmpd="sng">
            <a:solidFill>
              <a:srgbClr val="FF0000"/>
            </a:solidFill>
          </a:ln>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600" b="1" dirty="0" smtClean="0">
                <a:solidFill>
                  <a:srgbClr val="FF0000"/>
                </a:solidFill>
                <a:latin typeface="Arial Narrow"/>
                <a:ea typeface="+mn-ea"/>
                <a:cs typeface="Arial Narrow"/>
              </a:rPr>
              <a:t>Start and End Date</a:t>
            </a:r>
            <a:endParaRPr kumimoji="0" lang="en-US" sz="1600" b="1" i="0" u="none" strike="noStrike" kern="1200" cap="none" spc="0" normalizeH="0" baseline="0" noProof="0" dirty="0" smtClean="0">
              <a:ln>
                <a:noFill/>
              </a:ln>
              <a:solidFill>
                <a:srgbClr val="FF0000"/>
              </a:solidFill>
              <a:effectLst/>
              <a:uLnTx/>
              <a:uFillTx/>
              <a:latin typeface="Arial Narrow"/>
              <a:ea typeface="+mn-ea"/>
              <a:cs typeface="Arial Narrow"/>
            </a:endParaRPr>
          </a:p>
        </p:txBody>
      </p:sp>
      <p:cxnSp>
        <p:nvCxnSpPr>
          <p:cNvPr id="10" name="Straight Arrow Connector 9"/>
          <p:cNvCxnSpPr/>
          <p:nvPr/>
        </p:nvCxnSpPr>
        <p:spPr>
          <a:xfrm>
            <a:off x="710381" y="2020528"/>
            <a:ext cx="329381" cy="940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flipV="1">
            <a:off x="3023419" y="5353665"/>
            <a:ext cx="2374491" cy="666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34115" y="5857568"/>
            <a:ext cx="2005780" cy="324463"/>
          </a:xfrm>
          <a:prstGeom prst="rect">
            <a:avLst/>
          </a:prstGeom>
          <a:ln w="12700" cmpd="sng">
            <a:solidFill>
              <a:srgbClr val="FF0000"/>
            </a:solidFill>
          </a:ln>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lang="en-US" sz="1600" b="1" noProof="0" dirty="0" smtClean="0">
                <a:solidFill>
                  <a:srgbClr val="FF0000"/>
                </a:solidFill>
                <a:latin typeface="Arial Narrow"/>
                <a:ea typeface="+mn-ea"/>
                <a:cs typeface="Arial Narrow"/>
              </a:rPr>
              <a:t>Usage and Cost</a:t>
            </a:r>
            <a:endParaRPr kumimoji="0" lang="en-US" sz="1600" b="1" i="0" u="none" strike="noStrike" kern="1200" cap="none" spc="0" normalizeH="0" baseline="0" noProof="0" dirty="0" smtClean="0">
              <a:ln>
                <a:noFill/>
              </a:ln>
              <a:solidFill>
                <a:srgbClr val="FF0000"/>
              </a:solidFill>
              <a:effectLst/>
              <a:uLnTx/>
              <a:uFillTx/>
              <a:latin typeface="Arial Narrow"/>
              <a:ea typeface="+mn-ea"/>
              <a:cs typeface="Arial Narrow"/>
            </a:endParaRPr>
          </a:p>
        </p:txBody>
      </p:sp>
      <p:sp>
        <p:nvSpPr>
          <p:cNvPr id="24" name="Oval 23"/>
          <p:cNvSpPr/>
          <p:nvPr/>
        </p:nvSpPr>
        <p:spPr>
          <a:xfrm>
            <a:off x="0" y="5587183"/>
            <a:ext cx="4601497" cy="43261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flipH="1" flipV="1">
            <a:off x="2005780" y="6019800"/>
            <a:ext cx="3028336" cy="1524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601497" y="4206240"/>
            <a:ext cx="2104103"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034116" y="2247901"/>
            <a:ext cx="2799244" cy="3810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067503" y="6397222"/>
            <a:ext cx="4774872" cy="255825"/>
          </a:xfrm>
          <a:prstGeom prst="rect">
            <a:avLst/>
          </a:prstGeom>
        </p:spPr>
        <p:txBody>
          <a:bodyPr vert="horz" wrap="square" lIns="91440" tIns="45720" rIns="91440" bIns="45720" rtlCol="0">
            <a:noAutofit/>
          </a:bodyPr>
          <a:lstStyle/>
          <a:p>
            <a:pPr algn="r" fontAlgn="auto">
              <a:spcBef>
                <a:spcPct val="20000"/>
              </a:spcBef>
              <a:spcAft>
                <a:spcPts val="0"/>
              </a:spcAft>
            </a:pPr>
            <a:r>
              <a:rPr lang="en-US" sz="900" i="1" dirty="0" smtClean="0">
                <a:solidFill>
                  <a:srgbClr val="000000"/>
                </a:solidFill>
              </a:rPr>
              <a:t>Picture and information courtesy of New Hampshire Office of Consumer Advocate (OCA)</a:t>
            </a:r>
            <a:endParaRPr kumimoji="0" lang="en-US" sz="1400"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06238" y="10510"/>
            <a:ext cx="6708775" cy="882650"/>
          </a:xfrm>
        </p:spPr>
        <p:txBody>
          <a:bodyPr/>
          <a:lstStyle/>
          <a:p>
            <a:pPr eaLnBrk="1" hangingPunct="1">
              <a:defRPr/>
            </a:pPr>
            <a:r>
              <a:rPr lang="en-US" dirty="0" smtClean="0"/>
              <a:t>Household Energy Costs? </a:t>
            </a:r>
            <a:endParaRPr lang="en-US" dirty="0"/>
          </a:p>
        </p:txBody>
      </p:sp>
      <p:sp>
        <p:nvSpPr>
          <p:cNvPr id="9221" name="TextBox 9"/>
          <p:cNvSpPr txBox="1">
            <a:spLocks noChangeArrowheads="1"/>
          </p:cNvSpPr>
          <p:nvPr/>
        </p:nvSpPr>
        <p:spPr bwMode="auto">
          <a:xfrm>
            <a:off x="6290870" y="6229560"/>
            <a:ext cx="2946400" cy="369332"/>
          </a:xfrm>
          <a:prstGeom prst="rect">
            <a:avLst/>
          </a:prstGeom>
          <a:noFill/>
          <a:ln w="9525">
            <a:noFill/>
            <a:miter lim="800000"/>
            <a:headEnd/>
            <a:tailEnd/>
          </a:ln>
        </p:spPr>
        <p:txBody>
          <a:bodyPr>
            <a:spAutoFit/>
          </a:bodyPr>
          <a:lstStyle/>
          <a:p>
            <a:r>
              <a:rPr lang="en-US" sz="900" i="1" dirty="0" smtClean="0">
                <a:solidFill>
                  <a:srgbClr val="000000"/>
                </a:solidFill>
              </a:rPr>
              <a:t>Chart courtesy of Energy </a:t>
            </a:r>
            <a:r>
              <a:rPr lang="en-US" sz="900" i="1" dirty="0">
                <a:solidFill>
                  <a:srgbClr val="000000"/>
                </a:solidFill>
              </a:rPr>
              <a:t>Information Administration, U.S. Department of Energy </a:t>
            </a:r>
          </a:p>
        </p:txBody>
      </p:sp>
      <p:pic>
        <p:nvPicPr>
          <p:cNvPr id="9222" name="Picture 10" descr="Pie chart of Percent of Total Energy Costs by End Use in Income Eligible Households.&#10;"/>
          <p:cNvPicPr>
            <a:picLocks noChangeAspect="1"/>
          </p:cNvPicPr>
          <p:nvPr/>
        </p:nvPicPr>
        <p:blipFill>
          <a:blip r:embed="rId3"/>
          <a:srcRect/>
          <a:stretch>
            <a:fillRect/>
          </a:stretch>
        </p:blipFill>
        <p:spPr bwMode="auto">
          <a:xfrm>
            <a:off x="2887663" y="2500313"/>
            <a:ext cx="3432175" cy="3430587"/>
          </a:xfrm>
          <a:prstGeom prst="rect">
            <a:avLst/>
          </a:prstGeom>
          <a:noFill/>
          <a:ln w="9525">
            <a:noFill/>
            <a:miter lim="800000"/>
            <a:headEnd/>
            <a:tailEnd/>
          </a:ln>
        </p:spPr>
      </p:pic>
      <p:sp>
        <p:nvSpPr>
          <p:cNvPr id="9223" name="TextBox 11"/>
          <p:cNvSpPr txBox="1">
            <a:spLocks noChangeArrowheads="1"/>
          </p:cNvSpPr>
          <p:nvPr/>
        </p:nvSpPr>
        <p:spPr bwMode="auto">
          <a:xfrm>
            <a:off x="6045200" y="3135313"/>
            <a:ext cx="2482850" cy="369887"/>
          </a:xfrm>
          <a:prstGeom prst="rect">
            <a:avLst/>
          </a:prstGeom>
          <a:noFill/>
          <a:ln w="9525">
            <a:noFill/>
            <a:miter lim="800000"/>
            <a:headEnd/>
            <a:tailEnd/>
          </a:ln>
        </p:spPr>
        <p:txBody>
          <a:bodyPr>
            <a:spAutoFit/>
          </a:bodyPr>
          <a:lstStyle/>
          <a:p>
            <a:r>
              <a:rPr lang="en-US" b="1" dirty="0"/>
              <a:t>30% </a:t>
            </a:r>
            <a:r>
              <a:rPr lang="en-US" dirty="0"/>
              <a:t>Space Heating</a:t>
            </a:r>
          </a:p>
        </p:txBody>
      </p:sp>
      <p:sp>
        <p:nvSpPr>
          <p:cNvPr id="9224" name="TextBox 12"/>
          <p:cNvSpPr txBox="1">
            <a:spLocks noChangeArrowheads="1"/>
          </p:cNvSpPr>
          <p:nvPr/>
        </p:nvSpPr>
        <p:spPr bwMode="auto">
          <a:xfrm>
            <a:off x="6053138" y="4697413"/>
            <a:ext cx="1655762" cy="369887"/>
          </a:xfrm>
          <a:prstGeom prst="rect">
            <a:avLst/>
          </a:prstGeom>
          <a:noFill/>
          <a:ln w="9525">
            <a:noFill/>
            <a:miter lim="800000"/>
            <a:headEnd/>
            <a:tailEnd/>
          </a:ln>
        </p:spPr>
        <p:txBody>
          <a:bodyPr>
            <a:spAutoFit/>
          </a:bodyPr>
          <a:lstStyle/>
          <a:p>
            <a:r>
              <a:rPr lang="en-US" b="1" dirty="0"/>
              <a:t>4% </a:t>
            </a:r>
            <a:r>
              <a:rPr lang="en-US" dirty="0"/>
              <a:t>Cooking</a:t>
            </a:r>
          </a:p>
        </p:txBody>
      </p:sp>
      <p:sp>
        <p:nvSpPr>
          <p:cNvPr id="9225" name="TextBox 13"/>
          <p:cNvSpPr txBox="1">
            <a:spLocks noChangeArrowheads="1"/>
          </p:cNvSpPr>
          <p:nvPr/>
        </p:nvSpPr>
        <p:spPr bwMode="auto">
          <a:xfrm>
            <a:off x="5457825" y="5459413"/>
            <a:ext cx="2482850" cy="369887"/>
          </a:xfrm>
          <a:prstGeom prst="rect">
            <a:avLst/>
          </a:prstGeom>
          <a:noFill/>
          <a:ln w="9525">
            <a:noFill/>
            <a:miter lim="800000"/>
            <a:headEnd/>
            <a:tailEnd/>
          </a:ln>
        </p:spPr>
        <p:txBody>
          <a:bodyPr>
            <a:spAutoFit/>
          </a:bodyPr>
          <a:lstStyle/>
          <a:p>
            <a:r>
              <a:rPr lang="en-US" b="1" dirty="0"/>
              <a:t>15% </a:t>
            </a:r>
            <a:r>
              <a:rPr lang="en-US" dirty="0"/>
              <a:t>Water Heating</a:t>
            </a:r>
          </a:p>
        </p:txBody>
      </p:sp>
      <p:sp>
        <p:nvSpPr>
          <p:cNvPr id="9226" name="TextBox 14"/>
          <p:cNvSpPr txBox="1">
            <a:spLocks noChangeArrowheads="1"/>
          </p:cNvSpPr>
          <p:nvPr/>
        </p:nvSpPr>
        <p:spPr bwMode="auto">
          <a:xfrm>
            <a:off x="1873250" y="5730875"/>
            <a:ext cx="2481263" cy="368300"/>
          </a:xfrm>
          <a:prstGeom prst="rect">
            <a:avLst/>
          </a:prstGeom>
          <a:noFill/>
          <a:ln w="9525">
            <a:noFill/>
            <a:miter lim="800000"/>
            <a:headEnd/>
            <a:tailEnd/>
          </a:ln>
        </p:spPr>
        <p:txBody>
          <a:bodyPr>
            <a:spAutoFit/>
          </a:bodyPr>
          <a:lstStyle/>
          <a:p>
            <a:pPr algn="r"/>
            <a:r>
              <a:rPr lang="en-US" dirty="0"/>
              <a:t>Space Cooling </a:t>
            </a:r>
            <a:r>
              <a:rPr lang="en-US" b="1" dirty="0"/>
              <a:t>9%</a:t>
            </a:r>
          </a:p>
        </p:txBody>
      </p:sp>
      <p:sp>
        <p:nvSpPr>
          <p:cNvPr id="9227" name="TextBox 15"/>
          <p:cNvSpPr txBox="1">
            <a:spLocks noChangeArrowheads="1"/>
          </p:cNvSpPr>
          <p:nvPr/>
        </p:nvSpPr>
        <p:spPr bwMode="auto">
          <a:xfrm>
            <a:off x="200025" y="4316413"/>
            <a:ext cx="2759075" cy="646112"/>
          </a:xfrm>
          <a:prstGeom prst="rect">
            <a:avLst/>
          </a:prstGeom>
          <a:noFill/>
          <a:ln w="9525">
            <a:noFill/>
            <a:miter lim="800000"/>
            <a:headEnd/>
            <a:tailEnd/>
          </a:ln>
        </p:spPr>
        <p:txBody>
          <a:bodyPr>
            <a:spAutoFit/>
          </a:bodyPr>
          <a:lstStyle/>
          <a:p>
            <a:pPr algn="r"/>
            <a:r>
              <a:rPr lang="en-US" dirty="0"/>
              <a:t>Appliances </a:t>
            </a:r>
            <a:r>
              <a:rPr lang="en-US" b="1" dirty="0"/>
              <a:t>27%</a:t>
            </a:r>
            <a:r>
              <a:rPr lang="en-US" dirty="0"/>
              <a:t/>
            </a:r>
            <a:br>
              <a:rPr lang="en-US" dirty="0"/>
            </a:br>
            <a:r>
              <a:rPr lang="en-US" dirty="0"/>
              <a:t>(other)</a:t>
            </a:r>
            <a:r>
              <a:rPr lang="en-US" dirty="0">
                <a:solidFill>
                  <a:schemeClr val="bg1"/>
                </a:solidFill>
              </a:rPr>
              <a:t>    ….</a:t>
            </a:r>
            <a:endParaRPr lang="en-US" b="1" dirty="0"/>
          </a:p>
        </p:txBody>
      </p:sp>
      <p:sp>
        <p:nvSpPr>
          <p:cNvPr id="9228" name="TextBox 16"/>
          <p:cNvSpPr txBox="1">
            <a:spLocks noChangeArrowheads="1"/>
          </p:cNvSpPr>
          <p:nvPr/>
        </p:nvSpPr>
        <p:spPr bwMode="auto">
          <a:xfrm>
            <a:off x="1092200" y="2622550"/>
            <a:ext cx="2482850" cy="368300"/>
          </a:xfrm>
          <a:prstGeom prst="rect">
            <a:avLst/>
          </a:prstGeom>
          <a:noFill/>
          <a:ln w="9525">
            <a:noFill/>
            <a:miter lim="800000"/>
            <a:headEnd/>
            <a:tailEnd/>
          </a:ln>
        </p:spPr>
        <p:txBody>
          <a:bodyPr>
            <a:spAutoFit/>
          </a:bodyPr>
          <a:lstStyle/>
          <a:p>
            <a:pPr algn="r"/>
            <a:r>
              <a:rPr lang="en-US" dirty="0"/>
              <a:t>Refrigerator </a:t>
            </a:r>
            <a:r>
              <a:rPr lang="en-US" b="1" dirty="0"/>
              <a:t>9%</a:t>
            </a:r>
          </a:p>
        </p:txBody>
      </p:sp>
      <p:sp>
        <p:nvSpPr>
          <p:cNvPr id="9229" name="TextBox 17"/>
          <p:cNvSpPr txBox="1">
            <a:spLocks noChangeArrowheads="1"/>
          </p:cNvSpPr>
          <p:nvPr/>
        </p:nvSpPr>
        <p:spPr bwMode="auto">
          <a:xfrm>
            <a:off x="2012950" y="2233613"/>
            <a:ext cx="2482850" cy="368300"/>
          </a:xfrm>
          <a:prstGeom prst="rect">
            <a:avLst/>
          </a:prstGeom>
          <a:noFill/>
          <a:ln w="9525">
            <a:noFill/>
            <a:miter lim="800000"/>
            <a:headEnd/>
            <a:tailEnd/>
          </a:ln>
        </p:spPr>
        <p:txBody>
          <a:bodyPr>
            <a:spAutoFit/>
          </a:bodyPr>
          <a:lstStyle/>
          <a:p>
            <a:pPr algn="r"/>
            <a:r>
              <a:rPr lang="en-US" dirty="0"/>
              <a:t>Lighting </a:t>
            </a:r>
            <a:r>
              <a:rPr lang="en-US" b="1" dirty="0"/>
              <a:t>6%</a:t>
            </a:r>
          </a:p>
        </p:txBody>
      </p:sp>
      <p:sp>
        <p:nvSpPr>
          <p:cNvPr id="9230" name="TextBox 19"/>
          <p:cNvSpPr txBox="1">
            <a:spLocks noChangeArrowheads="1"/>
          </p:cNvSpPr>
          <p:nvPr/>
        </p:nvSpPr>
        <p:spPr bwMode="auto">
          <a:xfrm>
            <a:off x="1428750" y="1358900"/>
            <a:ext cx="6292850" cy="830997"/>
          </a:xfrm>
          <a:prstGeom prst="rect">
            <a:avLst/>
          </a:prstGeom>
          <a:noFill/>
          <a:ln w="9525">
            <a:noFill/>
            <a:miter lim="800000"/>
            <a:headEnd/>
            <a:tailEnd/>
          </a:ln>
        </p:spPr>
        <p:txBody>
          <a:bodyPr>
            <a:spAutoFit/>
          </a:bodyPr>
          <a:lstStyle/>
          <a:p>
            <a:pPr algn="ctr"/>
            <a:r>
              <a:rPr lang="en-US" sz="2400" b="1" dirty="0">
                <a:solidFill>
                  <a:srgbClr val="003366"/>
                </a:solidFill>
              </a:rPr>
              <a:t>Percent of Total Energy Costs by End Use </a:t>
            </a:r>
            <a:br>
              <a:rPr lang="en-US" sz="2400" b="1" dirty="0">
                <a:solidFill>
                  <a:srgbClr val="003366"/>
                </a:solidFill>
              </a:rPr>
            </a:br>
            <a:r>
              <a:rPr lang="en-US" sz="2400" b="1" dirty="0">
                <a:solidFill>
                  <a:srgbClr val="003366"/>
                </a:solidFill>
              </a:rPr>
              <a:t>in Income Eligible Households</a:t>
            </a:r>
          </a:p>
        </p:txBody>
      </p:sp>
      <p:sp>
        <p:nvSpPr>
          <p:cNvPr id="15" name="Title 5"/>
          <p:cNvSpPr txBox="1">
            <a:spLocks/>
          </p:cNvSpPr>
          <p:nvPr/>
        </p:nvSpPr>
        <p:spPr bwMode="auto">
          <a:xfrm>
            <a:off x="584200" y="882650"/>
            <a:ext cx="6324600" cy="228600"/>
          </a:xfrm>
          <a:prstGeom prst="rect">
            <a:avLst/>
          </a:prstGeom>
          <a:noFill/>
          <a:ln w="9525">
            <a:noFill/>
            <a:miter lim="800000"/>
            <a:headEnd/>
            <a:tailEnd/>
          </a:ln>
        </p:spPr>
        <p:txBody>
          <a:bodyPr lIns="0" tIns="0" rIns="0" bIns="0" anchor="ctr"/>
          <a:lstStyle/>
          <a:p>
            <a:pPr eaLnBrk="0" hangingPunct="0"/>
            <a:endParaRPr lang="en-US" sz="1200" cap="all" dirty="0">
              <a:solidFill>
                <a:schemeClr val="bg1"/>
              </a:solidFill>
            </a:endParaRPr>
          </a:p>
        </p:txBody>
      </p:sp>
      <p:sp>
        <p:nvSpPr>
          <p:cNvPr id="14"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828800"/>
            <a:ext cx="8001000" cy="4044950"/>
          </a:xfrm>
        </p:spPr>
        <p:txBody>
          <a:bodyPr/>
          <a:lstStyle/>
          <a:p>
            <a:pPr marL="461963" indent="-293688" eaLnBrk="1" hangingPunct="1"/>
            <a:r>
              <a:rPr lang="en-US" dirty="0" smtClean="0">
                <a:ea typeface="ＭＳ Ｐゴシック" charset="-128"/>
                <a:cs typeface="Arial" pitchFamily="34" charset="0"/>
              </a:rPr>
              <a:t>About half of the electricity used by households with electric heat is for base loads.</a:t>
            </a:r>
          </a:p>
          <a:p>
            <a:pPr marL="461963" indent="-293688" eaLnBrk="1" hangingPunct="1"/>
            <a:r>
              <a:rPr lang="en-US" dirty="0" smtClean="0">
                <a:ea typeface="ＭＳ Ｐゴシック" charset="-128"/>
                <a:cs typeface="Arial" pitchFamily="34" charset="0"/>
              </a:rPr>
              <a:t>Many homes heated with </a:t>
            </a:r>
            <a:br>
              <a:rPr lang="en-US" dirty="0" smtClean="0">
                <a:ea typeface="ＭＳ Ｐゴシック" charset="-128"/>
                <a:cs typeface="Arial" pitchFamily="34" charset="0"/>
              </a:rPr>
            </a:br>
            <a:r>
              <a:rPr lang="en-US" dirty="0" smtClean="0">
                <a:ea typeface="ＭＳ Ｐゴシック" charset="-128"/>
                <a:cs typeface="Arial" pitchFamily="34" charset="0"/>
              </a:rPr>
              <a:t>fossil fuel have higher </a:t>
            </a:r>
            <a:br>
              <a:rPr lang="en-US" dirty="0" smtClean="0">
                <a:ea typeface="ＭＳ Ｐゴシック" charset="-128"/>
                <a:cs typeface="Arial" pitchFamily="34" charset="0"/>
              </a:rPr>
            </a:br>
            <a:r>
              <a:rPr lang="en-US" dirty="0" smtClean="0">
                <a:ea typeface="ＭＳ Ｐゴシック" charset="-128"/>
                <a:cs typeface="Arial" pitchFamily="34" charset="0"/>
              </a:rPr>
              <a:t>annual electric bills than </a:t>
            </a:r>
            <a:br>
              <a:rPr lang="en-US" dirty="0" smtClean="0">
                <a:ea typeface="ＭＳ Ｐゴシック" charset="-128"/>
                <a:cs typeface="Arial" pitchFamily="34" charset="0"/>
              </a:rPr>
            </a:br>
            <a:r>
              <a:rPr lang="en-US" dirty="0" smtClean="0">
                <a:ea typeface="ＭＳ Ｐゴシック" charset="-128"/>
                <a:cs typeface="Arial" pitchFamily="34" charset="0"/>
              </a:rPr>
              <a:t>gas or oil bills.</a:t>
            </a:r>
          </a:p>
        </p:txBody>
      </p:sp>
      <p:sp>
        <p:nvSpPr>
          <p:cNvPr id="74754" name="Rectangle 2"/>
          <p:cNvSpPr>
            <a:spLocks noGrp="1" noChangeArrowheads="1"/>
          </p:cNvSpPr>
          <p:nvPr>
            <p:ph type="title"/>
          </p:nvPr>
        </p:nvSpPr>
        <p:spPr/>
        <p:txBody>
          <a:bodyPr>
            <a:normAutofit/>
          </a:bodyPr>
          <a:lstStyle/>
          <a:p>
            <a:pPr eaLnBrk="1" hangingPunct="1">
              <a:defRPr/>
            </a:pPr>
            <a:r>
              <a:rPr lang="en-US" dirty="0" smtClean="0"/>
              <a:t>Usage as a </a:t>
            </a:r>
            <a:br>
              <a:rPr lang="en-US" dirty="0" smtClean="0"/>
            </a:br>
            <a:r>
              <a:rPr lang="en-US" dirty="0" smtClean="0"/>
              <a:t>Function of Fuel type</a:t>
            </a:r>
            <a:endParaRPr lang="en-US" dirty="0"/>
          </a:p>
        </p:txBody>
      </p:sp>
      <p:pic>
        <p:nvPicPr>
          <p:cNvPr id="10246" name="Picture 5" descr="Photo of utility meter."/>
          <p:cNvPicPr>
            <a:picLocks noChangeAspect="1"/>
          </p:cNvPicPr>
          <p:nvPr/>
        </p:nvPicPr>
        <p:blipFill>
          <a:blip r:embed="rId3"/>
          <a:srcRect/>
          <a:stretch>
            <a:fillRect/>
          </a:stretch>
        </p:blipFill>
        <p:spPr bwMode="auto">
          <a:xfrm>
            <a:off x="5000625" y="2695575"/>
            <a:ext cx="3562350" cy="3573463"/>
          </a:xfrm>
          <a:prstGeom prst="rect">
            <a:avLst/>
          </a:prstGeom>
          <a:noFill/>
          <a:ln w="9525">
            <a:noFill/>
            <a:miter lim="800000"/>
            <a:headEnd/>
            <a:tailEnd/>
          </a:ln>
        </p:spPr>
      </p:pic>
      <p:sp>
        <p:nvSpPr>
          <p:cNvPr id="7" name="Title 5"/>
          <p:cNvSpPr txBox="1">
            <a:spLocks/>
          </p:cNvSpPr>
          <p:nvPr/>
        </p:nvSpPr>
        <p:spPr bwMode="auto">
          <a:xfrm>
            <a:off x="571500" y="882650"/>
            <a:ext cx="6324600" cy="228600"/>
          </a:xfrm>
          <a:prstGeom prst="rect">
            <a:avLst/>
          </a:prstGeom>
          <a:noFill/>
          <a:ln w="9525">
            <a:noFill/>
            <a:miter lim="800000"/>
            <a:headEnd/>
            <a:tailEnd/>
          </a:ln>
        </p:spPr>
        <p:txBody>
          <a:bodyPr lIns="0" tIns="0" rIns="0" bIns="0" anchor="ctr"/>
          <a:lstStyle/>
          <a:p>
            <a:pPr eaLnBrk="0" hangingPunct="0"/>
            <a:endParaRPr lang="en-US" sz="1200" cap="all" dirty="0">
              <a:solidFill>
                <a:schemeClr val="bg1"/>
              </a:solidFill>
            </a:endParaRPr>
          </a:p>
        </p:txBody>
      </p:sp>
      <p:sp>
        <p:nvSpPr>
          <p:cNvPr id="6" name="TextBox 7"/>
          <p:cNvSpPr txBox="1">
            <a:spLocks noChangeArrowheads="1"/>
          </p:cNvSpPr>
          <p:nvPr/>
        </p:nvSpPr>
        <p:spPr bwMode="auto">
          <a:xfrm>
            <a:off x="6001417" y="6007428"/>
            <a:ext cx="1449864" cy="230832"/>
          </a:xfrm>
          <a:prstGeom prst="rect">
            <a:avLst/>
          </a:prstGeom>
          <a:noFill/>
          <a:ln w="9525">
            <a:noFill/>
            <a:miter lim="800000"/>
            <a:headEnd/>
            <a:tailEnd/>
          </a:ln>
        </p:spPr>
        <p:txBody>
          <a:bodyPr wrap="square">
            <a:spAutoFit/>
          </a:bodyPr>
          <a:lstStyle/>
          <a:p>
            <a:pPr algn="r"/>
            <a:r>
              <a:rPr lang="en-US" sz="900" i="1" dirty="0" smtClean="0">
                <a:solidFill>
                  <a:schemeClr val="bg2">
                    <a:lumMod val="10000"/>
                  </a:schemeClr>
                </a:solidFill>
              </a:rPr>
              <a:t>Photo courtesy of PG&amp;E</a:t>
            </a:r>
            <a:endParaRPr lang="en-US" sz="900" i="1" dirty="0">
              <a:solidFill>
                <a:schemeClr val="bg2">
                  <a:lumMod val="10000"/>
                </a:schemeClr>
              </a:solidFill>
            </a:endParaRPr>
          </a:p>
        </p:txBody>
      </p:sp>
      <p:sp>
        <p:nvSpPr>
          <p:cNvPr id="8"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520700" y="4381500"/>
            <a:ext cx="2378075" cy="749300"/>
          </a:xfrm>
        </p:spPr>
        <p:txBody>
          <a:bodyPr>
            <a:normAutofit/>
          </a:bodyPr>
          <a:lstStyle/>
          <a:p>
            <a:pPr marL="609600" indent="-609600" eaLnBrk="1" hangingPunct="1">
              <a:buFontTx/>
              <a:buNone/>
            </a:pPr>
            <a:r>
              <a:rPr lang="en-US" dirty="0" smtClean="0">
                <a:ea typeface="ＭＳ Ｐゴシック" charset="-128"/>
              </a:rPr>
              <a:t>1. Analyze Bill</a:t>
            </a:r>
          </a:p>
        </p:txBody>
      </p:sp>
      <p:sp>
        <p:nvSpPr>
          <p:cNvPr id="80898" name="Rectangle 2"/>
          <p:cNvSpPr>
            <a:spLocks noGrp="1" noChangeArrowheads="1"/>
          </p:cNvSpPr>
          <p:nvPr>
            <p:ph type="title"/>
          </p:nvPr>
        </p:nvSpPr>
        <p:spPr/>
        <p:txBody>
          <a:bodyPr>
            <a:normAutofit/>
          </a:bodyPr>
          <a:lstStyle/>
          <a:p>
            <a:pPr eaLnBrk="1" hangingPunct="1">
              <a:defRPr/>
            </a:pPr>
            <a:r>
              <a:rPr lang="en-US" dirty="0"/>
              <a:t>Consumption Analysis</a:t>
            </a:r>
          </a:p>
        </p:txBody>
      </p:sp>
      <p:pic>
        <p:nvPicPr>
          <p:cNvPr id="6" name="Picture 5" descr="Photo of men performing a site survey."/>
          <p:cNvPicPr>
            <a:picLocks noChangeAspect="1"/>
          </p:cNvPicPr>
          <p:nvPr/>
        </p:nvPicPr>
        <p:blipFill>
          <a:blip r:embed="rId3" cstate="email"/>
          <a:srcRect/>
          <a:stretch>
            <a:fillRect/>
          </a:stretch>
        </p:blipFill>
        <p:spPr>
          <a:xfrm>
            <a:off x="3486150" y="1924288"/>
            <a:ext cx="2171700" cy="2189717"/>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Graphic of bill analysis."/>
          <p:cNvPicPr>
            <a:picLocks noChangeAspect="1"/>
          </p:cNvPicPr>
          <p:nvPr/>
        </p:nvPicPr>
        <p:blipFill>
          <a:blip r:embed="rId4"/>
          <a:stretch>
            <a:fillRect/>
          </a:stretch>
        </p:blipFill>
        <p:spPr>
          <a:xfrm>
            <a:off x="419911" y="1928534"/>
            <a:ext cx="2390204" cy="2185471"/>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Photo of hand adjusting wall thermostat."/>
          <p:cNvPicPr>
            <a:picLocks noChangeAspect="1"/>
          </p:cNvPicPr>
          <p:nvPr/>
        </p:nvPicPr>
        <p:blipFill>
          <a:blip r:embed="rId5" cstate="email"/>
          <a:srcRect/>
          <a:stretch>
            <a:fillRect/>
          </a:stretch>
        </p:blipFill>
        <p:spPr>
          <a:xfrm>
            <a:off x="6197600" y="1928534"/>
            <a:ext cx="2171700" cy="2181225"/>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3" name="Rectangle 3"/>
          <p:cNvSpPr txBox="1">
            <a:spLocks noChangeArrowheads="1"/>
          </p:cNvSpPr>
          <p:nvPr/>
        </p:nvSpPr>
        <p:spPr bwMode="auto">
          <a:xfrm>
            <a:off x="3400425" y="4381500"/>
            <a:ext cx="2343150" cy="749300"/>
          </a:xfrm>
          <a:prstGeom prst="rect">
            <a:avLst/>
          </a:prstGeom>
          <a:noFill/>
          <a:ln w="9525">
            <a:noFill/>
            <a:miter lim="800000"/>
            <a:headEnd/>
            <a:tailEnd/>
          </a:ln>
        </p:spPr>
        <p:txBody>
          <a:bodyPr lIns="0" tIns="0" rIns="0" bIns="0"/>
          <a:lstStyle/>
          <a:p>
            <a:pPr marL="609600" indent="-609600" defTabSz="914400">
              <a:spcBef>
                <a:spcPts val="1200"/>
              </a:spcBef>
              <a:buClr>
                <a:srgbClr val="8DC63F"/>
              </a:buClr>
            </a:pPr>
            <a:r>
              <a:rPr lang="en-US" sz="2400" dirty="0"/>
              <a:t>2. </a:t>
            </a:r>
            <a:r>
              <a:rPr lang="en-US" sz="2400" dirty="0" smtClean="0"/>
              <a:t>Survey Site</a:t>
            </a:r>
            <a:endParaRPr lang="en-US" sz="2400" dirty="0"/>
          </a:p>
        </p:txBody>
      </p:sp>
      <p:sp>
        <p:nvSpPr>
          <p:cNvPr id="11274" name="Rectangle 3"/>
          <p:cNvSpPr txBox="1">
            <a:spLocks noChangeArrowheads="1"/>
          </p:cNvSpPr>
          <p:nvPr/>
        </p:nvSpPr>
        <p:spPr bwMode="auto">
          <a:xfrm>
            <a:off x="6197600" y="4381500"/>
            <a:ext cx="2171700" cy="990600"/>
          </a:xfrm>
          <a:prstGeom prst="rect">
            <a:avLst/>
          </a:prstGeom>
          <a:noFill/>
          <a:ln w="9525">
            <a:noFill/>
            <a:miter lim="800000"/>
            <a:headEnd/>
            <a:tailEnd/>
          </a:ln>
        </p:spPr>
        <p:txBody>
          <a:bodyPr lIns="0" tIns="0" rIns="0" bIns="0"/>
          <a:lstStyle/>
          <a:p>
            <a:pPr marL="609600" indent="-609600" defTabSz="914400">
              <a:spcBef>
                <a:spcPts val="1200"/>
              </a:spcBef>
              <a:buClr>
                <a:srgbClr val="8DC63F"/>
              </a:buClr>
            </a:pPr>
            <a:r>
              <a:rPr lang="en-US" sz="2400" dirty="0"/>
              <a:t>  3. Reconcile </a:t>
            </a:r>
            <a:br>
              <a:rPr lang="en-US" sz="2400" dirty="0"/>
            </a:br>
            <a:r>
              <a:rPr lang="en-US" sz="2400" dirty="0"/>
              <a:t>the Two</a:t>
            </a:r>
          </a:p>
        </p:txBody>
      </p:sp>
      <p:sp>
        <p:nvSpPr>
          <p:cNvPr id="10" name="TextBox 9"/>
          <p:cNvSpPr txBox="1">
            <a:spLocks noChangeArrowheads="1"/>
          </p:cNvSpPr>
          <p:nvPr/>
        </p:nvSpPr>
        <p:spPr bwMode="auto">
          <a:xfrm>
            <a:off x="4844211" y="6076693"/>
            <a:ext cx="4299789" cy="230832"/>
          </a:xfrm>
          <a:prstGeom prst="rect">
            <a:avLst/>
          </a:prstGeom>
          <a:noFill/>
          <a:ln w="9525">
            <a:noFill/>
            <a:miter lim="800000"/>
            <a:headEnd/>
            <a:tailEnd/>
          </a:ln>
        </p:spPr>
        <p:txBody>
          <a:bodyPr wrap="square">
            <a:spAutoFit/>
          </a:bodyPr>
          <a:lstStyle/>
          <a:p>
            <a:pPr algn="r"/>
            <a:r>
              <a:rPr lang="en-US" sz="900" i="1" dirty="0" smtClean="0">
                <a:solidFill>
                  <a:schemeClr val="tx1">
                    <a:lumMod val="50000"/>
                  </a:schemeClr>
                </a:solidFill>
              </a:rPr>
              <a:t> #2 Photo courtesy of National Home inspection Services of New England</a:t>
            </a:r>
            <a:endParaRPr lang="en-US" sz="900" i="1" dirty="0">
              <a:solidFill>
                <a:schemeClr val="tx1">
                  <a:lumMod val="50000"/>
                </a:schemeClr>
              </a:solidFill>
            </a:endParaRPr>
          </a:p>
        </p:txBody>
      </p:sp>
      <p:sp>
        <p:nvSpPr>
          <p:cNvPr id="12" name="TextBox 11"/>
          <p:cNvSpPr txBox="1">
            <a:spLocks noChangeArrowheads="1"/>
          </p:cNvSpPr>
          <p:nvPr/>
        </p:nvSpPr>
        <p:spPr bwMode="auto">
          <a:xfrm>
            <a:off x="6934020" y="6378914"/>
            <a:ext cx="2209980" cy="230832"/>
          </a:xfrm>
          <a:prstGeom prst="rect">
            <a:avLst/>
          </a:prstGeom>
          <a:noFill/>
          <a:ln w="9525">
            <a:noFill/>
            <a:miter lim="800000"/>
            <a:headEnd/>
            <a:tailEnd/>
          </a:ln>
        </p:spPr>
        <p:txBody>
          <a:bodyPr wrap="square">
            <a:spAutoFit/>
          </a:bodyPr>
          <a:lstStyle/>
          <a:p>
            <a:pPr algn="r"/>
            <a:r>
              <a:rPr lang="en-US" sz="900" i="1" dirty="0" smtClean="0">
                <a:solidFill>
                  <a:schemeClr val="tx1">
                    <a:lumMod val="50000"/>
                  </a:schemeClr>
                </a:solidFill>
              </a:rPr>
              <a:t>#3 Photo courtesy of Life123 Inc.</a:t>
            </a:r>
            <a:endParaRPr lang="en-US" sz="900" i="1" dirty="0">
              <a:solidFill>
                <a:schemeClr val="tx1">
                  <a:lumMod val="50000"/>
                </a:schemeClr>
              </a:solidFill>
            </a:endParaRPr>
          </a:p>
        </p:txBody>
      </p:sp>
      <p:sp>
        <p:nvSpPr>
          <p:cNvPr id="13" name="Rectangle 12"/>
          <p:cNvSpPr/>
          <p:nvPr/>
        </p:nvSpPr>
        <p:spPr>
          <a:xfrm>
            <a:off x="5582983" y="5789431"/>
            <a:ext cx="3561017" cy="230832"/>
          </a:xfrm>
          <a:prstGeom prst="rect">
            <a:avLst/>
          </a:prstGeom>
        </p:spPr>
        <p:txBody>
          <a:bodyPr wrap="square">
            <a:spAutoFit/>
          </a:bodyPr>
          <a:lstStyle/>
          <a:p>
            <a:pPr algn="r"/>
            <a:r>
              <a:rPr lang="en-US" sz="900" i="1" dirty="0" smtClean="0">
                <a:solidFill>
                  <a:schemeClr val="tx1">
                    <a:lumMod val="50000"/>
                  </a:schemeClr>
                </a:solidFill>
              </a:rPr>
              <a:t>#1 Photo courtesy of National Energy Deregulation Information</a:t>
            </a:r>
            <a:endParaRPr lang="en-US" sz="900" i="1" dirty="0">
              <a:solidFill>
                <a:schemeClr val="tx1">
                  <a:lumMod val="50000"/>
                </a:schemeClr>
              </a:solidFill>
            </a:endParaRPr>
          </a:p>
        </p:txBody>
      </p:sp>
      <p:sp>
        <p:nvSpPr>
          <p:cNvPr id="14" name="Title 5"/>
          <p:cNvSpPr txBox="1">
            <a:spLocks/>
          </p:cNvSpPr>
          <p:nvPr/>
        </p:nvSpPr>
        <p:spPr bwMode="auto">
          <a:xfrm>
            <a:off x="533400" y="901700"/>
            <a:ext cx="6172200" cy="215900"/>
          </a:xfrm>
          <a:prstGeom prst="rect">
            <a:avLst/>
          </a:prstGeom>
          <a:noFill/>
          <a:ln w="9525">
            <a:noFill/>
            <a:miter lim="800000"/>
            <a:headEnd/>
            <a:tailEnd/>
          </a:ln>
        </p:spPr>
        <p:txBody>
          <a:bodyPr lIns="0" tIns="0" rIns="0" bIns="0" anchor="ctr">
            <a:prstTxWarp prst="textNoShape">
              <a:avLst/>
            </a:prstTxWarp>
          </a:bodyPr>
          <a:lstStyle/>
          <a:p>
            <a:pPr eaLnBrk="0" hangingPunct="0"/>
            <a:r>
              <a:rPr lang="en-US" sz="1100" dirty="0" smtClean="0">
                <a:solidFill>
                  <a:schemeClr val="bg1"/>
                </a:solidFill>
              </a:rPr>
              <a:t>UTILITY BILL ANALYSIS</a:t>
            </a:r>
            <a:endParaRPr lang="en-US" sz="1100" dirty="0">
              <a:solidFill>
                <a:schemeClr val="bg1"/>
              </a:solidFill>
            </a:endParaRPr>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 Look.potx</Template>
  <TotalTime>6350</TotalTime>
  <Words>2271</Words>
  <Application>Microsoft Office PowerPoint</Application>
  <PresentationFormat>On-screen Show (4:3)</PresentationFormat>
  <Paragraphs>458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eere_Wx_MobileHomes_template_blue</vt:lpstr>
      <vt:lpstr>Utility Bill Analysis</vt:lpstr>
      <vt:lpstr>Learning Objectives</vt:lpstr>
      <vt:lpstr>Why Analyze Fuel Bills?</vt:lpstr>
      <vt:lpstr>Heat Values of Fuels</vt:lpstr>
      <vt:lpstr>Sample Electric Bill</vt:lpstr>
      <vt:lpstr>Sample Gas Bill</vt:lpstr>
      <vt:lpstr>Household Energy Costs? </vt:lpstr>
      <vt:lpstr>Usage as a  Function of Fuel type</vt:lpstr>
      <vt:lpstr>Consumption Analysis</vt:lpstr>
      <vt:lpstr>Simple Bill Analysis Method</vt:lpstr>
      <vt:lpstr>Bill Analysis Examples</vt:lpstr>
      <vt:lpstr>Bill Analysis Example #1</vt:lpstr>
      <vt:lpstr>Bill Analysis Example #1</vt:lpstr>
      <vt:lpstr>Bill Analysis Example #1</vt:lpstr>
      <vt:lpstr>Bill Analysis Example #1</vt:lpstr>
      <vt:lpstr>Summary</vt:lpstr>
    </vt:vector>
  </TitlesOfParts>
  <Company>SMS Results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Bill Analysis</dc:title>
  <dc:creator>Kelly Cutchin</dc:creator>
  <cp:lastModifiedBy>Alice Gaston</cp:lastModifiedBy>
  <cp:revision>312</cp:revision>
  <dcterms:created xsi:type="dcterms:W3CDTF">2010-09-16T21:53:09Z</dcterms:created>
  <dcterms:modified xsi:type="dcterms:W3CDTF">2013-02-25T14:41:08Z</dcterms:modified>
</cp:coreProperties>
</file>