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5" r:id="rId1"/>
  </p:sldMasterIdLst>
  <p:notesMasterIdLst>
    <p:notesMasterId r:id="rId33"/>
  </p:notesMasterIdLst>
  <p:handoutMasterIdLst>
    <p:handoutMasterId r:id="rId34"/>
  </p:handoutMasterIdLst>
  <p:sldIdLst>
    <p:sldId id="327" r:id="rId2"/>
    <p:sldId id="326" r:id="rId3"/>
    <p:sldId id="301" r:id="rId4"/>
    <p:sldId id="302" r:id="rId5"/>
    <p:sldId id="303" r:id="rId6"/>
    <p:sldId id="329" r:id="rId7"/>
    <p:sldId id="304" r:id="rId8"/>
    <p:sldId id="305" r:id="rId9"/>
    <p:sldId id="306" r:id="rId10"/>
    <p:sldId id="307" r:id="rId11"/>
    <p:sldId id="308" r:id="rId12"/>
    <p:sldId id="312" r:id="rId13"/>
    <p:sldId id="313" r:id="rId14"/>
    <p:sldId id="309" r:id="rId15"/>
    <p:sldId id="310" r:id="rId16"/>
    <p:sldId id="311" r:id="rId17"/>
    <p:sldId id="314" r:id="rId18"/>
    <p:sldId id="273" r:id="rId19"/>
    <p:sldId id="274" r:id="rId20"/>
    <p:sldId id="275" r:id="rId21"/>
    <p:sldId id="276" r:id="rId22"/>
    <p:sldId id="277" r:id="rId23"/>
    <p:sldId id="318" r:id="rId24"/>
    <p:sldId id="319" r:id="rId25"/>
    <p:sldId id="320" r:id="rId26"/>
    <p:sldId id="321" r:id="rId27"/>
    <p:sldId id="322" r:id="rId28"/>
    <p:sldId id="330" r:id="rId29"/>
    <p:sldId id="331" r:id="rId30"/>
    <p:sldId id="332" r:id="rId31"/>
    <p:sldId id="323" r:id="rId32"/>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ＭＳ Ｐゴシック" charset="-128"/>
        <a:cs typeface="+mn-cs"/>
      </a:defRPr>
    </a:lvl1pPr>
    <a:lvl2pPr marL="457200" algn="l" rtl="0" fontAlgn="base">
      <a:spcBef>
        <a:spcPct val="0"/>
      </a:spcBef>
      <a:spcAft>
        <a:spcPct val="0"/>
      </a:spcAft>
      <a:defRPr kern="1200">
        <a:solidFill>
          <a:schemeClr val="tx1"/>
        </a:solidFill>
        <a:latin typeface="Arial" charset="0"/>
        <a:ea typeface="ＭＳ Ｐゴシック" charset="-128"/>
        <a:cs typeface="+mn-cs"/>
      </a:defRPr>
    </a:lvl2pPr>
    <a:lvl3pPr marL="914400" algn="l" rtl="0" fontAlgn="base">
      <a:spcBef>
        <a:spcPct val="0"/>
      </a:spcBef>
      <a:spcAft>
        <a:spcPct val="0"/>
      </a:spcAft>
      <a:defRPr kern="1200">
        <a:solidFill>
          <a:schemeClr val="tx1"/>
        </a:solidFill>
        <a:latin typeface="Arial" charset="0"/>
        <a:ea typeface="ＭＳ Ｐゴシック" charset="-128"/>
        <a:cs typeface="+mn-cs"/>
      </a:defRPr>
    </a:lvl3pPr>
    <a:lvl4pPr marL="1371600" algn="l" rtl="0" fontAlgn="base">
      <a:spcBef>
        <a:spcPct val="0"/>
      </a:spcBef>
      <a:spcAft>
        <a:spcPct val="0"/>
      </a:spcAft>
      <a:defRPr kern="1200">
        <a:solidFill>
          <a:schemeClr val="tx1"/>
        </a:solidFill>
        <a:latin typeface="Arial" charset="0"/>
        <a:ea typeface="ＭＳ Ｐゴシック" charset="-128"/>
        <a:cs typeface="+mn-cs"/>
      </a:defRPr>
    </a:lvl4pPr>
    <a:lvl5pPr marL="1828800" algn="l"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0066"/>
    <a:srgbClr val="333333"/>
    <a:srgbClr val="E8AB01"/>
    <a:srgbClr val="FFA805"/>
    <a:srgbClr val="005BAB"/>
    <a:srgbClr val="FF6244"/>
    <a:srgbClr val="6FB5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88" autoAdjust="0"/>
    <p:restoredTop sz="82418" autoAdjust="0"/>
  </p:normalViewPr>
  <p:slideViewPr>
    <p:cSldViewPr>
      <p:cViewPr>
        <p:scale>
          <a:sx n="60" d="100"/>
          <a:sy n="60" d="100"/>
        </p:scale>
        <p:origin x="-1656" y="-3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56"/>
    </p:cViewPr>
  </p:sorterViewPr>
  <p:notesViewPr>
    <p:cSldViewPr>
      <p:cViewPr>
        <p:scale>
          <a:sx n="100" d="100"/>
          <a:sy n="100" d="100"/>
        </p:scale>
        <p:origin x="-1404" y="204"/>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0FD5D46-6D49-034D-91B9-3841AD1A16BD}" type="doc">
      <dgm:prSet loTypeId="urn:microsoft.com/office/officeart/2005/8/layout/process5" loCatId="process" qsTypeId="urn:microsoft.com/office/officeart/2005/8/quickstyle/simple4" qsCatId="simple" csTypeId="urn:microsoft.com/office/officeart/2005/8/colors/accent2_5" csCatId="accent2" phldr="1"/>
      <dgm:spPr/>
      <dgm:t>
        <a:bodyPr/>
        <a:lstStyle/>
        <a:p>
          <a:endParaRPr lang="en-US"/>
        </a:p>
      </dgm:t>
    </dgm:pt>
    <dgm:pt modelId="{B855D192-8887-BC4E-A056-982B4C3857D1}">
      <dgm:prSet phldrT="[Text]" custT="1"/>
      <dgm:spPr>
        <a:solidFill>
          <a:srgbClr val="6B9EC6">
            <a:alpha val="90000"/>
          </a:srgbClr>
        </a:solidFill>
      </dgm:spPr>
      <dgm:t>
        <a:bodyPr/>
        <a:lstStyle/>
        <a:p>
          <a:r>
            <a:rPr lang="en-US" sz="1200" dirty="0" err="1" smtClean="0"/>
            <a:t>Wx</a:t>
          </a:r>
          <a:r>
            <a:rPr lang="en-US" sz="1200" dirty="0" smtClean="0"/>
            <a:t> Program Promotion and Client Recruitment</a:t>
          </a:r>
          <a:endParaRPr lang="en-US" sz="1200" dirty="0"/>
        </a:p>
      </dgm:t>
    </dgm:pt>
    <dgm:pt modelId="{E494836F-9417-0B46-A3F3-5DB2E2F901C5}" type="parTrans" cxnId="{9B8C93D9-48D7-3D49-B2C9-F8719B0C863E}">
      <dgm:prSet/>
      <dgm:spPr/>
      <dgm:t>
        <a:bodyPr/>
        <a:lstStyle/>
        <a:p>
          <a:endParaRPr lang="en-US"/>
        </a:p>
      </dgm:t>
    </dgm:pt>
    <dgm:pt modelId="{E057CAD2-ADDF-6541-BA58-7FFAEF70BAD6}" type="sibTrans" cxnId="{9B8C93D9-48D7-3D49-B2C9-F8719B0C863E}">
      <dgm:prSet/>
      <dgm:spPr>
        <a:solidFill>
          <a:srgbClr val="6B9EC6"/>
        </a:solidFill>
      </dgm:spPr>
      <dgm:t>
        <a:bodyPr/>
        <a:lstStyle/>
        <a:p>
          <a:endParaRPr lang="en-US"/>
        </a:p>
      </dgm:t>
    </dgm:pt>
    <dgm:pt modelId="{CE6397F2-5C95-C44F-B5E6-4B3FEBAAF6C2}">
      <dgm:prSet phldrT="[Text]" custT="1"/>
      <dgm:spPr>
        <a:solidFill>
          <a:srgbClr val="6B9EC6">
            <a:alpha val="85556"/>
          </a:srgbClr>
        </a:solidFill>
      </dgm:spPr>
      <dgm:t>
        <a:bodyPr/>
        <a:lstStyle/>
        <a:p>
          <a:r>
            <a:rPr lang="en-US" sz="1200" dirty="0" err="1" smtClean="0"/>
            <a:t>Wx</a:t>
          </a:r>
          <a:r>
            <a:rPr lang="en-US" sz="1200" dirty="0" smtClean="0"/>
            <a:t> Program Intake and Eligibility Determination</a:t>
          </a:r>
          <a:endParaRPr lang="en-US" sz="1200" dirty="0"/>
        </a:p>
      </dgm:t>
    </dgm:pt>
    <dgm:pt modelId="{60F7711D-6271-1A47-B691-3341D21E2D5B}" type="parTrans" cxnId="{21AF41D2-96B4-404C-899E-02124DA75534}">
      <dgm:prSet/>
      <dgm:spPr/>
      <dgm:t>
        <a:bodyPr/>
        <a:lstStyle/>
        <a:p>
          <a:endParaRPr lang="en-US"/>
        </a:p>
      </dgm:t>
    </dgm:pt>
    <dgm:pt modelId="{28A1133A-9D0F-544F-83A1-CB00EAD28196}" type="sibTrans" cxnId="{21AF41D2-96B4-404C-899E-02124DA75534}">
      <dgm:prSet/>
      <dgm:spPr>
        <a:solidFill>
          <a:srgbClr val="6B9EC6"/>
        </a:solidFill>
      </dgm:spPr>
      <dgm:t>
        <a:bodyPr/>
        <a:lstStyle/>
        <a:p>
          <a:endParaRPr lang="en-US"/>
        </a:p>
      </dgm:t>
    </dgm:pt>
    <dgm:pt modelId="{4C47AF3B-F469-9E43-BD82-BADF0079B446}">
      <dgm:prSet phldrT="[Text]" custT="1"/>
      <dgm:spPr>
        <a:solidFill>
          <a:srgbClr val="6B9EC6"/>
        </a:solidFill>
      </dgm:spPr>
      <dgm:t>
        <a:bodyPr/>
        <a:lstStyle/>
        <a:p>
          <a:r>
            <a:rPr lang="en-US" sz="1200" dirty="0" smtClean="0"/>
            <a:t>Applicant Selection and Preparation</a:t>
          </a:r>
          <a:endParaRPr lang="en-US" sz="1200" dirty="0"/>
        </a:p>
      </dgm:t>
    </dgm:pt>
    <dgm:pt modelId="{61E4AC3F-A97B-B245-8B72-786EFC9F9C41}" type="parTrans" cxnId="{01792665-86D2-4144-8F6B-6C3A9725319F}">
      <dgm:prSet/>
      <dgm:spPr/>
      <dgm:t>
        <a:bodyPr/>
        <a:lstStyle/>
        <a:p>
          <a:endParaRPr lang="en-US"/>
        </a:p>
      </dgm:t>
    </dgm:pt>
    <dgm:pt modelId="{0D70B13E-49BF-BB49-A71A-1710B7E29230}" type="sibTrans" cxnId="{01792665-86D2-4144-8F6B-6C3A9725319F}">
      <dgm:prSet/>
      <dgm:spPr>
        <a:solidFill>
          <a:srgbClr val="6B9EC6"/>
        </a:solidFill>
      </dgm:spPr>
      <dgm:t>
        <a:bodyPr/>
        <a:lstStyle/>
        <a:p>
          <a:endParaRPr lang="en-US"/>
        </a:p>
      </dgm:t>
    </dgm:pt>
    <dgm:pt modelId="{000A6C00-0F67-8641-B1E8-619566C099A7}">
      <dgm:prSet phldrT="[Text]" custT="1"/>
      <dgm:spPr>
        <a:solidFill>
          <a:srgbClr val="6B9EC6"/>
        </a:solidFill>
      </dgm:spPr>
      <dgm:t>
        <a:bodyPr/>
        <a:lstStyle/>
        <a:p>
          <a:r>
            <a:rPr lang="en-US" sz="1200" dirty="0" smtClean="0"/>
            <a:t>Auditor Background Familiarization</a:t>
          </a:r>
          <a:endParaRPr lang="en-US" sz="1200" dirty="0"/>
        </a:p>
      </dgm:t>
    </dgm:pt>
    <dgm:pt modelId="{CC77DB75-E10A-9C40-A88C-8897DFBE5ECE}" type="parTrans" cxnId="{F1F50611-F31C-8B4D-BF26-B2C072852227}">
      <dgm:prSet/>
      <dgm:spPr/>
      <dgm:t>
        <a:bodyPr/>
        <a:lstStyle/>
        <a:p>
          <a:endParaRPr lang="en-US"/>
        </a:p>
      </dgm:t>
    </dgm:pt>
    <dgm:pt modelId="{9C351E26-9F22-9344-BED5-950557971947}" type="sibTrans" cxnId="{F1F50611-F31C-8B4D-BF26-B2C072852227}">
      <dgm:prSet/>
      <dgm:spPr>
        <a:solidFill>
          <a:srgbClr val="6B9EC6">
            <a:alpha val="80000"/>
          </a:srgbClr>
        </a:solidFill>
      </dgm:spPr>
      <dgm:t>
        <a:bodyPr/>
        <a:lstStyle/>
        <a:p>
          <a:endParaRPr lang="en-US"/>
        </a:p>
      </dgm:t>
    </dgm:pt>
    <dgm:pt modelId="{3DD0ED8C-D8A1-644A-9075-7935D09C2EF6}">
      <dgm:prSet phldrT="[Text]" custT="1"/>
      <dgm:spPr>
        <a:solidFill>
          <a:srgbClr val="6B9EC6">
            <a:alpha val="75000"/>
          </a:srgbClr>
        </a:solidFill>
      </dgm:spPr>
      <dgm:t>
        <a:bodyPr/>
        <a:lstStyle/>
        <a:p>
          <a:r>
            <a:rPr lang="en-US" sz="1200" dirty="0" smtClean="0"/>
            <a:t>Initial Site Visit – Auditor Conducts  Energy Audit, H&amp;S Testing, etc.</a:t>
          </a:r>
          <a:endParaRPr lang="en-US" sz="1200" dirty="0"/>
        </a:p>
      </dgm:t>
    </dgm:pt>
    <dgm:pt modelId="{972B74FC-33A4-4842-B762-9F8FFFB0EFFC}" type="parTrans" cxnId="{BA54079A-6DC3-9347-979F-3AAF5570B863}">
      <dgm:prSet/>
      <dgm:spPr/>
      <dgm:t>
        <a:bodyPr/>
        <a:lstStyle/>
        <a:p>
          <a:endParaRPr lang="en-US"/>
        </a:p>
      </dgm:t>
    </dgm:pt>
    <dgm:pt modelId="{2B64739D-C502-6249-AAD1-41A8BECEF05F}" type="sibTrans" cxnId="{BA54079A-6DC3-9347-979F-3AAF5570B863}">
      <dgm:prSet/>
      <dgm:spPr>
        <a:solidFill>
          <a:srgbClr val="6B9EC6"/>
        </a:solidFill>
      </dgm:spPr>
      <dgm:t>
        <a:bodyPr/>
        <a:lstStyle/>
        <a:p>
          <a:endParaRPr lang="en-US"/>
        </a:p>
      </dgm:t>
    </dgm:pt>
    <dgm:pt modelId="{B22466D9-69E7-7046-A67E-4EE798A7BEA7}">
      <dgm:prSet custT="1"/>
      <dgm:spPr>
        <a:solidFill>
          <a:srgbClr val="6B9EC6">
            <a:alpha val="75000"/>
          </a:srgbClr>
        </a:solidFill>
      </dgm:spPr>
      <dgm:t>
        <a:bodyPr/>
        <a:lstStyle/>
        <a:p>
          <a:r>
            <a:rPr lang="en-US" sz="1200" dirty="0" smtClean="0"/>
            <a:t>Work Scope Development</a:t>
          </a:r>
          <a:endParaRPr lang="en-US" sz="1200" dirty="0"/>
        </a:p>
      </dgm:t>
    </dgm:pt>
    <dgm:pt modelId="{42A5AE91-0CFF-A440-AFC9-69298A9A1C02}" type="parTrans" cxnId="{31532770-1150-5C46-9CE5-E9F0101CFBCC}">
      <dgm:prSet/>
      <dgm:spPr/>
      <dgm:t>
        <a:bodyPr/>
        <a:lstStyle/>
        <a:p>
          <a:endParaRPr lang="en-US"/>
        </a:p>
      </dgm:t>
    </dgm:pt>
    <dgm:pt modelId="{22993454-E8E7-874D-A024-A48A89CCB10A}" type="sibTrans" cxnId="{31532770-1150-5C46-9CE5-E9F0101CFBCC}">
      <dgm:prSet/>
      <dgm:spPr>
        <a:solidFill>
          <a:srgbClr val="6B9EC6"/>
        </a:solidFill>
      </dgm:spPr>
      <dgm:t>
        <a:bodyPr/>
        <a:lstStyle/>
        <a:p>
          <a:endParaRPr lang="en-US"/>
        </a:p>
      </dgm:t>
    </dgm:pt>
    <dgm:pt modelId="{5A93FCDC-CF1E-CA40-9DC8-0F2E1A0CBA83}">
      <dgm:prSet custT="1"/>
      <dgm:spPr>
        <a:solidFill>
          <a:srgbClr val="6B9EC6">
            <a:alpha val="75000"/>
          </a:srgbClr>
        </a:solidFill>
      </dgm:spPr>
      <dgm:t>
        <a:bodyPr/>
        <a:lstStyle/>
        <a:p>
          <a:r>
            <a:rPr lang="en-US" sz="1200" dirty="0" smtClean="0"/>
            <a:t>Work Scope Implementation/</a:t>
          </a:r>
          <a:br>
            <a:rPr lang="en-US" sz="1200" dirty="0" smtClean="0"/>
          </a:br>
          <a:r>
            <a:rPr lang="en-US" sz="1200" dirty="0" smtClean="0"/>
            <a:t>Installation</a:t>
          </a:r>
          <a:endParaRPr lang="en-US" sz="1200" dirty="0"/>
        </a:p>
      </dgm:t>
    </dgm:pt>
    <dgm:pt modelId="{27F4C21D-6311-984A-B99A-A62C43FF4747}" type="parTrans" cxnId="{E3CAF85E-7A8D-EC4F-9878-77E180E93180}">
      <dgm:prSet/>
      <dgm:spPr/>
      <dgm:t>
        <a:bodyPr/>
        <a:lstStyle/>
        <a:p>
          <a:endParaRPr lang="en-US"/>
        </a:p>
      </dgm:t>
    </dgm:pt>
    <dgm:pt modelId="{BBFE35AA-E658-2544-BA79-40D26506BDF9}" type="sibTrans" cxnId="{E3CAF85E-7A8D-EC4F-9878-77E180E93180}">
      <dgm:prSet/>
      <dgm:spPr>
        <a:solidFill>
          <a:srgbClr val="6B9EC6"/>
        </a:solidFill>
      </dgm:spPr>
      <dgm:t>
        <a:bodyPr/>
        <a:lstStyle/>
        <a:p>
          <a:endParaRPr lang="en-US"/>
        </a:p>
      </dgm:t>
    </dgm:pt>
    <dgm:pt modelId="{2FF07921-900E-ED41-BD97-5C230CC3CC42}">
      <dgm:prSet custT="1"/>
      <dgm:spPr>
        <a:solidFill>
          <a:srgbClr val="6B9EC6">
            <a:alpha val="75000"/>
          </a:srgbClr>
        </a:solidFill>
      </dgm:spPr>
      <dgm:t>
        <a:bodyPr/>
        <a:lstStyle/>
        <a:p>
          <a:r>
            <a:rPr lang="en-US" sz="1200" dirty="0" smtClean="0"/>
            <a:t>Contractor/Crew Final Inspection</a:t>
          </a:r>
          <a:endParaRPr lang="en-US" sz="1200" dirty="0"/>
        </a:p>
      </dgm:t>
    </dgm:pt>
    <dgm:pt modelId="{32D08D2C-8E9B-EA4B-A907-255E0BD0E8F5}" type="parTrans" cxnId="{23D6BCCE-DBBC-7548-AE1A-6555B8505572}">
      <dgm:prSet/>
      <dgm:spPr/>
      <dgm:t>
        <a:bodyPr/>
        <a:lstStyle/>
        <a:p>
          <a:endParaRPr lang="en-US"/>
        </a:p>
      </dgm:t>
    </dgm:pt>
    <dgm:pt modelId="{C9606BF1-BC6D-1444-8E77-3B5A6782E64A}" type="sibTrans" cxnId="{23D6BCCE-DBBC-7548-AE1A-6555B8505572}">
      <dgm:prSet/>
      <dgm:spPr>
        <a:solidFill>
          <a:srgbClr val="6B9EC6">
            <a:alpha val="50000"/>
          </a:srgbClr>
        </a:solidFill>
      </dgm:spPr>
      <dgm:t>
        <a:bodyPr/>
        <a:lstStyle/>
        <a:p>
          <a:endParaRPr lang="en-US"/>
        </a:p>
      </dgm:t>
    </dgm:pt>
    <dgm:pt modelId="{E78174D9-11E0-2944-89F3-0D88AC6ACC97}">
      <dgm:prSet custT="1"/>
      <dgm:spPr>
        <a:solidFill>
          <a:srgbClr val="6B9EC6">
            <a:alpha val="50000"/>
          </a:srgbClr>
        </a:solidFill>
      </dgm:spPr>
      <dgm:t>
        <a:bodyPr/>
        <a:lstStyle/>
        <a:p>
          <a:r>
            <a:rPr lang="en-US" sz="1200" dirty="0" smtClean="0"/>
            <a:t>Agency Final Inspection</a:t>
          </a:r>
          <a:endParaRPr lang="en-US" sz="1200" dirty="0"/>
        </a:p>
      </dgm:t>
    </dgm:pt>
    <dgm:pt modelId="{4E96AD13-9B63-2B45-AAAD-E0A009343334}" type="parTrans" cxnId="{A1F016E2-FD3B-B641-8588-64181A67C93B}">
      <dgm:prSet/>
      <dgm:spPr/>
      <dgm:t>
        <a:bodyPr/>
        <a:lstStyle/>
        <a:p>
          <a:endParaRPr lang="en-US"/>
        </a:p>
      </dgm:t>
    </dgm:pt>
    <dgm:pt modelId="{7226A532-AE3D-E240-A91F-C7FCA290CF39}" type="sibTrans" cxnId="{A1F016E2-FD3B-B641-8588-64181A67C93B}">
      <dgm:prSet/>
      <dgm:spPr>
        <a:solidFill>
          <a:srgbClr val="6B9EC6">
            <a:alpha val="50000"/>
          </a:srgbClr>
        </a:solidFill>
      </dgm:spPr>
      <dgm:t>
        <a:bodyPr/>
        <a:lstStyle/>
        <a:p>
          <a:endParaRPr lang="en-US"/>
        </a:p>
      </dgm:t>
    </dgm:pt>
    <dgm:pt modelId="{D0AD9B41-EE23-AE41-BF43-D79BBE871F33}">
      <dgm:prSet custT="1"/>
      <dgm:spPr>
        <a:solidFill>
          <a:srgbClr val="6B9EC6">
            <a:alpha val="50000"/>
          </a:srgbClr>
        </a:solidFill>
      </dgm:spPr>
      <dgm:t>
        <a:bodyPr/>
        <a:lstStyle/>
        <a:p>
          <a:r>
            <a:rPr lang="en-US" sz="1200" dirty="0" smtClean="0"/>
            <a:t>Client Follow-Up</a:t>
          </a:r>
          <a:endParaRPr lang="en-US" sz="1200" dirty="0"/>
        </a:p>
      </dgm:t>
    </dgm:pt>
    <dgm:pt modelId="{91E0CDF8-6BB8-7647-BB2E-0E1B97F5D4F4}" type="parTrans" cxnId="{0662A5AF-5A07-0846-B40B-E2CA8354439E}">
      <dgm:prSet/>
      <dgm:spPr/>
      <dgm:t>
        <a:bodyPr/>
        <a:lstStyle/>
        <a:p>
          <a:endParaRPr lang="en-US"/>
        </a:p>
      </dgm:t>
    </dgm:pt>
    <dgm:pt modelId="{5896B44C-255E-BA47-BF5F-6025EE1BDDF5}" type="sibTrans" cxnId="{0662A5AF-5A07-0846-B40B-E2CA8354439E}">
      <dgm:prSet/>
      <dgm:spPr/>
      <dgm:t>
        <a:bodyPr/>
        <a:lstStyle/>
        <a:p>
          <a:endParaRPr lang="en-US"/>
        </a:p>
      </dgm:t>
    </dgm:pt>
    <dgm:pt modelId="{7EF72456-9038-D245-845A-1AFA9D70FC27}" type="pres">
      <dgm:prSet presAssocID="{00FD5D46-6D49-034D-91B9-3841AD1A16BD}" presName="diagram" presStyleCnt="0">
        <dgm:presLayoutVars>
          <dgm:dir/>
          <dgm:resizeHandles val="exact"/>
        </dgm:presLayoutVars>
      </dgm:prSet>
      <dgm:spPr/>
      <dgm:t>
        <a:bodyPr/>
        <a:lstStyle/>
        <a:p>
          <a:endParaRPr lang="en-US"/>
        </a:p>
      </dgm:t>
    </dgm:pt>
    <dgm:pt modelId="{BFB30F34-7E6E-E446-9AB9-1C206E4E646F}" type="pres">
      <dgm:prSet presAssocID="{B855D192-8887-BC4E-A056-982B4C3857D1}" presName="node" presStyleLbl="node1" presStyleIdx="0" presStyleCnt="10">
        <dgm:presLayoutVars>
          <dgm:bulletEnabled val="1"/>
        </dgm:presLayoutVars>
      </dgm:prSet>
      <dgm:spPr/>
      <dgm:t>
        <a:bodyPr/>
        <a:lstStyle/>
        <a:p>
          <a:endParaRPr lang="en-US"/>
        </a:p>
      </dgm:t>
    </dgm:pt>
    <dgm:pt modelId="{54164637-5685-2042-A512-C67810082D7A}" type="pres">
      <dgm:prSet presAssocID="{E057CAD2-ADDF-6541-BA58-7FFAEF70BAD6}" presName="sibTrans" presStyleLbl="sibTrans2D1" presStyleIdx="0" presStyleCnt="9"/>
      <dgm:spPr/>
      <dgm:t>
        <a:bodyPr/>
        <a:lstStyle/>
        <a:p>
          <a:endParaRPr lang="en-US"/>
        </a:p>
      </dgm:t>
    </dgm:pt>
    <dgm:pt modelId="{88840904-9753-3649-9221-AF5FA38BB0E2}" type="pres">
      <dgm:prSet presAssocID="{E057CAD2-ADDF-6541-BA58-7FFAEF70BAD6}" presName="connectorText" presStyleLbl="sibTrans2D1" presStyleIdx="0" presStyleCnt="9"/>
      <dgm:spPr/>
      <dgm:t>
        <a:bodyPr/>
        <a:lstStyle/>
        <a:p>
          <a:endParaRPr lang="en-US"/>
        </a:p>
      </dgm:t>
    </dgm:pt>
    <dgm:pt modelId="{5DC5AB85-FA59-1946-A2B7-E46842CDB858}" type="pres">
      <dgm:prSet presAssocID="{CE6397F2-5C95-C44F-B5E6-4B3FEBAAF6C2}" presName="node" presStyleLbl="node1" presStyleIdx="1" presStyleCnt="10">
        <dgm:presLayoutVars>
          <dgm:bulletEnabled val="1"/>
        </dgm:presLayoutVars>
      </dgm:prSet>
      <dgm:spPr/>
      <dgm:t>
        <a:bodyPr/>
        <a:lstStyle/>
        <a:p>
          <a:endParaRPr lang="en-US"/>
        </a:p>
      </dgm:t>
    </dgm:pt>
    <dgm:pt modelId="{57799A38-1FB4-3F46-8FC6-1FC392B01C77}" type="pres">
      <dgm:prSet presAssocID="{28A1133A-9D0F-544F-83A1-CB00EAD28196}" presName="sibTrans" presStyleLbl="sibTrans2D1" presStyleIdx="1" presStyleCnt="9"/>
      <dgm:spPr/>
      <dgm:t>
        <a:bodyPr/>
        <a:lstStyle/>
        <a:p>
          <a:endParaRPr lang="en-US"/>
        </a:p>
      </dgm:t>
    </dgm:pt>
    <dgm:pt modelId="{D636256C-1238-C24E-8649-2BB75274062C}" type="pres">
      <dgm:prSet presAssocID="{28A1133A-9D0F-544F-83A1-CB00EAD28196}" presName="connectorText" presStyleLbl="sibTrans2D1" presStyleIdx="1" presStyleCnt="9"/>
      <dgm:spPr/>
      <dgm:t>
        <a:bodyPr/>
        <a:lstStyle/>
        <a:p>
          <a:endParaRPr lang="en-US"/>
        </a:p>
      </dgm:t>
    </dgm:pt>
    <dgm:pt modelId="{017F7D44-51DB-BC4E-9220-8F156F7FD640}" type="pres">
      <dgm:prSet presAssocID="{4C47AF3B-F469-9E43-BD82-BADF0079B446}" presName="node" presStyleLbl="node1" presStyleIdx="2" presStyleCnt="10">
        <dgm:presLayoutVars>
          <dgm:bulletEnabled val="1"/>
        </dgm:presLayoutVars>
      </dgm:prSet>
      <dgm:spPr/>
      <dgm:t>
        <a:bodyPr/>
        <a:lstStyle/>
        <a:p>
          <a:endParaRPr lang="en-US"/>
        </a:p>
      </dgm:t>
    </dgm:pt>
    <dgm:pt modelId="{CDD6FFC3-B970-6C43-ACA2-E70C591B423E}" type="pres">
      <dgm:prSet presAssocID="{0D70B13E-49BF-BB49-A71A-1710B7E29230}" presName="sibTrans" presStyleLbl="sibTrans2D1" presStyleIdx="2" presStyleCnt="9"/>
      <dgm:spPr/>
      <dgm:t>
        <a:bodyPr/>
        <a:lstStyle/>
        <a:p>
          <a:endParaRPr lang="en-US"/>
        </a:p>
      </dgm:t>
    </dgm:pt>
    <dgm:pt modelId="{F4014F19-78F0-5747-869D-3063380EF464}" type="pres">
      <dgm:prSet presAssocID="{0D70B13E-49BF-BB49-A71A-1710B7E29230}" presName="connectorText" presStyleLbl="sibTrans2D1" presStyleIdx="2" presStyleCnt="9"/>
      <dgm:spPr/>
      <dgm:t>
        <a:bodyPr/>
        <a:lstStyle/>
        <a:p>
          <a:endParaRPr lang="en-US"/>
        </a:p>
      </dgm:t>
    </dgm:pt>
    <dgm:pt modelId="{2B5A40A0-3FDE-C443-979B-8C5CFB496D95}" type="pres">
      <dgm:prSet presAssocID="{000A6C00-0F67-8641-B1E8-619566C099A7}" presName="node" presStyleLbl="node1" presStyleIdx="3" presStyleCnt="10">
        <dgm:presLayoutVars>
          <dgm:bulletEnabled val="1"/>
        </dgm:presLayoutVars>
      </dgm:prSet>
      <dgm:spPr/>
      <dgm:t>
        <a:bodyPr/>
        <a:lstStyle/>
        <a:p>
          <a:endParaRPr lang="en-US"/>
        </a:p>
      </dgm:t>
    </dgm:pt>
    <dgm:pt modelId="{2E7CE785-80C3-834D-A310-3D684C214EE2}" type="pres">
      <dgm:prSet presAssocID="{9C351E26-9F22-9344-BED5-950557971947}" presName="sibTrans" presStyleLbl="sibTrans2D1" presStyleIdx="3" presStyleCnt="9"/>
      <dgm:spPr/>
      <dgm:t>
        <a:bodyPr/>
        <a:lstStyle/>
        <a:p>
          <a:endParaRPr lang="en-US"/>
        </a:p>
      </dgm:t>
    </dgm:pt>
    <dgm:pt modelId="{B5AEFABB-976B-3247-B1C7-B11CF84A145F}" type="pres">
      <dgm:prSet presAssocID="{9C351E26-9F22-9344-BED5-950557971947}" presName="connectorText" presStyleLbl="sibTrans2D1" presStyleIdx="3" presStyleCnt="9"/>
      <dgm:spPr/>
      <dgm:t>
        <a:bodyPr/>
        <a:lstStyle/>
        <a:p>
          <a:endParaRPr lang="en-US"/>
        </a:p>
      </dgm:t>
    </dgm:pt>
    <dgm:pt modelId="{ABAB4C8B-0B3C-AD49-85BE-9D17EA6DEF02}" type="pres">
      <dgm:prSet presAssocID="{3DD0ED8C-D8A1-644A-9075-7935D09C2EF6}" presName="node" presStyleLbl="node1" presStyleIdx="4" presStyleCnt="10">
        <dgm:presLayoutVars>
          <dgm:bulletEnabled val="1"/>
        </dgm:presLayoutVars>
      </dgm:prSet>
      <dgm:spPr/>
      <dgm:t>
        <a:bodyPr/>
        <a:lstStyle/>
        <a:p>
          <a:endParaRPr lang="en-US"/>
        </a:p>
      </dgm:t>
    </dgm:pt>
    <dgm:pt modelId="{141F6305-CB6D-EC47-95E9-C4405C736514}" type="pres">
      <dgm:prSet presAssocID="{2B64739D-C502-6249-AAD1-41A8BECEF05F}" presName="sibTrans" presStyleLbl="sibTrans2D1" presStyleIdx="4" presStyleCnt="9"/>
      <dgm:spPr/>
      <dgm:t>
        <a:bodyPr/>
        <a:lstStyle/>
        <a:p>
          <a:endParaRPr lang="en-US"/>
        </a:p>
      </dgm:t>
    </dgm:pt>
    <dgm:pt modelId="{041242FB-ECF5-3A41-B19D-5A8949719F7B}" type="pres">
      <dgm:prSet presAssocID="{2B64739D-C502-6249-AAD1-41A8BECEF05F}" presName="connectorText" presStyleLbl="sibTrans2D1" presStyleIdx="4" presStyleCnt="9"/>
      <dgm:spPr/>
      <dgm:t>
        <a:bodyPr/>
        <a:lstStyle/>
        <a:p>
          <a:endParaRPr lang="en-US"/>
        </a:p>
      </dgm:t>
    </dgm:pt>
    <dgm:pt modelId="{9C076558-6ADF-2B45-BC0B-F8983DAE1BC5}" type="pres">
      <dgm:prSet presAssocID="{B22466D9-69E7-7046-A67E-4EE798A7BEA7}" presName="node" presStyleLbl="node1" presStyleIdx="5" presStyleCnt="10">
        <dgm:presLayoutVars>
          <dgm:bulletEnabled val="1"/>
        </dgm:presLayoutVars>
      </dgm:prSet>
      <dgm:spPr/>
      <dgm:t>
        <a:bodyPr/>
        <a:lstStyle/>
        <a:p>
          <a:endParaRPr lang="en-US"/>
        </a:p>
      </dgm:t>
    </dgm:pt>
    <dgm:pt modelId="{DBCA12CB-4F2A-AC4D-924B-F8DA3CADC0CA}" type="pres">
      <dgm:prSet presAssocID="{22993454-E8E7-874D-A024-A48A89CCB10A}" presName="sibTrans" presStyleLbl="sibTrans2D1" presStyleIdx="5" presStyleCnt="9"/>
      <dgm:spPr/>
      <dgm:t>
        <a:bodyPr/>
        <a:lstStyle/>
        <a:p>
          <a:endParaRPr lang="en-US"/>
        </a:p>
      </dgm:t>
    </dgm:pt>
    <dgm:pt modelId="{7635DE9C-D69A-8C4E-BC13-B3ACC1CE0547}" type="pres">
      <dgm:prSet presAssocID="{22993454-E8E7-874D-A024-A48A89CCB10A}" presName="connectorText" presStyleLbl="sibTrans2D1" presStyleIdx="5" presStyleCnt="9"/>
      <dgm:spPr/>
      <dgm:t>
        <a:bodyPr/>
        <a:lstStyle/>
        <a:p>
          <a:endParaRPr lang="en-US"/>
        </a:p>
      </dgm:t>
    </dgm:pt>
    <dgm:pt modelId="{93227772-6CC2-8444-BE7F-8D0E0CE381F5}" type="pres">
      <dgm:prSet presAssocID="{5A93FCDC-CF1E-CA40-9DC8-0F2E1A0CBA83}" presName="node" presStyleLbl="node1" presStyleIdx="6" presStyleCnt="10">
        <dgm:presLayoutVars>
          <dgm:bulletEnabled val="1"/>
        </dgm:presLayoutVars>
      </dgm:prSet>
      <dgm:spPr/>
      <dgm:t>
        <a:bodyPr/>
        <a:lstStyle/>
        <a:p>
          <a:endParaRPr lang="en-US"/>
        </a:p>
      </dgm:t>
    </dgm:pt>
    <dgm:pt modelId="{3CF20E32-45FF-7742-B2C0-A61A45ABBEC7}" type="pres">
      <dgm:prSet presAssocID="{BBFE35AA-E658-2544-BA79-40D26506BDF9}" presName="sibTrans" presStyleLbl="sibTrans2D1" presStyleIdx="6" presStyleCnt="9"/>
      <dgm:spPr/>
      <dgm:t>
        <a:bodyPr/>
        <a:lstStyle/>
        <a:p>
          <a:endParaRPr lang="en-US"/>
        </a:p>
      </dgm:t>
    </dgm:pt>
    <dgm:pt modelId="{BD72956F-925F-9442-9577-B3EE752E8DB5}" type="pres">
      <dgm:prSet presAssocID="{BBFE35AA-E658-2544-BA79-40D26506BDF9}" presName="connectorText" presStyleLbl="sibTrans2D1" presStyleIdx="6" presStyleCnt="9"/>
      <dgm:spPr/>
      <dgm:t>
        <a:bodyPr/>
        <a:lstStyle/>
        <a:p>
          <a:endParaRPr lang="en-US"/>
        </a:p>
      </dgm:t>
    </dgm:pt>
    <dgm:pt modelId="{4A728AAB-48C8-C042-BCA7-1B5DBEAE2C0A}" type="pres">
      <dgm:prSet presAssocID="{2FF07921-900E-ED41-BD97-5C230CC3CC42}" presName="node" presStyleLbl="node1" presStyleIdx="7" presStyleCnt="10">
        <dgm:presLayoutVars>
          <dgm:bulletEnabled val="1"/>
        </dgm:presLayoutVars>
      </dgm:prSet>
      <dgm:spPr/>
      <dgm:t>
        <a:bodyPr/>
        <a:lstStyle/>
        <a:p>
          <a:endParaRPr lang="en-US"/>
        </a:p>
      </dgm:t>
    </dgm:pt>
    <dgm:pt modelId="{315FCF5F-9996-B74A-9AC9-60DD3526129F}" type="pres">
      <dgm:prSet presAssocID="{C9606BF1-BC6D-1444-8E77-3B5A6782E64A}" presName="sibTrans" presStyleLbl="sibTrans2D1" presStyleIdx="7" presStyleCnt="9"/>
      <dgm:spPr/>
      <dgm:t>
        <a:bodyPr/>
        <a:lstStyle/>
        <a:p>
          <a:endParaRPr lang="en-US"/>
        </a:p>
      </dgm:t>
    </dgm:pt>
    <dgm:pt modelId="{37E7E282-9D23-2D49-8F79-AF78DE2E9B90}" type="pres">
      <dgm:prSet presAssocID="{C9606BF1-BC6D-1444-8E77-3B5A6782E64A}" presName="connectorText" presStyleLbl="sibTrans2D1" presStyleIdx="7" presStyleCnt="9"/>
      <dgm:spPr/>
      <dgm:t>
        <a:bodyPr/>
        <a:lstStyle/>
        <a:p>
          <a:endParaRPr lang="en-US"/>
        </a:p>
      </dgm:t>
    </dgm:pt>
    <dgm:pt modelId="{5643091E-B84D-734F-B834-7204F5F10262}" type="pres">
      <dgm:prSet presAssocID="{E78174D9-11E0-2944-89F3-0D88AC6ACC97}" presName="node" presStyleLbl="node1" presStyleIdx="8" presStyleCnt="10">
        <dgm:presLayoutVars>
          <dgm:bulletEnabled val="1"/>
        </dgm:presLayoutVars>
      </dgm:prSet>
      <dgm:spPr/>
      <dgm:t>
        <a:bodyPr/>
        <a:lstStyle/>
        <a:p>
          <a:endParaRPr lang="en-US"/>
        </a:p>
      </dgm:t>
    </dgm:pt>
    <dgm:pt modelId="{4B1CA675-AB4F-1B40-862F-6E1D441F8A8F}" type="pres">
      <dgm:prSet presAssocID="{7226A532-AE3D-E240-A91F-C7FCA290CF39}" presName="sibTrans" presStyleLbl="sibTrans2D1" presStyleIdx="8" presStyleCnt="9"/>
      <dgm:spPr/>
      <dgm:t>
        <a:bodyPr/>
        <a:lstStyle/>
        <a:p>
          <a:endParaRPr lang="en-US"/>
        </a:p>
      </dgm:t>
    </dgm:pt>
    <dgm:pt modelId="{3966EFC2-622E-2B46-9FF2-E5926A1AFC3C}" type="pres">
      <dgm:prSet presAssocID="{7226A532-AE3D-E240-A91F-C7FCA290CF39}" presName="connectorText" presStyleLbl="sibTrans2D1" presStyleIdx="8" presStyleCnt="9"/>
      <dgm:spPr/>
      <dgm:t>
        <a:bodyPr/>
        <a:lstStyle/>
        <a:p>
          <a:endParaRPr lang="en-US"/>
        </a:p>
      </dgm:t>
    </dgm:pt>
    <dgm:pt modelId="{EB1FD79B-5FFF-D14C-AB61-4912B9EABD4B}" type="pres">
      <dgm:prSet presAssocID="{D0AD9B41-EE23-AE41-BF43-D79BBE871F33}" presName="node" presStyleLbl="node1" presStyleIdx="9" presStyleCnt="10">
        <dgm:presLayoutVars>
          <dgm:bulletEnabled val="1"/>
        </dgm:presLayoutVars>
      </dgm:prSet>
      <dgm:spPr/>
      <dgm:t>
        <a:bodyPr/>
        <a:lstStyle/>
        <a:p>
          <a:endParaRPr lang="en-US"/>
        </a:p>
      </dgm:t>
    </dgm:pt>
  </dgm:ptLst>
  <dgm:cxnLst>
    <dgm:cxn modelId="{01792665-86D2-4144-8F6B-6C3A9725319F}" srcId="{00FD5D46-6D49-034D-91B9-3841AD1A16BD}" destId="{4C47AF3B-F469-9E43-BD82-BADF0079B446}" srcOrd="2" destOrd="0" parTransId="{61E4AC3F-A97B-B245-8B72-786EFC9F9C41}" sibTransId="{0D70B13E-49BF-BB49-A71A-1710B7E29230}"/>
    <dgm:cxn modelId="{21AF41D2-96B4-404C-899E-02124DA75534}" srcId="{00FD5D46-6D49-034D-91B9-3841AD1A16BD}" destId="{CE6397F2-5C95-C44F-B5E6-4B3FEBAAF6C2}" srcOrd="1" destOrd="0" parTransId="{60F7711D-6271-1A47-B691-3341D21E2D5B}" sibTransId="{28A1133A-9D0F-544F-83A1-CB00EAD28196}"/>
    <dgm:cxn modelId="{23D6BCCE-DBBC-7548-AE1A-6555B8505572}" srcId="{00FD5D46-6D49-034D-91B9-3841AD1A16BD}" destId="{2FF07921-900E-ED41-BD97-5C230CC3CC42}" srcOrd="7" destOrd="0" parTransId="{32D08D2C-8E9B-EA4B-A907-255E0BD0E8F5}" sibTransId="{C9606BF1-BC6D-1444-8E77-3B5A6782E64A}"/>
    <dgm:cxn modelId="{722BA898-803B-4F2C-B2A6-2CB9408F7D2E}" type="presOf" srcId="{B855D192-8887-BC4E-A056-982B4C3857D1}" destId="{BFB30F34-7E6E-E446-9AB9-1C206E4E646F}" srcOrd="0" destOrd="0" presId="urn:microsoft.com/office/officeart/2005/8/layout/process5"/>
    <dgm:cxn modelId="{CD547C26-E6B2-4D8A-A2FB-1E304C2E3E83}" type="presOf" srcId="{E057CAD2-ADDF-6541-BA58-7FFAEF70BAD6}" destId="{88840904-9753-3649-9221-AF5FA38BB0E2}" srcOrd="1" destOrd="0" presId="urn:microsoft.com/office/officeart/2005/8/layout/process5"/>
    <dgm:cxn modelId="{4DF6DD15-6E7C-4FCB-A0EC-0B7B9210C718}" type="presOf" srcId="{000A6C00-0F67-8641-B1E8-619566C099A7}" destId="{2B5A40A0-3FDE-C443-979B-8C5CFB496D95}" srcOrd="0" destOrd="0" presId="urn:microsoft.com/office/officeart/2005/8/layout/process5"/>
    <dgm:cxn modelId="{61D161B0-6439-404D-BE82-D7E2DA235A56}" type="presOf" srcId="{4C47AF3B-F469-9E43-BD82-BADF0079B446}" destId="{017F7D44-51DB-BC4E-9220-8F156F7FD640}" srcOrd="0" destOrd="0" presId="urn:microsoft.com/office/officeart/2005/8/layout/process5"/>
    <dgm:cxn modelId="{3B619236-E8A1-49E1-8A9D-B46134E24D7C}" type="presOf" srcId="{C9606BF1-BC6D-1444-8E77-3B5A6782E64A}" destId="{315FCF5F-9996-B74A-9AC9-60DD3526129F}" srcOrd="0" destOrd="0" presId="urn:microsoft.com/office/officeart/2005/8/layout/process5"/>
    <dgm:cxn modelId="{7DC19B7E-203A-442F-A8C3-227C30896737}" type="presOf" srcId="{BBFE35AA-E658-2544-BA79-40D26506BDF9}" destId="{BD72956F-925F-9442-9577-B3EE752E8DB5}" srcOrd="1" destOrd="0" presId="urn:microsoft.com/office/officeart/2005/8/layout/process5"/>
    <dgm:cxn modelId="{7651CADC-1592-4CB1-9171-E6E62E36F088}" type="presOf" srcId="{2FF07921-900E-ED41-BD97-5C230CC3CC42}" destId="{4A728AAB-48C8-C042-BCA7-1B5DBEAE2C0A}" srcOrd="0" destOrd="0" presId="urn:microsoft.com/office/officeart/2005/8/layout/process5"/>
    <dgm:cxn modelId="{413796CC-DA34-42E7-B9FB-562B8EC4E840}" type="presOf" srcId="{3DD0ED8C-D8A1-644A-9075-7935D09C2EF6}" destId="{ABAB4C8B-0B3C-AD49-85BE-9D17EA6DEF02}" srcOrd="0" destOrd="0" presId="urn:microsoft.com/office/officeart/2005/8/layout/process5"/>
    <dgm:cxn modelId="{5F571CDE-8C0B-4269-9432-D75D92BB68D1}" type="presOf" srcId="{E057CAD2-ADDF-6541-BA58-7FFAEF70BAD6}" destId="{54164637-5685-2042-A512-C67810082D7A}" srcOrd="0" destOrd="0" presId="urn:microsoft.com/office/officeart/2005/8/layout/process5"/>
    <dgm:cxn modelId="{186C4427-3203-4673-9602-BB593F462B02}" type="presOf" srcId="{C9606BF1-BC6D-1444-8E77-3B5A6782E64A}" destId="{37E7E282-9D23-2D49-8F79-AF78DE2E9B90}" srcOrd="1" destOrd="0" presId="urn:microsoft.com/office/officeart/2005/8/layout/process5"/>
    <dgm:cxn modelId="{5F448F7F-F040-4FEA-B1D1-EA94CF53966F}" type="presOf" srcId="{28A1133A-9D0F-544F-83A1-CB00EAD28196}" destId="{D636256C-1238-C24E-8649-2BB75274062C}" srcOrd="1" destOrd="0" presId="urn:microsoft.com/office/officeart/2005/8/layout/process5"/>
    <dgm:cxn modelId="{2A668601-0587-439B-B222-9E65BB4E5157}" type="presOf" srcId="{00FD5D46-6D49-034D-91B9-3841AD1A16BD}" destId="{7EF72456-9038-D245-845A-1AFA9D70FC27}" srcOrd="0" destOrd="0" presId="urn:microsoft.com/office/officeart/2005/8/layout/process5"/>
    <dgm:cxn modelId="{23546681-79C4-4785-9DA6-66071DE514B9}" type="presOf" srcId="{BBFE35AA-E658-2544-BA79-40D26506BDF9}" destId="{3CF20E32-45FF-7742-B2C0-A61A45ABBEC7}" srcOrd="0" destOrd="0" presId="urn:microsoft.com/office/officeart/2005/8/layout/process5"/>
    <dgm:cxn modelId="{0662A5AF-5A07-0846-B40B-E2CA8354439E}" srcId="{00FD5D46-6D49-034D-91B9-3841AD1A16BD}" destId="{D0AD9B41-EE23-AE41-BF43-D79BBE871F33}" srcOrd="9" destOrd="0" parTransId="{91E0CDF8-6BB8-7647-BB2E-0E1B97F5D4F4}" sibTransId="{5896B44C-255E-BA47-BF5F-6025EE1BDDF5}"/>
    <dgm:cxn modelId="{BA54079A-6DC3-9347-979F-3AAF5570B863}" srcId="{00FD5D46-6D49-034D-91B9-3841AD1A16BD}" destId="{3DD0ED8C-D8A1-644A-9075-7935D09C2EF6}" srcOrd="4" destOrd="0" parTransId="{972B74FC-33A4-4842-B762-9F8FFFB0EFFC}" sibTransId="{2B64739D-C502-6249-AAD1-41A8BECEF05F}"/>
    <dgm:cxn modelId="{9B8C93D9-48D7-3D49-B2C9-F8719B0C863E}" srcId="{00FD5D46-6D49-034D-91B9-3841AD1A16BD}" destId="{B855D192-8887-BC4E-A056-982B4C3857D1}" srcOrd="0" destOrd="0" parTransId="{E494836F-9417-0B46-A3F3-5DB2E2F901C5}" sibTransId="{E057CAD2-ADDF-6541-BA58-7FFAEF70BAD6}"/>
    <dgm:cxn modelId="{166FE5AE-DB86-4146-847C-6D3A7EF86FEA}" type="presOf" srcId="{E78174D9-11E0-2944-89F3-0D88AC6ACC97}" destId="{5643091E-B84D-734F-B834-7204F5F10262}" srcOrd="0" destOrd="0" presId="urn:microsoft.com/office/officeart/2005/8/layout/process5"/>
    <dgm:cxn modelId="{2F2DCF73-774B-47D1-B1CD-8E204B2FAE73}" type="presOf" srcId="{B22466D9-69E7-7046-A67E-4EE798A7BEA7}" destId="{9C076558-6ADF-2B45-BC0B-F8983DAE1BC5}" srcOrd="0" destOrd="0" presId="urn:microsoft.com/office/officeart/2005/8/layout/process5"/>
    <dgm:cxn modelId="{5C462D6D-177C-4C27-BF67-BF37099CBCB9}" type="presOf" srcId="{28A1133A-9D0F-544F-83A1-CB00EAD28196}" destId="{57799A38-1FB4-3F46-8FC6-1FC392B01C77}" srcOrd="0" destOrd="0" presId="urn:microsoft.com/office/officeart/2005/8/layout/process5"/>
    <dgm:cxn modelId="{4641E735-B211-4DE5-B194-CC734CF264B3}" type="presOf" srcId="{7226A532-AE3D-E240-A91F-C7FCA290CF39}" destId="{4B1CA675-AB4F-1B40-862F-6E1D441F8A8F}" srcOrd="0" destOrd="0" presId="urn:microsoft.com/office/officeart/2005/8/layout/process5"/>
    <dgm:cxn modelId="{2E619933-C523-4F37-A13E-845FCF42C2D7}" type="presOf" srcId="{5A93FCDC-CF1E-CA40-9DC8-0F2E1A0CBA83}" destId="{93227772-6CC2-8444-BE7F-8D0E0CE381F5}" srcOrd="0" destOrd="0" presId="urn:microsoft.com/office/officeart/2005/8/layout/process5"/>
    <dgm:cxn modelId="{A1F016E2-FD3B-B641-8588-64181A67C93B}" srcId="{00FD5D46-6D49-034D-91B9-3841AD1A16BD}" destId="{E78174D9-11E0-2944-89F3-0D88AC6ACC97}" srcOrd="8" destOrd="0" parTransId="{4E96AD13-9B63-2B45-AAAD-E0A009343334}" sibTransId="{7226A532-AE3D-E240-A91F-C7FCA290CF39}"/>
    <dgm:cxn modelId="{A5216DCE-945B-4991-ACBE-1601392219E7}" type="presOf" srcId="{2B64739D-C502-6249-AAD1-41A8BECEF05F}" destId="{041242FB-ECF5-3A41-B19D-5A8949719F7B}" srcOrd="1" destOrd="0" presId="urn:microsoft.com/office/officeart/2005/8/layout/process5"/>
    <dgm:cxn modelId="{C7393309-F08E-4C9F-8BFA-D0BF656661E3}" type="presOf" srcId="{22993454-E8E7-874D-A024-A48A89CCB10A}" destId="{DBCA12CB-4F2A-AC4D-924B-F8DA3CADC0CA}" srcOrd="0" destOrd="0" presId="urn:microsoft.com/office/officeart/2005/8/layout/process5"/>
    <dgm:cxn modelId="{804FEE83-A0A7-4EBC-B535-EDD715EF9A9B}" type="presOf" srcId="{9C351E26-9F22-9344-BED5-950557971947}" destId="{2E7CE785-80C3-834D-A310-3D684C214EE2}" srcOrd="0" destOrd="0" presId="urn:microsoft.com/office/officeart/2005/8/layout/process5"/>
    <dgm:cxn modelId="{F1F50611-F31C-8B4D-BF26-B2C072852227}" srcId="{00FD5D46-6D49-034D-91B9-3841AD1A16BD}" destId="{000A6C00-0F67-8641-B1E8-619566C099A7}" srcOrd="3" destOrd="0" parTransId="{CC77DB75-E10A-9C40-A88C-8897DFBE5ECE}" sibTransId="{9C351E26-9F22-9344-BED5-950557971947}"/>
    <dgm:cxn modelId="{C003F5E1-B1EC-4C0A-868A-C00EC1E66867}" type="presOf" srcId="{7226A532-AE3D-E240-A91F-C7FCA290CF39}" destId="{3966EFC2-622E-2B46-9FF2-E5926A1AFC3C}" srcOrd="1" destOrd="0" presId="urn:microsoft.com/office/officeart/2005/8/layout/process5"/>
    <dgm:cxn modelId="{E3CAF85E-7A8D-EC4F-9878-77E180E93180}" srcId="{00FD5D46-6D49-034D-91B9-3841AD1A16BD}" destId="{5A93FCDC-CF1E-CA40-9DC8-0F2E1A0CBA83}" srcOrd="6" destOrd="0" parTransId="{27F4C21D-6311-984A-B99A-A62C43FF4747}" sibTransId="{BBFE35AA-E658-2544-BA79-40D26506BDF9}"/>
    <dgm:cxn modelId="{5C46F8A6-3AD1-4863-9A2D-AD9E7817F749}" type="presOf" srcId="{22993454-E8E7-874D-A024-A48A89CCB10A}" destId="{7635DE9C-D69A-8C4E-BC13-B3ACC1CE0547}" srcOrd="1" destOrd="0" presId="urn:microsoft.com/office/officeart/2005/8/layout/process5"/>
    <dgm:cxn modelId="{F53DF1C0-DFB6-489F-927C-1639CD4AA4FB}" type="presOf" srcId="{2B64739D-C502-6249-AAD1-41A8BECEF05F}" destId="{141F6305-CB6D-EC47-95E9-C4405C736514}" srcOrd="0" destOrd="0" presId="urn:microsoft.com/office/officeart/2005/8/layout/process5"/>
    <dgm:cxn modelId="{31532770-1150-5C46-9CE5-E9F0101CFBCC}" srcId="{00FD5D46-6D49-034D-91B9-3841AD1A16BD}" destId="{B22466D9-69E7-7046-A67E-4EE798A7BEA7}" srcOrd="5" destOrd="0" parTransId="{42A5AE91-0CFF-A440-AFC9-69298A9A1C02}" sibTransId="{22993454-E8E7-874D-A024-A48A89CCB10A}"/>
    <dgm:cxn modelId="{F2C4B3C8-0645-4C4C-A8B5-E670AC059418}" type="presOf" srcId="{0D70B13E-49BF-BB49-A71A-1710B7E29230}" destId="{CDD6FFC3-B970-6C43-ACA2-E70C591B423E}" srcOrd="0" destOrd="0" presId="urn:microsoft.com/office/officeart/2005/8/layout/process5"/>
    <dgm:cxn modelId="{75EAFC7B-3ED2-4968-A26D-31C234D38A5F}" type="presOf" srcId="{CE6397F2-5C95-C44F-B5E6-4B3FEBAAF6C2}" destId="{5DC5AB85-FA59-1946-A2B7-E46842CDB858}" srcOrd="0" destOrd="0" presId="urn:microsoft.com/office/officeart/2005/8/layout/process5"/>
    <dgm:cxn modelId="{A8F55604-926F-400C-A6C1-15412C3FBBB9}" type="presOf" srcId="{9C351E26-9F22-9344-BED5-950557971947}" destId="{B5AEFABB-976B-3247-B1C7-B11CF84A145F}" srcOrd="1" destOrd="0" presId="urn:microsoft.com/office/officeart/2005/8/layout/process5"/>
    <dgm:cxn modelId="{932CD966-F7B5-45E9-98CE-FC74A80C478F}" type="presOf" srcId="{D0AD9B41-EE23-AE41-BF43-D79BBE871F33}" destId="{EB1FD79B-5FFF-D14C-AB61-4912B9EABD4B}" srcOrd="0" destOrd="0" presId="urn:microsoft.com/office/officeart/2005/8/layout/process5"/>
    <dgm:cxn modelId="{24BDC7EC-F071-48EE-8465-E12F17A5C153}" type="presOf" srcId="{0D70B13E-49BF-BB49-A71A-1710B7E29230}" destId="{F4014F19-78F0-5747-869D-3063380EF464}" srcOrd="1" destOrd="0" presId="urn:microsoft.com/office/officeart/2005/8/layout/process5"/>
    <dgm:cxn modelId="{2617C719-C4C4-47AB-BB7C-832205C81BD2}" type="presParOf" srcId="{7EF72456-9038-D245-845A-1AFA9D70FC27}" destId="{BFB30F34-7E6E-E446-9AB9-1C206E4E646F}" srcOrd="0" destOrd="0" presId="urn:microsoft.com/office/officeart/2005/8/layout/process5"/>
    <dgm:cxn modelId="{5AA46332-B31A-4FA0-B27E-B10478BCD2A1}" type="presParOf" srcId="{7EF72456-9038-D245-845A-1AFA9D70FC27}" destId="{54164637-5685-2042-A512-C67810082D7A}" srcOrd="1" destOrd="0" presId="urn:microsoft.com/office/officeart/2005/8/layout/process5"/>
    <dgm:cxn modelId="{C2C7AA87-D9DE-45AB-BCFA-87F424828283}" type="presParOf" srcId="{54164637-5685-2042-A512-C67810082D7A}" destId="{88840904-9753-3649-9221-AF5FA38BB0E2}" srcOrd="0" destOrd="0" presId="urn:microsoft.com/office/officeart/2005/8/layout/process5"/>
    <dgm:cxn modelId="{8380BDEE-877E-4E59-BC12-B5740F6BFBC1}" type="presParOf" srcId="{7EF72456-9038-D245-845A-1AFA9D70FC27}" destId="{5DC5AB85-FA59-1946-A2B7-E46842CDB858}" srcOrd="2" destOrd="0" presId="urn:microsoft.com/office/officeart/2005/8/layout/process5"/>
    <dgm:cxn modelId="{9B6597E3-2A8A-429F-A553-D24ADE978546}" type="presParOf" srcId="{7EF72456-9038-D245-845A-1AFA9D70FC27}" destId="{57799A38-1FB4-3F46-8FC6-1FC392B01C77}" srcOrd="3" destOrd="0" presId="urn:microsoft.com/office/officeart/2005/8/layout/process5"/>
    <dgm:cxn modelId="{422642C3-270C-4ED4-A002-348B8D5AFE2D}" type="presParOf" srcId="{57799A38-1FB4-3F46-8FC6-1FC392B01C77}" destId="{D636256C-1238-C24E-8649-2BB75274062C}" srcOrd="0" destOrd="0" presId="urn:microsoft.com/office/officeart/2005/8/layout/process5"/>
    <dgm:cxn modelId="{9B7813A3-F5D7-4E87-81CE-67292E0186B8}" type="presParOf" srcId="{7EF72456-9038-D245-845A-1AFA9D70FC27}" destId="{017F7D44-51DB-BC4E-9220-8F156F7FD640}" srcOrd="4" destOrd="0" presId="urn:microsoft.com/office/officeart/2005/8/layout/process5"/>
    <dgm:cxn modelId="{B782ECFB-74DE-49C1-B877-B66011493CA4}" type="presParOf" srcId="{7EF72456-9038-D245-845A-1AFA9D70FC27}" destId="{CDD6FFC3-B970-6C43-ACA2-E70C591B423E}" srcOrd="5" destOrd="0" presId="urn:microsoft.com/office/officeart/2005/8/layout/process5"/>
    <dgm:cxn modelId="{72BC6F35-E2C2-48AE-844F-AF801DD0419B}" type="presParOf" srcId="{CDD6FFC3-B970-6C43-ACA2-E70C591B423E}" destId="{F4014F19-78F0-5747-869D-3063380EF464}" srcOrd="0" destOrd="0" presId="urn:microsoft.com/office/officeart/2005/8/layout/process5"/>
    <dgm:cxn modelId="{DDCC7D40-E882-4F3B-9314-ABF8FDC25E57}" type="presParOf" srcId="{7EF72456-9038-D245-845A-1AFA9D70FC27}" destId="{2B5A40A0-3FDE-C443-979B-8C5CFB496D95}" srcOrd="6" destOrd="0" presId="urn:microsoft.com/office/officeart/2005/8/layout/process5"/>
    <dgm:cxn modelId="{B07BD870-A876-4D12-9786-B7F6A04D1CDF}" type="presParOf" srcId="{7EF72456-9038-D245-845A-1AFA9D70FC27}" destId="{2E7CE785-80C3-834D-A310-3D684C214EE2}" srcOrd="7" destOrd="0" presId="urn:microsoft.com/office/officeart/2005/8/layout/process5"/>
    <dgm:cxn modelId="{B6B77C75-1112-4F25-8C52-B5CD4E5E9C7B}" type="presParOf" srcId="{2E7CE785-80C3-834D-A310-3D684C214EE2}" destId="{B5AEFABB-976B-3247-B1C7-B11CF84A145F}" srcOrd="0" destOrd="0" presId="urn:microsoft.com/office/officeart/2005/8/layout/process5"/>
    <dgm:cxn modelId="{E6C8B333-6E8E-48BA-9281-AA95B1F4D5C2}" type="presParOf" srcId="{7EF72456-9038-D245-845A-1AFA9D70FC27}" destId="{ABAB4C8B-0B3C-AD49-85BE-9D17EA6DEF02}" srcOrd="8" destOrd="0" presId="urn:microsoft.com/office/officeart/2005/8/layout/process5"/>
    <dgm:cxn modelId="{70C34739-76D5-473B-915D-ED6FCAAD2C31}" type="presParOf" srcId="{7EF72456-9038-D245-845A-1AFA9D70FC27}" destId="{141F6305-CB6D-EC47-95E9-C4405C736514}" srcOrd="9" destOrd="0" presId="urn:microsoft.com/office/officeart/2005/8/layout/process5"/>
    <dgm:cxn modelId="{991F26C3-C106-478F-A477-BF7E2FCC5CBD}" type="presParOf" srcId="{141F6305-CB6D-EC47-95E9-C4405C736514}" destId="{041242FB-ECF5-3A41-B19D-5A8949719F7B}" srcOrd="0" destOrd="0" presId="urn:microsoft.com/office/officeart/2005/8/layout/process5"/>
    <dgm:cxn modelId="{5DA844BB-73F8-44D1-A760-5019046C540F}" type="presParOf" srcId="{7EF72456-9038-D245-845A-1AFA9D70FC27}" destId="{9C076558-6ADF-2B45-BC0B-F8983DAE1BC5}" srcOrd="10" destOrd="0" presId="urn:microsoft.com/office/officeart/2005/8/layout/process5"/>
    <dgm:cxn modelId="{AF0CA49B-0E1E-421D-BFD5-CA5A07B9EF34}" type="presParOf" srcId="{7EF72456-9038-D245-845A-1AFA9D70FC27}" destId="{DBCA12CB-4F2A-AC4D-924B-F8DA3CADC0CA}" srcOrd="11" destOrd="0" presId="urn:microsoft.com/office/officeart/2005/8/layout/process5"/>
    <dgm:cxn modelId="{DC61E765-9655-478D-AD8D-3F44156575C9}" type="presParOf" srcId="{DBCA12CB-4F2A-AC4D-924B-F8DA3CADC0CA}" destId="{7635DE9C-D69A-8C4E-BC13-B3ACC1CE0547}" srcOrd="0" destOrd="0" presId="urn:microsoft.com/office/officeart/2005/8/layout/process5"/>
    <dgm:cxn modelId="{084F431B-0AF2-4F3C-9C8F-A0DD704F42E9}" type="presParOf" srcId="{7EF72456-9038-D245-845A-1AFA9D70FC27}" destId="{93227772-6CC2-8444-BE7F-8D0E0CE381F5}" srcOrd="12" destOrd="0" presId="urn:microsoft.com/office/officeart/2005/8/layout/process5"/>
    <dgm:cxn modelId="{3C780631-394C-4884-9A3A-C9ADEE9CCDFC}" type="presParOf" srcId="{7EF72456-9038-D245-845A-1AFA9D70FC27}" destId="{3CF20E32-45FF-7742-B2C0-A61A45ABBEC7}" srcOrd="13" destOrd="0" presId="urn:microsoft.com/office/officeart/2005/8/layout/process5"/>
    <dgm:cxn modelId="{F2EDF2A8-4BDD-4C8B-9234-616E5A14E19B}" type="presParOf" srcId="{3CF20E32-45FF-7742-B2C0-A61A45ABBEC7}" destId="{BD72956F-925F-9442-9577-B3EE752E8DB5}" srcOrd="0" destOrd="0" presId="urn:microsoft.com/office/officeart/2005/8/layout/process5"/>
    <dgm:cxn modelId="{08AAE180-0D29-4B67-B5A6-5542C83A006E}" type="presParOf" srcId="{7EF72456-9038-D245-845A-1AFA9D70FC27}" destId="{4A728AAB-48C8-C042-BCA7-1B5DBEAE2C0A}" srcOrd="14" destOrd="0" presId="urn:microsoft.com/office/officeart/2005/8/layout/process5"/>
    <dgm:cxn modelId="{A694B0A6-A805-4629-92A1-A458A6B2CEBE}" type="presParOf" srcId="{7EF72456-9038-D245-845A-1AFA9D70FC27}" destId="{315FCF5F-9996-B74A-9AC9-60DD3526129F}" srcOrd="15" destOrd="0" presId="urn:microsoft.com/office/officeart/2005/8/layout/process5"/>
    <dgm:cxn modelId="{6D4EB6B1-73D7-4254-AA84-DC1CA97D44B7}" type="presParOf" srcId="{315FCF5F-9996-B74A-9AC9-60DD3526129F}" destId="{37E7E282-9D23-2D49-8F79-AF78DE2E9B90}" srcOrd="0" destOrd="0" presId="urn:microsoft.com/office/officeart/2005/8/layout/process5"/>
    <dgm:cxn modelId="{0BE7F665-EBAB-47DE-9FF9-C3A52027A25C}" type="presParOf" srcId="{7EF72456-9038-D245-845A-1AFA9D70FC27}" destId="{5643091E-B84D-734F-B834-7204F5F10262}" srcOrd="16" destOrd="0" presId="urn:microsoft.com/office/officeart/2005/8/layout/process5"/>
    <dgm:cxn modelId="{113DAE01-E68B-4F75-9C6C-B12090C66DE5}" type="presParOf" srcId="{7EF72456-9038-D245-845A-1AFA9D70FC27}" destId="{4B1CA675-AB4F-1B40-862F-6E1D441F8A8F}" srcOrd="17" destOrd="0" presId="urn:microsoft.com/office/officeart/2005/8/layout/process5"/>
    <dgm:cxn modelId="{9BFFD5CC-032E-455E-9937-AE3C2E92BFED}" type="presParOf" srcId="{4B1CA675-AB4F-1B40-862F-6E1D441F8A8F}" destId="{3966EFC2-622E-2B46-9FF2-E5926A1AFC3C}" srcOrd="0" destOrd="0" presId="urn:microsoft.com/office/officeart/2005/8/layout/process5"/>
    <dgm:cxn modelId="{06436376-9053-4FB2-9556-CD77C848DBE9}" type="presParOf" srcId="{7EF72456-9038-D245-845A-1AFA9D70FC27}" destId="{EB1FD79B-5FFF-D14C-AB61-4912B9EABD4B}" srcOrd="18" destOrd="0" presId="urn:microsoft.com/office/officeart/2005/8/layout/process5"/>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B30F34-7E6E-E446-9AB9-1C206E4E646F}">
      <dsp:nvSpPr>
        <dsp:cNvPr id="0" name=""/>
        <dsp:cNvSpPr/>
      </dsp:nvSpPr>
      <dsp:spPr>
        <a:xfrm>
          <a:off x="3616" y="192308"/>
          <a:ext cx="1581224" cy="948734"/>
        </a:xfrm>
        <a:prstGeom prst="roundRect">
          <a:avLst>
            <a:gd name="adj" fmla="val 10000"/>
          </a:avLst>
        </a:prstGeom>
        <a:solidFill>
          <a:srgbClr val="6B9EC6">
            <a:alpha val="90000"/>
          </a:srgb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err="1" smtClean="0"/>
            <a:t>Wx</a:t>
          </a:r>
          <a:r>
            <a:rPr lang="en-US" sz="1200" kern="1200" dirty="0" smtClean="0"/>
            <a:t> Program Promotion and Client Recruitment</a:t>
          </a:r>
          <a:endParaRPr lang="en-US" sz="1200" kern="1200" dirty="0"/>
        </a:p>
      </dsp:txBody>
      <dsp:txXfrm>
        <a:off x="31403" y="220095"/>
        <a:ext cx="1525650" cy="893160"/>
      </dsp:txXfrm>
    </dsp:sp>
    <dsp:sp modelId="{54164637-5685-2042-A512-C67810082D7A}">
      <dsp:nvSpPr>
        <dsp:cNvPr id="0" name=""/>
        <dsp:cNvSpPr/>
      </dsp:nvSpPr>
      <dsp:spPr>
        <a:xfrm>
          <a:off x="1723988" y="470603"/>
          <a:ext cx="335219" cy="392143"/>
        </a:xfrm>
        <a:prstGeom prst="rightArrow">
          <a:avLst>
            <a:gd name="adj1" fmla="val 60000"/>
            <a:gd name="adj2" fmla="val 50000"/>
          </a:avLst>
        </a:prstGeom>
        <a:solidFill>
          <a:srgbClr val="6B9EC6"/>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p>
      </dsp:txBody>
      <dsp:txXfrm>
        <a:off x="1723988" y="549032"/>
        <a:ext cx="234653" cy="235285"/>
      </dsp:txXfrm>
    </dsp:sp>
    <dsp:sp modelId="{5DC5AB85-FA59-1946-A2B7-E46842CDB858}">
      <dsp:nvSpPr>
        <dsp:cNvPr id="0" name=""/>
        <dsp:cNvSpPr/>
      </dsp:nvSpPr>
      <dsp:spPr>
        <a:xfrm>
          <a:off x="2217330" y="192308"/>
          <a:ext cx="1581224" cy="948734"/>
        </a:xfrm>
        <a:prstGeom prst="roundRect">
          <a:avLst>
            <a:gd name="adj" fmla="val 10000"/>
          </a:avLst>
        </a:prstGeom>
        <a:solidFill>
          <a:srgbClr val="6B9EC6">
            <a:alpha val="85556"/>
          </a:srgb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err="1" smtClean="0"/>
            <a:t>Wx</a:t>
          </a:r>
          <a:r>
            <a:rPr lang="en-US" sz="1200" kern="1200" dirty="0" smtClean="0"/>
            <a:t> Program Intake and Eligibility Determination</a:t>
          </a:r>
          <a:endParaRPr lang="en-US" sz="1200" kern="1200" dirty="0"/>
        </a:p>
      </dsp:txBody>
      <dsp:txXfrm>
        <a:off x="2245117" y="220095"/>
        <a:ext cx="1525650" cy="893160"/>
      </dsp:txXfrm>
    </dsp:sp>
    <dsp:sp modelId="{57799A38-1FB4-3F46-8FC6-1FC392B01C77}">
      <dsp:nvSpPr>
        <dsp:cNvPr id="0" name=""/>
        <dsp:cNvSpPr/>
      </dsp:nvSpPr>
      <dsp:spPr>
        <a:xfrm>
          <a:off x="3937702" y="470603"/>
          <a:ext cx="335219" cy="392143"/>
        </a:xfrm>
        <a:prstGeom prst="rightArrow">
          <a:avLst>
            <a:gd name="adj1" fmla="val 60000"/>
            <a:gd name="adj2" fmla="val 50000"/>
          </a:avLst>
        </a:prstGeom>
        <a:solidFill>
          <a:srgbClr val="6B9EC6"/>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p>
      </dsp:txBody>
      <dsp:txXfrm>
        <a:off x="3937702" y="549032"/>
        <a:ext cx="234653" cy="235285"/>
      </dsp:txXfrm>
    </dsp:sp>
    <dsp:sp modelId="{017F7D44-51DB-BC4E-9220-8F156F7FD640}">
      <dsp:nvSpPr>
        <dsp:cNvPr id="0" name=""/>
        <dsp:cNvSpPr/>
      </dsp:nvSpPr>
      <dsp:spPr>
        <a:xfrm>
          <a:off x="4431044" y="192308"/>
          <a:ext cx="1581224" cy="948734"/>
        </a:xfrm>
        <a:prstGeom prst="roundRect">
          <a:avLst>
            <a:gd name="adj" fmla="val 10000"/>
          </a:avLst>
        </a:prstGeom>
        <a:solidFill>
          <a:srgbClr val="6B9EC6"/>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Applicant Selection and Preparation</a:t>
          </a:r>
          <a:endParaRPr lang="en-US" sz="1200" kern="1200" dirty="0"/>
        </a:p>
      </dsp:txBody>
      <dsp:txXfrm>
        <a:off x="4458831" y="220095"/>
        <a:ext cx="1525650" cy="893160"/>
      </dsp:txXfrm>
    </dsp:sp>
    <dsp:sp modelId="{CDD6FFC3-B970-6C43-ACA2-E70C591B423E}">
      <dsp:nvSpPr>
        <dsp:cNvPr id="0" name=""/>
        <dsp:cNvSpPr/>
      </dsp:nvSpPr>
      <dsp:spPr>
        <a:xfrm>
          <a:off x="6151417" y="470603"/>
          <a:ext cx="335219" cy="392143"/>
        </a:xfrm>
        <a:prstGeom prst="rightArrow">
          <a:avLst>
            <a:gd name="adj1" fmla="val 60000"/>
            <a:gd name="adj2" fmla="val 50000"/>
          </a:avLst>
        </a:prstGeom>
        <a:solidFill>
          <a:srgbClr val="6B9EC6"/>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p>
      </dsp:txBody>
      <dsp:txXfrm>
        <a:off x="6151417" y="549032"/>
        <a:ext cx="234653" cy="235285"/>
      </dsp:txXfrm>
    </dsp:sp>
    <dsp:sp modelId="{2B5A40A0-3FDE-C443-979B-8C5CFB496D95}">
      <dsp:nvSpPr>
        <dsp:cNvPr id="0" name=""/>
        <dsp:cNvSpPr/>
      </dsp:nvSpPr>
      <dsp:spPr>
        <a:xfrm>
          <a:off x="6644759" y="192308"/>
          <a:ext cx="1581224" cy="948734"/>
        </a:xfrm>
        <a:prstGeom prst="roundRect">
          <a:avLst>
            <a:gd name="adj" fmla="val 10000"/>
          </a:avLst>
        </a:prstGeom>
        <a:solidFill>
          <a:srgbClr val="6B9EC6"/>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Auditor Background Familiarization</a:t>
          </a:r>
          <a:endParaRPr lang="en-US" sz="1200" kern="1200" dirty="0"/>
        </a:p>
      </dsp:txBody>
      <dsp:txXfrm>
        <a:off x="6672546" y="220095"/>
        <a:ext cx="1525650" cy="893160"/>
      </dsp:txXfrm>
    </dsp:sp>
    <dsp:sp modelId="{2E7CE785-80C3-834D-A310-3D684C214EE2}">
      <dsp:nvSpPr>
        <dsp:cNvPr id="0" name=""/>
        <dsp:cNvSpPr/>
      </dsp:nvSpPr>
      <dsp:spPr>
        <a:xfrm rot="5400000">
          <a:off x="7267761" y="1251728"/>
          <a:ext cx="335219" cy="392143"/>
        </a:xfrm>
        <a:prstGeom prst="rightArrow">
          <a:avLst>
            <a:gd name="adj1" fmla="val 60000"/>
            <a:gd name="adj2" fmla="val 50000"/>
          </a:avLst>
        </a:prstGeom>
        <a:solidFill>
          <a:srgbClr val="6B9EC6">
            <a:alpha val="80000"/>
          </a:srgb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p>
      </dsp:txBody>
      <dsp:txXfrm rot="-5400000">
        <a:off x="7317728" y="1280190"/>
        <a:ext cx="235285" cy="234653"/>
      </dsp:txXfrm>
    </dsp:sp>
    <dsp:sp modelId="{ABAB4C8B-0B3C-AD49-85BE-9D17EA6DEF02}">
      <dsp:nvSpPr>
        <dsp:cNvPr id="0" name=""/>
        <dsp:cNvSpPr/>
      </dsp:nvSpPr>
      <dsp:spPr>
        <a:xfrm>
          <a:off x="6644759" y="1773532"/>
          <a:ext cx="1581224" cy="948734"/>
        </a:xfrm>
        <a:prstGeom prst="roundRect">
          <a:avLst>
            <a:gd name="adj" fmla="val 10000"/>
          </a:avLst>
        </a:prstGeom>
        <a:solidFill>
          <a:srgbClr val="6B9EC6">
            <a:alpha val="75000"/>
          </a:srgb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Initial Site Visit – Auditor Conducts  Energy Audit, H&amp;S Testing, etc.</a:t>
          </a:r>
          <a:endParaRPr lang="en-US" sz="1200" kern="1200" dirty="0"/>
        </a:p>
      </dsp:txBody>
      <dsp:txXfrm>
        <a:off x="6672546" y="1801319"/>
        <a:ext cx="1525650" cy="893160"/>
      </dsp:txXfrm>
    </dsp:sp>
    <dsp:sp modelId="{141F6305-CB6D-EC47-95E9-C4405C736514}">
      <dsp:nvSpPr>
        <dsp:cNvPr id="0" name=""/>
        <dsp:cNvSpPr/>
      </dsp:nvSpPr>
      <dsp:spPr>
        <a:xfrm rot="10800000">
          <a:off x="6170391" y="2051828"/>
          <a:ext cx="335219" cy="392143"/>
        </a:xfrm>
        <a:prstGeom prst="rightArrow">
          <a:avLst>
            <a:gd name="adj1" fmla="val 60000"/>
            <a:gd name="adj2" fmla="val 50000"/>
          </a:avLst>
        </a:prstGeom>
        <a:solidFill>
          <a:srgbClr val="6B9EC6"/>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p>
      </dsp:txBody>
      <dsp:txXfrm rot="10800000">
        <a:off x="6270957" y="2130257"/>
        <a:ext cx="234653" cy="235285"/>
      </dsp:txXfrm>
    </dsp:sp>
    <dsp:sp modelId="{9C076558-6ADF-2B45-BC0B-F8983DAE1BC5}">
      <dsp:nvSpPr>
        <dsp:cNvPr id="0" name=""/>
        <dsp:cNvSpPr/>
      </dsp:nvSpPr>
      <dsp:spPr>
        <a:xfrm>
          <a:off x="4431044" y="1773532"/>
          <a:ext cx="1581224" cy="948734"/>
        </a:xfrm>
        <a:prstGeom prst="roundRect">
          <a:avLst>
            <a:gd name="adj" fmla="val 10000"/>
          </a:avLst>
        </a:prstGeom>
        <a:solidFill>
          <a:srgbClr val="6B9EC6">
            <a:alpha val="75000"/>
          </a:srgb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Work Scope Development</a:t>
          </a:r>
          <a:endParaRPr lang="en-US" sz="1200" kern="1200" dirty="0"/>
        </a:p>
      </dsp:txBody>
      <dsp:txXfrm>
        <a:off x="4458831" y="1801319"/>
        <a:ext cx="1525650" cy="893160"/>
      </dsp:txXfrm>
    </dsp:sp>
    <dsp:sp modelId="{DBCA12CB-4F2A-AC4D-924B-F8DA3CADC0CA}">
      <dsp:nvSpPr>
        <dsp:cNvPr id="0" name=""/>
        <dsp:cNvSpPr/>
      </dsp:nvSpPr>
      <dsp:spPr>
        <a:xfrm rot="10800000">
          <a:off x="3956677" y="2051828"/>
          <a:ext cx="335219" cy="392143"/>
        </a:xfrm>
        <a:prstGeom prst="rightArrow">
          <a:avLst>
            <a:gd name="adj1" fmla="val 60000"/>
            <a:gd name="adj2" fmla="val 50000"/>
          </a:avLst>
        </a:prstGeom>
        <a:solidFill>
          <a:srgbClr val="6B9EC6"/>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p>
      </dsp:txBody>
      <dsp:txXfrm rot="10800000">
        <a:off x="4057243" y="2130257"/>
        <a:ext cx="234653" cy="235285"/>
      </dsp:txXfrm>
    </dsp:sp>
    <dsp:sp modelId="{93227772-6CC2-8444-BE7F-8D0E0CE381F5}">
      <dsp:nvSpPr>
        <dsp:cNvPr id="0" name=""/>
        <dsp:cNvSpPr/>
      </dsp:nvSpPr>
      <dsp:spPr>
        <a:xfrm>
          <a:off x="2217330" y="1773532"/>
          <a:ext cx="1581224" cy="948734"/>
        </a:xfrm>
        <a:prstGeom prst="roundRect">
          <a:avLst>
            <a:gd name="adj" fmla="val 10000"/>
          </a:avLst>
        </a:prstGeom>
        <a:solidFill>
          <a:srgbClr val="6B9EC6">
            <a:alpha val="75000"/>
          </a:srgb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Work Scope Implementation/</a:t>
          </a:r>
          <a:br>
            <a:rPr lang="en-US" sz="1200" kern="1200" dirty="0" smtClean="0"/>
          </a:br>
          <a:r>
            <a:rPr lang="en-US" sz="1200" kern="1200" dirty="0" smtClean="0"/>
            <a:t>Installation</a:t>
          </a:r>
          <a:endParaRPr lang="en-US" sz="1200" kern="1200" dirty="0"/>
        </a:p>
      </dsp:txBody>
      <dsp:txXfrm>
        <a:off x="2245117" y="1801319"/>
        <a:ext cx="1525650" cy="893160"/>
      </dsp:txXfrm>
    </dsp:sp>
    <dsp:sp modelId="{3CF20E32-45FF-7742-B2C0-A61A45ABBEC7}">
      <dsp:nvSpPr>
        <dsp:cNvPr id="0" name=""/>
        <dsp:cNvSpPr/>
      </dsp:nvSpPr>
      <dsp:spPr>
        <a:xfrm rot="10800000">
          <a:off x="1742963" y="2051828"/>
          <a:ext cx="335219" cy="392143"/>
        </a:xfrm>
        <a:prstGeom prst="rightArrow">
          <a:avLst>
            <a:gd name="adj1" fmla="val 60000"/>
            <a:gd name="adj2" fmla="val 50000"/>
          </a:avLst>
        </a:prstGeom>
        <a:solidFill>
          <a:srgbClr val="6B9EC6"/>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p>
      </dsp:txBody>
      <dsp:txXfrm rot="10800000">
        <a:off x="1843529" y="2130257"/>
        <a:ext cx="234653" cy="235285"/>
      </dsp:txXfrm>
    </dsp:sp>
    <dsp:sp modelId="{4A728AAB-48C8-C042-BCA7-1B5DBEAE2C0A}">
      <dsp:nvSpPr>
        <dsp:cNvPr id="0" name=""/>
        <dsp:cNvSpPr/>
      </dsp:nvSpPr>
      <dsp:spPr>
        <a:xfrm>
          <a:off x="3616" y="1773532"/>
          <a:ext cx="1581224" cy="948734"/>
        </a:xfrm>
        <a:prstGeom prst="roundRect">
          <a:avLst>
            <a:gd name="adj" fmla="val 10000"/>
          </a:avLst>
        </a:prstGeom>
        <a:solidFill>
          <a:srgbClr val="6B9EC6">
            <a:alpha val="75000"/>
          </a:srgb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Contractor/Crew Final Inspection</a:t>
          </a:r>
          <a:endParaRPr lang="en-US" sz="1200" kern="1200" dirty="0"/>
        </a:p>
      </dsp:txBody>
      <dsp:txXfrm>
        <a:off x="31403" y="1801319"/>
        <a:ext cx="1525650" cy="893160"/>
      </dsp:txXfrm>
    </dsp:sp>
    <dsp:sp modelId="{315FCF5F-9996-B74A-9AC9-60DD3526129F}">
      <dsp:nvSpPr>
        <dsp:cNvPr id="0" name=""/>
        <dsp:cNvSpPr/>
      </dsp:nvSpPr>
      <dsp:spPr>
        <a:xfrm rot="5400000">
          <a:off x="626618" y="2832953"/>
          <a:ext cx="335219" cy="392143"/>
        </a:xfrm>
        <a:prstGeom prst="rightArrow">
          <a:avLst>
            <a:gd name="adj1" fmla="val 60000"/>
            <a:gd name="adj2" fmla="val 50000"/>
          </a:avLst>
        </a:prstGeom>
        <a:solidFill>
          <a:srgbClr val="6B9EC6">
            <a:alpha val="50000"/>
          </a:srgb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p>
      </dsp:txBody>
      <dsp:txXfrm rot="-5400000">
        <a:off x="676585" y="2861415"/>
        <a:ext cx="235285" cy="234653"/>
      </dsp:txXfrm>
    </dsp:sp>
    <dsp:sp modelId="{5643091E-B84D-734F-B834-7204F5F10262}">
      <dsp:nvSpPr>
        <dsp:cNvPr id="0" name=""/>
        <dsp:cNvSpPr/>
      </dsp:nvSpPr>
      <dsp:spPr>
        <a:xfrm>
          <a:off x="3616" y="3354757"/>
          <a:ext cx="1581224" cy="948734"/>
        </a:xfrm>
        <a:prstGeom prst="roundRect">
          <a:avLst>
            <a:gd name="adj" fmla="val 10000"/>
          </a:avLst>
        </a:prstGeom>
        <a:solidFill>
          <a:srgbClr val="6B9EC6">
            <a:alpha val="50000"/>
          </a:srgb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Agency Final Inspection</a:t>
          </a:r>
          <a:endParaRPr lang="en-US" sz="1200" kern="1200" dirty="0"/>
        </a:p>
      </dsp:txBody>
      <dsp:txXfrm>
        <a:off x="31403" y="3382544"/>
        <a:ext cx="1525650" cy="893160"/>
      </dsp:txXfrm>
    </dsp:sp>
    <dsp:sp modelId="{4B1CA675-AB4F-1B40-862F-6E1D441F8A8F}">
      <dsp:nvSpPr>
        <dsp:cNvPr id="0" name=""/>
        <dsp:cNvSpPr/>
      </dsp:nvSpPr>
      <dsp:spPr>
        <a:xfrm>
          <a:off x="1723988" y="3633052"/>
          <a:ext cx="335219" cy="392143"/>
        </a:xfrm>
        <a:prstGeom prst="rightArrow">
          <a:avLst>
            <a:gd name="adj1" fmla="val 60000"/>
            <a:gd name="adj2" fmla="val 50000"/>
          </a:avLst>
        </a:prstGeom>
        <a:solidFill>
          <a:srgbClr val="6B9EC6">
            <a:alpha val="50000"/>
          </a:srgb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p>
      </dsp:txBody>
      <dsp:txXfrm>
        <a:off x="1723988" y="3711481"/>
        <a:ext cx="234653" cy="235285"/>
      </dsp:txXfrm>
    </dsp:sp>
    <dsp:sp modelId="{EB1FD79B-5FFF-D14C-AB61-4912B9EABD4B}">
      <dsp:nvSpPr>
        <dsp:cNvPr id="0" name=""/>
        <dsp:cNvSpPr/>
      </dsp:nvSpPr>
      <dsp:spPr>
        <a:xfrm>
          <a:off x="2217330" y="3354757"/>
          <a:ext cx="1581224" cy="948734"/>
        </a:xfrm>
        <a:prstGeom prst="roundRect">
          <a:avLst>
            <a:gd name="adj" fmla="val 10000"/>
          </a:avLst>
        </a:prstGeom>
        <a:solidFill>
          <a:srgbClr val="6B9EC6">
            <a:alpha val="50000"/>
          </a:srgb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Client Follow-Up</a:t>
          </a:r>
          <a:endParaRPr lang="en-US" sz="1200" kern="1200" dirty="0"/>
        </a:p>
      </dsp:txBody>
      <dsp:txXfrm>
        <a:off x="2245117" y="3382544"/>
        <a:ext cx="1525650" cy="893160"/>
      </dsp:txXfrm>
    </dsp:sp>
  </dsp:spTree>
</dsp:drawing>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fontAlgn="auto">
              <a:spcBef>
                <a:spcPts val="0"/>
              </a:spcBef>
              <a:spcAft>
                <a:spcPts val="0"/>
              </a:spcAft>
              <a:defRPr sz="13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wrap="square" lIns="96661" tIns="48331" rIns="96661" bIns="48331" numCol="1" anchor="t" anchorCtr="0" compatLnSpc="1">
            <a:prstTxWarp prst="textNoShape">
              <a:avLst/>
            </a:prstTxWarp>
          </a:bodyPr>
          <a:lstStyle>
            <a:lvl1pPr algn="r">
              <a:defRPr sz="1300">
                <a:latin typeface="Calibri" charset="0"/>
              </a:defRPr>
            </a:lvl1pPr>
          </a:lstStyle>
          <a:p>
            <a:pPr>
              <a:defRPr/>
            </a:pPr>
            <a:fld id="{619693AC-E6E4-4628-995D-5947A97E9BB2}" type="datetime1">
              <a:rPr lang="en-US"/>
              <a:pPr>
                <a:defRPr/>
              </a:pPr>
              <a:t>2/25/2013</a:t>
            </a:fld>
            <a:endParaRPr lang="en-US" dirty="0"/>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fontAlgn="auto">
              <a:spcBef>
                <a:spcPts val="0"/>
              </a:spcBef>
              <a:spcAft>
                <a:spcPts val="0"/>
              </a:spcAft>
              <a:defRPr sz="1300">
                <a:latin typeface="+mn-lt"/>
                <a:ea typeface="+mn-ea"/>
                <a:cs typeface="+mn-cs"/>
              </a:defRPr>
            </a:lvl1pPr>
          </a:lstStyle>
          <a:p>
            <a:pPr>
              <a:defRPr/>
            </a:pPr>
            <a:r>
              <a:rPr lang="en-US" smtClean="0"/>
              <a:t>August 2010</a:t>
            </a:r>
            <a:endParaRPr lang="en-US"/>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wrap="square" lIns="96661" tIns="48331" rIns="96661" bIns="48331" numCol="1" anchor="b" anchorCtr="0" compatLnSpc="1">
            <a:prstTxWarp prst="textNoShape">
              <a:avLst/>
            </a:prstTxWarp>
          </a:bodyPr>
          <a:lstStyle>
            <a:lvl1pPr algn="r">
              <a:defRPr sz="1300">
                <a:latin typeface="Calibri" charset="0"/>
              </a:defRPr>
            </a:lvl1pPr>
          </a:lstStyle>
          <a:p>
            <a:pPr>
              <a:defRPr/>
            </a:pPr>
            <a:fld id="{5C4E875F-38E5-47F6-A9BF-EC2D713A51BA}" type="slidenum">
              <a:rPr lang="en-US"/>
              <a:pPr>
                <a:defRPr/>
              </a:pPr>
              <a:t>‹#›</a:t>
            </a:fld>
            <a:endParaRPr lang="en-US" dirty="0"/>
          </a:p>
        </p:txBody>
      </p:sp>
    </p:spTree>
    <p:extLst>
      <p:ext uri="{BB962C8B-B14F-4D97-AF65-F5344CB8AC3E}">
        <p14:creationId xmlns:p14="http://schemas.microsoft.com/office/powerpoint/2010/main" val="162993044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pPr lvl="0"/>
            <a:endParaRPr lang="en-US" noProof="0"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2" name="Slide Number Placeholder 1"/>
          <p:cNvSpPr>
            <a:spLocks noGrp="1"/>
          </p:cNvSpPr>
          <p:nvPr>
            <p:ph type="sldNum" sz="quarter" idx="5"/>
          </p:nvPr>
        </p:nvSpPr>
        <p:spPr>
          <a:xfrm>
            <a:off x="4143375" y="9120188"/>
            <a:ext cx="3170238" cy="479425"/>
          </a:xfrm>
          <a:prstGeom prst="rect">
            <a:avLst/>
          </a:prstGeom>
        </p:spPr>
        <p:txBody>
          <a:bodyPr vert="horz" lIns="91440" tIns="45720" rIns="91440" bIns="45720" rtlCol="0" anchor="b"/>
          <a:lstStyle>
            <a:lvl1pPr algn="r">
              <a:defRPr sz="1200">
                <a:latin typeface="Times New Roman" pitchFamily="18" charset="0"/>
                <a:cs typeface="Times New Roman" pitchFamily="18" charset="0"/>
              </a:defRPr>
            </a:lvl1pPr>
          </a:lstStyle>
          <a:p>
            <a:fld id="{4684222A-DD47-44C9-8526-D87920874408}" type="slidenum">
              <a:rPr lang="en-US" smtClean="0"/>
              <a:pPr/>
              <a:t>‹#›</a:t>
            </a:fld>
            <a:endParaRPr lang="en-US" dirty="0"/>
          </a:p>
        </p:txBody>
      </p:sp>
      <p:sp>
        <p:nvSpPr>
          <p:cNvPr id="3" name="Footer Placeholder 2"/>
          <p:cNvSpPr>
            <a:spLocks noGrp="1"/>
          </p:cNvSpPr>
          <p:nvPr>
            <p:ph type="ftr" sz="quarter" idx="4"/>
          </p:nvPr>
        </p:nvSpPr>
        <p:spPr>
          <a:xfrm>
            <a:off x="0" y="9120188"/>
            <a:ext cx="3170238" cy="479425"/>
          </a:xfrm>
          <a:prstGeom prst="rect">
            <a:avLst/>
          </a:prstGeom>
        </p:spPr>
        <p:txBody>
          <a:bodyPr vert="horz" lIns="91440" tIns="45720" rIns="91440" bIns="45720" rtlCol="0" anchor="b"/>
          <a:lstStyle>
            <a:lvl1pPr algn="l">
              <a:defRPr sz="1200">
                <a:latin typeface="Times New Roman" pitchFamily="18" charset="0"/>
                <a:cs typeface="Times New Roman" pitchFamily="18" charset="0"/>
              </a:defRPr>
            </a:lvl1pPr>
          </a:lstStyle>
          <a:p>
            <a:r>
              <a:rPr lang="en-US" dirty="0" smtClean="0"/>
              <a:t>December 2012</a:t>
            </a:r>
            <a:endParaRPr lang="en-US" dirty="0"/>
          </a:p>
        </p:txBody>
      </p:sp>
    </p:spTree>
    <p:extLst>
      <p:ext uri="{BB962C8B-B14F-4D97-AF65-F5344CB8AC3E}">
        <p14:creationId xmlns:p14="http://schemas.microsoft.com/office/powerpoint/2010/main" val="3937215351"/>
      </p:ext>
    </p:extLst>
  </p:cSld>
  <p:clrMap bg1="lt1" tx1="dk1" bg2="lt2" tx2="dk2" accent1="accent1" accent2="accent2" accent3="accent3" accent4="accent4" accent5="accent5" accent6="accent6" hlink="hlink" folHlink="folHlink"/>
  <p:hf hdr="0" dt="0"/>
  <p:notesStyle>
    <a:lvl1pPr algn="l" rtl="0" eaLnBrk="0" fontAlgn="base" hangingPunct="0">
      <a:spcBef>
        <a:spcPts val="600"/>
      </a:spcBef>
      <a:spcAft>
        <a:spcPts val="600"/>
      </a:spcAft>
      <a:defRPr sz="1200" kern="1200">
        <a:solidFill>
          <a:schemeClr val="tx1"/>
        </a:solidFill>
        <a:latin typeface="Times New Roman" pitchFamily="18" charset="0"/>
        <a:ea typeface="ＭＳ Ｐゴシック" charset="-128"/>
        <a:cs typeface="Times New Roman" pitchFamily="18" charset="0"/>
      </a:defRPr>
    </a:lvl1pPr>
    <a:lvl2pPr marL="457200" algn="l" rtl="0" eaLnBrk="0" fontAlgn="base" hangingPunct="0">
      <a:spcBef>
        <a:spcPts val="600"/>
      </a:spcBef>
      <a:spcAft>
        <a:spcPts val="600"/>
      </a:spcAft>
      <a:defRPr sz="1200" kern="1200">
        <a:solidFill>
          <a:schemeClr val="tx1"/>
        </a:solidFill>
        <a:latin typeface="Times New Roman" pitchFamily="18" charset="0"/>
        <a:ea typeface="ＭＳ Ｐゴシック" charset="-128"/>
        <a:cs typeface="Times New Roman" pitchFamily="18" charset="0"/>
      </a:defRPr>
    </a:lvl2pPr>
    <a:lvl3pPr marL="914400" algn="l" rtl="0" eaLnBrk="0" fontAlgn="base" hangingPunct="0">
      <a:spcBef>
        <a:spcPts val="600"/>
      </a:spcBef>
      <a:spcAft>
        <a:spcPts val="600"/>
      </a:spcAft>
      <a:defRPr sz="1200" kern="1200">
        <a:solidFill>
          <a:schemeClr val="tx1"/>
        </a:solidFill>
        <a:latin typeface="Times New Roman" pitchFamily="18" charset="0"/>
        <a:ea typeface="ＭＳ Ｐゴシック" charset="-128"/>
        <a:cs typeface="Times New Roman" pitchFamily="18" charset="0"/>
      </a:defRPr>
    </a:lvl3pPr>
    <a:lvl4pPr marL="1371600" algn="l" rtl="0" eaLnBrk="0" fontAlgn="base" hangingPunct="0">
      <a:spcBef>
        <a:spcPts val="600"/>
      </a:spcBef>
      <a:spcAft>
        <a:spcPts val="600"/>
      </a:spcAft>
      <a:defRPr sz="1200" kern="1200">
        <a:solidFill>
          <a:schemeClr val="tx1"/>
        </a:solidFill>
        <a:latin typeface="Times New Roman" pitchFamily="18" charset="0"/>
        <a:ea typeface="ＭＳ Ｐゴシック" charset="-128"/>
        <a:cs typeface="Times New Roman" pitchFamily="18" charset="0"/>
      </a:defRPr>
    </a:lvl4pPr>
    <a:lvl5pPr marL="1828800" algn="l" rtl="0" eaLnBrk="0" fontAlgn="base" hangingPunct="0">
      <a:spcBef>
        <a:spcPts val="600"/>
      </a:spcBef>
      <a:spcAft>
        <a:spcPts val="600"/>
      </a:spcAft>
      <a:defRPr sz="1200" kern="1200">
        <a:solidFill>
          <a:schemeClr val="tx1"/>
        </a:solidFill>
        <a:latin typeface="Times New Roman" pitchFamily="18" charset="0"/>
        <a:ea typeface="ＭＳ Ｐゴシック" charset="-128"/>
        <a:cs typeface="Times New Roman" pitchFamily="18"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7" name="Footer Placeholder 6"/>
          <p:cNvSpPr>
            <a:spLocks noGrp="1"/>
          </p:cNvSpPr>
          <p:nvPr>
            <p:ph type="ftr" sz="quarter" idx="10"/>
          </p:nvPr>
        </p:nvSpPr>
        <p:spPr/>
        <p:txBody>
          <a:bodyPr/>
          <a:lstStyle/>
          <a:p>
            <a:r>
              <a:rPr lang="en-US" smtClean="0"/>
              <a:t>December 2012</a:t>
            </a:r>
            <a:endParaRPr lang="en-US" dirty="0"/>
          </a:p>
        </p:txBody>
      </p:sp>
      <p:sp>
        <p:nvSpPr>
          <p:cNvPr id="8" name="Slide Number Placeholder 7"/>
          <p:cNvSpPr>
            <a:spLocks noGrp="1"/>
          </p:cNvSpPr>
          <p:nvPr>
            <p:ph type="sldNum" sz="quarter" idx="11"/>
          </p:nvPr>
        </p:nvSpPr>
        <p:spPr/>
        <p:txBody>
          <a:bodyPr/>
          <a:lstStyle/>
          <a:p>
            <a:fld id="{4684222A-DD47-44C9-8526-D87920874408}"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7109" name="Rectangle 3"/>
          <p:cNvSpPr>
            <a:spLocks noGrp="1" noChangeArrowheads="1"/>
          </p:cNvSpPr>
          <p:nvPr>
            <p:ph type="body" idx="1"/>
          </p:nvPr>
        </p:nvSpPr>
        <p:spPr bwMode="auto">
          <a:noFill/>
        </p:spPr>
        <p:txBody>
          <a:bodyPr wrap="square" numCol="1" anchor="t" anchorCtr="0" compatLnSpc="1">
            <a:prstTxWarp prst="textNoShape">
              <a:avLst/>
            </a:prstTxWarp>
            <a:normAutofit/>
          </a:bodyPr>
          <a:lstStyle/>
          <a:p>
            <a:pPr>
              <a:spcBef>
                <a:spcPts val="0"/>
              </a:spcBef>
              <a:spcAft>
                <a:spcPts val="0"/>
              </a:spcAft>
            </a:pPr>
            <a:r>
              <a:rPr lang="en-US" dirty="0" smtClean="0">
                <a:latin typeface="Times New Roman"/>
              </a:rPr>
              <a:t>The program was evaluated in 1991 and it became clear that the cost-effectiveness of installed measures must be tracked. Measures expanded from shell work to heating and cooling systems. </a:t>
            </a:r>
          </a:p>
          <a:p>
            <a:pPr>
              <a:spcBef>
                <a:spcPts val="0"/>
              </a:spcBef>
              <a:spcAft>
                <a:spcPts val="0"/>
              </a:spcAft>
            </a:pPr>
            <a:endParaRPr lang="en-US" dirty="0" smtClean="0">
              <a:latin typeface="Times New Roman"/>
            </a:endParaRPr>
          </a:p>
          <a:p>
            <a:pPr>
              <a:spcBef>
                <a:spcPts val="0"/>
              </a:spcBef>
              <a:spcAft>
                <a:spcPts val="0"/>
              </a:spcAft>
            </a:pPr>
            <a:r>
              <a:rPr lang="en-US" dirty="0" smtClean="0">
                <a:latin typeface="Times New Roman"/>
              </a:rPr>
              <a:t>The program was finally allowed to pay for labor. Groundbreaking states began using blower doors and created diagnostic techniques that have been refined over the years.</a:t>
            </a:r>
          </a:p>
          <a:p>
            <a:pPr>
              <a:spcBef>
                <a:spcPts val="0"/>
              </a:spcBef>
              <a:spcAft>
                <a:spcPts val="0"/>
              </a:spcAft>
            </a:pPr>
            <a:endParaRPr lang="en-US" dirty="0" smtClean="0">
              <a:latin typeface="Times New Roman"/>
            </a:endParaRPr>
          </a:p>
          <a:p>
            <a:pPr>
              <a:spcBef>
                <a:spcPts val="0"/>
              </a:spcBef>
              <a:spcAft>
                <a:spcPts val="0"/>
              </a:spcAft>
            </a:pPr>
            <a:r>
              <a:rPr lang="en-US" dirty="0" smtClean="0">
                <a:latin typeface="Times New Roman"/>
              </a:rPr>
              <a:t>Structured </a:t>
            </a:r>
            <a:r>
              <a:rPr lang="en-US" b="1" i="1" dirty="0" smtClean="0">
                <a:latin typeface="Times New Roman"/>
              </a:rPr>
              <a:t>Training and Technical Assistance (T&amp;TA) </a:t>
            </a:r>
            <a:r>
              <a:rPr lang="en-US" dirty="0" smtClean="0">
                <a:latin typeface="Times New Roman"/>
              </a:rPr>
              <a:t>addressed the program’s shortcomings. There is now a feedback loop and accountability. When an inspector notices work in the field that is not up to state standards, training at a recognized facility can be required, or technical assistance will be sent to the local agencies to provide on-the-job training.</a:t>
            </a:r>
          </a:p>
          <a:p>
            <a:pPr>
              <a:spcBef>
                <a:spcPts val="0"/>
              </a:spcBef>
              <a:spcAft>
                <a:spcPts val="0"/>
              </a:spcAft>
            </a:pPr>
            <a:endParaRPr lang="en-US" dirty="0" smtClean="0">
              <a:latin typeface="Times New Roman"/>
            </a:endParaRPr>
          </a:p>
          <a:p>
            <a:pPr marL="457200" indent="-228600">
              <a:spcBef>
                <a:spcPts val="0"/>
              </a:spcBef>
              <a:spcAft>
                <a:spcPts val="0"/>
              </a:spcAft>
              <a:buFont typeface="Symbol" pitchFamily="18" charset="2"/>
              <a:buChar char="·"/>
            </a:pPr>
            <a:r>
              <a:rPr lang="en-US" dirty="0" smtClean="0">
                <a:latin typeface="Times New Roman"/>
              </a:rPr>
              <a:t>Used paid professional labor</a:t>
            </a:r>
          </a:p>
          <a:p>
            <a:pPr marL="457200" indent="-228600">
              <a:spcBef>
                <a:spcPts val="0"/>
              </a:spcBef>
              <a:spcAft>
                <a:spcPts val="0"/>
              </a:spcAft>
              <a:buFont typeface="Symbol" pitchFamily="18" charset="2"/>
              <a:buChar char="·"/>
            </a:pPr>
            <a:r>
              <a:rPr lang="en-US" dirty="0" smtClean="0">
                <a:latin typeface="Times New Roman"/>
              </a:rPr>
              <a:t>Addressed both building envelope and mechanical heating systems</a:t>
            </a:r>
          </a:p>
          <a:p>
            <a:pPr marL="457200" indent="-228600">
              <a:spcBef>
                <a:spcPts val="0"/>
              </a:spcBef>
              <a:spcAft>
                <a:spcPts val="0"/>
              </a:spcAft>
              <a:buFont typeface="Symbol" pitchFamily="18" charset="2"/>
              <a:buChar char="·"/>
            </a:pPr>
            <a:r>
              <a:rPr lang="en-US" dirty="0" smtClean="0">
                <a:latin typeface="Times New Roman"/>
              </a:rPr>
              <a:t>Diagnostic tools used in some states</a:t>
            </a:r>
          </a:p>
          <a:p>
            <a:pPr marL="457200" indent="-228600">
              <a:spcBef>
                <a:spcPts val="0"/>
              </a:spcBef>
              <a:spcAft>
                <a:spcPts val="0"/>
              </a:spcAft>
              <a:buFont typeface="Symbol" pitchFamily="18" charset="2"/>
              <a:buChar char="·"/>
            </a:pPr>
            <a:r>
              <a:rPr lang="en-US" dirty="0" smtClean="0">
                <a:latin typeface="Times New Roman"/>
              </a:rPr>
              <a:t>Various components of program computerized</a:t>
            </a:r>
          </a:p>
          <a:p>
            <a:pPr marL="457200" indent="-228600">
              <a:spcBef>
                <a:spcPts val="0"/>
              </a:spcBef>
              <a:spcAft>
                <a:spcPts val="0"/>
              </a:spcAft>
              <a:buFont typeface="Symbol" pitchFamily="18" charset="2"/>
              <a:buChar char="·"/>
            </a:pPr>
            <a:r>
              <a:rPr lang="en-US" dirty="0" smtClean="0">
                <a:latin typeface="Times New Roman"/>
              </a:rPr>
              <a:t>State and national evaluations conducted</a:t>
            </a:r>
          </a:p>
          <a:p>
            <a:pPr marL="457200" indent="-228600">
              <a:spcBef>
                <a:spcPts val="0"/>
              </a:spcBef>
              <a:spcAft>
                <a:spcPts val="0"/>
              </a:spcAft>
              <a:buFont typeface="Symbol" pitchFamily="18" charset="2"/>
              <a:buChar char="·"/>
            </a:pPr>
            <a:r>
              <a:rPr lang="en-US" dirty="0" smtClean="0">
                <a:latin typeface="Times New Roman"/>
              </a:rPr>
              <a:t>Structured training and technical assistance provided</a:t>
            </a:r>
          </a:p>
          <a:p>
            <a:pPr eaLnBrk="1" hangingPunct="1">
              <a:spcBef>
                <a:spcPct val="0"/>
              </a:spcBef>
            </a:pPr>
            <a:endParaRPr lang="en-US" dirty="0" smtClean="0">
              <a:latin typeface="Arial" charset="0"/>
            </a:endParaRPr>
          </a:p>
        </p:txBody>
      </p:sp>
      <p:sp>
        <p:nvSpPr>
          <p:cNvPr id="4" name="Footer Placeholder 3"/>
          <p:cNvSpPr>
            <a:spLocks noGrp="1"/>
          </p:cNvSpPr>
          <p:nvPr>
            <p:ph type="ftr" sz="quarter" idx="10"/>
          </p:nvPr>
        </p:nvSpPr>
        <p:spPr/>
        <p:txBody>
          <a:bodyPr/>
          <a:lstStyle/>
          <a:p>
            <a:r>
              <a:rPr lang="en-US" smtClean="0"/>
              <a:t>December 2012</a:t>
            </a:r>
            <a:endParaRPr lang="en-US" dirty="0"/>
          </a:p>
        </p:txBody>
      </p:sp>
      <p:sp>
        <p:nvSpPr>
          <p:cNvPr id="5" name="Slide Number Placeholder 4"/>
          <p:cNvSpPr>
            <a:spLocks noGrp="1"/>
          </p:cNvSpPr>
          <p:nvPr>
            <p:ph type="sldNum" sz="quarter" idx="11"/>
          </p:nvPr>
        </p:nvSpPr>
        <p:spPr/>
        <p:txBody>
          <a:bodyPr/>
          <a:lstStyle/>
          <a:p>
            <a:fld id="{4684222A-DD47-44C9-8526-D87920874408}"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813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ts val="0"/>
              </a:spcBef>
              <a:spcAft>
                <a:spcPts val="0"/>
              </a:spcAft>
            </a:pPr>
            <a:r>
              <a:rPr lang="en-US" dirty="0" smtClean="0">
                <a:latin typeface="Times New Roman"/>
              </a:rPr>
              <a:t>Testing and diagnostics are refined and effective, and installation is often conducted by highly trained crews.</a:t>
            </a:r>
          </a:p>
          <a:p>
            <a:pPr>
              <a:spcBef>
                <a:spcPts val="0"/>
              </a:spcBef>
              <a:spcAft>
                <a:spcPts val="0"/>
              </a:spcAft>
            </a:pPr>
            <a:endParaRPr lang="en-US" dirty="0" smtClean="0">
              <a:latin typeface="Times New Roman"/>
            </a:endParaRPr>
          </a:p>
          <a:p>
            <a:pPr marL="457200" indent="-228600">
              <a:spcBef>
                <a:spcPts val="0"/>
              </a:spcBef>
              <a:spcAft>
                <a:spcPts val="0"/>
              </a:spcAft>
              <a:buFont typeface="Symbol" pitchFamily="18" charset="2"/>
              <a:buChar char="·"/>
            </a:pPr>
            <a:r>
              <a:rPr lang="en-US" dirty="0" smtClean="0">
                <a:latin typeface="Times New Roman"/>
              </a:rPr>
              <a:t>Weatherization measures are permanent and cost-effective.</a:t>
            </a:r>
          </a:p>
          <a:p>
            <a:pPr marL="457200" indent="-228600">
              <a:spcBef>
                <a:spcPts val="0"/>
              </a:spcBef>
              <a:spcAft>
                <a:spcPts val="0"/>
              </a:spcAft>
              <a:buFont typeface="Symbol" pitchFamily="18" charset="2"/>
              <a:buChar char="·"/>
            </a:pPr>
            <a:r>
              <a:rPr lang="en-US" dirty="0" smtClean="0">
                <a:latin typeface="Times New Roman"/>
              </a:rPr>
              <a:t>States have rental plans to ensure that weatherization benefits, i.e., savings on utility bills, accrue to tenants, not landlords.</a:t>
            </a:r>
          </a:p>
          <a:p>
            <a:pPr marL="457200" indent="-228600">
              <a:spcBef>
                <a:spcPts val="0"/>
              </a:spcBef>
              <a:spcAft>
                <a:spcPts val="0"/>
              </a:spcAft>
              <a:buFont typeface="Symbol" pitchFamily="18" charset="2"/>
              <a:buChar char="·"/>
            </a:pPr>
            <a:r>
              <a:rPr lang="en-US" dirty="0" smtClean="0">
                <a:latin typeface="Times New Roman"/>
              </a:rPr>
              <a:t>States have health and safety plans that establish protocols for energy-related health and safety measures, like relining chimneys or replacing faulty furnaces. </a:t>
            </a:r>
          </a:p>
          <a:p>
            <a:pPr marL="457200" indent="-228600">
              <a:spcBef>
                <a:spcPts val="0"/>
              </a:spcBef>
              <a:spcAft>
                <a:spcPts val="0"/>
              </a:spcAft>
              <a:buFont typeface="Symbol" pitchFamily="18" charset="2"/>
              <a:buChar char="·"/>
            </a:pPr>
            <a:r>
              <a:rPr lang="en-US" dirty="0" smtClean="0">
                <a:latin typeface="Times New Roman"/>
              </a:rPr>
              <a:t>There is increased use of advanced diagnostic tools and energy audits.</a:t>
            </a:r>
          </a:p>
          <a:p>
            <a:pPr marL="457200" indent="-228600">
              <a:spcBef>
                <a:spcPts val="0"/>
              </a:spcBef>
              <a:spcAft>
                <a:spcPts val="0"/>
              </a:spcAft>
              <a:buFont typeface="Symbol" pitchFamily="18" charset="2"/>
              <a:buChar char="·"/>
            </a:pPr>
            <a:r>
              <a:rPr lang="en-US" dirty="0" smtClean="0">
                <a:latin typeface="Times New Roman"/>
              </a:rPr>
              <a:t>Several states leverage funds from other Federal programs and often through utilities to expand the reach of their WAP.</a:t>
            </a:r>
          </a:p>
          <a:p>
            <a:pPr marL="457200" indent="-228600">
              <a:spcBef>
                <a:spcPts val="0"/>
              </a:spcBef>
              <a:spcAft>
                <a:spcPts val="0"/>
              </a:spcAft>
              <a:buFont typeface="Symbol" pitchFamily="18" charset="2"/>
              <a:buChar char="·"/>
            </a:pPr>
            <a:r>
              <a:rPr lang="en-US" dirty="0" smtClean="0">
                <a:latin typeface="Times New Roman"/>
              </a:rPr>
              <a:t>Through coordination with the </a:t>
            </a:r>
            <a:r>
              <a:rPr lang="en-US" b="1" i="1" dirty="0" smtClean="0">
                <a:latin typeface="Times New Roman"/>
              </a:rPr>
              <a:t>U.S. Department of Housing and Urban Development’s (HUD) </a:t>
            </a:r>
            <a:r>
              <a:rPr lang="en-US" dirty="0" smtClean="0">
                <a:latin typeface="Times New Roman"/>
              </a:rPr>
              <a:t>housing agencies, comprehensive rehabilitation and weatherization is possible.</a:t>
            </a:r>
          </a:p>
          <a:p>
            <a:pPr eaLnBrk="1" hangingPunct="1">
              <a:spcBef>
                <a:spcPct val="0"/>
              </a:spcBef>
            </a:pPr>
            <a:endParaRPr lang="en-US" dirty="0" smtClean="0">
              <a:latin typeface="Arial" charset="0"/>
            </a:endParaRPr>
          </a:p>
        </p:txBody>
      </p:sp>
      <p:sp>
        <p:nvSpPr>
          <p:cNvPr id="4" name="Footer Placeholder 3"/>
          <p:cNvSpPr>
            <a:spLocks noGrp="1"/>
          </p:cNvSpPr>
          <p:nvPr>
            <p:ph type="ftr" sz="quarter" idx="10"/>
          </p:nvPr>
        </p:nvSpPr>
        <p:spPr/>
        <p:txBody>
          <a:bodyPr/>
          <a:lstStyle/>
          <a:p>
            <a:r>
              <a:rPr lang="en-US" smtClean="0"/>
              <a:t>December 2012</a:t>
            </a:r>
            <a:endParaRPr lang="en-US" dirty="0"/>
          </a:p>
        </p:txBody>
      </p:sp>
      <p:sp>
        <p:nvSpPr>
          <p:cNvPr id="5" name="Slide Number Placeholder 4"/>
          <p:cNvSpPr>
            <a:spLocks noGrp="1"/>
          </p:cNvSpPr>
          <p:nvPr>
            <p:ph type="sldNum" sz="quarter" idx="11"/>
          </p:nvPr>
        </p:nvSpPr>
        <p:spPr/>
        <p:txBody>
          <a:bodyPr/>
          <a:lstStyle/>
          <a:p>
            <a:fld id="{4684222A-DD47-44C9-8526-D87920874408}"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915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ts val="0"/>
              </a:spcBef>
              <a:spcAft>
                <a:spcPts val="0"/>
              </a:spcAft>
            </a:pPr>
            <a:r>
              <a:rPr lang="en-US" dirty="0" smtClean="0">
                <a:latin typeface="Times New Roman"/>
              </a:rPr>
              <a:t>Many weatherization programs without strong management turned into “doors and windows” programs that often included: </a:t>
            </a:r>
          </a:p>
          <a:p>
            <a:pPr>
              <a:spcBef>
                <a:spcPts val="0"/>
              </a:spcBef>
              <a:spcAft>
                <a:spcPts val="0"/>
              </a:spcAft>
            </a:pPr>
            <a:endParaRPr lang="en-US" dirty="0" smtClean="0">
              <a:latin typeface="Times New Roman"/>
            </a:endParaRPr>
          </a:p>
          <a:p>
            <a:pPr marL="457200" indent="-228600">
              <a:spcBef>
                <a:spcPts val="0"/>
              </a:spcBef>
              <a:spcAft>
                <a:spcPts val="0"/>
              </a:spcAft>
              <a:buFont typeface="Symbol" pitchFamily="18" charset="2"/>
              <a:buChar char="·"/>
            </a:pPr>
            <a:r>
              <a:rPr lang="en-US" dirty="0" smtClean="0">
                <a:latin typeface="Times New Roman"/>
              </a:rPr>
              <a:t>Replacing windows.</a:t>
            </a:r>
          </a:p>
          <a:p>
            <a:pPr marL="457200" indent="-228600">
              <a:spcBef>
                <a:spcPts val="0"/>
              </a:spcBef>
              <a:spcAft>
                <a:spcPts val="0"/>
              </a:spcAft>
              <a:buFont typeface="Symbol" pitchFamily="18" charset="2"/>
              <a:buChar char="·"/>
            </a:pPr>
            <a:r>
              <a:rPr lang="en-US" dirty="0" smtClean="0">
                <a:latin typeface="Times New Roman"/>
              </a:rPr>
              <a:t>Adding storm windows.</a:t>
            </a:r>
          </a:p>
          <a:p>
            <a:pPr marL="457200" indent="-228600">
              <a:spcBef>
                <a:spcPts val="0"/>
              </a:spcBef>
              <a:spcAft>
                <a:spcPts val="0"/>
              </a:spcAft>
              <a:buFont typeface="Symbol" pitchFamily="18" charset="2"/>
              <a:buChar char="·"/>
            </a:pPr>
            <a:r>
              <a:rPr lang="en-US" dirty="0" smtClean="0">
                <a:latin typeface="Times New Roman"/>
              </a:rPr>
              <a:t>Replacing doors.</a:t>
            </a:r>
          </a:p>
          <a:p>
            <a:pPr marL="457200" indent="-228600">
              <a:spcBef>
                <a:spcPts val="0"/>
              </a:spcBef>
              <a:spcAft>
                <a:spcPts val="0"/>
              </a:spcAft>
              <a:buFont typeface="Symbol" pitchFamily="18" charset="2"/>
              <a:buChar char="·"/>
            </a:pPr>
            <a:r>
              <a:rPr lang="en-US" dirty="0" smtClean="0">
                <a:latin typeface="Times New Roman"/>
              </a:rPr>
              <a:t>Adding weather stripping.</a:t>
            </a:r>
          </a:p>
          <a:p>
            <a:pPr marL="457200" indent="-228600">
              <a:spcBef>
                <a:spcPts val="0"/>
              </a:spcBef>
              <a:spcAft>
                <a:spcPts val="0"/>
              </a:spcAft>
              <a:buFont typeface="Symbol" pitchFamily="18" charset="2"/>
              <a:buChar char="·"/>
            </a:pPr>
            <a:r>
              <a:rPr lang="en-US" dirty="0" smtClean="0">
                <a:latin typeface="Times New Roman"/>
              </a:rPr>
              <a:t>Adding some attic insulation.</a:t>
            </a:r>
          </a:p>
          <a:p>
            <a:pPr marL="457200" indent="-228600">
              <a:spcBef>
                <a:spcPts val="0"/>
              </a:spcBef>
              <a:spcAft>
                <a:spcPts val="0"/>
              </a:spcAft>
              <a:buFont typeface="Symbol" pitchFamily="18" charset="2"/>
              <a:buChar char="·"/>
            </a:pPr>
            <a:r>
              <a:rPr lang="en-US" dirty="0" smtClean="0">
                <a:latin typeface="Times New Roman"/>
              </a:rPr>
              <a:t>Caulking (by the case).</a:t>
            </a:r>
          </a:p>
          <a:p>
            <a:pPr>
              <a:spcBef>
                <a:spcPts val="0"/>
              </a:spcBef>
              <a:spcAft>
                <a:spcPts val="0"/>
              </a:spcAft>
            </a:pPr>
            <a:endParaRPr lang="en-US" dirty="0" smtClean="0">
              <a:latin typeface="Times New Roman"/>
            </a:endParaRPr>
          </a:p>
          <a:p>
            <a:pPr>
              <a:spcBef>
                <a:spcPts val="0"/>
              </a:spcBef>
              <a:spcAft>
                <a:spcPts val="0"/>
              </a:spcAft>
            </a:pPr>
            <a:r>
              <a:rPr lang="en-US" dirty="0" smtClean="0">
                <a:latin typeface="Times New Roman"/>
              </a:rPr>
              <a:t>Doors and windows especially are highly visible and get much publicity, but typically they aren’t cost-effective. The measures that save the most energy—air sealing and adding insulation—are largely invisible.</a:t>
            </a:r>
          </a:p>
          <a:p>
            <a:pPr eaLnBrk="1" hangingPunct="1">
              <a:spcBef>
                <a:spcPct val="0"/>
              </a:spcBef>
            </a:pPr>
            <a:endParaRPr lang="en-US" dirty="0" smtClean="0">
              <a:latin typeface="Arial" charset="0"/>
            </a:endParaRPr>
          </a:p>
        </p:txBody>
      </p:sp>
      <p:sp>
        <p:nvSpPr>
          <p:cNvPr id="4" name="Footer Placeholder 3"/>
          <p:cNvSpPr>
            <a:spLocks noGrp="1"/>
          </p:cNvSpPr>
          <p:nvPr>
            <p:ph type="ftr" sz="quarter" idx="10"/>
          </p:nvPr>
        </p:nvSpPr>
        <p:spPr/>
        <p:txBody>
          <a:bodyPr/>
          <a:lstStyle/>
          <a:p>
            <a:r>
              <a:rPr lang="en-US" smtClean="0"/>
              <a:t>December 2012</a:t>
            </a:r>
            <a:endParaRPr lang="en-US" dirty="0"/>
          </a:p>
        </p:txBody>
      </p:sp>
      <p:sp>
        <p:nvSpPr>
          <p:cNvPr id="5" name="Slide Number Placeholder 4"/>
          <p:cNvSpPr>
            <a:spLocks noGrp="1"/>
          </p:cNvSpPr>
          <p:nvPr>
            <p:ph type="sldNum" sz="quarter" idx="11"/>
          </p:nvPr>
        </p:nvSpPr>
        <p:spPr/>
        <p:txBody>
          <a:bodyPr/>
          <a:lstStyle/>
          <a:p>
            <a:fld id="{4684222A-DD47-44C9-8526-D87920874408}"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0181" name="Rectangle 3"/>
          <p:cNvSpPr>
            <a:spLocks noGrp="1" noChangeArrowheads="1"/>
          </p:cNvSpPr>
          <p:nvPr>
            <p:ph type="body" idx="1"/>
          </p:nvPr>
        </p:nvSpPr>
        <p:spPr bwMode="auto">
          <a:noFill/>
        </p:spPr>
        <p:txBody>
          <a:bodyPr wrap="square" numCol="1" anchor="t" anchorCtr="0" compatLnSpc="1">
            <a:prstTxWarp prst="textNoShape">
              <a:avLst/>
            </a:prstTxWarp>
            <a:normAutofit/>
          </a:bodyPr>
          <a:lstStyle/>
          <a:p>
            <a:pPr>
              <a:spcBef>
                <a:spcPts val="0"/>
              </a:spcBef>
              <a:spcAft>
                <a:spcPts val="0"/>
              </a:spcAft>
            </a:pPr>
            <a:r>
              <a:rPr lang="en-US" dirty="0" smtClean="0">
                <a:latin typeface="Times New Roman"/>
              </a:rPr>
              <a:t>The program has improved dramatically over the years. Modern measures provide cost-effective savings based on computerized energy audits. These are more than just shell measures. </a:t>
            </a:r>
          </a:p>
          <a:p>
            <a:pPr>
              <a:spcBef>
                <a:spcPts val="0"/>
              </a:spcBef>
              <a:spcAft>
                <a:spcPts val="0"/>
              </a:spcAft>
            </a:pPr>
            <a:endParaRPr lang="en-US" dirty="0" smtClean="0">
              <a:latin typeface="Times New Roman"/>
            </a:endParaRPr>
          </a:p>
          <a:p>
            <a:pPr marL="457200" indent="-228600">
              <a:spcBef>
                <a:spcPts val="0"/>
              </a:spcBef>
              <a:spcAft>
                <a:spcPts val="0"/>
              </a:spcAft>
              <a:buFont typeface="Symbol" pitchFamily="18" charset="2"/>
              <a:buChar char="·"/>
            </a:pPr>
            <a:r>
              <a:rPr lang="en-US" dirty="0" smtClean="0">
                <a:latin typeface="Times New Roman"/>
              </a:rPr>
              <a:t>Blower door-directed air sealing</a:t>
            </a:r>
          </a:p>
          <a:p>
            <a:pPr marL="457200" indent="-228600">
              <a:spcBef>
                <a:spcPts val="0"/>
              </a:spcBef>
              <a:spcAft>
                <a:spcPts val="0"/>
              </a:spcAft>
              <a:buFont typeface="Symbol" pitchFamily="18" charset="2"/>
              <a:buChar char="·"/>
            </a:pPr>
            <a:r>
              <a:rPr lang="en-US" dirty="0" smtClean="0">
                <a:latin typeface="Times New Roman"/>
              </a:rPr>
              <a:t>Attic insulation</a:t>
            </a:r>
          </a:p>
          <a:p>
            <a:pPr marL="457200" indent="-228600">
              <a:spcBef>
                <a:spcPts val="0"/>
              </a:spcBef>
              <a:spcAft>
                <a:spcPts val="0"/>
              </a:spcAft>
              <a:buFont typeface="Symbol" pitchFamily="18" charset="2"/>
              <a:buChar char="·"/>
            </a:pPr>
            <a:r>
              <a:rPr lang="en-US" dirty="0" smtClean="0">
                <a:latin typeface="Times New Roman"/>
              </a:rPr>
              <a:t>Dense-pack sidewall insulation</a:t>
            </a:r>
          </a:p>
          <a:p>
            <a:pPr marL="457200" indent="-228600">
              <a:spcBef>
                <a:spcPts val="0"/>
              </a:spcBef>
              <a:spcAft>
                <a:spcPts val="0"/>
              </a:spcAft>
              <a:buFont typeface="Symbol" pitchFamily="18" charset="2"/>
              <a:buChar char="·"/>
            </a:pPr>
            <a:r>
              <a:rPr lang="en-US" dirty="0" smtClean="0">
                <a:latin typeface="Times New Roman"/>
              </a:rPr>
              <a:t>Heating and cooling equipment repair and replacement</a:t>
            </a:r>
          </a:p>
          <a:p>
            <a:pPr marL="457200" indent="-228600">
              <a:spcBef>
                <a:spcPts val="0"/>
              </a:spcBef>
              <a:spcAft>
                <a:spcPts val="0"/>
              </a:spcAft>
              <a:buFont typeface="Symbol" pitchFamily="18" charset="2"/>
              <a:buChar char="·"/>
            </a:pPr>
            <a:r>
              <a:rPr lang="en-US" dirty="0" smtClean="0">
                <a:latin typeface="Times New Roman"/>
              </a:rPr>
              <a:t>Duct sealing and modification</a:t>
            </a:r>
          </a:p>
          <a:p>
            <a:pPr marL="914400" indent="-228600">
              <a:spcBef>
                <a:spcPts val="0"/>
              </a:spcBef>
              <a:spcAft>
                <a:spcPts val="0"/>
              </a:spcAft>
              <a:buFont typeface="Courier New"/>
              <a:buChar char="o"/>
            </a:pPr>
            <a:r>
              <a:rPr lang="en-US" dirty="0" smtClean="0">
                <a:latin typeface="Times New Roman"/>
              </a:rPr>
              <a:t>Duct modification includes adding returns to provide the </a:t>
            </a:r>
            <a:r>
              <a:rPr lang="en-US" b="1" i="1" dirty="0" smtClean="0">
                <a:latin typeface="Times New Roman"/>
              </a:rPr>
              <a:t>air-handling unit (AHU) </a:t>
            </a:r>
            <a:r>
              <a:rPr lang="en-US" dirty="0" smtClean="0">
                <a:latin typeface="Times New Roman"/>
              </a:rPr>
              <a:t>with enough air, or reconnecting ducts in attics. Occasionally, a duct system is redesigned to use a trunk line. Generally, modifications are done to make sure the returns are adequately sized, and to replace the floor grills if they’ve been smashed shut.</a:t>
            </a:r>
          </a:p>
          <a:p>
            <a:pPr marL="457200" indent="-228600">
              <a:spcBef>
                <a:spcPts val="0"/>
              </a:spcBef>
              <a:spcAft>
                <a:spcPts val="0"/>
              </a:spcAft>
              <a:buFont typeface="Symbol" pitchFamily="18" charset="2"/>
              <a:buChar char="·"/>
            </a:pPr>
            <a:r>
              <a:rPr lang="en-US" dirty="0" smtClean="0">
                <a:latin typeface="Times New Roman"/>
              </a:rPr>
              <a:t>Electric </a:t>
            </a:r>
            <a:r>
              <a:rPr lang="en-US" b="1" i="1" dirty="0" smtClean="0">
                <a:latin typeface="Times New Roman"/>
              </a:rPr>
              <a:t>base load </a:t>
            </a:r>
            <a:r>
              <a:rPr lang="en-US" dirty="0" smtClean="0">
                <a:latin typeface="Times New Roman"/>
              </a:rPr>
              <a:t>measures</a:t>
            </a:r>
          </a:p>
          <a:p>
            <a:pPr marL="911225" indent="-225425">
              <a:spcBef>
                <a:spcPts val="0"/>
              </a:spcBef>
              <a:spcAft>
                <a:spcPts val="0"/>
              </a:spcAft>
              <a:buFont typeface="Courier New"/>
              <a:buChar char="o"/>
            </a:pPr>
            <a:r>
              <a:rPr lang="en-US" dirty="0" smtClean="0">
                <a:latin typeface="Times New Roman"/>
              </a:rPr>
              <a:t>Installation of compact fluorescent lamps (CFLs)</a:t>
            </a:r>
          </a:p>
          <a:p>
            <a:pPr marL="911225" indent="-225425">
              <a:spcBef>
                <a:spcPts val="0"/>
              </a:spcBef>
              <a:spcAft>
                <a:spcPts val="0"/>
              </a:spcAft>
              <a:buFont typeface="Courier New"/>
              <a:buChar char="o"/>
            </a:pPr>
            <a:r>
              <a:rPr lang="en-US" dirty="0" smtClean="0">
                <a:latin typeface="Times New Roman"/>
              </a:rPr>
              <a:t>Refrigerator replacement</a:t>
            </a:r>
          </a:p>
          <a:p>
            <a:pPr marL="911225" indent="-225425">
              <a:spcBef>
                <a:spcPts val="0"/>
              </a:spcBef>
              <a:spcAft>
                <a:spcPts val="0"/>
              </a:spcAft>
              <a:buFont typeface="Courier New"/>
              <a:buChar char="o"/>
            </a:pPr>
            <a:r>
              <a:rPr lang="en-US" dirty="0" smtClean="0">
                <a:latin typeface="Times New Roman"/>
              </a:rPr>
              <a:t>Water heater modification</a:t>
            </a:r>
          </a:p>
          <a:p>
            <a:pPr>
              <a:spcBef>
                <a:spcPts val="0"/>
              </a:spcBef>
              <a:spcAft>
                <a:spcPts val="0"/>
              </a:spcAft>
            </a:pPr>
            <a:endParaRPr lang="en-US" dirty="0" smtClean="0">
              <a:latin typeface="Times New Roman"/>
            </a:endParaRPr>
          </a:p>
          <a:p>
            <a:pPr>
              <a:spcBef>
                <a:spcPts val="0"/>
              </a:spcBef>
              <a:spcAft>
                <a:spcPts val="0"/>
              </a:spcAft>
            </a:pPr>
            <a:r>
              <a:rPr lang="en-US" dirty="0" smtClean="0">
                <a:latin typeface="Times New Roman"/>
              </a:rPr>
              <a:t>Modern weatherization methods mean looking at the whole house—including the building shell, the mechanicals, and the base load—as a system.</a:t>
            </a:r>
          </a:p>
          <a:p>
            <a:pPr eaLnBrk="1" hangingPunct="1">
              <a:lnSpc>
                <a:spcPct val="90000"/>
              </a:lnSpc>
              <a:spcBef>
                <a:spcPts val="317"/>
              </a:spcBef>
              <a:spcAft>
                <a:spcPts val="317"/>
              </a:spcAft>
            </a:pPr>
            <a:endParaRPr lang="en-US" dirty="0" smtClean="0">
              <a:latin typeface="Arial" charset="0"/>
            </a:endParaRPr>
          </a:p>
        </p:txBody>
      </p:sp>
      <p:sp>
        <p:nvSpPr>
          <p:cNvPr id="4" name="Footer Placeholder 3"/>
          <p:cNvSpPr>
            <a:spLocks noGrp="1"/>
          </p:cNvSpPr>
          <p:nvPr>
            <p:ph type="ftr" sz="quarter" idx="10"/>
          </p:nvPr>
        </p:nvSpPr>
        <p:spPr/>
        <p:txBody>
          <a:bodyPr/>
          <a:lstStyle/>
          <a:p>
            <a:r>
              <a:rPr lang="en-US" smtClean="0"/>
              <a:t>December 2012</a:t>
            </a:r>
            <a:endParaRPr lang="en-US" dirty="0"/>
          </a:p>
        </p:txBody>
      </p:sp>
      <p:sp>
        <p:nvSpPr>
          <p:cNvPr id="5" name="Slide Number Placeholder 4"/>
          <p:cNvSpPr>
            <a:spLocks noGrp="1"/>
          </p:cNvSpPr>
          <p:nvPr>
            <p:ph type="sldNum" sz="quarter" idx="11"/>
          </p:nvPr>
        </p:nvSpPr>
        <p:spPr/>
        <p:txBody>
          <a:bodyPr/>
          <a:lstStyle/>
          <a:p>
            <a:fld id="{4684222A-DD47-44C9-8526-D87920874408}"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1205" name="Rectangle 3"/>
          <p:cNvSpPr>
            <a:spLocks noGrp="1" noChangeArrowheads="1"/>
          </p:cNvSpPr>
          <p:nvPr>
            <p:ph type="body" idx="1"/>
          </p:nvPr>
        </p:nvSpPr>
        <p:spPr bwMode="auto">
          <a:xfrm>
            <a:off x="731520" y="4560570"/>
            <a:ext cx="5852160" cy="4507230"/>
          </a:xfrm>
          <a:noFill/>
        </p:spPr>
        <p:txBody>
          <a:bodyPr wrap="square" numCol="1" anchor="t" anchorCtr="0" compatLnSpc="1">
            <a:prstTxWarp prst="textNoShape">
              <a:avLst/>
            </a:prstTxWarp>
            <a:normAutofit/>
          </a:bodyPr>
          <a:lstStyle/>
          <a:p>
            <a:pPr>
              <a:spcBef>
                <a:spcPts val="0"/>
              </a:spcBef>
              <a:spcAft>
                <a:spcPts val="0"/>
              </a:spcAft>
            </a:pPr>
            <a:r>
              <a:rPr lang="en-US" dirty="0" smtClean="0"/>
              <a:t>A comprehensive national evaluation found that compared to utility-sponsored and local weatherization programs, DOE’s program was the most effective. The evaluation determined the program to be beneficial on many levels, from energy reduction to jobs creation.</a:t>
            </a:r>
          </a:p>
          <a:p>
            <a:pPr>
              <a:spcBef>
                <a:spcPts val="0"/>
              </a:spcBef>
              <a:spcAft>
                <a:spcPts val="0"/>
              </a:spcAft>
            </a:pPr>
            <a:endParaRPr lang="en-US" dirty="0" smtClean="0"/>
          </a:p>
          <a:p>
            <a:pPr marL="457200" lvl="0" indent="-228600">
              <a:lnSpc>
                <a:spcPct val="110000"/>
              </a:lnSpc>
              <a:spcBef>
                <a:spcPts val="0"/>
              </a:spcBef>
              <a:spcAft>
                <a:spcPts val="0"/>
              </a:spcAft>
              <a:buFont typeface="Symbol" pitchFamily="18" charset="2"/>
              <a:buChar char="·"/>
            </a:pPr>
            <a:r>
              <a:rPr lang="en-US" dirty="0" smtClean="0"/>
              <a:t>More than 6.4 million homes have been weatherized to date with Federal and leveraged funds such as state and utility monies and fuel-assistance program funds.</a:t>
            </a:r>
          </a:p>
          <a:p>
            <a:pPr marL="457200" lvl="0" indent="-228600">
              <a:lnSpc>
                <a:spcPct val="110000"/>
              </a:lnSpc>
              <a:spcBef>
                <a:spcPts val="0"/>
              </a:spcBef>
              <a:spcAft>
                <a:spcPts val="0"/>
              </a:spcAft>
              <a:buFont typeface="Symbol" pitchFamily="18" charset="2"/>
              <a:buChar char="·"/>
            </a:pPr>
            <a:r>
              <a:rPr lang="en-US" dirty="0" smtClean="0"/>
              <a:t>The average reduction in energy used for space heating is 35%.² </a:t>
            </a:r>
          </a:p>
          <a:p>
            <a:pPr marL="457200" lvl="0" indent="-228600">
              <a:lnSpc>
                <a:spcPct val="110000"/>
              </a:lnSpc>
              <a:spcBef>
                <a:spcPts val="0"/>
              </a:spcBef>
              <a:spcAft>
                <a:spcPts val="0"/>
              </a:spcAft>
              <a:buFont typeface="Symbol" pitchFamily="18" charset="2"/>
              <a:buChar char="·"/>
            </a:pPr>
            <a:r>
              <a:rPr lang="en-US" dirty="0" smtClean="0"/>
              <a:t>The favorable benefit-cost ratio is 1.8:1.³</a:t>
            </a:r>
          </a:p>
          <a:p>
            <a:pPr marL="457200" lvl="0" indent="-228600">
              <a:lnSpc>
                <a:spcPct val="110000"/>
              </a:lnSpc>
              <a:spcBef>
                <a:spcPts val="0"/>
              </a:spcBef>
              <a:spcAft>
                <a:spcPts val="0"/>
              </a:spcAft>
              <a:buFont typeface="Symbol" pitchFamily="18" charset="2"/>
              <a:buChar char="·"/>
            </a:pPr>
            <a:r>
              <a:rPr lang="en-US" dirty="0" smtClean="0"/>
              <a:t>The program supports tens of thousands of direct and indirect jobs nationwide; 52 direct jobs for every million dollars invested (before the Recovery Act). This number is changing dramatically with deployment of the </a:t>
            </a:r>
            <a:r>
              <a:rPr lang="en-US" b="1" i="1" dirty="0" smtClean="0"/>
              <a:t>American Recovery and Reinvestment Act</a:t>
            </a:r>
            <a:r>
              <a:rPr lang="en-US" dirty="0" smtClean="0"/>
              <a:t> (</a:t>
            </a:r>
            <a:r>
              <a:rPr lang="en-US" b="1" i="1" dirty="0" smtClean="0"/>
              <a:t>ARRA)</a:t>
            </a:r>
            <a:r>
              <a:rPr lang="en-US" dirty="0" smtClean="0"/>
              <a:t> funds.</a:t>
            </a:r>
          </a:p>
          <a:p>
            <a:pPr marL="228600" lvl="0">
              <a:lnSpc>
                <a:spcPct val="110000"/>
              </a:lnSpc>
              <a:spcBef>
                <a:spcPts val="0"/>
              </a:spcBef>
              <a:spcAft>
                <a:spcPts val="0"/>
              </a:spcAft>
            </a:pPr>
            <a:endParaRPr lang="en-US" sz="1000" dirty="0" smtClean="0"/>
          </a:p>
          <a:p>
            <a:r>
              <a:rPr lang="en-US" sz="1000" dirty="0" smtClean="0"/>
              <a:t>² This average reduction is extrapolated from natural gas reductions attributed to space heating; batch fuels like propane and fuel oil are difficult to impossible to monitor.</a:t>
            </a:r>
          </a:p>
          <a:p>
            <a:r>
              <a:rPr lang="en-US" sz="1000" dirty="0" smtClean="0"/>
              <a:t>³ National evaluation resulted in three benefit-cost ratios. The lowest one (1.8) measures materials and labor spent at the house (denominator), against the projected energy savings over the life of the measures (numerator). This doesn’t include administrative costs. Other ratios include societal benefits and other non-energy benefits: indirect jobs, pollution reduction, improved health and productivity of those served, etc. Including societal benefits increases the benefit-cost ratio.</a:t>
            </a:r>
          </a:p>
          <a:p>
            <a:pPr>
              <a:lnSpc>
                <a:spcPct val="90000"/>
              </a:lnSpc>
              <a:spcBef>
                <a:spcPts val="317"/>
              </a:spcBef>
              <a:spcAft>
                <a:spcPts val="317"/>
              </a:spcAft>
            </a:pPr>
            <a:endParaRPr lang="en-US" dirty="0" smtClean="0"/>
          </a:p>
        </p:txBody>
      </p:sp>
      <p:sp>
        <p:nvSpPr>
          <p:cNvPr id="4" name="Footer Placeholder 3"/>
          <p:cNvSpPr>
            <a:spLocks noGrp="1"/>
          </p:cNvSpPr>
          <p:nvPr>
            <p:ph type="ftr" sz="quarter" idx="10"/>
          </p:nvPr>
        </p:nvSpPr>
        <p:spPr/>
        <p:txBody>
          <a:bodyPr/>
          <a:lstStyle/>
          <a:p>
            <a:r>
              <a:rPr lang="en-US" smtClean="0"/>
              <a:t>December 2012</a:t>
            </a:r>
            <a:endParaRPr lang="en-US" dirty="0"/>
          </a:p>
        </p:txBody>
      </p:sp>
      <p:sp>
        <p:nvSpPr>
          <p:cNvPr id="5" name="Slide Number Placeholder 4"/>
          <p:cNvSpPr>
            <a:spLocks noGrp="1"/>
          </p:cNvSpPr>
          <p:nvPr>
            <p:ph type="sldNum" sz="quarter" idx="11"/>
          </p:nvPr>
        </p:nvSpPr>
        <p:spPr/>
        <p:txBody>
          <a:bodyPr/>
          <a:lstStyle/>
          <a:p>
            <a:fld id="{4684222A-DD47-44C9-8526-D87920874408}"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2229" name="Rectangle 3"/>
          <p:cNvSpPr>
            <a:spLocks noGrp="1" noChangeArrowheads="1"/>
          </p:cNvSpPr>
          <p:nvPr>
            <p:ph type="body" idx="1"/>
          </p:nvPr>
        </p:nvSpPr>
        <p:spPr bwMode="auto">
          <a:xfrm>
            <a:off x="731520" y="4560570"/>
            <a:ext cx="5852160" cy="4507230"/>
          </a:xfrm>
          <a:noFill/>
        </p:spPr>
        <p:txBody>
          <a:bodyPr wrap="square" numCol="1" anchor="t" anchorCtr="0" compatLnSpc="1">
            <a:prstTxWarp prst="textNoShape">
              <a:avLst/>
            </a:prstTxWarp>
            <a:normAutofit/>
          </a:bodyPr>
          <a:lstStyle/>
          <a:p>
            <a:pPr>
              <a:spcBef>
                <a:spcPts val="0"/>
              </a:spcBef>
              <a:spcAft>
                <a:spcPts val="0"/>
              </a:spcAft>
            </a:pPr>
            <a:r>
              <a:rPr lang="en-US" dirty="0" smtClean="0">
                <a:latin typeface="Times New Roman"/>
              </a:rPr>
              <a:t>The success of the program is due to the hard work and dedication of its workers. </a:t>
            </a:r>
          </a:p>
          <a:p>
            <a:pPr>
              <a:spcBef>
                <a:spcPts val="0"/>
              </a:spcBef>
              <a:spcAft>
                <a:spcPts val="0"/>
              </a:spcAft>
            </a:pPr>
            <a:endParaRPr lang="en-US" dirty="0" smtClean="0">
              <a:latin typeface="Times New Roman"/>
            </a:endParaRPr>
          </a:p>
          <a:p>
            <a:pPr>
              <a:spcBef>
                <a:spcPts val="0"/>
              </a:spcBef>
              <a:spcAft>
                <a:spcPts val="0"/>
              </a:spcAft>
            </a:pPr>
            <a:r>
              <a:rPr lang="en-US" dirty="0" smtClean="0">
                <a:latin typeface="Times New Roman"/>
              </a:rPr>
              <a:t>Two key principles guide the installation of measures: cost-effectiveness and the availability of health and safety funds. </a:t>
            </a:r>
          </a:p>
          <a:p>
            <a:pPr>
              <a:spcBef>
                <a:spcPts val="0"/>
              </a:spcBef>
              <a:spcAft>
                <a:spcPts val="0"/>
              </a:spcAft>
            </a:pPr>
            <a:endParaRPr lang="en-US" dirty="0" smtClean="0">
              <a:latin typeface="Times New Roman"/>
            </a:endParaRPr>
          </a:p>
          <a:p>
            <a:pPr>
              <a:spcBef>
                <a:spcPts val="0"/>
              </a:spcBef>
              <a:spcAft>
                <a:spcPts val="0"/>
              </a:spcAft>
            </a:pPr>
            <a:r>
              <a:rPr lang="en-US" dirty="0" smtClean="0">
                <a:latin typeface="Times New Roman"/>
              </a:rPr>
              <a:t>Each individual weatherization material—and the package of weatherization materials installed—must be cost-effective.</a:t>
            </a:r>
          </a:p>
          <a:p>
            <a:pPr>
              <a:spcBef>
                <a:spcPts val="0"/>
              </a:spcBef>
              <a:spcAft>
                <a:spcPts val="0"/>
              </a:spcAft>
            </a:pPr>
            <a:endParaRPr lang="en-US" dirty="0" smtClean="0">
              <a:latin typeface="Times New Roman"/>
            </a:endParaRPr>
          </a:p>
          <a:p>
            <a:pPr>
              <a:spcBef>
                <a:spcPts val="0"/>
              </a:spcBef>
              <a:spcAft>
                <a:spcPts val="0"/>
              </a:spcAft>
            </a:pPr>
            <a:r>
              <a:rPr lang="en-US" dirty="0" smtClean="0">
                <a:latin typeface="Times New Roman"/>
              </a:rPr>
              <a:t>Cost-effectiveness is measured by the </a:t>
            </a:r>
            <a:r>
              <a:rPr lang="en-US" b="1" i="1" dirty="0" smtClean="0">
                <a:latin typeface="Times New Roman"/>
              </a:rPr>
              <a:t>savings-to-investment ratio (SIR), </a:t>
            </a:r>
            <a:r>
              <a:rPr lang="en-US" dirty="0" smtClean="0">
                <a:latin typeface="Times New Roman"/>
              </a:rPr>
              <a:t>the amount of energy savings versus the cost to install a measure. </a:t>
            </a:r>
          </a:p>
          <a:p>
            <a:pPr>
              <a:spcBef>
                <a:spcPts val="0"/>
              </a:spcBef>
              <a:spcAft>
                <a:spcPts val="0"/>
              </a:spcAft>
            </a:pPr>
            <a:endParaRPr lang="en-US" dirty="0" smtClean="0">
              <a:latin typeface="Times New Roman"/>
            </a:endParaRPr>
          </a:p>
          <a:p>
            <a:pPr marL="457200" indent="-228600">
              <a:spcBef>
                <a:spcPts val="0"/>
              </a:spcBef>
              <a:spcAft>
                <a:spcPts val="0"/>
              </a:spcAft>
              <a:buFont typeface="Symbol" pitchFamily="18" charset="2"/>
              <a:buChar char="·"/>
            </a:pPr>
            <a:r>
              <a:rPr lang="en-US" dirty="0" smtClean="0">
                <a:latin typeface="Times New Roman"/>
              </a:rPr>
              <a:t>An SIR of 1 or higher means the savings earned over the lifetime of a given measure are greater than the full cost of installing that measure.</a:t>
            </a:r>
          </a:p>
          <a:p>
            <a:pPr marL="457200" indent="-228600">
              <a:spcBef>
                <a:spcPts val="0"/>
              </a:spcBef>
              <a:spcAft>
                <a:spcPts val="0"/>
              </a:spcAft>
              <a:buFont typeface="Symbol" pitchFamily="18" charset="2"/>
              <a:buChar char="·"/>
            </a:pPr>
            <a:r>
              <a:rPr lang="en-US" dirty="0" smtClean="0">
                <a:latin typeface="Times New Roman"/>
              </a:rPr>
              <a:t>The SIR of each individual measure and of the package as a whole must be greater than or equal to 1. </a:t>
            </a:r>
          </a:p>
          <a:p>
            <a:pPr marL="457200" indent="-228600">
              <a:spcBef>
                <a:spcPts val="0"/>
              </a:spcBef>
              <a:spcAft>
                <a:spcPts val="0"/>
              </a:spcAft>
              <a:buFont typeface="Symbol" pitchFamily="18" charset="2"/>
              <a:buChar char="·"/>
            </a:pPr>
            <a:r>
              <a:rPr lang="en-US" dirty="0" smtClean="0">
                <a:latin typeface="Times New Roman"/>
              </a:rPr>
              <a:t>Energy-related health and safety work is not included in the SIR. </a:t>
            </a:r>
          </a:p>
          <a:p>
            <a:pPr marL="914400" indent="-228600">
              <a:spcBef>
                <a:spcPts val="0"/>
              </a:spcBef>
              <a:spcAft>
                <a:spcPts val="0"/>
              </a:spcAft>
              <a:buFont typeface="Courier New"/>
              <a:buChar char="o"/>
            </a:pPr>
            <a:r>
              <a:rPr lang="en-US" dirty="0" smtClean="0">
                <a:latin typeface="Times New Roman"/>
              </a:rPr>
              <a:t>There is no federally mandated upper limit for H&amp;S funds. Each state designates this in its state plan. </a:t>
            </a:r>
          </a:p>
          <a:p>
            <a:pPr marL="914400" indent="-228600">
              <a:spcBef>
                <a:spcPts val="0"/>
              </a:spcBef>
              <a:spcAft>
                <a:spcPts val="0"/>
              </a:spcAft>
              <a:buFont typeface="Courier New"/>
              <a:buChar char="o"/>
            </a:pPr>
            <a:r>
              <a:rPr lang="en-US" dirty="0" smtClean="0">
                <a:latin typeface="Times New Roman"/>
              </a:rPr>
              <a:t>Historically, states have set their upper limit around 6-7%. With an increase in the amount of </a:t>
            </a:r>
            <a:r>
              <a:rPr lang="en-US" b="1" i="1" dirty="0">
                <a:latin typeface="Times New Roman"/>
              </a:rPr>
              <a:t>l</a:t>
            </a:r>
            <a:r>
              <a:rPr lang="en-US" b="1" i="1" dirty="0" smtClean="0">
                <a:latin typeface="Times New Roman"/>
              </a:rPr>
              <a:t>ead-safe </a:t>
            </a:r>
            <a:r>
              <a:rPr lang="en-US" b="1" i="1" dirty="0">
                <a:latin typeface="Times New Roman"/>
              </a:rPr>
              <a:t>w</a:t>
            </a:r>
            <a:r>
              <a:rPr lang="en-US" b="1" i="1" dirty="0" smtClean="0">
                <a:latin typeface="Times New Roman"/>
              </a:rPr>
              <a:t>eatherization (LSW) </a:t>
            </a:r>
            <a:r>
              <a:rPr lang="en-US" dirty="0" smtClean="0">
                <a:latin typeface="Times New Roman"/>
              </a:rPr>
              <a:t>and furnace replacements, that number has gone up.</a:t>
            </a:r>
          </a:p>
          <a:p>
            <a:pPr marL="457200" indent="-228600">
              <a:spcBef>
                <a:spcPts val="0"/>
              </a:spcBef>
              <a:spcAft>
                <a:spcPts val="0"/>
              </a:spcAft>
              <a:buFont typeface="Symbol" pitchFamily="18" charset="2"/>
              <a:buChar char="·"/>
            </a:pPr>
            <a:r>
              <a:rPr lang="en-US" dirty="0" smtClean="0">
                <a:latin typeface="Times New Roman"/>
              </a:rPr>
              <a:t>Higher requests for H&amp;S can encourage increased scrutiny of the state plan. </a:t>
            </a:r>
          </a:p>
          <a:p>
            <a:pPr>
              <a:spcBef>
                <a:spcPts val="317"/>
              </a:spcBef>
              <a:spcAft>
                <a:spcPts val="317"/>
              </a:spcAft>
            </a:pPr>
            <a:endParaRPr lang="en-US" dirty="0" smtClean="0">
              <a:latin typeface="Times New Roman"/>
            </a:endParaRPr>
          </a:p>
          <a:p>
            <a:pPr eaLnBrk="1" hangingPunct="1">
              <a:spcBef>
                <a:spcPts val="317"/>
              </a:spcBef>
              <a:spcAft>
                <a:spcPts val="317"/>
              </a:spcAft>
            </a:pPr>
            <a:endParaRPr lang="en-US" dirty="0" smtClean="0">
              <a:latin typeface="Arial" charset="0"/>
            </a:endParaRPr>
          </a:p>
        </p:txBody>
      </p:sp>
      <p:sp>
        <p:nvSpPr>
          <p:cNvPr id="4" name="Footer Placeholder 3"/>
          <p:cNvSpPr>
            <a:spLocks noGrp="1"/>
          </p:cNvSpPr>
          <p:nvPr>
            <p:ph type="ftr" sz="quarter" idx="10"/>
          </p:nvPr>
        </p:nvSpPr>
        <p:spPr/>
        <p:txBody>
          <a:bodyPr/>
          <a:lstStyle/>
          <a:p>
            <a:r>
              <a:rPr lang="en-US" smtClean="0"/>
              <a:t>December 2012</a:t>
            </a:r>
            <a:endParaRPr lang="en-US" dirty="0"/>
          </a:p>
        </p:txBody>
      </p:sp>
      <p:sp>
        <p:nvSpPr>
          <p:cNvPr id="5" name="Slide Number Placeholder 4"/>
          <p:cNvSpPr>
            <a:spLocks noGrp="1"/>
          </p:cNvSpPr>
          <p:nvPr>
            <p:ph type="sldNum" sz="quarter" idx="11"/>
          </p:nvPr>
        </p:nvSpPr>
        <p:spPr/>
        <p:txBody>
          <a:bodyPr/>
          <a:lstStyle/>
          <a:p>
            <a:fld id="{4684222A-DD47-44C9-8526-D87920874408}"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2" name="Rectangle 2"/>
          <p:cNvSpPr>
            <a:spLocks noGrp="1" noRot="1" noChangeAspect="1" noChangeArrowheads="1" noTextEdit="1"/>
          </p:cNvSpPr>
          <p:nvPr>
            <p:ph type="sldImg"/>
          </p:nvPr>
        </p:nvSpPr>
        <p:spPr bwMode="auto">
          <a:xfrm>
            <a:off x="1394884" y="720725"/>
            <a:ext cx="4525433" cy="3394075"/>
          </a:xfrm>
          <a:noFill/>
          <a:ln>
            <a:solidFill>
              <a:srgbClr val="000000"/>
            </a:solidFill>
            <a:miter lim="800000"/>
            <a:headEnd/>
            <a:tailEnd/>
          </a:ln>
        </p:spPr>
      </p:sp>
      <p:sp>
        <p:nvSpPr>
          <p:cNvPr id="53253" name="Rectangle 3"/>
          <p:cNvSpPr>
            <a:spLocks noGrp="1" noChangeArrowheads="1"/>
          </p:cNvSpPr>
          <p:nvPr>
            <p:ph type="body" idx="1"/>
          </p:nvPr>
        </p:nvSpPr>
        <p:spPr bwMode="auto">
          <a:xfrm>
            <a:off x="731520" y="4267200"/>
            <a:ext cx="5852160" cy="5029200"/>
          </a:xfrm>
          <a:noFill/>
        </p:spPr>
        <p:txBody>
          <a:bodyPr wrap="square" numCol="1" anchor="t" anchorCtr="0" compatLnSpc="1">
            <a:prstTxWarp prst="textNoShape">
              <a:avLst/>
            </a:prstTxWarp>
            <a:normAutofit/>
          </a:bodyPr>
          <a:lstStyle/>
          <a:p>
            <a:pPr>
              <a:spcBef>
                <a:spcPts val="0"/>
              </a:spcBef>
              <a:spcAft>
                <a:spcPts val="0"/>
              </a:spcAft>
            </a:pPr>
            <a:r>
              <a:rPr lang="en-US" dirty="0" smtClean="0">
                <a:latin typeface="Times New Roman"/>
              </a:rPr>
              <a:t>SIR ≥ 1 means energy cost savings over the lifetime of the measure(s), discounted to </a:t>
            </a:r>
            <a:r>
              <a:rPr lang="en-US" b="1" i="1" dirty="0" smtClean="0">
                <a:latin typeface="Times New Roman"/>
              </a:rPr>
              <a:t>present value, </a:t>
            </a:r>
            <a:r>
              <a:rPr lang="en-US" dirty="0" smtClean="0">
                <a:latin typeface="Times New Roman"/>
              </a:rPr>
              <a:t>equal or exceed the cost of materials, installation, and onsite supervisory personnel.</a:t>
            </a:r>
          </a:p>
          <a:p>
            <a:pPr marL="457200" indent="-228600">
              <a:spcBef>
                <a:spcPts val="0"/>
              </a:spcBef>
              <a:spcAft>
                <a:spcPts val="0"/>
              </a:spcAft>
              <a:buFont typeface="Symbol" pitchFamily="18" charset="2"/>
              <a:buChar char="·"/>
            </a:pPr>
            <a:r>
              <a:rPr lang="en-US" dirty="0" smtClean="0">
                <a:latin typeface="Times New Roman"/>
              </a:rPr>
              <a:t>For example, cost-effectiveness of a refrigerator replacement measures the present value of the energy savings over the lifetime of the appliance against the cost to purchase and install a new unit, as well as remove and </a:t>
            </a:r>
            <a:r>
              <a:rPr lang="en-US" b="1" i="1" dirty="0" smtClean="0">
                <a:latin typeface="Times New Roman"/>
              </a:rPr>
              <a:t>decommission </a:t>
            </a:r>
            <a:r>
              <a:rPr lang="en-US" dirty="0" smtClean="0">
                <a:latin typeface="Times New Roman"/>
              </a:rPr>
              <a:t>the old unit. </a:t>
            </a:r>
          </a:p>
          <a:p>
            <a:pPr marL="457200" indent="-228600">
              <a:spcBef>
                <a:spcPts val="0"/>
              </a:spcBef>
              <a:spcAft>
                <a:spcPts val="0"/>
              </a:spcAft>
              <a:buFont typeface="Symbol" pitchFamily="18" charset="2"/>
              <a:buChar char="·"/>
            </a:pPr>
            <a:r>
              <a:rPr lang="en-US" dirty="0" smtClean="0">
                <a:latin typeface="Times New Roman"/>
              </a:rPr>
              <a:t>Present value accounts for the time value of money: $10 was worth more 15 years ago than it is today, and $10 spent today is probably worth more than $10 saved 15 years from now.</a:t>
            </a:r>
          </a:p>
          <a:p>
            <a:pPr marL="48331">
              <a:spcBef>
                <a:spcPts val="0"/>
              </a:spcBef>
              <a:spcAft>
                <a:spcPts val="0"/>
              </a:spcAft>
            </a:pPr>
            <a:endParaRPr lang="en-US" dirty="0" smtClean="0">
              <a:latin typeface="Times New Roman"/>
            </a:endParaRPr>
          </a:p>
          <a:p>
            <a:pPr>
              <a:spcBef>
                <a:spcPts val="0"/>
              </a:spcBef>
              <a:spcAft>
                <a:spcPts val="0"/>
              </a:spcAft>
            </a:pPr>
            <a:r>
              <a:rPr lang="en-US" dirty="0" smtClean="0">
                <a:latin typeface="Times New Roman"/>
              </a:rPr>
              <a:t>States may include overhead costs in their cost-effectiveness requirements, but this limits the weatherization measures that can be cost-effectively done to the house.</a:t>
            </a:r>
          </a:p>
          <a:p>
            <a:pPr marL="48331">
              <a:spcBef>
                <a:spcPts val="0"/>
              </a:spcBef>
              <a:spcAft>
                <a:spcPts val="0"/>
              </a:spcAft>
            </a:pPr>
            <a:endParaRPr lang="en-US" b="1" i="1" dirty="0" smtClean="0">
              <a:latin typeface="Times New Roman"/>
            </a:endParaRPr>
          </a:p>
          <a:p>
            <a:pPr>
              <a:spcBef>
                <a:spcPts val="0"/>
              </a:spcBef>
              <a:spcAft>
                <a:spcPts val="0"/>
              </a:spcAft>
            </a:pPr>
            <a:r>
              <a:rPr lang="en-US" b="1" i="1" dirty="0" smtClean="0">
                <a:latin typeface="Times New Roman"/>
              </a:rPr>
              <a:t>Incidental repair </a:t>
            </a:r>
            <a:r>
              <a:rPr lang="en-US" dirty="0" smtClean="0">
                <a:latin typeface="Times New Roman"/>
              </a:rPr>
              <a:t>costs must be included in the overall SIR. </a:t>
            </a:r>
          </a:p>
          <a:p>
            <a:pPr marL="454025" indent="-225425">
              <a:spcBef>
                <a:spcPts val="0"/>
              </a:spcBef>
              <a:spcAft>
                <a:spcPts val="0"/>
              </a:spcAft>
              <a:buFont typeface="Symbol" pitchFamily="18" charset="2"/>
              <a:buChar char="·"/>
            </a:pPr>
            <a:r>
              <a:rPr lang="en-US" dirty="0" smtClean="0">
                <a:latin typeface="Times New Roman"/>
              </a:rPr>
              <a:t>Incidental repairs are those repairs necessary for the effective performance or preservation of weatherization materials. They may include adding framing or making limited roof repairs so attic insulation doesn’t get wet. Costs do not cover roof replacement. </a:t>
            </a:r>
          </a:p>
          <a:p>
            <a:pPr marL="454025" indent="-225425">
              <a:spcBef>
                <a:spcPts val="0"/>
              </a:spcBef>
              <a:spcAft>
                <a:spcPts val="0"/>
              </a:spcAft>
              <a:buFont typeface="Symbol" pitchFamily="18" charset="2"/>
              <a:buChar char="·"/>
            </a:pPr>
            <a:r>
              <a:rPr lang="en-US" dirty="0" smtClean="0">
                <a:latin typeface="Times New Roman"/>
              </a:rPr>
              <a:t>A cold water leak in a mobile home is considered an incidental repair, since it will keep the belly insulation dry, but repairing a toilet drain comes under H&amp;S.</a:t>
            </a:r>
          </a:p>
          <a:p>
            <a:pPr marL="454025" indent="-225425">
              <a:spcBef>
                <a:spcPts val="0"/>
              </a:spcBef>
              <a:spcAft>
                <a:spcPts val="0"/>
              </a:spcAft>
              <a:buFont typeface="Symbol" pitchFamily="18" charset="2"/>
              <a:buChar char="·"/>
            </a:pPr>
            <a:r>
              <a:rPr lang="en-US" dirty="0" smtClean="0">
                <a:latin typeface="Times New Roman"/>
              </a:rPr>
              <a:t>On a home needing significant repairs, the SIR for the entire package might be less than one, even though each measure has an SIR greater than one. For entire package calculations, the cost of incidental repairs enters the denominator. This puts a limit on the incidental repairs that can be done. H&amp;S measures do not enter the cost-effectiveness equation.</a:t>
            </a:r>
            <a:endParaRPr lang="en-US" dirty="0" smtClean="0">
              <a:latin typeface="Arial" charset="0"/>
            </a:endParaRPr>
          </a:p>
        </p:txBody>
      </p:sp>
      <p:sp>
        <p:nvSpPr>
          <p:cNvPr id="4" name="Footer Placeholder 3"/>
          <p:cNvSpPr>
            <a:spLocks noGrp="1"/>
          </p:cNvSpPr>
          <p:nvPr>
            <p:ph type="ftr" sz="quarter" idx="10"/>
          </p:nvPr>
        </p:nvSpPr>
        <p:spPr/>
        <p:txBody>
          <a:bodyPr/>
          <a:lstStyle/>
          <a:p>
            <a:r>
              <a:rPr lang="en-US" dirty="0" smtClean="0"/>
              <a:t>December 2012</a:t>
            </a:r>
            <a:endParaRPr lang="en-US" dirty="0"/>
          </a:p>
        </p:txBody>
      </p:sp>
      <p:sp>
        <p:nvSpPr>
          <p:cNvPr id="5" name="Slide Number Placeholder 4"/>
          <p:cNvSpPr>
            <a:spLocks noGrp="1"/>
          </p:cNvSpPr>
          <p:nvPr>
            <p:ph type="sldNum" sz="quarter" idx="11"/>
          </p:nvPr>
        </p:nvSpPr>
        <p:spPr/>
        <p:txBody>
          <a:bodyPr/>
          <a:lstStyle/>
          <a:p>
            <a:fld id="{4684222A-DD47-44C9-8526-D87920874408}"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427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ts val="0"/>
              </a:spcBef>
              <a:spcAft>
                <a:spcPts val="0"/>
              </a:spcAft>
            </a:pPr>
            <a:r>
              <a:rPr lang="en-US" dirty="0" smtClean="0">
                <a:latin typeface="Times New Roman"/>
              </a:rPr>
              <a:t>This study dispels the myths that windows and doors are the most cost-effective energy-savings measures. Air sealing and adding insulation save more energy and cost less, so have a much quicker payback than doors and windows.</a:t>
            </a:r>
          </a:p>
          <a:p>
            <a:pPr>
              <a:spcBef>
                <a:spcPts val="0"/>
              </a:spcBef>
              <a:spcAft>
                <a:spcPts val="0"/>
              </a:spcAft>
            </a:pPr>
            <a:endParaRPr lang="en-US" dirty="0">
              <a:latin typeface="Times New Roman"/>
            </a:endParaRPr>
          </a:p>
          <a:p>
            <a:pPr>
              <a:spcBef>
                <a:spcPts val="0"/>
              </a:spcBef>
              <a:spcAft>
                <a:spcPts val="0"/>
              </a:spcAft>
            </a:pPr>
            <a:r>
              <a:rPr lang="en-US" dirty="0" smtClean="0">
                <a:latin typeface="Times New Roman"/>
              </a:rPr>
              <a:t>Virginia savings have gone up even more since this study was done. </a:t>
            </a:r>
          </a:p>
          <a:p>
            <a:endParaRPr lang="en-US" dirty="0" smtClean="0">
              <a:latin typeface="Times New Roman"/>
            </a:endParaRPr>
          </a:p>
          <a:p>
            <a:pPr eaLnBrk="1" hangingPunct="1">
              <a:spcBef>
                <a:spcPct val="0"/>
              </a:spcBef>
            </a:pPr>
            <a:endParaRPr lang="en-US" dirty="0" smtClean="0">
              <a:latin typeface="Arial" charset="0"/>
            </a:endParaRPr>
          </a:p>
        </p:txBody>
      </p:sp>
      <p:sp>
        <p:nvSpPr>
          <p:cNvPr id="4" name="Footer Placeholder 3"/>
          <p:cNvSpPr>
            <a:spLocks noGrp="1"/>
          </p:cNvSpPr>
          <p:nvPr>
            <p:ph type="ftr" sz="quarter" idx="10"/>
          </p:nvPr>
        </p:nvSpPr>
        <p:spPr/>
        <p:txBody>
          <a:bodyPr/>
          <a:lstStyle/>
          <a:p>
            <a:r>
              <a:rPr lang="en-US" smtClean="0"/>
              <a:t>December 2012</a:t>
            </a:r>
            <a:endParaRPr lang="en-US" dirty="0"/>
          </a:p>
        </p:txBody>
      </p:sp>
      <p:sp>
        <p:nvSpPr>
          <p:cNvPr id="5" name="Slide Number Placeholder 4"/>
          <p:cNvSpPr>
            <a:spLocks noGrp="1"/>
          </p:cNvSpPr>
          <p:nvPr>
            <p:ph type="sldNum" sz="quarter" idx="11"/>
          </p:nvPr>
        </p:nvSpPr>
        <p:spPr/>
        <p:txBody>
          <a:bodyPr/>
          <a:lstStyle/>
          <a:p>
            <a:fld id="{4684222A-DD47-44C9-8526-D87920874408}"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8" name="Notes Placeholder 7"/>
          <p:cNvSpPr>
            <a:spLocks noGrp="1"/>
          </p:cNvSpPr>
          <p:nvPr>
            <p:ph type="body" sz="quarter" idx="10"/>
          </p:nvPr>
        </p:nvSpPr>
        <p:spPr/>
        <p:txBody>
          <a:bodyPr>
            <a:normAutofit/>
          </a:bodyPr>
          <a:lstStyle/>
          <a:p>
            <a:pPr>
              <a:spcBef>
                <a:spcPts val="0"/>
              </a:spcBef>
              <a:spcAft>
                <a:spcPts val="0"/>
              </a:spcAft>
            </a:pPr>
            <a:r>
              <a:rPr lang="en-US" dirty="0" smtClean="0">
                <a:latin typeface="Times New Roman"/>
              </a:rPr>
              <a:t>Weatherization done right delivers four basic benefits.</a:t>
            </a:r>
          </a:p>
          <a:p>
            <a:pPr>
              <a:spcBef>
                <a:spcPts val="0"/>
              </a:spcBef>
              <a:spcAft>
                <a:spcPts val="0"/>
              </a:spcAft>
            </a:pPr>
            <a:endParaRPr lang="en-US" dirty="0" smtClean="0">
              <a:latin typeface="Times New Roman"/>
            </a:endParaRPr>
          </a:p>
          <a:p>
            <a:pPr marL="457200" indent="-228600">
              <a:spcBef>
                <a:spcPts val="0"/>
              </a:spcBef>
              <a:spcAft>
                <a:spcPts val="0"/>
              </a:spcAft>
              <a:buFont typeface="Symbol" pitchFamily="18" charset="2"/>
              <a:buChar char="·"/>
            </a:pPr>
            <a:r>
              <a:rPr lang="en-US" dirty="0" smtClean="0">
                <a:latin typeface="Times New Roman"/>
              </a:rPr>
              <a:t>Saves energy and money for the client</a:t>
            </a:r>
          </a:p>
          <a:p>
            <a:pPr marL="457200" indent="-228600">
              <a:spcBef>
                <a:spcPts val="0"/>
              </a:spcBef>
              <a:spcAft>
                <a:spcPts val="0"/>
              </a:spcAft>
              <a:buFont typeface="Symbol" pitchFamily="18" charset="2"/>
              <a:buChar char="·"/>
            </a:pPr>
            <a:r>
              <a:rPr lang="en-US" dirty="0" smtClean="0">
                <a:latin typeface="Times New Roman"/>
              </a:rPr>
              <a:t>Improves </a:t>
            </a:r>
            <a:r>
              <a:rPr lang="en-US" b="1" i="1" dirty="0" smtClean="0">
                <a:latin typeface="Times New Roman"/>
              </a:rPr>
              <a:t>Indoor Air Quality (IAQ)</a:t>
            </a:r>
          </a:p>
          <a:p>
            <a:pPr marL="457200" indent="-228600">
              <a:spcBef>
                <a:spcPts val="0"/>
              </a:spcBef>
              <a:spcAft>
                <a:spcPts val="0"/>
              </a:spcAft>
              <a:buFont typeface="Symbol" pitchFamily="18" charset="2"/>
              <a:buChar char="·"/>
            </a:pPr>
            <a:r>
              <a:rPr lang="en-US" dirty="0" smtClean="0">
                <a:latin typeface="Times New Roman"/>
              </a:rPr>
              <a:t>Promotes building durability by avoiding moisture problems</a:t>
            </a:r>
          </a:p>
          <a:p>
            <a:pPr marL="457200" indent="-228600">
              <a:spcBef>
                <a:spcPts val="0"/>
              </a:spcBef>
              <a:spcAft>
                <a:spcPts val="0"/>
              </a:spcAft>
              <a:buFont typeface="Symbol" pitchFamily="18" charset="2"/>
              <a:buChar char="·"/>
            </a:pPr>
            <a:r>
              <a:rPr lang="en-US" dirty="0" smtClean="0">
                <a:latin typeface="Times New Roman"/>
              </a:rPr>
              <a:t>Increases comfort</a:t>
            </a:r>
          </a:p>
          <a:p>
            <a:pPr>
              <a:spcBef>
                <a:spcPts val="0"/>
              </a:spcBef>
              <a:spcAft>
                <a:spcPts val="0"/>
              </a:spcAft>
            </a:pPr>
            <a:endParaRPr lang="en-US" dirty="0" smtClean="0">
              <a:latin typeface="Times New Roman"/>
            </a:endParaRPr>
          </a:p>
          <a:p>
            <a:pPr>
              <a:spcBef>
                <a:spcPts val="0"/>
              </a:spcBef>
              <a:spcAft>
                <a:spcPts val="0"/>
              </a:spcAft>
            </a:pPr>
            <a:r>
              <a:rPr lang="en-US" dirty="0" smtClean="0">
                <a:latin typeface="Times New Roman"/>
              </a:rPr>
              <a:t>The only group that does not benefit from weatherization is energy vendors.</a:t>
            </a:r>
          </a:p>
          <a:p>
            <a:endParaRPr lang="en-US" dirty="0"/>
          </a:p>
        </p:txBody>
      </p:sp>
      <p:sp>
        <p:nvSpPr>
          <p:cNvPr id="4" name="Footer Placeholder 3"/>
          <p:cNvSpPr>
            <a:spLocks noGrp="1"/>
          </p:cNvSpPr>
          <p:nvPr>
            <p:ph type="ftr" sz="quarter" idx="11"/>
          </p:nvPr>
        </p:nvSpPr>
        <p:spPr/>
        <p:txBody>
          <a:bodyPr/>
          <a:lstStyle/>
          <a:p>
            <a:r>
              <a:rPr lang="en-US" smtClean="0"/>
              <a:t>December 2012</a:t>
            </a:r>
            <a:endParaRPr lang="en-US" dirty="0"/>
          </a:p>
        </p:txBody>
      </p:sp>
      <p:sp>
        <p:nvSpPr>
          <p:cNvPr id="5" name="Slide Number Placeholder 4"/>
          <p:cNvSpPr>
            <a:spLocks noGrp="1"/>
          </p:cNvSpPr>
          <p:nvPr>
            <p:ph type="sldNum" sz="quarter" idx="12"/>
          </p:nvPr>
        </p:nvSpPr>
        <p:spPr/>
        <p:txBody>
          <a:bodyPr/>
          <a:lstStyle/>
          <a:p>
            <a:fld id="{4684222A-DD47-44C9-8526-D87920874408}"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ts val="0"/>
              </a:spcBef>
              <a:spcAft>
                <a:spcPts val="0"/>
              </a:spcAft>
            </a:pPr>
            <a:r>
              <a:rPr lang="en-US" dirty="0" smtClean="0">
                <a:latin typeface="Times New Roman"/>
              </a:rPr>
              <a:t>Almost 40% of primary energy in the United States is used to light, heat, cool, and otherwise power residential and commercial buildings.</a:t>
            </a:r>
          </a:p>
          <a:p>
            <a:pPr>
              <a:spcBef>
                <a:spcPts val="0"/>
              </a:spcBef>
              <a:spcAft>
                <a:spcPts val="0"/>
              </a:spcAft>
            </a:pPr>
            <a:endParaRPr lang="en-US" dirty="0" smtClean="0">
              <a:latin typeface="Times New Roman"/>
            </a:endParaRPr>
          </a:p>
          <a:p>
            <a:pPr>
              <a:spcBef>
                <a:spcPts val="0"/>
              </a:spcBef>
              <a:spcAft>
                <a:spcPts val="0"/>
              </a:spcAft>
            </a:pPr>
            <a:r>
              <a:rPr lang="en-US" dirty="0" smtClean="0">
                <a:latin typeface="Times New Roman"/>
              </a:rPr>
              <a:t>One-half of that, or 20%, of all primary energy in the United States is used for space heating and cooling those buildings.</a:t>
            </a:r>
          </a:p>
          <a:p>
            <a:pPr>
              <a:spcBef>
                <a:spcPts val="0"/>
              </a:spcBef>
              <a:spcAft>
                <a:spcPts val="0"/>
              </a:spcAft>
            </a:pPr>
            <a:endParaRPr lang="en-US" dirty="0" smtClean="0">
              <a:latin typeface="Times New Roman"/>
            </a:endParaRPr>
          </a:p>
          <a:p>
            <a:pPr>
              <a:spcBef>
                <a:spcPts val="0"/>
              </a:spcBef>
              <a:spcAft>
                <a:spcPts val="0"/>
              </a:spcAft>
            </a:pPr>
            <a:r>
              <a:rPr lang="en-US" dirty="0" smtClean="0">
                <a:latin typeface="Times New Roman"/>
              </a:rPr>
              <a:t>Of that amount, one-half is wasted though air leaks, insufficient insulation, and inefficient heating and cooling equipment.</a:t>
            </a:r>
          </a:p>
          <a:p>
            <a:pPr>
              <a:spcBef>
                <a:spcPts val="0"/>
              </a:spcBef>
              <a:spcAft>
                <a:spcPts val="0"/>
              </a:spcAft>
            </a:pPr>
            <a:endParaRPr lang="en-US" dirty="0" smtClean="0">
              <a:latin typeface="Times New Roman"/>
            </a:endParaRPr>
          </a:p>
          <a:p>
            <a:pPr>
              <a:spcBef>
                <a:spcPts val="0"/>
              </a:spcBef>
              <a:spcAft>
                <a:spcPts val="0"/>
              </a:spcAft>
            </a:pPr>
            <a:r>
              <a:rPr lang="en-US" dirty="0" smtClean="0">
                <a:latin typeface="Times New Roman"/>
              </a:rPr>
              <a:t>Simply improving the efficiency of heating and cooling systems could lead to five quads of energy savings per year.</a:t>
            </a:r>
          </a:p>
          <a:p>
            <a:pPr>
              <a:spcBef>
                <a:spcPts val="0"/>
              </a:spcBef>
              <a:spcAft>
                <a:spcPts val="0"/>
              </a:spcAft>
            </a:pPr>
            <a:endParaRPr lang="en-US" dirty="0" smtClean="0">
              <a:latin typeface="Times New Roman"/>
            </a:endParaRPr>
          </a:p>
          <a:p>
            <a:pPr>
              <a:spcBef>
                <a:spcPts val="0"/>
              </a:spcBef>
              <a:spcAft>
                <a:spcPts val="0"/>
              </a:spcAft>
            </a:pPr>
            <a:r>
              <a:rPr lang="en-US" dirty="0" smtClean="0">
                <a:latin typeface="Times New Roman"/>
              </a:rPr>
              <a:t>One quad is one quadrillion BTUs; 10^15 BTUs.</a:t>
            </a:r>
          </a:p>
          <a:p>
            <a:pPr>
              <a:buFontTx/>
              <a:buChar char="•"/>
            </a:pPr>
            <a:endParaRPr lang="en-US" dirty="0" smtClean="0"/>
          </a:p>
        </p:txBody>
      </p:sp>
      <p:sp>
        <p:nvSpPr>
          <p:cNvPr id="4" name="Footer Placeholder 3"/>
          <p:cNvSpPr>
            <a:spLocks noGrp="1"/>
          </p:cNvSpPr>
          <p:nvPr>
            <p:ph type="ftr" sz="quarter" idx="10"/>
          </p:nvPr>
        </p:nvSpPr>
        <p:spPr/>
        <p:txBody>
          <a:bodyPr/>
          <a:lstStyle/>
          <a:p>
            <a:r>
              <a:rPr lang="en-US" smtClean="0"/>
              <a:t>December 2012</a:t>
            </a:r>
            <a:endParaRPr lang="en-US" dirty="0"/>
          </a:p>
        </p:txBody>
      </p:sp>
      <p:sp>
        <p:nvSpPr>
          <p:cNvPr id="5" name="Slide Number Placeholder 4"/>
          <p:cNvSpPr>
            <a:spLocks noGrp="1"/>
          </p:cNvSpPr>
          <p:nvPr>
            <p:ph type="sldNum" sz="quarter" idx="11"/>
          </p:nvPr>
        </p:nvSpPr>
        <p:spPr/>
        <p:txBody>
          <a:bodyPr/>
          <a:lstStyle/>
          <a:p>
            <a:fld id="{4684222A-DD47-44C9-8526-D87920874408}"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 name="Footer Placeholder 3"/>
          <p:cNvSpPr>
            <a:spLocks noGrp="1"/>
          </p:cNvSpPr>
          <p:nvPr>
            <p:ph type="ftr" sz="quarter" idx="10"/>
          </p:nvPr>
        </p:nvSpPr>
        <p:spPr/>
        <p:txBody>
          <a:bodyPr/>
          <a:lstStyle/>
          <a:p>
            <a:r>
              <a:rPr lang="en-US" smtClean="0"/>
              <a:t>December 2012</a:t>
            </a:r>
            <a:endParaRPr lang="en-US" dirty="0"/>
          </a:p>
        </p:txBody>
      </p:sp>
      <p:sp>
        <p:nvSpPr>
          <p:cNvPr id="5" name="Slide Number Placeholder 4"/>
          <p:cNvSpPr>
            <a:spLocks noGrp="1"/>
          </p:cNvSpPr>
          <p:nvPr>
            <p:ph type="sldNum" sz="quarter" idx="11"/>
          </p:nvPr>
        </p:nvSpPr>
        <p:spPr/>
        <p:txBody>
          <a:bodyPr/>
          <a:lstStyle/>
          <a:p>
            <a:fld id="{4684222A-DD47-44C9-8526-D87920874408}"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xfrm>
            <a:off x="1447800" y="720725"/>
            <a:ext cx="4419600" cy="3314700"/>
          </a:xfrm>
          <a:noFill/>
          <a:ln>
            <a:solidFill>
              <a:srgbClr val="000000"/>
            </a:solidFill>
            <a:miter lim="800000"/>
            <a:headEnd/>
            <a:tailEnd/>
          </a:ln>
        </p:spPr>
      </p:sp>
      <p:sp>
        <p:nvSpPr>
          <p:cNvPr id="57347" name="Notes Placeholder 2"/>
          <p:cNvSpPr>
            <a:spLocks noGrp="1"/>
          </p:cNvSpPr>
          <p:nvPr>
            <p:ph type="body" idx="1"/>
          </p:nvPr>
        </p:nvSpPr>
        <p:spPr bwMode="auto">
          <a:xfrm>
            <a:off x="731520" y="4191000"/>
            <a:ext cx="5852160" cy="5105400"/>
          </a:xfrm>
          <a:noFill/>
        </p:spPr>
        <p:txBody>
          <a:bodyPr wrap="square" numCol="1" anchor="t" anchorCtr="0" compatLnSpc="1">
            <a:prstTxWarp prst="textNoShape">
              <a:avLst/>
            </a:prstTxWarp>
            <a:normAutofit/>
          </a:bodyPr>
          <a:lstStyle/>
          <a:p>
            <a:pPr>
              <a:spcBef>
                <a:spcPts val="317"/>
              </a:spcBef>
              <a:spcAft>
                <a:spcPts val="317"/>
              </a:spcAft>
            </a:pPr>
            <a:r>
              <a:rPr lang="en-US" dirty="0" smtClean="0">
                <a:latin typeface="Times New Roman"/>
              </a:rPr>
              <a:t>Through audit-guided weatherization work, we can improve the IAQ of the homes we serve.</a:t>
            </a:r>
          </a:p>
          <a:p>
            <a:pPr marL="457200" indent="-228600">
              <a:spcBef>
                <a:spcPts val="0"/>
              </a:spcBef>
              <a:spcAft>
                <a:spcPts val="0"/>
              </a:spcAft>
              <a:buFont typeface="Symbol" pitchFamily="18" charset="2"/>
              <a:buChar char="·"/>
            </a:pPr>
            <a:r>
              <a:rPr lang="en-US" dirty="0" smtClean="0">
                <a:latin typeface="Times New Roman"/>
              </a:rPr>
              <a:t>Prevent </a:t>
            </a:r>
            <a:r>
              <a:rPr lang="en-US" b="1" i="1" dirty="0" smtClean="0">
                <a:latin typeface="Times New Roman"/>
              </a:rPr>
              <a:t>mold </a:t>
            </a:r>
            <a:r>
              <a:rPr lang="en-US" dirty="0" smtClean="0">
                <a:latin typeface="Times New Roman"/>
              </a:rPr>
              <a:t>and</a:t>
            </a:r>
            <a:r>
              <a:rPr lang="en-US" b="1" dirty="0" smtClean="0">
                <a:latin typeface="Times New Roman"/>
              </a:rPr>
              <a:t> </a:t>
            </a:r>
            <a:r>
              <a:rPr lang="en-US" b="1" i="1" dirty="0" smtClean="0">
                <a:latin typeface="Times New Roman"/>
              </a:rPr>
              <a:t>mildew</a:t>
            </a:r>
          </a:p>
          <a:p>
            <a:pPr marL="457200" indent="-228600">
              <a:spcBef>
                <a:spcPts val="0"/>
              </a:spcBef>
              <a:spcAft>
                <a:spcPts val="0"/>
              </a:spcAft>
              <a:buFont typeface="Symbol" pitchFamily="18" charset="2"/>
              <a:buChar char="·"/>
            </a:pPr>
            <a:r>
              <a:rPr lang="en-US" dirty="0" smtClean="0">
                <a:latin typeface="Times New Roman"/>
              </a:rPr>
              <a:t>Eliminate odors</a:t>
            </a:r>
          </a:p>
          <a:p>
            <a:pPr marL="457200" indent="-228600">
              <a:spcBef>
                <a:spcPts val="0"/>
              </a:spcBef>
              <a:spcAft>
                <a:spcPts val="0"/>
              </a:spcAft>
              <a:buFont typeface="Symbol" pitchFamily="18" charset="2"/>
              <a:buChar char="·"/>
            </a:pPr>
            <a:r>
              <a:rPr lang="en-US" dirty="0" smtClean="0">
                <a:latin typeface="Times New Roman"/>
              </a:rPr>
              <a:t>Reduce respiratory ailments</a:t>
            </a:r>
          </a:p>
          <a:p>
            <a:pPr marL="3175">
              <a:spcBef>
                <a:spcPts val="0"/>
              </a:spcBef>
              <a:spcAft>
                <a:spcPts val="0"/>
              </a:spcAft>
            </a:pPr>
            <a:endParaRPr lang="en-US" i="1" dirty="0" smtClean="0">
              <a:solidFill>
                <a:srgbClr val="808080"/>
              </a:solidFill>
              <a:latin typeface="Times New Roman"/>
            </a:endParaRPr>
          </a:p>
          <a:p>
            <a:pPr marL="228600" indent="-225425">
              <a:spcBef>
                <a:spcPts val="0"/>
              </a:spcBef>
              <a:spcAft>
                <a:spcPts val="0"/>
              </a:spcAft>
            </a:pPr>
            <a:r>
              <a:rPr lang="en-US" i="1" dirty="0" smtClean="0">
                <a:solidFill>
                  <a:schemeClr val="tx1">
                    <a:lumMod val="50000"/>
                    <a:lumOff val="50000"/>
                  </a:schemeClr>
                </a:solidFill>
                <a:latin typeface="Times New Roman"/>
              </a:rPr>
              <a:t>Q: This homeowner installed an energy-saving device on the clothes dryer. Why is this a bad idea?</a:t>
            </a:r>
          </a:p>
          <a:p>
            <a:pPr marL="3175">
              <a:spcBef>
                <a:spcPts val="0"/>
              </a:spcBef>
              <a:spcAft>
                <a:spcPts val="0"/>
              </a:spcAft>
            </a:pPr>
            <a:endParaRPr lang="en-US" i="1" dirty="0" smtClean="0">
              <a:solidFill>
                <a:schemeClr val="tx1">
                  <a:lumMod val="50000"/>
                  <a:lumOff val="50000"/>
                </a:schemeClr>
              </a:solidFill>
              <a:latin typeface="Times New Roman"/>
            </a:endParaRPr>
          </a:p>
          <a:p>
            <a:pPr marL="3175">
              <a:spcBef>
                <a:spcPts val="0"/>
              </a:spcBef>
              <a:spcAft>
                <a:spcPts val="0"/>
              </a:spcAft>
            </a:pPr>
            <a:r>
              <a:rPr lang="en-US" i="1" dirty="0" smtClean="0">
                <a:solidFill>
                  <a:schemeClr val="tx1">
                    <a:lumMod val="50000"/>
                    <a:lumOff val="50000"/>
                  </a:schemeClr>
                </a:solidFill>
                <a:latin typeface="Times New Roman"/>
              </a:rPr>
              <a:t>A: The dryer vent energy reclaimer works with a damper. </a:t>
            </a:r>
          </a:p>
          <a:p>
            <a:pPr marL="3175">
              <a:spcBef>
                <a:spcPts val="0"/>
              </a:spcBef>
              <a:spcAft>
                <a:spcPts val="0"/>
              </a:spcAft>
            </a:pPr>
            <a:endParaRPr lang="en-US" i="1" dirty="0" smtClean="0">
              <a:solidFill>
                <a:schemeClr val="tx1">
                  <a:lumMod val="50000"/>
                  <a:lumOff val="50000"/>
                </a:schemeClr>
              </a:solidFill>
              <a:latin typeface="Times New Roman"/>
            </a:endParaRPr>
          </a:p>
          <a:p>
            <a:pPr marL="3175">
              <a:spcBef>
                <a:spcPts val="0"/>
              </a:spcBef>
              <a:spcAft>
                <a:spcPts val="0"/>
              </a:spcAft>
            </a:pPr>
            <a:r>
              <a:rPr lang="en-US" i="1" dirty="0" smtClean="0">
                <a:solidFill>
                  <a:schemeClr val="tx1">
                    <a:lumMod val="50000"/>
                    <a:lumOff val="50000"/>
                  </a:schemeClr>
                </a:solidFill>
                <a:latin typeface="Times New Roman"/>
              </a:rPr>
              <a:t>Horizontal damper: warm moist air from dryer exhaust is guided into the home. Vertical damper: dryer exhausts outside. </a:t>
            </a:r>
          </a:p>
          <a:p>
            <a:pPr marL="3175">
              <a:spcBef>
                <a:spcPts val="0"/>
              </a:spcBef>
              <a:spcAft>
                <a:spcPts val="0"/>
              </a:spcAft>
            </a:pPr>
            <a:endParaRPr lang="en-US" i="1" dirty="0" smtClean="0">
              <a:solidFill>
                <a:schemeClr val="tx1">
                  <a:lumMod val="50000"/>
                  <a:lumOff val="50000"/>
                </a:schemeClr>
              </a:solidFill>
              <a:latin typeface="Times New Roman"/>
            </a:endParaRPr>
          </a:p>
          <a:p>
            <a:pPr marL="3175">
              <a:spcBef>
                <a:spcPts val="0"/>
              </a:spcBef>
              <a:spcAft>
                <a:spcPts val="0"/>
              </a:spcAft>
            </a:pPr>
            <a:r>
              <a:rPr lang="en-US" i="1" dirty="0" smtClean="0">
                <a:solidFill>
                  <a:schemeClr val="tx1">
                    <a:lumMod val="50000"/>
                    <a:lumOff val="50000"/>
                  </a:schemeClr>
                </a:solidFill>
                <a:latin typeface="Times New Roman"/>
              </a:rPr>
              <a:t>The instructions tell users to start the dryer with the damper vertical and change it to horizontal toward the end of the cycle. Typically, people leave the damper in one position and ignore it.</a:t>
            </a:r>
          </a:p>
          <a:p>
            <a:pPr marL="3175">
              <a:spcBef>
                <a:spcPts val="0"/>
              </a:spcBef>
              <a:spcAft>
                <a:spcPts val="0"/>
              </a:spcAft>
            </a:pPr>
            <a:endParaRPr lang="en-US" i="1" dirty="0" smtClean="0">
              <a:solidFill>
                <a:schemeClr val="tx1">
                  <a:lumMod val="50000"/>
                  <a:lumOff val="50000"/>
                </a:schemeClr>
              </a:solidFill>
              <a:latin typeface="Times New Roman"/>
            </a:endParaRPr>
          </a:p>
          <a:p>
            <a:pPr marL="3175">
              <a:spcBef>
                <a:spcPts val="0"/>
              </a:spcBef>
              <a:spcAft>
                <a:spcPts val="0"/>
              </a:spcAft>
            </a:pPr>
            <a:r>
              <a:rPr lang="en-US" i="1" dirty="0" smtClean="0">
                <a:solidFill>
                  <a:schemeClr val="tx1">
                    <a:lumMod val="50000"/>
                    <a:lumOff val="50000"/>
                  </a:schemeClr>
                </a:solidFill>
                <a:latin typeface="Times New Roman"/>
              </a:rPr>
              <a:t>If left in the “divert to interior” position, moisture will condense on cool interior surfaces causing mold. All the chemicals from the wash will be delivered to the living space for the occupants to inhale.</a:t>
            </a:r>
          </a:p>
          <a:p>
            <a:pPr>
              <a:spcBef>
                <a:spcPts val="0"/>
              </a:spcBef>
              <a:spcAft>
                <a:spcPts val="0"/>
              </a:spcAft>
            </a:pPr>
            <a:endParaRPr lang="en-US" dirty="0" smtClean="0">
              <a:latin typeface="Times New Roman"/>
            </a:endParaRPr>
          </a:p>
          <a:p>
            <a:pPr>
              <a:spcBef>
                <a:spcPts val="0"/>
              </a:spcBef>
              <a:spcAft>
                <a:spcPts val="0"/>
              </a:spcAft>
            </a:pPr>
            <a:r>
              <a:rPr lang="en-US" dirty="0" smtClean="0">
                <a:latin typeface="Times New Roman"/>
              </a:rPr>
              <a:t>Moisture isn’t the only culprit in poor IAQ. Others include:</a:t>
            </a:r>
          </a:p>
          <a:p>
            <a:pPr>
              <a:spcBef>
                <a:spcPts val="0"/>
              </a:spcBef>
              <a:spcAft>
                <a:spcPts val="0"/>
              </a:spcAft>
            </a:pPr>
            <a:endParaRPr lang="en-US" dirty="0" smtClean="0">
              <a:latin typeface="Times New Roman"/>
            </a:endParaRPr>
          </a:p>
          <a:p>
            <a:pPr marL="457200" indent="-228600">
              <a:spcBef>
                <a:spcPts val="0"/>
              </a:spcBef>
              <a:spcAft>
                <a:spcPts val="0"/>
              </a:spcAft>
              <a:buFont typeface="Symbol" pitchFamily="18" charset="2"/>
              <a:buChar char="·"/>
            </a:pPr>
            <a:r>
              <a:rPr lang="en-US" dirty="0" smtClean="0">
                <a:latin typeface="Times New Roman"/>
              </a:rPr>
              <a:t>Stored toxic materials, like paints or fuel.</a:t>
            </a:r>
          </a:p>
          <a:p>
            <a:pPr marL="457200" indent="-228600">
              <a:spcBef>
                <a:spcPts val="0"/>
              </a:spcBef>
              <a:spcAft>
                <a:spcPts val="0"/>
              </a:spcAft>
              <a:buFont typeface="Symbol" pitchFamily="18" charset="2"/>
              <a:buChar char="·"/>
            </a:pPr>
            <a:r>
              <a:rPr lang="en-US" dirty="0" smtClean="0">
                <a:latin typeface="Times New Roman"/>
              </a:rPr>
              <a:t>Radon.</a:t>
            </a:r>
          </a:p>
          <a:p>
            <a:pPr marL="457200" indent="-228600">
              <a:spcBef>
                <a:spcPts val="0"/>
              </a:spcBef>
              <a:spcAft>
                <a:spcPts val="0"/>
              </a:spcAft>
              <a:buFont typeface="Symbol" pitchFamily="18" charset="2"/>
              <a:buChar char="·"/>
            </a:pPr>
            <a:r>
              <a:rPr lang="en-US" dirty="0" smtClean="0">
                <a:latin typeface="Times New Roman"/>
              </a:rPr>
              <a:t>Sewer gas.</a:t>
            </a:r>
          </a:p>
          <a:p>
            <a:pPr marL="457200" indent="-228600">
              <a:spcBef>
                <a:spcPts val="0"/>
              </a:spcBef>
              <a:spcAft>
                <a:spcPts val="0"/>
              </a:spcAft>
              <a:buFont typeface="Symbol" pitchFamily="18" charset="2"/>
              <a:buChar char="·"/>
            </a:pPr>
            <a:r>
              <a:rPr lang="en-US" dirty="0" smtClean="0">
                <a:latin typeface="Times New Roman"/>
              </a:rPr>
              <a:t>Pets or new furnishings off-gassing.</a:t>
            </a:r>
            <a:endParaRPr lang="en-US" dirty="0" smtClean="0"/>
          </a:p>
        </p:txBody>
      </p:sp>
      <p:sp>
        <p:nvSpPr>
          <p:cNvPr id="4" name="Footer Placeholder 3"/>
          <p:cNvSpPr>
            <a:spLocks noGrp="1"/>
          </p:cNvSpPr>
          <p:nvPr>
            <p:ph type="ftr" sz="quarter" idx="10"/>
          </p:nvPr>
        </p:nvSpPr>
        <p:spPr/>
        <p:txBody>
          <a:bodyPr/>
          <a:lstStyle/>
          <a:p>
            <a:r>
              <a:rPr lang="en-US" dirty="0" smtClean="0"/>
              <a:t>December 2012</a:t>
            </a:r>
            <a:endParaRPr lang="en-US" dirty="0"/>
          </a:p>
        </p:txBody>
      </p:sp>
      <p:sp>
        <p:nvSpPr>
          <p:cNvPr id="5" name="Slide Number Placeholder 4"/>
          <p:cNvSpPr>
            <a:spLocks noGrp="1"/>
          </p:cNvSpPr>
          <p:nvPr>
            <p:ph type="sldNum" sz="quarter" idx="11"/>
          </p:nvPr>
        </p:nvSpPr>
        <p:spPr/>
        <p:txBody>
          <a:bodyPr/>
          <a:lstStyle/>
          <a:p>
            <a:fld id="{4684222A-DD47-44C9-8526-D87920874408}"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latin typeface="Times New Roman"/>
              </a:rPr>
              <a:t>This is a photo of mold growing in floor stringers over a crawl space with a dirt floor.</a:t>
            </a:r>
          </a:p>
          <a:p>
            <a:r>
              <a:rPr lang="en-US" dirty="0" smtClean="0">
                <a:latin typeface="Times New Roman"/>
              </a:rPr>
              <a:t>Audit-guided weatherization work often identifies problems that can cause structural damage to the home. The same conditions that create poor indoor air quality, i.e., moisture condensing on interior surfaces, also reduce building durability. </a:t>
            </a:r>
          </a:p>
          <a:p>
            <a:r>
              <a:rPr lang="en-US" dirty="0" smtClean="0">
                <a:latin typeface="Times New Roman"/>
              </a:rPr>
              <a:t>What’s bad for the occupant is usually bad for the home.</a:t>
            </a:r>
          </a:p>
          <a:p>
            <a:pPr eaLnBrk="1" hangingPunct="1">
              <a:spcBef>
                <a:spcPct val="0"/>
              </a:spcBef>
            </a:pPr>
            <a:endParaRPr lang="en-US" dirty="0" smtClean="0">
              <a:latin typeface="Arial" charset="0"/>
            </a:endParaRPr>
          </a:p>
        </p:txBody>
      </p:sp>
      <p:sp>
        <p:nvSpPr>
          <p:cNvPr id="4" name="Footer Placeholder 3"/>
          <p:cNvSpPr>
            <a:spLocks noGrp="1"/>
          </p:cNvSpPr>
          <p:nvPr>
            <p:ph type="ftr" sz="quarter" idx="10"/>
          </p:nvPr>
        </p:nvSpPr>
        <p:spPr/>
        <p:txBody>
          <a:bodyPr/>
          <a:lstStyle/>
          <a:p>
            <a:r>
              <a:rPr lang="en-US" smtClean="0"/>
              <a:t>December 2012</a:t>
            </a:r>
            <a:endParaRPr lang="en-US" dirty="0"/>
          </a:p>
        </p:txBody>
      </p:sp>
      <p:sp>
        <p:nvSpPr>
          <p:cNvPr id="5" name="Slide Number Placeholder 4"/>
          <p:cNvSpPr>
            <a:spLocks noGrp="1"/>
          </p:cNvSpPr>
          <p:nvPr>
            <p:ph type="sldNum" sz="quarter" idx="11"/>
          </p:nvPr>
        </p:nvSpPr>
        <p:spPr/>
        <p:txBody>
          <a:bodyPr/>
          <a:lstStyle/>
          <a:p>
            <a:fld id="{4684222A-DD47-44C9-8526-D87920874408}"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latin typeface="Times New Roman"/>
              </a:rPr>
              <a:t>Tight, well-insulated houses not only save energy, they simply feel better! </a:t>
            </a:r>
          </a:p>
          <a:p>
            <a:pPr marL="457200" indent="-228600">
              <a:spcBef>
                <a:spcPts val="0"/>
              </a:spcBef>
              <a:spcAft>
                <a:spcPts val="0"/>
              </a:spcAft>
              <a:buFont typeface="Symbol" pitchFamily="18" charset="2"/>
              <a:buChar char="·"/>
            </a:pPr>
            <a:r>
              <a:rPr lang="en-US" dirty="0" smtClean="0">
                <a:latin typeface="Times New Roman"/>
              </a:rPr>
              <a:t>No drafts – Air sealing prevents drafts.</a:t>
            </a:r>
          </a:p>
          <a:p>
            <a:pPr marL="457200" indent="-228600">
              <a:spcBef>
                <a:spcPts val="0"/>
              </a:spcBef>
              <a:spcAft>
                <a:spcPts val="0"/>
              </a:spcAft>
              <a:buFont typeface="Symbol" pitchFamily="18" charset="2"/>
              <a:buChar char="·"/>
            </a:pPr>
            <a:r>
              <a:rPr lang="en-US" dirty="0" smtClean="0">
                <a:latin typeface="Times New Roman"/>
              </a:rPr>
              <a:t>No cold floors – Strategic air sealing and insulating keeps cold outdoor air out of floor cavities.</a:t>
            </a:r>
          </a:p>
          <a:p>
            <a:pPr marL="457200" indent="-228600">
              <a:spcBef>
                <a:spcPts val="0"/>
              </a:spcBef>
              <a:spcAft>
                <a:spcPts val="0"/>
              </a:spcAft>
              <a:buFont typeface="Symbol" pitchFamily="18" charset="2"/>
              <a:buChar char="·"/>
            </a:pPr>
            <a:r>
              <a:rPr lang="en-US" dirty="0" smtClean="0">
                <a:latin typeface="Times New Roman"/>
              </a:rPr>
              <a:t>No hot or cold rooms – Pressure diagnostic-guided duct sealing balances delivery of conditioned air throughout the home.</a:t>
            </a:r>
          </a:p>
          <a:p>
            <a:pPr marL="457200" indent="-228600">
              <a:spcBef>
                <a:spcPts val="0"/>
              </a:spcBef>
              <a:spcAft>
                <a:spcPts val="0"/>
              </a:spcAft>
              <a:buFont typeface="Symbol" pitchFamily="18" charset="2"/>
              <a:buChar char="·"/>
            </a:pPr>
            <a:r>
              <a:rPr lang="en-US" dirty="0" smtClean="0">
                <a:latin typeface="Times New Roman"/>
              </a:rPr>
              <a:t>No fogged windows – Proper ventilation and client education about moisture management prevents condensation on building materials, including windows.</a:t>
            </a:r>
          </a:p>
          <a:p>
            <a:pPr marL="289984" indent="-241653" eaLnBrk="1" hangingPunct="1">
              <a:spcBef>
                <a:spcPct val="0"/>
              </a:spcBef>
            </a:pPr>
            <a:endParaRPr lang="en-US" dirty="0" smtClean="0">
              <a:latin typeface="Arial" charset="0"/>
            </a:endParaRPr>
          </a:p>
        </p:txBody>
      </p:sp>
      <p:sp>
        <p:nvSpPr>
          <p:cNvPr id="4" name="Footer Placeholder 3"/>
          <p:cNvSpPr>
            <a:spLocks noGrp="1"/>
          </p:cNvSpPr>
          <p:nvPr>
            <p:ph type="ftr" sz="quarter" idx="10"/>
          </p:nvPr>
        </p:nvSpPr>
        <p:spPr/>
        <p:txBody>
          <a:bodyPr/>
          <a:lstStyle/>
          <a:p>
            <a:r>
              <a:rPr lang="en-US" smtClean="0"/>
              <a:t>December 2012</a:t>
            </a:r>
            <a:endParaRPr lang="en-US" dirty="0"/>
          </a:p>
        </p:txBody>
      </p:sp>
      <p:sp>
        <p:nvSpPr>
          <p:cNvPr id="5" name="Slide Number Placeholder 4"/>
          <p:cNvSpPr>
            <a:spLocks noGrp="1"/>
          </p:cNvSpPr>
          <p:nvPr>
            <p:ph type="sldNum" sz="quarter" idx="11"/>
          </p:nvPr>
        </p:nvSpPr>
        <p:spPr/>
        <p:txBody>
          <a:bodyPr/>
          <a:lstStyle/>
          <a:p>
            <a:fld id="{4684222A-DD47-44C9-8526-D87920874408}"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2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042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ts val="0"/>
              </a:spcBef>
              <a:spcAft>
                <a:spcPts val="0"/>
              </a:spcAft>
            </a:pPr>
            <a:r>
              <a:rPr lang="en-US" dirty="0" smtClean="0">
                <a:latin typeface="Times New Roman"/>
              </a:rPr>
              <a:t>Auditors interact with the clients on a very personal level. Auditors spend a lot of time in client homes, sometimes for days in a row. </a:t>
            </a:r>
          </a:p>
          <a:p>
            <a:pPr>
              <a:spcBef>
                <a:spcPts val="0"/>
              </a:spcBef>
              <a:spcAft>
                <a:spcPts val="0"/>
              </a:spcAft>
            </a:pPr>
            <a:endParaRPr lang="en-US" dirty="0" smtClean="0">
              <a:latin typeface="Times New Roman"/>
            </a:endParaRPr>
          </a:p>
          <a:p>
            <a:pPr>
              <a:spcBef>
                <a:spcPts val="0"/>
              </a:spcBef>
              <a:spcAft>
                <a:spcPts val="0"/>
              </a:spcAft>
            </a:pPr>
            <a:r>
              <a:rPr lang="en-US" dirty="0" smtClean="0">
                <a:latin typeface="Times New Roman"/>
              </a:rPr>
              <a:t>Auditors need to be diplomats as well as detectives. Auditors sometimes have questions that only the client can answer or have lessons to teach the client, like how to conduct regular maintenance. Below are some tips on communication that can make these interactions more pleasant for both the auditor and the client. </a:t>
            </a:r>
          </a:p>
          <a:p>
            <a:pPr>
              <a:spcBef>
                <a:spcPts val="0"/>
              </a:spcBef>
              <a:spcAft>
                <a:spcPts val="0"/>
              </a:spcAft>
            </a:pPr>
            <a:endParaRPr lang="en-US" dirty="0" smtClean="0">
              <a:latin typeface="Times New Roman"/>
            </a:endParaRPr>
          </a:p>
          <a:p>
            <a:pPr marL="457200" indent="-228600">
              <a:spcBef>
                <a:spcPts val="0"/>
              </a:spcBef>
              <a:spcAft>
                <a:spcPts val="0"/>
              </a:spcAft>
              <a:buFont typeface="Symbol" pitchFamily="18" charset="2"/>
              <a:buChar char="·"/>
            </a:pPr>
            <a:r>
              <a:rPr lang="en-US" dirty="0" smtClean="0">
                <a:latin typeface="Times New Roman"/>
              </a:rPr>
              <a:t>Basics of Communication – More is said than what is spoken.</a:t>
            </a:r>
          </a:p>
          <a:p>
            <a:pPr marL="457200" indent="-228600">
              <a:spcBef>
                <a:spcPts val="0"/>
              </a:spcBef>
              <a:spcAft>
                <a:spcPts val="0"/>
              </a:spcAft>
              <a:buFont typeface="Symbol" pitchFamily="18" charset="2"/>
              <a:buChar char="·"/>
            </a:pPr>
            <a:r>
              <a:rPr lang="en-US" dirty="0" smtClean="0">
                <a:latin typeface="Times New Roman"/>
              </a:rPr>
              <a:t>Respect – Show respect for clients and their property.</a:t>
            </a:r>
          </a:p>
          <a:p>
            <a:pPr marL="457200" indent="-228600">
              <a:spcBef>
                <a:spcPts val="0"/>
              </a:spcBef>
              <a:spcAft>
                <a:spcPts val="0"/>
              </a:spcAft>
              <a:buFont typeface="Symbol" pitchFamily="18" charset="2"/>
              <a:buChar char="·"/>
            </a:pPr>
            <a:r>
              <a:rPr lang="en-US" dirty="0" smtClean="0">
                <a:latin typeface="Times New Roman"/>
              </a:rPr>
              <a:t>Boundaries – Understand personal space.</a:t>
            </a:r>
          </a:p>
          <a:p>
            <a:pPr marL="457200" indent="-228600">
              <a:spcBef>
                <a:spcPts val="0"/>
              </a:spcBef>
              <a:spcAft>
                <a:spcPts val="0"/>
              </a:spcAft>
              <a:buFont typeface="Symbol" pitchFamily="18" charset="2"/>
              <a:buChar char="·"/>
            </a:pPr>
            <a:r>
              <a:rPr lang="en-US" dirty="0" smtClean="0">
                <a:latin typeface="Times New Roman"/>
              </a:rPr>
              <a:t>Understanding – Communicate clearly and be aware of communication barriers.</a:t>
            </a:r>
          </a:p>
          <a:p>
            <a:pPr eaLnBrk="1" hangingPunct="1">
              <a:spcBef>
                <a:spcPct val="0"/>
              </a:spcBef>
            </a:pPr>
            <a:endParaRPr lang="en-US" dirty="0" smtClean="0">
              <a:latin typeface="Arial" charset="0"/>
            </a:endParaRPr>
          </a:p>
        </p:txBody>
      </p:sp>
      <p:sp>
        <p:nvSpPr>
          <p:cNvPr id="4" name="Footer Placeholder 3"/>
          <p:cNvSpPr>
            <a:spLocks noGrp="1"/>
          </p:cNvSpPr>
          <p:nvPr>
            <p:ph type="ftr" sz="quarter" idx="10"/>
          </p:nvPr>
        </p:nvSpPr>
        <p:spPr/>
        <p:txBody>
          <a:bodyPr/>
          <a:lstStyle/>
          <a:p>
            <a:r>
              <a:rPr lang="en-US" smtClean="0"/>
              <a:t>December 2012</a:t>
            </a:r>
            <a:endParaRPr lang="en-US" dirty="0"/>
          </a:p>
        </p:txBody>
      </p:sp>
      <p:sp>
        <p:nvSpPr>
          <p:cNvPr id="5" name="Slide Number Placeholder 4"/>
          <p:cNvSpPr>
            <a:spLocks noGrp="1"/>
          </p:cNvSpPr>
          <p:nvPr>
            <p:ph type="sldNum" sz="quarter" idx="11"/>
          </p:nvPr>
        </p:nvSpPr>
        <p:spPr/>
        <p:txBody>
          <a:bodyPr/>
          <a:lstStyle/>
          <a:p>
            <a:fld id="{4684222A-DD47-44C9-8526-D87920874408}"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144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ts val="0"/>
              </a:spcBef>
              <a:spcAft>
                <a:spcPts val="0"/>
              </a:spcAft>
            </a:pPr>
            <a:r>
              <a:rPr lang="en-US" dirty="0" smtClean="0">
                <a:latin typeface="Times New Roman"/>
              </a:rPr>
              <a:t>Our tone of voice, facial expression, and body language express our feelings and attitudes much more than words. </a:t>
            </a:r>
          </a:p>
          <a:p>
            <a:pPr>
              <a:spcBef>
                <a:spcPts val="0"/>
              </a:spcBef>
              <a:spcAft>
                <a:spcPts val="0"/>
              </a:spcAft>
            </a:pPr>
            <a:endParaRPr lang="en-US" dirty="0" smtClean="0">
              <a:latin typeface="Times New Roman"/>
            </a:endParaRPr>
          </a:p>
          <a:p>
            <a:pPr marL="457200" indent="-228600">
              <a:spcBef>
                <a:spcPts val="0"/>
              </a:spcBef>
              <a:spcAft>
                <a:spcPts val="0"/>
              </a:spcAft>
              <a:buFont typeface="Symbol" pitchFamily="18" charset="2"/>
              <a:buChar char="·"/>
            </a:pPr>
            <a:r>
              <a:rPr lang="en-US" dirty="0" smtClean="0">
                <a:latin typeface="Times New Roman"/>
              </a:rPr>
              <a:t>Words – 7%</a:t>
            </a:r>
          </a:p>
          <a:p>
            <a:pPr marL="457200" indent="-228600">
              <a:spcBef>
                <a:spcPts val="0"/>
              </a:spcBef>
              <a:spcAft>
                <a:spcPts val="0"/>
              </a:spcAft>
              <a:buFont typeface="Symbol" pitchFamily="18" charset="2"/>
              <a:buChar char="·"/>
            </a:pPr>
            <a:r>
              <a:rPr lang="en-US" dirty="0" smtClean="0">
                <a:latin typeface="Times New Roman"/>
              </a:rPr>
              <a:t>Tone – 38%</a:t>
            </a:r>
          </a:p>
          <a:p>
            <a:pPr marL="457200" indent="-228600">
              <a:spcBef>
                <a:spcPts val="0"/>
              </a:spcBef>
              <a:spcAft>
                <a:spcPts val="0"/>
              </a:spcAft>
              <a:buFont typeface="Symbol" pitchFamily="18" charset="2"/>
              <a:buChar char="·"/>
            </a:pPr>
            <a:r>
              <a:rPr lang="en-US" dirty="0" smtClean="0">
                <a:latin typeface="Times New Roman"/>
              </a:rPr>
              <a:t>Body language – 55%</a:t>
            </a:r>
          </a:p>
          <a:p>
            <a:pPr marL="457200" indent="-228600">
              <a:spcBef>
                <a:spcPts val="0"/>
              </a:spcBef>
              <a:spcAft>
                <a:spcPts val="0"/>
              </a:spcAft>
              <a:buFont typeface="Arial" pitchFamily="34" charset="0"/>
              <a:buChar char="•"/>
            </a:pPr>
            <a:endParaRPr lang="en-US" dirty="0" smtClean="0">
              <a:latin typeface="Times New Roman"/>
            </a:endParaRPr>
          </a:p>
          <a:p>
            <a:pPr>
              <a:spcBef>
                <a:spcPts val="0"/>
              </a:spcBef>
              <a:spcAft>
                <a:spcPts val="0"/>
              </a:spcAft>
            </a:pPr>
            <a:r>
              <a:rPr lang="en-US" dirty="0" smtClean="0">
                <a:latin typeface="Times New Roman"/>
              </a:rPr>
              <a:t>Actions speak louder than words. </a:t>
            </a:r>
          </a:p>
          <a:p>
            <a:endParaRPr lang="en-US" dirty="0" smtClean="0"/>
          </a:p>
        </p:txBody>
      </p:sp>
      <p:sp>
        <p:nvSpPr>
          <p:cNvPr id="4" name="Footer Placeholder 3"/>
          <p:cNvSpPr>
            <a:spLocks noGrp="1"/>
          </p:cNvSpPr>
          <p:nvPr>
            <p:ph type="ftr" sz="quarter" idx="10"/>
          </p:nvPr>
        </p:nvSpPr>
        <p:spPr/>
        <p:txBody>
          <a:bodyPr/>
          <a:lstStyle/>
          <a:p>
            <a:r>
              <a:rPr lang="en-US" smtClean="0"/>
              <a:t>December 2012</a:t>
            </a:r>
            <a:endParaRPr lang="en-US" dirty="0"/>
          </a:p>
        </p:txBody>
      </p:sp>
      <p:sp>
        <p:nvSpPr>
          <p:cNvPr id="5" name="Slide Number Placeholder 4"/>
          <p:cNvSpPr>
            <a:spLocks noGrp="1"/>
          </p:cNvSpPr>
          <p:nvPr>
            <p:ph type="sldNum" sz="quarter" idx="11"/>
          </p:nvPr>
        </p:nvSpPr>
        <p:spPr/>
        <p:txBody>
          <a:bodyPr/>
          <a:lstStyle/>
          <a:p>
            <a:fld id="{4684222A-DD47-44C9-8526-D87920874408}" type="slidenum">
              <a:rPr lang="en-US" smtClean="0"/>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246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ts val="0"/>
              </a:spcBef>
              <a:spcAft>
                <a:spcPts val="0"/>
              </a:spcAft>
            </a:pPr>
            <a:r>
              <a:rPr lang="en-US" dirty="0" smtClean="0">
                <a:latin typeface="Times New Roman"/>
              </a:rPr>
              <a:t>These are the clients’ homes. Be mindful of:</a:t>
            </a:r>
          </a:p>
          <a:p>
            <a:pPr>
              <a:spcBef>
                <a:spcPts val="0"/>
              </a:spcBef>
              <a:spcAft>
                <a:spcPts val="0"/>
              </a:spcAft>
            </a:pPr>
            <a:endParaRPr lang="en-US" dirty="0" smtClean="0">
              <a:latin typeface="Times New Roman"/>
            </a:endParaRPr>
          </a:p>
          <a:p>
            <a:pPr marL="457200" indent="-228600">
              <a:spcBef>
                <a:spcPts val="0"/>
              </a:spcBef>
              <a:spcAft>
                <a:spcPts val="0"/>
              </a:spcAft>
              <a:buFont typeface="Symbol" pitchFamily="18" charset="2"/>
              <a:buChar char="·"/>
            </a:pPr>
            <a:r>
              <a:rPr lang="en-US" dirty="0" smtClean="0">
                <a:latin typeface="Times New Roman"/>
              </a:rPr>
              <a:t>Pride of ownership – Show respect for the property. It may not be much, but it may be all they have. Do not speak or act in a way that robs people of their dignity.</a:t>
            </a:r>
          </a:p>
          <a:p>
            <a:pPr marL="457200" indent="-228600">
              <a:spcBef>
                <a:spcPts val="0"/>
              </a:spcBef>
              <a:spcAft>
                <a:spcPts val="0"/>
              </a:spcAft>
              <a:buFont typeface="Symbol" pitchFamily="18" charset="2"/>
              <a:buChar char="·"/>
            </a:pPr>
            <a:r>
              <a:rPr lang="en-US" dirty="0" smtClean="0">
                <a:latin typeface="Times New Roman"/>
              </a:rPr>
              <a:t>Privacy – Save yourself and the client a potentially embarrassing situation and knock before entering a room with a closed door. Do not handle personal materials, even if they are lying out.</a:t>
            </a:r>
          </a:p>
          <a:p>
            <a:pPr marL="457200" indent="-228600">
              <a:spcBef>
                <a:spcPts val="0"/>
              </a:spcBef>
              <a:spcAft>
                <a:spcPts val="0"/>
              </a:spcAft>
              <a:buFont typeface="Symbol" pitchFamily="18" charset="2"/>
              <a:buChar char="·"/>
            </a:pPr>
            <a:r>
              <a:rPr lang="en-US" dirty="0" smtClean="0">
                <a:latin typeface="Times New Roman"/>
              </a:rPr>
              <a:t>Sensitivity – Understand that world views, political views, and general standards of propriety vary widely among our client base. Do not discuss religion or politics. Do not use profanity.</a:t>
            </a:r>
          </a:p>
          <a:p>
            <a:pPr marL="289984" indent="-241653">
              <a:spcBef>
                <a:spcPts val="0"/>
              </a:spcBef>
              <a:spcAft>
                <a:spcPts val="0"/>
              </a:spcAft>
              <a:buFont typeface="Arial" pitchFamily="34" charset="0"/>
              <a:buChar char="•"/>
            </a:pPr>
            <a:endParaRPr lang="en-US" dirty="0" smtClean="0">
              <a:latin typeface="Times New Roman"/>
            </a:endParaRPr>
          </a:p>
          <a:p>
            <a:pPr>
              <a:spcBef>
                <a:spcPts val="0"/>
              </a:spcBef>
              <a:spcAft>
                <a:spcPts val="0"/>
              </a:spcAft>
            </a:pPr>
            <a:r>
              <a:rPr lang="en-US" dirty="0" smtClean="0">
                <a:latin typeface="Times New Roman"/>
              </a:rPr>
              <a:t>Ask yourself, “How would I feel if people behaved this way around my children, siblings, mother, father, or grandparents?”</a:t>
            </a:r>
          </a:p>
          <a:p>
            <a:pPr eaLnBrk="1" hangingPunct="1">
              <a:spcBef>
                <a:spcPct val="0"/>
              </a:spcBef>
            </a:pPr>
            <a:endParaRPr lang="en-US" dirty="0" smtClean="0">
              <a:latin typeface="Arial" charset="0"/>
            </a:endParaRPr>
          </a:p>
        </p:txBody>
      </p:sp>
      <p:sp>
        <p:nvSpPr>
          <p:cNvPr id="4" name="Footer Placeholder 3"/>
          <p:cNvSpPr>
            <a:spLocks noGrp="1"/>
          </p:cNvSpPr>
          <p:nvPr>
            <p:ph type="ftr" sz="quarter" idx="10"/>
          </p:nvPr>
        </p:nvSpPr>
        <p:spPr/>
        <p:txBody>
          <a:bodyPr/>
          <a:lstStyle/>
          <a:p>
            <a:r>
              <a:rPr lang="en-US" smtClean="0"/>
              <a:t>December 2012</a:t>
            </a:r>
            <a:endParaRPr lang="en-US" dirty="0"/>
          </a:p>
        </p:txBody>
      </p:sp>
      <p:sp>
        <p:nvSpPr>
          <p:cNvPr id="5" name="Slide Number Placeholder 4"/>
          <p:cNvSpPr>
            <a:spLocks noGrp="1"/>
          </p:cNvSpPr>
          <p:nvPr>
            <p:ph type="sldNum" sz="quarter" idx="11"/>
          </p:nvPr>
        </p:nvSpPr>
        <p:spPr/>
        <p:txBody>
          <a:bodyPr/>
          <a:lstStyle/>
          <a:p>
            <a:fld id="{4684222A-DD47-44C9-8526-D87920874408}" type="slidenum">
              <a:rPr lang="en-US" smtClean="0"/>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349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ts val="0"/>
              </a:spcBef>
              <a:spcAft>
                <a:spcPts val="0"/>
              </a:spcAft>
            </a:pPr>
            <a:r>
              <a:rPr lang="en-US" dirty="0" smtClean="0">
                <a:latin typeface="Times New Roman"/>
              </a:rPr>
              <a:t>When it comes to personal space there are distinct zones of comfort based on the type of relationship. Americans are remarkably uniform in their comfort zones. </a:t>
            </a:r>
          </a:p>
          <a:p>
            <a:pPr>
              <a:spcBef>
                <a:spcPts val="0"/>
              </a:spcBef>
              <a:spcAft>
                <a:spcPts val="0"/>
              </a:spcAft>
            </a:pPr>
            <a:endParaRPr lang="en-US" dirty="0" smtClean="0">
              <a:latin typeface="Times New Roman"/>
            </a:endParaRPr>
          </a:p>
          <a:p>
            <a:pPr>
              <a:spcBef>
                <a:spcPts val="0"/>
              </a:spcBef>
              <a:spcAft>
                <a:spcPts val="0"/>
              </a:spcAft>
            </a:pPr>
            <a:r>
              <a:rPr lang="en-US" dirty="0" smtClean="0">
                <a:latin typeface="Times New Roman"/>
              </a:rPr>
              <a:t>0” to 18” – Reserved for intimate and deeply personal relationships.</a:t>
            </a:r>
          </a:p>
          <a:p>
            <a:pPr>
              <a:spcBef>
                <a:spcPts val="0"/>
              </a:spcBef>
              <a:spcAft>
                <a:spcPts val="0"/>
              </a:spcAft>
            </a:pPr>
            <a:r>
              <a:rPr lang="en-US" dirty="0" smtClean="0">
                <a:latin typeface="Times New Roman"/>
              </a:rPr>
              <a:t>18” to 4’ – Personal conversations with friends, family, or associates.</a:t>
            </a:r>
          </a:p>
          <a:p>
            <a:pPr>
              <a:spcBef>
                <a:spcPts val="0"/>
              </a:spcBef>
              <a:spcAft>
                <a:spcPts val="0"/>
              </a:spcAft>
            </a:pPr>
            <a:r>
              <a:rPr lang="en-US" dirty="0" smtClean="0">
                <a:latin typeface="Times New Roman"/>
              </a:rPr>
              <a:t>4’ to 12’ – Formal interactions, like interviews or official meetings.</a:t>
            </a:r>
          </a:p>
          <a:p>
            <a:pPr>
              <a:spcBef>
                <a:spcPts val="0"/>
              </a:spcBef>
              <a:spcAft>
                <a:spcPts val="0"/>
              </a:spcAft>
            </a:pPr>
            <a:endParaRPr lang="en-US" dirty="0" smtClean="0">
              <a:latin typeface="Times New Roman"/>
            </a:endParaRPr>
          </a:p>
          <a:p>
            <a:pPr marL="457200" indent="-228600">
              <a:spcBef>
                <a:spcPts val="0"/>
              </a:spcBef>
              <a:spcAft>
                <a:spcPts val="0"/>
              </a:spcAft>
              <a:buFont typeface="Symbol" pitchFamily="18" charset="2"/>
              <a:buChar char="·"/>
            </a:pPr>
            <a:r>
              <a:rPr lang="en-US" dirty="0" smtClean="0">
                <a:latin typeface="Times New Roman"/>
              </a:rPr>
              <a:t>Acceptable distance differs widely by culture. Pay attention to the clients. If they seem uncomfortable or continuously back away, give them some room.</a:t>
            </a:r>
          </a:p>
          <a:p>
            <a:pPr marL="457200" indent="-228600">
              <a:spcBef>
                <a:spcPts val="0"/>
              </a:spcBef>
              <a:spcAft>
                <a:spcPts val="0"/>
              </a:spcAft>
              <a:buFont typeface="Symbol" pitchFamily="18" charset="2"/>
              <a:buChar char="·"/>
            </a:pPr>
            <a:r>
              <a:rPr lang="en-US" dirty="0" smtClean="0">
                <a:latin typeface="Times New Roman"/>
              </a:rPr>
              <a:t>Violating personal space is threatening. Imagine how it would feel if a stranger began poking around in your house. Invading personal space offends the same sense of personal boundaries.</a:t>
            </a:r>
          </a:p>
          <a:p>
            <a:pPr eaLnBrk="1" hangingPunct="1">
              <a:spcBef>
                <a:spcPct val="0"/>
              </a:spcBef>
            </a:pPr>
            <a:endParaRPr lang="en-US" dirty="0" smtClean="0">
              <a:latin typeface="Arial" charset="0"/>
            </a:endParaRPr>
          </a:p>
        </p:txBody>
      </p:sp>
      <p:sp>
        <p:nvSpPr>
          <p:cNvPr id="4" name="Footer Placeholder 3"/>
          <p:cNvSpPr>
            <a:spLocks noGrp="1"/>
          </p:cNvSpPr>
          <p:nvPr>
            <p:ph type="ftr" sz="quarter" idx="10"/>
          </p:nvPr>
        </p:nvSpPr>
        <p:spPr/>
        <p:txBody>
          <a:bodyPr/>
          <a:lstStyle/>
          <a:p>
            <a:r>
              <a:rPr lang="en-US" smtClean="0"/>
              <a:t>December 2012</a:t>
            </a:r>
            <a:endParaRPr lang="en-US" dirty="0"/>
          </a:p>
        </p:txBody>
      </p:sp>
      <p:sp>
        <p:nvSpPr>
          <p:cNvPr id="5" name="Slide Number Placeholder 4"/>
          <p:cNvSpPr>
            <a:spLocks noGrp="1"/>
          </p:cNvSpPr>
          <p:nvPr>
            <p:ph type="sldNum" sz="quarter" idx="11"/>
          </p:nvPr>
        </p:nvSpPr>
        <p:spPr/>
        <p:txBody>
          <a:bodyPr/>
          <a:lstStyle/>
          <a:p>
            <a:fld id="{4684222A-DD47-44C9-8526-D87920874408}" type="slidenum">
              <a:rPr lang="en-US" smtClean="0"/>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4517" name="Rectangle 3"/>
          <p:cNvSpPr>
            <a:spLocks noGrp="1" noChangeArrowheads="1"/>
          </p:cNvSpPr>
          <p:nvPr>
            <p:ph type="body" idx="1"/>
          </p:nvPr>
        </p:nvSpPr>
        <p:spPr bwMode="auto">
          <a:xfrm>
            <a:off x="731520" y="4495800"/>
            <a:ext cx="5852160" cy="4735830"/>
          </a:xfrm>
          <a:noFill/>
        </p:spPr>
        <p:txBody>
          <a:bodyPr wrap="square" numCol="1" anchor="t" anchorCtr="0" compatLnSpc="1">
            <a:prstTxWarp prst="textNoShape">
              <a:avLst/>
            </a:prstTxWarp>
            <a:normAutofit/>
          </a:bodyPr>
          <a:lstStyle/>
          <a:p>
            <a:pPr>
              <a:spcBef>
                <a:spcPts val="317"/>
              </a:spcBef>
              <a:spcAft>
                <a:spcPts val="317"/>
              </a:spcAft>
            </a:pPr>
            <a:r>
              <a:rPr lang="en-US" dirty="0" smtClean="0">
                <a:latin typeface="Times New Roman"/>
              </a:rPr>
              <a:t>During the energy audit, you will need to ask the client a lot of questions. You will also need to educate the client on how to maintain the home. Clear communication is key. </a:t>
            </a:r>
          </a:p>
          <a:p>
            <a:pPr marL="457200" indent="-228600">
              <a:spcBef>
                <a:spcPts val="0"/>
              </a:spcBef>
              <a:spcAft>
                <a:spcPts val="0"/>
              </a:spcAft>
              <a:buFont typeface="Symbol" pitchFamily="18" charset="2"/>
              <a:buChar char="·"/>
            </a:pPr>
            <a:r>
              <a:rPr lang="en-US" dirty="0" smtClean="0">
                <a:latin typeface="Times New Roman"/>
              </a:rPr>
              <a:t>Intention – What are you trying to communicate?</a:t>
            </a:r>
          </a:p>
          <a:p>
            <a:pPr marL="911225" indent="-225425">
              <a:spcBef>
                <a:spcPts val="0"/>
              </a:spcBef>
              <a:spcAft>
                <a:spcPts val="0"/>
              </a:spcAft>
              <a:buFont typeface="Courier New"/>
              <a:buChar char="o"/>
            </a:pPr>
            <a:r>
              <a:rPr lang="en-US" dirty="0" smtClean="0">
                <a:latin typeface="Times New Roman"/>
              </a:rPr>
              <a:t>Getting accurate answers means asking questions the client can understand. Don’t use technical jargon. If there are a few different words for the same building component, make sure you are talking about the same thing. For example, “heater” could refer to the furnace, the water heater, or something else depending on the house and the client. Be as clear as possible. </a:t>
            </a:r>
          </a:p>
          <a:p>
            <a:pPr marL="911225" indent="-225425">
              <a:spcBef>
                <a:spcPts val="0"/>
              </a:spcBef>
              <a:spcAft>
                <a:spcPts val="0"/>
              </a:spcAft>
              <a:buFont typeface="Courier New"/>
              <a:buChar char="o"/>
            </a:pPr>
            <a:r>
              <a:rPr lang="en-US" dirty="0" smtClean="0">
                <a:latin typeface="Times New Roman"/>
              </a:rPr>
              <a:t>Changing filters and cleaning equipment provide an opportunity for client education. People are more likely to remember the lesson if they know how it benefits them. Make it clear that cleaning and maintaining equipment keeps it running efficiently, reduces the likelihood of costly repairs, and helps get the most out of the energy-saving measures being installed. Be clear about how often regular maintenance should take place.</a:t>
            </a:r>
          </a:p>
          <a:p>
            <a:pPr marL="457200" indent="-228600">
              <a:spcBef>
                <a:spcPts val="0"/>
              </a:spcBef>
              <a:spcAft>
                <a:spcPts val="0"/>
              </a:spcAft>
              <a:buFont typeface="Symbol" pitchFamily="18" charset="2"/>
              <a:buChar char="·"/>
            </a:pPr>
            <a:r>
              <a:rPr lang="en-US" dirty="0" smtClean="0">
                <a:latin typeface="Times New Roman"/>
              </a:rPr>
              <a:t>Barriers – Are there barriers to effective communication? Recognizing the barriers make it easier to overcome.</a:t>
            </a:r>
          </a:p>
          <a:p>
            <a:pPr marL="914400" indent="-228600">
              <a:spcBef>
                <a:spcPts val="0"/>
              </a:spcBef>
              <a:spcAft>
                <a:spcPts val="0"/>
              </a:spcAft>
              <a:buFont typeface="Courier New"/>
              <a:buChar char="o"/>
            </a:pPr>
            <a:r>
              <a:rPr lang="en-US" dirty="0" smtClean="0">
                <a:latin typeface="Times New Roman"/>
              </a:rPr>
              <a:t>Language – Do you speak the same language? Can a relative or neighbor help translate?</a:t>
            </a:r>
          </a:p>
          <a:p>
            <a:pPr marL="914400" indent="-228600">
              <a:spcBef>
                <a:spcPts val="0"/>
              </a:spcBef>
              <a:spcAft>
                <a:spcPts val="0"/>
              </a:spcAft>
              <a:buFont typeface="Courier New"/>
              <a:buChar char="o"/>
            </a:pPr>
            <a:r>
              <a:rPr lang="en-US" dirty="0" smtClean="0">
                <a:latin typeface="Times New Roman"/>
              </a:rPr>
              <a:t>Culture – Cultural norms may dictate which family members you should interact with or how family members treat you in the home. Be flexible.</a:t>
            </a:r>
          </a:p>
          <a:p>
            <a:pPr marL="914400" indent="-228600">
              <a:spcBef>
                <a:spcPts val="0"/>
              </a:spcBef>
              <a:spcAft>
                <a:spcPts val="0"/>
              </a:spcAft>
              <a:buFont typeface="Courier New"/>
              <a:buChar char="o"/>
            </a:pPr>
            <a:r>
              <a:rPr lang="en-US" dirty="0" smtClean="0">
                <a:latin typeface="Times New Roman"/>
              </a:rPr>
              <a:t>Poor hearing or sight – Someone suffering from hearing loss may ask for a word or phrase to be repeated. Someone suffering from sight loss may not see what you are pointing at.</a:t>
            </a:r>
            <a:endParaRPr lang="en-US" dirty="0" smtClean="0">
              <a:latin typeface="Arial" charset="0"/>
            </a:endParaRPr>
          </a:p>
        </p:txBody>
      </p:sp>
      <p:sp>
        <p:nvSpPr>
          <p:cNvPr id="4" name="Footer Placeholder 3"/>
          <p:cNvSpPr>
            <a:spLocks noGrp="1"/>
          </p:cNvSpPr>
          <p:nvPr>
            <p:ph type="ftr" sz="quarter" idx="10"/>
          </p:nvPr>
        </p:nvSpPr>
        <p:spPr/>
        <p:txBody>
          <a:bodyPr/>
          <a:lstStyle/>
          <a:p>
            <a:r>
              <a:rPr lang="en-US" smtClean="0"/>
              <a:t>December 2012</a:t>
            </a:r>
            <a:endParaRPr lang="en-US" dirty="0"/>
          </a:p>
        </p:txBody>
      </p:sp>
      <p:sp>
        <p:nvSpPr>
          <p:cNvPr id="5" name="Slide Number Placeholder 4"/>
          <p:cNvSpPr>
            <a:spLocks noGrp="1"/>
          </p:cNvSpPr>
          <p:nvPr>
            <p:ph type="sldNum" sz="quarter" idx="11"/>
          </p:nvPr>
        </p:nvSpPr>
        <p:spPr/>
        <p:txBody>
          <a:bodyPr/>
          <a:lstStyle/>
          <a:p>
            <a:fld id="{4684222A-DD47-44C9-8526-D87920874408}" type="slidenum">
              <a:rPr lang="en-US" smtClean="0"/>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a:ln/>
        </p:spPr>
      </p:sp>
      <p:sp>
        <p:nvSpPr>
          <p:cNvPr id="125955" name="Notes Placeholder 2"/>
          <p:cNvSpPr>
            <a:spLocks noGrp="1"/>
          </p:cNvSpPr>
          <p:nvPr>
            <p:ph type="body" idx="1"/>
          </p:nvPr>
        </p:nvSpPr>
        <p:spPr>
          <a:noFill/>
          <a:ln/>
        </p:spPr>
        <p:txBody>
          <a:bodyPr/>
          <a:lstStyle/>
          <a:p>
            <a:pPr>
              <a:spcBef>
                <a:spcPts val="0"/>
              </a:spcBef>
              <a:spcAft>
                <a:spcPts val="0"/>
              </a:spcAft>
            </a:pPr>
            <a:r>
              <a:rPr lang="en-US" dirty="0" smtClean="0">
                <a:latin typeface="Times New Roman"/>
              </a:rPr>
              <a:t>Assessment begins with meeting and interviewing the client. Show respect, understanding, and honesty.</a:t>
            </a:r>
          </a:p>
          <a:p>
            <a:pPr>
              <a:spcBef>
                <a:spcPts val="0"/>
              </a:spcBef>
              <a:spcAft>
                <a:spcPts val="0"/>
              </a:spcAft>
            </a:pPr>
            <a:endParaRPr lang="en-US" dirty="0" smtClean="0">
              <a:latin typeface="Times New Roman"/>
            </a:endParaRPr>
          </a:p>
          <a:p>
            <a:pPr>
              <a:spcBef>
                <a:spcPts val="0"/>
              </a:spcBef>
              <a:spcAft>
                <a:spcPts val="0"/>
              </a:spcAft>
            </a:pPr>
            <a:r>
              <a:rPr lang="en-US" dirty="0" smtClean="0">
                <a:latin typeface="Times New Roman"/>
              </a:rPr>
              <a:t>Making the client part of the auditing process often yields very important clues about:</a:t>
            </a:r>
          </a:p>
          <a:p>
            <a:pPr>
              <a:spcBef>
                <a:spcPts val="0"/>
              </a:spcBef>
              <a:spcAft>
                <a:spcPts val="0"/>
              </a:spcAft>
            </a:pPr>
            <a:endParaRPr lang="en-US" dirty="0" smtClean="0">
              <a:latin typeface="Times New Roman"/>
            </a:endParaRPr>
          </a:p>
          <a:p>
            <a:pPr marL="454025" indent="-225425">
              <a:spcBef>
                <a:spcPts val="0"/>
              </a:spcBef>
              <a:spcAft>
                <a:spcPts val="0"/>
              </a:spcAft>
              <a:buFont typeface="Symbol" pitchFamily="18" charset="2"/>
              <a:buChar char="·"/>
            </a:pPr>
            <a:r>
              <a:rPr lang="en-US" dirty="0" smtClean="0">
                <a:latin typeface="Times New Roman"/>
              </a:rPr>
              <a:t>Health and safety.</a:t>
            </a:r>
          </a:p>
          <a:p>
            <a:pPr marL="454025" indent="-225425">
              <a:spcBef>
                <a:spcPts val="0"/>
              </a:spcBef>
              <a:spcAft>
                <a:spcPts val="0"/>
              </a:spcAft>
              <a:buFont typeface="Symbol" pitchFamily="18" charset="2"/>
              <a:buChar char="·"/>
            </a:pPr>
            <a:r>
              <a:rPr lang="en-US" dirty="0" smtClean="0">
                <a:latin typeface="Times New Roman"/>
              </a:rPr>
              <a:t>Comfort.</a:t>
            </a:r>
          </a:p>
          <a:p>
            <a:pPr marL="454025" indent="-225425">
              <a:spcBef>
                <a:spcPts val="0"/>
              </a:spcBef>
              <a:spcAft>
                <a:spcPts val="0"/>
              </a:spcAft>
              <a:buFont typeface="Symbol" pitchFamily="18" charset="2"/>
              <a:buChar char="·"/>
            </a:pPr>
            <a:r>
              <a:rPr lang="en-US" dirty="0" smtClean="0">
                <a:latin typeface="Times New Roman"/>
              </a:rPr>
              <a:t>Energy efficiency.</a:t>
            </a:r>
          </a:p>
          <a:p>
            <a:pPr marL="289984" indent="-241653">
              <a:spcBef>
                <a:spcPts val="0"/>
              </a:spcBef>
              <a:spcAft>
                <a:spcPts val="0"/>
              </a:spcAft>
            </a:pPr>
            <a:endParaRPr lang="en-US" b="1" u="sng" dirty="0" smtClean="0">
              <a:latin typeface="Arial"/>
            </a:endParaRPr>
          </a:p>
          <a:p>
            <a:pPr marL="289984" indent="-241653"/>
            <a:endParaRPr lang="en-US" dirty="0" smtClean="0">
              <a:latin typeface="Arial" pitchFamily="34" charset="0"/>
              <a:ea typeface="ＭＳ Ｐゴシック" charset="-128"/>
            </a:endParaRPr>
          </a:p>
        </p:txBody>
      </p:sp>
      <p:sp>
        <p:nvSpPr>
          <p:cNvPr id="4" name="Footer Placeholder 3"/>
          <p:cNvSpPr>
            <a:spLocks noGrp="1"/>
          </p:cNvSpPr>
          <p:nvPr>
            <p:ph type="ftr" sz="quarter" idx="10"/>
          </p:nvPr>
        </p:nvSpPr>
        <p:spPr/>
        <p:txBody>
          <a:bodyPr/>
          <a:lstStyle/>
          <a:p>
            <a:r>
              <a:rPr lang="en-US" smtClean="0"/>
              <a:t>December 2012</a:t>
            </a:r>
            <a:endParaRPr lang="en-US" dirty="0"/>
          </a:p>
        </p:txBody>
      </p:sp>
      <p:sp>
        <p:nvSpPr>
          <p:cNvPr id="5" name="Slide Number Placeholder 4"/>
          <p:cNvSpPr>
            <a:spLocks noGrp="1"/>
          </p:cNvSpPr>
          <p:nvPr>
            <p:ph type="sldNum" sz="quarter" idx="11"/>
          </p:nvPr>
        </p:nvSpPr>
        <p:spPr/>
        <p:txBody>
          <a:bodyPr/>
          <a:lstStyle/>
          <a:p>
            <a:fld id="{4684222A-DD47-44C9-8526-D87920874408}" type="slidenum">
              <a:rPr lang="en-US" smtClean="0"/>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a:ln/>
        </p:spPr>
      </p:sp>
      <p:sp>
        <p:nvSpPr>
          <p:cNvPr id="126979" name="Notes Placeholder 2"/>
          <p:cNvSpPr>
            <a:spLocks noGrp="1"/>
          </p:cNvSpPr>
          <p:nvPr>
            <p:ph type="body" idx="1"/>
          </p:nvPr>
        </p:nvSpPr>
        <p:spPr>
          <a:noFill/>
          <a:ln/>
        </p:spPr>
        <p:txBody>
          <a:bodyPr/>
          <a:lstStyle/>
          <a:p>
            <a:pPr>
              <a:spcBef>
                <a:spcPts val="0"/>
              </a:spcBef>
              <a:spcAft>
                <a:spcPts val="0"/>
              </a:spcAft>
            </a:pPr>
            <a:r>
              <a:rPr lang="en-US" dirty="0" smtClean="0">
                <a:latin typeface="Times New Roman"/>
              </a:rPr>
              <a:t>Use the interview process to learn more about how the home works</a:t>
            </a:r>
            <a:r>
              <a:rPr lang="en-US" dirty="0">
                <a:latin typeface="Times New Roman"/>
              </a:rPr>
              <a:t>.</a:t>
            </a:r>
            <a:endParaRPr lang="en-US" dirty="0" smtClean="0">
              <a:latin typeface="Times New Roman"/>
            </a:endParaRPr>
          </a:p>
          <a:p>
            <a:pPr>
              <a:spcBef>
                <a:spcPts val="0"/>
              </a:spcBef>
              <a:spcAft>
                <a:spcPts val="0"/>
              </a:spcAft>
            </a:pPr>
            <a:endParaRPr lang="en-US" dirty="0" smtClean="0">
              <a:latin typeface="Times New Roman"/>
            </a:endParaRPr>
          </a:p>
          <a:p>
            <a:pPr marL="457200" indent="-228600">
              <a:spcBef>
                <a:spcPts val="0"/>
              </a:spcBef>
              <a:spcAft>
                <a:spcPts val="0"/>
              </a:spcAft>
              <a:buFont typeface="Symbol"/>
              <a:buChar char="·"/>
            </a:pPr>
            <a:r>
              <a:rPr lang="en-US" dirty="0" smtClean="0">
                <a:latin typeface="Times New Roman"/>
              </a:rPr>
              <a:t>How many people live in the home? This can affect ventilation requirements.</a:t>
            </a:r>
          </a:p>
          <a:p>
            <a:pPr marL="457200" indent="-228600">
              <a:spcBef>
                <a:spcPts val="0"/>
              </a:spcBef>
              <a:spcAft>
                <a:spcPts val="0"/>
              </a:spcAft>
              <a:buFont typeface="Symbol"/>
              <a:buChar char="·"/>
            </a:pPr>
            <a:r>
              <a:rPr lang="en-US" dirty="0" smtClean="0">
                <a:latin typeface="Times New Roman"/>
              </a:rPr>
              <a:t>Are there cold rooms? Hot rooms? Discovering existing issues through the client interview helps the auditor focus the detective work. </a:t>
            </a:r>
          </a:p>
          <a:p>
            <a:pPr marL="457200" indent="-228600">
              <a:spcBef>
                <a:spcPts val="0"/>
              </a:spcBef>
              <a:spcAft>
                <a:spcPts val="0"/>
              </a:spcAft>
              <a:buFont typeface="Symbol"/>
              <a:buChar char="·"/>
            </a:pPr>
            <a:r>
              <a:rPr lang="en-US" dirty="0" smtClean="0">
                <a:latin typeface="Times New Roman"/>
              </a:rPr>
              <a:t>Do clients use window shades to control solar heat gain? If they are active participants in controlling the home climate, they may be more open to client education about maintaining installed weatherization measures. </a:t>
            </a:r>
          </a:p>
          <a:p>
            <a:pPr marL="457200" indent="-228600">
              <a:spcBef>
                <a:spcPts val="0"/>
              </a:spcBef>
              <a:spcAft>
                <a:spcPts val="0"/>
              </a:spcAft>
              <a:buFont typeface="Symbol"/>
              <a:buChar char="·"/>
            </a:pPr>
            <a:r>
              <a:rPr lang="en-US" dirty="0" smtClean="0">
                <a:latin typeface="Times New Roman"/>
              </a:rPr>
              <a:t>Are certain parts of the house ever closed off for temperature control?</a:t>
            </a:r>
          </a:p>
          <a:p>
            <a:pPr marL="457200" indent="-228600">
              <a:spcBef>
                <a:spcPts val="0"/>
              </a:spcBef>
              <a:spcAft>
                <a:spcPts val="0"/>
              </a:spcAft>
              <a:buFont typeface="Symbol"/>
              <a:buChar char="·"/>
            </a:pPr>
            <a:r>
              <a:rPr lang="en-US" dirty="0" smtClean="0">
                <a:latin typeface="Times New Roman"/>
              </a:rPr>
              <a:t>To what temperature is the thermostat typically set? </a:t>
            </a:r>
          </a:p>
          <a:p>
            <a:pPr marL="457200" indent="-228600">
              <a:spcBef>
                <a:spcPts val="0"/>
              </a:spcBef>
              <a:spcAft>
                <a:spcPts val="0"/>
              </a:spcAft>
              <a:buFont typeface="Symbol"/>
              <a:buChar char="·"/>
            </a:pPr>
            <a:r>
              <a:rPr lang="en-US" dirty="0" smtClean="0">
                <a:latin typeface="Times New Roman"/>
              </a:rPr>
              <a:t>Do they use the fireplace or unvented space heaters?</a:t>
            </a:r>
          </a:p>
          <a:p>
            <a:pPr marL="457200" indent="-228600">
              <a:spcBef>
                <a:spcPts val="0"/>
              </a:spcBef>
              <a:spcAft>
                <a:spcPts val="0"/>
              </a:spcAft>
              <a:buFont typeface="Symbol"/>
              <a:buChar char="·"/>
            </a:pPr>
            <a:r>
              <a:rPr lang="en-US" dirty="0" smtClean="0">
                <a:latin typeface="Times New Roman"/>
              </a:rPr>
              <a:t>What are the fuel bills?</a:t>
            </a:r>
          </a:p>
          <a:p>
            <a:pPr>
              <a:spcBef>
                <a:spcPts val="0"/>
              </a:spcBef>
              <a:spcAft>
                <a:spcPts val="0"/>
              </a:spcAft>
            </a:pPr>
            <a:endParaRPr lang="en-US" dirty="0" smtClean="0">
              <a:latin typeface="Times New Roman"/>
            </a:endParaRPr>
          </a:p>
          <a:p>
            <a:pPr>
              <a:spcBef>
                <a:spcPts val="0"/>
              </a:spcBef>
              <a:spcAft>
                <a:spcPts val="0"/>
              </a:spcAft>
            </a:pPr>
            <a:r>
              <a:rPr lang="en-US" dirty="0" smtClean="0">
                <a:latin typeface="Times New Roman"/>
              </a:rPr>
              <a:t>Ask the client about issues related to health and safety. </a:t>
            </a:r>
          </a:p>
          <a:p>
            <a:pPr>
              <a:spcBef>
                <a:spcPts val="0"/>
              </a:spcBef>
              <a:spcAft>
                <a:spcPts val="0"/>
              </a:spcAft>
            </a:pPr>
            <a:endParaRPr lang="en-US" dirty="0" smtClean="0">
              <a:latin typeface="Times New Roman"/>
            </a:endParaRPr>
          </a:p>
          <a:p>
            <a:pPr marL="457200" indent="-228600">
              <a:spcBef>
                <a:spcPts val="0"/>
              </a:spcBef>
              <a:spcAft>
                <a:spcPts val="0"/>
              </a:spcAft>
              <a:buFont typeface="Symbol"/>
              <a:buChar char="·"/>
            </a:pPr>
            <a:r>
              <a:rPr lang="en-US" dirty="0" smtClean="0">
                <a:latin typeface="Times New Roman"/>
              </a:rPr>
              <a:t>Does anyone in the home have asthma? This may be unrelated to the home itself, but should be noted on the work order if dense-pack sidewall insulation is specified.</a:t>
            </a:r>
          </a:p>
          <a:p>
            <a:pPr marL="457200" indent="-228600">
              <a:spcBef>
                <a:spcPts val="0"/>
              </a:spcBef>
              <a:spcAft>
                <a:spcPts val="0"/>
              </a:spcAft>
              <a:buFont typeface="Symbol"/>
              <a:buChar char="·"/>
            </a:pPr>
            <a:r>
              <a:rPr lang="en-US" dirty="0" smtClean="0">
                <a:latin typeface="Times New Roman"/>
              </a:rPr>
              <a:t>Are headaches a chronic problem in the heating season? </a:t>
            </a:r>
            <a:r>
              <a:rPr lang="en-US" i="1" dirty="0" smtClean="0">
                <a:latin typeface="Times New Roman"/>
              </a:rPr>
              <a:t>Test</a:t>
            </a:r>
            <a:r>
              <a:rPr lang="en-US" dirty="0" smtClean="0">
                <a:latin typeface="Times New Roman"/>
              </a:rPr>
              <a:t> </a:t>
            </a:r>
            <a:r>
              <a:rPr lang="en-US" i="1" dirty="0" smtClean="0">
                <a:latin typeface="Times New Roman"/>
              </a:rPr>
              <a:t>carbon monoxide right away!</a:t>
            </a:r>
          </a:p>
          <a:p>
            <a:pPr marL="289984" indent="-241653">
              <a:spcBef>
                <a:spcPts val="317"/>
              </a:spcBef>
              <a:spcAft>
                <a:spcPts val="317"/>
              </a:spcAft>
            </a:pPr>
            <a:endParaRPr lang="en-US" dirty="0" smtClean="0">
              <a:latin typeface="Arial" pitchFamily="34" charset="0"/>
              <a:ea typeface="ＭＳ Ｐゴシック" charset="-128"/>
            </a:endParaRPr>
          </a:p>
        </p:txBody>
      </p:sp>
      <p:sp>
        <p:nvSpPr>
          <p:cNvPr id="4" name="Footer Placeholder 3"/>
          <p:cNvSpPr>
            <a:spLocks noGrp="1"/>
          </p:cNvSpPr>
          <p:nvPr>
            <p:ph type="ftr" sz="quarter" idx="10"/>
          </p:nvPr>
        </p:nvSpPr>
        <p:spPr/>
        <p:txBody>
          <a:bodyPr/>
          <a:lstStyle/>
          <a:p>
            <a:r>
              <a:rPr lang="en-US" smtClean="0"/>
              <a:t>December 2012</a:t>
            </a:r>
            <a:endParaRPr lang="en-US" dirty="0"/>
          </a:p>
        </p:txBody>
      </p:sp>
      <p:sp>
        <p:nvSpPr>
          <p:cNvPr id="5" name="Slide Number Placeholder 4"/>
          <p:cNvSpPr>
            <a:spLocks noGrp="1"/>
          </p:cNvSpPr>
          <p:nvPr>
            <p:ph type="sldNum" sz="quarter" idx="11"/>
          </p:nvPr>
        </p:nvSpPr>
        <p:spPr/>
        <p:txBody>
          <a:bodyPr/>
          <a:lstStyle/>
          <a:p>
            <a:fld id="{4684222A-DD47-44C9-8526-D87920874408}" type="slidenum">
              <a:rPr lang="en-US" smtClean="0"/>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5" name="Notes Placeholder 4"/>
          <p:cNvSpPr>
            <a:spLocks noGrp="1"/>
          </p:cNvSpPr>
          <p:nvPr>
            <p:ph type="body" sz="quarter" idx="10"/>
          </p:nvPr>
        </p:nvSpPr>
        <p:spPr/>
        <p:txBody>
          <a:bodyPr>
            <a:normAutofit/>
          </a:bodyPr>
          <a:lstStyle/>
          <a:p>
            <a:r>
              <a:rPr lang="en-US" dirty="0" smtClean="0">
                <a:latin typeface="Times New Roman"/>
              </a:rPr>
              <a:t>By attending this session, participants will be able to:</a:t>
            </a:r>
          </a:p>
          <a:p>
            <a:pPr marL="457200" indent="-223838">
              <a:spcBef>
                <a:spcPts val="0"/>
              </a:spcBef>
              <a:spcAft>
                <a:spcPts val="0"/>
              </a:spcAft>
              <a:buFont typeface="Symbol" pitchFamily="18" charset="2"/>
              <a:buChar char="·"/>
            </a:pPr>
            <a:r>
              <a:rPr lang="en-US" dirty="0" smtClean="0">
                <a:latin typeface="Times New Roman"/>
              </a:rPr>
              <a:t>Discuss the historical perspective of the Weatherization Assistance Program (WAP).</a:t>
            </a:r>
          </a:p>
          <a:p>
            <a:pPr marL="457200" indent="-223838">
              <a:spcBef>
                <a:spcPts val="0"/>
              </a:spcBef>
              <a:spcAft>
                <a:spcPts val="0"/>
              </a:spcAft>
              <a:buFont typeface="Symbol" pitchFamily="18" charset="2"/>
              <a:buChar char="·"/>
            </a:pPr>
            <a:r>
              <a:rPr lang="en-US" dirty="0" smtClean="0">
                <a:latin typeface="Times New Roman"/>
              </a:rPr>
              <a:t>Name characteristics of the client base served by the program.</a:t>
            </a:r>
          </a:p>
          <a:p>
            <a:pPr marL="457200" indent="-223838">
              <a:spcBef>
                <a:spcPts val="0"/>
              </a:spcBef>
              <a:spcAft>
                <a:spcPts val="0"/>
              </a:spcAft>
              <a:buFont typeface="Symbol" pitchFamily="18" charset="2"/>
              <a:buChar char="·"/>
            </a:pPr>
            <a:r>
              <a:rPr lang="en-US" dirty="0" smtClean="0">
                <a:latin typeface="Times New Roman"/>
              </a:rPr>
              <a:t>Recognize that building science guides the selection of measures installed with program dollars.</a:t>
            </a:r>
          </a:p>
          <a:p>
            <a:pPr marL="457200" indent="-223838">
              <a:spcBef>
                <a:spcPts val="0"/>
              </a:spcBef>
              <a:spcAft>
                <a:spcPts val="0"/>
              </a:spcAft>
              <a:buFont typeface="Symbol" pitchFamily="18" charset="2"/>
              <a:buChar char="·"/>
            </a:pPr>
            <a:r>
              <a:rPr lang="en-US" dirty="0" smtClean="0">
                <a:latin typeface="Times New Roman"/>
              </a:rPr>
              <a:t>Describe the principles of cost-effectiveness and the savings-to-investment ratio (SIR). </a:t>
            </a:r>
          </a:p>
          <a:p>
            <a:pPr marL="457200" indent="-223838">
              <a:spcBef>
                <a:spcPts val="0"/>
              </a:spcBef>
              <a:spcAft>
                <a:spcPts val="0"/>
              </a:spcAft>
              <a:buFont typeface="Symbol" pitchFamily="18" charset="2"/>
              <a:buChar char="·"/>
            </a:pPr>
            <a:r>
              <a:rPr lang="en-US" dirty="0" smtClean="0">
                <a:latin typeface="Times New Roman"/>
              </a:rPr>
              <a:t>Recognize modern weatherization measures.</a:t>
            </a:r>
          </a:p>
          <a:p>
            <a:pPr marL="457200" indent="-223838">
              <a:spcBef>
                <a:spcPts val="0"/>
              </a:spcBef>
              <a:spcAft>
                <a:spcPts val="0"/>
              </a:spcAft>
              <a:buFont typeface="Symbol" pitchFamily="18" charset="2"/>
              <a:buChar char="·"/>
            </a:pPr>
            <a:r>
              <a:rPr lang="en-US" dirty="0" smtClean="0">
                <a:latin typeface="Times New Roman"/>
              </a:rPr>
              <a:t>Cite communication guidelines for working with clients.</a:t>
            </a:r>
          </a:p>
          <a:p>
            <a:pPr marL="457200" indent="-223838">
              <a:spcBef>
                <a:spcPts val="0"/>
              </a:spcBef>
              <a:spcAft>
                <a:spcPts val="0"/>
              </a:spcAft>
              <a:buFont typeface="Symbol" pitchFamily="18" charset="2"/>
              <a:buChar char="·"/>
            </a:pPr>
            <a:r>
              <a:rPr lang="en-US" dirty="0" smtClean="0">
                <a:latin typeface="Times New Roman"/>
              </a:rPr>
              <a:t>Describe how energy audits guide weatherization work.</a:t>
            </a:r>
          </a:p>
          <a:p>
            <a:endParaRPr lang="en-US" dirty="0"/>
          </a:p>
        </p:txBody>
      </p:sp>
      <p:sp>
        <p:nvSpPr>
          <p:cNvPr id="4" name="Footer Placeholder 3"/>
          <p:cNvSpPr>
            <a:spLocks noGrp="1"/>
          </p:cNvSpPr>
          <p:nvPr>
            <p:ph type="ftr" sz="quarter" idx="11"/>
          </p:nvPr>
        </p:nvSpPr>
        <p:spPr/>
        <p:txBody>
          <a:bodyPr/>
          <a:lstStyle/>
          <a:p>
            <a:r>
              <a:rPr lang="en-US" smtClean="0"/>
              <a:t>December 2012</a:t>
            </a:r>
            <a:endParaRPr lang="en-US" dirty="0"/>
          </a:p>
        </p:txBody>
      </p:sp>
      <p:sp>
        <p:nvSpPr>
          <p:cNvPr id="7" name="Slide Number Placeholder 6"/>
          <p:cNvSpPr>
            <a:spLocks noGrp="1"/>
          </p:cNvSpPr>
          <p:nvPr>
            <p:ph type="sldNum" sz="quarter" idx="12"/>
          </p:nvPr>
        </p:nvSpPr>
        <p:spPr/>
        <p:txBody>
          <a:bodyPr/>
          <a:lstStyle/>
          <a:p>
            <a:fld id="{4684222A-DD47-44C9-8526-D87920874408}" type="slidenum">
              <a:rPr lang="en-US" smtClean="0"/>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ts val="0"/>
              </a:spcBef>
              <a:spcAft>
                <a:spcPts val="0"/>
              </a:spcAft>
            </a:pPr>
            <a:r>
              <a:rPr lang="en-US" dirty="0" smtClean="0">
                <a:latin typeface="Times New Roman"/>
              </a:rPr>
              <a:t>Explain the audit process and discuss retrofit options.</a:t>
            </a:r>
          </a:p>
          <a:p>
            <a:pPr marL="48331">
              <a:spcBef>
                <a:spcPts val="0"/>
              </a:spcBef>
              <a:spcAft>
                <a:spcPts val="0"/>
              </a:spcAft>
            </a:pPr>
            <a:endParaRPr lang="en-US" dirty="0" smtClean="0">
              <a:latin typeface="Times New Roman"/>
            </a:endParaRPr>
          </a:p>
          <a:p>
            <a:pPr marL="457200" indent="-228600">
              <a:spcBef>
                <a:spcPts val="0"/>
              </a:spcBef>
              <a:spcAft>
                <a:spcPts val="0"/>
              </a:spcAft>
              <a:buFont typeface="Symbol" pitchFamily="18" charset="2"/>
              <a:buChar char="·"/>
            </a:pPr>
            <a:r>
              <a:rPr lang="en-US" dirty="0" smtClean="0">
                <a:latin typeface="Times New Roman"/>
              </a:rPr>
              <a:t>Air leakage testing</a:t>
            </a:r>
          </a:p>
          <a:p>
            <a:pPr marL="457200" indent="-228600">
              <a:spcBef>
                <a:spcPts val="0"/>
              </a:spcBef>
              <a:spcAft>
                <a:spcPts val="0"/>
              </a:spcAft>
              <a:buFont typeface="Symbol" pitchFamily="18" charset="2"/>
              <a:buChar char="·"/>
            </a:pPr>
            <a:r>
              <a:rPr lang="en-US" dirty="0" smtClean="0">
                <a:latin typeface="Times New Roman"/>
              </a:rPr>
              <a:t>Health and safety assessment</a:t>
            </a:r>
          </a:p>
          <a:p>
            <a:pPr marL="457200" indent="-228600">
              <a:spcBef>
                <a:spcPts val="0"/>
              </a:spcBef>
              <a:spcAft>
                <a:spcPts val="0"/>
              </a:spcAft>
              <a:buFont typeface="Symbol" pitchFamily="18" charset="2"/>
              <a:buChar char="·"/>
            </a:pPr>
            <a:r>
              <a:rPr lang="en-US" dirty="0" smtClean="0">
                <a:latin typeface="Times New Roman"/>
              </a:rPr>
              <a:t>Heating and cooling assessment</a:t>
            </a:r>
          </a:p>
          <a:p>
            <a:pPr marL="457200" indent="-228600">
              <a:spcBef>
                <a:spcPts val="0"/>
              </a:spcBef>
              <a:spcAft>
                <a:spcPts val="0"/>
              </a:spcAft>
              <a:buFont typeface="Symbol" pitchFamily="18" charset="2"/>
              <a:buChar char="·"/>
            </a:pPr>
            <a:r>
              <a:rPr lang="en-US" dirty="0" smtClean="0">
                <a:latin typeface="Times New Roman"/>
              </a:rPr>
              <a:t>Base load analysis</a:t>
            </a:r>
          </a:p>
          <a:p>
            <a:pPr lvl="1" indent="-228600">
              <a:spcBef>
                <a:spcPts val="0"/>
              </a:spcBef>
              <a:spcAft>
                <a:spcPts val="0"/>
              </a:spcAft>
              <a:buFont typeface="Symbol" pitchFamily="18" charset="2"/>
              <a:buChar char="·"/>
            </a:pPr>
            <a:r>
              <a:rPr lang="en-US" dirty="0" smtClean="0">
                <a:latin typeface="Times New Roman"/>
              </a:rPr>
              <a:t>Existing conditions that may affect the building integrity or health and safety</a:t>
            </a:r>
          </a:p>
          <a:p>
            <a:pPr marL="457200" indent="-228600">
              <a:spcBef>
                <a:spcPts val="0"/>
              </a:spcBef>
              <a:spcAft>
                <a:spcPts val="0"/>
              </a:spcAft>
              <a:buFont typeface="Symbol" pitchFamily="18" charset="2"/>
              <a:buChar char="·"/>
            </a:pPr>
            <a:r>
              <a:rPr lang="en-US" dirty="0" smtClean="0">
                <a:latin typeface="Times New Roman"/>
              </a:rPr>
              <a:t>How the home and the clients’ lives will be improved through weatherization</a:t>
            </a:r>
          </a:p>
          <a:p>
            <a:pPr marL="483306"/>
            <a:endParaRPr lang="en-US" dirty="0"/>
          </a:p>
        </p:txBody>
      </p:sp>
      <p:sp>
        <p:nvSpPr>
          <p:cNvPr id="6" name="Footer Placeholder 5"/>
          <p:cNvSpPr>
            <a:spLocks noGrp="1"/>
          </p:cNvSpPr>
          <p:nvPr>
            <p:ph type="ftr" sz="quarter" idx="10"/>
          </p:nvPr>
        </p:nvSpPr>
        <p:spPr/>
        <p:txBody>
          <a:bodyPr/>
          <a:lstStyle/>
          <a:p>
            <a:r>
              <a:rPr lang="en-US" smtClean="0"/>
              <a:t>December 2012</a:t>
            </a:r>
            <a:endParaRPr lang="en-US" dirty="0"/>
          </a:p>
        </p:txBody>
      </p:sp>
      <p:sp>
        <p:nvSpPr>
          <p:cNvPr id="7" name="Slide Number Placeholder 6"/>
          <p:cNvSpPr>
            <a:spLocks noGrp="1"/>
          </p:cNvSpPr>
          <p:nvPr>
            <p:ph type="sldNum" sz="quarter" idx="11"/>
          </p:nvPr>
        </p:nvSpPr>
        <p:spPr/>
        <p:txBody>
          <a:bodyPr/>
          <a:lstStyle/>
          <a:p>
            <a:fld id="{4684222A-DD47-44C9-8526-D87920874408}" type="slidenum">
              <a:rPr lang="en-US" smtClean="0"/>
              <a:pPr/>
              <a:t>30</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ts val="0"/>
              </a:spcBef>
              <a:spcAft>
                <a:spcPts val="0"/>
              </a:spcAft>
            </a:pPr>
            <a:r>
              <a:rPr lang="en-US" dirty="0" smtClean="0">
                <a:latin typeface="Times New Roman"/>
              </a:rPr>
              <a:t>WAP’s mission is to reduce utility bills for low- to moderate-income clients.</a:t>
            </a:r>
          </a:p>
          <a:p>
            <a:pPr>
              <a:spcBef>
                <a:spcPts val="0"/>
              </a:spcBef>
              <a:spcAft>
                <a:spcPts val="0"/>
              </a:spcAft>
            </a:pPr>
            <a:endParaRPr lang="en-US" dirty="0" smtClean="0">
              <a:latin typeface="Times New Roman"/>
            </a:endParaRPr>
          </a:p>
          <a:p>
            <a:pPr>
              <a:spcBef>
                <a:spcPts val="0"/>
              </a:spcBef>
              <a:spcAft>
                <a:spcPts val="0"/>
              </a:spcAft>
            </a:pPr>
            <a:r>
              <a:rPr lang="en-US" dirty="0" smtClean="0">
                <a:latin typeface="Times New Roman"/>
              </a:rPr>
              <a:t>Cost-effectiveness guides the selection of measures.</a:t>
            </a:r>
          </a:p>
          <a:p>
            <a:pPr>
              <a:spcBef>
                <a:spcPts val="0"/>
              </a:spcBef>
              <a:spcAft>
                <a:spcPts val="0"/>
              </a:spcAft>
            </a:pPr>
            <a:endParaRPr lang="en-US" dirty="0" smtClean="0">
              <a:latin typeface="Times New Roman"/>
            </a:endParaRPr>
          </a:p>
          <a:p>
            <a:pPr>
              <a:spcBef>
                <a:spcPts val="0"/>
              </a:spcBef>
              <a:spcAft>
                <a:spcPts val="0"/>
              </a:spcAft>
            </a:pPr>
            <a:r>
              <a:rPr lang="en-US" dirty="0" smtClean="0">
                <a:latin typeface="Times New Roman"/>
              </a:rPr>
              <a:t>The energy auditor collects information to determine the cost-effectiveness of measures, and possible incidental repairs.</a:t>
            </a:r>
          </a:p>
          <a:p>
            <a:pPr>
              <a:spcBef>
                <a:spcPts val="0"/>
              </a:spcBef>
              <a:spcAft>
                <a:spcPts val="0"/>
              </a:spcAft>
            </a:pPr>
            <a:endParaRPr lang="en-US" dirty="0" smtClean="0">
              <a:latin typeface="Times New Roman"/>
            </a:endParaRPr>
          </a:p>
          <a:p>
            <a:pPr>
              <a:spcBef>
                <a:spcPts val="0"/>
              </a:spcBef>
              <a:spcAft>
                <a:spcPts val="0"/>
              </a:spcAft>
            </a:pPr>
            <a:r>
              <a:rPr lang="en-US" dirty="0" smtClean="0">
                <a:latin typeface="Times New Roman"/>
              </a:rPr>
              <a:t>The benefits of weatherization include reduced energy bills, increased comfort, and improved IAQ and building durability.</a:t>
            </a:r>
          </a:p>
          <a:p>
            <a:pPr>
              <a:spcBef>
                <a:spcPts val="0"/>
              </a:spcBef>
              <a:spcAft>
                <a:spcPts val="0"/>
              </a:spcAft>
            </a:pPr>
            <a:endParaRPr lang="en-US" dirty="0" smtClean="0">
              <a:latin typeface="Times New Roman"/>
            </a:endParaRPr>
          </a:p>
          <a:p>
            <a:pPr>
              <a:spcBef>
                <a:spcPts val="0"/>
              </a:spcBef>
              <a:spcAft>
                <a:spcPts val="0"/>
              </a:spcAft>
            </a:pPr>
            <a:r>
              <a:rPr lang="en-US" dirty="0" smtClean="0">
                <a:latin typeface="Times New Roman"/>
              </a:rPr>
              <a:t>Show respect for clients and their belongings whenever you enter their home. Client interviews can tell you much about the home and how it functions that you would not be able to learn in</a:t>
            </a:r>
            <a:r>
              <a:rPr lang="en-US" baseline="0" dirty="0" smtClean="0">
                <a:latin typeface="Times New Roman"/>
              </a:rPr>
              <a:t> a brief visit.</a:t>
            </a:r>
            <a:endParaRPr lang="en-US" dirty="0" smtClean="0">
              <a:latin typeface="Times New Roman"/>
            </a:endParaRPr>
          </a:p>
          <a:p>
            <a:pPr>
              <a:spcBef>
                <a:spcPts val="0"/>
              </a:spcBef>
              <a:spcAft>
                <a:spcPts val="0"/>
              </a:spcAft>
            </a:pPr>
            <a:endParaRPr lang="en-US" i="1" dirty="0" smtClean="0">
              <a:solidFill>
                <a:srgbClr val="7F7F7F"/>
              </a:solidFill>
            </a:endParaRPr>
          </a:p>
          <a:p>
            <a:pPr>
              <a:spcBef>
                <a:spcPts val="0"/>
              </a:spcBef>
              <a:spcAft>
                <a:spcPts val="0"/>
              </a:spcAft>
            </a:pPr>
            <a:r>
              <a:rPr lang="en-US" i="1" dirty="0" smtClean="0">
                <a:solidFill>
                  <a:srgbClr val="7F7F7F"/>
                </a:solidFill>
              </a:rPr>
              <a:t>Present </a:t>
            </a:r>
            <a:r>
              <a:rPr lang="en-US" i="1" dirty="0">
                <a:solidFill>
                  <a:srgbClr val="7F7F7F"/>
                </a:solidFill>
              </a:rPr>
              <a:t>this slide as an interactive discussion, soliciting personal examples from the trainees. Add your own personal examples and knowledge to supplement.</a:t>
            </a:r>
            <a:endParaRPr lang="en-US" dirty="0"/>
          </a:p>
          <a:p>
            <a:endParaRPr lang="en-US" dirty="0" smtClean="0"/>
          </a:p>
          <a:p>
            <a:endParaRPr lang="en-US" dirty="0" smtClean="0"/>
          </a:p>
        </p:txBody>
      </p:sp>
      <p:sp>
        <p:nvSpPr>
          <p:cNvPr id="4" name="Footer Placeholder 3"/>
          <p:cNvSpPr>
            <a:spLocks noGrp="1"/>
          </p:cNvSpPr>
          <p:nvPr>
            <p:ph type="ftr" sz="quarter" idx="10"/>
          </p:nvPr>
        </p:nvSpPr>
        <p:spPr/>
        <p:txBody>
          <a:bodyPr/>
          <a:lstStyle/>
          <a:p>
            <a:r>
              <a:rPr lang="en-US" smtClean="0"/>
              <a:t>December 2012</a:t>
            </a:r>
            <a:endParaRPr lang="en-US" dirty="0"/>
          </a:p>
        </p:txBody>
      </p:sp>
      <p:sp>
        <p:nvSpPr>
          <p:cNvPr id="5" name="Slide Number Placeholder 4"/>
          <p:cNvSpPr>
            <a:spLocks noGrp="1"/>
          </p:cNvSpPr>
          <p:nvPr>
            <p:ph type="sldNum" sz="quarter" idx="11"/>
          </p:nvPr>
        </p:nvSpPr>
        <p:spPr/>
        <p:txBody>
          <a:bodyPr/>
          <a:lstStyle/>
          <a:p>
            <a:fld id="{4684222A-DD47-44C9-8526-D87920874408}" type="slidenum">
              <a:rPr lang="en-US" smtClean="0"/>
              <a:pPr/>
              <a:t>31</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1989"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dirty="0" smtClean="0"/>
              <a:t>The legislative mission of the program</a:t>
            </a:r>
            <a:r>
              <a:rPr lang="en-US" dirty="0"/>
              <a:t> </a:t>
            </a:r>
            <a:r>
              <a:rPr lang="en-US" dirty="0" smtClean="0"/>
              <a:t>is: </a:t>
            </a:r>
          </a:p>
          <a:p>
            <a:pPr marL="457200" lvl="0" indent="-223838">
              <a:spcBef>
                <a:spcPts val="0"/>
              </a:spcBef>
              <a:spcAft>
                <a:spcPts val="0"/>
              </a:spcAft>
              <a:buFont typeface="Symbol" pitchFamily="18" charset="2"/>
              <a:buChar char="·"/>
            </a:pPr>
            <a:r>
              <a:rPr lang="en-US" dirty="0" smtClean="0"/>
              <a:t>To reduce energy costs for low-income families, particularly for the elderly, people with disabilities, and children, while ensuring their </a:t>
            </a:r>
            <a:r>
              <a:rPr lang="en-US" b="1" i="1" dirty="0" smtClean="0"/>
              <a:t>health and safety</a:t>
            </a:r>
            <a:r>
              <a:rPr lang="en-US" dirty="0" smtClean="0"/>
              <a:t> </a:t>
            </a:r>
            <a:r>
              <a:rPr lang="en-US" b="1" i="1" dirty="0" smtClean="0"/>
              <a:t>(H&amp;S)</a:t>
            </a:r>
            <a:r>
              <a:rPr lang="en-US" dirty="0" smtClean="0"/>
              <a:t>.</a:t>
            </a:r>
          </a:p>
          <a:p>
            <a:pPr>
              <a:spcBef>
                <a:spcPts val="0"/>
              </a:spcBef>
              <a:spcAft>
                <a:spcPts val="0"/>
              </a:spcAft>
            </a:pPr>
            <a:endParaRPr lang="en-US" dirty="0" smtClean="0"/>
          </a:p>
          <a:p>
            <a:pPr>
              <a:spcBef>
                <a:spcPts val="0"/>
              </a:spcBef>
              <a:spcAft>
                <a:spcPts val="0"/>
              </a:spcAft>
            </a:pPr>
            <a:r>
              <a:rPr lang="en-US" dirty="0" smtClean="0"/>
              <a:t>The purpose of the program was changed in the law to include health and safety in the enabling legislation of 1990. </a:t>
            </a:r>
          </a:p>
          <a:p>
            <a:pPr eaLnBrk="1" hangingPunct="1">
              <a:spcBef>
                <a:spcPct val="0"/>
              </a:spcBef>
            </a:pPr>
            <a:endParaRPr lang="en-US" dirty="0" smtClean="0">
              <a:latin typeface="Arial" charset="0"/>
            </a:endParaRPr>
          </a:p>
        </p:txBody>
      </p:sp>
      <p:sp>
        <p:nvSpPr>
          <p:cNvPr id="4" name="Footer Placeholder 3"/>
          <p:cNvSpPr>
            <a:spLocks noGrp="1"/>
          </p:cNvSpPr>
          <p:nvPr>
            <p:ph type="ftr" sz="quarter" idx="10"/>
          </p:nvPr>
        </p:nvSpPr>
        <p:spPr/>
        <p:txBody>
          <a:bodyPr/>
          <a:lstStyle/>
          <a:p>
            <a:r>
              <a:rPr lang="en-US" smtClean="0"/>
              <a:t>December 2012</a:t>
            </a:r>
            <a:endParaRPr lang="en-US" dirty="0"/>
          </a:p>
        </p:txBody>
      </p:sp>
      <p:sp>
        <p:nvSpPr>
          <p:cNvPr id="5" name="Slide Number Placeholder 4"/>
          <p:cNvSpPr>
            <a:spLocks noGrp="1"/>
          </p:cNvSpPr>
          <p:nvPr>
            <p:ph type="sldNum" sz="quarter" idx="11"/>
          </p:nvPr>
        </p:nvSpPr>
        <p:spPr/>
        <p:txBody>
          <a:bodyPr/>
          <a:lstStyle/>
          <a:p>
            <a:fld id="{4684222A-DD47-44C9-8526-D87920874408}"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3013" name="Rectangle 3"/>
          <p:cNvSpPr>
            <a:spLocks noGrp="1" noChangeArrowheads="1"/>
          </p:cNvSpPr>
          <p:nvPr>
            <p:ph type="body" idx="1"/>
          </p:nvPr>
        </p:nvSpPr>
        <p:spPr bwMode="auto">
          <a:noFill/>
        </p:spPr>
        <p:txBody>
          <a:bodyPr wrap="square" numCol="1" anchor="t" anchorCtr="0" compatLnSpc="1">
            <a:prstTxWarp prst="textNoShape">
              <a:avLst/>
            </a:prstTxWarp>
            <a:normAutofit/>
          </a:bodyPr>
          <a:lstStyle/>
          <a:p>
            <a:r>
              <a:rPr lang="en-US" dirty="0" smtClean="0"/>
              <a:t>The graphics shown illustrate the flow of dollars through the program. </a:t>
            </a:r>
          </a:p>
          <a:p>
            <a:pPr marL="457200" lvl="0" indent="-228600">
              <a:spcBef>
                <a:spcPts val="0"/>
              </a:spcBef>
              <a:spcAft>
                <a:spcPts val="0"/>
              </a:spcAft>
              <a:buFont typeface="Symbol" pitchFamily="18" charset="2"/>
              <a:buChar char="·"/>
            </a:pPr>
            <a:r>
              <a:rPr lang="en-US" dirty="0" smtClean="0"/>
              <a:t>The Federal government distributes funds to the </a:t>
            </a:r>
            <a:r>
              <a:rPr lang="en-US" b="1" i="1" dirty="0" smtClean="0"/>
              <a:t>U.S. Department of Energy (DOE)</a:t>
            </a:r>
            <a:r>
              <a:rPr lang="en-US" dirty="0" smtClean="0"/>
              <a:t>, where the program is managed by the Project Management Center (PMC).</a:t>
            </a:r>
          </a:p>
          <a:p>
            <a:pPr marL="457200" lvl="0" indent="-228600">
              <a:spcBef>
                <a:spcPts val="0"/>
              </a:spcBef>
              <a:spcAft>
                <a:spcPts val="0"/>
              </a:spcAft>
              <a:buFont typeface="Symbol" pitchFamily="18" charset="2"/>
              <a:buChar char="·"/>
            </a:pPr>
            <a:r>
              <a:rPr lang="en-US" dirty="0" smtClean="0"/>
              <a:t>Funds pass to each of the Grantees: the 50 State Offices, the District of Columbia, Native American Tribal Organizations, and the five U.S. Territories.</a:t>
            </a:r>
          </a:p>
          <a:p>
            <a:pPr marL="457200" lvl="0" indent="-228600">
              <a:spcBef>
                <a:spcPts val="0"/>
              </a:spcBef>
              <a:spcAft>
                <a:spcPts val="0"/>
              </a:spcAft>
              <a:buFont typeface="Symbol" pitchFamily="18" charset="2"/>
              <a:buChar char="·"/>
            </a:pPr>
            <a:r>
              <a:rPr lang="en-US" dirty="0" smtClean="0"/>
              <a:t>Grantees distribute funds to over 900 local agencies nationwide according to approved budgets.</a:t>
            </a:r>
          </a:p>
          <a:p>
            <a:pPr marL="457200" lvl="0" indent="-228600">
              <a:spcBef>
                <a:spcPts val="0"/>
              </a:spcBef>
              <a:spcAft>
                <a:spcPts val="0"/>
              </a:spcAft>
              <a:buFont typeface="Symbol" pitchFamily="18" charset="2"/>
              <a:buChar char="·"/>
            </a:pPr>
            <a:r>
              <a:rPr lang="en-US" dirty="0" smtClean="0"/>
              <a:t>The money is used to install cost-effective energy-saving measures in low-income households.</a:t>
            </a:r>
          </a:p>
          <a:p>
            <a:pPr>
              <a:spcBef>
                <a:spcPts val="0"/>
              </a:spcBef>
              <a:spcAft>
                <a:spcPts val="0"/>
              </a:spcAft>
            </a:pPr>
            <a:endParaRPr lang="en-US" dirty="0" smtClean="0"/>
          </a:p>
          <a:p>
            <a:pPr>
              <a:spcBef>
                <a:spcPts val="0"/>
              </a:spcBef>
              <a:spcAft>
                <a:spcPts val="0"/>
              </a:spcAft>
            </a:pPr>
            <a:r>
              <a:rPr lang="en-US" dirty="0" smtClean="0"/>
              <a:t>Lyndon Johnson’s “War on Poverty” laid the groundwork for the </a:t>
            </a:r>
            <a:r>
              <a:rPr lang="en-US" b="1" i="1" dirty="0" smtClean="0"/>
              <a:t>Weatherization Assistance Program (WAP)</a:t>
            </a:r>
            <a:r>
              <a:rPr lang="en-US" dirty="0" smtClean="0"/>
              <a:t> by creating the infrastructure of </a:t>
            </a:r>
            <a:r>
              <a:rPr lang="en-US" b="1" i="1" dirty="0" smtClean="0"/>
              <a:t>Community Action Programs (CAPs)</a:t>
            </a:r>
            <a:r>
              <a:rPr lang="en-US" dirty="0" smtClean="0"/>
              <a:t> that now exist in every state. These CAPs often act as </a:t>
            </a:r>
            <a:r>
              <a:rPr lang="en-US" dirty="0" err="1" smtClean="0"/>
              <a:t>subgrantees</a:t>
            </a:r>
            <a:r>
              <a:rPr lang="en-US" dirty="0" smtClean="0"/>
              <a:t>. The War on Poverty included Head Start, the Low-Income Home Energy Assistance Program (LIHEAP), and after-school programs for children so parents could be part of the work force.</a:t>
            </a:r>
          </a:p>
          <a:p>
            <a:pPr>
              <a:spcBef>
                <a:spcPts val="0"/>
              </a:spcBef>
              <a:spcAft>
                <a:spcPts val="0"/>
              </a:spcAft>
            </a:pPr>
            <a:endParaRPr lang="en-US" dirty="0" smtClean="0"/>
          </a:p>
          <a:p>
            <a:pPr>
              <a:spcBef>
                <a:spcPts val="0"/>
              </a:spcBef>
              <a:spcAft>
                <a:spcPts val="0"/>
              </a:spcAft>
            </a:pPr>
            <a:r>
              <a:rPr lang="en-US" dirty="0" smtClean="0"/>
              <a:t>CAPs have the right of first refusal to be a local weatherization agency. Only non-profits and local government agencies are also allowed to act as </a:t>
            </a:r>
            <a:r>
              <a:rPr lang="en-US" dirty="0" err="1" smtClean="0"/>
              <a:t>subgrantees</a:t>
            </a:r>
            <a:r>
              <a:rPr lang="en-US" dirty="0" smtClean="0"/>
              <a:t>. </a:t>
            </a:r>
          </a:p>
          <a:p>
            <a:pPr eaLnBrk="1" hangingPunct="1">
              <a:spcBef>
                <a:spcPct val="0"/>
              </a:spcBef>
            </a:pPr>
            <a:endParaRPr lang="en-US" dirty="0" smtClean="0">
              <a:latin typeface="Arial" charset="0"/>
            </a:endParaRPr>
          </a:p>
        </p:txBody>
      </p:sp>
      <p:sp>
        <p:nvSpPr>
          <p:cNvPr id="4" name="Footer Placeholder 3"/>
          <p:cNvSpPr>
            <a:spLocks noGrp="1"/>
          </p:cNvSpPr>
          <p:nvPr>
            <p:ph type="ftr" sz="quarter" idx="10"/>
          </p:nvPr>
        </p:nvSpPr>
        <p:spPr/>
        <p:txBody>
          <a:bodyPr/>
          <a:lstStyle/>
          <a:p>
            <a:r>
              <a:rPr lang="en-US" smtClean="0"/>
              <a:t>December 2012</a:t>
            </a:r>
            <a:endParaRPr lang="en-US" dirty="0"/>
          </a:p>
        </p:txBody>
      </p:sp>
      <p:sp>
        <p:nvSpPr>
          <p:cNvPr id="5" name="Slide Number Placeholder 4"/>
          <p:cNvSpPr>
            <a:spLocks noGrp="1"/>
          </p:cNvSpPr>
          <p:nvPr>
            <p:ph type="sldNum" sz="quarter" idx="11"/>
          </p:nvPr>
        </p:nvSpPr>
        <p:spPr/>
        <p:txBody>
          <a:bodyPr/>
          <a:lstStyle/>
          <a:p>
            <a:fld id="{4684222A-DD47-44C9-8526-D87920874408}"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xfrm>
            <a:off x="1371600" y="304800"/>
            <a:ext cx="4572000" cy="3429000"/>
          </a:xfrm>
          <a:ln/>
        </p:spPr>
      </p:sp>
      <p:sp>
        <p:nvSpPr>
          <p:cNvPr id="6" name="Notes Placeholder 2"/>
          <p:cNvSpPr>
            <a:spLocks noGrp="1"/>
          </p:cNvSpPr>
          <p:nvPr>
            <p:ph type="body" idx="3"/>
          </p:nvPr>
        </p:nvSpPr>
        <p:spPr>
          <a:xfrm>
            <a:off x="381000" y="4038600"/>
            <a:ext cx="6629400" cy="5181600"/>
          </a:xfrm>
        </p:spPr>
        <p:txBody>
          <a:bodyPr>
            <a:normAutofit/>
          </a:bodyPr>
          <a:lstStyle/>
          <a:p>
            <a:r>
              <a:rPr lang="en-US" sz="1100" dirty="0" smtClean="0"/>
              <a:t>This flow chart provides an overview of how a client home progresses through the weatherization process.</a:t>
            </a:r>
          </a:p>
          <a:p>
            <a:pPr marL="457200" lvl="0" indent="-228600">
              <a:lnSpc>
                <a:spcPct val="110000"/>
              </a:lnSpc>
              <a:spcBef>
                <a:spcPts val="0"/>
              </a:spcBef>
              <a:spcAft>
                <a:spcPts val="0"/>
              </a:spcAft>
              <a:buFont typeface="Symbol" pitchFamily="18" charset="2"/>
              <a:buChar char="·"/>
            </a:pPr>
            <a:r>
              <a:rPr lang="en-US" sz="1100" dirty="0" smtClean="0"/>
              <a:t>WAP promotion and client recruitment – This can be done through radio or other advertisements, posting notices at community centers, churches, and senior centers, through LIHEAP referrals, and so on.</a:t>
            </a:r>
          </a:p>
          <a:p>
            <a:pPr marL="457200" lvl="0" indent="-228600">
              <a:lnSpc>
                <a:spcPct val="110000"/>
              </a:lnSpc>
              <a:spcBef>
                <a:spcPts val="0"/>
              </a:spcBef>
              <a:spcAft>
                <a:spcPts val="0"/>
              </a:spcAft>
              <a:buFont typeface="Symbol" pitchFamily="18" charset="2"/>
              <a:buChar char="·"/>
            </a:pPr>
            <a:r>
              <a:rPr lang="en-US" sz="1100" dirty="0" smtClean="0"/>
              <a:t>Intake and eligibility determination – This is usually done by designated administrative staff that verifies income eligibility and helps applicants fill in the necessary forms, as needed.</a:t>
            </a:r>
          </a:p>
          <a:p>
            <a:pPr marL="457200" lvl="0" indent="-228600">
              <a:lnSpc>
                <a:spcPct val="110000"/>
              </a:lnSpc>
              <a:spcBef>
                <a:spcPts val="0"/>
              </a:spcBef>
              <a:spcAft>
                <a:spcPts val="0"/>
              </a:spcAft>
              <a:buFont typeface="Symbol" pitchFamily="18" charset="2"/>
              <a:buChar char="·"/>
            </a:pPr>
            <a:r>
              <a:rPr lang="en-US" sz="1100" dirty="0" smtClean="0"/>
              <a:t>Applicant selection and preparation – Many agencies prioritize clients based on elderly, disabled, or children in the home, energy use/energy burden, or some combination of these factors. This is also often where the client learns what they can expect from the weatherization process.</a:t>
            </a:r>
          </a:p>
          <a:p>
            <a:pPr marL="457200" lvl="0" indent="-228600">
              <a:lnSpc>
                <a:spcPct val="110000"/>
              </a:lnSpc>
              <a:spcBef>
                <a:spcPts val="0"/>
              </a:spcBef>
              <a:spcAft>
                <a:spcPts val="0"/>
              </a:spcAft>
              <a:buFont typeface="Symbol" pitchFamily="18" charset="2"/>
              <a:buChar char="·"/>
            </a:pPr>
            <a:r>
              <a:rPr lang="en-US" sz="1100" dirty="0" smtClean="0"/>
              <a:t>Auditor background familiarization – When possible, the auditor can review utility data and other relevant information before actually visiting the home.</a:t>
            </a:r>
          </a:p>
          <a:p>
            <a:pPr marL="457200" lvl="0" indent="-228600">
              <a:lnSpc>
                <a:spcPct val="110000"/>
              </a:lnSpc>
              <a:spcBef>
                <a:spcPts val="0"/>
              </a:spcBef>
              <a:spcAft>
                <a:spcPts val="0"/>
              </a:spcAft>
              <a:buFont typeface="Symbol" pitchFamily="18" charset="2"/>
              <a:buChar char="·"/>
            </a:pPr>
            <a:r>
              <a:rPr lang="en-US" sz="1100" dirty="0" smtClean="0"/>
              <a:t>Initial site visit/audit – The auditor collects site-specific information to enter into a software audit program or determine the applicability of a relevant priority list. In some cases, the auditor determines the structure is unsound and defers services on the home.</a:t>
            </a:r>
          </a:p>
          <a:p>
            <a:pPr marL="457200" lvl="0" indent="-228600">
              <a:lnSpc>
                <a:spcPct val="110000"/>
              </a:lnSpc>
              <a:spcBef>
                <a:spcPts val="0"/>
              </a:spcBef>
              <a:spcAft>
                <a:spcPts val="0"/>
              </a:spcAft>
              <a:buFont typeface="Symbol" pitchFamily="18" charset="2"/>
              <a:buChar char="·"/>
            </a:pPr>
            <a:r>
              <a:rPr lang="en-US" sz="1100" dirty="0" smtClean="0"/>
              <a:t>Work scope development – Using the data collected on-site and local costs and savings related to various measures, the auditor develops a cost-effective list of measures to be installed in the home.</a:t>
            </a:r>
          </a:p>
          <a:p>
            <a:pPr marL="457200" lvl="0" indent="-228600">
              <a:lnSpc>
                <a:spcPct val="110000"/>
              </a:lnSpc>
              <a:spcBef>
                <a:spcPts val="0"/>
              </a:spcBef>
              <a:spcAft>
                <a:spcPts val="0"/>
              </a:spcAft>
              <a:buFont typeface="Symbol" pitchFamily="18" charset="2"/>
              <a:buChar char="·"/>
            </a:pPr>
            <a:r>
              <a:rPr lang="en-US" sz="1100" dirty="0" smtClean="0"/>
              <a:t>Work scope implementation/installation – Crew and contractors install measures listed in work order and notify the local agency of any new issues discovered during installation, sometimes adding energy savings or health and safety measures based on necessity.</a:t>
            </a:r>
          </a:p>
          <a:p>
            <a:pPr marL="457200" lvl="0" indent="-228600">
              <a:lnSpc>
                <a:spcPct val="110000"/>
              </a:lnSpc>
              <a:spcBef>
                <a:spcPts val="0"/>
              </a:spcBef>
              <a:spcAft>
                <a:spcPts val="0"/>
              </a:spcAft>
              <a:buFont typeface="Symbol" pitchFamily="18" charset="2"/>
              <a:buChar char="·"/>
            </a:pPr>
            <a:r>
              <a:rPr lang="en-US" sz="1100" dirty="0" smtClean="0"/>
              <a:t>Contractor/crew final inspection – Contractors and crews perform a final inspection on their work to ensure no measures were skipped and that measures were installed in accordance with local technical and quality guidelines. </a:t>
            </a:r>
          </a:p>
          <a:p>
            <a:pPr marL="457200" lvl="0" indent="-228600">
              <a:lnSpc>
                <a:spcPct val="110000"/>
              </a:lnSpc>
              <a:spcBef>
                <a:spcPts val="0"/>
              </a:spcBef>
              <a:spcAft>
                <a:spcPts val="0"/>
              </a:spcAft>
              <a:buFont typeface="Symbol" pitchFamily="18" charset="2"/>
              <a:buChar char="·"/>
            </a:pPr>
            <a:r>
              <a:rPr lang="en-US" sz="1100" dirty="0" smtClean="0"/>
              <a:t>Agency final inspection – The local agency is responsible for checking each home.</a:t>
            </a:r>
          </a:p>
          <a:p>
            <a:pPr marL="457200" lvl="0" indent="-228600">
              <a:lnSpc>
                <a:spcPct val="110000"/>
              </a:lnSpc>
              <a:spcBef>
                <a:spcPts val="0"/>
              </a:spcBef>
              <a:spcAft>
                <a:spcPts val="0"/>
              </a:spcAft>
              <a:buFont typeface="Symbol" pitchFamily="18" charset="2"/>
              <a:buChar char="·"/>
            </a:pPr>
            <a:r>
              <a:rPr lang="en-US" sz="1100" dirty="0" smtClean="0"/>
              <a:t>Client follow-up – If clients call with questions, thanks, or complaints, agency staff help tie up loose ends.</a:t>
            </a:r>
            <a:endParaRPr lang="en-US" sz="1000" dirty="0" smtClean="0"/>
          </a:p>
        </p:txBody>
      </p:sp>
      <p:sp>
        <p:nvSpPr>
          <p:cNvPr id="4" name="Footer Placeholder 3"/>
          <p:cNvSpPr>
            <a:spLocks noGrp="1"/>
          </p:cNvSpPr>
          <p:nvPr>
            <p:ph type="ftr" sz="quarter" idx="10"/>
          </p:nvPr>
        </p:nvSpPr>
        <p:spPr/>
        <p:txBody>
          <a:bodyPr/>
          <a:lstStyle/>
          <a:p>
            <a:r>
              <a:rPr lang="en-US" smtClean="0"/>
              <a:t>December 2012</a:t>
            </a:r>
            <a:endParaRPr lang="en-US" dirty="0"/>
          </a:p>
        </p:txBody>
      </p:sp>
      <p:sp>
        <p:nvSpPr>
          <p:cNvPr id="5" name="Slide Number Placeholder 4"/>
          <p:cNvSpPr>
            <a:spLocks noGrp="1"/>
          </p:cNvSpPr>
          <p:nvPr>
            <p:ph type="sldNum" sz="quarter" idx="11"/>
          </p:nvPr>
        </p:nvSpPr>
        <p:spPr/>
        <p:txBody>
          <a:bodyPr/>
          <a:lstStyle/>
          <a:p>
            <a:fld id="{4684222A-DD47-44C9-8526-D87920874408}"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4037" name="Rectangle 3"/>
          <p:cNvSpPr>
            <a:spLocks noGrp="1" noChangeArrowheads="1"/>
          </p:cNvSpPr>
          <p:nvPr>
            <p:ph type="body" idx="1"/>
          </p:nvPr>
        </p:nvSpPr>
        <p:spPr bwMode="auto">
          <a:noFill/>
        </p:spPr>
        <p:txBody>
          <a:bodyPr wrap="square" numCol="1" anchor="t" anchorCtr="0" compatLnSpc="1">
            <a:prstTxWarp prst="textNoShape">
              <a:avLst/>
            </a:prstTxWarp>
            <a:normAutofit/>
          </a:bodyPr>
          <a:lstStyle/>
          <a:p>
            <a:pPr>
              <a:lnSpc>
                <a:spcPct val="110000"/>
              </a:lnSpc>
            </a:pPr>
            <a:r>
              <a:rPr lang="en-US" dirty="0" smtClean="0"/>
              <a:t>Facts¹ of low-income households include:</a:t>
            </a:r>
          </a:p>
          <a:p>
            <a:pPr marL="457200" lvl="0" indent="-228600">
              <a:lnSpc>
                <a:spcPct val="110000"/>
              </a:lnSpc>
              <a:spcBef>
                <a:spcPts val="0"/>
              </a:spcBef>
              <a:spcAft>
                <a:spcPts val="0"/>
              </a:spcAft>
              <a:buFont typeface="Symbol" pitchFamily="18" charset="2"/>
              <a:buChar char="·"/>
            </a:pPr>
            <a:r>
              <a:rPr lang="en-US" dirty="0" smtClean="0"/>
              <a:t>More than 90% of low-income households have annual incomes less than $15,000.</a:t>
            </a:r>
          </a:p>
          <a:p>
            <a:pPr marL="457200" lvl="0" indent="-228600">
              <a:lnSpc>
                <a:spcPct val="110000"/>
              </a:lnSpc>
              <a:spcBef>
                <a:spcPts val="0"/>
              </a:spcBef>
              <a:spcAft>
                <a:spcPts val="0"/>
              </a:spcAft>
              <a:buFont typeface="Symbol" pitchFamily="18" charset="2"/>
              <a:buChar char="·"/>
            </a:pPr>
            <a:r>
              <a:rPr lang="en-US" dirty="0" smtClean="0"/>
              <a:t>More than 13% of these low-income households have annual incomes less than $2,000.</a:t>
            </a:r>
          </a:p>
          <a:p>
            <a:pPr marL="457200" lvl="0" indent="-228600">
              <a:lnSpc>
                <a:spcPct val="110000"/>
              </a:lnSpc>
              <a:spcBef>
                <a:spcPts val="0"/>
              </a:spcBef>
              <a:spcAft>
                <a:spcPts val="0"/>
              </a:spcAft>
              <a:buFont typeface="Symbol" pitchFamily="18" charset="2"/>
              <a:buChar char="·"/>
            </a:pPr>
            <a:r>
              <a:rPr lang="en-US" dirty="0" smtClean="0"/>
              <a:t>According to DOE’s </a:t>
            </a:r>
            <a:r>
              <a:rPr lang="en-US" b="1" i="1" dirty="0" smtClean="0"/>
              <a:t>Energy Information Administration (EIA)</a:t>
            </a:r>
            <a:r>
              <a:rPr lang="en-US" dirty="0" smtClean="0"/>
              <a:t>, low-income households spend 14.4% of their annual income on energy, while other households only spend 3.3%. </a:t>
            </a:r>
          </a:p>
          <a:p>
            <a:pPr marL="457200" lvl="0" indent="-228600">
              <a:lnSpc>
                <a:spcPct val="110000"/>
              </a:lnSpc>
              <a:spcBef>
                <a:spcPts val="0"/>
              </a:spcBef>
              <a:spcAft>
                <a:spcPts val="0"/>
              </a:spcAft>
              <a:buFont typeface="Symbol" pitchFamily="18" charset="2"/>
              <a:buChar char="·"/>
            </a:pPr>
            <a:r>
              <a:rPr lang="en-US" dirty="0" smtClean="0"/>
              <a:t>The average energy expenditure in low-income households is $1,800 a year.</a:t>
            </a:r>
          </a:p>
          <a:p>
            <a:pPr marL="457200" lvl="0" indent="-228600">
              <a:lnSpc>
                <a:spcPct val="110000"/>
              </a:lnSpc>
              <a:spcBef>
                <a:spcPts val="0"/>
              </a:spcBef>
              <a:spcAft>
                <a:spcPts val="0"/>
              </a:spcAft>
              <a:buFont typeface="Symbol" pitchFamily="18" charset="2"/>
              <a:buChar char="·"/>
            </a:pPr>
            <a:r>
              <a:rPr lang="en-US" dirty="0" smtClean="0"/>
              <a:t>The elderly occupy 34% of low-income homes. </a:t>
            </a:r>
          </a:p>
          <a:p>
            <a:pPr>
              <a:spcBef>
                <a:spcPts val="0"/>
              </a:spcBef>
              <a:spcAft>
                <a:spcPts val="0"/>
              </a:spcAft>
            </a:pPr>
            <a:endParaRPr lang="en-US" dirty="0" smtClean="0"/>
          </a:p>
          <a:p>
            <a:pPr>
              <a:spcBef>
                <a:spcPts val="0"/>
              </a:spcBef>
              <a:spcAft>
                <a:spcPts val="0"/>
              </a:spcAft>
            </a:pPr>
            <a:r>
              <a:rPr lang="en-US" dirty="0" smtClean="0"/>
              <a:t>These statistics highlight the importance of reducing the </a:t>
            </a:r>
            <a:r>
              <a:rPr lang="en-US" b="1" i="1" dirty="0" smtClean="0"/>
              <a:t>energy burden</a:t>
            </a:r>
            <a:r>
              <a:rPr lang="en-US" dirty="0" smtClean="0"/>
              <a:t> on our clients. Energy burden refers to the percentage of a household’s income that must be used for energy bills. The energy burden for low-income households is more than four times that of other households.</a:t>
            </a:r>
          </a:p>
          <a:p>
            <a:pPr>
              <a:spcBef>
                <a:spcPts val="0"/>
              </a:spcBef>
              <a:spcAft>
                <a:spcPts val="0"/>
              </a:spcAft>
            </a:pPr>
            <a:endParaRPr lang="en-US" sz="1000" dirty="0" smtClean="0"/>
          </a:p>
          <a:p>
            <a:r>
              <a:rPr lang="en-US" sz="1000" dirty="0" smtClean="0"/>
              <a:t>¹ This data, provided by Joel Eisenberg, Oak Ridge National Laboratory, and Meg Power, Economic Opportunity Studies, is based on raw data from the Residential Energy Consumption survey conducted by EIA. Source 1: ORNL/CON-493, ORNL/CON-484, EIA February 2008 Short-Term Energy Outlook Source 2: ORNL/TM-2010/66, EIA February 2010 Short Term Energy Outlook </a:t>
            </a:r>
          </a:p>
          <a:p>
            <a:pPr marL="289984" indent="-241653">
              <a:buFont typeface="Symbol"/>
              <a:buChar char="·"/>
            </a:pPr>
            <a:endParaRPr lang="en-US" dirty="0" smtClean="0">
              <a:latin typeface="Times New Roman"/>
            </a:endParaRPr>
          </a:p>
          <a:p>
            <a:pPr marL="289984" indent="-241653" eaLnBrk="1" hangingPunct="1">
              <a:spcBef>
                <a:spcPct val="0"/>
              </a:spcBef>
            </a:pPr>
            <a:endParaRPr lang="en-US" dirty="0" smtClean="0">
              <a:latin typeface="Arial" charset="0"/>
            </a:endParaRPr>
          </a:p>
        </p:txBody>
      </p:sp>
      <p:sp>
        <p:nvSpPr>
          <p:cNvPr id="4" name="Footer Placeholder 3"/>
          <p:cNvSpPr>
            <a:spLocks noGrp="1"/>
          </p:cNvSpPr>
          <p:nvPr>
            <p:ph type="ftr" sz="quarter" idx="10"/>
          </p:nvPr>
        </p:nvSpPr>
        <p:spPr/>
        <p:txBody>
          <a:bodyPr/>
          <a:lstStyle/>
          <a:p>
            <a:r>
              <a:rPr lang="en-US" smtClean="0"/>
              <a:t>December 2012</a:t>
            </a:r>
            <a:endParaRPr lang="en-US" dirty="0"/>
          </a:p>
        </p:txBody>
      </p:sp>
      <p:sp>
        <p:nvSpPr>
          <p:cNvPr id="5" name="Slide Number Placeholder 4"/>
          <p:cNvSpPr>
            <a:spLocks noGrp="1"/>
          </p:cNvSpPr>
          <p:nvPr>
            <p:ph type="sldNum" sz="quarter" idx="11"/>
          </p:nvPr>
        </p:nvSpPr>
        <p:spPr/>
        <p:txBody>
          <a:bodyPr/>
          <a:lstStyle/>
          <a:p>
            <a:fld id="{4684222A-DD47-44C9-8526-D87920874408}"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506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ts val="0"/>
              </a:spcBef>
              <a:spcAft>
                <a:spcPts val="0"/>
              </a:spcAft>
            </a:pPr>
            <a:r>
              <a:rPr lang="en-US" dirty="0" smtClean="0">
                <a:latin typeface="Times New Roman"/>
              </a:rPr>
              <a:t>The Weatherization Assistance Program was created in 1976, after the first oil embargo and before DOE was formed. Local programs with the same goals had been in operation, but this was the formal beginning of a national program.</a:t>
            </a:r>
          </a:p>
          <a:p>
            <a:pPr>
              <a:spcBef>
                <a:spcPts val="0"/>
              </a:spcBef>
              <a:spcAft>
                <a:spcPts val="0"/>
              </a:spcAft>
            </a:pPr>
            <a:endParaRPr lang="en-US" dirty="0" smtClean="0">
              <a:latin typeface="Times New Roman"/>
            </a:endParaRPr>
          </a:p>
          <a:p>
            <a:pPr marL="457200" indent="-228600">
              <a:spcBef>
                <a:spcPts val="0"/>
              </a:spcBef>
              <a:spcAft>
                <a:spcPts val="0"/>
              </a:spcAft>
              <a:buFont typeface="Symbol" pitchFamily="18" charset="2"/>
              <a:buChar char="·"/>
            </a:pPr>
            <a:r>
              <a:rPr lang="en-US" dirty="0" smtClean="0">
                <a:latin typeface="Times New Roman"/>
              </a:rPr>
              <a:t>Started in Maine as “Winterization” </a:t>
            </a:r>
            <a:r>
              <a:rPr lang="en-US" dirty="0" smtClean="0">
                <a:latin typeface="Times New Roman"/>
                <a:sym typeface="Symbol"/>
              </a:rPr>
              <a:t> Maine’s program was used as a model for the national program</a:t>
            </a:r>
          </a:p>
          <a:p>
            <a:pPr marL="457200" indent="-228600">
              <a:spcBef>
                <a:spcPts val="0"/>
              </a:spcBef>
              <a:spcAft>
                <a:spcPts val="0"/>
              </a:spcAft>
              <a:buFont typeface="Symbol" pitchFamily="18" charset="2"/>
              <a:buChar char="·"/>
            </a:pPr>
            <a:r>
              <a:rPr lang="en-US" dirty="0" smtClean="0">
                <a:latin typeface="Times New Roman"/>
              </a:rPr>
              <a:t>Originally administered by the Community Services Administration. </a:t>
            </a:r>
          </a:p>
          <a:p>
            <a:pPr marL="457200" indent="-228600">
              <a:spcBef>
                <a:spcPts val="0"/>
              </a:spcBef>
              <a:spcAft>
                <a:spcPts val="0"/>
              </a:spcAft>
              <a:buFont typeface="Symbol" pitchFamily="18" charset="2"/>
              <a:buChar char="·"/>
            </a:pPr>
            <a:r>
              <a:rPr lang="en-US" dirty="0" smtClean="0">
                <a:latin typeface="Times New Roman"/>
              </a:rPr>
              <a:t>Later managed by the Federal Energy Administration, a predecessor to DOE</a:t>
            </a:r>
          </a:p>
          <a:p>
            <a:pPr marL="457200" indent="-228600">
              <a:spcBef>
                <a:spcPts val="0"/>
              </a:spcBef>
              <a:spcAft>
                <a:spcPts val="0"/>
              </a:spcAft>
              <a:buFont typeface="Symbol" pitchFamily="18" charset="2"/>
              <a:buChar char="·"/>
            </a:pPr>
            <a:r>
              <a:rPr lang="en-US" dirty="0" smtClean="0">
                <a:latin typeface="Times New Roman"/>
              </a:rPr>
              <a:t>Used volunteer labor, who stapled plastic over windows</a:t>
            </a:r>
          </a:p>
          <a:p>
            <a:pPr marL="457200" indent="-228600">
              <a:spcBef>
                <a:spcPts val="0"/>
              </a:spcBef>
              <a:spcAft>
                <a:spcPts val="0"/>
              </a:spcAft>
              <a:buFont typeface="Symbol" pitchFamily="18" charset="2"/>
              <a:buChar char="·"/>
            </a:pPr>
            <a:r>
              <a:rPr lang="en-US" dirty="0" smtClean="0">
                <a:latin typeface="Times New Roman"/>
              </a:rPr>
              <a:t>Installed low-cost measures </a:t>
            </a:r>
            <a:r>
              <a:rPr lang="en-US" dirty="0" smtClean="0">
                <a:latin typeface="Times New Roman"/>
                <a:sym typeface="Symbol"/>
              </a:rPr>
              <a:t> there was very little insulation installation</a:t>
            </a:r>
          </a:p>
          <a:p>
            <a:pPr marL="457200" indent="-228600">
              <a:spcBef>
                <a:spcPts val="0"/>
              </a:spcBef>
              <a:spcAft>
                <a:spcPts val="0"/>
              </a:spcAft>
              <a:buFont typeface="Symbol" pitchFamily="18" charset="2"/>
              <a:buChar char="·"/>
            </a:pPr>
            <a:r>
              <a:rPr lang="en-US" dirty="0" smtClean="0">
                <a:latin typeface="Times New Roman"/>
              </a:rPr>
              <a:t>Little or no production or financial accountability</a:t>
            </a:r>
          </a:p>
          <a:p>
            <a:pPr indent="-241653" eaLnBrk="1" hangingPunct="1">
              <a:spcBef>
                <a:spcPct val="0"/>
              </a:spcBef>
            </a:pPr>
            <a:endParaRPr lang="en-US" dirty="0" smtClean="0">
              <a:latin typeface="Arial" charset="0"/>
            </a:endParaRPr>
          </a:p>
        </p:txBody>
      </p:sp>
      <p:sp>
        <p:nvSpPr>
          <p:cNvPr id="4" name="Footer Placeholder 3"/>
          <p:cNvSpPr>
            <a:spLocks noGrp="1"/>
          </p:cNvSpPr>
          <p:nvPr>
            <p:ph type="ftr" sz="quarter" idx="10"/>
          </p:nvPr>
        </p:nvSpPr>
        <p:spPr/>
        <p:txBody>
          <a:bodyPr/>
          <a:lstStyle/>
          <a:p>
            <a:r>
              <a:rPr lang="en-US" smtClean="0"/>
              <a:t>December 2012</a:t>
            </a:r>
            <a:endParaRPr lang="en-US" dirty="0"/>
          </a:p>
        </p:txBody>
      </p:sp>
      <p:sp>
        <p:nvSpPr>
          <p:cNvPr id="5" name="Slide Number Placeholder 4"/>
          <p:cNvSpPr>
            <a:spLocks noGrp="1"/>
          </p:cNvSpPr>
          <p:nvPr>
            <p:ph type="sldNum" sz="quarter" idx="11"/>
          </p:nvPr>
        </p:nvSpPr>
        <p:spPr/>
        <p:txBody>
          <a:bodyPr/>
          <a:lstStyle/>
          <a:p>
            <a:fld id="{4684222A-DD47-44C9-8526-D87920874408}"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6085"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dirty="0" smtClean="0">
                <a:latin typeface="Times New Roman"/>
              </a:rPr>
              <a:t>The program grew in the early 1980s.</a:t>
            </a:r>
          </a:p>
          <a:p>
            <a:pPr marL="457200" indent="-228600">
              <a:spcBef>
                <a:spcPts val="0"/>
              </a:spcBef>
              <a:spcAft>
                <a:spcPts val="0"/>
              </a:spcAft>
              <a:buFont typeface="Symbol" pitchFamily="18" charset="2"/>
              <a:buChar char="·"/>
            </a:pPr>
            <a:r>
              <a:rPr lang="en-US" dirty="0" smtClean="0">
                <a:latin typeface="Times New Roman"/>
              </a:rPr>
              <a:t>Used volunteer labor from the Comprehensive Employment and Training Act under Department of Labor</a:t>
            </a:r>
          </a:p>
          <a:p>
            <a:pPr marL="457200" indent="-228600">
              <a:spcBef>
                <a:spcPts val="0"/>
              </a:spcBef>
              <a:spcAft>
                <a:spcPts val="0"/>
              </a:spcAft>
              <a:buFont typeface="Symbol" pitchFamily="18" charset="2"/>
              <a:buChar char="·"/>
            </a:pPr>
            <a:r>
              <a:rPr lang="en-US" dirty="0" smtClean="0">
                <a:latin typeface="Times New Roman"/>
              </a:rPr>
              <a:t>Often installed temporary measures</a:t>
            </a:r>
          </a:p>
          <a:p>
            <a:pPr marL="457200" indent="-228600">
              <a:spcBef>
                <a:spcPts val="0"/>
              </a:spcBef>
              <a:spcAft>
                <a:spcPts val="0"/>
              </a:spcAft>
              <a:buFont typeface="Symbol" pitchFamily="18" charset="2"/>
              <a:buChar char="·"/>
            </a:pPr>
            <a:r>
              <a:rPr lang="en-US" dirty="0" smtClean="0">
                <a:latin typeface="Times New Roman"/>
              </a:rPr>
              <a:t>Little or no diagnostic technology</a:t>
            </a:r>
          </a:p>
          <a:p>
            <a:pPr marL="457200" indent="-228600">
              <a:spcBef>
                <a:spcPts val="0"/>
              </a:spcBef>
              <a:spcAft>
                <a:spcPts val="0"/>
              </a:spcAft>
              <a:buFont typeface="Symbol" pitchFamily="18" charset="2"/>
              <a:buChar char="·"/>
            </a:pPr>
            <a:r>
              <a:rPr lang="en-US" dirty="0" smtClean="0">
                <a:latin typeface="Times New Roman"/>
              </a:rPr>
              <a:t>Project Retro-Tech </a:t>
            </a:r>
            <a:r>
              <a:rPr lang="en-US" dirty="0" smtClean="0">
                <a:latin typeface="Times New Roman"/>
                <a:sym typeface="Symbol"/>
              </a:rPr>
              <a:t> This paper energy audit allowed users to enter in the areas and difference in R-value in the home and do very basic heat transfer calculations.</a:t>
            </a:r>
          </a:p>
          <a:p>
            <a:pPr marL="457200" indent="-228600">
              <a:spcBef>
                <a:spcPts val="0"/>
              </a:spcBef>
              <a:spcAft>
                <a:spcPts val="0"/>
              </a:spcAft>
              <a:buFont typeface="Symbol" pitchFamily="18" charset="2"/>
              <a:buChar char="·"/>
            </a:pPr>
            <a:r>
              <a:rPr lang="en-US" dirty="0" smtClean="0">
                <a:latin typeface="Times New Roman"/>
              </a:rPr>
              <a:t>Addressed the building envelope</a:t>
            </a:r>
          </a:p>
          <a:p>
            <a:pPr marL="457200" indent="-228600">
              <a:spcBef>
                <a:spcPts val="0"/>
              </a:spcBef>
              <a:spcAft>
                <a:spcPts val="0"/>
              </a:spcAft>
              <a:buFont typeface="Symbol" pitchFamily="18" charset="2"/>
              <a:buChar char="·"/>
            </a:pPr>
            <a:r>
              <a:rPr lang="en-US" dirty="0" smtClean="0">
                <a:latin typeface="Times New Roman"/>
              </a:rPr>
              <a:t>“Blow and Go” </a:t>
            </a:r>
            <a:r>
              <a:rPr lang="en-US" dirty="0" smtClean="0">
                <a:latin typeface="Times New Roman"/>
                <a:sym typeface="Symbol"/>
              </a:rPr>
              <a:t> Workers blew insulation into attics. It was a “quick and dirty” program that completed houses quickly but with much less improvement to the home than is common today.</a:t>
            </a:r>
          </a:p>
          <a:p>
            <a:pPr eaLnBrk="1" hangingPunct="1">
              <a:spcBef>
                <a:spcPct val="0"/>
              </a:spcBef>
            </a:pPr>
            <a:endParaRPr lang="en-US" dirty="0" smtClean="0">
              <a:latin typeface="Arial" charset="0"/>
            </a:endParaRPr>
          </a:p>
        </p:txBody>
      </p:sp>
      <p:sp>
        <p:nvSpPr>
          <p:cNvPr id="4" name="Footer Placeholder 3"/>
          <p:cNvSpPr>
            <a:spLocks noGrp="1"/>
          </p:cNvSpPr>
          <p:nvPr>
            <p:ph type="ftr" sz="quarter" idx="10"/>
          </p:nvPr>
        </p:nvSpPr>
        <p:spPr/>
        <p:txBody>
          <a:bodyPr/>
          <a:lstStyle/>
          <a:p>
            <a:r>
              <a:rPr lang="en-US" smtClean="0"/>
              <a:t>December 2012</a:t>
            </a:r>
            <a:endParaRPr lang="en-US" dirty="0"/>
          </a:p>
        </p:txBody>
      </p:sp>
      <p:sp>
        <p:nvSpPr>
          <p:cNvPr id="5" name="Slide Number Placeholder 4"/>
          <p:cNvSpPr>
            <a:spLocks noGrp="1"/>
          </p:cNvSpPr>
          <p:nvPr>
            <p:ph type="sldNum" sz="quarter" idx="11"/>
          </p:nvPr>
        </p:nvSpPr>
        <p:spPr/>
        <p:txBody>
          <a:bodyPr/>
          <a:lstStyle/>
          <a:p>
            <a:fld id="{4684222A-DD47-44C9-8526-D87920874408}"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1" name="Rectangle 20"/>
          <p:cNvSpPr/>
          <p:nvPr userDrawn="1"/>
        </p:nvSpPr>
        <p:spPr>
          <a:xfrm>
            <a:off x="0" y="0"/>
            <a:ext cx="9144000" cy="9271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userDrawn="1"/>
        </p:nvSpPr>
        <p:spPr>
          <a:xfrm>
            <a:off x="0" y="6455664"/>
            <a:ext cx="9144000" cy="402336"/>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userDrawn="1"/>
        </p:nvSpPr>
        <p:spPr>
          <a:xfrm flipH="1">
            <a:off x="0" y="5093208"/>
            <a:ext cx="4572000" cy="1362456"/>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userDrawn="1"/>
        </p:nvSpPr>
        <p:spPr>
          <a:xfrm flipH="1">
            <a:off x="4572000" y="5093208"/>
            <a:ext cx="1261872" cy="136245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userDrawn="1"/>
        </p:nvSpPr>
        <p:spPr>
          <a:xfrm flipH="1">
            <a:off x="5833872" y="5093208"/>
            <a:ext cx="3310128" cy="136245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userDrawn="1">
            <p:ph type="ctrTitle" hasCustomPrompt="1"/>
          </p:nvPr>
        </p:nvSpPr>
        <p:spPr>
          <a:xfrm>
            <a:off x="202680" y="147797"/>
            <a:ext cx="5626620" cy="603505"/>
          </a:xfrm>
          <a:prstGeom prst="rect">
            <a:avLst/>
          </a:prstGeom>
          <a:ln>
            <a:noFill/>
          </a:ln>
        </p:spPr>
        <p:txBody>
          <a:bodyPr lIns="0" rIns="0" anchor="ctr" anchorCtr="0">
            <a:normAutofit/>
          </a:bodyPr>
          <a:lstStyle>
            <a:lvl1pPr algn="l">
              <a:defRPr sz="1600">
                <a:ln>
                  <a:noFill/>
                </a:ln>
                <a:solidFill>
                  <a:schemeClr val="bg1"/>
                </a:solidFill>
                <a:latin typeface="Arial Narrow"/>
                <a:cs typeface="Arial Narrow"/>
              </a:defRPr>
            </a:lvl1pPr>
          </a:lstStyle>
          <a:p>
            <a:r>
              <a:rPr lang="en-US" dirty="0" smtClean="0"/>
              <a:t>WEATHERIZATION ASSISTANCE PROGRAM</a:t>
            </a:r>
            <a:endParaRPr lang="en-US" dirty="0"/>
          </a:p>
        </p:txBody>
      </p:sp>
      <p:sp>
        <p:nvSpPr>
          <p:cNvPr id="3" name="Subtitle 2"/>
          <p:cNvSpPr>
            <a:spLocks noGrp="1"/>
          </p:cNvSpPr>
          <p:nvPr userDrawn="1">
            <p:ph type="subTitle" idx="1" hasCustomPrompt="1"/>
          </p:nvPr>
        </p:nvSpPr>
        <p:spPr>
          <a:xfrm>
            <a:off x="163046" y="5253120"/>
            <a:ext cx="4382300" cy="1175040"/>
          </a:xfrm>
          <a:prstGeom prst="rect">
            <a:avLst/>
          </a:prstGeom>
        </p:spPr>
        <p:txBody>
          <a:bodyPr>
            <a:normAutofit/>
          </a:bodyPr>
          <a:lstStyle>
            <a:lvl1pPr marL="0" indent="0" algn="l">
              <a:buNone/>
              <a:defRPr sz="2400" b="1" i="0" baseline="0">
                <a:solidFill>
                  <a:srgbClr val="FFFFFF"/>
                </a:solidFill>
                <a:latin typeface="Arial Narrow"/>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Mobile Homes Training</a:t>
            </a:r>
            <a:endParaRPr lang="en-US" dirty="0"/>
          </a:p>
        </p:txBody>
      </p:sp>
      <p:sp>
        <p:nvSpPr>
          <p:cNvPr id="18" name="Text Placeholder 17"/>
          <p:cNvSpPr>
            <a:spLocks noGrp="1"/>
          </p:cNvSpPr>
          <p:nvPr>
            <p:ph type="body" sz="quarter" idx="10" hasCustomPrompt="1"/>
          </p:nvPr>
        </p:nvSpPr>
        <p:spPr>
          <a:xfrm>
            <a:off x="6054500" y="5206075"/>
            <a:ext cx="3082300" cy="331125"/>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600" b="1" i="0" u="none" strike="noStrike" kern="1200" cap="none" spc="0" normalizeH="0" baseline="0" noProof="0">
                <a:ln>
                  <a:noFill/>
                </a:ln>
                <a:solidFill>
                  <a:schemeClr val="bg1"/>
                </a:solidFill>
                <a:effectLst/>
                <a:uLnTx/>
                <a:uFillTx/>
              </a:defRPr>
            </a:lvl1pPr>
          </a:lstStyle>
          <a:p>
            <a:pPr marL="0" marR="0" lvl="0" indent="0" algn="l" defTabSz="457200" rtl="0" eaLnBrk="1" fontAlgn="auto" latinLnBrk="0" hangingPunct="1">
              <a:lnSpc>
                <a:spcPct val="100000"/>
              </a:lnSpc>
              <a:spcBef>
                <a:spcPct val="20000"/>
              </a:spcBef>
              <a:spcAft>
                <a:spcPts val="0"/>
              </a:spcAft>
              <a:buClrTx/>
              <a:buSzTx/>
              <a:buFontTx/>
              <a:buNone/>
              <a:tabLst/>
              <a:defRPr/>
            </a:pPr>
            <a:r>
              <a:rPr kumimoji="0" lang="en-US" sz="1600" b="1" i="0" u="none" strike="noStrike" kern="1200" cap="none" spc="0" normalizeH="0" baseline="0" noProof="0" dirty="0" smtClean="0">
                <a:ln>
                  <a:noFill/>
                </a:ln>
                <a:solidFill>
                  <a:srgbClr val="FFFFFF"/>
                </a:solidFill>
                <a:effectLst/>
                <a:uLnTx/>
                <a:uFillTx/>
                <a:latin typeface="Arial Narrow"/>
                <a:ea typeface="+mj-ea"/>
                <a:cs typeface="Arial Narrow"/>
              </a:rPr>
              <a:t>Presenter Name(s)</a:t>
            </a:r>
            <a:endParaRPr kumimoji="0" lang="en-US" sz="1600" b="0" i="0" u="none" strike="noStrike" kern="1200" cap="none" spc="0" normalizeH="0" baseline="0" noProof="0" dirty="0">
              <a:ln>
                <a:noFill/>
              </a:ln>
              <a:solidFill>
                <a:schemeClr val="tx1"/>
              </a:solidFill>
              <a:effectLst/>
              <a:uLnTx/>
              <a:uFillTx/>
              <a:latin typeface="+mj-lt"/>
              <a:ea typeface="+mj-ea"/>
              <a:cs typeface="+mj-cs"/>
            </a:endParaRPr>
          </a:p>
        </p:txBody>
      </p:sp>
      <p:sp>
        <p:nvSpPr>
          <p:cNvPr id="24" name="Text Placeholder 22"/>
          <p:cNvSpPr>
            <a:spLocks noGrp="1"/>
          </p:cNvSpPr>
          <p:nvPr userDrawn="1">
            <p:ph type="body" sz="quarter" idx="12" hasCustomPrompt="1"/>
          </p:nvPr>
        </p:nvSpPr>
        <p:spPr>
          <a:xfrm>
            <a:off x="6054450" y="5543500"/>
            <a:ext cx="3089550" cy="734900"/>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200" b="0" i="0" u="none" strike="noStrike" kern="1200" cap="none" spc="0" normalizeH="0" baseline="0" noProof="0">
                <a:ln>
                  <a:noFill/>
                </a:ln>
                <a:solidFill>
                  <a:schemeClr val="bg1"/>
                </a:solidFill>
                <a:effectLst/>
                <a:uLnTx/>
                <a:uFillTx/>
                <a:latin typeface="Arial Narrow"/>
                <a:cs typeface="Arial Narrow"/>
              </a:defRPr>
            </a:lvl1pPr>
          </a:lstStyle>
          <a:p>
            <a:pPr marL="0" marR="0" lvl="0" indent="0" algn="l" defTabSz="457200" rtl="0" eaLnBrk="1" fontAlgn="auto" latinLnBrk="0" hangingPunct="1">
              <a:lnSpc>
                <a:spcPct val="100000"/>
              </a:lnSpc>
              <a:spcBef>
                <a:spcPct val="20000"/>
              </a:spcBef>
              <a:spcAft>
                <a:spcPts val="0"/>
              </a:spcAft>
              <a:buClrTx/>
              <a:buSzTx/>
              <a:buFontTx/>
              <a:buNone/>
              <a:tabLst/>
              <a:defRPr/>
            </a:pPr>
            <a:r>
              <a:rPr kumimoji="0" lang="en-US" sz="1200" b="0" i="0" u="none" strike="noStrike" kern="1200" cap="none" spc="0" normalizeH="0" baseline="0" noProof="0" dirty="0" smtClean="0">
                <a:ln>
                  <a:noFill/>
                </a:ln>
                <a:solidFill>
                  <a:srgbClr val="FFFFFF"/>
                </a:solidFill>
                <a:effectLst/>
                <a:uLnTx/>
                <a:uFillTx/>
                <a:latin typeface="Arial Narrow"/>
                <a:ea typeface="+mj-ea"/>
                <a:cs typeface="Arial Narrow"/>
              </a:rPr>
              <a:t>Department of Energy</a:t>
            </a:r>
            <a:br>
              <a:rPr kumimoji="0" lang="en-US" sz="1200" b="0" i="0" u="none" strike="noStrike" kern="1200" cap="none" spc="0" normalizeH="0" baseline="0" noProof="0" dirty="0" smtClean="0">
                <a:ln>
                  <a:noFill/>
                </a:ln>
                <a:solidFill>
                  <a:srgbClr val="FFFFFF"/>
                </a:solidFill>
                <a:effectLst/>
                <a:uLnTx/>
                <a:uFillTx/>
                <a:latin typeface="Arial Narrow"/>
                <a:ea typeface="+mj-ea"/>
                <a:cs typeface="Arial Narrow"/>
              </a:rPr>
            </a:br>
            <a:r>
              <a:rPr kumimoji="0" lang="en-US" sz="1200" b="0" i="0" u="none" strike="noStrike" kern="1200" cap="none" spc="0" normalizeH="0" baseline="0" noProof="0" dirty="0" smtClean="0">
                <a:ln>
                  <a:noFill/>
                </a:ln>
                <a:solidFill>
                  <a:srgbClr val="FFFFFF"/>
                </a:solidFill>
                <a:effectLst/>
                <a:uLnTx/>
                <a:uFillTx/>
                <a:latin typeface="Arial Narrow"/>
                <a:ea typeface="+mj-ea"/>
                <a:cs typeface="Arial Narrow"/>
              </a:rPr>
              <a:t>Energy Efficiency &amp; Renewable Energy</a:t>
            </a:r>
            <a:br>
              <a:rPr kumimoji="0" lang="en-US" sz="1200" b="0" i="0" u="none" strike="noStrike" kern="1200" cap="none" spc="0" normalizeH="0" baseline="0" noProof="0" dirty="0" smtClean="0">
                <a:ln>
                  <a:noFill/>
                </a:ln>
                <a:solidFill>
                  <a:srgbClr val="FFFFFF"/>
                </a:solidFill>
                <a:effectLst/>
                <a:uLnTx/>
                <a:uFillTx/>
                <a:latin typeface="Arial Narrow"/>
                <a:ea typeface="+mj-ea"/>
                <a:cs typeface="Arial Narrow"/>
              </a:rPr>
            </a:br>
            <a:r>
              <a:rPr kumimoji="0" lang="en-US" sz="1200" b="0" i="0" u="none" strike="noStrike" kern="1200" cap="none" spc="0" normalizeH="0" baseline="0" noProof="0" dirty="0" smtClean="0">
                <a:ln>
                  <a:noFill/>
                </a:ln>
                <a:solidFill>
                  <a:srgbClr val="FFFFFF"/>
                </a:solidFill>
                <a:effectLst/>
                <a:uLnTx/>
                <a:uFillTx/>
                <a:latin typeface="Arial Narrow"/>
                <a:ea typeface="+mj-ea"/>
                <a:cs typeface="Arial Narrow"/>
              </a:rPr>
              <a:t>email.address@somewhere.gov</a:t>
            </a:r>
            <a:endParaRPr kumimoji="0" lang="en-US" sz="1600" b="0" i="0" u="none" strike="noStrike" kern="1200" cap="none" spc="0" normalizeH="0" baseline="0" noProof="0" dirty="0">
              <a:ln>
                <a:noFill/>
              </a:ln>
              <a:solidFill>
                <a:schemeClr val="tx1"/>
              </a:solidFill>
              <a:effectLst/>
              <a:uLnTx/>
              <a:uFillTx/>
              <a:latin typeface="+mj-lt"/>
              <a:ea typeface="+mj-ea"/>
              <a:cs typeface="+mj-cs"/>
            </a:endParaRPr>
          </a:p>
        </p:txBody>
      </p:sp>
      <p:sp>
        <p:nvSpPr>
          <p:cNvPr id="19" name="Text Placeholder 18"/>
          <p:cNvSpPr>
            <a:spLocks noGrp="1"/>
          </p:cNvSpPr>
          <p:nvPr userDrawn="1">
            <p:ph type="body" sz="quarter" idx="13" hasCustomPrompt="1"/>
          </p:nvPr>
        </p:nvSpPr>
        <p:spPr>
          <a:xfrm>
            <a:off x="168100" y="5672913"/>
            <a:ext cx="1390650" cy="288687"/>
          </a:xfrm>
        </p:spPr>
        <p:txBody>
          <a:bodyPr>
            <a:normAutofit/>
          </a:bodyPr>
          <a:lstStyle>
            <a:lvl1pPr>
              <a:buNone/>
              <a:defRPr sz="1200">
                <a:solidFill>
                  <a:schemeClr val="bg1"/>
                </a:solidFill>
                <a:latin typeface="Arial Narrow" pitchFamily="34" charset="0"/>
              </a:defRPr>
            </a:lvl1pPr>
            <a:lvl5pPr>
              <a:defRPr/>
            </a:lvl5pPr>
          </a:lstStyle>
          <a:p>
            <a:pPr lvl="0"/>
            <a:r>
              <a:rPr lang="en-US" dirty="0" smtClean="0"/>
              <a:t>July 2012</a:t>
            </a:r>
            <a:endParaRPr lang="en-US" dirty="0"/>
          </a:p>
        </p:txBody>
      </p:sp>
      <p:grpSp>
        <p:nvGrpSpPr>
          <p:cNvPr id="4" name="Group 21"/>
          <p:cNvGrpSpPr/>
          <p:nvPr userDrawn="1"/>
        </p:nvGrpSpPr>
        <p:grpSpPr>
          <a:xfrm flipH="1" flipV="1">
            <a:off x="0" y="921004"/>
            <a:ext cx="9144000" cy="54864"/>
            <a:chOff x="0" y="832104"/>
            <a:chExt cx="9144000" cy="54864"/>
          </a:xfrm>
        </p:grpSpPr>
        <p:sp>
          <p:nvSpPr>
            <p:cNvPr id="23" name="Rectangle 22"/>
            <p:cNvSpPr/>
            <p:nvPr userDrawn="1"/>
          </p:nvSpPr>
          <p:spPr>
            <a:xfrm>
              <a:off x="4572000" y="832104"/>
              <a:ext cx="4572000" cy="5486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p:cNvSpPr/>
            <p:nvPr userDrawn="1"/>
          </p:nvSpPr>
          <p:spPr>
            <a:xfrm>
              <a:off x="3310128" y="832104"/>
              <a:ext cx="1261872" cy="5486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p:cNvSpPr/>
            <p:nvPr userDrawn="1"/>
          </p:nvSpPr>
          <p:spPr>
            <a:xfrm>
              <a:off x="0" y="832104"/>
              <a:ext cx="3310128" cy="548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27" name="Picture 26" descr="doe_logo_ppt.png"/>
          <p:cNvPicPr>
            <a:picLocks noChangeAspect="1"/>
          </p:cNvPicPr>
          <p:nvPr userDrawn="1"/>
        </p:nvPicPr>
        <p:blipFill>
          <a:blip r:embed="rId2" cstate="print"/>
          <a:stretch>
            <a:fillRect/>
          </a:stretch>
        </p:blipFill>
        <p:spPr>
          <a:xfrm>
            <a:off x="6121400" y="276225"/>
            <a:ext cx="2743200" cy="412750"/>
          </a:xfrm>
          <a:prstGeom prst="rect">
            <a:avLst/>
          </a:prstGeom>
        </p:spPr>
      </p:pic>
      <p:sp>
        <p:nvSpPr>
          <p:cNvPr id="20" name="Rectangle 19"/>
          <p:cNvSpPr/>
          <p:nvPr userDrawn="1"/>
        </p:nvSpPr>
        <p:spPr>
          <a:xfrm>
            <a:off x="4461933" y="4900769"/>
            <a:ext cx="4572000" cy="184666"/>
          </a:xfrm>
          <a:prstGeom prst="rect">
            <a:avLst/>
          </a:prstGeom>
        </p:spPr>
        <p:txBody>
          <a:bodyPr>
            <a:spAutoFit/>
          </a:bodyPr>
          <a:lstStyle/>
          <a:p>
            <a:pPr marL="0" marR="0" indent="0" algn="r" defTabSz="457200" rtl="0" eaLnBrk="1" fontAlgn="auto" latinLnBrk="0" hangingPunct="1">
              <a:lnSpc>
                <a:spcPct val="100000"/>
              </a:lnSpc>
              <a:spcBef>
                <a:spcPct val="20000"/>
              </a:spcBef>
              <a:spcAft>
                <a:spcPts val="0"/>
              </a:spcAft>
              <a:buClrTx/>
              <a:buSzTx/>
              <a:buFont typeface="Arial"/>
              <a:buNone/>
              <a:tabLst/>
            </a:pPr>
            <a:r>
              <a:rPr kumimoji="0" lang="en-US" sz="600" b="0" i="0" u="none" strike="noStrike" kern="1200" cap="none" spc="0" normalizeH="0" baseline="0" noProof="0" dirty="0" smtClean="0">
                <a:ln>
                  <a:noFill/>
                </a:ln>
                <a:solidFill>
                  <a:srgbClr val="FFFFFF"/>
                </a:solidFill>
                <a:effectLst/>
                <a:uLnTx/>
                <a:uFillTx/>
                <a:latin typeface="+mn-lt"/>
                <a:ea typeface="+mn-ea"/>
                <a:cs typeface="Arial Narrow"/>
              </a:rPr>
              <a:t>Mobile Home Park, </a:t>
            </a:r>
            <a:r>
              <a:rPr kumimoji="0" lang="en-US" sz="600" b="0" i="0" u="none" strike="noStrike" kern="1200" cap="none" spc="0" normalizeH="0" baseline="0" noProof="0" dirty="0" err="1" smtClean="0">
                <a:ln>
                  <a:noFill/>
                </a:ln>
                <a:solidFill>
                  <a:srgbClr val="FFFFFF"/>
                </a:solidFill>
                <a:effectLst/>
                <a:uLnTx/>
                <a:uFillTx/>
                <a:latin typeface="+mn-lt"/>
                <a:ea typeface="+mn-ea"/>
                <a:cs typeface="Arial Narrow"/>
              </a:rPr>
              <a:t>Shutterfly</a:t>
            </a:r>
            <a:endParaRPr kumimoji="0" lang="en-US" sz="600" b="0" i="0" u="none" strike="noStrike" kern="1200" cap="none" spc="0" normalizeH="0" baseline="0" noProof="0" dirty="0" smtClean="0">
              <a:ln>
                <a:noFill/>
              </a:ln>
              <a:solidFill>
                <a:srgbClr val="FFFFFF"/>
              </a:solidFill>
              <a:effectLst/>
              <a:uLnTx/>
              <a:uFillTx/>
              <a:latin typeface="+mn-lt"/>
              <a:ea typeface="+mn-ea"/>
              <a:cs typeface="Arial Narrow"/>
            </a:endParaRPr>
          </a:p>
        </p:txBody>
      </p:sp>
      <p:pic>
        <p:nvPicPr>
          <p:cNvPr id="28" name="Picture 27" descr="GA_House_866Welsh.jpg"/>
          <p:cNvPicPr>
            <a:picLocks noChangeAspect="1"/>
          </p:cNvPicPr>
          <p:nvPr userDrawn="1"/>
        </p:nvPicPr>
        <p:blipFill>
          <a:blip r:embed="rId3" cstate="print"/>
          <a:srcRect t="11017" b="24853"/>
          <a:stretch>
            <a:fillRect/>
          </a:stretch>
        </p:blipFill>
        <p:spPr>
          <a:xfrm>
            <a:off x="0" y="1066800"/>
            <a:ext cx="9144000" cy="403860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4475"/>
            <a:ext cx="8385175" cy="14319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838200" y="1905000"/>
            <a:ext cx="3927475"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18075" y="1905000"/>
            <a:ext cx="3927475"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dt" sz="half" idx="10"/>
          </p:nvPr>
        </p:nvSpPr>
        <p:spPr>
          <a:xfrm>
            <a:off x="838200" y="6245225"/>
            <a:ext cx="1901825" cy="476250"/>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6" name="Rectangle 12"/>
          <p:cNvSpPr>
            <a:spLocks noGrp="1" noChangeArrowheads="1"/>
          </p:cNvSpPr>
          <p:nvPr>
            <p:ph type="ftr" sz="quarter" idx="11"/>
          </p:nvPr>
        </p:nvSpPr>
        <p:spPr>
          <a:xfrm>
            <a:off x="3429000" y="6245225"/>
            <a:ext cx="2895600" cy="476250"/>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7" name="Rectangle 13"/>
          <p:cNvSpPr>
            <a:spLocks noGrp="1" noChangeArrowheads="1"/>
          </p:cNvSpPr>
          <p:nvPr>
            <p:ph type="sldNum" sz="quarter" idx="12"/>
          </p:nvPr>
        </p:nvSpPr>
        <p:spPr>
          <a:xfrm>
            <a:off x="8305800" y="6565900"/>
            <a:ext cx="533400" cy="304800"/>
          </a:xfrm>
          <a:prstGeom prst="rect">
            <a:avLst/>
          </a:prstGeom>
        </p:spPr>
        <p:txBody>
          <a:bodyPr/>
          <a:lstStyle>
            <a:lvl1pPr>
              <a:defRPr/>
            </a:lvl1pPr>
          </a:lstStyle>
          <a:p>
            <a:pPr>
              <a:defRPr/>
            </a:pPr>
            <a:fld id="{0BD788ED-B5A9-45A9-AD3A-38E267809C30}"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4475"/>
            <a:ext cx="8385175" cy="14319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838200" y="1905000"/>
            <a:ext cx="3927475"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918075" y="1905000"/>
            <a:ext cx="3927475" cy="2019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918075" y="4076700"/>
            <a:ext cx="3927475" cy="2019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11"/>
          <p:cNvSpPr>
            <a:spLocks noGrp="1" noChangeArrowheads="1"/>
          </p:cNvSpPr>
          <p:nvPr>
            <p:ph type="dt" sz="half" idx="10"/>
          </p:nvPr>
        </p:nvSpPr>
        <p:spPr>
          <a:xfrm>
            <a:off x="838200" y="6245225"/>
            <a:ext cx="1901825" cy="476250"/>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7" name="Rectangle 12"/>
          <p:cNvSpPr>
            <a:spLocks noGrp="1" noChangeArrowheads="1"/>
          </p:cNvSpPr>
          <p:nvPr>
            <p:ph type="ftr" sz="quarter" idx="11"/>
          </p:nvPr>
        </p:nvSpPr>
        <p:spPr>
          <a:xfrm>
            <a:off x="3429000" y="6245225"/>
            <a:ext cx="2895600" cy="476250"/>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8" name="Rectangle 13"/>
          <p:cNvSpPr>
            <a:spLocks noGrp="1" noChangeArrowheads="1"/>
          </p:cNvSpPr>
          <p:nvPr>
            <p:ph type="sldNum" sz="quarter" idx="12"/>
          </p:nvPr>
        </p:nvSpPr>
        <p:spPr>
          <a:xfrm>
            <a:off x="8305800" y="6565900"/>
            <a:ext cx="533400" cy="304800"/>
          </a:xfrm>
          <a:prstGeom prst="rect">
            <a:avLst/>
          </a:prstGeom>
        </p:spPr>
        <p:txBody>
          <a:bodyPr/>
          <a:lstStyle>
            <a:lvl1pPr>
              <a:defRPr/>
            </a:lvl1pPr>
          </a:lstStyle>
          <a:p>
            <a:pPr>
              <a:defRPr/>
            </a:pPr>
            <a:fld id="{825FCFEC-B405-41BF-9A95-7A5DD895836E}"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0675"/>
            <a:ext cx="8229600" cy="4876800"/>
          </a:xfrm>
          <a:prstGeom prst="rect">
            <a:avLst/>
          </a:prstGeom>
        </p:spPr>
        <p:txBody>
          <a:bodyPr/>
          <a:lstStyle>
            <a:lvl1pPr>
              <a:defRPr sz="2400"/>
            </a:lvl1pPr>
            <a:lvl2pPr>
              <a:defRPr sz="2000"/>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6"/>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317097"/>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085975"/>
            <a:ext cx="4040188"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317097"/>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085975"/>
            <a:ext cx="4041775"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Title 8"/>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238250"/>
            <a:ext cx="5111750" cy="5286375"/>
          </a:xfrm>
          <a:prstGeom prst="rect">
            <a:avLst/>
          </a:prstGeom>
        </p:spPr>
        <p:txBody>
          <a:bodyPr/>
          <a:lstStyle>
            <a:lvl1pPr>
              <a:defRPr sz="24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908000"/>
            <a:ext cx="3008313" cy="456202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Rectangle 2"/>
          <p:cNvSpPr/>
          <p:nvPr userDrawn="1"/>
        </p:nvSpPr>
        <p:spPr>
          <a:xfrm>
            <a:off x="0" y="6455664"/>
            <a:ext cx="9144000" cy="402336"/>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ectangle 3"/>
          <p:cNvSpPr/>
          <p:nvPr userDrawn="1"/>
        </p:nvSpPr>
        <p:spPr>
          <a:xfrm flipH="1">
            <a:off x="0" y="5093208"/>
            <a:ext cx="4572000" cy="1362456"/>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userDrawn="1"/>
        </p:nvSpPr>
        <p:spPr>
          <a:xfrm flipH="1">
            <a:off x="4572000" y="5093208"/>
            <a:ext cx="1261872" cy="136245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userDrawn="1"/>
        </p:nvSpPr>
        <p:spPr>
          <a:xfrm flipH="1">
            <a:off x="5833872" y="5093208"/>
            <a:ext cx="3310128" cy="136245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tle 1"/>
          <p:cNvSpPr>
            <a:spLocks noGrp="1"/>
          </p:cNvSpPr>
          <p:nvPr>
            <p:ph type="ctrTitle"/>
          </p:nvPr>
        </p:nvSpPr>
        <p:spPr>
          <a:xfrm>
            <a:off x="685800" y="3081845"/>
            <a:ext cx="7772400" cy="1020763"/>
          </a:xfrm>
        </p:spPr>
        <p:txBody>
          <a:bodyPr/>
          <a:lstStyle>
            <a:lvl1pPr>
              <a:defRPr>
                <a:solidFill>
                  <a:schemeClr val="tx1"/>
                </a:solidFill>
              </a:defRPr>
            </a:lvl1pPr>
          </a:lstStyle>
          <a:p>
            <a:r>
              <a:rPr lang="en-US" smtClean="0"/>
              <a:t>Click to edit Master title style</a:t>
            </a:r>
            <a:endParaRPr lang="en-US"/>
          </a:p>
        </p:txBody>
      </p:sp>
      <p:sp>
        <p:nvSpPr>
          <p:cNvPr id="8" name="Subtitle 2"/>
          <p:cNvSpPr>
            <a:spLocks noGrp="1"/>
          </p:cNvSpPr>
          <p:nvPr>
            <p:ph type="subTitle" idx="1"/>
          </p:nvPr>
        </p:nvSpPr>
        <p:spPr>
          <a:xfrm>
            <a:off x="685800" y="4102608"/>
            <a:ext cx="6400800" cy="990600"/>
          </a:xfrm>
        </p:spPr>
        <p:txBody>
          <a:bodyPr>
            <a:normAutofit/>
          </a:bodyPr>
          <a:lstStyle>
            <a:lvl1pPr marL="0" indent="0" algn="l">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495800"/>
          </a:xfrm>
        </p:spPr>
        <p:txBody>
          <a:bodyPr/>
          <a:lstStyle>
            <a:lvl1pPr marL="0" indent="0">
              <a:buNone/>
              <a:defRPr sz="2800"/>
            </a:lvl1pPr>
            <a:lvl2pPr>
              <a:buNone/>
              <a:defRPr/>
            </a:lvl2pPr>
            <a:lvl3pPr>
              <a:buNone/>
              <a:defRPr/>
            </a:lvl3pPr>
            <a:lvl4pPr>
              <a:buNone/>
              <a:defRPr/>
            </a:lvl4pPr>
            <a:lvl5pPr>
              <a:buNone/>
              <a:defRPr/>
            </a:lvl5pPr>
          </a:lstStyle>
          <a:p>
            <a:pPr lvl="0"/>
            <a:r>
              <a:rPr lang="en-US" dirty="0" smtClean="0"/>
              <a:t>Click to edit Master text styles</a:t>
            </a:r>
            <a:endParaRPr lang="en-US" dirty="0"/>
          </a:p>
        </p:txBody>
      </p:sp>
      <p:sp>
        <p:nvSpPr>
          <p:cNvPr id="4" name="Rectangle 6"/>
          <p:cNvSpPr>
            <a:spLocks noGrp="1" noChangeArrowheads="1"/>
          </p:cNvSpPr>
          <p:nvPr>
            <p:ph type="sldNum" sz="quarter" idx="10"/>
          </p:nvPr>
        </p:nvSpPr>
        <p:spPr>
          <a:xfrm>
            <a:off x="8305800" y="6565900"/>
            <a:ext cx="533400" cy="304800"/>
          </a:xfrm>
          <a:prstGeom prst="rect">
            <a:avLst/>
          </a:prstGeom>
          <a:ln/>
        </p:spPr>
        <p:txBody>
          <a:bodyPr/>
          <a:lstStyle>
            <a:lvl1pPr>
              <a:defRPr/>
            </a:lvl1pPr>
          </a:lstStyle>
          <a:p>
            <a:pPr>
              <a:defRPr/>
            </a:pPr>
            <a:fld id="{75478672-216C-49FF-9141-13221843C545}"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5" name="Rectangle 4"/>
          <p:cNvSpPr/>
          <p:nvPr userDrawn="1"/>
        </p:nvSpPr>
        <p:spPr bwMode="auto">
          <a:xfrm>
            <a:off x="0" y="0"/>
            <a:ext cx="9144000" cy="6553200"/>
          </a:xfrm>
          <a:prstGeom prst="rect">
            <a:avLst/>
          </a:prstGeom>
          <a:solidFill>
            <a:srgbClr val="000026"/>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Arial" pitchFamily="-107" charset="0"/>
              <a:ea typeface="+mn-ea"/>
            </a:endParaRPr>
          </a:p>
        </p:txBody>
      </p:sp>
      <p:sp>
        <p:nvSpPr>
          <p:cNvPr id="3" name="Picture Placeholder 2"/>
          <p:cNvSpPr>
            <a:spLocks noGrp="1"/>
          </p:cNvSpPr>
          <p:nvPr>
            <p:ph type="pic" idx="1"/>
          </p:nvPr>
        </p:nvSpPr>
        <p:spPr>
          <a:xfrm>
            <a:off x="0" y="0"/>
            <a:ext cx="9144000" cy="6553200"/>
          </a:xfrm>
          <a:ln w="47625" cap="flat" cmpd="sng" algn="ctr">
            <a:noFill/>
            <a:prstDash val="solid"/>
            <a:miter lim="800000"/>
            <a:headEnd type="none" w="med" len="med"/>
            <a:tailEnd type="none" w="med" len="med"/>
          </a:ln>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457200" y="6172200"/>
            <a:ext cx="5486400" cy="228600"/>
          </a:xfrm>
          <a:ln>
            <a:noFill/>
          </a:ln>
        </p:spPr>
        <p:txBody>
          <a:bodyPr/>
          <a:lstStyle>
            <a:lvl1pPr marL="0" indent="0">
              <a:buNone/>
              <a:defRPr sz="12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6" name="Slide Number Placeholder 5"/>
          <p:cNvSpPr>
            <a:spLocks noGrp="1" noChangeArrowheads="1"/>
          </p:cNvSpPr>
          <p:nvPr>
            <p:ph type="sldNum" sz="quarter" idx="10"/>
          </p:nvPr>
        </p:nvSpPr>
        <p:spPr>
          <a:xfrm>
            <a:off x="8305800" y="6565900"/>
            <a:ext cx="533400" cy="304800"/>
          </a:xfrm>
          <a:prstGeom prst="rect">
            <a:avLst/>
          </a:prstGeom>
        </p:spPr>
        <p:txBody>
          <a:bodyPr/>
          <a:lstStyle>
            <a:lvl1pPr>
              <a:defRPr/>
            </a:lvl1pPr>
          </a:lstStyle>
          <a:p>
            <a:pPr>
              <a:defRPr/>
            </a:pPr>
            <a:fld id="{63552E95-AD3A-4AAD-BE23-B34F0BA04251}"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 name="Rectangle 19"/>
          <p:cNvSpPr/>
          <p:nvPr/>
        </p:nvSpPr>
        <p:spPr>
          <a:xfrm>
            <a:off x="0" y="0"/>
            <a:ext cx="9144000" cy="9271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0" y="6611112"/>
            <a:ext cx="9144000" cy="246888"/>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itle Placeholder 13"/>
          <p:cNvSpPr>
            <a:spLocks noGrp="1"/>
          </p:cNvSpPr>
          <p:nvPr>
            <p:ph type="title"/>
          </p:nvPr>
        </p:nvSpPr>
        <p:spPr>
          <a:xfrm>
            <a:off x="457200" y="0"/>
            <a:ext cx="5384800" cy="9017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15" name="Text Placeholder 14"/>
          <p:cNvSpPr>
            <a:spLocks noGrp="1"/>
          </p:cNvSpPr>
          <p:nvPr>
            <p:ph type="body" idx="1"/>
          </p:nvPr>
        </p:nvSpPr>
        <p:spPr>
          <a:xfrm>
            <a:off x="457200" y="1590675"/>
            <a:ext cx="8229600" cy="4802925"/>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2" name="Group 20"/>
          <p:cNvGrpSpPr/>
          <p:nvPr/>
        </p:nvGrpSpPr>
        <p:grpSpPr>
          <a:xfrm flipH="1" flipV="1">
            <a:off x="0" y="921004"/>
            <a:ext cx="9144000" cy="182880"/>
            <a:chOff x="0" y="704088"/>
            <a:chExt cx="9144000" cy="182880"/>
          </a:xfrm>
        </p:grpSpPr>
        <p:sp>
          <p:nvSpPr>
            <p:cNvPr id="23" name="Rectangle 22"/>
            <p:cNvSpPr/>
            <p:nvPr userDrawn="1"/>
          </p:nvSpPr>
          <p:spPr>
            <a:xfrm>
              <a:off x="4572000" y="704089"/>
              <a:ext cx="4572000" cy="18287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p:cNvSpPr/>
            <p:nvPr userDrawn="1"/>
          </p:nvSpPr>
          <p:spPr>
            <a:xfrm>
              <a:off x="3310128" y="704088"/>
              <a:ext cx="1261872" cy="18288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p:cNvSpPr/>
            <p:nvPr userDrawn="1"/>
          </p:nvSpPr>
          <p:spPr>
            <a:xfrm>
              <a:off x="0" y="704088"/>
              <a:ext cx="3310128" cy="18288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19" name="Picture 18" descr="doe_logo_ppt.png"/>
          <p:cNvPicPr>
            <a:picLocks noChangeAspect="1"/>
          </p:cNvPicPr>
          <p:nvPr/>
        </p:nvPicPr>
        <p:blipFill>
          <a:blip r:embed="rId13" cstate="print"/>
          <a:stretch>
            <a:fillRect/>
          </a:stretch>
        </p:blipFill>
        <p:spPr>
          <a:xfrm>
            <a:off x="6121400" y="276225"/>
            <a:ext cx="2743200" cy="412750"/>
          </a:xfrm>
          <a:prstGeom prst="rect">
            <a:avLst/>
          </a:prstGeom>
        </p:spPr>
      </p:pic>
      <p:sp>
        <p:nvSpPr>
          <p:cNvPr id="18" name="Text Placeholder 9"/>
          <p:cNvSpPr txBox="1">
            <a:spLocks/>
          </p:cNvSpPr>
          <p:nvPr userDrawn="1"/>
        </p:nvSpPr>
        <p:spPr>
          <a:xfrm>
            <a:off x="130175" y="6616700"/>
            <a:ext cx="7286625" cy="241300"/>
          </a:xfrm>
          <a:prstGeom prst="rect">
            <a:avLst/>
          </a:prstGeom>
        </p:spPr>
        <p:txBody>
          <a:bodyPr>
            <a:normAutofit/>
          </a:bodyPr>
          <a:lstStyle/>
          <a:p>
            <a:pPr marL="342900" indent="-342900">
              <a:lnSpc>
                <a:spcPct val="90000"/>
              </a:lnSpc>
              <a:spcBef>
                <a:spcPct val="20000"/>
              </a:spcBef>
              <a:buFont typeface="Arial" charset="0"/>
              <a:buNone/>
              <a:defRPr/>
            </a:pPr>
            <a:fld id="{21ED3566-9B5E-4950-9FE9-36D69B3CDCE7}" type="slidenum">
              <a:rPr lang="en-US" sz="1000">
                <a:solidFill>
                  <a:schemeClr val="bg1"/>
                </a:solidFill>
                <a:cs typeface="Arial" charset="0"/>
              </a:rPr>
              <a:pPr marL="342900" indent="-342900">
                <a:lnSpc>
                  <a:spcPct val="90000"/>
                </a:lnSpc>
                <a:spcBef>
                  <a:spcPct val="20000"/>
                </a:spcBef>
                <a:buFont typeface="Arial" charset="0"/>
                <a:buNone/>
                <a:defRPr/>
              </a:pPr>
              <a:t>‹#›</a:t>
            </a:fld>
            <a:r>
              <a:rPr lang="en-US" sz="1000" dirty="0">
                <a:solidFill>
                  <a:schemeClr val="bg1"/>
                </a:solidFill>
                <a:cs typeface="Arial" charset="0"/>
              </a:rPr>
              <a:t> | WEATHERIZATION ASSISTANCE PROGRAM STANDARDIZED CURRICULUM – </a:t>
            </a:r>
            <a:r>
              <a:rPr lang="en-US" sz="1000" dirty="0" smtClean="0">
                <a:solidFill>
                  <a:schemeClr val="bg1"/>
                </a:solidFill>
                <a:cs typeface="Arial" charset="0"/>
              </a:rPr>
              <a:t>December 2012</a:t>
            </a:r>
            <a:endParaRPr lang="en-US" sz="1000" dirty="0">
              <a:solidFill>
                <a:schemeClr val="bg1"/>
              </a:solidFill>
              <a:cs typeface="Arial" charset="0"/>
            </a:endParaRPr>
          </a:p>
        </p:txBody>
      </p:sp>
      <p:sp>
        <p:nvSpPr>
          <p:cNvPr id="22" name="Text Placeholder 9"/>
          <p:cNvSpPr txBox="1">
            <a:spLocks/>
          </p:cNvSpPr>
          <p:nvPr userDrawn="1"/>
        </p:nvSpPr>
        <p:spPr>
          <a:xfrm>
            <a:off x="5476875" y="6616700"/>
            <a:ext cx="3667125" cy="241300"/>
          </a:xfrm>
          <a:prstGeom prst="rect">
            <a:avLst/>
          </a:prstGeom>
        </p:spPr>
        <p:txBody>
          <a:bodyPr>
            <a:normAutofit/>
          </a:bodyPr>
          <a:lstStyle/>
          <a:p>
            <a:pPr marL="342900" indent="-342900" algn="r">
              <a:lnSpc>
                <a:spcPct val="90000"/>
              </a:lnSpc>
              <a:spcBef>
                <a:spcPct val="20000"/>
              </a:spcBef>
              <a:buFont typeface="Arial" charset="0"/>
              <a:buNone/>
              <a:defRPr/>
            </a:pPr>
            <a:r>
              <a:rPr lang="en-US" sz="1000">
                <a:solidFill>
                  <a:schemeClr val="bg1"/>
                </a:solidFill>
                <a:cs typeface="Arial" charset="0"/>
              </a:rPr>
              <a:t>eere.energy.gov</a:t>
            </a:r>
          </a:p>
        </p:txBody>
      </p:sp>
    </p:spTree>
  </p:cSld>
  <p:clrMap bg1="lt1" tx1="dk1" bg2="lt2" tx2="dk2" accent1="accent1" accent2="accent2" accent3="accent3" accent4="accent4" accent5="accent5" accent6="accent6" hlink="hlink" folHlink="folHlink"/>
  <p:sldLayoutIdLst>
    <p:sldLayoutId id="2147483966" r:id="rId1"/>
    <p:sldLayoutId id="2147483967" r:id="rId2"/>
    <p:sldLayoutId id="2147483968" r:id="rId3"/>
    <p:sldLayoutId id="2147483969" r:id="rId4"/>
    <p:sldLayoutId id="2147483970" r:id="rId5"/>
    <p:sldLayoutId id="2147483971" r:id="rId6"/>
    <p:sldLayoutId id="2147483972" r:id="rId7"/>
    <p:sldLayoutId id="2147483973" r:id="rId8"/>
    <p:sldLayoutId id="2147483960" r:id="rId9"/>
    <p:sldLayoutId id="2147483974" r:id="rId10"/>
    <p:sldLayoutId id="2147483975" r:id="rId11"/>
  </p:sldLayoutIdLst>
  <p:txStyles>
    <p:titleStyle>
      <a:lvl1pPr algn="l" defTabSz="457200" rtl="0" eaLnBrk="1" latinLnBrk="0" hangingPunct="1">
        <a:lnSpc>
          <a:spcPts val="2800"/>
        </a:lnSpc>
        <a:spcBef>
          <a:spcPct val="0"/>
        </a:spcBef>
        <a:buNone/>
        <a:defRPr sz="2600" kern="1200" spc="100">
          <a:solidFill>
            <a:srgbClr val="FFFFFF"/>
          </a:solidFill>
          <a:latin typeface="+mj-lt"/>
          <a:ea typeface="+mj-ea"/>
          <a:cs typeface="+mj-cs"/>
        </a:defRPr>
      </a:lvl1pPr>
    </p:titleStyle>
    <p:bodyStyle>
      <a:lvl1pPr marL="342900" indent="-342900" algn="l" defTabSz="457200" rtl="0" eaLnBrk="1" latinLnBrk="0" hangingPunct="1">
        <a:spcBef>
          <a:spcPts val="600"/>
        </a:spcBef>
        <a:spcAft>
          <a:spcPts val="600"/>
        </a:spcAft>
        <a:buFont typeface="Arial"/>
        <a:buChar char="•"/>
        <a:defRPr sz="2400" kern="1200">
          <a:solidFill>
            <a:srgbClr val="333333"/>
          </a:solidFill>
          <a:latin typeface="+mn-lt"/>
          <a:ea typeface="+mn-ea"/>
          <a:cs typeface="+mn-cs"/>
        </a:defRPr>
      </a:lvl1pPr>
      <a:lvl2pPr marL="742950" indent="-285750" algn="l" defTabSz="457200" rtl="0" eaLnBrk="1" latinLnBrk="0" hangingPunct="1">
        <a:spcBef>
          <a:spcPts val="600"/>
        </a:spcBef>
        <a:spcAft>
          <a:spcPts val="600"/>
        </a:spcAft>
        <a:buFont typeface="Arial"/>
        <a:buChar char="–"/>
        <a:defRPr sz="2000" kern="1200">
          <a:solidFill>
            <a:srgbClr val="333333"/>
          </a:solidFill>
          <a:latin typeface="+mn-lt"/>
          <a:ea typeface="+mn-ea"/>
          <a:cs typeface="+mn-cs"/>
        </a:defRPr>
      </a:lvl2pPr>
      <a:lvl3pPr marL="1143000" indent="-228600" algn="l" defTabSz="457200" rtl="0" eaLnBrk="1" latinLnBrk="0" hangingPunct="1">
        <a:spcBef>
          <a:spcPts val="600"/>
        </a:spcBef>
        <a:spcAft>
          <a:spcPts val="600"/>
        </a:spcAft>
        <a:buFont typeface="Arial"/>
        <a:buChar char="•"/>
        <a:defRPr sz="1800" kern="1200">
          <a:solidFill>
            <a:srgbClr val="333333"/>
          </a:solidFill>
          <a:latin typeface="+mn-lt"/>
          <a:ea typeface="+mn-ea"/>
          <a:cs typeface="+mn-cs"/>
        </a:defRPr>
      </a:lvl3pPr>
      <a:lvl4pPr marL="1600200" indent="-228600" algn="l" defTabSz="457200" rtl="0" eaLnBrk="1" latinLnBrk="0" hangingPunct="1">
        <a:spcBef>
          <a:spcPts val="600"/>
        </a:spcBef>
        <a:spcAft>
          <a:spcPts val="600"/>
        </a:spcAft>
        <a:buFont typeface="Arial"/>
        <a:buChar char="–"/>
        <a:defRPr sz="1800" kern="1200">
          <a:solidFill>
            <a:srgbClr val="333333"/>
          </a:solidFill>
          <a:latin typeface="+mn-lt"/>
          <a:ea typeface="+mn-ea"/>
          <a:cs typeface="+mn-cs"/>
        </a:defRPr>
      </a:lvl4pPr>
      <a:lvl5pPr marL="2057400" indent="-228600" algn="l" defTabSz="457200" rtl="0" eaLnBrk="1" latinLnBrk="0" hangingPunct="1">
        <a:spcBef>
          <a:spcPts val="600"/>
        </a:spcBef>
        <a:spcAft>
          <a:spcPts val="600"/>
        </a:spcAft>
        <a:buFont typeface="Arial"/>
        <a:buChar char="»"/>
        <a:defRPr sz="1800" kern="1200">
          <a:solidFill>
            <a:srgbClr val="333333"/>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1.xml"/><Relationship Id="rId1" Type="http://schemas.openxmlformats.org/officeDocument/2006/relationships/vmlDrawing" Target="../drawings/vmlDrawing1.v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oleObject" Target="../embeddings/oleObject1.bin"/></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1.xml"/><Relationship Id="rId1" Type="http://schemas.openxmlformats.org/officeDocument/2006/relationships/vmlDrawing" Target="../drawings/vmlDrawing2.vml"/><Relationship Id="rId6" Type="http://schemas.openxmlformats.org/officeDocument/2006/relationships/image" Target="../media/image13.jpeg"/><Relationship Id="rId5" Type="http://schemas.openxmlformats.org/officeDocument/2006/relationships/image" Target="../media/image12.emf"/><Relationship Id="rId4" Type="http://schemas.openxmlformats.org/officeDocument/2006/relationships/oleObject" Target="../embeddings/oleObject2.bin"/></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ctrTitle"/>
          </p:nvPr>
        </p:nvSpPr>
        <p:spPr>
          <a:xfrm>
            <a:off x="316980" y="152400"/>
            <a:ext cx="5626620" cy="603505"/>
          </a:xfrm>
        </p:spPr>
        <p:txBody>
          <a:bodyPr>
            <a:noAutofit/>
          </a:bodyPr>
          <a:lstStyle/>
          <a:p>
            <a:r>
              <a:rPr lang="en-US" sz="2200" dirty="0" smtClean="0">
                <a:latin typeface="+mn-lt"/>
              </a:rPr>
              <a:t>Weatherization Assistance Program</a:t>
            </a:r>
            <a:endParaRPr lang="en-US" sz="2200" dirty="0">
              <a:latin typeface="+mn-lt"/>
            </a:endParaRPr>
          </a:p>
        </p:txBody>
      </p:sp>
      <p:sp>
        <p:nvSpPr>
          <p:cNvPr id="12" name="Subtitle 11"/>
          <p:cNvSpPr>
            <a:spLocks noGrp="1"/>
          </p:cNvSpPr>
          <p:nvPr>
            <p:ph type="subTitle" idx="1"/>
          </p:nvPr>
        </p:nvSpPr>
        <p:spPr>
          <a:xfrm>
            <a:off x="163046" y="5181600"/>
            <a:ext cx="4382300" cy="1175040"/>
          </a:xfrm>
        </p:spPr>
        <p:txBody>
          <a:bodyPr/>
          <a:lstStyle/>
          <a:p>
            <a:r>
              <a:rPr lang="en-US" dirty="0" smtClean="0"/>
              <a:t>Weatherization Energy Auditor </a:t>
            </a:r>
            <a:br>
              <a:rPr lang="en-US" dirty="0" smtClean="0"/>
            </a:br>
            <a:r>
              <a:rPr lang="en-US" dirty="0" smtClean="0"/>
              <a:t>Single Family</a:t>
            </a:r>
            <a:endParaRPr lang="en-US" dirty="0"/>
          </a:p>
        </p:txBody>
      </p:sp>
      <p:sp>
        <p:nvSpPr>
          <p:cNvPr id="9" name="Text Placeholder 18"/>
          <p:cNvSpPr txBox="1">
            <a:spLocks/>
          </p:cNvSpPr>
          <p:nvPr/>
        </p:nvSpPr>
        <p:spPr bwMode="auto">
          <a:xfrm>
            <a:off x="163513" y="6172200"/>
            <a:ext cx="1390650" cy="228600"/>
          </a:xfrm>
          <a:prstGeom prst="rect">
            <a:avLst/>
          </a:prstGeom>
          <a:noFill/>
          <a:ln w="9525">
            <a:noFill/>
            <a:miter lim="800000"/>
            <a:headEnd/>
            <a:tailEnd/>
          </a:ln>
        </p:spPr>
        <p:txBody>
          <a:bodyPr/>
          <a:lstStyle/>
          <a:p>
            <a:pPr marL="342900" indent="-342900" algn="l" defTabSz="457200" eaLnBrk="0" hangingPunct="0">
              <a:spcBef>
                <a:spcPct val="20000"/>
              </a:spcBef>
              <a:buFont typeface="Arial" charset="0"/>
              <a:buNone/>
            </a:pPr>
            <a:r>
              <a:rPr lang="en-US" sz="1200" b="0" dirty="0" smtClean="0">
                <a:solidFill>
                  <a:schemeClr val="bg1"/>
                </a:solidFill>
                <a:latin typeface="Arial Narrow" charset="0"/>
              </a:rPr>
              <a:t>December 2012</a:t>
            </a:r>
            <a:endParaRPr lang="en-US" sz="1200" b="0" dirty="0">
              <a:solidFill>
                <a:schemeClr val="bg1"/>
              </a:solidFill>
              <a:latin typeface="Arial Narrow" charset="0"/>
            </a:endParaRPr>
          </a:p>
        </p:txBody>
      </p:sp>
      <p:sp>
        <p:nvSpPr>
          <p:cNvPr id="10" name="Text Placeholder 14"/>
          <p:cNvSpPr txBox="1">
            <a:spLocks/>
          </p:cNvSpPr>
          <p:nvPr/>
        </p:nvSpPr>
        <p:spPr bwMode="auto">
          <a:xfrm>
            <a:off x="163513" y="5943600"/>
            <a:ext cx="4302125" cy="296863"/>
          </a:xfrm>
          <a:prstGeom prst="rect">
            <a:avLst/>
          </a:prstGeom>
          <a:noFill/>
          <a:ln w="9525">
            <a:noFill/>
            <a:miter lim="800000"/>
            <a:headEnd/>
            <a:tailEnd/>
          </a:ln>
        </p:spPr>
        <p:txBody>
          <a:bodyPr/>
          <a:lstStyle/>
          <a:p>
            <a:pPr marL="342900" indent="-342900" algn="l" defTabSz="457200">
              <a:spcBef>
                <a:spcPct val="20000"/>
              </a:spcBef>
              <a:buFont typeface="Arial" charset="0"/>
              <a:buNone/>
            </a:pPr>
            <a:r>
              <a:rPr lang="en-US" sz="1200" b="0" dirty="0">
                <a:solidFill>
                  <a:schemeClr val="bg1"/>
                </a:solidFill>
                <a:latin typeface="Arial Narrow" charset="0"/>
              </a:rPr>
              <a:t>Weatherization Assistance Program Standardized Training </a:t>
            </a:r>
            <a:r>
              <a:rPr lang="en-US" sz="1200" b="0" dirty="0" smtClean="0">
                <a:solidFill>
                  <a:schemeClr val="bg1"/>
                </a:solidFill>
                <a:latin typeface="Arial Narrow" charset="0"/>
              </a:rPr>
              <a:t>Curriculum</a:t>
            </a:r>
            <a:endParaRPr lang="en-US" sz="1200" b="0" dirty="0">
              <a:solidFill>
                <a:schemeClr val="bg1"/>
              </a:solidFill>
              <a:latin typeface="Arial Narrow"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Content Placeholder 6"/>
          <p:cNvSpPr>
            <a:spLocks noGrp="1"/>
          </p:cNvSpPr>
          <p:nvPr>
            <p:ph idx="1"/>
          </p:nvPr>
        </p:nvSpPr>
        <p:spPr>
          <a:xfrm>
            <a:off x="457200" y="1447800"/>
            <a:ext cx="8458200" cy="4495800"/>
          </a:xfrm>
        </p:spPr>
        <p:txBody>
          <a:bodyPr/>
          <a:lstStyle/>
          <a:p>
            <a:pPr>
              <a:spcAft>
                <a:spcPts val="600"/>
              </a:spcAft>
              <a:buFontTx/>
              <a:buNone/>
            </a:pPr>
            <a:r>
              <a:rPr lang="en-US" sz="2600" dirty="0" smtClean="0">
                <a:solidFill>
                  <a:srgbClr val="000066"/>
                </a:solidFill>
                <a:ea typeface="ＭＳ Ｐゴシック" charset="-128"/>
              </a:rPr>
              <a:t>Third Generation</a:t>
            </a:r>
          </a:p>
          <a:p>
            <a:pPr marL="463550" indent="-296863">
              <a:spcAft>
                <a:spcPts val="600"/>
              </a:spcAft>
            </a:pPr>
            <a:r>
              <a:rPr lang="en-US" sz="2400" dirty="0" smtClean="0">
                <a:solidFill>
                  <a:schemeClr val="tx1"/>
                </a:solidFill>
                <a:ea typeface="ＭＳ Ｐゴシック" charset="-128"/>
              </a:rPr>
              <a:t>Used paid professional labor</a:t>
            </a:r>
          </a:p>
          <a:p>
            <a:pPr marL="463550" indent="-296863">
              <a:spcAft>
                <a:spcPts val="600"/>
              </a:spcAft>
            </a:pPr>
            <a:r>
              <a:rPr lang="en-US" sz="2400" dirty="0" smtClean="0">
                <a:solidFill>
                  <a:schemeClr val="tx1"/>
                </a:solidFill>
                <a:ea typeface="ＭＳ Ｐゴシック" charset="-128"/>
              </a:rPr>
              <a:t>Addressed both building envelope and mechanical </a:t>
            </a:r>
            <a:br>
              <a:rPr lang="en-US" sz="2400" dirty="0" smtClean="0">
                <a:solidFill>
                  <a:schemeClr val="tx1"/>
                </a:solidFill>
                <a:ea typeface="ＭＳ Ｐゴシック" charset="-128"/>
              </a:rPr>
            </a:br>
            <a:r>
              <a:rPr lang="en-US" sz="2400" dirty="0" smtClean="0">
                <a:solidFill>
                  <a:schemeClr val="tx1"/>
                </a:solidFill>
                <a:ea typeface="ＭＳ Ｐゴシック" charset="-128"/>
              </a:rPr>
              <a:t>heating systems</a:t>
            </a:r>
          </a:p>
          <a:p>
            <a:pPr marL="463550" indent="-296863">
              <a:spcAft>
                <a:spcPts val="600"/>
              </a:spcAft>
            </a:pPr>
            <a:r>
              <a:rPr lang="en-US" sz="2400" dirty="0" smtClean="0">
                <a:solidFill>
                  <a:schemeClr val="tx1"/>
                </a:solidFill>
                <a:ea typeface="ＭＳ Ｐゴシック" charset="-128"/>
              </a:rPr>
              <a:t>Some states used diagnostic tools</a:t>
            </a:r>
          </a:p>
          <a:p>
            <a:pPr marL="463550" indent="-296863">
              <a:spcAft>
                <a:spcPts val="600"/>
              </a:spcAft>
            </a:pPr>
            <a:r>
              <a:rPr lang="en-US" sz="2400" dirty="0" smtClean="0">
                <a:solidFill>
                  <a:schemeClr val="tx1"/>
                </a:solidFill>
                <a:ea typeface="ＭＳ Ｐゴシック" charset="-128"/>
              </a:rPr>
              <a:t>Computerization of various components of program</a:t>
            </a:r>
          </a:p>
          <a:p>
            <a:pPr marL="463550" indent="-296863">
              <a:spcAft>
                <a:spcPts val="600"/>
              </a:spcAft>
            </a:pPr>
            <a:r>
              <a:rPr lang="en-US" sz="2400" dirty="0" smtClean="0">
                <a:solidFill>
                  <a:schemeClr val="tx1"/>
                </a:solidFill>
                <a:ea typeface="ＭＳ Ｐゴシック" charset="-128"/>
              </a:rPr>
              <a:t>State and national evaluations</a:t>
            </a:r>
          </a:p>
          <a:p>
            <a:pPr marL="463550" indent="-296863">
              <a:spcAft>
                <a:spcPts val="600"/>
              </a:spcAft>
            </a:pPr>
            <a:r>
              <a:rPr lang="en-US" sz="2400" dirty="0" smtClean="0">
                <a:solidFill>
                  <a:schemeClr val="tx1"/>
                </a:solidFill>
                <a:ea typeface="ＭＳ Ｐゴシック" charset="-128"/>
              </a:rPr>
              <a:t>Structured training and technical assistance</a:t>
            </a:r>
          </a:p>
          <a:p>
            <a:endParaRPr lang="en-US" dirty="0" smtClean="0">
              <a:ea typeface="ＭＳ Ｐゴシック" charset="-128"/>
            </a:endParaRPr>
          </a:p>
        </p:txBody>
      </p:sp>
      <p:sp>
        <p:nvSpPr>
          <p:cNvPr id="6" name="Title 5"/>
          <p:cNvSpPr>
            <a:spLocks noGrp="1"/>
          </p:cNvSpPr>
          <p:nvPr>
            <p:ph type="title"/>
          </p:nvPr>
        </p:nvSpPr>
        <p:spPr>
          <a:xfrm>
            <a:off x="381000" y="0"/>
            <a:ext cx="5384800" cy="901700"/>
          </a:xfrm>
        </p:spPr>
        <p:txBody>
          <a:bodyPr/>
          <a:lstStyle/>
          <a:p>
            <a:pPr>
              <a:defRPr/>
            </a:pPr>
            <a:r>
              <a:rPr lang="en-US" dirty="0" smtClean="0">
                <a:ea typeface="ＭＳ Ｐゴシック" pitchFamily="-107" charset="-128"/>
                <a:cs typeface="ＭＳ Ｐゴシック" pitchFamily="-107" charset="-128"/>
              </a:rPr>
              <a:t>History: 1990s</a:t>
            </a:r>
          </a:p>
        </p:txBody>
      </p:sp>
      <p:sp>
        <p:nvSpPr>
          <p:cNvPr id="7" name="Title 5"/>
          <p:cNvSpPr txBox="1">
            <a:spLocks/>
          </p:cNvSpPr>
          <p:nvPr/>
        </p:nvSpPr>
        <p:spPr bwMode="auto">
          <a:xfrm>
            <a:off x="381000" y="895350"/>
            <a:ext cx="6324600" cy="228600"/>
          </a:xfrm>
          <a:prstGeom prst="rect">
            <a:avLst/>
          </a:prstGeom>
          <a:noFill/>
          <a:ln w="9525">
            <a:noFill/>
            <a:miter lim="800000"/>
            <a:headEnd/>
            <a:tailEnd/>
          </a:ln>
        </p:spPr>
        <p:txBody>
          <a:bodyPr lIns="0" tIns="0" rIns="0" bIns="0" anchor="ctr"/>
          <a:lstStyle/>
          <a:p>
            <a:pPr eaLnBrk="0" hangingPunct="0"/>
            <a:r>
              <a:rPr lang="en-US" sz="1200" cap="all" dirty="0" smtClean="0">
                <a:solidFill>
                  <a:schemeClr val="bg1"/>
                </a:solidFill>
              </a:rPr>
              <a:t>Introduction to weatherization for auditors</a:t>
            </a:r>
            <a:endParaRPr lang="en-US" sz="1200" cap="all" dirty="0">
              <a:solidFill>
                <a:schemeClr val="bg1"/>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Content Placeholder 6"/>
          <p:cNvSpPr>
            <a:spLocks noGrp="1"/>
          </p:cNvSpPr>
          <p:nvPr>
            <p:ph idx="1"/>
          </p:nvPr>
        </p:nvSpPr>
        <p:spPr>
          <a:xfrm>
            <a:off x="533400" y="1371600"/>
            <a:ext cx="8458200" cy="5105400"/>
          </a:xfrm>
        </p:spPr>
        <p:txBody>
          <a:bodyPr>
            <a:normAutofit fontScale="85000" lnSpcReduction="20000"/>
          </a:bodyPr>
          <a:lstStyle/>
          <a:p>
            <a:pPr marL="365760" indent="-365760">
              <a:spcBef>
                <a:spcPts val="300"/>
              </a:spcBef>
              <a:spcAft>
                <a:spcPts val="300"/>
              </a:spcAft>
              <a:buNone/>
            </a:pPr>
            <a:r>
              <a:rPr lang="en-US" sz="3100" dirty="0" smtClean="0">
                <a:solidFill>
                  <a:srgbClr val="000066"/>
                </a:solidFill>
              </a:rPr>
              <a:t>Fourth Generation</a:t>
            </a:r>
          </a:p>
          <a:p>
            <a:pPr marL="463550" indent="-296863">
              <a:lnSpc>
                <a:spcPct val="110000"/>
              </a:lnSpc>
              <a:buFont typeface="Arial" pitchFamily="34" charset="0"/>
              <a:buChar char="•"/>
            </a:pPr>
            <a:r>
              <a:rPr lang="en-US" dirty="0" smtClean="0">
                <a:solidFill>
                  <a:schemeClr val="tx1"/>
                </a:solidFill>
              </a:rPr>
              <a:t>Weatherization measures are permanent and cost-effective.</a:t>
            </a:r>
          </a:p>
          <a:p>
            <a:pPr marL="463550" indent="-296863">
              <a:lnSpc>
                <a:spcPct val="110000"/>
              </a:lnSpc>
              <a:buFont typeface="Arial" pitchFamily="34" charset="0"/>
              <a:buChar char="•"/>
            </a:pPr>
            <a:r>
              <a:rPr lang="en-US" dirty="0" smtClean="0">
                <a:solidFill>
                  <a:schemeClr val="tx1"/>
                </a:solidFill>
              </a:rPr>
              <a:t>States have rental plans to ensure that weatherization benefits, i.e., savings on utility bills, accrue to tenants, not landlords.</a:t>
            </a:r>
          </a:p>
          <a:p>
            <a:pPr marL="463550" indent="-296863">
              <a:lnSpc>
                <a:spcPct val="110000"/>
              </a:lnSpc>
              <a:buFont typeface="Arial" pitchFamily="34" charset="0"/>
              <a:buChar char="•"/>
            </a:pPr>
            <a:r>
              <a:rPr lang="en-US" dirty="0" smtClean="0">
                <a:solidFill>
                  <a:schemeClr val="tx1"/>
                </a:solidFill>
              </a:rPr>
              <a:t>States have health and safety plans that establish protocols for energy-related health and safety measures, like relining chimneys or replacing faulty furnaces. </a:t>
            </a:r>
          </a:p>
          <a:p>
            <a:pPr marL="463550" indent="-296863">
              <a:lnSpc>
                <a:spcPct val="110000"/>
              </a:lnSpc>
              <a:buFont typeface="Arial" pitchFamily="34" charset="0"/>
              <a:buChar char="•"/>
            </a:pPr>
            <a:r>
              <a:rPr lang="en-US" dirty="0" smtClean="0">
                <a:solidFill>
                  <a:schemeClr val="tx1"/>
                </a:solidFill>
              </a:rPr>
              <a:t>There is increased use of advanced diagnostic tools and energy audits.</a:t>
            </a:r>
          </a:p>
          <a:p>
            <a:pPr marL="463550" indent="-296863">
              <a:lnSpc>
                <a:spcPct val="110000"/>
              </a:lnSpc>
              <a:buFont typeface="Arial" pitchFamily="34" charset="0"/>
              <a:buChar char="•"/>
            </a:pPr>
            <a:r>
              <a:rPr lang="en-US" dirty="0" smtClean="0">
                <a:solidFill>
                  <a:schemeClr val="tx1"/>
                </a:solidFill>
              </a:rPr>
              <a:t>Several states leverage funds from other Federal programs and often through utilities to expand the reach of their WAP.</a:t>
            </a:r>
          </a:p>
          <a:p>
            <a:pPr marL="463550" indent="-296863">
              <a:lnSpc>
                <a:spcPct val="110000"/>
              </a:lnSpc>
              <a:buFont typeface="Arial" pitchFamily="34" charset="0"/>
              <a:buChar char="•"/>
            </a:pPr>
            <a:r>
              <a:rPr lang="en-US" dirty="0" smtClean="0">
                <a:solidFill>
                  <a:schemeClr val="tx1"/>
                </a:solidFill>
              </a:rPr>
              <a:t>Through coordination with the U.S. Department of Housing and Urban Development’s (HUD) housing agencies, comprehensive rehabilitation and weatherization is possible.</a:t>
            </a:r>
          </a:p>
          <a:p>
            <a:pPr>
              <a:spcAft>
                <a:spcPts val="600"/>
              </a:spcAft>
              <a:buFontTx/>
              <a:buNone/>
            </a:pPr>
            <a:endParaRPr lang="en-US" sz="2400" dirty="0" smtClean="0">
              <a:ea typeface="ＭＳ Ｐゴシック" charset="-128"/>
            </a:endParaRPr>
          </a:p>
        </p:txBody>
      </p:sp>
      <p:sp>
        <p:nvSpPr>
          <p:cNvPr id="6" name="Title 5"/>
          <p:cNvSpPr>
            <a:spLocks noGrp="1"/>
          </p:cNvSpPr>
          <p:nvPr>
            <p:ph type="title"/>
          </p:nvPr>
        </p:nvSpPr>
        <p:spPr>
          <a:xfrm>
            <a:off x="381000" y="0"/>
            <a:ext cx="5384800" cy="901700"/>
          </a:xfrm>
        </p:spPr>
        <p:txBody>
          <a:bodyPr/>
          <a:lstStyle/>
          <a:p>
            <a:pPr>
              <a:defRPr/>
            </a:pPr>
            <a:r>
              <a:rPr lang="en-US" dirty="0" smtClean="0">
                <a:ea typeface="ＭＳ Ｐゴシック" pitchFamily="-107" charset="-128"/>
                <a:cs typeface="ＭＳ Ｐゴシック" pitchFamily="-107" charset="-128"/>
              </a:rPr>
              <a:t>History: 1990s to Present</a:t>
            </a:r>
          </a:p>
        </p:txBody>
      </p:sp>
      <p:sp>
        <p:nvSpPr>
          <p:cNvPr id="7" name="Title 5"/>
          <p:cNvSpPr txBox="1">
            <a:spLocks/>
          </p:cNvSpPr>
          <p:nvPr/>
        </p:nvSpPr>
        <p:spPr bwMode="auto">
          <a:xfrm>
            <a:off x="381000" y="895350"/>
            <a:ext cx="6324600" cy="228600"/>
          </a:xfrm>
          <a:prstGeom prst="rect">
            <a:avLst/>
          </a:prstGeom>
          <a:noFill/>
          <a:ln w="9525">
            <a:noFill/>
            <a:miter lim="800000"/>
            <a:headEnd/>
            <a:tailEnd/>
          </a:ln>
        </p:spPr>
        <p:txBody>
          <a:bodyPr lIns="0" tIns="0" rIns="0" bIns="0" anchor="ctr"/>
          <a:lstStyle/>
          <a:p>
            <a:pPr eaLnBrk="0" hangingPunct="0"/>
            <a:r>
              <a:rPr lang="en-US" sz="1200" cap="all" dirty="0" smtClean="0">
                <a:solidFill>
                  <a:schemeClr val="bg1"/>
                </a:solidFill>
              </a:rPr>
              <a:t>Introduction to weatherization for auditors</a:t>
            </a:r>
            <a:endParaRPr lang="en-US" sz="1200" cap="all" dirty="0">
              <a:solidFill>
                <a:schemeClr val="bg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Content Placeholder 6"/>
          <p:cNvSpPr>
            <a:spLocks noGrp="1"/>
          </p:cNvSpPr>
          <p:nvPr>
            <p:ph idx="1"/>
          </p:nvPr>
        </p:nvSpPr>
        <p:spPr>
          <a:xfrm>
            <a:off x="457200" y="2438400"/>
            <a:ext cx="8229600" cy="2133600"/>
          </a:xfrm>
        </p:spPr>
        <p:txBody>
          <a:bodyPr numCol="2">
            <a:normAutofit/>
          </a:bodyPr>
          <a:lstStyle/>
          <a:p>
            <a:pPr marL="463550" indent="-296863">
              <a:defRPr/>
            </a:pPr>
            <a:r>
              <a:rPr lang="en-US" sz="2400" dirty="0" smtClean="0">
                <a:solidFill>
                  <a:schemeClr val="tx1"/>
                </a:solidFill>
                <a:ea typeface="ＭＳ Ｐゴシック" pitchFamily="-108" charset="-128"/>
                <a:cs typeface="ＭＳ Ｐゴシック" pitchFamily="-108" charset="-128"/>
              </a:rPr>
              <a:t>Window replacement</a:t>
            </a:r>
          </a:p>
          <a:p>
            <a:pPr marL="463550" indent="-296863">
              <a:defRPr/>
            </a:pPr>
            <a:r>
              <a:rPr lang="en-US" sz="2400" dirty="0" smtClean="0">
                <a:solidFill>
                  <a:schemeClr val="tx1"/>
                </a:solidFill>
                <a:ea typeface="ＭＳ Ｐゴシック" pitchFamily="-108" charset="-128"/>
                <a:cs typeface="ＭＳ Ｐゴシック" pitchFamily="-108" charset="-128"/>
              </a:rPr>
              <a:t>Storm windows</a:t>
            </a:r>
          </a:p>
          <a:p>
            <a:pPr marL="463550" indent="-296863">
              <a:defRPr/>
            </a:pPr>
            <a:r>
              <a:rPr lang="en-US" sz="2400" dirty="0" smtClean="0">
                <a:solidFill>
                  <a:schemeClr val="tx1"/>
                </a:solidFill>
                <a:ea typeface="ＭＳ Ｐゴシック" pitchFamily="-108" charset="-128"/>
                <a:cs typeface="ＭＳ Ｐゴシック" pitchFamily="-108" charset="-128"/>
              </a:rPr>
              <a:t>Door replacement</a:t>
            </a:r>
          </a:p>
          <a:p>
            <a:pPr marL="463550" indent="-296863">
              <a:defRPr/>
            </a:pPr>
            <a:r>
              <a:rPr lang="en-US" sz="2400" dirty="0" smtClean="0">
                <a:solidFill>
                  <a:schemeClr val="tx1"/>
                </a:solidFill>
                <a:ea typeface="ＭＳ Ｐゴシック" pitchFamily="-108" charset="-128"/>
                <a:cs typeface="ＭＳ Ｐゴシック" pitchFamily="-108" charset="-128"/>
              </a:rPr>
              <a:t>Weather stripping</a:t>
            </a:r>
          </a:p>
          <a:p>
            <a:pPr marL="463550" indent="-296863">
              <a:defRPr/>
            </a:pPr>
            <a:r>
              <a:rPr lang="en-US" sz="2400" dirty="0" smtClean="0">
                <a:solidFill>
                  <a:schemeClr val="tx1"/>
                </a:solidFill>
                <a:ea typeface="ＭＳ Ｐゴシック" pitchFamily="-108" charset="-128"/>
                <a:cs typeface="ＭＳ Ｐゴシック" pitchFamily="-108" charset="-128"/>
              </a:rPr>
              <a:t>Some attic insulation</a:t>
            </a:r>
          </a:p>
          <a:p>
            <a:pPr marL="463550" indent="-296863">
              <a:defRPr/>
            </a:pPr>
            <a:r>
              <a:rPr lang="en-US" sz="2400" dirty="0" smtClean="0">
                <a:solidFill>
                  <a:schemeClr val="tx1"/>
                </a:solidFill>
                <a:ea typeface="ＭＳ Ｐゴシック" pitchFamily="-108" charset="-128"/>
                <a:cs typeface="ＭＳ Ｐゴシック" pitchFamily="-108" charset="-128"/>
              </a:rPr>
              <a:t>Caulk (by the case)</a:t>
            </a:r>
          </a:p>
          <a:p>
            <a:pPr>
              <a:defRPr/>
            </a:pPr>
            <a:endParaRPr lang="en-US" sz="2600" dirty="0">
              <a:solidFill>
                <a:schemeClr val="tx1"/>
              </a:solidFill>
              <a:ea typeface="ＭＳ Ｐゴシック" pitchFamily="-108" charset="-128"/>
              <a:cs typeface="ＭＳ Ｐゴシック" pitchFamily="-108" charset="-128"/>
            </a:endParaRPr>
          </a:p>
        </p:txBody>
      </p:sp>
      <p:sp>
        <p:nvSpPr>
          <p:cNvPr id="6" name="Title 5"/>
          <p:cNvSpPr>
            <a:spLocks noGrp="1"/>
          </p:cNvSpPr>
          <p:nvPr>
            <p:ph type="title"/>
          </p:nvPr>
        </p:nvSpPr>
        <p:spPr>
          <a:xfrm>
            <a:off x="457200" y="0"/>
            <a:ext cx="5486400" cy="901700"/>
          </a:xfrm>
        </p:spPr>
        <p:txBody>
          <a:bodyPr>
            <a:normAutofit/>
          </a:bodyPr>
          <a:lstStyle/>
          <a:p>
            <a:pPr>
              <a:defRPr/>
            </a:pPr>
            <a:r>
              <a:rPr lang="en-US" spc="-100" dirty="0" smtClean="0">
                <a:ea typeface="ＭＳ Ｐゴシック" charset="-128"/>
              </a:rPr>
              <a:t>“Old School” Weatherization Measures</a:t>
            </a:r>
          </a:p>
        </p:txBody>
      </p:sp>
      <p:sp>
        <p:nvSpPr>
          <p:cNvPr id="23556" name="Content Placeholder 6"/>
          <p:cNvSpPr txBox="1">
            <a:spLocks/>
          </p:cNvSpPr>
          <p:nvPr/>
        </p:nvSpPr>
        <p:spPr bwMode="auto">
          <a:xfrm>
            <a:off x="457200" y="1600200"/>
            <a:ext cx="8229600" cy="685800"/>
          </a:xfrm>
          <a:prstGeom prst="rect">
            <a:avLst/>
          </a:prstGeom>
          <a:noFill/>
          <a:ln w="9525">
            <a:noFill/>
            <a:miter lim="800000"/>
            <a:headEnd/>
            <a:tailEnd/>
          </a:ln>
        </p:spPr>
        <p:txBody>
          <a:bodyPr lIns="0" tIns="0" rIns="0" bIns="0"/>
          <a:lstStyle/>
          <a:p>
            <a:pPr marL="342900" indent="-342900" eaLnBrk="0" hangingPunct="0">
              <a:spcBef>
                <a:spcPts val="1200"/>
              </a:spcBef>
              <a:buClr>
                <a:srgbClr val="8DC63F"/>
              </a:buClr>
            </a:pPr>
            <a:r>
              <a:rPr lang="en-US" sz="2600" dirty="0">
                <a:solidFill>
                  <a:srgbClr val="000066"/>
                </a:solidFill>
              </a:rPr>
              <a:t>“Old School” Weatherization Measures</a:t>
            </a:r>
            <a:endParaRPr lang="en-US" sz="2600" dirty="0">
              <a:solidFill>
                <a:srgbClr val="404040"/>
              </a:solidFill>
            </a:endParaRPr>
          </a:p>
        </p:txBody>
      </p:sp>
      <p:sp>
        <p:nvSpPr>
          <p:cNvPr id="7" name="Title 5"/>
          <p:cNvSpPr txBox="1">
            <a:spLocks/>
          </p:cNvSpPr>
          <p:nvPr/>
        </p:nvSpPr>
        <p:spPr bwMode="auto">
          <a:xfrm>
            <a:off x="381000" y="895350"/>
            <a:ext cx="6324600" cy="228600"/>
          </a:xfrm>
          <a:prstGeom prst="rect">
            <a:avLst/>
          </a:prstGeom>
          <a:noFill/>
          <a:ln w="9525">
            <a:noFill/>
            <a:miter lim="800000"/>
            <a:headEnd/>
            <a:tailEnd/>
          </a:ln>
        </p:spPr>
        <p:txBody>
          <a:bodyPr lIns="0" tIns="0" rIns="0" bIns="0" anchor="ctr"/>
          <a:lstStyle/>
          <a:p>
            <a:pPr eaLnBrk="0" hangingPunct="0"/>
            <a:r>
              <a:rPr lang="en-US" sz="1200" cap="all" dirty="0" smtClean="0">
                <a:solidFill>
                  <a:schemeClr val="bg1"/>
                </a:solidFill>
              </a:rPr>
              <a:t>Introduction to weatherization for auditors</a:t>
            </a:r>
            <a:endParaRPr lang="en-US" sz="1200" cap="all" dirty="0">
              <a:solidFill>
                <a:schemeClr val="bg1"/>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Content Placeholder 5"/>
          <p:cNvSpPr>
            <a:spLocks noGrp="1"/>
          </p:cNvSpPr>
          <p:nvPr>
            <p:ph idx="1"/>
          </p:nvPr>
        </p:nvSpPr>
        <p:spPr>
          <a:xfrm>
            <a:off x="304800" y="2133600"/>
            <a:ext cx="8610600" cy="3962400"/>
          </a:xfrm>
        </p:spPr>
        <p:txBody>
          <a:bodyPr numCol="2"/>
          <a:lstStyle/>
          <a:p>
            <a:pPr marL="463550" indent="-296863">
              <a:defRPr/>
            </a:pPr>
            <a:r>
              <a:rPr lang="en-US" sz="2400" dirty="0" smtClean="0">
                <a:solidFill>
                  <a:schemeClr val="tx1"/>
                </a:solidFill>
                <a:ea typeface="ＭＳ Ｐゴシック" pitchFamily="-108" charset="-128"/>
                <a:cs typeface="ＭＳ Ｐゴシック" pitchFamily="-108" charset="-128"/>
              </a:rPr>
              <a:t>Blower door-directed </a:t>
            </a:r>
            <a:br>
              <a:rPr lang="en-US" sz="2400" dirty="0" smtClean="0">
                <a:solidFill>
                  <a:schemeClr val="tx1"/>
                </a:solidFill>
                <a:ea typeface="ＭＳ Ｐゴシック" pitchFamily="-108" charset="-128"/>
                <a:cs typeface="ＭＳ Ｐゴシック" pitchFamily="-108" charset="-128"/>
              </a:rPr>
            </a:br>
            <a:r>
              <a:rPr lang="en-US" sz="2400" dirty="0" smtClean="0">
                <a:solidFill>
                  <a:schemeClr val="tx1"/>
                </a:solidFill>
                <a:ea typeface="ＭＳ Ｐゴシック" pitchFamily="-108" charset="-128"/>
                <a:cs typeface="ＭＳ Ｐゴシック" pitchFamily="-108" charset="-128"/>
              </a:rPr>
              <a:t>air sealing</a:t>
            </a:r>
          </a:p>
          <a:p>
            <a:pPr marL="463550" indent="-296863">
              <a:defRPr/>
            </a:pPr>
            <a:r>
              <a:rPr lang="en-US" sz="2400" dirty="0" smtClean="0">
                <a:solidFill>
                  <a:schemeClr val="tx1"/>
                </a:solidFill>
                <a:ea typeface="ＭＳ Ｐゴシック" pitchFamily="-108" charset="-128"/>
                <a:cs typeface="ＭＳ Ｐゴシック" pitchFamily="-108" charset="-128"/>
              </a:rPr>
              <a:t>Attic insulation</a:t>
            </a:r>
          </a:p>
          <a:p>
            <a:pPr marL="463550" indent="-296863">
              <a:defRPr/>
            </a:pPr>
            <a:r>
              <a:rPr lang="en-US" sz="2400" dirty="0" smtClean="0">
                <a:solidFill>
                  <a:schemeClr val="tx1"/>
                </a:solidFill>
                <a:ea typeface="ＭＳ Ｐゴシック" pitchFamily="-108" charset="-128"/>
                <a:cs typeface="ＭＳ Ｐゴシック" pitchFamily="-108" charset="-128"/>
              </a:rPr>
              <a:t>Dense-pack </a:t>
            </a:r>
          </a:p>
          <a:p>
            <a:pPr marL="463550" indent="-296863">
              <a:defRPr/>
            </a:pPr>
            <a:r>
              <a:rPr lang="en-US" sz="2400" dirty="0" smtClean="0">
                <a:solidFill>
                  <a:schemeClr val="tx1"/>
                </a:solidFill>
                <a:ea typeface="ＭＳ Ｐゴシック" pitchFamily="-108" charset="-128"/>
                <a:cs typeface="ＭＳ Ｐゴシック" pitchFamily="-108" charset="-128"/>
              </a:rPr>
              <a:t>Sidewall insulation</a:t>
            </a:r>
          </a:p>
          <a:p>
            <a:pPr marL="463550" indent="-296863">
              <a:defRPr/>
            </a:pPr>
            <a:r>
              <a:rPr lang="en-US" sz="2400" dirty="0" smtClean="0">
                <a:solidFill>
                  <a:schemeClr val="tx1"/>
                </a:solidFill>
                <a:ea typeface="ＭＳ Ｐゴシック" pitchFamily="-108" charset="-128"/>
                <a:cs typeface="ＭＳ Ｐゴシック" pitchFamily="-108" charset="-128"/>
              </a:rPr>
              <a:t>Heating and cooling equipment repair and replacement</a:t>
            </a:r>
          </a:p>
          <a:p>
            <a:pPr marL="463550" indent="-296863">
              <a:defRPr/>
            </a:pPr>
            <a:r>
              <a:rPr lang="en-US" sz="2400" dirty="0" smtClean="0">
                <a:solidFill>
                  <a:schemeClr val="tx1"/>
                </a:solidFill>
                <a:ea typeface="ＭＳ Ｐゴシック" pitchFamily="-108" charset="-128"/>
                <a:cs typeface="ＭＳ Ｐゴシック" pitchFamily="-108" charset="-128"/>
              </a:rPr>
              <a:t>Duct sealing and modification</a:t>
            </a:r>
          </a:p>
          <a:p>
            <a:pPr marL="463550" indent="-296863">
              <a:defRPr/>
            </a:pPr>
            <a:r>
              <a:rPr lang="en-US" sz="2400" spc="-30" dirty="0" smtClean="0">
                <a:solidFill>
                  <a:schemeClr val="tx1"/>
                </a:solidFill>
                <a:ea typeface="ＭＳ Ｐゴシック" pitchFamily="-108" charset="-128"/>
                <a:cs typeface="ＭＳ Ｐゴシック" pitchFamily="-108" charset="-128"/>
              </a:rPr>
              <a:t>Electric base load measures</a:t>
            </a:r>
          </a:p>
          <a:p>
            <a:pPr marL="914400" lvl="1" indent="-344488">
              <a:buFont typeface="Arial" pitchFamily="34" charset="0"/>
              <a:buChar char="−"/>
              <a:defRPr/>
            </a:pPr>
            <a:r>
              <a:rPr lang="en-US" sz="2200" dirty="0" smtClean="0">
                <a:solidFill>
                  <a:schemeClr val="tx1"/>
                </a:solidFill>
                <a:cs typeface="ＭＳ Ｐゴシック" pitchFamily="-108" charset="-128"/>
              </a:rPr>
              <a:t>CFLs</a:t>
            </a:r>
          </a:p>
          <a:p>
            <a:pPr marL="914400" lvl="1" indent="-344488">
              <a:buFont typeface="Arial" pitchFamily="34" charset="0"/>
              <a:buChar char="−"/>
              <a:defRPr/>
            </a:pPr>
            <a:r>
              <a:rPr lang="en-US" sz="2200" dirty="0" smtClean="0">
                <a:solidFill>
                  <a:schemeClr val="tx1"/>
                </a:solidFill>
                <a:cs typeface="ＭＳ Ｐゴシック" pitchFamily="-108" charset="-128"/>
              </a:rPr>
              <a:t>Refrigerator replacement</a:t>
            </a:r>
          </a:p>
          <a:p>
            <a:pPr marL="914400" lvl="1" indent="-344488">
              <a:buFont typeface="Arial" pitchFamily="34" charset="0"/>
              <a:buChar char="−"/>
              <a:defRPr/>
            </a:pPr>
            <a:r>
              <a:rPr lang="en-US" sz="2200" dirty="0" smtClean="0">
                <a:solidFill>
                  <a:schemeClr val="tx1"/>
                </a:solidFill>
                <a:cs typeface="ＭＳ Ｐゴシック" pitchFamily="-108" charset="-128"/>
              </a:rPr>
              <a:t>Water heater modification and replacement</a:t>
            </a:r>
          </a:p>
        </p:txBody>
      </p:sp>
      <p:sp>
        <p:nvSpPr>
          <p:cNvPr id="5" name="Title 4"/>
          <p:cNvSpPr>
            <a:spLocks noGrp="1"/>
          </p:cNvSpPr>
          <p:nvPr>
            <p:ph type="title"/>
          </p:nvPr>
        </p:nvSpPr>
        <p:spPr>
          <a:xfrm>
            <a:off x="304800" y="0"/>
            <a:ext cx="5791200" cy="901700"/>
          </a:xfrm>
        </p:spPr>
        <p:txBody>
          <a:bodyPr/>
          <a:lstStyle/>
          <a:p>
            <a:pPr>
              <a:defRPr/>
            </a:pPr>
            <a:r>
              <a:rPr lang="en-US" dirty="0" smtClean="0">
                <a:ea typeface="ＭＳ Ｐゴシック" pitchFamily="-107" charset="-128"/>
                <a:cs typeface="ＭＳ Ｐゴシック" pitchFamily="-107" charset="-128"/>
              </a:rPr>
              <a:t>Modern Weatherization Measures</a:t>
            </a:r>
          </a:p>
        </p:txBody>
      </p:sp>
      <p:sp>
        <p:nvSpPr>
          <p:cNvPr id="24580" name="Content Placeholder 6"/>
          <p:cNvSpPr txBox="1">
            <a:spLocks/>
          </p:cNvSpPr>
          <p:nvPr/>
        </p:nvSpPr>
        <p:spPr bwMode="auto">
          <a:xfrm>
            <a:off x="609600" y="1447800"/>
            <a:ext cx="8229600" cy="533400"/>
          </a:xfrm>
          <a:prstGeom prst="rect">
            <a:avLst/>
          </a:prstGeom>
          <a:noFill/>
          <a:ln w="9525">
            <a:noFill/>
            <a:miter lim="800000"/>
            <a:headEnd/>
            <a:tailEnd/>
          </a:ln>
        </p:spPr>
        <p:txBody>
          <a:bodyPr lIns="0" tIns="0" rIns="0" bIns="0"/>
          <a:lstStyle/>
          <a:p>
            <a:pPr marL="342900" indent="-342900" eaLnBrk="0" hangingPunct="0">
              <a:spcBef>
                <a:spcPts val="1200"/>
              </a:spcBef>
              <a:buClr>
                <a:srgbClr val="8DC63F"/>
              </a:buClr>
            </a:pPr>
            <a:r>
              <a:rPr lang="en-US" sz="2600" dirty="0">
                <a:solidFill>
                  <a:srgbClr val="000066"/>
                </a:solidFill>
              </a:rPr>
              <a:t>Modern Weatherization Measures</a:t>
            </a:r>
            <a:endParaRPr lang="en-US" sz="2600" dirty="0">
              <a:solidFill>
                <a:srgbClr val="404040"/>
              </a:solidFill>
            </a:endParaRPr>
          </a:p>
        </p:txBody>
      </p:sp>
      <p:sp>
        <p:nvSpPr>
          <p:cNvPr id="7" name="Title 5"/>
          <p:cNvSpPr txBox="1">
            <a:spLocks/>
          </p:cNvSpPr>
          <p:nvPr/>
        </p:nvSpPr>
        <p:spPr bwMode="auto">
          <a:xfrm>
            <a:off x="381000" y="895350"/>
            <a:ext cx="6324600" cy="228600"/>
          </a:xfrm>
          <a:prstGeom prst="rect">
            <a:avLst/>
          </a:prstGeom>
          <a:noFill/>
          <a:ln w="9525">
            <a:noFill/>
            <a:miter lim="800000"/>
            <a:headEnd/>
            <a:tailEnd/>
          </a:ln>
        </p:spPr>
        <p:txBody>
          <a:bodyPr lIns="0" tIns="0" rIns="0" bIns="0" anchor="ctr"/>
          <a:lstStyle/>
          <a:p>
            <a:pPr eaLnBrk="0" hangingPunct="0"/>
            <a:r>
              <a:rPr lang="en-US" sz="1200" cap="all" dirty="0" smtClean="0">
                <a:solidFill>
                  <a:schemeClr val="bg1"/>
                </a:solidFill>
              </a:rPr>
              <a:t>Introduction to weatherization for auditors</a:t>
            </a:r>
            <a:endParaRPr lang="en-US" sz="1200" cap="all" dirty="0">
              <a:solidFill>
                <a:schemeClr val="bg1"/>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Content Placeholder 5"/>
          <p:cNvSpPr>
            <a:spLocks noGrp="1"/>
          </p:cNvSpPr>
          <p:nvPr>
            <p:ph idx="1"/>
          </p:nvPr>
        </p:nvSpPr>
        <p:spPr>
          <a:xfrm>
            <a:off x="381000" y="1600200"/>
            <a:ext cx="8229600" cy="4419600"/>
          </a:xfrm>
        </p:spPr>
        <p:txBody>
          <a:bodyPr>
            <a:normAutofit fontScale="92500"/>
          </a:bodyPr>
          <a:lstStyle/>
          <a:p>
            <a:pPr marL="463550" indent="-296863">
              <a:buFont typeface="Arial" pitchFamily="34" charset="0"/>
              <a:buChar char="•"/>
            </a:pPr>
            <a:r>
              <a:rPr lang="en-US" dirty="0" smtClean="0">
                <a:solidFill>
                  <a:schemeClr val="tx1"/>
                </a:solidFill>
                <a:latin typeface="Arial" pitchFamily="34" charset="0"/>
                <a:cs typeface="Arial" pitchFamily="34" charset="0"/>
              </a:rPr>
              <a:t>More than 6.4 million homes have been weatherized to date with Federal and leveraged funds such as state and utility monies and fuel assistance program funds.</a:t>
            </a:r>
          </a:p>
          <a:p>
            <a:pPr marL="463550" indent="-296863">
              <a:buFont typeface="Arial" pitchFamily="34" charset="0"/>
              <a:buChar char="•"/>
            </a:pPr>
            <a:r>
              <a:rPr lang="en-US" dirty="0" smtClean="0">
                <a:solidFill>
                  <a:schemeClr val="tx1"/>
                </a:solidFill>
                <a:latin typeface="Arial" pitchFamily="34" charset="0"/>
                <a:cs typeface="Arial" pitchFamily="34" charset="0"/>
              </a:rPr>
              <a:t>The average reduction in energy used for space heating is 35%. </a:t>
            </a:r>
          </a:p>
          <a:p>
            <a:pPr marL="463550" indent="-296863">
              <a:buFont typeface="Arial" pitchFamily="34" charset="0"/>
              <a:buChar char="•"/>
            </a:pPr>
            <a:r>
              <a:rPr lang="en-US" dirty="0" smtClean="0">
                <a:solidFill>
                  <a:schemeClr val="tx1"/>
                </a:solidFill>
                <a:latin typeface="Arial" pitchFamily="34" charset="0"/>
                <a:cs typeface="Arial" pitchFamily="34" charset="0"/>
              </a:rPr>
              <a:t>Favorable benefit-cost ratio of 1.8:1. </a:t>
            </a:r>
          </a:p>
          <a:p>
            <a:pPr marL="463550" indent="-296863">
              <a:buFont typeface="Arial" pitchFamily="34" charset="0"/>
              <a:buChar char="•"/>
            </a:pPr>
            <a:r>
              <a:rPr lang="en-US" dirty="0" smtClean="0">
                <a:solidFill>
                  <a:schemeClr val="tx1"/>
                </a:solidFill>
                <a:latin typeface="Arial" pitchFamily="34" charset="0"/>
                <a:cs typeface="Arial" pitchFamily="34" charset="0"/>
              </a:rPr>
              <a:t>The program supports tens of thousands of direct and indirect jobs nationwide; 52 direct jobs for every million dollars invested (before the Recovery Act). This number is changing dramatically with deployment of the American Recovery and Reinvestment Act (ARRA) funds.</a:t>
            </a:r>
          </a:p>
          <a:p>
            <a:pPr marL="365760" indent="-365760">
              <a:spcAft>
                <a:spcPts val="600"/>
              </a:spcAft>
              <a:buFont typeface="Arial" pitchFamily="34" charset="0"/>
              <a:buChar char="•"/>
            </a:pPr>
            <a:endParaRPr lang="en-US" sz="2400" dirty="0" smtClean="0">
              <a:latin typeface="Arial" pitchFamily="34" charset="0"/>
              <a:ea typeface="ＭＳ Ｐゴシック" charset="-128"/>
              <a:cs typeface="Arial" pitchFamily="34" charset="0"/>
            </a:endParaRPr>
          </a:p>
        </p:txBody>
      </p:sp>
      <p:sp>
        <p:nvSpPr>
          <p:cNvPr id="5" name="Title 4"/>
          <p:cNvSpPr>
            <a:spLocks noGrp="1"/>
          </p:cNvSpPr>
          <p:nvPr>
            <p:ph type="title"/>
          </p:nvPr>
        </p:nvSpPr>
        <p:spPr/>
        <p:txBody>
          <a:bodyPr/>
          <a:lstStyle/>
          <a:p>
            <a:pPr>
              <a:defRPr/>
            </a:pPr>
            <a:r>
              <a:rPr lang="en-US" dirty="0" smtClean="0">
                <a:ea typeface="ＭＳ Ｐゴシック" pitchFamily="-107" charset="-128"/>
                <a:cs typeface="ＭＳ Ｐゴシック" pitchFamily="-107" charset="-128"/>
              </a:rPr>
              <a:t>Results</a:t>
            </a:r>
          </a:p>
        </p:txBody>
      </p:sp>
      <p:sp>
        <p:nvSpPr>
          <p:cNvPr id="6" name="Title 5"/>
          <p:cNvSpPr txBox="1">
            <a:spLocks/>
          </p:cNvSpPr>
          <p:nvPr/>
        </p:nvSpPr>
        <p:spPr bwMode="auto">
          <a:xfrm>
            <a:off x="381000" y="895350"/>
            <a:ext cx="6324600" cy="228600"/>
          </a:xfrm>
          <a:prstGeom prst="rect">
            <a:avLst/>
          </a:prstGeom>
          <a:noFill/>
          <a:ln w="9525">
            <a:noFill/>
            <a:miter lim="800000"/>
            <a:headEnd/>
            <a:tailEnd/>
          </a:ln>
        </p:spPr>
        <p:txBody>
          <a:bodyPr lIns="0" tIns="0" rIns="0" bIns="0" anchor="ctr"/>
          <a:lstStyle/>
          <a:p>
            <a:pPr eaLnBrk="0" hangingPunct="0"/>
            <a:r>
              <a:rPr lang="en-US" sz="1200" cap="all" dirty="0" smtClean="0">
                <a:solidFill>
                  <a:schemeClr val="bg1"/>
                </a:solidFill>
              </a:rPr>
              <a:t>Introduction to weatherization for auditors</a:t>
            </a:r>
            <a:endParaRPr lang="en-US" sz="1200" cap="all" dirty="0">
              <a:solidFill>
                <a:schemeClr val="bg1"/>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Content Placeholder 5"/>
          <p:cNvSpPr>
            <a:spLocks noGrp="1"/>
          </p:cNvSpPr>
          <p:nvPr>
            <p:ph idx="1"/>
          </p:nvPr>
        </p:nvSpPr>
        <p:spPr>
          <a:xfrm>
            <a:off x="457200" y="1524000"/>
            <a:ext cx="8153400" cy="4876800"/>
          </a:xfrm>
        </p:spPr>
        <p:txBody>
          <a:bodyPr/>
          <a:lstStyle/>
          <a:p>
            <a:pPr>
              <a:buFontTx/>
              <a:buNone/>
            </a:pPr>
            <a:r>
              <a:rPr lang="en-US" sz="2600" dirty="0" smtClean="0">
                <a:solidFill>
                  <a:srgbClr val="000066"/>
                </a:solidFill>
                <a:ea typeface="ＭＳ Ｐゴシック" charset="-128"/>
              </a:rPr>
              <a:t>Cost-Effectiveness Requirements</a:t>
            </a:r>
          </a:p>
          <a:p>
            <a:pPr marL="463550" indent="-296863"/>
            <a:r>
              <a:rPr lang="en-US" dirty="0" smtClean="0">
                <a:solidFill>
                  <a:schemeClr val="tx1"/>
                </a:solidFill>
                <a:latin typeface="Arial" pitchFamily="34" charset="0"/>
                <a:cs typeface="Arial" pitchFamily="34" charset="0"/>
              </a:rPr>
              <a:t>Each individual weatherization material—and the package of weatherization materials installed—must be cost-effective.</a:t>
            </a:r>
          </a:p>
          <a:p>
            <a:pPr marL="463550" indent="-296863"/>
            <a:r>
              <a:rPr lang="en-US" dirty="0" smtClean="0">
                <a:solidFill>
                  <a:schemeClr val="tx1"/>
                </a:solidFill>
                <a:latin typeface="Arial" pitchFamily="34" charset="0"/>
                <a:cs typeface="Arial" pitchFamily="34" charset="0"/>
              </a:rPr>
              <a:t>Cost-effectiveness is measured by the savings-to-investment ratio, the amount of energy savings versus the cost to install a measure. </a:t>
            </a:r>
          </a:p>
          <a:p>
            <a:endParaRPr lang="en-US" sz="2600" dirty="0" smtClean="0">
              <a:ea typeface="ＭＳ Ｐゴシック" charset="-128"/>
            </a:endParaRPr>
          </a:p>
        </p:txBody>
      </p:sp>
      <p:sp>
        <p:nvSpPr>
          <p:cNvPr id="5" name="Title 4"/>
          <p:cNvSpPr>
            <a:spLocks noGrp="1"/>
          </p:cNvSpPr>
          <p:nvPr>
            <p:ph type="title"/>
          </p:nvPr>
        </p:nvSpPr>
        <p:spPr>
          <a:xfrm>
            <a:off x="381000" y="152400"/>
            <a:ext cx="6248400" cy="609600"/>
          </a:xfrm>
        </p:spPr>
        <p:txBody>
          <a:bodyPr/>
          <a:lstStyle/>
          <a:p>
            <a:pPr>
              <a:defRPr/>
            </a:pPr>
            <a:r>
              <a:rPr lang="en-US" dirty="0" smtClean="0">
                <a:ea typeface="ＭＳ Ｐゴシック" pitchFamily="-107" charset="-128"/>
                <a:cs typeface="ＭＳ Ｐゴシック" pitchFamily="-107" charset="-128"/>
              </a:rPr>
              <a:t>Cost-Effectiveness</a:t>
            </a:r>
          </a:p>
        </p:txBody>
      </p:sp>
      <p:sp>
        <p:nvSpPr>
          <p:cNvPr id="6" name="Title 5"/>
          <p:cNvSpPr txBox="1">
            <a:spLocks/>
          </p:cNvSpPr>
          <p:nvPr/>
        </p:nvSpPr>
        <p:spPr bwMode="auto">
          <a:xfrm>
            <a:off x="381000" y="895350"/>
            <a:ext cx="6324600" cy="228600"/>
          </a:xfrm>
          <a:prstGeom prst="rect">
            <a:avLst/>
          </a:prstGeom>
          <a:noFill/>
          <a:ln w="9525">
            <a:noFill/>
            <a:miter lim="800000"/>
            <a:headEnd/>
            <a:tailEnd/>
          </a:ln>
        </p:spPr>
        <p:txBody>
          <a:bodyPr lIns="0" tIns="0" rIns="0" bIns="0" anchor="ctr"/>
          <a:lstStyle/>
          <a:p>
            <a:pPr eaLnBrk="0" hangingPunct="0"/>
            <a:r>
              <a:rPr lang="en-US" sz="1200" cap="all" dirty="0" smtClean="0">
                <a:solidFill>
                  <a:schemeClr val="bg1"/>
                </a:solidFill>
              </a:rPr>
              <a:t>Introduction to weatherization for auditors</a:t>
            </a:r>
            <a:endParaRPr lang="en-US" sz="1200" cap="all" dirty="0">
              <a:solidFill>
                <a:schemeClr val="bg1"/>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Content Placeholder 5"/>
          <p:cNvSpPr>
            <a:spLocks noGrp="1"/>
          </p:cNvSpPr>
          <p:nvPr>
            <p:ph idx="1"/>
          </p:nvPr>
        </p:nvSpPr>
        <p:spPr/>
        <p:txBody>
          <a:bodyPr/>
          <a:lstStyle/>
          <a:p>
            <a:pPr>
              <a:buFontTx/>
              <a:buNone/>
            </a:pPr>
            <a:r>
              <a:rPr lang="en-US" sz="2600" dirty="0" smtClean="0">
                <a:solidFill>
                  <a:srgbClr val="000066"/>
                </a:solidFill>
                <a:ea typeface="ＭＳ Ｐゴシック" charset="-128"/>
              </a:rPr>
              <a:t>Cost-Effectiveness Requirements </a:t>
            </a:r>
            <a:r>
              <a:rPr lang="en-US" sz="2600" i="1" dirty="0" smtClean="0">
                <a:solidFill>
                  <a:srgbClr val="000066"/>
                </a:solidFill>
                <a:ea typeface="ＭＳ Ｐゴシック" charset="-128"/>
              </a:rPr>
              <a:t>(cont.)</a:t>
            </a:r>
          </a:p>
          <a:p>
            <a:pPr marL="461963" indent="-295275"/>
            <a:r>
              <a:rPr lang="en-US" sz="2400" dirty="0" smtClean="0">
                <a:solidFill>
                  <a:schemeClr val="tx1"/>
                </a:solidFill>
                <a:ea typeface="ＭＳ Ｐゴシック" charset="-128"/>
              </a:rPr>
              <a:t>SIR </a:t>
            </a:r>
            <a:r>
              <a:rPr lang="en-US" sz="2400" u="sng" dirty="0" smtClean="0">
                <a:solidFill>
                  <a:schemeClr val="tx1"/>
                </a:solidFill>
                <a:ea typeface="ＭＳ Ｐゴシック" charset="-128"/>
              </a:rPr>
              <a:t>&gt;</a:t>
            </a:r>
            <a:r>
              <a:rPr lang="en-US" sz="2400" dirty="0" smtClean="0">
                <a:solidFill>
                  <a:schemeClr val="tx1"/>
                </a:solidFill>
                <a:ea typeface="ＭＳ Ｐゴシック" charset="-128"/>
              </a:rPr>
              <a:t> 1 means energy cost savings over the lifetime of the measure(s), discounted to present value, equal or exceed the cost of materials, installation, and on-site supervisory personnel.</a:t>
            </a:r>
          </a:p>
          <a:p>
            <a:pPr marL="461963" indent="-295275"/>
            <a:r>
              <a:rPr lang="en-US" sz="2400" dirty="0" smtClean="0">
                <a:solidFill>
                  <a:schemeClr val="tx1"/>
                </a:solidFill>
                <a:ea typeface="ＭＳ Ｐゴシック" charset="-128"/>
              </a:rPr>
              <a:t>States may include additional related costs.</a:t>
            </a:r>
          </a:p>
          <a:p>
            <a:pPr marL="461963" indent="-295275"/>
            <a:r>
              <a:rPr lang="en-US" sz="2400" dirty="0" smtClean="0">
                <a:solidFill>
                  <a:schemeClr val="tx1"/>
                </a:solidFill>
                <a:ea typeface="ＭＳ Ｐゴシック" charset="-128"/>
              </a:rPr>
              <a:t>Incidental repair costs must be included in overall SIR </a:t>
            </a:r>
            <a:br>
              <a:rPr lang="en-US" sz="2400" dirty="0" smtClean="0">
                <a:solidFill>
                  <a:schemeClr val="tx1"/>
                </a:solidFill>
                <a:ea typeface="ＭＳ Ｐゴシック" charset="-128"/>
              </a:rPr>
            </a:br>
            <a:r>
              <a:rPr lang="en-US" sz="2400" dirty="0" smtClean="0">
                <a:solidFill>
                  <a:schemeClr val="tx1"/>
                </a:solidFill>
                <a:ea typeface="ＭＳ Ｐゴシック" charset="-128"/>
              </a:rPr>
              <a:t>of entire package of measures.</a:t>
            </a:r>
          </a:p>
          <a:p>
            <a:endParaRPr lang="en-US" dirty="0" smtClean="0">
              <a:ea typeface="ＭＳ Ｐゴシック" charset="-128"/>
            </a:endParaRPr>
          </a:p>
        </p:txBody>
      </p:sp>
      <p:sp>
        <p:nvSpPr>
          <p:cNvPr id="5" name="Title 4"/>
          <p:cNvSpPr>
            <a:spLocks noGrp="1"/>
          </p:cNvSpPr>
          <p:nvPr>
            <p:ph type="title"/>
          </p:nvPr>
        </p:nvSpPr>
        <p:spPr/>
        <p:txBody>
          <a:bodyPr/>
          <a:lstStyle/>
          <a:p>
            <a:pPr>
              <a:defRPr/>
            </a:pPr>
            <a:r>
              <a:rPr lang="en-US" dirty="0" smtClean="0">
                <a:ea typeface="ＭＳ Ｐゴシック" pitchFamily="-107" charset="-128"/>
                <a:cs typeface="ＭＳ Ｐゴシック" pitchFamily="-107" charset="-128"/>
              </a:rPr>
              <a:t>Cost-Effectiveness</a:t>
            </a:r>
          </a:p>
        </p:txBody>
      </p:sp>
      <p:sp>
        <p:nvSpPr>
          <p:cNvPr id="6" name="Title 5"/>
          <p:cNvSpPr txBox="1">
            <a:spLocks/>
          </p:cNvSpPr>
          <p:nvPr/>
        </p:nvSpPr>
        <p:spPr bwMode="auto">
          <a:xfrm>
            <a:off x="457200" y="895350"/>
            <a:ext cx="6324600" cy="228600"/>
          </a:xfrm>
          <a:prstGeom prst="rect">
            <a:avLst/>
          </a:prstGeom>
          <a:noFill/>
          <a:ln w="9525">
            <a:noFill/>
            <a:miter lim="800000"/>
            <a:headEnd/>
            <a:tailEnd/>
          </a:ln>
        </p:spPr>
        <p:txBody>
          <a:bodyPr lIns="0" tIns="0" rIns="0" bIns="0" anchor="ctr"/>
          <a:lstStyle/>
          <a:p>
            <a:pPr eaLnBrk="0" hangingPunct="0"/>
            <a:r>
              <a:rPr lang="en-US" sz="1200" cap="all" dirty="0" smtClean="0">
                <a:solidFill>
                  <a:schemeClr val="bg1"/>
                </a:solidFill>
              </a:rPr>
              <a:t>Introduction to weatherization for auditors</a:t>
            </a:r>
            <a:endParaRPr lang="en-US" sz="1200" cap="all" dirty="0">
              <a:solidFill>
                <a:schemeClr val="bg1"/>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1000" y="152400"/>
            <a:ext cx="5384800" cy="609600"/>
          </a:xfrm>
        </p:spPr>
        <p:txBody>
          <a:bodyPr/>
          <a:lstStyle/>
          <a:p>
            <a:pPr>
              <a:defRPr/>
            </a:pPr>
            <a:r>
              <a:rPr lang="en-US" dirty="0" smtClean="0">
                <a:ea typeface="ＭＳ Ｐゴシック" pitchFamily="-107" charset="-128"/>
                <a:cs typeface="ＭＳ Ｐゴシック" pitchFamily="-107" charset="-128"/>
              </a:rPr>
              <a:t>Typical Savings &amp; Payback</a:t>
            </a:r>
          </a:p>
        </p:txBody>
      </p:sp>
      <p:graphicFrame>
        <p:nvGraphicFramePr>
          <p:cNvPr id="9" name="Group 100"/>
          <p:cNvGraphicFramePr>
            <a:graphicFrameLocks noGrp="1"/>
          </p:cNvGraphicFramePr>
          <p:nvPr>
            <p:extLst>
              <p:ext uri="{D42A27DB-BD31-4B8C-83A1-F6EECF244321}">
                <p14:modId xmlns:p14="http://schemas.microsoft.com/office/powerpoint/2010/main" val="117597265"/>
              </p:ext>
            </p:extLst>
          </p:nvPr>
        </p:nvGraphicFramePr>
        <p:xfrm>
          <a:off x="533400" y="1295400"/>
          <a:ext cx="8077200" cy="5059680"/>
        </p:xfrm>
        <a:graphic>
          <a:graphicData uri="http://schemas.openxmlformats.org/drawingml/2006/table">
            <a:tbl>
              <a:tblPr/>
              <a:tblGrid>
                <a:gridCol w="3276600"/>
                <a:gridCol w="3589338"/>
                <a:gridCol w="1211262"/>
              </a:tblGrid>
              <a:tr h="609600">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Tx/>
                        <a:buNone/>
                        <a:tabLst/>
                      </a:pPr>
                      <a:r>
                        <a:rPr kumimoji="0" lang="en-US" sz="1600" b="1" i="0" u="none" strike="noStrike" cap="none" normalizeH="0" baseline="0" dirty="0" smtClean="0">
                          <a:ln>
                            <a:noFill/>
                          </a:ln>
                          <a:solidFill>
                            <a:schemeClr val="bg1"/>
                          </a:solidFill>
                          <a:effectLst/>
                          <a:latin typeface="Arial" charset="0"/>
                          <a:ea typeface="ＭＳ Ｐゴシック" charset="-128"/>
                        </a:rPr>
                        <a:t>TYPICAL MEASURES INSTALLED</a:t>
                      </a:r>
                    </a:p>
                  </a:txBody>
                  <a:tcPr anchor="ctr" horzOverflow="overflow">
                    <a:lnL w="3175" cap="flat" cmpd="sng" algn="ctr">
                      <a:solidFill>
                        <a:srgbClr val="808080"/>
                      </a:solidFill>
                      <a:prstDash val="solid"/>
                      <a:round/>
                      <a:headEnd type="none" w="med" len="med"/>
                      <a:tailEnd type="none" w="med" len="med"/>
                    </a:lnL>
                    <a:lnR w="6350" cap="flat" cmpd="sng" algn="ctr">
                      <a:solidFill>
                        <a:srgbClr val="FFFFFF"/>
                      </a:solidFill>
                      <a:prstDash val="solid"/>
                      <a:round/>
                      <a:headEnd type="none" w="med" len="med"/>
                      <a:tailEnd type="none" w="med" len="med"/>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Tx/>
                        <a:buNone/>
                        <a:tabLst/>
                      </a:pPr>
                      <a:r>
                        <a:rPr kumimoji="0" lang="en-US" sz="1600" b="1" i="0" u="none" strike="noStrike" cap="none" normalizeH="0" baseline="0" dirty="0" smtClean="0">
                          <a:ln>
                            <a:noFill/>
                          </a:ln>
                          <a:solidFill>
                            <a:schemeClr val="bg1"/>
                          </a:solidFill>
                          <a:effectLst/>
                          <a:latin typeface="Arial" charset="0"/>
                          <a:ea typeface="ＭＳ Ｐゴシック" charset="-128"/>
                        </a:rPr>
                        <a:t>ENERGY SAVINGS</a:t>
                      </a:r>
                    </a:p>
                  </a:txBody>
                  <a:tcPr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Tx/>
                        <a:buNone/>
                        <a:tabLst/>
                      </a:pPr>
                      <a:r>
                        <a:rPr kumimoji="0" lang="en-US" sz="1600" b="1" i="0" u="none" strike="noStrike" cap="none" normalizeH="0" baseline="0" dirty="0" smtClean="0">
                          <a:ln>
                            <a:noFill/>
                          </a:ln>
                          <a:solidFill>
                            <a:schemeClr val="bg1"/>
                          </a:solidFill>
                          <a:effectLst/>
                          <a:latin typeface="Arial" charset="0"/>
                          <a:ea typeface="ＭＳ Ｐゴシック" charset="-128"/>
                        </a:rPr>
                        <a:t>PAYBACK PERIOD</a:t>
                      </a:r>
                    </a:p>
                  </a:txBody>
                  <a:tcPr anchor="ctr" horzOverflow="overflow">
                    <a:lnL w="6350" cap="flat" cmpd="sng" algn="ctr">
                      <a:solidFill>
                        <a:srgbClr val="FFFFFF"/>
                      </a:solidFill>
                      <a:prstDash val="solid"/>
                      <a:round/>
                      <a:headEnd type="none" w="med" len="med"/>
                      <a:tailEnd type="none" w="med" len="med"/>
                    </a:lnL>
                    <a:lnR w="3175" cap="flat" cmpd="sng" algn="ctr">
                      <a:solidFill>
                        <a:srgbClr val="808080"/>
                      </a:solidFill>
                      <a:prstDash val="solid"/>
                      <a:round/>
                      <a:headEnd type="none" w="med" len="med"/>
                      <a:tailEnd type="none" w="med" len="med"/>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solidFill>
                      <a:srgbClr val="000066"/>
                    </a:solidFill>
                  </a:tcPr>
                </a:tc>
              </a:tr>
              <a:tr h="381000">
                <a:tc gridSpan="3">
                  <a:txBody>
                    <a:body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US" sz="1800" b="1" i="0" u="none" strike="noStrike" cap="none" normalizeH="0" baseline="0" dirty="0" smtClean="0">
                          <a:ln>
                            <a:noFill/>
                          </a:ln>
                          <a:solidFill>
                            <a:srgbClr val="FFFFFF"/>
                          </a:solidFill>
                          <a:effectLst/>
                          <a:latin typeface="Arial" charset="0"/>
                          <a:ea typeface="ＭＳ Ｐゴシック" charset="-128"/>
                        </a:rPr>
                        <a:t>Virginia homes weatherized July 1988 to June 1989</a:t>
                      </a:r>
                    </a:p>
                  </a:txBody>
                  <a:tcPr horzOverflow="overflow">
                    <a:lnL w="3175" cap="flat" cmpd="sng" algn="ctr">
                      <a:solidFill>
                        <a:srgbClr val="808080"/>
                      </a:solidFill>
                      <a:prstDash val="solid"/>
                      <a:round/>
                      <a:headEnd type="none" w="med" len="med"/>
                      <a:tailEnd type="none" w="med" len="med"/>
                    </a:lnL>
                    <a:lnR w="3175" cap="flat" cmpd="sng" algn="ctr">
                      <a:solidFill>
                        <a:srgbClr val="808080"/>
                      </a:solidFill>
                      <a:prstDash val="solid"/>
                      <a:round/>
                      <a:headEnd type="none" w="med" len="med"/>
                      <a:tailEnd type="none" w="med" len="med"/>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solidFill>
                      <a:srgbClr val="6799C8"/>
                    </a:solidFill>
                  </a:tcPr>
                </a:tc>
                <a:tc hMerge="1">
                  <a:txBody>
                    <a:bodyPr/>
                    <a:lstStyle/>
                    <a:p>
                      <a:endParaRPr lang="en-US"/>
                    </a:p>
                  </a:txBody>
                  <a:tcPr/>
                </a:tc>
                <a:tc hMerge="1">
                  <a:txBody>
                    <a:bodyPr/>
                    <a:lstStyle/>
                    <a:p>
                      <a:endParaRPr lang="en-US"/>
                    </a:p>
                  </a:txBody>
                  <a:tcPr/>
                </a:tc>
              </a:tr>
              <a:tr h="1620838">
                <a:tc>
                  <a:txBody>
                    <a:bodyPr/>
                    <a:lstStyle/>
                    <a:p>
                      <a:pPr marL="0" marR="0" lvl="0" indent="0" algn="l" defTabSz="914400" rtl="0" eaLnBrk="0" fontAlgn="base" latinLnBrk="0" hangingPunct="0">
                        <a:lnSpc>
                          <a:spcPct val="100000"/>
                        </a:lnSpc>
                        <a:spcBef>
                          <a:spcPts val="600"/>
                        </a:spcBef>
                        <a:spcAft>
                          <a:spcPts val="600"/>
                        </a:spcAft>
                        <a:buClr>
                          <a:schemeClr val="tx1"/>
                        </a:buClr>
                        <a:buSzTx/>
                        <a:buFontTx/>
                        <a:buNone/>
                        <a:tabLst/>
                      </a:pPr>
                      <a:r>
                        <a:rPr kumimoji="0" lang="en-US" sz="1600" b="0" i="0" u="none" strike="noStrike" cap="none" normalizeH="0" baseline="0" dirty="0" smtClean="0">
                          <a:ln>
                            <a:noFill/>
                          </a:ln>
                          <a:solidFill>
                            <a:schemeClr val="tx1"/>
                          </a:solidFill>
                          <a:effectLst/>
                          <a:latin typeface="Arial" charset="0"/>
                          <a:ea typeface="ＭＳ Ｐゴシック" charset="-128"/>
                        </a:rPr>
                        <a:t>•</a:t>
                      </a:r>
                      <a:r>
                        <a:rPr kumimoji="0" lang="en-US" sz="1600" b="0" i="0" u="none" strike="noStrike" cap="none" normalizeH="0" baseline="0" dirty="0" smtClean="0">
                          <a:ln>
                            <a:noFill/>
                          </a:ln>
                          <a:solidFill>
                            <a:srgbClr val="404040"/>
                          </a:solidFill>
                          <a:effectLst/>
                          <a:latin typeface="Arial" charset="0"/>
                          <a:ea typeface="ＭＳ Ｐゴシック" charset="-128"/>
                        </a:rPr>
                        <a:t> </a:t>
                      </a:r>
                      <a:r>
                        <a:rPr kumimoji="0" lang="en-US" sz="1600" b="0" i="0" u="none" strike="noStrike" cap="none" normalizeH="0" baseline="0" dirty="0" smtClean="0">
                          <a:ln>
                            <a:noFill/>
                          </a:ln>
                          <a:solidFill>
                            <a:schemeClr val="tx1"/>
                          </a:solidFill>
                          <a:effectLst/>
                          <a:latin typeface="Arial" charset="0"/>
                          <a:ea typeface="ＭＳ Ｐゴシック" charset="-128"/>
                        </a:rPr>
                        <a:t>Caulking</a:t>
                      </a:r>
                    </a:p>
                    <a:p>
                      <a:pPr marL="0" marR="0" lvl="0" indent="0" algn="l" defTabSz="914400" rtl="0" eaLnBrk="0" fontAlgn="base" latinLnBrk="0" hangingPunct="0">
                        <a:lnSpc>
                          <a:spcPct val="100000"/>
                        </a:lnSpc>
                        <a:spcBef>
                          <a:spcPts val="600"/>
                        </a:spcBef>
                        <a:spcAft>
                          <a:spcPts val="600"/>
                        </a:spcAft>
                        <a:buClr>
                          <a:schemeClr val="tx1"/>
                        </a:buClr>
                        <a:buSzTx/>
                        <a:buFontTx/>
                        <a:buNone/>
                        <a:tabLst/>
                      </a:pPr>
                      <a:r>
                        <a:rPr kumimoji="0" lang="en-US" sz="1600" b="0" i="0" u="none" strike="noStrike" cap="none" normalizeH="0" baseline="0" dirty="0" smtClean="0">
                          <a:ln>
                            <a:noFill/>
                          </a:ln>
                          <a:solidFill>
                            <a:schemeClr val="tx1"/>
                          </a:solidFill>
                          <a:effectLst/>
                          <a:latin typeface="Arial" charset="0"/>
                          <a:ea typeface="ＭＳ Ｐゴシック" charset="-128"/>
                        </a:rPr>
                        <a:t>• Weather stripping</a:t>
                      </a:r>
                    </a:p>
                    <a:p>
                      <a:pPr marL="0" marR="0" lvl="0" indent="0" algn="l" defTabSz="914400" rtl="0" eaLnBrk="0" fontAlgn="base" latinLnBrk="0" hangingPunct="0">
                        <a:lnSpc>
                          <a:spcPct val="100000"/>
                        </a:lnSpc>
                        <a:spcBef>
                          <a:spcPts val="600"/>
                        </a:spcBef>
                        <a:spcAft>
                          <a:spcPts val="600"/>
                        </a:spcAft>
                        <a:buClr>
                          <a:schemeClr val="tx1"/>
                        </a:buClr>
                        <a:buSzTx/>
                        <a:buFontTx/>
                        <a:buNone/>
                        <a:tabLst/>
                      </a:pPr>
                      <a:r>
                        <a:rPr kumimoji="0" lang="en-US" sz="1600" b="0" i="0" u="none" strike="noStrike" cap="none" normalizeH="0" baseline="0" dirty="0" smtClean="0">
                          <a:ln>
                            <a:noFill/>
                          </a:ln>
                          <a:solidFill>
                            <a:schemeClr val="tx1"/>
                          </a:solidFill>
                          <a:effectLst/>
                          <a:latin typeface="Arial" charset="0"/>
                          <a:ea typeface="ＭＳ Ｐゴシック" charset="-128"/>
                        </a:rPr>
                        <a:t>• Replacement windows</a:t>
                      </a:r>
                    </a:p>
                    <a:p>
                      <a:pPr marL="0" marR="0" lvl="0" indent="0" algn="l" defTabSz="914400" rtl="0" eaLnBrk="0" fontAlgn="base" latinLnBrk="0" hangingPunct="0">
                        <a:lnSpc>
                          <a:spcPct val="100000"/>
                        </a:lnSpc>
                        <a:spcBef>
                          <a:spcPts val="600"/>
                        </a:spcBef>
                        <a:spcAft>
                          <a:spcPts val="600"/>
                        </a:spcAft>
                        <a:buClr>
                          <a:schemeClr val="tx1"/>
                        </a:buClr>
                        <a:buSzTx/>
                        <a:buFontTx/>
                        <a:buNone/>
                        <a:tabLst/>
                      </a:pPr>
                      <a:r>
                        <a:rPr kumimoji="0" lang="en-US" sz="1600" b="0" i="0" u="none" strike="noStrike" cap="none" normalizeH="0" baseline="0" dirty="0" smtClean="0">
                          <a:ln>
                            <a:noFill/>
                          </a:ln>
                          <a:solidFill>
                            <a:schemeClr val="tx1"/>
                          </a:solidFill>
                          <a:effectLst/>
                          <a:latin typeface="Arial" charset="0"/>
                          <a:ea typeface="ＭＳ Ｐゴシック" charset="-128"/>
                        </a:rPr>
                        <a:t>• Storm windows</a:t>
                      </a:r>
                    </a:p>
                    <a:p>
                      <a:pPr marL="0" marR="0" lvl="0" indent="0" algn="l" defTabSz="914400" rtl="0" eaLnBrk="0" fontAlgn="base" latinLnBrk="0" hangingPunct="0">
                        <a:lnSpc>
                          <a:spcPct val="100000"/>
                        </a:lnSpc>
                        <a:spcBef>
                          <a:spcPts val="600"/>
                        </a:spcBef>
                        <a:spcAft>
                          <a:spcPts val="600"/>
                        </a:spcAft>
                        <a:buClr>
                          <a:schemeClr val="tx1"/>
                        </a:buClr>
                        <a:buSzTx/>
                        <a:buFontTx/>
                        <a:buNone/>
                        <a:tabLst/>
                      </a:pPr>
                      <a:r>
                        <a:rPr kumimoji="0" lang="en-US" sz="1600" b="0" i="0" u="none" strike="noStrike" cap="none" normalizeH="0" baseline="0" dirty="0" smtClean="0">
                          <a:ln>
                            <a:noFill/>
                          </a:ln>
                          <a:solidFill>
                            <a:schemeClr val="tx1"/>
                          </a:solidFill>
                          <a:effectLst/>
                          <a:latin typeface="Arial" charset="0"/>
                          <a:ea typeface="ＭＳ Ｐゴシック" charset="-128"/>
                        </a:rPr>
                        <a:t>• Attic insulation</a:t>
                      </a:r>
                    </a:p>
                  </a:txBody>
                  <a:tcPr horzOverflow="overflow">
                    <a:lnL w="3175" cap="flat" cmpd="sng" algn="ctr">
                      <a:solidFill>
                        <a:srgbClr val="808080"/>
                      </a:solidFill>
                      <a:prstDash val="solid"/>
                      <a:round/>
                      <a:headEnd type="none" w="med" len="med"/>
                      <a:tailEnd type="none" w="med" len="med"/>
                    </a:lnL>
                    <a:lnR w="3175" cap="flat" cmpd="sng" algn="ctr">
                      <a:solidFill>
                        <a:srgbClr val="808080"/>
                      </a:solidFill>
                      <a:prstDash val="solid"/>
                      <a:round/>
                      <a:headEnd type="none" w="med" len="med"/>
                      <a:tailEnd type="none" w="med" len="med"/>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ts val="600"/>
                        </a:spcBef>
                        <a:spcAft>
                          <a:spcPts val="600"/>
                        </a:spcAft>
                        <a:buClr>
                          <a:schemeClr val="tx1"/>
                        </a:buClr>
                        <a:buSzTx/>
                        <a:buFontTx/>
                        <a:buNone/>
                        <a:tabLst/>
                      </a:pPr>
                      <a:r>
                        <a:rPr kumimoji="0" lang="en-US" sz="1600" b="0" i="0" u="none" strike="noStrike" cap="none" normalizeH="0" baseline="0" dirty="0" smtClean="0">
                          <a:ln>
                            <a:noFill/>
                          </a:ln>
                          <a:solidFill>
                            <a:schemeClr val="tx1"/>
                          </a:solidFill>
                          <a:effectLst/>
                          <a:latin typeface="Arial" charset="0"/>
                          <a:ea typeface="ＭＳ Ｐゴシック" charset="-128"/>
                        </a:rPr>
                        <a:t>Single family – Gas heat………...</a:t>
                      </a:r>
                      <a:r>
                        <a:rPr kumimoji="0" lang="en-US" sz="1600" b="1" i="0" u="none" strike="noStrike" cap="none" normalizeH="0" baseline="0" dirty="0" smtClean="0">
                          <a:ln>
                            <a:noFill/>
                          </a:ln>
                          <a:solidFill>
                            <a:schemeClr val="tx1"/>
                          </a:solidFill>
                          <a:effectLst/>
                          <a:latin typeface="Arial" charset="0"/>
                          <a:ea typeface="ＭＳ Ｐゴシック" charset="-128"/>
                        </a:rPr>
                        <a:t>10%</a:t>
                      </a:r>
                    </a:p>
                    <a:p>
                      <a:pPr marL="0" marR="0" lvl="0" indent="0" algn="l" defTabSz="914400" rtl="0" eaLnBrk="0" fontAlgn="base" latinLnBrk="0" hangingPunct="0">
                        <a:lnSpc>
                          <a:spcPct val="100000"/>
                        </a:lnSpc>
                        <a:spcBef>
                          <a:spcPts val="600"/>
                        </a:spcBef>
                        <a:spcAft>
                          <a:spcPts val="600"/>
                        </a:spcAft>
                        <a:buClr>
                          <a:schemeClr val="tx1"/>
                        </a:buClr>
                        <a:buSzTx/>
                        <a:buFontTx/>
                        <a:buNone/>
                        <a:tabLst/>
                      </a:pPr>
                      <a:r>
                        <a:rPr kumimoji="0" lang="en-US" sz="1600" b="0" i="0" u="none" strike="noStrike" cap="none" normalizeH="0" baseline="0" dirty="0" smtClean="0">
                          <a:ln>
                            <a:noFill/>
                          </a:ln>
                          <a:solidFill>
                            <a:schemeClr val="tx1"/>
                          </a:solidFill>
                          <a:effectLst/>
                          <a:latin typeface="Arial" charset="0"/>
                          <a:ea typeface="ＭＳ Ｐゴシック" charset="-128"/>
                        </a:rPr>
                        <a:t>Single family – Electric heat………</a:t>
                      </a:r>
                      <a:r>
                        <a:rPr kumimoji="0" lang="en-US" sz="1600" b="1" i="0" u="none" strike="noStrike" cap="none" normalizeH="0" baseline="0" dirty="0" smtClean="0">
                          <a:ln>
                            <a:noFill/>
                          </a:ln>
                          <a:solidFill>
                            <a:schemeClr val="tx1"/>
                          </a:solidFill>
                          <a:effectLst/>
                          <a:latin typeface="Arial" charset="0"/>
                          <a:ea typeface="ＭＳ Ｐゴシック" charset="-128"/>
                        </a:rPr>
                        <a:t>5%</a:t>
                      </a:r>
                    </a:p>
                    <a:p>
                      <a:pPr marL="0" marR="0" lvl="0" indent="0" algn="l" defTabSz="914400" rtl="0" eaLnBrk="0" fontAlgn="base" latinLnBrk="0" hangingPunct="0">
                        <a:lnSpc>
                          <a:spcPct val="100000"/>
                        </a:lnSpc>
                        <a:spcBef>
                          <a:spcPts val="600"/>
                        </a:spcBef>
                        <a:spcAft>
                          <a:spcPts val="600"/>
                        </a:spcAft>
                        <a:buClr>
                          <a:schemeClr val="tx1"/>
                        </a:buClr>
                        <a:buSzTx/>
                        <a:buFontTx/>
                        <a:buNone/>
                        <a:tabLst/>
                      </a:pPr>
                      <a:r>
                        <a:rPr kumimoji="0" lang="en-US" sz="1600" b="0" i="0" u="none" strike="noStrike" cap="none" normalizeH="0" baseline="0" dirty="0" smtClean="0">
                          <a:ln>
                            <a:noFill/>
                          </a:ln>
                          <a:solidFill>
                            <a:schemeClr val="tx1"/>
                          </a:solidFill>
                          <a:effectLst/>
                          <a:latin typeface="Arial" charset="0"/>
                          <a:ea typeface="ＭＳ Ｐゴシック" charset="-128"/>
                        </a:rPr>
                        <a:t>Mobile homes…………………….</a:t>
                      </a:r>
                      <a:r>
                        <a:rPr kumimoji="0" lang="en-US" sz="1600" b="1" i="0" u="none" strike="noStrike" cap="none" normalizeH="0" baseline="0" dirty="0" smtClean="0">
                          <a:ln>
                            <a:noFill/>
                          </a:ln>
                          <a:solidFill>
                            <a:schemeClr val="tx1"/>
                          </a:solidFill>
                          <a:effectLst/>
                          <a:latin typeface="Arial" charset="0"/>
                          <a:ea typeface="ＭＳ Ｐゴシック" charset="-128"/>
                        </a:rPr>
                        <a:t>10%</a:t>
                      </a:r>
                    </a:p>
                  </a:txBody>
                  <a:tcPr horzOverflow="overflow">
                    <a:lnL w="3175" cap="flat" cmpd="sng" algn="ctr">
                      <a:solidFill>
                        <a:srgbClr val="808080"/>
                      </a:solidFill>
                      <a:prstDash val="solid"/>
                      <a:round/>
                      <a:headEnd type="none" w="med" len="med"/>
                      <a:tailEnd type="none" w="med" len="med"/>
                    </a:lnL>
                    <a:lnR w="3175" cap="flat" cmpd="sng" algn="ctr">
                      <a:solidFill>
                        <a:srgbClr val="808080"/>
                      </a:solidFill>
                      <a:prstDash val="solid"/>
                      <a:round/>
                      <a:headEnd type="none" w="med" len="med"/>
                      <a:tailEnd type="none" w="med" len="med"/>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600"/>
                        </a:spcBef>
                        <a:spcAft>
                          <a:spcPts val="600"/>
                        </a:spcAft>
                        <a:buClr>
                          <a:schemeClr val="tx1"/>
                        </a:buClr>
                        <a:buSzTx/>
                        <a:buFontTx/>
                        <a:buNone/>
                        <a:tabLst/>
                      </a:pPr>
                      <a:r>
                        <a:rPr kumimoji="0" lang="en-US" sz="1600" b="1" i="0" u="none" strike="noStrike" cap="none" normalizeH="0" baseline="0" dirty="0" smtClean="0">
                          <a:ln>
                            <a:noFill/>
                          </a:ln>
                          <a:solidFill>
                            <a:schemeClr val="tx1"/>
                          </a:solidFill>
                          <a:effectLst/>
                          <a:latin typeface="Arial" charset="0"/>
                          <a:ea typeface="ＭＳ Ｐゴシック" charset="-128"/>
                        </a:rPr>
                        <a:t>30</a:t>
                      </a:r>
                      <a:r>
                        <a:rPr kumimoji="0" lang="en-US" sz="1600" b="0" i="0" u="none" strike="noStrike" cap="none" normalizeH="0" baseline="0" dirty="0" smtClean="0">
                          <a:ln>
                            <a:noFill/>
                          </a:ln>
                          <a:solidFill>
                            <a:schemeClr val="tx1"/>
                          </a:solidFill>
                          <a:effectLst/>
                          <a:latin typeface="Arial" charset="0"/>
                          <a:ea typeface="ＭＳ Ｐゴシック" charset="-128"/>
                        </a:rPr>
                        <a:t> years</a:t>
                      </a:r>
                    </a:p>
                    <a:p>
                      <a:pPr marL="0" marR="0" lvl="0" indent="0" algn="ctr" defTabSz="914400" rtl="0" eaLnBrk="0" fontAlgn="base" latinLnBrk="0" hangingPunct="0">
                        <a:lnSpc>
                          <a:spcPct val="100000"/>
                        </a:lnSpc>
                        <a:spcBef>
                          <a:spcPts val="600"/>
                        </a:spcBef>
                        <a:spcAft>
                          <a:spcPts val="600"/>
                        </a:spcAft>
                        <a:buClr>
                          <a:schemeClr val="tx1"/>
                        </a:buClr>
                        <a:buSzTx/>
                        <a:buFontTx/>
                        <a:buNone/>
                        <a:tabLst/>
                      </a:pPr>
                      <a:r>
                        <a:rPr kumimoji="0" lang="en-US" sz="1600" b="1" i="0" u="none" strike="noStrike" cap="none" normalizeH="0" baseline="0" dirty="0" smtClean="0">
                          <a:ln>
                            <a:noFill/>
                          </a:ln>
                          <a:solidFill>
                            <a:schemeClr val="tx1"/>
                          </a:solidFill>
                          <a:effectLst/>
                          <a:latin typeface="Arial" charset="0"/>
                          <a:ea typeface="ＭＳ Ｐゴシック" charset="-128"/>
                        </a:rPr>
                        <a:t>21</a:t>
                      </a:r>
                      <a:r>
                        <a:rPr kumimoji="0" lang="en-US" sz="1600" b="0" i="0" u="none" strike="noStrike" cap="none" normalizeH="0" baseline="0" dirty="0" smtClean="0">
                          <a:ln>
                            <a:noFill/>
                          </a:ln>
                          <a:solidFill>
                            <a:schemeClr val="tx1"/>
                          </a:solidFill>
                          <a:effectLst/>
                          <a:latin typeface="Arial" charset="0"/>
                          <a:ea typeface="ＭＳ Ｐゴシック" charset="-128"/>
                        </a:rPr>
                        <a:t> years</a:t>
                      </a:r>
                    </a:p>
                    <a:p>
                      <a:pPr marL="0" marR="0" lvl="0" indent="0" algn="ctr" defTabSz="914400" rtl="0" eaLnBrk="0" fontAlgn="base" latinLnBrk="0" hangingPunct="0">
                        <a:lnSpc>
                          <a:spcPct val="100000"/>
                        </a:lnSpc>
                        <a:spcBef>
                          <a:spcPts val="600"/>
                        </a:spcBef>
                        <a:spcAft>
                          <a:spcPts val="600"/>
                        </a:spcAft>
                        <a:buClr>
                          <a:schemeClr val="tx1"/>
                        </a:buClr>
                        <a:buSzTx/>
                        <a:buFontTx/>
                        <a:buNone/>
                        <a:tabLst/>
                      </a:pPr>
                      <a:r>
                        <a:rPr kumimoji="0" lang="en-US" sz="1600" b="1" i="0" u="none" strike="noStrike" cap="none" normalizeH="0" baseline="0" dirty="0" smtClean="0">
                          <a:ln>
                            <a:noFill/>
                          </a:ln>
                          <a:solidFill>
                            <a:schemeClr val="tx1"/>
                          </a:solidFill>
                          <a:effectLst/>
                          <a:latin typeface="Arial" charset="0"/>
                          <a:ea typeface="ＭＳ Ｐゴシック" charset="-128"/>
                        </a:rPr>
                        <a:t>53</a:t>
                      </a:r>
                      <a:r>
                        <a:rPr kumimoji="0" lang="en-US" sz="1600" b="0" i="0" u="none" strike="noStrike" cap="none" normalizeH="0" baseline="0" dirty="0" smtClean="0">
                          <a:ln>
                            <a:noFill/>
                          </a:ln>
                          <a:solidFill>
                            <a:schemeClr val="tx1"/>
                          </a:solidFill>
                          <a:effectLst/>
                          <a:latin typeface="Arial" charset="0"/>
                          <a:ea typeface="ＭＳ Ｐゴシック" charset="-128"/>
                        </a:rPr>
                        <a:t> years</a:t>
                      </a:r>
                    </a:p>
                  </a:txBody>
                  <a:tcPr horzOverflow="overflow">
                    <a:lnL w="3175" cap="flat" cmpd="sng" algn="ctr">
                      <a:solidFill>
                        <a:srgbClr val="808080"/>
                      </a:solidFill>
                      <a:prstDash val="solid"/>
                      <a:round/>
                      <a:headEnd type="none" w="med" len="med"/>
                      <a:tailEnd type="none" w="med" len="med"/>
                    </a:lnL>
                    <a:lnR w="3175" cap="flat" cmpd="sng" algn="ctr">
                      <a:solidFill>
                        <a:srgbClr val="808080"/>
                      </a:solidFill>
                      <a:prstDash val="solid"/>
                      <a:round/>
                      <a:headEnd type="none" w="med" len="med"/>
                      <a:tailEnd type="none" w="med" len="med"/>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noFill/>
                  </a:tcPr>
                </a:tc>
              </a:tr>
              <a:tr h="381000">
                <a:tc gridSpan="3">
                  <a:txBody>
                    <a:body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US" sz="1800" b="1" i="0" u="none" strike="noStrike" cap="none" normalizeH="0" baseline="0" dirty="0" smtClean="0">
                          <a:ln>
                            <a:noFill/>
                          </a:ln>
                          <a:solidFill>
                            <a:srgbClr val="FFFFFF"/>
                          </a:solidFill>
                          <a:effectLst/>
                          <a:latin typeface="Arial" charset="0"/>
                          <a:ea typeface="ＭＳ Ｐゴシック" charset="-128"/>
                        </a:rPr>
                        <a:t>Virginia homes weatherized July 1989 to June 1990</a:t>
                      </a:r>
                    </a:p>
                  </a:txBody>
                  <a:tcPr horzOverflow="overflow">
                    <a:lnL w="3175" cap="flat" cmpd="sng" algn="ctr">
                      <a:solidFill>
                        <a:srgbClr val="808080"/>
                      </a:solidFill>
                      <a:prstDash val="solid"/>
                      <a:round/>
                      <a:headEnd type="none" w="med" len="med"/>
                      <a:tailEnd type="none" w="med" len="med"/>
                    </a:lnL>
                    <a:lnR w="3175" cap="flat" cmpd="sng" algn="ctr">
                      <a:solidFill>
                        <a:srgbClr val="808080"/>
                      </a:solidFill>
                      <a:prstDash val="solid"/>
                      <a:round/>
                      <a:headEnd type="none" w="med" len="med"/>
                      <a:tailEnd type="none" w="med" len="med"/>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solidFill>
                      <a:srgbClr val="6799C8"/>
                    </a:solidFill>
                  </a:tcPr>
                </a:tc>
                <a:tc hMerge="1">
                  <a:txBody>
                    <a:bodyPr/>
                    <a:lstStyle/>
                    <a:p>
                      <a:endParaRPr lang="en-US"/>
                    </a:p>
                  </a:txBody>
                  <a:tcPr/>
                </a:tc>
                <a:tc hMerge="1">
                  <a:txBody>
                    <a:bodyPr/>
                    <a:lstStyle/>
                    <a:p>
                      <a:endParaRPr lang="en-US"/>
                    </a:p>
                  </a:txBody>
                  <a:tcPr/>
                </a:tc>
              </a:tr>
              <a:tr h="1600200">
                <a:tc>
                  <a:txBody>
                    <a:bodyPr/>
                    <a:lstStyle/>
                    <a:p>
                      <a:pPr marL="0" marR="0" lvl="0" indent="0" algn="l" defTabSz="914400" rtl="0" eaLnBrk="0" fontAlgn="base" latinLnBrk="0" hangingPunct="0">
                        <a:lnSpc>
                          <a:spcPct val="100000"/>
                        </a:lnSpc>
                        <a:spcBef>
                          <a:spcPts val="600"/>
                        </a:spcBef>
                        <a:spcAft>
                          <a:spcPts val="600"/>
                        </a:spcAft>
                        <a:buClr>
                          <a:schemeClr val="tx1"/>
                        </a:buClr>
                        <a:buSzTx/>
                        <a:buFontTx/>
                        <a:buNone/>
                        <a:tabLst/>
                      </a:pPr>
                      <a:r>
                        <a:rPr kumimoji="0" lang="en-US" sz="1600" b="0" i="0" u="none" strike="noStrike" cap="none" normalizeH="0" baseline="0" dirty="0" smtClean="0">
                          <a:ln>
                            <a:noFill/>
                          </a:ln>
                          <a:solidFill>
                            <a:schemeClr val="tx1"/>
                          </a:solidFill>
                          <a:effectLst/>
                          <a:latin typeface="Arial" charset="0"/>
                          <a:ea typeface="ＭＳ Ｐゴシック" charset="-128"/>
                        </a:rPr>
                        <a:t>• Advanced air sealing</a:t>
                      </a:r>
                    </a:p>
                    <a:p>
                      <a:pPr marL="0" marR="0" lvl="0" indent="0" algn="l" defTabSz="914400" rtl="0" eaLnBrk="0" fontAlgn="base" latinLnBrk="0" hangingPunct="0">
                        <a:lnSpc>
                          <a:spcPct val="100000"/>
                        </a:lnSpc>
                        <a:spcBef>
                          <a:spcPts val="600"/>
                        </a:spcBef>
                        <a:spcAft>
                          <a:spcPts val="600"/>
                        </a:spcAft>
                        <a:buClr>
                          <a:schemeClr val="tx1"/>
                        </a:buClr>
                        <a:buSzTx/>
                        <a:buFontTx/>
                        <a:buNone/>
                        <a:tabLst/>
                      </a:pPr>
                      <a:r>
                        <a:rPr kumimoji="0" lang="en-US" sz="1600" b="0" i="0" u="none" strike="noStrike" cap="none" normalizeH="0" baseline="0" dirty="0" smtClean="0">
                          <a:ln>
                            <a:noFill/>
                          </a:ln>
                          <a:solidFill>
                            <a:schemeClr val="tx1"/>
                          </a:solidFill>
                          <a:effectLst/>
                          <a:latin typeface="Arial" charset="0"/>
                          <a:ea typeface="ＭＳ Ｐゴシック" charset="-128"/>
                        </a:rPr>
                        <a:t>• Attic insulation</a:t>
                      </a:r>
                    </a:p>
                    <a:p>
                      <a:pPr marL="0" marR="0" lvl="0" indent="0" algn="l" defTabSz="914400" rtl="0" eaLnBrk="0" fontAlgn="base" latinLnBrk="0" hangingPunct="0">
                        <a:lnSpc>
                          <a:spcPct val="100000"/>
                        </a:lnSpc>
                        <a:spcBef>
                          <a:spcPts val="600"/>
                        </a:spcBef>
                        <a:spcAft>
                          <a:spcPts val="600"/>
                        </a:spcAft>
                        <a:buClr>
                          <a:schemeClr val="tx1"/>
                        </a:buClr>
                        <a:buSzTx/>
                        <a:buFontTx/>
                        <a:buNone/>
                        <a:tabLst/>
                      </a:pPr>
                      <a:r>
                        <a:rPr kumimoji="0" lang="en-US" sz="1600" b="0" i="0" u="none" strike="noStrike" cap="none" normalizeH="0" baseline="0" dirty="0" smtClean="0">
                          <a:ln>
                            <a:noFill/>
                          </a:ln>
                          <a:solidFill>
                            <a:schemeClr val="tx1"/>
                          </a:solidFill>
                          <a:effectLst/>
                          <a:latin typeface="Arial" charset="0"/>
                          <a:ea typeface="ＭＳ Ｐゴシック" charset="-128"/>
                        </a:rPr>
                        <a:t>• High-density wall insulation</a:t>
                      </a:r>
                    </a:p>
                    <a:p>
                      <a:pPr marL="0" marR="0" lvl="0" indent="0" algn="l" defTabSz="914400" rtl="0" eaLnBrk="0" fontAlgn="base" latinLnBrk="0" hangingPunct="0">
                        <a:lnSpc>
                          <a:spcPct val="100000"/>
                        </a:lnSpc>
                        <a:spcBef>
                          <a:spcPts val="600"/>
                        </a:spcBef>
                        <a:spcAft>
                          <a:spcPts val="600"/>
                        </a:spcAft>
                        <a:buClr>
                          <a:schemeClr val="tx1"/>
                        </a:buClr>
                        <a:buSzTx/>
                        <a:buFontTx/>
                        <a:buNone/>
                        <a:tabLst/>
                      </a:pPr>
                      <a:r>
                        <a:rPr kumimoji="0" lang="en-US" sz="1600" b="0" i="0" u="none" strike="noStrike" cap="none" normalizeH="0" baseline="0" dirty="0" smtClean="0">
                          <a:ln>
                            <a:noFill/>
                          </a:ln>
                          <a:solidFill>
                            <a:schemeClr val="tx1"/>
                          </a:solidFill>
                          <a:effectLst/>
                          <a:latin typeface="Arial" charset="0"/>
                          <a:ea typeface="ＭＳ Ｐゴシック" charset="-128"/>
                        </a:rPr>
                        <a:t>• Heating safety and efficiency </a:t>
                      </a:r>
                      <a:br>
                        <a:rPr kumimoji="0" lang="en-US" sz="1600" b="0" i="0" u="none" strike="noStrike" cap="none" normalizeH="0" baseline="0" dirty="0" smtClean="0">
                          <a:ln>
                            <a:noFill/>
                          </a:ln>
                          <a:solidFill>
                            <a:schemeClr val="tx1"/>
                          </a:solidFill>
                          <a:effectLst/>
                          <a:latin typeface="Arial" charset="0"/>
                          <a:ea typeface="ＭＳ Ｐゴシック" charset="-128"/>
                        </a:rPr>
                      </a:br>
                      <a:r>
                        <a:rPr kumimoji="0" lang="en-US" sz="1600" b="0" i="0" u="none" strike="noStrike" cap="none" normalizeH="0" baseline="0" dirty="0" smtClean="0">
                          <a:ln>
                            <a:noFill/>
                          </a:ln>
                          <a:solidFill>
                            <a:schemeClr val="tx1"/>
                          </a:solidFill>
                          <a:effectLst/>
                          <a:latin typeface="Arial" charset="0"/>
                          <a:ea typeface="ＭＳ Ｐゴシック" charset="-128"/>
                        </a:rPr>
                        <a:t>  improvements</a:t>
                      </a:r>
                    </a:p>
                  </a:txBody>
                  <a:tcPr horzOverflow="overflow">
                    <a:lnL w="3175" cap="flat" cmpd="sng" algn="ctr">
                      <a:solidFill>
                        <a:srgbClr val="808080"/>
                      </a:solidFill>
                      <a:prstDash val="solid"/>
                      <a:round/>
                      <a:headEnd type="none" w="med" len="med"/>
                      <a:tailEnd type="none" w="med" len="med"/>
                    </a:lnL>
                    <a:lnR w="3175" cap="flat" cmpd="sng" algn="ctr">
                      <a:solidFill>
                        <a:srgbClr val="808080"/>
                      </a:solidFill>
                      <a:prstDash val="solid"/>
                      <a:round/>
                      <a:headEnd type="none" w="med" len="med"/>
                      <a:tailEnd type="none" w="med" len="med"/>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ts val="600"/>
                        </a:spcBef>
                        <a:spcAft>
                          <a:spcPts val="600"/>
                        </a:spcAft>
                        <a:buClr>
                          <a:schemeClr val="tx1"/>
                        </a:buClr>
                        <a:buSzTx/>
                        <a:buFontTx/>
                        <a:buNone/>
                        <a:tabLst/>
                      </a:pPr>
                      <a:r>
                        <a:rPr kumimoji="0" lang="en-US" sz="1600" b="0" i="0" u="none" strike="noStrike" cap="none" normalizeH="0" baseline="0" dirty="0" smtClean="0">
                          <a:ln>
                            <a:noFill/>
                          </a:ln>
                          <a:solidFill>
                            <a:schemeClr val="tx1"/>
                          </a:solidFill>
                          <a:effectLst/>
                          <a:latin typeface="Arial" charset="0"/>
                          <a:ea typeface="ＭＳ Ｐゴシック" charset="-128"/>
                        </a:rPr>
                        <a:t>Single family – Site built…………</a:t>
                      </a:r>
                      <a:r>
                        <a:rPr kumimoji="0" lang="en-US" sz="1600" b="1" i="0" u="none" strike="noStrike" cap="none" normalizeH="0" baseline="0" dirty="0" smtClean="0">
                          <a:ln>
                            <a:noFill/>
                          </a:ln>
                          <a:solidFill>
                            <a:schemeClr val="tx1"/>
                          </a:solidFill>
                          <a:effectLst/>
                          <a:latin typeface="Arial" charset="0"/>
                          <a:ea typeface="ＭＳ Ｐゴシック" charset="-128"/>
                        </a:rPr>
                        <a:t>24%</a:t>
                      </a:r>
                    </a:p>
                    <a:p>
                      <a:pPr marL="0" marR="0" lvl="0" indent="0" algn="l" defTabSz="1081088" rtl="0" eaLnBrk="0" fontAlgn="base" latinLnBrk="0" hangingPunct="0">
                        <a:lnSpc>
                          <a:spcPct val="100000"/>
                        </a:lnSpc>
                        <a:spcBef>
                          <a:spcPts val="600"/>
                        </a:spcBef>
                        <a:spcAft>
                          <a:spcPts val="600"/>
                        </a:spcAft>
                        <a:buClr>
                          <a:schemeClr val="tx1"/>
                        </a:buClr>
                        <a:buSzTx/>
                        <a:buFontTx/>
                        <a:buNone/>
                        <a:tabLst/>
                      </a:pPr>
                      <a:r>
                        <a:rPr kumimoji="0" lang="en-US" sz="1600" b="0" i="0" u="none" strike="noStrike" cap="none" normalizeH="0" baseline="0" dirty="0" smtClean="0">
                          <a:ln>
                            <a:noFill/>
                          </a:ln>
                          <a:solidFill>
                            <a:schemeClr val="tx1"/>
                          </a:solidFill>
                          <a:effectLst/>
                          <a:latin typeface="Arial" charset="0"/>
                          <a:ea typeface="ＭＳ Ｐゴシック" charset="-128"/>
                        </a:rPr>
                        <a:t>Mobile homes…………………….</a:t>
                      </a:r>
                      <a:r>
                        <a:rPr kumimoji="0" lang="en-US" sz="1600" b="1" i="0" u="none" strike="noStrike" cap="none" normalizeH="0" baseline="0" dirty="0" smtClean="0">
                          <a:ln>
                            <a:noFill/>
                          </a:ln>
                          <a:solidFill>
                            <a:schemeClr val="tx1"/>
                          </a:solidFill>
                          <a:effectLst/>
                          <a:latin typeface="Arial" charset="0"/>
                          <a:ea typeface="ＭＳ Ｐゴシック" charset="-128"/>
                        </a:rPr>
                        <a:t>17%</a:t>
                      </a:r>
                    </a:p>
                  </a:txBody>
                  <a:tcPr horzOverflow="overflow">
                    <a:lnL w="3175" cap="flat" cmpd="sng" algn="ctr">
                      <a:solidFill>
                        <a:srgbClr val="808080"/>
                      </a:solidFill>
                      <a:prstDash val="solid"/>
                      <a:round/>
                      <a:headEnd type="none" w="med" len="med"/>
                      <a:tailEnd type="none" w="med" len="med"/>
                    </a:lnL>
                    <a:lnR w="3175" cap="flat" cmpd="sng" algn="ctr">
                      <a:solidFill>
                        <a:srgbClr val="808080"/>
                      </a:solidFill>
                      <a:prstDash val="solid"/>
                      <a:round/>
                      <a:headEnd type="none" w="med" len="med"/>
                      <a:tailEnd type="none" w="med" len="med"/>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600"/>
                        </a:spcBef>
                        <a:spcAft>
                          <a:spcPts val="600"/>
                        </a:spcAft>
                        <a:buClr>
                          <a:schemeClr val="tx1"/>
                        </a:buClr>
                        <a:buSzTx/>
                        <a:buFontTx/>
                        <a:buNone/>
                        <a:tabLst/>
                      </a:pPr>
                      <a:r>
                        <a:rPr kumimoji="0" lang="en-US" sz="1600" b="1" i="0" u="none" strike="noStrike" cap="none" normalizeH="0" baseline="0" dirty="0" smtClean="0">
                          <a:ln>
                            <a:noFill/>
                          </a:ln>
                          <a:solidFill>
                            <a:schemeClr val="tx1"/>
                          </a:solidFill>
                          <a:effectLst/>
                          <a:latin typeface="Arial" charset="0"/>
                          <a:ea typeface="ＭＳ Ｐゴシック" charset="-128"/>
                        </a:rPr>
                        <a:t>10</a:t>
                      </a:r>
                      <a:r>
                        <a:rPr kumimoji="0" lang="en-US" sz="1600" b="0" i="0" u="none" strike="noStrike" cap="none" normalizeH="0" baseline="0" dirty="0" smtClean="0">
                          <a:ln>
                            <a:noFill/>
                          </a:ln>
                          <a:solidFill>
                            <a:schemeClr val="tx1"/>
                          </a:solidFill>
                          <a:effectLst/>
                          <a:latin typeface="Arial" charset="0"/>
                          <a:ea typeface="ＭＳ Ｐゴシック" charset="-128"/>
                        </a:rPr>
                        <a:t> years</a:t>
                      </a:r>
                    </a:p>
                    <a:p>
                      <a:pPr marL="0" marR="0" lvl="0" indent="0" algn="ctr" defTabSz="914400" rtl="0" eaLnBrk="0" fontAlgn="base" latinLnBrk="0" hangingPunct="0">
                        <a:lnSpc>
                          <a:spcPct val="100000"/>
                        </a:lnSpc>
                        <a:spcBef>
                          <a:spcPts val="600"/>
                        </a:spcBef>
                        <a:spcAft>
                          <a:spcPts val="600"/>
                        </a:spcAft>
                        <a:buClr>
                          <a:schemeClr val="tx1"/>
                        </a:buClr>
                        <a:buSzTx/>
                        <a:buFontTx/>
                        <a:buNone/>
                        <a:tabLst/>
                      </a:pPr>
                      <a:r>
                        <a:rPr kumimoji="0" lang="en-US" sz="1600" b="1" i="0" u="none" strike="noStrike" cap="none" normalizeH="0" baseline="0" dirty="0" smtClean="0">
                          <a:ln>
                            <a:noFill/>
                          </a:ln>
                          <a:solidFill>
                            <a:schemeClr val="tx1"/>
                          </a:solidFill>
                          <a:effectLst/>
                          <a:latin typeface="Arial" charset="0"/>
                          <a:ea typeface="ＭＳ Ｐゴシック" charset="-128"/>
                        </a:rPr>
                        <a:t>17</a:t>
                      </a:r>
                      <a:r>
                        <a:rPr kumimoji="0" lang="en-US" sz="1600" b="0" i="0" u="none" strike="noStrike" cap="none" normalizeH="0" baseline="0" dirty="0" smtClean="0">
                          <a:ln>
                            <a:noFill/>
                          </a:ln>
                          <a:solidFill>
                            <a:schemeClr val="tx1"/>
                          </a:solidFill>
                          <a:effectLst/>
                          <a:latin typeface="Arial" charset="0"/>
                          <a:ea typeface="ＭＳ Ｐゴシック" charset="-128"/>
                        </a:rPr>
                        <a:t> years</a:t>
                      </a:r>
                    </a:p>
                  </a:txBody>
                  <a:tcPr horzOverflow="overflow">
                    <a:lnL w="3175" cap="flat" cmpd="sng" algn="ctr">
                      <a:solidFill>
                        <a:srgbClr val="808080"/>
                      </a:solidFill>
                      <a:prstDash val="solid"/>
                      <a:round/>
                      <a:headEnd type="none" w="med" len="med"/>
                      <a:tailEnd type="none" w="med" len="med"/>
                    </a:lnL>
                    <a:lnR w="3175" cap="flat" cmpd="sng" algn="ctr">
                      <a:solidFill>
                        <a:srgbClr val="808080"/>
                      </a:solidFill>
                      <a:prstDash val="solid"/>
                      <a:round/>
                      <a:headEnd type="none" w="med" len="med"/>
                      <a:tailEnd type="none" w="med" len="med"/>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noFill/>
                  </a:tcPr>
                </a:tc>
              </a:tr>
            </a:tbl>
          </a:graphicData>
        </a:graphic>
      </p:graphicFrame>
      <p:sp>
        <p:nvSpPr>
          <p:cNvPr id="6" name="Title 5"/>
          <p:cNvSpPr txBox="1">
            <a:spLocks/>
          </p:cNvSpPr>
          <p:nvPr/>
        </p:nvSpPr>
        <p:spPr bwMode="auto">
          <a:xfrm>
            <a:off x="457200" y="895350"/>
            <a:ext cx="6324600" cy="228600"/>
          </a:xfrm>
          <a:prstGeom prst="rect">
            <a:avLst/>
          </a:prstGeom>
          <a:noFill/>
          <a:ln w="9525">
            <a:noFill/>
            <a:miter lim="800000"/>
            <a:headEnd/>
            <a:tailEnd/>
          </a:ln>
        </p:spPr>
        <p:txBody>
          <a:bodyPr lIns="0" tIns="0" rIns="0" bIns="0" anchor="ctr"/>
          <a:lstStyle/>
          <a:p>
            <a:pPr eaLnBrk="0" hangingPunct="0"/>
            <a:r>
              <a:rPr lang="en-US" sz="1200" cap="all" dirty="0" smtClean="0">
                <a:solidFill>
                  <a:schemeClr val="bg1"/>
                </a:solidFill>
              </a:rPr>
              <a:t>Introduction to weatherization for auditors</a:t>
            </a:r>
            <a:endParaRPr lang="en-US" sz="1200" cap="all" dirty="0">
              <a:solidFill>
                <a:schemeClr val="bg1"/>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5251" name="Rectangle 3"/>
          <p:cNvSpPr>
            <a:spLocks noGrp="1" noRot="1" noChangeArrowheads="1"/>
          </p:cNvSpPr>
          <p:nvPr>
            <p:ph idx="1"/>
          </p:nvPr>
        </p:nvSpPr>
        <p:spPr>
          <a:xfrm>
            <a:off x="457200" y="1600200"/>
            <a:ext cx="8382000" cy="4800600"/>
          </a:xfrm>
        </p:spPr>
        <p:txBody>
          <a:bodyPr/>
          <a:lstStyle/>
          <a:p>
            <a:pPr marL="463550" indent="-296863" eaLnBrk="1" hangingPunct="1">
              <a:defRPr/>
            </a:pPr>
            <a:r>
              <a:rPr lang="en-US" dirty="0" smtClean="0">
                <a:solidFill>
                  <a:schemeClr val="tx1"/>
                </a:solidFill>
                <a:ea typeface="ＭＳ Ｐゴシック" charset="-128"/>
              </a:rPr>
              <a:t>Save energy and money for the client</a:t>
            </a:r>
          </a:p>
          <a:p>
            <a:pPr marL="463550" indent="-296863" eaLnBrk="1" hangingPunct="1">
              <a:defRPr/>
            </a:pPr>
            <a:r>
              <a:rPr lang="en-US" dirty="0" smtClean="0">
                <a:solidFill>
                  <a:schemeClr val="tx1"/>
                </a:solidFill>
                <a:ea typeface="ＭＳ Ｐゴシック" charset="-128"/>
              </a:rPr>
              <a:t>Improve indoor air quality</a:t>
            </a:r>
          </a:p>
          <a:p>
            <a:pPr marL="463550" indent="-296863" eaLnBrk="1" hangingPunct="1">
              <a:defRPr/>
            </a:pPr>
            <a:r>
              <a:rPr lang="en-US" dirty="0" smtClean="0">
                <a:solidFill>
                  <a:schemeClr val="tx1"/>
                </a:solidFill>
                <a:ea typeface="ＭＳ Ｐゴシック" charset="-128"/>
              </a:rPr>
              <a:t>Promote building durability</a:t>
            </a:r>
          </a:p>
          <a:p>
            <a:pPr marL="463550" indent="-296863" eaLnBrk="1" hangingPunct="1">
              <a:defRPr/>
            </a:pPr>
            <a:r>
              <a:rPr lang="en-US" dirty="0" smtClean="0">
                <a:solidFill>
                  <a:schemeClr val="tx1"/>
                </a:solidFill>
                <a:ea typeface="ＭＳ Ｐゴシック" charset="-128"/>
              </a:rPr>
              <a:t>Increase comfort</a:t>
            </a:r>
          </a:p>
          <a:p>
            <a:pPr marL="338138" indent="-338138" eaLnBrk="1" hangingPunct="1">
              <a:defRPr/>
            </a:pPr>
            <a:endParaRPr lang="en-US" sz="3600" dirty="0" smtClean="0">
              <a:ea typeface="ＭＳ Ｐゴシック" charset="-128"/>
            </a:endParaRPr>
          </a:p>
          <a:p>
            <a:pPr marL="338138" indent="-338138" algn="ctr" eaLnBrk="1" hangingPunct="1">
              <a:buFontTx/>
              <a:buNone/>
              <a:defRPr/>
            </a:pPr>
            <a:r>
              <a:rPr lang="en-US" b="1" dirty="0" smtClean="0">
                <a:solidFill>
                  <a:schemeClr val="tx1"/>
                </a:solidFill>
                <a:ea typeface="ＭＳ Ｐゴシック" charset="-128"/>
              </a:rPr>
              <a:t>Powerful tool for informed decisions</a:t>
            </a:r>
          </a:p>
          <a:p>
            <a:pPr marL="338138" indent="-338138" algn="ctr" eaLnBrk="1" hangingPunct="1">
              <a:buFontTx/>
              <a:buNone/>
              <a:defRPr/>
            </a:pPr>
            <a:r>
              <a:rPr lang="en-US" b="1" dirty="0" smtClean="0">
                <a:solidFill>
                  <a:srgbClr val="000066"/>
                </a:solidFill>
                <a:ea typeface="ＭＳ Ｐゴシック" charset="-128"/>
              </a:rPr>
              <a:t>It’s a “Win-Win” </a:t>
            </a:r>
            <a:r>
              <a:rPr lang="en-US" b="1" i="1" dirty="0" smtClean="0">
                <a:solidFill>
                  <a:srgbClr val="000066"/>
                </a:solidFill>
                <a:ea typeface="ＭＳ Ｐゴシック" charset="-128"/>
              </a:rPr>
              <a:t>(except for the energy vendors!)</a:t>
            </a:r>
          </a:p>
          <a:p>
            <a:pPr marL="338138" indent="-338138" algn="ctr" eaLnBrk="1" hangingPunct="1">
              <a:buFont typeface="Wingdings" charset="2"/>
              <a:buNone/>
              <a:defRPr/>
            </a:pPr>
            <a:endParaRPr lang="en-US" sz="3600" dirty="0" smtClean="0">
              <a:solidFill>
                <a:srgbClr val="FF0000"/>
              </a:solidFill>
              <a:ea typeface="ＭＳ Ｐゴシック" charset="-128"/>
            </a:endParaRPr>
          </a:p>
        </p:txBody>
      </p:sp>
      <p:sp>
        <p:nvSpPr>
          <p:cNvPr id="1205250" name="Rectangle 2"/>
          <p:cNvSpPr>
            <a:spLocks noGrp="1" noRot="1" noChangeArrowheads="1"/>
          </p:cNvSpPr>
          <p:nvPr>
            <p:ph type="title"/>
          </p:nvPr>
        </p:nvSpPr>
        <p:spPr/>
        <p:txBody>
          <a:bodyPr/>
          <a:lstStyle/>
          <a:p>
            <a:pPr eaLnBrk="1" hangingPunct="1">
              <a:defRPr/>
            </a:pPr>
            <a:r>
              <a:rPr lang="en-US" dirty="0">
                <a:ea typeface="ＭＳ Ｐゴシック" charset="-128"/>
                <a:cs typeface="ＭＳ Ｐゴシック" charset="-128"/>
              </a:rPr>
              <a:t>Why </a:t>
            </a:r>
            <a:r>
              <a:rPr lang="en-US" dirty="0" smtClean="0">
                <a:ea typeface="ＭＳ Ｐゴシック" charset="-128"/>
                <a:cs typeface="ＭＳ Ｐゴシック" charset="-128"/>
              </a:rPr>
              <a:t>Do </a:t>
            </a:r>
            <a:r>
              <a:rPr lang="en-US" dirty="0">
                <a:ea typeface="ＭＳ Ｐゴシック" charset="-128"/>
                <a:cs typeface="ＭＳ Ｐゴシック" charset="-128"/>
              </a:rPr>
              <a:t>an </a:t>
            </a:r>
            <a:r>
              <a:rPr lang="en-US" dirty="0" smtClean="0">
                <a:ea typeface="ＭＳ Ｐゴシック" charset="-128"/>
                <a:cs typeface="ＭＳ Ｐゴシック" charset="-128"/>
              </a:rPr>
              <a:t>Energy Audit</a:t>
            </a:r>
            <a:r>
              <a:rPr lang="en-US" dirty="0">
                <a:ea typeface="ＭＳ Ｐゴシック" charset="-128"/>
                <a:cs typeface="ＭＳ Ｐゴシック" charset="-128"/>
              </a:rPr>
              <a:t>?</a:t>
            </a:r>
          </a:p>
        </p:txBody>
      </p:sp>
      <p:sp>
        <p:nvSpPr>
          <p:cNvPr id="6" name="Title 5"/>
          <p:cNvSpPr txBox="1">
            <a:spLocks/>
          </p:cNvSpPr>
          <p:nvPr/>
        </p:nvSpPr>
        <p:spPr bwMode="auto">
          <a:xfrm>
            <a:off x="381000" y="895350"/>
            <a:ext cx="6324600" cy="228600"/>
          </a:xfrm>
          <a:prstGeom prst="rect">
            <a:avLst/>
          </a:prstGeom>
          <a:noFill/>
          <a:ln w="9525">
            <a:noFill/>
            <a:miter lim="800000"/>
            <a:headEnd/>
            <a:tailEnd/>
          </a:ln>
        </p:spPr>
        <p:txBody>
          <a:bodyPr lIns="0" tIns="0" rIns="0" bIns="0" anchor="ctr"/>
          <a:lstStyle/>
          <a:p>
            <a:pPr eaLnBrk="0" hangingPunct="0"/>
            <a:r>
              <a:rPr lang="en-US" sz="1200" cap="all" dirty="0" smtClean="0">
                <a:solidFill>
                  <a:schemeClr val="bg1"/>
                </a:solidFill>
              </a:rPr>
              <a:t>Introduction to weatherization for auditors</a:t>
            </a:r>
            <a:endParaRPr lang="en-US" sz="1200" cap="all" dirty="0">
              <a:solidFill>
                <a:schemeClr val="bg1"/>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76200"/>
            <a:ext cx="6553200" cy="762000"/>
          </a:xfrm>
        </p:spPr>
        <p:txBody>
          <a:bodyPr/>
          <a:lstStyle/>
          <a:p>
            <a:pPr eaLnBrk="1" hangingPunct="1">
              <a:defRPr/>
            </a:pPr>
            <a:r>
              <a:rPr lang="en-US" dirty="0" smtClean="0">
                <a:ea typeface="ＭＳ Ｐゴシック" pitchFamily="-109" charset="-128"/>
              </a:rPr>
              <a:t>Save Energy</a:t>
            </a:r>
          </a:p>
        </p:txBody>
      </p:sp>
      <p:sp>
        <p:nvSpPr>
          <p:cNvPr id="30722" name="Rectangle 3"/>
          <p:cNvSpPr>
            <a:spLocks noGrp="1" noRot="1" noChangeArrowheads="1"/>
          </p:cNvSpPr>
          <p:nvPr>
            <p:ph type="body" sz="half" idx="1"/>
          </p:nvPr>
        </p:nvSpPr>
        <p:spPr>
          <a:xfrm>
            <a:off x="304800" y="1600200"/>
            <a:ext cx="4267200" cy="3962400"/>
          </a:xfrm>
        </p:spPr>
        <p:txBody>
          <a:bodyPr>
            <a:normAutofit lnSpcReduction="10000"/>
          </a:bodyPr>
          <a:lstStyle/>
          <a:p>
            <a:pPr marL="463550" indent="-296863" eaLnBrk="1" hangingPunct="1">
              <a:lnSpc>
                <a:spcPct val="110000"/>
              </a:lnSpc>
              <a:spcAft>
                <a:spcPts val="600"/>
              </a:spcAft>
            </a:pPr>
            <a:r>
              <a:rPr lang="en-US" sz="2400" dirty="0" smtClean="0">
                <a:solidFill>
                  <a:schemeClr val="tx1"/>
                </a:solidFill>
                <a:ea typeface="ＭＳ Ｐゴシック" charset="-128"/>
              </a:rPr>
              <a:t>Almost 40% of energy used in the U.S. goes to power commercial and residential buildings.</a:t>
            </a:r>
          </a:p>
          <a:p>
            <a:pPr marL="463550" indent="-296863" eaLnBrk="1" hangingPunct="1">
              <a:lnSpc>
                <a:spcPct val="110000"/>
              </a:lnSpc>
              <a:spcAft>
                <a:spcPts val="600"/>
              </a:spcAft>
            </a:pPr>
            <a:r>
              <a:rPr lang="en-US" sz="2400" dirty="0" smtClean="0">
                <a:solidFill>
                  <a:schemeClr val="tx1"/>
                </a:solidFill>
                <a:ea typeface="ＭＳ Ｐゴシック" charset="-128"/>
              </a:rPr>
              <a:t>Half of that (20% U.S. energy) is for space heating and cooling.</a:t>
            </a:r>
          </a:p>
          <a:p>
            <a:pPr marL="463550" indent="-296863" eaLnBrk="1" hangingPunct="1">
              <a:lnSpc>
                <a:spcPct val="110000"/>
              </a:lnSpc>
              <a:spcAft>
                <a:spcPts val="600"/>
              </a:spcAft>
            </a:pPr>
            <a:r>
              <a:rPr lang="en-US" sz="2400" dirty="0" smtClean="0">
                <a:solidFill>
                  <a:schemeClr val="tx1"/>
                </a:solidFill>
                <a:ea typeface="ＭＳ Ｐゴシック" charset="-128"/>
              </a:rPr>
              <a:t>Half of </a:t>
            </a:r>
            <a:r>
              <a:rPr lang="en-US" sz="2400" b="1" i="1" dirty="0" smtClean="0">
                <a:solidFill>
                  <a:schemeClr val="tx1"/>
                </a:solidFill>
                <a:ea typeface="ＭＳ Ｐゴシック" charset="-128"/>
              </a:rPr>
              <a:t>that </a:t>
            </a:r>
            <a:r>
              <a:rPr lang="en-US" sz="2400" dirty="0" smtClean="0">
                <a:solidFill>
                  <a:schemeClr val="tx1"/>
                </a:solidFill>
                <a:ea typeface="ＭＳ Ｐゴシック" charset="-128"/>
              </a:rPr>
              <a:t>(heating and cooling energy) is wasted.</a:t>
            </a:r>
          </a:p>
        </p:txBody>
      </p:sp>
      <p:sp>
        <p:nvSpPr>
          <p:cNvPr id="30725" name="Rectangle 3"/>
          <p:cNvSpPr txBox="1">
            <a:spLocks noRot="1" noChangeArrowheads="1"/>
          </p:cNvSpPr>
          <p:nvPr/>
        </p:nvSpPr>
        <p:spPr bwMode="auto">
          <a:xfrm>
            <a:off x="533400" y="5867400"/>
            <a:ext cx="7543800" cy="609600"/>
          </a:xfrm>
          <a:prstGeom prst="rect">
            <a:avLst/>
          </a:prstGeom>
          <a:noFill/>
          <a:ln w="9525">
            <a:noFill/>
            <a:miter lim="800000"/>
            <a:headEnd/>
            <a:tailEnd/>
          </a:ln>
        </p:spPr>
        <p:txBody>
          <a:bodyPr lIns="0" tIns="0" rIns="0" bIns="0"/>
          <a:lstStyle/>
          <a:p>
            <a:pPr marL="347472" indent="-347472">
              <a:spcBef>
                <a:spcPts val="600"/>
              </a:spcBef>
              <a:spcAft>
                <a:spcPts val="600"/>
              </a:spcAft>
            </a:pPr>
            <a:r>
              <a:rPr lang="en-US" sz="2600" dirty="0">
                <a:solidFill>
                  <a:srgbClr val="000066"/>
                </a:solidFill>
              </a:rPr>
              <a:t>A 5 Quad savings opportunity!</a:t>
            </a:r>
          </a:p>
        </p:txBody>
      </p:sp>
      <p:grpSp>
        <p:nvGrpSpPr>
          <p:cNvPr id="30727" name="Group 22" descr="Pie chart displaying energy usage in buildings: both commercial and residential."/>
          <p:cNvGrpSpPr>
            <a:grpSpLocks/>
          </p:cNvGrpSpPr>
          <p:nvPr/>
        </p:nvGrpSpPr>
        <p:grpSpPr bwMode="auto">
          <a:xfrm>
            <a:off x="4267200" y="1676400"/>
            <a:ext cx="3657600" cy="3657600"/>
            <a:chOff x="4191000" y="1600200"/>
            <a:chExt cx="3657600" cy="3657600"/>
          </a:xfrm>
        </p:grpSpPr>
        <p:pic>
          <p:nvPicPr>
            <p:cNvPr id="30729" name="Picture 8" descr="Pie Chart showing the use of Energy in America including transporation, industry, commercial buildings, and residential buildings"/>
            <p:cNvPicPr>
              <a:picLocks noChangeAspect="1"/>
            </p:cNvPicPr>
            <p:nvPr/>
          </p:nvPicPr>
          <p:blipFill>
            <a:blip r:embed="rId3" cstate="print"/>
            <a:srcRect/>
            <a:stretch>
              <a:fillRect/>
            </a:stretch>
          </p:blipFill>
          <p:spPr bwMode="auto">
            <a:xfrm>
              <a:off x="4191000" y="1600200"/>
              <a:ext cx="3531742" cy="3657600"/>
            </a:xfrm>
            <a:prstGeom prst="rect">
              <a:avLst/>
            </a:prstGeom>
            <a:noFill/>
            <a:ln w="9525">
              <a:noFill/>
              <a:miter lim="800000"/>
              <a:headEnd/>
              <a:tailEnd/>
            </a:ln>
          </p:spPr>
        </p:pic>
        <p:sp>
          <p:nvSpPr>
            <p:cNvPr id="30731" name="TextBox 14"/>
            <p:cNvSpPr txBox="1">
              <a:spLocks noChangeArrowheads="1"/>
            </p:cNvSpPr>
            <p:nvPr/>
          </p:nvSpPr>
          <p:spPr bwMode="auto">
            <a:xfrm>
              <a:off x="6324600" y="2057400"/>
              <a:ext cx="685800" cy="369332"/>
            </a:xfrm>
            <a:prstGeom prst="rect">
              <a:avLst/>
            </a:prstGeom>
            <a:noFill/>
            <a:ln w="9525">
              <a:noFill/>
              <a:miter lim="800000"/>
              <a:headEnd/>
              <a:tailEnd/>
            </a:ln>
          </p:spPr>
          <p:txBody>
            <a:bodyPr>
              <a:spAutoFit/>
            </a:bodyPr>
            <a:lstStyle/>
            <a:p>
              <a:r>
                <a:rPr lang="en-US" b="1" dirty="0">
                  <a:solidFill>
                    <a:srgbClr val="FFFFFF"/>
                  </a:solidFill>
                </a:rPr>
                <a:t>21%</a:t>
              </a:r>
            </a:p>
          </p:txBody>
        </p:sp>
        <p:sp>
          <p:nvSpPr>
            <p:cNvPr id="30732" name="TextBox 14"/>
            <p:cNvSpPr txBox="1">
              <a:spLocks noChangeArrowheads="1"/>
            </p:cNvSpPr>
            <p:nvPr/>
          </p:nvSpPr>
          <p:spPr bwMode="auto">
            <a:xfrm>
              <a:off x="5943600" y="3352800"/>
              <a:ext cx="1905000" cy="523220"/>
            </a:xfrm>
            <a:prstGeom prst="rect">
              <a:avLst/>
            </a:prstGeom>
            <a:noFill/>
            <a:ln w="9525">
              <a:noFill/>
              <a:miter lim="800000"/>
              <a:headEnd/>
              <a:tailEnd/>
            </a:ln>
          </p:spPr>
          <p:txBody>
            <a:bodyPr>
              <a:spAutoFit/>
            </a:bodyPr>
            <a:lstStyle/>
            <a:p>
              <a:pPr algn="ctr"/>
              <a:r>
                <a:rPr lang="en-US" sz="1400" dirty="0">
                  <a:solidFill>
                    <a:srgbClr val="FFFFFF"/>
                  </a:solidFill>
                </a:rPr>
                <a:t>Buildings – Commercial</a:t>
              </a:r>
            </a:p>
          </p:txBody>
        </p:sp>
        <p:sp>
          <p:nvSpPr>
            <p:cNvPr id="30733" name="TextBox 16"/>
            <p:cNvSpPr txBox="1">
              <a:spLocks noChangeArrowheads="1"/>
            </p:cNvSpPr>
            <p:nvPr/>
          </p:nvSpPr>
          <p:spPr bwMode="auto">
            <a:xfrm>
              <a:off x="6553200" y="3810000"/>
              <a:ext cx="685800" cy="369332"/>
            </a:xfrm>
            <a:prstGeom prst="rect">
              <a:avLst/>
            </a:prstGeom>
            <a:noFill/>
            <a:ln w="9525">
              <a:noFill/>
              <a:miter lim="800000"/>
              <a:headEnd/>
              <a:tailEnd/>
            </a:ln>
          </p:spPr>
          <p:txBody>
            <a:bodyPr>
              <a:spAutoFit/>
            </a:bodyPr>
            <a:lstStyle/>
            <a:p>
              <a:pPr algn="ctr"/>
              <a:r>
                <a:rPr lang="en-US" b="1">
                  <a:solidFill>
                    <a:srgbClr val="FFFFFF"/>
                  </a:solidFill>
                </a:rPr>
                <a:t>18%</a:t>
              </a:r>
            </a:p>
          </p:txBody>
        </p:sp>
        <p:sp>
          <p:nvSpPr>
            <p:cNvPr id="30734" name="TextBox 14"/>
            <p:cNvSpPr txBox="1">
              <a:spLocks noChangeArrowheads="1"/>
            </p:cNvSpPr>
            <p:nvPr/>
          </p:nvSpPr>
          <p:spPr bwMode="auto">
            <a:xfrm>
              <a:off x="4648200" y="4419600"/>
              <a:ext cx="1905000" cy="338554"/>
            </a:xfrm>
            <a:prstGeom prst="rect">
              <a:avLst/>
            </a:prstGeom>
            <a:noFill/>
            <a:ln w="9525">
              <a:noFill/>
              <a:miter lim="800000"/>
              <a:headEnd/>
              <a:tailEnd/>
            </a:ln>
          </p:spPr>
          <p:txBody>
            <a:bodyPr>
              <a:spAutoFit/>
            </a:bodyPr>
            <a:lstStyle/>
            <a:p>
              <a:pPr algn="ctr"/>
              <a:r>
                <a:rPr lang="en-US" sz="1600">
                  <a:solidFill>
                    <a:schemeClr val="bg1"/>
                  </a:solidFill>
                </a:rPr>
                <a:t>Industry</a:t>
              </a:r>
            </a:p>
          </p:txBody>
        </p:sp>
        <p:sp>
          <p:nvSpPr>
            <p:cNvPr id="30735" name="TextBox 18"/>
            <p:cNvSpPr txBox="1">
              <a:spLocks noChangeArrowheads="1"/>
            </p:cNvSpPr>
            <p:nvPr/>
          </p:nvSpPr>
          <p:spPr bwMode="auto">
            <a:xfrm>
              <a:off x="5257800" y="4114800"/>
              <a:ext cx="685800" cy="369332"/>
            </a:xfrm>
            <a:prstGeom prst="rect">
              <a:avLst/>
            </a:prstGeom>
            <a:noFill/>
            <a:ln w="9525">
              <a:noFill/>
              <a:miter lim="800000"/>
              <a:headEnd/>
              <a:tailEnd/>
            </a:ln>
          </p:spPr>
          <p:txBody>
            <a:bodyPr>
              <a:spAutoFit/>
            </a:bodyPr>
            <a:lstStyle/>
            <a:p>
              <a:pPr algn="ctr"/>
              <a:r>
                <a:rPr lang="en-US" b="1">
                  <a:solidFill>
                    <a:srgbClr val="FFFFFF"/>
                  </a:solidFill>
                </a:rPr>
                <a:t>33%</a:t>
              </a:r>
            </a:p>
          </p:txBody>
        </p:sp>
        <p:sp>
          <p:nvSpPr>
            <p:cNvPr id="30736" name="TextBox 14"/>
            <p:cNvSpPr txBox="1">
              <a:spLocks noChangeArrowheads="1"/>
            </p:cNvSpPr>
            <p:nvPr/>
          </p:nvSpPr>
          <p:spPr bwMode="auto">
            <a:xfrm>
              <a:off x="4191000" y="2895600"/>
              <a:ext cx="1905000" cy="338554"/>
            </a:xfrm>
            <a:prstGeom prst="rect">
              <a:avLst/>
            </a:prstGeom>
            <a:noFill/>
            <a:ln w="9525">
              <a:noFill/>
              <a:miter lim="800000"/>
              <a:headEnd/>
              <a:tailEnd/>
            </a:ln>
          </p:spPr>
          <p:txBody>
            <a:bodyPr>
              <a:spAutoFit/>
            </a:bodyPr>
            <a:lstStyle/>
            <a:p>
              <a:pPr algn="ctr"/>
              <a:r>
                <a:rPr lang="en-US" sz="1600" dirty="0">
                  <a:solidFill>
                    <a:srgbClr val="FFFFFF"/>
                  </a:solidFill>
                </a:rPr>
                <a:t>Transportation</a:t>
              </a:r>
            </a:p>
          </p:txBody>
        </p:sp>
        <p:sp>
          <p:nvSpPr>
            <p:cNvPr id="30737" name="TextBox 20"/>
            <p:cNvSpPr txBox="1">
              <a:spLocks noChangeArrowheads="1"/>
            </p:cNvSpPr>
            <p:nvPr/>
          </p:nvSpPr>
          <p:spPr bwMode="auto">
            <a:xfrm>
              <a:off x="4800600" y="2602468"/>
              <a:ext cx="685800" cy="369332"/>
            </a:xfrm>
            <a:prstGeom prst="rect">
              <a:avLst/>
            </a:prstGeom>
            <a:noFill/>
            <a:ln w="9525">
              <a:noFill/>
              <a:miter lim="800000"/>
              <a:headEnd/>
              <a:tailEnd/>
            </a:ln>
          </p:spPr>
          <p:txBody>
            <a:bodyPr>
              <a:spAutoFit/>
            </a:bodyPr>
            <a:lstStyle/>
            <a:p>
              <a:pPr algn="ctr"/>
              <a:r>
                <a:rPr lang="en-US" b="1">
                  <a:solidFill>
                    <a:schemeClr val="bg1"/>
                  </a:solidFill>
                </a:rPr>
                <a:t>28%</a:t>
              </a:r>
            </a:p>
          </p:txBody>
        </p:sp>
      </p:grpSp>
      <p:sp>
        <p:nvSpPr>
          <p:cNvPr id="30728" name="TextBox 14"/>
          <p:cNvSpPr txBox="1">
            <a:spLocks noChangeArrowheads="1"/>
          </p:cNvSpPr>
          <p:nvPr/>
        </p:nvSpPr>
        <p:spPr bwMode="auto">
          <a:xfrm>
            <a:off x="7086600" y="5029200"/>
            <a:ext cx="1905000" cy="369332"/>
          </a:xfrm>
          <a:prstGeom prst="rect">
            <a:avLst/>
          </a:prstGeom>
          <a:noFill/>
          <a:ln w="9525">
            <a:noFill/>
            <a:miter lim="800000"/>
            <a:headEnd/>
            <a:tailEnd/>
          </a:ln>
        </p:spPr>
        <p:txBody>
          <a:bodyPr>
            <a:spAutoFit/>
          </a:bodyPr>
          <a:lstStyle/>
          <a:p>
            <a:r>
              <a:rPr lang="en-US" sz="900" i="1" dirty="0" smtClean="0">
                <a:solidFill>
                  <a:srgbClr val="000000"/>
                </a:solidFill>
              </a:rPr>
              <a:t>Chart Courtesy of 2008 </a:t>
            </a:r>
            <a:r>
              <a:rPr lang="en-US" sz="900" i="1" dirty="0">
                <a:solidFill>
                  <a:srgbClr val="000000"/>
                </a:solidFill>
              </a:rPr>
              <a:t>Buildings Energy Data </a:t>
            </a:r>
            <a:r>
              <a:rPr lang="en-US" sz="900" i="1" dirty="0" smtClean="0">
                <a:solidFill>
                  <a:srgbClr val="000000"/>
                </a:solidFill>
              </a:rPr>
              <a:t>Book.</a:t>
            </a:r>
            <a:endParaRPr lang="en-US" sz="900" i="1" dirty="0">
              <a:solidFill>
                <a:srgbClr val="000000"/>
              </a:solidFill>
            </a:endParaRPr>
          </a:p>
        </p:txBody>
      </p:sp>
      <p:sp>
        <p:nvSpPr>
          <p:cNvPr id="18" name="Title 5"/>
          <p:cNvSpPr txBox="1">
            <a:spLocks/>
          </p:cNvSpPr>
          <p:nvPr/>
        </p:nvSpPr>
        <p:spPr bwMode="auto">
          <a:xfrm>
            <a:off x="381000" y="895350"/>
            <a:ext cx="6324600" cy="228600"/>
          </a:xfrm>
          <a:prstGeom prst="rect">
            <a:avLst/>
          </a:prstGeom>
          <a:noFill/>
          <a:ln w="9525">
            <a:noFill/>
            <a:miter lim="800000"/>
            <a:headEnd/>
            <a:tailEnd/>
          </a:ln>
        </p:spPr>
        <p:txBody>
          <a:bodyPr lIns="0" tIns="0" rIns="0" bIns="0" anchor="ctr"/>
          <a:lstStyle/>
          <a:p>
            <a:pPr eaLnBrk="0" hangingPunct="0"/>
            <a:r>
              <a:rPr lang="en-US" sz="1200" cap="all" dirty="0" smtClean="0">
                <a:solidFill>
                  <a:schemeClr val="bg1"/>
                </a:solidFill>
              </a:rPr>
              <a:t>Introduction to weatherization for auditors</a:t>
            </a:r>
            <a:endParaRPr lang="en-US" sz="1200" cap="all" dirty="0">
              <a:solidFill>
                <a:schemeClr val="bg1"/>
              </a:solidFill>
            </a:endParaRPr>
          </a:p>
        </p:txBody>
      </p:sp>
      <p:sp>
        <p:nvSpPr>
          <p:cNvPr id="17" name="TextBox 14"/>
          <p:cNvSpPr txBox="1">
            <a:spLocks noChangeArrowheads="1"/>
          </p:cNvSpPr>
          <p:nvPr/>
        </p:nvSpPr>
        <p:spPr bwMode="auto">
          <a:xfrm>
            <a:off x="5791200" y="2524780"/>
            <a:ext cx="1905000" cy="523220"/>
          </a:xfrm>
          <a:prstGeom prst="rect">
            <a:avLst/>
          </a:prstGeom>
          <a:noFill/>
          <a:ln w="9525">
            <a:noFill/>
            <a:miter lim="800000"/>
            <a:headEnd/>
            <a:tailEnd/>
          </a:ln>
        </p:spPr>
        <p:txBody>
          <a:bodyPr>
            <a:spAutoFit/>
          </a:bodyPr>
          <a:lstStyle/>
          <a:p>
            <a:pPr algn="ctr"/>
            <a:r>
              <a:rPr lang="en-US" sz="1400" dirty="0" smtClean="0">
                <a:solidFill>
                  <a:srgbClr val="FFFFFF"/>
                </a:solidFill>
              </a:rPr>
              <a:t>Buildings - Residential</a:t>
            </a:r>
            <a:endParaRPr lang="en-US" sz="1400" dirty="0">
              <a:solidFill>
                <a:srgbClr val="FFFFFF"/>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ctrTitle"/>
          </p:nvPr>
        </p:nvSpPr>
        <p:spPr>
          <a:xfrm>
            <a:off x="2286000" y="2951014"/>
            <a:ext cx="6858000" cy="1544785"/>
          </a:xfrm>
        </p:spPr>
        <p:txBody>
          <a:bodyPr>
            <a:normAutofit/>
          </a:bodyPr>
          <a:lstStyle/>
          <a:p>
            <a:pPr eaLnBrk="1" hangingPunct="1">
              <a:lnSpc>
                <a:spcPct val="100000"/>
              </a:lnSpc>
              <a:defRPr/>
            </a:pPr>
            <a:r>
              <a:rPr lang="en-US" sz="4000" dirty="0" smtClean="0">
                <a:solidFill>
                  <a:srgbClr val="11007C"/>
                </a:solidFill>
              </a:rPr>
              <a:t>Introduction to Weatherization</a:t>
            </a:r>
          </a:p>
        </p:txBody>
      </p:sp>
      <p:sp>
        <p:nvSpPr>
          <p:cNvPr id="4099" name="Rectangle 3"/>
          <p:cNvSpPr>
            <a:spLocks noGrp="1" noChangeArrowheads="1"/>
          </p:cNvSpPr>
          <p:nvPr>
            <p:ph type="subTitle" idx="1"/>
          </p:nvPr>
        </p:nvSpPr>
        <p:spPr>
          <a:xfrm>
            <a:off x="2286000" y="2743200"/>
            <a:ext cx="6400800" cy="457200"/>
          </a:xfrm>
        </p:spPr>
        <p:txBody>
          <a:bodyPr/>
          <a:lstStyle/>
          <a:p>
            <a:r>
              <a:rPr lang="en-US" dirty="0" smtClean="0">
                <a:solidFill>
                  <a:schemeClr val="folHlink"/>
                </a:solidFill>
                <a:ea typeface="ＭＳ Ｐゴシック" charset="-128"/>
              </a:rPr>
              <a:t>WEATHERIZATION ENERGY AUDITOR SINGLE FAMILY</a:t>
            </a:r>
          </a:p>
          <a:p>
            <a:pPr eaLnBrk="1" hangingPunct="1"/>
            <a:endParaRPr lang="en-US" dirty="0" smtClean="0">
              <a:solidFill>
                <a:srgbClr val="97999C"/>
              </a:solidFill>
            </a:endParaRPr>
          </a:p>
        </p:txBody>
      </p:sp>
      <p:cxnSp>
        <p:nvCxnSpPr>
          <p:cNvPr id="4100" name="Straight Connector 6"/>
          <p:cNvCxnSpPr>
            <a:cxnSpLocks noChangeShapeType="1"/>
          </p:cNvCxnSpPr>
          <p:nvPr/>
        </p:nvCxnSpPr>
        <p:spPr bwMode="auto">
          <a:xfrm>
            <a:off x="2362200" y="3124200"/>
            <a:ext cx="6324600" cy="1588"/>
          </a:xfrm>
          <a:prstGeom prst="line">
            <a:avLst/>
          </a:prstGeom>
          <a:noFill/>
          <a:ln w="3175">
            <a:solidFill>
              <a:srgbClr val="528FBA"/>
            </a:solidFill>
            <a:round/>
            <a:headEnd/>
            <a:tailEnd/>
          </a:ln>
        </p:spPr>
      </p:cxnSp>
      <p:sp>
        <p:nvSpPr>
          <p:cNvPr id="4101" name="TextBox 8"/>
          <p:cNvSpPr txBox="1">
            <a:spLocks noChangeArrowheads="1"/>
          </p:cNvSpPr>
          <p:nvPr/>
        </p:nvSpPr>
        <p:spPr bwMode="auto">
          <a:xfrm>
            <a:off x="457200" y="6553200"/>
            <a:ext cx="5486400" cy="230832"/>
          </a:xfrm>
          <a:prstGeom prst="rect">
            <a:avLst/>
          </a:prstGeom>
          <a:noFill/>
          <a:ln w="9525">
            <a:noFill/>
            <a:miter lim="800000"/>
            <a:headEnd/>
            <a:tailEnd/>
          </a:ln>
        </p:spPr>
        <p:txBody>
          <a:bodyPr>
            <a:spAutoFit/>
          </a:bodyPr>
          <a:lstStyle/>
          <a:p>
            <a:r>
              <a:rPr lang="en-US" sz="900" dirty="0">
                <a:solidFill>
                  <a:schemeClr val="bg1"/>
                </a:solidFill>
              </a:rPr>
              <a:t>WEATHERIZATION ASSISTANCE PROGRAM STANDARDIZED CURRICULUM – </a:t>
            </a:r>
            <a:r>
              <a:rPr lang="en-US" sz="900" dirty="0" smtClean="0">
                <a:solidFill>
                  <a:schemeClr val="bg1"/>
                </a:solidFill>
              </a:rPr>
              <a:t>December 2012</a:t>
            </a:r>
            <a:endParaRPr lang="en-US" sz="900" dirty="0">
              <a:solidFill>
                <a:schemeClr val="bg1"/>
              </a:solidFill>
            </a:endParaRPr>
          </a:p>
        </p:txBody>
      </p:sp>
      <p:pic>
        <p:nvPicPr>
          <p:cNvPr id="4102" name="Picture 8" descr="Weatherization Works logo"/>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09600" y="2057400"/>
            <a:ext cx="1565275" cy="2054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a:spLocks noChangeArrowheads="1"/>
          </p:cNvSpPr>
          <p:nvPr/>
        </p:nvSpPr>
        <p:spPr bwMode="auto">
          <a:xfrm>
            <a:off x="4953000" y="1524000"/>
            <a:ext cx="3733800" cy="2819400"/>
          </a:xfrm>
          <a:prstGeom prst="rect">
            <a:avLst/>
          </a:prstGeom>
          <a:solidFill>
            <a:srgbClr val="FFFFFF"/>
          </a:solidFill>
          <a:ln w="28575">
            <a:solidFill>
              <a:schemeClr val="bg1"/>
            </a:solidFill>
            <a:round/>
            <a:headEnd/>
            <a:tailEnd/>
          </a:ln>
          <a:effectLst>
            <a:outerShdw dist="12700" dir="2700000" rotWithShape="0">
              <a:srgbClr val="808080">
                <a:alpha val="53000"/>
              </a:srgbClr>
            </a:outerShdw>
          </a:effectLst>
        </p:spPr>
        <p:txBody>
          <a:bodyPr/>
          <a:lstStyle/>
          <a:p>
            <a:pPr algn="ctr">
              <a:defRPr/>
            </a:pPr>
            <a:endParaRPr lang="en-US" sz="2800" b="1" dirty="0">
              <a:latin typeface="Arial" pitchFamily="-108" charset="0"/>
              <a:ea typeface="+mn-ea"/>
            </a:endParaRPr>
          </a:p>
        </p:txBody>
      </p:sp>
      <p:sp>
        <p:nvSpPr>
          <p:cNvPr id="1207298" name="Rectangle 2"/>
          <p:cNvSpPr>
            <a:spLocks noGrp="1" noRot="1" noChangeArrowheads="1"/>
          </p:cNvSpPr>
          <p:nvPr>
            <p:ph type="title"/>
          </p:nvPr>
        </p:nvSpPr>
        <p:spPr>
          <a:xfrm>
            <a:off x="381000" y="76200"/>
            <a:ext cx="6629400" cy="762000"/>
          </a:xfrm>
        </p:spPr>
        <p:txBody>
          <a:bodyPr/>
          <a:lstStyle/>
          <a:p>
            <a:pPr eaLnBrk="1" hangingPunct="1">
              <a:defRPr/>
            </a:pPr>
            <a:r>
              <a:rPr lang="en-US" dirty="0" smtClean="0"/>
              <a:t>Improve Indoor Air Quality</a:t>
            </a:r>
          </a:p>
        </p:txBody>
      </p:sp>
      <p:sp>
        <p:nvSpPr>
          <p:cNvPr id="1029" name="Rectangle 3"/>
          <p:cNvSpPr>
            <a:spLocks noGrp="1" noRot="1" noChangeArrowheads="1"/>
          </p:cNvSpPr>
          <p:nvPr>
            <p:ph type="body" sz="half" idx="1"/>
          </p:nvPr>
        </p:nvSpPr>
        <p:spPr>
          <a:xfrm>
            <a:off x="457200" y="1524000"/>
            <a:ext cx="4343400" cy="1905000"/>
          </a:xfrm>
        </p:spPr>
        <p:txBody>
          <a:bodyPr>
            <a:normAutofit lnSpcReduction="10000"/>
          </a:bodyPr>
          <a:lstStyle/>
          <a:p>
            <a:pPr marL="463550" indent="-296863" eaLnBrk="1" hangingPunct="1">
              <a:spcAft>
                <a:spcPts val="600"/>
              </a:spcAft>
            </a:pPr>
            <a:r>
              <a:rPr lang="en-US" sz="2400" dirty="0" smtClean="0">
                <a:solidFill>
                  <a:schemeClr val="tx1"/>
                </a:solidFill>
                <a:ea typeface="ＭＳ Ｐゴシック" charset="-128"/>
              </a:rPr>
              <a:t>Prevent mold/mildew.</a:t>
            </a:r>
          </a:p>
          <a:p>
            <a:pPr marL="463550" indent="-296863" eaLnBrk="1" hangingPunct="1">
              <a:spcAft>
                <a:spcPts val="600"/>
              </a:spcAft>
            </a:pPr>
            <a:r>
              <a:rPr lang="en-US" sz="2400" dirty="0" smtClean="0">
                <a:solidFill>
                  <a:schemeClr val="tx1"/>
                </a:solidFill>
                <a:ea typeface="ＭＳ Ｐゴシック" charset="-128"/>
              </a:rPr>
              <a:t>Eliminate odors.</a:t>
            </a:r>
          </a:p>
          <a:p>
            <a:pPr marL="463550" indent="-296863" eaLnBrk="1" hangingPunct="1">
              <a:spcAft>
                <a:spcPts val="600"/>
              </a:spcAft>
            </a:pPr>
            <a:r>
              <a:rPr lang="en-US" sz="2400" dirty="0" smtClean="0">
                <a:solidFill>
                  <a:schemeClr val="tx1"/>
                </a:solidFill>
                <a:ea typeface="ＭＳ Ｐゴシック" charset="-128"/>
              </a:rPr>
              <a:t>Reduce respiratory ailments.</a:t>
            </a:r>
          </a:p>
          <a:p>
            <a:pPr marL="338138" indent="-338138" eaLnBrk="1" hangingPunct="1">
              <a:spcAft>
                <a:spcPts val="600"/>
              </a:spcAft>
              <a:buFont typeface="Wingdings" charset="2"/>
              <a:buNone/>
            </a:pPr>
            <a:endParaRPr lang="en-US" dirty="0" smtClean="0">
              <a:ea typeface="ＭＳ Ｐゴシック" charset="-128"/>
            </a:endParaRPr>
          </a:p>
        </p:txBody>
      </p:sp>
      <p:graphicFrame>
        <p:nvGraphicFramePr>
          <p:cNvPr id="1026" name="Object 6" descr="Photo of modified residential home ductwork."/>
          <p:cNvGraphicFramePr>
            <a:graphicFrameLocks noGrp="1" noChangeAspect="1"/>
          </p:cNvGraphicFramePr>
          <p:nvPr>
            <p:ph sz="quarter" idx="2"/>
          </p:nvPr>
        </p:nvGraphicFramePr>
        <p:xfrm>
          <a:off x="5029200" y="1600200"/>
          <a:ext cx="3581400" cy="2686050"/>
        </p:xfrm>
        <a:graphic>
          <a:graphicData uri="http://schemas.openxmlformats.org/presentationml/2006/ole">
            <mc:AlternateContent xmlns:mc="http://schemas.openxmlformats.org/markup-compatibility/2006">
              <mc:Choice xmlns:v="urn:schemas-microsoft-com:vml" Requires="v">
                <p:oleObj spid="_x0000_s1070" name="Image" r:id="rId4" imgW="3048426" imgH="2285714" progId="">
                  <p:embed/>
                </p:oleObj>
              </mc:Choice>
              <mc:Fallback>
                <p:oleObj name="Image" r:id="rId4" imgW="3048426" imgH="2285714" progId="">
                  <p:embed/>
                  <p:pic>
                    <p:nvPicPr>
                      <p:cNvPr id="0" name="Object 6" descr="Photo of modified residential home ductwork."/>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9200" y="1600200"/>
                        <a:ext cx="3581400" cy="2686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pic>
        <p:nvPicPr>
          <p:cNvPr id="1032" name="Picture 27" descr="Clipart of airflow within different ductwork configurations."/>
          <p:cNvPicPr>
            <a:picLocks noChangeAspect="1"/>
          </p:cNvPicPr>
          <p:nvPr/>
        </p:nvPicPr>
        <p:blipFill>
          <a:blip r:embed="rId6" cstate="print"/>
          <a:srcRect/>
          <a:stretch>
            <a:fillRect/>
          </a:stretch>
        </p:blipFill>
        <p:spPr bwMode="auto">
          <a:xfrm>
            <a:off x="190500" y="3352800"/>
            <a:ext cx="4381500" cy="2895600"/>
          </a:xfrm>
          <a:prstGeom prst="rect">
            <a:avLst/>
          </a:prstGeom>
          <a:noFill/>
          <a:ln w="9525">
            <a:noFill/>
            <a:miter lim="800000"/>
            <a:headEnd/>
            <a:tailEnd/>
          </a:ln>
        </p:spPr>
      </p:pic>
      <p:sp>
        <p:nvSpPr>
          <p:cNvPr id="29" name="Rectangular Callout 28"/>
          <p:cNvSpPr>
            <a:spLocks noChangeArrowheads="1"/>
          </p:cNvSpPr>
          <p:nvPr/>
        </p:nvSpPr>
        <p:spPr bwMode="auto">
          <a:xfrm>
            <a:off x="5181600" y="4114800"/>
            <a:ext cx="3200400" cy="1828800"/>
          </a:xfrm>
          <a:prstGeom prst="wedgeRectCallout">
            <a:avLst>
              <a:gd name="adj1" fmla="val 1361"/>
              <a:gd name="adj2" fmla="val -99204"/>
            </a:avLst>
          </a:prstGeom>
          <a:solidFill>
            <a:srgbClr val="FFFFFF"/>
          </a:solidFill>
          <a:ln w="6350">
            <a:noFill/>
            <a:round/>
            <a:headEnd/>
            <a:tailEnd/>
          </a:ln>
          <a:effectLst>
            <a:outerShdw dist="38100" dir="2700000" rotWithShape="0">
              <a:srgbClr val="808080">
                <a:alpha val="42998"/>
              </a:srgbClr>
            </a:outerShdw>
          </a:effectLst>
        </p:spPr>
        <p:txBody>
          <a:bodyPr anchor="ctr"/>
          <a:lstStyle/>
          <a:p>
            <a:pPr algn="ctr" eaLnBrk="0" fontAlgn="auto" hangingPunct="0">
              <a:spcBef>
                <a:spcPts val="600"/>
              </a:spcBef>
              <a:spcAft>
                <a:spcPts val="600"/>
              </a:spcAft>
              <a:defRPr/>
            </a:pPr>
            <a:r>
              <a:rPr lang="en-US" sz="2400" dirty="0">
                <a:latin typeface="+mn-lt"/>
                <a:ea typeface="+mn-ea"/>
              </a:rPr>
              <a:t>The homeowner installed this device </a:t>
            </a:r>
            <a:br>
              <a:rPr lang="en-US" sz="2400" dirty="0">
                <a:latin typeface="+mn-lt"/>
                <a:ea typeface="+mn-ea"/>
              </a:rPr>
            </a:br>
            <a:r>
              <a:rPr lang="en-US" sz="2400" dirty="0">
                <a:latin typeface="+mn-lt"/>
                <a:ea typeface="+mn-ea"/>
              </a:rPr>
              <a:t>to save energy.</a:t>
            </a:r>
          </a:p>
          <a:p>
            <a:pPr algn="ctr" eaLnBrk="0" fontAlgn="auto" hangingPunct="0">
              <a:spcBef>
                <a:spcPts val="600"/>
              </a:spcBef>
              <a:spcAft>
                <a:spcPts val="600"/>
              </a:spcAft>
              <a:defRPr/>
            </a:pPr>
            <a:r>
              <a:rPr lang="en-US" sz="2400" i="1" dirty="0">
                <a:latin typeface="+mn-lt"/>
                <a:ea typeface="+mn-ea"/>
              </a:rPr>
              <a:t>Why is it a bad idea?</a:t>
            </a:r>
          </a:p>
        </p:txBody>
      </p:sp>
      <p:sp>
        <p:nvSpPr>
          <p:cNvPr id="10" name="Title 5"/>
          <p:cNvSpPr txBox="1">
            <a:spLocks/>
          </p:cNvSpPr>
          <p:nvPr/>
        </p:nvSpPr>
        <p:spPr bwMode="auto">
          <a:xfrm>
            <a:off x="381000" y="895350"/>
            <a:ext cx="6324600" cy="228600"/>
          </a:xfrm>
          <a:prstGeom prst="rect">
            <a:avLst/>
          </a:prstGeom>
          <a:noFill/>
          <a:ln w="9525">
            <a:noFill/>
            <a:miter lim="800000"/>
            <a:headEnd/>
            <a:tailEnd/>
          </a:ln>
        </p:spPr>
        <p:txBody>
          <a:bodyPr lIns="0" tIns="0" rIns="0" bIns="0" anchor="ctr"/>
          <a:lstStyle/>
          <a:p>
            <a:pPr eaLnBrk="0" hangingPunct="0"/>
            <a:r>
              <a:rPr lang="en-US" sz="1200" cap="all" dirty="0" smtClean="0">
                <a:solidFill>
                  <a:schemeClr val="bg1"/>
                </a:solidFill>
              </a:rPr>
              <a:t>Introduction to weatherization for auditors</a:t>
            </a:r>
            <a:endParaRPr lang="en-US" sz="1200" cap="all" dirty="0">
              <a:solidFill>
                <a:schemeClr val="bg1"/>
              </a:solidFill>
            </a:endParaRPr>
          </a:p>
        </p:txBody>
      </p:sp>
      <p:sp>
        <p:nvSpPr>
          <p:cNvPr id="9" name="TextBox 7"/>
          <p:cNvSpPr txBox="1">
            <a:spLocks noChangeArrowheads="1"/>
          </p:cNvSpPr>
          <p:nvPr/>
        </p:nvSpPr>
        <p:spPr bwMode="auto">
          <a:xfrm>
            <a:off x="5791200" y="6400800"/>
            <a:ext cx="3352800" cy="230832"/>
          </a:xfrm>
          <a:prstGeom prst="rect">
            <a:avLst/>
          </a:prstGeom>
          <a:noFill/>
          <a:ln w="9525">
            <a:noFill/>
            <a:miter lim="800000"/>
            <a:headEnd/>
            <a:tailEnd/>
          </a:ln>
        </p:spPr>
        <p:txBody>
          <a:bodyPr>
            <a:spAutoFit/>
          </a:bodyPr>
          <a:lstStyle/>
          <a:p>
            <a:pPr algn="r" eaLnBrk="0" hangingPunct="0">
              <a:lnSpc>
                <a:spcPct val="90000"/>
              </a:lnSpc>
              <a:spcBef>
                <a:spcPts val="1200"/>
              </a:spcBef>
              <a:buClr>
                <a:srgbClr val="8DC63F"/>
              </a:buClr>
            </a:pPr>
            <a:r>
              <a:rPr lang="en-US" sz="1000" i="1" dirty="0">
                <a:solidFill>
                  <a:srgbClr val="000000"/>
                </a:solidFill>
              </a:rPr>
              <a:t>Photo courtesy of </a:t>
            </a:r>
            <a:r>
              <a:rPr lang="en-US" sz="1000" i="1" dirty="0" smtClean="0">
                <a:solidFill>
                  <a:srgbClr val="000000"/>
                </a:solidFill>
              </a:rPr>
              <a:t>Tony Gill</a:t>
            </a:r>
            <a:endParaRPr lang="en-US" sz="1000" i="1" dirty="0">
              <a:solidFill>
                <a:srgbClr val="000000"/>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9346" name="Rectangle 2"/>
          <p:cNvSpPr>
            <a:spLocks noGrp="1" noRot="1" noChangeArrowheads="1"/>
          </p:cNvSpPr>
          <p:nvPr>
            <p:ph type="title"/>
          </p:nvPr>
        </p:nvSpPr>
        <p:spPr>
          <a:xfrm>
            <a:off x="457200" y="228600"/>
            <a:ext cx="6477000" cy="457200"/>
          </a:xfrm>
        </p:spPr>
        <p:txBody>
          <a:bodyPr/>
          <a:lstStyle/>
          <a:p>
            <a:pPr eaLnBrk="1" hangingPunct="1">
              <a:defRPr/>
            </a:pPr>
            <a:r>
              <a:rPr lang="en-US" dirty="0" smtClean="0"/>
              <a:t>Extend Building Life</a:t>
            </a:r>
          </a:p>
        </p:txBody>
      </p:sp>
      <p:pic>
        <p:nvPicPr>
          <p:cNvPr id="2053" name="Picture 6" descr="Photo of underside of floor displaying mold."/>
          <p:cNvPicPr>
            <a:picLocks noGrp="1" noChangeAspect="1" noChangeArrowheads="1"/>
          </p:cNvPicPr>
          <p:nvPr>
            <p:ph sz="quarter" idx="2"/>
          </p:nvPr>
        </p:nvPicPr>
        <p:blipFill>
          <a:blip r:embed="rId3" cstate="email"/>
          <a:srcRect/>
          <a:stretch>
            <a:fillRect/>
          </a:stretch>
        </p:blipFill>
        <p:spPr>
          <a:xfrm>
            <a:off x="4029054" y="1752600"/>
            <a:ext cx="4733946" cy="3581400"/>
          </a:xfrm>
          <a:solidFill>
            <a:srgbClr val="FFFFFF">
              <a:shade val="85000"/>
            </a:srgbClr>
          </a:solidFill>
          <a:ln w="88900" cap="sq">
            <a:solidFill>
              <a:srgbClr val="FFFFFF"/>
            </a:solidFill>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1749" name="Rectangle 3"/>
          <p:cNvSpPr txBox="1">
            <a:spLocks noRot="1" noChangeArrowheads="1"/>
          </p:cNvSpPr>
          <p:nvPr/>
        </p:nvSpPr>
        <p:spPr bwMode="auto">
          <a:xfrm>
            <a:off x="304800" y="1828800"/>
            <a:ext cx="3352800" cy="3810000"/>
          </a:xfrm>
          <a:prstGeom prst="rect">
            <a:avLst/>
          </a:prstGeom>
          <a:noFill/>
          <a:ln w="9525">
            <a:noFill/>
            <a:miter lim="800000"/>
            <a:headEnd/>
            <a:tailEnd/>
          </a:ln>
        </p:spPr>
        <p:txBody>
          <a:bodyPr lIns="0" tIns="0" rIns="0" bIns="0"/>
          <a:lstStyle/>
          <a:p>
            <a:pPr marL="463550" indent="-296863">
              <a:spcBef>
                <a:spcPts val="600"/>
              </a:spcBef>
              <a:spcAft>
                <a:spcPts val="600"/>
              </a:spcAft>
              <a:buFontTx/>
              <a:buChar char="•"/>
            </a:pPr>
            <a:r>
              <a:rPr lang="en-US" sz="2400" dirty="0"/>
              <a:t>The same conditions that lower IAQ can reduce building durability.</a:t>
            </a:r>
          </a:p>
          <a:p>
            <a:pPr marL="463550" indent="-296863">
              <a:spcBef>
                <a:spcPts val="600"/>
              </a:spcBef>
              <a:spcAft>
                <a:spcPts val="600"/>
              </a:spcAft>
              <a:buFontTx/>
              <a:buChar char="•"/>
            </a:pPr>
            <a:r>
              <a:rPr lang="en-US" sz="2400" dirty="0"/>
              <a:t>What’s bad for the home occupants is usually bad for </a:t>
            </a:r>
            <a:br>
              <a:rPr lang="en-US" sz="2400" dirty="0"/>
            </a:br>
            <a:r>
              <a:rPr lang="en-US" sz="2400" dirty="0"/>
              <a:t>the home.</a:t>
            </a:r>
          </a:p>
          <a:p>
            <a:pPr marL="338138" indent="-338138">
              <a:spcBef>
                <a:spcPts val="1200"/>
              </a:spcBef>
              <a:spcAft>
                <a:spcPts val="1800"/>
              </a:spcAft>
              <a:buClr>
                <a:srgbClr val="8DC63F"/>
              </a:buClr>
              <a:buFont typeface="Wingdings" charset="2"/>
              <a:buNone/>
            </a:pPr>
            <a:endParaRPr lang="en-US" sz="2800" dirty="0">
              <a:solidFill>
                <a:srgbClr val="404040"/>
              </a:solidFill>
            </a:endParaRPr>
          </a:p>
        </p:txBody>
      </p:sp>
      <p:sp>
        <p:nvSpPr>
          <p:cNvPr id="31750" name="TextBox 9"/>
          <p:cNvSpPr txBox="1">
            <a:spLocks noChangeArrowheads="1"/>
          </p:cNvSpPr>
          <p:nvPr/>
        </p:nvSpPr>
        <p:spPr bwMode="auto">
          <a:xfrm>
            <a:off x="3886200" y="5486400"/>
            <a:ext cx="5105400" cy="307975"/>
          </a:xfrm>
          <a:prstGeom prst="rect">
            <a:avLst/>
          </a:prstGeom>
          <a:noFill/>
          <a:ln w="9525">
            <a:noFill/>
            <a:miter lim="800000"/>
            <a:headEnd/>
            <a:tailEnd/>
          </a:ln>
        </p:spPr>
        <p:txBody>
          <a:bodyPr>
            <a:spAutoFit/>
          </a:bodyPr>
          <a:lstStyle/>
          <a:p>
            <a:pPr>
              <a:spcBef>
                <a:spcPts val="600"/>
              </a:spcBef>
              <a:spcAft>
                <a:spcPts val="600"/>
              </a:spcAft>
            </a:pPr>
            <a:r>
              <a:rPr lang="en-US" sz="1400" i="1" dirty="0"/>
              <a:t>Mold growing on floor stringers over a dirt-floored crawl space.</a:t>
            </a:r>
          </a:p>
        </p:txBody>
      </p:sp>
      <p:sp>
        <p:nvSpPr>
          <p:cNvPr id="8" name="Title 5"/>
          <p:cNvSpPr txBox="1">
            <a:spLocks/>
          </p:cNvSpPr>
          <p:nvPr/>
        </p:nvSpPr>
        <p:spPr bwMode="auto">
          <a:xfrm>
            <a:off x="381000" y="895350"/>
            <a:ext cx="6324600" cy="228600"/>
          </a:xfrm>
          <a:prstGeom prst="rect">
            <a:avLst/>
          </a:prstGeom>
          <a:noFill/>
          <a:ln w="9525">
            <a:noFill/>
            <a:miter lim="800000"/>
            <a:headEnd/>
            <a:tailEnd/>
          </a:ln>
        </p:spPr>
        <p:txBody>
          <a:bodyPr lIns="0" tIns="0" rIns="0" bIns="0" anchor="ctr"/>
          <a:lstStyle/>
          <a:p>
            <a:pPr eaLnBrk="0" hangingPunct="0"/>
            <a:r>
              <a:rPr lang="en-US" sz="1200" cap="all" dirty="0" smtClean="0">
                <a:solidFill>
                  <a:schemeClr val="bg1"/>
                </a:solidFill>
              </a:rPr>
              <a:t>Introduction to weatherization for auditors</a:t>
            </a:r>
            <a:endParaRPr lang="en-US" sz="1200" cap="all" dirty="0">
              <a:solidFill>
                <a:schemeClr val="bg1"/>
              </a:solidFill>
            </a:endParaRPr>
          </a:p>
        </p:txBody>
      </p:sp>
      <p:sp>
        <p:nvSpPr>
          <p:cNvPr id="7" name="TextBox 7"/>
          <p:cNvSpPr txBox="1">
            <a:spLocks noChangeArrowheads="1"/>
          </p:cNvSpPr>
          <p:nvPr/>
        </p:nvSpPr>
        <p:spPr bwMode="auto">
          <a:xfrm>
            <a:off x="5791200" y="6400800"/>
            <a:ext cx="3352800" cy="230832"/>
          </a:xfrm>
          <a:prstGeom prst="rect">
            <a:avLst/>
          </a:prstGeom>
          <a:noFill/>
          <a:ln w="9525">
            <a:noFill/>
            <a:miter lim="800000"/>
            <a:headEnd/>
            <a:tailEnd/>
          </a:ln>
        </p:spPr>
        <p:txBody>
          <a:bodyPr>
            <a:spAutoFit/>
          </a:bodyPr>
          <a:lstStyle/>
          <a:p>
            <a:pPr algn="r" eaLnBrk="0" hangingPunct="0">
              <a:lnSpc>
                <a:spcPct val="90000"/>
              </a:lnSpc>
              <a:spcBef>
                <a:spcPts val="1200"/>
              </a:spcBef>
              <a:buClr>
                <a:srgbClr val="8DC63F"/>
              </a:buClr>
            </a:pPr>
            <a:r>
              <a:rPr lang="en-US" sz="1000" i="1" dirty="0">
                <a:solidFill>
                  <a:srgbClr val="000000"/>
                </a:solidFill>
              </a:rPr>
              <a:t>Photo courtesy of </a:t>
            </a:r>
            <a:r>
              <a:rPr lang="en-US" sz="1000" i="1" dirty="0" smtClean="0">
                <a:solidFill>
                  <a:srgbClr val="000000"/>
                </a:solidFill>
              </a:rPr>
              <a:t>U.S. Dept. of Energy</a:t>
            </a:r>
            <a:endParaRPr lang="en-US" sz="1000" i="1" dirty="0">
              <a:solidFill>
                <a:srgbClr val="000000"/>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0370" name="Rectangle 2"/>
          <p:cNvSpPr>
            <a:spLocks noGrp="1" noRot="1" noChangeArrowheads="1"/>
          </p:cNvSpPr>
          <p:nvPr>
            <p:ph type="title"/>
          </p:nvPr>
        </p:nvSpPr>
        <p:spPr>
          <a:xfrm>
            <a:off x="457200" y="228600"/>
            <a:ext cx="6477000" cy="457200"/>
          </a:xfrm>
        </p:spPr>
        <p:txBody>
          <a:bodyPr/>
          <a:lstStyle/>
          <a:p>
            <a:pPr eaLnBrk="1" hangingPunct="1">
              <a:defRPr/>
            </a:pPr>
            <a:r>
              <a:rPr lang="en-US" dirty="0" smtClean="0"/>
              <a:t>Increase Comfort</a:t>
            </a:r>
          </a:p>
        </p:txBody>
      </p:sp>
      <p:sp>
        <p:nvSpPr>
          <p:cNvPr id="2052" name="Rectangle 3"/>
          <p:cNvSpPr>
            <a:spLocks noGrp="1" noRot="1" noChangeArrowheads="1"/>
          </p:cNvSpPr>
          <p:nvPr>
            <p:ph type="body" sz="half" idx="1"/>
          </p:nvPr>
        </p:nvSpPr>
        <p:spPr>
          <a:xfrm>
            <a:off x="381000" y="1905000"/>
            <a:ext cx="3733800" cy="3009900"/>
          </a:xfrm>
        </p:spPr>
        <p:txBody>
          <a:bodyPr/>
          <a:lstStyle/>
          <a:p>
            <a:pPr marL="338138" indent="-338138" eaLnBrk="1" hangingPunct="1">
              <a:spcAft>
                <a:spcPts val="600"/>
              </a:spcAft>
            </a:pPr>
            <a:r>
              <a:rPr lang="en-US" sz="2600" dirty="0" smtClean="0">
                <a:solidFill>
                  <a:schemeClr val="tx1"/>
                </a:solidFill>
                <a:ea typeface="ＭＳ Ｐゴシック" charset="-128"/>
              </a:rPr>
              <a:t>No drafts</a:t>
            </a:r>
          </a:p>
          <a:p>
            <a:pPr marL="338138" indent="-338138" eaLnBrk="1" hangingPunct="1">
              <a:spcAft>
                <a:spcPts val="600"/>
              </a:spcAft>
            </a:pPr>
            <a:r>
              <a:rPr lang="en-US" sz="2600" dirty="0" smtClean="0">
                <a:solidFill>
                  <a:schemeClr val="tx1"/>
                </a:solidFill>
                <a:ea typeface="ＭＳ Ｐゴシック" charset="-128"/>
              </a:rPr>
              <a:t>No cold floors</a:t>
            </a:r>
          </a:p>
          <a:p>
            <a:pPr marL="338138" indent="-338138" eaLnBrk="1" hangingPunct="1">
              <a:spcAft>
                <a:spcPts val="600"/>
              </a:spcAft>
            </a:pPr>
            <a:r>
              <a:rPr lang="en-US" sz="2600" dirty="0" smtClean="0">
                <a:solidFill>
                  <a:schemeClr val="tx1"/>
                </a:solidFill>
                <a:ea typeface="ＭＳ Ｐゴシック" charset="-128"/>
              </a:rPr>
              <a:t>No hot or cold rooms</a:t>
            </a:r>
          </a:p>
          <a:p>
            <a:pPr marL="338138" indent="-338138" eaLnBrk="1" hangingPunct="1">
              <a:spcAft>
                <a:spcPts val="600"/>
              </a:spcAft>
            </a:pPr>
            <a:r>
              <a:rPr lang="en-US" sz="2600" dirty="0" smtClean="0">
                <a:solidFill>
                  <a:schemeClr val="tx1"/>
                </a:solidFill>
                <a:ea typeface="ＭＳ Ｐゴシック" charset="-128"/>
              </a:rPr>
              <a:t>No fogged windows</a:t>
            </a:r>
          </a:p>
        </p:txBody>
      </p:sp>
      <p:graphicFrame>
        <p:nvGraphicFramePr>
          <p:cNvPr id="2050" name="Object 4"/>
          <p:cNvGraphicFramePr>
            <a:graphicFrameLocks noGrp="1" noChangeAspect="1"/>
          </p:cNvGraphicFramePr>
          <p:nvPr>
            <p:ph sz="quarter" idx="2"/>
          </p:nvPr>
        </p:nvGraphicFramePr>
        <p:xfrm>
          <a:off x="5970588" y="1905000"/>
          <a:ext cx="1817687" cy="2024063"/>
        </p:xfrm>
        <a:graphic>
          <a:graphicData uri="http://schemas.openxmlformats.org/presentationml/2006/ole">
            <mc:AlternateContent xmlns:mc="http://schemas.openxmlformats.org/markup-compatibility/2006">
              <mc:Choice xmlns:v="urn:schemas-microsoft-com:vml" Requires="v">
                <p:oleObj spid="_x0000_s2094" name="Chart" r:id="rId4" imgW="4038585" imgH="4495744" progId="MSGraph.Chart.8">
                  <p:embed followColorScheme="full"/>
                </p:oleObj>
              </mc:Choice>
              <mc:Fallback>
                <p:oleObj name="Chart" r:id="rId4" imgW="4038585" imgH="4495744" progId="MSGraph.Chart.8">
                  <p:embed followColorScheme="full"/>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70588" y="1905000"/>
                        <a:ext cx="1817687" cy="20240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3077" name="Picture 6" descr="Photo of sunny room with lots of hanging plants."/>
          <p:cNvPicPr>
            <a:picLocks noGrp="1" noChangeAspect="1" noChangeArrowheads="1"/>
          </p:cNvPicPr>
          <p:nvPr>
            <p:ph sz="quarter" idx="3"/>
          </p:nvPr>
        </p:nvPicPr>
        <p:blipFill>
          <a:blip r:embed="rId6" cstate="email"/>
          <a:srcRect/>
          <a:stretch>
            <a:fillRect/>
          </a:stretch>
        </p:blipFill>
        <p:spPr>
          <a:xfrm>
            <a:off x="4343400" y="1752600"/>
            <a:ext cx="4495800" cy="3587646"/>
          </a:xfrm>
          <a:solidFill>
            <a:srgbClr val="FFFFFF">
              <a:shade val="85000"/>
            </a:srgbClr>
          </a:solidFill>
          <a:ln w="88900" cap="sq">
            <a:solidFill>
              <a:srgbClr val="FFFFFF"/>
            </a:solidFill>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Title 5"/>
          <p:cNvSpPr txBox="1">
            <a:spLocks/>
          </p:cNvSpPr>
          <p:nvPr/>
        </p:nvSpPr>
        <p:spPr bwMode="auto">
          <a:xfrm>
            <a:off x="381000" y="895350"/>
            <a:ext cx="6324600" cy="228600"/>
          </a:xfrm>
          <a:prstGeom prst="rect">
            <a:avLst/>
          </a:prstGeom>
          <a:noFill/>
          <a:ln w="9525">
            <a:noFill/>
            <a:miter lim="800000"/>
            <a:headEnd/>
            <a:tailEnd/>
          </a:ln>
        </p:spPr>
        <p:txBody>
          <a:bodyPr lIns="0" tIns="0" rIns="0" bIns="0" anchor="ctr"/>
          <a:lstStyle/>
          <a:p>
            <a:pPr eaLnBrk="0" hangingPunct="0"/>
            <a:r>
              <a:rPr lang="en-US" sz="1200" cap="all" dirty="0" smtClean="0">
                <a:solidFill>
                  <a:schemeClr val="bg1"/>
                </a:solidFill>
              </a:rPr>
              <a:t>Introduction to weatherization for auditors</a:t>
            </a:r>
            <a:endParaRPr lang="en-US" sz="1200" cap="all" dirty="0">
              <a:solidFill>
                <a:schemeClr val="bg1"/>
              </a:solidFill>
            </a:endParaRPr>
          </a:p>
        </p:txBody>
      </p:sp>
      <p:sp>
        <p:nvSpPr>
          <p:cNvPr id="7" name="TextBox 7"/>
          <p:cNvSpPr txBox="1">
            <a:spLocks noChangeArrowheads="1"/>
          </p:cNvSpPr>
          <p:nvPr/>
        </p:nvSpPr>
        <p:spPr bwMode="auto">
          <a:xfrm>
            <a:off x="5791200" y="6400800"/>
            <a:ext cx="3352800" cy="230832"/>
          </a:xfrm>
          <a:prstGeom prst="rect">
            <a:avLst/>
          </a:prstGeom>
          <a:noFill/>
          <a:ln w="9525">
            <a:noFill/>
            <a:miter lim="800000"/>
            <a:headEnd/>
            <a:tailEnd/>
          </a:ln>
        </p:spPr>
        <p:txBody>
          <a:bodyPr>
            <a:spAutoFit/>
          </a:bodyPr>
          <a:lstStyle/>
          <a:p>
            <a:pPr algn="r" eaLnBrk="0" hangingPunct="0">
              <a:lnSpc>
                <a:spcPct val="90000"/>
              </a:lnSpc>
              <a:spcBef>
                <a:spcPts val="1200"/>
              </a:spcBef>
              <a:buClr>
                <a:srgbClr val="8DC63F"/>
              </a:buClr>
            </a:pPr>
            <a:r>
              <a:rPr lang="en-US" sz="1000" i="1" dirty="0">
                <a:solidFill>
                  <a:srgbClr val="000000"/>
                </a:solidFill>
              </a:rPr>
              <a:t>Photo courtesy of </a:t>
            </a:r>
            <a:r>
              <a:rPr lang="en-US" sz="1000" i="1" dirty="0" smtClean="0">
                <a:solidFill>
                  <a:srgbClr val="000000"/>
                </a:solidFill>
              </a:rPr>
              <a:t>Tony Gill</a:t>
            </a:r>
            <a:endParaRPr lang="en-US" sz="1000" i="1" dirty="0">
              <a:solidFill>
                <a:srgbClr val="000000"/>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Content Placeholder 6"/>
          <p:cNvSpPr>
            <a:spLocks noGrp="1"/>
          </p:cNvSpPr>
          <p:nvPr>
            <p:ph idx="1"/>
          </p:nvPr>
        </p:nvSpPr>
        <p:spPr>
          <a:xfrm>
            <a:off x="457200" y="1447800"/>
            <a:ext cx="8229600" cy="4495800"/>
          </a:xfrm>
        </p:spPr>
        <p:txBody>
          <a:bodyPr anchor="ctr"/>
          <a:lstStyle/>
          <a:p>
            <a:pPr marL="0" indent="0" algn="ctr">
              <a:spcBef>
                <a:spcPts val="725"/>
              </a:spcBef>
              <a:spcAft>
                <a:spcPts val="2400"/>
              </a:spcAft>
              <a:buFontTx/>
              <a:buNone/>
            </a:pPr>
            <a:r>
              <a:rPr lang="en-US" sz="2600" dirty="0" smtClean="0">
                <a:solidFill>
                  <a:srgbClr val="000066"/>
                </a:solidFill>
                <a:ea typeface="ＭＳ Ｐゴシック" charset="-128"/>
              </a:rPr>
              <a:t>Basics of Communication</a:t>
            </a:r>
          </a:p>
          <a:p>
            <a:pPr marL="0" indent="0" algn="ctr">
              <a:spcBef>
                <a:spcPts val="725"/>
              </a:spcBef>
              <a:spcAft>
                <a:spcPts val="2400"/>
              </a:spcAft>
              <a:buFontTx/>
              <a:buNone/>
            </a:pPr>
            <a:r>
              <a:rPr lang="en-US" dirty="0" smtClean="0">
                <a:solidFill>
                  <a:schemeClr val="tx1"/>
                </a:solidFill>
                <a:ea typeface="ＭＳ Ｐゴシック" charset="-128"/>
              </a:rPr>
              <a:t>Respect</a:t>
            </a:r>
          </a:p>
          <a:p>
            <a:pPr marL="0" indent="0" algn="ctr">
              <a:spcBef>
                <a:spcPts val="725"/>
              </a:spcBef>
              <a:spcAft>
                <a:spcPts val="2400"/>
              </a:spcAft>
              <a:buFontTx/>
              <a:buNone/>
            </a:pPr>
            <a:r>
              <a:rPr lang="en-US" dirty="0" smtClean="0">
                <a:solidFill>
                  <a:schemeClr val="tx1"/>
                </a:solidFill>
                <a:ea typeface="ＭＳ Ｐゴシック" charset="-128"/>
              </a:rPr>
              <a:t>Boundaries</a:t>
            </a:r>
          </a:p>
          <a:p>
            <a:pPr marL="0" indent="0" algn="ctr">
              <a:spcBef>
                <a:spcPts val="725"/>
              </a:spcBef>
              <a:spcAft>
                <a:spcPts val="2400"/>
              </a:spcAft>
              <a:buFontTx/>
              <a:buNone/>
            </a:pPr>
            <a:r>
              <a:rPr lang="en-US" dirty="0" smtClean="0">
                <a:solidFill>
                  <a:schemeClr val="tx1"/>
                </a:solidFill>
                <a:ea typeface="ＭＳ Ｐゴシック" charset="-128"/>
              </a:rPr>
              <a:t>Understanding</a:t>
            </a:r>
          </a:p>
          <a:p>
            <a:pPr marL="0" indent="0" algn="ctr">
              <a:spcBef>
                <a:spcPts val="725"/>
              </a:spcBef>
              <a:spcAft>
                <a:spcPts val="2400"/>
              </a:spcAft>
              <a:buFontTx/>
              <a:buNone/>
            </a:pPr>
            <a:endParaRPr lang="en-US" dirty="0" smtClean="0">
              <a:ea typeface="ＭＳ Ｐゴシック" charset="-128"/>
            </a:endParaRPr>
          </a:p>
        </p:txBody>
      </p:sp>
      <p:sp>
        <p:nvSpPr>
          <p:cNvPr id="6" name="Title 5"/>
          <p:cNvSpPr>
            <a:spLocks noGrp="1"/>
          </p:cNvSpPr>
          <p:nvPr>
            <p:ph type="title"/>
          </p:nvPr>
        </p:nvSpPr>
        <p:spPr/>
        <p:txBody>
          <a:bodyPr/>
          <a:lstStyle/>
          <a:p>
            <a:pPr>
              <a:defRPr/>
            </a:pPr>
            <a:r>
              <a:rPr lang="en-US" dirty="0" smtClean="0">
                <a:ea typeface="ＭＳ Ｐゴシック" pitchFamily="-107" charset="-128"/>
                <a:cs typeface="ＭＳ Ｐゴシック" pitchFamily="-107" charset="-128"/>
              </a:rPr>
              <a:t>Communicating with Clients</a:t>
            </a:r>
          </a:p>
        </p:txBody>
      </p:sp>
      <p:cxnSp>
        <p:nvCxnSpPr>
          <p:cNvPr id="32773" name="Straight Connector 9"/>
          <p:cNvCxnSpPr>
            <a:cxnSpLocks noChangeShapeType="1"/>
          </p:cNvCxnSpPr>
          <p:nvPr/>
        </p:nvCxnSpPr>
        <p:spPr bwMode="auto">
          <a:xfrm>
            <a:off x="1143000" y="2514600"/>
            <a:ext cx="6705600" cy="1588"/>
          </a:xfrm>
          <a:prstGeom prst="line">
            <a:avLst/>
          </a:prstGeom>
          <a:noFill/>
          <a:ln w="12700">
            <a:solidFill>
              <a:srgbClr val="6799C8"/>
            </a:solidFill>
            <a:prstDash val="dot"/>
            <a:round/>
            <a:headEnd/>
            <a:tailEnd/>
          </a:ln>
        </p:spPr>
      </p:cxnSp>
      <p:cxnSp>
        <p:nvCxnSpPr>
          <p:cNvPr id="32774" name="Straight Connector 9"/>
          <p:cNvCxnSpPr>
            <a:cxnSpLocks noChangeShapeType="1"/>
          </p:cNvCxnSpPr>
          <p:nvPr/>
        </p:nvCxnSpPr>
        <p:spPr bwMode="auto">
          <a:xfrm>
            <a:off x="1143000" y="3327400"/>
            <a:ext cx="6705600" cy="1588"/>
          </a:xfrm>
          <a:prstGeom prst="line">
            <a:avLst/>
          </a:prstGeom>
          <a:noFill/>
          <a:ln w="12700">
            <a:solidFill>
              <a:srgbClr val="6799C8"/>
            </a:solidFill>
            <a:prstDash val="dot"/>
            <a:round/>
            <a:headEnd/>
            <a:tailEnd/>
          </a:ln>
        </p:spPr>
      </p:cxnSp>
      <p:cxnSp>
        <p:nvCxnSpPr>
          <p:cNvPr id="32775" name="Straight Connector 9"/>
          <p:cNvCxnSpPr>
            <a:cxnSpLocks noChangeShapeType="1"/>
          </p:cNvCxnSpPr>
          <p:nvPr/>
        </p:nvCxnSpPr>
        <p:spPr bwMode="auto">
          <a:xfrm>
            <a:off x="1143000" y="4140200"/>
            <a:ext cx="6705600" cy="1588"/>
          </a:xfrm>
          <a:prstGeom prst="line">
            <a:avLst/>
          </a:prstGeom>
          <a:noFill/>
          <a:ln w="12700">
            <a:solidFill>
              <a:srgbClr val="6799C8"/>
            </a:solidFill>
            <a:prstDash val="dot"/>
            <a:round/>
            <a:headEnd/>
            <a:tailEnd/>
          </a:ln>
        </p:spPr>
      </p:cxnSp>
      <p:cxnSp>
        <p:nvCxnSpPr>
          <p:cNvPr id="32776" name="Straight Connector 10"/>
          <p:cNvCxnSpPr>
            <a:cxnSpLocks noChangeShapeType="1"/>
          </p:cNvCxnSpPr>
          <p:nvPr/>
        </p:nvCxnSpPr>
        <p:spPr bwMode="auto">
          <a:xfrm>
            <a:off x="1143000" y="4953000"/>
            <a:ext cx="6705600" cy="1588"/>
          </a:xfrm>
          <a:prstGeom prst="line">
            <a:avLst/>
          </a:prstGeom>
          <a:noFill/>
          <a:ln w="12700">
            <a:solidFill>
              <a:srgbClr val="6799C8"/>
            </a:solidFill>
            <a:prstDash val="dot"/>
            <a:round/>
            <a:headEnd/>
            <a:tailEnd/>
          </a:ln>
        </p:spPr>
      </p:cxnSp>
      <p:sp>
        <p:nvSpPr>
          <p:cNvPr id="10" name="Title 5"/>
          <p:cNvSpPr txBox="1">
            <a:spLocks/>
          </p:cNvSpPr>
          <p:nvPr/>
        </p:nvSpPr>
        <p:spPr bwMode="auto">
          <a:xfrm>
            <a:off x="457200" y="895350"/>
            <a:ext cx="6324600" cy="228600"/>
          </a:xfrm>
          <a:prstGeom prst="rect">
            <a:avLst/>
          </a:prstGeom>
          <a:noFill/>
          <a:ln w="9525">
            <a:noFill/>
            <a:miter lim="800000"/>
            <a:headEnd/>
            <a:tailEnd/>
          </a:ln>
        </p:spPr>
        <p:txBody>
          <a:bodyPr lIns="0" tIns="0" rIns="0" bIns="0" anchor="ctr"/>
          <a:lstStyle/>
          <a:p>
            <a:pPr eaLnBrk="0" hangingPunct="0"/>
            <a:r>
              <a:rPr lang="en-US" sz="1200" cap="all" dirty="0" smtClean="0">
                <a:solidFill>
                  <a:schemeClr val="bg1"/>
                </a:solidFill>
              </a:rPr>
              <a:t>Introduction to weatherization for auditors</a:t>
            </a:r>
            <a:endParaRPr lang="en-US" sz="1200" cap="all" dirty="0">
              <a:solidFill>
                <a:schemeClr val="bg1"/>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8" name="Content Placeholder 6"/>
          <p:cNvSpPr>
            <a:spLocks noGrp="1"/>
          </p:cNvSpPr>
          <p:nvPr>
            <p:ph idx="1"/>
          </p:nvPr>
        </p:nvSpPr>
        <p:spPr>
          <a:xfrm>
            <a:off x="457200" y="1524000"/>
            <a:ext cx="8229600" cy="457200"/>
          </a:xfrm>
        </p:spPr>
        <p:txBody>
          <a:bodyPr anchor="ctr">
            <a:noAutofit/>
          </a:bodyPr>
          <a:lstStyle/>
          <a:p>
            <a:pPr marL="0" indent="0" algn="ctr">
              <a:spcBef>
                <a:spcPts val="725"/>
              </a:spcBef>
              <a:buFontTx/>
              <a:buNone/>
            </a:pPr>
            <a:r>
              <a:rPr lang="en-US" sz="2600" dirty="0" smtClean="0">
                <a:solidFill>
                  <a:srgbClr val="000066"/>
                </a:solidFill>
                <a:ea typeface="ＭＳ Ｐゴシック" charset="-128"/>
              </a:rPr>
              <a:t>Communication of Feelings and Attitudes</a:t>
            </a:r>
          </a:p>
        </p:txBody>
      </p:sp>
      <p:sp>
        <p:nvSpPr>
          <p:cNvPr id="6" name="Title 5"/>
          <p:cNvSpPr>
            <a:spLocks noGrp="1"/>
          </p:cNvSpPr>
          <p:nvPr>
            <p:ph type="title"/>
          </p:nvPr>
        </p:nvSpPr>
        <p:spPr/>
        <p:txBody>
          <a:bodyPr/>
          <a:lstStyle/>
          <a:p>
            <a:pPr>
              <a:defRPr/>
            </a:pPr>
            <a:r>
              <a:rPr lang="en-US" dirty="0" smtClean="0">
                <a:ea typeface="ＭＳ Ｐゴシック" pitchFamily="-107" charset="-128"/>
                <a:cs typeface="ＭＳ Ｐゴシック" pitchFamily="-107" charset="-128"/>
              </a:rPr>
              <a:t>Communication 101</a:t>
            </a:r>
          </a:p>
        </p:txBody>
      </p:sp>
      <p:grpSp>
        <p:nvGrpSpPr>
          <p:cNvPr id="33796" name="Group 15" descr="Pie chart displaying Communication of Feelings and Attitudes.&#10;"/>
          <p:cNvGrpSpPr>
            <a:grpSpLocks/>
          </p:cNvGrpSpPr>
          <p:nvPr/>
        </p:nvGrpSpPr>
        <p:grpSpPr bwMode="auto">
          <a:xfrm>
            <a:off x="533400" y="2286000"/>
            <a:ext cx="7924800" cy="3246438"/>
            <a:chOff x="228600" y="2205335"/>
            <a:chExt cx="8382000" cy="3433465"/>
          </a:xfrm>
        </p:grpSpPr>
        <p:pic>
          <p:nvPicPr>
            <p:cNvPr id="33800" name="Picture 12" descr="Communication_Piechart.png"/>
            <p:cNvPicPr>
              <a:picLocks noChangeAspect="1"/>
            </p:cNvPicPr>
            <p:nvPr/>
          </p:nvPicPr>
          <p:blipFill>
            <a:blip r:embed="rId3" cstate="print"/>
            <a:srcRect/>
            <a:stretch>
              <a:fillRect/>
            </a:stretch>
          </p:blipFill>
          <p:spPr bwMode="auto">
            <a:xfrm rot="1090050">
              <a:off x="2743200" y="2209800"/>
              <a:ext cx="3429000" cy="3429000"/>
            </a:xfrm>
            <a:prstGeom prst="rect">
              <a:avLst/>
            </a:prstGeom>
            <a:noFill/>
            <a:ln w="9525">
              <a:noFill/>
              <a:miter lim="800000"/>
              <a:headEnd/>
              <a:tailEnd/>
            </a:ln>
          </p:spPr>
        </p:pic>
        <p:sp>
          <p:nvSpPr>
            <p:cNvPr id="33801" name="TextBox 9"/>
            <p:cNvSpPr txBox="1">
              <a:spLocks noChangeArrowheads="1"/>
            </p:cNvSpPr>
            <p:nvPr/>
          </p:nvSpPr>
          <p:spPr bwMode="auto">
            <a:xfrm>
              <a:off x="228600" y="3429000"/>
              <a:ext cx="2514600" cy="878871"/>
            </a:xfrm>
            <a:prstGeom prst="rect">
              <a:avLst/>
            </a:prstGeom>
            <a:noFill/>
            <a:ln w="9525">
              <a:noFill/>
              <a:miter lim="800000"/>
              <a:headEnd/>
              <a:tailEnd/>
            </a:ln>
          </p:spPr>
          <p:txBody>
            <a:bodyPr>
              <a:spAutoFit/>
            </a:bodyPr>
            <a:lstStyle/>
            <a:p>
              <a:pPr algn="r"/>
              <a:r>
                <a:rPr lang="en-US" sz="2400" dirty="0"/>
                <a:t>Body Language (55%)</a:t>
              </a:r>
            </a:p>
          </p:txBody>
        </p:sp>
        <p:sp>
          <p:nvSpPr>
            <p:cNvPr id="33802" name="TextBox 13"/>
            <p:cNvSpPr txBox="1">
              <a:spLocks noChangeArrowheads="1"/>
            </p:cNvSpPr>
            <p:nvPr/>
          </p:nvSpPr>
          <p:spPr bwMode="auto">
            <a:xfrm>
              <a:off x="6096000" y="4038600"/>
              <a:ext cx="2514600" cy="878871"/>
            </a:xfrm>
            <a:prstGeom prst="rect">
              <a:avLst/>
            </a:prstGeom>
            <a:noFill/>
            <a:ln w="9525">
              <a:noFill/>
              <a:miter lim="800000"/>
              <a:headEnd/>
              <a:tailEnd/>
            </a:ln>
          </p:spPr>
          <p:txBody>
            <a:bodyPr>
              <a:spAutoFit/>
            </a:bodyPr>
            <a:lstStyle/>
            <a:p>
              <a:r>
                <a:rPr lang="en-US" sz="2400" dirty="0"/>
                <a:t>Tone of Voice (38%)</a:t>
              </a:r>
            </a:p>
          </p:txBody>
        </p:sp>
        <p:sp>
          <p:nvSpPr>
            <p:cNvPr id="33803" name="TextBox 14"/>
            <p:cNvSpPr txBox="1">
              <a:spLocks noChangeArrowheads="1"/>
            </p:cNvSpPr>
            <p:nvPr/>
          </p:nvSpPr>
          <p:spPr bwMode="auto">
            <a:xfrm>
              <a:off x="5410200" y="2205335"/>
              <a:ext cx="2514600" cy="488261"/>
            </a:xfrm>
            <a:prstGeom prst="rect">
              <a:avLst/>
            </a:prstGeom>
            <a:noFill/>
            <a:ln w="9525">
              <a:noFill/>
              <a:miter lim="800000"/>
              <a:headEnd/>
              <a:tailEnd/>
            </a:ln>
          </p:spPr>
          <p:txBody>
            <a:bodyPr>
              <a:spAutoFit/>
            </a:bodyPr>
            <a:lstStyle/>
            <a:p>
              <a:r>
                <a:rPr lang="en-US" sz="2400" dirty="0"/>
                <a:t>Words (7%)</a:t>
              </a:r>
            </a:p>
          </p:txBody>
        </p:sp>
      </p:grpSp>
      <p:sp>
        <p:nvSpPr>
          <p:cNvPr id="33797" name="TextBox 10"/>
          <p:cNvSpPr txBox="1">
            <a:spLocks noChangeArrowheads="1"/>
          </p:cNvSpPr>
          <p:nvPr/>
        </p:nvSpPr>
        <p:spPr bwMode="auto">
          <a:xfrm>
            <a:off x="2063750" y="5638800"/>
            <a:ext cx="4794250" cy="461963"/>
          </a:xfrm>
          <a:prstGeom prst="rect">
            <a:avLst/>
          </a:prstGeom>
          <a:noFill/>
          <a:ln w="9525">
            <a:noFill/>
            <a:miter lim="800000"/>
            <a:headEnd/>
            <a:tailEnd/>
          </a:ln>
        </p:spPr>
        <p:txBody>
          <a:bodyPr wrap="none">
            <a:spAutoFit/>
          </a:bodyPr>
          <a:lstStyle/>
          <a:p>
            <a:r>
              <a:rPr lang="en-US" sz="2400" i="1" dirty="0">
                <a:solidFill>
                  <a:srgbClr val="000066"/>
                </a:solidFill>
              </a:rPr>
              <a:t>Actions speak louder than words.</a:t>
            </a:r>
          </a:p>
        </p:txBody>
      </p:sp>
      <p:sp>
        <p:nvSpPr>
          <p:cNvPr id="12" name="Title 5"/>
          <p:cNvSpPr txBox="1">
            <a:spLocks/>
          </p:cNvSpPr>
          <p:nvPr/>
        </p:nvSpPr>
        <p:spPr bwMode="auto">
          <a:xfrm>
            <a:off x="457200" y="895350"/>
            <a:ext cx="6324600" cy="228600"/>
          </a:xfrm>
          <a:prstGeom prst="rect">
            <a:avLst/>
          </a:prstGeom>
          <a:noFill/>
          <a:ln w="9525">
            <a:noFill/>
            <a:miter lim="800000"/>
            <a:headEnd/>
            <a:tailEnd/>
          </a:ln>
        </p:spPr>
        <p:txBody>
          <a:bodyPr lIns="0" tIns="0" rIns="0" bIns="0" anchor="ctr"/>
          <a:lstStyle/>
          <a:p>
            <a:pPr eaLnBrk="0" hangingPunct="0"/>
            <a:r>
              <a:rPr lang="en-US" sz="1200" cap="all" dirty="0" smtClean="0">
                <a:solidFill>
                  <a:schemeClr val="bg1"/>
                </a:solidFill>
              </a:rPr>
              <a:t>Introduction to weatherization for auditors</a:t>
            </a:r>
            <a:endParaRPr lang="en-US" sz="1200" cap="all" dirty="0">
              <a:solidFill>
                <a:schemeClr val="bg1"/>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Content Placeholder 6"/>
          <p:cNvSpPr>
            <a:spLocks noGrp="1"/>
          </p:cNvSpPr>
          <p:nvPr>
            <p:ph idx="1"/>
          </p:nvPr>
        </p:nvSpPr>
        <p:spPr>
          <a:xfrm>
            <a:off x="457200" y="1981200"/>
            <a:ext cx="8229600" cy="4114800"/>
          </a:xfrm>
        </p:spPr>
        <p:txBody>
          <a:bodyPr>
            <a:normAutofit/>
          </a:bodyPr>
          <a:lstStyle/>
          <a:p>
            <a:pPr marL="0" indent="0" algn="ctr">
              <a:spcBef>
                <a:spcPts val="725"/>
              </a:spcBef>
              <a:spcAft>
                <a:spcPts val="2400"/>
              </a:spcAft>
              <a:buFontTx/>
              <a:buNone/>
            </a:pPr>
            <a:r>
              <a:rPr lang="en-US" sz="2600" dirty="0" smtClean="0">
                <a:solidFill>
                  <a:srgbClr val="000066"/>
                </a:solidFill>
                <a:ea typeface="ＭＳ Ｐゴシック" charset="-128"/>
              </a:rPr>
              <a:t>We Are in Their Homes</a:t>
            </a:r>
          </a:p>
          <a:p>
            <a:pPr marL="0" indent="0" algn="ctr">
              <a:spcBef>
                <a:spcPts val="725"/>
              </a:spcBef>
              <a:spcAft>
                <a:spcPts val="2400"/>
              </a:spcAft>
              <a:buFontTx/>
              <a:buNone/>
            </a:pPr>
            <a:r>
              <a:rPr lang="en-US" dirty="0" smtClean="0">
                <a:solidFill>
                  <a:schemeClr val="tx1"/>
                </a:solidFill>
                <a:ea typeface="ＭＳ Ｐゴシック" charset="-128"/>
              </a:rPr>
              <a:t>Pride of Ownership</a:t>
            </a:r>
          </a:p>
          <a:p>
            <a:pPr marL="0" indent="0" algn="ctr">
              <a:spcBef>
                <a:spcPts val="725"/>
              </a:spcBef>
              <a:spcAft>
                <a:spcPts val="2400"/>
              </a:spcAft>
              <a:buFontTx/>
              <a:buNone/>
            </a:pPr>
            <a:r>
              <a:rPr lang="en-US" dirty="0" smtClean="0">
                <a:solidFill>
                  <a:schemeClr val="tx1"/>
                </a:solidFill>
                <a:ea typeface="ＭＳ Ｐゴシック" charset="-128"/>
              </a:rPr>
              <a:t>Privacy</a:t>
            </a:r>
          </a:p>
          <a:p>
            <a:pPr marL="0" indent="0" algn="ctr">
              <a:spcBef>
                <a:spcPts val="725"/>
              </a:spcBef>
              <a:spcAft>
                <a:spcPts val="3000"/>
              </a:spcAft>
              <a:buFontTx/>
              <a:buNone/>
            </a:pPr>
            <a:r>
              <a:rPr lang="en-US" dirty="0" smtClean="0">
                <a:solidFill>
                  <a:schemeClr val="tx1"/>
                </a:solidFill>
                <a:ea typeface="ＭＳ Ｐゴシック" charset="-128"/>
              </a:rPr>
              <a:t>Sensitivity</a:t>
            </a:r>
          </a:p>
          <a:p>
            <a:pPr marL="0" indent="0" algn="ctr">
              <a:buFontTx/>
              <a:buNone/>
            </a:pPr>
            <a:r>
              <a:rPr lang="en-US" sz="2400" i="1" dirty="0" smtClean="0">
                <a:solidFill>
                  <a:srgbClr val="000066"/>
                </a:solidFill>
                <a:ea typeface="ＭＳ Ｐゴシック" charset="-128"/>
              </a:rPr>
              <a:t>Ask yourself, “How would I feel if people behaved </a:t>
            </a:r>
            <a:br>
              <a:rPr lang="en-US" sz="2400" i="1" dirty="0" smtClean="0">
                <a:solidFill>
                  <a:srgbClr val="000066"/>
                </a:solidFill>
                <a:ea typeface="ＭＳ Ｐゴシック" charset="-128"/>
              </a:rPr>
            </a:br>
            <a:r>
              <a:rPr lang="en-US" sz="2400" i="1" dirty="0" smtClean="0">
                <a:solidFill>
                  <a:srgbClr val="000066"/>
                </a:solidFill>
                <a:ea typeface="ＭＳ Ｐゴシック" charset="-128"/>
              </a:rPr>
              <a:t>this way around my children/mother/grandparents?”</a:t>
            </a:r>
          </a:p>
          <a:p>
            <a:pPr marL="0" indent="0" algn="ctr">
              <a:spcBef>
                <a:spcPts val="725"/>
              </a:spcBef>
              <a:spcAft>
                <a:spcPts val="2400"/>
              </a:spcAft>
              <a:buFontTx/>
              <a:buNone/>
            </a:pPr>
            <a:endParaRPr lang="en-US" dirty="0" smtClean="0">
              <a:ea typeface="ＭＳ Ｐゴシック" charset="-128"/>
            </a:endParaRPr>
          </a:p>
        </p:txBody>
      </p:sp>
      <p:sp>
        <p:nvSpPr>
          <p:cNvPr id="6" name="Title 5"/>
          <p:cNvSpPr>
            <a:spLocks noGrp="1"/>
          </p:cNvSpPr>
          <p:nvPr>
            <p:ph type="title"/>
          </p:nvPr>
        </p:nvSpPr>
        <p:spPr/>
        <p:txBody>
          <a:bodyPr/>
          <a:lstStyle/>
          <a:p>
            <a:pPr>
              <a:defRPr/>
            </a:pPr>
            <a:r>
              <a:rPr lang="en-US" dirty="0" smtClean="0">
                <a:ea typeface="ＭＳ Ｐゴシック" pitchFamily="-107" charset="-128"/>
                <a:cs typeface="ＭＳ Ｐゴシック" pitchFamily="-107" charset="-128"/>
              </a:rPr>
              <a:t>Respect</a:t>
            </a:r>
          </a:p>
        </p:txBody>
      </p:sp>
      <p:cxnSp>
        <p:nvCxnSpPr>
          <p:cNvPr id="34821" name="Straight Connector 9"/>
          <p:cNvCxnSpPr>
            <a:cxnSpLocks noChangeShapeType="1"/>
          </p:cNvCxnSpPr>
          <p:nvPr/>
        </p:nvCxnSpPr>
        <p:spPr bwMode="auto">
          <a:xfrm>
            <a:off x="1143000" y="2436813"/>
            <a:ext cx="6705600" cy="1587"/>
          </a:xfrm>
          <a:prstGeom prst="line">
            <a:avLst/>
          </a:prstGeom>
          <a:noFill/>
          <a:ln w="12700">
            <a:solidFill>
              <a:srgbClr val="6799C8"/>
            </a:solidFill>
            <a:prstDash val="dot"/>
            <a:round/>
            <a:headEnd/>
            <a:tailEnd/>
          </a:ln>
        </p:spPr>
      </p:cxnSp>
      <p:cxnSp>
        <p:nvCxnSpPr>
          <p:cNvPr id="34822" name="Straight Connector 9"/>
          <p:cNvCxnSpPr>
            <a:cxnSpLocks noChangeShapeType="1"/>
          </p:cNvCxnSpPr>
          <p:nvPr/>
        </p:nvCxnSpPr>
        <p:spPr bwMode="auto">
          <a:xfrm>
            <a:off x="1143000" y="3200400"/>
            <a:ext cx="6705600" cy="1588"/>
          </a:xfrm>
          <a:prstGeom prst="line">
            <a:avLst/>
          </a:prstGeom>
          <a:noFill/>
          <a:ln w="12700">
            <a:solidFill>
              <a:srgbClr val="6799C8"/>
            </a:solidFill>
            <a:prstDash val="dot"/>
            <a:round/>
            <a:headEnd/>
            <a:tailEnd/>
          </a:ln>
        </p:spPr>
      </p:cxnSp>
      <p:cxnSp>
        <p:nvCxnSpPr>
          <p:cNvPr id="34823" name="Straight Connector 9"/>
          <p:cNvCxnSpPr>
            <a:cxnSpLocks noChangeShapeType="1"/>
          </p:cNvCxnSpPr>
          <p:nvPr/>
        </p:nvCxnSpPr>
        <p:spPr bwMode="auto">
          <a:xfrm>
            <a:off x="1143000" y="4038600"/>
            <a:ext cx="6705600" cy="1588"/>
          </a:xfrm>
          <a:prstGeom prst="line">
            <a:avLst/>
          </a:prstGeom>
          <a:noFill/>
          <a:ln w="12700">
            <a:solidFill>
              <a:srgbClr val="6799C8"/>
            </a:solidFill>
            <a:prstDash val="dot"/>
            <a:round/>
            <a:headEnd/>
            <a:tailEnd/>
          </a:ln>
        </p:spPr>
      </p:cxnSp>
      <p:cxnSp>
        <p:nvCxnSpPr>
          <p:cNvPr id="34824" name="Straight Connector 9"/>
          <p:cNvCxnSpPr>
            <a:cxnSpLocks noChangeShapeType="1"/>
          </p:cNvCxnSpPr>
          <p:nvPr/>
        </p:nvCxnSpPr>
        <p:spPr bwMode="auto">
          <a:xfrm>
            <a:off x="1143000" y="4876800"/>
            <a:ext cx="6705600" cy="1588"/>
          </a:xfrm>
          <a:prstGeom prst="line">
            <a:avLst/>
          </a:prstGeom>
          <a:noFill/>
          <a:ln w="12700">
            <a:solidFill>
              <a:srgbClr val="6799C8"/>
            </a:solidFill>
            <a:prstDash val="dot"/>
            <a:round/>
            <a:headEnd/>
            <a:tailEnd/>
          </a:ln>
        </p:spPr>
      </p:cxnSp>
      <p:sp>
        <p:nvSpPr>
          <p:cNvPr id="10" name="Title 5"/>
          <p:cNvSpPr txBox="1">
            <a:spLocks/>
          </p:cNvSpPr>
          <p:nvPr/>
        </p:nvSpPr>
        <p:spPr bwMode="auto">
          <a:xfrm>
            <a:off x="457200" y="895350"/>
            <a:ext cx="6324600" cy="228600"/>
          </a:xfrm>
          <a:prstGeom prst="rect">
            <a:avLst/>
          </a:prstGeom>
          <a:noFill/>
          <a:ln w="9525">
            <a:noFill/>
            <a:miter lim="800000"/>
            <a:headEnd/>
            <a:tailEnd/>
          </a:ln>
        </p:spPr>
        <p:txBody>
          <a:bodyPr lIns="0" tIns="0" rIns="0" bIns="0" anchor="ctr"/>
          <a:lstStyle/>
          <a:p>
            <a:pPr eaLnBrk="0" hangingPunct="0"/>
            <a:r>
              <a:rPr lang="en-US" sz="1200" cap="all" dirty="0" smtClean="0">
                <a:solidFill>
                  <a:schemeClr val="bg1"/>
                </a:solidFill>
              </a:rPr>
              <a:t>Introduction to weatherization for auditors</a:t>
            </a:r>
            <a:endParaRPr lang="en-US" sz="1200" cap="all" dirty="0">
              <a:solidFill>
                <a:schemeClr val="bg1"/>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12" descr="Clipart displaying a person's regarded personal space as measured in inches and feet."/>
          <p:cNvPicPr>
            <a:picLocks noChangeAspect="1"/>
          </p:cNvPicPr>
          <p:nvPr/>
        </p:nvPicPr>
        <p:blipFill>
          <a:blip r:embed="rId3" cstate="print"/>
          <a:srcRect/>
          <a:stretch>
            <a:fillRect/>
          </a:stretch>
        </p:blipFill>
        <p:spPr bwMode="auto">
          <a:xfrm>
            <a:off x="381000" y="2209800"/>
            <a:ext cx="8458200" cy="3735388"/>
          </a:xfrm>
          <a:prstGeom prst="rect">
            <a:avLst/>
          </a:prstGeom>
          <a:noFill/>
          <a:ln w="9525">
            <a:noFill/>
            <a:miter lim="800000"/>
            <a:headEnd/>
            <a:tailEnd/>
          </a:ln>
        </p:spPr>
      </p:pic>
      <p:sp>
        <p:nvSpPr>
          <p:cNvPr id="6" name="Title 5"/>
          <p:cNvSpPr>
            <a:spLocks noGrp="1"/>
          </p:cNvSpPr>
          <p:nvPr>
            <p:ph type="title"/>
          </p:nvPr>
        </p:nvSpPr>
        <p:spPr>
          <a:xfrm>
            <a:off x="457200" y="0"/>
            <a:ext cx="5384800" cy="901700"/>
          </a:xfrm>
        </p:spPr>
        <p:txBody>
          <a:bodyPr/>
          <a:lstStyle/>
          <a:p>
            <a:pPr>
              <a:defRPr/>
            </a:pPr>
            <a:r>
              <a:rPr lang="en-US" dirty="0" smtClean="0">
                <a:ea typeface="ＭＳ Ｐゴシック" pitchFamily="-107" charset="-128"/>
                <a:cs typeface="ＭＳ Ｐゴシック" pitchFamily="-107" charset="-128"/>
              </a:rPr>
              <a:t>Boundaries</a:t>
            </a:r>
          </a:p>
        </p:txBody>
      </p:sp>
      <p:sp>
        <p:nvSpPr>
          <p:cNvPr id="35845" name="Content Placeholder 7"/>
          <p:cNvSpPr txBox="1">
            <a:spLocks/>
          </p:cNvSpPr>
          <p:nvPr/>
        </p:nvSpPr>
        <p:spPr bwMode="auto">
          <a:xfrm>
            <a:off x="457200" y="1676400"/>
            <a:ext cx="3505200" cy="2743200"/>
          </a:xfrm>
          <a:prstGeom prst="rect">
            <a:avLst/>
          </a:prstGeom>
          <a:noFill/>
          <a:ln w="9525">
            <a:noFill/>
            <a:miter lim="800000"/>
            <a:headEnd/>
            <a:tailEnd/>
          </a:ln>
        </p:spPr>
        <p:txBody>
          <a:bodyPr lIns="0" tIns="0" rIns="0" bIns="0"/>
          <a:lstStyle/>
          <a:p>
            <a:pPr marL="342900" indent="-342900" eaLnBrk="0" hangingPunct="0">
              <a:spcBef>
                <a:spcPts val="1200"/>
              </a:spcBef>
              <a:spcAft>
                <a:spcPts val="600"/>
              </a:spcAft>
              <a:buClr>
                <a:srgbClr val="8DC63F"/>
              </a:buClr>
            </a:pPr>
            <a:r>
              <a:rPr lang="en-US" sz="2600" dirty="0">
                <a:solidFill>
                  <a:srgbClr val="000066"/>
                </a:solidFill>
              </a:rPr>
              <a:t>Personal Space</a:t>
            </a:r>
          </a:p>
          <a:p>
            <a:pPr marL="463550" indent="-296863" eaLnBrk="0" hangingPunct="0">
              <a:spcBef>
                <a:spcPts val="600"/>
              </a:spcBef>
              <a:spcAft>
                <a:spcPts val="600"/>
              </a:spcAft>
              <a:buFontTx/>
              <a:buChar char="•"/>
            </a:pPr>
            <a:r>
              <a:rPr lang="en-US" sz="2200" dirty="0"/>
              <a:t>Acceptable distance differs widely by </a:t>
            </a:r>
            <a:r>
              <a:rPr lang="en-US" sz="2200" dirty="0" smtClean="0"/>
              <a:t>culture</a:t>
            </a:r>
            <a:endParaRPr lang="en-US" sz="2200" dirty="0"/>
          </a:p>
          <a:p>
            <a:pPr marL="463550" indent="-296863" eaLnBrk="0" hangingPunct="0">
              <a:spcBef>
                <a:spcPts val="600"/>
              </a:spcBef>
              <a:spcAft>
                <a:spcPts val="600"/>
              </a:spcAft>
              <a:buFontTx/>
              <a:buChar char="•"/>
            </a:pPr>
            <a:r>
              <a:rPr lang="en-US" sz="2200" dirty="0"/>
              <a:t>Violating personal </a:t>
            </a:r>
            <a:br>
              <a:rPr lang="en-US" sz="2200" dirty="0"/>
            </a:br>
            <a:r>
              <a:rPr lang="en-US" sz="2200" dirty="0"/>
              <a:t>space is </a:t>
            </a:r>
            <a:r>
              <a:rPr lang="en-US" sz="2200" dirty="0" smtClean="0"/>
              <a:t>threatening</a:t>
            </a:r>
            <a:endParaRPr lang="en-US" sz="2200" dirty="0"/>
          </a:p>
        </p:txBody>
      </p:sp>
      <p:sp>
        <p:nvSpPr>
          <p:cNvPr id="35846" name="Content Placeholder 7"/>
          <p:cNvSpPr txBox="1">
            <a:spLocks/>
          </p:cNvSpPr>
          <p:nvPr/>
        </p:nvSpPr>
        <p:spPr bwMode="auto">
          <a:xfrm>
            <a:off x="5181600" y="1676400"/>
            <a:ext cx="3505200" cy="1219200"/>
          </a:xfrm>
          <a:prstGeom prst="rect">
            <a:avLst/>
          </a:prstGeom>
          <a:noFill/>
          <a:ln w="9525">
            <a:noFill/>
            <a:miter lim="800000"/>
            <a:headEnd/>
            <a:tailEnd/>
          </a:ln>
        </p:spPr>
        <p:txBody>
          <a:bodyPr lIns="0" tIns="0" rIns="0" bIns="0"/>
          <a:lstStyle/>
          <a:p>
            <a:pPr marL="342900" indent="-342900" eaLnBrk="0" hangingPunct="0">
              <a:spcBef>
                <a:spcPts val="1200"/>
              </a:spcBef>
              <a:spcAft>
                <a:spcPts val="600"/>
              </a:spcAft>
              <a:buClr>
                <a:srgbClr val="8DC63F"/>
              </a:buClr>
            </a:pPr>
            <a:r>
              <a:rPr lang="en-US" sz="2600" dirty="0">
                <a:solidFill>
                  <a:srgbClr val="000066"/>
                </a:solidFill>
              </a:rPr>
              <a:t>Other Boundaries</a:t>
            </a:r>
          </a:p>
          <a:p>
            <a:pPr marL="463550" indent="-296863" eaLnBrk="0" hangingPunct="0">
              <a:spcBef>
                <a:spcPts val="600"/>
              </a:spcBef>
              <a:spcAft>
                <a:spcPts val="600"/>
              </a:spcAft>
              <a:buFontTx/>
              <a:buChar char="•"/>
            </a:pPr>
            <a:r>
              <a:rPr lang="en-US" sz="2200" dirty="0"/>
              <a:t>Closed </a:t>
            </a:r>
            <a:r>
              <a:rPr lang="en-US" sz="2200" dirty="0" smtClean="0"/>
              <a:t>doors</a:t>
            </a:r>
            <a:endParaRPr lang="en-US" sz="2200" dirty="0"/>
          </a:p>
        </p:txBody>
      </p:sp>
      <p:sp>
        <p:nvSpPr>
          <p:cNvPr id="8" name="Title 5"/>
          <p:cNvSpPr txBox="1">
            <a:spLocks/>
          </p:cNvSpPr>
          <p:nvPr/>
        </p:nvSpPr>
        <p:spPr bwMode="auto">
          <a:xfrm>
            <a:off x="381000" y="900051"/>
            <a:ext cx="6324600" cy="228600"/>
          </a:xfrm>
          <a:prstGeom prst="rect">
            <a:avLst/>
          </a:prstGeom>
          <a:noFill/>
          <a:ln w="9525">
            <a:noFill/>
            <a:miter lim="800000"/>
            <a:headEnd/>
            <a:tailEnd/>
          </a:ln>
        </p:spPr>
        <p:txBody>
          <a:bodyPr lIns="0" tIns="0" rIns="0" bIns="0" anchor="ctr"/>
          <a:lstStyle/>
          <a:p>
            <a:pPr eaLnBrk="0" hangingPunct="0"/>
            <a:r>
              <a:rPr lang="en-US" sz="1200" cap="all" dirty="0" smtClean="0">
                <a:solidFill>
                  <a:schemeClr val="bg1"/>
                </a:solidFill>
              </a:rPr>
              <a:t>Introduction to weatherization for auditors</a:t>
            </a:r>
            <a:endParaRPr lang="en-US" sz="1200" cap="all" dirty="0">
              <a:solidFill>
                <a:schemeClr val="bg1"/>
              </a:solidFill>
            </a:endParaRPr>
          </a:p>
        </p:txBody>
      </p:sp>
      <p:sp>
        <p:nvSpPr>
          <p:cNvPr id="7" name="TextBox 7"/>
          <p:cNvSpPr txBox="1">
            <a:spLocks noChangeArrowheads="1"/>
          </p:cNvSpPr>
          <p:nvPr/>
        </p:nvSpPr>
        <p:spPr bwMode="auto">
          <a:xfrm>
            <a:off x="5791200" y="6400800"/>
            <a:ext cx="3352800" cy="230832"/>
          </a:xfrm>
          <a:prstGeom prst="rect">
            <a:avLst/>
          </a:prstGeom>
          <a:noFill/>
          <a:ln w="9525">
            <a:noFill/>
            <a:miter lim="800000"/>
            <a:headEnd/>
            <a:tailEnd/>
          </a:ln>
        </p:spPr>
        <p:txBody>
          <a:bodyPr>
            <a:spAutoFit/>
          </a:bodyPr>
          <a:lstStyle/>
          <a:p>
            <a:pPr algn="r" eaLnBrk="0" hangingPunct="0">
              <a:lnSpc>
                <a:spcPct val="90000"/>
              </a:lnSpc>
              <a:spcBef>
                <a:spcPts val="1200"/>
              </a:spcBef>
              <a:buClr>
                <a:srgbClr val="8DC63F"/>
              </a:buClr>
            </a:pPr>
            <a:r>
              <a:rPr lang="en-US" sz="1000" i="1" dirty="0" smtClean="0">
                <a:solidFill>
                  <a:srgbClr val="000000"/>
                </a:solidFill>
              </a:rPr>
              <a:t>Image created for U.S. Dept. of Energy</a:t>
            </a:r>
            <a:endParaRPr lang="en-US" sz="1000" i="1" dirty="0">
              <a:solidFill>
                <a:srgbClr val="000000"/>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58800" y="152400"/>
            <a:ext cx="5384800" cy="609600"/>
          </a:xfrm>
        </p:spPr>
        <p:txBody>
          <a:bodyPr/>
          <a:lstStyle/>
          <a:p>
            <a:pPr>
              <a:defRPr/>
            </a:pPr>
            <a:r>
              <a:rPr lang="en-US" dirty="0" smtClean="0">
                <a:ea typeface="ＭＳ Ｐゴシック" pitchFamily="-107" charset="-128"/>
                <a:cs typeface="ＭＳ Ｐゴシック" pitchFamily="-107" charset="-128"/>
              </a:rPr>
              <a:t>Understanding</a:t>
            </a:r>
          </a:p>
        </p:txBody>
      </p:sp>
      <p:sp>
        <p:nvSpPr>
          <p:cNvPr id="36868" name="Content Placeholder 7"/>
          <p:cNvSpPr txBox="1">
            <a:spLocks/>
          </p:cNvSpPr>
          <p:nvPr/>
        </p:nvSpPr>
        <p:spPr bwMode="auto">
          <a:xfrm>
            <a:off x="685800" y="1371600"/>
            <a:ext cx="7772400" cy="5105400"/>
          </a:xfrm>
          <a:prstGeom prst="rect">
            <a:avLst/>
          </a:prstGeom>
          <a:noFill/>
          <a:ln w="9525">
            <a:noFill/>
            <a:miter lim="800000"/>
            <a:headEnd/>
            <a:tailEnd/>
          </a:ln>
        </p:spPr>
        <p:txBody>
          <a:bodyPr lIns="0" tIns="0" rIns="0" bIns="0"/>
          <a:lstStyle/>
          <a:p>
            <a:pPr marL="342900" indent="-342900" eaLnBrk="0" hangingPunct="0">
              <a:spcBef>
                <a:spcPts val="600"/>
              </a:spcBef>
              <a:spcAft>
                <a:spcPts val="600"/>
              </a:spcAft>
              <a:buClr>
                <a:srgbClr val="8DC63F"/>
              </a:buClr>
            </a:pPr>
            <a:r>
              <a:rPr lang="en-US" sz="2600" dirty="0">
                <a:solidFill>
                  <a:srgbClr val="000066"/>
                </a:solidFill>
              </a:rPr>
              <a:t>Understanding Each Other</a:t>
            </a:r>
          </a:p>
          <a:p>
            <a:pPr marL="342900" indent="-342900" eaLnBrk="0" hangingPunct="0">
              <a:spcBef>
                <a:spcPts val="600"/>
              </a:spcBef>
              <a:spcAft>
                <a:spcPts val="600"/>
              </a:spcAft>
              <a:buClr>
                <a:srgbClr val="8DC63F"/>
              </a:buClr>
            </a:pPr>
            <a:r>
              <a:rPr lang="en-US" sz="2400" dirty="0"/>
              <a:t>Includes understanding and being understood.</a:t>
            </a:r>
          </a:p>
          <a:p>
            <a:pPr marL="342900" indent="-342900" eaLnBrk="0" hangingPunct="0">
              <a:spcBef>
                <a:spcPts val="600"/>
              </a:spcBef>
              <a:spcAft>
                <a:spcPts val="600"/>
              </a:spcAft>
              <a:buClr>
                <a:schemeClr val="tx1"/>
              </a:buClr>
              <a:buFontTx/>
              <a:buChar char="•"/>
            </a:pPr>
            <a:r>
              <a:rPr lang="en-US" sz="2200" b="1" dirty="0"/>
              <a:t>Intention</a:t>
            </a:r>
            <a:r>
              <a:rPr lang="en-US" sz="2200" dirty="0"/>
              <a:t> – What are you trying to communicate?</a:t>
            </a:r>
          </a:p>
          <a:p>
            <a:pPr marL="914400" lvl="1" indent="-344488" eaLnBrk="0" hangingPunct="0">
              <a:spcBef>
                <a:spcPts val="600"/>
              </a:spcBef>
              <a:spcAft>
                <a:spcPts val="600"/>
              </a:spcAft>
              <a:buFont typeface="Arial" pitchFamily="34" charset="0"/>
              <a:buChar char="−"/>
            </a:pPr>
            <a:r>
              <a:rPr lang="en-US" sz="2000" dirty="0"/>
              <a:t>Getting </a:t>
            </a:r>
            <a:r>
              <a:rPr lang="en-US" sz="2000" dirty="0" smtClean="0"/>
              <a:t>answers</a:t>
            </a:r>
            <a:endParaRPr lang="en-US" sz="2000" dirty="0"/>
          </a:p>
          <a:p>
            <a:pPr marL="914400" lvl="1" indent="-344488" eaLnBrk="0" hangingPunct="0">
              <a:spcBef>
                <a:spcPts val="600"/>
              </a:spcBef>
              <a:spcAft>
                <a:spcPts val="600"/>
              </a:spcAft>
              <a:buFont typeface="Arial" pitchFamily="34" charset="0"/>
              <a:buChar char="−"/>
            </a:pPr>
            <a:r>
              <a:rPr lang="en-US" sz="2000" dirty="0"/>
              <a:t>Client </a:t>
            </a:r>
            <a:r>
              <a:rPr lang="en-US" sz="2000" dirty="0" smtClean="0"/>
              <a:t>education</a:t>
            </a:r>
            <a:endParaRPr lang="en-US" sz="2000" dirty="0"/>
          </a:p>
          <a:p>
            <a:pPr marL="342900" indent="-342900" eaLnBrk="0" hangingPunct="0">
              <a:spcBef>
                <a:spcPts val="600"/>
              </a:spcBef>
              <a:spcAft>
                <a:spcPts val="600"/>
              </a:spcAft>
              <a:buClr>
                <a:schemeClr val="tx1"/>
              </a:buClr>
              <a:buFontTx/>
              <a:buChar char="•"/>
            </a:pPr>
            <a:r>
              <a:rPr lang="en-US" sz="2200" b="1" dirty="0"/>
              <a:t>Know your Audience </a:t>
            </a:r>
            <a:r>
              <a:rPr lang="en-US" sz="2200" dirty="0"/>
              <a:t>– Use terms they will understand.</a:t>
            </a:r>
          </a:p>
          <a:p>
            <a:pPr marL="342900" indent="-342900" eaLnBrk="0" hangingPunct="0">
              <a:spcBef>
                <a:spcPts val="600"/>
              </a:spcBef>
              <a:spcAft>
                <a:spcPts val="600"/>
              </a:spcAft>
              <a:buClr>
                <a:schemeClr val="tx1"/>
              </a:buClr>
              <a:buFontTx/>
              <a:buChar char="•"/>
            </a:pPr>
            <a:r>
              <a:rPr lang="en-US" sz="2200" b="1" dirty="0"/>
              <a:t>Barriers</a:t>
            </a:r>
            <a:r>
              <a:rPr lang="en-US" sz="2200" dirty="0"/>
              <a:t> – Are there barriers to effective communication?</a:t>
            </a:r>
          </a:p>
          <a:p>
            <a:pPr marL="914400" lvl="1" indent="-344488" eaLnBrk="0" hangingPunct="0">
              <a:spcBef>
                <a:spcPts val="600"/>
              </a:spcBef>
              <a:spcAft>
                <a:spcPts val="600"/>
              </a:spcAft>
              <a:buFont typeface="Arial" pitchFamily="34" charset="0"/>
              <a:buChar char="−"/>
            </a:pPr>
            <a:r>
              <a:rPr lang="en-US" sz="2000" dirty="0" smtClean="0"/>
              <a:t>Language</a:t>
            </a:r>
            <a:endParaRPr lang="en-US" sz="2000" dirty="0"/>
          </a:p>
          <a:p>
            <a:pPr marL="914400" lvl="1" indent="-344488" eaLnBrk="0" hangingPunct="0">
              <a:spcBef>
                <a:spcPts val="600"/>
              </a:spcBef>
              <a:spcAft>
                <a:spcPts val="600"/>
              </a:spcAft>
              <a:buFont typeface="Arial" pitchFamily="34" charset="0"/>
              <a:buChar char="−"/>
            </a:pPr>
            <a:r>
              <a:rPr lang="en-US" sz="2000" dirty="0" smtClean="0"/>
              <a:t>Culture</a:t>
            </a:r>
            <a:endParaRPr lang="en-US" sz="2000" dirty="0"/>
          </a:p>
          <a:p>
            <a:pPr marL="914400" lvl="1" indent="-344488" eaLnBrk="0" hangingPunct="0">
              <a:spcBef>
                <a:spcPts val="600"/>
              </a:spcBef>
              <a:spcAft>
                <a:spcPts val="600"/>
              </a:spcAft>
              <a:buFont typeface="Arial" pitchFamily="34" charset="0"/>
              <a:buChar char="−"/>
            </a:pPr>
            <a:r>
              <a:rPr lang="en-US" sz="2000" dirty="0"/>
              <a:t>Poor </a:t>
            </a:r>
            <a:r>
              <a:rPr lang="en-US" sz="2000" dirty="0" smtClean="0"/>
              <a:t>hearing </a:t>
            </a:r>
            <a:r>
              <a:rPr lang="en-US" sz="2000" dirty="0"/>
              <a:t>or </a:t>
            </a:r>
            <a:r>
              <a:rPr lang="en-US" sz="2000" dirty="0" smtClean="0"/>
              <a:t>sight</a:t>
            </a:r>
            <a:endParaRPr lang="en-US" sz="2000" dirty="0"/>
          </a:p>
        </p:txBody>
      </p:sp>
      <p:sp>
        <p:nvSpPr>
          <p:cNvPr id="7" name="Title 5"/>
          <p:cNvSpPr txBox="1">
            <a:spLocks/>
          </p:cNvSpPr>
          <p:nvPr/>
        </p:nvSpPr>
        <p:spPr bwMode="auto">
          <a:xfrm>
            <a:off x="457200" y="895350"/>
            <a:ext cx="6324600" cy="228600"/>
          </a:xfrm>
          <a:prstGeom prst="rect">
            <a:avLst/>
          </a:prstGeom>
          <a:noFill/>
          <a:ln w="9525">
            <a:noFill/>
            <a:miter lim="800000"/>
            <a:headEnd/>
            <a:tailEnd/>
          </a:ln>
        </p:spPr>
        <p:txBody>
          <a:bodyPr lIns="0" tIns="0" rIns="0" bIns="0" anchor="ctr"/>
          <a:lstStyle/>
          <a:p>
            <a:pPr eaLnBrk="0" hangingPunct="0"/>
            <a:r>
              <a:rPr lang="en-US" sz="1200" cap="all" dirty="0" smtClean="0">
                <a:solidFill>
                  <a:schemeClr val="bg1"/>
                </a:solidFill>
              </a:rPr>
              <a:t>Introduction to weatherization for auditors</a:t>
            </a:r>
            <a:endParaRPr lang="en-US" sz="1200" cap="all" dirty="0">
              <a:solidFill>
                <a:schemeClr val="bg1"/>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57200" y="0"/>
            <a:ext cx="8385175" cy="914400"/>
          </a:xfrm>
        </p:spPr>
        <p:txBody>
          <a:bodyPr/>
          <a:lstStyle/>
          <a:p>
            <a:pPr>
              <a:defRPr/>
            </a:pPr>
            <a:r>
              <a:rPr lang="en-US" dirty="0" smtClean="0"/>
              <a:t>Client Interview #1</a:t>
            </a:r>
          </a:p>
        </p:txBody>
      </p:sp>
      <p:sp>
        <p:nvSpPr>
          <p:cNvPr id="26627" name="Rectangle 3"/>
          <p:cNvSpPr>
            <a:spLocks noGrp="1" noChangeArrowheads="1"/>
          </p:cNvSpPr>
          <p:nvPr>
            <p:ph type="body" sz="half" idx="1"/>
          </p:nvPr>
        </p:nvSpPr>
        <p:spPr>
          <a:xfrm>
            <a:off x="304800" y="1600200"/>
            <a:ext cx="4191000" cy="4572000"/>
          </a:xfrm>
        </p:spPr>
        <p:txBody>
          <a:bodyPr>
            <a:normAutofit lnSpcReduction="10000"/>
          </a:bodyPr>
          <a:lstStyle/>
          <a:p>
            <a:pPr marL="463550" indent="-296863">
              <a:spcAft>
                <a:spcPts val="600"/>
              </a:spcAft>
            </a:pPr>
            <a:r>
              <a:rPr lang="en-US" sz="2200" dirty="0" smtClean="0">
                <a:solidFill>
                  <a:schemeClr val="tx1"/>
                </a:solidFill>
              </a:rPr>
              <a:t>Assessment begins with meeting and interviewing the client.</a:t>
            </a:r>
          </a:p>
          <a:p>
            <a:pPr marL="463550" indent="-296863">
              <a:spcAft>
                <a:spcPts val="600"/>
              </a:spcAft>
            </a:pPr>
            <a:r>
              <a:rPr lang="en-US" sz="2200" dirty="0" smtClean="0">
                <a:solidFill>
                  <a:schemeClr val="tx1"/>
                </a:solidFill>
              </a:rPr>
              <a:t>Follow the ground rules of showing respect, honesty, and understanding.</a:t>
            </a:r>
          </a:p>
          <a:p>
            <a:pPr marL="463550" indent="-296863"/>
            <a:r>
              <a:rPr lang="en-US" sz="2200" dirty="0" smtClean="0">
                <a:solidFill>
                  <a:schemeClr val="tx1"/>
                </a:solidFill>
              </a:rPr>
              <a:t>Making the client part of the auditing process often yields </a:t>
            </a:r>
            <a:br>
              <a:rPr lang="en-US" sz="2200" dirty="0" smtClean="0">
                <a:solidFill>
                  <a:schemeClr val="tx1"/>
                </a:solidFill>
              </a:rPr>
            </a:br>
            <a:r>
              <a:rPr lang="en-US" sz="2200" dirty="0" smtClean="0">
                <a:solidFill>
                  <a:schemeClr val="tx1"/>
                </a:solidFill>
              </a:rPr>
              <a:t>very important clues about:</a:t>
            </a:r>
          </a:p>
          <a:p>
            <a:pPr marL="914400" lvl="1">
              <a:buFont typeface="Arial" pitchFamily="34" charset="0"/>
              <a:buChar char="-"/>
            </a:pPr>
            <a:r>
              <a:rPr lang="en-US" sz="2000" dirty="0" smtClean="0">
                <a:solidFill>
                  <a:schemeClr val="tx1"/>
                </a:solidFill>
              </a:rPr>
              <a:t>Health and safety</a:t>
            </a:r>
          </a:p>
          <a:p>
            <a:pPr marL="914400" lvl="1">
              <a:buFont typeface="Arial" pitchFamily="34" charset="0"/>
              <a:buChar char="-"/>
            </a:pPr>
            <a:r>
              <a:rPr lang="en-US" sz="2000" dirty="0" smtClean="0">
                <a:solidFill>
                  <a:schemeClr val="tx1"/>
                </a:solidFill>
              </a:rPr>
              <a:t>Comfort</a:t>
            </a:r>
          </a:p>
          <a:p>
            <a:pPr marL="914400" lvl="1">
              <a:buFont typeface="Arial" pitchFamily="34" charset="0"/>
              <a:buChar char="-"/>
            </a:pPr>
            <a:r>
              <a:rPr lang="en-US" sz="2000" dirty="0" smtClean="0">
                <a:solidFill>
                  <a:schemeClr val="tx1"/>
                </a:solidFill>
              </a:rPr>
              <a:t>Energy efficiency</a:t>
            </a:r>
          </a:p>
        </p:txBody>
      </p:sp>
      <p:pic>
        <p:nvPicPr>
          <p:cNvPr id="27653" name="Picture 7" descr="Photo of technician performing the interview with resident about the process."/>
          <p:cNvPicPr>
            <a:picLocks noGrp="1" noChangeAspect="1" noChangeArrowheads="1"/>
          </p:cNvPicPr>
          <p:nvPr>
            <p:ph sz="half" idx="2"/>
          </p:nvPr>
        </p:nvPicPr>
        <p:blipFill>
          <a:blip r:embed="rId3" cstate="email"/>
          <a:stretch>
            <a:fillRect/>
          </a:stretch>
        </p:blipFill>
        <p:spPr>
          <a:xfrm>
            <a:off x="5053012" y="1905000"/>
            <a:ext cx="3657600" cy="4191000"/>
          </a:xfrm>
          <a:solidFill>
            <a:srgbClr val="FFFFFF">
              <a:shade val="85000"/>
            </a:srgbClr>
          </a:solidFill>
          <a:ln w="88900" cap="sq">
            <a:solidFill>
              <a:srgbClr val="FFFFFF"/>
            </a:solidFill>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6628" name="Text Box 5"/>
          <p:cNvSpPr txBox="1">
            <a:spLocks noChangeArrowheads="1"/>
          </p:cNvSpPr>
          <p:nvPr/>
        </p:nvSpPr>
        <p:spPr bwMode="auto">
          <a:xfrm>
            <a:off x="4953000" y="4419600"/>
            <a:ext cx="3581400" cy="366713"/>
          </a:xfrm>
          <a:prstGeom prst="rect">
            <a:avLst/>
          </a:prstGeom>
          <a:noFill/>
          <a:ln w="9525">
            <a:noFill/>
            <a:miter lim="800000"/>
            <a:headEnd/>
            <a:tailEnd/>
          </a:ln>
        </p:spPr>
        <p:txBody>
          <a:bodyPr>
            <a:spAutoFit/>
          </a:bodyPr>
          <a:lstStyle/>
          <a:p>
            <a:pPr algn="ctr">
              <a:spcBef>
                <a:spcPct val="50000"/>
              </a:spcBef>
            </a:pPr>
            <a:endParaRPr lang="en-US" sz="1800" b="1">
              <a:solidFill>
                <a:srgbClr val="FF0000"/>
              </a:solidFill>
            </a:endParaRPr>
          </a:p>
        </p:txBody>
      </p:sp>
      <p:sp>
        <p:nvSpPr>
          <p:cNvPr id="26632" name="TextBox 7"/>
          <p:cNvSpPr txBox="1">
            <a:spLocks noChangeArrowheads="1"/>
          </p:cNvSpPr>
          <p:nvPr/>
        </p:nvSpPr>
        <p:spPr bwMode="auto">
          <a:xfrm>
            <a:off x="5334000" y="5865168"/>
            <a:ext cx="3352800" cy="230832"/>
          </a:xfrm>
          <a:prstGeom prst="rect">
            <a:avLst/>
          </a:prstGeom>
          <a:noFill/>
          <a:ln w="9525">
            <a:noFill/>
            <a:miter lim="800000"/>
            <a:headEnd/>
            <a:tailEnd/>
          </a:ln>
        </p:spPr>
        <p:txBody>
          <a:bodyPr>
            <a:spAutoFit/>
          </a:bodyPr>
          <a:lstStyle/>
          <a:p>
            <a:pPr algn="r" eaLnBrk="0" hangingPunct="0">
              <a:lnSpc>
                <a:spcPct val="90000"/>
              </a:lnSpc>
              <a:spcBef>
                <a:spcPts val="1200"/>
              </a:spcBef>
              <a:buClr>
                <a:srgbClr val="8DC63F"/>
              </a:buClr>
            </a:pPr>
            <a:r>
              <a:rPr lang="en-US" sz="1000" i="1" dirty="0">
                <a:solidFill>
                  <a:schemeClr val="bg1"/>
                </a:solidFill>
              </a:rPr>
              <a:t>Photo courtesy of U.S. Department of Energy</a:t>
            </a:r>
          </a:p>
        </p:txBody>
      </p:sp>
      <p:sp>
        <p:nvSpPr>
          <p:cNvPr id="8" name="Title 5"/>
          <p:cNvSpPr txBox="1">
            <a:spLocks/>
          </p:cNvSpPr>
          <p:nvPr/>
        </p:nvSpPr>
        <p:spPr bwMode="auto">
          <a:xfrm>
            <a:off x="381000" y="895350"/>
            <a:ext cx="6324600" cy="228600"/>
          </a:xfrm>
          <a:prstGeom prst="rect">
            <a:avLst/>
          </a:prstGeom>
          <a:noFill/>
          <a:ln w="9525">
            <a:noFill/>
            <a:miter lim="800000"/>
            <a:headEnd/>
            <a:tailEnd/>
          </a:ln>
        </p:spPr>
        <p:txBody>
          <a:bodyPr lIns="0" tIns="0" rIns="0" bIns="0" anchor="ctr"/>
          <a:lstStyle/>
          <a:p>
            <a:pPr eaLnBrk="0" hangingPunct="0"/>
            <a:r>
              <a:rPr lang="en-US" sz="1200" cap="all" dirty="0" smtClean="0">
                <a:solidFill>
                  <a:schemeClr val="bg1"/>
                </a:solidFill>
              </a:rPr>
              <a:t>Introduction to weatherization for auditors</a:t>
            </a:r>
            <a:endParaRPr lang="en-US" sz="1200" cap="all" dirty="0">
              <a:solidFill>
                <a:schemeClr val="bg1"/>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457200" y="152399"/>
            <a:ext cx="8385175" cy="609601"/>
          </a:xfrm>
        </p:spPr>
        <p:txBody>
          <a:bodyPr/>
          <a:lstStyle/>
          <a:p>
            <a:pPr>
              <a:defRPr/>
            </a:pPr>
            <a:r>
              <a:rPr lang="en-US" dirty="0" smtClean="0"/>
              <a:t>Client Interview #2</a:t>
            </a:r>
          </a:p>
        </p:txBody>
      </p:sp>
      <p:sp>
        <p:nvSpPr>
          <p:cNvPr id="27651" name="Text Placeholder 2"/>
          <p:cNvSpPr>
            <a:spLocks noGrp="1"/>
          </p:cNvSpPr>
          <p:nvPr>
            <p:ph type="body" sz="half" idx="1"/>
          </p:nvPr>
        </p:nvSpPr>
        <p:spPr>
          <a:xfrm>
            <a:off x="228600" y="1447800"/>
            <a:ext cx="8686800" cy="4648200"/>
          </a:xfrm>
        </p:spPr>
        <p:txBody>
          <a:bodyPr>
            <a:normAutofit/>
          </a:bodyPr>
          <a:lstStyle/>
          <a:p>
            <a:pPr>
              <a:lnSpc>
                <a:spcPct val="80000"/>
              </a:lnSpc>
              <a:buFontTx/>
              <a:buNone/>
            </a:pPr>
            <a:r>
              <a:rPr lang="en-US" sz="2200" dirty="0" smtClean="0">
                <a:solidFill>
                  <a:srgbClr val="000066"/>
                </a:solidFill>
              </a:rPr>
              <a:t>Use the interview process to learn more about how the home works.</a:t>
            </a:r>
          </a:p>
          <a:p>
            <a:pPr marL="463550" indent="-296863">
              <a:lnSpc>
                <a:spcPct val="80000"/>
              </a:lnSpc>
            </a:pPr>
            <a:r>
              <a:rPr lang="en-US" sz="2000" dirty="0" smtClean="0">
                <a:solidFill>
                  <a:schemeClr val="tx1"/>
                </a:solidFill>
              </a:rPr>
              <a:t>How many people live in the home?</a:t>
            </a:r>
          </a:p>
          <a:p>
            <a:pPr marL="463550" indent="-296863">
              <a:lnSpc>
                <a:spcPct val="80000"/>
              </a:lnSpc>
            </a:pPr>
            <a:r>
              <a:rPr lang="en-US" sz="2000" dirty="0" smtClean="0">
                <a:solidFill>
                  <a:schemeClr val="tx1"/>
                </a:solidFill>
              </a:rPr>
              <a:t>Are there cold rooms? Hot rooms?</a:t>
            </a:r>
          </a:p>
          <a:p>
            <a:pPr marL="463550" indent="-296863">
              <a:lnSpc>
                <a:spcPct val="80000"/>
              </a:lnSpc>
            </a:pPr>
            <a:r>
              <a:rPr lang="en-US" sz="2000" dirty="0" smtClean="0">
                <a:solidFill>
                  <a:schemeClr val="tx1"/>
                </a:solidFill>
              </a:rPr>
              <a:t>Do they use window shades to control solar heat gain?</a:t>
            </a:r>
          </a:p>
          <a:p>
            <a:pPr marL="463550" indent="-296863">
              <a:lnSpc>
                <a:spcPct val="80000"/>
              </a:lnSpc>
            </a:pPr>
            <a:r>
              <a:rPr lang="en-US" sz="2000" dirty="0" smtClean="0">
                <a:solidFill>
                  <a:schemeClr val="tx1"/>
                </a:solidFill>
              </a:rPr>
              <a:t>Are certain parts of the house ever closed off for temperature control?</a:t>
            </a:r>
          </a:p>
          <a:p>
            <a:pPr marL="463550" indent="-296863">
              <a:lnSpc>
                <a:spcPct val="80000"/>
              </a:lnSpc>
            </a:pPr>
            <a:r>
              <a:rPr lang="en-US" sz="2000" dirty="0" smtClean="0">
                <a:solidFill>
                  <a:schemeClr val="tx1"/>
                </a:solidFill>
              </a:rPr>
              <a:t>To what temperature is the thermostat typically set?</a:t>
            </a:r>
          </a:p>
          <a:p>
            <a:pPr marL="463550" indent="-296863">
              <a:lnSpc>
                <a:spcPct val="80000"/>
              </a:lnSpc>
            </a:pPr>
            <a:r>
              <a:rPr lang="en-US" sz="2000" dirty="0" smtClean="0">
                <a:solidFill>
                  <a:schemeClr val="tx1"/>
                </a:solidFill>
              </a:rPr>
              <a:t>Do they use the fireplace or unvented space heaters?</a:t>
            </a:r>
          </a:p>
          <a:p>
            <a:pPr marL="463550" indent="-296863">
              <a:lnSpc>
                <a:spcPct val="80000"/>
              </a:lnSpc>
              <a:spcAft>
                <a:spcPts val="1800"/>
              </a:spcAft>
            </a:pPr>
            <a:r>
              <a:rPr lang="en-US" sz="2000" dirty="0" smtClean="0">
                <a:solidFill>
                  <a:schemeClr val="tx1"/>
                </a:solidFill>
              </a:rPr>
              <a:t>What are the fuel bills?</a:t>
            </a:r>
          </a:p>
          <a:p>
            <a:pPr>
              <a:lnSpc>
                <a:spcPct val="80000"/>
              </a:lnSpc>
              <a:buFontTx/>
              <a:buNone/>
            </a:pPr>
            <a:r>
              <a:rPr lang="en-US" sz="2200" dirty="0" smtClean="0">
                <a:solidFill>
                  <a:srgbClr val="000066"/>
                </a:solidFill>
              </a:rPr>
              <a:t>Ask the client about issues related to health and safety</a:t>
            </a:r>
            <a:r>
              <a:rPr lang="en-US" sz="2200" dirty="0">
                <a:solidFill>
                  <a:srgbClr val="000066"/>
                </a:solidFill>
              </a:rPr>
              <a:t>.</a:t>
            </a:r>
            <a:endParaRPr lang="en-US" sz="2200" dirty="0" smtClean="0">
              <a:solidFill>
                <a:srgbClr val="000066"/>
              </a:solidFill>
            </a:endParaRPr>
          </a:p>
          <a:p>
            <a:pPr marL="463550" indent="-296863">
              <a:lnSpc>
                <a:spcPct val="80000"/>
              </a:lnSpc>
            </a:pPr>
            <a:r>
              <a:rPr lang="en-US" sz="2000" dirty="0" smtClean="0">
                <a:solidFill>
                  <a:schemeClr val="tx1"/>
                </a:solidFill>
              </a:rPr>
              <a:t>Does anyone in the home have asthma?</a:t>
            </a:r>
          </a:p>
          <a:p>
            <a:pPr marL="463550" indent="-296863">
              <a:lnSpc>
                <a:spcPct val="80000"/>
              </a:lnSpc>
            </a:pPr>
            <a:r>
              <a:rPr lang="en-US" sz="2000" dirty="0" smtClean="0">
                <a:solidFill>
                  <a:schemeClr val="tx1"/>
                </a:solidFill>
              </a:rPr>
              <a:t>Are headaches a chronic problem in the heating season?</a:t>
            </a:r>
          </a:p>
        </p:txBody>
      </p:sp>
      <p:sp>
        <p:nvSpPr>
          <p:cNvPr id="5" name="Title 5"/>
          <p:cNvSpPr txBox="1">
            <a:spLocks/>
          </p:cNvSpPr>
          <p:nvPr/>
        </p:nvSpPr>
        <p:spPr bwMode="auto">
          <a:xfrm>
            <a:off x="381000" y="895350"/>
            <a:ext cx="6324600" cy="228600"/>
          </a:xfrm>
          <a:prstGeom prst="rect">
            <a:avLst/>
          </a:prstGeom>
          <a:noFill/>
          <a:ln w="9525">
            <a:noFill/>
            <a:miter lim="800000"/>
            <a:headEnd/>
            <a:tailEnd/>
          </a:ln>
        </p:spPr>
        <p:txBody>
          <a:bodyPr lIns="0" tIns="0" rIns="0" bIns="0" anchor="ctr"/>
          <a:lstStyle/>
          <a:p>
            <a:pPr eaLnBrk="0" hangingPunct="0"/>
            <a:r>
              <a:rPr lang="en-US" sz="1200" cap="all" dirty="0" smtClean="0">
                <a:solidFill>
                  <a:schemeClr val="bg1"/>
                </a:solidFill>
              </a:rPr>
              <a:t>Introduction to weatherization for auditors</a:t>
            </a:r>
            <a:endParaRPr lang="en-US" sz="1200" cap="all" dirty="0">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Content Placeholder 2"/>
          <p:cNvSpPr>
            <a:spLocks noGrp="1"/>
          </p:cNvSpPr>
          <p:nvPr>
            <p:ph idx="1"/>
          </p:nvPr>
        </p:nvSpPr>
        <p:spPr>
          <a:xfrm>
            <a:off x="457200" y="1371600"/>
            <a:ext cx="8229600" cy="4953000"/>
          </a:xfrm>
        </p:spPr>
        <p:txBody>
          <a:bodyPr>
            <a:normAutofit lnSpcReduction="10000"/>
          </a:bodyPr>
          <a:lstStyle/>
          <a:p>
            <a:pPr>
              <a:buNone/>
            </a:pPr>
            <a:r>
              <a:rPr lang="en-US" sz="2600" dirty="0" smtClean="0">
                <a:solidFill>
                  <a:srgbClr val="000066"/>
                </a:solidFill>
                <a:ea typeface="ＭＳ Ｐゴシック" charset="-128"/>
              </a:rPr>
              <a:t>By attending this session, participants will be able to: </a:t>
            </a:r>
          </a:p>
          <a:p>
            <a:pPr marL="463550" indent="-296863"/>
            <a:r>
              <a:rPr lang="en-US" sz="2200" dirty="0" smtClean="0">
                <a:solidFill>
                  <a:schemeClr val="tx1"/>
                </a:solidFill>
                <a:ea typeface="ＭＳ Ｐゴシック" charset="-128"/>
              </a:rPr>
              <a:t>Discuss the historical perspective of the Weatherization Assistance Program (WAP).</a:t>
            </a:r>
          </a:p>
          <a:p>
            <a:pPr marL="463550" indent="-296863"/>
            <a:r>
              <a:rPr lang="en-US" sz="2200" dirty="0" smtClean="0">
                <a:solidFill>
                  <a:schemeClr val="tx1"/>
                </a:solidFill>
                <a:ea typeface="ＭＳ Ｐゴシック" charset="-128"/>
              </a:rPr>
              <a:t>Name characteristics of the client base served by </a:t>
            </a:r>
            <a:br>
              <a:rPr lang="en-US" sz="2200" dirty="0" smtClean="0">
                <a:solidFill>
                  <a:schemeClr val="tx1"/>
                </a:solidFill>
                <a:ea typeface="ＭＳ Ｐゴシック" charset="-128"/>
              </a:rPr>
            </a:br>
            <a:r>
              <a:rPr lang="en-US" sz="2200" dirty="0" smtClean="0">
                <a:solidFill>
                  <a:schemeClr val="tx1"/>
                </a:solidFill>
                <a:ea typeface="ＭＳ Ｐゴシック" charset="-128"/>
              </a:rPr>
              <a:t>the program.</a:t>
            </a:r>
          </a:p>
          <a:p>
            <a:pPr marL="463550" indent="-296863"/>
            <a:r>
              <a:rPr lang="en-US" sz="2200" dirty="0" smtClean="0">
                <a:solidFill>
                  <a:schemeClr val="tx1"/>
                </a:solidFill>
                <a:ea typeface="ＭＳ Ｐゴシック" charset="-128"/>
              </a:rPr>
              <a:t>Recognize that building science guides the selection of measures installed with program dollars.</a:t>
            </a:r>
          </a:p>
          <a:p>
            <a:pPr marL="463550" indent="-296863"/>
            <a:r>
              <a:rPr lang="en-US" sz="2200" dirty="0" smtClean="0">
                <a:solidFill>
                  <a:schemeClr val="tx1"/>
                </a:solidFill>
                <a:ea typeface="ＭＳ Ｐゴシック" charset="-128"/>
              </a:rPr>
              <a:t>Describe the principles of cost-effectiveness and the </a:t>
            </a:r>
            <a:br>
              <a:rPr lang="en-US" sz="2200" dirty="0" smtClean="0">
                <a:solidFill>
                  <a:schemeClr val="tx1"/>
                </a:solidFill>
                <a:ea typeface="ＭＳ Ｐゴシック" charset="-128"/>
              </a:rPr>
            </a:br>
            <a:r>
              <a:rPr lang="en-US" sz="2200" dirty="0" smtClean="0">
                <a:solidFill>
                  <a:schemeClr val="tx1"/>
                </a:solidFill>
                <a:ea typeface="ＭＳ Ｐゴシック" charset="-128"/>
              </a:rPr>
              <a:t>savings-to-investment ratio (SIR).</a:t>
            </a:r>
          </a:p>
          <a:p>
            <a:pPr marL="463550" indent="-296863" eaLnBrk="1" hangingPunct="1"/>
            <a:r>
              <a:rPr lang="en-US" sz="2200" dirty="0" smtClean="0">
                <a:solidFill>
                  <a:schemeClr val="tx1"/>
                </a:solidFill>
                <a:ea typeface="ＭＳ Ｐゴシック" charset="-128"/>
              </a:rPr>
              <a:t>Recognize modern weatherization measures.</a:t>
            </a:r>
          </a:p>
          <a:p>
            <a:pPr marL="463550" indent="-296863" eaLnBrk="1" hangingPunct="1"/>
            <a:r>
              <a:rPr lang="en-US" sz="2200" dirty="0" smtClean="0">
                <a:solidFill>
                  <a:schemeClr val="tx1"/>
                </a:solidFill>
                <a:ea typeface="ＭＳ Ｐゴシック" charset="-128"/>
              </a:rPr>
              <a:t>Cite communication guidelines for working with clients.</a:t>
            </a:r>
          </a:p>
          <a:p>
            <a:pPr marL="463550" indent="-296863" eaLnBrk="1" hangingPunct="1"/>
            <a:r>
              <a:rPr lang="en-US" sz="2200" dirty="0" smtClean="0">
                <a:solidFill>
                  <a:schemeClr val="tx1"/>
                </a:solidFill>
                <a:ea typeface="ＭＳ Ｐゴシック" charset="-128"/>
              </a:rPr>
              <a:t>Describe how energy audits guide weatherization work.</a:t>
            </a:r>
          </a:p>
          <a:p>
            <a:endParaRPr lang="en-US" sz="2400" dirty="0" smtClean="0">
              <a:solidFill>
                <a:srgbClr val="333333"/>
              </a:solidFill>
              <a:ea typeface="ＭＳ Ｐゴシック" charset="-128"/>
            </a:endParaRPr>
          </a:p>
          <a:p>
            <a:endParaRPr lang="en-US" sz="2400" dirty="0" smtClean="0">
              <a:solidFill>
                <a:srgbClr val="333333"/>
              </a:solidFill>
              <a:ea typeface="ＭＳ Ｐゴシック" charset="-128"/>
            </a:endParaRPr>
          </a:p>
        </p:txBody>
      </p:sp>
      <p:sp>
        <p:nvSpPr>
          <p:cNvPr id="2" name="Title 1"/>
          <p:cNvSpPr>
            <a:spLocks noGrp="1"/>
          </p:cNvSpPr>
          <p:nvPr>
            <p:ph type="title"/>
          </p:nvPr>
        </p:nvSpPr>
        <p:spPr/>
        <p:txBody>
          <a:bodyPr/>
          <a:lstStyle/>
          <a:p>
            <a:pPr>
              <a:defRPr/>
            </a:pPr>
            <a:r>
              <a:rPr lang="en-US" dirty="0" smtClean="0">
                <a:ea typeface="ＭＳ Ｐゴシック" pitchFamily="-107" charset="-128"/>
                <a:cs typeface="ＭＳ Ｐゴシック" pitchFamily="-107" charset="-128"/>
              </a:rPr>
              <a:t>Learning Objectives</a:t>
            </a:r>
          </a:p>
        </p:txBody>
      </p:sp>
      <p:sp>
        <p:nvSpPr>
          <p:cNvPr id="7" name="Title 5"/>
          <p:cNvSpPr txBox="1">
            <a:spLocks/>
          </p:cNvSpPr>
          <p:nvPr/>
        </p:nvSpPr>
        <p:spPr bwMode="auto">
          <a:xfrm>
            <a:off x="381000" y="895350"/>
            <a:ext cx="6324600" cy="228600"/>
          </a:xfrm>
          <a:prstGeom prst="rect">
            <a:avLst/>
          </a:prstGeom>
          <a:noFill/>
          <a:ln w="9525">
            <a:noFill/>
            <a:miter lim="800000"/>
            <a:headEnd/>
            <a:tailEnd/>
          </a:ln>
        </p:spPr>
        <p:txBody>
          <a:bodyPr lIns="0" tIns="0" rIns="0" bIns="0" anchor="ctr"/>
          <a:lstStyle/>
          <a:p>
            <a:pPr eaLnBrk="0" hangingPunct="0"/>
            <a:r>
              <a:rPr lang="en-US" sz="1200" cap="all" dirty="0" smtClean="0">
                <a:solidFill>
                  <a:schemeClr val="bg1"/>
                </a:solidFill>
              </a:rPr>
              <a:t>Introduction to weatherization for auditors</a:t>
            </a:r>
            <a:endParaRPr lang="en-US" sz="1200" cap="all" dirty="0">
              <a:solidFill>
                <a:schemeClr val="bg1"/>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p:cNvSpPr>
            <a:spLocks noGrp="1" noChangeArrowheads="1"/>
          </p:cNvSpPr>
          <p:nvPr>
            <p:ph idx="1"/>
          </p:nvPr>
        </p:nvSpPr>
        <p:spPr>
          <a:xfrm>
            <a:off x="457200" y="1600200"/>
            <a:ext cx="8001000" cy="4648200"/>
          </a:xfrm>
        </p:spPr>
        <p:txBody>
          <a:bodyPr/>
          <a:lstStyle/>
          <a:p>
            <a:pPr>
              <a:lnSpc>
                <a:spcPct val="80000"/>
              </a:lnSpc>
              <a:spcAft>
                <a:spcPts val="600"/>
              </a:spcAft>
              <a:buFontTx/>
              <a:buNone/>
            </a:pPr>
            <a:r>
              <a:rPr lang="en-US" sz="2600" dirty="0" smtClean="0">
                <a:solidFill>
                  <a:srgbClr val="000066"/>
                </a:solidFill>
              </a:rPr>
              <a:t>Explain the audit process and discuss retrofit options.</a:t>
            </a:r>
          </a:p>
          <a:p>
            <a:pPr marL="463550" indent="-296863">
              <a:spcAft>
                <a:spcPts val="600"/>
              </a:spcAft>
            </a:pPr>
            <a:r>
              <a:rPr lang="en-US" dirty="0" smtClean="0">
                <a:solidFill>
                  <a:schemeClr val="tx1"/>
                </a:solidFill>
              </a:rPr>
              <a:t>Air leakage testing</a:t>
            </a:r>
          </a:p>
          <a:p>
            <a:pPr marL="463550" indent="-296863">
              <a:spcAft>
                <a:spcPts val="600"/>
              </a:spcAft>
            </a:pPr>
            <a:r>
              <a:rPr lang="en-US" dirty="0" smtClean="0">
                <a:solidFill>
                  <a:schemeClr val="tx1"/>
                </a:solidFill>
              </a:rPr>
              <a:t>Health and safety assessment</a:t>
            </a:r>
          </a:p>
          <a:p>
            <a:pPr marL="463550" indent="-296863">
              <a:spcAft>
                <a:spcPts val="600"/>
              </a:spcAft>
            </a:pPr>
            <a:r>
              <a:rPr lang="en-US" dirty="0" smtClean="0">
                <a:solidFill>
                  <a:schemeClr val="tx1"/>
                </a:solidFill>
              </a:rPr>
              <a:t>Heating and cooling assessment</a:t>
            </a:r>
          </a:p>
          <a:p>
            <a:pPr marL="463550" indent="-296863">
              <a:spcAft>
                <a:spcPts val="600"/>
              </a:spcAft>
            </a:pPr>
            <a:r>
              <a:rPr lang="en-US" dirty="0" smtClean="0">
                <a:solidFill>
                  <a:schemeClr val="tx1"/>
                </a:solidFill>
              </a:rPr>
              <a:t>Base load analysis</a:t>
            </a:r>
          </a:p>
          <a:p>
            <a:pPr marL="463550" indent="-296863">
              <a:spcAft>
                <a:spcPts val="600"/>
              </a:spcAft>
            </a:pPr>
            <a:r>
              <a:rPr lang="en-US" dirty="0" smtClean="0">
                <a:solidFill>
                  <a:schemeClr val="tx1"/>
                </a:solidFill>
              </a:rPr>
              <a:t>Existing conditions that may effect the building integrity or client health and safety</a:t>
            </a:r>
          </a:p>
          <a:p>
            <a:pPr marL="463550" indent="-296863">
              <a:spcAft>
                <a:spcPts val="600"/>
              </a:spcAft>
            </a:pPr>
            <a:r>
              <a:rPr lang="en-US" dirty="0" smtClean="0">
                <a:solidFill>
                  <a:schemeClr val="tx1"/>
                </a:solidFill>
              </a:rPr>
              <a:t>How the home and client lives will be improved through weatherization</a:t>
            </a:r>
          </a:p>
        </p:txBody>
      </p:sp>
      <p:sp>
        <p:nvSpPr>
          <p:cNvPr id="29698" name="Rectangle 2"/>
          <p:cNvSpPr>
            <a:spLocks noGrp="1" noChangeArrowheads="1"/>
          </p:cNvSpPr>
          <p:nvPr>
            <p:ph type="title"/>
          </p:nvPr>
        </p:nvSpPr>
        <p:spPr/>
        <p:txBody>
          <a:bodyPr/>
          <a:lstStyle/>
          <a:p>
            <a:pPr>
              <a:defRPr/>
            </a:pPr>
            <a:r>
              <a:rPr lang="en-US" dirty="0" smtClean="0"/>
              <a:t>Client Interview #3</a:t>
            </a:r>
          </a:p>
        </p:txBody>
      </p:sp>
      <p:sp>
        <p:nvSpPr>
          <p:cNvPr id="28678" name="TextBox 6"/>
          <p:cNvSpPr txBox="1">
            <a:spLocks noChangeArrowheads="1"/>
          </p:cNvSpPr>
          <p:nvPr/>
        </p:nvSpPr>
        <p:spPr bwMode="auto">
          <a:xfrm>
            <a:off x="9626600" y="1651000"/>
            <a:ext cx="184150" cy="487363"/>
          </a:xfrm>
          <a:prstGeom prst="rect">
            <a:avLst/>
          </a:prstGeom>
          <a:noFill/>
          <a:ln w="9525">
            <a:noFill/>
            <a:miter lim="800000"/>
            <a:headEnd/>
            <a:tailEnd/>
          </a:ln>
        </p:spPr>
        <p:txBody>
          <a:bodyPr wrap="none">
            <a:spAutoFit/>
          </a:bodyPr>
          <a:lstStyle/>
          <a:p>
            <a:pPr algn="ctr" eaLnBrk="0" hangingPunct="0">
              <a:lnSpc>
                <a:spcPct val="90000"/>
              </a:lnSpc>
              <a:spcBef>
                <a:spcPts val="1200"/>
              </a:spcBef>
              <a:buClr>
                <a:srgbClr val="8DC63F"/>
              </a:buClr>
            </a:pPr>
            <a:endParaRPr lang="en-US"/>
          </a:p>
        </p:txBody>
      </p:sp>
      <p:sp>
        <p:nvSpPr>
          <p:cNvPr id="6" name="Title 5"/>
          <p:cNvSpPr txBox="1">
            <a:spLocks/>
          </p:cNvSpPr>
          <p:nvPr/>
        </p:nvSpPr>
        <p:spPr bwMode="auto">
          <a:xfrm>
            <a:off x="381000" y="895350"/>
            <a:ext cx="6324600" cy="228600"/>
          </a:xfrm>
          <a:prstGeom prst="rect">
            <a:avLst/>
          </a:prstGeom>
          <a:noFill/>
          <a:ln w="9525">
            <a:noFill/>
            <a:miter lim="800000"/>
            <a:headEnd/>
            <a:tailEnd/>
          </a:ln>
        </p:spPr>
        <p:txBody>
          <a:bodyPr lIns="0" tIns="0" rIns="0" bIns="0" anchor="ctr"/>
          <a:lstStyle/>
          <a:p>
            <a:pPr eaLnBrk="0" hangingPunct="0"/>
            <a:r>
              <a:rPr lang="en-US" sz="1200" cap="all" dirty="0" smtClean="0">
                <a:solidFill>
                  <a:schemeClr val="bg1"/>
                </a:solidFill>
              </a:rPr>
              <a:t>Introduction to weatherization for auditors</a:t>
            </a:r>
            <a:endParaRPr lang="en-US" sz="1200" cap="all" dirty="0">
              <a:solidFill>
                <a:schemeClr val="bg1"/>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Content Placeholder 2"/>
          <p:cNvSpPr>
            <a:spLocks noGrp="1"/>
          </p:cNvSpPr>
          <p:nvPr>
            <p:ph idx="1"/>
          </p:nvPr>
        </p:nvSpPr>
        <p:spPr>
          <a:xfrm>
            <a:off x="457200" y="1447800"/>
            <a:ext cx="8001000" cy="5105400"/>
          </a:xfrm>
        </p:spPr>
        <p:txBody>
          <a:bodyPr>
            <a:normAutofit/>
          </a:bodyPr>
          <a:lstStyle/>
          <a:p>
            <a:pPr marL="347472" indent="-347472">
              <a:buFont typeface="Arial" pitchFamily="34" charset="0"/>
              <a:buChar char="•"/>
            </a:pPr>
            <a:r>
              <a:rPr lang="en-US" dirty="0" smtClean="0">
                <a:solidFill>
                  <a:schemeClr val="tx1"/>
                </a:solidFill>
                <a:latin typeface="Arial" pitchFamily="34" charset="0"/>
                <a:cs typeface="Arial" pitchFamily="34" charset="0"/>
              </a:rPr>
              <a:t>WAP’s mission is to reduce utility bills for low- to moderate-income clients.</a:t>
            </a:r>
          </a:p>
          <a:p>
            <a:pPr marL="347472" indent="-347472">
              <a:buFont typeface="Arial" pitchFamily="34" charset="0"/>
              <a:buChar char="•"/>
            </a:pPr>
            <a:r>
              <a:rPr lang="en-US" dirty="0" smtClean="0">
                <a:solidFill>
                  <a:schemeClr val="tx1"/>
                </a:solidFill>
                <a:latin typeface="Arial" pitchFamily="34" charset="0"/>
                <a:cs typeface="Arial" pitchFamily="34" charset="0"/>
              </a:rPr>
              <a:t>Cost-effectiveness guides the selection of measures.</a:t>
            </a:r>
          </a:p>
          <a:p>
            <a:pPr marL="347472" indent="-347472">
              <a:buFont typeface="Arial" pitchFamily="34" charset="0"/>
              <a:buChar char="•"/>
            </a:pPr>
            <a:r>
              <a:rPr lang="en-US" dirty="0" smtClean="0">
                <a:solidFill>
                  <a:schemeClr val="tx1"/>
                </a:solidFill>
                <a:latin typeface="Arial" pitchFamily="34" charset="0"/>
                <a:cs typeface="Arial" pitchFamily="34" charset="0"/>
              </a:rPr>
              <a:t>The energy auditor collects information to determine the cost-effectiveness of measures and possible incidental repairs.</a:t>
            </a:r>
          </a:p>
          <a:p>
            <a:pPr marL="347472" indent="-347472">
              <a:buFont typeface="Arial" pitchFamily="34" charset="0"/>
              <a:buChar char="•"/>
            </a:pPr>
            <a:r>
              <a:rPr lang="en-US" dirty="0" smtClean="0">
                <a:solidFill>
                  <a:schemeClr val="tx1"/>
                </a:solidFill>
                <a:latin typeface="Arial" pitchFamily="34" charset="0"/>
                <a:cs typeface="Arial" pitchFamily="34" charset="0"/>
              </a:rPr>
              <a:t>The benefits of weatherization include reduced energy bills, increased comfort, and improved IAQ and building durability.</a:t>
            </a:r>
          </a:p>
          <a:p>
            <a:pPr marL="347472" indent="-347472">
              <a:buFont typeface="Arial" pitchFamily="34" charset="0"/>
              <a:buChar char="•"/>
            </a:pPr>
            <a:r>
              <a:rPr lang="en-US" dirty="0" smtClean="0">
                <a:solidFill>
                  <a:schemeClr val="tx1"/>
                </a:solidFill>
                <a:latin typeface="Arial" pitchFamily="34" charset="0"/>
                <a:cs typeface="Arial" pitchFamily="34" charset="0"/>
              </a:rPr>
              <a:t>Show respect for clients and their belongings whenever you enter their home. </a:t>
            </a:r>
          </a:p>
          <a:p>
            <a:pPr marL="347472" indent="-347472"/>
            <a:endParaRPr lang="en-US" dirty="0" smtClean="0">
              <a:solidFill>
                <a:schemeClr val="tx1"/>
              </a:solidFill>
              <a:ea typeface="ＭＳ Ｐゴシック" charset="-128"/>
            </a:endParaRPr>
          </a:p>
        </p:txBody>
      </p:sp>
      <p:sp>
        <p:nvSpPr>
          <p:cNvPr id="2" name="Title 1"/>
          <p:cNvSpPr>
            <a:spLocks noGrp="1"/>
          </p:cNvSpPr>
          <p:nvPr>
            <p:ph type="title"/>
          </p:nvPr>
        </p:nvSpPr>
        <p:spPr/>
        <p:txBody>
          <a:bodyPr/>
          <a:lstStyle/>
          <a:p>
            <a:pPr>
              <a:defRPr/>
            </a:pPr>
            <a:r>
              <a:rPr lang="en-US" dirty="0" smtClean="0">
                <a:ea typeface="ＭＳ Ｐゴシック" pitchFamily="-109" charset="-128"/>
              </a:rPr>
              <a:t>Summary</a:t>
            </a:r>
          </a:p>
        </p:txBody>
      </p:sp>
      <p:sp>
        <p:nvSpPr>
          <p:cNvPr id="6" name="Title 5"/>
          <p:cNvSpPr txBox="1">
            <a:spLocks/>
          </p:cNvSpPr>
          <p:nvPr/>
        </p:nvSpPr>
        <p:spPr bwMode="auto">
          <a:xfrm>
            <a:off x="457200" y="895350"/>
            <a:ext cx="6324600" cy="228600"/>
          </a:xfrm>
          <a:prstGeom prst="rect">
            <a:avLst/>
          </a:prstGeom>
          <a:noFill/>
          <a:ln w="9525">
            <a:noFill/>
            <a:miter lim="800000"/>
            <a:headEnd/>
            <a:tailEnd/>
          </a:ln>
        </p:spPr>
        <p:txBody>
          <a:bodyPr lIns="0" tIns="0" rIns="0" bIns="0" anchor="ctr"/>
          <a:lstStyle/>
          <a:p>
            <a:pPr eaLnBrk="0" hangingPunct="0"/>
            <a:r>
              <a:rPr lang="en-US" sz="1200" cap="all" dirty="0" smtClean="0">
                <a:solidFill>
                  <a:schemeClr val="bg1"/>
                </a:solidFill>
              </a:rPr>
              <a:t>Introduction to weatherization for auditors</a:t>
            </a:r>
            <a:endParaRPr lang="en-US" sz="1200" cap="all" dirty="0">
              <a:solidFill>
                <a:schemeClr val="bg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Content Placeholder 6"/>
          <p:cNvSpPr>
            <a:spLocks noGrp="1"/>
          </p:cNvSpPr>
          <p:nvPr>
            <p:ph idx="1"/>
          </p:nvPr>
        </p:nvSpPr>
        <p:spPr>
          <a:xfrm>
            <a:off x="457200" y="1447800"/>
            <a:ext cx="8229600" cy="4495800"/>
          </a:xfrm>
        </p:spPr>
        <p:txBody>
          <a:bodyPr anchor="ctr"/>
          <a:lstStyle/>
          <a:p>
            <a:pPr marL="0" indent="0" algn="ctr">
              <a:spcBef>
                <a:spcPts val="725"/>
              </a:spcBef>
              <a:buFontTx/>
              <a:buNone/>
            </a:pPr>
            <a:r>
              <a:rPr lang="en-US" sz="3200" dirty="0" smtClean="0">
                <a:solidFill>
                  <a:srgbClr val="000066"/>
                </a:solidFill>
                <a:ea typeface="ＭＳ Ｐゴシック" charset="-128"/>
              </a:rPr>
              <a:t>Mission of the </a:t>
            </a:r>
            <a:br>
              <a:rPr lang="en-US" sz="3200" dirty="0" smtClean="0">
                <a:solidFill>
                  <a:srgbClr val="000066"/>
                </a:solidFill>
                <a:ea typeface="ＭＳ Ｐゴシック" charset="-128"/>
              </a:rPr>
            </a:br>
            <a:r>
              <a:rPr lang="en-US" sz="3200" dirty="0" smtClean="0">
                <a:solidFill>
                  <a:srgbClr val="000066"/>
                </a:solidFill>
                <a:ea typeface="ＭＳ Ｐゴシック" charset="-128"/>
              </a:rPr>
              <a:t>Weatherization Assistance Program</a:t>
            </a:r>
          </a:p>
          <a:p>
            <a:pPr marL="0" indent="0" algn="ctr">
              <a:spcBef>
                <a:spcPts val="725"/>
              </a:spcBef>
              <a:buFontTx/>
              <a:buNone/>
            </a:pPr>
            <a:endParaRPr lang="en-US" sz="1900" b="1" dirty="0" smtClean="0">
              <a:ea typeface="ＭＳ Ｐゴシック" charset="-128"/>
            </a:endParaRPr>
          </a:p>
          <a:p>
            <a:pPr marL="0" indent="0" algn="ctr">
              <a:buFontTx/>
              <a:buNone/>
            </a:pPr>
            <a:r>
              <a:rPr lang="en-US" dirty="0" smtClean="0">
                <a:solidFill>
                  <a:schemeClr val="tx1"/>
                </a:solidFill>
                <a:ea typeface="ＭＳ Ｐゴシック" charset="-128"/>
              </a:rPr>
              <a:t>To reduce energy costs for low-income</a:t>
            </a:r>
            <a:br>
              <a:rPr lang="en-US" dirty="0" smtClean="0">
                <a:solidFill>
                  <a:schemeClr val="tx1"/>
                </a:solidFill>
                <a:ea typeface="ＭＳ Ｐゴシック" charset="-128"/>
              </a:rPr>
            </a:br>
            <a:r>
              <a:rPr lang="en-US" dirty="0" smtClean="0">
                <a:solidFill>
                  <a:schemeClr val="tx1"/>
                </a:solidFill>
                <a:ea typeface="ＭＳ Ｐゴシック" charset="-128"/>
              </a:rPr>
              <a:t>families, particularly for the elderly, people</a:t>
            </a:r>
            <a:br>
              <a:rPr lang="en-US" dirty="0" smtClean="0">
                <a:solidFill>
                  <a:schemeClr val="tx1"/>
                </a:solidFill>
                <a:ea typeface="ＭＳ Ｐゴシック" charset="-128"/>
              </a:rPr>
            </a:br>
            <a:r>
              <a:rPr lang="en-US" dirty="0" smtClean="0">
                <a:solidFill>
                  <a:schemeClr val="tx1"/>
                </a:solidFill>
                <a:ea typeface="ＭＳ Ｐゴシック" charset="-128"/>
              </a:rPr>
              <a:t>with disabilities, and children, while</a:t>
            </a:r>
            <a:br>
              <a:rPr lang="en-US" dirty="0" smtClean="0">
                <a:solidFill>
                  <a:schemeClr val="tx1"/>
                </a:solidFill>
                <a:ea typeface="ＭＳ Ｐゴシック" charset="-128"/>
              </a:rPr>
            </a:br>
            <a:r>
              <a:rPr lang="en-US" dirty="0" smtClean="0">
                <a:solidFill>
                  <a:schemeClr val="tx1"/>
                </a:solidFill>
                <a:ea typeface="ＭＳ Ｐゴシック" charset="-128"/>
              </a:rPr>
              <a:t>ensuring their health and safety.</a:t>
            </a:r>
          </a:p>
        </p:txBody>
      </p:sp>
      <p:sp>
        <p:nvSpPr>
          <p:cNvPr id="6" name="Title 5"/>
          <p:cNvSpPr>
            <a:spLocks noGrp="1"/>
          </p:cNvSpPr>
          <p:nvPr>
            <p:ph type="title"/>
          </p:nvPr>
        </p:nvSpPr>
        <p:spPr/>
        <p:txBody>
          <a:bodyPr/>
          <a:lstStyle/>
          <a:p>
            <a:pPr>
              <a:defRPr/>
            </a:pPr>
            <a:r>
              <a:rPr lang="en-US" dirty="0" smtClean="0">
                <a:latin typeface="Arial" pitchFamily="34" charset="0"/>
                <a:ea typeface="ＭＳ Ｐゴシック" pitchFamily="-107" charset="-128"/>
                <a:cs typeface="Arial" pitchFamily="34" charset="0"/>
              </a:rPr>
              <a:t>Mission</a:t>
            </a:r>
          </a:p>
        </p:txBody>
      </p:sp>
      <p:cxnSp>
        <p:nvCxnSpPr>
          <p:cNvPr id="16388" name="Straight Connector 9"/>
          <p:cNvCxnSpPr>
            <a:cxnSpLocks noChangeShapeType="1"/>
          </p:cNvCxnSpPr>
          <p:nvPr/>
        </p:nvCxnSpPr>
        <p:spPr bwMode="auto">
          <a:xfrm>
            <a:off x="990600" y="3276600"/>
            <a:ext cx="7315200" cy="1588"/>
          </a:xfrm>
          <a:prstGeom prst="line">
            <a:avLst/>
          </a:prstGeom>
          <a:noFill/>
          <a:ln w="9525">
            <a:solidFill>
              <a:srgbClr val="6799C8"/>
            </a:solidFill>
            <a:round/>
            <a:headEnd/>
            <a:tailEnd/>
          </a:ln>
        </p:spPr>
      </p:cxnSp>
      <p:sp>
        <p:nvSpPr>
          <p:cNvPr id="7" name="Title 5"/>
          <p:cNvSpPr txBox="1">
            <a:spLocks/>
          </p:cNvSpPr>
          <p:nvPr/>
        </p:nvSpPr>
        <p:spPr bwMode="auto">
          <a:xfrm>
            <a:off x="304800" y="895350"/>
            <a:ext cx="6324600" cy="228600"/>
          </a:xfrm>
          <a:prstGeom prst="rect">
            <a:avLst/>
          </a:prstGeom>
          <a:noFill/>
          <a:ln w="9525">
            <a:noFill/>
            <a:miter lim="800000"/>
            <a:headEnd/>
            <a:tailEnd/>
          </a:ln>
        </p:spPr>
        <p:txBody>
          <a:bodyPr lIns="0" tIns="0" rIns="0" bIns="0" anchor="ctr"/>
          <a:lstStyle/>
          <a:p>
            <a:pPr eaLnBrk="0" hangingPunct="0"/>
            <a:r>
              <a:rPr lang="en-US" sz="1200" cap="all" dirty="0" smtClean="0">
                <a:solidFill>
                  <a:schemeClr val="bg1"/>
                </a:solidFill>
              </a:rPr>
              <a:t>Introduction to weatherization for auditors</a:t>
            </a:r>
            <a:endParaRPr lang="en-US" sz="1200" cap="all" dirty="0">
              <a:solidFill>
                <a:schemeClr val="bg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pPr>
              <a:defRPr/>
            </a:pPr>
            <a:r>
              <a:rPr lang="en-US" dirty="0" smtClean="0">
                <a:ea typeface="ＭＳ Ｐゴシック" pitchFamily="-107" charset="-128"/>
                <a:cs typeface="ＭＳ Ｐゴシック" pitchFamily="-107" charset="-128"/>
              </a:rPr>
              <a:t>Organization</a:t>
            </a:r>
          </a:p>
        </p:txBody>
      </p:sp>
      <p:sp>
        <p:nvSpPr>
          <p:cNvPr id="17411" name="Content Placeholder 18"/>
          <p:cNvSpPr>
            <a:spLocks noGrp="1"/>
          </p:cNvSpPr>
          <p:nvPr>
            <p:ph idx="1"/>
          </p:nvPr>
        </p:nvSpPr>
        <p:spPr>
          <a:xfrm>
            <a:off x="0" y="1447800"/>
            <a:ext cx="9144000" cy="685800"/>
          </a:xfrm>
        </p:spPr>
        <p:txBody>
          <a:bodyPr/>
          <a:lstStyle/>
          <a:p>
            <a:pPr algn="ctr"/>
            <a:r>
              <a:rPr lang="en-US" sz="2600" dirty="0" smtClean="0">
                <a:solidFill>
                  <a:srgbClr val="000066"/>
                </a:solidFill>
                <a:ea typeface="ＭＳ Ｐゴシック" charset="-128"/>
              </a:rPr>
              <a:t>Organization: The Team Approach</a:t>
            </a:r>
          </a:p>
          <a:p>
            <a:endParaRPr lang="en-US" dirty="0" smtClean="0">
              <a:ea typeface="ＭＳ Ｐゴシック" charset="-128"/>
            </a:endParaRPr>
          </a:p>
        </p:txBody>
      </p:sp>
      <p:sp>
        <p:nvSpPr>
          <p:cNvPr id="17412" name="Rectangle 7"/>
          <p:cNvSpPr>
            <a:spLocks noChangeArrowheads="1"/>
          </p:cNvSpPr>
          <p:nvPr/>
        </p:nvSpPr>
        <p:spPr bwMode="auto">
          <a:xfrm>
            <a:off x="457200" y="3886200"/>
            <a:ext cx="1600200" cy="2185856"/>
          </a:xfrm>
          <a:prstGeom prst="rect">
            <a:avLst/>
          </a:prstGeom>
          <a:noFill/>
          <a:ln w="9525">
            <a:noFill/>
            <a:miter lim="800000"/>
            <a:headEnd/>
            <a:tailEnd/>
          </a:ln>
        </p:spPr>
        <p:txBody>
          <a:bodyPr lIns="92075" tIns="46038" rIns="92075" bIns="46038">
            <a:spAutoFit/>
          </a:bodyPr>
          <a:lstStyle/>
          <a:p>
            <a:pPr algn="ctr" eaLnBrk="0" hangingPunct="0">
              <a:spcBef>
                <a:spcPts val="600"/>
              </a:spcBef>
              <a:spcAft>
                <a:spcPts val="600"/>
              </a:spcAft>
            </a:pPr>
            <a:r>
              <a:rPr lang="en-US" sz="1700" dirty="0"/>
              <a:t>U.S. Department of Energy Headquarters and the Project Management </a:t>
            </a:r>
            <a:r>
              <a:rPr lang="en-US" sz="1700" dirty="0" smtClean="0"/>
              <a:t>Centers</a:t>
            </a:r>
            <a:endParaRPr lang="en-US" sz="1700" dirty="0"/>
          </a:p>
        </p:txBody>
      </p:sp>
      <p:sp>
        <p:nvSpPr>
          <p:cNvPr id="17413" name="Rectangle 8"/>
          <p:cNvSpPr>
            <a:spLocks noChangeArrowheads="1"/>
          </p:cNvSpPr>
          <p:nvPr/>
        </p:nvSpPr>
        <p:spPr bwMode="auto">
          <a:xfrm>
            <a:off x="2590800" y="3886200"/>
            <a:ext cx="1905000" cy="2447466"/>
          </a:xfrm>
          <a:prstGeom prst="rect">
            <a:avLst/>
          </a:prstGeom>
          <a:noFill/>
          <a:ln w="9525">
            <a:noFill/>
            <a:miter lim="800000"/>
            <a:headEnd/>
            <a:tailEnd/>
          </a:ln>
        </p:spPr>
        <p:txBody>
          <a:bodyPr lIns="92075" tIns="46038" rIns="92075" bIns="46038">
            <a:spAutoFit/>
          </a:bodyPr>
          <a:lstStyle/>
          <a:p>
            <a:pPr algn="ctr" eaLnBrk="0" hangingPunct="0">
              <a:spcBef>
                <a:spcPts val="600"/>
              </a:spcBef>
              <a:spcAft>
                <a:spcPts val="600"/>
              </a:spcAft>
            </a:pPr>
            <a:r>
              <a:rPr lang="en-US" sz="1700" dirty="0"/>
              <a:t>50 State Energy Offices, The District </a:t>
            </a:r>
            <a:br>
              <a:rPr lang="en-US" sz="1700" dirty="0"/>
            </a:br>
            <a:r>
              <a:rPr lang="en-US" sz="1700" dirty="0"/>
              <a:t>of Columbia, Native American Tribal Organizations, </a:t>
            </a:r>
            <a:r>
              <a:rPr lang="en-US" sz="1700" dirty="0" smtClean="0"/>
              <a:t>and five </a:t>
            </a:r>
            <a:r>
              <a:rPr lang="en-US" sz="1700" dirty="0"/>
              <a:t>U.S. </a:t>
            </a:r>
            <a:r>
              <a:rPr lang="en-US" sz="1700" dirty="0" smtClean="0"/>
              <a:t>Territories</a:t>
            </a:r>
            <a:endParaRPr lang="en-US" sz="1700" dirty="0"/>
          </a:p>
        </p:txBody>
      </p:sp>
      <p:sp>
        <p:nvSpPr>
          <p:cNvPr id="17414" name="Rectangle 9"/>
          <p:cNvSpPr>
            <a:spLocks noChangeArrowheads="1"/>
          </p:cNvSpPr>
          <p:nvPr/>
        </p:nvSpPr>
        <p:spPr bwMode="auto">
          <a:xfrm>
            <a:off x="7231063" y="3886200"/>
            <a:ext cx="1379537" cy="877805"/>
          </a:xfrm>
          <a:prstGeom prst="rect">
            <a:avLst/>
          </a:prstGeom>
          <a:noFill/>
          <a:ln w="9525">
            <a:noFill/>
            <a:miter lim="800000"/>
            <a:headEnd/>
            <a:tailEnd/>
          </a:ln>
        </p:spPr>
        <p:txBody>
          <a:bodyPr lIns="92075" tIns="46038" rIns="92075" bIns="46038">
            <a:spAutoFit/>
          </a:bodyPr>
          <a:lstStyle/>
          <a:p>
            <a:pPr algn="ctr" eaLnBrk="0" hangingPunct="0">
              <a:spcBef>
                <a:spcPts val="600"/>
              </a:spcBef>
              <a:spcAft>
                <a:spcPts val="600"/>
              </a:spcAft>
            </a:pPr>
            <a:r>
              <a:rPr lang="en-US" sz="1700" dirty="0"/>
              <a:t>Low-Income</a:t>
            </a:r>
            <a:br>
              <a:rPr lang="en-US" sz="1700" dirty="0"/>
            </a:br>
            <a:r>
              <a:rPr lang="en-US" sz="1700" dirty="0" smtClean="0"/>
              <a:t>Households.</a:t>
            </a:r>
            <a:endParaRPr lang="en-US" sz="1700" dirty="0"/>
          </a:p>
        </p:txBody>
      </p:sp>
      <p:sp>
        <p:nvSpPr>
          <p:cNvPr id="17415" name="Rectangle 10"/>
          <p:cNvSpPr>
            <a:spLocks noChangeArrowheads="1"/>
          </p:cNvSpPr>
          <p:nvPr/>
        </p:nvSpPr>
        <p:spPr bwMode="auto">
          <a:xfrm>
            <a:off x="4876800" y="3886200"/>
            <a:ext cx="1600200" cy="877805"/>
          </a:xfrm>
          <a:prstGeom prst="rect">
            <a:avLst/>
          </a:prstGeom>
          <a:noFill/>
          <a:ln w="9525">
            <a:noFill/>
            <a:miter lim="800000"/>
            <a:headEnd/>
            <a:tailEnd/>
          </a:ln>
        </p:spPr>
        <p:txBody>
          <a:bodyPr lIns="92075" tIns="46038" rIns="92075" bIns="46038">
            <a:spAutoFit/>
          </a:bodyPr>
          <a:lstStyle/>
          <a:p>
            <a:pPr algn="ctr" eaLnBrk="0" hangingPunct="0">
              <a:spcBef>
                <a:spcPts val="600"/>
              </a:spcBef>
              <a:spcAft>
                <a:spcPts val="600"/>
              </a:spcAft>
            </a:pPr>
            <a:r>
              <a:rPr lang="en-US" sz="1700" dirty="0"/>
              <a:t>Over 900 </a:t>
            </a:r>
            <a:br>
              <a:rPr lang="en-US" sz="1700" dirty="0"/>
            </a:br>
            <a:r>
              <a:rPr lang="en-US" sz="1700" dirty="0"/>
              <a:t>Local </a:t>
            </a:r>
            <a:r>
              <a:rPr lang="en-US" sz="1700" dirty="0" smtClean="0"/>
              <a:t>Agencies</a:t>
            </a:r>
            <a:endParaRPr lang="en-US" sz="1700" dirty="0"/>
          </a:p>
        </p:txBody>
      </p:sp>
      <p:sp>
        <p:nvSpPr>
          <p:cNvPr id="24" name="Right Arrow 23"/>
          <p:cNvSpPr/>
          <p:nvPr/>
        </p:nvSpPr>
        <p:spPr bwMode="auto">
          <a:xfrm>
            <a:off x="1828800" y="2438400"/>
            <a:ext cx="914400" cy="1143000"/>
          </a:xfrm>
          <a:prstGeom prst="rightArrow">
            <a:avLst/>
          </a:prstGeom>
          <a:gradFill flip="none" rotWithShape="1">
            <a:gsLst>
              <a:gs pos="90000">
                <a:schemeClr val="bg1">
                  <a:lumMod val="75000"/>
                </a:schemeClr>
              </a:gs>
              <a:gs pos="0">
                <a:srgbClr val="FFFFFF"/>
              </a:gs>
            </a:gsLst>
            <a:lin ang="0" scaled="1"/>
            <a:tileRect/>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Arial" pitchFamily="-107" charset="0"/>
              <a:ea typeface="+mn-ea"/>
            </a:endParaRPr>
          </a:p>
        </p:txBody>
      </p:sp>
      <p:pic>
        <p:nvPicPr>
          <p:cNvPr id="30" name="Picture 29" descr="DOE logo"/>
          <p:cNvPicPr>
            <a:picLocks noChangeAspect="1"/>
          </p:cNvPicPr>
          <p:nvPr/>
        </p:nvPicPr>
        <p:blipFill>
          <a:blip r:embed="rId3" cstate="email"/>
          <a:srcRect l="-2313" t="-2357" b="-5327"/>
          <a:stretch>
            <a:fillRect/>
          </a:stretch>
        </p:blipFill>
        <p:spPr>
          <a:xfrm>
            <a:off x="533400" y="2286000"/>
            <a:ext cx="1453896" cy="1481748"/>
          </a:xfrm>
          <a:prstGeom prst="ellipse">
            <a:avLst/>
          </a:prstGeom>
          <a:effectLst>
            <a:outerShdw blurRad="127000" dist="12700" dir="2700000">
              <a:srgbClr val="000000">
                <a:alpha val="43000"/>
              </a:srgbClr>
            </a:outerShdw>
          </a:effectLst>
        </p:spPr>
      </p:pic>
      <p:sp>
        <p:nvSpPr>
          <p:cNvPr id="31" name="Right Arrow 30"/>
          <p:cNvSpPr/>
          <p:nvPr/>
        </p:nvSpPr>
        <p:spPr bwMode="auto">
          <a:xfrm>
            <a:off x="4038600" y="2438400"/>
            <a:ext cx="914400" cy="1143000"/>
          </a:xfrm>
          <a:prstGeom prst="rightArrow">
            <a:avLst/>
          </a:prstGeom>
          <a:gradFill flip="none" rotWithShape="1">
            <a:gsLst>
              <a:gs pos="90000">
                <a:schemeClr val="bg1">
                  <a:lumMod val="75000"/>
                </a:schemeClr>
              </a:gs>
              <a:gs pos="0">
                <a:srgbClr val="FFFFFF"/>
              </a:gs>
            </a:gsLst>
            <a:lin ang="0" scaled="1"/>
            <a:tileRect/>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Arial" pitchFamily="-107" charset="0"/>
              <a:ea typeface="+mn-ea"/>
            </a:endParaRPr>
          </a:p>
        </p:txBody>
      </p:sp>
      <p:sp>
        <p:nvSpPr>
          <p:cNvPr id="32" name="Right Arrow 31"/>
          <p:cNvSpPr/>
          <p:nvPr/>
        </p:nvSpPr>
        <p:spPr bwMode="auto">
          <a:xfrm>
            <a:off x="6324600" y="2438400"/>
            <a:ext cx="914400" cy="1143000"/>
          </a:xfrm>
          <a:prstGeom prst="rightArrow">
            <a:avLst/>
          </a:prstGeom>
          <a:gradFill flip="none" rotWithShape="1">
            <a:gsLst>
              <a:gs pos="90000">
                <a:schemeClr val="bg1">
                  <a:lumMod val="75000"/>
                </a:schemeClr>
              </a:gs>
              <a:gs pos="0">
                <a:srgbClr val="FFFFFF"/>
              </a:gs>
            </a:gsLst>
            <a:lin ang="0" scaled="1"/>
            <a:tileRect/>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Arial" pitchFamily="-107" charset="0"/>
              <a:ea typeface="+mn-ea"/>
            </a:endParaRPr>
          </a:p>
        </p:txBody>
      </p:sp>
      <p:pic>
        <p:nvPicPr>
          <p:cNvPr id="33" name="Picture 32" descr="Clipart of government building."/>
          <p:cNvPicPr>
            <a:picLocks noChangeAspect="1"/>
          </p:cNvPicPr>
          <p:nvPr/>
        </p:nvPicPr>
        <p:blipFill>
          <a:blip r:embed="rId4" cstate="email"/>
          <a:srcRect/>
          <a:stretch>
            <a:fillRect/>
          </a:stretch>
        </p:blipFill>
        <p:spPr>
          <a:xfrm>
            <a:off x="2743200" y="2334190"/>
            <a:ext cx="1453896" cy="1432504"/>
          </a:xfrm>
          <a:prstGeom prst="ellipse">
            <a:avLst/>
          </a:prstGeom>
          <a:effectLst>
            <a:outerShdw blurRad="127000" dist="12700" dir="2700000">
              <a:srgbClr val="000000">
                <a:alpha val="43000"/>
              </a:srgbClr>
            </a:outerShdw>
          </a:effectLst>
        </p:spPr>
      </p:pic>
      <p:pic>
        <p:nvPicPr>
          <p:cNvPr id="35" name="Picture 34" descr="Photo of a residential two-story home."/>
          <p:cNvPicPr>
            <a:picLocks noChangeAspect="1"/>
          </p:cNvPicPr>
          <p:nvPr/>
        </p:nvPicPr>
        <p:blipFill>
          <a:blip r:embed="rId5" cstate="email"/>
          <a:srcRect/>
          <a:stretch>
            <a:fillRect/>
          </a:stretch>
        </p:blipFill>
        <p:spPr>
          <a:xfrm>
            <a:off x="7235031" y="2345094"/>
            <a:ext cx="1453896" cy="1409389"/>
          </a:xfrm>
          <a:prstGeom prst="ellipse">
            <a:avLst/>
          </a:prstGeom>
          <a:effectLst>
            <a:outerShdw blurRad="127000" dist="12700" dir="2700000">
              <a:srgbClr val="000000">
                <a:alpha val="43000"/>
              </a:srgbClr>
            </a:outerShdw>
          </a:effectLst>
        </p:spPr>
      </p:pic>
      <p:pic>
        <p:nvPicPr>
          <p:cNvPr id="34" name="Picture 33" descr="Photo of yellow construction hardhat and bag of tools."/>
          <p:cNvPicPr>
            <a:picLocks noChangeAspect="1"/>
          </p:cNvPicPr>
          <p:nvPr/>
        </p:nvPicPr>
        <p:blipFill>
          <a:blip r:embed="rId6" cstate="email"/>
          <a:srcRect/>
          <a:stretch>
            <a:fillRect/>
          </a:stretch>
        </p:blipFill>
        <p:spPr>
          <a:xfrm>
            <a:off x="4946266" y="2324100"/>
            <a:ext cx="1454534" cy="1371600"/>
          </a:xfrm>
          <a:prstGeom prst="ellipse">
            <a:avLst/>
          </a:prstGeom>
          <a:effectLst>
            <a:outerShdw blurRad="127000" dist="12700" dir="2700000">
              <a:srgbClr val="000000">
                <a:alpha val="43000"/>
              </a:srgbClr>
            </a:outerShdw>
          </a:effectLst>
        </p:spPr>
      </p:pic>
      <p:sp>
        <p:nvSpPr>
          <p:cNvPr id="17" name="Title 5"/>
          <p:cNvSpPr txBox="1">
            <a:spLocks/>
          </p:cNvSpPr>
          <p:nvPr/>
        </p:nvSpPr>
        <p:spPr bwMode="auto">
          <a:xfrm>
            <a:off x="381000" y="895350"/>
            <a:ext cx="6324600" cy="228600"/>
          </a:xfrm>
          <a:prstGeom prst="rect">
            <a:avLst/>
          </a:prstGeom>
          <a:noFill/>
          <a:ln w="9525">
            <a:noFill/>
            <a:miter lim="800000"/>
            <a:headEnd/>
            <a:tailEnd/>
          </a:ln>
        </p:spPr>
        <p:txBody>
          <a:bodyPr lIns="0" tIns="0" rIns="0" bIns="0" anchor="ctr"/>
          <a:lstStyle/>
          <a:p>
            <a:pPr eaLnBrk="0" hangingPunct="0"/>
            <a:r>
              <a:rPr lang="en-US" sz="1200" cap="all" dirty="0" smtClean="0">
                <a:solidFill>
                  <a:schemeClr val="bg1"/>
                </a:solidFill>
              </a:rPr>
              <a:t>Introduction to weatherization for auditors</a:t>
            </a:r>
            <a:endParaRPr lang="en-US" sz="1200" cap="all" dirty="0">
              <a:solidFill>
                <a:schemeClr val="bg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Weatherization Process</a:t>
            </a:r>
            <a:endParaRPr lang="en-US" dirty="0"/>
          </a:p>
        </p:txBody>
      </p:sp>
      <p:graphicFrame>
        <p:nvGraphicFramePr>
          <p:cNvPr id="3" name="Content Placeholder 5"/>
          <p:cNvGraphicFramePr>
            <a:graphicFrameLocks/>
          </p:cNvGraphicFramePr>
          <p:nvPr>
            <p:extLst>
              <p:ext uri="{D42A27DB-BD31-4B8C-83A1-F6EECF244321}">
                <p14:modId xmlns:p14="http://schemas.microsoft.com/office/powerpoint/2010/main" val="691884024"/>
              </p:ext>
            </p:extLst>
          </p:nvPr>
        </p:nvGraphicFramePr>
        <p:xfrm>
          <a:off x="457200" y="1600200"/>
          <a:ext cx="8229600"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7412" name="Rectangle 2"/>
          <p:cNvSpPr>
            <a:spLocks noChangeArrowheads="1"/>
          </p:cNvSpPr>
          <p:nvPr/>
        </p:nvSpPr>
        <p:spPr bwMode="auto">
          <a:xfrm>
            <a:off x="152400" y="890201"/>
            <a:ext cx="4419600" cy="276999"/>
          </a:xfrm>
          <a:prstGeom prst="rect">
            <a:avLst/>
          </a:prstGeom>
          <a:noFill/>
          <a:ln w="9525">
            <a:noFill/>
            <a:miter lim="800000"/>
            <a:headEnd/>
            <a:tailEnd/>
          </a:ln>
        </p:spPr>
        <p:txBody>
          <a:bodyPr wrap="square" anchor="ctr">
            <a:spAutoFit/>
          </a:bodyPr>
          <a:lstStyle/>
          <a:p>
            <a:pPr algn="l" eaLnBrk="0" hangingPunct="0"/>
            <a:r>
              <a:rPr lang="en-US" sz="1200" b="0" dirty="0">
                <a:solidFill>
                  <a:schemeClr val="bg1"/>
                </a:solidFill>
              </a:rPr>
              <a:t>INTRODUCTION TO </a:t>
            </a:r>
            <a:r>
              <a:rPr lang="en-US" sz="1200" b="0" dirty="0" smtClean="0">
                <a:solidFill>
                  <a:schemeClr val="bg1"/>
                </a:solidFill>
              </a:rPr>
              <a:t>WEATHERIZATION FOR AUDITORS</a:t>
            </a:r>
            <a:endParaRPr lang="en-US" sz="1200" b="0" dirty="0">
              <a:solidFill>
                <a:schemeClr val="bg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Content Placeholder 7"/>
          <p:cNvSpPr>
            <a:spLocks noGrp="1"/>
          </p:cNvSpPr>
          <p:nvPr>
            <p:ph idx="1"/>
          </p:nvPr>
        </p:nvSpPr>
        <p:spPr>
          <a:xfrm>
            <a:off x="457200" y="1447800"/>
            <a:ext cx="8229600" cy="4953000"/>
          </a:xfrm>
        </p:spPr>
        <p:txBody>
          <a:bodyPr>
            <a:normAutofit fontScale="92500"/>
          </a:bodyPr>
          <a:lstStyle/>
          <a:p>
            <a:pPr>
              <a:spcAft>
                <a:spcPts val="600"/>
              </a:spcAft>
              <a:buFontTx/>
              <a:buNone/>
            </a:pPr>
            <a:r>
              <a:rPr lang="en-US" sz="2600" dirty="0" smtClean="0">
                <a:solidFill>
                  <a:srgbClr val="000066"/>
                </a:solidFill>
                <a:ea typeface="ＭＳ Ｐゴシック" charset="-128"/>
              </a:rPr>
              <a:t>Characteristics of Low-Income Households</a:t>
            </a:r>
          </a:p>
          <a:p>
            <a:pPr marL="463550" indent="-296863">
              <a:lnSpc>
                <a:spcPct val="110000"/>
              </a:lnSpc>
              <a:spcAft>
                <a:spcPts val="600"/>
              </a:spcAft>
            </a:pPr>
            <a:r>
              <a:rPr lang="en-US" dirty="0" smtClean="0">
                <a:solidFill>
                  <a:schemeClr val="tx1"/>
                </a:solidFill>
                <a:ea typeface="ＭＳ Ｐゴシック" charset="-128"/>
              </a:rPr>
              <a:t>More than 90% of low-income households have annual incomes less than $15,000.</a:t>
            </a:r>
          </a:p>
          <a:p>
            <a:pPr marL="463550" indent="-296863">
              <a:lnSpc>
                <a:spcPct val="110000"/>
              </a:lnSpc>
              <a:spcAft>
                <a:spcPts val="600"/>
              </a:spcAft>
            </a:pPr>
            <a:r>
              <a:rPr lang="en-US" dirty="0" smtClean="0">
                <a:solidFill>
                  <a:schemeClr val="tx1"/>
                </a:solidFill>
                <a:ea typeface="ＭＳ Ｐゴシック" charset="-128"/>
              </a:rPr>
              <a:t>More than 13% of these low-income households have annual </a:t>
            </a:r>
            <a:br>
              <a:rPr lang="en-US" dirty="0" smtClean="0">
                <a:solidFill>
                  <a:schemeClr val="tx1"/>
                </a:solidFill>
                <a:ea typeface="ＭＳ Ｐゴシック" charset="-128"/>
              </a:rPr>
            </a:br>
            <a:r>
              <a:rPr lang="en-US" dirty="0" smtClean="0">
                <a:solidFill>
                  <a:schemeClr val="tx1"/>
                </a:solidFill>
                <a:ea typeface="ＭＳ Ｐゴシック" charset="-128"/>
              </a:rPr>
              <a:t>incomes less than $2,000.</a:t>
            </a:r>
          </a:p>
          <a:p>
            <a:pPr marL="463550" indent="-296863">
              <a:lnSpc>
                <a:spcPct val="110000"/>
              </a:lnSpc>
              <a:spcAft>
                <a:spcPts val="600"/>
              </a:spcAft>
            </a:pPr>
            <a:r>
              <a:rPr lang="en-US" dirty="0" smtClean="0">
                <a:solidFill>
                  <a:schemeClr val="tx1"/>
                </a:solidFill>
                <a:ea typeface="ＭＳ Ｐゴシック" charset="-128"/>
              </a:rPr>
              <a:t>Seventeen percent of annual income in low-income households is spent on energy vs. 4% by other households.</a:t>
            </a:r>
          </a:p>
          <a:p>
            <a:pPr marL="463550" indent="-296863">
              <a:lnSpc>
                <a:spcPct val="110000"/>
              </a:lnSpc>
              <a:spcAft>
                <a:spcPts val="600"/>
              </a:spcAft>
            </a:pPr>
            <a:r>
              <a:rPr lang="en-US" dirty="0" smtClean="0">
                <a:solidFill>
                  <a:schemeClr val="tx1"/>
                </a:solidFill>
                <a:ea typeface="ＭＳ Ｐゴシック" charset="-128"/>
              </a:rPr>
              <a:t>The average energy expenditure in low-income households </a:t>
            </a:r>
            <a:br>
              <a:rPr lang="en-US" dirty="0" smtClean="0">
                <a:solidFill>
                  <a:schemeClr val="tx1"/>
                </a:solidFill>
                <a:ea typeface="ＭＳ Ｐゴシック" charset="-128"/>
              </a:rPr>
            </a:br>
            <a:r>
              <a:rPr lang="en-US" dirty="0" smtClean="0">
                <a:solidFill>
                  <a:schemeClr val="tx1"/>
                </a:solidFill>
                <a:ea typeface="ＭＳ Ｐゴシック" charset="-128"/>
              </a:rPr>
              <a:t>is $1,871 annually.</a:t>
            </a:r>
          </a:p>
          <a:p>
            <a:pPr marL="463550" indent="-296863">
              <a:lnSpc>
                <a:spcPct val="110000"/>
              </a:lnSpc>
              <a:spcAft>
                <a:spcPts val="600"/>
              </a:spcAft>
            </a:pPr>
            <a:r>
              <a:rPr lang="en-US" dirty="0" smtClean="0">
                <a:solidFill>
                  <a:schemeClr val="tx1"/>
                </a:solidFill>
                <a:ea typeface="ＭＳ Ｐゴシック" charset="-128"/>
              </a:rPr>
              <a:t>The elderly occupy 34% of low-income homes.</a:t>
            </a:r>
          </a:p>
        </p:txBody>
      </p:sp>
      <p:sp>
        <p:nvSpPr>
          <p:cNvPr id="5" name="Title 4"/>
          <p:cNvSpPr>
            <a:spLocks noGrp="1"/>
          </p:cNvSpPr>
          <p:nvPr>
            <p:ph type="title"/>
          </p:nvPr>
        </p:nvSpPr>
        <p:spPr/>
        <p:txBody>
          <a:bodyPr/>
          <a:lstStyle/>
          <a:p>
            <a:pPr>
              <a:defRPr/>
            </a:pPr>
            <a:r>
              <a:rPr lang="en-US" dirty="0" smtClean="0">
                <a:ea typeface="ＭＳ Ｐゴシック" pitchFamily="-107" charset="-128"/>
                <a:cs typeface="ＭＳ Ｐゴシック" pitchFamily="-107" charset="-128"/>
              </a:rPr>
              <a:t>Low-Income Households</a:t>
            </a:r>
          </a:p>
        </p:txBody>
      </p:sp>
      <p:sp>
        <p:nvSpPr>
          <p:cNvPr id="6" name="Title 5"/>
          <p:cNvSpPr txBox="1">
            <a:spLocks/>
          </p:cNvSpPr>
          <p:nvPr/>
        </p:nvSpPr>
        <p:spPr bwMode="auto">
          <a:xfrm>
            <a:off x="381000" y="895350"/>
            <a:ext cx="6324600" cy="228600"/>
          </a:xfrm>
          <a:prstGeom prst="rect">
            <a:avLst/>
          </a:prstGeom>
          <a:noFill/>
          <a:ln w="9525">
            <a:noFill/>
            <a:miter lim="800000"/>
            <a:headEnd/>
            <a:tailEnd/>
          </a:ln>
        </p:spPr>
        <p:txBody>
          <a:bodyPr lIns="0" tIns="0" rIns="0" bIns="0" anchor="ctr"/>
          <a:lstStyle/>
          <a:p>
            <a:pPr eaLnBrk="0" hangingPunct="0"/>
            <a:r>
              <a:rPr lang="en-US" sz="1200" cap="all" dirty="0" smtClean="0">
                <a:solidFill>
                  <a:schemeClr val="bg1"/>
                </a:solidFill>
              </a:rPr>
              <a:t>Introduction to weatherization for auditors</a:t>
            </a:r>
            <a:endParaRPr lang="en-US" sz="1200" cap="all" dirty="0">
              <a:solidFill>
                <a:schemeClr val="bg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Content Placeholder 6"/>
          <p:cNvSpPr>
            <a:spLocks noGrp="1"/>
          </p:cNvSpPr>
          <p:nvPr>
            <p:ph idx="1"/>
          </p:nvPr>
        </p:nvSpPr>
        <p:spPr>
          <a:xfrm>
            <a:off x="457200" y="1447800"/>
            <a:ext cx="8229600" cy="4495800"/>
          </a:xfrm>
        </p:spPr>
        <p:txBody>
          <a:bodyPr/>
          <a:lstStyle/>
          <a:p>
            <a:pPr>
              <a:spcAft>
                <a:spcPts val="600"/>
              </a:spcAft>
              <a:buFontTx/>
              <a:buNone/>
            </a:pPr>
            <a:r>
              <a:rPr lang="en-US" sz="2600" dirty="0" smtClean="0">
                <a:solidFill>
                  <a:srgbClr val="000066"/>
                </a:solidFill>
                <a:ea typeface="ＭＳ Ｐゴシック" charset="-128"/>
              </a:rPr>
              <a:t>First Generation</a:t>
            </a:r>
          </a:p>
          <a:p>
            <a:pPr marL="463550" indent="-296863">
              <a:spcAft>
                <a:spcPts val="600"/>
              </a:spcAft>
            </a:pPr>
            <a:r>
              <a:rPr lang="en-US" sz="2400" dirty="0" smtClean="0">
                <a:solidFill>
                  <a:schemeClr val="tx1"/>
                </a:solidFill>
                <a:ea typeface="ＭＳ Ｐゴシック" charset="-128"/>
              </a:rPr>
              <a:t>Started in Maine as “Winterization</a:t>
            </a:r>
            <a:r>
              <a:rPr lang="en-US" dirty="0" smtClean="0">
                <a:solidFill>
                  <a:schemeClr val="tx1"/>
                </a:solidFill>
                <a:ea typeface="ＭＳ Ｐゴシック" charset="-128"/>
              </a:rPr>
              <a:t>”</a:t>
            </a:r>
            <a:endParaRPr lang="en-US" sz="2400" dirty="0" smtClean="0">
              <a:solidFill>
                <a:schemeClr val="tx1"/>
              </a:solidFill>
              <a:ea typeface="ＭＳ Ｐゴシック" charset="-128"/>
            </a:endParaRPr>
          </a:p>
          <a:p>
            <a:pPr marL="463550" indent="-296863">
              <a:spcAft>
                <a:spcPts val="600"/>
              </a:spcAft>
            </a:pPr>
            <a:r>
              <a:rPr lang="en-US" sz="2400" dirty="0" smtClean="0">
                <a:solidFill>
                  <a:schemeClr val="tx1"/>
                </a:solidFill>
                <a:ea typeface="ＭＳ Ｐゴシック" charset="-128"/>
              </a:rPr>
              <a:t>Originally administered by the Community Services Administration</a:t>
            </a:r>
          </a:p>
          <a:p>
            <a:pPr marL="463550" indent="-296863">
              <a:spcAft>
                <a:spcPts val="600"/>
              </a:spcAft>
            </a:pPr>
            <a:r>
              <a:rPr lang="en-US" sz="2400" dirty="0" smtClean="0">
                <a:solidFill>
                  <a:schemeClr val="tx1"/>
                </a:solidFill>
                <a:ea typeface="ＭＳ Ｐゴシック" charset="-128"/>
              </a:rPr>
              <a:t>Used volunteer labor</a:t>
            </a:r>
          </a:p>
          <a:p>
            <a:pPr marL="463550" indent="-296863">
              <a:spcAft>
                <a:spcPts val="600"/>
              </a:spcAft>
            </a:pPr>
            <a:r>
              <a:rPr lang="en-US" sz="2400" dirty="0" smtClean="0">
                <a:solidFill>
                  <a:schemeClr val="tx1"/>
                </a:solidFill>
                <a:ea typeface="ＭＳ Ｐゴシック" charset="-128"/>
              </a:rPr>
              <a:t>Installed low-cost measures</a:t>
            </a:r>
          </a:p>
          <a:p>
            <a:pPr marL="463550" indent="-296863">
              <a:spcAft>
                <a:spcPts val="600"/>
              </a:spcAft>
            </a:pPr>
            <a:r>
              <a:rPr lang="en-US" sz="2400" dirty="0" smtClean="0">
                <a:solidFill>
                  <a:schemeClr val="tx1"/>
                </a:solidFill>
                <a:ea typeface="ＭＳ Ｐゴシック" charset="-128"/>
              </a:rPr>
              <a:t>Little or no production or financial accountability</a:t>
            </a:r>
          </a:p>
        </p:txBody>
      </p:sp>
      <p:sp>
        <p:nvSpPr>
          <p:cNvPr id="6" name="Title 5"/>
          <p:cNvSpPr>
            <a:spLocks noGrp="1"/>
          </p:cNvSpPr>
          <p:nvPr>
            <p:ph type="title"/>
          </p:nvPr>
        </p:nvSpPr>
        <p:spPr>
          <a:xfrm>
            <a:off x="381000" y="0"/>
            <a:ext cx="5384800" cy="901700"/>
          </a:xfrm>
        </p:spPr>
        <p:txBody>
          <a:bodyPr/>
          <a:lstStyle/>
          <a:p>
            <a:pPr>
              <a:defRPr/>
            </a:pPr>
            <a:r>
              <a:rPr lang="en-US" dirty="0" smtClean="0">
                <a:ea typeface="ＭＳ Ｐゴシック" pitchFamily="-107" charset="-128"/>
                <a:cs typeface="ＭＳ Ｐゴシック" pitchFamily="-107" charset="-128"/>
              </a:rPr>
              <a:t>History: 1976 to Early 1980s</a:t>
            </a:r>
          </a:p>
        </p:txBody>
      </p:sp>
      <p:sp>
        <p:nvSpPr>
          <p:cNvPr id="7" name="Title 5"/>
          <p:cNvSpPr txBox="1">
            <a:spLocks/>
          </p:cNvSpPr>
          <p:nvPr/>
        </p:nvSpPr>
        <p:spPr bwMode="auto">
          <a:xfrm>
            <a:off x="381000" y="895350"/>
            <a:ext cx="6324600" cy="228600"/>
          </a:xfrm>
          <a:prstGeom prst="rect">
            <a:avLst/>
          </a:prstGeom>
          <a:noFill/>
          <a:ln w="9525">
            <a:noFill/>
            <a:miter lim="800000"/>
            <a:headEnd/>
            <a:tailEnd/>
          </a:ln>
        </p:spPr>
        <p:txBody>
          <a:bodyPr lIns="0" tIns="0" rIns="0" bIns="0" anchor="ctr"/>
          <a:lstStyle/>
          <a:p>
            <a:pPr eaLnBrk="0" hangingPunct="0"/>
            <a:r>
              <a:rPr lang="en-US" sz="1200" cap="all" dirty="0" smtClean="0">
                <a:solidFill>
                  <a:schemeClr val="bg1"/>
                </a:solidFill>
              </a:rPr>
              <a:t>Introduction to weatherization for auditors</a:t>
            </a:r>
            <a:endParaRPr lang="en-US" sz="1200" cap="all" dirty="0">
              <a:solidFill>
                <a:schemeClr val="bg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Content Placeholder 6"/>
          <p:cNvSpPr>
            <a:spLocks noGrp="1"/>
          </p:cNvSpPr>
          <p:nvPr>
            <p:ph idx="1"/>
          </p:nvPr>
        </p:nvSpPr>
        <p:spPr>
          <a:xfrm>
            <a:off x="457200" y="1447800"/>
            <a:ext cx="8229600" cy="4495800"/>
          </a:xfrm>
        </p:spPr>
        <p:txBody>
          <a:bodyPr/>
          <a:lstStyle/>
          <a:p>
            <a:pPr>
              <a:spcAft>
                <a:spcPts val="600"/>
              </a:spcAft>
              <a:buFontTx/>
              <a:buNone/>
            </a:pPr>
            <a:r>
              <a:rPr lang="en-US" sz="2600" dirty="0" smtClean="0">
                <a:solidFill>
                  <a:srgbClr val="000066"/>
                </a:solidFill>
                <a:ea typeface="ＭＳ Ｐゴシック" charset="-128"/>
              </a:rPr>
              <a:t>Second Generation</a:t>
            </a:r>
          </a:p>
          <a:p>
            <a:pPr marL="463550" indent="-296863">
              <a:spcAft>
                <a:spcPts val="600"/>
              </a:spcAft>
            </a:pPr>
            <a:r>
              <a:rPr lang="en-US" sz="2400" dirty="0" smtClean="0">
                <a:solidFill>
                  <a:schemeClr val="tx1"/>
                </a:solidFill>
                <a:ea typeface="ＭＳ Ｐゴシック" charset="-128"/>
              </a:rPr>
              <a:t>Used volunteer labor under the Department of Labor’s Comprehensive Employment &amp; Training Act</a:t>
            </a:r>
          </a:p>
          <a:p>
            <a:pPr marL="463550" indent="-296863">
              <a:spcAft>
                <a:spcPts val="600"/>
              </a:spcAft>
            </a:pPr>
            <a:r>
              <a:rPr lang="en-US" sz="2400" dirty="0" smtClean="0">
                <a:solidFill>
                  <a:schemeClr val="tx1"/>
                </a:solidFill>
                <a:ea typeface="ＭＳ Ｐゴシック" charset="-128"/>
              </a:rPr>
              <a:t>Often installed temporary measures</a:t>
            </a:r>
          </a:p>
          <a:p>
            <a:pPr marL="463550" indent="-296863">
              <a:spcAft>
                <a:spcPts val="600"/>
              </a:spcAft>
            </a:pPr>
            <a:r>
              <a:rPr lang="en-US" sz="2400" dirty="0" smtClean="0">
                <a:solidFill>
                  <a:schemeClr val="tx1"/>
                </a:solidFill>
                <a:ea typeface="ＭＳ Ｐゴシック" charset="-128"/>
              </a:rPr>
              <a:t>Little or no diagnostic technology</a:t>
            </a:r>
          </a:p>
          <a:p>
            <a:pPr marL="463550" indent="-296863">
              <a:spcAft>
                <a:spcPts val="600"/>
              </a:spcAft>
            </a:pPr>
            <a:r>
              <a:rPr lang="en-US" sz="2400" dirty="0" smtClean="0">
                <a:solidFill>
                  <a:schemeClr val="tx1"/>
                </a:solidFill>
                <a:ea typeface="ＭＳ Ｐゴシック" charset="-128"/>
              </a:rPr>
              <a:t>Project Retro-Tech was energy audit</a:t>
            </a:r>
          </a:p>
          <a:p>
            <a:pPr marL="463550" indent="-296863">
              <a:spcAft>
                <a:spcPts val="600"/>
              </a:spcAft>
            </a:pPr>
            <a:r>
              <a:rPr lang="en-US" sz="2400" dirty="0" smtClean="0">
                <a:solidFill>
                  <a:schemeClr val="tx1"/>
                </a:solidFill>
                <a:ea typeface="ＭＳ Ｐゴシック" charset="-128"/>
              </a:rPr>
              <a:t>Addressed the building envelope</a:t>
            </a:r>
          </a:p>
          <a:p>
            <a:pPr marL="463550" indent="-296863">
              <a:spcAft>
                <a:spcPts val="600"/>
              </a:spcAft>
            </a:pPr>
            <a:r>
              <a:rPr lang="en-US" sz="2400" dirty="0" smtClean="0">
                <a:solidFill>
                  <a:schemeClr val="tx1"/>
                </a:solidFill>
                <a:ea typeface="ＭＳ Ｐゴシック" charset="-128"/>
              </a:rPr>
              <a:t>“Blow and Go”</a:t>
            </a:r>
          </a:p>
          <a:p>
            <a:endParaRPr lang="en-US" dirty="0" smtClean="0">
              <a:ea typeface="ＭＳ Ｐゴシック" charset="-128"/>
            </a:endParaRPr>
          </a:p>
        </p:txBody>
      </p:sp>
      <p:sp>
        <p:nvSpPr>
          <p:cNvPr id="6" name="Title 5"/>
          <p:cNvSpPr>
            <a:spLocks noGrp="1"/>
          </p:cNvSpPr>
          <p:nvPr>
            <p:ph type="title"/>
          </p:nvPr>
        </p:nvSpPr>
        <p:spPr>
          <a:xfrm>
            <a:off x="228600" y="0"/>
            <a:ext cx="6248400" cy="901700"/>
          </a:xfrm>
        </p:spPr>
        <p:txBody>
          <a:bodyPr>
            <a:normAutofit/>
          </a:bodyPr>
          <a:lstStyle/>
          <a:p>
            <a:pPr>
              <a:defRPr/>
            </a:pPr>
            <a:r>
              <a:rPr lang="en-US" dirty="0" smtClean="0">
                <a:ea typeface="ＭＳ Ｐゴシック" pitchFamily="-107" charset="-128"/>
                <a:cs typeface="ＭＳ Ｐゴシック" pitchFamily="-107" charset="-128"/>
              </a:rPr>
              <a:t>History: Early 1980s to Late 1980s</a:t>
            </a:r>
          </a:p>
        </p:txBody>
      </p:sp>
      <p:sp>
        <p:nvSpPr>
          <p:cNvPr id="7" name="Title 5"/>
          <p:cNvSpPr txBox="1">
            <a:spLocks/>
          </p:cNvSpPr>
          <p:nvPr/>
        </p:nvSpPr>
        <p:spPr bwMode="auto">
          <a:xfrm>
            <a:off x="381000" y="895350"/>
            <a:ext cx="6324600" cy="228600"/>
          </a:xfrm>
          <a:prstGeom prst="rect">
            <a:avLst/>
          </a:prstGeom>
          <a:noFill/>
          <a:ln w="9525">
            <a:noFill/>
            <a:miter lim="800000"/>
            <a:headEnd/>
            <a:tailEnd/>
          </a:ln>
        </p:spPr>
        <p:txBody>
          <a:bodyPr lIns="0" tIns="0" rIns="0" bIns="0" anchor="ctr"/>
          <a:lstStyle/>
          <a:p>
            <a:pPr eaLnBrk="0" hangingPunct="0"/>
            <a:r>
              <a:rPr lang="en-US" sz="1200" cap="all" dirty="0" smtClean="0">
                <a:solidFill>
                  <a:schemeClr val="bg1"/>
                </a:solidFill>
              </a:rPr>
              <a:t>Introduction to weatherization for auditors</a:t>
            </a:r>
            <a:endParaRPr lang="en-US" sz="1200" cap="all" dirty="0">
              <a:solidFill>
                <a:schemeClr val="bg1"/>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eere_Wx_MobileHomes_template_blue">
  <a:themeElements>
    <a:clrScheme name="~~~ EERE Colors ~~~">
      <a:dk1>
        <a:srgbClr val="50565C"/>
      </a:dk1>
      <a:lt1>
        <a:sysClr val="window" lastClr="FFFFFF"/>
      </a:lt1>
      <a:dk2>
        <a:srgbClr val="6A737B"/>
      </a:dk2>
      <a:lt2>
        <a:srgbClr val="EEECE1"/>
      </a:lt2>
      <a:accent1>
        <a:srgbClr val="7AC143"/>
      </a:accent1>
      <a:accent2>
        <a:srgbClr val="FFD200"/>
      </a:accent2>
      <a:accent3>
        <a:srgbClr val="00A4E4"/>
      </a:accent3>
      <a:accent4>
        <a:srgbClr val="006892"/>
      </a:accent4>
      <a:accent5>
        <a:srgbClr val="00853F"/>
      </a:accent5>
      <a:accent6>
        <a:srgbClr val="F58025"/>
      </a:accent6>
      <a:hlink>
        <a:srgbClr val="006892"/>
      </a:hlink>
      <a:folHlink>
        <a:srgbClr val="6A737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ormAutofit fontScale="85000" lnSpcReduction="10000"/>
      </a:bodyPr>
      <a:lstStyle>
        <a:defPPr marL="0" marR="0" indent="0" algn="l" defTabSz="457200" rtl="0" eaLnBrk="1" fontAlgn="auto" latinLnBrk="0" hangingPunct="1">
          <a:lnSpc>
            <a:spcPct val="100000"/>
          </a:lnSpc>
          <a:spcBef>
            <a:spcPct val="20000"/>
          </a:spcBef>
          <a:spcAft>
            <a:spcPts val="0"/>
          </a:spcAft>
          <a:buClrTx/>
          <a:buSzTx/>
          <a:buFont typeface="Arial"/>
          <a:buNone/>
          <a:tabLst/>
          <a:defRPr kumimoji="0" sz="2323" b="1" i="0" u="none" strike="noStrike" kern="1200" cap="none" spc="0" normalizeH="0" baseline="0" noProof="0" dirty="0" smtClean="0">
            <a:ln>
              <a:noFill/>
            </a:ln>
            <a:solidFill>
              <a:srgbClr val="FFFFFF"/>
            </a:solidFill>
            <a:effectLst/>
            <a:uLnTx/>
            <a:uFillTx/>
            <a:latin typeface="Arial Narrow"/>
            <a:ea typeface="+mn-ea"/>
            <a:cs typeface="Arial Narrow"/>
          </a:defRPr>
        </a:defPPr>
      </a:lstStyle>
    </a:tx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3663</TotalTime>
  <Words>5546</Words>
  <Application>Microsoft Office PowerPoint</Application>
  <PresentationFormat>On-screen Show (4:3)</PresentationFormat>
  <Paragraphs>595</Paragraphs>
  <Slides>31</Slides>
  <Notes>31</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31</vt:i4>
      </vt:variant>
    </vt:vector>
  </HeadingPairs>
  <TitlesOfParts>
    <vt:vector size="34" baseType="lpstr">
      <vt:lpstr>eere_Wx_MobileHomes_template_blue</vt:lpstr>
      <vt:lpstr>Image</vt:lpstr>
      <vt:lpstr>Chart</vt:lpstr>
      <vt:lpstr>Weatherization Assistance Program</vt:lpstr>
      <vt:lpstr>Introduction to Weatherization</vt:lpstr>
      <vt:lpstr>Learning Objectives</vt:lpstr>
      <vt:lpstr>Mission</vt:lpstr>
      <vt:lpstr>Organization</vt:lpstr>
      <vt:lpstr>Weatherization Process</vt:lpstr>
      <vt:lpstr>Low-Income Households</vt:lpstr>
      <vt:lpstr>History: 1976 to Early 1980s</vt:lpstr>
      <vt:lpstr>History: Early 1980s to Late 1980s</vt:lpstr>
      <vt:lpstr>History: 1990s</vt:lpstr>
      <vt:lpstr>History: 1990s to Present</vt:lpstr>
      <vt:lpstr>“Old School” Weatherization Measures</vt:lpstr>
      <vt:lpstr>Modern Weatherization Measures</vt:lpstr>
      <vt:lpstr>Results</vt:lpstr>
      <vt:lpstr>Cost-Effectiveness</vt:lpstr>
      <vt:lpstr>Cost-Effectiveness</vt:lpstr>
      <vt:lpstr>Typical Savings &amp; Payback</vt:lpstr>
      <vt:lpstr>Why Do an Energy Audit?</vt:lpstr>
      <vt:lpstr>Save Energy</vt:lpstr>
      <vt:lpstr>Improve Indoor Air Quality</vt:lpstr>
      <vt:lpstr>Extend Building Life</vt:lpstr>
      <vt:lpstr>Increase Comfort</vt:lpstr>
      <vt:lpstr>Communicating with Clients</vt:lpstr>
      <vt:lpstr>Communication 101</vt:lpstr>
      <vt:lpstr>Respect</vt:lpstr>
      <vt:lpstr>Boundaries</vt:lpstr>
      <vt:lpstr>Understanding</vt:lpstr>
      <vt:lpstr>Client Interview #1</vt:lpstr>
      <vt:lpstr>Client Interview #2</vt:lpstr>
      <vt:lpstr>Client Interview #3</vt:lpstr>
      <vt:lpstr>Summary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Weatherization</dc:title>
  <dc:creator>Anthony</dc:creator>
  <cp:lastModifiedBy>Alice Gaston</cp:lastModifiedBy>
  <cp:revision>137</cp:revision>
  <dcterms:created xsi:type="dcterms:W3CDTF">2012-06-18T18:44:42Z</dcterms:created>
  <dcterms:modified xsi:type="dcterms:W3CDTF">2013-02-25T14:31:23Z</dcterms:modified>
</cp:coreProperties>
</file>