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21" r:id="rId1"/>
  </p:sldMasterIdLst>
  <p:notesMasterIdLst>
    <p:notesMasterId r:id="rId25"/>
  </p:notesMasterIdLst>
  <p:handoutMasterIdLst>
    <p:handoutMasterId r:id="rId26"/>
  </p:handoutMasterIdLst>
  <p:sldIdLst>
    <p:sldId id="1614" r:id="rId2"/>
    <p:sldId id="1595" r:id="rId3"/>
    <p:sldId id="1586" r:id="rId4"/>
    <p:sldId id="1587" r:id="rId5"/>
    <p:sldId id="1432" r:id="rId6"/>
    <p:sldId id="1613" r:id="rId7"/>
    <p:sldId id="1310" r:id="rId8"/>
    <p:sldId id="1585" r:id="rId9"/>
    <p:sldId id="1448" r:id="rId10"/>
    <p:sldId id="1597" r:id="rId11"/>
    <p:sldId id="1590" r:id="rId12"/>
    <p:sldId id="1599" r:id="rId13"/>
    <p:sldId id="1600" r:id="rId14"/>
    <p:sldId id="1598" r:id="rId15"/>
    <p:sldId id="1606" r:id="rId16"/>
    <p:sldId id="1592" r:id="rId17"/>
    <p:sldId id="1607" r:id="rId18"/>
    <p:sldId id="1608" r:id="rId19"/>
    <p:sldId id="1591" r:id="rId20"/>
    <p:sldId id="1609" r:id="rId21"/>
    <p:sldId id="1610" r:id="rId22"/>
    <p:sldId id="1593" r:id="rId23"/>
    <p:sldId id="1589" r:id="rId24"/>
  </p:sldIdLst>
  <p:sldSz cx="9144000" cy="6858000" type="screen4x3"/>
  <p:notesSz cx="7019925" cy="9305925"/>
  <p:defaultTextStyle>
    <a:defPPr>
      <a:defRPr lang="en-US"/>
    </a:defPPr>
    <a:lvl1pPr algn="l" rtl="0" fontAlgn="base">
      <a:spcBef>
        <a:spcPct val="20000"/>
      </a:spcBef>
      <a:spcAft>
        <a:spcPct val="0"/>
      </a:spcAft>
      <a:buClr>
        <a:schemeClr val="hlink"/>
      </a:buClr>
      <a:buFont typeface="Wingdings" charset="2"/>
      <a:defRPr sz="3200" kern="1200">
        <a:solidFill>
          <a:schemeClr val="tx1"/>
        </a:solidFill>
        <a:effectLst>
          <a:outerShdw blurRad="38100" dist="38100" dir="2700000" algn="tl">
            <a:srgbClr val="000000">
              <a:alpha val="43137"/>
            </a:srgbClr>
          </a:outerShdw>
        </a:effectLst>
        <a:latin typeface="Garamond" charset="0"/>
        <a:ea typeface="+mn-ea"/>
        <a:cs typeface="Arial" charset="0"/>
      </a:defRPr>
    </a:lvl1pPr>
    <a:lvl2pPr marL="457200" algn="l" rtl="0" fontAlgn="base">
      <a:spcBef>
        <a:spcPct val="20000"/>
      </a:spcBef>
      <a:spcAft>
        <a:spcPct val="0"/>
      </a:spcAft>
      <a:buClr>
        <a:schemeClr val="hlink"/>
      </a:buClr>
      <a:buFont typeface="Wingdings" charset="2"/>
      <a:defRPr sz="3200" kern="1200">
        <a:solidFill>
          <a:schemeClr val="tx1"/>
        </a:solidFill>
        <a:effectLst>
          <a:outerShdw blurRad="38100" dist="38100" dir="2700000" algn="tl">
            <a:srgbClr val="000000">
              <a:alpha val="43137"/>
            </a:srgbClr>
          </a:outerShdw>
        </a:effectLst>
        <a:latin typeface="Garamond" charset="0"/>
        <a:ea typeface="+mn-ea"/>
        <a:cs typeface="Arial" charset="0"/>
      </a:defRPr>
    </a:lvl2pPr>
    <a:lvl3pPr marL="914400" algn="l" rtl="0" fontAlgn="base">
      <a:spcBef>
        <a:spcPct val="20000"/>
      </a:spcBef>
      <a:spcAft>
        <a:spcPct val="0"/>
      </a:spcAft>
      <a:buClr>
        <a:schemeClr val="hlink"/>
      </a:buClr>
      <a:buFont typeface="Wingdings" charset="2"/>
      <a:defRPr sz="3200" kern="1200">
        <a:solidFill>
          <a:schemeClr val="tx1"/>
        </a:solidFill>
        <a:effectLst>
          <a:outerShdw blurRad="38100" dist="38100" dir="2700000" algn="tl">
            <a:srgbClr val="000000">
              <a:alpha val="43137"/>
            </a:srgbClr>
          </a:outerShdw>
        </a:effectLst>
        <a:latin typeface="Garamond" charset="0"/>
        <a:ea typeface="+mn-ea"/>
        <a:cs typeface="Arial" charset="0"/>
      </a:defRPr>
    </a:lvl3pPr>
    <a:lvl4pPr marL="1371600" algn="l" rtl="0" fontAlgn="base">
      <a:spcBef>
        <a:spcPct val="20000"/>
      </a:spcBef>
      <a:spcAft>
        <a:spcPct val="0"/>
      </a:spcAft>
      <a:buClr>
        <a:schemeClr val="hlink"/>
      </a:buClr>
      <a:buFont typeface="Wingdings" charset="2"/>
      <a:defRPr sz="3200" kern="1200">
        <a:solidFill>
          <a:schemeClr val="tx1"/>
        </a:solidFill>
        <a:effectLst>
          <a:outerShdw blurRad="38100" dist="38100" dir="2700000" algn="tl">
            <a:srgbClr val="000000">
              <a:alpha val="43137"/>
            </a:srgbClr>
          </a:outerShdw>
        </a:effectLst>
        <a:latin typeface="Garamond" charset="0"/>
        <a:ea typeface="+mn-ea"/>
        <a:cs typeface="Arial" charset="0"/>
      </a:defRPr>
    </a:lvl4pPr>
    <a:lvl5pPr marL="1828800" algn="l" rtl="0" fontAlgn="base">
      <a:spcBef>
        <a:spcPct val="20000"/>
      </a:spcBef>
      <a:spcAft>
        <a:spcPct val="0"/>
      </a:spcAft>
      <a:buClr>
        <a:schemeClr val="hlink"/>
      </a:buClr>
      <a:buFont typeface="Wingdings" charset="2"/>
      <a:defRPr sz="3200" kern="1200">
        <a:solidFill>
          <a:schemeClr val="tx1"/>
        </a:solidFill>
        <a:effectLst>
          <a:outerShdw blurRad="38100" dist="38100" dir="2700000" algn="tl">
            <a:srgbClr val="000000">
              <a:alpha val="43137"/>
            </a:srgbClr>
          </a:outerShdw>
        </a:effectLst>
        <a:latin typeface="Garamond" charset="0"/>
        <a:ea typeface="+mn-ea"/>
        <a:cs typeface="Arial" charset="0"/>
      </a:defRPr>
    </a:lvl5pPr>
    <a:lvl6pPr marL="2286000" algn="l" defTabSz="914400" rtl="0" eaLnBrk="1" latinLnBrk="0" hangingPunct="1">
      <a:defRPr sz="3200" kern="1200">
        <a:solidFill>
          <a:schemeClr val="tx1"/>
        </a:solidFill>
        <a:effectLst>
          <a:outerShdw blurRad="38100" dist="38100" dir="2700000" algn="tl">
            <a:srgbClr val="000000">
              <a:alpha val="43137"/>
            </a:srgbClr>
          </a:outerShdw>
        </a:effectLst>
        <a:latin typeface="Garamond" charset="0"/>
        <a:ea typeface="+mn-ea"/>
        <a:cs typeface="Arial" charset="0"/>
      </a:defRPr>
    </a:lvl6pPr>
    <a:lvl7pPr marL="2743200" algn="l" defTabSz="914400" rtl="0" eaLnBrk="1" latinLnBrk="0" hangingPunct="1">
      <a:defRPr sz="3200" kern="1200">
        <a:solidFill>
          <a:schemeClr val="tx1"/>
        </a:solidFill>
        <a:effectLst>
          <a:outerShdw blurRad="38100" dist="38100" dir="2700000" algn="tl">
            <a:srgbClr val="000000">
              <a:alpha val="43137"/>
            </a:srgbClr>
          </a:outerShdw>
        </a:effectLst>
        <a:latin typeface="Garamond" charset="0"/>
        <a:ea typeface="+mn-ea"/>
        <a:cs typeface="Arial" charset="0"/>
      </a:defRPr>
    </a:lvl7pPr>
    <a:lvl8pPr marL="3200400" algn="l" defTabSz="914400" rtl="0" eaLnBrk="1" latinLnBrk="0" hangingPunct="1">
      <a:defRPr sz="3200" kern="1200">
        <a:solidFill>
          <a:schemeClr val="tx1"/>
        </a:solidFill>
        <a:effectLst>
          <a:outerShdw blurRad="38100" dist="38100" dir="2700000" algn="tl">
            <a:srgbClr val="000000">
              <a:alpha val="43137"/>
            </a:srgbClr>
          </a:outerShdw>
        </a:effectLst>
        <a:latin typeface="Garamond" charset="0"/>
        <a:ea typeface="+mn-ea"/>
        <a:cs typeface="Arial" charset="0"/>
      </a:defRPr>
    </a:lvl8pPr>
    <a:lvl9pPr marL="3657600" algn="l" defTabSz="914400" rtl="0" eaLnBrk="1" latinLnBrk="0" hangingPunct="1">
      <a:defRPr sz="3200" kern="1200">
        <a:solidFill>
          <a:schemeClr val="tx1"/>
        </a:solidFill>
        <a:effectLst>
          <a:outerShdw blurRad="38100" dist="38100" dir="2700000" algn="tl">
            <a:srgbClr val="000000">
              <a:alpha val="43137"/>
            </a:srgbClr>
          </a:outerShdw>
        </a:effectLst>
        <a:latin typeface="Garamond"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33"/>
    <a:srgbClr val="000066"/>
    <a:srgbClr val="75B46E"/>
    <a:srgbClr val="D9EA38"/>
    <a:srgbClr val="DB4786"/>
    <a:srgbClr val="902247"/>
    <a:srgbClr val="404040"/>
    <a:srgbClr val="004772"/>
    <a:srgbClr val="068BBC"/>
    <a:srgbClr val="79CA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0628" autoAdjust="0"/>
  </p:normalViewPr>
  <p:slideViewPr>
    <p:cSldViewPr>
      <p:cViewPr>
        <p:scale>
          <a:sx n="50" d="100"/>
          <a:sy n="50" d="100"/>
        </p:scale>
        <p:origin x="-1956" y="-2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notesViewPr>
    <p:cSldViewPr>
      <p:cViewPr>
        <p:scale>
          <a:sx n="100" d="100"/>
          <a:sy n="100" d="100"/>
        </p:scale>
        <p:origin x="-396" y="2166"/>
      </p:cViewPr>
      <p:guideLst>
        <p:guide orient="horz" pos="2931"/>
        <p:guide pos="221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51330" name="Rectangle 2"/>
          <p:cNvSpPr>
            <a:spLocks noGrp="1" noChangeArrowheads="1"/>
          </p:cNvSpPr>
          <p:nvPr>
            <p:ph type="hdr" sz="quarter"/>
          </p:nvPr>
        </p:nvSpPr>
        <p:spPr bwMode="auto">
          <a:xfrm>
            <a:off x="0" y="2"/>
            <a:ext cx="3042604" cy="464981"/>
          </a:xfrm>
          <a:prstGeom prst="rect">
            <a:avLst/>
          </a:prstGeom>
          <a:noFill/>
          <a:ln w="9525">
            <a:noFill/>
            <a:miter lim="800000"/>
            <a:headEnd/>
            <a:tailEnd/>
          </a:ln>
          <a:effectLst/>
        </p:spPr>
        <p:txBody>
          <a:bodyPr vert="horz" wrap="square" lIns="92392" tIns="46196" rIns="92392" bIns="46196" numCol="1" anchor="t" anchorCtr="0" compatLnSpc="1">
            <a:prstTxWarp prst="textNoShape">
              <a:avLst/>
            </a:prstTxWarp>
          </a:bodyPr>
          <a:lstStyle>
            <a:lvl1pPr defTabSz="923728">
              <a:spcBef>
                <a:spcPct val="0"/>
              </a:spcBef>
              <a:buClrTx/>
              <a:buFontTx/>
              <a:buNone/>
              <a:defRPr sz="1200" dirty="0">
                <a:effectLst/>
                <a:latin typeface="Arial" pitchFamily="-109" charset="0"/>
                <a:ea typeface="Arial" pitchFamily="-109" charset="0"/>
                <a:cs typeface="Arial" pitchFamily="-109" charset="0"/>
              </a:defRPr>
            </a:lvl1pPr>
          </a:lstStyle>
          <a:p>
            <a:pPr>
              <a:defRPr/>
            </a:pPr>
            <a:endParaRPr lang="en-US" dirty="0"/>
          </a:p>
        </p:txBody>
      </p:sp>
      <p:sp>
        <p:nvSpPr>
          <p:cNvPr id="1251331" name="Rectangle 3"/>
          <p:cNvSpPr>
            <a:spLocks noGrp="1" noChangeArrowheads="1"/>
          </p:cNvSpPr>
          <p:nvPr>
            <p:ph type="dt" sz="quarter" idx="1"/>
          </p:nvPr>
        </p:nvSpPr>
        <p:spPr bwMode="auto">
          <a:xfrm>
            <a:off x="3975733" y="2"/>
            <a:ext cx="3042604" cy="464981"/>
          </a:xfrm>
          <a:prstGeom prst="rect">
            <a:avLst/>
          </a:prstGeom>
          <a:noFill/>
          <a:ln w="9525">
            <a:noFill/>
            <a:miter lim="800000"/>
            <a:headEnd/>
            <a:tailEnd/>
          </a:ln>
          <a:effectLst/>
        </p:spPr>
        <p:txBody>
          <a:bodyPr vert="horz" wrap="square" lIns="92392" tIns="46196" rIns="92392" bIns="46196" numCol="1" anchor="t" anchorCtr="0" compatLnSpc="1">
            <a:prstTxWarp prst="textNoShape">
              <a:avLst/>
            </a:prstTxWarp>
          </a:bodyPr>
          <a:lstStyle>
            <a:lvl1pPr algn="r" defTabSz="923728">
              <a:spcBef>
                <a:spcPct val="0"/>
              </a:spcBef>
              <a:buClrTx/>
              <a:buFontTx/>
              <a:buNone/>
              <a:defRPr sz="1200" dirty="0">
                <a:effectLst/>
                <a:latin typeface="Arial" pitchFamily="-109" charset="0"/>
                <a:ea typeface="Arial" pitchFamily="-109" charset="0"/>
                <a:cs typeface="Arial" pitchFamily="-109" charset="0"/>
              </a:defRPr>
            </a:lvl1pPr>
          </a:lstStyle>
          <a:p>
            <a:pPr>
              <a:defRPr/>
            </a:pPr>
            <a:endParaRPr lang="en-US" dirty="0"/>
          </a:p>
        </p:txBody>
      </p:sp>
      <p:sp>
        <p:nvSpPr>
          <p:cNvPr id="1251332" name="Rectangle 4"/>
          <p:cNvSpPr>
            <a:spLocks noGrp="1" noChangeArrowheads="1"/>
          </p:cNvSpPr>
          <p:nvPr>
            <p:ph type="ftr" sz="quarter" idx="2"/>
          </p:nvPr>
        </p:nvSpPr>
        <p:spPr bwMode="auto">
          <a:xfrm>
            <a:off x="0" y="8839369"/>
            <a:ext cx="3042604" cy="464981"/>
          </a:xfrm>
          <a:prstGeom prst="rect">
            <a:avLst/>
          </a:prstGeom>
          <a:noFill/>
          <a:ln w="9525">
            <a:noFill/>
            <a:miter lim="800000"/>
            <a:headEnd/>
            <a:tailEnd/>
          </a:ln>
          <a:effectLst/>
        </p:spPr>
        <p:txBody>
          <a:bodyPr vert="horz" wrap="square" lIns="92392" tIns="46196" rIns="92392" bIns="46196" numCol="1" anchor="b" anchorCtr="0" compatLnSpc="1">
            <a:prstTxWarp prst="textNoShape">
              <a:avLst/>
            </a:prstTxWarp>
          </a:bodyPr>
          <a:lstStyle>
            <a:lvl1pPr defTabSz="923728">
              <a:spcBef>
                <a:spcPct val="0"/>
              </a:spcBef>
              <a:buClrTx/>
              <a:buFontTx/>
              <a:buNone/>
              <a:defRPr sz="1200" dirty="0">
                <a:effectLst/>
                <a:latin typeface="Arial" pitchFamily="-109" charset="0"/>
                <a:ea typeface="Arial" pitchFamily="-109" charset="0"/>
                <a:cs typeface="Arial" pitchFamily="-109" charset="0"/>
              </a:defRPr>
            </a:lvl1pPr>
          </a:lstStyle>
          <a:p>
            <a:pPr>
              <a:defRPr/>
            </a:pPr>
            <a:endParaRPr lang="en-US" dirty="0"/>
          </a:p>
        </p:txBody>
      </p:sp>
      <p:sp>
        <p:nvSpPr>
          <p:cNvPr id="1251333" name="Rectangle 5"/>
          <p:cNvSpPr>
            <a:spLocks noGrp="1" noChangeArrowheads="1"/>
          </p:cNvSpPr>
          <p:nvPr>
            <p:ph type="sldNum" sz="quarter" idx="3"/>
          </p:nvPr>
        </p:nvSpPr>
        <p:spPr bwMode="auto">
          <a:xfrm>
            <a:off x="3975733" y="8839369"/>
            <a:ext cx="3042604" cy="464981"/>
          </a:xfrm>
          <a:prstGeom prst="rect">
            <a:avLst/>
          </a:prstGeom>
          <a:noFill/>
          <a:ln w="9525">
            <a:noFill/>
            <a:miter lim="800000"/>
            <a:headEnd/>
            <a:tailEnd/>
          </a:ln>
          <a:effectLst/>
        </p:spPr>
        <p:txBody>
          <a:bodyPr vert="horz" wrap="square" lIns="92392" tIns="46196" rIns="92392" bIns="46196" numCol="1" anchor="b" anchorCtr="0" compatLnSpc="1">
            <a:prstTxWarp prst="textNoShape">
              <a:avLst/>
            </a:prstTxWarp>
          </a:bodyPr>
          <a:lstStyle>
            <a:lvl1pPr algn="r" defTabSz="923728">
              <a:spcBef>
                <a:spcPct val="0"/>
              </a:spcBef>
              <a:buClrTx/>
              <a:buFontTx/>
              <a:buNone/>
              <a:defRPr sz="1200">
                <a:effectLst/>
                <a:latin typeface="Arial" charset="0"/>
              </a:defRPr>
            </a:lvl1pPr>
          </a:lstStyle>
          <a:p>
            <a:pPr>
              <a:defRPr/>
            </a:pPr>
            <a:fld id="{30AC332F-50C1-4180-A05E-87085880D2B1}" type="slidenum">
              <a:rPr lang="en-US"/>
              <a:pPr>
                <a:defRPr/>
              </a:pPr>
              <a:t>‹#›</a:t>
            </a:fld>
            <a:endParaRPr lang="en-US" dirty="0"/>
          </a:p>
        </p:txBody>
      </p:sp>
    </p:spTree>
    <p:extLst>
      <p:ext uri="{BB962C8B-B14F-4D97-AF65-F5344CB8AC3E}">
        <p14:creationId xmlns:p14="http://schemas.microsoft.com/office/powerpoint/2010/main" val="13902074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8" name="Rectangle 4"/>
          <p:cNvSpPr>
            <a:spLocks noGrp="1" noRot="1" noChangeAspect="1" noChangeArrowheads="1" noTextEdit="1"/>
          </p:cNvSpPr>
          <p:nvPr>
            <p:ph type="sldImg" idx="2"/>
          </p:nvPr>
        </p:nvSpPr>
        <p:spPr bwMode="auto">
          <a:xfrm>
            <a:off x="1184275" y="698500"/>
            <a:ext cx="4651375" cy="3489325"/>
          </a:xfrm>
          <a:prstGeom prst="rect">
            <a:avLst/>
          </a:prstGeom>
          <a:noFill/>
          <a:ln w="9525">
            <a:solidFill>
              <a:srgbClr val="000000"/>
            </a:solidFill>
            <a:miter lim="800000"/>
            <a:headEnd/>
            <a:tailEnd/>
          </a:ln>
        </p:spPr>
      </p:sp>
      <p:sp>
        <p:nvSpPr>
          <p:cNvPr id="1143813" name="Rectangle 5"/>
          <p:cNvSpPr>
            <a:spLocks noGrp="1" noChangeArrowheads="1"/>
          </p:cNvSpPr>
          <p:nvPr>
            <p:ph type="body" sz="quarter" idx="3"/>
          </p:nvPr>
        </p:nvSpPr>
        <p:spPr bwMode="auto">
          <a:xfrm>
            <a:off x="702629" y="4421261"/>
            <a:ext cx="5614668" cy="4186405"/>
          </a:xfrm>
          <a:prstGeom prst="rect">
            <a:avLst/>
          </a:prstGeom>
          <a:noFill/>
          <a:ln w="9525">
            <a:noFill/>
            <a:miter lim="800000"/>
            <a:headEnd/>
            <a:tailEnd/>
          </a:ln>
          <a:effectLst/>
        </p:spPr>
        <p:txBody>
          <a:bodyPr vert="horz" wrap="square" lIns="92392" tIns="46196" rIns="92392" bIns="46196" numCol="1" anchor="t" anchorCtr="0" compatLnSpc="1">
            <a:prstTxWarp prst="textNoShape">
              <a:avLst/>
            </a:prstTxWarp>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Tree>
    <p:extLst>
      <p:ext uri="{BB962C8B-B14F-4D97-AF65-F5344CB8AC3E}">
        <p14:creationId xmlns:p14="http://schemas.microsoft.com/office/powerpoint/2010/main" val="3833550992"/>
      </p:ext>
    </p:extLst>
  </p:cSld>
  <p:clrMap bg1="lt1" tx1="dk1" bg2="lt2" tx2="dk2" accent1="accent1" accent2="accent2" accent3="accent3" accent4="accent4" accent5="accent5" accent6="accent6" hlink="hlink" folHlink="folHlink"/>
  <p:hf hdr="0" ftr="0" dt="0"/>
  <p:notesStyle>
    <a:lvl1pPr algn="l" rtl="0" eaLnBrk="0" fontAlgn="base" hangingPunct="0">
      <a:spcBef>
        <a:spcPts val="600"/>
      </a:spcBef>
      <a:spcAft>
        <a:spcPts val="600"/>
      </a:spcAft>
      <a:defRPr sz="1200" kern="1200">
        <a:solidFill>
          <a:schemeClr val="tx1"/>
        </a:solidFill>
        <a:latin typeface="Times New Roman" pitchFamily="18" charset="0"/>
        <a:ea typeface="ＭＳ Ｐゴシック" pitchFamily="-109" charset="-128"/>
        <a:cs typeface="Times New Roman" pitchFamily="18" charset="0"/>
      </a:defRPr>
    </a:lvl1pPr>
    <a:lvl2pPr marL="457200" algn="l" rtl="0" eaLnBrk="0" fontAlgn="base" hangingPunct="0">
      <a:spcBef>
        <a:spcPts val="600"/>
      </a:spcBef>
      <a:spcAft>
        <a:spcPts val="600"/>
      </a:spcAft>
      <a:defRPr sz="1200" kern="1200">
        <a:solidFill>
          <a:schemeClr val="tx1"/>
        </a:solidFill>
        <a:latin typeface="Times New Roman" pitchFamily="18" charset="0"/>
        <a:ea typeface="ＭＳ Ｐゴシック" charset="-128"/>
        <a:cs typeface="Times New Roman" pitchFamily="18" charset="0"/>
      </a:defRPr>
    </a:lvl2pPr>
    <a:lvl3pPr marL="914400" algn="l" rtl="0" eaLnBrk="0" fontAlgn="base" hangingPunct="0">
      <a:spcBef>
        <a:spcPts val="600"/>
      </a:spcBef>
      <a:spcAft>
        <a:spcPts val="600"/>
      </a:spcAft>
      <a:defRPr sz="1200" kern="1200">
        <a:solidFill>
          <a:schemeClr val="tx1"/>
        </a:solidFill>
        <a:latin typeface="Times New Roman" pitchFamily="18" charset="0"/>
        <a:ea typeface="ＭＳ Ｐゴシック" charset="-128"/>
        <a:cs typeface="Times New Roman" pitchFamily="18" charset="0"/>
      </a:defRPr>
    </a:lvl3pPr>
    <a:lvl4pPr marL="1371600" algn="l" rtl="0" eaLnBrk="0" fontAlgn="base" hangingPunct="0">
      <a:spcBef>
        <a:spcPts val="600"/>
      </a:spcBef>
      <a:spcAft>
        <a:spcPts val="600"/>
      </a:spcAft>
      <a:defRPr sz="1200" kern="1200">
        <a:solidFill>
          <a:schemeClr val="tx1"/>
        </a:solidFill>
        <a:latin typeface="Times New Roman" pitchFamily="18" charset="0"/>
        <a:ea typeface="ＭＳ Ｐゴシック" charset="-128"/>
        <a:cs typeface="Times New Roman" pitchFamily="18" charset="0"/>
      </a:defRPr>
    </a:lvl4pPr>
    <a:lvl5pPr marL="1828800" algn="l" rtl="0" eaLnBrk="0" fontAlgn="base" hangingPunct="0">
      <a:spcBef>
        <a:spcPts val="600"/>
      </a:spcBef>
      <a:spcAft>
        <a:spcPts val="600"/>
      </a:spcAft>
      <a:defRPr sz="1200" kern="1200">
        <a:solidFill>
          <a:schemeClr val="tx1"/>
        </a:solidFill>
        <a:latin typeface="Times New Roman" pitchFamily="18" charset="0"/>
        <a:ea typeface="ＭＳ Ｐゴシック" charset="-128"/>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9" name="Rectangle 7"/>
          <p:cNvSpPr txBox="1">
            <a:spLocks noChangeArrowheads="1"/>
          </p:cNvSpPr>
          <p:nvPr/>
        </p:nvSpPr>
        <p:spPr bwMode="auto">
          <a:xfrm>
            <a:off x="3977957" y="8840629"/>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1</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pPr marL="273322" indent="-227769"/>
            <a:r>
              <a:rPr lang="en-US" dirty="0" smtClean="0">
                <a:latin typeface="Times New Roman"/>
              </a:rPr>
              <a:t>In BTU/hr:</a:t>
            </a:r>
          </a:p>
          <a:p>
            <a:pPr marL="441198" indent="-220599">
              <a:spcBef>
                <a:spcPts val="0"/>
              </a:spcBef>
              <a:spcAft>
                <a:spcPts val="0"/>
              </a:spcAft>
              <a:buFont typeface="Symbol" pitchFamily="18" charset="2"/>
              <a:buChar char="·"/>
            </a:pPr>
            <a:r>
              <a:rPr lang="en-US" dirty="0" smtClean="0">
                <a:latin typeface="Times New Roman"/>
              </a:rPr>
              <a:t>(96 sq. ft. x 40</a:t>
            </a:r>
            <a:r>
              <a:rPr lang="en-US" dirty="0" smtClean="0">
                <a:latin typeface="Times New Roman"/>
                <a:sym typeface="Symbol"/>
              </a:rPr>
              <a:t></a:t>
            </a:r>
            <a:r>
              <a:rPr lang="en-US" dirty="0">
                <a:latin typeface="Times New Roman"/>
                <a:sym typeface="Symbol"/>
              </a:rPr>
              <a:t>F</a:t>
            </a:r>
            <a:r>
              <a:rPr lang="en-US" dirty="0" smtClean="0">
                <a:latin typeface="Times New Roman"/>
              </a:rPr>
              <a:t> x 1 hr)/10 = 384 BTU/hr.  </a:t>
            </a:r>
          </a:p>
          <a:p>
            <a:pPr marL="772097" lvl="1" indent="-220599">
              <a:spcBef>
                <a:spcPts val="0"/>
              </a:spcBef>
              <a:spcAft>
                <a:spcPts val="0"/>
              </a:spcAft>
              <a:buFont typeface="Courier New"/>
              <a:buChar char="o"/>
            </a:pPr>
            <a:r>
              <a:rPr lang="en-US" dirty="0" smtClean="0">
                <a:latin typeface="Times New Roman"/>
              </a:rPr>
              <a:t>How many BTU per heating season?</a:t>
            </a:r>
            <a:br>
              <a:rPr lang="en-US" dirty="0" smtClean="0">
                <a:latin typeface="Times New Roman"/>
              </a:rPr>
            </a:br>
            <a:r>
              <a:rPr lang="en-US" dirty="0" smtClean="0">
                <a:latin typeface="Times New Roman"/>
              </a:rPr>
              <a:t> (96 sq. ft. x 7,200 HDD x 24 hrs)/10 = 1,658,880 BTU per heating season.</a:t>
            </a:r>
            <a:endParaRPr lang="en-US" b="1" u="sng" dirty="0" smtClean="0">
              <a:latin typeface="Times New Roman"/>
            </a:endParaRPr>
          </a:p>
          <a:p>
            <a:r>
              <a:rPr lang="en-US" i="1" dirty="0" smtClean="0">
                <a:solidFill>
                  <a:srgbClr val="808080"/>
                </a:solidFill>
                <a:latin typeface="Times New Roman"/>
              </a:rPr>
              <a:t/>
            </a:r>
            <a:br>
              <a:rPr lang="en-US" i="1" dirty="0" smtClean="0">
                <a:solidFill>
                  <a:srgbClr val="808080"/>
                </a:solidFill>
                <a:latin typeface="Times New Roman"/>
              </a:rPr>
            </a:br>
            <a:r>
              <a:rPr lang="en-US" i="1" dirty="0" smtClean="0">
                <a:solidFill>
                  <a:schemeClr val="tx1">
                    <a:lumMod val="50000"/>
                    <a:lumOff val="50000"/>
                  </a:schemeClr>
                </a:solidFill>
                <a:latin typeface="Times New Roman"/>
              </a:rPr>
              <a:t>Have students work through problem on scrap paper.</a:t>
            </a:r>
          </a:p>
          <a:p>
            <a:r>
              <a:rPr lang="en-US" i="1" dirty="0" smtClean="0">
                <a:solidFill>
                  <a:schemeClr val="tx1">
                    <a:lumMod val="50000"/>
                    <a:lumOff val="50000"/>
                  </a:schemeClr>
                </a:solidFill>
                <a:latin typeface="Times New Roman"/>
              </a:rPr>
              <a:t>Click to reveal answers to calculations.</a:t>
            </a:r>
          </a:p>
          <a:p>
            <a:endParaRPr lang="en-US" dirty="0" smtClean="0">
              <a:ea typeface="ＭＳ Ｐゴシック" charset="-128"/>
            </a:endParaRPr>
          </a:p>
        </p:txBody>
      </p:sp>
      <p:sp>
        <p:nvSpPr>
          <p:cNvPr id="5"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6" name="Rectangle 7"/>
          <p:cNvSpPr txBox="1">
            <a:spLocks noChangeArrowheads="1"/>
          </p:cNvSpPr>
          <p:nvPr/>
        </p:nvSpPr>
        <p:spPr bwMode="auto">
          <a:xfrm>
            <a:off x="3977957" y="8840629"/>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10</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r>
              <a:rPr lang="en-US" dirty="0" smtClean="0">
                <a:latin typeface="Times New Roman"/>
              </a:rPr>
              <a:t>Totally uninsulated houses are rare, but they do exist. Many were constructed in the 1950s and 1960s when energy was cheap. It was cheaper to heat them than insulate them!</a:t>
            </a:r>
          </a:p>
          <a:p>
            <a:r>
              <a:rPr lang="en-US" dirty="0" smtClean="0">
                <a:latin typeface="Times New Roman"/>
              </a:rPr>
              <a:t>House characteristics:</a:t>
            </a:r>
          </a:p>
          <a:p>
            <a:pPr marL="441198" indent="-220599">
              <a:spcBef>
                <a:spcPts val="0"/>
              </a:spcBef>
              <a:spcAft>
                <a:spcPts val="0"/>
              </a:spcAft>
              <a:buFont typeface="Symbol" pitchFamily="18" charset="2"/>
              <a:buChar char="·"/>
            </a:pPr>
            <a:r>
              <a:rPr lang="en-US" dirty="0" smtClean="0">
                <a:latin typeface="Times New Roman"/>
              </a:rPr>
              <a:t>Footprint: 20 ft. x 30 ft.</a:t>
            </a:r>
          </a:p>
          <a:p>
            <a:pPr marL="441198" indent="-220599">
              <a:spcBef>
                <a:spcPts val="0"/>
              </a:spcBef>
              <a:spcAft>
                <a:spcPts val="0"/>
              </a:spcAft>
              <a:buFont typeface="Symbol" pitchFamily="18" charset="2"/>
              <a:buChar char="·"/>
            </a:pPr>
            <a:r>
              <a:rPr lang="en-US" dirty="0" smtClean="0">
                <a:latin typeface="Times New Roman"/>
              </a:rPr>
              <a:t>Walls are 8 ft. high</a:t>
            </a:r>
          </a:p>
          <a:p>
            <a:pPr marL="441198" indent="-220599">
              <a:spcBef>
                <a:spcPts val="0"/>
              </a:spcBef>
              <a:spcAft>
                <a:spcPts val="0"/>
              </a:spcAft>
              <a:buFont typeface="Symbol" pitchFamily="18" charset="2"/>
              <a:buChar char="·"/>
            </a:pPr>
            <a:r>
              <a:rPr lang="en-US" dirty="0" smtClean="0">
                <a:latin typeface="Times New Roman"/>
              </a:rPr>
              <a:t>10% of wall area is windows and doors</a:t>
            </a:r>
          </a:p>
          <a:p>
            <a:pPr marL="441198" indent="-220599">
              <a:spcBef>
                <a:spcPts val="0"/>
              </a:spcBef>
              <a:spcAft>
                <a:spcPts val="0"/>
              </a:spcAft>
              <a:buFont typeface="Symbol" pitchFamily="18" charset="2"/>
              <a:buChar char="·"/>
            </a:pPr>
            <a:r>
              <a:rPr lang="en-US" dirty="0" smtClean="0">
                <a:latin typeface="Times New Roman"/>
              </a:rPr>
              <a:t>7,200 HDD</a:t>
            </a:r>
          </a:p>
          <a:p>
            <a:pPr marL="441198" indent="-220599">
              <a:spcBef>
                <a:spcPts val="0"/>
              </a:spcBef>
              <a:spcAft>
                <a:spcPts val="0"/>
              </a:spcAft>
              <a:buFont typeface="Symbol" pitchFamily="18" charset="2"/>
              <a:buChar char="·"/>
            </a:pPr>
            <a:r>
              <a:rPr lang="en-US" dirty="0" smtClean="0">
                <a:latin typeface="Times New Roman"/>
              </a:rPr>
              <a:t>70</a:t>
            </a:r>
            <a:r>
              <a:rPr lang="en-US" dirty="0" smtClean="0">
                <a:latin typeface="Times New Roman"/>
                <a:sym typeface="Symbol"/>
              </a:rPr>
              <a:t>F indoors – 30F outside = 40F T</a:t>
            </a:r>
          </a:p>
          <a:p>
            <a:pPr marL="441198" indent="-220599">
              <a:spcBef>
                <a:spcPts val="0"/>
              </a:spcBef>
              <a:spcAft>
                <a:spcPts val="0"/>
              </a:spcAft>
              <a:buFont typeface="Symbol" pitchFamily="18" charset="2"/>
              <a:buChar char="·"/>
            </a:pPr>
            <a:r>
              <a:rPr lang="en-US" dirty="0" smtClean="0">
                <a:latin typeface="Times New Roman"/>
              </a:rPr>
              <a:t>No insulation in walls or ceiling</a:t>
            </a:r>
          </a:p>
          <a:p>
            <a:pPr marL="441198" indent="-220599">
              <a:spcBef>
                <a:spcPts val="0"/>
              </a:spcBef>
              <a:spcAft>
                <a:spcPts val="0"/>
              </a:spcAft>
              <a:buFont typeface="Symbol" pitchFamily="18" charset="2"/>
              <a:buChar char="·"/>
            </a:pPr>
            <a:r>
              <a:rPr lang="en-US" dirty="0" smtClean="0">
                <a:latin typeface="Times New Roman"/>
              </a:rPr>
              <a:t>1.25 </a:t>
            </a:r>
            <a:r>
              <a:rPr lang="en-US" b="1" i="1" dirty="0" smtClean="0">
                <a:latin typeface="Times New Roman"/>
              </a:rPr>
              <a:t>air changes per hour (ACH)</a:t>
            </a:r>
          </a:p>
          <a:p>
            <a:endParaRPr lang="en-US" dirty="0" smtClean="0">
              <a:ea typeface="ＭＳ Ｐゴシック" charset="-128"/>
            </a:endParaRPr>
          </a:p>
        </p:txBody>
      </p:sp>
      <p:sp>
        <p:nvSpPr>
          <p:cNvPr id="5"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6" name="Rectangle 7"/>
          <p:cNvSpPr txBox="1">
            <a:spLocks noChangeArrowheads="1"/>
          </p:cNvSpPr>
          <p:nvPr/>
        </p:nvSpPr>
        <p:spPr bwMode="auto">
          <a:xfrm>
            <a:off x="3977957" y="8840629"/>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11</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p:spPr>
        <p:txBody>
          <a:bodyPr/>
          <a:lstStyle/>
          <a:p>
            <a:r>
              <a:rPr lang="en-US" dirty="0" smtClean="0">
                <a:latin typeface="Times New Roman"/>
              </a:rPr>
              <a:t>To calculate heat loss through surface area, it is necessary to calculate areas. Every home is essentially a block or some combination of blocks. For this example, a simple rectangle works to visualize the home.</a:t>
            </a:r>
          </a:p>
          <a:p>
            <a:pPr marL="272685" indent="-272685"/>
            <a:r>
              <a:rPr lang="en-US" i="1" dirty="0" smtClean="0">
                <a:solidFill>
                  <a:schemeClr val="tx1">
                    <a:lumMod val="50000"/>
                    <a:lumOff val="50000"/>
                  </a:schemeClr>
                </a:solidFill>
                <a:latin typeface="Times New Roman"/>
              </a:rPr>
              <a:t>Click to reveal wall and ceiling calculations on the diagram.</a:t>
            </a:r>
          </a:p>
          <a:p>
            <a:pPr marL="272685" indent="-272685"/>
            <a:r>
              <a:rPr lang="en-US" i="1" dirty="0" smtClean="0">
                <a:solidFill>
                  <a:schemeClr val="tx1">
                    <a:lumMod val="50000"/>
                    <a:lumOff val="50000"/>
                  </a:schemeClr>
                </a:solidFill>
                <a:latin typeface="Times New Roman"/>
              </a:rPr>
              <a:t>Click to reveal rough wall area calculation; windows and doors calculation; walls and ceiling calculations in that order.</a:t>
            </a:r>
          </a:p>
          <a:p>
            <a:pPr marL="441198" indent="-220599">
              <a:spcBef>
                <a:spcPts val="0"/>
              </a:spcBef>
              <a:spcAft>
                <a:spcPts val="0"/>
              </a:spcAft>
              <a:buFont typeface="Symbol"/>
              <a:buChar char="·"/>
            </a:pPr>
            <a:r>
              <a:rPr lang="en-US" dirty="0" smtClean="0">
                <a:latin typeface="Times New Roman"/>
              </a:rPr>
              <a:t>Wall area</a:t>
            </a:r>
          </a:p>
          <a:p>
            <a:pPr marL="772097" lvl="1" indent="-220599">
              <a:spcBef>
                <a:spcPts val="0"/>
              </a:spcBef>
              <a:spcAft>
                <a:spcPts val="0"/>
              </a:spcAft>
              <a:buFont typeface="Courier New"/>
              <a:buChar char="o"/>
            </a:pPr>
            <a:r>
              <a:rPr lang="en-US" dirty="0" smtClean="0">
                <a:latin typeface="Times New Roman"/>
              </a:rPr>
              <a:t>20 ft. + 30 ft. + 20 ft. + 30 ft. = 100 ft. x 8 ft. = 800 sq. ft. – 80 sq. ft. windows and doors = 720 sq. ft. net wall area</a:t>
            </a:r>
          </a:p>
          <a:p>
            <a:pPr marL="441198" indent="-220599">
              <a:spcBef>
                <a:spcPts val="0"/>
              </a:spcBef>
              <a:spcAft>
                <a:spcPts val="0"/>
              </a:spcAft>
              <a:buFont typeface="Symbol"/>
              <a:buChar char="·"/>
            </a:pPr>
            <a:r>
              <a:rPr lang="en-US" dirty="0" smtClean="0">
                <a:latin typeface="Times New Roman"/>
              </a:rPr>
              <a:t>Ceiling area</a:t>
            </a:r>
          </a:p>
          <a:p>
            <a:pPr marL="772097" lvl="1" indent="-220599">
              <a:spcBef>
                <a:spcPts val="0"/>
              </a:spcBef>
              <a:spcAft>
                <a:spcPts val="0"/>
              </a:spcAft>
              <a:buFont typeface="Courier New"/>
              <a:buChar char="o"/>
            </a:pPr>
            <a:r>
              <a:rPr lang="en-US" dirty="0" smtClean="0">
                <a:latin typeface="Times New Roman"/>
              </a:rPr>
              <a:t>20 ft. x 30 ft. = 600 sq. ft. ceiling area</a:t>
            </a:r>
          </a:p>
          <a:p>
            <a:endParaRPr lang="en-US" dirty="0" smtClean="0">
              <a:ea typeface="ＭＳ Ｐゴシック" charset="-128"/>
            </a:endParaRPr>
          </a:p>
        </p:txBody>
      </p:sp>
      <p:sp>
        <p:nvSpPr>
          <p:cNvPr id="5"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6" name="Rectangle 7"/>
          <p:cNvSpPr txBox="1">
            <a:spLocks noChangeArrowheads="1"/>
          </p:cNvSpPr>
          <p:nvPr/>
        </p:nvSpPr>
        <p:spPr bwMode="auto">
          <a:xfrm>
            <a:off x="3977957" y="8840629"/>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12</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r>
              <a:rPr lang="en-US" dirty="0" smtClean="0">
                <a:latin typeface="Times New Roman"/>
              </a:rPr>
              <a:t>To calculate heat loss through air infiltration, we need to calculate the volume of conditioned space.</a:t>
            </a:r>
          </a:p>
          <a:p>
            <a:r>
              <a:rPr lang="en-US" dirty="0" smtClean="0">
                <a:latin typeface="Times New Roman"/>
              </a:rPr>
              <a:t>Volume = Length x Width x Height</a:t>
            </a:r>
          </a:p>
          <a:p>
            <a:r>
              <a:rPr lang="en-US" dirty="0" smtClean="0">
                <a:latin typeface="Times New Roman"/>
              </a:rPr>
              <a:t>20 ft. x 30 ft. x 8 ft. = 4,800 cu. ft.</a:t>
            </a:r>
          </a:p>
          <a:p>
            <a:pPr marL="272685" indent="-272685"/>
            <a:r>
              <a:rPr lang="en-US" i="1" dirty="0" smtClean="0">
                <a:solidFill>
                  <a:schemeClr val="tx1">
                    <a:lumMod val="50000"/>
                    <a:lumOff val="50000"/>
                  </a:schemeClr>
                </a:solidFill>
                <a:latin typeface="Times New Roman"/>
              </a:rPr>
              <a:t>Let students do calculations on scrap paper.</a:t>
            </a:r>
          </a:p>
          <a:p>
            <a:pPr marL="272685" indent="-272685"/>
            <a:r>
              <a:rPr lang="en-US" i="1" dirty="0" smtClean="0">
                <a:solidFill>
                  <a:schemeClr val="tx1">
                    <a:lumMod val="50000"/>
                    <a:lumOff val="50000"/>
                  </a:schemeClr>
                </a:solidFill>
                <a:latin typeface="Times New Roman"/>
              </a:rPr>
              <a:t>Click to reveal volume within rectangle.</a:t>
            </a:r>
          </a:p>
          <a:p>
            <a:endParaRPr lang="en-US" dirty="0" smtClean="0">
              <a:ea typeface="ＭＳ Ｐゴシック" charset="-128"/>
            </a:endParaRPr>
          </a:p>
        </p:txBody>
      </p:sp>
      <p:sp>
        <p:nvSpPr>
          <p:cNvPr id="5"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6" name="Rectangle 7"/>
          <p:cNvSpPr txBox="1">
            <a:spLocks noChangeArrowheads="1"/>
          </p:cNvSpPr>
          <p:nvPr/>
        </p:nvSpPr>
        <p:spPr bwMode="auto">
          <a:xfrm>
            <a:off x="3977957" y="8840629"/>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13</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xfrm>
            <a:off x="702629" y="4421260"/>
            <a:ext cx="5614668" cy="4515382"/>
          </a:xfrm>
          <a:noFill/>
          <a:ln/>
        </p:spPr>
        <p:txBody>
          <a:bodyPr/>
          <a:lstStyle/>
          <a:p>
            <a:r>
              <a:rPr lang="en-US" sz="1100" dirty="0">
                <a:latin typeface="Times New Roman"/>
              </a:rPr>
              <a:t>Example: Uninsulated ranch </a:t>
            </a:r>
          </a:p>
          <a:p>
            <a:pPr marL="441198" indent="-220599">
              <a:spcBef>
                <a:spcPts val="0"/>
              </a:spcBef>
              <a:spcAft>
                <a:spcPts val="0"/>
              </a:spcAft>
              <a:buFont typeface="Symbol" pitchFamily="18" charset="2"/>
              <a:buChar char="·"/>
            </a:pPr>
            <a:r>
              <a:rPr lang="en-US" sz="1100" dirty="0">
                <a:latin typeface="Times New Roman"/>
              </a:rPr>
              <a:t>Wall area = 720 sq. ft.</a:t>
            </a:r>
          </a:p>
          <a:p>
            <a:pPr marL="441198" indent="-220599">
              <a:spcBef>
                <a:spcPts val="0"/>
              </a:spcBef>
              <a:spcAft>
                <a:spcPts val="0"/>
              </a:spcAft>
              <a:buFont typeface="Symbol" pitchFamily="18" charset="2"/>
              <a:buChar char="·"/>
            </a:pPr>
            <a:r>
              <a:rPr lang="en-US" sz="1100" dirty="0">
                <a:latin typeface="Times New Roman"/>
              </a:rPr>
              <a:t>Wall R-value = 3</a:t>
            </a:r>
          </a:p>
          <a:p>
            <a:pPr marL="441198" indent="-220599">
              <a:spcBef>
                <a:spcPts val="0"/>
              </a:spcBef>
              <a:spcAft>
                <a:spcPts val="0"/>
              </a:spcAft>
              <a:buFont typeface="Symbol" pitchFamily="18" charset="2"/>
              <a:buChar char="·"/>
            </a:pPr>
            <a:r>
              <a:rPr lang="en-US" sz="1100" dirty="0">
                <a:latin typeface="Times New Roman"/>
              </a:rPr>
              <a:t>Windows and doors = 80 sq. ft.</a:t>
            </a:r>
          </a:p>
          <a:p>
            <a:pPr marL="441198" indent="-220599">
              <a:spcBef>
                <a:spcPts val="0"/>
              </a:spcBef>
              <a:spcAft>
                <a:spcPts val="0"/>
              </a:spcAft>
              <a:buFont typeface="Symbol" pitchFamily="18" charset="2"/>
              <a:buChar char="·"/>
            </a:pPr>
            <a:r>
              <a:rPr lang="en-US" sz="1100" dirty="0">
                <a:latin typeface="Times New Roman"/>
              </a:rPr>
              <a:t>Ceiling area = 600 sq. ft.</a:t>
            </a:r>
          </a:p>
          <a:p>
            <a:pPr marL="441198" indent="-220599">
              <a:spcBef>
                <a:spcPts val="0"/>
              </a:spcBef>
              <a:spcAft>
                <a:spcPts val="0"/>
              </a:spcAft>
              <a:buFont typeface="Symbol" pitchFamily="18" charset="2"/>
              <a:buChar char="·"/>
            </a:pPr>
            <a:r>
              <a:rPr lang="en-US" sz="1100" dirty="0">
                <a:latin typeface="Times New Roman"/>
              </a:rPr>
              <a:t>Ceiling R-value = 1</a:t>
            </a:r>
          </a:p>
          <a:p>
            <a:pPr marL="441198" indent="-220599">
              <a:spcBef>
                <a:spcPts val="0"/>
              </a:spcBef>
              <a:spcAft>
                <a:spcPts val="0"/>
              </a:spcAft>
              <a:buFont typeface="Symbol" pitchFamily="18" charset="2"/>
              <a:buChar char="·"/>
            </a:pPr>
            <a:r>
              <a:rPr lang="en-US" sz="1100" dirty="0">
                <a:latin typeface="Times New Roman"/>
              </a:rPr>
              <a:t>Volume = 4,800 cu. ft.</a:t>
            </a:r>
          </a:p>
          <a:p>
            <a:pPr marL="441198" indent="-220599">
              <a:spcBef>
                <a:spcPts val="0"/>
              </a:spcBef>
              <a:spcAft>
                <a:spcPts val="0"/>
              </a:spcAft>
              <a:buFont typeface="Symbol" pitchFamily="18" charset="2"/>
              <a:buChar char="·"/>
            </a:pPr>
            <a:r>
              <a:rPr lang="en-US" sz="1100" dirty="0">
                <a:latin typeface="Times New Roman"/>
                <a:sym typeface="Symbol"/>
              </a:rPr>
              <a:t>T = 40F</a:t>
            </a:r>
          </a:p>
          <a:p>
            <a:pPr marL="441198" indent="-220599">
              <a:spcBef>
                <a:spcPts val="0"/>
              </a:spcBef>
              <a:spcAft>
                <a:spcPts val="0"/>
              </a:spcAft>
              <a:buFont typeface="Symbol" pitchFamily="18" charset="2"/>
              <a:buChar char="·"/>
            </a:pPr>
            <a:r>
              <a:rPr lang="en-US" sz="1100" dirty="0">
                <a:latin typeface="Times New Roman"/>
              </a:rPr>
              <a:t>ACH = 1.25</a:t>
            </a:r>
          </a:p>
          <a:p>
            <a:pPr marL="441198" indent="-220599">
              <a:spcBef>
                <a:spcPts val="0"/>
              </a:spcBef>
              <a:spcAft>
                <a:spcPts val="0"/>
              </a:spcAft>
              <a:buFont typeface="Symbol" pitchFamily="18" charset="2"/>
              <a:buChar char="·"/>
            </a:pPr>
            <a:r>
              <a:rPr lang="en-US" sz="1100" dirty="0">
                <a:latin typeface="Times New Roman"/>
              </a:rPr>
              <a:t>HDD = 7,200				</a:t>
            </a:r>
          </a:p>
          <a:p>
            <a:r>
              <a:rPr lang="en-US" sz="1100" dirty="0">
                <a:latin typeface="Times New Roman"/>
              </a:rPr>
              <a:t>How many BTU/hr are lost through surface area? </a:t>
            </a:r>
          </a:p>
          <a:p>
            <a:pPr marL="272685" indent="-272685"/>
            <a:r>
              <a:rPr lang="en-US" sz="1100" i="1" dirty="0">
                <a:solidFill>
                  <a:schemeClr val="tx1">
                    <a:lumMod val="50000"/>
                    <a:lumOff val="50000"/>
                  </a:schemeClr>
                </a:solidFill>
                <a:latin typeface="Times New Roman"/>
              </a:rPr>
              <a:t>Click to reveal formula. Let students work through problem, then click to reveal answers.</a:t>
            </a:r>
          </a:p>
          <a:p>
            <a:r>
              <a:rPr lang="pt-BR" sz="1100" dirty="0">
                <a:latin typeface="Times New Roman"/>
              </a:rPr>
              <a:t>Formula: (A x </a:t>
            </a:r>
            <a:r>
              <a:rPr lang="pt-BR" sz="1100" dirty="0">
                <a:latin typeface="Times New Roman"/>
                <a:sym typeface="Symbol"/>
              </a:rPr>
              <a:t>T x 1 BTU/hr) / R</a:t>
            </a:r>
          </a:p>
          <a:p>
            <a:pPr marL="441198" indent="-220599">
              <a:spcBef>
                <a:spcPts val="0"/>
              </a:spcBef>
              <a:spcAft>
                <a:spcPts val="0"/>
              </a:spcAft>
              <a:buFont typeface="Symbol" pitchFamily="18" charset="2"/>
              <a:buChar char="·"/>
            </a:pPr>
            <a:r>
              <a:rPr lang="en-US" sz="1100" dirty="0">
                <a:latin typeface="Times New Roman"/>
              </a:rPr>
              <a:t>Walls = (720 sq. ft. x 40</a:t>
            </a:r>
            <a:r>
              <a:rPr lang="en-US" sz="1100" dirty="0">
                <a:latin typeface="Times New Roman"/>
                <a:sym typeface="Symbol"/>
              </a:rPr>
              <a:t>F)/3 = 9,600 BTU/hr</a:t>
            </a:r>
          </a:p>
          <a:p>
            <a:pPr marL="441198" indent="-220599">
              <a:spcBef>
                <a:spcPts val="0"/>
              </a:spcBef>
              <a:spcAft>
                <a:spcPts val="0"/>
              </a:spcAft>
              <a:buFont typeface="Symbol" pitchFamily="18" charset="2"/>
              <a:buChar char="·"/>
            </a:pPr>
            <a:r>
              <a:rPr lang="en-US" sz="1100" dirty="0">
                <a:latin typeface="Times New Roman"/>
              </a:rPr>
              <a:t>Ceiling = (600 sq. ft. x 40</a:t>
            </a:r>
            <a:r>
              <a:rPr lang="en-US" sz="1100" dirty="0">
                <a:latin typeface="Times New Roman"/>
                <a:sym typeface="Symbol"/>
              </a:rPr>
              <a:t>F)/1 = 24,000 BTU/hr</a:t>
            </a:r>
          </a:p>
          <a:p>
            <a:r>
              <a:rPr lang="en-US" sz="1100" dirty="0">
                <a:latin typeface="Times New Roman"/>
              </a:rPr>
              <a:t>How many BTU/heating season are lost through surface area? </a:t>
            </a:r>
          </a:p>
          <a:p>
            <a:pPr marL="272685" indent="-272685"/>
            <a:r>
              <a:rPr lang="en-US" sz="1100" i="1" dirty="0">
                <a:solidFill>
                  <a:schemeClr val="tx1">
                    <a:lumMod val="50000"/>
                    <a:lumOff val="50000"/>
                  </a:schemeClr>
                </a:solidFill>
                <a:latin typeface="Times New Roman"/>
              </a:rPr>
              <a:t>Click to reveal formula. Let students work through problem, then click to reveal answers.</a:t>
            </a:r>
          </a:p>
          <a:p>
            <a:r>
              <a:rPr lang="pt-BR" sz="1100" dirty="0">
                <a:latin typeface="Times New Roman"/>
              </a:rPr>
              <a:t>Formula: (A x HDD x 24 hrs) / R</a:t>
            </a:r>
          </a:p>
          <a:p>
            <a:pPr marL="441198" indent="-220599">
              <a:spcBef>
                <a:spcPts val="0"/>
              </a:spcBef>
              <a:spcAft>
                <a:spcPts val="0"/>
              </a:spcAft>
              <a:buFont typeface="Symbol" pitchFamily="18" charset="2"/>
              <a:buChar char="·"/>
            </a:pPr>
            <a:r>
              <a:rPr lang="en-US" sz="1100" dirty="0">
                <a:latin typeface="Times New Roman"/>
              </a:rPr>
              <a:t>Walls = (720 sq. ft. x 7,200 HDD x 24 hrs)/3 = 41,472,000 BTU/yr</a:t>
            </a:r>
          </a:p>
          <a:p>
            <a:pPr marL="441198" indent="-220599">
              <a:spcBef>
                <a:spcPts val="0"/>
              </a:spcBef>
              <a:spcAft>
                <a:spcPts val="0"/>
              </a:spcAft>
              <a:buFont typeface="Symbol" pitchFamily="18" charset="2"/>
              <a:buChar char="·"/>
            </a:pPr>
            <a:r>
              <a:rPr lang="en-US" sz="1100" dirty="0">
                <a:latin typeface="Times New Roman"/>
              </a:rPr>
              <a:t>Ceiling = (600 sq. ft. x 7,200 HDD x 24 hrs)/1 = 103,680,000 BTU/yr</a:t>
            </a:r>
            <a:endParaRPr lang="en-US" sz="1100" dirty="0">
              <a:ea typeface="ＭＳ Ｐゴシック" charset="-128"/>
            </a:endParaRPr>
          </a:p>
        </p:txBody>
      </p:sp>
      <p:sp>
        <p:nvSpPr>
          <p:cNvPr id="5"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6" name="Rectangle 7"/>
          <p:cNvSpPr txBox="1">
            <a:spLocks noChangeArrowheads="1"/>
          </p:cNvSpPr>
          <p:nvPr/>
        </p:nvSpPr>
        <p:spPr bwMode="auto">
          <a:xfrm>
            <a:off x="3977957" y="8840629"/>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14</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p:spPr>
        <p:txBody>
          <a:bodyPr/>
          <a:lstStyle/>
          <a:p>
            <a:r>
              <a:rPr lang="en-US" dirty="0" smtClean="0">
                <a:latin typeface="Times New Roman"/>
              </a:rPr>
              <a:t>Example: Uninsulated Ranch – </a:t>
            </a:r>
          </a:p>
          <a:p>
            <a:pPr marL="441198" indent="-220599">
              <a:spcBef>
                <a:spcPts val="0"/>
              </a:spcBef>
              <a:spcAft>
                <a:spcPts val="0"/>
              </a:spcAft>
              <a:buFont typeface="Symbol" pitchFamily="18" charset="2"/>
              <a:buChar char="·"/>
            </a:pPr>
            <a:r>
              <a:rPr lang="en-US" dirty="0" smtClean="0">
                <a:latin typeface="Times New Roman"/>
              </a:rPr>
              <a:t>Volume = 4,800 cu. </a:t>
            </a:r>
            <a:r>
              <a:rPr lang="en-US" dirty="0">
                <a:latin typeface="Times New Roman"/>
              </a:rPr>
              <a:t>f</a:t>
            </a:r>
            <a:r>
              <a:rPr lang="en-US" dirty="0" smtClean="0">
                <a:latin typeface="Times New Roman"/>
              </a:rPr>
              <a:t>t.</a:t>
            </a:r>
          </a:p>
          <a:p>
            <a:pPr marL="441198" indent="-220599">
              <a:spcBef>
                <a:spcPts val="0"/>
              </a:spcBef>
              <a:spcAft>
                <a:spcPts val="0"/>
              </a:spcAft>
              <a:buFont typeface="Symbol" pitchFamily="18" charset="2"/>
              <a:buChar char="·"/>
            </a:pPr>
            <a:r>
              <a:rPr lang="en-US" dirty="0" smtClean="0">
                <a:latin typeface="Times New Roman"/>
                <a:sym typeface="Symbol"/>
              </a:rPr>
              <a:t>T = 40F</a:t>
            </a:r>
          </a:p>
          <a:p>
            <a:pPr marL="441198" indent="-220599">
              <a:spcBef>
                <a:spcPts val="0"/>
              </a:spcBef>
              <a:spcAft>
                <a:spcPts val="0"/>
              </a:spcAft>
              <a:buFont typeface="Symbol" pitchFamily="18" charset="2"/>
              <a:buChar char="·"/>
            </a:pPr>
            <a:r>
              <a:rPr lang="en-US" dirty="0" smtClean="0">
                <a:latin typeface="Times New Roman"/>
              </a:rPr>
              <a:t>ACH = 1.25</a:t>
            </a:r>
          </a:p>
          <a:p>
            <a:pPr marL="441198" indent="-220599">
              <a:spcBef>
                <a:spcPts val="0"/>
              </a:spcBef>
              <a:spcAft>
                <a:spcPts val="0"/>
              </a:spcAft>
              <a:buFont typeface="Symbol" pitchFamily="18" charset="2"/>
              <a:buChar char="·"/>
            </a:pPr>
            <a:r>
              <a:rPr lang="en-US" dirty="0" smtClean="0">
                <a:latin typeface="Times New Roman"/>
              </a:rPr>
              <a:t>HDD = 7,200</a:t>
            </a:r>
          </a:p>
          <a:p>
            <a:pPr marL="273322" indent="-227769">
              <a:spcBef>
                <a:spcPts val="299"/>
              </a:spcBef>
              <a:spcAft>
                <a:spcPts val="299"/>
              </a:spcAft>
            </a:pPr>
            <a:r>
              <a:rPr lang="en-US" dirty="0" smtClean="0">
                <a:latin typeface="Times New Roman"/>
              </a:rPr>
              <a:t>How many BTU/hr are lost through air infiltration? </a:t>
            </a:r>
          </a:p>
          <a:p>
            <a:pPr marL="272685" indent="-272685">
              <a:spcBef>
                <a:spcPts val="299"/>
              </a:spcBef>
              <a:spcAft>
                <a:spcPts val="299"/>
              </a:spcAft>
            </a:pPr>
            <a:r>
              <a:rPr lang="en-US" i="1" dirty="0" smtClean="0">
                <a:solidFill>
                  <a:schemeClr val="tx1">
                    <a:lumMod val="50000"/>
                    <a:lumOff val="50000"/>
                  </a:schemeClr>
                </a:solidFill>
                <a:latin typeface="Times New Roman"/>
              </a:rPr>
              <a:t>Click to reveal formula. Let students work through problem, then click to reveal answers.</a:t>
            </a:r>
          </a:p>
          <a:p>
            <a:pPr marL="273322" indent="-227769">
              <a:spcBef>
                <a:spcPts val="299"/>
              </a:spcBef>
              <a:spcAft>
                <a:spcPts val="299"/>
              </a:spcAft>
            </a:pPr>
            <a:r>
              <a:rPr lang="en-US" dirty="0" smtClean="0">
                <a:latin typeface="Times New Roman"/>
              </a:rPr>
              <a:t>Formula</a:t>
            </a:r>
            <a:r>
              <a:rPr lang="en-US" baseline="30000" dirty="0">
                <a:latin typeface="Times New Roman"/>
              </a:rPr>
              <a:t>1</a:t>
            </a:r>
            <a:r>
              <a:rPr lang="en-US" dirty="0" smtClean="0">
                <a:latin typeface="Times New Roman"/>
              </a:rPr>
              <a:t>: V x ACH x 0.0182</a:t>
            </a:r>
            <a:r>
              <a:rPr lang="en-US" baseline="30000" dirty="0">
                <a:latin typeface="Times New Roman"/>
              </a:rPr>
              <a:t> </a:t>
            </a:r>
            <a:r>
              <a:rPr lang="en-US" dirty="0" smtClean="0">
                <a:latin typeface="Times New Roman"/>
              </a:rPr>
              <a:t> x </a:t>
            </a:r>
            <a:r>
              <a:rPr lang="en-US" dirty="0" smtClean="0">
                <a:latin typeface="Times New Roman"/>
                <a:sym typeface="Symbol"/>
              </a:rPr>
              <a:t>T</a:t>
            </a:r>
          </a:p>
          <a:p>
            <a:pPr marL="441198" indent="-220599">
              <a:spcBef>
                <a:spcPts val="299"/>
              </a:spcBef>
              <a:spcAft>
                <a:spcPts val="299"/>
              </a:spcAft>
              <a:buFont typeface="Symbol" pitchFamily="18" charset="2"/>
              <a:buChar char="·"/>
            </a:pPr>
            <a:r>
              <a:rPr lang="en-US" dirty="0" smtClean="0">
                <a:latin typeface="Times New Roman"/>
              </a:rPr>
              <a:t>4,800 cu. ft. x 1.25 ACH x (0.0182 BTU/cu. ft., </a:t>
            </a:r>
            <a:r>
              <a:rPr lang="en-US" dirty="0">
                <a:latin typeface="Times New Roman"/>
                <a:sym typeface="Symbol"/>
              </a:rPr>
              <a:t>F</a:t>
            </a:r>
            <a:r>
              <a:rPr lang="en-US" dirty="0" smtClean="0">
                <a:latin typeface="Times New Roman"/>
              </a:rPr>
              <a:t>) x 40</a:t>
            </a:r>
            <a:r>
              <a:rPr lang="en-US" dirty="0" smtClean="0">
                <a:latin typeface="Times New Roman"/>
                <a:sym typeface="Symbol"/>
              </a:rPr>
              <a:t></a:t>
            </a:r>
            <a:r>
              <a:rPr lang="en-US" dirty="0">
                <a:latin typeface="Times New Roman"/>
                <a:sym typeface="Symbol"/>
              </a:rPr>
              <a:t>F</a:t>
            </a:r>
            <a:r>
              <a:rPr lang="en-US" dirty="0" smtClean="0">
                <a:latin typeface="Times New Roman"/>
              </a:rPr>
              <a:t> = 4,368 BTU/hr</a:t>
            </a:r>
          </a:p>
          <a:p>
            <a:pPr marL="273322" indent="-227769">
              <a:spcBef>
                <a:spcPts val="299"/>
              </a:spcBef>
              <a:spcAft>
                <a:spcPts val="299"/>
              </a:spcAft>
            </a:pPr>
            <a:r>
              <a:rPr lang="en-US" dirty="0" smtClean="0">
                <a:latin typeface="Times New Roman"/>
              </a:rPr>
              <a:t>How many BTU/heating season are lost through air infiltration?</a:t>
            </a:r>
          </a:p>
          <a:p>
            <a:pPr marL="272685" indent="-272685">
              <a:spcBef>
                <a:spcPts val="299"/>
              </a:spcBef>
              <a:spcAft>
                <a:spcPts val="299"/>
              </a:spcAft>
            </a:pPr>
            <a:r>
              <a:rPr lang="en-US" i="1" dirty="0" smtClean="0">
                <a:solidFill>
                  <a:srgbClr val="808080"/>
                </a:solidFill>
                <a:latin typeface="Times New Roman"/>
              </a:rPr>
              <a:t>Click to reveal formula. Let students work through problem, then click to reveal answers.</a:t>
            </a:r>
          </a:p>
          <a:p>
            <a:pPr marL="273322" indent="-227769">
              <a:spcBef>
                <a:spcPts val="299"/>
              </a:spcBef>
              <a:spcAft>
                <a:spcPts val="299"/>
              </a:spcAft>
            </a:pPr>
            <a:r>
              <a:rPr lang="en-US" dirty="0" smtClean="0">
                <a:latin typeface="Times New Roman"/>
              </a:rPr>
              <a:t>Formula: V x ACH x 0.0182 x HDD x 24 hrs</a:t>
            </a:r>
          </a:p>
          <a:p>
            <a:pPr marL="441198" indent="-220599">
              <a:spcBef>
                <a:spcPts val="299"/>
              </a:spcBef>
              <a:spcAft>
                <a:spcPts val="299"/>
              </a:spcAft>
              <a:buFont typeface="Symbol" pitchFamily="18" charset="2"/>
              <a:buChar char="·"/>
            </a:pPr>
            <a:r>
              <a:rPr lang="en-US" dirty="0" smtClean="0">
                <a:latin typeface="Times New Roman"/>
              </a:rPr>
              <a:t>4,800 cu. ft. x 1.25 ACH x (0.0182BTU/cu. ft., </a:t>
            </a:r>
            <a:r>
              <a:rPr lang="en-US" dirty="0">
                <a:latin typeface="Times New Roman"/>
                <a:sym typeface="Symbol"/>
              </a:rPr>
              <a:t>F</a:t>
            </a:r>
            <a:r>
              <a:rPr lang="en-US" dirty="0" smtClean="0">
                <a:latin typeface="Times New Roman"/>
              </a:rPr>
              <a:t>) x 7,200 HDD x 24 hrs = 18,869,760 BTU/heat season</a:t>
            </a:r>
          </a:p>
          <a:p>
            <a:r>
              <a:rPr lang="en-US" sz="1000" baseline="30000" dirty="0">
                <a:latin typeface="Times New Roman"/>
              </a:rPr>
              <a:t>1</a:t>
            </a:r>
            <a:r>
              <a:rPr lang="en-US" sz="1000" dirty="0">
                <a:latin typeface="Times New Roman"/>
              </a:rPr>
              <a:t>This number, in BTU/cu. ft., </a:t>
            </a:r>
            <a:r>
              <a:rPr lang="en-US" sz="1000" dirty="0">
                <a:latin typeface="Times New Roman"/>
                <a:sym typeface="Symbol"/>
              </a:rPr>
              <a:t>F</a:t>
            </a:r>
            <a:r>
              <a:rPr lang="en-US" sz="1000" dirty="0">
                <a:latin typeface="Times New Roman"/>
              </a:rPr>
              <a:t>, is the specific heat of air.</a:t>
            </a:r>
          </a:p>
          <a:p>
            <a:pPr marL="273322" indent="-227769">
              <a:spcBef>
                <a:spcPts val="299"/>
              </a:spcBef>
              <a:spcAft>
                <a:spcPts val="299"/>
              </a:spcAft>
              <a:buFont typeface="Symbol"/>
              <a:buChar char="·"/>
            </a:pPr>
            <a:endParaRPr lang="en-US" dirty="0" smtClean="0">
              <a:latin typeface="Times New Roman"/>
            </a:endParaRPr>
          </a:p>
          <a:p>
            <a:pPr marL="273322" indent="-227769">
              <a:spcBef>
                <a:spcPts val="299"/>
              </a:spcBef>
              <a:spcAft>
                <a:spcPts val="299"/>
              </a:spcAft>
            </a:pPr>
            <a:endParaRPr lang="en-US" dirty="0" smtClean="0">
              <a:ea typeface="ＭＳ Ｐゴシック" charset="-128"/>
            </a:endParaRPr>
          </a:p>
        </p:txBody>
      </p:sp>
      <p:sp>
        <p:nvSpPr>
          <p:cNvPr id="5"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6" name="Rectangle 7"/>
          <p:cNvSpPr txBox="1">
            <a:spLocks noChangeArrowheads="1"/>
          </p:cNvSpPr>
          <p:nvPr/>
        </p:nvSpPr>
        <p:spPr bwMode="auto">
          <a:xfrm>
            <a:off x="3977957" y="8840629"/>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15</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r>
              <a:rPr lang="en-US" dirty="0" smtClean="0">
                <a:latin typeface="Times New Roman"/>
              </a:rPr>
              <a:t>The areas and volumes in a typical minimally insulated home are the same as in the last example:</a:t>
            </a:r>
          </a:p>
          <a:p>
            <a:pPr marL="441198" indent="-220599">
              <a:spcBef>
                <a:spcPts val="0"/>
              </a:spcBef>
              <a:spcAft>
                <a:spcPts val="0"/>
              </a:spcAft>
              <a:buFont typeface="Symbol" pitchFamily="18" charset="2"/>
              <a:buChar char="·"/>
            </a:pPr>
            <a:r>
              <a:rPr lang="en-US" dirty="0" smtClean="0">
                <a:latin typeface="Times New Roman"/>
              </a:rPr>
              <a:t>Footprint: 20 ft. x 30 ft.</a:t>
            </a:r>
          </a:p>
          <a:p>
            <a:pPr marL="441198" indent="-220599">
              <a:spcBef>
                <a:spcPts val="0"/>
              </a:spcBef>
              <a:spcAft>
                <a:spcPts val="0"/>
              </a:spcAft>
              <a:buFont typeface="Symbol" pitchFamily="18" charset="2"/>
              <a:buChar char="·"/>
            </a:pPr>
            <a:r>
              <a:rPr lang="en-US" dirty="0" smtClean="0">
                <a:latin typeface="Times New Roman"/>
              </a:rPr>
              <a:t>Walls are 8 ft. high</a:t>
            </a:r>
          </a:p>
          <a:p>
            <a:pPr marL="441198" indent="-220599">
              <a:spcBef>
                <a:spcPts val="0"/>
              </a:spcBef>
              <a:spcAft>
                <a:spcPts val="0"/>
              </a:spcAft>
              <a:buFont typeface="Symbol" pitchFamily="18" charset="2"/>
              <a:buChar char="·"/>
            </a:pPr>
            <a:r>
              <a:rPr lang="en-US" dirty="0" smtClean="0">
                <a:latin typeface="Times New Roman"/>
              </a:rPr>
              <a:t>10% of wall area is windows and doors</a:t>
            </a:r>
          </a:p>
          <a:p>
            <a:pPr marL="441198" indent="-220599">
              <a:spcBef>
                <a:spcPts val="0"/>
              </a:spcBef>
              <a:spcAft>
                <a:spcPts val="0"/>
              </a:spcAft>
              <a:buFont typeface="Symbol" pitchFamily="18" charset="2"/>
              <a:buChar char="·"/>
            </a:pPr>
            <a:r>
              <a:rPr lang="en-US" dirty="0" smtClean="0">
                <a:latin typeface="Times New Roman"/>
              </a:rPr>
              <a:t>Total wall area is 720 sq. ft.</a:t>
            </a:r>
          </a:p>
          <a:p>
            <a:pPr marL="441198" indent="-220599">
              <a:spcBef>
                <a:spcPts val="0"/>
              </a:spcBef>
              <a:spcAft>
                <a:spcPts val="0"/>
              </a:spcAft>
              <a:buFont typeface="Symbol" pitchFamily="18" charset="2"/>
              <a:buChar char="·"/>
            </a:pPr>
            <a:r>
              <a:rPr lang="en-US" dirty="0" smtClean="0">
                <a:latin typeface="Times New Roman"/>
              </a:rPr>
              <a:t>Ceiling area is 600 sq. ft.</a:t>
            </a:r>
          </a:p>
          <a:p>
            <a:pPr marL="441198" indent="-220599">
              <a:spcBef>
                <a:spcPts val="0"/>
              </a:spcBef>
              <a:spcAft>
                <a:spcPts val="0"/>
              </a:spcAft>
              <a:buFont typeface="Symbol" pitchFamily="18" charset="2"/>
              <a:buChar char="·"/>
            </a:pPr>
            <a:r>
              <a:rPr lang="en-US" dirty="0" smtClean="0">
                <a:latin typeface="Times New Roman"/>
              </a:rPr>
              <a:t>7,200 HDD</a:t>
            </a:r>
          </a:p>
          <a:p>
            <a:pPr marL="441198" indent="-220599">
              <a:spcBef>
                <a:spcPts val="0"/>
              </a:spcBef>
              <a:spcAft>
                <a:spcPts val="0"/>
              </a:spcAft>
              <a:buFont typeface="Symbol" pitchFamily="18" charset="2"/>
              <a:buChar char="·"/>
            </a:pPr>
            <a:r>
              <a:rPr lang="en-US" dirty="0" smtClean="0">
                <a:latin typeface="Times New Roman"/>
              </a:rPr>
              <a:t>70</a:t>
            </a:r>
            <a:r>
              <a:rPr lang="en-US" dirty="0" smtClean="0">
                <a:latin typeface="Times New Roman"/>
                <a:sym typeface="Symbol"/>
              </a:rPr>
              <a:t>F indoors – 30F outside = 40F T</a:t>
            </a:r>
          </a:p>
          <a:p>
            <a:pPr marL="441198" indent="-220599">
              <a:spcBef>
                <a:spcPts val="0"/>
              </a:spcBef>
              <a:spcAft>
                <a:spcPts val="0"/>
              </a:spcAft>
              <a:buFont typeface="Symbol" pitchFamily="18" charset="2"/>
              <a:buChar char="·"/>
            </a:pPr>
            <a:r>
              <a:rPr lang="en-US" dirty="0" smtClean="0">
                <a:latin typeface="Times New Roman"/>
              </a:rPr>
              <a:t>R-11 batts in walls (= R-10 assembly)</a:t>
            </a:r>
          </a:p>
          <a:p>
            <a:pPr marL="441198" indent="-220599">
              <a:spcBef>
                <a:spcPts val="0"/>
              </a:spcBef>
              <a:spcAft>
                <a:spcPts val="0"/>
              </a:spcAft>
              <a:buFont typeface="Symbol" pitchFamily="18" charset="2"/>
              <a:buChar char="·"/>
            </a:pPr>
            <a:r>
              <a:rPr lang="en-US" dirty="0" smtClean="0">
                <a:latin typeface="Times New Roman"/>
              </a:rPr>
              <a:t>R-19 batts in ceiling (= R-17 assembly)</a:t>
            </a:r>
          </a:p>
          <a:p>
            <a:pPr marL="441198" indent="-220599">
              <a:spcBef>
                <a:spcPts val="0"/>
              </a:spcBef>
              <a:spcAft>
                <a:spcPts val="0"/>
              </a:spcAft>
              <a:buFont typeface="Symbol" pitchFamily="18" charset="2"/>
              <a:buChar char="·"/>
            </a:pPr>
            <a:r>
              <a:rPr lang="en-US" dirty="0" smtClean="0">
                <a:latin typeface="Times New Roman"/>
              </a:rPr>
              <a:t>1.25 ACH </a:t>
            </a:r>
          </a:p>
          <a:p>
            <a:pPr marL="273322" indent="-227769"/>
            <a:endParaRPr lang="en-US" dirty="0" smtClean="0">
              <a:ea typeface="ＭＳ Ｐゴシック" charset="-128"/>
            </a:endParaRPr>
          </a:p>
        </p:txBody>
      </p:sp>
      <p:sp>
        <p:nvSpPr>
          <p:cNvPr id="5"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6" name="Rectangle 7"/>
          <p:cNvSpPr txBox="1">
            <a:spLocks noChangeArrowheads="1"/>
          </p:cNvSpPr>
          <p:nvPr/>
        </p:nvSpPr>
        <p:spPr bwMode="auto">
          <a:xfrm>
            <a:off x="3977957" y="8840629"/>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16</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p:spPr>
        <p:txBody>
          <a:bodyPr/>
          <a:lstStyle/>
          <a:p>
            <a:r>
              <a:rPr lang="en-US" dirty="0" smtClean="0">
                <a:latin typeface="Times New Roman"/>
              </a:rPr>
              <a:t>Example: Minimally Insulated House</a:t>
            </a:r>
          </a:p>
          <a:p>
            <a:r>
              <a:rPr lang="en-US" dirty="0" smtClean="0">
                <a:latin typeface="Times New Roman"/>
              </a:rPr>
              <a:t>How many BTU/hr are lost through surface area?</a:t>
            </a:r>
          </a:p>
          <a:p>
            <a:r>
              <a:rPr lang="pt-BR" dirty="0" smtClean="0">
                <a:latin typeface="Times New Roman"/>
              </a:rPr>
              <a:t>Formula: (A x </a:t>
            </a:r>
            <a:r>
              <a:rPr lang="pt-BR" dirty="0" smtClean="0">
                <a:latin typeface="Times New Roman"/>
                <a:sym typeface="Symbol"/>
              </a:rPr>
              <a:t>T x 1 BTU/hr) / R</a:t>
            </a:r>
          </a:p>
          <a:p>
            <a:pPr marL="441198" indent="-220599">
              <a:spcBef>
                <a:spcPts val="0"/>
              </a:spcBef>
              <a:spcAft>
                <a:spcPts val="0"/>
              </a:spcAft>
              <a:buFont typeface="Symbol" pitchFamily="18" charset="2"/>
              <a:buChar char="·"/>
            </a:pPr>
            <a:r>
              <a:rPr lang="en-US" dirty="0" smtClean="0">
                <a:latin typeface="Times New Roman"/>
              </a:rPr>
              <a:t>Walls = (720 sq. ft. x 40</a:t>
            </a:r>
            <a:r>
              <a:rPr lang="en-US" dirty="0" smtClean="0">
                <a:latin typeface="Times New Roman"/>
                <a:sym typeface="Symbol"/>
              </a:rPr>
              <a:t>F)/10 = 2,880 BTU/hr</a:t>
            </a:r>
          </a:p>
          <a:p>
            <a:pPr marL="441198" indent="-220599">
              <a:spcBef>
                <a:spcPts val="0"/>
              </a:spcBef>
              <a:spcAft>
                <a:spcPts val="0"/>
              </a:spcAft>
              <a:buFont typeface="Symbol" pitchFamily="18" charset="2"/>
              <a:buChar char="·"/>
            </a:pPr>
            <a:r>
              <a:rPr lang="en-US" dirty="0" smtClean="0">
                <a:latin typeface="Times New Roman"/>
              </a:rPr>
              <a:t>Ceiling = (600 sq. ft. x 40</a:t>
            </a:r>
            <a:r>
              <a:rPr lang="en-US" dirty="0" smtClean="0">
                <a:latin typeface="Times New Roman"/>
                <a:sym typeface="Symbol"/>
              </a:rPr>
              <a:t>F)/17 = 1,412 BTU/hr</a:t>
            </a:r>
          </a:p>
          <a:p>
            <a:r>
              <a:rPr lang="en-US" dirty="0" smtClean="0">
                <a:latin typeface="Times New Roman"/>
              </a:rPr>
              <a:t>How many BTU/heating season are lost through surface area?</a:t>
            </a:r>
          </a:p>
          <a:p>
            <a:r>
              <a:rPr lang="pt-BR" dirty="0" smtClean="0">
                <a:latin typeface="Times New Roman"/>
              </a:rPr>
              <a:t>Formula: (A x HDD x 24 hrs) / R</a:t>
            </a:r>
          </a:p>
          <a:p>
            <a:pPr marL="441198" indent="-220599">
              <a:spcBef>
                <a:spcPts val="0"/>
              </a:spcBef>
              <a:spcAft>
                <a:spcPts val="0"/>
              </a:spcAft>
              <a:buFont typeface="Symbol" pitchFamily="18" charset="2"/>
              <a:buChar char="·"/>
            </a:pPr>
            <a:r>
              <a:rPr lang="en-US" dirty="0" smtClean="0">
                <a:latin typeface="Times New Roman"/>
              </a:rPr>
              <a:t>Walls = (720 sq. ft. x 7,200 HDD x 24 hrs)/10 = 12,441,600 BTU/yr</a:t>
            </a:r>
          </a:p>
          <a:p>
            <a:pPr marL="441198" indent="-220599">
              <a:spcBef>
                <a:spcPts val="0"/>
              </a:spcBef>
              <a:spcAft>
                <a:spcPts val="0"/>
              </a:spcAft>
              <a:buFont typeface="Symbol" pitchFamily="18" charset="2"/>
              <a:buChar char="·"/>
            </a:pPr>
            <a:r>
              <a:rPr lang="en-US" dirty="0" smtClean="0">
                <a:latin typeface="Times New Roman"/>
              </a:rPr>
              <a:t>Ceiling = (600 sq. ft. x 7,200 HDD x 24 hrs)/17 = 6,098,824 BTU/yr</a:t>
            </a:r>
          </a:p>
          <a:p>
            <a:endParaRPr lang="en-US" dirty="0" smtClean="0">
              <a:ea typeface="ＭＳ Ｐゴシック" charset="-128"/>
            </a:endParaRPr>
          </a:p>
        </p:txBody>
      </p:sp>
      <p:sp>
        <p:nvSpPr>
          <p:cNvPr id="5"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6" name="Rectangle 7"/>
          <p:cNvSpPr txBox="1">
            <a:spLocks noChangeArrowheads="1"/>
          </p:cNvSpPr>
          <p:nvPr/>
        </p:nvSpPr>
        <p:spPr bwMode="auto">
          <a:xfrm>
            <a:off x="3977957" y="8840629"/>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17</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r>
              <a:rPr lang="en-US" dirty="0" smtClean="0">
                <a:latin typeface="Times New Roman"/>
              </a:rPr>
              <a:t>Example: Minimally Insulated House </a:t>
            </a:r>
          </a:p>
          <a:p>
            <a:r>
              <a:rPr lang="en-US" dirty="0" smtClean="0">
                <a:latin typeface="Times New Roman"/>
              </a:rPr>
              <a:t>How many BTU/hr are lost through air infiltration?</a:t>
            </a:r>
          </a:p>
          <a:p>
            <a:r>
              <a:rPr lang="en-US" dirty="0" smtClean="0">
                <a:latin typeface="Times New Roman"/>
              </a:rPr>
              <a:t>Formula: V x ACH x 0.0182 x </a:t>
            </a:r>
            <a:r>
              <a:rPr lang="en-US" dirty="0" smtClean="0">
                <a:latin typeface="Times New Roman"/>
                <a:sym typeface="Symbol"/>
              </a:rPr>
              <a:t>T</a:t>
            </a:r>
          </a:p>
          <a:p>
            <a:pPr marL="441198" indent="-220599">
              <a:buFont typeface="Symbol" pitchFamily="18" charset="2"/>
              <a:buChar char="·"/>
            </a:pPr>
            <a:r>
              <a:rPr lang="en-US" dirty="0" smtClean="0">
                <a:latin typeface="Times New Roman"/>
              </a:rPr>
              <a:t> 4,800 cu. ft. x 1.25 ACH x (0.0182 BTU/cu. ft., </a:t>
            </a:r>
            <a:r>
              <a:rPr lang="en-US" dirty="0">
                <a:latin typeface="Times New Roman"/>
                <a:sym typeface="Symbol"/>
              </a:rPr>
              <a:t>F</a:t>
            </a:r>
            <a:r>
              <a:rPr lang="en-US" dirty="0" smtClean="0">
                <a:latin typeface="Times New Roman"/>
              </a:rPr>
              <a:t>) x 40</a:t>
            </a:r>
            <a:r>
              <a:rPr lang="en-US" dirty="0" smtClean="0">
                <a:latin typeface="Times New Roman"/>
                <a:sym typeface="Symbol"/>
              </a:rPr>
              <a:t></a:t>
            </a:r>
            <a:r>
              <a:rPr lang="en-US" dirty="0">
                <a:latin typeface="Times New Roman"/>
                <a:sym typeface="Symbol"/>
              </a:rPr>
              <a:t>F</a:t>
            </a:r>
            <a:r>
              <a:rPr lang="en-US" dirty="0" smtClean="0">
                <a:latin typeface="Times New Roman"/>
              </a:rPr>
              <a:t> = 4,368 BTU/hr</a:t>
            </a:r>
          </a:p>
          <a:p>
            <a:r>
              <a:rPr lang="en-US" dirty="0" smtClean="0">
                <a:latin typeface="Times New Roman"/>
              </a:rPr>
              <a:t>How many BTU/heating season are lost through air infiltration?</a:t>
            </a:r>
          </a:p>
          <a:p>
            <a:r>
              <a:rPr lang="en-US" dirty="0" smtClean="0">
                <a:latin typeface="Times New Roman"/>
              </a:rPr>
              <a:t>Formula: V x ACH x 0.0182 x HDD x 24 hrs</a:t>
            </a:r>
          </a:p>
          <a:p>
            <a:pPr marL="441198" indent="-220599">
              <a:buFont typeface="Symbol" pitchFamily="18" charset="2"/>
              <a:buChar char="·"/>
            </a:pPr>
            <a:r>
              <a:rPr lang="en-US" dirty="0" smtClean="0">
                <a:latin typeface="Times New Roman"/>
              </a:rPr>
              <a:t>4,800 cu. ft. x 1.25 ACH x (0.0182BTU/cu. ft., </a:t>
            </a:r>
            <a:r>
              <a:rPr lang="en-US" dirty="0">
                <a:latin typeface="Times New Roman"/>
                <a:sym typeface="Symbol"/>
              </a:rPr>
              <a:t>F</a:t>
            </a:r>
            <a:r>
              <a:rPr lang="en-US" dirty="0" smtClean="0">
                <a:latin typeface="Times New Roman"/>
              </a:rPr>
              <a:t>) x 7,200 HDD x 24 hrs = 18,869,760 BTU/heat season</a:t>
            </a:r>
          </a:p>
          <a:p>
            <a:r>
              <a:rPr lang="en-US" i="1" dirty="0" smtClean="0">
                <a:solidFill>
                  <a:srgbClr val="808080"/>
                </a:solidFill>
                <a:latin typeface="Times New Roman"/>
              </a:rPr>
              <a:t>Q: In this building, almost as much heat is being lost through air movement as by surface loss. Where should weatherization activities be targeted?</a:t>
            </a:r>
          </a:p>
          <a:p>
            <a:r>
              <a:rPr lang="en-US" i="1" dirty="0" smtClean="0">
                <a:solidFill>
                  <a:srgbClr val="808080"/>
                </a:solidFill>
                <a:latin typeface="Times New Roman"/>
              </a:rPr>
              <a:t>A: Air sealing this building to the IAQ minimum air change rate will have a much higher </a:t>
            </a:r>
            <a:r>
              <a:rPr lang="en-US" b="1" i="1" dirty="0" smtClean="0">
                <a:solidFill>
                  <a:srgbClr val="808080"/>
                </a:solidFill>
                <a:latin typeface="Times New Roman"/>
              </a:rPr>
              <a:t>SIR than installing additional insulation in either walls or ceilings. </a:t>
            </a:r>
          </a:p>
          <a:p>
            <a:endParaRPr lang="en-US" dirty="0" smtClean="0">
              <a:ea typeface="ＭＳ Ｐゴシック" charset="-128"/>
            </a:endParaRPr>
          </a:p>
        </p:txBody>
      </p:sp>
      <p:sp>
        <p:nvSpPr>
          <p:cNvPr id="5"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6" name="Rectangle 7"/>
          <p:cNvSpPr txBox="1">
            <a:spLocks noChangeArrowheads="1"/>
          </p:cNvSpPr>
          <p:nvPr/>
        </p:nvSpPr>
        <p:spPr bwMode="auto">
          <a:xfrm>
            <a:off x="3977957" y="8840629"/>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18</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r>
              <a:rPr lang="en-US" dirty="0" smtClean="0">
                <a:latin typeface="Times New Roman"/>
              </a:rPr>
              <a:t>This example assumes the minimally insulated home of the last example has been air sealed and insulated.</a:t>
            </a:r>
          </a:p>
          <a:p>
            <a:r>
              <a:rPr lang="en-US" dirty="0" smtClean="0">
                <a:latin typeface="Times New Roman"/>
              </a:rPr>
              <a:t>All the characteristics of this home are the same as the minimally insulated home, except that the attic has been improved to R-38/40</a:t>
            </a:r>
            <a:r>
              <a:rPr lang="en-US" baseline="0" dirty="0" smtClean="0">
                <a:latin typeface="Times New Roman"/>
                <a:sym typeface="Symbol"/>
              </a:rPr>
              <a:t> </a:t>
            </a:r>
            <a:r>
              <a:rPr lang="en-US" dirty="0" smtClean="0">
                <a:latin typeface="Times New Roman"/>
              </a:rPr>
              <a:t>and ACH reduced from 1.25 to 0.35.</a:t>
            </a:r>
          </a:p>
          <a:p>
            <a:pPr marL="441198" indent="-220599">
              <a:buFont typeface="Symbol" pitchFamily="18" charset="2"/>
              <a:buChar char="·"/>
            </a:pPr>
            <a:r>
              <a:rPr lang="en-US" dirty="0" smtClean="0">
                <a:latin typeface="Times New Roman"/>
              </a:rPr>
              <a:t>R-11 batt walls and R-38 ceiling. Air seal building to 0.35 AC/H.</a:t>
            </a:r>
          </a:p>
          <a:p>
            <a:endParaRPr lang="en-US" dirty="0" smtClean="0">
              <a:ea typeface="ＭＳ Ｐゴシック" charset="-128"/>
            </a:endParaRPr>
          </a:p>
        </p:txBody>
      </p:sp>
      <p:sp>
        <p:nvSpPr>
          <p:cNvPr id="5"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6" name="Rectangle 7"/>
          <p:cNvSpPr txBox="1">
            <a:spLocks noChangeArrowheads="1"/>
          </p:cNvSpPr>
          <p:nvPr/>
        </p:nvSpPr>
        <p:spPr bwMode="auto">
          <a:xfrm>
            <a:off x="3977957" y="8840629"/>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19</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a:rPr>
              <a:t>By attending this session, participants will be able to:</a:t>
            </a:r>
          </a:p>
          <a:p>
            <a:pPr marL="441198" indent="-220599">
              <a:spcBef>
                <a:spcPts val="0"/>
              </a:spcBef>
              <a:spcAft>
                <a:spcPts val="0"/>
              </a:spcAft>
              <a:buFont typeface="Symbol" pitchFamily="18" charset="2"/>
              <a:buChar char="·"/>
            </a:pPr>
            <a:r>
              <a:rPr lang="en-US" dirty="0" smtClean="0">
                <a:latin typeface="Times New Roman"/>
              </a:rPr>
              <a:t>Define basic energy movement. </a:t>
            </a:r>
          </a:p>
          <a:p>
            <a:pPr marL="441198" indent="-220599">
              <a:spcBef>
                <a:spcPts val="0"/>
              </a:spcBef>
              <a:spcAft>
                <a:spcPts val="0"/>
              </a:spcAft>
              <a:buFont typeface="Symbol" pitchFamily="18" charset="2"/>
              <a:buChar char="·"/>
            </a:pPr>
            <a:r>
              <a:rPr lang="en-US" dirty="0" smtClean="0">
                <a:latin typeface="Times New Roman"/>
              </a:rPr>
              <a:t>State procedures for calculation hourly and annual energy loss.</a:t>
            </a:r>
          </a:p>
          <a:p>
            <a:pPr marL="441198" indent="-220599">
              <a:spcBef>
                <a:spcPts val="0"/>
              </a:spcBef>
              <a:spcAft>
                <a:spcPts val="0"/>
              </a:spcAft>
              <a:buFont typeface="Symbol" pitchFamily="18" charset="2"/>
              <a:buChar char="·"/>
            </a:pPr>
            <a:r>
              <a:rPr lang="en-US" dirty="0" smtClean="0">
                <a:latin typeface="Times New Roman"/>
              </a:rPr>
              <a:t>Explain the principle of diminishing returns.</a:t>
            </a:r>
            <a:endParaRPr lang="en-US" b="1" u="sng" dirty="0" smtClean="0">
              <a:latin typeface="Times New Roman"/>
            </a:endParaRPr>
          </a:p>
          <a:p>
            <a:endParaRPr lang="en-US" dirty="0"/>
          </a:p>
        </p:txBody>
      </p:sp>
      <p:sp>
        <p:nvSpPr>
          <p:cNvPr id="5"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6" name="Rectangle 7"/>
          <p:cNvSpPr txBox="1">
            <a:spLocks noChangeArrowheads="1"/>
          </p:cNvSpPr>
          <p:nvPr/>
        </p:nvSpPr>
        <p:spPr bwMode="auto">
          <a:xfrm>
            <a:off x="3977957" y="8840629"/>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2</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r>
              <a:rPr lang="en-US" dirty="0" smtClean="0">
                <a:latin typeface="Times New Roman"/>
              </a:rPr>
              <a:t>Example: Program Standard Home </a:t>
            </a:r>
          </a:p>
          <a:p>
            <a:pPr marL="441198" indent="-220599">
              <a:spcBef>
                <a:spcPts val="0"/>
              </a:spcBef>
              <a:spcAft>
                <a:spcPts val="0"/>
              </a:spcAft>
              <a:buFont typeface="Symbol" pitchFamily="18" charset="2"/>
              <a:buChar char="·"/>
            </a:pPr>
            <a:r>
              <a:rPr lang="en-US" dirty="0" smtClean="0">
                <a:latin typeface="Times New Roman"/>
              </a:rPr>
              <a:t>How many BTU/hr are lost through surface area?</a:t>
            </a:r>
          </a:p>
          <a:p>
            <a:pPr marL="772097" lvl="1" indent="-220599">
              <a:spcBef>
                <a:spcPts val="0"/>
              </a:spcBef>
              <a:spcAft>
                <a:spcPts val="0"/>
              </a:spcAft>
              <a:buFont typeface="Courier New"/>
              <a:buChar char="o"/>
            </a:pPr>
            <a:r>
              <a:rPr lang="en-US" dirty="0" smtClean="0">
                <a:latin typeface="Times New Roman"/>
              </a:rPr>
              <a:t>Walls = (720 sq. ft. x 40</a:t>
            </a:r>
            <a:r>
              <a:rPr lang="en-US" dirty="0" smtClean="0">
                <a:latin typeface="Times New Roman"/>
                <a:sym typeface="Symbol"/>
              </a:rPr>
              <a:t>F)/10 = 2,880 BTU/hr</a:t>
            </a:r>
          </a:p>
          <a:p>
            <a:pPr marL="772097" indent="-220599">
              <a:spcBef>
                <a:spcPts val="0"/>
              </a:spcBef>
              <a:spcAft>
                <a:spcPts val="0"/>
              </a:spcAft>
              <a:buFont typeface="Courier New"/>
              <a:buChar char="o"/>
            </a:pPr>
            <a:r>
              <a:rPr lang="en-US" dirty="0" smtClean="0">
                <a:latin typeface="Times New Roman"/>
              </a:rPr>
              <a:t>Ceiling = (600 sq. ft. x 40</a:t>
            </a:r>
            <a:r>
              <a:rPr lang="en-US" dirty="0" smtClean="0">
                <a:latin typeface="Times New Roman"/>
                <a:sym typeface="Symbol"/>
              </a:rPr>
              <a:t>F)/38 = 632 BTU/hr</a:t>
            </a:r>
          </a:p>
          <a:p>
            <a:pPr marL="441198" indent="-220599">
              <a:spcBef>
                <a:spcPts val="0"/>
              </a:spcBef>
              <a:spcAft>
                <a:spcPts val="0"/>
              </a:spcAft>
              <a:buFont typeface="Symbol" pitchFamily="18" charset="2"/>
              <a:buChar char="·"/>
            </a:pPr>
            <a:r>
              <a:rPr lang="en-US" dirty="0" smtClean="0">
                <a:latin typeface="Times New Roman"/>
              </a:rPr>
              <a:t>How many BTU/heating season are lost through surface area?</a:t>
            </a:r>
          </a:p>
          <a:p>
            <a:pPr marL="772097" lvl="1" indent="-220599">
              <a:spcBef>
                <a:spcPts val="0"/>
              </a:spcBef>
              <a:spcAft>
                <a:spcPts val="0"/>
              </a:spcAft>
              <a:buFont typeface="Courier New"/>
              <a:buChar char="o"/>
            </a:pPr>
            <a:r>
              <a:rPr lang="en-US" dirty="0" smtClean="0">
                <a:latin typeface="Times New Roman"/>
              </a:rPr>
              <a:t>Walls = (720 sq. ft. x 7,200 HDD x 24 hrs)/10 = 12,441,600 BTU/yr</a:t>
            </a:r>
          </a:p>
          <a:p>
            <a:pPr marL="772097" lvl="1" indent="-220599">
              <a:spcBef>
                <a:spcPts val="0"/>
              </a:spcBef>
              <a:spcAft>
                <a:spcPts val="0"/>
              </a:spcAft>
              <a:buFont typeface="Courier New"/>
              <a:buChar char="o"/>
            </a:pPr>
            <a:r>
              <a:rPr lang="en-US" dirty="0" smtClean="0">
                <a:latin typeface="Times New Roman"/>
              </a:rPr>
              <a:t>Ceiling = (600 sq. ft. x 7,200 HDD x 24 hrs)/38 = 2,728,421 BTU/yr</a:t>
            </a:r>
          </a:p>
          <a:p>
            <a:endParaRPr lang="en-US" dirty="0" smtClean="0">
              <a:ea typeface="ＭＳ Ｐゴシック" charset="-128"/>
            </a:endParaRPr>
          </a:p>
        </p:txBody>
      </p:sp>
      <p:sp>
        <p:nvSpPr>
          <p:cNvPr id="5"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6" name="Rectangle 7"/>
          <p:cNvSpPr txBox="1">
            <a:spLocks noChangeArrowheads="1"/>
          </p:cNvSpPr>
          <p:nvPr/>
        </p:nvSpPr>
        <p:spPr bwMode="auto">
          <a:xfrm>
            <a:off x="3977957" y="8840629"/>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20</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r>
              <a:rPr lang="en-US" dirty="0" smtClean="0">
                <a:latin typeface="Times New Roman"/>
              </a:rPr>
              <a:t>Example: Program Standard Home </a:t>
            </a:r>
          </a:p>
          <a:p>
            <a:pPr marL="441198" indent="-220599">
              <a:spcBef>
                <a:spcPts val="0"/>
              </a:spcBef>
              <a:spcAft>
                <a:spcPts val="0"/>
              </a:spcAft>
              <a:buFont typeface="Symbol" pitchFamily="18" charset="2"/>
              <a:buChar char="·"/>
            </a:pPr>
            <a:r>
              <a:rPr lang="en-US" dirty="0" smtClean="0">
                <a:latin typeface="Times New Roman"/>
              </a:rPr>
              <a:t>How many BTU/hr are lost through air infiltration?</a:t>
            </a:r>
          </a:p>
          <a:p>
            <a:pPr marL="772097" lvl="1" indent="-220599">
              <a:spcBef>
                <a:spcPts val="0"/>
              </a:spcBef>
              <a:spcAft>
                <a:spcPts val="0"/>
              </a:spcAft>
              <a:buFont typeface="Courier New"/>
              <a:buChar char="o"/>
            </a:pPr>
            <a:r>
              <a:rPr lang="en-US" dirty="0" smtClean="0">
                <a:latin typeface="Times New Roman"/>
              </a:rPr>
              <a:t>4,800 cu. ft. x 0.35 ACH x (0.0182 BTU/cu. ft., </a:t>
            </a:r>
            <a:r>
              <a:rPr lang="en-US" dirty="0">
                <a:latin typeface="Times New Roman"/>
                <a:sym typeface="Symbol"/>
              </a:rPr>
              <a:t>F</a:t>
            </a:r>
            <a:r>
              <a:rPr lang="en-US" dirty="0" smtClean="0">
                <a:latin typeface="Times New Roman"/>
              </a:rPr>
              <a:t>) x 40</a:t>
            </a:r>
            <a:r>
              <a:rPr lang="en-US" dirty="0" smtClean="0">
                <a:latin typeface="Times New Roman"/>
                <a:sym typeface="Symbol"/>
              </a:rPr>
              <a:t></a:t>
            </a:r>
            <a:r>
              <a:rPr lang="en-US" dirty="0">
                <a:latin typeface="Times New Roman"/>
                <a:sym typeface="Symbol"/>
              </a:rPr>
              <a:t>F</a:t>
            </a:r>
            <a:r>
              <a:rPr lang="en-US" dirty="0" smtClean="0">
                <a:latin typeface="Times New Roman"/>
              </a:rPr>
              <a:t> = 1,223 BTU/hr</a:t>
            </a:r>
          </a:p>
          <a:p>
            <a:pPr marL="441198" indent="-220599">
              <a:spcBef>
                <a:spcPts val="0"/>
              </a:spcBef>
              <a:spcAft>
                <a:spcPts val="0"/>
              </a:spcAft>
              <a:buFont typeface="Symbol" pitchFamily="18" charset="2"/>
              <a:buChar char="·"/>
            </a:pPr>
            <a:r>
              <a:rPr lang="en-US" dirty="0" smtClean="0">
                <a:latin typeface="Times New Roman"/>
              </a:rPr>
              <a:t>How many BTU/heating season are lost through air infiltration?</a:t>
            </a:r>
          </a:p>
          <a:p>
            <a:pPr marL="772097" lvl="1" indent="-220599">
              <a:spcBef>
                <a:spcPts val="0"/>
              </a:spcBef>
              <a:spcAft>
                <a:spcPts val="0"/>
              </a:spcAft>
              <a:buFont typeface="Courier New"/>
              <a:buChar char="o"/>
            </a:pPr>
            <a:r>
              <a:rPr lang="en-US" dirty="0" smtClean="0">
                <a:latin typeface="Times New Roman"/>
              </a:rPr>
              <a:t>4,800 cu. ft. x 0.35 ACH x (0.0182 BTU/cu. ft., </a:t>
            </a:r>
            <a:r>
              <a:rPr lang="en-US" dirty="0">
                <a:latin typeface="Times New Roman"/>
                <a:sym typeface="Symbol"/>
              </a:rPr>
              <a:t>F</a:t>
            </a:r>
            <a:r>
              <a:rPr lang="en-US" dirty="0" smtClean="0">
                <a:latin typeface="Times New Roman"/>
              </a:rPr>
              <a:t>) x 7,200 HDD x 24 hrs = 5,283,533 BTU/heating season</a:t>
            </a:r>
          </a:p>
          <a:p>
            <a:r>
              <a:rPr lang="en-US" dirty="0" smtClean="0">
                <a:latin typeface="Times New Roman"/>
              </a:rPr>
              <a:t>Weatherizing this house reduced energy loss through the </a:t>
            </a:r>
            <a:r>
              <a:rPr lang="en-US" b="1" i="1" dirty="0" smtClean="0">
                <a:latin typeface="Times New Roman"/>
              </a:rPr>
              <a:t>building envelope </a:t>
            </a:r>
            <a:r>
              <a:rPr lang="en-US" dirty="0" smtClean="0">
                <a:latin typeface="Times New Roman"/>
              </a:rPr>
              <a:t>by 3 million BTU/yr through added attic insulation, and almost 14 million BTU/yr through air sealing!</a:t>
            </a:r>
          </a:p>
          <a:p>
            <a:r>
              <a:rPr lang="en-US" i="1" dirty="0" smtClean="0">
                <a:solidFill>
                  <a:srgbClr val="808080"/>
                </a:solidFill>
                <a:latin typeface="Times New Roman"/>
              </a:rPr>
              <a:t>Give the class measurements for a cape with ell and have them calculate hourly and annual BTU loss attributable to surface and air transported heat loss as either homework or a class exercise. Use an HDD number appropriate for the training area. </a:t>
            </a:r>
          </a:p>
          <a:p>
            <a:endParaRPr lang="en-US" dirty="0" smtClean="0">
              <a:ea typeface="ＭＳ Ｐゴシック" charset="-128"/>
            </a:endParaRPr>
          </a:p>
        </p:txBody>
      </p:sp>
      <p:sp>
        <p:nvSpPr>
          <p:cNvPr id="5"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6" name="Rectangle 7"/>
          <p:cNvSpPr txBox="1">
            <a:spLocks noChangeArrowheads="1"/>
          </p:cNvSpPr>
          <p:nvPr/>
        </p:nvSpPr>
        <p:spPr bwMode="auto">
          <a:xfrm>
            <a:off x="3977957" y="8840629"/>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21</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xfrm>
            <a:off x="702629" y="4421261"/>
            <a:ext cx="5614668" cy="4589238"/>
          </a:xfrm>
          <a:noFill/>
          <a:ln/>
        </p:spPr>
        <p:txBody>
          <a:bodyPr/>
          <a:lstStyle/>
          <a:p>
            <a:pPr marL="441198" indent="-220599">
              <a:spcBef>
                <a:spcPts val="0"/>
              </a:spcBef>
              <a:spcAft>
                <a:spcPts val="0"/>
              </a:spcAft>
              <a:buFont typeface="Symbol" pitchFamily="18" charset="2"/>
              <a:buChar char="·"/>
            </a:pPr>
            <a:r>
              <a:rPr lang="en-US" sz="1100" dirty="0">
                <a:latin typeface="Times New Roman"/>
              </a:rPr>
              <a:t>Projected savings from installing surface insulation must always be calculated by figuring the energy loss through the existing assembly and subtracting that from the energy loss through the proposed assembly. </a:t>
            </a:r>
          </a:p>
          <a:p>
            <a:pPr marL="441198" indent="-220599">
              <a:spcBef>
                <a:spcPts val="0"/>
              </a:spcBef>
              <a:spcAft>
                <a:spcPts val="0"/>
              </a:spcAft>
              <a:buFont typeface="Symbol" pitchFamily="18" charset="2"/>
              <a:buChar char="·"/>
            </a:pPr>
            <a:r>
              <a:rPr lang="en-US" sz="1100" dirty="0">
                <a:latin typeface="Times New Roman"/>
              </a:rPr>
              <a:t>Generally speaking, each successive “R” installed in any assembly saves ≈ 50% of the energy saved by the previous “R.”</a:t>
            </a:r>
            <a:endParaRPr lang="en-US" sz="1100" i="1" dirty="0">
              <a:latin typeface="Times New Roman"/>
            </a:endParaRPr>
          </a:p>
          <a:p>
            <a:pPr>
              <a:spcBef>
                <a:spcPts val="299"/>
              </a:spcBef>
              <a:spcAft>
                <a:spcPts val="299"/>
              </a:spcAft>
            </a:pPr>
            <a:r>
              <a:rPr lang="en-US" sz="1100" i="1" dirty="0">
                <a:solidFill>
                  <a:schemeClr val="tx1">
                    <a:lumMod val="50000"/>
                    <a:lumOff val="50000"/>
                  </a:schemeClr>
                </a:solidFill>
                <a:latin typeface="Times New Roman"/>
              </a:rPr>
              <a:t>This concept is central to energy auditing. Stress it! Relate diminishing returns to SIR. </a:t>
            </a:r>
            <a:br>
              <a:rPr lang="en-US" sz="1100" i="1" dirty="0">
                <a:solidFill>
                  <a:schemeClr val="tx1">
                    <a:lumMod val="50000"/>
                    <a:lumOff val="50000"/>
                  </a:schemeClr>
                </a:solidFill>
                <a:latin typeface="Times New Roman"/>
              </a:rPr>
            </a:br>
            <a:r>
              <a:rPr lang="en-US" sz="1100" i="1" dirty="0">
                <a:solidFill>
                  <a:schemeClr val="tx1">
                    <a:lumMod val="50000"/>
                    <a:lumOff val="50000"/>
                  </a:schemeClr>
                </a:solidFill>
                <a:latin typeface="Times New Roman"/>
              </a:rPr>
              <a:t>Discuss the implications: </a:t>
            </a:r>
          </a:p>
          <a:p>
            <a:pPr>
              <a:spcBef>
                <a:spcPts val="299"/>
              </a:spcBef>
              <a:spcAft>
                <a:spcPts val="299"/>
              </a:spcAft>
            </a:pPr>
            <a:r>
              <a:rPr lang="en-US" sz="1100" i="1" dirty="0">
                <a:solidFill>
                  <a:schemeClr val="tx1">
                    <a:lumMod val="50000"/>
                    <a:lumOff val="50000"/>
                  </a:schemeClr>
                </a:solidFill>
                <a:latin typeface="Times New Roman"/>
              </a:rPr>
              <a:t>Q: Why is the DOE Program Standard for attics R-38 to R-40? </a:t>
            </a:r>
          </a:p>
          <a:p>
            <a:pPr marL="165449" indent="-165449">
              <a:spcBef>
                <a:spcPts val="299"/>
              </a:spcBef>
              <a:spcAft>
                <a:spcPts val="299"/>
              </a:spcAft>
            </a:pPr>
            <a:r>
              <a:rPr lang="en-US" sz="1100" i="1" dirty="0">
                <a:solidFill>
                  <a:schemeClr val="tx1">
                    <a:lumMod val="50000"/>
                    <a:lumOff val="50000"/>
                  </a:schemeClr>
                </a:solidFill>
                <a:latin typeface="Times New Roman"/>
              </a:rPr>
              <a:t>A: Because of the law of diminishing returns, combined with the DOE SIR requirement that each measure must pay for itself in conserved energy. Each successive “R” saves approximately 50% as much as the previous R while the material and labor costs remain constant. The break-even point in a heating environment is R-38 to R-40.</a:t>
            </a:r>
          </a:p>
          <a:p>
            <a:pPr>
              <a:spcBef>
                <a:spcPts val="299"/>
              </a:spcBef>
              <a:spcAft>
                <a:spcPts val="299"/>
              </a:spcAft>
            </a:pPr>
            <a:r>
              <a:rPr lang="en-US" sz="1100" i="1" dirty="0">
                <a:solidFill>
                  <a:schemeClr val="tx1">
                    <a:lumMod val="50000"/>
                    <a:lumOff val="50000"/>
                  </a:schemeClr>
                </a:solidFill>
                <a:latin typeface="Times New Roman"/>
              </a:rPr>
              <a:t>Q: Why wouldn’t wall insulation be added to the minimally insulated ranch?</a:t>
            </a:r>
          </a:p>
          <a:p>
            <a:pPr marL="165449" indent="-165449">
              <a:spcBef>
                <a:spcPts val="299"/>
              </a:spcBef>
              <a:spcAft>
                <a:spcPts val="299"/>
              </a:spcAft>
            </a:pPr>
            <a:r>
              <a:rPr lang="en-US" sz="1100" i="1" dirty="0">
                <a:solidFill>
                  <a:schemeClr val="tx1">
                    <a:lumMod val="50000"/>
                    <a:lumOff val="50000"/>
                  </a:schemeClr>
                </a:solidFill>
                <a:latin typeface="Times New Roman"/>
              </a:rPr>
              <a:t>A: The insulated wall assembly is already ≈ R-10. Adding insulation to existing walls is an expensive proposition. The combination of high cost and low potential to further reduce heat loss results in an SIR below 1. The same logic applies to attics: while the cost per square foot for insulating is lower for attics than walls, attics start with a higher existing R, reducing the potential benefit. </a:t>
            </a:r>
          </a:p>
          <a:p>
            <a:pPr marL="165449" indent="-165449">
              <a:spcBef>
                <a:spcPts val="299"/>
              </a:spcBef>
              <a:spcAft>
                <a:spcPts val="299"/>
              </a:spcAft>
            </a:pPr>
            <a:r>
              <a:rPr lang="en-US" sz="1100" i="1" dirty="0">
                <a:solidFill>
                  <a:schemeClr val="tx1">
                    <a:lumMod val="50000"/>
                    <a:lumOff val="50000"/>
                  </a:schemeClr>
                </a:solidFill>
                <a:latin typeface="Times New Roman"/>
              </a:rPr>
              <a:t>Q: If this home had a semi-conditioned basement, should basement wall insulation be considered? (8 in. concrete = R-1)</a:t>
            </a:r>
          </a:p>
          <a:p>
            <a:pPr marL="165449" indent="-165449">
              <a:spcBef>
                <a:spcPts val="299"/>
              </a:spcBef>
              <a:spcAft>
                <a:spcPts val="299"/>
              </a:spcAft>
            </a:pPr>
            <a:r>
              <a:rPr lang="en-US" sz="1100" i="1" dirty="0">
                <a:solidFill>
                  <a:schemeClr val="tx1">
                    <a:lumMod val="50000"/>
                    <a:lumOff val="50000"/>
                  </a:schemeClr>
                </a:solidFill>
                <a:latin typeface="Times New Roman"/>
              </a:rPr>
              <a:t>A: Yes. Basement wall insulation is relatively inexpensive to install per square foot. Raising the existing R-1 to as little as R-10 produces a much higher return than adding the same insulation to any surface that is already at a higher existing R. The combination of low cost and high return produces an excellent SIR. </a:t>
            </a:r>
          </a:p>
          <a:p>
            <a:pPr marL="273322">
              <a:lnSpc>
                <a:spcPct val="80000"/>
              </a:lnSpc>
              <a:spcBef>
                <a:spcPts val="299"/>
              </a:spcBef>
              <a:spcAft>
                <a:spcPts val="299"/>
              </a:spcAft>
            </a:pPr>
            <a:endParaRPr lang="en-US" sz="1000" dirty="0">
              <a:ea typeface="ＭＳ Ｐゴシック" charset="-128"/>
            </a:endParaRPr>
          </a:p>
        </p:txBody>
      </p:sp>
      <p:sp>
        <p:nvSpPr>
          <p:cNvPr id="5"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6" name="Rectangle 7"/>
          <p:cNvSpPr txBox="1">
            <a:spLocks noChangeArrowheads="1"/>
          </p:cNvSpPr>
          <p:nvPr/>
        </p:nvSpPr>
        <p:spPr bwMode="auto">
          <a:xfrm>
            <a:off x="3977957" y="8840629"/>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22</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Rectangle 2"/>
          <p:cNvSpPr>
            <a:spLocks noGrp="1" noRot="1" noChangeAspect="1" noChangeArrowheads="1" noTextEdit="1"/>
          </p:cNvSpPr>
          <p:nvPr>
            <p:ph type="sldImg"/>
          </p:nvPr>
        </p:nvSpPr>
        <p:spPr>
          <a:ln/>
        </p:spPr>
      </p:sp>
      <p:sp>
        <p:nvSpPr>
          <p:cNvPr id="53253" name="Rectangle 3"/>
          <p:cNvSpPr>
            <a:spLocks noGrp="1" noChangeArrowheads="1"/>
          </p:cNvSpPr>
          <p:nvPr>
            <p:ph type="body" idx="1"/>
          </p:nvPr>
        </p:nvSpPr>
        <p:spPr>
          <a:noFill/>
          <a:ln/>
        </p:spPr>
        <p:txBody>
          <a:bodyPr/>
          <a:lstStyle/>
          <a:p>
            <a:pPr marL="441198" indent="-220599">
              <a:spcBef>
                <a:spcPts val="0"/>
              </a:spcBef>
              <a:spcAft>
                <a:spcPts val="0"/>
              </a:spcAft>
              <a:buFont typeface="Symbol" pitchFamily="18" charset="2"/>
              <a:buChar char="·"/>
            </a:pPr>
            <a:r>
              <a:rPr lang="en-US" dirty="0" smtClean="0">
                <a:latin typeface="Times New Roman"/>
              </a:rPr>
              <a:t>Surface heat loss is a function of time, temperature difference, and area. </a:t>
            </a:r>
          </a:p>
          <a:p>
            <a:pPr marL="441198" indent="-220599">
              <a:spcBef>
                <a:spcPts val="0"/>
              </a:spcBef>
              <a:spcAft>
                <a:spcPts val="0"/>
              </a:spcAft>
              <a:buFont typeface="Symbol" pitchFamily="18" charset="2"/>
              <a:buChar char="·"/>
            </a:pPr>
            <a:r>
              <a:rPr lang="en-US" dirty="0" smtClean="0">
                <a:latin typeface="Times New Roman"/>
              </a:rPr>
              <a:t>To estimate space heating fuel use accurately, both surface and air-transported heat loss must be considered.</a:t>
            </a:r>
          </a:p>
          <a:p>
            <a:pPr marL="441198" indent="-220599">
              <a:spcBef>
                <a:spcPts val="0"/>
              </a:spcBef>
              <a:spcAft>
                <a:spcPts val="0"/>
              </a:spcAft>
              <a:buFont typeface="Symbol" pitchFamily="18" charset="2"/>
              <a:buChar char="·"/>
            </a:pPr>
            <a:r>
              <a:rPr lang="en-US" dirty="0" smtClean="0">
                <a:latin typeface="Times New Roman"/>
              </a:rPr>
              <a:t>Internal gain is the heat generated by occupants and mechanicals.</a:t>
            </a:r>
          </a:p>
          <a:p>
            <a:pPr marL="441198" indent="-220599">
              <a:spcBef>
                <a:spcPts val="0"/>
              </a:spcBef>
              <a:spcAft>
                <a:spcPts val="0"/>
              </a:spcAft>
              <a:buFont typeface="Symbol" pitchFamily="18" charset="2"/>
              <a:buChar char="·"/>
            </a:pPr>
            <a:r>
              <a:rPr lang="en-US" dirty="0" smtClean="0">
                <a:latin typeface="Times New Roman"/>
              </a:rPr>
              <a:t>“R” and “U” are reciprocals. That is, each is found by dividing the other into 1.</a:t>
            </a:r>
          </a:p>
          <a:p>
            <a:pPr marL="441198" indent="-220599">
              <a:spcBef>
                <a:spcPts val="0"/>
              </a:spcBef>
              <a:spcAft>
                <a:spcPts val="0"/>
              </a:spcAft>
              <a:buFont typeface="Symbol" pitchFamily="18" charset="2"/>
              <a:buChar char="·"/>
            </a:pPr>
            <a:r>
              <a:rPr lang="en-US" dirty="0" smtClean="0">
                <a:latin typeface="Times New Roman"/>
              </a:rPr>
              <a:t>Each successive “R” saves ≈ ½ the previous “R.”</a:t>
            </a:r>
          </a:p>
          <a:p>
            <a:pPr marL="441198" indent="-220599">
              <a:spcBef>
                <a:spcPts val="0"/>
              </a:spcBef>
              <a:spcAft>
                <a:spcPts val="0"/>
              </a:spcAft>
              <a:buFont typeface="Symbol" pitchFamily="18" charset="2"/>
              <a:buChar char="·"/>
            </a:pPr>
            <a:r>
              <a:rPr lang="en-US" dirty="0" smtClean="0">
                <a:latin typeface="Times New Roman"/>
              </a:rPr>
              <a:t>The law of diminishing returns drives SIR calculations.</a:t>
            </a:r>
          </a:p>
          <a:p>
            <a:pPr marL="441198" indent="-220599">
              <a:spcBef>
                <a:spcPts val="0"/>
              </a:spcBef>
              <a:spcAft>
                <a:spcPts val="0"/>
              </a:spcAft>
              <a:buFont typeface="Symbol" pitchFamily="18" charset="2"/>
              <a:buChar char="·"/>
            </a:pPr>
            <a:r>
              <a:rPr lang="en-US" dirty="0" smtClean="0">
                <a:latin typeface="Times New Roman"/>
              </a:rPr>
              <a:t>Heat loss formulas are calculated per hour. To annualize them, substitute HDD x 24 hrs for ∆T x time.</a:t>
            </a:r>
          </a:p>
          <a:p>
            <a:pPr marL="55150" indent="-9192"/>
            <a:r>
              <a:rPr lang="en-US" i="1" dirty="0">
                <a:solidFill>
                  <a:schemeClr val="tx1">
                    <a:lumMod val="50000"/>
                    <a:lumOff val="50000"/>
                  </a:schemeClr>
                </a:solidFill>
              </a:rPr>
              <a:t>Present this slide as an interactive discussion, soliciting personal examples from the trainees. Add your own personal examples and knowledge to supplement. </a:t>
            </a:r>
            <a:endParaRPr lang="en-US" dirty="0">
              <a:solidFill>
                <a:schemeClr val="tx1">
                  <a:lumMod val="50000"/>
                  <a:lumOff val="50000"/>
                </a:schemeClr>
              </a:solidFill>
            </a:endParaRPr>
          </a:p>
          <a:p>
            <a:pPr marL="273322" indent="-227769"/>
            <a:endParaRPr lang="en-US" b="1" u="sng" dirty="0" smtClean="0">
              <a:latin typeface="Arial"/>
            </a:endParaRPr>
          </a:p>
          <a:p>
            <a:pPr eaLnBrk="1" hangingPunct="1"/>
            <a:endParaRPr lang="en-US" dirty="0" smtClean="0">
              <a:ea typeface="ＭＳ Ｐゴシック" charset="-128"/>
            </a:endParaRPr>
          </a:p>
        </p:txBody>
      </p:sp>
      <p:sp>
        <p:nvSpPr>
          <p:cNvPr id="6"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7" name="Rectangle 7"/>
          <p:cNvSpPr txBox="1">
            <a:spLocks noChangeArrowheads="1"/>
          </p:cNvSpPr>
          <p:nvPr/>
        </p:nvSpPr>
        <p:spPr bwMode="auto">
          <a:xfrm>
            <a:off x="3977957" y="8840629"/>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23</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r>
              <a:rPr lang="en-US" dirty="0" smtClean="0">
                <a:latin typeface="Times New Roman"/>
              </a:rPr>
              <a:t>This DOE ENERGY STAR illustration shows </a:t>
            </a:r>
            <a:r>
              <a:rPr lang="en-US" b="1" i="1" dirty="0" smtClean="0">
                <a:latin typeface="Times New Roman"/>
              </a:rPr>
              <a:t>infiltration </a:t>
            </a:r>
            <a:r>
              <a:rPr lang="en-US" dirty="0" smtClean="0">
                <a:latin typeface="Times New Roman"/>
              </a:rPr>
              <a:t>and</a:t>
            </a:r>
            <a:r>
              <a:rPr lang="en-US" b="1" i="1" dirty="0" smtClean="0">
                <a:latin typeface="Times New Roman"/>
              </a:rPr>
              <a:t> exfiltration  </a:t>
            </a:r>
            <a:r>
              <a:rPr lang="en-US" dirty="0" smtClean="0">
                <a:latin typeface="Times New Roman"/>
              </a:rPr>
              <a:t>patterns in a typical single-family home before air sealing.</a:t>
            </a:r>
          </a:p>
          <a:p>
            <a:pPr marL="441198" indent="-220599">
              <a:spcBef>
                <a:spcPts val="0"/>
              </a:spcBef>
              <a:spcAft>
                <a:spcPts val="0"/>
              </a:spcAft>
              <a:buFont typeface="Symbol" pitchFamily="18" charset="2"/>
              <a:buChar char="·"/>
            </a:pPr>
            <a:r>
              <a:rPr lang="en-US" dirty="0" smtClean="0">
                <a:latin typeface="Times New Roman"/>
              </a:rPr>
              <a:t>Energy moves by </a:t>
            </a:r>
            <a:r>
              <a:rPr lang="en-US" b="1" i="1" dirty="0" smtClean="0">
                <a:latin typeface="Times New Roman"/>
              </a:rPr>
              <a:t>conduction, convection, and radiation.</a:t>
            </a:r>
          </a:p>
          <a:p>
            <a:pPr marL="772097" lvl="1" indent="-220599">
              <a:spcBef>
                <a:spcPts val="0"/>
              </a:spcBef>
              <a:spcAft>
                <a:spcPts val="0"/>
              </a:spcAft>
              <a:buFont typeface="Courier New"/>
              <a:buChar char="o"/>
            </a:pPr>
            <a:r>
              <a:rPr lang="en-US" dirty="0" smtClean="0">
                <a:latin typeface="Times New Roman"/>
              </a:rPr>
              <a:t>Insulation deals with conduction and radiation by trapping tiny air pockets, which slow conductive and radiant energy flow.</a:t>
            </a:r>
          </a:p>
          <a:p>
            <a:pPr marL="772097" indent="-220599">
              <a:spcBef>
                <a:spcPts val="0"/>
              </a:spcBef>
              <a:spcAft>
                <a:spcPts val="0"/>
              </a:spcAft>
              <a:buFont typeface="Courier New"/>
              <a:buChar char="o"/>
            </a:pPr>
            <a:r>
              <a:rPr lang="en-US" dirty="0" smtClean="0">
                <a:latin typeface="Times New Roman"/>
              </a:rPr>
              <a:t>Insulation has a minimal effect on convective energy flow. Air sealing in conjunction with insulation is necessary to control convective (air-transported) energy loss.</a:t>
            </a:r>
          </a:p>
          <a:p>
            <a:pPr marL="441198" indent="-220599">
              <a:spcBef>
                <a:spcPts val="0"/>
              </a:spcBef>
              <a:spcAft>
                <a:spcPts val="0"/>
              </a:spcAft>
              <a:buFont typeface="Symbol" pitchFamily="18" charset="2"/>
              <a:buChar char="·"/>
            </a:pPr>
            <a:r>
              <a:rPr lang="en-US" dirty="0" smtClean="0">
                <a:latin typeface="Times New Roman"/>
              </a:rPr>
              <a:t>Broadly speaking, the building industry has mastered insulation. Any reasonably competent tradesman can install insulation properly. (Note: Quality control can be an issue — “can” does not always equal “will.”) On the other hand, few outside the weatherization program see the value of air sealing. </a:t>
            </a:r>
          </a:p>
          <a:p>
            <a:r>
              <a:rPr lang="en-US" i="1" dirty="0" smtClean="0">
                <a:solidFill>
                  <a:srgbClr val="808080"/>
                </a:solidFill>
                <a:latin typeface="Times New Roman"/>
              </a:rPr>
              <a:t/>
            </a:r>
            <a:br>
              <a:rPr lang="en-US" i="1" dirty="0" smtClean="0">
                <a:solidFill>
                  <a:srgbClr val="808080"/>
                </a:solidFill>
                <a:latin typeface="Times New Roman"/>
              </a:rPr>
            </a:br>
            <a:r>
              <a:rPr lang="en-US" i="1" dirty="0" smtClean="0">
                <a:solidFill>
                  <a:schemeClr val="tx1">
                    <a:lumMod val="50000"/>
                    <a:lumOff val="50000"/>
                  </a:schemeClr>
                </a:solidFill>
                <a:latin typeface="Times New Roman"/>
              </a:rPr>
              <a:t>Q: What is a material that air seals and insulates?</a:t>
            </a:r>
          </a:p>
          <a:p>
            <a:r>
              <a:rPr lang="en-US" i="1" dirty="0" smtClean="0">
                <a:solidFill>
                  <a:schemeClr val="tx1">
                    <a:lumMod val="50000"/>
                    <a:lumOff val="50000"/>
                  </a:schemeClr>
                </a:solidFill>
                <a:latin typeface="Times New Roman"/>
              </a:rPr>
              <a:t>A: Spray foam.</a:t>
            </a:r>
          </a:p>
          <a:p>
            <a:endParaRPr lang="en-US" dirty="0" smtClean="0">
              <a:ea typeface="ＭＳ Ｐゴシック" charset="-128"/>
            </a:endParaRPr>
          </a:p>
        </p:txBody>
      </p:sp>
      <p:sp>
        <p:nvSpPr>
          <p:cNvPr id="5"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6" name="Rectangle 7"/>
          <p:cNvSpPr txBox="1">
            <a:spLocks noChangeArrowheads="1"/>
          </p:cNvSpPr>
          <p:nvPr/>
        </p:nvSpPr>
        <p:spPr bwMode="auto">
          <a:xfrm>
            <a:off x="3977957" y="8840629"/>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3</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pPr marL="220599" indent="-220599">
              <a:spcBef>
                <a:spcPts val="0"/>
              </a:spcBef>
              <a:spcAft>
                <a:spcPts val="0"/>
              </a:spcAft>
            </a:pPr>
            <a:r>
              <a:rPr lang="en-US" sz="1000" dirty="0">
                <a:latin typeface="Times New Roman"/>
              </a:rPr>
              <a:t>Key terms include the following:</a:t>
            </a:r>
          </a:p>
          <a:p>
            <a:pPr marL="441198" indent="-220599">
              <a:spcBef>
                <a:spcPts val="0"/>
              </a:spcBef>
              <a:spcAft>
                <a:spcPts val="0"/>
              </a:spcAft>
              <a:buFont typeface="Symbol" pitchFamily="18" charset="2"/>
              <a:buChar char="·"/>
            </a:pPr>
            <a:r>
              <a:rPr lang="en-US" sz="1000" b="1" i="1" dirty="0">
                <a:latin typeface="Times New Roman"/>
              </a:rPr>
              <a:t>British thermal unit (BTU) </a:t>
            </a:r>
            <a:r>
              <a:rPr lang="en-US" sz="1000" dirty="0">
                <a:latin typeface="Times New Roman"/>
              </a:rPr>
              <a:t> is the amount of heat required to raise 1 pound of water 1 degree Fahrenheit. The heat resulting from burning one wooden kitchen match to ash is approximately equal to 1 BTU.</a:t>
            </a:r>
          </a:p>
          <a:p>
            <a:pPr marL="441198" indent="-220599">
              <a:spcBef>
                <a:spcPts val="0"/>
              </a:spcBef>
              <a:spcAft>
                <a:spcPts val="0"/>
              </a:spcAft>
              <a:buFont typeface="Symbol" pitchFamily="18" charset="2"/>
              <a:buChar char="·"/>
            </a:pPr>
            <a:r>
              <a:rPr lang="en-US" sz="1000" b="1" i="1" dirty="0">
                <a:latin typeface="Times New Roman"/>
              </a:rPr>
              <a:t>Heating degree days (HDD) </a:t>
            </a:r>
            <a:r>
              <a:rPr lang="en-US" sz="1000" dirty="0">
                <a:latin typeface="Times New Roman"/>
              </a:rPr>
              <a:t>were developed by the oil heat industry to help predict fuel use. To determine HDD, divide the sum of the day’s high and low temperatures by 2 and subtract the result from 65</a:t>
            </a:r>
            <a:r>
              <a:rPr lang="en-US" sz="1000" dirty="0">
                <a:latin typeface="Times New Roman"/>
                <a:sym typeface="Symbol"/>
              </a:rPr>
              <a:t>F. </a:t>
            </a:r>
          </a:p>
          <a:p>
            <a:pPr marL="827246" lvl="1" indent="-275749">
              <a:spcBef>
                <a:spcPts val="0"/>
              </a:spcBef>
              <a:spcAft>
                <a:spcPts val="0"/>
              </a:spcAft>
              <a:buFont typeface="Courier New"/>
              <a:buChar char="o"/>
            </a:pPr>
            <a:r>
              <a:rPr lang="en-US" sz="1000" dirty="0">
                <a:latin typeface="Times New Roman"/>
              </a:rPr>
              <a:t>Why 65</a:t>
            </a:r>
            <a:r>
              <a:rPr lang="en-US" sz="1000" dirty="0">
                <a:latin typeface="Times New Roman"/>
                <a:sym typeface="Symbol"/>
              </a:rPr>
              <a:t>F? Because of the heat from mechanicals and occupants—called </a:t>
            </a:r>
            <a:r>
              <a:rPr lang="en-US" sz="1000" b="1" i="1" dirty="0">
                <a:latin typeface="Times New Roman"/>
                <a:sym typeface="Symbol"/>
              </a:rPr>
              <a:t>internal gain</a:t>
            </a:r>
            <a:r>
              <a:rPr lang="en-US" sz="1000" dirty="0">
                <a:latin typeface="Times New Roman"/>
                <a:sym typeface="Symbol"/>
              </a:rPr>
              <a:t>—the house will stay at 70F until the exterior temperature drops to 65F. The heating system will not be needed until then. </a:t>
            </a:r>
          </a:p>
          <a:p>
            <a:pPr marL="827246" indent="-275749">
              <a:spcBef>
                <a:spcPts val="299"/>
              </a:spcBef>
              <a:spcAft>
                <a:spcPts val="299"/>
              </a:spcAft>
              <a:buFont typeface="Courier New"/>
              <a:buChar char="o"/>
            </a:pPr>
            <a:r>
              <a:rPr lang="en-US" sz="1000" dirty="0">
                <a:latin typeface="Times New Roman"/>
              </a:rPr>
              <a:t>The sum of all individual HDD in the heating season is the annual HDD. </a:t>
            </a:r>
          </a:p>
          <a:p>
            <a:pPr>
              <a:spcBef>
                <a:spcPts val="299"/>
              </a:spcBef>
              <a:spcAft>
                <a:spcPts val="299"/>
              </a:spcAft>
            </a:pPr>
            <a:r>
              <a:rPr lang="en-US" sz="1000" i="1" dirty="0">
                <a:solidFill>
                  <a:schemeClr val="tx1">
                    <a:lumMod val="50000"/>
                    <a:lumOff val="50000"/>
                  </a:schemeClr>
                </a:solidFill>
                <a:latin typeface="Times New Roman"/>
              </a:rPr>
              <a:t>Do several calculations. Be sure to do at least one with a nighttime low significantly below zero to illustrate adding negative and positive numbers.</a:t>
            </a:r>
          </a:p>
          <a:p>
            <a:pPr marL="441198" indent="-220599">
              <a:spcBef>
                <a:spcPts val="0"/>
              </a:spcBef>
              <a:spcAft>
                <a:spcPts val="0"/>
              </a:spcAft>
              <a:buFont typeface="Symbol" pitchFamily="18" charset="2"/>
              <a:buChar char="·"/>
            </a:pPr>
            <a:r>
              <a:rPr lang="en-US" sz="1000" b="1" i="1" dirty="0">
                <a:latin typeface="Times New Roman"/>
              </a:rPr>
              <a:t>R-value </a:t>
            </a:r>
            <a:r>
              <a:rPr lang="en-US" sz="1000" dirty="0">
                <a:latin typeface="Times New Roman"/>
              </a:rPr>
              <a:t>is a number assigned to a material to quantify its resistance to heat transfer. It is expressed in terms of resistance per unit of depth. For example, wood is typically R-1 per inch of thickness.</a:t>
            </a:r>
          </a:p>
          <a:p>
            <a:pPr marL="827246" indent="-275749">
              <a:spcBef>
                <a:spcPts val="0"/>
              </a:spcBef>
              <a:spcAft>
                <a:spcPts val="0"/>
              </a:spcAft>
              <a:buFont typeface="Courier New" pitchFamily="49" charset="0"/>
              <a:buChar char="o"/>
            </a:pPr>
            <a:r>
              <a:rPr lang="en-US" sz="1000" dirty="0">
                <a:latin typeface="Times New Roman"/>
              </a:rPr>
              <a:t>A process known as </a:t>
            </a:r>
            <a:r>
              <a:rPr lang="en-US" sz="1000" b="1" i="1" dirty="0">
                <a:latin typeface="Times New Roman"/>
              </a:rPr>
              <a:t>guarded hot box testing </a:t>
            </a:r>
            <a:r>
              <a:rPr lang="en-US" sz="1000" dirty="0">
                <a:latin typeface="Times New Roman"/>
              </a:rPr>
              <a:t>determines the R-value. Performing a guarded hot box test requires a box enclosed by another box so that the surface of the inner box</a:t>
            </a:r>
            <a:r>
              <a:rPr lang="en-US" sz="1000" dirty="0">
                <a:latin typeface="Times New Roman"/>
                <a:sym typeface="Symbol"/>
              </a:rPr>
              <a:t>the guarded hot boxcan be kept at a known temperature. The tested material is then installed so that it forms a barrier between a constant heat source and a thermometer in the inner box.</a:t>
            </a:r>
          </a:p>
          <a:p>
            <a:pPr marL="441198" indent="-220599">
              <a:spcBef>
                <a:spcPts val="0"/>
              </a:spcBef>
              <a:spcAft>
                <a:spcPts val="0"/>
              </a:spcAft>
              <a:buFont typeface="Symbol" pitchFamily="18" charset="2"/>
              <a:buChar char="·"/>
            </a:pPr>
            <a:r>
              <a:rPr lang="en-US" sz="1000" dirty="0">
                <a:latin typeface="Times New Roman"/>
              </a:rPr>
              <a:t>The material’s thermal transmittance—its </a:t>
            </a:r>
            <a:r>
              <a:rPr lang="en-US" sz="1000" b="1" i="1" dirty="0">
                <a:latin typeface="Times New Roman"/>
              </a:rPr>
              <a:t>U-factor—</a:t>
            </a:r>
            <a:r>
              <a:rPr lang="en-US" sz="1000" dirty="0">
                <a:latin typeface="Times New Roman"/>
              </a:rPr>
              <a:t>is</a:t>
            </a:r>
            <a:r>
              <a:rPr lang="en-US" sz="1000" b="1" i="1" dirty="0">
                <a:latin typeface="Times New Roman"/>
              </a:rPr>
              <a:t> </a:t>
            </a:r>
            <a:r>
              <a:rPr lang="en-US" sz="1000" dirty="0">
                <a:latin typeface="Times New Roman"/>
              </a:rPr>
              <a:t>found by measuring how long it takes a known quantity of heat to equalize across the material.</a:t>
            </a:r>
          </a:p>
          <a:p>
            <a:pPr marL="827246" indent="-275749">
              <a:spcBef>
                <a:spcPts val="0"/>
              </a:spcBef>
              <a:spcAft>
                <a:spcPts val="0"/>
              </a:spcAft>
              <a:buFont typeface="Courier New" pitchFamily="49" charset="0"/>
              <a:buChar char="o"/>
            </a:pPr>
            <a:r>
              <a:rPr lang="en-US" sz="1000" dirty="0">
                <a:latin typeface="Times New Roman"/>
              </a:rPr>
              <a:t>“U” is roughly converted to “R” by dividing it into 1. That is, “U” and “R” are reciprocals: 1/U=R and 1/R=U. </a:t>
            </a:r>
          </a:p>
          <a:p>
            <a:pPr marL="827246" indent="-275749">
              <a:spcBef>
                <a:spcPts val="0"/>
              </a:spcBef>
              <a:spcAft>
                <a:spcPts val="0"/>
              </a:spcAft>
              <a:buFont typeface="Courier New" pitchFamily="49" charset="0"/>
              <a:buChar char="o"/>
            </a:pPr>
            <a:r>
              <a:rPr lang="en-US" sz="1000" dirty="0">
                <a:latin typeface="Times New Roman"/>
              </a:rPr>
              <a:t>For example, something with a U-value of 0.5 has an approximate R-value of 2. A material with an R-value of 16 has an approximate U-value of 1/16 or 0.06. </a:t>
            </a:r>
            <a:endParaRPr lang="en-US" sz="1000" b="1" u="sng" dirty="0">
              <a:latin typeface="Times New Roman"/>
            </a:endParaRPr>
          </a:p>
          <a:p>
            <a:pPr marL="273322" indent="-227769">
              <a:lnSpc>
                <a:spcPct val="80000"/>
              </a:lnSpc>
              <a:spcBef>
                <a:spcPts val="299"/>
              </a:spcBef>
              <a:spcAft>
                <a:spcPts val="299"/>
              </a:spcAft>
            </a:pPr>
            <a:endParaRPr lang="en-US" sz="1100" dirty="0">
              <a:ea typeface="ＭＳ Ｐゴシック" charset="-128"/>
            </a:endParaRPr>
          </a:p>
        </p:txBody>
      </p:sp>
      <p:sp>
        <p:nvSpPr>
          <p:cNvPr id="5"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6" name="Rectangle 7"/>
          <p:cNvSpPr txBox="1">
            <a:spLocks noChangeArrowheads="1"/>
          </p:cNvSpPr>
          <p:nvPr/>
        </p:nvSpPr>
        <p:spPr bwMode="auto">
          <a:xfrm>
            <a:off x="3977957" y="8825992"/>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4</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r>
              <a:rPr lang="en-US" dirty="0" smtClean="0">
                <a:latin typeface="Times New Roman"/>
              </a:rPr>
              <a:t>Here are a few R-values an auditor should know:</a:t>
            </a:r>
          </a:p>
          <a:p>
            <a:pPr marL="441198" indent="-220599">
              <a:spcBef>
                <a:spcPts val="0"/>
              </a:spcBef>
              <a:spcAft>
                <a:spcPts val="0"/>
              </a:spcAft>
              <a:buFont typeface="Symbol" pitchFamily="18" charset="2"/>
              <a:buChar char="·"/>
            </a:pPr>
            <a:r>
              <a:rPr lang="it-IT" dirty="0" smtClean="0">
                <a:latin typeface="Times New Roman"/>
              </a:rPr>
              <a:t>Fiberglass = 2.4 – 4.4 per inch ≈  3.5 per in.</a:t>
            </a:r>
          </a:p>
          <a:p>
            <a:pPr marL="441198" indent="-220599">
              <a:spcBef>
                <a:spcPts val="0"/>
              </a:spcBef>
              <a:spcAft>
                <a:spcPts val="0"/>
              </a:spcAft>
              <a:buFont typeface="Symbol" pitchFamily="18" charset="2"/>
              <a:buChar char="·"/>
            </a:pPr>
            <a:r>
              <a:rPr lang="it-IT" dirty="0" smtClean="0">
                <a:latin typeface="Times New Roman"/>
              </a:rPr>
              <a:t>Cellulose = 3.0 – 3.6 per inch ≈ 3 per in.</a:t>
            </a:r>
          </a:p>
          <a:p>
            <a:pPr marL="441198" indent="-220599">
              <a:spcBef>
                <a:spcPts val="0"/>
              </a:spcBef>
              <a:spcAft>
                <a:spcPts val="0"/>
              </a:spcAft>
              <a:buFont typeface="Symbol" pitchFamily="18" charset="2"/>
              <a:buChar char="·"/>
            </a:pPr>
            <a:r>
              <a:rPr lang="en-US" dirty="0" smtClean="0">
                <a:latin typeface="Times New Roman"/>
              </a:rPr>
              <a:t>Expanded polystyrene (beadboard) ≈ 3.6 per in.</a:t>
            </a:r>
          </a:p>
          <a:p>
            <a:pPr marL="441198" indent="-220599">
              <a:spcBef>
                <a:spcPts val="0"/>
              </a:spcBef>
              <a:spcAft>
                <a:spcPts val="0"/>
              </a:spcAft>
              <a:buFont typeface="Symbol" pitchFamily="18" charset="2"/>
              <a:buChar char="·"/>
            </a:pPr>
            <a:r>
              <a:rPr lang="en-US" dirty="0" smtClean="0">
                <a:latin typeface="Times New Roman"/>
              </a:rPr>
              <a:t>Extruded polystyrene (styrofoam) = 5 per in.</a:t>
            </a:r>
          </a:p>
          <a:p>
            <a:pPr marL="441198" indent="-220599">
              <a:spcBef>
                <a:spcPts val="0"/>
              </a:spcBef>
              <a:spcAft>
                <a:spcPts val="0"/>
              </a:spcAft>
              <a:buFont typeface="Symbol" pitchFamily="18" charset="2"/>
              <a:buChar char="·"/>
            </a:pPr>
            <a:r>
              <a:rPr lang="en-US" dirty="0" smtClean="0">
                <a:latin typeface="Times New Roman"/>
              </a:rPr>
              <a:t>Polyisocyanurate board ≈ 5.6 – 7.6 per in.</a:t>
            </a:r>
          </a:p>
          <a:p>
            <a:pPr marL="441198" indent="-220599">
              <a:spcBef>
                <a:spcPts val="0"/>
              </a:spcBef>
              <a:spcAft>
                <a:spcPts val="0"/>
              </a:spcAft>
              <a:buFont typeface="Symbol" pitchFamily="18" charset="2"/>
              <a:buChar char="·"/>
            </a:pPr>
            <a:r>
              <a:rPr lang="en-US" dirty="0" smtClean="0">
                <a:latin typeface="Times New Roman"/>
              </a:rPr>
              <a:t>Glass ≈ 1 per layer</a:t>
            </a:r>
          </a:p>
          <a:p>
            <a:pPr marL="441198" indent="-220599">
              <a:spcBef>
                <a:spcPts val="0"/>
              </a:spcBef>
              <a:spcAft>
                <a:spcPts val="0"/>
              </a:spcAft>
              <a:buFont typeface="Symbol" pitchFamily="18" charset="2"/>
              <a:buChar char="·"/>
            </a:pPr>
            <a:r>
              <a:rPr lang="en-US" dirty="0" smtClean="0">
                <a:latin typeface="Times New Roman"/>
              </a:rPr>
              <a:t>Wood ≈ 1 per in.</a:t>
            </a:r>
          </a:p>
          <a:p>
            <a:pPr marL="441198" indent="-220599">
              <a:spcBef>
                <a:spcPts val="0"/>
              </a:spcBef>
              <a:spcAft>
                <a:spcPts val="0"/>
              </a:spcAft>
              <a:buFont typeface="Symbol" pitchFamily="18" charset="2"/>
              <a:buChar char="·"/>
            </a:pPr>
            <a:r>
              <a:rPr lang="it-IT" dirty="0" smtClean="0">
                <a:latin typeface="Times New Roman"/>
              </a:rPr>
              <a:t>Concrete ≈ 1 per 8 in.</a:t>
            </a:r>
          </a:p>
          <a:p>
            <a:r>
              <a:rPr lang="en-US" i="1" dirty="0" smtClean="0">
                <a:solidFill>
                  <a:schemeClr val="tx1">
                    <a:lumMod val="50000"/>
                    <a:lumOff val="50000"/>
                  </a:schemeClr>
                </a:solidFill>
                <a:latin typeface="Times New Roman"/>
              </a:rPr>
              <a:t>Q: Which material provides the best insulation per inch?</a:t>
            </a:r>
          </a:p>
          <a:p>
            <a:r>
              <a:rPr lang="en-US" i="1" dirty="0" smtClean="0">
                <a:solidFill>
                  <a:schemeClr val="tx1">
                    <a:lumMod val="50000"/>
                    <a:lumOff val="50000"/>
                  </a:schemeClr>
                </a:solidFill>
                <a:latin typeface="Times New Roman"/>
              </a:rPr>
              <a:t>A: Polyisocyanurate board.</a:t>
            </a:r>
          </a:p>
          <a:p>
            <a:r>
              <a:rPr lang="en-US" i="1" dirty="0" smtClean="0">
                <a:solidFill>
                  <a:schemeClr val="tx1">
                    <a:lumMod val="50000"/>
                    <a:lumOff val="50000"/>
                  </a:schemeClr>
                </a:solidFill>
                <a:latin typeface="Times New Roman"/>
              </a:rPr>
              <a:t>Q: Which would have the highest U-factor?</a:t>
            </a:r>
          </a:p>
          <a:p>
            <a:r>
              <a:rPr lang="en-US" i="1" dirty="0" smtClean="0">
                <a:solidFill>
                  <a:schemeClr val="tx1">
                    <a:lumMod val="50000"/>
                    <a:lumOff val="50000"/>
                  </a:schemeClr>
                </a:solidFill>
                <a:latin typeface="Times New Roman"/>
              </a:rPr>
              <a:t>A: Concrete.</a:t>
            </a:r>
          </a:p>
          <a:p>
            <a:endParaRPr lang="en-US" dirty="0" smtClean="0">
              <a:ea typeface="ＭＳ Ｐゴシック" charset="-128"/>
            </a:endParaRPr>
          </a:p>
        </p:txBody>
      </p:sp>
      <p:sp>
        <p:nvSpPr>
          <p:cNvPr id="5"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6" name="Rectangle 7"/>
          <p:cNvSpPr txBox="1">
            <a:spLocks noChangeArrowheads="1"/>
          </p:cNvSpPr>
          <p:nvPr/>
        </p:nvSpPr>
        <p:spPr bwMode="auto">
          <a:xfrm>
            <a:off x="3977957" y="8840629"/>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5</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a:spcBef>
                <a:spcPts val="0"/>
              </a:spcBef>
              <a:spcAft>
                <a:spcPts val="0"/>
              </a:spcAft>
            </a:pPr>
            <a:r>
              <a:rPr lang="en-US" b="1" i="1" dirty="0" smtClean="0">
                <a:latin typeface="Times New Roman"/>
              </a:rPr>
              <a:t>Intrusion</a:t>
            </a:r>
            <a:r>
              <a:rPr lang="en-US" dirty="0" smtClean="0">
                <a:latin typeface="Times New Roman"/>
              </a:rPr>
              <a:t> is air moving into and out of insulation without going through the wall or ceiling assembly. It will occur even when a good air barrier is present on one surface.</a:t>
            </a:r>
          </a:p>
          <a:p>
            <a:pPr marL="220599">
              <a:spcBef>
                <a:spcPts val="0"/>
              </a:spcBef>
              <a:spcAft>
                <a:spcPts val="0"/>
              </a:spcAft>
            </a:pPr>
            <a:endParaRPr lang="en-US" dirty="0" smtClean="0">
              <a:latin typeface="Times New Roman"/>
            </a:endParaRPr>
          </a:p>
          <a:p>
            <a:pPr marL="273322" indent="-227769">
              <a:spcBef>
                <a:spcPts val="0"/>
              </a:spcBef>
              <a:spcAft>
                <a:spcPts val="0"/>
              </a:spcAft>
            </a:pPr>
            <a:r>
              <a:rPr lang="en-US" i="1" dirty="0" smtClean="0">
                <a:solidFill>
                  <a:schemeClr val="tx1">
                    <a:lumMod val="50000"/>
                    <a:lumOff val="50000"/>
                  </a:schemeClr>
                </a:solidFill>
                <a:latin typeface="Times New Roman"/>
              </a:rPr>
              <a:t>Q.</a:t>
            </a:r>
            <a:r>
              <a:rPr lang="en-US" i="1" baseline="0" dirty="0" smtClean="0">
                <a:solidFill>
                  <a:schemeClr val="tx1">
                    <a:lumMod val="50000"/>
                    <a:lumOff val="50000"/>
                  </a:schemeClr>
                </a:solidFill>
                <a:latin typeface="Times New Roman"/>
              </a:rPr>
              <a:t> How does intrusion in fiberglass batts in an attic work?</a:t>
            </a:r>
          </a:p>
          <a:p>
            <a:pPr marL="266557" indent="-220599">
              <a:spcBef>
                <a:spcPts val="0"/>
              </a:spcBef>
              <a:spcAft>
                <a:spcPts val="0"/>
              </a:spcAft>
              <a:buFont typeface="Symbol"/>
              <a:buAutoNum type="alphaUcPeriod"/>
            </a:pPr>
            <a:r>
              <a:rPr lang="en-US" i="1" baseline="0" dirty="0" smtClean="0">
                <a:solidFill>
                  <a:schemeClr val="tx1">
                    <a:lumMod val="50000"/>
                    <a:lumOff val="50000"/>
                  </a:schemeClr>
                </a:solidFill>
                <a:latin typeface="Times New Roman"/>
              </a:rPr>
              <a:t>Cold air, being more dense than warm air, sinks into the open fiberglass batts, reducing its effective R-value. The colder the air, the greater the intrusion effect.</a:t>
            </a:r>
          </a:p>
          <a:p>
            <a:pPr marL="45958">
              <a:spcBef>
                <a:spcPts val="0"/>
              </a:spcBef>
              <a:spcAft>
                <a:spcPts val="0"/>
              </a:spcAft>
            </a:pPr>
            <a:endParaRPr lang="en-US" i="1" dirty="0" smtClean="0">
              <a:solidFill>
                <a:schemeClr val="tx1">
                  <a:lumMod val="50000"/>
                  <a:lumOff val="50000"/>
                </a:schemeClr>
              </a:solidFill>
              <a:latin typeface="Times New Roman"/>
            </a:endParaRPr>
          </a:p>
          <a:p>
            <a:pPr>
              <a:spcBef>
                <a:spcPts val="0"/>
              </a:spcBef>
              <a:spcAft>
                <a:spcPts val="0"/>
              </a:spcAft>
            </a:pPr>
            <a:r>
              <a:rPr lang="en-US" b="1" i="1" dirty="0" smtClean="0">
                <a:latin typeface="Times New Roman"/>
              </a:rPr>
              <a:t>Wind-washing</a:t>
            </a:r>
            <a:r>
              <a:rPr lang="en-US" dirty="0" smtClean="0">
                <a:latin typeface="Times New Roman"/>
              </a:rPr>
              <a:t> is a phenomenon particular to fiberglass attic insulation. Air entering and leaving the attic through the attic eave vent openings is frequently able to blow through or underneath flat fiberglass attic insulation, removing heat as it goes. </a:t>
            </a:r>
          </a:p>
          <a:p>
            <a:pPr>
              <a:spcBef>
                <a:spcPts val="0"/>
              </a:spcBef>
              <a:spcAft>
                <a:spcPts val="0"/>
              </a:spcAft>
            </a:pPr>
            <a:endParaRPr lang="en-US" dirty="0" smtClean="0">
              <a:latin typeface="Times New Roman"/>
            </a:endParaRPr>
          </a:p>
          <a:p>
            <a:pPr>
              <a:spcBef>
                <a:spcPts val="0"/>
              </a:spcBef>
              <a:spcAft>
                <a:spcPts val="0"/>
              </a:spcAft>
            </a:pPr>
            <a:r>
              <a:rPr lang="en-US" dirty="0" smtClean="0">
                <a:latin typeface="Times New Roman"/>
              </a:rPr>
              <a:t>Intrusion and wind-washing can combine to reduce insulation effectiveness up to 50%.</a:t>
            </a:r>
          </a:p>
          <a:p>
            <a:endParaRPr lang="en-US" dirty="0" smtClean="0">
              <a:ea typeface="ＭＳ Ｐゴシック" charset="-128"/>
            </a:endParaRPr>
          </a:p>
        </p:txBody>
      </p:sp>
      <p:sp>
        <p:nvSpPr>
          <p:cNvPr id="5"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6" name="Rectangle 7"/>
          <p:cNvSpPr txBox="1">
            <a:spLocks noChangeArrowheads="1"/>
          </p:cNvSpPr>
          <p:nvPr/>
        </p:nvSpPr>
        <p:spPr bwMode="auto">
          <a:xfrm>
            <a:off x="3977957" y="8840629"/>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6</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pPr>
              <a:spcBef>
                <a:spcPts val="0"/>
              </a:spcBef>
              <a:spcAft>
                <a:spcPts val="0"/>
              </a:spcAft>
            </a:pPr>
            <a:r>
              <a:rPr lang="en-US" dirty="0" smtClean="0">
                <a:latin typeface="Times New Roman"/>
              </a:rPr>
              <a:t>R-values for almost any material are listed in books and Websites. </a:t>
            </a:r>
            <a:endParaRPr lang="en-US" dirty="0">
              <a:latin typeface="Times New Roman"/>
            </a:endParaRPr>
          </a:p>
          <a:p>
            <a:pPr>
              <a:spcBef>
                <a:spcPts val="0"/>
              </a:spcBef>
              <a:spcAft>
                <a:spcPts val="0"/>
              </a:spcAft>
            </a:pPr>
            <a:endParaRPr lang="en-US" dirty="0" smtClean="0">
              <a:latin typeface="Times New Roman"/>
            </a:endParaRPr>
          </a:p>
          <a:p>
            <a:pPr>
              <a:spcBef>
                <a:spcPts val="0"/>
              </a:spcBef>
              <a:spcAft>
                <a:spcPts val="0"/>
              </a:spcAft>
            </a:pPr>
            <a:r>
              <a:rPr lang="en-US" dirty="0" smtClean="0">
                <a:latin typeface="Times New Roman"/>
              </a:rPr>
              <a:t>To calculate the R-value of an assembly, look up the R-value for each component and add the R-values together.</a:t>
            </a:r>
          </a:p>
          <a:p>
            <a:pPr marL="441198" indent="-220599">
              <a:spcBef>
                <a:spcPts val="0"/>
              </a:spcBef>
              <a:spcAft>
                <a:spcPts val="0"/>
              </a:spcAft>
              <a:buFont typeface="Symbol" pitchFamily="18" charset="2"/>
              <a:buChar char="·"/>
            </a:pPr>
            <a:r>
              <a:rPr lang="en-US" dirty="0" smtClean="0">
                <a:latin typeface="Times New Roman"/>
              </a:rPr>
              <a:t>Remember that the result is theoretical only. Any audit protocol or software will de-rate an assembly by some percentage—the infamous “fudge factor”—to bring the calculated heat loss more in line with actual performance based on actual fuel use.</a:t>
            </a:r>
          </a:p>
          <a:p>
            <a:pPr>
              <a:spcBef>
                <a:spcPts val="0"/>
              </a:spcBef>
              <a:spcAft>
                <a:spcPts val="0"/>
              </a:spcAft>
            </a:pPr>
            <a:endParaRPr lang="en-US" dirty="0" smtClean="0">
              <a:latin typeface="Times New Roman"/>
            </a:endParaRPr>
          </a:p>
          <a:p>
            <a:pPr>
              <a:spcBef>
                <a:spcPts val="0"/>
              </a:spcBef>
              <a:spcAft>
                <a:spcPts val="0"/>
              </a:spcAft>
            </a:pPr>
            <a:r>
              <a:rPr lang="en-US" dirty="0" smtClean="0">
                <a:latin typeface="Times New Roman"/>
              </a:rPr>
              <a:t>It is generally safe to rate an uninsulated wall assembly as R-3, a ceiling with no attic floor as R-1, and a ceiling with an attic floor as R-2.</a:t>
            </a:r>
          </a:p>
          <a:p>
            <a:pPr>
              <a:spcBef>
                <a:spcPts val="0"/>
              </a:spcBef>
              <a:spcAft>
                <a:spcPts val="0"/>
              </a:spcAft>
            </a:pPr>
            <a:endParaRPr lang="en-US" dirty="0" smtClean="0">
              <a:latin typeface="Times New Roman"/>
            </a:endParaRPr>
          </a:p>
          <a:p>
            <a:pPr>
              <a:spcBef>
                <a:spcPts val="0"/>
              </a:spcBef>
              <a:spcAft>
                <a:spcPts val="0"/>
              </a:spcAft>
            </a:pPr>
            <a:r>
              <a:rPr lang="en-US" dirty="0" smtClean="0">
                <a:latin typeface="Times New Roman"/>
              </a:rPr>
              <a:t>A properly insulated wall or ceiling assembly will approximate the insulation R-value less 10%. So if there is R-11 insulation in the attic, the assembly would be rated at R-10</a:t>
            </a:r>
            <a:r>
              <a:rPr lang="en-US" baseline="30000" dirty="0" smtClean="0">
                <a:latin typeface="Times New Roman"/>
              </a:rPr>
              <a:t>1</a:t>
            </a:r>
            <a:r>
              <a:rPr lang="en-US" dirty="0" smtClean="0">
                <a:latin typeface="Times New Roman"/>
              </a:rPr>
              <a:t> (11 – 10% = 9.9 ≈ 10).</a:t>
            </a:r>
          </a:p>
          <a:p>
            <a:pPr marL="0" lvl="1"/>
            <a:endParaRPr lang="en-US" dirty="0" smtClean="0"/>
          </a:p>
          <a:p>
            <a:pPr marL="0" lvl="1"/>
            <a:r>
              <a:rPr lang="en-US" sz="1000" baseline="30000" dirty="0"/>
              <a:t>1</a:t>
            </a:r>
            <a:r>
              <a:rPr lang="en-US" sz="1000" dirty="0"/>
              <a:t> Krigger, John T., and Chris Dorsi. Residential Energy Cost Savings and Comfort for Existing Buildings. 4th ed. New York: Saturn Resource Management, 2004. Print. pp 274.</a:t>
            </a:r>
          </a:p>
          <a:p>
            <a:endParaRPr lang="en-US" dirty="0" smtClean="0">
              <a:ea typeface="ＭＳ Ｐゴシック" charset="-128"/>
            </a:endParaRPr>
          </a:p>
        </p:txBody>
      </p:sp>
      <p:sp>
        <p:nvSpPr>
          <p:cNvPr id="5"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6" name="Rectangle 7"/>
          <p:cNvSpPr txBox="1">
            <a:spLocks noChangeArrowheads="1"/>
          </p:cNvSpPr>
          <p:nvPr/>
        </p:nvSpPr>
        <p:spPr bwMode="auto">
          <a:xfrm>
            <a:off x="3977957" y="8840629"/>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7</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pPr marL="220599" indent="-220599">
              <a:spcBef>
                <a:spcPts val="0"/>
              </a:spcBef>
              <a:spcAft>
                <a:spcPts val="0"/>
              </a:spcAft>
            </a:pPr>
            <a:r>
              <a:rPr lang="en-US" dirty="0" smtClean="0">
                <a:latin typeface="Times New Roman"/>
              </a:rPr>
              <a:t>Surface heat loss is calculated in BTU per hour.</a:t>
            </a:r>
          </a:p>
          <a:p>
            <a:pPr marL="220599">
              <a:spcBef>
                <a:spcPts val="0"/>
              </a:spcBef>
              <a:spcAft>
                <a:spcPts val="0"/>
              </a:spcAft>
            </a:pPr>
            <a:endParaRPr lang="en-US" dirty="0" smtClean="0">
              <a:latin typeface="Times New Roman"/>
            </a:endParaRPr>
          </a:p>
          <a:p>
            <a:pPr>
              <a:spcBef>
                <a:spcPts val="0"/>
              </a:spcBef>
              <a:spcAft>
                <a:spcPts val="0"/>
              </a:spcAft>
            </a:pPr>
            <a:r>
              <a:rPr lang="en-US" dirty="0" smtClean="0">
                <a:latin typeface="Times New Roman"/>
              </a:rPr>
              <a:t>The surface loss formula can also be written A x ∆T x t x U. This formula is useful for calculating heat loss through windows, which are always listed in U, not R-values.</a:t>
            </a:r>
          </a:p>
          <a:p>
            <a:pPr marL="551498" lvl="1" indent="-220599">
              <a:spcBef>
                <a:spcPts val="0"/>
              </a:spcBef>
              <a:spcAft>
                <a:spcPts val="0"/>
              </a:spcAft>
              <a:buFont typeface="Symbol" pitchFamily="18" charset="2"/>
              <a:buChar char="·"/>
            </a:pPr>
            <a:r>
              <a:rPr lang="en-US" dirty="0" smtClean="0">
                <a:latin typeface="Times New Roman"/>
              </a:rPr>
              <a:t>A = Area in square feet.</a:t>
            </a:r>
          </a:p>
          <a:p>
            <a:pPr marL="551498" indent="-220599">
              <a:spcBef>
                <a:spcPts val="0"/>
              </a:spcBef>
              <a:spcAft>
                <a:spcPts val="0"/>
              </a:spcAft>
              <a:buFont typeface="Symbol" pitchFamily="18" charset="2"/>
              <a:buChar char="·"/>
            </a:pPr>
            <a:r>
              <a:rPr lang="en-US" dirty="0" smtClean="0">
                <a:latin typeface="Times New Roman"/>
              </a:rPr>
              <a:t>t = Time in hours.</a:t>
            </a:r>
          </a:p>
          <a:p>
            <a:pPr marL="551498" indent="-220599">
              <a:spcBef>
                <a:spcPts val="0"/>
              </a:spcBef>
              <a:spcAft>
                <a:spcPts val="0"/>
              </a:spcAft>
              <a:buFont typeface="Symbol" pitchFamily="18" charset="2"/>
              <a:buChar char="·"/>
            </a:pPr>
            <a:r>
              <a:rPr lang="de-DE" dirty="0" smtClean="0">
                <a:latin typeface="Times New Roman"/>
              </a:rPr>
              <a:t>T = Temperature in degrees Fahrenheit. </a:t>
            </a:r>
          </a:p>
          <a:p>
            <a:pPr marL="551498" indent="-220599">
              <a:spcBef>
                <a:spcPts val="0"/>
              </a:spcBef>
              <a:spcAft>
                <a:spcPts val="0"/>
              </a:spcAft>
              <a:buFont typeface="Symbol" pitchFamily="18" charset="2"/>
              <a:buChar char="·"/>
            </a:pPr>
            <a:r>
              <a:rPr lang="en-US" dirty="0" smtClean="0">
                <a:latin typeface="Times New Roman"/>
              </a:rPr>
              <a:t>U = U-factor, heat transmittance. </a:t>
            </a:r>
          </a:p>
          <a:p>
            <a:pPr marL="551498" indent="-220599">
              <a:spcBef>
                <a:spcPts val="0"/>
              </a:spcBef>
              <a:spcAft>
                <a:spcPts val="0"/>
              </a:spcAft>
              <a:buFont typeface="Symbol" pitchFamily="18" charset="2"/>
              <a:buChar char="·"/>
            </a:pPr>
            <a:r>
              <a:rPr lang="en-US" dirty="0" smtClean="0">
                <a:latin typeface="Times New Roman"/>
              </a:rPr>
              <a:t>R = Resistance to heat transmittance. </a:t>
            </a:r>
          </a:p>
          <a:p>
            <a:pPr marL="827246" lvl="2" indent="-275749">
              <a:spcBef>
                <a:spcPts val="0"/>
              </a:spcBef>
              <a:spcAft>
                <a:spcPts val="0"/>
              </a:spcAft>
              <a:buFont typeface="Courier New" pitchFamily="49" charset="0"/>
              <a:buChar char="o"/>
            </a:pPr>
            <a:r>
              <a:rPr lang="en-US" dirty="0" smtClean="0">
                <a:latin typeface="Times New Roman"/>
              </a:rPr>
              <a:t>R is the inverse of U; therefore, U = 1/R and R = 1/U.</a:t>
            </a:r>
          </a:p>
          <a:p>
            <a:pPr marL="827246" indent="-275749">
              <a:spcBef>
                <a:spcPts val="0"/>
              </a:spcBef>
              <a:spcAft>
                <a:spcPts val="0"/>
              </a:spcAft>
              <a:buFont typeface="Courier New" pitchFamily="49" charset="0"/>
              <a:buChar char="o"/>
            </a:pPr>
            <a:r>
              <a:rPr lang="en-US" dirty="0" smtClean="0">
                <a:latin typeface="Times New Roman"/>
              </a:rPr>
              <a:t>R-values can be added.</a:t>
            </a:r>
          </a:p>
          <a:p>
            <a:pPr marL="827246" indent="-275749">
              <a:spcBef>
                <a:spcPts val="0"/>
              </a:spcBef>
              <a:spcAft>
                <a:spcPts val="0"/>
              </a:spcAft>
              <a:buFont typeface="Courier New" pitchFamily="49" charset="0"/>
              <a:buChar char="o"/>
            </a:pPr>
            <a:r>
              <a:rPr lang="en-US" dirty="0" smtClean="0">
                <a:latin typeface="Times New Roman"/>
              </a:rPr>
              <a:t>U-values cannot be added.</a:t>
            </a:r>
          </a:p>
          <a:p>
            <a:pPr marL="827246" indent="-275749">
              <a:spcBef>
                <a:spcPts val="0"/>
              </a:spcBef>
              <a:spcAft>
                <a:spcPts val="0"/>
              </a:spcAft>
              <a:buFont typeface="Courier New" pitchFamily="49" charset="0"/>
              <a:buChar char="o"/>
            </a:pPr>
            <a:r>
              <a:rPr lang="en-US" dirty="0" smtClean="0">
                <a:latin typeface="Times New Roman"/>
              </a:rPr>
              <a:t>Windows and sometimes doors are listed in U.</a:t>
            </a:r>
          </a:p>
          <a:p>
            <a:pPr marL="827246" indent="-275749">
              <a:spcBef>
                <a:spcPts val="0"/>
              </a:spcBef>
              <a:spcAft>
                <a:spcPts val="0"/>
              </a:spcAft>
              <a:buFont typeface="Courier New" pitchFamily="49" charset="0"/>
              <a:buChar char="o"/>
            </a:pPr>
            <a:r>
              <a:rPr lang="en-US" dirty="0" smtClean="0">
                <a:latin typeface="Times New Roman"/>
              </a:rPr>
              <a:t>Mobile home insulation is always given in U.</a:t>
            </a:r>
          </a:p>
          <a:p>
            <a:pPr marL="827246">
              <a:spcBef>
                <a:spcPts val="0"/>
              </a:spcBef>
              <a:spcAft>
                <a:spcPts val="0"/>
              </a:spcAft>
            </a:pPr>
            <a:endParaRPr lang="en-US" dirty="0" smtClean="0">
              <a:latin typeface="Times New Roman"/>
            </a:endParaRPr>
          </a:p>
          <a:p>
            <a:pPr>
              <a:spcBef>
                <a:spcPts val="0"/>
              </a:spcBef>
              <a:spcAft>
                <a:spcPts val="0"/>
              </a:spcAft>
            </a:pPr>
            <a:r>
              <a:rPr lang="en-US" dirty="0" smtClean="0">
                <a:latin typeface="Times New Roman"/>
              </a:rPr>
              <a:t>To calculate BTU per heating season, insert HDD x 24 hours in place of ∆T x t. </a:t>
            </a:r>
          </a:p>
          <a:p>
            <a:pPr>
              <a:spcBef>
                <a:spcPts val="0"/>
              </a:spcBef>
              <a:spcAft>
                <a:spcPts val="0"/>
              </a:spcAft>
            </a:pPr>
            <a:endParaRPr lang="en-US" dirty="0" smtClean="0">
              <a:latin typeface="Times New Roman"/>
            </a:endParaRPr>
          </a:p>
          <a:p>
            <a:pPr>
              <a:spcBef>
                <a:spcPts val="0"/>
              </a:spcBef>
              <a:spcAft>
                <a:spcPts val="0"/>
              </a:spcAft>
            </a:pPr>
            <a:r>
              <a:rPr lang="en-US" dirty="0" smtClean="0">
                <a:latin typeface="Times New Roman"/>
              </a:rPr>
              <a:t>Air-transported heat loss is calculated in BTU per </a:t>
            </a:r>
            <a:r>
              <a:rPr lang="en-US" b="1" i="1" dirty="0" smtClean="0">
                <a:latin typeface="Times New Roman"/>
              </a:rPr>
              <a:t>cubic feet per hour (CFH).</a:t>
            </a:r>
          </a:p>
          <a:p>
            <a:pPr>
              <a:spcBef>
                <a:spcPts val="0"/>
              </a:spcBef>
              <a:spcAft>
                <a:spcPts val="0"/>
              </a:spcAft>
            </a:pPr>
            <a:endParaRPr lang="en-US" b="1" i="1" dirty="0" smtClean="0">
              <a:latin typeface="Times New Roman"/>
            </a:endParaRPr>
          </a:p>
          <a:p>
            <a:pPr>
              <a:spcBef>
                <a:spcPts val="0"/>
              </a:spcBef>
              <a:spcAft>
                <a:spcPts val="0"/>
              </a:spcAft>
            </a:pPr>
            <a:r>
              <a:rPr lang="en-US" dirty="0" smtClean="0">
                <a:latin typeface="Times New Roman"/>
              </a:rPr>
              <a:t>The specific heat of air is the number of BTUs needed to raise 1 cu. ft. of air 1 degree Fahrenheit. This is a constant.</a:t>
            </a:r>
          </a:p>
          <a:p>
            <a:pPr marL="273322" indent="-227769">
              <a:spcBef>
                <a:spcPts val="299"/>
              </a:spcBef>
              <a:spcAft>
                <a:spcPts val="299"/>
              </a:spcAft>
            </a:pPr>
            <a:endParaRPr lang="en-US" dirty="0" smtClean="0">
              <a:ea typeface="ＭＳ Ｐゴシック" charset="-128"/>
            </a:endParaRPr>
          </a:p>
        </p:txBody>
      </p:sp>
      <p:sp>
        <p:nvSpPr>
          <p:cNvPr id="5"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6" name="Rectangle 7"/>
          <p:cNvSpPr txBox="1">
            <a:spLocks noChangeArrowheads="1"/>
          </p:cNvSpPr>
          <p:nvPr/>
        </p:nvSpPr>
        <p:spPr bwMode="auto">
          <a:xfrm>
            <a:off x="3977957" y="8840629"/>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8</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a:rPr>
              <a:t>Given the following characteristics, what is the heat loss? </a:t>
            </a:r>
          </a:p>
          <a:p>
            <a:pPr marL="441198" indent="-220599">
              <a:spcBef>
                <a:spcPts val="0"/>
              </a:spcBef>
              <a:spcAft>
                <a:spcPts val="0"/>
              </a:spcAft>
              <a:buFont typeface="Symbol" pitchFamily="18" charset="2"/>
              <a:buChar char="·"/>
            </a:pPr>
            <a:r>
              <a:rPr lang="en-US" dirty="0" smtClean="0">
                <a:latin typeface="Times New Roman"/>
              </a:rPr>
              <a:t>A = 8 ft. x 12 ft. wall; no windows = 96 sq. ft.</a:t>
            </a:r>
          </a:p>
          <a:p>
            <a:pPr marL="441198" indent="-220599">
              <a:spcBef>
                <a:spcPts val="0"/>
              </a:spcBef>
              <a:spcAft>
                <a:spcPts val="0"/>
              </a:spcAft>
              <a:buFont typeface="Symbol" pitchFamily="18" charset="2"/>
              <a:buChar char="·"/>
            </a:pPr>
            <a:r>
              <a:rPr lang="en-US" dirty="0" smtClean="0"/>
              <a:t>∆T = 70</a:t>
            </a:r>
            <a:r>
              <a:rPr lang="en-US" dirty="0" smtClean="0">
                <a:latin typeface="Times New Roman"/>
                <a:sym typeface="Symbol"/>
              </a:rPr>
              <a:t>F </a:t>
            </a:r>
            <a:r>
              <a:rPr lang="en-US" dirty="0" smtClean="0"/>
              <a:t>inside </a:t>
            </a:r>
            <a:r>
              <a:rPr lang="en-US" dirty="0"/>
              <a:t>– 30F </a:t>
            </a:r>
            <a:r>
              <a:rPr lang="en-US" dirty="0" smtClean="0"/>
              <a:t>°outside = 40F° ΔT.</a:t>
            </a:r>
          </a:p>
          <a:p>
            <a:pPr marL="441198" indent="-220599">
              <a:spcBef>
                <a:spcPts val="0"/>
              </a:spcBef>
              <a:spcAft>
                <a:spcPts val="0"/>
              </a:spcAft>
              <a:buFont typeface="Symbol" pitchFamily="18" charset="2"/>
              <a:buChar char="·"/>
            </a:pPr>
            <a:r>
              <a:rPr lang="en-US" dirty="0" smtClean="0">
                <a:latin typeface="Times New Roman"/>
              </a:rPr>
              <a:t>7,200 HDD.</a:t>
            </a:r>
          </a:p>
          <a:p>
            <a:pPr marL="441198" indent="-220599">
              <a:spcBef>
                <a:spcPts val="0"/>
              </a:spcBef>
              <a:spcAft>
                <a:spcPts val="0"/>
              </a:spcAft>
              <a:buFont typeface="Symbol" pitchFamily="18" charset="2"/>
              <a:buChar char="·"/>
            </a:pPr>
            <a:r>
              <a:rPr lang="pt-BR" dirty="0" smtClean="0">
                <a:latin typeface="Times New Roman"/>
              </a:rPr>
              <a:t>R = R-11 insulation – 10% = R-10 assembly. </a:t>
            </a:r>
          </a:p>
          <a:p>
            <a:endParaRPr lang="en-US" dirty="0"/>
          </a:p>
        </p:txBody>
      </p:sp>
      <p:sp>
        <p:nvSpPr>
          <p:cNvPr id="4" name="Footer Placeholder 5"/>
          <p:cNvSpPr txBox="1">
            <a:spLocks/>
          </p:cNvSpPr>
          <p:nvPr/>
        </p:nvSpPr>
        <p:spPr bwMode="auto">
          <a:xfrm>
            <a:off x="1" y="8851978"/>
            <a:ext cx="2975838" cy="453947"/>
          </a:xfrm>
          <a:prstGeom prst="rect">
            <a:avLst/>
          </a:prstGeom>
          <a:noFill/>
          <a:ln w="9525">
            <a:noFill/>
            <a:miter lim="800000"/>
            <a:headEnd/>
            <a:tailEnd/>
          </a:ln>
        </p:spPr>
        <p:txBody>
          <a:bodyPr lIns="91108" tIns="45554" rIns="91108" bIns="45554" anchor="b"/>
          <a:lstStyle/>
          <a:p>
            <a:r>
              <a:rPr lang="en-US" sz="1200" dirty="0">
                <a:effectLst/>
                <a:latin typeface="Times New Roman" charset="0"/>
                <a:cs typeface="Times New Roman" charset="0"/>
              </a:rPr>
              <a:t>December 2012</a:t>
            </a:r>
          </a:p>
        </p:txBody>
      </p:sp>
      <p:sp>
        <p:nvSpPr>
          <p:cNvPr id="5" name="Rectangle 7"/>
          <p:cNvSpPr txBox="1">
            <a:spLocks noChangeArrowheads="1"/>
          </p:cNvSpPr>
          <p:nvPr/>
        </p:nvSpPr>
        <p:spPr bwMode="auto">
          <a:xfrm>
            <a:off x="3977957" y="8840629"/>
            <a:ext cx="3041968" cy="465296"/>
          </a:xfrm>
          <a:prstGeom prst="rect">
            <a:avLst/>
          </a:prstGeom>
          <a:noFill/>
          <a:ln>
            <a:miter lim="800000"/>
            <a:headEnd/>
            <a:tailEnd/>
          </a:ln>
        </p:spPr>
        <p:txBody>
          <a:bodyPr lIns="91108" tIns="45554" rIns="91108" bIns="45554" anchor="b"/>
          <a:lstStyle/>
          <a:p>
            <a:pPr algn="r" defTabSz="911074">
              <a:spcBef>
                <a:spcPct val="0"/>
              </a:spcBef>
              <a:buClrTx/>
              <a:defRPr/>
            </a:pPr>
            <a:fld id="{88C15D24-6C52-45BE-B7C7-F5D1E2DB5BD5}" type="slidenum">
              <a:rPr lang="en-US" sz="1200">
                <a:effectLst/>
                <a:latin typeface="Times New Roman" pitchFamily="18" charset="0"/>
                <a:ea typeface="ＭＳ Ｐゴシック" charset="-128"/>
                <a:cs typeface="Times New Roman" pitchFamily="18" charset="0"/>
              </a:rPr>
              <a:pPr algn="r" defTabSz="911074">
                <a:spcBef>
                  <a:spcPct val="0"/>
                </a:spcBef>
                <a:buClrTx/>
                <a:defRPr/>
              </a:pPr>
              <a:t>9</a:t>
            </a:fld>
            <a:endParaRPr lang="en-US" sz="1200" dirty="0">
              <a:effectLst/>
              <a:latin typeface="Times New Roman" pitchFamily="18" charset="0"/>
              <a:ea typeface="ＭＳ Ｐゴシック" charset="-128"/>
              <a:cs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90675"/>
            <a:ext cx="8229600" cy="4876800"/>
          </a:xfrm>
          <a:prstGeom prst="rect">
            <a:avLst/>
          </a:prstGeom>
        </p:spPr>
        <p:txBody>
          <a:bodyPr/>
          <a:lstStyle>
            <a:lvl1pPr>
              <a:defRPr sz="2400"/>
            </a:lvl1pPr>
            <a:lvl2pPr>
              <a:defRPr sz="20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590675"/>
            <a:ext cx="4038600" cy="4876800"/>
          </a:xfrm>
          <a:prstGeom prst="rect">
            <a:avLst/>
          </a:prstGeom>
        </p:spPr>
        <p:txBody>
          <a:bodyPr/>
          <a:lstStyle>
            <a:lvl1pPr>
              <a:defRPr sz="24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590675"/>
            <a:ext cx="4038600" cy="4876800"/>
          </a:xfrm>
          <a:prstGeom prst="rect">
            <a:avLst/>
          </a:prstGeom>
        </p:spPr>
        <p:txBody>
          <a:bodyPr/>
          <a:lstStyle>
            <a:lvl1pPr>
              <a:defRPr sz="24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itle 5"/>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17097"/>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085975"/>
            <a:ext cx="4040188" cy="43815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317097"/>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085975"/>
            <a:ext cx="4041775" cy="43815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Title 8"/>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238250"/>
            <a:ext cx="5111750" cy="5286375"/>
          </a:xfrm>
          <a:prstGeom prst="rect">
            <a:avLst/>
          </a:prstGeom>
        </p:spPr>
        <p:txBody>
          <a:bodyPr/>
          <a:lstStyle>
            <a:lvl1pPr>
              <a:defRPr sz="24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908000"/>
            <a:ext cx="3008313" cy="456202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Rectangle 2"/>
          <p:cNvSpPr/>
          <p:nvPr userDrawn="1"/>
        </p:nvSpPr>
        <p:spPr>
          <a:xfrm>
            <a:off x="0" y="6455664"/>
            <a:ext cx="9144000" cy="402336"/>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Rectangle 3"/>
          <p:cNvSpPr/>
          <p:nvPr userDrawn="1"/>
        </p:nvSpPr>
        <p:spPr>
          <a:xfrm flipH="1">
            <a:off x="0" y="5093208"/>
            <a:ext cx="4572000" cy="1362456"/>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Rectangle 4"/>
          <p:cNvSpPr/>
          <p:nvPr userDrawn="1"/>
        </p:nvSpPr>
        <p:spPr>
          <a:xfrm flipH="1">
            <a:off x="4572000" y="5093208"/>
            <a:ext cx="1261872" cy="1362456"/>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Rectangle 5"/>
          <p:cNvSpPr/>
          <p:nvPr userDrawn="1"/>
        </p:nvSpPr>
        <p:spPr>
          <a:xfrm flipH="1">
            <a:off x="5833872" y="5093208"/>
            <a:ext cx="3310128" cy="136245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itle 1"/>
          <p:cNvSpPr>
            <a:spLocks noGrp="1"/>
          </p:cNvSpPr>
          <p:nvPr>
            <p:ph type="ctrTitle"/>
          </p:nvPr>
        </p:nvSpPr>
        <p:spPr>
          <a:xfrm>
            <a:off x="685800" y="3081845"/>
            <a:ext cx="7772400" cy="1020763"/>
          </a:xfrm>
        </p:spPr>
        <p:txBody>
          <a:bodyPr/>
          <a:lstStyle>
            <a:lvl1pPr>
              <a:defRPr>
                <a:solidFill>
                  <a:schemeClr val="tx1"/>
                </a:solidFill>
              </a:defRPr>
            </a:lvl1pPr>
          </a:lstStyle>
          <a:p>
            <a:r>
              <a:rPr lang="en-US" smtClean="0"/>
              <a:t>Click to edit Master title style</a:t>
            </a:r>
            <a:endParaRPr lang="en-US"/>
          </a:p>
        </p:txBody>
      </p:sp>
      <p:sp>
        <p:nvSpPr>
          <p:cNvPr id="8" name="Subtitle 2"/>
          <p:cNvSpPr>
            <a:spLocks noGrp="1"/>
          </p:cNvSpPr>
          <p:nvPr>
            <p:ph type="subTitle" idx="1"/>
          </p:nvPr>
        </p:nvSpPr>
        <p:spPr>
          <a:xfrm>
            <a:off x="685800" y="4102608"/>
            <a:ext cx="6400800" cy="990600"/>
          </a:xfrm>
        </p:spPr>
        <p:txBody>
          <a:bodyPr>
            <a:normAutofit/>
          </a:bodyPr>
          <a:lstStyle>
            <a:lvl1pPr marL="0" indent="0" algn="l">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 name="Rectangle 19"/>
          <p:cNvSpPr/>
          <p:nvPr/>
        </p:nvSpPr>
        <p:spPr>
          <a:xfrm>
            <a:off x="0" y="0"/>
            <a:ext cx="9144000" cy="9271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Rectangle 15"/>
          <p:cNvSpPr/>
          <p:nvPr/>
        </p:nvSpPr>
        <p:spPr>
          <a:xfrm>
            <a:off x="0" y="6611112"/>
            <a:ext cx="9144000" cy="24688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Title Placeholder 13"/>
          <p:cNvSpPr>
            <a:spLocks noGrp="1"/>
          </p:cNvSpPr>
          <p:nvPr>
            <p:ph type="title"/>
          </p:nvPr>
        </p:nvSpPr>
        <p:spPr>
          <a:xfrm>
            <a:off x="472966" y="0"/>
            <a:ext cx="5369034" cy="9017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15" name="Text Placeholder 14"/>
          <p:cNvSpPr>
            <a:spLocks noGrp="1"/>
          </p:cNvSpPr>
          <p:nvPr>
            <p:ph type="body" idx="1"/>
          </p:nvPr>
        </p:nvSpPr>
        <p:spPr>
          <a:xfrm>
            <a:off x="457200" y="1590675"/>
            <a:ext cx="8229600" cy="4802925"/>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grpSp>
        <p:nvGrpSpPr>
          <p:cNvPr id="2" name="Group 20"/>
          <p:cNvGrpSpPr/>
          <p:nvPr/>
        </p:nvGrpSpPr>
        <p:grpSpPr>
          <a:xfrm flipH="1" flipV="1">
            <a:off x="0" y="921004"/>
            <a:ext cx="9144000" cy="182880"/>
            <a:chOff x="0" y="704088"/>
            <a:chExt cx="9144000" cy="182880"/>
          </a:xfrm>
        </p:grpSpPr>
        <p:sp>
          <p:nvSpPr>
            <p:cNvPr id="23" name="Rectangle 22"/>
            <p:cNvSpPr/>
            <p:nvPr userDrawn="1"/>
          </p:nvSpPr>
          <p:spPr>
            <a:xfrm>
              <a:off x="4572000" y="704089"/>
              <a:ext cx="4572000" cy="182879"/>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 name="Rectangle 23"/>
            <p:cNvSpPr/>
            <p:nvPr userDrawn="1"/>
          </p:nvSpPr>
          <p:spPr>
            <a:xfrm>
              <a:off x="3310128" y="704088"/>
              <a:ext cx="1261872" cy="18288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Rectangle 24"/>
            <p:cNvSpPr/>
            <p:nvPr userDrawn="1"/>
          </p:nvSpPr>
          <p:spPr>
            <a:xfrm>
              <a:off x="0" y="704088"/>
              <a:ext cx="3310128" cy="18288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19" name="Picture 18" descr="doe_logo_ppt.png"/>
          <p:cNvPicPr>
            <a:picLocks noChangeAspect="1"/>
          </p:cNvPicPr>
          <p:nvPr/>
        </p:nvPicPr>
        <p:blipFill>
          <a:blip r:embed="rId8"/>
          <a:stretch>
            <a:fillRect/>
          </a:stretch>
        </p:blipFill>
        <p:spPr>
          <a:xfrm>
            <a:off x="6121400" y="276225"/>
            <a:ext cx="2743200" cy="412750"/>
          </a:xfrm>
          <a:prstGeom prst="rect">
            <a:avLst/>
          </a:prstGeom>
        </p:spPr>
      </p:pic>
      <p:sp>
        <p:nvSpPr>
          <p:cNvPr id="18" name="Text Placeholder 9"/>
          <p:cNvSpPr txBox="1">
            <a:spLocks/>
          </p:cNvSpPr>
          <p:nvPr userDrawn="1"/>
        </p:nvSpPr>
        <p:spPr>
          <a:xfrm>
            <a:off x="130175" y="6616700"/>
            <a:ext cx="7286625" cy="241300"/>
          </a:xfrm>
          <a:prstGeom prst="rect">
            <a:avLst/>
          </a:prstGeom>
        </p:spPr>
        <p:txBody>
          <a:bodyPr>
            <a:normAutofit/>
          </a:bodyPr>
          <a:lstStyle/>
          <a:p>
            <a:pPr marL="342900" indent="-342900">
              <a:lnSpc>
                <a:spcPct val="90000"/>
              </a:lnSpc>
              <a:spcBef>
                <a:spcPct val="20000"/>
              </a:spcBef>
              <a:buFont typeface="Arial" charset="0"/>
              <a:buNone/>
              <a:defRPr/>
            </a:pPr>
            <a:fld id="{21ED3566-9B5E-4950-9FE9-36D69B3CDCE7}" type="slidenum">
              <a:rPr lang="en-US" sz="1000">
                <a:solidFill>
                  <a:schemeClr val="bg1"/>
                </a:solidFill>
                <a:latin typeface="Arial" pitchFamily="34" charset="0"/>
                <a:cs typeface="Arial" pitchFamily="34" charset="0"/>
              </a:rPr>
              <a:pPr marL="342900" indent="-342900">
                <a:lnSpc>
                  <a:spcPct val="90000"/>
                </a:lnSpc>
                <a:spcBef>
                  <a:spcPct val="20000"/>
                </a:spcBef>
                <a:buFont typeface="Arial" charset="0"/>
                <a:buNone/>
                <a:defRPr/>
              </a:pPr>
              <a:t>‹#›</a:t>
            </a:fld>
            <a:r>
              <a:rPr lang="en-US" sz="1000" dirty="0">
                <a:solidFill>
                  <a:schemeClr val="bg1"/>
                </a:solidFill>
                <a:latin typeface="Arial" pitchFamily="34" charset="0"/>
                <a:cs typeface="Arial" pitchFamily="34" charset="0"/>
              </a:rPr>
              <a:t> | WEATHERIZATION ASSISTANCE PROGRAM STANDARDIZED CURRICULUM </a:t>
            </a:r>
            <a:r>
              <a:rPr lang="en-US" sz="1000" dirty="0" smtClean="0">
                <a:solidFill>
                  <a:schemeClr val="bg1"/>
                </a:solidFill>
                <a:latin typeface="Arial" pitchFamily="34" charset="0"/>
                <a:cs typeface="Arial" pitchFamily="34" charset="0"/>
              </a:rPr>
              <a:t>– December 2012</a:t>
            </a:r>
          </a:p>
          <a:p>
            <a:pPr marL="342900" indent="-342900">
              <a:lnSpc>
                <a:spcPct val="90000"/>
              </a:lnSpc>
              <a:spcBef>
                <a:spcPct val="20000"/>
              </a:spcBef>
              <a:buFont typeface="Arial" charset="0"/>
              <a:buNone/>
              <a:defRPr/>
            </a:pPr>
            <a:endParaRPr lang="en-US" sz="1000" dirty="0">
              <a:solidFill>
                <a:schemeClr val="bg1"/>
              </a:solidFill>
              <a:latin typeface="Arial" pitchFamily="34" charset="0"/>
              <a:cs typeface="Arial" pitchFamily="34" charset="0"/>
            </a:endParaRPr>
          </a:p>
        </p:txBody>
      </p:sp>
      <p:sp>
        <p:nvSpPr>
          <p:cNvPr id="22" name="Text Placeholder 9"/>
          <p:cNvSpPr txBox="1">
            <a:spLocks/>
          </p:cNvSpPr>
          <p:nvPr userDrawn="1"/>
        </p:nvSpPr>
        <p:spPr>
          <a:xfrm>
            <a:off x="5476875" y="6616700"/>
            <a:ext cx="3667125" cy="241300"/>
          </a:xfrm>
          <a:prstGeom prst="rect">
            <a:avLst/>
          </a:prstGeom>
        </p:spPr>
        <p:txBody>
          <a:bodyPr>
            <a:noAutofit/>
          </a:bodyPr>
          <a:lstStyle/>
          <a:p>
            <a:pPr marL="342900" indent="-342900" algn="r">
              <a:lnSpc>
                <a:spcPct val="90000"/>
              </a:lnSpc>
              <a:spcBef>
                <a:spcPct val="20000"/>
              </a:spcBef>
              <a:buFont typeface="Arial" charset="0"/>
              <a:buNone/>
              <a:defRPr/>
            </a:pPr>
            <a:r>
              <a:rPr lang="en-US" sz="1000" dirty="0">
                <a:solidFill>
                  <a:schemeClr val="bg1"/>
                </a:solidFill>
                <a:latin typeface="Arial" pitchFamily="34" charset="0"/>
                <a:cs typeface="Arial" pitchFamily="34" charset="0"/>
              </a:rPr>
              <a:t>eere.energy.gov</a:t>
            </a:r>
          </a:p>
        </p:txBody>
      </p:sp>
    </p:spTree>
  </p:cSld>
  <p:clrMap bg1="lt1" tx1="dk1" bg2="lt2" tx2="dk2" accent1="accent1" accent2="accent2" accent3="accent3" accent4="accent4" accent5="accent5" accent6="accent6" hlink="hlink" folHlink="folHlink"/>
  <p:sldLayoutIdLst>
    <p:sldLayoutId id="2147484123" r:id="rId1"/>
    <p:sldLayoutId id="2147484124" r:id="rId2"/>
    <p:sldLayoutId id="2147484125" r:id="rId3"/>
    <p:sldLayoutId id="2147484126" r:id="rId4"/>
    <p:sldLayoutId id="2147484127" r:id="rId5"/>
    <p:sldLayoutId id="2147484128" r:id="rId6"/>
  </p:sldLayoutIdLst>
  <p:txStyles>
    <p:titleStyle>
      <a:lvl1pPr algn="l" defTabSz="457200" rtl="0" eaLnBrk="1" latinLnBrk="0" hangingPunct="1">
        <a:lnSpc>
          <a:spcPts val="2800"/>
        </a:lnSpc>
        <a:spcBef>
          <a:spcPct val="0"/>
        </a:spcBef>
        <a:buNone/>
        <a:defRPr sz="2600" kern="1200" spc="100">
          <a:solidFill>
            <a:srgbClr val="FFFFFF"/>
          </a:solidFill>
          <a:latin typeface="+mj-lt"/>
          <a:ea typeface="+mj-ea"/>
          <a:cs typeface="+mj-cs"/>
        </a:defRPr>
      </a:lvl1pPr>
    </p:titleStyle>
    <p:bodyStyle>
      <a:lvl1pPr marL="342900" indent="-342900" algn="l" defTabSz="457200" rtl="0" eaLnBrk="1" latinLnBrk="0" hangingPunct="1">
        <a:spcBef>
          <a:spcPts val="600"/>
        </a:spcBef>
        <a:spcAft>
          <a:spcPts val="600"/>
        </a:spcAft>
        <a:buFont typeface="Arial"/>
        <a:buChar char="•"/>
        <a:defRPr sz="2400" kern="1200">
          <a:solidFill>
            <a:srgbClr val="333333"/>
          </a:solidFill>
          <a:latin typeface="+mn-lt"/>
          <a:ea typeface="+mn-ea"/>
          <a:cs typeface="+mn-cs"/>
        </a:defRPr>
      </a:lvl1pPr>
      <a:lvl2pPr marL="742950" indent="-285750" algn="l" defTabSz="457200" rtl="0" eaLnBrk="1" latinLnBrk="0" hangingPunct="1">
        <a:spcBef>
          <a:spcPts val="600"/>
        </a:spcBef>
        <a:spcAft>
          <a:spcPts val="600"/>
        </a:spcAft>
        <a:buFont typeface="Arial"/>
        <a:buChar char="–"/>
        <a:defRPr sz="2000" kern="1200">
          <a:solidFill>
            <a:srgbClr val="333333"/>
          </a:solidFill>
          <a:latin typeface="+mn-lt"/>
          <a:ea typeface="+mn-ea"/>
          <a:cs typeface="+mn-cs"/>
        </a:defRPr>
      </a:lvl2pPr>
      <a:lvl3pPr marL="1143000" indent="-228600" algn="l" defTabSz="457200" rtl="0" eaLnBrk="1" latinLnBrk="0" hangingPunct="1">
        <a:spcBef>
          <a:spcPts val="600"/>
        </a:spcBef>
        <a:spcAft>
          <a:spcPts val="600"/>
        </a:spcAft>
        <a:buFont typeface="Arial"/>
        <a:buChar char="•"/>
        <a:defRPr sz="1800" kern="1200">
          <a:solidFill>
            <a:srgbClr val="333333"/>
          </a:solidFill>
          <a:latin typeface="+mn-lt"/>
          <a:ea typeface="+mn-ea"/>
          <a:cs typeface="+mn-cs"/>
        </a:defRPr>
      </a:lvl3pPr>
      <a:lvl4pPr marL="1600200" indent="-228600" algn="l" defTabSz="457200" rtl="0" eaLnBrk="1" latinLnBrk="0" hangingPunct="1">
        <a:spcBef>
          <a:spcPts val="600"/>
        </a:spcBef>
        <a:spcAft>
          <a:spcPts val="600"/>
        </a:spcAft>
        <a:buFont typeface="Arial"/>
        <a:buChar char="–"/>
        <a:defRPr sz="1800" kern="1200">
          <a:solidFill>
            <a:srgbClr val="333333"/>
          </a:solidFill>
          <a:latin typeface="+mn-lt"/>
          <a:ea typeface="+mn-ea"/>
          <a:cs typeface="+mn-cs"/>
        </a:defRPr>
      </a:lvl4pPr>
      <a:lvl5pPr marL="2057400" indent="-228600" algn="l" defTabSz="457200" rtl="0" eaLnBrk="1" latinLnBrk="0" hangingPunct="1">
        <a:spcBef>
          <a:spcPts val="600"/>
        </a:spcBef>
        <a:spcAft>
          <a:spcPts val="600"/>
        </a:spcAft>
        <a:buFont typeface="Arial"/>
        <a:buChar char="»"/>
        <a:defRPr sz="1800" kern="1200">
          <a:solidFill>
            <a:srgbClr val="333333"/>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ctrTitle"/>
          </p:nvPr>
        </p:nvSpPr>
        <p:spPr>
          <a:xfrm>
            <a:off x="2286000" y="2951014"/>
            <a:ext cx="6858000" cy="1620985"/>
          </a:xfrm>
        </p:spPr>
        <p:txBody>
          <a:bodyPr>
            <a:normAutofit/>
          </a:bodyPr>
          <a:lstStyle/>
          <a:p>
            <a:pPr eaLnBrk="1" hangingPunct="1">
              <a:lnSpc>
                <a:spcPct val="100000"/>
              </a:lnSpc>
              <a:defRPr/>
            </a:pPr>
            <a:r>
              <a:rPr lang="en-US" sz="4000" dirty="0" smtClean="0">
                <a:solidFill>
                  <a:srgbClr val="11007C"/>
                </a:solidFill>
              </a:rPr>
              <a:t>Calculating Envelope</a:t>
            </a:r>
            <a:br>
              <a:rPr lang="en-US" sz="4000" dirty="0" smtClean="0">
                <a:solidFill>
                  <a:srgbClr val="11007C"/>
                </a:solidFill>
              </a:rPr>
            </a:br>
            <a:r>
              <a:rPr lang="en-US" sz="4000" dirty="0" smtClean="0">
                <a:solidFill>
                  <a:srgbClr val="11007C"/>
                </a:solidFill>
              </a:rPr>
              <a:t>Energy Loss</a:t>
            </a:r>
          </a:p>
        </p:txBody>
      </p:sp>
      <p:sp>
        <p:nvSpPr>
          <p:cNvPr id="4099" name="Rectangle 3"/>
          <p:cNvSpPr>
            <a:spLocks noGrp="1" noChangeArrowheads="1"/>
          </p:cNvSpPr>
          <p:nvPr>
            <p:ph type="subTitle" idx="1"/>
          </p:nvPr>
        </p:nvSpPr>
        <p:spPr>
          <a:xfrm>
            <a:off x="2286000" y="2743200"/>
            <a:ext cx="6400800" cy="457200"/>
          </a:xfrm>
        </p:spPr>
        <p:txBody>
          <a:bodyPr/>
          <a:lstStyle/>
          <a:p>
            <a:r>
              <a:rPr lang="en-US" dirty="0" smtClean="0">
                <a:solidFill>
                  <a:schemeClr val="folHlink"/>
                </a:solidFill>
                <a:ea typeface="ＭＳ Ｐゴシック" charset="-128"/>
              </a:rPr>
              <a:t>WEATHERIZATION ENERGY AUDITOR SINGLE FAMILY</a:t>
            </a:r>
          </a:p>
          <a:p>
            <a:pPr eaLnBrk="1" hangingPunct="1"/>
            <a:endParaRPr lang="en-US" dirty="0" smtClean="0">
              <a:solidFill>
                <a:srgbClr val="97999C"/>
              </a:solidFill>
            </a:endParaRPr>
          </a:p>
        </p:txBody>
      </p:sp>
      <p:cxnSp>
        <p:nvCxnSpPr>
          <p:cNvPr id="4100" name="Straight Connector 6"/>
          <p:cNvCxnSpPr>
            <a:cxnSpLocks noChangeShapeType="1"/>
          </p:cNvCxnSpPr>
          <p:nvPr/>
        </p:nvCxnSpPr>
        <p:spPr bwMode="auto">
          <a:xfrm>
            <a:off x="2362200" y="3124200"/>
            <a:ext cx="6324600" cy="1588"/>
          </a:xfrm>
          <a:prstGeom prst="line">
            <a:avLst/>
          </a:prstGeom>
          <a:noFill/>
          <a:ln w="3175">
            <a:solidFill>
              <a:srgbClr val="528FBA"/>
            </a:solidFill>
            <a:round/>
            <a:headEnd/>
            <a:tailEnd/>
          </a:ln>
        </p:spPr>
      </p:cxnSp>
      <p:sp>
        <p:nvSpPr>
          <p:cNvPr id="4101" name="TextBox 8"/>
          <p:cNvSpPr txBox="1">
            <a:spLocks noChangeArrowheads="1"/>
          </p:cNvSpPr>
          <p:nvPr/>
        </p:nvSpPr>
        <p:spPr bwMode="auto">
          <a:xfrm>
            <a:off x="457200" y="6553200"/>
            <a:ext cx="6096000" cy="246221"/>
          </a:xfrm>
          <a:prstGeom prst="rect">
            <a:avLst/>
          </a:prstGeom>
          <a:noFill/>
          <a:ln w="9525">
            <a:noFill/>
            <a:miter lim="800000"/>
            <a:headEnd/>
            <a:tailEnd/>
          </a:ln>
        </p:spPr>
        <p:txBody>
          <a:bodyPr wrap="square">
            <a:spAutoFit/>
          </a:bodyPr>
          <a:lstStyle/>
          <a:p>
            <a:r>
              <a:rPr lang="en-US" sz="1000" dirty="0">
                <a:solidFill>
                  <a:schemeClr val="bg1"/>
                </a:solidFill>
                <a:latin typeface="+mj-lt"/>
              </a:rPr>
              <a:t>WEATHERIZATION ASSISTANCE PROGRAM STANDARDIZED CURRICULUM </a:t>
            </a:r>
            <a:r>
              <a:rPr lang="en-US" sz="1000" dirty="0" smtClean="0">
                <a:solidFill>
                  <a:schemeClr val="bg1"/>
                </a:solidFill>
                <a:latin typeface="+mj-lt"/>
              </a:rPr>
              <a:t>– December  2012</a:t>
            </a:r>
          </a:p>
        </p:txBody>
      </p:sp>
      <p:pic>
        <p:nvPicPr>
          <p:cNvPr id="4102" name="Picture 8" descr="Weatherization Works logo"/>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09600" y="2057400"/>
            <a:ext cx="1565275" cy="2054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457200" y="1752600"/>
            <a:ext cx="8229600" cy="4059238"/>
          </a:xfrm>
        </p:spPr>
        <p:txBody>
          <a:bodyPr/>
          <a:lstStyle/>
          <a:p>
            <a:pPr marL="457200" indent="-285750"/>
            <a:r>
              <a:rPr lang="en-US" b="1" dirty="0" smtClean="0">
                <a:solidFill>
                  <a:schemeClr val="tx1"/>
                </a:solidFill>
                <a:ea typeface="ＭＳ Ｐゴシック" charset="-128"/>
              </a:rPr>
              <a:t>BTU/hr?</a:t>
            </a:r>
            <a:br>
              <a:rPr lang="en-US" b="1" dirty="0" smtClean="0">
                <a:solidFill>
                  <a:schemeClr val="tx1"/>
                </a:solidFill>
                <a:ea typeface="ＭＳ Ｐゴシック" charset="-128"/>
              </a:rPr>
            </a:br>
            <a:r>
              <a:rPr lang="en-US" dirty="0" smtClean="0">
                <a:solidFill>
                  <a:schemeClr val="tx1"/>
                </a:solidFill>
                <a:ea typeface="ＭＳ Ｐゴシック" charset="-128"/>
              </a:rPr>
              <a:t>(96 sq. ft. x 40</a:t>
            </a:r>
            <a:r>
              <a:rPr lang="en-US" dirty="0" smtClean="0">
                <a:latin typeface="Arial" charset="0"/>
              </a:rPr>
              <a:t>°F</a:t>
            </a:r>
            <a:r>
              <a:rPr lang="en-US" dirty="0" smtClean="0">
                <a:solidFill>
                  <a:schemeClr val="tx1"/>
                </a:solidFill>
                <a:ea typeface="ＭＳ Ｐゴシック" charset="-128"/>
              </a:rPr>
              <a:t> x 1 hr)/10 =</a:t>
            </a:r>
            <a:br>
              <a:rPr lang="en-US" dirty="0" smtClean="0">
                <a:solidFill>
                  <a:schemeClr val="tx1"/>
                </a:solidFill>
                <a:ea typeface="ＭＳ Ｐゴシック" charset="-128"/>
              </a:rPr>
            </a:br>
            <a:r>
              <a:rPr lang="en-US" dirty="0" smtClean="0">
                <a:solidFill>
                  <a:schemeClr val="tx1"/>
                </a:solidFill>
                <a:ea typeface="ＭＳ Ｐゴシック" charset="-128"/>
              </a:rPr>
              <a:t/>
            </a:r>
            <a:br>
              <a:rPr lang="en-US" dirty="0" smtClean="0">
                <a:solidFill>
                  <a:schemeClr val="tx1"/>
                </a:solidFill>
                <a:ea typeface="ＭＳ Ｐゴシック" charset="-128"/>
              </a:rPr>
            </a:br>
            <a:r>
              <a:rPr lang="en-US" dirty="0" smtClean="0">
                <a:solidFill>
                  <a:schemeClr val="tx1"/>
                </a:solidFill>
                <a:ea typeface="ＭＳ Ｐゴシック" charset="-128"/>
              </a:rPr>
              <a:t/>
            </a:r>
            <a:br>
              <a:rPr lang="en-US" dirty="0" smtClean="0">
                <a:solidFill>
                  <a:schemeClr val="tx1"/>
                </a:solidFill>
                <a:ea typeface="ＭＳ Ｐゴシック" charset="-128"/>
              </a:rPr>
            </a:br>
            <a:endParaRPr lang="en-US" dirty="0" smtClean="0">
              <a:solidFill>
                <a:schemeClr val="tx1"/>
              </a:solidFill>
              <a:ea typeface="ＭＳ Ｐゴシック" charset="-128"/>
            </a:endParaRPr>
          </a:p>
          <a:p>
            <a:pPr marL="457200" indent="-285750" eaLnBrk="1" hangingPunct="1"/>
            <a:r>
              <a:rPr lang="en-US" b="1" dirty="0" smtClean="0">
                <a:solidFill>
                  <a:schemeClr val="tx1"/>
                </a:solidFill>
                <a:ea typeface="ＭＳ Ｐゴシック" charset="-128"/>
              </a:rPr>
              <a:t>How many BTU per heating season?</a:t>
            </a:r>
            <a:r>
              <a:rPr lang="en-US" dirty="0" smtClean="0">
                <a:solidFill>
                  <a:schemeClr val="tx1"/>
                </a:solidFill>
                <a:ea typeface="ＭＳ Ｐゴシック" charset="-128"/>
              </a:rPr>
              <a:t/>
            </a:r>
            <a:br>
              <a:rPr lang="en-US" dirty="0" smtClean="0">
                <a:solidFill>
                  <a:schemeClr val="tx1"/>
                </a:solidFill>
                <a:ea typeface="ＭＳ Ｐゴシック" charset="-128"/>
              </a:rPr>
            </a:br>
            <a:r>
              <a:rPr lang="en-US" dirty="0" smtClean="0">
                <a:solidFill>
                  <a:schemeClr val="tx1"/>
                </a:solidFill>
                <a:ea typeface="ＭＳ Ｐゴシック" charset="-128"/>
              </a:rPr>
              <a:t>(96 sq. ft. x 7,200 HDD x 24 hrs)/10 =</a:t>
            </a:r>
          </a:p>
        </p:txBody>
      </p:sp>
      <p:sp>
        <p:nvSpPr>
          <p:cNvPr id="2" name="Title 1"/>
          <p:cNvSpPr>
            <a:spLocks noGrp="1"/>
          </p:cNvSpPr>
          <p:nvPr>
            <p:ph type="title"/>
          </p:nvPr>
        </p:nvSpPr>
        <p:spPr>
          <a:xfrm>
            <a:off x="457200" y="0"/>
            <a:ext cx="5105400" cy="914400"/>
          </a:xfrm>
        </p:spPr>
        <p:txBody>
          <a:bodyPr>
            <a:normAutofit/>
          </a:bodyPr>
          <a:lstStyle/>
          <a:p>
            <a:pPr eaLnBrk="1" hangingPunct="1">
              <a:defRPr/>
            </a:pPr>
            <a:r>
              <a:rPr lang="en-US" dirty="0" smtClean="0">
                <a:ea typeface="ＭＳ Ｐゴシック" charset="-128"/>
              </a:rPr>
              <a:t>Wall Section Surface Loss Calculation</a:t>
            </a:r>
          </a:p>
        </p:txBody>
      </p:sp>
      <p:sp>
        <p:nvSpPr>
          <p:cNvPr id="4" name="TextBox 3"/>
          <p:cNvSpPr txBox="1">
            <a:spLocks noChangeArrowheads="1"/>
          </p:cNvSpPr>
          <p:nvPr/>
        </p:nvSpPr>
        <p:spPr bwMode="auto">
          <a:xfrm>
            <a:off x="762000" y="2798763"/>
            <a:ext cx="2590800" cy="461665"/>
          </a:xfrm>
          <a:prstGeom prst="rect">
            <a:avLst/>
          </a:prstGeom>
          <a:noFill/>
          <a:ln w="9525">
            <a:noFill/>
            <a:miter lim="800000"/>
            <a:headEnd/>
            <a:tailEnd/>
          </a:ln>
        </p:spPr>
        <p:txBody>
          <a:bodyPr>
            <a:spAutoFit/>
          </a:bodyPr>
          <a:lstStyle/>
          <a:p>
            <a:r>
              <a:rPr lang="en-US" sz="2400" b="1" dirty="0">
                <a:solidFill>
                  <a:srgbClr val="79CA2D"/>
                </a:solidFill>
                <a:effectLst/>
                <a:latin typeface="Arial" charset="0"/>
                <a:ea typeface="ＭＳ Ｐゴシック" charset="-128"/>
              </a:rPr>
              <a:t>384 </a:t>
            </a:r>
            <a:r>
              <a:rPr lang="en-US" sz="2400" dirty="0">
                <a:solidFill>
                  <a:srgbClr val="79CA2D"/>
                </a:solidFill>
                <a:effectLst/>
                <a:latin typeface="Arial" charset="0"/>
                <a:ea typeface="ＭＳ Ｐゴシック" charset="-128"/>
              </a:rPr>
              <a:t>BTU/hour</a:t>
            </a:r>
            <a:endParaRPr lang="en-US" sz="2400" dirty="0">
              <a:solidFill>
                <a:srgbClr val="79CA2D"/>
              </a:solidFill>
              <a:effectLst/>
              <a:latin typeface="Arial" charset="0"/>
            </a:endParaRPr>
          </a:p>
        </p:txBody>
      </p:sp>
      <p:sp>
        <p:nvSpPr>
          <p:cNvPr id="5" name="TextBox 4"/>
          <p:cNvSpPr txBox="1">
            <a:spLocks noChangeArrowheads="1"/>
          </p:cNvSpPr>
          <p:nvPr/>
        </p:nvSpPr>
        <p:spPr bwMode="auto">
          <a:xfrm>
            <a:off x="762000" y="5029200"/>
            <a:ext cx="6629400" cy="461665"/>
          </a:xfrm>
          <a:prstGeom prst="rect">
            <a:avLst/>
          </a:prstGeom>
          <a:noFill/>
          <a:ln w="9525">
            <a:noFill/>
            <a:miter lim="800000"/>
            <a:headEnd/>
            <a:tailEnd/>
          </a:ln>
        </p:spPr>
        <p:txBody>
          <a:bodyPr>
            <a:spAutoFit/>
          </a:bodyPr>
          <a:lstStyle/>
          <a:p>
            <a:r>
              <a:rPr lang="en-US" sz="2400" b="1" dirty="0">
                <a:solidFill>
                  <a:srgbClr val="79CA2D"/>
                </a:solidFill>
                <a:effectLst/>
                <a:latin typeface="Arial" charset="0"/>
                <a:ea typeface="ＭＳ Ｐゴシック" charset="-128"/>
              </a:rPr>
              <a:t>1,658,880 </a:t>
            </a:r>
            <a:r>
              <a:rPr lang="en-US" sz="2400" dirty="0">
                <a:solidFill>
                  <a:srgbClr val="79CA2D"/>
                </a:solidFill>
                <a:effectLst/>
                <a:latin typeface="Arial" charset="0"/>
                <a:ea typeface="ＭＳ Ｐゴシック" charset="-128"/>
              </a:rPr>
              <a:t>BTU per heating season</a:t>
            </a:r>
            <a:endParaRPr lang="en-US" sz="2400" dirty="0">
              <a:solidFill>
                <a:srgbClr val="79CA2D"/>
              </a:solidFill>
              <a:effectLst/>
              <a:latin typeface="Arial" charset="0"/>
            </a:endParaRPr>
          </a:p>
        </p:txBody>
      </p:sp>
      <p:sp>
        <p:nvSpPr>
          <p:cNvPr id="8" name="Title 5"/>
          <p:cNvSpPr txBox="1">
            <a:spLocks/>
          </p:cNvSpPr>
          <p:nvPr/>
        </p:nvSpPr>
        <p:spPr bwMode="auto">
          <a:xfrm>
            <a:off x="609600" y="895350"/>
            <a:ext cx="6248400" cy="247650"/>
          </a:xfrm>
          <a:prstGeom prst="rect">
            <a:avLst/>
          </a:prstGeom>
          <a:noFill/>
          <a:ln w="9525">
            <a:noFill/>
            <a:miter lim="800000"/>
            <a:headEnd/>
            <a:tailEnd/>
          </a:ln>
        </p:spPr>
        <p:txBody>
          <a:bodyPr lIns="0" tIns="0" rIns="0" bIns="0" anchor="ctr"/>
          <a:lstStyle/>
          <a:p>
            <a:pPr eaLnBrk="0" hangingPunct="0"/>
            <a:r>
              <a:rPr lang="en-US" sz="1200" cap="all" dirty="0" smtClean="0">
                <a:solidFill>
                  <a:schemeClr val="bg1"/>
                </a:solidFill>
                <a:effectLst/>
                <a:latin typeface="Arial" pitchFamily="34" charset="0"/>
                <a:cs typeface="Arial" pitchFamily="34" charset="0"/>
              </a:rPr>
              <a:t>Calculating Envelope energy loss</a:t>
            </a:r>
            <a:endParaRPr lang="en-US" sz="1200" cap="all" dirty="0">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Content Placeholder 3" descr="Photo of home."/>
          <p:cNvPicPr>
            <a:picLocks noGrp="1" noChangeAspect="1"/>
          </p:cNvPicPr>
          <p:nvPr>
            <p:ph idx="1"/>
          </p:nvPr>
        </p:nvPicPr>
        <p:blipFill>
          <a:blip r:embed="rId3" cstate="email"/>
          <a:srcRect/>
          <a:stretch>
            <a:fillRect/>
          </a:stretch>
        </p:blipFill>
        <p:spPr>
          <a:xfrm>
            <a:off x="457200" y="1676400"/>
            <a:ext cx="2819400" cy="2876550"/>
          </a:xfrm>
          <a:solidFill>
            <a:srgbClr val="FFFFFF">
              <a:shade val="85000"/>
            </a:srgbClr>
          </a:solidFill>
          <a:ln w="88900" cap="sq">
            <a:solidFill>
              <a:srgbClr val="FFFFFF"/>
            </a:solidFill>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 name="Title 6"/>
          <p:cNvSpPr>
            <a:spLocks noGrp="1"/>
          </p:cNvSpPr>
          <p:nvPr>
            <p:ph type="title"/>
          </p:nvPr>
        </p:nvSpPr>
        <p:spPr/>
        <p:txBody>
          <a:bodyPr/>
          <a:lstStyle/>
          <a:p>
            <a:pPr eaLnBrk="1" hangingPunct="1">
              <a:defRPr/>
            </a:pPr>
            <a:r>
              <a:rPr lang="en-US" dirty="0" smtClean="0">
                <a:ea typeface="ＭＳ Ｐゴシック" charset="-128"/>
              </a:rPr>
              <a:t>Example: Uninsulated Ranch</a:t>
            </a:r>
          </a:p>
        </p:txBody>
      </p:sp>
      <p:sp>
        <p:nvSpPr>
          <p:cNvPr id="18435" name="TextBox 4"/>
          <p:cNvSpPr txBox="1">
            <a:spLocks noChangeArrowheads="1"/>
          </p:cNvSpPr>
          <p:nvPr/>
        </p:nvSpPr>
        <p:spPr bwMode="auto">
          <a:xfrm>
            <a:off x="3505200" y="1524000"/>
            <a:ext cx="5410200" cy="3600986"/>
          </a:xfrm>
          <a:prstGeom prst="rect">
            <a:avLst/>
          </a:prstGeom>
          <a:noFill/>
          <a:ln w="9525">
            <a:noFill/>
            <a:miter lim="800000"/>
            <a:headEnd/>
            <a:tailEnd/>
          </a:ln>
        </p:spPr>
        <p:txBody>
          <a:bodyPr wrap="square">
            <a:spAutoFit/>
          </a:bodyPr>
          <a:lstStyle/>
          <a:p>
            <a:pPr marL="273050" indent="-273050">
              <a:spcBef>
                <a:spcPts val="600"/>
              </a:spcBef>
              <a:spcAft>
                <a:spcPts val="600"/>
              </a:spcAft>
              <a:buClrTx/>
              <a:buFont typeface="Arial" charset="0"/>
              <a:buChar char="•"/>
            </a:pPr>
            <a:r>
              <a:rPr lang="en-US" sz="2400" dirty="0" smtClean="0">
                <a:effectLst/>
                <a:latin typeface="Arial" charset="0"/>
              </a:rPr>
              <a:t>20 ft. </a:t>
            </a:r>
            <a:r>
              <a:rPr lang="en-US" sz="2400" dirty="0">
                <a:effectLst/>
                <a:latin typeface="Arial" charset="0"/>
              </a:rPr>
              <a:t>x </a:t>
            </a:r>
            <a:r>
              <a:rPr lang="en-US" sz="2400" dirty="0" smtClean="0">
                <a:effectLst/>
                <a:latin typeface="Arial" charset="0"/>
              </a:rPr>
              <a:t>30 ft. </a:t>
            </a:r>
            <a:r>
              <a:rPr lang="en-US" sz="2400" dirty="0">
                <a:effectLst/>
                <a:latin typeface="Arial" charset="0"/>
              </a:rPr>
              <a:t>on </a:t>
            </a:r>
            <a:r>
              <a:rPr lang="en-US" sz="2400" dirty="0" smtClean="0">
                <a:effectLst/>
                <a:latin typeface="Arial" charset="0"/>
              </a:rPr>
              <a:t>slab</a:t>
            </a:r>
            <a:endParaRPr lang="en-US" sz="2400" dirty="0">
              <a:effectLst/>
              <a:latin typeface="Arial" charset="0"/>
            </a:endParaRPr>
          </a:p>
          <a:p>
            <a:pPr marL="273050" indent="-273050">
              <a:spcBef>
                <a:spcPts val="600"/>
              </a:spcBef>
              <a:spcAft>
                <a:spcPts val="600"/>
              </a:spcAft>
              <a:buClrTx/>
              <a:buFont typeface="Arial" charset="0"/>
              <a:buChar char="•"/>
            </a:pPr>
            <a:r>
              <a:rPr lang="en-US" sz="2400" dirty="0" smtClean="0">
                <a:effectLst/>
                <a:latin typeface="Arial" charset="0"/>
              </a:rPr>
              <a:t>8 ft. walls</a:t>
            </a:r>
            <a:endParaRPr lang="en-US" sz="2400" dirty="0">
              <a:effectLst/>
              <a:latin typeface="Arial" charset="0"/>
            </a:endParaRPr>
          </a:p>
          <a:p>
            <a:pPr marL="273050" indent="-273050">
              <a:spcBef>
                <a:spcPts val="600"/>
              </a:spcBef>
              <a:spcAft>
                <a:spcPts val="600"/>
              </a:spcAft>
              <a:buClrTx/>
              <a:buFont typeface="Arial" charset="0"/>
              <a:buChar char="•"/>
            </a:pPr>
            <a:r>
              <a:rPr lang="en-US" sz="2400" dirty="0">
                <a:effectLst/>
                <a:latin typeface="Arial" charset="0"/>
              </a:rPr>
              <a:t>10% wall area is windows </a:t>
            </a:r>
            <a:r>
              <a:rPr lang="en-US" sz="2400" dirty="0" smtClean="0">
                <a:effectLst/>
                <a:latin typeface="Arial" charset="0"/>
              </a:rPr>
              <a:t>and doors</a:t>
            </a:r>
            <a:endParaRPr lang="en-US" sz="2400" dirty="0">
              <a:effectLst/>
              <a:latin typeface="Arial" charset="0"/>
            </a:endParaRPr>
          </a:p>
          <a:p>
            <a:pPr marL="273050" indent="-273050">
              <a:spcBef>
                <a:spcPts val="600"/>
              </a:spcBef>
              <a:spcAft>
                <a:spcPts val="600"/>
              </a:spcAft>
              <a:buClrTx/>
              <a:buFont typeface="Arial" charset="0"/>
              <a:buChar char="•"/>
            </a:pPr>
            <a:r>
              <a:rPr lang="en-US" sz="2400" dirty="0">
                <a:effectLst/>
                <a:latin typeface="Arial" charset="0"/>
              </a:rPr>
              <a:t>7200 </a:t>
            </a:r>
            <a:r>
              <a:rPr lang="en-US" sz="2400" dirty="0" smtClean="0">
                <a:effectLst/>
                <a:latin typeface="Arial" charset="0"/>
              </a:rPr>
              <a:t>HDD</a:t>
            </a:r>
            <a:endParaRPr lang="en-US" sz="2400" dirty="0">
              <a:effectLst/>
              <a:latin typeface="Arial" charset="0"/>
            </a:endParaRPr>
          </a:p>
          <a:p>
            <a:pPr marL="273050" indent="-273050">
              <a:spcBef>
                <a:spcPts val="600"/>
              </a:spcBef>
              <a:spcAft>
                <a:spcPts val="600"/>
              </a:spcAft>
              <a:buClrTx/>
              <a:buFont typeface="Arial" charset="0"/>
              <a:buChar char="•"/>
            </a:pPr>
            <a:r>
              <a:rPr lang="en-US" sz="2400" dirty="0">
                <a:effectLst/>
                <a:latin typeface="Arial" charset="0"/>
              </a:rPr>
              <a:t>70°F inside – 30°F outside = 40° ∆</a:t>
            </a:r>
            <a:r>
              <a:rPr lang="en-US" sz="2400" dirty="0" smtClean="0">
                <a:effectLst/>
                <a:latin typeface="Arial" charset="0"/>
              </a:rPr>
              <a:t>T</a:t>
            </a:r>
            <a:endParaRPr lang="en-US" sz="2400" dirty="0">
              <a:effectLst/>
              <a:latin typeface="Arial" charset="0"/>
            </a:endParaRPr>
          </a:p>
          <a:p>
            <a:pPr marL="273050" indent="-273050">
              <a:spcBef>
                <a:spcPts val="600"/>
              </a:spcBef>
              <a:spcAft>
                <a:spcPts val="600"/>
              </a:spcAft>
              <a:buClrTx/>
              <a:buFont typeface="Arial" charset="0"/>
              <a:buChar char="•"/>
            </a:pPr>
            <a:r>
              <a:rPr lang="en-US" sz="2400" dirty="0">
                <a:effectLst/>
                <a:latin typeface="Arial" charset="0"/>
              </a:rPr>
              <a:t>No insulation in walls and </a:t>
            </a:r>
            <a:r>
              <a:rPr lang="en-US" sz="2400" dirty="0" smtClean="0">
                <a:effectLst/>
                <a:latin typeface="Arial" charset="0"/>
              </a:rPr>
              <a:t>ceiling</a:t>
            </a:r>
            <a:endParaRPr lang="en-US" sz="2400" dirty="0">
              <a:effectLst/>
              <a:latin typeface="Arial" charset="0"/>
            </a:endParaRPr>
          </a:p>
          <a:p>
            <a:pPr marL="273050" indent="-273050">
              <a:spcBef>
                <a:spcPts val="600"/>
              </a:spcBef>
              <a:spcAft>
                <a:spcPts val="600"/>
              </a:spcAft>
              <a:buClrTx/>
              <a:buFont typeface="Arial" charset="0"/>
              <a:buChar char="•"/>
            </a:pPr>
            <a:r>
              <a:rPr lang="en-US" sz="2400" dirty="0">
                <a:effectLst/>
                <a:latin typeface="Arial" charset="0"/>
              </a:rPr>
              <a:t>1.25 a</a:t>
            </a:r>
            <a:r>
              <a:rPr lang="en-US" sz="2400" dirty="0" smtClean="0">
                <a:effectLst/>
                <a:latin typeface="Arial" charset="0"/>
              </a:rPr>
              <a:t>ir change </a:t>
            </a:r>
            <a:r>
              <a:rPr lang="en-US" sz="2400" dirty="0">
                <a:effectLst/>
                <a:latin typeface="Arial" charset="0"/>
              </a:rPr>
              <a:t>per </a:t>
            </a:r>
            <a:r>
              <a:rPr lang="en-US" sz="2400" dirty="0" smtClean="0">
                <a:effectLst/>
                <a:latin typeface="Arial" charset="0"/>
              </a:rPr>
              <a:t>hr </a:t>
            </a:r>
            <a:r>
              <a:rPr lang="en-US" sz="2400" dirty="0">
                <a:effectLst/>
                <a:latin typeface="Arial" charset="0"/>
              </a:rPr>
              <a:t>(AC/H</a:t>
            </a:r>
            <a:r>
              <a:rPr lang="en-US" sz="2400" dirty="0" smtClean="0">
                <a:effectLst/>
                <a:latin typeface="Arial" charset="0"/>
              </a:rPr>
              <a:t>)</a:t>
            </a:r>
            <a:endParaRPr lang="en-US" sz="2400" dirty="0">
              <a:effectLst/>
              <a:latin typeface="Arial" charset="0"/>
            </a:endParaRPr>
          </a:p>
        </p:txBody>
      </p:sp>
      <p:sp>
        <p:nvSpPr>
          <p:cNvPr id="18438" name="TextBox 8"/>
          <p:cNvSpPr txBox="1">
            <a:spLocks noChangeArrowheads="1"/>
          </p:cNvSpPr>
          <p:nvPr/>
        </p:nvSpPr>
        <p:spPr bwMode="auto">
          <a:xfrm>
            <a:off x="381000" y="4648200"/>
            <a:ext cx="3657600" cy="230832"/>
          </a:xfrm>
          <a:prstGeom prst="rect">
            <a:avLst/>
          </a:prstGeom>
          <a:noFill/>
          <a:ln w="9525">
            <a:noFill/>
            <a:miter lim="800000"/>
            <a:headEnd/>
            <a:tailEnd/>
          </a:ln>
        </p:spPr>
        <p:txBody>
          <a:bodyPr>
            <a:spAutoFit/>
          </a:bodyPr>
          <a:lstStyle/>
          <a:p>
            <a:r>
              <a:rPr lang="en-US" sz="900" i="1" dirty="0">
                <a:solidFill>
                  <a:schemeClr val="bg1">
                    <a:lumMod val="50000"/>
                  </a:schemeClr>
                </a:solidFill>
                <a:effectLst/>
                <a:latin typeface="Arial" charset="0"/>
              </a:rPr>
              <a:t>Photo courtesy of t</a:t>
            </a:r>
            <a:r>
              <a:rPr lang="en-US" sz="900" i="1" dirty="0" smtClean="0">
                <a:solidFill>
                  <a:schemeClr val="bg1">
                    <a:lumMod val="50000"/>
                  </a:schemeClr>
                </a:solidFill>
                <a:effectLst/>
                <a:latin typeface="Arial" charset="0"/>
              </a:rPr>
              <a:t>he U.S</a:t>
            </a:r>
            <a:r>
              <a:rPr lang="en-US" sz="900" i="1" dirty="0">
                <a:solidFill>
                  <a:schemeClr val="bg1">
                    <a:lumMod val="50000"/>
                  </a:schemeClr>
                </a:solidFill>
                <a:effectLst/>
                <a:latin typeface="Arial" charset="0"/>
              </a:rPr>
              <a:t>. Department of Energy</a:t>
            </a:r>
          </a:p>
        </p:txBody>
      </p:sp>
      <p:sp>
        <p:nvSpPr>
          <p:cNvPr id="9" name="Title 5"/>
          <p:cNvSpPr txBox="1">
            <a:spLocks/>
          </p:cNvSpPr>
          <p:nvPr/>
        </p:nvSpPr>
        <p:spPr bwMode="auto">
          <a:xfrm>
            <a:off x="609600" y="895350"/>
            <a:ext cx="6248400" cy="247650"/>
          </a:xfrm>
          <a:prstGeom prst="rect">
            <a:avLst/>
          </a:prstGeom>
          <a:noFill/>
          <a:ln w="9525">
            <a:noFill/>
            <a:miter lim="800000"/>
            <a:headEnd/>
            <a:tailEnd/>
          </a:ln>
        </p:spPr>
        <p:txBody>
          <a:bodyPr lIns="0" tIns="0" rIns="0" bIns="0" anchor="ctr"/>
          <a:lstStyle/>
          <a:p>
            <a:pPr eaLnBrk="0" hangingPunct="0"/>
            <a:r>
              <a:rPr lang="en-US" sz="1200" cap="all" dirty="0" smtClean="0">
                <a:solidFill>
                  <a:schemeClr val="bg1"/>
                </a:solidFill>
                <a:effectLst/>
                <a:latin typeface="Arial" pitchFamily="34" charset="0"/>
                <a:cs typeface="Arial" pitchFamily="34" charset="0"/>
              </a:rPr>
              <a:t>Calculating Envelope energy loss</a:t>
            </a:r>
            <a:endParaRPr lang="en-US" sz="1200" cap="all" dirty="0">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5461000" cy="901700"/>
          </a:xfrm>
        </p:spPr>
        <p:txBody>
          <a:bodyPr/>
          <a:lstStyle/>
          <a:p>
            <a:pPr eaLnBrk="1" hangingPunct="1">
              <a:defRPr/>
            </a:pPr>
            <a:r>
              <a:rPr lang="en-US" dirty="0" smtClean="0">
                <a:ea typeface="ＭＳ Ｐゴシック" charset="-128"/>
              </a:rPr>
              <a:t>Calculating Area</a:t>
            </a:r>
          </a:p>
        </p:txBody>
      </p:sp>
      <p:sp>
        <p:nvSpPr>
          <p:cNvPr id="19459" name="TextBox 10"/>
          <p:cNvSpPr txBox="1">
            <a:spLocks noChangeArrowheads="1"/>
          </p:cNvSpPr>
          <p:nvPr/>
        </p:nvSpPr>
        <p:spPr bwMode="auto">
          <a:xfrm>
            <a:off x="3460750" y="5943600"/>
            <a:ext cx="838691" cy="446276"/>
          </a:xfrm>
          <a:prstGeom prst="rect">
            <a:avLst/>
          </a:prstGeom>
          <a:noFill/>
          <a:ln w="9525">
            <a:noFill/>
            <a:miter lim="800000"/>
            <a:headEnd/>
            <a:tailEnd/>
          </a:ln>
        </p:spPr>
        <p:txBody>
          <a:bodyPr wrap="none">
            <a:spAutoFit/>
          </a:bodyPr>
          <a:lstStyle/>
          <a:p>
            <a:r>
              <a:rPr lang="en-US" sz="2300" dirty="0" smtClean="0">
                <a:solidFill>
                  <a:srgbClr val="404040"/>
                </a:solidFill>
                <a:effectLst/>
                <a:latin typeface="Arial" charset="0"/>
              </a:rPr>
              <a:t>30 ft.</a:t>
            </a:r>
            <a:endParaRPr lang="en-US" sz="2300" dirty="0">
              <a:solidFill>
                <a:srgbClr val="404040"/>
              </a:solidFill>
              <a:effectLst/>
              <a:latin typeface="Arial" charset="0"/>
            </a:endParaRPr>
          </a:p>
        </p:txBody>
      </p:sp>
      <p:sp>
        <p:nvSpPr>
          <p:cNvPr id="17" name="TextBox 16"/>
          <p:cNvSpPr txBox="1"/>
          <p:nvPr/>
        </p:nvSpPr>
        <p:spPr>
          <a:xfrm>
            <a:off x="457200" y="1371600"/>
            <a:ext cx="8229600" cy="2400657"/>
          </a:xfrm>
          <a:prstGeom prst="rect">
            <a:avLst/>
          </a:prstGeom>
          <a:noFill/>
        </p:spPr>
        <p:txBody>
          <a:bodyPr wrap="square">
            <a:spAutoFit/>
          </a:bodyPr>
          <a:lstStyle/>
          <a:p>
            <a:pPr>
              <a:spcBef>
                <a:spcPts val="600"/>
              </a:spcBef>
              <a:spcAft>
                <a:spcPts val="600"/>
              </a:spcAft>
              <a:defRPr/>
            </a:pPr>
            <a:r>
              <a:rPr lang="en-US" sz="2200" b="1" dirty="0">
                <a:effectLst/>
                <a:latin typeface="Arial" charset="0"/>
              </a:rPr>
              <a:t>Rough wall area </a:t>
            </a:r>
            <a:r>
              <a:rPr lang="en-US" sz="2200" dirty="0">
                <a:effectLst/>
                <a:latin typeface="Arial" charset="0"/>
              </a:rPr>
              <a:t>= 2 x (240 + 160) = 800 sq. ft.</a:t>
            </a:r>
          </a:p>
          <a:p>
            <a:pPr>
              <a:spcBef>
                <a:spcPts val="600"/>
              </a:spcBef>
              <a:spcAft>
                <a:spcPts val="600"/>
              </a:spcAft>
              <a:defRPr/>
            </a:pPr>
            <a:r>
              <a:rPr lang="en-US" sz="2200" b="1" dirty="0">
                <a:effectLst/>
                <a:latin typeface="Arial" charset="0"/>
              </a:rPr>
              <a:t>Windows and Doors </a:t>
            </a:r>
            <a:r>
              <a:rPr lang="en-US" sz="2200" dirty="0">
                <a:effectLst/>
                <a:latin typeface="Arial" charset="0"/>
              </a:rPr>
              <a:t>= 10% of wall area = 80 sq. ft.</a:t>
            </a:r>
          </a:p>
          <a:p>
            <a:pPr>
              <a:spcBef>
                <a:spcPts val="600"/>
              </a:spcBef>
              <a:spcAft>
                <a:spcPts val="600"/>
              </a:spcAft>
              <a:defRPr/>
            </a:pPr>
            <a:r>
              <a:rPr lang="en-US" sz="2200" b="1" dirty="0">
                <a:effectLst/>
                <a:latin typeface="Arial" charset="0"/>
              </a:rPr>
              <a:t>Walls </a:t>
            </a:r>
            <a:r>
              <a:rPr lang="en-US" sz="2200" dirty="0">
                <a:effectLst/>
                <a:latin typeface="Arial" charset="0"/>
              </a:rPr>
              <a:t>= 800 - 80 = 720 sq. ft.</a:t>
            </a:r>
          </a:p>
          <a:p>
            <a:pPr>
              <a:spcBef>
                <a:spcPts val="600"/>
              </a:spcBef>
              <a:spcAft>
                <a:spcPts val="600"/>
              </a:spcAft>
              <a:defRPr/>
            </a:pPr>
            <a:r>
              <a:rPr lang="en-US" sz="2200" b="1" dirty="0">
                <a:effectLst/>
                <a:latin typeface="Arial" charset="0"/>
              </a:rPr>
              <a:t>Ceiling </a:t>
            </a:r>
            <a:r>
              <a:rPr lang="en-US" sz="2200" dirty="0">
                <a:effectLst/>
                <a:latin typeface="Arial" charset="0"/>
              </a:rPr>
              <a:t>= 20 x 30 = 600  sq. ft.</a:t>
            </a:r>
          </a:p>
          <a:p>
            <a:pPr>
              <a:spcBef>
                <a:spcPts val="600"/>
              </a:spcBef>
              <a:spcAft>
                <a:spcPts val="600"/>
              </a:spcAft>
              <a:defRPr/>
            </a:pPr>
            <a:endParaRPr lang="en-US" sz="2200" dirty="0">
              <a:effectLst>
                <a:outerShdw blurRad="38100" dist="38100" dir="2700000" algn="tl">
                  <a:srgbClr val="C0C0C0"/>
                </a:outerShdw>
              </a:effectLst>
              <a:latin typeface="Arial" charset="0"/>
            </a:endParaRPr>
          </a:p>
        </p:txBody>
      </p:sp>
      <p:pic>
        <p:nvPicPr>
          <p:cNvPr id="19462" name="Picture 19" descr="3-D cube diagram illustrating envelope energy loss."/>
          <p:cNvPicPr>
            <a:picLocks noChangeAspect="1"/>
          </p:cNvPicPr>
          <p:nvPr/>
        </p:nvPicPr>
        <p:blipFill>
          <a:blip r:embed="rId3"/>
          <a:srcRect/>
          <a:stretch>
            <a:fillRect/>
          </a:stretch>
        </p:blipFill>
        <p:spPr bwMode="auto">
          <a:xfrm>
            <a:off x="1784350" y="3200400"/>
            <a:ext cx="4897438" cy="2725738"/>
          </a:xfrm>
          <a:prstGeom prst="rect">
            <a:avLst/>
          </a:prstGeom>
          <a:noFill/>
          <a:ln w="9525">
            <a:noFill/>
            <a:miter lim="800000"/>
            <a:headEnd/>
            <a:tailEnd/>
          </a:ln>
        </p:spPr>
      </p:pic>
      <p:sp>
        <p:nvSpPr>
          <p:cNvPr id="21" name="TextBox 20"/>
          <p:cNvSpPr txBox="1">
            <a:spLocks noChangeArrowheads="1"/>
          </p:cNvSpPr>
          <p:nvPr/>
        </p:nvSpPr>
        <p:spPr bwMode="auto">
          <a:xfrm>
            <a:off x="2971800" y="3590925"/>
            <a:ext cx="3581400" cy="461665"/>
          </a:xfrm>
          <a:prstGeom prst="rect">
            <a:avLst/>
          </a:prstGeom>
          <a:noFill/>
          <a:ln w="9525">
            <a:noFill/>
            <a:miter lim="800000"/>
            <a:headEnd/>
            <a:tailEnd/>
          </a:ln>
        </p:spPr>
        <p:txBody>
          <a:bodyPr wrap="square">
            <a:spAutoFit/>
          </a:bodyPr>
          <a:lstStyle/>
          <a:p>
            <a:r>
              <a:rPr lang="en-US" sz="2400" dirty="0" smtClean="0">
                <a:solidFill>
                  <a:schemeClr val="bg1"/>
                </a:solidFill>
                <a:effectLst/>
                <a:latin typeface="Arial" charset="0"/>
              </a:rPr>
              <a:t>20 ft. </a:t>
            </a:r>
            <a:r>
              <a:rPr lang="en-US" sz="2400" dirty="0">
                <a:solidFill>
                  <a:schemeClr val="bg1"/>
                </a:solidFill>
                <a:effectLst/>
                <a:latin typeface="Arial" charset="0"/>
              </a:rPr>
              <a:t>x </a:t>
            </a:r>
            <a:r>
              <a:rPr lang="en-US" sz="2400" dirty="0" smtClean="0">
                <a:solidFill>
                  <a:schemeClr val="bg1"/>
                </a:solidFill>
                <a:effectLst/>
                <a:latin typeface="Arial" charset="0"/>
              </a:rPr>
              <a:t>30 ft. </a:t>
            </a:r>
            <a:r>
              <a:rPr lang="en-US" sz="2400" dirty="0">
                <a:solidFill>
                  <a:schemeClr val="bg1"/>
                </a:solidFill>
                <a:effectLst/>
                <a:latin typeface="Arial" charset="0"/>
              </a:rPr>
              <a:t>= </a:t>
            </a:r>
            <a:r>
              <a:rPr lang="en-US" sz="2400" dirty="0" smtClean="0">
                <a:solidFill>
                  <a:schemeClr val="bg1"/>
                </a:solidFill>
                <a:effectLst/>
                <a:latin typeface="Arial" charset="0"/>
              </a:rPr>
              <a:t>600 ft. </a:t>
            </a:r>
            <a:endParaRPr lang="en-US" sz="2400" dirty="0">
              <a:solidFill>
                <a:schemeClr val="bg1"/>
              </a:solidFill>
              <a:effectLst/>
              <a:latin typeface="Arial" charset="0"/>
            </a:endParaRPr>
          </a:p>
        </p:txBody>
      </p:sp>
      <p:sp>
        <p:nvSpPr>
          <p:cNvPr id="22" name="TextBox 21"/>
          <p:cNvSpPr txBox="1">
            <a:spLocks noChangeArrowheads="1"/>
          </p:cNvSpPr>
          <p:nvPr/>
        </p:nvSpPr>
        <p:spPr bwMode="auto">
          <a:xfrm>
            <a:off x="2393950" y="4795838"/>
            <a:ext cx="2940050" cy="461665"/>
          </a:xfrm>
          <a:prstGeom prst="rect">
            <a:avLst/>
          </a:prstGeom>
          <a:noFill/>
          <a:ln w="9525">
            <a:noFill/>
            <a:miter lim="800000"/>
            <a:headEnd/>
            <a:tailEnd/>
          </a:ln>
        </p:spPr>
        <p:txBody>
          <a:bodyPr wrap="square">
            <a:spAutoFit/>
          </a:bodyPr>
          <a:lstStyle/>
          <a:p>
            <a:pPr algn="ctr"/>
            <a:r>
              <a:rPr lang="en-US" sz="2400" dirty="0" smtClean="0">
                <a:solidFill>
                  <a:schemeClr val="bg1"/>
                </a:solidFill>
                <a:effectLst/>
                <a:latin typeface="Arial" charset="0"/>
              </a:rPr>
              <a:t>30 ft. </a:t>
            </a:r>
            <a:r>
              <a:rPr lang="en-US" sz="2400" dirty="0">
                <a:solidFill>
                  <a:schemeClr val="bg1"/>
                </a:solidFill>
                <a:effectLst/>
                <a:latin typeface="Arial" charset="0"/>
              </a:rPr>
              <a:t>x </a:t>
            </a:r>
            <a:r>
              <a:rPr lang="en-US" sz="2400" dirty="0" smtClean="0">
                <a:solidFill>
                  <a:schemeClr val="bg1"/>
                </a:solidFill>
                <a:effectLst/>
                <a:latin typeface="Arial" charset="0"/>
              </a:rPr>
              <a:t>8 ft. </a:t>
            </a:r>
            <a:r>
              <a:rPr lang="en-US" sz="2400" dirty="0">
                <a:solidFill>
                  <a:schemeClr val="bg1"/>
                </a:solidFill>
                <a:effectLst/>
                <a:latin typeface="Arial" charset="0"/>
              </a:rPr>
              <a:t>= </a:t>
            </a:r>
            <a:r>
              <a:rPr lang="en-US" sz="2400" dirty="0" smtClean="0">
                <a:solidFill>
                  <a:schemeClr val="bg1"/>
                </a:solidFill>
                <a:effectLst/>
                <a:latin typeface="Arial" charset="0"/>
              </a:rPr>
              <a:t>240 ft.</a:t>
            </a:r>
            <a:endParaRPr lang="en-US" sz="2400" dirty="0">
              <a:solidFill>
                <a:schemeClr val="bg1"/>
              </a:solidFill>
              <a:effectLst/>
              <a:latin typeface="Arial" charset="0"/>
            </a:endParaRPr>
          </a:p>
        </p:txBody>
      </p:sp>
      <p:cxnSp>
        <p:nvCxnSpPr>
          <p:cNvPr id="31755" name="Straight Arrow Connector 5"/>
          <p:cNvCxnSpPr>
            <a:cxnSpLocks noChangeShapeType="1"/>
          </p:cNvCxnSpPr>
          <p:nvPr/>
        </p:nvCxnSpPr>
        <p:spPr bwMode="auto">
          <a:xfrm>
            <a:off x="1860550" y="5943600"/>
            <a:ext cx="3657600" cy="1588"/>
          </a:xfrm>
          <a:prstGeom prst="straightConnector1">
            <a:avLst/>
          </a:prstGeom>
          <a:noFill/>
          <a:ln w="9525">
            <a:solidFill>
              <a:schemeClr val="bg2">
                <a:lumMod val="50000"/>
              </a:schemeClr>
            </a:solidFill>
            <a:round/>
            <a:headEnd type="arrow" w="med" len="med"/>
            <a:tailEnd type="arrow" w="med" len="med"/>
          </a:ln>
        </p:spPr>
      </p:cxnSp>
      <p:cxnSp>
        <p:nvCxnSpPr>
          <p:cNvPr id="31756" name="Straight Arrow Connector 7"/>
          <p:cNvCxnSpPr>
            <a:cxnSpLocks noChangeShapeType="1"/>
          </p:cNvCxnSpPr>
          <p:nvPr/>
        </p:nvCxnSpPr>
        <p:spPr bwMode="auto">
          <a:xfrm flipV="1">
            <a:off x="5592763" y="4800600"/>
            <a:ext cx="1144587" cy="1143000"/>
          </a:xfrm>
          <a:prstGeom prst="straightConnector1">
            <a:avLst/>
          </a:prstGeom>
          <a:noFill/>
          <a:ln w="9525">
            <a:solidFill>
              <a:schemeClr val="bg2">
                <a:lumMod val="50000"/>
              </a:schemeClr>
            </a:solidFill>
            <a:round/>
            <a:headEnd type="arrow" w="med" len="med"/>
            <a:tailEnd type="arrow" w="med" len="med"/>
          </a:ln>
        </p:spPr>
      </p:cxnSp>
      <p:sp>
        <p:nvSpPr>
          <p:cNvPr id="19467" name="TextBox 11"/>
          <p:cNvSpPr txBox="1">
            <a:spLocks noChangeArrowheads="1"/>
          </p:cNvSpPr>
          <p:nvPr/>
        </p:nvSpPr>
        <p:spPr bwMode="auto">
          <a:xfrm rot="-2899812">
            <a:off x="5908291" y="5246042"/>
            <a:ext cx="867545" cy="461665"/>
          </a:xfrm>
          <a:prstGeom prst="rect">
            <a:avLst/>
          </a:prstGeom>
          <a:noFill/>
          <a:ln w="9525">
            <a:noFill/>
            <a:miter lim="800000"/>
            <a:headEnd/>
            <a:tailEnd/>
          </a:ln>
        </p:spPr>
        <p:txBody>
          <a:bodyPr wrap="none">
            <a:spAutoFit/>
          </a:bodyPr>
          <a:lstStyle/>
          <a:p>
            <a:r>
              <a:rPr lang="en-US" sz="2400" dirty="0" smtClean="0">
                <a:solidFill>
                  <a:srgbClr val="404040"/>
                </a:solidFill>
                <a:effectLst/>
                <a:latin typeface="Arial" charset="0"/>
              </a:rPr>
              <a:t>20 ft.</a:t>
            </a:r>
            <a:endParaRPr lang="en-US" sz="2400" dirty="0">
              <a:solidFill>
                <a:srgbClr val="404040"/>
              </a:solidFill>
              <a:effectLst/>
              <a:latin typeface="Arial" charset="0"/>
            </a:endParaRPr>
          </a:p>
        </p:txBody>
      </p:sp>
      <p:cxnSp>
        <p:nvCxnSpPr>
          <p:cNvPr id="31757" name="Straight Arrow Connector 9"/>
          <p:cNvCxnSpPr>
            <a:cxnSpLocks noChangeShapeType="1"/>
          </p:cNvCxnSpPr>
          <p:nvPr/>
        </p:nvCxnSpPr>
        <p:spPr bwMode="auto">
          <a:xfrm rot="5400000">
            <a:off x="946944" y="5106194"/>
            <a:ext cx="1524000" cy="1588"/>
          </a:xfrm>
          <a:prstGeom prst="straightConnector1">
            <a:avLst/>
          </a:prstGeom>
          <a:noFill/>
          <a:ln w="9525">
            <a:solidFill>
              <a:schemeClr val="bg2">
                <a:lumMod val="50000"/>
              </a:schemeClr>
            </a:solidFill>
            <a:round/>
            <a:headEnd type="arrow" w="med" len="med"/>
            <a:tailEnd type="arrow" w="med" len="med"/>
          </a:ln>
        </p:spPr>
      </p:cxnSp>
      <p:sp>
        <p:nvSpPr>
          <p:cNvPr id="19469" name="TextBox 12"/>
          <p:cNvSpPr txBox="1">
            <a:spLocks noChangeArrowheads="1"/>
          </p:cNvSpPr>
          <p:nvPr/>
        </p:nvSpPr>
        <p:spPr bwMode="auto">
          <a:xfrm>
            <a:off x="1295400" y="4872038"/>
            <a:ext cx="696024" cy="461665"/>
          </a:xfrm>
          <a:prstGeom prst="rect">
            <a:avLst/>
          </a:prstGeom>
          <a:noFill/>
          <a:ln w="9525">
            <a:noFill/>
            <a:miter lim="800000"/>
            <a:headEnd/>
            <a:tailEnd/>
          </a:ln>
        </p:spPr>
        <p:txBody>
          <a:bodyPr wrap="none">
            <a:spAutoFit/>
          </a:bodyPr>
          <a:lstStyle/>
          <a:p>
            <a:r>
              <a:rPr lang="en-US" sz="2400" dirty="0" smtClean="0">
                <a:solidFill>
                  <a:srgbClr val="404040"/>
                </a:solidFill>
                <a:effectLst/>
                <a:latin typeface="Arial" charset="0"/>
              </a:rPr>
              <a:t>8 ft.</a:t>
            </a:r>
            <a:endParaRPr lang="en-US" sz="2400" dirty="0">
              <a:solidFill>
                <a:srgbClr val="404040"/>
              </a:solidFill>
              <a:effectLst/>
              <a:latin typeface="Arial" charset="0"/>
            </a:endParaRPr>
          </a:p>
        </p:txBody>
      </p:sp>
      <p:grpSp>
        <p:nvGrpSpPr>
          <p:cNvPr id="3" name="Group 19"/>
          <p:cNvGrpSpPr>
            <a:grpSpLocks/>
          </p:cNvGrpSpPr>
          <p:nvPr/>
        </p:nvGrpSpPr>
        <p:grpSpPr bwMode="auto">
          <a:xfrm>
            <a:off x="6165056" y="4014472"/>
            <a:ext cx="2954337" cy="457200"/>
            <a:chOff x="6178505" y="3957638"/>
            <a:chExt cx="2438400" cy="457200"/>
          </a:xfrm>
        </p:grpSpPr>
        <p:sp>
          <p:nvSpPr>
            <p:cNvPr id="29" name="Rectangular Callout 28"/>
            <p:cNvSpPr/>
            <p:nvPr/>
          </p:nvSpPr>
          <p:spPr bwMode="auto">
            <a:xfrm>
              <a:off x="6178505" y="3957638"/>
              <a:ext cx="2438400" cy="457200"/>
            </a:xfrm>
            <a:prstGeom prst="wedgeRectCallout">
              <a:avLst>
                <a:gd name="adj1" fmla="val -68229"/>
                <a:gd name="adj2" fmla="val 45139"/>
              </a:avLst>
            </a:prstGeom>
            <a:solidFill>
              <a:schemeClr val="bg1"/>
            </a:solidFill>
            <a:ln w="3175" cap="flat" cmpd="sng" algn="ctr">
              <a:solidFill>
                <a:schemeClr val="bg1">
                  <a:lumMod val="65000"/>
                </a:schemeClr>
              </a:solidFill>
              <a:prstDash val="solid"/>
              <a:round/>
              <a:headEnd type="none" w="med" len="med"/>
              <a:tailEnd type="none" w="med" len="med"/>
            </a:ln>
            <a:effectLst/>
          </p:spPr>
          <p:txBody>
            <a:bodyPr/>
            <a:lstStyle/>
            <a:p>
              <a:pPr algn="ctr">
                <a:spcBef>
                  <a:spcPct val="0"/>
                </a:spcBef>
                <a:buClrTx/>
                <a:buFontTx/>
                <a:buNone/>
                <a:defRPr/>
              </a:pPr>
              <a:endParaRPr lang="en-US" sz="2800" b="1" dirty="0">
                <a:effectLst/>
                <a:latin typeface="Arial" pitchFamily="-108" charset="0"/>
                <a:ea typeface="Arial" pitchFamily="-107" charset="0"/>
                <a:cs typeface="Arial" pitchFamily="-107" charset="0"/>
              </a:endParaRPr>
            </a:p>
          </p:txBody>
        </p:sp>
        <p:sp>
          <p:nvSpPr>
            <p:cNvPr id="19473" name="TextBox 22"/>
            <p:cNvSpPr txBox="1">
              <a:spLocks noChangeArrowheads="1"/>
            </p:cNvSpPr>
            <p:nvPr/>
          </p:nvSpPr>
          <p:spPr bwMode="auto">
            <a:xfrm>
              <a:off x="6351023" y="3957638"/>
              <a:ext cx="2097514" cy="400110"/>
            </a:xfrm>
            <a:prstGeom prst="rect">
              <a:avLst/>
            </a:prstGeom>
            <a:noFill/>
            <a:ln w="9525">
              <a:noFill/>
              <a:miter lim="800000"/>
              <a:headEnd/>
              <a:tailEnd/>
            </a:ln>
          </p:spPr>
          <p:txBody>
            <a:bodyPr wrap="square">
              <a:spAutoFit/>
            </a:bodyPr>
            <a:lstStyle/>
            <a:p>
              <a:r>
                <a:rPr lang="en-US" sz="2000" dirty="0" smtClean="0">
                  <a:solidFill>
                    <a:srgbClr val="528FBA"/>
                  </a:solidFill>
                  <a:effectLst/>
                  <a:latin typeface="Arial" charset="0"/>
                </a:rPr>
                <a:t>20 ft. </a:t>
              </a:r>
              <a:r>
                <a:rPr lang="en-US" sz="2000" dirty="0">
                  <a:solidFill>
                    <a:srgbClr val="528FBA"/>
                  </a:solidFill>
                  <a:effectLst/>
                  <a:latin typeface="Arial" charset="0"/>
                </a:rPr>
                <a:t>x </a:t>
              </a:r>
              <a:r>
                <a:rPr lang="en-US" sz="2000" dirty="0" smtClean="0">
                  <a:solidFill>
                    <a:srgbClr val="528FBA"/>
                  </a:solidFill>
                  <a:effectLst/>
                  <a:latin typeface="Arial" charset="0"/>
                </a:rPr>
                <a:t>8 ft. </a:t>
              </a:r>
              <a:r>
                <a:rPr lang="en-US" sz="2000" dirty="0">
                  <a:solidFill>
                    <a:srgbClr val="528FBA"/>
                  </a:solidFill>
                  <a:effectLst/>
                  <a:latin typeface="Arial" charset="0"/>
                </a:rPr>
                <a:t>= </a:t>
              </a:r>
              <a:r>
                <a:rPr lang="en-US" sz="2000" dirty="0" smtClean="0">
                  <a:solidFill>
                    <a:srgbClr val="528FBA"/>
                  </a:solidFill>
                  <a:effectLst/>
                  <a:latin typeface="Arial" charset="0"/>
                </a:rPr>
                <a:t>160 ft.</a:t>
              </a:r>
              <a:endParaRPr lang="en-US" sz="2000" dirty="0">
                <a:solidFill>
                  <a:srgbClr val="528FBA"/>
                </a:solidFill>
                <a:effectLst/>
                <a:latin typeface="Arial" charset="0"/>
              </a:endParaRPr>
            </a:p>
          </p:txBody>
        </p:sp>
      </p:grpSp>
      <p:sp>
        <p:nvSpPr>
          <p:cNvPr id="18" name="Title 5"/>
          <p:cNvSpPr txBox="1">
            <a:spLocks/>
          </p:cNvSpPr>
          <p:nvPr/>
        </p:nvSpPr>
        <p:spPr bwMode="auto">
          <a:xfrm>
            <a:off x="533400" y="895350"/>
            <a:ext cx="6248400" cy="247650"/>
          </a:xfrm>
          <a:prstGeom prst="rect">
            <a:avLst/>
          </a:prstGeom>
          <a:noFill/>
          <a:ln w="9525">
            <a:noFill/>
            <a:miter lim="800000"/>
            <a:headEnd/>
            <a:tailEnd/>
          </a:ln>
        </p:spPr>
        <p:txBody>
          <a:bodyPr lIns="0" tIns="0" rIns="0" bIns="0" anchor="ctr"/>
          <a:lstStyle/>
          <a:p>
            <a:pPr eaLnBrk="0" hangingPunct="0"/>
            <a:r>
              <a:rPr lang="en-US" sz="1200" cap="all" dirty="0" smtClean="0">
                <a:solidFill>
                  <a:schemeClr val="bg1"/>
                </a:solidFill>
                <a:effectLst/>
                <a:latin typeface="Arial" pitchFamily="34" charset="0"/>
                <a:cs typeface="Arial" pitchFamily="34" charset="0"/>
              </a:rPr>
              <a:t>Calculating Envelope energy loss</a:t>
            </a:r>
            <a:endParaRPr lang="en-US" sz="1200" cap="all" dirty="0">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build="p"/>
      <p:bldP spid="21" grpId="0"/>
      <p:bldP spid="2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ea typeface="ＭＳ Ｐゴシック" charset="-128"/>
              </a:rPr>
              <a:t>Calculating Volume</a:t>
            </a:r>
          </a:p>
        </p:txBody>
      </p:sp>
      <p:sp>
        <p:nvSpPr>
          <p:cNvPr id="20483" name="TextBox 13"/>
          <p:cNvSpPr txBox="1">
            <a:spLocks noChangeArrowheads="1"/>
          </p:cNvSpPr>
          <p:nvPr/>
        </p:nvSpPr>
        <p:spPr bwMode="auto">
          <a:xfrm>
            <a:off x="533400" y="1371600"/>
            <a:ext cx="5970588" cy="492443"/>
          </a:xfrm>
          <a:prstGeom prst="rect">
            <a:avLst/>
          </a:prstGeom>
          <a:noFill/>
          <a:ln w="9525">
            <a:noFill/>
            <a:miter lim="800000"/>
            <a:headEnd/>
            <a:tailEnd/>
          </a:ln>
        </p:spPr>
        <p:txBody>
          <a:bodyPr wrap="square">
            <a:spAutoFit/>
          </a:bodyPr>
          <a:lstStyle/>
          <a:p>
            <a:r>
              <a:rPr lang="en-US" sz="2600" dirty="0" smtClean="0">
                <a:solidFill>
                  <a:srgbClr val="11007C"/>
                </a:solidFill>
                <a:effectLst/>
                <a:latin typeface="Arial" charset="0"/>
                <a:ea typeface="ＭＳ Ｐゴシック" charset="-128"/>
              </a:rPr>
              <a:t>Volume</a:t>
            </a:r>
            <a:endParaRPr lang="en-US" sz="2600" dirty="0">
              <a:solidFill>
                <a:srgbClr val="528FBA"/>
              </a:solidFill>
              <a:effectLst/>
              <a:latin typeface="Arial" charset="0"/>
              <a:ea typeface="ＭＳ Ｐゴシック" charset="-128"/>
            </a:endParaRPr>
          </a:p>
        </p:txBody>
      </p:sp>
      <p:sp>
        <p:nvSpPr>
          <p:cNvPr id="19" name="Rounded Rectangle 18"/>
          <p:cNvSpPr>
            <a:spLocks noChangeArrowheads="1"/>
          </p:cNvSpPr>
          <p:nvPr/>
        </p:nvSpPr>
        <p:spPr bwMode="auto">
          <a:xfrm>
            <a:off x="457200" y="2057400"/>
            <a:ext cx="8153400" cy="609600"/>
          </a:xfrm>
          <a:prstGeom prst="roundRect">
            <a:avLst>
              <a:gd name="adj" fmla="val 16667"/>
            </a:avLst>
          </a:prstGeom>
          <a:solidFill>
            <a:srgbClr val="FFFFFF"/>
          </a:solidFill>
          <a:ln w="3175">
            <a:solidFill>
              <a:srgbClr val="E6E6E6"/>
            </a:solidFill>
            <a:round/>
            <a:headEnd/>
            <a:tailEnd/>
          </a:ln>
          <a:effectLst>
            <a:outerShdw dist="38100" dir="2700000" rotWithShape="0">
              <a:srgbClr val="808080">
                <a:alpha val="42999"/>
              </a:srgbClr>
            </a:outerShdw>
          </a:effectLst>
        </p:spPr>
        <p:txBody>
          <a:bodyPr/>
          <a:lstStyle/>
          <a:p>
            <a:pPr algn="ctr">
              <a:defRPr/>
            </a:pPr>
            <a:r>
              <a:rPr lang="en-US" sz="2800" b="1" dirty="0">
                <a:solidFill>
                  <a:srgbClr val="528FBA"/>
                </a:solidFill>
                <a:effectLst/>
                <a:latin typeface="Arial" charset="0"/>
              </a:rPr>
              <a:t>Length  </a:t>
            </a:r>
            <a:r>
              <a:rPr lang="en-US" sz="2800" dirty="0">
                <a:solidFill>
                  <a:srgbClr val="528FBA"/>
                </a:solidFill>
                <a:effectLst/>
                <a:latin typeface="Arial" charset="0"/>
              </a:rPr>
              <a:t>x</a:t>
            </a:r>
            <a:r>
              <a:rPr lang="en-US" sz="2800" b="1" dirty="0">
                <a:solidFill>
                  <a:srgbClr val="528FBA"/>
                </a:solidFill>
                <a:effectLst/>
                <a:latin typeface="Arial" charset="0"/>
              </a:rPr>
              <a:t>  Width  </a:t>
            </a:r>
            <a:r>
              <a:rPr lang="en-US" sz="2800" dirty="0">
                <a:solidFill>
                  <a:srgbClr val="528FBA"/>
                </a:solidFill>
                <a:effectLst/>
                <a:latin typeface="Arial" charset="0"/>
              </a:rPr>
              <a:t>x</a:t>
            </a:r>
            <a:r>
              <a:rPr lang="en-US" sz="2800" b="1" dirty="0">
                <a:solidFill>
                  <a:srgbClr val="528FBA"/>
                </a:solidFill>
                <a:effectLst/>
                <a:latin typeface="Arial" charset="0"/>
              </a:rPr>
              <a:t>  Height</a:t>
            </a:r>
            <a:endParaRPr lang="en-US" sz="2800" dirty="0">
              <a:solidFill>
                <a:srgbClr val="528FBA"/>
              </a:solidFill>
              <a:effectLst/>
              <a:latin typeface="Arial" charset="0"/>
              <a:ea typeface="ＭＳ Ｐゴシック" charset="-128"/>
            </a:endParaRPr>
          </a:p>
        </p:txBody>
      </p:sp>
      <p:sp>
        <p:nvSpPr>
          <p:cNvPr id="20486" name="TextBox 20"/>
          <p:cNvSpPr txBox="1">
            <a:spLocks noChangeArrowheads="1"/>
          </p:cNvSpPr>
          <p:nvPr/>
        </p:nvSpPr>
        <p:spPr bwMode="auto">
          <a:xfrm>
            <a:off x="3613150" y="5791200"/>
            <a:ext cx="838691" cy="446276"/>
          </a:xfrm>
          <a:prstGeom prst="rect">
            <a:avLst/>
          </a:prstGeom>
          <a:noFill/>
          <a:ln w="9525">
            <a:noFill/>
            <a:miter lim="800000"/>
            <a:headEnd/>
            <a:tailEnd/>
          </a:ln>
        </p:spPr>
        <p:txBody>
          <a:bodyPr wrap="none">
            <a:spAutoFit/>
          </a:bodyPr>
          <a:lstStyle/>
          <a:p>
            <a:r>
              <a:rPr lang="en-US" sz="2300" dirty="0" smtClean="0">
                <a:solidFill>
                  <a:srgbClr val="404040"/>
                </a:solidFill>
                <a:effectLst/>
                <a:latin typeface="Arial" charset="0"/>
              </a:rPr>
              <a:t>30 ft.</a:t>
            </a:r>
            <a:endParaRPr lang="en-US" sz="2300" dirty="0">
              <a:solidFill>
                <a:srgbClr val="404040"/>
              </a:solidFill>
              <a:effectLst/>
              <a:latin typeface="Arial" charset="0"/>
            </a:endParaRPr>
          </a:p>
        </p:txBody>
      </p:sp>
      <p:pic>
        <p:nvPicPr>
          <p:cNvPr id="20487" name="Picture 21" descr="3-D cube diagram illustrating envelope energy loss."/>
          <p:cNvPicPr>
            <a:picLocks noChangeAspect="1"/>
          </p:cNvPicPr>
          <p:nvPr/>
        </p:nvPicPr>
        <p:blipFill>
          <a:blip r:embed="rId3"/>
          <a:srcRect/>
          <a:stretch>
            <a:fillRect/>
          </a:stretch>
        </p:blipFill>
        <p:spPr bwMode="auto">
          <a:xfrm>
            <a:off x="1936750" y="3048000"/>
            <a:ext cx="4897438" cy="2725738"/>
          </a:xfrm>
          <a:prstGeom prst="rect">
            <a:avLst/>
          </a:prstGeom>
          <a:noFill/>
          <a:ln w="9525">
            <a:noFill/>
            <a:miter lim="800000"/>
            <a:headEnd/>
            <a:tailEnd/>
          </a:ln>
        </p:spPr>
      </p:pic>
      <p:cxnSp>
        <p:nvCxnSpPr>
          <p:cNvPr id="25" name="Straight Arrow Connector 5"/>
          <p:cNvCxnSpPr>
            <a:cxnSpLocks noChangeShapeType="1"/>
          </p:cNvCxnSpPr>
          <p:nvPr/>
        </p:nvCxnSpPr>
        <p:spPr bwMode="auto">
          <a:xfrm>
            <a:off x="2012950" y="5791200"/>
            <a:ext cx="3657600" cy="1588"/>
          </a:xfrm>
          <a:prstGeom prst="straightConnector1">
            <a:avLst/>
          </a:prstGeom>
          <a:noFill/>
          <a:ln w="9525">
            <a:solidFill>
              <a:schemeClr val="bg2">
                <a:lumMod val="50000"/>
              </a:schemeClr>
            </a:solidFill>
            <a:round/>
            <a:headEnd type="arrow" w="med" len="med"/>
            <a:tailEnd type="arrow" w="med" len="med"/>
          </a:ln>
        </p:spPr>
      </p:cxnSp>
      <p:cxnSp>
        <p:nvCxnSpPr>
          <p:cNvPr id="26" name="Straight Arrow Connector 7"/>
          <p:cNvCxnSpPr>
            <a:cxnSpLocks noChangeShapeType="1"/>
          </p:cNvCxnSpPr>
          <p:nvPr/>
        </p:nvCxnSpPr>
        <p:spPr bwMode="auto">
          <a:xfrm flipV="1">
            <a:off x="5745163" y="4648200"/>
            <a:ext cx="1144587" cy="1143000"/>
          </a:xfrm>
          <a:prstGeom prst="straightConnector1">
            <a:avLst/>
          </a:prstGeom>
          <a:noFill/>
          <a:ln w="9525">
            <a:solidFill>
              <a:schemeClr val="bg2">
                <a:lumMod val="50000"/>
              </a:schemeClr>
            </a:solidFill>
            <a:round/>
            <a:headEnd type="arrow" w="med" len="med"/>
            <a:tailEnd type="arrow" w="med" len="med"/>
          </a:ln>
        </p:spPr>
      </p:cxnSp>
      <p:sp>
        <p:nvSpPr>
          <p:cNvPr id="20490" name="TextBox 26"/>
          <p:cNvSpPr txBox="1">
            <a:spLocks noChangeArrowheads="1"/>
          </p:cNvSpPr>
          <p:nvPr/>
        </p:nvSpPr>
        <p:spPr bwMode="auto">
          <a:xfrm rot="-2899812">
            <a:off x="6060692" y="5093642"/>
            <a:ext cx="867545" cy="461665"/>
          </a:xfrm>
          <a:prstGeom prst="rect">
            <a:avLst/>
          </a:prstGeom>
          <a:noFill/>
          <a:ln w="9525">
            <a:noFill/>
            <a:miter lim="800000"/>
            <a:headEnd/>
            <a:tailEnd/>
          </a:ln>
        </p:spPr>
        <p:txBody>
          <a:bodyPr wrap="none">
            <a:spAutoFit/>
          </a:bodyPr>
          <a:lstStyle/>
          <a:p>
            <a:r>
              <a:rPr lang="en-US" sz="2400" dirty="0" smtClean="0">
                <a:solidFill>
                  <a:srgbClr val="404040"/>
                </a:solidFill>
                <a:effectLst/>
                <a:latin typeface="Arial" charset="0"/>
              </a:rPr>
              <a:t>20 ft.</a:t>
            </a:r>
            <a:endParaRPr lang="en-US" sz="2400" dirty="0">
              <a:solidFill>
                <a:srgbClr val="404040"/>
              </a:solidFill>
              <a:effectLst/>
              <a:latin typeface="Arial" charset="0"/>
            </a:endParaRPr>
          </a:p>
        </p:txBody>
      </p:sp>
      <p:cxnSp>
        <p:nvCxnSpPr>
          <p:cNvPr id="28" name="Straight Arrow Connector 9"/>
          <p:cNvCxnSpPr>
            <a:cxnSpLocks noChangeShapeType="1"/>
          </p:cNvCxnSpPr>
          <p:nvPr/>
        </p:nvCxnSpPr>
        <p:spPr bwMode="auto">
          <a:xfrm rot="5400000">
            <a:off x="1100138" y="4953000"/>
            <a:ext cx="1522412" cy="1588"/>
          </a:xfrm>
          <a:prstGeom prst="straightConnector1">
            <a:avLst/>
          </a:prstGeom>
          <a:noFill/>
          <a:ln w="9525">
            <a:solidFill>
              <a:schemeClr val="bg2">
                <a:lumMod val="50000"/>
              </a:schemeClr>
            </a:solidFill>
            <a:round/>
            <a:headEnd type="arrow" w="med" len="med"/>
            <a:tailEnd type="arrow" w="med" len="med"/>
          </a:ln>
        </p:spPr>
      </p:cxnSp>
      <p:sp>
        <p:nvSpPr>
          <p:cNvPr id="20492" name="TextBox 28"/>
          <p:cNvSpPr txBox="1">
            <a:spLocks noChangeArrowheads="1"/>
          </p:cNvSpPr>
          <p:nvPr/>
        </p:nvSpPr>
        <p:spPr bwMode="auto">
          <a:xfrm>
            <a:off x="1447800" y="4719638"/>
            <a:ext cx="696024" cy="461665"/>
          </a:xfrm>
          <a:prstGeom prst="rect">
            <a:avLst/>
          </a:prstGeom>
          <a:noFill/>
          <a:ln w="9525">
            <a:noFill/>
            <a:miter lim="800000"/>
            <a:headEnd/>
            <a:tailEnd/>
          </a:ln>
        </p:spPr>
        <p:txBody>
          <a:bodyPr wrap="none">
            <a:spAutoFit/>
          </a:bodyPr>
          <a:lstStyle/>
          <a:p>
            <a:r>
              <a:rPr lang="en-US" sz="2400" dirty="0" smtClean="0">
                <a:solidFill>
                  <a:srgbClr val="404040"/>
                </a:solidFill>
                <a:effectLst/>
                <a:latin typeface="Arial" charset="0"/>
              </a:rPr>
              <a:t>8 ft.</a:t>
            </a:r>
            <a:endParaRPr lang="en-US" sz="2400" dirty="0">
              <a:solidFill>
                <a:srgbClr val="404040"/>
              </a:solidFill>
              <a:effectLst/>
              <a:latin typeface="Arial" charset="0"/>
            </a:endParaRPr>
          </a:p>
        </p:txBody>
      </p:sp>
      <p:sp>
        <p:nvSpPr>
          <p:cNvPr id="20" name="TextBox 19"/>
          <p:cNvSpPr txBox="1"/>
          <p:nvPr/>
        </p:nvSpPr>
        <p:spPr>
          <a:xfrm>
            <a:off x="2743200" y="3875088"/>
            <a:ext cx="3214688" cy="830262"/>
          </a:xfrm>
          <a:prstGeom prst="rect">
            <a:avLst/>
          </a:prstGeom>
          <a:solidFill>
            <a:srgbClr val="004772">
              <a:alpha val="54000"/>
            </a:srgbClr>
          </a:solidFill>
        </p:spPr>
        <p:txBody>
          <a:bodyPr>
            <a:spAutoFit/>
          </a:bodyPr>
          <a:lstStyle/>
          <a:p>
            <a:pPr algn="ctr">
              <a:buFont typeface="Wingdings" pitchFamily="-107" charset="2"/>
              <a:buNone/>
              <a:defRPr/>
            </a:pPr>
            <a:r>
              <a:rPr lang="en-US" sz="2400" dirty="0">
                <a:solidFill>
                  <a:schemeClr val="bg1"/>
                </a:solidFill>
                <a:effectLst/>
                <a:latin typeface="+mn-lt"/>
                <a:ea typeface="Arial" pitchFamily="-109" charset="0"/>
                <a:cs typeface="Arial" pitchFamily="-109" charset="0"/>
              </a:rPr>
              <a:t>30  x  20  x  8 = </a:t>
            </a:r>
            <a:br>
              <a:rPr lang="en-US" sz="2400" dirty="0">
                <a:solidFill>
                  <a:schemeClr val="bg1"/>
                </a:solidFill>
                <a:effectLst/>
                <a:latin typeface="+mn-lt"/>
                <a:ea typeface="Arial" pitchFamily="-109" charset="0"/>
                <a:cs typeface="Arial" pitchFamily="-109" charset="0"/>
              </a:rPr>
            </a:br>
            <a:r>
              <a:rPr lang="en-US" sz="2400" b="1" dirty="0">
                <a:solidFill>
                  <a:schemeClr val="bg1"/>
                </a:solidFill>
                <a:effectLst/>
                <a:latin typeface="+mn-lt"/>
                <a:ea typeface="Arial" pitchFamily="-109" charset="0"/>
                <a:cs typeface="Arial" pitchFamily="-109" charset="0"/>
              </a:rPr>
              <a:t>4,800 </a:t>
            </a:r>
            <a:r>
              <a:rPr lang="en-US" sz="2400" b="1" dirty="0" smtClean="0">
                <a:solidFill>
                  <a:schemeClr val="bg1"/>
                </a:solidFill>
                <a:effectLst/>
                <a:latin typeface="+mn-lt"/>
                <a:ea typeface="Arial" pitchFamily="-109" charset="0"/>
                <a:cs typeface="Arial" pitchFamily="-109" charset="0"/>
              </a:rPr>
              <a:t>cu. ft.</a:t>
            </a:r>
            <a:r>
              <a:rPr lang="en-US" sz="2400" dirty="0" smtClean="0">
                <a:solidFill>
                  <a:schemeClr val="bg1"/>
                </a:solidFill>
                <a:effectLst/>
                <a:latin typeface="+mn-lt"/>
                <a:ea typeface="Arial" pitchFamily="-109" charset="0"/>
                <a:cs typeface="Arial" pitchFamily="-109" charset="0"/>
              </a:rPr>
              <a:t>   </a:t>
            </a:r>
            <a:endParaRPr lang="en-US" sz="2400" dirty="0">
              <a:solidFill>
                <a:schemeClr val="bg1"/>
              </a:solidFill>
              <a:effectLst/>
              <a:latin typeface="+mn-lt"/>
              <a:ea typeface="Arial" pitchFamily="-109" charset="0"/>
              <a:cs typeface="Arial" pitchFamily="-109" charset="0"/>
            </a:endParaRPr>
          </a:p>
        </p:txBody>
      </p:sp>
      <p:sp>
        <p:nvSpPr>
          <p:cNvPr id="15" name="Title 5"/>
          <p:cNvSpPr txBox="1">
            <a:spLocks/>
          </p:cNvSpPr>
          <p:nvPr/>
        </p:nvSpPr>
        <p:spPr bwMode="auto">
          <a:xfrm>
            <a:off x="609600" y="895350"/>
            <a:ext cx="6248400" cy="247650"/>
          </a:xfrm>
          <a:prstGeom prst="rect">
            <a:avLst/>
          </a:prstGeom>
          <a:noFill/>
          <a:ln w="9525">
            <a:noFill/>
            <a:miter lim="800000"/>
            <a:headEnd/>
            <a:tailEnd/>
          </a:ln>
        </p:spPr>
        <p:txBody>
          <a:bodyPr lIns="0" tIns="0" rIns="0" bIns="0" anchor="ctr"/>
          <a:lstStyle/>
          <a:p>
            <a:pPr eaLnBrk="0" hangingPunct="0"/>
            <a:r>
              <a:rPr lang="en-US" sz="1200" cap="all" dirty="0" smtClean="0">
                <a:solidFill>
                  <a:schemeClr val="bg1"/>
                </a:solidFill>
                <a:effectLst/>
                <a:latin typeface="Arial" pitchFamily="34" charset="0"/>
                <a:cs typeface="Arial" pitchFamily="34" charset="0"/>
              </a:rPr>
              <a:t>Calculating Envelope energy loss</a:t>
            </a:r>
            <a:endParaRPr lang="en-US" sz="1200" cap="all" dirty="0">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a:xfrm>
            <a:off x="457200" y="1371600"/>
            <a:ext cx="8686800" cy="5105400"/>
          </a:xfrm>
        </p:spPr>
        <p:txBody>
          <a:bodyPr/>
          <a:lstStyle/>
          <a:p>
            <a:pPr eaLnBrk="1" hangingPunct="1">
              <a:buFontTx/>
              <a:buNone/>
            </a:pPr>
            <a:r>
              <a:rPr lang="en-US" sz="1400" dirty="0" smtClean="0">
                <a:ea typeface="ＭＳ Ｐゴシック" charset="-128"/>
              </a:rPr>
              <a:t>EXAMPLE: UNINSULATED RANCH</a:t>
            </a:r>
          </a:p>
          <a:p>
            <a:pPr eaLnBrk="1" hangingPunct="1">
              <a:buFontTx/>
              <a:buNone/>
            </a:pPr>
            <a:r>
              <a:rPr lang="en-US" sz="2600" dirty="0" smtClean="0">
                <a:solidFill>
                  <a:srgbClr val="11007C"/>
                </a:solidFill>
                <a:ea typeface="ＭＳ Ｐゴシック" charset="-128"/>
              </a:rPr>
              <a:t>How many BTU/hr surface?   </a:t>
            </a:r>
          </a:p>
          <a:p>
            <a:pPr eaLnBrk="1" hangingPunct="1">
              <a:buFontTx/>
              <a:buNone/>
            </a:pPr>
            <a:endParaRPr lang="en-US" sz="800" b="1" dirty="0" smtClean="0">
              <a:solidFill>
                <a:srgbClr val="11007C"/>
              </a:solidFill>
              <a:ea typeface="ＭＳ Ｐゴシック" charset="-128"/>
            </a:endParaRPr>
          </a:p>
          <a:p>
            <a:pPr eaLnBrk="1" hangingPunct="1">
              <a:buFontTx/>
              <a:buNone/>
            </a:pPr>
            <a:endParaRPr lang="en-US" sz="2200" dirty="0" smtClean="0">
              <a:ea typeface="ＭＳ Ｐゴシック" charset="-128"/>
            </a:endParaRPr>
          </a:p>
          <a:p>
            <a:pPr eaLnBrk="1" hangingPunct="1">
              <a:buFontTx/>
              <a:buNone/>
            </a:pPr>
            <a:r>
              <a:rPr lang="en-US" sz="2200" dirty="0" smtClean="0">
                <a:solidFill>
                  <a:schemeClr val="tx1"/>
                </a:solidFill>
                <a:ea typeface="ＭＳ Ｐゴシック" charset="-128"/>
              </a:rPr>
              <a:t>Walls = (720 sq. ft. x 40</a:t>
            </a:r>
            <a:r>
              <a:rPr lang="en-US" sz="2200" dirty="0" smtClean="0">
                <a:solidFill>
                  <a:schemeClr val="tx1"/>
                </a:solidFill>
                <a:ea typeface="ＭＳ Ｐゴシック" charset="-128"/>
                <a:sym typeface="Symbol" charset="2"/>
              </a:rPr>
              <a:t></a:t>
            </a:r>
            <a:r>
              <a:rPr lang="en-US" sz="2200" dirty="0" smtClean="0">
                <a:solidFill>
                  <a:schemeClr val="tx1"/>
                </a:solidFill>
                <a:ea typeface="ＭＳ Ｐゴシック" charset="-128"/>
              </a:rPr>
              <a:t>F) / 3 = </a:t>
            </a:r>
            <a:endParaRPr lang="en-US" sz="2200" b="1" dirty="0" smtClean="0">
              <a:solidFill>
                <a:schemeClr val="tx1"/>
              </a:solidFill>
              <a:ea typeface="ＭＳ Ｐゴシック" charset="-128"/>
            </a:endParaRPr>
          </a:p>
          <a:p>
            <a:pPr eaLnBrk="1" hangingPunct="1">
              <a:buFontTx/>
              <a:buNone/>
            </a:pPr>
            <a:r>
              <a:rPr lang="en-US" sz="2200" dirty="0" smtClean="0">
                <a:solidFill>
                  <a:schemeClr val="tx1"/>
                </a:solidFill>
                <a:ea typeface="ＭＳ Ｐゴシック" charset="-128"/>
              </a:rPr>
              <a:t>Ceiling = (600 sq. ft. x 40</a:t>
            </a:r>
            <a:r>
              <a:rPr lang="en-US" sz="2200" dirty="0" smtClean="0">
                <a:solidFill>
                  <a:schemeClr val="tx1"/>
                </a:solidFill>
                <a:ea typeface="ＭＳ Ｐゴシック" charset="-128"/>
                <a:sym typeface="Symbol" charset="2"/>
              </a:rPr>
              <a:t></a:t>
            </a:r>
            <a:r>
              <a:rPr lang="en-US" sz="2200" dirty="0" smtClean="0">
                <a:solidFill>
                  <a:schemeClr val="tx1"/>
                </a:solidFill>
                <a:ea typeface="ＭＳ Ｐゴシック" charset="-128"/>
              </a:rPr>
              <a:t>F) / 1 =   </a:t>
            </a:r>
            <a:r>
              <a:rPr lang="en-US" sz="2400" dirty="0" smtClean="0">
                <a:ea typeface="ＭＳ Ｐゴシック" charset="-128"/>
              </a:rPr>
              <a:t>	</a:t>
            </a:r>
            <a:r>
              <a:rPr lang="en-US" sz="2400" b="1" dirty="0" smtClean="0">
                <a:ea typeface="ＭＳ Ｐゴシック" charset="-128"/>
              </a:rPr>
              <a:t/>
            </a:r>
            <a:br>
              <a:rPr lang="en-US" sz="2400" b="1" dirty="0" smtClean="0">
                <a:ea typeface="ＭＳ Ｐゴシック" charset="-128"/>
              </a:rPr>
            </a:br>
            <a:endParaRPr lang="en-US" sz="800" b="1" dirty="0" smtClean="0">
              <a:solidFill>
                <a:srgbClr val="11007C"/>
              </a:solidFill>
              <a:ea typeface="ＭＳ Ｐゴシック" charset="-128"/>
            </a:endParaRPr>
          </a:p>
          <a:p>
            <a:pPr eaLnBrk="1" hangingPunct="1">
              <a:buFontTx/>
              <a:buNone/>
            </a:pPr>
            <a:r>
              <a:rPr lang="en-US" sz="2600" dirty="0" smtClean="0">
                <a:solidFill>
                  <a:srgbClr val="11007C"/>
                </a:solidFill>
                <a:ea typeface="ＭＳ Ｐゴシック" charset="-128"/>
              </a:rPr>
              <a:t>How many BTU/Heat season surface?</a:t>
            </a:r>
          </a:p>
          <a:p>
            <a:pPr eaLnBrk="1" hangingPunct="1">
              <a:buFontTx/>
              <a:buNone/>
            </a:pPr>
            <a:endParaRPr lang="en-US" sz="3800" dirty="0" smtClean="0">
              <a:ea typeface="ＭＳ Ｐゴシック" charset="-128"/>
            </a:endParaRPr>
          </a:p>
          <a:p>
            <a:pPr eaLnBrk="1" hangingPunct="1">
              <a:buFontTx/>
              <a:buNone/>
            </a:pPr>
            <a:r>
              <a:rPr lang="en-US" sz="2000" dirty="0" smtClean="0">
                <a:solidFill>
                  <a:schemeClr val="tx1"/>
                </a:solidFill>
                <a:ea typeface="ＭＳ Ｐゴシック" charset="-128"/>
              </a:rPr>
              <a:t>Walls = (720 sq. ft. x 7,200 HDD x 24 hrs) / 3 =  </a:t>
            </a:r>
          </a:p>
          <a:p>
            <a:pPr eaLnBrk="1" hangingPunct="1">
              <a:buFontTx/>
              <a:buNone/>
            </a:pPr>
            <a:r>
              <a:rPr lang="en-US" sz="2000" dirty="0" smtClean="0">
                <a:solidFill>
                  <a:schemeClr val="tx1"/>
                </a:solidFill>
                <a:ea typeface="ＭＳ Ｐゴシック" charset="-128"/>
              </a:rPr>
              <a:t>Ceiling = (600 sq. ft. x 7,200 HDD x 24 hrs) / 1 = </a:t>
            </a:r>
          </a:p>
          <a:p>
            <a:pPr eaLnBrk="1" hangingPunct="1"/>
            <a:endParaRPr lang="en-US" sz="2400" dirty="0" smtClean="0">
              <a:ea typeface="ＭＳ Ｐゴシック" charset="-128"/>
            </a:endParaRPr>
          </a:p>
        </p:txBody>
      </p:sp>
      <p:sp>
        <p:nvSpPr>
          <p:cNvPr id="2" name="Title 1"/>
          <p:cNvSpPr>
            <a:spLocks noGrp="1"/>
          </p:cNvSpPr>
          <p:nvPr>
            <p:ph type="title"/>
          </p:nvPr>
        </p:nvSpPr>
        <p:spPr/>
        <p:txBody>
          <a:bodyPr>
            <a:normAutofit/>
          </a:bodyPr>
          <a:lstStyle/>
          <a:p>
            <a:pPr eaLnBrk="1" hangingPunct="1">
              <a:defRPr/>
            </a:pPr>
            <a:r>
              <a:rPr lang="en-US" dirty="0" smtClean="0">
                <a:ea typeface="ＭＳ Ｐゴシック" charset="-128"/>
              </a:rPr>
              <a:t>Heat Loss Through Surface Area</a:t>
            </a:r>
          </a:p>
        </p:txBody>
      </p:sp>
      <p:sp>
        <p:nvSpPr>
          <p:cNvPr id="10" name="TextBox 9"/>
          <p:cNvSpPr txBox="1">
            <a:spLocks noChangeArrowheads="1"/>
          </p:cNvSpPr>
          <p:nvPr/>
        </p:nvSpPr>
        <p:spPr bwMode="auto">
          <a:xfrm>
            <a:off x="4648200" y="3500438"/>
            <a:ext cx="3200400" cy="430212"/>
          </a:xfrm>
          <a:prstGeom prst="rect">
            <a:avLst/>
          </a:prstGeom>
          <a:noFill/>
          <a:ln w="9525">
            <a:noFill/>
            <a:miter lim="800000"/>
            <a:headEnd/>
            <a:tailEnd/>
          </a:ln>
        </p:spPr>
        <p:txBody>
          <a:bodyPr>
            <a:spAutoFit/>
          </a:bodyPr>
          <a:lstStyle/>
          <a:p>
            <a:r>
              <a:rPr lang="en-US" sz="2200" b="1" dirty="0">
                <a:solidFill>
                  <a:srgbClr val="79CA2D"/>
                </a:solidFill>
                <a:effectLst/>
                <a:latin typeface="Arial" charset="0"/>
                <a:ea typeface="ＭＳ Ｐゴシック" charset="-128"/>
              </a:rPr>
              <a:t>24,000 </a:t>
            </a:r>
            <a:r>
              <a:rPr lang="en-US" sz="2200" dirty="0">
                <a:solidFill>
                  <a:srgbClr val="79CA2D"/>
                </a:solidFill>
                <a:effectLst/>
                <a:latin typeface="Arial" charset="0"/>
                <a:ea typeface="ＭＳ Ｐゴシック" charset="-128"/>
              </a:rPr>
              <a:t>BTU/hr</a:t>
            </a:r>
            <a:endParaRPr lang="en-US" sz="2200" dirty="0">
              <a:solidFill>
                <a:srgbClr val="79CA2D"/>
              </a:solidFill>
              <a:effectLst/>
              <a:latin typeface="Arial" charset="0"/>
            </a:endParaRPr>
          </a:p>
        </p:txBody>
      </p:sp>
      <p:sp>
        <p:nvSpPr>
          <p:cNvPr id="11" name="TextBox 10"/>
          <p:cNvSpPr txBox="1">
            <a:spLocks noChangeArrowheads="1"/>
          </p:cNvSpPr>
          <p:nvPr/>
        </p:nvSpPr>
        <p:spPr bwMode="auto">
          <a:xfrm>
            <a:off x="4419600" y="2967038"/>
            <a:ext cx="2057400" cy="430212"/>
          </a:xfrm>
          <a:prstGeom prst="rect">
            <a:avLst/>
          </a:prstGeom>
          <a:noFill/>
          <a:ln w="9525">
            <a:noFill/>
            <a:miter lim="800000"/>
            <a:headEnd/>
            <a:tailEnd/>
          </a:ln>
        </p:spPr>
        <p:txBody>
          <a:bodyPr>
            <a:spAutoFit/>
          </a:bodyPr>
          <a:lstStyle/>
          <a:p>
            <a:r>
              <a:rPr lang="en-US" sz="2200" b="1" dirty="0">
                <a:solidFill>
                  <a:srgbClr val="79CA2D"/>
                </a:solidFill>
                <a:effectLst/>
                <a:latin typeface="Arial" charset="0"/>
                <a:ea typeface="ＭＳ Ｐゴシック" charset="-128"/>
              </a:rPr>
              <a:t>9,600 </a:t>
            </a:r>
            <a:r>
              <a:rPr lang="en-US" sz="2200" dirty="0">
                <a:solidFill>
                  <a:srgbClr val="79CA2D"/>
                </a:solidFill>
                <a:effectLst/>
                <a:latin typeface="Arial" charset="0"/>
                <a:ea typeface="ＭＳ Ｐゴシック" charset="-128"/>
              </a:rPr>
              <a:t>BTU/hr</a:t>
            </a:r>
            <a:endParaRPr lang="en-US" sz="2200" dirty="0">
              <a:solidFill>
                <a:srgbClr val="79CA2D"/>
              </a:solidFill>
              <a:effectLst/>
              <a:latin typeface="Arial" charset="0"/>
            </a:endParaRPr>
          </a:p>
        </p:txBody>
      </p:sp>
      <p:sp>
        <p:nvSpPr>
          <p:cNvPr id="12" name="TextBox 11"/>
          <p:cNvSpPr txBox="1">
            <a:spLocks noChangeArrowheads="1"/>
          </p:cNvSpPr>
          <p:nvPr/>
        </p:nvSpPr>
        <p:spPr bwMode="auto">
          <a:xfrm>
            <a:off x="5638800" y="5360988"/>
            <a:ext cx="2895600" cy="430212"/>
          </a:xfrm>
          <a:prstGeom prst="rect">
            <a:avLst/>
          </a:prstGeom>
          <a:noFill/>
          <a:ln w="9525">
            <a:noFill/>
            <a:miter lim="800000"/>
            <a:headEnd/>
            <a:tailEnd/>
          </a:ln>
        </p:spPr>
        <p:txBody>
          <a:bodyPr>
            <a:spAutoFit/>
          </a:bodyPr>
          <a:lstStyle/>
          <a:p>
            <a:r>
              <a:rPr lang="en-US" sz="2200" b="1" dirty="0">
                <a:solidFill>
                  <a:srgbClr val="79CA2D"/>
                </a:solidFill>
                <a:effectLst/>
                <a:latin typeface="Arial" charset="0"/>
                <a:ea typeface="ＭＳ Ｐゴシック" charset="-128"/>
              </a:rPr>
              <a:t>41,472,000 </a:t>
            </a:r>
            <a:r>
              <a:rPr lang="en-US" sz="2200" dirty="0">
                <a:solidFill>
                  <a:srgbClr val="79CA2D"/>
                </a:solidFill>
                <a:effectLst/>
                <a:latin typeface="Arial" charset="0"/>
                <a:ea typeface="ＭＳ Ｐゴシック" charset="-128"/>
              </a:rPr>
              <a:t>BTU/yr</a:t>
            </a:r>
            <a:endParaRPr lang="en-US" sz="2200" dirty="0">
              <a:solidFill>
                <a:srgbClr val="79CA2D"/>
              </a:solidFill>
              <a:effectLst/>
              <a:latin typeface="Arial" charset="0"/>
            </a:endParaRPr>
          </a:p>
        </p:txBody>
      </p:sp>
      <p:sp>
        <p:nvSpPr>
          <p:cNvPr id="13" name="TextBox 12"/>
          <p:cNvSpPr txBox="1">
            <a:spLocks noChangeArrowheads="1"/>
          </p:cNvSpPr>
          <p:nvPr/>
        </p:nvSpPr>
        <p:spPr bwMode="auto">
          <a:xfrm>
            <a:off x="5791200" y="5818188"/>
            <a:ext cx="2971800" cy="430212"/>
          </a:xfrm>
          <a:prstGeom prst="rect">
            <a:avLst/>
          </a:prstGeom>
          <a:noFill/>
          <a:ln w="9525">
            <a:noFill/>
            <a:miter lim="800000"/>
            <a:headEnd/>
            <a:tailEnd/>
          </a:ln>
        </p:spPr>
        <p:txBody>
          <a:bodyPr>
            <a:spAutoFit/>
          </a:bodyPr>
          <a:lstStyle/>
          <a:p>
            <a:r>
              <a:rPr lang="en-US" sz="2200" b="1" dirty="0">
                <a:solidFill>
                  <a:srgbClr val="79CA2D"/>
                </a:solidFill>
                <a:effectLst/>
                <a:latin typeface="Arial" charset="0"/>
                <a:ea typeface="ＭＳ Ｐゴシック" charset="-128"/>
              </a:rPr>
              <a:t>103,680,000 </a:t>
            </a:r>
            <a:r>
              <a:rPr lang="en-US" sz="2200" dirty="0">
                <a:solidFill>
                  <a:srgbClr val="79CA2D"/>
                </a:solidFill>
                <a:effectLst/>
                <a:latin typeface="Arial" charset="0"/>
                <a:ea typeface="ＭＳ Ｐゴシック" charset="-128"/>
              </a:rPr>
              <a:t>BTU/yr</a:t>
            </a:r>
            <a:endParaRPr lang="en-US" sz="2200" dirty="0">
              <a:solidFill>
                <a:srgbClr val="79CA2D"/>
              </a:solidFill>
              <a:effectLst/>
              <a:latin typeface="Arial" charset="0"/>
            </a:endParaRPr>
          </a:p>
        </p:txBody>
      </p:sp>
      <p:sp>
        <p:nvSpPr>
          <p:cNvPr id="14" name="Rounded Rectangle 13"/>
          <p:cNvSpPr>
            <a:spLocks noChangeArrowheads="1"/>
          </p:cNvSpPr>
          <p:nvPr/>
        </p:nvSpPr>
        <p:spPr bwMode="auto">
          <a:xfrm>
            <a:off x="457200" y="2209800"/>
            <a:ext cx="8153400" cy="609600"/>
          </a:xfrm>
          <a:prstGeom prst="roundRect">
            <a:avLst>
              <a:gd name="adj" fmla="val 16667"/>
            </a:avLst>
          </a:prstGeom>
          <a:solidFill>
            <a:srgbClr val="FFFFFF"/>
          </a:solidFill>
          <a:ln w="3175">
            <a:solidFill>
              <a:srgbClr val="E6E6E6"/>
            </a:solidFill>
            <a:round/>
            <a:headEnd/>
            <a:tailEnd/>
          </a:ln>
          <a:effectLst>
            <a:outerShdw dist="38100" dir="2700000" rotWithShape="0">
              <a:srgbClr val="808080">
                <a:alpha val="42999"/>
              </a:srgbClr>
            </a:outerShdw>
          </a:effectLst>
        </p:spPr>
        <p:txBody>
          <a:bodyPr/>
          <a:lstStyle/>
          <a:p>
            <a:pPr algn="ctr">
              <a:defRPr/>
            </a:pPr>
            <a:r>
              <a:rPr lang="en-US" sz="2800" dirty="0">
                <a:solidFill>
                  <a:srgbClr val="528FBA"/>
                </a:solidFill>
                <a:effectLst/>
                <a:latin typeface="Arial" charset="0"/>
              </a:rPr>
              <a:t>(  </a:t>
            </a:r>
            <a:r>
              <a:rPr lang="en-US" sz="2800" b="1" dirty="0">
                <a:solidFill>
                  <a:srgbClr val="528FBA"/>
                </a:solidFill>
                <a:effectLst/>
                <a:latin typeface="Arial" charset="0"/>
              </a:rPr>
              <a:t>A  </a:t>
            </a:r>
            <a:r>
              <a:rPr lang="en-US" sz="2800" dirty="0">
                <a:solidFill>
                  <a:srgbClr val="528FBA"/>
                </a:solidFill>
                <a:effectLst/>
                <a:latin typeface="Arial" charset="0"/>
              </a:rPr>
              <a:t>x </a:t>
            </a:r>
            <a:r>
              <a:rPr lang="en-US" sz="2800" b="1" dirty="0">
                <a:solidFill>
                  <a:srgbClr val="528FBA"/>
                </a:solidFill>
                <a:effectLst/>
                <a:latin typeface="Arial" charset="0"/>
              </a:rPr>
              <a:t> ΔT  </a:t>
            </a:r>
            <a:r>
              <a:rPr lang="en-US" sz="2800" dirty="0">
                <a:solidFill>
                  <a:srgbClr val="528FBA"/>
                </a:solidFill>
                <a:effectLst/>
                <a:latin typeface="Arial" charset="0"/>
              </a:rPr>
              <a:t>x </a:t>
            </a:r>
            <a:r>
              <a:rPr lang="en-US" sz="2800" b="1" dirty="0">
                <a:solidFill>
                  <a:srgbClr val="528FBA"/>
                </a:solidFill>
                <a:effectLst/>
                <a:latin typeface="Arial" charset="0"/>
              </a:rPr>
              <a:t> t  </a:t>
            </a:r>
            <a:r>
              <a:rPr lang="en-US" sz="2800" dirty="0">
                <a:solidFill>
                  <a:srgbClr val="528FBA"/>
                </a:solidFill>
                <a:effectLst/>
                <a:latin typeface="Arial" charset="0"/>
              </a:rPr>
              <a:t>)  /  </a:t>
            </a:r>
            <a:r>
              <a:rPr lang="en-US" sz="2800" b="1" dirty="0">
                <a:solidFill>
                  <a:srgbClr val="528FBA"/>
                </a:solidFill>
                <a:effectLst/>
                <a:latin typeface="Arial" charset="0"/>
              </a:rPr>
              <a:t>R</a:t>
            </a:r>
          </a:p>
        </p:txBody>
      </p:sp>
      <p:sp>
        <p:nvSpPr>
          <p:cNvPr id="15" name="Rounded Rectangle 14"/>
          <p:cNvSpPr>
            <a:spLocks noChangeArrowheads="1"/>
          </p:cNvSpPr>
          <p:nvPr/>
        </p:nvSpPr>
        <p:spPr bwMode="auto">
          <a:xfrm>
            <a:off x="457200" y="4572000"/>
            <a:ext cx="8153400" cy="609600"/>
          </a:xfrm>
          <a:prstGeom prst="roundRect">
            <a:avLst>
              <a:gd name="adj" fmla="val 16667"/>
            </a:avLst>
          </a:prstGeom>
          <a:solidFill>
            <a:srgbClr val="FFFFFF"/>
          </a:solidFill>
          <a:ln w="3175">
            <a:solidFill>
              <a:srgbClr val="E6E6E6"/>
            </a:solidFill>
            <a:round/>
            <a:headEnd/>
            <a:tailEnd/>
          </a:ln>
          <a:effectLst>
            <a:outerShdw dist="38100" dir="2700000" rotWithShape="0">
              <a:srgbClr val="808080">
                <a:alpha val="42999"/>
              </a:srgbClr>
            </a:outerShdw>
          </a:effectLst>
        </p:spPr>
        <p:txBody>
          <a:bodyPr/>
          <a:lstStyle/>
          <a:p>
            <a:pPr algn="ctr">
              <a:buFont typeface="Wingdings" pitchFamily="-107" charset="2"/>
              <a:buNone/>
              <a:defRPr/>
            </a:pPr>
            <a:r>
              <a:rPr lang="en-US" sz="2800" dirty="0">
                <a:solidFill>
                  <a:srgbClr val="528FBA"/>
                </a:solidFill>
                <a:effectLst/>
                <a:latin typeface="Arial" pitchFamily="-107" charset="0"/>
                <a:ea typeface="Arial" pitchFamily="-107" charset="0"/>
                <a:cs typeface="Arial" pitchFamily="-107" charset="0"/>
              </a:rPr>
              <a:t>(  </a:t>
            </a:r>
            <a:r>
              <a:rPr lang="en-US" sz="2800" b="1" dirty="0">
                <a:solidFill>
                  <a:srgbClr val="528FBA"/>
                </a:solidFill>
                <a:effectLst/>
                <a:latin typeface="Arial" pitchFamily="-107" charset="0"/>
                <a:ea typeface="Arial" pitchFamily="-107" charset="0"/>
                <a:cs typeface="Arial" pitchFamily="-107" charset="0"/>
              </a:rPr>
              <a:t>A</a:t>
            </a:r>
            <a:r>
              <a:rPr lang="en-US" sz="2800" dirty="0">
                <a:solidFill>
                  <a:srgbClr val="528FBA"/>
                </a:solidFill>
                <a:effectLst/>
                <a:latin typeface="Arial" pitchFamily="-107" charset="0"/>
                <a:ea typeface="Arial" pitchFamily="-107" charset="0"/>
                <a:cs typeface="Arial" pitchFamily="-107" charset="0"/>
              </a:rPr>
              <a:t>  x  </a:t>
            </a:r>
            <a:r>
              <a:rPr lang="en-US" sz="2800" b="1" dirty="0">
                <a:solidFill>
                  <a:srgbClr val="528FBA"/>
                </a:solidFill>
                <a:effectLst/>
                <a:latin typeface="Arial" pitchFamily="-107" charset="0"/>
                <a:ea typeface="Arial" pitchFamily="-107" charset="0"/>
                <a:cs typeface="Arial" pitchFamily="-107" charset="0"/>
              </a:rPr>
              <a:t>#HDD  </a:t>
            </a:r>
            <a:r>
              <a:rPr lang="en-US" sz="2800" dirty="0">
                <a:solidFill>
                  <a:srgbClr val="528FBA"/>
                </a:solidFill>
                <a:effectLst/>
                <a:latin typeface="Arial" pitchFamily="-107" charset="0"/>
                <a:ea typeface="Arial" pitchFamily="-107" charset="0"/>
                <a:cs typeface="Arial" pitchFamily="-107" charset="0"/>
              </a:rPr>
              <a:t>x  </a:t>
            </a:r>
            <a:r>
              <a:rPr lang="en-US" sz="2800" b="1" dirty="0">
                <a:solidFill>
                  <a:srgbClr val="528FBA"/>
                </a:solidFill>
                <a:effectLst/>
                <a:latin typeface="Arial" pitchFamily="-107" charset="0"/>
                <a:ea typeface="Arial" pitchFamily="-107" charset="0"/>
                <a:cs typeface="Arial" pitchFamily="-107" charset="0"/>
              </a:rPr>
              <a:t>24 </a:t>
            </a:r>
            <a:r>
              <a:rPr lang="en-US" sz="2800" dirty="0">
                <a:solidFill>
                  <a:srgbClr val="528FBA"/>
                </a:solidFill>
                <a:effectLst/>
                <a:latin typeface="Arial" pitchFamily="-107" charset="0"/>
                <a:ea typeface="Arial" pitchFamily="-107" charset="0"/>
                <a:cs typeface="Arial" pitchFamily="-107" charset="0"/>
              </a:rPr>
              <a:t>hrs  )  /  </a:t>
            </a:r>
            <a:r>
              <a:rPr lang="en-US" sz="2800" b="1" dirty="0">
                <a:solidFill>
                  <a:srgbClr val="528FBA"/>
                </a:solidFill>
                <a:effectLst/>
                <a:latin typeface="Arial" pitchFamily="-107" charset="0"/>
                <a:ea typeface="Arial" pitchFamily="-107" charset="0"/>
                <a:cs typeface="Arial" pitchFamily="-107" charset="0"/>
              </a:rPr>
              <a:t>R </a:t>
            </a:r>
          </a:p>
        </p:txBody>
      </p:sp>
      <p:sp>
        <p:nvSpPr>
          <p:cNvPr id="16" name="Title 5"/>
          <p:cNvSpPr txBox="1">
            <a:spLocks/>
          </p:cNvSpPr>
          <p:nvPr/>
        </p:nvSpPr>
        <p:spPr bwMode="auto">
          <a:xfrm>
            <a:off x="609600" y="895350"/>
            <a:ext cx="6248400" cy="247650"/>
          </a:xfrm>
          <a:prstGeom prst="rect">
            <a:avLst/>
          </a:prstGeom>
          <a:noFill/>
          <a:ln w="9525">
            <a:noFill/>
            <a:miter lim="800000"/>
            <a:headEnd/>
            <a:tailEnd/>
          </a:ln>
        </p:spPr>
        <p:txBody>
          <a:bodyPr lIns="0" tIns="0" rIns="0" bIns="0" anchor="ctr"/>
          <a:lstStyle/>
          <a:p>
            <a:pPr eaLnBrk="0" hangingPunct="0"/>
            <a:r>
              <a:rPr lang="en-US" sz="1200" cap="all" dirty="0" smtClean="0">
                <a:solidFill>
                  <a:schemeClr val="bg1"/>
                </a:solidFill>
                <a:effectLst/>
                <a:latin typeface="Arial" pitchFamily="34" charset="0"/>
                <a:cs typeface="Arial" pitchFamily="34" charset="0"/>
              </a:rPr>
              <a:t>Calculating Envelope energy loss</a:t>
            </a:r>
            <a:endParaRPr lang="en-US" sz="1200" cap="all" dirty="0">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795">
                                            <p:txEl>
                                              <p:pRg st="1" end="1"/>
                                            </p:txEl>
                                          </p:spTgt>
                                        </p:tgtEl>
                                        <p:attrNameLst>
                                          <p:attrName>style.visibility</p:attrName>
                                        </p:attrNameLst>
                                      </p:cBhvr>
                                      <p:to>
                                        <p:strVal val="visible"/>
                                      </p:to>
                                    </p:set>
                                    <p:animEffect transition="in" filter="fade">
                                      <p:cBhvr>
                                        <p:cTn id="7" dur="500"/>
                                        <p:tgtEl>
                                          <p:spTgt spid="3379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3795">
                                            <p:txEl>
                                              <p:pRg st="4" end="4"/>
                                            </p:txEl>
                                          </p:spTgt>
                                        </p:tgtEl>
                                        <p:attrNameLst>
                                          <p:attrName>style.visibility</p:attrName>
                                        </p:attrNameLst>
                                      </p:cBhvr>
                                      <p:to>
                                        <p:strVal val="visible"/>
                                      </p:to>
                                    </p:set>
                                    <p:animEffect transition="in" filter="fade">
                                      <p:cBhvr>
                                        <p:cTn id="17" dur="500"/>
                                        <p:tgtEl>
                                          <p:spTgt spid="3379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3795">
                                            <p:txEl>
                                              <p:pRg st="5" end="5"/>
                                            </p:txEl>
                                          </p:spTgt>
                                        </p:tgtEl>
                                        <p:attrNameLst>
                                          <p:attrName>style.visibility</p:attrName>
                                        </p:attrNameLst>
                                      </p:cBhvr>
                                      <p:to>
                                        <p:strVal val="visible"/>
                                      </p:to>
                                    </p:set>
                                    <p:animEffect transition="in" filter="fade">
                                      <p:cBhvr>
                                        <p:cTn id="27" dur="500"/>
                                        <p:tgtEl>
                                          <p:spTgt spid="3379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3795">
                                            <p:txEl>
                                              <p:pRg st="6" end="6"/>
                                            </p:txEl>
                                          </p:spTgt>
                                        </p:tgtEl>
                                        <p:attrNameLst>
                                          <p:attrName>style.visibility</p:attrName>
                                        </p:attrNameLst>
                                      </p:cBhvr>
                                      <p:to>
                                        <p:strVal val="visible"/>
                                      </p:to>
                                    </p:set>
                                    <p:animEffect transition="in" filter="fade">
                                      <p:cBhvr>
                                        <p:cTn id="37" dur="500"/>
                                        <p:tgtEl>
                                          <p:spTgt spid="3379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3795">
                                            <p:txEl>
                                              <p:pRg st="8" end="8"/>
                                            </p:txEl>
                                          </p:spTgt>
                                        </p:tgtEl>
                                        <p:attrNameLst>
                                          <p:attrName>style.visibility</p:attrName>
                                        </p:attrNameLst>
                                      </p:cBhvr>
                                      <p:to>
                                        <p:strVal val="visible"/>
                                      </p:to>
                                    </p:set>
                                    <p:animEffect transition="in" filter="fade">
                                      <p:cBhvr>
                                        <p:cTn id="47" dur="500"/>
                                        <p:tgtEl>
                                          <p:spTgt spid="3379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fade">
                                      <p:cBhvr>
                                        <p:cTn id="52" dur="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3795">
                                            <p:txEl>
                                              <p:pRg st="9" end="9"/>
                                            </p:txEl>
                                          </p:spTgt>
                                        </p:tgtEl>
                                        <p:attrNameLst>
                                          <p:attrName>style.visibility</p:attrName>
                                        </p:attrNameLst>
                                      </p:cBhvr>
                                      <p:to>
                                        <p:strVal val="visible"/>
                                      </p:to>
                                    </p:set>
                                    <p:animEffect transition="in" filter="fade">
                                      <p:cBhvr>
                                        <p:cTn id="57" dur="500"/>
                                        <p:tgtEl>
                                          <p:spTgt spid="33795">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fade">
                                      <p:cBhvr>
                                        <p:cTn id="6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P spid="10" grpId="0"/>
      <p:bldP spid="11" grpId="0"/>
      <p:bldP spid="12" grpId="0"/>
      <p:bldP spid="13" grpId="0"/>
      <p:bldP spid="14" grpId="0" animBg="1"/>
      <p:bldP spid="1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a:xfrm>
            <a:off x="304800" y="1371600"/>
            <a:ext cx="8839200" cy="5105400"/>
          </a:xfrm>
        </p:spPr>
        <p:txBody>
          <a:bodyPr>
            <a:normAutofit/>
          </a:bodyPr>
          <a:lstStyle/>
          <a:p>
            <a:pPr eaLnBrk="1" hangingPunct="1">
              <a:buFontTx/>
              <a:buNone/>
            </a:pPr>
            <a:r>
              <a:rPr lang="en-US" sz="1400" dirty="0" smtClean="0">
                <a:solidFill>
                  <a:schemeClr val="tx1"/>
                </a:solidFill>
                <a:ea typeface="ＭＳ Ｐゴシック" charset="-128"/>
              </a:rPr>
              <a:t>EXAMPLE: UNINSULATED RANCH</a:t>
            </a:r>
          </a:p>
          <a:p>
            <a:pPr eaLnBrk="1" hangingPunct="1">
              <a:buFontTx/>
              <a:buNone/>
            </a:pPr>
            <a:r>
              <a:rPr lang="en-US" dirty="0" smtClean="0">
                <a:solidFill>
                  <a:srgbClr val="11007C"/>
                </a:solidFill>
                <a:ea typeface="ＭＳ Ｐゴシック" charset="-128"/>
              </a:rPr>
              <a:t>How many BTU/hr are lost through air infiltration?</a:t>
            </a:r>
          </a:p>
          <a:p>
            <a:pPr eaLnBrk="1" hangingPunct="1">
              <a:buFontTx/>
              <a:buNone/>
            </a:pPr>
            <a:endParaRPr lang="en-US" sz="800" b="1" dirty="0" smtClean="0">
              <a:solidFill>
                <a:srgbClr val="11007C"/>
              </a:solidFill>
              <a:ea typeface="ＭＳ Ｐゴシック" charset="-128"/>
            </a:endParaRPr>
          </a:p>
          <a:p>
            <a:pPr eaLnBrk="1" hangingPunct="1">
              <a:buFontTx/>
              <a:buNone/>
            </a:pPr>
            <a:endParaRPr lang="en-US" sz="2200" dirty="0" smtClean="0">
              <a:ea typeface="ＭＳ Ｐゴシック" charset="-128"/>
            </a:endParaRPr>
          </a:p>
          <a:p>
            <a:pPr>
              <a:buNone/>
            </a:pPr>
            <a:r>
              <a:rPr lang="en-US" sz="2200" dirty="0" smtClean="0">
                <a:solidFill>
                  <a:schemeClr val="tx1"/>
                </a:solidFill>
                <a:ea typeface="ＭＳ Ｐゴシック" charset="-128"/>
              </a:rPr>
              <a:t>4,800 cu. ft. x 1.25 ACH x (0.0182 BTU/cu. ft., </a:t>
            </a:r>
            <a:r>
              <a:rPr lang="en-US" sz="2000" dirty="0">
                <a:latin typeface="Arial" charset="0"/>
              </a:rPr>
              <a:t>°</a:t>
            </a:r>
            <a:r>
              <a:rPr lang="en-US" sz="2000" dirty="0" smtClean="0">
                <a:latin typeface="Arial" charset="0"/>
              </a:rPr>
              <a:t>F</a:t>
            </a:r>
            <a:r>
              <a:rPr lang="en-US" sz="2200" dirty="0" smtClean="0">
                <a:solidFill>
                  <a:schemeClr val="tx1"/>
                </a:solidFill>
                <a:ea typeface="ＭＳ Ｐゴシック" charset="-128"/>
              </a:rPr>
              <a:t>) x 40</a:t>
            </a:r>
            <a:r>
              <a:rPr lang="en-US" sz="2000" dirty="0" smtClean="0">
                <a:latin typeface="Arial" charset="0"/>
              </a:rPr>
              <a:t>°F</a:t>
            </a:r>
            <a:endParaRPr lang="en-US" sz="2200" dirty="0" smtClean="0">
              <a:solidFill>
                <a:schemeClr val="tx1"/>
              </a:solidFill>
              <a:ea typeface="ＭＳ Ｐゴシック" charset="-128"/>
            </a:endParaRPr>
          </a:p>
          <a:p>
            <a:pPr eaLnBrk="1" hangingPunct="1">
              <a:buFontTx/>
              <a:buNone/>
            </a:pPr>
            <a:r>
              <a:rPr lang="en-US" sz="2200" dirty="0" smtClean="0">
                <a:solidFill>
                  <a:schemeClr val="tx1"/>
                </a:solidFill>
                <a:ea typeface="ＭＳ Ｐゴシック" charset="-128"/>
              </a:rPr>
              <a:t>=</a:t>
            </a:r>
            <a:r>
              <a:rPr lang="en-US" sz="2200" dirty="0" smtClean="0">
                <a:ea typeface="ＭＳ Ｐゴシック" charset="-128"/>
              </a:rPr>
              <a:t/>
            </a:r>
            <a:br>
              <a:rPr lang="en-US" sz="2200" dirty="0" smtClean="0">
                <a:ea typeface="ＭＳ Ｐゴシック" charset="-128"/>
              </a:rPr>
            </a:br>
            <a:endParaRPr lang="en-US" sz="1200" dirty="0" smtClean="0">
              <a:ea typeface="ＭＳ Ｐゴシック" charset="-128"/>
            </a:endParaRPr>
          </a:p>
          <a:p>
            <a:pPr>
              <a:buNone/>
            </a:pPr>
            <a:r>
              <a:rPr lang="en-US" dirty="0" smtClean="0">
                <a:solidFill>
                  <a:srgbClr val="11007C"/>
                </a:solidFill>
                <a:ea typeface="ＭＳ Ｐゴシック" charset="-128"/>
              </a:rPr>
              <a:t>How many BTU/heating  season are lost through air infiltration?</a:t>
            </a:r>
          </a:p>
          <a:p>
            <a:pPr eaLnBrk="1" hangingPunct="1">
              <a:buFontTx/>
              <a:buNone/>
            </a:pPr>
            <a:endParaRPr lang="en-US" sz="3800" dirty="0" smtClean="0">
              <a:ea typeface="ＭＳ Ｐゴシック" charset="-128"/>
            </a:endParaRPr>
          </a:p>
          <a:p>
            <a:pPr>
              <a:buNone/>
            </a:pPr>
            <a:r>
              <a:rPr lang="en-US" sz="2000" dirty="0" smtClean="0">
                <a:solidFill>
                  <a:schemeClr val="tx1"/>
                </a:solidFill>
                <a:ea typeface="ＭＳ Ｐゴシック" charset="-128"/>
              </a:rPr>
              <a:t>4,800 cu. ft. x 1.25 ACH x (0.0182BTU/cu. ft. </a:t>
            </a:r>
            <a:r>
              <a:rPr lang="en-US" sz="2000" dirty="0">
                <a:latin typeface="Arial" charset="0"/>
              </a:rPr>
              <a:t>°</a:t>
            </a:r>
            <a:r>
              <a:rPr lang="en-US" sz="2000" dirty="0" smtClean="0">
                <a:latin typeface="Arial" charset="0"/>
              </a:rPr>
              <a:t>F</a:t>
            </a:r>
            <a:r>
              <a:rPr lang="en-US" sz="2000" dirty="0" smtClean="0">
                <a:solidFill>
                  <a:schemeClr val="tx1"/>
                </a:solidFill>
                <a:ea typeface="ＭＳ Ｐゴシック" charset="-128"/>
              </a:rPr>
              <a:t>) x 7,200 HDD x 24 hrs </a:t>
            </a:r>
          </a:p>
          <a:p>
            <a:pPr eaLnBrk="1" hangingPunct="1">
              <a:buFontTx/>
              <a:buNone/>
            </a:pPr>
            <a:r>
              <a:rPr lang="en-US" sz="2000" dirty="0" smtClean="0">
                <a:solidFill>
                  <a:schemeClr val="tx1"/>
                </a:solidFill>
                <a:ea typeface="ＭＳ Ｐゴシック" charset="-128"/>
              </a:rPr>
              <a:t>=</a:t>
            </a:r>
          </a:p>
          <a:p>
            <a:pPr eaLnBrk="1" hangingPunct="1">
              <a:buFontTx/>
              <a:buNone/>
            </a:pPr>
            <a:endParaRPr lang="en-US" sz="2400" dirty="0" smtClean="0">
              <a:ea typeface="ＭＳ Ｐゴシック" charset="-128"/>
            </a:endParaRPr>
          </a:p>
        </p:txBody>
      </p:sp>
      <p:sp>
        <p:nvSpPr>
          <p:cNvPr id="2" name="Title 1"/>
          <p:cNvSpPr>
            <a:spLocks noGrp="1"/>
          </p:cNvSpPr>
          <p:nvPr>
            <p:ph type="title"/>
          </p:nvPr>
        </p:nvSpPr>
        <p:spPr/>
        <p:txBody>
          <a:bodyPr>
            <a:normAutofit/>
          </a:bodyPr>
          <a:lstStyle/>
          <a:p>
            <a:pPr eaLnBrk="1" hangingPunct="1">
              <a:defRPr/>
            </a:pPr>
            <a:r>
              <a:rPr lang="en-US" dirty="0" smtClean="0">
                <a:ea typeface="ＭＳ Ｐゴシック" charset="-128"/>
              </a:rPr>
              <a:t>Heat Loss Through Air Infiltration</a:t>
            </a:r>
          </a:p>
        </p:txBody>
      </p:sp>
      <p:sp>
        <p:nvSpPr>
          <p:cNvPr id="11" name="TextBox 10"/>
          <p:cNvSpPr txBox="1">
            <a:spLocks noChangeArrowheads="1"/>
          </p:cNvSpPr>
          <p:nvPr/>
        </p:nvSpPr>
        <p:spPr bwMode="auto">
          <a:xfrm>
            <a:off x="762000" y="3429000"/>
            <a:ext cx="2057400" cy="430213"/>
          </a:xfrm>
          <a:prstGeom prst="rect">
            <a:avLst/>
          </a:prstGeom>
          <a:noFill/>
          <a:ln w="9525">
            <a:noFill/>
            <a:miter lim="800000"/>
            <a:headEnd/>
            <a:tailEnd/>
          </a:ln>
        </p:spPr>
        <p:txBody>
          <a:bodyPr>
            <a:spAutoFit/>
          </a:bodyPr>
          <a:lstStyle/>
          <a:p>
            <a:r>
              <a:rPr lang="en-US" sz="2200" b="1" dirty="0">
                <a:solidFill>
                  <a:srgbClr val="79CA2D"/>
                </a:solidFill>
                <a:effectLst/>
                <a:latin typeface="Arial" charset="0"/>
                <a:ea typeface="ＭＳ Ｐゴシック" charset="-128"/>
              </a:rPr>
              <a:t>4,368 </a:t>
            </a:r>
            <a:r>
              <a:rPr lang="en-US" sz="2200" dirty="0">
                <a:solidFill>
                  <a:srgbClr val="79CA2D"/>
                </a:solidFill>
                <a:effectLst/>
                <a:latin typeface="Arial" charset="0"/>
                <a:ea typeface="ＭＳ Ｐゴシック" charset="-128"/>
              </a:rPr>
              <a:t>BTU/hr</a:t>
            </a:r>
            <a:endParaRPr lang="en-US" sz="2200" dirty="0">
              <a:solidFill>
                <a:srgbClr val="79CA2D"/>
              </a:solidFill>
              <a:effectLst/>
              <a:latin typeface="Arial" charset="0"/>
            </a:endParaRPr>
          </a:p>
        </p:txBody>
      </p:sp>
      <p:sp>
        <p:nvSpPr>
          <p:cNvPr id="12" name="TextBox 11"/>
          <p:cNvSpPr txBox="1">
            <a:spLocks noChangeArrowheads="1"/>
          </p:cNvSpPr>
          <p:nvPr/>
        </p:nvSpPr>
        <p:spPr bwMode="auto">
          <a:xfrm>
            <a:off x="762000" y="5791200"/>
            <a:ext cx="4495800" cy="430213"/>
          </a:xfrm>
          <a:prstGeom prst="rect">
            <a:avLst/>
          </a:prstGeom>
          <a:noFill/>
          <a:ln w="9525">
            <a:noFill/>
            <a:miter lim="800000"/>
            <a:headEnd/>
            <a:tailEnd/>
          </a:ln>
        </p:spPr>
        <p:txBody>
          <a:bodyPr>
            <a:spAutoFit/>
          </a:bodyPr>
          <a:lstStyle/>
          <a:p>
            <a:r>
              <a:rPr lang="en-US" sz="2200" b="1" dirty="0">
                <a:solidFill>
                  <a:srgbClr val="79CA2D"/>
                </a:solidFill>
                <a:effectLst/>
                <a:latin typeface="Arial" charset="0"/>
                <a:ea typeface="ＭＳ Ｐゴシック" charset="-128"/>
              </a:rPr>
              <a:t>18,869,760 </a:t>
            </a:r>
            <a:r>
              <a:rPr lang="en-US" sz="2200" dirty="0">
                <a:solidFill>
                  <a:srgbClr val="79CA2D"/>
                </a:solidFill>
                <a:effectLst/>
                <a:latin typeface="Arial" charset="0"/>
                <a:ea typeface="ＭＳ Ｐゴシック" charset="-128"/>
              </a:rPr>
              <a:t>BTU/ heating season</a:t>
            </a:r>
            <a:endParaRPr lang="en-US" sz="2200" dirty="0">
              <a:solidFill>
                <a:srgbClr val="79CA2D"/>
              </a:solidFill>
              <a:effectLst/>
              <a:latin typeface="Arial" charset="0"/>
            </a:endParaRPr>
          </a:p>
        </p:txBody>
      </p:sp>
      <p:sp>
        <p:nvSpPr>
          <p:cNvPr id="14" name="Rounded Rectangle 13"/>
          <p:cNvSpPr>
            <a:spLocks noChangeArrowheads="1"/>
          </p:cNvSpPr>
          <p:nvPr/>
        </p:nvSpPr>
        <p:spPr bwMode="auto">
          <a:xfrm>
            <a:off x="457200" y="2209800"/>
            <a:ext cx="8153400" cy="609600"/>
          </a:xfrm>
          <a:prstGeom prst="roundRect">
            <a:avLst>
              <a:gd name="adj" fmla="val 16667"/>
            </a:avLst>
          </a:prstGeom>
          <a:solidFill>
            <a:srgbClr val="FFFFFF"/>
          </a:solidFill>
          <a:ln w="3175">
            <a:solidFill>
              <a:srgbClr val="E6E6E6"/>
            </a:solidFill>
            <a:round/>
            <a:headEnd/>
            <a:tailEnd/>
          </a:ln>
          <a:effectLst>
            <a:outerShdw dist="38100" dir="2700000" rotWithShape="0">
              <a:srgbClr val="808080">
                <a:alpha val="42999"/>
              </a:srgbClr>
            </a:outerShdw>
          </a:effectLst>
        </p:spPr>
        <p:txBody>
          <a:bodyPr/>
          <a:lstStyle/>
          <a:p>
            <a:pPr algn="ctr">
              <a:buFont typeface="Wingdings" pitchFamily="-107" charset="2"/>
              <a:buNone/>
              <a:defRPr/>
            </a:pPr>
            <a:r>
              <a:rPr lang="en-US" sz="2800" b="1" dirty="0">
                <a:solidFill>
                  <a:srgbClr val="528FBA"/>
                </a:solidFill>
                <a:effectLst/>
                <a:latin typeface="Arial" pitchFamily="-107" charset="0"/>
                <a:ea typeface="Arial" pitchFamily="-107" charset="0"/>
                <a:cs typeface="Arial" pitchFamily="-107" charset="0"/>
              </a:rPr>
              <a:t>V</a:t>
            </a:r>
            <a:r>
              <a:rPr lang="en-US" sz="2800" dirty="0">
                <a:solidFill>
                  <a:srgbClr val="528FBA"/>
                </a:solidFill>
                <a:effectLst/>
                <a:latin typeface="Arial" pitchFamily="-107" charset="0"/>
                <a:ea typeface="Arial" pitchFamily="-107" charset="0"/>
                <a:cs typeface="Arial" pitchFamily="-107" charset="0"/>
              </a:rPr>
              <a:t>  x  </a:t>
            </a:r>
            <a:r>
              <a:rPr lang="en-US" sz="2800" b="1" dirty="0">
                <a:solidFill>
                  <a:srgbClr val="528FBA"/>
                </a:solidFill>
                <a:effectLst/>
                <a:latin typeface="Arial" pitchFamily="-107" charset="0"/>
                <a:ea typeface="Arial" pitchFamily="-107" charset="0"/>
                <a:cs typeface="Arial" pitchFamily="-107" charset="0"/>
              </a:rPr>
              <a:t>ACH</a:t>
            </a:r>
            <a:r>
              <a:rPr lang="en-US" sz="2800" dirty="0">
                <a:solidFill>
                  <a:srgbClr val="528FBA"/>
                </a:solidFill>
                <a:effectLst/>
                <a:latin typeface="Arial" pitchFamily="-107" charset="0"/>
                <a:ea typeface="Arial" pitchFamily="-107" charset="0"/>
                <a:cs typeface="Arial" pitchFamily="-107" charset="0"/>
              </a:rPr>
              <a:t>  x  </a:t>
            </a:r>
            <a:r>
              <a:rPr lang="en-US" sz="2800" b="1" dirty="0">
                <a:solidFill>
                  <a:srgbClr val="528FBA"/>
                </a:solidFill>
                <a:effectLst/>
                <a:latin typeface="Arial" pitchFamily="-107" charset="0"/>
                <a:ea typeface="Arial" pitchFamily="-107" charset="0"/>
                <a:cs typeface="Arial" pitchFamily="-107" charset="0"/>
              </a:rPr>
              <a:t>0.0182</a:t>
            </a:r>
            <a:r>
              <a:rPr lang="en-US" sz="2800" dirty="0">
                <a:solidFill>
                  <a:srgbClr val="528FBA"/>
                </a:solidFill>
                <a:effectLst/>
                <a:latin typeface="Arial" pitchFamily="-107" charset="0"/>
                <a:ea typeface="Arial" pitchFamily="-107" charset="0"/>
                <a:cs typeface="Arial" pitchFamily="-107" charset="0"/>
              </a:rPr>
              <a:t>  x  </a:t>
            </a:r>
            <a:r>
              <a:rPr lang="en-US" sz="2800" dirty="0" smtClean="0">
                <a:solidFill>
                  <a:srgbClr val="528FBA"/>
                </a:solidFill>
                <a:effectLst/>
                <a:latin typeface="Arial" pitchFamily="-107" charset="0"/>
                <a:ea typeface="Arial" pitchFamily="-107" charset="0"/>
                <a:cs typeface="Arial" pitchFamily="-107" charset="0"/>
              </a:rPr>
              <a:t>∆</a:t>
            </a:r>
            <a:r>
              <a:rPr lang="en-US" sz="2800" b="1" dirty="0" smtClean="0">
                <a:solidFill>
                  <a:srgbClr val="528FBA"/>
                </a:solidFill>
                <a:effectLst/>
                <a:latin typeface="Arial" pitchFamily="-107" charset="0"/>
                <a:ea typeface="Arial" pitchFamily="-107" charset="0"/>
                <a:cs typeface="Arial" pitchFamily="-107" charset="0"/>
              </a:rPr>
              <a:t>T</a:t>
            </a:r>
            <a:endParaRPr lang="en-US" sz="2800" b="1" dirty="0">
              <a:solidFill>
                <a:srgbClr val="528FBA"/>
              </a:solidFill>
              <a:effectLst/>
              <a:latin typeface="Arial" pitchFamily="-107" charset="0"/>
              <a:ea typeface="Arial" pitchFamily="-107" charset="0"/>
              <a:cs typeface="Arial" pitchFamily="-107" charset="0"/>
            </a:endParaRPr>
          </a:p>
        </p:txBody>
      </p:sp>
      <p:sp>
        <p:nvSpPr>
          <p:cNvPr id="15" name="Rounded Rectangle 14"/>
          <p:cNvSpPr>
            <a:spLocks noChangeArrowheads="1"/>
          </p:cNvSpPr>
          <p:nvPr/>
        </p:nvSpPr>
        <p:spPr bwMode="auto">
          <a:xfrm>
            <a:off x="457200" y="4648200"/>
            <a:ext cx="8153400" cy="609600"/>
          </a:xfrm>
          <a:prstGeom prst="roundRect">
            <a:avLst>
              <a:gd name="adj" fmla="val 16667"/>
            </a:avLst>
          </a:prstGeom>
          <a:solidFill>
            <a:srgbClr val="FFFFFF"/>
          </a:solidFill>
          <a:ln w="3175">
            <a:solidFill>
              <a:srgbClr val="E6E6E6"/>
            </a:solidFill>
            <a:round/>
            <a:headEnd/>
            <a:tailEnd/>
          </a:ln>
          <a:effectLst>
            <a:outerShdw dist="38100" dir="2700000" rotWithShape="0">
              <a:srgbClr val="808080">
                <a:alpha val="42999"/>
              </a:srgbClr>
            </a:outerShdw>
          </a:effectLst>
        </p:spPr>
        <p:txBody>
          <a:bodyPr/>
          <a:lstStyle/>
          <a:p>
            <a:pPr algn="ctr">
              <a:buFont typeface="Wingdings" pitchFamily="-107" charset="2"/>
              <a:buNone/>
              <a:defRPr/>
            </a:pPr>
            <a:r>
              <a:rPr lang="en-US" sz="2800" b="1" dirty="0">
                <a:solidFill>
                  <a:srgbClr val="528FBA"/>
                </a:solidFill>
                <a:effectLst/>
                <a:latin typeface="Arial" pitchFamily="-107" charset="0"/>
                <a:ea typeface="Arial" pitchFamily="-107" charset="0"/>
                <a:cs typeface="Arial" pitchFamily="-107" charset="0"/>
              </a:rPr>
              <a:t>V</a:t>
            </a:r>
            <a:r>
              <a:rPr lang="en-US" sz="2800" dirty="0">
                <a:solidFill>
                  <a:srgbClr val="528FBA"/>
                </a:solidFill>
                <a:effectLst/>
                <a:latin typeface="Arial" pitchFamily="-107" charset="0"/>
                <a:ea typeface="Arial" pitchFamily="-107" charset="0"/>
                <a:cs typeface="Arial" pitchFamily="-107" charset="0"/>
              </a:rPr>
              <a:t>  x  </a:t>
            </a:r>
            <a:r>
              <a:rPr lang="en-US" sz="2800" b="1" dirty="0">
                <a:solidFill>
                  <a:srgbClr val="528FBA"/>
                </a:solidFill>
                <a:effectLst/>
                <a:latin typeface="Arial" pitchFamily="-107" charset="0"/>
                <a:ea typeface="Arial" pitchFamily="-107" charset="0"/>
                <a:cs typeface="Arial" pitchFamily="-107" charset="0"/>
              </a:rPr>
              <a:t>ACH</a:t>
            </a:r>
            <a:r>
              <a:rPr lang="en-US" sz="2800" dirty="0">
                <a:solidFill>
                  <a:srgbClr val="528FBA"/>
                </a:solidFill>
                <a:effectLst/>
                <a:latin typeface="Arial" pitchFamily="-107" charset="0"/>
                <a:ea typeface="Arial" pitchFamily="-107" charset="0"/>
                <a:cs typeface="Arial" pitchFamily="-107" charset="0"/>
              </a:rPr>
              <a:t>  x  </a:t>
            </a:r>
            <a:r>
              <a:rPr lang="en-US" sz="2800" b="1" dirty="0">
                <a:solidFill>
                  <a:srgbClr val="528FBA"/>
                </a:solidFill>
                <a:effectLst/>
                <a:latin typeface="Arial" pitchFamily="-107" charset="0"/>
                <a:ea typeface="Arial" pitchFamily="-107" charset="0"/>
                <a:cs typeface="Arial" pitchFamily="-107" charset="0"/>
              </a:rPr>
              <a:t>0.0182</a:t>
            </a:r>
            <a:r>
              <a:rPr lang="en-US" sz="2800" dirty="0">
                <a:solidFill>
                  <a:srgbClr val="528FBA"/>
                </a:solidFill>
                <a:effectLst/>
                <a:latin typeface="Arial" pitchFamily="-107" charset="0"/>
                <a:ea typeface="Arial" pitchFamily="-107" charset="0"/>
                <a:cs typeface="Arial" pitchFamily="-107" charset="0"/>
              </a:rPr>
              <a:t>  x  </a:t>
            </a:r>
            <a:r>
              <a:rPr lang="en-US" sz="2800" b="1" dirty="0">
                <a:solidFill>
                  <a:srgbClr val="528FBA"/>
                </a:solidFill>
                <a:effectLst/>
                <a:latin typeface="Arial" pitchFamily="-107" charset="0"/>
                <a:ea typeface="Arial" pitchFamily="-107" charset="0"/>
                <a:cs typeface="Arial" pitchFamily="-107" charset="0"/>
              </a:rPr>
              <a:t>#HDD  </a:t>
            </a:r>
            <a:r>
              <a:rPr lang="en-US" sz="2800" dirty="0">
                <a:solidFill>
                  <a:srgbClr val="528FBA"/>
                </a:solidFill>
                <a:effectLst/>
                <a:latin typeface="Arial" pitchFamily="-107" charset="0"/>
                <a:ea typeface="Arial" pitchFamily="-107" charset="0"/>
                <a:cs typeface="Arial" pitchFamily="-107" charset="0"/>
              </a:rPr>
              <a:t>x  </a:t>
            </a:r>
            <a:r>
              <a:rPr lang="en-US" sz="2800" b="1" dirty="0">
                <a:solidFill>
                  <a:srgbClr val="528FBA"/>
                </a:solidFill>
                <a:effectLst/>
                <a:latin typeface="Arial" pitchFamily="-107" charset="0"/>
                <a:ea typeface="Arial" pitchFamily="-107" charset="0"/>
                <a:cs typeface="Arial" pitchFamily="-107" charset="0"/>
              </a:rPr>
              <a:t>24</a:t>
            </a:r>
            <a:r>
              <a:rPr lang="en-US" sz="2800" dirty="0">
                <a:solidFill>
                  <a:srgbClr val="528FBA"/>
                </a:solidFill>
                <a:effectLst/>
                <a:latin typeface="Arial" pitchFamily="-107" charset="0"/>
                <a:ea typeface="Arial" pitchFamily="-107" charset="0"/>
                <a:cs typeface="Arial" pitchFamily="-107" charset="0"/>
              </a:rPr>
              <a:t> hrs</a:t>
            </a:r>
          </a:p>
        </p:txBody>
      </p:sp>
      <p:sp>
        <p:nvSpPr>
          <p:cNvPr id="10" name="Title 5"/>
          <p:cNvSpPr txBox="1">
            <a:spLocks/>
          </p:cNvSpPr>
          <p:nvPr/>
        </p:nvSpPr>
        <p:spPr bwMode="auto">
          <a:xfrm>
            <a:off x="609600" y="895350"/>
            <a:ext cx="6248400" cy="247650"/>
          </a:xfrm>
          <a:prstGeom prst="rect">
            <a:avLst/>
          </a:prstGeom>
          <a:noFill/>
          <a:ln w="9525">
            <a:noFill/>
            <a:miter lim="800000"/>
            <a:headEnd/>
            <a:tailEnd/>
          </a:ln>
        </p:spPr>
        <p:txBody>
          <a:bodyPr lIns="0" tIns="0" rIns="0" bIns="0" anchor="ctr"/>
          <a:lstStyle/>
          <a:p>
            <a:pPr eaLnBrk="0" hangingPunct="0"/>
            <a:r>
              <a:rPr lang="en-US" sz="1200" cap="all" dirty="0" smtClean="0">
                <a:solidFill>
                  <a:schemeClr val="bg1"/>
                </a:solidFill>
                <a:effectLst/>
                <a:latin typeface="Arial" pitchFamily="34" charset="0"/>
                <a:cs typeface="Arial" pitchFamily="34" charset="0"/>
              </a:rPr>
              <a:t>Calculating Envelope energy loss</a:t>
            </a:r>
            <a:endParaRPr lang="en-US" sz="1200" cap="all" dirty="0">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795">
                                            <p:txEl>
                                              <p:pRg st="1" end="1"/>
                                            </p:txEl>
                                          </p:spTgt>
                                        </p:tgtEl>
                                        <p:attrNameLst>
                                          <p:attrName>style.visibility</p:attrName>
                                        </p:attrNameLst>
                                      </p:cBhvr>
                                      <p:to>
                                        <p:strVal val="visible"/>
                                      </p:to>
                                    </p:set>
                                    <p:animEffect transition="in" filter="fade">
                                      <p:cBhvr>
                                        <p:cTn id="7" dur="500"/>
                                        <p:tgtEl>
                                          <p:spTgt spid="3379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3795">
                                            <p:txEl>
                                              <p:pRg st="4" end="4"/>
                                            </p:txEl>
                                          </p:spTgt>
                                        </p:tgtEl>
                                        <p:attrNameLst>
                                          <p:attrName>style.visibility</p:attrName>
                                        </p:attrNameLst>
                                      </p:cBhvr>
                                      <p:to>
                                        <p:strVal val="visible"/>
                                      </p:to>
                                    </p:set>
                                    <p:animEffect transition="in" filter="fade">
                                      <p:cBhvr>
                                        <p:cTn id="17" dur="500"/>
                                        <p:tgtEl>
                                          <p:spTgt spid="33795">
                                            <p:txEl>
                                              <p:pRg st="4" end="4"/>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3795">
                                            <p:txEl>
                                              <p:pRg st="5" end="5"/>
                                            </p:txEl>
                                          </p:spTgt>
                                        </p:tgtEl>
                                        <p:attrNameLst>
                                          <p:attrName>style.visibility</p:attrName>
                                        </p:attrNameLst>
                                      </p:cBhvr>
                                      <p:to>
                                        <p:strVal val="visible"/>
                                      </p:to>
                                    </p:set>
                                    <p:animEffect transition="in" filter="fade">
                                      <p:cBhvr>
                                        <p:cTn id="20" dur="500"/>
                                        <p:tgtEl>
                                          <p:spTgt spid="33795">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3795">
                                            <p:txEl>
                                              <p:pRg st="6" end="6"/>
                                            </p:txEl>
                                          </p:spTgt>
                                        </p:tgtEl>
                                        <p:attrNameLst>
                                          <p:attrName>style.visibility</p:attrName>
                                        </p:attrNameLst>
                                      </p:cBhvr>
                                      <p:to>
                                        <p:strVal val="visible"/>
                                      </p:to>
                                    </p:set>
                                    <p:animEffect transition="in" filter="fade">
                                      <p:cBhvr>
                                        <p:cTn id="30" dur="500"/>
                                        <p:tgtEl>
                                          <p:spTgt spid="33795">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500"/>
                                        <p:tgtEl>
                                          <p:spTgt spid="15"/>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3795">
                                            <p:txEl>
                                              <p:pRg st="8" end="8"/>
                                            </p:txEl>
                                          </p:spTgt>
                                        </p:tgtEl>
                                        <p:attrNameLst>
                                          <p:attrName>style.visibility</p:attrName>
                                        </p:attrNameLst>
                                      </p:cBhvr>
                                      <p:to>
                                        <p:strVal val="visible"/>
                                      </p:to>
                                    </p:set>
                                    <p:animEffect transition="in" filter="fade">
                                      <p:cBhvr>
                                        <p:cTn id="40" dur="500"/>
                                        <p:tgtEl>
                                          <p:spTgt spid="33795">
                                            <p:txEl>
                                              <p:pRg st="8" end="8"/>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33795">
                                            <p:txEl>
                                              <p:pRg st="9" end="9"/>
                                            </p:txEl>
                                          </p:spTgt>
                                        </p:tgtEl>
                                        <p:attrNameLst>
                                          <p:attrName>style.visibility</p:attrName>
                                        </p:attrNameLst>
                                      </p:cBhvr>
                                      <p:to>
                                        <p:strVal val="visible"/>
                                      </p:to>
                                    </p:set>
                                    <p:animEffect transition="in" filter="fade">
                                      <p:cBhvr>
                                        <p:cTn id="43" dur="500"/>
                                        <p:tgtEl>
                                          <p:spTgt spid="33795">
                                            <p:txEl>
                                              <p:pRg st="9" end="9"/>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fade">
                                      <p:cBhvr>
                                        <p:cTn id="4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P spid="11" grpId="0"/>
      <p:bldP spid="12" grpId="0"/>
      <p:bldP spid="14" grpId="0" animBg="1"/>
      <p:bldP spid="1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0"/>
            <a:ext cx="5486400" cy="914400"/>
          </a:xfrm>
        </p:spPr>
        <p:txBody>
          <a:bodyPr>
            <a:normAutofit/>
          </a:bodyPr>
          <a:lstStyle/>
          <a:p>
            <a:pPr eaLnBrk="1" hangingPunct="1">
              <a:defRPr/>
            </a:pPr>
            <a:r>
              <a:rPr lang="en-US" dirty="0" smtClean="0">
                <a:ea typeface="ＭＳ Ｐゴシック" charset="-128"/>
              </a:rPr>
              <a:t>Example: Minimally Insulated House</a:t>
            </a:r>
          </a:p>
        </p:txBody>
      </p:sp>
      <p:pic>
        <p:nvPicPr>
          <p:cNvPr id="9" name="Content Placeholder 3" descr="Photo of home."/>
          <p:cNvPicPr>
            <a:picLocks noChangeAspect="1"/>
          </p:cNvPicPr>
          <p:nvPr/>
        </p:nvPicPr>
        <p:blipFill>
          <a:blip r:embed="rId3" cstate="email"/>
          <a:srcRect/>
          <a:stretch>
            <a:fillRect/>
          </a:stretch>
        </p:blipFill>
        <p:spPr bwMode="auto">
          <a:xfrm>
            <a:off x="457200" y="1676400"/>
            <a:ext cx="2819400" cy="2876550"/>
          </a:xfrm>
          <a:prstGeom prst="rect">
            <a:avLst/>
          </a:prstGeom>
          <a:solidFill>
            <a:srgbClr val="FFFFFF">
              <a:shade val="85000"/>
            </a:srgbClr>
          </a:solidFill>
          <a:ln w="88900" cap="sq">
            <a:solidFill>
              <a:srgbClr val="FFFFFF"/>
            </a:solidFill>
            <a:miter lim="800000"/>
            <a:headEnd/>
            <a:tailEnd/>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3557" name="TextBox 4"/>
          <p:cNvSpPr txBox="1">
            <a:spLocks noChangeArrowheads="1"/>
          </p:cNvSpPr>
          <p:nvPr/>
        </p:nvSpPr>
        <p:spPr bwMode="auto">
          <a:xfrm>
            <a:off x="3429000" y="1606550"/>
            <a:ext cx="5562600" cy="3970318"/>
          </a:xfrm>
          <a:prstGeom prst="rect">
            <a:avLst/>
          </a:prstGeom>
          <a:noFill/>
          <a:ln w="9525">
            <a:noFill/>
            <a:miter lim="800000"/>
            <a:headEnd/>
            <a:tailEnd/>
          </a:ln>
        </p:spPr>
        <p:txBody>
          <a:bodyPr wrap="square">
            <a:spAutoFit/>
          </a:bodyPr>
          <a:lstStyle/>
          <a:p>
            <a:pPr marL="347472" indent="-347472">
              <a:spcBef>
                <a:spcPts val="600"/>
              </a:spcBef>
              <a:spcAft>
                <a:spcPts val="600"/>
              </a:spcAft>
              <a:buClrTx/>
              <a:buFont typeface="Arial" charset="0"/>
              <a:buChar char="•"/>
            </a:pPr>
            <a:r>
              <a:rPr lang="en-US" sz="2400" dirty="0" smtClean="0">
                <a:effectLst/>
                <a:latin typeface="Arial" charset="0"/>
              </a:rPr>
              <a:t>20 ft. </a:t>
            </a:r>
            <a:r>
              <a:rPr lang="en-US" sz="2400" dirty="0">
                <a:effectLst/>
                <a:latin typeface="Arial" charset="0"/>
              </a:rPr>
              <a:t>x </a:t>
            </a:r>
            <a:r>
              <a:rPr lang="en-US" sz="2400" dirty="0" smtClean="0">
                <a:effectLst/>
                <a:latin typeface="Arial" charset="0"/>
              </a:rPr>
              <a:t>30 ft. </a:t>
            </a:r>
            <a:r>
              <a:rPr lang="en-US" sz="2400" dirty="0">
                <a:effectLst/>
                <a:latin typeface="Arial" charset="0"/>
              </a:rPr>
              <a:t>on </a:t>
            </a:r>
            <a:r>
              <a:rPr lang="en-US" sz="2400" dirty="0" smtClean="0">
                <a:effectLst/>
                <a:latin typeface="Arial" charset="0"/>
              </a:rPr>
              <a:t>slab</a:t>
            </a:r>
            <a:endParaRPr lang="en-US" sz="2400" dirty="0">
              <a:effectLst/>
              <a:latin typeface="Arial" charset="0"/>
            </a:endParaRPr>
          </a:p>
          <a:p>
            <a:pPr marL="347472" indent="-347472">
              <a:spcBef>
                <a:spcPts val="600"/>
              </a:spcBef>
              <a:spcAft>
                <a:spcPts val="600"/>
              </a:spcAft>
              <a:buClrTx/>
              <a:buFont typeface="Arial" charset="0"/>
              <a:buChar char="•"/>
            </a:pPr>
            <a:r>
              <a:rPr lang="en-US" sz="2400" dirty="0" smtClean="0">
                <a:effectLst/>
                <a:latin typeface="Arial" charset="0"/>
              </a:rPr>
              <a:t>8 ft. walls</a:t>
            </a:r>
            <a:endParaRPr lang="en-US" sz="2400" dirty="0">
              <a:effectLst/>
              <a:latin typeface="Arial" charset="0"/>
            </a:endParaRPr>
          </a:p>
          <a:p>
            <a:pPr marL="347472" indent="-347472">
              <a:spcBef>
                <a:spcPts val="600"/>
              </a:spcBef>
              <a:spcAft>
                <a:spcPts val="600"/>
              </a:spcAft>
              <a:buClrTx/>
              <a:buFont typeface="Arial" charset="0"/>
              <a:buChar char="•"/>
            </a:pPr>
            <a:r>
              <a:rPr lang="en-US" sz="2400" dirty="0">
                <a:effectLst/>
                <a:latin typeface="Arial" charset="0"/>
              </a:rPr>
              <a:t>10% wall area is windows </a:t>
            </a:r>
            <a:r>
              <a:rPr lang="en-US" sz="2400" dirty="0" smtClean="0">
                <a:effectLst/>
                <a:latin typeface="Arial" charset="0"/>
              </a:rPr>
              <a:t>and doors</a:t>
            </a:r>
            <a:endParaRPr lang="en-US" sz="2400" dirty="0">
              <a:effectLst/>
              <a:latin typeface="Arial" charset="0"/>
            </a:endParaRPr>
          </a:p>
          <a:p>
            <a:pPr marL="347472" indent="-347472">
              <a:spcBef>
                <a:spcPts val="600"/>
              </a:spcBef>
              <a:spcAft>
                <a:spcPts val="600"/>
              </a:spcAft>
              <a:buClrTx/>
              <a:buFont typeface="Arial" charset="0"/>
              <a:buChar char="•"/>
            </a:pPr>
            <a:r>
              <a:rPr lang="en-US" sz="2400" dirty="0">
                <a:effectLst/>
                <a:latin typeface="Arial" charset="0"/>
              </a:rPr>
              <a:t>7200 </a:t>
            </a:r>
            <a:r>
              <a:rPr lang="en-US" sz="2400" dirty="0" smtClean="0">
                <a:effectLst/>
                <a:latin typeface="Arial" charset="0"/>
              </a:rPr>
              <a:t>HDD</a:t>
            </a:r>
            <a:endParaRPr lang="en-US" sz="2400" dirty="0">
              <a:effectLst/>
              <a:latin typeface="Arial" charset="0"/>
            </a:endParaRPr>
          </a:p>
          <a:p>
            <a:pPr marL="347472" indent="-347472">
              <a:spcBef>
                <a:spcPts val="600"/>
              </a:spcBef>
              <a:spcAft>
                <a:spcPts val="600"/>
              </a:spcAft>
              <a:buClrTx/>
              <a:buFont typeface="Arial" charset="0"/>
              <a:buChar char="•"/>
            </a:pPr>
            <a:r>
              <a:rPr lang="en-US" sz="2400" dirty="0">
                <a:effectLst/>
                <a:latin typeface="Arial" charset="0"/>
              </a:rPr>
              <a:t>70°F inside – 30°F outside = 40° ∆</a:t>
            </a:r>
            <a:r>
              <a:rPr lang="en-US" sz="2400" dirty="0" smtClean="0">
                <a:effectLst/>
                <a:latin typeface="Arial" charset="0"/>
              </a:rPr>
              <a:t>T</a:t>
            </a:r>
            <a:endParaRPr lang="en-US" sz="2400" dirty="0">
              <a:effectLst/>
              <a:latin typeface="Arial" charset="0"/>
            </a:endParaRPr>
          </a:p>
          <a:p>
            <a:pPr marL="347472" indent="-347472">
              <a:spcBef>
                <a:spcPts val="600"/>
              </a:spcBef>
              <a:spcAft>
                <a:spcPts val="600"/>
              </a:spcAft>
              <a:buClrTx/>
              <a:buFont typeface="Arial" charset="0"/>
              <a:buChar char="•"/>
            </a:pPr>
            <a:r>
              <a:rPr lang="en-US" sz="2400" dirty="0" smtClean="0">
                <a:effectLst/>
                <a:latin typeface="Arial" charset="0"/>
              </a:rPr>
              <a:t>3.5 in. </a:t>
            </a:r>
            <a:r>
              <a:rPr lang="en-US" sz="2400" dirty="0">
                <a:effectLst/>
                <a:latin typeface="Arial" charset="0"/>
              </a:rPr>
              <a:t>R-11 fiberglass in walls</a:t>
            </a:r>
            <a:r>
              <a:rPr lang="en-US" sz="2400" dirty="0" smtClean="0">
                <a:effectLst/>
                <a:latin typeface="Arial" charset="0"/>
              </a:rPr>
              <a:t>; </a:t>
            </a:r>
            <a:r>
              <a:rPr lang="en-US" sz="2400" dirty="0">
                <a:effectLst/>
                <a:latin typeface="Arial" charset="0"/>
              </a:rPr>
              <a:t/>
            </a:r>
            <a:br>
              <a:rPr lang="en-US" sz="2400" dirty="0">
                <a:effectLst/>
                <a:latin typeface="Arial" charset="0"/>
              </a:rPr>
            </a:br>
            <a:r>
              <a:rPr lang="en-US" sz="2400" dirty="0" smtClean="0">
                <a:effectLst/>
                <a:latin typeface="Arial" charset="0"/>
              </a:rPr>
              <a:t>6 in. R-19 </a:t>
            </a:r>
            <a:r>
              <a:rPr lang="en-US" sz="2400" dirty="0">
                <a:effectLst/>
                <a:latin typeface="Arial" charset="0"/>
              </a:rPr>
              <a:t>fiberglass in </a:t>
            </a:r>
            <a:r>
              <a:rPr lang="en-US" sz="2400" dirty="0" smtClean="0">
                <a:effectLst/>
                <a:latin typeface="Arial" charset="0"/>
              </a:rPr>
              <a:t>ceiling</a:t>
            </a:r>
            <a:endParaRPr lang="en-US" sz="2400" dirty="0">
              <a:effectLst/>
              <a:latin typeface="Arial" charset="0"/>
            </a:endParaRPr>
          </a:p>
          <a:p>
            <a:pPr marL="347472" indent="-347472">
              <a:spcBef>
                <a:spcPts val="600"/>
              </a:spcBef>
              <a:spcAft>
                <a:spcPts val="600"/>
              </a:spcAft>
              <a:buClrTx/>
              <a:buFont typeface="Arial" charset="0"/>
              <a:buChar char="•"/>
            </a:pPr>
            <a:r>
              <a:rPr lang="en-US" sz="2400" dirty="0">
                <a:effectLst/>
                <a:latin typeface="Arial" charset="0"/>
              </a:rPr>
              <a:t>1.25 a</a:t>
            </a:r>
            <a:r>
              <a:rPr lang="en-US" sz="2400" dirty="0" smtClean="0">
                <a:effectLst/>
                <a:latin typeface="Arial" charset="0"/>
              </a:rPr>
              <a:t>ir change </a:t>
            </a:r>
            <a:r>
              <a:rPr lang="en-US" sz="2400" dirty="0">
                <a:effectLst/>
                <a:latin typeface="Arial" charset="0"/>
              </a:rPr>
              <a:t>per </a:t>
            </a:r>
            <a:r>
              <a:rPr lang="en-US" sz="2400" dirty="0" smtClean="0">
                <a:effectLst/>
                <a:latin typeface="Arial" charset="0"/>
              </a:rPr>
              <a:t>hour </a:t>
            </a:r>
            <a:r>
              <a:rPr lang="en-US" sz="2400" dirty="0">
                <a:effectLst/>
                <a:latin typeface="Arial" charset="0"/>
              </a:rPr>
              <a:t>(AC/H</a:t>
            </a:r>
            <a:r>
              <a:rPr lang="en-US" sz="2400" dirty="0" smtClean="0">
                <a:effectLst/>
                <a:latin typeface="Arial" charset="0"/>
              </a:rPr>
              <a:t>)</a:t>
            </a:r>
            <a:endParaRPr lang="en-US" sz="2400" dirty="0">
              <a:effectLst/>
              <a:latin typeface="Arial" charset="0"/>
            </a:endParaRPr>
          </a:p>
        </p:txBody>
      </p:sp>
      <p:sp>
        <p:nvSpPr>
          <p:cNvPr id="23558" name="TextBox 8"/>
          <p:cNvSpPr txBox="1">
            <a:spLocks noChangeArrowheads="1"/>
          </p:cNvSpPr>
          <p:nvPr/>
        </p:nvSpPr>
        <p:spPr bwMode="auto">
          <a:xfrm>
            <a:off x="381000" y="4648200"/>
            <a:ext cx="3657600" cy="230832"/>
          </a:xfrm>
          <a:prstGeom prst="rect">
            <a:avLst/>
          </a:prstGeom>
          <a:noFill/>
          <a:ln w="9525">
            <a:noFill/>
            <a:miter lim="800000"/>
            <a:headEnd/>
            <a:tailEnd/>
          </a:ln>
        </p:spPr>
        <p:txBody>
          <a:bodyPr>
            <a:spAutoFit/>
          </a:bodyPr>
          <a:lstStyle/>
          <a:p>
            <a:r>
              <a:rPr lang="en-US" sz="900" i="1" dirty="0">
                <a:solidFill>
                  <a:schemeClr val="bg1">
                    <a:lumMod val="50000"/>
                  </a:schemeClr>
                </a:solidFill>
                <a:effectLst/>
                <a:latin typeface="Arial" charset="0"/>
              </a:rPr>
              <a:t>Photo courtesy of t</a:t>
            </a:r>
            <a:r>
              <a:rPr lang="en-US" sz="900" i="1" dirty="0" smtClean="0">
                <a:solidFill>
                  <a:schemeClr val="bg1">
                    <a:lumMod val="50000"/>
                  </a:schemeClr>
                </a:solidFill>
                <a:effectLst/>
                <a:latin typeface="Arial" charset="0"/>
              </a:rPr>
              <a:t>he U.S</a:t>
            </a:r>
            <a:r>
              <a:rPr lang="en-US" sz="900" i="1" dirty="0">
                <a:solidFill>
                  <a:schemeClr val="bg1">
                    <a:lumMod val="50000"/>
                  </a:schemeClr>
                </a:solidFill>
                <a:effectLst/>
                <a:latin typeface="Arial" charset="0"/>
              </a:rPr>
              <a:t>. Department of Energy</a:t>
            </a:r>
          </a:p>
        </p:txBody>
      </p:sp>
      <p:sp>
        <p:nvSpPr>
          <p:cNvPr id="10" name="Title 5"/>
          <p:cNvSpPr txBox="1">
            <a:spLocks/>
          </p:cNvSpPr>
          <p:nvPr/>
        </p:nvSpPr>
        <p:spPr bwMode="auto">
          <a:xfrm>
            <a:off x="609600" y="895350"/>
            <a:ext cx="6248400" cy="247650"/>
          </a:xfrm>
          <a:prstGeom prst="rect">
            <a:avLst/>
          </a:prstGeom>
          <a:noFill/>
          <a:ln w="9525">
            <a:noFill/>
            <a:miter lim="800000"/>
            <a:headEnd/>
            <a:tailEnd/>
          </a:ln>
        </p:spPr>
        <p:txBody>
          <a:bodyPr lIns="0" tIns="0" rIns="0" bIns="0" anchor="ctr"/>
          <a:lstStyle/>
          <a:p>
            <a:pPr eaLnBrk="0" hangingPunct="0"/>
            <a:r>
              <a:rPr lang="en-US" sz="1200" cap="all" dirty="0" smtClean="0">
                <a:solidFill>
                  <a:schemeClr val="bg1"/>
                </a:solidFill>
                <a:effectLst/>
                <a:latin typeface="Arial" pitchFamily="34" charset="0"/>
                <a:cs typeface="Arial" pitchFamily="34" charset="0"/>
              </a:rPr>
              <a:t>Calculating Envelope energy loss</a:t>
            </a:r>
            <a:endParaRPr lang="en-US" sz="1200" cap="all" dirty="0">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Content Placeholder 2"/>
          <p:cNvSpPr>
            <a:spLocks noGrp="1"/>
          </p:cNvSpPr>
          <p:nvPr>
            <p:ph idx="1"/>
          </p:nvPr>
        </p:nvSpPr>
        <p:spPr>
          <a:xfrm>
            <a:off x="457200" y="1371600"/>
            <a:ext cx="8686800" cy="5105400"/>
          </a:xfrm>
        </p:spPr>
        <p:txBody>
          <a:bodyPr/>
          <a:lstStyle/>
          <a:p>
            <a:pPr eaLnBrk="1" hangingPunct="1">
              <a:buFontTx/>
              <a:buNone/>
            </a:pPr>
            <a:r>
              <a:rPr lang="en-US" sz="1400" dirty="0" smtClean="0">
                <a:solidFill>
                  <a:schemeClr val="tx1"/>
                </a:solidFill>
                <a:ea typeface="ＭＳ Ｐゴシック" charset="-128"/>
              </a:rPr>
              <a:t>EXAMPLE: MINIMALLY INSULATED HOUSE</a:t>
            </a:r>
          </a:p>
          <a:p>
            <a:pPr eaLnBrk="1" hangingPunct="1">
              <a:buFontTx/>
              <a:buNone/>
            </a:pPr>
            <a:r>
              <a:rPr lang="en-US" sz="2600" dirty="0" smtClean="0">
                <a:solidFill>
                  <a:srgbClr val="11007C"/>
                </a:solidFill>
                <a:ea typeface="ＭＳ Ｐゴシック" charset="-128"/>
              </a:rPr>
              <a:t>How many BTU/hr surface?   </a:t>
            </a:r>
          </a:p>
          <a:p>
            <a:pPr eaLnBrk="1" hangingPunct="1">
              <a:buFontTx/>
              <a:buNone/>
            </a:pPr>
            <a:endParaRPr lang="en-US" sz="800" b="1" dirty="0" smtClean="0">
              <a:solidFill>
                <a:srgbClr val="11007C"/>
              </a:solidFill>
              <a:ea typeface="ＭＳ Ｐゴシック" charset="-128"/>
            </a:endParaRPr>
          </a:p>
          <a:p>
            <a:pPr eaLnBrk="1" hangingPunct="1">
              <a:buFontTx/>
              <a:buNone/>
            </a:pPr>
            <a:endParaRPr lang="en-US" sz="2200" dirty="0" smtClean="0">
              <a:ea typeface="ＭＳ Ｐゴシック" charset="-128"/>
            </a:endParaRPr>
          </a:p>
          <a:p>
            <a:pPr eaLnBrk="1" hangingPunct="1">
              <a:buFontTx/>
              <a:buNone/>
            </a:pPr>
            <a:r>
              <a:rPr lang="en-US" sz="2200" dirty="0" smtClean="0">
                <a:solidFill>
                  <a:schemeClr val="tx1"/>
                </a:solidFill>
                <a:ea typeface="ＭＳ Ｐゴシック" charset="-128"/>
              </a:rPr>
              <a:t>Walls = (720 sq. ft. x 40</a:t>
            </a:r>
            <a:r>
              <a:rPr lang="en-US" sz="2200" dirty="0" smtClean="0">
                <a:solidFill>
                  <a:schemeClr val="tx1"/>
                </a:solidFill>
                <a:ea typeface="ＭＳ Ｐゴシック" charset="-128"/>
                <a:sym typeface="Symbol" charset="2"/>
              </a:rPr>
              <a:t></a:t>
            </a:r>
            <a:r>
              <a:rPr lang="en-US" sz="2200" dirty="0" smtClean="0">
                <a:solidFill>
                  <a:schemeClr val="tx1"/>
                </a:solidFill>
                <a:ea typeface="ＭＳ Ｐゴシック" charset="-128"/>
              </a:rPr>
              <a:t>F) / 10 = </a:t>
            </a:r>
            <a:endParaRPr lang="en-US" sz="2200" b="1" dirty="0" smtClean="0">
              <a:solidFill>
                <a:schemeClr val="tx1"/>
              </a:solidFill>
              <a:ea typeface="ＭＳ Ｐゴシック" charset="-128"/>
            </a:endParaRPr>
          </a:p>
          <a:p>
            <a:pPr eaLnBrk="1" hangingPunct="1">
              <a:buFontTx/>
              <a:buNone/>
            </a:pPr>
            <a:r>
              <a:rPr lang="en-US" sz="2200" dirty="0" smtClean="0">
                <a:solidFill>
                  <a:schemeClr val="tx1"/>
                </a:solidFill>
                <a:ea typeface="ＭＳ Ｐゴシック" charset="-128"/>
              </a:rPr>
              <a:t>Ceiling = (600 sq. ft. x 40</a:t>
            </a:r>
            <a:r>
              <a:rPr lang="en-US" sz="2200" dirty="0" smtClean="0">
                <a:solidFill>
                  <a:schemeClr val="tx1"/>
                </a:solidFill>
                <a:ea typeface="ＭＳ Ｐゴシック" charset="-128"/>
                <a:sym typeface="Symbol" charset="2"/>
              </a:rPr>
              <a:t></a:t>
            </a:r>
            <a:r>
              <a:rPr lang="en-US" sz="2200" dirty="0" smtClean="0">
                <a:solidFill>
                  <a:schemeClr val="tx1"/>
                </a:solidFill>
                <a:ea typeface="ＭＳ Ｐゴシック" charset="-128"/>
              </a:rPr>
              <a:t>F) / 17 =   </a:t>
            </a:r>
            <a:r>
              <a:rPr lang="en-US" sz="2400" dirty="0" smtClean="0">
                <a:solidFill>
                  <a:schemeClr val="tx1"/>
                </a:solidFill>
                <a:ea typeface="ＭＳ Ｐゴシック" charset="-128"/>
              </a:rPr>
              <a:t>	</a:t>
            </a:r>
            <a:r>
              <a:rPr lang="en-US" sz="2400" b="1" dirty="0" smtClean="0">
                <a:solidFill>
                  <a:schemeClr val="tx1"/>
                </a:solidFill>
                <a:ea typeface="ＭＳ Ｐゴシック" charset="-128"/>
              </a:rPr>
              <a:t/>
            </a:r>
            <a:br>
              <a:rPr lang="en-US" sz="2400" b="1" dirty="0" smtClean="0">
                <a:solidFill>
                  <a:schemeClr val="tx1"/>
                </a:solidFill>
                <a:ea typeface="ＭＳ Ｐゴシック" charset="-128"/>
              </a:rPr>
            </a:br>
            <a:endParaRPr lang="en-US" sz="800" b="1" dirty="0" smtClean="0">
              <a:solidFill>
                <a:schemeClr val="tx1"/>
              </a:solidFill>
              <a:ea typeface="ＭＳ Ｐゴシック" charset="-128"/>
            </a:endParaRPr>
          </a:p>
          <a:p>
            <a:pPr eaLnBrk="1" hangingPunct="1">
              <a:buFontTx/>
              <a:buNone/>
            </a:pPr>
            <a:r>
              <a:rPr lang="en-US" sz="2600" dirty="0" smtClean="0">
                <a:solidFill>
                  <a:srgbClr val="11007C"/>
                </a:solidFill>
                <a:ea typeface="ＭＳ Ｐゴシック" charset="-128"/>
              </a:rPr>
              <a:t>How many BTU/heat season surface?</a:t>
            </a:r>
          </a:p>
          <a:p>
            <a:pPr eaLnBrk="1" hangingPunct="1">
              <a:buFontTx/>
              <a:buNone/>
            </a:pPr>
            <a:endParaRPr lang="en-US" sz="3800" dirty="0" smtClean="0">
              <a:ea typeface="ＭＳ Ｐゴシック" charset="-128"/>
            </a:endParaRPr>
          </a:p>
          <a:p>
            <a:pPr eaLnBrk="1" hangingPunct="1">
              <a:buFontTx/>
              <a:buNone/>
            </a:pPr>
            <a:r>
              <a:rPr lang="en-US" sz="2000" dirty="0" smtClean="0">
                <a:solidFill>
                  <a:schemeClr val="tx1"/>
                </a:solidFill>
                <a:ea typeface="ＭＳ Ｐゴシック" charset="-128"/>
              </a:rPr>
              <a:t>Walls = (720 sq. ft. x 7,200 HDD x 24 hrs) / 10 =  </a:t>
            </a:r>
          </a:p>
          <a:p>
            <a:pPr eaLnBrk="1" hangingPunct="1">
              <a:buFontTx/>
              <a:buNone/>
            </a:pPr>
            <a:r>
              <a:rPr lang="en-US" sz="2000" dirty="0" smtClean="0">
                <a:solidFill>
                  <a:schemeClr val="tx1"/>
                </a:solidFill>
                <a:ea typeface="ＭＳ Ｐゴシック" charset="-128"/>
              </a:rPr>
              <a:t>Ceiling = (600 sq. ft. x 7,200 HDD x 24 hrs) / 17 = </a:t>
            </a:r>
          </a:p>
          <a:p>
            <a:pPr eaLnBrk="1" hangingPunct="1"/>
            <a:endParaRPr lang="en-US" sz="2400" dirty="0" smtClean="0">
              <a:ea typeface="ＭＳ Ｐゴシック" charset="-128"/>
            </a:endParaRPr>
          </a:p>
        </p:txBody>
      </p:sp>
      <p:sp>
        <p:nvSpPr>
          <p:cNvPr id="2" name="Title 1"/>
          <p:cNvSpPr>
            <a:spLocks noGrp="1"/>
          </p:cNvSpPr>
          <p:nvPr>
            <p:ph type="title"/>
          </p:nvPr>
        </p:nvSpPr>
        <p:spPr>
          <a:xfrm>
            <a:off x="472966" y="0"/>
            <a:ext cx="4251434" cy="901700"/>
          </a:xfrm>
        </p:spPr>
        <p:txBody>
          <a:bodyPr>
            <a:normAutofit/>
          </a:bodyPr>
          <a:lstStyle/>
          <a:p>
            <a:pPr eaLnBrk="1" hangingPunct="1">
              <a:defRPr/>
            </a:pPr>
            <a:r>
              <a:rPr lang="en-US" dirty="0" smtClean="0">
                <a:ea typeface="ＭＳ Ｐゴシック" charset="-128"/>
              </a:rPr>
              <a:t>Heat Loss Through Surface Area</a:t>
            </a:r>
          </a:p>
        </p:txBody>
      </p:sp>
      <p:sp>
        <p:nvSpPr>
          <p:cNvPr id="10" name="TextBox 9"/>
          <p:cNvSpPr txBox="1">
            <a:spLocks noChangeArrowheads="1"/>
          </p:cNvSpPr>
          <p:nvPr/>
        </p:nvSpPr>
        <p:spPr bwMode="auto">
          <a:xfrm>
            <a:off x="4724400" y="3429000"/>
            <a:ext cx="3200400" cy="446088"/>
          </a:xfrm>
          <a:prstGeom prst="rect">
            <a:avLst/>
          </a:prstGeom>
          <a:noFill/>
          <a:ln w="9525">
            <a:noFill/>
            <a:miter lim="800000"/>
            <a:headEnd/>
            <a:tailEnd/>
          </a:ln>
        </p:spPr>
        <p:txBody>
          <a:bodyPr>
            <a:spAutoFit/>
          </a:bodyPr>
          <a:lstStyle/>
          <a:p>
            <a:r>
              <a:rPr lang="en-US" sz="2200" b="1" dirty="0">
                <a:solidFill>
                  <a:srgbClr val="79CA2D"/>
                </a:solidFill>
                <a:effectLst/>
                <a:latin typeface="Arial" charset="0"/>
                <a:ea typeface="ＭＳ Ｐゴシック" charset="-128"/>
              </a:rPr>
              <a:t>1,412 </a:t>
            </a:r>
            <a:r>
              <a:rPr lang="en-US" sz="2200" dirty="0">
                <a:solidFill>
                  <a:srgbClr val="79CA2D"/>
                </a:solidFill>
                <a:effectLst/>
                <a:latin typeface="Arial" charset="0"/>
                <a:ea typeface="ＭＳ Ｐゴシック" charset="-128"/>
              </a:rPr>
              <a:t>BTU/hr</a:t>
            </a:r>
            <a:endParaRPr lang="en-US" sz="2200" dirty="0">
              <a:solidFill>
                <a:srgbClr val="79CA2D"/>
              </a:solidFill>
              <a:effectLst/>
              <a:latin typeface="Arial" charset="0"/>
            </a:endParaRPr>
          </a:p>
        </p:txBody>
      </p:sp>
      <p:sp>
        <p:nvSpPr>
          <p:cNvPr id="11" name="TextBox 10"/>
          <p:cNvSpPr txBox="1">
            <a:spLocks noChangeArrowheads="1"/>
          </p:cNvSpPr>
          <p:nvPr/>
        </p:nvSpPr>
        <p:spPr bwMode="auto">
          <a:xfrm>
            <a:off x="4724400" y="2967038"/>
            <a:ext cx="2057400" cy="430212"/>
          </a:xfrm>
          <a:prstGeom prst="rect">
            <a:avLst/>
          </a:prstGeom>
          <a:noFill/>
          <a:ln w="9525">
            <a:noFill/>
            <a:miter lim="800000"/>
            <a:headEnd/>
            <a:tailEnd/>
          </a:ln>
        </p:spPr>
        <p:txBody>
          <a:bodyPr>
            <a:spAutoFit/>
          </a:bodyPr>
          <a:lstStyle/>
          <a:p>
            <a:r>
              <a:rPr lang="en-US" sz="2200" b="1" dirty="0">
                <a:solidFill>
                  <a:srgbClr val="79CA2D"/>
                </a:solidFill>
                <a:effectLst/>
                <a:latin typeface="Arial" charset="0"/>
                <a:ea typeface="ＭＳ Ｐゴシック" charset="-128"/>
              </a:rPr>
              <a:t>2,880 </a:t>
            </a:r>
            <a:r>
              <a:rPr lang="en-US" sz="2200" dirty="0">
                <a:solidFill>
                  <a:srgbClr val="79CA2D"/>
                </a:solidFill>
                <a:effectLst/>
                <a:latin typeface="Arial" charset="0"/>
                <a:ea typeface="ＭＳ Ｐゴシック" charset="-128"/>
              </a:rPr>
              <a:t>BTU/hr</a:t>
            </a:r>
            <a:endParaRPr lang="en-US" sz="2200" dirty="0">
              <a:solidFill>
                <a:srgbClr val="79CA2D"/>
              </a:solidFill>
              <a:effectLst/>
              <a:latin typeface="Arial" charset="0"/>
            </a:endParaRPr>
          </a:p>
        </p:txBody>
      </p:sp>
      <p:sp>
        <p:nvSpPr>
          <p:cNvPr id="12" name="TextBox 11"/>
          <p:cNvSpPr txBox="1">
            <a:spLocks noChangeArrowheads="1"/>
          </p:cNvSpPr>
          <p:nvPr/>
        </p:nvSpPr>
        <p:spPr bwMode="auto">
          <a:xfrm>
            <a:off x="5791200" y="5334000"/>
            <a:ext cx="2895600" cy="430213"/>
          </a:xfrm>
          <a:prstGeom prst="rect">
            <a:avLst/>
          </a:prstGeom>
          <a:noFill/>
          <a:ln w="9525">
            <a:noFill/>
            <a:miter lim="800000"/>
            <a:headEnd/>
            <a:tailEnd/>
          </a:ln>
        </p:spPr>
        <p:txBody>
          <a:bodyPr>
            <a:spAutoFit/>
          </a:bodyPr>
          <a:lstStyle/>
          <a:p>
            <a:r>
              <a:rPr lang="en-US" sz="2200" b="1" dirty="0">
                <a:solidFill>
                  <a:srgbClr val="79CA2D"/>
                </a:solidFill>
                <a:effectLst/>
                <a:latin typeface="Arial" charset="0"/>
                <a:ea typeface="ＭＳ Ｐゴシック" charset="-128"/>
              </a:rPr>
              <a:t>12,441,600 </a:t>
            </a:r>
            <a:r>
              <a:rPr lang="en-US" sz="2200" dirty="0">
                <a:solidFill>
                  <a:srgbClr val="79CA2D"/>
                </a:solidFill>
                <a:effectLst/>
                <a:latin typeface="Arial" charset="0"/>
                <a:ea typeface="ＭＳ Ｐゴシック" charset="-128"/>
              </a:rPr>
              <a:t>BTU/yr</a:t>
            </a:r>
            <a:endParaRPr lang="en-US" sz="2200" dirty="0">
              <a:solidFill>
                <a:srgbClr val="79CA2D"/>
              </a:solidFill>
              <a:effectLst/>
              <a:latin typeface="Arial" charset="0"/>
            </a:endParaRPr>
          </a:p>
        </p:txBody>
      </p:sp>
      <p:sp>
        <p:nvSpPr>
          <p:cNvPr id="13" name="TextBox 12"/>
          <p:cNvSpPr txBox="1">
            <a:spLocks noChangeArrowheads="1"/>
          </p:cNvSpPr>
          <p:nvPr/>
        </p:nvSpPr>
        <p:spPr bwMode="auto">
          <a:xfrm>
            <a:off x="5943600" y="5818188"/>
            <a:ext cx="2971800" cy="430212"/>
          </a:xfrm>
          <a:prstGeom prst="rect">
            <a:avLst/>
          </a:prstGeom>
          <a:noFill/>
          <a:ln w="9525">
            <a:noFill/>
            <a:miter lim="800000"/>
            <a:headEnd/>
            <a:tailEnd/>
          </a:ln>
        </p:spPr>
        <p:txBody>
          <a:bodyPr>
            <a:spAutoFit/>
          </a:bodyPr>
          <a:lstStyle/>
          <a:p>
            <a:r>
              <a:rPr lang="en-US" sz="2200" b="1" dirty="0" smtClean="0">
                <a:solidFill>
                  <a:srgbClr val="79CA2D"/>
                </a:solidFill>
                <a:effectLst/>
                <a:latin typeface="Arial" charset="0"/>
                <a:ea typeface="ＭＳ Ｐゴシック" charset="-128"/>
              </a:rPr>
              <a:t>103,680,000 </a:t>
            </a:r>
            <a:r>
              <a:rPr lang="en-US" sz="2200" dirty="0">
                <a:solidFill>
                  <a:srgbClr val="79CA2D"/>
                </a:solidFill>
                <a:effectLst/>
                <a:latin typeface="Arial" charset="0"/>
                <a:ea typeface="ＭＳ Ｐゴシック" charset="-128"/>
              </a:rPr>
              <a:t>BTU/yr</a:t>
            </a:r>
            <a:endParaRPr lang="en-US" sz="2200" dirty="0">
              <a:solidFill>
                <a:srgbClr val="79CA2D"/>
              </a:solidFill>
              <a:effectLst/>
              <a:latin typeface="Arial" charset="0"/>
            </a:endParaRPr>
          </a:p>
        </p:txBody>
      </p:sp>
      <p:sp>
        <p:nvSpPr>
          <p:cNvPr id="14" name="Rounded Rectangle 13"/>
          <p:cNvSpPr>
            <a:spLocks noChangeArrowheads="1"/>
          </p:cNvSpPr>
          <p:nvPr/>
        </p:nvSpPr>
        <p:spPr bwMode="auto">
          <a:xfrm>
            <a:off x="457200" y="2209800"/>
            <a:ext cx="8153400" cy="609600"/>
          </a:xfrm>
          <a:prstGeom prst="roundRect">
            <a:avLst>
              <a:gd name="adj" fmla="val 16667"/>
            </a:avLst>
          </a:prstGeom>
          <a:solidFill>
            <a:srgbClr val="FFFFFF"/>
          </a:solidFill>
          <a:ln w="3175">
            <a:solidFill>
              <a:srgbClr val="E6E6E6"/>
            </a:solidFill>
            <a:round/>
            <a:headEnd/>
            <a:tailEnd/>
          </a:ln>
          <a:effectLst>
            <a:outerShdw dist="38100" dir="2700000" rotWithShape="0">
              <a:srgbClr val="808080">
                <a:alpha val="42999"/>
              </a:srgbClr>
            </a:outerShdw>
          </a:effectLst>
        </p:spPr>
        <p:txBody>
          <a:bodyPr/>
          <a:lstStyle/>
          <a:p>
            <a:pPr algn="ctr">
              <a:defRPr/>
            </a:pPr>
            <a:r>
              <a:rPr lang="en-US" sz="2800" dirty="0">
                <a:solidFill>
                  <a:srgbClr val="528FBA"/>
                </a:solidFill>
                <a:effectLst/>
                <a:latin typeface="Arial" charset="0"/>
              </a:rPr>
              <a:t>(  </a:t>
            </a:r>
            <a:r>
              <a:rPr lang="en-US" sz="2800" b="1" dirty="0">
                <a:solidFill>
                  <a:srgbClr val="528FBA"/>
                </a:solidFill>
                <a:effectLst/>
                <a:latin typeface="Arial" charset="0"/>
              </a:rPr>
              <a:t>A  </a:t>
            </a:r>
            <a:r>
              <a:rPr lang="en-US" sz="2800" dirty="0">
                <a:solidFill>
                  <a:srgbClr val="528FBA"/>
                </a:solidFill>
                <a:effectLst/>
                <a:latin typeface="Arial" charset="0"/>
              </a:rPr>
              <a:t>x </a:t>
            </a:r>
            <a:r>
              <a:rPr lang="en-US" sz="2800" b="1" dirty="0">
                <a:solidFill>
                  <a:srgbClr val="528FBA"/>
                </a:solidFill>
                <a:effectLst/>
                <a:latin typeface="Arial" charset="0"/>
              </a:rPr>
              <a:t> ΔT  </a:t>
            </a:r>
            <a:r>
              <a:rPr lang="en-US" sz="2800" dirty="0">
                <a:solidFill>
                  <a:srgbClr val="528FBA"/>
                </a:solidFill>
                <a:effectLst/>
                <a:latin typeface="Arial" charset="0"/>
              </a:rPr>
              <a:t>x </a:t>
            </a:r>
            <a:r>
              <a:rPr lang="en-US" sz="2800" b="1" dirty="0">
                <a:solidFill>
                  <a:srgbClr val="528FBA"/>
                </a:solidFill>
                <a:effectLst/>
                <a:latin typeface="Arial" charset="0"/>
              </a:rPr>
              <a:t> t  </a:t>
            </a:r>
            <a:r>
              <a:rPr lang="en-US" sz="2800" dirty="0">
                <a:solidFill>
                  <a:srgbClr val="528FBA"/>
                </a:solidFill>
                <a:effectLst/>
                <a:latin typeface="Arial" charset="0"/>
              </a:rPr>
              <a:t>)  /  </a:t>
            </a:r>
            <a:r>
              <a:rPr lang="en-US" sz="2800" b="1" dirty="0">
                <a:solidFill>
                  <a:srgbClr val="528FBA"/>
                </a:solidFill>
                <a:effectLst/>
                <a:latin typeface="Arial" charset="0"/>
              </a:rPr>
              <a:t>R</a:t>
            </a:r>
          </a:p>
        </p:txBody>
      </p:sp>
      <p:sp>
        <p:nvSpPr>
          <p:cNvPr id="15" name="Rounded Rectangle 14"/>
          <p:cNvSpPr>
            <a:spLocks noChangeArrowheads="1"/>
          </p:cNvSpPr>
          <p:nvPr/>
        </p:nvSpPr>
        <p:spPr bwMode="auto">
          <a:xfrm>
            <a:off x="457200" y="4572000"/>
            <a:ext cx="8153400" cy="609600"/>
          </a:xfrm>
          <a:prstGeom prst="roundRect">
            <a:avLst>
              <a:gd name="adj" fmla="val 16667"/>
            </a:avLst>
          </a:prstGeom>
          <a:solidFill>
            <a:srgbClr val="FFFFFF"/>
          </a:solidFill>
          <a:ln w="3175">
            <a:solidFill>
              <a:srgbClr val="E6E6E6"/>
            </a:solidFill>
            <a:round/>
            <a:headEnd/>
            <a:tailEnd/>
          </a:ln>
          <a:effectLst>
            <a:outerShdw dist="38100" dir="2700000" rotWithShape="0">
              <a:srgbClr val="808080">
                <a:alpha val="42999"/>
              </a:srgbClr>
            </a:outerShdw>
          </a:effectLst>
        </p:spPr>
        <p:txBody>
          <a:bodyPr/>
          <a:lstStyle/>
          <a:p>
            <a:pPr algn="ctr">
              <a:buFont typeface="Wingdings" pitchFamily="-107" charset="2"/>
              <a:buNone/>
              <a:defRPr/>
            </a:pPr>
            <a:r>
              <a:rPr lang="en-US" sz="2800" dirty="0">
                <a:solidFill>
                  <a:srgbClr val="528FBA"/>
                </a:solidFill>
                <a:effectLst/>
                <a:latin typeface="Arial" pitchFamily="-107" charset="0"/>
                <a:ea typeface="Arial" pitchFamily="-107" charset="0"/>
                <a:cs typeface="Arial" pitchFamily="-107" charset="0"/>
              </a:rPr>
              <a:t>(  </a:t>
            </a:r>
            <a:r>
              <a:rPr lang="en-US" sz="2800" b="1" dirty="0">
                <a:solidFill>
                  <a:srgbClr val="528FBA"/>
                </a:solidFill>
                <a:effectLst/>
                <a:latin typeface="Arial" pitchFamily="-107" charset="0"/>
                <a:ea typeface="Arial" pitchFamily="-107" charset="0"/>
                <a:cs typeface="Arial" pitchFamily="-107" charset="0"/>
              </a:rPr>
              <a:t>A</a:t>
            </a:r>
            <a:r>
              <a:rPr lang="en-US" sz="2800" dirty="0">
                <a:solidFill>
                  <a:srgbClr val="528FBA"/>
                </a:solidFill>
                <a:effectLst/>
                <a:latin typeface="Arial" pitchFamily="-107" charset="0"/>
                <a:ea typeface="Arial" pitchFamily="-107" charset="0"/>
                <a:cs typeface="Arial" pitchFamily="-107" charset="0"/>
              </a:rPr>
              <a:t>  x  </a:t>
            </a:r>
            <a:r>
              <a:rPr lang="en-US" sz="2800" b="1" dirty="0">
                <a:solidFill>
                  <a:srgbClr val="528FBA"/>
                </a:solidFill>
                <a:effectLst/>
                <a:latin typeface="Arial" pitchFamily="-107" charset="0"/>
                <a:ea typeface="Arial" pitchFamily="-107" charset="0"/>
                <a:cs typeface="Arial" pitchFamily="-107" charset="0"/>
              </a:rPr>
              <a:t>#HDD  </a:t>
            </a:r>
            <a:r>
              <a:rPr lang="en-US" sz="2800" dirty="0">
                <a:solidFill>
                  <a:srgbClr val="528FBA"/>
                </a:solidFill>
                <a:effectLst/>
                <a:latin typeface="Arial" pitchFamily="-107" charset="0"/>
                <a:ea typeface="Arial" pitchFamily="-107" charset="0"/>
                <a:cs typeface="Arial" pitchFamily="-107" charset="0"/>
              </a:rPr>
              <a:t>x  </a:t>
            </a:r>
            <a:r>
              <a:rPr lang="en-US" sz="2800" b="1" dirty="0">
                <a:solidFill>
                  <a:srgbClr val="528FBA"/>
                </a:solidFill>
                <a:effectLst/>
                <a:latin typeface="Arial" pitchFamily="-107" charset="0"/>
                <a:ea typeface="Arial" pitchFamily="-107" charset="0"/>
                <a:cs typeface="Arial" pitchFamily="-107" charset="0"/>
              </a:rPr>
              <a:t>24 </a:t>
            </a:r>
            <a:r>
              <a:rPr lang="en-US" sz="2800" dirty="0">
                <a:solidFill>
                  <a:srgbClr val="528FBA"/>
                </a:solidFill>
                <a:effectLst/>
                <a:latin typeface="Arial" pitchFamily="-107" charset="0"/>
                <a:ea typeface="Arial" pitchFamily="-107" charset="0"/>
                <a:cs typeface="Arial" pitchFamily="-107" charset="0"/>
              </a:rPr>
              <a:t>hrs  )  /  </a:t>
            </a:r>
            <a:r>
              <a:rPr lang="en-US" sz="2800" b="1" dirty="0">
                <a:solidFill>
                  <a:srgbClr val="528FBA"/>
                </a:solidFill>
                <a:effectLst/>
                <a:latin typeface="Arial" pitchFamily="-107" charset="0"/>
                <a:ea typeface="Arial" pitchFamily="-107" charset="0"/>
                <a:cs typeface="Arial" pitchFamily="-107" charset="0"/>
              </a:rPr>
              <a:t>R </a:t>
            </a:r>
          </a:p>
        </p:txBody>
      </p:sp>
      <p:sp>
        <p:nvSpPr>
          <p:cNvPr id="16" name="Title 5"/>
          <p:cNvSpPr txBox="1">
            <a:spLocks/>
          </p:cNvSpPr>
          <p:nvPr/>
        </p:nvSpPr>
        <p:spPr bwMode="auto">
          <a:xfrm>
            <a:off x="609600" y="895350"/>
            <a:ext cx="6248400" cy="247650"/>
          </a:xfrm>
          <a:prstGeom prst="rect">
            <a:avLst/>
          </a:prstGeom>
          <a:noFill/>
          <a:ln w="9525">
            <a:noFill/>
            <a:miter lim="800000"/>
            <a:headEnd/>
            <a:tailEnd/>
          </a:ln>
        </p:spPr>
        <p:txBody>
          <a:bodyPr lIns="0" tIns="0" rIns="0" bIns="0" anchor="ctr"/>
          <a:lstStyle/>
          <a:p>
            <a:pPr eaLnBrk="0" hangingPunct="0"/>
            <a:r>
              <a:rPr lang="en-US" sz="1200" cap="all" dirty="0" smtClean="0">
                <a:solidFill>
                  <a:schemeClr val="bg1"/>
                </a:solidFill>
                <a:effectLst/>
                <a:latin typeface="Arial" pitchFamily="34" charset="0"/>
                <a:cs typeface="Arial" pitchFamily="34" charset="0"/>
              </a:rPr>
              <a:t>Calculating Envelope energy loss</a:t>
            </a:r>
            <a:endParaRPr lang="en-US" sz="1200" cap="all" dirty="0">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p:cNvSpPr>
            <a:spLocks noGrp="1"/>
          </p:cNvSpPr>
          <p:nvPr>
            <p:ph idx="1"/>
          </p:nvPr>
        </p:nvSpPr>
        <p:spPr>
          <a:xfrm>
            <a:off x="457200" y="1371600"/>
            <a:ext cx="8686800" cy="5105400"/>
          </a:xfrm>
        </p:spPr>
        <p:txBody>
          <a:bodyPr>
            <a:normAutofit/>
          </a:bodyPr>
          <a:lstStyle/>
          <a:p>
            <a:pPr eaLnBrk="1" hangingPunct="1">
              <a:buFontTx/>
              <a:buNone/>
            </a:pPr>
            <a:r>
              <a:rPr lang="en-US" sz="1400" dirty="0" smtClean="0">
                <a:solidFill>
                  <a:schemeClr val="tx1"/>
                </a:solidFill>
                <a:ea typeface="ＭＳ Ｐゴシック" charset="-128"/>
              </a:rPr>
              <a:t>EXAMPLE: MINIMALLY INSULATED HOUSE</a:t>
            </a:r>
          </a:p>
          <a:p>
            <a:pPr eaLnBrk="1" hangingPunct="1">
              <a:buFontTx/>
              <a:buNone/>
            </a:pPr>
            <a:r>
              <a:rPr lang="en-US" dirty="0" smtClean="0">
                <a:solidFill>
                  <a:srgbClr val="11007C"/>
                </a:solidFill>
                <a:ea typeface="ＭＳ Ｐゴシック" charset="-128"/>
              </a:rPr>
              <a:t>How many BTU/hr are lost through air infiltration?</a:t>
            </a:r>
          </a:p>
          <a:p>
            <a:pPr eaLnBrk="1" hangingPunct="1">
              <a:buFontTx/>
              <a:buNone/>
            </a:pPr>
            <a:endParaRPr lang="en-US" sz="800" b="1" dirty="0" smtClean="0">
              <a:solidFill>
                <a:srgbClr val="11007C"/>
              </a:solidFill>
              <a:ea typeface="ＭＳ Ｐゴシック" charset="-128"/>
            </a:endParaRPr>
          </a:p>
          <a:p>
            <a:pPr eaLnBrk="1" hangingPunct="1">
              <a:buFontTx/>
              <a:buNone/>
            </a:pPr>
            <a:endParaRPr lang="en-US" sz="2200" dirty="0" smtClean="0">
              <a:ea typeface="ＭＳ Ｐゴシック" charset="-128"/>
            </a:endParaRPr>
          </a:p>
          <a:p>
            <a:pPr eaLnBrk="1" hangingPunct="1">
              <a:buFontTx/>
              <a:buNone/>
            </a:pPr>
            <a:r>
              <a:rPr lang="en-US" sz="2200" dirty="0" smtClean="0">
                <a:solidFill>
                  <a:schemeClr val="tx1"/>
                </a:solidFill>
                <a:ea typeface="ＭＳ Ｐゴシック" charset="-128"/>
              </a:rPr>
              <a:t>4,800 cu. ft. x 1.25 ACH x (0.0182 BTU/cu. ft., °F) x 40°F </a:t>
            </a:r>
          </a:p>
          <a:p>
            <a:pPr eaLnBrk="1" hangingPunct="1">
              <a:buFontTx/>
              <a:buNone/>
            </a:pPr>
            <a:r>
              <a:rPr lang="en-US" sz="2200" dirty="0" smtClean="0">
                <a:solidFill>
                  <a:schemeClr val="tx1"/>
                </a:solidFill>
                <a:ea typeface="ＭＳ Ｐゴシック" charset="-128"/>
              </a:rPr>
              <a:t>=</a:t>
            </a:r>
            <a:br>
              <a:rPr lang="en-US" sz="2200" dirty="0" smtClean="0">
                <a:solidFill>
                  <a:schemeClr val="tx1"/>
                </a:solidFill>
                <a:ea typeface="ＭＳ Ｐゴシック" charset="-128"/>
              </a:rPr>
            </a:br>
            <a:endParaRPr lang="en-US" sz="1200" dirty="0" smtClean="0">
              <a:solidFill>
                <a:schemeClr val="tx1"/>
              </a:solidFill>
              <a:ea typeface="ＭＳ Ｐゴシック" charset="-128"/>
            </a:endParaRPr>
          </a:p>
          <a:p>
            <a:pPr eaLnBrk="1" hangingPunct="1">
              <a:buFontTx/>
              <a:buNone/>
            </a:pPr>
            <a:r>
              <a:rPr lang="en-US" dirty="0" smtClean="0">
                <a:solidFill>
                  <a:srgbClr val="11007C"/>
                </a:solidFill>
                <a:ea typeface="ＭＳ Ｐゴシック" charset="-128"/>
              </a:rPr>
              <a:t>How many BTU/heating season are lost through air infiltration?</a:t>
            </a:r>
          </a:p>
          <a:p>
            <a:pPr eaLnBrk="1" hangingPunct="1">
              <a:buFontTx/>
              <a:buNone/>
            </a:pPr>
            <a:endParaRPr lang="en-US" sz="3800" dirty="0" smtClean="0">
              <a:ea typeface="ＭＳ Ｐゴシック" charset="-128"/>
            </a:endParaRPr>
          </a:p>
          <a:p>
            <a:pPr>
              <a:buNone/>
            </a:pPr>
            <a:r>
              <a:rPr lang="en-US" sz="2000" dirty="0" smtClean="0">
                <a:solidFill>
                  <a:schemeClr val="tx1"/>
                </a:solidFill>
                <a:ea typeface="ＭＳ Ｐゴシック" charset="-128"/>
              </a:rPr>
              <a:t>4,800 cu. ft. x 1.25 ACH x (0.0182BTU/cu. ft. </a:t>
            </a:r>
            <a:r>
              <a:rPr lang="en-US" sz="2000" dirty="0">
                <a:latin typeface="Arial" charset="0"/>
              </a:rPr>
              <a:t>°</a:t>
            </a:r>
            <a:r>
              <a:rPr lang="en-US" sz="2000" dirty="0" smtClean="0">
                <a:latin typeface="Arial" charset="0"/>
              </a:rPr>
              <a:t>F</a:t>
            </a:r>
            <a:r>
              <a:rPr lang="en-US" sz="2000" dirty="0" smtClean="0">
                <a:solidFill>
                  <a:schemeClr val="tx1"/>
                </a:solidFill>
                <a:ea typeface="ＭＳ Ｐゴシック" charset="-128"/>
              </a:rPr>
              <a:t>) x 7,200 HDD x 24 hrs </a:t>
            </a:r>
          </a:p>
          <a:p>
            <a:pPr eaLnBrk="1" hangingPunct="1">
              <a:buFontTx/>
              <a:buNone/>
            </a:pPr>
            <a:r>
              <a:rPr lang="en-US" sz="2000" dirty="0" smtClean="0">
                <a:solidFill>
                  <a:schemeClr val="tx1"/>
                </a:solidFill>
                <a:ea typeface="ＭＳ Ｐゴシック" charset="-128"/>
              </a:rPr>
              <a:t>=</a:t>
            </a:r>
          </a:p>
          <a:p>
            <a:pPr eaLnBrk="1" hangingPunct="1">
              <a:buFontTx/>
              <a:buNone/>
            </a:pPr>
            <a:endParaRPr lang="en-US" sz="2400" dirty="0" smtClean="0">
              <a:ea typeface="ＭＳ Ｐゴシック" charset="-128"/>
            </a:endParaRPr>
          </a:p>
        </p:txBody>
      </p:sp>
      <p:sp>
        <p:nvSpPr>
          <p:cNvPr id="2" name="Title 1"/>
          <p:cNvSpPr>
            <a:spLocks noGrp="1"/>
          </p:cNvSpPr>
          <p:nvPr>
            <p:ph type="title"/>
          </p:nvPr>
        </p:nvSpPr>
        <p:spPr/>
        <p:txBody>
          <a:bodyPr>
            <a:normAutofit/>
          </a:bodyPr>
          <a:lstStyle/>
          <a:p>
            <a:pPr eaLnBrk="1" hangingPunct="1">
              <a:defRPr/>
            </a:pPr>
            <a:r>
              <a:rPr lang="en-US" dirty="0" smtClean="0">
                <a:ea typeface="ＭＳ Ｐゴシック" charset="-128"/>
              </a:rPr>
              <a:t>Heat Loss Through Air Infiltration</a:t>
            </a:r>
          </a:p>
        </p:txBody>
      </p:sp>
      <p:sp>
        <p:nvSpPr>
          <p:cNvPr id="11" name="TextBox 10"/>
          <p:cNvSpPr txBox="1">
            <a:spLocks noChangeArrowheads="1"/>
          </p:cNvSpPr>
          <p:nvPr/>
        </p:nvSpPr>
        <p:spPr bwMode="auto">
          <a:xfrm>
            <a:off x="762000" y="3429000"/>
            <a:ext cx="2057400" cy="430213"/>
          </a:xfrm>
          <a:prstGeom prst="rect">
            <a:avLst/>
          </a:prstGeom>
          <a:noFill/>
          <a:ln w="9525">
            <a:noFill/>
            <a:miter lim="800000"/>
            <a:headEnd/>
            <a:tailEnd/>
          </a:ln>
        </p:spPr>
        <p:txBody>
          <a:bodyPr>
            <a:spAutoFit/>
          </a:bodyPr>
          <a:lstStyle/>
          <a:p>
            <a:r>
              <a:rPr lang="en-US" sz="2200" b="1" dirty="0">
                <a:solidFill>
                  <a:srgbClr val="79CA2D"/>
                </a:solidFill>
                <a:effectLst/>
                <a:latin typeface="Arial" charset="0"/>
                <a:ea typeface="ＭＳ Ｐゴシック" charset="-128"/>
              </a:rPr>
              <a:t>4,368 </a:t>
            </a:r>
            <a:r>
              <a:rPr lang="en-US" sz="2200" dirty="0">
                <a:solidFill>
                  <a:srgbClr val="79CA2D"/>
                </a:solidFill>
                <a:effectLst/>
                <a:latin typeface="Arial" charset="0"/>
                <a:ea typeface="ＭＳ Ｐゴシック" charset="-128"/>
              </a:rPr>
              <a:t>BTU/hr</a:t>
            </a:r>
            <a:endParaRPr lang="en-US" sz="2200" dirty="0">
              <a:solidFill>
                <a:srgbClr val="79CA2D"/>
              </a:solidFill>
              <a:effectLst/>
              <a:latin typeface="Arial" charset="0"/>
            </a:endParaRPr>
          </a:p>
        </p:txBody>
      </p:sp>
      <p:sp>
        <p:nvSpPr>
          <p:cNvPr id="12" name="TextBox 11"/>
          <p:cNvSpPr txBox="1">
            <a:spLocks noChangeArrowheads="1"/>
          </p:cNvSpPr>
          <p:nvPr/>
        </p:nvSpPr>
        <p:spPr bwMode="auto">
          <a:xfrm>
            <a:off x="762000" y="5791200"/>
            <a:ext cx="4419600" cy="430213"/>
          </a:xfrm>
          <a:prstGeom prst="rect">
            <a:avLst/>
          </a:prstGeom>
          <a:noFill/>
          <a:ln w="9525">
            <a:noFill/>
            <a:miter lim="800000"/>
            <a:headEnd/>
            <a:tailEnd/>
          </a:ln>
        </p:spPr>
        <p:txBody>
          <a:bodyPr>
            <a:spAutoFit/>
          </a:bodyPr>
          <a:lstStyle/>
          <a:p>
            <a:r>
              <a:rPr lang="en-US" sz="2200" b="1" dirty="0">
                <a:solidFill>
                  <a:srgbClr val="79CA2D"/>
                </a:solidFill>
                <a:effectLst/>
                <a:latin typeface="Arial" charset="0"/>
                <a:ea typeface="ＭＳ Ｐゴシック" charset="-128"/>
              </a:rPr>
              <a:t>18,869,760 </a:t>
            </a:r>
            <a:r>
              <a:rPr lang="en-US" sz="2200" dirty="0">
                <a:solidFill>
                  <a:srgbClr val="79CA2D"/>
                </a:solidFill>
                <a:effectLst/>
                <a:latin typeface="Arial" charset="0"/>
                <a:ea typeface="ＭＳ Ｐゴシック" charset="-128"/>
              </a:rPr>
              <a:t>BTU/ heating season</a:t>
            </a:r>
            <a:endParaRPr lang="en-US" sz="2200" dirty="0">
              <a:solidFill>
                <a:srgbClr val="79CA2D"/>
              </a:solidFill>
              <a:effectLst/>
              <a:latin typeface="Arial" charset="0"/>
            </a:endParaRPr>
          </a:p>
        </p:txBody>
      </p:sp>
      <p:sp>
        <p:nvSpPr>
          <p:cNvPr id="14" name="Rounded Rectangle 13"/>
          <p:cNvSpPr>
            <a:spLocks noChangeArrowheads="1"/>
          </p:cNvSpPr>
          <p:nvPr/>
        </p:nvSpPr>
        <p:spPr bwMode="auto">
          <a:xfrm>
            <a:off x="457200" y="2209800"/>
            <a:ext cx="8153400" cy="609600"/>
          </a:xfrm>
          <a:prstGeom prst="roundRect">
            <a:avLst>
              <a:gd name="adj" fmla="val 16667"/>
            </a:avLst>
          </a:prstGeom>
          <a:solidFill>
            <a:srgbClr val="FFFFFF"/>
          </a:solidFill>
          <a:ln w="3175">
            <a:solidFill>
              <a:srgbClr val="E6E6E6"/>
            </a:solidFill>
            <a:round/>
            <a:headEnd/>
            <a:tailEnd/>
          </a:ln>
          <a:effectLst>
            <a:outerShdw dist="38100" dir="2700000" rotWithShape="0">
              <a:srgbClr val="808080">
                <a:alpha val="42999"/>
              </a:srgbClr>
            </a:outerShdw>
          </a:effectLst>
        </p:spPr>
        <p:txBody>
          <a:bodyPr/>
          <a:lstStyle/>
          <a:p>
            <a:pPr algn="ctr">
              <a:buFont typeface="Wingdings" pitchFamily="-107" charset="2"/>
              <a:buNone/>
              <a:defRPr/>
            </a:pPr>
            <a:r>
              <a:rPr lang="en-US" sz="2800" b="1" dirty="0">
                <a:solidFill>
                  <a:srgbClr val="528FBA"/>
                </a:solidFill>
                <a:effectLst/>
                <a:latin typeface="Arial" pitchFamily="-107" charset="0"/>
                <a:ea typeface="Arial" pitchFamily="-107" charset="0"/>
                <a:cs typeface="Arial" pitchFamily="-107" charset="0"/>
              </a:rPr>
              <a:t>V</a:t>
            </a:r>
            <a:r>
              <a:rPr lang="en-US" sz="2800" dirty="0">
                <a:solidFill>
                  <a:srgbClr val="528FBA"/>
                </a:solidFill>
                <a:effectLst/>
                <a:latin typeface="Arial" pitchFamily="-107" charset="0"/>
                <a:ea typeface="Arial" pitchFamily="-107" charset="0"/>
                <a:cs typeface="Arial" pitchFamily="-107" charset="0"/>
              </a:rPr>
              <a:t>  x  </a:t>
            </a:r>
            <a:r>
              <a:rPr lang="en-US" sz="2800" b="1" dirty="0">
                <a:solidFill>
                  <a:srgbClr val="528FBA"/>
                </a:solidFill>
                <a:effectLst/>
                <a:latin typeface="Arial" pitchFamily="-107" charset="0"/>
                <a:ea typeface="Arial" pitchFamily="-107" charset="0"/>
                <a:cs typeface="Arial" pitchFamily="-107" charset="0"/>
              </a:rPr>
              <a:t>ACH</a:t>
            </a:r>
            <a:r>
              <a:rPr lang="en-US" sz="2800" dirty="0">
                <a:solidFill>
                  <a:srgbClr val="528FBA"/>
                </a:solidFill>
                <a:effectLst/>
                <a:latin typeface="Arial" pitchFamily="-107" charset="0"/>
                <a:ea typeface="Arial" pitchFamily="-107" charset="0"/>
                <a:cs typeface="Arial" pitchFamily="-107" charset="0"/>
              </a:rPr>
              <a:t>  x  </a:t>
            </a:r>
            <a:r>
              <a:rPr lang="en-US" sz="2800" b="1" dirty="0">
                <a:solidFill>
                  <a:srgbClr val="528FBA"/>
                </a:solidFill>
                <a:effectLst/>
                <a:latin typeface="Arial" pitchFamily="-107" charset="0"/>
                <a:ea typeface="Arial" pitchFamily="-107" charset="0"/>
                <a:cs typeface="Arial" pitchFamily="-107" charset="0"/>
              </a:rPr>
              <a:t>0.0182</a:t>
            </a:r>
            <a:r>
              <a:rPr lang="en-US" sz="2800" dirty="0">
                <a:solidFill>
                  <a:srgbClr val="528FBA"/>
                </a:solidFill>
                <a:effectLst/>
                <a:latin typeface="Arial" pitchFamily="-107" charset="0"/>
                <a:ea typeface="Arial" pitchFamily="-107" charset="0"/>
                <a:cs typeface="Arial" pitchFamily="-107" charset="0"/>
              </a:rPr>
              <a:t>  x  </a:t>
            </a:r>
            <a:r>
              <a:rPr lang="en-US" sz="2800" dirty="0" smtClean="0">
                <a:solidFill>
                  <a:srgbClr val="528FBA"/>
                </a:solidFill>
                <a:effectLst/>
                <a:latin typeface="Arial" pitchFamily="-107" charset="0"/>
                <a:ea typeface="Arial" pitchFamily="-107" charset="0"/>
                <a:cs typeface="Arial" pitchFamily="-107" charset="0"/>
              </a:rPr>
              <a:t>∆</a:t>
            </a:r>
            <a:r>
              <a:rPr lang="en-US" sz="2800" b="1" dirty="0" smtClean="0">
                <a:solidFill>
                  <a:srgbClr val="528FBA"/>
                </a:solidFill>
                <a:effectLst/>
                <a:latin typeface="Arial" pitchFamily="-107" charset="0"/>
                <a:ea typeface="Arial" pitchFamily="-107" charset="0"/>
                <a:cs typeface="Arial" pitchFamily="-107" charset="0"/>
              </a:rPr>
              <a:t>T</a:t>
            </a:r>
            <a:endParaRPr lang="en-US" sz="2800" b="1" dirty="0">
              <a:solidFill>
                <a:srgbClr val="528FBA"/>
              </a:solidFill>
              <a:effectLst/>
              <a:latin typeface="Arial" pitchFamily="-107" charset="0"/>
              <a:ea typeface="Arial" pitchFamily="-107" charset="0"/>
              <a:cs typeface="Arial" pitchFamily="-107" charset="0"/>
            </a:endParaRPr>
          </a:p>
        </p:txBody>
      </p:sp>
      <p:sp>
        <p:nvSpPr>
          <p:cNvPr id="15" name="Rounded Rectangle 14"/>
          <p:cNvSpPr>
            <a:spLocks noChangeArrowheads="1"/>
          </p:cNvSpPr>
          <p:nvPr/>
        </p:nvSpPr>
        <p:spPr bwMode="auto">
          <a:xfrm>
            <a:off x="457200" y="4572000"/>
            <a:ext cx="8153400" cy="609600"/>
          </a:xfrm>
          <a:prstGeom prst="roundRect">
            <a:avLst>
              <a:gd name="adj" fmla="val 16667"/>
            </a:avLst>
          </a:prstGeom>
          <a:solidFill>
            <a:srgbClr val="FFFFFF"/>
          </a:solidFill>
          <a:ln w="3175">
            <a:solidFill>
              <a:srgbClr val="E6E6E6"/>
            </a:solidFill>
            <a:round/>
            <a:headEnd/>
            <a:tailEnd/>
          </a:ln>
          <a:effectLst>
            <a:outerShdw dist="38100" dir="2700000" rotWithShape="0">
              <a:srgbClr val="808080">
                <a:alpha val="42999"/>
              </a:srgbClr>
            </a:outerShdw>
          </a:effectLst>
        </p:spPr>
        <p:txBody>
          <a:bodyPr/>
          <a:lstStyle/>
          <a:p>
            <a:pPr algn="ctr">
              <a:buFont typeface="Wingdings" pitchFamily="-107" charset="2"/>
              <a:buNone/>
              <a:defRPr/>
            </a:pPr>
            <a:r>
              <a:rPr lang="en-US" sz="2800" b="1" dirty="0">
                <a:solidFill>
                  <a:srgbClr val="528FBA"/>
                </a:solidFill>
                <a:effectLst/>
                <a:latin typeface="Arial" pitchFamily="-107" charset="0"/>
                <a:ea typeface="Arial" pitchFamily="-107" charset="0"/>
                <a:cs typeface="Arial" pitchFamily="-107" charset="0"/>
              </a:rPr>
              <a:t>V</a:t>
            </a:r>
            <a:r>
              <a:rPr lang="en-US" sz="2800" dirty="0">
                <a:solidFill>
                  <a:srgbClr val="528FBA"/>
                </a:solidFill>
                <a:effectLst/>
                <a:latin typeface="Arial" pitchFamily="-107" charset="0"/>
                <a:ea typeface="Arial" pitchFamily="-107" charset="0"/>
                <a:cs typeface="Arial" pitchFamily="-107" charset="0"/>
              </a:rPr>
              <a:t>  x  </a:t>
            </a:r>
            <a:r>
              <a:rPr lang="en-US" sz="2800" b="1" dirty="0">
                <a:solidFill>
                  <a:srgbClr val="528FBA"/>
                </a:solidFill>
                <a:effectLst/>
                <a:latin typeface="Arial" pitchFamily="-107" charset="0"/>
                <a:ea typeface="Arial" pitchFamily="-107" charset="0"/>
                <a:cs typeface="Arial" pitchFamily="-107" charset="0"/>
              </a:rPr>
              <a:t>ACH</a:t>
            </a:r>
            <a:r>
              <a:rPr lang="en-US" sz="2800" dirty="0">
                <a:solidFill>
                  <a:srgbClr val="528FBA"/>
                </a:solidFill>
                <a:effectLst/>
                <a:latin typeface="Arial" pitchFamily="-107" charset="0"/>
                <a:ea typeface="Arial" pitchFamily="-107" charset="0"/>
                <a:cs typeface="Arial" pitchFamily="-107" charset="0"/>
              </a:rPr>
              <a:t>  x  </a:t>
            </a:r>
            <a:r>
              <a:rPr lang="en-US" sz="2800" b="1" dirty="0">
                <a:solidFill>
                  <a:srgbClr val="528FBA"/>
                </a:solidFill>
                <a:effectLst/>
                <a:latin typeface="Arial" pitchFamily="-107" charset="0"/>
                <a:ea typeface="Arial" pitchFamily="-107" charset="0"/>
                <a:cs typeface="Arial" pitchFamily="-107" charset="0"/>
              </a:rPr>
              <a:t>0.0182</a:t>
            </a:r>
            <a:r>
              <a:rPr lang="en-US" sz="2800" dirty="0">
                <a:solidFill>
                  <a:srgbClr val="528FBA"/>
                </a:solidFill>
                <a:effectLst/>
                <a:latin typeface="Arial" pitchFamily="-107" charset="0"/>
                <a:ea typeface="Arial" pitchFamily="-107" charset="0"/>
                <a:cs typeface="Arial" pitchFamily="-107" charset="0"/>
              </a:rPr>
              <a:t>  x  </a:t>
            </a:r>
            <a:r>
              <a:rPr lang="en-US" sz="2800" b="1" dirty="0">
                <a:solidFill>
                  <a:srgbClr val="528FBA"/>
                </a:solidFill>
                <a:effectLst/>
                <a:latin typeface="Arial" pitchFamily="-107" charset="0"/>
                <a:ea typeface="Arial" pitchFamily="-107" charset="0"/>
                <a:cs typeface="Arial" pitchFamily="-107" charset="0"/>
              </a:rPr>
              <a:t>#HDD  </a:t>
            </a:r>
            <a:r>
              <a:rPr lang="en-US" sz="2800" dirty="0">
                <a:solidFill>
                  <a:srgbClr val="528FBA"/>
                </a:solidFill>
                <a:effectLst/>
                <a:latin typeface="Arial" pitchFamily="-107" charset="0"/>
                <a:ea typeface="Arial" pitchFamily="-107" charset="0"/>
                <a:cs typeface="Arial" pitchFamily="-107" charset="0"/>
              </a:rPr>
              <a:t>x  </a:t>
            </a:r>
            <a:r>
              <a:rPr lang="en-US" sz="2800" b="1" dirty="0">
                <a:solidFill>
                  <a:srgbClr val="528FBA"/>
                </a:solidFill>
                <a:effectLst/>
                <a:latin typeface="Arial" pitchFamily="-107" charset="0"/>
                <a:ea typeface="Arial" pitchFamily="-107" charset="0"/>
                <a:cs typeface="Arial" pitchFamily="-107" charset="0"/>
              </a:rPr>
              <a:t>24</a:t>
            </a:r>
            <a:r>
              <a:rPr lang="en-US" sz="2800" dirty="0">
                <a:solidFill>
                  <a:srgbClr val="528FBA"/>
                </a:solidFill>
                <a:effectLst/>
                <a:latin typeface="Arial" pitchFamily="-107" charset="0"/>
                <a:ea typeface="Arial" pitchFamily="-107" charset="0"/>
                <a:cs typeface="Arial" pitchFamily="-107" charset="0"/>
              </a:rPr>
              <a:t> hrs</a:t>
            </a:r>
          </a:p>
        </p:txBody>
      </p:sp>
      <p:sp>
        <p:nvSpPr>
          <p:cNvPr id="10" name="Title 5"/>
          <p:cNvSpPr txBox="1">
            <a:spLocks/>
          </p:cNvSpPr>
          <p:nvPr/>
        </p:nvSpPr>
        <p:spPr bwMode="auto">
          <a:xfrm>
            <a:off x="609600" y="895350"/>
            <a:ext cx="6248400" cy="247650"/>
          </a:xfrm>
          <a:prstGeom prst="rect">
            <a:avLst/>
          </a:prstGeom>
          <a:noFill/>
          <a:ln w="9525">
            <a:noFill/>
            <a:miter lim="800000"/>
            <a:headEnd/>
            <a:tailEnd/>
          </a:ln>
        </p:spPr>
        <p:txBody>
          <a:bodyPr lIns="0" tIns="0" rIns="0" bIns="0" anchor="ctr"/>
          <a:lstStyle/>
          <a:p>
            <a:pPr eaLnBrk="0" hangingPunct="0"/>
            <a:r>
              <a:rPr lang="en-US" sz="1200" cap="all" dirty="0" smtClean="0">
                <a:solidFill>
                  <a:schemeClr val="bg1"/>
                </a:solidFill>
                <a:effectLst/>
                <a:latin typeface="Arial" pitchFamily="34" charset="0"/>
                <a:cs typeface="Arial" pitchFamily="34" charset="0"/>
              </a:rPr>
              <a:t>Calculating Envelope energy loss</a:t>
            </a:r>
            <a:endParaRPr lang="en-US" sz="1200" cap="all" dirty="0">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pPr eaLnBrk="1" hangingPunct="1">
              <a:defRPr/>
            </a:pPr>
            <a:r>
              <a:rPr lang="en-US" dirty="0" smtClean="0">
                <a:ea typeface="ＭＳ Ｐゴシック" charset="-128"/>
              </a:rPr>
              <a:t>Program Standard House</a:t>
            </a:r>
          </a:p>
        </p:txBody>
      </p:sp>
      <p:pic>
        <p:nvPicPr>
          <p:cNvPr id="10" name="Content Placeholder 3" descr="Photo of home."/>
          <p:cNvPicPr>
            <a:picLocks noChangeAspect="1"/>
          </p:cNvPicPr>
          <p:nvPr/>
        </p:nvPicPr>
        <p:blipFill>
          <a:blip r:embed="rId3" cstate="email"/>
          <a:srcRect/>
          <a:stretch>
            <a:fillRect/>
          </a:stretch>
        </p:blipFill>
        <p:spPr bwMode="auto">
          <a:xfrm>
            <a:off x="457200" y="1676400"/>
            <a:ext cx="2819400" cy="2876550"/>
          </a:xfrm>
          <a:prstGeom prst="rect">
            <a:avLst/>
          </a:prstGeom>
          <a:solidFill>
            <a:srgbClr val="FFFFFF">
              <a:shade val="85000"/>
            </a:srgbClr>
          </a:solidFill>
          <a:ln w="88900" cap="sq">
            <a:solidFill>
              <a:srgbClr val="FFFFFF"/>
            </a:solidFill>
            <a:miter lim="800000"/>
            <a:headEnd/>
            <a:tailEnd/>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6629" name="TextBox 4"/>
          <p:cNvSpPr txBox="1">
            <a:spLocks noChangeArrowheads="1"/>
          </p:cNvSpPr>
          <p:nvPr/>
        </p:nvSpPr>
        <p:spPr bwMode="auto">
          <a:xfrm>
            <a:off x="3429000" y="1524000"/>
            <a:ext cx="5486400" cy="3970318"/>
          </a:xfrm>
          <a:prstGeom prst="rect">
            <a:avLst/>
          </a:prstGeom>
          <a:noFill/>
          <a:ln w="9525">
            <a:noFill/>
            <a:miter lim="800000"/>
            <a:headEnd/>
            <a:tailEnd/>
          </a:ln>
        </p:spPr>
        <p:txBody>
          <a:bodyPr wrap="square">
            <a:spAutoFit/>
          </a:bodyPr>
          <a:lstStyle/>
          <a:p>
            <a:pPr marL="273050" indent="-273050">
              <a:spcBef>
                <a:spcPts val="600"/>
              </a:spcBef>
              <a:spcAft>
                <a:spcPts val="600"/>
              </a:spcAft>
              <a:buClrTx/>
              <a:buFont typeface="Arial" charset="0"/>
              <a:buChar char="•"/>
            </a:pPr>
            <a:r>
              <a:rPr lang="en-US" sz="2400" dirty="0" smtClean="0">
                <a:effectLst/>
                <a:latin typeface="Arial" charset="0"/>
              </a:rPr>
              <a:t>20 ft. </a:t>
            </a:r>
            <a:r>
              <a:rPr lang="en-US" sz="2400" dirty="0">
                <a:effectLst/>
                <a:latin typeface="Arial" charset="0"/>
              </a:rPr>
              <a:t>x </a:t>
            </a:r>
            <a:r>
              <a:rPr lang="en-US" sz="2400" dirty="0" smtClean="0">
                <a:effectLst/>
                <a:latin typeface="Arial" charset="0"/>
              </a:rPr>
              <a:t>30 ft. </a:t>
            </a:r>
            <a:r>
              <a:rPr lang="en-US" sz="2400" dirty="0">
                <a:effectLst/>
                <a:latin typeface="Arial" charset="0"/>
              </a:rPr>
              <a:t>on </a:t>
            </a:r>
            <a:r>
              <a:rPr lang="en-US" sz="2400" dirty="0" smtClean="0">
                <a:effectLst/>
                <a:latin typeface="Arial" charset="0"/>
              </a:rPr>
              <a:t>slab</a:t>
            </a:r>
            <a:endParaRPr lang="en-US" sz="2400" dirty="0">
              <a:effectLst/>
              <a:latin typeface="Arial" charset="0"/>
            </a:endParaRPr>
          </a:p>
          <a:p>
            <a:pPr marL="273050" indent="-273050">
              <a:spcBef>
                <a:spcPts val="600"/>
              </a:spcBef>
              <a:spcAft>
                <a:spcPts val="600"/>
              </a:spcAft>
              <a:buClrTx/>
              <a:buFont typeface="Arial" charset="0"/>
              <a:buChar char="•"/>
            </a:pPr>
            <a:r>
              <a:rPr lang="en-US" sz="2400" dirty="0" smtClean="0">
                <a:effectLst/>
                <a:latin typeface="Arial" charset="0"/>
              </a:rPr>
              <a:t>8 ft. walls</a:t>
            </a:r>
            <a:endParaRPr lang="en-US" sz="2400" dirty="0">
              <a:effectLst/>
              <a:latin typeface="Arial" charset="0"/>
            </a:endParaRPr>
          </a:p>
          <a:p>
            <a:pPr marL="273050" indent="-273050">
              <a:spcBef>
                <a:spcPts val="600"/>
              </a:spcBef>
              <a:spcAft>
                <a:spcPts val="600"/>
              </a:spcAft>
              <a:buClrTx/>
              <a:buFont typeface="Arial" charset="0"/>
              <a:buChar char="•"/>
            </a:pPr>
            <a:r>
              <a:rPr lang="en-US" sz="2400" dirty="0">
                <a:effectLst/>
                <a:latin typeface="Arial" charset="0"/>
              </a:rPr>
              <a:t>10% wall area is windows </a:t>
            </a:r>
            <a:r>
              <a:rPr lang="en-US" sz="2400" dirty="0" smtClean="0">
                <a:effectLst/>
                <a:latin typeface="Arial" charset="0"/>
              </a:rPr>
              <a:t>and doors</a:t>
            </a:r>
            <a:endParaRPr lang="en-US" sz="2400" dirty="0">
              <a:effectLst/>
              <a:latin typeface="Arial" charset="0"/>
            </a:endParaRPr>
          </a:p>
          <a:p>
            <a:pPr marL="273050" indent="-273050">
              <a:spcBef>
                <a:spcPts val="600"/>
              </a:spcBef>
              <a:spcAft>
                <a:spcPts val="600"/>
              </a:spcAft>
              <a:buClrTx/>
              <a:buFont typeface="Arial" charset="0"/>
              <a:buChar char="•"/>
            </a:pPr>
            <a:r>
              <a:rPr lang="en-US" sz="2400" dirty="0">
                <a:effectLst/>
                <a:latin typeface="Arial" charset="0"/>
              </a:rPr>
              <a:t>7200 </a:t>
            </a:r>
            <a:r>
              <a:rPr lang="en-US" sz="2400" dirty="0" smtClean="0">
                <a:effectLst/>
                <a:latin typeface="Arial" charset="0"/>
              </a:rPr>
              <a:t>HDD</a:t>
            </a:r>
            <a:endParaRPr lang="en-US" sz="2400" dirty="0">
              <a:effectLst/>
              <a:latin typeface="Arial" charset="0"/>
            </a:endParaRPr>
          </a:p>
          <a:p>
            <a:pPr marL="273050" indent="-273050">
              <a:spcBef>
                <a:spcPts val="600"/>
              </a:spcBef>
              <a:spcAft>
                <a:spcPts val="600"/>
              </a:spcAft>
              <a:buClrTx/>
              <a:buFont typeface="Arial" charset="0"/>
              <a:buChar char="•"/>
            </a:pPr>
            <a:r>
              <a:rPr lang="en-US" sz="2400" dirty="0">
                <a:effectLst/>
                <a:latin typeface="Arial" charset="0"/>
              </a:rPr>
              <a:t>70°F inside – 30°F outside = </a:t>
            </a:r>
            <a:r>
              <a:rPr lang="en-US" sz="2400" dirty="0" smtClean="0">
                <a:effectLst/>
                <a:latin typeface="Arial" charset="0"/>
              </a:rPr>
              <a:t>40° </a:t>
            </a:r>
            <a:r>
              <a:rPr lang="en-US" sz="2400" dirty="0">
                <a:effectLst/>
                <a:latin typeface="Arial" charset="0"/>
              </a:rPr>
              <a:t>∆</a:t>
            </a:r>
            <a:r>
              <a:rPr lang="en-US" sz="2400" dirty="0" smtClean="0">
                <a:effectLst/>
                <a:latin typeface="Arial" charset="0"/>
              </a:rPr>
              <a:t>T</a:t>
            </a:r>
            <a:endParaRPr lang="en-US" sz="2400" dirty="0">
              <a:effectLst/>
              <a:latin typeface="Arial" charset="0"/>
            </a:endParaRPr>
          </a:p>
          <a:p>
            <a:pPr marL="273050" indent="-273050">
              <a:spcBef>
                <a:spcPts val="600"/>
              </a:spcBef>
              <a:spcAft>
                <a:spcPts val="600"/>
              </a:spcAft>
              <a:buClrTx/>
              <a:buFont typeface="Arial" charset="0"/>
              <a:buChar char="•"/>
            </a:pPr>
            <a:r>
              <a:rPr lang="en-US" sz="2400" dirty="0" smtClean="0">
                <a:effectLst/>
                <a:latin typeface="Arial" charset="0"/>
              </a:rPr>
              <a:t>3.5 in. </a:t>
            </a:r>
            <a:r>
              <a:rPr lang="en-US" sz="2400" dirty="0">
                <a:effectLst/>
                <a:latin typeface="Arial" charset="0"/>
              </a:rPr>
              <a:t>R-11 fiberglass in walls; </a:t>
            </a:r>
            <a:r>
              <a:rPr lang="en-US" sz="2400" dirty="0" smtClean="0">
                <a:effectLst/>
                <a:latin typeface="Arial" charset="0"/>
              </a:rPr>
              <a:t>Attic </a:t>
            </a:r>
            <a:r>
              <a:rPr lang="en-US" sz="2400" dirty="0">
                <a:effectLst/>
                <a:latin typeface="Arial" charset="0"/>
              </a:rPr>
              <a:t>raised to </a:t>
            </a:r>
            <a:r>
              <a:rPr lang="en-US" sz="2400" dirty="0" smtClean="0">
                <a:effectLst/>
                <a:latin typeface="Arial" charset="0"/>
              </a:rPr>
              <a:t>R-38</a:t>
            </a:r>
            <a:endParaRPr lang="en-US" sz="2400" dirty="0">
              <a:effectLst/>
              <a:latin typeface="Arial" charset="0"/>
            </a:endParaRPr>
          </a:p>
          <a:p>
            <a:pPr marL="273050" indent="-273050">
              <a:spcBef>
                <a:spcPts val="600"/>
              </a:spcBef>
              <a:spcAft>
                <a:spcPts val="600"/>
              </a:spcAft>
              <a:buClrTx/>
              <a:buFont typeface="Arial" charset="0"/>
              <a:buChar char="•"/>
            </a:pPr>
            <a:r>
              <a:rPr lang="en-US" sz="2400" dirty="0">
                <a:effectLst/>
                <a:latin typeface="Arial" charset="0"/>
              </a:rPr>
              <a:t>0.35 a</a:t>
            </a:r>
            <a:r>
              <a:rPr lang="en-US" sz="2400" dirty="0" smtClean="0">
                <a:effectLst/>
                <a:latin typeface="Arial" charset="0"/>
              </a:rPr>
              <a:t>ir change </a:t>
            </a:r>
            <a:r>
              <a:rPr lang="en-US" sz="2400" dirty="0">
                <a:effectLst/>
                <a:latin typeface="Arial" charset="0"/>
              </a:rPr>
              <a:t>per </a:t>
            </a:r>
            <a:r>
              <a:rPr lang="en-US" sz="2400" dirty="0" smtClean="0">
                <a:effectLst/>
                <a:latin typeface="Arial" charset="0"/>
              </a:rPr>
              <a:t>hour </a:t>
            </a:r>
            <a:r>
              <a:rPr lang="en-US" sz="2400" dirty="0">
                <a:effectLst/>
                <a:latin typeface="Arial" charset="0"/>
              </a:rPr>
              <a:t>(AC/H</a:t>
            </a:r>
            <a:r>
              <a:rPr lang="en-US" sz="2400" dirty="0" smtClean="0">
                <a:effectLst/>
                <a:latin typeface="Arial" charset="0"/>
              </a:rPr>
              <a:t>)</a:t>
            </a:r>
            <a:endParaRPr lang="en-US" sz="2400" dirty="0">
              <a:effectLst/>
              <a:latin typeface="Arial" charset="0"/>
            </a:endParaRPr>
          </a:p>
        </p:txBody>
      </p:sp>
      <p:sp>
        <p:nvSpPr>
          <p:cNvPr id="26630" name="TextBox 8"/>
          <p:cNvSpPr txBox="1">
            <a:spLocks noChangeArrowheads="1"/>
          </p:cNvSpPr>
          <p:nvPr/>
        </p:nvSpPr>
        <p:spPr bwMode="auto">
          <a:xfrm>
            <a:off x="381000" y="4648200"/>
            <a:ext cx="3657600" cy="230832"/>
          </a:xfrm>
          <a:prstGeom prst="rect">
            <a:avLst/>
          </a:prstGeom>
          <a:noFill/>
          <a:ln w="9525">
            <a:noFill/>
            <a:miter lim="800000"/>
            <a:headEnd/>
            <a:tailEnd/>
          </a:ln>
        </p:spPr>
        <p:txBody>
          <a:bodyPr>
            <a:spAutoFit/>
          </a:bodyPr>
          <a:lstStyle/>
          <a:p>
            <a:r>
              <a:rPr lang="en-US" sz="900" i="1" dirty="0">
                <a:solidFill>
                  <a:schemeClr val="bg1">
                    <a:lumMod val="50000"/>
                  </a:schemeClr>
                </a:solidFill>
                <a:effectLst/>
                <a:latin typeface="Arial" charset="0"/>
              </a:rPr>
              <a:t>Photo courtesy of t</a:t>
            </a:r>
            <a:r>
              <a:rPr lang="en-US" sz="900" i="1" dirty="0" smtClean="0">
                <a:solidFill>
                  <a:schemeClr val="bg1">
                    <a:lumMod val="50000"/>
                  </a:schemeClr>
                </a:solidFill>
                <a:effectLst/>
                <a:latin typeface="Arial" charset="0"/>
              </a:rPr>
              <a:t>he U.S</a:t>
            </a:r>
            <a:r>
              <a:rPr lang="en-US" sz="900" i="1" dirty="0">
                <a:solidFill>
                  <a:schemeClr val="bg1">
                    <a:lumMod val="50000"/>
                  </a:schemeClr>
                </a:solidFill>
                <a:effectLst/>
                <a:latin typeface="Arial" charset="0"/>
              </a:rPr>
              <a:t>. Department of Energy</a:t>
            </a:r>
          </a:p>
        </p:txBody>
      </p:sp>
      <p:sp>
        <p:nvSpPr>
          <p:cNvPr id="9" name="Title 5"/>
          <p:cNvSpPr txBox="1">
            <a:spLocks/>
          </p:cNvSpPr>
          <p:nvPr/>
        </p:nvSpPr>
        <p:spPr bwMode="auto">
          <a:xfrm>
            <a:off x="609600" y="895350"/>
            <a:ext cx="6248400" cy="247650"/>
          </a:xfrm>
          <a:prstGeom prst="rect">
            <a:avLst/>
          </a:prstGeom>
          <a:noFill/>
          <a:ln w="9525">
            <a:noFill/>
            <a:miter lim="800000"/>
            <a:headEnd/>
            <a:tailEnd/>
          </a:ln>
        </p:spPr>
        <p:txBody>
          <a:bodyPr lIns="0" tIns="0" rIns="0" bIns="0" anchor="ctr"/>
          <a:lstStyle/>
          <a:p>
            <a:pPr eaLnBrk="0" hangingPunct="0"/>
            <a:r>
              <a:rPr lang="en-US" sz="1200" cap="all" dirty="0" smtClean="0">
                <a:solidFill>
                  <a:schemeClr val="bg1"/>
                </a:solidFill>
                <a:effectLst/>
                <a:latin typeface="Arial" pitchFamily="34" charset="0"/>
                <a:cs typeface="Arial" pitchFamily="34" charset="0"/>
              </a:rPr>
              <a:t>Calculating Envelope energy loss</a:t>
            </a:r>
            <a:endParaRPr lang="en-US" sz="1200" cap="all" dirty="0">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p:txBody>
          <a:bodyPr/>
          <a:lstStyle/>
          <a:p>
            <a:pPr>
              <a:spcAft>
                <a:spcPts val="1200"/>
              </a:spcAft>
              <a:buFontTx/>
              <a:buNone/>
            </a:pPr>
            <a:r>
              <a:rPr lang="en-US" sz="2600" dirty="0" smtClean="0">
                <a:solidFill>
                  <a:srgbClr val="000066"/>
                </a:solidFill>
                <a:ea typeface="ＭＳ Ｐゴシック" charset="-128"/>
              </a:rPr>
              <a:t>By attending this session, participants will be able to:</a:t>
            </a:r>
          </a:p>
          <a:p>
            <a:pPr marL="457200" lvl="0" indent="-285750"/>
            <a:r>
              <a:rPr lang="en-US" dirty="0" smtClean="0">
                <a:solidFill>
                  <a:schemeClr val="tx1"/>
                </a:solidFill>
              </a:rPr>
              <a:t>Define basic energy movement. </a:t>
            </a:r>
          </a:p>
          <a:p>
            <a:pPr marL="457200" lvl="0" indent="-285750"/>
            <a:r>
              <a:rPr lang="en-US" dirty="0" smtClean="0">
                <a:solidFill>
                  <a:schemeClr val="tx1"/>
                </a:solidFill>
              </a:rPr>
              <a:t>State procedures for calculating hourly and annual energy loss.</a:t>
            </a:r>
          </a:p>
          <a:p>
            <a:pPr marL="457200" lvl="0" indent="-285750"/>
            <a:r>
              <a:rPr lang="en-US" dirty="0" smtClean="0">
                <a:solidFill>
                  <a:schemeClr val="tx1"/>
                </a:solidFill>
              </a:rPr>
              <a:t>Explain the principle of diminishing returns.</a:t>
            </a:r>
            <a:endParaRPr lang="en-US" dirty="0">
              <a:solidFill>
                <a:schemeClr val="tx1"/>
              </a:solidFill>
            </a:endParaRPr>
          </a:p>
        </p:txBody>
      </p:sp>
      <p:sp>
        <p:nvSpPr>
          <p:cNvPr id="2" name="Title 1"/>
          <p:cNvSpPr>
            <a:spLocks noGrp="1"/>
          </p:cNvSpPr>
          <p:nvPr>
            <p:ph type="title"/>
          </p:nvPr>
        </p:nvSpPr>
        <p:spPr>
          <a:xfrm>
            <a:off x="457200" y="0"/>
            <a:ext cx="6248400" cy="914400"/>
          </a:xfrm>
        </p:spPr>
        <p:txBody>
          <a:bodyPr/>
          <a:lstStyle/>
          <a:p>
            <a:pPr>
              <a:defRPr/>
            </a:pPr>
            <a:r>
              <a:rPr lang="en-US" dirty="0" smtClean="0">
                <a:ea typeface="ＭＳ Ｐゴシック" pitchFamily="-109" charset="-128"/>
                <a:cs typeface="ＭＳ Ｐゴシック" pitchFamily="-109" charset="-128"/>
              </a:rPr>
              <a:t>Learning Objectives</a:t>
            </a:r>
          </a:p>
        </p:txBody>
      </p:sp>
      <p:sp>
        <p:nvSpPr>
          <p:cNvPr id="6" name="Title 5"/>
          <p:cNvSpPr txBox="1">
            <a:spLocks/>
          </p:cNvSpPr>
          <p:nvPr/>
        </p:nvSpPr>
        <p:spPr bwMode="auto">
          <a:xfrm>
            <a:off x="609600" y="895350"/>
            <a:ext cx="6248400" cy="247650"/>
          </a:xfrm>
          <a:prstGeom prst="rect">
            <a:avLst/>
          </a:prstGeom>
          <a:noFill/>
          <a:ln w="9525">
            <a:noFill/>
            <a:miter lim="800000"/>
            <a:headEnd/>
            <a:tailEnd/>
          </a:ln>
        </p:spPr>
        <p:txBody>
          <a:bodyPr lIns="0" tIns="0" rIns="0" bIns="0" anchor="ctr"/>
          <a:lstStyle/>
          <a:p>
            <a:pPr eaLnBrk="0" hangingPunct="0"/>
            <a:r>
              <a:rPr lang="en-US" sz="1200" cap="all" dirty="0" smtClean="0">
                <a:solidFill>
                  <a:schemeClr val="bg1"/>
                </a:solidFill>
                <a:effectLst/>
                <a:latin typeface="Arial" pitchFamily="34" charset="0"/>
                <a:cs typeface="Arial" pitchFamily="34" charset="0"/>
              </a:rPr>
              <a:t>Calculating Envelope energy loss</a:t>
            </a:r>
            <a:endParaRPr lang="en-US" sz="1200" cap="all" dirty="0">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Content Placeholder 2"/>
          <p:cNvSpPr>
            <a:spLocks noGrp="1"/>
          </p:cNvSpPr>
          <p:nvPr>
            <p:ph idx="1"/>
          </p:nvPr>
        </p:nvSpPr>
        <p:spPr>
          <a:xfrm>
            <a:off x="457200" y="1371600"/>
            <a:ext cx="8686800" cy="5105400"/>
          </a:xfrm>
        </p:spPr>
        <p:txBody>
          <a:bodyPr/>
          <a:lstStyle/>
          <a:p>
            <a:pPr eaLnBrk="1" hangingPunct="1">
              <a:buFontTx/>
              <a:buNone/>
            </a:pPr>
            <a:r>
              <a:rPr lang="en-US" sz="1400" dirty="0" smtClean="0">
                <a:solidFill>
                  <a:schemeClr val="tx1"/>
                </a:solidFill>
                <a:ea typeface="ＭＳ Ｐゴシック" charset="-128"/>
              </a:rPr>
              <a:t>EXAMPLE: PROGRAM STANDARD HOUSE</a:t>
            </a:r>
          </a:p>
          <a:p>
            <a:pPr eaLnBrk="1" hangingPunct="1">
              <a:buFontTx/>
              <a:buNone/>
            </a:pPr>
            <a:r>
              <a:rPr lang="en-US" sz="2400" dirty="0" smtClean="0">
                <a:solidFill>
                  <a:srgbClr val="11007C"/>
                </a:solidFill>
                <a:ea typeface="ＭＳ Ｐゴシック" charset="-128"/>
              </a:rPr>
              <a:t>How many BTU/hr surface?   </a:t>
            </a:r>
          </a:p>
          <a:p>
            <a:pPr eaLnBrk="1" hangingPunct="1">
              <a:buFontTx/>
              <a:buNone/>
            </a:pPr>
            <a:endParaRPr lang="en-US" sz="800" b="1" dirty="0" smtClean="0">
              <a:solidFill>
                <a:srgbClr val="11007C"/>
              </a:solidFill>
              <a:ea typeface="ＭＳ Ｐゴシック" charset="-128"/>
            </a:endParaRPr>
          </a:p>
          <a:p>
            <a:pPr eaLnBrk="1" hangingPunct="1">
              <a:buFontTx/>
              <a:buNone/>
            </a:pPr>
            <a:endParaRPr lang="en-US" sz="2200" dirty="0" smtClean="0">
              <a:ea typeface="ＭＳ Ｐゴシック" charset="-128"/>
            </a:endParaRPr>
          </a:p>
          <a:p>
            <a:pPr eaLnBrk="1" hangingPunct="1">
              <a:buFontTx/>
              <a:buNone/>
            </a:pPr>
            <a:r>
              <a:rPr lang="en-US" sz="2200" dirty="0" smtClean="0">
                <a:solidFill>
                  <a:schemeClr val="tx1"/>
                </a:solidFill>
                <a:ea typeface="ＭＳ Ｐゴシック" charset="-128"/>
              </a:rPr>
              <a:t>Walls = (720 sq. ft. x 40</a:t>
            </a:r>
            <a:r>
              <a:rPr lang="en-US" sz="2200" dirty="0" smtClean="0">
                <a:solidFill>
                  <a:schemeClr val="tx1"/>
                </a:solidFill>
                <a:ea typeface="ＭＳ Ｐゴシック" charset="-128"/>
                <a:sym typeface="Symbol" charset="2"/>
              </a:rPr>
              <a:t></a:t>
            </a:r>
            <a:r>
              <a:rPr lang="en-US" sz="2200" dirty="0" smtClean="0">
                <a:solidFill>
                  <a:schemeClr val="tx1"/>
                </a:solidFill>
                <a:ea typeface="ＭＳ Ｐゴシック" charset="-128"/>
              </a:rPr>
              <a:t>F x 1 hr) / 10 = </a:t>
            </a:r>
            <a:endParaRPr lang="en-US" sz="2200" b="1" dirty="0" smtClean="0">
              <a:solidFill>
                <a:schemeClr val="tx1"/>
              </a:solidFill>
              <a:ea typeface="ＭＳ Ｐゴシック" charset="-128"/>
            </a:endParaRPr>
          </a:p>
          <a:p>
            <a:pPr eaLnBrk="1" hangingPunct="1">
              <a:buFontTx/>
              <a:buNone/>
            </a:pPr>
            <a:r>
              <a:rPr lang="en-US" sz="2200" dirty="0" smtClean="0">
                <a:solidFill>
                  <a:schemeClr val="tx1"/>
                </a:solidFill>
                <a:ea typeface="ＭＳ Ｐゴシック" charset="-128"/>
              </a:rPr>
              <a:t>Ceiling = (600 sq. ft. x 40</a:t>
            </a:r>
            <a:r>
              <a:rPr lang="en-US" sz="2200" dirty="0" smtClean="0">
                <a:solidFill>
                  <a:schemeClr val="tx1"/>
                </a:solidFill>
                <a:ea typeface="ＭＳ Ｐゴシック" charset="-128"/>
                <a:sym typeface="Symbol" charset="2"/>
              </a:rPr>
              <a:t></a:t>
            </a:r>
            <a:r>
              <a:rPr lang="en-US" sz="2200" dirty="0" smtClean="0">
                <a:solidFill>
                  <a:schemeClr val="tx1"/>
                </a:solidFill>
                <a:ea typeface="ＭＳ Ｐゴシック" charset="-128"/>
              </a:rPr>
              <a:t>F x 1 hr) / 38 =   </a:t>
            </a:r>
            <a:r>
              <a:rPr lang="en-US" sz="2400" dirty="0" smtClean="0">
                <a:ea typeface="ＭＳ Ｐゴシック" charset="-128"/>
              </a:rPr>
              <a:t>	</a:t>
            </a:r>
            <a:r>
              <a:rPr lang="en-US" sz="2400" b="1" dirty="0" smtClean="0">
                <a:ea typeface="ＭＳ Ｐゴシック" charset="-128"/>
              </a:rPr>
              <a:t/>
            </a:r>
            <a:br>
              <a:rPr lang="en-US" sz="2400" b="1" dirty="0" smtClean="0">
                <a:ea typeface="ＭＳ Ｐゴシック" charset="-128"/>
              </a:rPr>
            </a:br>
            <a:endParaRPr lang="en-US" sz="800" b="1" dirty="0" smtClean="0">
              <a:solidFill>
                <a:srgbClr val="11007C"/>
              </a:solidFill>
              <a:ea typeface="ＭＳ Ｐゴシック" charset="-128"/>
            </a:endParaRPr>
          </a:p>
          <a:p>
            <a:pPr eaLnBrk="1" hangingPunct="1">
              <a:buFontTx/>
              <a:buNone/>
            </a:pPr>
            <a:r>
              <a:rPr lang="en-US" sz="2400" dirty="0" smtClean="0">
                <a:solidFill>
                  <a:srgbClr val="11007C"/>
                </a:solidFill>
                <a:ea typeface="ＭＳ Ｐゴシック" charset="-128"/>
              </a:rPr>
              <a:t>How many BTU/heat season surface?</a:t>
            </a:r>
          </a:p>
          <a:p>
            <a:pPr eaLnBrk="1" hangingPunct="1">
              <a:buFontTx/>
              <a:buNone/>
            </a:pPr>
            <a:endParaRPr lang="en-US" sz="3800" dirty="0" smtClean="0">
              <a:ea typeface="ＭＳ Ｐゴシック" charset="-128"/>
            </a:endParaRPr>
          </a:p>
          <a:p>
            <a:pPr eaLnBrk="1" hangingPunct="1">
              <a:buFontTx/>
              <a:buNone/>
            </a:pPr>
            <a:r>
              <a:rPr lang="en-US" sz="2000" dirty="0" smtClean="0">
                <a:solidFill>
                  <a:schemeClr val="tx1"/>
                </a:solidFill>
                <a:ea typeface="ＭＳ Ｐゴシック" charset="-128"/>
              </a:rPr>
              <a:t>Walls = (720 sq. ft. x 7,200 HDD x 24 hrs) / 10 =  </a:t>
            </a:r>
          </a:p>
          <a:p>
            <a:pPr eaLnBrk="1" hangingPunct="1">
              <a:buFontTx/>
              <a:buNone/>
            </a:pPr>
            <a:r>
              <a:rPr lang="en-US" sz="2000" dirty="0" smtClean="0">
                <a:solidFill>
                  <a:schemeClr val="tx1"/>
                </a:solidFill>
                <a:ea typeface="ＭＳ Ｐゴシック" charset="-128"/>
              </a:rPr>
              <a:t>Ceiling = (600 sq. ft. x 7,200 HDD x 24 hrs) / 38 = </a:t>
            </a:r>
          </a:p>
          <a:p>
            <a:pPr eaLnBrk="1" hangingPunct="1"/>
            <a:endParaRPr lang="en-US" sz="2400" dirty="0" smtClean="0">
              <a:solidFill>
                <a:schemeClr val="tx1"/>
              </a:solidFill>
              <a:ea typeface="ＭＳ Ｐゴシック" charset="-128"/>
            </a:endParaRPr>
          </a:p>
        </p:txBody>
      </p:sp>
      <p:sp>
        <p:nvSpPr>
          <p:cNvPr id="2" name="Title 1"/>
          <p:cNvSpPr>
            <a:spLocks noGrp="1"/>
          </p:cNvSpPr>
          <p:nvPr>
            <p:ph type="title"/>
          </p:nvPr>
        </p:nvSpPr>
        <p:spPr>
          <a:xfrm>
            <a:off x="472966" y="0"/>
            <a:ext cx="4251434" cy="901700"/>
          </a:xfrm>
        </p:spPr>
        <p:txBody>
          <a:bodyPr>
            <a:normAutofit/>
          </a:bodyPr>
          <a:lstStyle/>
          <a:p>
            <a:pPr eaLnBrk="1" hangingPunct="1">
              <a:defRPr/>
            </a:pPr>
            <a:r>
              <a:rPr lang="en-US" dirty="0" smtClean="0">
                <a:ea typeface="ＭＳ Ｐゴシック" charset="-128"/>
              </a:rPr>
              <a:t>Heat Loss Through Surface Area</a:t>
            </a:r>
          </a:p>
        </p:txBody>
      </p:sp>
      <p:sp>
        <p:nvSpPr>
          <p:cNvPr id="10" name="TextBox 9"/>
          <p:cNvSpPr txBox="1">
            <a:spLocks noChangeArrowheads="1"/>
          </p:cNvSpPr>
          <p:nvPr/>
        </p:nvSpPr>
        <p:spPr bwMode="auto">
          <a:xfrm>
            <a:off x="5562600" y="3516313"/>
            <a:ext cx="3200400" cy="446087"/>
          </a:xfrm>
          <a:prstGeom prst="rect">
            <a:avLst/>
          </a:prstGeom>
          <a:noFill/>
          <a:ln w="9525">
            <a:noFill/>
            <a:miter lim="800000"/>
            <a:headEnd/>
            <a:tailEnd/>
          </a:ln>
        </p:spPr>
        <p:txBody>
          <a:bodyPr>
            <a:spAutoFit/>
          </a:bodyPr>
          <a:lstStyle/>
          <a:p>
            <a:r>
              <a:rPr lang="en-US" sz="2200" b="1" dirty="0">
                <a:solidFill>
                  <a:srgbClr val="79CA2D"/>
                </a:solidFill>
                <a:effectLst/>
                <a:latin typeface="Arial" charset="0"/>
                <a:ea typeface="ＭＳ Ｐゴシック" charset="-128"/>
              </a:rPr>
              <a:t>632 </a:t>
            </a:r>
            <a:r>
              <a:rPr lang="en-US" sz="2200" dirty="0">
                <a:solidFill>
                  <a:srgbClr val="79CA2D"/>
                </a:solidFill>
                <a:effectLst/>
                <a:latin typeface="Arial" charset="0"/>
                <a:ea typeface="ＭＳ Ｐゴシック" charset="-128"/>
              </a:rPr>
              <a:t>BTU/hr</a:t>
            </a:r>
            <a:endParaRPr lang="en-US" sz="2200" dirty="0">
              <a:solidFill>
                <a:srgbClr val="79CA2D"/>
              </a:solidFill>
              <a:effectLst/>
              <a:latin typeface="Arial" charset="0"/>
            </a:endParaRPr>
          </a:p>
        </p:txBody>
      </p:sp>
      <p:sp>
        <p:nvSpPr>
          <p:cNvPr id="11" name="TextBox 10"/>
          <p:cNvSpPr txBox="1">
            <a:spLocks noChangeArrowheads="1"/>
          </p:cNvSpPr>
          <p:nvPr/>
        </p:nvSpPr>
        <p:spPr bwMode="auto">
          <a:xfrm>
            <a:off x="5334000" y="2967038"/>
            <a:ext cx="2057400" cy="430212"/>
          </a:xfrm>
          <a:prstGeom prst="rect">
            <a:avLst/>
          </a:prstGeom>
          <a:noFill/>
          <a:ln w="9525">
            <a:noFill/>
            <a:miter lim="800000"/>
            <a:headEnd/>
            <a:tailEnd/>
          </a:ln>
        </p:spPr>
        <p:txBody>
          <a:bodyPr>
            <a:spAutoFit/>
          </a:bodyPr>
          <a:lstStyle/>
          <a:p>
            <a:r>
              <a:rPr lang="en-US" sz="2200" b="1" dirty="0">
                <a:solidFill>
                  <a:srgbClr val="79CA2D"/>
                </a:solidFill>
                <a:effectLst/>
                <a:latin typeface="Arial" charset="0"/>
                <a:ea typeface="ＭＳ Ｐゴシック" charset="-128"/>
              </a:rPr>
              <a:t>2,880 </a:t>
            </a:r>
            <a:r>
              <a:rPr lang="en-US" sz="2200" dirty="0">
                <a:solidFill>
                  <a:srgbClr val="79CA2D"/>
                </a:solidFill>
                <a:effectLst/>
                <a:latin typeface="Arial" charset="0"/>
                <a:ea typeface="ＭＳ Ｐゴシック" charset="-128"/>
              </a:rPr>
              <a:t>BTU/hr</a:t>
            </a:r>
            <a:endParaRPr lang="en-US" sz="2200" dirty="0">
              <a:solidFill>
                <a:srgbClr val="79CA2D"/>
              </a:solidFill>
              <a:effectLst/>
              <a:latin typeface="Arial" charset="0"/>
            </a:endParaRPr>
          </a:p>
        </p:txBody>
      </p:sp>
      <p:sp>
        <p:nvSpPr>
          <p:cNvPr id="12" name="TextBox 11"/>
          <p:cNvSpPr txBox="1">
            <a:spLocks noChangeArrowheads="1"/>
          </p:cNvSpPr>
          <p:nvPr/>
        </p:nvSpPr>
        <p:spPr bwMode="auto">
          <a:xfrm>
            <a:off x="5791200" y="5334000"/>
            <a:ext cx="2895600" cy="430213"/>
          </a:xfrm>
          <a:prstGeom prst="rect">
            <a:avLst/>
          </a:prstGeom>
          <a:noFill/>
          <a:ln w="9525">
            <a:noFill/>
            <a:miter lim="800000"/>
            <a:headEnd/>
            <a:tailEnd/>
          </a:ln>
        </p:spPr>
        <p:txBody>
          <a:bodyPr>
            <a:spAutoFit/>
          </a:bodyPr>
          <a:lstStyle/>
          <a:p>
            <a:r>
              <a:rPr lang="en-US" sz="2200" b="1" dirty="0">
                <a:solidFill>
                  <a:srgbClr val="79CA2D"/>
                </a:solidFill>
                <a:effectLst/>
                <a:latin typeface="Arial" charset="0"/>
                <a:ea typeface="ＭＳ Ｐゴシック" charset="-128"/>
              </a:rPr>
              <a:t>12,441,600 </a:t>
            </a:r>
            <a:r>
              <a:rPr lang="en-US" sz="2200" dirty="0">
                <a:solidFill>
                  <a:srgbClr val="79CA2D"/>
                </a:solidFill>
                <a:effectLst/>
                <a:latin typeface="Arial" charset="0"/>
                <a:ea typeface="ＭＳ Ｐゴシック" charset="-128"/>
              </a:rPr>
              <a:t>BTU/yr</a:t>
            </a:r>
            <a:endParaRPr lang="en-US" sz="2200" dirty="0">
              <a:solidFill>
                <a:srgbClr val="79CA2D"/>
              </a:solidFill>
              <a:effectLst/>
              <a:latin typeface="Arial" charset="0"/>
            </a:endParaRPr>
          </a:p>
        </p:txBody>
      </p:sp>
      <p:sp>
        <p:nvSpPr>
          <p:cNvPr id="13" name="TextBox 12"/>
          <p:cNvSpPr txBox="1">
            <a:spLocks noChangeArrowheads="1"/>
          </p:cNvSpPr>
          <p:nvPr/>
        </p:nvSpPr>
        <p:spPr bwMode="auto">
          <a:xfrm>
            <a:off x="5943600" y="5818188"/>
            <a:ext cx="2971800" cy="430212"/>
          </a:xfrm>
          <a:prstGeom prst="rect">
            <a:avLst/>
          </a:prstGeom>
          <a:noFill/>
          <a:ln w="9525">
            <a:noFill/>
            <a:miter lim="800000"/>
            <a:headEnd/>
            <a:tailEnd/>
          </a:ln>
        </p:spPr>
        <p:txBody>
          <a:bodyPr>
            <a:spAutoFit/>
          </a:bodyPr>
          <a:lstStyle/>
          <a:p>
            <a:r>
              <a:rPr lang="en-US" sz="2200" b="1" dirty="0">
                <a:solidFill>
                  <a:srgbClr val="79CA2D"/>
                </a:solidFill>
                <a:effectLst/>
                <a:latin typeface="Arial" charset="0"/>
                <a:ea typeface="ＭＳ Ｐゴシック" charset="-128"/>
              </a:rPr>
              <a:t>2,728,421 </a:t>
            </a:r>
            <a:r>
              <a:rPr lang="en-US" sz="2200" dirty="0">
                <a:solidFill>
                  <a:srgbClr val="79CA2D"/>
                </a:solidFill>
                <a:effectLst/>
                <a:latin typeface="Arial" charset="0"/>
                <a:ea typeface="ＭＳ Ｐゴシック" charset="-128"/>
              </a:rPr>
              <a:t>BTU/yr</a:t>
            </a:r>
            <a:endParaRPr lang="en-US" sz="2200" dirty="0">
              <a:solidFill>
                <a:srgbClr val="79CA2D"/>
              </a:solidFill>
              <a:effectLst/>
              <a:latin typeface="Arial" charset="0"/>
            </a:endParaRPr>
          </a:p>
        </p:txBody>
      </p:sp>
      <p:sp>
        <p:nvSpPr>
          <p:cNvPr id="14" name="Rounded Rectangle 13"/>
          <p:cNvSpPr>
            <a:spLocks noChangeArrowheads="1"/>
          </p:cNvSpPr>
          <p:nvPr/>
        </p:nvSpPr>
        <p:spPr bwMode="auto">
          <a:xfrm>
            <a:off x="457200" y="2209800"/>
            <a:ext cx="8153400" cy="609600"/>
          </a:xfrm>
          <a:prstGeom prst="roundRect">
            <a:avLst>
              <a:gd name="adj" fmla="val 16667"/>
            </a:avLst>
          </a:prstGeom>
          <a:solidFill>
            <a:srgbClr val="FFFFFF"/>
          </a:solidFill>
          <a:ln w="3175">
            <a:solidFill>
              <a:srgbClr val="E6E6E6"/>
            </a:solidFill>
            <a:round/>
            <a:headEnd/>
            <a:tailEnd/>
          </a:ln>
          <a:effectLst>
            <a:outerShdw dist="38100" dir="2700000" rotWithShape="0">
              <a:srgbClr val="808080">
                <a:alpha val="42999"/>
              </a:srgbClr>
            </a:outerShdw>
          </a:effectLst>
        </p:spPr>
        <p:txBody>
          <a:bodyPr/>
          <a:lstStyle/>
          <a:p>
            <a:pPr algn="ctr">
              <a:defRPr/>
            </a:pPr>
            <a:r>
              <a:rPr lang="en-US" sz="2800" dirty="0">
                <a:solidFill>
                  <a:srgbClr val="528FBA"/>
                </a:solidFill>
                <a:effectLst/>
                <a:latin typeface="Arial" charset="0"/>
              </a:rPr>
              <a:t>(  </a:t>
            </a:r>
            <a:r>
              <a:rPr lang="en-US" sz="2800" b="1" dirty="0">
                <a:solidFill>
                  <a:srgbClr val="528FBA"/>
                </a:solidFill>
                <a:effectLst/>
                <a:latin typeface="Arial" charset="0"/>
              </a:rPr>
              <a:t>A  </a:t>
            </a:r>
            <a:r>
              <a:rPr lang="en-US" sz="2800" dirty="0">
                <a:solidFill>
                  <a:srgbClr val="528FBA"/>
                </a:solidFill>
                <a:effectLst/>
                <a:latin typeface="Arial" charset="0"/>
              </a:rPr>
              <a:t>x </a:t>
            </a:r>
            <a:r>
              <a:rPr lang="en-US" sz="2800" b="1" dirty="0">
                <a:solidFill>
                  <a:srgbClr val="528FBA"/>
                </a:solidFill>
                <a:effectLst/>
                <a:latin typeface="Arial" charset="0"/>
              </a:rPr>
              <a:t> ΔT  </a:t>
            </a:r>
            <a:r>
              <a:rPr lang="en-US" sz="2800" dirty="0">
                <a:solidFill>
                  <a:srgbClr val="528FBA"/>
                </a:solidFill>
                <a:effectLst/>
                <a:latin typeface="Arial" charset="0"/>
              </a:rPr>
              <a:t>x </a:t>
            </a:r>
            <a:r>
              <a:rPr lang="en-US" sz="2800" b="1" dirty="0">
                <a:solidFill>
                  <a:srgbClr val="528FBA"/>
                </a:solidFill>
                <a:effectLst/>
                <a:latin typeface="Arial" charset="0"/>
              </a:rPr>
              <a:t> t  </a:t>
            </a:r>
            <a:r>
              <a:rPr lang="en-US" sz="2800" dirty="0">
                <a:solidFill>
                  <a:srgbClr val="528FBA"/>
                </a:solidFill>
                <a:effectLst/>
                <a:latin typeface="Arial" charset="0"/>
              </a:rPr>
              <a:t>)  /  </a:t>
            </a:r>
            <a:r>
              <a:rPr lang="en-US" sz="2800" b="1" dirty="0">
                <a:solidFill>
                  <a:srgbClr val="528FBA"/>
                </a:solidFill>
                <a:effectLst/>
                <a:latin typeface="Arial" charset="0"/>
              </a:rPr>
              <a:t>R</a:t>
            </a:r>
          </a:p>
        </p:txBody>
      </p:sp>
      <p:sp>
        <p:nvSpPr>
          <p:cNvPr id="15" name="Rounded Rectangle 14"/>
          <p:cNvSpPr>
            <a:spLocks noChangeArrowheads="1"/>
          </p:cNvSpPr>
          <p:nvPr/>
        </p:nvSpPr>
        <p:spPr bwMode="auto">
          <a:xfrm>
            <a:off x="457200" y="4572000"/>
            <a:ext cx="8153400" cy="609600"/>
          </a:xfrm>
          <a:prstGeom prst="roundRect">
            <a:avLst>
              <a:gd name="adj" fmla="val 16667"/>
            </a:avLst>
          </a:prstGeom>
          <a:solidFill>
            <a:srgbClr val="FFFFFF"/>
          </a:solidFill>
          <a:ln w="3175">
            <a:solidFill>
              <a:srgbClr val="E6E6E6"/>
            </a:solidFill>
            <a:round/>
            <a:headEnd/>
            <a:tailEnd/>
          </a:ln>
          <a:effectLst>
            <a:outerShdw dist="38100" dir="2700000" rotWithShape="0">
              <a:srgbClr val="808080">
                <a:alpha val="42999"/>
              </a:srgbClr>
            </a:outerShdw>
          </a:effectLst>
        </p:spPr>
        <p:txBody>
          <a:bodyPr/>
          <a:lstStyle/>
          <a:p>
            <a:pPr algn="ctr">
              <a:buFont typeface="Wingdings" pitchFamily="-107" charset="2"/>
              <a:buNone/>
              <a:defRPr/>
            </a:pPr>
            <a:r>
              <a:rPr lang="en-US" sz="2800" dirty="0">
                <a:solidFill>
                  <a:srgbClr val="528FBA"/>
                </a:solidFill>
                <a:effectLst/>
                <a:latin typeface="Arial" pitchFamily="-107" charset="0"/>
                <a:ea typeface="Arial" pitchFamily="-107" charset="0"/>
                <a:cs typeface="Arial" pitchFamily="-107" charset="0"/>
              </a:rPr>
              <a:t>(  </a:t>
            </a:r>
            <a:r>
              <a:rPr lang="en-US" sz="2800" b="1" dirty="0">
                <a:solidFill>
                  <a:srgbClr val="528FBA"/>
                </a:solidFill>
                <a:effectLst/>
                <a:latin typeface="Arial" pitchFamily="-107" charset="0"/>
                <a:ea typeface="Arial" pitchFamily="-107" charset="0"/>
                <a:cs typeface="Arial" pitchFamily="-107" charset="0"/>
              </a:rPr>
              <a:t>A</a:t>
            </a:r>
            <a:r>
              <a:rPr lang="en-US" sz="2800" dirty="0">
                <a:solidFill>
                  <a:srgbClr val="528FBA"/>
                </a:solidFill>
                <a:effectLst/>
                <a:latin typeface="Arial" pitchFamily="-107" charset="0"/>
                <a:ea typeface="Arial" pitchFamily="-107" charset="0"/>
                <a:cs typeface="Arial" pitchFamily="-107" charset="0"/>
              </a:rPr>
              <a:t>  x  </a:t>
            </a:r>
            <a:r>
              <a:rPr lang="en-US" sz="2800" b="1" dirty="0">
                <a:solidFill>
                  <a:srgbClr val="528FBA"/>
                </a:solidFill>
                <a:effectLst/>
                <a:latin typeface="Arial" pitchFamily="-107" charset="0"/>
                <a:ea typeface="Arial" pitchFamily="-107" charset="0"/>
                <a:cs typeface="Arial" pitchFamily="-107" charset="0"/>
              </a:rPr>
              <a:t>#HDD  </a:t>
            </a:r>
            <a:r>
              <a:rPr lang="en-US" sz="2800" dirty="0">
                <a:solidFill>
                  <a:srgbClr val="528FBA"/>
                </a:solidFill>
                <a:effectLst/>
                <a:latin typeface="Arial" pitchFamily="-107" charset="0"/>
                <a:ea typeface="Arial" pitchFamily="-107" charset="0"/>
                <a:cs typeface="Arial" pitchFamily="-107" charset="0"/>
              </a:rPr>
              <a:t>x  </a:t>
            </a:r>
            <a:r>
              <a:rPr lang="en-US" sz="2800" b="1" dirty="0">
                <a:solidFill>
                  <a:srgbClr val="528FBA"/>
                </a:solidFill>
                <a:effectLst/>
                <a:latin typeface="Arial" pitchFamily="-107" charset="0"/>
                <a:ea typeface="Arial" pitchFamily="-107" charset="0"/>
                <a:cs typeface="Arial" pitchFamily="-107" charset="0"/>
              </a:rPr>
              <a:t>24 </a:t>
            </a:r>
            <a:r>
              <a:rPr lang="en-US" sz="2800" dirty="0">
                <a:solidFill>
                  <a:srgbClr val="528FBA"/>
                </a:solidFill>
                <a:effectLst/>
                <a:latin typeface="Arial" pitchFamily="-107" charset="0"/>
                <a:ea typeface="Arial" pitchFamily="-107" charset="0"/>
                <a:cs typeface="Arial" pitchFamily="-107" charset="0"/>
              </a:rPr>
              <a:t>hrs  )  /  </a:t>
            </a:r>
            <a:r>
              <a:rPr lang="en-US" sz="2800" b="1" dirty="0">
                <a:solidFill>
                  <a:srgbClr val="528FBA"/>
                </a:solidFill>
                <a:effectLst/>
                <a:latin typeface="Arial" pitchFamily="-107" charset="0"/>
                <a:ea typeface="Arial" pitchFamily="-107" charset="0"/>
                <a:cs typeface="Arial" pitchFamily="-107" charset="0"/>
              </a:rPr>
              <a:t>R </a:t>
            </a:r>
          </a:p>
        </p:txBody>
      </p:sp>
      <p:sp>
        <p:nvSpPr>
          <p:cNvPr id="16" name="Title 5"/>
          <p:cNvSpPr txBox="1">
            <a:spLocks/>
          </p:cNvSpPr>
          <p:nvPr/>
        </p:nvSpPr>
        <p:spPr bwMode="auto">
          <a:xfrm>
            <a:off x="609600" y="895350"/>
            <a:ext cx="6248400" cy="247650"/>
          </a:xfrm>
          <a:prstGeom prst="rect">
            <a:avLst/>
          </a:prstGeom>
          <a:noFill/>
          <a:ln w="9525">
            <a:noFill/>
            <a:miter lim="800000"/>
            <a:headEnd/>
            <a:tailEnd/>
          </a:ln>
        </p:spPr>
        <p:txBody>
          <a:bodyPr lIns="0" tIns="0" rIns="0" bIns="0" anchor="ctr"/>
          <a:lstStyle/>
          <a:p>
            <a:pPr eaLnBrk="0" hangingPunct="0"/>
            <a:r>
              <a:rPr lang="en-US" sz="1200" cap="all" dirty="0" smtClean="0">
                <a:solidFill>
                  <a:schemeClr val="bg1"/>
                </a:solidFill>
                <a:effectLst/>
                <a:latin typeface="Arial" pitchFamily="34" charset="0"/>
                <a:cs typeface="Arial" pitchFamily="34" charset="0"/>
              </a:rPr>
              <a:t>Calculating Envelope energy loss</a:t>
            </a:r>
            <a:endParaRPr lang="en-US" sz="1200" cap="all" dirty="0">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Content Placeholder 2"/>
          <p:cNvSpPr>
            <a:spLocks noGrp="1"/>
          </p:cNvSpPr>
          <p:nvPr>
            <p:ph idx="1"/>
          </p:nvPr>
        </p:nvSpPr>
        <p:spPr>
          <a:xfrm>
            <a:off x="457200" y="1371600"/>
            <a:ext cx="8686800" cy="5105400"/>
          </a:xfrm>
        </p:spPr>
        <p:txBody>
          <a:bodyPr>
            <a:normAutofit/>
          </a:bodyPr>
          <a:lstStyle/>
          <a:p>
            <a:pPr eaLnBrk="1" hangingPunct="1">
              <a:buFontTx/>
              <a:buNone/>
            </a:pPr>
            <a:r>
              <a:rPr lang="en-US" sz="1400" dirty="0" smtClean="0">
                <a:solidFill>
                  <a:schemeClr val="tx1"/>
                </a:solidFill>
                <a:ea typeface="ＭＳ Ｐゴシック" charset="-128"/>
              </a:rPr>
              <a:t>EXAMPLE: PROGRAM STANDARD HOUSE</a:t>
            </a:r>
          </a:p>
          <a:p>
            <a:pPr eaLnBrk="1" hangingPunct="1">
              <a:buFontTx/>
              <a:buNone/>
            </a:pPr>
            <a:r>
              <a:rPr lang="en-US" dirty="0" smtClean="0">
                <a:solidFill>
                  <a:srgbClr val="11007C"/>
                </a:solidFill>
                <a:ea typeface="ＭＳ Ｐゴシック" charset="-128"/>
              </a:rPr>
              <a:t>How many BTU/hr are lost through air infiltration?</a:t>
            </a:r>
          </a:p>
          <a:p>
            <a:pPr eaLnBrk="1" hangingPunct="1">
              <a:buFontTx/>
              <a:buNone/>
            </a:pPr>
            <a:endParaRPr lang="en-US" sz="800" b="1" dirty="0" smtClean="0">
              <a:solidFill>
                <a:srgbClr val="11007C"/>
              </a:solidFill>
              <a:ea typeface="ＭＳ Ｐゴシック" charset="-128"/>
            </a:endParaRPr>
          </a:p>
          <a:p>
            <a:pPr eaLnBrk="1" hangingPunct="1">
              <a:buFontTx/>
              <a:buNone/>
            </a:pPr>
            <a:endParaRPr lang="en-US" sz="2200" dirty="0" smtClean="0">
              <a:ea typeface="ＭＳ Ｐゴシック" charset="-128"/>
            </a:endParaRPr>
          </a:p>
          <a:p>
            <a:pPr>
              <a:buNone/>
            </a:pPr>
            <a:r>
              <a:rPr lang="en-US" sz="2200" dirty="0" smtClean="0">
                <a:solidFill>
                  <a:schemeClr val="tx1"/>
                </a:solidFill>
                <a:ea typeface="ＭＳ Ｐゴシック" charset="-128"/>
              </a:rPr>
              <a:t>4,800 cu. ft. x 0.35 ACH x (0.0182 BTU/cu. ft., </a:t>
            </a:r>
            <a:r>
              <a:rPr lang="en-US" sz="2200" dirty="0">
                <a:solidFill>
                  <a:schemeClr val="tx1"/>
                </a:solidFill>
                <a:ea typeface="ＭＳ Ｐゴシック" charset="-128"/>
                <a:sym typeface="Symbol" charset="2"/>
              </a:rPr>
              <a:t></a:t>
            </a:r>
            <a:r>
              <a:rPr lang="en-US" sz="2200" dirty="0">
                <a:solidFill>
                  <a:schemeClr val="tx1"/>
                </a:solidFill>
                <a:ea typeface="ＭＳ Ｐゴシック" charset="-128"/>
              </a:rPr>
              <a:t>F) </a:t>
            </a:r>
            <a:r>
              <a:rPr lang="en-US" sz="2200" dirty="0" smtClean="0">
                <a:solidFill>
                  <a:schemeClr val="tx1"/>
                </a:solidFill>
                <a:ea typeface="ＭＳ Ｐゴシック" charset="-128"/>
              </a:rPr>
              <a:t>x 40</a:t>
            </a:r>
            <a:r>
              <a:rPr lang="en-US" sz="2200" dirty="0" smtClean="0">
                <a:solidFill>
                  <a:schemeClr val="tx1"/>
                </a:solidFill>
                <a:ea typeface="ＭＳ Ｐゴシック" charset="-128"/>
                <a:sym typeface="Symbol" charset="2"/>
              </a:rPr>
              <a:t></a:t>
            </a:r>
            <a:r>
              <a:rPr lang="en-US" sz="2200" dirty="0">
                <a:solidFill>
                  <a:schemeClr val="tx1"/>
                </a:solidFill>
                <a:ea typeface="ＭＳ Ｐゴシック" charset="-128"/>
              </a:rPr>
              <a:t>F </a:t>
            </a:r>
            <a:endParaRPr lang="en-US" sz="2200" dirty="0" smtClean="0">
              <a:solidFill>
                <a:schemeClr val="tx1"/>
              </a:solidFill>
              <a:ea typeface="ＭＳ Ｐゴシック" charset="-128"/>
            </a:endParaRPr>
          </a:p>
          <a:p>
            <a:pPr eaLnBrk="1" hangingPunct="1">
              <a:buFontTx/>
              <a:buNone/>
            </a:pPr>
            <a:r>
              <a:rPr lang="en-US" sz="2200" dirty="0" smtClean="0">
                <a:solidFill>
                  <a:schemeClr val="tx1"/>
                </a:solidFill>
                <a:ea typeface="ＭＳ Ｐゴシック" charset="-128"/>
              </a:rPr>
              <a:t>=</a:t>
            </a:r>
            <a:r>
              <a:rPr lang="en-US" sz="2200" dirty="0" smtClean="0">
                <a:ea typeface="ＭＳ Ｐゴシック" charset="-128"/>
              </a:rPr>
              <a:t/>
            </a:r>
            <a:br>
              <a:rPr lang="en-US" sz="2200" dirty="0" smtClean="0">
                <a:ea typeface="ＭＳ Ｐゴシック" charset="-128"/>
              </a:rPr>
            </a:br>
            <a:endParaRPr lang="en-US" sz="1200" dirty="0" smtClean="0">
              <a:ea typeface="ＭＳ Ｐゴシック" charset="-128"/>
            </a:endParaRPr>
          </a:p>
          <a:p>
            <a:pPr eaLnBrk="1" hangingPunct="1">
              <a:buFontTx/>
              <a:buNone/>
            </a:pPr>
            <a:r>
              <a:rPr lang="en-US" dirty="0" smtClean="0">
                <a:solidFill>
                  <a:srgbClr val="11007C"/>
                </a:solidFill>
                <a:ea typeface="ＭＳ Ｐゴシック" charset="-128"/>
              </a:rPr>
              <a:t>How many BTU/heating season are lost through air infiltration?</a:t>
            </a:r>
          </a:p>
          <a:p>
            <a:pPr eaLnBrk="1" hangingPunct="1">
              <a:buFontTx/>
              <a:buNone/>
            </a:pPr>
            <a:endParaRPr lang="en-US" sz="3800" dirty="0" smtClean="0">
              <a:ea typeface="ＭＳ Ｐゴシック" charset="-128"/>
            </a:endParaRPr>
          </a:p>
          <a:p>
            <a:pPr>
              <a:buNone/>
            </a:pPr>
            <a:r>
              <a:rPr lang="en-US" sz="2000" dirty="0" smtClean="0">
                <a:solidFill>
                  <a:schemeClr val="tx1"/>
                </a:solidFill>
                <a:ea typeface="ＭＳ Ｐゴシック" charset="-128"/>
              </a:rPr>
              <a:t>4,800 cu. ft. x 0.35 ACH x (0.0182BTU/cu. ft. </a:t>
            </a:r>
            <a:r>
              <a:rPr lang="en-US" sz="2000" dirty="0">
                <a:solidFill>
                  <a:schemeClr val="tx1"/>
                </a:solidFill>
                <a:ea typeface="ＭＳ Ｐゴシック" charset="-128"/>
                <a:sym typeface="Symbol" charset="2"/>
              </a:rPr>
              <a:t></a:t>
            </a:r>
            <a:r>
              <a:rPr lang="en-US" sz="2000" dirty="0">
                <a:solidFill>
                  <a:schemeClr val="tx1"/>
                </a:solidFill>
                <a:ea typeface="ＭＳ Ｐゴシック" charset="-128"/>
              </a:rPr>
              <a:t>F) </a:t>
            </a:r>
            <a:r>
              <a:rPr lang="en-US" sz="2000" dirty="0" smtClean="0">
                <a:solidFill>
                  <a:schemeClr val="tx1"/>
                </a:solidFill>
                <a:ea typeface="ＭＳ Ｐゴシック" charset="-128"/>
              </a:rPr>
              <a:t>x 7,200 HDD x 24 hrs </a:t>
            </a:r>
          </a:p>
          <a:p>
            <a:pPr eaLnBrk="1" hangingPunct="1">
              <a:buFontTx/>
              <a:buNone/>
            </a:pPr>
            <a:r>
              <a:rPr lang="en-US" sz="2000" dirty="0" smtClean="0">
                <a:solidFill>
                  <a:schemeClr val="tx1"/>
                </a:solidFill>
                <a:ea typeface="ＭＳ Ｐゴシック" charset="-128"/>
              </a:rPr>
              <a:t>=</a:t>
            </a:r>
          </a:p>
          <a:p>
            <a:pPr eaLnBrk="1" hangingPunct="1">
              <a:buFontTx/>
              <a:buNone/>
            </a:pPr>
            <a:endParaRPr lang="en-US" sz="2400" dirty="0" smtClean="0">
              <a:ea typeface="ＭＳ Ｐゴシック" charset="-128"/>
            </a:endParaRPr>
          </a:p>
        </p:txBody>
      </p:sp>
      <p:sp>
        <p:nvSpPr>
          <p:cNvPr id="2" name="Title 1"/>
          <p:cNvSpPr>
            <a:spLocks noGrp="1"/>
          </p:cNvSpPr>
          <p:nvPr>
            <p:ph type="title"/>
          </p:nvPr>
        </p:nvSpPr>
        <p:spPr/>
        <p:txBody>
          <a:bodyPr>
            <a:normAutofit/>
          </a:bodyPr>
          <a:lstStyle/>
          <a:p>
            <a:pPr eaLnBrk="1" hangingPunct="1">
              <a:defRPr/>
            </a:pPr>
            <a:r>
              <a:rPr lang="en-US" dirty="0" smtClean="0">
                <a:ea typeface="ＭＳ Ｐゴシック" charset="-128"/>
              </a:rPr>
              <a:t>Heat Loss Through Air Infiltration</a:t>
            </a:r>
          </a:p>
        </p:txBody>
      </p:sp>
      <p:sp>
        <p:nvSpPr>
          <p:cNvPr id="11" name="TextBox 10"/>
          <p:cNvSpPr txBox="1">
            <a:spLocks noChangeArrowheads="1"/>
          </p:cNvSpPr>
          <p:nvPr/>
        </p:nvSpPr>
        <p:spPr bwMode="auto">
          <a:xfrm>
            <a:off x="762000" y="3429000"/>
            <a:ext cx="2057400" cy="430213"/>
          </a:xfrm>
          <a:prstGeom prst="rect">
            <a:avLst/>
          </a:prstGeom>
          <a:noFill/>
          <a:ln w="9525">
            <a:noFill/>
            <a:miter lim="800000"/>
            <a:headEnd/>
            <a:tailEnd/>
          </a:ln>
        </p:spPr>
        <p:txBody>
          <a:bodyPr>
            <a:spAutoFit/>
          </a:bodyPr>
          <a:lstStyle/>
          <a:p>
            <a:r>
              <a:rPr lang="en-US" sz="2200" b="1" dirty="0">
                <a:solidFill>
                  <a:srgbClr val="79CA2D"/>
                </a:solidFill>
                <a:effectLst/>
                <a:latin typeface="Arial" charset="0"/>
                <a:ea typeface="ＭＳ Ｐゴシック" charset="-128"/>
              </a:rPr>
              <a:t>1,223 </a:t>
            </a:r>
            <a:r>
              <a:rPr lang="en-US" sz="2200" dirty="0">
                <a:solidFill>
                  <a:srgbClr val="79CA2D"/>
                </a:solidFill>
                <a:effectLst/>
                <a:latin typeface="Arial" charset="0"/>
                <a:ea typeface="ＭＳ Ｐゴシック" charset="-128"/>
              </a:rPr>
              <a:t>BTU/hr</a:t>
            </a:r>
            <a:endParaRPr lang="en-US" sz="2200" dirty="0">
              <a:solidFill>
                <a:srgbClr val="79CA2D"/>
              </a:solidFill>
              <a:effectLst/>
              <a:latin typeface="Arial" charset="0"/>
            </a:endParaRPr>
          </a:p>
        </p:txBody>
      </p:sp>
      <p:sp>
        <p:nvSpPr>
          <p:cNvPr id="12" name="TextBox 11"/>
          <p:cNvSpPr txBox="1">
            <a:spLocks noChangeArrowheads="1"/>
          </p:cNvSpPr>
          <p:nvPr/>
        </p:nvSpPr>
        <p:spPr bwMode="auto">
          <a:xfrm>
            <a:off x="762000" y="5791200"/>
            <a:ext cx="4572000" cy="430213"/>
          </a:xfrm>
          <a:prstGeom prst="rect">
            <a:avLst/>
          </a:prstGeom>
          <a:noFill/>
          <a:ln w="9525">
            <a:noFill/>
            <a:miter lim="800000"/>
            <a:headEnd/>
            <a:tailEnd/>
          </a:ln>
        </p:spPr>
        <p:txBody>
          <a:bodyPr>
            <a:spAutoFit/>
          </a:bodyPr>
          <a:lstStyle/>
          <a:p>
            <a:r>
              <a:rPr lang="en-US" sz="2200" b="1" dirty="0">
                <a:solidFill>
                  <a:srgbClr val="79CA2D"/>
                </a:solidFill>
                <a:effectLst/>
                <a:latin typeface="Arial" charset="0"/>
                <a:ea typeface="ＭＳ Ｐゴシック" charset="-128"/>
              </a:rPr>
              <a:t>5,283,533 </a:t>
            </a:r>
            <a:r>
              <a:rPr lang="en-US" sz="2200" dirty="0" smtClean="0">
                <a:solidFill>
                  <a:srgbClr val="79CA2D"/>
                </a:solidFill>
                <a:effectLst/>
                <a:latin typeface="Arial" charset="0"/>
                <a:ea typeface="ＭＳ Ｐゴシック" charset="-128"/>
              </a:rPr>
              <a:t>BTU/heating </a:t>
            </a:r>
            <a:r>
              <a:rPr lang="en-US" sz="2200" dirty="0">
                <a:solidFill>
                  <a:srgbClr val="79CA2D"/>
                </a:solidFill>
                <a:effectLst/>
                <a:latin typeface="Arial" charset="0"/>
                <a:ea typeface="ＭＳ Ｐゴシック" charset="-128"/>
              </a:rPr>
              <a:t>season</a:t>
            </a:r>
            <a:endParaRPr lang="en-US" sz="2200" dirty="0">
              <a:solidFill>
                <a:srgbClr val="79CA2D"/>
              </a:solidFill>
              <a:effectLst/>
              <a:latin typeface="Arial" charset="0"/>
            </a:endParaRPr>
          </a:p>
        </p:txBody>
      </p:sp>
      <p:sp>
        <p:nvSpPr>
          <p:cNvPr id="14" name="Rounded Rectangle 13"/>
          <p:cNvSpPr>
            <a:spLocks noChangeArrowheads="1"/>
          </p:cNvSpPr>
          <p:nvPr/>
        </p:nvSpPr>
        <p:spPr bwMode="auto">
          <a:xfrm>
            <a:off x="457200" y="2209800"/>
            <a:ext cx="8153400" cy="609600"/>
          </a:xfrm>
          <a:prstGeom prst="roundRect">
            <a:avLst>
              <a:gd name="adj" fmla="val 16667"/>
            </a:avLst>
          </a:prstGeom>
          <a:solidFill>
            <a:srgbClr val="FFFFFF"/>
          </a:solidFill>
          <a:ln w="3175">
            <a:solidFill>
              <a:srgbClr val="E6E6E6"/>
            </a:solidFill>
            <a:round/>
            <a:headEnd/>
            <a:tailEnd/>
          </a:ln>
          <a:effectLst>
            <a:outerShdw dist="38100" dir="2700000" rotWithShape="0">
              <a:srgbClr val="808080">
                <a:alpha val="42999"/>
              </a:srgbClr>
            </a:outerShdw>
          </a:effectLst>
        </p:spPr>
        <p:txBody>
          <a:bodyPr/>
          <a:lstStyle/>
          <a:p>
            <a:pPr algn="ctr">
              <a:buFont typeface="Wingdings" pitchFamily="-107" charset="2"/>
              <a:buNone/>
              <a:defRPr/>
            </a:pPr>
            <a:r>
              <a:rPr lang="en-US" sz="2800" b="1" dirty="0">
                <a:solidFill>
                  <a:srgbClr val="528FBA"/>
                </a:solidFill>
                <a:effectLst/>
                <a:latin typeface="Arial" pitchFamily="-107" charset="0"/>
                <a:ea typeface="Arial" pitchFamily="-107" charset="0"/>
                <a:cs typeface="Arial" pitchFamily="-107" charset="0"/>
              </a:rPr>
              <a:t>V</a:t>
            </a:r>
            <a:r>
              <a:rPr lang="en-US" sz="2800" dirty="0">
                <a:solidFill>
                  <a:srgbClr val="528FBA"/>
                </a:solidFill>
                <a:effectLst/>
                <a:latin typeface="Arial" pitchFamily="-107" charset="0"/>
                <a:ea typeface="Arial" pitchFamily="-107" charset="0"/>
                <a:cs typeface="Arial" pitchFamily="-107" charset="0"/>
              </a:rPr>
              <a:t>  x  </a:t>
            </a:r>
            <a:r>
              <a:rPr lang="en-US" sz="2800" b="1" dirty="0">
                <a:solidFill>
                  <a:srgbClr val="528FBA"/>
                </a:solidFill>
                <a:effectLst/>
                <a:latin typeface="Arial" pitchFamily="-107" charset="0"/>
                <a:ea typeface="Arial" pitchFamily="-107" charset="0"/>
                <a:cs typeface="Arial" pitchFamily="-107" charset="0"/>
              </a:rPr>
              <a:t>ACH</a:t>
            </a:r>
            <a:r>
              <a:rPr lang="en-US" sz="2800" dirty="0">
                <a:solidFill>
                  <a:srgbClr val="528FBA"/>
                </a:solidFill>
                <a:effectLst/>
                <a:latin typeface="Arial" pitchFamily="-107" charset="0"/>
                <a:ea typeface="Arial" pitchFamily="-107" charset="0"/>
                <a:cs typeface="Arial" pitchFamily="-107" charset="0"/>
              </a:rPr>
              <a:t>  x  </a:t>
            </a:r>
            <a:r>
              <a:rPr lang="en-US" sz="2800" b="1" dirty="0">
                <a:solidFill>
                  <a:srgbClr val="528FBA"/>
                </a:solidFill>
                <a:effectLst/>
                <a:latin typeface="Arial" pitchFamily="-107" charset="0"/>
                <a:ea typeface="Arial" pitchFamily="-107" charset="0"/>
                <a:cs typeface="Arial" pitchFamily="-107" charset="0"/>
              </a:rPr>
              <a:t>0.0182</a:t>
            </a:r>
            <a:r>
              <a:rPr lang="en-US" sz="2800" dirty="0">
                <a:solidFill>
                  <a:srgbClr val="528FBA"/>
                </a:solidFill>
                <a:effectLst/>
                <a:latin typeface="Arial" pitchFamily="-107" charset="0"/>
                <a:ea typeface="Arial" pitchFamily="-107" charset="0"/>
                <a:cs typeface="Arial" pitchFamily="-107" charset="0"/>
              </a:rPr>
              <a:t>  x  </a:t>
            </a:r>
            <a:r>
              <a:rPr lang="en-US" sz="2800" dirty="0" smtClean="0">
                <a:solidFill>
                  <a:srgbClr val="528FBA"/>
                </a:solidFill>
                <a:effectLst/>
                <a:latin typeface="Arial" pitchFamily="-107" charset="0"/>
                <a:ea typeface="Arial" pitchFamily="-107" charset="0"/>
                <a:cs typeface="Arial" pitchFamily="-107" charset="0"/>
              </a:rPr>
              <a:t>∆</a:t>
            </a:r>
            <a:r>
              <a:rPr lang="en-US" sz="2800" b="1" dirty="0" smtClean="0">
                <a:solidFill>
                  <a:srgbClr val="528FBA"/>
                </a:solidFill>
                <a:effectLst/>
                <a:latin typeface="Arial" pitchFamily="-107" charset="0"/>
                <a:ea typeface="Arial" pitchFamily="-107" charset="0"/>
                <a:cs typeface="Arial" pitchFamily="-107" charset="0"/>
              </a:rPr>
              <a:t>T</a:t>
            </a:r>
            <a:endParaRPr lang="en-US" sz="2800" b="1" dirty="0">
              <a:solidFill>
                <a:srgbClr val="528FBA"/>
              </a:solidFill>
              <a:effectLst/>
              <a:latin typeface="Arial" pitchFamily="-107" charset="0"/>
              <a:ea typeface="Arial" pitchFamily="-107" charset="0"/>
              <a:cs typeface="Arial" pitchFamily="-107" charset="0"/>
            </a:endParaRPr>
          </a:p>
        </p:txBody>
      </p:sp>
      <p:sp>
        <p:nvSpPr>
          <p:cNvPr id="15" name="Rounded Rectangle 14"/>
          <p:cNvSpPr>
            <a:spLocks noChangeArrowheads="1"/>
          </p:cNvSpPr>
          <p:nvPr/>
        </p:nvSpPr>
        <p:spPr bwMode="auto">
          <a:xfrm>
            <a:off x="457200" y="4572000"/>
            <a:ext cx="8153400" cy="609600"/>
          </a:xfrm>
          <a:prstGeom prst="roundRect">
            <a:avLst>
              <a:gd name="adj" fmla="val 16667"/>
            </a:avLst>
          </a:prstGeom>
          <a:solidFill>
            <a:srgbClr val="FFFFFF"/>
          </a:solidFill>
          <a:ln w="3175">
            <a:solidFill>
              <a:srgbClr val="E6E6E6"/>
            </a:solidFill>
            <a:round/>
            <a:headEnd/>
            <a:tailEnd/>
          </a:ln>
          <a:effectLst>
            <a:outerShdw dist="38100" dir="2700000" rotWithShape="0">
              <a:srgbClr val="808080">
                <a:alpha val="42999"/>
              </a:srgbClr>
            </a:outerShdw>
          </a:effectLst>
        </p:spPr>
        <p:txBody>
          <a:bodyPr/>
          <a:lstStyle/>
          <a:p>
            <a:pPr algn="ctr">
              <a:buFont typeface="Wingdings" pitchFamily="-107" charset="2"/>
              <a:buNone/>
              <a:defRPr/>
            </a:pPr>
            <a:r>
              <a:rPr lang="en-US" sz="2800" b="1" dirty="0">
                <a:solidFill>
                  <a:srgbClr val="528FBA"/>
                </a:solidFill>
                <a:effectLst/>
                <a:latin typeface="Arial" pitchFamily="-107" charset="0"/>
                <a:ea typeface="Arial" pitchFamily="-107" charset="0"/>
                <a:cs typeface="Arial" pitchFamily="-107" charset="0"/>
              </a:rPr>
              <a:t>V</a:t>
            </a:r>
            <a:r>
              <a:rPr lang="en-US" sz="2800" dirty="0">
                <a:solidFill>
                  <a:srgbClr val="528FBA"/>
                </a:solidFill>
                <a:effectLst/>
                <a:latin typeface="Arial" pitchFamily="-107" charset="0"/>
                <a:ea typeface="Arial" pitchFamily="-107" charset="0"/>
                <a:cs typeface="Arial" pitchFamily="-107" charset="0"/>
              </a:rPr>
              <a:t>  x  </a:t>
            </a:r>
            <a:r>
              <a:rPr lang="en-US" sz="2800" b="1" dirty="0">
                <a:solidFill>
                  <a:srgbClr val="528FBA"/>
                </a:solidFill>
                <a:effectLst/>
                <a:latin typeface="Arial" pitchFamily="-107" charset="0"/>
                <a:ea typeface="Arial" pitchFamily="-107" charset="0"/>
                <a:cs typeface="Arial" pitchFamily="-107" charset="0"/>
              </a:rPr>
              <a:t>ACH</a:t>
            </a:r>
            <a:r>
              <a:rPr lang="en-US" sz="2800" dirty="0">
                <a:solidFill>
                  <a:srgbClr val="528FBA"/>
                </a:solidFill>
                <a:effectLst/>
                <a:latin typeface="Arial" pitchFamily="-107" charset="0"/>
                <a:ea typeface="Arial" pitchFamily="-107" charset="0"/>
                <a:cs typeface="Arial" pitchFamily="-107" charset="0"/>
              </a:rPr>
              <a:t>  x  </a:t>
            </a:r>
            <a:r>
              <a:rPr lang="en-US" sz="2800" b="1" dirty="0">
                <a:solidFill>
                  <a:srgbClr val="528FBA"/>
                </a:solidFill>
                <a:effectLst/>
                <a:latin typeface="Arial" pitchFamily="-107" charset="0"/>
                <a:ea typeface="Arial" pitchFamily="-107" charset="0"/>
                <a:cs typeface="Arial" pitchFamily="-107" charset="0"/>
              </a:rPr>
              <a:t>0.0182</a:t>
            </a:r>
            <a:r>
              <a:rPr lang="en-US" sz="2800" dirty="0">
                <a:solidFill>
                  <a:srgbClr val="528FBA"/>
                </a:solidFill>
                <a:effectLst/>
                <a:latin typeface="Arial" pitchFamily="-107" charset="0"/>
                <a:ea typeface="Arial" pitchFamily="-107" charset="0"/>
                <a:cs typeface="Arial" pitchFamily="-107" charset="0"/>
              </a:rPr>
              <a:t>  x  </a:t>
            </a:r>
            <a:r>
              <a:rPr lang="en-US" sz="2800" b="1" dirty="0">
                <a:solidFill>
                  <a:srgbClr val="528FBA"/>
                </a:solidFill>
                <a:effectLst/>
                <a:latin typeface="Arial" pitchFamily="-107" charset="0"/>
                <a:ea typeface="Arial" pitchFamily="-107" charset="0"/>
                <a:cs typeface="Arial" pitchFamily="-107" charset="0"/>
              </a:rPr>
              <a:t>#HDD  </a:t>
            </a:r>
            <a:r>
              <a:rPr lang="en-US" sz="2800" dirty="0">
                <a:solidFill>
                  <a:srgbClr val="528FBA"/>
                </a:solidFill>
                <a:effectLst/>
                <a:latin typeface="Arial" pitchFamily="-107" charset="0"/>
                <a:ea typeface="Arial" pitchFamily="-107" charset="0"/>
                <a:cs typeface="Arial" pitchFamily="-107" charset="0"/>
              </a:rPr>
              <a:t>x  </a:t>
            </a:r>
            <a:r>
              <a:rPr lang="en-US" sz="2800" b="1" dirty="0">
                <a:solidFill>
                  <a:srgbClr val="528FBA"/>
                </a:solidFill>
                <a:effectLst/>
                <a:latin typeface="Arial" pitchFamily="-107" charset="0"/>
                <a:ea typeface="Arial" pitchFamily="-107" charset="0"/>
                <a:cs typeface="Arial" pitchFamily="-107" charset="0"/>
              </a:rPr>
              <a:t>24</a:t>
            </a:r>
            <a:r>
              <a:rPr lang="en-US" sz="2800" dirty="0">
                <a:solidFill>
                  <a:srgbClr val="528FBA"/>
                </a:solidFill>
                <a:effectLst/>
                <a:latin typeface="Arial" pitchFamily="-107" charset="0"/>
                <a:ea typeface="Arial" pitchFamily="-107" charset="0"/>
                <a:cs typeface="Arial" pitchFamily="-107" charset="0"/>
              </a:rPr>
              <a:t> hrs</a:t>
            </a:r>
          </a:p>
        </p:txBody>
      </p:sp>
      <p:sp>
        <p:nvSpPr>
          <p:cNvPr id="10" name="Title 5"/>
          <p:cNvSpPr txBox="1">
            <a:spLocks/>
          </p:cNvSpPr>
          <p:nvPr/>
        </p:nvSpPr>
        <p:spPr bwMode="auto">
          <a:xfrm>
            <a:off x="609600" y="895350"/>
            <a:ext cx="6248400" cy="247650"/>
          </a:xfrm>
          <a:prstGeom prst="rect">
            <a:avLst/>
          </a:prstGeom>
          <a:noFill/>
          <a:ln w="9525">
            <a:noFill/>
            <a:miter lim="800000"/>
            <a:headEnd/>
            <a:tailEnd/>
          </a:ln>
        </p:spPr>
        <p:txBody>
          <a:bodyPr lIns="0" tIns="0" rIns="0" bIns="0" anchor="ctr"/>
          <a:lstStyle/>
          <a:p>
            <a:pPr eaLnBrk="0" hangingPunct="0"/>
            <a:r>
              <a:rPr lang="en-US" sz="1200" cap="all" dirty="0" smtClean="0">
                <a:solidFill>
                  <a:schemeClr val="bg1"/>
                </a:solidFill>
                <a:effectLst/>
                <a:latin typeface="Arial" pitchFamily="34" charset="0"/>
                <a:cs typeface="Arial" pitchFamily="34" charset="0"/>
              </a:rPr>
              <a:t>Calculating Envelope energy loss</a:t>
            </a:r>
            <a:endParaRPr lang="en-US" sz="1200" cap="all" dirty="0">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a:spLocks noChangeArrowheads="1"/>
          </p:cNvSpPr>
          <p:nvPr/>
        </p:nvSpPr>
        <p:spPr bwMode="auto">
          <a:xfrm>
            <a:off x="495300" y="3657600"/>
            <a:ext cx="8153400" cy="2286000"/>
          </a:xfrm>
          <a:prstGeom prst="roundRect">
            <a:avLst>
              <a:gd name="adj" fmla="val 16667"/>
            </a:avLst>
          </a:prstGeom>
          <a:solidFill>
            <a:srgbClr val="FFFFFF"/>
          </a:solidFill>
          <a:ln w="3175">
            <a:solidFill>
              <a:srgbClr val="E6E6E6"/>
            </a:solidFill>
            <a:round/>
            <a:headEnd/>
            <a:tailEnd/>
          </a:ln>
          <a:effectLst>
            <a:outerShdw dist="38100" dir="2700000" rotWithShape="0">
              <a:srgbClr val="808080">
                <a:alpha val="42999"/>
              </a:srgbClr>
            </a:outerShdw>
          </a:effectLst>
        </p:spPr>
        <p:txBody>
          <a:bodyPr/>
          <a:lstStyle/>
          <a:p>
            <a:pPr algn="ctr">
              <a:buFont typeface="Wingdings" pitchFamily="-107" charset="2"/>
              <a:buNone/>
              <a:defRPr/>
            </a:pPr>
            <a:endParaRPr lang="en-US" sz="2800" b="1" dirty="0">
              <a:solidFill>
                <a:srgbClr val="528FBA"/>
              </a:solidFill>
              <a:effectLst/>
              <a:latin typeface="Arial" pitchFamily="-107" charset="0"/>
              <a:ea typeface="Arial" pitchFamily="-107" charset="0"/>
              <a:cs typeface="Arial" pitchFamily="-107" charset="0"/>
            </a:endParaRPr>
          </a:p>
        </p:txBody>
      </p:sp>
      <p:sp>
        <p:nvSpPr>
          <p:cNvPr id="29699" name="Content Placeholder 4"/>
          <p:cNvSpPr>
            <a:spLocks noGrp="1"/>
          </p:cNvSpPr>
          <p:nvPr>
            <p:ph idx="1"/>
          </p:nvPr>
        </p:nvSpPr>
        <p:spPr>
          <a:xfrm>
            <a:off x="457200" y="1600200"/>
            <a:ext cx="8229600" cy="4724400"/>
          </a:xfrm>
        </p:spPr>
        <p:txBody>
          <a:bodyPr/>
          <a:lstStyle/>
          <a:p>
            <a:pPr marL="457200" indent="-228600" eaLnBrk="1" hangingPunct="1"/>
            <a:r>
              <a:rPr lang="en-US" sz="2400" dirty="0" smtClean="0">
                <a:solidFill>
                  <a:schemeClr val="tx1"/>
                </a:solidFill>
                <a:ea typeface="ＭＳ Ｐゴシック" charset="-128"/>
              </a:rPr>
              <a:t>First 6 in. of attic insulation </a:t>
            </a:r>
            <a:r>
              <a:rPr lang="en-US" sz="2400" b="1" dirty="0" smtClean="0">
                <a:solidFill>
                  <a:schemeClr val="tx1"/>
                </a:solidFill>
                <a:ea typeface="ＭＳ Ｐゴシック" charset="-128"/>
              </a:rPr>
              <a:t>saved 97 million BTU/yr.</a:t>
            </a:r>
            <a:endParaRPr lang="en-US" sz="2400" dirty="0" smtClean="0">
              <a:solidFill>
                <a:schemeClr val="tx1"/>
              </a:solidFill>
              <a:ea typeface="ＭＳ Ｐゴシック" charset="-128"/>
            </a:endParaRPr>
          </a:p>
          <a:p>
            <a:pPr marL="457200" indent="-228600" eaLnBrk="1" hangingPunct="1"/>
            <a:r>
              <a:rPr lang="en-US" sz="2400" dirty="0" smtClean="0">
                <a:solidFill>
                  <a:schemeClr val="tx1"/>
                </a:solidFill>
                <a:ea typeface="ＭＳ Ｐゴシック" charset="-128"/>
              </a:rPr>
              <a:t>Second 8 in. saved </a:t>
            </a:r>
            <a:r>
              <a:rPr lang="en-US" sz="2400" b="1" dirty="0" smtClean="0">
                <a:solidFill>
                  <a:schemeClr val="tx1"/>
                </a:solidFill>
                <a:ea typeface="ＭＳ Ｐゴシック" charset="-128"/>
              </a:rPr>
              <a:t>only 3 million BTU/yr.</a:t>
            </a:r>
            <a:endParaRPr lang="en-US" sz="2400" dirty="0" smtClean="0">
              <a:solidFill>
                <a:schemeClr val="tx1"/>
              </a:solidFill>
              <a:ea typeface="ＭＳ Ｐゴシック" charset="-128"/>
            </a:endParaRPr>
          </a:p>
          <a:p>
            <a:pPr marL="457200" indent="-228600" eaLnBrk="1" hangingPunct="1"/>
            <a:r>
              <a:rPr lang="en-US" sz="2400" b="1" dirty="0" smtClean="0">
                <a:solidFill>
                  <a:schemeClr val="tx1"/>
                </a:solidFill>
                <a:ea typeface="ＭＳ Ｐゴシック" charset="-128"/>
              </a:rPr>
              <a:t>Projected savings </a:t>
            </a:r>
            <a:r>
              <a:rPr lang="en-US" sz="2400" dirty="0" smtClean="0">
                <a:solidFill>
                  <a:schemeClr val="tx1"/>
                </a:solidFill>
                <a:ea typeface="ＭＳ Ｐゴシック" charset="-128"/>
              </a:rPr>
              <a:t>= </a:t>
            </a:r>
            <a:r>
              <a:rPr lang="en-US" dirty="0">
                <a:solidFill>
                  <a:schemeClr val="tx1"/>
                </a:solidFill>
                <a:ea typeface="ＭＳ Ｐゴシック" charset="-128"/>
              </a:rPr>
              <a:t>e</a:t>
            </a:r>
            <a:r>
              <a:rPr lang="en-US" sz="2400" dirty="0" smtClean="0">
                <a:solidFill>
                  <a:schemeClr val="tx1"/>
                </a:solidFill>
                <a:ea typeface="ＭＳ Ｐゴシック" charset="-128"/>
              </a:rPr>
              <a:t>nergy loss through existing assembly – energy </a:t>
            </a:r>
            <a:r>
              <a:rPr lang="en-US" dirty="0">
                <a:solidFill>
                  <a:schemeClr val="tx1"/>
                </a:solidFill>
                <a:ea typeface="ＭＳ Ｐゴシック" charset="-128"/>
              </a:rPr>
              <a:t>l</a:t>
            </a:r>
            <a:r>
              <a:rPr lang="en-US" sz="2400" dirty="0" smtClean="0">
                <a:solidFill>
                  <a:schemeClr val="tx1"/>
                </a:solidFill>
                <a:ea typeface="ＭＳ Ｐゴシック" charset="-128"/>
              </a:rPr>
              <a:t>oss through proposed assembly</a:t>
            </a:r>
            <a:br>
              <a:rPr lang="en-US" sz="2400" dirty="0" smtClean="0">
                <a:solidFill>
                  <a:schemeClr val="tx1"/>
                </a:solidFill>
                <a:ea typeface="ＭＳ Ｐゴシック" charset="-128"/>
              </a:rPr>
            </a:br>
            <a:endParaRPr lang="en-US" sz="2400" dirty="0" smtClean="0">
              <a:solidFill>
                <a:schemeClr val="tx1"/>
              </a:solidFill>
              <a:ea typeface="ＭＳ Ｐゴシック" charset="-128"/>
            </a:endParaRPr>
          </a:p>
          <a:p>
            <a:pPr marL="457200" indent="-228600" eaLnBrk="1" hangingPunct="1">
              <a:buFontTx/>
              <a:buNone/>
            </a:pPr>
            <a:r>
              <a:rPr lang="en-US" sz="2600" dirty="0" smtClean="0">
                <a:solidFill>
                  <a:srgbClr val="11007C"/>
                </a:solidFill>
                <a:ea typeface="ＭＳ Ｐゴシック" charset="-128"/>
              </a:rPr>
              <a:t>    General rule of thumb: </a:t>
            </a:r>
          </a:p>
          <a:p>
            <a:pPr marL="457200" indent="-228600" eaLnBrk="1" hangingPunct="1"/>
            <a:r>
              <a:rPr lang="en-US" sz="2400" dirty="0" smtClean="0">
                <a:solidFill>
                  <a:schemeClr val="tx1"/>
                </a:solidFill>
                <a:ea typeface="ＭＳ Ｐゴシック" charset="-128"/>
              </a:rPr>
              <a:t>Each successive “R” added to attic saves about </a:t>
            </a:r>
            <a:br>
              <a:rPr lang="en-US" sz="2400" dirty="0" smtClean="0">
                <a:solidFill>
                  <a:schemeClr val="tx1"/>
                </a:solidFill>
                <a:ea typeface="ＭＳ Ｐゴシック" charset="-128"/>
              </a:rPr>
            </a:br>
            <a:r>
              <a:rPr lang="en-US" sz="2400" b="1" dirty="0" smtClean="0">
                <a:solidFill>
                  <a:schemeClr val="tx1"/>
                </a:solidFill>
                <a:ea typeface="ＭＳ Ｐゴシック" charset="-128"/>
              </a:rPr>
              <a:t>50% </a:t>
            </a:r>
            <a:r>
              <a:rPr lang="en-US" sz="2400" dirty="0" smtClean="0">
                <a:solidFill>
                  <a:schemeClr val="tx1"/>
                </a:solidFill>
                <a:ea typeface="ＭＳ Ｐゴシック" charset="-128"/>
              </a:rPr>
              <a:t>of “R” immediately prior. </a:t>
            </a:r>
          </a:p>
          <a:p>
            <a:pPr marL="457200" indent="-228600" eaLnBrk="1" hangingPunct="1"/>
            <a:r>
              <a:rPr lang="en-US" sz="2400" dirty="0" smtClean="0">
                <a:solidFill>
                  <a:schemeClr val="tx1"/>
                </a:solidFill>
                <a:ea typeface="ＭＳ Ｐゴシック" charset="-128"/>
              </a:rPr>
              <a:t>Materials and labor remain constant.</a:t>
            </a:r>
          </a:p>
        </p:txBody>
      </p:sp>
      <p:sp>
        <p:nvSpPr>
          <p:cNvPr id="7" name="Title 6"/>
          <p:cNvSpPr>
            <a:spLocks noGrp="1"/>
          </p:cNvSpPr>
          <p:nvPr>
            <p:ph type="title"/>
          </p:nvPr>
        </p:nvSpPr>
        <p:spPr/>
        <p:txBody>
          <a:bodyPr/>
          <a:lstStyle/>
          <a:p>
            <a:pPr eaLnBrk="1" hangingPunct="1">
              <a:defRPr/>
            </a:pPr>
            <a:r>
              <a:rPr lang="en-US" dirty="0" smtClean="0">
                <a:ea typeface="ＭＳ Ｐゴシック" charset="-128"/>
              </a:rPr>
              <a:t>Law of Diminishing Returns</a:t>
            </a:r>
          </a:p>
        </p:txBody>
      </p:sp>
      <p:sp>
        <p:nvSpPr>
          <p:cNvPr id="9" name="Title 5"/>
          <p:cNvSpPr txBox="1">
            <a:spLocks/>
          </p:cNvSpPr>
          <p:nvPr/>
        </p:nvSpPr>
        <p:spPr bwMode="auto">
          <a:xfrm>
            <a:off x="609600" y="895350"/>
            <a:ext cx="6248400" cy="247650"/>
          </a:xfrm>
          <a:prstGeom prst="rect">
            <a:avLst/>
          </a:prstGeom>
          <a:noFill/>
          <a:ln w="9525">
            <a:noFill/>
            <a:miter lim="800000"/>
            <a:headEnd/>
            <a:tailEnd/>
          </a:ln>
        </p:spPr>
        <p:txBody>
          <a:bodyPr lIns="0" tIns="0" rIns="0" bIns="0" anchor="ctr"/>
          <a:lstStyle/>
          <a:p>
            <a:pPr eaLnBrk="0" hangingPunct="0"/>
            <a:r>
              <a:rPr lang="en-US" sz="1200" cap="all" dirty="0" smtClean="0">
                <a:solidFill>
                  <a:schemeClr val="bg1"/>
                </a:solidFill>
                <a:effectLst/>
                <a:latin typeface="Arial" pitchFamily="34" charset="0"/>
                <a:cs typeface="Arial" pitchFamily="34" charset="0"/>
              </a:rPr>
              <a:t>Calculating Envelope energy loss</a:t>
            </a:r>
            <a:endParaRPr lang="en-US" sz="1200" cap="all" dirty="0">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Content Placeholder 4"/>
          <p:cNvSpPr>
            <a:spLocks noGrp="1"/>
          </p:cNvSpPr>
          <p:nvPr>
            <p:ph idx="1"/>
          </p:nvPr>
        </p:nvSpPr>
        <p:spPr>
          <a:xfrm>
            <a:off x="457200" y="1219200"/>
            <a:ext cx="8382000" cy="5257800"/>
          </a:xfrm>
        </p:spPr>
        <p:txBody>
          <a:bodyPr>
            <a:noAutofit/>
          </a:bodyPr>
          <a:lstStyle/>
          <a:p>
            <a:pPr marL="457200" indent="-228600">
              <a:lnSpc>
                <a:spcPct val="120000"/>
              </a:lnSpc>
              <a:buFont typeface="Symbol"/>
              <a:buChar char="·"/>
            </a:pPr>
            <a:r>
              <a:rPr lang="en-US" sz="2100" dirty="0" smtClean="0">
                <a:solidFill>
                  <a:schemeClr val="tx1"/>
                </a:solidFill>
              </a:rPr>
              <a:t>Surface heat loss is a function of time, temperature difference, and area. </a:t>
            </a:r>
          </a:p>
          <a:p>
            <a:pPr marL="457200" indent="-228600">
              <a:lnSpc>
                <a:spcPct val="120000"/>
              </a:lnSpc>
              <a:buFont typeface="Symbol"/>
              <a:buChar char="·"/>
            </a:pPr>
            <a:r>
              <a:rPr lang="en-US" sz="2100" dirty="0" smtClean="0">
                <a:solidFill>
                  <a:schemeClr val="tx1"/>
                </a:solidFill>
              </a:rPr>
              <a:t>To estimate space heating fuel use accurately, both surface and air-transported heat loss must be considered.</a:t>
            </a:r>
          </a:p>
          <a:p>
            <a:pPr marL="457200" indent="-228600">
              <a:lnSpc>
                <a:spcPct val="120000"/>
              </a:lnSpc>
              <a:buFont typeface="Symbol"/>
              <a:buChar char="·"/>
            </a:pPr>
            <a:r>
              <a:rPr lang="en-US" sz="2100" dirty="0" smtClean="0">
                <a:solidFill>
                  <a:schemeClr val="tx1"/>
                </a:solidFill>
              </a:rPr>
              <a:t>Internal gain is the heat generated by occupants </a:t>
            </a:r>
            <a:r>
              <a:rPr lang="en-US" sz="2100" dirty="0">
                <a:solidFill>
                  <a:schemeClr val="tx1"/>
                </a:solidFill>
              </a:rPr>
              <a:t>&amp;</a:t>
            </a:r>
            <a:r>
              <a:rPr lang="en-US" sz="2100" dirty="0" smtClean="0">
                <a:solidFill>
                  <a:schemeClr val="tx1"/>
                </a:solidFill>
              </a:rPr>
              <a:t> mechanicals.</a:t>
            </a:r>
          </a:p>
          <a:p>
            <a:pPr marL="457200" indent="-228600">
              <a:lnSpc>
                <a:spcPct val="120000"/>
              </a:lnSpc>
              <a:buFont typeface="Symbol"/>
              <a:buChar char="·"/>
            </a:pPr>
            <a:r>
              <a:rPr lang="en-US" sz="2100" dirty="0" smtClean="0">
                <a:solidFill>
                  <a:schemeClr val="tx1"/>
                </a:solidFill>
              </a:rPr>
              <a:t>“R” and “U” are reciprocals. That is, each is found by dividing the other into 1.</a:t>
            </a:r>
          </a:p>
          <a:p>
            <a:pPr marL="457200" indent="-228600">
              <a:lnSpc>
                <a:spcPct val="120000"/>
              </a:lnSpc>
              <a:buFont typeface="Symbol"/>
              <a:buChar char="·"/>
            </a:pPr>
            <a:r>
              <a:rPr lang="en-US" sz="2100" dirty="0" smtClean="0">
                <a:solidFill>
                  <a:schemeClr val="tx1"/>
                </a:solidFill>
              </a:rPr>
              <a:t>Each successive “R” saves ≈ ½ the previous “R.”</a:t>
            </a:r>
          </a:p>
          <a:p>
            <a:pPr marL="457200" indent="-228600">
              <a:lnSpc>
                <a:spcPct val="120000"/>
              </a:lnSpc>
              <a:buFont typeface="Symbol"/>
              <a:buChar char="·"/>
            </a:pPr>
            <a:r>
              <a:rPr lang="en-US" sz="2100" dirty="0" smtClean="0">
                <a:solidFill>
                  <a:schemeClr val="tx1"/>
                </a:solidFill>
              </a:rPr>
              <a:t>The law of diminishing returns drives SIR calculations.</a:t>
            </a:r>
          </a:p>
          <a:p>
            <a:pPr marL="457200" indent="-228600">
              <a:lnSpc>
                <a:spcPct val="120000"/>
              </a:lnSpc>
              <a:buFont typeface="Symbol"/>
              <a:buChar char="·"/>
            </a:pPr>
            <a:r>
              <a:rPr lang="en-US" sz="2100" dirty="0" smtClean="0">
                <a:solidFill>
                  <a:schemeClr val="tx1"/>
                </a:solidFill>
              </a:rPr>
              <a:t>Heat loss formulas are calculated per hour. To annualize them, substitute HDD x 24 hrs for ∆T x time.</a:t>
            </a:r>
          </a:p>
          <a:p>
            <a:pPr marL="347472" indent="-347472" eaLnBrk="1" hangingPunct="1">
              <a:lnSpc>
                <a:spcPct val="120000"/>
              </a:lnSpc>
              <a:spcAft>
                <a:spcPts val="600"/>
              </a:spcAft>
            </a:pPr>
            <a:endParaRPr lang="en-US" sz="2100" dirty="0" smtClean="0">
              <a:solidFill>
                <a:schemeClr val="tx1"/>
              </a:solidFill>
              <a:ea typeface="ＭＳ Ｐゴシック" charset="-128"/>
            </a:endParaRPr>
          </a:p>
        </p:txBody>
      </p:sp>
      <p:sp>
        <p:nvSpPr>
          <p:cNvPr id="8" name="Title 7"/>
          <p:cNvSpPr>
            <a:spLocks noGrp="1"/>
          </p:cNvSpPr>
          <p:nvPr>
            <p:ph type="title"/>
          </p:nvPr>
        </p:nvSpPr>
        <p:spPr/>
        <p:txBody>
          <a:bodyPr/>
          <a:lstStyle/>
          <a:p>
            <a:pPr eaLnBrk="1" hangingPunct="1">
              <a:defRPr/>
            </a:pPr>
            <a:r>
              <a:rPr lang="en-US" dirty="0" smtClean="0">
                <a:ea typeface="ＭＳ Ｐゴシック" charset="-128"/>
              </a:rPr>
              <a:t>Summary</a:t>
            </a:r>
          </a:p>
        </p:txBody>
      </p:sp>
      <p:sp>
        <p:nvSpPr>
          <p:cNvPr id="7" name="Title 5"/>
          <p:cNvSpPr txBox="1">
            <a:spLocks/>
          </p:cNvSpPr>
          <p:nvPr/>
        </p:nvSpPr>
        <p:spPr bwMode="auto">
          <a:xfrm>
            <a:off x="609600" y="895350"/>
            <a:ext cx="6248400" cy="247650"/>
          </a:xfrm>
          <a:prstGeom prst="rect">
            <a:avLst/>
          </a:prstGeom>
          <a:noFill/>
          <a:ln w="9525">
            <a:noFill/>
            <a:miter lim="800000"/>
            <a:headEnd/>
            <a:tailEnd/>
          </a:ln>
        </p:spPr>
        <p:txBody>
          <a:bodyPr lIns="0" tIns="0" rIns="0" bIns="0" anchor="ctr"/>
          <a:lstStyle/>
          <a:p>
            <a:pPr eaLnBrk="0" hangingPunct="0"/>
            <a:r>
              <a:rPr lang="en-US" sz="1200" cap="all" dirty="0" smtClean="0">
                <a:solidFill>
                  <a:schemeClr val="bg1"/>
                </a:solidFill>
                <a:effectLst/>
                <a:latin typeface="Arial" pitchFamily="34" charset="0"/>
                <a:cs typeface="Arial" pitchFamily="34" charset="0"/>
              </a:rPr>
              <a:t>Calculating Envelope energy loss</a:t>
            </a:r>
            <a:endParaRPr lang="en-US" sz="1200" cap="all" dirty="0">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9"/>
          <p:cNvSpPr>
            <a:spLocks/>
          </p:cNvSpPr>
          <p:nvPr/>
        </p:nvSpPr>
        <p:spPr bwMode="auto">
          <a:xfrm>
            <a:off x="381000" y="6094413"/>
            <a:ext cx="6400800" cy="138499"/>
          </a:xfrm>
          <a:prstGeom prst="rect">
            <a:avLst/>
          </a:prstGeom>
          <a:noFill/>
          <a:ln w="12700">
            <a:noFill/>
            <a:miter lim="800000"/>
            <a:headEnd/>
            <a:tailEnd/>
          </a:ln>
        </p:spPr>
        <p:txBody>
          <a:bodyPr lIns="0" tIns="0" rIns="40639" bIns="0">
            <a:spAutoFit/>
          </a:bodyPr>
          <a:lstStyle/>
          <a:p>
            <a:pPr marL="39688">
              <a:buFont typeface="Wingdings" pitchFamily="-107" charset="2"/>
              <a:buNone/>
              <a:defRPr/>
            </a:pPr>
            <a:r>
              <a:rPr lang="en-US" sz="900" i="1" dirty="0" smtClean="0">
                <a:solidFill>
                  <a:srgbClr val="333333"/>
                </a:solidFill>
                <a:effectLst/>
                <a:latin typeface="Arial" pitchFamily="-107" charset="0"/>
                <a:ea typeface="Arial" pitchFamily="-107" charset="0"/>
                <a:cs typeface="Arial" pitchFamily="-107" charset="0"/>
                <a:sym typeface="Arial" pitchFamily="-107" charset="0"/>
              </a:rPr>
              <a:t>Photo courtesy </a:t>
            </a:r>
            <a:r>
              <a:rPr lang="en-US" sz="900" i="1" dirty="0">
                <a:solidFill>
                  <a:srgbClr val="333333"/>
                </a:solidFill>
                <a:effectLst/>
                <a:latin typeface="Arial" pitchFamily="-107" charset="0"/>
                <a:ea typeface="Arial" pitchFamily="-107" charset="0"/>
                <a:cs typeface="Arial" pitchFamily="-107" charset="0"/>
                <a:sym typeface="Arial" pitchFamily="-107" charset="0"/>
              </a:rPr>
              <a:t>of ENERGY STAR; http://www.energystar.gov/index.cfm?c=behind_the_walls.btw_airsealing</a:t>
            </a:r>
          </a:p>
        </p:txBody>
      </p:sp>
      <p:sp>
        <p:nvSpPr>
          <p:cNvPr id="10" name="Title 9"/>
          <p:cNvSpPr>
            <a:spLocks noGrp="1"/>
          </p:cNvSpPr>
          <p:nvPr>
            <p:ph type="title"/>
          </p:nvPr>
        </p:nvSpPr>
        <p:spPr>
          <a:xfrm>
            <a:off x="457200" y="0"/>
            <a:ext cx="6248400" cy="914400"/>
          </a:xfrm>
        </p:spPr>
        <p:txBody>
          <a:bodyPr>
            <a:normAutofit/>
          </a:bodyPr>
          <a:lstStyle/>
          <a:p>
            <a:pPr eaLnBrk="1" hangingPunct="1">
              <a:defRPr/>
            </a:pPr>
            <a:r>
              <a:rPr lang="en-US" sz="2400" dirty="0" smtClean="0">
                <a:ea typeface="ＭＳ Ｐゴシック" charset="-128"/>
              </a:rPr>
              <a:t>Quantifying Envelope Energy Loss</a:t>
            </a:r>
          </a:p>
        </p:txBody>
      </p:sp>
      <p:pic>
        <p:nvPicPr>
          <p:cNvPr id="21511" name="Picture 8" descr="DOE ENERGY STAR illustration shows infiltration and exfiltration patterns in a typical single-family home before air sealing."/>
          <p:cNvPicPr>
            <a:picLocks noChangeAspect="1"/>
          </p:cNvPicPr>
          <p:nvPr/>
        </p:nvPicPr>
        <p:blipFill>
          <a:blip r:embed="rId3" cstate="email"/>
          <a:srcRect/>
          <a:stretch>
            <a:fillRect/>
          </a:stretch>
        </p:blipFill>
        <p:spPr bwMode="auto">
          <a:xfrm>
            <a:off x="457200" y="1447800"/>
            <a:ext cx="6102972" cy="44958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2" name="TextBox 11"/>
          <p:cNvSpPr txBox="1"/>
          <p:nvPr/>
        </p:nvSpPr>
        <p:spPr>
          <a:xfrm>
            <a:off x="6781800" y="1371600"/>
            <a:ext cx="2057400" cy="892552"/>
          </a:xfrm>
          <a:prstGeom prst="rect">
            <a:avLst/>
          </a:prstGeom>
          <a:noFill/>
        </p:spPr>
        <p:txBody>
          <a:bodyPr>
            <a:spAutoFit/>
          </a:bodyPr>
          <a:lstStyle/>
          <a:p>
            <a:pPr>
              <a:buFont typeface="Wingdings" pitchFamily="-109" charset="2"/>
              <a:buNone/>
              <a:defRPr/>
            </a:pPr>
            <a:r>
              <a:rPr lang="en-US" sz="2600" dirty="0">
                <a:solidFill>
                  <a:srgbClr val="11007C"/>
                </a:solidFill>
                <a:effectLst/>
                <a:latin typeface="+mn-lt"/>
                <a:ea typeface="Arial" pitchFamily="-109" charset="0"/>
                <a:cs typeface="Arial" pitchFamily="-109" charset="0"/>
              </a:rPr>
              <a:t>Where does the heat go?</a:t>
            </a:r>
          </a:p>
        </p:txBody>
      </p:sp>
      <p:sp>
        <p:nvSpPr>
          <p:cNvPr id="9" name="Title 5"/>
          <p:cNvSpPr txBox="1">
            <a:spLocks/>
          </p:cNvSpPr>
          <p:nvPr/>
        </p:nvSpPr>
        <p:spPr bwMode="auto">
          <a:xfrm>
            <a:off x="609600" y="895350"/>
            <a:ext cx="6248400" cy="247650"/>
          </a:xfrm>
          <a:prstGeom prst="rect">
            <a:avLst/>
          </a:prstGeom>
          <a:noFill/>
          <a:ln w="9525">
            <a:noFill/>
            <a:miter lim="800000"/>
            <a:headEnd/>
            <a:tailEnd/>
          </a:ln>
        </p:spPr>
        <p:txBody>
          <a:bodyPr lIns="0" tIns="0" rIns="0" bIns="0" anchor="ctr"/>
          <a:lstStyle/>
          <a:p>
            <a:pPr eaLnBrk="0" hangingPunct="0"/>
            <a:r>
              <a:rPr lang="en-US" sz="1200" cap="all" dirty="0" smtClean="0">
                <a:solidFill>
                  <a:schemeClr val="bg1"/>
                </a:solidFill>
                <a:effectLst/>
                <a:latin typeface="Arial" pitchFamily="34" charset="0"/>
                <a:cs typeface="Arial" pitchFamily="34" charset="0"/>
              </a:rPr>
              <a:t>Calculating Envelope energy loss</a:t>
            </a:r>
            <a:endParaRPr lang="en-US" sz="1200" cap="all" dirty="0">
              <a:solidFill>
                <a:schemeClr val="bg1"/>
              </a:solidFill>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2" descr="Photo of hand adjusting wall thermostat."/>
          <p:cNvPicPr>
            <a:picLocks noChangeAspect="1"/>
          </p:cNvPicPr>
          <p:nvPr/>
        </p:nvPicPr>
        <p:blipFill>
          <a:blip r:embed="rId3"/>
          <a:srcRect/>
          <a:stretch>
            <a:fillRect/>
          </a:stretch>
        </p:blipFill>
        <p:spPr bwMode="auto">
          <a:xfrm>
            <a:off x="0" y="1143000"/>
            <a:ext cx="9144000" cy="5410200"/>
          </a:xfrm>
          <a:prstGeom prst="rect">
            <a:avLst/>
          </a:prstGeom>
          <a:noFill/>
          <a:ln w="9525">
            <a:noFill/>
            <a:miter lim="800000"/>
            <a:headEnd/>
            <a:tailEnd/>
          </a:ln>
        </p:spPr>
      </p:pic>
      <p:sp>
        <p:nvSpPr>
          <p:cNvPr id="11267" name="Content Placeholder 5"/>
          <p:cNvSpPr>
            <a:spLocks noGrp="1"/>
          </p:cNvSpPr>
          <p:nvPr>
            <p:ph idx="1"/>
          </p:nvPr>
        </p:nvSpPr>
        <p:spPr>
          <a:xfrm>
            <a:off x="457200" y="1447800"/>
            <a:ext cx="5410200" cy="2057400"/>
          </a:xfrm>
        </p:spPr>
        <p:txBody>
          <a:bodyPr>
            <a:noAutofit/>
          </a:bodyPr>
          <a:lstStyle/>
          <a:p>
            <a:pPr marL="457200" indent="-228600" eaLnBrk="1" hangingPunct="1">
              <a:spcBef>
                <a:spcPts val="800"/>
              </a:spcBef>
            </a:pPr>
            <a:r>
              <a:rPr lang="en-US" sz="2200" dirty="0" smtClean="0">
                <a:solidFill>
                  <a:schemeClr val="bg1"/>
                </a:solidFill>
                <a:ea typeface="ＭＳ Ｐゴシック" charset="-128"/>
              </a:rPr>
              <a:t>BTU - British thermal </a:t>
            </a:r>
            <a:r>
              <a:rPr lang="en-US" sz="2200" dirty="0">
                <a:solidFill>
                  <a:schemeClr val="bg1"/>
                </a:solidFill>
                <a:ea typeface="ＭＳ Ｐゴシック" charset="-128"/>
              </a:rPr>
              <a:t>u</a:t>
            </a:r>
            <a:r>
              <a:rPr lang="en-US" sz="2200" dirty="0" smtClean="0">
                <a:solidFill>
                  <a:schemeClr val="bg1"/>
                </a:solidFill>
                <a:ea typeface="ＭＳ Ｐゴシック" charset="-128"/>
              </a:rPr>
              <a:t>nit</a:t>
            </a:r>
          </a:p>
          <a:p>
            <a:pPr marL="457200" indent="-228600" eaLnBrk="1" hangingPunct="1">
              <a:spcBef>
                <a:spcPts val="800"/>
              </a:spcBef>
            </a:pPr>
            <a:r>
              <a:rPr lang="en-US" sz="2200" dirty="0" smtClean="0">
                <a:solidFill>
                  <a:schemeClr val="bg1"/>
                </a:solidFill>
                <a:ea typeface="ＭＳ Ｐゴシック" charset="-128"/>
              </a:rPr>
              <a:t>Heating degree </a:t>
            </a:r>
            <a:r>
              <a:rPr lang="en-US" sz="2200" dirty="0">
                <a:solidFill>
                  <a:schemeClr val="bg1"/>
                </a:solidFill>
                <a:ea typeface="ＭＳ Ｐゴシック" charset="-128"/>
              </a:rPr>
              <a:t>d</a:t>
            </a:r>
            <a:r>
              <a:rPr lang="en-US" sz="2200" dirty="0" smtClean="0">
                <a:solidFill>
                  <a:schemeClr val="bg1"/>
                </a:solidFill>
                <a:ea typeface="ＭＳ Ｐゴシック" charset="-128"/>
              </a:rPr>
              <a:t>ays</a:t>
            </a:r>
          </a:p>
          <a:p>
            <a:pPr marL="457200" indent="-228600" eaLnBrk="1" hangingPunct="1">
              <a:spcBef>
                <a:spcPts val="800"/>
              </a:spcBef>
            </a:pPr>
            <a:r>
              <a:rPr lang="en-US" sz="2200" dirty="0" smtClean="0">
                <a:solidFill>
                  <a:schemeClr val="bg1"/>
                </a:solidFill>
                <a:ea typeface="ＭＳ Ｐゴシック" charset="-128"/>
              </a:rPr>
              <a:t>R-value</a:t>
            </a:r>
          </a:p>
          <a:p>
            <a:pPr marL="457200" indent="-228600" eaLnBrk="1" hangingPunct="1">
              <a:spcBef>
                <a:spcPts val="800"/>
              </a:spcBef>
            </a:pPr>
            <a:r>
              <a:rPr lang="en-US" sz="2200" dirty="0" smtClean="0">
                <a:solidFill>
                  <a:schemeClr val="bg1"/>
                </a:solidFill>
                <a:ea typeface="ＭＳ Ｐゴシック" charset="-128"/>
              </a:rPr>
              <a:t>Guarded hot box</a:t>
            </a:r>
          </a:p>
          <a:p>
            <a:pPr eaLnBrk="1" hangingPunct="1">
              <a:spcBef>
                <a:spcPts val="800"/>
              </a:spcBef>
            </a:pPr>
            <a:endParaRPr lang="en-US" sz="2200" dirty="0" smtClean="0">
              <a:ea typeface="ＭＳ Ｐゴシック" charset="-128"/>
            </a:endParaRPr>
          </a:p>
        </p:txBody>
      </p:sp>
      <p:sp>
        <p:nvSpPr>
          <p:cNvPr id="17" name="Title 16"/>
          <p:cNvSpPr>
            <a:spLocks noGrp="1"/>
          </p:cNvSpPr>
          <p:nvPr>
            <p:ph type="title"/>
          </p:nvPr>
        </p:nvSpPr>
        <p:spPr/>
        <p:txBody>
          <a:bodyPr/>
          <a:lstStyle/>
          <a:p>
            <a:pPr eaLnBrk="1" hangingPunct="1">
              <a:defRPr/>
            </a:pPr>
            <a:r>
              <a:rPr lang="en-US" dirty="0" smtClean="0">
                <a:ea typeface="ＭＳ Ｐゴシック" charset="-128"/>
              </a:rPr>
              <a:t>Key Terms</a:t>
            </a:r>
          </a:p>
        </p:txBody>
      </p:sp>
      <p:sp>
        <p:nvSpPr>
          <p:cNvPr id="7" name="Title 5"/>
          <p:cNvSpPr txBox="1">
            <a:spLocks/>
          </p:cNvSpPr>
          <p:nvPr/>
        </p:nvSpPr>
        <p:spPr bwMode="auto">
          <a:xfrm>
            <a:off x="609600" y="895350"/>
            <a:ext cx="6248400" cy="247650"/>
          </a:xfrm>
          <a:prstGeom prst="rect">
            <a:avLst/>
          </a:prstGeom>
          <a:noFill/>
          <a:ln w="9525">
            <a:noFill/>
            <a:miter lim="800000"/>
            <a:headEnd/>
            <a:tailEnd/>
          </a:ln>
        </p:spPr>
        <p:txBody>
          <a:bodyPr lIns="0" tIns="0" rIns="0" bIns="0" anchor="ctr"/>
          <a:lstStyle/>
          <a:p>
            <a:pPr eaLnBrk="0" hangingPunct="0"/>
            <a:r>
              <a:rPr lang="en-US" sz="1200" cap="all" dirty="0" smtClean="0">
                <a:solidFill>
                  <a:schemeClr val="bg1"/>
                </a:solidFill>
                <a:effectLst/>
                <a:latin typeface="Arial" pitchFamily="34" charset="0"/>
                <a:cs typeface="Arial" pitchFamily="34" charset="0"/>
              </a:rPr>
              <a:t>Calculating Envelope energy loss</a:t>
            </a:r>
            <a:endParaRPr lang="en-US" sz="1200" cap="all" dirty="0">
              <a:solidFill>
                <a:schemeClr val="bg1"/>
              </a:solidFill>
              <a:effectLst/>
              <a:latin typeface="Arial" pitchFamily="34" charset="0"/>
              <a:cs typeface="Arial" pitchFamily="34" charset="0"/>
            </a:endParaRPr>
          </a:p>
        </p:txBody>
      </p:sp>
      <p:sp>
        <p:nvSpPr>
          <p:cNvPr id="6" name="TextBox 5"/>
          <p:cNvSpPr txBox="1">
            <a:spLocks noChangeArrowheads="1"/>
          </p:cNvSpPr>
          <p:nvPr/>
        </p:nvSpPr>
        <p:spPr bwMode="auto">
          <a:xfrm>
            <a:off x="5943600" y="6248400"/>
            <a:ext cx="2209980" cy="230832"/>
          </a:xfrm>
          <a:prstGeom prst="rect">
            <a:avLst/>
          </a:prstGeom>
          <a:noFill/>
          <a:ln w="9525">
            <a:noFill/>
            <a:miter lim="800000"/>
            <a:headEnd/>
            <a:tailEnd/>
          </a:ln>
        </p:spPr>
        <p:txBody>
          <a:bodyPr wrap="square">
            <a:spAutoFit/>
          </a:bodyPr>
          <a:lstStyle/>
          <a:p>
            <a:pPr algn="r"/>
            <a:r>
              <a:rPr lang="en-US" sz="900" i="1" dirty="0" smtClean="0">
                <a:solidFill>
                  <a:schemeClr val="tx1">
                    <a:lumMod val="50000"/>
                  </a:schemeClr>
                </a:solidFill>
                <a:latin typeface="Arial" pitchFamily="34" charset="0"/>
                <a:cs typeface="Arial" pitchFamily="34" charset="0"/>
              </a:rPr>
              <a:t>Photo courtesy of Life123 Inc.</a:t>
            </a:r>
            <a:endParaRPr lang="en-US" sz="900" i="1" dirty="0">
              <a:solidFill>
                <a:schemeClr val="tx1">
                  <a:lumMod val="50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Rot="1" noChangeArrowheads="1"/>
          </p:cNvSpPr>
          <p:nvPr>
            <p:ph idx="1"/>
          </p:nvPr>
        </p:nvSpPr>
        <p:spPr>
          <a:xfrm>
            <a:off x="457200" y="1676400"/>
            <a:ext cx="8534400" cy="4800600"/>
          </a:xfrm>
        </p:spPr>
        <p:txBody>
          <a:bodyPr/>
          <a:lstStyle/>
          <a:p>
            <a:pPr marL="457200" indent="-228600" eaLnBrk="1" hangingPunct="1"/>
            <a:r>
              <a:rPr lang="en-US" sz="2400" b="1" dirty="0" smtClean="0">
                <a:solidFill>
                  <a:schemeClr val="tx1"/>
                </a:solidFill>
                <a:ea typeface="ＭＳ Ｐゴシック" charset="-128"/>
              </a:rPr>
              <a:t>Fiberglass</a:t>
            </a:r>
            <a:r>
              <a:rPr lang="en-US" sz="2400" dirty="0" smtClean="0">
                <a:solidFill>
                  <a:schemeClr val="tx1"/>
                </a:solidFill>
                <a:ea typeface="ＭＳ Ｐゴシック" charset="-128"/>
              </a:rPr>
              <a:t> = 2.4 - 4.4 per in. </a:t>
            </a:r>
            <a:r>
              <a:rPr lang="en-US" sz="2400" dirty="0" smtClean="0">
                <a:solidFill>
                  <a:schemeClr val="tx1"/>
                </a:solidFill>
                <a:ea typeface="ＭＳ Ｐゴシック" charset="-128"/>
                <a:cs typeface="Arial" charset="0"/>
              </a:rPr>
              <a:t>≈  3.5 per in.</a:t>
            </a:r>
          </a:p>
          <a:p>
            <a:pPr marL="457200" indent="-228600" eaLnBrk="1" hangingPunct="1"/>
            <a:r>
              <a:rPr lang="en-US" sz="2400" b="1" dirty="0" smtClean="0">
                <a:solidFill>
                  <a:schemeClr val="tx1"/>
                </a:solidFill>
                <a:ea typeface="ＭＳ Ｐゴシック" charset="-128"/>
                <a:cs typeface="Arial" charset="0"/>
              </a:rPr>
              <a:t>Cellulose</a:t>
            </a:r>
            <a:r>
              <a:rPr lang="en-US" sz="2400" dirty="0" smtClean="0">
                <a:solidFill>
                  <a:schemeClr val="tx1"/>
                </a:solidFill>
                <a:ea typeface="ＭＳ Ｐゴシック" charset="-128"/>
                <a:cs typeface="Arial" charset="0"/>
              </a:rPr>
              <a:t> = 3.0 - 3.6 per in. ≈ 3 per in.</a:t>
            </a:r>
          </a:p>
          <a:p>
            <a:pPr marL="457200" indent="-228600" eaLnBrk="1" hangingPunct="1"/>
            <a:r>
              <a:rPr lang="en-US" sz="2400" b="1" dirty="0" smtClean="0">
                <a:solidFill>
                  <a:schemeClr val="tx1"/>
                </a:solidFill>
                <a:ea typeface="ＭＳ Ｐゴシック" charset="-128"/>
                <a:cs typeface="Arial" charset="0"/>
              </a:rPr>
              <a:t>Expanded polystyrene </a:t>
            </a:r>
            <a:r>
              <a:rPr lang="en-US" sz="2400" dirty="0" smtClean="0">
                <a:solidFill>
                  <a:schemeClr val="tx1"/>
                </a:solidFill>
                <a:ea typeface="ＭＳ Ｐゴシック" charset="-128"/>
                <a:cs typeface="Arial" charset="0"/>
              </a:rPr>
              <a:t>≈ 3.6 per in. (Bead board)</a:t>
            </a:r>
          </a:p>
          <a:p>
            <a:pPr marL="457200" indent="-228600" eaLnBrk="1" hangingPunct="1"/>
            <a:r>
              <a:rPr lang="en-US" sz="2400" b="1" dirty="0" smtClean="0">
                <a:solidFill>
                  <a:schemeClr val="tx1"/>
                </a:solidFill>
                <a:ea typeface="ＭＳ Ｐゴシック" charset="-128"/>
                <a:cs typeface="Arial" charset="0"/>
              </a:rPr>
              <a:t>Extruded polystyrene </a:t>
            </a:r>
            <a:r>
              <a:rPr lang="en-US" sz="2400" dirty="0" smtClean="0">
                <a:solidFill>
                  <a:schemeClr val="tx1"/>
                </a:solidFill>
                <a:ea typeface="ＭＳ Ｐゴシック" charset="-128"/>
                <a:cs typeface="Arial" charset="0"/>
              </a:rPr>
              <a:t>= 5 per in. (Styrofoam</a:t>
            </a:r>
            <a:r>
              <a:rPr lang="en-US" sz="2400" baseline="30000" dirty="0" smtClean="0">
                <a:solidFill>
                  <a:schemeClr val="tx1"/>
                </a:solidFill>
                <a:ea typeface="ＭＳ Ｐゴシック" charset="-128"/>
                <a:cs typeface="Arial" charset="0"/>
              </a:rPr>
              <a:t>™</a:t>
            </a:r>
            <a:r>
              <a:rPr lang="en-US" sz="2400" dirty="0" smtClean="0">
                <a:solidFill>
                  <a:schemeClr val="tx1"/>
                </a:solidFill>
                <a:ea typeface="ＭＳ Ｐゴシック" charset="-128"/>
                <a:cs typeface="Arial" charset="0"/>
              </a:rPr>
              <a:t>)</a:t>
            </a:r>
          </a:p>
          <a:p>
            <a:pPr marL="457200" indent="-228600" eaLnBrk="1" hangingPunct="1"/>
            <a:r>
              <a:rPr lang="en-US" sz="2400" b="1" dirty="0" smtClean="0">
                <a:solidFill>
                  <a:schemeClr val="tx1"/>
                </a:solidFill>
                <a:ea typeface="ＭＳ Ｐゴシック" charset="-128"/>
                <a:cs typeface="Arial" charset="0"/>
              </a:rPr>
              <a:t>Polyisocyanurate board </a:t>
            </a:r>
            <a:r>
              <a:rPr lang="en-US" sz="2400" dirty="0" smtClean="0">
                <a:solidFill>
                  <a:schemeClr val="tx1"/>
                </a:solidFill>
                <a:ea typeface="ＭＳ Ｐゴシック" charset="-128"/>
                <a:cs typeface="Arial" charset="0"/>
              </a:rPr>
              <a:t>≈ 5.6 – 7.6 per in.</a:t>
            </a:r>
          </a:p>
          <a:p>
            <a:pPr marL="457200" indent="-228600" eaLnBrk="1" hangingPunct="1"/>
            <a:r>
              <a:rPr lang="en-US" sz="2400" b="1" dirty="0" smtClean="0">
                <a:solidFill>
                  <a:schemeClr val="tx1"/>
                </a:solidFill>
                <a:ea typeface="ＭＳ Ｐゴシック" charset="-128"/>
                <a:cs typeface="Arial" charset="0"/>
              </a:rPr>
              <a:t>Glass</a:t>
            </a:r>
            <a:r>
              <a:rPr lang="en-US" sz="2400" dirty="0" smtClean="0">
                <a:solidFill>
                  <a:schemeClr val="tx1"/>
                </a:solidFill>
                <a:ea typeface="ＭＳ Ｐゴシック" charset="-128"/>
                <a:cs typeface="Arial" charset="0"/>
              </a:rPr>
              <a:t> ≈ 1 per layer</a:t>
            </a:r>
          </a:p>
          <a:p>
            <a:pPr marL="457200" indent="-228600" eaLnBrk="1" hangingPunct="1"/>
            <a:r>
              <a:rPr lang="en-US" sz="2400" b="1" dirty="0" smtClean="0">
                <a:solidFill>
                  <a:schemeClr val="tx1"/>
                </a:solidFill>
                <a:ea typeface="ＭＳ Ｐゴシック" charset="-128"/>
                <a:cs typeface="Arial" charset="0"/>
              </a:rPr>
              <a:t>Wood</a:t>
            </a:r>
            <a:r>
              <a:rPr lang="en-US" sz="2400" dirty="0" smtClean="0">
                <a:solidFill>
                  <a:schemeClr val="tx1"/>
                </a:solidFill>
                <a:ea typeface="ＭＳ Ｐゴシック" charset="-128"/>
                <a:cs typeface="Arial" charset="0"/>
              </a:rPr>
              <a:t> ≈ 1 per in.</a:t>
            </a:r>
          </a:p>
          <a:p>
            <a:pPr marL="457200" indent="-228600" eaLnBrk="1" hangingPunct="1"/>
            <a:r>
              <a:rPr lang="en-US" sz="2400" b="1" dirty="0" smtClean="0">
                <a:solidFill>
                  <a:schemeClr val="tx1"/>
                </a:solidFill>
                <a:ea typeface="ＭＳ Ｐゴシック" charset="-128"/>
                <a:cs typeface="Arial" charset="0"/>
              </a:rPr>
              <a:t>Concrete</a:t>
            </a:r>
            <a:r>
              <a:rPr lang="en-US" sz="2400" dirty="0" smtClean="0">
                <a:solidFill>
                  <a:schemeClr val="tx1"/>
                </a:solidFill>
                <a:ea typeface="ＭＳ Ｐゴシック" charset="-128"/>
                <a:cs typeface="Arial" charset="0"/>
              </a:rPr>
              <a:t> ≈ 1 per 8 in.</a:t>
            </a:r>
          </a:p>
          <a:p>
            <a:pPr eaLnBrk="1" hangingPunct="1">
              <a:lnSpc>
                <a:spcPct val="90000"/>
              </a:lnSpc>
              <a:buFont typeface="Wingdings" charset="2"/>
              <a:buNone/>
            </a:pPr>
            <a:endParaRPr lang="en-US" sz="1200" i="1" dirty="0" smtClean="0">
              <a:solidFill>
                <a:srgbClr val="333333"/>
              </a:solidFill>
              <a:ea typeface="ＭＳ Ｐゴシック" charset="-128"/>
              <a:cs typeface="Arial" charset="0"/>
            </a:endParaRPr>
          </a:p>
          <a:p>
            <a:pPr eaLnBrk="1" hangingPunct="1">
              <a:lnSpc>
                <a:spcPct val="90000"/>
              </a:lnSpc>
              <a:buFont typeface="Wingdings" charset="2"/>
              <a:buNone/>
            </a:pPr>
            <a:r>
              <a:rPr lang="en-US" sz="1000" i="1" dirty="0" smtClean="0">
                <a:solidFill>
                  <a:schemeClr val="tx1"/>
                </a:solidFill>
                <a:ea typeface="ＭＳ Ｐゴシック" charset="-128"/>
                <a:cs typeface="Arial" charset="0"/>
              </a:rPr>
              <a:t>        *</a:t>
            </a:r>
            <a:r>
              <a:rPr lang="en-US" sz="1000" i="1" baseline="40000" dirty="0" smtClean="0">
                <a:solidFill>
                  <a:schemeClr val="tx1"/>
                </a:solidFill>
                <a:ea typeface="ＭＳ Ｐゴシック" charset="-128"/>
                <a:cs typeface="Arial" charset="0"/>
              </a:rPr>
              <a:t> </a:t>
            </a:r>
            <a:r>
              <a:rPr lang="en-US" sz="1000" i="1" dirty="0" smtClean="0">
                <a:solidFill>
                  <a:schemeClr val="tx1"/>
                </a:solidFill>
                <a:ea typeface="ＭＳ Ｐゴシック" charset="-128"/>
                <a:cs typeface="Arial" charset="0"/>
              </a:rPr>
              <a:t>See Krigger, PP 103.</a:t>
            </a:r>
          </a:p>
        </p:txBody>
      </p:sp>
      <p:sp>
        <p:nvSpPr>
          <p:cNvPr id="4" name="Title 3"/>
          <p:cNvSpPr>
            <a:spLocks noGrp="1"/>
          </p:cNvSpPr>
          <p:nvPr>
            <p:ph type="title"/>
          </p:nvPr>
        </p:nvSpPr>
        <p:spPr/>
        <p:txBody>
          <a:bodyPr/>
          <a:lstStyle/>
          <a:p>
            <a:pPr eaLnBrk="1" hangingPunct="1">
              <a:defRPr/>
            </a:pPr>
            <a:r>
              <a:rPr lang="en-US" dirty="0" smtClean="0">
                <a:ea typeface="ＭＳ Ｐゴシック" charset="-128"/>
              </a:rPr>
              <a:t>Some Typical R-Values</a:t>
            </a:r>
            <a:r>
              <a:rPr lang="en-US" sz="2400" baseline="50000" dirty="0" smtClean="0">
                <a:ea typeface="ＭＳ Ｐゴシック" charset="-128"/>
              </a:rPr>
              <a:t>*</a:t>
            </a:r>
          </a:p>
        </p:txBody>
      </p:sp>
      <p:sp>
        <p:nvSpPr>
          <p:cNvPr id="7" name="Title 5"/>
          <p:cNvSpPr txBox="1">
            <a:spLocks/>
          </p:cNvSpPr>
          <p:nvPr/>
        </p:nvSpPr>
        <p:spPr bwMode="auto">
          <a:xfrm>
            <a:off x="609600" y="895350"/>
            <a:ext cx="6248400" cy="247650"/>
          </a:xfrm>
          <a:prstGeom prst="rect">
            <a:avLst/>
          </a:prstGeom>
          <a:noFill/>
          <a:ln w="9525">
            <a:noFill/>
            <a:miter lim="800000"/>
            <a:headEnd/>
            <a:tailEnd/>
          </a:ln>
        </p:spPr>
        <p:txBody>
          <a:bodyPr lIns="0" tIns="0" rIns="0" bIns="0" anchor="ctr"/>
          <a:lstStyle/>
          <a:p>
            <a:pPr eaLnBrk="0" hangingPunct="0"/>
            <a:r>
              <a:rPr lang="en-US" sz="1200" cap="all" dirty="0" smtClean="0">
                <a:solidFill>
                  <a:schemeClr val="bg1"/>
                </a:solidFill>
                <a:effectLst/>
                <a:latin typeface="Arial" pitchFamily="34" charset="0"/>
                <a:cs typeface="Arial" pitchFamily="34" charset="0"/>
              </a:rPr>
              <a:t>Calculating Envelope energy loss</a:t>
            </a:r>
            <a:endParaRPr lang="en-US" sz="1200" cap="all" dirty="0">
              <a:solidFill>
                <a:schemeClr val="bg1"/>
              </a:solidFill>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Rot="1" noChangeArrowheads="1"/>
          </p:cNvSpPr>
          <p:nvPr>
            <p:ph idx="1"/>
          </p:nvPr>
        </p:nvSpPr>
        <p:spPr>
          <a:xfrm>
            <a:off x="1066800" y="3505200"/>
            <a:ext cx="2749550" cy="533400"/>
          </a:xfrm>
        </p:spPr>
        <p:txBody>
          <a:bodyPr/>
          <a:lstStyle/>
          <a:p>
            <a:pPr marL="609600" indent="-609600" algn="ctr" eaLnBrk="1" hangingPunct="1">
              <a:buFontTx/>
              <a:buNone/>
            </a:pPr>
            <a:r>
              <a:rPr lang="en-US" sz="2600" dirty="0" smtClean="0">
                <a:solidFill>
                  <a:srgbClr val="000066"/>
                </a:solidFill>
                <a:ea typeface="ＭＳ Ｐゴシック" charset="-128"/>
              </a:rPr>
              <a:t>Intrusion</a:t>
            </a:r>
          </a:p>
        </p:txBody>
      </p:sp>
      <p:sp>
        <p:nvSpPr>
          <p:cNvPr id="15" name="Title 14"/>
          <p:cNvSpPr>
            <a:spLocks noGrp="1"/>
          </p:cNvSpPr>
          <p:nvPr>
            <p:ph type="title"/>
          </p:nvPr>
        </p:nvSpPr>
        <p:spPr/>
        <p:txBody>
          <a:bodyPr/>
          <a:lstStyle/>
          <a:p>
            <a:pPr eaLnBrk="1" hangingPunct="1">
              <a:defRPr/>
            </a:pPr>
            <a:r>
              <a:rPr lang="en-US" dirty="0" smtClean="0">
                <a:ea typeface="ＭＳ Ｐゴシック" charset="-128"/>
              </a:rPr>
              <a:t>When is an R not an R?</a:t>
            </a:r>
          </a:p>
        </p:txBody>
      </p:sp>
      <p:sp>
        <p:nvSpPr>
          <p:cNvPr id="13315" name="Text Box 22"/>
          <p:cNvSpPr txBox="1">
            <a:spLocks noChangeArrowheads="1"/>
          </p:cNvSpPr>
          <p:nvPr/>
        </p:nvSpPr>
        <p:spPr bwMode="auto">
          <a:xfrm>
            <a:off x="304800" y="4191000"/>
            <a:ext cx="8610600" cy="2246769"/>
          </a:xfrm>
          <a:prstGeom prst="rect">
            <a:avLst/>
          </a:prstGeom>
          <a:noFill/>
          <a:ln w="9525">
            <a:noFill/>
            <a:miter lim="800000"/>
            <a:headEnd/>
            <a:tailEnd/>
          </a:ln>
        </p:spPr>
        <p:txBody>
          <a:bodyPr wrap="square">
            <a:spAutoFit/>
          </a:bodyPr>
          <a:lstStyle/>
          <a:p>
            <a:pPr marL="457200" indent="-228600">
              <a:spcBef>
                <a:spcPts val="600"/>
              </a:spcBef>
              <a:spcAft>
                <a:spcPts val="600"/>
              </a:spcAft>
              <a:buClrTx/>
              <a:buFont typeface="Arial" charset="0"/>
              <a:buChar char="•"/>
            </a:pPr>
            <a:r>
              <a:rPr lang="en-US" sz="2400" dirty="0">
                <a:effectLst/>
                <a:latin typeface="Arial" charset="0"/>
              </a:rPr>
              <a:t>Both </a:t>
            </a:r>
            <a:r>
              <a:rPr lang="en-US" sz="2400" dirty="0" smtClean="0">
                <a:effectLst/>
                <a:latin typeface="Arial" charset="0"/>
              </a:rPr>
              <a:t>intrusion and </a:t>
            </a:r>
            <a:r>
              <a:rPr lang="en-US" sz="2400" dirty="0">
                <a:effectLst/>
                <a:latin typeface="Arial" charset="0"/>
              </a:rPr>
              <a:t>wind-washing significantly lower R value.</a:t>
            </a:r>
          </a:p>
          <a:p>
            <a:pPr marL="457200" indent="-228600">
              <a:spcBef>
                <a:spcPts val="600"/>
              </a:spcBef>
              <a:spcAft>
                <a:spcPts val="600"/>
              </a:spcAft>
              <a:buClrTx/>
              <a:buFont typeface="Arial" charset="0"/>
              <a:buChar char="•"/>
            </a:pPr>
            <a:r>
              <a:rPr lang="en-US" sz="2400" dirty="0">
                <a:effectLst/>
                <a:latin typeface="Arial" charset="0"/>
              </a:rPr>
              <a:t>The more porous the </a:t>
            </a:r>
            <a:r>
              <a:rPr lang="en-US" sz="2400" dirty="0" smtClean="0">
                <a:effectLst/>
                <a:latin typeface="Arial" charset="0"/>
              </a:rPr>
              <a:t>insulation, </a:t>
            </a:r>
            <a:r>
              <a:rPr lang="en-US" sz="2400" dirty="0">
                <a:effectLst/>
                <a:latin typeface="Arial" charset="0"/>
              </a:rPr>
              <a:t>the more the R is reduced.</a:t>
            </a:r>
          </a:p>
          <a:p>
            <a:pPr marL="457200" indent="-228600">
              <a:spcBef>
                <a:spcPts val="600"/>
              </a:spcBef>
              <a:spcAft>
                <a:spcPts val="600"/>
              </a:spcAft>
              <a:buClrTx/>
              <a:buFont typeface="Arial" charset="0"/>
              <a:buChar char="•"/>
            </a:pPr>
            <a:r>
              <a:rPr lang="en-US" sz="2400" dirty="0">
                <a:effectLst/>
                <a:latin typeface="Arial" charset="0"/>
              </a:rPr>
              <a:t>Exposed fiberglass in a well-vented attic will test as much </a:t>
            </a:r>
            <a:br>
              <a:rPr lang="en-US" sz="2400" dirty="0">
                <a:effectLst/>
                <a:latin typeface="Arial" charset="0"/>
              </a:rPr>
            </a:br>
            <a:r>
              <a:rPr lang="en-US" sz="2400" dirty="0">
                <a:effectLst/>
                <a:latin typeface="Arial" charset="0"/>
              </a:rPr>
              <a:t>as 50% below its label rating. </a:t>
            </a:r>
          </a:p>
        </p:txBody>
      </p:sp>
      <p:sp>
        <p:nvSpPr>
          <p:cNvPr id="13318" name="Rectangle 3"/>
          <p:cNvSpPr txBox="1">
            <a:spLocks noRot="1" noChangeArrowheads="1"/>
          </p:cNvSpPr>
          <p:nvPr/>
        </p:nvSpPr>
        <p:spPr bwMode="auto">
          <a:xfrm>
            <a:off x="5410200" y="3581400"/>
            <a:ext cx="2749550" cy="533400"/>
          </a:xfrm>
          <a:prstGeom prst="rect">
            <a:avLst/>
          </a:prstGeom>
          <a:noFill/>
          <a:ln w="9525">
            <a:noFill/>
            <a:miter lim="800000"/>
            <a:headEnd/>
            <a:tailEnd/>
          </a:ln>
        </p:spPr>
        <p:txBody>
          <a:bodyPr lIns="0" tIns="0" rIns="0" bIns="0"/>
          <a:lstStyle/>
          <a:p>
            <a:pPr marL="609600" indent="-609600" algn="ctr">
              <a:spcBef>
                <a:spcPts val="1200"/>
              </a:spcBef>
              <a:buClr>
                <a:srgbClr val="8DC63F"/>
              </a:buClr>
              <a:buFontTx/>
              <a:buNone/>
            </a:pPr>
            <a:r>
              <a:rPr lang="en-US" sz="2600" dirty="0">
                <a:solidFill>
                  <a:srgbClr val="000066"/>
                </a:solidFill>
                <a:effectLst/>
                <a:latin typeface="Arial" charset="0"/>
                <a:ea typeface="ＭＳ Ｐゴシック" charset="-128"/>
              </a:rPr>
              <a:t>Wind-washing</a:t>
            </a:r>
          </a:p>
        </p:txBody>
      </p:sp>
      <p:pic>
        <p:nvPicPr>
          <p:cNvPr id="13320" name="Picture 9" descr="Illustration showing air intrusion and wind-washing."/>
          <p:cNvPicPr>
            <a:picLocks noChangeAspect="1"/>
          </p:cNvPicPr>
          <p:nvPr/>
        </p:nvPicPr>
        <p:blipFill>
          <a:blip r:embed="rId3"/>
          <a:srcRect/>
          <a:stretch>
            <a:fillRect/>
          </a:stretch>
        </p:blipFill>
        <p:spPr bwMode="auto">
          <a:xfrm>
            <a:off x="0" y="1676400"/>
            <a:ext cx="9144000" cy="1905000"/>
          </a:xfrm>
          <a:prstGeom prst="rect">
            <a:avLst/>
          </a:prstGeom>
          <a:noFill/>
          <a:ln w="9525">
            <a:noFill/>
            <a:miter lim="800000"/>
            <a:headEnd/>
            <a:tailEnd/>
          </a:ln>
        </p:spPr>
      </p:pic>
      <p:sp>
        <p:nvSpPr>
          <p:cNvPr id="9" name="Title 5"/>
          <p:cNvSpPr txBox="1">
            <a:spLocks/>
          </p:cNvSpPr>
          <p:nvPr/>
        </p:nvSpPr>
        <p:spPr bwMode="auto">
          <a:xfrm>
            <a:off x="609600" y="895350"/>
            <a:ext cx="6248400" cy="247650"/>
          </a:xfrm>
          <a:prstGeom prst="rect">
            <a:avLst/>
          </a:prstGeom>
          <a:noFill/>
          <a:ln w="9525">
            <a:noFill/>
            <a:miter lim="800000"/>
            <a:headEnd/>
            <a:tailEnd/>
          </a:ln>
        </p:spPr>
        <p:txBody>
          <a:bodyPr lIns="0" tIns="0" rIns="0" bIns="0" anchor="ctr"/>
          <a:lstStyle/>
          <a:p>
            <a:pPr eaLnBrk="0" hangingPunct="0"/>
            <a:r>
              <a:rPr lang="en-US" sz="1200" cap="all" dirty="0" smtClean="0">
                <a:solidFill>
                  <a:schemeClr val="bg1"/>
                </a:solidFill>
                <a:effectLst/>
                <a:latin typeface="Arial" pitchFamily="34" charset="0"/>
                <a:cs typeface="Arial" pitchFamily="34" charset="0"/>
              </a:rPr>
              <a:t>Calculating Envelope energy loss</a:t>
            </a:r>
            <a:endParaRPr lang="en-US" sz="1200" cap="all" dirty="0">
              <a:solidFill>
                <a:schemeClr val="bg1"/>
              </a:solidFill>
              <a:effectLst/>
              <a:latin typeface="Arial" pitchFamily="34" charset="0"/>
              <a:cs typeface="Arial" pitchFamily="34" charset="0"/>
            </a:endParaRPr>
          </a:p>
        </p:txBody>
      </p:sp>
      <p:sp>
        <p:nvSpPr>
          <p:cNvPr id="2" name="Rectangle 1"/>
          <p:cNvSpPr/>
          <p:nvPr/>
        </p:nvSpPr>
        <p:spPr>
          <a:xfrm>
            <a:off x="4627802" y="3313584"/>
            <a:ext cx="3550972" cy="230832"/>
          </a:xfrm>
          <a:prstGeom prst="rect">
            <a:avLst/>
          </a:prstGeom>
        </p:spPr>
        <p:txBody>
          <a:bodyPr wrap="none">
            <a:spAutoFit/>
          </a:bodyPr>
          <a:lstStyle/>
          <a:p>
            <a:pPr lvl="0">
              <a:spcBef>
                <a:spcPct val="0"/>
              </a:spcBef>
              <a:buClrTx/>
            </a:pPr>
            <a:r>
              <a:rPr lang="en-US" sz="900" i="1" dirty="0">
                <a:solidFill>
                  <a:srgbClr val="50565C"/>
                </a:solidFill>
                <a:effectLst/>
                <a:latin typeface="Arial" pitchFamily="34" charset="0"/>
                <a:ea typeface="ＭＳ Ｐゴシック" charset="-128"/>
                <a:cs typeface="+mn-cs"/>
              </a:rPr>
              <a:t>Graphic developed for the U.S. DOE WAP Standardized Curricula</a:t>
            </a:r>
            <a:endParaRPr lang="en-US" sz="2800" b="1" dirty="0">
              <a:solidFill>
                <a:srgbClr val="50565C"/>
              </a:solidFill>
              <a:effectLst/>
              <a:latin typeface="Arial" pitchFamily="34" charset="0"/>
              <a:ea typeface="ＭＳ Ｐゴシック" charset="-128"/>
              <a:cs typeface="+mn-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5" descr="Illustration showing assembly which has ½” drywall, 3½” fiberglass, 2” x 4” framing, ½” plywood, building wrap and clapboard siding.&#10;"/>
          <p:cNvPicPr>
            <a:picLocks noChangeAspect="1"/>
          </p:cNvPicPr>
          <p:nvPr/>
        </p:nvPicPr>
        <p:blipFill>
          <a:blip r:embed="rId3"/>
          <a:srcRect/>
          <a:stretch>
            <a:fillRect/>
          </a:stretch>
        </p:blipFill>
        <p:spPr bwMode="auto">
          <a:xfrm>
            <a:off x="457200" y="3048000"/>
            <a:ext cx="2590800" cy="3429000"/>
          </a:xfrm>
          <a:prstGeom prst="rect">
            <a:avLst/>
          </a:prstGeom>
          <a:noFill/>
          <a:ln w="9525">
            <a:noFill/>
            <a:miter lim="800000"/>
            <a:headEnd/>
            <a:tailEnd/>
          </a:ln>
        </p:spPr>
      </p:pic>
      <p:sp>
        <p:nvSpPr>
          <p:cNvPr id="14339" name="Rectangle 3"/>
          <p:cNvSpPr>
            <a:spLocks noGrp="1" noRot="1" noChangeArrowheads="1"/>
          </p:cNvSpPr>
          <p:nvPr>
            <p:ph idx="1"/>
          </p:nvPr>
        </p:nvSpPr>
        <p:spPr>
          <a:xfrm>
            <a:off x="304800" y="1371600"/>
            <a:ext cx="8458200" cy="1981200"/>
          </a:xfrm>
        </p:spPr>
        <p:txBody>
          <a:bodyPr>
            <a:normAutofit/>
          </a:bodyPr>
          <a:lstStyle/>
          <a:p>
            <a:pPr marL="457200" indent="-285750" eaLnBrk="1" hangingPunct="1"/>
            <a:r>
              <a:rPr lang="en-US" dirty="0" smtClean="0">
                <a:solidFill>
                  <a:schemeClr val="tx1"/>
                </a:solidFill>
                <a:ea typeface="ＭＳ Ｐゴシック" charset="-128"/>
              </a:rPr>
              <a:t>Building envelopes generally consist of layers of materials, each of which resists heat flow.</a:t>
            </a:r>
          </a:p>
          <a:p>
            <a:pPr marL="457200" indent="-285750" eaLnBrk="1" hangingPunct="1"/>
            <a:r>
              <a:rPr lang="en-US" dirty="0" smtClean="0">
                <a:solidFill>
                  <a:schemeClr val="tx1"/>
                </a:solidFill>
                <a:ea typeface="ＭＳ Ｐゴシック" charset="-128"/>
              </a:rPr>
              <a:t>In addition, each layer—not in physical contact with another layer—has an air film that also resists heat flow.</a:t>
            </a:r>
          </a:p>
        </p:txBody>
      </p:sp>
      <p:sp>
        <p:nvSpPr>
          <p:cNvPr id="22" name="Title 21"/>
          <p:cNvSpPr>
            <a:spLocks noGrp="1"/>
          </p:cNvSpPr>
          <p:nvPr>
            <p:ph type="title"/>
          </p:nvPr>
        </p:nvSpPr>
        <p:spPr>
          <a:xfrm>
            <a:off x="457200" y="0"/>
            <a:ext cx="5384800" cy="901700"/>
          </a:xfrm>
        </p:spPr>
        <p:txBody>
          <a:bodyPr/>
          <a:lstStyle/>
          <a:p>
            <a:pPr eaLnBrk="1" hangingPunct="1">
              <a:defRPr/>
            </a:pPr>
            <a:r>
              <a:rPr lang="en-US" dirty="0" smtClean="0">
                <a:ea typeface="ＭＳ Ｐゴシック" charset="-128"/>
              </a:rPr>
              <a:t>Assembly R-Values</a:t>
            </a:r>
          </a:p>
        </p:txBody>
      </p:sp>
      <p:sp>
        <p:nvSpPr>
          <p:cNvPr id="14340" name="Text Box 16"/>
          <p:cNvSpPr txBox="1">
            <a:spLocks noChangeArrowheads="1"/>
          </p:cNvSpPr>
          <p:nvPr/>
        </p:nvSpPr>
        <p:spPr bwMode="auto">
          <a:xfrm>
            <a:off x="2286000" y="3810000"/>
            <a:ext cx="6858000" cy="2200602"/>
          </a:xfrm>
          <a:prstGeom prst="rect">
            <a:avLst/>
          </a:prstGeom>
          <a:noFill/>
          <a:ln w="9525">
            <a:noFill/>
            <a:miter lim="800000"/>
            <a:headEnd/>
            <a:tailEnd/>
          </a:ln>
        </p:spPr>
        <p:txBody>
          <a:bodyPr wrap="square">
            <a:spAutoFit/>
          </a:bodyPr>
          <a:lstStyle/>
          <a:p>
            <a:pPr marL="365125" indent="-250825" eaLnBrk="0" hangingPunct="0">
              <a:spcBef>
                <a:spcPct val="50000"/>
              </a:spcBef>
              <a:spcAft>
                <a:spcPts val="600"/>
              </a:spcAft>
              <a:buClrTx/>
              <a:buFont typeface="Arial" charset="0"/>
              <a:buChar char="•"/>
            </a:pPr>
            <a:r>
              <a:rPr lang="en-US" sz="2400" dirty="0">
                <a:effectLst/>
                <a:latin typeface="Arial" charset="0"/>
              </a:rPr>
              <a:t>The </a:t>
            </a:r>
            <a:r>
              <a:rPr lang="en-US" sz="2400" dirty="0" smtClean="0">
                <a:effectLst/>
                <a:latin typeface="Arial" charset="0"/>
              </a:rPr>
              <a:t>assembly </a:t>
            </a:r>
            <a:r>
              <a:rPr lang="en-US" sz="2400" dirty="0">
                <a:effectLst/>
                <a:latin typeface="Arial" charset="0"/>
              </a:rPr>
              <a:t>has </a:t>
            </a:r>
            <a:r>
              <a:rPr lang="en-US" sz="2400" dirty="0" smtClean="0">
                <a:effectLst/>
                <a:latin typeface="Arial" charset="0"/>
              </a:rPr>
              <a:t>½ in. </a:t>
            </a:r>
            <a:r>
              <a:rPr lang="en-US" sz="2400" dirty="0">
                <a:effectLst/>
                <a:latin typeface="Arial" charset="0"/>
              </a:rPr>
              <a:t>drywall, 3</a:t>
            </a:r>
            <a:r>
              <a:rPr lang="en-US" sz="2400" dirty="0" smtClean="0">
                <a:effectLst/>
                <a:latin typeface="Arial" charset="0"/>
              </a:rPr>
              <a:t>½ in. </a:t>
            </a:r>
            <a:r>
              <a:rPr lang="en-US" sz="2400" dirty="0">
                <a:effectLst/>
                <a:latin typeface="Arial" charset="0"/>
              </a:rPr>
              <a:t>fiberglass, </a:t>
            </a:r>
            <a:r>
              <a:rPr lang="en-US" sz="2400" dirty="0" smtClean="0">
                <a:effectLst/>
                <a:latin typeface="Arial" charset="0"/>
              </a:rPr>
              <a:t>2 in. </a:t>
            </a:r>
            <a:r>
              <a:rPr lang="en-US" sz="2400" dirty="0">
                <a:effectLst/>
                <a:latin typeface="Arial" charset="0"/>
              </a:rPr>
              <a:t>x </a:t>
            </a:r>
            <a:r>
              <a:rPr lang="en-US" sz="2400" dirty="0" smtClean="0">
                <a:effectLst/>
                <a:latin typeface="Arial" charset="0"/>
              </a:rPr>
              <a:t>4 in. </a:t>
            </a:r>
            <a:r>
              <a:rPr lang="en-US" sz="2400" dirty="0">
                <a:effectLst/>
                <a:latin typeface="Arial" charset="0"/>
              </a:rPr>
              <a:t>framing, </a:t>
            </a:r>
            <a:r>
              <a:rPr lang="en-US" sz="2400" dirty="0" smtClean="0">
                <a:effectLst/>
                <a:latin typeface="Arial" charset="0"/>
              </a:rPr>
              <a:t>½ in. </a:t>
            </a:r>
            <a:r>
              <a:rPr lang="en-US" sz="2400" dirty="0">
                <a:effectLst/>
                <a:latin typeface="Arial" charset="0"/>
              </a:rPr>
              <a:t>plywood, </a:t>
            </a:r>
            <a:br>
              <a:rPr lang="en-US" sz="2400" dirty="0">
                <a:effectLst/>
                <a:latin typeface="Arial" charset="0"/>
              </a:rPr>
            </a:br>
            <a:r>
              <a:rPr lang="en-US" sz="2400" dirty="0">
                <a:effectLst/>
                <a:latin typeface="Arial" charset="0"/>
              </a:rPr>
              <a:t>building wrap and clapboard siding.</a:t>
            </a:r>
            <a:r>
              <a:rPr lang="en-US" sz="2400" baseline="30000" dirty="0">
                <a:effectLst/>
                <a:latin typeface="Arial" charset="0"/>
              </a:rPr>
              <a:t>1</a:t>
            </a:r>
            <a:endParaRPr lang="en-US" sz="2400" dirty="0">
              <a:effectLst/>
              <a:latin typeface="Arial" charset="0"/>
            </a:endParaRPr>
          </a:p>
          <a:p>
            <a:pPr marL="365125" indent="-250825" eaLnBrk="0" hangingPunct="0">
              <a:spcBef>
                <a:spcPct val="50000"/>
              </a:spcBef>
              <a:buClrTx/>
              <a:buFont typeface="Arial" charset="0"/>
              <a:buChar char="•"/>
            </a:pPr>
            <a:r>
              <a:rPr lang="en-US" sz="2400" dirty="0">
                <a:effectLst/>
                <a:latin typeface="Arial" charset="0"/>
              </a:rPr>
              <a:t>The assembly has a total theoretical R of ≈ 14. </a:t>
            </a:r>
            <a:br>
              <a:rPr lang="en-US" sz="2400" dirty="0">
                <a:effectLst/>
                <a:latin typeface="Arial" charset="0"/>
              </a:rPr>
            </a:br>
            <a:r>
              <a:rPr lang="en-US" sz="2400" dirty="0">
                <a:effectLst/>
                <a:latin typeface="Arial" charset="0"/>
              </a:rPr>
              <a:t>In reality it will test ≈ 20% lower; ≈ R-10.</a:t>
            </a:r>
            <a:r>
              <a:rPr lang="en-US" sz="2400" baseline="30000" dirty="0">
                <a:effectLst/>
                <a:latin typeface="Arial" charset="0"/>
              </a:rPr>
              <a:t>2</a:t>
            </a:r>
            <a:endParaRPr lang="en-US" sz="2400" dirty="0">
              <a:effectLst/>
              <a:latin typeface="Arial" charset="0"/>
            </a:endParaRPr>
          </a:p>
        </p:txBody>
      </p:sp>
      <p:sp>
        <p:nvSpPr>
          <p:cNvPr id="14343" name="TextBox 25"/>
          <p:cNvSpPr txBox="1">
            <a:spLocks noChangeArrowheads="1"/>
          </p:cNvSpPr>
          <p:nvPr/>
        </p:nvSpPr>
        <p:spPr bwMode="auto">
          <a:xfrm>
            <a:off x="1905000" y="6248400"/>
            <a:ext cx="5715000" cy="276225"/>
          </a:xfrm>
          <a:prstGeom prst="rect">
            <a:avLst/>
          </a:prstGeom>
          <a:noFill/>
          <a:ln w="9525">
            <a:noFill/>
            <a:miter lim="800000"/>
            <a:headEnd/>
            <a:tailEnd/>
          </a:ln>
        </p:spPr>
        <p:txBody>
          <a:bodyPr>
            <a:spAutoFit/>
          </a:bodyPr>
          <a:lstStyle/>
          <a:p>
            <a:r>
              <a:rPr lang="en-US" sz="1100" i="1" baseline="30000" dirty="0">
                <a:effectLst/>
                <a:latin typeface="Arial" charset="0"/>
              </a:rPr>
              <a:t>1</a:t>
            </a:r>
            <a:r>
              <a:rPr lang="en-US" sz="1100" i="1" dirty="0">
                <a:effectLst/>
                <a:latin typeface="Arial" charset="0"/>
              </a:rPr>
              <a:t> Krigger, page 67.     </a:t>
            </a:r>
            <a:r>
              <a:rPr lang="en-US" sz="1100" i="1" baseline="30000" dirty="0">
                <a:effectLst/>
                <a:latin typeface="Arial" charset="0"/>
              </a:rPr>
              <a:t>2 </a:t>
            </a:r>
            <a:r>
              <a:rPr lang="en-US" sz="1100" i="1" dirty="0">
                <a:effectLst/>
                <a:latin typeface="Arial" charset="0"/>
              </a:rPr>
              <a:t>Krigger, page 272</a:t>
            </a:r>
            <a:r>
              <a:rPr lang="en-US" sz="1200" i="1" dirty="0">
                <a:effectLst/>
                <a:latin typeface="Arial" charset="0"/>
              </a:rPr>
              <a:t>.</a:t>
            </a:r>
          </a:p>
        </p:txBody>
      </p:sp>
      <p:sp>
        <p:nvSpPr>
          <p:cNvPr id="9" name="Title 5"/>
          <p:cNvSpPr txBox="1">
            <a:spLocks/>
          </p:cNvSpPr>
          <p:nvPr/>
        </p:nvSpPr>
        <p:spPr bwMode="auto">
          <a:xfrm>
            <a:off x="533400" y="895350"/>
            <a:ext cx="6248400" cy="247650"/>
          </a:xfrm>
          <a:prstGeom prst="rect">
            <a:avLst/>
          </a:prstGeom>
          <a:noFill/>
          <a:ln w="9525">
            <a:noFill/>
            <a:miter lim="800000"/>
            <a:headEnd/>
            <a:tailEnd/>
          </a:ln>
        </p:spPr>
        <p:txBody>
          <a:bodyPr lIns="0" tIns="0" rIns="0" bIns="0" anchor="ctr"/>
          <a:lstStyle/>
          <a:p>
            <a:pPr eaLnBrk="0" hangingPunct="0"/>
            <a:r>
              <a:rPr lang="en-US" sz="1200" cap="all" dirty="0" smtClean="0">
                <a:solidFill>
                  <a:schemeClr val="bg1"/>
                </a:solidFill>
                <a:effectLst/>
                <a:latin typeface="Arial" pitchFamily="34" charset="0"/>
                <a:cs typeface="Arial" pitchFamily="34" charset="0"/>
              </a:rPr>
              <a:t>Calculating Envelope energy loss</a:t>
            </a:r>
            <a:endParaRPr lang="en-US" sz="1200" cap="all" dirty="0">
              <a:solidFill>
                <a:schemeClr val="bg1"/>
              </a:solidFill>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4"/>
          <p:cNvSpPr>
            <a:spLocks noGrp="1"/>
          </p:cNvSpPr>
          <p:nvPr>
            <p:ph idx="1"/>
          </p:nvPr>
        </p:nvSpPr>
        <p:spPr>
          <a:xfrm>
            <a:off x="457200" y="1371600"/>
            <a:ext cx="8388350" cy="5410200"/>
          </a:xfrm>
        </p:spPr>
        <p:txBody>
          <a:bodyPr/>
          <a:lstStyle/>
          <a:p>
            <a:pPr eaLnBrk="1" hangingPunct="1">
              <a:buFont typeface="Wingdings" charset="2"/>
              <a:buNone/>
            </a:pPr>
            <a:r>
              <a:rPr lang="en-US" sz="2600" dirty="0" smtClean="0">
                <a:solidFill>
                  <a:srgbClr val="000066"/>
                </a:solidFill>
                <a:ea typeface="ＭＳ Ｐゴシック" charset="-128"/>
              </a:rPr>
              <a:t>Surface Heat Loss:</a:t>
            </a:r>
          </a:p>
          <a:p>
            <a:pPr eaLnBrk="1" hangingPunct="1">
              <a:buFont typeface="Wingdings" charset="2"/>
              <a:buNone/>
            </a:pPr>
            <a:endParaRPr lang="en-US" sz="2400" b="1" dirty="0" smtClean="0">
              <a:solidFill>
                <a:srgbClr val="11007C"/>
              </a:solidFill>
              <a:ea typeface="ＭＳ Ｐゴシック" charset="-128"/>
            </a:endParaRPr>
          </a:p>
          <a:p>
            <a:pPr eaLnBrk="1" hangingPunct="1">
              <a:buFont typeface="Wingdings" charset="2"/>
              <a:buNone/>
            </a:pPr>
            <a:endParaRPr lang="en-US" sz="2400" b="1" dirty="0" smtClean="0">
              <a:solidFill>
                <a:srgbClr val="11007C"/>
              </a:solidFill>
              <a:ea typeface="ＭＳ Ｐゴシック" charset="-128"/>
            </a:endParaRPr>
          </a:p>
          <a:p>
            <a:pPr eaLnBrk="1" hangingPunct="1">
              <a:buFont typeface="Wingdings" charset="2"/>
              <a:buNone/>
            </a:pPr>
            <a:endParaRPr lang="en-US" sz="2400" b="1" dirty="0" smtClean="0">
              <a:solidFill>
                <a:srgbClr val="11007C"/>
              </a:solidFill>
              <a:ea typeface="ＭＳ Ｐゴシック" charset="-128"/>
            </a:endParaRPr>
          </a:p>
          <a:p>
            <a:pPr eaLnBrk="1" hangingPunct="1">
              <a:spcBef>
                <a:spcPts val="3000"/>
              </a:spcBef>
              <a:buFont typeface="Wingdings" charset="2"/>
              <a:buNone/>
            </a:pPr>
            <a:r>
              <a:rPr lang="en-US" sz="2600" dirty="0" smtClean="0">
                <a:solidFill>
                  <a:srgbClr val="000066"/>
                </a:solidFill>
                <a:ea typeface="ＭＳ Ｐゴシック" charset="-128"/>
              </a:rPr>
              <a:t>Air Transported Heat Loss:</a:t>
            </a:r>
          </a:p>
          <a:p>
            <a:pPr lvl="1" eaLnBrk="1" hangingPunct="1">
              <a:buFont typeface="Wingdings" charset="2"/>
              <a:buNone/>
            </a:pPr>
            <a:endParaRPr lang="en-US" sz="2400" dirty="0" smtClean="0">
              <a:solidFill>
                <a:schemeClr val="tx2"/>
              </a:solidFill>
              <a:ea typeface="ＭＳ Ｐゴシック" charset="-128"/>
            </a:endParaRPr>
          </a:p>
          <a:p>
            <a:pPr lvl="1" eaLnBrk="1" hangingPunct="1">
              <a:buFont typeface="Wingdings" charset="2"/>
              <a:buNone/>
            </a:pPr>
            <a:endParaRPr lang="en-US" dirty="0" smtClean="0">
              <a:ea typeface="ＭＳ Ｐゴシック" charset="-128"/>
            </a:endParaRPr>
          </a:p>
        </p:txBody>
      </p:sp>
      <p:sp>
        <p:nvSpPr>
          <p:cNvPr id="6" name="Title 5"/>
          <p:cNvSpPr>
            <a:spLocks noGrp="1"/>
          </p:cNvSpPr>
          <p:nvPr>
            <p:ph type="title"/>
          </p:nvPr>
        </p:nvSpPr>
        <p:spPr/>
        <p:txBody>
          <a:bodyPr/>
          <a:lstStyle/>
          <a:p>
            <a:pPr eaLnBrk="1" hangingPunct="1">
              <a:defRPr/>
            </a:pPr>
            <a:r>
              <a:rPr lang="en-US" dirty="0" smtClean="0">
                <a:ea typeface="ＭＳ Ｐゴシック" charset="-128"/>
              </a:rPr>
              <a:t>Quantifying Envelope Losses</a:t>
            </a:r>
          </a:p>
        </p:txBody>
      </p:sp>
      <p:sp>
        <p:nvSpPr>
          <p:cNvPr id="7" name="Rounded Rectangle 6"/>
          <p:cNvSpPr>
            <a:spLocks noChangeArrowheads="1"/>
          </p:cNvSpPr>
          <p:nvPr/>
        </p:nvSpPr>
        <p:spPr bwMode="auto">
          <a:xfrm>
            <a:off x="457200" y="2057400"/>
            <a:ext cx="2590800" cy="1143000"/>
          </a:xfrm>
          <a:prstGeom prst="roundRect">
            <a:avLst>
              <a:gd name="adj" fmla="val 16667"/>
            </a:avLst>
          </a:prstGeom>
          <a:solidFill>
            <a:srgbClr val="FFFFFF"/>
          </a:solidFill>
          <a:ln w="3175">
            <a:solidFill>
              <a:srgbClr val="E6E6E6"/>
            </a:solidFill>
            <a:round/>
            <a:headEnd/>
            <a:tailEnd/>
          </a:ln>
          <a:effectLst>
            <a:outerShdw dist="38100" dir="2700000" rotWithShape="0">
              <a:srgbClr val="808080">
                <a:alpha val="42999"/>
              </a:srgbClr>
            </a:outerShdw>
          </a:effectLst>
        </p:spPr>
        <p:txBody>
          <a:bodyPr/>
          <a:lstStyle/>
          <a:p>
            <a:pPr algn="ctr">
              <a:defRPr/>
            </a:pPr>
            <a:r>
              <a:rPr lang="en-US" sz="2800" b="1" dirty="0">
                <a:solidFill>
                  <a:srgbClr val="528FBA"/>
                </a:solidFill>
                <a:effectLst/>
                <a:latin typeface="Arial" charset="0"/>
                <a:ea typeface="ＭＳ Ｐゴシック" charset="-128"/>
              </a:rPr>
              <a:t>A </a:t>
            </a:r>
            <a:r>
              <a:rPr lang="en-US" sz="2800" dirty="0">
                <a:solidFill>
                  <a:srgbClr val="528FBA"/>
                </a:solidFill>
                <a:effectLst/>
                <a:latin typeface="Arial" charset="0"/>
                <a:ea typeface="ＭＳ Ｐゴシック" charset="-128"/>
              </a:rPr>
              <a:t>x</a:t>
            </a:r>
            <a:r>
              <a:rPr lang="en-US" sz="2800" b="1" dirty="0">
                <a:solidFill>
                  <a:srgbClr val="528FBA"/>
                </a:solidFill>
                <a:effectLst/>
                <a:latin typeface="Arial" charset="0"/>
                <a:ea typeface="ＭＳ Ｐゴシック" charset="-128"/>
              </a:rPr>
              <a:t> </a:t>
            </a:r>
            <a:r>
              <a:rPr lang="el-GR" sz="2800" dirty="0">
                <a:solidFill>
                  <a:srgbClr val="528FBA"/>
                </a:solidFill>
                <a:effectLst/>
                <a:latin typeface="Arial" charset="0"/>
                <a:ea typeface="ＭＳ Ｐゴシック" charset="-128"/>
              </a:rPr>
              <a:t>Δ</a:t>
            </a:r>
            <a:r>
              <a:rPr lang="en-US" sz="2800" b="1" dirty="0">
                <a:solidFill>
                  <a:srgbClr val="528FBA"/>
                </a:solidFill>
                <a:effectLst/>
                <a:latin typeface="Arial" charset="0"/>
                <a:ea typeface="ＭＳ Ｐゴシック" charset="-128"/>
              </a:rPr>
              <a:t>T </a:t>
            </a:r>
            <a:r>
              <a:rPr lang="en-US" sz="2800" dirty="0">
                <a:solidFill>
                  <a:srgbClr val="528FBA"/>
                </a:solidFill>
                <a:effectLst/>
                <a:latin typeface="Arial" charset="0"/>
                <a:ea typeface="ＭＳ Ｐゴシック" charset="-128"/>
              </a:rPr>
              <a:t>x</a:t>
            </a:r>
            <a:r>
              <a:rPr lang="en-US" sz="2800" b="1" dirty="0">
                <a:solidFill>
                  <a:srgbClr val="528FBA"/>
                </a:solidFill>
                <a:effectLst/>
                <a:latin typeface="Arial" charset="0"/>
                <a:ea typeface="ＭＳ Ｐゴシック" charset="-128"/>
              </a:rPr>
              <a:t> t</a:t>
            </a:r>
            <a:endParaRPr lang="en-US" sz="2800" b="1" dirty="0">
              <a:effectLst/>
              <a:latin typeface="Arial" charset="0"/>
            </a:endParaRPr>
          </a:p>
          <a:p>
            <a:pPr algn="ctr">
              <a:defRPr/>
            </a:pPr>
            <a:r>
              <a:rPr lang="en-US" sz="2800" b="1" dirty="0">
                <a:solidFill>
                  <a:srgbClr val="528FBA"/>
                </a:solidFill>
                <a:effectLst/>
                <a:latin typeface="Arial" charset="0"/>
                <a:ea typeface="ＭＳ Ｐゴシック" charset="-128"/>
              </a:rPr>
              <a:t>R</a:t>
            </a:r>
          </a:p>
        </p:txBody>
      </p:sp>
      <p:cxnSp>
        <p:nvCxnSpPr>
          <p:cNvPr id="15366" name="Straight Connector 10"/>
          <p:cNvCxnSpPr>
            <a:cxnSpLocks noChangeShapeType="1"/>
          </p:cNvCxnSpPr>
          <p:nvPr/>
        </p:nvCxnSpPr>
        <p:spPr bwMode="auto">
          <a:xfrm>
            <a:off x="838200" y="2667000"/>
            <a:ext cx="1905000" cy="1588"/>
          </a:xfrm>
          <a:prstGeom prst="line">
            <a:avLst/>
          </a:prstGeom>
          <a:noFill/>
          <a:ln w="6350">
            <a:solidFill>
              <a:srgbClr val="528FBA"/>
            </a:solidFill>
            <a:round/>
            <a:headEnd/>
            <a:tailEnd/>
          </a:ln>
        </p:spPr>
      </p:cxnSp>
      <p:sp>
        <p:nvSpPr>
          <p:cNvPr id="14" name="Rounded Rectangle 13"/>
          <p:cNvSpPr>
            <a:spLocks noChangeArrowheads="1"/>
          </p:cNvSpPr>
          <p:nvPr/>
        </p:nvSpPr>
        <p:spPr bwMode="auto">
          <a:xfrm>
            <a:off x="457200" y="4267200"/>
            <a:ext cx="8153400" cy="609600"/>
          </a:xfrm>
          <a:prstGeom prst="roundRect">
            <a:avLst>
              <a:gd name="adj" fmla="val 16667"/>
            </a:avLst>
          </a:prstGeom>
          <a:solidFill>
            <a:srgbClr val="FFFFFF"/>
          </a:solidFill>
          <a:ln w="3175">
            <a:solidFill>
              <a:srgbClr val="E6E6E6"/>
            </a:solidFill>
            <a:round/>
            <a:headEnd/>
            <a:tailEnd/>
          </a:ln>
          <a:effectLst>
            <a:outerShdw dist="38100" dir="2700000" rotWithShape="0">
              <a:srgbClr val="808080">
                <a:alpha val="42999"/>
              </a:srgbClr>
            </a:outerShdw>
          </a:effectLst>
        </p:spPr>
        <p:txBody>
          <a:bodyPr/>
          <a:lstStyle/>
          <a:p>
            <a:pPr algn="ctr">
              <a:defRPr/>
            </a:pPr>
            <a:r>
              <a:rPr lang="en-US" sz="2800" b="1" dirty="0">
                <a:solidFill>
                  <a:srgbClr val="528FBA"/>
                </a:solidFill>
                <a:effectLst/>
                <a:latin typeface="Arial" charset="0"/>
                <a:ea typeface="ＭＳ Ｐゴシック" charset="-128"/>
              </a:rPr>
              <a:t>V</a:t>
            </a:r>
            <a:r>
              <a:rPr lang="en-US" sz="2800" dirty="0">
                <a:solidFill>
                  <a:srgbClr val="528FBA"/>
                </a:solidFill>
                <a:effectLst/>
                <a:latin typeface="Arial" charset="0"/>
                <a:ea typeface="ＭＳ Ｐゴシック" charset="-128"/>
              </a:rPr>
              <a:t> x </a:t>
            </a:r>
            <a:r>
              <a:rPr lang="en-US" sz="2800" b="1" dirty="0">
                <a:solidFill>
                  <a:srgbClr val="528FBA"/>
                </a:solidFill>
                <a:effectLst/>
                <a:latin typeface="Arial" charset="0"/>
                <a:ea typeface="ＭＳ Ｐゴシック" charset="-128"/>
              </a:rPr>
              <a:t>AC/H </a:t>
            </a:r>
            <a:r>
              <a:rPr lang="en-US" sz="2800" dirty="0">
                <a:solidFill>
                  <a:srgbClr val="528FBA"/>
                </a:solidFill>
                <a:effectLst/>
                <a:latin typeface="Arial" charset="0"/>
                <a:ea typeface="ＭＳ Ｐゴシック" charset="-128"/>
              </a:rPr>
              <a:t>x 0.0182 </a:t>
            </a:r>
            <a:r>
              <a:rPr lang="en-US" sz="2800" b="1" dirty="0">
                <a:solidFill>
                  <a:srgbClr val="528FBA"/>
                </a:solidFill>
                <a:effectLst/>
                <a:latin typeface="Arial" charset="0"/>
                <a:ea typeface="ＭＳ Ｐゴシック" charset="-128"/>
              </a:rPr>
              <a:t>BTU/ft³</a:t>
            </a:r>
            <a:r>
              <a:rPr lang="en-US" sz="2800" dirty="0">
                <a:solidFill>
                  <a:srgbClr val="528FBA"/>
                </a:solidFill>
                <a:effectLst/>
                <a:latin typeface="Arial" charset="0"/>
                <a:ea typeface="ＭＳ Ｐゴシック" charset="-128"/>
              </a:rPr>
              <a:t>,°F x </a:t>
            </a:r>
            <a:r>
              <a:rPr lang="en-US" sz="2800" b="1" dirty="0">
                <a:solidFill>
                  <a:srgbClr val="528FBA"/>
                </a:solidFill>
                <a:effectLst/>
                <a:latin typeface="Arial" charset="0"/>
                <a:ea typeface="ＭＳ Ｐゴシック" charset="-128"/>
              </a:rPr>
              <a:t>ΔT</a:t>
            </a:r>
            <a:r>
              <a:rPr lang="en-US" sz="2800" dirty="0">
                <a:solidFill>
                  <a:srgbClr val="528FBA"/>
                </a:solidFill>
                <a:effectLst/>
                <a:latin typeface="Arial" charset="0"/>
                <a:ea typeface="ＭＳ Ｐゴシック" charset="-128"/>
              </a:rPr>
              <a:t> </a:t>
            </a:r>
          </a:p>
        </p:txBody>
      </p:sp>
      <p:sp>
        <p:nvSpPr>
          <p:cNvPr id="15368" name="TextBox 12"/>
          <p:cNvSpPr txBox="1">
            <a:spLocks noChangeArrowheads="1"/>
          </p:cNvSpPr>
          <p:nvPr/>
        </p:nvSpPr>
        <p:spPr bwMode="auto">
          <a:xfrm>
            <a:off x="3429000" y="1844675"/>
            <a:ext cx="5334000" cy="1508125"/>
          </a:xfrm>
          <a:prstGeom prst="rect">
            <a:avLst/>
          </a:prstGeom>
          <a:noFill/>
          <a:ln w="9525">
            <a:noFill/>
            <a:miter lim="800000"/>
            <a:headEnd/>
            <a:tailEnd/>
          </a:ln>
        </p:spPr>
        <p:txBody>
          <a:bodyPr>
            <a:spAutoFit/>
          </a:bodyPr>
          <a:lstStyle/>
          <a:p>
            <a:r>
              <a:rPr lang="en-US" sz="2000" b="1" dirty="0">
                <a:solidFill>
                  <a:srgbClr val="528FBA"/>
                </a:solidFill>
                <a:effectLst/>
                <a:latin typeface="Arial" charset="0"/>
              </a:rPr>
              <a:t>A </a:t>
            </a:r>
            <a:r>
              <a:rPr lang="en-US" sz="2000" b="1" dirty="0">
                <a:solidFill>
                  <a:srgbClr val="404040"/>
                </a:solidFill>
                <a:effectLst/>
                <a:latin typeface="Arial" charset="0"/>
              </a:rPr>
              <a:t> </a:t>
            </a:r>
            <a:r>
              <a:rPr lang="en-US" sz="2000" dirty="0">
                <a:effectLst/>
                <a:latin typeface="Arial" charset="0"/>
              </a:rPr>
              <a:t>=  Area in </a:t>
            </a:r>
            <a:r>
              <a:rPr lang="en-US" sz="2000" dirty="0" smtClean="0">
                <a:effectLst/>
                <a:latin typeface="Arial" charset="0"/>
              </a:rPr>
              <a:t>sq. ft.</a:t>
            </a:r>
            <a:endParaRPr lang="en-US" sz="2000" b="1" dirty="0">
              <a:effectLst/>
              <a:latin typeface="Arial" charset="0"/>
            </a:endParaRPr>
          </a:p>
          <a:p>
            <a:r>
              <a:rPr lang="el-GR" sz="2000" b="1" dirty="0">
                <a:solidFill>
                  <a:srgbClr val="528FBA"/>
                </a:solidFill>
                <a:effectLst/>
                <a:latin typeface="Arial" charset="0"/>
              </a:rPr>
              <a:t>Δ</a:t>
            </a:r>
            <a:r>
              <a:rPr lang="en-US" sz="2000" b="1" dirty="0">
                <a:solidFill>
                  <a:srgbClr val="528FBA"/>
                </a:solidFill>
                <a:effectLst/>
                <a:latin typeface="Arial" charset="0"/>
              </a:rPr>
              <a:t>T</a:t>
            </a:r>
            <a:r>
              <a:rPr lang="en-US" sz="2000" dirty="0">
                <a:solidFill>
                  <a:srgbClr val="404040"/>
                </a:solidFill>
                <a:effectLst/>
                <a:latin typeface="Arial" charset="0"/>
              </a:rPr>
              <a:t>  </a:t>
            </a:r>
            <a:r>
              <a:rPr lang="en-US" sz="2000" dirty="0">
                <a:effectLst/>
                <a:latin typeface="Arial" charset="0"/>
              </a:rPr>
              <a:t>= Difference in temperature in </a:t>
            </a:r>
            <a:r>
              <a:rPr lang="en-US" sz="2000" dirty="0">
                <a:effectLst/>
              </a:rPr>
              <a:t>°</a:t>
            </a:r>
            <a:r>
              <a:rPr lang="en-US" sz="2000" dirty="0" smtClean="0">
                <a:effectLst/>
                <a:latin typeface="Arial" charset="0"/>
              </a:rPr>
              <a:t>F</a:t>
            </a:r>
            <a:endParaRPr lang="en-US" sz="2000" dirty="0">
              <a:effectLst/>
              <a:latin typeface="Arial" charset="0"/>
            </a:endParaRPr>
          </a:p>
          <a:p>
            <a:r>
              <a:rPr lang="en-US" sz="2000" b="1" dirty="0">
                <a:solidFill>
                  <a:srgbClr val="528FBA"/>
                </a:solidFill>
                <a:effectLst/>
                <a:latin typeface="Arial" charset="0"/>
              </a:rPr>
              <a:t>t</a:t>
            </a:r>
            <a:r>
              <a:rPr lang="en-US" sz="2000" dirty="0">
                <a:solidFill>
                  <a:srgbClr val="404040"/>
                </a:solidFill>
                <a:effectLst/>
                <a:latin typeface="Arial" charset="0"/>
              </a:rPr>
              <a:t>  </a:t>
            </a:r>
            <a:r>
              <a:rPr lang="en-US" sz="2000" dirty="0">
                <a:effectLst/>
                <a:latin typeface="Arial" charset="0"/>
              </a:rPr>
              <a:t>= Time in </a:t>
            </a:r>
            <a:r>
              <a:rPr lang="en-US" sz="2000" dirty="0" smtClean="0">
                <a:effectLst/>
                <a:latin typeface="Arial" charset="0"/>
              </a:rPr>
              <a:t>hrs</a:t>
            </a:r>
            <a:endParaRPr lang="en-US" sz="2000" dirty="0">
              <a:effectLst/>
              <a:latin typeface="Arial" charset="0"/>
            </a:endParaRPr>
          </a:p>
          <a:p>
            <a:r>
              <a:rPr lang="en-US" sz="2000" b="1" dirty="0">
                <a:solidFill>
                  <a:srgbClr val="528FBA"/>
                </a:solidFill>
                <a:effectLst/>
                <a:latin typeface="Arial" charset="0"/>
              </a:rPr>
              <a:t>R</a:t>
            </a:r>
            <a:r>
              <a:rPr lang="en-US" sz="2000" dirty="0">
                <a:solidFill>
                  <a:srgbClr val="404040"/>
                </a:solidFill>
                <a:effectLst/>
                <a:latin typeface="Arial" charset="0"/>
              </a:rPr>
              <a:t>  </a:t>
            </a:r>
            <a:r>
              <a:rPr lang="en-US" sz="2000" dirty="0">
                <a:effectLst/>
                <a:latin typeface="Arial" charset="0"/>
              </a:rPr>
              <a:t>= Total resistance of assembly to heat </a:t>
            </a:r>
            <a:r>
              <a:rPr lang="en-US" sz="2000" dirty="0" smtClean="0">
                <a:effectLst/>
                <a:latin typeface="Arial" charset="0"/>
              </a:rPr>
              <a:t>flow</a:t>
            </a:r>
            <a:endParaRPr lang="en-US" sz="2000" dirty="0">
              <a:effectLst/>
              <a:latin typeface="Arial" charset="0"/>
            </a:endParaRPr>
          </a:p>
        </p:txBody>
      </p:sp>
      <p:sp>
        <p:nvSpPr>
          <p:cNvPr id="15369" name="TextBox 15"/>
          <p:cNvSpPr txBox="1">
            <a:spLocks noChangeArrowheads="1"/>
          </p:cNvSpPr>
          <p:nvPr/>
        </p:nvSpPr>
        <p:spPr bwMode="auto">
          <a:xfrm>
            <a:off x="457200" y="5029200"/>
            <a:ext cx="5638800" cy="1138238"/>
          </a:xfrm>
          <a:prstGeom prst="rect">
            <a:avLst/>
          </a:prstGeom>
          <a:noFill/>
          <a:ln w="9525">
            <a:noFill/>
            <a:miter lim="800000"/>
            <a:headEnd/>
            <a:tailEnd/>
          </a:ln>
        </p:spPr>
        <p:txBody>
          <a:bodyPr>
            <a:spAutoFit/>
          </a:bodyPr>
          <a:lstStyle/>
          <a:p>
            <a:r>
              <a:rPr lang="en-US" sz="2000" b="1" dirty="0">
                <a:solidFill>
                  <a:srgbClr val="528FBA"/>
                </a:solidFill>
                <a:effectLst/>
                <a:latin typeface="Arial" charset="0"/>
              </a:rPr>
              <a:t>V </a:t>
            </a:r>
            <a:r>
              <a:rPr lang="en-US" sz="2000" b="1" dirty="0">
                <a:effectLst/>
                <a:latin typeface="Arial" charset="0"/>
              </a:rPr>
              <a:t> </a:t>
            </a:r>
            <a:r>
              <a:rPr lang="en-US" sz="2000" dirty="0">
                <a:effectLst/>
                <a:latin typeface="Arial" charset="0"/>
              </a:rPr>
              <a:t>=  Volume of the </a:t>
            </a:r>
            <a:r>
              <a:rPr lang="en-US" sz="2000" dirty="0" smtClean="0">
                <a:effectLst/>
                <a:latin typeface="Arial" charset="0"/>
              </a:rPr>
              <a:t>building.</a:t>
            </a:r>
            <a:endParaRPr lang="en-US" sz="2000" dirty="0">
              <a:effectLst/>
              <a:latin typeface="Arial" charset="0"/>
            </a:endParaRPr>
          </a:p>
          <a:p>
            <a:r>
              <a:rPr lang="en-US" sz="2000" b="1" dirty="0">
                <a:solidFill>
                  <a:srgbClr val="528FBA"/>
                </a:solidFill>
                <a:effectLst/>
                <a:latin typeface="Arial" charset="0"/>
              </a:rPr>
              <a:t>AC/H  </a:t>
            </a:r>
            <a:r>
              <a:rPr lang="en-US" sz="2000" dirty="0">
                <a:effectLst/>
                <a:latin typeface="Arial" charset="0"/>
              </a:rPr>
              <a:t>=  Air change per </a:t>
            </a:r>
            <a:r>
              <a:rPr lang="en-US" sz="2000" dirty="0" smtClean="0">
                <a:effectLst/>
                <a:latin typeface="Arial" charset="0"/>
              </a:rPr>
              <a:t>hr</a:t>
            </a:r>
            <a:endParaRPr lang="en-US" sz="2000" dirty="0">
              <a:effectLst/>
              <a:latin typeface="Arial" charset="0"/>
            </a:endParaRPr>
          </a:p>
          <a:p>
            <a:r>
              <a:rPr lang="en-US" sz="2000" b="1" dirty="0">
                <a:solidFill>
                  <a:srgbClr val="528FBA"/>
                </a:solidFill>
                <a:effectLst/>
                <a:latin typeface="Arial" charset="0"/>
              </a:rPr>
              <a:t>0.0182 BTU/ft³,°F  </a:t>
            </a:r>
            <a:r>
              <a:rPr lang="en-US" sz="2000" dirty="0">
                <a:effectLst/>
                <a:latin typeface="Arial" charset="0"/>
              </a:rPr>
              <a:t>=  Specific heat of </a:t>
            </a:r>
            <a:r>
              <a:rPr lang="en-US" sz="2000" dirty="0" smtClean="0">
                <a:effectLst/>
                <a:latin typeface="Arial" charset="0"/>
              </a:rPr>
              <a:t>air.</a:t>
            </a:r>
            <a:endParaRPr lang="en-US" sz="2000" dirty="0">
              <a:effectLst/>
              <a:latin typeface="Arial" charset="0"/>
            </a:endParaRPr>
          </a:p>
        </p:txBody>
      </p:sp>
      <p:sp>
        <p:nvSpPr>
          <p:cNvPr id="11" name="Title 5"/>
          <p:cNvSpPr txBox="1">
            <a:spLocks/>
          </p:cNvSpPr>
          <p:nvPr/>
        </p:nvSpPr>
        <p:spPr bwMode="auto">
          <a:xfrm>
            <a:off x="609600" y="895350"/>
            <a:ext cx="6248400" cy="247650"/>
          </a:xfrm>
          <a:prstGeom prst="rect">
            <a:avLst/>
          </a:prstGeom>
          <a:noFill/>
          <a:ln w="9525">
            <a:noFill/>
            <a:miter lim="800000"/>
            <a:headEnd/>
            <a:tailEnd/>
          </a:ln>
        </p:spPr>
        <p:txBody>
          <a:bodyPr lIns="0" tIns="0" rIns="0" bIns="0" anchor="ctr"/>
          <a:lstStyle/>
          <a:p>
            <a:pPr eaLnBrk="0" hangingPunct="0"/>
            <a:r>
              <a:rPr lang="en-US" sz="1200" cap="all" dirty="0" smtClean="0">
                <a:solidFill>
                  <a:schemeClr val="bg1"/>
                </a:solidFill>
                <a:effectLst/>
                <a:latin typeface="Arial" pitchFamily="34" charset="0"/>
                <a:cs typeface="Arial" pitchFamily="34" charset="0"/>
              </a:rPr>
              <a:t>Calculating Envelope energy loss</a:t>
            </a:r>
            <a:endParaRPr lang="en-US" sz="1200" cap="all" dirty="0">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Rot="1" noChangeArrowheads="1"/>
          </p:cNvSpPr>
          <p:nvPr>
            <p:ph idx="1"/>
          </p:nvPr>
        </p:nvSpPr>
        <p:spPr>
          <a:xfrm>
            <a:off x="457200" y="1600200"/>
            <a:ext cx="8686800" cy="4495800"/>
          </a:xfrm>
        </p:spPr>
        <p:txBody>
          <a:bodyPr/>
          <a:lstStyle/>
          <a:p>
            <a:pPr marL="457200" indent="-228600" eaLnBrk="1" hangingPunct="1"/>
            <a:r>
              <a:rPr lang="en-US" sz="2400" dirty="0" smtClean="0">
                <a:solidFill>
                  <a:schemeClr val="tx1"/>
                </a:solidFill>
                <a:ea typeface="ＭＳ Ｐゴシック" charset="-128"/>
              </a:rPr>
              <a:t>8 ft. x 12 ft. wall; no windows = </a:t>
            </a:r>
            <a:r>
              <a:rPr lang="en-US" sz="2400" b="1" dirty="0" smtClean="0">
                <a:solidFill>
                  <a:srgbClr val="79CA2D"/>
                </a:solidFill>
                <a:ea typeface="ＭＳ Ｐゴシック" charset="-128"/>
              </a:rPr>
              <a:t>96 sq. ft.</a:t>
            </a:r>
          </a:p>
          <a:p>
            <a:pPr marL="457200" indent="-228600"/>
            <a:r>
              <a:rPr lang="en-US" sz="2400" dirty="0" smtClean="0">
                <a:solidFill>
                  <a:schemeClr val="tx1"/>
                </a:solidFill>
                <a:ea typeface="ＭＳ Ｐゴシック" charset="-128"/>
              </a:rPr>
              <a:t>70</a:t>
            </a:r>
            <a:r>
              <a:rPr lang="en-US" dirty="0" smtClean="0">
                <a:latin typeface="Arial" charset="0"/>
              </a:rPr>
              <a:t>°F</a:t>
            </a:r>
            <a:r>
              <a:rPr lang="en-US" sz="2400" dirty="0" smtClean="0">
                <a:solidFill>
                  <a:schemeClr val="tx1"/>
                </a:solidFill>
                <a:ea typeface="ＭＳ Ｐゴシック" charset="-128"/>
                <a:cs typeface="Arial" charset="0"/>
              </a:rPr>
              <a:t> inside - 30</a:t>
            </a:r>
            <a:r>
              <a:rPr lang="en-US" dirty="0" smtClean="0">
                <a:latin typeface="Arial" charset="0"/>
              </a:rPr>
              <a:t>°F</a:t>
            </a:r>
            <a:r>
              <a:rPr lang="en-US" sz="2400" dirty="0" smtClean="0">
                <a:solidFill>
                  <a:schemeClr val="tx1"/>
                </a:solidFill>
                <a:ea typeface="ＭＳ Ｐゴシック" charset="-128"/>
                <a:cs typeface="Arial" charset="0"/>
              </a:rPr>
              <a:t> outside = </a:t>
            </a:r>
            <a:r>
              <a:rPr lang="en-US" sz="2400" b="1" dirty="0" smtClean="0">
                <a:solidFill>
                  <a:srgbClr val="79CA2D"/>
                </a:solidFill>
                <a:ea typeface="ＭＳ Ｐゴシック" charset="-128"/>
                <a:cs typeface="Arial" charset="0"/>
              </a:rPr>
              <a:t>40°F </a:t>
            </a:r>
            <a:r>
              <a:rPr lang="el-GR" sz="2400" b="1" dirty="0" smtClean="0">
                <a:solidFill>
                  <a:srgbClr val="79CA2D"/>
                </a:solidFill>
                <a:ea typeface="ＭＳ Ｐゴシック" charset="-128"/>
                <a:cs typeface="Arial" charset="0"/>
              </a:rPr>
              <a:t>Δ</a:t>
            </a:r>
            <a:r>
              <a:rPr lang="en-US" sz="2400" b="1" dirty="0" smtClean="0">
                <a:solidFill>
                  <a:srgbClr val="79CA2D"/>
                </a:solidFill>
                <a:ea typeface="ＭＳ Ｐゴシック" charset="-128"/>
                <a:cs typeface="Arial" charset="0"/>
              </a:rPr>
              <a:t>T</a:t>
            </a:r>
          </a:p>
          <a:p>
            <a:pPr marL="457200" indent="-228600" eaLnBrk="1" hangingPunct="1"/>
            <a:r>
              <a:rPr lang="en-US" sz="2400" b="1" dirty="0" smtClean="0">
                <a:solidFill>
                  <a:srgbClr val="79CA2D"/>
                </a:solidFill>
                <a:ea typeface="ＭＳ Ｐゴシック" charset="-128"/>
                <a:cs typeface="Arial" charset="0"/>
              </a:rPr>
              <a:t>7,200 HDD</a:t>
            </a:r>
          </a:p>
          <a:p>
            <a:pPr marL="457200" indent="-228600" eaLnBrk="1" hangingPunct="1"/>
            <a:r>
              <a:rPr lang="en-US" sz="2400" b="1" dirty="0" smtClean="0">
                <a:solidFill>
                  <a:srgbClr val="79CA2D"/>
                </a:solidFill>
                <a:ea typeface="ＭＳ Ｐゴシック" charset="-128"/>
                <a:cs typeface="Arial" charset="0"/>
              </a:rPr>
              <a:t>R-11 Insulation</a:t>
            </a:r>
            <a:r>
              <a:rPr lang="en-US" sz="2400" dirty="0" smtClean="0">
                <a:ea typeface="ＭＳ Ｐゴシック" charset="-128"/>
                <a:cs typeface="Arial" charset="0"/>
              </a:rPr>
              <a:t/>
            </a:r>
            <a:br>
              <a:rPr lang="en-US" sz="2400" dirty="0" smtClean="0">
                <a:ea typeface="ＭＳ Ｐゴシック" charset="-128"/>
                <a:cs typeface="Arial" charset="0"/>
              </a:rPr>
            </a:br>
            <a:r>
              <a:rPr lang="en-US" sz="2400" i="1" dirty="0" smtClean="0">
                <a:solidFill>
                  <a:schemeClr val="tx1"/>
                </a:solidFill>
                <a:ea typeface="ＭＳ Ｐゴシック" charset="-128"/>
                <a:cs typeface="Arial" charset="0"/>
              </a:rPr>
              <a:t>(Remember: R-11 insulation = R-10 assembly)</a:t>
            </a:r>
          </a:p>
          <a:p>
            <a:pPr marL="457200" indent="-228600" eaLnBrk="1" hangingPunct="1"/>
            <a:r>
              <a:rPr lang="en-US" sz="2400" i="1" dirty="0" smtClean="0">
                <a:solidFill>
                  <a:schemeClr val="tx1"/>
                </a:solidFill>
                <a:ea typeface="ＭＳ Ｐゴシック" charset="-128"/>
                <a:cs typeface="Arial" charset="0"/>
              </a:rPr>
              <a:t>How many BTU/hr?</a:t>
            </a:r>
          </a:p>
          <a:p>
            <a:pPr marL="457200" indent="-228600" eaLnBrk="1" hangingPunct="1"/>
            <a:r>
              <a:rPr lang="en-US" sz="2400" i="1" dirty="0" smtClean="0">
                <a:solidFill>
                  <a:schemeClr val="tx1"/>
                </a:solidFill>
                <a:ea typeface="ＭＳ Ｐゴシック" charset="-128"/>
                <a:cs typeface="Arial" charset="0"/>
              </a:rPr>
              <a:t>How many BTU per heating season?</a:t>
            </a:r>
          </a:p>
        </p:txBody>
      </p:sp>
      <p:sp>
        <p:nvSpPr>
          <p:cNvPr id="4" name="Title 3"/>
          <p:cNvSpPr>
            <a:spLocks noGrp="1"/>
          </p:cNvSpPr>
          <p:nvPr>
            <p:ph type="title"/>
          </p:nvPr>
        </p:nvSpPr>
        <p:spPr>
          <a:xfrm>
            <a:off x="457200" y="0"/>
            <a:ext cx="4419600" cy="914400"/>
          </a:xfrm>
        </p:spPr>
        <p:txBody>
          <a:bodyPr>
            <a:normAutofit/>
          </a:bodyPr>
          <a:lstStyle/>
          <a:p>
            <a:pPr eaLnBrk="1" hangingPunct="1">
              <a:defRPr/>
            </a:pPr>
            <a:r>
              <a:rPr lang="en-US" dirty="0" smtClean="0">
                <a:ea typeface="ＭＳ Ｐゴシック" charset="-128"/>
              </a:rPr>
              <a:t>Example: Wall Section Surface Loss</a:t>
            </a:r>
          </a:p>
        </p:txBody>
      </p:sp>
      <p:sp>
        <p:nvSpPr>
          <p:cNvPr id="7" name="Title 5"/>
          <p:cNvSpPr txBox="1">
            <a:spLocks/>
          </p:cNvSpPr>
          <p:nvPr/>
        </p:nvSpPr>
        <p:spPr bwMode="auto">
          <a:xfrm>
            <a:off x="609600" y="895350"/>
            <a:ext cx="6248400" cy="247650"/>
          </a:xfrm>
          <a:prstGeom prst="rect">
            <a:avLst/>
          </a:prstGeom>
          <a:noFill/>
          <a:ln w="9525">
            <a:noFill/>
            <a:miter lim="800000"/>
            <a:headEnd/>
            <a:tailEnd/>
          </a:ln>
        </p:spPr>
        <p:txBody>
          <a:bodyPr lIns="0" tIns="0" rIns="0" bIns="0" anchor="ctr"/>
          <a:lstStyle/>
          <a:p>
            <a:pPr eaLnBrk="0" hangingPunct="0"/>
            <a:r>
              <a:rPr lang="en-US" sz="1200" cap="all" dirty="0" smtClean="0">
                <a:solidFill>
                  <a:schemeClr val="bg1"/>
                </a:solidFill>
                <a:effectLst/>
                <a:latin typeface="Arial" pitchFamily="34" charset="0"/>
                <a:cs typeface="Arial" pitchFamily="34" charset="0"/>
              </a:rPr>
              <a:t>Calculating Envelope energy loss</a:t>
            </a:r>
            <a:endParaRPr lang="en-US" sz="1200" cap="all" dirty="0">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ere_Wx_MobileHomes_template_blue">
  <a:themeElements>
    <a:clrScheme name="~~~ EERE Colors ~~~">
      <a:dk1>
        <a:srgbClr val="50565C"/>
      </a:dk1>
      <a:lt1>
        <a:sysClr val="window" lastClr="FFFFFF"/>
      </a:lt1>
      <a:dk2>
        <a:srgbClr val="6A737B"/>
      </a:dk2>
      <a:lt2>
        <a:srgbClr val="EEECE1"/>
      </a:lt2>
      <a:accent1>
        <a:srgbClr val="7AC143"/>
      </a:accent1>
      <a:accent2>
        <a:srgbClr val="FFD200"/>
      </a:accent2>
      <a:accent3>
        <a:srgbClr val="00A4E4"/>
      </a:accent3>
      <a:accent4>
        <a:srgbClr val="006892"/>
      </a:accent4>
      <a:accent5>
        <a:srgbClr val="00853F"/>
      </a:accent5>
      <a:accent6>
        <a:srgbClr val="F58025"/>
      </a:accent6>
      <a:hlink>
        <a:srgbClr val="006892"/>
      </a:hlink>
      <a:folHlink>
        <a:srgbClr val="6A737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vert="horz" lIns="91440" tIns="45720" rIns="91440" bIns="45720" rtlCol="0">
        <a:normAutofit fontScale="85000" lnSpcReduction="10000"/>
      </a:bodyPr>
      <a:lstStyle>
        <a:defPPr marL="0" marR="0" indent="0" algn="l" defTabSz="457200" rtl="0" eaLnBrk="1" fontAlgn="auto" latinLnBrk="0" hangingPunct="1">
          <a:lnSpc>
            <a:spcPct val="100000"/>
          </a:lnSpc>
          <a:spcBef>
            <a:spcPct val="20000"/>
          </a:spcBef>
          <a:spcAft>
            <a:spcPts val="0"/>
          </a:spcAft>
          <a:buClrTx/>
          <a:buSzTx/>
          <a:buFont typeface="Arial"/>
          <a:buNone/>
          <a:tabLst/>
          <a:defRPr kumimoji="0" sz="2323" b="1" i="0" u="none" strike="noStrike" kern="1200" cap="none" spc="0" normalizeH="0" baseline="0" noProof="0" dirty="0" smtClean="0">
            <a:ln>
              <a:noFill/>
            </a:ln>
            <a:solidFill>
              <a:srgbClr val="FFFFFF"/>
            </a:solidFill>
            <a:effectLst/>
            <a:uLnTx/>
            <a:uFillTx/>
            <a:latin typeface="Arial Narrow"/>
            <a:ea typeface="+mn-ea"/>
            <a:cs typeface="Arial Narrow"/>
          </a:defRPr>
        </a:defPPr>
      </a:lst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30513</TotalTime>
  <Words>4129</Words>
  <Application>Microsoft Office PowerPoint</Application>
  <PresentationFormat>On-screen Show (4:3)</PresentationFormat>
  <Paragraphs>493</Paragraphs>
  <Slides>23</Slides>
  <Notes>23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eere_Wx_MobileHomes_template_blue</vt:lpstr>
      <vt:lpstr>Calculating Envelope Energy Loss</vt:lpstr>
      <vt:lpstr>Learning Objectives</vt:lpstr>
      <vt:lpstr>Quantifying Envelope Energy Loss</vt:lpstr>
      <vt:lpstr>Key Terms</vt:lpstr>
      <vt:lpstr>Some Typical R-Values*</vt:lpstr>
      <vt:lpstr>When is an R not an R?</vt:lpstr>
      <vt:lpstr>Assembly R-Values</vt:lpstr>
      <vt:lpstr>Quantifying Envelope Losses</vt:lpstr>
      <vt:lpstr>Example: Wall Section Surface Loss</vt:lpstr>
      <vt:lpstr>Wall Section Surface Loss Calculation</vt:lpstr>
      <vt:lpstr>Example: Uninsulated Ranch</vt:lpstr>
      <vt:lpstr>Calculating Area</vt:lpstr>
      <vt:lpstr>Calculating Volume</vt:lpstr>
      <vt:lpstr>Heat Loss Through Surface Area</vt:lpstr>
      <vt:lpstr>Heat Loss Through Air Infiltration</vt:lpstr>
      <vt:lpstr>Example: Minimally Insulated House</vt:lpstr>
      <vt:lpstr>Heat Loss Through Surface Area</vt:lpstr>
      <vt:lpstr>Heat Loss Through Air Infiltration</vt:lpstr>
      <vt:lpstr>Program Standard House</vt:lpstr>
      <vt:lpstr>Heat Loss Through Surface Area</vt:lpstr>
      <vt:lpstr>Heat Loss Through Air Infiltration</vt:lpstr>
      <vt:lpstr>Law of Diminishing Returns</vt:lpstr>
      <vt:lpstr>Summary</vt:lpstr>
    </vt:vector>
  </TitlesOfParts>
  <Company>Maine State Housing Authority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Calculating Envelope Energy Loss</dc:title>
  <dc:creator>Tony Gill</dc:creator>
  <cp:lastModifiedBy>Alice Gaston</cp:lastModifiedBy>
  <cp:revision>382</cp:revision>
  <cp:lastPrinted>2013-01-17T13:27:53Z</cp:lastPrinted>
  <dcterms:created xsi:type="dcterms:W3CDTF">2010-01-15T14:36:02Z</dcterms:created>
  <dcterms:modified xsi:type="dcterms:W3CDTF">2013-02-25T20:16:22Z</dcterms:modified>
</cp:coreProperties>
</file>